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handoutMasterIdLst>
    <p:handoutMasterId r:id="rId64"/>
  </p:handoutMasterIdLst>
  <p:sldIdLst>
    <p:sldId id="482" r:id="rId2"/>
    <p:sldId id="415" r:id="rId3"/>
    <p:sldId id="416" r:id="rId4"/>
    <p:sldId id="417"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10" r:id="rId20"/>
    <p:sldId id="432" r:id="rId21"/>
    <p:sldId id="434" r:id="rId22"/>
    <p:sldId id="435" r:id="rId23"/>
    <p:sldId id="436" r:id="rId24"/>
    <p:sldId id="437" r:id="rId25"/>
    <p:sldId id="481" r:id="rId26"/>
    <p:sldId id="438" r:id="rId27"/>
    <p:sldId id="439" r:id="rId28"/>
    <p:sldId id="440" r:id="rId29"/>
    <p:sldId id="441" r:id="rId30"/>
    <p:sldId id="478" r:id="rId31"/>
    <p:sldId id="479" r:id="rId32"/>
    <p:sldId id="442" r:id="rId33"/>
    <p:sldId id="443" r:id="rId34"/>
    <p:sldId id="444" r:id="rId35"/>
    <p:sldId id="445" r:id="rId36"/>
    <p:sldId id="446" r:id="rId37"/>
    <p:sldId id="447" r:id="rId38"/>
    <p:sldId id="448" r:id="rId39"/>
    <p:sldId id="449" r:id="rId40"/>
    <p:sldId id="450" r:id="rId41"/>
    <p:sldId id="451" r:id="rId42"/>
    <p:sldId id="453" r:id="rId43"/>
    <p:sldId id="454" r:id="rId44"/>
    <p:sldId id="455" r:id="rId45"/>
    <p:sldId id="456" r:id="rId46"/>
    <p:sldId id="458" r:id="rId47"/>
    <p:sldId id="459" r:id="rId48"/>
    <p:sldId id="477" r:id="rId49"/>
    <p:sldId id="461" r:id="rId50"/>
    <p:sldId id="511" r:id="rId51"/>
    <p:sldId id="462" r:id="rId52"/>
    <p:sldId id="463" r:id="rId53"/>
    <p:sldId id="464" r:id="rId54"/>
    <p:sldId id="466" r:id="rId55"/>
    <p:sldId id="510" r:id="rId56"/>
    <p:sldId id="465" r:id="rId57"/>
    <p:sldId id="470" r:id="rId58"/>
    <p:sldId id="471" r:id="rId59"/>
    <p:sldId id="472" r:id="rId60"/>
    <p:sldId id="473" r:id="rId61"/>
    <p:sldId id="474" r:id="rId62"/>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3C6"/>
    <a:srgbClr val="F99419"/>
    <a:srgbClr val="454545"/>
    <a:srgbClr val="DDDDDD"/>
    <a:srgbClr val="F3F9FA"/>
    <a:srgbClr val="1E1E1E"/>
    <a:srgbClr val="E2E2E2"/>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89751" autoAdjust="0"/>
  </p:normalViewPr>
  <p:slideViewPr>
    <p:cSldViewPr>
      <p:cViewPr>
        <p:scale>
          <a:sx n="70" d="100"/>
          <a:sy n="70" d="100"/>
        </p:scale>
        <p:origin x="-1974" y="-36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73" d="100"/>
          <a:sy n="73" d="100"/>
        </p:scale>
        <p:origin x="-1938"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defTabSz="915513">
              <a:defRPr sz="1200">
                <a:latin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3936173" y="0"/>
            <a:ext cx="3012329" cy="462120"/>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algn="r" defTabSz="915513">
              <a:defRPr sz="1200">
                <a:latin typeface="Arial" charset="0"/>
              </a:defRPr>
            </a:lvl1pPr>
          </a:lstStyle>
          <a:p>
            <a:pPr>
              <a:defRPr/>
            </a:pPr>
            <a:endParaRPr lang="en-US"/>
          </a:p>
        </p:txBody>
      </p:sp>
      <p:sp>
        <p:nvSpPr>
          <p:cNvPr id="10244" name="Rectangle 4"/>
          <p:cNvSpPr>
            <a:spLocks noGrp="1" noChangeArrowheads="1"/>
          </p:cNvSpPr>
          <p:nvPr>
            <p:ph type="ftr" sz="quarter" idx="2"/>
          </p:nvPr>
        </p:nvSpPr>
        <p:spPr bwMode="auto">
          <a:xfrm>
            <a:off x="0" y="8772378"/>
            <a:ext cx="3012329" cy="462120"/>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defTabSz="915513">
              <a:defRPr sz="1200">
                <a:latin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3936173" y="8772378"/>
            <a:ext cx="3012329" cy="462120"/>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algn="r" defTabSz="915513">
              <a:defRPr sz="1200">
                <a:latin typeface="Arial" charset="0"/>
              </a:defRPr>
            </a:lvl1pPr>
          </a:lstStyle>
          <a:p>
            <a:pPr>
              <a:defRPr/>
            </a:pPr>
            <a:fld id="{28F98B57-4FCF-4F1B-84A9-504BAF324EAB}" type="slidenum">
              <a:rPr lang="en-US"/>
              <a:pPr>
                <a:defRPr/>
              </a:pPr>
              <a:t>‹#›</a:t>
            </a:fld>
            <a:endParaRPr lang="en-US" dirty="0"/>
          </a:p>
        </p:txBody>
      </p:sp>
    </p:spTree>
    <p:extLst>
      <p:ext uri="{BB962C8B-B14F-4D97-AF65-F5344CB8AC3E}">
        <p14:creationId xmlns:p14="http://schemas.microsoft.com/office/powerpoint/2010/main" val="1236519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defTabSz="915513">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936173" y="0"/>
            <a:ext cx="3012329" cy="462120"/>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lvl1pPr algn="r" defTabSz="915513">
              <a:defRPr sz="1200">
                <a:latin typeface="Arial"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95637" y="4386190"/>
            <a:ext cx="5558801" cy="4157496"/>
          </a:xfrm>
          <a:prstGeom prst="rect">
            <a:avLst/>
          </a:prstGeom>
          <a:noFill/>
          <a:ln w="9525">
            <a:noFill/>
            <a:miter lim="800000"/>
            <a:headEnd/>
            <a:tailEnd/>
          </a:ln>
          <a:effectLst/>
        </p:spPr>
        <p:txBody>
          <a:bodyPr vert="horz" wrap="square" lIns="91609" tIns="45805" rIns="91609"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772378"/>
            <a:ext cx="3012329" cy="462120"/>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defTabSz="915513">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936173" y="8772378"/>
            <a:ext cx="3012329" cy="462120"/>
          </a:xfrm>
          <a:prstGeom prst="rect">
            <a:avLst/>
          </a:prstGeom>
          <a:noFill/>
          <a:ln w="9525">
            <a:noFill/>
            <a:miter lim="800000"/>
            <a:headEnd/>
            <a:tailEnd/>
          </a:ln>
          <a:effectLst/>
        </p:spPr>
        <p:txBody>
          <a:bodyPr vert="horz" wrap="square" lIns="91609" tIns="45805" rIns="91609" bIns="45805" numCol="1" anchor="b" anchorCtr="0" compatLnSpc="1">
            <a:prstTxWarp prst="textNoShape">
              <a:avLst/>
            </a:prstTxWarp>
          </a:bodyPr>
          <a:lstStyle>
            <a:lvl1pPr algn="r" defTabSz="915513">
              <a:defRPr sz="1200">
                <a:latin typeface="Arial" charset="0"/>
              </a:defRPr>
            </a:lvl1pPr>
          </a:lstStyle>
          <a:p>
            <a:pPr>
              <a:defRPr/>
            </a:pPr>
            <a:fld id="{241453F9-0AD5-4813-AE2E-CC38463EA153}" type="slidenum">
              <a:rPr lang="en-US"/>
              <a:pPr>
                <a:defRPr/>
              </a:pPr>
              <a:t>‹#›</a:t>
            </a:fld>
            <a:endParaRPr lang="en-US" dirty="0"/>
          </a:p>
        </p:txBody>
      </p:sp>
    </p:spTree>
    <p:extLst>
      <p:ext uri="{BB962C8B-B14F-4D97-AF65-F5344CB8AC3E}">
        <p14:creationId xmlns:p14="http://schemas.microsoft.com/office/powerpoint/2010/main" val="239144898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09" indent="-285735" eaLnBrk="0" hangingPunct="0">
              <a:defRPr>
                <a:solidFill>
                  <a:schemeClr val="tx1"/>
                </a:solidFill>
                <a:latin typeface="Arial" charset="0"/>
              </a:defRPr>
            </a:lvl2pPr>
            <a:lvl3pPr marL="1142937" indent="-228588" eaLnBrk="0" hangingPunct="0">
              <a:defRPr>
                <a:solidFill>
                  <a:schemeClr val="tx1"/>
                </a:solidFill>
                <a:latin typeface="Arial" charset="0"/>
              </a:defRPr>
            </a:lvl3pPr>
            <a:lvl4pPr marL="1600112" indent="-228588" eaLnBrk="0" hangingPunct="0">
              <a:defRPr>
                <a:solidFill>
                  <a:schemeClr val="tx1"/>
                </a:solidFill>
                <a:latin typeface="Arial" charset="0"/>
              </a:defRPr>
            </a:lvl4pPr>
            <a:lvl5pPr marL="2057288" indent="-228588" eaLnBrk="0" hangingPunct="0">
              <a:defRPr>
                <a:solidFill>
                  <a:schemeClr val="tx1"/>
                </a:solidFill>
                <a:latin typeface="Arial" charset="0"/>
              </a:defRPr>
            </a:lvl5pPr>
            <a:lvl6pPr marL="2514462" indent="-228588" algn="ctr" eaLnBrk="0" fontAlgn="base" hangingPunct="0">
              <a:spcBef>
                <a:spcPct val="0"/>
              </a:spcBef>
              <a:spcAft>
                <a:spcPct val="0"/>
              </a:spcAft>
              <a:defRPr>
                <a:solidFill>
                  <a:schemeClr val="tx1"/>
                </a:solidFill>
                <a:latin typeface="Arial" charset="0"/>
              </a:defRPr>
            </a:lvl6pPr>
            <a:lvl7pPr marL="2971637" indent="-228588" algn="ctr" eaLnBrk="0" fontAlgn="base" hangingPunct="0">
              <a:spcBef>
                <a:spcPct val="0"/>
              </a:spcBef>
              <a:spcAft>
                <a:spcPct val="0"/>
              </a:spcAft>
              <a:defRPr>
                <a:solidFill>
                  <a:schemeClr val="tx1"/>
                </a:solidFill>
                <a:latin typeface="Arial" charset="0"/>
              </a:defRPr>
            </a:lvl7pPr>
            <a:lvl8pPr marL="3428813" indent="-228588" algn="ctr" eaLnBrk="0" fontAlgn="base" hangingPunct="0">
              <a:spcBef>
                <a:spcPct val="0"/>
              </a:spcBef>
              <a:spcAft>
                <a:spcPct val="0"/>
              </a:spcAft>
              <a:defRPr>
                <a:solidFill>
                  <a:schemeClr val="tx1"/>
                </a:solidFill>
                <a:latin typeface="Arial" charset="0"/>
              </a:defRPr>
            </a:lvl8pPr>
            <a:lvl9pPr marL="3885987" indent="-228588" algn="ctr" eaLnBrk="0" fontAlgn="base" hangingPunct="0">
              <a:spcBef>
                <a:spcPct val="0"/>
              </a:spcBef>
              <a:spcAft>
                <a:spcPct val="0"/>
              </a:spcAft>
              <a:defRPr>
                <a:solidFill>
                  <a:schemeClr val="tx1"/>
                </a:solidFill>
                <a:latin typeface="Arial" charset="0"/>
              </a:defRPr>
            </a:lvl9pPr>
          </a:lstStyle>
          <a:p>
            <a:pPr eaLnBrk="1" hangingPunct="1"/>
            <a:fld id="{6122C84A-7678-4BE8-8494-85A021CE3FBA}" type="slidenum">
              <a:rPr lang="en-US" smtClean="0">
                <a:solidFill>
                  <a:srgbClr val="000000"/>
                </a:solidFill>
              </a:rPr>
              <a:pPr eaLnBrk="1" hangingPunct="1"/>
              <a:t>1</a:t>
            </a:fld>
            <a:endParaRPr lang="en-US"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endParaRPr lang="en-US" sz="1300"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462" eaLnBrk="0" hangingPunct="0">
              <a:defRPr>
                <a:solidFill>
                  <a:schemeClr val="tx1"/>
                </a:solidFill>
                <a:latin typeface="Arial" charset="0"/>
              </a:defRPr>
            </a:lvl1pPr>
            <a:lvl2pPr marL="737411" indent="-283620" defTabSz="915462" eaLnBrk="0" hangingPunct="0">
              <a:defRPr>
                <a:solidFill>
                  <a:schemeClr val="tx1"/>
                </a:solidFill>
                <a:latin typeface="Arial" charset="0"/>
              </a:defRPr>
            </a:lvl2pPr>
            <a:lvl3pPr marL="1134479" indent="-226895" defTabSz="915462" eaLnBrk="0" hangingPunct="0">
              <a:defRPr>
                <a:solidFill>
                  <a:schemeClr val="tx1"/>
                </a:solidFill>
                <a:latin typeface="Arial" charset="0"/>
              </a:defRPr>
            </a:lvl3pPr>
            <a:lvl4pPr marL="1588270" indent="-226895" defTabSz="915462" eaLnBrk="0" hangingPunct="0">
              <a:defRPr>
                <a:solidFill>
                  <a:schemeClr val="tx1"/>
                </a:solidFill>
                <a:latin typeface="Arial" charset="0"/>
              </a:defRPr>
            </a:lvl4pPr>
            <a:lvl5pPr marL="2042063" indent="-226895" defTabSz="915462" eaLnBrk="0" hangingPunct="0">
              <a:defRPr>
                <a:solidFill>
                  <a:schemeClr val="tx1"/>
                </a:solidFill>
                <a:latin typeface="Arial" charset="0"/>
              </a:defRPr>
            </a:lvl5pPr>
            <a:lvl6pPr marL="2495854" indent="-226895" defTabSz="915462" eaLnBrk="0" fontAlgn="base" hangingPunct="0">
              <a:spcBef>
                <a:spcPct val="0"/>
              </a:spcBef>
              <a:spcAft>
                <a:spcPct val="0"/>
              </a:spcAft>
              <a:defRPr>
                <a:solidFill>
                  <a:schemeClr val="tx1"/>
                </a:solidFill>
                <a:latin typeface="Arial" charset="0"/>
              </a:defRPr>
            </a:lvl6pPr>
            <a:lvl7pPr marL="2949645" indent="-226895" defTabSz="915462" eaLnBrk="0" fontAlgn="base" hangingPunct="0">
              <a:spcBef>
                <a:spcPct val="0"/>
              </a:spcBef>
              <a:spcAft>
                <a:spcPct val="0"/>
              </a:spcAft>
              <a:defRPr>
                <a:solidFill>
                  <a:schemeClr val="tx1"/>
                </a:solidFill>
                <a:latin typeface="Arial" charset="0"/>
              </a:defRPr>
            </a:lvl7pPr>
            <a:lvl8pPr marL="3403438" indent="-226895" defTabSz="915462" eaLnBrk="0" fontAlgn="base" hangingPunct="0">
              <a:spcBef>
                <a:spcPct val="0"/>
              </a:spcBef>
              <a:spcAft>
                <a:spcPct val="0"/>
              </a:spcAft>
              <a:defRPr>
                <a:solidFill>
                  <a:schemeClr val="tx1"/>
                </a:solidFill>
                <a:latin typeface="Arial" charset="0"/>
              </a:defRPr>
            </a:lvl8pPr>
            <a:lvl9pPr marL="3857229" indent="-226895" defTabSz="915462" eaLnBrk="0" fontAlgn="base" hangingPunct="0">
              <a:spcBef>
                <a:spcPct val="0"/>
              </a:spcBef>
              <a:spcAft>
                <a:spcPct val="0"/>
              </a:spcAft>
              <a:defRPr>
                <a:solidFill>
                  <a:schemeClr val="tx1"/>
                </a:solidFill>
                <a:latin typeface="Arial" charset="0"/>
              </a:defRPr>
            </a:lvl9pPr>
          </a:lstStyle>
          <a:p>
            <a:pPr eaLnBrk="1" hangingPunct="1"/>
            <a:fld id="{310F0442-D3E0-4938-9D67-1D94BA4BE82C}" type="slidenum">
              <a:rPr lang="en-US" smtClean="0"/>
              <a:pPr eaLnBrk="1" hangingPunct="1"/>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bg>
      <p:bgPr>
        <a:solidFill>
          <a:schemeClr val="bg1"/>
        </a:solidFill>
        <a:effectLst/>
      </p:bgPr>
    </p:bg>
    <p:spTree>
      <p:nvGrpSpPr>
        <p:cNvPr id="1" name=""/>
        <p:cNvGrpSpPr/>
        <p:nvPr/>
      </p:nvGrpSpPr>
      <p:grpSpPr>
        <a:xfrm>
          <a:off x="0" y="0"/>
          <a:ext cx="0" cy="0"/>
          <a:chOff x="0" y="0"/>
          <a:chExt cx="0" cy="0"/>
        </a:xfrm>
      </p:grpSpPr>
      <p:pic>
        <p:nvPicPr>
          <p:cNvPr id="2" name="Picture 93" descr="Classic White Template A-2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381000"/>
            <a:ext cx="9144000" cy="6858000"/>
          </a:xfrm>
          <a:prstGeom prst="rect">
            <a:avLst/>
          </a:prstGeom>
          <a:noFill/>
          <a:ln w="9525">
            <a:noFill/>
            <a:miter lim="800000"/>
            <a:headEnd/>
            <a:tailEnd/>
          </a:ln>
        </p:spPr>
      </p:pic>
      <p:pic>
        <p:nvPicPr>
          <p:cNvPr id="3" name="Picture 100" descr="Classic White Template A-26"/>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594360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338138"/>
          </a:xfr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4"/>
            <a:ext cx="5486400" cy="4264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63562"/>
          </a:xfrm>
        </p:spPr>
        <p:txBody>
          <a:bodyP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66800"/>
            <a:ext cx="8229600" cy="4953000"/>
          </a:xfrm>
        </p:spPr>
        <p:txBody>
          <a:bodyPr vert="eaVert"/>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3400" y="381000"/>
            <a:ext cx="533400" cy="5638800"/>
          </a:xfrm>
        </p:spPr>
        <p:txBody>
          <a:bodyPr vert="eaVert"/>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1000"/>
            <a:ext cx="7543800" cy="5638800"/>
          </a:xfrm>
        </p:spPr>
        <p:txBody>
          <a:bodyPr vert="eaVert"/>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2" name="Picture 100" descr="Classic White Template A-26"/>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0" y="5943600"/>
            <a:ext cx="9144000" cy="6858000"/>
          </a:xfrm>
          <a:prstGeom prst="rect">
            <a:avLst/>
          </a:prstGeom>
          <a:noFill/>
          <a:ln w="9525">
            <a:noFill/>
            <a:miter lim="800000"/>
            <a:headEnd/>
            <a:tailEnd/>
          </a:ln>
        </p:spPr>
      </p:pic>
      <p:pic>
        <p:nvPicPr>
          <p:cNvPr id="3" name="Picture 15" descr="Classic White Template A-21"/>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0" y="-381000"/>
            <a:ext cx="9144000" cy="685800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6654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Picture 10" descr="OSHA LOGO®RGB_LT"/>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5410200" y="5616575"/>
            <a:ext cx="3429000" cy="555625"/>
          </a:xfrm>
          <a:prstGeom prst="rect">
            <a:avLst/>
          </a:prstGeom>
          <a:noFill/>
          <a:ln w="9525">
            <a:noFill/>
            <a:miter lim="800000"/>
            <a:headEnd/>
            <a:tailEnd/>
          </a:ln>
        </p:spPr>
      </p:pic>
      <p:sp>
        <p:nvSpPr>
          <p:cNvPr id="12" name="Text Placeholder 11"/>
          <p:cNvSpPr>
            <a:spLocks noGrp="1"/>
          </p:cNvSpPr>
          <p:nvPr>
            <p:ph type="body" sz="quarter" idx="11"/>
          </p:nvPr>
        </p:nvSpPr>
        <p:spPr>
          <a:xfrm>
            <a:off x="685800" y="5257800"/>
            <a:ext cx="4114800" cy="609600"/>
          </a:xfrm>
        </p:spPr>
        <p:txBody>
          <a:bodyPr anchor="b"/>
          <a:lstStyle>
            <a:lvl1pPr marL="0" marR="0" indent="0" algn="l" defTabSz="914400" rtl="0" eaLnBrk="0" fontAlgn="base" latinLnBrk="0" hangingPunct="0">
              <a:lnSpc>
                <a:spcPct val="100000"/>
              </a:lnSpc>
              <a:spcBef>
                <a:spcPts val="0"/>
              </a:spcBef>
              <a:spcAft>
                <a:spcPct val="0"/>
              </a:spcAft>
              <a:buClr>
                <a:srgbClr val="0B83C6"/>
              </a:buClr>
              <a:buSzTx/>
              <a:buFont typeface="Arial" pitchFamily="34" charset="0"/>
              <a:buNone/>
              <a:tabLst/>
              <a:defRPr sz="1800" spc="0" baseline="0">
                <a:solidFill>
                  <a:srgbClr val="1E1E1E"/>
                </a:solidFill>
              </a:defRPr>
            </a:lvl1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2"/>
          </p:nvPr>
        </p:nvSpPr>
        <p:spPr>
          <a:xfrm>
            <a:off x="685800" y="5867400"/>
            <a:ext cx="4114800" cy="304800"/>
          </a:xfrm>
        </p:spPr>
        <p:txBody>
          <a:bodyPr anchor="b"/>
          <a:lstStyle>
            <a:lvl1pPr>
              <a:buFontTx/>
              <a:buNone/>
              <a:defRPr sz="1600" b="0" i="1" spc="0" baseline="0">
                <a:solidFill>
                  <a:srgbClr val="454545"/>
                </a:solidFill>
              </a:defRPr>
            </a:lvl1pPr>
          </a:lstStyle>
          <a:p>
            <a:pPr lvl="0"/>
            <a:r>
              <a:rPr lang="en-US" smtClean="0"/>
              <a:t>Click to edit Master text styles</a:t>
            </a:r>
          </a:p>
        </p:txBody>
      </p:sp>
      <p:sp>
        <p:nvSpPr>
          <p:cNvPr id="19" name="Text Placeholder 18"/>
          <p:cNvSpPr>
            <a:spLocks noGrp="1"/>
          </p:cNvSpPr>
          <p:nvPr>
            <p:ph type="body" sz="quarter" idx="14"/>
          </p:nvPr>
        </p:nvSpPr>
        <p:spPr>
          <a:xfrm>
            <a:off x="457200" y="2133600"/>
            <a:ext cx="8229600" cy="1219200"/>
          </a:xfrm>
        </p:spPr>
        <p:txBody>
          <a:bodyPr anchor="b" anchorCtr="1"/>
          <a:lstStyle>
            <a:lvl1pPr algn="ctr">
              <a:buNone/>
              <a:defRPr sz="3600">
                <a:solidFill>
                  <a:srgbClr val="0B83C6"/>
                </a:solidFill>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marL="274320" indent="-274320">
              <a:spcBef>
                <a:spcPts val="800"/>
              </a:spcBef>
              <a:spcAft>
                <a:spcPts val="400"/>
              </a:spcAft>
              <a:defRPr sz="2200" b="1" spc="-50" baseline="0">
                <a:solidFill>
                  <a:srgbClr val="1E1E1E"/>
                </a:solidFill>
              </a:defRPr>
            </a:lvl1pPr>
            <a:lvl2pPr marL="548640" indent="-274320">
              <a:spcBef>
                <a:spcPts val="800"/>
              </a:spcBef>
              <a:spcAft>
                <a:spcPts val="400"/>
              </a:spcAft>
              <a:defRPr/>
            </a:lvl2pPr>
            <a:lvl3pPr marL="822960" indent="-274320">
              <a:spcBef>
                <a:spcPts val="800"/>
              </a:spcBef>
              <a:spcAft>
                <a:spcPts val="400"/>
              </a:spcAft>
              <a:defRPr/>
            </a:lvl3pPr>
            <a:lvl4pPr marL="1097280" indent="-274320">
              <a:spcBef>
                <a:spcPts val="800"/>
              </a:spcBef>
              <a:spcAft>
                <a:spcPts val="400"/>
              </a:spcAft>
              <a:defRPr/>
            </a:lvl4pPr>
            <a:lvl5pPr marL="1371600" indent="-274320">
              <a:spcBef>
                <a:spcPts val="800"/>
              </a:spcBef>
              <a:spcAft>
                <a:spcPts val="400"/>
              </a:spcAft>
              <a:defRPr i="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0" descr="OSHA LOGO®RGB_LT"/>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5410200" y="381000"/>
            <a:ext cx="3429000" cy="555625"/>
          </a:xfrm>
          <a:prstGeom prst="rect">
            <a:avLst/>
          </a:prstGeom>
          <a:noFill/>
          <a:ln w="9525">
            <a:noFill/>
            <a:miter lim="800000"/>
            <a:headEnd/>
            <a:tailEnd/>
          </a:ln>
        </p:spPr>
      </p:pic>
      <p:sp>
        <p:nvSpPr>
          <p:cNvPr id="2" name="Title 1"/>
          <p:cNvSpPr>
            <a:spLocks noGrp="1"/>
          </p:cNvSpPr>
          <p:nvPr>
            <p:ph type="title"/>
          </p:nvPr>
        </p:nvSpPr>
        <p:spPr>
          <a:xfrm>
            <a:off x="722313" y="4178301"/>
            <a:ext cx="7772400" cy="1155699"/>
          </a:xfrm>
        </p:spPr>
        <p:txBody>
          <a:bodyPr anchor="t" anchorCtr="0"/>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10000"/>
            <a:ext cx="7772400" cy="368300"/>
          </a:xfrm>
        </p:spPr>
        <p:txBody>
          <a:bodyPr anchor="b"/>
          <a:lstStyle>
            <a:lvl1pPr marL="0" indent="0" algn="l">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143000"/>
            <a:ext cx="4038600" cy="50292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143000"/>
            <a:ext cx="4038600" cy="5029200"/>
          </a:xfrm>
        </p:spPr>
        <p:txBody>
          <a:bodyPr/>
          <a:lstStyle>
            <a:lvl1pPr>
              <a:defRPr sz="2200" baseline="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265237"/>
            <a:ext cx="4040188" cy="369887"/>
          </a:xfrm>
        </p:spPr>
        <p:txBody>
          <a:bodyPr anchor="b"/>
          <a:lstStyle>
            <a:lvl1pPr marL="0" indent="0" algn="ctr">
              <a:buNone/>
              <a:defRPr sz="2400" b="1" cap="small" baseline="0">
                <a:solidFill>
                  <a:srgbClr val="F9941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4" name="Content Placeholder 3"/>
          <p:cNvSpPr>
            <a:spLocks noGrp="1"/>
          </p:cNvSpPr>
          <p:nvPr>
            <p:ph sz="half" idx="2"/>
          </p:nvPr>
        </p:nvSpPr>
        <p:spPr>
          <a:xfrm>
            <a:off x="457200" y="1722437"/>
            <a:ext cx="4040188" cy="4373563"/>
          </a:xfrm>
        </p:spPr>
        <p:txBody>
          <a:bodyPr/>
          <a:lstStyle>
            <a:lvl1pPr>
              <a:spcBef>
                <a:spcPts val="600"/>
              </a:spcBef>
              <a:defRPr sz="1800" baseline="0"/>
            </a:lvl1pPr>
            <a:lvl2pPr>
              <a:spcBef>
                <a:spcPts val="600"/>
              </a:spcBef>
              <a:defRPr sz="1600"/>
            </a:lvl2pPr>
            <a:lvl3pPr>
              <a:spcBef>
                <a:spcPts val="600"/>
              </a:spcBef>
              <a:defRPr sz="1400"/>
            </a:lvl3pPr>
            <a:lvl4pPr>
              <a:spcBef>
                <a:spcPts val="600"/>
              </a:spcBef>
              <a:defRPr sz="1200"/>
            </a:lvl4pPr>
            <a:lvl5pPr>
              <a:spcBef>
                <a:spcPts val="600"/>
              </a:spcBef>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65237"/>
            <a:ext cx="4041775" cy="369887"/>
          </a:xfrm>
        </p:spPr>
        <p:txBody>
          <a:bodyPr anchor="b"/>
          <a:lstStyle>
            <a:lvl1pPr marL="0" indent="0" algn="ctr">
              <a:buNone/>
              <a:defRPr sz="2400" b="1" cap="small" baseline="0">
                <a:solidFill>
                  <a:srgbClr val="F9941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6" name="Content Placeholder 5"/>
          <p:cNvSpPr>
            <a:spLocks noGrp="1"/>
          </p:cNvSpPr>
          <p:nvPr>
            <p:ph sz="quarter" idx="4"/>
          </p:nvPr>
        </p:nvSpPr>
        <p:spPr>
          <a:xfrm>
            <a:off x="4645025" y="1722437"/>
            <a:ext cx="4041775" cy="4373563"/>
          </a:xfrm>
        </p:spPr>
        <p:txBody>
          <a:bodyPr/>
          <a:lstStyle>
            <a:lvl1pPr>
              <a:defRPr sz="1800"/>
            </a:lvl1pPr>
            <a:lvl2pPr>
              <a:spcBef>
                <a:spcPts val="600"/>
              </a:spcBef>
              <a:defRPr sz="1600"/>
            </a:lvl2pPr>
            <a:lvl3pPr>
              <a:spcBef>
                <a:spcPts val="600"/>
              </a:spcBef>
              <a:defRPr sz="1400"/>
            </a:lvl3pPr>
            <a:lvl4pPr>
              <a:spcBef>
                <a:spcPts val="600"/>
              </a:spcBef>
              <a:defRPr sz="1200"/>
            </a:lvl4pPr>
            <a:lvl5pPr>
              <a:spcBef>
                <a:spcPts val="600"/>
              </a:spcBef>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95287"/>
            <a:ext cx="3008313" cy="336550"/>
          </a:xfrm>
        </p:spPr>
        <p:txBody>
          <a:bodyPr/>
          <a:lstStyle>
            <a:lvl1pPr algn="l">
              <a:defRPr sz="2000" b="1" cap="none" spc="0" baseline="0"/>
            </a:lvl1pPr>
          </a:lstStyle>
          <a:p>
            <a:r>
              <a:rPr lang="en-US" smtClean="0"/>
              <a:t>Click to edit Master title style</a:t>
            </a:r>
            <a:endParaRPr lang="en-US" dirty="0"/>
          </a:p>
        </p:txBody>
      </p:sp>
      <p:sp>
        <p:nvSpPr>
          <p:cNvPr id="3" name="Content Placeholder 2"/>
          <p:cNvSpPr>
            <a:spLocks noGrp="1"/>
          </p:cNvSpPr>
          <p:nvPr>
            <p:ph idx="1"/>
          </p:nvPr>
        </p:nvSpPr>
        <p:spPr>
          <a:xfrm>
            <a:off x="3575050" y="395287"/>
            <a:ext cx="5111750" cy="5700713"/>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731837"/>
            <a:ext cx="3008313" cy="5364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03238"/>
            <a:ext cx="8229600" cy="563562"/>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p>
            <a:pPr lvl="0"/>
            <a:r>
              <a:rPr lang="en-US" dirty="0" smtClean="0"/>
              <a:t>Presentation Title</a:t>
            </a:r>
          </a:p>
        </p:txBody>
      </p:sp>
      <p:sp>
        <p:nvSpPr>
          <p:cNvPr id="1027" name="Rectangle 3"/>
          <p:cNvSpPr>
            <a:spLocks noGrp="1" noChangeArrowheads="1"/>
          </p:cNvSpPr>
          <p:nvPr>
            <p:ph type="body" idx="1"/>
          </p:nvPr>
        </p:nvSpPr>
        <p:spPr bwMode="auto">
          <a:xfrm>
            <a:off x="4572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8"/>
          <p:cNvSpPr>
            <a:spLocks noChangeArrowheads="1"/>
          </p:cNvSpPr>
          <p:nvPr userDrawn="1"/>
        </p:nvSpPr>
        <p:spPr bwMode="auto">
          <a:xfrm>
            <a:off x="0" y="6705600"/>
            <a:ext cx="9144000" cy="152400"/>
          </a:xfrm>
          <a:prstGeom prst="rect">
            <a:avLst/>
          </a:prstGeom>
          <a:solidFill>
            <a:srgbClr val="0B83C6"/>
          </a:solidFill>
          <a:ln w="9525">
            <a:noFill/>
            <a:miter lim="800000"/>
            <a:headEnd/>
            <a:tailEnd/>
          </a:ln>
        </p:spPr>
        <p:txBody>
          <a:bodyPr wrap="none" anchor="ctr"/>
          <a:lstStyle/>
          <a:p>
            <a:pPr>
              <a:defRPr/>
            </a:pPr>
            <a:endParaRPr lang="en-US"/>
          </a:p>
        </p:txBody>
      </p:sp>
      <p:sp>
        <p:nvSpPr>
          <p:cNvPr id="1029" name="Rectangle 10"/>
          <p:cNvSpPr>
            <a:spLocks noChangeArrowheads="1"/>
          </p:cNvSpPr>
          <p:nvPr userDrawn="1"/>
        </p:nvSpPr>
        <p:spPr bwMode="auto">
          <a:xfrm flipV="1">
            <a:off x="0" y="6705600"/>
            <a:ext cx="9144000" cy="36513"/>
          </a:xfrm>
          <a:prstGeom prst="rect">
            <a:avLst/>
          </a:prstGeom>
          <a:solidFill>
            <a:srgbClr val="F99419"/>
          </a:solidFill>
          <a:ln w="9525">
            <a:noFill/>
            <a:miter lim="800000"/>
            <a:headEnd/>
            <a:tailEnd/>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17" r:id="rId3"/>
    <p:sldLayoutId id="2147483728"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9" r:id="rId13"/>
    <p:sldLayoutId id="2147483730" r:id="rId14"/>
  </p:sldLayoutIdLst>
  <p:hf hdr="0" ftr="0" dt="0"/>
  <p:txStyles>
    <p:titleStyle>
      <a:lvl1pPr algn="ctr" rtl="0" eaLnBrk="0" fontAlgn="base" hangingPunct="0">
        <a:spcBef>
          <a:spcPct val="0"/>
        </a:spcBef>
        <a:spcAft>
          <a:spcPct val="0"/>
        </a:spcAft>
        <a:defRPr sz="3200" b="1" spc="-100">
          <a:solidFill>
            <a:srgbClr val="0B83C6"/>
          </a:solidFill>
          <a:latin typeface="+mj-lt"/>
          <a:ea typeface="+mj-ea"/>
          <a:cs typeface="+mj-cs"/>
        </a:defRPr>
      </a:lvl1pPr>
      <a:lvl2pPr algn="ctr" rtl="0" eaLnBrk="0" fontAlgn="base" hangingPunct="0">
        <a:spcBef>
          <a:spcPct val="0"/>
        </a:spcBef>
        <a:spcAft>
          <a:spcPct val="0"/>
        </a:spcAft>
        <a:defRPr sz="3200" b="1">
          <a:solidFill>
            <a:srgbClr val="0B83C6"/>
          </a:solidFill>
          <a:latin typeface="Arial" charset="0"/>
        </a:defRPr>
      </a:lvl2pPr>
      <a:lvl3pPr algn="ctr" rtl="0" eaLnBrk="0" fontAlgn="base" hangingPunct="0">
        <a:spcBef>
          <a:spcPct val="0"/>
        </a:spcBef>
        <a:spcAft>
          <a:spcPct val="0"/>
        </a:spcAft>
        <a:defRPr sz="3200" b="1">
          <a:solidFill>
            <a:srgbClr val="0B83C6"/>
          </a:solidFill>
          <a:latin typeface="Arial" charset="0"/>
        </a:defRPr>
      </a:lvl3pPr>
      <a:lvl4pPr algn="ctr" rtl="0" eaLnBrk="0" fontAlgn="base" hangingPunct="0">
        <a:spcBef>
          <a:spcPct val="0"/>
        </a:spcBef>
        <a:spcAft>
          <a:spcPct val="0"/>
        </a:spcAft>
        <a:defRPr sz="3200" b="1">
          <a:solidFill>
            <a:srgbClr val="0B83C6"/>
          </a:solidFill>
          <a:latin typeface="Arial" charset="0"/>
        </a:defRPr>
      </a:lvl4pPr>
      <a:lvl5pPr algn="ctr" rtl="0" eaLnBrk="0" fontAlgn="base" hangingPunct="0">
        <a:spcBef>
          <a:spcPct val="0"/>
        </a:spcBef>
        <a:spcAft>
          <a:spcPct val="0"/>
        </a:spcAft>
        <a:defRPr sz="3200" b="1">
          <a:solidFill>
            <a:srgbClr val="0B83C6"/>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273050" indent="-273050" algn="l" rtl="0" eaLnBrk="0" fontAlgn="base" hangingPunct="0">
        <a:spcBef>
          <a:spcPts val="800"/>
        </a:spcBef>
        <a:spcAft>
          <a:spcPts val="400"/>
        </a:spcAft>
        <a:buClr>
          <a:srgbClr val="F99419"/>
        </a:buClr>
        <a:buFont typeface="Arial" charset="0"/>
        <a:buChar char="•"/>
        <a:defRPr sz="2200" b="1" spc="-50">
          <a:solidFill>
            <a:srgbClr val="1E1E1E"/>
          </a:solidFill>
          <a:latin typeface="+mn-lt"/>
          <a:ea typeface="+mn-ea"/>
          <a:cs typeface="+mn-cs"/>
        </a:defRPr>
      </a:lvl1pPr>
      <a:lvl2pPr marL="547688" indent="-273050" algn="l" rtl="0" eaLnBrk="0" fontAlgn="base" hangingPunct="0">
        <a:spcBef>
          <a:spcPts val="800"/>
        </a:spcBef>
        <a:spcAft>
          <a:spcPts val="400"/>
        </a:spcAft>
        <a:buClr>
          <a:srgbClr val="1E1E1E"/>
        </a:buClr>
        <a:buFont typeface="Arial" charset="0"/>
        <a:buChar char="»"/>
        <a:defRPr sz="2000" b="1" spc="-50">
          <a:solidFill>
            <a:srgbClr val="0B83C6"/>
          </a:solidFill>
          <a:latin typeface="+mn-lt"/>
        </a:defRPr>
      </a:lvl2pPr>
      <a:lvl3pPr marL="822325" indent="-273050" algn="l" rtl="0" eaLnBrk="0" fontAlgn="base" hangingPunct="0">
        <a:spcBef>
          <a:spcPts val="800"/>
        </a:spcBef>
        <a:spcAft>
          <a:spcPts val="400"/>
        </a:spcAft>
        <a:buClr>
          <a:srgbClr val="0B83C6"/>
        </a:buClr>
        <a:buChar char="•"/>
        <a:defRPr>
          <a:solidFill>
            <a:srgbClr val="454545"/>
          </a:solidFill>
          <a:latin typeface="+mn-lt"/>
        </a:defRPr>
      </a:lvl3pPr>
      <a:lvl4pPr marL="1096963" indent="-273050" algn="l" rtl="0" eaLnBrk="0" fontAlgn="base" hangingPunct="0">
        <a:spcBef>
          <a:spcPts val="800"/>
        </a:spcBef>
        <a:spcAft>
          <a:spcPts val="400"/>
        </a:spcAft>
        <a:buClr>
          <a:srgbClr val="454545"/>
        </a:buClr>
        <a:buFont typeface="Arial" charset="0"/>
        <a:buChar char="»"/>
        <a:defRPr sz="1600">
          <a:solidFill>
            <a:srgbClr val="1E1E1E"/>
          </a:solidFill>
          <a:latin typeface="+mn-lt"/>
        </a:defRPr>
      </a:lvl4pPr>
      <a:lvl5pPr marL="1371600" indent="-273050" algn="l" rtl="0" eaLnBrk="0" fontAlgn="base" hangingPunct="0">
        <a:spcBef>
          <a:spcPts val="800"/>
        </a:spcBef>
        <a:spcAft>
          <a:spcPts val="400"/>
        </a:spcAft>
        <a:buClr>
          <a:srgbClr val="1E1E1E"/>
        </a:buClr>
        <a:buFont typeface="Arial" charset="0"/>
        <a:buChar char="•"/>
        <a:defRPr sz="1400" i="1">
          <a:solidFill>
            <a:srgbClr val="0B83C6"/>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hyperlink" Target="http://www.schc.org/home.php" TargetMode="Externa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 Id="rId4" Type="http://schemas.openxmlformats.org/officeDocument/2006/relationships/image" Target="../media/image20.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ubTitle" idx="1"/>
          </p:nvPr>
        </p:nvSpPr>
        <p:spPr>
          <a:xfrm>
            <a:off x="609600" y="5105400"/>
            <a:ext cx="8001000" cy="914400"/>
          </a:xfrm>
        </p:spPr>
        <p:txBody>
          <a:bodyPr/>
          <a:lstStyle/>
          <a:p>
            <a:pPr algn="l" eaLnBrk="1" hangingPunct="1">
              <a:lnSpc>
                <a:spcPct val="90000"/>
              </a:lnSpc>
            </a:pPr>
            <a:r>
              <a:rPr lang="en-US" sz="2400" b="1" dirty="0" smtClean="0"/>
              <a:t>August 13, 2012</a:t>
            </a:r>
          </a:p>
          <a:p>
            <a:pPr algn="l" eaLnBrk="1" hangingPunct="1">
              <a:lnSpc>
                <a:spcPct val="90000"/>
              </a:lnSpc>
            </a:pPr>
            <a:r>
              <a:rPr lang="en-US" sz="2400" b="1" dirty="0" smtClean="0"/>
              <a:t>1:00-2:30 PM			</a:t>
            </a:r>
          </a:p>
        </p:txBody>
      </p:sp>
      <p:sp>
        <p:nvSpPr>
          <p:cNvPr id="21507" name="Rectangle 2"/>
          <p:cNvSpPr>
            <a:spLocks noGrp="1" noChangeArrowheads="1"/>
          </p:cNvSpPr>
          <p:nvPr>
            <p:ph type="ctrTitle"/>
          </p:nvPr>
        </p:nvSpPr>
        <p:spPr>
          <a:xfrm>
            <a:off x="304800" y="228600"/>
            <a:ext cx="8610600" cy="4419600"/>
          </a:xfrm>
        </p:spPr>
        <p:txBody>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000" dirty="0" smtClean="0"/>
              <a:t>Hazard Communication 2012 – </a:t>
            </a:r>
            <a:br>
              <a:rPr lang="en-US" sz="4000" dirty="0" smtClean="0"/>
            </a:br>
            <a:r>
              <a:rPr lang="en-US" sz="4000" dirty="0" smtClean="0"/>
              <a:t>The Revised Standard and What Changes You Can Expect in the Workplace </a:t>
            </a:r>
            <a:br>
              <a:rPr lang="en-US" sz="4000" dirty="0" smtClean="0"/>
            </a:br>
            <a:endParaRPr lang="en-US" sz="1000" dirty="0" smtClean="0"/>
          </a:p>
        </p:txBody>
      </p:sp>
      <p:pic>
        <p:nvPicPr>
          <p:cNvPr id="21508" name="Picture 6" descr="OSHA side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685800"/>
            <a:ext cx="382905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ALLIANCE logo 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5073650"/>
            <a:ext cx="2819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SCHC log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28600"/>
            <a:ext cx="1730375"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683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Organization of the Final Rule</a:t>
            </a:r>
            <a:endParaRPr lang="en-US" dirty="0"/>
          </a:p>
        </p:txBody>
      </p:sp>
      <p:sp>
        <p:nvSpPr>
          <p:cNvPr id="3" name="Content Placeholder 2"/>
          <p:cNvSpPr>
            <a:spLocks noGrp="1"/>
          </p:cNvSpPr>
          <p:nvPr>
            <p:ph idx="1"/>
          </p:nvPr>
        </p:nvSpPr>
        <p:spPr>
          <a:xfrm>
            <a:off x="457200" y="1295400"/>
            <a:ext cx="8229600" cy="3581400"/>
          </a:xfrm>
        </p:spPr>
        <p:txBody>
          <a:bodyPr numCol="2"/>
          <a:lstStyle/>
          <a:p>
            <a:pPr marL="457200" indent="-457200">
              <a:buFont typeface="+mj-lt"/>
              <a:buAutoNum type="alphaLcParenR"/>
              <a:defRPr/>
            </a:pPr>
            <a:r>
              <a:rPr lang="en-US" dirty="0" smtClean="0"/>
              <a:t>Purpose</a:t>
            </a:r>
          </a:p>
          <a:p>
            <a:pPr marL="457200" indent="-457200">
              <a:buFont typeface="+mj-lt"/>
              <a:buAutoNum type="alphaLcParenR"/>
              <a:defRPr/>
            </a:pPr>
            <a:r>
              <a:rPr lang="en-US" dirty="0" smtClean="0"/>
              <a:t>Scope and Application</a:t>
            </a:r>
          </a:p>
          <a:p>
            <a:pPr marL="457200" indent="-457200">
              <a:buFont typeface="+mj-lt"/>
              <a:buAutoNum type="alphaLcParenR"/>
              <a:defRPr/>
            </a:pPr>
            <a:r>
              <a:rPr lang="en-US" dirty="0" smtClean="0">
                <a:solidFill>
                  <a:srgbClr val="FF0000"/>
                </a:solidFill>
              </a:rPr>
              <a:t>Definitions</a:t>
            </a:r>
          </a:p>
          <a:p>
            <a:pPr marL="457200" indent="-457200">
              <a:buFont typeface="+mj-lt"/>
              <a:buAutoNum type="alphaLcParenR"/>
              <a:defRPr/>
            </a:pPr>
            <a:r>
              <a:rPr lang="en-US" dirty="0" smtClean="0">
                <a:solidFill>
                  <a:srgbClr val="FF0000"/>
                </a:solidFill>
              </a:rPr>
              <a:t>Hazard Classification</a:t>
            </a:r>
          </a:p>
          <a:p>
            <a:pPr marL="457200" indent="-457200">
              <a:buFont typeface="+mj-lt"/>
              <a:buAutoNum type="alphaLcParenR"/>
              <a:defRPr/>
            </a:pPr>
            <a:r>
              <a:rPr lang="en-US" dirty="0" smtClean="0"/>
              <a:t>Written Hazard Communication Program</a:t>
            </a:r>
          </a:p>
          <a:p>
            <a:pPr marL="457200" indent="-457200">
              <a:buFont typeface="+mj-lt"/>
              <a:buAutoNum type="alphaLcParenR"/>
              <a:defRPr/>
            </a:pPr>
            <a:r>
              <a:rPr lang="en-US" dirty="0" smtClean="0">
                <a:solidFill>
                  <a:srgbClr val="FF0000"/>
                </a:solidFill>
              </a:rPr>
              <a:t>Labels and Other Forms</a:t>
            </a:r>
            <a:br>
              <a:rPr lang="en-US" dirty="0" smtClean="0">
                <a:solidFill>
                  <a:srgbClr val="FF0000"/>
                </a:solidFill>
              </a:rPr>
            </a:br>
            <a:r>
              <a:rPr lang="en-US" dirty="0" smtClean="0">
                <a:solidFill>
                  <a:srgbClr val="FF0000"/>
                </a:solidFill>
              </a:rPr>
              <a:t>of Warning</a:t>
            </a:r>
          </a:p>
          <a:p>
            <a:pPr marL="457200" indent="-457200">
              <a:buFont typeface="+mj-lt"/>
              <a:buAutoNum type="alphaLcParenR"/>
              <a:defRPr/>
            </a:pPr>
            <a:r>
              <a:rPr lang="en-US" dirty="0" smtClean="0">
                <a:solidFill>
                  <a:srgbClr val="FF0000"/>
                </a:solidFill>
              </a:rPr>
              <a:t>Safety Data Sheets</a:t>
            </a:r>
          </a:p>
          <a:p>
            <a:pPr marL="457200" indent="-457200">
              <a:buFont typeface="+mj-lt"/>
              <a:buAutoNum type="alphaLcParenR"/>
              <a:defRPr/>
            </a:pPr>
            <a:r>
              <a:rPr lang="en-US" dirty="0" smtClean="0">
                <a:solidFill>
                  <a:srgbClr val="FF0000"/>
                </a:solidFill>
              </a:rPr>
              <a:t>Employee Information and Training</a:t>
            </a:r>
          </a:p>
          <a:p>
            <a:pPr marL="457200" indent="-457200">
              <a:buFont typeface="+mj-lt"/>
              <a:buAutoNum type="alphaLcParenR"/>
              <a:defRPr/>
            </a:pPr>
            <a:r>
              <a:rPr lang="en-US" dirty="0" smtClean="0"/>
              <a:t>Trade Secrets</a:t>
            </a:r>
          </a:p>
          <a:p>
            <a:pPr marL="457200" indent="-457200">
              <a:buFont typeface="+mj-lt"/>
              <a:buAutoNum type="alphaLcParenR"/>
              <a:defRPr/>
            </a:pPr>
            <a:r>
              <a:rPr lang="en-US" dirty="0" smtClean="0">
                <a:solidFill>
                  <a:srgbClr val="FF0000"/>
                </a:solidFill>
              </a:rPr>
              <a:t>Effective Dates</a:t>
            </a:r>
          </a:p>
          <a:p>
            <a:pPr marL="457200" indent="-457200">
              <a:buFont typeface="Arial" charset="0"/>
              <a:buNone/>
              <a:defRPr/>
            </a:pPr>
            <a:r>
              <a:rPr lang="en-US" dirty="0" smtClean="0">
                <a:solidFill>
                  <a:srgbClr val="FF0000"/>
                </a:solidFill>
              </a:rPr>
              <a:t>	Appendices A–F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Appendices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Appendix A, Health Hazard Criteria (Mandatory) </a:t>
            </a:r>
            <a:r>
              <a:rPr lang="en-US" dirty="0" smtClean="0">
                <a:solidFill>
                  <a:srgbClr val="FF3300"/>
                </a:solidFill>
              </a:rPr>
              <a:t>(NEW)</a:t>
            </a:r>
          </a:p>
          <a:p>
            <a:pPr>
              <a:buFont typeface="Arial" pitchFamily="34" charset="0"/>
              <a:buChar char="•"/>
              <a:defRPr/>
            </a:pPr>
            <a:r>
              <a:rPr lang="en-US" dirty="0" smtClean="0"/>
              <a:t>Appendix B, Physical Hazard Criteria (Mandatory) </a:t>
            </a:r>
            <a:r>
              <a:rPr lang="en-US" dirty="0" smtClean="0">
                <a:solidFill>
                  <a:srgbClr val="FF3300"/>
                </a:solidFill>
              </a:rPr>
              <a:t>(NEW)</a:t>
            </a:r>
          </a:p>
          <a:p>
            <a:pPr>
              <a:buFont typeface="Arial" pitchFamily="34" charset="0"/>
              <a:buChar char="•"/>
              <a:defRPr/>
            </a:pPr>
            <a:r>
              <a:rPr lang="en-US" dirty="0" smtClean="0"/>
              <a:t>Appendix C, Allocation of Label Elements (Mandatory) </a:t>
            </a:r>
            <a:r>
              <a:rPr lang="en-US" dirty="0" smtClean="0">
                <a:solidFill>
                  <a:srgbClr val="FF3300"/>
                </a:solidFill>
              </a:rPr>
              <a:t>(NEW)</a:t>
            </a:r>
          </a:p>
          <a:p>
            <a:pPr>
              <a:buFont typeface="Arial" pitchFamily="34" charset="0"/>
              <a:buChar char="•"/>
              <a:defRPr/>
            </a:pPr>
            <a:r>
              <a:rPr lang="en-US" dirty="0" smtClean="0"/>
              <a:t>Appendix D, Safety Data Sheets (Mandatory) </a:t>
            </a:r>
            <a:r>
              <a:rPr lang="en-US" dirty="0" smtClean="0">
                <a:solidFill>
                  <a:srgbClr val="FF3300"/>
                </a:solidFill>
              </a:rPr>
              <a:t>(NEW)</a:t>
            </a:r>
          </a:p>
          <a:p>
            <a:pPr>
              <a:buFont typeface="Arial" pitchFamily="34" charset="0"/>
              <a:buChar char="•"/>
              <a:defRPr/>
            </a:pPr>
            <a:r>
              <a:rPr lang="en-US" dirty="0" smtClean="0"/>
              <a:t>Appendix E, Definition of “Trade Secret” (Mandatory)</a:t>
            </a:r>
          </a:p>
          <a:p>
            <a:pPr>
              <a:buFont typeface="Arial" pitchFamily="34" charset="0"/>
              <a:buChar char="•"/>
              <a:defRPr/>
            </a:pPr>
            <a:r>
              <a:rPr lang="en-US" dirty="0" smtClean="0"/>
              <a:t>Appendix F, Guidance for Hazard Classifications </a:t>
            </a:r>
            <a:br>
              <a:rPr lang="en-US" dirty="0" smtClean="0"/>
            </a:br>
            <a:r>
              <a:rPr lang="en-US" dirty="0" smtClean="0"/>
              <a:t>re: Carcinogenicity (Non-Mandatory) </a:t>
            </a:r>
            <a:r>
              <a:rPr lang="en-US" dirty="0" smtClean="0">
                <a:solidFill>
                  <a:srgbClr val="FF3300"/>
                </a:solidFill>
              </a:rPr>
              <a:t>(NEW)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Purpose</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endParaRPr lang="en-US" dirty="0"/>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All  hazards to be </a:t>
            </a:r>
            <a:r>
              <a:rPr lang="en-US" i="1" dirty="0" smtClean="0">
                <a:solidFill>
                  <a:srgbClr val="FF0000"/>
                </a:solidFill>
              </a:rPr>
              <a:t>evaluated</a:t>
            </a:r>
            <a:r>
              <a:rPr lang="en-US" i="1" dirty="0" smtClean="0"/>
              <a:t>.</a:t>
            </a:r>
            <a:endParaRPr lang="en-US" dirty="0" smtClean="0"/>
          </a:p>
          <a:p>
            <a:pPr marL="274320" indent="-274320">
              <a:buFont typeface="Arial" pitchFamily="34" charset="0"/>
              <a:buChar char="•"/>
              <a:defRPr/>
            </a:pPr>
            <a:r>
              <a:rPr lang="en-US" dirty="0" smtClean="0"/>
              <a:t>Comprehensive hazard communication program to transmit information.</a:t>
            </a:r>
          </a:p>
          <a:p>
            <a:pPr marL="274320" indent="-274320">
              <a:buFont typeface="Arial" pitchFamily="34" charset="0"/>
              <a:buChar char="•"/>
              <a:defRPr/>
            </a:pPr>
            <a:r>
              <a:rPr lang="en-US" dirty="0" smtClean="0"/>
              <a:t>Preempt state laws.</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endParaRPr lang="en-US" dirty="0"/>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All hazards to be </a:t>
            </a:r>
            <a:r>
              <a:rPr lang="en-US" i="1" dirty="0" smtClean="0">
                <a:solidFill>
                  <a:srgbClr val="FF0000"/>
                </a:solidFill>
              </a:rPr>
              <a:t>classified</a:t>
            </a:r>
            <a:r>
              <a:rPr lang="en-US" i="1" dirty="0" smtClean="0"/>
              <a:t>.</a:t>
            </a:r>
            <a:endParaRPr lang="en-US" dirty="0" smtClean="0"/>
          </a:p>
          <a:p>
            <a:pPr marL="274320" indent="-274320">
              <a:buFont typeface="Arial" pitchFamily="34" charset="0"/>
              <a:buChar char="•"/>
              <a:defRPr/>
            </a:pPr>
            <a:r>
              <a:rPr lang="en-US" dirty="0" smtClean="0"/>
              <a:t>Other provisions the same, except OSHA added that the rule is consistent with Revision 3 of the GHS.</a:t>
            </a:r>
          </a:p>
          <a:p>
            <a:pPr marL="274320" indent="-274320">
              <a:buFont typeface="Arial" pitchFamily="34" charset="0"/>
              <a:buChar char="•"/>
              <a:defRPr/>
            </a:pPr>
            <a:r>
              <a:rPr lang="en-US" dirty="0" smtClean="0"/>
              <a:t>Slight clarifying modification was made to the language regarding preemption.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4">
                                            <p:txEl>
                                              <p:pRg st="1" end="1"/>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3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4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41" dur="500"/>
                                        <p:tgtEl>
                                          <p:spTgt spid="5">
                                            <p:txEl>
                                              <p:pRg st="0" end="0"/>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p:cTn id="44"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45"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46"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7"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48" dur="500"/>
                                        <p:tgtEl>
                                          <p:spTgt spid="6">
                                            <p:txEl>
                                              <p:pRg st="0" end="0"/>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 calcmode="lin" valueType="num">
                                      <p:cBhvr>
                                        <p:cTn id="51"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52"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53"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54"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55" dur="500"/>
                                        <p:tgtEl>
                                          <p:spTgt spid="6">
                                            <p:txEl>
                                              <p:pRg st="1" end="1"/>
                                            </p:txEl>
                                          </p:spTgt>
                                        </p:tgtEl>
                                      </p:cBhvr>
                                    </p:animEffect>
                                  </p:childTnLst>
                                </p:cTn>
                              </p:par>
                              <p:par>
                                <p:cTn id="56" presetID="54" presetClass="entr" presetSubtype="0" accel="100000" fill="hold" nodeType="with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 calcmode="lin" valueType="num">
                                      <p:cBhvr>
                                        <p:cTn id="58"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59"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60"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61"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6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 Scope and Application</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endParaRPr lang="en-US" dirty="0"/>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All chemicals known to be present are covered.</a:t>
            </a:r>
          </a:p>
          <a:p>
            <a:pPr marL="274320" indent="-274320">
              <a:buFont typeface="Arial" pitchFamily="34" charset="0"/>
              <a:buChar char="•"/>
              <a:defRPr/>
            </a:pPr>
            <a:r>
              <a:rPr lang="en-US" dirty="0" smtClean="0"/>
              <a:t>Practical accommodations for special situations.</a:t>
            </a:r>
          </a:p>
          <a:p>
            <a:pPr marL="274320" indent="-274320">
              <a:buFont typeface="Arial" pitchFamily="34" charset="0"/>
              <a:buChar char="•"/>
              <a:defRPr/>
            </a:pPr>
            <a:r>
              <a:rPr lang="en-US" dirty="0" smtClean="0"/>
              <a:t>Addresses interface with other Federal laws.</a:t>
            </a:r>
            <a:endParaRPr lang="en-US" dirty="0"/>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endParaRPr lang="en-US" dirty="0"/>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Minimal changes except to conform terminology, and remove reference to current Appendix E which has been deleted from the standard and a clarification on Federalism.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4">
                                            <p:txEl>
                                              <p:pRg st="1" end="1"/>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38"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9"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40"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41" dur="500"/>
                                        <p:tgtEl>
                                          <p:spTgt spid="5">
                                            <p:txEl>
                                              <p:pRg st="0" end="0"/>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p:cTn id="44"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45"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46"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7"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4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 Definitions</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endParaRPr lang="en-US" dirty="0"/>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Includes specific definitions for terms used in the standard, as well as all physical hazards.</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endParaRPr lang="en-US" dirty="0"/>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Physical hazard definitions removed from paragraph (c), and placed in a new Appendix B on physical hazard classification criteria.</a:t>
            </a:r>
          </a:p>
          <a:p>
            <a:pPr marL="274320" indent="-274320">
              <a:buFont typeface="Arial" pitchFamily="34" charset="0"/>
              <a:buChar char="•"/>
              <a:defRPr/>
            </a:pPr>
            <a:r>
              <a:rPr lang="en-US" dirty="0" smtClean="0"/>
              <a:t>Following terms are also deleted:  flashpoint (methods included in Appendix B), hazard warning, material safety data sheets.</a:t>
            </a:r>
          </a:p>
          <a:p>
            <a:pPr marL="274320" indent="-274320">
              <a:buFont typeface="Arial" pitchFamily="34" charset="0"/>
              <a:buChar char="•"/>
              <a:defRPr/>
            </a:pPr>
            <a:r>
              <a:rPr lang="en-US" dirty="0" smtClean="0"/>
              <a:t>Some definitions are revised to be GHS-consistent. </a:t>
            </a:r>
          </a:p>
          <a:p>
            <a:pPr marL="274320" indent="-274320">
              <a:buFont typeface="Arial" pitchFamily="34" charset="0"/>
              <a:buChar char="•"/>
              <a:defRPr/>
            </a:pPr>
            <a:r>
              <a:rPr lang="en-US" dirty="0" smtClean="0"/>
              <a:t>New definitions added for   classification.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6">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3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3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4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1" dur="500"/>
                                        <p:tgtEl>
                                          <p:spTgt spid="6">
                                            <p:txEl>
                                              <p:pRg st="1" end="1"/>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 calcmode="lin" valueType="num">
                                      <p:cBhvr>
                                        <p:cTn id="44"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45"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46"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47"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48" dur="500"/>
                                        <p:tgtEl>
                                          <p:spTgt spid="6">
                                            <p:txEl>
                                              <p:pRg st="2" end="2"/>
                                            </p:txEl>
                                          </p:spTgt>
                                        </p:tgtEl>
                                      </p:cBhvr>
                                    </p:animEffect>
                                  </p:childTnLst>
                                </p:cTn>
                              </p:par>
                              <p:par>
                                <p:cTn id="49" presetID="54" presetClass="entr" presetSubtype="0" accel="100000" fill="hold" nodeType="with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 calcmode="lin" valueType="num">
                                      <p:cBhvr>
                                        <p:cTn id="51" dur="5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52"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53" dur="5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54" dur="5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5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 Hazard Classification</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endParaRPr lang="en-US" dirty="0"/>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Performance-oriented</a:t>
            </a:r>
          </a:p>
          <a:p>
            <a:pPr marL="548640" lvl="1" indent="-274320">
              <a:buFont typeface="Arial" pitchFamily="34" charset="0"/>
              <a:buChar char="»"/>
              <a:defRPr/>
            </a:pPr>
            <a:r>
              <a:rPr lang="en-US" dirty="0" smtClean="0"/>
              <a:t>Definitions in paragraph (c), Appendices A and B</a:t>
            </a:r>
          </a:p>
          <a:p>
            <a:pPr marL="548640" lvl="1" indent="-274320">
              <a:buFont typeface="Arial" pitchFamily="34" charset="0"/>
              <a:buChar char="»"/>
              <a:defRPr/>
            </a:pPr>
            <a:r>
              <a:rPr lang="en-US" dirty="0" smtClean="0"/>
              <a:t>Appendix B—parameters for evaluating data</a:t>
            </a:r>
          </a:p>
          <a:p>
            <a:pPr marL="548640" lvl="1" indent="-274320">
              <a:buFont typeface="Arial" pitchFamily="34" charset="0"/>
              <a:buChar char="»"/>
              <a:defRPr/>
            </a:pPr>
            <a:r>
              <a:rPr lang="en-US" dirty="0" smtClean="0"/>
              <a:t>“Floor” of chemicals considered hazardous</a:t>
            </a:r>
          </a:p>
          <a:p>
            <a:pPr marL="548640" lvl="1" indent="-274320">
              <a:buFont typeface="Arial" pitchFamily="34" charset="0"/>
              <a:buChar char="»"/>
              <a:defRPr/>
            </a:pPr>
            <a:r>
              <a:rPr lang="en-US" dirty="0" smtClean="0"/>
              <a:t>“One study” rule</a:t>
            </a:r>
          </a:p>
          <a:p>
            <a:pPr marL="548640" lvl="1" indent="-274320">
              <a:buFont typeface="Arial" pitchFamily="34" charset="0"/>
              <a:buChar char="»"/>
              <a:defRPr/>
            </a:pPr>
            <a:r>
              <a:rPr lang="en-US" dirty="0" smtClean="0"/>
              <a:t>Standardized mixture cut-off rules</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endParaRPr lang="en-US" dirty="0"/>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Specific and detailed</a:t>
            </a:r>
          </a:p>
          <a:p>
            <a:pPr marL="548640" lvl="1" indent="-274320">
              <a:buFont typeface="Arial" pitchFamily="34" charset="0"/>
              <a:buChar char="»"/>
              <a:defRPr/>
            </a:pPr>
            <a:r>
              <a:rPr lang="en-US" dirty="0" smtClean="0"/>
              <a:t>Concept of “classification” vs. determination in current rule</a:t>
            </a:r>
          </a:p>
          <a:p>
            <a:pPr marL="548640" lvl="1" indent="-274320">
              <a:buFont typeface="Arial" pitchFamily="34" charset="0"/>
              <a:buChar char="»"/>
              <a:defRPr/>
            </a:pPr>
            <a:r>
              <a:rPr lang="en-US" dirty="0" smtClean="0"/>
              <a:t>Each hazard class has detailed criteria to apply to data on the chemical</a:t>
            </a:r>
          </a:p>
          <a:p>
            <a:pPr marL="548640" lvl="1" indent="-274320">
              <a:buFont typeface="Arial" pitchFamily="34" charset="0"/>
              <a:buChar char="»"/>
              <a:defRPr/>
            </a:pPr>
            <a:r>
              <a:rPr lang="en-US" dirty="0" smtClean="0"/>
              <a:t>No floor; based on weight of evidence</a:t>
            </a:r>
          </a:p>
          <a:p>
            <a:pPr marL="548640" lvl="1" indent="-274320">
              <a:buFont typeface="Arial" pitchFamily="34" charset="0"/>
              <a:buChar char="»"/>
              <a:defRPr/>
            </a:pPr>
            <a:r>
              <a:rPr lang="en-US" dirty="0" smtClean="0"/>
              <a:t>Mixture rules are specific to each hazard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4">
                                            <p:txEl>
                                              <p:pRg st="1" end="1"/>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4">
                                            <p:txEl>
                                              <p:pRg st="2" end="2"/>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36"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7"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8"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9" dur="500"/>
                                        <p:tgtEl>
                                          <p:spTgt spid="4">
                                            <p:txEl>
                                              <p:pRg st="3" end="3"/>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43"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4"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45"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46" dur="500"/>
                                        <p:tgtEl>
                                          <p:spTgt spid="4">
                                            <p:txEl>
                                              <p:pRg st="4" end="4"/>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50"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51"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52"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53" dur="500"/>
                                        <p:tgtEl>
                                          <p:spTgt spid="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 calcmode="lin" valueType="num">
                                      <p:cBhvr>
                                        <p:cTn id="58"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59"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60"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61"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62" dur="500"/>
                                        <p:tgtEl>
                                          <p:spTgt spid="5">
                                            <p:txEl>
                                              <p:pRg st="0" end="0"/>
                                            </p:txEl>
                                          </p:spTgt>
                                        </p:tgtEl>
                                      </p:cBhvr>
                                    </p:animEffect>
                                  </p:childTnLst>
                                </p:cTn>
                              </p:par>
                              <p:par>
                                <p:cTn id="63" presetID="54" presetClass="entr" presetSubtype="0" accel="100000" fill="hold" nodeType="with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 calcmode="lin" valueType="num">
                                      <p:cBhvr>
                                        <p:cTn id="65"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66"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67"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68"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69" dur="500"/>
                                        <p:tgtEl>
                                          <p:spTgt spid="6">
                                            <p:txEl>
                                              <p:pRg st="0" end="0"/>
                                            </p:txEl>
                                          </p:spTgt>
                                        </p:tgtEl>
                                      </p:cBhvr>
                                    </p:animEffect>
                                  </p:childTnLst>
                                </p:cTn>
                              </p:par>
                              <p:par>
                                <p:cTn id="70" presetID="54" presetClass="entr" presetSubtype="0" accel="100000" fill="hold" nodeType="withEffect">
                                  <p:stCondLst>
                                    <p:cond delay="0"/>
                                  </p:stCondLst>
                                  <p:childTnLst>
                                    <p:set>
                                      <p:cBhvr>
                                        <p:cTn id="71" dur="1" fill="hold">
                                          <p:stCondLst>
                                            <p:cond delay="0"/>
                                          </p:stCondLst>
                                        </p:cTn>
                                        <p:tgtEl>
                                          <p:spTgt spid="6">
                                            <p:txEl>
                                              <p:pRg st="1" end="1"/>
                                            </p:txEl>
                                          </p:spTgt>
                                        </p:tgtEl>
                                        <p:attrNameLst>
                                          <p:attrName>style.visibility</p:attrName>
                                        </p:attrNameLst>
                                      </p:cBhvr>
                                      <p:to>
                                        <p:strVal val="visible"/>
                                      </p:to>
                                    </p:set>
                                    <p:anim calcmode="lin" valueType="num">
                                      <p:cBhvr>
                                        <p:cTn id="72"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73"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74"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75"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76" dur="500"/>
                                        <p:tgtEl>
                                          <p:spTgt spid="6">
                                            <p:txEl>
                                              <p:pRg st="1" end="1"/>
                                            </p:txEl>
                                          </p:spTgt>
                                        </p:tgtEl>
                                      </p:cBhvr>
                                    </p:animEffect>
                                  </p:childTnLst>
                                </p:cTn>
                              </p:par>
                              <p:par>
                                <p:cTn id="77" presetID="54" presetClass="entr" presetSubtype="0" accel="100000" fill="hold" nodeType="with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p:cTn id="79" dur="5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80" dur="5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81" dur="5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82" dur="5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83" dur="500"/>
                                        <p:tgtEl>
                                          <p:spTgt spid="6">
                                            <p:txEl>
                                              <p:pRg st="2" end="2"/>
                                            </p:txEl>
                                          </p:spTgt>
                                        </p:tgtEl>
                                      </p:cBhvr>
                                    </p:animEffect>
                                  </p:childTnLst>
                                </p:cTn>
                              </p:par>
                              <p:par>
                                <p:cTn id="84" presetID="54" presetClass="entr" presetSubtype="0" accel="100000" fill="hold" nodeType="withEffect">
                                  <p:stCondLst>
                                    <p:cond delay="0"/>
                                  </p:stCondLst>
                                  <p:childTnLst>
                                    <p:set>
                                      <p:cBhvr>
                                        <p:cTn id="85" dur="1" fill="hold">
                                          <p:stCondLst>
                                            <p:cond delay="0"/>
                                          </p:stCondLst>
                                        </p:cTn>
                                        <p:tgtEl>
                                          <p:spTgt spid="6">
                                            <p:txEl>
                                              <p:pRg st="3" end="3"/>
                                            </p:txEl>
                                          </p:spTgt>
                                        </p:tgtEl>
                                        <p:attrNameLst>
                                          <p:attrName>style.visibility</p:attrName>
                                        </p:attrNameLst>
                                      </p:cBhvr>
                                      <p:to>
                                        <p:strVal val="visible"/>
                                      </p:to>
                                    </p:set>
                                    <p:anim calcmode="lin" valueType="num">
                                      <p:cBhvr>
                                        <p:cTn id="86" dur="5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87" dur="5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88" dur="5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89" dur="5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90" dur="500"/>
                                        <p:tgtEl>
                                          <p:spTgt spid="6">
                                            <p:txEl>
                                              <p:pRg st="3" end="3"/>
                                            </p:txEl>
                                          </p:spTgt>
                                        </p:tgtEl>
                                      </p:cBhvr>
                                    </p:animEffect>
                                  </p:childTnLst>
                                </p:cTn>
                              </p:par>
                              <p:par>
                                <p:cTn id="91" presetID="54" presetClass="entr" presetSubtype="0" accel="100000" fill="hold" nodeType="withEffect">
                                  <p:stCondLst>
                                    <p:cond delay="0"/>
                                  </p:stCondLst>
                                  <p:childTnLst>
                                    <p:set>
                                      <p:cBhvr>
                                        <p:cTn id="92" dur="1" fill="hold">
                                          <p:stCondLst>
                                            <p:cond delay="0"/>
                                          </p:stCondLst>
                                        </p:cTn>
                                        <p:tgtEl>
                                          <p:spTgt spid="6">
                                            <p:txEl>
                                              <p:pRg st="4" end="4"/>
                                            </p:txEl>
                                          </p:spTgt>
                                        </p:tgtEl>
                                        <p:attrNameLst>
                                          <p:attrName>style.visibility</p:attrName>
                                        </p:attrNameLst>
                                      </p:cBhvr>
                                      <p:to>
                                        <p:strVal val="visible"/>
                                      </p:to>
                                    </p:set>
                                    <p:anim calcmode="lin" valueType="num">
                                      <p:cBhvr>
                                        <p:cTn id="93" dur="5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94" dur="5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95" dur="5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96" dur="5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9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Hazard Classification</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Each physical or health hazard is a “hazard class” (e.g., Carcinogenicity is a hazard class).</a:t>
            </a:r>
          </a:p>
          <a:p>
            <a:pPr>
              <a:buFont typeface="Arial" pitchFamily="34" charset="0"/>
              <a:buChar char="•"/>
              <a:defRPr/>
            </a:pPr>
            <a:r>
              <a:rPr lang="en-US" dirty="0" smtClean="0"/>
              <a:t>A “hazard class” may be sub-divided in the criteria into several “hazard categories” based on the degree of severity of the hazard.</a:t>
            </a:r>
          </a:p>
          <a:p>
            <a:pPr>
              <a:buFont typeface="Arial" pitchFamily="34" charset="0"/>
              <a:buChar char="•"/>
              <a:defRPr/>
            </a:pPr>
            <a:r>
              <a:rPr lang="en-US" dirty="0" smtClean="0"/>
              <a:t>Placing a chemical into a “hazard class” , and where necessary, a “hazard category”, is the concept of classification—determining not only the hazard, but also the severity of the effect.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Hazard Classification, cont.</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Manufacturers are still responsible for determining the hazards of the chemicals they produce or import.</a:t>
            </a:r>
          </a:p>
          <a:p>
            <a:pPr>
              <a:buFont typeface="Arial" pitchFamily="34" charset="0"/>
              <a:buChar char="•"/>
              <a:defRPr/>
            </a:pPr>
            <a:r>
              <a:rPr lang="en-US" dirty="0" smtClean="0"/>
              <a:t>Classification (similar to hazard determination) is based on the full range of available information. The procedures for determining if the manufacturer has properly performed the hazard classification are provided in Appendix A (health) and Appendix B (physical).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Health Hazards</a:t>
            </a:r>
            <a:endParaRPr lang="en-US" dirty="0"/>
          </a:p>
        </p:txBody>
      </p:sp>
      <p:graphicFrame>
        <p:nvGraphicFramePr>
          <p:cNvPr id="4" name="Content Placeholder 3"/>
          <p:cNvGraphicFramePr>
            <a:graphicFrameLocks noGrp="1"/>
          </p:cNvGraphicFramePr>
          <p:nvPr>
            <p:ph idx="1"/>
          </p:nvPr>
        </p:nvGraphicFramePr>
        <p:xfrm>
          <a:off x="457200" y="1295400"/>
          <a:ext cx="8229600" cy="4450080"/>
        </p:xfrm>
        <a:graphic>
          <a:graphicData uri="http://schemas.openxmlformats.org/drawingml/2006/table">
            <a:tbl>
              <a:tblPr firstRow="1" bandRow="1">
                <a:tableStyleId>{5C22544A-7EE6-4342-B048-85BDC9FD1C3A}</a:tableStyleId>
              </a:tblPr>
              <a:tblGrid>
                <a:gridCol w="2743200"/>
                <a:gridCol w="1371600"/>
                <a:gridCol w="1371600"/>
                <a:gridCol w="1371600"/>
                <a:gridCol w="1371600"/>
              </a:tblGrid>
              <a:tr h="370840">
                <a:tc>
                  <a:txBody>
                    <a:bodyPr/>
                    <a:lstStyle/>
                    <a:p>
                      <a:pPr algn="ctr"/>
                      <a:r>
                        <a:rPr lang="en-US" dirty="0" smtClean="0"/>
                        <a:t>Hazard Class</a:t>
                      </a:r>
                      <a:endParaRPr lang="en-US" dirty="0"/>
                    </a:p>
                  </a:txBody>
                  <a:tcPr>
                    <a:solidFill>
                      <a:srgbClr val="0B83C6"/>
                    </a:solidFill>
                  </a:tcPr>
                </a:tc>
                <a:tc gridSpan="4">
                  <a:txBody>
                    <a:bodyPr/>
                    <a:lstStyle/>
                    <a:p>
                      <a:pPr algn="ctr"/>
                      <a:r>
                        <a:rPr lang="en-US" dirty="0" smtClean="0"/>
                        <a:t>Hazard Category</a:t>
                      </a:r>
                      <a:endParaRPr lang="en-US" dirty="0"/>
                    </a:p>
                  </a:txBody>
                  <a:tcPr>
                    <a:solidFill>
                      <a:srgbClr val="0B83C6"/>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algn="l" defTabSz="914400" rtl="0" eaLnBrk="1" latinLnBrk="0" hangingPunct="1"/>
                      <a:r>
                        <a:rPr lang="en-US" sz="1200" b="1" kern="1200" dirty="0" smtClean="0">
                          <a:solidFill>
                            <a:srgbClr val="1E1E1E"/>
                          </a:solidFill>
                          <a:latin typeface="+mn-lt"/>
                          <a:ea typeface="+mn-ea"/>
                          <a:cs typeface="+mn-cs"/>
                        </a:rPr>
                        <a:t>Acute Toxicity</a:t>
                      </a:r>
                    </a:p>
                  </a:txBody>
                  <a:tcPr anchor="ctr"/>
                </a:tc>
                <a:tc>
                  <a:txBody>
                    <a:bodyPr/>
                    <a:lstStyle/>
                    <a:p>
                      <a:pPr marL="0" algn="ctr" defTabSz="914400" rtl="0" eaLnBrk="1" latinLnBrk="0" hangingPunct="1"/>
                      <a:r>
                        <a:rPr lang="en-US" sz="1200" b="1" kern="1200" dirty="0" smtClean="0">
                          <a:solidFill>
                            <a:srgbClr val="1E1E1E"/>
                          </a:solidFill>
                          <a:latin typeface="+mn-lt"/>
                          <a:ea typeface="+mn-ea"/>
                          <a:cs typeface="+mn-cs"/>
                        </a:rPr>
                        <a:t>1</a:t>
                      </a:r>
                    </a:p>
                  </a:txBody>
                  <a:tcPr anchor="ctr"/>
                </a:tc>
                <a:tc>
                  <a:txBody>
                    <a:bodyPr/>
                    <a:lstStyle/>
                    <a:p>
                      <a:pPr marL="0" algn="ctr" defTabSz="914400" rtl="0" eaLnBrk="1" latinLnBrk="0" hangingPunct="1"/>
                      <a:r>
                        <a:rPr lang="en-US" sz="1200" b="1" kern="1200" dirty="0" smtClean="0">
                          <a:solidFill>
                            <a:srgbClr val="1E1E1E"/>
                          </a:solidFill>
                          <a:latin typeface="+mn-lt"/>
                          <a:ea typeface="+mn-ea"/>
                          <a:cs typeface="+mn-cs"/>
                        </a:rPr>
                        <a:t>2</a:t>
                      </a:r>
                    </a:p>
                  </a:txBody>
                  <a:tcPr anchor="ctr"/>
                </a:tc>
                <a:tc>
                  <a:txBody>
                    <a:bodyPr/>
                    <a:lstStyle/>
                    <a:p>
                      <a:pPr marL="0" algn="ctr" defTabSz="914400" rtl="0" eaLnBrk="1" latinLnBrk="0" hangingPunct="1"/>
                      <a:r>
                        <a:rPr lang="en-US" sz="1200" b="1" kern="1200" dirty="0" smtClean="0">
                          <a:solidFill>
                            <a:srgbClr val="1E1E1E"/>
                          </a:solidFill>
                          <a:latin typeface="+mn-lt"/>
                          <a:ea typeface="+mn-ea"/>
                          <a:cs typeface="+mn-cs"/>
                        </a:rPr>
                        <a:t>3</a:t>
                      </a:r>
                    </a:p>
                  </a:txBody>
                  <a:tcPr anchor="ctr"/>
                </a:tc>
                <a:tc>
                  <a:txBody>
                    <a:bodyPr/>
                    <a:lstStyle/>
                    <a:p>
                      <a:pPr marL="0" algn="ctr" defTabSz="914400" rtl="0" eaLnBrk="1" latinLnBrk="0" hangingPunct="1"/>
                      <a:r>
                        <a:rPr lang="en-US" sz="1200" b="1" kern="1200" dirty="0" smtClean="0">
                          <a:solidFill>
                            <a:srgbClr val="1E1E1E"/>
                          </a:solidFill>
                          <a:latin typeface="+mn-lt"/>
                          <a:ea typeface="+mn-ea"/>
                          <a:cs typeface="+mn-cs"/>
                        </a:rPr>
                        <a:t>4</a:t>
                      </a:r>
                    </a:p>
                  </a:txBody>
                  <a:tcPr anchor="ctr"/>
                </a:tc>
              </a:tr>
              <a:tr h="370840">
                <a:tc>
                  <a:txBody>
                    <a:bodyPr/>
                    <a:lstStyle/>
                    <a:p>
                      <a:r>
                        <a:rPr lang="en-US" sz="1200" b="1" dirty="0" smtClean="0">
                          <a:solidFill>
                            <a:srgbClr val="454545"/>
                          </a:solidFill>
                        </a:rPr>
                        <a:t>Skin Corrosion/ Irritation</a:t>
                      </a:r>
                      <a:endParaRPr lang="en-US" sz="1200" b="1" dirty="0">
                        <a:solidFill>
                          <a:srgbClr val="454545"/>
                        </a:solidFill>
                      </a:endParaRPr>
                    </a:p>
                  </a:txBody>
                  <a:tcPr anchor="ctr"/>
                </a:tc>
                <a:tc>
                  <a:txBody>
                    <a:bodyPr/>
                    <a:lstStyle/>
                    <a:p>
                      <a:pPr algn="ctr"/>
                      <a:r>
                        <a:rPr lang="en-US" sz="1200" b="1" kern="1200" dirty="0" smtClean="0">
                          <a:solidFill>
                            <a:srgbClr val="1E1E1E"/>
                          </a:solidFill>
                          <a:latin typeface="+mn-lt"/>
                          <a:ea typeface="+mn-ea"/>
                          <a:cs typeface="+mn-cs"/>
                        </a:rPr>
                        <a:t>1A</a:t>
                      </a:r>
                    </a:p>
                  </a:txBody>
                  <a:tcPr anchor="ctr"/>
                </a:tc>
                <a:tc>
                  <a:txBody>
                    <a:bodyPr/>
                    <a:lstStyle/>
                    <a:p>
                      <a:pPr algn="ctr"/>
                      <a:r>
                        <a:rPr lang="en-US" sz="1200" b="1" kern="1200" dirty="0" smtClean="0">
                          <a:solidFill>
                            <a:srgbClr val="1E1E1E"/>
                          </a:solidFill>
                          <a:latin typeface="+mn-lt"/>
                          <a:ea typeface="+mn-ea"/>
                          <a:cs typeface="+mn-cs"/>
                        </a:rPr>
                        <a:t>1B</a:t>
                      </a:r>
                    </a:p>
                  </a:txBody>
                  <a:tcPr anchor="ctr"/>
                </a:tc>
                <a:tc>
                  <a:txBody>
                    <a:bodyPr/>
                    <a:lstStyle/>
                    <a:p>
                      <a:pPr algn="ctr"/>
                      <a:r>
                        <a:rPr lang="en-US" sz="1200" b="1" kern="1200" dirty="0" smtClean="0">
                          <a:solidFill>
                            <a:srgbClr val="1E1E1E"/>
                          </a:solidFill>
                          <a:latin typeface="+mn-lt"/>
                          <a:ea typeface="+mn-ea"/>
                          <a:cs typeface="+mn-cs"/>
                        </a:rPr>
                        <a:t>1C</a:t>
                      </a:r>
                    </a:p>
                  </a:txBody>
                  <a:tcPr anchor="ctr"/>
                </a:tc>
                <a:tc>
                  <a:txBody>
                    <a:bodyPr/>
                    <a:lstStyle/>
                    <a:p>
                      <a:pPr algn="ctr"/>
                      <a:r>
                        <a:rPr lang="en-US" sz="1200" b="1" kern="1200" dirty="0" smtClean="0">
                          <a:solidFill>
                            <a:srgbClr val="1E1E1E"/>
                          </a:solidFill>
                          <a:latin typeface="+mn-lt"/>
                          <a:ea typeface="+mn-ea"/>
                          <a:cs typeface="+mn-cs"/>
                        </a:rPr>
                        <a:t>2</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Serious Eye Damage/ Eye Irritation</a:t>
                      </a:r>
                    </a:p>
                  </a:txBody>
                  <a:tcPr anchor="ctr"/>
                </a:tc>
                <a:tc>
                  <a:txBody>
                    <a:bodyPr/>
                    <a:lstStyle/>
                    <a:p>
                      <a:pPr algn="ctr"/>
                      <a:r>
                        <a:rPr lang="en-US" sz="1200" b="1" kern="1200" dirty="0" smtClean="0">
                          <a:solidFill>
                            <a:srgbClr val="1E1E1E"/>
                          </a:solidFill>
                          <a:latin typeface="+mn-lt"/>
                          <a:ea typeface="+mn-ea"/>
                          <a:cs typeface="+mn-cs"/>
                        </a:rPr>
                        <a:t>1</a:t>
                      </a:r>
                    </a:p>
                  </a:txBody>
                  <a:tcPr anchor="ctr"/>
                </a:tc>
                <a:tc>
                  <a:txBody>
                    <a:bodyPr/>
                    <a:lstStyle/>
                    <a:p>
                      <a:pPr algn="ctr"/>
                      <a:r>
                        <a:rPr lang="en-US" sz="1200" b="1" kern="1200" dirty="0" smtClean="0">
                          <a:solidFill>
                            <a:srgbClr val="1E1E1E"/>
                          </a:solidFill>
                          <a:latin typeface="+mn-lt"/>
                          <a:ea typeface="+mn-ea"/>
                          <a:cs typeface="+mn-cs"/>
                        </a:rPr>
                        <a:t>2A</a:t>
                      </a:r>
                    </a:p>
                  </a:txBody>
                  <a:tcPr anchor="ctr"/>
                </a:tc>
                <a:tc>
                  <a:txBody>
                    <a:bodyPr/>
                    <a:lstStyle/>
                    <a:p>
                      <a:pPr algn="ctr"/>
                      <a:r>
                        <a:rPr lang="en-US" sz="1200" b="1" kern="1200" dirty="0" smtClean="0">
                          <a:solidFill>
                            <a:srgbClr val="1E1E1E"/>
                          </a:solidFill>
                          <a:latin typeface="+mn-lt"/>
                          <a:ea typeface="+mn-ea"/>
                          <a:cs typeface="+mn-cs"/>
                        </a:rPr>
                        <a:t>2B</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Respiratory or Skin Sensitization</a:t>
                      </a:r>
                    </a:p>
                  </a:txBody>
                  <a:tcPr anchor="ctr"/>
                </a:tc>
                <a:tc>
                  <a:txBody>
                    <a:bodyPr/>
                    <a:lstStyle/>
                    <a:p>
                      <a:pPr algn="ctr"/>
                      <a:r>
                        <a:rPr lang="en-US" sz="1200" b="1" kern="1200" dirty="0" smtClean="0">
                          <a:solidFill>
                            <a:srgbClr val="1E1E1E"/>
                          </a:solidFill>
                          <a:latin typeface="+mn-lt"/>
                          <a:ea typeface="+mn-ea"/>
                          <a:cs typeface="+mn-cs"/>
                        </a:rPr>
                        <a:t>1</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Germ Cell </a:t>
                      </a:r>
                      <a:r>
                        <a:rPr lang="en-US" sz="1200" b="1" kern="1200" dirty="0" err="1" smtClean="0">
                          <a:solidFill>
                            <a:srgbClr val="454545"/>
                          </a:solidFill>
                          <a:latin typeface="+mn-lt"/>
                          <a:ea typeface="+mn-ea"/>
                          <a:cs typeface="+mn-cs"/>
                        </a:rPr>
                        <a:t>Mutagenicity</a:t>
                      </a:r>
                      <a:endParaRPr lang="en-US" sz="1200" b="1" kern="1200" dirty="0" smtClean="0">
                        <a:solidFill>
                          <a:srgbClr val="454545"/>
                        </a:solidFill>
                        <a:latin typeface="+mn-lt"/>
                        <a:ea typeface="+mn-ea"/>
                        <a:cs typeface="+mn-cs"/>
                      </a:endParaRPr>
                    </a:p>
                  </a:txBody>
                  <a:tcPr anchor="ctr"/>
                </a:tc>
                <a:tc>
                  <a:txBody>
                    <a:bodyPr/>
                    <a:lstStyle/>
                    <a:p>
                      <a:pPr algn="ctr"/>
                      <a:r>
                        <a:rPr lang="en-US" sz="1200" b="1" kern="1200" dirty="0" smtClean="0">
                          <a:solidFill>
                            <a:srgbClr val="1E1E1E"/>
                          </a:solidFill>
                          <a:latin typeface="+mn-lt"/>
                          <a:ea typeface="+mn-ea"/>
                          <a:cs typeface="+mn-cs"/>
                        </a:rPr>
                        <a:t>1A</a:t>
                      </a:r>
                    </a:p>
                  </a:txBody>
                  <a:tcPr anchor="ctr"/>
                </a:tc>
                <a:tc>
                  <a:txBody>
                    <a:bodyPr/>
                    <a:lstStyle/>
                    <a:p>
                      <a:pPr algn="ctr"/>
                      <a:r>
                        <a:rPr lang="en-US" sz="1200" b="1" kern="1200" dirty="0" smtClean="0">
                          <a:solidFill>
                            <a:srgbClr val="1E1E1E"/>
                          </a:solidFill>
                          <a:latin typeface="+mn-lt"/>
                          <a:ea typeface="+mn-ea"/>
                          <a:cs typeface="+mn-cs"/>
                        </a:rPr>
                        <a:t>1B</a:t>
                      </a:r>
                    </a:p>
                  </a:txBody>
                  <a:tcPr anchor="ctr"/>
                </a:tc>
                <a:tc>
                  <a:txBody>
                    <a:bodyPr/>
                    <a:lstStyle/>
                    <a:p>
                      <a:pPr algn="ctr"/>
                      <a:r>
                        <a:rPr lang="en-US" sz="1200" b="1" kern="1200" dirty="0" smtClean="0">
                          <a:solidFill>
                            <a:srgbClr val="1E1E1E"/>
                          </a:solidFill>
                          <a:latin typeface="+mn-lt"/>
                          <a:ea typeface="+mn-ea"/>
                          <a:cs typeface="+mn-cs"/>
                        </a:rPr>
                        <a:t>2</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Carcinogenicity</a:t>
                      </a:r>
                    </a:p>
                  </a:txBody>
                  <a:tcPr anchor="ctr"/>
                </a:tc>
                <a:tc>
                  <a:txBody>
                    <a:bodyPr/>
                    <a:lstStyle/>
                    <a:p>
                      <a:pPr algn="ctr"/>
                      <a:r>
                        <a:rPr lang="en-US" sz="1200" b="1" kern="1200" dirty="0" smtClean="0">
                          <a:solidFill>
                            <a:srgbClr val="1E1E1E"/>
                          </a:solidFill>
                          <a:latin typeface="+mn-lt"/>
                          <a:ea typeface="+mn-ea"/>
                          <a:cs typeface="+mn-cs"/>
                        </a:rPr>
                        <a:t>1A</a:t>
                      </a:r>
                    </a:p>
                  </a:txBody>
                  <a:tcPr anchor="ctr"/>
                </a:tc>
                <a:tc>
                  <a:txBody>
                    <a:bodyPr/>
                    <a:lstStyle/>
                    <a:p>
                      <a:pPr algn="ctr"/>
                      <a:r>
                        <a:rPr lang="en-US" sz="1200" b="1" kern="1200" dirty="0" smtClean="0">
                          <a:solidFill>
                            <a:srgbClr val="1E1E1E"/>
                          </a:solidFill>
                          <a:latin typeface="+mn-lt"/>
                          <a:ea typeface="+mn-ea"/>
                          <a:cs typeface="+mn-cs"/>
                        </a:rPr>
                        <a:t>1B</a:t>
                      </a:r>
                    </a:p>
                  </a:txBody>
                  <a:tcPr anchor="ctr"/>
                </a:tc>
                <a:tc>
                  <a:txBody>
                    <a:bodyPr/>
                    <a:lstStyle/>
                    <a:p>
                      <a:pPr algn="ctr"/>
                      <a:r>
                        <a:rPr lang="en-US" sz="1200" b="1" kern="1200" dirty="0" smtClean="0">
                          <a:solidFill>
                            <a:srgbClr val="1E1E1E"/>
                          </a:solidFill>
                          <a:latin typeface="+mn-lt"/>
                          <a:ea typeface="+mn-ea"/>
                          <a:cs typeface="+mn-cs"/>
                        </a:rPr>
                        <a:t>2</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Reproductive Toxicity</a:t>
                      </a:r>
                    </a:p>
                  </a:txBody>
                  <a:tcPr anchor="ctr"/>
                </a:tc>
                <a:tc>
                  <a:txBody>
                    <a:bodyPr/>
                    <a:lstStyle/>
                    <a:p>
                      <a:pPr algn="ctr"/>
                      <a:r>
                        <a:rPr lang="en-US" sz="1200" b="1" kern="1200" dirty="0" smtClean="0">
                          <a:solidFill>
                            <a:srgbClr val="1E1E1E"/>
                          </a:solidFill>
                          <a:latin typeface="+mn-lt"/>
                          <a:ea typeface="+mn-ea"/>
                          <a:cs typeface="+mn-cs"/>
                        </a:rPr>
                        <a:t>1A</a:t>
                      </a:r>
                    </a:p>
                  </a:txBody>
                  <a:tcPr anchor="ctr"/>
                </a:tc>
                <a:tc>
                  <a:txBody>
                    <a:bodyPr/>
                    <a:lstStyle/>
                    <a:p>
                      <a:pPr algn="ctr"/>
                      <a:r>
                        <a:rPr lang="en-US" sz="1200" b="1" kern="1200" dirty="0" smtClean="0">
                          <a:solidFill>
                            <a:srgbClr val="1E1E1E"/>
                          </a:solidFill>
                          <a:latin typeface="+mn-lt"/>
                          <a:ea typeface="+mn-ea"/>
                          <a:cs typeface="+mn-cs"/>
                        </a:rPr>
                        <a:t>1B</a:t>
                      </a:r>
                    </a:p>
                  </a:txBody>
                  <a:tcPr anchor="ctr"/>
                </a:tc>
                <a:tc>
                  <a:txBody>
                    <a:bodyPr/>
                    <a:lstStyle/>
                    <a:p>
                      <a:pPr algn="ctr"/>
                      <a:r>
                        <a:rPr lang="en-US" sz="1200" b="1" kern="1200" dirty="0" smtClean="0">
                          <a:solidFill>
                            <a:srgbClr val="1E1E1E"/>
                          </a:solidFill>
                          <a:latin typeface="+mn-lt"/>
                          <a:ea typeface="+mn-ea"/>
                          <a:cs typeface="+mn-cs"/>
                        </a:rPr>
                        <a:t>2</a:t>
                      </a:r>
                    </a:p>
                  </a:txBody>
                  <a:tcPr anchor="ctr"/>
                </a:tc>
                <a:tc>
                  <a:txBody>
                    <a:bodyPr/>
                    <a:lstStyle/>
                    <a:p>
                      <a:pPr algn="ctr"/>
                      <a:r>
                        <a:rPr lang="en-US" sz="1200" b="1" kern="1200" dirty="0" smtClean="0">
                          <a:solidFill>
                            <a:srgbClr val="1E1E1E"/>
                          </a:solidFill>
                          <a:latin typeface="+mn-lt"/>
                          <a:ea typeface="+mn-ea"/>
                          <a:cs typeface="+mn-cs"/>
                        </a:rPr>
                        <a:t>Lactation</a:t>
                      </a:r>
                    </a:p>
                  </a:txBody>
                  <a:tcPr anchor="ctr"/>
                </a:tc>
              </a:tr>
              <a:tr h="370840">
                <a:tc>
                  <a:txBody>
                    <a:bodyPr/>
                    <a:lstStyle/>
                    <a:p>
                      <a:r>
                        <a:rPr lang="en-US" sz="1200" b="1" kern="1200" dirty="0" smtClean="0">
                          <a:solidFill>
                            <a:srgbClr val="454545"/>
                          </a:solidFill>
                          <a:latin typeface="+mn-lt"/>
                          <a:ea typeface="+mn-ea"/>
                          <a:cs typeface="+mn-cs"/>
                        </a:rPr>
                        <a:t>STOT – Single Exposure</a:t>
                      </a:r>
                      <a:endParaRPr lang="en-US" sz="1200" b="1" kern="1200" dirty="0">
                        <a:solidFill>
                          <a:srgbClr val="454545"/>
                        </a:solidFill>
                        <a:latin typeface="+mn-lt"/>
                        <a:ea typeface="+mn-ea"/>
                        <a:cs typeface="+mn-cs"/>
                      </a:endParaRPr>
                    </a:p>
                  </a:txBody>
                  <a:tcPr anchor="ctr"/>
                </a:tc>
                <a:tc>
                  <a:txBody>
                    <a:bodyPr/>
                    <a:lstStyle/>
                    <a:p>
                      <a:pPr algn="ctr"/>
                      <a:r>
                        <a:rPr lang="en-US" sz="1200" b="1" kern="1200" dirty="0" smtClean="0">
                          <a:solidFill>
                            <a:srgbClr val="1E1E1E"/>
                          </a:solidFill>
                          <a:latin typeface="+mn-lt"/>
                          <a:ea typeface="+mn-ea"/>
                          <a:cs typeface="+mn-cs"/>
                        </a:rPr>
                        <a:t>1</a:t>
                      </a:r>
                    </a:p>
                  </a:txBody>
                  <a:tcPr anchor="ctr"/>
                </a:tc>
                <a:tc>
                  <a:txBody>
                    <a:bodyPr/>
                    <a:lstStyle/>
                    <a:p>
                      <a:pPr algn="ctr"/>
                      <a:r>
                        <a:rPr lang="en-US" sz="1200" b="1" kern="1200" dirty="0" smtClean="0">
                          <a:solidFill>
                            <a:srgbClr val="1E1E1E"/>
                          </a:solidFill>
                          <a:latin typeface="+mn-lt"/>
                          <a:ea typeface="+mn-ea"/>
                          <a:cs typeface="+mn-cs"/>
                        </a:rPr>
                        <a:t>2</a:t>
                      </a:r>
                    </a:p>
                  </a:txBody>
                  <a:tcPr anchor="ctr"/>
                </a:tc>
                <a:tc>
                  <a:txBody>
                    <a:bodyPr/>
                    <a:lstStyle/>
                    <a:p>
                      <a:pPr algn="ctr"/>
                      <a:r>
                        <a:rPr lang="en-US" sz="1200" b="1" kern="1200" dirty="0" smtClean="0">
                          <a:solidFill>
                            <a:srgbClr val="1E1E1E"/>
                          </a:solidFill>
                          <a:latin typeface="+mn-lt"/>
                          <a:ea typeface="+mn-ea"/>
                          <a:cs typeface="+mn-cs"/>
                        </a:rPr>
                        <a:t>3</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r>
                        <a:rPr lang="en-US" sz="1200" b="1" kern="1200" dirty="0" smtClean="0">
                          <a:solidFill>
                            <a:srgbClr val="454545"/>
                          </a:solidFill>
                          <a:latin typeface="+mn-lt"/>
                          <a:ea typeface="+mn-ea"/>
                          <a:cs typeface="+mn-cs"/>
                        </a:rPr>
                        <a:t>STOT – Repeated Exposure</a:t>
                      </a:r>
                      <a:endParaRPr lang="en-US" sz="1200" b="1" kern="1200" dirty="0">
                        <a:solidFill>
                          <a:srgbClr val="454545"/>
                        </a:solidFill>
                        <a:latin typeface="+mn-lt"/>
                        <a:ea typeface="+mn-ea"/>
                        <a:cs typeface="+mn-cs"/>
                      </a:endParaRPr>
                    </a:p>
                  </a:txBody>
                  <a:tcPr anchor="ctr"/>
                </a:tc>
                <a:tc>
                  <a:txBody>
                    <a:bodyPr/>
                    <a:lstStyle/>
                    <a:p>
                      <a:pPr algn="ctr"/>
                      <a:r>
                        <a:rPr lang="en-US" sz="1200" b="1" kern="1200" dirty="0" smtClean="0">
                          <a:solidFill>
                            <a:srgbClr val="1E1E1E"/>
                          </a:solidFill>
                          <a:latin typeface="+mn-lt"/>
                          <a:ea typeface="+mn-ea"/>
                          <a:cs typeface="+mn-cs"/>
                        </a:rPr>
                        <a:t>1</a:t>
                      </a:r>
                    </a:p>
                  </a:txBody>
                  <a:tcPr anchor="ctr"/>
                </a:tc>
                <a:tc>
                  <a:txBody>
                    <a:bodyPr/>
                    <a:lstStyle/>
                    <a:p>
                      <a:pPr algn="ctr"/>
                      <a:r>
                        <a:rPr lang="en-US" sz="1200" b="1" kern="1200" dirty="0" smtClean="0">
                          <a:solidFill>
                            <a:srgbClr val="1E1E1E"/>
                          </a:solidFill>
                          <a:latin typeface="+mn-lt"/>
                          <a:ea typeface="+mn-ea"/>
                          <a:cs typeface="+mn-cs"/>
                        </a:rPr>
                        <a:t>2</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Aspiration</a:t>
                      </a:r>
                    </a:p>
                  </a:txBody>
                  <a:tcPr anchor="ctr"/>
                </a:tc>
                <a:tc>
                  <a:txBody>
                    <a:bodyPr/>
                    <a:lstStyle/>
                    <a:p>
                      <a:pPr algn="ctr"/>
                      <a:r>
                        <a:rPr lang="en-US" sz="1200" b="1" kern="1200" dirty="0" smtClean="0">
                          <a:solidFill>
                            <a:srgbClr val="1E1E1E"/>
                          </a:solidFill>
                          <a:latin typeface="+mn-lt"/>
                          <a:ea typeface="+mn-ea"/>
                          <a:cs typeface="+mn-cs"/>
                        </a:rPr>
                        <a:t>1</a:t>
                      </a: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454545"/>
                          </a:solidFill>
                          <a:latin typeface="+mn-lt"/>
                          <a:ea typeface="+mn-ea"/>
                          <a:cs typeface="+mn-cs"/>
                        </a:rPr>
                        <a:t>Simple </a:t>
                      </a:r>
                      <a:r>
                        <a:rPr lang="en-US" sz="1200" b="1" kern="1200" dirty="0" err="1" smtClean="0">
                          <a:solidFill>
                            <a:srgbClr val="454545"/>
                          </a:solidFill>
                          <a:latin typeface="+mn-lt"/>
                          <a:ea typeface="+mn-ea"/>
                          <a:cs typeface="+mn-cs"/>
                        </a:rPr>
                        <a:t>Asphyxiants</a:t>
                      </a:r>
                      <a:endParaRPr lang="en-US" sz="1200" b="1" kern="1200" dirty="0" smtClean="0">
                        <a:solidFill>
                          <a:srgbClr val="454545"/>
                        </a:solidFill>
                        <a:latin typeface="+mn-lt"/>
                        <a:ea typeface="+mn-ea"/>
                        <a:cs typeface="+mn-cs"/>
                      </a:endParaRPr>
                    </a:p>
                  </a:txBody>
                  <a:tcPr anchor="ctr"/>
                </a:tc>
                <a:tc gridSpan="2">
                  <a:txBody>
                    <a:bodyPr/>
                    <a:lstStyle/>
                    <a:p>
                      <a:pPr algn="ctr"/>
                      <a:r>
                        <a:rPr lang="en-US" sz="1200" b="1" kern="1200" dirty="0" smtClean="0">
                          <a:solidFill>
                            <a:srgbClr val="1E1E1E"/>
                          </a:solidFill>
                          <a:latin typeface="+mn-lt"/>
                          <a:ea typeface="+mn-ea"/>
                          <a:cs typeface="+mn-cs"/>
                        </a:rPr>
                        <a:t>Single Category</a:t>
                      </a:r>
                    </a:p>
                  </a:txBody>
                  <a:tcPr anchor="ctr"/>
                </a:tc>
                <a:tc hMerge="1">
                  <a:txBody>
                    <a:bodyPr/>
                    <a:lstStyle/>
                    <a:p>
                      <a:pPr algn="ctr"/>
                      <a:endParaRPr lang="en-US" sz="1200" b="1" kern="1200" dirty="0" smtClean="0">
                        <a:solidFill>
                          <a:srgbClr val="1E1E1E"/>
                        </a:solidFill>
                        <a:latin typeface="+mn-lt"/>
                        <a:ea typeface="+mn-ea"/>
                        <a:cs typeface="+mn-cs"/>
                      </a:endParaRPr>
                    </a:p>
                  </a:txBody>
                  <a:tcPr anchor="ct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1200" b="1" kern="1200" dirty="0" smtClean="0">
                        <a:solidFill>
                          <a:srgbClr val="1E1E1E"/>
                        </a:solidFill>
                        <a:latin typeface="+mn-lt"/>
                        <a:ea typeface="+mn-ea"/>
                        <a:cs typeface="+mn-cs"/>
                      </a:endParaRPr>
                    </a:p>
                  </a:txBody>
                  <a:tcPr anchor="ctr">
                    <a:solidFill>
                      <a:srgbClr val="DDDDDD"/>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defRPr/>
            </a:pPr>
            <a:r>
              <a:rPr lang="en-US" dirty="0" err="1" smtClean="0"/>
              <a:t>HazCom</a:t>
            </a:r>
            <a:r>
              <a:rPr lang="en-US" dirty="0" smtClean="0"/>
              <a:t> 1994: Mixtures</a:t>
            </a:r>
          </a:p>
        </p:txBody>
      </p:sp>
      <p:sp>
        <p:nvSpPr>
          <p:cNvPr id="21507" name="Content Placeholder 2"/>
          <p:cNvSpPr>
            <a:spLocks noGrp="1"/>
          </p:cNvSpPr>
          <p:nvPr>
            <p:ph idx="1"/>
          </p:nvPr>
        </p:nvSpPr>
        <p:spPr/>
        <p:txBody>
          <a:bodyPr/>
          <a:lstStyle/>
          <a:p>
            <a:pPr eaLnBrk="1" hangingPunct="1">
              <a:buFont typeface="Arial" pitchFamily="34" charset="0"/>
              <a:buChar char="•"/>
              <a:defRPr/>
            </a:pPr>
            <a:r>
              <a:rPr lang="en-US" dirty="0" smtClean="0"/>
              <a:t>For mixtures, the approach for  health hazards is to base it on a percentage cut-off of 0.1% for carcinogens, and 1% for all other effects.</a:t>
            </a:r>
          </a:p>
          <a:p>
            <a:pPr>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lstStyle/>
          <a:p>
            <a:pPr>
              <a:defRPr/>
            </a:pPr>
            <a:r>
              <a:rPr lang="en-US" dirty="0"/>
              <a:t/>
            </a:r>
            <a:br>
              <a:rPr lang="en-US" dirty="0"/>
            </a:br>
            <a:r>
              <a:rPr lang="en-US" dirty="0" smtClean="0"/>
              <a:t/>
            </a:r>
            <a:br>
              <a:rPr lang="en-US" dirty="0" smtClean="0"/>
            </a:br>
            <a:r>
              <a:rPr lang="en-US" dirty="0" smtClean="0"/>
              <a:t>Hazard Communication and the Globally Harmonized System (GHS)</a:t>
            </a:r>
            <a:br>
              <a:rPr lang="en-US" dirty="0" smtClean="0"/>
            </a:br>
            <a:r>
              <a:rPr lang="en-US" dirty="0" smtClean="0"/>
              <a:t>Overview</a:t>
            </a:r>
            <a:endParaRPr lang="en-US" dirty="0"/>
          </a:p>
        </p:txBody>
      </p:sp>
      <p:sp>
        <p:nvSpPr>
          <p:cNvPr id="3" name="Content Placeholder 2"/>
          <p:cNvSpPr>
            <a:spLocks noGrp="1"/>
          </p:cNvSpPr>
          <p:nvPr>
            <p:ph idx="1"/>
          </p:nvPr>
        </p:nvSpPr>
        <p:spPr>
          <a:xfrm>
            <a:off x="457200" y="2438400"/>
            <a:ext cx="8229600" cy="3657600"/>
          </a:xfrm>
        </p:spPr>
        <p:txBody>
          <a:bodyPr/>
          <a:lstStyle/>
          <a:p>
            <a:pPr eaLnBrk="1" hangingPunct="1">
              <a:spcBef>
                <a:spcPct val="40000"/>
              </a:spcBef>
              <a:buFont typeface="Arial" pitchFamily="34" charset="0"/>
              <a:buChar char="•"/>
              <a:defRPr/>
            </a:pPr>
            <a:r>
              <a:rPr lang="en-US" dirty="0" smtClean="0"/>
              <a:t>Why OSHA adopted the GHS</a:t>
            </a:r>
          </a:p>
          <a:p>
            <a:pPr eaLnBrk="1" hangingPunct="1">
              <a:spcBef>
                <a:spcPct val="40000"/>
              </a:spcBef>
              <a:buFont typeface="Arial" pitchFamily="34" charset="0"/>
              <a:buChar char="•"/>
              <a:defRPr/>
            </a:pPr>
            <a:r>
              <a:rPr lang="en-US" dirty="0" smtClean="0"/>
              <a:t>Overview of the changes to the </a:t>
            </a:r>
            <a:r>
              <a:rPr lang="en-US" dirty="0" err="1" smtClean="0"/>
              <a:t>HazCom</a:t>
            </a:r>
            <a:r>
              <a:rPr lang="en-US" dirty="0" smtClean="0"/>
              <a:t> Standard</a:t>
            </a:r>
          </a:p>
          <a:p>
            <a:pPr eaLnBrk="1" hangingPunct="1">
              <a:spcBef>
                <a:spcPct val="40000"/>
              </a:spcBef>
              <a:buFont typeface="Arial" pitchFamily="34" charset="0"/>
              <a:buChar char="•"/>
              <a:defRPr/>
            </a:pPr>
            <a:r>
              <a:rPr lang="en-US" dirty="0" smtClean="0"/>
              <a:t>Overview of Compliance Assistance Resources</a:t>
            </a:r>
          </a:p>
          <a:p>
            <a:pPr eaLnBrk="1" hangingPunct="1">
              <a:spcBef>
                <a:spcPct val="40000"/>
              </a:spcBef>
              <a:buFont typeface="Arial" pitchFamily="34" charset="0"/>
              <a:buChar char="•"/>
              <a:defRPr/>
            </a:pPr>
            <a:r>
              <a:rPr lang="en-US" dirty="0" smtClean="0"/>
              <a:t>Directorate of Enforcement Programs Products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err="1" smtClean="0"/>
              <a:t>HazCom</a:t>
            </a:r>
            <a:r>
              <a:rPr lang="en-US" dirty="0" smtClean="0"/>
              <a:t> 2012: Mixtures</a:t>
            </a:r>
            <a:endParaRPr lang="en-US" dirty="0"/>
          </a:p>
        </p:txBody>
      </p:sp>
      <p:sp>
        <p:nvSpPr>
          <p:cNvPr id="5" name="Content Placeholder 4"/>
          <p:cNvSpPr>
            <a:spLocks noGrp="1"/>
          </p:cNvSpPr>
          <p:nvPr>
            <p:ph idx="1"/>
          </p:nvPr>
        </p:nvSpPr>
        <p:spPr/>
        <p:txBody>
          <a:bodyPr/>
          <a:lstStyle/>
          <a:p>
            <a:pPr>
              <a:buFont typeface="Arial" pitchFamily="34" charset="0"/>
              <a:buChar char="•"/>
              <a:defRPr/>
            </a:pPr>
            <a:r>
              <a:rPr lang="en-US" dirty="0" smtClean="0"/>
              <a:t>The GHS has a tiered approach to mixtures, with each health hazard class having a specific approach.</a:t>
            </a:r>
          </a:p>
          <a:p>
            <a:pPr lvl="1">
              <a:buFont typeface="Arial" pitchFamily="34" charset="0"/>
              <a:buChar char="»"/>
              <a:defRPr/>
            </a:pPr>
            <a:r>
              <a:rPr lang="en-US" dirty="0" smtClean="0"/>
              <a:t>Step 1:  Use available test data on the mixture as a whole to classify the mixture based on the substance criteria.</a:t>
            </a:r>
          </a:p>
          <a:p>
            <a:pPr lvl="1">
              <a:buFont typeface="Arial" pitchFamily="34" charset="0"/>
              <a:buChar char="»"/>
              <a:defRPr/>
            </a:pPr>
            <a:r>
              <a:rPr lang="en-US" dirty="0" smtClean="0"/>
              <a:t>Step 2:  Use bridging principles to extrapolate from other data (e.g., dilution principle).</a:t>
            </a:r>
          </a:p>
          <a:p>
            <a:pPr lvl="1">
              <a:buFont typeface="Arial" pitchFamily="34" charset="0"/>
              <a:buChar char="»"/>
              <a:defRPr/>
            </a:pPr>
            <a:r>
              <a:rPr lang="en-US" dirty="0" smtClean="0"/>
              <a:t>Step 3:  Estimate hazards based on known information regarding the ingredients of the mixture (cut-offs may be applied).</a:t>
            </a:r>
          </a:p>
          <a:p>
            <a:pPr lvl="1">
              <a:buFont typeface="Arial" pitchFamily="34" charset="0"/>
              <a:buChar char="»"/>
              <a:defRPr/>
            </a:pPr>
            <a:r>
              <a:rPr lang="en-US" dirty="0" smtClean="0"/>
              <a:t>Except for chronic health hazards.</a:t>
            </a:r>
          </a:p>
          <a:p>
            <a:pPr>
              <a:buFont typeface="Arial" pitchFamily="34" charset="0"/>
              <a:buChar char="•"/>
              <a:defRPr/>
            </a:pPr>
            <a:r>
              <a:rPr lang="en-US" dirty="0" smtClean="0"/>
              <a:t>Chemical manufacturers and importers may rely on the information provided in ingredient SDSs unless they have a reason to know that it is inaccurate.</a:t>
            </a:r>
          </a:p>
          <a:p>
            <a:pPr>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Physical Hazards</a:t>
            </a:r>
            <a:endParaRPr lang="en-US" dirty="0"/>
          </a:p>
        </p:txBody>
      </p:sp>
      <p:graphicFrame>
        <p:nvGraphicFramePr>
          <p:cNvPr id="4" name="Content Placeholder 3"/>
          <p:cNvGraphicFramePr>
            <a:graphicFrameLocks noGrp="1"/>
          </p:cNvGraphicFramePr>
          <p:nvPr>
            <p:ph idx="1"/>
          </p:nvPr>
        </p:nvGraphicFramePr>
        <p:xfrm>
          <a:off x="457200" y="1219200"/>
          <a:ext cx="8229594" cy="5171440"/>
        </p:xfrm>
        <a:graphic>
          <a:graphicData uri="http://schemas.openxmlformats.org/drawingml/2006/table">
            <a:tbl>
              <a:tblPr firstRow="1" bandRow="1">
                <a:tableStyleId>{5C22544A-7EE6-4342-B048-85BDC9FD1C3A}</a:tableStyleId>
              </a:tblPr>
              <a:tblGrid>
                <a:gridCol w="2057400"/>
                <a:gridCol w="1295400"/>
                <a:gridCol w="812799"/>
                <a:gridCol w="812799"/>
                <a:gridCol w="812799"/>
                <a:gridCol w="812799"/>
                <a:gridCol w="812799"/>
                <a:gridCol w="812799"/>
              </a:tblGrid>
              <a:tr h="370840">
                <a:tc>
                  <a:txBody>
                    <a:bodyPr/>
                    <a:lstStyle/>
                    <a:p>
                      <a:pPr algn="ctr"/>
                      <a:r>
                        <a:rPr lang="en-US" dirty="0" smtClean="0"/>
                        <a:t>Hazard Class</a:t>
                      </a:r>
                      <a:endParaRPr lang="en-US" dirty="0"/>
                    </a:p>
                  </a:txBody>
                  <a:tcPr>
                    <a:solidFill>
                      <a:srgbClr val="0B83C6"/>
                    </a:solidFill>
                  </a:tcPr>
                </a:tc>
                <a:tc gridSpan="7">
                  <a:txBody>
                    <a:bodyPr/>
                    <a:lstStyle/>
                    <a:p>
                      <a:pPr algn="ctr"/>
                      <a:r>
                        <a:rPr lang="en-US" dirty="0" smtClean="0"/>
                        <a:t>Hazard Category</a:t>
                      </a:r>
                      <a:endParaRPr lang="en-US" dirty="0"/>
                    </a:p>
                  </a:txBody>
                  <a:tcPr>
                    <a:solidFill>
                      <a:srgbClr val="0B83C6"/>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r>
              <a:tr h="182880">
                <a:tc>
                  <a:txBody>
                    <a:bodyPr/>
                    <a:lstStyle/>
                    <a:p>
                      <a:pPr marL="0" algn="l" defTabSz="914400" rtl="0" eaLnBrk="1" latinLnBrk="0" hangingPunct="1"/>
                      <a:r>
                        <a:rPr lang="en-US" sz="900" b="1" kern="1200" dirty="0" smtClean="0">
                          <a:solidFill>
                            <a:srgbClr val="1E1E1E"/>
                          </a:solidFill>
                          <a:latin typeface="+mn-lt"/>
                          <a:ea typeface="+mn-ea"/>
                          <a:cs typeface="+mn-cs"/>
                        </a:rPr>
                        <a:t>Explosives</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Unstable Explosives</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1.1</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1.2</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1.3</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1.4</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1.5</a:t>
                      </a:r>
                    </a:p>
                  </a:txBody>
                  <a:tcPr anchor="ctr"/>
                </a:tc>
                <a:tc>
                  <a:txBody>
                    <a:bodyPr/>
                    <a:lstStyle/>
                    <a:p>
                      <a:pPr marL="0" algn="ctr" defTabSz="914400" rtl="0" eaLnBrk="1" latinLnBrk="0" hangingPunct="1"/>
                      <a:r>
                        <a:rPr lang="en-US" sz="900" b="1" kern="1200" dirty="0" smtClean="0">
                          <a:solidFill>
                            <a:srgbClr val="1E1E1E"/>
                          </a:solidFill>
                          <a:latin typeface="+mn-lt"/>
                          <a:ea typeface="+mn-ea"/>
                          <a:cs typeface="+mn-cs"/>
                        </a:rPr>
                        <a:t>Div 1.6</a:t>
                      </a:r>
                    </a:p>
                  </a:txBody>
                  <a:tcPr anchor="ctr"/>
                </a:tc>
              </a:tr>
              <a:tr h="182880">
                <a:tc>
                  <a:txBody>
                    <a:bodyPr/>
                    <a:lstStyle/>
                    <a:p>
                      <a:r>
                        <a:rPr lang="en-US" sz="900" b="1" kern="1200" dirty="0" smtClean="0">
                          <a:solidFill>
                            <a:srgbClr val="1E1E1E"/>
                          </a:solidFill>
                          <a:latin typeface="+mn-lt"/>
                          <a:ea typeface="+mn-ea"/>
                          <a:cs typeface="+mn-cs"/>
                        </a:rPr>
                        <a:t>Flammable Gases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Flammable Aerosols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Oxidizing Gases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pPr indent="-457200"/>
                      <a:r>
                        <a:rPr lang="en-US" sz="900" b="1" kern="1200" dirty="0" smtClean="0">
                          <a:solidFill>
                            <a:srgbClr val="1E1E1E"/>
                          </a:solidFill>
                          <a:latin typeface="+mn-lt"/>
                          <a:ea typeface="+mn-ea"/>
                          <a:cs typeface="+mn-cs"/>
                        </a:rPr>
                        <a:t>Gases under Pressure</a:t>
                      </a:r>
                    </a:p>
                    <a:p>
                      <a:pPr indent="-457200"/>
                      <a:r>
                        <a:rPr lang="en-US" sz="900" b="0" kern="1200" dirty="0" smtClean="0">
                          <a:solidFill>
                            <a:srgbClr val="1E1E1E"/>
                          </a:solidFill>
                          <a:latin typeface="+mn-lt"/>
                          <a:ea typeface="+mn-ea"/>
                          <a:cs typeface="+mn-cs"/>
                        </a:rPr>
                        <a:t>     Compressed Gases</a:t>
                      </a:r>
                    </a:p>
                    <a:p>
                      <a:pPr indent="-457200"/>
                      <a:r>
                        <a:rPr lang="en-US" sz="900" b="0" kern="1200" baseline="0" dirty="0" smtClean="0">
                          <a:solidFill>
                            <a:srgbClr val="1E1E1E"/>
                          </a:solidFill>
                          <a:latin typeface="+mn-lt"/>
                          <a:ea typeface="+mn-ea"/>
                          <a:cs typeface="+mn-cs"/>
                        </a:rPr>
                        <a:t>     </a:t>
                      </a:r>
                      <a:r>
                        <a:rPr lang="en-US" sz="900" b="0" kern="1200" dirty="0" smtClean="0">
                          <a:solidFill>
                            <a:srgbClr val="1E1E1E"/>
                          </a:solidFill>
                          <a:latin typeface="+mn-lt"/>
                          <a:ea typeface="+mn-ea"/>
                          <a:cs typeface="+mn-cs"/>
                        </a:rPr>
                        <a:t>Liquefied Gases</a:t>
                      </a:r>
                    </a:p>
                    <a:p>
                      <a:pPr indent="-457200"/>
                      <a:r>
                        <a:rPr lang="en-US" sz="900" b="0" kern="1200" baseline="0" dirty="0" smtClean="0">
                          <a:solidFill>
                            <a:srgbClr val="1E1E1E"/>
                          </a:solidFill>
                          <a:latin typeface="+mn-lt"/>
                          <a:ea typeface="+mn-ea"/>
                          <a:cs typeface="+mn-cs"/>
                        </a:rPr>
                        <a:t>     </a:t>
                      </a:r>
                      <a:r>
                        <a:rPr lang="en-US" sz="900" b="0" kern="1200" dirty="0" smtClean="0">
                          <a:solidFill>
                            <a:srgbClr val="1E1E1E"/>
                          </a:solidFill>
                          <a:latin typeface="+mn-lt"/>
                          <a:ea typeface="+mn-ea"/>
                          <a:cs typeface="+mn-cs"/>
                        </a:rPr>
                        <a:t>Refrigerated Liquefied Gases</a:t>
                      </a:r>
                    </a:p>
                    <a:p>
                      <a:pPr indent="-457200"/>
                      <a:r>
                        <a:rPr lang="en-US" sz="900" b="0" kern="1200" baseline="0" dirty="0" smtClean="0">
                          <a:solidFill>
                            <a:srgbClr val="1E1E1E"/>
                          </a:solidFill>
                          <a:latin typeface="+mn-lt"/>
                          <a:ea typeface="+mn-ea"/>
                          <a:cs typeface="+mn-cs"/>
                        </a:rPr>
                        <a:t>     </a:t>
                      </a:r>
                      <a:r>
                        <a:rPr lang="en-US" sz="900" b="0" kern="1200" dirty="0" smtClean="0">
                          <a:solidFill>
                            <a:srgbClr val="1E1E1E"/>
                          </a:solidFill>
                          <a:latin typeface="+mn-lt"/>
                          <a:ea typeface="+mn-ea"/>
                          <a:cs typeface="+mn-cs"/>
                        </a:rPr>
                        <a:t>Dissolved Gases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Flammable Liquids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r>
                        <a:rPr lang="en-US" sz="900" b="1" kern="1200" dirty="0" smtClean="0">
                          <a:solidFill>
                            <a:srgbClr val="1E1E1E"/>
                          </a:solidFill>
                          <a:latin typeface="+mn-lt"/>
                          <a:ea typeface="+mn-ea"/>
                          <a:cs typeface="+mn-cs"/>
                        </a:rPr>
                        <a:t>3</a:t>
                      </a:r>
                    </a:p>
                  </a:txBody>
                  <a:tcPr anchor="ctr"/>
                </a:tc>
                <a:tc>
                  <a:txBody>
                    <a:bodyPr/>
                    <a:lstStyle/>
                    <a:p>
                      <a:pPr algn="ctr"/>
                      <a:r>
                        <a:rPr lang="en-US" sz="900" b="1" kern="1200" dirty="0" smtClean="0">
                          <a:solidFill>
                            <a:srgbClr val="1E1E1E"/>
                          </a:solidFill>
                          <a:latin typeface="+mn-lt"/>
                          <a:ea typeface="+mn-ea"/>
                          <a:cs typeface="+mn-cs"/>
                        </a:rPr>
                        <a:t>4</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Flammable Solids</a:t>
                      </a: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Self-Reactive Chemicals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Type 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F</a:t>
                      </a:r>
                    </a:p>
                  </a:txBody>
                  <a:tcPr anchor="ctr">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G</a:t>
                      </a:r>
                    </a:p>
                  </a:txBody>
                  <a:tcPr anchor="ctr">
                    <a:solidFill>
                      <a:srgbClr val="F3F9FA"/>
                    </a:solidFill>
                  </a:tcPr>
                </a:tc>
              </a:tr>
              <a:tr h="182880">
                <a:tc>
                  <a:txBody>
                    <a:bodyPr/>
                    <a:lstStyle/>
                    <a:p>
                      <a:r>
                        <a:rPr lang="en-US" sz="900" b="1" kern="1200" dirty="0" err="1" smtClean="0">
                          <a:solidFill>
                            <a:srgbClr val="1E1E1E"/>
                          </a:solidFill>
                          <a:latin typeface="+mn-lt"/>
                          <a:ea typeface="+mn-ea"/>
                          <a:cs typeface="+mn-cs"/>
                        </a:rPr>
                        <a:t>Pyrophoric</a:t>
                      </a:r>
                      <a:r>
                        <a:rPr lang="en-US" sz="900" b="1" kern="1200" dirty="0" smtClean="0">
                          <a:solidFill>
                            <a:srgbClr val="1E1E1E"/>
                          </a:solidFill>
                          <a:latin typeface="+mn-lt"/>
                          <a:ea typeface="+mn-ea"/>
                          <a:cs typeface="+mn-cs"/>
                        </a:rPr>
                        <a:t> Liquids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err="1" smtClean="0">
                          <a:solidFill>
                            <a:srgbClr val="1E1E1E"/>
                          </a:solidFill>
                          <a:latin typeface="+mn-lt"/>
                          <a:ea typeface="+mn-ea"/>
                          <a:cs typeface="+mn-cs"/>
                        </a:rPr>
                        <a:t>Pyrophoric</a:t>
                      </a:r>
                      <a:r>
                        <a:rPr lang="en-US" sz="900" b="1" kern="1200" dirty="0" smtClean="0">
                          <a:solidFill>
                            <a:srgbClr val="1E1E1E"/>
                          </a:solidFill>
                          <a:latin typeface="+mn-lt"/>
                          <a:ea typeface="+mn-ea"/>
                          <a:cs typeface="+mn-cs"/>
                        </a:rPr>
                        <a:t> Solid</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err="1" smtClean="0">
                          <a:solidFill>
                            <a:srgbClr val="1E1E1E"/>
                          </a:solidFill>
                          <a:latin typeface="+mn-lt"/>
                          <a:ea typeface="+mn-ea"/>
                          <a:cs typeface="+mn-cs"/>
                        </a:rPr>
                        <a:t>Pyrophoric</a:t>
                      </a:r>
                      <a:r>
                        <a:rPr lang="en-US" sz="900" b="1" kern="1200" dirty="0" smtClean="0">
                          <a:solidFill>
                            <a:srgbClr val="1E1E1E"/>
                          </a:solidFill>
                          <a:latin typeface="+mn-lt"/>
                          <a:ea typeface="+mn-ea"/>
                          <a:cs typeface="+mn-cs"/>
                        </a:rPr>
                        <a:t> Gases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Single category</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Self-heating Chemicals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Chemicals, which in contact with water, emit flammable gases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r>
                        <a:rPr lang="en-US" sz="900" b="1" kern="1200" dirty="0" smtClean="0">
                          <a:solidFill>
                            <a:srgbClr val="1E1E1E"/>
                          </a:solidFill>
                          <a:latin typeface="+mn-lt"/>
                          <a:ea typeface="+mn-ea"/>
                          <a:cs typeface="+mn-cs"/>
                        </a:rPr>
                        <a:t>3</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Oxidizing Liquids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r>
                        <a:rPr lang="en-US" sz="900" b="1" kern="1200" dirty="0" smtClean="0">
                          <a:solidFill>
                            <a:srgbClr val="1E1E1E"/>
                          </a:solidFill>
                          <a:latin typeface="+mn-lt"/>
                          <a:ea typeface="+mn-ea"/>
                          <a:cs typeface="+mn-cs"/>
                        </a:rPr>
                        <a:t>3</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Oxidizing Solids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r>
                        <a:rPr lang="en-US" sz="900" b="1" kern="1200" dirty="0" smtClean="0">
                          <a:solidFill>
                            <a:srgbClr val="1E1E1E"/>
                          </a:solidFill>
                          <a:latin typeface="+mn-lt"/>
                          <a:ea typeface="+mn-ea"/>
                          <a:cs typeface="+mn-cs"/>
                        </a:rPr>
                        <a:t>2</a:t>
                      </a:r>
                    </a:p>
                  </a:txBody>
                  <a:tcPr anchor="ctr"/>
                </a:tc>
                <a:tc>
                  <a:txBody>
                    <a:bodyPr/>
                    <a:lstStyle/>
                    <a:p>
                      <a:pPr algn="ctr"/>
                      <a:r>
                        <a:rPr lang="en-US" sz="900" b="1" kern="1200" dirty="0" smtClean="0">
                          <a:solidFill>
                            <a:srgbClr val="1E1E1E"/>
                          </a:solidFill>
                          <a:latin typeface="+mn-lt"/>
                          <a:ea typeface="+mn-ea"/>
                          <a:cs typeface="+mn-cs"/>
                        </a:rPr>
                        <a:t>3</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Organic Peroxides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Type 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C</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D</a:t>
                      </a:r>
                    </a:p>
                  </a:txBody>
                  <a:tcPr anchor="ctr">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E</a:t>
                      </a:r>
                    </a:p>
                  </a:txBody>
                  <a:tcPr anchor="ctr">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F</a:t>
                      </a:r>
                    </a:p>
                  </a:txBody>
                  <a:tcPr anchor="ctr">
                    <a:solidFill>
                      <a:srgbClr val="F3F9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Type G</a:t>
                      </a:r>
                    </a:p>
                  </a:txBody>
                  <a:tcPr anchor="ctr">
                    <a:solidFill>
                      <a:srgbClr val="F3F9FA"/>
                    </a:solidFill>
                  </a:tcPr>
                </a:tc>
              </a:tr>
              <a:tr h="182880">
                <a:tc>
                  <a:txBody>
                    <a:bodyPr/>
                    <a:lstStyle/>
                    <a:p>
                      <a:r>
                        <a:rPr lang="en-US" sz="900" b="1" kern="1200" dirty="0" smtClean="0">
                          <a:solidFill>
                            <a:srgbClr val="1E1E1E"/>
                          </a:solidFill>
                          <a:latin typeface="+mn-lt"/>
                          <a:ea typeface="+mn-ea"/>
                          <a:cs typeface="+mn-cs"/>
                        </a:rPr>
                        <a:t>Corrosive to Metals</a:t>
                      </a:r>
                      <a:endParaRPr lang="en-US" sz="900" b="1" kern="1200" dirty="0">
                        <a:solidFill>
                          <a:srgbClr val="1E1E1E"/>
                        </a:solidFill>
                        <a:latin typeface="+mn-lt"/>
                        <a:ea typeface="+mn-ea"/>
                        <a:cs typeface="+mn-cs"/>
                      </a:endParaRPr>
                    </a:p>
                  </a:txBody>
                  <a:tcPr anchor="ctr"/>
                </a:tc>
                <a:tc>
                  <a:txBody>
                    <a:bodyPr/>
                    <a:lstStyle/>
                    <a:p>
                      <a:pPr algn="ctr"/>
                      <a:r>
                        <a:rPr lang="en-US" sz="900" b="1" kern="1200" dirty="0" smtClean="0">
                          <a:solidFill>
                            <a:srgbClr val="1E1E1E"/>
                          </a:solidFill>
                          <a:latin typeface="+mn-lt"/>
                          <a:ea typeface="+mn-ea"/>
                          <a:cs typeface="+mn-cs"/>
                        </a:rPr>
                        <a:t>1</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r h="182880">
                <a:tc>
                  <a:txBody>
                    <a:bodyPr/>
                    <a:lstStyle/>
                    <a:p>
                      <a:r>
                        <a:rPr lang="en-US" sz="900" b="1" kern="1200" dirty="0" smtClean="0">
                          <a:solidFill>
                            <a:srgbClr val="1E1E1E"/>
                          </a:solidFill>
                          <a:latin typeface="+mn-lt"/>
                          <a:ea typeface="+mn-ea"/>
                          <a:cs typeface="+mn-cs"/>
                        </a:rPr>
                        <a:t>Combustible Dusts</a:t>
                      </a:r>
                      <a:endParaRPr lang="en-US" sz="900" b="1" kern="1200" dirty="0">
                        <a:solidFill>
                          <a:srgbClr val="1E1E1E"/>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smtClean="0">
                          <a:solidFill>
                            <a:srgbClr val="1E1E1E"/>
                          </a:solidFill>
                          <a:latin typeface="+mn-lt"/>
                          <a:ea typeface="+mn-ea"/>
                          <a:cs typeface="+mn-cs"/>
                        </a:rPr>
                        <a:t>Single category</a:t>
                      </a:r>
                    </a:p>
                  </a:txBody>
                  <a:tcPr anchor="ct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c>
                  <a:txBody>
                    <a:bodyPr/>
                    <a:lstStyle/>
                    <a:p>
                      <a:pPr algn="ctr"/>
                      <a:endParaRPr lang="en-US" sz="900" b="1" kern="1200" dirty="0" smtClean="0">
                        <a:solidFill>
                          <a:srgbClr val="1E1E1E"/>
                        </a:solidFill>
                        <a:latin typeface="+mn-lt"/>
                        <a:ea typeface="+mn-ea"/>
                        <a:cs typeface="+mn-cs"/>
                      </a:endParaRPr>
                    </a:p>
                  </a:txBody>
                  <a:tcPr anchor="ctr">
                    <a:solidFill>
                      <a:srgbClr val="DDDDDD"/>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Hazards not Otherwise Classified</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This definition was added to ensure that hazards currently covered by HCS continue to be covered.</a:t>
            </a:r>
          </a:p>
          <a:p>
            <a:pPr>
              <a:buFont typeface="Arial" pitchFamily="34" charset="0"/>
              <a:buChar char="•"/>
              <a:defRPr/>
            </a:pPr>
            <a:r>
              <a:rPr lang="en-US" dirty="0" smtClean="0"/>
              <a:t>Information will be required on the safety data sheets in Section 2.</a:t>
            </a:r>
          </a:p>
          <a:p>
            <a:pPr>
              <a:buFont typeface="Arial" pitchFamily="34" charset="0"/>
              <a:buChar char="•"/>
              <a:defRPr/>
            </a:pPr>
            <a:r>
              <a:rPr lang="en-US" dirty="0" smtClean="0"/>
              <a:t>Hazard information on the label, is not mandatory, but can be provided under supplementary information.</a:t>
            </a:r>
          </a:p>
          <a:p>
            <a:pPr>
              <a:buFont typeface="Arial" pitchFamily="34" charset="0"/>
              <a:buChar char="•"/>
              <a:defRPr/>
            </a:pPr>
            <a:r>
              <a:rPr lang="en-US" dirty="0" smtClean="0"/>
              <a:t>Such hazards must also be addressed in worker training.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Simple </a:t>
            </a:r>
            <a:r>
              <a:rPr lang="en-US" dirty="0" err="1" smtClean="0"/>
              <a:t>Asphyxiant</a:t>
            </a:r>
            <a:r>
              <a:rPr lang="en-US" dirty="0" smtClean="0"/>
              <a:t> and </a:t>
            </a:r>
            <a:r>
              <a:rPr lang="en-US" dirty="0" err="1" smtClean="0"/>
              <a:t>Pyrophoric</a:t>
            </a:r>
            <a:r>
              <a:rPr lang="en-US" dirty="0" smtClean="0"/>
              <a:t> Gas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“Simple </a:t>
            </a:r>
            <a:r>
              <a:rPr lang="en-US" dirty="0" err="1" smtClean="0"/>
              <a:t>asphyxiant</a:t>
            </a:r>
            <a:r>
              <a:rPr lang="en-US" dirty="0" smtClean="0"/>
              <a:t>” means a substance or mixture that displaces oxygen in the ambient atmosphere, and can thus cause oxygen deprivation in those who are exposed, leading to unconsciousness and death.</a:t>
            </a:r>
          </a:p>
          <a:p>
            <a:pPr lvl="1">
              <a:buFont typeface="Arial" pitchFamily="34" charset="0"/>
              <a:buChar char="»"/>
              <a:defRPr/>
            </a:pPr>
            <a:r>
              <a:rPr lang="en-US" dirty="0" smtClean="0"/>
              <a:t>Label:  </a:t>
            </a:r>
            <a:r>
              <a:rPr lang="en-US" i="1" dirty="0" smtClean="0"/>
              <a:t>Warning.  May displace oxygen and cause rapid suffocation.</a:t>
            </a:r>
            <a:endParaRPr lang="en-US" dirty="0" smtClean="0"/>
          </a:p>
          <a:p>
            <a:pPr>
              <a:buFont typeface="Arial" pitchFamily="34" charset="0"/>
              <a:buChar char="•"/>
              <a:defRPr/>
            </a:pPr>
            <a:r>
              <a:rPr lang="en-US" dirty="0" smtClean="0"/>
              <a:t>“</a:t>
            </a:r>
            <a:r>
              <a:rPr lang="en-US" dirty="0" err="1" smtClean="0"/>
              <a:t>Pyrophoric</a:t>
            </a:r>
            <a:r>
              <a:rPr lang="en-US" dirty="0" smtClean="0"/>
              <a:t> gas” means a chemical in a gaseous state that will ignite spontaneously in air at a temperature of 130 degrees F (54.4 degrees C) or below. </a:t>
            </a:r>
          </a:p>
          <a:p>
            <a:pPr lvl="1">
              <a:buFont typeface="Arial" pitchFamily="34" charset="0"/>
              <a:buChar char="»"/>
              <a:defRPr/>
            </a:pPr>
            <a:r>
              <a:rPr lang="en-US" dirty="0" smtClean="0"/>
              <a:t>Label:  </a:t>
            </a:r>
            <a:r>
              <a:rPr lang="en-US" i="1" dirty="0" smtClean="0"/>
              <a:t>Danger. Catches fire spontaneously if exposed to air.</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Combustible Dust</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Combustible dust is covered separately from HNOC, but is not specifically defined.</a:t>
            </a:r>
          </a:p>
          <a:p>
            <a:pPr>
              <a:buFont typeface="Arial" pitchFamily="34" charset="0"/>
              <a:buChar char="•"/>
              <a:defRPr/>
            </a:pPr>
            <a:r>
              <a:rPr lang="en-US" dirty="0" smtClean="0"/>
              <a:t>Guidance for defining combustible dust is to be taken from existing documents, including the directive for the National Emphasis Program; the NFPA standards also provide useful information.</a:t>
            </a:r>
          </a:p>
          <a:p>
            <a:pPr>
              <a:buFont typeface="Arial" pitchFamily="34" charset="0"/>
              <a:buChar char="•"/>
              <a:defRPr/>
            </a:pPr>
            <a:r>
              <a:rPr lang="en-US" dirty="0" smtClean="0"/>
              <a:t>Combustible dust must be addressed on labels where appropriate:</a:t>
            </a:r>
          </a:p>
          <a:p>
            <a:pPr lvl="1">
              <a:buFont typeface="Arial" pitchFamily="34" charset="0"/>
              <a:buChar char="»"/>
              <a:defRPr/>
            </a:pPr>
            <a:r>
              <a:rPr lang="en-US" i="1" dirty="0" smtClean="0"/>
              <a:t>Warning.  May form combustible dust concentrations in air.</a:t>
            </a:r>
            <a:endParaRPr lang="en-US" dirty="0" smtClean="0"/>
          </a:p>
          <a:p>
            <a:pPr lvl="1">
              <a:buFont typeface="Arial" pitchFamily="34" charset="0"/>
              <a:buChar char="»"/>
              <a:defRPr/>
            </a:pPr>
            <a:r>
              <a:rPr lang="en-US" dirty="0" smtClean="0"/>
              <a:t>Paragraph (f)(4) may apply to materials shipped in solid form, that create combustible dust when processed.</a:t>
            </a:r>
          </a:p>
          <a:p>
            <a:pPr>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33400"/>
            <a:ext cx="8305800" cy="530352"/>
          </a:xfrm>
        </p:spPr>
        <p:txBody>
          <a:bodyPr/>
          <a:lstStyle/>
          <a:p>
            <a:pPr eaLnBrk="1" hangingPunct="1"/>
            <a:r>
              <a:rPr lang="en-US" dirty="0" smtClean="0"/>
              <a:t>e) Written Hazard Communication Program</a:t>
            </a:r>
          </a:p>
        </p:txBody>
      </p:sp>
      <p:sp>
        <p:nvSpPr>
          <p:cNvPr id="22531" name="Text Placeholder 2"/>
          <p:cNvSpPr>
            <a:spLocks noGrp="1"/>
          </p:cNvSpPr>
          <p:nvPr>
            <p:ph type="body" idx="1"/>
          </p:nvPr>
        </p:nvSpPr>
        <p:spPr>
          <a:xfrm>
            <a:off x="457200" y="1261872"/>
            <a:ext cx="3822700" cy="374904"/>
          </a:xfrm>
        </p:spPr>
        <p:txBody>
          <a:bodyPr/>
          <a:lstStyle/>
          <a:p>
            <a:pPr eaLnBrk="1" hangingPunct="1"/>
            <a:r>
              <a:rPr lang="en-US" dirty="0" err="1" smtClean="0"/>
              <a:t>HazCom</a:t>
            </a:r>
            <a:r>
              <a:rPr lang="en-US" dirty="0" smtClean="0"/>
              <a:t> 1994</a:t>
            </a:r>
          </a:p>
        </p:txBody>
      </p:sp>
      <p:sp>
        <p:nvSpPr>
          <p:cNvPr id="22532" name="Content Placeholder 3"/>
          <p:cNvSpPr>
            <a:spLocks noGrp="1"/>
          </p:cNvSpPr>
          <p:nvPr>
            <p:ph sz="half" idx="2"/>
          </p:nvPr>
        </p:nvSpPr>
        <p:spPr>
          <a:xfrm>
            <a:off x="457200" y="1719072"/>
            <a:ext cx="3819525" cy="3230563"/>
          </a:xfrm>
        </p:spPr>
        <p:txBody>
          <a:bodyPr/>
          <a:lstStyle/>
          <a:p>
            <a:pPr eaLnBrk="1" hangingPunct="1"/>
            <a:r>
              <a:rPr lang="en-US" dirty="0" smtClean="0"/>
              <a:t>Employers must have a written program describing how the rule will be implemented, including a list of hazardous chemicals, methods for informing employees about non-routine tasks.</a:t>
            </a:r>
          </a:p>
        </p:txBody>
      </p:sp>
      <p:sp>
        <p:nvSpPr>
          <p:cNvPr id="22533" name="Text Placeholder 4"/>
          <p:cNvSpPr>
            <a:spLocks noGrp="1"/>
          </p:cNvSpPr>
          <p:nvPr>
            <p:ph type="body" sz="quarter" idx="3"/>
          </p:nvPr>
        </p:nvSpPr>
        <p:spPr>
          <a:xfrm>
            <a:off x="4648200" y="1261872"/>
            <a:ext cx="3822700" cy="374904"/>
          </a:xfrm>
        </p:spPr>
        <p:txBody>
          <a:bodyPr/>
          <a:lstStyle/>
          <a:p>
            <a:pPr eaLnBrk="1" hangingPunct="1"/>
            <a:r>
              <a:rPr lang="en-US" dirty="0" err="1" smtClean="0"/>
              <a:t>HazCom</a:t>
            </a:r>
            <a:r>
              <a:rPr lang="en-US" dirty="0" smtClean="0"/>
              <a:t> 2012</a:t>
            </a:r>
          </a:p>
        </p:txBody>
      </p:sp>
      <p:sp>
        <p:nvSpPr>
          <p:cNvPr id="22534" name="Content Placeholder 5"/>
          <p:cNvSpPr>
            <a:spLocks noGrp="1"/>
          </p:cNvSpPr>
          <p:nvPr>
            <p:ph sz="quarter" idx="4"/>
          </p:nvPr>
        </p:nvSpPr>
        <p:spPr>
          <a:xfrm>
            <a:off x="4645025" y="1719072"/>
            <a:ext cx="3822700" cy="3230563"/>
          </a:xfrm>
        </p:spPr>
        <p:txBody>
          <a:bodyPr/>
          <a:lstStyle/>
          <a:p>
            <a:pPr marL="273050" indent="-273050" eaLnBrk="1" hangingPunct="1">
              <a:spcAft>
                <a:spcPts val="600"/>
              </a:spcAft>
            </a:pPr>
            <a:r>
              <a:rPr lang="en-US" dirty="0" smtClean="0"/>
              <a:t>No changes.</a:t>
            </a:r>
          </a:p>
          <a:p>
            <a:pPr marL="273050" indent="-273050" eaLnBrk="1" hangingPunct="1">
              <a:spcAft>
                <a:spcPts val="600"/>
              </a:spcAft>
            </a:pPr>
            <a:r>
              <a:rPr lang="en-US" dirty="0" smtClean="0"/>
              <a:t>Employers will have to make sure the program is current when the new provisions are implemented (e.g., list of hazardous chemicals may have to be updated).</a:t>
            </a:r>
          </a:p>
        </p:txBody>
      </p:sp>
    </p:spTree>
    <p:extLst>
      <p:ext uri="{BB962C8B-B14F-4D97-AF65-F5344CB8AC3E}">
        <p14:creationId xmlns:p14="http://schemas.microsoft.com/office/powerpoint/2010/main" val="7175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253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253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253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2531">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22532">
                                            <p:txEl>
                                              <p:pRg st="0" end="0"/>
                                            </p:txEl>
                                          </p:spTgt>
                                        </p:tgtEl>
                                        <p:attrNameLst>
                                          <p:attrName>style.visibility</p:attrName>
                                        </p:attrNameLst>
                                      </p:cBhvr>
                                      <p:to>
                                        <p:strVal val="visible"/>
                                      </p:to>
                                    </p:set>
                                    <p:anim calcmode="lin" valueType="num">
                                      <p:cBhvr>
                                        <p:cTn id="14" dur="500" fill="hold"/>
                                        <p:tgtEl>
                                          <p:spTgt spid="22532">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22532">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22532">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22532">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225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22533">
                                            <p:txEl>
                                              <p:pRg st="0" end="0"/>
                                            </p:txEl>
                                          </p:spTgt>
                                        </p:tgtEl>
                                        <p:attrNameLst>
                                          <p:attrName>style.visibility</p:attrName>
                                        </p:attrNameLst>
                                      </p:cBhvr>
                                      <p:to>
                                        <p:strVal val="visible"/>
                                      </p:to>
                                    </p:set>
                                    <p:anim calcmode="lin" valueType="num">
                                      <p:cBhvr>
                                        <p:cTn id="23" dur="500" fill="hold"/>
                                        <p:tgtEl>
                                          <p:spTgt spid="22533">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22533">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22533">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22533">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22533">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22534">
                                            <p:txEl>
                                              <p:pRg st="0" end="0"/>
                                            </p:txEl>
                                          </p:spTgt>
                                        </p:tgtEl>
                                        <p:attrNameLst>
                                          <p:attrName>style.visibility</p:attrName>
                                        </p:attrNameLst>
                                      </p:cBhvr>
                                      <p:to>
                                        <p:strVal val="visible"/>
                                      </p:to>
                                    </p:set>
                                    <p:anim calcmode="lin" valueType="num">
                                      <p:cBhvr>
                                        <p:cTn id="30" dur="500" fill="hold"/>
                                        <p:tgtEl>
                                          <p:spTgt spid="22534">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22534">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22534">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22534">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22534">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22534">
                                            <p:txEl>
                                              <p:pRg st="1" end="1"/>
                                            </p:txEl>
                                          </p:spTgt>
                                        </p:tgtEl>
                                        <p:attrNameLst>
                                          <p:attrName>style.visibility</p:attrName>
                                        </p:attrNameLst>
                                      </p:cBhvr>
                                      <p:to>
                                        <p:strVal val="visible"/>
                                      </p:to>
                                    </p:set>
                                    <p:anim calcmode="lin" valueType="num">
                                      <p:cBhvr>
                                        <p:cTn id="37" dur="500" fill="hold"/>
                                        <p:tgtEl>
                                          <p:spTgt spid="22534">
                                            <p:txEl>
                                              <p:pRg st="1" end="1"/>
                                            </p:txEl>
                                          </p:spTgt>
                                        </p:tgtEl>
                                        <p:attrNameLst>
                                          <p:attrName>ppt_w</p:attrName>
                                        </p:attrNameLst>
                                      </p:cBhvr>
                                      <p:tavLst>
                                        <p:tav tm="0">
                                          <p:val>
                                            <p:strVal val="#ppt_w*0.05"/>
                                          </p:val>
                                        </p:tav>
                                        <p:tav tm="100000">
                                          <p:val>
                                            <p:strVal val="#ppt_w"/>
                                          </p:val>
                                        </p:tav>
                                      </p:tavLst>
                                    </p:anim>
                                    <p:anim calcmode="lin" valueType="num">
                                      <p:cBhvr>
                                        <p:cTn id="38" dur="500" fill="hold"/>
                                        <p:tgtEl>
                                          <p:spTgt spid="22534">
                                            <p:txEl>
                                              <p:pRg st="1" end="1"/>
                                            </p:txEl>
                                          </p:spTgt>
                                        </p:tgtEl>
                                        <p:attrNameLst>
                                          <p:attrName>ppt_h</p:attrName>
                                        </p:attrNameLst>
                                      </p:cBhvr>
                                      <p:tavLst>
                                        <p:tav tm="0">
                                          <p:val>
                                            <p:strVal val="#ppt_h"/>
                                          </p:val>
                                        </p:tav>
                                        <p:tav tm="100000">
                                          <p:val>
                                            <p:strVal val="#ppt_h"/>
                                          </p:val>
                                        </p:tav>
                                      </p:tavLst>
                                    </p:anim>
                                    <p:anim calcmode="lin" valueType="num">
                                      <p:cBhvr>
                                        <p:cTn id="39" dur="500" fill="hold"/>
                                        <p:tgtEl>
                                          <p:spTgt spid="22534">
                                            <p:txEl>
                                              <p:pRg st="1" end="1"/>
                                            </p:txEl>
                                          </p:spTgt>
                                        </p:tgtEl>
                                        <p:attrNameLst>
                                          <p:attrName>ppt_x</p:attrName>
                                        </p:attrNameLst>
                                      </p:cBhvr>
                                      <p:tavLst>
                                        <p:tav tm="0">
                                          <p:val>
                                            <p:strVal val="#ppt_x-.2"/>
                                          </p:val>
                                        </p:tav>
                                        <p:tav tm="100000">
                                          <p:val>
                                            <p:strVal val="#ppt_x"/>
                                          </p:val>
                                        </p:tav>
                                      </p:tavLst>
                                    </p:anim>
                                    <p:anim calcmode="lin" valueType="num">
                                      <p:cBhvr>
                                        <p:cTn id="40" dur="500" fill="hold"/>
                                        <p:tgtEl>
                                          <p:spTgt spid="22534">
                                            <p:txEl>
                                              <p:pRg st="1" end="1"/>
                                            </p:txEl>
                                          </p:spTgt>
                                        </p:tgtEl>
                                        <p:attrNameLst>
                                          <p:attrName>ppt_y</p:attrName>
                                        </p:attrNameLst>
                                      </p:cBhvr>
                                      <p:tavLst>
                                        <p:tav tm="0">
                                          <p:val>
                                            <p:strVal val="#ppt_y"/>
                                          </p:val>
                                        </p:tav>
                                        <p:tav tm="100000">
                                          <p:val>
                                            <p:strVal val="#ppt_y"/>
                                          </p:val>
                                        </p:tav>
                                      </p:tavLst>
                                    </p:anim>
                                    <p:animEffect transition="in" filter="fade">
                                      <p:cBhvr>
                                        <p:cTn id="41" dur="500"/>
                                        <p:tgtEl>
                                          <p:spTgt spid="225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 Labels and Other Forms of Warning</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Shipped containers to be labeled with identity, appropriate hazard warnings, and responsible party.</a:t>
            </a:r>
          </a:p>
          <a:p>
            <a:pPr marL="274320" indent="-274320">
              <a:buFont typeface="Arial" pitchFamily="34" charset="0"/>
              <a:buChar char="•"/>
              <a:defRPr/>
            </a:pPr>
            <a:r>
              <a:rPr lang="en-US" dirty="0" smtClean="0"/>
              <a:t>Performance-oriented, specifics left to discretion of chemical manufacturer or importer.</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Shipped containers to be labeled with product identifier; signal word; hazard statement(s); pictograms; precautionary statements; and responsible party.</a:t>
            </a:r>
          </a:p>
          <a:p>
            <a:pPr marL="274320" indent="-274320">
              <a:buFont typeface="Arial" pitchFamily="34" charset="0"/>
              <a:buChar char="•"/>
              <a:defRPr/>
            </a:pPr>
            <a:r>
              <a:rPr lang="en-US" dirty="0" smtClean="0"/>
              <a:t>Specifies information by hazard class and category.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p:cTn id="30"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5">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41" dur="500"/>
                                        <p:tgtEl>
                                          <p:spTgt spid="6">
                                            <p:txEl>
                                              <p:pRg st="0" end="0"/>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45"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46"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47"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Approach to Labels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The final rule—like the GHS—is a specification approach to labels.  In Appendix C, OSHA has indicated by hazard class and hazard category the label elements that must be on the label.</a:t>
            </a:r>
          </a:p>
          <a:p>
            <a:pPr>
              <a:buFont typeface="Arial" pitchFamily="34" charset="0"/>
              <a:buChar char="•"/>
              <a:defRPr/>
            </a:pPr>
            <a:r>
              <a:rPr lang="en-US" dirty="0" smtClean="0"/>
              <a:t>Appendix C is basically a cookbook approach to labeling—once classification of the hazards is completed, Appendix C is to be consulted to determine how to convey the required information.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Label Requirements – Shipped Containers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Product identifier</a:t>
            </a:r>
          </a:p>
          <a:p>
            <a:pPr>
              <a:buFont typeface="Arial" pitchFamily="34" charset="0"/>
              <a:buChar char="•"/>
              <a:defRPr/>
            </a:pPr>
            <a:r>
              <a:rPr lang="en-US" dirty="0" smtClean="0"/>
              <a:t>Signal word</a:t>
            </a:r>
          </a:p>
          <a:p>
            <a:pPr>
              <a:buFont typeface="Arial" pitchFamily="34" charset="0"/>
              <a:buChar char="•"/>
              <a:defRPr/>
            </a:pPr>
            <a:r>
              <a:rPr lang="en-US" dirty="0" smtClean="0"/>
              <a:t>Hazard statement(s)</a:t>
            </a:r>
          </a:p>
          <a:p>
            <a:pPr>
              <a:buFont typeface="Arial" pitchFamily="34" charset="0"/>
              <a:buChar char="•"/>
              <a:defRPr/>
            </a:pPr>
            <a:r>
              <a:rPr lang="en-US" dirty="0" smtClean="0"/>
              <a:t>Pictogram(s)</a:t>
            </a:r>
          </a:p>
          <a:p>
            <a:pPr>
              <a:buFont typeface="Arial" pitchFamily="34" charset="0"/>
              <a:buChar char="•"/>
              <a:defRPr/>
            </a:pPr>
            <a:r>
              <a:rPr lang="en-US" dirty="0" smtClean="0"/>
              <a:t>Precautionary statement(s)</a:t>
            </a:r>
          </a:p>
          <a:p>
            <a:pPr>
              <a:buFont typeface="Arial" pitchFamily="34" charset="0"/>
              <a:buChar char="•"/>
              <a:defRPr/>
            </a:pPr>
            <a:r>
              <a:rPr lang="en-US" dirty="0" smtClean="0"/>
              <a:t>Name, address, and phone number of the responsible party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HCS Pictograms and Hazards</a:t>
            </a:r>
            <a:endParaRPr lang="en-US" dirty="0"/>
          </a:p>
        </p:txBody>
      </p:sp>
      <p:pic>
        <p:nvPicPr>
          <p:cNvPr id="33795" name="Content Placeholder 4" descr="Picture2.jpg"/>
          <p:cNvPicPr>
            <a:picLocks noGrp="1" noChangeAspect="1"/>
          </p:cNvPicPr>
          <p:nvPr>
            <p:ph idx="1"/>
          </p:nvPr>
        </p:nvPicPr>
        <p:blipFill>
          <a:blip r:embed="rId2" cstate="print"/>
          <a:srcRect/>
          <a:stretch>
            <a:fillRect/>
          </a:stretch>
        </p:blipFill>
        <p:spPr>
          <a:xfrm>
            <a:off x="2662238" y="1295400"/>
            <a:ext cx="3819525" cy="4876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animScale>
                                      <p:cBhvr>
                                        <p:cTn id="7" dur="1000" decel="50000" fill="hold">
                                          <p:stCondLst>
                                            <p:cond delay="0"/>
                                          </p:stCondLst>
                                        </p:cTn>
                                        <p:tgtEl>
                                          <p:spTgt spid="337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795"/>
                                        </p:tgtEl>
                                        <p:attrNameLst>
                                          <p:attrName>ppt_x</p:attrName>
                                          <p:attrName>ppt_y</p:attrName>
                                        </p:attrNameLst>
                                      </p:cBhvr>
                                    </p:animMotion>
                                    <p:animEffect transition="in" filter="fade">
                                      <p:cBhvr>
                                        <p:cTn id="9" dur="1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lstStyle/>
          <a:p>
            <a:pPr>
              <a:defRPr/>
            </a:pPr>
            <a:r>
              <a:rPr lang="en-US" dirty="0" smtClean="0"/>
              <a:t>Why did OSHA align the</a:t>
            </a:r>
            <a:br>
              <a:rPr lang="en-US" dirty="0" smtClean="0"/>
            </a:br>
            <a:r>
              <a:rPr lang="en-US" dirty="0" smtClean="0"/>
              <a:t>HCS with GHS?</a:t>
            </a:r>
            <a:endParaRPr lang="en-US" dirty="0"/>
          </a:p>
        </p:txBody>
      </p:sp>
      <p:sp>
        <p:nvSpPr>
          <p:cNvPr id="3" name="Content Placeholder 2"/>
          <p:cNvSpPr>
            <a:spLocks noGrp="1"/>
          </p:cNvSpPr>
          <p:nvPr>
            <p:ph idx="1"/>
          </p:nvPr>
        </p:nvSpPr>
        <p:spPr>
          <a:xfrm>
            <a:off x="457200" y="1752600"/>
            <a:ext cx="8229600" cy="4419600"/>
          </a:xfrm>
        </p:spPr>
        <p:txBody>
          <a:bodyPr/>
          <a:lstStyle/>
          <a:p>
            <a:pPr>
              <a:buFont typeface="Arial" pitchFamily="34" charset="0"/>
              <a:buChar char="•"/>
              <a:defRPr/>
            </a:pPr>
            <a:r>
              <a:rPr lang="en-US" dirty="0" smtClean="0"/>
              <a:t>A common, coherent approach to classifying and communicating chemical hazards.</a:t>
            </a:r>
          </a:p>
          <a:p>
            <a:pPr lvl="1">
              <a:buFont typeface="Arial" pitchFamily="34" charset="0"/>
              <a:buChar char="»"/>
              <a:defRPr/>
            </a:pPr>
            <a:r>
              <a:rPr lang="en-US" dirty="0" smtClean="0"/>
              <a:t>Harmonized definitions of hazards </a:t>
            </a:r>
          </a:p>
          <a:p>
            <a:pPr lvl="1">
              <a:buFont typeface="Arial" pitchFamily="34" charset="0"/>
              <a:buChar char="»"/>
              <a:defRPr/>
            </a:pPr>
            <a:r>
              <a:rPr lang="en-US" dirty="0" smtClean="0"/>
              <a:t>Specific criteria for labels </a:t>
            </a:r>
          </a:p>
          <a:p>
            <a:pPr lvl="1">
              <a:buFont typeface="Arial" pitchFamily="34" charset="0"/>
              <a:buChar char="»"/>
              <a:defRPr/>
            </a:pPr>
            <a:r>
              <a:rPr lang="en-US" dirty="0" smtClean="0"/>
              <a:t>Harmonized format for safety data sheets</a:t>
            </a:r>
          </a:p>
          <a:p>
            <a:pPr>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4294967295"/>
          </p:nvPr>
        </p:nvSpPr>
        <p:spPr>
          <a:xfrm>
            <a:off x="457200" y="1298448"/>
            <a:ext cx="5715000" cy="4949952"/>
          </a:xfrm>
        </p:spPr>
        <p:txBody>
          <a:bodyPr/>
          <a:lstStyle/>
          <a:p>
            <a:pPr marL="274320" indent="-274320">
              <a:lnSpc>
                <a:spcPct val="90000"/>
              </a:lnSpc>
              <a:buFont typeface="Arial" pitchFamily="34" charset="0"/>
              <a:buChar char="•"/>
              <a:defRPr/>
            </a:pPr>
            <a:endParaRPr lang="en-US" dirty="0" smtClean="0"/>
          </a:p>
          <a:p>
            <a:pPr marL="274320" indent="-274320">
              <a:lnSpc>
                <a:spcPct val="90000"/>
              </a:lnSpc>
              <a:buFont typeface="Arial" pitchFamily="34" charset="0"/>
              <a:buChar char="•"/>
              <a:defRPr/>
            </a:pPr>
            <a:r>
              <a:rPr lang="en-US" dirty="0" smtClean="0"/>
              <a:t>OSHA is requiring red borders regardless of the shipment’s destination.</a:t>
            </a:r>
          </a:p>
          <a:p>
            <a:pPr marL="274320" indent="-274320">
              <a:lnSpc>
                <a:spcPct val="90000"/>
              </a:lnSpc>
              <a:buFont typeface="Arial" pitchFamily="34" charset="0"/>
              <a:buChar char="•"/>
              <a:defRPr/>
            </a:pPr>
            <a:r>
              <a:rPr lang="en-US" dirty="0" smtClean="0"/>
              <a:t>The red borders increase comprehensibility. </a:t>
            </a:r>
          </a:p>
          <a:p>
            <a:pPr marL="274320" indent="-274320">
              <a:lnSpc>
                <a:spcPct val="90000"/>
              </a:lnSpc>
              <a:buNone/>
              <a:defRPr/>
            </a:pPr>
            <a:r>
              <a:rPr lang="en-US" dirty="0" smtClean="0"/>
              <a:t> </a:t>
            </a:r>
          </a:p>
          <a:p>
            <a:pPr marL="274320" indent="-274320">
              <a:lnSpc>
                <a:spcPct val="90000"/>
              </a:lnSpc>
              <a:buNone/>
              <a:defRPr/>
            </a:pPr>
            <a:endParaRPr lang="en-US" dirty="0" smtClean="0"/>
          </a:p>
          <a:p>
            <a:pPr marL="274320" indent="-274320">
              <a:lnSpc>
                <a:spcPct val="90000"/>
              </a:lnSpc>
              <a:buFont typeface="Arial" pitchFamily="34" charset="0"/>
              <a:buChar char="•"/>
              <a:defRPr/>
            </a:pPr>
            <a:r>
              <a:rPr lang="en-US" dirty="0" smtClean="0"/>
              <a:t>Blank red diamonds are not permitted on a label.</a:t>
            </a:r>
          </a:p>
        </p:txBody>
      </p:sp>
      <p:sp>
        <p:nvSpPr>
          <p:cNvPr id="27651" name="Footer Placeholder 2"/>
          <p:cNvSpPr txBox="1">
            <a:spLocks noGrp="1"/>
          </p:cNvSpPr>
          <p:nvPr/>
        </p:nvSpPr>
        <p:spPr bwMode="auto">
          <a:xfrm>
            <a:off x="193675" y="6249988"/>
            <a:ext cx="3786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000">
              <a:solidFill>
                <a:schemeClr val="tx2"/>
              </a:solidFill>
              <a:latin typeface="Candara" pitchFamily="34" charset="0"/>
            </a:endParaRPr>
          </a:p>
        </p:txBody>
      </p:sp>
      <p:sp>
        <p:nvSpPr>
          <p:cNvPr id="27652" name="Title 4"/>
          <p:cNvSpPr>
            <a:spLocks noGrp="1"/>
          </p:cNvSpPr>
          <p:nvPr>
            <p:ph type="title" idx="4294967295"/>
          </p:nvPr>
        </p:nvSpPr>
        <p:spPr>
          <a:xfrm>
            <a:off x="457200" y="530352"/>
            <a:ext cx="8229600" cy="530352"/>
          </a:xfrm>
        </p:spPr>
        <p:txBody>
          <a:bodyPr/>
          <a:lstStyle/>
          <a:p>
            <a:r>
              <a:rPr lang="en-US" dirty="0" smtClean="0"/>
              <a:t>Red vs. Black Borders</a:t>
            </a:r>
          </a:p>
        </p:txBody>
      </p:sp>
      <p:sp>
        <p:nvSpPr>
          <p:cNvPr id="27653" name="Slide Number Placeholder 1"/>
          <p:cNvSpPr txBox="1">
            <a:spLocks noGrp="1"/>
          </p:cNvSpPr>
          <p:nvPr/>
        </p:nvSpPr>
        <p:spPr bwMode="auto">
          <a:xfrm>
            <a:off x="3990975" y="6249988"/>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000">
              <a:solidFill>
                <a:schemeClr val="tx2"/>
              </a:solidFill>
              <a:latin typeface="Candara" pitchFamily="34" charset="0"/>
            </a:endParaRPr>
          </a:p>
        </p:txBody>
      </p:sp>
      <p:pic>
        <p:nvPicPr>
          <p:cNvPr id="27654" name="Picture 10" descr="flam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524000"/>
            <a:ext cx="203697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2" descr="no red-border-pic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598" y="3581400"/>
            <a:ext cx="208318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4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 calcmode="lin" valueType="num">
                                      <p:cBhvr additive="base">
                                        <p:cTn id="7"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anim calcmode="lin" valueType="num">
                                      <p:cBhvr additive="base">
                                        <p:cTn id="11"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8" presetClass="entr" presetSubtype="32" fill="hold" nodeType="afterEffect">
                                  <p:stCondLst>
                                    <p:cond delay="0"/>
                                  </p:stCondLst>
                                  <p:childTnLst>
                                    <p:set>
                                      <p:cBhvr>
                                        <p:cTn id="15" dur="1" fill="hold">
                                          <p:stCondLst>
                                            <p:cond delay="0"/>
                                          </p:stCondLst>
                                        </p:cTn>
                                        <p:tgtEl>
                                          <p:spTgt spid="27654"/>
                                        </p:tgtEl>
                                        <p:attrNameLst>
                                          <p:attrName>style.visibility</p:attrName>
                                        </p:attrNameLst>
                                      </p:cBhvr>
                                      <p:to>
                                        <p:strVal val="visible"/>
                                      </p:to>
                                    </p:set>
                                    <p:animEffect transition="in" filter="diamond(out)">
                                      <p:cBhvr>
                                        <p:cTn id="16" dur="500"/>
                                        <p:tgtEl>
                                          <p:spTgt spid="2765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7650">
                                            <p:txEl>
                                              <p:pRg st="5" end="5"/>
                                            </p:txEl>
                                          </p:spTgt>
                                        </p:tgtEl>
                                        <p:attrNameLst>
                                          <p:attrName>style.visibility</p:attrName>
                                        </p:attrNameLst>
                                      </p:cBhvr>
                                      <p:to>
                                        <p:strVal val="visible"/>
                                      </p:to>
                                    </p:set>
                                    <p:anim calcmode="lin" valueType="num">
                                      <p:cBhvr additive="base">
                                        <p:cTn id="21" dur="5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7650">
                                            <p:txEl>
                                              <p:pRg st="5" end="5"/>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8" presetClass="entr" presetSubtype="32" fill="hold" nodeType="afterEffect">
                                  <p:stCondLst>
                                    <p:cond delay="0"/>
                                  </p:stCondLst>
                                  <p:childTnLst>
                                    <p:set>
                                      <p:cBhvr>
                                        <p:cTn id="25" dur="1" fill="hold">
                                          <p:stCondLst>
                                            <p:cond delay="0"/>
                                          </p:stCondLst>
                                        </p:cTn>
                                        <p:tgtEl>
                                          <p:spTgt spid="27655"/>
                                        </p:tgtEl>
                                        <p:attrNameLst>
                                          <p:attrName>style.visibility</p:attrName>
                                        </p:attrNameLst>
                                      </p:cBhvr>
                                      <p:to>
                                        <p:strVal val="visible"/>
                                      </p:to>
                                    </p:set>
                                    <p:animEffect transition="in" filter="diamond(out)">
                                      <p:cBhvr>
                                        <p:cTn id="26"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4294967295"/>
          </p:nvPr>
        </p:nvSpPr>
        <p:spPr>
          <a:xfrm>
            <a:off x="457200" y="1298448"/>
            <a:ext cx="8229600" cy="3352800"/>
          </a:xfrm>
        </p:spPr>
        <p:txBody>
          <a:bodyPr/>
          <a:lstStyle/>
          <a:p>
            <a:pPr marL="273050" indent="-273050"/>
            <a:r>
              <a:rPr lang="en-US" dirty="0" smtClean="0"/>
              <a:t>OSHA proposed to require labels to be updated within three months of getting new and significant information about the hazards.</a:t>
            </a:r>
          </a:p>
          <a:p>
            <a:pPr marL="273050" indent="-273050"/>
            <a:r>
              <a:rPr lang="en-US" dirty="0" smtClean="0"/>
              <a:t>The final rule requires containers shipped six months after the information is available to be labeled accordingly.</a:t>
            </a:r>
          </a:p>
        </p:txBody>
      </p:sp>
      <p:sp>
        <p:nvSpPr>
          <p:cNvPr id="28675" name="Footer Placeholder 2"/>
          <p:cNvSpPr txBox="1">
            <a:spLocks noGrp="1"/>
          </p:cNvSpPr>
          <p:nvPr/>
        </p:nvSpPr>
        <p:spPr bwMode="auto">
          <a:xfrm>
            <a:off x="193675" y="6249988"/>
            <a:ext cx="3786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000">
              <a:solidFill>
                <a:schemeClr val="tx2"/>
              </a:solidFill>
              <a:latin typeface="Candara" pitchFamily="34" charset="0"/>
            </a:endParaRPr>
          </a:p>
        </p:txBody>
      </p:sp>
      <p:sp>
        <p:nvSpPr>
          <p:cNvPr id="28676" name="Title 3"/>
          <p:cNvSpPr>
            <a:spLocks noGrp="1"/>
          </p:cNvSpPr>
          <p:nvPr>
            <p:ph type="title" idx="4294967295"/>
          </p:nvPr>
        </p:nvSpPr>
        <p:spPr>
          <a:xfrm>
            <a:off x="457200" y="530352"/>
            <a:ext cx="8001000" cy="530352"/>
          </a:xfrm>
        </p:spPr>
        <p:txBody>
          <a:bodyPr>
            <a:noAutofit/>
          </a:bodyPr>
          <a:lstStyle/>
          <a:p>
            <a:r>
              <a:rPr lang="en-US" dirty="0" smtClean="0"/>
              <a:t>Updating Labels</a:t>
            </a:r>
          </a:p>
        </p:txBody>
      </p:sp>
      <p:sp>
        <p:nvSpPr>
          <p:cNvPr id="28677" name="Slide Number Placeholder 4"/>
          <p:cNvSpPr txBox="1">
            <a:spLocks noGrp="1"/>
          </p:cNvSpPr>
          <p:nvPr/>
        </p:nvSpPr>
        <p:spPr bwMode="auto">
          <a:xfrm>
            <a:off x="3990975" y="6249988"/>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000">
              <a:solidFill>
                <a:schemeClr val="tx2"/>
              </a:solidFill>
              <a:latin typeface="Candara" pitchFamily="34" charset="0"/>
            </a:endParaRPr>
          </a:p>
        </p:txBody>
      </p:sp>
    </p:spTree>
    <p:extLst>
      <p:ext uri="{BB962C8B-B14F-4D97-AF65-F5344CB8AC3E}">
        <p14:creationId xmlns:p14="http://schemas.microsoft.com/office/powerpoint/2010/main" val="1579563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Label Example</a:t>
            </a:r>
            <a:endParaRPr lang="en-US" dirty="0"/>
          </a:p>
        </p:txBody>
      </p:sp>
      <p:pic>
        <p:nvPicPr>
          <p:cNvPr id="34819" name="Content Placeholder 4" descr="Picture3.jpg"/>
          <p:cNvPicPr>
            <a:picLocks noGrp="1" noChangeAspect="1"/>
          </p:cNvPicPr>
          <p:nvPr>
            <p:ph idx="1"/>
          </p:nvPr>
        </p:nvPicPr>
        <p:blipFill>
          <a:blip r:embed="rId2" cstate="print"/>
          <a:srcRect/>
          <a:stretch>
            <a:fillRect/>
          </a:stretch>
        </p:blipFill>
        <p:spPr>
          <a:xfrm>
            <a:off x="457200" y="1511300"/>
            <a:ext cx="8229600" cy="4445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strVal val="#ppt_w*0.05"/>
                                          </p:val>
                                        </p:tav>
                                        <p:tav tm="100000">
                                          <p:val>
                                            <p:strVal val="#ppt_w"/>
                                          </p:val>
                                        </p:tav>
                                      </p:tavLst>
                                    </p:anim>
                                    <p:anim calcmode="lin" valueType="num">
                                      <p:cBhvr>
                                        <p:cTn id="8" dur="500" fill="hold"/>
                                        <p:tgtEl>
                                          <p:spTgt spid="34819"/>
                                        </p:tgtEl>
                                        <p:attrNameLst>
                                          <p:attrName>ppt_h</p:attrName>
                                        </p:attrNameLst>
                                      </p:cBhvr>
                                      <p:tavLst>
                                        <p:tav tm="0">
                                          <p:val>
                                            <p:strVal val="#ppt_h"/>
                                          </p:val>
                                        </p:tav>
                                        <p:tav tm="100000">
                                          <p:val>
                                            <p:strVal val="#ppt_h"/>
                                          </p:val>
                                        </p:tav>
                                      </p:tavLst>
                                    </p:anim>
                                    <p:anim calcmode="lin" valueType="num">
                                      <p:cBhvr>
                                        <p:cTn id="9" dur="500" fill="hold"/>
                                        <p:tgtEl>
                                          <p:spTgt spid="34819"/>
                                        </p:tgtEl>
                                        <p:attrNameLst>
                                          <p:attrName>ppt_x</p:attrName>
                                        </p:attrNameLst>
                                      </p:cBhvr>
                                      <p:tavLst>
                                        <p:tav tm="0">
                                          <p:val>
                                            <p:strVal val="#ppt_x-.2"/>
                                          </p:val>
                                        </p:tav>
                                        <p:tav tm="100000">
                                          <p:val>
                                            <p:strVal val="#ppt_x"/>
                                          </p:val>
                                        </p:tav>
                                      </p:tavLst>
                                    </p:anim>
                                    <p:anim calcmode="lin" valueType="num">
                                      <p:cBhvr>
                                        <p:cTn id="10" dur="500" fill="hold"/>
                                        <p:tgtEl>
                                          <p:spTgt spid="34819"/>
                                        </p:tgtEl>
                                        <p:attrNameLst>
                                          <p:attrName>ppt_y</p:attrName>
                                        </p:attrNameLst>
                                      </p:cBhvr>
                                      <p:tavLst>
                                        <p:tav tm="0">
                                          <p:val>
                                            <p:strVal val="#ppt_y"/>
                                          </p:val>
                                        </p:tav>
                                        <p:tav tm="100000">
                                          <p:val>
                                            <p:strVal val="#ppt_y"/>
                                          </p:val>
                                        </p:tav>
                                      </p:tavLst>
                                    </p:anim>
                                    <p:animEffect transition="in" filter="fade">
                                      <p:cBhvr>
                                        <p:cTn id="11"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Workplace Labeling</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OSHA is maintaining the approach used in the current HCS that allows employers to use workplace-specific labeling systems as long as they provide the required information.</a:t>
            </a:r>
          </a:p>
          <a:p>
            <a:pPr>
              <a:buFont typeface="Arial" pitchFamily="34" charset="0"/>
              <a:buChar char="•"/>
              <a:defRPr/>
            </a:pPr>
            <a:r>
              <a:rPr lang="en-US" dirty="0" smtClean="0"/>
              <a:t>However, such workplace label systems may need to be updated to make sure the information is consistent with the new classifications. </a:t>
            </a:r>
          </a:p>
          <a:p>
            <a:pPr>
              <a:buFont typeface="Arial" pitchFamily="34" charset="0"/>
              <a:buChar char="•"/>
              <a:defRPr/>
            </a:pPr>
            <a:r>
              <a:rPr lang="en-US" dirty="0" smtClean="0"/>
              <a:t>NFPA/HMIS Systems </a:t>
            </a:r>
          </a:p>
          <a:p>
            <a:pPr lvl="1">
              <a:buFont typeface="Arial" pitchFamily="34" charset="0"/>
              <a:buChar char="»"/>
              <a:defRPr/>
            </a:pPr>
            <a:r>
              <a:rPr lang="en-US" dirty="0" smtClean="0"/>
              <a:t>(ratings systems v. classification) </a:t>
            </a:r>
          </a:p>
          <a:p>
            <a:pPr>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 Safety Data Sheets </a:t>
            </a:r>
            <a:endParaRPr lang="en-US" dirty="0"/>
          </a:p>
        </p:txBody>
      </p:sp>
      <p:sp>
        <p:nvSpPr>
          <p:cNvPr id="3" name="Text Placeholder 2"/>
          <p:cNvSpPr>
            <a:spLocks noGrp="1"/>
          </p:cNvSpPr>
          <p:nvPr>
            <p:ph type="body" idx="1"/>
          </p:nvPr>
        </p:nvSpPr>
        <p:spPr>
          <a:xfrm>
            <a:off x="457200" y="1265238"/>
            <a:ext cx="4040188" cy="369887"/>
          </a:xfrm>
        </p:spPr>
        <p:txBody>
          <a:bodyPr/>
          <a:lstStyle/>
          <a:p>
            <a:pPr>
              <a:buFont typeface="Arial" pitchFamily="34" charset="0"/>
              <a:buNone/>
              <a:defRPr/>
            </a:pPr>
            <a:r>
              <a:rPr lang="en-US" dirty="0" err="1" smtClean="0"/>
              <a:t>HazCom</a:t>
            </a:r>
            <a:r>
              <a:rPr lang="en-US" dirty="0" smtClean="0"/>
              <a:t> 1994</a:t>
            </a:r>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Specifies what information is required, but chemical manufacturer or importer can use whatever format or order of information they want.</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Mandates 16-section SDS headings, order of information, and what information is to be provided under the headings.</a:t>
            </a:r>
          </a:p>
          <a:p>
            <a:pPr marL="274320" indent="-274320">
              <a:buFont typeface="Arial" pitchFamily="34" charset="0"/>
              <a:buChar char="•"/>
              <a:defRPr/>
            </a:pPr>
            <a:r>
              <a:rPr lang="en-US" dirty="0" smtClean="0"/>
              <a:t>Will not enforce sections 12-15 that require information outside OSHA’s jurisdiction.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6">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3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3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4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16-Section Safety Data Sheet</a:t>
            </a:r>
            <a:endParaRPr lang="en-US" dirty="0"/>
          </a:p>
        </p:txBody>
      </p:sp>
      <p:sp>
        <p:nvSpPr>
          <p:cNvPr id="3" name="Content Placeholder 2"/>
          <p:cNvSpPr>
            <a:spLocks noGrp="1"/>
          </p:cNvSpPr>
          <p:nvPr>
            <p:ph idx="1"/>
          </p:nvPr>
        </p:nvSpPr>
        <p:spPr/>
        <p:txBody>
          <a:bodyPr numCol="2"/>
          <a:lstStyle/>
          <a:p>
            <a:pPr marL="457200" indent="-457200">
              <a:buFont typeface="+mj-lt"/>
              <a:buAutoNum type="arabicPeriod"/>
              <a:defRPr/>
            </a:pPr>
            <a:r>
              <a:rPr lang="en-US" sz="1800" dirty="0" smtClean="0"/>
              <a:t>Identification of the substance</a:t>
            </a:r>
            <a:br>
              <a:rPr lang="en-US" sz="1800" dirty="0" smtClean="0"/>
            </a:br>
            <a:r>
              <a:rPr lang="en-US" sz="1800" dirty="0" smtClean="0"/>
              <a:t>or mixture and of the supplier</a:t>
            </a:r>
          </a:p>
          <a:p>
            <a:pPr marL="457200" indent="-457200">
              <a:buFont typeface="+mj-lt"/>
              <a:buAutoNum type="arabicPeriod"/>
              <a:defRPr/>
            </a:pPr>
            <a:r>
              <a:rPr lang="en-US" sz="1800" dirty="0" smtClean="0"/>
              <a:t>Hazards identification</a:t>
            </a:r>
          </a:p>
          <a:p>
            <a:pPr marL="457200" indent="-457200">
              <a:buFont typeface="+mj-lt"/>
              <a:buAutoNum type="arabicPeriod"/>
              <a:defRPr/>
            </a:pPr>
            <a:r>
              <a:rPr lang="en-US" sz="1800" dirty="0" smtClean="0"/>
              <a:t>Composition/information on ingredients Substance/Mixture</a:t>
            </a:r>
          </a:p>
          <a:p>
            <a:pPr marL="457200" indent="-457200">
              <a:buFont typeface="+mj-lt"/>
              <a:buAutoNum type="arabicPeriod"/>
              <a:defRPr/>
            </a:pPr>
            <a:r>
              <a:rPr lang="en-US" sz="1800" dirty="0" smtClean="0"/>
              <a:t>First aid measures </a:t>
            </a:r>
          </a:p>
          <a:p>
            <a:pPr marL="457200" indent="-457200">
              <a:buFont typeface="+mj-lt"/>
              <a:buAutoNum type="arabicPeriod"/>
              <a:defRPr/>
            </a:pPr>
            <a:r>
              <a:rPr lang="en-US" sz="1800" dirty="0" smtClean="0"/>
              <a:t>Firefighting measures</a:t>
            </a:r>
          </a:p>
          <a:p>
            <a:pPr marL="457200" indent="-457200">
              <a:buFont typeface="+mj-lt"/>
              <a:buAutoNum type="arabicPeriod"/>
              <a:defRPr/>
            </a:pPr>
            <a:r>
              <a:rPr lang="en-US" sz="1800" dirty="0" smtClean="0"/>
              <a:t>Accidental release measures</a:t>
            </a:r>
          </a:p>
          <a:p>
            <a:pPr marL="457200" indent="-457200">
              <a:buFont typeface="+mj-lt"/>
              <a:buAutoNum type="arabicPeriod"/>
              <a:defRPr/>
            </a:pPr>
            <a:r>
              <a:rPr lang="en-US" sz="1800" dirty="0" smtClean="0"/>
              <a:t>Handling and storage</a:t>
            </a:r>
          </a:p>
          <a:p>
            <a:pPr marL="457200" indent="-457200">
              <a:buFont typeface="+mj-lt"/>
              <a:buAutoNum type="arabicPeriod"/>
              <a:defRPr/>
            </a:pPr>
            <a:r>
              <a:rPr lang="en-US" sz="1800" dirty="0" smtClean="0"/>
              <a:t>Exposure controls/personal protection</a:t>
            </a:r>
          </a:p>
          <a:p>
            <a:pPr marL="457200" indent="-457200">
              <a:buFont typeface="+mj-lt"/>
              <a:buAutoNum type="arabicPeriod"/>
              <a:defRPr/>
            </a:pPr>
            <a:r>
              <a:rPr lang="en-US" sz="1800" dirty="0" smtClean="0"/>
              <a:t>Physical and chemical properties</a:t>
            </a:r>
            <a:br>
              <a:rPr lang="en-US" sz="1800" dirty="0" smtClean="0"/>
            </a:br>
            <a:endParaRPr lang="en-US" sz="1800" dirty="0" smtClean="0"/>
          </a:p>
          <a:p>
            <a:pPr marL="457200" indent="-457200">
              <a:buFont typeface="+mj-lt"/>
              <a:buAutoNum type="arabicPeriod"/>
              <a:defRPr/>
            </a:pPr>
            <a:r>
              <a:rPr lang="en-US" sz="1800" dirty="0" smtClean="0"/>
              <a:t>Stability and reactivity</a:t>
            </a:r>
          </a:p>
          <a:p>
            <a:pPr marL="457200" indent="-457200">
              <a:buFont typeface="+mj-lt"/>
              <a:buAutoNum type="arabicPeriod"/>
              <a:defRPr/>
            </a:pPr>
            <a:r>
              <a:rPr lang="en-US" sz="1800" dirty="0" smtClean="0"/>
              <a:t>Toxicological </a:t>
            </a:r>
          </a:p>
          <a:p>
            <a:pPr marL="457200" indent="-457200">
              <a:buFont typeface="+mj-lt"/>
              <a:buAutoNum type="arabicPeriod"/>
              <a:defRPr/>
            </a:pPr>
            <a:r>
              <a:rPr lang="en-US" sz="1800" i="1" dirty="0" smtClean="0"/>
              <a:t>Ecological information</a:t>
            </a:r>
            <a:br>
              <a:rPr lang="en-US" sz="1800" i="1" dirty="0" smtClean="0"/>
            </a:br>
            <a:r>
              <a:rPr lang="en-US" sz="1800" i="1" dirty="0" smtClean="0"/>
              <a:t>(non mandatory)</a:t>
            </a:r>
            <a:endParaRPr lang="en-US" sz="1800" dirty="0" smtClean="0"/>
          </a:p>
          <a:p>
            <a:pPr marL="457200" indent="-457200">
              <a:buFont typeface="+mj-lt"/>
              <a:buAutoNum type="arabicPeriod"/>
              <a:defRPr/>
            </a:pPr>
            <a:r>
              <a:rPr lang="en-US" sz="1800" i="1" dirty="0" smtClean="0"/>
              <a:t>Disposal considerations</a:t>
            </a:r>
            <a:br>
              <a:rPr lang="en-US" sz="1800" i="1" dirty="0" smtClean="0"/>
            </a:br>
            <a:r>
              <a:rPr lang="en-US" sz="1800" i="1" dirty="0" smtClean="0"/>
              <a:t>(non mandatory)</a:t>
            </a:r>
            <a:endParaRPr lang="en-US" sz="1800" dirty="0" smtClean="0"/>
          </a:p>
          <a:p>
            <a:pPr marL="457200" indent="-457200">
              <a:buFont typeface="+mj-lt"/>
              <a:buAutoNum type="arabicPeriod"/>
              <a:defRPr/>
            </a:pPr>
            <a:r>
              <a:rPr lang="en-US" sz="1800" i="1" dirty="0" smtClean="0"/>
              <a:t>Transport information</a:t>
            </a:r>
            <a:br>
              <a:rPr lang="en-US" sz="1800" i="1" dirty="0" smtClean="0"/>
            </a:br>
            <a:r>
              <a:rPr lang="en-US" sz="1800" i="1" dirty="0" smtClean="0"/>
              <a:t>(non mandatory)</a:t>
            </a:r>
            <a:endParaRPr lang="en-US" sz="1800" dirty="0" smtClean="0"/>
          </a:p>
          <a:p>
            <a:pPr marL="457200" indent="-457200">
              <a:buFont typeface="+mj-lt"/>
              <a:buAutoNum type="arabicPeriod"/>
              <a:defRPr/>
            </a:pPr>
            <a:r>
              <a:rPr lang="en-US" sz="1800" i="1" dirty="0" smtClean="0"/>
              <a:t>Regulatory information</a:t>
            </a:r>
            <a:br>
              <a:rPr lang="en-US" sz="1800" i="1" dirty="0" smtClean="0"/>
            </a:br>
            <a:r>
              <a:rPr lang="en-US" sz="1800" i="1" dirty="0" smtClean="0"/>
              <a:t>(non mandatory)</a:t>
            </a:r>
            <a:endParaRPr lang="en-US" sz="1800" dirty="0" smtClean="0"/>
          </a:p>
          <a:p>
            <a:pPr marL="457200" indent="-457200">
              <a:buFont typeface="+mj-lt"/>
              <a:buAutoNum type="arabicPeriod"/>
              <a:defRPr/>
            </a:pPr>
            <a:r>
              <a:rPr lang="en-US" sz="1800" dirty="0" smtClean="0"/>
              <a:t>Other information including information on preparation and revision of the SDS</a:t>
            </a:r>
          </a:p>
          <a:p>
            <a:pPr marL="457200" indent="-457200">
              <a:buFont typeface="+mj-lt"/>
              <a:buAutoNum type="arabicPeriod"/>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2000" fill="hold"/>
                                        <p:tgtEl>
                                          <p:spTgt spid="3">
                                            <p:txEl>
                                              <p:pRg st="11" end="11"/>
                                            </p:txEl>
                                          </p:spTgt>
                                        </p:tgtEl>
                                        <p:attrNameLst>
                                          <p:attrName>style.color</p:attrName>
                                        </p:attrNameLst>
                                      </p:cBhvr>
                                      <p:to>
                                        <a:schemeClr val="bg2"/>
                                      </p:to>
                                    </p:animClr>
                                    <p:animClr clrSpc="rgb" dir="cw">
                                      <p:cBhvr>
                                        <p:cTn id="7" dur="2000" fill="hold"/>
                                        <p:tgtEl>
                                          <p:spTgt spid="3">
                                            <p:txEl>
                                              <p:pRg st="11" end="11"/>
                                            </p:txEl>
                                          </p:spTgt>
                                        </p:tgtEl>
                                        <p:attrNameLst>
                                          <p:attrName>fillcolor</p:attrName>
                                        </p:attrNameLst>
                                      </p:cBhvr>
                                      <p:to>
                                        <a:schemeClr val="bg2"/>
                                      </p:to>
                                    </p:animClr>
                                    <p:set>
                                      <p:cBhvr>
                                        <p:cTn id="8" dur="2000" fill="hold"/>
                                        <p:tgtEl>
                                          <p:spTgt spid="3">
                                            <p:txEl>
                                              <p:pRg st="11" end="11"/>
                                            </p:txEl>
                                          </p:spTgt>
                                        </p:tgtEl>
                                        <p:attrNameLst>
                                          <p:attrName>fill.type</p:attrName>
                                        </p:attrNameLst>
                                      </p:cBhvr>
                                      <p:to>
                                        <p:strVal val="solid"/>
                                      </p:to>
                                    </p:set>
                                    <p:set>
                                      <p:cBhvr>
                                        <p:cTn id="9" dur="2000" fill="hold"/>
                                        <p:tgtEl>
                                          <p:spTgt spid="3">
                                            <p:txEl>
                                              <p:pRg st="11" end="11"/>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2000" fill="hold"/>
                                        <p:tgtEl>
                                          <p:spTgt spid="3">
                                            <p:txEl>
                                              <p:pRg st="12" end="12"/>
                                            </p:txEl>
                                          </p:spTgt>
                                        </p:tgtEl>
                                        <p:attrNameLst>
                                          <p:attrName>style.color</p:attrName>
                                        </p:attrNameLst>
                                      </p:cBhvr>
                                      <p:to>
                                        <a:schemeClr val="bg2"/>
                                      </p:to>
                                    </p:animClr>
                                    <p:animClr clrSpc="rgb" dir="cw">
                                      <p:cBhvr>
                                        <p:cTn id="12" dur="2000" fill="hold"/>
                                        <p:tgtEl>
                                          <p:spTgt spid="3">
                                            <p:txEl>
                                              <p:pRg st="12" end="12"/>
                                            </p:txEl>
                                          </p:spTgt>
                                        </p:tgtEl>
                                        <p:attrNameLst>
                                          <p:attrName>fillcolor</p:attrName>
                                        </p:attrNameLst>
                                      </p:cBhvr>
                                      <p:to>
                                        <a:schemeClr val="bg2"/>
                                      </p:to>
                                    </p:animClr>
                                    <p:set>
                                      <p:cBhvr>
                                        <p:cTn id="13" dur="2000" fill="hold"/>
                                        <p:tgtEl>
                                          <p:spTgt spid="3">
                                            <p:txEl>
                                              <p:pRg st="12" end="12"/>
                                            </p:txEl>
                                          </p:spTgt>
                                        </p:tgtEl>
                                        <p:attrNameLst>
                                          <p:attrName>fill.type</p:attrName>
                                        </p:attrNameLst>
                                      </p:cBhvr>
                                      <p:to>
                                        <p:strVal val="solid"/>
                                      </p:to>
                                    </p:set>
                                    <p:set>
                                      <p:cBhvr>
                                        <p:cTn id="14" dur="2000" fill="hold"/>
                                        <p:tgtEl>
                                          <p:spTgt spid="3">
                                            <p:txEl>
                                              <p:pRg st="12" end="12"/>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2000" fill="hold"/>
                                        <p:tgtEl>
                                          <p:spTgt spid="3">
                                            <p:txEl>
                                              <p:pRg st="13" end="13"/>
                                            </p:txEl>
                                          </p:spTgt>
                                        </p:tgtEl>
                                        <p:attrNameLst>
                                          <p:attrName>style.color</p:attrName>
                                        </p:attrNameLst>
                                      </p:cBhvr>
                                      <p:to>
                                        <a:schemeClr val="bg2"/>
                                      </p:to>
                                    </p:animClr>
                                    <p:animClr clrSpc="rgb" dir="cw">
                                      <p:cBhvr>
                                        <p:cTn id="17" dur="2000" fill="hold"/>
                                        <p:tgtEl>
                                          <p:spTgt spid="3">
                                            <p:txEl>
                                              <p:pRg st="13" end="13"/>
                                            </p:txEl>
                                          </p:spTgt>
                                        </p:tgtEl>
                                        <p:attrNameLst>
                                          <p:attrName>fillcolor</p:attrName>
                                        </p:attrNameLst>
                                      </p:cBhvr>
                                      <p:to>
                                        <a:schemeClr val="bg2"/>
                                      </p:to>
                                    </p:animClr>
                                    <p:set>
                                      <p:cBhvr>
                                        <p:cTn id="18" dur="2000" fill="hold"/>
                                        <p:tgtEl>
                                          <p:spTgt spid="3">
                                            <p:txEl>
                                              <p:pRg st="13" end="13"/>
                                            </p:txEl>
                                          </p:spTgt>
                                        </p:tgtEl>
                                        <p:attrNameLst>
                                          <p:attrName>fill.type</p:attrName>
                                        </p:attrNameLst>
                                      </p:cBhvr>
                                      <p:to>
                                        <p:strVal val="solid"/>
                                      </p:to>
                                    </p:set>
                                    <p:set>
                                      <p:cBhvr>
                                        <p:cTn id="19" dur="2000" fill="hold"/>
                                        <p:tgtEl>
                                          <p:spTgt spid="3">
                                            <p:txEl>
                                              <p:pRg st="13" end="13"/>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2000" fill="hold"/>
                                        <p:tgtEl>
                                          <p:spTgt spid="3">
                                            <p:txEl>
                                              <p:pRg st="14" end="14"/>
                                            </p:txEl>
                                          </p:spTgt>
                                        </p:tgtEl>
                                        <p:attrNameLst>
                                          <p:attrName>style.color</p:attrName>
                                        </p:attrNameLst>
                                      </p:cBhvr>
                                      <p:to>
                                        <a:schemeClr val="bg2"/>
                                      </p:to>
                                    </p:animClr>
                                    <p:animClr clrSpc="rgb" dir="cw">
                                      <p:cBhvr>
                                        <p:cTn id="22" dur="2000" fill="hold"/>
                                        <p:tgtEl>
                                          <p:spTgt spid="3">
                                            <p:txEl>
                                              <p:pRg st="14" end="14"/>
                                            </p:txEl>
                                          </p:spTgt>
                                        </p:tgtEl>
                                        <p:attrNameLst>
                                          <p:attrName>fillcolor</p:attrName>
                                        </p:attrNameLst>
                                      </p:cBhvr>
                                      <p:to>
                                        <a:schemeClr val="bg2"/>
                                      </p:to>
                                    </p:animClr>
                                    <p:set>
                                      <p:cBhvr>
                                        <p:cTn id="23" dur="2000" fill="hold"/>
                                        <p:tgtEl>
                                          <p:spTgt spid="3">
                                            <p:txEl>
                                              <p:pRg st="14" end="14"/>
                                            </p:txEl>
                                          </p:spTgt>
                                        </p:tgtEl>
                                        <p:attrNameLst>
                                          <p:attrName>fill.type</p:attrName>
                                        </p:attrNameLst>
                                      </p:cBhvr>
                                      <p:to>
                                        <p:strVal val="solid"/>
                                      </p:to>
                                    </p:set>
                                    <p:set>
                                      <p:cBhvr>
                                        <p:cTn id="24" dur="2000" fill="hold"/>
                                        <p:tgtEl>
                                          <p:spTgt spid="3">
                                            <p:txEl>
                                              <p:pRg st="14" end="1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Appendix D</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Specifies the minimum information to be included in each of the 16 sections.</a:t>
            </a:r>
          </a:p>
          <a:p>
            <a:pPr>
              <a:buFont typeface="Arial" pitchFamily="34" charset="0"/>
              <a:buChar char="•"/>
              <a:defRPr/>
            </a:pPr>
            <a:r>
              <a:rPr lang="en-US" dirty="0" smtClean="0"/>
              <a:t>Two revisions in this information are in the final rule:</a:t>
            </a:r>
          </a:p>
          <a:p>
            <a:pPr lvl="1">
              <a:buFont typeface="Arial" pitchFamily="34" charset="0"/>
              <a:buChar char="»"/>
              <a:defRPr/>
            </a:pPr>
            <a:r>
              <a:rPr lang="en-US" dirty="0" smtClean="0"/>
              <a:t>ACGIH TLVs continue to be required on the SDS.</a:t>
            </a:r>
          </a:p>
          <a:p>
            <a:pPr lvl="1">
              <a:buFont typeface="Arial" pitchFamily="34" charset="0"/>
              <a:buChar char="»"/>
              <a:defRPr/>
            </a:pPr>
            <a:r>
              <a:rPr lang="en-US" dirty="0" smtClean="0"/>
              <a:t>Information regarding carcinogenicity classifications by IARC and NTP also continue to be required.</a:t>
            </a:r>
          </a:p>
          <a:p>
            <a:pPr>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 Employee Information and Training</a:t>
            </a:r>
            <a:endParaRPr lang="en-US" dirty="0"/>
          </a:p>
        </p:txBody>
      </p:sp>
      <p:sp>
        <p:nvSpPr>
          <p:cNvPr id="3" name="Text Placeholder 2"/>
          <p:cNvSpPr>
            <a:spLocks noGrp="1"/>
          </p:cNvSpPr>
          <p:nvPr>
            <p:ph type="body" idx="1"/>
          </p:nvPr>
        </p:nvSpPr>
        <p:spPr>
          <a:xfrm>
            <a:off x="457200" y="1265238"/>
            <a:ext cx="4040188" cy="369887"/>
          </a:xfrm>
        </p:spPr>
        <p:txBody>
          <a:bodyPr/>
          <a:lstStyle/>
          <a:p>
            <a:pPr eaLnBrk="1" hangingPunct="1">
              <a:buFont typeface="Arial" pitchFamily="34" charset="0"/>
              <a:buNone/>
              <a:defRPr/>
            </a:pPr>
            <a:r>
              <a:rPr lang="en-US" dirty="0" err="1" smtClean="0"/>
              <a:t>HazCom</a:t>
            </a:r>
            <a:r>
              <a:rPr lang="en-US" dirty="0" smtClean="0"/>
              <a:t> 1994</a:t>
            </a:r>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Requires employee information and training before a worker is exposed to the hazardous chemicals in the workplace, and whenever the hazard changes.</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Clarifies that the labels on shipped containers and workplace labels must be explained, as well as SDS format.</a:t>
            </a:r>
          </a:p>
          <a:p>
            <a:pPr marL="274320" indent="-274320">
              <a:buFont typeface="Arial" pitchFamily="34" charset="0"/>
              <a:buChar char="•"/>
              <a:defRPr/>
            </a:pPr>
            <a:r>
              <a:rPr lang="en-US" dirty="0" smtClean="0"/>
              <a:t>Workers will have to be trained on the new label and SDS formats before all the provisions of the rule are effective.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6">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38"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39"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40"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Training</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Employers shall train employees regarding the new label elements and safety data sheets format by December 1,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2000" fill="hold"/>
                                        <p:tgtEl>
                                          <p:spTgt spid="3">
                                            <p:txEl>
                                              <p:pRg st="0" end="0"/>
                                            </p:txEl>
                                          </p:spTgt>
                                        </p:tgtEl>
                                        <p:attrNameLst>
                                          <p:attrName>style.color</p:attrName>
                                        </p:attrNameLst>
                                      </p:cBhvr>
                                      <p:to>
                                        <a:srgbClr val="FF3300"/>
                                      </p:to>
                                    </p:animClr>
                                    <p:animClr clrSpc="rgb" dir="cw">
                                      <p:cBhvr>
                                        <p:cTn id="7" dur="2000" fill="hold"/>
                                        <p:tgtEl>
                                          <p:spTgt spid="3">
                                            <p:txEl>
                                              <p:pRg st="0" end="0"/>
                                            </p:txEl>
                                          </p:spTgt>
                                        </p:tgtEl>
                                        <p:attrNameLst>
                                          <p:attrName>fillcolor</p:attrName>
                                        </p:attrNameLst>
                                      </p:cBhvr>
                                      <p:to>
                                        <a:srgbClr val="FF3300"/>
                                      </p:to>
                                    </p:animClr>
                                    <p:set>
                                      <p:cBhvr>
                                        <p:cTn id="8" dur="2000" fill="hold"/>
                                        <p:tgtEl>
                                          <p:spTgt spid="3">
                                            <p:txEl>
                                              <p:pRg st="0" end="0"/>
                                            </p:txEl>
                                          </p:spTgt>
                                        </p:tgtEl>
                                        <p:attrNameLst>
                                          <p:attrName>fill.type</p:attrName>
                                        </p:attrNameLst>
                                      </p:cBhvr>
                                      <p:to>
                                        <p:strVal val="solid"/>
                                      </p:to>
                                    </p:set>
                                    <p:set>
                                      <p:cBhvr>
                                        <p:cTn id="9" dur="20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Training, cont.</a:t>
            </a:r>
            <a:endParaRPr lang="en-US" dirty="0"/>
          </a:p>
        </p:txBody>
      </p:sp>
      <p:sp>
        <p:nvSpPr>
          <p:cNvPr id="3" name="Content Placeholder 2"/>
          <p:cNvSpPr>
            <a:spLocks noGrp="1"/>
          </p:cNvSpPr>
          <p:nvPr>
            <p:ph idx="1"/>
          </p:nvPr>
        </p:nvSpPr>
        <p:spPr>
          <a:xfrm>
            <a:off x="457200" y="1295400"/>
            <a:ext cx="8229600" cy="4953000"/>
          </a:xfrm>
        </p:spPr>
        <p:txBody>
          <a:bodyPr/>
          <a:lstStyle/>
          <a:p>
            <a:pPr>
              <a:buFont typeface="Arial" pitchFamily="34" charset="0"/>
              <a:buChar char="•"/>
              <a:defRPr/>
            </a:pPr>
            <a:r>
              <a:rPr lang="en-US" dirty="0" smtClean="0"/>
              <a:t>Label elements</a:t>
            </a:r>
          </a:p>
          <a:p>
            <a:pPr lvl="1">
              <a:buFont typeface="Arial" pitchFamily="34" charset="0"/>
              <a:buChar char="»"/>
              <a:defRPr/>
            </a:pPr>
            <a:r>
              <a:rPr lang="en-US" dirty="0" smtClean="0"/>
              <a:t>Train employees on the type of information that the employee would expect to see on the new labels.</a:t>
            </a:r>
          </a:p>
          <a:p>
            <a:pPr lvl="1">
              <a:buFont typeface="Arial" pitchFamily="34" charset="0"/>
              <a:buChar char="»"/>
              <a:defRPr/>
            </a:pPr>
            <a:r>
              <a:rPr lang="en-US" dirty="0" smtClean="0"/>
              <a:t>How they might use that information. </a:t>
            </a:r>
          </a:p>
          <a:p>
            <a:pPr lvl="2">
              <a:defRPr/>
            </a:pPr>
            <a:r>
              <a:rPr lang="en-US" dirty="0" smtClean="0"/>
              <a:t>Product identifier, Signal word, Hazard statement(s), Pictogram(s), Precautionary statement(s), and Name, address and phone number of the responsible party.</a:t>
            </a:r>
          </a:p>
          <a:p>
            <a:pPr lvl="2">
              <a:defRPr/>
            </a:pPr>
            <a:r>
              <a:rPr lang="en-US" dirty="0" smtClean="0"/>
              <a:t>General understanding how the elements interact. </a:t>
            </a:r>
          </a:p>
          <a:p>
            <a:pPr lvl="3">
              <a:defRPr/>
            </a:pPr>
            <a:r>
              <a:rPr lang="en-US" dirty="0" smtClean="0"/>
              <a:t>For example, explain  there are two signal words:  Danger means a more severe hazard within a hazard class. Warning is for the less severe hazard</a:t>
            </a:r>
          </a:p>
          <a:p>
            <a:pPr>
              <a:buFont typeface="Arial" pitchFamily="34" charset="0"/>
              <a:buChar char="•"/>
              <a:defRPr/>
            </a:pPr>
            <a:r>
              <a:rPr lang="en-US" dirty="0" smtClean="0"/>
              <a:t>Safety Data Sheet Format</a:t>
            </a:r>
          </a:p>
          <a:p>
            <a:pPr lvl="1">
              <a:buFont typeface="Arial" pitchFamily="34" charset="0"/>
              <a:buChar char="»"/>
              <a:defRPr/>
            </a:pPr>
            <a:r>
              <a:rPr lang="en-US" dirty="0" smtClean="0"/>
              <a:t>Train the employees on the standardized 16 section format and the type of information they would find in the various sections.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Benefits of Adopting the GHS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spc="-60" dirty="0" smtClean="0"/>
              <a:t>Increase the quality and consistency of information provided to the workers, employers and chemical users.</a:t>
            </a:r>
          </a:p>
          <a:p>
            <a:pPr lvl="1">
              <a:buFont typeface="Arial" pitchFamily="34" charset="0"/>
              <a:buChar char="»"/>
              <a:defRPr/>
            </a:pPr>
            <a:r>
              <a:rPr lang="en-US" dirty="0" smtClean="0"/>
              <a:t>Reduce confusion/Increase comprehension of hazards.</a:t>
            </a:r>
          </a:p>
          <a:p>
            <a:pPr lvl="1">
              <a:buFont typeface="Arial" pitchFamily="34" charset="0"/>
              <a:buChar char="»"/>
              <a:defRPr/>
            </a:pPr>
            <a:r>
              <a:rPr lang="en-US" dirty="0" smtClean="0"/>
              <a:t>Improve downstream risk management.</a:t>
            </a:r>
          </a:p>
          <a:p>
            <a:pPr lvl="1">
              <a:buFont typeface="Arial" pitchFamily="34" charset="0"/>
              <a:buChar char="»"/>
              <a:defRPr/>
            </a:pPr>
            <a:r>
              <a:rPr lang="en-US" dirty="0" smtClean="0"/>
              <a:t>Facilitate training.</a:t>
            </a:r>
          </a:p>
          <a:p>
            <a:pPr lvl="1">
              <a:buFont typeface="Arial" pitchFamily="34" charset="0"/>
              <a:buChar char="»"/>
              <a:defRPr/>
            </a:pPr>
            <a:r>
              <a:rPr lang="en-US" dirty="0" smtClean="0"/>
              <a:t>Help address literacy problems. </a:t>
            </a:r>
          </a:p>
          <a:p>
            <a:pPr>
              <a:buFont typeface="Arial" pitchFamily="34" charset="0"/>
              <a:buChar char="•"/>
              <a:defRPr/>
            </a:pPr>
            <a:r>
              <a:rPr lang="en-US" dirty="0" smtClean="0"/>
              <a:t>Other benefits include facilitation of international trade in chemicals.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i</a:t>
            </a:r>
            <a:r>
              <a:rPr lang="en-US" dirty="0" smtClean="0"/>
              <a:t>) Trade Secrets</a:t>
            </a:r>
            <a:endParaRPr lang="en-US" dirty="0"/>
          </a:p>
        </p:txBody>
      </p:sp>
      <p:sp>
        <p:nvSpPr>
          <p:cNvPr id="3" name="Text Placeholder 2"/>
          <p:cNvSpPr>
            <a:spLocks noGrp="1"/>
          </p:cNvSpPr>
          <p:nvPr>
            <p:ph type="body" idx="1"/>
          </p:nvPr>
        </p:nvSpPr>
        <p:spPr>
          <a:xfrm>
            <a:off x="457200" y="1265238"/>
            <a:ext cx="4040188" cy="369887"/>
          </a:xfrm>
        </p:spPr>
        <p:txBody>
          <a:bodyPr/>
          <a:lstStyle/>
          <a:p>
            <a:pPr eaLnBrk="1" hangingPunct="1">
              <a:buFont typeface="Arial" pitchFamily="34" charset="0"/>
              <a:buNone/>
              <a:defRPr/>
            </a:pPr>
            <a:r>
              <a:rPr lang="en-US" dirty="0" err="1" smtClean="0"/>
              <a:t>HazCom</a:t>
            </a:r>
            <a:r>
              <a:rPr lang="en-US" dirty="0" smtClean="0"/>
              <a:t> 1994</a:t>
            </a:r>
          </a:p>
        </p:txBody>
      </p:sp>
      <p:sp>
        <p:nvSpPr>
          <p:cNvPr id="4" name="Content Placeholder 3"/>
          <p:cNvSpPr>
            <a:spLocks noGrp="1"/>
          </p:cNvSpPr>
          <p:nvPr>
            <p:ph sz="half" idx="2"/>
          </p:nvPr>
        </p:nvSpPr>
        <p:spPr>
          <a:xfrm>
            <a:off x="457200" y="1722438"/>
            <a:ext cx="4040188" cy="4373562"/>
          </a:xfrm>
        </p:spPr>
        <p:txBody>
          <a:bodyPr/>
          <a:lstStyle/>
          <a:p>
            <a:pPr marL="274320" indent="-274320">
              <a:buFont typeface="Arial" pitchFamily="34" charset="0"/>
              <a:buChar char="•"/>
              <a:defRPr/>
            </a:pPr>
            <a:r>
              <a:rPr lang="en-US" dirty="0" smtClean="0"/>
              <a:t>Allows specific chemical identity to be protected when it is a legitimate trade secrete.</a:t>
            </a:r>
          </a:p>
          <a:p>
            <a:pPr marL="274320" indent="-274320">
              <a:buFont typeface="Arial" pitchFamily="34" charset="0"/>
              <a:buChar char="•"/>
              <a:defRPr/>
            </a:pPr>
            <a:r>
              <a:rPr lang="en-US" dirty="0" smtClean="0"/>
              <a:t>Specifies conditions for protection, and for release when there is a safety and health need for the information.</a:t>
            </a:r>
          </a:p>
        </p:txBody>
      </p:sp>
      <p:sp>
        <p:nvSpPr>
          <p:cNvPr id="5" name="Text Placeholder 4"/>
          <p:cNvSpPr>
            <a:spLocks noGrp="1"/>
          </p:cNvSpPr>
          <p:nvPr>
            <p:ph type="body" sz="quarter" idx="3"/>
          </p:nvPr>
        </p:nvSpPr>
        <p:spPr>
          <a:xfrm>
            <a:off x="4645025" y="1265238"/>
            <a:ext cx="4041775" cy="369887"/>
          </a:xfrm>
        </p:spPr>
        <p:txBody>
          <a:bodyPr/>
          <a:lstStyle/>
          <a:p>
            <a:pPr>
              <a:buFont typeface="Arial" pitchFamily="34" charset="0"/>
              <a:buNone/>
              <a:defRPr/>
            </a:pPr>
            <a:r>
              <a:rPr lang="en-US" dirty="0" err="1" smtClean="0"/>
              <a:t>HazCom</a:t>
            </a:r>
            <a:r>
              <a:rPr lang="en-US" dirty="0" smtClean="0"/>
              <a:t> 2012</a:t>
            </a:r>
          </a:p>
        </p:txBody>
      </p:sp>
      <p:sp>
        <p:nvSpPr>
          <p:cNvPr id="6" name="Content Placeholder 5"/>
          <p:cNvSpPr>
            <a:spLocks noGrp="1"/>
          </p:cNvSpPr>
          <p:nvPr>
            <p:ph sz="quarter" idx="4"/>
          </p:nvPr>
        </p:nvSpPr>
        <p:spPr>
          <a:xfrm>
            <a:off x="4645025" y="1722438"/>
            <a:ext cx="4041775" cy="4373562"/>
          </a:xfrm>
        </p:spPr>
        <p:txBody>
          <a:bodyPr/>
          <a:lstStyle/>
          <a:p>
            <a:pPr marL="274320" indent="-274320">
              <a:buFont typeface="Arial" pitchFamily="34" charset="0"/>
              <a:buChar char="•"/>
              <a:defRPr/>
            </a:pPr>
            <a:r>
              <a:rPr lang="en-US" dirty="0" smtClean="0"/>
              <a:t>Process remains the same.</a:t>
            </a:r>
          </a:p>
          <a:p>
            <a:pPr marL="274320" indent="-274320">
              <a:buFont typeface="Arial" pitchFamily="34" charset="0"/>
              <a:buChar char="•"/>
              <a:defRPr/>
            </a:pPr>
            <a:r>
              <a:rPr lang="en-US" dirty="0" smtClean="0"/>
              <a:t>Percentage of a substance in a mixture is also considered to be a type of trade secret subject to the provisions in the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p:cTn id="30"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5">
                                            <p:txEl>
                                              <p:pRg st="0" end="0"/>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8"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9"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0"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41" dur="500"/>
                                        <p:tgtEl>
                                          <p:spTgt spid="6">
                                            <p:txEl>
                                              <p:pRg st="0" end="0"/>
                                            </p:txEl>
                                          </p:spTgt>
                                        </p:tgtEl>
                                      </p:cBhvr>
                                    </p:animEffect>
                                  </p:childTnLst>
                                </p:cTn>
                              </p:par>
                              <p:par>
                                <p:cTn id="42" presetID="54" presetClass="entr" presetSubtype="0" accel="100000" fill="hold"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5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45" dur="5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46" dur="5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47" dur="5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4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 Effective Dates – </a:t>
            </a:r>
            <a:r>
              <a:rPr lang="en-US" dirty="0" err="1" smtClean="0"/>
              <a:t>HazCom</a:t>
            </a:r>
            <a:r>
              <a:rPr lang="en-US" dirty="0" smtClean="0"/>
              <a:t> 2012</a:t>
            </a:r>
            <a:endParaRPr lang="en-US" dirty="0"/>
          </a:p>
        </p:txBody>
      </p:sp>
      <p:graphicFrame>
        <p:nvGraphicFramePr>
          <p:cNvPr id="4" name="Content Placeholder 3"/>
          <p:cNvGraphicFramePr>
            <a:graphicFrameLocks noGrp="1"/>
          </p:cNvGraphicFramePr>
          <p:nvPr>
            <p:ph idx="1"/>
          </p:nvPr>
        </p:nvGraphicFramePr>
        <p:xfrm>
          <a:off x="457200" y="1295400"/>
          <a:ext cx="8229600" cy="3662680"/>
        </p:xfrm>
        <a:graphic>
          <a:graphicData uri="http://schemas.openxmlformats.org/drawingml/2006/table">
            <a:tbl>
              <a:tblPr firstRow="1" bandRow="1">
                <a:tableStyleId>{5C22544A-7EE6-4342-B048-85BDC9FD1C3A}</a:tableStyleId>
              </a:tblPr>
              <a:tblGrid>
                <a:gridCol w="3017520"/>
                <a:gridCol w="3566160"/>
                <a:gridCol w="1645920"/>
              </a:tblGrid>
              <a:tr h="370840">
                <a:tc>
                  <a:txBody>
                    <a:bodyPr/>
                    <a:lstStyle/>
                    <a:p>
                      <a:pPr algn="ctr"/>
                      <a:r>
                        <a:rPr lang="en-US" sz="1800" b="1" kern="1200" dirty="0" smtClean="0">
                          <a:solidFill>
                            <a:schemeClr val="lt1"/>
                          </a:solidFill>
                          <a:latin typeface="+mn-lt"/>
                          <a:ea typeface="+mn-ea"/>
                          <a:cs typeface="+mn-cs"/>
                        </a:rPr>
                        <a:t>Effective Completion Date</a:t>
                      </a:r>
                      <a:endParaRPr lang="en-US" dirty="0"/>
                    </a:p>
                  </a:txBody>
                  <a:tcPr>
                    <a:solidFill>
                      <a:srgbClr val="0B83C6"/>
                    </a:solidFill>
                  </a:tcPr>
                </a:tc>
                <a:tc>
                  <a:txBody>
                    <a:bodyPr/>
                    <a:lstStyle/>
                    <a:p>
                      <a:pPr algn="ctr"/>
                      <a:r>
                        <a:rPr lang="en-US" sz="1800" b="1" dirty="0" smtClean="0">
                          <a:effectLst/>
                        </a:rPr>
                        <a:t>Requirement(s)</a:t>
                      </a:r>
                      <a:endParaRPr lang="en-US" dirty="0"/>
                    </a:p>
                  </a:txBody>
                  <a:tcPr>
                    <a:solidFill>
                      <a:srgbClr val="0B83C6"/>
                    </a:solidFill>
                  </a:tcPr>
                </a:tc>
                <a:tc>
                  <a:txBody>
                    <a:bodyPr/>
                    <a:lstStyle/>
                    <a:p>
                      <a:pPr algn="ctr"/>
                      <a:r>
                        <a:rPr lang="en-US" dirty="0" smtClean="0"/>
                        <a:t>Who</a:t>
                      </a:r>
                      <a:endParaRPr lang="en-US" dirty="0"/>
                    </a:p>
                  </a:txBody>
                  <a:tcPr>
                    <a:solidFill>
                      <a:srgbClr val="0B83C6"/>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December 1, 2013</a:t>
                      </a:r>
                      <a:endParaRPr lang="en-US" sz="1200" b="1" dirty="0" smtClean="0">
                        <a:effectLst/>
                        <a:latin typeface="Tahom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Train employees on the new label elements and SDS format.</a:t>
                      </a:r>
                      <a:endParaRPr lang="en-US" sz="1200" dirty="0" smtClean="0">
                        <a:effectLst/>
                        <a:latin typeface="Tahoma"/>
                      </a:endParaRPr>
                    </a:p>
                  </a:txBody>
                  <a:tcPr/>
                </a:tc>
                <a:tc>
                  <a:txBody>
                    <a:bodyPr/>
                    <a:lstStyle/>
                    <a:p>
                      <a:r>
                        <a:rPr lang="en-US" sz="1200" dirty="0" smtClean="0">
                          <a:effectLst/>
                        </a:rPr>
                        <a:t>Employers</a:t>
                      </a:r>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effectLst/>
                        </a:rPr>
                        <a:t>June 1, 2015*</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smtClean="0">
                          <a:effectLst/>
                        </a:rPr>
                        <a:t/>
                      </a:r>
                      <a:br>
                        <a:rPr lang="da-DK" sz="1200" b="1" dirty="0" smtClean="0">
                          <a:effectLst/>
                        </a:rPr>
                      </a:br>
                      <a:r>
                        <a:rPr lang="da-DK" sz="1200" b="1" dirty="0" smtClean="0">
                          <a:effectLst/>
                        </a:rPr>
                        <a:t>December 1, 2015</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Comply with all modified provisions of this final rule, except:</a:t>
                      </a:r>
                      <a:br>
                        <a:rPr lang="en-US" sz="1200" dirty="0" smtClean="0">
                          <a:effectLst/>
                        </a:rPr>
                      </a:br>
                      <a:r>
                        <a:rPr lang="en-US" sz="1200" dirty="0" smtClean="0">
                          <a:effectLst/>
                        </a:rPr>
                        <a:t/>
                      </a:r>
                      <a:br>
                        <a:rPr lang="en-US" sz="1200" dirty="0" smtClean="0">
                          <a:effectLst/>
                        </a:rPr>
                      </a:br>
                      <a:r>
                        <a:rPr lang="en-US" sz="1200" dirty="0" smtClean="0">
                          <a:effectLst/>
                        </a:rPr>
                        <a:t>Distributors may ship products labeled by manufacturers under the old system until December 1, 2015.</a:t>
                      </a:r>
                      <a:endParaRPr lang="en-US" sz="1200" dirty="0" smtClean="0">
                        <a:effectLst/>
                        <a:latin typeface="Tahoma"/>
                      </a:endParaRPr>
                    </a:p>
                  </a:txBody>
                  <a:tcPr/>
                </a:tc>
                <a:tc>
                  <a:txBody>
                    <a:bodyPr/>
                    <a:lstStyle/>
                    <a:p>
                      <a:r>
                        <a:rPr lang="en-US" sz="1200" dirty="0" smtClean="0">
                          <a:effectLst/>
                        </a:rPr>
                        <a:t>Chemical manufacturers, importers, distributors and employers</a:t>
                      </a:r>
                      <a:endParaRPr lang="en-US" sz="1200" dirty="0">
                        <a:effectLst/>
                        <a:latin typeface="Tahoma"/>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June 1, 2016</a:t>
                      </a:r>
                      <a:endParaRPr lang="en-US" sz="1200" b="1" dirty="0" smtClean="0">
                        <a:effectLst/>
                        <a:latin typeface="Tahom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Update alternative workplace labeling and hazard communication program as necessary, and provide additional employee training for newly identified physical or health hazards.</a:t>
                      </a:r>
                      <a:endParaRPr lang="en-US" sz="1200" dirty="0" smtClean="0">
                        <a:effectLst/>
                        <a:latin typeface="Tahom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Employers</a:t>
                      </a:r>
                      <a:endParaRPr lang="en-US" sz="1200" dirty="0" smtClean="0">
                        <a:effectLst/>
                        <a:latin typeface="Tahoma"/>
                      </a:endParaRPr>
                    </a:p>
                  </a:txBody>
                  <a:tcPr/>
                </a:tc>
              </a:tr>
              <a:tr h="370840">
                <a:tc>
                  <a:txBody>
                    <a:bodyPr/>
                    <a:lstStyle/>
                    <a:p>
                      <a:r>
                        <a:rPr lang="en-US" sz="1200" b="1" dirty="0" smtClean="0">
                          <a:effectLst/>
                        </a:rPr>
                        <a:t>Transition Period</a:t>
                      </a:r>
                      <a:endParaRPr lang="en-US" sz="1200" b="1" dirty="0">
                        <a:effectLst/>
                        <a:latin typeface="Tahoma"/>
                      </a:endParaRPr>
                    </a:p>
                  </a:txBody>
                  <a:tcPr/>
                </a:tc>
                <a:tc>
                  <a:txBody>
                    <a:bodyPr/>
                    <a:lstStyle/>
                    <a:p>
                      <a:r>
                        <a:rPr lang="en-US" sz="1200" dirty="0" smtClean="0">
                          <a:effectLst/>
                        </a:rPr>
                        <a:t>Comply with either 29 CFR 1910.1200 (this final standard), or the current standard, or both</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All chemical manufacturers, importers, distributors and employers</a:t>
                      </a:r>
                      <a:endParaRPr lang="en-US" sz="1200" dirty="0" smtClean="0">
                        <a:effectLst/>
                        <a:latin typeface="Tahoma"/>
                      </a:endParaRPr>
                    </a:p>
                  </a:txBody>
                  <a:tcPr/>
                </a:tc>
              </a:tr>
            </a:tbl>
          </a:graphicData>
        </a:graphic>
      </p:graphicFrame>
      <p:sp>
        <p:nvSpPr>
          <p:cNvPr id="44061" name="TextBox 5"/>
          <p:cNvSpPr txBox="1">
            <a:spLocks noChangeArrowheads="1"/>
          </p:cNvSpPr>
          <p:nvPr/>
        </p:nvSpPr>
        <p:spPr bwMode="auto">
          <a:xfrm>
            <a:off x="457200" y="5105400"/>
            <a:ext cx="8229600" cy="276225"/>
          </a:xfrm>
          <a:prstGeom prst="rect">
            <a:avLst/>
          </a:prstGeom>
          <a:noFill/>
          <a:ln w="9525">
            <a:noFill/>
            <a:miter lim="800000"/>
            <a:headEnd/>
            <a:tailEnd/>
          </a:ln>
        </p:spPr>
        <p:txBody>
          <a:bodyPr>
            <a:spAutoFit/>
          </a:bodyPr>
          <a:lstStyle/>
          <a:p>
            <a:r>
              <a:rPr lang="en-US" sz="1200"/>
              <a:t>*This date coincides with the European Union implementation date for classification of mixtures.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78300"/>
            <a:ext cx="7772400" cy="1155700"/>
          </a:xfrm>
        </p:spPr>
        <p:txBody>
          <a:bodyPr/>
          <a:lstStyle/>
          <a:p>
            <a:pPr>
              <a:defRPr/>
            </a:pPr>
            <a:r>
              <a:rPr lang="en-US" dirty="0" smtClean="0"/>
              <a:t>Other Affected Standards</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Approach to Other Standards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Many other OSHA standards contain criteria related to defining hazards, as well as other provisions that rely on those criteria.</a:t>
            </a:r>
          </a:p>
          <a:p>
            <a:pPr>
              <a:buFont typeface="Arial" pitchFamily="34" charset="0"/>
              <a:buChar char="•"/>
              <a:defRPr/>
            </a:pPr>
            <a:r>
              <a:rPr lang="en-US" dirty="0" smtClean="0"/>
              <a:t>OSHA undertook a comprehensive review of its rules to identify what needed to be changed.</a:t>
            </a:r>
          </a:p>
          <a:p>
            <a:pPr>
              <a:buFont typeface="Arial" pitchFamily="34" charset="0"/>
              <a:buChar char="•"/>
              <a:defRPr/>
            </a:pPr>
            <a:r>
              <a:rPr lang="en-US" dirty="0" smtClean="0"/>
              <a:t>OSHA has proposed modifications to all of those standards that it determined needed to be consistent with the GHS.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Health Standards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The substance-specific standards generally pre-date the HCS, and do not have a comprehensive approach to hazard communication.</a:t>
            </a:r>
          </a:p>
          <a:p>
            <a:pPr>
              <a:buFont typeface="Arial" pitchFamily="34" charset="0"/>
              <a:buChar char="•"/>
              <a:defRPr/>
            </a:pPr>
            <a:r>
              <a:rPr lang="en-US" dirty="0" smtClean="0"/>
              <a:t>The final rule references </a:t>
            </a:r>
            <a:r>
              <a:rPr lang="en-US" dirty="0" err="1" smtClean="0"/>
              <a:t>HazCom</a:t>
            </a:r>
            <a:r>
              <a:rPr lang="en-US" dirty="0" smtClean="0"/>
              <a:t> 2012 in each of these standards to ensure they have all the protections of the rule.</a:t>
            </a:r>
          </a:p>
          <a:p>
            <a:pPr>
              <a:buFont typeface="Arial" pitchFamily="34" charset="0"/>
              <a:buChar char="•"/>
              <a:defRPr/>
            </a:pPr>
            <a:r>
              <a:rPr lang="en-US" dirty="0" smtClean="0"/>
              <a:t>In addition, OSHA updated the provisions regarding what is to be communicated to workers to ensure the health effects are consistent with the GHS criteria.</a:t>
            </a:r>
          </a:p>
          <a:p>
            <a:pPr>
              <a:buFont typeface="Arial" pitchFamily="34" charset="0"/>
              <a:buChar char="•"/>
              <a:defRPr/>
            </a:pPr>
            <a:r>
              <a:rPr lang="en-US" dirty="0" smtClean="0"/>
              <a:t>Regulated area signs will need to be updated to reflect the new language.</a:t>
            </a:r>
          </a:p>
          <a:p>
            <a:pPr>
              <a:buFont typeface="Arial" pitchFamily="34" charset="0"/>
              <a:buChar char="•"/>
              <a:defRPr/>
            </a:pPr>
            <a:r>
              <a:rPr lang="en-US" dirty="0" smtClean="0"/>
              <a:t>Employers have until June 1, 2016 to update the signs.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2000" fill="hold"/>
                                        <p:tgtEl>
                                          <p:spTgt spid="3">
                                            <p:txEl>
                                              <p:pRg st="4" end="4"/>
                                            </p:txEl>
                                          </p:spTgt>
                                        </p:tgtEl>
                                        <p:attrNameLst>
                                          <p:attrName>style.color</p:attrName>
                                        </p:attrNameLst>
                                      </p:cBhvr>
                                      <p:to>
                                        <a:srgbClr val="FF3300"/>
                                      </p:to>
                                    </p:animClr>
                                    <p:animClr clrSpc="rgb" dir="cw">
                                      <p:cBhvr>
                                        <p:cTn id="7" dur="2000" fill="hold"/>
                                        <p:tgtEl>
                                          <p:spTgt spid="3">
                                            <p:txEl>
                                              <p:pRg st="4" end="4"/>
                                            </p:txEl>
                                          </p:spTgt>
                                        </p:tgtEl>
                                        <p:attrNameLst>
                                          <p:attrName>fillcolor</p:attrName>
                                        </p:attrNameLst>
                                      </p:cBhvr>
                                      <p:to>
                                        <a:srgbClr val="FF3300"/>
                                      </p:to>
                                    </p:animClr>
                                    <p:set>
                                      <p:cBhvr>
                                        <p:cTn id="8" dur="2000" fill="hold"/>
                                        <p:tgtEl>
                                          <p:spTgt spid="3">
                                            <p:txEl>
                                              <p:pRg st="4" end="4"/>
                                            </p:txEl>
                                          </p:spTgt>
                                        </p:tgtEl>
                                        <p:attrNameLst>
                                          <p:attrName>fill.type</p:attrName>
                                        </p:attrNameLst>
                                      </p:cBhvr>
                                      <p:to>
                                        <p:strVal val="solid"/>
                                      </p:to>
                                    </p:set>
                                    <p:set>
                                      <p:cBhvr>
                                        <p:cTn id="9" dur="20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Substance-Specific Health Standards</a:t>
            </a:r>
            <a:endParaRPr lang="en-US" dirty="0"/>
          </a:p>
        </p:txBody>
      </p:sp>
      <p:graphicFrame>
        <p:nvGraphicFramePr>
          <p:cNvPr id="4" name="Content Placeholder 3"/>
          <p:cNvGraphicFramePr>
            <a:graphicFrameLocks noGrp="1"/>
          </p:cNvGraphicFramePr>
          <p:nvPr>
            <p:ph idx="1"/>
          </p:nvPr>
        </p:nvGraphicFramePr>
        <p:xfrm>
          <a:off x="457200" y="1295400"/>
          <a:ext cx="8229600" cy="2291080"/>
        </p:xfrm>
        <a:graphic>
          <a:graphicData uri="http://schemas.openxmlformats.org/drawingml/2006/table">
            <a:tbl>
              <a:tblPr firstRow="1" bandRow="1">
                <a:tableStyleId>{5C22544A-7EE6-4342-B048-85BDC9FD1C3A}</a:tableStyleId>
              </a:tblPr>
              <a:tblGrid>
                <a:gridCol w="1188720"/>
                <a:gridCol w="1554480"/>
                <a:gridCol w="2743200"/>
                <a:gridCol w="2743200"/>
              </a:tblGrid>
              <a:tr h="370840">
                <a:tc>
                  <a:txBody>
                    <a:bodyPr/>
                    <a:lstStyle/>
                    <a:p>
                      <a:pPr algn="ctr"/>
                      <a:r>
                        <a:rPr lang="en-US" dirty="0" smtClean="0"/>
                        <a:t>Standard</a:t>
                      </a:r>
                      <a:endParaRPr lang="en-US" dirty="0"/>
                    </a:p>
                  </a:txBody>
                  <a:tcPr>
                    <a:solidFill>
                      <a:srgbClr val="0B83C6"/>
                    </a:solidFill>
                  </a:tcPr>
                </a:tc>
                <a:tc>
                  <a:txBody>
                    <a:bodyPr/>
                    <a:lstStyle/>
                    <a:p>
                      <a:pPr algn="ctr"/>
                      <a:r>
                        <a:rPr lang="en-US" dirty="0" smtClean="0"/>
                        <a:t>Substance</a:t>
                      </a:r>
                      <a:endParaRPr lang="en-US" dirty="0"/>
                    </a:p>
                  </a:txBody>
                  <a:tcPr>
                    <a:solidFill>
                      <a:srgbClr val="0B83C6"/>
                    </a:solidFill>
                  </a:tcPr>
                </a:tc>
                <a:tc>
                  <a:txBody>
                    <a:bodyPr/>
                    <a:lstStyle/>
                    <a:p>
                      <a:pPr algn="ctr"/>
                      <a:r>
                        <a:rPr lang="en-US" dirty="0" smtClean="0"/>
                        <a:t>Original signs</a:t>
                      </a:r>
                      <a:endParaRPr lang="en-US" dirty="0"/>
                    </a:p>
                  </a:txBody>
                  <a:tcPr>
                    <a:solidFill>
                      <a:srgbClr val="0B83C6"/>
                    </a:solidFill>
                  </a:tcPr>
                </a:tc>
                <a:tc>
                  <a:txBody>
                    <a:bodyPr/>
                    <a:lstStyle/>
                    <a:p>
                      <a:pPr algn="ctr"/>
                      <a:r>
                        <a:rPr lang="en-US" dirty="0" smtClean="0"/>
                        <a:t>Final Changes</a:t>
                      </a:r>
                      <a:endParaRPr lang="en-US" dirty="0"/>
                    </a:p>
                  </a:txBody>
                  <a:tcPr>
                    <a:solidFill>
                      <a:srgbClr val="0B83C6"/>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ＭＳ Ｐゴシック"/>
                          <a:cs typeface="Times New Roman" pitchFamily="18" charset="0"/>
                        </a:rPr>
                        <a:t>1910.1001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ＭＳ Ｐゴシック"/>
                          <a:cs typeface="Times New Roman" pitchFamily="18" charset="0"/>
                        </a:rPr>
                        <a:t>1915.1001</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Asbestos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Regulated areas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Where the use of respirators and protected clothing is required </a:t>
                      </a:r>
                    </a:p>
                  </a:txBody>
                  <a:tcPr/>
                </a:tc>
                <a:tc>
                  <a:txBody>
                    <a:bodyPr/>
                    <a:lstStyle/>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DANGER</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ASBESTOS</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CANCER AND LUNG</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DISEASE HAZARD</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AUTHORIZED</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PERSONNEL ONLY</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RESPIRATORS AND</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PROTECTIVE CLOTHING</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ARE REQUIRED</a:t>
                      </a:r>
                    </a:p>
                    <a:p>
                      <a:pPr algn="ct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IN THIS AREA</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DANGER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ASBESTOS</a:t>
                      </a:r>
                      <a:b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b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MAY CAUSE CANCER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CAUSES DAMAGE TO LUNGS </a:t>
                      </a:r>
                      <a:b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b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AUTHORIZED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PERSONNEL ONLY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WEAR RESPIRATORY PROTECTION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PROTECTIVE CLOTHING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ＭＳ Ｐゴシック"/>
                          <a:cs typeface="Times New Roman" pitchFamily="18" charset="0"/>
                        </a:rPr>
                        <a:t>IN THIS AREA</a:t>
                      </a:r>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Health Standards</a:t>
            </a:r>
            <a:endParaRPr lang="en-US" dirty="0"/>
          </a:p>
        </p:txBody>
      </p:sp>
      <p:sp>
        <p:nvSpPr>
          <p:cNvPr id="3" name="Content Placeholder 2"/>
          <p:cNvSpPr>
            <a:spLocks noGrp="1"/>
          </p:cNvSpPr>
          <p:nvPr>
            <p:ph idx="1"/>
          </p:nvPr>
        </p:nvSpPr>
        <p:spPr/>
        <p:txBody>
          <a:bodyPr numCol="2"/>
          <a:lstStyle/>
          <a:p>
            <a:pPr>
              <a:buFont typeface="Arial" pitchFamily="34" charset="0"/>
              <a:buChar char="•"/>
              <a:defRPr/>
            </a:pPr>
            <a:r>
              <a:rPr lang="en-US" sz="1800" dirty="0" smtClean="0"/>
              <a:t>Asbestos </a:t>
            </a:r>
            <a:r>
              <a:rPr lang="en-US" sz="1800" b="0" dirty="0" smtClean="0"/>
              <a:t>(1910.1001; 1926.1101; 1915.1001)</a:t>
            </a:r>
            <a:endParaRPr lang="en-US" sz="1800" dirty="0" smtClean="0"/>
          </a:p>
          <a:p>
            <a:pPr>
              <a:buFont typeface="Arial" pitchFamily="34" charset="0"/>
              <a:buChar char="•"/>
              <a:defRPr/>
            </a:pPr>
            <a:r>
              <a:rPr lang="en-US" sz="1800" dirty="0" smtClean="0"/>
              <a:t>13 Carcinogens</a:t>
            </a:r>
            <a:r>
              <a:rPr lang="en-US" sz="1800" b="0" dirty="0" smtClean="0"/>
              <a:t> (1910.1003)</a:t>
            </a:r>
          </a:p>
          <a:p>
            <a:pPr>
              <a:buFont typeface="Arial" pitchFamily="34" charset="0"/>
              <a:buChar char="•"/>
              <a:defRPr/>
            </a:pPr>
            <a:r>
              <a:rPr lang="en-US" sz="1800" dirty="0" smtClean="0"/>
              <a:t>Vinyl Chloride</a:t>
            </a:r>
            <a:r>
              <a:rPr lang="en-US" sz="1800" b="0" dirty="0" smtClean="0"/>
              <a:t> (1910.1017)</a:t>
            </a:r>
          </a:p>
          <a:p>
            <a:pPr>
              <a:buFont typeface="Arial" pitchFamily="34" charset="0"/>
              <a:buChar char="•"/>
              <a:defRPr/>
            </a:pPr>
            <a:r>
              <a:rPr lang="en-US" sz="1800" dirty="0" smtClean="0"/>
              <a:t>Inorganic Arsenic</a:t>
            </a:r>
            <a:r>
              <a:rPr lang="en-US" sz="1800" b="0" dirty="0" smtClean="0"/>
              <a:t> (1910.1018)</a:t>
            </a:r>
          </a:p>
          <a:p>
            <a:pPr>
              <a:buFont typeface="Arial" pitchFamily="34" charset="0"/>
              <a:buChar char="•"/>
              <a:defRPr/>
            </a:pPr>
            <a:r>
              <a:rPr lang="en-US" sz="1800" dirty="0" smtClean="0"/>
              <a:t>Lead</a:t>
            </a:r>
            <a:r>
              <a:rPr lang="en-US" sz="1800" b="0" dirty="0" smtClean="0"/>
              <a:t> (1910.1025; 1926.62)</a:t>
            </a:r>
          </a:p>
          <a:p>
            <a:pPr>
              <a:buFont typeface="Arial" pitchFamily="34" charset="0"/>
              <a:buChar char="•"/>
              <a:defRPr/>
            </a:pPr>
            <a:r>
              <a:rPr lang="en-US" sz="1800" dirty="0" smtClean="0"/>
              <a:t>Chromium (VI)</a:t>
            </a:r>
            <a:r>
              <a:rPr lang="en-US" sz="1800" b="0" dirty="0" smtClean="0"/>
              <a:t> (1910.1026; 1926.1126; 1915.1026)</a:t>
            </a:r>
          </a:p>
          <a:p>
            <a:pPr>
              <a:buFont typeface="Arial" pitchFamily="34" charset="0"/>
              <a:buChar char="•"/>
              <a:defRPr/>
            </a:pPr>
            <a:r>
              <a:rPr lang="en-US" sz="1800" dirty="0" smtClean="0"/>
              <a:t>Cadmium</a:t>
            </a:r>
            <a:r>
              <a:rPr lang="en-US" sz="1800" b="0" dirty="0" smtClean="0"/>
              <a:t> (1910.1027; 1926.1127)</a:t>
            </a:r>
          </a:p>
          <a:p>
            <a:pPr>
              <a:buFont typeface="Arial" pitchFamily="34" charset="0"/>
              <a:buChar char="•"/>
              <a:defRPr/>
            </a:pPr>
            <a:r>
              <a:rPr lang="en-US" sz="1800" dirty="0" smtClean="0"/>
              <a:t>Benzene</a:t>
            </a:r>
            <a:r>
              <a:rPr lang="en-US" sz="1800" b="0" dirty="0" smtClean="0"/>
              <a:t> (1910.1028)</a:t>
            </a:r>
          </a:p>
          <a:p>
            <a:pPr>
              <a:buFont typeface="Arial" pitchFamily="34" charset="0"/>
              <a:buChar char="•"/>
              <a:defRPr/>
            </a:pPr>
            <a:r>
              <a:rPr lang="en-US" sz="1800" dirty="0" smtClean="0"/>
              <a:t>Coke Oven Emissions</a:t>
            </a:r>
            <a:r>
              <a:rPr lang="en-US" sz="1800" b="0" dirty="0" smtClean="0"/>
              <a:t> (1910.1029)</a:t>
            </a:r>
          </a:p>
          <a:p>
            <a:pPr>
              <a:buFont typeface="Arial" pitchFamily="34" charset="0"/>
              <a:buChar char="•"/>
              <a:defRPr/>
            </a:pPr>
            <a:r>
              <a:rPr lang="en-US" sz="1800" dirty="0" smtClean="0"/>
              <a:t>Cotton Dust</a:t>
            </a:r>
            <a:r>
              <a:rPr lang="en-US" sz="1800" b="0" dirty="0" smtClean="0"/>
              <a:t> (1910.1043)</a:t>
            </a:r>
          </a:p>
          <a:p>
            <a:pPr>
              <a:buFont typeface="Arial" pitchFamily="34" charset="0"/>
              <a:buChar char="•"/>
              <a:defRPr/>
            </a:pPr>
            <a:r>
              <a:rPr lang="en-US" sz="1800" dirty="0" smtClean="0"/>
              <a:t>1,2-dibromo-3-chloropropane </a:t>
            </a:r>
            <a:r>
              <a:rPr lang="en-US" sz="1800" b="0" dirty="0" smtClean="0"/>
              <a:t>(1910.1044)</a:t>
            </a:r>
          </a:p>
          <a:p>
            <a:pPr>
              <a:buFont typeface="Arial" pitchFamily="34" charset="0"/>
              <a:buChar char="•"/>
              <a:defRPr/>
            </a:pPr>
            <a:r>
              <a:rPr lang="en-US" sz="1800" dirty="0" err="1" smtClean="0"/>
              <a:t>Acrylonitrile</a:t>
            </a:r>
            <a:r>
              <a:rPr lang="en-US" sz="1800" b="0" dirty="0" smtClean="0"/>
              <a:t> (1910.1045)</a:t>
            </a:r>
          </a:p>
          <a:p>
            <a:pPr>
              <a:buFont typeface="Arial" pitchFamily="34" charset="0"/>
              <a:buChar char="•"/>
              <a:defRPr/>
            </a:pPr>
            <a:r>
              <a:rPr lang="en-US" sz="1800" dirty="0" smtClean="0"/>
              <a:t>Ethylene Oxide</a:t>
            </a:r>
            <a:r>
              <a:rPr lang="en-US" sz="1800" b="0" dirty="0" smtClean="0"/>
              <a:t> (1910.1047)</a:t>
            </a:r>
          </a:p>
          <a:p>
            <a:pPr>
              <a:buFont typeface="Arial" pitchFamily="34" charset="0"/>
              <a:buChar char="•"/>
              <a:defRPr/>
            </a:pPr>
            <a:r>
              <a:rPr lang="en-US" sz="1800" dirty="0" smtClean="0"/>
              <a:t>Formaldehyde</a:t>
            </a:r>
            <a:r>
              <a:rPr lang="en-US" sz="1800" b="0" dirty="0" smtClean="0"/>
              <a:t> (1910.1048)</a:t>
            </a:r>
          </a:p>
          <a:p>
            <a:pPr>
              <a:buFont typeface="Arial" pitchFamily="34" charset="0"/>
              <a:buChar char="•"/>
              <a:defRPr/>
            </a:pPr>
            <a:r>
              <a:rPr lang="en-US" sz="1800" dirty="0" err="1" smtClean="0"/>
              <a:t>Methylenedianiline</a:t>
            </a:r>
            <a:r>
              <a:rPr lang="en-US" sz="1800" b="0" dirty="0" smtClean="0"/>
              <a:t> (1910.1050; 1926.60)</a:t>
            </a:r>
          </a:p>
          <a:p>
            <a:pPr>
              <a:buFont typeface="Arial" pitchFamily="34" charset="0"/>
              <a:buChar char="•"/>
              <a:defRPr/>
            </a:pPr>
            <a:r>
              <a:rPr lang="en-US" sz="1800" dirty="0" smtClean="0"/>
              <a:t>1,3-Butadiene</a:t>
            </a:r>
            <a:r>
              <a:rPr lang="en-US" sz="1800" b="0" dirty="0" smtClean="0"/>
              <a:t> (1910.1051)</a:t>
            </a:r>
          </a:p>
          <a:p>
            <a:pPr>
              <a:buFont typeface="Arial" pitchFamily="34" charset="0"/>
              <a:buChar char="•"/>
              <a:defRPr/>
            </a:pPr>
            <a:r>
              <a:rPr lang="en-US" sz="1800" dirty="0" err="1" smtClean="0"/>
              <a:t>Methylene</a:t>
            </a:r>
            <a:r>
              <a:rPr lang="en-US" sz="1800" dirty="0" smtClean="0"/>
              <a:t> Chloride</a:t>
            </a:r>
            <a:r>
              <a:rPr lang="en-US" sz="1800" b="0" dirty="0" smtClean="0"/>
              <a:t> (1910.1052)</a:t>
            </a:r>
          </a:p>
          <a:p>
            <a:pPr>
              <a:buFont typeface="Arial" pitchFamily="34" charset="0"/>
              <a:buChar char="•"/>
              <a:defRPr/>
            </a:pPr>
            <a:r>
              <a:rPr lang="en-US" sz="1800" dirty="0" smtClean="0"/>
              <a:t>Occupational exposure to hazardous chemicals in laboratories </a:t>
            </a:r>
            <a:r>
              <a:rPr lang="en-US" sz="1800" b="0" dirty="0" smtClean="0"/>
              <a:t>(1910.1450)</a:t>
            </a:r>
          </a:p>
          <a:p>
            <a:pPr>
              <a:buFont typeface="Arial" pitchFamily="34" charset="0"/>
              <a:buChar char="•"/>
              <a:defRPr/>
            </a:pPr>
            <a:endParaRPr lang="en-US"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Safety Standards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OSHA updated a number of safety standards to be consistent with the criteria in the </a:t>
            </a:r>
            <a:r>
              <a:rPr lang="en-US" dirty="0" err="1" smtClean="0"/>
              <a:t>HazCom</a:t>
            </a:r>
            <a:r>
              <a:rPr lang="en-US" dirty="0" smtClean="0"/>
              <a:t> 2012.</a:t>
            </a:r>
          </a:p>
          <a:p>
            <a:pPr>
              <a:buFont typeface="Arial" pitchFamily="34" charset="0"/>
              <a:buChar char="•"/>
              <a:defRPr/>
            </a:pPr>
            <a:r>
              <a:rPr lang="en-US" dirty="0" smtClean="0"/>
              <a:t>The manner in which this was done depended on the provisions of the standard being considered, and approaches varied.</a:t>
            </a:r>
          </a:p>
          <a:p>
            <a:pPr>
              <a:buFont typeface="Arial" pitchFamily="34" charset="0"/>
              <a:buChar char="•"/>
              <a:defRPr/>
            </a:pPr>
            <a:r>
              <a:rPr lang="en-US" dirty="0" smtClean="0"/>
              <a:t>In some cases, it was decided that changes could not be made at this time given the source of the standard or other constraints.</a:t>
            </a:r>
          </a:p>
          <a:p>
            <a:pPr>
              <a:buFont typeface="Arial" pitchFamily="34" charset="0"/>
              <a:buChar char="•"/>
              <a:defRPr/>
            </a:pPr>
            <a:r>
              <a:rPr lang="en-US" dirty="0" smtClean="0"/>
              <a:t>OSHA sought to minimize the impact on the scope or substantive provisions of the standards that were updated.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563562"/>
          </a:xfrm>
        </p:spPr>
        <p:txBody>
          <a:bodyPr/>
          <a:lstStyle/>
          <a:p>
            <a:pPr>
              <a:defRPr/>
            </a:pPr>
            <a:r>
              <a:rPr lang="en-US" dirty="0" smtClean="0">
                <a:ea typeface="MS PGothic" pitchFamily="34" charset="-128"/>
              </a:rPr>
              <a:t>Safety Standards</a:t>
            </a:r>
            <a:br>
              <a:rPr lang="en-US" dirty="0" smtClean="0">
                <a:ea typeface="MS PGothic" pitchFamily="34" charset="-128"/>
              </a:rPr>
            </a:br>
            <a:r>
              <a:rPr lang="en-US" dirty="0" smtClean="0">
                <a:ea typeface="MS PGothic" pitchFamily="34" charset="-128"/>
              </a:rPr>
              <a:t>PSM 1910.119(a)(1)(ii)</a:t>
            </a:r>
            <a:endParaRPr lang="en-US" dirty="0"/>
          </a:p>
        </p:txBody>
      </p:sp>
      <p:sp>
        <p:nvSpPr>
          <p:cNvPr id="3" name="Text Placeholder 2"/>
          <p:cNvSpPr>
            <a:spLocks noGrp="1"/>
          </p:cNvSpPr>
          <p:nvPr>
            <p:ph type="body" idx="1"/>
          </p:nvPr>
        </p:nvSpPr>
        <p:spPr>
          <a:xfrm>
            <a:off x="457200" y="1722438"/>
            <a:ext cx="4040188" cy="369887"/>
          </a:xfrm>
        </p:spPr>
        <p:txBody>
          <a:bodyPr/>
          <a:lstStyle/>
          <a:p>
            <a:pPr>
              <a:defRPr/>
            </a:pPr>
            <a:r>
              <a:rPr lang="en-US" dirty="0" err="1" smtClean="0"/>
              <a:t>HazCom</a:t>
            </a:r>
            <a:r>
              <a:rPr lang="en-US" dirty="0" smtClean="0"/>
              <a:t> 1994</a:t>
            </a:r>
          </a:p>
        </p:txBody>
      </p:sp>
      <p:sp>
        <p:nvSpPr>
          <p:cNvPr id="4" name="Content Placeholder 3"/>
          <p:cNvSpPr>
            <a:spLocks noGrp="1"/>
          </p:cNvSpPr>
          <p:nvPr>
            <p:ph sz="half" idx="2"/>
          </p:nvPr>
        </p:nvSpPr>
        <p:spPr>
          <a:xfrm>
            <a:off x="457200" y="2179638"/>
            <a:ext cx="4040188" cy="3916362"/>
          </a:xfrm>
        </p:spPr>
        <p:txBody>
          <a:bodyPr/>
          <a:lstStyle/>
          <a:p>
            <a:pPr>
              <a:defRPr/>
            </a:pPr>
            <a:r>
              <a:rPr lang="en-US" dirty="0" smtClean="0"/>
              <a:t>A process which involves a flammable liquid or gas (as defined in 1910.1200(c) of this part) on site in one location, in a quantity of 10,000 pounds (4535.9 kg) or more except for:</a:t>
            </a:r>
          </a:p>
        </p:txBody>
      </p:sp>
      <p:sp>
        <p:nvSpPr>
          <p:cNvPr id="5" name="Text Placeholder 4"/>
          <p:cNvSpPr>
            <a:spLocks noGrp="1"/>
          </p:cNvSpPr>
          <p:nvPr>
            <p:ph type="body" sz="quarter" idx="3"/>
          </p:nvPr>
        </p:nvSpPr>
        <p:spPr>
          <a:xfrm>
            <a:off x="4645025" y="1722438"/>
            <a:ext cx="4041775" cy="369887"/>
          </a:xfrm>
        </p:spPr>
        <p:txBody>
          <a:bodyPr/>
          <a:lstStyle/>
          <a:p>
            <a:pPr>
              <a:defRPr/>
            </a:pPr>
            <a:r>
              <a:rPr lang="en-US" dirty="0" err="1" smtClean="0"/>
              <a:t>HazCom</a:t>
            </a:r>
            <a:r>
              <a:rPr lang="en-US" dirty="0" smtClean="0"/>
              <a:t> 2012</a:t>
            </a:r>
          </a:p>
        </p:txBody>
      </p:sp>
      <p:sp>
        <p:nvSpPr>
          <p:cNvPr id="6" name="Content Placeholder 5"/>
          <p:cNvSpPr>
            <a:spLocks noGrp="1"/>
          </p:cNvSpPr>
          <p:nvPr>
            <p:ph sz="quarter" idx="4"/>
          </p:nvPr>
        </p:nvSpPr>
        <p:spPr>
          <a:xfrm>
            <a:off x="4645025" y="2179638"/>
            <a:ext cx="4041775" cy="3916362"/>
          </a:xfrm>
        </p:spPr>
        <p:txBody>
          <a:bodyPr/>
          <a:lstStyle/>
          <a:p>
            <a:pPr>
              <a:defRPr/>
            </a:pPr>
            <a:r>
              <a:rPr lang="en-US" dirty="0" smtClean="0"/>
              <a:t>A process which involves a </a:t>
            </a:r>
            <a:r>
              <a:rPr lang="en-US" i="1" dirty="0" smtClean="0">
                <a:solidFill>
                  <a:srgbClr val="FF0000"/>
                </a:solidFill>
              </a:rPr>
              <a:t>Category 1 </a:t>
            </a:r>
            <a:r>
              <a:rPr lang="en-US" dirty="0" smtClean="0"/>
              <a:t>flammable gas (as defined in 1910.1200 (c)) or a flammable liquid </a:t>
            </a:r>
            <a:r>
              <a:rPr lang="en-US" i="1" dirty="0" smtClean="0">
                <a:solidFill>
                  <a:srgbClr val="FF0000"/>
                </a:solidFill>
              </a:rPr>
              <a:t>with a flashpoint below 100 °F (37.8 °C)</a:t>
            </a:r>
            <a:r>
              <a:rPr lang="en-US" dirty="0" smtClean="0">
                <a:solidFill>
                  <a:srgbClr val="FF0000"/>
                </a:solidFill>
              </a:rPr>
              <a:t> </a:t>
            </a:r>
            <a:r>
              <a:rPr lang="en-US" dirty="0" smtClean="0"/>
              <a:t>on site in one location, in a quantity of 10,000 pounds (4535.9 kg) or more except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5"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27" dur="500"/>
                                        <p:tgtEl>
                                          <p:spTgt spid="5">
                                            <p:txEl>
                                              <p:pRg st="0" end="0"/>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 calcmode="lin" valueType="num">
                                      <p:cBhvr>
                                        <p:cTn id="30" dur="5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31" dur="5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2" dur="5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33" dur="5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3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S PGothic" pitchFamily="34" charset="-128"/>
              </a:rPr>
              <a:t>Safety Standards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sz="1800" dirty="0" smtClean="0"/>
              <a:t>Flammable Liquids</a:t>
            </a:r>
            <a:r>
              <a:rPr lang="en-US" sz="1800" b="0" dirty="0" smtClean="0"/>
              <a:t> (1910.106; 1926.52)</a:t>
            </a:r>
          </a:p>
          <a:p>
            <a:pPr>
              <a:buFont typeface="Arial" pitchFamily="34" charset="0"/>
              <a:buChar char="•"/>
              <a:defRPr/>
            </a:pPr>
            <a:r>
              <a:rPr lang="en-US" sz="1800" dirty="0" smtClean="0"/>
              <a:t>Spray finishing using flammable and combustible materials</a:t>
            </a:r>
            <a:r>
              <a:rPr lang="en-US" sz="1800" b="0" dirty="0" smtClean="0"/>
              <a:t> (1910.107)</a:t>
            </a:r>
          </a:p>
          <a:p>
            <a:pPr>
              <a:buFont typeface="Arial" pitchFamily="34" charset="0"/>
              <a:buChar char="•"/>
              <a:defRPr/>
            </a:pPr>
            <a:r>
              <a:rPr lang="en-US" sz="1800" dirty="0" smtClean="0"/>
              <a:t>Process safety management of highly hazardous chemicals</a:t>
            </a:r>
            <a:r>
              <a:rPr lang="en-US" sz="1800" b="0" dirty="0" smtClean="0"/>
              <a:t> (1910.119; 1926.64)</a:t>
            </a:r>
          </a:p>
          <a:p>
            <a:pPr>
              <a:buFont typeface="Arial" pitchFamily="34" charset="0"/>
              <a:buChar char="•"/>
              <a:defRPr/>
            </a:pPr>
            <a:r>
              <a:rPr lang="en-US" sz="1800" dirty="0" smtClean="0"/>
              <a:t>Hazardous waste operations and emergency response</a:t>
            </a:r>
            <a:r>
              <a:rPr lang="en-US" sz="1800" b="0" dirty="0" smtClean="0"/>
              <a:t> (1910.120; 1926.65)</a:t>
            </a:r>
          </a:p>
          <a:p>
            <a:pPr>
              <a:buFont typeface="Arial" pitchFamily="34" charset="0"/>
              <a:buChar char="•"/>
              <a:defRPr/>
            </a:pPr>
            <a:r>
              <a:rPr lang="en-US" sz="1800" dirty="0" smtClean="0"/>
              <a:t>Dipping and coating operations:  Coverage and definitions</a:t>
            </a:r>
            <a:r>
              <a:rPr lang="en-US" sz="1800" b="0" dirty="0" smtClean="0"/>
              <a:t> (1910.123)</a:t>
            </a:r>
          </a:p>
          <a:p>
            <a:pPr>
              <a:buFont typeface="Arial" pitchFamily="34" charset="0"/>
              <a:buChar char="•"/>
              <a:defRPr/>
            </a:pPr>
            <a:r>
              <a:rPr lang="en-US" sz="1800" dirty="0" smtClean="0"/>
              <a:t>General requirements for dipping and coating operations</a:t>
            </a:r>
            <a:r>
              <a:rPr lang="en-US" sz="1800" b="0" dirty="0" smtClean="0"/>
              <a:t> (1910.124)</a:t>
            </a:r>
          </a:p>
          <a:p>
            <a:pPr>
              <a:buFont typeface="Arial" pitchFamily="34" charset="0"/>
              <a:buChar char="•"/>
              <a:defRPr/>
            </a:pPr>
            <a:r>
              <a:rPr lang="en-US" sz="1800" dirty="0" smtClean="0"/>
              <a:t>Additional requirements for dipping and coating operations that use flammable liquids or liquids with flashpoints greater than 199.4 °F  (93 °C) </a:t>
            </a:r>
            <a:r>
              <a:rPr lang="en-US" sz="1800" b="0" dirty="0" smtClean="0"/>
              <a:t>(1910.125)</a:t>
            </a:r>
          </a:p>
          <a:p>
            <a:pPr>
              <a:buFont typeface="Arial" pitchFamily="34" charset="0"/>
              <a:buChar char="•"/>
              <a:defRPr/>
            </a:pPr>
            <a:r>
              <a:rPr lang="en-US" sz="1800" dirty="0" smtClean="0"/>
              <a:t>Welding, Cutting, and Brazing</a:t>
            </a:r>
            <a:r>
              <a:rPr lang="en-US" sz="1800" b="0" dirty="0" smtClean="0"/>
              <a:t> (1910.252)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Development of Final Rule </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An ANPR to modify to the existing HCS to align it with the GHS was published in 2006.</a:t>
            </a:r>
          </a:p>
          <a:p>
            <a:pPr>
              <a:buFont typeface="Arial" pitchFamily="34" charset="0"/>
              <a:buChar char="•"/>
              <a:defRPr/>
            </a:pPr>
            <a:r>
              <a:rPr lang="en-US" dirty="0" smtClean="0"/>
              <a:t>NPRM Published in the Federal Register on September 30, 2009 (74 FR 50280-50549).</a:t>
            </a:r>
          </a:p>
          <a:p>
            <a:pPr>
              <a:buFont typeface="Arial" pitchFamily="34" charset="0"/>
              <a:buChar char="•"/>
              <a:defRPr/>
            </a:pPr>
            <a:r>
              <a:rPr lang="en-US" dirty="0" smtClean="0"/>
              <a:t>Public hearings in 2010.</a:t>
            </a:r>
          </a:p>
          <a:p>
            <a:pPr>
              <a:buFont typeface="Arial" pitchFamily="34" charset="0"/>
              <a:buChar char="•"/>
              <a:defRPr/>
            </a:pPr>
            <a:r>
              <a:rPr lang="en-US" dirty="0" smtClean="0"/>
              <a:t>The final rule was published in the Federal Register on March 26, 2012 and became effective on May 25,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Workplace </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For Employers</a:t>
            </a:r>
          </a:p>
          <a:p>
            <a:pPr lvl="1">
              <a:buFont typeface="Arial" pitchFamily="34" charset="0"/>
              <a:buChar char="»"/>
              <a:defRPr/>
            </a:pPr>
            <a:r>
              <a:rPr lang="en-US" dirty="0" smtClean="0"/>
              <a:t>Initial employee training on the label elements</a:t>
            </a:r>
          </a:p>
          <a:p>
            <a:pPr lvl="1">
              <a:buFont typeface="Arial" pitchFamily="34" charset="0"/>
              <a:buChar char="»"/>
              <a:defRPr/>
            </a:pPr>
            <a:r>
              <a:rPr lang="en-US" dirty="0" smtClean="0"/>
              <a:t>Minimal training on new SDS format</a:t>
            </a:r>
          </a:p>
          <a:p>
            <a:pPr lvl="1">
              <a:buFont typeface="Arial" pitchFamily="34" charset="0"/>
              <a:buChar char="»"/>
              <a:defRPr/>
            </a:pPr>
            <a:r>
              <a:rPr lang="en-US" dirty="0" smtClean="0"/>
              <a:t>Continue to maintain the updated SDSs </a:t>
            </a:r>
          </a:p>
          <a:p>
            <a:pPr lvl="1">
              <a:buFont typeface="Arial" pitchFamily="34" charset="0"/>
              <a:buChar char="»"/>
              <a:defRPr/>
            </a:pPr>
            <a:r>
              <a:rPr lang="en-US" dirty="0" smtClean="0"/>
              <a:t>Review current hazard communication program and update as necessary </a:t>
            </a:r>
          </a:p>
          <a:p>
            <a:pPr>
              <a:buFont typeface="Arial" pitchFamily="34" charset="0"/>
              <a:buChar char="•"/>
              <a:defRPr/>
            </a:pPr>
            <a:r>
              <a:rPr lang="en-US" dirty="0" smtClean="0"/>
              <a:t>For Manufacturers</a:t>
            </a:r>
          </a:p>
          <a:p>
            <a:pPr lvl="1">
              <a:buFont typeface="Arial" pitchFamily="34" charset="0"/>
              <a:buChar char="»"/>
              <a:defRPr/>
            </a:pPr>
            <a:r>
              <a:rPr lang="en-US" dirty="0" smtClean="0"/>
              <a:t>Initial start-up costs associated with reclassification, producing new labels, safety data sheets, training</a:t>
            </a:r>
          </a:p>
          <a:p>
            <a:pPr>
              <a:buFont typeface="Arial" pitchFamily="34" charset="0"/>
              <a:buChar char="•"/>
              <a:defRPr/>
            </a:pPr>
            <a:endParaRPr lang="en-US" dirty="0"/>
          </a:p>
        </p:txBody>
      </p:sp>
    </p:spTree>
    <p:extLst>
      <p:ext uri="{BB962C8B-B14F-4D97-AF65-F5344CB8AC3E}">
        <p14:creationId xmlns:p14="http://schemas.microsoft.com/office/powerpoint/2010/main" val="5696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78300"/>
            <a:ext cx="7772400" cy="1155700"/>
          </a:xfrm>
        </p:spPr>
        <p:txBody>
          <a:bodyPr/>
          <a:lstStyle/>
          <a:p>
            <a:pPr>
              <a:defRPr/>
            </a:pPr>
            <a:r>
              <a:rPr lang="en-US" dirty="0" smtClean="0"/>
              <a:t>Guidance &amp; Outreach</a:t>
            </a:r>
            <a:endParaRPr 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Updated </a:t>
            </a:r>
            <a:r>
              <a:rPr lang="en-US" dirty="0" err="1" smtClean="0"/>
              <a:t>HazCom</a:t>
            </a:r>
            <a:r>
              <a:rPr lang="en-US" dirty="0" smtClean="0"/>
              <a:t> Webpage</a:t>
            </a:r>
            <a:endParaRPr lang="en-US" dirty="0"/>
          </a:p>
        </p:txBody>
      </p:sp>
      <p:pic>
        <p:nvPicPr>
          <p:cNvPr id="2051" name="Picture 3"/>
          <p:cNvPicPr>
            <a:picLocks noGrp="1" noChangeAspect="1" noChangeArrowheads="1"/>
          </p:cNvPicPr>
          <p:nvPr>
            <p:ph idx="1"/>
          </p:nvPr>
        </p:nvPicPr>
        <p:blipFill>
          <a:blip r:embed="rId2" cstate="print"/>
          <a:srcRect l="27698" t="25427" r="29374" b="27192"/>
          <a:stretch>
            <a:fillRect/>
          </a:stretch>
        </p:blipFill>
        <p:spPr bwMode="auto">
          <a:xfrm>
            <a:off x="1554914" y="1295400"/>
            <a:ext cx="6065086" cy="48463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up)">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Guidance &amp; Outreach</a:t>
            </a:r>
            <a:endParaRPr lang="en-US" dirty="0"/>
          </a:p>
        </p:txBody>
      </p:sp>
      <p:sp>
        <p:nvSpPr>
          <p:cNvPr id="3" name="Content Placeholder 2"/>
          <p:cNvSpPr>
            <a:spLocks noGrp="1"/>
          </p:cNvSpPr>
          <p:nvPr>
            <p:ph idx="1"/>
          </p:nvPr>
        </p:nvSpPr>
        <p:spPr/>
        <p:txBody>
          <a:bodyPr/>
          <a:lstStyle/>
          <a:p>
            <a:pPr>
              <a:buFont typeface="Arial" pitchFamily="34" charset="0"/>
              <a:buNone/>
              <a:defRPr/>
            </a:pPr>
            <a:r>
              <a:rPr lang="en-US" dirty="0" smtClean="0"/>
              <a:t>Highlights</a:t>
            </a:r>
          </a:p>
          <a:p>
            <a:pPr>
              <a:buFont typeface="Arial" pitchFamily="34" charset="0"/>
              <a:buChar char="•"/>
              <a:defRPr/>
            </a:pPr>
            <a:r>
              <a:rPr lang="en-US" dirty="0" smtClean="0"/>
              <a:t>HCS/</a:t>
            </a:r>
            <a:r>
              <a:rPr lang="en-US" dirty="0" err="1" smtClean="0"/>
              <a:t>HazCom</a:t>
            </a:r>
            <a:r>
              <a:rPr lang="en-US" dirty="0" smtClean="0"/>
              <a:t> Final Rule </a:t>
            </a:r>
          </a:p>
          <a:p>
            <a:pPr lvl="1">
              <a:buFont typeface="Arial" pitchFamily="34" charset="0"/>
              <a:buChar char="»"/>
              <a:defRPr/>
            </a:pPr>
            <a:r>
              <a:rPr lang="en-US" dirty="0" smtClean="0"/>
              <a:t>Federal Register: The Final Rule was filed on March 20th at the Office of the Federal Register and available for viewing on their Public Electronic Inspection Desk. The Federal Register published the final rule on March 26, 2012. The effective date of the final rule is 60 days after the date of publication. </a:t>
            </a:r>
          </a:p>
          <a:p>
            <a:pPr>
              <a:buFont typeface="Arial" pitchFamily="34" charset="0"/>
              <a:buChar char="•"/>
              <a:defRPr/>
            </a:pPr>
            <a:r>
              <a:rPr lang="en-US" dirty="0" smtClean="0"/>
              <a:t>HCS Comparison: </a:t>
            </a:r>
            <a:r>
              <a:rPr lang="en-US" dirty="0" err="1" smtClean="0"/>
              <a:t>HazCom</a:t>
            </a:r>
            <a:r>
              <a:rPr lang="en-US" dirty="0" smtClean="0"/>
              <a:t> 1994 and </a:t>
            </a:r>
            <a:r>
              <a:rPr lang="en-US" dirty="0" err="1" smtClean="0"/>
              <a:t>Hazcom</a:t>
            </a:r>
            <a:r>
              <a:rPr lang="en-US" dirty="0" smtClean="0"/>
              <a:t> 2012 </a:t>
            </a:r>
          </a:p>
          <a:p>
            <a:pPr lvl="1">
              <a:buFont typeface="Arial" pitchFamily="34" charset="0"/>
              <a:buChar char="»"/>
              <a:defRPr/>
            </a:pPr>
            <a:r>
              <a:rPr lang="en-US" dirty="0" smtClean="0"/>
              <a:t>Side-by-side </a:t>
            </a:r>
          </a:p>
          <a:p>
            <a:pPr lvl="1">
              <a:buFont typeface="Arial" pitchFamily="34" charset="0"/>
              <a:buChar char="»"/>
              <a:defRPr/>
            </a:pPr>
            <a:r>
              <a:rPr lang="en-US" dirty="0" smtClean="0"/>
              <a:t>Redline Strikeout of the Regulatory Text </a:t>
            </a:r>
          </a:p>
          <a:p>
            <a:pPr>
              <a:buFont typeface="Arial" pitchFamily="34" charset="0"/>
              <a:buChar char="•"/>
              <a:defRPr/>
            </a:pPr>
            <a:r>
              <a:rPr lang="en-US" dirty="0" err="1" smtClean="0"/>
              <a:t>HazCom</a:t>
            </a:r>
            <a:r>
              <a:rPr lang="en-US" dirty="0" smtClean="0"/>
              <a:t> 1994</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Guidance &amp; Outreach</a:t>
            </a:r>
            <a:endParaRPr lang="en-US" dirty="0"/>
          </a:p>
        </p:txBody>
      </p:sp>
      <p:pic>
        <p:nvPicPr>
          <p:cNvPr id="1026" name="Picture 2"/>
          <p:cNvPicPr>
            <a:picLocks noGrp="1" noChangeAspect="1" noChangeArrowheads="1"/>
          </p:cNvPicPr>
          <p:nvPr>
            <p:ph idx="1"/>
          </p:nvPr>
        </p:nvPicPr>
        <p:blipFill>
          <a:blip r:embed="rId2" cstate="print"/>
          <a:srcRect l="5884" t="17187" r="7247" b="12500"/>
          <a:stretch>
            <a:fillRect/>
          </a:stretch>
        </p:blipFill>
        <p:spPr bwMode="auto">
          <a:xfrm>
            <a:off x="914400" y="1447800"/>
            <a:ext cx="7334250" cy="4297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Guidance &amp; Outreach</a:t>
            </a:r>
            <a:endParaRPr lang="en-US" dirty="0"/>
          </a:p>
        </p:txBody>
      </p:sp>
      <p:pic>
        <p:nvPicPr>
          <p:cNvPr id="61443" name="Content Placeholder 3" descr="Picture6.png"/>
          <p:cNvPicPr>
            <a:picLocks noGrp="1" noChangeAspect="1"/>
          </p:cNvPicPr>
          <p:nvPr>
            <p:ph idx="1"/>
          </p:nvPr>
        </p:nvPicPr>
        <p:blipFill>
          <a:blip r:embed="rId2" cstate="print"/>
          <a:srcRect/>
          <a:stretch>
            <a:fillRect/>
          </a:stretch>
        </p:blipFill>
        <p:spPr>
          <a:xfrm>
            <a:off x="2049463" y="1295400"/>
            <a:ext cx="5045075" cy="4876800"/>
          </a:xfrm>
        </p:spPr>
      </p:pic>
    </p:spTree>
    <p:extLst>
      <p:ext uri="{BB962C8B-B14F-4D97-AF65-F5344CB8AC3E}">
        <p14:creationId xmlns:p14="http://schemas.microsoft.com/office/powerpoint/2010/main" val="131561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43"/>
                                        </p:tgtEl>
                                        <p:attrNameLst>
                                          <p:attrName>style.visibility</p:attrName>
                                        </p:attrNameLst>
                                      </p:cBhvr>
                                      <p:to>
                                        <p:strVal val="visible"/>
                                      </p:to>
                                    </p:set>
                                    <p:anim calcmode="lin" valueType="num">
                                      <p:cBhvr>
                                        <p:cTn id="7" dur="500" fill="hold"/>
                                        <p:tgtEl>
                                          <p:spTgt spid="61443"/>
                                        </p:tgtEl>
                                        <p:attrNameLst>
                                          <p:attrName>ppt_w</p:attrName>
                                        </p:attrNameLst>
                                      </p:cBhvr>
                                      <p:tavLst>
                                        <p:tav tm="0">
                                          <p:val>
                                            <p:fltVal val="0"/>
                                          </p:val>
                                        </p:tav>
                                        <p:tav tm="100000">
                                          <p:val>
                                            <p:strVal val="#ppt_w"/>
                                          </p:val>
                                        </p:tav>
                                      </p:tavLst>
                                    </p:anim>
                                    <p:anim calcmode="lin" valueType="num">
                                      <p:cBhvr>
                                        <p:cTn id="8" dur="500" fill="hold"/>
                                        <p:tgtEl>
                                          <p:spTgt spid="61443"/>
                                        </p:tgtEl>
                                        <p:attrNameLst>
                                          <p:attrName>ppt_h</p:attrName>
                                        </p:attrNameLst>
                                      </p:cBhvr>
                                      <p:tavLst>
                                        <p:tav tm="0">
                                          <p:val>
                                            <p:fltVal val="0"/>
                                          </p:val>
                                        </p:tav>
                                        <p:tav tm="100000">
                                          <p:val>
                                            <p:strVal val="#ppt_h"/>
                                          </p:val>
                                        </p:tav>
                                      </p:tavLst>
                                    </p:anim>
                                    <p:animEffect transition="in" filter="fade">
                                      <p:cBhvr>
                                        <p:cTn id="9"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Guidance &amp; Outreach</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spc="-80" dirty="0" smtClean="0"/>
              <a:t>Press Release: US Department of Labor's OSHA publishes final rule to update the Hazard Communication Standard (HCS) </a:t>
            </a:r>
          </a:p>
          <a:p>
            <a:pPr>
              <a:buFont typeface="Arial" pitchFamily="34" charset="0"/>
              <a:buChar char="•"/>
              <a:defRPr/>
            </a:pPr>
            <a:r>
              <a:rPr lang="en-US" dirty="0" smtClean="0"/>
              <a:t>Guidance </a:t>
            </a:r>
          </a:p>
          <a:p>
            <a:pPr lvl="1">
              <a:buFont typeface="Arial" pitchFamily="34" charset="0"/>
              <a:buChar char="»"/>
              <a:defRPr/>
            </a:pPr>
            <a:r>
              <a:rPr lang="en-US" dirty="0" smtClean="0"/>
              <a:t>OSHA Briefs</a:t>
            </a:r>
            <a:endParaRPr lang="en-US" b="0" dirty="0" smtClean="0"/>
          </a:p>
          <a:p>
            <a:pPr lvl="1">
              <a:buFont typeface="Arial" pitchFamily="34" charset="0"/>
              <a:buChar char="»"/>
              <a:defRPr/>
            </a:pPr>
            <a:r>
              <a:rPr lang="en-US" dirty="0" smtClean="0"/>
              <a:t>Fact Sheet </a:t>
            </a:r>
          </a:p>
          <a:p>
            <a:pPr lvl="1">
              <a:buFont typeface="Arial" pitchFamily="34" charset="0"/>
              <a:buChar char="»"/>
              <a:defRPr/>
            </a:pPr>
            <a:r>
              <a:rPr lang="en-US" dirty="0" smtClean="0"/>
              <a:t>Quick Cards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5648325" y="2133600"/>
            <a:ext cx="2962275" cy="3895725"/>
          </a:xfrm>
          <a:prstGeom prst="rect">
            <a:avLst/>
          </a:prstGeom>
          <a:no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rot="-5844528">
            <a:off x="1004094" y="4025106"/>
            <a:ext cx="1862138" cy="2193925"/>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rot="378206">
            <a:off x="3151589" y="2708733"/>
            <a:ext cx="2259012" cy="2011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lide(fromBottom)">
                                      <p:cBhvr>
                                        <p:cTn id="10" dur="500"/>
                                        <p:tgtEl>
                                          <p:spTgt spid="6"/>
                                        </p:tgtEl>
                                      </p:cBhvr>
                                    </p:animEffect>
                                  </p:childTnLst>
                                </p:cTn>
                              </p:par>
                              <p:par>
                                <p:cTn id="11" presetID="1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Guidance &amp; Outreach</a:t>
            </a:r>
            <a:endParaRPr lang="en-US" dirty="0"/>
          </a:p>
        </p:txBody>
      </p:sp>
      <p:sp>
        <p:nvSpPr>
          <p:cNvPr id="3" name="Content Placeholder 2"/>
          <p:cNvSpPr>
            <a:spLocks noGrp="1"/>
          </p:cNvSpPr>
          <p:nvPr>
            <p:ph idx="1"/>
          </p:nvPr>
        </p:nvSpPr>
        <p:spPr/>
        <p:txBody>
          <a:bodyPr/>
          <a:lstStyle/>
          <a:p>
            <a:pPr>
              <a:buFont typeface="Arial" pitchFamily="34" charset="0"/>
              <a:buNone/>
              <a:defRPr/>
            </a:pPr>
            <a:r>
              <a:rPr lang="en-US" dirty="0" smtClean="0"/>
              <a:t>OSHA is developing an array of guidance materials</a:t>
            </a:r>
          </a:p>
          <a:p>
            <a:pPr>
              <a:buFont typeface="Arial" pitchFamily="34" charset="0"/>
              <a:buChar char="•"/>
              <a:defRPr/>
            </a:pPr>
            <a:r>
              <a:rPr lang="en-US" dirty="0" smtClean="0"/>
              <a:t>Initial Materials</a:t>
            </a:r>
          </a:p>
          <a:p>
            <a:pPr lvl="1">
              <a:buFont typeface="Arial" pitchFamily="34" charset="0"/>
              <a:buChar char="»"/>
              <a:defRPr/>
            </a:pPr>
            <a:r>
              <a:rPr lang="en-US" dirty="0" smtClean="0"/>
              <a:t>Quick cards, OSHA briefs, booklets, small entity compliance guides </a:t>
            </a:r>
          </a:p>
          <a:p>
            <a:pPr>
              <a:buFont typeface="Arial" pitchFamily="34" charset="0"/>
              <a:buChar char="•"/>
              <a:defRPr/>
            </a:pPr>
            <a:r>
              <a:rPr lang="en-US" dirty="0" smtClean="0"/>
              <a:t>Technical Materials</a:t>
            </a:r>
          </a:p>
          <a:p>
            <a:pPr lvl="1">
              <a:buFont typeface="Arial" pitchFamily="34" charset="0"/>
              <a:buChar char="»"/>
              <a:defRPr/>
            </a:pPr>
            <a:r>
              <a:rPr lang="en-US" dirty="0" smtClean="0"/>
              <a:t>Model training materials; Safety Data Preparation guidance; Hazard Classification Guidance</a:t>
            </a:r>
          </a:p>
          <a:p>
            <a:pPr>
              <a:buFont typeface="Arial" pitchFamily="34" charset="0"/>
              <a:buChar char="•"/>
              <a:defRPr/>
            </a:pPr>
            <a:r>
              <a:rPr lang="en-US" dirty="0" smtClean="0"/>
              <a:t>Web Applications</a:t>
            </a:r>
          </a:p>
          <a:p>
            <a:pPr lvl="1">
              <a:buFont typeface="Arial" pitchFamily="34" charset="0"/>
              <a:buChar char="»"/>
              <a:defRPr/>
            </a:pPr>
            <a:r>
              <a:rPr lang="en-US" dirty="0" smtClean="0"/>
              <a:t>SDS Electronic Form; Label Elements Application; Acute Toxicity Calculator </a:t>
            </a:r>
          </a:p>
          <a:p>
            <a:pPr>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Updated </a:t>
            </a:r>
            <a:r>
              <a:rPr lang="en-US" dirty="0" err="1" smtClean="0"/>
              <a:t>Webpages</a:t>
            </a:r>
            <a:r>
              <a:rPr lang="en-US" dirty="0" smtClean="0"/>
              <a:t> </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err="1" smtClean="0"/>
              <a:t>HazCom</a:t>
            </a:r>
            <a:r>
              <a:rPr lang="en-US" dirty="0" smtClean="0"/>
              <a:t> 2012 Webpage</a:t>
            </a:r>
          </a:p>
          <a:p>
            <a:pPr lvl="1">
              <a:buFont typeface="Arial" pitchFamily="34" charset="0"/>
              <a:buChar char="»"/>
              <a:defRPr/>
            </a:pPr>
            <a:r>
              <a:rPr lang="en-US" u="sng" dirty="0" smtClean="0"/>
              <a:t>http://www.osha.gov/dsg/hazcom/index.html</a:t>
            </a:r>
          </a:p>
          <a:p>
            <a:pPr>
              <a:buFont typeface="Arial" pitchFamily="34" charset="0"/>
              <a:buChar char="•"/>
              <a:defRPr/>
            </a:pPr>
            <a:r>
              <a:rPr lang="en-US" dirty="0" smtClean="0"/>
              <a:t>Safety &amp; Health Topics Webpage</a:t>
            </a:r>
          </a:p>
          <a:p>
            <a:pPr lvl="1">
              <a:buFont typeface="Arial" pitchFamily="34" charset="0"/>
              <a:buChar char="»"/>
              <a:defRPr/>
            </a:pPr>
            <a:r>
              <a:rPr lang="en-US" u="sng" dirty="0" smtClean="0"/>
              <a:t>http://www.osha.gov/dsg/hazcom/index2.html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UN GHS Links &amp; Information </a:t>
            </a:r>
            <a:endParaRPr lang="en-US" dirty="0"/>
          </a:p>
        </p:txBody>
      </p:sp>
      <p:pic>
        <p:nvPicPr>
          <p:cNvPr id="64515" name="Content Placeholder 4" descr="Picture7.png"/>
          <p:cNvPicPr>
            <a:picLocks noGrp="1" noChangeAspect="1"/>
          </p:cNvPicPr>
          <p:nvPr>
            <p:ph sz="half" idx="1"/>
          </p:nvPr>
        </p:nvPicPr>
        <p:blipFill>
          <a:blip r:embed="rId2" cstate="print"/>
          <a:srcRect/>
          <a:stretch>
            <a:fillRect/>
          </a:stretch>
        </p:blipFill>
        <p:spPr>
          <a:xfrm>
            <a:off x="1600200" y="2111375"/>
            <a:ext cx="2005013" cy="3092450"/>
          </a:xfrm>
        </p:spPr>
      </p:pic>
      <p:sp>
        <p:nvSpPr>
          <p:cNvPr id="4" name="Content Placeholder 3"/>
          <p:cNvSpPr>
            <a:spLocks noGrp="1"/>
          </p:cNvSpPr>
          <p:nvPr>
            <p:ph sz="half" idx="2"/>
          </p:nvPr>
        </p:nvSpPr>
        <p:spPr>
          <a:xfrm>
            <a:off x="4191000" y="2133600"/>
            <a:ext cx="3886200" cy="3048000"/>
          </a:xfrm>
        </p:spPr>
        <p:txBody>
          <a:bodyPr anchor="ctr"/>
          <a:lstStyle/>
          <a:p>
            <a:pPr>
              <a:defRPr/>
            </a:pPr>
            <a:r>
              <a:rPr lang="en-US" dirty="0" smtClean="0"/>
              <a:t>United Nations Economic Commission for Europe GHS Sub-committee</a:t>
            </a:r>
          </a:p>
          <a:p>
            <a:pPr>
              <a:defRPr/>
            </a:pPr>
            <a:r>
              <a:rPr lang="en-US" dirty="0">
                <a:solidFill>
                  <a:srgbClr val="0B83C6"/>
                </a:solidFill>
              </a:rPr>
              <a:t>http://www.unece.org/trans/danger/publi/ghs/ghs_welcome_e.html</a:t>
            </a:r>
            <a:endParaRPr lang="en-US" dirty="0" smtClean="0">
              <a:solidFill>
                <a:srgbClr val="0B83C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45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Notable changes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Using a “specification” approach rather than a “performance-oriented” approach</a:t>
            </a:r>
          </a:p>
          <a:p>
            <a:pPr lvl="1">
              <a:buFont typeface="Arial" pitchFamily="34" charset="0"/>
              <a:buChar char="»"/>
              <a:defRPr/>
            </a:pPr>
            <a:r>
              <a:rPr lang="en-US" dirty="0" smtClean="0"/>
              <a:t>“Hazard classification” rather than “hazard determination”</a:t>
            </a:r>
          </a:p>
          <a:p>
            <a:pPr>
              <a:buFont typeface="Arial" pitchFamily="34" charset="0"/>
              <a:buChar char="•"/>
              <a:defRPr/>
            </a:pPr>
            <a:r>
              <a:rPr lang="en-US" dirty="0" smtClean="0"/>
              <a:t>Labels are more defined and will now require: </a:t>
            </a:r>
          </a:p>
          <a:p>
            <a:pPr lvl="1">
              <a:buFont typeface="Arial" pitchFamily="34" charset="0"/>
              <a:buChar char="»"/>
              <a:defRPr/>
            </a:pPr>
            <a:r>
              <a:rPr lang="en-US" dirty="0" smtClean="0"/>
              <a:t>Product identifier</a:t>
            </a:r>
          </a:p>
          <a:p>
            <a:pPr lvl="1">
              <a:buFont typeface="Arial" pitchFamily="34" charset="0"/>
              <a:buChar char="»"/>
              <a:defRPr/>
            </a:pPr>
            <a:r>
              <a:rPr lang="en-US" dirty="0" smtClean="0"/>
              <a:t>Pictogram</a:t>
            </a:r>
          </a:p>
          <a:p>
            <a:pPr lvl="1">
              <a:buFont typeface="Arial" pitchFamily="34" charset="0"/>
              <a:buChar char="»"/>
              <a:defRPr/>
            </a:pPr>
            <a:r>
              <a:rPr lang="en-US" dirty="0" smtClean="0"/>
              <a:t>Signal word</a:t>
            </a:r>
          </a:p>
          <a:p>
            <a:pPr lvl="1">
              <a:buFont typeface="Arial" pitchFamily="34" charset="0"/>
              <a:buChar char="»"/>
              <a:defRPr/>
            </a:pPr>
            <a:r>
              <a:rPr lang="en-US" dirty="0" smtClean="0"/>
              <a:t>Hazard statement(s)</a:t>
            </a:r>
          </a:p>
          <a:p>
            <a:pPr lvl="1">
              <a:buFont typeface="Arial" pitchFamily="34" charset="0"/>
              <a:buChar char="»"/>
              <a:defRPr/>
            </a:pPr>
            <a:r>
              <a:rPr lang="en-US" dirty="0" smtClean="0"/>
              <a:t>Precautionary statement(s)</a:t>
            </a:r>
          </a:p>
          <a:p>
            <a:pPr lvl="1">
              <a:buFont typeface="Arial" pitchFamily="34" charset="0"/>
              <a:buChar char="»"/>
              <a:defRPr/>
            </a:pPr>
            <a:r>
              <a:rPr lang="en-US" dirty="0" smtClean="0"/>
              <a:t>Name, address, and telephone number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33400"/>
          </a:xfrm>
        </p:spPr>
        <p:txBody>
          <a:bodyPr/>
          <a:lstStyle/>
          <a:p>
            <a:pPr>
              <a:defRPr/>
            </a:pPr>
            <a:r>
              <a:rPr lang="en-US" dirty="0" smtClean="0"/>
              <a:t>Directorate of Enforcement</a:t>
            </a:r>
            <a:br>
              <a:rPr lang="en-US" dirty="0" smtClean="0"/>
            </a:br>
            <a:r>
              <a:rPr lang="en-US" dirty="0" smtClean="0"/>
              <a:t>Programs: Products</a:t>
            </a:r>
            <a:endParaRPr lang="en-US" dirty="0"/>
          </a:p>
        </p:txBody>
      </p:sp>
      <p:sp>
        <p:nvSpPr>
          <p:cNvPr id="3" name="Content Placeholder 2"/>
          <p:cNvSpPr>
            <a:spLocks noGrp="1"/>
          </p:cNvSpPr>
          <p:nvPr>
            <p:ph idx="1"/>
          </p:nvPr>
        </p:nvSpPr>
        <p:spPr>
          <a:xfrm>
            <a:off x="457200" y="1752600"/>
            <a:ext cx="8229600" cy="4419600"/>
          </a:xfrm>
        </p:spPr>
        <p:txBody>
          <a:bodyPr/>
          <a:lstStyle/>
          <a:p>
            <a:pPr>
              <a:buFont typeface="Arial" pitchFamily="34" charset="0"/>
              <a:buChar char="•"/>
              <a:defRPr/>
            </a:pPr>
            <a:r>
              <a:rPr lang="en-US" dirty="0" smtClean="0"/>
              <a:t>Letters of Interpretation</a:t>
            </a:r>
          </a:p>
          <a:p>
            <a:pPr lvl="1">
              <a:buFont typeface="Arial" pitchFamily="34" charset="0"/>
              <a:buChar char="»"/>
              <a:defRPr/>
            </a:pPr>
            <a:r>
              <a:rPr lang="en-US" dirty="0" smtClean="0"/>
              <a:t>Provide guidance on specific sections of the standard.</a:t>
            </a:r>
          </a:p>
          <a:p>
            <a:pPr lvl="1">
              <a:buFont typeface="Arial" pitchFamily="34" charset="0"/>
              <a:buChar char="»"/>
              <a:defRPr/>
            </a:pPr>
            <a:r>
              <a:rPr lang="en-US" dirty="0" smtClean="0"/>
              <a:t>Where appropriate, will be incorporated into the directive.</a:t>
            </a:r>
          </a:p>
          <a:p>
            <a:pPr>
              <a:buFont typeface="Arial" pitchFamily="34" charset="0"/>
              <a:buChar char="•"/>
              <a:defRPr/>
            </a:pPr>
            <a:r>
              <a:rPr lang="en-US" dirty="0" smtClean="0"/>
              <a:t>Hazard Communication Directive</a:t>
            </a:r>
          </a:p>
          <a:p>
            <a:pPr lvl="1">
              <a:buFont typeface="Arial" pitchFamily="34" charset="0"/>
              <a:buChar char="»"/>
              <a:defRPr/>
            </a:pPr>
            <a:r>
              <a:rPr lang="en-US" dirty="0" smtClean="0"/>
              <a:t>Provides guidance on how OSHA enforces the Hazard Communication Standard.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Hazard Communication Directive</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Provides an outline to compliance officers of what to review and how to cite violations of either </a:t>
            </a:r>
            <a:r>
              <a:rPr lang="en-US" dirty="0" err="1" smtClean="0"/>
              <a:t>HazCom</a:t>
            </a:r>
            <a:r>
              <a:rPr lang="en-US" dirty="0" smtClean="0"/>
              <a:t> 1994 or </a:t>
            </a:r>
            <a:r>
              <a:rPr lang="en-US" dirty="0" err="1" smtClean="0"/>
              <a:t>HazCom</a:t>
            </a:r>
            <a:r>
              <a:rPr lang="en-US" dirty="0" smtClean="0"/>
              <a:t> 2012.</a:t>
            </a:r>
          </a:p>
          <a:p>
            <a:pPr>
              <a:buFont typeface="Arial" pitchFamily="34" charset="0"/>
              <a:buChar char="•"/>
              <a:defRPr/>
            </a:pPr>
            <a:r>
              <a:rPr lang="en-US" dirty="0" smtClean="0"/>
              <a:t>Covers sections of the standard and provides clarification on how the individual subparts should be reviewed and enforced.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Notable changes, cont.</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“Safety data sheet” (rather than “material safety data sheet”) uses a 16-section format.</a:t>
            </a:r>
          </a:p>
          <a:p>
            <a:pPr>
              <a:buFont typeface="Arial" pitchFamily="34" charset="0"/>
              <a:buChar char="•"/>
              <a:defRPr/>
            </a:pPr>
            <a:r>
              <a:rPr lang="en-US" dirty="0" smtClean="0"/>
              <a:t>Guidance in the GHS (such as decision logics in criteria) has been removed to streamline provisions.</a:t>
            </a:r>
          </a:p>
          <a:p>
            <a:pPr lvl="1">
              <a:buFont typeface="Arial" pitchFamily="34" charset="0"/>
              <a:buChar char="»"/>
              <a:defRPr/>
            </a:pPr>
            <a:r>
              <a:rPr lang="en-US" dirty="0" smtClean="0"/>
              <a:t>May be provided as a separate document to assist compliance later.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78300"/>
            <a:ext cx="7772400" cy="1155700"/>
          </a:xfrm>
        </p:spPr>
        <p:txBody>
          <a:bodyPr/>
          <a:lstStyle/>
          <a:p>
            <a:pPr>
              <a:defRPr/>
            </a:pPr>
            <a:r>
              <a:rPr lang="en-US" dirty="0" smtClean="0"/>
              <a:t>Modified Hazard Communication Standard</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Hazard Communication Works</a:t>
            </a:r>
            <a:endParaRPr lang="en-US" dirty="0"/>
          </a:p>
        </p:txBody>
      </p:sp>
      <p:pic>
        <p:nvPicPr>
          <p:cNvPr id="14339" name="Content Placeholder 3" descr="Picture1.png"/>
          <p:cNvPicPr>
            <a:picLocks noGrp="1" noChangeAspect="1"/>
          </p:cNvPicPr>
          <p:nvPr>
            <p:ph idx="1"/>
          </p:nvPr>
        </p:nvPicPr>
        <p:blipFill>
          <a:blip r:embed="rId2" cstate="print"/>
          <a:srcRect/>
          <a:stretch>
            <a:fillRect/>
          </a:stretch>
        </p:blipFill>
        <p:spPr>
          <a:xfrm>
            <a:off x="1579563" y="1851025"/>
            <a:ext cx="5984875" cy="3917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out)">
                                      <p:cBhvr>
                                        <p:cTn id="7"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4453</TotalTime>
  <Words>3274</Words>
  <Application>Microsoft Office PowerPoint</Application>
  <PresentationFormat>On-screen Show (4:3)</PresentationFormat>
  <Paragraphs>487</Paragraphs>
  <Slides>61</Slides>
  <Notes>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Default Design</vt:lpstr>
      <vt:lpstr>     Hazard Communication 2012 –  The Revised Standard and What Changes You Can Expect in the Workplace  </vt:lpstr>
      <vt:lpstr>  Hazard Communication and the Globally Harmonized System (GHS) Overview</vt:lpstr>
      <vt:lpstr>Why did OSHA align the HCS with GHS?</vt:lpstr>
      <vt:lpstr>Benefits of Adopting the GHS</vt:lpstr>
      <vt:lpstr>Development of Final Rule </vt:lpstr>
      <vt:lpstr>Notable changes</vt:lpstr>
      <vt:lpstr>Notable changes, cont.</vt:lpstr>
      <vt:lpstr>Modified Hazard Communication Standard</vt:lpstr>
      <vt:lpstr>How Hazard Communication Works</vt:lpstr>
      <vt:lpstr>Organization of the Final Rule</vt:lpstr>
      <vt:lpstr>Appendices</vt:lpstr>
      <vt:lpstr>a) Purpose</vt:lpstr>
      <vt:lpstr>b) Scope and Application</vt:lpstr>
      <vt:lpstr>c) Definitions</vt:lpstr>
      <vt:lpstr>d) Hazard Classification</vt:lpstr>
      <vt:lpstr>Hazard Classification</vt:lpstr>
      <vt:lpstr>Hazard Classification, cont.</vt:lpstr>
      <vt:lpstr>Health Hazards</vt:lpstr>
      <vt:lpstr>HazCom 1994: Mixtures</vt:lpstr>
      <vt:lpstr>HazCom 2012: Mixtures</vt:lpstr>
      <vt:lpstr>Physical Hazards</vt:lpstr>
      <vt:lpstr>Hazards not Otherwise Classified</vt:lpstr>
      <vt:lpstr>Simple Asphyxiant and Pyrophoric Gas</vt:lpstr>
      <vt:lpstr>Combustible Dust</vt:lpstr>
      <vt:lpstr>e) Written Hazard Communication Program</vt:lpstr>
      <vt:lpstr>f) Labels and Other Forms of Warning</vt:lpstr>
      <vt:lpstr>Approach to Labels</vt:lpstr>
      <vt:lpstr>Label Requirements – Shipped Containers</vt:lpstr>
      <vt:lpstr>HCS Pictograms and Hazards</vt:lpstr>
      <vt:lpstr>Red vs. Black Borders</vt:lpstr>
      <vt:lpstr>Updating Labels</vt:lpstr>
      <vt:lpstr>Label Example</vt:lpstr>
      <vt:lpstr>Workplace Labeling</vt:lpstr>
      <vt:lpstr>g) Safety Data Sheets </vt:lpstr>
      <vt:lpstr>16-Section Safety Data Sheet</vt:lpstr>
      <vt:lpstr>Appendix D</vt:lpstr>
      <vt:lpstr>h) Employee Information and Training</vt:lpstr>
      <vt:lpstr>Training</vt:lpstr>
      <vt:lpstr>Training, cont.</vt:lpstr>
      <vt:lpstr>i) Trade Secrets</vt:lpstr>
      <vt:lpstr>j) Effective Dates – HazCom 2012</vt:lpstr>
      <vt:lpstr>Other Affected Standards</vt:lpstr>
      <vt:lpstr>Approach to Other Standards</vt:lpstr>
      <vt:lpstr>Health Standards</vt:lpstr>
      <vt:lpstr>Substance-Specific Health Standards</vt:lpstr>
      <vt:lpstr>Health Standards</vt:lpstr>
      <vt:lpstr>Safety Standards</vt:lpstr>
      <vt:lpstr>Safety Standards PSM 1910.119(a)(1)(ii)</vt:lpstr>
      <vt:lpstr>Safety Standards</vt:lpstr>
      <vt:lpstr>The Workplace </vt:lpstr>
      <vt:lpstr>Guidance &amp; Outreach</vt:lpstr>
      <vt:lpstr>Updated HazCom Webpage</vt:lpstr>
      <vt:lpstr>Guidance &amp; Outreach</vt:lpstr>
      <vt:lpstr>Guidance &amp; Outreach</vt:lpstr>
      <vt:lpstr>Guidance &amp; Outreach</vt:lpstr>
      <vt:lpstr>Guidance &amp; Outreach</vt:lpstr>
      <vt:lpstr>Guidance &amp; Outreach</vt:lpstr>
      <vt:lpstr>Updated Webpages </vt:lpstr>
      <vt:lpstr>UN GHS Links &amp; Information </vt:lpstr>
      <vt:lpstr>Directorate of Enforcement Programs: Products</vt:lpstr>
      <vt:lpstr>Hazard Communication Directive</vt:lpstr>
    </vt:vector>
  </TitlesOfParts>
  <Company>OSHA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Template - White</dc:title>
  <dc:creator>Office of Communications</dc:creator>
  <cp:lastModifiedBy>Ruskin, Maureen - OSHA</cp:lastModifiedBy>
  <cp:revision>344</cp:revision>
  <cp:lastPrinted>2012-08-02T19:52:29Z</cp:lastPrinted>
  <dcterms:created xsi:type="dcterms:W3CDTF">2006-10-02T15:43:52Z</dcterms:created>
  <dcterms:modified xsi:type="dcterms:W3CDTF">2012-10-16T15:15:17Z</dcterms:modified>
</cp:coreProperties>
</file>