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59" r:id="rId6"/>
    <p:sldId id="262" r:id="rId7"/>
    <p:sldId id="283" r:id="rId8"/>
    <p:sldId id="281" r:id="rId9"/>
    <p:sldId id="271" r:id="rId10"/>
    <p:sldId id="276" r:id="rId11"/>
    <p:sldId id="272" r:id="rId12"/>
    <p:sldId id="273" r:id="rId13"/>
    <p:sldId id="274" r:id="rId14"/>
    <p:sldId id="275" r:id="rId15"/>
    <p:sldId id="277" r:id="rId16"/>
    <p:sldId id="261" r:id="rId17"/>
    <p:sldId id="278" r:id="rId18"/>
    <p:sldId id="260" r:id="rId19"/>
    <p:sldId id="264" r:id="rId20"/>
    <p:sldId id="265" r:id="rId21"/>
    <p:sldId id="266" r:id="rId22"/>
    <p:sldId id="268" r:id="rId23"/>
    <p:sldId id="258" r:id="rId24"/>
    <p:sldId id="270" r:id="rId25"/>
    <p:sldId id="267" r:id="rId26"/>
    <p:sldId id="279" r:id="rId27"/>
    <p:sldId id="263" r:id="rId28"/>
    <p:sldId id="257"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58600-83B0-50AD-33AA-86733EDC0CAD}" name="Gaines, Terra B - OSHA" initials="TG" userId="S::Gaines.Terra.B@dol.gov::6aeb97de-c1ee-427a-82ba-77bb5800f3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3BDEA1-3680-49D1-BCA1-42F0C715A430}" v="18" dt="2025-03-25T10:35:25.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63BD-E6D2-47C4-BD6E-215758A97B15}"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188B6-75B5-4C58-8734-B0887C4D8D49}" type="slidenum">
              <a:rPr lang="en-US" smtClean="0"/>
              <a:t>‹#›</a:t>
            </a:fld>
            <a:endParaRPr lang="en-US"/>
          </a:p>
        </p:txBody>
      </p:sp>
    </p:spTree>
    <p:extLst>
      <p:ext uri="{BB962C8B-B14F-4D97-AF65-F5344CB8AC3E}">
        <p14:creationId xmlns:p14="http://schemas.microsoft.com/office/powerpoint/2010/main" val="371034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3188B6-75B5-4C58-8734-B0887C4D8D49}" type="slidenum">
              <a:rPr lang="en-US" smtClean="0"/>
              <a:t>7</a:t>
            </a:fld>
            <a:endParaRPr lang="en-US"/>
          </a:p>
        </p:txBody>
      </p:sp>
    </p:spTree>
    <p:extLst>
      <p:ext uri="{BB962C8B-B14F-4D97-AF65-F5344CB8AC3E}">
        <p14:creationId xmlns:p14="http://schemas.microsoft.com/office/powerpoint/2010/main" val="174182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900"/>
              </a:spcAft>
            </a:pPr>
            <a:r>
              <a:rPr lang="en-US" b="0" i="0">
                <a:solidFill>
                  <a:srgbClr val="212121"/>
                </a:solidFill>
                <a:effectLst/>
                <a:latin typeface="Source Sans Pro" panose="020B0503030403020204" pitchFamily="34" charset="0"/>
              </a:rPr>
              <a:t>Spotters are a proven method of protecting employees on foot behind vehicles with an obstructed view, but spotters themselves can be at risk for injury or even death. Employers can implement the following actions to help keep spotters safe:</a:t>
            </a:r>
          </a:p>
          <a:p>
            <a:pPr algn="l">
              <a:spcAft>
                <a:spcPts val="900"/>
              </a:spcAft>
              <a:buFont typeface="Arial" panose="020B0604020202020204" pitchFamily="34" charset="0"/>
              <a:buChar char="•"/>
            </a:pPr>
            <a:r>
              <a:rPr lang="en-US" b="0" i="0">
                <a:solidFill>
                  <a:srgbClr val="212121"/>
                </a:solidFill>
                <a:effectLst/>
                <a:latin typeface="Source Sans Pro" panose="020B0503030403020204" pitchFamily="34" charset="0"/>
              </a:rPr>
              <a:t>Ensure that spotters and drivers agree on hand signals before backing up.</a:t>
            </a:r>
          </a:p>
          <a:p>
            <a:pPr algn="l">
              <a:spcAft>
                <a:spcPts val="900"/>
              </a:spcAft>
              <a:buFont typeface="Arial" panose="020B0604020202020204" pitchFamily="34" charset="0"/>
              <a:buChar char="•"/>
            </a:pPr>
            <a:r>
              <a:rPr lang="en-US" b="0" i="0">
                <a:solidFill>
                  <a:srgbClr val="212121"/>
                </a:solidFill>
                <a:effectLst/>
                <a:latin typeface="Source Sans Pro" panose="020B0503030403020204" pitchFamily="34" charset="0"/>
              </a:rPr>
              <a:t>Instruct spotters to always maintain visual contact with the driver while the vehicle is backing.</a:t>
            </a:r>
          </a:p>
          <a:p>
            <a:pPr algn="l">
              <a:spcAft>
                <a:spcPts val="900"/>
              </a:spcAft>
              <a:buFont typeface="Arial" panose="020B0604020202020204" pitchFamily="34" charset="0"/>
              <a:buChar char="•"/>
            </a:pPr>
            <a:r>
              <a:rPr lang="en-US" b="0" i="0">
                <a:solidFill>
                  <a:srgbClr val="212121"/>
                </a:solidFill>
                <a:effectLst/>
                <a:latin typeface="Source Sans Pro" panose="020B0503030403020204" pitchFamily="34" charset="0"/>
              </a:rPr>
              <a:t>Instruct drivers to stop backing immediately if they lose sight of the spotter.</a:t>
            </a:r>
          </a:p>
          <a:p>
            <a:pPr algn="l">
              <a:spcAft>
                <a:spcPts val="900"/>
              </a:spcAft>
              <a:buFont typeface="Arial" panose="020B0604020202020204" pitchFamily="34" charset="0"/>
              <a:buChar char="•"/>
            </a:pPr>
            <a:r>
              <a:rPr lang="en-US" b="0" i="0">
                <a:solidFill>
                  <a:srgbClr val="212121"/>
                </a:solidFill>
                <a:effectLst/>
                <a:latin typeface="Source Sans Pro" panose="020B0503030403020204" pitchFamily="34" charset="0"/>
              </a:rPr>
              <a:t>Not give spotters additional duties while they are acting as spotters.</a:t>
            </a:r>
          </a:p>
          <a:p>
            <a:pPr algn="l">
              <a:spcAft>
                <a:spcPts val="900"/>
              </a:spcAft>
              <a:buFont typeface="Arial" panose="020B0604020202020204" pitchFamily="34" charset="0"/>
              <a:buChar char="•"/>
            </a:pPr>
            <a:r>
              <a:rPr lang="en-US" b="0" i="0">
                <a:solidFill>
                  <a:srgbClr val="212121"/>
                </a:solidFill>
                <a:effectLst/>
                <a:latin typeface="Source Sans Pro" panose="020B0503030403020204" pitchFamily="34" charset="0"/>
              </a:rPr>
              <a:t>Instruct spotters not to use personal mobile phones, personal headphones, or other items which could pose a distraction during spotting activities.</a:t>
            </a:r>
          </a:p>
          <a:p>
            <a:pPr algn="l">
              <a:spcAft>
                <a:spcPts val="900"/>
              </a:spcAft>
              <a:buFont typeface="Arial" panose="020B0604020202020204" pitchFamily="34" charset="0"/>
              <a:buChar char="•"/>
            </a:pPr>
            <a:r>
              <a:rPr lang="en-US" b="0" i="0">
                <a:solidFill>
                  <a:srgbClr val="212121"/>
                </a:solidFill>
                <a:effectLst/>
                <a:latin typeface="Source Sans Pro" panose="020B0503030403020204" pitchFamily="34" charset="0"/>
              </a:rPr>
              <a:t>Provide spotters with high-visibility clothing, especially during night operations.</a:t>
            </a:r>
          </a:p>
          <a:p>
            <a:endParaRPr lang="en-US"/>
          </a:p>
        </p:txBody>
      </p:sp>
      <p:sp>
        <p:nvSpPr>
          <p:cNvPr id="4" name="Slide Number Placeholder 3"/>
          <p:cNvSpPr>
            <a:spLocks noGrp="1"/>
          </p:cNvSpPr>
          <p:nvPr>
            <p:ph type="sldNum" sz="quarter" idx="5"/>
          </p:nvPr>
        </p:nvSpPr>
        <p:spPr/>
        <p:txBody>
          <a:bodyPr/>
          <a:lstStyle/>
          <a:p>
            <a:fld id="{203188B6-75B5-4C58-8734-B0887C4D8D49}" type="slidenum">
              <a:rPr lang="en-US" smtClean="0"/>
              <a:t>13</a:t>
            </a:fld>
            <a:endParaRPr lang="en-US"/>
          </a:p>
        </p:txBody>
      </p:sp>
    </p:spTree>
    <p:extLst>
      <p:ext uri="{BB962C8B-B14F-4D97-AF65-F5344CB8AC3E}">
        <p14:creationId xmlns:p14="http://schemas.microsoft.com/office/powerpoint/2010/main" val="178681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1ADC-7A1B-2F60-7CB7-55519DFD0A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E14919-42CA-970E-DEAF-A01BCFEABA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14574C-46AE-AEA7-5C86-F21755467EBC}"/>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5" name="Footer Placeholder 4">
            <a:extLst>
              <a:ext uri="{FF2B5EF4-FFF2-40B4-BE49-F238E27FC236}">
                <a16:creationId xmlns:a16="http://schemas.microsoft.com/office/drawing/2014/main" id="{30989CBF-49DC-26AF-D170-BA5607899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1B089-8C75-2EE7-1480-C7A5BA3EBCF4}"/>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405170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25AD-54D5-96D8-D4CD-26AAF80D9B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9A3584-9104-CEF3-A266-C5BA02F6AB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596E8-9BAF-6147-94E5-DAF4C24D8538}"/>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5" name="Footer Placeholder 4">
            <a:extLst>
              <a:ext uri="{FF2B5EF4-FFF2-40B4-BE49-F238E27FC236}">
                <a16:creationId xmlns:a16="http://schemas.microsoft.com/office/drawing/2014/main" id="{89D1945C-CA4A-29A1-F413-45D2618F3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F445A-FDEA-F431-EEB0-BCE6B3A10BD0}"/>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265422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697E1-96D3-9546-3B1A-A050B28D60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045387-7F0B-9233-7FF2-CAB8E83A9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CF16A-F6EF-A31B-EE20-D905A970B36A}"/>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5" name="Footer Placeholder 4">
            <a:extLst>
              <a:ext uri="{FF2B5EF4-FFF2-40B4-BE49-F238E27FC236}">
                <a16:creationId xmlns:a16="http://schemas.microsoft.com/office/drawing/2014/main" id="{80CDFB89-9959-0921-0A4F-126A2B6A9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CD046-BF44-93E0-6688-EDE70784A3F3}"/>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152332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DA97-6006-06D9-0DD8-E0310D2EB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D87F3-BFAF-BD51-E469-8695A91D88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9A17B-353A-41D9-CC8C-DCA4A073288F}"/>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5" name="Footer Placeholder 4">
            <a:extLst>
              <a:ext uri="{FF2B5EF4-FFF2-40B4-BE49-F238E27FC236}">
                <a16:creationId xmlns:a16="http://schemas.microsoft.com/office/drawing/2014/main" id="{4BFFBCE6-46A1-4C52-9EF4-90025C338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C08C2-2326-BDF5-DA69-6168267FE293}"/>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377633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2DBC-FFF5-C813-3CA5-91232851DB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03B8CD-D34C-9307-D925-E325D4D1CC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ADB5AB-71E8-265D-B848-79419EC9E3B7}"/>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5" name="Footer Placeholder 4">
            <a:extLst>
              <a:ext uri="{FF2B5EF4-FFF2-40B4-BE49-F238E27FC236}">
                <a16:creationId xmlns:a16="http://schemas.microsoft.com/office/drawing/2014/main" id="{595AC8AA-6AEA-FF90-7ADB-2679F800B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B6450-3F2D-BBF3-6E0C-88B4999C95D5}"/>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3612559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C2CC-DCBB-243F-6DE0-BD3F4A323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45D1E-2CB7-9837-1508-EB1140DD68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C871F3-D048-6830-8C98-5F190163E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F54746-B2AD-54DB-6D17-53E578CF8196}"/>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6" name="Footer Placeholder 5">
            <a:extLst>
              <a:ext uri="{FF2B5EF4-FFF2-40B4-BE49-F238E27FC236}">
                <a16:creationId xmlns:a16="http://schemas.microsoft.com/office/drawing/2014/main" id="{4046BC30-3A60-47A4-AF40-43205ABA8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C89E3-7D3C-A64A-FBBB-6BEB651E6502}"/>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305718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4121-2D3D-4833-FCBB-AC9628A40E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8CB85A-4E74-6F26-F90A-14575CE7E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ADC1E-4688-1467-CB8C-61FB58A0CE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8E09A5-65CC-07C5-7E49-3AE246FD4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7C951-5DEC-CD6F-20B7-2D06235BF3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84AE59-AC38-F3D6-5C0A-04EA90794B62}"/>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8" name="Footer Placeholder 7">
            <a:extLst>
              <a:ext uri="{FF2B5EF4-FFF2-40B4-BE49-F238E27FC236}">
                <a16:creationId xmlns:a16="http://schemas.microsoft.com/office/drawing/2014/main" id="{076C6D8D-AA6E-8135-4B71-36B724212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65069-8999-0249-0658-CDE6B0ED65B8}"/>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731087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EDC8-9A9A-D9E3-9EDE-9D63794CA4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1EFAAF-AD46-3E97-6236-E07E4380B09E}"/>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4" name="Footer Placeholder 3">
            <a:extLst>
              <a:ext uri="{FF2B5EF4-FFF2-40B4-BE49-F238E27FC236}">
                <a16:creationId xmlns:a16="http://schemas.microsoft.com/office/drawing/2014/main" id="{A2AA6154-411B-CBFD-E106-642904E61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3829BD-9755-F277-DA49-4EEC8A516779}"/>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71638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03755-B89A-108F-0D7C-C67CC03AB9A9}"/>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3" name="Footer Placeholder 2">
            <a:extLst>
              <a:ext uri="{FF2B5EF4-FFF2-40B4-BE49-F238E27FC236}">
                <a16:creationId xmlns:a16="http://schemas.microsoft.com/office/drawing/2014/main" id="{96527527-2739-36A4-E6B3-19FD6D1A81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4E2223-4E0C-3B21-86BE-0BBAEEABD5EC}"/>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20791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4E0E-FF5A-788A-672D-48A5F5AE26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43739-BF14-97B8-5A3A-39978F882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05BC32-EA1E-BDD9-F0F9-B18B4BEDB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9E88C3-CE2E-680A-F287-C2E46F5D244B}"/>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6" name="Footer Placeholder 5">
            <a:extLst>
              <a:ext uri="{FF2B5EF4-FFF2-40B4-BE49-F238E27FC236}">
                <a16:creationId xmlns:a16="http://schemas.microsoft.com/office/drawing/2014/main" id="{A578CB4B-5810-B3C1-041D-B7D09224A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F3BCEF-7F38-705E-7BC1-7C1C27C2D501}"/>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383700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358B-4C62-4AAA-C568-916635F0C6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45C343-FD36-80D9-F20B-ABA568461B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B02E4-F1BC-D444-DB76-790A29B38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AEA9E9-4BD9-A79A-BDC9-A73E256A2B6A}"/>
              </a:ext>
            </a:extLst>
          </p:cNvPr>
          <p:cNvSpPr>
            <a:spLocks noGrp="1"/>
          </p:cNvSpPr>
          <p:nvPr>
            <p:ph type="dt" sz="half" idx="10"/>
          </p:nvPr>
        </p:nvSpPr>
        <p:spPr/>
        <p:txBody>
          <a:bodyPr/>
          <a:lstStyle/>
          <a:p>
            <a:fld id="{8C7F2B96-C8A3-4EC5-AEE2-18C77B0EB7C5}" type="datetimeFigureOut">
              <a:rPr lang="en-US" smtClean="0"/>
              <a:t>5/15/2025</a:t>
            </a:fld>
            <a:endParaRPr lang="en-US"/>
          </a:p>
        </p:txBody>
      </p:sp>
      <p:sp>
        <p:nvSpPr>
          <p:cNvPr id="6" name="Footer Placeholder 5">
            <a:extLst>
              <a:ext uri="{FF2B5EF4-FFF2-40B4-BE49-F238E27FC236}">
                <a16:creationId xmlns:a16="http://schemas.microsoft.com/office/drawing/2014/main" id="{AC6A269A-5641-5A6E-E996-0EA512E57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F45F6-A121-B9F9-D2CC-BC30578E9C28}"/>
              </a:ext>
            </a:extLst>
          </p:cNvPr>
          <p:cNvSpPr>
            <a:spLocks noGrp="1"/>
          </p:cNvSpPr>
          <p:nvPr>
            <p:ph type="sldNum" sz="quarter" idx="12"/>
          </p:nvPr>
        </p:nvSpPr>
        <p:spPr/>
        <p:txBody>
          <a:bodyPr/>
          <a:lstStyle/>
          <a:p>
            <a:fld id="{7262352F-9550-4E82-9BAE-C1710AC91AA1}" type="slidenum">
              <a:rPr lang="en-US" smtClean="0"/>
              <a:t>‹#›</a:t>
            </a:fld>
            <a:endParaRPr lang="en-US"/>
          </a:p>
        </p:txBody>
      </p:sp>
    </p:spTree>
    <p:extLst>
      <p:ext uri="{BB962C8B-B14F-4D97-AF65-F5344CB8AC3E}">
        <p14:creationId xmlns:p14="http://schemas.microsoft.com/office/powerpoint/2010/main" val="81553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2DA61D-4DBE-E4BC-41A1-42E7512BC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031FD-30B8-F50A-FCF0-7AFC7A31B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B9587-1D8B-1EFD-D50C-0ED126350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7F2B96-C8A3-4EC5-AEE2-18C77B0EB7C5}" type="datetimeFigureOut">
              <a:rPr lang="en-US" smtClean="0"/>
              <a:t>5/15/2025</a:t>
            </a:fld>
            <a:endParaRPr lang="en-US"/>
          </a:p>
        </p:txBody>
      </p:sp>
      <p:sp>
        <p:nvSpPr>
          <p:cNvPr id="5" name="Footer Placeholder 4">
            <a:extLst>
              <a:ext uri="{FF2B5EF4-FFF2-40B4-BE49-F238E27FC236}">
                <a16:creationId xmlns:a16="http://schemas.microsoft.com/office/drawing/2014/main" id="{AE482907-92C8-C754-0926-6A2250E6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461FAF-DE20-D0D1-4CC1-E354B6DCF1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62352F-9550-4E82-9BAE-C1710AC91AA1}" type="slidenum">
              <a:rPr lang="en-US" smtClean="0"/>
              <a:t>‹#›</a:t>
            </a:fld>
            <a:endParaRPr lang="en-US"/>
          </a:p>
        </p:txBody>
      </p:sp>
    </p:spTree>
    <p:extLst>
      <p:ext uri="{BB962C8B-B14F-4D97-AF65-F5344CB8AC3E}">
        <p14:creationId xmlns:p14="http://schemas.microsoft.com/office/powerpoint/2010/main" val="3505223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niosh/motor-vehicle/constructionequipmentvisibilitydiagram/?CDC_AAref_Val=https://www.cdc.gov/niosh/topics/highwayworkzones/BAD/imagelookup.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78F6-F8B4-BBE7-73B9-572F72914237}"/>
              </a:ext>
            </a:extLst>
          </p:cNvPr>
          <p:cNvSpPr>
            <a:spLocks noGrp="1"/>
          </p:cNvSpPr>
          <p:nvPr>
            <p:ph type="ctrTitle"/>
          </p:nvPr>
        </p:nvSpPr>
        <p:spPr>
          <a:xfrm>
            <a:off x="1523999" y="665163"/>
            <a:ext cx="9144000" cy="2387600"/>
          </a:xfrm>
        </p:spPr>
        <p:txBody>
          <a:bodyPr/>
          <a:lstStyle/>
          <a:p>
            <a:r>
              <a:rPr lang="en-US"/>
              <a:t>Mirror Check Initiative</a:t>
            </a:r>
          </a:p>
        </p:txBody>
      </p:sp>
      <p:sp>
        <p:nvSpPr>
          <p:cNvPr id="3" name="Subtitle 2">
            <a:extLst>
              <a:ext uri="{FF2B5EF4-FFF2-40B4-BE49-F238E27FC236}">
                <a16:creationId xmlns:a16="http://schemas.microsoft.com/office/drawing/2014/main" id="{2E41CE5F-98F6-864C-5B43-A0D4CF5F9C16}"/>
              </a:ext>
            </a:extLst>
          </p:cNvPr>
          <p:cNvSpPr>
            <a:spLocks noGrp="1"/>
          </p:cNvSpPr>
          <p:nvPr>
            <p:ph type="subTitle" idx="1"/>
          </p:nvPr>
        </p:nvSpPr>
        <p:spPr>
          <a:xfrm>
            <a:off x="1523999" y="3052763"/>
            <a:ext cx="9144000" cy="1655762"/>
          </a:xfrm>
        </p:spPr>
        <p:txBody>
          <a:bodyPr>
            <a:normAutofit/>
          </a:bodyPr>
          <a:lstStyle/>
          <a:p>
            <a:r>
              <a:rPr lang="en-US" sz="4000"/>
              <a:t>Preventing Backovers</a:t>
            </a:r>
          </a:p>
        </p:txBody>
      </p:sp>
      <p:pic>
        <p:nvPicPr>
          <p:cNvPr id="4" name="Picture 3" descr="QR Code">
            <a:extLst>
              <a:ext uri="{FF2B5EF4-FFF2-40B4-BE49-F238E27FC236}">
                <a16:creationId xmlns:a16="http://schemas.microsoft.com/office/drawing/2014/main" id="{FC7C7D77-FE25-24C7-71AA-E678326FF707}"/>
              </a:ext>
            </a:extLst>
          </p:cNvPr>
          <p:cNvPicPr>
            <a:picLocks noChangeAspect="1"/>
          </p:cNvPicPr>
          <p:nvPr/>
        </p:nvPicPr>
        <p:blipFill>
          <a:blip r:embed="rId2"/>
          <a:stretch>
            <a:fillRect/>
          </a:stretch>
        </p:blipFill>
        <p:spPr>
          <a:xfrm>
            <a:off x="4948236" y="3880644"/>
            <a:ext cx="2295525" cy="2295525"/>
          </a:xfrm>
          <a:prstGeom prst="rect">
            <a:avLst/>
          </a:prstGeom>
        </p:spPr>
      </p:pic>
    </p:spTree>
    <p:extLst>
      <p:ext uri="{BB962C8B-B14F-4D97-AF65-F5344CB8AC3E}">
        <p14:creationId xmlns:p14="http://schemas.microsoft.com/office/powerpoint/2010/main" val="298488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4CB6-A319-31E1-8E70-ABCD6438E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BF13F-44F1-D269-B62C-7191FDE473AE}"/>
              </a:ext>
            </a:extLst>
          </p:cNvPr>
          <p:cNvSpPr>
            <a:spLocks noGrp="1"/>
          </p:cNvSpPr>
          <p:nvPr>
            <p:ph type="title"/>
          </p:nvPr>
        </p:nvSpPr>
        <p:spPr/>
        <p:txBody>
          <a:bodyPr/>
          <a:lstStyle/>
          <a:p>
            <a:r>
              <a:rPr lang="en-US"/>
              <a:t>Mirror Adjustment</a:t>
            </a:r>
          </a:p>
        </p:txBody>
      </p:sp>
      <p:sp>
        <p:nvSpPr>
          <p:cNvPr id="3" name="Content Placeholder 2">
            <a:extLst>
              <a:ext uri="{FF2B5EF4-FFF2-40B4-BE49-F238E27FC236}">
                <a16:creationId xmlns:a16="http://schemas.microsoft.com/office/drawing/2014/main" id="{A0EB4602-C4D3-CA90-865D-CEFCB3D9AE42}"/>
              </a:ext>
            </a:extLst>
          </p:cNvPr>
          <p:cNvSpPr>
            <a:spLocks noGrp="1"/>
          </p:cNvSpPr>
          <p:nvPr>
            <p:ph idx="1"/>
          </p:nvPr>
        </p:nvSpPr>
        <p:spPr/>
        <p:txBody>
          <a:bodyPr>
            <a:normAutofit lnSpcReduction="10000"/>
          </a:bodyPr>
          <a:lstStyle/>
          <a:p>
            <a:pPr marL="0" indent="0">
              <a:buNone/>
            </a:pPr>
            <a:r>
              <a:rPr lang="en-US"/>
              <a:t>New Adjustments:</a:t>
            </a:r>
          </a:p>
          <a:p>
            <a:r>
              <a:rPr lang="en-US"/>
              <a:t>With these settings, you'll have nearly continuous visibility around your vehicle, making it easier to spot nearby roadway users. For instance, when a vehicle passes on your left, you'll see it first in the rearview mirror, then in the left side mirror, and finally with your side vision.</a:t>
            </a:r>
          </a:p>
          <a:p>
            <a:r>
              <a:rPr lang="en-US"/>
              <a:t>Before driving with the updated mirror settings, test them while your vehicle is parked. For instance, parallel park along a street and observe how passing vehicles appear in your mirrors and peripheral vision. This will help you adjust to the new settings before driving in traffic.</a:t>
            </a:r>
          </a:p>
        </p:txBody>
      </p:sp>
    </p:spTree>
    <p:extLst>
      <p:ext uri="{BB962C8B-B14F-4D97-AF65-F5344CB8AC3E}">
        <p14:creationId xmlns:p14="http://schemas.microsoft.com/office/powerpoint/2010/main" val="309274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D639-3EE5-B3EF-CFC5-A2671D6D0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1DE67-6578-F366-AAFA-91850FFA5D08}"/>
              </a:ext>
            </a:extLst>
          </p:cNvPr>
          <p:cNvSpPr>
            <a:spLocks noGrp="1"/>
          </p:cNvSpPr>
          <p:nvPr>
            <p:ph type="title"/>
          </p:nvPr>
        </p:nvSpPr>
        <p:spPr/>
        <p:txBody>
          <a:bodyPr/>
          <a:lstStyle/>
          <a:p>
            <a:r>
              <a:rPr lang="en-US"/>
              <a:t>Mirror Adjustment</a:t>
            </a:r>
          </a:p>
        </p:txBody>
      </p:sp>
      <p:sp>
        <p:nvSpPr>
          <p:cNvPr id="3" name="Content Placeholder 2">
            <a:extLst>
              <a:ext uri="{FF2B5EF4-FFF2-40B4-BE49-F238E27FC236}">
                <a16:creationId xmlns:a16="http://schemas.microsoft.com/office/drawing/2014/main" id="{469D7FA9-1F64-8E5C-D741-1B3C01C3AB29}"/>
              </a:ext>
            </a:extLst>
          </p:cNvPr>
          <p:cNvSpPr>
            <a:spLocks noGrp="1"/>
          </p:cNvSpPr>
          <p:nvPr>
            <p:ph idx="1"/>
          </p:nvPr>
        </p:nvSpPr>
        <p:spPr/>
        <p:txBody>
          <a:bodyPr>
            <a:normAutofit/>
          </a:bodyPr>
          <a:lstStyle/>
          <a:p>
            <a:pPr marL="0" indent="0">
              <a:buNone/>
            </a:pPr>
            <a:r>
              <a:rPr lang="en-US"/>
              <a:t>Remember:</a:t>
            </a:r>
          </a:p>
          <a:p>
            <a:pPr marL="0" indent="0" algn="ctr">
              <a:buNone/>
            </a:pPr>
            <a:r>
              <a:rPr lang="en-US"/>
              <a:t>Even with properly adjusted mirrors, blind spots may still exist. To reduce risk, always make a final check to the sides before making any lateral moves.</a:t>
            </a:r>
          </a:p>
        </p:txBody>
      </p:sp>
      <p:pic>
        <p:nvPicPr>
          <p:cNvPr id="5" name="Picture 4" descr="driver in the cab with side mirrors">
            <a:extLst>
              <a:ext uri="{FF2B5EF4-FFF2-40B4-BE49-F238E27FC236}">
                <a16:creationId xmlns:a16="http://schemas.microsoft.com/office/drawing/2014/main" id="{2170B4F7-9360-24B0-AE7D-894DD3000450}"/>
              </a:ext>
            </a:extLst>
          </p:cNvPr>
          <p:cNvPicPr>
            <a:picLocks noChangeAspect="1"/>
          </p:cNvPicPr>
          <p:nvPr/>
        </p:nvPicPr>
        <p:blipFill>
          <a:blip r:embed="rId2"/>
          <a:stretch>
            <a:fillRect/>
          </a:stretch>
        </p:blipFill>
        <p:spPr>
          <a:xfrm>
            <a:off x="3751639" y="3588773"/>
            <a:ext cx="4688721" cy="3125813"/>
          </a:xfrm>
          <a:prstGeom prst="rect">
            <a:avLst/>
          </a:prstGeom>
        </p:spPr>
      </p:pic>
    </p:spTree>
    <p:extLst>
      <p:ext uri="{BB962C8B-B14F-4D97-AF65-F5344CB8AC3E}">
        <p14:creationId xmlns:p14="http://schemas.microsoft.com/office/powerpoint/2010/main" val="1287591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E38E3-B180-2C4E-69C0-DABC2D6E3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848E9-8EF3-8F19-065F-05347B90BC39}"/>
              </a:ext>
            </a:extLst>
          </p:cNvPr>
          <p:cNvSpPr>
            <a:spLocks noGrp="1"/>
          </p:cNvSpPr>
          <p:nvPr>
            <p:ph type="title"/>
          </p:nvPr>
        </p:nvSpPr>
        <p:spPr/>
        <p:txBody>
          <a:bodyPr/>
          <a:lstStyle/>
          <a:p>
            <a:r>
              <a:rPr lang="en-US"/>
              <a:t>Spotters</a:t>
            </a:r>
          </a:p>
        </p:txBody>
      </p:sp>
      <p:sp>
        <p:nvSpPr>
          <p:cNvPr id="3" name="Content Placeholder 2">
            <a:extLst>
              <a:ext uri="{FF2B5EF4-FFF2-40B4-BE49-F238E27FC236}">
                <a16:creationId xmlns:a16="http://schemas.microsoft.com/office/drawing/2014/main" id="{0C541BE0-CCAB-797E-08BE-A6EEF8BD7048}"/>
              </a:ext>
            </a:extLst>
          </p:cNvPr>
          <p:cNvSpPr>
            <a:spLocks noGrp="1"/>
          </p:cNvSpPr>
          <p:nvPr>
            <p:ph idx="1"/>
          </p:nvPr>
        </p:nvSpPr>
        <p:spPr>
          <a:xfrm>
            <a:off x="838200" y="1825625"/>
            <a:ext cx="6437811" cy="4351338"/>
          </a:xfrm>
        </p:spPr>
        <p:txBody>
          <a:bodyPr/>
          <a:lstStyle/>
          <a:p>
            <a:r>
              <a:rPr lang="en-US"/>
              <a:t>Spotters are effective for protecting employees on foot behind vehicles with obstructed views, but they can also be at risk of injury or death</a:t>
            </a:r>
          </a:p>
          <a:p>
            <a:r>
              <a:rPr lang="en-US"/>
              <a:t>Ensure spotters and drivers establish clear hand signals before backing up to avoid miscommunication</a:t>
            </a:r>
          </a:p>
          <a:p>
            <a:r>
              <a:rPr lang="en-US"/>
              <a:t>Instruct spotters to maintain constant visual contact with the driver while the vehicle is backing to ensure safety</a:t>
            </a:r>
          </a:p>
        </p:txBody>
      </p:sp>
      <p:pic>
        <p:nvPicPr>
          <p:cNvPr id="6" name="Picture 5" descr="worker">
            <a:extLst>
              <a:ext uri="{FF2B5EF4-FFF2-40B4-BE49-F238E27FC236}">
                <a16:creationId xmlns:a16="http://schemas.microsoft.com/office/drawing/2014/main" id="{59B90D02-4599-D3AD-31FD-7C39F17E53F6}"/>
              </a:ext>
            </a:extLst>
          </p:cNvPr>
          <p:cNvPicPr>
            <a:picLocks noChangeAspect="1"/>
          </p:cNvPicPr>
          <p:nvPr/>
        </p:nvPicPr>
        <p:blipFill>
          <a:blip r:embed="rId2"/>
          <a:stretch>
            <a:fillRect/>
          </a:stretch>
        </p:blipFill>
        <p:spPr>
          <a:xfrm>
            <a:off x="7276011" y="1482026"/>
            <a:ext cx="3743847" cy="5010849"/>
          </a:xfrm>
          <a:prstGeom prst="rect">
            <a:avLst/>
          </a:prstGeom>
        </p:spPr>
      </p:pic>
    </p:spTree>
    <p:extLst>
      <p:ext uri="{BB962C8B-B14F-4D97-AF65-F5344CB8AC3E}">
        <p14:creationId xmlns:p14="http://schemas.microsoft.com/office/powerpoint/2010/main" val="3124596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FFB6B-FEC8-7E11-73F4-C693D3F7F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28D21-9ABF-17A7-7EB6-066596C2C269}"/>
              </a:ext>
            </a:extLst>
          </p:cNvPr>
          <p:cNvSpPr>
            <a:spLocks noGrp="1"/>
          </p:cNvSpPr>
          <p:nvPr>
            <p:ph type="title"/>
          </p:nvPr>
        </p:nvSpPr>
        <p:spPr/>
        <p:txBody>
          <a:bodyPr/>
          <a:lstStyle/>
          <a:p>
            <a:r>
              <a:rPr lang="en-US"/>
              <a:t>Suggested Spotting Signals</a:t>
            </a:r>
          </a:p>
        </p:txBody>
      </p:sp>
      <p:pic>
        <p:nvPicPr>
          <p:cNvPr id="5" name="Content Placeholder 4" descr="diagram of spotting signals, including back up, back, turn left, back, turn right, move forward, distance left to back, slow down, stop">
            <a:extLst>
              <a:ext uri="{FF2B5EF4-FFF2-40B4-BE49-F238E27FC236}">
                <a16:creationId xmlns:a16="http://schemas.microsoft.com/office/drawing/2014/main" id="{F71A46FE-A763-6F04-8021-63C2641EA818}"/>
              </a:ext>
            </a:extLst>
          </p:cNvPr>
          <p:cNvPicPr>
            <a:picLocks noGrp="1" noChangeAspect="1"/>
          </p:cNvPicPr>
          <p:nvPr>
            <p:ph idx="1"/>
          </p:nvPr>
        </p:nvPicPr>
        <p:blipFill>
          <a:blip r:embed="rId3"/>
          <a:stretch>
            <a:fillRect/>
          </a:stretch>
        </p:blipFill>
        <p:spPr>
          <a:xfrm>
            <a:off x="2174744" y="1508391"/>
            <a:ext cx="7842512" cy="5136884"/>
          </a:xfrm>
        </p:spPr>
      </p:pic>
    </p:spTree>
    <p:extLst>
      <p:ext uri="{BB962C8B-B14F-4D97-AF65-F5344CB8AC3E}">
        <p14:creationId xmlns:p14="http://schemas.microsoft.com/office/powerpoint/2010/main" val="171917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AD199-92CB-C9F2-2596-AFE6BB846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AADB3-F72E-BA99-327D-FFF44A5096A8}"/>
              </a:ext>
            </a:extLst>
          </p:cNvPr>
          <p:cNvSpPr>
            <a:spLocks noGrp="1"/>
          </p:cNvSpPr>
          <p:nvPr>
            <p:ph type="title"/>
          </p:nvPr>
        </p:nvSpPr>
        <p:spPr/>
        <p:txBody>
          <a:bodyPr/>
          <a:lstStyle/>
          <a:p>
            <a:r>
              <a:rPr lang="en-US"/>
              <a:t>Spotters</a:t>
            </a:r>
          </a:p>
        </p:txBody>
      </p:sp>
      <p:sp>
        <p:nvSpPr>
          <p:cNvPr id="3" name="Content Placeholder 2">
            <a:extLst>
              <a:ext uri="{FF2B5EF4-FFF2-40B4-BE49-F238E27FC236}">
                <a16:creationId xmlns:a16="http://schemas.microsoft.com/office/drawing/2014/main" id="{0FC61FBB-593B-BA67-56C6-F7A4DE9BFE9F}"/>
              </a:ext>
            </a:extLst>
          </p:cNvPr>
          <p:cNvSpPr>
            <a:spLocks noGrp="1"/>
          </p:cNvSpPr>
          <p:nvPr>
            <p:ph idx="1"/>
          </p:nvPr>
        </p:nvSpPr>
        <p:spPr>
          <a:xfrm>
            <a:off x="838200" y="1449977"/>
            <a:ext cx="6320246" cy="5042898"/>
          </a:xfrm>
        </p:spPr>
        <p:txBody>
          <a:bodyPr>
            <a:normAutofit lnSpcReduction="10000"/>
          </a:bodyPr>
          <a:lstStyle/>
          <a:p>
            <a:r>
              <a:rPr lang="en-US" dirty="0"/>
              <a:t>Prohibit spotters from using personal mobile phones, headphones, or other distractions during spotting tasks</a:t>
            </a:r>
          </a:p>
          <a:p>
            <a:r>
              <a:rPr lang="en-US" dirty="0"/>
              <a:t>Instruct drivers to stop backing up immediately if they lose sight of the spotter to prevent accidents</a:t>
            </a:r>
          </a:p>
          <a:p>
            <a:r>
              <a:rPr lang="en-US" dirty="0"/>
              <a:t>Do not assign additional duties to spotters while they are focused on spotting to ensure full attention</a:t>
            </a:r>
          </a:p>
          <a:p>
            <a:r>
              <a:rPr lang="en-US" dirty="0"/>
              <a:t>Provide spotters with high-visibility clothing, particularly during night operations, to enhance safety</a:t>
            </a:r>
          </a:p>
        </p:txBody>
      </p:sp>
      <p:pic>
        <p:nvPicPr>
          <p:cNvPr id="4" name="Picture 3" descr="spotter with protection and a walkie-talkie">
            <a:extLst>
              <a:ext uri="{FF2B5EF4-FFF2-40B4-BE49-F238E27FC236}">
                <a16:creationId xmlns:a16="http://schemas.microsoft.com/office/drawing/2014/main" id="{74A2B8A1-CC05-CD21-1EEA-5D0C6E4DB6C5}"/>
              </a:ext>
            </a:extLst>
          </p:cNvPr>
          <p:cNvPicPr>
            <a:picLocks noChangeAspect="1"/>
          </p:cNvPicPr>
          <p:nvPr/>
        </p:nvPicPr>
        <p:blipFill>
          <a:blip r:embed="rId2"/>
          <a:srcRect l="39342" t="10417" r="17299" b="8319"/>
          <a:stretch/>
        </p:blipFill>
        <p:spPr>
          <a:xfrm>
            <a:off x="7004643" y="1449977"/>
            <a:ext cx="4349157" cy="4585063"/>
          </a:xfrm>
          <a:prstGeom prst="rect">
            <a:avLst/>
          </a:prstGeom>
        </p:spPr>
      </p:pic>
    </p:spTree>
    <p:extLst>
      <p:ext uri="{BB962C8B-B14F-4D97-AF65-F5344CB8AC3E}">
        <p14:creationId xmlns:p14="http://schemas.microsoft.com/office/powerpoint/2010/main" val="2663452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FC786-4916-105A-116D-8E204B125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A72E6-4251-8984-C0E7-D1DDDC2E4FFD}"/>
              </a:ext>
            </a:extLst>
          </p:cNvPr>
          <p:cNvSpPr>
            <a:spLocks noGrp="1"/>
          </p:cNvSpPr>
          <p:nvPr>
            <p:ph type="title"/>
          </p:nvPr>
        </p:nvSpPr>
        <p:spPr/>
        <p:txBody>
          <a:bodyPr/>
          <a:lstStyle/>
          <a:p>
            <a:r>
              <a:rPr lang="en-US"/>
              <a:t>Cameras</a:t>
            </a:r>
          </a:p>
        </p:txBody>
      </p:sp>
      <p:sp>
        <p:nvSpPr>
          <p:cNvPr id="3" name="Content Placeholder 2">
            <a:extLst>
              <a:ext uri="{FF2B5EF4-FFF2-40B4-BE49-F238E27FC236}">
                <a16:creationId xmlns:a16="http://schemas.microsoft.com/office/drawing/2014/main" id="{A0547133-5CDE-CF12-B11E-922607A90A03}"/>
              </a:ext>
            </a:extLst>
          </p:cNvPr>
          <p:cNvSpPr>
            <a:spLocks noGrp="1"/>
          </p:cNvSpPr>
          <p:nvPr>
            <p:ph idx="1"/>
          </p:nvPr>
        </p:nvSpPr>
        <p:spPr>
          <a:xfrm>
            <a:off x="838200" y="1569143"/>
            <a:ext cx="10515600" cy="4351338"/>
          </a:xfrm>
        </p:spPr>
        <p:txBody>
          <a:bodyPr/>
          <a:lstStyle/>
          <a:p>
            <a:pPr marL="0" indent="0" algn="ctr">
              <a:buNone/>
            </a:pPr>
            <a:r>
              <a:rPr lang="en-US"/>
              <a:t>Rear-view cameras enhance safety by improving visibility for drivers. Vehicles can have them pre-installed or added later, with screens mounted without blocking the driver's view. In harsh environments, rugged cameras may be needed. Large vehicles, like dump trucks, may require multiple cameras to eliminate blind spots and prevent accidents.</a:t>
            </a:r>
          </a:p>
        </p:txBody>
      </p:sp>
      <p:pic>
        <p:nvPicPr>
          <p:cNvPr id="5" name="Picture 4" descr="photo of a rear-view camera">
            <a:extLst>
              <a:ext uri="{FF2B5EF4-FFF2-40B4-BE49-F238E27FC236}">
                <a16:creationId xmlns:a16="http://schemas.microsoft.com/office/drawing/2014/main" id="{07412C63-3698-7180-E9C7-866C73D23449}"/>
              </a:ext>
            </a:extLst>
          </p:cNvPr>
          <p:cNvPicPr>
            <a:picLocks noChangeAspect="1"/>
          </p:cNvPicPr>
          <p:nvPr/>
        </p:nvPicPr>
        <p:blipFill>
          <a:blip r:embed="rId2"/>
          <a:srcRect t="30286" b="22880"/>
          <a:stretch/>
        </p:blipFill>
        <p:spPr>
          <a:xfrm>
            <a:off x="1652451" y="4118247"/>
            <a:ext cx="8887097" cy="2341219"/>
          </a:xfrm>
          <a:prstGeom prst="rect">
            <a:avLst/>
          </a:prstGeom>
        </p:spPr>
      </p:pic>
    </p:spTree>
    <p:extLst>
      <p:ext uri="{BB962C8B-B14F-4D97-AF65-F5344CB8AC3E}">
        <p14:creationId xmlns:p14="http://schemas.microsoft.com/office/powerpoint/2010/main" val="347482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BD7F-17DA-2FF1-16E6-EFF7C96E7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2CC8E-4B95-C6D0-6C2E-E30294D573C1}"/>
              </a:ext>
            </a:extLst>
          </p:cNvPr>
          <p:cNvSpPr>
            <a:spLocks noGrp="1"/>
          </p:cNvSpPr>
          <p:nvPr>
            <p:ph type="title"/>
          </p:nvPr>
        </p:nvSpPr>
        <p:spPr/>
        <p:txBody>
          <a:bodyPr/>
          <a:lstStyle/>
          <a:p>
            <a:r>
              <a:rPr lang="en-US"/>
              <a:t>Proximity Detection Systems</a:t>
            </a:r>
          </a:p>
        </p:txBody>
      </p:sp>
      <p:sp>
        <p:nvSpPr>
          <p:cNvPr id="3" name="Content Placeholder 2">
            <a:extLst>
              <a:ext uri="{FF2B5EF4-FFF2-40B4-BE49-F238E27FC236}">
                <a16:creationId xmlns:a16="http://schemas.microsoft.com/office/drawing/2014/main" id="{2ACBAE5E-3E67-ABD9-9E6C-30B937DCE60A}"/>
              </a:ext>
            </a:extLst>
          </p:cNvPr>
          <p:cNvSpPr>
            <a:spLocks noGrp="1"/>
          </p:cNvSpPr>
          <p:nvPr>
            <p:ph idx="1"/>
          </p:nvPr>
        </p:nvSpPr>
        <p:spPr>
          <a:xfrm>
            <a:off x="838201" y="1825625"/>
            <a:ext cx="5257800" cy="4667250"/>
          </a:xfrm>
        </p:spPr>
        <p:txBody>
          <a:bodyPr>
            <a:normAutofit lnSpcReduction="10000"/>
          </a:bodyPr>
          <a:lstStyle/>
          <a:p>
            <a:pPr marL="0" indent="0" algn="ctr">
              <a:buNone/>
            </a:pPr>
            <a:r>
              <a:rPr lang="en-US"/>
              <a:t>Radar and ultrasonic technologies enhance backing safety. Radar systems transmit signals that bounce off objects and alert the driver. They must be positioned to avoid interference from harmless objects. Ultrasonic systems emit high-frequency waves to measure distance and alert the driver. Both can be mounted on most vehicles and may be optional from some manufacturers.</a:t>
            </a:r>
          </a:p>
        </p:txBody>
      </p:sp>
      <p:pic>
        <p:nvPicPr>
          <p:cNvPr id="4" name="Picture 3">
            <a:extLst>
              <a:ext uri="{FF2B5EF4-FFF2-40B4-BE49-F238E27FC236}">
                <a16:creationId xmlns:a16="http://schemas.microsoft.com/office/drawing/2014/main" id="{C08FC846-3EB8-C985-6044-94B1B38985A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6000" y="2585175"/>
            <a:ext cx="5596709" cy="3148149"/>
          </a:xfrm>
          <a:prstGeom prst="rect">
            <a:avLst/>
          </a:prstGeom>
        </p:spPr>
      </p:pic>
      <p:sp>
        <p:nvSpPr>
          <p:cNvPr id="5" name="TextBox 4">
            <a:extLst>
              <a:ext uri="{FF2B5EF4-FFF2-40B4-BE49-F238E27FC236}">
                <a16:creationId xmlns:a16="http://schemas.microsoft.com/office/drawing/2014/main" id="{090BA52B-4824-87ED-1E5E-6D9FFF6A93CB}"/>
              </a:ext>
            </a:extLst>
          </p:cNvPr>
          <p:cNvSpPr txBox="1"/>
          <p:nvPr/>
        </p:nvSpPr>
        <p:spPr>
          <a:xfrm>
            <a:off x="489858" y="6318652"/>
            <a:ext cx="11569706" cy="369332"/>
          </a:xfrm>
          <a:prstGeom prst="rect">
            <a:avLst/>
          </a:prstGeom>
          <a:noFill/>
        </p:spPr>
        <p:txBody>
          <a:bodyPr wrap="none" rtlCol="0">
            <a:spAutoFit/>
          </a:bodyPr>
          <a:lstStyle/>
          <a:p>
            <a:r>
              <a:rPr lang="en-US" dirty="0"/>
              <a:t>Did You Know?: Personal motor vehicles manufactured after 2015 come equipped with proximity detection systems</a:t>
            </a:r>
          </a:p>
        </p:txBody>
      </p:sp>
    </p:spTree>
    <p:extLst>
      <p:ext uri="{BB962C8B-B14F-4D97-AF65-F5344CB8AC3E}">
        <p14:creationId xmlns:p14="http://schemas.microsoft.com/office/powerpoint/2010/main" val="191149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1633-A6A0-DA0C-FBC1-EAC46AC0C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E53F3-2772-81C7-7B40-D008F919965D}"/>
              </a:ext>
            </a:extLst>
          </p:cNvPr>
          <p:cNvSpPr>
            <a:spLocks noGrp="1"/>
          </p:cNvSpPr>
          <p:nvPr>
            <p:ph type="title"/>
          </p:nvPr>
        </p:nvSpPr>
        <p:spPr/>
        <p:txBody>
          <a:bodyPr/>
          <a:lstStyle/>
          <a:p>
            <a:r>
              <a:rPr lang="en-US"/>
              <a:t>Tag-based Systems</a:t>
            </a:r>
          </a:p>
        </p:txBody>
      </p:sp>
      <p:pic>
        <p:nvPicPr>
          <p:cNvPr id="4" name="Picture 3" descr="tag-based system. photo of an asphalt crew.">
            <a:extLst>
              <a:ext uri="{FF2B5EF4-FFF2-40B4-BE49-F238E27FC236}">
                <a16:creationId xmlns:a16="http://schemas.microsoft.com/office/drawing/2014/main" id="{FAC36F30-D26C-DA19-54B7-189C2D3D5B26}"/>
              </a:ext>
            </a:extLst>
          </p:cNvPr>
          <p:cNvPicPr>
            <a:picLocks noChangeAspect="1"/>
          </p:cNvPicPr>
          <p:nvPr/>
        </p:nvPicPr>
        <p:blipFill>
          <a:blip r:embed="rId2"/>
          <a:srcRect l="8664"/>
          <a:stretch/>
        </p:blipFill>
        <p:spPr>
          <a:xfrm>
            <a:off x="838200" y="2569982"/>
            <a:ext cx="4648200" cy="2862623"/>
          </a:xfrm>
          <a:prstGeom prst="rect">
            <a:avLst/>
          </a:prstGeom>
        </p:spPr>
      </p:pic>
      <p:sp>
        <p:nvSpPr>
          <p:cNvPr id="3" name="Content Placeholder 2">
            <a:extLst>
              <a:ext uri="{FF2B5EF4-FFF2-40B4-BE49-F238E27FC236}">
                <a16:creationId xmlns:a16="http://schemas.microsoft.com/office/drawing/2014/main" id="{3ADE5962-5F57-00ED-9DB2-9682C0D3D28D}"/>
              </a:ext>
            </a:extLst>
          </p:cNvPr>
          <p:cNvSpPr>
            <a:spLocks noGrp="1"/>
          </p:cNvSpPr>
          <p:nvPr>
            <p:ph idx="1"/>
          </p:nvPr>
        </p:nvSpPr>
        <p:spPr>
          <a:xfrm>
            <a:off x="5486400" y="1825625"/>
            <a:ext cx="5867400" cy="4351338"/>
          </a:xfrm>
        </p:spPr>
        <p:txBody>
          <a:bodyPr>
            <a:normAutofit fontScale="92500" lnSpcReduction="10000"/>
          </a:bodyPr>
          <a:lstStyle/>
          <a:p>
            <a:r>
              <a:rPr lang="en-US" dirty="0"/>
              <a:t>An electromagnetic proximity detection system uses field generators and tags. </a:t>
            </a:r>
          </a:p>
          <a:p>
            <a:r>
              <a:rPr lang="en-US" dirty="0"/>
              <a:t>One setup places the generators on the vehicle and the tags on workers, while the other reverses the configuration, with tags on the vehicle and generators worn by workers.</a:t>
            </a:r>
          </a:p>
          <a:p>
            <a:r>
              <a:rPr lang="en-US" dirty="0"/>
              <a:t>These systems can be programmed to warn workers, stop the vehicle, or both when workers enter the danger zone.</a:t>
            </a:r>
          </a:p>
        </p:txBody>
      </p:sp>
    </p:spTree>
    <p:extLst>
      <p:ext uri="{BB962C8B-B14F-4D97-AF65-F5344CB8AC3E}">
        <p14:creationId xmlns:p14="http://schemas.microsoft.com/office/powerpoint/2010/main" val="329650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A2A7-EB9B-0F80-3A7B-ECE9A5128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1CA96-7064-2EDB-678A-CBD2D1D3D8B9}"/>
              </a:ext>
            </a:extLst>
          </p:cNvPr>
          <p:cNvSpPr>
            <a:spLocks noGrp="1"/>
          </p:cNvSpPr>
          <p:nvPr>
            <p:ph type="title"/>
          </p:nvPr>
        </p:nvSpPr>
        <p:spPr/>
        <p:txBody>
          <a:bodyPr/>
          <a:lstStyle/>
          <a:p>
            <a:r>
              <a:rPr lang="en-US"/>
              <a:t>Internal Traffic </a:t>
            </a:r>
            <a:r>
              <a:rPr lang="en-US" dirty="0"/>
              <a:t>Control Plans</a:t>
            </a:r>
          </a:p>
        </p:txBody>
      </p:sp>
      <p:pic>
        <p:nvPicPr>
          <p:cNvPr id="5" name="Content Placeholder 4" descr="diagram of an internal traffic control plan, including 1. advance warning ara, 2. transition area, 3. activity area (including buffer space (longitudinal) and work space and 4. termination area. Also, includes buffer space (lateral) and traffic space">
            <a:extLst>
              <a:ext uri="{FF2B5EF4-FFF2-40B4-BE49-F238E27FC236}">
                <a16:creationId xmlns:a16="http://schemas.microsoft.com/office/drawing/2014/main" id="{B4FE642F-CC98-70C1-9A05-320B61588892}"/>
              </a:ext>
            </a:extLst>
          </p:cNvPr>
          <p:cNvPicPr>
            <a:picLocks noGrp="1" noChangeAspect="1"/>
          </p:cNvPicPr>
          <p:nvPr>
            <p:ph idx="1"/>
          </p:nvPr>
        </p:nvPicPr>
        <p:blipFill>
          <a:blip r:embed="rId2"/>
          <a:stretch>
            <a:fillRect/>
          </a:stretch>
        </p:blipFill>
        <p:spPr>
          <a:xfrm>
            <a:off x="2818942" y="3559023"/>
            <a:ext cx="6554115" cy="2838846"/>
          </a:xfrm>
        </p:spPr>
      </p:pic>
      <p:sp>
        <p:nvSpPr>
          <p:cNvPr id="7" name="TextBox 6">
            <a:extLst>
              <a:ext uri="{FF2B5EF4-FFF2-40B4-BE49-F238E27FC236}">
                <a16:creationId xmlns:a16="http://schemas.microsoft.com/office/drawing/2014/main" id="{D2ACF252-DBA0-EDEA-913F-2460BAA5835D}"/>
              </a:ext>
            </a:extLst>
          </p:cNvPr>
          <p:cNvSpPr txBox="1"/>
          <p:nvPr/>
        </p:nvSpPr>
        <p:spPr>
          <a:xfrm>
            <a:off x="1461246" y="1989363"/>
            <a:ext cx="9269506" cy="1569660"/>
          </a:xfrm>
          <a:prstGeom prst="rect">
            <a:avLst/>
          </a:prstGeom>
          <a:noFill/>
        </p:spPr>
        <p:txBody>
          <a:bodyPr wrap="square">
            <a:spAutoFit/>
          </a:bodyPr>
          <a:lstStyle/>
          <a:p>
            <a:pPr algn="ctr"/>
            <a:r>
              <a:rPr lang="en-US" sz="2400"/>
              <a:t>A Traffic Control Plan helps address struck-by hazards by coordinating the movement of equipment, workers, and vehicles at a worksite. It minimizes or eliminates conflicts between vehicles and personnel, reducing or preventing the need for vehicles to back up.</a:t>
            </a:r>
          </a:p>
        </p:txBody>
      </p:sp>
    </p:spTree>
    <p:extLst>
      <p:ext uri="{BB962C8B-B14F-4D97-AF65-F5344CB8AC3E}">
        <p14:creationId xmlns:p14="http://schemas.microsoft.com/office/powerpoint/2010/main" val="339016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E4855-29FE-812B-9AA2-045A5D0E3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091226-AB3E-08FA-5423-4FD6D4A14823}"/>
              </a:ext>
            </a:extLst>
          </p:cNvPr>
          <p:cNvSpPr>
            <a:spLocks noGrp="1"/>
          </p:cNvSpPr>
          <p:nvPr>
            <p:ph type="title"/>
          </p:nvPr>
        </p:nvSpPr>
        <p:spPr/>
        <p:txBody>
          <a:bodyPr/>
          <a:lstStyle/>
          <a:p>
            <a:r>
              <a:rPr lang="en-US"/>
              <a:t>Blind Spots &amp; Blind-Area Diagrams</a:t>
            </a:r>
          </a:p>
        </p:txBody>
      </p:sp>
      <p:sp>
        <p:nvSpPr>
          <p:cNvPr id="6" name="TextBox 5">
            <a:extLst>
              <a:ext uri="{FF2B5EF4-FFF2-40B4-BE49-F238E27FC236}">
                <a16:creationId xmlns:a16="http://schemas.microsoft.com/office/drawing/2014/main" id="{CE4D7496-AEA1-287F-ED66-906E64FA449D}"/>
              </a:ext>
            </a:extLst>
          </p:cNvPr>
          <p:cNvSpPr txBox="1"/>
          <p:nvPr/>
        </p:nvSpPr>
        <p:spPr>
          <a:xfrm>
            <a:off x="838200" y="2409408"/>
            <a:ext cx="6094674" cy="4154984"/>
          </a:xfrm>
          <a:prstGeom prst="rect">
            <a:avLst/>
          </a:prstGeom>
          <a:noFill/>
        </p:spPr>
        <p:txBody>
          <a:bodyPr wrap="square">
            <a:spAutoFit/>
          </a:bodyPr>
          <a:lstStyle/>
          <a:p>
            <a:pPr marL="342900" indent="-342900">
              <a:buFont typeface="Arial" panose="020B0604020202020204" pitchFamily="34" charset="0"/>
              <a:buChar char="•"/>
            </a:pPr>
            <a:r>
              <a:rPr lang="en-US" sz="2200" dirty="0"/>
              <a:t>A blind-area diagram shows areas around a vehicle that are not visible from the operator’s position, using light sources for the eyes and shadows for blind spots caused by obstructions. </a:t>
            </a:r>
          </a:p>
          <a:p>
            <a:pPr marL="342900" indent="-342900">
              <a:buFont typeface="Arial" panose="020B0604020202020204" pitchFamily="34" charset="0"/>
              <a:buChar char="•"/>
            </a:pPr>
            <a:r>
              <a:rPr lang="en-US" sz="2200" dirty="0"/>
              <a:t>Diagrams are created for three height levels:</a:t>
            </a:r>
          </a:p>
          <a:p>
            <a:pPr marL="800100" lvl="1" indent="-342900">
              <a:buFont typeface="Arial" panose="020B0604020202020204" pitchFamily="34" charset="0"/>
              <a:buChar char="•"/>
            </a:pPr>
            <a:r>
              <a:rPr lang="en-US" sz="2200" dirty="0"/>
              <a:t>Ground level </a:t>
            </a:r>
          </a:p>
          <a:p>
            <a:pPr marL="800100" lvl="1" indent="-342900">
              <a:buFont typeface="Arial" panose="020B0604020202020204" pitchFamily="34" charset="0"/>
              <a:buChar char="•"/>
            </a:pPr>
            <a:r>
              <a:rPr lang="en-US" sz="2200" dirty="0"/>
              <a:t>900 mm (2.95 feet)</a:t>
            </a:r>
          </a:p>
          <a:p>
            <a:pPr marL="800100" lvl="1" indent="-342900">
              <a:buFont typeface="Arial" panose="020B0604020202020204" pitchFamily="34" charset="0"/>
              <a:buChar char="•"/>
            </a:pPr>
            <a:r>
              <a:rPr lang="en-US" sz="2200" dirty="0"/>
              <a:t>1500 mm (4.92 feet)</a:t>
            </a:r>
          </a:p>
          <a:p>
            <a:pPr marL="342900" indent="-342900">
              <a:buFont typeface="Arial" panose="020B0604020202020204" pitchFamily="34" charset="0"/>
              <a:buChar char="•"/>
            </a:pPr>
            <a:r>
              <a:rPr lang="en-US" sz="2200" dirty="0"/>
              <a:t>Used in training, they highlight hazards, identify obstructions, and guide equipment selection for improved safety and visibility.</a:t>
            </a:r>
          </a:p>
        </p:txBody>
      </p:sp>
      <p:pic>
        <p:nvPicPr>
          <p:cNvPr id="4" name="Content Placeholder 3" descr="Construction Equipment Visibility diagram">
            <a:extLst>
              <a:ext uri="{FF2B5EF4-FFF2-40B4-BE49-F238E27FC236}">
                <a16:creationId xmlns:a16="http://schemas.microsoft.com/office/drawing/2014/main" id="{F5D935FF-A833-3917-D193-7D6CC01A2598}"/>
              </a:ext>
            </a:extLst>
          </p:cNvPr>
          <p:cNvPicPr>
            <a:picLocks noGrp="1" noChangeAspect="1"/>
          </p:cNvPicPr>
          <p:nvPr>
            <p:ph idx="1"/>
          </p:nvPr>
        </p:nvPicPr>
        <p:blipFill>
          <a:blip r:embed="rId2"/>
          <a:stretch>
            <a:fillRect/>
          </a:stretch>
        </p:blipFill>
        <p:spPr>
          <a:xfrm>
            <a:off x="7016728" y="1690688"/>
            <a:ext cx="4019020" cy="4576762"/>
          </a:xfrm>
          <a:prstGeom prst="rect">
            <a:avLst/>
          </a:prstGeom>
        </p:spPr>
      </p:pic>
      <p:sp>
        <p:nvSpPr>
          <p:cNvPr id="3" name="TextBox 2">
            <a:extLst>
              <a:ext uri="{FF2B5EF4-FFF2-40B4-BE49-F238E27FC236}">
                <a16:creationId xmlns:a16="http://schemas.microsoft.com/office/drawing/2014/main" id="{D4C3BCBD-A43B-8445-BDAF-26D3AFF0235E}"/>
              </a:ext>
            </a:extLst>
          </p:cNvPr>
          <p:cNvSpPr txBox="1"/>
          <p:nvPr/>
        </p:nvSpPr>
        <p:spPr>
          <a:xfrm>
            <a:off x="7269859" y="6267450"/>
            <a:ext cx="3512757" cy="369332"/>
          </a:xfrm>
          <a:prstGeom prst="rect">
            <a:avLst/>
          </a:prstGeom>
          <a:noFill/>
        </p:spPr>
        <p:txBody>
          <a:bodyPr wrap="none" rtlCol="0">
            <a:spAutoFit/>
          </a:bodyPr>
          <a:lstStyle/>
          <a:p>
            <a:r>
              <a:rPr lang="en-US">
                <a:hlinkClick r:id="rId3"/>
              </a:rPr>
              <a:t>Construction Equipment Visibility</a:t>
            </a:r>
            <a:endParaRPr lang="en-US"/>
          </a:p>
        </p:txBody>
      </p:sp>
    </p:spTree>
    <p:extLst>
      <p:ext uri="{BB962C8B-B14F-4D97-AF65-F5344CB8AC3E}">
        <p14:creationId xmlns:p14="http://schemas.microsoft.com/office/powerpoint/2010/main" val="4124014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4456C-D1E3-5E27-B403-D279333A2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3CE4E-8277-BDC5-91D5-FC81A0D1A167}"/>
              </a:ext>
            </a:extLst>
          </p:cNvPr>
          <p:cNvSpPr>
            <a:spLocks noGrp="1"/>
          </p:cNvSpPr>
          <p:nvPr>
            <p:ph type="title"/>
          </p:nvPr>
        </p:nvSpPr>
        <p:spPr/>
        <p:txBody>
          <a:bodyPr/>
          <a:lstStyle/>
          <a:p>
            <a:r>
              <a:rPr lang="en-US"/>
              <a:t>The Main Point</a:t>
            </a:r>
          </a:p>
        </p:txBody>
      </p:sp>
      <p:sp>
        <p:nvSpPr>
          <p:cNvPr id="3" name="Content Placeholder 2">
            <a:extLst>
              <a:ext uri="{FF2B5EF4-FFF2-40B4-BE49-F238E27FC236}">
                <a16:creationId xmlns:a16="http://schemas.microsoft.com/office/drawing/2014/main" id="{E9CD819B-ECC6-030B-B2D0-C78D5E7CFCF5}"/>
              </a:ext>
            </a:extLst>
          </p:cNvPr>
          <p:cNvSpPr>
            <a:spLocks noGrp="1"/>
          </p:cNvSpPr>
          <p:nvPr>
            <p:ph idx="1"/>
          </p:nvPr>
        </p:nvSpPr>
        <p:spPr>
          <a:xfrm>
            <a:off x="838200" y="2047875"/>
            <a:ext cx="10515600" cy="4129088"/>
          </a:xfrm>
        </p:spPr>
        <p:txBody>
          <a:bodyPr/>
          <a:lstStyle/>
          <a:p>
            <a:pPr marL="0" indent="0" algn="ctr">
              <a:buNone/>
            </a:pPr>
            <a:r>
              <a:rPr lang="en-US"/>
              <a:t>Raise awareness for back overs in the construction industry.</a:t>
            </a:r>
          </a:p>
          <a:p>
            <a:pPr marL="0" indent="0">
              <a:buNone/>
            </a:pPr>
            <a:endParaRPr lang="en-US"/>
          </a:p>
        </p:txBody>
      </p:sp>
      <p:pic>
        <p:nvPicPr>
          <p:cNvPr id="4" name="Picture 3" descr="Did you know?&#10;&#10;One in four &quot;struck by vehicle&quot; deaths involve construction worekrs, more than any other occupation">
            <a:extLst>
              <a:ext uri="{FF2B5EF4-FFF2-40B4-BE49-F238E27FC236}">
                <a16:creationId xmlns:a16="http://schemas.microsoft.com/office/drawing/2014/main" id="{1D37747D-4F99-C257-F1CC-4FA4F4633F9A}"/>
              </a:ext>
            </a:extLst>
          </p:cNvPr>
          <p:cNvPicPr>
            <a:picLocks noChangeAspect="1"/>
          </p:cNvPicPr>
          <p:nvPr/>
        </p:nvPicPr>
        <p:blipFill>
          <a:blip r:embed="rId2"/>
          <a:stretch>
            <a:fillRect/>
          </a:stretch>
        </p:blipFill>
        <p:spPr>
          <a:xfrm>
            <a:off x="2870944" y="2825078"/>
            <a:ext cx="6450112" cy="3351885"/>
          </a:xfrm>
          <a:prstGeom prst="rect">
            <a:avLst/>
          </a:prstGeom>
        </p:spPr>
      </p:pic>
    </p:spTree>
    <p:extLst>
      <p:ext uri="{BB962C8B-B14F-4D97-AF65-F5344CB8AC3E}">
        <p14:creationId xmlns:p14="http://schemas.microsoft.com/office/powerpoint/2010/main" val="4145306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7A597-2E2E-FBD6-DA50-7CE170E84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1383C-3966-DCA9-FC31-49D36BE30199}"/>
              </a:ext>
            </a:extLst>
          </p:cNvPr>
          <p:cNvSpPr>
            <a:spLocks noGrp="1"/>
          </p:cNvSpPr>
          <p:nvPr>
            <p:ph type="title"/>
          </p:nvPr>
        </p:nvSpPr>
        <p:spPr/>
        <p:txBody>
          <a:bodyPr/>
          <a:lstStyle/>
          <a:p>
            <a:r>
              <a:rPr lang="en-US" dirty="0"/>
              <a:t>Helpful Tips</a:t>
            </a:r>
          </a:p>
        </p:txBody>
      </p:sp>
      <p:sp>
        <p:nvSpPr>
          <p:cNvPr id="3" name="Content Placeholder 2">
            <a:extLst>
              <a:ext uri="{FF2B5EF4-FFF2-40B4-BE49-F238E27FC236}">
                <a16:creationId xmlns:a16="http://schemas.microsoft.com/office/drawing/2014/main" id="{C404FD04-8F82-7DB9-A07C-1EA33A433B71}"/>
              </a:ext>
            </a:extLst>
          </p:cNvPr>
          <p:cNvSpPr>
            <a:spLocks noGrp="1"/>
          </p:cNvSpPr>
          <p:nvPr>
            <p:ph idx="1"/>
          </p:nvPr>
        </p:nvSpPr>
        <p:spPr>
          <a:xfrm>
            <a:off x="838200" y="1690688"/>
            <a:ext cx="10515600" cy="4486275"/>
          </a:xfrm>
        </p:spPr>
        <p:txBody>
          <a:bodyPr>
            <a:normAutofit fontScale="92500" lnSpcReduction="10000"/>
          </a:bodyPr>
          <a:lstStyle/>
          <a:p>
            <a:pPr marL="0" indent="0">
              <a:buNone/>
            </a:pPr>
            <a:r>
              <a:rPr lang="en-US" dirty="0"/>
              <a:t>Being struck is the biggest danger around vehicles and equipment.</a:t>
            </a:r>
          </a:p>
          <a:p>
            <a:pPr marL="0" indent="0">
              <a:buNone/>
            </a:pPr>
            <a:endParaRPr lang="en-US" dirty="0"/>
          </a:p>
          <a:p>
            <a:pPr marL="0" indent="0">
              <a:buNone/>
            </a:pPr>
            <a:r>
              <a:rPr lang="en-US" dirty="0"/>
              <a:t>Workers should:</a:t>
            </a:r>
          </a:p>
          <a:p>
            <a:r>
              <a:rPr lang="en-US" dirty="0"/>
              <a:t>Always remain alert </a:t>
            </a:r>
          </a:p>
          <a:p>
            <a:r>
              <a:rPr lang="en-US" dirty="0"/>
              <a:t>Check surroundings often, listen for warnings and backup alarms</a:t>
            </a:r>
          </a:p>
          <a:p>
            <a:r>
              <a:rPr lang="en-US" dirty="0"/>
              <a:t>Keep a safe distance from moving vehicles</a:t>
            </a:r>
          </a:p>
          <a:p>
            <a:r>
              <a:rPr lang="en-US" dirty="0"/>
              <a:t>Stay behind protective barriers where possible</a:t>
            </a:r>
          </a:p>
          <a:p>
            <a:r>
              <a:rPr lang="en-US" dirty="0"/>
              <a:t>Look out for each other, warn coworkers </a:t>
            </a:r>
          </a:p>
          <a:p>
            <a:r>
              <a:rPr lang="en-US" dirty="0"/>
              <a:t>Follow internal traffic control plans</a:t>
            </a:r>
          </a:p>
          <a:p>
            <a:r>
              <a:rPr lang="en-US" dirty="0"/>
              <a:t>Always wear proper class of safety vest in the work zone </a:t>
            </a:r>
          </a:p>
          <a:p>
            <a:endParaRPr lang="en-US" dirty="0"/>
          </a:p>
        </p:txBody>
      </p:sp>
    </p:spTree>
    <p:extLst>
      <p:ext uri="{BB962C8B-B14F-4D97-AF65-F5344CB8AC3E}">
        <p14:creationId xmlns:p14="http://schemas.microsoft.com/office/powerpoint/2010/main" val="173118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6BB5B-8834-C9BE-4BA6-BA1FDE722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455AA-BFF9-5D1A-0B00-EE4AEE7255FB}"/>
              </a:ext>
            </a:extLst>
          </p:cNvPr>
          <p:cNvSpPr>
            <a:spLocks noGrp="1"/>
          </p:cNvSpPr>
          <p:nvPr>
            <p:ph type="title"/>
          </p:nvPr>
        </p:nvSpPr>
        <p:spPr/>
        <p:txBody>
          <a:bodyPr/>
          <a:lstStyle/>
          <a:p>
            <a:r>
              <a:rPr lang="en-US"/>
              <a:t>Helpful Tips</a:t>
            </a:r>
          </a:p>
        </p:txBody>
      </p:sp>
      <p:sp>
        <p:nvSpPr>
          <p:cNvPr id="3" name="Content Placeholder 2">
            <a:extLst>
              <a:ext uri="{FF2B5EF4-FFF2-40B4-BE49-F238E27FC236}">
                <a16:creationId xmlns:a16="http://schemas.microsoft.com/office/drawing/2014/main" id="{73E07307-A25A-D4E6-B9C2-374083FF4EA7}"/>
              </a:ext>
            </a:extLst>
          </p:cNvPr>
          <p:cNvSpPr>
            <a:spLocks noGrp="1"/>
          </p:cNvSpPr>
          <p:nvPr>
            <p:ph idx="1"/>
          </p:nvPr>
        </p:nvSpPr>
        <p:spPr/>
        <p:txBody>
          <a:bodyPr>
            <a:normAutofit/>
          </a:bodyPr>
          <a:lstStyle/>
          <a:p>
            <a:pPr marL="0" indent="0">
              <a:buNone/>
            </a:pPr>
            <a:r>
              <a:rPr lang="en-US" dirty="0"/>
              <a:t>Treat equipment and vehicles with caution.</a:t>
            </a:r>
            <a:br>
              <a:rPr lang="en-US" dirty="0"/>
            </a:br>
            <a:endParaRPr lang="en-US" dirty="0"/>
          </a:p>
          <a:p>
            <a:pPr marL="0" indent="0">
              <a:buNone/>
            </a:pPr>
            <a:r>
              <a:rPr lang="en-US" dirty="0"/>
              <a:t>Around equipment, vehicles:</a:t>
            </a:r>
          </a:p>
          <a:p>
            <a:r>
              <a:rPr lang="en-US" dirty="0"/>
              <a:t>Communicate with operators by radio signals and/or eye contact </a:t>
            </a:r>
          </a:p>
          <a:p>
            <a:r>
              <a:rPr lang="en-US" dirty="0"/>
              <a:t>Don't approach until you communicate with operator, and they acknowledge you </a:t>
            </a:r>
          </a:p>
          <a:p>
            <a:r>
              <a:rPr lang="en-US" dirty="0"/>
              <a:t>Stay clear of vehicles, know traffic control plan </a:t>
            </a:r>
          </a:p>
          <a:p>
            <a:r>
              <a:rPr lang="en-US" dirty="0"/>
              <a:t>Use spotters when you must work with your back to equipment or traffic </a:t>
            </a:r>
          </a:p>
          <a:p>
            <a:endParaRPr lang="en-US" dirty="0"/>
          </a:p>
        </p:txBody>
      </p:sp>
    </p:spTree>
    <p:extLst>
      <p:ext uri="{BB962C8B-B14F-4D97-AF65-F5344CB8AC3E}">
        <p14:creationId xmlns:p14="http://schemas.microsoft.com/office/powerpoint/2010/main" val="220394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06A3D-D7A1-8455-FBA3-F0017769DF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FE9E70-28BA-9474-B7E0-55ED1BB7D338}"/>
              </a:ext>
            </a:extLst>
          </p:cNvPr>
          <p:cNvSpPr>
            <a:spLocks noGrp="1"/>
          </p:cNvSpPr>
          <p:nvPr>
            <p:ph type="title"/>
          </p:nvPr>
        </p:nvSpPr>
        <p:spPr/>
        <p:txBody>
          <a:bodyPr/>
          <a:lstStyle/>
          <a:p>
            <a:r>
              <a:rPr lang="en-US"/>
              <a:t>Knowledge Check - Questions</a:t>
            </a:r>
          </a:p>
        </p:txBody>
      </p:sp>
      <p:sp>
        <p:nvSpPr>
          <p:cNvPr id="3" name="Content Placeholder 2">
            <a:extLst>
              <a:ext uri="{FF2B5EF4-FFF2-40B4-BE49-F238E27FC236}">
                <a16:creationId xmlns:a16="http://schemas.microsoft.com/office/drawing/2014/main" id="{185CA087-BE44-1EC8-1A1D-2B652A28FFDA}"/>
              </a:ext>
            </a:extLst>
          </p:cNvPr>
          <p:cNvSpPr>
            <a:spLocks noGrp="1"/>
          </p:cNvSpPr>
          <p:nvPr>
            <p:ph idx="1"/>
          </p:nvPr>
        </p:nvSpPr>
        <p:spPr/>
        <p:txBody>
          <a:bodyPr/>
          <a:lstStyle/>
          <a:p>
            <a:pPr marL="514350" indent="-514350">
              <a:buFont typeface="+mj-lt"/>
              <a:buAutoNum type="arabicPeriod"/>
            </a:pPr>
            <a:r>
              <a:rPr lang="en-US"/>
              <a:t>Who is responsible for providing reflective vest at work?</a:t>
            </a:r>
          </a:p>
          <a:p>
            <a:pPr marL="514350" indent="-514350">
              <a:buFont typeface="+mj-lt"/>
              <a:buAutoNum type="arabicPeriod"/>
            </a:pPr>
            <a:r>
              <a:rPr lang="en-US"/>
              <a:t>Who is responsible for ensuring employees are using their PPE?</a:t>
            </a:r>
          </a:p>
          <a:p>
            <a:pPr marL="514350" indent="-514350">
              <a:buFont typeface="+mj-lt"/>
              <a:buAutoNum type="arabicPeriod"/>
            </a:pPr>
            <a:r>
              <a:rPr lang="en-US"/>
              <a:t>What action will help you hear better before backing up?</a:t>
            </a:r>
          </a:p>
          <a:p>
            <a:pPr marL="514350" indent="-514350">
              <a:buFont typeface="+mj-lt"/>
              <a:buAutoNum type="arabicPeriod"/>
            </a:pPr>
            <a:r>
              <a:rPr lang="en-US"/>
              <a:t>The type of plan which coordinates traffic flow at your facility? </a:t>
            </a:r>
          </a:p>
          <a:p>
            <a:pPr marL="514350" indent="-514350">
              <a:buFont typeface="+mj-lt"/>
              <a:buAutoNum type="arabicPeriod"/>
            </a:pPr>
            <a:endParaRPr lang="en-US"/>
          </a:p>
        </p:txBody>
      </p:sp>
      <p:pic>
        <p:nvPicPr>
          <p:cNvPr id="4" name="Picture 3">
            <a:extLst>
              <a:ext uri="{FF2B5EF4-FFF2-40B4-BE49-F238E27FC236}">
                <a16:creationId xmlns:a16="http://schemas.microsoft.com/office/drawing/2014/main" id="{3FEAD53F-65A2-0A5F-C61E-734A3AB25A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22915" y="4001294"/>
            <a:ext cx="4746170" cy="2669721"/>
          </a:xfrm>
          <a:prstGeom prst="rect">
            <a:avLst/>
          </a:prstGeom>
        </p:spPr>
      </p:pic>
    </p:spTree>
    <p:extLst>
      <p:ext uri="{BB962C8B-B14F-4D97-AF65-F5344CB8AC3E}">
        <p14:creationId xmlns:p14="http://schemas.microsoft.com/office/powerpoint/2010/main" val="1497703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E9C8-A997-2483-EF78-865EA784D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433BD-D5F0-C24E-4E0F-264C2FCE5A55}"/>
              </a:ext>
            </a:extLst>
          </p:cNvPr>
          <p:cNvSpPr>
            <a:spLocks noGrp="1"/>
          </p:cNvSpPr>
          <p:nvPr>
            <p:ph type="title"/>
          </p:nvPr>
        </p:nvSpPr>
        <p:spPr/>
        <p:txBody>
          <a:bodyPr/>
          <a:lstStyle/>
          <a:p>
            <a:r>
              <a:rPr lang="en-US"/>
              <a:t>Knowledge Check - Answers</a:t>
            </a:r>
          </a:p>
        </p:txBody>
      </p:sp>
      <p:sp>
        <p:nvSpPr>
          <p:cNvPr id="3" name="Content Placeholder 2">
            <a:extLst>
              <a:ext uri="{FF2B5EF4-FFF2-40B4-BE49-F238E27FC236}">
                <a16:creationId xmlns:a16="http://schemas.microsoft.com/office/drawing/2014/main" id="{A5A83616-6CA8-3BED-F389-EA201F8C6E50}"/>
              </a:ext>
            </a:extLst>
          </p:cNvPr>
          <p:cNvSpPr>
            <a:spLocks noGrp="1"/>
          </p:cNvSpPr>
          <p:nvPr>
            <p:ph idx="1"/>
          </p:nvPr>
        </p:nvSpPr>
        <p:spPr/>
        <p:txBody>
          <a:bodyPr/>
          <a:lstStyle/>
          <a:p>
            <a:pPr marL="514350" indent="-514350">
              <a:buFont typeface="+mj-lt"/>
              <a:buAutoNum type="arabicPeriod"/>
            </a:pPr>
            <a:r>
              <a:rPr lang="en-US"/>
              <a:t>Who is responsible for providing reflective vest at work?    </a:t>
            </a:r>
            <a:r>
              <a:rPr lang="en-US">
                <a:solidFill>
                  <a:schemeClr val="accent6"/>
                </a:solidFill>
              </a:rPr>
              <a:t>Employer</a:t>
            </a:r>
          </a:p>
          <a:p>
            <a:pPr marL="514350" indent="-514350">
              <a:buFont typeface="+mj-lt"/>
              <a:buAutoNum type="arabicPeriod"/>
            </a:pPr>
            <a:r>
              <a:rPr lang="en-US"/>
              <a:t>Who is responsible for ensuring employees are using their PPE?   </a:t>
            </a:r>
            <a:r>
              <a:rPr lang="en-US">
                <a:solidFill>
                  <a:schemeClr val="accent6"/>
                </a:solidFill>
              </a:rPr>
              <a:t>Employer</a:t>
            </a:r>
          </a:p>
          <a:p>
            <a:pPr marL="514350" indent="-514350">
              <a:buFont typeface="+mj-lt"/>
              <a:buAutoNum type="arabicPeriod"/>
            </a:pPr>
            <a:r>
              <a:rPr lang="en-US"/>
              <a:t>What action will help you hear better before backing up?      </a:t>
            </a:r>
            <a:r>
              <a:rPr lang="en-US">
                <a:solidFill>
                  <a:schemeClr val="accent6"/>
                </a:solidFill>
              </a:rPr>
              <a:t>Rolling down your window</a:t>
            </a:r>
          </a:p>
          <a:p>
            <a:pPr marL="514350" indent="-514350">
              <a:buFont typeface="+mj-lt"/>
              <a:buAutoNum type="arabicPeriod"/>
            </a:pPr>
            <a:r>
              <a:rPr lang="en-US"/>
              <a:t>The type of plan which coordinates traffic flow at your facility? </a:t>
            </a:r>
            <a:r>
              <a:rPr lang="en-US">
                <a:solidFill>
                  <a:schemeClr val="accent6"/>
                </a:solidFill>
              </a:rPr>
              <a:t>Internal traffic control</a:t>
            </a:r>
          </a:p>
          <a:p>
            <a:pPr marL="514350" indent="-514350">
              <a:buFont typeface="+mj-lt"/>
              <a:buAutoNum type="arabicPeriod"/>
            </a:pPr>
            <a:endParaRPr lang="en-US"/>
          </a:p>
        </p:txBody>
      </p:sp>
    </p:spTree>
    <p:extLst>
      <p:ext uri="{BB962C8B-B14F-4D97-AF65-F5344CB8AC3E}">
        <p14:creationId xmlns:p14="http://schemas.microsoft.com/office/powerpoint/2010/main" val="3676860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11F8B-A4AF-3244-A898-F6CC15310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9572B-108A-2A57-98D4-E4FFCA7F3A91}"/>
              </a:ext>
            </a:extLst>
          </p:cNvPr>
          <p:cNvSpPr>
            <a:spLocks noGrp="1"/>
          </p:cNvSpPr>
          <p:nvPr>
            <p:ph type="title"/>
          </p:nvPr>
        </p:nvSpPr>
        <p:spPr/>
        <p:txBody>
          <a:bodyPr/>
          <a:lstStyle/>
          <a:p>
            <a:r>
              <a:rPr lang="en-US"/>
              <a:t>Resources</a:t>
            </a:r>
          </a:p>
        </p:txBody>
      </p:sp>
      <p:sp>
        <p:nvSpPr>
          <p:cNvPr id="6" name="Content Placeholder 5">
            <a:extLst>
              <a:ext uri="{FF2B5EF4-FFF2-40B4-BE49-F238E27FC236}">
                <a16:creationId xmlns:a16="http://schemas.microsoft.com/office/drawing/2014/main" id="{98CF8E1B-C219-8D20-D97A-D255993F3A22}"/>
              </a:ext>
            </a:extLst>
          </p:cNvPr>
          <p:cNvSpPr>
            <a:spLocks noGrp="1"/>
          </p:cNvSpPr>
          <p:nvPr>
            <p:ph idx="1"/>
          </p:nvPr>
        </p:nvSpPr>
        <p:spPr>
          <a:xfrm>
            <a:off x="838200" y="1690688"/>
            <a:ext cx="10515600" cy="4486275"/>
          </a:xfrm>
        </p:spPr>
        <p:txBody>
          <a:bodyPr>
            <a:normAutofit/>
          </a:bodyPr>
          <a:lstStyle/>
          <a:p>
            <a:r>
              <a:rPr lang="en-US"/>
              <a:t>National Safety Council (NSC)</a:t>
            </a:r>
          </a:p>
          <a:p>
            <a:r>
              <a:rPr lang="en-US"/>
              <a:t>U.S. Department of Transportation (DOT) – Federal Highway Administration</a:t>
            </a:r>
          </a:p>
          <a:p>
            <a:r>
              <a:rPr lang="en-US"/>
              <a:t>National Institute for Occupational Safety &amp; Health (NIOSH)</a:t>
            </a:r>
          </a:p>
          <a:p>
            <a:r>
              <a:rPr lang="en-US"/>
              <a:t>The Center for Construction Research and Training (CPWR)</a:t>
            </a:r>
          </a:p>
          <a:p>
            <a:r>
              <a:rPr lang="en-US"/>
              <a:t>American Road &amp; Transportation Builders Association (ARTBA)</a:t>
            </a:r>
          </a:p>
          <a:p>
            <a:r>
              <a:rPr lang="en-US"/>
              <a:t>Bureau of Labor Statistics (BLS)</a:t>
            </a:r>
          </a:p>
          <a:p>
            <a:r>
              <a:rPr lang="en-US"/>
              <a:t>American Industrial Hygiene Association (AIHA)</a:t>
            </a:r>
          </a:p>
          <a:p>
            <a:r>
              <a:rPr lang="en-US"/>
              <a:t>Occupational Safety &amp; Health Administration (OSHA)</a:t>
            </a:r>
          </a:p>
        </p:txBody>
      </p:sp>
    </p:spTree>
    <p:extLst>
      <p:ext uri="{BB962C8B-B14F-4D97-AF65-F5344CB8AC3E}">
        <p14:creationId xmlns:p14="http://schemas.microsoft.com/office/powerpoint/2010/main" val="3023726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98D6-18BD-8108-1480-65010E0BFFD5}"/>
              </a:ext>
            </a:extLst>
          </p:cNvPr>
          <p:cNvSpPr>
            <a:spLocks noGrp="1"/>
          </p:cNvSpPr>
          <p:nvPr>
            <p:ph type="title"/>
          </p:nvPr>
        </p:nvSpPr>
        <p:spPr/>
        <p:txBody>
          <a:bodyPr/>
          <a:lstStyle/>
          <a:p>
            <a:r>
              <a:rPr lang="en-US"/>
              <a:t>Resources</a:t>
            </a:r>
          </a:p>
        </p:txBody>
      </p:sp>
      <p:pic>
        <p:nvPicPr>
          <p:cNvPr id="4" name="Content Placeholder 3" descr="prevention video (v-Tool) screen shots and QR code">
            <a:extLst>
              <a:ext uri="{FF2B5EF4-FFF2-40B4-BE49-F238E27FC236}">
                <a16:creationId xmlns:a16="http://schemas.microsoft.com/office/drawing/2014/main" id="{48822268-5F58-DD3B-260F-EDF861C5AEC1}"/>
              </a:ext>
            </a:extLst>
          </p:cNvPr>
          <p:cNvPicPr>
            <a:picLocks noGrp="1" noChangeAspect="1"/>
          </p:cNvPicPr>
          <p:nvPr>
            <p:ph idx="1"/>
          </p:nvPr>
        </p:nvPicPr>
        <p:blipFill>
          <a:blip r:embed="rId2"/>
          <a:stretch>
            <a:fillRect/>
          </a:stretch>
        </p:blipFill>
        <p:spPr>
          <a:xfrm>
            <a:off x="838200" y="2256546"/>
            <a:ext cx="7968163" cy="3432345"/>
          </a:xfrm>
          <a:prstGeom prst="rect">
            <a:avLst/>
          </a:prstGeom>
        </p:spPr>
      </p:pic>
      <p:pic>
        <p:nvPicPr>
          <p:cNvPr id="5" name="Picture 4" descr="QR code">
            <a:extLst>
              <a:ext uri="{FF2B5EF4-FFF2-40B4-BE49-F238E27FC236}">
                <a16:creationId xmlns:a16="http://schemas.microsoft.com/office/drawing/2014/main" id="{58E961F8-9BFA-FE62-D2A8-2AB460DB38CF}"/>
              </a:ext>
            </a:extLst>
          </p:cNvPr>
          <p:cNvPicPr>
            <a:picLocks noChangeAspect="1"/>
          </p:cNvPicPr>
          <p:nvPr/>
        </p:nvPicPr>
        <p:blipFill>
          <a:blip r:embed="rId3"/>
          <a:stretch>
            <a:fillRect/>
          </a:stretch>
        </p:blipFill>
        <p:spPr>
          <a:xfrm>
            <a:off x="8701588" y="2256546"/>
            <a:ext cx="3200677" cy="3200677"/>
          </a:xfrm>
          <a:prstGeom prst="rect">
            <a:avLst/>
          </a:prstGeom>
        </p:spPr>
      </p:pic>
    </p:spTree>
    <p:extLst>
      <p:ext uri="{BB962C8B-B14F-4D97-AF65-F5344CB8AC3E}">
        <p14:creationId xmlns:p14="http://schemas.microsoft.com/office/powerpoint/2010/main" val="1670936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F8F8-6E36-1E16-C361-83E0068326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EBCAB-FDC8-DAD0-0EDA-DB4A95E8708C}"/>
              </a:ext>
            </a:extLst>
          </p:cNvPr>
          <p:cNvSpPr>
            <a:spLocks noGrp="1"/>
          </p:cNvSpPr>
          <p:nvPr>
            <p:ph type="title" idx="4294967295"/>
          </p:nvPr>
        </p:nvSpPr>
        <p:spPr>
          <a:xfrm>
            <a:off x="1373188" y="0"/>
            <a:ext cx="9445625" cy="1751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chemeClr val="tx1"/>
                </a:solidFill>
                <a:effectLst/>
                <a:uLnTx/>
                <a:uFillTx/>
                <a:latin typeface="+mn-lt"/>
                <a:ea typeface="+mn-ea"/>
                <a:cs typeface="+mn-cs"/>
              </a:rPr>
              <a:t>THANK YOU</a:t>
            </a:r>
          </a:p>
        </p:txBody>
      </p:sp>
      <p:pic>
        <p:nvPicPr>
          <p:cNvPr id="2" name="Picture 1">
            <a:extLst>
              <a:ext uri="{FF2B5EF4-FFF2-40B4-BE49-F238E27FC236}">
                <a16:creationId xmlns:a16="http://schemas.microsoft.com/office/drawing/2014/main" id="{34A47CC1-3141-7766-E404-D7EC370899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1349" y="2152650"/>
            <a:ext cx="5829300" cy="3886200"/>
          </a:xfrm>
          <a:prstGeom prst="rect">
            <a:avLst/>
          </a:prstGeom>
        </p:spPr>
      </p:pic>
    </p:spTree>
    <p:extLst>
      <p:ext uri="{BB962C8B-B14F-4D97-AF65-F5344CB8AC3E}">
        <p14:creationId xmlns:p14="http://schemas.microsoft.com/office/powerpoint/2010/main" val="67433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A2EA5-0183-F5D0-53B3-EAB5C3BF1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61A5B-140D-33A1-F40F-731DD48F4374}"/>
              </a:ext>
            </a:extLst>
          </p:cNvPr>
          <p:cNvSpPr>
            <a:spLocks noGrp="1"/>
          </p:cNvSpPr>
          <p:nvPr>
            <p:ph type="title"/>
          </p:nvPr>
        </p:nvSpPr>
        <p:spPr/>
        <p:txBody>
          <a:bodyPr/>
          <a:lstStyle/>
          <a:p>
            <a:r>
              <a:rPr lang="en-US"/>
              <a:t>Risks</a:t>
            </a:r>
          </a:p>
        </p:txBody>
      </p:sp>
      <p:sp>
        <p:nvSpPr>
          <p:cNvPr id="8" name="TextBox 7">
            <a:extLst>
              <a:ext uri="{FF2B5EF4-FFF2-40B4-BE49-F238E27FC236}">
                <a16:creationId xmlns:a16="http://schemas.microsoft.com/office/drawing/2014/main" id="{724FF550-E48B-2F50-6BF7-A2C8821387C8}"/>
              </a:ext>
            </a:extLst>
          </p:cNvPr>
          <p:cNvSpPr txBox="1"/>
          <p:nvPr/>
        </p:nvSpPr>
        <p:spPr>
          <a:xfrm>
            <a:off x="573883" y="1588294"/>
            <a:ext cx="6093822" cy="4832092"/>
          </a:xfrm>
          <a:prstGeom prst="rect">
            <a:avLst/>
          </a:prstGeom>
          <a:noFill/>
        </p:spPr>
        <p:txBody>
          <a:bodyPr wrap="square">
            <a:spAutoFit/>
          </a:bodyPr>
          <a:lstStyle/>
          <a:p>
            <a:pPr marL="457200" indent="-457200">
              <a:buFont typeface="Arial" panose="020B0604020202020204" pitchFamily="34" charset="0"/>
              <a:buChar char="•"/>
            </a:pPr>
            <a:r>
              <a:rPr lang="en-US" sz="2800" dirty="0"/>
              <a:t>Limited Visibility</a:t>
            </a:r>
          </a:p>
          <a:p>
            <a:pPr marL="457200" indent="-457200">
              <a:buFont typeface="Arial" panose="020B0604020202020204" pitchFamily="34" charset="0"/>
              <a:buChar char="•"/>
            </a:pPr>
            <a:r>
              <a:rPr lang="en-US" sz="2800" dirty="0"/>
              <a:t>Lack of Planning</a:t>
            </a:r>
          </a:p>
          <a:p>
            <a:pPr marL="457200" indent="-457200">
              <a:buFont typeface="Arial" panose="020B0604020202020204" pitchFamily="34" charset="0"/>
              <a:buChar char="•"/>
            </a:pPr>
            <a:r>
              <a:rPr lang="en-US" sz="2800" dirty="0"/>
              <a:t>Inadequate Warning Systems</a:t>
            </a:r>
          </a:p>
          <a:p>
            <a:pPr marL="457200" indent="-457200">
              <a:buFont typeface="Arial" panose="020B0604020202020204" pitchFamily="34" charset="0"/>
              <a:buChar char="•"/>
            </a:pPr>
            <a:r>
              <a:rPr lang="en-US" sz="2800" dirty="0"/>
              <a:t>Worker Proximity</a:t>
            </a:r>
          </a:p>
          <a:p>
            <a:pPr marL="457200" indent="-457200">
              <a:buFont typeface="Arial" panose="020B0604020202020204" pitchFamily="34" charset="0"/>
              <a:buChar char="•"/>
            </a:pPr>
            <a:r>
              <a:rPr lang="en-US" sz="2800" dirty="0"/>
              <a:t>Distractions</a:t>
            </a:r>
          </a:p>
          <a:p>
            <a:pPr marL="457200" indent="-457200">
              <a:buFont typeface="Arial" panose="020B0604020202020204" pitchFamily="34" charset="0"/>
              <a:buChar char="•"/>
            </a:pPr>
            <a:r>
              <a:rPr lang="en-US" sz="2800" dirty="0"/>
              <a:t>Fatigue</a:t>
            </a:r>
          </a:p>
          <a:p>
            <a:pPr marL="457200" indent="-457200">
              <a:buFont typeface="Arial" panose="020B0604020202020204" pitchFamily="34" charset="0"/>
              <a:buChar char="•"/>
            </a:pPr>
            <a:r>
              <a:rPr lang="en-US" sz="2800" dirty="0"/>
              <a:t>Stress</a:t>
            </a:r>
          </a:p>
          <a:p>
            <a:pPr marL="457200" indent="-457200">
              <a:buFont typeface="Arial" panose="020B0604020202020204" pitchFamily="34" charset="0"/>
              <a:buChar char="•"/>
            </a:pPr>
            <a:r>
              <a:rPr lang="en-US" sz="2800" dirty="0"/>
              <a:t>Poor Communication</a:t>
            </a:r>
          </a:p>
          <a:p>
            <a:pPr marL="457200" indent="-457200">
              <a:buFont typeface="Arial" panose="020B0604020202020204" pitchFamily="34" charset="0"/>
              <a:buChar char="•"/>
            </a:pPr>
            <a:r>
              <a:rPr lang="en-US" sz="2800" dirty="0"/>
              <a:t>Untrained Personnel</a:t>
            </a:r>
          </a:p>
          <a:p>
            <a:pPr marL="457200" indent="-457200">
              <a:buFont typeface="Arial" panose="020B0604020202020204" pitchFamily="34" charset="0"/>
              <a:buChar char="•"/>
            </a:pPr>
            <a:r>
              <a:rPr lang="en-US" sz="2800" dirty="0"/>
              <a:t>Inconsistent Safety Measures</a:t>
            </a:r>
          </a:p>
          <a:p>
            <a:pPr marL="457200" indent="-457200">
              <a:buFont typeface="Arial" panose="020B0604020202020204" pitchFamily="34" charset="0"/>
              <a:buChar char="•"/>
            </a:pPr>
            <a:r>
              <a:rPr lang="en-US" sz="2800" dirty="0"/>
              <a:t>Pressing Deadlines</a:t>
            </a:r>
          </a:p>
        </p:txBody>
      </p:sp>
      <p:pic>
        <p:nvPicPr>
          <p:cNvPr id="6" name="Content Placeholder 5" descr="hard hat with construction worker/hand next to it">
            <a:extLst>
              <a:ext uri="{FF2B5EF4-FFF2-40B4-BE49-F238E27FC236}">
                <a16:creationId xmlns:a16="http://schemas.microsoft.com/office/drawing/2014/main" id="{78518542-B2A0-663B-A4FA-2A85CF878A63}"/>
              </a:ext>
            </a:extLst>
          </p:cNvPr>
          <p:cNvPicPr>
            <a:picLocks noGrp="1" noChangeAspect="1"/>
          </p:cNvPicPr>
          <p:nvPr>
            <p:ph idx="1"/>
          </p:nvPr>
        </p:nvPicPr>
        <p:blipFill>
          <a:blip r:embed="rId2"/>
          <a:stretch>
            <a:fillRect/>
          </a:stretch>
        </p:blipFill>
        <p:spPr>
          <a:xfrm>
            <a:off x="6096000" y="2163634"/>
            <a:ext cx="5522117" cy="3681411"/>
          </a:xfrm>
          <a:prstGeom prst="rect">
            <a:avLst/>
          </a:prstGeom>
        </p:spPr>
      </p:pic>
    </p:spTree>
    <p:extLst>
      <p:ext uri="{BB962C8B-B14F-4D97-AF65-F5344CB8AC3E}">
        <p14:creationId xmlns:p14="http://schemas.microsoft.com/office/powerpoint/2010/main" val="1208549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EE54-AE56-D7BE-9770-240F64536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0DFFC-D9E8-5321-B5CE-B7D925B8FA1C}"/>
              </a:ext>
            </a:extLst>
          </p:cNvPr>
          <p:cNvSpPr>
            <a:spLocks noGrp="1"/>
          </p:cNvSpPr>
          <p:nvPr>
            <p:ph type="title"/>
          </p:nvPr>
        </p:nvSpPr>
        <p:spPr/>
        <p:txBody>
          <a:bodyPr/>
          <a:lstStyle/>
          <a:p>
            <a:r>
              <a:rPr lang="en-US"/>
              <a:t>Solutions</a:t>
            </a:r>
          </a:p>
        </p:txBody>
      </p:sp>
      <p:sp>
        <p:nvSpPr>
          <p:cNvPr id="8" name="TextBox 7">
            <a:extLst>
              <a:ext uri="{FF2B5EF4-FFF2-40B4-BE49-F238E27FC236}">
                <a16:creationId xmlns:a16="http://schemas.microsoft.com/office/drawing/2014/main" id="{E84B46CA-01D7-CD13-3A2F-58CE2BD262D0}"/>
              </a:ext>
            </a:extLst>
          </p:cNvPr>
          <p:cNvSpPr txBox="1"/>
          <p:nvPr/>
        </p:nvSpPr>
        <p:spPr>
          <a:xfrm>
            <a:off x="838200" y="1458720"/>
            <a:ext cx="6477001" cy="4893647"/>
          </a:xfrm>
          <a:prstGeom prst="rect">
            <a:avLst/>
          </a:prstGeom>
          <a:noFill/>
        </p:spPr>
        <p:txBody>
          <a:bodyPr wrap="square">
            <a:spAutoFit/>
          </a:bodyPr>
          <a:lstStyle/>
          <a:p>
            <a:pPr marL="457200" indent="-457200">
              <a:buFont typeface="Arial" panose="020B0604020202020204" pitchFamily="34" charset="0"/>
              <a:buChar char="•"/>
            </a:pPr>
            <a:r>
              <a:rPr lang="en-US" sz="2600"/>
              <a:t>Implementing effective solutions is key to minimizing backover accident risks.</a:t>
            </a:r>
          </a:p>
          <a:p>
            <a:pPr marL="457200" indent="-457200">
              <a:buFont typeface="Arial" panose="020B0604020202020204" pitchFamily="34" charset="0"/>
              <a:buChar char="•"/>
            </a:pPr>
            <a:r>
              <a:rPr lang="en-US" sz="2600"/>
              <a:t>Hazards are inevitable in construction, but accidents and injuries can be prevented with proper precautions.</a:t>
            </a:r>
          </a:p>
          <a:p>
            <a:pPr marL="457200" indent="-457200">
              <a:buFont typeface="Arial" panose="020B0604020202020204" pitchFamily="34" charset="0"/>
              <a:buChar char="•"/>
            </a:pPr>
            <a:r>
              <a:rPr lang="en-US" sz="2600"/>
              <a:t>Proactive measures and well-defined plans of action are crucial.</a:t>
            </a:r>
          </a:p>
          <a:p>
            <a:pPr marL="457200" indent="-457200">
              <a:buFont typeface="Arial" panose="020B0604020202020204" pitchFamily="34" charset="0"/>
              <a:buChar char="•"/>
            </a:pPr>
            <a:r>
              <a:rPr lang="en-US" sz="2600"/>
              <a:t>Taking these steps significantly reduces the likelihood of backover incidents.</a:t>
            </a:r>
          </a:p>
          <a:p>
            <a:pPr marL="457200" indent="-457200">
              <a:buFont typeface="Arial" panose="020B0604020202020204" pitchFamily="34" charset="0"/>
              <a:buChar char="•"/>
            </a:pPr>
            <a:r>
              <a:rPr lang="en-US" sz="2600"/>
              <a:t>Prioritizing safety protects workers on-site and promotes a safer work environment.</a:t>
            </a:r>
          </a:p>
        </p:txBody>
      </p:sp>
      <p:pic>
        <p:nvPicPr>
          <p:cNvPr id="6" name="Content Placeholder 5" descr="worker in cap of equipment">
            <a:extLst>
              <a:ext uri="{FF2B5EF4-FFF2-40B4-BE49-F238E27FC236}">
                <a16:creationId xmlns:a16="http://schemas.microsoft.com/office/drawing/2014/main" id="{81FFFEF9-0E32-D1C4-BC26-6B00DD61ECF7}"/>
              </a:ext>
            </a:extLst>
          </p:cNvPr>
          <p:cNvPicPr>
            <a:picLocks noGrp="1" noChangeAspect="1"/>
          </p:cNvPicPr>
          <p:nvPr>
            <p:ph idx="1"/>
          </p:nvPr>
        </p:nvPicPr>
        <p:blipFill>
          <a:blip r:embed="rId2"/>
          <a:srcRect r="62777"/>
          <a:stretch/>
        </p:blipFill>
        <p:spPr>
          <a:xfrm>
            <a:off x="7315201" y="1288308"/>
            <a:ext cx="3463834" cy="5234472"/>
          </a:xfrm>
          <a:prstGeom prst="rect">
            <a:avLst/>
          </a:prstGeom>
        </p:spPr>
      </p:pic>
    </p:spTree>
    <p:extLst>
      <p:ext uri="{BB962C8B-B14F-4D97-AF65-F5344CB8AC3E}">
        <p14:creationId xmlns:p14="http://schemas.microsoft.com/office/powerpoint/2010/main" val="358145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75A9-96AB-A727-F881-5E54EA941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F4FAB-8B31-022B-3F7D-8E1D0935F30B}"/>
              </a:ext>
            </a:extLst>
          </p:cNvPr>
          <p:cNvSpPr>
            <a:spLocks noGrp="1"/>
          </p:cNvSpPr>
          <p:nvPr>
            <p:ph type="title"/>
          </p:nvPr>
        </p:nvSpPr>
        <p:spPr/>
        <p:txBody>
          <a:bodyPr/>
          <a:lstStyle/>
          <a:p>
            <a:r>
              <a:rPr lang="en-US"/>
              <a:t>Alarms</a:t>
            </a:r>
          </a:p>
        </p:txBody>
      </p:sp>
      <p:sp>
        <p:nvSpPr>
          <p:cNvPr id="6" name="TextBox 5">
            <a:extLst>
              <a:ext uri="{FF2B5EF4-FFF2-40B4-BE49-F238E27FC236}">
                <a16:creationId xmlns:a16="http://schemas.microsoft.com/office/drawing/2014/main" id="{8B9AF17A-B08B-09BD-FE0B-5BA503944E7B}"/>
              </a:ext>
            </a:extLst>
          </p:cNvPr>
          <p:cNvSpPr txBox="1"/>
          <p:nvPr/>
        </p:nvSpPr>
        <p:spPr>
          <a:xfrm>
            <a:off x="838200" y="1599228"/>
            <a:ext cx="5601789" cy="4893647"/>
          </a:xfrm>
          <a:prstGeom prst="rect">
            <a:avLst/>
          </a:prstGeom>
          <a:noFill/>
        </p:spPr>
        <p:txBody>
          <a:bodyPr wrap="square">
            <a:spAutoFit/>
          </a:bodyPr>
          <a:lstStyle/>
          <a:p>
            <a:pPr marL="285750" indent="-285750">
              <a:buFont typeface="Arial" panose="020B0604020202020204" pitchFamily="34" charset="0"/>
              <a:buChar char="•"/>
            </a:pPr>
            <a:r>
              <a:rPr lang="en-US" sz="2600" dirty="0"/>
              <a:t>Alarms on heavy machinery alert workers to potential hazards, reducing the risk of backover accidents and injuries.</a:t>
            </a:r>
          </a:p>
          <a:p>
            <a:pPr marL="285750" indent="-285750">
              <a:buFont typeface="Arial" panose="020B0604020202020204" pitchFamily="34" charset="0"/>
              <a:buChar char="•"/>
            </a:pPr>
            <a:r>
              <a:rPr lang="en-US" sz="2600" dirty="0"/>
              <a:t>Audible and visual alarms improve awareness of nearby workers, especially in blind spots, preventing collisions.</a:t>
            </a:r>
          </a:p>
          <a:p>
            <a:pPr marL="285750" indent="-285750">
              <a:buFont typeface="Arial" panose="020B0604020202020204" pitchFamily="34" charset="0"/>
              <a:buChar char="•"/>
            </a:pPr>
            <a:r>
              <a:rPr lang="en-US" sz="2600" dirty="0"/>
              <a:t>Alarms encourage cautious operation around workers and obstacles, fostering a culture of safety and vigilance on job sites.</a:t>
            </a:r>
          </a:p>
        </p:txBody>
      </p:sp>
      <p:pic>
        <p:nvPicPr>
          <p:cNvPr id="7" name="Content Placeholder 6" descr="photo of an audible and visual alarm">
            <a:extLst>
              <a:ext uri="{FF2B5EF4-FFF2-40B4-BE49-F238E27FC236}">
                <a16:creationId xmlns:a16="http://schemas.microsoft.com/office/drawing/2014/main" id="{13916490-4E39-869E-7242-4D98C7AC178F}"/>
              </a:ext>
            </a:extLst>
          </p:cNvPr>
          <p:cNvPicPr>
            <a:picLocks noGrp="1" noChangeAspect="1"/>
          </p:cNvPicPr>
          <p:nvPr>
            <p:ph idx="1"/>
          </p:nvPr>
        </p:nvPicPr>
        <p:blipFill>
          <a:blip r:embed="rId2"/>
          <a:stretch>
            <a:fillRect/>
          </a:stretch>
        </p:blipFill>
        <p:spPr>
          <a:xfrm>
            <a:off x="6804574" y="1912591"/>
            <a:ext cx="4549226" cy="3032817"/>
          </a:xfrm>
          <a:prstGeom prst="rect">
            <a:avLst/>
          </a:prstGeom>
        </p:spPr>
      </p:pic>
      <p:sp>
        <p:nvSpPr>
          <p:cNvPr id="8" name="TextBox 7">
            <a:extLst>
              <a:ext uri="{FF2B5EF4-FFF2-40B4-BE49-F238E27FC236}">
                <a16:creationId xmlns:a16="http://schemas.microsoft.com/office/drawing/2014/main" id="{EEE78820-E2E8-B881-6589-023608C72FF3}"/>
              </a:ext>
            </a:extLst>
          </p:cNvPr>
          <p:cNvSpPr txBox="1"/>
          <p:nvPr/>
        </p:nvSpPr>
        <p:spPr>
          <a:xfrm>
            <a:off x="6804574" y="4945408"/>
            <a:ext cx="4549226" cy="923330"/>
          </a:xfrm>
          <a:prstGeom prst="rect">
            <a:avLst/>
          </a:prstGeom>
          <a:noFill/>
        </p:spPr>
        <p:txBody>
          <a:bodyPr wrap="square" rtlCol="0">
            <a:spAutoFit/>
          </a:bodyPr>
          <a:lstStyle/>
          <a:p>
            <a:pPr algn="ctr"/>
            <a:r>
              <a:rPr lang="en-US" b="1"/>
              <a:t>NOTE: OSHA requires alarms on heavy machinery to alert workers of potential hazards and prevent accidents.</a:t>
            </a:r>
          </a:p>
        </p:txBody>
      </p:sp>
    </p:spTree>
    <p:extLst>
      <p:ext uri="{BB962C8B-B14F-4D97-AF65-F5344CB8AC3E}">
        <p14:creationId xmlns:p14="http://schemas.microsoft.com/office/powerpoint/2010/main" val="343987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CD58-AC58-22BE-A39D-A7A5CA4C3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88D56-A828-EB8B-45D8-D7FC8671B45E}"/>
              </a:ext>
            </a:extLst>
          </p:cNvPr>
          <p:cNvSpPr>
            <a:spLocks noGrp="1"/>
          </p:cNvSpPr>
          <p:nvPr>
            <p:ph type="title"/>
          </p:nvPr>
        </p:nvSpPr>
        <p:spPr/>
        <p:txBody>
          <a:bodyPr/>
          <a:lstStyle/>
          <a:p>
            <a:r>
              <a:rPr lang="en-US"/>
              <a:t>Mirror Adjustment</a:t>
            </a:r>
          </a:p>
        </p:txBody>
      </p:sp>
      <p:sp>
        <p:nvSpPr>
          <p:cNvPr id="3" name="Content Placeholder 2">
            <a:extLst>
              <a:ext uri="{FF2B5EF4-FFF2-40B4-BE49-F238E27FC236}">
                <a16:creationId xmlns:a16="http://schemas.microsoft.com/office/drawing/2014/main" id="{DD33C5EE-C163-4253-807B-E157A761E510}"/>
              </a:ext>
            </a:extLst>
          </p:cNvPr>
          <p:cNvSpPr>
            <a:spLocks noGrp="1"/>
          </p:cNvSpPr>
          <p:nvPr>
            <p:ph idx="1"/>
          </p:nvPr>
        </p:nvSpPr>
        <p:spPr/>
        <p:txBody>
          <a:bodyPr>
            <a:normAutofit fontScale="85000" lnSpcReduction="20000"/>
          </a:bodyPr>
          <a:lstStyle/>
          <a:p>
            <a:pPr marL="0" indent="0" algn="ctr">
              <a:buNone/>
            </a:pPr>
            <a:r>
              <a:rPr lang="en-US" sz="3600" b="1" dirty="0"/>
              <a:t>Good visibility is no accident!</a:t>
            </a:r>
          </a:p>
          <a:p>
            <a:pPr marL="0" indent="0" algn="ctr">
              <a:buNone/>
            </a:pPr>
            <a:endParaRPr lang="en-US" dirty="0"/>
          </a:p>
          <a:p>
            <a:r>
              <a:rPr lang="en-US" sz="3000" dirty="0"/>
              <a:t>Proper mirror adjustment is essential for safety.</a:t>
            </a:r>
          </a:p>
          <a:p>
            <a:r>
              <a:rPr lang="en-US" sz="3000" dirty="0"/>
              <a:t>Ensure all mirrors are positioned to eliminate and minimize blind spots.</a:t>
            </a:r>
          </a:p>
          <a:p>
            <a:r>
              <a:rPr lang="en-US" sz="3000" dirty="0"/>
              <a:t>Adjust mirrors before starting the vehicle.</a:t>
            </a:r>
          </a:p>
          <a:p>
            <a:r>
              <a:rPr lang="en-US" sz="3000" dirty="0"/>
              <a:t>Regularly check and re-adjust mirrors as needed during driving.</a:t>
            </a:r>
          </a:p>
          <a:p>
            <a:r>
              <a:rPr lang="en-US" sz="3000" dirty="0"/>
              <a:t>Clear visibility reduces accidents and enhances driver awareness.</a:t>
            </a:r>
          </a:p>
          <a:p>
            <a:pPr marL="0" indent="0">
              <a:buNone/>
            </a:pPr>
            <a:endParaRPr lang="en-US" dirty="0"/>
          </a:p>
          <a:p>
            <a:pPr marL="0" indent="0" algn="ctr">
              <a:buNone/>
            </a:pPr>
            <a:r>
              <a:rPr lang="en-US" b="1" dirty="0"/>
              <a:t>Reminder: Mirrors are intended for detection </a:t>
            </a:r>
          </a:p>
          <a:p>
            <a:pPr marL="0" indent="0" algn="ctr">
              <a:buNone/>
            </a:pPr>
            <a:r>
              <a:rPr lang="en-US" b="1" dirty="0"/>
              <a:t>and not for gathering detailed information. </a:t>
            </a:r>
          </a:p>
        </p:txBody>
      </p:sp>
    </p:spTree>
    <p:extLst>
      <p:ext uri="{BB962C8B-B14F-4D97-AF65-F5344CB8AC3E}">
        <p14:creationId xmlns:p14="http://schemas.microsoft.com/office/powerpoint/2010/main" val="1763587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4C239-E250-79E8-E418-119BEA28E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3D1FC-0D2B-915C-37AD-9B02C688AF4D}"/>
              </a:ext>
            </a:extLst>
          </p:cNvPr>
          <p:cNvSpPr>
            <a:spLocks noGrp="1"/>
          </p:cNvSpPr>
          <p:nvPr>
            <p:ph type="title"/>
          </p:nvPr>
        </p:nvSpPr>
        <p:spPr/>
        <p:txBody>
          <a:bodyPr/>
          <a:lstStyle/>
          <a:p>
            <a:r>
              <a:rPr lang="en-US" dirty="0"/>
              <a:t>Mirror Adjustment</a:t>
            </a:r>
          </a:p>
        </p:txBody>
      </p:sp>
      <p:sp>
        <p:nvSpPr>
          <p:cNvPr id="3" name="Content Placeholder 2">
            <a:extLst>
              <a:ext uri="{FF2B5EF4-FFF2-40B4-BE49-F238E27FC236}">
                <a16:creationId xmlns:a16="http://schemas.microsoft.com/office/drawing/2014/main" id="{AAA63279-BD5D-D917-A187-C6E21360A905}"/>
              </a:ext>
            </a:extLst>
          </p:cNvPr>
          <p:cNvSpPr>
            <a:spLocks noGrp="1"/>
          </p:cNvSpPr>
          <p:nvPr>
            <p:ph idx="1"/>
          </p:nvPr>
        </p:nvSpPr>
        <p:spPr/>
        <p:txBody>
          <a:bodyPr>
            <a:normAutofit fontScale="85000" lnSpcReduction="10000"/>
          </a:bodyPr>
          <a:lstStyle/>
          <a:p>
            <a:pPr marL="0" indent="0" algn="ctr">
              <a:buNone/>
            </a:pPr>
            <a:r>
              <a:rPr lang="en-US" sz="3600" b="1"/>
              <a:t>Five Good Reasons to Turn Out Your Mirrors</a:t>
            </a:r>
          </a:p>
          <a:p>
            <a:pPr marL="514350" indent="-514350">
              <a:buFont typeface="+mj-lt"/>
              <a:buAutoNum type="arabicPeriod"/>
            </a:pPr>
            <a:r>
              <a:rPr lang="en-US"/>
              <a:t>No need to constantly look over your shoulder (but it’s still helpful occasionally)</a:t>
            </a:r>
          </a:p>
          <a:p>
            <a:pPr marL="514350" indent="-514350">
              <a:buFont typeface="+mj-lt"/>
              <a:buAutoNum type="arabicPeriod"/>
            </a:pPr>
            <a:r>
              <a:rPr lang="en-US"/>
              <a:t>A quick glance at the mirror is enough to check the blind zone—turning your head at highway speeds means traveling 3 lengths of a dump truck</a:t>
            </a:r>
          </a:p>
          <a:p>
            <a:pPr marL="514350" indent="-514350">
              <a:buFont typeface="+mj-lt"/>
              <a:buAutoNum type="arabicPeriod"/>
            </a:pPr>
            <a:endParaRPr lang="en-US"/>
          </a:p>
          <a:p>
            <a:pPr marL="514350" indent="-514350">
              <a:buFont typeface="+mj-lt"/>
              <a:buAutoNum type="arabicPeriod"/>
            </a:pPr>
            <a:r>
              <a:rPr lang="en-US"/>
              <a:t>Glancing at the mirror keeps your forward view in sight, incorporating blind zones into your visual scan</a:t>
            </a:r>
          </a:p>
          <a:p>
            <a:pPr marL="514350" indent="-514350">
              <a:buFont typeface="+mj-lt"/>
              <a:buAutoNum type="arabicPeriod"/>
            </a:pPr>
            <a:r>
              <a:rPr lang="en-US"/>
              <a:t>Blind zones can be easily included in your overall visual scanning process</a:t>
            </a:r>
          </a:p>
          <a:p>
            <a:pPr marL="514350" indent="-514350">
              <a:buFont typeface="+mj-lt"/>
              <a:buAutoNum type="arabicPeriod"/>
            </a:pPr>
            <a:r>
              <a:rPr lang="en-US"/>
              <a:t>At night, no more glare from headlights in your mirrors, improving visibility</a:t>
            </a:r>
          </a:p>
        </p:txBody>
      </p:sp>
      <p:pic>
        <p:nvPicPr>
          <p:cNvPr id="6" name="Picture 5" descr="illustration of a dump truck">
            <a:extLst>
              <a:ext uri="{FF2B5EF4-FFF2-40B4-BE49-F238E27FC236}">
                <a16:creationId xmlns:a16="http://schemas.microsoft.com/office/drawing/2014/main" id="{A26EB479-670D-F55F-1E88-6B67FBB885B3}"/>
              </a:ext>
            </a:extLst>
          </p:cNvPr>
          <p:cNvPicPr>
            <a:picLocks noChangeAspect="1"/>
          </p:cNvPicPr>
          <p:nvPr/>
        </p:nvPicPr>
        <p:blipFill>
          <a:blip r:embed="rId3"/>
          <a:stretch>
            <a:fillRect/>
          </a:stretch>
        </p:blipFill>
        <p:spPr>
          <a:xfrm>
            <a:off x="4326194" y="3609642"/>
            <a:ext cx="948672" cy="560994"/>
          </a:xfrm>
          <a:prstGeom prst="rect">
            <a:avLst/>
          </a:prstGeom>
        </p:spPr>
      </p:pic>
      <p:pic>
        <p:nvPicPr>
          <p:cNvPr id="4" name="Picture 3" descr="illustration of a dump truck">
            <a:extLst>
              <a:ext uri="{FF2B5EF4-FFF2-40B4-BE49-F238E27FC236}">
                <a16:creationId xmlns:a16="http://schemas.microsoft.com/office/drawing/2014/main" id="{A713C896-8FEA-60C4-BAF2-597E1DF98984}"/>
              </a:ext>
            </a:extLst>
          </p:cNvPr>
          <p:cNvPicPr>
            <a:picLocks noChangeAspect="1"/>
          </p:cNvPicPr>
          <p:nvPr/>
        </p:nvPicPr>
        <p:blipFill>
          <a:blip r:embed="rId4"/>
          <a:srcRect l="6560" r="8816" b="14588"/>
          <a:stretch/>
        </p:blipFill>
        <p:spPr>
          <a:xfrm>
            <a:off x="5451150" y="3599432"/>
            <a:ext cx="979290" cy="581414"/>
          </a:xfrm>
          <a:prstGeom prst="rect">
            <a:avLst/>
          </a:prstGeom>
        </p:spPr>
      </p:pic>
      <p:pic>
        <p:nvPicPr>
          <p:cNvPr id="5" name="Picture 4" descr="illustration of a dump truck">
            <a:extLst>
              <a:ext uri="{FF2B5EF4-FFF2-40B4-BE49-F238E27FC236}">
                <a16:creationId xmlns:a16="http://schemas.microsoft.com/office/drawing/2014/main" id="{DAF7E361-7F63-AE60-8516-92B83DD7C20A}"/>
              </a:ext>
            </a:extLst>
          </p:cNvPr>
          <p:cNvPicPr>
            <a:picLocks noChangeAspect="1"/>
          </p:cNvPicPr>
          <p:nvPr/>
        </p:nvPicPr>
        <p:blipFill>
          <a:blip r:embed="rId3"/>
          <a:srcRect t="12334"/>
          <a:stretch/>
        </p:blipFill>
        <p:spPr>
          <a:xfrm>
            <a:off x="6606724" y="3676650"/>
            <a:ext cx="958503" cy="496893"/>
          </a:xfrm>
          <a:prstGeom prst="rect">
            <a:avLst/>
          </a:prstGeom>
        </p:spPr>
      </p:pic>
    </p:spTree>
    <p:extLst>
      <p:ext uri="{BB962C8B-B14F-4D97-AF65-F5344CB8AC3E}">
        <p14:creationId xmlns:p14="http://schemas.microsoft.com/office/powerpoint/2010/main" val="399221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751C6-3FAA-FC25-1020-3ADC639BE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AFC91-F46C-559C-7AF8-8BE68635721D}"/>
              </a:ext>
            </a:extLst>
          </p:cNvPr>
          <p:cNvSpPr>
            <a:spLocks noGrp="1"/>
          </p:cNvSpPr>
          <p:nvPr>
            <p:ph type="title"/>
          </p:nvPr>
        </p:nvSpPr>
        <p:spPr/>
        <p:txBody>
          <a:bodyPr/>
          <a:lstStyle/>
          <a:p>
            <a:r>
              <a:rPr lang="en-US"/>
              <a:t>Mirror Adjustment</a:t>
            </a:r>
          </a:p>
        </p:txBody>
      </p:sp>
      <p:sp>
        <p:nvSpPr>
          <p:cNvPr id="3" name="Content Placeholder 2">
            <a:extLst>
              <a:ext uri="{FF2B5EF4-FFF2-40B4-BE49-F238E27FC236}">
                <a16:creationId xmlns:a16="http://schemas.microsoft.com/office/drawing/2014/main" id="{D167C750-8CF0-AF2F-64D7-21F30EFF8B1F}"/>
              </a:ext>
            </a:extLst>
          </p:cNvPr>
          <p:cNvSpPr>
            <a:spLocks noGrp="1"/>
          </p:cNvSpPr>
          <p:nvPr>
            <p:ph idx="1"/>
          </p:nvPr>
        </p:nvSpPr>
        <p:spPr/>
        <p:txBody>
          <a:bodyPr/>
          <a:lstStyle/>
          <a:p>
            <a:pPr marL="0" indent="0">
              <a:buNone/>
            </a:pPr>
            <a:r>
              <a:rPr lang="en-US"/>
              <a:t>Inside Mirror:</a:t>
            </a:r>
          </a:p>
          <a:p>
            <a:r>
              <a:rPr lang="en-US"/>
              <a:t>Adjust the inside mirror to fully view the rear window from the driver's seat. You should be able to see through the mirror by moving only your eyes, not your head.</a:t>
            </a:r>
          </a:p>
          <a:p>
            <a:r>
              <a:rPr lang="en-US"/>
              <a:t>Drivers who are 6 feet tall or taller may benefit from flipping the mirror upside down, if possible. This raises the bottom edge by 1 to 2 inches, helping reduce a significant blind spot in the front for taller drivers. (Suggestion: opportunity for conversation)</a:t>
            </a:r>
          </a:p>
        </p:txBody>
      </p:sp>
    </p:spTree>
    <p:extLst>
      <p:ext uri="{BB962C8B-B14F-4D97-AF65-F5344CB8AC3E}">
        <p14:creationId xmlns:p14="http://schemas.microsoft.com/office/powerpoint/2010/main" val="1454855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D85A-35D3-9ED9-648F-32625C1F6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55B03-7010-3DC6-F397-F11F433F969D}"/>
              </a:ext>
            </a:extLst>
          </p:cNvPr>
          <p:cNvSpPr>
            <a:spLocks noGrp="1"/>
          </p:cNvSpPr>
          <p:nvPr>
            <p:ph type="title"/>
          </p:nvPr>
        </p:nvSpPr>
        <p:spPr/>
        <p:txBody>
          <a:bodyPr/>
          <a:lstStyle/>
          <a:p>
            <a:r>
              <a:rPr lang="en-US"/>
              <a:t>Mirror Adjustment</a:t>
            </a:r>
          </a:p>
        </p:txBody>
      </p:sp>
      <p:sp>
        <p:nvSpPr>
          <p:cNvPr id="3" name="Content Placeholder 2">
            <a:extLst>
              <a:ext uri="{FF2B5EF4-FFF2-40B4-BE49-F238E27FC236}">
                <a16:creationId xmlns:a16="http://schemas.microsoft.com/office/drawing/2014/main" id="{12D29EAD-4C39-E480-4075-8C1EDD10D233}"/>
              </a:ext>
            </a:extLst>
          </p:cNvPr>
          <p:cNvSpPr>
            <a:spLocks noGrp="1"/>
          </p:cNvSpPr>
          <p:nvPr>
            <p:ph idx="1"/>
          </p:nvPr>
        </p:nvSpPr>
        <p:spPr>
          <a:xfrm>
            <a:off x="838200" y="1485990"/>
            <a:ext cx="6150429" cy="5163003"/>
          </a:xfrm>
        </p:spPr>
        <p:txBody>
          <a:bodyPr>
            <a:normAutofit fontScale="92500" lnSpcReduction="10000"/>
          </a:bodyPr>
          <a:lstStyle/>
          <a:p>
            <a:pPr marL="0" indent="0">
              <a:buNone/>
            </a:pPr>
            <a:r>
              <a:rPr lang="en-US" dirty="0"/>
              <a:t>Side Mirror:</a:t>
            </a:r>
          </a:p>
          <a:p>
            <a:r>
              <a:rPr lang="en-US" dirty="0"/>
              <a:t>To adjust the driver's side-view mirror, place your head against the left side window and set the mirror so you can just barely see the side of the machinery/equipment on the right edge of the mirror.</a:t>
            </a:r>
          </a:p>
          <a:p>
            <a:r>
              <a:rPr lang="en-US" dirty="0"/>
              <a:t>To adjust the passenger's side-view mirror, position your head just above the center console and set the mirror so you can barely see the side of the vehicle on the left edge. If the vehicle lacks remote mirror-adjustment controls, you may need assistance for proper adjustment.</a:t>
            </a:r>
          </a:p>
        </p:txBody>
      </p:sp>
      <p:pic>
        <p:nvPicPr>
          <p:cNvPr id="4" name="Picture 3" descr="side mirrors on a truck">
            <a:extLst>
              <a:ext uri="{FF2B5EF4-FFF2-40B4-BE49-F238E27FC236}">
                <a16:creationId xmlns:a16="http://schemas.microsoft.com/office/drawing/2014/main" id="{6C326F53-64B9-D750-5B34-648072520E56}"/>
              </a:ext>
            </a:extLst>
          </p:cNvPr>
          <p:cNvPicPr>
            <a:picLocks noChangeAspect="1"/>
          </p:cNvPicPr>
          <p:nvPr/>
        </p:nvPicPr>
        <p:blipFill>
          <a:blip r:embed="rId2"/>
          <a:srcRect l="25286"/>
          <a:stretch/>
        </p:blipFill>
        <p:spPr>
          <a:xfrm>
            <a:off x="6988629" y="2322919"/>
            <a:ext cx="4634469" cy="3489144"/>
          </a:xfrm>
          <a:prstGeom prst="rect">
            <a:avLst/>
          </a:prstGeom>
        </p:spPr>
      </p:pic>
    </p:spTree>
    <p:extLst>
      <p:ext uri="{BB962C8B-B14F-4D97-AF65-F5344CB8AC3E}">
        <p14:creationId xmlns:p14="http://schemas.microsoft.com/office/powerpoint/2010/main" val="1624183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7EA977E963B94AB035172B5DE68122" ma:contentTypeVersion="18" ma:contentTypeDescription="Create a new document." ma:contentTypeScope="" ma:versionID="866ed5298ef89709fabfa4c6cb05ca01">
  <xsd:schema xmlns:xsd="http://www.w3.org/2001/XMLSchema" xmlns:xs="http://www.w3.org/2001/XMLSchema" xmlns:p="http://schemas.microsoft.com/office/2006/metadata/properties" xmlns:ns1="http://schemas.microsoft.com/sharepoint/v3" xmlns:ns2="fb0b0fab-7678-48d9-ba14-ab6057eb9e43" xmlns:ns3="5aec0eaa-b523-47ea-b298-40d10bfae06b" targetNamespace="http://schemas.microsoft.com/office/2006/metadata/properties" ma:root="true" ma:fieldsID="ae9970cd68d3e259c2e99e5728902ef9" ns1:_="" ns2:_="" ns3:_="">
    <xsd:import namespace="http://schemas.microsoft.com/sharepoint/v3"/>
    <xsd:import namespace="fb0b0fab-7678-48d9-ba14-ab6057eb9e43"/>
    <xsd:import namespace="5aec0eaa-b523-47ea-b298-40d10bfae06b"/>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Name_x0020_of_x0020_Caller"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0b0fab-7678-48d9-ba14-ab6057eb9e4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09378375-1424-480b-a500-a3572ce1092f}" ma:internalName="TaxCatchAll" ma:showField="CatchAllData" ma:web="fb0b0fab-7678-48d9-ba14-ab6057eb9e4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ec0eaa-b523-47ea-b298-40d10bfae06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Name_x0020_of_x0020_Caller" ma:index="14" nillable="true" ma:displayName="Name of Caller" ma:description="Name of person who called the office" ma:internalName="Name_x0020_of_x0020_Caller">
      <xsd:simpleType>
        <xsd:restriction base="dms:Text">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a8d78b-6148-4bf1-92dd-b4f00782c4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b0b0fab-7678-48d9-ba14-ab6057eb9e43" xsi:nil="true"/>
    <lcf76f155ced4ddcb4097134ff3c332f xmlns="5aec0eaa-b523-47ea-b298-40d10bfae06b">
      <Terms xmlns="http://schemas.microsoft.com/office/infopath/2007/PartnerControls"/>
    </lcf76f155ced4ddcb4097134ff3c332f>
    <PublishingExpirationDate xmlns="http://schemas.microsoft.com/sharepoint/v3" xsi:nil="true"/>
    <Name_x0020_of_x0020_Caller xmlns="5aec0eaa-b523-47ea-b298-40d10bfae06b" xsi:nil="true"/>
    <PublishingStartDate xmlns="http://schemas.microsoft.com/sharepoint/v3" xsi:nil="true"/>
  </documentManagement>
</p:properties>
</file>

<file path=customXml/itemProps1.xml><?xml version="1.0" encoding="utf-8"?>
<ds:datastoreItem xmlns:ds="http://schemas.openxmlformats.org/officeDocument/2006/customXml" ds:itemID="{F9E719C6-42F9-47C5-BB3A-9D7D8F8E5E82}">
  <ds:schemaRefs>
    <ds:schemaRef ds:uri="http://schemas.microsoft.com/sharepoint/v3/contenttype/forms"/>
  </ds:schemaRefs>
</ds:datastoreItem>
</file>

<file path=customXml/itemProps2.xml><?xml version="1.0" encoding="utf-8"?>
<ds:datastoreItem xmlns:ds="http://schemas.openxmlformats.org/officeDocument/2006/customXml" ds:itemID="{C3C3BAC7-721D-4F72-9921-AD06A9EFA815}">
  <ds:schemaRefs>
    <ds:schemaRef ds:uri="5aec0eaa-b523-47ea-b298-40d10bfae06b"/>
    <ds:schemaRef ds:uri="fb0b0fab-7678-48d9-ba14-ab6057eb9e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8A3FBB-D8C3-45D1-85BA-63D754A961D9}">
  <ds:schemaRefs>
    <ds:schemaRef ds:uri="http://schemas.microsoft.com/office/2006/documentManagement/types"/>
    <ds:schemaRef ds:uri="5aec0eaa-b523-47ea-b298-40d10bfae06b"/>
    <ds:schemaRef ds:uri="fb0b0fab-7678-48d9-ba14-ab6057eb9e43"/>
    <ds:schemaRef ds:uri="http://purl.org/dc/dcmitype/"/>
    <ds:schemaRef ds:uri="http://schemas.microsoft.com/office/infopath/2007/PartnerControls"/>
    <ds:schemaRef ds:uri="http://schemas.openxmlformats.org/package/2006/metadata/core-properties"/>
    <ds:schemaRef ds:uri="http://purl.org/dc/terms/"/>
    <ds:schemaRef ds:uri="http://www.w3.org/XML/1998/namespace"/>
    <ds:schemaRef ds:uri="http://purl.org/dc/elements/1.1/"/>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TotalTime>
  <Words>1576</Words>
  <Application>Microsoft Office PowerPoint</Application>
  <PresentationFormat>Widescreen</PresentationFormat>
  <Paragraphs>140</Paragraphs>
  <Slides>26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Aptos Display</vt:lpstr>
      <vt:lpstr>Arial</vt:lpstr>
      <vt:lpstr>Source Sans Pro</vt:lpstr>
      <vt:lpstr>Office Theme</vt:lpstr>
      <vt:lpstr>Mirror Check Initiative</vt:lpstr>
      <vt:lpstr>The Main Point</vt:lpstr>
      <vt:lpstr>Risks</vt:lpstr>
      <vt:lpstr>Solutions</vt:lpstr>
      <vt:lpstr>Alarms</vt:lpstr>
      <vt:lpstr>Mirror Adjustment</vt:lpstr>
      <vt:lpstr>Mirror Adjustment</vt:lpstr>
      <vt:lpstr>Mirror Adjustment</vt:lpstr>
      <vt:lpstr>Mirror Adjustment</vt:lpstr>
      <vt:lpstr>Mirror Adjustment</vt:lpstr>
      <vt:lpstr>Mirror Adjustment</vt:lpstr>
      <vt:lpstr>Spotters</vt:lpstr>
      <vt:lpstr>Suggested Spotting Signals</vt:lpstr>
      <vt:lpstr>Spotters</vt:lpstr>
      <vt:lpstr>Cameras</vt:lpstr>
      <vt:lpstr>Proximity Detection Systems</vt:lpstr>
      <vt:lpstr>Tag-based Systems</vt:lpstr>
      <vt:lpstr>Internal Traffic Control Plans</vt:lpstr>
      <vt:lpstr>Blind Spots &amp; Blind-Area Diagrams</vt:lpstr>
      <vt:lpstr>Helpful Tips</vt:lpstr>
      <vt:lpstr>Helpful Tips</vt:lpstr>
      <vt:lpstr>Knowledge Check - Questions</vt:lpstr>
      <vt:lpstr>Knowledge Check - Answers</vt:lpstr>
      <vt:lpstr>Resources</vt:lpstr>
      <vt:lpstr>Resources</vt:lpstr>
      <vt:lpstr>  THANK YOU</vt:lpstr>
    </vt:vector>
  </TitlesOfParts>
  <Company>U.S. Department of Labor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Gaines, Terra B - OSHA</dc:creator>
  <cp:lastModifiedBy>Hemler, Kym L - OSHA</cp:lastModifiedBy>
  <cp:revision>4</cp:revision>
  <dcterms:created xsi:type="dcterms:W3CDTF">2025-03-13T11:00:04Z</dcterms:created>
  <dcterms:modified xsi:type="dcterms:W3CDTF">2025-05-15T21:14:26Z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0x010100847EA977E963B94AB035172B5DE68122</vt:lpwstr>
  </property>
  <property fmtid="{D5CDD505-2E9C-101B-9397-08002B2CF9AE}" pid="3" name="MediaServiceImageTags">
    <vt:lpwstr/>
  </property>
</Properties>
</file>