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7"/>
  </p:notesMasterIdLst>
  <p:sldIdLst>
    <p:sldId id="256" r:id="rId2"/>
    <p:sldId id="306" r:id="rId3"/>
    <p:sldId id="307" r:id="rId4"/>
    <p:sldId id="308" r:id="rId5"/>
    <p:sldId id="309" r:id="rId6"/>
    <p:sldId id="310" r:id="rId7"/>
    <p:sldId id="311" r:id="rId8"/>
    <p:sldId id="275" r:id="rId9"/>
    <p:sldId id="302" r:id="rId10"/>
    <p:sldId id="288" r:id="rId11"/>
    <p:sldId id="303" r:id="rId12"/>
    <p:sldId id="289" r:id="rId13"/>
    <p:sldId id="290" r:id="rId14"/>
    <p:sldId id="305" r:id="rId15"/>
    <p:sldId id="292" r:id="rId16"/>
    <p:sldId id="291" r:id="rId17"/>
    <p:sldId id="293" r:id="rId18"/>
    <p:sldId id="301" r:id="rId19"/>
    <p:sldId id="300" r:id="rId20"/>
    <p:sldId id="304" r:id="rId21"/>
    <p:sldId id="294" r:id="rId22"/>
    <p:sldId id="295" r:id="rId23"/>
    <p:sldId id="296" r:id="rId24"/>
    <p:sldId id="299" r:id="rId25"/>
    <p:sldId id="298" r:id="rId26"/>
  </p:sldIdLst>
  <p:sldSz cx="9144000" cy="6858000" type="screen4x3"/>
  <p:notesSz cx="6950075" cy="923607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p15:clr>
            <a:srgbClr val="A4A3A4"/>
          </p15:clr>
        </p15:guide>
        <p15:guide id="2" pos="218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2B00"/>
    <a:srgbClr val="FFFF99"/>
    <a:srgbClr val="99FF33"/>
    <a:srgbClr val="FFFFCC"/>
    <a:srgbClr val="CC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6" autoAdjust="0"/>
    <p:restoredTop sz="94697" autoAdjust="0"/>
  </p:normalViewPr>
  <p:slideViewPr>
    <p:cSldViewPr>
      <p:cViewPr varScale="1">
        <p:scale>
          <a:sx n="68" d="100"/>
          <a:sy n="68" d="100"/>
        </p:scale>
        <p:origin x="162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068" y="84"/>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3011488" cy="461963"/>
          </a:xfrm>
          <a:prstGeom prst="rect">
            <a:avLst/>
          </a:prstGeom>
          <a:noFill/>
          <a:ln w="9525">
            <a:noFill/>
            <a:miter lim="800000"/>
            <a:headEnd/>
            <a:tailEnd/>
          </a:ln>
          <a:effectLst/>
        </p:spPr>
        <p:txBody>
          <a:bodyPr vert="horz" wrap="square" lIns="92492" tIns="46246" rIns="92492" bIns="46246" numCol="1" anchor="t" anchorCtr="0" compatLnSpc="1">
            <a:prstTxWarp prst="textNoShape">
              <a:avLst/>
            </a:prstTxWarp>
          </a:bodyPr>
          <a:lstStyle>
            <a:lvl1pPr defTabSz="925513" eaLnBrk="1" hangingPunct="1">
              <a:defRPr sz="1200"/>
            </a:lvl1pPr>
          </a:lstStyle>
          <a:p>
            <a:endParaRPr lang="en-US"/>
          </a:p>
        </p:txBody>
      </p:sp>
      <p:sp>
        <p:nvSpPr>
          <p:cNvPr id="56323" name="Rectangle 3"/>
          <p:cNvSpPr>
            <a:spLocks noGrp="1" noChangeArrowheads="1"/>
          </p:cNvSpPr>
          <p:nvPr>
            <p:ph type="dt" idx="1"/>
          </p:nvPr>
        </p:nvSpPr>
        <p:spPr bwMode="auto">
          <a:xfrm>
            <a:off x="3937000" y="0"/>
            <a:ext cx="3011488" cy="461963"/>
          </a:xfrm>
          <a:prstGeom prst="rect">
            <a:avLst/>
          </a:prstGeom>
          <a:noFill/>
          <a:ln w="9525">
            <a:noFill/>
            <a:miter lim="800000"/>
            <a:headEnd/>
            <a:tailEnd/>
          </a:ln>
          <a:effectLst/>
        </p:spPr>
        <p:txBody>
          <a:bodyPr vert="horz" wrap="square" lIns="92492" tIns="46246" rIns="92492" bIns="46246" numCol="1" anchor="t" anchorCtr="0" compatLnSpc="1">
            <a:prstTxWarp prst="textNoShape">
              <a:avLst/>
            </a:prstTxWarp>
          </a:bodyPr>
          <a:lstStyle>
            <a:lvl1pPr algn="r" defTabSz="925513" eaLnBrk="1" hangingPunct="1">
              <a:defRPr sz="1200"/>
            </a:lvl1pPr>
          </a:lstStyle>
          <a:p>
            <a:endParaRPr lang="en-US"/>
          </a:p>
        </p:txBody>
      </p:sp>
      <p:sp>
        <p:nvSpPr>
          <p:cNvPr id="56324" name="Rectangle 4"/>
          <p:cNvSpPr>
            <a:spLocks noGrp="1" noRot="1" noChangeAspect="1" noChangeArrowheads="1" noTextEdit="1"/>
          </p:cNvSpPr>
          <p:nvPr>
            <p:ph type="sldImg" idx="2"/>
          </p:nvPr>
        </p:nvSpPr>
        <p:spPr bwMode="auto">
          <a:xfrm>
            <a:off x="1165225" y="692150"/>
            <a:ext cx="4619625" cy="3463925"/>
          </a:xfrm>
          <a:prstGeom prst="rect">
            <a:avLst/>
          </a:prstGeom>
          <a:noFill/>
          <a:ln w="9525">
            <a:solidFill>
              <a:srgbClr val="000000"/>
            </a:solidFill>
            <a:miter lim="800000"/>
            <a:headEnd/>
            <a:tailEnd/>
          </a:ln>
          <a:effectLst/>
        </p:spPr>
      </p:sp>
      <p:sp>
        <p:nvSpPr>
          <p:cNvPr id="56325" name="Rectangle 5"/>
          <p:cNvSpPr>
            <a:spLocks noGrp="1" noChangeArrowheads="1"/>
          </p:cNvSpPr>
          <p:nvPr>
            <p:ph type="body" sz="quarter" idx="3"/>
          </p:nvPr>
        </p:nvSpPr>
        <p:spPr bwMode="auto">
          <a:xfrm>
            <a:off x="695325" y="4387850"/>
            <a:ext cx="5559425" cy="4156075"/>
          </a:xfrm>
          <a:prstGeom prst="rect">
            <a:avLst/>
          </a:prstGeom>
          <a:noFill/>
          <a:ln w="9525">
            <a:noFill/>
            <a:miter lim="800000"/>
            <a:headEnd/>
            <a:tailEnd/>
          </a:ln>
          <a:effectLst/>
        </p:spPr>
        <p:txBody>
          <a:bodyPr vert="horz" wrap="square" lIns="92492" tIns="46246" rIns="92492" bIns="4624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6326" name="Rectangle 6"/>
          <p:cNvSpPr>
            <a:spLocks noGrp="1" noChangeArrowheads="1"/>
          </p:cNvSpPr>
          <p:nvPr>
            <p:ph type="ftr" sz="quarter" idx="4"/>
          </p:nvPr>
        </p:nvSpPr>
        <p:spPr bwMode="auto">
          <a:xfrm>
            <a:off x="0" y="8772525"/>
            <a:ext cx="3011488" cy="461963"/>
          </a:xfrm>
          <a:prstGeom prst="rect">
            <a:avLst/>
          </a:prstGeom>
          <a:noFill/>
          <a:ln w="9525">
            <a:noFill/>
            <a:miter lim="800000"/>
            <a:headEnd/>
            <a:tailEnd/>
          </a:ln>
          <a:effectLst/>
        </p:spPr>
        <p:txBody>
          <a:bodyPr vert="horz" wrap="square" lIns="92492" tIns="46246" rIns="92492" bIns="46246" numCol="1" anchor="b" anchorCtr="0" compatLnSpc="1">
            <a:prstTxWarp prst="textNoShape">
              <a:avLst/>
            </a:prstTxWarp>
          </a:bodyPr>
          <a:lstStyle>
            <a:lvl1pPr defTabSz="925513" eaLnBrk="1" hangingPunct="1">
              <a:defRPr sz="1200"/>
            </a:lvl1pPr>
          </a:lstStyle>
          <a:p>
            <a:endParaRPr lang="en-US"/>
          </a:p>
        </p:txBody>
      </p:sp>
      <p:sp>
        <p:nvSpPr>
          <p:cNvPr id="56327" name="Rectangle 7"/>
          <p:cNvSpPr>
            <a:spLocks noGrp="1" noChangeArrowheads="1"/>
          </p:cNvSpPr>
          <p:nvPr>
            <p:ph type="sldNum" sz="quarter" idx="5"/>
          </p:nvPr>
        </p:nvSpPr>
        <p:spPr bwMode="auto">
          <a:xfrm>
            <a:off x="3937000" y="8772525"/>
            <a:ext cx="3011488" cy="461963"/>
          </a:xfrm>
          <a:prstGeom prst="rect">
            <a:avLst/>
          </a:prstGeom>
          <a:noFill/>
          <a:ln w="9525">
            <a:noFill/>
            <a:miter lim="800000"/>
            <a:headEnd/>
            <a:tailEnd/>
          </a:ln>
          <a:effectLst/>
        </p:spPr>
        <p:txBody>
          <a:bodyPr vert="horz" wrap="square" lIns="92492" tIns="46246" rIns="92492" bIns="46246" numCol="1" anchor="b" anchorCtr="0" compatLnSpc="1">
            <a:prstTxWarp prst="textNoShape">
              <a:avLst/>
            </a:prstTxWarp>
          </a:bodyPr>
          <a:lstStyle>
            <a:lvl1pPr algn="r" defTabSz="925513" eaLnBrk="1" hangingPunct="1">
              <a:defRPr sz="1200"/>
            </a:lvl1pPr>
          </a:lstStyle>
          <a:p>
            <a:fld id="{429095FF-038C-45C6-AE31-D82B2A55A989}" type="slidenum">
              <a:rPr lang="en-US"/>
              <a:pPr/>
              <a:t>‹#›</a:t>
            </a:fld>
            <a:endParaRPr lang="en-US"/>
          </a:p>
        </p:txBody>
      </p:sp>
    </p:spTree>
    <p:extLst>
      <p:ext uri="{BB962C8B-B14F-4D97-AF65-F5344CB8AC3E}">
        <p14:creationId xmlns:p14="http://schemas.microsoft.com/office/powerpoint/2010/main" val="387689027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B6C2F4-7F42-4BC8-AF41-F367C030C8E4}" type="slidenum">
              <a:rPr lang="en-US"/>
              <a:pPr/>
              <a:t>1</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F0FBF-9E39-43B1-B6BF-5769CD1A322E}" type="slidenum">
              <a:rPr lang="en-US"/>
              <a:pPr/>
              <a:t>16</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xfrm>
            <a:off x="1081088" y="4387850"/>
            <a:ext cx="4865687" cy="4156075"/>
          </a:xfrm>
        </p:spPr>
        <p:txBody>
          <a:bodyPr/>
          <a:lstStyle/>
          <a:p>
            <a:pPr marL="520700" indent="-520700"/>
            <a:r>
              <a:rPr lang="en-US" sz="1300" b="1"/>
              <a:t>Duplicate drive units per mast</a:t>
            </a:r>
            <a:r>
              <a:rPr lang="en-US" sz="1300"/>
              <a:t>, or drive unit/s and independent over speed safety gear on each mast (to protect against single mechanical component failure). </a:t>
            </a:r>
          </a:p>
          <a:p>
            <a:pPr marL="520700" indent="-520700"/>
            <a:r>
              <a:rPr lang="en-US" sz="1300" b="1"/>
              <a:t>Over speed safety gear</a:t>
            </a:r>
            <a:r>
              <a:rPr lang="en-US" sz="1300"/>
              <a:t> (if fitted) that engages if the work platform over speeds in the down direction. The braking effect of the safety gear should progressively increase as the work platform descends until the descent is halted. </a:t>
            </a:r>
          </a:p>
          <a:p>
            <a:pPr marL="520700" indent="-520700"/>
            <a:r>
              <a:rPr lang="en-US" sz="1300" b="1"/>
              <a:t>Rack and Pinions</a:t>
            </a:r>
            <a:r>
              <a:rPr lang="en-US" sz="1300"/>
              <a:t> - racks should be made from gear quality ductile alloy steel. Pinions should be made from forged steel. </a:t>
            </a:r>
          </a:p>
          <a:p>
            <a:pPr marL="520700" indent="-520700"/>
            <a:endParaRPr lang="en-US" sz="1300"/>
          </a:p>
          <a:p>
            <a:pPr marL="520700" indent="-520700"/>
            <a:endParaRPr lang="en-US" sz="1300"/>
          </a:p>
          <a:p>
            <a:pPr marL="520700" indent="-520700"/>
            <a:r>
              <a:rPr lang="en-US" sz="1300"/>
              <a:t>Note:   A useful list of mechanical and electrical controls published by the International Powered Access Federation (Health &amp; Safety Guidance for Mast Climbing Work Platforms):</a:t>
            </a:r>
          </a:p>
          <a:p>
            <a:pPr marL="520700" indent="-520700"/>
            <a:endParaRPr 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139DBB-F526-4F21-B1C5-AD6E5F4AC3CB}" type="slidenum">
              <a:rPr lang="en-US"/>
              <a:pPr/>
              <a:t>17</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xfrm>
            <a:off x="1081088" y="4387850"/>
            <a:ext cx="4787900" cy="4156075"/>
          </a:xfrm>
        </p:spPr>
        <p:txBody>
          <a:bodyPr/>
          <a:lstStyle/>
          <a:p>
            <a:pPr marL="228600" indent="-228600"/>
            <a:r>
              <a:rPr lang="en-US" sz="1300" b="1"/>
              <a:t>Safety margins</a:t>
            </a:r>
            <a:r>
              <a:rPr lang="en-US" sz="1300"/>
              <a:t> that compensate for wear of gear teeth on the rack, particularly if there is only one rack per mast. </a:t>
            </a:r>
          </a:p>
          <a:p>
            <a:pPr marL="228600" indent="-228600"/>
            <a:r>
              <a:rPr lang="en-US" sz="1300" b="1"/>
              <a:t>Drive pinions</a:t>
            </a:r>
            <a:r>
              <a:rPr lang="en-US" sz="1300"/>
              <a:t> located relative to the mast guide rollers such that the work platform cannot be driven off the top of the masts </a:t>
            </a:r>
          </a:p>
          <a:p>
            <a:pPr marL="228600" indent="-228600"/>
            <a:r>
              <a:rPr lang="en-US" sz="1300" b="1"/>
              <a:t>Buffers</a:t>
            </a:r>
            <a:r>
              <a:rPr lang="en-US" sz="1300"/>
              <a:t> with sufficient energy absorbing capacity to protect the drive gear and the work platform structure from damage due to deceleration when stopped by the buffers alone from the tripping speed of the safety gear, if fitted, or maximum controlled descent speed. This should apply with any combination of rated load on the work platform. </a:t>
            </a:r>
          </a:p>
          <a:p>
            <a:pPr marL="228600" indent="-228600"/>
            <a:endParaRPr lang="en-US" sz="1300"/>
          </a:p>
          <a:p>
            <a:pPr marL="228600" indent="-228600"/>
            <a:endParaRPr lang="en-US" sz="1300"/>
          </a:p>
          <a:p>
            <a:pPr marL="228600" indent="-228600"/>
            <a:endParaRPr lang="en-US" sz="1300"/>
          </a:p>
          <a:p>
            <a:pPr marL="228600" indent="-228600"/>
            <a:endParaRPr lang="en-US" sz="1300"/>
          </a:p>
          <a:p>
            <a:pPr marL="228600" indent="-228600"/>
            <a:r>
              <a:rPr lang="en-US" sz="1300"/>
              <a:t>Note:   A useful list of mechanical and electrical controls published by the International Powered Access Federation (Health &amp; Safety Guidance for Mast Climbing Work Platforms):</a:t>
            </a:r>
          </a:p>
          <a:p>
            <a:pPr marL="228600" indent="-228600"/>
            <a:endParaRPr 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3EAD65-9CF7-496A-BCF0-2BBE3A780537}" type="slidenum">
              <a:rPr lang="en-US"/>
              <a:pPr/>
              <a:t>18</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xfrm>
            <a:off x="1158875" y="4387850"/>
            <a:ext cx="4710113" cy="4156075"/>
          </a:xfrm>
        </p:spPr>
        <p:txBody>
          <a:bodyPr/>
          <a:lstStyle/>
          <a:p>
            <a:pPr marL="228600" indent="-228600"/>
            <a:r>
              <a:rPr lang="en-US" sz="1300" b="1"/>
              <a:t>Rollers</a:t>
            </a:r>
            <a:r>
              <a:rPr lang="en-US" sz="1300"/>
              <a:t> on the back of the rack at the pinion to rack meshing points (or other mesh control provisions) to ensure correct pinion to rack meshing under all foreseeable service conditions (allowing for work platform to mast roller clearances and rack deflection, etc.) </a:t>
            </a:r>
          </a:p>
          <a:p>
            <a:pPr marL="228600" indent="-228600"/>
            <a:r>
              <a:rPr lang="en-US" sz="1300" b="1"/>
              <a:t>Rollers or slides</a:t>
            </a:r>
            <a:r>
              <a:rPr lang="en-US" sz="1300"/>
              <a:t> on ends of work platform (especially with single mast arrangements), if necessary to prevent snagging. </a:t>
            </a:r>
          </a:p>
          <a:p>
            <a:pPr marL="228600" indent="-228600"/>
            <a:endParaRPr lang="en-US" sz="1300"/>
          </a:p>
          <a:p>
            <a:pPr marL="228600" indent="-228600"/>
            <a:endParaRPr lang="en-US" sz="1300"/>
          </a:p>
          <a:p>
            <a:pPr marL="228600" indent="-228600"/>
            <a:r>
              <a:rPr lang="en-US" sz="1300"/>
              <a:t>Note:   A useful list of mechanical and electrical controls published by the International Powered Access Federation (Health &amp; Safety Guidance for Mast Climbing Work Platforms):</a:t>
            </a:r>
          </a:p>
          <a:p>
            <a:pPr marL="228600" indent="-228600"/>
            <a:endParaRPr lang="en-US" sz="13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21D4ED-056F-4D86-B826-5A6DBBDD459D}" type="slidenum">
              <a:rPr lang="en-US"/>
              <a:pPr/>
              <a:t>19</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xfrm>
            <a:off x="1158875" y="4387850"/>
            <a:ext cx="4710113" cy="4156075"/>
          </a:xfrm>
        </p:spPr>
        <p:txBody>
          <a:bodyPr/>
          <a:lstStyle/>
          <a:p>
            <a:pPr marL="228600" indent="-228600"/>
            <a:r>
              <a:rPr lang="en-US" sz="1300" b="1"/>
              <a:t>Emergency lowering</a:t>
            </a:r>
            <a:r>
              <a:rPr lang="en-US" sz="1300"/>
              <a:t> means that are safe and convenient to operate from the work platform in the event of power failure </a:t>
            </a:r>
          </a:p>
          <a:p>
            <a:pPr marL="228600" indent="-228600"/>
            <a:r>
              <a:rPr lang="en-US" sz="1300" b="1"/>
              <a:t>Secure fencing</a:t>
            </a:r>
            <a:r>
              <a:rPr lang="en-US" sz="1300"/>
              <a:t> of all trapping hazards, or other effective safeguards, so far as this is reasonably practicable. </a:t>
            </a:r>
          </a:p>
          <a:p>
            <a:pPr marL="228600" indent="-228600"/>
            <a:endParaRPr lang="en-US" sz="1300"/>
          </a:p>
          <a:p>
            <a:pPr marL="228600" indent="-228600"/>
            <a:endParaRPr lang="en-US" sz="1300"/>
          </a:p>
          <a:p>
            <a:pPr marL="228600" indent="-228600"/>
            <a:endParaRPr lang="en-US" sz="1300"/>
          </a:p>
          <a:p>
            <a:pPr marL="228600" indent="-228600"/>
            <a:r>
              <a:rPr lang="en-US" sz="1300"/>
              <a:t>Note:   A useful list of mechanical and electrical controls published by the International Powered Access Federation (Health &amp; Safety Guidance for Mast Climbing Work Platforms):</a:t>
            </a:r>
          </a:p>
          <a:p>
            <a:pPr marL="228600" indent="-228600"/>
            <a:endParaRPr lang="en-US" sz="13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DA8F90-DA1F-45BF-9FF8-115E76F2579D}" type="slidenum">
              <a:rPr lang="en-US"/>
              <a:pPr/>
              <a:t>20</a:t>
            </a:fld>
            <a:endParaRPr lang="en-US"/>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xfrm>
            <a:off x="1158875" y="4387850"/>
            <a:ext cx="4787900" cy="4156075"/>
          </a:xfrm>
        </p:spPr>
        <p:txBody>
          <a:bodyPr/>
          <a:lstStyle/>
          <a:p>
            <a:pPr marL="228600" indent="-228600"/>
            <a:r>
              <a:rPr lang="en-US" sz="1300" b="1"/>
              <a:t>Weather protection</a:t>
            </a:r>
            <a:r>
              <a:rPr lang="en-US" sz="1300"/>
              <a:t> for emergency brakes and other safety critical mechanical components. </a:t>
            </a:r>
          </a:p>
          <a:p>
            <a:pPr marL="228600" indent="-228600"/>
            <a:r>
              <a:rPr lang="en-US" sz="1300" b="1"/>
              <a:t>Davit/s </a:t>
            </a:r>
            <a:r>
              <a:rPr lang="en-US" sz="1300"/>
              <a:t>or other means of handling the mast sections during erection/dismantling. Fixing points for hooks to prevent them snagging while not in use. </a:t>
            </a:r>
          </a:p>
          <a:p>
            <a:pPr marL="228600" indent="-228600"/>
            <a:endParaRPr lang="en-US" sz="1300"/>
          </a:p>
          <a:p>
            <a:pPr marL="228600" indent="-228600"/>
            <a:endParaRPr lang="en-US" sz="1300"/>
          </a:p>
          <a:p>
            <a:pPr marL="228600" indent="-228600"/>
            <a:endParaRPr lang="en-US" sz="1300"/>
          </a:p>
          <a:p>
            <a:pPr marL="228600" indent="-228600"/>
            <a:r>
              <a:rPr lang="en-US" sz="1300"/>
              <a:t>Note:   A useful list of mechanical and electrical controls published by the International Powered Access Federation (Health &amp; Safety Guidance for Mast Climbing Work Platforms):</a:t>
            </a:r>
          </a:p>
          <a:p>
            <a:pPr marL="228600" indent="-228600"/>
            <a:endParaRPr lang="en-US" sz="13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1477C8-84E5-495B-B795-1D7305B13861}" type="slidenum">
              <a:rPr lang="en-US"/>
              <a:pPr/>
              <a:t>21</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xfrm>
            <a:off x="1112838" y="4387850"/>
            <a:ext cx="4724400" cy="4156075"/>
          </a:xfrm>
        </p:spPr>
        <p:txBody>
          <a:bodyPr/>
          <a:lstStyle/>
          <a:p>
            <a:r>
              <a:rPr lang="en-US" sz="1300"/>
              <a:t>Note:   A useful list of mechanical and electrical controls published by the International Powered Access Federation (Health &amp; Safety Guidance for Mast Climbing Work Platforms):</a:t>
            </a:r>
          </a:p>
          <a:p>
            <a:endParaRPr lang="en-US" sz="13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53131A-9A59-423F-882F-5244FBEAB299}" type="slidenum">
              <a:rPr lang="en-US"/>
              <a:pPr/>
              <a:t>22</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xfrm>
            <a:off x="1158875" y="4387850"/>
            <a:ext cx="4710113" cy="4156075"/>
          </a:xfrm>
        </p:spPr>
        <p:txBody>
          <a:bodyPr/>
          <a:lstStyle/>
          <a:p>
            <a:pPr marL="228600" indent="-228600"/>
            <a:r>
              <a:rPr lang="en-US" b="1"/>
              <a:t>2 </a:t>
            </a:r>
            <a:r>
              <a:rPr lang="en-US" sz="1300" b="1"/>
              <a:t>bottom limit switches</a:t>
            </a:r>
            <a:r>
              <a:rPr lang="en-US" sz="1300"/>
              <a:t> in series. The final limit switch not automatically resetting. </a:t>
            </a:r>
          </a:p>
          <a:p>
            <a:pPr marL="228600" indent="-228600"/>
            <a:endParaRPr lang="en-US" sz="1300"/>
          </a:p>
          <a:p>
            <a:pPr marL="228600" indent="-228600"/>
            <a:r>
              <a:rPr lang="en-US" sz="1300" b="1"/>
              <a:t>Automatic arrangements</a:t>
            </a:r>
            <a:r>
              <a:rPr lang="en-US" sz="1300"/>
              <a:t> to prevent elevation in the event that one drive unit has failed unless over speed safety gear is fitted </a:t>
            </a:r>
          </a:p>
          <a:p>
            <a:pPr marL="228600" indent="-228600"/>
            <a:endParaRPr lang="en-US" sz="1300"/>
          </a:p>
          <a:p>
            <a:pPr marL="228600" indent="-228600"/>
            <a:r>
              <a:rPr lang="en-US" sz="1300" b="1"/>
              <a:t>Automatic arrangements</a:t>
            </a:r>
            <a:r>
              <a:rPr lang="en-US" sz="1300"/>
              <a:t> to ensure that when the over speed safety gear is in the tripped condition, the work platform drive unit/s cannot be operated by means of the normal controls. </a:t>
            </a:r>
          </a:p>
          <a:p>
            <a:pPr marL="228600" indent="-228600"/>
            <a:endParaRPr lang="en-US" sz="1300"/>
          </a:p>
          <a:p>
            <a:pPr marL="228600" indent="-228600"/>
            <a:endParaRPr lang="en-US" sz="1300"/>
          </a:p>
          <a:p>
            <a:pPr marL="228600" indent="-228600"/>
            <a:endParaRPr lang="en-US" sz="1300"/>
          </a:p>
          <a:p>
            <a:pPr marL="228600" indent="-228600"/>
            <a:r>
              <a:rPr lang="en-US" sz="1300"/>
              <a:t>Note:   A useful list of mechanical and electrical controls published by the International Powered Access Federation (Health &amp; Safety Guidance for Mast Climbing Work Platforms):</a:t>
            </a:r>
          </a:p>
          <a:p>
            <a:pPr marL="228600" indent="-228600"/>
            <a:endParaRPr lang="en-US" sz="13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55811D-AAD1-4BB3-945D-0E3761FFAC1E}" type="slidenum">
              <a:rPr lang="en-US"/>
              <a:pPr/>
              <a:t>23</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xfrm>
            <a:off x="1158875" y="4387850"/>
            <a:ext cx="4710113" cy="4156075"/>
          </a:xfrm>
        </p:spPr>
        <p:txBody>
          <a:bodyPr/>
          <a:lstStyle/>
          <a:p>
            <a:pPr marL="228600" indent="-228600"/>
            <a:r>
              <a:rPr lang="en-US" sz="1300" b="1"/>
              <a:t>Leveling</a:t>
            </a:r>
            <a:r>
              <a:rPr lang="en-US" sz="1300"/>
              <a:t> of the work platform within the design tolerance, by automatic means, for multi masted MCWPs. </a:t>
            </a:r>
          </a:p>
          <a:p>
            <a:pPr marL="228600" indent="-228600"/>
            <a:endParaRPr lang="en-US" sz="1300"/>
          </a:p>
          <a:p>
            <a:pPr marL="228600" indent="-228600"/>
            <a:r>
              <a:rPr lang="en-US" sz="1300" b="1"/>
              <a:t>Hold-to-run</a:t>
            </a:r>
            <a:r>
              <a:rPr lang="en-US" sz="1300"/>
              <a:t> controls on the work platform for the elevating and descending motions. </a:t>
            </a:r>
          </a:p>
          <a:p>
            <a:pPr marL="228600" indent="-228600"/>
            <a:endParaRPr lang="en-US" sz="1300" b="1"/>
          </a:p>
          <a:p>
            <a:pPr marL="228600" indent="-228600"/>
            <a:r>
              <a:rPr lang="en-US" sz="1300" b="1"/>
              <a:t>Emergency stop switch </a:t>
            </a:r>
            <a:r>
              <a:rPr lang="en-US" sz="1300"/>
              <a:t>at the control position which acts via circuitry, independent of that used by the normal service controls. </a:t>
            </a:r>
          </a:p>
          <a:p>
            <a:pPr marL="228600" indent="-228600"/>
            <a:endParaRPr lang="en-US" sz="1300"/>
          </a:p>
          <a:p>
            <a:pPr marL="228600" indent="-228600"/>
            <a:endParaRPr lang="en-US" sz="1300"/>
          </a:p>
          <a:p>
            <a:pPr marL="228600" indent="-228600"/>
            <a:endParaRPr lang="en-US" sz="1300"/>
          </a:p>
          <a:p>
            <a:pPr marL="228600" indent="-228600"/>
            <a:r>
              <a:rPr lang="en-US" sz="1300"/>
              <a:t>Note:   A useful list of mechanical and electrical controls published by the International Powered Access Federation (Health &amp; Safety Guidance for Mast Climbing Work Platforms</a:t>
            </a:r>
            <a:r>
              <a:rPr lang="en-US"/>
              <a:t>):</a:t>
            </a:r>
          </a:p>
          <a:p>
            <a:pPr marL="228600" indent="-228600"/>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335C0B-D510-4FC6-AB51-16589D91A9E6}" type="slidenum">
              <a:rPr lang="en-US"/>
              <a:pPr/>
              <a:t>24</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xfrm>
            <a:off x="1158875" y="4387850"/>
            <a:ext cx="4710113" cy="4156075"/>
          </a:xfrm>
        </p:spPr>
        <p:txBody>
          <a:bodyPr/>
          <a:lstStyle/>
          <a:p>
            <a:pPr marL="228600" indent="-228600"/>
            <a:r>
              <a:rPr lang="en-US" sz="1300" b="1"/>
              <a:t>Supply cable</a:t>
            </a:r>
            <a:r>
              <a:rPr lang="en-US" sz="1300"/>
              <a:t> handling arrangements that will avoid cable snagging, so far as is reasonably practicable. </a:t>
            </a:r>
          </a:p>
          <a:p>
            <a:pPr marL="228600" indent="-228600"/>
            <a:endParaRPr lang="en-US" sz="1300"/>
          </a:p>
          <a:p>
            <a:pPr marL="228600" indent="-228600"/>
            <a:r>
              <a:rPr lang="en-US" sz="1300" b="1"/>
              <a:t>Vertical movement alarm</a:t>
            </a:r>
            <a:r>
              <a:rPr lang="en-US" sz="1300"/>
              <a:t> for the work platform with provision for muting while there is no risk of the work platform injuring anybody on the ground or balconies etc. </a:t>
            </a:r>
          </a:p>
          <a:p>
            <a:pPr marL="228600" indent="-228600"/>
            <a:endParaRPr lang="en-US" sz="1300" b="1"/>
          </a:p>
          <a:p>
            <a:pPr marL="228600" indent="-228600"/>
            <a:r>
              <a:rPr lang="en-US" sz="1300" b="1"/>
              <a:t>Weather protection</a:t>
            </a:r>
            <a:r>
              <a:rPr lang="en-US" sz="1300"/>
              <a:t> for all safety critical electrical components</a:t>
            </a:r>
          </a:p>
          <a:p>
            <a:pPr marL="228600" indent="-228600"/>
            <a:endParaRPr lang="en-US" sz="1300"/>
          </a:p>
          <a:p>
            <a:pPr marL="228600" indent="-228600"/>
            <a:endParaRPr lang="en-US" sz="1300"/>
          </a:p>
          <a:p>
            <a:pPr marL="228600" indent="-228600"/>
            <a:r>
              <a:rPr lang="en-US" sz="1300"/>
              <a:t>Note:   A useful list of mechanical and electrical controls published by the International Powered Access Federation (Health &amp; Safety Guidance for Mast Climbing Work Platforms):</a:t>
            </a:r>
          </a:p>
          <a:p>
            <a:pPr marL="228600" indent="-228600"/>
            <a:endParaRPr lang="en-US" sz="1300"/>
          </a:p>
          <a:p>
            <a:pPr marL="228600" indent="-228600"/>
            <a:endParaRPr lang="en-US" sz="1300"/>
          </a:p>
          <a:p>
            <a:pPr marL="228600" indent="-228600"/>
            <a:endParaRPr lang="en-US" sz="1300"/>
          </a:p>
          <a:p>
            <a:pPr marL="228600" indent="-228600"/>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9A0C09-AFE8-45F8-AE72-C4BE5F599920}" type="slidenum">
              <a:rPr lang="en-US"/>
              <a:pPr/>
              <a:t>25</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C961E4-2548-4D64-857B-D6507871FAA5}" type="slidenum">
              <a:rPr lang="en-US"/>
              <a:pPr/>
              <a:t>8</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BDF386-5F90-4623-9862-3725B3E4CCCC}" type="slidenum">
              <a:rPr lang="en-US"/>
              <a:pPr/>
              <a:t>9</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xfrm>
            <a:off x="1158875" y="4387850"/>
            <a:ext cx="4632325" cy="4156075"/>
          </a:xfrm>
        </p:spPr>
        <p:txBody>
          <a:bodyPr/>
          <a:lstStyle/>
          <a:p>
            <a:pPr marL="177800" indent="-177800">
              <a:buFontTx/>
              <a:buChar char="•"/>
            </a:pPr>
            <a:r>
              <a:rPr lang="en-US" sz="1300"/>
              <a:t>Overloading the platform and the unavailability of the load table at the site.</a:t>
            </a:r>
          </a:p>
          <a:p>
            <a:pPr marL="177800" indent="-177800">
              <a:buFontTx/>
              <a:buChar char="•"/>
            </a:pPr>
            <a:endParaRPr lang="en-US" sz="1300"/>
          </a:p>
          <a:p>
            <a:pPr marL="177800" indent="-177800">
              <a:buFontTx/>
              <a:buChar char="•"/>
            </a:pPr>
            <a:r>
              <a:rPr lang="en-US" sz="1300"/>
              <a:t>Lack of control switch when heavy materials are lifted exceeding rated loads.</a:t>
            </a:r>
          </a:p>
          <a:p>
            <a:pPr marL="177800" indent="-177800">
              <a:buFontTx/>
              <a:buChar char="•"/>
            </a:pPr>
            <a:endParaRPr lang="en-US" sz="1300"/>
          </a:p>
          <a:p>
            <a:pPr marL="177800" indent="-177800">
              <a:buFontTx/>
              <a:buChar char="•"/>
            </a:pPr>
            <a:r>
              <a:rPr lang="en-US" sz="1300"/>
              <a:t>Dropping of tools and material from the platform when the platform moves up due to lack of barriers.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1E8491-459E-480D-BA78-EEA349BF002F}" type="slidenum">
              <a:rPr lang="en-US"/>
              <a:pPr/>
              <a:t>10</a:t>
            </a:fld>
            <a:endParaRPr lang="en-US"/>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xfrm>
            <a:off x="1158875" y="4387850"/>
            <a:ext cx="4632325" cy="4156075"/>
          </a:xfrm>
        </p:spPr>
        <p:txBody>
          <a:bodyPr/>
          <a:lstStyle/>
          <a:p>
            <a:pPr marL="177800" indent="-177800">
              <a:buFontTx/>
              <a:buChar char="•"/>
            </a:pPr>
            <a:r>
              <a:rPr lang="en-US" sz="1300"/>
              <a:t>Lack of proper fall protection when the platform is too far away from the face of the building.  </a:t>
            </a:r>
          </a:p>
          <a:p>
            <a:pPr marL="177800" indent="-177800">
              <a:buFontTx/>
              <a:buChar char="•"/>
            </a:pPr>
            <a:endParaRPr lang="en-US" sz="1300"/>
          </a:p>
          <a:p>
            <a:pPr marL="177800" indent="-177800">
              <a:buFontTx/>
              <a:buChar char="•"/>
            </a:pPr>
            <a:r>
              <a:rPr lang="en-US" sz="1300"/>
              <a:t>Excessive gaps between the platform and the edge of the building.</a:t>
            </a:r>
          </a:p>
          <a:p>
            <a:pPr marL="177800" indent="-177800">
              <a:buFontTx/>
              <a:buChar char="•"/>
            </a:pPr>
            <a:endParaRPr lang="en-US" sz="1300"/>
          </a:p>
          <a:p>
            <a:pPr marL="177800" indent="-177800">
              <a:buFontTx/>
              <a:buChar char="•"/>
            </a:pPr>
            <a:r>
              <a:rPr lang="en-US" sz="1300"/>
              <a:t>Lack of guardrails.</a:t>
            </a:r>
          </a:p>
          <a:p>
            <a:pPr marL="177800" indent="-177800"/>
            <a:endParaRPr lang="en-US" sz="13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30A860-3F58-45FC-B313-20F982B59196}" type="slidenum">
              <a:rPr lang="en-US"/>
              <a:pPr/>
              <a:t>11</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xfrm>
            <a:off x="1081088" y="4387850"/>
            <a:ext cx="4787900" cy="4694238"/>
          </a:xfrm>
        </p:spPr>
        <p:txBody>
          <a:bodyPr/>
          <a:lstStyle/>
          <a:p>
            <a:pPr marL="177800" indent="-177800">
              <a:buFontTx/>
              <a:buChar char="•"/>
            </a:pPr>
            <a:r>
              <a:rPr lang="en-US" sz="1300"/>
              <a:t>Lack of proper connections between the structural members of the platform.</a:t>
            </a:r>
          </a:p>
          <a:p>
            <a:pPr marL="177800" indent="-177800">
              <a:buFontTx/>
              <a:buChar char="•"/>
            </a:pPr>
            <a:endParaRPr lang="en-US" sz="1300"/>
          </a:p>
          <a:p>
            <a:pPr marL="177800" indent="-177800">
              <a:buFontTx/>
              <a:buChar char="•"/>
            </a:pPr>
            <a:r>
              <a:rPr lang="en-US" sz="1300"/>
              <a:t>Placing the platform too close to live electrical lines.</a:t>
            </a:r>
          </a:p>
          <a:p>
            <a:pPr marL="177800" indent="-177800">
              <a:buFontTx/>
              <a:buChar char="•"/>
            </a:pPr>
            <a:endParaRPr lang="en-US" sz="1300"/>
          </a:p>
          <a:p>
            <a:pPr marL="177800" indent="-177800">
              <a:buFontTx/>
              <a:buChar char="•"/>
            </a:pPr>
            <a:r>
              <a:rPr lang="en-US" sz="1300"/>
              <a:t>Use of corrosive and damaged platform structural members</a:t>
            </a:r>
          </a:p>
          <a:p>
            <a:pPr marL="177800" indent="-177800"/>
            <a:endParaRPr 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E1ED4B-E8A3-40AC-A5C4-7EAD444F0C7A}" type="slidenum">
              <a:rPr lang="en-US"/>
              <a:pPr/>
              <a:t>12</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xfrm>
            <a:off x="1081088" y="4387850"/>
            <a:ext cx="4865687" cy="4464050"/>
          </a:xfrm>
        </p:spPr>
        <p:txBody>
          <a:bodyPr/>
          <a:lstStyle/>
          <a:p>
            <a:pPr marL="177800" indent="-177800">
              <a:buFontTx/>
              <a:buChar char="•"/>
            </a:pPr>
            <a:r>
              <a:rPr lang="en-US" sz="1300"/>
              <a:t>Configuring the platform in a manner that deviates from the original design.</a:t>
            </a:r>
          </a:p>
          <a:p>
            <a:pPr marL="177800" indent="-177800">
              <a:buFontTx/>
              <a:buChar char="•"/>
            </a:pPr>
            <a:endParaRPr lang="en-US" sz="1300"/>
          </a:p>
          <a:p>
            <a:pPr marL="177800" indent="-177800">
              <a:buFontTx/>
              <a:buChar char="•"/>
            </a:pPr>
            <a:r>
              <a:rPr lang="en-US" sz="1300"/>
              <a:t>Platform descending out of control to the ground.</a:t>
            </a:r>
          </a:p>
          <a:p>
            <a:pPr marL="177800" indent="-177800">
              <a:buFontTx/>
              <a:buChar char="•"/>
            </a:pPr>
            <a:endParaRPr lang="en-US" sz="1300"/>
          </a:p>
          <a:p>
            <a:pPr marL="177800" indent="-177800">
              <a:buFontTx/>
              <a:buChar char="•"/>
            </a:pPr>
            <a:r>
              <a:rPr lang="en-US" sz="1300"/>
              <a:t>Lack of a top mast to prevent further upward movement of the platform.</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08C167-4E80-4C77-B193-C509D3888A97}" type="slidenum">
              <a:rPr lang="en-US"/>
              <a:pPr/>
              <a:t>13</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xfrm>
            <a:off x="1081088" y="4387850"/>
            <a:ext cx="4865687" cy="5232400"/>
          </a:xfrm>
        </p:spPr>
        <p:txBody>
          <a:bodyPr/>
          <a:lstStyle/>
          <a:p>
            <a:pPr marL="114300" indent="-114300"/>
            <a:endParaRPr lang="en-US"/>
          </a:p>
          <a:p>
            <a:pPr marL="114300" indent="-114300">
              <a:buFontTx/>
              <a:buChar char="•"/>
            </a:pPr>
            <a:r>
              <a:rPr lang="en-US" sz="1300"/>
              <a:t>Lack of lateral anchorage at regular intervals to provide stability.</a:t>
            </a:r>
          </a:p>
          <a:p>
            <a:pPr marL="114300" indent="-114300">
              <a:buFontTx/>
              <a:buChar char="•"/>
            </a:pPr>
            <a:endParaRPr lang="en-US" sz="1300"/>
          </a:p>
          <a:p>
            <a:pPr marL="114300" indent="-114300">
              <a:buFontTx/>
              <a:buChar char="•"/>
            </a:pPr>
            <a:r>
              <a:rPr lang="en-US" sz="1300"/>
              <a:t>Anchoring the mast at locations not capable of supporting the lateral loads.</a:t>
            </a:r>
          </a:p>
          <a:p>
            <a:pPr marL="114300" indent="-114300"/>
            <a:endParaRPr lang="en-US" sz="1300"/>
          </a:p>
          <a:p>
            <a:pPr marL="114300" indent="-114300">
              <a:buFontTx/>
              <a:buChar char="•"/>
            </a:pPr>
            <a:r>
              <a:rPr lang="en-US" sz="1300"/>
              <a:t>During dismantling, removing the last tie without providing additional stability to the mast.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8DFF6D-0FE5-4634-A252-FC8FD925BC50}" type="slidenum">
              <a:rPr lang="en-US"/>
              <a:pPr/>
              <a:t>14</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xfrm>
            <a:off x="1158875" y="4618038"/>
            <a:ext cx="4864100" cy="2078037"/>
          </a:xfrm>
        </p:spPr>
        <p:txBody>
          <a:bodyPr/>
          <a:lstStyle/>
          <a:p>
            <a:pPr marL="177800" indent="-177800">
              <a:buFontTx/>
              <a:buChar char="•"/>
            </a:pPr>
            <a:r>
              <a:rPr lang="en-US" sz="1300"/>
              <a:t>Safety training; having competent and qualified persons on the job.</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97E4CC-FCCB-4579-AA2A-C272E32D3E67}" type="slidenum">
              <a:rPr lang="en-US"/>
              <a:pPr/>
              <a:t>15</a:t>
            </a:fld>
            <a:endParaRPr 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7890" name="Group 2"/>
          <p:cNvGrpSpPr>
            <a:grpSpLocks/>
          </p:cNvGrpSpPr>
          <p:nvPr/>
        </p:nvGrpSpPr>
        <p:grpSpPr bwMode="auto">
          <a:xfrm>
            <a:off x="3175" y="4267200"/>
            <a:ext cx="9140825" cy="2590800"/>
            <a:chOff x="2" y="2688"/>
            <a:chExt cx="5758" cy="1632"/>
          </a:xfrm>
        </p:grpSpPr>
        <p:sp>
          <p:nvSpPr>
            <p:cNvPr id="37891"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a:p>
          </p:txBody>
        </p:sp>
        <p:grpSp>
          <p:nvGrpSpPr>
            <p:cNvPr id="37892" name="Group 4"/>
            <p:cNvGrpSpPr>
              <a:grpSpLocks/>
            </p:cNvGrpSpPr>
            <p:nvPr userDrawn="1"/>
          </p:nvGrpSpPr>
          <p:grpSpPr bwMode="auto">
            <a:xfrm>
              <a:off x="3528" y="3715"/>
              <a:ext cx="792" cy="521"/>
              <a:chOff x="3527" y="3715"/>
              <a:chExt cx="792" cy="521"/>
            </a:xfrm>
          </p:grpSpPr>
          <p:sp>
            <p:nvSpPr>
              <p:cNvPr id="37893"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en-US"/>
              </a:p>
            </p:txBody>
          </p:sp>
          <p:sp>
            <p:nvSpPr>
              <p:cNvPr id="37894"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en-US"/>
              </a:p>
            </p:txBody>
          </p:sp>
          <p:sp>
            <p:nvSpPr>
              <p:cNvPr id="37895"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a:p>
            </p:txBody>
          </p:sp>
          <p:sp>
            <p:nvSpPr>
              <p:cNvPr id="37896"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a:p>
            </p:txBody>
          </p:sp>
          <p:sp>
            <p:nvSpPr>
              <p:cNvPr id="37897"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a:p>
            </p:txBody>
          </p:sp>
          <p:sp>
            <p:nvSpPr>
              <p:cNvPr id="37898"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en-US"/>
              </a:p>
            </p:txBody>
          </p:sp>
          <p:sp>
            <p:nvSpPr>
              <p:cNvPr id="37899"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en-US"/>
              </a:p>
            </p:txBody>
          </p:sp>
          <p:sp>
            <p:nvSpPr>
              <p:cNvPr id="37900"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a:p>
            </p:txBody>
          </p:sp>
          <p:sp>
            <p:nvSpPr>
              <p:cNvPr id="37901"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en-US"/>
              </a:p>
            </p:txBody>
          </p:sp>
          <p:sp>
            <p:nvSpPr>
              <p:cNvPr id="37902"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en-US"/>
              </a:p>
            </p:txBody>
          </p:sp>
          <p:sp>
            <p:nvSpPr>
              <p:cNvPr id="37903"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a:p>
            </p:txBody>
          </p:sp>
        </p:grpSp>
        <p:grpSp>
          <p:nvGrpSpPr>
            <p:cNvPr id="37904" name="Group 16"/>
            <p:cNvGrpSpPr>
              <a:grpSpLocks/>
            </p:cNvGrpSpPr>
            <p:nvPr userDrawn="1"/>
          </p:nvGrpSpPr>
          <p:grpSpPr bwMode="auto">
            <a:xfrm>
              <a:off x="1776" y="3631"/>
              <a:ext cx="1626" cy="683"/>
              <a:chOff x="1776" y="3631"/>
              <a:chExt cx="1626" cy="683"/>
            </a:xfrm>
          </p:grpSpPr>
          <p:sp>
            <p:nvSpPr>
              <p:cNvPr id="37905"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en-US"/>
              </a:p>
            </p:txBody>
          </p:sp>
          <p:sp>
            <p:nvSpPr>
              <p:cNvPr id="37906"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en-US"/>
              </a:p>
            </p:txBody>
          </p:sp>
          <p:sp>
            <p:nvSpPr>
              <p:cNvPr id="37907"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en-US"/>
              </a:p>
            </p:txBody>
          </p:sp>
          <p:sp>
            <p:nvSpPr>
              <p:cNvPr id="37908"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a:p>
            </p:txBody>
          </p:sp>
          <p:sp>
            <p:nvSpPr>
              <p:cNvPr id="37909"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a:p>
            </p:txBody>
          </p:sp>
          <p:sp>
            <p:nvSpPr>
              <p:cNvPr id="37910"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a:p>
            </p:txBody>
          </p:sp>
          <p:sp>
            <p:nvSpPr>
              <p:cNvPr id="37911"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en-US"/>
              </a:p>
            </p:txBody>
          </p:sp>
          <p:sp>
            <p:nvSpPr>
              <p:cNvPr id="37912"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en-US"/>
              </a:p>
            </p:txBody>
          </p:sp>
          <p:sp>
            <p:nvSpPr>
              <p:cNvPr id="37913"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en-US"/>
              </a:p>
            </p:txBody>
          </p:sp>
          <p:sp>
            <p:nvSpPr>
              <p:cNvPr id="37914"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en-US"/>
              </a:p>
            </p:txBody>
          </p:sp>
          <p:sp>
            <p:nvSpPr>
              <p:cNvPr id="37915"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en-US"/>
              </a:p>
            </p:txBody>
          </p:sp>
          <p:sp>
            <p:nvSpPr>
              <p:cNvPr id="37916"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en-US"/>
              </a:p>
            </p:txBody>
          </p:sp>
          <p:sp>
            <p:nvSpPr>
              <p:cNvPr id="37917"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en-US"/>
              </a:p>
            </p:txBody>
          </p:sp>
          <p:sp>
            <p:nvSpPr>
              <p:cNvPr id="37918"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en-US"/>
              </a:p>
            </p:txBody>
          </p:sp>
          <p:sp>
            <p:nvSpPr>
              <p:cNvPr id="37919"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a:p>
            </p:txBody>
          </p:sp>
          <p:sp>
            <p:nvSpPr>
              <p:cNvPr id="37920"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a:p>
            </p:txBody>
          </p:sp>
          <p:sp>
            <p:nvSpPr>
              <p:cNvPr id="37921"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a:p>
            </p:txBody>
          </p:sp>
          <p:sp>
            <p:nvSpPr>
              <p:cNvPr id="37922"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en-US"/>
              </a:p>
            </p:txBody>
          </p:sp>
        </p:grpSp>
        <p:grpSp>
          <p:nvGrpSpPr>
            <p:cNvPr id="37923" name="Group 35"/>
            <p:cNvGrpSpPr>
              <a:grpSpLocks/>
            </p:cNvGrpSpPr>
            <p:nvPr userDrawn="1"/>
          </p:nvGrpSpPr>
          <p:grpSpPr bwMode="auto">
            <a:xfrm>
              <a:off x="4128" y="3360"/>
              <a:ext cx="1351" cy="821"/>
              <a:chOff x="4128" y="3360"/>
              <a:chExt cx="1351" cy="821"/>
            </a:xfrm>
          </p:grpSpPr>
          <p:sp>
            <p:nvSpPr>
              <p:cNvPr id="37924"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a:p>
            </p:txBody>
          </p:sp>
          <p:sp>
            <p:nvSpPr>
              <p:cNvPr id="37925"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a:p>
            </p:txBody>
          </p:sp>
          <p:sp>
            <p:nvSpPr>
              <p:cNvPr id="37926"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en-US"/>
              </a:p>
            </p:txBody>
          </p:sp>
          <p:sp>
            <p:nvSpPr>
              <p:cNvPr id="37927"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a:p>
            </p:txBody>
          </p:sp>
          <p:sp>
            <p:nvSpPr>
              <p:cNvPr id="37928"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a:p>
            </p:txBody>
          </p:sp>
          <p:sp>
            <p:nvSpPr>
              <p:cNvPr id="37929"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a:p>
            </p:txBody>
          </p:sp>
          <p:sp>
            <p:nvSpPr>
              <p:cNvPr id="37930"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a:p>
            </p:txBody>
          </p:sp>
          <p:sp>
            <p:nvSpPr>
              <p:cNvPr id="37931" name="Freeform 43"/>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en-US"/>
              </a:p>
            </p:txBody>
          </p:sp>
          <p:sp>
            <p:nvSpPr>
              <p:cNvPr id="37932"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en-US"/>
              </a:p>
            </p:txBody>
          </p:sp>
          <p:sp>
            <p:nvSpPr>
              <p:cNvPr id="37933"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a:p>
            </p:txBody>
          </p:sp>
          <p:sp>
            <p:nvSpPr>
              <p:cNvPr id="37934"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a:p>
            </p:txBody>
          </p:sp>
          <p:sp>
            <p:nvSpPr>
              <p:cNvPr id="37935"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en-US"/>
              </a:p>
            </p:txBody>
          </p:sp>
          <p:sp>
            <p:nvSpPr>
              <p:cNvPr id="37936"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en-US"/>
              </a:p>
            </p:txBody>
          </p:sp>
          <p:sp>
            <p:nvSpPr>
              <p:cNvPr id="37937"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a:p>
            </p:txBody>
          </p:sp>
          <p:sp>
            <p:nvSpPr>
              <p:cNvPr id="37938"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a:p>
            </p:txBody>
          </p:sp>
          <p:sp>
            <p:nvSpPr>
              <p:cNvPr id="37939"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a:p>
            </p:txBody>
          </p:sp>
          <p:sp>
            <p:nvSpPr>
              <p:cNvPr id="37940"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a:p>
            </p:txBody>
          </p:sp>
        </p:grpSp>
        <p:grpSp>
          <p:nvGrpSpPr>
            <p:cNvPr id="37941" name="Group 53"/>
            <p:cNvGrpSpPr>
              <a:grpSpLocks/>
            </p:cNvGrpSpPr>
            <p:nvPr userDrawn="1"/>
          </p:nvGrpSpPr>
          <p:grpSpPr bwMode="auto">
            <a:xfrm>
              <a:off x="5280" y="3024"/>
              <a:ext cx="425" cy="258"/>
              <a:chOff x="5280" y="3024"/>
              <a:chExt cx="425" cy="258"/>
            </a:xfrm>
          </p:grpSpPr>
          <p:sp>
            <p:nvSpPr>
              <p:cNvPr id="37942" name="Freeform 54"/>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37943" name="Freeform 55"/>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37944" name="Freeform 56"/>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37945" name="Freeform 57"/>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37946" name="Freeform 58"/>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a:p>
            </p:txBody>
          </p:sp>
          <p:sp>
            <p:nvSpPr>
              <p:cNvPr id="37947" name="Freeform 59"/>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a:p>
            </p:txBody>
          </p:sp>
          <p:sp>
            <p:nvSpPr>
              <p:cNvPr id="37948" name="Freeform 60"/>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grpSp>
            <p:nvGrpSpPr>
              <p:cNvPr id="37949" name="Group 61"/>
              <p:cNvGrpSpPr>
                <a:grpSpLocks/>
              </p:cNvGrpSpPr>
              <p:nvPr/>
            </p:nvGrpSpPr>
            <p:grpSpPr bwMode="auto">
              <a:xfrm>
                <a:off x="5381" y="3085"/>
                <a:ext cx="227" cy="132"/>
                <a:chOff x="5381" y="3085"/>
                <a:chExt cx="227" cy="132"/>
              </a:xfrm>
            </p:grpSpPr>
            <p:sp>
              <p:nvSpPr>
                <p:cNvPr id="37950"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a:p>
              </p:txBody>
            </p:sp>
            <p:sp>
              <p:nvSpPr>
                <p:cNvPr id="37951"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a:p>
              </p:txBody>
            </p:sp>
            <p:sp>
              <p:nvSpPr>
                <p:cNvPr id="37952"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a:p>
              </p:txBody>
            </p:sp>
            <p:sp>
              <p:nvSpPr>
                <p:cNvPr id="37953"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a:p>
              </p:txBody>
            </p:sp>
          </p:grpSp>
        </p:grpSp>
      </p:grpSp>
      <p:sp>
        <p:nvSpPr>
          <p:cNvPr id="37954"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37955"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37956" name="Rectangle 68"/>
          <p:cNvSpPr>
            <a:spLocks noGrp="1" noChangeArrowheads="1"/>
          </p:cNvSpPr>
          <p:nvPr>
            <p:ph type="dt" sz="quarter" idx="2"/>
          </p:nvPr>
        </p:nvSpPr>
        <p:spPr>
          <a:xfrm>
            <a:off x="457200" y="6248400"/>
            <a:ext cx="2133600" cy="457200"/>
          </a:xfrm>
        </p:spPr>
        <p:txBody>
          <a:bodyPr/>
          <a:lstStyle>
            <a:lvl1pPr>
              <a:defRPr/>
            </a:lvl1pPr>
          </a:lstStyle>
          <a:p>
            <a:endParaRPr lang="en-US"/>
          </a:p>
        </p:txBody>
      </p:sp>
      <p:sp>
        <p:nvSpPr>
          <p:cNvPr id="37957" name="Rectangle 69"/>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37958" name="Rectangle 70"/>
          <p:cNvSpPr>
            <a:spLocks noGrp="1" noChangeArrowheads="1"/>
          </p:cNvSpPr>
          <p:nvPr>
            <p:ph type="sldNum" sz="quarter" idx="4"/>
          </p:nvPr>
        </p:nvSpPr>
        <p:spPr>
          <a:xfrm>
            <a:off x="6553200" y="6248400"/>
            <a:ext cx="2133600" cy="457200"/>
          </a:xfrm>
        </p:spPr>
        <p:txBody>
          <a:bodyPr/>
          <a:lstStyle>
            <a:lvl1pPr>
              <a:defRPr/>
            </a:lvl1pPr>
          </a:lstStyle>
          <a:p>
            <a:fld id="{9F36FC8C-C458-4E3A-9E56-F50C0B661C42}"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12326EB-C7E8-4D07-BA4D-05751A0315EA}"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48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9D03E9-6C94-405F-9A71-F2775BDC894A}"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483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383262D9-C1EC-43F7-B33A-2AB9C9FCF964}"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17294DB-C47A-48E1-A6C9-2921B4B6E5E4}"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C6CDA98-EB8B-404E-BCCD-3FE65B7CDDF3}"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0B9768F-84A9-45AF-9954-82E2163DA51E}"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38A374C-B1A8-4923-A8B1-A71A24DA71BD}"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65F2C11-05EE-496E-BF19-FBD2FD16E21E}"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F6D264E-3258-46CD-BB3F-76E19CB4FFC2}"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AAC494A-06D3-4DCB-BF80-77FDC84FF43C}"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6078175-E7E6-4778-9A8D-CC50B8F3563A}"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endParaRPr lang="en-US"/>
          </a:p>
        </p:txBody>
      </p:sp>
      <p:grpSp>
        <p:nvGrpSpPr>
          <p:cNvPr id="36867" name="Group 3"/>
          <p:cNvGrpSpPr>
            <a:grpSpLocks/>
          </p:cNvGrpSpPr>
          <p:nvPr/>
        </p:nvGrpSpPr>
        <p:grpSpPr bwMode="auto">
          <a:xfrm>
            <a:off x="3175" y="4267200"/>
            <a:ext cx="9140825" cy="2590800"/>
            <a:chOff x="2" y="2688"/>
            <a:chExt cx="5758" cy="1632"/>
          </a:xfrm>
        </p:grpSpPr>
        <p:sp>
          <p:nvSpPr>
            <p:cNvPr id="36868" name="Freeform 4"/>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a:p>
          </p:txBody>
        </p:sp>
        <p:grpSp>
          <p:nvGrpSpPr>
            <p:cNvPr id="36869" name="Group 5"/>
            <p:cNvGrpSpPr>
              <a:grpSpLocks/>
            </p:cNvGrpSpPr>
            <p:nvPr userDrawn="1"/>
          </p:nvGrpSpPr>
          <p:grpSpPr bwMode="auto">
            <a:xfrm>
              <a:off x="3528" y="3715"/>
              <a:ext cx="792" cy="521"/>
              <a:chOff x="3527" y="3715"/>
              <a:chExt cx="792" cy="521"/>
            </a:xfrm>
          </p:grpSpPr>
          <p:sp>
            <p:nvSpPr>
              <p:cNvPr id="36870"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en-US"/>
              </a:p>
            </p:txBody>
          </p:sp>
          <p:sp>
            <p:nvSpPr>
              <p:cNvPr id="36871"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en-US"/>
              </a:p>
            </p:txBody>
          </p:sp>
          <p:sp>
            <p:nvSpPr>
              <p:cNvPr id="36872"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a:p>
            </p:txBody>
          </p:sp>
          <p:sp>
            <p:nvSpPr>
              <p:cNvPr id="36873"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a:p>
            </p:txBody>
          </p:sp>
          <p:sp>
            <p:nvSpPr>
              <p:cNvPr id="36874"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a:p>
            </p:txBody>
          </p:sp>
          <p:sp>
            <p:nvSpPr>
              <p:cNvPr id="36875"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en-US"/>
              </a:p>
            </p:txBody>
          </p:sp>
          <p:sp>
            <p:nvSpPr>
              <p:cNvPr id="36876"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en-US"/>
              </a:p>
            </p:txBody>
          </p:sp>
          <p:sp>
            <p:nvSpPr>
              <p:cNvPr id="36877"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a:p>
            </p:txBody>
          </p:sp>
          <p:sp>
            <p:nvSpPr>
              <p:cNvPr id="36878"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en-US"/>
              </a:p>
            </p:txBody>
          </p:sp>
          <p:sp>
            <p:nvSpPr>
              <p:cNvPr id="36879"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en-US"/>
              </a:p>
            </p:txBody>
          </p:sp>
          <p:sp>
            <p:nvSpPr>
              <p:cNvPr id="36880"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a:p>
            </p:txBody>
          </p:sp>
        </p:grpSp>
        <p:grpSp>
          <p:nvGrpSpPr>
            <p:cNvPr id="36881" name="Group 17"/>
            <p:cNvGrpSpPr>
              <a:grpSpLocks/>
            </p:cNvGrpSpPr>
            <p:nvPr userDrawn="1"/>
          </p:nvGrpSpPr>
          <p:grpSpPr bwMode="auto">
            <a:xfrm>
              <a:off x="1776" y="3631"/>
              <a:ext cx="1626" cy="683"/>
              <a:chOff x="1776" y="3631"/>
              <a:chExt cx="1626" cy="683"/>
            </a:xfrm>
          </p:grpSpPr>
          <p:sp>
            <p:nvSpPr>
              <p:cNvPr id="36882"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en-US"/>
              </a:p>
            </p:txBody>
          </p:sp>
          <p:sp>
            <p:nvSpPr>
              <p:cNvPr id="36883"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en-US"/>
              </a:p>
            </p:txBody>
          </p:sp>
          <p:sp>
            <p:nvSpPr>
              <p:cNvPr id="36884"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en-US"/>
              </a:p>
            </p:txBody>
          </p:sp>
          <p:sp>
            <p:nvSpPr>
              <p:cNvPr id="36885"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a:p>
            </p:txBody>
          </p:sp>
          <p:sp>
            <p:nvSpPr>
              <p:cNvPr id="36886"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a:p>
            </p:txBody>
          </p:sp>
          <p:sp>
            <p:nvSpPr>
              <p:cNvPr id="36887"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a:p>
            </p:txBody>
          </p:sp>
          <p:sp>
            <p:nvSpPr>
              <p:cNvPr id="36888"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en-US"/>
              </a:p>
            </p:txBody>
          </p:sp>
          <p:sp>
            <p:nvSpPr>
              <p:cNvPr id="36889"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en-US"/>
              </a:p>
            </p:txBody>
          </p:sp>
          <p:sp>
            <p:nvSpPr>
              <p:cNvPr id="36890"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en-US"/>
              </a:p>
            </p:txBody>
          </p:sp>
          <p:sp>
            <p:nvSpPr>
              <p:cNvPr id="36891"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en-US"/>
              </a:p>
            </p:txBody>
          </p:sp>
          <p:sp>
            <p:nvSpPr>
              <p:cNvPr id="36892"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en-US"/>
              </a:p>
            </p:txBody>
          </p:sp>
          <p:sp>
            <p:nvSpPr>
              <p:cNvPr id="36893"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en-US"/>
              </a:p>
            </p:txBody>
          </p:sp>
          <p:sp>
            <p:nvSpPr>
              <p:cNvPr id="36894" name="Freeform 30"/>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en-US"/>
              </a:p>
            </p:txBody>
          </p:sp>
          <p:sp>
            <p:nvSpPr>
              <p:cNvPr id="36895" name="Freeform 31"/>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en-US"/>
              </a:p>
            </p:txBody>
          </p:sp>
          <p:sp>
            <p:nvSpPr>
              <p:cNvPr id="36896"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a:p>
            </p:txBody>
          </p:sp>
          <p:sp>
            <p:nvSpPr>
              <p:cNvPr id="36897"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a:p>
            </p:txBody>
          </p:sp>
          <p:sp>
            <p:nvSpPr>
              <p:cNvPr id="36898"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a:p>
            </p:txBody>
          </p:sp>
          <p:sp>
            <p:nvSpPr>
              <p:cNvPr id="36899" name="Freeform 35"/>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en-US"/>
              </a:p>
            </p:txBody>
          </p:sp>
        </p:grpSp>
        <p:grpSp>
          <p:nvGrpSpPr>
            <p:cNvPr id="36900" name="Group 36"/>
            <p:cNvGrpSpPr>
              <a:grpSpLocks/>
            </p:cNvGrpSpPr>
            <p:nvPr userDrawn="1"/>
          </p:nvGrpSpPr>
          <p:grpSpPr bwMode="auto">
            <a:xfrm>
              <a:off x="4128" y="3360"/>
              <a:ext cx="1351" cy="821"/>
              <a:chOff x="4128" y="3360"/>
              <a:chExt cx="1351" cy="821"/>
            </a:xfrm>
          </p:grpSpPr>
          <p:sp>
            <p:nvSpPr>
              <p:cNvPr id="36901"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a:p>
            </p:txBody>
          </p:sp>
          <p:sp>
            <p:nvSpPr>
              <p:cNvPr id="36902"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a:p>
            </p:txBody>
          </p:sp>
          <p:sp>
            <p:nvSpPr>
              <p:cNvPr id="36903"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en-US"/>
              </a:p>
            </p:txBody>
          </p:sp>
          <p:sp>
            <p:nvSpPr>
              <p:cNvPr id="36904"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a:p>
            </p:txBody>
          </p:sp>
          <p:sp>
            <p:nvSpPr>
              <p:cNvPr id="36905"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a:p>
            </p:txBody>
          </p:sp>
          <p:sp>
            <p:nvSpPr>
              <p:cNvPr id="36906"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a:p>
            </p:txBody>
          </p:sp>
          <p:sp>
            <p:nvSpPr>
              <p:cNvPr id="36907"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a:p>
            </p:txBody>
          </p:sp>
          <p:sp>
            <p:nvSpPr>
              <p:cNvPr id="36908" name="Freeform 44"/>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en-US"/>
              </a:p>
            </p:txBody>
          </p:sp>
          <p:sp>
            <p:nvSpPr>
              <p:cNvPr id="36909"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en-US"/>
              </a:p>
            </p:txBody>
          </p:sp>
          <p:sp>
            <p:nvSpPr>
              <p:cNvPr id="36910"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a:p>
            </p:txBody>
          </p:sp>
          <p:sp>
            <p:nvSpPr>
              <p:cNvPr id="36911"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a:p>
            </p:txBody>
          </p:sp>
          <p:sp>
            <p:nvSpPr>
              <p:cNvPr id="36912"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en-US"/>
              </a:p>
            </p:txBody>
          </p:sp>
          <p:sp>
            <p:nvSpPr>
              <p:cNvPr id="36913"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en-US"/>
              </a:p>
            </p:txBody>
          </p:sp>
          <p:sp>
            <p:nvSpPr>
              <p:cNvPr id="36914"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a:p>
            </p:txBody>
          </p:sp>
          <p:sp>
            <p:nvSpPr>
              <p:cNvPr id="36915"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a:p>
            </p:txBody>
          </p:sp>
          <p:sp>
            <p:nvSpPr>
              <p:cNvPr id="36916"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a:p>
            </p:txBody>
          </p:sp>
          <p:sp>
            <p:nvSpPr>
              <p:cNvPr id="36917"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a:p>
            </p:txBody>
          </p:sp>
        </p:grpSp>
        <p:grpSp>
          <p:nvGrpSpPr>
            <p:cNvPr id="36918" name="Group 54"/>
            <p:cNvGrpSpPr>
              <a:grpSpLocks/>
            </p:cNvGrpSpPr>
            <p:nvPr userDrawn="1"/>
          </p:nvGrpSpPr>
          <p:grpSpPr bwMode="auto">
            <a:xfrm>
              <a:off x="5280" y="3024"/>
              <a:ext cx="425" cy="258"/>
              <a:chOff x="5280" y="3024"/>
              <a:chExt cx="425" cy="258"/>
            </a:xfrm>
          </p:grpSpPr>
          <p:sp>
            <p:nvSpPr>
              <p:cNvPr id="36919" name="Freeform 55"/>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36920" name="Freeform 56"/>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36921" name="Freeform 57"/>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36922" name="Freeform 58"/>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sp>
            <p:nvSpPr>
              <p:cNvPr id="36923" name="Freeform 59"/>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a:p>
            </p:txBody>
          </p:sp>
          <p:sp>
            <p:nvSpPr>
              <p:cNvPr id="36924" name="Freeform 60"/>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a:p>
            </p:txBody>
          </p:sp>
          <p:sp>
            <p:nvSpPr>
              <p:cNvPr id="36925" name="Freeform 61"/>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a:p>
            </p:txBody>
          </p:sp>
          <p:grpSp>
            <p:nvGrpSpPr>
              <p:cNvPr id="36926" name="Group 62"/>
              <p:cNvGrpSpPr>
                <a:grpSpLocks/>
              </p:cNvGrpSpPr>
              <p:nvPr/>
            </p:nvGrpSpPr>
            <p:grpSpPr bwMode="auto">
              <a:xfrm>
                <a:off x="5381" y="3085"/>
                <a:ext cx="227" cy="132"/>
                <a:chOff x="5381" y="3085"/>
                <a:chExt cx="227" cy="132"/>
              </a:xfrm>
            </p:grpSpPr>
            <p:sp>
              <p:nvSpPr>
                <p:cNvPr id="36927"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a:p>
              </p:txBody>
            </p:sp>
            <p:sp>
              <p:nvSpPr>
                <p:cNvPr id="36928"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a:p>
              </p:txBody>
            </p:sp>
            <p:sp>
              <p:nvSpPr>
                <p:cNvPr id="36929"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a:p>
              </p:txBody>
            </p:sp>
            <p:sp>
              <p:nvSpPr>
                <p:cNvPr id="36930"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a:p>
              </p:txBody>
            </p:sp>
          </p:grpSp>
        </p:grpSp>
      </p:grpSp>
      <p:sp>
        <p:nvSpPr>
          <p:cNvPr id="36931"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36932"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6933"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a:p>
        </p:txBody>
      </p:sp>
      <p:sp>
        <p:nvSpPr>
          <p:cNvPr id="36934"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p>
        </p:txBody>
      </p:sp>
      <p:sp>
        <p:nvSpPr>
          <p:cNvPr id="36935"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037C3BF9-CBBF-4C91-B2BA-AB333670923E}"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jpeg"/><Relationship Id="rId2" Type="http://schemas.openxmlformats.org/officeDocument/2006/relationships/image" Target="../media/image2.png"/><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23.png"/><Relationship Id="rId11" Type="http://schemas.openxmlformats.org/officeDocument/2006/relationships/image" Target="../media/image17.jpeg"/><Relationship Id="rId5" Type="http://schemas.openxmlformats.org/officeDocument/2006/relationships/image" Target="../media/image22.png"/><Relationship Id="rId10" Type="http://schemas.openxmlformats.org/officeDocument/2006/relationships/image" Target="../media/image27.png"/><Relationship Id="rId4" Type="http://schemas.openxmlformats.org/officeDocument/2006/relationships/image" Target="../media/image21.png"/><Relationship Id="rId9" Type="http://schemas.openxmlformats.org/officeDocument/2006/relationships/image" Target="../media/image26.png"/></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8.png"/><Relationship Id="rId18" Type="http://schemas.openxmlformats.org/officeDocument/2006/relationships/image" Target="../media/image1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4.png"/><Relationship Id="rId17" Type="http://schemas.openxmlformats.org/officeDocument/2006/relationships/image" Target="../media/image17.jpeg"/><Relationship Id="rId2" Type="http://schemas.openxmlformats.org/officeDocument/2006/relationships/image" Target="../media/image2.png"/><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0.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2.png"/><Relationship Id="rId4" Type="http://schemas.openxmlformats.org/officeDocument/2006/relationships/image" Target="../media/image4.png"/><Relationship Id="rId9" Type="http://schemas.openxmlformats.org/officeDocument/2006/relationships/image" Target="../media/image13.png"/><Relationship Id="rId14"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1.png"/><Relationship Id="rId18" Type="http://schemas.openxmlformats.org/officeDocument/2006/relationships/image" Target="../media/image1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8.png"/><Relationship Id="rId17" Type="http://schemas.openxmlformats.org/officeDocument/2006/relationships/image" Target="../media/image17.jpeg"/><Relationship Id="rId2" Type="http://schemas.openxmlformats.org/officeDocument/2006/relationships/image" Target="../media/image2.png"/><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4.png"/><Relationship Id="rId5" Type="http://schemas.openxmlformats.org/officeDocument/2006/relationships/image" Target="../media/image5.png"/><Relationship Id="rId15" Type="http://schemas.openxmlformats.org/officeDocument/2006/relationships/image" Target="../media/image9.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12.png"/><Relationship Id="rId14" Type="http://schemas.openxmlformats.org/officeDocument/2006/relationships/image" Target="../media/image15.png"/></Relationships>
</file>

<file path=ppt/slides/_rels/slide6.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1.png"/><Relationship Id="rId18" Type="http://schemas.openxmlformats.org/officeDocument/2006/relationships/image" Target="../media/image18.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8.png"/><Relationship Id="rId17" Type="http://schemas.openxmlformats.org/officeDocument/2006/relationships/image" Target="../media/image17.jpeg"/><Relationship Id="rId2" Type="http://schemas.openxmlformats.org/officeDocument/2006/relationships/image" Target="../media/image3.png"/><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4.png"/><Relationship Id="rId5" Type="http://schemas.openxmlformats.org/officeDocument/2006/relationships/image" Target="../media/image5.png"/><Relationship Id="rId15" Type="http://schemas.openxmlformats.org/officeDocument/2006/relationships/image" Target="../media/image9.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12.png"/><Relationship Id="rId14" Type="http://schemas.openxmlformats.org/officeDocument/2006/relationships/image" Target="../media/image15.png"/></Relationships>
</file>

<file path=ppt/slides/_rels/slide7.xml.rels><?xml version="1.0" encoding="UTF-8" standalone="yes"?>
<Relationships xmlns="http://schemas.openxmlformats.org/package/2006/relationships"><Relationship Id="rId8" Type="http://schemas.openxmlformats.org/officeDocument/2006/relationships/image" Target="../media/image32.png"/><Relationship Id="rId13" Type="http://schemas.openxmlformats.org/officeDocument/2006/relationships/image" Target="../media/image35.png"/><Relationship Id="rId3" Type="http://schemas.openxmlformats.org/officeDocument/2006/relationships/image" Target="../media/image29.png"/><Relationship Id="rId7" Type="http://schemas.openxmlformats.org/officeDocument/2006/relationships/image" Target="../media/image31.png"/><Relationship Id="rId12" Type="http://schemas.openxmlformats.org/officeDocument/2006/relationships/image" Target="../media/image12.png"/><Relationship Id="rId2" Type="http://schemas.openxmlformats.org/officeDocument/2006/relationships/image" Target="../media/image28.png"/><Relationship Id="rId1" Type="http://schemas.openxmlformats.org/officeDocument/2006/relationships/slideLayout" Target="../slideLayouts/slideLayout1.xml"/><Relationship Id="rId6" Type="http://schemas.openxmlformats.org/officeDocument/2006/relationships/image" Target="../media/image30.png"/><Relationship Id="rId11" Type="http://schemas.openxmlformats.org/officeDocument/2006/relationships/image" Target="../media/image15.png"/><Relationship Id="rId5" Type="http://schemas.openxmlformats.org/officeDocument/2006/relationships/image" Target="../media/image7.png"/><Relationship Id="rId15" Type="http://schemas.openxmlformats.org/officeDocument/2006/relationships/image" Target="../media/image37.png"/><Relationship Id="rId10" Type="http://schemas.openxmlformats.org/officeDocument/2006/relationships/image" Target="../media/image34.png"/><Relationship Id="rId4" Type="http://schemas.openxmlformats.org/officeDocument/2006/relationships/image" Target="../media/image6.png"/><Relationship Id="rId9" Type="http://schemas.openxmlformats.org/officeDocument/2006/relationships/image" Target="../media/image33.png"/><Relationship Id="rId14" Type="http://schemas.openxmlformats.org/officeDocument/2006/relationships/image" Target="../media/image3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381000"/>
            <a:ext cx="9144000" cy="2133600"/>
          </a:xfrm>
          <a:solidFill>
            <a:schemeClr val="tx1"/>
          </a:solidFill>
        </p:spPr>
        <p:txBody>
          <a:bodyPr/>
          <a:lstStyle/>
          <a:p>
            <a:r>
              <a:rPr lang="en-US" sz="6000" b="1" dirty="0">
                <a:solidFill>
                  <a:schemeClr val="bg1"/>
                </a:solidFill>
                <a:effectLst>
                  <a:outerShdw blurRad="38100" dist="38100" dir="2700000" algn="tl">
                    <a:srgbClr val="C0C0C0"/>
                  </a:outerShdw>
                </a:effectLst>
              </a:rPr>
              <a:t>MAST CLIMBING </a:t>
            </a:r>
            <a:r>
              <a:rPr lang="en-US" sz="6000" b="1" dirty="0" smtClean="0">
                <a:solidFill>
                  <a:schemeClr val="bg1"/>
                </a:solidFill>
                <a:effectLst>
                  <a:outerShdw blurRad="38100" dist="38100" dir="2700000" algn="tl">
                    <a:srgbClr val="C0C0C0"/>
                  </a:outerShdw>
                </a:effectLst>
              </a:rPr>
              <a:t>Scaffolds</a:t>
            </a:r>
            <a:endParaRPr lang="en-US" sz="6000" b="1" dirty="0">
              <a:solidFill>
                <a:schemeClr val="bg1"/>
              </a:solidFill>
              <a:effectLst>
                <a:outerShdw blurRad="38100" dist="38100" dir="2700000" algn="tl">
                  <a:srgbClr val="C0C0C0"/>
                </a:outerShdw>
              </a:effectLst>
            </a:endParaRPr>
          </a:p>
        </p:txBody>
      </p:sp>
      <p:sp>
        <p:nvSpPr>
          <p:cNvPr id="2051" name="Rectangle 3"/>
          <p:cNvSpPr>
            <a:spLocks noGrp="1" noChangeArrowheads="1"/>
          </p:cNvSpPr>
          <p:nvPr>
            <p:ph type="subTitle" idx="1"/>
          </p:nvPr>
        </p:nvSpPr>
        <p:spPr>
          <a:xfrm>
            <a:off x="0" y="2895600"/>
            <a:ext cx="9144000" cy="2057400"/>
          </a:xfrm>
        </p:spPr>
        <p:txBody>
          <a:bodyPr anchor="ctr"/>
          <a:lstStyle/>
          <a:p>
            <a:pPr>
              <a:lnSpc>
                <a:spcPct val="80000"/>
              </a:lnSpc>
            </a:pPr>
            <a:r>
              <a:rPr lang="en-US" sz="2800" b="1" i="1" dirty="0" smtClean="0">
                <a:effectLst/>
              </a:rPr>
              <a:t>Office </a:t>
            </a:r>
            <a:r>
              <a:rPr lang="en-US" sz="2800" b="1" i="1" dirty="0">
                <a:effectLst/>
              </a:rPr>
              <a:t>of Engineering Services</a:t>
            </a:r>
          </a:p>
          <a:p>
            <a:pPr>
              <a:lnSpc>
                <a:spcPct val="80000"/>
              </a:lnSpc>
            </a:pPr>
            <a:r>
              <a:rPr lang="en-US" sz="2800" b="1" i="1" dirty="0" smtClean="0">
                <a:effectLst/>
              </a:rPr>
              <a:t>Directorate of </a:t>
            </a:r>
            <a:r>
              <a:rPr lang="en-US" sz="2800" b="1" i="1" dirty="0">
                <a:effectLst/>
              </a:rPr>
              <a:t>Construction</a:t>
            </a:r>
          </a:p>
        </p:txBody>
      </p:sp>
      <p:pic>
        <p:nvPicPr>
          <p:cNvPr id="2052" name="Picture 4" descr="OSHA2"/>
          <p:cNvPicPr>
            <a:picLocks noChangeAspect="1" noChangeArrowheads="1"/>
          </p:cNvPicPr>
          <p:nvPr/>
        </p:nvPicPr>
        <p:blipFill>
          <a:blip r:embed="rId3"/>
          <a:srcRect/>
          <a:stretch>
            <a:fillRect/>
          </a:stretch>
        </p:blipFill>
        <p:spPr bwMode="auto">
          <a:xfrm>
            <a:off x="0" y="5181600"/>
            <a:ext cx="9144000" cy="144780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457200" y="1447800"/>
            <a:ext cx="8686800" cy="5029200"/>
          </a:xfrm>
        </p:spPr>
        <p:txBody>
          <a:bodyPr/>
          <a:lstStyle/>
          <a:p>
            <a:pPr>
              <a:spcBef>
                <a:spcPct val="75000"/>
              </a:spcBef>
              <a:buClr>
                <a:schemeClr val="folHlink"/>
              </a:buClr>
              <a:buSzPct val="75000"/>
            </a:pPr>
            <a:r>
              <a:rPr lang="en-US" sz="4000" b="1" dirty="0">
                <a:effectLst/>
              </a:rPr>
              <a:t>Fall protection</a:t>
            </a:r>
          </a:p>
          <a:p>
            <a:pPr lvl="1">
              <a:spcBef>
                <a:spcPts val="2400"/>
              </a:spcBef>
              <a:buClr>
                <a:schemeClr val="folHlink"/>
              </a:buClr>
              <a:buSzPct val="75000"/>
              <a:buFont typeface="Wingdings" pitchFamily="2" charset="2"/>
              <a:buChar char="§"/>
            </a:pPr>
            <a:r>
              <a:rPr lang="en-US" sz="4000" b="1" dirty="0">
                <a:effectLst/>
              </a:rPr>
              <a:t>Too far from face of the building</a:t>
            </a:r>
          </a:p>
          <a:p>
            <a:pPr lvl="1">
              <a:spcBef>
                <a:spcPts val="1800"/>
              </a:spcBef>
              <a:buClr>
                <a:schemeClr val="folHlink"/>
              </a:buClr>
              <a:buSzPct val="75000"/>
              <a:buFont typeface="Wingdings" pitchFamily="2" charset="2"/>
              <a:buChar char="§"/>
            </a:pPr>
            <a:r>
              <a:rPr lang="en-US" sz="4000" b="1" dirty="0" smtClean="0">
                <a:effectLst/>
              </a:rPr>
              <a:t>No Interior </a:t>
            </a:r>
            <a:r>
              <a:rPr lang="en-US" sz="4000" b="1" dirty="0">
                <a:effectLst/>
              </a:rPr>
              <a:t>guardrails</a:t>
            </a:r>
          </a:p>
          <a:p>
            <a:pPr lvl="1">
              <a:spcBef>
                <a:spcPts val="1800"/>
              </a:spcBef>
              <a:buClr>
                <a:schemeClr val="folHlink"/>
              </a:buClr>
              <a:buSzPct val="75000"/>
              <a:buFont typeface="Wingdings" pitchFamily="2" charset="2"/>
              <a:buChar char="§"/>
            </a:pPr>
            <a:r>
              <a:rPr lang="en-US" sz="4000" b="1" dirty="0">
                <a:effectLst/>
              </a:rPr>
              <a:t>Lack of </a:t>
            </a:r>
            <a:r>
              <a:rPr lang="en-US" sz="4000" b="1" dirty="0" smtClean="0">
                <a:effectLst/>
              </a:rPr>
              <a:t>guardrails</a:t>
            </a:r>
          </a:p>
          <a:p>
            <a:pPr lvl="1">
              <a:spcBef>
                <a:spcPts val="1800"/>
              </a:spcBef>
              <a:buClr>
                <a:schemeClr val="folHlink"/>
              </a:buClr>
              <a:buSzPct val="75000"/>
              <a:buFont typeface="Wingdings" pitchFamily="2" charset="2"/>
              <a:buChar char="§"/>
            </a:pPr>
            <a:r>
              <a:rPr lang="en-US" sz="4000" b="1" dirty="0">
                <a:effectLst/>
              </a:rPr>
              <a:t>No personal fall arrest </a:t>
            </a:r>
            <a:r>
              <a:rPr lang="en-US" sz="4000" b="1" dirty="0" smtClean="0">
                <a:effectLst/>
              </a:rPr>
              <a:t>systems</a:t>
            </a:r>
          </a:p>
          <a:p>
            <a:pPr lvl="1">
              <a:spcBef>
                <a:spcPct val="75000"/>
              </a:spcBef>
              <a:buClr>
                <a:schemeClr val="folHlink"/>
              </a:buClr>
              <a:buSzPct val="75000"/>
              <a:buFont typeface="Wingdings" pitchFamily="2" charset="2"/>
              <a:buChar char="§"/>
            </a:pPr>
            <a:endParaRPr lang="en-US" sz="4000" b="1" dirty="0" smtClean="0">
              <a:effectLst/>
            </a:endParaRPr>
          </a:p>
          <a:p>
            <a:pPr marL="457200" lvl="1" indent="0">
              <a:spcBef>
                <a:spcPct val="75000"/>
              </a:spcBef>
              <a:buClr>
                <a:schemeClr val="folHlink"/>
              </a:buClr>
              <a:buSzPct val="75000"/>
              <a:buNone/>
            </a:pPr>
            <a:endParaRPr lang="en-US" sz="4000" b="1" dirty="0">
              <a:effectLst/>
            </a:endParaRPr>
          </a:p>
          <a:p>
            <a:pPr>
              <a:spcBef>
                <a:spcPct val="10000"/>
              </a:spcBef>
              <a:buClr>
                <a:schemeClr val="folHlink"/>
              </a:buClr>
              <a:buSzPct val="75000"/>
            </a:pPr>
            <a:endParaRPr lang="en-US" sz="4000" b="1" dirty="0">
              <a:effectLst/>
            </a:endParaRPr>
          </a:p>
          <a:p>
            <a:pPr>
              <a:spcBef>
                <a:spcPct val="50000"/>
              </a:spcBef>
              <a:buClr>
                <a:schemeClr val="folHlink"/>
              </a:buClr>
              <a:buSzPct val="75000"/>
            </a:pPr>
            <a:endParaRPr lang="en-US" sz="4000" b="1" dirty="0">
              <a:effectLst/>
            </a:endParaRPr>
          </a:p>
          <a:p>
            <a:pPr>
              <a:buFont typeface="Wingdings" pitchFamily="2" charset="2"/>
              <a:buNone/>
            </a:pPr>
            <a:endParaRPr lang="en-US" sz="3600" dirty="0">
              <a:solidFill>
                <a:srgbClr val="FFFF99"/>
              </a:solidFill>
              <a:effectLst/>
            </a:endParaRPr>
          </a:p>
        </p:txBody>
      </p:sp>
      <p:sp>
        <p:nvSpPr>
          <p:cNvPr id="47108" name="Rectangle 4"/>
          <p:cNvSpPr>
            <a:spLocks noChangeArrowheads="1"/>
          </p:cNvSpPr>
          <p:nvPr/>
        </p:nvSpPr>
        <p:spPr bwMode="auto">
          <a:xfrm>
            <a:off x="0" y="0"/>
            <a:ext cx="9144000" cy="1265238"/>
          </a:xfrm>
          <a:prstGeom prst="rect">
            <a:avLst/>
          </a:prstGeom>
          <a:gradFill rotWithShape="1">
            <a:gsLst>
              <a:gs pos="0">
                <a:schemeClr val="tx1"/>
              </a:gs>
              <a:gs pos="100000">
                <a:schemeClr val="bg1"/>
              </a:gs>
            </a:gsLst>
            <a:lin ang="5400000" scaled="1"/>
          </a:gradFill>
          <a:ln w="9525">
            <a:noFill/>
            <a:miter lim="800000"/>
            <a:headEnd/>
            <a:tailEnd/>
          </a:ln>
          <a:effectLst/>
        </p:spPr>
        <p:txBody>
          <a:bodyPr anchor="ctr" anchorCtr="1"/>
          <a:lstStyle/>
          <a:p>
            <a:pPr algn="ctr" eaLnBrk="1" hangingPunct="1"/>
            <a:r>
              <a:rPr lang="en-US" sz="4800" b="1">
                <a:solidFill>
                  <a:schemeClr val="bg1"/>
                </a:solidFill>
                <a:effectLst>
                  <a:outerShdw blurRad="38100" dist="38100" dir="2700000" algn="tl">
                    <a:srgbClr val="000000"/>
                  </a:outerShdw>
                </a:effectLst>
              </a:rPr>
              <a:t>Common Hazards</a:t>
            </a:r>
          </a:p>
        </p:txBody>
      </p:sp>
      <p:sp>
        <p:nvSpPr>
          <p:cNvPr id="47110" name="Line 6"/>
          <p:cNvSpPr>
            <a:spLocks noChangeShapeType="1"/>
          </p:cNvSpPr>
          <p:nvPr/>
        </p:nvSpPr>
        <p:spPr bwMode="auto">
          <a:xfrm>
            <a:off x="0" y="11430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Rectangle 2"/>
          <p:cNvSpPr>
            <a:spLocks noGrp="1" noChangeArrowheads="1"/>
          </p:cNvSpPr>
          <p:nvPr>
            <p:ph type="body" idx="1"/>
          </p:nvPr>
        </p:nvSpPr>
        <p:spPr>
          <a:xfrm>
            <a:off x="457200" y="1828800"/>
            <a:ext cx="8610600" cy="4800600"/>
          </a:xfrm>
        </p:spPr>
        <p:txBody>
          <a:bodyPr/>
          <a:lstStyle/>
          <a:p>
            <a:pPr>
              <a:spcBef>
                <a:spcPct val="75000"/>
              </a:spcBef>
              <a:buClr>
                <a:schemeClr val="folHlink"/>
              </a:buClr>
              <a:buSzPct val="75000"/>
            </a:pPr>
            <a:r>
              <a:rPr lang="en-US" sz="4000" b="1" dirty="0">
                <a:effectLst/>
              </a:rPr>
              <a:t>Improper connections</a:t>
            </a:r>
          </a:p>
          <a:p>
            <a:pPr>
              <a:spcBef>
                <a:spcPct val="75000"/>
              </a:spcBef>
              <a:buClr>
                <a:schemeClr val="folHlink"/>
              </a:buClr>
              <a:buSzPct val="75000"/>
            </a:pPr>
            <a:r>
              <a:rPr lang="en-US" sz="4000" b="1" dirty="0">
                <a:effectLst/>
              </a:rPr>
              <a:t>Proximity to live electrical lines</a:t>
            </a:r>
          </a:p>
          <a:p>
            <a:pPr>
              <a:spcBef>
                <a:spcPct val="75000"/>
              </a:spcBef>
              <a:buClr>
                <a:schemeClr val="folHlink"/>
              </a:buClr>
              <a:buSzPct val="75000"/>
            </a:pPr>
            <a:r>
              <a:rPr lang="en-US" sz="4000" b="1" dirty="0">
                <a:effectLst/>
              </a:rPr>
              <a:t>Use </a:t>
            </a:r>
            <a:r>
              <a:rPr lang="en-US" sz="4000" b="1">
                <a:effectLst/>
              </a:rPr>
              <a:t>of </a:t>
            </a:r>
            <a:r>
              <a:rPr lang="en-US" sz="4000" b="1" smtClean="0">
                <a:effectLst/>
              </a:rPr>
              <a:t>corroded </a:t>
            </a:r>
            <a:r>
              <a:rPr lang="en-US" sz="4000" b="1" dirty="0">
                <a:effectLst/>
              </a:rPr>
              <a:t>and damaged platform structural </a:t>
            </a:r>
            <a:r>
              <a:rPr lang="en-US" sz="4000" b="1" dirty="0" smtClean="0">
                <a:effectLst/>
              </a:rPr>
              <a:t>member</a:t>
            </a:r>
          </a:p>
          <a:p>
            <a:pPr>
              <a:spcBef>
                <a:spcPct val="50000"/>
              </a:spcBef>
              <a:buClr>
                <a:schemeClr val="folHlink"/>
              </a:buClr>
              <a:buSzPct val="75000"/>
            </a:pPr>
            <a:endParaRPr lang="en-US" sz="4000" b="1" dirty="0">
              <a:effectLst/>
            </a:endParaRPr>
          </a:p>
          <a:p>
            <a:pPr>
              <a:buFont typeface="Wingdings" pitchFamily="2" charset="2"/>
              <a:buNone/>
            </a:pPr>
            <a:endParaRPr lang="en-US" sz="3600" dirty="0">
              <a:solidFill>
                <a:srgbClr val="FFFF99"/>
              </a:solidFill>
              <a:effectLst/>
            </a:endParaRPr>
          </a:p>
        </p:txBody>
      </p:sp>
      <p:sp>
        <p:nvSpPr>
          <p:cNvPr id="83971" name="Rectangle 3"/>
          <p:cNvSpPr>
            <a:spLocks noChangeArrowheads="1"/>
          </p:cNvSpPr>
          <p:nvPr/>
        </p:nvSpPr>
        <p:spPr bwMode="auto">
          <a:xfrm>
            <a:off x="0" y="0"/>
            <a:ext cx="9144000" cy="1265238"/>
          </a:xfrm>
          <a:prstGeom prst="rect">
            <a:avLst/>
          </a:prstGeom>
          <a:gradFill rotWithShape="1">
            <a:gsLst>
              <a:gs pos="0">
                <a:schemeClr val="tx1"/>
              </a:gs>
              <a:gs pos="100000">
                <a:schemeClr val="bg1"/>
              </a:gs>
            </a:gsLst>
            <a:lin ang="5400000" scaled="1"/>
          </a:gradFill>
          <a:ln w="9525">
            <a:noFill/>
            <a:miter lim="800000"/>
            <a:headEnd/>
            <a:tailEnd/>
          </a:ln>
          <a:effectLst/>
        </p:spPr>
        <p:txBody>
          <a:bodyPr anchor="ctr" anchorCtr="1"/>
          <a:lstStyle/>
          <a:p>
            <a:pPr algn="ctr" eaLnBrk="1" hangingPunct="1"/>
            <a:r>
              <a:rPr lang="en-US" sz="4800" b="1">
                <a:solidFill>
                  <a:schemeClr val="bg1"/>
                </a:solidFill>
                <a:effectLst>
                  <a:outerShdw blurRad="38100" dist="38100" dir="2700000" algn="tl">
                    <a:srgbClr val="000000"/>
                  </a:outerShdw>
                </a:effectLst>
              </a:rPr>
              <a:t>Common Hazards</a:t>
            </a:r>
          </a:p>
        </p:txBody>
      </p:sp>
      <p:sp>
        <p:nvSpPr>
          <p:cNvPr id="83972" name="Line 4"/>
          <p:cNvSpPr>
            <a:spLocks noChangeShapeType="1"/>
          </p:cNvSpPr>
          <p:nvPr/>
        </p:nvSpPr>
        <p:spPr bwMode="auto">
          <a:xfrm>
            <a:off x="0" y="11430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1" name="Rectangle 3"/>
          <p:cNvSpPr>
            <a:spLocks noGrp="1" noChangeArrowheads="1"/>
          </p:cNvSpPr>
          <p:nvPr>
            <p:ph type="body" idx="1"/>
          </p:nvPr>
        </p:nvSpPr>
        <p:spPr>
          <a:xfrm>
            <a:off x="457200" y="1905000"/>
            <a:ext cx="8077200" cy="4800600"/>
          </a:xfrm>
        </p:spPr>
        <p:txBody>
          <a:bodyPr/>
          <a:lstStyle/>
          <a:p>
            <a:pPr>
              <a:spcBef>
                <a:spcPct val="105000"/>
              </a:spcBef>
              <a:buClr>
                <a:schemeClr val="folHlink"/>
              </a:buClr>
              <a:buSzPct val="75000"/>
            </a:pPr>
            <a:r>
              <a:rPr lang="en-US" sz="4000" b="1" dirty="0">
                <a:effectLst/>
              </a:rPr>
              <a:t>Deviating from original design</a:t>
            </a:r>
          </a:p>
          <a:p>
            <a:pPr>
              <a:spcBef>
                <a:spcPct val="105000"/>
              </a:spcBef>
              <a:buClr>
                <a:schemeClr val="folHlink"/>
              </a:buClr>
              <a:buSzPct val="75000"/>
            </a:pPr>
            <a:r>
              <a:rPr lang="en-US" sz="4000" b="1" dirty="0">
                <a:effectLst/>
              </a:rPr>
              <a:t>Descending out of control</a:t>
            </a:r>
          </a:p>
          <a:p>
            <a:pPr>
              <a:spcBef>
                <a:spcPct val="105000"/>
              </a:spcBef>
              <a:buClr>
                <a:schemeClr val="folHlink"/>
              </a:buClr>
              <a:buSzPct val="75000"/>
            </a:pPr>
            <a:r>
              <a:rPr lang="en-US" sz="4000" b="1" dirty="0">
                <a:effectLst/>
              </a:rPr>
              <a:t>Lack of top mast </a:t>
            </a:r>
            <a:r>
              <a:rPr lang="en-US" sz="4000" b="1" dirty="0" smtClean="0">
                <a:effectLst/>
              </a:rPr>
              <a:t>section to limit </a:t>
            </a:r>
            <a:r>
              <a:rPr lang="en-US" sz="4000" b="1" dirty="0">
                <a:effectLst/>
              </a:rPr>
              <a:t>upward movement</a:t>
            </a:r>
          </a:p>
          <a:p>
            <a:endParaRPr lang="en-US" sz="4000" dirty="0"/>
          </a:p>
          <a:p>
            <a:endParaRPr lang="en-US" dirty="0"/>
          </a:p>
        </p:txBody>
      </p:sp>
      <p:sp>
        <p:nvSpPr>
          <p:cNvPr id="48133" name="Rectangle 5"/>
          <p:cNvSpPr>
            <a:spLocks noChangeArrowheads="1"/>
          </p:cNvSpPr>
          <p:nvPr/>
        </p:nvSpPr>
        <p:spPr bwMode="auto">
          <a:xfrm>
            <a:off x="0" y="0"/>
            <a:ext cx="9144000" cy="1265238"/>
          </a:xfrm>
          <a:prstGeom prst="rect">
            <a:avLst/>
          </a:prstGeom>
          <a:gradFill rotWithShape="1">
            <a:gsLst>
              <a:gs pos="0">
                <a:schemeClr val="tx1"/>
              </a:gs>
              <a:gs pos="100000">
                <a:schemeClr val="bg1"/>
              </a:gs>
            </a:gsLst>
            <a:lin ang="5400000" scaled="1"/>
          </a:gradFill>
          <a:ln w="9525">
            <a:noFill/>
            <a:miter lim="800000"/>
            <a:headEnd/>
            <a:tailEnd/>
          </a:ln>
          <a:effectLst/>
        </p:spPr>
        <p:txBody>
          <a:bodyPr anchor="ctr" anchorCtr="1"/>
          <a:lstStyle/>
          <a:p>
            <a:pPr algn="ctr" eaLnBrk="1" hangingPunct="1"/>
            <a:r>
              <a:rPr lang="en-US" sz="4800" b="1">
                <a:solidFill>
                  <a:schemeClr val="bg1"/>
                </a:solidFill>
                <a:effectLst>
                  <a:outerShdw blurRad="38100" dist="38100" dir="2700000" algn="tl">
                    <a:srgbClr val="000000"/>
                  </a:outerShdw>
                </a:effectLst>
              </a:rPr>
              <a:t>Common Hazards</a:t>
            </a:r>
          </a:p>
        </p:txBody>
      </p:sp>
      <p:sp>
        <p:nvSpPr>
          <p:cNvPr id="48134" name="Line 6"/>
          <p:cNvSpPr>
            <a:spLocks noChangeShapeType="1"/>
          </p:cNvSpPr>
          <p:nvPr/>
        </p:nvSpPr>
        <p:spPr bwMode="auto">
          <a:xfrm>
            <a:off x="0" y="10668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457200" y="1905000"/>
            <a:ext cx="8305800" cy="4876800"/>
          </a:xfrm>
        </p:spPr>
        <p:txBody>
          <a:bodyPr/>
          <a:lstStyle/>
          <a:p>
            <a:pPr>
              <a:spcBef>
                <a:spcPct val="55000"/>
              </a:spcBef>
              <a:buClr>
                <a:schemeClr val="folHlink"/>
              </a:buClr>
              <a:buSzPct val="75000"/>
            </a:pPr>
            <a:r>
              <a:rPr lang="en-US" sz="4000" b="1">
                <a:effectLst/>
              </a:rPr>
              <a:t>Anchorage for lateral loads</a:t>
            </a:r>
          </a:p>
          <a:p>
            <a:pPr>
              <a:spcBef>
                <a:spcPct val="55000"/>
              </a:spcBef>
              <a:buClr>
                <a:schemeClr val="folHlink"/>
              </a:buClr>
              <a:buSzPct val="75000"/>
            </a:pPr>
            <a:r>
              <a:rPr lang="en-US" sz="4000" b="1">
                <a:effectLst/>
              </a:rPr>
              <a:t>Lack of lateral anchorage</a:t>
            </a:r>
          </a:p>
          <a:p>
            <a:pPr>
              <a:spcBef>
                <a:spcPct val="55000"/>
              </a:spcBef>
              <a:buClr>
                <a:schemeClr val="folHlink"/>
              </a:buClr>
              <a:buSzPct val="75000"/>
            </a:pPr>
            <a:r>
              <a:rPr lang="en-US" sz="4000" b="1">
                <a:effectLst/>
              </a:rPr>
              <a:t>Dismantling</a:t>
            </a:r>
          </a:p>
          <a:p>
            <a:pPr lvl="1">
              <a:spcBef>
                <a:spcPct val="55000"/>
              </a:spcBef>
              <a:buClr>
                <a:schemeClr val="folHlink"/>
              </a:buClr>
              <a:buSzPct val="75000"/>
            </a:pPr>
            <a:r>
              <a:rPr lang="en-US" sz="3600" b="1">
                <a:effectLst/>
              </a:rPr>
              <a:t>Stabilizing the mast </a:t>
            </a:r>
          </a:p>
          <a:p>
            <a:pPr lvl="1">
              <a:spcBef>
                <a:spcPct val="55000"/>
              </a:spcBef>
              <a:buClr>
                <a:schemeClr val="folHlink"/>
              </a:buClr>
              <a:buSzPct val="75000"/>
            </a:pPr>
            <a:r>
              <a:rPr lang="en-US" sz="3600" b="1">
                <a:effectLst/>
              </a:rPr>
              <a:t>Removing anchorage</a:t>
            </a:r>
            <a:endParaRPr lang="en-US" sz="3600">
              <a:effectLst/>
            </a:endParaRPr>
          </a:p>
          <a:p>
            <a:pPr>
              <a:buFont typeface="Wingdings" pitchFamily="2" charset="2"/>
              <a:buNone/>
            </a:pPr>
            <a:endParaRPr lang="en-US" sz="3600"/>
          </a:p>
        </p:txBody>
      </p:sp>
      <p:sp>
        <p:nvSpPr>
          <p:cNvPr id="49157" name="Rectangle 5"/>
          <p:cNvSpPr>
            <a:spLocks noChangeArrowheads="1"/>
          </p:cNvSpPr>
          <p:nvPr/>
        </p:nvSpPr>
        <p:spPr bwMode="auto">
          <a:xfrm>
            <a:off x="0" y="0"/>
            <a:ext cx="9144000" cy="1371600"/>
          </a:xfrm>
          <a:prstGeom prst="rect">
            <a:avLst/>
          </a:prstGeom>
          <a:gradFill rotWithShape="1">
            <a:gsLst>
              <a:gs pos="0">
                <a:schemeClr val="tx1"/>
              </a:gs>
              <a:gs pos="100000">
                <a:schemeClr val="bg1"/>
              </a:gs>
            </a:gsLst>
            <a:lin ang="5400000" scaled="1"/>
          </a:gradFill>
          <a:ln w="9525">
            <a:noFill/>
            <a:miter lim="800000"/>
            <a:headEnd/>
            <a:tailEnd/>
          </a:ln>
          <a:effectLst/>
        </p:spPr>
        <p:txBody>
          <a:bodyPr anchor="ctr" anchorCtr="1"/>
          <a:lstStyle/>
          <a:p>
            <a:pPr algn="ctr" eaLnBrk="1" hangingPunct="1"/>
            <a:r>
              <a:rPr lang="en-US" sz="4800" b="1">
                <a:solidFill>
                  <a:schemeClr val="bg1"/>
                </a:solidFill>
                <a:effectLst>
                  <a:outerShdw blurRad="38100" dist="38100" dir="2700000" algn="tl">
                    <a:srgbClr val="000000"/>
                  </a:outerShdw>
                </a:effectLst>
              </a:rPr>
              <a:t>Common Hazards</a:t>
            </a:r>
          </a:p>
        </p:txBody>
      </p:sp>
      <p:sp>
        <p:nvSpPr>
          <p:cNvPr id="49158" name="Line 6"/>
          <p:cNvSpPr>
            <a:spLocks noChangeShapeType="1"/>
          </p:cNvSpPr>
          <p:nvPr/>
        </p:nvSpPr>
        <p:spPr bwMode="auto">
          <a:xfrm>
            <a:off x="0" y="13716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6" name="Rectangle 2"/>
          <p:cNvSpPr>
            <a:spLocks noGrp="1" noChangeArrowheads="1"/>
          </p:cNvSpPr>
          <p:nvPr>
            <p:ph type="body" idx="1"/>
          </p:nvPr>
        </p:nvSpPr>
        <p:spPr>
          <a:xfrm>
            <a:off x="457200" y="1981200"/>
            <a:ext cx="8305800" cy="4876800"/>
          </a:xfrm>
        </p:spPr>
        <p:txBody>
          <a:bodyPr/>
          <a:lstStyle/>
          <a:p>
            <a:pPr>
              <a:spcBef>
                <a:spcPct val="55000"/>
              </a:spcBef>
              <a:buClr>
                <a:schemeClr val="folHlink"/>
              </a:buClr>
              <a:buSzPct val="75000"/>
            </a:pPr>
            <a:r>
              <a:rPr lang="en-US" sz="4000" b="1">
                <a:effectLst/>
              </a:rPr>
              <a:t>Lack of safety training</a:t>
            </a:r>
          </a:p>
          <a:p>
            <a:pPr>
              <a:spcBef>
                <a:spcPct val="55000"/>
              </a:spcBef>
              <a:buClr>
                <a:schemeClr val="folHlink"/>
              </a:buClr>
              <a:buSzPct val="75000"/>
            </a:pPr>
            <a:r>
              <a:rPr lang="en-US" sz="4000" b="1">
                <a:effectLst/>
              </a:rPr>
              <a:t>No competent and/or qualified persons on the job</a:t>
            </a:r>
            <a:endParaRPr lang="en-US" sz="3600"/>
          </a:p>
        </p:txBody>
      </p:sp>
      <p:sp>
        <p:nvSpPr>
          <p:cNvPr id="88067" name="Rectangle 3"/>
          <p:cNvSpPr>
            <a:spLocks noChangeArrowheads="1"/>
          </p:cNvSpPr>
          <p:nvPr/>
        </p:nvSpPr>
        <p:spPr bwMode="auto">
          <a:xfrm>
            <a:off x="0" y="0"/>
            <a:ext cx="9144000" cy="1371600"/>
          </a:xfrm>
          <a:prstGeom prst="rect">
            <a:avLst/>
          </a:prstGeom>
          <a:gradFill rotWithShape="1">
            <a:gsLst>
              <a:gs pos="0">
                <a:schemeClr val="tx1"/>
              </a:gs>
              <a:gs pos="100000">
                <a:schemeClr val="bg1"/>
              </a:gs>
            </a:gsLst>
            <a:lin ang="5400000" scaled="1"/>
          </a:gradFill>
          <a:ln w="9525">
            <a:noFill/>
            <a:miter lim="800000"/>
            <a:headEnd/>
            <a:tailEnd/>
          </a:ln>
          <a:effectLst/>
        </p:spPr>
        <p:txBody>
          <a:bodyPr anchor="ctr" anchorCtr="1"/>
          <a:lstStyle/>
          <a:p>
            <a:pPr algn="ctr" eaLnBrk="1" hangingPunct="1"/>
            <a:r>
              <a:rPr lang="en-US" sz="4800" b="1">
                <a:solidFill>
                  <a:schemeClr val="bg1"/>
                </a:solidFill>
                <a:effectLst>
                  <a:outerShdw blurRad="38100" dist="38100" dir="2700000" algn="tl">
                    <a:srgbClr val="000000"/>
                  </a:outerShdw>
                </a:effectLst>
              </a:rPr>
              <a:t>Common Hazards</a:t>
            </a:r>
          </a:p>
        </p:txBody>
      </p:sp>
      <p:sp>
        <p:nvSpPr>
          <p:cNvPr id="88068" name="Line 4"/>
          <p:cNvSpPr>
            <a:spLocks noChangeShapeType="1"/>
          </p:cNvSpPr>
          <p:nvPr/>
        </p:nvSpPr>
        <p:spPr bwMode="auto">
          <a:xfrm>
            <a:off x="0" y="13716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1371600"/>
            <a:ext cx="9144000" cy="3608388"/>
          </a:xfrm>
          <a:solidFill>
            <a:schemeClr val="tx1"/>
          </a:solidFill>
        </p:spPr>
        <p:txBody>
          <a:bodyPr/>
          <a:lstStyle/>
          <a:p>
            <a:r>
              <a:rPr lang="en-US" sz="8800" b="1">
                <a:solidFill>
                  <a:schemeClr val="bg1"/>
                </a:solidFill>
                <a:effectLst>
                  <a:outerShdw blurRad="38100" dist="38100" dir="2700000" algn="tl">
                    <a:srgbClr val="C0C0C0"/>
                  </a:outerShdw>
                </a:effectLst>
              </a:rPr>
              <a:t>Mechanical</a:t>
            </a:r>
            <a:br>
              <a:rPr lang="en-US" sz="8800" b="1">
                <a:solidFill>
                  <a:schemeClr val="bg1"/>
                </a:solidFill>
                <a:effectLst>
                  <a:outerShdw blurRad="38100" dist="38100" dir="2700000" algn="tl">
                    <a:srgbClr val="C0C0C0"/>
                  </a:outerShdw>
                </a:effectLst>
              </a:rPr>
            </a:br>
            <a:r>
              <a:rPr lang="en-US" sz="8800" b="1">
                <a:solidFill>
                  <a:schemeClr val="bg1"/>
                </a:solidFill>
                <a:effectLst>
                  <a:outerShdw blurRad="38100" dist="38100" dir="2700000" algn="tl">
                    <a:srgbClr val="C0C0C0"/>
                  </a:outerShdw>
                </a:effectLst>
              </a:rPr>
              <a:t>Issues</a:t>
            </a:r>
          </a:p>
        </p:txBody>
      </p:sp>
      <p:sp>
        <p:nvSpPr>
          <p:cNvPr id="51203" name="Line 3"/>
          <p:cNvSpPr>
            <a:spLocks noChangeShapeType="1"/>
          </p:cNvSpPr>
          <p:nvPr/>
        </p:nvSpPr>
        <p:spPr bwMode="auto">
          <a:xfrm>
            <a:off x="0" y="5105400"/>
            <a:ext cx="9144000" cy="0"/>
          </a:xfrm>
          <a:prstGeom prst="line">
            <a:avLst/>
          </a:prstGeom>
          <a:noFill/>
          <a:ln w="9525">
            <a:solidFill>
              <a:schemeClr val="tx1"/>
            </a:solidFill>
            <a:round/>
            <a:headEnd/>
            <a:tailEnd/>
          </a:ln>
          <a:effectLst/>
        </p:spPr>
        <p:txBody>
          <a:bodyPr/>
          <a:lstStyle/>
          <a:p>
            <a:endParaRPr lang="en-US"/>
          </a:p>
        </p:txBody>
      </p:sp>
      <p:sp>
        <p:nvSpPr>
          <p:cNvPr id="51204" name="Line 4"/>
          <p:cNvSpPr>
            <a:spLocks noChangeShapeType="1"/>
          </p:cNvSpPr>
          <p:nvPr/>
        </p:nvSpPr>
        <p:spPr bwMode="auto">
          <a:xfrm>
            <a:off x="0" y="12192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457200" y="1981200"/>
            <a:ext cx="8686800" cy="4525963"/>
          </a:xfrm>
        </p:spPr>
        <p:txBody>
          <a:bodyPr/>
          <a:lstStyle/>
          <a:p>
            <a:pPr>
              <a:spcBef>
                <a:spcPct val="75000"/>
              </a:spcBef>
              <a:buClr>
                <a:schemeClr val="folHlink"/>
              </a:buClr>
              <a:buSzPct val="75000"/>
            </a:pPr>
            <a:r>
              <a:rPr lang="en-US" sz="4400" b="1"/>
              <a:t>Duplicative drive units per mast</a:t>
            </a:r>
          </a:p>
          <a:p>
            <a:pPr>
              <a:spcBef>
                <a:spcPct val="75000"/>
              </a:spcBef>
              <a:buClr>
                <a:schemeClr val="folHlink"/>
              </a:buClr>
              <a:buSzPct val="75000"/>
            </a:pPr>
            <a:r>
              <a:rPr lang="en-US" sz="4400" b="1"/>
              <a:t>Over speed safety gear</a:t>
            </a:r>
          </a:p>
          <a:p>
            <a:pPr>
              <a:spcBef>
                <a:spcPct val="75000"/>
              </a:spcBef>
              <a:buClr>
                <a:schemeClr val="folHlink"/>
              </a:buClr>
              <a:buSzPct val="75000"/>
            </a:pPr>
            <a:r>
              <a:rPr lang="en-US" sz="4400" b="1"/>
              <a:t>Rack and Pinions</a:t>
            </a:r>
          </a:p>
          <a:p>
            <a:pPr>
              <a:buClr>
                <a:schemeClr val="folHlink"/>
              </a:buClr>
              <a:buSzPct val="75000"/>
            </a:pPr>
            <a:endParaRPr lang="en-US" sz="4400" b="1"/>
          </a:p>
        </p:txBody>
      </p:sp>
      <p:sp>
        <p:nvSpPr>
          <p:cNvPr id="50180" name="Rectangle 4"/>
          <p:cNvSpPr>
            <a:spLocks noChangeArrowheads="1"/>
          </p:cNvSpPr>
          <p:nvPr/>
        </p:nvSpPr>
        <p:spPr bwMode="auto">
          <a:xfrm>
            <a:off x="0" y="76200"/>
            <a:ext cx="9144000" cy="1265238"/>
          </a:xfrm>
          <a:prstGeom prst="rect">
            <a:avLst/>
          </a:prstGeom>
          <a:gradFill rotWithShape="1">
            <a:gsLst>
              <a:gs pos="0">
                <a:schemeClr val="bg1"/>
              </a:gs>
              <a:gs pos="100000">
                <a:schemeClr val="tx1"/>
              </a:gs>
            </a:gsLst>
            <a:path path="shape">
              <a:fillToRect l="50000" t="50000" r="50000" b="50000"/>
            </a:path>
          </a:gradFill>
          <a:ln w="9525">
            <a:noFill/>
            <a:miter lim="800000"/>
            <a:headEnd/>
            <a:tailEnd/>
          </a:ln>
          <a:effectLst/>
        </p:spPr>
        <p:txBody>
          <a:bodyPr anchor="ctr" anchorCtr="1"/>
          <a:lstStyle/>
          <a:p>
            <a:pPr algn="ctr" eaLnBrk="1" hangingPunct="1"/>
            <a:r>
              <a:rPr lang="en-US" sz="4800" b="1">
                <a:effectLst>
                  <a:outerShdw blurRad="38100" dist="38100" dir="2700000" algn="tl">
                    <a:srgbClr val="000000"/>
                  </a:outerShdw>
                </a:effectLst>
              </a:rPr>
              <a:t>Mechanical</a:t>
            </a:r>
          </a:p>
        </p:txBody>
      </p:sp>
      <p:sp>
        <p:nvSpPr>
          <p:cNvPr id="50182" name="Line 6"/>
          <p:cNvSpPr>
            <a:spLocks noChangeShapeType="1"/>
          </p:cNvSpPr>
          <p:nvPr/>
        </p:nvSpPr>
        <p:spPr bwMode="auto">
          <a:xfrm>
            <a:off x="0" y="14478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106363"/>
            <a:ext cx="9144000" cy="1189037"/>
          </a:xfrm>
          <a:gradFill rotWithShape="1">
            <a:gsLst>
              <a:gs pos="0">
                <a:schemeClr val="bg1"/>
              </a:gs>
              <a:gs pos="100000">
                <a:schemeClr val="tx1"/>
              </a:gs>
            </a:gsLst>
            <a:path path="shape">
              <a:fillToRect l="50000" t="50000" r="50000" b="50000"/>
            </a:path>
          </a:gradFill>
        </p:spPr>
        <p:txBody>
          <a:bodyPr/>
          <a:lstStyle/>
          <a:p>
            <a:r>
              <a:rPr lang="en-US" sz="4800" b="1">
                <a:solidFill>
                  <a:schemeClr val="tx1"/>
                </a:solidFill>
              </a:rPr>
              <a:t>Mechanical</a:t>
            </a:r>
          </a:p>
        </p:txBody>
      </p:sp>
      <p:sp>
        <p:nvSpPr>
          <p:cNvPr id="52227" name="Rectangle 3"/>
          <p:cNvSpPr>
            <a:spLocks noGrp="1" noChangeArrowheads="1"/>
          </p:cNvSpPr>
          <p:nvPr>
            <p:ph type="body" idx="1"/>
          </p:nvPr>
        </p:nvSpPr>
        <p:spPr>
          <a:xfrm>
            <a:off x="457200" y="1905000"/>
            <a:ext cx="8458200" cy="4876800"/>
          </a:xfrm>
        </p:spPr>
        <p:txBody>
          <a:bodyPr/>
          <a:lstStyle/>
          <a:p>
            <a:pPr marL="396875" indent="-396875">
              <a:spcBef>
                <a:spcPct val="75000"/>
              </a:spcBef>
              <a:buClr>
                <a:schemeClr val="folHlink"/>
              </a:buClr>
              <a:buSzPct val="75000"/>
            </a:pPr>
            <a:r>
              <a:rPr lang="en-US" sz="4400" b="1"/>
              <a:t>Safety margins for gear teeth</a:t>
            </a:r>
          </a:p>
          <a:p>
            <a:pPr marL="396875" indent="-396875">
              <a:spcBef>
                <a:spcPct val="75000"/>
              </a:spcBef>
              <a:buClr>
                <a:schemeClr val="folHlink"/>
              </a:buClr>
              <a:buSzPct val="75000"/>
            </a:pPr>
            <a:r>
              <a:rPr lang="en-US" sz="4400" b="1"/>
              <a:t>Top of mast drive pinions</a:t>
            </a:r>
            <a:r>
              <a:rPr lang="en-US"/>
              <a:t> </a:t>
            </a:r>
          </a:p>
          <a:p>
            <a:pPr marL="396875" indent="-396875">
              <a:spcBef>
                <a:spcPct val="75000"/>
              </a:spcBef>
              <a:buClr>
                <a:schemeClr val="folHlink"/>
              </a:buClr>
              <a:buSzPct val="75000"/>
            </a:pPr>
            <a:r>
              <a:rPr lang="en-US" sz="4400" b="1"/>
              <a:t>Deceleration drive gear buffers</a:t>
            </a:r>
          </a:p>
          <a:p>
            <a:pPr marL="396875" indent="-396875">
              <a:buFont typeface="Wingdings" pitchFamily="2" charset="2"/>
              <a:buNone/>
            </a:pPr>
            <a:endParaRPr lang="en-US" sz="4400"/>
          </a:p>
        </p:txBody>
      </p:sp>
      <p:sp>
        <p:nvSpPr>
          <p:cNvPr id="52229" name="Line 5"/>
          <p:cNvSpPr>
            <a:spLocks noChangeShapeType="1"/>
          </p:cNvSpPr>
          <p:nvPr/>
        </p:nvSpPr>
        <p:spPr bwMode="auto">
          <a:xfrm>
            <a:off x="0" y="13716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0" y="106363"/>
            <a:ext cx="9144000" cy="1189037"/>
          </a:xfrm>
          <a:gradFill rotWithShape="1">
            <a:gsLst>
              <a:gs pos="0">
                <a:schemeClr val="bg1"/>
              </a:gs>
              <a:gs pos="100000">
                <a:schemeClr val="tx1"/>
              </a:gs>
            </a:gsLst>
            <a:path path="shape">
              <a:fillToRect l="50000" t="50000" r="50000" b="50000"/>
            </a:path>
          </a:gradFill>
        </p:spPr>
        <p:txBody>
          <a:bodyPr/>
          <a:lstStyle/>
          <a:p>
            <a:r>
              <a:rPr lang="en-US" sz="4800" b="1">
                <a:solidFill>
                  <a:schemeClr val="tx1"/>
                </a:solidFill>
              </a:rPr>
              <a:t>Mechanical</a:t>
            </a:r>
          </a:p>
        </p:txBody>
      </p:sp>
      <p:sp>
        <p:nvSpPr>
          <p:cNvPr id="79875" name="Rectangle 3"/>
          <p:cNvSpPr>
            <a:spLocks noGrp="1" noChangeArrowheads="1"/>
          </p:cNvSpPr>
          <p:nvPr>
            <p:ph type="body" idx="1"/>
          </p:nvPr>
        </p:nvSpPr>
        <p:spPr>
          <a:xfrm>
            <a:off x="457200" y="1981200"/>
            <a:ext cx="8077200" cy="4525963"/>
          </a:xfrm>
        </p:spPr>
        <p:txBody>
          <a:bodyPr/>
          <a:lstStyle/>
          <a:p>
            <a:pPr marL="396875" indent="-396875">
              <a:spcBef>
                <a:spcPct val="75000"/>
              </a:spcBef>
              <a:buClr>
                <a:schemeClr val="folHlink"/>
              </a:buClr>
              <a:buSzPct val="75000"/>
            </a:pPr>
            <a:r>
              <a:rPr lang="en-US" sz="4400" b="1"/>
              <a:t>Rollers </a:t>
            </a:r>
          </a:p>
          <a:p>
            <a:pPr marL="796925" lvl="1">
              <a:spcBef>
                <a:spcPct val="75000"/>
              </a:spcBef>
              <a:buClr>
                <a:schemeClr val="folHlink"/>
              </a:buClr>
              <a:buSzPct val="75000"/>
              <a:buFont typeface="Wingdings" pitchFamily="2" charset="2"/>
              <a:buChar char="§"/>
            </a:pPr>
            <a:r>
              <a:rPr lang="en-US" sz="4000" b="1"/>
              <a:t>To ensure correct pinion to rack meshing</a:t>
            </a:r>
          </a:p>
          <a:p>
            <a:pPr marL="796925" lvl="1">
              <a:spcBef>
                <a:spcPct val="75000"/>
              </a:spcBef>
              <a:buClr>
                <a:schemeClr val="folHlink"/>
              </a:buClr>
              <a:buSzPct val="75000"/>
              <a:buFont typeface="Wingdings" pitchFamily="2" charset="2"/>
              <a:buChar char="§"/>
            </a:pPr>
            <a:r>
              <a:rPr lang="en-US" sz="4000" b="1"/>
              <a:t>To prevent snagging</a:t>
            </a:r>
          </a:p>
          <a:p>
            <a:pPr marL="396875" indent="-396875"/>
            <a:endParaRPr lang="en-US" sz="4400" b="1"/>
          </a:p>
        </p:txBody>
      </p:sp>
      <p:sp>
        <p:nvSpPr>
          <p:cNvPr id="79876" name="Line 4"/>
          <p:cNvSpPr>
            <a:spLocks noChangeShapeType="1"/>
          </p:cNvSpPr>
          <p:nvPr/>
        </p:nvSpPr>
        <p:spPr bwMode="auto">
          <a:xfrm>
            <a:off x="0" y="13716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Rectangle 2"/>
          <p:cNvSpPr>
            <a:spLocks noGrp="1" noChangeArrowheads="1"/>
          </p:cNvSpPr>
          <p:nvPr>
            <p:ph type="body" idx="1"/>
          </p:nvPr>
        </p:nvSpPr>
        <p:spPr>
          <a:xfrm>
            <a:off x="457200" y="2057400"/>
            <a:ext cx="8382000" cy="5029200"/>
          </a:xfrm>
        </p:spPr>
        <p:txBody>
          <a:bodyPr/>
          <a:lstStyle/>
          <a:p>
            <a:pPr marL="396875" indent="-396875">
              <a:spcBef>
                <a:spcPct val="75000"/>
              </a:spcBef>
              <a:buClr>
                <a:schemeClr val="folHlink"/>
              </a:buClr>
              <a:buSzPct val="75000"/>
            </a:pPr>
            <a:r>
              <a:rPr lang="en-US" sz="4400" b="1"/>
              <a:t>Platform emergency lowering during power failure</a:t>
            </a:r>
          </a:p>
          <a:p>
            <a:pPr marL="396875" indent="-396875">
              <a:spcBef>
                <a:spcPct val="75000"/>
              </a:spcBef>
              <a:buClr>
                <a:schemeClr val="folHlink"/>
              </a:buClr>
              <a:buSzPct val="75000"/>
            </a:pPr>
            <a:r>
              <a:rPr lang="en-US" sz="4400" b="1"/>
              <a:t>Securing fencing</a:t>
            </a:r>
          </a:p>
        </p:txBody>
      </p:sp>
      <p:sp>
        <p:nvSpPr>
          <p:cNvPr id="77827" name="Rectangle 3"/>
          <p:cNvSpPr>
            <a:spLocks noChangeArrowheads="1"/>
          </p:cNvSpPr>
          <p:nvPr/>
        </p:nvSpPr>
        <p:spPr bwMode="auto">
          <a:xfrm>
            <a:off x="0" y="76200"/>
            <a:ext cx="9144000" cy="1265238"/>
          </a:xfrm>
          <a:prstGeom prst="rect">
            <a:avLst/>
          </a:prstGeom>
          <a:gradFill rotWithShape="1">
            <a:gsLst>
              <a:gs pos="0">
                <a:schemeClr val="bg1"/>
              </a:gs>
              <a:gs pos="100000">
                <a:schemeClr val="tx1"/>
              </a:gs>
            </a:gsLst>
            <a:path path="shape">
              <a:fillToRect l="50000" t="50000" r="50000" b="50000"/>
            </a:path>
          </a:gradFill>
          <a:ln w="9525">
            <a:noFill/>
            <a:miter lim="800000"/>
            <a:headEnd/>
            <a:tailEnd/>
          </a:ln>
          <a:effectLst/>
        </p:spPr>
        <p:txBody>
          <a:bodyPr anchor="ctr" anchorCtr="1"/>
          <a:lstStyle/>
          <a:p>
            <a:pPr algn="ctr" eaLnBrk="1" hangingPunct="1"/>
            <a:r>
              <a:rPr lang="en-US" sz="4800" b="1">
                <a:effectLst>
                  <a:outerShdw blurRad="38100" dist="38100" dir="2700000" algn="tl">
                    <a:srgbClr val="000000"/>
                  </a:outerShdw>
                </a:effectLst>
              </a:rPr>
              <a:t>Mechanical</a:t>
            </a:r>
          </a:p>
        </p:txBody>
      </p:sp>
      <p:sp>
        <p:nvSpPr>
          <p:cNvPr id="77828" name="Line 4"/>
          <p:cNvSpPr>
            <a:spLocks noChangeShapeType="1"/>
          </p:cNvSpPr>
          <p:nvPr/>
        </p:nvSpPr>
        <p:spPr bwMode="auto">
          <a:xfrm>
            <a:off x="0" y="14478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42" name="Picture 2" descr="Safi Tie Frame Front Elev"/>
          <p:cNvPicPr>
            <a:picLocks noChangeAspect="1" noChangeArrowheads="1"/>
          </p:cNvPicPr>
          <p:nvPr/>
        </p:nvPicPr>
        <p:blipFill>
          <a:blip r:embed="rId2"/>
          <a:srcRect/>
          <a:stretch>
            <a:fillRect/>
          </a:stretch>
        </p:blipFill>
        <p:spPr bwMode="auto">
          <a:xfrm>
            <a:off x="2154238" y="2079625"/>
            <a:ext cx="557212" cy="700088"/>
          </a:xfrm>
          <a:prstGeom prst="rect">
            <a:avLst/>
          </a:prstGeom>
          <a:noFill/>
        </p:spPr>
      </p:pic>
      <p:pic>
        <p:nvPicPr>
          <p:cNvPr id="112643" name="Picture 3" descr="Safi Mast Front Elev"/>
          <p:cNvPicPr>
            <a:picLocks noChangeAspect="1" noChangeArrowheads="1"/>
          </p:cNvPicPr>
          <p:nvPr/>
        </p:nvPicPr>
        <p:blipFill>
          <a:blip r:embed="rId3"/>
          <a:srcRect/>
          <a:stretch>
            <a:fillRect/>
          </a:stretch>
        </p:blipFill>
        <p:spPr bwMode="auto">
          <a:xfrm>
            <a:off x="2301875" y="2079625"/>
            <a:ext cx="263525" cy="696913"/>
          </a:xfrm>
          <a:prstGeom prst="rect">
            <a:avLst/>
          </a:prstGeom>
          <a:noFill/>
        </p:spPr>
      </p:pic>
      <p:sp>
        <p:nvSpPr>
          <p:cNvPr id="112644" name="Rectangle 4"/>
          <p:cNvSpPr>
            <a:spLocks noChangeArrowheads="1"/>
          </p:cNvSpPr>
          <p:nvPr/>
        </p:nvSpPr>
        <p:spPr bwMode="auto">
          <a:xfrm>
            <a:off x="1692275" y="260350"/>
            <a:ext cx="6913563" cy="431800"/>
          </a:xfrm>
          <a:prstGeom prst="rect">
            <a:avLst/>
          </a:prstGeom>
          <a:noFill/>
          <a:ln w="9525">
            <a:noFill/>
            <a:miter lim="800000"/>
            <a:headEnd/>
            <a:tailEnd/>
          </a:ln>
          <a:effectLst/>
        </p:spPr>
        <p:txBody>
          <a:bodyPr anchor="ctr"/>
          <a:lstStyle/>
          <a:p>
            <a:pPr algn="ctr" eaLnBrk="1" hangingPunct="1"/>
            <a:r>
              <a:rPr lang="en-GB" sz="3200" b="1">
                <a:solidFill>
                  <a:schemeClr val="tx2"/>
                </a:solidFill>
                <a:effectLst>
                  <a:outerShdw blurRad="38100" dist="38100" dir="2700000" algn="tl">
                    <a:srgbClr val="000000"/>
                  </a:outerShdw>
                </a:effectLst>
              </a:rPr>
              <a:t>Twin Mast Platform</a:t>
            </a:r>
          </a:p>
        </p:txBody>
      </p:sp>
      <p:sp>
        <p:nvSpPr>
          <p:cNvPr id="112645" name="Line 5"/>
          <p:cNvSpPr>
            <a:spLocks noChangeShapeType="1"/>
          </p:cNvSpPr>
          <p:nvPr/>
        </p:nvSpPr>
        <p:spPr bwMode="auto">
          <a:xfrm>
            <a:off x="1260475" y="5100638"/>
            <a:ext cx="2447925" cy="0"/>
          </a:xfrm>
          <a:prstGeom prst="line">
            <a:avLst/>
          </a:prstGeom>
          <a:noFill/>
          <a:ln w="34925">
            <a:solidFill>
              <a:srgbClr val="000000"/>
            </a:solidFill>
            <a:round/>
            <a:headEnd/>
            <a:tailEnd/>
          </a:ln>
          <a:effectLst/>
        </p:spPr>
        <p:txBody>
          <a:bodyPr anchor="ctr"/>
          <a:lstStyle/>
          <a:p>
            <a:endParaRPr lang="en-US"/>
          </a:p>
        </p:txBody>
      </p:sp>
      <p:pic>
        <p:nvPicPr>
          <p:cNvPr id="112646" name="Picture 6" descr="Safi Ground Frame Front Elev"/>
          <p:cNvPicPr>
            <a:picLocks noChangeAspect="1" noChangeArrowheads="1"/>
          </p:cNvPicPr>
          <p:nvPr/>
        </p:nvPicPr>
        <p:blipFill>
          <a:blip r:embed="rId4"/>
          <a:srcRect/>
          <a:stretch>
            <a:fillRect/>
          </a:stretch>
        </p:blipFill>
        <p:spPr bwMode="auto">
          <a:xfrm>
            <a:off x="2060575" y="4838700"/>
            <a:ext cx="746125" cy="228600"/>
          </a:xfrm>
          <a:prstGeom prst="rect">
            <a:avLst/>
          </a:prstGeom>
          <a:noFill/>
        </p:spPr>
      </p:pic>
      <p:pic>
        <p:nvPicPr>
          <p:cNvPr id="112647" name="Picture 7" descr="Safi Mast Front Elev"/>
          <p:cNvPicPr>
            <a:picLocks noChangeAspect="1" noChangeArrowheads="1"/>
          </p:cNvPicPr>
          <p:nvPr/>
        </p:nvPicPr>
        <p:blipFill>
          <a:blip r:embed="rId3"/>
          <a:srcRect/>
          <a:stretch>
            <a:fillRect/>
          </a:stretch>
        </p:blipFill>
        <p:spPr bwMode="auto">
          <a:xfrm>
            <a:off x="2300288" y="4141788"/>
            <a:ext cx="263525" cy="696912"/>
          </a:xfrm>
          <a:prstGeom prst="rect">
            <a:avLst/>
          </a:prstGeom>
          <a:noFill/>
        </p:spPr>
      </p:pic>
      <p:pic>
        <p:nvPicPr>
          <p:cNvPr id="112648" name="Picture 8" descr="Safi Mast Front Elev"/>
          <p:cNvPicPr>
            <a:picLocks noChangeAspect="1" noChangeArrowheads="1"/>
          </p:cNvPicPr>
          <p:nvPr/>
        </p:nvPicPr>
        <p:blipFill>
          <a:blip r:embed="rId3"/>
          <a:srcRect/>
          <a:stretch>
            <a:fillRect/>
          </a:stretch>
        </p:blipFill>
        <p:spPr bwMode="auto">
          <a:xfrm>
            <a:off x="2300288" y="2774950"/>
            <a:ext cx="263525" cy="696913"/>
          </a:xfrm>
          <a:prstGeom prst="rect">
            <a:avLst/>
          </a:prstGeom>
          <a:noFill/>
        </p:spPr>
      </p:pic>
      <p:pic>
        <p:nvPicPr>
          <p:cNvPr id="112649" name="Picture 9" descr="Safi Mast Front Elev"/>
          <p:cNvPicPr>
            <a:picLocks noChangeAspect="1" noChangeArrowheads="1"/>
          </p:cNvPicPr>
          <p:nvPr/>
        </p:nvPicPr>
        <p:blipFill>
          <a:blip r:embed="rId3"/>
          <a:srcRect/>
          <a:stretch>
            <a:fillRect/>
          </a:stretch>
        </p:blipFill>
        <p:spPr bwMode="auto">
          <a:xfrm>
            <a:off x="2300288" y="3459163"/>
            <a:ext cx="263525" cy="696912"/>
          </a:xfrm>
          <a:prstGeom prst="rect">
            <a:avLst/>
          </a:prstGeom>
          <a:noFill/>
        </p:spPr>
      </p:pic>
      <p:pic>
        <p:nvPicPr>
          <p:cNvPr id="112650" name="Picture 10" descr="Safi Top Mast Front Elev"/>
          <p:cNvPicPr>
            <a:picLocks noChangeAspect="1" noChangeArrowheads="1"/>
          </p:cNvPicPr>
          <p:nvPr/>
        </p:nvPicPr>
        <p:blipFill>
          <a:blip r:embed="rId5"/>
          <a:srcRect/>
          <a:stretch>
            <a:fillRect/>
          </a:stretch>
        </p:blipFill>
        <p:spPr bwMode="auto">
          <a:xfrm>
            <a:off x="2303463" y="1387475"/>
            <a:ext cx="260350" cy="693738"/>
          </a:xfrm>
          <a:prstGeom prst="rect">
            <a:avLst/>
          </a:prstGeom>
          <a:noFill/>
        </p:spPr>
      </p:pic>
      <p:pic>
        <p:nvPicPr>
          <p:cNvPr id="112651" name="Picture 11" descr="Safi Levelling Jack Elev"/>
          <p:cNvPicPr>
            <a:picLocks noChangeAspect="1" noChangeArrowheads="1"/>
          </p:cNvPicPr>
          <p:nvPr/>
        </p:nvPicPr>
        <p:blipFill>
          <a:blip r:embed="rId6"/>
          <a:srcRect/>
          <a:stretch>
            <a:fillRect/>
          </a:stretch>
        </p:blipFill>
        <p:spPr bwMode="auto">
          <a:xfrm>
            <a:off x="2692400" y="4764088"/>
            <a:ext cx="165100" cy="317500"/>
          </a:xfrm>
          <a:prstGeom prst="rect">
            <a:avLst/>
          </a:prstGeom>
          <a:noFill/>
        </p:spPr>
      </p:pic>
      <p:pic>
        <p:nvPicPr>
          <p:cNvPr id="112652" name="Picture 12" descr="Safi Levelling Jack Elev"/>
          <p:cNvPicPr>
            <a:picLocks noChangeAspect="1" noChangeArrowheads="1"/>
          </p:cNvPicPr>
          <p:nvPr/>
        </p:nvPicPr>
        <p:blipFill>
          <a:blip r:embed="rId7"/>
          <a:srcRect/>
          <a:stretch>
            <a:fillRect/>
          </a:stretch>
        </p:blipFill>
        <p:spPr bwMode="auto">
          <a:xfrm>
            <a:off x="2005013" y="4764088"/>
            <a:ext cx="165100" cy="317500"/>
          </a:xfrm>
          <a:prstGeom prst="rect">
            <a:avLst/>
          </a:prstGeom>
          <a:noFill/>
        </p:spPr>
      </p:pic>
      <p:pic>
        <p:nvPicPr>
          <p:cNvPr id="112653" name="Picture 13" descr="Safi Tie Frame Front Elev"/>
          <p:cNvPicPr>
            <a:picLocks noChangeAspect="1" noChangeArrowheads="1"/>
          </p:cNvPicPr>
          <p:nvPr/>
        </p:nvPicPr>
        <p:blipFill>
          <a:blip r:embed="rId2"/>
          <a:srcRect/>
          <a:stretch>
            <a:fillRect/>
          </a:stretch>
        </p:blipFill>
        <p:spPr bwMode="auto">
          <a:xfrm>
            <a:off x="6424613" y="1927225"/>
            <a:ext cx="557212" cy="700088"/>
          </a:xfrm>
          <a:prstGeom prst="rect">
            <a:avLst/>
          </a:prstGeom>
          <a:noFill/>
        </p:spPr>
      </p:pic>
      <p:pic>
        <p:nvPicPr>
          <p:cNvPr id="112654" name="Picture 14" descr="Safi Mast Front Elev"/>
          <p:cNvPicPr>
            <a:picLocks noChangeAspect="1" noChangeArrowheads="1"/>
          </p:cNvPicPr>
          <p:nvPr/>
        </p:nvPicPr>
        <p:blipFill>
          <a:blip r:embed="rId3"/>
          <a:srcRect/>
          <a:stretch>
            <a:fillRect/>
          </a:stretch>
        </p:blipFill>
        <p:spPr bwMode="auto">
          <a:xfrm>
            <a:off x="6572250" y="1927225"/>
            <a:ext cx="263525" cy="696913"/>
          </a:xfrm>
          <a:prstGeom prst="rect">
            <a:avLst/>
          </a:prstGeom>
          <a:noFill/>
        </p:spPr>
      </p:pic>
      <p:sp>
        <p:nvSpPr>
          <p:cNvPr id="112655" name="Line 15"/>
          <p:cNvSpPr>
            <a:spLocks noChangeShapeType="1"/>
          </p:cNvSpPr>
          <p:nvPr/>
        </p:nvSpPr>
        <p:spPr bwMode="auto">
          <a:xfrm>
            <a:off x="5530850" y="5661025"/>
            <a:ext cx="2447925" cy="0"/>
          </a:xfrm>
          <a:prstGeom prst="line">
            <a:avLst/>
          </a:prstGeom>
          <a:noFill/>
          <a:ln w="34925">
            <a:solidFill>
              <a:srgbClr val="000000"/>
            </a:solidFill>
            <a:round/>
            <a:headEnd/>
            <a:tailEnd/>
          </a:ln>
          <a:effectLst/>
        </p:spPr>
        <p:txBody>
          <a:bodyPr anchor="ctr"/>
          <a:lstStyle/>
          <a:p>
            <a:endParaRPr lang="en-US"/>
          </a:p>
        </p:txBody>
      </p:sp>
      <p:pic>
        <p:nvPicPr>
          <p:cNvPr id="112656" name="Picture 16" descr="Safi Ground Frame Front Elev"/>
          <p:cNvPicPr>
            <a:picLocks noChangeAspect="1" noChangeArrowheads="1"/>
          </p:cNvPicPr>
          <p:nvPr/>
        </p:nvPicPr>
        <p:blipFill>
          <a:blip r:embed="rId4"/>
          <a:srcRect/>
          <a:stretch>
            <a:fillRect/>
          </a:stretch>
        </p:blipFill>
        <p:spPr bwMode="auto">
          <a:xfrm>
            <a:off x="6330950" y="5399088"/>
            <a:ext cx="746125" cy="228600"/>
          </a:xfrm>
          <a:prstGeom prst="rect">
            <a:avLst/>
          </a:prstGeom>
          <a:noFill/>
        </p:spPr>
      </p:pic>
      <p:pic>
        <p:nvPicPr>
          <p:cNvPr id="112657" name="Picture 17" descr="Safi Mast Front Elev"/>
          <p:cNvPicPr>
            <a:picLocks noChangeAspect="1" noChangeArrowheads="1"/>
          </p:cNvPicPr>
          <p:nvPr/>
        </p:nvPicPr>
        <p:blipFill>
          <a:blip r:embed="rId3"/>
          <a:srcRect/>
          <a:stretch>
            <a:fillRect/>
          </a:stretch>
        </p:blipFill>
        <p:spPr bwMode="auto">
          <a:xfrm>
            <a:off x="6570663" y="4702175"/>
            <a:ext cx="263525" cy="696913"/>
          </a:xfrm>
          <a:prstGeom prst="rect">
            <a:avLst/>
          </a:prstGeom>
          <a:noFill/>
        </p:spPr>
      </p:pic>
      <p:pic>
        <p:nvPicPr>
          <p:cNvPr id="112658" name="Picture 18" descr="Safi Mast Front Elev"/>
          <p:cNvPicPr>
            <a:picLocks noChangeAspect="1" noChangeArrowheads="1"/>
          </p:cNvPicPr>
          <p:nvPr/>
        </p:nvPicPr>
        <p:blipFill>
          <a:blip r:embed="rId3"/>
          <a:srcRect/>
          <a:stretch>
            <a:fillRect/>
          </a:stretch>
        </p:blipFill>
        <p:spPr bwMode="auto">
          <a:xfrm>
            <a:off x="6570663" y="2622550"/>
            <a:ext cx="263525" cy="696913"/>
          </a:xfrm>
          <a:prstGeom prst="rect">
            <a:avLst/>
          </a:prstGeom>
          <a:noFill/>
        </p:spPr>
      </p:pic>
      <p:pic>
        <p:nvPicPr>
          <p:cNvPr id="112659" name="Picture 19" descr="Safi Mast Front Elev"/>
          <p:cNvPicPr>
            <a:picLocks noChangeAspect="1" noChangeArrowheads="1"/>
          </p:cNvPicPr>
          <p:nvPr/>
        </p:nvPicPr>
        <p:blipFill>
          <a:blip r:embed="rId3"/>
          <a:srcRect/>
          <a:stretch>
            <a:fillRect/>
          </a:stretch>
        </p:blipFill>
        <p:spPr bwMode="auto">
          <a:xfrm>
            <a:off x="6570663" y="3306763"/>
            <a:ext cx="263525" cy="696912"/>
          </a:xfrm>
          <a:prstGeom prst="rect">
            <a:avLst/>
          </a:prstGeom>
          <a:noFill/>
        </p:spPr>
      </p:pic>
      <p:pic>
        <p:nvPicPr>
          <p:cNvPr id="112660" name="Picture 20" descr="Safi Top Mast Front Elev"/>
          <p:cNvPicPr>
            <a:picLocks noChangeAspect="1" noChangeArrowheads="1"/>
          </p:cNvPicPr>
          <p:nvPr/>
        </p:nvPicPr>
        <p:blipFill>
          <a:blip r:embed="rId5"/>
          <a:srcRect/>
          <a:stretch>
            <a:fillRect/>
          </a:stretch>
        </p:blipFill>
        <p:spPr bwMode="auto">
          <a:xfrm>
            <a:off x="6573838" y="1235075"/>
            <a:ext cx="260350" cy="693738"/>
          </a:xfrm>
          <a:prstGeom prst="rect">
            <a:avLst/>
          </a:prstGeom>
          <a:noFill/>
        </p:spPr>
      </p:pic>
      <p:pic>
        <p:nvPicPr>
          <p:cNvPr id="112661" name="Picture 21" descr="Safi Levelling Jack Elev"/>
          <p:cNvPicPr>
            <a:picLocks noChangeAspect="1" noChangeArrowheads="1"/>
          </p:cNvPicPr>
          <p:nvPr/>
        </p:nvPicPr>
        <p:blipFill>
          <a:blip r:embed="rId6"/>
          <a:srcRect/>
          <a:stretch>
            <a:fillRect/>
          </a:stretch>
        </p:blipFill>
        <p:spPr bwMode="auto">
          <a:xfrm>
            <a:off x="6962775" y="5324475"/>
            <a:ext cx="165100" cy="317500"/>
          </a:xfrm>
          <a:prstGeom prst="rect">
            <a:avLst/>
          </a:prstGeom>
          <a:noFill/>
        </p:spPr>
      </p:pic>
      <p:pic>
        <p:nvPicPr>
          <p:cNvPr id="112662" name="Picture 22" descr="Safi Levelling Jack Elev"/>
          <p:cNvPicPr>
            <a:picLocks noChangeAspect="1" noChangeArrowheads="1"/>
          </p:cNvPicPr>
          <p:nvPr/>
        </p:nvPicPr>
        <p:blipFill>
          <a:blip r:embed="rId7"/>
          <a:srcRect/>
          <a:stretch>
            <a:fillRect/>
          </a:stretch>
        </p:blipFill>
        <p:spPr bwMode="auto">
          <a:xfrm>
            <a:off x="6275388" y="5324475"/>
            <a:ext cx="165100" cy="317500"/>
          </a:xfrm>
          <a:prstGeom prst="rect">
            <a:avLst/>
          </a:prstGeom>
          <a:noFill/>
        </p:spPr>
      </p:pic>
      <p:grpSp>
        <p:nvGrpSpPr>
          <p:cNvPr id="112663" name="Group 23"/>
          <p:cNvGrpSpPr>
            <a:grpSpLocks/>
          </p:cNvGrpSpPr>
          <p:nvPr/>
        </p:nvGrpSpPr>
        <p:grpSpPr bwMode="auto">
          <a:xfrm>
            <a:off x="6423025" y="4003675"/>
            <a:ext cx="557213" cy="700088"/>
            <a:chOff x="4647" y="2251"/>
            <a:chExt cx="351" cy="441"/>
          </a:xfrm>
        </p:grpSpPr>
        <p:pic>
          <p:nvPicPr>
            <p:cNvPr id="112664" name="Picture 24" descr="Safi Tie Frame Front Elev"/>
            <p:cNvPicPr>
              <a:picLocks noChangeAspect="1" noChangeArrowheads="1"/>
            </p:cNvPicPr>
            <p:nvPr/>
          </p:nvPicPr>
          <p:blipFill>
            <a:blip r:embed="rId2"/>
            <a:srcRect/>
            <a:stretch>
              <a:fillRect/>
            </a:stretch>
          </p:blipFill>
          <p:spPr bwMode="auto">
            <a:xfrm>
              <a:off x="4647" y="2251"/>
              <a:ext cx="351" cy="441"/>
            </a:xfrm>
            <a:prstGeom prst="rect">
              <a:avLst/>
            </a:prstGeom>
            <a:noFill/>
          </p:spPr>
        </p:pic>
        <p:pic>
          <p:nvPicPr>
            <p:cNvPr id="112665" name="Picture 25" descr="Safi Mast Front Elev"/>
            <p:cNvPicPr>
              <a:picLocks noChangeAspect="1" noChangeArrowheads="1"/>
            </p:cNvPicPr>
            <p:nvPr/>
          </p:nvPicPr>
          <p:blipFill>
            <a:blip r:embed="rId3"/>
            <a:srcRect/>
            <a:stretch>
              <a:fillRect/>
            </a:stretch>
          </p:blipFill>
          <p:spPr bwMode="auto">
            <a:xfrm>
              <a:off x="4740" y="2251"/>
              <a:ext cx="166" cy="439"/>
            </a:xfrm>
            <a:prstGeom prst="rect">
              <a:avLst/>
            </a:prstGeom>
            <a:noFill/>
          </p:spPr>
        </p:pic>
      </p:grpSp>
      <p:sp>
        <p:nvSpPr>
          <p:cNvPr id="112666" name="Line 26"/>
          <p:cNvSpPr>
            <a:spLocks noChangeShapeType="1"/>
          </p:cNvSpPr>
          <p:nvPr/>
        </p:nvSpPr>
        <p:spPr bwMode="auto">
          <a:xfrm>
            <a:off x="3694113" y="5099050"/>
            <a:ext cx="1854200" cy="560388"/>
          </a:xfrm>
          <a:prstGeom prst="line">
            <a:avLst/>
          </a:prstGeom>
          <a:noFill/>
          <a:ln w="34925">
            <a:solidFill>
              <a:srgbClr val="000000"/>
            </a:solidFill>
            <a:round/>
            <a:headEnd/>
            <a:tailEnd/>
          </a:ln>
          <a:effectLst/>
        </p:spPr>
        <p:txBody>
          <a:bodyPr anchor="ctr"/>
          <a:lstStyle/>
          <a:p>
            <a:endParaRPr lang="en-US"/>
          </a:p>
        </p:txBody>
      </p:sp>
      <p:sp>
        <p:nvSpPr>
          <p:cNvPr id="112667" name="Text Box 27"/>
          <p:cNvSpPr txBox="1">
            <a:spLocks noChangeArrowheads="1"/>
          </p:cNvSpPr>
          <p:nvPr/>
        </p:nvSpPr>
        <p:spPr bwMode="auto">
          <a:xfrm>
            <a:off x="3276600" y="3176588"/>
            <a:ext cx="2520950" cy="396875"/>
          </a:xfrm>
          <a:prstGeom prst="rect">
            <a:avLst/>
          </a:prstGeom>
          <a:noFill/>
          <a:ln w="9525" algn="ctr">
            <a:noFill/>
            <a:miter lim="800000"/>
            <a:headEnd/>
            <a:tailEnd/>
          </a:ln>
          <a:effectLst/>
        </p:spPr>
        <p:txBody>
          <a:bodyPr>
            <a:spAutoFit/>
          </a:bodyPr>
          <a:lstStyle/>
          <a:p>
            <a:pPr algn="ctr" eaLnBrk="1" hangingPunct="1">
              <a:spcBef>
                <a:spcPct val="50000"/>
              </a:spcBef>
            </a:pPr>
            <a:r>
              <a:rPr lang="en-GB" sz="2000" b="1" dirty="0" err="1" smtClean="0">
                <a:solidFill>
                  <a:schemeClr val="tx2"/>
                </a:solidFill>
                <a:effectLst>
                  <a:outerShdw blurRad="38100" dist="38100" dir="2700000" algn="tl">
                    <a:srgbClr val="000000"/>
                  </a:outerShdw>
                </a:effectLst>
                <a:cs typeface="Arial" charset="0"/>
              </a:rPr>
              <a:t>Center</a:t>
            </a:r>
            <a:r>
              <a:rPr lang="en-GB" sz="2000" b="1" dirty="0" smtClean="0">
                <a:solidFill>
                  <a:schemeClr val="tx2"/>
                </a:solidFill>
                <a:effectLst>
                  <a:outerShdw blurRad="38100" dist="38100" dir="2700000" algn="tl">
                    <a:srgbClr val="000000"/>
                  </a:outerShdw>
                </a:effectLst>
                <a:cs typeface="Arial" charset="0"/>
              </a:rPr>
              <a:t> </a:t>
            </a:r>
            <a:r>
              <a:rPr lang="en-GB" sz="2000" b="1" dirty="0">
                <a:solidFill>
                  <a:schemeClr val="tx2"/>
                </a:solidFill>
                <a:effectLst>
                  <a:outerShdw blurRad="38100" dist="38100" dir="2700000" algn="tl">
                    <a:srgbClr val="000000"/>
                  </a:outerShdw>
                </a:effectLst>
                <a:cs typeface="Arial" charset="0"/>
              </a:rPr>
              <a:t>Span</a:t>
            </a:r>
            <a:endParaRPr lang="en-US" sz="2000" b="1" dirty="0">
              <a:solidFill>
                <a:schemeClr val="tx2"/>
              </a:solidFill>
              <a:effectLst>
                <a:outerShdw blurRad="38100" dist="38100" dir="2700000" algn="tl">
                  <a:srgbClr val="000000"/>
                </a:outerShdw>
              </a:effectLst>
              <a:cs typeface="Arial" charset="0"/>
            </a:endParaRPr>
          </a:p>
        </p:txBody>
      </p:sp>
      <p:grpSp>
        <p:nvGrpSpPr>
          <p:cNvPr id="112668" name="Group 28"/>
          <p:cNvGrpSpPr>
            <a:grpSpLocks/>
          </p:cNvGrpSpPr>
          <p:nvPr/>
        </p:nvGrpSpPr>
        <p:grpSpPr bwMode="auto">
          <a:xfrm>
            <a:off x="971550" y="3175000"/>
            <a:ext cx="7058025" cy="398463"/>
            <a:chOff x="657" y="1366"/>
            <a:chExt cx="4446" cy="251"/>
          </a:xfrm>
        </p:grpSpPr>
        <p:sp>
          <p:nvSpPr>
            <p:cNvPr id="112669" name="Text Box 29"/>
            <p:cNvSpPr txBox="1">
              <a:spLocks noChangeArrowheads="1"/>
            </p:cNvSpPr>
            <p:nvPr/>
          </p:nvSpPr>
          <p:spPr bwMode="auto">
            <a:xfrm>
              <a:off x="4059" y="1366"/>
              <a:ext cx="1044" cy="250"/>
            </a:xfrm>
            <a:prstGeom prst="rect">
              <a:avLst/>
            </a:prstGeom>
            <a:noFill/>
            <a:ln w="9525" algn="ctr">
              <a:noFill/>
              <a:miter lim="800000"/>
              <a:headEnd/>
              <a:tailEnd/>
            </a:ln>
            <a:effectLst/>
          </p:spPr>
          <p:txBody>
            <a:bodyPr>
              <a:spAutoFit/>
            </a:bodyPr>
            <a:lstStyle/>
            <a:p>
              <a:pPr algn="r" eaLnBrk="1" hangingPunct="1">
                <a:spcBef>
                  <a:spcPct val="50000"/>
                </a:spcBef>
              </a:pPr>
              <a:r>
                <a:rPr lang="en-GB" sz="2000" b="1">
                  <a:solidFill>
                    <a:schemeClr val="tx2"/>
                  </a:solidFill>
                  <a:effectLst>
                    <a:outerShdw blurRad="38100" dist="38100" dir="2700000" algn="tl">
                      <a:srgbClr val="000000"/>
                    </a:outerShdw>
                  </a:effectLst>
                  <a:cs typeface="Arial" charset="0"/>
                </a:rPr>
                <a:t>Wing</a:t>
              </a:r>
              <a:endParaRPr lang="en-US" sz="2000" b="1">
                <a:solidFill>
                  <a:schemeClr val="tx2"/>
                </a:solidFill>
                <a:effectLst>
                  <a:outerShdw blurRad="38100" dist="38100" dir="2700000" algn="tl">
                    <a:srgbClr val="000000"/>
                  </a:outerShdw>
                </a:effectLst>
                <a:cs typeface="Arial" charset="0"/>
              </a:endParaRPr>
            </a:p>
          </p:txBody>
        </p:sp>
        <p:sp>
          <p:nvSpPr>
            <p:cNvPr id="112670" name="Text Box 30"/>
            <p:cNvSpPr txBox="1">
              <a:spLocks noChangeArrowheads="1"/>
            </p:cNvSpPr>
            <p:nvPr/>
          </p:nvSpPr>
          <p:spPr bwMode="auto">
            <a:xfrm>
              <a:off x="657" y="1367"/>
              <a:ext cx="1089" cy="250"/>
            </a:xfrm>
            <a:prstGeom prst="rect">
              <a:avLst/>
            </a:prstGeom>
            <a:noFill/>
            <a:ln w="9525" algn="ctr">
              <a:noFill/>
              <a:miter lim="800000"/>
              <a:headEnd/>
              <a:tailEnd/>
            </a:ln>
            <a:effectLst/>
          </p:spPr>
          <p:txBody>
            <a:bodyPr>
              <a:spAutoFit/>
            </a:bodyPr>
            <a:lstStyle/>
            <a:p>
              <a:pPr eaLnBrk="1" hangingPunct="1">
                <a:spcBef>
                  <a:spcPct val="50000"/>
                </a:spcBef>
              </a:pPr>
              <a:r>
                <a:rPr lang="en-GB" sz="2000" b="1">
                  <a:solidFill>
                    <a:schemeClr val="tx2"/>
                  </a:solidFill>
                  <a:effectLst>
                    <a:outerShdw blurRad="38100" dist="38100" dir="2700000" algn="tl">
                      <a:srgbClr val="000000"/>
                    </a:outerShdw>
                  </a:effectLst>
                  <a:cs typeface="Arial" charset="0"/>
                </a:rPr>
                <a:t>Wing</a:t>
              </a:r>
              <a:endParaRPr lang="en-US" sz="2000" b="1">
                <a:solidFill>
                  <a:schemeClr val="tx2"/>
                </a:solidFill>
                <a:effectLst>
                  <a:outerShdw blurRad="38100" dist="38100" dir="2700000" algn="tl">
                    <a:srgbClr val="000000"/>
                  </a:outerShdw>
                </a:effectLst>
                <a:cs typeface="Arial" charset="0"/>
              </a:endParaRPr>
            </a:p>
          </p:txBody>
        </p:sp>
      </p:grpSp>
      <p:sp>
        <p:nvSpPr>
          <p:cNvPr id="112671" name="AutoShape 31"/>
          <p:cNvSpPr>
            <a:spLocks noChangeArrowheads="1"/>
          </p:cNvSpPr>
          <p:nvPr/>
        </p:nvSpPr>
        <p:spPr bwMode="auto">
          <a:xfrm>
            <a:off x="2309813" y="4832350"/>
            <a:ext cx="71437"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sp>
        <p:nvSpPr>
          <p:cNvPr id="112672" name="AutoShape 32"/>
          <p:cNvSpPr>
            <a:spLocks noChangeArrowheads="1"/>
          </p:cNvSpPr>
          <p:nvPr/>
        </p:nvSpPr>
        <p:spPr bwMode="auto">
          <a:xfrm>
            <a:off x="2476500" y="4832350"/>
            <a:ext cx="71438"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sp>
        <p:nvSpPr>
          <p:cNvPr id="112673" name="AutoShape 33"/>
          <p:cNvSpPr>
            <a:spLocks noChangeArrowheads="1"/>
          </p:cNvSpPr>
          <p:nvPr/>
        </p:nvSpPr>
        <p:spPr bwMode="auto">
          <a:xfrm>
            <a:off x="6583363" y="5395913"/>
            <a:ext cx="71437"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sp>
        <p:nvSpPr>
          <p:cNvPr id="112674" name="AutoShape 34"/>
          <p:cNvSpPr>
            <a:spLocks noChangeArrowheads="1"/>
          </p:cNvSpPr>
          <p:nvPr/>
        </p:nvSpPr>
        <p:spPr bwMode="auto">
          <a:xfrm>
            <a:off x="6750050" y="5395913"/>
            <a:ext cx="71438"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grpSp>
        <p:nvGrpSpPr>
          <p:cNvPr id="112675" name="Group 35"/>
          <p:cNvGrpSpPr>
            <a:grpSpLocks/>
          </p:cNvGrpSpPr>
          <p:nvPr/>
        </p:nvGrpSpPr>
        <p:grpSpPr bwMode="auto">
          <a:xfrm>
            <a:off x="1079500" y="3030538"/>
            <a:ext cx="6981825" cy="1800225"/>
            <a:chOff x="680" y="1909"/>
            <a:chExt cx="4398" cy="1134"/>
          </a:xfrm>
        </p:grpSpPr>
        <p:grpSp>
          <p:nvGrpSpPr>
            <p:cNvPr id="112676" name="Group 36"/>
            <p:cNvGrpSpPr>
              <a:grpSpLocks/>
            </p:cNvGrpSpPr>
            <p:nvPr/>
          </p:nvGrpSpPr>
          <p:grpSpPr bwMode="auto">
            <a:xfrm>
              <a:off x="680" y="1909"/>
              <a:ext cx="4398" cy="1134"/>
              <a:chOff x="861" y="1291"/>
              <a:chExt cx="4398" cy="1134"/>
            </a:xfrm>
          </p:grpSpPr>
          <p:pic>
            <p:nvPicPr>
              <p:cNvPr id="112677" name="Picture 37" descr="Safi Small Deck Front Elev"/>
              <p:cNvPicPr>
                <a:picLocks noChangeAspect="1" noChangeArrowheads="1"/>
              </p:cNvPicPr>
              <p:nvPr/>
            </p:nvPicPr>
            <p:blipFill>
              <a:blip r:embed="rId8"/>
              <a:srcRect/>
              <a:stretch>
                <a:fillRect/>
              </a:stretch>
            </p:blipFill>
            <p:spPr bwMode="auto">
              <a:xfrm>
                <a:off x="3997" y="2064"/>
                <a:ext cx="297" cy="281"/>
              </a:xfrm>
              <a:prstGeom prst="rect">
                <a:avLst/>
              </a:prstGeom>
              <a:noFill/>
            </p:spPr>
          </p:pic>
          <p:pic>
            <p:nvPicPr>
              <p:cNvPr id="112678" name="Picture 38" descr="Safi Big Fence End Elev"/>
              <p:cNvPicPr>
                <a:picLocks noChangeAspect="1" noChangeArrowheads="1"/>
              </p:cNvPicPr>
              <p:nvPr/>
            </p:nvPicPr>
            <p:blipFill>
              <a:blip r:embed="rId9"/>
              <a:srcRect/>
              <a:stretch>
                <a:fillRect/>
              </a:stretch>
            </p:blipFill>
            <p:spPr bwMode="auto">
              <a:xfrm>
                <a:off x="5246" y="1755"/>
                <a:ext cx="13" cy="337"/>
              </a:xfrm>
              <a:prstGeom prst="rect">
                <a:avLst/>
              </a:prstGeom>
              <a:noFill/>
            </p:spPr>
          </p:pic>
          <p:pic>
            <p:nvPicPr>
              <p:cNvPr id="112679" name="Picture 39" descr="Safi Drive Unit Front Elev"/>
              <p:cNvPicPr>
                <a:picLocks noChangeAspect="1" noChangeArrowheads="1"/>
              </p:cNvPicPr>
              <p:nvPr/>
            </p:nvPicPr>
            <p:blipFill>
              <a:blip r:embed="rId10"/>
              <a:srcRect/>
              <a:stretch>
                <a:fillRect/>
              </a:stretch>
            </p:blipFill>
            <p:spPr bwMode="auto">
              <a:xfrm>
                <a:off x="1603" y="2061"/>
                <a:ext cx="222" cy="364"/>
              </a:xfrm>
              <a:prstGeom prst="rect">
                <a:avLst/>
              </a:prstGeom>
              <a:noFill/>
            </p:spPr>
          </p:pic>
          <p:pic>
            <p:nvPicPr>
              <p:cNvPr id="112680" name="Picture 40" descr="Safi Mast Guard Front Elev"/>
              <p:cNvPicPr>
                <a:picLocks noChangeAspect="1" noChangeArrowheads="1"/>
              </p:cNvPicPr>
              <p:nvPr/>
            </p:nvPicPr>
            <p:blipFill>
              <a:blip r:embed="rId11"/>
              <a:srcRect/>
              <a:stretch>
                <a:fillRect/>
              </a:stretch>
            </p:blipFill>
            <p:spPr bwMode="auto">
              <a:xfrm>
                <a:off x="1604" y="1291"/>
                <a:ext cx="220" cy="774"/>
              </a:xfrm>
              <a:prstGeom prst="rect">
                <a:avLst/>
              </a:prstGeom>
              <a:noFill/>
            </p:spPr>
          </p:pic>
          <p:pic>
            <p:nvPicPr>
              <p:cNvPr id="112681" name="Picture 41" descr="Safi Small Fence Front Elev"/>
              <p:cNvPicPr>
                <a:picLocks noChangeAspect="1" noChangeArrowheads="1"/>
              </p:cNvPicPr>
              <p:nvPr/>
            </p:nvPicPr>
            <p:blipFill>
              <a:blip r:embed="rId12"/>
              <a:srcRect/>
              <a:stretch>
                <a:fillRect/>
              </a:stretch>
            </p:blipFill>
            <p:spPr bwMode="auto">
              <a:xfrm>
                <a:off x="1304" y="1756"/>
                <a:ext cx="297" cy="351"/>
              </a:xfrm>
              <a:prstGeom prst="rect">
                <a:avLst/>
              </a:prstGeom>
              <a:noFill/>
            </p:spPr>
          </p:pic>
          <p:pic>
            <p:nvPicPr>
              <p:cNvPr id="112682" name="Picture 42" descr="Safi Small Deck Front Elev"/>
              <p:cNvPicPr>
                <a:picLocks noChangeAspect="1" noChangeArrowheads="1"/>
              </p:cNvPicPr>
              <p:nvPr/>
            </p:nvPicPr>
            <p:blipFill>
              <a:blip r:embed="rId8"/>
              <a:srcRect/>
              <a:stretch>
                <a:fillRect/>
              </a:stretch>
            </p:blipFill>
            <p:spPr bwMode="auto">
              <a:xfrm>
                <a:off x="1307" y="2064"/>
                <a:ext cx="297" cy="281"/>
              </a:xfrm>
              <a:prstGeom prst="rect">
                <a:avLst/>
              </a:prstGeom>
              <a:noFill/>
            </p:spPr>
          </p:pic>
          <p:pic>
            <p:nvPicPr>
              <p:cNvPr id="112683" name="Picture 43" descr="Safi Big Fence Front Elev"/>
              <p:cNvPicPr>
                <a:picLocks noChangeAspect="1" noChangeArrowheads="1"/>
              </p:cNvPicPr>
              <p:nvPr/>
            </p:nvPicPr>
            <p:blipFill>
              <a:blip r:embed="rId13"/>
              <a:srcRect/>
              <a:stretch>
                <a:fillRect/>
              </a:stretch>
            </p:blipFill>
            <p:spPr bwMode="auto">
              <a:xfrm>
                <a:off x="870" y="1756"/>
                <a:ext cx="435" cy="349"/>
              </a:xfrm>
              <a:prstGeom prst="rect">
                <a:avLst/>
              </a:prstGeom>
              <a:noFill/>
            </p:spPr>
          </p:pic>
          <p:pic>
            <p:nvPicPr>
              <p:cNvPr id="112684" name="Picture 44" descr="Safi Big Deck Front Elev"/>
              <p:cNvPicPr>
                <a:picLocks noChangeAspect="1" noChangeArrowheads="1"/>
              </p:cNvPicPr>
              <p:nvPr/>
            </p:nvPicPr>
            <p:blipFill>
              <a:blip r:embed="rId14"/>
              <a:srcRect/>
              <a:stretch>
                <a:fillRect/>
              </a:stretch>
            </p:blipFill>
            <p:spPr bwMode="auto">
              <a:xfrm>
                <a:off x="871" y="2064"/>
                <a:ext cx="435" cy="281"/>
              </a:xfrm>
              <a:prstGeom prst="rect">
                <a:avLst/>
              </a:prstGeom>
              <a:noFill/>
            </p:spPr>
          </p:pic>
          <p:pic>
            <p:nvPicPr>
              <p:cNvPr id="112685" name="Picture 45" descr="Safi Big Fence End Elev"/>
              <p:cNvPicPr>
                <a:picLocks noChangeAspect="1" noChangeArrowheads="1"/>
              </p:cNvPicPr>
              <p:nvPr/>
            </p:nvPicPr>
            <p:blipFill>
              <a:blip r:embed="rId15"/>
              <a:srcRect/>
              <a:stretch>
                <a:fillRect/>
              </a:stretch>
            </p:blipFill>
            <p:spPr bwMode="auto">
              <a:xfrm>
                <a:off x="861" y="1760"/>
                <a:ext cx="13" cy="337"/>
              </a:xfrm>
              <a:prstGeom prst="rect">
                <a:avLst/>
              </a:prstGeom>
              <a:noFill/>
            </p:spPr>
          </p:pic>
          <p:pic>
            <p:nvPicPr>
              <p:cNvPr id="112686" name="Picture 46" descr="Safi Access Gate Front Elev"/>
              <p:cNvPicPr>
                <a:picLocks noChangeAspect="1" noChangeArrowheads="1"/>
              </p:cNvPicPr>
              <p:nvPr/>
            </p:nvPicPr>
            <p:blipFill>
              <a:blip r:embed="rId16"/>
              <a:srcRect/>
              <a:stretch>
                <a:fillRect/>
              </a:stretch>
            </p:blipFill>
            <p:spPr bwMode="auto">
              <a:xfrm>
                <a:off x="1605" y="1756"/>
                <a:ext cx="223" cy="308"/>
              </a:xfrm>
              <a:prstGeom prst="rect">
                <a:avLst/>
              </a:prstGeom>
              <a:noFill/>
            </p:spPr>
          </p:pic>
          <p:grpSp>
            <p:nvGrpSpPr>
              <p:cNvPr id="112687" name="Group 47"/>
              <p:cNvGrpSpPr>
                <a:grpSpLocks/>
              </p:cNvGrpSpPr>
              <p:nvPr/>
            </p:nvGrpSpPr>
            <p:grpSpPr bwMode="auto">
              <a:xfrm>
                <a:off x="1825" y="1756"/>
                <a:ext cx="436" cy="589"/>
                <a:chOff x="3599" y="2106"/>
                <a:chExt cx="436" cy="589"/>
              </a:xfrm>
            </p:grpSpPr>
            <p:pic>
              <p:nvPicPr>
                <p:cNvPr id="112688" name="Picture 48" descr="Safi Big Fence Front Elev"/>
                <p:cNvPicPr>
                  <a:picLocks noChangeAspect="1" noChangeArrowheads="1"/>
                </p:cNvPicPr>
                <p:nvPr/>
              </p:nvPicPr>
              <p:blipFill>
                <a:blip r:embed="rId13"/>
                <a:srcRect/>
                <a:stretch>
                  <a:fillRect/>
                </a:stretch>
              </p:blipFill>
              <p:spPr bwMode="auto">
                <a:xfrm>
                  <a:off x="3599" y="2106"/>
                  <a:ext cx="435" cy="349"/>
                </a:xfrm>
                <a:prstGeom prst="rect">
                  <a:avLst/>
                </a:prstGeom>
                <a:noFill/>
              </p:spPr>
            </p:pic>
            <p:pic>
              <p:nvPicPr>
                <p:cNvPr id="112689" name="Picture 49" descr="Safi Big Deck Front Elev"/>
                <p:cNvPicPr>
                  <a:picLocks noChangeAspect="1" noChangeArrowheads="1"/>
                </p:cNvPicPr>
                <p:nvPr/>
              </p:nvPicPr>
              <p:blipFill>
                <a:blip r:embed="rId14"/>
                <a:srcRect/>
                <a:stretch>
                  <a:fillRect/>
                </a:stretch>
              </p:blipFill>
              <p:spPr bwMode="auto">
                <a:xfrm>
                  <a:off x="3600" y="2414"/>
                  <a:ext cx="435" cy="281"/>
                </a:xfrm>
                <a:prstGeom prst="rect">
                  <a:avLst/>
                </a:prstGeom>
                <a:noFill/>
              </p:spPr>
            </p:pic>
          </p:grpSp>
          <p:grpSp>
            <p:nvGrpSpPr>
              <p:cNvPr id="112690" name="Group 50"/>
              <p:cNvGrpSpPr>
                <a:grpSpLocks/>
              </p:cNvGrpSpPr>
              <p:nvPr/>
            </p:nvGrpSpPr>
            <p:grpSpPr bwMode="auto">
              <a:xfrm>
                <a:off x="2260" y="1756"/>
                <a:ext cx="436" cy="589"/>
                <a:chOff x="3599" y="2106"/>
                <a:chExt cx="436" cy="589"/>
              </a:xfrm>
            </p:grpSpPr>
            <p:pic>
              <p:nvPicPr>
                <p:cNvPr id="112691" name="Picture 51" descr="Safi Big Fence Front Elev"/>
                <p:cNvPicPr>
                  <a:picLocks noChangeAspect="1" noChangeArrowheads="1"/>
                </p:cNvPicPr>
                <p:nvPr/>
              </p:nvPicPr>
              <p:blipFill>
                <a:blip r:embed="rId13"/>
                <a:srcRect/>
                <a:stretch>
                  <a:fillRect/>
                </a:stretch>
              </p:blipFill>
              <p:spPr bwMode="auto">
                <a:xfrm>
                  <a:off x="3599" y="2106"/>
                  <a:ext cx="435" cy="349"/>
                </a:xfrm>
                <a:prstGeom prst="rect">
                  <a:avLst/>
                </a:prstGeom>
                <a:noFill/>
              </p:spPr>
            </p:pic>
            <p:pic>
              <p:nvPicPr>
                <p:cNvPr id="112692" name="Picture 52" descr="Safi Big Deck Front Elev"/>
                <p:cNvPicPr>
                  <a:picLocks noChangeAspect="1" noChangeArrowheads="1"/>
                </p:cNvPicPr>
                <p:nvPr/>
              </p:nvPicPr>
              <p:blipFill>
                <a:blip r:embed="rId14"/>
                <a:srcRect/>
                <a:stretch>
                  <a:fillRect/>
                </a:stretch>
              </p:blipFill>
              <p:spPr bwMode="auto">
                <a:xfrm>
                  <a:off x="3600" y="2414"/>
                  <a:ext cx="435" cy="281"/>
                </a:xfrm>
                <a:prstGeom prst="rect">
                  <a:avLst/>
                </a:prstGeom>
                <a:noFill/>
              </p:spPr>
            </p:pic>
          </p:grpSp>
          <p:grpSp>
            <p:nvGrpSpPr>
              <p:cNvPr id="112693" name="Group 53"/>
              <p:cNvGrpSpPr>
                <a:grpSpLocks/>
              </p:cNvGrpSpPr>
              <p:nvPr/>
            </p:nvGrpSpPr>
            <p:grpSpPr bwMode="auto">
              <a:xfrm>
                <a:off x="2694" y="1756"/>
                <a:ext cx="436" cy="589"/>
                <a:chOff x="3599" y="2106"/>
                <a:chExt cx="436" cy="589"/>
              </a:xfrm>
            </p:grpSpPr>
            <p:pic>
              <p:nvPicPr>
                <p:cNvPr id="112694" name="Picture 54" descr="Safi Big Fence Front Elev"/>
                <p:cNvPicPr>
                  <a:picLocks noChangeAspect="1" noChangeArrowheads="1"/>
                </p:cNvPicPr>
                <p:nvPr/>
              </p:nvPicPr>
              <p:blipFill>
                <a:blip r:embed="rId13"/>
                <a:srcRect/>
                <a:stretch>
                  <a:fillRect/>
                </a:stretch>
              </p:blipFill>
              <p:spPr bwMode="auto">
                <a:xfrm>
                  <a:off x="3599" y="2106"/>
                  <a:ext cx="435" cy="349"/>
                </a:xfrm>
                <a:prstGeom prst="rect">
                  <a:avLst/>
                </a:prstGeom>
                <a:noFill/>
              </p:spPr>
            </p:pic>
            <p:pic>
              <p:nvPicPr>
                <p:cNvPr id="112695" name="Picture 55" descr="Safi Big Deck Front Elev"/>
                <p:cNvPicPr>
                  <a:picLocks noChangeAspect="1" noChangeArrowheads="1"/>
                </p:cNvPicPr>
                <p:nvPr/>
              </p:nvPicPr>
              <p:blipFill>
                <a:blip r:embed="rId14"/>
                <a:srcRect/>
                <a:stretch>
                  <a:fillRect/>
                </a:stretch>
              </p:blipFill>
              <p:spPr bwMode="auto">
                <a:xfrm>
                  <a:off x="3600" y="2414"/>
                  <a:ext cx="435" cy="281"/>
                </a:xfrm>
                <a:prstGeom prst="rect">
                  <a:avLst/>
                </a:prstGeom>
                <a:noFill/>
              </p:spPr>
            </p:pic>
          </p:grpSp>
          <p:grpSp>
            <p:nvGrpSpPr>
              <p:cNvPr id="112696" name="Group 56"/>
              <p:cNvGrpSpPr>
                <a:grpSpLocks/>
              </p:cNvGrpSpPr>
              <p:nvPr/>
            </p:nvGrpSpPr>
            <p:grpSpPr bwMode="auto">
              <a:xfrm>
                <a:off x="3129" y="1756"/>
                <a:ext cx="436" cy="589"/>
                <a:chOff x="3599" y="2106"/>
                <a:chExt cx="436" cy="589"/>
              </a:xfrm>
            </p:grpSpPr>
            <p:pic>
              <p:nvPicPr>
                <p:cNvPr id="112697" name="Picture 57" descr="Safi Big Fence Front Elev"/>
                <p:cNvPicPr>
                  <a:picLocks noChangeAspect="1" noChangeArrowheads="1"/>
                </p:cNvPicPr>
                <p:nvPr/>
              </p:nvPicPr>
              <p:blipFill>
                <a:blip r:embed="rId13"/>
                <a:srcRect/>
                <a:stretch>
                  <a:fillRect/>
                </a:stretch>
              </p:blipFill>
              <p:spPr bwMode="auto">
                <a:xfrm>
                  <a:off x="3599" y="2106"/>
                  <a:ext cx="435" cy="349"/>
                </a:xfrm>
                <a:prstGeom prst="rect">
                  <a:avLst/>
                </a:prstGeom>
                <a:noFill/>
              </p:spPr>
            </p:pic>
            <p:pic>
              <p:nvPicPr>
                <p:cNvPr id="112698" name="Picture 58" descr="Safi Big Deck Front Elev"/>
                <p:cNvPicPr>
                  <a:picLocks noChangeAspect="1" noChangeArrowheads="1"/>
                </p:cNvPicPr>
                <p:nvPr/>
              </p:nvPicPr>
              <p:blipFill>
                <a:blip r:embed="rId14"/>
                <a:srcRect/>
                <a:stretch>
                  <a:fillRect/>
                </a:stretch>
              </p:blipFill>
              <p:spPr bwMode="auto">
                <a:xfrm>
                  <a:off x="3600" y="2414"/>
                  <a:ext cx="435" cy="281"/>
                </a:xfrm>
                <a:prstGeom prst="rect">
                  <a:avLst/>
                </a:prstGeom>
                <a:noFill/>
              </p:spPr>
            </p:pic>
          </p:grpSp>
          <p:pic>
            <p:nvPicPr>
              <p:cNvPr id="112699" name="Picture 59" descr="Safi Small Fence Front Elev"/>
              <p:cNvPicPr>
                <a:picLocks noChangeAspect="1" noChangeArrowheads="1"/>
              </p:cNvPicPr>
              <p:nvPr/>
            </p:nvPicPr>
            <p:blipFill>
              <a:blip r:embed="rId12"/>
              <a:srcRect/>
              <a:stretch>
                <a:fillRect/>
              </a:stretch>
            </p:blipFill>
            <p:spPr bwMode="auto">
              <a:xfrm>
                <a:off x="3994" y="1755"/>
                <a:ext cx="297" cy="351"/>
              </a:xfrm>
              <a:prstGeom prst="rect">
                <a:avLst/>
              </a:prstGeom>
              <a:noFill/>
            </p:spPr>
          </p:pic>
          <p:pic>
            <p:nvPicPr>
              <p:cNvPr id="112700" name="Picture 60" descr="Safi Big Fence Front Elev"/>
              <p:cNvPicPr>
                <a:picLocks noChangeAspect="1" noChangeArrowheads="1"/>
              </p:cNvPicPr>
              <p:nvPr/>
            </p:nvPicPr>
            <p:blipFill>
              <a:blip r:embed="rId13"/>
              <a:srcRect/>
              <a:stretch>
                <a:fillRect/>
              </a:stretch>
            </p:blipFill>
            <p:spPr bwMode="auto">
              <a:xfrm>
                <a:off x="4814" y="1755"/>
                <a:ext cx="435" cy="349"/>
              </a:xfrm>
              <a:prstGeom prst="rect">
                <a:avLst/>
              </a:prstGeom>
              <a:noFill/>
            </p:spPr>
          </p:pic>
          <p:pic>
            <p:nvPicPr>
              <p:cNvPr id="112701" name="Picture 61" descr="Safi Small Fence Front Elev"/>
              <p:cNvPicPr>
                <a:picLocks noChangeAspect="1" noChangeArrowheads="1"/>
              </p:cNvPicPr>
              <p:nvPr/>
            </p:nvPicPr>
            <p:blipFill>
              <a:blip r:embed="rId12"/>
              <a:srcRect/>
              <a:stretch>
                <a:fillRect/>
              </a:stretch>
            </p:blipFill>
            <p:spPr bwMode="auto">
              <a:xfrm>
                <a:off x="4519" y="1755"/>
                <a:ext cx="297" cy="351"/>
              </a:xfrm>
              <a:prstGeom prst="rect">
                <a:avLst/>
              </a:prstGeom>
              <a:noFill/>
            </p:spPr>
          </p:pic>
          <p:pic>
            <p:nvPicPr>
              <p:cNvPr id="112702" name="Picture 62" descr="Safi Drive Unit Front Elev"/>
              <p:cNvPicPr>
                <a:picLocks noChangeAspect="1" noChangeArrowheads="1"/>
              </p:cNvPicPr>
              <p:nvPr/>
            </p:nvPicPr>
            <p:blipFill>
              <a:blip r:embed="rId10"/>
              <a:srcRect/>
              <a:stretch>
                <a:fillRect/>
              </a:stretch>
            </p:blipFill>
            <p:spPr bwMode="auto">
              <a:xfrm>
                <a:off x="4293" y="2061"/>
                <a:ext cx="222" cy="364"/>
              </a:xfrm>
              <a:prstGeom prst="rect">
                <a:avLst/>
              </a:prstGeom>
              <a:noFill/>
            </p:spPr>
          </p:pic>
          <p:pic>
            <p:nvPicPr>
              <p:cNvPr id="112703" name="Picture 63" descr="Safi Big Deck Front Elev"/>
              <p:cNvPicPr>
                <a:picLocks noChangeAspect="1" noChangeArrowheads="1"/>
              </p:cNvPicPr>
              <p:nvPr/>
            </p:nvPicPr>
            <p:blipFill>
              <a:blip r:embed="rId14"/>
              <a:srcRect/>
              <a:stretch>
                <a:fillRect/>
              </a:stretch>
            </p:blipFill>
            <p:spPr bwMode="auto">
              <a:xfrm flipH="1">
                <a:off x="4812" y="2063"/>
                <a:ext cx="435" cy="281"/>
              </a:xfrm>
              <a:prstGeom prst="rect">
                <a:avLst/>
              </a:prstGeom>
              <a:noFill/>
            </p:spPr>
          </p:pic>
          <p:pic>
            <p:nvPicPr>
              <p:cNvPr id="112704" name="Picture 64" descr="Safi Small Deck Front Elev"/>
              <p:cNvPicPr>
                <a:picLocks noChangeAspect="1" noChangeArrowheads="1"/>
              </p:cNvPicPr>
              <p:nvPr/>
            </p:nvPicPr>
            <p:blipFill>
              <a:blip r:embed="rId8"/>
              <a:srcRect/>
              <a:stretch>
                <a:fillRect/>
              </a:stretch>
            </p:blipFill>
            <p:spPr bwMode="auto">
              <a:xfrm flipH="1">
                <a:off x="4514" y="2063"/>
                <a:ext cx="297" cy="281"/>
              </a:xfrm>
              <a:prstGeom prst="rect">
                <a:avLst/>
              </a:prstGeom>
              <a:noFill/>
            </p:spPr>
          </p:pic>
          <p:pic>
            <p:nvPicPr>
              <p:cNvPr id="112705" name="Picture 65" descr="Safi Mast Guard Front Elev"/>
              <p:cNvPicPr>
                <a:picLocks noChangeAspect="1" noChangeArrowheads="1"/>
              </p:cNvPicPr>
              <p:nvPr/>
            </p:nvPicPr>
            <p:blipFill>
              <a:blip r:embed="rId11"/>
              <a:srcRect/>
              <a:stretch>
                <a:fillRect/>
              </a:stretch>
            </p:blipFill>
            <p:spPr bwMode="auto">
              <a:xfrm>
                <a:off x="4294" y="1291"/>
                <a:ext cx="220" cy="774"/>
              </a:xfrm>
              <a:prstGeom prst="rect">
                <a:avLst/>
              </a:prstGeom>
              <a:noFill/>
            </p:spPr>
          </p:pic>
          <p:pic>
            <p:nvPicPr>
              <p:cNvPr id="112706" name="Picture 66" descr="Safi Access Gate Front Elev"/>
              <p:cNvPicPr>
                <a:picLocks noChangeAspect="1" noChangeArrowheads="1"/>
              </p:cNvPicPr>
              <p:nvPr/>
            </p:nvPicPr>
            <p:blipFill>
              <a:blip r:embed="rId16"/>
              <a:srcRect/>
              <a:stretch>
                <a:fillRect/>
              </a:stretch>
            </p:blipFill>
            <p:spPr bwMode="auto">
              <a:xfrm>
                <a:off x="4295" y="1756"/>
                <a:ext cx="223" cy="308"/>
              </a:xfrm>
              <a:prstGeom prst="rect">
                <a:avLst/>
              </a:prstGeom>
              <a:noFill/>
            </p:spPr>
          </p:pic>
          <p:grpSp>
            <p:nvGrpSpPr>
              <p:cNvPr id="112707" name="Group 67"/>
              <p:cNvGrpSpPr>
                <a:grpSpLocks/>
              </p:cNvGrpSpPr>
              <p:nvPr/>
            </p:nvGrpSpPr>
            <p:grpSpPr bwMode="auto">
              <a:xfrm>
                <a:off x="3562" y="1756"/>
                <a:ext cx="436" cy="589"/>
                <a:chOff x="3599" y="2106"/>
                <a:chExt cx="436" cy="589"/>
              </a:xfrm>
            </p:grpSpPr>
            <p:pic>
              <p:nvPicPr>
                <p:cNvPr id="112708" name="Picture 68" descr="Safi Big Fence Front Elev"/>
                <p:cNvPicPr>
                  <a:picLocks noChangeAspect="1" noChangeArrowheads="1"/>
                </p:cNvPicPr>
                <p:nvPr/>
              </p:nvPicPr>
              <p:blipFill>
                <a:blip r:embed="rId13"/>
                <a:srcRect/>
                <a:stretch>
                  <a:fillRect/>
                </a:stretch>
              </p:blipFill>
              <p:spPr bwMode="auto">
                <a:xfrm>
                  <a:off x="3599" y="2106"/>
                  <a:ext cx="435" cy="349"/>
                </a:xfrm>
                <a:prstGeom prst="rect">
                  <a:avLst/>
                </a:prstGeom>
                <a:noFill/>
              </p:spPr>
            </p:pic>
            <p:pic>
              <p:nvPicPr>
                <p:cNvPr id="112709" name="Picture 69" descr="Safi Big Deck Front Elev"/>
                <p:cNvPicPr>
                  <a:picLocks noChangeAspect="1" noChangeArrowheads="1"/>
                </p:cNvPicPr>
                <p:nvPr/>
              </p:nvPicPr>
              <p:blipFill>
                <a:blip r:embed="rId14"/>
                <a:srcRect/>
                <a:stretch>
                  <a:fillRect/>
                </a:stretch>
              </p:blipFill>
              <p:spPr bwMode="auto">
                <a:xfrm>
                  <a:off x="3600" y="2414"/>
                  <a:ext cx="435" cy="281"/>
                </a:xfrm>
                <a:prstGeom prst="rect">
                  <a:avLst/>
                </a:prstGeom>
                <a:noFill/>
              </p:spPr>
            </p:pic>
          </p:grpSp>
        </p:grpSp>
        <p:grpSp>
          <p:nvGrpSpPr>
            <p:cNvPr id="112710" name="Group 70"/>
            <p:cNvGrpSpPr>
              <a:grpSpLocks/>
            </p:cNvGrpSpPr>
            <p:nvPr/>
          </p:nvGrpSpPr>
          <p:grpSpPr bwMode="auto">
            <a:xfrm>
              <a:off x="2630" y="2365"/>
              <a:ext cx="227" cy="186"/>
              <a:chOff x="961" y="1728"/>
              <a:chExt cx="227" cy="186"/>
            </a:xfrm>
          </p:grpSpPr>
          <p:sp>
            <p:nvSpPr>
              <p:cNvPr id="112711" name="Rectangle 71"/>
              <p:cNvSpPr>
                <a:spLocks noChangeArrowheads="1"/>
              </p:cNvSpPr>
              <p:nvPr/>
            </p:nvSpPr>
            <p:spPr bwMode="auto">
              <a:xfrm>
                <a:off x="961" y="1728"/>
                <a:ext cx="227" cy="186"/>
              </a:xfrm>
              <a:prstGeom prst="rect">
                <a:avLst/>
              </a:prstGeom>
              <a:solidFill>
                <a:schemeClr val="bg1"/>
              </a:solidFill>
              <a:ln w="9525" algn="ctr">
                <a:solidFill>
                  <a:schemeClr val="tx1"/>
                </a:solidFill>
                <a:miter lim="800000"/>
                <a:headEnd/>
                <a:tailEnd/>
              </a:ln>
              <a:effectLst/>
            </p:spPr>
            <p:txBody>
              <a:bodyPr wrap="none" anchor="ctr"/>
              <a:lstStyle/>
              <a:p>
                <a:endParaRPr lang="en-US"/>
              </a:p>
            </p:txBody>
          </p:sp>
          <p:pic>
            <p:nvPicPr>
              <p:cNvPr id="112712" name="Picture 72" descr="IPAFFlag"/>
              <p:cNvPicPr>
                <a:picLocks noChangeAspect="1" noChangeArrowheads="1"/>
              </p:cNvPicPr>
              <p:nvPr/>
            </p:nvPicPr>
            <p:blipFill>
              <a:blip r:embed="rId17"/>
              <a:srcRect/>
              <a:stretch>
                <a:fillRect/>
              </a:stretch>
            </p:blipFill>
            <p:spPr bwMode="auto">
              <a:xfrm>
                <a:off x="963" y="1730"/>
                <a:ext cx="224" cy="181"/>
              </a:xfrm>
              <a:prstGeom prst="rect">
                <a:avLst/>
              </a:prstGeom>
              <a:noFill/>
            </p:spPr>
          </p:pic>
        </p:grpSp>
      </p:grpSp>
      <p:pic>
        <p:nvPicPr>
          <p:cNvPr id="112713" name="Picture 73" descr="Safi Steps Front Elev"/>
          <p:cNvPicPr>
            <a:picLocks noChangeAspect="1" noChangeArrowheads="1"/>
          </p:cNvPicPr>
          <p:nvPr/>
        </p:nvPicPr>
        <p:blipFill>
          <a:blip r:embed="rId18"/>
          <a:srcRect/>
          <a:stretch>
            <a:fillRect/>
          </a:stretch>
        </p:blipFill>
        <p:spPr bwMode="auto">
          <a:xfrm>
            <a:off x="2255838" y="3819525"/>
            <a:ext cx="352425" cy="115570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repeatCount="2000" accel="50000" decel="50000" autoRev="1" fill="remove" nodeType="afterEffect">
                                  <p:stCondLst>
                                    <p:cond delay="0"/>
                                  </p:stCondLst>
                                  <p:childTnLst>
                                    <p:animMotion origin="layout" path="M 3.61111E-6 2.05365E-6 L 0.00017 -0.21994 " pathEditMode="relative" rAng="0" ptsTypes="AA">
                                      <p:cBhvr>
                                        <p:cTn id="6" dur="2000" fill="hold"/>
                                        <p:tgtEl>
                                          <p:spTgt spid="112675"/>
                                        </p:tgtEl>
                                        <p:attrNameLst>
                                          <p:attrName>ppt_x</p:attrName>
                                          <p:attrName>ppt_y</p:attrName>
                                        </p:attrNameLst>
                                      </p:cBhvr>
                                      <p:rCtr x="0" y="-110"/>
                                    </p:animMotion>
                                  </p:childTnLst>
                                </p:cTn>
                              </p:par>
                            </p:childTnLst>
                          </p:cTn>
                        </p:par>
                        <p:par>
                          <p:cTn id="7" fill="hold">
                            <p:stCondLst>
                              <p:cond delay="8000"/>
                            </p:stCondLst>
                            <p:childTnLst>
                              <p:par>
                                <p:cTn id="8" presetID="9" presetClass="entr" presetSubtype="0" fill="hold" grpId="0" nodeType="afterEffect">
                                  <p:stCondLst>
                                    <p:cond delay="500"/>
                                  </p:stCondLst>
                                  <p:childTnLst>
                                    <p:set>
                                      <p:cBhvr>
                                        <p:cTn id="9" dur="1" fill="hold">
                                          <p:stCondLst>
                                            <p:cond delay="0"/>
                                          </p:stCondLst>
                                        </p:cTn>
                                        <p:tgtEl>
                                          <p:spTgt spid="112667"/>
                                        </p:tgtEl>
                                        <p:attrNameLst>
                                          <p:attrName>style.visibility</p:attrName>
                                        </p:attrNameLst>
                                      </p:cBhvr>
                                      <p:to>
                                        <p:strVal val="visible"/>
                                      </p:to>
                                    </p:set>
                                    <p:animEffect transition="in" filter="dissolve">
                                      <p:cBhvr>
                                        <p:cTn id="10" dur="500"/>
                                        <p:tgtEl>
                                          <p:spTgt spid="112667"/>
                                        </p:tgtEl>
                                      </p:cBhvr>
                                    </p:animEffect>
                                  </p:childTnLst>
                                </p:cTn>
                              </p:par>
                            </p:childTnLst>
                          </p:cTn>
                        </p:par>
                        <p:par>
                          <p:cTn id="11" fill="hold">
                            <p:stCondLst>
                              <p:cond delay="9000"/>
                            </p:stCondLst>
                            <p:childTnLst>
                              <p:par>
                                <p:cTn id="12" presetID="9" presetClass="entr" presetSubtype="0" fill="hold" nodeType="afterEffect">
                                  <p:stCondLst>
                                    <p:cond delay="500"/>
                                  </p:stCondLst>
                                  <p:childTnLst>
                                    <p:set>
                                      <p:cBhvr>
                                        <p:cTn id="13" dur="1" fill="hold">
                                          <p:stCondLst>
                                            <p:cond delay="0"/>
                                          </p:stCondLst>
                                        </p:cTn>
                                        <p:tgtEl>
                                          <p:spTgt spid="112668"/>
                                        </p:tgtEl>
                                        <p:attrNameLst>
                                          <p:attrName>style.visibility</p:attrName>
                                        </p:attrNameLst>
                                      </p:cBhvr>
                                      <p:to>
                                        <p:strVal val="visible"/>
                                      </p:to>
                                    </p:set>
                                    <p:animEffect transition="in" filter="dissolve">
                                      <p:cBhvr>
                                        <p:cTn id="14" dur="500"/>
                                        <p:tgtEl>
                                          <p:spTgt spid="1126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7" grpId="0"/>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8" name="Rectangle 2"/>
          <p:cNvSpPr>
            <a:spLocks noGrp="1" noChangeArrowheads="1"/>
          </p:cNvSpPr>
          <p:nvPr>
            <p:ph type="body" idx="1"/>
          </p:nvPr>
        </p:nvSpPr>
        <p:spPr>
          <a:xfrm>
            <a:off x="457200" y="1905000"/>
            <a:ext cx="8382000" cy="4953000"/>
          </a:xfrm>
        </p:spPr>
        <p:txBody>
          <a:bodyPr/>
          <a:lstStyle/>
          <a:p>
            <a:pPr marL="396875" indent="-396875">
              <a:spcBef>
                <a:spcPct val="75000"/>
              </a:spcBef>
              <a:buClr>
                <a:schemeClr val="folHlink"/>
              </a:buClr>
              <a:buSzPct val="75000"/>
            </a:pPr>
            <a:r>
              <a:rPr lang="en-US" sz="4400" b="1" dirty="0"/>
              <a:t>Weather protection for safety critical components</a:t>
            </a:r>
          </a:p>
          <a:p>
            <a:pPr marL="396875" indent="-396875">
              <a:spcBef>
                <a:spcPct val="75000"/>
              </a:spcBef>
              <a:buClr>
                <a:schemeClr val="folHlink"/>
              </a:buClr>
              <a:buSzPct val="75000"/>
            </a:pPr>
            <a:r>
              <a:rPr lang="en-US" sz="4400" b="1" dirty="0"/>
              <a:t>Davit </a:t>
            </a:r>
            <a:r>
              <a:rPr lang="en-US" sz="4400" b="1" dirty="0" smtClean="0"/>
              <a:t>hoist or </a:t>
            </a:r>
            <a:r>
              <a:rPr lang="en-US" sz="4400" b="1" dirty="0"/>
              <a:t>handling devices for erection and dismantling</a:t>
            </a:r>
          </a:p>
        </p:txBody>
      </p:sp>
      <p:sp>
        <p:nvSpPr>
          <p:cNvPr id="86019" name="Rectangle 3"/>
          <p:cNvSpPr>
            <a:spLocks noChangeArrowheads="1"/>
          </p:cNvSpPr>
          <p:nvPr/>
        </p:nvSpPr>
        <p:spPr bwMode="auto">
          <a:xfrm>
            <a:off x="0" y="76200"/>
            <a:ext cx="9144000" cy="1265238"/>
          </a:xfrm>
          <a:prstGeom prst="rect">
            <a:avLst/>
          </a:prstGeom>
          <a:gradFill rotWithShape="1">
            <a:gsLst>
              <a:gs pos="0">
                <a:schemeClr val="bg1"/>
              </a:gs>
              <a:gs pos="100000">
                <a:schemeClr val="tx1"/>
              </a:gs>
            </a:gsLst>
            <a:path path="shape">
              <a:fillToRect l="50000" t="50000" r="50000" b="50000"/>
            </a:path>
          </a:gradFill>
          <a:ln w="9525">
            <a:noFill/>
            <a:miter lim="800000"/>
            <a:headEnd/>
            <a:tailEnd/>
          </a:ln>
          <a:effectLst/>
        </p:spPr>
        <p:txBody>
          <a:bodyPr anchor="ctr" anchorCtr="1"/>
          <a:lstStyle/>
          <a:p>
            <a:pPr algn="ctr" eaLnBrk="1" hangingPunct="1"/>
            <a:r>
              <a:rPr lang="en-US" sz="4800" b="1">
                <a:effectLst>
                  <a:outerShdw blurRad="38100" dist="38100" dir="2700000" algn="tl">
                    <a:srgbClr val="000000"/>
                  </a:outerShdw>
                </a:effectLst>
              </a:rPr>
              <a:t>Mechanical</a:t>
            </a:r>
          </a:p>
        </p:txBody>
      </p:sp>
      <p:sp>
        <p:nvSpPr>
          <p:cNvPr id="86020" name="Line 4"/>
          <p:cNvSpPr>
            <a:spLocks noChangeShapeType="1"/>
          </p:cNvSpPr>
          <p:nvPr/>
        </p:nvSpPr>
        <p:spPr bwMode="auto">
          <a:xfrm>
            <a:off x="0" y="14478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0" y="1371600"/>
            <a:ext cx="9144000" cy="3608388"/>
          </a:xfrm>
          <a:solidFill>
            <a:schemeClr val="tx1"/>
          </a:solidFill>
        </p:spPr>
        <p:txBody>
          <a:bodyPr/>
          <a:lstStyle/>
          <a:p>
            <a:r>
              <a:rPr lang="en-US" sz="8800" b="1">
                <a:solidFill>
                  <a:schemeClr val="bg1"/>
                </a:solidFill>
                <a:effectLst>
                  <a:outerShdw blurRad="38100" dist="38100" dir="2700000" algn="tl">
                    <a:srgbClr val="C0C0C0"/>
                  </a:outerShdw>
                </a:effectLst>
              </a:rPr>
              <a:t>Electrical</a:t>
            </a:r>
            <a:br>
              <a:rPr lang="en-US" sz="8800" b="1">
                <a:solidFill>
                  <a:schemeClr val="bg1"/>
                </a:solidFill>
                <a:effectLst>
                  <a:outerShdw blurRad="38100" dist="38100" dir="2700000" algn="tl">
                    <a:srgbClr val="C0C0C0"/>
                  </a:outerShdw>
                </a:effectLst>
              </a:rPr>
            </a:br>
            <a:r>
              <a:rPr lang="en-US" sz="8800" b="1">
                <a:solidFill>
                  <a:schemeClr val="bg1"/>
                </a:solidFill>
                <a:effectLst>
                  <a:outerShdw blurRad="38100" dist="38100" dir="2700000" algn="tl">
                    <a:srgbClr val="C0C0C0"/>
                  </a:outerShdw>
                </a:effectLst>
              </a:rPr>
              <a:t>Issues</a:t>
            </a:r>
          </a:p>
        </p:txBody>
      </p:sp>
      <p:sp>
        <p:nvSpPr>
          <p:cNvPr id="53251" name="Line 3"/>
          <p:cNvSpPr>
            <a:spLocks noChangeShapeType="1"/>
          </p:cNvSpPr>
          <p:nvPr/>
        </p:nvSpPr>
        <p:spPr bwMode="auto">
          <a:xfrm>
            <a:off x="0" y="5105400"/>
            <a:ext cx="9144000" cy="0"/>
          </a:xfrm>
          <a:prstGeom prst="line">
            <a:avLst/>
          </a:prstGeom>
          <a:noFill/>
          <a:ln w="9525">
            <a:solidFill>
              <a:schemeClr val="tx1"/>
            </a:solidFill>
            <a:round/>
            <a:headEnd/>
            <a:tailEnd/>
          </a:ln>
          <a:effectLst/>
        </p:spPr>
        <p:txBody>
          <a:bodyPr/>
          <a:lstStyle/>
          <a:p>
            <a:endParaRPr lang="en-US"/>
          </a:p>
        </p:txBody>
      </p:sp>
      <p:sp>
        <p:nvSpPr>
          <p:cNvPr id="53252" name="Line 4"/>
          <p:cNvSpPr>
            <a:spLocks noChangeShapeType="1"/>
          </p:cNvSpPr>
          <p:nvPr/>
        </p:nvSpPr>
        <p:spPr bwMode="auto">
          <a:xfrm>
            <a:off x="0" y="12192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0" y="0"/>
            <a:ext cx="9144000" cy="1447800"/>
          </a:xfrm>
          <a:gradFill rotWithShape="1">
            <a:gsLst>
              <a:gs pos="0">
                <a:schemeClr val="tx1"/>
              </a:gs>
              <a:gs pos="100000">
                <a:schemeClr val="bg1"/>
              </a:gs>
            </a:gsLst>
            <a:path path="shape">
              <a:fillToRect l="50000" t="50000" r="50000" b="50000"/>
            </a:path>
          </a:gradFill>
          <a:ln/>
        </p:spPr>
        <p:txBody>
          <a:bodyPr/>
          <a:lstStyle/>
          <a:p>
            <a:r>
              <a:rPr lang="en-US" sz="4800" b="1">
                <a:solidFill>
                  <a:srgbClr val="000000"/>
                </a:solidFill>
                <a:effectLst>
                  <a:outerShdw blurRad="38100" dist="38100" dir="2700000" algn="tl">
                    <a:srgbClr val="C0C0C0"/>
                  </a:outerShdw>
                </a:effectLst>
              </a:rPr>
              <a:t>Electrical</a:t>
            </a:r>
          </a:p>
        </p:txBody>
      </p:sp>
      <p:sp>
        <p:nvSpPr>
          <p:cNvPr id="54275" name="Rectangle 3"/>
          <p:cNvSpPr>
            <a:spLocks noGrp="1" noChangeArrowheads="1"/>
          </p:cNvSpPr>
          <p:nvPr>
            <p:ph type="body" idx="1"/>
          </p:nvPr>
        </p:nvSpPr>
        <p:spPr>
          <a:xfrm>
            <a:off x="457200" y="1874838"/>
            <a:ext cx="8458200" cy="4525962"/>
          </a:xfrm>
        </p:spPr>
        <p:txBody>
          <a:bodyPr/>
          <a:lstStyle/>
          <a:p>
            <a:pPr marL="396875" indent="-396875">
              <a:spcBef>
                <a:spcPct val="50000"/>
              </a:spcBef>
              <a:buClr>
                <a:schemeClr val="folHlink"/>
              </a:buClr>
              <a:buSzPct val="75000"/>
            </a:pPr>
            <a:r>
              <a:rPr lang="en-US" sz="4000" b="1"/>
              <a:t>2 bottom limit switches in series</a:t>
            </a:r>
          </a:p>
          <a:p>
            <a:pPr marL="396875" indent="-396875">
              <a:spcBef>
                <a:spcPct val="50000"/>
              </a:spcBef>
              <a:buClr>
                <a:schemeClr val="folHlink"/>
              </a:buClr>
              <a:buSzPct val="75000"/>
            </a:pPr>
            <a:r>
              <a:rPr lang="en-US" sz="4000" b="1"/>
              <a:t>Automatic arrangements of over speed safety gear</a:t>
            </a:r>
          </a:p>
          <a:p>
            <a:pPr marL="796925" lvl="1">
              <a:spcBef>
                <a:spcPct val="50000"/>
              </a:spcBef>
              <a:buClr>
                <a:schemeClr val="folHlink"/>
              </a:buClr>
              <a:buSzPct val="80000"/>
              <a:buFontTx/>
              <a:buChar char="•"/>
            </a:pPr>
            <a:r>
              <a:rPr lang="en-US" sz="4000" b="1"/>
              <a:t>Drive unit failure</a:t>
            </a:r>
          </a:p>
          <a:p>
            <a:pPr marL="796925" lvl="1">
              <a:spcBef>
                <a:spcPct val="50000"/>
              </a:spcBef>
              <a:buClr>
                <a:schemeClr val="folHlink"/>
              </a:buClr>
              <a:buSzPct val="80000"/>
              <a:buFontTx/>
              <a:buChar char="•"/>
            </a:pPr>
            <a:r>
              <a:rPr lang="en-US" sz="4000" b="1"/>
              <a:t>Tripped condition</a:t>
            </a:r>
          </a:p>
          <a:p>
            <a:pPr marL="396875" indent="-396875"/>
            <a:endParaRPr lang="en-US" sz="4000" b="1"/>
          </a:p>
        </p:txBody>
      </p:sp>
      <p:sp>
        <p:nvSpPr>
          <p:cNvPr id="54276" name="Line 4"/>
          <p:cNvSpPr>
            <a:spLocks noChangeShapeType="1"/>
          </p:cNvSpPr>
          <p:nvPr/>
        </p:nvSpPr>
        <p:spPr bwMode="auto">
          <a:xfrm>
            <a:off x="0" y="15240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t>Electrical</a:t>
            </a:r>
          </a:p>
        </p:txBody>
      </p:sp>
      <p:sp>
        <p:nvSpPr>
          <p:cNvPr id="55299" name="Rectangle 3"/>
          <p:cNvSpPr>
            <a:spLocks noGrp="1" noChangeArrowheads="1"/>
          </p:cNvSpPr>
          <p:nvPr>
            <p:ph type="body" idx="1"/>
          </p:nvPr>
        </p:nvSpPr>
        <p:spPr>
          <a:xfrm>
            <a:off x="457200" y="1951038"/>
            <a:ext cx="8458200" cy="4525962"/>
          </a:xfrm>
        </p:spPr>
        <p:txBody>
          <a:bodyPr/>
          <a:lstStyle/>
          <a:p>
            <a:pPr marL="465138" indent="-465138">
              <a:spcBef>
                <a:spcPct val="100000"/>
              </a:spcBef>
              <a:buClr>
                <a:schemeClr val="folHlink"/>
              </a:buClr>
              <a:buSzPct val="75000"/>
            </a:pPr>
            <a:r>
              <a:rPr lang="en-US" sz="4000" b="1"/>
              <a:t>Leveling within design tolerance</a:t>
            </a:r>
          </a:p>
          <a:p>
            <a:pPr marL="465138" indent="-465138">
              <a:spcBef>
                <a:spcPct val="100000"/>
              </a:spcBef>
              <a:buClr>
                <a:schemeClr val="folHlink"/>
              </a:buClr>
              <a:buSzPct val="75000"/>
            </a:pPr>
            <a:r>
              <a:rPr lang="en-US" sz="4000" b="1"/>
              <a:t>Hold-to-run controls</a:t>
            </a:r>
          </a:p>
          <a:p>
            <a:pPr marL="465138" indent="-465138">
              <a:spcBef>
                <a:spcPct val="100000"/>
              </a:spcBef>
              <a:buClr>
                <a:schemeClr val="folHlink"/>
              </a:buClr>
              <a:buSzPct val="75000"/>
            </a:pPr>
            <a:r>
              <a:rPr lang="en-US" sz="4000" b="1"/>
              <a:t>Emergency stop switch</a:t>
            </a:r>
          </a:p>
          <a:p>
            <a:pPr marL="465138" indent="-465138"/>
            <a:endParaRPr lang="en-US" sz="4000" b="1"/>
          </a:p>
        </p:txBody>
      </p:sp>
      <p:sp>
        <p:nvSpPr>
          <p:cNvPr id="55300" name="Rectangle 4"/>
          <p:cNvSpPr>
            <a:spLocks noChangeArrowheads="1"/>
          </p:cNvSpPr>
          <p:nvPr/>
        </p:nvSpPr>
        <p:spPr bwMode="auto">
          <a:xfrm>
            <a:off x="0" y="0"/>
            <a:ext cx="9144000" cy="1447800"/>
          </a:xfrm>
          <a:prstGeom prst="rect">
            <a:avLst/>
          </a:prstGeom>
          <a:gradFill rotWithShape="1">
            <a:gsLst>
              <a:gs pos="0">
                <a:schemeClr val="tx1"/>
              </a:gs>
              <a:gs pos="100000">
                <a:schemeClr val="bg1"/>
              </a:gs>
            </a:gsLst>
            <a:path path="shape">
              <a:fillToRect l="50000" t="50000" r="50000" b="50000"/>
            </a:path>
          </a:gradFill>
          <a:ln w="9525">
            <a:noFill/>
            <a:miter lim="800000"/>
            <a:headEnd/>
            <a:tailEnd/>
          </a:ln>
          <a:effectLst/>
        </p:spPr>
        <p:txBody>
          <a:bodyPr anchor="ctr" anchorCtr="1"/>
          <a:lstStyle/>
          <a:p>
            <a:pPr algn="ctr" eaLnBrk="1" hangingPunct="1"/>
            <a:r>
              <a:rPr lang="en-US" sz="4800" b="1">
                <a:solidFill>
                  <a:srgbClr val="000000"/>
                </a:solidFill>
                <a:effectLst>
                  <a:outerShdw blurRad="38100" dist="38100" dir="2700000" algn="tl">
                    <a:srgbClr val="C0C0C0"/>
                  </a:outerShdw>
                </a:effectLst>
              </a:rPr>
              <a:t>Electrical</a:t>
            </a:r>
          </a:p>
        </p:txBody>
      </p:sp>
      <p:sp>
        <p:nvSpPr>
          <p:cNvPr id="55302" name="Line 6"/>
          <p:cNvSpPr>
            <a:spLocks noChangeShapeType="1"/>
          </p:cNvSpPr>
          <p:nvPr/>
        </p:nvSpPr>
        <p:spPr bwMode="auto">
          <a:xfrm>
            <a:off x="0" y="15240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t>Electrical</a:t>
            </a:r>
          </a:p>
        </p:txBody>
      </p:sp>
      <p:sp>
        <p:nvSpPr>
          <p:cNvPr id="65539" name="Rectangle 3"/>
          <p:cNvSpPr>
            <a:spLocks noGrp="1" noChangeArrowheads="1"/>
          </p:cNvSpPr>
          <p:nvPr>
            <p:ph type="body" idx="1"/>
          </p:nvPr>
        </p:nvSpPr>
        <p:spPr>
          <a:xfrm>
            <a:off x="609600" y="1828800"/>
            <a:ext cx="8229600" cy="4572000"/>
          </a:xfrm>
        </p:spPr>
        <p:txBody>
          <a:bodyPr/>
          <a:lstStyle/>
          <a:p>
            <a:pPr marL="396875" indent="-396875">
              <a:spcBef>
                <a:spcPct val="105000"/>
              </a:spcBef>
              <a:buClr>
                <a:schemeClr val="folHlink"/>
              </a:buClr>
              <a:buSzPct val="75000"/>
            </a:pPr>
            <a:r>
              <a:rPr lang="en-US" sz="4400" b="1"/>
              <a:t>Supply cable snagging</a:t>
            </a:r>
          </a:p>
          <a:p>
            <a:pPr marL="396875" indent="-396875">
              <a:spcBef>
                <a:spcPct val="105000"/>
              </a:spcBef>
              <a:buClr>
                <a:schemeClr val="folHlink"/>
              </a:buClr>
              <a:buSzPct val="75000"/>
            </a:pPr>
            <a:r>
              <a:rPr lang="en-US" sz="4400" b="1"/>
              <a:t>Vertical movement alarm</a:t>
            </a:r>
          </a:p>
          <a:p>
            <a:pPr marL="396875" indent="-396875">
              <a:spcBef>
                <a:spcPct val="105000"/>
              </a:spcBef>
              <a:buClr>
                <a:schemeClr val="folHlink"/>
              </a:buClr>
              <a:buSzPct val="75000"/>
            </a:pPr>
            <a:r>
              <a:rPr lang="en-US" sz="4400" b="1"/>
              <a:t>Weather protection</a:t>
            </a:r>
          </a:p>
        </p:txBody>
      </p:sp>
      <p:sp>
        <p:nvSpPr>
          <p:cNvPr id="65540" name="Rectangle 4"/>
          <p:cNvSpPr>
            <a:spLocks noChangeArrowheads="1"/>
          </p:cNvSpPr>
          <p:nvPr/>
        </p:nvSpPr>
        <p:spPr bwMode="auto">
          <a:xfrm>
            <a:off x="0" y="0"/>
            <a:ext cx="9144000" cy="1447800"/>
          </a:xfrm>
          <a:prstGeom prst="rect">
            <a:avLst/>
          </a:prstGeom>
          <a:gradFill rotWithShape="1">
            <a:gsLst>
              <a:gs pos="0">
                <a:schemeClr val="tx1"/>
              </a:gs>
              <a:gs pos="100000">
                <a:schemeClr val="bg1"/>
              </a:gs>
            </a:gsLst>
            <a:path path="shape">
              <a:fillToRect l="50000" t="50000" r="50000" b="50000"/>
            </a:path>
          </a:gradFill>
          <a:ln w="9525">
            <a:noFill/>
            <a:miter lim="800000"/>
            <a:headEnd/>
            <a:tailEnd/>
          </a:ln>
          <a:effectLst/>
        </p:spPr>
        <p:txBody>
          <a:bodyPr anchor="ctr" anchorCtr="1"/>
          <a:lstStyle/>
          <a:p>
            <a:pPr algn="ctr" eaLnBrk="1" hangingPunct="1"/>
            <a:r>
              <a:rPr lang="en-US" sz="4800" b="1">
                <a:solidFill>
                  <a:srgbClr val="000000"/>
                </a:solidFill>
                <a:effectLst>
                  <a:outerShdw blurRad="38100" dist="38100" dir="2700000" algn="tl">
                    <a:srgbClr val="C0C0C0"/>
                  </a:outerShdw>
                </a:effectLst>
              </a:rPr>
              <a:t>Electrical</a:t>
            </a:r>
          </a:p>
        </p:txBody>
      </p:sp>
      <p:sp>
        <p:nvSpPr>
          <p:cNvPr id="65541" name="Line 5"/>
          <p:cNvSpPr>
            <a:spLocks noChangeShapeType="1"/>
          </p:cNvSpPr>
          <p:nvPr/>
        </p:nvSpPr>
        <p:spPr bwMode="auto">
          <a:xfrm>
            <a:off x="0" y="14478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0" y="728663"/>
            <a:ext cx="9144000" cy="2677656"/>
          </a:xfrm>
          <a:prstGeom prst="rect">
            <a:avLst/>
          </a:prstGeom>
          <a:solidFill>
            <a:schemeClr val="tx1"/>
          </a:solidFill>
          <a:ln w="9525">
            <a:noFill/>
            <a:miter lim="800000"/>
            <a:headEnd/>
            <a:tailEnd/>
          </a:ln>
          <a:effectLst/>
        </p:spPr>
        <p:txBody>
          <a:bodyPr>
            <a:spAutoFit/>
          </a:bodyPr>
          <a:lstStyle/>
          <a:p>
            <a:pPr algn="ctr"/>
            <a:endParaRPr lang="en-US" sz="4800" b="1" dirty="0" smtClean="0">
              <a:solidFill>
                <a:srgbClr val="000000"/>
              </a:solidFill>
              <a:effectLst>
                <a:outerShdw blurRad="38100" dist="38100" dir="2700000" algn="tl">
                  <a:srgbClr val="C0C0C0"/>
                </a:outerShdw>
              </a:effectLst>
            </a:endParaRPr>
          </a:p>
          <a:p>
            <a:pPr algn="ctr"/>
            <a:r>
              <a:rPr lang="en-US" sz="4800" b="1" dirty="0" smtClean="0">
                <a:solidFill>
                  <a:srgbClr val="000000"/>
                </a:solidFill>
                <a:effectLst>
                  <a:outerShdw blurRad="38100" dist="38100" dir="2700000" algn="tl">
                    <a:srgbClr val="C0C0C0"/>
                  </a:outerShdw>
                </a:effectLst>
              </a:rPr>
              <a:t>Thank </a:t>
            </a:r>
            <a:r>
              <a:rPr lang="en-US" sz="4800" b="1" dirty="0">
                <a:solidFill>
                  <a:srgbClr val="000000"/>
                </a:solidFill>
                <a:effectLst>
                  <a:outerShdw blurRad="38100" dist="38100" dir="2700000" algn="tl">
                    <a:srgbClr val="C0C0C0"/>
                  </a:outerShdw>
                </a:effectLst>
              </a:rPr>
              <a:t>you </a:t>
            </a:r>
            <a:r>
              <a:rPr lang="en-US" sz="4800" b="1" dirty="0" smtClean="0">
                <a:solidFill>
                  <a:srgbClr val="000000"/>
                </a:solidFill>
                <a:effectLst>
                  <a:outerShdw blurRad="38100" dist="38100" dir="2700000" algn="tl">
                    <a:srgbClr val="C0C0C0"/>
                  </a:outerShdw>
                </a:effectLst>
              </a:rPr>
              <a:t>!</a:t>
            </a:r>
            <a:endParaRPr lang="en-US" sz="4800" b="1" dirty="0">
              <a:solidFill>
                <a:srgbClr val="000000"/>
              </a:solidFill>
              <a:effectLst>
                <a:outerShdw blurRad="38100" dist="38100" dir="2700000" algn="tl">
                  <a:srgbClr val="C0C0C0"/>
                </a:outerShdw>
              </a:effectLst>
            </a:endParaRPr>
          </a:p>
          <a:p>
            <a:pPr algn="ctr">
              <a:spcBef>
                <a:spcPct val="50000"/>
              </a:spcBef>
            </a:pPr>
            <a:endParaRPr lang="en-US" sz="4800" b="1" dirty="0">
              <a:solidFill>
                <a:srgbClr val="000000"/>
              </a:solidFill>
              <a:effectLst>
                <a:outerShdw blurRad="38100" dist="38100" dir="2700000" algn="tl">
                  <a:srgbClr val="C0C0C0"/>
                </a:outerShdw>
              </a:effectLst>
            </a:endParaRPr>
          </a:p>
        </p:txBody>
      </p:sp>
      <p:pic>
        <p:nvPicPr>
          <p:cNvPr id="61442" name="Picture 2"/>
          <p:cNvPicPr>
            <a:picLocks noChangeAspect="1" noChangeArrowheads="1"/>
          </p:cNvPicPr>
          <p:nvPr/>
        </p:nvPicPr>
        <p:blipFill>
          <a:blip r:embed="rId3"/>
          <a:srcRect/>
          <a:stretch>
            <a:fillRect/>
          </a:stretch>
        </p:blipFill>
        <p:spPr bwMode="auto">
          <a:xfrm>
            <a:off x="0" y="3352800"/>
            <a:ext cx="9144000" cy="2784475"/>
          </a:xfrm>
          <a:prstGeom prst="rect">
            <a:avLst/>
          </a:prstGeom>
          <a:noFill/>
        </p:spPr>
      </p:pic>
      <p:sp>
        <p:nvSpPr>
          <p:cNvPr id="61444" name="Line 4"/>
          <p:cNvSpPr>
            <a:spLocks noChangeShapeType="1"/>
          </p:cNvSpPr>
          <p:nvPr/>
        </p:nvSpPr>
        <p:spPr bwMode="auto">
          <a:xfrm>
            <a:off x="0" y="6248400"/>
            <a:ext cx="9144000" cy="0"/>
          </a:xfrm>
          <a:prstGeom prst="line">
            <a:avLst/>
          </a:prstGeom>
          <a:noFill/>
          <a:ln w="9525">
            <a:solidFill>
              <a:schemeClr val="tx1"/>
            </a:solidFill>
            <a:round/>
            <a:headEnd/>
            <a:tailEnd/>
          </a:ln>
          <a:effectLst/>
        </p:spPr>
        <p:txBody>
          <a:bodyPr/>
          <a:lstStyle/>
          <a:p>
            <a:endParaRPr lang="en-US"/>
          </a:p>
        </p:txBody>
      </p:sp>
      <p:sp>
        <p:nvSpPr>
          <p:cNvPr id="61445" name="Line 5"/>
          <p:cNvSpPr>
            <a:spLocks noChangeShapeType="1"/>
          </p:cNvSpPr>
          <p:nvPr/>
        </p:nvSpPr>
        <p:spPr bwMode="auto">
          <a:xfrm>
            <a:off x="0" y="6096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666" name="Picture 2" descr="MSHF Tie Assembly Front Elev"/>
          <p:cNvPicPr>
            <a:picLocks noChangeAspect="1" noChangeArrowheads="1"/>
          </p:cNvPicPr>
          <p:nvPr/>
        </p:nvPicPr>
        <p:blipFill>
          <a:blip r:embed="rId2"/>
          <a:srcRect r="88107" b="66170"/>
          <a:stretch>
            <a:fillRect/>
          </a:stretch>
        </p:blipFill>
        <p:spPr bwMode="auto">
          <a:xfrm>
            <a:off x="7116763" y="3548063"/>
            <a:ext cx="708025" cy="539750"/>
          </a:xfrm>
          <a:prstGeom prst="rect">
            <a:avLst/>
          </a:prstGeom>
          <a:noFill/>
        </p:spPr>
      </p:pic>
      <p:sp>
        <p:nvSpPr>
          <p:cNvPr id="113667" name="Rectangle 3"/>
          <p:cNvSpPr>
            <a:spLocks noChangeArrowheads="1"/>
          </p:cNvSpPr>
          <p:nvPr/>
        </p:nvSpPr>
        <p:spPr bwMode="auto">
          <a:xfrm>
            <a:off x="1676400" y="228600"/>
            <a:ext cx="6913563" cy="431800"/>
          </a:xfrm>
          <a:prstGeom prst="rect">
            <a:avLst/>
          </a:prstGeom>
          <a:noFill/>
          <a:ln w="9525" algn="ctr">
            <a:noFill/>
            <a:miter lim="800000"/>
            <a:headEnd/>
            <a:tailEnd/>
          </a:ln>
          <a:effectLst/>
        </p:spPr>
        <p:txBody>
          <a:bodyPr anchor="ctr"/>
          <a:lstStyle/>
          <a:p>
            <a:pPr algn="ctr" eaLnBrk="1" hangingPunct="1"/>
            <a:r>
              <a:rPr lang="en-GB" sz="3200" b="1">
                <a:solidFill>
                  <a:schemeClr val="tx2"/>
                </a:solidFill>
                <a:effectLst>
                  <a:outerShdw blurRad="38100" dist="38100" dir="2700000" algn="tl">
                    <a:srgbClr val="000000"/>
                  </a:outerShdw>
                </a:effectLst>
              </a:rPr>
              <a:t>Multiple Mast Platforms</a:t>
            </a:r>
          </a:p>
        </p:txBody>
      </p:sp>
      <p:pic>
        <p:nvPicPr>
          <p:cNvPr id="113668" name="Picture 4" descr="MSHF Ground Frame Front Elev"/>
          <p:cNvPicPr>
            <a:picLocks noChangeAspect="1" noChangeArrowheads="1"/>
          </p:cNvPicPr>
          <p:nvPr/>
        </p:nvPicPr>
        <p:blipFill>
          <a:blip r:embed="rId3"/>
          <a:srcRect/>
          <a:stretch>
            <a:fillRect/>
          </a:stretch>
        </p:blipFill>
        <p:spPr bwMode="auto">
          <a:xfrm>
            <a:off x="1965325" y="5224463"/>
            <a:ext cx="458788" cy="207962"/>
          </a:xfrm>
          <a:prstGeom prst="rect">
            <a:avLst/>
          </a:prstGeom>
          <a:noFill/>
        </p:spPr>
      </p:pic>
      <p:pic>
        <p:nvPicPr>
          <p:cNvPr id="113669" name="Picture 5" descr="MSHF Ground Frame Front Elev"/>
          <p:cNvPicPr>
            <a:picLocks noChangeAspect="1" noChangeArrowheads="1"/>
          </p:cNvPicPr>
          <p:nvPr/>
        </p:nvPicPr>
        <p:blipFill>
          <a:blip r:embed="rId3"/>
          <a:srcRect/>
          <a:stretch>
            <a:fillRect/>
          </a:stretch>
        </p:blipFill>
        <p:spPr bwMode="auto">
          <a:xfrm>
            <a:off x="7207250" y="4500563"/>
            <a:ext cx="458788" cy="207962"/>
          </a:xfrm>
          <a:prstGeom prst="rect">
            <a:avLst/>
          </a:prstGeom>
          <a:noFill/>
        </p:spPr>
      </p:pic>
      <p:sp>
        <p:nvSpPr>
          <p:cNvPr id="113670" name="Line 6"/>
          <p:cNvSpPr>
            <a:spLocks noChangeShapeType="1"/>
          </p:cNvSpPr>
          <p:nvPr/>
        </p:nvSpPr>
        <p:spPr bwMode="auto">
          <a:xfrm>
            <a:off x="971550" y="5445125"/>
            <a:ext cx="4537075" cy="0"/>
          </a:xfrm>
          <a:prstGeom prst="line">
            <a:avLst/>
          </a:prstGeom>
          <a:noFill/>
          <a:ln w="34925">
            <a:solidFill>
              <a:srgbClr val="000000"/>
            </a:solidFill>
            <a:round/>
            <a:headEnd/>
            <a:tailEnd/>
          </a:ln>
          <a:effectLst/>
        </p:spPr>
        <p:txBody>
          <a:bodyPr anchor="ctr"/>
          <a:lstStyle/>
          <a:p>
            <a:endParaRPr lang="en-US"/>
          </a:p>
        </p:txBody>
      </p:sp>
      <p:sp>
        <p:nvSpPr>
          <p:cNvPr id="113671" name="Line 7"/>
          <p:cNvSpPr>
            <a:spLocks noChangeShapeType="1"/>
          </p:cNvSpPr>
          <p:nvPr/>
        </p:nvSpPr>
        <p:spPr bwMode="auto">
          <a:xfrm>
            <a:off x="6777038" y="4724400"/>
            <a:ext cx="1584325" cy="0"/>
          </a:xfrm>
          <a:prstGeom prst="line">
            <a:avLst/>
          </a:prstGeom>
          <a:noFill/>
          <a:ln w="34925">
            <a:solidFill>
              <a:srgbClr val="000000"/>
            </a:solidFill>
            <a:round/>
            <a:headEnd/>
            <a:tailEnd/>
          </a:ln>
          <a:effectLst/>
        </p:spPr>
        <p:txBody>
          <a:bodyPr anchor="ctr"/>
          <a:lstStyle/>
          <a:p>
            <a:endParaRPr lang="en-US"/>
          </a:p>
        </p:txBody>
      </p:sp>
      <p:sp>
        <p:nvSpPr>
          <p:cNvPr id="113672" name="Line 8"/>
          <p:cNvSpPr>
            <a:spLocks noChangeShapeType="1"/>
          </p:cNvSpPr>
          <p:nvPr/>
        </p:nvSpPr>
        <p:spPr bwMode="auto">
          <a:xfrm flipV="1">
            <a:off x="5494338" y="4714875"/>
            <a:ext cx="1290637" cy="731838"/>
          </a:xfrm>
          <a:prstGeom prst="line">
            <a:avLst/>
          </a:prstGeom>
          <a:noFill/>
          <a:ln w="34925">
            <a:solidFill>
              <a:srgbClr val="000000"/>
            </a:solidFill>
            <a:round/>
            <a:headEnd/>
            <a:tailEnd/>
          </a:ln>
          <a:effectLst/>
        </p:spPr>
        <p:txBody>
          <a:bodyPr anchor="ctr"/>
          <a:lstStyle/>
          <a:p>
            <a:endParaRPr lang="en-US"/>
          </a:p>
        </p:txBody>
      </p:sp>
      <p:pic>
        <p:nvPicPr>
          <p:cNvPr id="113673" name="Picture 9" descr="MSHF Mast Section Elev"/>
          <p:cNvPicPr>
            <a:picLocks noChangeAspect="1" noChangeArrowheads="1"/>
          </p:cNvPicPr>
          <p:nvPr/>
        </p:nvPicPr>
        <p:blipFill>
          <a:blip r:embed="rId4"/>
          <a:srcRect/>
          <a:stretch>
            <a:fillRect/>
          </a:stretch>
        </p:blipFill>
        <p:spPr bwMode="auto">
          <a:xfrm>
            <a:off x="2063750" y="4746625"/>
            <a:ext cx="266700" cy="479425"/>
          </a:xfrm>
          <a:prstGeom prst="rect">
            <a:avLst/>
          </a:prstGeom>
          <a:noFill/>
        </p:spPr>
      </p:pic>
      <p:pic>
        <p:nvPicPr>
          <p:cNvPr id="113674" name="Picture 10" descr="MSHF Mast Section Elev"/>
          <p:cNvPicPr>
            <a:picLocks noChangeAspect="1" noChangeArrowheads="1"/>
          </p:cNvPicPr>
          <p:nvPr/>
        </p:nvPicPr>
        <p:blipFill>
          <a:blip r:embed="rId4"/>
          <a:srcRect/>
          <a:stretch>
            <a:fillRect/>
          </a:stretch>
        </p:blipFill>
        <p:spPr bwMode="auto">
          <a:xfrm>
            <a:off x="7302500" y="4022725"/>
            <a:ext cx="266700" cy="479425"/>
          </a:xfrm>
          <a:prstGeom prst="rect">
            <a:avLst/>
          </a:prstGeom>
          <a:noFill/>
        </p:spPr>
      </p:pic>
      <p:pic>
        <p:nvPicPr>
          <p:cNvPr id="113675" name="Picture 11" descr="MSHF Mast Section Elev"/>
          <p:cNvPicPr>
            <a:picLocks noChangeAspect="1" noChangeArrowheads="1"/>
          </p:cNvPicPr>
          <p:nvPr/>
        </p:nvPicPr>
        <p:blipFill>
          <a:blip r:embed="rId4"/>
          <a:srcRect/>
          <a:stretch>
            <a:fillRect/>
          </a:stretch>
        </p:blipFill>
        <p:spPr bwMode="auto">
          <a:xfrm>
            <a:off x="7302500" y="3068638"/>
            <a:ext cx="266700" cy="479425"/>
          </a:xfrm>
          <a:prstGeom prst="rect">
            <a:avLst/>
          </a:prstGeom>
          <a:noFill/>
        </p:spPr>
      </p:pic>
      <p:pic>
        <p:nvPicPr>
          <p:cNvPr id="113676" name="Picture 12" descr="MSHF Mast Section Elev"/>
          <p:cNvPicPr>
            <a:picLocks noChangeAspect="1" noChangeArrowheads="1"/>
          </p:cNvPicPr>
          <p:nvPr/>
        </p:nvPicPr>
        <p:blipFill>
          <a:blip r:embed="rId4"/>
          <a:srcRect/>
          <a:stretch>
            <a:fillRect/>
          </a:stretch>
        </p:blipFill>
        <p:spPr bwMode="auto">
          <a:xfrm>
            <a:off x="7308850" y="2092325"/>
            <a:ext cx="266700" cy="479425"/>
          </a:xfrm>
          <a:prstGeom prst="rect">
            <a:avLst/>
          </a:prstGeom>
          <a:noFill/>
        </p:spPr>
      </p:pic>
      <p:pic>
        <p:nvPicPr>
          <p:cNvPr id="113677" name="Picture 13" descr="MSHF Mast Section Elev"/>
          <p:cNvPicPr>
            <a:picLocks noChangeAspect="1" noChangeArrowheads="1"/>
          </p:cNvPicPr>
          <p:nvPr/>
        </p:nvPicPr>
        <p:blipFill>
          <a:blip r:embed="rId4"/>
          <a:srcRect/>
          <a:stretch>
            <a:fillRect/>
          </a:stretch>
        </p:blipFill>
        <p:spPr bwMode="auto">
          <a:xfrm>
            <a:off x="2062163" y="3794125"/>
            <a:ext cx="266700" cy="479425"/>
          </a:xfrm>
          <a:prstGeom prst="rect">
            <a:avLst/>
          </a:prstGeom>
          <a:noFill/>
        </p:spPr>
      </p:pic>
      <p:pic>
        <p:nvPicPr>
          <p:cNvPr id="113678" name="Picture 14" descr="MSHF Tie Assembly Front Elev"/>
          <p:cNvPicPr>
            <a:picLocks noChangeAspect="1" noChangeArrowheads="1"/>
          </p:cNvPicPr>
          <p:nvPr/>
        </p:nvPicPr>
        <p:blipFill>
          <a:blip r:embed="rId2"/>
          <a:srcRect r="88107" b="66170"/>
          <a:stretch>
            <a:fillRect/>
          </a:stretch>
        </p:blipFill>
        <p:spPr bwMode="auto">
          <a:xfrm>
            <a:off x="1876425" y="4271963"/>
            <a:ext cx="708025" cy="539750"/>
          </a:xfrm>
          <a:prstGeom prst="rect">
            <a:avLst/>
          </a:prstGeom>
          <a:noFill/>
        </p:spPr>
      </p:pic>
      <p:pic>
        <p:nvPicPr>
          <p:cNvPr id="113679" name="Picture 15" descr="MSHF Mast Section Elev"/>
          <p:cNvPicPr>
            <a:picLocks noChangeAspect="1" noChangeArrowheads="1"/>
          </p:cNvPicPr>
          <p:nvPr/>
        </p:nvPicPr>
        <p:blipFill>
          <a:blip r:embed="rId4"/>
          <a:srcRect/>
          <a:stretch>
            <a:fillRect/>
          </a:stretch>
        </p:blipFill>
        <p:spPr bwMode="auto">
          <a:xfrm>
            <a:off x="7302500" y="2590800"/>
            <a:ext cx="266700" cy="479425"/>
          </a:xfrm>
          <a:prstGeom prst="rect">
            <a:avLst/>
          </a:prstGeom>
          <a:noFill/>
        </p:spPr>
      </p:pic>
      <p:pic>
        <p:nvPicPr>
          <p:cNvPr id="113680" name="Picture 16" descr="MSHF Top Mast Section Elev"/>
          <p:cNvPicPr>
            <a:picLocks noChangeAspect="1" noChangeArrowheads="1"/>
          </p:cNvPicPr>
          <p:nvPr/>
        </p:nvPicPr>
        <p:blipFill>
          <a:blip r:embed="rId5"/>
          <a:srcRect/>
          <a:stretch>
            <a:fillRect/>
          </a:stretch>
        </p:blipFill>
        <p:spPr bwMode="auto">
          <a:xfrm>
            <a:off x="7302500" y="1625600"/>
            <a:ext cx="266700" cy="479425"/>
          </a:xfrm>
          <a:prstGeom prst="rect">
            <a:avLst/>
          </a:prstGeom>
          <a:noFill/>
        </p:spPr>
      </p:pic>
      <p:pic>
        <p:nvPicPr>
          <p:cNvPr id="113681" name="Picture 17" descr="MSHF Mast Section Elev"/>
          <p:cNvPicPr>
            <a:picLocks noChangeAspect="1" noChangeArrowheads="1"/>
          </p:cNvPicPr>
          <p:nvPr/>
        </p:nvPicPr>
        <p:blipFill>
          <a:blip r:embed="rId4"/>
          <a:srcRect/>
          <a:stretch>
            <a:fillRect/>
          </a:stretch>
        </p:blipFill>
        <p:spPr bwMode="auto">
          <a:xfrm>
            <a:off x="2062163" y="3322638"/>
            <a:ext cx="266700" cy="479425"/>
          </a:xfrm>
          <a:prstGeom prst="rect">
            <a:avLst/>
          </a:prstGeom>
          <a:noFill/>
        </p:spPr>
      </p:pic>
      <p:pic>
        <p:nvPicPr>
          <p:cNvPr id="113682" name="Picture 18" descr="MSHF Mast Section Elev"/>
          <p:cNvPicPr>
            <a:picLocks noChangeAspect="1" noChangeArrowheads="1"/>
          </p:cNvPicPr>
          <p:nvPr/>
        </p:nvPicPr>
        <p:blipFill>
          <a:blip r:embed="rId4"/>
          <a:srcRect/>
          <a:stretch>
            <a:fillRect/>
          </a:stretch>
        </p:blipFill>
        <p:spPr bwMode="auto">
          <a:xfrm>
            <a:off x="2066925" y="1885950"/>
            <a:ext cx="266700" cy="479425"/>
          </a:xfrm>
          <a:prstGeom prst="rect">
            <a:avLst/>
          </a:prstGeom>
          <a:noFill/>
        </p:spPr>
      </p:pic>
      <p:pic>
        <p:nvPicPr>
          <p:cNvPr id="113683" name="Picture 19" descr="MSHF Mast Section Elev"/>
          <p:cNvPicPr>
            <a:picLocks noChangeAspect="1" noChangeArrowheads="1"/>
          </p:cNvPicPr>
          <p:nvPr/>
        </p:nvPicPr>
        <p:blipFill>
          <a:blip r:embed="rId4"/>
          <a:srcRect/>
          <a:stretch>
            <a:fillRect/>
          </a:stretch>
        </p:blipFill>
        <p:spPr bwMode="auto">
          <a:xfrm>
            <a:off x="2058988" y="2363788"/>
            <a:ext cx="266700" cy="479425"/>
          </a:xfrm>
          <a:prstGeom prst="rect">
            <a:avLst/>
          </a:prstGeom>
          <a:noFill/>
        </p:spPr>
      </p:pic>
      <p:pic>
        <p:nvPicPr>
          <p:cNvPr id="113684" name="Picture 20" descr="MSHF Top Mast Section Elev"/>
          <p:cNvPicPr>
            <a:picLocks noChangeAspect="1" noChangeArrowheads="1"/>
          </p:cNvPicPr>
          <p:nvPr/>
        </p:nvPicPr>
        <p:blipFill>
          <a:blip r:embed="rId5"/>
          <a:srcRect/>
          <a:stretch>
            <a:fillRect/>
          </a:stretch>
        </p:blipFill>
        <p:spPr bwMode="auto">
          <a:xfrm>
            <a:off x="2057400" y="1447800"/>
            <a:ext cx="266700" cy="479425"/>
          </a:xfrm>
          <a:prstGeom prst="rect">
            <a:avLst/>
          </a:prstGeom>
          <a:noFill/>
        </p:spPr>
      </p:pic>
      <p:pic>
        <p:nvPicPr>
          <p:cNvPr id="113685" name="Picture 21" descr="MSHF Tie Assembly Front Elev"/>
          <p:cNvPicPr>
            <a:picLocks noChangeAspect="1" noChangeArrowheads="1"/>
          </p:cNvPicPr>
          <p:nvPr/>
        </p:nvPicPr>
        <p:blipFill>
          <a:blip r:embed="rId2"/>
          <a:srcRect r="88107" b="66170"/>
          <a:stretch>
            <a:fillRect/>
          </a:stretch>
        </p:blipFill>
        <p:spPr bwMode="auto">
          <a:xfrm>
            <a:off x="1876425" y="2843213"/>
            <a:ext cx="708025" cy="539750"/>
          </a:xfrm>
          <a:prstGeom prst="rect">
            <a:avLst/>
          </a:prstGeom>
          <a:noFill/>
        </p:spPr>
      </p:pic>
      <p:pic>
        <p:nvPicPr>
          <p:cNvPr id="113686" name="Picture 22" descr="MSHF Ground Frame Front Elev"/>
          <p:cNvPicPr>
            <a:picLocks noChangeAspect="1" noChangeArrowheads="1"/>
          </p:cNvPicPr>
          <p:nvPr/>
        </p:nvPicPr>
        <p:blipFill>
          <a:blip r:embed="rId3"/>
          <a:srcRect/>
          <a:stretch>
            <a:fillRect/>
          </a:stretch>
        </p:blipFill>
        <p:spPr bwMode="auto">
          <a:xfrm>
            <a:off x="4868863" y="5224463"/>
            <a:ext cx="458787" cy="207962"/>
          </a:xfrm>
          <a:prstGeom prst="rect">
            <a:avLst/>
          </a:prstGeom>
          <a:noFill/>
        </p:spPr>
      </p:pic>
      <p:pic>
        <p:nvPicPr>
          <p:cNvPr id="113687" name="Picture 23" descr="MSHF Mast Section Elev"/>
          <p:cNvPicPr>
            <a:picLocks noChangeAspect="1" noChangeArrowheads="1"/>
          </p:cNvPicPr>
          <p:nvPr/>
        </p:nvPicPr>
        <p:blipFill>
          <a:blip r:embed="rId4"/>
          <a:srcRect/>
          <a:stretch>
            <a:fillRect/>
          </a:stretch>
        </p:blipFill>
        <p:spPr bwMode="auto">
          <a:xfrm>
            <a:off x="4967288" y="4746625"/>
            <a:ext cx="266700" cy="479425"/>
          </a:xfrm>
          <a:prstGeom prst="rect">
            <a:avLst/>
          </a:prstGeom>
          <a:noFill/>
        </p:spPr>
      </p:pic>
      <p:pic>
        <p:nvPicPr>
          <p:cNvPr id="113688" name="Picture 24" descr="MSHF Mast Section Elev"/>
          <p:cNvPicPr>
            <a:picLocks noChangeAspect="1" noChangeArrowheads="1"/>
          </p:cNvPicPr>
          <p:nvPr/>
        </p:nvPicPr>
        <p:blipFill>
          <a:blip r:embed="rId4"/>
          <a:srcRect/>
          <a:stretch>
            <a:fillRect/>
          </a:stretch>
        </p:blipFill>
        <p:spPr bwMode="auto">
          <a:xfrm>
            <a:off x="4965700" y="3794125"/>
            <a:ext cx="266700" cy="479425"/>
          </a:xfrm>
          <a:prstGeom prst="rect">
            <a:avLst/>
          </a:prstGeom>
          <a:noFill/>
        </p:spPr>
      </p:pic>
      <p:pic>
        <p:nvPicPr>
          <p:cNvPr id="113689" name="Picture 25" descr="MSHF Tie Assembly Front Elev"/>
          <p:cNvPicPr>
            <a:picLocks noChangeAspect="1" noChangeArrowheads="1"/>
          </p:cNvPicPr>
          <p:nvPr/>
        </p:nvPicPr>
        <p:blipFill>
          <a:blip r:embed="rId2"/>
          <a:srcRect r="88107" b="66170"/>
          <a:stretch>
            <a:fillRect/>
          </a:stretch>
        </p:blipFill>
        <p:spPr bwMode="auto">
          <a:xfrm>
            <a:off x="4779963" y="4271963"/>
            <a:ext cx="708025" cy="539750"/>
          </a:xfrm>
          <a:prstGeom prst="rect">
            <a:avLst/>
          </a:prstGeom>
          <a:noFill/>
        </p:spPr>
      </p:pic>
      <p:pic>
        <p:nvPicPr>
          <p:cNvPr id="113690" name="Picture 26" descr="MSHF Mast Section Elev"/>
          <p:cNvPicPr>
            <a:picLocks noChangeAspect="1" noChangeArrowheads="1"/>
          </p:cNvPicPr>
          <p:nvPr/>
        </p:nvPicPr>
        <p:blipFill>
          <a:blip r:embed="rId4"/>
          <a:srcRect/>
          <a:stretch>
            <a:fillRect/>
          </a:stretch>
        </p:blipFill>
        <p:spPr bwMode="auto">
          <a:xfrm>
            <a:off x="4965700" y="3322638"/>
            <a:ext cx="266700" cy="479425"/>
          </a:xfrm>
          <a:prstGeom prst="rect">
            <a:avLst/>
          </a:prstGeom>
          <a:noFill/>
        </p:spPr>
      </p:pic>
      <p:pic>
        <p:nvPicPr>
          <p:cNvPr id="113691" name="Picture 27" descr="MSHF Mast Section Elev"/>
          <p:cNvPicPr>
            <a:picLocks noChangeAspect="1" noChangeArrowheads="1"/>
          </p:cNvPicPr>
          <p:nvPr/>
        </p:nvPicPr>
        <p:blipFill>
          <a:blip r:embed="rId4"/>
          <a:srcRect/>
          <a:stretch>
            <a:fillRect/>
          </a:stretch>
        </p:blipFill>
        <p:spPr bwMode="auto">
          <a:xfrm>
            <a:off x="4970463" y="1885950"/>
            <a:ext cx="266700" cy="479425"/>
          </a:xfrm>
          <a:prstGeom prst="rect">
            <a:avLst/>
          </a:prstGeom>
          <a:noFill/>
        </p:spPr>
      </p:pic>
      <p:pic>
        <p:nvPicPr>
          <p:cNvPr id="113692" name="Picture 28" descr="MSHF Mast Section Elev"/>
          <p:cNvPicPr>
            <a:picLocks noChangeAspect="1" noChangeArrowheads="1"/>
          </p:cNvPicPr>
          <p:nvPr/>
        </p:nvPicPr>
        <p:blipFill>
          <a:blip r:embed="rId4"/>
          <a:srcRect/>
          <a:stretch>
            <a:fillRect/>
          </a:stretch>
        </p:blipFill>
        <p:spPr bwMode="auto">
          <a:xfrm>
            <a:off x="4962525" y="2363788"/>
            <a:ext cx="266700" cy="479425"/>
          </a:xfrm>
          <a:prstGeom prst="rect">
            <a:avLst/>
          </a:prstGeom>
          <a:noFill/>
        </p:spPr>
      </p:pic>
      <p:pic>
        <p:nvPicPr>
          <p:cNvPr id="113693" name="Picture 29" descr="MSHF Top Mast Section Elev"/>
          <p:cNvPicPr>
            <a:picLocks noChangeAspect="1" noChangeArrowheads="1"/>
          </p:cNvPicPr>
          <p:nvPr/>
        </p:nvPicPr>
        <p:blipFill>
          <a:blip r:embed="rId5"/>
          <a:srcRect/>
          <a:stretch>
            <a:fillRect/>
          </a:stretch>
        </p:blipFill>
        <p:spPr bwMode="auto">
          <a:xfrm>
            <a:off x="4970463" y="1408113"/>
            <a:ext cx="266700" cy="479425"/>
          </a:xfrm>
          <a:prstGeom prst="rect">
            <a:avLst/>
          </a:prstGeom>
          <a:noFill/>
        </p:spPr>
      </p:pic>
      <p:pic>
        <p:nvPicPr>
          <p:cNvPr id="113694" name="Picture 30" descr="MSHF Tie Assembly Front Elev"/>
          <p:cNvPicPr>
            <a:picLocks noChangeAspect="1" noChangeArrowheads="1"/>
          </p:cNvPicPr>
          <p:nvPr/>
        </p:nvPicPr>
        <p:blipFill>
          <a:blip r:embed="rId2"/>
          <a:srcRect r="88107" b="66170"/>
          <a:stretch>
            <a:fillRect/>
          </a:stretch>
        </p:blipFill>
        <p:spPr bwMode="auto">
          <a:xfrm>
            <a:off x="4779963" y="2843213"/>
            <a:ext cx="708025" cy="539750"/>
          </a:xfrm>
          <a:prstGeom prst="rect">
            <a:avLst/>
          </a:prstGeom>
          <a:noFill/>
        </p:spPr>
      </p:pic>
      <p:sp>
        <p:nvSpPr>
          <p:cNvPr id="113695" name="Text Box 31"/>
          <p:cNvSpPr txBox="1">
            <a:spLocks noChangeArrowheads="1"/>
          </p:cNvSpPr>
          <p:nvPr/>
        </p:nvSpPr>
        <p:spPr bwMode="auto">
          <a:xfrm>
            <a:off x="3059113" y="3068638"/>
            <a:ext cx="3095625" cy="396875"/>
          </a:xfrm>
          <a:prstGeom prst="rect">
            <a:avLst/>
          </a:prstGeom>
          <a:noFill/>
          <a:ln w="9525" algn="ctr">
            <a:noFill/>
            <a:miter lim="800000"/>
            <a:headEnd/>
            <a:tailEnd/>
          </a:ln>
          <a:effectLst/>
        </p:spPr>
        <p:txBody>
          <a:bodyPr>
            <a:spAutoFit/>
          </a:bodyPr>
          <a:lstStyle/>
          <a:p>
            <a:pPr algn="ctr" eaLnBrk="1" hangingPunct="1">
              <a:spcBef>
                <a:spcPct val="50000"/>
              </a:spcBef>
            </a:pPr>
            <a:r>
              <a:rPr lang="en-GB" sz="2000" b="1" dirty="0">
                <a:solidFill>
                  <a:schemeClr val="tx2"/>
                </a:solidFill>
                <a:effectLst>
                  <a:outerShdw blurRad="38100" dist="38100" dir="2700000" algn="tl">
                    <a:srgbClr val="000000"/>
                  </a:outerShdw>
                </a:effectLst>
                <a:cs typeface="Arial" charset="0"/>
              </a:rPr>
              <a:t>Multiple </a:t>
            </a:r>
            <a:r>
              <a:rPr lang="en-GB" sz="2000" b="1" smtClean="0">
                <a:solidFill>
                  <a:schemeClr val="tx2"/>
                </a:solidFill>
                <a:effectLst>
                  <a:outerShdw blurRad="38100" dist="38100" dir="2700000" algn="tl">
                    <a:srgbClr val="000000"/>
                  </a:outerShdw>
                </a:effectLst>
                <a:cs typeface="Arial" charset="0"/>
              </a:rPr>
              <a:t>Center </a:t>
            </a:r>
            <a:r>
              <a:rPr lang="en-GB" sz="2000" b="1" dirty="0">
                <a:solidFill>
                  <a:schemeClr val="tx2"/>
                </a:solidFill>
                <a:effectLst>
                  <a:outerShdw blurRad="38100" dist="38100" dir="2700000" algn="tl">
                    <a:srgbClr val="000000"/>
                  </a:outerShdw>
                </a:effectLst>
                <a:cs typeface="Arial" charset="0"/>
              </a:rPr>
              <a:t>Spans</a:t>
            </a:r>
            <a:endParaRPr lang="en-US" sz="2000" b="1" dirty="0">
              <a:solidFill>
                <a:schemeClr val="tx2"/>
              </a:solidFill>
              <a:effectLst>
                <a:outerShdw blurRad="38100" dist="38100" dir="2700000" algn="tl">
                  <a:srgbClr val="000000"/>
                </a:outerShdw>
              </a:effectLst>
              <a:cs typeface="Arial" charset="0"/>
            </a:endParaRPr>
          </a:p>
        </p:txBody>
      </p:sp>
      <p:sp>
        <p:nvSpPr>
          <p:cNvPr id="113696" name="Text Box 32"/>
          <p:cNvSpPr txBox="1">
            <a:spLocks noChangeArrowheads="1"/>
          </p:cNvSpPr>
          <p:nvPr/>
        </p:nvSpPr>
        <p:spPr bwMode="auto">
          <a:xfrm>
            <a:off x="2195513" y="3716338"/>
            <a:ext cx="3095625" cy="1006475"/>
          </a:xfrm>
          <a:prstGeom prst="rect">
            <a:avLst/>
          </a:prstGeom>
          <a:noFill/>
          <a:ln w="9525" algn="ctr">
            <a:noFill/>
            <a:miter lim="800000"/>
            <a:headEnd/>
            <a:tailEnd/>
          </a:ln>
          <a:effectLst/>
        </p:spPr>
        <p:txBody>
          <a:bodyPr>
            <a:spAutoFit/>
          </a:bodyPr>
          <a:lstStyle/>
          <a:p>
            <a:pPr algn="ctr" eaLnBrk="1" hangingPunct="1">
              <a:spcBef>
                <a:spcPct val="50000"/>
              </a:spcBef>
            </a:pPr>
            <a:r>
              <a:rPr lang="en-GB" sz="2000" b="1">
                <a:solidFill>
                  <a:schemeClr val="tx2"/>
                </a:solidFill>
                <a:effectLst>
                  <a:outerShdw blurRad="38100" dist="38100" dir="2700000" algn="tl">
                    <a:srgbClr val="000000"/>
                  </a:outerShdw>
                </a:effectLst>
                <a:cs typeface="Arial" charset="0"/>
              </a:rPr>
              <a:t>Deck surfaces which can operate independently</a:t>
            </a:r>
            <a:endParaRPr lang="en-US" sz="2000" b="1">
              <a:solidFill>
                <a:schemeClr val="tx2"/>
              </a:solidFill>
              <a:effectLst>
                <a:outerShdw blurRad="38100" dist="38100" dir="2700000" algn="tl">
                  <a:srgbClr val="000000"/>
                </a:outerShdw>
              </a:effectLst>
              <a:cs typeface="Arial" charset="0"/>
            </a:endParaRPr>
          </a:p>
        </p:txBody>
      </p:sp>
      <p:grpSp>
        <p:nvGrpSpPr>
          <p:cNvPr id="113697" name="Group 33"/>
          <p:cNvGrpSpPr>
            <a:grpSpLocks/>
          </p:cNvGrpSpPr>
          <p:nvPr/>
        </p:nvGrpSpPr>
        <p:grpSpPr bwMode="auto">
          <a:xfrm>
            <a:off x="1293813" y="1855788"/>
            <a:ext cx="895350" cy="892175"/>
            <a:chOff x="815" y="1169"/>
            <a:chExt cx="564" cy="562"/>
          </a:xfrm>
        </p:grpSpPr>
        <p:grpSp>
          <p:nvGrpSpPr>
            <p:cNvPr id="113698" name="Group 34"/>
            <p:cNvGrpSpPr>
              <a:grpSpLocks/>
            </p:cNvGrpSpPr>
            <p:nvPr/>
          </p:nvGrpSpPr>
          <p:grpSpPr bwMode="auto">
            <a:xfrm>
              <a:off x="815" y="1198"/>
              <a:ext cx="564" cy="533"/>
              <a:chOff x="815" y="1198"/>
              <a:chExt cx="564" cy="533"/>
            </a:xfrm>
          </p:grpSpPr>
          <p:grpSp>
            <p:nvGrpSpPr>
              <p:cNvPr id="113699" name="Group 35"/>
              <p:cNvGrpSpPr>
                <a:grpSpLocks/>
              </p:cNvGrpSpPr>
              <p:nvPr/>
            </p:nvGrpSpPr>
            <p:grpSpPr bwMode="auto">
              <a:xfrm>
                <a:off x="815" y="1198"/>
                <a:ext cx="371" cy="463"/>
                <a:chOff x="815" y="1072"/>
                <a:chExt cx="371" cy="463"/>
              </a:xfrm>
            </p:grpSpPr>
            <p:pic>
              <p:nvPicPr>
                <p:cNvPr id="113700" name="Picture 36" descr="MSHF Big Deck Front Elev"/>
                <p:cNvPicPr>
                  <a:picLocks noChangeAspect="1" noChangeArrowheads="1"/>
                </p:cNvPicPr>
                <p:nvPr/>
              </p:nvPicPr>
              <p:blipFill>
                <a:blip r:embed="rId6"/>
                <a:srcRect/>
                <a:stretch>
                  <a:fillRect/>
                </a:stretch>
              </p:blipFill>
              <p:spPr bwMode="auto">
                <a:xfrm>
                  <a:off x="826" y="1336"/>
                  <a:ext cx="360" cy="199"/>
                </a:xfrm>
                <a:prstGeom prst="rect">
                  <a:avLst/>
                </a:prstGeom>
                <a:noFill/>
              </p:spPr>
            </p:pic>
            <p:pic>
              <p:nvPicPr>
                <p:cNvPr id="113701" name="Picture 37" descr="MSHF Big Fence Front Elev"/>
                <p:cNvPicPr>
                  <a:picLocks noChangeAspect="1" noChangeArrowheads="1"/>
                </p:cNvPicPr>
                <p:nvPr/>
              </p:nvPicPr>
              <p:blipFill>
                <a:blip r:embed="rId7"/>
                <a:srcRect/>
                <a:stretch>
                  <a:fillRect/>
                </a:stretch>
              </p:blipFill>
              <p:spPr bwMode="auto">
                <a:xfrm>
                  <a:off x="826" y="1072"/>
                  <a:ext cx="360" cy="264"/>
                </a:xfrm>
                <a:prstGeom prst="rect">
                  <a:avLst/>
                </a:prstGeom>
                <a:noFill/>
              </p:spPr>
            </p:pic>
            <p:pic>
              <p:nvPicPr>
                <p:cNvPr id="113702" name="Picture 38" descr="MSHF Fence End Elev"/>
                <p:cNvPicPr>
                  <a:picLocks noChangeAspect="1" noChangeArrowheads="1"/>
                </p:cNvPicPr>
                <p:nvPr/>
              </p:nvPicPr>
              <p:blipFill>
                <a:blip r:embed="rId8"/>
                <a:srcRect/>
                <a:stretch>
                  <a:fillRect/>
                </a:stretch>
              </p:blipFill>
              <p:spPr bwMode="auto">
                <a:xfrm>
                  <a:off x="815" y="1072"/>
                  <a:ext cx="13" cy="264"/>
                </a:xfrm>
                <a:prstGeom prst="rect">
                  <a:avLst/>
                </a:prstGeom>
                <a:noFill/>
              </p:spPr>
            </p:pic>
          </p:grpSp>
          <p:grpSp>
            <p:nvGrpSpPr>
              <p:cNvPr id="113703" name="Group 39"/>
              <p:cNvGrpSpPr>
                <a:grpSpLocks/>
              </p:cNvGrpSpPr>
              <p:nvPr/>
            </p:nvGrpSpPr>
            <p:grpSpPr bwMode="auto">
              <a:xfrm>
                <a:off x="1184" y="1198"/>
                <a:ext cx="195" cy="533"/>
                <a:chOff x="1184" y="1072"/>
                <a:chExt cx="195" cy="533"/>
              </a:xfrm>
            </p:grpSpPr>
            <p:pic>
              <p:nvPicPr>
                <p:cNvPr id="113704" name="Picture 40" descr="MSHF Multi Drive Unit End Elev"/>
                <p:cNvPicPr>
                  <a:picLocks noChangeAspect="1" noChangeArrowheads="1"/>
                </p:cNvPicPr>
                <p:nvPr/>
              </p:nvPicPr>
              <p:blipFill>
                <a:blip r:embed="rId9"/>
                <a:srcRect/>
                <a:stretch>
                  <a:fillRect/>
                </a:stretch>
              </p:blipFill>
              <p:spPr bwMode="auto">
                <a:xfrm flipH="1">
                  <a:off x="1184" y="1214"/>
                  <a:ext cx="195" cy="391"/>
                </a:xfrm>
                <a:prstGeom prst="rect">
                  <a:avLst/>
                </a:prstGeom>
                <a:noFill/>
              </p:spPr>
            </p:pic>
            <p:pic>
              <p:nvPicPr>
                <p:cNvPr id="113705" name="Picture 41" descr="MSHF Small Fence Front Elev"/>
                <p:cNvPicPr>
                  <a:picLocks noChangeAspect="1" noChangeArrowheads="1"/>
                </p:cNvPicPr>
                <p:nvPr/>
              </p:nvPicPr>
              <p:blipFill>
                <a:blip r:embed="rId10"/>
                <a:srcRect/>
                <a:stretch>
                  <a:fillRect/>
                </a:stretch>
              </p:blipFill>
              <p:spPr bwMode="auto">
                <a:xfrm>
                  <a:off x="1184" y="1072"/>
                  <a:ext cx="193" cy="264"/>
                </a:xfrm>
                <a:prstGeom prst="rect">
                  <a:avLst/>
                </a:prstGeom>
                <a:noFill/>
              </p:spPr>
            </p:pic>
          </p:grpSp>
        </p:grpSp>
        <p:grpSp>
          <p:nvGrpSpPr>
            <p:cNvPr id="113706" name="Group 42"/>
            <p:cNvGrpSpPr>
              <a:grpSpLocks/>
            </p:cNvGrpSpPr>
            <p:nvPr/>
          </p:nvGrpSpPr>
          <p:grpSpPr bwMode="auto">
            <a:xfrm>
              <a:off x="911" y="1169"/>
              <a:ext cx="227" cy="186"/>
              <a:chOff x="961" y="1728"/>
              <a:chExt cx="227" cy="186"/>
            </a:xfrm>
          </p:grpSpPr>
          <p:sp>
            <p:nvSpPr>
              <p:cNvPr id="113707" name="Rectangle 43"/>
              <p:cNvSpPr>
                <a:spLocks noChangeArrowheads="1"/>
              </p:cNvSpPr>
              <p:nvPr/>
            </p:nvSpPr>
            <p:spPr bwMode="auto">
              <a:xfrm>
                <a:off x="961" y="1728"/>
                <a:ext cx="227" cy="186"/>
              </a:xfrm>
              <a:prstGeom prst="rect">
                <a:avLst/>
              </a:prstGeom>
              <a:solidFill>
                <a:schemeClr val="bg1"/>
              </a:solidFill>
              <a:ln w="9525" algn="ctr">
                <a:solidFill>
                  <a:schemeClr val="tx1"/>
                </a:solidFill>
                <a:miter lim="800000"/>
                <a:headEnd/>
                <a:tailEnd/>
              </a:ln>
              <a:effectLst/>
            </p:spPr>
            <p:txBody>
              <a:bodyPr wrap="none" anchor="ctr"/>
              <a:lstStyle/>
              <a:p>
                <a:endParaRPr lang="en-US"/>
              </a:p>
            </p:txBody>
          </p:sp>
          <p:pic>
            <p:nvPicPr>
              <p:cNvPr id="113708" name="Picture 44" descr="IPAFFlag"/>
              <p:cNvPicPr>
                <a:picLocks noChangeAspect="1" noChangeArrowheads="1"/>
              </p:cNvPicPr>
              <p:nvPr/>
            </p:nvPicPr>
            <p:blipFill>
              <a:blip r:embed="rId11"/>
              <a:srcRect/>
              <a:stretch>
                <a:fillRect/>
              </a:stretch>
            </p:blipFill>
            <p:spPr bwMode="auto">
              <a:xfrm>
                <a:off x="963" y="1730"/>
                <a:ext cx="224" cy="181"/>
              </a:xfrm>
              <a:prstGeom prst="rect">
                <a:avLst/>
              </a:prstGeom>
              <a:noFill/>
            </p:spPr>
          </p:pic>
        </p:grpSp>
      </p:grpSp>
      <p:grpSp>
        <p:nvGrpSpPr>
          <p:cNvPr id="113709" name="Group 45"/>
          <p:cNvGrpSpPr>
            <a:grpSpLocks/>
          </p:cNvGrpSpPr>
          <p:nvPr/>
        </p:nvGrpSpPr>
        <p:grpSpPr bwMode="auto">
          <a:xfrm>
            <a:off x="2189163" y="1855788"/>
            <a:ext cx="2903537" cy="892175"/>
            <a:chOff x="1379" y="1169"/>
            <a:chExt cx="1829" cy="562"/>
          </a:xfrm>
        </p:grpSpPr>
        <p:grpSp>
          <p:nvGrpSpPr>
            <p:cNvPr id="113710" name="Group 46"/>
            <p:cNvGrpSpPr>
              <a:grpSpLocks/>
            </p:cNvGrpSpPr>
            <p:nvPr/>
          </p:nvGrpSpPr>
          <p:grpSpPr bwMode="auto">
            <a:xfrm>
              <a:off x="1379" y="1198"/>
              <a:ext cx="1829" cy="533"/>
              <a:chOff x="1379" y="1198"/>
              <a:chExt cx="1829" cy="533"/>
            </a:xfrm>
          </p:grpSpPr>
          <p:grpSp>
            <p:nvGrpSpPr>
              <p:cNvPr id="113711" name="Group 47"/>
              <p:cNvGrpSpPr>
                <a:grpSpLocks/>
              </p:cNvGrpSpPr>
              <p:nvPr/>
            </p:nvGrpSpPr>
            <p:grpSpPr bwMode="auto">
              <a:xfrm>
                <a:off x="1379" y="1198"/>
                <a:ext cx="195" cy="533"/>
                <a:chOff x="1379" y="1072"/>
                <a:chExt cx="195" cy="533"/>
              </a:xfrm>
            </p:grpSpPr>
            <p:pic>
              <p:nvPicPr>
                <p:cNvPr id="113712" name="Picture 48" descr="MSHF Multi Drive Unit End Elev"/>
                <p:cNvPicPr>
                  <a:picLocks noChangeAspect="1" noChangeArrowheads="1"/>
                </p:cNvPicPr>
                <p:nvPr/>
              </p:nvPicPr>
              <p:blipFill>
                <a:blip r:embed="rId9"/>
                <a:srcRect/>
                <a:stretch>
                  <a:fillRect/>
                </a:stretch>
              </p:blipFill>
              <p:spPr bwMode="auto">
                <a:xfrm>
                  <a:off x="1379" y="1214"/>
                  <a:ext cx="195" cy="391"/>
                </a:xfrm>
                <a:prstGeom prst="rect">
                  <a:avLst/>
                </a:prstGeom>
                <a:noFill/>
              </p:spPr>
            </p:pic>
            <p:pic>
              <p:nvPicPr>
                <p:cNvPr id="113713" name="Picture 49" descr="MSHF Small Fence Front Elev"/>
                <p:cNvPicPr>
                  <a:picLocks noChangeAspect="1" noChangeArrowheads="1"/>
                </p:cNvPicPr>
                <p:nvPr/>
              </p:nvPicPr>
              <p:blipFill>
                <a:blip r:embed="rId10"/>
                <a:srcRect/>
                <a:stretch>
                  <a:fillRect/>
                </a:stretch>
              </p:blipFill>
              <p:spPr bwMode="auto">
                <a:xfrm>
                  <a:off x="1381" y="1072"/>
                  <a:ext cx="193" cy="264"/>
                </a:xfrm>
                <a:prstGeom prst="rect">
                  <a:avLst/>
                </a:prstGeom>
                <a:noFill/>
              </p:spPr>
            </p:pic>
          </p:grpSp>
          <p:grpSp>
            <p:nvGrpSpPr>
              <p:cNvPr id="113714" name="Group 50"/>
              <p:cNvGrpSpPr>
                <a:grpSpLocks/>
              </p:cNvGrpSpPr>
              <p:nvPr/>
            </p:nvGrpSpPr>
            <p:grpSpPr bwMode="auto">
              <a:xfrm>
                <a:off x="2294" y="1198"/>
                <a:ext cx="360" cy="463"/>
                <a:chOff x="1519" y="1117"/>
                <a:chExt cx="360" cy="463"/>
              </a:xfrm>
            </p:grpSpPr>
            <p:pic>
              <p:nvPicPr>
                <p:cNvPr id="113715" name="Picture 51" descr="MSHF Big Deck Front Elev"/>
                <p:cNvPicPr>
                  <a:picLocks noChangeAspect="1" noChangeArrowheads="1"/>
                </p:cNvPicPr>
                <p:nvPr/>
              </p:nvPicPr>
              <p:blipFill>
                <a:blip r:embed="rId6"/>
                <a:srcRect/>
                <a:stretch>
                  <a:fillRect/>
                </a:stretch>
              </p:blipFill>
              <p:spPr bwMode="auto">
                <a:xfrm>
                  <a:off x="1519" y="1381"/>
                  <a:ext cx="360" cy="199"/>
                </a:xfrm>
                <a:prstGeom prst="rect">
                  <a:avLst/>
                </a:prstGeom>
                <a:noFill/>
              </p:spPr>
            </p:pic>
            <p:pic>
              <p:nvPicPr>
                <p:cNvPr id="113716" name="Picture 52" descr="MSHF Big Fence Front Elev"/>
                <p:cNvPicPr>
                  <a:picLocks noChangeAspect="1" noChangeArrowheads="1"/>
                </p:cNvPicPr>
                <p:nvPr/>
              </p:nvPicPr>
              <p:blipFill>
                <a:blip r:embed="rId7"/>
                <a:srcRect/>
                <a:stretch>
                  <a:fillRect/>
                </a:stretch>
              </p:blipFill>
              <p:spPr bwMode="auto">
                <a:xfrm>
                  <a:off x="1519" y="1117"/>
                  <a:ext cx="360" cy="264"/>
                </a:xfrm>
                <a:prstGeom prst="rect">
                  <a:avLst/>
                </a:prstGeom>
                <a:noFill/>
              </p:spPr>
            </p:pic>
          </p:grpSp>
          <p:grpSp>
            <p:nvGrpSpPr>
              <p:cNvPr id="113717" name="Group 53"/>
              <p:cNvGrpSpPr>
                <a:grpSpLocks/>
              </p:cNvGrpSpPr>
              <p:nvPr/>
            </p:nvGrpSpPr>
            <p:grpSpPr bwMode="auto">
              <a:xfrm>
                <a:off x="1935" y="1198"/>
                <a:ext cx="360" cy="463"/>
                <a:chOff x="1519" y="1117"/>
                <a:chExt cx="360" cy="463"/>
              </a:xfrm>
            </p:grpSpPr>
            <p:pic>
              <p:nvPicPr>
                <p:cNvPr id="113718" name="Picture 54" descr="MSHF Big Deck Front Elev"/>
                <p:cNvPicPr>
                  <a:picLocks noChangeAspect="1" noChangeArrowheads="1"/>
                </p:cNvPicPr>
                <p:nvPr/>
              </p:nvPicPr>
              <p:blipFill>
                <a:blip r:embed="rId6"/>
                <a:srcRect/>
                <a:stretch>
                  <a:fillRect/>
                </a:stretch>
              </p:blipFill>
              <p:spPr bwMode="auto">
                <a:xfrm>
                  <a:off x="1519" y="1381"/>
                  <a:ext cx="360" cy="199"/>
                </a:xfrm>
                <a:prstGeom prst="rect">
                  <a:avLst/>
                </a:prstGeom>
                <a:noFill/>
              </p:spPr>
            </p:pic>
            <p:pic>
              <p:nvPicPr>
                <p:cNvPr id="113719" name="Picture 55" descr="MSHF Big Fence Front Elev"/>
                <p:cNvPicPr>
                  <a:picLocks noChangeAspect="1" noChangeArrowheads="1"/>
                </p:cNvPicPr>
                <p:nvPr/>
              </p:nvPicPr>
              <p:blipFill>
                <a:blip r:embed="rId7"/>
                <a:srcRect/>
                <a:stretch>
                  <a:fillRect/>
                </a:stretch>
              </p:blipFill>
              <p:spPr bwMode="auto">
                <a:xfrm>
                  <a:off x="1519" y="1117"/>
                  <a:ext cx="360" cy="264"/>
                </a:xfrm>
                <a:prstGeom prst="rect">
                  <a:avLst/>
                </a:prstGeom>
                <a:noFill/>
              </p:spPr>
            </p:pic>
          </p:grpSp>
          <p:grpSp>
            <p:nvGrpSpPr>
              <p:cNvPr id="113720" name="Group 56"/>
              <p:cNvGrpSpPr>
                <a:grpSpLocks/>
              </p:cNvGrpSpPr>
              <p:nvPr/>
            </p:nvGrpSpPr>
            <p:grpSpPr bwMode="auto">
              <a:xfrm>
                <a:off x="1575" y="1198"/>
                <a:ext cx="360" cy="463"/>
                <a:chOff x="1519" y="1117"/>
                <a:chExt cx="360" cy="463"/>
              </a:xfrm>
            </p:grpSpPr>
            <p:pic>
              <p:nvPicPr>
                <p:cNvPr id="113721" name="Picture 57" descr="MSHF Big Deck Front Elev"/>
                <p:cNvPicPr>
                  <a:picLocks noChangeAspect="1" noChangeArrowheads="1"/>
                </p:cNvPicPr>
                <p:nvPr/>
              </p:nvPicPr>
              <p:blipFill>
                <a:blip r:embed="rId6"/>
                <a:srcRect/>
                <a:stretch>
                  <a:fillRect/>
                </a:stretch>
              </p:blipFill>
              <p:spPr bwMode="auto">
                <a:xfrm>
                  <a:off x="1519" y="1381"/>
                  <a:ext cx="360" cy="199"/>
                </a:xfrm>
                <a:prstGeom prst="rect">
                  <a:avLst/>
                </a:prstGeom>
                <a:noFill/>
              </p:spPr>
            </p:pic>
            <p:pic>
              <p:nvPicPr>
                <p:cNvPr id="113722" name="Picture 58" descr="MSHF Big Fence Front Elev"/>
                <p:cNvPicPr>
                  <a:picLocks noChangeAspect="1" noChangeArrowheads="1"/>
                </p:cNvPicPr>
                <p:nvPr/>
              </p:nvPicPr>
              <p:blipFill>
                <a:blip r:embed="rId7"/>
                <a:srcRect/>
                <a:stretch>
                  <a:fillRect/>
                </a:stretch>
              </p:blipFill>
              <p:spPr bwMode="auto">
                <a:xfrm>
                  <a:off x="1519" y="1117"/>
                  <a:ext cx="360" cy="264"/>
                </a:xfrm>
                <a:prstGeom prst="rect">
                  <a:avLst/>
                </a:prstGeom>
                <a:noFill/>
              </p:spPr>
            </p:pic>
          </p:grpSp>
          <p:grpSp>
            <p:nvGrpSpPr>
              <p:cNvPr id="113723" name="Group 59"/>
              <p:cNvGrpSpPr>
                <a:grpSpLocks/>
              </p:cNvGrpSpPr>
              <p:nvPr/>
            </p:nvGrpSpPr>
            <p:grpSpPr bwMode="auto">
              <a:xfrm>
                <a:off x="2655" y="1198"/>
                <a:ext cx="360" cy="463"/>
                <a:chOff x="2655" y="1072"/>
                <a:chExt cx="360" cy="463"/>
              </a:xfrm>
            </p:grpSpPr>
            <p:pic>
              <p:nvPicPr>
                <p:cNvPr id="113724" name="Picture 60" descr="MSHF Big Deck Front Elev"/>
                <p:cNvPicPr>
                  <a:picLocks noChangeAspect="1" noChangeArrowheads="1"/>
                </p:cNvPicPr>
                <p:nvPr/>
              </p:nvPicPr>
              <p:blipFill>
                <a:blip r:embed="rId6"/>
                <a:srcRect/>
                <a:stretch>
                  <a:fillRect/>
                </a:stretch>
              </p:blipFill>
              <p:spPr bwMode="auto">
                <a:xfrm>
                  <a:off x="2655" y="1336"/>
                  <a:ext cx="360" cy="199"/>
                </a:xfrm>
                <a:prstGeom prst="rect">
                  <a:avLst/>
                </a:prstGeom>
                <a:noFill/>
              </p:spPr>
            </p:pic>
            <p:pic>
              <p:nvPicPr>
                <p:cNvPr id="113725" name="Picture 61" descr="MSHF Big Fence Front Elev"/>
                <p:cNvPicPr>
                  <a:picLocks noChangeAspect="1" noChangeArrowheads="1"/>
                </p:cNvPicPr>
                <p:nvPr/>
              </p:nvPicPr>
              <p:blipFill>
                <a:blip r:embed="rId7"/>
                <a:srcRect/>
                <a:stretch>
                  <a:fillRect/>
                </a:stretch>
              </p:blipFill>
              <p:spPr bwMode="auto">
                <a:xfrm>
                  <a:off x="2655" y="1072"/>
                  <a:ext cx="360" cy="264"/>
                </a:xfrm>
                <a:prstGeom prst="rect">
                  <a:avLst/>
                </a:prstGeom>
                <a:noFill/>
              </p:spPr>
            </p:pic>
          </p:grpSp>
          <p:grpSp>
            <p:nvGrpSpPr>
              <p:cNvPr id="113726" name="Group 62"/>
              <p:cNvGrpSpPr>
                <a:grpSpLocks/>
              </p:cNvGrpSpPr>
              <p:nvPr/>
            </p:nvGrpSpPr>
            <p:grpSpPr bwMode="auto">
              <a:xfrm>
                <a:off x="3013" y="1198"/>
                <a:ext cx="195" cy="533"/>
                <a:chOff x="3013" y="1072"/>
                <a:chExt cx="195" cy="533"/>
              </a:xfrm>
            </p:grpSpPr>
            <p:pic>
              <p:nvPicPr>
                <p:cNvPr id="113727" name="Picture 63" descr="MSHF Multi Drive Unit End Elev"/>
                <p:cNvPicPr>
                  <a:picLocks noChangeAspect="1" noChangeArrowheads="1"/>
                </p:cNvPicPr>
                <p:nvPr/>
              </p:nvPicPr>
              <p:blipFill>
                <a:blip r:embed="rId9"/>
                <a:srcRect/>
                <a:stretch>
                  <a:fillRect/>
                </a:stretch>
              </p:blipFill>
              <p:spPr bwMode="auto">
                <a:xfrm flipH="1">
                  <a:off x="3013" y="1214"/>
                  <a:ext cx="195" cy="391"/>
                </a:xfrm>
                <a:prstGeom prst="rect">
                  <a:avLst/>
                </a:prstGeom>
                <a:noFill/>
              </p:spPr>
            </p:pic>
            <p:pic>
              <p:nvPicPr>
                <p:cNvPr id="113728" name="Picture 64" descr="MSHF Small Fence Front Elev"/>
                <p:cNvPicPr>
                  <a:picLocks noChangeAspect="1" noChangeArrowheads="1"/>
                </p:cNvPicPr>
                <p:nvPr/>
              </p:nvPicPr>
              <p:blipFill>
                <a:blip r:embed="rId10"/>
                <a:srcRect/>
                <a:stretch>
                  <a:fillRect/>
                </a:stretch>
              </p:blipFill>
              <p:spPr bwMode="auto">
                <a:xfrm>
                  <a:off x="3013" y="1072"/>
                  <a:ext cx="193" cy="264"/>
                </a:xfrm>
                <a:prstGeom prst="rect">
                  <a:avLst/>
                </a:prstGeom>
                <a:noFill/>
              </p:spPr>
            </p:pic>
          </p:grpSp>
        </p:grpSp>
        <p:grpSp>
          <p:nvGrpSpPr>
            <p:cNvPr id="113729" name="Group 65"/>
            <p:cNvGrpSpPr>
              <a:grpSpLocks/>
            </p:cNvGrpSpPr>
            <p:nvPr/>
          </p:nvGrpSpPr>
          <p:grpSpPr bwMode="auto">
            <a:xfrm>
              <a:off x="2356" y="1169"/>
              <a:ext cx="227" cy="186"/>
              <a:chOff x="961" y="1728"/>
              <a:chExt cx="227" cy="186"/>
            </a:xfrm>
          </p:grpSpPr>
          <p:sp>
            <p:nvSpPr>
              <p:cNvPr id="113730" name="Rectangle 66"/>
              <p:cNvSpPr>
                <a:spLocks noChangeArrowheads="1"/>
              </p:cNvSpPr>
              <p:nvPr/>
            </p:nvSpPr>
            <p:spPr bwMode="auto">
              <a:xfrm>
                <a:off x="961" y="1728"/>
                <a:ext cx="227" cy="186"/>
              </a:xfrm>
              <a:prstGeom prst="rect">
                <a:avLst/>
              </a:prstGeom>
              <a:solidFill>
                <a:schemeClr val="bg1"/>
              </a:solidFill>
              <a:ln w="9525" algn="ctr">
                <a:solidFill>
                  <a:schemeClr val="tx1"/>
                </a:solidFill>
                <a:miter lim="800000"/>
                <a:headEnd/>
                <a:tailEnd/>
              </a:ln>
              <a:effectLst/>
            </p:spPr>
            <p:txBody>
              <a:bodyPr wrap="none" anchor="ctr"/>
              <a:lstStyle/>
              <a:p>
                <a:endParaRPr lang="en-US"/>
              </a:p>
            </p:txBody>
          </p:sp>
          <p:pic>
            <p:nvPicPr>
              <p:cNvPr id="113731" name="Picture 67" descr="IPAFFlag"/>
              <p:cNvPicPr>
                <a:picLocks noChangeAspect="1" noChangeArrowheads="1"/>
              </p:cNvPicPr>
              <p:nvPr/>
            </p:nvPicPr>
            <p:blipFill>
              <a:blip r:embed="rId11"/>
              <a:srcRect/>
              <a:stretch>
                <a:fillRect/>
              </a:stretch>
            </p:blipFill>
            <p:spPr bwMode="auto">
              <a:xfrm>
                <a:off x="963" y="1730"/>
                <a:ext cx="224" cy="181"/>
              </a:xfrm>
              <a:prstGeom prst="rect">
                <a:avLst/>
              </a:prstGeom>
              <a:noFill/>
            </p:spPr>
          </p:pic>
        </p:grpSp>
      </p:grpSp>
      <p:grpSp>
        <p:nvGrpSpPr>
          <p:cNvPr id="113732" name="Group 68"/>
          <p:cNvGrpSpPr>
            <a:grpSpLocks/>
          </p:cNvGrpSpPr>
          <p:nvPr/>
        </p:nvGrpSpPr>
        <p:grpSpPr bwMode="auto">
          <a:xfrm>
            <a:off x="5092700" y="1855788"/>
            <a:ext cx="3233738" cy="898525"/>
            <a:chOff x="3208" y="1169"/>
            <a:chExt cx="2037" cy="566"/>
          </a:xfrm>
        </p:grpSpPr>
        <p:grpSp>
          <p:nvGrpSpPr>
            <p:cNvPr id="113733" name="Group 69"/>
            <p:cNvGrpSpPr>
              <a:grpSpLocks/>
            </p:cNvGrpSpPr>
            <p:nvPr/>
          </p:nvGrpSpPr>
          <p:grpSpPr bwMode="auto">
            <a:xfrm>
              <a:off x="3208" y="1198"/>
              <a:ext cx="2037" cy="537"/>
              <a:chOff x="3208" y="1198"/>
              <a:chExt cx="2037" cy="537"/>
            </a:xfrm>
          </p:grpSpPr>
          <p:grpSp>
            <p:nvGrpSpPr>
              <p:cNvPr id="113734" name="Group 70"/>
              <p:cNvGrpSpPr>
                <a:grpSpLocks/>
              </p:cNvGrpSpPr>
              <p:nvPr/>
            </p:nvGrpSpPr>
            <p:grpSpPr bwMode="auto">
              <a:xfrm>
                <a:off x="4678" y="1198"/>
                <a:ext cx="567" cy="537"/>
                <a:chOff x="4678" y="1198"/>
                <a:chExt cx="567" cy="537"/>
              </a:xfrm>
            </p:grpSpPr>
            <p:grpSp>
              <p:nvGrpSpPr>
                <p:cNvPr id="113735" name="Group 71"/>
                <p:cNvGrpSpPr>
                  <a:grpSpLocks/>
                </p:cNvGrpSpPr>
                <p:nvPr/>
              </p:nvGrpSpPr>
              <p:grpSpPr bwMode="auto">
                <a:xfrm flipH="1">
                  <a:off x="4874" y="1198"/>
                  <a:ext cx="371" cy="463"/>
                  <a:chOff x="1508" y="935"/>
                  <a:chExt cx="371" cy="463"/>
                </a:xfrm>
              </p:grpSpPr>
              <p:pic>
                <p:nvPicPr>
                  <p:cNvPr id="113736" name="Picture 72" descr="MSHF Big Deck Front Elev"/>
                  <p:cNvPicPr>
                    <a:picLocks noChangeAspect="1" noChangeArrowheads="1"/>
                  </p:cNvPicPr>
                  <p:nvPr/>
                </p:nvPicPr>
                <p:blipFill>
                  <a:blip r:embed="rId6"/>
                  <a:srcRect/>
                  <a:stretch>
                    <a:fillRect/>
                  </a:stretch>
                </p:blipFill>
                <p:spPr bwMode="auto">
                  <a:xfrm>
                    <a:off x="1519" y="1199"/>
                    <a:ext cx="360" cy="199"/>
                  </a:xfrm>
                  <a:prstGeom prst="rect">
                    <a:avLst/>
                  </a:prstGeom>
                  <a:noFill/>
                </p:spPr>
              </p:pic>
              <p:pic>
                <p:nvPicPr>
                  <p:cNvPr id="113737" name="Picture 73" descr="MSHF Big Fence Front Elev"/>
                  <p:cNvPicPr>
                    <a:picLocks noChangeAspect="1" noChangeArrowheads="1"/>
                  </p:cNvPicPr>
                  <p:nvPr/>
                </p:nvPicPr>
                <p:blipFill>
                  <a:blip r:embed="rId7"/>
                  <a:srcRect/>
                  <a:stretch>
                    <a:fillRect/>
                  </a:stretch>
                </p:blipFill>
                <p:spPr bwMode="auto">
                  <a:xfrm>
                    <a:off x="1519" y="935"/>
                    <a:ext cx="360" cy="264"/>
                  </a:xfrm>
                  <a:prstGeom prst="rect">
                    <a:avLst/>
                  </a:prstGeom>
                  <a:noFill/>
                </p:spPr>
              </p:pic>
              <p:pic>
                <p:nvPicPr>
                  <p:cNvPr id="113738" name="Picture 74" descr="MSHF Fence End Elev"/>
                  <p:cNvPicPr>
                    <a:picLocks noChangeAspect="1" noChangeArrowheads="1"/>
                  </p:cNvPicPr>
                  <p:nvPr/>
                </p:nvPicPr>
                <p:blipFill>
                  <a:blip r:embed="rId8"/>
                  <a:srcRect/>
                  <a:stretch>
                    <a:fillRect/>
                  </a:stretch>
                </p:blipFill>
                <p:spPr bwMode="auto">
                  <a:xfrm>
                    <a:off x="1508" y="935"/>
                    <a:ext cx="13" cy="264"/>
                  </a:xfrm>
                  <a:prstGeom prst="rect">
                    <a:avLst/>
                  </a:prstGeom>
                  <a:noFill/>
                </p:spPr>
              </p:pic>
            </p:grpSp>
            <p:grpSp>
              <p:nvGrpSpPr>
                <p:cNvPr id="113739" name="Group 75"/>
                <p:cNvGrpSpPr>
                  <a:grpSpLocks/>
                </p:cNvGrpSpPr>
                <p:nvPr/>
              </p:nvGrpSpPr>
              <p:grpSpPr bwMode="auto">
                <a:xfrm>
                  <a:off x="4678" y="1198"/>
                  <a:ext cx="195" cy="537"/>
                  <a:chOff x="4678" y="1198"/>
                  <a:chExt cx="195" cy="537"/>
                </a:xfrm>
              </p:grpSpPr>
              <p:pic>
                <p:nvPicPr>
                  <p:cNvPr id="113740" name="Picture 76" descr="MSHF Multi Drive Unit End Elev"/>
                  <p:cNvPicPr>
                    <a:picLocks noChangeAspect="1" noChangeArrowheads="1"/>
                  </p:cNvPicPr>
                  <p:nvPr/>
                </p:nvPicPr>
                <p:blipFill>
                  <a:blip r:embed="rId9"/>
                  <a:srcRect/>
                  <a:stretch>
                    <a:fillRect/>
                  </a:stretch>
                </p:blipFill>
                <p:spPr bwMode="auto">
                  <a:xfrm>
                    <a:off x="4678" y="1344"/>
                    <a:ext cx="195" cy="391"/>
                  </a:xfrm>
                  <a:prstGeom prst="rect">
                    <a:avLst/>
                  </a:prstGeom>
                  <a:noFill/>
                </p:spPr>
              </p:pic>
              <p:pic>
                <p:nvPicPr>
                  <p:cNvPr id="113741" name="Picture 77" descr="MSHF Small Fence Front Elev"/>
                  <p:cNvPicPr>
                    <a:picLocks noChangeAspect="1" noChangeArrowheads="1"/>
                  </p:cNvPicPr>
                  <p:nvPr/>
                </p:nvPicPr>
                <p:blipFill>
                  <a:blip r:embed="rId10"/>
                  <a:srcRect/>
                  <a:stretch>
                    <a:fillRect/>
                  </a:stretch>
                </p:blipFill>
                <p:spPr bwMode="auto">
                  <a:xfrm>
                    <a:off x="4680" y="1198"/>
                    <a:ext cx="193" cy="264"/>
                  </a:xfrm>
                  <a:prstGeom prst="rect">
                    <a:avLst/>
                  </a:prstGeom>
                  <a:noFill/>
                </p:spPr>
              </p:pic>
            </p:grpSp>
          </p:grpSp>
          <p:grpSp>
            <p:nvGrpSpPr>
              <p:cNvPr id="113742" name="Group 78"/>
              <p:cNvGrpSpPr>
                <a:grpSpLocks/>
              </p:cNvGrpSpPr>
              <p:nvPr/>
            </p:nvGrpSpPr>
            <p:grpSpPr bwMode="auto">
              <a:xfrm>
                <a:off x="3208" y="1198"/>
                <a:ext cx="1470" cy="537"/>
                <a:chOff x="3208" y="1198"/>
                <a:chExt cx="1470" cy="537"/>
              </a:xfrm>
            </p:grpSpPr>
            <p:grpSp>
              <p:nvGrpSpPr>
                <p:cNvPr id="113743" name="Group 79"/>
                <p:cNvGrpSpPr>
                  <a:grpSpLocks/>
                </p:cNvGrpSpPr>
                <p:nvPr/>
              </p:nvGrpSpPr>
              <p:grpSpPr bwMode="auto">
                <a:xfrm>
                  <a:off x="4483" y="1198"/>
                  <a:ext cx="195" cy="537"/>
                  <a:chOff x="4483" y="1198"/>
                  <a:chExt cx="195" cy="537"/>
                </a:xfrm>
              </p:grpSpPr>
              <p:pic>
                <p:nvPicPr>
                  <p:cNvPr id="113744" name="Picture 80" descr="MSHF Multi Drive Unit End Elev"/>
                  <p:cNvPicPr>
                    <a:picLocks noChangeAspect="1" noChangeArrowheads="1"/>
                  </p:cNvPicPr>
                  <p:nvPr/>
                </p:nvPicPr>
                <p:blipFill>
                  <a:blip r:embed="rId9"/>
                  <a:srcRect/>
                  <a:stretch>
                    <a:fillRect/>
                  </a:stretch>
                </p:blipFill>
                <p:spPr bwMode="auto">
                  <a:xfrm flipH="1">
                    <a:off x="4483" y="1344"/>
                    <a:ext cx="195" cy="391"/>
                  </a:xfrm>
                  <a:prstGeom prst="rect">
                    <a:avLst/>
                  </a:prstGeom>
                  <a:noFill/>
                </p:spPr>
              </p:pic>
              <p:pic>
                <p:nvPicPr>
                  <p:cNvPr id="113745" name="Picture 81" descr="MSHF Small Fence Front Elev"/>
                  <p:cNvPicPr>
                    <a:picLocks noChangeAspect="1" noChangeArrowheads="1"/>
                  </p:cNvPicPr>
                  <p:nvPr/>
                </p:nvPicPr>
                <p:blipFill>
                  <a:blip r:embed="rId10"/>
                  <a:srcRect/>
                  <a:stretch>
                    <a:fillRect/>
                  </a:stretch>
                </p:blipFill>
                <p:spPr bwMode="auto">
                  <a:xfrm>
                    <a:off x="4483" y="1198"/>
                    <a:ext cx="193" cy="264"/>
                  </a:xfrm>
                  <a:prstGeom prst="rect">
                    <a:avLst/>
                  </a:prstGeom>
                  <a:noFill/>
                </p:spPr>
              </p:pic>
            </p:grpSp>
            <p:grpSp>
              <p:nvGrpSpPr>
                <p:cNvPr id="113746" name="Group 82"/>
                <p:cNvGrpSpPr>
                  <a:grpSpLocks/>
                </p:cNvGrpSpPr>
                <p:nvPr/>
              </p:nvGrpSpPr>
              <p:grpSpPr bwMode="auto">
                <a:xfrm>
                  <a:off x="3761" y="1198"/>
                  <a:ext cx="360" cy="463"/>
                  <a:chOff x="1519" y="1117"/>
                  <a:chExt cx="360" cy="463"/>
                </a:xfrm>
              </p:grpSpPr>
              <p:pic>
                <p:nvPicPr>
                  <p:cNvPr id="113747" name="Picture 83" descr="MSHF Big Deck Front Elev"/>
                  <p:cNvPicPr>
                    <a:picLocks noChangeAspect="1" noChangeArrowheads="1"/>
                  </p:cNvPicPr>
                  <p:nvPr/>
                </p:nvPicPr>
                <p:blipFill>
                  <a:blip r:embed="rId6"/>
                  <a:srcRect/>
                  <a:stretch>
                    <a:fillRect/>
                  </a:stretch>
                </p:blipFill>
                <p:spPr bwMode="auto">
                  <a:xfrm>
                    <a:off x="1519" y="1381"/>
                    <a:ext cx="360" cy="199"/>
                  </a:xfrm>
                  <a:prstGeom prst="rect">
                    <a:avLst/>
                  </a:prstGeom>
                  <a:noFill/>
                </p:spPr>
              </p:pic>
              <p:pic>
                <p:nvPicPr>
                  <p:cNvPr id="113748" name="Picture 84" descr="MSHF Big Fence Front Elev"/>
                  <p:cNvPicPr>
                    <a:picLocks noChangeAspect="1" noChangeArrowheads="1"/>
                  </p:cNvPicPr>
                  <p:nvPr/>
                </p:nvPicPr>
                <p:blipFill>
                  <a:blip r:embed="rId7"/>
                  <a:srcRect/>
                  <a:stretch>
                    <a:fillRect/>
                  </a:stretch>
                </p:blipFill>
                <p:spPr bwMode="auto">
                  <a:xfrm>
                    <a:off x="1519" y="1117"/>
                    <a:ext cx="360" cy="264"/>
                  </a:xfrm>
                  <a:prstGeom prst="rect">
                    <a:avLst/>
                  </a:prstGeom>
                  <a:noFill/>
                </p:spPr>
              </p:pic>
            </p:grpSp>
            <p:grpSp>
              <p:nvGrpSpPr>
                <p:cNvPr id="113749" name="Group 85"/>
                <p:cNvGrpSpPr>
                  <a:grpSpLocks/>
                </p:cNvGrpSpPr>
                <p:nvPr/>
              </p:nvGrpSpPr>
              <p:grpSpPr bwMode="auto">
                <a:xfrm>
                  <a:off x="3401" y="1198"/>
                  <a:ext cx="360" cy="463"/>
                  <a:chOff x="1519" y="1117"/>
                  <a:chExt cx="360" cy="463"/>
                </a:xfrm>
              </p:grpSpPr>
              <p:pic>
                <p:nvPicPr>
                  <p:cNvPr id="113750" name="Picture 86" descr="MSHF Big Deck Front Elev"/>
                  <p:cNvPicPr>
                    <a:picLocks noChangeAspect="1" noChangeArrowheads="1"/>
                  </p:cNvPicPr>
                  <p:nvPr/>
                </p:nvPicPr>
                <p:blipFill>
                  <a:blip r:embed="rId6"/>
                  <a:srcRect/>
                  <a:stretch>
                    <a:fillRect/>
                  </a:stretch>
                </p:blipFill>
                <p:spPr bwMode="auto">
                  <a:xfrm>
                    <a:off x="1519" y="1381"/>
                    <a:ext cx="360" cy="199"/>
                  </a:xfrm>
                  <a:prstGeom prst="rect">
                    <a:avLst/>
                  </a:prstGeom>
                  <a:noFill/>
                </p:spPr>
              </p:pic>
              <p:pic>
                <p:nvPicPr>
                  <p:cNvPr id="113751" name="Picture 87" descr="MSHF Big Fence Front Elev"/>
                  <p:cNvPicPr>
                    <a:picLocks noChangeAspect="1" noChangeArrowheads="1"/>
                  </p:cNvPicPr>
                  <p:nvPr/>
                </p:nvPicPr>
                <p:blipFill>
                  <a:blip r:embed="rId7"/>
                  <a:srcRect/>
                  <a:stretch>
                    <a:fillRect/>
                  </a:stretch>
                </p:blipFill>
                <p:spPr bwMode="auto">
                  <a:xfrm>
                    <a:off x="1519" y="1117"/>
                    <a:ext cx="360" cy="264"/>
                  </a:xfrm>
                  <a:prstGeom prst="rect">
                    <a:avLst/>
                  </a:prstGeom>
                  <a:noFill/>
                </p:spPr>
              </p:pic>
            </p:grpSp>
            <p:grpSp>
              <p:nvGrpSpPr>
                <p:cNvPr id="113752" name="Group 88"/>
                <p:cNvGrpSpPr>
                  <a:grpSpLocks/>
                </p:cNvGrpSpPr>
                <p:nvPr/>
              </p:nvGrpSpPr>
              <p:grpSpPr bwMode="auto">
                <a:xfrm>
                  <a:off x="3208" y="1198"/>
                  <a:ext cx="195" cy="533"/>
                  <a:chOff x="3208" y="1072"/>
                  <a:chExt cx="195" cy="533"/>
                </a:xfrm>
              </p:grpSpPr>
              <p:pic>
                <p:nvPicPr>
                  <p:cNvPr id="113753" name="Picture 89" descr="MSHF Multi Drive Unit End Elev"/>
                  <p:cNvPicPr>
                    <a:picLocks noChangeAspect="1" noChangeArrowheads="1"/>
                  </p:cNvPicPr>
                  <p:nvPr/>
                </p:nvPicPr>
                <p:blipFill>
                  <a:blip r:embed="rId9"/>
                  <a:srcRect/>
                  <a:stretch>
                    <a:fillRect/>
                  </a:stretch>
                </p:blipFill>
                <p:spPr bwMode="auto">
                  <a:xfrm>
                    <a:off x="3208" y="1214"/>
                    <a:ext cx="195" cy="391"/>
                  </a:xfrm>
                  <a:prstGeom prst="rect">
                    <a:avLst/>
                  </a:prstGeom>
                  <a:noFill/>
                </p:spPr>
              </p:pic>
              <p:pic>
                <p:nvPicPr>
                  <p:cNvPr id="113754" name="Picture 90" descr="MSHF Small Fence Front Elev"/>
                  <p:cNvPicPr>
                    <a:picLocks noChangeAspect="1" noChangeArrowheads="1"/>
                  </p:cNvPicPr>
                  <p:nvPr/>
                </p:nvPicPr>
                <p:blipFill>
                  <a:blip r:embed="rId10"/>
                  <a:srcRect/>
                  <a:stretch>
                    <a:fillRect/>
                  </a:stretch>
                </p:blipFill>
                <p:spPr bwMode="auto">
                  <a:xfrm>
                    <a:off x="3210" y="1072"/>
                    <a:ext cx="193" cy="264"/>
                  </a:xfrm>
                  <a:prstGeom prst="rect">
                    <a:avLst/>
                  </a:prstGeom>
                  <a:noFill/>
                </p:spPr>
              </p:pic>
            </p:grpSp>
            <p:grpSp>
              <p:nvGrpSpPr>
                <p:cNvPr id="113755" name="Group 91"/>
                <p:cNvGrpSpPr>
                  <a:grpSpLocks/>
                </p:cNvGrpSpPr>
                <p:nvPr/>
              </p:nvGrpSpPr>
              <p:grpSpPr bwMode="auto">
                <a:xfrm>
                  <a:off x="4123" y="1198"/>
                  <a:ext cx="360" cy="463"/>
                  <a:chOff x="1519" y="1117"/>
                  <a:chExt cx="360" cy="463"/>
                </a:xfrm>
              </p:grpSpPr>
              <p:pic>
                <p:nvPicPr>
                  <p:cNvPr id="113756" name="Picture 92" descr="MSHF Big Deck Front Elev"/>
                  <p:cNvPicPr>
                    <a:picLocks noChangeAspect="1" noChangeArrowheads="1"/>
                  </p:cNvPicPr>
                  <p:nvPr/>
                </p:nvPicPr>
                <p:blipFill>
                  <a:blip r:embed="rId6"/>
                  <a:srcRect/>
                  <a:stretch>
                    <a:fillRect/>
                  </a:stretch>
                </p:blipFill>
                <p:spPr bwMode="auto">
                  <a:xfrm>
                    <a:off x="1519" y="1381"/>
                    <a:ext cx="360" cy="199"/>
                  </a:xfrm>
                  <a:prstGeom prst="rect">
                    <a:avLst/>
                  </a:prstGeom>
                  <a:noFill/>
                </p:spPr>
              </p:pic>
              <p:pic>
                <p:nvPicPr>
                  <p:cNvPr id="113757" name="Picture 93" descr="MSHF Big Fence Front Elev"/>
                  <p:cNvPicPr>
                    <a:picLocks noChangeAspect="1" noChangeArrowheads="1"/>
                  </p:cNvPicPr>
                  <p:nvPr/>
                </p:nvPicPr>
                <p:blipFill>
                  <a:blip r:embed="rId7"/>
                  <a:srcRect/>
                  <a:stretch>
                    <a:fillRect/>
                  </a:stretch>
                </p:blipFill>
                <p:spPr bwMode="auto">
                  <a:xfrm>
                    <a:off x="1519" y="1117"/>
                    <a:ext cx="360" cy="264"/>
                  </a:xfrm>
                  <a:prstGeom prst="rect">
                    <a:avLst/>
                  </a:prstGeom>
                  <a:noFill/>
                </p:spPr>
              </p:pic>
            </p:grpSp>
          </p:grpSp>
        </p:grpSp>
        <p:grpSp>
          <p:nvGrpSpPr>
            <p:cNvPr id="113758" name="Group 94"/>
            <p:cNvGrpSpPr>
              <a:grpSpLocks/>
            </p:cNvGrpSpPr>
            <p:nvPr/>
          </p:nvGrpSpPr>
          <p:grpSpPr bwMode="auto">
            <a:xfrm>
              <a:off x="3831" y="1169"/>
              <a:ext cx="227" cy="186"/>
              <a:chOff x="961" y="1728"/>
              <a:chExt cx="227" cy="186"/>
            </a:xfrm>
          </p:grpSpPr>
          <p:sp>
            <p:nvSpPr>
              <p:cNvPr id="113759" name="Rectangle 95"/>
              <p:cNvSpPr>
                <a:spLocks noChangeArrowheads="1"/>
              </p:cNvSpPr>
              <p:nvPr/>
            </p:nvSpPr>
            <p:spPr bwMode="auto">
              <a:xfrm>
                <a:off x="961" y="1728"/>
                <a:ext cx="227" cy="186"/>
              </a:xfrm>
              <a:prstGeom prst="rect">
                <a:avLst/>
              </a:prstGeom>
              <a:solidFill>
                <a:schemeClr val="bg1"/>
              </a:solidFill>
              <a:ln w="9525" algn="ctr">
                <a:solidFill>
                  <a:schemeClr val="tx1"/>
                </a:solidFill>
                <a:miter lim="800000"/>
                <a:headEnd/>
                <a:tailEnd/>
              </a:ln>
              <a:effectLst/>
            </p:spPr>
            <p:txBody>
              <a:bodyPr wrap="none" anchor="ctr"/>
              <a:lstStyle/>
              <a:p>
                <a:endParaRPr lang="en-US"/>
              </a:p>
            </p:txBody>
          </p:sp>
          <p:pic>
            <p:nvPicPr>
              <p:cNvPr id="113760" name="Picture 96" descr="IPAFFlag"/>
              <p:cNvPicPr>
                <a:picLocks noChangeAspect="1" noChangeArrowheads="1"/>
              </p:cNvPicPr>
              <p:nvPr/>
            </p:nvPicPr>
            <p:blipFill>
              <a:blip r:embed="rId11"/>
              <a:srcRect/>
              <a:stretch>
                <a:fillRect/>
              </a:stretch>
            </p:blipFill>
            <p:spPr bwMode="auto">
              <a:xfrm>
                <a:off x="963" y="1730"/>
                <a:ext cx="224" cy="181"/>
              </a:xfrm>
              <a:prstGeom prst="rect">
                <a:avLst/>
              </a:prstGeom>
              <a:noFill/>
            </p:spPr>
          </p:pic>
        </p:grpSp>
      </p:grpSp>
      <p:sp>
        <p:nvSpPr>
          <p:cNvPr id="113761" name="AutoShape 97"/>
          <p:cNvSpPr>
            <a:spLocks noChangeArrowheads="1"/>
          </p:cNvSpPr>
          <p:nvPr/>
        </p:nvSpPr>
        <p:spPr bwMode="auto">
          <a:xfrm>
            <a:off x="2076450" y="5299075"/>
            <a:ext cx="71438"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sp>
        <p:nvSpPr>
          <p:cNvPr id="113762" name="AutoShape 98"/>
          <p:cNvSpPr>
            <a:spLocks noChangeArrowheads="1"/>
          </p:cNvSpPr>
          <p:nvPr/>
        </p:nvSpPr>
        <p:spPr bwMode="auto">
          <a:xfrm>
            <a:off x="2243138" y="5299075"/>
            <a:ext cx="71437"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sp>
        <p:nvSpPr>
          <p:cNvPr id="113763" name="AutoShape 99"/>
          <p:cNvSpPr>
            <a:spLocks noChangeArrowheads="1"/>
          </p:cNvSpPr>
          <p:nvPr/>
        </p:nvSpPr>
        <p:spPr bwMode="auto">
          <a:xfrm>
            <a:off x="4983163" y="5300663"/>
            <a:ext cx="71437"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sp>
        <p:nvSpPr>
          <p:cNvPr id="113764" name="AutoShape 100"/>
          <p:cNvSpPr>
            <a:spLocks noChangeArrowheads="1"/>
          </p:cNvSpPr>
          <p:nvPr/>
        </p:nvSpPr>
        <p:spPr bwMode="auto">
          <a:xfrm>
            <a:off x="5149850" y="5300663"/>
            <a:ext cx="71438"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sp>
        <p:nvSpPr>
          <p:cNvPr id="113765" name="AutoShape 101"/>
          <p:cNvSpPr>
            <a:spLocks noChangeArrowheads="1"/>
          </p:cNvSpPr>
          <p:nvPr/>
        </p:nvSpPr>
        <p:spPr bwMode="auto">
          <a:xfrm>
            <a:off x="7318375" y="4576763"/>
            <a:ext cx="71438"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sp>
        <p:nvSpPr>
          <p:cNvPr id="113766" name="AutoShape 102"/>
          <p:cNvSpPr>
            <a:spLocks noChangeArrowheads="1"/>
          </p:cNvSpPr>
          <p:nvPr/>
        </p:nvSpPr>
        <p:spPr bwMode="auto">
          <a:xfrm>
            <a:off x="7485063" y="4576763"/>
            <a:ext cx="71437"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13695"/>
                                        </p:tgtEl>
                                        <p:attrNameLst>
                                          <p:attrName>style.visibility</p:attrName>
                                        </p:attrNameLst>
                                      </p:cBhvr>
                                      <p:to>
                                        <p:strVal val="visible"/>
                                      </p:to>
                                    </p:set>
                                    <p:animEffect transition="in" filter="dissolve">
                                      <p:cBhvr>
                                        <p:cTn id="7" dur="1000"/>
                                        <p:tgtEl>
                                          <p:spTgt spid="113695"/>
                                        </p:tgtEl>
                                      </p:cBhvr>
                                    </p:animEffect>
                                  </p:childTnLst>
                                </p:cTn>
                              </p:par>
                            </p:childTnLst>
                          </p:cTn>
                        </p:par>
                        <p:par>
                          <p:cTn id="8" fill="hold">
                            <p:stCondLst>
                              <p:cond delay="1000"/>
                            </p:stCondLst>
                            <p:childTnLst>
                              <p:par>
                                <p:cTn id="9" presetID="42" presetClass="path" presetSubtype="0" accel="50000" decel="50000" fill="hold" nodeType="afterEffect">
                                  <p:stCondLst>
                                    <p:cond delay="2000"/>
                                  </p:stCondLst>
                                  <p:childTnLst>
                                    <p:animMotion origin="layout" path="M 0 0  L 0 0.33333  E" pathEditMode="relative" ptsTypes="">
                                      <p:cBhvr>
                                        <p:cTn id="10" dur="2000" fill="hold"/>
                                        <p:tgtEl>
                                          <p:spTgt spid="113697"/>
                                        </p:tgtEl>
                                        <p:attrNameLst>
                                          <p:attrName>ppt_x</p:attrName>
                                          <p:attrName>ppt_y</p:attrName>
                                        </p:attrNameLst>
                                      </p:cBhvr>
                                    </p:animMotion>
                                  </p:childTnLst>
                                </p:cTn>
                              </p:par>
                            </p:childTnLst>
                          </p:cTn>
                        </p:par>
                        <p:par>
                          <p:cTn id="11" fill="hold">
                            <p:stCondLst>
                              <p:cond delay="5000"/>
                            </p:stCondLst>
                            <p:childTnLst>
                              <p:par>
                                <p:cTn id="12" presetID="42" presetClass="path" presetSubtype="0" accel="50000" decel="50000" fill="hold" nodeType="afterEffect">
                                  <p:stCondLst>
                                    <p:cond delay="500"/>
                                  </p:stCondLst>
                                  <p:childTnLst>
                                    <p:animMotion origin="layout" path="M -5.55556E-7 -1.11111E-6 L -5.55556E-7 0.24792 " pathEditMode="relative" rAng="0" ptsTypes="AA">
                                      <p:cBhvr>
                                        <p:cTn id="13" dur="2000" fill="hold"/>
                                        <p:tgtEl>
                                          <p:spTgt spid="113732"/>
                                        </p:tgtEl>
                                        <p:attrNameLst>
                                          <p:attrName>ppt_x</p:attrName>
                                          <p:attrName>ppt_y</p:attrName>
                                        </p:attrNameLst>
                                      </p:cBhvr>
                                      <p:rCtr x="0" y="124"/>
                                    </p:animMotion>
                                  </p:childTnLst>
                                </p:cTn>
                              </p:par>
                            </p:childTnLst>
                          </p:cTn>
                        </p:par>
                        <p:par>
                          <p:cTn id="14" fill="hold">
                            <p:stCondLst>
                              <p:cond delay="7500"/>
                            </p:stCondLst>
                            <p:childTnLst>
                              <p:par>
                                <p:cTn id="15" presetID="9" presetClass="entr" presetSubtype="0" fill="hold" grpId="0" nodeType="afterEffect">
                                  <p:stCondLst>
                                    <p:cond delay="0"/>
                                  </p:stCondLst>
                                  <p:childTnLst>
                                    <p:set>
                                      <p:cBhvr>
                                        <p:cTn id="16" dur="1" fill="hold">
                                          <p:stCondLst>
                                            <p:cond delay="0"/>
                                          </p:stCondLst>
                                        </p:cTn>
                                        <p:tgtEl>
                                          <p:spTgt spid="113696"/>
                                        </p:tgtEl>
                                        <p:attrNameLst>
                                          <p:attrName>style.visibility</p:attrName>
                                        </p:attrNameLst>
                                      </p:cBhvr>
                                      <p:to>
                                        <p:strVal val="visible"/>
                                      </p:to>
                                    </p:set>
                                    <p:animEffect transition="in" filter="dissolve">
                                      <p:cBhvr>
                                        <p:cTn id="17" dur="500"/>
                                        <p:tgtEl>
                                          <p:spTgt spid="1136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95" grpId="0"/>
      <p:bldP spid="11369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1835150" y="260350"/>
            <a:ext cx="6913563" cy="431800"/>
          </a:xfrm>
          <a:prstGeom prst="rect">
            <a:avLst/>
          </a:prstGeom>
          <a:noFill/>
          <a:ln w="9525" algn="ctr">
            <a:noFill/>
            <a:miter lim="800000"/>
            <a:headEnd/>
            <a:tailEnd/>
          </a:ln>
          <a:effectLst/>
        </p:spPr>
        <p:txBody>
          <a:bodyPr anchor="ctr"/>
          <a:lstStyle/>
          <a:p>
            <a:pPr algn="ctr" eaLnBrk="1" hangingPunct="1"/>
            <a:r>
              <a:rPr lang="en-GB" sz="3200" b="1">
                <a:solidFill>
                  <a:schemeClr val="tx2"/>
                </a:solidFill>
                <a:effectLst>
                  <a:outerShdw blurRad="38100" dist="38100" dir="2700000" algn="tl">
                    <a:srgbClr val="000000"/>
                  </a:outerShdw>
                </a:effectLst>
              </a:rPr>
              <a:t>Special Configurations</a:t>
            </a:r>
          </a:p>
        </p:txBody>
      </p:sp>
      <p:pic>
        <p:nvPicPr>
          <p:cNvPr id="114691" name="Picture 3" descr="Safi Tie Frame Front Elev"/>
          <p:cNvPicPr>
            <a:picLocks noChangeAspect="1" noChangeArrowheads="1"/>
          </p:cNvPicPr>
          <p:nvPr/>
        </p:nvPicPr>
        <p:blipFill>
          <a:blip r:embed="rId2"/>
          <a:srcRect/>
          <a:stretch>
            <a:fillRect/>
          </a:stretch>
        </p:blipFill>
        <p:spPr bwMode="auto">
          <a:xfrm>
            <a:off x="5718175" y="2352675"/>
            <a:ext cx="557213" cy="700088"/>
          </a:xfrm>
          <a:prstGeom prst="rect">
            <a:avLst/>
          </a:prstGeom>
          <a:noFill/>
        </p:spPr>
      </p:pic>
      <p:pic>
        <p:nvPicPr>
          <p:cNvPr id="114692" name="Picture 4" descr="Safi Mast Front Elev"/>
          <p:cNvPicPr>
            <a:picLocks noChangeAspect="1" noChangeArrowheads="1"/>
          </p:cNvPicPr>
          <p:nvPr/>
        </p:nvPicPr>
        <p:blipFill>
          <a:blip r:embed="rId3"/>
          <a:srcRect/>
          <a:stretch>
            <a:fillRect/>
          </a:stretch>
        </p:blipFill>
        <p:spPr bwMode="auto">
          <a:xfrm>
            <a:off x="5865813" y="2352675"/>
            <a:ext cx="263525" cy="696913"/>
          </a:xfrm>
          <a:prstGeom prst="rect">
            <a:avLst/>
          </a:prstGeom>
          <a:noFill/>
        </p:spPr>
      </p:pic>
      <p:sp>
        <p:nvSpPr>
          <p:cNvPr id="114693" name="Line 5"/>
          <p:cNvSpPr>
            <a:spLocks noChangeShapeType="1"/>
          </p:cNvSpPr>
          <p:nvPr/>
        </p:nvSpPr>
        <p:spPr bwMode="auto">
          <a:xfrm>
            <a:off x="4824413" y="5373688"/>
            <a:ext cx="2447925" cy="0"/>
          </a:xfrm>
          <a:prstGeom prst="line">
            <a:avLst/>
          </a:prstGeom>
          <a:noFill/>
          <a:ln w="34925">
            <a:solidFill>
              <a:srgbClr val="000000"/>
            </a:solidFill>
            <a:round/>
            <a:headEnd/>
            <a:tailEnd/>
          </a:ln>
          <a:effectLst/>
        </p:spPr>
        <p:txBody>
          <a:bodyPr anchor="ctr"/>
          <a:lstStyle/>
          <a:p>
            <a:endParaRPr lang="en-US"/>
          </a:p>
        </p:txBody>
      </p:sp>
      <p:pic>
        <p:nvPicPr>
          <p:cNvPr id="114694" name="Picture 6" descr="Safi Ground Frame Front Elev"/>
          <p:cNvPicPr>
            <a:picLocks noChangeAspect="1" noChangeArrowheads="1"/>
          </p:cNvPicPr>
          <p:nvPr/>
        </p:nvPicPr>
        <p:blipFill>
          <a:blip r:embed="rId4"/>
          <a:srcRect/>
          <a:stretch>
            <a:fillRect/>
          </a:stretch>
        </p:blipFill>
        <p:spPr bwMode="auto">
          <a:xfrm>
            <a:off x="5624513" y="5111750"/>
            <a:ext cx="746125" cy="228600"/>
          </a:xfrm>
          <a:prstGeom prst="rect">
            <a:avLst/>
          </a:prstGeom>
          <a:noFill/>
        </p:spPr>
      </p:pic>
      <p:pic>
        <p:nvPicPr>
          <p:cNvPr id="114695" name="Picture 7" descr="Safi Mast Front Elev"/>
          <p:cNvPicPr>
            <a:picLocks noChangeAspect="1" noChangeArrowheads="1"/>
          </p:cNvPicPr>
          <p:nvPr/>
        </p:nvPicPr>
        <p:blipFill>
          <a:blip r:embed="rId3"/>
          <a:srcRect/>
          <a:stretch>
            <a:fillRect/>
          </a:stretch>
        </p:blipFill>
        <p:spPr bwMode="auto">
          <a:xfrm>
            <a:off x="5864225" y="4414838"/>
            <a:ext cx="263525" cy="696912"/>
          </a:xfrm>
          <a:prstGeom prst="rect">
            <a:avLst/>
          </a:prstGeom>
          <a:noFill/>
        </p:spPr>
      </p:pic>
      <p:pic>
        <p:nvPicPr>
          <p:cNvPr id="114696" name="Picture 8" descr="Safi Mast Front Elev"/>
          <p:cNvPicPr>
            <a:picLocks noChangeAspect="1" noChangeArrowheads="1"/>
          </p:cNvPicPr>
          <p:nvPr/>
        </p:nvPicPr>
        <p:blipFill>
          <a:blip r:embed="rId3"/>
          <a:srcRect/>
          <a:stretch>
            <a:fillRect/>
          </a:stretch>
        </p:blipFill>
        <p:spPr bwMode="auto">
          <a:xfrm>
            <a:off x="5864225" y="3048000"/>
            <a:ext cx="263525" cy="696913"/>
          </a:xfrm>
          <a:prstGeom prst="rect">
            <a:avLst/>
          </a:prstGeom>
          <a:noFill/>
        </p:spPr>
      </p:pic>
      <p:pic>
        <p:nvPicPr>
          <p:cNvPr id="114697" name="Picture 9" descr="Safi Mast Front Elev"/>
          <p:cNvPicPr>
            <a:picLocks noChangeAspect="1" noChangeArrowheads="1"/>
          </p:cNvPicPr>
          <p:nvPr/>
        </p:nvPicPr>
        <p:blipFill>
          <a:blip r:embed="rId3"/>
          <a:srcRect/>
          <a:stretch>
            <a:fillRect/>
          </a:stretch>
        </p:blipFill>
        <p:spPr bwMode="auto">
          <a:xfrm>
            <a:off x="5864225" y="3732213"/>
            <a:ext cx="263525" cy="696912"/>
          </a:xfrm>
          <a:prstGeom prst="rect">
            <a:avLst/>
          </a:prstGeom>
          <a:noFill/>
        </p:spPr>
      </p:pic>
      <p:pic>
        <p:nvPicPr>
          <p:cNvPr id="114698" name="Picture 10" descr="Safi Top Mast Front Elev"/>
          <p:cNvPicPr>
            <a:picLocks noChangeAspect="1" noChangeArrowheads="1"/>
          </p:cNvPicPr>
          <p:nvPr/>
        </p:nvPicPr>
        <p:blipFill>
          <a:blip r:embed="rId5"/>
          <a:srcRect/>
          <a:stretch>
            <a:fillRect/>
          </a:stretch>
        </p:blipFill>
        <p:spPr bwMode="auto">
          <a:xfrm>
            <a:off x="5867400" y="1660525"/>
            <a:ext cx="260350" cy="693738"/>
          </a:xfrm>
          <a:prstGeom prst="rect">
            <a:avLst/>
          </a:prstGeom>
          <a:noFill/>
        </p:spPr>
      </p:pic>
      <p:pic>
        <p:nvPicPr>
          <p:cNvPr id="114699" name="Picture 11" descr="Safi Levelling Jack Elev"/>
          <p:cNvPicPr>
            <a:picLocks noChangeAspect="1" noChangeArrowheads="1"/>
          </p:cNvPicPr>
          <p:nvPr/>
        </p:nvPicPr>
        <p:blipFill>
          <a:blip r:embed="rId6"/>
          <a:srcRect/>
          <a:stretch>
            <a:fillRect/>
          </a:stretch>
        </p:blipFill>
        <p:spPr bwMode="auto">
          <a:xfrm>
            <a:off x="6256338" y="5037138"/>
            <a:ext cx="165100" cy="317500"/>
          </a:xfrm>
          <a:prstGeom prst="rect">
            <a:avLst/>
          </a:prstGeom>
          <a:noFill/>
        </p:spPr>
      </p:pic>
      <p:pic>
        <p:nvPicPr>
          <p:cNvPr id="114700" name="Picture 12" descr="Safi Levelling Jack Elev"/>
          <p:cNvPicPr>
            <a:picLocks noChangeAspect="1" noChangeArrowheads="1"/>
          </p:cNvPicPr>
          <p:nvPr/>
        </p:nvPicPr>
        <p:blipFill>
          <a:blip r:embed="rId7"/>
          <a:srcRect/>
          <a:stretch>
            <a:fillRect/>
          </a:stretch>
        </p:blipFill>
        <p:spPr bwMode="auto">
          <a:xfrm>
            <a:off x="5568950" y="5037138"/>
            <a:ext cx="165100" cy="317500"/>
          </a:xfrm>
          <a:prstGeom prst="rect">
            <a:avLst/>
          </a:prstGeom>
          <a:noFill/>
        </p:spPr>
      </p:pic>
      <p:sp>
        <p:nvSpPr>
          <p:cNvPr id="114701" name="Text Box 13"/>
          <p:cNvSpPr txBox="1">
            <a:spLocks noChangeArrowheads="1"/>
          </p:cNvSpPr>
          <p:nvPr/>
        </p:nvSpPr>
        <p:spPr bwMode="auto">
          <a:xfrm>
            <a:off x="1187450" y="3141663"/>
            <a:ext cx="2520950" cy="701675"/>
          </a:xfrm>
          <a:prstGeom prst="rect">
            <a:avLst/>
          </a:prstGeom>
          <a:noFill/>
          <a:ln w="9525" algn="ctr">
            <a:noFill/>
            <a:miter lim="800000"/>
            <a:headEnd/>
            <a:tailEnd/>
          </a:ln>
          <a:effectLst/>
        </p:spPr>
        <p:txBody>
          <a:bodyPr>
            <a:spAutoFit/>
          </a:bodyPr>
          <a:lstStyle/>
          <a:p>
            <a:pPr algn="ctr" eaLnBrk="1" hangingPunct="1">
              <a:spcBef>
                <a:spcPct val="50000"/>
              </a:spcBef>
            </a:pPr>
            <a:r>
              <a:rPr lang="en-GB" sz="2000" b="1">
                <a:solidFill>
                  <a:schemeClr val="tx2"/>
                </a:solidFill>
                <a:effectLst>
                  <a:outerShdw blurRad="38100" dist="38100" dir="2700000" algn="tl">
                    <a:srgbClr val="000000"/>
                  </a:outerShdw>
                </a:effectLst>
                <a:cs typeface="Arial" charset="0"/>
              </a:rPr>
              <a:t>Asymmetric Configurations</a:t>
            </a:r>
            <a:endParaRPr lang="en-US" sz="2000" b="1">
              <a:solidFill>
                <a:schemeClr val="tx2"/>
              </a:solidFill>
              <a:effectLst>
                <a:outerShdw blurRad="38100" dist="38100" dir="2700000" algn="tl">
                  <a:srgbClr val="000000"/>
                </a:outerShdw>
              </a:effectLst>
              <a:cs typeface="Arial" charset="0"/>
            </a:endParaRPr>
          </a:p>
        </p:txBody>
      </p:sp>
      <p:sp>
        <p:nvSpPr>
          <p:cNvPr id="114702" name="AutoShape 14"/>
          <p:cNvSpPr>
            <a:spLocks noChangeArrowheads="1"/>
          </p:cNvSpPr>
          <p:nvPr/>
        </p:nvSpPr>
        <p:spPr bwMode="auto">
          <a:xfrm>
            <a:off x="5881688" y="5111750"/>
            <a:ext cx="71437"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sp>
        <p:nvSpPr>
          <p:cNvPr id="114703" name="AutoShape 15"/>
          <p:cNvSpPr>
            <a:spLocks noChangeArrowheads="1"/>
          </p:cNvSpPr>
          <p:nvPr/>
        </p:nvSpPr>
        <p:spPr bwMode="auto">
          <a:xfrm>
            <a:off x="6048375" y="5111750"/>
            <a:ext cx="71438"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grpSp>
        <p:nvGrpSpPr>
          <p:cNvPr id="114704" name="Group 16"/>
          <p:cNvGrpSpPr>
            <a:grpSpLocks/>
          </p:cNvGrpSpPr>
          <p:nvPr/>
        </p:nvGrpSpPr>
        <p:grpSpPr bwMode="auto">
          <a:xfrm>
            <a:off x="3949700" y="3316288"/>
            <a:ext cx="2711450" cy="1800225"/>
            <a:chOff x="2488" y="2111"/>
            <a:chExt cx="1708" cy="1134"/>
          </a:xfrm>
        </p:grpSpPr>
        <p:grpSp>
          <p:nvGrpSpPr>
            <p:cNvPr id="114705" name="Group 17"/>
            <p:cNvGrpSpPr>
              <a:grpSpLocks/>
            </p:cNvGrpSpPr>
            <p:nvPr/>
          </p:nvGrpSpPr>
          <p:grpSpPr bwMode="auto">
            <a:xfrm>
              <a:off x="2488" y="2111"/>
              <a:ext cx="1708" cy="1134"/>
              <a:chOff x="677" y="1525"/>
              <a:chExt cx="1708" cy="1134"/>
            </a:xfrm>
          </p:grpSpPr>
          <p:pic>
            <p:nvPicPr>
              <p:cNvPr id="114706" name="Picture 18" descr="Safi Big Fence End Elev"/>
              <p:cNvPicPr>
                <a:picLocks noChangeAspect="1" noChangeArrowheads="1"/>
              </p:cNvPicPr>
              <p:nvPr/>
            </p:nvPicPr>
            <p:blipFill>
              <a:blip r:embed="rId8"/>
              <a:srcRect/>
              <a:stretch>
                <a:fillRect/>
              </a:stretch>
            </p:blipFill>
            <p:spPr bwMode="auto">
              <a:xfrm>
                <a:off x="2372" y="1989"/>
                <a:ext cx="13" cy="337"/>
              </a:xfrm>
              <a:prstGeom prst="rect">
                <a:avLst/>
              </a:prstGeom>
              <a:noFill/>
            </p:spPr>
          </p:pic>
          <p:pic>
            <p:nvPicPr>
              <p:cNvPr id="114707" name="Picture 19" descr="Safi Big Fence Front Elev"/>
              <p:cNvPicPr>
                <a:picLocks noChangeAspect="1" noChangeArrowheads="1"/>
              </p:cNvPicPr>
              <p:nvPr/>
            </p:nvPicPr>
            <p:blipFill>
              <a:blip r:embed="rId9"/>
              <a:srcRect/>
              <a:stretch>
                <a:fillRect/>
              </a:stretch>
            </p:blipFill>
            <p:spPr bwMode="auto">
              <a:xfrm>
                <a:off x="686" y="1989"/>
                <a:ext cx="435" cy="349"/>
              </a:xfrm>
              <a:prstGeom prst="rect">
                <a:avLst/>
              </a:prstGeom>
              <a:noFill/>
            </p:spPr>
          </p:pic>
          <p:pic>
            <p:nvPicPr>
              <p:cNvPr id="114708" name="Picture 20" descr="Safi Small Fence Front Elev"/>
              <p:cNvPicPr>
                <a:picLocks noChangeAspect="1" noChangeArrowheads="1"/>
              </p:cNvPicPr>
              <p:nvPr/>
            </p:nvPicPr>
            <p:blipFill>
              <a:blip r:embed="rId10"/>
              <a:srcRect/>
              <a:stretch>
                <a:fillRect/>
              </a:stretch>
            </p:blipFill>
            <p:spPr bwMode="auto">
              <a:xfrm>
                <a:off x="1554" y="1989"/>
                <a:ext cx="297" cy="351"/>
              </a:xfrm>
              <a:prstGeom prst="rect">
                <a:avLst/>
              </a:prstGeom>
              <a:noFill/>
            </p:spPr>
          </p:pic>
          <p:pic>
            <p:nvPicPr>
              <p:cNvPr id="114709" name="Picture 21" descr="Safi Small Fence Front Elev"/>
              <p:cNvPicPr>
                <a:picLocks noChangeAspect="1" noChangeArrowheads="1"/>
              </p:cNvPicPr>
              <p:nvPr/>
            </p:nvPicPr>
            <p:blipFill>
              <a:blip r:embed="rId10"/>
              <a:srcRect/>
              <a:stretch>
                <a:fillRect/>
              </a:stretch>
            </p:blipFill>
            <p:spPr bwMode="auto">
              <a:xfrm>
                <a:off x="2079" y="1989"/>
                <a:ext cx="297" cy="351"/>
              </a:xfrm>
              <a:prstGeom prst="rect">
                <a:avLst/>
              </a:prstGeom>
              <a:noFill/>
            </p:spPr>
          </p:pic>
          <p:pic>
            <p:nvPicPr>
              <p:cNvPr id="114710" name="Picture 22" descr="Safi Drive Unit Front Elev"/>
              <p:cNvPicPr>
                <a:picLocks noChangeAspect="1" noChangeArrowheads="1"/>
              </p:cNvPicPr>
              <p:nvPr/>
            </p:nvPicPr>
            <p:blipFill>
              <a:blip r:embed="rId11"/>
              <a:srcRect/>
              <a:stretch>
                <a:fillRect/>
              </a:stretch>
            </p:blipFill>
            <p:spPr bwMode="auto">
              <a:xfrm>
                <a:off x="1853" y="2295"/>
                <a:ext cx="222" cy="364"/>
              </a:xfrm>
              <a:prstGeom prst="rect">
                <a:avLst/>
              </a:prstGeom>
              <a:noFill/>
            </p:spPr>
          </p:pic>
          <p:pic>
            <p:nvPicPr>
              <p:cNvPr id="114711" name="Picture 23" descr="Safi Big Deck Front Elev"/>
              <p:cNvPicPr>
                <a:picLocks noChangeAspect="1" noChangeArrowheads="1"/>
              </p:cNvPicPr>
              <p:nvPr/>
            </p:nvPicPr>
            <p:blipFill>
              <a:blip r:embed="rId12"/>
              <a:srcRect/>
              <a:stretch>
                <a:fillRect/>
              </a:stretch>
            </p:blipFill>
            <p:spPr bwMode="auto">
              <a:xfrm>
                <a:off x="687" y="2297"/>
                <a:ext cx="435" cy="281"/>
              </a:xfrm>
              <a:prstGeom prst="rect">
                <a:avLst/>
              </a:prstGeom>
              <a:noFill/>
            </p:spPr>
          </p:pic>
          <p:pic>
            <p:nvPicPr>
              <p:cNvPr id="114712" name="Picture 24" descr="Safi Small Deck Front Elev"/>
              <p:cNvPicPr>
                <a:picLocks noChangeAspect="1" noChangeArrowheads="1"/>
              </p:cNvPicPr>
              <p:nvPr/>
            </p:nvPicPr>
            <p:blipFill>
              <a:blip r:embed="rId13"/>
              <a:srcRect/>
              <a:stretch>
                <a:fillRect/>
              </a:stretch>
            </p:blipFill>
            <p:spPr bwMode="auto">
              <a:xfrm>
                <a:off x="1557" y="2297"/>
                <a:ext cx="297" cy="281"/>
              </a:xfrm>
              <a:prstGeom prst="rect">
                <a:avLst/>
              </a:prstGeom>
              <a:noFill/>
            </p:spPr>
          </p:pic>
          <p:grpSp>
            <p:nvGrpSpPr>
              <p:cNvPr id="114713" name="Group 25"/>
              <p:cNvGrpSpPr>
                <a:grpSpLocks/>
              </p:cNvGrpSpPr>
              <p:nvPr/>
            </p:nvGrpSpPr>
            <p:grpSpPr bwMode="auto">
              <a:xfrm>
                <a:off x="1117" y="1989"/>
                <a:ext cx="437" cy="589"/>
                <a:chOff x="1064" y="2024"/>
                <a:chExt cx="437" cy="589"/>
              </a:xfrm>
            </p:grpSpPr>
            <p:pic>
              <p:nvPicPr>
                <p:cNvPr id="114714" name="Picture 26" descr="Safi Big Fence Front Elev"/>
                <p:cNvPicPr>
                  <a:picLocks noChangeAspect="1" noChangeArrowheads="1"/>
                </p:cNvPicPr>
                <p:nvPr/>
              </p:nvPicPr>
              <p:blipFill>
                <a:blip r:embed="rId9"/>
                <a:srcRect/>
                <a:stretch>
                  <a:fillRect/>
                </a:stretch>
              </p:blipFill>
              <p:spPr bwMode="auto">
                <a:xfrm>
                  <a:off x="1066" y="2024"/>
                  <a:ext cx="435" cy="349"/>
                </a:xfrm>
                <a:prstGeom prst="rect">
                  <a:avLst/>
                </a:prstGeom>
                <a:noFill/>
              </p:spPr>
            </p:pic>
            <p:pic>
              <p:nvPicPr>
                <p:cNvPr id="114715" name="Picture 27" descr="Safi Big Deck Front Elev"/>
                <p:cNvPicPr>
                  <a:picLocks noChangeAspect="1" noChangeArrowheads="1"/>
                </p:cNvPicPr>
                <p:nvPr/>
              </p:nvPicPr>
              <p:blipFill>
                <a:blip r:embed="rId12"/>
                <a:srcRect/>
                <a:stretch>
                  <a:fillRect/>
                </a:stretch>
              </p:blipFill>
              <p:spPr bwMode="auto">
                <a:xfrm flipH="1">
                  <a:off x="1064" y="2332"/>
                  <a:ext cx="435" cy="281"/>
                </a:xfrm>
                <a:prstGeom prst="rect">
                  <a:avLst/>
                </a:prstGeom>
                <a:noFill/>
              </p:spPr>
            </p:pic>
          </p:grpSp>
          <p:pic>
            <p:nvPicPr>
              <p:cNvPr id="114716" name="Picture 28" descr="Safi Small Deck Front Elev"/>
              <p:cNvPicPr>
                <a:picLocks noChangeAspect="1" noChangeArrowheads="1"/>
              </p:cNvPicPr>
              <p:nvPr/>
            </p:nvPicPr>
            <p:blipFill>
              <a:blip r:embed="rId13"/>
              <a:srcRect/>
              <a:stretch>
                <a:fillRect/>
              </a:stretch>
            </p:blipFill>
            <p:spPr bwMode="auto">
              <a:xfrm flipH="1">
                <a:off x="2074" y="2297"/>
                <a:ext cx="297" cy="281"/>
              </a:xfrm>
              <a:prstGeom prst="rect">
                <a:avLst/>
              </a:prstGeom>
              <a:noFill/>
            </p:spPr>
          </p:pic>
          <p:pic>
            <p:nvPicPr>
              <p:cNvPr id="114717" name="Picture 29" descr="Safi Mast Guard Front Elev"/>
              <p:cNvPicPr>
                <a:picLocks noChangeAspect="1" noChangeArrowheads="1"/>
              </p:cNvPicPr>
              <p:nvPr/>
            </p:nvPicPr>
            <p:blipFill>
              <a:blip r:embed="rId14"/>
              <a:srcRect/>
              <a:stretch>
                <a:fillRect/>
              </a:stretch>
            </p:blipFill>
            <p:spPr bwMode="auto">
              <a:xfrm>
                <a:off x="1854" y="1525"/>
                <a:ext cx="220" cy="774"/>
              </a:xfrm>
              <a:prstGeom prst="rect">
                <a:avLst/>
              </a:prstGeom>
              <a:noFill/>
            </p:spPr>
          </p:pic>
          <p:pic>
            <p:nvPicPr>
              <p:cNvPr id="114718" name="Picture 30" descr="Safi Big Fence End Elev"/>
              <p:cNvPicPr>
                <a:picLocks noChangeAspect="1" noChangeArrowheads="1"/>
              </p:cNvPicPr>
              <p:nvPr/>
            </p:nvPicPr>
            <p:blipFill>
              <a:blip r:embed="rId15"/>
              <a:srcRect/>
              <a:stretch>
                <a:fillRect/>
              </a:stretch>
            </p:blipFill>
            <p:spPr bwMode="auto">
              <a:xfrm>
                <a:off x="677" y="1993"/>
                <a:ext cx="13" cy="337"/>
              </a:xfrm>
              <a:prstGeom prst="rect">
                <a:avLst/>
              </a:prstGeom>
              <a:noFill/>
            </p:spPr>
          </p:pic>
          <p:pic>
            <p:nvPicPr>
              <p:cNvPr id="114719" name="Picture 31" descr="Safi Access Gate Front Elev"/>
              <p:cNvPicPr>
                <a:picLocks noChangeAspect="1" noChangeArrowheads="1"/>
              </p:cNvPicPr>
              <p:nvPr/>
            </p:nvPicPr>
            <p:blipFill>
              <a:blip r:embed="rId16"/>
              <a:srcRect/>
              <a:stretch>
                <a:fillRect/>
              </a:stretch>
            </p:blipFill>
            <p:spPr bwMode="auto">
              <a:xfrm>
                <a:off x="1855" y="1990"/>
                <a:ext cx="223" cy="308"/>
              </a:xfrm>
              <a:prstGeom prst="rect">
                <a:avLst/>
              </a:prstGeom>
              <a:noFill/>
            </p:spPr>
          </p:pic>
        </p:grpSp>
        <p:grpSp>
          <p:nvGrpSpPr>
            <p:cNvPr id="114720" name="Group 32"/>
            <p:cNvGrpSpPr>
              <a:grpSpLocks/>
            </p:cNvGrpSpPr>
            <p:nvPr/>
          </p:nvGrpSpPr>
          <p:grpSpPr bwMode="auto">
            <a:xfrm>
              <a:off x="3923" y="2568"/>
              <a:ext cx="227" cy="186"/>
              <a:chOff x="961" y="1728"/>
              <a:chExt cx="227" cy="186"/>
            </a:xfrm>
          </p:grpSpPr>
          <p:sp>
            <p:nvSpPr>
              <p:cNvPr id="114721" name="Rectangle 33"/>
              <p:cNvSpPr>
                <a:spLocks noChangeArrowheads="1"/>
              </p:cNvSpPr>
              <p:nvPr/>
            </p:nvSpPr>
            <p:spPr bwMode="auto">
              <a:xfrm>
                <a:off x="961" y="1728"/>
                <a:ext cx="227" cy="186"/>
              </a:xfrm>
              <a:prstGeom prst="rect">
                <a:avLst/>
              </a:prstGeom>
              <a:solidFill>
                <a:schemeClr val="bg1"/>
              </a:solidFill>
              <a:ln w="9525" algn="ctr">
                <a:solidFill>
                  <a:schemeClr val="tx1"/>
                </a:solidFill>
                <a:miter lim="800000"/>
                <a:headEnd/>
                <a:tailEnd/>
              </a:ln>
              <a:effectLst/>
            </p:spPr>
            <p:txBody>
              <a:bodyPr wrap="none" anchor="ctr"/>
              <a:lstStyle/>
              <a:p>
                <a:endParaRPr lang="en-US"/>
              </a:p>
            </p:txBody>
          </p:sp>
          <p:pic>
            <p:nvPicPr>
              <p:cNvPr id="114722" name="Picture 34" descr="IPAFFlag"/>
              <p:cNvPicPr>
                <a:picLocks noChangeAspect="1" noChangeArrowheads="1"/>
              </p:cNvPicPr>
              <p:nvPr/>
            </p:nvPicPr>
            <p:blipFill>
              <a:blip r:embed="rId17"/>
              <a:srcRect/>
              <a:stretch>
                <a:fillRect/>
              </a:stretch>
            </p:blipFill>
            <p:spPr bwMode="auto">
              <a:xfrm>
                <a:off x="963" y="1730"/>
                <a:ext cx="224" cy="181"/>
              </a:xfrm>
              <a:prstGeom prst="rect">
                <a:avLst/>
              </a:prstGeom>
              <a:noFill/>
            </p:spPr>
          </p:pic>
        </p:grpSp>
      </p:grpSp>
      <p:pic>
        <p:nvPicPr>
          <p:cNvPr id="114723" name="Picture 35" descr="Safi Steps Front Elev"/>
          <p:cNvPicPr>
            <a:picLocks noChangeAspect="1" noChangeArrowheads="1"/>
          </p:cNvPicPr>
          <p:nvPr/>
        </p:nvPicPr>
        <p:blipFill>
          <a:blip r:embed="rId18"/>
          <a:srcRect/>
          <a:stretch>
            <a:fillRect/>
          </a:stretch>
        </p:blipFill>
        <p:spPr bwMode="auto">
          <a:xfrm>
            <a:off x="5819775" y="4092575"/>
            <a:ext cx="352425" cy="115570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14701"/>
                                        </p:tgtEl>
                                        <p:attrNameLst>
                                          <p:attrName>style.visibility</p:attrName>
                                        </p:attrNameLst>
                                      </p:cBhvr>
                                      <p:to>
                                        <p:strVal val="visible"/>
                                      </p:to>
                                    </p:set>
                                    <p:animEffect transition="in" filter="dissolve">
                                      <p:cBhvr>
                                        <p:cTn id="7" dur="1000"/>
                                        <p:tgtEl>
                                          <p:spTgt spid="114701"/>
                                        </p:tgtEl>
                                      </p:cBhvr>
                                    </p:animEffect>
                                  </p:childTnLst>
                                </p:cTn>
                              </p:par>
                            </p:childTnLst>
                          </p:cTn>
                        </p:par>
                        <p:par>
                          <p:cTn id="8" fill="hold">
                            <p:stCondLst>
                              <p:cond delay="1000"/>
                            </p:stCondLst>
                            <p:childTnLst>
                              <p:par>
                                <p:cTn id="9" presetID="64" presetClass="path" presetSubtype="0" repeatCount="2000" accel="50000" decel="50000" autoRev="1" fill="remove" nodeType="afterEffect">
                                  <p:stCondLst>
                                    <p:cond delay="500"/>
                                  </p:stCondLst>
                                  <p:childTnLst>
                                    <p:animMotion origin="layout" path="M 1.66667E-6 3.93154E-6 L 1.66667E-6 -0.20907 " pathEditMode="relative" rAng="0" ptsTypes="AA">
                                      <p:cBhvr>
                                        <p:cTn id="10" dur="2000" fill="hold"/>
                                        <p:tgtEl>
                                          <p:spTgt spid="114704"/>
                                        </p:tgtEl>
                                        <p:attrNameLst>
                                          <p:attrName>ppt_x</p:attrName>
                                          <p:attrName>ppt_y</p:attrName>
                                        </p:attrNameLst>
                                      </p:cBhvr>
                                      <p:rCtr x="0" y="-10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70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ChangeArrowheads="1"/>
          </p:cNvSpPr>
          <p:nvPr/>
        </p:nvSpPr>
        <p:spPr bwMode="auto">
          <a:xfrm>
            <a:off x="1835150" y="260350"/>
            <a:ext cx="6913563" cy="431800"/>
          </a:xfrm>
          <a:prstGeom prst="rect">
            <a:avLst/>
          </a:prstGeom>
          <a:noFill/>
          <a:ln w="9525" algn="ctr">
            <a:noFill/>
            <a:miter lim="800000"/>
            <a:headEnd/>
            <a:tailEnd/>
          </a:ln>
          <a:effectLst/>
        </p:spPr>
        <p:txBody>
          <a:bodyPr anchor="ctr"/>
          <a:lstStyle/>
          <a:p>
            <a:pPr algn="ctr" eaLnBrk="1" hangingPunct="1"/>
            <a:r>
              <a:rPr lang="en-GB" sz="3200" b="1">
                <a:solidFill>
                  <a:schemeClr val="tx2"/>
                </a:solidFill>
                <a:effectLst>
                  <a:outerShdw blurRad="38100" dist="38100" dir="2700000" algn="tl">
                    <a:srgbClr val="000000"/>
                  </a:outerShdw>
                </a:effectLst>
              </a:rPr>
              <a:t>Special Configurations</a:t>
            </a:r>
          </a:p>
        </p:txBody>
      </p:sp>
      <p:pic>
        <p:nvPicPr>
          <p:cNvPr id="115715" name="Picture 3" descr="Safi Tie Frame Front Elev"/>
          <p:cNvPicPr>
            <a:picLocks noChangeAspect="1" noChangeArrowheads="1"/>
          </p:cNvPicPr>
          <p:nvPr/>
        </p:nvPicPr>
        <p:blipFill>
          <a:blip r:embed="rId2"/>
          <a:srcRect/>
          <a:stretch>
            <a:fillRect/>
          </a:stretch>
        </p:blipFill>
        <p:spPr bwMode="auto">
          <a:xfrm>
            <a:off x="6199188" y="2352675"/>
            <a:ext cx="557212" cy="700088"/>
          </a:xfrm>
          <a:prstGeom prst="rect">
            <a:avLst/>
          </a:prstGeom>
          <a:noFill/>
        </p:spPr>
      </p:pic>
      <p:pic>
        <p:nvPicPr>
          <p:cNvPr id="115716" name="Picture 4" descr="Safi Mast Front Elev"/>
          <p:cNvPicPr>
            <a:picLocks noChangeAspect="1" noChangeArrowheads="1"/>
          </p:cNvPicPr>
          <p:nvPr/>
        </p:nvPicPr>
        <p:blipFill>
          <a:blip r:embed="rId3"/>
          <a:srcRect/>
          <a:stretch>
            <a:fillRect/>
          </a:stretch>
        </p:blipFill>
        <p:spPr bwMode="auto">
          <a:xfrm>
            <a:off x="6346825" y="2352675"/>
            <a:ext cx="263525" cy="696913"/>
          </a:xfrm>
          <a:prstGeom prst="rect">
            <a:avLst/>
          </a:prstGeom>
          <a:noFill/>
        </p:spPr>
      </p:pic>
      <p:sp>
        <p:nvSpPr>
          <p:cNvPr id="115717" name="Line 5"/>
          <p:cNvSpPr>
            <a:spLocks noChangeShapeType="1"/>
          </p:cNvSpPr>
          <p:nvPr/>
        </p:nvSpPr>
        <p:spPr bwMode="auto">
          <a:xfrm>
            <a:off x="5305425" y="5373688"/>
            <a:ext cx="2447925" cy="0"/>
          </a:xfrm>
          <a:prstGeom prst="line">
            <a:avLst/>
          </a:prstGeom>
          <a:noFill/>
          <a:ln w="34925">
            <a:solidFill>
              <a:srgbClr val="000000"/>
            </a:solidFill>
            <a:round/>
            <a:headEnd/>
            <a:tailEnd/>
          </a:ln>
          <a:effectLst/>
        </p:spPr>
        <p:txBody>
          <a:bodyPr anchor="ctr"/>
          <a:lstStyle/>
          <a:p>
            <a:endParaRPr lang="en-US"/>
          </a:p>
        </p:txBody>
      </p:sp>
      <p:pic>
        <p:nvPicPr>
          <p:cNvPr id="115718" name="Picture 6" descr="Safi Ground Frame Front Elev"/>
          <p:cNvPicPr>
            <a:picLocks noChangeAspect="1" noChangeArrowheads="1"/>
          </p:cNvPicPr>
          <p:nvPr/>
        </p:nvPicPr>
        <p:blipFill>
          <a:blip r:embed="rId4"/>
          <a:srcRect/>
          <a:stretch>
            <a:fillRect/>
          </a:stretch>
        </p:blipFill>
        <p:spPr bwMode="auto">
          <a:xfrm>
            <a:off x="6105525" y="5111750"/>
            <a:ext cx="746125" cy="228600"/>
          </a:xfrm>
          <a:prstGeom prst="rect">
            <a:avLst/>
          </a:prstGeom>
          <a:noFill/>
        </p:spPr>
      </p:pic>
      <p:pic>
        <p:nvPicPr>
          <p:cNvPr id="115719" name="Picture 7" descr="Safi Mast Front Elev"/>
          <p:cNvPicPr>
            <a:picLocks noChangeAspect="1" noChangeArrowheads="1"/>
          </p:cNvPicPr>
          <p:nvPr/>
        </p:nvPicPr>
        <p:blipFill>
          <a:blip r:embed="rId3"/>
          <a:srcRect/>
          <a:stretch>
            <a:fillRect/>
          </a:stretch>
        </p:blipFill>
        <p:spPr bwMode="auto">
          <a:xfrm>
            <a:off x="6345238" y="4414838"/>
            <a:ext cx="263525" cy="696912"/>
          </a:xfrm>
          <a:prstGeom prst="rect">
            <a:avLst/>
          </a:prstGeom>
          <a:noFill/>
        </p:spPr>
      </p:pic>
      <p:pic>
        <p:nvPicPr>
          <p:cNvPr id="115720" name="Picture 8" descr="Safi Mast Front Elev"/>
          <p:cNvPicPr>
            <a:picLocks noChangeAspect="1" noChangeArrowheads="1"/>
          </p:cNvPicPr>
          <p:nvPr/>
        </p:nvPicPr>
        <p:blipFill>
          <a:blip r:embed="rId3"/>
          <a:srcRect/>
          <a:stretch>
            <a:fillRect/>
          </a:stretch>
        </p:blipFill>
        <p:spPr bwMode="auto">
          <a:xfrm>
            <a:off x="6345238" y="3048000"/>
            <a:ext cx="263525" cy="696913"/>
          </a:xfrm>
          <a:prstGeom prst="rect">
            <a:avLst/>
          </a:prstGeom>
          <a:noFill/>
        </p:spPr>
      </p:pic>
      <p:pic>
        <p:nvPicPr>
          <p:cNvPr id="115721" name="Picture 9" descr="Safi Mast Front Elev"/>
          <p:cNvPicPr>
            <a:picLocks noChangeAspect="1" noChangeArrowheads="1"/>
          </p:cNvPicPr>
          <p:nvPr/>
        </p:nvPicPr>
        <p:blipFill>
          <a:blip r:embed="rId3"/>
          <a:srcRect/>
          <a:stretch>
            <a:fillRect/>
          </a:stretch>
        </p:blipFill>
        <p:spPr bwMode="auto">
          <a:xfrm>
            <a:off x="6345238" y="3732213"/>
            <a:ext cx="263525" cy="696912"/>
          </a:xfrm>
          <a:prstGeom prst="rect">
            <a:avLst/>
          </a:prstGeom>
          <a:noFill/>
        </p:spPr>
      </p:pic>
      <p:pic>
        <p:nvPicPr>
          <p:cNvPr id="115722" name="Picture 10" descr="Safi Top Mast Front Elev"/>
          <p:cNvPicPr>
            <a:picLocks noChangeAspect="1" noChangeArrowheads="1"/>
          </p:cNvPicPr>
          <p:nvPr/>
        </p:nvPicPr>
        <p:blipFill>
          <a:blip r:embed="rId5"/>
          <a:srcRect/>
          <a:stretch>
            <a:fillRect/>
          </a:stretch>
        </p:blipFill>
        <p:spPr bwMode="auto">
          <a:xfrm>
            <a:off x="6348413" y="1660525"/>
            <a:ext cx="260350" cy="693738"/>
          </a:xfrm>
          <a:prstGeom prst="rect">
            <a:avLst/>
          </a:prstGeom>
          <a:noFill/>
        </p:spPr>
      </p:pic>
      <p:pic>
        <p:nvPicPr>
          <p:cNvPr id="115723" name="Picture 11" descr="Safi Levelling Jack Elev"/>
          <p:cNvPicPr>
            <a:picLocks noChangeAspect="1" noChangeArrowheads="1"/>
          </p:cNvPicPr>
          <p:nvPr/>
        </p:nvPicPr>
        <p:blipFill>
          <a:blip r:embed="rId6"/>
          <a:srcRect/>
          <a:stretch>
            <a:fillRect/>
          </a:stretch>
        </p:blipFill>
        <p:spPr bwMode="auto">
          <a:xfrm>
            <a:off x="6737350" y="5037138"/>
            <a:ext cx="165100" cy="317500"/>
          </a:xfrm>
          <a:prstGeom prst="rect">
            <a:avLst/>
          </a:prstGeom>
          <a:noFill/>
        </p:spPr>
      </p:pic>
      <p:pic>
        <p:nvPicPr>
          <p:cNvPr id="115724" name="Picture 12" descr="Safi Levelling Jack Elev"/>
          <p:cNvPicPr>
            <a:picLocks noChangeAspect="1" noChangeArrowheads="1"/>
          </p:cNvPicPr>
          <p:nvPr/>
        </p:nvPicPr>
        <p:blipFill>
          <a:blip r:embed="rId7"/>
          <a:srcRect/>
          <a:stretch>
            <a:fillRect/>
          </a:stretch>
        </p:blipFill>
        <p:spPr bwMode="auto">
          <a:xfrm>
            <a:off x="6049963" y="5037138"/>
            <a:ext cx="165100" cy="317500"/>
          </a:xfrm>
          <a:prstGeom prst="rect">
            <a:avLst/>
          </a:prstGeom>
          <a:noFill/>
        </p:spPr>
      </p:pic>
      <p:sp>
        <p:nvSpPr>
          <p:cNvPr id="115725" name="Text Box 13"/>
          <p:cNvSpPr txBox="1">
            <a:spLocks noChangeArrowheads="1"/>
          </p:cNvSpPr>
          <p:nvPr/>
        </p:nvSpPr>
        <p:spPr bwMode="auto">
          <a:xfrm>
            <a:off x="1763713" y="3141663"/>
            <a:ext cx="2520950" cy="701675"/>
          </a:xfrm>
          <a:prstGeom prst="rect">
            <a:avLst/>
          </a:prstGeom>
          <a:noFill/>
          <a:ln w="9525" algn="ctr">
            <a:noFill/>
            <a:miter lim="800000"/>
            <a:headEnd/>
            <a:tailEnd/>
          </a:ln>
          <a:effectLst/>
        </p:spPr>
        <p:txBody>
          <a:bodyPr>
            <a:spAutoFit/>
          </a:bodyPr>
          <a:lstStyle/>
          <a:p>
            <a:pPr algn="ctr" eaLnBrk="1" hangingPunct="1">
              <a:spcBef>
                <a:spcPct val="50000"/>
              </a:spcBef>
            </a:pPr>
            <a:r>
              <a:rPr lang="en-GB" sz="2000" b="1">
                <a:solidFill>
                  <a:schemeClr val="tx2"/>
                </a:solidFill>
                <a:effectLst>
                  <a:outerShdw blurRad="38100" dist="38100" dir="2700000" algn="tl">
                    <a:srgbClr val="000000"/>
                  </a:outerShdw>
                </a:effectLst>
                <a:cs typeface="Arial" charset="0"/>
              </a:rPr>
              <a:t>Twin Decks Platforms</a:t>
            </a:r>
            <a:endParaRPr lang="en-US" sz="2000" b="1">
              <a:solidFill>
                <a:schemeClr val="tx2"/>
              </a:solidFill>
              <a:effectLst>
                <a:outerShdw blurRad="38100" dist="38100" dir="2700000" algn="tl">
                  <a:srgbClr val="000000"/>
                </a:outerShdw>
              </a:effectLst>
              <a:cs typeface="Arial" charset="0"/>
            </a:endParaRPr>
          </a:p>
        </p:txBody>
      </p:sp>
      <p:grpSp>
        <p:nvGrpSpPr>
          <p:cNvPr id="115726" name="Group 14"/>
          <p:cNvGrpSpPr>
            <a:grpSpLocks/>
          </p:cNvGrpSpPr>
          <p:nvPr/>
        </p:nvGrpSpPr>
        <p:grpSpPr bwMode="auto">
          <a:xfrm>
            <a:off x="5124450" y="3140075"/>
            <a:ext cx="2711450" cy="1944688"/>
            <a:chOff x="3228" y="1842"/>
            <a:chExt cx="1708" cy="1225"/>
          </a:xfrm>
        </p:grpSpPr>
        <p:grpSp>
          <p:nvGrpSpPr>
            <p:cNvPr id="115727" name="Group 15"/>
            <p:cNvGrpSpPr>
              <a:grpSpLocks/>
            </p:cNvGrpSpPr>
            <p:nvPr/>
          </p:nvGrpSpPr>
          <p:grpSpPr bwMode="auto">
            <a:xfrm>
              <a:off x="3228" y="1842"/>
              <a:ext cx="1708" cy="1225"/>
              <a:chOff x="3228" y="2024"/>
              <a:chExt cx="1708" cy="1225"/>
            </a:xfrm>
          </p:grpSpPr>
          <p:sp>
            <p:nvSpPr>
              <p:cNvPr id="115728" name="Line 16"/>
              <p:cNvSpPr>
                <a:spLocks noChangeShapeType="1"/>
              </p:cNvSpPr>
              <p:nvPr/>
            </p:nvSpPr>
            <p:spPr bwMode="auto">
              <a:xfrm>
                <a:off x="3243" y="2372"/>
                <a:ext cx="0" cy="468"/>
              </a:xfrm>
              <a:prstGeom prst="line">
                <a:avLst/>
              </a:prstGeom>
              <a:noFill/>
              <a:ln w="22225">
                <a:solidFill>
                  <a:schemeClr val="tx1"/>
                </a:solidFill>
                <a:round/>
                <a:headEnd/>
                <a:tailEnd/>
              </a:ln>
              <a:effectLst/>
            </p:spPr>
            <p:txBody>
              <a:bodyPr wrap="none" anchor="ctr"/>
              <a:lstStyle/>
              <a:p>
                <a:endParaRPr lang="en-US"/>
              </a:p>
            </p:txBody>
          </p:sp>
          <p:sp>
            <p:nvSpPr>
              <p:cNvPr id="115729" name="Line 17"/>
              <p:cNvSpPr>
                <a:spLocks noChangeShapeType="1"/>
              </p:cNvSpPr>
              <p:nvPr/>
            </p:nvSpPr>
            <p:spPr bwMode="auto">
              <a:xfrm flipH="1">
                <a:off x="4921" y="2370"/>
                <a:ext cx="1" cy="485"/>
              </a:xfrm>
              <a:prstGeom prst="line">
                <a:avLst/>
              </a:prstGeom>
              <a:noFill/>
              <a:ln w="22225">
                <a:solidFill>
                  <a:schemeClr val="tx1"/>
                </a:solidFill>
                <a:round/>
                <a:headEnd/>
                <a:tailEnd/>
              </a:ln>
              <a:effectLst/>
            </p:spPr>
            <p:txBody>
              <a:bodyPr wrap="none" anchor="ctr"/>
              <a:lstStyle/>
              <a:p>
                <a:endParaRPr lang="en-US"/>
              </a:p>
            </p:txBody>
          </p:sp>
          <p:grpSp>
            <p:nvGrpSpPr>
              <p:cNvPr id="115730" name="Group 18"/>
              <p:cNvGrpSpPr>
                <a:grpSpLocks/>
              </p:cNvGrpSpPr>
              <p:nvPr/>
            </p:nvGrpSpPr>
            <p:grpSpPr bwMode="auto">
              <a:xfrm>
                <a:off x="3228" y="2115"/>
                <a:ext cx="1708" cy="1134"/>
                <a:chOff x="861" y="1526"/>
                <a:chExt cx="1708" cy="1134"/>
              </a:xfrm>
            </p:grpSpPr>
            <p:pic>
              <p:nvPicPr>
                <p:cNvPr id="115731" name="Picture 19" descr="Safi Big Fence Front Elev"/>
                <p:cNvPicPr>
                  <a:picLocks noChangeAspect="1" noChangeArrowheads="1"/>
                </p:cNvPicPr>
                <p:nvPr/>
              </p:nvPicPr>
              <p:blipFill>
                <a:blip r:embed="rId8"/>
                <a:srcRect/>
                <a:stretch>
                  <a:fillRect/>
                </a:stretch>
              </p:blipFill>
              <p:spPr bwMode="auto">
                <a:xfrm>
                  <a:off x="870" y="1990"/>
                  <a:ext cx="435" cy="349"/>
                </a:xfrm>
                <a:prstGeom prst="rect">
                  <a:avLst/>
                </a:prstGeom>
                <a:noFill/>
              </p:spPr>
            </p:pic>
            <p:pic>
              <p:nvPicPr>
                <p:cNvPr id="115732" name="Picture 20" descr="Safi Small Fence Front Elev"/>
                <p:cNvPicPr>
                  <a:picLocks noChangeAspect="1" noChangeArrowheads="1"/>
                </p:cNvPicPr>
                <p:nvPr/>
              </p:nvPicPr>
              <p:blipFill>
                <a:blip r:embed="rId9"/>
                <a:srcRect/>
                <a:stretch>
                  <a:fillRect/>
                </a:stretch>
              </p:blipFill>
              <p:spPr bwMode="auto">
                <a:xfrm>
                  <a:off x="1304" y="1990"/>
                  <a:ext cx="297" cy="351"/>
                </a:xfrm>
                <a:prstGeom prst="rect">
                  <a:avLst/>
                </a:prstGeom>
                <a:noFill/>
              </p:spPr>
            </p:pic>
            <p:pic>
              <p:nvPicPr>
                <p:cNvPr id="115733" name="Picture 21" descr="Safi Big Fence Front Elev"/>
                <p:cNvPicPr>
                  <a:picLocks noChangeAspect="1" noChangeArrowheads="1"/>
                </p:cNvPicPr>
                <p:nvPr/>
              </p:nvPicPr>
              <p:blipFill>
                <a:blip r:embed="rId8"/>
                <a:srcRect/>
                <a:stretch>
                  <a:fillRect/>
                </a:stretch>
              </p:blipFill>
              <p:spPr bwMode="auto">
                <a:xfrm>
                  <a:off x="2124" y="1990"/>
                  <a:ext cx="435" cy="349"/>
                </a:xfrm>
                <a:prstGeom prst="rect">
                  <a:avLst/>
                </a:prstGeom>
                <a:noFill/>
              </p:spPr>
            </p:pic>
            <p:pic>
              <p:nvPicPr>
                <p:cNvPr id="115734" name="Picture 22" descr="Safi Small Fence Front Elev"/>
                <p:cNvPicPr>
                  <a:picLocks noChangeAspect="1" noChangeArrowheads="1"/>
                </p:cNvPicPr>
                <p:nvPr/>
              </p:nvPicPr>
              <p:blipFill>
                <a:blip r:embed="rId9"/>
                <a:srcRect/>
                <a:stretch>
                  <a:fillRect/>
                </a:stretch>
              </p:blipFill>
              <p:spPr bwMode="auto">
                <a:xfrm>
                  <a:off x="1829" y="1990"/>
                  <a:ext cx="297" cy="351"/>
                </a:xfrm>
                <a:prstGeom prst="rect">
                  <a:avLst/>
                </a:prstGeom>
                <a:noFill/>
              </p:spPr>
            </p:pic>
            <p:pic>
              <p:nvPicPr>
                <p:cNvPr id="115735" name="Picture 23" descr="Safi Drive Unit Front Elev"/>
                <p:cNvPicPr>
                  <a:picLocks noChangeAspect="1" noChangeArrowheads="1"/>
                </p:cNvPicPr>
                <p:nvPr/>
              </p:nvPicPr>
              <p:blipFill>
                <a:blip r:embed="rId10"/>
                <a:srcRect/>
                <a:stretch>
                  <a:fillRect/>
                </a:stretch>
              </p:blipFill>
              <p:spPr bwMode="auto">
                <a:xfrm>
                  <a:off x="1603" y="2296"/>
                  <a:ext cx="222" cy="364"/>
                </a:xfrm>
                <a:prstGeom prst="rect">
                  <a:avLst/>
                </a:prstGeom>
                <a:noFill/>
              </p:spPr>
            </p:pic>
            <p:pic>
              <p:nvPicPr>
                <p:cNvPr id="115736" name="Picture 24" descr="Safi Big Deck Front Elev"/>
                <p:cNvPicPr>
                  <a:picLocks noChangeAspect="1" noChangeArrowheads="1"/>
                </p:cNvPicPr>
                <p:nvPr/>
              </p:nvPicPr>
              <p:blipFill>
                <a:blip r:embed="rId11"/>
                <a:srcRect/>
                <a:stretch>
                  <a:fillRect/>
                </a:stretch>
              </p:blipFill>
              <p:spPr bwMode="auto">
                <a:xfrm>
                  <a:off x="871" y="2298"/>
                  <a:ext cx="435" cy="281"/>
                </a:xfrm>
                <a:prstGeom prst="rect">
                  <a:avLst/>
                </a:prstGeom>
                <a:noFill/>
              </p:spPr>
            </p:pic>
            <p:pic>
              <p:nvPicPr>
                <p:cNvPr id="115737" name="Picture 25" descr="Safi Small Deck Front Elev"/>
                <p:cNvPicPr>
                  <a:picLocks noChangeAspect="1" noChangeArrowheads="1"/>
                </p:cNvPicPr>
                <p:nvPr/>
              </p:nvPicPr>
              <p:blipFill>
                <a:blip r:embed="rId12"/>
                <a:srcRect/>
                <a:stretch>
                  <a:fillRect/>
                </a:stretch>
              </p:blipFill>
              <p:spPr bwMode="auto">
                <a:xfrm>
                  <a:off x="1307" y="2298"/>
                  <a:ext cx="297" cy="281"/>
                </a:xfrm>
                <a:prstGeom prst="rect">
                  <a:avLst/>
                </a:prstGeom>
                <a:noFill/>
              </p:spPr>
            </p:pic>
            <p:pic>
              <p:nvPicPr>
                <p:cNvPr id="115738" name="Picture 26" descr="Safi Big Deck Front Elev"/>
                <p:cNvPicPr>
                  <a:picLocks noChangeAspect="1" noChangeArrowheads="1"/>
                </p:cNvPicPr>
                <p:nvPr/>
              </p:nvPicPr>
              <p:blipFill>
                <a:blip r:embed="rId11"/>
                <a:srcRect/>
                <a:stretch>
                  <a:fillRect/>
                </a:stretch>
              </p:blipFill>
              <p:spPr bwMode="auto">
                <a:xfrm flipH="1">
                  <a:off x="2122" y="2298"/>
                  <a:ext cx="435" cy="281"/>
                </a:xfrm>
                <a:prstGeom prst="rect">
                  <a:avLst/>
                </a:prstGeom>
                <a:noFill/>
              </p:spPr>
            </p:pic>
            <p:pic>
              <p:nvPicPr>
                <p:cNvPr id="115739" name="Picture 27" descr="Safi Small Deck Front Elev"/>
                <p:cNvPicPr>
                  <a:picLocks noChangeAspect="1" noChangeArrowheads="1"/>
                </p:cNvPicPr>
                <p:nvPr/>
              </p:nvPicPr>
              <p:blipFill>
                <a:blip r:embed="rId12"/>
                <a:srcRect/>
                <a:stretch>
                  <a:fillRect/>
                </a:stretch>
              </p:blipFill>
              <p:spPr bwMode="auto">
                <a:xfrm flipH="1">
                  <a:off x="1824" y="2298"/>
                  <a:ext cx="297" cy="281"/>
                </a:xfrm>
                <a:prstGeom prst="rect">
                  <a:avLst/>
                </a:prstGeom>
                <a:noFill/>
              </p:spPr>
            </p:pic>
            <p:pic>
              <p:nvPicPr>
                <p:cNvPr id="115740" name="Picture 28" descr="Safi Mast Guard Front Elev"/>
                <p:cNvPicPr>
                  <a:picLocks noChangeAspect="1" noChangeArrowheads="1"/>
                </p:cNvPicPr>
                <p:nvPr/>
              </p:nvPicPr>
              <p:blipFill>
                <a:blip r:embed="rId13"/>
                <a:srcRect/>
                <a:stretch>
                  <a:fillRect/>
                </a:stretch>
              </p:blipFill>
              <p:spPr bwMode="auto">
                <a:xfrm>
                  <a:off x="1604" y="1526"/>
                  <a:ext cx="220" cy="774"/>
                </a:xfrm>
                <a:prstGeom prst="rect">
                  <a:avLst/>
                </a:prstGeom>
                <a:noFill/>
              </p:spPr>
            </p:pic>
            <p:pic>
              <p:nvPicPr>
                <p:cNvPr id="115741" name="Picture 29" descr="Safi Big Fence End Elev"/>
                <p:cNvPicPr>
                  <a:picLocks noChangeAspect="1" noChangeArrowheads="1"/>
                </p:cNvPicPr>
                <p:nvPr/>
              </p:nvPicPr>
              <p:blipFill>
                <a:blip r:embed="rId14"/>
                <a:srcRect/>
                <a:stretch>
                  <a:fillRect/>
                </a:stretch>
              </p:blipFill>
              <p:spPr bwMode="auto">
                <a:xfrm>
                  <a:off x="861" y="1994"/>
                  <a:ext cx="13" cy="337"/>
                </a:xfrm>
                <a:prstGeom prst="rect">
                  <a:avLst/>
                </a:prstGeom>
                <a:noFill/>
              </p:spPr>
            </p:pic>
            <p:pic>
              <p:nvPicPr>
                <p:cNvPr id="115742" name="Picture 30" descr="Safi Big Fence End Elev"/>
                <p:cNvPicPr>
                  <a:picLocks noChangeAspect="1" noChangeArrowheads="1"/>
                </p:cNvPicPr>
                <p:nvPr/>
              </p:nvPicPr>
              <p:blipFill>
                <a:blip r:embed="rId15"/>
                <a:srcRect/>
                <a:stretch>
                  <a:fillRect/>
                </a:stretch>
              </p:blipFill>
              <p:spPr bwMode="auto">
                <a:xfrm>
                  <a:off x="2556" y="1990"/>
                  <a:ext cx="13" cy="337"/>
                </a:xfrm>
                <a:prstGeom prst="rect">
                  <a:avLst/>
                </a:prstGeom>
                <a:noFill/>
              </p:spPr>
            </p:pic>
            <p:pic>
              <p:nvPicPr>
                <p:cNvPr id="115743" name="Picture 31" descr="Safi Access Gate Front Elev"/>
                <p:cNvPicPr>
                  <a:picLocks noChangeAspect="1" noChangeArrowheads="1"/>
                </p:cNvPicPr>
                <p:nvPr/>
              </p:nvPicPr>
              <p:blipFill>
                <a:blip r:embed="rId16"/>
                <a:srcRect/>
                <a:stretch>
                  <a:fillRect/>
                </a:stretch>
              </p:blipFill>
              <p:spPr bwMode="auto">
                <a:xfrm>
                  <a:off x="1605" y="1991"/>
                  <a:ext cx="223" cy="308"/>
                </a:xfrm>
                <a:prstGeom prst="rect">
                  <a:avLst/>
                </a:prstGeom>
                <a:noFill/>
              </p:spPr>
            </p:pic>
          </p:grpSp>
          <p:grpSp>
            <p:nvGrpSpPr>
              <p:cNvPr id="115744" name="Group 32"/>
              <p:cNvGrpSpPr>
                <a:grpSpLocks/>
              </p:cNvGrpSpPr>
              <p:nvPr/>
            </p:nvGrpSpPr>
            <p:grpSpPr bwMode="auto">
              <a:xfrm>
                <a:off x="3228" y="2024"/>
                <a:ext cx="1708" cy="351"/>
                <a:chOff x="1156" y="1762"/>
                <a:chExt cx="1708" cy="351"/>
              </a:xfrm>
            </p:grpSpPr>
            <p:sp>
              <p:nvSpPr>
                <p:cNvPr id="115745" name="Rectangle 33"/>
                <p:cNvSpPr>
                  <a:spLocks noChangeArrowheads="1"/>
                </p:cNvSpPr>
                <p:nvPr/>
              </p:nvSpPr>
              <p:spPr bwMode="auto">
                <a:xfrm>
                  <a:off x="1164" y="2069"/>
                  <a:ext cx="1692" cy="44"/>
                </a:xfrm>
                <a:prstGeom prst="rect">
                  <a:avLst/>
                </a:prstGeom>
                <a:gradFill rotWithShape="1">
                  <a:gsLst>
                    <a:gs pos="0">
                      <a:schemeClr val="bg1"/>
                    </a:gs>
                    <a:gs pos="100000">
                      <a:srgbClr val="C0C0C0"/>
                    </a:gs>
                  </a:gsLst>
                  <a:path path="shape">
                    <a:fillToRect l="50000" t="50000" r="50000" b="50000"/>
                  </a:path>
                </a:gradFill>
                <a:ln w="9525" algn="ctr">
                  <a:solidFill>
                    <a:schemeClr val="tx1"/>
                  </a:solidFill>
                  <a:miter lim="800000"/>
                  <a:headEnd/>
                  <a:tailEnd/>
                </a:ln>
                <a:effectLst/>
              </p:spPr>
              <p:txBody>
                <a:bodyPr wrap="none" anchor="ctr"/>
                <a:lstStyle/>
                <a:p>
                  <a:endParaRPr lang="en-US"/>
                </a:p>
              </p:txBody>
            </p:sp>
            <p:pic>
              <p:nvPicPr>
                <p:cNvPr id="115746" name="Picture 34" descr="Safi Big Fence Front Elev"/>
                <p:cNvPicPr>
                  <a:picLocks noChangeAspect="1" noChangeArrowheads="1"/>
                </p:cNvPicPr>
                <p:nvPr/>
              </p:nvPicPr>
              <p:blipFill>
                <a:blip r:embed="rId8"/>
                <a:srcRect/>
                <a:stretch>
                  <a:fillRect/>
                </a:stretch>
              </p:blipFill>
              <p:spPr bwMode="auto">
                <a:xfrm>
                  <a:off x="1165" y="1762"/>
                  <a:ext cx="435" cy="349"/>
                </a:xfrm>
                <a:prstGeom prst="rect">
                  <a:avLst/>
                </a:prstGeom>
                <a:noFill/>
              </p:spPr>
            </p:pic>
            <p:pic>
              <p:nvPicPr>
                <p:cNvPr id="115747" name="Picture 35" descr="Safi Small Fence Front Elev"/>
                <p:cNvPicPr>
                  <a:picLocks noChangeAspect="1" noChangeArrowheads="1"/>
                </p:cNvPicPr>
                <p:nvPr/>
              </p:nvPicPr>
              <p:blipFill>
                <a:blip r:embed="rId9"/>
                <a:srcRect/>
                <a:stretch>
                  <a:fillRect/>
                </a:stretch>
              </p:blipFill>
              <p:spPr bwMode="auto">
                <a:xfrm>
                  <a:off x="1599" y="1762"/>
                  <a:ext cx="297" cy="351"/>
                </a:xfrm>
                <a:prstGeom prst="rect">
                  <a:avLst/>
                </a:prstGeom>
                <a:noFill/>
              </p:spPr>
            </p:pic>
            <p:pic>
              <p:nvPicPr>
                <p:cNvPr id="115748" name="Picture 36" descr="Safi Big Fence Front Elev"/>
                <p:cNvPicPr>
                  <a:picLocks noChangeAspect="1" noChangeArrowheads="1"/>
                </p:cNvPicPr>
                <p:nvPr/>
              </p:nvPicPr>
              <p:blipFill>
                <a:blip r:embed="rId8"/>
                <a:srcRect/>
                <a:stretch>
                  <a:fillRect/>
                </a:stretch>
              </p:blipFill>
              <p:spPr bwMode="auto">
                <a:xfrm>
                  <a:off x="2419" y="1762"/>
                  <a:ext cx="435" cy="349"/>
                </a:xfrm>
                <a:prstGeom prst="rect">
                  <a:avLst/>
                </a:prstGeom>
                <a:noFill/>
              </p:spPr>
            </p:pic>
            <p:pic>
              <p:nvPicPr>
                <p:cNvPr id="115749" name="Picture 37" descr="Safi Small Fence Front Elev"/>
                <p:cNvPicPr>
                  <a:picLocks noChangeAspect="1" noChangeArrowheads="1"/>
                </p:cNvPicPr>
                <p:nvPr/>
              </p:nvPicPr>
              <p:blipFill>
                <a:blip r:embed="rId9"/>
                <a:srcRect/>
                <a:stretch>
                  <a:fillRect/>
                </a:stretch>
              </p:blipFill>
              <p:spPr bwMode="auto">
                <a:xfrm>
                  <a:off x="2124" y="1762"/>
                  <a:ext cx="297" cy="351"/>
                </a:xfrm>
                <a:prstGeom prst="rect">
                  <a:avLst/>
                </a:prstGeom>
                <a:noFill/>
              </p:spPr>
            </p:pic>
            <p:pic>
              <p:nvPicPr>
                <p:cNvPr id="115750" name="Picture 38" descr="Safi Big Fence End Elev"/>
                <p:cNvPicPr>
                  <a:picLocks noChangeAspect="1" noChangeArrowheads="1"/>
                </p:cNvPicPr>
                <p:nvPr/>
              </p:nvPicPr>
              <p:blipFill>
                <a:blip r:embed="rId14"/>
                <a:srcRect/>
                <a:stretch>
                  <a:fillRect/>
                </a:stretch>
              </p:blipFill>
              <p:spPr bwMode="auto">
                <a:xfrm>
                  <a:off x="1156" y="1766"/>
                  <a:ext cx="13" cy="337"/>
                </a:xfrm>
                <a:prstGeom prst="rect">
                  <a:avLst/>
                </a:prstGeom>
                <a:noFill/>
              </p:spPr>
            </p:pic>
            <p:pic>
              <p:nvPicPr>
                <p:cNvPr id="115751" name="Picture 39" descr="Safi Big Fence End Elev"/>
                <p:cNvPicPr>
                  <a:picLocks noChangeAspect="1" noChangeArrowheads="1"/>
                </p:cNvPicPr>
                <p:nvPr/>
              </p:nvPicPr>
              <p:blipFill>
                <a:blip r:embed="rId15"/>
                <a:srcRect/>
                <a:stretch>
                  <a:fillRect/>
                </a:stretch>
              </p:blipFill>
              <p:spPr bwMode="auto">
                <a:xfrm>
                  <a:off x="2851" y="1762"/>
                  <a:ext cx="13" cy="337"/>
                </a:xfrm>
                <a:prstGeom prst="rect">
                  <a:avLst/>
                </a:prstGeom>
                <a:noFill/>
              </p:spPr>
            </p:pic>
            <p:pic>
              <p:nvPicPr>
                <p:cNvPr id="115752" name="Picture 40" descr="Safi Access Gate Front Elev"/>
                <p:cNvPicPr>
                  <a:picLocks noChangeAspect="1" noChangeArrowheads="1"/>
                </p:cNvPicPr>
                <p:nvPr/>
              </p:nvPicPr>
              <p:blipFill>
                <a:blip r:embed="rId16"/>
                <a:srcRect/>
                <a:stretch>
                  <a:fillRect/>
                </a:stretch>
              </p:blipFill>
              <p:spPr bwMode="auto">
                <a:xfrm>
                  <a:off x="1900" y="1763"/>
                  <a:ext cx="223" cy="308"/>
                </a:xfrm>
                <a:prstGeom prst="rect">
                  <a:avLst/>
                </a:prstGeom>
                <a:noFill/>
              </p:spPr>
            </p:pic>
          </p:grpSp>
        </p:grpSp>
        <p:grpSp>
          <p:nvGrpSpPr>
            <p:cNvPr id="115753" name="Group 41"/>
            <p:cNvGrpSpPr>
              <a:grpSpLocks/>
            </p:cNvGrpSpPr>
            <p:nvPr/>
          </p:nvGrpSpPr>
          <p:grpSpPr bwMode="auto">
            <a:xfrm>
              <a:off x="4232" y="2551"/>
              <a:ext cx="227" cy="186"/>
              <a:chOff x="961" y="1728"/>
              <a:chExt cx="227" cy="186"/>
            </a:xfrm>
          </p:grpSpPr>
          <p:sp>
            <p:nvSpPr>
              <p:cNvPr id="115754" name="Rectangle 42"/>
              <p:cNvSpPr>
                <a:spLocks noChangeArrowheads="1"/>
              </p:cNvSpPr>
              <p:nvPr/>
            </p:nvSpPr>
            <p:spPr bwMode="auto">
              <a:xfrm>
                <a:off x="961" y="1728"/>
                <a:ext cx="227" cy="186"/>
              </a:xfrm>
              <a:prstGeom prst="rect">
                <a:avLst/>
              </a:prstGeom>
              <a:solidFill>
                <a:schemeClr val="bg1"/>
              </a:solidFill>
              <a:ln w="9525" algn="ctr">
                <a:solidFill>
                  <a:schemeClr val="tx1"/>
                </a:solidFill>
                <a:miter lim="800000"/>
                <a:headEnd/>
                <a:tailEnd/>
              </a:ln>
              <a:effectLst/>
            </p:spPr>
            <p:txBody>
              <a:bodyPr wrap="none" anchor="ctr"/>
              <a:lstStyle/>
              <a:p>
                <a:endParaRPr lang="en-US"/>
              </a:p>
            </p:txBody>
          </p:sp>
          <p:pic>
            <p:nvPicPr>
              <p:cNvPr id="115755" name="Picture 43" descr="IPAFFlag"/>
              <p:cNvPicPr>
                <a:picLocks noChangeAspect="1" noChangeArrowheads="1"/>
              </p:cNvPicPr>
              <p:nvPr/>
            </p:nvPicPr>
            <p:blipFill>
              <a:blip r:embed="rId17"/>
              <a:srcRect/>
              <a:stretch>
                <a:fillRect/>
              </a:stretch>
            </p:blipFill>
            <p:spPr bwMode="auto">
              <a:xfrm>
                <a:off x="963" y="1730"/>
                <a:ext cx="224" cy="181"/>
              </a:xfrm>
              <a:prstGeom prst="rect">
                <a:avLst/>
              </a:prstGeom>
              <a:noFill/>
            </p:spPr>
          </p:pic>
        </p:grpSp>
      </p:grpSp>
      <p:sp>
        <p:nvSpPr>
          <p:cNvPr id="115756" name="AutoShape 44"/>
          <p:cNvSpPr>
            <a:spLocks noChangeArrowheads="1"/>
          </p:cNvSpPr>
          <p:nvPr/>
        </p:nvSpPr>
        <p:spPr bwMode="auto">
          <a:xfrm>
            <a:off x="6356350" y="5108575"/>
            <a:ext cx="71438"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sp>
        <p:nvSpPr>
          <p:cNvPr id="115757" name="AutoShape 45"/>
          <p:cNvSpPr>
            <a:spLocks noChangeArrowheads="1"/>
          </p:cNvSpPr>
          <p:nvPr/>
        </p:nvSpPr>
        <p:spPr bwMode="auto">
          <a:xfrm>
            <a:off x="6523038" y="5108575"/>
            <a:ext cx="71437"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pic>
        <p:nvPicPr>
          <p:cNvPr id="115758" name="Picture 46" descr="Safi Steps Front Elev"/>
          <p:cNvPicPr>
            <a:picLocks noChangeAspect="1" noChangeArrowheads="1"/>
          </p:cNvPicPr>
          <p:nvPr/>
        </p:nvPicPr>
        <p:blipFill>
          <a:blip r:embed="rId18"/>
          <a:srcRect/>
          <a:stretch>
            <a:fillRect/>
          </a:stretch>
        </p:blipFill>
        <p:spPr bwMode="auto">
          <a:xfrm>
            <a:off x="6300788" y="4092575"/>
            <a:ext cx="352425" cy="115570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15725"/>
                                        </p:tgtEl>
                                        <p:attrNameLst>
                                          <p:attrName>style.visibility</p:attrName>
                                        </p:attrNameLst>
                                      </p:cBhvr>
                                      <p:to>
                                        <p:strVal val="visible"/>
                                      </p:to>
                                    </p:set>
                                    <p:animEffect transition="in" filter="dissolve">
                                      <p:cBhvr>
                                        <p:cTn id="7" dur="1000"/>
                                        <p:tgtEl>
                                          <p:spTgt spid="115725"/>
                                        </p:tgtEl>
                                      </p:cBhvr>
                                    </p:animEffect>
                                  </p:childTnLst>
                                </p:cTn>
                              </p:par>
                            </p:childTnLst>
                          </p:cTn>
                        </p:par>
                        <p:par>
                          <p:cTn id="8" fill="hold">
                            <p:stCondLst>
                              <p:cond delay="1000"/>
                            </p:stCondLst>
                            <p:childTnLst>
                              <p:par>
                                <p:cTn id="9" presetID="64" presetClass="path" presetSubtype="0" repeatCount="2000" accel="50000" decel="50000" autoRev="1" fill="remove" nodeType="afterEffect">
                                  <p:stCondLst>
                                    <p:cond delay="500"/>
                                  </p:stCondLst>
                                  <p:childTnLst>
                                    <p:animMotion origin="layout" path="M -5.55556E-7 4.44444E-6 L -5.55556E-7 -0.19399 " pathEditMode="relative" rAng="0" ptsTypes="AA">
                                      <p:cBhvr>
                                        <p:cTn id="10" dur="2000" fill="hold"/>
                                        <p:tgtEl>
                                          <p:spTgt spid="115726"/>
                                        </p:tgtEl>
                                        <p:attrNameLst>
                                          <p:attrName>ppt_x</p:attrName>
                                          <p:attrName>ppt_y</p:attrName>
                                        </p:attrNameLst>
                                      </p:cBhvr>
                                      <p:rCtr x="0" y="-9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6738" name="Picture 2" descr="Safi Mast Front Elev"/>
          <p:cNvPicPr>
            <a:picLocks noChangeAspect="1" noChangeArrowheads="1"/>
          </p:cNvPicPr>
          <p:nvPr/>
        </p:nvPicPr>
        <p:blipFill>
          <a:blip r:embed="rId2"/>
          <a:srcRect/>
          <a:stretch>
            <a:fillRect/>
          </a:stretch>
        </p:blipFill>
        <p:spPr bwMode="auto">
          <a:xfrm>
            <a:off x="6496050" y="3365500"/>
            <a:ext cx="196850" cy="522288"/>
          </a:xfrm>
          <a:prstGeom prst="rect">
            <a:avLst/>
          </a:prstGeom>
          <a:noFill/>
        </p:spPr>
      </p:pic>
      <p:pic>
        <p:nvPicPr>
          <p:cNvPr id="116739" name="Picture 3" descr="Safi Mast Front Elev"/>
          <p:cNvPicPr>
            <a:picLocks noChangeAspect="1" noChangeArrowheads="1"/>
          </p:cNvPicPr>
          <p:nvPr/>
        </p:nvPicPr>
        <p:blipFill>
          <a:blip r:embed="rId2"/>
          <a:srcRect/>
          <a:stretch>
            <a:fillRect/>
          </a:stretch>
        </p:blipFill>
        <p:spPr bwMode="auto">
          <a:xfrm>
            <a:off x="6496050" y="2844800"/>
            <a:ext cx="196850" cy="522288"/>
          </a:xfrm>
          <a:prstGeom prst="rect">
            <a:avLst/>
          </a:prstGeom>
          <a:noFill/>
        </p:spPr>
      </p:pic>
      <p:grpSp>
        <p:nvGrpSpPr>
          <p:cNvPr id="116740" name="Group 4"/>
          <p:cNvGrpSpPr>
            <a:grpSpLocks/>
          </p:cNvGrpSpPr>
          <p:nvPr/>
        </p:nvGrpSpPr>
        <p:grpSpPr bwMode="auto">
          <a:xfrm>
            <a:off x="6386513" y="2844800"/>
            <a:ext cx="417512" cy="525463"/>
            <a:chOff x="4023" y="1081"/>
            <a:chExt cx="263" cy="331"/>
          </a:xfrm>
        </p:grpSpPr>
        <p:pic>
          <p:nvPicPr>
            <p:cNvPr id="116741" name="Picture 5" descr="Safi Tie Frame Front Elev"/>
            <p:cNvPicPr>
              <a:picLocks noChangeAspect="1" noChangeArrowheads="1"/>
            </p:cNvPicPr>
            <p:nvPr/>
          </p:nvPicPr>
          <p:blipFill>
            <a:blip r:embed="rId3"/>
            <a:srcRect/>
            <a:stretch>
              <a:fillRect/>
            </a:stretch>
          </p:blipFill>
          <p:spPr bwMode="auto">
            <a:xfrm>
              <a:off x="4023" y="1081"/>
              <a:ext cx="263" cy="331"/>
            </a:xfrm>
            <a:prstGeom prst="rect">
              <a:avLst/>
            </a:prstGeom>
            <a:noFill/>
          </p:spPr>
        </p:pic>
        <p:pic>
          <p:nvPicPr>
            <p:cNvPr id="116742" name="Picture 6" descr="Safi Mast Front Elev"/>
            <p:cNvPicPr>
              <a:picLocks noChangeAspect="1" noChangeArrowheads="1"/>
            </p:cNvPicPr>
            <p:nvPr/>
          </p:nvPicPr>
          <p:blipFill>
            <a:blip r:embed="rId2"/>
            <a:srcRect/>
            <a:stretch>
              <a:fillRect/>
            </a:stretch>
          </p:blipFill>
          <p:spPr bwMode="auto">
            <a:xfrm>
              <a:off x="4093" y="1081"/>
              <a:ext cx="124" cy="329"/>
            </a:xfrm>
            <a:prstGeom prst="rect">
              <a:avLst/>
            </a:prstGeom>
            <a:noFill/>
          </p:spPr>
        </p:pic>
      </p:grpSp>
      <p:sp>
        <p:nvSpPr>
          <p:cNvPr id="116743" name="Rectangle 7"/>
          <p:cNvSpPr>
            <a:spLocks noChangeArrowheads="1"/>
          </p:cNvSpPr>
          <p:nvPr/>
        </p:nvSpPr>
        <p:spPr bwMode="auto">
          <a:xfrm>
            <a:off x="1835150" y="260350"/>
            <a:ext cx="6913563" cy="431800"/>
          </a:xfrm>
          <a:prstGeom prst="rect">
            <a:avLst/>
          </a:prstGeom>
          <a:noFill/>
          <a:ln w="9525" algn="ctr">
            <a:noFill/>
            <a:miter lim="800000"/>
            <a:headEnd/>
            <a:tailEnd/>
          </a:ln>
          <a:effectLst/>
        </p:spPr>
        <p:txBody>
          <a:bodyPr anchor="ctr"/>
          <a:lstStyle/>
          <a:p>
            <a:pPr algn="ctr" eaLnBrk="1" hangingPunct="1"/>
            <a:r>
              <a:rPr lang="en-GB" sz="3200" b="1">
                <a:solidFill>
                  <a:schemeClr val="tx2"/>
                </a:solidFill>
                <a:effectLst>
                  <a:outerShdw blurRad="38100" dist="38100" dir="2700000" algn="tl">
                    <a:srgbClr val="000000"/>
                  </a:outerShdw>
                </a:effectLst>
              </a:rPr>
              <a:t>Special Configurations</a:t>
            </a:r>
          </a:p>
        </p:txBody>
      </p:sp>
      <p:grpSp>
        <p:nvGrpSpPr>
          <p:cNvPr id="116744" name="Group 8"/>
          <p:cNvGrpSpPr>
            <a:grpSpLocks/>
          </p:cNvGrpSpPr>
          <p:nvPr/>
        </p:nvGrpSpPr>
        <p:grpSpPr bwMode="auto">
          <a:xfrm>
            <a:off x="6386513" y="1803400"/>
            <a:ext cx="417512" cy="525463"/>
            <a:chOff x="4023" y="1081"/>
            <a:chExt cx="263" cy="331"/>
          </a:xfrm>
        </p:grpSpPr>
        <p:pic>
          <p:nvPicPr>
            <p:cNvPr id="116745" name="Picture 9" descr="Safi Tie Frame Front Elev"/>
            <p:cNvPicPr>
              <a:picLocks noChangeAspect="1" noChangeArrowheads="1"/>
            </p:cNvPicPr>
            <p:nvPr/>
          </p:nvPicPr>
          <p:blipFill>
            <a:blip r:embed="rId3"/>
            <a:srcRect/>
            <a:stretch>
              <a:fillRect/>
            </a:stretch>
          </p:blipFill>
          <p:spPr bwMode="auto">
            <a:xfrm>
              <a:off x="4023" y="1081"/>
              <a:ext cx="263" cy="331"/>
            </a:xfrm>
            <a:prstGeom prst="rect">
              <a:avLst/>
            </a:prstGeom>
            <a:noFill/>
          </p:spPr>
        </p:pic>
        <p:pic>
          <p:nvPicPr>
            <p:cNvPr id="116746" name="Picture 10" descr="Safi Mast Front Elev"/>
            <p:cNvPicPr>
              <a:picLocks noChangeAspect="1" noChangeArrowheads="1"/>
            </p:cNvPicPr>
            <p:nvPr/>
          </p:nvPicPr>
          <p:blipFill>
            <a:blip r:embed="rId2"/>
            <a:srcRect/>
            <a:stretch>
              <a:fillRect/>
            </a:stretch>
          </p:blipFill>
          <p:spPr bwMode="auto">
            <a:xfrm>
              <a:off x="4093" y="1081"/>
              <a:ext cx="124" cy="329"/>
            </a:xfrm>
            <a:prstGeom prst="rect">
              <a:avLst/>
            </a:prstGeom>
            <a:noFill/>
          </p:spPr>
        </p:pic>
      </p:grpSp>
      <p:sp>
        <p:nvSpPr>
          <p:cNvPr id="116747" name="Line 11"/>
          <p:cNvSpPr>
            <a:spLocks noChangeAspect="1" noChangeShapeType="1"/>
          </p:cNvSpPr>
          <p:nvPr/>
        </p:nvSpPr>
        <p:spPr bwMode="auto">
          <a:xfrm>
            <a:off x="5716588" y="5637213"/>
            <a:ext cx="1835150" cy="0"/>
          </a:xfrm>
          <a:prstGeom prst="line">
            <a:avLst/>
          </a:prstGeom>
          <a:noFill/>
          <a:ln w="34925">
            <a:solidFill>
              <a:srgbClr val="000000"/>
            </a:solidFill>
            <a:round/>
            <a:headEnd/>
            <a:tailEnd/>
          </a:ln>
          <a:effectLst/>
        </p:spPr>
        <p:txBody>
          <a:bodyPr anchor="ctr"/>
          <a:lstStyle/>
          <a:p>
            <a:endParaRPr lang="en-US"/>
          </a:p>
        </p:txBody>
      </p:sp>
      <p:pic>
        <p:nvPicPr>
          <p:cNvPr id="116748" name="Picture 12" descr="Safi Ground Frame Front Elev"/>
          <p:cNvPicPr>
            <a:picLocks noChangeAspect="1" noChangeArrowheads="1"/>
          </p:cNvPicPr>
          <p:nvPr/>
        </p:nvPicPr>
        <p:blipFill>
          <a:blip r:embed="rId4"/>
          <a:srcRect/>
          <a:stretch>
            <a:fillRect/>
          </a:stretch>
        </p:blipFill>
        <p:spPr bwMode="auto">
          <a:xfrm>
            <a:off x="6316663" y="5441950"/>
            <a:ext cx="558800" cy="171450"/>
          </a:xfrm>
          <a:prstGeom prst="rect">
            <a:avLst/>
          </a:prstGeom>
          <a:noFill/>
        </p:spPr>
      </p:pic>
      <p:pic>
        <p:nvPicPr>
          <p:cNvPr id="116749" name="Picture 13" descr="Safi Mast Front Elev"/>
          <p:cNvPicPr>
            <a:picLocks noChangeAspect="1" noChangeArrowheads="1"/>
          </p:cNvPicPr>
          <p:nvPr/>
        </p:nvPicPr>
        <p:blipFill>
          <a:blip r:embed="rId2"/>
          <a:srcRect/>
          <a:stretch>
            <a:fillRect/>
          </a:stretch>
        </p:blipFill>
        <p:spPr bwMode="auto">
          <a:xfrm>
            <a:off x="6496050" y="4918075"/>
            <a:ext cx="196850" cy="523875"/>
          </a:xfrm>
          <a:prstGeom prst="rect">
            <a:avLst/>
          </a:prstGeom>
          <a:noFill/>
        </p:spPr>
      </p:pic>
      <p:pic>
        <p:nvPicPr>
          <p:cNvPr id="116750" name="Picture 14" descr="Safi Mast Front Elev"/>
          <p:cNvPicPr>
            <a:picLocks noChangeAspect="1" noChangeArrowheads="1"/>
          </p:cNvPicPr>
          <p:nvPr/>
        </p:nvPicPr>
        <p:blipFill>
          <a:blip r:embed="rId2"/>
          <a:srcRect/>
          <a:stretch>
            <a:fillRect/>
          </a:stretch>
        </p:blipFill>
        <p:spPr bwMode="auto">
          <a:xfrm>
            <a:off x="6496050" y="2324100"/>
            <a:ext cx="196850" cy="522288"/>
          </a:xfrm>
          <a:prstGeom prst="rect">
            <a:avLst/>
          </a:prstGeom>
          <a:noFill/>
        </p:spPr>
      </p:pic>
      <p:pic>
        <p:nvPicPr>
          <p:cNvPr id="116751" name="Picture 15" descr="Safi Mast Front Elev"/>
          <p:cNvPicPr>
            <a:picLocks noChangeAspect="1" noChangeArrowheads="1"/>
          </p:cNvPicPr>
          <p:nvPr/>
        </p:nvPicPr>
        <p:blipFill>
          <a:blip r:embed="rId2"/>
          <a:srcRect/>
          <a:stretch>
            <a:fillRect/>
          </a:stretch>
        </p:blipFill>
        <p:spPr bwMode="auto">
          <a:xfrm>
            <a:off x="6496050" y="4406900"/>
            <a:ext cx="196850" cy="522288"/>
          </a:xfrm>
          <a:prstGeom prst="rect">
            <a:avLst/>
          </a:prstGeom>
          <a:noFill/>
        </p:spPr>
      </p:pic>
      <p:pic>
        <p:nvPicPr>
          <p:cNvPr id="116752" name="Picture 16" descr="Safi Top Mast Front Elev"/>
          <p:cNvPicPr>
            <a:picLocks noChangeAspect="1" noChangeArrowheads="1"/>
          </p:cNvPicPr>
          <p:nvPr/>
        </p:nvPicPr>
        <p:blipFill>
          <a:blip r:embed="rId5"/>
          <a:srcRect/>
          <a:stretch>
            <a:fillRect/>
          </a:stretch>
        </p:blipFill>
        <p:spPr bwMode="auto">
          <a:xfrm>
            <a:off x="6497638" y="1281113"/>
            <a:ext cx="195262" cy="520700"/>
          </a:xfrm>
          <a:prstGeom prst="rect">
            <a:avLst/>
          </a:prstGeom>
          <a:noFill/>
        </p:spPr>
      </p:pic>
      <p:pic>
        <p:nvPicPr>
          <p:cNvPr id="116753" name="Picture 17" descr="Safi Levelling Jack Elev"/>
          <p:cNvPicPr>
            <a:picLocks noChangeAspect="1" noChangeArrowheads="1"/>
          </p:cNvPicPr>
          <p:nvPr/>
        </p:nvPicPr>
        <p:blipFill>
          <a:blip r:embed="rId6"/>
          <a:srcRect/>
          <a:stretch>
            <a:fillRect/>
          </a:stretch>
        </p:blipFill>
        <p:spPr bwMode="auto">
          <a:xfrm>
            <a:off x="6789738" y="5384800"/>
            <a:ext cx="123825" cy="238125"/>
          </a:xfrm>
          <a:prstGeom prst="rect">
            <a:avLst/>
          </a:prstGeom>
          <a:noFill/>
        </p:spPr>
      </p:pic>
      <p:pic>
        <p:nvPicPr>
          <p:cNvPr id="116754" name="Picture 18" descr="Safi Levelling Jack Elev"/>
          <p:cNvPicPr>
            <a:picLocks noChangeAspect="1" noChangeArrowheads="1"/>
          </p:cNvPicPr>
          <p:nvPr/>
        </p:nvPicPr>
        <p:blipFill>
          <a:blip r:embed="rId7"/>
          <a:srcRect/>
          <a:stretch>
            <a:fillRect/>
          </a:stretch>
        </p:blipFill>
        <p:spPr bwMode="auto">
          <a:xfrm>
            <a:off x="6273800" y="5384800"/>
            <a:ext cx="123825" cy="238125"/>
          </a:xfrm>
          <a:prstGeom prst="rect">
            <a:avLst/>
          </a:prstGeom>
          <a:noFill/>
        </p:spPr>
      </p:pic>
      <p:pic>
        <p:nvPicPr>
          <p:cNvPr id="116755" name="Picture 19" descr="Safi Mast Front Elev"/>
          <p:cNvPicPr>
            <a:picLocks noChangeAspect="1" noChangeArrowheads="1"/>
          </p:cNvPicPr>
          <p:nvPr/>
        </p:nvPicPr>
        <p:blipFill>
          <a:blip r:embed="rId2"/>
          <a:srcRect/>
          <a:stretch>
            <a:fillRect/>
          </a:stretch>
        </p:blipFill>
        <p:spPr bwMode="auto">
          <a:xfrm>
            <a:off x="6496050" y="3887788"/>
            <a:ext cx="196850" cy="522287"/>
          </a:xfrm>
          <a:prstGeom prst="rect">
            <a:avLst/>
          </a:prstGeom>
          <a:noFill/>
        </p:spPr>
      </p:pic>
      <p:grpSp>
        <p:nvGrpSpPr>
          <p:cNvPr id="116756" name="Group 20"/>
          <p:cNvGrpSpPr>
            <a:grpSpLocks/>
          </p:cNvGrpSpPr>
          <p:nvPr/>
        </p:nvGrpSpPr>
        <p:grpSpPr bwMode="auto">
          <a:xfrm>
            <a:off x="6386513" y="4403725"/>
            <a:ext cx="417512" cy="525463"/>
            <a:chOff x="4023" y="1081"/>
            <a:chExt cx="263" cy="331"/>
          </a:xfrm>
        </p:grpSpPr>
        <p:pic>
          <p:nvPicPr>
            <p:cNvPr id="116757" name="Picture 21" descr="Safi Tie Frame Front Elev"/>
            <p:cNvPicPr>
              <a:picLocks noChangeAspect="1" noChangeArrowheads="1"/>
            </p:cNvPicPr>
            <p:nvPr/>
          </p:nvPicPr>
          <p:blipFill>
            <a:blip r:embed="rId3"/>
            <a:srcRect/>
            <a:stretch>
              <a:fillRect/>
            </a:stretch>
          </p:blipFill>
          <p:spPr bwMode="auto">
            <a:xfrm>
              <a:off x="4023" y="1081"/>
              <a:ext cx="263" cy="331"/>
            </a:xfrm>
            <a:prstGeom prst="rect">
              <a:avLst/>
            </a:prstGeom>
            <a:noFill/>
          </p:spPr>
        </p:pic>
        <p:pic>
          <p:nvPicPr>
            <p:cNvPr id="116758" name="Picture 22" descr="Safi Mast Front Elev"/>
            <p:cNvPicPr>
              <a:picLocks noChangeAspect="1" noChangeArrowheads="1"/>
            </p:cNvPicPr>
            <p:nvPr/>
          </p:nvPicPr>
          <p:blipFill>
            <a:blip r:embed="rId2"/>
            <a:srcRect/>
            <a:stretch>
              <a:fillRect/>
            </a:stretch>
          </p:blipFill>
          <p:spPr bwMode="auto">
            <a:xfrm>
              <a:off x="4093" y="1081"/>
              <a:ext cx="124" cy="329"/>
            </a:xfrm>
            <a:prstGeom prst="rect">
              <a:avLst/>
            </a:prstGeom>
            <a:noFill/>
          </p:spPr>
        </p:pic>
      </p:grpSp>
      <p:sp>
        <p:nvSpPr>
          <p:cNvPr id="116759" name="Text Box 23"/>
          <p:cNvSpPr txBox="1">
            <a:spLocks noChangeArrowheads="1"/>
          </p:cNvSpPr>
          <p:nvPr/>
        </p:nvSpPr>
        <p:spPr bwMode="auto">
          <a:xfrm>
            <a:off x="1763713" y="3141663"/>
            <a:ext cx="2520950" cy="701675"/>
          </a:xfrm>
          <a:prstGeom prst="rect">
            <a:avLst/>
          </a:prstGeom>
          <a:noFill/>
          <a:ln w="9525" algn="ctr">
            <a:noFill/>
            <a:miter lim="800000"/>
            <a:headEnd/>
            <a:tailEnd/>
          </a:ln>
          <a:effectLst/>
        </p:spPr>
        <p:txBody>
          <a:bodyPr>
            <a:spAutoFit/>
          </a:bodyPr>
          <a:lstStyle/>
          <a:p>
            <a:pPr algn="ctr" eaLnBrk="1" hangingPunct="1">
              <a:spcBef>
                <a:spcPct val="50000"/>
              </a:spcBef>
            </a:pPr>
            <a:r>
              <a:rPr lang="en-GB" sz="2000" b="1">
                <a:solidFill>
                  <a:schemeClr val="tx2"/>
                </a:solidFill>
                <a:effectLst>
                  <a:outerShdw blurRad="38100" dist="38100" dir="2700000" algn="tl">
                    <a:srgbClr val="000000"/>
                  </a:outerShdw>
                </a:effectLst>
                <a:cs typeface="Arial" charset="0"/>
              </a:rPr>
              <a:t>Multi Deck Platforms</a:t>
            </a:r>
            <a:endParaRPr lang="en-US" sz="2000" b="1">
              <a:solidFill>
                <a:schemeClr val="tx2"/>
              </a:solidFill>
              <a:effectLst>
                <a:outerShdw blurRad="38100" dist="38100" dir="2700000" algn="tl">
                  <a:srgbClr val="000000"/>
                </a:outerShdw>
              </a:effectLst>
              <a:cs typeface="Arial" charset="0"/>
            </a:endParaRPr>
          </a:p>
        </p:txBody>
      </p:sp>
      <p:sp>
        <p:nvSpPr>
          <p:cNvPr id="116760" name="AutoShape 24"/>
          <p:cNvSpPr>
            <a:spLocks noChangeAspect="1" noChangeArrowheads="1"/>
          </p:cNvSpPr>
          <p:nvPr/>
        </p:nvSpPr>
        <p:spPr bwMode="auto">
          <a:xfrm>
            <a:off x="6513513" y="5440363"/>
            <a:ext cx="53975" cy="55562"/>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sp>
        <p:nvSpPr>
          <p:cNvPr id="116761" name="AutoShape 25"/>
          <p:cNvSpPr>
            <a:spLocks noChangeAspect="1" noChangeArrowheads="1"/>
          </p:cNvSpPr>
          <p:nvPr/>
        </p:nvSpPr>
        <p:spPr bwMode="auto">
          <a:xfrm>
            <a:off x="6626225" y="5440363"/>
            <a:ext cx="53975" cy="55562"/>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grpSp>
        <p:nvGrpSpPr>
          <p:cNvPr id="116762" name="Group 26"/>
          <p:cNvGrpSpPr>
            <a:grpSpLocks/>
          </p:cNvGrpSpPr>
          <p:nvPr/>
        </p:nvGrpSpPr>
        <p:grpSpPr bwMode="auto">
          <a:xfrm>
            <a:off x="5580063" y="4089400"/>
            <a:ext cx="2033587" cy="1349375"/>
            <a:chOff x="3515" y="2576"/>
            <a:chExt cx="1281" cy="850"/>
          </a:xfrm>
        </p:grpSpPr>
        <p:grpSp>
          <p:nvGrpSpPr>
            <p:cNvPr id="116763" name="Group 27"/>
            <p:cNvGrpSpPr>
              <a:grpSpLocks noChangeAspect="1"/>
            </p:cNvGrpSpPr>
            <p:nvPr/>
          </p:nvGrpSpPr>
          <p:grpSpPr bwMode="auto">
            <a:xfrm>
              <a:off x="3515" y="2576"/>
              <a:ext cx="1281" cy="850"/>
              <a:chOff x="861" y="1526"/>
              <a:chExt cx="1708" cy="1134"/>
            </a:xfrm>
          </p:grpSpPr>
          <p:pic>
            <p:nvPicPr>
              <p:cNvPr id="116764" name="Picture 28" descr="Safi Big Fence Front Elev"/>
              <p:cNvPicPr>
                <a:picLocks noChangeAspect="1" noChangeArrowheads="1"/>
              </p:cNvPicPr>
              <p:nvPr/>
            </p:nvPicPr>
            <p:blipFill>
              <a:blip r:embed="rId8"/>
              <a:srcRect/>
              <a:stretch>
                <a:fillRect/>
              </a:stretch>
            </p:blipFill>
            <p:spPr bwMode="auto">
              <a:xfrm>
                <a:off x="870" y="1990"/>
                <a:ext cx="435" cy="349"/>
              </a:xfrm>
              <a:prstGeom prst="rect">
                <a:avLst/>
              </a:prstGeom>
              <a:noFill/>
            </p:spPr>
          </p:pic>
          <p:pic>
            <p:nvPicPr>
              <p:cNvPr id="116765" name="Picture 29" descr="Safi Small Fence Front Elev"/>
              <p:cNvPicPr>
                <a:picLocks noChangeAspect="1" noChangeArrowheads="1"/>
              </p:cNvPicPr>
              <p:nvPr/>
            </p:nvPicPr>
            <p:blipFill>
              <a:blip r:embed="rId9"/>
              <a:srcRect/>
              <a:stretch>
                <a:fillRect/>
              </a:stretch>
            </p:blipFill>
            <p:spPr bwMode="auto">
              <a:xfrm>
                <a:off x="1304" y="1990"/>
                <a:ext cx="297" cy="351"/>
              </a:xfrm>
              <a:prstGeom prst="rect">
                <a:avLst/>
              </a:prstGeom>
              <a:noFill/>
            </p:spPr>
          </p:pic>
          <p:pic>
            <p:nvPicPr>
              <p:cNvPr id="116766" name="Picture 30" descr="Safi Big Fence Front Elev"/>
              <p:cNvPicPr>
                <a:picLocks noChangeAspect="1" noChangeArrowheads="1"/>
              </p:cNvPicPr>
              <p:nvPr/>
            </p:nvPicPr>
            <p:blipFill>
              <a:blip r:embed="rId8"/>
              <a:srcRect/>
              <a:stretch>
                <a:fillRect/>
              </a:stretch>
            </p:blipFill>
            <p:spPr bwMode="auto">
              <a:xfrm>
                <a:off x="2124" y="1990"/>
                <a:ext cx="435" cy="349"/>
              </a:xfrm>
              <a:prstGeom prst="rect">
                <a:avLst/>
              </a:prstGeom>
              <a:noFill/>
            </p:spPr>
          </p:pic>
          <p:pic>
            <p:nvPicPr>
              <p:cNvPr id="116767" name="Picture 31" descr="Safi Small Fence Front Elev"/>
              <p:cNvPicPr>
                <a:picLocks noChangeAspect="1" noChangeArrowheads="1"/>
              </p:cNvPicPr>
              <p:nvPr/>
            </p:nvPicPr>
            <p:blipFill>
              <a:blip r:embed="rId9"/>
              <a:srcRect/>
              <a:stretch>
                <a:fillRect/>
              </a:stretch>
            </p:blipFill>
            <p:spPr bwMode="auto">
              <a:xfrm>
                <a:off x="1829" y="1990"/>
                <a:ext cx="297" cy="351"/>
              </a:xfrm>
              <a:prstGeom prst="rect">
                <a:avLst/>
              </a:prstGeom>
              <a:noFill/>
            </p:spPr>
          </p:pic>
          <p:pic>
            <p:nvPicPr>
              <p:cNvPr id="116768" name="Picture 32" descr="Safi Drive Unit Front Elev"/>
              <p:cNvPicPr>
                <a:picLocks noChangeAspect="1" noChangeArrowheads="1"/>
              </p:cNvPicPr>
              <p:nvPr/>
            </p:nvPicPr>
            <p:blipFill>
              <a:blip r:embed="rId10"/>
              <a:srcRect/>
              <a:stretch>
                <a:fillRect/>
              </a:stretch>
            </p:blipFill>
            <p:spPr bwMode="auto">
              <a:xfrm>
                <a:off x="1603" y="2296"/>
                <a:ext cx="222" cy="364"/>
              </a:xfrm>
              <a:prstGeom prst="rect">
                <a:avLst/>
              </a:prstGeom>
              <a:noFill/>
            </p:spPr>
          </p:pic>
          <p:pic>
            <p:nvPicPr>
              <p:cNvPr id="116769" name="Picture 33" descr="Safi Big Deck Front Elev"/>
              <p:cNvPicPr>
                <a:picLocks noChangeAspect="1" noChangeArrowheads="1"/>
              </p:cNvPicPr>
              <p:nvPr/>
            </p:nvPicPr>
            <p:blipFill>
              <a:blip r:embed="rId11"/>
              <a:srcRect/>
              <a:stretch>
                <a:fillRect/>
              </a:stretch>
            </p:blipFill>
            <p:spPr bwMode="auto">
              <a:xfrm>
                <a:off x="871" y="2298"/>
                <a:ext cx="435" cy="281"/>
              </a:xfrm>
              <a:prstGeom prst="rect">
                <a:avLst/>
              </a:prstGeom>
              <a:noFill/>
            </p:spPr>
          </p:pic>
          <p:pic>
            <p:nvPicPr>
              <p:cNvPr id="116770" name="Picture 34" descr="Safi Small Deck Front Elev"/>
              <p:cNvPicPr>
                <a:picLocks noChangeAspect="1" noChangeArrowheads="1"/>
              </p:cNvPicPr>
              <p:nvPr/>
            </p:nvPicPr>
            <p:blipFill>
              <a:blip r:embed="rId12"/>
              <a:srcRect/>
              <a:stretch>
                <a:fillRect/>
              </a:stretch>
            </p:blipFill>
            <p:spPr bwMode="auto">
              <a:xfrm>
                <a:off x="1307" y="2298"/>
                <a:ext cx="297" cy="281"/>
              </a:xfrm>
              <a:prstGeom prst="rect">
                <a:avLst/>
              </a:prstGeom>
              <a:noFill/>
            </p:spPr>
          </p:pic>
          <p:pic>
            <p:nvPicPr>
              <p:cNvPr id="116771" name="Picture 35" descr="Safi Big Deck Front Elev"/>
              <p:cNvPicPr>
                <a:picLocks noChangeAspect="1" noChangeArrowheads="1"/>
              </p:cNvPicPr>
              <p:nvPr/>
            </p:nvPicPr>
            <p:blipFill>
              <a:blip r:embed="rId11"/>
              <a:srcRect/>
              <a:stretch>
                <a:fillRect/>
              </a:stretch>
            </p:blipFill>
            <p:spPr bwMode="auto">
              <a:xfrm flipH="1">
                <a:off x="2122" y="2298"/>
                <a:ext cx="435" cy="281"/>
              </a:xfrm>
              <a:prstGeom prst="rect">
                <a:avLst/>
              </a:prstGeom>
              <a:noFill/>
            </p:spPr>
          </p:pic>
          <p:pic>
            <p:nvPicPr>
              <p:cNvPr id="116772" name="Picture 36" descr="Safi Small Deck Front Elev"/>
              <p:cNvPicPr>
                <a:picLocks noChangeAspect="1" noChangeArrowheads="1"/>
              </p:cNvPicPr>
              <p:nvPr/>
            </p:nvPicPr>
            <p:blipFill>
              <a:blip r:embed="rId12"/>
              <a:srcRect/>
              <a:stretch>
                <a:fillRect/>
              </a:stretch>
            </p:blipFill>
            <p:spPr bwMode="auto">
              <a:xfrm flipH="1">
                <a:off x="1824" y="2298"/>
                <a:ext cx="297" cy="281"/>
              </a:xfrm>
              <a:prstGeom prst="rect">
                <a:avLst/>
              </a:prstGeom>
              <a:noFill/>
            </p:spPr>
          </p:pic>
          <p:pic>
            <p:nvPicPr>
              <p:cNvPr id="116773" name="Picture 37" descr="Safi Mast Guard Front Elev"/>
              <p:cNvPicPr>
                <a:picLocks noChangeAspect="1" noChangeArrowheads="1"/>
              </p:cNvPicPr>
              <p:nvPr/>
            </p:nvPicPr>
            <p:blipFill>
              <a:blip r:embed="rId13"/>
              <a:srcRect/>
              <a:stretch>
                <a:fillRect/>
              </a:stretch>
            </p:blipFill>
            <p:spPr bwMode="auto">
              <a:xfrm>
                <a:off x="1604" y="1526"/>
                <a:ext cx="220" cy="774"/>
              </a:xfrm>
              <a:prstGeom prst="rect">
                <a:avLst/>
              </a:prstGeom>
              <a:noFill/>
            </p:spPr>
          </p:pic>
          <p:pic>
            <p:nvPicPr>
              <p:cNvPr id="116774" name="Picture 38" descr="Safi Big Fence End Elev"/>
              <p:cNvPicPr>
                <a:picLocks noChangeAspect="1" noChangeArrowheads="1"/>
              </p:cNvPicPr>
              <p:nvPr/>
            </p:nvPicPr>
            <p:blipFill>
              <a:blip r:embed="rId14"/>
              <a:srcRect/>
              <a:stretch>
                <a:fillRect/>
              </a:stretch>
            </p:blipFill>
            <p:spPr bwMode="auto">
              <a:xfrm>
                <a:off x="861" y="1994"/>
                <a:ext cx="13" cy="337"/>
              </a:xfrm>
              <a:prstGeom prst="rect">
                <a:avLst/>
              </a:prstGeom>
              <a:noFill/>
            </p:spPr>
          </p:pic>
          <p:pic>
            <p:nvPicPr>
              <p:cNvPr id="116775" name="Picture 39" descr="Safi Big Fence End Elev"/>
              <p:cNvPicPr>
                <a:picLocks noChangeAspect="1" noChangeArrowheads="1"/>
              </p:cNvPicPr>
              <p:nvPr/>
            </p:nvPicPr>
            <p:blipFill>
              <a:blip r:embed="rId15"/>
              <a:srcRect/>
              <a:stretch>
                <a:fillRect/>
              </a:stretch>
            </p:blipFill>
            <p:spPr bwMode="auto">
              <a:xfrm>
                <a:off x="2556" y="1990"/>
                <a:ext cx="13" cy="337"/>
              </a:xfrm>
              <a:prstGeom prst="rect">
                <a:avLst/>
              </a:prstGeom>
              <a:noFill/>
            </p:spPr>
          </p:pic>
          <p:pic>
            <p:nvPicPr>
              <p:cNvPr id="116776" name="Picture 40" descr="Safi Access Gate Front Elev"/>
              <p:cNvPicPr>
                <a:picLocks noChangeAspect="1" noChangeArrowheads="1"/>
              </p:cNvPicPr>
              <p:nvPr/>
            </p:nvPicPr>
            <p:blipFill>
              <a:blip r:embed="rId16"/>
              <a:srcRect/>
              <a:stretch>
                <a:fillRect/>
              </a:stretch>
            </p:blipFill>
            <p:spPr bwMode="auto">
              <a:xfrm>
                <a:off x="1605" y="1991"/>
                <a:ext cx="223" cy="308"/>
              </a:xfrm>
              <a:prstGeom prst="rect">
                <a:avLst/>
              </a:prstGeom>
              <a:noFill/>
            </p:spPr>
          </p:pic>
        </p:grpSp>
        <p:grpSp>
          <p:nvGrpSpPr>
            <p:cNvPr id="116777" name="Group 41"/>
            <p:cNvGrpSpPr>
              <a:grpSpLocks noChangeAspect="1"/>
            </p:cNvGrpSpPr>
            <p:nvPr/>
          </p:nvGrpSpPr>
          <p:grpSpPr bwMode="auto">
            <a:xfrm>
              <a:off x="3896" y="2916"/>
              <a:ext cx="147" cy="121"/>
              <a:chOff x="961" y="1728"/>
              <a:chExt cx="227" cy="186"/>
            </a:xfrm>
          </p:grpSpPr>
          <p:sp>
            <p:nvSpPr>
              <p:cNvPr id="116778" name="Rectangle 42"/>
              <p:cNvSpPr>
                <a:spLocks noChangeAspect="1" noChangeArrowheads="1"/>
              </p:cNvSpPr>
              <p:nvPr/>
            </p:nvSpPr>
            <p:spPr bwMode="auto">
              <a:xfrm>
                <a:off x="961" y="1728"/>
                <a:ext cx="227" cy="186"/>
              </a:xfrm>
              <a:prstGeom prst="rect">
                <a:avLst/>
              </a:prstGeom>
              <a:solidFill>
                <a:schemeClr val="bg1"/>
              </a:solidFill>
              <a:ln w="9525" algn="ctr">
                <a:solidFill>
                  <a:schemeClr val="tx1"/>
                </a:solidFill>
                <a:miter lim="800000"/>
                <a:headEnd/>
                <a:tailEnd/>
              </a:ln>
              <a:effectLst/>
            </p:spPr>
            <p:txBody>
              <a:bodyPr wrap="none" anchor="ctr"/>
              <a:lstStyle/>
              <a:p>
                <a:endParaRPr lang="en-US"/>
              </a:p>
            </p:txBody>
          </p:sp>
          <p:pic>
            <p:nvPicPr>
              <p:cNvPr id="116779" name="Picture 43" descr="IPAFFlag"/>
              <p:cNvPicPr>
                <a:picLocks noChangeAspect="1" noChangeArrowheads="1"/>
              </p:cNvPicPr>
              <p:nvPr/>
            </p:nvPicPr>
            <p:blipFill>
              <a:blip r:embed="rId17"/>
              <a:srcRect/>
              <a:stretch>
                <a:fillRect/>
              </a:stretch>
            </p:blipFill>
            <p:spPr bwMode="auto">
              <a:xfrm>
                <a:off x="963" y="1730"/>
                <a:ext cx="224" cy="181"/>
              </a:xfrm>
              <a:prstGeom prst="rect">
                <a:avLst/>
              </a:prstGeom>
              <a:noFill/>
            </p:spPr>
          </p:pic>
        </p:grpSp>
      </p:grpSp>
      <p:grpSp>
        <p:nvGrpSpPr>
          <p:cNvPr id="116780" name="Group 44"/>
          <p:cNvGrpSpPr>
            <a:grpSpLocks/>
          </p:cNvGrpSpPr>
          <p:nvPr/>
        </p:nvGrpSpPr>
        <p:grpSpPr bwMode="auto">
          <a:xfrm>
            <a:off x="5580063" y="1412875"/>
            <a:ext cx="2033587" cy="1349375"/>
            <a:chOff x="3515" y="890"/>
            <a:chExt cx="1281" cy="850"/>
          </a:xfrm>
        </p:grpSpPr>
        <p:grpSp>
          <p:nvGrpSpPr>
            <p:cNvPr id="116781" name="Group 45"/>
            <p:cNvGrpSpPr>
              <a:grpSpLocks noChangeAspect="1"/>
            </p:cNvGrpSpPr>
            <p:nvPr/>
          </p:nvGrpSpPr>
          <p:grpSpPr bwMode="auto">
            <a:xfrm>
              <a:off x="3515" y="890"/>
              <a:ext cx="1281" cy="850"/>
              <a:chOff x="861" y="1526"/>
              <a:chExt cx="1708" cy="1134"/>
            </a:xfrm>
          </p:grpSpPr>
          <p:pic>
            <p:nvPicPr>
              <p:cNvPr id="116782" name="Picture 46" descr="Safi Big Fence Front Elev"/>
              <p:cNvPicPr>
                <a:picLocks noChangeAspect="1" noChangeArrowheads="1"/>
              </p:cNvPicPr>
              <p:nvPr/>
            </p:nvPicPr>
            <p:blipFill>
              <a:blip r:embed="rId8"/>
              <a:srcRect/>
              <a:stretch>
                <a:fillRect/>
              </a:stretch>
            </p:blipFill>
            <p:spPr bwMode="auto">
              <a:xfrm>
                <a:off x="870" y="1990"/>
                <a:ext cx="435" cy="349"/>
              </a:xfrm>
              <a:prstGeom prst="rect">
                <a:avLst/>
              </a:prstGeom>
              <a:noFill/>
            </p:spPr>
          </p:pic>
          <p:pic>
            <p:nvPicPr>
              <p:cNvPr id="116783" name="Picture 47" descr="Safi Small Fence Front Elev"/>
              <p:cNvPicPr>
                <a:picLocks noChangeAspect="1" noChangeArrowheads="1"/>
              </p:cNvPicPr>
              <p:nvPr/>
            </p:nvPicPr>
            <p:blipFill>
              <a:blip r:embed="rId9"/>
              <a:srcRect/>
              <a:stretch>
                <a:fillRect/>
              </a:stretch>
            </p:blipFill>
            <p:spPr bwMode="auto">
              <a:xfrm>
                <a:off x="1304" y="1990"/>
                <a:ext cx="297" cy="351"/>
              </a:xfrm>
              <a:prstGeom prst="rect">
                <a:avLst/>
              </a:prstGeom>
              <a:noFill/>
            </p:spPr>
          </p:pic>
          <p:pic>
            <p:nvPicPr>
              <p:cNvPr id="116784" name="Picture 48" descr="Safi Big Fence Front Elev"/>
              <p:cNvPicPr>
                <a:picLocks noChangeAspect="1" noChangeArrowheads="1"/>
              </p:cNvPicPr>
              <p:nvPr/>
            </p:nvPicPr>
            <p:blipFill>
              <a:blip r:embed="rId8"/>
              <a:srcRect/>
              <a:stretch>
                <a:fillRect/>
              </a:stretch>
            </p:blipFill>
            <p:spPr bwMode="auto">
              <a:xfrm>
                <a:off x="2124" y="1990"/>
                <a:ext cx="435" cy="349"/>
              </a:xfrm>
              <a:prstGeom prst="rect">
                <a:avLst/>
              </a:prstGeom>
              <a:noFill/>
            </p:spPr>
          </p:pic>
          <p:pic>
            <p:nvPicPr>
              <p:cNvPr id="116785" name="Picture 49" descr="Safi Small Fence Front Elev"/>
              <p:cNvPicPr>
                <a:picLocks noChangeAspect="1" noChangeArrowheads="1"/>
              </p:cNvPicPr>
              <p:nvPr/>
            </p:nvPicPr>
            <p:blipFill>
              <a:blip r:embed="rId9"/>
              <a:srcRect/>
              <a:stretch>
                <a:fillRect/>
              </a:stretch>
            </p:blipFill>
            <p:spPr bwMode="auto">
              <a:xfrm>
                <a:off x="1829" y="1990"/>
                <a:ext cx="297" cy="351"/>
              </a:xfrm>
              <a:prstGeom prst="rect">
                <a:avLst/>
              </a:prstGeom>
              <a:noFill/>
            </p:spPr>
          </p:pic>
          <p:pic>
            <p:nvPicPr>
              <p:cNvPr id="116786" name="Picture 50" descr="Safi Drive Unit Front Elev"/>
              <p:cNvPicPr>
                <a:picLocks noChangeAspect="1" noChangeArrowheads="1"/>
              </p:cNvPicPr>
              <p:nvPr/>
            </p:nvPicPr>
            <p:blipFill>
              <a:blip r:embed="rId10"/>
              <a:srcRect/>
              <a:stretch>
                <a:fillRect/>
              </a:stretch>
            </p:blipFill>
            <p:spPr bwMode="auto">
              <a:xfrm>
                <a:off x="1603" y="2296"/>
                <a:ext cx="222" cy="364"/>
              </a:xfrm>
              <a:prstGeom prst="rect">
                <a:avLst/>
              </a:prstGeom>
              <a:noFill/>
            </p:spPr>
          </p:pic>
          <p:pic>
            <p:nvPicPr>
              <p:cNvPr id="116787" name="Picture 51" descr="Safi Big Deck Front Elev"/>
              <p:cNvPicPr>
                <a:picLocks noChangeAspect="1" noChangeArrowheads="1"/>
              </p:cNvPicPr>
              <p:nvPr/>
            </p:nvPicPr>
            <p:blipFill>
              <a:blip r:embed="rId11"/>
              <a:srcRect/>
              <a:stretch>
                <a:fillRect/>
              </a:stretch>
            </p:blipFill>
            <p:spPr bwMode="auto">
              <a:xfrm>
                <a:off x="871" y="2298"/>
                <a:ext cx="435" cy="281"/>
              </a:xfrm>
              <a:prstGeom prst="rect">
                <a:avLst/>
              </a:prstGeom>
              <a:noFill/>
            </p:spPr>
          </p:pic>
          <p:pic>
            <p:nvPicPr>
              <p:cNvPr id="116788" name="Picture 52" descr="Safi Small Deck Front Elev"/>
              <p:cNvPicPr>
                <a:picLocks noChangeAspect="1" noChangeArrowheads="1"/>
              </p:cNvPicPr>
              <p:nvPr/>
            </p:nvPicPr>
            <p:blipFill>
              <a:blip r:embed="rId12"/>
              <a:srcRect/>
              <a:stretch>
                <a:fillRect/>
              </a:stretch>
            </p:blipFill>
            <p:spPr bwMode="auto">
              <a:xfrm>
                <a:off x="1307" y="2298"/>
                <a:ext cx="297" cy="281"/>
              </a:xfrm>
              <a:prstGeom prst="rect">
                <a:avLst/>
              </a:prstGeom>
              <a:noFill/>
            </p:spPr>
          </p:pic>
          <p:pic>
            <p:nvPicPr>
              <p:cNvPr id="116789" name="Picture 53" descr="Safi Big Deck Front Elev"/>
              <p:cNvPicPr>
                <a:picLocks noChangeAspect="1" noChangeArrowheads="1"/>
              </p:cNvPicPr>
              <p:nvPr/>
            </p:nvPicPr>
            <p:blipFill>
              <a:blip r:embed="rId11"/>
              <a:srcRect/>
              <a:stretch>
                <a:fillRect/>
              </a:stretch>
            </p:blipFill>
            <p:spPr bwMode="auto">
              <a:xfrm flipH="1">
                <a:off x="2122" y="2298"/>
                <a:ext cx="435" cy="281"/>
              </a:xfrm>
              <a:prstGeom prst="rect">
                <a:avLst/>
              </a:prstGeom>
              <a:noFill/>
            </p:spPr>
          </p:pic>
          <p:pic>
            <p:nvPicPr>
              <p:cNvPr id="116790" name="Picture 54" descr="Safi Small Deck Front Elev"/>
              <p:cNvPicPr>
                <a:picLocks noChangeAspect="1" noChangeArrowheads="1"/>
              </p:cNvPicPr>
              <p:nvPr/>
            </p:nvPicPr>
            <p:blipFill>
              <a:blip r:embed="rId12"/>
              <a:srcRect/>
              <a:stretch>
                <a:fillRect/>
              </a:stretch>
            </p:blipFill>
            <p:spPr bwMode="auto">
              <a:xfrm flipH="1">
                <a:off x="1824" y="2298"/>
                <a:ext cx="297" cy="281"/>
              </a:xfrm>
              <a:prstGeom prst="rect">
                <a:avLst/>
              </a:prstGeom>
              <a:noFill/>
            </p:spPr>
          </p:pic>
          <p:pic>
            <p:nvPicPr>
              <p:cNvPr id="116791" name="Picture 55" descr="Safi Mast Guard Front Elev"/>
              <p:cNvPicPr>
                <a:picLocks noChangeAspect="1" noChangeArrowheads="1"/>
              </p:cNvPicPr>
              <p:nvPr/>
            </p:nvPicPr>
            <p:blipFill>
              <a:blip r:embed="rId13"/>
              <a:srcRect/>
              <a:stretch>
                <a:fillRect/>
              </a:stretch>
            </p:blipFill>
            <p:spPr bwMode="auto">
              <a:xfrm>
                <a:off x="1604" y="1526"/>
                <a:ext cx="220" cy="774"/>
              </a:xfrm>
              <a:prstGeom prst="rect">
                <a:avLst/>
              </a:prstGeom>
              <a:noFill/>
            </p:spPr>
          </p:pic>
          <p:pic>
            <p:nvPicPr>
              <p:cNvPr id="116792" name="Picture 56" descr="Safi Big Fence End Elev"/>
              <p:cNvPicPr>
                <a:picLocks noChangeAspect="1" noChangeArrowheads="1"/>
              </p:cNvPicPr>
              <p:nvPr/>
            </p:nvPicPr>
            <p:blipFill>
              <a:blip r:embed="rId14"/>
              <a:srcRect/>
              <a:stretch>
                <a:fillRect/>
              </a:stretch>
            </p:blipFill>
            <p:spPr bwMode="auto">
              <a:xfrm>
                <a:off x="861" y="1994"/>
                <a:ext cx="13" cy="337"/>
              </a:xfrm>
              <a:prstGeom prst="rect">
                <a:avLst/>
              </a:prstGeom>
              <a:noFill/>
            </p:spPr>
          </p:pic>
          <p:pic>
            <p:nvPicPr>
              <p:cNvPr id="116793" name="Picture 57" descr="Safi Big Fence End Elev"/>
              <p:cNvPicPr>
                <a:picLocks noChangeAspect="1" noChangeArrowheads="1"/>
              </p:cNvPicPr>
              <p:nvPr/>
            </p:nvPicPr>
            <p:blipFill>
              <a:blip r:embed="rId15"/>
              <a:srcRect/>
              <a:stretch>
                <a:fillRect/>
              </a:stretch>
            </p:blipFill>
            <p:spPr bwMode="auto">
              <a:xfrm>
                <a:off x="2556" y="1990"/>
                <a:ext cx="13" cy="337"/>
              </a:xfrm>
              <a:prstGeom prst="rect">
                <a:avLst/>
              </a:prstGeom>
              <a:noFill/>
            </p:spPr>
          </p:pic>
          <p:pic>
            <p:nvPicPr>
              <p:cNvPr id="116794" name="Picture 58" descr="Safi Access Gate Front Elev"/>
              <p:cNvPicPr>
                <a:picLocks noChangeAspect="1" noChangeArrowheads="1"/>
              </p:cNvPicPr>
              <p:nvPr/>
            </p:nvPicPr>
            <p:blipFill>
              <a:blip r:embed="rId16"/>
              <a:srcRect/>
              <a:stretch>
                <a:fillRect/>
              </a:stretch>
            </p:blipFill>
            <p:spPr bwMode="auto">
              <a:xfrm>
                <a:off x="1605" y="1991"/>
                <a:ext cx="223" cy="308"/>
              </a:xfrm>
              <a:prstGeom prst="rect">
                <a:avLst/>
              </a:prstGeom>
              <a:noFill/>
            </p:spPr>
          </p:pic>
        </p:grpSp>
        <p:grpSp>
          <p:nvGrpSpPr>
            <p:cNvPr id="116795" name="Group 59"/>
            <p:cNvGrpSpPr>
              <a:grpSpLocks noChangeAspect="1"/>
            </p:cNvGrpSpPr>
            <p:nvPr/>
          </p:nvGrpSpPr>
          <p:grpSpPr bwMode="auto">
            <a:xfrm>
              <a:off x="4278" y="1229"/>
              <a:ext cx="147" cy="121"/>
              <a:chOff x="961" y="1728"/>
              <a:chExt cx="227" cy="186"/>
            </a:xfrm>
          </p:grpSpPr>
          <p:sp>
            <p:nvSpPr>
              <p:cNvPr id="116796" name="Rectangle 60"/>
              <p:cNvSpPr>
                <a:spLocks noChangeAspect="1" noChangeArrowheads="1"/>
              </p:cNvSpPr>
              <p:nvPr/>
            </p:nvSpPr>
            <p:spPr bwMode="auto">
              <a:xfrm>
                <a:off x="961" y="1728"/>
                <a:ext cx="227" cy="186"/>
              </a:xfrm>
              <a:prstGeom prst="rect">
                <a:avLst/>
              </a:prstGeom>
              <a:solidFill>
                <a:schemeClr val="bg1"/>
              </a:solidFill>
              <a:ln w="9525" algn="ctr">
                <a:solidFill>
                  <a:schemeClr val="tx1"/>
                </a:solidFill>
                <a:miter lim="800000"/>
                <a:headEnd/>
                <a:tailEnd/>
              </a:ln>
              <a:effectLst/>
            </p:spPr>
            <p:txBody>
              <a:bodyPr wrap="none" anchor="ctr"/>
              <a:lstStyle/>
              <a:p>
                <a:endParaRPr lang="en-US"/>
              </a:p>
            </p:txBody>
          </p:sp>
          <p:pic>
            <p:nvPicPr>
              <p:cNvPr id="116797" name="Picture 61" descr="IPAFFlag"/>
              <p:cNvPicPr>
                <a:picLocks noChangeAspect="1" noChangeArrowheads="1"/>
              </p:cNvPicPr>
              <p:nvPr/>
            </p:nvPicPr>
            <p:blipFill>
              <a:blip r:embed="rId17"/>
              <a:srcRect/>
              <a:stretch>
                <a:fillRect/>
              </a:stretch>
            </p:blipFill>
            <p:spPr bwMode="auto">
              <a:xfrm>
                <a:off x="963" y="1730"/>
                <a:ext cx="224" cy="181"/>
              </a:xfrm>
              <a:prstGeom prst="rect">
                <a:avLst/>
              </a:prstGeom>
              <a:noFill/>
            </p:spPr>
          </p:pic>
        </p:grpSp>
      </p:grpSp>
      <p:pic>
        <p:nvPicPr>
          <p:cNvPr id="116798" name="Picture 62" descr="Safi Steps Front Elev"/>
          <p:cNvPicPr>
            <a:picLocks noChangeAspect="1" noChangeArrowheads="1"/>
          </p:cNvPicPr>
          <p:nvPr/>
        </p:nvPicPr>
        <p:blipFill>
          <a:blip r:embed="rId18"/>
          <a:srcRect/>
          <a:stretch>
            <a:fillRect/>
          </a:stretch>
        </p:blipFill>
        <p:spPr bwMode="auto">
          <a:xfrm>
            <a:off x="6464300" y="4652963"/>
            <a:ext cx="263525" cy="866775"/>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16759"/>
                                        </p:tgtEl>
                                        <p:attrNameLst>
                                          <p:attrName>style.visibility</p:attrName>
                                        </p:attrNameLst>
                                      </p:cBhvr>
                                      <p:to>
                                        <p:strVal val="visible"/>
                                      </p:to>
                                    </p:set>
                                    <p:animEffect transition="in" filter="dissolve">
                                      <p:cBhvr>
                                        <p:cTn id="7" dur="1000"/>
                                        <p:tgtEl>
                                          <p:spTgt spid="116759"/>
                                        </p:tgtEl>
                                      </p:cBhvr>
                                    </p:animEffect>
                                  </p:childTnLst>
                                </p:cTn>
                              </p:par>
                            </p:childTnLst>
                          </p:cTn>
                        </p:par>
                        <p:par>
                          <p:cTn id="8" fill="hold">
                            <p:stCondLst>
                              <p:cond delay="1000"/>
                            </p:stCondLst>
                            <p:childTnLst>
                              <p:par>
                                <p:cTn id="9" presetID="42" presetClass="path" presetSubtype="0" repeatCount="2000" accel="50000" decel="50000" autoRev="1" fill="remove" nodeType="afterEffect">
                                  <p:stCondLst>
                                    <p:cond delay="500"/>
                                  </p:stCondLst>
                                  <p:childTnLst>
                                    <p:animMotion origin="layout" path="M -4.16667E-6 3.44126E-6 L -4.16667E-6 0.16397 " pathEditMode="relative" rAng="0" ptsTypes="AA">
                                      <p:cBhvr>
                                        <p:cTn id="10" dur="2000" fill="hold"/>
                                        <p:tgtEl>
                                          <p:spTgt spid="116780"/>
                                        </p:tgtEl>
                                        <p:attrNameLst>
                                          <p:attrName>ppt_x</p:attrName>
                                          <p:attrName>ppt_y</p:attrName>
                                        </p:attrNameLst>
                                      </p:cBhvr>
                                      <p:rCtr x="0" y="82"/>
                                    </p:animMotion>
                                  </p:childTnLst>
                                </p:cTn>
                              </p:par>
                            </p:childTnLst>
                          </p:cTn>
                        </p:par>
                        <p:par>
                          <p:cTn id="11" fill="hold">
                            <p:stCondLst>
                              <p:cond delay="9500"/>
                            </p:stCondLst>
                            <p:childTnLst>
                              <p:par>
                                <p:cTn id="12" presetID="64" presetClass="path" presetSubtype="0" repeatCount="2000" accel="50000" decel="50000" autoRev="1" fill="remove" nodeType="afterEffect">
                                  <p:stCondLst>
                                    <p:cond delay="500"/>
                                  </p:stCondLst>
                                  <p:childTnLst>
                                    <p:animMotion origin="layout" path="M -4.16667E-6 -3.3025E-6 L -4.16667E-6 -0.17345 " pathEditMode="relative" rAng="0" ptsTypes="AA">
                                      <p:cBhvr>
                                        <p:cTn id="13" dur="2000" fill="hold"/>
                                        <p:tgtEl>
                                          <p:spTgt spid="116762"/>
                                        </p:tgtEl>
                                        <p:attrNameLst>
                                          <p:attrName>ppt_x</p:attrName>
                                          <p:attrName>ppt_y</p:attrName>
                                        </p:attrNameLst>
                                      </p:cBhvr>
                                      <p:rCtr x="0" y="-8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5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AutoShape 2"/>
          <p:cNvSpPr>
            <a:spLocks noChangeArrowheads="1"/>
          </p:cNvSpPr>
          <p:nvPr/>
        </p:nvSpPr>
        <p:spPr bwMode="auto">
          <a:xfrm rot="2212193">
            <a:off x="5830888" y="4978400"/>
            <a:ext cx="71437" cy="73025"/>
          </a:xfrm>
          <a:prstGeom prst="triangle">
            <a:avLst>
              <a:gd name="adj" fmla="val 50000"/>
            </a:avLst>
          </a:prstGeom>
          <a:gradFill rotWithShape="1">
            <a:gsLst>
              <a:gs pos="0">
                <a:srgbClr val="969696"/>
              </a:gs>
              <a:gs pos="50000">
                <a:schemeClr val="tx1"/>
              </a:gs>
              <a:gs pos="100000">
                <a:srgbClr val="969696"/>
              </a:gs>
            </a:gsLst>
            <a:lin ang="0" scaled="1"/>
          </a:gradFill>
          <a:ln w="3175" algn="ctr">
            <a:solidFill>
              <a:schemeClr val="tx1"/>
            </a:solidFill>
            <a:miter lim="800000"/>
            <a:headEnd/>
            <a:tailEnd/>
          </a:ln>
          <a:effectLst/>
        </p:spPr>
        <p:txBody>
          <a:bodyPr wrap="none" anchor="ctr"/>
          <a:lstStyle/>
          <a:p>
            <a:endParaRPr lang="en-US"/>
          </a:p>
        </p:txBody>
      </p:sp>
      <p:grpSp>
        <p:nvGrpSpPr>
          <p:cNvPr id="117763" name="Group 3"/>
          <p:cNvGrpSpPr>
            <a:grpSpLocks/>
          </p:cNvGrpSpPr>
          <p:nvPr/>
        </p:nvGrpSpPr>
        <p:grpSpPr bwMode="auto">
          <a:xfrm>
            <a:off x="5753100" y="4979988"/>
            <a:ext cx="188913" cy="128587"/>
            <a:chOff x="3624" y="3137"/>
            <a:chExt cx="119" cy="81"/>
          </a:xfrm>
        </p:grpSpPr>
        <p:sp>
          <p:nvSpPr>
            <p:cNvPr id="117764" name="Rectangle 4"/>
            <p:cNvSpPr>
              <a:spLocks noChangeArrowheads="1"/>
            </p:cNvSpPr>
            <p:nvPr/>
          </p:nvSpPr>
          <p:spPr bwMode="auto">
            <a:xfrm rot="1403477">
              <a:off x="3631" y="3166"/>
              <a:ext cx="86" cy="44"/>
            </a:xfrm>
            <a:prstGeom prst="rect">
              <a:avLst/>
            </a:prstGeom>
            <a:gradFill rotWithShape="1">
              <a:gsLst>
                <a:gs pos="0">
                  <a:schemeClr val="bg1"/>
                </a:gs>
                <a:gs pos="100000">
                  <a:schemeClr val="accent1"/>
                </a:gs>
              </a:gsLst>
              <a:path path="shape">
                <a:fillToRect l="50000" t="50000" r="50000" b="50000"/>
              </a:path>
            </a:gradFill>
            <a:ln w="3175" algn="ctr">
              <a:solidFill>
                <a:schemeClr val="tx1"/>
              </a:solidFill>
              <a:miter lim="800000"/>
              <a:headEnd/>
              <a:tailEnd/>
            </a:ln>
            <a:effectLst/>
          </p:spPr>
          <p:txBody>
            <a:bodyPr wrap="none" anchor="ctr"/>
            <a:lstStyle/>
            <a:p>
              <a:endParaRPr lang="en-US"/>
            </a:p>
          </p:txBody>
        </p:sp>
        <p:sp>
          <p:nvSpPr>
            <p:cNvPr id="117765" name="AutoShape 5"/>
            <p:cNvSpPr>
              <a:spLocks noChangeArrowheads="1"/>
            </p:cNvSpPr>
            <p:nvPr/>
          </p:nvSpPr>
          <p:spPr bwMode="auto">
            <a:xfrm>
              <a:off x="3624" y="3137"/>
              <a:ext cx="119" cy="81"/>
            </a:xfrm>
            <a:prstGeom prst="rtTriangle">
              <a:avLst/>
            </a:prstGeom>
            <a:gradFill rotWithShape="1">
              <a:gsLst>
                <a:gs pos="0">
                  <a:schemeClr val="bg1"/>
                </a:gs>
                <a:gs pos="100000">
                  <a:schemeClr val="accent1"/>
                </a:gs>
              </a:gsLst>
              <a:path path="shape">
                <a:fillToRect l="50000" t="50000" r="50000" b="50000"/>
              </a:path>
            </a:gradFill>
            <a:ln w="3175" algn="ctr">
              <a:solidFill>
                <a:schemeClr val="tx1"/>
              </a:solidFill>
              <a:miter lim="800000"/>
              <a:headEnd/>
              <a:tailEnd/>
            </a:ln>
            <a:effectLst/>
          </p:spPr>
          <p:txBody>
            <a:bodyPr wrap="none" anchor="ctr"/>
            <a:lstStyle/>
            <a:p>
              <a:endParaRPr lang="en-US"/>
            </a:p>
          </p:txBody>
        </p:sp>
      </p:grpSp>
      <p:sp>
        <p:nvSpPr>
          <p:cNvPr id="117766" name="Rectangle 6"/>
          <p:cNvSpPr>
            <a:spLocks noChangeArrowheads="1"/>
          </p:cNvSpPr>
          <p:nvPr/>
        </p:nvSpPr>
        <p:spPr bwMode="auto">
          <a:xfrm>
            <a:off x="1835150" y="260350"/>
            <a:ext cx="6913563" cy="431800"/>
          </a:xfrm>
          <a:prstGeom prst="rect">
            <a:avLst/>
          </a:prstGeom>
          <a:noFill/>
          <a:ln w="9525" algn="ctr">
            <a:noFill/>
            <a:miter lim="800000"/>
            <a:headEnd/>
            <a:tailEnd/>
          </a:ln>
          <a:effectLst/>
        </p:spPr>
        <p:txBody>
          <a:bodyPr anchor="ctr"/>
          <a:lstStyle/>
          <a:p>
            <a:pPr algn="ctr" eaLnBrk="1" hangingPunct="1"/>
            <a:r>
              <a:rPr lang="en-GB" sz="3200" b="1">
                <a:solidFill>
                  <a:schemeClr val="tx2"/>
                </a:solidFill>
                <a:effectLst>
                  <a:outerShdw blurRad="38100" dist="38100" dir="2700000" algn="tl">
                    <a:srgbClr val="000000"/>
                  </a:outerShdw>
                </a:effectLst>
              </a:rPr>
              <a:t>Special Configurations</a:t>
            </a:r>
          </a:p>
        </p:txBody>
      </p:sp>
      <p:sp>
        <p:nvSpPr>
          <p:cNvPr id="117767" name="Line 7"/>
          <p:cNvSpPr>
            <a:spLocks noChangeShapeType="1"/>
          </p:cNvSpPr>
          <p:nvPr/>
        </p:nvSpPr>
        <p:spPr bwMode="auto">
          <a:xfrm>
            <a:off x="4356100" y="5373688"/>
            <a:ext cx="2003425" cy="0"/>
          </a:xfrm>
          <a:prstGeom prst="line">
            <a:avLst/>
          </a:prstGeom>
          <a:noFill/>
          <a:ln w="34925">
            <a:solidFill>
              <a:srgbClr val="000000"/>
            </a:solidFill>
            <a:round/>
            <a:headEnd/>
            <a:tailEnd/>
          </a:ln>
          <a:effectLst/>
        </p:spPr>
        <p:txBody>
          <a:bodyPr anchor="ctr"/>
          <a:lstStyle/>
          <a:p>
            <a:endParaRPr lang="en-US"/>
          </a:p>
        </p:txBody>
      </p:sp>
      <p:pic>
        <p:nvPicPr>
          <p:cNvPr id="117768" name="Picture 8" descr="Safi Ground Frame End Elev"/>
          <p:cNvPicPr>
            <a:picLocks noChangeAspect="1" noChangeArrowheads="1"/>
          </p:cNvPicPr>
          <p:nvPr/>
        </p:nvPicPr>
        <p:blipFill>
          <a:blip r:embed="rId2"/>
          <a:srcRect/>
          <a:stretch>
            <a:fillRect/>
          </a:stretch>
        </p:blipFill>
        <p:spPr bwMode="auto">
          <a:xfrm>
            <a:off x="5438775" y="5111750"/>
            <a:ext cx="534988" cy="228600"/>
          </a:xfrm>
          <a:prstGeom prst="rect">
            <a:avLst/>
          </a:prstGeom>
          <a:noFill/>
        </p:spPr>
      </p:pic>
      <p:pic>
        <p:nvPicPr>
          <p:cNvPr id="117769" name="Picture 9" descr="Safi Steps End Elev"/>
          <p:cNvPicPr>
            <a:picLocks noChangeAspect="1" noChangeArrowheads="1"/>
          </p:cNvPicPr>
          <p:nvPr/>
        </p:nvPicPr>
        <p:blipFill>
          <a:blip r:embed="rId3"/>
          <a:srcRect/>
          <a:stretch>
            <a:fillRect/>
          </a:stretch>
        </p:blipFill>
        <p:spPr bwMode="auto">
          <a:xfrm>
            <a:off x="4994275" y="4092575"/>
            <a:ext cx="690563" cy="1158875"/>
          </a:xfrm>
          <a:prstGeom prst="rect">
            <a:avLst/>
          </a:prstGeom>
          <a:noFill/>
        </p:spPr>
      </p:pic>
      <p:pic>
        <p:nvPicPr>
          <p:cNvPr id="117770" name="Picture 10" descr="Safi Levelling Jack Elev"/>
          <p:cNvPicPr>
            <a:picLocks noChangeAspect="1" noChangeArrowheads="1"/>
          </p:cNvPicPr>
          <p:nvPr/>
        </p:nvPicPr>
        <p:blipFill>
          <a:blip r:embed="rId4"/>
          <a:srcRect/>
          <a:stretch>
            <a:fillRect/>
          </a:stretch>
        </p:blipFill>
        <p:spPr bwMode="auto">
          <a:xfrm>
            <a:off x="5919788" y="5037138"/>
            <a:ext cx="165100" cy="317500"/>
          </a:xfrm>
          <a:prstGeom prst="rect">
            <a:avLst/>
          </a:prstGeom>
          <a:noFill/>
        </p:spPr>
      </p:pic>
      <p:pic>
        <p:nvPicPr>
          <p:cNvPr id="117771" name="Picture 11" descr="Safi Levelling Jack Elev"/>
          <p:cNvPicPr>
            <a:picLocks noChangeAspect="1" noChangeArrowheads="1"/>
          </p:cNvPicPr>
          <p:nvPr/>
        </p:nvPicPr>
        <p:blipFill>
          <a:blip r:embed="rId5"/>
          <a:srcRect/>
          <a:stretch>
            <a:fillRect/>
          </a:stretch>
        </p:blipFill>
        <p:spPr bwMode="auto">
          <a:xfrm>
            <a:off x="5326063" y="5037138"/>
            <a:ext cx="165100" cy="317500"/>
          </a:xfrm>
          <a:prstGeom prst="rect">
            <a:avLst/>
          </a:prstGeom>
          <a:noFill/>
        </p:spPr>
      </p:pic>
      <p:sp>
        <p:nvSpPr>
          <p:cNvPr id="117772" name="Line 12"/>
          <p:cNvSpPr>
            <a:spLocks noChangeShapeType="1"/>
          </p:cNvSpPr>
          <p:nvPr/>
        </p:nvSpPr>
        <p:spPr bwMode="auto">
          <a:xfrm rot="-3917385">
            <a:off x="5275263" y="3705225"/>
            <a:ext cx="3651250" cy="0"/>
          </a:xfrm>
          <a:prstGeom prst="line">
            <a:avLst/>
          </a:prstGeom>
          <a:noFill/>
          <a:ln w="34925">
            <a:solidFill>
              <a:srgbClr val="000000"/>
            </a:solidFill>
            <a:round/>
            <a:headEnd/>
            <a:tailEnd/>
          </a:ln>
          <a:effectLst/>
        </p:spPr>
        <p:txBody>
          <a:bodyPr anchor="ctr"/>
          <a:lstStyle/>
          <a:p>
            <a:endParaRPr lang="en-US"/>
          </a:p>
        </p:txBody>
      </p:sp>
      <p:pic>
        <p:nvPicPr>
          <p:cNvPr id="117773" name="Picture 13" descr="Safi Mast End Elev"/>
          <p:cNvPicPr>
            <a:picLocks noChangeAspect="1" noChangeArrowheads="1"/>
          </p:cNvPicPr>
          <p:nvPr/>
        </p:nvPicPr>
        <p:blipFill>
          <a:blip r:embed="rId6"/>
          <a:srcRect/>
          <a:stretch>
            <a:fillRect/>
          </a:stretch>
        </p:blipFill>
        <p:spPr bwMode="auto">
          <a:xfrm rot="1482615">
            <a:off x="6740525" y="2509838"/>
            <a:ext cx="188913" cy="685800"/>
          </a:xfrm>
          <a:prstGeom prst="rect">
            <a:avLst/>
          </a:prstGeom>
          <a:noFill/>
        </p:spPr>
      </p:pic>
      <p:pic>
        <p:nvPicPr>
          <p:cNvPr id="117774" name="Picture 14" descr="Safi Tie Frame End Elev"/>
          <p:cNvPicPr>
            <a:picLocks noChangeAspect="1" noChangeArrowheads="1"/>
          </p:cNvPicPr>
          <p:nvPr/>
        </p:nvPicPr>
        <p:blipFill>
          <a:blip r:embed="rId7"/>
          <a:srcRect/>
          <a:stretch>
            <a:fillRect/>
          </a:stretch>
        </p:blipFill>
        <p:spPr bwMode="auto">
          <a:xfrm rot="1482615">
            <a:off x="6897688" y="2652713"/>
            <a:ext cx="501650" cy="684212"/>
          </a:xfrm>
          <a:prstGeom prst="rect">
            <a:avLst/>
          </a:prstGeom>
          <a:noFill/>
        </p:spPr>
      </p:pic>
      <p:pic>
        <p:nvPicPr>
          <p:cNvPr id="117775" name="Picture 15" descr="Safi Mast End Elev"/>
          <p:cNvPicPr>
            <a:picLocks noChangeAspect="1" noChangeArrowheads="1"/>
          </p:cNvPicPr>
          <p:nvPr/>
        </p:nvPicPr>
        <p:blipFill>
          <a:blip r:embed="rId6"/>
          <a:srcRect/>
          <a:stretch>
            <a:fillRect/>
          </a:stretch>
        </p:blipFill>
        <p:spPr bwMode="auto">
          <a:xfrm rot="1482615">
            <a:off x="5883275" y="4368800"/>
            <a:ext cx="188913" cy="685800"/>
          </a:xfrm>
          <a:prstGeom prst="rect">
            <a:avLst/>
          </a:prstGeom>
          <a:noFill/>
        </p:spPr>
      </p:pic>
      <p:pic>
        <p:nvPicPr>
          <p:cNvPr id="117776" name="Picture 16" descr="Safi Mast End Elev"/>
          <p:cNvPicPr>
            <a:picLocks noChangeAspect="1" noChangeArrowheads="1"/>
          </p:cNvPicPr>
          <p:nvPr/>
        </p:nvPicPr>
        <p:blipFill>
          <a:blip r:embed="rId6"/>
          <a:srcRect/>
          <a:stretch>
            <a:fillRect/>
          </a:stretch>
        </p:blipFill>
        <p:spPr bwMode="auto">
          <a:xfrm rot="1482615">
            <a:off x="6454775" y="3127375"/>
            <a:ext cx="188913" cy="685800"/>
          </a:xfrm>
          <a:prstGeom prst="rect">
            <a:avLst/>
          </a:prstGeom>
          <a:noFill/>
        </p:spPr>
      </p:pic>
      <p:pic>
        <p:nvPicPr>
          <p:cNvPr id="117777" name="Picture 17" descr="Safi Mast End Elev"/>
          <p:cNvPicPr>
            <a:picLocks noChangeAspect="1" noChangeArrowheads="1"/>
          </p:cNvPicPr>
          <p:nvPr/>
        </p:nvPicPr>
        <p:blipFill>
          <a:blip r:embed="rId6"/>
          <a:srcRect/>
          <a:stretch>
            <a:fillRect/>
          </a:stretch>
        </p:blipFill>
        <p:spPr bwMode="auto">
          <a:xfrm rot="1482615">
            <a:off x="6169025" y="3749675"/>
            <a:ext cx="188913" cy="685800"/>
          </a:xfrm>
          <a:prstGeom prst="rect">
            <a:avLst/>
          </a:prstGeom>
          <a:noFill/>
        </p:spPr>
      </p:pic>
      <p:pic>
        <p:nvPicPr>
          <p:cNvPr id="117778" name="Picture 18" descr="Safi Top Mast End Elev"/>
          <p:cNvPicPr>
            <a:picLocks noChangeAspect="1" noChangeArrowheads="1"/>
          </p:cNvPicPr>
          <p:nvPr/>
        </p:nvPicPr>
        <p:blipFill>
          <a:blip r:embed="rId8"/>
          <a:srcRect/>
          <a:stretch>
            <a:fillRect/>
          </a:stretch>
        </p:blipFill>
        <p:spPr bwMode="auto">
          <a:xfrm rot="1482615">
            <a:off x="7024688" y="1887538"/>
            <a:ext cx="188912" cy="685800"/>
          </a:xfrm>
          <a:prstGeom prst="rect">
            <a:avLst/>
          </a:prstGeom>
          <a:noFill/>
        </p:spPr>
      </p:pic>
      <p:pic>
        <p:nvPicPr>
          <p:cNvPr id="117779" name="Picture 19" descr="Safi Tie Frame End Elev"/>
          <p:cNvPicPr>
            <a:picLocks noChangeAspect="1" noChangeArrowheads="1"/>
          </p:cNvPicPr>
          <p:nvPr/>
        </p:nvPicPr>
        <p:blipFill>
          <a:blip r:embed="rId7"/>
          <a:srcRect/>
          <a:stretch>
            <a:fillRect/>
          </a:stretch>
        </p:blipFill>
        <p:spPr bwMode="auto">
          <a:xfrm rot="1482615">
            <a:off x="6029325" y="4510088"/>
            <a:ext cx="501650" cy="684212"/>
          </a:xfrm>
          <a:prstGeom prst="rect">
            <a:avLst/>
          </a:prstGeom>
          <a:noFill/>
        </p:spPr>
      </p:pic>
      <p:sp>
        <p:nvSpPr>
          <p:cNvPr id="117780" name="Text Box 20"/>
          <p:cNvSpPr txBox="1">
            <a:spLocks noChangeArrowheads="1"/>
          </p:cNvSpPr>
          <p:nvPr/>
        </p:nvSpPr>
        <p:spPr bwMode="auto">
          <a:xfrm>
            <a:off x="1763713" y="3141663"/>
            <a:ext cx="2520950" cy="1158875"/>
          </a:xfrm>
          <a:prstGeom prst="rect">
            <a:avLst/>
          </a:prstGeom>
          <a:noFill/>
          <a:ln w="9525" algn="ctr">
            <a:noFill/>
            <a:miter lim="800000"/>
            <a:headEnd/>
            <a:tailEnd/>
          </a:ln>
          <a:effectLst/>
        </p:spPr>
        <p:txBody>
          <a:bodyPr>
            <a:spAutoFit/>
          </a:bodyPr>
          <a:lstStyle/>
          <a:p>
            <a:pPr algn="ctr" eaLnBrk="1" hangingPunct="1">
              <a:spcBef>
                <a:spcPct val="50000"/>
              </a:spcBef>
            </a:pPr>
            <a:r>
              <a:rPr lang="en-GB" sz="2000" b="1">
                <a:solidFill>
                  <a:schemeClr val="tx2"/>
                </a:solidFill>
                <a:effectLst>
                  <a:outerShdw blurRad="38100" dist="38100" dir="2700000" algn="tl">
                    <a:srgbClr val="000000"/>
                  </a:outerShdw>
                </a:effectLst>
                <a:cs typeface="Arial" charset="0"/>
              </a:rPr>
              <a:t>Inclined Masts</a:t>
            </a:r>
          </a:p>
          <a:p>
            <a:pPr algn="ctr" eaLnBrk="1" hangingPunct="1">
              <a:spcBef>
                <a:spcPct val="50000"/>
              </a:spcBef>
            </a:pPr>
            <a:r>
              <a:rPr lang="en-GB" sz="2000" b="1">
                <a:solidFill>
                  <a:schemeClr val="tx2"/>
                </a:solidFill>
                <a:effectLst>
                  <a:outerShdw blurRad="38100" dist="38100" dir="2700000" algn="tl">
                    <a:srgbClr val="000000"/>
                  </a:outerShdw>
                </a:effectLst>
                <a:cs typeface="Arial" charset="0"/>
              </a:rPr>
              <a:t>(Both positive and negative inclines)</a:t>
            </a:r>
            <a:endParaRPr lang="en-US" sz="2000" b="1">
              <a:solidFill>
                <a:schemeClr val="tx2"/>
              </a:solidFill>
              <a:effectLst>
                <a:outerShdw blurRad="38100" dist="38100" dir="2700000" algn="tl">
                  <a:srgbClr val="000000"/>
                </a:outerShdw>
              </a:effectLst>
              <a:cs typeface="Arial" charset="0"/>
            </a:endParaRPr>
          </a:p>
        </p:txBody>
      </p:sp>
      <p:grpSp>
        <p:nvGrpSpPr>
          <p:cNvPr id="117781" name="Group 21"/>
          <p:cNvGrpSpPr>
            <a:grpSpLocks/>
          </p:cNvGrpSpPr>
          <p:nvPr/>
        </p:nvGrpSpPr>
        <p:grpSpPr bwMode="auto">
          <a:xfrm>
            <a:off x="5440363" y="3290888"/>
            <a:ext cx="1068387" cy="1714500"/>
            <a:chOff x="3427" y="2073"/>
            <a:chExt cx="673" cy="1080"/>
          </a:xfrm>
        </p:grpSpPr>
        <p:grpSp>
          <p:nvGrpSpPr>
            <p:cNvPr id="117782" name="Group 22"/>
            <p:cNvGrpSpPr>
              <a:grpSpLocks/>
            </p:cNvGrpSpPr>
            <p:nvPr/>
          </p:nvGrpSpPr>
          <p:grpSpPr bwMode="auto">
            <a:xfrm>
              <a:off x="3466" y="2073"/>
              <a:ext cx="634" cy="1080"/>
              <a:chOff x="3694" y="1585"/>
              <a:chExt cx="634" cy="1080"/>
            </a:xfrm>
          </p:grpSpPr>
          <p:pic>
            <p:nvPicPr>
              <p:cNvPr id="117783" name="Picture 23" descr="Safi Drive Unit End Elev"/>
              <p:cNvPicPr>
                <a:picLocks noChangeAspect="1" noChangeArrowheads="1"/>
              </p:cNvPicPr>
              <p:nvPr/>
            </p:nvPicPr>
            <p:blipFill>
              <a:blip r:embed="rId9"/>
              <a:srcRect/>
              <a:stretch>
                <a:fillRect/>
              </a:stretch>
            </p:blipFill>
            <p:spPr bwMode="auto">
              <a:xfrm rot="1482615">
                <a:off x="3694" y="2265"/>
                <a:ext cx="393" cy="364"/>
              </a:xfrm>
              <a:prstGeom prst="rect">
                <a:avLst/>
              </a:prstGeom>
              <a:noFill/>
            </p:spPr>
          </p:pic>
          <p:pic>
            <p:nvPicPr>
              <p:cNvPr id="117784" name="Picture 24" descr="Safi Mast Guard End Elev"/>
              <p:cNvPicPr>
                <a:picLocks noChangeAspect="1" noChangeArrowheads="1"/>
              </p:cNvPicPr>
              <p:nvPr/>
            </p:nvPicPr>
            <p:blipFill>
              <a:blip r:embed="rId10"/>
              <a:srcRect/>
              <a:stretch>
                <a:fillRect/>
              </a:stretch>
            </p:blipFill>
            <p:spPr bwMode="auto">
              <a:xfrm rot="1482615">
                <a:off x="4113" y="1585"/>
                <a:ext cx="196" cy="772"/>
              </a:xfrm>
              <a:prstGeom prst="rect">
                <a:avLst/>
              </a:prstGeom>
              <a:noFill/>
            </p:spPr>
          </p:pic>
          <p:grpSp>
            <p:nvGrpSpPr>
              <p:cNvPr id="117785" name="Group 25"/>
              <p:cNvGrpSpPr>
                <a:grpSpLocks/>
              </p:cNvGrpSpPr>
              <p:nvPr/>
            </p:nvGrpSpPr>
            <p:grpSpPr bwMode="auto">
              <a:xfrm>
                <a:off x="3746" y="2061"/>
                <a:ext cx="582" cy="604"/>
                <a:chOff x="3306" y="1990"/>
                <a:chExt cx="582" cy="604"/>
              </a:xfrm>
            </p:grpSpPr>
            <p:pic>
              <p:nvPicPr>
                <p:cNvPr id="117786" name="Picture 26" descr="Safi Big Fence End Elev"/>
                <p:cNvPicPr>
                  <a:picLocks noChangeAspect="1" noChangeArrowheads="1"/>
                </p:cNvPicPr>
                <p:nvPr/>
              </p:nvPicPr>
              <p:blipFill>
                <a:blip r:embed="rId11"/>
                <a:srcRect/>
                <a:stretch>
                  <a:fillRect/>
                </a:stretch>
              </p:blipFill>
              <p:spPr bwMode="auto">
                <a:xfrm>
                  <a:off x="3306" y="2001"/>
                  <a:ext cx="13" cy="337"/>
                </a:xfrm>
                <a:prstGeom prst="rect">
                  <a:avLst/>
                </a:prstGeom>
                <a:noFill/>
              </p:spPr>
            </p:pic>
            <p:pic>
              <p:nvPicPr>
                <p:cNvPr id="117787" name="Picture 27" descr="Safi Big Fence End Elev"/>
                <p:cNvPicPr>
                  <a:picLocks noChangeAspect="1" noChangeArrowheads="1"/>
                </p:cNvPicPr>
                <p:nvPr/>
              </p:nvPicPr>
              <p:blipFill>
                <a:blip r:embed="rId11"/>
                <a:srcRect/>
                <a:stretch>
                  <a:fillRect/>
                </a:stretch>
              </p:blipFill>
              <p:spPr bwMode="auto">
                <a:xfrm flipH="1">
                  <a:off x="3701" y="2001"/>
                  <a:ext cx="13" cy="337"/>
                </a:xfrm>
                <a:prstGeom prst="rect">
                  <a:avLst/>
                </a:prstGeom>
                <a:noFill/>
              </p:spPr>
            </p:pic>
            <p:pic>
              <p:nvPicPr>
                <p:cNvPr id="117788" name="Picture 28" descr="Safi Big Fence End Elev"/>
                <p:cNvPicPr>
                  <a:picLocks noChangeAspect="1" noChangeArrowheads="1"/>
                </p:cNvPicPr>
                <p:nvPr/>
              </p:nvPicPr>
              <p:blipFill>
                <a:blip r:embed="rId11"/>
                <a:srcRect/>
                <a:stretch>
                  <a:fillRect/>
                </a:stretch>
              </p:blipFill>
              <p:spPr bwMode="auto">
                <a:xfrm flipH="1">
                  <a:off x="3875" y="2001"/>
                  <a:ext cx="13" cy="337"/>
                </a:xfrm>
                <a:prstGeom prst="rect">
                  <a:avLst/>
                </a:prstGeom>
                <a:noFill/>
              </p:spPr>
            </p:pic>
            <p:pic>
              <p:nvPicPr>
                <p:cNvPr id="117789" name="Picture 29" descr="Safi Small Fence Front Elev"/>
                <p:cNvPicPr>
                  <a:picLocks noChangeAspect="1" noChangeArrowheads="1"/>
                </p:cNvPicPr>
                <p:nvPr/>
              </p:nvPicPr>
              <p:blipFill>
                <a:blip r:embed="rId12"/>
                <a:srcRect/>
                <a:stretch>
                  <a:fillRect/>
                </a:stretch>
              </p:blipFill>
              <p:spPr bwMode="auto">
                <a:xfrm>
                  <a:off x="3709" y="1990"/>
                  <a:ext cx="177" cy="337"/>
                </a:xfrm>
                <a:prstGeom prst="rect">
                  <a:avLst/>
                </a:prstGeom>
                <a:noFill/>
              </p:spPr>
            </p:pic>
            <p:pic>
              <p:nvPicPr>
                <p:cNvPr id="117790" name="Picture 30" descr="Safi Deck End Elev"/>
                <p:cNvPicPr>
                  <a:picLocks noChangeAspect="1" noChangeArrowheads="1"/>
                </p:cNvPicPr>
                <p:nvPr/>
              </p:nvPicPr>
              <p:blipFill>
                <a:blip r:embed="rId13"/>
                <a:srcRect/>
                <a:stretch>
                  <a:fillRect/>
                </a:stretch>
              </p:blipFill>
              <p:spPr bwMode="auto">
                <a:xfrm>
                  <a:off x="3311" y="2297"/>
                  <a:ext cx="401" cy="297"/>
                </a:xfrm>
                <a:prstGeom prst="rect">
                  <a:avLst/>
                </a:prstGeom>
                <a:noFill/>
              </p:spPr>
            </p:pic>
            <p:pic>
              <p:nvPicPr>
                <p:cNvPr id="117791" name="Picture 31" descr="Safi Deck Extension End Elev"/>
                <p:cNvPicPr>
                  <a:picLocks noChangeAspect="1" noChangeArrowheads="1"/>
                </p:cNvPicPr>
                <p:nvPr/>
              </p:nvPicPr>
              <p:blipFill>
                <a:blip r:embed="rId14"/>
                <a:srcRect/>
                <a:stretch>
                  <a:fillRect/>
                </a:stretch>
              </p:blipFill>
              <p:spPr bwMode="auto">
                <a:xfrm>
                  <a:off x="3707" y="2305"/>
                  <a:ext cx="181" cy="29"/>
                </a:xfrm>
                <a:prstGeom prst="rect">
                  <a:avLst/>
                </a:prstGeom>
                <a:noFill/>
              </p:spPr>
            </p:pic>
            <p:pic>
              <p:nvPicPr>
                <p:cNvPr id="117792" name="Picture 32" descr="Safi End Fence Front Elev"/>
                <p:cNvPicPr>
                  <a:picLocks noChangeAspect="1" noChangeArrowheads="1"/>
                </p:cNvPicPr>
                <p:nvPr/>
              </p:nvPicPr>
              <p:blipFill>
                <a:blip r:embed="rId15"/>
                <a:srcRect/>
                <a:stretch>
                  <a:fillRect/>
                </a:stretch>
              </p:blipFill>
              <p:spPr bwMode="auto">
                <a:xfrm>
                  <a:off x="3312" y="1990"/>
                  <a:ext cx="391" cy="349"/>
                </a:xfrm>
                <a:prstGeom prst="rect">
                  <a:avLst/>
                </a:prstGeom>
                <a:noFill/>
              </p:spPr>
            </p:pic>
          </p:grpSp>
        </p:grpSp>
        <p:grpSp>
          <p:nvGrpSpPr>
            <p:cNvPr id="117793" name="Group 33"/>
            <p:cNvGrpSpPr>
              <a:grpSpLocks/>
            </p:cNvGrpSpPr>
            <p:nvPr/>
          </p:nvGrpSpPr>
          <p:grpSpPr bwMode="auto">
            <a:xfrm>
              <a:off x="3427" y="2537"/>
              <a:ext cx="91" cy="186"/>
              <a:chOff x="4059" y="2160"/>
              <a:chExt cx="91" cy="186"/>
            </a:xfrm>
          </p:grpSpPr>
          <p:sp>
            <p:nvSpPr>
              <p:cNvPr id="117794" name="Rectangle 34"/>
              <p:cNvSpPr>
                <a:spLocks noChangeArrowheads="1"/>
              </p:cNvSpPr>
              <p:nvPr/>
            </p:nvSpPr>
            <p:spPr bwMode="auto">
              <a:xfrm>
                <a:off x="4059" y="2160"/>
                <a:ext cx="91" cy="186"/>
              </a:xfrm>
              <a:prstGeom prst="rect">
                <a:avLst/>
              </a:prstGeom>
              <a:solidFill>
                <a:schemeClr val="bg1"/>
              </a:solidFill>
              <a:ln w="9525" algn="ctr">
                <a:solidFill>
                  <a:schemeClr val="tx1"/>
                </a:solidFill>
                <a:miter lim="800000"/>
                <a:headEnd/>
                <a:tailEnd/>
              </a:ln>
              <a:effectLst/>
            </p:spPr>
            <p:txBody>
              <a:bodyPr wrap="none" anchor="ctr"/>
              <a:lstStyle/>
              <a:p>
                <a:endParaRPr lang="en-US"/>
              </a:p>
            </p:txBody>
          </p:sp>
          <p:sp>
            <p:nvSpPr>
              <p:cNvPr id="117795" name="Rectangle 35"/>
              <p:cNvSpPr>
                <a:spLocks noChangeArrowheads="1"/>
              </p:cNvSpPr>
              <p:nvPr/>
            </p:nvSpPr>
            <p:spPr bwMode="auto">
              <a:xfrm>
                <a:off x="4082" y="2236"/>
                <a:ext cx="45" cy="91"/>
              </a:xfrm>
              <a:prstGeom prst="rect">
                <a:avLst/>
              </a:prstGeom>
              <a:solidFill>
                <a:schemeClr val="hlink"/>
              </a:solidFill>
              <a:ln w="9525" algn="ctr">
                <a:solidFill>
                  <a:schemeClr val="tx1"/>
                </a:solidFill>
                <a:miter lim="800000"/>
                <a:headEnd/>
                <a:tailEnd/>
              </a:ln>
              <a:effectLst/>
            </p:spPr>
            <p:txBody>
              <a:bodyPr wrap="none" anchor="ctr"/>
              <a:lstStyle/>
              <a:p>
                <a:endParaRPr lang="en-US"/>
              </a:p>
            </p:txBody>
          </p:sp>
          <p:sp>
            <p:nvSpPr>
              <p:cNvPr id="117796" name="Oval 36"/>
              <p:cNvSpPr>
                <a:spLocks noChangeArrowheads="1"/>
              </p:cNvSpPr>
              <p:nvPr/>
            </p:nvSpPr>
            <p:spPr bwMode="auto">
              <a:xfrm>
                <a:off x="4082" y="2175"/>
                <a:ext cx="45" cy="45"/>
              </a:xfrm>
              <a:prstGeom prst="ellipse">
                <a:avLst/>
              </a:prstGeom>
              <a:gradFill rotWithShape="1">
                <a:gsLst>
                  <a:gs pos="0">
                    <a:schemeClr val="bg1"/>
                  </a:gs>
                  <a:gs pos="100000">
                    <a:schemeClr val="tx2"/>
                  </a:gs>
                </a:gsLst>
                <a:path path="shape">
                  <a:fillToRect l="50000" t="50000" r="50000" b="50000"/>
                </a:path>
              </a:gradFill>
              <a:ln w="9525" algn="ctr">
                <a:solidFill>
                  <a:schemeClr val="tx1"/>
                </a:solidFill>
                <a:round/>
                <a:headEnd/>
                <a:tailEnd/>
              </a:ln>
              <a:effectLst/>
            </p:spPr>
            <p:txBody>
              <a:bodyPr wrap="none" anchor="ctr"/>
              <a:lstStyle/>
              <a:p>
                <a:endParaRPr lang="en-US"/>
              </a:p>
            </p:txBody>
          </p:sp>
        </p:gr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17780"/>
                                        </p:tgtEl>
                                        <p:attrNameLst>
                                          <p:attrName>style.visibility</p:attrName>
                                        </p:attrNameLst>
                                      </p:cBhvr>
                                      <p:to>
                                        <p:strVal val="visible"/>
                                      </p:to>
                                    </p:set>
                                    <p:animEffect transition="in" filter="dissolve">
                                      <p:cBhvr>
                                        <p:cTn id="7" dur="500"/>
                                        <p:tgtEl>
                                          <p:spTgt spid="117780"/>
                                        </p:tgtEl>
                                      </p:cBhvr>
                                    </p:animEffect>
                                  </p:childTnLst>
                                </p:cTn>
                              </p:par>
                            </p:childTnLst>
                          </p:cTn>
                        </p:par>
                        <p:par>
                          <p:cTn id="8" fill="hold">
                            <p:stCondLst>
                              <p:cond delay="500"/>
                            </p:stCondLst>
                            <p:childTnLst>
                              <p:par>
                                <p:cTn id="9" presetID="56" presetClass="path" presetSubtype="0" repeatCount="2000" accel="50000" decel="50000" autoRev="1" fill="remove" nodeType="afterEffect">
                                  <p:stCondLst>
                                    <p:cond delay="500"/>
                                  </p:stCondLst>
                                  <p:childTnLst>
                                    <p:animMotion origin="layout" path="M 1.38889E-6 -1.57262E-6 L 0.06233 -0.17831 " pathEditMode="relative" rAng="0" ptsTypes="AA">
                                      <p:cBhvr>
                                        <p:cTn id="10" dur="2000" fill="hold"/>
                                        <p:tgtEl>
                                          <p:spTgt spid="117781"/>
                                        </p:tgtEl>
                                        <p:attrNameLst>
                                          <p:attrName>ppt_x</p:attrName>
                                          <p:attrName>ppt_y</p:attrName>
                                        </p:attrNameLst>
                                      </p:cBhvr>
                                      <p:rCtr x="3100" y="-89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80"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1371600"/>
            <a:ext cx="9144000" cy="3608388"/>
          </a:xfrm>
          <a:solidFill>
            <a:schemeClr val="tx1"/>
          </a:solidFill>
        </p:spPr>
        <p:txBody>
          <a:bodyPr/>
          <a:lstStyle/>
          <a:p>
            <a:r>
              <a:rPr lang="en-US" sz="8800" b="1">
                <a:solidFill>
                  <a:schemeClr val="bg1"/>
                </a:solidFill>
                <a:effectLst>
                  <a:outerShdw blurRad="38100" dist="38100" dir="2700000" algn="tl">
                    <a:srgbClr val="C0C0C0"/>
                  </a:outerShdw>
                </a:effectLst>
              </a:rPr>
              <a:t>COMMON</a:t>
            </a:r>
            <a:br>
              <a:rPr lang="en-US" sz="8800" b="1">
                <a:solidFill>
                  <a:schemeClr val="bg1"/>
                </a:solidFill>
                <a:effectLst>
                  <a:outerShdw blurRad="38100" dist="38100" dir="2700000" algn="tl">
                    <a:srgbClr val="C0C0C0"/>
                  </a:outerShdw>
                </a:effectLst>
              </a:rPr>
            </a:br>
            <a:r>
              <a:rPr lang="en-US" sz="8800" b="1">
                <a:solidFill>
                  <a:schemeClr val="bg1"/>
                </a:solidFill>
                <a:effectLst>
                  <a:outerShdw blurRad="38100" dist="38100" dir="2700000" algn="tl">
                    <a:srgbClr val="C0C0C0"/>
                  </a:outerShdw>
                </a:effectLst>
              </a:rPr>
              <a:t>HAZARDS</a:t>
            </a:r>
          </a:p>
        </p:txBody>
      </p:sp>
      <p:sp>
        <p:nvSpPr>
          <p:cNvPr id="27652" name="Line 4"/>
          <p:cNvSpPr>
            <a:spLocks noChangeShapeType="1"/>
          </p:cNvSpPr>
          <p:nvPr/>
        </p:nvSpPr>
        <p:spPr bwMode="auto">
          <a:xfrm>
            <a:off x="0" y="5105400"/>
            <a:ext cx="9144000" cy="0"/>
          </a:xfrm>
          <a:prstGeom prst="line">
            <a:avLst/>
          </a:prstGeom>
          <a:noFill/>
          <a:ln w="9525">
            <a:solidFill>
              <a:schemeClr val="tx1"/>
            </a:solidFill>
            <a:round/>
            <a:headEnd/>
            <a:tailEnd/>
          </a:ln>
          <a:effectLst/>
        </p:spPr>
        <p:txBody>
          <a:bodyPr/>
          <a:lstStyle/>
          <a:p>
            <a:endParaRPr lang="en-US"/>
          </a:p>
        </p:txBody>
      </p:sp>
      <p:sp>
        <p:nvSpPr>
          <p:cNvPr id="27653" name="Line 5"/>
          <p:cNvSpPr>
            <a:spLocks noChangeShapeType="1"/>
          </p:cNvSpPr>
          <p:nvPr/>
        </p:nvSpPr>
        <p:spPr bwMode="auto">
          <a:xfrm>
            <a:off x="0" y="12192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2" name="Rectangle 2"/>
          <p:cNvSpPr>
            <a:spLocks noGrp="1" noChangeArrowheads="1"/>
          </p:cNvSpPr>
          <p:nvPr>
            <p:ph type="body" idx="1"/>
          </p:nvPr>
        </p:nvSpPr>
        <p:spPr>
          <a:xfrm>
            <a:off x="457200" y="1828800"/>
            <a:ext cx="8534400" cy="4525963"/>
          </a:xfrm>
        </p:spPr>
        <p:txBody>
          <a:bodyPr/>
          <a:lstStyle/>
          <a:p>
            <a:pPr marL="392113" indent="-392113">
              <a:spcBef>
                <a:spcPct val="75000"/>
              </a:spcBef>
              <a:buClr>
                <a:schemeClr val="folHlink"/>
              </a:buClr>
              <a:buSzPct val="75000"/>
            </a:pPr>
            <a:r>
              <a:rPr lang="en-US" sz="4000" b="1">
                <a:effectLst/>
              </a:rPr>
              <a:t>Overloading</a:t>
            </a:r>
          </a:p>
          <a:p>
            <a:pPr marL="392113" indent="-392113">
              <a:spcBef>
                <a:spcPct val="75000"/>
              </a:spcBef>
              <a:buClr>
                <a:schemeClr val="folHlink"/>
              </a:buClr>
              <a:buSzPct val="75000"/>
            </a:pPr>
            <a:r>
              <a:rPr lang="en-US" sz="4000" b="1">
                <a:effectLst/>
              </a:rPr>
              <a:t>No load table at site</a:t>
            </a:r>
          </a:p>
          <a:p>
            <a:pPr marL="392113" indent="-392113">
              <a:spcBef>
                <a:spcPct val="75000"/>
              </a:spcBef>
              <a:buClr>
                <a:schemeClr val="folHlink"/>
              </a:buClr>
              <a:buSzPct val="75000"/>
            </a:pPr>
            <a:r>
              <a:rPr lang="en-US" sz="4000" b="1">
                <a:effectLst/>
              </a:rPr>
              <a:t>Lack of control switches for loads</a:t>
            </a:r>
          </a:p>
          <a:p>
            <a:pPr marL="392113" indent="-392113">
              <a:spcBef>
                <a:spcPct val="75000"/>
              </a:spcBef>
              <a:buClr>
                <a:schemeClr val="folHlink"/>
              </a:buClr>
              <a:buSzPct val="75000"/>
            </a:pPr>
            <a:r>
              <a:rPr lang="en-US" sz="4000" b="1">
                <a:effectLst/>
              </a:rPr>
              <a:t>Materials falling from platform</a:t>
            </a:r>
          </a:p>
          <a:p>
            <a:pPr marL="392113" indent="-392113">
              <a:spcBef>
                <a:spcPct val="50000"/>
              </a:spcBef>
              <a:buClr>
                <a:schemeClr val="folHlink"/>
              </a:buClr>
              <a:buSzPct val="75000"/>
              <a:buFont typeface="Wingdings" pitchFamily="2" charset="2"/>
              <a:buNone/>
            </a:pPr>
            <a:endParaRPr lang="en-US" sz="4000" b="1">
              <a:effectLst/>
            </a:endParaRPr>
          </a:p>
        </p:txBody>
      </p:sp>
      <p:sp>
        <p:nvSpPr>
          <p:cNvPr id="81923" name="Rectangle 3"/>
          <p:cNvSpPr>
            <a:spLocks noChangeArrowheads="1"/>
          </p:cNvSpPr>
          <p:nvPr/>
        </p:nvSpPr>
        <p:spPr bwMode="auto">
          <a:xfrm>
            <a:off x="0" y="0"/>
            <a:ext cx="9144000" cy="1265238"/>
          </a:xfrm>
          <a:prstGeom prst="rect">
            <a:avLst/>
          </a:prstGeom>
          <a:gradFill rotWithShape="1">
            <a:gsLst>
              <a:gs pos="0">
                <a:schemeClr val="tx1"/>
              </a:gs>
              <a:gs pos="100000">
                <a:schemeClr val="bg1"/>
              </a:gs>
            </a:gsLst>
            <a:lin ang="5400000" scaled="1"/>
          </a:gradFill>
          <a:ln w="9525">
            <a:noFill/>
            <a:miter lim="800000"/>
            <a:headEnd/>
            <a:tailEnd/>
          </a:ln>
          <a:effectLst/>
        </p:spPr>
        <p:txBody>
          <a:bodyPr anchor="ctr" anchorCtr="1"/>
          <a:lstStyle/>
          <a:p>
            <a:pPr algn="ctr" eaLnBrk="1" hangingPunct="1"/>
            <a:r>
              <a:rPr lang="en-US" sz="4800" b="1">
                <a:solidFill>
                  <a:schemeClr val="bg1"/>
                </a:solidFill>
                <a:effectLst>
                  <a:outerShdw blurRad="38100" dist="38100" dir="2700000" algn="tl">
                    <a:srgbClr val="000000"/>
                  </a:outerShdw>
                </a:effectLst>
              </a:rPr>
              <a:t>Common Hazards</a:t>
            </a:r>
          </a:p>
        </p:txBody>
      </p:sp>
      <p:sp>
        <p:nvSpPr>
          <p:cNvPr id="81924" name="Line 4"/>
          <p:cNvSpPr>
            <a:spLocks noChangeShapeType="1"/>
          </p:cNvSpPr>
          <p:nvPr/>
        </p:nvSpPr>
        <p:spPr bwMode="auto">
          <a:xfrm>
            <a:off x="0" y="1143000"/>
            <a:ext cx="9144000" cy="0"/>
          </a:xfrm>
          <a:prstGeom prst="line">
            <a:avLst/>
          </a:prstGeom>
          <a:noFill/>
          <a:ln w="9525">
            <a:solidFill>
              <a:schemeClr val="tx1"/>
            </a:solidFill>
            <a:round/>
            <a:headEnd/>
            <a:tailEnd/>
          </a:ln>
          <a:effec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Ripple</Template>
  <TotalTime>939</TotalTime>
  <Words>1265</Words>
  <Application>Microsoft Office PowerPoint</Application>
  <PresentationFormat>On-screen Show (4:3)</PresentationFormat>
  <Paragraphs>194</Paragraphs>
  <Slides>25</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Wingdings</vt:lpstr>
      <vt:lpstr>Ripple</vt:lpstr>
      <vt:lpstr>MAST CLIMBING Scaffolds</vt:lpstr>
      <vt:lpstr>PowerPoint Presentation</vt:lpstr>
      <vt:lpstr>PowerPoint Presentation</vt:lpstr>
      <vt:lpstr>PowerPoint Presentation</vt:lpstr>
      <vt:lpstr>PowerPoint Presentation</vt:lpstr>
      <vt:lpstr>PowerPoint Presentation</vt:lpstr>
      <vt:lpstr>PowerPoint Presentation</vt:lpstr>
      <vt:lpstr>COMMON HAZARDS</vt:lpstr>
      <vt:lpstr>PowerPoint Presentation</vt:lpstr>
      <vt:lpstr>PowerPoint Presentation</vt:lpstr>
      <vt:lpstr>PowerPoint Presentation</vt:lpstr>
      <vt:lpstr>PowerPoint Presentation</vt:lpstr>
      <vt:lpstr>PowerPoint Presentation</vt:lpstr>
      <vt:lpstr>PowerPoint Presentation</vt:lpstr>
      <vt:lpstr>Mechanical Issues</vt:lpstr>
      <vt:lpstr>PowerPoint Presentation</vt:lpstr>
      <vt:lpstr>Mechanical</vt:lpstr>
      <vt:lpstr>Mechanical</vt:lpstr>
      <vt:lpstr>PowerPoint Presentation</vt:lpstr>
      <vt:lpstr>PowerPoint Presentation</vt:lpstr>
      <vt:lpstr>Electrical Issues</vt:lpstr>
      <vt:lpstr>Electrical</vt:lpstr>
      <vt:lpstr>Electrical</vt:lpstr>
      <vt:lpstr>Electrical</vt:lpstr>
      <vt:lpstr>PowerPoint Presentation</vt:lpstr>
    </vt:vector>
  </TitlesOfParts>
  <Company>USDOL/OSHA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 CLIMBING PLATFORM</dc:title>
  <dc:creator>OSHA_User</dc:creator>
  <cp:lastModifiedBy>Walker, Erin L - OASAM OCIO CTR</cp:lastModifiedBy>
  <cp:revision>36</cp:revision>
  <dcterms:created xsi:type="dcterms:W3CDTF">2005-11-02T17:47:42Z</dcterms:created>
  <dcterms:modified xsi:type="dcterms:W3CDTF">2021-03-23T21:18:30Z</dcterms:modified>
</cp:coreProperties>
</file>