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13"/>
  </p:notesMasterIdLst>
  <p:sldIdLst>
    <p:sldId id="256" r:id="rId5"/>
    <p:sldId id="257" r:id="rId6"/>
    <p:sldId id="259" r:id="rId7"/>
    <p:sldId id="260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8A52C6-23B4-4491-9A36-1C9DD260EC0B}" v="4" dt="2025-06-23T21:27:49.259"/>
    <p1510:client id="{C5DAFDF9-CA70-3D3E-9E19-657761CF09CB}" v="77" dt="2025-06-23T17:35:34.0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75"/>
    <p:restoredTop sz="87290" autoAdjust="0"/>
  </p:normalViewPr>
  <p:slideViewPr>
    <p:cSldViewPr snapToGrid="0">
      <p:cViewPr varScale="1">
        <p:scale>
          <a:sx n="94" d="100"/>
          <a:sy n="94" d="100"/>
        </p:scale>
        <p:origin x="3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7BAFF6-732D-4C83-ABD9-B444B5CF410C}" type="datetimeFigureOut">
              <a:rPr lang="en-US" smtClean="0"/>
              <a:t>6/23/2025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707A6-B11D-4DF8-A0F7-7FACDDE0CC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95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707A6-B11D-4DF8-A0F7-7FACDDE0CCE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605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white rectangular frame with text&#10;&#10;Description automatically generated">
            <a:extLst>
              <a:ext uri="{FF2B5EF4-FFF2-40B4-BE49-F238E27FC236}">
                <a16:creationId xmlns:a16="http://schemas.microsoft.com/office/drawing/2014/main" id="{61A3D178-EC89-B553-F7F1-BF318FB83E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936" y="2112264"/>
            <a:ext cx="10936224" cy="175634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2DF6A1-494D-B89A-6309-C3BDC49969B2}"/>
              </a:ext>
            </a:extLst>
          </p:cNvPr>
          <p:cNvSpPr txBox="1"/>
          <p:nvPr userDrawn="1"/>
        </p:nvSpPr>
        <p:spPr>
          <a:xfrm>
            <a:off x="292847" y="6545728"/>
            <a:ext cx="36755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osha.gov/SafeAndSoundWeek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B40FC3-9E50-B58A-00E4-B28665B3EDE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03932" y="415176"/>
            <a:ext cx="3176022" cy="1615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563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orful rectangle frame&#10;&#10;Description automatically generated">
            <a:extLst>
              <a:ext uri="{FF2B5EF4-FFF2-40B4-BE49-F238E27FC236}">
                <a16:creationId xmlns:a16="http://schemas.microsoft.com/office/drawing/2014/main" id="{F55FD616-F61C-59DC-E44D-46B47AA406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374903"/>
            <a:ext cx="11158946" cy="1014126"/>
          </a:xfrm>
        </p:spPr>
        <p:txBody>
          <a:bodyPr>
            <a:normAutofit/>
          </a:bodyPr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FB617E-2442-7DA1-6E2A-9C60789CC9D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5225" y="5081032"/>
            <a:ext cx="2696618" cy="13716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64093" y="6183733"/>
            <a:ext cx="748938" cy="365125"/>
          </a:xfrm>
        </p:spPr>
        <p:txBody>
          <a:bodyPr/>
          <a:lstStyle/>
          <a:p>
            <a:fld id="{FCB1271D-03DB-A94A-9E06-6E50AD5A3FC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453897"/>
            <a:ext cx="11158946" cy="3547872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92218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orful rectangle frame&#10;&#10;Description automatically generated">
            <a:extLst>
              <a:ext uri="{FF2B5EF4-FFF2-40B4-BE49-F238E27FC236}">
                <a16:creationId xmlns:a16="http://schemas.microsoft.com/office/drawing/2014/main" id="{F55FD616-F61C-59DC-E44D-46B47AA406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64093" y="6183733"/>
            <a:ext cx="748938" cy="365125"/>
          </a:xfrm>
        </p:spPr>
        <p:txBody>
          <a:bodyPr/>
          <a:lstStyle/>
          <a:p>
            <a:fld id="{FCB1271D-03DB-A94A-9E06-6E50AD5A3FC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A0C389-AE1B-E969-0F1F-35A370AA304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5225" y="5081032"/>
            <a:ext cx="2696618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186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orful rectangle frame&#10;&#10;Description automatically generated">
            <a:extLst>
              <a:ext uri="{FF2B5EF4-FFF2-40B4-BE49-F238E27FC236}">
                <a16:creationId xmlns:a16="http://schemas.microsoft.com/office/drawing/2014/main" id="{8C1987BB-B3CA-155F-0E37-6622A63FEC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8771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453896"/>
            <a:ext cx="5181600" cy="356312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3C4E4C-7DB1-DF65-E76C-DD406E998CE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5225" y="5081032"/>
            <a:ext cx="2696618" cy="13716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3896"/>
            <a:ext cx="5181600" cy="356312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4644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olorful rectangle frame&#10;&#10;Description automatically generated">
            <a:extLst>
              <a:ext uri="{FF2B5EF4-FFF2-40B4-BE49-F238E27FC236}">
                <a16:creationId xmlns:a16="http://schemas.microsoft.com/office/drawing/2014/main" id="{CA079E27-CBF6-9521-4374-6529654E78A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48800" y="6480916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CB1271D-03DB-A94A-9E06-6E50AD5A3FC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75A161-020B-9E04-03F2-B8B0936CC09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5225" y="5081032"/>
            <a:ext cx="2696618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906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D28E866-777F-AA4C-BEAD-2DC4580E3CE0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CB1271D-03DB-A94A-9E06-6E50AD5A3F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75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80" r:id="rId3"/>
    <p:sldLayoutId id="2147483676" r:id="rId4"/>
    <p:sldLayoutId id="214748367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CC40FAB-B7E3-B2F2-9F79-48E2539E4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888" y="3390794"/>
            <a:ext cx="10936224" cy="1226622"/>
          </a:xfrm>
        </p:spPr>
        <p:txBody>
          <a:bodyPr>
            <a:normAutofit fontScale="90000"/>
          </a:bodyPr>
          <a:lstStyle/>
          <a:p>
            <a:r>
              <a:rPr lang="es-US" b="1" noProof="0" dirty="0">
                <a:latin typeface="Acumin Pro Semibold" panose="020B0504020202020204" pitchFamily="34" charset="77"/>
              </a:rPr>
              <a:t>Si el lugar de trabajo es seguro,</a:t>
            </a:r>
            <a:br>
              <a:rPr lang="es-US" b="1" noProof="0" dirty="0">
                <a:latin typeface="Acumin Pro Semibold" panose="020B0504020202020204" pitchFamily="34" charset="77"/>
              </a:rPr>
            </a:br>
            <a:r>
              <a:rPr lang="es-US" b="1" noProof="0" dirty="0">
                <a:latin typeface="Acumin Pro Semibold" panose="020B0504020202020204" pitchFamily="34" charset="77"/>
              </a:rPr>
              <a:t>la compañía es saludable</a:t>
            </a:r>
            <a:endParaRPr lang="es-US" b="1" noProof="0" dirty="0">
              <a:latin typeface="Arial"/>
              <a:cs typeface="Arial"/>
            </a:endParaRPr>
          </a:p>
        </p:txBody>
      </p:sp>
      <p:sp>
        <p:nvSpPr>
          <p:cNvPr id="2" name="Rectangle 1" descr="A box outlined in red that says &quot;insert your company logo here&quot;.">
            <a:extLst>
              <a:ext uri="{FF2B5EF4-FFF2-40B4-BE49-F238E27FC236}">
                <a16:creationId xmlns:a16="http://schemas.microsoft.com/office/drawing/2014/main" id="{42CB8133-CF4C-4150-BE1A-FFF20DDD83CC}"/>
              </a:ext>
            </a:extLst>
          </p:cNvPr>
          <p:cNvSpPr/>
          <p:nvPr/>
        </p:nvSpPr>
        <p:spPr>
          <a:xfrm>
            <a:off x="4368053" y="2304637"/>
            <a:ext cx="3455894" cy="685800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US" noProof="0" dirty="0">
                <a:solidFill>
                  <a:srgbClr val="CC0000"/>
                </a:solidFill>
              </a:rPr>
              <a:t>agregue el logotipo de su empresa aquí</a:t>
            </a:r>
          </a:p>
        </p:txBody>
      </p:sp>
    </p:spTree>
    <p:extLst>
      <p:ext uri="{BB962C8B-B14F-4D97-AF65-F5344CB8AC3E}">
        <p14:creationId xmlns:p14="http://schemas.microsoft.com/office/powerpoint/2010/main" val="796918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83C68C8-4D7B-4848-F5C4-03CB47D51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noProof="0" dirty="0"/>
              <a:t>¡Es la Semana Sano + Salvo!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074EE97-5EC3-E3B2-A101-A82BC8C25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s-US" noProof="0" dirty="0"/>
              <a:t>La Semana Sano + Salvo es un evento nacional para reconocer los logros de las empresas que han adoptado programas para mejorar la seguridad y la salud en el lugar de trabajo. </a:t>
            </a:r>
          </a:p>
          <a:p>
            <a:r>
              <a:rPr lang="es-US" noProof="0" dirty="0">
                <a:latin typeface="Arial"/>
                <a:cs typeface="Arial"/>
              </a:rPr>
              <a:t>Cada año, miles de empresas se unen a la Semana Sano + Salvo para generar conocimiento sobre la salud y seguridad de los trabajadores.</a:t>
            </a:r>
            <a:endParaRPr lang="es-US" i="1" noProof="0" dirty="0">
              <a:latin typeface="Arial"/>
              <a:cs typeface="Arial"/>
            </a:endParaRPr>
          </a:p>
          <a:p>
            <a:endParaRPr lang="es-US" noProof="0" dirty="0"/>
          </a:p>
        </p:txBody>
      </p:sp>
    </p:spTree>
    <p:extLst>
      <p:ext uri="{BB962C8B-B14F-4D97-AF65-F5344CB8AC3E}">
        <p14:creationId xmlns:p14="http://schemas.microsoft.com/office/powerpoint/2010/main" val="3129617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78A4C-3F27-45E0-8B4B-4752F65F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noProof="0" dirty="0"/>
              <a:t>¿Por qué participamos?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CD2D3-C2F6-6394-0BA6-3801D43DA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noProof="0" dirty="0"/>
              <a:t>Los programas de seguridad y salud eficaces pueden identificar y gestionar de forma proactiva los riesgos en el lugar de trabajo antes de que causen lesiones o enfermedades y, de esa forma, mejorar la sostenibilidad y los resultados.</a:t>
            </a:r>
          </a:p>
          <a:p>
            <a:r>
              <a:rPr lang="es-US" noProof="0" dirty="0"/>
              <a:t>Participar en la Semana Sano + Salvo nos brinda la oportunidad de infundir nuevas energías a nuestro programa y reconocer nuestros logros en materia de seguridad. </a:t>
            </a:r>
          </a:p>
          <a:p>
            <a:r>
              <a:rPr lang="es-US" noProof="0" dirty="0">
                <a:solidFill>
                  <a:srgbClr val="CC0000"/>
                </a:solidFill>
              </a:rPr>
              <a:t>[Insertar una explicación personal del motivo de su participación que tenga resonancia entre sus trabajadores].</a:t>
            </a:r>
          </a:p>
          <a:p>
            <a:endParaRPr lang="es-US" noProof="0" dirty="0"/>
          </a:p>
        </p:txBody>
      </p:sp>
    </p:spTree>
    <p:extLst>
      <p:ext uri="{BB962C8B-B14F-4D97-AF65-F5344CB8AC3E}">
        <p14:creationId xmlns:p14="http://schemas.microsoft.com/office/powerpoint/2010/main" val="4219539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6613E-8FB4-FE7A-EEA0-802FD6F7C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622" y="456548"/>
            <a:ext cx="9976757" cy="1014126"/>
          </a:xfrm>
        </p:spPr>
        <p:txBody>
          <a:bodyPr>
            <a:normAutofit fontScale="90000"/>
          </a:bodyPr>
          <a:lstStyle/>
          <a:p>
            <a:pPr algn="ctr"/>
            <a:r>
              <a:rPr lang="es-US" noProof="0" dirty="0"/>
              <a:t>Elementos básicos de los programas de seguridad y salud</a:t>
            </a:r>
          </a:p>
        </p:txBody>
      </p:sp>
      <p:pic>
        <p:nvPicPr>
          <p:cNvPr id="3" name="Picture 2" descr="Logo de Sano + Salvo - Liderazgo Gerencial, Participacion de los Trabajadores, y Buscar y Corregir Peligros">
            <a:extLst>
              <a:ext uri="{FF2B5EF4-FFF2-40B4-BE49-F238E27FC236}">
                <a16:creationId xmlns:a16="http://schemas.microsoft.com/office/drawing/2014/main" id="{B40A7D31-E86E-65CF-69B1-E959E84966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762" t="24032" r="15282" b="7569"/>
          <a:stretch/>
        </p:blipFill>
        <p:spPr>
          <a:xfrm>
            <a:off x="4324344" y="1698171"/>
            <a:ext cx="3543313" cy="3464377"/>
          </a:xfrm>
          <a:prstGeom prst="roundRect">
            <a:avLst>
              <a:gd name="adj" fmla="val 15554"/>
            </a:avLst>
          </a:prstGeom>
          <a:ln w="76200" cap="rnd">
            <a:noFill/>
            <a:prstDash val="solid"/>
          </a:ln>
          <a:effectLst/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80019A39-65B5-E3EC-998D-79E4CCC98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69043" y="2361856"/>
            <a:ext cx="1067144" cy="1067144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DBB7D024-0ADE-0A1E-3091-7BB39E6F3E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55813" y="2514600"/>
            <a:ext cx="914400" cy="914400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2B2E088C-FB02-8CB6-40E8-766060DF9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475695" y="5177722"/>
            <a:ext cx="1231900" cy="1231900"/>
            <a:chOff x="8457059" y="-19413"/>
            <a:chExt cx="1231900" cy="1231900"/>
          </a:xfrm>
        </p:grpSpPr>
        <p:pic>
          <p:nvPicPr>
            <p:cNvPr id="8" name="Graphic 7" descr="Single gear outline">
              <a:extLst>
                <a:ext uri="{FF2B5EF4-FFF2-40B4-BE49-F238E27FC236}">
                  <a16:creationId xmlns:a16="http://schemas.microsoft.com/office/drawing/2014/main" id="{C895A8FF-EAAD-6876-A5C5-C879736D460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457059" y="-19413"/>
              <a:ext cx="1231900" cy="1231900"/>
            </a:xfrm>
            <a:prstGeom prst="rect">
              <a:avLst/>
            </a:prstGeom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61D32C6-16D2-F4AD-BDB0-652D57C8C3B9}"/>
                </a:ext>
              </a:extLst>
            </p:cNvPr>
            <p:cNvGrpSpPr/>
            <p:nvPr/>
          </p:nvGrpSpPr>
          <p:grpSpPr>
            <a:xfrm>
              <a:off x="8519408" y="177045"/>
              <a:ext cx="1082001" cy="839970"/>
              <a:chOff x="8519408" y="177045"/>
              <a:chExt cx="1082001" cy="839970"/>
            </a:xfrm>
          </p:grpSpPr>
          <p:sp>
            <p:nvSpPr>
              <p:cNvPr id="10" name="Graphic 7" descr="Wrench outline">
                <a:extLst>
                  <a:ext uri="{FF2B5EF4-FFF2-40B4-BE49-F238E27FC236}">
                    <a16:creationId xmlns:a16="http://schemas.microsoft.com/office/drawing/2014/main" id="{B4198E65-56B1-9601-3901-EC3414A26DD3}"/>
                  </a:ext>
                </a:extLst>
              </p:cNvPr>
              <p:cNvSpPr/>
              <p:nvPr/>
            </p:nvSpPr>
            <p:spPr>
              <a:xfrm>
                <a:off x="8654287" y="177329"/>
                <a:ext cx="837443" cy="839686"/>
              </a:xfrm>
              <a:custGeom>
                <a:avLst/>
                <a:gdLst>
                  <a:gd name="connsiteX0" fmla="*/ 691880 w 837443"/>
                  <a:gd name="connsiteY0" fmla="*/ 19050 h 839686"/>
                  <a:gd name="connsiteX1" fmla="*/ 706062 w 837443"/>
                  <a:gd name="connsiteY1" fmla="*/ 19793 h 839686"/>
                  <a:gd name="connsiteX2" fmla="*/ 636530 w 837443"/>
                  <a:gd name="connsiteY2" fmla="*/ 89326 h 839686"/>
                  <a:gd name="connsiteX3" fmla="*/ 660342 w 837443"/>
                  <a:gd name="connsiteY3" fmla="*/ 178203 h 839686"/>
                  <a:gd name="connsiteX4" fmla="*/ 749287 w 837443"/>
                  <a:gd name="connsiteY4" fmla="*/ 202016 h 839686"/>
                  <a:gd name="connsiteX5" fmla="*/ 817714 w 837443"/>
                  <a:gd name="connsiteY5" fmla="*/ 132817 h 839686"/>
                  <a:gd name="connsiteX6" fmla="*/ 704850 w 837443"/>
                  <a:gd name="connsiteY6" fmla="*/ 271743 h 839686"/>
                  <a:gd name="connsiteX7" fmla="*/ 692165 w 837443"/>
                  <a:gd name="connsiteY7" fmla="*/ 272415 h 839686"/>
                  <a:gd name="connsiteX8" fmla="*/ 659952 w 837443"/>
                  <a:gd name="connsiteY8" fmla="*/ 268119 h 839686"/>
                  <a:gd name="connsiteX9" fmla="*/ 649284 w 837443"/>
                  <a:gd name="connsiteY9" fmla="*/ 265205 h 839686"/>
                  <a:gd name="connsiteX10" fmla="*/ 263931 w 837443"/>
                  <a:gd name="connsiteY10" fmla="*/ 650558 h 839686"/>
                  <a:gd name="connsiteX11" fmla="*/ 267084 w 837443"/>
                  <a:gd name="connsiteY11" fmla="*/ 661388 h 839686"/>
                  <a:gd name="connsiteX12" fmla="*/ 230660 w 837443"/>
                  <a:gd name="connsiteY12" fmla="*/ 787689 h 839686"/>
                  <a:gd name="connsiteX13" fmla="*/ 145564 w 837443"/>
                  <a:gd name="connsiteY13" fmla="*/ 820636 h 839686"/>
                  <a:gd name="connsiteX14" fmla="*/ 131381 w 837443"/>
                  <a:gd name="connsiteY14" fmla="*/ 819893 h 839686"/>
                  <a:gd name="connsiteX15" fmla="*/ 200914 w 837443"/>
                  <a:gd name="connsiteY15" fmla="*/ 750361 h 839686"/>
                  <a:gd name="connsiteX16" fmla="*/ 177149 w 837443"/>
                  <a:gd name="connsiteY16" fmla="*/ 661521 h 839686"/>
                  <a:gd name="connsiteX17" fmla="*/ 89233 w 837443"/>
                  <a:gd name="connsiteY17" fmla="*/ 637708 h 839686"/>
                  <a:gd name="connsiteX18" fmla="*/ 19748 w 837443"/>
                  <a:gd name="connsiteY18" fmla="*/ 707098 h 839686"/>
                  <a:gd name="connsiteX19" fmla="*/ 132380 w 837443"/>
                  <a:gd name="connsiteY19" fmla="*/ 567966 h 839686"/>
                  <a:gd name="connsiteX20" fmla="*/ 145278 w 837443"/>
                  <a:gd name="connsiteY20" fmla="*/ 567271 h 839686"/>
                  <a:gd name="connsiteX21" fmla="*/ 177492 w 837443"/>
                  <a:gd name="connsiteY21" fmla="*/ 571567 h 839686"/>
                  <a:gd name="connsiteX22" fmla="*/ 188160 w 837443"/>
                  <a:gd name="connsiteY22" fmla="*/ 574482 h 839686"/>
                  <a:gd name="connsiteX23" fmla="*/ 573513 w 837443"/>
                  <a:gd name="connsiteY23" fmla="*/ 189129 h 839686"/>
                  <a:gd name="connsiteX24" fmla="*/ 570360 w 837443"/>
                  <a:gd name="connsiteY24" fmla="*/ 178299 h 839686"/>
                  <a:gd name="connsiteX25" fmla="*/ 606783 w 837443"/>
                  <a:gd name="connsiteY25" fmla="*/ 51997 h 839686"/>
                  <a:gd name="connsiteX26" fmla="*/ 691880 w 837443"/>
                  <a:gd name="connsiteY26" fmla="*/ 19050 h 839686"/>
                  <a:gd name="connsiteX27" fmla="*/ 691880 w 837443"/>
                  <a:gd name="connsiteY27" fmla="*/ 0 h 839686"/>
                  <a:gd name="connsiteX28" fmla="*/ 546794 w 837443"/>
                  <a:gd name="connsiteY28" fmla="*/ 144665 h 839686"/>
                  <a:gd name="connsiteX29" fmla="*/ 552072 w 837443"/>
                  <a:gd name="connsiteY29" fmla="*/ 183623 h 839686"/>
                  <a:gd name="connsiteX30" fmla="*/ 182502 w 837443"/>
                  <a:gd name="connsiteY30" fmla="*/ 553193 h 839686"/>
                  <a:gd name="connsiteX31" fmla="*/ 145278 w 837443"/>
                  <a:gd name="connsiteY31" fmla="*/ 548221 h 839686"/>
                  <a:gd name="connsiteX32" fmla="*/ 0 w 837443"/>
                  <a:gd name="connsiteY32" fmla="*/ 694198 h 839686"/>
                  <a:gd name="connsiteX33" fmla="*/ 9147 w 837443"/>
                  <a:gd name="connsiteY33" fmla="*/ 744646 h 839686"/>
                  <a:gd name="connsiteX34" fmla="*/ 94872 w 837443"/>
                  <a:gd name="connsiteY34" fmla="*/ 658921 h 839686"/>
                  <a:gd name="connsiteX35" fmla="*/ 161547 w 837443"/>
                  <a:gd name="connsiteY35" fmla="*/ 677018 h 839686"/>
                  <a:gd name="connsiteX36" fmla="*/ 179644 w 837443"/>
                  <a:gd name="connsiteY36" fmla="*/ 744646 h 839686"/>
                  <a:gd name="connsiteX37" fmla="*/ 93919 w 837443"/>
                  <a:gd name="connsiteY37" fmla="*/ 830371 h 839686"/>
                  <a:gd name="connsiteX38" fmla="*/ 145564 w 837443"/>
                  <a:gd name="connsiteY38" fmla="*/ 839686 h 839686"/>
                  <a:gd name="connsiteX39" fmla="*/ 290650 w 837443"/>
                  <a:gd name="connsiteY39" fmla="*/ 695021 h 839686"/>
                  <a:gd name="connsiteX40" fmla="*/ 285372 w 837443"/>
                  <a:gd name="connsiteY40" fmla="*/ 656063 h 839686"/>
                  <a:gd name="connsiteX41" fmla="*/ 654942 w 837443"/>
                  <a:gd name="connsiteY41" fmla="*/ 286493 h 839686"/>
                  <a:gd name="connsiteX42" fmla="*/ 692165 w 837443"/>
                  <a:gd name="connsiteY42" fmla="*/ 291465 h 839686"/>
                  <a:gd name="connsiteX43" fmla="*/ 837443 w 837443"/>
                  <a:gd name="connsiteY43" fmla="*/ 145488 h 839686"/>
                  <a:gd name="connsiteX44" fmla="*/ 828297 w 837443"/>
                  <a:gd name="connsiteY44" fmla="*/ 95041 h 839686"/>
                  <a:gd name="connsiteX45" fmla="*/ 743524 w 837443"/>
                  <a:gd name="connsiteY45" fmla="*/ 180766 h 839686"/>
                  <a:gd name="connsiteX46" fmla="*/ 675897 w 837443"/>
                  <a:gd name="connsiteY46" fmla="*/ 162668 h 839686"/>
                  <a:gd name="connsiteX47" fmla="*/ 657799 w 837443"/>
                  <a:gd name="connsiteY47" fmla="*/ 95041 h 839686"/>
                  <a:gd name="connsiteX48" fmla="*/ 743524 w 837443"/>
                  <a:gd name="connsiteY48" fmla="*/ 9316 h 839686"/>
                  <a:gd name="connsiteX49" fmla="*/ 691880 w 837443"/>
                  <a:gd name="connsiteY49" fmla="*/ 0 h 839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837443" h="839686">
                    <a:moveTo>
                      <a:pt x="691880" y="19050"/>
                    </a:moveTo>
                    <a:cubicBezTo>
                      <a:pt x="696617" y="19035"/>
                      <a:pt x="701352" y="19284"/>
                      <a:pt x="706062" y="19793"/>
                    </a:cubicBezTo>
                    <a:lnTo>
                      <a:pt x="636530" y="89326"/>
                    </a:lnTo>
                    <a:lnTo>
                      <a:pt x="660342" y="178203"/>
                    </a:lnTo>
                    <a:lnTo>
                      <a:pt x="749287" y="202016"/>
                    </a:lnTo>
                    <a:lnTo>
                      <a:pt x="817714" y="132817"/>
                    </a:lnTo>
                    <a:cubicBezTo>
                      <a:pt x="824912" y="202347"/>
                      <a:pt x="774380" y="264547"/>
                      <a:pt x="704850" y="271743"/>
                    </a:cubicBezTo>
                    <a:cubicBezTo>
                      <a:pt x="700635" y="272179"/>
                      <a:pt x="696402" y="272404"/>
                      <a:pt x="692165" y="272415"/>
                    </a:cubicBezTo>
                    <a:cubicBezTo>
                      <a:pt x="681285" y="272416"/>
                      <a:pt x="670452" y="270971"/>
                      <a:pt x="659952" y="268119"/>
                    </a:cubicBezTo>
                    <a:lnTo>
                      <a:pt x="649284" y="265205"/>
                    </a:lnTo>
                    <a:lnTo>
                      <a:pt x="263931" y="650558"/>
                    </a:lnTo>
                    <a:lnTo>
                      <a:pt x="267084" y="661388"/>
                    </a:lnTo>
                    <a:cubicBezTo>
                      <a:pt x="279928" y="706989"/>
                      <a:pt x="265814" y="755930"/>
                      <a:pt x="230660" y="787689"/>
                    </a:cubicBezTo>
                    <a:cubicBezTo>
                      <a:pt x="207385" y="808880"/>
                      <a:pt x="177041" y="820628"/>
                      <a:pt x="145564" y="820636"/>
                    </a:cubicBezTo>
                    <a:cubicBezTo>
                      <a:pt x="140826" y="820650"/>
                      <a:pt x="136091" y="820403"/>
                      <a:pt x="131381" y="819893"/>
                    </a:cubicBezTo>
                    <a:lnTo>
                      <a:pt x="200914" y="750361"/>
                    </a:lnTo>
                    <a:lnTo>
                      <a:pt x="177149" y="661521"/>
                    </a:lnTo>
                    <a:lnTo>
                      <a:pt x="89233" y="637708"/>
                    </a:lnTo>
                    <a:lnTo>
                      <a:pt x="19748" y="707098"/>
                    </a:lnTo>
                    <a:cubicBezTo>
                      <a:pt x="12430" y="637575"/>
                      <a:pt x="62858" y="575284"/>
                      <a:pt x="132380" y="567966"/>
                    </a:cubicBezTo>
                    <a:cubicBezTo>
                      <a:pt x="136666" y="567515"/>
                      <a:pt x="140970" y="567283"/>
                      <a:pt x="145278" y="567271"/>
                    </a:cubicBezTo>
                    <a:cubicBezTo>
                      <a:pt x="156158" y="567269"/>
                      <a:pt x="166991" y="568714"/>
                      <a:pt x="177492" y="571567"/>
                    </a:cubicBezTo>
                    <a:lnTo>
                      <a:pt x="188160" y="574482"/>
                    </a:lnTo>
                    <a:lnTo>
                      <a:pt x="573513" y="189129"/>
                    </a:lnTo>
                    <a:lnTo>
                      <a:pt x="570360" y="178299"/>
                    </a:lnTo>
                    <a:cubicBezTo>
                      <a:pt x="557515" y="132698"/>
                      <a:pt x="571629" y="83756"/>
                      <a:pt x="606783" y="51997"/>
                    </a:cubicBezTo>
                    <a:cubicBezTo>
                      <a:pt x="630059" y="30806"/>
                      <a:pt x="660402" y="19057"/>
                      <a:pt x="691880" y="19050"/>
                    </a:cubicBezTo>
                    <a:moveTo>
                      <a:pt x="691880" y="0"/>
                    </a:moveTo>
                    <a:cubicBezTo>
                      <a:pt x="611868" y="-116"/>
                      <a:pt x="546910" y="64652"/>
                      <a:pt x="546794" y="144665"/>
                    </a:cubicBezTo>
                    <a:cubicBezTo>
                      <a:pt x="546775" y="157830"/>
                      <a:pt x="548550" y="170937"/>
                      <a:pt x="552072" y="183623"/>
                    </a:cubicBezTo>
                    <a:lnTo>
                      <a:pt x="182502" y="553193"/>
                    </a:lnTo>
                    <a:cubicBezTo>
                      <a:pt x="170370" y="549889"/>
                      <a:pt x="157852" y="548216"/>
                      <a:pt x="145278" y="548221"/>
                    </a:cubicBezTo>
                    <a:cubicBezTo>
                      <a:pt x="64850" y="548414"/>
                      <a:pt x="-193" y="613770"/>
                      <a:pt x="0" y="694198"/>
                    </a:cubicBezTo>
                    <a:cubicBezTo>
                      <a:pt x="42" y="711422"/>
                      <a:pt x="3139" y="728503"/>
                      <a:pt x="9147" y="744646"/>
                    </a:cubicBezTo>
                    <a:lnTo>
                      <a:pt x="94872" y="658921"/>
                    </a:lnTo>
                    <a:lnTo>
                      <a:pt x="161547" y="677018"/>
                    </a:lnTo>
                    <a:lnTo>
                      <a:pt x="179644" y="744646"/>
                    </a:lnTo>
                    <a:lnTo>
                      <a:pt x="93919" y="830371"/>
                    </a:lnTo>
                    <a:cubicBezTo>
                      <a:pt x="110445" y="836516"/>
                      <a:pt x="127932" y="839671"/>
                      <a:pt x="145564" y="839686"/>
                    </a:cubicBezTo>
                    <a:cubicBezTo>
                      <a:pt x="225576" y="839802"/>
                      <a:pt x="290533" y="775034"/>
                      <a:pt x="290650" y="695021"/>
                    </a:cubicBezTo>
                    <a:cubicBezTo>
                      <a:pt x="290669" y="681856"/>
                      <a:pt x="288893" y="668749"/>
                      <a:pt x="285372" y="656063"/>
                    </a:cubicBezTo>
                    <a:lnTo>
                      <a:pt x="654942" y="286493"/>
                    </a:lnTo>
                    <a:cubicBezTo>
                      <a:pt x="667074" y="289797"/>
                      <a:pt x="679592" y="291470"/>
                      <a:pt x="692165" y="291465"/>
                    </a:cubicBezTo>
                    <a:cubicBezTo>
                      <a:pt x="772594" y="291272"/>
                      <a:pt x="837636" y="225916"/>
                      <a:pt x="837443" y="145488"/>
                    </a:cubicBezTo>
                    <a:cubicBezTo>
                      <a:pt x="837402" y="128264"/>
                      <a:pt x="834305" y="111184"/>
                      <a:pt x="828297" y="95041"/>
                    </a:cubicBezTo>
                    <a:lnTo>
                      <a:pt x="743524" y="180766"/>
                    </a:lnTo>
                    <a:lnTo>
                      <a:pt x="675897" y="162668"/>
                    </a:lnTo>
                    <a:lnTo>
                      <a:pt x="657799" y="95041"/>
                    </a:lnTo>
                    <a:lnTo>
                      <a:pt x="743524" y="9316"/>
                    </a:lnTo>
                    <a:cubicBezTo>
                      <a:pt x="726999" y="3169"/>
                      <a:pt x="709511" y="15"/>
                      <a:pt x="69188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76200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US" noProof="0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1CCC7DD2-ECCD-467D-0C02-B32FA082AB58}"/>
                  </a:ext>
                </a:extLst>
              </p:cNvPr>
              <p:cNvSpPr/>
              <p:nvPr/>
            </p:nvSpPr>
            <p:spPr>
              <a:xfrm rot="19019863">
                <a:off x="8519408" y="519624"/>
                <a:ext cx="1082001" cy="18469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US" noProof="0" dirty="0"/>
              </a:p>
            </p:txBody>
          </p:sp>
          <p:sp>
            <p:nvSpPr>
              <p:cNvPr id="12" name="Graphic 7" descr="Wrench outline">
                <a:extLst>
                  <a:ext uri="{FF2B5EF4-FFF2-40B4-BE49-F238E27FC236}">
                    <a16:creationId xmlns:a16="http://schemas.microsoft.com/office/drawing/2014/main" id="{882D3B82-3E9C-A0E7-DE31-6CDB10D5B498}"/>
                  </a:ext>
                </a:extLst>
              </p:cNvPr>
              <p:cNvSpPr/>
              <p:nvPr/>
            </p:nvSpPr>
            <p:spPr>
              <a:xfrm>
                <a:off x="8654287" y="177045"/>
                <a:ext cx="837443" cy="839686"/>
              </a:xfrm>
              <a:custGeom>
                <a:avLst/>
                <a:gdLst>
                  <a:gd name="connsiteX0" fmla="*/ 691880 w 837443"/>
                  <a:gd name="connsiteY0" fmla="*/ 19050 h 839686"/>
                  <a:gd name="connsiteX1" fmla="*/ 706062 w 837443"/>
                  <a:gd name="connsiteY1" fmla="*/ 19793 h 839686"/>
                  <a:gd name="connsiteX2" fmla="*/ 636530 w 837443"/>
                  <a:gd name="connsiteY2" fmla="*/ 89326 h 839686"/>
                  <a:gd name="connsiteX3" fmla="*/ 660342 w 837443"/>
                  <a:gd name="connsiteY3" fmla="*/ 178203 h 839686"/>
                  <a:gd name="connsiteX4" fmla="*/ 749287 w 837443"/>
                  <a:gd name="connsiteY4" fmla="*/ 202016 h 839686"/>
                  <a:gd name="connsiteX5" fmla="*/ 817714 w 837443"/>
                  <a:gd name="connsiteY5" fmla="*/ 132817 h 839686"/>
                  <a:gd name="connsiteX6" fmla="*/ 704850 w 837443"/>
                  <a:gd name="connsiteY6" fmla="*/ 271743 h 839686"/>
                  <a:gd name="connsiteX7" fmla="*/ 692165 w 837443"/>
                  <a:gd name="connsiteY7" fmla="*/ 272415 h 839686"/>
                  <a:gd name="connsiteX8" fmla="*/ 659952 w 837443"/>
                  <a:gd name="connsiteY8" fmla="*/ 268119 h 839686"/>
                  <a:gd name="connsiteX9" fmla="*/ 649284 w 837443"/>
                  <a:gd name="connsiteY9" fmla="*/ 265205 h 839686"/>
                  <a:gd name="connsiteX10" fmla="*/ 263931 w 837443"/>
                  <a:gd name="connsiteY10" fmla="*/ 650558 h 839686"/>
                  <a:gd name="connsiteX11" fmla="*/ 267084 w 837443"/>
                  <a:gd name="connsiteY11" fmla="*/ 661388 h 839686"/>
                  <a:gd name="connsiteX12" fmla="*/ 230660 w 837443"/>
                  <a:gd name="connsiteY12" fmla="*/ 787689 h 839686"/>
                  <a:gd name="connsiteX13" fmla="*/ 145564 w 837443"/>
                  <a:gd name="connsiteY13" fmla="*/ 820636 h 839686"/>
                  <a:gd name="connsiteX14" fmla="*/ 131381 w 837443"/>
                  <a:gd name="connsiteY14" fmla="*/ 819893 h 839686"/>
                  <a:gd name="connsiteX15" fmla="*/ 200914 w 837443"/>
                  <a:gd name="connsiteY15" fmla="*/ 750361 h 839686"/>
                  <a:gd name="connsiteX16" fmla="*/ 177149 w 837443"/>
                  <a:gd name="connsiteY16" fmla="*/ 661521 h 839686"/>
                  <a:gd name="connsiteX17" fmla="*/ 89233 w 837443"/>
                  <a:gd name="connsiteY17" fmla="*/ 637708 h 839686"/>
                  <a:gd name="connsiteX18" fmla="*/ 19748 w 837443"/>
                  <a:gd name="connsiteY18" fmla="*/ 707098 h 839686"/>
                  <a:gd name="connsiteX19" fmla="*/ 132380 w 837443"/>
                  <a:gd name="connsiteY19" fmla="*/ 567966 h 839686"/>
                  <a:gd name="connsiteX20" fmla="*/ 145278 w 837443"/>
                  <a:gd name="connsiteY20" fmla="*/ 567271 h 839686"/>
                  <a:gd name="connsiteX21" fmla="*/ 177492 w 837443"/>
                  <a:gd name="connsiteY21" fmla="*/ 571567 h 839686"/>
                  <a:gd name="connsiteX22" fmla="*/ 188160 w 837443"/>
                  <a:gd name="connsiteY22" fmla="*/ 574482 h 839686"/>
                  <a:gd name="connsiteX23" fmla="*/ 573513 w 837443"/>
                  <a:gd name="connsiteY23" fmla="*/ 189129 h 839686"/>
                  <a:gd name="connsiteX24" fmla="*/ 570360 w 837443"/>
                  <a:gd name="connsiteY24" fmla="*/ 178299 h 839686"/>
                  <a:gd name="connsiteX25" fmla="*/ 606783 w 837443"/>
                  <a:gd name="connsiteY25" fmla="*/ 51997 h 839686"/>
                  <a:gd name="connsiteX26" fmla="*/ 691880 w 837443"/>
                  <a:gd name="connsiteY26" fmla="*/ 19050 h 839686"/>
                  <a:gd name="connsiteX27" fmla="*/ 691880 w 837443"/>
                  <a:gd name="connsiteY27" fmla="*/ 0 h 839686"/>
                  <a:gd name="connsiteX28" fmla="*/ 546794 w 837443"/>
                  <a:gd name="connsiteY28" fmla="*/ 144665 h 839686"/>
                  <a:gd name="connsiteX29" fmla="*/ 552072 w 837443"/>
                  <a:gd name="connsiteY29" fmla="*/ 183623 h 839686"/>
                  <a:gd name="connsiteX30" fmla="*/ 182502 w 837443"/>
                  <a:gd name="connsiteY30" fmla="*/ 553193 h 839686"/>
                  <a:gd name="connsiteX31" fmla="*/ 145278 w 837443"/>
                  <a:gd name="connsiteY31" fmla="*/ 548221 h 839686"/>
                  <a:gd name="connsiteX32" fmla="*/ 0 w 837443"/>
                  <a:gd name="connsiteY32" fmla="*/ 694198 h 839686"/>
                  <a:gd name="connsiteX33" fmla="*/ 9147 w 837443"/>
                  <a:gd name="connsiteY33" fmla="*/ 744646 h 839686"/>
                  <a:gd name="connsiteX34" fmla="*/ 94872 w 837443"/>
                  <a:gd name="connsiteY34" fmla="*/ 658921 h 839686"/>
                  <a:gd name="connsiteX35" fmla="*/ 161547 w 837443"/>
                  <a:gd name="connsiteY35" fmla="*/ 677018 h 839686"/>
                  <a:gd name="connsiteX36" fmla="*/ 179644 w 837443"/>
                  <a:gd name="connsiteY36" fmla="*/ 744646 h 839686"/>
                  <a:gd name="connsiteX37" fmla="*/ 93919 w 837443"/>
                  <a:gd name="connsiteY37" fmla="*/ 830371 h 839686"/>
                  <a:gd name="connsiteX38" fmla="*/ 145564 w 837443"/>
                  <a:gd name="connsiteY38" fmla="*/ 839686 h 839686"/>
                  <a:gd name="connsiteX39" fmla="*/ 290650 w 837443"/>
                  <a:gd name="connsiteY39" fmla="*/ 695021 h 839686"/>
                  <a:gd name="connsiteX40" fmla="*/ 285372 w 837443"/>
                  <a:gd name="connsiteY40" fmla="*/ 656063 h 839686"/>
                  <a:gd name="connsiteX41" fmla="*/ 654942 w 837443"/>
                  <a:gd name="connsiteY41" fmla="*/ 286493 h 839686"/>
                  <a:gd name="connsiteX42" fmla="*/ 692165 w 837443"/>
                  <a:gd name="connsiteY42" fmla="*/ 291465 h 839686"/>
                  <a:gd name="connsiteX43" fmla="*/ 837443 w 837443"/>
                  <a:gd name="connsiteY43" fmla="*/ 145488 h 839686"/>
                  <a:gd name="connsiteX44" fmla="*/ 828297 w 837443"/>
                  <a:gd name="connsiteY44" fmla="*/ 95041 h 839686"/>
                  <a:gd name="connsiteX45" fmla="*/ 743524 w 837443"/>
                  <a:gd name="connsiteY45" fmla="*/ 180766 h 839686"/>
                  <a:gd name="connsiteX46" fmla="*/ 675897 w 837443"/>
                  <a:gd name="connsiteY46" fmla="*/ 162668 h 839686"/>
                  <a:gd name="connsiteX47" fmla="*/ 657799 w 837443"/>
                  <a:gd name="connsiteY47" fmla="*/ 95041 h 839686"/>
                  <a:gd name="connsiteX48" fmla="*/ 743524 w 837443"/>
                  <a:gd name="connsiteY48" fmla="*/ 9316 h 839686"/>
                  <a:gd name="connsiteX49" fmla="*/ 691880 w 837443"/>
                  <a:gd name="connsiteY49" fmla="*/ 0 h 839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837443" h="839686">
                    <a:moveTo>
                      <a:pt x="691880" y="19050"/>
                    </a:moveTo>
                    <a:cubicBezTo>
                      <a:pt x="696617" y="19035"/>
                      <a:pt x="701352" y="19284"/>
                      <a:pt x="706062" y="19793"/>
                    </a:cubicBezTo>
                    <a:lnTo>
                      <a:pt x="636530" y="89326"/>
                    </a:lnTo>
                    <a:lnTo>
                      <a:pt x="660342" y="178203"/>
                    </a:lnTo>
                    <a:lnTo>
                      <a:pt x="749287" y="202016"/>
                    </a:lnTo>
                    <a:lnTo>
                      <a:pt x="817714" y="132817"/>
                    </a:lnTo>
                    <a:cubicBezTo>
                      <a:pt x="824912" y="202347"/>
                      <a:pt x="774380" y="264547"/>
                      <a:pt x="704850" y="271743"/>
                    </a:cubicBezTo>
                    <a:cubicBezTo>
                      <a:pt x="700635" y="272179"/>
                      <a:pt x="696402" y="272404"/>
                      <a:pt x="692165" y="272415"/>
                    </a:cubicBezTo>
                    <a:cubicBezTo>
                      <a:pt x="681285" y="272416"/>
                      <a:pt x="670452" y="270971"/>
                      <a:pt x="659952" y="268119"/>
                    </a:cubicBezTo>
                    <a:lnTo>
                      <a:pt x="649284" y="265205"/>
                    </a:lnTo>
                    <a:lnTo>
                      <a:pt x="263931" y="650558"/>
                    </a:lnTo>
                    <a:lnTo>
                      <a:pt x="267084" y="661388"/>
                    </a:lnTo>
                    <a:cubicBezTo>
                      <a:pt x="279928" y="706989"/>
                      <a:pt x="265814" y="755930"/>
                      <a:pt x="230660" y="787689"/>
                    </a:cubicBezTo>
                    <a:cubicBezTo>
                      <a:pt x="207385" y="808880"/>
                      <a:pt x="177041" y="820628"/>
                      <a:pt x="145564" y="820636"/>
                    </a:cubicBezTo>
                    <a:cubicBezTo>
                      <a:pt x="140826" y="820650"/>
                      <a:pt x="136091" y="820403"/>
                      <a:pt x="131381" y="819893"/>
                    </a:cubicBezTo>
                    <a:lnTo>
                      <a:pt x="200914" y="750361"/>
                    </a:lnTo>
                    <a:lnTo>
                      <a:pt x="177149" y="661521"/>
                    </a:lnTo>
                    <a:lnTo>
                      <a:pt x="89233" y="637708"/>
                    </a:lnTo>
                    <a:lnTo>
                      <a:pt x="19748" y="707098"/>
                    </a:lnTo>
                    <a:cubicBezTo>
                      <a:pt x="12430" y="637575"/>
                      <a:pt x="62858" y="575284"/>
                      <a:pt x="132380" y="567966"/>
                    </a:cubicBezTo>
                    <a:cubicBezTo>
                      <a:pt x="136666" y="567515"/>
                      <a:pt x="140970" y="567283"/>
                      <a:pt x="145278" y="567271"/>
                    </a:cubicBezTo>
                    <a:cubicBezTo>
                      <a:pt x="156158" y="567269"/>
                      <a:pt x="166991" y="568714"/>
                      <a:pt x="177492" y="571567"/>
                    </a:cubicBezTo>
                    <a:lnTo>
                      <a:pt x="188160" y="574482"/>
                    </a:lnTo>
                    <a:lnTo>
                      <a:pt x="573513" y="189129"/>
                    </a:lnTo>
                    <a:lnTo>
                      <a:pt x="570360" y="178299"/>
                    </a:lnTo>
                    <a:cubicBezTo>
                      <a:pt x="557515" y="132698"/>
                      <a:pt x="571629" y="83756"/>
                      <a:pt x="606783" y="51997"/>
                    </a:cubicBezTo>
                    <a:cubicBezTo>
                      <a:pt x="630059" y="30806"/>
                      <a:pt x="660402" y="19057"/>
                      <a:pt x="691880" y="19050"/>
                    </a:cubicBezTo>
                    <a:moveTo>
                      <a:pt x="691880" y="0"/>
                    </a:moveTo>
                    <a:cubicBezTo>
                      <a:pt x="611868" y="-116"/>
                      <a:pt x="546910" y="64652"/>
                      <a:pt x="546794" y="144665"/>
                    </a:cubicBezTo>
                    <a:cubicBezTo>
                      <a:pt x="546775" y="157830"/>
                      <a:pt x="548550" y="170937"/>
                      <a:pt x="552072" y="183623"/>
                    </a:cubicBezTo>
                    <a:lnTo>
                      <a:pt x="182502" y="553193"/>
                    </a:lnTo>
                    <a:cubicBezTo>
                      <a:pt x="170370" y="549889"/>
                      <a:pt x="157852" y="548216"/>
                      <a:pt x="145278" y="548221"/>
                    </a:cubicBezTo>
                    <a:cubicBezTo>
                      <a:pt x="64850" y="548414"/>
                      <a:pt x="-193" y="613770"/>
                      <a:pt x="0" y="694198"/>
                    </a:cubicBezTo>
                    <a:cubicBezTo>
                      <a:pt x="42" y="711422"/>
                      <a:pt x="3139" y="728503"/>
                      <a:pt x="9147" y="744646"/>
                    </a:cubicBezTo>
                    <a:lnTo>
                      <a:pt x="94872" y="658921"/>
                    </a:lnTo>
                    <a:lnTo>
                      <a:pt x="161547" y="677018"/>
                    </a:lnTo>
                    <a:lnTo>
                      <a:pt x="179644" y="744646"/>
                    </a:lnTo>
                    <a:lnTo>
                      <a:pt x="93919" y="830371"/>
                    </a:lnTo>
                    <a:cubicBezTo>
                      <a:pt x="110445" y="836516"/>
                      <a:pt x="127932" y="839671"/>
                      <a:pt x="145564" y="839686"/>
                    </a:cubicBezTo>
                    <a:cubicBezTo>
                      <a:pt x="225576" y="839802"/>
                      <a:pt x="290533" y="775034"/>
                      <a:pt x="290650" y="695021"/>
                    </a:cubicBezTo>
                    <a:cubicBezTo>
                      <a:pt x="290669" y="681856"/>
                      <a:pt x="288893" y="668749"/>
                      <a:pt x="285372" y="656063"/>
                    </a:cubicBezTo>
                    <a:lnTo>
                      <a:pt x="654942" y="286493"/>
                    </a:lnTo>
                    <a:cubicBezTo>
                      <a:pt x="667074" y="289797"/>
                      <a:pt x="679592" y="291470"/>
                      <a:pt x="692165" y="291465"/>
                    </a:cubicBezTo>
                    <a:cubicBezTo>
                      <a:pt x="772594" y="291272"/>
                      <a:pt x="837636" y="225916"/>
                      <a:pt x="837443" y="145488"/>
                    </a:cubicBezTo>
                    <a:cubicBezTo>
                      <a:pt x="837402" y="128264"/>
                      <a:pt x="834305" y="111184"/>
                      <a:pt x="828297" y="95041"/>
                    </a:cubicBezTo>
                    <a:lnTo>
                      <a:pt x="743524" y="180766"/>
                    </a:lnTo>
                    <a:lnTo>
                      <a:pt x="675897" y="162668"/>
                    </a:lnTo>
                    <a:lnTo>
                      <a:pt x="657799" y="95041"/>
                    </a:lnTo>
                    <a:lnTo>
                      <a:pt x="743524" y="9316"/>
                    </a:lnTo>
                    <a:cubicBezTo>
                      <a:pt x="726999" y="3169"/>
                      <a:pt x="709511" y="15"/>
                      <a:pt x="69188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8100" cap="flat">
                <a:solidFill>
                  <a:srgbClr val="F7BF63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US" noProof="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46380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DA675-DEF4-488D-99A8-4D49AFFCA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noProof="0" dirty="0"/>
              <a:t>Liderazgo gerencial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E279D-AF10-60BD-5D38-5FE3B5A80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US" noProof="0" dirty="0"/>
              <a:t>Proporcione el liderazgo, la visión y los recursos necesarios para implementar un programa de seguridad y salud.</a:t>
            </a:r>
          </a:p>
          <a:p>
            <a:pPr marL="0" indent="0">
              <a:buNone/>
            </a:pPr>
            <a:endParaRPr lang="es-US" sz="1200" b="1" noProof="0" dirty="0"/>
          </a:p>
          <a:p>
            <a:pPr marL="0" indent="0">
              <a:buNone/>
            </a:pPr>
            <a:r>
              <a:rPr lang="es-US" b="1" noProof="0" dirty="0">
                <a:latin typeface="Arial"/>
                <a:cs typeface="Arial"/>
              </a:rPr>
              <a:t>Lo que podemos hacer:</a:t>
            </a:r>
          </a:p>
          <a:p>
            <a:pPr>
              <a:lnSpc>
                <a:spcPct val="70000"/>
              </a:lnSpc>
            </a:pPr>
            <a:r>
              <a:rPr lang="es-US" noProof="0" dirty="0"/>
              <a:t>Enviar un mensaje de seguridad y salud</a:t>
            </a:r>
          </a:p>
          <a:p>
            <a:pPr>
              <a:lnSpc>
                <a:spcPct val="70000"/>
              </a:lnSpc>
            </a:pPr>
            <a:r>
              <a:rPr lang="es-US" noProof="0" dirty="0"/>
              <a:t>Establecer una presencia visible</a:t>
            </a:r>
          </a:p>
          <a:p>
            <a:pPr>
              <a:lnSpc>
                <a:spcPct val="70000"/>
              </a:lnSpc>
            </a:pPr>
            <a:r>
              <a:rPr lang="es-US" noProof="0" dirty="0">
                <a:latin typeface="Arial"/>
                <a:cs typeface="Arial"/>
              </a:rPr>
              <a:t>Formalizar y publicar su compromiso</a:t>
            </a:r>
          </a:p>
          <a:p>
            <a:pPr>
              <a:lnSpc>
                <a:spcPct val="70000"/>
              </a:lnSpc>
            </a:pPr>
            <a:r>
              <a:rPr lang="es-US" noProof="0" dirty="0"/>
              <a:t>Llevar su compromiso más allá de su organización </a:t>
            </a:r>
          </a:p>
          <a:p>
            <a:pPr marL="0" indent="0">
              <a:buNone/>
            </a:pPr>
            <a:endParaRPr lang="es-US" noProof="0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B8B7263-8333-B027-B302-2947A31F64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07525" y="410824"/>
            <a:ext cx="1067144" cy="1067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443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F329B-E785-36A5-AF9F-34AE9250F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noProof="0" dirty="0"/>
              <a:t>Participación de los trabajadores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A716E-6128-5D72-9F67-34A6C23F1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US" noProof="0" dirty="0"/>
              <a:t>Involucre a los trabajadores de todos los niveles para establecer, implementar, evaluar y mejorar la seguridad y la salud en el trabajo.</a:t>
            </a:r>
          </a:p>
          <a:p>
            <a:pPr marL="0" indent="0">
              <a:buNone/>
            </a:pPr>
            <a:endParaRPr lang="es-US" sz="1300" noProof="0" dirty="0"/>
          </a:p>
          <a:p>
            <a:pPr marL="0" indent="0">
              <a:buNone/>
            </a:pPr>
            <a:r>
              <a:rPr lang="es-US" b="1" noProof="0" dirty="0">
                <a:latin typeface="Arial"/>
                <a:cs typeface="Arial"/>
              </a:rPr>
              <a:t>Lo que podemos hacer: </a:t>
            </a:r>
          </a:p>
          <a:p>
            <a:pPr>
              <a:lnSpc>
                <a:spcPct val="80000"/>
              </a:lnSpc>
            </a:pPr>
            <a:r>
              <a:rPr lang="es-US" noProof="0" dirty="0">
                <a:latin typeface="Arial"/>
                <a:cs typeface="Arial"/>
              </a:rPr>
              <a:t>Escuchar y solicitar comentarios</a:t>
            </a:r>
          </a:p>
          <a:p>
            <a:pPr>
              <a:lnSpc>
                <a:spcPct val="80000"/>
              </a:lnSpc>
            </a:pPr>
            <a:r>
              <a:rPr lang="es-US" noProof="0" dirty="0">
                <a:latin typeface="Arial"/>
                <a:cs typeface="Arial"/>
              </a:rPr>
              <a:t>Capacitar a los trabajadores con información sobre seguridad y salud</a:t>
            </a:r>
          </a:p>
          <a:p>
            <a:pPr>
              <a:lnSpc>
                <a:spcPct val="80000"/>
              </a:lnSpc>
            </a:pPr>
            <a:r>
              <a:rPr lang="es-US" noProof="0" dirty="0">
                <a:latin typeface="Arial"/>
                <a:cs typeface="Arial"/>
              </a:rPr>
              <a:t>Reconocer a los trabajadores por sus contribuciones a la seguridad de los trabajadores</a:t>
            </a:r>
          </a:p>
          <a:p>
            <a:pPr>
              <a:lnSpc>
                <a:spcPct val="80000"/>
              </a:lnSpc>
            </a:pPr>
            <a:r>
              <a:rPr lang="es-US" noProof="0" dirty="0">
                <a:latin typeface="Arial"/>
                <a:cs typeface="Arial"/>
              </a:rPr>
              <a:t>Colaborar en la planificación de la seguridad y la salud</a:t>
            </a:r>
          </a:p>
          <a:p>
            <a:endParaRPr lang="es-US" noProof="0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C0F1086-7973-2285-4CEF-9131E64B8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22892" y="44799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191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B9430-20EF-F68F-CE72-726FDAD0D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noProof="0" dirty="0"/>
              <a:t>Buscar y corregir peligros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EDB34-4CC8-1773-8806-E51194CA4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US" noProof="0" dirty="0">
                <a:latin typeface="Arial"/>
                <a:cs typeface="Arial"/>
              </a:rPr>
              <a:t>Establezca un proceso que ayude a identificar y controlar mejor las fuentes de posibles lesiones o enfermedades en el trabajo.</a:t>
            </a:r>
          </a:p>
          <a:p>
            <a:pPr marL="0" indent="0">
              <a:buNone/>
            </a:pPr>
            <a:endParaRPr lang="es-US" sz="1200" noProof="0" dirty="0"/>
          </a:p>
          <a:p>
            <a:pPr marL="0" indent="0">
              <a:buNone/>
            </a:pPr>
            <a:r>
              <a:rPr lang="es-US" b="1" noProof="0" dirty="0">
                <a:latin typeface="Arial"/>
                <a:cs typeface="Arial"/>
              </a:rPr>
              <a:t>Lo que podemos hacer: </a:t>
            </a:r>
          </a:p>
          <a:p>
            <a:pPr>
              <a:lnSpc>
                <a:spcPct val="70000"/>
              </a:lnSpc>
            </a:pPr>
            <a:r>
              <a:rPr lang="es-US" noProof="0" dirty="0">
                <a:latin typeface="Arial"/>
                <a:cs typeface="Arial"/>
              </a:rPr>
              <a:t>Destacar los peligros y los controles</a:t>
            </a:r>
          </a:p>
          <a:p>
            <a:pPr>
              <a:lnSpc>
                <a:spcPct val="70000"/>
              </a:lnSpc>
            </a:pPr>
            <a:r>
              <a:rPr lang="es-US" noProof="0" dirty="0">
                <a:latin typeface="Arial"/>
                <a:cs typeface="Arial"/>
              </a:rPr>
              <a:t>Invitar a los trabajadores a participar en desafíos y concursos </a:t>
            </a:r>
          </a:p>
          <a:p>
            <a:pPr>
              <a:lnSpc>
                <a:spcPct val="70000"/>
              </a:lnSpc>
            </a:pPr>
            <a:r>
              <a:rPr lang="es-US" noProof="0" dirty="0">
                <a:latin typeface="Arial"/>
                <a:cs typeface="Arial"/>
              </a:rPr>
              <a:t>Realizar análisis para identificar peligros </a:t>
            </a:r>
          </a:p>
          <a:p>
            <a:pPr>
              <a:lnSpc>
                <a:spcPct val="70000"/>
              </a:lnSpc>
            </a:pPr>
            <a:r>
              <a:rPr lang="es-US" noProof="0" dirty="0">
                <a:latin typeface="Arial"/>
                <a:cs typeface="Arial"/>
              </a:rPr>
              <a:t>Identificar procesos y procedimientos de seguridad y salud</a:t>
            </a:r>
          </a:p>
          <a:p>
            <a:pPr marL="0" indent="0">
              <a:buNone/>
            </a:pPr>
            <a:endParaRPr lang="es-US" noProof="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66E2187-4B59-1315-8A29-BED8079BF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605513" y="374903"/>
            <a:ext cx="1231900" cy="1231900"/>
            <a:chOff x="8457059" y="-19413"/>
            <a:chExt cx="1231900" cy="1231900"/>
          </a:xfrm>
        </p:grpSpPr>
        <p:pic>
          <p:nvPicPr>
            <p:cNvPr id="5" name="Graphic 4" descr="Single gear outline">
              <a:extLst>
                <a:ext uri="{FF2B5EF4-FFF2-40B4-BE49-F238E27FC236}">
                  <a16:creationId xmlns:a16="http://schemas.microsoft.com/office/drawing/2014/main" id="{DC13DC93-D5D8-F25F-77E6-DD7C26273B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57059" y="-19413"/>
              <a:ext cx="1231900" cy="1231900"/>
            </a:xfrm>
            <a:prstGeom prst="rect">
              <a:avLst/>
            </a:prstGeom>
          </p:spPr>
        </p:pic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76EE2-346F-3969-3A6F-2FF869F2A967}"/>
                </a:ext>
              </a:extLst>
            </p:cNvPr>
            <p:cNvGrpSpPr/>
            <p:nvPr/>
          </p:nvGrpSpPr>
          <p:grpSpPr>
            <a:xfrm>
              <a:off x="8519408" y="177045"/>
              <a:ext cx="1082001" cy="839970"/>
              <a:chOff x="8519408" y="177045"/>
              <a:chExt cx="1082001" cy="839970"/>
            </a:xfrm>
          </p:grpSpPr>
          <p:sp>
            <p:nvSpPr>
              <p:cNvPr id="7" name="Graphic 7" descr="Wrench outline">
                <a:extLst>
                  <a:ext uri="{FF2B5EF4-FFF2-40B4-BE49-F238E27FC236}">
                    <a16:creationId xmlns:a16="http://schemas.microsoft.com/office/drawing/2014/main" id="{0E561CB8-4E22-DE3F-6C9F-2C7E78C5FD0E}"/>
                  </a:ext>
                </a:extLst>
              </p:cNvPr>
              <p:cNvSpPr/>
              <p:nvPr/>
            </p:nvSpPr>
            <p:spPr>
              <a:xfrm>
                <a:off x="8654287" y="177329"/>
                <a:ext cx="837443" cy="839686"/>
              </a:xfrm>
              <a:custGeom>
                <a:avLst/>
                <a:gdLst>
                  <a:gd name="connsiteX0" fmla="*/ 691880 w 837443"/>
                  <a:gd name="connsiteY0" fmla="*/ 19050 h 839686"/>
                  <a:gd name="connsiteX1" fmla="*/ 706062 w 837443"/>
                  <a:gd name="connsiteY1" fmla="*/ 19793 h 839686"/>
                  <a:gd name="connsiteX2" fmla="*/ 636530 w 837443"/>
                  <a:gd name="connsiteY2" fmla="*/ 89326 h 839686"/>
                  <a:gd name="connsiteX3" fmla="*/ 660342 w 837443"/>
                  <a:gd name="connsiteY3" fmla="*/ 178203 h 839686"/>
                  <a:gd name="connsiteX4" fmla="*/ 749287 w 837443"/>
                  <a:gd name="connsiteY4" fmla="*/ 202016 h 839686"/>
                  <a:gd name="connsiteX5" fmla="*/ 817714 w 837443"/>
                  <a:gd name="connsiteY5" fmla="*/ 132817 h 839686"/>
                  <a:gd name="connsiteX6" fmla="*/ 704850 w 837443"/>
                  <a:gd name="connsiteY6" fmla="*/ 271743 h 839686"/>
                  <a:gd name="connsiteX7" fmla="*/ 692165 w 837443"/>
                  <a:gd name="connsiteY7" fmla="*/ 272415 h 839686"/>
                  <a:gd name="connsiteX8" fmla="*/ 659952 w 837443"/>
                  <a:gd name="connsiteY8" fmla="*/ 268119 h 839686"/>
                  <a:gd name="connsiteX9" fmla="*/ 649284 w 837443"/>
                  <a:gd name="connsiteY9" fmla="*/ 265205 h 839686"/>
                  <a:gd name="connsiteX10" fmla="*/ 263931 w 837443"/>
                  <a:gd name="connsiteY10" fmla="*/ 650558 h 839686"/>
                  <a:gd name="connsiteX11" fmla="*/ 267084 w 837443"/>
                  <a:gd name="connsiteY11" fmla="*/ 661388 h 839686"/>
                  <a:gd name="connsiteX12" fmla="*/ 230660 w 837443"/>
                  <a:gd name="connsiteY12" fmla="*/ 787689 h 839686"/>
                  <a:gd name="connsiteX13" fmla="*/ 145564 w 837443"/>
                  <a:gd name="connsiteY13" fmla="*/ 820636 h 839686"/>
                  <a:gd name="connsiteX14" fmla="*/ 131381 w 837443"/>
                  <a:gd name="connsiteY14" fmla="*/ 819893 h 839686"/>
                  <a:gd name="connsiteX15" fmla="*/ 200914 w 837443"/>
                  <a:gd name="connsiteY15" fmla="*/ 750361 h 839686"/>
                  <a:gd name="connsiteX16" fmla="*/ 177149 w 837443"/>
                  <a:gd name="connsiteY16" fmla="*/ 661521 h 839686"/>
                  <a:gd name="connsiteX17" fmla="*/ 89233 w 837443"/>
                  <a:gd name="connsiteY17" fmla="*/ 637708 h 839686"/>
                  <a:gd name="connsiteX18" fmla="*/ 19748 w 837443"/>
                  <a:gd name="connsiteY18" fmla="*/ 707098 h 839686"/>
                  <a:gd name="connsiteX19" fmla="*/ 132380 w 837443"/>
                  <a:gd name="connsiteY19" fmla="*/ 567966 h 839686"/>
                  <a:gd name="connsiteX20" fmla="*/ 145278 w 837443"/>
                  <a:gd name="connsiteY20" fmla="*/ 567271 h 839686"/>
                  <a:gd name="connsiteX21" fmla="*/ 177492 w 837443"/>
                  <a:gd name="connsiteY21" fmla="*/ 571567 h 839686"/>
                  <a:gd name="connsiteX22" fmla="*/ 188160 w 837443"/>
                  <a:gd name="connsiteY22" fmla="*/ 574482 h 839686"/>
                  <a:gd name="connsiteX23" fmla="*/ 573513 w 837443"/>
                  <a:gd name="connsiteY23" fmla="*/ 189129 h 839686"/>
                  <a:gd name="connsiteX24" fmla="*/ 570360 w 837443"/>
                  <a:gd name="connsiteY24" fmla="*/ 178299 h 839686"/>
                  <a:gd name="connsiteX25" fmla="*/ 606783 w 837443"/>
                  <a:gd name="connsiteY25" fmla="*/ 51997 h 839686"/>
                  <a:gd name="connsiteX26" fmla="*/ 691880 w 837443"/>
                  <a:gd name="connsiteY26" fmla="*/ 19050 h 839686"/>
                  <a:gd name="connsiteX27" fmla="*/ 691880 w 837443"/>
                  <a:gd name="connsiteY27" fmla="*/ 0 h 839686"/>
                  <a:gd name="connsiteX28" fmla="*/ 546794 w 837443"/>
                  <a:gd name="connsiteY28" fmla="*/ 144665 h 839686"/>
                  <a:gd name="connsiteX29" fmla="*/ 552072 w 837443"/>
                  <a:gd name="connsiteY29" fmla="*/ 183623 h 839686"/>
                  <a:gd name="connsiteX30" fmla="*/ 182502 w 837443"/>
                  <a:gd name="connsiteY30" fmla="*/ 553193 h 839686"/>
                  <a:gd name="connsiteX31" fmla="*/ 145278 w 837443"/>
                  <a:gd name="connsiteY31" fmla="*/ 548221 h 839686"/>
                  <a:gd name="connsiteX32" fmla="*/ 0 w 837443"/>
                  <a:gd name="connsiteY32" fmla="*/ 694198 h 839686"/>
                  <a:gd name="connsiteX33" fmla="*/ 9147 w 837443"/>
                  <a:gd name="connsiteY33" fmla="*/ 744646 h 839686"/>
                  <a:gd name="connsiteX34" fmla="*/ 94872 w 837443"/>
                  <a:gd name="connsiteY34" fmla="*/ 658921 h 839686"/>
                  <a:gd name="connsiteX35" fmla="*/ 161547 w 837443"/>
                  <a:gd name="connsiteY35" fmla="*/ 677018 h 839686"/>
                  <a:gd name="connsiteX36" fmla="*/ 179644 w 837443"/>
                  <a:gd name="connsiteY36" fmla="*/ 744646 h 839686"/>
                  <a:gd name="connsiteX37" fmla="*/ 93919 w 837443"/>
                  <a:gd name="connsiteY37" fmla="*/ 830371 h 839686"/>
                  <a:gd name="connsiteX38" fmla="*/ 145564 w 837443"/>
                  <a:gd name="connsiteY38" fmla="*/ 839686 h 839686"/>
                  <a:gd name="connsiteX39" fmla="*/ 290650 w 837443"/>
                  <a:gd name="connsiteY39" fmla="*/ 695021 h 839686"/>
                  <a:gd name="connsiteX40" fmla="*/ 285372 w 837443"/>
                  <a:gd name="connsiteY40" fmla="*/ 656063 h 839686"/>
                  <a:gd name="connsiteX41" fmla="*/ 654942 w 837443"/>
                  <a:gd name="connsiteY41" fmla="*/ 286493 h 839686"/>
                  <a:gd name="connsiteX42" fmla="*/ 692165 w 837443"/>
                  <a:gd name="connsiteY42" fmla="*/ 291465 h 839686"/>
                  <a:gd name="connsiteX43" fmla="*/ 837443 w 837443"/>
                  <a:gd name="connsiteY43" fmla="*/ 145488 h 839686"/>
                  <a:gd name="connsiteX44" fmla="*/ 828297 w 837443"/>
                  <a:gd name="connsiteY44" fmla="*/ 95041 h 839686"/>
                  <a:gd name="connsiteX45" fmla="*/ 743524 w 837443"/>
                  <a:gd name="connsiteY45" fmla="*/ 180766 h 839686"/>
                  <a:gd name="connsiteX46" fmla="*/ 675897 w 837443"/>
                  <a:gd name="connsiteY46" fmla="*/ 162668 h 839686"/>
                  <a:gd name="connsiteX47" fmla="*/ 657799 w 837443"/>
                  <a:gd name="connsiteY47" fmla="*/ 95041 h 839686"/>
                  <a:gd name="connsiteX48" fmla="*/ 743524 w 837443"/>
                  <a:gd name="connsiteY48" fmla="*/ 9316 h 839686"/>
                  <a:gd name="connsiteX49" fmla="*/ 691880 w 837443"/>
                  <a:gd name="connsiteY49" fmla="*/ 0 h 839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837443" h="839686">
                    <a:moveTo>
                      <a:pt x="691880" y="19050"/>
                    </a:moveTo>
                    <a:cubicBezTo>
                      <a:pt x="696617" y="19035"/>
                      <a:pt x="701352" y="19284"/>
                      <a:pt x="706062" y="19793"/>
                    </a:cubicBezTo>
                    <a:lnTo>
                      <a:pt x="636530" y="89326"/>
                    </a:lnTo>
                    <a:lnTo>
                      <a:pt x="660342" y="178203"/>
                    </a:lnTo>
                    <a:lnTo>
                      <a:pt x="749287" y="202016"/>
                    </a:lnTo>
                    <a:lnTo>
                      <a:pt x="817714" y="132817"/>
                    </a:lnTo>
                    <a:cubicBezTo>
                      <a:pt x="824912" y="202347"/>
                      <a:pt x="774380" y="264547"/>
                      <a:pt x="704850" y="271743"/>
                    </a:cubicBezTo>
                    <a:cubicBezTo>
                      <a:pt x="700635" y="272179"/>
                      <a:pt x="696402" y="272404"/>
                      <a:pt x="692165" y="272415"/>
                    </a:cubicBezTo>
                    <a:cubicBezTo>
                      <a:pt x="681285" y="272416"/>
                      <a:pt x="670452" y="270971"/>
                      <a:pt x="659952" y="268119"/>
                    </a:cubicBezTo>
                    <a:lnTo>
                      <a:pt x="649284" y="265205"/>
                    </a:lnTo>
                    <a:lnTo>
                      <a:pt x="263931" y="650558"/>
                    </a:lnTo>
                    <a:lnTo>
                      <a:pt x="267084" y="661388"/>
                    </a:lnTo>
                    <a:cubicBezTo>
                      <a:pt x="279928" y="706989"/>
                      <a:pt x="265814" y="755930"/>
                      <a:pt x="230660" y="787689"/>
                    </a:cubicBezTo>
                    <a:cubicBezTo>
                      <a:pt x="207385" y="808880"/>
                      <a:pt x="177041" y="820628"/>
                      <a:pt x="145564" y="820636"/>
                    </a:cubicBezTo>
                    <a:cubicBezTo>
                      <a:pt x="140826" y="820650"/>
                      <a:pt x="136091" y="820403"/>
                      <a:pt x="131381" y="819893"/>
                    </a:cubicBezTo>
                    <a:lnTo>
                      <a:pt x="200914" y="750361"/>
                    </a:lnTo>
                    <a:lnTo>
                      <a:pt x="177149" y="661521"/>
                    </a:lnTo>
                    <a:lnTo>
                      <a:pt x="89233" y="637708"/>
                    </a:lnTo>
                    <a:lnTo>
                      <a:pt x="19748" y="707098"/>
                    </a:lnTo>
                    <a:cubicBezTo>
                      <a:pt x="12430" y="637575"/>
                      <a:pt x="62858" y="575284"/>
                      <a:pt x="132380" y="567966"/>
                    </a:cubicBezTo>
                    <a:cubicBezTo>
                      <a:pt x="136666" y="567515"/>
                      <a:pt x="140970" y="567283"/>
                      <a:pt x="145278" y="567271"/>
                    </a:cubicBezTo>
                    <a:cubicBezTo>
                      <a:pt x="156158" y="567269"/>
                      <a:pt x="166991" y="568714"/>
                      <a:pt x="177492" y="571567"/>
                    </a:cubicBezTo>
                    <a:lnTo>
                      <a:pt x="188160" y="574482"/>
                    </a:lnTo>
                    <a:lnTo>
                      <a:pt x="573513" y="189129"/>
                    </a:lnTo>
                    <a:lnTo>
                      <a:pt x="570360" y="178299"/>
                    </a:lnTo>
                    <a:cubicBezTo>
                      <a:pt x="557515" y="132698"/>
                      <a:pt x="571629" y="83756"/>
                      <a:pt x="606783" y="51997"/>
                    </a:cubicBezTo>
                    <a:cubicBezTo>
                      <a:pt x="630059" y="30806"/>
                      <a:pt x="660402" y="19057"/>
                      <a:pt x="691880" y="19050"/>
                    </a:cubicBezTo>
                    <a:moveTo>
                      <a:pt x="691880" y="0"/>
                    </a:moveTo>
                    <a:cubicBezTo>
                      <a:pt x="611868" y="-116"/>
                      <a:pt x="546910" y="64652"/>
                      <a:pt x="546794" y="144665"/>
                    </a:cubicBezTo>
                    <a:cubicBezTo>
                      <a:pt x="546775" y="157830"/>
                      <a:pt x="548550" y="170937"/>
                      <a:pt x="552072" y="183623"/>
                    </a:cubicBezTo>
                    <a:lnTo>
                      <a:pt x="182502" y="553193"/>
                    </a:lnTo>
                    <a:cubicBezTo>
                      <a:pt x="170370" y="549889"/>
                      <a:pt x="157852" y="548216"/>
                      <a:pt x="145278" y="548221"/>
                    </a:cubicBezTo>
                    <a:cubicBezTo>
                      <a:pt x="64850" y="548414"/>
                      <a:pt x="-193" y="613770"/>
                      <a:pt x="0" y="694198"/>
                    </a:cubicBezTo>
                    <a:cubicBezTo>
                      <a:pt x="42" y="711422"/>
                      <a:pt x="3139" y="728503"/>
                      <a:pt x="9147" y="744646"/>
                    </a:cubicBezTo>
                    <a:lnTo>
                      <a:pt x="94872" y="658921"/>
                    </a:lnTo>
                    <a:lnTo>
                      <a:pt x="161547" y="677018"/>
                    </a:lnTo>
                    <a:lnTo>
                      <a:pt x="179644" y="744646"/>
                    </a:lnTo>
                    <a:lnTo>
                      <a:pt x="93919" y="830371"/>
                    </a:lnTo>
                    <a:cubicBezTo>
                      <a:pt x="110445" y="836516"/>
                      <a:pt x="127932" y="839671"/>
                      <a:pt x="145564" y="839686"/>
                    </a:cubicBezTo>
                    <a:cubicBezTo>
                      <a:pt x="225576" y="839802"/>
                      <a:pt x="290533" y="775034"/>
                      <a:pt x="290650" y="695021"/>
                    </a:cubicBezTo>
                    <a:cubicBezTo>
                      <a:pt x="290669" y="681856"/>
                      <a:pt x="288893" y="668749"/>
                      <a:pt x="285372" y="656063"/>
                    </a:cubicBezTo>
                    <a:lnTo>
                      <a:pt x="654942" y="286493"/>
                    </a:lnTo>
                    <a:cubicBezTo>
                      <a:pt x="667074" y="289797"/>
                      <a:pt x="679592" y="291470"/>
                      <a:pt x="692165" y="291465"/>
                    </a:cubicBezTo>
                    <a:cubicBezTo>
                      <a:pt x="772594" y="291272"/>
                      <a:pt x="837636" y="225916"/>
                      <a:pt x="837443" y="145488"/>
                    </a:cubicBezTo>
                    <a:cubicBezTo>
                      <a:pt x="837402" y="128264"/>
                      <a:pt x="834305" y="111184"/>
                      <a:pt x="828297" y="95041"/>
                    </a:cubicBezTo>
                    <a:lnTo>
                      <a:pt x="743524" y="180766"/>
                    </a:lnTo>
                    <a:lnTo>
                      <a:pt x="675897" y="162668"/>
                    </a:lnTo>
                    <a:lnTo>
                      <a:pt x="657799" y="95041"/>
                    </a:lnTo>
                    <a:lnTo>
                      <a:pt x="743524" y="9316"/>
                    </a:lnTo>
                    <a:cubicBezTo>
                      <a:pt x="726999" y="3169"/>
                      <a:pt x="709511" y="15"/>
                      <a:pt x="69188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76200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US" noProof="0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4C0B972-9434-63A1-29EF-AA3F1E5ED874}"/>
                  </a:ext>
                </a:extLst>
              </p:cNvPr>
              <p:cNvSpPr/>
              <p:nvPr/>
            </p:nvSpPr>
            <p:spPr>
              <a:xfrm rot="19019863">
                <a:off x="8519408" y="519624"/>
                <a:ext cx="1082001" cy="18469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US" noProof="0" dirty="0"/>
              </a:p>
            </p:txBody>
          </p:sp>
          <p:sp>
            <p:nvSpPr>
              <p:cNvPr id="9" name="Graphic 7" descr="Wrench outline">
                <a:extLst>
                  <a:ext uri="{FF2B5EF4-FFF2-40B4-BE49-F238E27FC236}">
                    <a16:creationId xmlns:a16="http://schemas.microsoft.com/office/drawing/2014/main" id="{9E0B168E-BC8A-3C04-4598-DE9F1C188DE9}"/>
                  </a:ext>
                </a:extLst>
              </p:cNvPr>
              <p:cNvSpPr/>
              <p:nvPr/>
            </p:nvSpPr>
            <p:spPr>
              <a:xfrm>
                <a:off x="8654287" y="177045"/>
                <a:ext cx="837443" cy="839686"/>
              </a:xfrm>
              <a:custGeom>
                <a:avLst/>
                <a:gdLst>
                  <a:gd name="connsiteX0" fmla="*/ 691880 w 837443"/>
                  <a:gd name="connsiteY0" fmla="*/ 19050 h 839686"/>
                  <a:gd name="connsiteX1" fmla="*/ 706062 w 837443"/>
                  <a:gd name="connsiteY1" fmla="*/ 19793 h 839686"/>
                  <a:gd name="connsiteX2" fmla="*/ 636530 w 837443"/>
                  <a:gd name="connsiteY2" fmla="*/ 89326 h 839686"/>
                  <a:gd name="connsiteX3" fmla="*/ 660342 w 837443"/>
                  <a:gd name="connsiteY3" fmla="*/ 178203 h 839686"/>
                  <a:gd name="connsiteX4" fmla="*/ 749287 w 837443"/>
                  <a:gd name="connsiteY4" fmla="*/ 202016 h 839686"/>
                  <a:gd name="connsiteX5" fmla="*/ 817714 w 837443"/>
                  <a:gd name="connsiteY5" fmla="*/ 132817 h 839686"/>
                  <a:gd name="connsiteX6" fmla="*/ 704850 w 837443"/>
                  <a:gd name="connsiteY6" fmla="*/ 271743 h 839686"/>
                  <a:gd name="connsiteX7" fmla="*/ 692165 w 837443"/>
                  <a:gd name="connsiteY7" fmla="*/ 272415 h 839686"/>
                  <a:gd name="connsiteX8" fmla="*/ 659952 w 837443"/>
                  <a:gd name="connsiteY8" fmla="*/ 268119 h 839686"/>
                  <a:gd name="connsiteX9" fmla="*/ 649284 w 837443"/>
                  <a:gd name="connsiteY9" fmla="*/ 265205 h 839686"/>
                  <a:gd name="connsiteX10" fmla="*/ 263931 w 837443"/>
                  <a:gd name="connsiteY10" fmla="*/ 650558 h 839686"/>
                  <a:gd name="connsiteX11" fmla="*/ 267084 w 837443"/>
                  <a:gd name="connsiteY11" fmla="*/ 661388 h 839686"/>
                  <a:gd name="connsiteX12" fmla="*/ 230660 w 837443"/>
                  <a:gd name="connsiteY12" fmla="*/ 787689 h 839686"/>
                  <a:gd name="connsiteX13" fmla="*/ 145564 w 837443"/>
                  <a:gd name="connsiteY13" fmla="*/ 820636 h 839686"/>
                  <a:gd name="connsiteX14" fmla="*/ 131381 w 837443"/>
                  <a:gd name="connsiteY14" fmla="*/ 819893 h 839686"/>
                  <a:gd name="connsiteX15" fmla="*/ 200914 w 837443"/>
                  <a:gd name="connsiteY15" fmla="*/ 750361 h 839686"/>
                  <a:gd name="connsiteX16" fmla="*/ 177149 w 837443"/>
                  <a:gd name="connsiteY16" fmla="*/ 661521 h 839686"/>
                  <a:gd name="connsiteX17" fmla="*/ 89233 w 837443"/>
                  <a:gd name="connsiteY17" fmla="*/ 637708 h 839686"/>
                  <a:gd name="connsiteX18" fmla="*/ 19748 w 837443"/>
                  <a:gd name="connsiteY18" fmla="*/ 707098 h 839686"/>
                  <a:gd name="connsiteX19" fmla="*/ 132380 w 837443"/>
                  <a:gd name="connsiteY19" fmla="*/ 567966 h 839686"/>
                  <a:gd name="connsiteX20" fmla="*/ 145278 w 837443"/>
                  <a:gd name="connsiteY20" fmla="*/ 567271 h 839686"/>
                  <a:gd name="connsiteX21" fmla="*/ 177492 w 837443"/>
                  <a:gd name="connsiteY21" fmla="*/ 571567 h 839686"/>
                  <a:gd name="connsiteX22" fmla="*/ 188160 w 837443"/>
                  <a:gd name="connsiteY22" fmla="*/ 574482 h 839686"/>
                  <a:gd name="connsiteX23" fmla="*/ 573513 w 837443"/>
                  <a:gd name="connsiteY23" fmla="*/ 189129 h 839686"/>
                  <a:gd name="connsiteX24" fmla="*/ 570360 w 837443"/>
                  <a:gd name="connsiteY24" fmla="*/ 178299 h 839686"/>
                  <a:gd name="connsiteX25" fmla="*/ 606783 w 837443"/>
                  <a:gd name="connsiteY25" fmla="*/ 51997 h 839686"/>
                  <a:gd name="connsiteX26" fmla="*/ 691880 w 837443"/>
                  <a:gd name="connsiteY26" fmla="*/ 19050 h 839686"/>
                  <a:gd name="connsiteX27" fmla="*/ 691880 w 837443"/>
                  <a:gd name="connsiteY27" fmla="*/ 0 h 839686"/>
                  <a:gd name="connsiteX28" fmla="*/ 546794 w 837443"/>
                  <a:gd name="connsiteY28" fmla="*/ 144665 h 839686"/>
                  <a:gd name="connsiteX29" fmla="*/ 552072 w 837443"/>
                  <a:gd name="connsiteY29" fmla="*/ 183623 h 839686"/>
                  <a:gd name="connsiteX30" fmla="*/ 182502 w 837443"/>
                  <a:gd name="connsiteY30" fmla="*/ 553193 h 839686"/>
                  <a:gd name="connsiteX31" fmla="*/ 145278 w 837443"/>
                  <a:gd name="connsiteY31" fmla="*/ 548221 h 839686"/>
                  <a:gd name="connsiteX32" fmla="*/ 0 w 837443"/>
                  <a:gd name="connsiteY32" fmla="*/ 694198 h 839686"/>
                  <a:gd name="connsiteX33" fmla="*/ 9147 w 837443"/>
                  <a:gd name="connsiteY33" fmla="*/ 744646 h 839686"/>
                  <a:gd name="connsiteX34" fmla="*/ 94872 w 837443"/>
                  <a:gd name="connsiteY34" fmla="*/ 658921 h 839686"/>
                  <a:gd name="connsiteX35" fmla="*/ 161547 w 837443"/>
                  <a:gd name="connsiteY35" fmla="*/ 677018 h 839686"/>
                  <a:gd name="connsiteX36" fmla="*/ 179644 w 837443"/>
                  <a:gd name="connsiteY36" fmla="*/ 744646 h 839686"/>
                  <a:gd name="connsiteX37" fmla="*/ 93919 w 837443"/>
                  <a:gd name="connsiteY37" fmla="*/ 830371 h 839686"/>
                  <a:gd name="connsiteX38" fmla="*/ 145564 w 837443"/>
                  <a:gd name="connsiteY38" fmla="*/ 839686 h 839686"/>
                  <a:gd name="connsiteX39" fmla="*/ 290650 w 837443"/>
                  <a:gd name="connsiteY39" fmla="*/ 695021 h 839686"/>
                  <a:gd name="connsiteX40" fmla="*/ 285372 w 837443"/>
                  <a:gd name="connsiteY40" fmla="*/ 656063 h 839686"/>
                  <a:gd name="connsiteX41" fmla="*/ 654942 w 837443"/>
                  <a:gd name="connsiteY41" fmla="*/ 286493 h 839686"/>
                  <a:gd name="connsiteX42" fmla="*/ 692165 w 837443"/>
                  <a:gd name="connsiteY42" fmla="*/ 291465 h 839686"/>
                  <a:gd name="connsiteX43" fmla="*/ 837443 w 837443"/>
                  <a:gd name="connsiteY43" fmla="*/ 145488 h 839686"/>
                  <a:gd name="connsiteX44" fmla="*/ 828297 w 837443"/>
                  <a:gd name="connsiteY44" fmla="*/ 95041 h 839686"/>
                  <a:gd name="connsiteX45" fmla="*/ 743524 w 837443"/>
                  <a:gd name="connsiteY45" fmla="*/ 180766 h 839686"/>
                  <a:gd name="connsiteX46" fmla="*/ 675897 w 837443"/>
                  <a:gd name="connsiteY46" fmla="*/ 162668 h 839686"/>
                  <a:gd name="connsiteX47" fmla="*/ 657799 w 837443"/>
                  <a:gd name="connsiteY47" fmla="*/ 95041 h 839686"/>
                  <a:gd name="connsiteX48" fmla="*/ 743524 w 837443"/>
                  <a:gd name="connsiteY48" fmla="*/ 9316 h 839686"/>
                  <a:gd name="connsiteX49" fmla="*/ 691880 w 837443"/>
                  <a:gd name="connsiteY49" fmla="*/ 0 h 839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837443" h="839686">
                    <a:moveTo>
                      <a:pt x="691880" y="19050"/>
                    </a:moveTo>
                    <a:cubicBezTo>
                      <a:pt x="696617" y="19035"/>
                      <a:pt x="701352" y="19284"/>
                      <a:pt x="706062" y="19793"/>
                    </a:cubicBezTo>
                    <a:lnTo>
                      <a:pt x="636530" y="89326"/>
                    </a:lnTo>
                    <a:lnTo>
                      <a:pt x="660342" y="178203"/>
                    </a:lnTo>
                    <a:lnTo>
                      <a:pt x="749287" y="202016"/>
                    </a:lnTo>
                    <a:lnTo>
                      <a:pt x="817714" y="132817"/>
                    </a:lnTo>
                    <a:cubicBezTo>
                      <a:pt x="824912" y="202347"/>
                      <a:pt x="774380" y="264547"/>
                      <a:pt x="704850" y="271743"/>
                    </a:cubicBezTo>
                    <a:cubicBezTo>
                      <a:pt x="700635" y="272179"/>
                      <a:pt x="696402" y="272404"/>
                      <a:pt x="692165" y="272415"/>
                    </a:cubicBezTo>
                    <a:cubicBezTo>
                      <a:pt x="681285" y="272416"/>
                      <a:pt x="670452" y="270971"/>
                      <a:pt x="659952" y="268119"/>
                    </a:cubicBezTo>
                    <a:lnTo>
                      <a:pt x="649284" y="265205"/>
                    </a:lnTo>
                    <a:lnTo>
                      <a:pt x="263931" y="650558"/>
                    </a:lnTo>
                    <a:lnTo>
                      <a:pt x="267084" y="661388"/>
                    </a:lnTo>
                    <a:cubicBezTo>
                      <a:pt x="279928" y="706989"/>
                      <a:pt x="265814" y="755930"/>
                      <a:pt x="230660" y="787689"/>
                    </a:cubicBezTo>
                    <a:cubicBezTo>
                      <a:pt x="207385" y="808880"/>
                      <a:pt x="177041" y="820628"/>
                      <a:pt x="145564" y="820636"/>
                    </a:cubicBezTo>
                    <a:cubicBezTo>
                      <a:pt x="140826" y="820650"/>
                      <a:pt x="136091" y="820403"/>
                      <a:pt x="131381" y="819893"/>
                    </a:cubicBezTo>
                    <a:lnTo>
                      <a:pt x="200914" y="750361"/>
                    </a:lnTo>
                    <a:lnTo>
                      <a:pt x="177149" y="661521"/>
                    </a:lnTo>
                    <a:lnTo>
                      <a:pt x="89233" y="637708"/>
                    </a:lnTo>
                    <a:lnTo>
                      <a:pt x="19748" y="707098"/>
                    </a:lnTo>
                    <a:cubicBezTo>
                      <a:pt x="12430" y="637575"/>
                      <a:pt x="62858" y="575284"/>
                      <a:pt x="132380" y="567966"/>
                    </a:cubicBezTo>
                    <a:cubicBezTo>
                      <a:pt x="136666" y="567515"/>
                      <a:pt x="140970" y="567283"/>
                      <a:pt x="145278" y="567271"/>
                    </a:cubicBezTo>
                    <a:cubicBezTo>
                      <a:pt x="156158" y="567269"/>
                      <a:pt x="166991" y="568714"/>
                      <a:pt x="177492" y="571567"/>
                    </a:cubicBezTo>
                    <a:lnTo>
                      <a:pt x="188160" y="574482"/>
                    </a:lnTo>
                    <a:lnTo>
                      <a:pt x="573513" y="189129"/>
                    </a:lnTo>
                    <a:lnTo>
                      <a:pt x="570360" y="178299"/>
                    </a:lnTo>
                    <a:cubicBezTo>
                      <a:pt x="557515" y="132698"/>
                      <a:pt x="571629" y="83756"/>
                      <a:pt x="606783" y="51997"/>
                    </a:cubicBezTo>
                    <a:cubicBezTo>
                      <a:pt x="630059" y="30806"/>
                      <a:pt x="660402" y="19057"/>
                      <a:pt x="691880" y="19050"/>
                    </a:cubicBezTo>
                    <a:moveTo>
                      <a:pt x="691880" y="0"/>
                    </a:moveTo>
                    <a:cubicBezTo>
                      <a:pt x="611868" y="-116"/>
                      <a:pt x="546910" y="64652"/>
                      <a:pt x="546794" y="144665"/>
                    </a:cubicBezTo>
                    <a:cubicBezTo>
                      <a:pt x="546775" y="157830"/>
                      <a:pt x="548550" y="170937"/>
                      <a:pt x="552072" y="183623"/>
                    </a:cubicBezTo>
                    <a:lnTo>
                      <a:pt x="182502" y="553193"/>
                    </a:lnTo>
                    <a:cubicBezTo>
                      <a:pt x="170370" y="549889"/>
                      <a:pt x="157852" y="548216"/>
                      <a:pt x="145278" y="548221"/>
                    </a:cubicBezTo>
                    <a:cubicBezTo>
                      <a:pt x="64850" y="548414"/>
                      <a:pt x="-193" y="613770"/>
                      <a:pt x="0" y="694198"/>
                    </a:cubicBezTo>
                    <a:cubicBezTo>
                      <a:pt x="42" y="711422"/>
                      <a:pt x="3139" y="728503"/>
                      <a:pt x="9147" y="744646"/>
                    </a:cubicBezTo>
                    <a:lnTo>
                      <a:pt x="94872" y="658921"/>
                    </a:lnTo>
                    <a:lnTo>
                      <a:pt x="161547" y="677018"/>
                    </a:lnTo>
                    <a:lnTo>
                      <a:pt x="179644" y="744646"/>
                    </a:lnTo>
                    <a:lnTo>
                      <a:pt x="93919" y="830371"/>
                    </a:lnTo>
                    <a:cubicBezTo>
                      <a:pt x="110445" y="836516"/>
                      <a:pt x="127932" y="839671"/>
                      <a:pt x="145564" y="839686"/>
                    </a:cubicBezTo>
                    <a:cubicBezTo>
                      <a:pt x="225576" y="839802"/>
                      <a:pt x="290533" y="775034"/>
                      <a:pt x="290650" y="695021"/>
                    </a:cubicBezTo>
                    <a:cubicBezTo>
                      <a:pt x="290669" y="681856"/>
                      <a:pt x="288893" y="668749"/>
                      <a:pt x="285372" y="656063"/>
                    </a:cubicBezTo>
                    <a:lnTo>
                      <a:pt x="654942" y="286493"/>
                    </a:lnTo>
                    <a:cubicBezTo>
                      <a:pt x="667074" y="289797"/>
                      <a:pt x="679592" y="291470"/>
                      <a:pt x="692165" y="291465"/>
                    </a:cubicBezTo>
                    <a:cubicBezTo>
                      <a:pt x="772594" y="291272"/>
                      <a:pt x="837636" y="225916"/>
                      <a:pt x="837443" y="145488"/>
                    </a:cubicBezTo>
                    <a:cubicBezTo>
                      <a:pt x="837402" y="128264"/>
                      <a:pt x="834305" y="111184"/>
                      <a:pt x="828297" y="95041"/>
                    </a:cubicBezTo>
                    <a:lnTo>
                      <a:pt x="743524" y="180766"/>
                    </a:lnTo>
                    <a:lnTo>
                      <a:pt x="675897" y="162668"/>
                    </a:lnTo>
                    <a:lnTo>
                      <a:pt x="657799" y="95041"/>
                    </a:lnTo>
                    <a:lnTo>
                      <a:pt x="743524" y="9316"/>
                    </a:lnTo>
                    <a:cubicBezTo>
                      <a:pt x="726999" y="3169"/>
                      <a:pt x="709511" y="15"/>
                      <a:pt x="69188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8100" cap="flat">
                <a:solidFill>
                  <a:srgbClr val="F7BF63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US" noProof="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89831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94DD8-79A2-F245-BCD2-D6A4F591E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US" sz="3000" noProof="0" dirty="0"/>
              <a:t>Personalizar el resto de esta presentación para lo siguiente: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32E25-97D5-4EE0-9D64-76782969C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noProof="0" dirty="0">
                <a:solidFill>
                  <a:srgbClr val="CC0000"/>
                </a:solidFill>
              </a:rPr>
              <a:t>Proporcionar una descripción general de su programa de seguridad y salud</a:t>
            </a:r>
          </a:p>
          <a:p>
            <a:r>
              <a:rPr lang="es-US" noProof="0" dirty="0">
                <a:solidFill>
                  <a:srgbClr val="CC0000"/>
                </a:solidFill>
              </a:rPr>
              <a:t>Impartir una capacitación sobre un tema de seguridad específico </a:t>
            </a:r>
          </a:p>
          <a:p>
            <a:r>
              <a:rPr lang="es-US" noProof="0" dirty="0">
                <a:solidFill>
                  <a:srgbClr val="CC0000"/>
                </a:solidFill>
              </a:rPr>
              <a:t>Iniciar un debate en grupo sobre la identificación de peligros en el lugar de trabajo</a:t>
            </a:r>
          </a:p>
          <a:p>
            <a:r>
              <a:rPr lang="es-US" noProof="0" dirty="0">
                <a:solidFill>
                  <a:srgbClr val="CC0000"/>
                </a:solidFill>
              </a:rPr>
              <a:t>Explicar de qué manera está #Sanoysalvoeneltrabajo</a:t>
            </a:r>
          </a:p>
          <a:p>
            <a:endParaRPr lang="es-US" noProof="0" dirty="0"/>
          </a:p>
        </p:txBody>
      </p:sp>
    </p:spTree>
    <p:extLst>
      <p:ext uri="{BB962C8B-B14F-4D97-AF65-F5344CB8AC3E}">
        <p14:creationId xmlns:p14="http://schemas.microsoft.com/office/powerpoint/2010/main" val="3484447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4CA10141F8A44AA67BE2D4092743FC" ma:contentTypeVersion="16" ma:contentTypeDescription="Create a new document." ma:contentTypeScope="" ma:versionID="888650c914a0cd9f471d5ff979f71b1c">
  <xsd:schema xmlns:xsd="http://www.w3.org/2001/XMLSchema" xmlns:xs="http://www.w3.org/2001/XMLSchema" xmlns:p="http://schemas.microsoft.com/office/2006/metadata/properties" xmlns:ns2="91e1ac7f-a06e-4275-92f4-7b3f83fafd28" xmlns:ns3="6c854b04-c9c6-4391-adbe-2e73191270e7" targetNamespace="http://schemas.microsoft.com/office/2006/metadata/properties" ma:root="true" ma:fieldsID="5b519cb7a57abd876037178e77be13ed" ns2:_="" ns3:_="">
    <xsd:import namespace="91e1ac7f-a06e-4275-92f4-7b3f83fafd28"/>
    <xsd:import namespace="6c854b04-c9c6-4391-adbe-2e73191270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e1ac7f-a06e-4275-92f4-7b3f83fafd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654925c-3bd7-4187-ab31-e932ed5cd6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854b04-c9c6-4391-adbe-2e73191270e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67dd88d6-5266-42d4-8ee4-e6e629e5a064}" ma:internalName="TaxCatchAll" ma:showField="CatchAllData" ma:web="4c897256-52db-410f-98c9-5c6e0cd834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854b04-c9c6-4391-adbe-2e73191270e7" xsi:nil="true"/>
    <lcf76f155ced4ddcb4097134ff3c332f xmlns="91e1ac7f-a06e-4275-92f4-7b3f83fafd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859493C-56CA-4F26-8CD5-0F31E28421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e1ac7f-a06e-4275-92f4-7b3f83fafd28"/>
    <ds:schemaRef ds:uri="6c854b04-c9c6-4391-adbe-2e73191270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2309156-7483-4EFD-9D45-F6915F194B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119B03-9656-4CE6-A615-4FED696EC3BA}">
  <ds:schemaRefs>
    <ds:schemaRef ds:uri="http://schemas.microsoft.com/office/2006/documentManagement/types"/>
    <ds:schemaRef ds:uri="http://purl.org/dc/elements/1.1/"/>
    <ds:schemaRef ds:uri="91e1ac7f-a06e-4275-92f4-7b3f83fafd28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www.w3.org/XML/1998/namespace"/>
    <ds:schemaRef ds:uri="6c854b04-c9c6-4391-adbe-2e73191270e7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284</TotalTime>
  <Words>419</Words>
  <Application>Microsoft Office PowerPoint</Application>
  <PresentationFormat>Widescreen</PresentationFormat>
  <Paragraphs>40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Acumin Pro Semibold</vt:lpstr>
      <vt:lpstr>Aptos</vt:lpstr>
      <vt:lpstr>Arial</vt:lpstr>
      <vt:lpstr>Office Theme</vt:lpstr>
      <vt:lpstr>Si el lugar de trabajo es seguro, la compañía es saludable</vt:lpstr>
      <vt:lpstr>¡Es la Semana Sano + Salvo!</vt:lpstr>
      <vt:lpstr>¿Por qué participamos?</vt:lpstr>
      <vt:lpstr>Elementos básicos de los programas de seguridad y salud</vt:lpstr>
      <vt:lpstr>Liderazgo gerencial</vt:lpstr>
      <vt:lpstr>Participación de los trabajadores</vt:lpstr>
      <vt:lpstr>Buscar y corregir peligros </vt:lpstr>
      <vt:lpstr>Personalizar el resto de esta presentación para lo siguiente:</vt:lpstr>
    </vt:vector>
  </TitlesOfParts>
  <Company>OSHA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 el lugar de trabajo es seguro,</dc:title>
  <dc:creator>OSHA</dc:creator>
  <cp:lastModifiedBy>Isabella Garramone</cp:lastModifiedBy>
  <cp:revision>6</cp:revision>
  <dcterms:created xsi:type="dcterms:W3CDTF">2025-01-23T16:42:29Z</dcterms:created>
  <dcterms:modified xsi:type="dcterms:W3CDTF">2025-06-23T21:32:08Z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0x010100A14CA10141F8A44AA67BE2D4092743FC</vt:lpwstr>
  </property>
  <property fmtid="{D5CDD505-2E9C-101B-9397-08002B2CF9AE}" pid="3" name="MediaServiceImageTags">
    <vt:lpwstr/>
  </property>
</Properties>
</file>