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embeddedFontLst>
    <p:embeddedFont>
      <p:font typeface="Arial Bold" panose="020B0704020202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36EBE4-0773-3460-48AB-7A2C23E66AB3}" name="Braxton, Denisha L - OSHA" initials="BO" userId="S::braxton.denisha.l@dol.gov::fc86b9c6-6ed1-4ee7-9663-614fe6d520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4FEBAC-5E2F-475B-9794-8FAF90D2E9C6}" v="74" dt="2026-07-13T16:39:30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41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04DE-25A5-4C9B-BB21-8C5971C05C35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300F-6A5D-4EAF-8B8F-5F30DE748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E300F-6A5D-4EAF-8B8F-5F30DE748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723" y="-23055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9889" y="425507"/>
            <a:ext cx="4950137" cy="1628363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913514" y="3610385"/>
            <a:ext cx="10573074" cy="7481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Safe Workplaces are Sound Businesses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86573" y="2468175"/>
            <a:ext cx="3077728" cy="31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CC0000"/>
                </a:solidFill>
                <a:latin typeface="Aptos"/>
                <a:ea typeface="Aptos"/>
                <a:cs typeface="Aptos"/>
                <a:sym typeface="Aptos"/>
              </a:rPr>
              <a:t>Insert your company logo here.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8119" y="6605131"/>
            <a:ext cx="1898905" cy="165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6862439" y="13404950"/>
            <a:chExt cx="16256000" cy="9144000"/>
          </a:xfrm>
        </p:grpSpPr>
        <p:sp>
          <p:nvSpPr>
            <p:cNvPr id="4" name="Freeform 4"/>
            <p:cNvSpPr/>
            <p:nvPr/>
          </p:nvSpPr>
          <p:spPr>
            <a:xfrm>
              <a:off x="6862439" y="1340495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662940" y="576901"/>
            <a:ext cx="10263673" cy="10382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It’s Safe &amp; Sound Week!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002" y="1615134"/>
            <a:ext cx="1016568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 &amp; Sound Week is a nationwide event to recognize the successes of  businesses that have adopted programs to improve workplace safety and health.</a:t>
            </a:r>
          </a:p>
          <a:p>
            <a:pPr marL="342900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year, thousands of businesses join Safe &amp; Sound Week to raise awareness about workers’ safety and health. </a:t>
            </a:r>
          </a:p>
        </p:txBody>
      </p:sp>
      <p:sp>
        <p:nvSpPr>
          <p:cNvPr id="9" name="Freeform 8" descr="Safe &amp; Sound Week text box">
            <a:extLst>
              <a:ext uri="{FF2B5EF4-FFF2-40B4-BE49-F238E27FC236}">
                <a16:creationId xmlns:a16="http://schemas.microsoft.com/office/drawing/2014/main" id="{15425D20-F2BB-BB24-29D0-16D898469C2A}"/>
              </a:ext>
            </a:extLst>
          </p:cNvPr>
          <p:cNvSpPr/>
          <p:nvPr/>
        </p:nvSpPr>
        <p:spPr>
          <a:xfrm>
            <a:off x="304800" y="5650204"/>
            <a:ext cx="2584705" cy="850247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34695" y="6635511"/>
            <a:ext cx="1898905" cy="164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662940" y="576902"/>
            <a:ext cx="10648188" cy="10382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Why are we participating?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2186" y="1386387"/>
            <a:ext cx="10859795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 safety and health programs can proactively identify and manage workplace hazards before they cause injury or illness, improving sustainability and the bottom line.</a:t>
            </a:r>
          </a:p>
          <a:p>
            <a:pPr marL="342900" indent="-342900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Participating in Safe &amp; Sound Week provides an opportunity to energize our program and recognize our safety successes.</a:t>
            </a:r>
          </a:p>
          <a:p>
            <a:pPr marL="342900" indent="-342900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[Insert your own personal explanation of why you are participating that will resonate with your workers.]</a:t>
            </a:r>
          </a:p>
          <a:p>
            <a:pPr marL="342900" indent="-342900">
              <a:lnSpc>
                <a:spcPts val="2592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reeform 8" descr="Safe &amp; Sound Week text box">
            <a:extLst>
              <a:ext uri="{FF2B5EF4-FFF2-40B4-BE49-F238E27FC236}">
                <a16:creationId xmlns:a16="http://schemas.microsoft.com/office/drawing/2014/main" id="{E45B6398-5718-D25A-59CD-EBB5EE4EEE2C}"/>
              </a:ext>
            </a:extLst>
          </p:cNvPr>
          <p:cNvSpPr/>
          <p:nvPr/>
        </p:nvSpPr>
        <p:spPr>
          <a:xfrm>
            <a:off x="304800" y="5650204"/>
            <a:ext cx="2584705" cy="850247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34695" y="6635511"/>
            <a:ext cx="1898905" cy="164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6256000" cy="914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9144000"/>
            </a:xfrm>
            <a:custGeom>
              <a:avLst/>
              <a:gdLst/>
              <a:ahLst/>
              <a:cxnLst/>
              <a:rect l="l" t="t" r="r" b="b"/>
              <a:pathLst>
                <a:path w="16256000" h="9144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662940" y="576901"/>
            <a:ext cx="9691792" cy="63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Core Elements of Safety &amp; Health Programs</a:t>
            </a:r>
          </a:p>
        </p:txBody>
      </p:sp>
      <p:sp>
        <p:nvSpPr>
          <p:cNvPr id="4" name="Freeform 4" descr="Picture of shape (circle) of the words: Management Leadership, Worker Participation, and Find and Fix Hazards.  "/>
          <p:cNvSpPr/>
          <p:nvPr/>
        </p:nvSpPr>
        <p:spPr>
          <a:xfrm>
            <a:off x="3858231" y="1429015"/>
            <a:ext cx="4475537" cy="3999971"/>
          </a:xfrm>
          <a:custGeom>
            <a:avLst/>
            <a:gdLst/>
            <a:ahLst/>
            <a:cxnLst/>
            <a:rect l="l" t="t" r="r" b="b"/>
            <a:pathLst>
              <a:path w="4475537" h="3999971">
                <a:moveTo>
                  <a:pt x="0" y="0"/>
                </a:moveTo>
                <a:lnTo>
                  <a:pt x="4475538" y="0"/>
                </a:lnTo>
                <a:lnTo>
                  <a:pt x="4475538" y="3999970"/>
                </a:lnTo>
                <a:lnTo>
                  <a:pt x="0" y="3999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8" descr="Safe &amp; Sound Week text box">
            <a:extLst>
              <a:ext uri="{FF2B5EF4-FFF2-40B4-BE49-F238E27FC236}">
                <a16:creationId xmlns:a16="http://schemas.microsoft.com/office/drawing/2014/main" id="{38CDE619-A16B-FBBF-5F60-095FA170100D}"/>
              </a:ext>
            </a:extLst>
          </p:cNvPr>
          <p:cNvSpPr/>
          <p:nvPr/>
        </p:nvSpPr>
        <p:spPr>
          <a:xfrm>
            <a:off x="304800" y="5650204"/>
            <a:ext cx="2584705" cy="850247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4695" y="6635511"/>
            <a:ext cx="1898905" cy="164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7786" y="0"/>
            <a:ext cx="12229786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62940" y="643576"/>
            <a:ext cx="10787501" cy="1272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Management Leadership</a:t>
            </a:r>
          </a:p>
          <a:p>
            <a:pPr marL="0" marR="0" lvl="0" indent="0" algn="l" defTabSz="914400" rtl="0" eaLnBrk="1" fontAlgn="auto" latinLnBrk="0" hangingPunct="1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 organization’s management provides the leadership, vision, and resources needed to implement an effective safety and health program.</a:t>
            </a:r>
          </a:p>
        </p:txBody>
      </p:sp>
      <p:grpSp>
        <p:nvGrpSpPr>
          <p:cNvPr id="2" name="Group 2" descr="Clip Art of a clipboard"/>
          <p:cNvGrpSpPr/>
          <p:nvPr/>
        </p:nvGrpSpPr>
        <p:grpSpPr>
          <a:xfrm>
            <a:off x="11071608" y="345102"/>
            <a:ext cx="681409" cy="879729"/>
            <a:chOff x="0" y="0"/>
            <a:chExt cx="681406" cy="879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1352" cy="879729"/>
            </a:xfrm>
            <a:custGeom>
              <a:avLst/>
              <a:gdLst/>
              <a:ahLst/>
              <a:cxnLst/>
              <a:rect l="l" t="t" r="r" b="b"/>
              <a:pathLst>
                <a:path w="681352" h="879729">
                  <a:moveTo>
                    <a:pt x="615439" y="813689"/>
                  </a:moveTo>
                  <a:lnTo>
                    <a:pt x="65913" y="813689"/>
                  </a:lnTo>
                  <a:lnTo>
                    <a:pt x="65913" y="131953"/>
                  </a:lnTo>
                  <a:lnTo>
                    <a:pt x="186816" y="131953"/>
                  </a:lnTo>
                  <a:lnTo>
                    <a:pt x="186816" y="197993"/>
                  </a:lnTo>
                  <a:lnTo>
                    <a:pt x="494536" y="197993"/>
                  </a:lnTo>
                  <a:lnTo>
                    <a:pt x="494536" y="131953"/>
                  </a:lnTo>
                  <a:lnTo>
                    <a:pt x="615439" y="131953"/>
                  </a:lnTo>
                  <a:close/>
                  <a:moveTo>
                    <a:pt x="340739" y="43942"/>
                  </a:moveTo>
                  <a:cubicBezTo>
                    <a:pt x="359408" y="43942"/>
                    <a:pt x="373759" y="58293"/>
                    <a:pt x="373759" y="76962"/>
                  </a:cubicBezTo>
                  <a:cubicBezTo>
                    <a:pt x="373759" y="95631"/>
                    <a:pt x="359535" y="109982"/>
                    <a:pt x="340739" y="109982"/>
                  </a:cubicBezTo>
                  <a:cubicBezTo>
                    <a:pt x="321944" y="109982"/>
                    <a:pt x="307720" y="95631"/>
                    <a:pt x="307720" y="76962"/>
                  </a:cubicBezTo>
                  <a:cubicBezTo>
                    <a:pt x="307720" y="68199"/>
                    <a:pt x="311022" y="59309"/>
                    <a:pt x="317626" y="53848"/>
                  </a:cubicBezTo>
                  <a:cubicBezTo>
                    <a:pt x="323087" y="47244"/>
                    <a:pt x="331850" y="43942"/>
                    <a:pt x="340739" y="43942"/>
                  </a:cubicBezTo>
                  <a:moveTo>
                    <a:pt x="637410" y="66040"/>
                  </a:moveTo>
                  <a:lnTo>
                    <a:pt x="450594" y="66040"/>
                  </a:lnTo>
                  <a:lnTo>
                    <a:pt x="450594" y="43942"/>
                  </a:lnTo>
                  <a:cubicBezTo>
                    <a:pt x="450594" y="19812"/>
                    <a:pt x="430782" y="0"/>
                    <a:pt x="406652" y="0"/>
                  </a:cubicBezTo>
                  <a:lnTo>
                    <a:pt x="274700" y="0"/>
                  </a:lnTo>
                  <a:cubicBezTo>
                    <a:pt x="250570" y="0"/>
                    <a:pt x="230758" y="19812"/>
                    <a:pt x="230758" y="43942"/>
                  </a:cubicBezTo>
                  <a:lnTo>
                    <a:pt x="230758" y="66040"/>
                  </a:lnTo>
                  <a:lnTo>
                    <a:pt x="43942" y="66040"/>
                  </a:lnTo>
                  <a:cubicBezTo>
                    <a:pt x="19812" y="66040"/>
                    <a:pt x="0" y="85725"/>
                    <a:pt x="0" y="109982"/>
                  </a:cubicBezTo>
                  <a:lnTo>
                    <a:pt x="0" y="835787"/>
                  </a:lnTo>
                  <a:cubicBezTo>
                    <a:pt x="0" y="859917"/>
                    <a:pt x="19812" y="879729"/>
                    <a:pt x="43942" y="879729"/>
                  </a:cubicBezTo>
                  <a:lnTo>
                    <a:pt x="637410" y="879729"/>
                  </a:lnTo>
                  <a:cubicBezTo>
                    <a:pt x="661540" y="879729"/>
                    <a:pt x="681352" y="859917"/>
                    <a:pt x="681352" y="835787"/>
                  </a:cubicBezTo>
                  <a:lnTo>
                    <a:pt x="681352" y="109982"/>
                  </a:lnTo>
                  <a:cubicBezTo>
                    <a:pt x="681352" y="85852"/>
                    <a:pt x="661540" y="66040"/>
                    <a:pt x="637410" y="66040"/>
                  </a:cubicBezTo>
                </a:path>
              </a:pathLst>
            </a:custGeom>
            <a:solidFill>
              <a:srgbClr val="8E979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2940" y="2616784"/>
            <a:ext cx="2638044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What we can do: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940" y="3018434"/>
            <a:ext cx="9737579" cy="153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 a safety and health message</a:t>
            </a:r>
          </a:p>
          <a:p>
            <a:pPr marL="342900" indent="-342900" algn="l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 a visible presence</a:t>
            </a:r>
          </a:p>
          <a:p>
            <a:pPr marL="342900" indent="-342900" algn="l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Formalize and publicize your commitment to safety and health</a:t>
            </a:r>
          </a:p>
          <a:p>
            <a:pPr marL="342900" indent="-342900" algn="l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your commitment to health and safety beyond your organization</a:t>
            </a:r>
          </a:p>
        </p:txBody>
      </p:sp>
      <p:sp>
        <p:nvSpPr>
          <p:cNvPr id="10" name="Freeform 8" descr="Safe &amp; Sound Week text box ">
            <a:extLst>
              <a:ext uri="{FF2B5EF4-FFF2-40B4-BE49-F238E27FC236}">
                <a16:creationId xmlns:a16="http://schemas.microsoft.com/office/drawing/2014/main" id="{4D479E5A-B07F-B652-DB0C-EE2F56F5B2E4}"/>
              </a:ext>
            </a:extLst>
          </p:cNvPr>
          <p:cNvSpPr/>
          <p:nvPr/>
        </p:nvSpPr>
        <p:spPr>
          <a:xfrm>
            <a:off x="304800" y="5650204"/>
            <a:ext cx="2584705" cy="850247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34695" y="6635511"/>
            <a:ext cx="1822705" cy="164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88156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576476" y="884700"/>
            <a:ext cx="11244234" cy="19042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Worker Participation</a:t>
            </a:r>
          </a:p>
          <a:p>
            <a:pPr marL="0" marR="0" lvl="0" indent="0" algn="l" defTabSz="914400" rtl="0" eaLnBrk="1" fontAlgn="auto" latinLnBrk="0" hangingPunct="1">
              <a:lnSpc>
                <a:spcPts val="2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5" b="0" i="0" u="none" strike="noStrike" kern="1200" cap="none" spc="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Worker participation is engaging workers at all levels in establishing, implementing, evaluating, and improving safety and health in the workplace so that workers understand they are a valuable partner in making their workplace safer and are encouraged to communicate with management about hazards on the job.</a:t>
            </a:r>
          </a:p>
        </p:txBody>
      </p:sp>
      <p:grpSp>
        <p:nvGrpSpPr>
          <p:cNvPr id="2" name="Group 2" descr="Clip art of a lightbulb"/>
          <p:cNvGrpSpPr/>
          <p:nvPr/>
        </p:nvGrpSpPr>
        <p:grpSpPr>
          <a:xfrm>
            <a:off x="11053770" y="771038"/>
            <a:ext cx="616706" cy="918505"/>
            <a:chOff x="0" y="0"/>
            <a:chExt cx="616699" cy="918502"/>
          </a:xfrm>
        </p:grpSpPr>
        <p:sp>
          <p:nvSpPr>
            <p:cNvPr id="3" name="Freeform 3"/>
            <p:cNvSpPr/>
            <p:nvPr/>
          </p:nvSpPr>
          <p:spPr>
            <a:xfrm>
              <a:off x="185927" y="609982"/>
              <a:ext cx="244727" cy="56642"/>
            </a:xfrm>
            <a:custGeom>
              <a:avLst/>
              <a:gdLst/>
              <a:ahLst/>
              <a:cxnLst/>
              <a:rect l="l" t="t" r="r" b="b"/>
              <a:pathLst>
                <a:path w="244727" h="56642">
                  <a:moveTo>
                    <a:pt x="28194" y="0"/>
                  </a:moveTo>
                  <a:lnTo>
                    <a:pt x="216533" y="0"/>
                  </a:lnTo>
                  <a:cubicBezTo>
                    <a:pt x="232535" y="0"/>
                    <a:pt x="244727" y="12192"/>
                    <a:pt x="244727" y="28321"/>
                  </a:cubicBezTo>
                  <a:cubicBezTo>
                    <a:pt x="244727" y="44450"/>
                    <a:pt x="232535" y="56642"/>
                    <a:pt x="216533" y="56642"/>
                  </a:cubicBezTo>
                  <a:lnTo>
                    <a:pt x="28194" y="56642"/>
                  </a:lnTo>
                  <a:cubicBezTo>
                    <a:pt x="12192" y="56642"/>
                    <a:pt x="0" y="44450"/>
                    <a:pt x="0" y="28321"/>
                  </a:cubicBezTo>
                  <a:cubicBezTo>
                    <a:pt x="0" y="12192"/>
                    <a:pt x="12192" y="0"/>
                    <a:pt x="28194" y="0"/>
                  </a:cubicBezTo>
                </a:path>
              </a:pathLst>
            </a:custGeom>
            <a:solidFill>
              <a:srgbClr val="8E97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5927" y="704216"/>
              <a:ext cx="244727" cy="56642"/>
            </a:xfrm>
            <a:custGeom>
              <a:avLst/>
              <a:gdLst/>
              <a:ahLst/>
              <a:cxnLst/>
              <a:rect l="l" t="t" r="r" b="b"/>
              <a:pathLst>
                <a:path w="244727" h="56642">
                  <a:moveTo>
                    <a:pt x="28194" y="0"/>
                  </a:moveTo>
                  <a:lnTo>
                    <a:pt x="216533" y="0"/>
                  </a:lnTo>
                  <a:cubicBezTo>
                    <a:pt x="232535" y="0"/>
                    <a:pt x="244727" y="12192"/>
                    <a:pt x="244727" y="28321"/>
                  </a:cubicBezTo>
                  <a:cubicBezTo>
                    <a:pt x="244727" y="44450"/>
                    <a:pt x="232535" y="56642"/>
                    <a:pt x="216533" y="56642"/>
                  </a:cubicBezTo>
                  <a:lnTo>
                    <a:pt x="28194" y="56642"/>
                  </a:lnTo>
                  <a:cubicBezTo>
                    <a:pt x="12192" y="56642"/>
                    <a:pt x="0" y="44450"/>
                    <a:pt x="0" y="28321"/>
                  </a:cubicBezTo>
                  <a:cubicBezTo>
                    <a:pt x="0" y="12192"/>
                    <a:pt x="12192" y="0"/>
                    <a:pt x="28194" y="0"/>
                  </a:cubicBezTo>
                </a:path>
              </a:pathLst>
            </a:custGeom>
            <a:solidFill>
              <a:srgbClr val="8E97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140" y="798450"/>
              <a:ext cx="122427" cy="56515"/>
            </a:xfrm>
            <a:custGeom>
              <a:avLst/>
              <a:gdLst/>
              <a:ahLst/>
              <a:cxnLst/>
              <a:rect l="l" t="t" r="r" b="b"/>
              <a:pathLst>
                <a:path w="122427" h="56515">
                  <a:moveTo>
                    <a:pt x="0" y="0"/>
                  </a:moveTo>
                  <a:cubicBezTo>
                    <a:pt x="2794" y="32004"/>
                    <a:pt x="29210" y="56515"/>
                    <a:pt x="61214" y="56515"/>
                  </a:cubicBezTo>
                  <a:cubicBezTo>
                    <a:pt x="93218" y="56515"/>
                    <a:pt x="119634" y="32004"/>
                    <a:pt x="122428" y="0"/>
                  </a:cubicBezTo>
                  <a:close/>
                </a:path>
              </a:pathLst>
            </a:custGeom>
            <a:solidFill>
              <a:srgbClr val="8E97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500" y="63500"/>
              <a:ext cx="489455" cy="509017"/>
            </a:xfrm>
            <a:custGeom>
              <a:avLst/>
              <a:gdLst/>
              <a:ahLst/>
              <a:cxnLst/>
              <a:rect l="l" t="t" r="r" b="b"/>
              <a:pathLst>
                <a:path w="489455" h="509017">
                  <a:moveTo>
                    <a:pt x="244854" y="0"/>
                  </a:moveTo>
                  <a:cubicBezTo>
                    <a:pt x="111124" y="889"/>
                    <a:pt x="2794" y="108331"/>
                    <a:pt x="0" y="242190"/>
                  </a:cubicBezTo>
                  <a:lnTo>
                    <a:pt x="0" y="250699"/>
                  </a:lnTo>
                  <a:cubicBezTo>
                    <a:pt x="889" y="279909"/>
                    <a:pt x="6604" y="308230"/>
                    <a:pt x="16890" y="335535"/>
                  </a:cubicBezTo>
                  <a:cubicBezTo>
                    <a:pt x="27304" y="360935"/>
                    <a:pt x="41401" y="384557"/>
                    <a:pt x="59308" y="405258"/>
                  </a:cubicBezTo>
                  <a:cubicBezTo>
                    <a:pt x="81914" y="429769"/>
                    <a:pt x="106425" y="477775"/>
                    <a:pt x="116712" y="498603"/>
                  </a:cubicBezTo>
                  <a:cubicBezTo>
                    <a:pt x="119506" y="505207"/>
                    <a:pt x="126110" y="509017"/>
                    <a:pt x="133603" y="509017"/>
                  </a:cubicBezTo>
                  <a:lnTo>
                    <a:pt x="355851" y="509017"/>
                  </a:lnTo>
                  <a:cubicBezTo>
                    <a:pt x="363344" y="509017"/>
                    <a:pt x="369948" y="505207"/>
                    <a:pt x="372742" y="498603"/>
                  </a:cubicBezTo>
                  <a:cubicBezTo>
                    <a:pt x="383156" y="477902"/>
                    <a:pt x="407540" y="429769"/>
                    <a:pt x="430146" y="405258"/>
                  </a:cubicBezTo>
                  <a:cubicBezTo>
                    <a:pt x="448053" y="384557"/>
                    <a:pt x="463165" y="360935"/>
                    <a:pt x="472563" y="335535"/>
                  </a:cubicBezTo>
                  <a:cubicBezTo>
                    <a:pt x="482977" y="308230"/>
                    <a:pt x="488565" y="279909"/>
                    <a:pt x="489454" y="250699"/>
                  </a:cubicBezTo>
                  <a:lnTo>
                    <a:pt x="489454" y="242190"/>
                  </a:lnTo>
                  <a:cubicBezTo>
                    <a:pt x="486914" y="108331"/>
                    <a:pt x="378584" y="889"/>
                    <a:pt x="244854" y="0"/>
                  </a:cubicBezTo>
                  <a:moveTo>
                    <a:pt x="433194" y="249683"/>
                  </a:moveTo>
                  <a:cubicBezTo>
                    <a:pt x="432305" y="272289"/>
                    <a:pt x="427606" y="294895"/>
                    <a:pt x="419986" y="315596"/>
                  </a:cubicBezTo>
                  <a:cubicBezTo>
                    <a:pt x="412493" y="334392"/>
                    <a:pt x="402079" y="352299"/>
                    <a:pt x="387982" y="367412"/>
                  </a:cubicBezTo>
                  <a:cubicBezTo>
                    <a:pt x="366265" y="393828"/>
                    <a:pt x="347469" y="422022"/>
                    <a:pt x="333372" y="452248"/>
                  </a:cubicBezTo>
                  <a:lnTo>
                    <a:pt x="244854" y="452248"/>
                  </a:lnTo>
                  <a:lnTo>
                    <a:pt x="157225" y="452248"/>
                  </a:lnTo>
                  <a:cubicBezTo>
                    <a:pt x="142112" y="422149"/>
                    <a:pt x="123316" y="393828"/>
                    <a:pt x="102615" y="367412"/>
                  </a:cubicBezTo>
                  <a:cubicBezTo>
                    <a:pt x="89407" y="352299"/>
                    <a:pt x="78104" y="334392"/>
                    <a:pt x="70611" y="315596"/>
                  </a:cubicBezTo>
                  <a:cubicBezTo>
                    <a:pt x="62102" y="294895"/>
                    <a:pt x="58419" y="272289"/>
                    <a:pt x="57403" y="249683"/>
                  </a:cubicBezTo>
                  <a:lnTo>
                    <a:pt x="57403" y="242190"/>
                  </a:lnTo>
                  <a:cubicBezTo>
                    <a:pt x="59308" y="139446"/>
                    <a:pt x="143128" y="56515"/>
                    <a:pt x="245743" y="55626"/>
                  </a:cubicBezTo>
                  <a:cubicBezTo>
                    <a:pt x="348358" y="56515"/>
                    <a:pt x="432178" y="138557"/>
                    <a:pt x="434083" y="242190"/>
                  </a:cubicBezTo>
                  <a:lnTo>
                    <a:pt x="434083" y="249683"/>
                  </a:lnTo>
                  <a:close/>
                </a:path>
              </a:pathLst>
            </a:custGeom>
            <a:solidFill>
              <a:srgbClr val="8E979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7785" y="3063796"/>
            <a:ext cx="225172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4"/>
              </a:lnSpc>
            </a:pPr>
            <a:r>
              <a:rPr lang="en-US" sz="2195" b="1" spc="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What we can do: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940" y="3493541"/>
            <a:ext cx="6861058" cy="145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195" spc="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and ask for feedback</a:t>
            </a:r>
          </a:p>
          <a:p>
            <a:pPr marL="342900" indent="-342900" algn="just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195" spc="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Empower workers with safety and health information</a:t>
            </a:r>
          </a:p>
          <a:p>
            <a:pPr marL="342900" indent="-342900" algn="just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195" spc="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Recognize workers for contributions to worker safety</a:t>
            </a:r>
          </a:p>
          <a:p>
            <a:pPr marL="342900" indent="-342900" algn="just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195" spc="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 for safety and health planning</a:t>
            </a:r>
          </a:p>
        </p:txBody>
      </p:sp>
      <p:sp>
        <p:nvSpPr>
          <p:cNvPr id="13" name="Freeform 8" descr="Safe &amp; Sound Week text box ">
            <a:extLst>
              <a:ext uri="{FF2B5EF4-FFF2-40B4-BE49-F238E27FC236}">
                <a16:creationId xmlns:a16="http://schemas.microsoft.com/office/drawing/2014/main" id="{F75FA5CD-932E-6A74-8ECD-5B02E38F00DA}"/>
              </a:ext>
            </a:extLst>
          </p:cNvPr>
          <p:cNvSpPr/>
          <p:nvPr/>
        </p:nvSpPr>
        <p:spPr>
          <a:xfrm>
            <a:off x="304800" y="5650204"/>
            <a:ext cx="2584705" cy="850247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61543" y="6675027"/>
            <a:ext cx="1898905" cy="164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019200" y="1294244"/>
            <a:ext cx="10599410" cy="14037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Find and Fix Hazards</a:t>
            </a:r>
          </a:p>
          <a:p>
            <a:pPr marL="0" marR="0" lvl="0" indent="0" algn="l" defTabSz="914400" rtl="0" eaLnBrk="1" fontAlgn="auto" latinLnBrk="0" hangingPunct="1">
              <a:lnSpc>
                <a:spcPts val="31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Finding and fixing hazards in the workplace is an ongoing process that helps better identify and control sources of potential injuries or illnesses.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AD1E1D-892B-B2C0-4781-7A0FDF67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08520" y="377211"/>
            <a:ext cx="1310402" cy="1268291"/>
            <a:chOff x="8911884" y="-1964448"/>
            <a:chExt cx="1310402" cy="1310402"/>
          </a:xfrm>
          <a:solidFill>
            <a:srgbClr val="CC00CC"/>
          </a:solidFill>
        </p:grpSpPr>
        <p:pic>
          <p:nvPicPr>
            <p:cNvPr id="10" name="Graphic 9" descr="Single gear outline">
              <a:extLst>
                <a:ext uri="{FF2B5EF4-FFF2-40B4-BE49-F238E27FC236}">
                  <a16:creationId xmlns:a16="http://schemas.microsoft.com/office/drawing/2014/main" id="{757941EA-E55D-8821-FD92-C3845B35120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11884" y="-1964448"/>
              <a:ext cx="1310402" cy="1310402"/>
            </a:xfrm>
            <a:prstGeom prst="rect">
              <a:avLst/>
            </a:prstGeom>
          </p:spPr>
        </p:pic>
        <p:sp>
          <p:nvSpPr>
            <p:cNvPr id="14" name="Graphic 7" descr="Wrench outline">
              <a:extLst>
                <a:ext uri="{FF2B5EF4-FFF2-40B4-BE49-F238E27FC236}">
                  <a16:creationId xmlns:a16="http://schemas.microsoft.com/office/drawing/2014/main" id="{F78B27A1-D726-03BF-2C44-8A9D4CB107D3}"/>
                </a:ext>
              </a:extLst>
            </p:cNvPr>
            <p:cNvSpPr/>
            <p:nvPr/>
          </p:nvSpPr>
          <p:spPr>
            <a:xfrm>
              <a:off x="8959099" y="-1878174"/>
              <a:ext cx="1124831" cy="1140643"/>
            </a:xfrm>
            <a:custGeom>
              <a:avLst/>
              <a:gdLst>
                <a:gd name="connsiteX0" fmla="*/ 691880 w 837443"/>
                <a:gd name="connsiteY0" fmla="*/ 19050 h 839686"/>
                <a:gd name="connsiteX1" fmla="*/ 706062 w 837443"/>
                <a:gd name="connsiteY1" fmla="*/ 19793 h 839686"/>
                <a:gd name="connsiteX2" fmla="*/ 636530 w 837443"/>
                <a:gd name="connsiteY2" fmla="*/ 89326 h 839686"/>
                <a:gd name="connsiteX3" fmla="*/ 660342 w 837443"/>
                <a:gd name="connsiteY3" fmla="*/ 178203 h 839686"/>
                <a:gd name="connsiteX4" fmla="*/ 749287 w 837443"/>
                <a:gd name="connsiteY4" fmla="*/ 202016 h 839686"/>
                <a:gd name="connsiteX5" fmla="*/ 817714 w 837443"/>
                <a:gd name="connsiteY5" fmla="*/ 132817 h 839686"/>
                <a:gd name="connsiteX6" fmla="*/ 704850 w 837443"/>
                <a:gd name="connsiteY6" fmla="*/ 271743 h 839686"/>
                <a:gd name="connsiteX7" fmla="*/ 692165 w 837443"/>
                <a:gd name="connsiteY7" fmla="*/ 272415 h 839686"/>
                <a:gd name="connsiteX8" fmla="*/ 659952 w 837443"/>
                <a:gd name="connsiteY8" fmla="*/ 268119 h 839686"/>
                <a:gd name="connsiteX9" fmla="*/ 649284 w 837443"/>
                <a:gd name="connsiteY9" fmla="*/ 265205 h 839686"/>
                <a:gd name="connsiteX10" fmla="*/ 263931 w 837443"/>
                <a:gd name="connsiteY10" fmla="*/ 650558 h 839686"/>
                <a:gd name="connsiteX11" fmla="*/ 267084 w 837443"/>
                <a:gd name="connsiteY11" fmla="*/ 661388 h 839686"/>
                <a:gd name="connsiteX12" fmla="*/ 230660 w 837443"/>
                <a:gd name="connsiteY12" fmla="*/ 787689 h 839686"/>
                <a:gd name="connsiteX13" fmla="*/ 145564 w 837443"/>
                <a:gd name="connsiteY13" fmla="*/ 820636 h 839686"/>
                <a:gd name="connsiteX14" fmla="*/ 131381 w 837443"/>
                <a:gd name="connsiteY14" fmla="*/ 819893 h 839686"/>
                <a:gd name="connsiteX15" fmla="*/ 200914 w 837443"/>
                <a:gd name="connsiteY15" fmla="*/ 750361 h 839686"/>
                <a:gd name="connsiteX16" fmla="*/ 177149 w 837443"/>
                <a:gd name="connsiteY16" fmla="*/ 661521 h 839686"/>
                <a:gd name="connsiteX17" fmla="*/ 89233 w 837443"/>
                <a:gd name="connsiteY17" fmla="*/ 637708 h 839686"/>
                <a:gd name="connsiteX18" fmla="*/ 19748 w 837443"/>
                <a:gd name="connsiteY18" fmla="*/ 707098 h 839686"/>
                <a:gd name="connsiteX19" fmla="*/ 132380 w 837443"/>
                <a:gd name="connsiteY19" fmla="*/ 567966 h 839686"/>
                <a:gd name="connsiteX20" fmla="*/ 145278 w 837443"/>
                <a:gd name="connsiteY20" fmla="*/ 567271 h 839686"/>
                <a:gd name="connsiteX21" fmla="*/ 177492 w 837443"/>
                <a:gd name="connsiteY21" fmla="*/ 571567 h 839686"/>
                <a:gd name="connsiteX22" fmla="*/ 188160 w 837443"/>
                <a:gd name="connsiteY22" fmla="*/ 574482 h 839686"/>
                <a:gd name="connsiteX23" fmla="*/ 573513 w 837443"/>
                <a:gd name="connsiteY23" fmla="*/ 189129 h 839686"/>
                <a:gd name="connsiteX24" fmla="*/ 570360 w 837443"/>
                <a:gd name="connsiteY24" fmla="*/ 178299 h 839686"/>
                <a:gd name="connsiteX25" fmla="*/ 606783 w 837443"/>
                <a:gd name="connsiteY25" fmla="*/ 51997 h 839686"/>
                <a:gd name="connsiteX26" fmla="*/ 691880 w 837443"/>
                <a:gd name="connsiteY26" fmla="*/ 19050 h 839686"/>
                <a:gd name="connsiteX27" fmla="*/ 691880 w 837443"/>
                <a:gd name="connsiteY27" fmla="*/ 0 h 839686"/>
                <a:gd name="connsiteX28" fmla="*/ 546794 w 837443"/>
                <a:gd name="connsiteY28" fmla="*/ 144665 h 839686"/>
                <a:gd name="connsiteX29" fmla="*/ 552072 w 837443"/>
                <a:gd name="connsiteY29" fmla="*/ 183623 h 839686"/>
                <a:gd name="connsiteX30" fmla="*/ 182502 w 837443"/>
                <a:gd name="connsiteY30" fmla="*/ 553193 h 839686"/>
                <a:gd name="connsiteX31" fmla="*/ 145278 w 837443"/>
                <a:gd name="connsiteY31" fmla="*/ 548221 h 839686"/>
                <a:gd name="connsiteX32" fmla="*/ 0 w 837443"/>
                <a:gd name="connsiteY32" fmla="*/ 694198 h 839686"/>
                <a:gd name="connsiteX33" fmla="*/ 9147 w 837443"/>
                <a:gd name="connsiteY33" fmla="*/ 744646 h 839686"/>
                <a:gd name="connsiteX34" fmla="*/ 94872 w 837443"/>
                <a:gd name="connsiteY34" fmla="*/ 658921 h 839686"/>
                <a:gd name="connsiteX35" fmla="*/ 161547 w 837443"/>
                <a:gd name="connsiteY35" fmla="*/ 677018 h 839686"/>
                <a:gd name="connsiteX36" fmla="*/ 179644 w 837443"/>
                <a:gd name="connsiteY36" fmla="*/ 744646 h 839686"/>
                <a:gd name="connsiteX37" fmla="*/ 93919 w 837443"/>
                <a:gd name="connsiteY37" fmla="*/ 830371 h 839686"/>
                <a:gd name="connsiteX38" fmla="*/ 145564 w 837443"/>
                <a:gd name="connsiteY38" fmla="*/ 839686 h 839686"/>
                <a:gd name="connsiteX39" fmla="*/ 290650 w 837443"/>
                <a:gd name="connsiteY39" fmla="*/ 695021 h 839686"/>
                <a:gd name="connsiteX40" fmla="*/ 285372 w 837443"/>
                <a:gd name="connsiteY40" fmla="*/ 656063 h 839686"/>
                <a:gd name="connsiteX41" fmla="*/ 654942 w 837443"/>
                <a:gd name="connsiteY41" fmla="*/ 286493 h 839686"/>
                <a:gd name="connsiteX42" fmla="*/ 692165 w 837443"/>
                <a:gd name="connsiteY42" fmla="*/ 291465 h 839686"/>
                <a:gd name="connsiteX43" fmla="*/ 837443 w 837443"/>
                <a:gd name="connsiteY43" fmla="*/ 145488 h 839686"/>
                <a:gd name="connsiteX44" fmla="*/ 828297 w 837443"/>
                <a:gd name="connsiteY44" fmla="*/ 95041 h 839686"/>
                <a:gd name="connsiteX45" fmla="*/ 743524 w 837443"/>
                <a:gd name="connsiteY45" fmla="*/ 180766 h 839686"/>
                <a:gd name="connsiteX46" fmla="*/ 675897 w 837443"/>
                <a:gd name="connsiteY46" fmla="*/ 162668 h 839686"/>
                <a:gd name="connsiteX47" fmla="*/ 657799 w 837443"/>
                <a:gd name="connsiteY47" fmla="*/ 95041 h 839686"/>
                <a:gd name="connsiteX48" fmla="*/ 743524 w 837443"/>
                <a:gd name="connsiteY48" fmla="*/ 9316 h 839686"/>
                <a:gd name="connsiteX49" fmla="*/ 691880 w 837443"/>
                <a:gd name="connsiteY49" fmla="*/ 0 h 83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37443" h="839686">
                  <a:moveTo>
                    <a:pt x="691880" y="19050"/>
                  </a:moveTo>
                  <a:cubicBezTo>
                    <a:pt x="696617" y="19035"/>
                    <a:pt x="701352" y="19284"/>
                    <a:pt x="706062" y="19793"/>
                  </a:cubicBezTo>
                  <a:lnTo>
                    <a:pt x="636530" y="89326"/>
                  </a:lnTo>
                  <a:lnTo>
                    <a:pt x="660342" y="178203"/>
                  </a:lnTo>
                  <a:lnTo>
                    <a:pt x="749287" y="202016"/>
                  </a:lnTo>
                  <a:lnTo>
                    <a:pt x="817714" y="132817"/>
                  </a:lnTo>
                  <a:cubicBezTo>
                    <a:pt x="824912" y="202347"/>
                    <a:pt x="774380" y="264547"/>
                    <a:pt x="704850" y="271743"/>
                  </a:cubicBezTo>
                  <a:cubicBezTo>
                    <a:pt x="700635" y="272179"/>
                    <a:pt x="696402" y="272404"/>
                    <a:pt x="692165" y="272415"/>
                  </a:cubicBezTo>
                  <a:cubicBezTo>
                    <a:pt x="681285" y="272416"/>
                    <a:pt x="670452" y="270971"/>
                    <a:pt x="659952" y="268119"/>
                  </a:cubicBezTo>
                  <a:lnTo>
                    <a:pt x="649284" y="265205"/>
                  </a:lnTo>
                  <a:lnTo>
                    <a:pt x="263931" y="650558"/>
                  </a:lnTo>
                  <a:lnTo>
                    <a:pt x="267084" y="661388"/>
                  </a:lnTo>
                  <a:cubicBezTo>
                    <a:pt x="279928" y="706989"/>
                    <a:pt x="265814" y="755930"/>
                    <a:pt x="230660" y="787689"/>
                  </a:cubicBezTo>
                  <a:cubicBezTo>
                    <a:pt x="207385" y="808880"/>
                    <a:pt x="177041" y="820628"/>
                    <a:pt x="145564" y="820636"/>
                  </a:cubicBezTo>
                  <a:cubicBezTo>
                    <a:pt x="140826" y="820650"/>
                    <a:pt x="136091" y="820403"/>
                    <a:pt x="131381" y="819893"/>
                  </a:cubicBezTo>
                  <a:lnTo>
                    <a:pt x="200914" y="750361"/>
                  </a:lnTo>
                  <a:lnTo>
                    <a:pt x="177149" y="661521"/>
                  </a:lnTo>
                  <a:lnTo>
                    <a:pt x="89233" y="637708"/>
                  </a:lnTo>
                  <a:lnTo>
                    <a:pt x="19748" y="707098"/>
                  </a:lnTo>
                  <a:cubicBezTo>
                    <a:pt x="12430" y="637575"/>
                    <a:pt x="62858" y="575284"/>
                    <a:pt x="132380" y="567966"/>
                  </a:cubicBezTo>
                  <a:cubicBezTo>
                    <a:pt x="136666" y="567515"/>
                    <a:pt x="140970" y="567283"/>
                    <a:pt x="145278" y="567271"/>
                  </a:cubicBezTo>
                  <a:cubicBezTo>
                    <a:pt x="156158" y="567269"/>
                    <a:pt x="166991" y="568714"/>
                    <a:pt x="177492" y="571567"/>
                  </a:cubicBezTo>
                  <a:lnTo>
                    <a:pt x="188160" y="574482"/>
                  </a:lnTo>
                  <a:lnTo>
                    <a:pt x="573513" y="189129"/>
                  </a:lnTo>
                  <a:lnTo>
                    <a:pt x="570360" y="178299"/>
                  </a:lnTo>
                  <a:cubicBezTo>
                    <a:pt x="557515" y="132698"/>
                    <a:pt x="571629" y="83756"/>
                    <a:pt x="606783" y="51997"/>
                  </a:cubicBezTo>
                  <a:cubicBezTo>
                    <a:pt x="630059" y="30806"/>
                    <a:pt x="660402" y="19057"/>
                    <a:pt x="691880" y="19050"/>
                  </a:cubicBezTo>
                  <a:moveTo>
                    <a:pt x="691880" y="0"/>
                  </a:moveTo>
                  <a:cubicBezTo>
                    <a:pt x="611868" y="-116"/>
                    <a:pt x="546910" y="64652"/>
                    <a:pt x="546794" y="144665"/>
                  </a:cubicBezTo>
                  <a:cubicBezTo>
                    <a:pt x="546775" y="157830"/>
                    <a:pt x="548550" y="170937"/>
                    <a:pt x="552072" y="183623"/>
                  </a:cubicBezTo>
                  <a:lnTo>
                    <a:pt x="182502" y="553193"/>
                  </a:lnTo>
                  <a:cubicBezTo>
                    <a:pt x="170370" y="549889"/>
                    <a:pt x="157852" y="548216"/>
                    <a:pt x="145278" y="548221"/>
                  </a:cubicBezTo>
                  <a:cubicBezTo>
                    <a:pt x="64850" y="548414"/>
                    <a:pt x="-193" y="613770"/>
                    <a:pt x="0" y="694198"/>
                  </a:cubicBezTo>
                  <a:cubicBezTo>
                    <a:pt x="42" y="711422"/>
                    <a:pt x="3139" y="728503"/>
                    <a:pt x="9147" y="744646"/>
                  </a:cubicBezTo>
                  <a:lnTo>
                    <a:pt x="94872" y="658921"/>
                  </a:lnTo>
                  <a:lnTo>
                    <a:pt x="161547" y="677018"/>
                  </a:lnTo>
                  <a:lnTo>
                    <a:pt x="179644" y="744646"/>
                  </a:lnTo>
                  <a:lnTo>
                    <a:pt x="93919" y="830371"/>
                  </a:lnTo>
                  <a:cubicBezTo>
                    <a:pt x="110445" y="836516"/>
                    <a:pt x="127932" y="839671"/>
                    <a:pt x="145564" y="839686"/>
                  </a:cubicBezTo>
                  <a:cubicBezTo>
                    <a:pt x="225576" y="839802"/>
                    <a:pt x="290533" y="775034"/>
                    <a:pt x="290650" y="695021"/>
                  </a:cubicBezTo>
                  <a:cubicBezTo>
                    <a:pt x="290669" y="681856"/>
                    <a:pt x="288893" y="668749"/>
                    <a:pt x="285372" y="656063"/>
                  </a:cubicBezTo>
                  <a:lnTo>
                    <a:pt x="654942" y="286493"/>
                  </a:lnTo>
                  <a:cubicBezTo>
                    <a:pt x="667074" y="289797"/>
                    <a:pt x="679592" y="291470"/>
                    <a:pt x="692165" y="291465"/>
                  </a:cubicBezTo>
                  <a:cubicBezTo>
                    <a:pt x="772594" y="291272"/>
                    <a:pt x="837636" y="225916"/>
                    <a:pt x="837443" y="145488"/>
                  </a:cubicBezTo>
                  <a:cubicBezTo>
                    <a:pt x="837402" y="128264"/>
                    <a:pt x="834305" y="111184"/>
                    <a:pt x="828297" y="95041"/>
                  </a:cubicBezTo>
                  <a:lnTo>
                    <a:pt x="743524" y="180766"/>
                  </a:lnTo>
                  <a:lnTo>
                    <a:pt x="675897" y="162668"/>
                  </a:lnTo>
                  <a:lnTo>
                    <a:pt x="657799" y="95041"/>
                  </a:lnTo>
                  <a:lnTo>
                    <a:pt x="743524" y="9316"/>
                  </a:lnTo>
                  <a:cubicBezTo>
                    <a:pt x="726999" y="3169"/>
                    <a:pt x="709511" y="15"/>
                    <a:pt x="691880" y="0"/>
                  </a:cubicBezTo>
                  <a:close/>
                </a:path>
              </a:pathLst>
            </a:custGeom>
            <a:grpFill/>
            <a:ln w="38100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4404" y="2878744"/>
            <a:ext cx="2450792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What we can do: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22247" y="3336326"/>
            <a:ext cx="8461162" cy="153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Spotlight hazards and controls</a:t>
            </a:r>
          </a:p>
          <a:p>
            <a:pPr marL="342900" indent="-342900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 workers with challenges and team exercises </a:t>
            </a:r>
          </a:p>
          <a:p>
            <a:pPr marL="342900" indent="-342900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 analysis to identify hazards</a:t>
            </a:r>
          </a:p>
          <a:p>
            <a:pPr marL="342900" indent="-342900" algn="l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safety and health processes and procedures</a:t>
            </a:r>
          </a:p>
        </p:txBody>
      </p:sp>
      <p:sp>
        <p:nvSpPr>
          <p:cNvPr id="9" name="Freeform 8" descr="Safe &amp; Sound Week text box ">
            <a:extLst>
              <a:ext uri="{FF2B5EF4-FFF2-40B4-BE49-F238E27FC236}">
                <a16:creationId xmlns:a16="http://schemas.microsoft.com/office/drawing/2014/main" id="{1B865E48-1CDC-6D70-B1E1-869BA901A699}"/>
              </a:ext>
            </a:extLst>
          </p:cNvPr>
          <p:cNvSpPr/>
          <p:nvPr/>
        </p:nvSpPr>
        <p:spPr>
          <a:xfrm>
            <a:off x="304800" y="5650204"/>
            <a:ext cx="2584705" cy="850247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34695" y="6635511"/>
            <a:ext cx="1975105" cy="164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56403-37CB-7513-DD22-FB28906F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id="{A2EAA194-8799-7FFC-C17D-185FCB756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pPr>
              <a:lnSpc>
                <a:spcPts val="5040"/>
              </a:lnSpc>
            </a:pPr>
            <a:endParaRPr lang="en-US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F6A46-DF30-90CC-9152-2E94B106D4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5904" y="447959"/>
            <a:ext cx="982370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Customize the rest of this presentation to…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BBC22-874F-D06F-2307-2C4CDB946118}"/>
              </a:ext>
            </a:extLst>
          </p:cNvPr>
          <p:cNvSpPr txBox="1"/>
          <p:nvPr/>
        </p:nvSpPr>
        <p:spPr>
          <a:xfrm>
            <a:off x="991686" y="1440825"/>
            <a:ext cx="8597981" cy="198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an overview of your safety and health program</a:t>
            </a:r>
          </a:p>
          <a:p>
            <a:pPr marL="342900" indent="-342900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 a training on a specific safety topic</a:t>
            </a:r>
          </a:p>
          <a:p>
            <a:pPr marL="342900" indent="-342900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a group discussion on identifying hazards in your workplace</a:t>
            </a:r>
          </a:p>
          <a:p>
            <a:pPr marL="342900" indent="-342900">
              <a:lnSpc>
                <a:spcPts val="3011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you’re #SafeAndSoundAtWork </a:t>
            </a:r>
          </a:p>
        </p:txBody>
      </p:sp>
      <p:sp>
        <p:nvSpPr>
          <p:cNvPr id="9" name="Freeform 8" descr="Safe &amp; Sound Week text box ">
            <a:extLst>
              <a:ext uri="{FF2B5EF4-FFF2-40B4-BE49-F238E27FC236}">
                <a16:creationId xmlns:a16="http://schemas.microsoft.com/office/drawing/2014/main" id="{E91E8F9A-022B-3715-E008-09A90181616C}"/>
              </a:ext>
            </a:extLst>
          </p:cNvPr>
          <p:cNvSpPr/>
          <p:nvPr/>
        </p:nvSpPr>
        <p:spPr>
          <a:xfrm>
            <a:off x="304800" y="5650204"/>
            <a:ext cx="2584705" cy="850247"/>
          </a:xfrm>
          <a:custGeom>
            <a:avLst/>
            <a:gdLst/>
            <a:ahLst/>
            <a:cxnLst/>
            <a:rect l="l" t="t" r="r" b="b"/>
            <a:pathLst>
              <a:path w="4950137" h="1628363">
                <a:moveTo>
                  <a:pt x="0" y="0"/>
                </a:moveTo>
                <a:lnTo>
                  <a:pt x="4950137" y="0"/>
                </a:lnTo>
                <a:lnTo>
                  <a:pt x="4950137" y="1628364"/>
                </a:lnTo>
                <a:lnTo>
                  <a:pt x="0" y="1628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01" t="-5503" r="-2941" b="-7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4BA82CC-777C-E67A-96A5-56F07A6A6ED6}"/>
              </a:ext>
            </a:extLst>
          </p:cNvPr>
          <p:cNvSpPr txBox="1"/>
          <p:nvPr/>
        </p:nvSpPr>
        <p:spPr>
          <a:xfrm>
            <a:off x="234695" y="6635511"/>
            <a:ext cx="1975105" cy="164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  <a:spcBef>
                <a:spcPct val="0"/>
              </a:spcBef>
            </a:pPr>
            <a:r>
              <a:rPr lang="en-US" sz="10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osha.gov/SafeAndSoundWeek</a:t>
            </a:r>
          </a:p>
        </p:txBody>
      </p:sp>
    </p:spTree>
    <p:extLst>
      <p:ext uri="{BB962C8B-B14F-4D97-AF65-F5344CB8AC3E}">
        <p14:creationId xmlns:p14="http://schemas.microsoft.com/office/powerpoint/2010/main" val="250274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2d48c4-d24b-4a21-8024-c2cbc9cacc7e">
      <Terms xmlns="http://schemas.microsoft.com/office/infopath/2007/PartnerControls"/>
    </lcf76f155ced4ddcb4097134ff3c332f>
    <TaxCatchAll xmlns="b835c416-32fe-4346-9075-2f31fbec0a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CE6B709A97714EB59DDCC8A22A708D" ma:contentTypeVersion="16" ma:contentTypeDescription="Create a new document." ma:contentTypeScope="" ma:versionID="b2a41c35fb322d534e63e76e8d2a971a">
  <xsd:schema xmlns:xsd="http://www.w3.org/2001/XMLSchema" xmlns:xs="http://www.w3.org/2001/XMLSchema" xmlns:p="http://schemas.microsoft.com/office/2006/metadata/properties" xmlns:ns2="112d48c4-d24b-4a21-8024-c2cbc9cacc7e" xmlns:ns3="b835c416-32fe-4346-9075-2f31fbec0adf" targetNamespace="http://schemas.microsoft.com/office/2006/metadata/properties" ma:root="true" ma:fieldsID="d178c730f3d85629cece693ef2be554b" ns2:_="" ns3:_="">
    <xsd:import namespace="112d48c4-d24b-4a21-8024-c2cbc9cacc7e"/>
    <xsd:import namespace="b835c416-32fe-4346-9075-2f31fbec0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d48c4-d24b-4a21-8024-c2cbc9cac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5c416-32fe-4346-9075-2f31fbec0ad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0e73c4d-8f5f-41a5-9284-d131299ebff2}" ma:internalName="TaxCatchAll" ma:showField="CatchAllData" ma:web="b835c416-32fe-4346-9075-2f31fbec0a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2EB67-38B6-45E2-89D0-9713B67E5DFE}">
  <ds:schemaRefs>
    <ds:schemaRef ds:uri="http://purl.org/dc/elements/1.1/"/>
    <ds:schemaRef ds:uri="b835c416-32fe-4346-9075-2f31fbec0adf"/>
    <ds:schemaRef ds:uri="http://purl.org/dc/dcmitype/"/>
    <ds:schemaRef ds:uri="http://schemas.microsoft.com/office/infopath/2007/PartnerControls"/>
    <ds:schemaRef ds:uri="112d48c4-d24b-4a21-8024-c2cbc9cacc7e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EFE88D5-A21C-4293-B888-68EF328B4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E67E5-76AA-4339-8D4B-5B3CE4A6A42B}">
  <ds:schemaRefs>
    <ds:schemaRef ds:uri="112d48c4-d24b-4a21-8024-c2cbc9cacc7e"/>
    <ds:schemaRef ds:uri="b835c416-32fe-4346-9075-2f31fbec0a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414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Arial Bold</vt:lpstr>
      <vt:lpstr>Calibri</vt:lpstr>
      <vt:lpstr>Office Theme</vt:lpstr>
      <vt:lpstr>Safe Workplaces are Sound Businesses</vt:lpstr>
      <vt:lpstr>It’s Safe &amp; Sound Week! </vt:lpstr>
      <vt:lpstr>Why are we participating? </vt:lpstr>
      <vt:lpstr>Core Elements of Safety &amp; Health Programs</vt:lpstr>
      <vt:lpstr>Management Leadership An organization’s management provides the leadership, vision, and resources needed to implement an effective safety and health program.</vt:lpstr>
      <vt:lpstr>Worker Participation Worker participation is engaging workers at all levels in establishing, implementing, evaluating, and improving safety and health in the workplace so that workers understand they are a valuable partner in making their workplace safer and are encouraged to communicate with management about hazards on the job.</vt:lpstr>
      <vt:lpstr>Find and Fix Hazards Finding and fixing hazards in the workplace is an ongoing process that helps better identify and control sources of potential injuries or illnesses.</vt:lpstr>
      <vt:lpstr>Customize the rest of this presentation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SSWeek_PPT_English_508c.pdf</dc:title>
  <dc:creator>Spencer, Michelle A - OSHA</dc:creator>
  <cp:lastModifiedBy>Mintz, Inanje L - OSHA</cp:lastModifiedBy>
  <cp:revision>3</cp:revision>
  <dcterms:created xsi:type="dcterms:W3CDTF">2006-08-16T00:00:00Z</dcterms:created>
  <dcterms:modified xsi:type="dcterms:W3CDTF">2026-07-13T19:36:40Z</dcterms:modified>
  <dc:identifier>DAHM2O9ps6o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0x010100D4CE6B709A97714EB59DDCC8A22A708D</vt:lpwstr>
  </property>
  <property fmtid="{D5CDD505-2E9C-101B-9397-08002B2CF9AE}" pid="3" name="MediaServiceImageTags">
    <vt:lpwstr/>
  </property>
</Properties>
</file>