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0"/>
  </p:notesMasterIdLst>
  <p:sldIdLst>
    <p:sldId id="256" r:id="rId5"/>
    <p:sldId id="272" r:id="rId6"/>
    <p:sldId id="269" r:id="rId7"/>
    <p:sldId id="257" r:id="rId8"/>
    <p:sldId id="259" r:id="rId9"/>
    <p:sldId id="260" r:id="rId10"/>
    <p:sldId id="261" r:id="rId11"/>
    <p:sldId id="262" r:id="rId12"/>
    <p:sldId id="263" r:id="rId13"/>
    <p:sldId id="264" r:id="rId14"/>
    <p:sldId id="273" r:id="rId15"/>
    <p:sldId id="265" r:id="rId16"/>
    <p:sldId id="266" r:id="rId17"/>
    <p:sldId id="268"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1F9816-3EFE-35C4-7423-E39C2E57C0AE}" name="Isabella Garramone" initials="IG" userId="S::isabella_garramone@abtassoc.com::53a36b06-5f9d-403c-9dd7-fd7cde1ae029" providerId="AD"/>
  <p188:author id="{28317A1A-291F-CE3D-A580-E25390DA94D1}" name="Mintz, Inanje L - OSHA" initials="IM" userId="S::Mintz.Inanje.L@dol.gov::36cc1a12-52fb-41b3-86a6-11390a6e02f0" providerId="AD"/>
  <p188:author id="{2DEF541F-24BC-CCAF-8342-03F6E4974374}" name="Isabella Garramone" initials="IG" userId="S::Isabella_Garramone@abtassoc.com::53a36b06-5f9d-403c-9dd7-fd7cde1ae029" providerId="AD"/>
  <p188:author id="{3C333A44-005B-3D27-6093-0A7B65E9A924}" name="Antonio Calbo-Jackson" initials="AC" userId="S::Antonio_CalboJackson@abtassoc.com::a5cdbbf0-10fa-4ad1-af80-96d4ab49f0b4" providerId="AD"/>
  <p188:author id="{319B6A7A-6D09-7487-3169-63FAE6B61D05}" name="Debra Fleischer" initials="DF" userId="S::Debra_Fleischer@abtassoc.com::6c9ceee5-b5dd-4ac6-bb1a-29b7acd15f15" providerId="AD"/>
  <p188:author id="{9ADE9998-1F6B-BCED-CC3E-63A5E6DE9FEC}" name="Cosette Larash" initials="CL" userId="S::Cosette_Larash@abtassoc.com::78d49aa4-ac29-4fc1-a4df-d0b386f83e2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245"/>
    <a:srgbClr val="BD2A30"/>
    <a:srgbClr val="EFAC35"/>
    <a:srgbClr val="F1662A"/>
    <a:srgbClr val="013E5B"/>
    <a:srgbClr val="58803A"/>
    <a:srgbClr val="BFB593"/>
    <a:srgbClr val="D8BA5A"/>
    <a:srgbClr val="EEE1B7"/>
    <a:srgbClr val="FFD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DD46F0-193D-424A-9223-9DDCFCC19571}" v="3025" dt="2024-06-26T18:44:51.746"/>
    <p1510:client id="{B11B8FBC-C094-4C79-863A-2D1B7F411B1D}" v="12" dt="2024-06-26T17:54:04.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B03F98-FD35-41A1-96D4-A907D76B09EB}" type="doc">
      <dgm:prSet loTypeId="urn:microsoft.com/office/officeart/2005/8/layout/pList1" loCatId="list" qsTypeId="urn:microsoft.com/office/officeart/2005/8/quickstyle/simple1" qsCatId="simple" csTypeId="urn:microsoft.com/office/officeart/2005/8/colors/colorful2" csCatId="colorful" phldr="1"/>
      <dgm:spPr/>
      <dgm:t>
        <a:bodyPr/>
        <a:lstStyle/>
        <a:p>
          <a:endParaRPr lang="en-US"/>
        </a:p>
      </dgm:t>
    </dgm:pt>
    <dgm:pt modelId="{FAA33E1E-C249-45FC-B97D-4DBAC081E625}">
      <dgm:prSet phldrT="[Text]" custT="1"/>
      <dgm:spPr/>
      <dgm:t>
        <a:bodyPr/>
        <a:lstStyle/>
        <a:p>
          <a:r>
            <a:rPr lang="en-US" sz="2200" b="1"/>
            <a:t>Machine-related</a:t>
          </a:r>
        </a:p>
        <a:p>
          <a:r>
            <a:rPr lang="en-US" sz="1600">
              <a:latin typeface="+mn-lt"/>
            </a:rPr>
            <a:t>Example: b</a:t>
          </a:r>
          <a:r>
            <a:rPr lang="en-US" sz="1600" b="0" i="0">
              <a:solidFill>
                <a:srgbClr val="000000"/>
              </a:solidFill>
              <a:effectLst/>
              <a:latin typeface="+mn-lt"/>
            </a:rPr>
            <a:t>urns or crushed fingers </a:t>
          </a:r>
          <a:endParaRPr lang="en-US" sz="1600">
            <a:latin typeface="+mn-lt"/>
          </a:endParaRPr>
        </a:p>
      </dgm:t>
    </dgm:pt>
    <dgm:pt modelId="{B2DF02BB-3B21-4DD6-92C0-D54AD40E1EBF}" type="parTrans" cxnId="{0BF4E555-2DA1-4E35-8721-F368B93829C0}">
      <dgm:prSet/>
      <dgm:spPr/>
      <dgm:t>
        <a:bodyPr/>
        <a:lstStyle/>
        <a:p>
          <a:endParaRPr lang="en-US"/>
        </a:p>
      </dgm:t>
    </dgm:pt>
    <dgm:pt modelId="{48B8493A-C5D7-4017-9A20-94FF8EBA9DF7}" type="sibTrans" cxnId="{0BF4E555-2DA1-4E35-8721-F368B93829C0}">
      <dgm:prSet/>
      <dgm:spPr/>
      <dgm:t>
        <a:bodyPr/>
        <a:lstStyle/>
        <a:p>
          <a:endParaRPr lang="en-US"/>
        </a:p>
      </dgm:t>
    </dgm:pt>
    <dgm:pt modelId="{F513F9B6-05B1-46FF-B19F-DADBEFDA7792}">
      <dgm:prSet phldrT="[Text]" custT="1"/>
      <dgm:spPr/>
      <dgm:t>
        <a:bodyPr/>
        <a:lstStyle/>
        <a:p>
          <a:r>
            <a:rPr lang="en-US" sz="2200" b="1"/>
            <a:t>Physical </a:t>
          </a:r>
        </a:p>
        <a:p>
          <a:r>
            <a:rPr lang="en-US" sz="1600" b="0"/>
            <a:t>Example: Heights that pose a fall risk</a:t>
          </a:r>
        </a:p>
      </dgm:t>
    </dgm:pt>
    <dgm:pt modelId="{7500CA86-F4C5-4A78-BD69-DC0DCE97C084}" type="parTrans" cxnId="{7D858AF1-3CC8-4118-B02C-A84EC6F09CDB}">
      <dgm:prSet/>
      <dgm:spPr/>
      <dgm:t>
        <a:bodyPr/>
        <a:lstStyle/>
        <a:p>
          <a:endParaRPr lang="en-US"/>
        </a:p>
      </dgm:t>
    </dgm:pt>
    <dgm:pt modelId="{9BC7D1C8-B1F4-4ABF-961D-4521A0B240EA}" type="sibTrans" cxnId="{7D858AF1-3CC8-4118-B02C-A84EC6F09CDB}">
      <dgm:prSet/>
      <dgm:spPr/>
      <dgm:t>
        <a:bodyPr/>
        <a:lstStyle/>
        <a:p>
          <a:endParaRPr lang="en-US"/>
        </a:p>
      </dgm:t>
    </dgm:pt>
    <dgm:pt modelId="{5FE4420A-DE20-45F4-BF2D-234A1B79A3BA}">
      <dgm:prSet phldrT="[Text]" custT="1"/>
      <dgm:spPr/>
      <dgm:t>
        <a:bodyPr/>
        <a:lstStyle/>
        <a:p>
          <a:r>
            <a:rPr lang="en-US" sz="2200" b="1" kern="1200">
              <a:solidFill>
                <a:prstClr val="black">
                  <a:hueOff val="0"/>
                  <a:satOff val="0"/>
                  <a:lumOff val="0"/>
                  <a:alphaOff val="0"/>
                </a:prstClr>
              </a:solidFill>
              <a:latin typeface="Aptos" panose="02110004020202020204"/>
              <a:ea typeface="+mn-ea"/>
              <a:cs typeface="+mn-cs"/>
            </a:rPr>
            <a:t>Biological</a:t>
          </a:r>
        </a:p>
        <a:p>
          <a:r>
            <a:rPr lang="en-US" sz="1600" kern="1200"/>
            <a:t>Example: Exposure to a virus </a:t>
          </a:r>
        </a:p>
        <a:p>
          <a:endParaRPr lang="en-US" sz="1200" kern="1200"/>
        </a:p>
      </dgm:t>
    </dgm:pt>
    <dgm:pt modelId="{2F3138DA-3019-416C-9D72-2B19CE2E1DAF}" type="parTrans" cxnId="{6C523053-6016-41EA-B071-F3B285A13CB6}">
      <dgm:prSet/>
      <dgm:spPr/>
      <dgm:t>
        <a:bodyPr/>
        <a:lstStyle/>
        <a:p>
          <a:endParaRPr lang="en-US"/>
        </a:p>
      </dgm:t>
    </dgm:pt>
    <dgm:pt modelId="{C28620A1-73ED-4E53-BAEA-9BA0D06410D1}" type="sibTrans" cxnId="{6C523053-6016-41EA-B071-F3B285A13CB6}">
      <dgm:prSet/>
      <dgm:spPr/>
      <dgm:t>
        <a:bodyPr/>
        <a:lstStyle/>
        <a:p>
          <a:endParaRPr lang="en-US"/>
        </a:p>
      </dgm:t>
    </dgm:pt>
    <dgm:pt modelId="{C9CB46DF-5356-4C4B-8179-1941FDD0A837}">
      <dgm:prSet phldrT="[Text]" custT="1"/>
      <dgm:spPr/>
      <dgm:t>
        <a:bodyPr/>
        <a:lstStyle/>
        <a:p>
          <a:r>
            <a:rPr lang="en-US" sz="2200" b="1" kern="1200">
              <a:solidFill>
                <a:prstClr val="black">
                  <a:hueOff val="0"/>
                  <a:satOff val="0"/>
                  <a:lumOff val="0"/>
                  <a:alphaOff val="0"/>
                </a:prstClr>
              </a:solidFill>
              <a:latin typeface="Aptos" panose="02110004020202020204"/>
              <a:ea typeface="+mn-ea"/>
              <a:cs typeface="+mn-cs"/>
            </a:rPr>
            <a:t>Chemical</a:t>
          </a:r>
        </a:p>
        <a:p>
          <a:r>
            <a:rPr lang="en-US" sz="1600" kern="1200"/>
            <a:t>Example: Working with toxic substances </a:t>
          </a:r>
        </a:p>
      </dgm:t>
    </dgm:pt>
    <dgm:pt modelId="{9305D2F3-7CC6-40C0-A363-AE02FF71CA86}" type="parTrans" cxnId="{5BA5E889-7AB1-4628-B706-93F5E92C7628}">
      <dgm:prSet/>
      <dgm:spPr/>
      <dgm:t>
        <a:bodyPr/>
        <a:lstStyle/>
        <a:p>
          <a:endParaRPr lang="en-US"/>
        </a:p>
      </dgm:t>
    </dgm:pt>
    <dgm:pt modelId="{59A7941C-32BA-4144-91EA-08CF9D438EB5}" type="sibTrans" cxnId="{5BA5E889-7AB1-4628-B706-93F5E92C7628}">
      <dgm:prSet/>
      <dgm:spPr/>
      <dgm:t>
        <a:bodyPr/>
        <a:lstStyle/>
        <a:p>
          <a:endParaRPr lang="en-US"/>
        </a:p>
      </dgm:t>
    </dgm:pt>
    <dgm:pt modelId="{903F5077-CEA4-49FC-8307-475C1F5A6658}">
      <dgm:prSet phldrT="[Text]" custT="1"/>
      <dgm:spPr/>
      <dgm:t>
        <a:bodyPr/>
        <a:lstStyle/>
        <a:p>
          <a:r>
            <a:rPr lang="en-US" sz="2200" b="1" kern="1200">
              <a:solidFill>
                <a:prstClr val="black">
                  <a:hueOff val="0"/>
                  <a:satOff val="0"/>
                  <a:lumOff val="0"/>
                  <a:alphaOff val="0"/>
                </a:prstClr>
              </a:solidFill>
              <a:latin typeface="Aptos" panose="02110004020202020204"/>
              <a:ea typeface="+mn-ea"/>
              <a:cs typeface="+mn-cs"/>
            </a:rPr>
            <a:t>Ergonomic</a:t>
          </a:r>
        </a:p>
        <a:p>
          <a:r>
            <a:rPr lang="en-US" sz="1600" kern="1200"/>
            <a:t>Example: Repetitive motions that cause muscle stress</a:t>
          </a:r>
        </a:p>
      </dgm:t>
    </dgm:pt>
    <dgm:pt modelId="{DFFC3C74-B978-4079-B475-7C6E575A2637}" type="parTrans" cxnId="{A8332C82-4E09-4738-B424-DE413E054C6C}">
      <dgm:prSet/>
      <dgm:spPr/>
      <dgm:t>
        <a:bodyPr/>
        <a:lstStyle/>
        <a:p>
          <a:endParaRPr lang="en-US"/>
        </a:p>
      </dgm:t>
    </dgm:pt>
    <dgm:pt modelId="{A9213C55-9346-4CB0-B203-FBEA8F955ECB}" type="sibTrans" cxnId="{A8332C82-4E09-4738-B424-DE413E054C6C}">
      <dgm:prSet/>
      <dgm:spPr/>
      <dgm:t>
        <a:bodyPr/>
        <a:lstStyle/>
        <a:p>
          <a:endParaRPr lang="en-US"/>
        </a:p>
      </dgm:t>
    </dgm:pt>
    <dgm:pt modelId="{02EC8EB7-1CD0-4B2C-AC9D-DD359C68566D}" type="pres">
      <dgm:prSet presAssocID="{E0B03F98-FD35-41A1-96D4-A907D76B09EB}" presName="Name0" presStyleCnt="0">
        <dgm:presLayoutVars>
          <dgm:dir/>
          <dgm:resizeHandles val="exact"/>
        </dgm:presLayoutVars>
      </dgm:prSet>
      <dgm:spPr/>
    </dgm:pt>
    <dgm:pt modelId="{1DF31E5B-34AA-46AD-832C-13F9056BCBCB}" type="pres">
      <dgm:prSet presAssocID="{FAA33E1E-C249-45FC-B97D-4DBAC081E625}" presName="compNode" presStyleCnt="0"/>
      <dgm:spPr/>
    </dgm:pt>
    <dgm:pt modelId="{2DD7E7FE-A405-46CA-A26D-0769CC7E7C9E}" type="pres">
      <dgm:prSet presAssocID="{FAA33E1E-C249-45FC-B97D-4DBAC081E625}" presName="pictRect" presStyleLbl="node1" presStyleIdx="0" presStyleCnt="5" custScaleX="68932" custScaleY="100047" custLinFactNeighborX="8738" custLinFactNeighborY="-134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ears with solid fill"/>
        </a:ext>
      </dgm:extLst>
    </dgm:pt>
    <dgm:pt modelId="{5FA3FF58-3591-470B-B995-60713479DD4A}" type="pres">
      <dgm:prSet presAssocID="{FAA33E1E-C249-45FC-B97D-4DBAC081E625}" presName="textRect" presStyleLbl="revTx" presStyleIdx="0" presStyleCnt="5" custScaleX="139347" custScaleY="193569" custLinFactNeighborX="8738" custLinFactNeighborY="17082">
        <dgm:presLayoutVars>
          <dgm:bulletEnabled val="1"/>
        </dgm:presLayoutVars>
      </dgm:prSet>
      <dgm:spPr/>
    </dgm:pt>
    <dgm:pt modelId="{C4B5C5CA-49A0-415D-BB03-53F0B214866B}" type="pres">
      <dgm:prSet presAssocID="{48B8493A-C5D7-4017-9A20-94FF8EBA9DF7}" presName="sibTrans" presStyleLbl="sibTrans2D1" presStyleIdx="0" presStyleCnt="0"/>
      <dgm:spPr/>
    </dgm:pt>
    <dgm:pt modelId="{332A31BA-A5DC-4BFD-80FC-C15557C5DF70}" type="pres">
      <dgm:prSet presAssocID="{F513F9B6-05B1-46FF-B19F-DADBEFDA7792}" presName="compNode" presStyleCnt="0"/>
      <dgm:spPr/>
    </dgm:pt>
    <dgm:pt modelId="{7C7EE8AA-F5F4-45BE-81DB-40507B639849}" type="pres">
      <dgm:prSet presAssocID="{F513F9B6-05B1-46FF-B19F-DADBEFDA7792}" presName="pictRect" presStyleLbl="node1" presStyleIdx="1" presStyleCnt="5" custScaleX="68932" custScaleY="100047" custLinFactNeighborX="6168" custLinFactNeighborY="-269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onstruction Barricade with solid fill"/>
        </a:ext>
      </dgm:extLst>
    </dgm:pt>
    <dgm:pt modelId="{0F34EF4D-2479-4AD8-A919-3A853854FDFD}" type="pres">
      <dgm:prSet presAssocID="{F513F9B6-05B1-46FF-B19F-DADBEFDA7792}" presName="textRect" presStyleLbl="revTx" presStyleIdx="1" presStyleCnt="5" custScaleX="120565" custScaleY="206295" custLinFactNeighborX="6169" custLinFactNeighborY="25289">
        <dgm:presLayoutVars>
          <dgm:bulletEnabled val="1"/>
        </dgm:presLayoutVars>
      </dgm:prSet>
      <dgm:spPr/>
    </dgm:pt>
    <dgm:pt modelId="{339FB735-2D3E-43A0-9B44-DF6C88BAD832}" type="pres">
      <dgm:prSet presAssocID="{9BC7D1C8-B1F4-4ABF-961D-4521A0B240EA}" presName="sibTrans" presStyleLbl="sibTrans2D1" presStyleIdx="0" presStyleCnt="0"/>
      <dgm:spPr/>
    </dgm:pt>
    <dgm:pt modelId="{6953260F-300E-4657-A22B-4312E566E026}" type="pres">
      <dgm:prSet presAssocID="{5FE4420A-DE20-45F4-BF2D-234A1B79A3BA}" presName="compNode" presStyleCnt="0"/>
      <dgm:spPr/>
    </dgm:pt>
    <dgm:pt modelId="{6F1E92EC-CB36-4B9E-A3AE-7086823A184D}" type="pres">
      <dgm:prSet presAssocID="{5FE4420A-DE20-45F4-BF2D-234A1B79A3BA}" presName="pictRect" presStyleLbl="node1" presStyleIdx="2" presStyleCnt="5" custScaleX="68932" custScaleY="100047" custLinFactNeighborY="202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Immunity with solid fill"/>
        </a:ext>
      </dgm:extLst>
    </dgm:pt>
    <dgm:pt modelId="{EBF10348-3EEC-4031-A5BE-3A1836B861FA}" type="pres">
      <dgm:prSet presAssocID="{5FE4420A-DE20-45F4-BF2D-234A1B79A3BA}" presName="textRect" presStyleLbl="revTx" presStyleIdx="2" presStyleCnt="5" custScaleX="118301" custScaleY="199409" custLinFactNeighborY="33443">
        <dgm:presLayoutVars>
          <dgm:bulletEnabled val="1"/>
        </dgm:presLayoutVars>
      </dgm:prSet>
      <dgm:spPr/>
    </dgm:pt>
    <dgm:pt modelId="{E9A1DDBE-7EC3-471A-BB55-B256F1443467}" type="pres">
      <dgm:prSet presAssocID="{C28620A1-73ED-4E53-BAEA-9BA0D06410D1}" presName="sibTrans" presStyleLbl="sibTrans2D1" presStyleIdx="0" presStyleCnt="0"/>
      <dgm:spPr/>
    </dgm:pt>
    <dgm:pt modelId="{DD5A05E6-70C1-472E-BA4D-2B6A9567202D}" type="pres">
      <dgm:prSet presAssocID="{C9CB46DF-5356-4C4B-8179-1941FDD0A837}" presName="compNode" presStyleCnt="0"/>
      <dgm:spPr/>
    </dgm:pt>
    <dgm:pt modelId="{167B7042-A93B-47A0-8B35-9A2653081E98}" type="pres">
      <dgm:prSet presAssocID="{C9CB46DF-5356-4C4B-8179-1941FDD0A837}" presName="pictRect" presStyleLbl="node1" presStyleIdx="3" presStyleCnt="5" custScaleX="68932" custScaleY="100047" custLinFactNeighborX="-616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Radioactive with solid fill"/>
        </a:ext>
      </dgm:extLst>
    </dgm:pt>
    <dgm:pt modelId="{A66DE039-92CA-422F-9715-BFCED4206375}" type="pres">
      <dgm:prSet presAssocID="{C9CB46DF-5356-4C4B-8179-1941FDD0A837}" presName="textRect" presStyleLbl="revTx" presStyleIdx="3" presStyleCnt="5" custScaleX="111999" custScaleY="178118" custLinFactNeighborX="-6168" custLinFactNeighborY="22518">
        <dgm:presLayoutVars>
          <dgm:bulletEnabled val="1"/>
        </dgm:presLayoutVars>
      </dgm:prSet>
      <dgm:spPr/>
    </dgm:pt>
    <dgm:pt modelId="{ADF74A9A-EC2A-4992-BFBF-34319C5BBB7C}" type="pres">
      <dgm:prSet presAssocID="{59A7941C-32BA-4144-91EA-08CF9D438EB5}" presName="sibTrans" presStyleLbl="sibTrans2D1" presStyleIdx="0" presStyleCnt="0"/>
      <dgm:spPr/>
    </dgm:pt>
    <dgm:pt modelId="{C2A20241-7D4C-4E0E-8C85-6767929F6498}" type="pres">
      <dgm:prSet presAssocID="{903F5077-CEA4-49FC-8307-475C1F5A6658}" presName="compNode" presStyleCnt="0"/>
      <dgm:spPr/>
    </dgm:pt>
    <dgm:pt modelId="{391DB6B5-AD2C-4A0C-A906-45EC9F3C7F2E}" type="pres">
      <dgm:prSet presAssocID="{903F5077-CEA4-49FC-8307-475C1F5A6658}" presName="pictRect" presStyleLbl="node1" presStyleIdx="4" presStyleCnt="5" custScaleX="68932" custScaleY="100047" custLinFactNeighborX="-9252"/>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Office Chair with solid fill"/>
        </a:ext>
      </dgm:extLst>
    </dgm:pt>
    <dgm:pt modelId="{C4E50C41-19D2-4D3F-AA6D-2BA93CE3402A}" type="pres">
      <dgm:prSet presAssocID="{903F5077-CEA4-49FC-8307-475C1F5A6658}" presName="textRect" presStyleLbl="revTx" presStyleIdx="4" presStyleCnt="5" custScaleX="118118" custScaleY="153077" custLinFactNeighborX="-9252">
        <dgm:presLayoutVars>
          <dgm:bulletEnabled val="1"/>
        </dgm:presLayoutVars>
      </dgm:prSet>
      <dgm:spPr/>
    </dgm:pt>
  </dgm:ptLst>
  <dgm:cxnLst>
    <dgm:cxn modelId="{87D93509-9870-47B4-8B6E-B03BFB328C04}" type="presOf" srcId="{C28620A1-73ED-4E53-BAEA-9BA0D06410D1}" destId="{E9A1DDBE-7EC3-471A-BB55-B256F1443467}" srcOrd="0" destOrd="0" presId="urn:microsoft.com/office/officeart/2005/8/layout/pList1"/>
    <dgm:cxn modelId="{7C619609-98D2-4130-93E8-31A299E215C2}" type="presOf" srcId="{903F5077-CEA4-49FC-8307-475C1F5A6658}" destId="{C4E50C41-19D2-4D3F-AA6D-2BA93CE3402A}" srcOrd="0" destOrd="0" presId="urn:microsoft.com/office/officeart/2005/8/layout/pList1"/>
    <dgm:cxn modelId="{6B14124B-C2A8-4221-84D3-AE6ABEB0DDF1}" type="presOf" srcId="{E0B03F98-FD35-41A1-96D4-A907D76B09EB}" destId="{02EC8EB7-1CD0-4B2C-AC9D-DD359C68566D}" srcOrd="0" destOrd="0" presId="urn:microsoft.com/office/officeart/2005/8/layout/pList1"/>
    <dgm:cxn modelId="{67B99B4B-7D92-4C71-9979-1017422BF115}" type="presOf" srcId="{59A7941C-32BA-4144-91EA-08CF9D438EB5}" destId="{ADF74A9A-EC2A-4992-BFBF-34319C5BBB7C}" srcOrd="0" destOrd="0" presId="urn:microsoft.com/office/officeart/2005/8/layout/pList1"/>
    <dgm:cxn modelId="{56D2A66F-0DFA-4233-99F8-4A56CA5AB77D}" type="presOf" srcId="{9BC7D1C8-B1F4-4ABF-961D-4521A0B240EA}" destId="{339FB735-2D3E-43A0-9B44-DF6C88BAD832}" srcOrd="0" destOrd="0" presId="urn:microsoft.com/office/officeart/2005/8/layout/pList1"/>
    <dgm:cxn modelId="{6C523053-6016-41EA-B071-F3B285A13CB6}" srcId="{E0B03F98-FD35-41A1-96D4-A907D76B09EB}" destId="{5FE4420A-DE20-45F4-BF2D-234A1B79A3BA}" srcOrd="2" destOrd="0" parTransId="{2F3138DA-3019-416C-9D72-2B19CE2E1DAF}" sibTransId="{C28620A1-73ED-4E53-BAEA-9BA0D06410D1}"/>
    <dgm:cxn modelId="{0BF4E555-2DA1-4E35-8721-F368B93829C0}" srcId="{E0B03F98-FD35-41A1-96D4-A907D76B09EB}" destId="{FAA33E1E-C249-45FC-B97D-4DBAC081E625}" srcOrd="0" destOrd="0" parTransId="{B2DF02BB-3B21-4DD6-92C0-D54AD40E1EBF}" sibTransId="{48B8493A-C5D7-4017-9A20-94FF8EBA9DF7}"/>
    <dgm:cxn modelId="{B2E42C59-A4F5-47EE-BC06-00CAEEA894D1}" type="presOf" srcId="{C9CB46DF-5356-4C4B-8179-1941FDD0A837}" destId="{A66DE039-92CA-422F-9715-BFCED4206375}" srcOrd="0" destOrd="0" presId="urn:microsoft.com/office/officeart/2005/8/layout/pList1"/>
    <dgm:cxn modelId="{A8332C82-4E09-4738-B424-DE413E054C6C}" srcId="{E0B03F98-FD35-41A1-96D4-A907D76B09EB}" destId="{903F5077-CEA4-49FC-8307-475C1F5A6658}" srcOrd="4" destOrd="0" parTransId="{DFFC3C74-B978-4079-B475-7C6E575A2637}" sibTransId="{A9213C55-9346-4CB0-B203-FBEA8F955ECB}"/>
    <dgm:cxn modelId="{5BA5E889-7AB1-4628-B706-93F5E92C7628}" srcId="{E0B03F98-FD35-41A1-96D4-A907D76B09EB}" destId="{C9CB46DF-5356-4C4B-8179-1941FDD0A837}" srcOrd="3" destOrd="0" parTransId="{9305D2F3-7CC6-40C0-A363-AE02FF71CA86}" sibTransId="{59A7941C-32BA-4144-91EA-08CF9D438EB5}"/>
    <dgm:cxn modelId="{C043CCB7-F015-46A8-B675-8723E250D7F9}" type="presOf" srcId="{FAA33E1E-C249-45FC-B97D-4DBAC081E625}" destId="{5FA3FF58-3591-470B-B995-60713479DD4A}" srcOrd="0" destOrd="0" presId="urn:microsoft.com/office/officeart/2005/8/layout/pList1"/>
    <dgm:cxn modelId="{96B5B7CB-09A9-463E-B675-E4D7424A8DF8}" type="presOf" srcId="{48B8493A-C5D7-4017-9A20-94FF8EBA9DF7}" destId="{C4B5C5CA-49A0-415D-BB03-53F0B214866B}" srcOrd="0" destOrd="0" presId="urn:microsoft.com/office/officeart/2005/8/layout/pList1"/>
    <dgm:cxn modelId="{7D858AF1-3CC8-4118-B02C-A84EC6F09CDB}" srcId="{E0B03F98-FD35-41A1-96D4-A907D76B09EB}" destId="{F513F9B6-05B1-46FF-B19F-DADBEFDA7792}" srcOrd="1" destOrd="0" parTransId="{7500CA86-F4C5-4A78-BD69-DC0DCE97C084}" sibTransId="{9BC7D1C8-B1F4-4ABF-961D-4521A0B240EA}"/>
    <dgm:cxn modelId="{1BE8B7F1-5554-459F-A56A-1CD534AA9F0B}" type="presOf" srcId="{F513F9B6-05B1-46FF-B19F-DADBEFDA7792}" destId="{0F34EF4D-2479-4AD8-A919-3A853854FDFD}" srcOrd="0" destOrd="0" presId="urn:microsoft.com/office/officeart/2005/8/layout/pList1"/>
    <dgm:cxn modelId="{1DBED8F9-C0F1-404D-8A20-31967B252191}" type="presOf" srcId="{5FE4420A-DE20-45F4-BF2D-234A1B79A3BA}" destId="{EBF10348-3EEC-4031-A5BE-3A1836B861FA}" srcOrd="0" destOrd="0" presId="urn:microsoft.com/office/officeart/2005/8/layout/pList1"/>
    <dgm:cxn modelId="{000438F1-EFBD-42B5-8F8C-39E7B331D5E3}" type="presParOf" srcId="{02EC8EB7-1CD0-4B2C-AC9D-DD359C68566D}" destId="{1DF31E5B-34AA-46AD-832C-13F9056BCBCB}" srcOrd="0" destOrd="0" presId="urn:microsoft.com/office/officeart/2005/8/layout/pList1"/>
    <dgm:cxn modelId="{D9C88CFE-DF3F-49E2-B7F9-FFE0378CFA7B}" type="presParOf" srcId="{1DF31E5B-34AA-46AD-832C-13F9056BCBCB}" destId="{2DD7E7FE-A405-46CA-A26D-0769CC7E7C9E}" srcOrd="0" destOrd="0" presId="urn:microsoft.com/office/officeart/2005/8/layout/pList1"/>
    <dgm:cxn modelId="{CAEBB16A-3D97-4FBD-A1FE-0CD0BAA2A119}" type="presParOf" srcId="{1DF31E5B-34AA-46AD-832C-13F9056BCBCB}" destId="{5FA3FF58-3591-470B-B995-60713479DD4A}" srcOrd="1" destOrd="0" presId="urn:microsoft.com/office/officeart/2005/8/layout/pList1"/>
    <dgm:cxn modelId="{70D91A0F-8EC6-4191-94A1-054E452D8529}" type="presParOf" srcId="{02EC8EB7-1CD0-4B2C-AC9D-DD359C68566D}" destId="{C4B5C5CA-49A0-415D-BB03-53F0B214866B}" srcOrd="1" destOrd="0" presId="urn:microsoft.com/office/officeart/2005/8/layout/pList1"/>
    <dgm:cxn modelId="{9A043D2E-2CA3-48D5-ABAD-97FBFCA2B327}" type="presParOf" srcId="{02EC8EB7-1CD0-4B2C-AC9D-DD359C68566D}" destId="{332A31BA-A5DC-4BFD-80FC-C15557C5DF70}" srcOrd="2" destOrd="0" presId="urn:microsoft.com/office/officeart/2005/8/layout/pList1"/>
    <dgm:cxn modelId="{5F519F73-DAB1-4682-88B6-B31A6E81098F}" type="presParOf" srcId="{332A31BA-A5DC-4BFD-80FC-C15557C5DF70}" destId="{7C7EE8AA-F5F4-45BE-81DB-40507B639849}" srcOrd="0" destOrd="0" presId="urn:microsoft.com/office/officeart/2005/8/layout/pList1"/>
    <dgm:cxn modelId="{13900B38-BA22-433E-BCE6-760B0081EBC8}" type="presParOf" srcId="{332A31BA-A5DC-4BFD-80FC-C15557C5DF70}" destId="{0F34EF4D-2479-4AD8-A919-3A853854FDFD}" srcOrd="1" destOrd="0" presId="urn:microsoft.com/office/officeart/2005/8/layout/pList1"/>
    <dgm:cxn modelId="{10995178-7282-4F7E-B6C1-6B83E67B5140}" type="presParOf" srcId="{02EC8EB7-1CD0-4B2C-AC9D-DD359C68566D}" destId="{339FB735-2D3E-43A0-9B44-DF6C88BAD832}" srcOrd="3" destOrd="0" presId="urn:microsoft.com/office/officeart/2005/8/layout/pList1"/>
    <dgm:cxn modelId="{E76E18ED-5042-4048-BA82-C76033B3226F}" type="presParOf" srcId="{02EC8EB7-1CD0-4B2C-AC9D-DD359C68566D}" destId="{6953260F-300E-4657-A22B-4312E566E026}" srcOrd="4" destOrd="0" presId="urn:microsoft.com/office/officeart/2005/8/layout/pList1"/>
    <dgm:cxn modelId="{D3BF05B9-2FC0-40B2-BA57-4BDE18740EC3}" type="presParOf" srcId="{6953260F-300E-4657-A22B-4312E566E026}" destId="{6F1E92EC-CB36-4B9E-A3AE-7086823A184D}" srcOrd="0" destOrd="0" presId="urn:microsoft.com/office/officeart/2005/8/layout/pList1"/>
    <dgm:cxn modelId="{DCF9F966-F68B-4A3D-BC3A-B0C37F1C7970}" type="presParOf" srcId="{6953260F-300E-4657-A22B-4312E566E026}" destId="{EBF10348-3EEC-4031-A5BE-3A1836B861FA}" srcOrd="1" destOrd="0" presId="urn:microsoft.com/office/officeart/2005/8/layout/pList1"/>
    <dgm:cxn modelId="{257AFFE6-AFEA-499C-B4A3-448CA13FB8F1}" type="presParOf" srcId="{02EC8EB7-1CD0-4B2C-AC9D-DD359C68566D}" destId="{E9A1DDBE-7EC3-471A-BB55-B256F1443467}" srcOrd="5" destOrd="0" presId="urn:microsoft.com/office/officeart/2005/8/layout/pList1"/>
    <dgm:cxn modelId="{9DD4A47A-21DB-405E-8BC7-980D5DA8E159}" type="presParOf" srcId="{02EC8EB7-1CD0-4B2C-AC9D-DD359C68566D}" destId="{DD5A05E6-70C1-472E-BA4D-2B6A9567202D}" srcOrd="6" destOrd="0" presId="urn:microsoft.com/office/officeart/2005/8/layout/pList1"/>
    <dgm:cxn modelId="{91CA6674-B88F-4F1B-A2AA-8A1D1D0439E2}" type="presParOf" srcId="{DD5A05E6-70C1-472E-BA4D-2B6A9567202D}" destId="{167B7042-A93B-47A0-8B35-9A2653081E98}" srcOrd="0" destOrd="0" presId="urn:microsoft.com/office/officeart/2005/8/layout/pList1"/>
    <dgm:cxn modelId="{23785F0C-503C-492D-B59C-28CDBE78D696}" type="presParOf" srcId="{DD5A05E6-70C1-472E-BA4D-2B6A9567202D}" destId="{A66DE039-92CA-422F-9715-BFCED4206375}" srcOrd="1" destOrd="0" presId="urn:microsoft.com/office/officeart/2005/8/layout/pList1"/>
    <dgm:cxn modelId="{1744A29D-42D0-48C5-B2FE-9944B5BAD4CC}" type="presParOf" srcId="{02EC8EB7-1CD0-4B2C-AC9D-DD359C68566D}" destId="{ADF74A9A-EC2A-4992-BFBF-34319C5BBB7C}" srcOrd="7" destOrd="0" presId="urn:microsoft.com/office/officeart/2005/8/layout/pList1"/>
    <dgm:cxn modelId="{B4CD9009-DD4B-47D7-9137-879705740FB8}" type="presParOf" srcId="{02EC8EB7-1CD0-4B2C-AC9D-DD359C68566D}" destId="{C2A20241-7D4C-4E0E-8C85-6767929F6498}" srcOrd="8" destOrd="0" presId="urn:microsoft.com/office/officeart/2005/8/layout/pList1"/>
    <dgm:cxn modelId="{831D8613-8914-4981-B623-E56DD996D0F5}" type="presParOf" srcId="{C2A20241-7D4C-4E0E-8C85-6767929F6498}" destId="{391DB6B5-AD2C-4A0C-A906-45EC9F3C7F2E}" srcOrd="0" destOrd="0" presId="urn:microsoft.com/office/officeart/2005/8/layout/pList1"/>
    <dgm:cxn modelId="{0EA23F56-4E99-4D35-B5D7-C64A21C6AB8F}" type="presParOf" srcId="{C2A20241-7D4C-4E0E-8C85-6767929F6498}" destId="{C4E50C41-19D2-4D3F-AA6D-2BA93CE3402A}"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7E7FE-A405-46CA-A26D-0769CC7E7C9E}">
      <dsp:nvSpPr>
        <dsp:cNvPr id="0" name=""/>
        <dsp:cNvSpPr/>
      </dsp:nvSpPr>
      <dsp:spPr>
        <a:xfrm>
          <a:off x="784067" y="402503"/>
          <a:ext cx="1229498" cy="1229504"/>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A3FF58-3591-470B-B995-60713479DD4A}">
      <dsp:nvSpPr>
        <dsp:cNvPr id="0" name=""/>
        <dsp:cNvSpPr/>
      </dsp:nvSpPr>
      <dsp:spPr>
        <a:xfrm>
          <a:off x="156093" y="1451636"/>
          <a:ext cx="2485447" cy="128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r>
            <a:rPr lang="en-US" sz="2200" b="1" kern="1200"/>
            <a:t>Machine-related</a:t>
          </a:r>
        </a:p>
        <a:p>
          <a:pPr marL="0" lvl="0" indent="0" algn="ctr" defTabSz="977900">
            <a:lnSpc>
              <a:spcPct val="90000"/>
            </a:lnSpc>
            <a:spcBef>
              <a:spcPct val="0"/>
            </a:spcBef>
            <a:spcAft>
              <a:spcPct val="35000"/>
            </a:spcAft>
            <a:buNone/>
          </a:pPr>
          <a:r>
            <a:rPr lang="en-US" sz="1600" kern="1200">
              <a:latin typeface="+mn-lt"/>
            </a:rPr>
            <a:t>Example: b</a:t>
          </a:r>
          <a:r>
            <a:rPr lang="en-US" sz="1600" b="0" i="0" kern="1200">
              <a:solidFill>
                <a:srgbClr val="000000"/>
              </a:solidFill>
              <a:effectLst/>
              <a:latin typeface="+mn-lt"/>
            </a:rPr>
            <a:t>urns or crushed fingers </a:t>
          </a:r>
          <a:endParaRPr lang="en-US" sz="1600" kern="1200">
            <a:latin typeface="+mn-lt"/>
          </a:endParaRPr>
        </a:p>
      </dsp:txBody>
      <dsp:txXfrm>
        <a:off x="156093" y="1451636"/>
        <a:ext cx="2485447" cy="1280904"/>
      </dsp:txXfrm>
    </dsp:sp>
    <dsp:sp modelId="{7C7EE8AA-F5F4-45BE-81DB-40507B639849}">
      <dsp:nvSpPr>
        <dsp:cNvPr id="0" name=""/>
        <dsp:cNvSpPr/>
      </dsp:nvSpPr>
      <dsp:spPr>
        <a:xfrm>
          <a:off x="3234613" y="364859"/>
          <a:ext cx="1229498" cy="1229504"/>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34EF4D-2479-4AD8-A919-3A853854FDFD}">
      <dsp:nvSpPr>
        <dsp:cNvPr id="0" name=""/>
        <dsp:cNvSpPr/>
      </dsp:nvSpPr>
      <dsp:spPr>
        <a:xfrm>
          <a:off x="2774157" y="1442785"/>
          <a:ext cx="2150444" cy="136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r>
            <a:rPr lang="en-US" sz="2200" b="1" kern="1200"/>
            <a:t>Physical </a:t>
          </a:r>
        </a:p>
        <a:p>
          <a:pPr marL="0" lvl="0" indent="0" algn="ctr" defTabSz="977900">
            <a:lnSpc>
              <a:spcPct val="90000"/>
            </a:lnSpc>
            <a:spcBef>
              <a:spcPct val="0"/>
            </a:spcBef>
            <a:spcAft>
              <a:spcPct val="35000"/>
            </a:spcAft>
            <a:buNone/>
          </a:pPr>
          <a:r>
            <a:rPr lang="en-US" sz="1600" b="0" kern="1200"/>
            <a:t>Example: Heights that pose a fall risk</a:t>
          </a:r>
        </a:p>
      </dsp:txBody>
      <dsp:txXfrm>
        <a:off x="2774157" y="1442785"/>
        <a:ext cx="2150444" cy="1365116"/>
      </dsp:txXfrm>
    </dsp:sp>
    <dsp:sp modelId="{6F1E92EC-CB36-4B9E-A3AE-7086823A184D}">
      <dsp:nvSpPr>
        <dsp:cNvPr id="0" name=""/>
        <dsp:cNvSpPr/>
      </dsp:nvSpPr>
      <dsp:spPr>
        <a:xfrm>
          <a:off x="5433290" y="434158"/>
          <a:ext cx="1229498" cy="1229504"/>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F10348-3EEC-4031-A5BE-3A1836B861FA}">
      <dsp:nvSpPr>
        <dsp:cNvPr id="0" name=""/>
        <dsp:cNvSpPr/>
      </dsp:nvSpPr>
      <dsp:spPr>
        <a:xfrm>
          <a:off x="4993008" y="1530918"/>
          <a:ext cx="2110062" cy="1319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r>
            <a:rPr lang="en-US" sz="2200" b="1" kern="1200">
              <a:solidFill>
                <a:prstClr val="black">
                  <a:hueOff val="0"/>
                  <a:satOff val="0"/>
                  <a:lumOff val="0"/>
                  <a:alphaOff val="0"/>
                </a:prstClr>
              </a:solidFill>
              <a:latin typeface="Aptos" panose="02110004020202020204"/>
              <a:ea typeface="+mn-ea"/>
              <a:cs typeface="+mn-cs"/>
            </a:rPr>
            <a:t>Biological</a:t>
          </a:r>
        </a:p>
        <a:p>
          <a:pPr marL="0" lvl="0" indent="0" algn="ctr" defTabSz="977900">
            <a:lnSpc>
              <a:spcPct val="90000"/>
            </a:lnSpc>
            <a:spcBef>
              <a:spcPct val="0"/>
            </a:spcBef>
            <a:spcAft>
              <a:spcPct val="35000"/>
            </a:spcAft>
            <a:buNone/>
          </a:pPr>
          <a:r>
            <a:rPr lang="en-US" sz="1600" kern="1200"/>
            <a:t>Example: Exposure to a virus </a:t>
          </a:r>
        </a:p>
        <a:p>
          <a:pPr marL="0" lvl="0" indent="0" algn="ctr" defTabSz="977900">
            <a:lnSpc>
              <a:spcPct val="90000"/>
            </a:lnSpc>
            <a:spcBef>
              <a:spcPct val="0"/>
            </a:spcBef>
            <a:spcAft>
              <a:spcPct val="35000"/>
            </a:spcAft>
            <a:buNone/>
          </a:pPr>
          <a:endParaRPr lang="en-US" sz="1200" kern="1200"/>
        </a:p>
      </dsp:txBody>
      <dsp:txXfrm>
        <a:off x="4993008" y="1530918"/>
        <a:ext cx="2110062" cy="1319549"/>
      </dsp:txXfrm>
    </dsp:sp>
    <dsp:sp modelId="{167B7042-A93B-47A0-8B35-9A2653081E98}">
      <dsp:nvSpPr>
        <dsp:cNvPr id="0" name=""/>
        <dsp:cNvSpPr/>
      </dsp:nvSpPr>
      <dsp:spPr>
        <a:xfrm>
          <a:off x="7555574" y="444531"/>
          <a:ext cx="1229498" cy="1229504"/>
        </a:xfrm>
        <a:prstGeom prst="round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6DE039-92CA-422F-9715-BFCED4206375}">
      <dsp:nvSpPr>
        <dsp:cNvPr id="0" name=""/>
        <dsp:cNvSpPr/>
      </dsp:nvSpPr>
      <dsp:spPr>
        <a:xfrm>
          <a:off x="7171494" y="1564291"/>
          <a:ext cx="1997657" cy="1178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r>
            <a:rPr lang="en-US" sz="2200" b="1" kern="1200">
              <a:solidFill>
                <a:prstClr val="black">
                  <a:hueOff val="0"/>
                  <a:satOff val="0"/>
                  <a:lumOff val="0"/>
                  <a:alphaOff val="0"/>
                </a:prstClr>
              </a:solidFill>
              <a:latin typeface="Aptos" panose="02110004020202020204"/>
              <a:ea typeface="+mn-ea"/>
              <a:cs typeface="+mn-cs"/>
            </a:rPr>
            <a:t>Chemical</a:t>
          </a:r>
        </a:p>
        <a:p>
          <a:pPr marL="0" lvl="0" indent="0" algn="ctr" defTabSz="977900">
            <a:lnSpc>
              <a:spcPct val="90000"/>
            </a:lnSpc>
            <a:spcBef>
              <a:spcPct val="0"/>
            </a:spcBef>
            <a:spcAft>
              <a:spcPct val="35000"/>
            </a:spcAft>
            <a:buNone/>
          </a:pPr>
          <a:r>
            <a:rPr lang="en-US" sz="1600" kern="1200"/>
            <a:t>Example: Working with toxic substances </a:t>
          </a:r>
        </a:p>
      </dsp:txBody>
      <dsp:txXfrm>
        <a:off x="7171494" y="1564291"/>
        <a:ext cx="1997657" cy="1178660"/>
      </dsp:txXfrm>
    </dsp:sp>
    <dsp:sp modelId="{391DB6B5-AD2C-4A0C-A906-45EC9F3C7F2E}">
      <dsp:nvSpPr>
        <dsp:cNvPr id="0" name=""/>
        <dsp:cNvSpPr/>
      </dsp:nvSpPr>
      <dsp:spPr>
        <a:xfrm>
          <a:off x="9731234" y="485957"/>
          <a:ext cx="1229498" cy="1229504"/>
        </a:xfrm>
        <a:prstGeom prst="round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E50C41-19D2-4D3F-AA6D-2BA93CE3402A}">
      <dsp:nvSpPr>
        <dsp:cNvPr id="0" name=""/>
        <dsp:cNvSpPr/>
      </dsp:nvSpPr>
      <dsp:spPr>
        <a:xfrm>
          <a:off x="9292584" y="1539560"/>
          <a:ext cx="2106798" cy="1012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r>
            <a:rPr lang="en-US" sz="2200" b="1" kern="1200">
              <a:solidFill>
                <a:prstClr val="black">
                  <a:hueOff val="0"/>
                  <a:satOff val="0"/>
                  <a:lumOff val="0"/>
                  <a:alphaOff val="0"/>
                </a:prstClr>
              </a:solidFill>
              <a:latin typeface="Aptos" panose="02110004020202020204"/>
              <a:ea typeface="+mn-ea"/>
              <a:cs typeface="+mn-cs"/>
            </a:rPr>
            <a:t>Ergonomic</a:t>
          </a:r>
        </a:p>
        <a:p>
          <a:pPr marL="0" lvl="0" indent="0" algn="ctr" defTabSz="977900">
            <a:lnSpc>
              <a:spcPct val="90000"/>
            </a:lnSpc>
            <a:spcBef>
              <a:spcPct val="0"/>
            </a:spcBef>
            <a:spcAft>
              <a:spcPct val="35000"/>
            </a:spcAft>
            <a:buNone/>
          </a:pPr>
          <a:r>
            <a:rPr lang="en-US" sz="1600" kern="1200"/>
            <a:t>Example: Repetitive motions that cause muscle stress</a:t>
          </a:r>
        </a:p>
      </dsp:txBody>
      <dsp:txXfrm>
        <a:off x="9292584" y="1539560"/>
        <a:ext cx="2106798" cy="1012956"/>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F02A5-C935-43F4-BB31-FACB51E8550A}" type="datetimeFigureOut">
              <a:rPr lang="en-US" smtClean="0"/>
              <a:t>6/28/2024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7CF55-D936-4A59-9B4E-B55194204E74}" type="slidenum">
              <a:rPr lang="en-US" smtClean="0"/>
              <a:t>‹#›</a:t>
            </a:fld>
            <a:endParaRPr lang="en-US"/>
          </a:p>
        </p:txBody>
      </p:sp>
    </p:spTree>
    <p:extLst>
      <p:ext uri="{BB962C8B-B14F-4D97-AF65-F5344CB8AC3E}">
        <p14:creationId xmlns:p14="http://schemas.microsoft.com/office/powerpoint/2010/main" val="3037220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7CF55-D936-4A59-9B4E-B55194204E74}" type="slidenum">
              <a:rPr lang="en-US" smtClean="0"/>
              <a:t>1</a:t>
            </a:fld>
            <a:endParaRPr lang="en-US"/>
          </a:p>
        </p:txBody>
      </p:sp>
    </p:spTree>
    <p:extLst>
      <p:ext uri="{BB962C8B-B14F-4D97-AF65-F5344CB8AC3E}">
        <p14:creationId xmlns:p14="http://schemas.microsoft.com/office/powerpoint/2010/main" val="2056489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hierarchy of controls is a method of identifying and ranking safeguards to protect workers from hazards. </a:t>
            </a:r>
          </a:p>
          <a:p>
            <a:r>
              <a:rPr lang="en-US"/>
              <a:t>They are arranged from the most to least effective and include elimination, substitution, engineering controls, administrative controls and personal protective equipment. </a:t>
            </a:r>
          </a:p>
          <a:p>
            <a:r>
              <a:rPr lang="en-US"/>
              <a:t>In this step, safety managers can detail the implementation of a hazard control or a combination of hazard controls that will most effectively prevent the hazard from causing an injury. </a:t>
            </a:r>
          </a:p>
          <a:p>
            <a:endParaRPr lang="en-US"/>
          </a:p>
        </p:txBody>
      </p:sp>
      <p:sp>
        <p:nvSpPr>
          <p:cNvPr id="4" name="Slide Number Placeholder 3"/>
          <p:cNvSpPr>
            <a:spLocks noGrp="1"/>
          </p:cNvSpPr>
          <p:nvPr>
            <p:ph type="sldNum" sz="quarter" idx="5"/>
          </p:nvPr>
        </p:nvSpPr>
        <p:spPr/>
        <p:txBody>
          <a:bodyPr/>
          <a:lstStyle/>
          <a:p>
            <a:fld id="{72C7CF55-D936-4A59-9B4E-B55194204E74}" type="slidenum">
              <a:rPr lang="en-US" smtClean="0"/>
              <a:t>11</a:t>
            </a:fld>
            <a:endParaRPr lang="en-US"/>
          </a:p>
        </p:txBody>
      </p:sp>
    </p:spTree>
    <p:extLst>
      <p:ext uri="{BB962C8B-B14F-4D97-AF65-F5344CB8AC3E}">
        <p14:creationId xmlns:p14="http://schemas.microsoft.com/office/powerpoint/2010/main" val="2717667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hierarchy of controls is a method of identifying and ranking safeguards to protect workers from hazards. </a:t>
            </a:r>
          </a:p>
          <a:p>
            <a:r>
              <a:rPr lang="en-US"/>
              <a:t>They are arranged from the most to least effective and include elimination, substitution, engineering controls, administrative controls and personal protective equipment. </a:t>
            </a:r>
          </a:p>
          <a:p>
            <a:r>
              <a:rPr lang="en-US"/>
              <a:t>In this step, safety managers can detail the implementation of a hazard control or a combination of hazard controls that will most effectively prevent the hazard from causing an injury. </a:t>
            </a:r>
          </a:p>
          <a:p>
            <a:endParaRPr lang="en-US"/>
          </a:p>
        </p:txBody>
      </p:sp>
      <p:sp>
        <p:nvSpPr>
          <p:cNvPr id="4" name="Slide Number Placeholder 3"/>
          <p:cNvSpPr>
            <a:spLocks noGrp="1"/>
          </p:cNvSpPr>
          <p:nvPr>
            <p:ph type="sldNum" sz="quarter" idx="5"/>
          </p:nvPr>
        </p:nvSpPr>
        <p:spPr/>
        <p:txBody>
          <a:bodyPr/>
          <a:lstStyle/>
          <a:p>
            <a:fld id="{72C7CF55-D936-4A59-9B4E-B55194204E74}" type="slidenum">
              <a:rPr lang="en-US" smtClean="0"/>
              <a:t>12</a:t>
            </a:fld>
            <a:endParaRPr lang="en-US"/>
          </a:p>
        </p:txBody>
      </p:sp>
    </p:spTree>
    <p:extLst>
      <p:ext uri="{BB962C8B-B14F-4D97-AF65-F5344CB8AC3E}">
        <p14:creationId xmlns:p14="http://schemas.microsoft.com/office/powerpoint/2010/main" val="4082792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Congratulations! You developed a JHA. </a:t>
            </a:r>
          </a:p>
          <a:p>
            <a:r>
              <a:rPr lang="en-US"/>
              <a:t>The last part is to review the JHA and to continually update it as aspects of the job change or evolve over time. </a:t>
            </a:r>
          </a:p>
          <a:p>
            <a:pPr lvl="1"/>
            <a:r>
              <a:rPr lang="en-US"/>
              <a:t>For example, this could be upgrading machinery or equipment or specifying if an injury or illness occurs. </a:t>
            </a:r>
          </a:p>
          <a:p>
            <a:endParaRPr lang="en-US"/>
          </a:p>
        </p:txBody>
      </p:sp>
      <p:sp>
        <p:nvSpPr>
          <p:cNvPr id="4" name="Slide Number Placeholder 3"/>
          <p:cNvSpPr>
            <a:spLocks noGrp="1"/>
          </p:cNvSpPr>
          <p:nvPr>
            <p:ph type="sldNum" sz="quarter" idx="5"/>
          </p:nvPr>
        </p:nvSpPr>
        <p:spPr/>
        <p:txBody>
          <a:bodyPr/>
          <a:lstStyle/>
          <a:p>
            <a:fld id="{72C7CF55-D936-4A59-9B4E-B55194204E74}" type="slidenum">
              <a:rPr lang="en-US" smtClean="0"/>
              <a:t>13</a:t>
            </a:fld>
            <a:endParaRPr lang="en-US"/>
          </a:p>
        </p:txBody>
      </p:sp>
    </p:spTree>
    <p:extLst>
      <p:ext uri="{BB962C8B-B14F-4D97-AF65-F5344CB8AC3E}">
        <p14:creationId xmlns:p14="http://schemas.microsoft.com/office/powerpoint/2010/main" val="1015951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7CF55-D936-4A59-9B4E-B55194204E74}" type="slidenum">
              <a:rPr lang="en-US" smtClean="0"/>
              <a:t>15</a:t>
            </a:fld>
            <a:endParaRPr lang="en-US"/>
          </a:p>
        </p:txBody>
      </p:sp>
    </p:spTree>
    <p:extLst>
      <p:ext uri="{BB962C8B-B14F-4D97-AF65-F5344CB8AC3E}">
        <p14:creationId xmlns:p14="http://schemas.microsoft.com/office/powerpoint/2010/main" val="509591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job hazard analysis (JHA) is a technique that focuses on job tasks to identify hazards before they occur. </a:t>
            </a:r>
          </a:p>
          <a:p>
            <a:pPr lvl="1"/>
            <a:r>
              <a:rPr lang="en-US"/>
              <a:t>It focuses on the relationship between the worker, the task, the tools, and the work environment. </a:t>
            </a:r>
          </a:p>
          <a:p>
            <a:pPr lvl="1"/>
            <a:r>
              <a:rPr lang="en-US"/>
              <a:t>Ideally, after you identify uncontrolled hazards, you will take steps to eliminate or reduce them. </a:t>
            </a:r>
          </a:p>
          <a:p>
            <a:r>
              <a:rPr lang="en-US"/>
              <a:t>A JHA also identifies hazards that might emerge when a new process or piece of equipment is introduced in the future.</a:t>
            </a:r>
          </a:p>
          <a:p>
            <a:endParaRPr lang="en-US"/>
          </a:p>
        </p:txBody>
      </p:sp>
      <p:sp>
        <p:nvSpPr>
          <p:cNvPr id="4" name="Slide Number Placeholder 3"/>
          <p:cNvSpPr>
            <a:spLocks noGrp="1"/>
          </p:cNvSpPr>
          <p:nvPr>
            <p:ph type="sldNum" sz="quarter" idx="5"/>
          </p:nvPr>
        </p:nvSpPr>
        <p:spPr/>
        <p:txBody>
          <a:bodyPr/>
          <a:lstStyle/>
          <a:p>
            <a:fld id="{72C7CF55-D936-4A59-9B4E-B55194204E74}" type="slidenum">
              <a:rPr lang="en-US" smtClean="0"/>
              <a:t>2</a:t>
            </a:fld>
            <a:endParaRPr lang="en-US"/>
          </a:p>
        </p:txBody>
      </p:sp>
    </p:spTree>
    <p:extLst>
      <p:ext uri="{BB962C8B-B14F-4D97-AF65-F5344CB8AC3E}">
        <p14:creationId xmlns:p14="http://schemas.microsoft.com/office/powerpoint/2010/main" val="3757091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Finding and fixing hazards in the workplace is an ongoing process that helps better identify and control sources of potential injuries or illnesses. </a:t>
            </a:r>
          </a:p>
          <a:p>
            <a:r>
              <a:rPr lang="en-US"/>
              <a:t>Not only does it uncover hazards already in your workplace, but also hazards that could come up in the future.</a:t>
            </a:r>
          </a:p>
          <a:p>
            <a:r>
              <a:rPr lang="en-US"/>
              <a:t>Improves communication between employees and management about potential safety issues. </a:t>
            </a:r>
          </a:p>
          <a:p>
            <a:endParaRPr lang="en-US"/>
          </a:p>
        </p:txBody>
      </p:sp>
      <p:sp>
        <p:nvSpPr>
          <p:cNvPr id="4" name="Slide Number Placeholder 3"/>
          <p:cNvSpPr>
            <a:spLocks noGrp="1"/>
          </p:cNvSpPr>
          <p:nvPr>
            <p:ph type="sldNum" sz="quarter" idx="5"/>
          </p:nvPr>
        </p:nvSpPr>
        <p:spPr/>
        <p:txBody>
          <a:bodyPr/>
          <a:lstStyle/>
          <a:p>
            <a:fld id="{72C7CF55-D936-4A59-9B4E-B55194204E74}" type="slidenum">
              <a:rPr lang="en-US" smtClean="0"/>
              <a:t>3</a:t>
            </a:fld>
            <a:endParaRPr lang="en-US"/>
          </a:p>
        </p:txBody>
      </p:sp>
    </p:spTree>
    <p:extLst>
      <p:ext uri="{BB962C8B-B14F-4D97-AF65-F5344CB8AC3E}">
        <p14:creationId xmlns:p14="http://schemas.microsoft.com/office/powerpoint/2010/main" val="607984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Agricultural worker handling a chemical substance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Office workers using non-ergonomic computer equipment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Job hazards can cause injury, illness, and even fatality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indent="0">
              <a:buNone/>
            </a:pPr>
            <a:r>
              <a:rPr lang="en-US" b="1"/>
              <a:t>All</a:t>
            </a:r>
            <a:r>
              <a:rPr lang="en-US"/>
              <a:t> workplaces have job hazards. </a:t>
            </a:r>
          </a:p>
          <a:p>
            <a:pPr marL="0" indent="0">
              <a:buNone/>
            </a:pPr>
            <a:r>
              <a:rPr lang="en-US"/>
              <a:t>Some examples are:</a:t>
            </a:r>
          </a:p>
          <a:p>
            <a:pPr lvl="1"/>
            <a:r>
              <a:rPr lang="en-US"/>
              <a:t>Construction worker working at heights</a:t>
            </a:r>
          </a:p>
          <a:p>
            <a:pPr lvl="1"/>
            <a:r>
              <a:rPr lang="en-US"/>
              <a:t>Mining worker operating around explosives</a:t>
            </a:r>
          </a:p>
          <a:p>
            <a:pPr lvl="1"/>
            <a:r>
              <a:rPr lang="en-US"/>
              <a:t>Warehouse worker lifting heavy objects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72C7CF55-D936-4A59-9B4E-B55194204E74}" type="slidenum">
              <a:rPr lang="en-US" smtClean="0"/>
              <a:t>4</a:t>
            </a:fld>
            <a:endParaRPr lang="en-US"/>
          </a:p>
        </p:txBody>
      </p:sp>
    </p:spTree>
    <p:extLst>
      <p:ext uri="{BB962C8B-B14F-4D97-AF65-F5344CB8AC3E}">
        <p14:creationId xmlns:p14="http://schemas.microsoft.com/office/powerpoint/2010/main" val="2273846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Also: how likely is it that an incident will occur? </a:t>
            </a:r>
          </a:p>
          <a:p>
            <a:endParaRPr lang="en-US"/>
          </a:p>
        </p:txBody>
      </p:sp>
      <p:sp>
        <p:nvSpPr>
          <p:cNvPr id="4" name="Slide Number Placeholder 3"/>
          <p:cNvSpPr>
            <a:spLocks noGrp="1"/>
          </p:cNvSpPr>
          <p:nvPr>
            <p:ph type="sldNum" sz="quarter" idx="5"/>
          </p:nvPr>
        </p:nvSpPr>
        <p:spPr/>
        <p:txBody>
          <a:bodyPr/>
          <a:lstStyle/>
          <a:p>
            <a:fld id="{72C7CF55-D936-4A59-9B4E-B55194204E74}" type="slidenum">
              <a:rPr lang="en-US" smtClean="0"/>
              <a:t>5</a:t>
            </a:fld>
            <a:endParaRPr lang="en-US"/>
          </a:p>
        </p:txBody>
      </p:sp>
    </p:spTree>
    <p:extLst>
      <p:ext uri="{BB962C8B-B14F-4D97-AF65-F5344CB8AC3E}">
        <p14:creationId xmlns:p14="http://schemas.microsoft.com/office/powerpoint/2010/main" val="3706787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a:t>Select and prioritize jobs to analyze</a:t>
            </a:r>
          </a:p>
          <a:p>
            <a:pPr marL="514350" indent="-514350">
              <a:buFont typeface="+mj-lt"/>
              <a:buAutoNum type="arabicPeriod"/>
            </a:pPr>
            <a:r>
              <a:rPr lang="en-US"/>
              <a:t>Analyze all steps of the job</a:t>
            </a:r>
          </a:p>
          <a:p>
            <a:pPr marL="514350" indent="-514350">
              <a:buFont typeface="+mj-lt"/>
              <a:buAutoNum type="arabicPeriod"/>
            </a:pPr>
            <a:r>
              <a:rPr lang="en-US"/>
              <a:t>Look for hazards</a:t>
            </a:r>
          </a:p>
          <a:p>
            <a:pPr marL="514350" indent="-514350">
              <a:buFont typeface="+mj-lt"/>
              <a:buAutoNum type="arabicPeriod"/>
            </a:pPr>
            <a:r>
              <a:rPr lang="en-US"/>
              <a:t>Describe the hazards</a:t>
            </a:r>
          </a:p>
          <a:p>
            <a:pPr marL="514350" indent="-514350">
              <a:buFont typeface="+mj-lt"/>
              <a:buAutoNum type="arabicPeriod"/>
            </a:pPr>
            <a:r>
              <a:rPr lang="en-US"/>
              <a:t>Select, install, maintain, and review controls</a:t>
            </a:r>
          </a:p>
          <a:p>
            <a:pPr marL="514350" indent="-514350">
              <a:buFont typeface="+mj-lt"/>
              <a:buAutoNum type="arabicPeriod"/>
            </a:pPr>
            <a:r>
              <a:rPr lang="en-US"/>
              <a:t>Review your job hazard analysis</a:t>
            </a:r>
          </a:p>
          <a:p>
            <a:endParaRPr lang="en-US"/>
          </a:p>
        </p:txBody>
      </p:sp>
      <p:sp>
        <p:nvSpPr>
          <p:cNvPr id="4" name="Slide Number Placeholder 3"/>
          <p:cNvSpPr>
            <a:spLocks noGrp="1"/>
          </p:cNvSpPr>
          <p:nvPr>
            <p:ph type="sldNum" sz="quarter" idx="5"/>
          </p:nvPr>
        </p:nvSpPr>
        <p:spPr/>
        <p:txBody>
          <a:bodyPr/>
          <a:lstStyle/>
          <a:p>
            <a:fld id="{72C7CF55-D936-4A59-9B4E-B55194204E74}" type="slidenum">
              <a:rPr lang="en-US" smtClean="0"/>
              <a:t>6</a:t>
            </a:fld>
            <a:endParaRPr lang="en-US"/>
          </a:p>
        </p:txBody>
      </p:sp>
    </p:spTree>
    <p:extLst>
      <p:ext uri="{BB962C8B-B14F-4D97-AF65-F5344CB8AC3E}">
        <p14:creationId xmlns:p14="http://schemas.microsoft.com/office/powerpoint/2010/main" val="2547104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highlight>
                  <a:srgbClr val="FFFFFF"/>
                </a:highlight>
                <a:latin typeface="Aptos" panose="020B0004020202020204" pitchFamily="34" charset="0"/>
              </a:rPr>
              <a:t>S</a:t>
            </a:r>
            <a:r>
              <a:rPr lang="en-US" b="0" i="0">
                <a:solidFill>
                  <a:srgbClr val="000000"/>
                </a:solidFill>
                <a:effectLst/>
                <a:highlight>
                  <a:srgbClr val="FFFFFF"/>
                </a:highlight>
                <a:latin typeface="Aptos" panose="020B0004020202020204" pitchFamily="34" charset="0"/>
              </a:rPr>
              <a:t>tart with the jobs where the potential injury could be severe or the jobs that frequently result in injuries when performed.</a:t>
            </a:r>
          </a:p>
          <a:p>
            <a:r>
              <a:rPr lang="en-US">
                <a:solidFill>
                  <a:srgbClr val="000000"/>
                </a:solidFill>
                <a:highlight>
                  <a:srgbClr val="FFFFFF"/>
                </a:highlight>
                <a:latin typeface="Aptos" panose="020B0004020202020204" pitchFamily="34" charset="0"/>
              </a:rPr>
              <a:t>E</a:t>
            </a:r>
            <a:r>
              <a:rPr lang="en-US" b="0" i="0">
                <a:solidFill>
                  <a:srgbClr val="000000"/>
                </a:solidFill>
                <a:effectLst/>
                <a:highlight>
                  <a:srgbClr val="FFFFFF"/>
                </a:highlight>
                <a:latin typeface="Aptos" panose="020B0004020202020204" pitchFamily="34" charset="0"/>
              </a:rPr>
              <a:t>ngage with your workers and review injury and illness records to help make this determination</a:t>
            </a:r>
            <a:r>
              <a:rPr lang="en-US">
                <a:solidFill>
                  <a:srgbClr val="000000"/>
                </a:solidFill>
                <a:highlight>
                  <a:srgbClr val="FFFFFF"/>
                </a:highlight>
                <a:latin typeface="Aptos" panose="020B0004020202020204" pitchFamily="34" charset="0"/>
              </a:rPr>
              <a:t>.</a:t>
            </a:r>
          </a:p>
          <a:p>
            <a:pPr lvl="1"/>
            <a:r>
              <a:rPr lang="en-US">
                <a:solidFill>
                  <a:srgbClr val="000000"/>
                </a:solidFill>
                <a:highlight>
                  <a:srgbClr val="FFFFFF"/>
                </a:highlight>
                <a:latin typeface="Aptos" panose="020B0004020202020204" pitchFamily="34" charset="0"/>
              </a:rPr>
              <a:t>Workers are the experts at the jobs they perform.</a:t>
            </a:r>
          </a:p>
          <a:p>
            <a:r>
              <a:rPr lang="en-US">
                <a:solidFill>
                  <a:srgbClr val="000000"/>
                </a:solidFill>
                <a:highlight>
                  <a:srgbClr val="FFFFFF"/>
                </a:highlight>
                <a:latin typeface="Aptos" panose="020B0004020202020204" pitchFamily="34" charset="0"/>
              </a:rPr>
              <a:t>A</a:t>
            </a:r>
            <a:r>
              <a:rPr lang="en-US" b="0" i="0">
                <a:solidFill>
                  <a:srgbClr val="000000"/>
                </a:solidFill>
                <a:effectLst/>
                <a:latin typeface="WordVisi_MSFontService"/>
              </a:rPr>
              <a:t> JHA should include jobs that rely on machinery that requires continuous maintenance or upgrades.</a:t>
            </a:r>
            <a:endParaRPr lang="en-US"/>
          </a:p>
          <a:p>
            <a:endParaRPr lang="en-US"/>
          </a:p>
        </p:txBody>
      </p:sp>
      <p:sp>
        <p:nvSpPr>
          <p:cNvPr id="4" name="Slide Number Placeholder 3"/>
          <p:cNvSpPr>
            <a:spLocks noGrp="1"/>
          </p:cNvSpPr>
          <p:nvPr>
            <p:ph type="sldNum" sz="quarter" idx="5"/>
          </p:nvPr>
        </p:nvSpPr>
        <p:spPr/>
        <p:txBody>
          <a:bodyPr/>
          <a:lstStyle/>
          <a:p>
            <a:fld id="{72C7CF55-D936-4A59-9B4E-B55194204E74}" type="slidenum">
              <a:rPr lang="en-US" smtClean="0"/>
              <a:t>7</a:t>
            </a:fld>
            <a:endParaRPr lang="en-US"/>
          </a:p>
        </p:txBody>
      </p:sp>
    </p:spTree>
    <p:extLst>
      <p:ext uri="{BB962C8B-B14F-4D97-AF65-F5344CB8AC3E}">
        <p14:creationId xmlns:p14="http://schemas.microsoft.com/office/powerpoint/2010/main" val="42858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latin typeface="WordVisi_MSFontService"/>
              </a:rPr>
              <a:t>D</a:t>
            </a:r>
            <a:r>
              <a:rPr lang="en-US" b="0" i="0">
                <a:solidFill>
                  <a:srgbClr val="000000"/>
                </a:solidFill>
                <a:effectLst/>
                <a:latin typeface="WordVisi_MSFontService"/>
              </a:rPr>
              <a:t>etail all aspects of the job performed in the JHA.</a:t>
            </a:r>
          </a:p>
          <a:p>
            <a:pPr lvl="1"/>
            <a:r>
              <a:rPr lang="en-US" b="0" i="0">
                <a:solidFill>
                  <a:srgbClr val="000000"/>
                </a:solidFill>
                <a:effectLst/>
                <a:highlight>
                  <a:srgbClr val="FFFFFF"/>
                </a:highlight>
                <a:latin typeface="Aptos" panose="020B0004020202020204" pitchFamily="34" charset="0"/>
              </a:rPr>
              <a:t>This means each step of the process is as accurately described as possible.</a:t>
            </a:r>
          </a:p>
          <a:p>
            <a:pPr lvl="1"/>
            <a:r>
              <a:rPr lang="en-US" b="0" i="0">
                <a:solidFill>
                  <a:srgbClr val="000000"/>
                </a:solidFill>
                <a:effectLst/>
                <a:latin typeface="WordVisi_MSFontService"/>
              </a:rPr>
              <a:t>This is critical so that new workers can consult the JHA and best prepare for the job.</a:t>
            </a:r>
            <a:endParaRPr lang="en-US">
              <a:solidFill>
                <a:srgbClr val="000000"/>
              </a:solidFill>
              <a:highlight>
                <a:srgbClr val="FFFFFF"/>
              </a:highlight>
              <a:latin typeface="Aptos" panose="020B0004020202020204" pitchFamily="34" charset="0"/>
            </a:endParaRPr>
          </a:p>
          <a:p>
            <a:r>
              <a:rPr lang="en-US" b="0" i="0">
                <a:solidFill>
                  <a:srgbClr val="000000"/>
                </a:solidFill>
                <a:effectLst/>
                <a:highlight>
                  <a:srgbClr val="FFFFFF"/>
                </a:highlight>
                <a:latin typeface="Aptos" panose="020B0004020202020204" pitchFamily="34" charset="0"/>
              </a:rPr>
              <a:t>Safety managers can make videos and take photos to help record this process.   </a:t>
            </a:r>
            <a:endParaRPr lang="en-US">
              <a:solidFill>
                <a:srgbClr val="000000"/>
              </a:solidFill>
              <a:highlight>
                <a:srgbClr val="FFFFFF"/>
              </a:highlight>
              <a:latin typeface="WordVisi_MSFontService"/>
            </a:endParaRPr>
          </a:p>
          <a:p>
            <a:endParaRPr lang="en-US"/>
          </a:p>
        </p:txBody>
      </p:sp>
      <p:sp>
        <p:nvSpPr>
          <p:cNvPr id="4" name="Slide Number Placeholder 3"/>
          <p:cNvSpPr>
            <a:spLocks noGrp="1"/>
          </p:cNvSpPr>
          <p:nvPr>
            <p:ph type="sldNum" sz="quarter" idx="5"/>
          </p:nvPr>
        </p:nvSpPr>
        <p:spPr/>
        <p:txBody>
          <a:bodyPr/>
          <a:lstStyle/>
          <a:p>
            <a:fld id="{72C7CF55-D936-4A59-9B4E-B55194204E74}" type="slidenum">
              <a:rPr lang="en-US" smtClean="0"/>
              <a:t>8</a:t>
            </a:fld>
            <a:endParaRPr lang="en-US"/>
          </a:p>
        </p:txBody>
      </p:sp>
    </p:spTree>
    <p:extLst>
      <p:ext uri="{BB962C8B-B14F-4D97-AF65-F5344CB8AC3E}">
        <p14:creationId xmlns:p14="http://schemas.microsoft.com/office/powerpoint/2010/main" val="3429677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highlight>
                  <a:srgbClr val="FFFFFF"/>
                </a:highlight>
                <a:latin typeface="Aptos" panose="020B0004020202020204" pitchFamily="34" charset="0"/>
              </a:rPr>
              <a:t>Now that you have identified the job hazard, put on your detective hat to determine the potential who, what, when, where, why, and how the hazard caused the injury or illness.</a:t>
            </a:r>
          </a:p>
          <a:p>
            <a:endParaRPr lang="en-US"/>
          </a:p>
        </p:txBody>
      </p:sp>
      <p:sp>
        <p:nvSpPr>
          <p:cNvPr id="4" name="Slide Number Placeholder 3"/>
          <p:cNvSpPr>
            <a:spLocks noGrp="1"/>
          </p:cNvSpPr>
          <p:nvPr>
            <p:ph type="sldNum" sz="quarter" idx="5"/>
          </p:nvPr>
        </p:nvSpPr>
        <p:spPr/>
        <p:txBody>
          <a:bodyPr/>
          <a:lstStyle/>
          <a:p>
            <a:fld id="{72C7CF55-D936-4A59-9B4E-B55194204E74}" type="slidenum">
              <a:rPr lang="en-US" smtClean="0"/>
              <a:t>10</a:t>
            </a:fld>
            <a:endParaRPr lang="en-US"/>
          </a:p>
        </p:txBody>
      </p:sp>
    </p:spTree>
    <p:extLst>
      <p:ext uri="{BB962C8B-B14F-4D97-AF65-F5344CB8AC3E}">
        <p14:creationId xmlns:p14="http://schemas.microsoft.com/office/powerpoint/2010/main" val="4038142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146C-693D-2FB4-E5EC-AECCB4DE20B6}"/>
              </a:ext>
            </a:extLst>
          </p:cNvPr>
          <p:cNvSpPr>
            <a:spLocks noGrp="1"/>
          </p:cNvSpPr>
          <p:nvPr>
            <p:ph type="ctrTitle"/>
          </p:nvPr>
        </p:nvSpPr>
        <p:spPr>
          <a:xfrm>
            <a:off x="2334827" y="1441960"/>
            <a:ext cx="6942338" cy="2387600"/>
          </a:xfrm>
        </p:spPr>
        <p:txBody>
          <a:bodyPr anchor="b">
            <a:normAutofit/>
          </a:bodyPr>
          <a:lstStyle>
            <a:lvl1pPr algn="l">
              <a:defRPr sz="4400">
                <a:latin typeface="Bookman Old Style" panose="02050604050505020204"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98FCD9DC-D752-905B-52E7-84735DD4BFBF}"/>
              </a:ext>
            </a:extLst>
          </p:cNvPr>
          <p:cNvSpPr>
            <a:spLocks noGrp="1"/>
          </p:cNvSpPr>
          <p:nvPr>
            <p:ph type="subTitle" idx="1"/>
          </p:nvPr>
        </p:nvSpPr>
        <p:spPr>
          <a:xfrm>
            <a:off x="2334827" y="3921635"/>
            <a:ext cx="694233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6034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A yellow folder with a black and white text&#10;&#10;Description automatically generated">
            <a:extLst>
              <a:ext uri="{FF2B5EF4-FFF2-40B4-BE49-F238E27FC236}">
                <a16:creationId xmlns:a16="http://schemas.microsoft.com/office/drawing/2014/main" id="{F8BF7259-34A3-AFC7-E009-7BB268DA4A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a:extLst>
              <a:ext uri="{FF2B5EF4-FFF2-40B4-BE49-F238E27FC236}">
                <a16:creationId xmlns:a16="http://schemas.microsoft.com/office/drawing/2014/main" id="{16E79AA2-EB29-5CB6-E7A9-4CCB163787D8}"/>
              </a:ext>
            </a:extLst>
          </p:cNvPr>
          <p:cNvSpPr>
            <a:spLocks noGrp="1"/>
          </p:cNvSpPr>
          <p:nvPr>
            <p:ph type="title"/>
          </p:nvPr>
        </p:nvSpPr>
        <p:spPr>
          <a:xfrm>
            <a:off x="603849" y="276043"/>
            <a:ext cx="11274474" cy="976543"/>
          </a:xfrm>
        </p:spPr>
        <p:txBody>
          <a:bodyPr>
            <a:normAutofit/>
          </a:bodyPr>
          <a:lstStyle>
            <a:lvl1pPr>
              <a:defRPr sz="3600" b="1"/>
            </a:lvl1pPr>
          </a:lstStyle>
          <a:p>
            <a:r>
              <a:rPr lang="en-US"/>
              <a:t>Click to edit Master title style</a:t>
            </a:r>
          </a:p>
        </p:txBody>
      </p:sp>
      <p:sp>
        <p:nvSpPr>
          <p:cNvPr id="3" name="Content Placeholder 2">
            <a:extLst>
              <a:ext uri="{FF2B5EF4-FFF2-40B4-BE49-F238E27FC236}">
                <a16:creationId xmlns:a16="http://schemas.microsoft.com/office/drawing/2014/main" id="{A421F0A7-CA04-0ECB-F2BA-6663CC43D631}"/>
              </a:ext>
            </a:extLst>
          </p:cNvPr>
          <p:cNvSpPr>
            <a:spLocks noGrp="1"/>
          </p:cNvSpPr>
          <p:nvPr>
            <p:ph idx="1"/>
          </p:nvPr>
        </p:nvSpPr>
        <p:spPr>
          <a:xfrm>
            <a:off x="603849" y="1341362"/>
            <a:ext cx="11274473" cy="4438333"/>
          </a:xfrm>
        </p:spPr>
        <p:txBody>
          <a:bodyPr>
            <a:normAutofit/>
          </a:bodyPr>
          <a:lstStyle>
            <a:lvl1pPr>
              <a:lnSpc>
                <a:spcPct val="100000"/>
              </a:lnSpc>
              <a:spcBef>
                <a:spcPts val="0"/>
              </a:spcBef>
              <a:spcAft>
                <a:spcPts val="600"/>
              </a:spcAft>
              <a:defRPr sz="2400"/>
            </a:lvl1pPr>
            <a:lvl2pPr>
              <a:lnSpc>
                <a:spcPct val="100000"/>
              </a:lnSpc>
              <a:spcBef>
                <a:spcPts val="0"/>
              </a:spcBef>
              <a:spcAft>
                <a:spcPts val="600"/>
              </a:spcAft>
              <a:defRPr sz="2400"/>
            </a:lvl2pPr>
            <a:lvl3pPr>
              <a:lnSpc>
                <a:spcPct val="100000"/>
              </a:lnSpc>
              <a:spcBef>
                <a:spcPts val="0"/>
              </a:spcBef>
              <a:spcAft>
                <a:spcPts val="600"/>
              </a:spcAft>
              <a:defRPr sz="2400"/>
            </a:lvl3pPr>
            <a:lvl4pPr>
              <a:lnSpc>
                <a:spcPct val="100000"/>
              </a:lnSpc>
              <a:spcBef>
                <a:spcPts val="0"/>
              </a:spcBef>
              <a:spcAft>
                <a:spcPts val="600"/>
              </a:spcAft>
              <a:defRPr sz="2400"/>
            </a:lvl4pPr>
            <a:lvl5pPr>
              <a:lnSpc>
                <a:spcPct val="100000"/>
              </a:lnSpc>
              <a:spcBef>
                <a:spcPts val="0"/>
              </a:spcBef>
              <a:spcAft>
                <a:spcPts val="600"/>
              </a:spcAf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28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CDD9-6440-2F24-2B01-9E4AEB3C2729}"/>
              </a:ext>
            </a:extLst>
          </p:cNvPr>
          <p:cNvSpPr>
            <a:spLocks noGrp="1"/>
          </p:cNvSpPr>
          <p:nvPr>
            <p:ph type="title"/>
          </p:nvPr>
        </p:nvSpPr>
        <p:spPr>
          <a:xfrm>
            <a:off x="2334827" y="1486605"/>
            <a:ext cx="5140171" cy="2818417"/>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C8F36163-40F1-2AA4-1930-3C2A5F5613F0}"/>
              </a:ext>
            </a:extLst>
          </p:cNvPr>
          <p:cNvSpPr>
            <a:spLocks noGrp="1"/>
          </p:cNvSpPr>
          <p:nvPr>
            <p:ph type="body" idx="1"/>
          </p:nvPr>
        </p:nvSpPr>
        <p:spPr>
          <a:xfrm>
            <a:off x="2334827" y="4350058"/>
            <a:ext cx="7359589" cy="1482139"/>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03855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C96AE9F-A09E-E598-8CAB-EF083443BE1F}"/>
              </a:ext>
            </a:extLst>
          </p:cNvPr>
          <p:cNvGrpSpPr/>
          <p:nvPr userDrawn="1"/>
        </p:nvGrpSpPr>
        <p:grpSpPr>
          <a:xfrm>
            <a:off x="0" y="0"/>
            <a:ext cx="12192000" cy="6858000"/>
            <a:chOff x="0" y="0"/>
            <a:chExt cx="12192000" cy="6858000"/>
          </a:xfrm>
        </p:grpSpPr>
        <p:sp>
          <p:nvSpPr>
            <p:cNvPr id="5" name="Rectangle 4">
              <a:extLst>
                <a:ext uri="{FF2B5EF4-FFF2-40B4-BE49-F238E27FC236}">
                  <a16:creationId xmlns:a16="http://schemas.microsoft.com/office/drawing/2014/main" id="{679AFD94-19B4-E060-5415-77443527203F}"/>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file folder with a white text&#10;&#10;Description automatically generated">
              <a:extLst>
                <a:ext uri="{FF2B5EF4-FFF2-40B4-BE49-F238E27FC236}">
                  <a16:creationId xmlns:a16="http://schemas.microsoft.com/office/drawing/2014/main" id="{108C538D-8D65-34B9-4DCB-B6A89FC030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13" r="12241" b="77555"/>
            <a:stretch/>
          </p:blipFill>
          <p:spPr>
            <a:xfrm>
              <a:off x="778764" y="5318760"/>
              <a:ext cx="10634472" cy="1539240"/>
            </a:xfrm>
            <a:prstGeom prst="rect">
              <a:avLst/>
            </a:prstGeom>
          </p:spPr>
        </p:pic>
      </p:grpSp>
      <p:sp>
        <p:nvSpPr>
          <p:cNvPr id="2" name="Title 1">
            <a:extLst>
              <a:ext uri="{FF2B5EF4-FFF2-40B4-BE49-F238E27FC236}">
                <a16:creationId xmlns:a16="http://schemas.microsoft.com/office/drawing/2014/main" id="{97244FF5-401C-9CA6-B795-04FBE087A8B1}"/>
              </a:ext>
            </a:extLst>
          </p:cNvPr>
          <p:cNvSpPr>
            <a:spLocks noGrp="1"/>
          </p:cNvSpPr>
          <p:nvPr>
            <p:ph type="title"/>
          </p:nvPr>
        </p:nvSpPr>
        <p:spPr>
          <a:xfrm>
            <a:off x="958788" y="461638"/>
            <a:ext cx="9401454" cy="914400"/>
          </a:xfrm>
        </p:spPr>
        <p:txBody>
          <a:bodyPr/>
          <a:lstStyle/>
          <a:p>
            <a:r>
              <a:rPr lang="en-US"/>
              <a:t>Click to edit Master title style</a:t>
            </a:r>
          </a:p>
        </p:txBody>
      </p:sp>
    </p:spTree>
    <p:extLst>
      <p:ext uri="{BB962C8B-B14F-4D97-AF65-F5344CB8AC3E}">
        <p14:creationId xmlns:p14="http://schemas.microsoft.com/office/powerpoint/2010/main" val="398701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computer screen shot of a file&#10;&#10;Description automatically generated">
            <a:extLst>
              <a:ext uri="{FF2B5EF4-FFF2-40B4-BE49-F238E27FC236}">
                <a16:creationId xmlns:a16="http://schemas.microsoft.com/office/drawing/2014/main" id="{9DEDF80D-F2DA-1FF2-A849-22E201CEF9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88952" cy="6858000"/>
          </a:xfrm>
          <a:prstGeom prst="rect">
            <a:avLst/>
          </a:prstGeom>
        </p:spPr>
      </p:pic>
      <p:grpSp>
        <p:nvGrpSpPr>
          <p:cNvPr id="3" name="Group 2">
            <a:extLst>
              <a:ext uri="{FF2B5EF4-FFF2-40B4-BE49-F238E27FC236}">
                <a16:creationId xmlns:a16="http://schemas.microsoft.com/office/drawing/2014/main" id="{AF896544-DC40-200E-1DA8-DCB02F1545B4}"/>
              </a:ext>
            </a:extLst>
          </p:cNvPr>
          <p:cNvGrpSpPr/>
          <p:nvPr userDrawn="1"/>
        </p:nvGrpSpPr>
        <p:grpSpPr>
          <a:xfrm>
            <a:off x="0" y="0"/>
            <a:ext cx="12192000" cy="6858000"/>
            <a:chOff x="0" y="0"/>
            <a:chExt cx="12192000" cy="6858000"/>
          </a:xfrm>
        </p:grpSpPr>
        <p:sp>
          <p:nvSpPr>
            <p:cNvPr id="4" name="Rectangle 3">
              <a:extLst>
                <a:ext uri="{FF2B5EF4-FFF2-40B4-BE49-F238E27FC236}">
                  <a16:creationId xmlns:a16="http://schemas.microsoft.com/office/drawing/2014/main" id="{AF0FB769-CD02-9506-AAD3-1DA54E5BCF4F}"/>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file folder with a white text&#10;&#10;Description automatically generated">
              <a:extLst>
                <a:ext uri="{FF2B5EF4-FFF2-40B4-BE49-F238E27FC236}">
                  <a16:creationId xmlns:a16="http://schemas.microsoft.com/office/drawing/2014/main" id="{8A11C7F6-3774-0348-9F7F-D65A58DA86E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13" r="12241" b="77555"/>
            <a:stretch/>
          </p:blipFill>
          <p:spPr>
            <a:xfrm>
              <a:off x="778764" y="5318760"/>
              <a:ext cx="10634472" cy="1539240"/>
            </a:xfrm>
            <a:prstGeom prst="rect">
              <a:avLst/>
            </a:prstGeom>
          </p:spPr>
        </p:pic>
      </p:grpSp>
    </p:spTree>
    <p:extLst>
      <p:ext uri="{BB962C8B-B14F-4D97-AF65-F5344CB8AC3E}">
        <p14:creationId xmlns:p14="http://schemas.microsoft.com/office/powerpoint/2010/main" val="284336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file folder with a white text&#10;&#10;Description automatically generated">
            <a:extLst>
              <a:ext uri="{FF2B5EF4-FFF2-40B4-BE49-F238E27FC236}">
                <a16:creationId xmlns:a16="http://schemas.microsoft.com/office/drawing/2014/main" id="{6868F9E8-6F43-7EDF-4B6C-433419E5A80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Placeholder 1">
            <a:extLst>
              <a:ext uri="{FF2B5EF4-FFF2-40B4-BE49-F238E27FC236}">
                <a16:creationId xmlns:a16="http://schemas.microsoft.com/office/drawing/2014/main" id="{A033CA87-F8F6-3CC7-7741-C9B355A65E70}"/>
              </a:ext>
            </a:extLst>
          </p:cNvPr>
          <p:cNvSpPr>
            <a:spLocks noGrp="1"/>
          </p:cNvSpPr>
          <p:nvPr>
            <p:ph type="title"/>
          </p:nvPr>
        </p:nvSpPr>
        <p:spPr>
          <a:xfrm>
            <a:off x="2465340" y="1331020"/>
            <a:ext cx="7894902" cy="5461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10BB7C-ADCA-2DFF-8642-8DAA3B6284BF}"/>
              </a:ext>
            </a:extLst>
          </p:cNvPr>
          <p:cNvSpPr>
            <a:spLocks noGrp="1"/>
          </p:cNvSpPr>
          <p:nvPr>
            <p:ph type="body" idx="1"/>
          </p:nvPr>
        </p:nvSpPr>
        <p:spPr>
          <a:xfrm>
            <a:off x="2465338" y="2012057"/>
            <a:ext cx="789490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017706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osha.gov/safety-management/step-by-step-guide" TargetMode="External"/><Relationship Id="rId7" Type="http://schemas.openxmlformats.org/officeDocument/2006/relationships/hyperlink" Target="https://www.cdc.gov/niosh/hierarchy-of-controls/abou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osha.gov/consultation" TargetMode="External"/><Relationship Id="rId5" Type="http://schemas.openxmlformats.org/officeDocument/2006/relationships/hyperlink" Target="https://www.osha.gov/HAZFINDER" TargetMode="External"/><Relationship Id="rId10" Type="http://schemas.openxmlformats.org/officeDocument/2006/relationships/image" Target="../media/image26.png"/><Relationship Id="rId4" Type="http://schemas.openxmlformats.org/officeDocument/2006/relationships/hyperlink" Target="https://www.osha.gov/safeandsound/activities" TargetMode="External"/><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B5762-DFCF-F23F-2B5E-3D38CCE2412B}"/>
              </a:ext>
            </a:extLst>
          </p:cNvPr>
          <p:cNvSpPr>
            <a:spLocks noGrp="1"/>
          </p:cNvSpPr>
          <p:nvPr>
            <p:ph type="ctrTitle"/>
          </p:nvPr>
        </p:nvSpPr>
        <p:spPr/>
        <p:txBody>
          <a:bodyPr/>
          <a:lstStyle/>
          <a:p>
            <a:r>
              <a:rPr lang="en-US"/>
              <a:t>The Six Steps of a Job Hazard Analysis</a:t>
            </a:r>
            <a:endParaRPr lang="en-US">
              <a:latin typeface="Bookman Old Style" panose="02050604050505020204" pitchFamily="18" charset="0"/>
            </a:endParaRPr>
          </a:p>
        </p:txBody>
      </p:sp>
      <p:sp>
        <p:nvSpPr>
          <p:cNvPr id="3" name="Subtitle 2">
            <a:extLst>
              <a:ext uri="{FF2B5EF4-FFF2-40B4-BE49-F238E27FC236}">
                <a16:creationId xmlns:a16="http://schemas.microsoft.com/office/drawing/2014/main" id="{E7D65CBC-A511-6E9A-4C63-01377E79E4F0}"/>
              </a:ext>
            </a:extLst>
          </p:cNvPr>
          <p:cNvSpPr>
            <a:spLocks noGrp="1"/>
          </p:cNvSpPr>
          <p:nvPr>
            <p:ph type="subTitle" idx="1"/>
          </p:nvPr>
        </p:nvSpPr>
        <p:spPr>
          <a:xfrm>
            <a:off x="2334826" y="3921635"/>
            <a:ext cx="7133023" cy="1655762"/>
          </a:xfrm>
        </p:spPr>
        <p:txBody>
          <a:bodyPr/>
          <a:lstStyle/>
          <a:p>
            <a:r>
              <a:rPr lang="en-US"/>
              <a:t>A Workplace Training to Identify and Control Hazards</a:t>
            </a:r>
          </a:p>
        </p:txBody>
      </p:sp>
      <p:sp>
        <p:nvSpPr>
          <p:cNvPr id="4" name="Rectangle 3">
            <a:extLst>
              <a:ext uri="{FF2B5EF4-FFF2-40B4-BE49-F238E27FC236}">
                <a16:creationId xmlns:a16="http://schemas.microsoft.com/office/drawing/2014/main" id="{67B96B9A-FB14-C055-D08C-0A97CA1801E3}"/>
              </a:ext>
            </a:extLst>
          </p:cNvPr>
          <p:cNvSpPr/>
          <p:nvPr/>
        </p:nvSpPr>
        <p:spPr>
          <a:xfrm>
            <a:off x="2451479" y="5393783"/>
            <a:ext cx="2408903" cy="1023730"/>
          </a:xfrm>
          <a:prstGeom prst="rect">
            <a:avLst/>
          </a:prstGeom>
          <a:solidFill>
            <a:schemeClr val="bg1"/>
          </a:solidFill>
          <a:ln>
            <a:solidFill>
              <a:srgbClr val="BD2A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C00000"/>
                </a:solidFill>
              </a:rPr>
              <a:t>Customize this presentation and add your logo here!</a:t>
            </a:r>
            <a:endParaRPr lang="en-US"/>
          </a:p>
        </p:txBody>
      </p:sp>
    </p:spTree>
    <p:extLst>
      <p:ext uri="{BB962C8B-B14F-4D97-AF65-F5344CB8AC3E}">
        <p14:creationId xmlns:p14="http://schemas.microsoft.com/office/powerpoint/2010/main" val="4157400111"/>
      </p:ext>
    </p:extLst>
  </p:cSld>
  <p:clrMapOvr>
    <a:masterClrMapping/>
  </p:clrMapOvr>
  <mc:AlternateContent xmlns:mc="http://schemas.openxmlformats.org/markup-compatibility/2006" xmlns:p14="http://schemas.microsoft.com/office/powerpoint/2010/main">
    <mc:Choice Requires="p14">
      <p:transition spd="slow" p14:dur="2000" advTm="336"/>
    </mc:Choice>
    <mc:Fallback xmlns="">
      <p:transition spd="slow" advTm="33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64427-F04F-59A6-E148-005B02C712BA}"/>
              </a:ext>
            </a:extLst>
          </p:cNvPr>
          <p:cNvSpPr>
            <a:spLocks noGrp="1"/>
          </p:cNvSpPr>
          <p:nvPr>
            <p:ph type="title"/>
          </p:nvPr>
        </p:nvSpPr>
        <p:spPr/>
        <p:txBody>
          <a:bodyPr/>
          <a:lstStyle/>
          <a:p>
            <a:r>
              <a:rPr lang="en-US"/>
              <a:t>Step 4: Describe the hazards</a:t>
            </a:r>
          </a:p>
        </p:txBody>
      </p:sp>
      <p:sp>
        <p:nvSpPr>
          <p:cNvPr id="3" name="Content Placeholder 2">
            <a:extLst>
              <a:ext uri="{FF2B5EF4-FFF2-40B4-BE49-F238E27FC236}">
                <a16:creationId xmlns:a16="http://schemas.microsoft.com/office/drawing/2014/main" id="{8130D9B1-0974-110E-1D6A-99B01C951864}"/>
              </a:ext>
            </a:extLst>
          </p:cNvPr>
          <p:cNvSpPr>
            <a:spLocks noGrp="1"/>
          </p:cNvSpPr>
          <p:nvPr>
            <p:ph idx="1"/>
          </p:nvPr>
        </p:nvSpPr>
        <p:spPr>
          <a:xfrm>
            <a:off x="410743" y="2229129"/>
            <a:ext cx="5927427" cy="3012526"/>
          </a:xfrm>
        </p:spPr>
        <p:txBody>
          <a:bodyPr numCol="1">
            <a:normAutofit lnSpcReduction="10000"/>
          </a:bodyPr>
          <a:lstStyle/>
          <a:p>
            <a:pPr lvl="1"/>
            <a:r>
              <a:rPr lang="en-US" b="1">
                <a:solidFill>
                  <a:srgbClr val="000000"/>
                </a:solidFill>
                <a:effectLst/>
                <a:highlight>
                  <a:srgbClr val="FFFFFF"/>
                </a:highlight>
                <a:latin typeface="Aptos" panose="020B0004020202020204" pitchFamily="34" charset="0"/>
              </a:rPr>
              <a:t>Who</a:t>
            </a:r>
            <a:r>
              <a:rPr lang="en-US" b="0">
                <a:solidFill>
                  <a:srgbClr val="000000"/>
                </a:solidFill>
                <a:effectLst/>
                <a:highlight>
                  <a:srgbClr val="FFFFFF"/>
                </a:highlight>
                <a:latin typeface="Aptos" panose="020B0004020202020204" pitchFamily="34" charset="0"/>
              </a:rPr>
              <a:t> does the hazard affect? </a:t>
            </a:r>
          </a:p>
          <a:p>
            <a:pPr lvl="1"/>
            <a:r>
              <a:rPr lang="en-US" b="1">
                <a:solidFill>
                  <a:srgbClr val="000000"/>
                </a:solidFill>
                <a:effectLst/>
                <a:highlight>
                  <a:srgbClr val="FFFFFF"/>
                </a:highlight>
                <a:latin typeface="Aptos" panose="020B0004020202020204" pitchFamily="34" charset="0"/>
              </a:rPr>
              <a:t>What</a:t>
            </a:r>
            <a:r>
              <a:rPr lang="en-US" b="0">
                <a:solidFill>
                  <a:srgbClr val="000000"/>
                </a:solidFill>
                <a:effectLst/>
                <a:highlight>
                  <a:srgbClr val="FFFFFF"/>
                </a:highlight>
                <a:latin typeface="Aptos" panose="020B0004020202020204" pitchFamily="34" charset="0"/>
              </a:rPr>
              <a:t> causes the hazard?</a:t>
            </a:r>
          </a:p>
          <a:p>
            <a:pPr lvl="1"/>
            <a:r>
              <a:rPr lang="en-US" b="1">
                <a:solidFill>
                  <a:srgbClr val="000000"/>
                </a:solidFill>
                <a:effectLst/>
                <a:highlight>
                  <a:srgbClr val="FFFFFF"/>
                </a:highlight>
                <a:latin typeface="Aptos" panose="020B0004020202020204" pitchFamily="34" charset="0"/>
              </a:rPr>
              <a:t>When</a:t>
            </a:r>
            <a:r>
              <a:rPr lang="en-US" b="0">
                <a:solidFill>
                  <a:srgbClr val="000000"/>
                </a:solidFill>
                <a:effectLst/>
                <a:highlight>
                  <a:srgbClr val="FFFFFF"/>
                </a:highlight>
                <a:latin typeface="Aptos" panose="020B0004020202020204" pitchFamily="34" charset="0"/>
              </a:rPr>
              <a:t> is the hazard likely to impact the worker? </a:t>
            </a:r>
          </a:p>
          <a:p>
            <a:pPr marL="742950" lvl="1" indent="-285750">
              <a:buFont typeface="Arial" panose="020B0604020202020204" pitchFamily="34" charset="0"/>
              <a:buChar char="•"/>
            </a:pPr>
            <a:r>
              <a:rPr lang="en-US" sz="2400" b="1">
                <a:solidFill>
                  <a:srgbClr val="000000"/>
                </a:solidFill>
                <a:effectLst/>
                <a:highlight>
                  <a:srgbClr val="FFFFFF"/>
                </a:highlight>
                <a:latin typeface="Aptos" panose="020B0004020202020204" pitchFamily="34" charset="0"/>
              </a:rPr>
              <a:t>Where</a:t>
            </a:r>
            <a:r>
              <a:rPr lang="en-US" sz="2400" b="0">
                <a:solidFill>
                  <a:srgbClr val="000000"/>
                </a:solidFill>
                <a:effectLst/>
                <a:highlight>
                  <a:srgbClr val="FFFFFF"/>
                </a:highlight>
                <a:latin typeface="Aptos" panose="020B0004020202020204" pitchFamily="34" charset="0"/>
              </a:rPr>
              <a:t> does the operation occur? </a:t>
            </a:r>
          </a:p>
          <a:p>
            <a:pPr marL="742950" lvl="1" indent="-285750">
              <a:buFont typeface="Arial" panose="020B0604020202020204" pitchFamily="34" charset="0"/>
              <a:buChar char="•"/>
            </a:pPr>
            <a:r>
              <a:rPr lang="en-US" sz="2400" b="1">
                <a:solidFill>
                  <a:srgbClr val="000000"/>
                </a:solidFill>
                <a:highlight>
                  <a:srgbClr val="FFFFFF"/>
                </a:highlight>
                <a:latin typeface="Aptos" panose="020B0004020202020204" pitchFamily="34" charset="0"/>
              </a:rPr>
              <a:t>W</a:t>
            </a:r>
            <a:r>
              <a:rPr lang="en-US" sz="2400" b="1">
                <a:solidFill>
                  <a:srgbClr val="000000"/>
                </a:solidFill>
                <a:effectLst/>
                <a:highlight>
                  <a:srgbClr val="FFFFFF"/>
                </a:highlight>
                <a:latin typeface="Aptos" panose="020B0004020202020204" pitchFamily="34" charset="0"/>
              </a:rPr>
              <a:t>hy</a:t>
            </a:r>
            <a:r>
              <a:rPr lang="en-US" sz="2400" b="0">
                <a:solidFill>
                  <a:srgbClr val="000000"/>
                </a:solidFill>
                <a:effectLst/>
                <a:highlight>
                  <a:srgbClr val="FFFFFF"/>
                </a:highlight>
                <a:latin typeface="Aptos" panose="020B0004020202020204" pitchFamily="34" charset="0"/>
              </a:rPr>
              <a:t> does the accident occur?  </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u="none" strike="noStrike" kern="1200" cap="none" spc="0" normalizeH="0" baseline="0" noProof="0">
                <a:ln>
                  <a:noFill/>
                </a:ln>
                <a:solidFill>
                  <a:srgbClr val="000000"/>
                </a:solidFill>
                <a:effectLst/>
                <a:highlight>
                  <a:srgbClr val="FFFFFF"/>
                </a:highlight>
                <a:uLnTx/>
                <a:uFillTx/>
                <a:latin typeface="Aptos" panose="020B0004020202020204" pitchFamily="34" charset="0"/>
                <a:ea typeface="+mn-ea"/>
                <a:cs typeface="+mn-cs"/>
              </a:rPr>
              <a:t>What</a:t>
            </a:r>
            <a:r>
              <a:rPr kumimoji="0" lang="en-US" sz="2400" b="0" u="none" strike="noStrike" kern="1200" cap="none" spc="0" normalizeH="0" baseline="0" noProof="0">
                <a:ln>
                  <a:noFill/>
                </a:ln>
                <a:solidFill>
                  <a:srgbClr val="000000"/>
                </a:solidFill>
                <a:effectLst/>
                <a:highlight>
                  <a:srgbClr val="FFFFFF"/>
                </a:highlight>
                <a:uLnTx/>
                <a:uFillTx/>
                <a:latin typeface="Aptos" panose="020B0004020202020204" pitchFamily="34" charset="0"/>
                <a:ea typeface="+mn-ea"/>
                <a:cs typeface="+mn-cs"/>
              </a:rPr>
              <a:t> are other contributing factors?  </a:t>
            </a:r>
          </a:p>
          <a:p>
            <a:pPr lvl="1"/>
            <a:endParaRPr lang="en-US" b="1">
              <a:solidFill>
                <a:srgbClr val="000000"/>
              </a:solidFill>
              <a:effectLst/>
              <a:highlight>
                <a:srgbClr val="FFFFFF"/>
              </a:highlight>
              <a:latin typeface="Aptos" panose="020B0004020202020204" pitchFamily="34" charset="0"/>
            </a:endParaRPr>
          </a:p>
        </p:txBody>
      </p:sp>
      <p:sp>
        <p:nvSpPr>
          <p:cNvPr id="13" name="TextBox 12">
            <a:extLst>
              <a:ext uri="{FF2B5EF4-FFF2-40B4-BE49-F238E27FC236}">
                <a16:creationId xmlns:a16="http://schemas.microsoft.com/office/drawing/2014/main" id="{7D7CF0D0-C346-268F-D48A-C8E7BD727DD7}"/>
              </a:ext>
            </a:extLst>
          </p:cNvPr>
          <p:cNvSpPr txBox="1"/>
          <p:nvPr/>
        </p:nvSpPr>
        <p:spPr>
          <a:xfrm>
            <a:off x="603848" y="1252586"/>
            <a:ext cx="5927401" cy="830997"/>
          </a:xfrm>
          <a:prstGeom prst="rect">
            <a:avLst/>
          </a:prstGeom>
          <a:noFill/>
        </p:spPr>
        <p:txBody>
          <a:bodyPr wrap="square" lIns="91440" tIns="45720" rIns="91440" bIns="45720" anchor="t">
            <a:spAutoFit/>
          </a:bodyPr>
          <a:lstStyle/>
          <a:p>
            <a:pPr marL="0" indent="0">
              <a:buNone/>
            </a:pPr>
            <a:r>
              <a:rPr lang="en-US" sz="2400">
                <a:solidFill>
                  <a:srgbClr val="000000"/>
                </a:solidFill>
                <a:highlight>
                  <a:srgbClr val="FFFFFF"/>
                </a:highlight>
                <a:latin typeface="Aptos"/>
              </a:rPr>
              <a:t>D</a:t>
            </a:r>
            <a:r>
              <a:rPr lang="en-US" sz="2400" b="0" i="0">
                <a:solidFill>
                  <a:srgbClr val="000000"/>
                </a:solidFill>
                <a:effectLst/>
                <a:highlight>
                  <a:srgbClr val="FFFFFF"/>
                </a:highlight>
                <a:latin typeface="Aptos"/>
              </a:rPr>
              <a:t>etermine the potential </a:t>
            </a:r>
            <a:r>
              <a:rPr lang="en-US" sz="2400" i="0">
                <a:solidFill>
                  <a:srgbClr val="000000"/>
                </a:solidFill>
                <a:effectLst/>
                <a:highlight>
                  <a:srgbClr val="FFFFFF"/>
                </a:highlight>
                <a:latin typeface="Aptos"/>
              </a:rPr>
              <a:t>who, what, when, where, why and how </a:t>
            </a:r>
            <a:r>
              <a:rPr lang="en-US" sz="2400">
                <a:solidFill>
                  <a:srgbClr val="000000"/>
                </a:solidFill>
                <a:highlight>
                  <a:srgbClr val="FFFFFF"/>
                </a:highlight>
                <a:latin typeface="Aptos"/>
              </a:rPr>
              <a:t>of each</a:t>
            </a:r>
            <a:r>
              <a:rPr lang="en-US" sz="2400" b="0" i="0">
                <a:solidFill>
                  <a:srgbClr val="000000"/>
                </a:solidFill>
                <a:effectLst/>
                <a:highlight>
                  <a:srgbClr val="FFFFFF"/>
                </a:highlight>
                <a:latin typeface="Aptos"/>
              </a:rPr>
              <a:t> hazard.</a:t>
            </a:r>
          </a:p>
        </p:txBody>
      </p:sp>
      <p:pic>
        <p:nvPicPr>
          <p:cNvPr id="5" name="Picture 4" descr="An image showing a group of employees sitting down, all wearing safety vests and having a meeting.">
            <a:extLst>
              <a:ext uri="{FF2B5EF4-FFF2-40B4-BE49-F238E27FC236}">
                <a16:creationId xmlns:a16="http://schemas.microsoft.com/office/drawing/2014/main" id="{720A4BC7-FD2A-F25B-A37C-AB76F4C01A64}"/>
              </a:ext>
            </a:extLst>
          </p:cNvPr>
          <p:cNvPicPr>
            <a:picLocks noChangeAspect="1"/>
          </p:cNvPicPr>
          <p:nvPr/>
        </p:nvPicPr>
        <p:blipFill rotWithShape="1">
          <a:blip r:embed="rId3">
            <a:extLst>
              <a:ext uri="{28A0092B-C50C-407E-A947-70E740481C1C}">
                <a14:useLocalDpi xmlns:a14="http://schemas.microsoft.com/office/drawing/2010/main" val="0"/>
              </a:ext>
            </a:extLst>
          </a:blip>
          <a:srcRect l="219" r="219"/>
          <a:stretch/>
        </p:blipFill>
        <p:spPr>
          <a:xfrm>
            <a:off x="6623623" y="1501172"/>
            <a:ext cx="5162325" cy="34567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03919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45A67-67B8-D85C-F82C-42D98AB95CCA}"/>
              </a:ext>
            </a:extLst>
          </p:cNvPr>
          <p:cNvSpPr>
            <a:spLocks noGrp="1"/>
          </p:cNvSpPr>
          <p:nvPr>
            <p:ph type="title"/>
          </p:nvPr>
        </p:nvSpPr>
        <p:spPr/>
        <p:txBody>
          <a:bodyPr>
            <a:normAutofit/>
          </a:bodyPr>
          <a:lstStyle/>
          <a:p>
            <a:r>
              <a:rPr lang="en-US"/>
              <a:t>Step 5: Select, install, maintain, and review controls</a:t>
            </a:r>
          </a:p>
        </p:txBody>
      </p:sp>
      <p:sp>
        <p:nvSpPr>
          <p:cNvPr id="3" name="Content Placeholder 2">
            <a:extLst>
              <a:ext uri="{FF2B5EF4-FFF2-40B4-BE49-F238E27FC236}">
                <a16:creationId xmlns:a16="http://schemas.microsoft.com/office/drawing/2014/main" id="{12BB7AA1-1F92-5EC2-965B-98A42792BFBA}"/>
              </a:ext>
            </a:extLst>
          </p:cNvPr>
          <p:cNvSpPr>
            <a:spLocks noGrp="1"/>
          </p:cNvSpPr>
          <p:nvPr>
            <p:ph idx="1"/>
          </p:nvPr>
        </p:nvSpPr>
        <p:spPr>
          <a:xfrm>
            <a:off x="603849" y="1638624"/>
            <a:ext cx="5492151" cy="2559750"/>
          </a:xfrm>
        </p:spPr>
        <p:txBody>
          <a:bodyPr vert="horz" lIns="91440" tIns="45720" rIns="91440" bIns="45720" rtlCol="0" anchor="t">
            <a:normAutofit/>
          </a:bodyPr>
          <a:lstStyle/>
          <a:p>
            <a:r>
              <a:rPr lang="en-US" b="1"/>
              <a:t> Hierarchy of controls </a:t>
            </a:r>
            <a:r>
              <a:rPr lang="en-US"/>
              <a:t>- a method of identifying and ranking safeguards to protect workers from hazards.</a:t>
            </a:r>
          </a:p>
          <a:p>
            <a:r>
              <a:rPr lang="en-US"/>
              <a:t> Helps choose the most effective controls.</a:t>
            </a:r>
          </a:p>
        </p:txBody>
      </p:sp>
      <p:pic>
        <p:nvPicPr>
          <p:cNvPr id="4" name="Picture 3" descr="A graphic showing the Hierarchy of Controls from most effective on the top to least effective on the bottom. From top to bottom it reads: Elimination, Substitution, Engineering Controls, Administrative Controls, and PPE.">
            <a:extLst>
              <a:ext uri="{FF2B5EF4-FFF2-40B4-BE49-F238E27FC236}">
                <a16:creationId xmlns:a16="http://schemas.microsoft.com/office/drawing/2014/main" id="{68606F76-D560-1722-DAE5-9942C4ACE743}"/>
              </a:ext>
            </a:extLst>
          </p:cNvPr>
          <p:cNvPicPr>
            <a:picLocks noChangeAspect="1"/>
          </p:cNvPicPr>
          <p:nvPr/>
        </p:nvPicPr>
        <p:blipFill>
          <a:blip r:embed="rId3"/>
          <a:stretch>
            <a:fillRect/>
          </a:stretch>
        </p:blipFill>
        <p:spPr>
          <a:xfrm>
            <a:off x="6096000" y="1252586"/>
            <a:ext cx="5492151" cy="3954989"/>
          </a:xfrm>
          <a:prstGeom prst="rect">
            <a:avLst/>
          </a:prstGeom>
        </p:spPr>
      </p:pic>
    </p:spTree>
    <p:extLst>
      <p:ext uri="{BB962C8B-B14F-4D97-AF65-F5344CB8AC3E}">
        <p14:creationId xmlns:p14="http://schemas.microsoft.com/office/powerpoint/2010/main" val="2819685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45A67-67B8-D85C-F82C-42D98AB95CCA}"/>
              </a:ext>
            </a:extLst>
          </p:cNvPr>
          <p:cNvSpPr>
            <a:spLocks noGrp="1"/>
          </p:cNvSpPr>
          <p:nvPr>
            <p:ph type="title"/>
          </p:nvPr>
        </p:nvSpPr>
        <p:spPr/>
        <p:txBody>
          <a:bodyPr>
            <a:normAutofit fontScale="90000"/>
          </a:bodyPr>
          <a:lstStyle/>
          <a:p>
            <a:r>
              <a:rPr lang="en-US"/>
              <a:t>Step 5: Select, install, maintain, and review controls (</a:t>
            </a:r>
            <a:r>
              <a:rPr lang="en-US" i="1"/>
              <a:t>cont.</a:t>
            </a:r>
            <a:r>
              <a:rPr lang="en-US"/>
              <a:t>)</a:t>
            </a:r>
          </a:p>
        </p:txBody>
      </p:sp>
      <p:sp>
        <p:nvSpPr>
          <p:cNvPr id="3" name="Content Placeholder 2">
            <a:extLst>
              <a:ext uri="{FF2B5EF4-FFF2-40B4-BE49-F238E27FC236}">
                <a16:creationId xmlns:a16="http://schemas.microsoft.com/office/drawing/2014/main" id="{12BB7AA1-1F92-5EC2-965B-98A42792BFBA}"/>
              </a:ext>
            </a:extLst>
          </p:cNvPr>
          <p:cNvSpPr>
            <a:spLocks noGrp="1"/>
          </p:cNvSpPr>
          <p:nvPr>
            <p:ph idx="1"/>
          </p:nvPr>
        </p:nvSpPr>
        <p:spPr>
          <a:xfrm>
            <a:off x="603849" y="1341362"/>
            <a:ext cx="9002267" cy="4272857"/>
          </a:xfrm>
        </p:spPr>
        <p:txBody>
          <a:bodyPr vert="horz" lIns="91440" tIns="45720" rIns="91440" bIns="45720" rtlCol="0" anchor="t">
            <a:normAutofit/>
          </a:bodyPr>
          <a:lstStyle/>
          <a:p>
            <a:pPr marL="0" indent="0">
              <a:buNone/>
            </a:pPr>
            <a:r>
              <a:rPr lang="en-US" b="1"/>
              <a:t>Steps of the Hierarchy of Controls</a:t>
            </a:r>
          </a:p>
          <a:p>
            <a:pPr>
              <a:buClr>
                <a:schemeClr val="tx1"/>
              </a:buClr>
            </a:pPr>
            <a:r>
              <a:rPr lang="en-US" b="1">
                <a:solidFill>
                  <a:schemeClr val="bg1"/>
                </a:solidFill>
                <a:highlight>
                  <a:srgbClr val="013E5B"/>
                </a:highlight>
              </a:rPr>
              <a:t>Elimination:</a:t>
            </a:r>
            <a:r>
              <a:rPr lang="en-US" b="1">
                <a:solidFill>
                  <a:schemeClr val="bg1"/>
                </a:solidFill>
              </a:rPr>
              <a:t> </a:t>
            </a:r>
            <a:r>
              <a:rPr lang="en-US" sz="2000"/>
              <a:t>The hazard no longer exists</a:t>
            </a:r>
          </a:p>
          <a:p>
            <a:pPr>
              <a:buClr>
                <a:schemeClr val="tx1"/>
              </a:buClr>
            </a:pPr>
            <a:r>
              <a:rPr lang="en-US" b="1">
                <a:solidFill>
                  <a:schemeClr val="bg1"/>
                </a:solidFill>
                <a:highlight>
                  <a:srgbClr val="58803A"/>
                </a:highlight>
              </a:rPr>
              <a:t>Substitution:</a:t>
            </a:r>
            <a:r>
              <a:rPr lang="en-US">
                <a:solidFill>
                  <a:schemeClr val="bg1"/>
                </a:solidFill>
              </a:rPr>
              <a:t> </a:t>
            </a:r>
            <a:r>
              <a:rPr lang="en-US" sz="2000"/>
              <a:t>Change out a material or process</a:t>
            </a:r>
          </a:p>
          <a:p>
            <a:pPr>
              <a:buClr>
                <a:schemeClr val="tx1"/>
              </a:buClr>
            </a:pPr>
            <a:r>
              <a:rPr lang="en-US" b="1">
                <a:highlight>
                  <a:srgbClr val="EFAC35"/>
                </a:highlight>
              </a:rPr>
              <a:t>Engineering Controls:</a:t>
            </a:r>
            <a:r>
              <a:rPr lang="en-US" sz="2000" b="1"/>
              <a:t> </a:t>
            </a:r>
            <a:r>
              <a:rPr lang="en-US" sz="2000"/>
              <a:t>Prevent hazards from getting to workers</a:t>
            </a:r>
          </a:p>
          <a:p>
            <a:pPr>
              <a:buClr>
                <a:schemeClr val="tx1"/>
              </a:buClr>
            </a:pPr>
            <a:r>
              <a:rPr lang="en-US" b="1">
                <a:highlight>
                  <a:srgbClr val="F1662A"/>
                </a:highlight>
              </a:rPr>
              <a:t>Administrative Controls:</a:t>
            </a:r>
            <a:r>
              <a:rPr lang="en-US" sz="2000" b="1"/>
              <a:t> </a:t>
            </a:r>
            <a:r>
              <a:rPr lang="en-US" sz="2000"/>
              <a:t>Change the way work is performed</a:t>
            </a:r>
          </a:p>
          <a:p>
            <a:pPr>
              <a:buClr>
                <a:schemeClr val="tx1"/>
              </a:buClr>
            </a:pPr>
            <a:r>
              <a:rPr lang="en-US" b="1">
                <a:solidFill>
                  <a:schemeClr val="bg1"/>
                </a:solidFill>
                <a:highlight>
                  <a:srgbClr val="BD2A30"/>
                </a:highlight>
              </a:rPr>
              <a:t>Personal Protective Equipment (PPE):</a:t>
            </a:r>
            <a:r>
              <a:rPr lang="en-US" b="1">
                <a:solidFill>
                  <a:schemeClr val="bg1"/>
                </a:solidFill>
              </a:rPr>
              <a:t> </a:t>
            </a:r>
            <a:r>
              <a:rPr lang="en-US" sz="2000"/>
              <a:t>Use clothing or devices for protection</a:t>
            </a:r>
          </a:p>
        </p:txBody>
      </p:sp>
      <p:grpSp>
        <p:nvGrpSpPr>
          <p:cNvPr id="14" name="Group 13" descr="A graphic showing the color scheme used for the hierarchy of controls.">
            <a:extLst>
              <a:ext uri="{FF2B5EF4-FFF2-40B4-BE49-F238E27FC236}">
                <a16:creationId xmlns:a16="http://schemas.microsoft.com/office/drawing/2014/main" id="{85A00A26-8DC2-AA65-DF40-38874324E849}"/>
              </a:ext>
            </a:extLst>
          </p:cNvPr>
          <p:cNvGrpSpPr/>
          <p:nvPr/>
        </p:nvGrpSpPr>
        <p:grpSpPr>
          <a:xfrm>
            <a:off x="9606116" y="1341362"/>
            <a:ext cx="1728597" cy="3155095"/>
            <a:chOff x="9691495" y="1225399"/>
            <a:chExt cx="1728597" cy="3474772"/>
          </a:xfrm>
        </p:grpSpPr>
        <p:pic>
          <p:nvPicPr>
            <p:cNvPr id="11" name="Picture 10">
              <a:extLst>
                <a:ext uri="{FF2B5EF4-FFF2-40B4-BE49-F238E27FC236}">
                  <a16:creationId xmlns:a16="http://schemas.microsoft.com/office/drawing/2014/main" id="{B424D33E-06DD-A621-8193-DBE30FE2608C}"/>
                </a:ext>
              </a:extLst>
            </p:cNvPr>
            <p:cNvPicPr>
              <a:picLocks noChangeAspect="1"/>
            </p:cNvPicPr>
            <p:nvPr/>
          </p:nvPicPr>
          <p:blipFill rotWithShape="1">
            <a:blip r:embed="rId3"/>
            <a:srcRect l="6995" t="50136" r="79142" b="11893"/>
            <a:stretch/>
          </p:blipFill>
          <p:spPr>
            <a:xfrm>
              <a:off x="10008159" y="1567544"/>
              <a:ext cx="1095270" cy="2763295"/>
            </a:xfrm>
            <a:prstGeom prst="rect">
              <a:avLst/>
            </a:prstGeom>
          </p:spPr>
        </p:pic>
        <p:sp>
          <p:nvSpPr>
            <p:cNvPr id="12" name="TextBox 11">
              <a:extLst>
                <a:ext uri="{FF2B5EF4-FFF2-40B4-BE49-F238E27FC236}">
                  <a16:creationId xmlns:a16="http://schemas.microsoft.com/office/drawing/2014/main" id="{F51F4AD4-91D8-5F58-7EBC-126D1F924B8C}"/>
                </a:ext>
              </a:extLst>
            </p:cNvPr>
            <p:cNvSpPr txBox="1"/>
            <p:nvPr/>
          </p:nvSpPr>
          <p:spPr>
            <a:xfrm>
              <a:off x="9691495" y="1225399"/>
              <a:ext cx="1728597" cy="369332"/>
            </a:xfrm>
            <a:prstGeom prst="rect">
              <a:avLst/>
            </a:prstGeom>
            <a:noFill/>
          </p:spPr>
          <p:txBody>
            <a:bodyPr wrap="square" rtlCol="0">
              <a:spAutoFit/>
            </a:bodyPr>
            <a:lstStyle/>
            <a:p>
              <a:pPr algn="ctr"/>
              <a:r>
                <a:rPr lang="en-US"/>
                <a:t>Most Effective</a:t>
              </a:r>
            </a:p>
          </p:txBody>
        </p:sp>
        <p:sp>
          <p:nvSpPr>
            <p:cNvPr id="13" name="TextBox 12">
              <a:extLst>
                <a:ext uri="{FF2B5EF4-FFF2-40B4-BE49-F238E27FC236}">
                  <a16:creationId xmlns:a16="http://schemas.microsoft.com/office/drawing/2014/main" id="{678F2794-7D05-9BF8-613D-C900A0466C76}"/>
                </a:ext>
              </a:extLst>
            </p:cNvPr>
            <p:cNvSpPr txBox="1"/>
            <p:nvPr/>
          </p:nvSpPr>
          <p:spPr>
            <a:xfrm>
              <a:off x="9691495" y="4330839"/>
              <a:ext cx="1728597" cy="369332"/>
            </a:xfrm>
            <a:prstGeom prst="rect">
              <a:avLst/>
            </a:prstGeom>
            <a:noFill/>
          </p:spPr>
          <p:txBody>
            <a:bodyPr wrap="square" rtlCol="0">
              <a:spAutoFit/>
            </a:bodyPr>
            <a:lstStyle/>
            <a:p>
              <a:pPr algn="ctr"/>
              <a:r>
                <a:rPr lang="en-US"/>
                <a:t>Least Effective</a:t>
              </a:r>
            </a:p>
          </p:txBody>
        </p:sp>
      </p:grpSp>
    </p:spTree>
    <p:extLst>
      <p:ext uri="{BB962C8B-B14F-4D97-AF65-F5344CB8AC3E}">
        <p14:creationId xmlns:p14="http://schemas.microsoft.com/office/powerpoint/2010/main" val="69777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4E6F6-2BF6-BDDF-35F3-45E96AA01C8A}"/>
              </a:ext>
            </a:extLst>
          </p:cNvPr>
          <p:cNvSpPr>
            <a:spLocks noGrp="1"/>
          </p:cNvSpPr>
          <p:nvPr>
            <p:ph type="title"/>
          </p:nvPr>
        </p:nvSpPr>
        <p:spPr/>
        <p:txBody>
          <a:bodyPr/>
          <a:lstStyle/>
          <a:p>
            <a:r>
              <a:rPr lang="en-US"/>
              <a:t>Step 6: Review your job hazard analysis</a:t>
            </a:r>
          </a:p>
        </p:txBody>
      </p:sp>
      <p:sp>
        <p:nvSpPr>
          <p:cNvPr id="3" name="Content Placeholder 2">
            <a:extLst>
              <a:ext uri="{FF2B5EF4-FFF2-40B4-BE49-F238E27FC236}">
                <a16:creationId xmlns:a16="http://schemas.microsoft.com/office/drawing/2014/main" id="{9DD3CA50-2513-5354-C7FB-3AEB1B7E5077}"/>
              </a:ext>
            </a:extLst>
          </p:cNvPr>
          <p:cNvSpPr>
            <a:spLocks noGrp="1"/>
          </p:cNvSpPr>
          <p:nvPr>
            <p:ph idx="1"/>
          </p:nvPr>
        </p:nvSpPr>
        <p:spPr>
          <a:xfrm>
            <a:off x="603849" y="1341362"/>
            <a:ext cx="5697363" cy="4438333"/>
          </a:xfrm>
        </p:spPr>
        <p:txBody>
          <a:bodyPr/>
          <a:lstStyle/>
          <a:p>
            <a:r>
              <a:rPr lang="en-US"/>
              <a:t>Follow up to implement controls and commit to continual improvement</a:t>
            </a:r>
          </a:p>
          <a:p>
            <a:pPr lvl="1"/>
            <a:r>
              <a:rPr lang="en-US"/>
              <a:t>Share the JHA with your workers</a:t>
            </a:r>
          </a:p>
          <a:p>
            <a:pPr lvl="1"/>
            <a:r>
              <a:rPr lang="en-US"/>
              <a:t>Routinely update the JHA as workers, processes, machinery, or equipment change</a:t>
            </a:r>
          </a:p>
          <a:p>
            <a:pPr lvl="1"/>
            <a:r>
              <a:rPr lang="en-US"/>
              <a:t>Check that controls are still effective</a:t>
            </a:r>
          </a:p>
        </p:txBody>
      </p:sp>
      <p:pic>
        <p:nvPicPr>
          <p:cNvPr id="7" name="Picture 6" descr="A photo showing a worker filling out a form on a clipboard. There are various hazard indicators on the form.">
            <a:extLst>
              <a:ext uri="{FF2B5EF4-FFF2-40B4-BE49-F238E27FC236}">
                <a16:creationId xmlns:a16="http://schemas.microsoft.com/office/drawing/2014/main" id="{31F0C1E1-8015-2641-EC02-7718B50A3865}"/>
              </a:ext>
            </a:extLst>
          </p:cNvPr>
          <p:cNvPicPr>
            <a:picLocks noChangeAspect="1"/>
          </p:cNvPicPr>
          <p:nvPr/>
        </p:nvPicPr>
        <p:blipFill rotWithShape="1">
          <a:blip r:embed="rId3">
            <a:extLst>
              <a:ext uri="{28A0092B-C50C-407E-A947-70E740481C1C}">
                <a14:useLocalDpi xmlns:a14="http://schemas.microsoft.com/office/drawing/2010/main" val="0"/>
              </a:ext>
            </a:extLst>
          </a:blip>
          <a:srcRect l="4278" r="4278"/>
          <a:stretch/>
        </p:blipFill>
        <p:spPr>
          <a:xfrm>
            <a:off x="6858000" y="1562099"/>
            <a:ext cx="4543426" cy="28001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81055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09EC6-9735-8FFC-3600-03238501A6AE}"/>
              </a:ext>
            </a:extLst>
          </p:cNvPr>
          <p:cNvSpPr>
            <a:spLocks noGrp="1"/>
          </p:cNvSpPr>
          <p:nvPr>
            <p:ph type="title"/>
          </p:nvPr>
        </p:nvSpPr>
        <p:spPr/>
        <p:txBody>
          <a:bodyPr/>
          <a:lstStyle/>
          <a:p>
            <a:r>
              <a:rPr lang="en-US" i="1"/>
              <a:t> Customize the rest of this presentation to…</a:t>
            </a:r>
          </a:p>
        </p:txBody>
      </p:sp>
      <p:sp>
        <p:nvSpPr>
          <p:cNvPr id="3" name="Content Placeholder 2">
            <a:extLst>
              <a:ext uri="{FF2B5EF4-FFF2-40B4-BE49-F238E27FC236}">
                <a16:creationId xmlns:a16="http://schemas.microsoft.com/office/drawing/2014/main" id="{5CF9AD1D-5278-95BA-EFC4-3AEC6B0EE527}"/>
              </a:ext>
            </a:extLst>
          </p:cNvPr>
          <p:cNvSpPr>
            <a:spLocks noGrp="1"/>
          </p:cNvSpPr>
          <p:nvPr>
            <p:ph idx="1"/>
          </p:nvPr>
        </p:nvSpPr>
        <p:spPr>
          <a:xfrm>
            <a:off x="603850" y="1341362"/>
            <a:ext cx="10535205" cy="4438333"/>
          </a:xfrm>
        </p:spPr>
        <p:txBody>
          <a:bodyPr/>
          <a:lstStyle/>
          <a:p>
            <a:r>
              <a:rPr lang="en-US" sz="2800">
                <a:solidFill>
                  <a:srgbClr val="C00000"/>
                </a:solidFill>
              </a:rPr>
              <a:t>Explain why your business is going to complete a job hazard analysis. </a:t>
            </a:r>
          </a:p>
          <a:p>
            <a:pPr lvl="1"/>
            <a:r>
              <a:rPr lang="en-US" sz="2800">
                <a:solidFill>
                  <a:srgbClr val="C00000"/>
                </a:solidFill>
              </a:rPr>
              <a:t>Why it’s an important part of your safety and health program, what you want to achieve, who will be included, etc.</a:t>
            </a:r>
          </a:p>
          <a:p>
            <a:r>
              <a:rPr lang="en-US" sz="2800">
                <a:solidFill>
                  <a:srgbClr val="C00000"/>
                </a:solidFill>
              </a:rPr>
              <a:t>Start a group discussion on identifying hazards in your workplace.</a:t>
            </a:r>
            <a:r>
              <a:rPr lang="en-US" sz="2800" b="0" i="0" u="none" strike="noStrike">
                <a:solidFill>
                  <a:srgbClr val="C00000"/>
                </a:solidFill>
                <a:effectLst/>
                <a:highlight>
                  <a:srgbClr val="F5F5F5"/>
                </a:highlight>
                <a:latin typeface="Aptos" panose="020B0004020202020204" pitchFamily="34" charset="0"/>
              </a:rPr>
              <a:t>​</a:t>
            </a:r>
            <a:r>
              <a:rPr lang="en-US" sz="2800" b="0" i="0">
                <a:solidFill>
                  <a:srgbClr val="000000"/>
                </a:solidFill>
                <a:effectLst/>
                <a:highlight>
                  <a:srgbClr val="F5F5F5"/>
                </a:highlight>
                <a:latin typeface="Aptos" panose="020B0004020202020204" pitchFamily="34" charset="0"/>
              </a:rPr>
              <a:t>​</a:t>
            </a:r>
            <a:endParaRPr lang="en-US" sz="2800" b="0" i="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2800">
                <a:solidFill>
                  <a:srgbClr val="C00000"/>
                </a:solidFill>
              </a:rPr>
              <a:t>Deliver a training on a specific JHA topic​​.</a:t>
            </a:r>
          </a:p>
          <a:p>
            <a:pPr marL="0" indent="0">
              <a:buNone/>
            </a:pPr>
            <a:endParaRPr lang="en-US">
              <a:solidFill>
                <a:srgbClr val="C00000"/>
              </a:solidFill>
            </a:endParaRPr>
          </a:p>
        </p:txBody>
      </p:sp>
    </p:spTree>
    <p:extLst>
      <p:ext uri="{BB962C8B-B14F-4D97-AF65-F5344CB8AC3E}">
        <p14:creationId xmlns:p14="http://schemas.microsoft.com/office/powerpoint/2010/main" val="4227688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EBF69-3B72-0188-9D7F-1EB1CD3C2A1C}"/>
              </a:ext>
            </a:extLst>
          </p:cNvPr>
          <p:cNvSpPr>
            <a:spLocks noGrp="1"/>
          </p:cNvSpPr>
          <p:nvPr>
            <p:ph type="title"/>
          </p:nvPr>
        </p:nvSpPr>
        <p:spPr/>
        <p:txBody>
          <a:bodyPr/>
          <a:lstStyle/>
          <a:p>
            <a:r>
              <a:rPr lang="en-US"/>
              <a:t>Additional resources</a:t>
            </a:r>
          </a:p>
        </p:txBody>
      </p:sp>
      <p:sp>
        <p:nvSpPr>
          <p:cNvPr id="3" name="Content Placeholder 2">
            <a:extLst>
              <a:ext uri="{FF2B5EF4-FFF2-40B4-BE49-F238E27FC236}">
                <a16:creationId xmlns:a16="http://schemas.microsoft.com/office/drawing/2014/main" id="{97B19107-48A5-11C8-6B53-0B9A966C8798}"/>
              </a:ext>
            </a:extLst>
          </p:cNvPr>
          <p:cNvSpPr>
            <a:spLocks noGrp="1"/>
          </p:cNvSpPr>
          <p:nvPr>
            <p:ph idx="1"/>
          </p:nvPr>
        </p:nvSpPr>
        <p:spPr/>
        <p:txBody>
          <a:bodyPr/>
          <a:lstStyle/>
          <a:p>
            <a:r>
              <a:rPr lang="en-US"/>
              <a:t>Safety and Health Programs Step-by-Step Guide: </a:t>
            </a:r>
            <a:r>
              <a:rPr lang="en-US">
                <a:hlinkClick r:id="rId3"/>
              </a:rPr>
              <a:t>osha.gov/safety-management/step-by-step-guide</a:t>
            </a:r>
            <a:r>
              <a:rPr lang="en-US"/>
              <a:t> </a:t>
            </a:r>
          </a:p>
          <a:p>
            <a:r>
              <a:rPr lang="en-US"/>
              <a:t>Safe + Sound Challenge Activities: </a:t>
            </a:r>
            <a:r>
              <a:rPr lang="en-US">
                <a:hlinkClick r:id="rId4"/>
              </a:rPr>
              <a:t>osha.gov/</a:t>
            </a:r>
            <a:r>
              <a:rPr lang="en-US" err="1">
                <a:hlinkClick r:id="rId4"/>
              </a:rPr>
              <a:t>safeandsound</a:t>
            </a:r>
            <a:r>
              <a:rPr lang="en-US">
                <a:hlinkClick r:id="rId4"/>
              </a:rPr>
              <a:t>/activities</a:t>
            </a:r>
            <a:r>
              <a:rPr lang="en-US"/>
              <a:t> </a:t>
            </a:r>
          </a:p>
          <a:p>
            <a:pPr lvl="1"/>
            <a:endParaRPr lang="en-US"/>
          </a:p>
          <a:p>
            <a:pPr lvl="1"/>
            <a:endParaRPr lang="en-US"/>
          </a:p>
          <a:p>
            <a:r>
              <a:rPr lang="en-US"/>
              <a:t>Hazard Identification Training Tool: </a:t>
            </a:r>
            <a:r>
              <a:rPr lang="en-US">
                <a:hlinkClick r:id="rId5"/>
              </a:rPr>
              <a:t>osha.gov/hazfinder</a:t>
            </a:r>
            <a:r>
              <a:rPr lang="en-US"/>
              <a:t> </a:t>
            </a:r>
          </a:p>
          <a:p>
            <a:r>
              <a:rPr lang="en-US"/>
              <a:t>On-Site Consultation Program: </a:t>
            </a:r>
            <a:r>
              <a:rPr lang="en-US">
                <a:hlinkClick r:id="rId6"/>
              </a:rPr>
              <a:t>osha.gov/consultation</a:t>
            </a:r>
            <a:r>
              <a:rPr lang="en-US"/>
              <a:t> </a:t>
            </a:r>
          </a:p>
          <a:p>
            <a:r>
              <a:rPr lang="en-US"/>
              <a:t>Hierarchy of Controls (CDC): </a:t>
            </a:r>
            <a:r>
              <a:rPr lang="en-US">
                <a:hlinkClick r:id="rId7"/>
              </a:rPr>
              <a:t>cdc.gov/</a:t>
            </a:r>
            <a:r>
              <a:rPr lang="en-US" err="1">
                <a:hlinkClick r:id="rId7"/>
              </a:rPr>
              <a:t>niosh</a:t>
            </a:r>
            <a:r>
              <a:rPr lang="en-US">
                <a:hlinkClick r:id="rId7"/>
              </a:rPr>
              <a:t>/hierarchy-of-controls/about/</a:t>
            </a:r>
            <a:r>
              <a:rPr lang="en-US"/>
              <a:t>  </a:t>
            </a:r>
          </a:p>
          <a:p>
            <a:pPr marL="0" indent="0">
              <a:buNone/>
            </a:pPr>
            <a:endParaRPr lang="en-US"/>
          </a:p>
        </p:txBody>
      </p:sp>
      <p:pic>
        <p:nvPicPr>
          <p:cNvPr id="9" name="Picture 8" descr="The Hazard Huddle logo">
            <a:extLst>
              <a:ext uri="{FF2B5EF4-FFF2-40B4-BE49-F238E27FC236}">
                <a16:creationId xmlns:a16="http://schemas.microsoft.com/office/drawing/2014/main" id="{0B0DEC7F-67BE-BF43-3B9B-C5DE3F574E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75664" y="2593521"/>
            <a:ext cx="1959428" cy="914400"/>
          </a:xfrm>
          <a:prstGeom prst="rect">
            <a:avLst/>
          </a:prstGeom>
        </p:spPr>
      </p:pic>
      <p:pic>
        <p:nvPicPr>
          <p:cNvPr id="7" name="Picture 6" descr="The Halt A Hazard Logo">
            <a:extLst>
              <a:ext uri="{FF2B5EF4-FFF2-40B4-BE49-F238E27FC236}">
                <a16:creationId xmlns:a16="http://schemas.microsoft.com/office/drawing/2014/main" id="{8D1937B2-55D5-EEEF-7CD9-F9A08CD783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89572" y="2593521"/>
            <a:ext cx="2194560" cy="914400"/>
          </a:xfrm>
          <a:prstGeom prst="rect">
            <a:avLst/>
          </a:prstGeom>
        </p:spPr>
      </p:pic>
      <p:pic>
        <p:nvPicPr>
          <p:cNvPr id="5" name="Picture 4" descr="The Safety Shuffle logo">
            <a:extLst>
              <a:ext uri="{FF2B5EF4-FFF2-40B4-BE49-F238E27FC236}">
                <a16:creationId xmlns:a16="http://schemas.microsoft.com/office/drawing/2014/main" id="{1FB99D7E-7A3F-8B77-8E84-59AE9059FCB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38613" y="2593521"/>
            <a:ext cx="2512955" cy="914400"/>
          </a:xfrm>
          <a:prstGeom prst="rect">
            <a:avLst/>
          </a:prstGeom>
        </p:spPr>
      </p:pic>
    </p:spTree>
    <p:extLst>
      <p:ext uri="{BB962C8B-B14F-4D97-AF65-F5344CB8AC3E}">
        <p14:creationId xmlns:p14="http://schemas.microsoft.com/office/powerpoint/2010/main" val="3991905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0D9DC-AADE-019F-26D8-011B75912B0A}"/>
              </a:ext>
            </a:extLst>
          </p:cNvPr>
          <p:cNvSpPr>
            <a:spLocks noGrp="1"/>
          </p:cNvSpPr>
          <p:nvPr>
            <p:ph type="title"/>
          </p:nvPr>
        </p:nvSpPr>
        <p:spPr/>
        <p:txBody>
          <a:bodyPr/>
          <a:lstStyle/>
          <a:p>
            <a:r>
              <a:rPr lang="en-US"/>
              <a:t>What is a job hazard analysis?</a:t>
            </a:r>
          </a:p>
        </p:txBody>
      </p:sp>
      <p:sp>
        <p:nvSpPr>
          <p:cNvPr id="3" name="Content Placeholder 2">
            <a:extLst>
              <a:ext uri="{FF2B5EF4-FFF2-40B4-BE49-F238E27FC236}">
                <a16:creationId xmlns:a16="http://schemas.microsoft.com/office/drawing/2014/main" id="{F650EA19-10CD-6DD1-F584-E7366D0DEF5E}"/>
              </a:ext>
            </a:extLst>
          </p:cNvPr>
          <p:cNvSpPr>
            <a:spLocks noGrp="1"/>
          </p:cNvSpPr>
          <p:nvPr>
            <p:ph idx="1"/>
          </p:nvPr>
        </p:nvSpPr>
        <p:spPr>
          <a:xfrm>
            <a:off x="603850" y="1341362"/>
            <a:ext cx="6339876" cy="4438333"/>
          </a:xfrm>
        </p:spPr>
        <p:txBody>
          <a:bodyPr vert="horz" lIns="91440" tIns="45720" rIns="91440" bIns="45720" rtlCol="0" anchor="t">
            <a:normAutofit/>
          </a:bodyPr>
          <a:lstStyle/>
          <a:p>
            <a:r>
              <a:rPr lang="en-US" sz="2400"/>
              <a:t>A job hazard </a:t>
            </a:r>
            <a:r>
              <a:rPr lang="en-US"/>
              <a:t>analysis, or JHA, </a:t>
            </a:r>
            <a:r>
              <a:rPr lang="en-US" sz="2400"/>
              <a:t>is an exercise in identifying what can go wrong</a:t>
            </a:r>
            <a:endParaRPr lang="en-US"/>
          </a:p>
          <a:p>
            <a:r>
              <a:rPr lang="en-US"/>
              <a:t>It focuses on:</a:t>
            </a:r>
          </a:p>
          <a:p>
            <a:pPr lvl="2"/>
            <a:r>
              <a:rPr lang="en-US"/>
              <a:t>Identifying hazards before they occur</a:t>
            </a:r>
          </a:p>
          <a:p>
            <a:pPr lvl="2"/>
            <a:r>
              <a:rPr lang="en-US"/>
              <a:t>Relationships between the worker, task, tools, and environment</a:t>
            </a:r>
          </a:p>
          <a:p>
            <a:pPr lvl="2"/>
            <a:r>
              <a:rPr lang="en-US"/>
              <a:t>Eliminating or reducing risks </a:t>
            </a:r>
          </a:p>
          <a:p>
            <a:pPr lvl="2"/>
            <a:r>
              <a:rPr lang="en-US"/>
              <a:t>Emerging hazards </a:t>
            </a:r>
          </a:p>
        </p:txBody>
      </p:sp>
      <p:pic>
        <p:nvPicPr>
          <p:cNvPr id="5" name="Picture 4" descr="A photo of three workers. One worker is injured and the other two are tending to him.">
            <a:extLst>
              <a:ext uri="{FF2B5EF4-FFF2-40B4-BE49-F238E27FC236}">
                <a16:creationId xmlns:a16="http://schemas.microsoft.com/office/drawing/2014/main" id="{50E66644-8BA2-F27D-28B3-8C64FBB7482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94107" y="1491928"/>
            <a:ext cx="4594043" cy="30626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41045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C72AE-8D96-E8BD-DBB9-49B30B8E702E}"/>
              </a:ext>
            </a:extLst>
          </p:cNvPr>
          <p:cNvSpPr>
            <a:spLocks noGrp="1"/>
          </p:cNvSpPr>
          <p:nvPr>
            <p:ph type="title"/>
          </p:nvPr>
        </p:nvSpPr>
        <p:spPr/>
        <p:txBody>
          <a:bodyPr/>
          <a:lstStyle/>
          <a:p>
            <a:r>
              <a:rPr lang="en-US"/>
              <a:t>Why is a job hazard analysis important? </a:t>
            </a:r>
          </a:p>
        </p:txBody>
      </p:sp>
      <p:sp>
        <p:nvSpPr>
          <p:cNvPr id="3" name="Content Placeholder 2">
            <a:extLst>
              <a:ext uri="{FF2B5EF4-FFF2-40B4-BE49-F238E27FC236}">
                <a16:creationId xmlns:a16="http://schemas.microsoft.com/office/drawing/2014/main" id="{61517362-60CE-4EDA-0BE3-1616DB7B9882}"/>
              </a:ext>
            </a:extLst>
          </p:cNvPr>
          <p:cNvSpPr>
            <a:spLocks noGrp="1"/>
          </p:cNvSpPr>
          <p:nvPr>
            <p:ph idx="1"/>
          </p:nvPr>
        </p:nvSpPr>
        <p:spPr>
          <a:xfrm>
            <a:off x="603849" y="1341362"/>
            <a:ext cx="5580641" cy="4438333"/>
          </a:xfrm>
        </p:spPr>
        <p:txBody>
          <a:bodyPr/>
          <a:lstStyle/>
          <a:p>
            <a:pPr marL="0" indent="0">
              <a:buNone/>
            </a:pPr>
            <a:r>
              <a:rPr lang="en-US"/>
              <a:t>A JHA makes a workplace safer by: </a:t>
            </a:r>
          </a:p>
          <a:p>
            <a:pPr lvl="1"/>
            <a:r>
              <a:rPr lang="en-US"/>
              <a:t>Looking at your operations and job procedures for hazards</a:t>
            </a:r>
          </a:p>
          <a:p>
            <a:pPr lvl="1"/>
            <a:r>
              <a:rPr lang="en-US"/>
              <a:t>Using workers’ knowledge and expertise</a:t>
            </a:r>
          </a:p>
          <a:p>
            <a:pPr lvl="1"/>
            <a:r>
              <a:rPr lang="en-US"/>
              <a:t>Implementing controls and continual improvement</a:t>
            </a:r>
          </a:p>
        </p:txBody>
      </p:sp>
      <p:pic>
        <p:nvPicPr>
          <p:cNvPr id="5" name="Picture 4" descr="A picture of a person taking a step into a puddle of water on the ground of a warehouse.">
            <a:extLst>
              <a:ext uri="{FF2B5EF4-FFF2-40B4-BE49-F238E27FC236}">
                <a16:creationId xmlns:a16="http://schemas.microsoft.com/office/drawing/2014/main" id="{B940F7D5-4879-4882-F6F9-25C8C915DE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68514" y="1534578"/>
            <a:ext cx="4988997" cy="33259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8885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F428A-F575-F804-820B-19694F4EED1F}"/>
              </a:ext>
            </a:extLst>
          </p:cNvPr>
          <p:cNvSpPr>
            <a:spLocks noGrp="1"/>
          </p:cNvSpPr>
          <p:nvPr>
            <p:ph type="title"/>
          </p:nvPr>
        </p:nvSpPr>
        <p:spPr/>
        <p:txBody>
          <a:bodyPr/>
          <a:lstStyle/>
          <a:p>
            <a:r>
              <a:rPr lang="en-US"/>
              <a:t>What kind of jobs have hazards?</a:t>
            </a:r>
          </a:p>
        </p:txBody>
      </p:sp>
      <p:sp>
        <p:nvSpPr>
          <p:cNvPr id="3" name="Content Placeholder 2">
            <a:extLst>
              <a:ext uri="{FF2B5EF4-FFF2-40B4-BE49-F238E27FC236}">
                <a16:creationId xmlns:a16="http://schemas.microsoft.com/office/drawing/2014/main" id="{5BB21001-AB79-D2E4-05EF-9955C39E1815}"/>
              </a:ext>
            </a:extLst>
          </p:cNvPr>
          <p:cNvSpPr>
            <a:spLocks noGrp="1"/>
          </p:cNvSpPr>
          <p:nvPr>
            <p:ph idx="1"/>
          </p:nvPr>
        </p:nvSpPr>
        <p:spPr>
          <a:xfrm>
            <a:off x="570527" y="1160963"/>
            <a:ext cx="11549847" cy="3587250"/>
          </a:xfrm>
        </p:spPr>
        <p:txBody>
          <a:bodyPr>
            <a:normAutofit fontScale="92500" lnSpcReduction="10000"/>
          </a:bodyPr>
          <a:lstStyle/>
          <a:p>
            <a:pPr marL="0" indent="0">
              <a:buNone/>
            </a:pPr>
            <a:r>
              <a:rPr lang="en-US" b="1"/>
              <a:t>All</a:t>
            </a:r>
            <a:r>
              <a:rPr lang="en-US"/>
              <a:t> workplaces have job hazards. </a:t>
            </a:r>
          </a:p>
          <a:p>
            <a:pPr marL="0" indent="0">
              <a:buNone/>
            </a:pPr>
            <a:endParaRPr lang="en-US"/>
          </a:p>
          <a:p>
            <a:pPr marL="0" indent="0">
              <a:buNone/>
            </a:pPr>
            <a:r>
              <a:rPr lang="en-US"/>
              <a:t>Some examples in our workplace are:</a:t>
            </a:r>
          </a:p>
          <a:p>
            <a:pPr marL="0" indent="0">
              <a:buNone/>
            </a:pPr>
            <a:endParaRPr lang="en-US"/>
          </a:p>
          <a:p>
            <a:pPr lvl="1"/>
            <a:r>
              <a:rPr lang="en-US">
                <a:solidFill>
                  <a:srgbClr val="C00000"/>
                </a:solidFill>
              </a:rPr>
              <a:t>{List a typical machinery hazard in your workplace}</a:t>
            </a:r>
          </a:p>
          <a:p>
            <a:pPr lvl="1"/>
            <a:r>
              <a:rPr lang="en-US">
                <a:solidFill>
                  <a:srgbClr val="C00000"/>
                </a:solidFill>
              </a:rPr>
              <a:t>{List a typical chemical hazard in your workplace}</a:t>
            </a:r>
          </a:p>
          <a:p>
            <a:pPr lvl="1"/>
            <a:r>
              <a:rPr lang="en-US">
                <a:solidFill>
                  <a:srgbClr val="C00000"/>
                </a:solidFill>
              </a:rPr>
              <a:t>{List any noise or vibration hazards in your workplace}</a:t>
            </a:r>
          </a:p>
          <a:p>
            <a:pPr lvl="1"/>
            <a:r>
              <a:rPr lang="en-US">
                <a:solidFill>
                  <a:srgbClr val="C00000"/>
                </a:solidFill>
              </a:rPr>
              <a:t>{List a common ergonomic hazard in your workplace}</a:t>
            </a:r>
          </a:p>
          <a:p>
            <a:pPr lvl="1"/>
            <a:r>
              <a:rPr lang="en-US">
                <a:solidFill>
                  <a:srgbClr val="C00000"/>
                </a:solidFill>
              </a:rPr>
              <a:t>Etc.</a:t>
            </a:r>
          </a:p>
          <a:p>
            <a:pPr marL="0" indent="0">
              <a:buNone/>
            </a:pPr>
            <a:endParaRPr lang="en-US"/>
          </a:p>
        </p:txBody>
      </p:sp>
      <p:pic>
        <p:nvPicPr>
          <p:cNvPr id="6" name="Picture 5" descr="A graphic of a group of people in different job fields&#10;">
            <a:extLst>
              <a:ext uri="{FF2B5EF4-FFF2-40B4-BE49-F238E27FC236}">
                <a16:creationId xmlns:a16="http://schemas.microsoft.com/office/drawing/2014/main" id="{85F0483E-BE73-F789-4934-3997CEBF3264}"/>
              </a:ext>
            </a:extLst>
          </p:cNvPr>
          <p:cNvPicPr>
            <a:picLocks noChangeAspect="1"/>
          </p:cNvPicPr>
          <p:nvPr/>
        </p:nvPicPr>
        <p:blipFill rotWithShape="1">
          <a:blip r:embed="rId3"/>
          <a:srcRect l="156" b="40618"/>
          <a:stretch/>
        </p:blipFill>
        <p:spPr>
          <a:xfrm>
            <a:off x="6556164" y="4225251"/>
            <a:ext cx="5322159" cy="1160941"/>
          </a:xfrm>
          <a:prstGeom prst="rect">
            <a:avLst/>
          </a:prstGeom>
        </p:spPr>
      </p:pic>
    </p:spTree>
    <p:extLst>
      <p:ext uri="{BB962C8B-B14F-4D97-AF65-F5344CB8AC3E}">
        <p14:creationId xmlns:p14="http://schemas.microsoft.com/office/powerpoint/2010/main" val="3117331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1563-AF28-8AB4-1A67-2CF0B8640239}"/>
              </a:ext>
            </a:extLst>
          </p:cNvPr>
          <p:cNvSpPr>
            <a:spLocks noGrp="1"/>
          </p:cNvSpPr>
          <p:nvPr>
            <p:ph type="title"/>
          </p:nvPr>
        </p:nvSpPr>
        <p:spPr/>
        <p:txBody>
          <a:bodyPr/>
          <a:lstStyle/>
          <a:p>
            <a:r>
              <a:rPr lang="en-US"/>
              <a:t>Goals of a job hazard analysis</a:t>
            </a:r>
          </a:p>
        </p:txBody>
      </p:sp>
      <p:sp>
        <p:nvSpPr>
          <p:cNvPr id="3" name="Content Placeholder 2">
            <a:extLst>
              <a:ext uri="{FF2B5EF4-FFF2-40B4-BE49-F238E27FC236}">
                <a16:creationId xmlns:a16="http://schemas.microsoft.com/office/drawing/2014/main" id="{6C903A1F-EB04-0C70-FD3C-3E3347E99AA1}"/>
              </a:ext>
            </a:extLst>
          </p:cNvPr>
          <p:cNvSpPr>
            <a:spLocks noGrp="1"/>
          </p:cNvSpPr>
          <p:nvPr>
            <p:ph idx="1"/>
          </p:nvPr>
        </p:nvSpPr>
        <p:spPr>
          <a:xfrm>
            <a:off x="603851" y="1341362"/>
            <a:ext cx="5492150" cy="4438333"/>
          </a:xfrm>
        </p:spPr>
        <p:txBody>
          <a:bodyPr vert="horz" lIns="91440" tIns="45720" rIns="91440" bIns="45720" rtlCol="0" anchor="t">
            <a:normAutofit/>
          </a:bodyPr>
          <a:lstStyle/>
          <a:p>
            <a:pPr marL="0" indent="0">
              <a:buNone/>
            </a:pPr>
            <a:r>
              <a:rPr lang="en-US"/>
              <a:t>The goal of a JHA is to discover: </a:t>
            </a:r>
          </a:p>
          <a:p>
            <a:pPr marL="0" indent="0">
              <a:buNone/>
            </a:pPr>
            <a:r>
              <a:rPr lang="en-US" b="1"/>
              <a:t>How</a:t>
            </a:r>
          </a:p>
          <a:p>
            <a:pPr lvl="1"/>
            <a:r>
              <a:rPr lang="en-US"/>
              <a:t>An incident happens</a:t>
            </a:r>
          </a:p>
          <a:p>
            <a:pPr lvl="1"/>
            <a:r>
              <a:rPr lang="en-US"/>
              <a:t>The hazard(s) can be controlled </a:t>
            </a:r>
          </a:p>
          <a:p>
            <a:pPr marL="0" indent="0">
              <a:buNone/>
            </a:pPr>
            <a:r>
              <a:rPr lang="en-US" b="1"/>
              <a:t>What</a:t>
            </a:r>
          </a:p>
          <a:p>
            <a:pPr lvl="1"/>
            <a:r>
              <a:rPr lang="en-US"/>
              <a:t>Are the potential consequences and worst-case scenarios?</a:t>
            </a:r>
          </a:p>
          <a:p>
            <a:pPr lvl="1"/>
            <a:r>
              <a:rPr lang="en-US"/>
              <a:t>Are the contributing factors?</a:t>
            </a:r>
          </a:p>
          <a:p>
            <a:pPr lvl="1"/>
            <a:endParaRPr lang="en-US"/>
          </a:p>
        </p:txBody>
      </p:sp>
      <p:pic>
        <p:nvPicPr>
          <p:cNvPr id="8" name="Picture 7" descr="A photo of two workers having a conversation in a warehouse. One worker is blocking the emergency exit with boxes on a dolly.">
            <a:extLst>
              <a:ext uri="{FF2B5EF4-FFF2-40B4-BE49-F238E27FC236}">
                <a16:creationId xmlns:a16="http://schemas.microsoft.com/office/drawing/2014/main" id="{9648E582-37B9-0A08-7464-7F996C9FE86D}"/>
              </a:ext>
            </a:extLst>
          </p:cNvPr>
          <p:cNvPicPr>
            <a:picLocks noChangeAspect="1"/>
          </p:cNvPicPr>
          <p:nvPr/>
        </p:nvPicPr>
        <p:blipFill rotWithShape="1">
          <a:blip r:embed="rId3">
            <a:extLst>
              <a:ext uri="{28A0092B-C50C-407E-A947-70E740481C1C}">
                <a14:useLocalDpi xmlns:a14="http://schemas.microsoft.com/office/drawing/2010/main" val="0"/>
              </a:ext>
            </a:extLst>
          </a:blip>
          <a:srcRect l="2467" r="2467"/>
          <a:stretch/>
        </p:blipFill>
        <p:spPr>
          <a:xfrm>
            <a:off x="6096000" y="1341362"/>
            <a:ext cx="5311175" cy="37270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950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B3729-8C21-C4F7-18C9-1FDA8E3F054C}"/>
              </a:ext>
            </a:extLst>
          </p:cNvPr>
          <p:cNvSpPr>
            <a:spLocks noGrp="1"/>
          </p:cNvSpPr>
          <p:nvPr>
            <p:ph type="title"/>
          </p:nvPr>
        </p:nvSpPr>
        <p:spPr/>
        <p:txBody>
          <a:bodyPr/>
          <a:lstStyle/>
          <a:p>
            <a:r>
              <a:rPr lang="en-US"/>
              <a:t>Six steps of a job hazard analysis</a:t>
            </a:r>
          </a:p>
        </p:txBody>
      </p:sp>
      <p:pic>
        <p:nvPicPr>
          <p:cNvPr id="8" name="Picture 7" descr="A graphic showing the 6 steps for taking the mystery out of job hazard analysis.">
            <a:extLst>
              <a:ext uri="{FF2B5EF4-FFF2-40B4-BE49-F238E27FC236}">
                <a16:creationId xmlns:a16="http://schemas.microsoft.com/office/drawing/2014/main" id="{8AF26C46-1179-1122-1F1B-9241D78742A6}"/>
              </a:ext>
            </a:extLst>
          </p:cNvPr>
          <p:cNvPicPr>
            <a:picLocks noChangeAspect="1"/>
          </p:cNvPicPr>
          <p:nvPr/>
        </p:nvPicPr>
        <p:blipFill>
          <a:blip r:embed="rId3"/>
          <a:srcRect/>
          <a:stretch>
            <a:fillRect/>
          </a:stretch>
        </p:blipFill>
        <p:spPr bwMode="auto">
          <a:xfrm>
            <a:off x="1526419" y="1252586"/>
            <a:ext cx="9139161" cy="3655665"/>
          </a:xfrm>
          <a:prstGeom prst="rect">
            <a:avLst/>
          </a:prstGeom>
          <a:noFill/>
          <a:ln>
            <a:noFill/>
          </a:ln>
        </p:spPr>
      </p:pic>
    </p:spTree>
    <p:extLst>
      <p:ext uri="{BB962C8B-B14F-4D97-AF65-F5344CB8AC3E}">
        <p14:creationId xmlns:p14="http://schemas.microsoft.com/office/powerpoint/2010/main" val="2321574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C30F6-87BC-252D-8CCF-F05FECFC542D}"/>
              </a:ext>
            </a:extLst>
          </p:cNvPr>
          <p:cNvSpPr>
            <a:spLocks noGrp="1"/>
          </p:cNvSpPr>
          <p:nvPr>
            <p:ph type="title"/>
          </p:nvPr>
        </p:nvSpPr>
        <p:spPr/>
        <p:txBody>
          <a:bodyPr/>
          <a:lstStyle/>
          <a:p>
            <a:r>
              <a:rPr lang="en-US"/>
              <a:t>Step 1: Select and prioritize jobs to analyze</a:t>
            </a:r>
          </a:p>
        </p:txBody>
      </p:sp>
      <p:sp>
        <p:nvSpPr>
          <p:cNvPr id="3" name="Content Placeholder 2">
            <a:extLst>
              <a:ext uri="{FF2B5EF4-FFF2-40B4-BE49-F238E27FC236}">
                <a16:creationId xmlns:a16="http://schemas.microsoft.com/office/drawing/2014/main" id="{205A9649-4FC9-182A-81B3-91517D8DA6DC}"/>
              </a:ext>
            </a:extLst>
          </p:cNvPr>
          <p:cNvSpPr>
            <a:spLocks noGrp="1"/>
          </p:cNvSpPr>
          <p:nvPr>
            <p:ph idx="1"/>
          </p:nvPr>
        </p:nvSpPr>
        <p:spPr>
          <a:xfrm>
            <a:off x="603848" y="1341362"/>
            <a:ext cx="5492151" cy="4438333"/>
          </a:xfrm>
        </p:spPr>
        <p:txBody>
          <a:bodyPr>
            <a:normAutofit/>
          </a:bodyPr>
          <a:lstStyle/>
          <a:p>
            <a:pPr marL="0" indent="0">
              <a:buNone/>
            </a:pPr>
            <a:r>
              <a:rPr lang="en-US">
                <a:solidFill>
                  <a:srgbClr val="000000"/>
                </a:solidFill>
                <a:highlight>
                  <a:srgbClr val="FFFFFF"/>
                </a:highlight>
                <a:latin typeface="Aptos" panose="020B0004020202020204" pitchFamily="34" charset="0"/>
              </a:rPr>
              <a:t>Start with the jobs…</a:t>
            </a:r>
          </a:p>
          <a:p>
            <a:pPr lvl="1"/>
            <a:r>
              <a:rPr lang="en-US">
                <a:highlight>
                  <a:srgbClr val="FFFFFF"/>
                </a:highlight>
                <a:latin typeface="Aptos" panose="020B0004020202020204" pitchFamily="34" charset="0"/>
              </a:rPr>
              <a:t>Where close calls have happened</a:t>
            </a:r>
          </a:p>
          <a:p>
            <a:pPr lvl="1"/>
            <a:r>
              <a:rPr lang="en-US">
                <a:highlight>
                  <a:srgbClr val="FFFFFF"/>
                </a:highlight>
                <a:latin typeface="Aptos" panose="020B0004020202020204" pitchFamily="34" charset="0"/>
              </a:rPr>
              <a:t>With past injuries</a:t>
            </a:r>
          </a:p>
          <a:p>
            <a:pPr lvl="1"/>
            <a:r>
              <a:rPr lang="en-US">
                <a:highlight>
                  <a:srgbClr val="FFFFFF"/>
                </a:highlight>
                <a:latin typeface="Aptos" panose="020B0004020202020204" pitchFamily="34" charset="0"/>
              </a:rPr>
              <a:t>Where potential injury could be severe</a:t>
            </a:r>
          </a:p>
          <a:p>
            <a:pPr lvl="1"/>
            <a:r>
              <a:rPr lang="en-US">
                <a:highlight>
                  <a:srgbClr val="FFFFFF"/>
                </a:highlight>
                <a:latin typeface="Aptos" panose="020B0004020202020204" pitchFamily="34" charset="0"/>
              </a:rPr>
              <a:t>Where procedures are outdated</a:t>
            </a:r>
          </a:p>
          <a:p>
            <a:pPr lvl="1"/>
            <a:r>
              <a:rPr lang="en-US">
                <a:highlight>
                  <a:srgbClr val="FFFFFF"/>
                </a:highlight>
                <a:latin typeface="Aptos" panose="020B0004020202020204" pitchFamily="34" charset="0"/>
              </a:rPr>
              <a:t>With new or updated processes </a:t>
            </a:r>
          </a:p>
          <a:p>
            <a:pPr lvl="1"/>
            <a:r>
              <a:rPr lang="en-US">
                <a:highlight>
                  <a:srgbClr val="FFFFFF"/>
                </a:highlight>
                <a:latin typeface="Aptos" panose="020B0004020202020204" pitchFamily="34" charset="0"/>
              </a:rPr>
              <a:t>Assigned to newer or less-experienced staff</a:t>
            </a:r>
          </a:p>
          <a:p>
            <a:pPr marL="0" indent="0">
              <a:buNone/>
            </a:pPr>
            <a:endParaRPr lang="en-US">
              <a:solidFill>
                <a:srgbClr val="000000"/>
              </a:solidFill>
              <a:highlight>
                <a:srgbClr val="FFFFFF"/>
              </a:highlight>
              <a:latin typeface="Aptos" panose="020B0004020202020204" pitchFamily="34" charset="0"/>
            </a:endParaRPr>
          </a:p>
        </p:txBody>
      </p:sp>
      <p:pic>
        <p:nvPicPr>
          <p:cNvPr id="5" name="Picture 4" descr="An image of a group of employees doing neck stretches inside of a warehouse.">
            <a:extLst>
              <a:ext uri="{FF2B5EF4-FFF2-40B4-BE49-F238E27FC236}">
                <a16:creationId xmlns:a16="http://schemas.microsoft.com/office/drawing/2014/main" id="{0ADCF689-A2FB-3F41-A6E1-87EB35B98C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55708" y="1455173"/>
            <a:ext cx="5501703" cy="36429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45904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0B5BE-A1F6-19E4-FB9D-57C634E4E0F1}"/>
              </a:ext>
            </a:extLst>
          </p:cNvPr>
          <p:cNvSpPr>
            <a:spLocks noGrp="1"/>
          </p:cNvSpPr>
          <p:nvPr>
            <p:ph type="title"/>
          </p:nvPr>
        </p:nvSpPr>
        <p:spPr/>
        <p:txBody>
          <a:bodyPr/>
          <a:lstStyle/>
          <a:p>
            <a:r>
              <a:rPr lang="en-US"/>
              <a:t>Step 2: Analyze all steps of the job</a:t>
            </a:r>
          </a:p>
        </p:txBody>
      </p:sp>
      <p:sp>
        <p:nvSpPr>
          <p:cNvPr id="3" name="Content Placeholder 2">
            <a:extLst>
              <a:ext uri="{FF2B5EF4-FFF2-40B4-BE49-F238E27FC236}">
                <a16:creationId xmlns:a16="http://schemas.microsoft.com/office/drawing/2014/main" id="{944B22BF-BE28-A659-3E5F-822AD9E209B8}"/>
              </a:ext>
            </a:extLst>
          </p:cNvPr>
          <p:cNvSpPr>
            <a:spLocks noGrp="1"/>
          </p:cNvSpPr>
          <p:nvPr>
            <p:ph idx="1"/>
          </p:nvPr>
        </p:nvSpPr>
        <p:spPr>
          <a:xfrm>
            <a:off x="603850" y="1341362"/>
            <a:ext cx="5757621" cy="4438333"/>
          </a:xfrm>
        </p:spPr>
        <p:txBody>
          <a:bodyPr/>
          <a:lstStyle/>
          <a:p>
            <a:pPr marL="0" indent="0">
              <a:buNone/>
            </a:pPr>
            <a:r>
              <a:rPr lang="en-US">
                <a:solidFill>
                  <a:srgbClr val="000000"/>
                </a:solidFill>
              </a:rPr>
              <a:t>D</a:t>
            </a:r>
            <a:r>
              <a:rPr lang="en-US" b="0" i="0">
                <a:solidFill>
                  <a:srgbClr val="000000"/>
                </a:solidFill>
                <a:effectLst/>
              </a:rPr>
              <a:t>etail </a:t>
            </a:r>
            <a:r>
              <a:rPr lang="en-US" i="0">
                <a:solidFill>
                  <a:srgbClr val="000000"/>
                </a:solidFill>
                <a:effectLst/>
              </a:rPr>
              <a:t>all</a:t>
            </a:r>
            <a:r>
              <a:rPr lang="en-US" b="1" i="0">
                <a:solidFill>
                  <a:srgbClr val="000000"/>
                </a:solidFill>
                <a:effectLst/>
              </a:rPr>
              <a:t> </a:t>
            </a:r>
            <a:r>
              <a:rPr lang="en-US" b="0" i="0">
                <a:solidFill>
                  <a:srgbClr val="000000"/>
                </a:solidFill>
                <a:effectLst/>
              </a:rPr>
              <a:t>aspects of the job performed</a:t>
            </a:r>
          </a:p>
          <a:p>
            <a:pPr lvl="1"/>
            <a:r>
              <a:rPr lang="en-US">
                <a:solidFill>
                  <a:srgbClr val="000000"/>
                </a:solidFill>
                <a:highlight>
                  <a:srgbClr val="FFFFFF"/>
                </a:highlight>
              </a:rPr>
              <a:t>Break it into a series of smaller steps</a:t>
            </a:r>
          </a:p>
          <a:p>
            <a:pPr lvl="1"/>
            <a:r>
              <a:rPr lang="en-US" b="0" i="0">
                <a:solidFill>
                  <a:srgbClr val="000000"/>
                </a:solidFill>
                <a:effectLst/>
                <a:highlight>
                  <a:srgbClr val="FFFFFF"/>
                </a:highlight>
              </a:rPr>
              <a:t>Take </a:t>
            </a:r>
            <a:r>
              <a:rPr lang="en-US" i="0">
                <a:solidFill>
                  <a:srgbClr val="000000"/>
                </a:solidFill>
                <a:effectLst/>
                <a:highlight>
                  <a:srgbClr val="FFFFFF"/>
                </a:highlight>
              </a:rPr>
              <a:t>photos or video </a:t>
            </a:r>
            <a:r>
              <a:rPr lang="en-US" b="0" i="0">
                <a:solidFill>
                  <a:srgbClr val="000000"/>
                </a:solidFill>
                <a:effectLst/>
                <a:highlight>
                  <a:srgbClr val="FFFFFF"/>
                </a:highlight>
              </a:rPr>
              <a:t>to record the process</a:t>
            </a:r>
            <a:endParaRPr lang="en-US">
              <a:solidFill>
                <a:srgbClr val="000000"/>
              </a:solidFill>
              <a:highlight>
                <a:srgbClr val="FFFFFF"/>
              </a:highlight>
            </a:endParaRPr>
          </a:p>
          <a:p>
            <a:pPr lvl="1"/>
            <a:r>
              <a:rPr lang="en-US" b="0" i="0">
                <a:solidFill>
                  <a:srgbClr val="000000"/>
                </a:solidFill>
                <a:effectLst/>
                <a:highlight>
                  <a:srgbClr val="FFFFFF"/>
                </a:highlight>
              </a:rPr>
              <a:t>Consult with workers to ensure the list </a:t>
            </a:r>
            <a:r>
              <a:rPr lang="en-US">
                <a:solidFill>
                  <a:srgbClr val="000000"/>
                </a:solidFill>
                <a:highlight>
                  <a:srgbClr val="FFFFFF"/>
                </a:highlight>
              </a:rPr>
              <a:t>of steps is accurate and comprehensive</a:t>
            </a:r>
            <a:r>
              <a:rPr lang="en-US" i="0">
                <a:solidFill>
                  <a:srgbClr val="000000"/>
                </a:solidFill>
                <a:effectLst/>
                <a:highlight>
                  <a:srgbClr val="FFFFFF"/>
                </a:highlight>
              </a:rPr>
              <a:t> </a:t>
            </a:r>
            <a:endParaRPr lang="en-US">
              <a:solidFill>
                <a:srgbClr val="000000"/>
              </a:solidFill>
              <a:highlight>
                <a:srgbClr val="FFFFFF"/>
              </a:highlight>
            </a:endParaRPr>
          </a:p>
        </p:txBody>
      </p:sp>
      <p:pic>
        <p:nvPicPr>
          <p:cNvPr id="8" name="Picture 7" descr="An image of two people working together at a table. One person is working on a laptop while the other works on a tablet.">
            <a:extLst>
              <a:ext uri="{FF2B5EF4-FFF2-40B4-BE49-F238E27FC236}">
                <a16:creationId xmlns:a16="http://schemas.microsoft.com/office/drawing/2014/main" id="{493986CA-F80C-1B74-9DDD-A689A32925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83105" y="1341362"/>
            <a:ext cx="5133308" cy="34272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69436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963A2-8C9D-DC7B-B650-B9CE3D877AA4}"/>
              </a:ext>
            </a:extLst>
          </p:cNvPr>
          <p:cNvSpPr>
            <a:spLocks noGrp="1"/>
          </p:cNvSpPr>
          <p:nvPr>
            <p:ph type="title"/>
          </p:nvPr>
        </p:nvSpPr>
        <p:spPr/>
        <p:txBody>
          <a:bodyPr>
            <a:normAutofit/>
          </a:bodyPr>
          <a:lstStyle/>
          <a:p>
            <a:r>
              <a:rPr lang="en-US"/>
              <a:t>Step 3: Look for hazards</a:t>
            </a:r>
          </a:p>
        </p:txBody>
      </p:sp>
      <p:sp>
        <p:nvSpPr>
          <p:cNvPr id="3" name="Content Placeholder 2">
            <a:extLst>
              <a:ext uri="{FF2B5EF4-FFF2-40B4-BE49-F238E27FC236}">
                <a16:creationId xmlns:a16="http://schemas.microsoft.com/office/drawing/2014/main" id="{E0615202-F407-7988-1657-2C0D7F220F85}"/>
              </a:ext>
            </a:extLst>
          </p:cNvPr>
          <p:cNvSpPr>
            <a:spLocks noGrp="1"/>
          </p:cNvSpPr>
          <p:nvPr>
            <p:ph idx="1"/>
          </p:nvPr>
        </p:nvSpPr>
        <p:spPr>
          <a:xfrm>
            <a:off x="603849" y="1246112"/>
            <a:ext cx="11274473" cy="4438333"/>
          </a:xfrm>
        </p:spPr>
        <p:txBody>
          <a:bodyPr/>
          <a:lstStyle/>
          <a:p>
            <a:r>
              <a:rPr lang="en-US">
                <a:solidFill>
                  <a:srgbClr val="000000"/>
                </a:solidFill>
                <a:highlight>
                  <a:srgbClr val="FFFFFF"/>
                </a:highlight>
                <a:latin typeface="Aptos" panose="020B0004020202020204" pitchFamily="34" charset="0"/>
              </a:rPr>
              <a:t>What could go wrong? R</a:t>
            </a:r>
            <a:r>
              <a:rPr lang="en-US" b="0" i="0">
                <a:solidFill>
                  <a:srgbClr val="000000"/>
                </a:solidFill>
                <a:effectLst/>
                <a:highlight>
                  <a:srgbClr val="FFFFFF"/>
                </a:highlight>
                <a:latin typeface="Aptos" panose="020B0004020202020204" pitchFamily="34" charset="0"/>
              </a:rPr>
              <a:t>eview </a:t>
            </a:r>
            <a:r>
              <a:rPr lang="en-US" i="0">
                <a:solidFill>
                  <a:srgbClr val="000000"/>
                </a:solidFill>
                <a:effectLst/>
                <a:highlight>
                  <a:srgbClr val="FFFFFF"/>
                </a:highlight>
                <a:latin typeface="Aptos" panose="020B0004020202020204" pitchFamily="34" charset="0"/>
              </a:rPr>
              <a:t>all previous injury or illness records.</a:t>
            </a:r>
          </a:p>
          <a:p>
            <a:r>
              <a:rPr lang="en-US" b="0" i="0">
                <a:solidFill>
                  <a:srgbClr val="000000"/>
                </a:solidFill>
                <a:effectLst/>
                <a:highlight>
                  <a:srgbClr val="FFFFFF"/>
                </a:highlight>
                <a:latin typeface="Aptos" panose="020B0004020202020204" pitchFamily="34" charset="0"/>
              </a:rPr>
              <a:t>Hazards can be broken down into these categories: </a:t>
            </a:r>
          </a:p>
        </p:txBody>
      </p:sp>
      <p:graphicFrame>
        <p:nvGraphicFramePr>
          <p:cNvPr id="6" name="Diagram 5" descr="A diagram with images showing the various types of hazard categories: machine-related, physical, biological, chemical, and ergonomic.">
            <a:extLst>
              <a:ext uri="{FF2B5EF4-FFF2-40B4-BE49-F238E27FC236}">
                <a16:creationId xmlns:a16="http://schemas.microsoft.com/office/drawing/2014/main" id="{B2092C87-A92C-DBD8-317F-A63994D74AFB}"/>
              </a:ext>
            </a:extLst>
          </p:cNvPr>
          <p:cNvGraphicFramePr/>
          <p:nvPr>
            <p:extLst>
              <p:ext uri="{D42A27DB-BD31-4B8C-83A1-F6EECF244321}">
                <p14:modId xmlns:p14="http://schemas.microsoft.com/office/powerpoint/2010/main" val="4137175926"/>
              </p:ext>
            </p:extLst>
          </p:nvPr>
        </p:nvGraphicFramePr>
        <p:xfrm>
          <a:off x="313678" y="2152650"/>
          <a:ext cx="11564644" cy="303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963559"/>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4CA10141F8A44AA67BE2D4092743FC" ma:contentTypeVersion="16" ma:contentTypeDescription="Create a new document." ma:contentTypeScope="" ma:versionID="888650c914a0cd9f471d5ff979f71b1c">
  <xsd:schema xmlns:xsd="http://www.w3.org/2001/XMLSchema" xmlns:xs="http://www.w3.org/2001/XMLSchema" xmlns:p="http://schemas.microsoft.com/office/2006/metadata/properties" xmlns:ns2="91e1ac7f-a06e-4275-92f4-7b3f83fafd28" xmlns:ns3="6c854b04-c9c6-4391-adbe-2e73191270e7" targetNamespace="http://schemas.microsoft.com/office/2006/metadata/properties" ma:root="true" ma:fieldsID="5b519cb7a57abd876037178e77be13ed" ns2:_="" ns3:_="">
    <xsd:import namespace="91e1ac7f-a06e-4275-92f4-7b3f83fafd28"/>
    <xsd:import namespace="6c854b04-c9c6-4391-adbe-2e73191270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e1ac7f-a06e-4275-92f4-7b3f83fafd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654925c-3bd7-4187-ab31-e932ed5cd6bf"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854b04-c9c6-4391-adbe-2e73191270e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7dd88d6-5266-42d4-8ee4-e6e629e5a064}" ma:internalName="TaxCatchAll" ma:showField="CatchAllData" ma:web="4c897256-52db-410f-98c9-5c6e0cd834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c854b04-c9c6-4391-adbe-2e73191270e7" xsi:nil="true"/>
    <lcf76f155ced4ddcb4097134ff3c332f xmlns="91e1ac7f-a06e-4275-92f4-7b3f83fafd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6C450E7-9F7B-4977-8652-CBC34E2B10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e1ac7f-a06e-4275-92f4-7b3f83fafd28"/>
    <ds:schemaRef ds:uri="6c854b04-c9c6-4391-adbe-2e73191270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8C56F2-648E-4DCF-A05B-23C1AD063958}">
  <ds:schemaRefs>
    <ds:schemaRef ds:uri="http://schemas.microsoft.com/sharepoint/v3/contenttype/forms"/>
  </ds:schemaRefs>
</ds:datastoreItem>
</file>

<file path=customXml/itemProps3.xml><?xml version="1.0" encoding="utf-8"?>
<ds:datastoreItem xmlns:ds="http://schemas.openxmlformats.org/officeDocument/2006/customXml" ds:itemID="{8B42AE3F-6487-45B2-BF41-4EAE9A5CE1CC}">
  <ds:schemaRefs>
    <ds:schemaRef ds:uri="6c854b04-c9c6-4391-adbe-2e73191270e7"/>
    <ds:schemaRef ds:uri="bb82577f-db3e-4bbe-8ad4-b1ef05cab4a3"/>
    <ds:schemaRef ds:uri="f7173170-2434-4ae6-a11a-0ae87f90dd8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1e1ac7f-a06e-4275-92f4-7b3f83fafd28"/>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13</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3_Office Theme</vt:lpstr>
      <vt:lpstr>The Six Steps of a Job Hazard Analysis</vt:lpstr>
      <vt:lpstr>What is a job hazard analysis?</vt:lpstr>
      <vt:lpstr>Why is a job hazard analysis important? </vt:lpstr>
      <vt:lpstr>What kind of jobs have hazards?</vt:lpstr>
      <vt:lpstr>Goals of a job hazard analysis</vt:lpstr>
      <vt:lpstr>Six steps of a job hazard analysis</vt:lpstr>
      <vt:lpstr>Step 1: Select and prioritize jobs to analyze</vt:lpstr>
      <vt:lpstr>Step 2: Analyze all steps of the job</vt:lpstr>
      <vt:lpstr>Step 3: Look for hazards</vt:lpstr>
      <vt:lpstr>Step 4: Describe the hazards</vt:lpstr>
      <vt:lpstr>Step 5: Select, install, maintain, and review controls</vt:lpstr>
      <vt:lpstr>Step 5: Select, install, maintain, and review controls (cont.)</vt:lpstr>
      <vt:lpstr>Step 6: Review your job hazard analysis</vt:lpstr>
      <vt:lpstr> Customize the rest of this presentation to…</vt:lpstr>
      <vt:lpstr>Additional resources</vt:lpstr>
    </vt:vector>
  </TitlesOfParts>
  <Company>Abt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Hazard Analysis</dc:title>
  <dc:creator>Antonio Calbo-Jackson</dc:creator>
  <cp:revision>2</cp:revision>
  <dcterms:created xsi:type="dcterms:W3CDTF">2024-04-25T19:05:30Z</dcterms:created>
  <dcterms:modified xsi:type="dcterms:W3CDTF">2024-06-28T17:49:19Z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0x010100A14CA10141F8A44AA67BE2D4092743FC</vt:lpwstr>
  </property>
  <property fmtid="{D5CDD505-2E9C-101B-9397-08002B2CF9AE}" pid="3" name="MediaServiceImageTags">
    <vt:lpwstr/>
  </property>
</Properties>
</file>