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3"/>
  </p:notesMasterIdLst>
  <p:sldIdLst>
    <p:sldId id="263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420"/>
    <a:srgbClr val="0079D1"/>
    <a:srgbClr val="F27326"/>
    <a:srgbClr val="FF7F00"/>
    <a:srgbClr val="2A4C79"/>
    <a:srgbClr val="13152F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67330-3BC7-4A6C-9843-8802E908260D}" v="1" dt="2026-03-27T13:39:5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58"/>
  </p:normalViewPr>
  <p:slideViewPr>
    <p:cSldViewPr snapToGrid="0" showGuides="1">
      <p:cViewPr varScale="1">
        <p:scale>
          <a:sx n="97" d="100"/>
          <a:sy n="97" d="100"/>
        </p:scale>
        <p:origin x="7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bson, Yvonne - OSHA" userId="e2511173-1f16-4726-861b-e7a48963e98c" providerId="ADAL" clId="{F31F14D3-D9C2-4236-A5E2-641B4493514A}"/>
    <pc:docChg chg="modSld">
      <pc:chgData name="Dobson, Yvonne - OSHA" userId="e2511173-1f16-4726-861b-e7a48963e98c" providerId="ADAL" clId="{F31F14D3-D9C2-4236-A5E2-641B4493514A}" dt="2026-03-27T13:42:53.250" v="484" actId="962"/>
      <pc:docMkLst>
        <pc:docMk/>
      </pc:docMkLst>
      <pc:sldChg chg="modSp mod">
        <pc:chgData name="Dobson, Yvonne - OSHA" userId="e2511173-1f16-4726-861b-e7a48963e98c" providerId="ADAL" clId="{F31F14D3-D9C2-4236-A5E2-641B4493514A}" dt="2026-03-27T13:38:09.193" v="462" actId="13244"/>
        <pc:sldMkLst>
          <pc:docMk/>
          <pc:sldMk cId="739973090" sldId="275"/>
        </pc:sldMkLst>
        <pc:spChg chg="ord">
          <ac:chgData name="Dobson, Yvonne - OSHA" userId="e2511173-1f16-4726-861b-e7a48963e98c" providerId="ADAL" clId="{F31F14D3-D9C2-4236-A5E2-641B4493514A}" dt="2026-03-27T13:38:09.193" v="462" actId="13244"/>
          <ac:spMkLst>
            <pc:docMk/>
            <pc:sldMk cId="739973090" sldId="275"/>
            <ac:spMk id="3" creationId="{6A111463-DC36-5D96-E237-DD1426BD9843}"/>
          </ac:spMkLst>
        </pc:spChg>
      </pc:sldChg>
      <pc:sldChg chg="modSp mod">
        <pc:chgData name="Dobson, Yvonne - OSHA" userId="e2511173-1f16-4726-861b-e7a48963e98c" providerId="ADAL" clId="{F31F14D3-D9C2-4236-A5E2-641B4493514A}" dt="2026-03-27T13:38:14.022" v="463" actId="13244"/>
        <pc:sldMkLst>
          <pc:docMk/>
          <pc:sldMk cId="68616410" sldId="276"/>
        </pc:sldMkLst>
        <pc:spChg chg="ord">
          <ac:chgData name="Dobson, Yvonne - OSHA" userId="e2511173-1f16-4726-861b-e7a48963e98c" providerId="ADAL" clId="{F31F14D3-D9C2-4236-A5E2-641B4493514A}" dt="2026-03-27T13:38:14.022" v="463" actId="13244"/>
          <ac:spMkLst>
            <pc:docMk/>
            <pc:sldMk cId="68616410" sldId="276"/>
            <ac:spMk id="4" creationId="{1F7470F8-8AB3-809B-9DDC-EA878313C878}"/>
          </ac:spMkLst>
        </pc:spChg>
      </pc:sldChg>
      <pc:sldChg chg="modSp mod">
        <pc:chgData name="Dobson, Yvonne - OSHA" userId="e2511173-1f16-4726-861b-e7a48963e98c" providerId="ADAL" clId="{F31F14D3-D9C2-4236-A5E2-641B4493514A}" dt="2026-03-27T13:38:40.891" v="464" actId="13244"/>
        <pc:sldMkLst>
          <pc:docMk/>
          <pc:sldMk cId="896767382" sldId="277"/>
        </pc:sldMkLst>
        <pc:spChg chg="ord">
          <ac:chgData name="Dobson, Yvonne - OSHA" userId="e2511173-1f16-4726-861b-e7a48963e98c" providerId="ADAL" clId="{F31F14D3-D9C2-4236-A5E2-641B4493514A}" dt="2026-03-27T13:38:40.891" v="464" actId="13244"/>
          <ac:spMkLst>
            <pc:docMk/>
            <pc:sldMk cId="896767382" sldId="277"/>
            <ac:spMk id="4" creationId="{0C5FFD1A-BEEA-5188-A52D-6C966B95CF3A}"/>
          </ac:spMkLst>
        </pc:spChg>
      </pc:sldChg>
      <pc:sldChg chg="modSp mod">
        <pc:chgData name="Dobson, Yvonne - OSHA" userId="e2511173-1f16-4726-861b-e7a48963e98c" providerId="ADAL" clId="{F31F14D3-D9C2-4236-A5E2-641B4493514A}" dt="2026-03-27T13:38:43.392" v="465" actId="13244"/>
        <pc:sldMkLst>
          <pc:docMk/>
          <pc:sldMk cId="3363877269" sldId="278"/>
        </pc:sldMkLst>
        <pc:spChg chg="ord">
          <ac:chgData name="Dobson, Yvonne - OSHA" userId="e2511173-1f16-4726-861b-e7a48963e98c" providerId="ADAL" clId="{F31F14D3-D9C2-4236-A5E2-641B4493514A}" dt="2026-03-27T13:38:43.392" v="465" actId="13244"/>
          <ac:spMkLst>
            <pc:docMk/>
            <pc:sldMk cId="3363877269" sldId="278"/>
            <ac:spMk id="4" creationId="{63B37C75-88C6-70A5-D8A1-17254B6116F8}"/>
          </ac:spMkLst>
        </pc:spChg>
      </pc:sldChg>
      <pc:sldChg chg="modSp mod">
        <pc:chgData name="Dobson, Yvonne - OSHA" userId="e2511173-1f16-4726-861b-e7a48963e98c" providerId="ADAL" clId="{F31F14D3-D9C2-4236-A5E2-641B4493514A}" dt="2026-03-27T13:38:45.918" v="466" actId="13244"/>
        <pc:sldMkLst>
          <pc:docMk/>
          <pc:sldMk cId="3097797996" sldId="279"/>
        </pc:sldMkLst>
        <pc:spChg chg="ord">
          <ac:chgData name="Dobson, Yvonne - OSHA" userId="e2511173-1f16-4726-861b-e7a48963e98c" providerId="ADAL" clId="{F31F14D3-D9C2-4236-A5E2-641B4493514A}" dt="2026-03-27T13:38:45.918" v="466" actId="13244"/>
          <ac:spMkLst>
            <pc:docMk/>
            <pc:sldMk cId="3097797996" sldId="279"/>
            <ac:spMk id="3" creationId="{F7BCB2FD-D867-0F08-4072-4C64F6DF0FA6}"/>
          </ac:spMkLst>
        </pc:spChg>
      </pc:sldChg>
      <pc:sldChg chg="modSp mod">
        <pc:chgData name="Dobson, Yvonne - OSHA" userId="e2511173-1f16-4726-861b-e7a48963e98c" providerId="ADAL" clId="{F31F14D3-D9C2-4236-A5E2-641B4493514A}" dt="2026-03-27T13:42:24.929" v="474" actId="962"/>
        <pc:sldMkLst>
          <pc:docMk/>
          <pc:sldMk cId="3816686849" sldId="280"/>
        </pc:sldMkLst>
        <pc:spChg chg="ord">
          <ac:chgData name="Dobson, Yvonne - OSHA" userId="e2511173-1f16-4726-861b-e7a48963e98c" providerId="ADAL" clId="{F31F14D3-D9C2-4236-A5E2-641B4493514A}" dt="2026-03-27T13:38:50.012" v="467" actId="13244"/>
          <ac:spMkLst>
            <pc:docMk/>
            <pc:sldMk cId="3816686849" sldId="280"/>
            <ac:spMk id="4" creationId="{F185C30C-94DC-0F6E-1E1B-E3E02CCC9FF6}"/>
          </ac:spMkLst>
        </pc:spChg>
        <pc:picChg chg="mod">
          <ac:chgData name="Dobson, Yvonne - OSHA" userId="e2511173-1f16-4726-861b-e7a48963e98c" providerId="ADAL" clId="{F31F14D3-D9C2-4236-A5E2-641B4493514A}" dt="2026-03-27T13:42:24.929" v="474" actId="962"/>
          <ac:picMkLst>
            <pc:docMk/>
            <pc:sldMk cId="3816686849" sldId="280"/>
            <ac:picMk id="6" creationId="{DC244EEB-6A90-ECBE-5F75-E356E8D97A90}"/>
          </ac:picMkLst>
        </pc:picChg>
      </pc:sldChg>
      <pc:sldChg chg="modSp mod">
        <pc:chgData name="Dobson, Yvonne - OSHA" userId="e2511173-1f16-4726-861b-e7a48963e98c" providerId="ADAL" clId="{F31F14D3-D9C2-4236-A5E2-641B4493514A}" dt="2026-03-27T13:42:53.250" v="484" actId="962"/>
        <pc:sldMkLst>
          <pc:docMk/>
          <pc:sldMk cId="169932599" sldId="281"/>
        </pc:sldMkLst>
        <pc:spChg chg="ord">
          <ac:chgData name="Dobson, Yvonne - OSHA" userId="e2511173-1f16-4726-861b-e7a48963e98c" providerId="ADAL" clId="{F31F14D3-D9C2-4236-A5E2-641B4493514A}" dt="2026-03-27T13:38:51.854" v="468" actId="13244"/>
          <ac:spMkLst>
            <pc:docMk/>
            <pc:sldMk cId="169932599" sldId="281"/>
            <ac:spMk id="4" creationId="{0E30C6C2-B44E-DBC2-FF3A-9DF61B94A2E0}"/>
          </ac:spMkLst>
        </pc:spChg>
        <pc:picChg chg="mod">
          <ac:chgData name="Dobson, Yvonne - OSHA" userId="e2511173-1f16-4726-861b-e7a48963e98c" providerId="ADAL" clId="{F31F14D3-D9C2-4236-A5E2-641B4493514A}" dt="2026-03-27T13:42:53.250" v="484" actId="962"/>
          <ac:picMkLst>
            <pc:docMk/>
            <pc:sldMk cId="169932599" sldId="281"/>
            <ac:picMk id="7" creationId="{6C98A0D8-4729-0663-2EDC-B223E6F8038A}"/>
          </ac:picMkLst>
        </pc:picChg>
      </pc:sldChg>
    </pc:docChg>
  </pc:docChgLst>
  <pc:docChgLst>
    <pc:chgData name="Braxton, Denisha L - OSHA" userId="S::braxton.denisha.l@dol.gov::fc86b9c6-6ed1-4ee7-9663-614fe6d520fe" providerId="AD" clId="Web-{BC7D047E-30C2-64EA-A917-082F216A9EB7}"/>
    <pc:docChg chg="modSld">
      <pc:chgData name="Braxton, Denisha L - OSHA" userId="S::braxton.denisha.l@dol.gov::fc86b9c6-6ed1-4ee7-9663-614fe6d520fe" providerId="AD" clId="Web-{BC7D047E-30C2-64EA-A917-082F216A9EB7}" dt="2026-03-04T13:30:39.291" v="2" actId="1076"/>
      <pc:docMkLst>
        <pc:docMk/>
      </pc:docMkLst>
      <pc:sldChg chg="modSp">
        <pc:chgData name="Braxton, Denisha L - OSHA" userId="S::braxton.denisha.l@dol.gov::fc86b9c6-6ed1-4ee7-9663-614fe6d520fe" providerId="AD" clId="Web-{BC7D047E-30C2-64EA-A917-082F216A9EB7}" dt="2026-03-04T13:30:01.838" v="0" actId="1076"/>
        <pc:sldMkLst>
          <pc:docMk/>
          <pc:sldMk cId="3816686849" sldId="280"/>
        </pc:sldMkLst>
        <pc:picChg chg="mod">
          <ac:chgData name="Braxton, Denisha L - OSHA" userId="S::braxton.denisha.l@dol.gov::fc86b9c6-6ed1-4ee7-9663-614fe6d520fe" providerId="AD" clId="Web-{BC7D047E-30C2-64EA-A917-082F216A9EB7}" dt="2026-03-04T13:30:01.838" v="0" actId="1076"/>
          <ac:picMkLst>
            <pc:docMk/>
            <pc:sldMk cId="3816686849" sldId="280"/>
            <ac:picMk id="6" creationId="{DC244EEB-6A90-ECBE-5F75-E356E8D97A90}"/>
          </ac:picMkLst>
        </pc:picChg>
      </pc:sldChg>
      <pc:sldChg chg="modSp">
        <pc:chgData name="Braxton, Denisha L - OSHA" userId="S::braxton.denisha.l@dol.gov::fc86b9c6-6ed1-4ee7-9663-614fe6d520fe" providerId="AD" clId="Web-{BC7D047E-30C2-64EA-A917-082F216A9EB7}" dt="2026-03-04T13:30:39.291" v="2" actId="1076"/>
        <pc:sldMkLst>
          <pc:docMk/>
          <pc:sldMk cId="169932599" sldId="281"/>
        </pc:sldMkLst>
        <pc:picChg chg="mod">
          <ac:chgData name="Braxton, Denisha L - OSHA" userId="S::braxton.denisha.l@dol.gov::fc86b9c6-6ed1-4ee7-9663-614fe6d520fe" providerId="AD" clId="Web-{BC7D047E-30C2-64EA-A917-082F216A9EB7}" dt="2026-03-04T13:30:39.291" v="2" actId="1076"/>
          <ac:picMkLst>
            <pc:docMk/>
            <pc:sldMk cId="169932599" sldId="281"/>
            <ac:picMk id="7" creationId="{6C98A0D8-4729-0663-2EDC-B223E6F803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00A53-A47F-CA15-CC2A-624451AC0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BD92C-EBD9-A506-4804-95480AC5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45" t="19106" r="-2743" b="23617"/>
          <a:stretch>
            <a:fillRect/>
          </a:stretch>
        </p:blipFill>
        <p:spPr>
          <a:xfrm>
            <a:off x="0" y="-133350"/>
            <a:ext cx="8520647" cy="7124699"/>
          </a:xfrm>
          <a:prstGeom prst="rect">
            <a:avLst/>
          </a:prstGeom>
        </p:spPr>
      </p:pic>
      <p:pic>
        <p:nvPicPr>
          <p:cNvPr id="9" name="Picture 8" descr="OSHA Cares">
            <a:extLst>
              <a:ext uri="{FF2B5EF4-FFF2-40B4-BE49-F238E27FC236}">
                <a16:creationId xmlns:a16="http://schemas.microsoft.com/office/drawing/2014/main" id="{D8A9C10F-87E2-E972-941C-669BA96CA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19287" y="5761193"/>
            <a:ext cx="1171959" cy="90560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DCE719-0C00-78B4-0F04-194143DE2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147" y="603243"/>
            <a:ext cx="2263775" cy="747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747" y="2732906"/>
            <a:ext cx="6338453" cy="1343702"/>
          </a:xfrm>
          <a:effectLst/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751" y="4086884"/>
            <a:ext cx="557645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 cap="none" baseline="0">
                <a:solidFill>
                  <a:srgbClr val="F2842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17E3DC-038E-EB71-0F40-DBF946387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95017" y="2567355"/>
            <a:ext cx="45719" cy="2422768"/>
          </a:xfrm>
          <a:prstGeom prst="rect">
            <a:avLst/>
          </a:prstGeom>
          <a:gradFill flip="none" rotWithShape="1">
            <a:gsLst>
              <a:gs pos="0">
                <a:srgbClr val="2A4C79">
                  <a:alpha val="0"/>
                </a:srgbClr>
              </a:gs>
              <a:gs pos="100000">
                <a:srgbClr val="FF7F00">
                  <a:alpha val="0"/>
                </a:srgbClr>
              </a:gs>
              <a:gs pos="48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C7D4E6-5685-0A07-C620-F95B4C4CF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2" b="45939"/>
          <a:stretch>
            <a:fillRect/>
          </a:stretch>
        </p:blipFill>
        <p:spPr>
          <a:xfrm>
            <a:off x="8520658" y="4573427"/>
            <a:ext cx="3671341" cy="2284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5D9D81-75BF-77BB-0C44-BBB5ACA7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2" t="11705" r="21110" b="46229"/>
          <a:stretch>
            <a:fillRect/>
          </a:stretch>
        </p:blipFill>
        <p:spPr>
          <a:xfrm flipH="1">
            <a:off x="8520651" y="4426191"/>
            <a:ext cx="3671345" cy="2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2D1115-4BA5-B786-DD35-FBAF2C91D7B2}"/>
              </a:ext>
            </a:extLst>
          </p:cNvPr>
          <p:cNvSpPr/>
          <p:nvPr userDrawn="1"/>
        </p:nvSpPr>
        <p:spPr>
          <a:xfrm>
            <a:off x="0" y="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F28420"/>
              </a:buClr>
              <a:defRPr sz="2800"/>
            </a:lvl1pPr>
            <a:lvl2pPr algn="l">
              <a:buClr>
                <a:srgbClr val="0079D1"/>
              </a:buClr>
              <a:defRPr sz="2800"/>
            </a:lvl2pPr>
            <a:lvl3pPr algn="l">
              <a:buClr>
                <a:srgbClr val="00B0F0"/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4089BA30-4FF9-3FC4-F37A-FA38C08C7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33629" y="-266699"/>
            <a:ext cx="9958372" cy="1701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BB7AA1-6323-C1D5-AF3B-6B92FE1E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2373"/>
            <a:ext cx="11029615" cy="988332"/>
          </a:xfrm>
        </p:spPr>
        <p:txBody>
          <a:bodyPr anchor="ctr" anchorCtr="0">
            <a:normAutofit/>
          </a:bodyPr>
          <a:lstStyle>
            <a:lvl1pPr algn="ctr"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D8CE2-63EF-5F41-88F5-9DF52CF00EEA}"/>
              </a:ext>
            </a:extLst>
          </p:cNvPr>
          <p:cNvSpPr/>
          <p:nvPr userDrawn="1"/>
        </p:nvSpPr>
        <p:spPr>
          <a:xfrm rot="16200000" flipH="1">
            <a:off x="6055907" y="-4749621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D64D2-2863-AB42-E177-01EDCFB62285}"/>
              </a:ext>
            </a:extLst>
          </p:cNvPr>
          <p:cNvSpPr/>
          <p:nvPr userDrawn="1"/>
        </p:nvSpPr>
        <p:spPr>
          <a:xfrm>
            <a:off x="0" y="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71" y="1973942"/>
            <a:ext cx="10725436" cy="4037323"/>
          </a:xfrm>
        </p:spPr>
        <p:txBody>
          <a:bodyPr anchor="t" anchorCtr="0">
            <a:normAutofit/>
          </a:bodyPr>
          <a:lstStyle>
            <a:lvl1pPr>
              <a:buClr>
                <a:srgbClr val="F28420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79D1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rgbClr val="00B0F0"/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192373"/>
            <a:ext cx="10725436" cy="988332"/>
          </a:xfrm>
        </p:spPr>
        <p:txBody>
          <a:bodyPr lIns="91440" rIns="91440" anchor="b" anchorCtr="0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BAD16-D632-66C9-9D30-C87BFD8A0326}"/>
              </a:ext>
            </a:extLst>
          </p:cNvPr>
          <p:cNvSpPr/>
          <p:nvPr userDrawn="1"/>
        </p:nvSpPr>
        <p:spPr>
          <a:xfrm rot="16200000" flipH="1">
            <a:off x="6055907" y="-4749621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9A7E1D8E-3BAD-8325-5902-10AA24074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33629" y="-266699"/>
            <a:ext cx="9958372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541417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0079D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CE08C-C3A3-BA30-3089-95BFE44C4AB1}"/>
              </a:ext>
            </a:extLst>
          </p:cNvPr>
          <p:cNvSpPr/>
          <p:nvPr userDrawn="1"/>
        </p:nvSpPr>
        <p:spPr>
          <a:xfrm>
            <a:off x="0" y="542290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FEE81AEB-3191-B4F9-FCE9-A2E956E77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91298" y="5468620"/>
            <a:ext cx="9958372" cy="1701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DD46B2-6C4E-BE44-C4B5-4A7F98934D97}"/>
              </a:ext>
            </a:extLst>
          </p:cNvPr>
          <p:cNvSpPr/>
          <p:nvPr userDrawn="1"/>
        </p:nvSpPr>
        <p:spPr>
          <a:xfrm rot="16200000" flipH="1">
            <a:off x="6055908" y="-633007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BF867-BCAE-53BC-5C31-B3A6C74BE305}"/>
              </a:ext>
            </a:extLst>
          </p:cNvPr>
          <p:cNvSpPr/>
          <p:nvPr userDrawn="1"/>
        </p:nvSpPr>
        <p:spPr>
          <a:xfrm>
            <a:off x="0" y="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5371" y="1839951"/>
            <a:ext cx="5234946" cy="4021099"/>
          </a:xfrm>
        </p:spPr>
        <p:txBody>
          <a:bodyPr>
            <a:normAutofit/>
          </a:bodyPr>
          <a:lstStyle>
            <a:lvl1pPr>
              <a:buClr>
                <a:srgbClr val="F28420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79D1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rgbClr val="00B0F0"/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455" y="1839951"/>
            <a:ext cx="5234948" cy="4021099"/>
          </a:xfrm>
        </p:spPr>
        <p:txBody>
          <a:bodyPr>
            <a:normAutofit/>
          </a:bodyPr>
          <a:lstStyle>
            <a:lvl1pPr>
              <a:buClr>
                <a:srgbClr val="F28420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79D1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rgbClr val="00B0F0"/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6" name="Picture 5" descr="Icon&#10;&#10;AI-generated content may be incorrect.">
            <a:extLst>
              <a:ext uri="{FF2B5EF4-FFF2-40B4-BE49-F238E27FC236}">
                <a16:creationId xmlns:a16="http://schemas.microsoft.com/office/drawing/2014/main" id="{6F4B8E01-6C3F-A637-98AC-50BA49A62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33629" y="-266699"/>
            <a:ext cx="9958372" cy="17017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F60B49-54EE-3979-95ED-FC35BA61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192373"/>
            <a:ext cx="10725436" cy="988332"/>
          </a:xfrm>
        </p:spPr>
        <p:txBody>
          <a:bodyPr lIns="91440" rIns="91440" anchor="b" anchorCtr="0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8E0C9-F3B1-80BD-CF70-7AA4045EE707}"/>
              </a:ext>
            </a:extLst>
          </p:cNvPr>
          <p:cNvSpPr/>
          <p:nvPr userDrawn="1"/>
        </p:nvSpPr>
        <p:spPr>
          <a:xfrm rot="16200000" flipH="1">
            <a:off x="6055907" y="-4749621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C918C0-7A8D-2D9F-C0B2-96C3FB76795C}"/>
              </a:ext>
            </a:extLst>
          </p:cNvPr>
          <p:cNvSpPr/>
          <p:nvPr userDrawn="1"/>
        </p:nvSpPr>
        <p:spPr>
          <a:xfrm>
            <a:off x="0" y="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669" y="1860602"/>
            <a:ext cx="4923959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370" y="2535762"/>
            <a:ext cx="5220172" cy="3453202"/>
          </a:xfrm>
        </p:spPr>
        <p:txBody>
          <a:bodyPr anchor="t">
            <a:normAutofit/>
          </a:bodyPr>
          <a:lstStyle>
            <a:lvl1pPr>
              <a:buClr>
                <a:srgbClr val="F28420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79D1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rgbClr val="00B0F0"/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84" y="1860602"/>
            <a:ext cx="4923957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684" y="2535762"/>
            <a:ext cx="5220172" cy="3453202"/>
          </a:xfrm>
        </p:spPr>
        <p:txBody>
          <a:bodyPr anchor="t">
            <a:normAutofit/>
          </a:bodyPr>
          <a:lstStyle>
            <a:lvl1pPr>
              <a:buClr>
                <a:srgbClr val="F28420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79D1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rgbClr val="00B0F0"/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2" name="Picture 1" descr="Icon&#10;&#10;AI-generated content may be incorrect.">
            <a:extLst>
              <a:ext uri="{FF2B5EF4-FFF2-40B4-BE49-F238E27FC236}">
                <a16:creationId xmlns:a16="http://schemas.microsoft.com/office/drawing/2014/main" id="{DBA864D1-CCEC-84EE-0526-F446EA5F1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33629" y="-266699"/>
            <a:ext cx="9958372" cy="17017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D4C430-D540-5528-E618-CEAE5AAC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192373"/>
            <a:ext cx="10725436" cy="988332"/>
          </a:xfrm>
        </p:spPr>
        <p:txBody>
          <a:bodyPr lIns="91440" rIns="91440" anchor="b" anchorCtr="0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2EDFC-48A8-7E3E-6A47-22EF9307C281}"/>
              </a:ext>
            </a:extLst>
          </p:cNvPr>
          <p:cNvSpPr/>
          <p:nvPr userDrawn="1"/>
        </p:nvSpPr>
        <p:spPr>
          <a:xfrm rot="16200000" flipH="1">
            <a:off x="6055907" y="-4749621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C8C4CE-FDA0-A9C7-4BE6-64F9C7294DEC}"/>
              </a:ext>
            </a:extLst>
          </p:cNvPr>
          <p:cNvSpPr/>
          <p:nvPr userDrawn="1"/>
        </p:nvSpPr>
        <p:spPr>
          <a:xfrm>
            <a:off x="0" y="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C6B9DACA-1B28-AC50-B20F-5F4D2E696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33629" y="-266699"/>
            <a:ext cx="9958372" cy="17017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101432-6B24-243C-C016-A3FC6570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192373"/>
            <a:ext cx="10725436" cy="988332"/>
          </a:xfrm>
        </p:spPr>
        <p:txBody>
          <a:bodyPr lIns="91440" rIns="91440" anchor="b" anchorCtr="0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4F9E86-888E-51FE-95A2-869A4312A83E}"/>
              </a:ext>
            </a:extLst>
          </p:cNvPr>
          <p:cNvSpPr/>
          <p:nvPr userDrawn="1"/>
        </p:nvSpPr>
        <p:spPr>
          <a:xfrm rot="16200000" flipH="1">
            <a:off x="6055907" y="-4749621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0079D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AEB53F-3B34-DB1D-80E2-0FDD047735DB}"/>
              </a:ext>
            </a:extLst>
          </p:cNvPr>
          <p:cNvSpPr/>
          <p:nvPr userDrawn="1"/>
        </p:nvSpPr>
        <p:spPr>
          <a:xfrm>
            <a:off x="0" y="5422900"/>
            <a:ext cx="12192000" cy="1435100"/>
          </a:xfrm>
          <a:prstGeom prst="rect">
            <a:avLst/>
          </a:prstGeom>
          <a:gradFill flip="none" rotWithShape="1">
            <a:gsLst>
              <a:gs pos="0">
                <a:srgbClr val="2A4C79"/>
              </a:gs>
              <a:gs pos="100000">
                <a:srgbClr val="13152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54D6C125-DFA6-4339-4978-F55870F11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" t="19106" r="15677" b="67213"/>
          <a:stretch>
            <a:fillRect/>
          </a:stretch>
        </p:blipFill>
        <p:spPr>
          <a:xfrm>
            <a:off x="2291298" y="5468620"/>
            <a:ext cx="9958372" cy="170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5999832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4C2FBD-94A7-6AFA-6129-2DE618A596D2}"/>
              </a:ext>
            </a:extLst>
          </p:cNvPr>
          <p:cNvSpPr/>
          <p:nvPr userDrawn="1"/>
        </p:nvSpPr>
        <p:spPr>
          <a:xfrm rot="16200000" flipH="1">
            <a:off x="6025308" y="-635006"/>
            <a:ext cx="137855" cy="12249669"/>
          </a:xfrm>
          <a:prstGeom prst="rect">
            <a:avLst/>
          </a:prstGeom>
          <a:gradFill flip="none" rotWithShape="1">
            <a:gsLst>
              <a:gs pos="0">
                <a:srgbClr val="F28420">
                  <a:alpha val="0"/>
                </a:srgbClr>
              </a:gs>
              <a:gs pos="100000">
                <a:srgbClr val="F28420">
                  <a:alpha val="0"/>
                </a:srgbClr>
              </a:gs>
              <a:gs pos="54000">
                <a:srgbClr val="F2842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5614AD-E1CB-A231-336A-60E24650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6747" y="2732906"/>
            <a:ext cx="7244307" cy="1343702"/>
          </a:xfrm>
        </p:spPr>
        <p:txBody>
          <a:bodyPr>
            <a:normAutofit/>
          </a:bodyPr>
          <a:lstStyle/>
          <a:p>
            <a:r>
              <a:rPr lang="en-US" dirty="0"/>
              <a:t>OSHA Trenching and Excavation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111463-DC36-5D96-E237-DD1426BD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Trenching and Excavation Safety Initiative?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C8D4E-EADB-7282-33C6-CC5B2C586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Nation-wide Trench and Excavation Cave-in related Fatality Data*:</a:t>
            </a:r>
          </a:p>
          <a:p>
            <a:r>
              <a:rPr lang="en-US" dirty="0"/>
              <a:t>2022 – 39</a:t>
            </a:r>
          </a:p>
          <a:p>
            <a:r>
              <a:rPr lang="en-US" dirty="0"/>
              <a:t>2023 – 15</a:t>
            </a:r>
          </a:p>
          <a:p>
            <a:r>
              <a:rPr lang="en-US" dirty="0"/>
              <a:t>2024 – 15</a:t>
            </a:r>
          </a:p>
          <a:p>
            <a:r>
              <a:rPr lang="en-US" dirty="0"/>
              <a:t>2025 – 21</a:t>
            </a:r>
          </a:p>
          <a:p>
            <a:pPr marL="324000" lvl="1" indent="0">
              <a:buNone/>
            </a:pPr>
            <a:r>
              <a:rPr lang="en-US" sz="1800" dirty="0"/>
              <a:t>* OSHA Information System</a:t>
            </a:r>
          </a:p>
        </p:txBody>
      </p:sp>
      <p:pic>
        <p:nvPicPr>
          <p:cNvPr id="5" name="Content Placeholder 4" descr="One side of an excavation wall about to collapse onto equipment in the bottom of the excavation.">
            <a:extLst>
              <a:ext uri="{FF2B5EF4-FFF2-40B4-BE49-F238E27FC236}">
                <a16:creationId xmlns:a16="http://schemas.microsoft.com/office/drawing/2014/main" id="{F91BCE39-1128-3DF8-61F8-99CE83313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2074" y="1710202"/>
            <a:ext cx="3424531" cy="2574030"/>
          </a:xfrm>
          <a:prstGeom prst="rect">
            <a:avLst/>
          </a:prstGeom>
        </p:spPr>
      </p:pic>
      <p:pic>
        <p:nvPicPr>
          <p:cNvPr id="6" name="Picture 2" descr="The excavation wall collapse onto equipment in the bottom of the excavation. ">
            <a:extLst>
              <a:ext uri="{FF2B5EF4-FFF2-40B4-BE49-F238E27FC236}">
                <a16:creationId xmlns:a16="http://schemas.microsoft.com/office/drawing/2014/main" id="{A5246340-35C4-143D-E182-7072E0A9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59" y="3715433"/>
            <a:ext cx="3424531" cy="256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7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470F8-8AB3-809B-9DDC-EA878313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Cave-ins are Preventable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4C033F-69B3-6130-4600-2B65E1056A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u="sng" dirty="0"/>
              <a:t>SLOPE</a:t>
            </a:r>
            <a:r>
              <a:rPr lang="en-US" dirty="0"/>
              <a:t> or bench trench walls at an angle inclined away from the excavation.</a:t>
            </a:r>
          </a:p>
          <a:p>
            <a:pPr lvl="0"/>
            <a:r>
              <a:rPr lang="en-US" u="sng" dirty="0"/>
              <a:t>SHORE</a:t>
            </a:r>
            <a:r>
              <a:rPr lang="en-US" dirty="0"/>
              <a:t> trench walls by installing aluminum hydraulic or other types of supports to prevent soil movement. </a:t>
            </a:r>
          </a:p>
          <a:p>
            <a:pPr lvl="0"/>
            <a:r>
              <a:rPr lang="en-US" dirty="0"/>
              <a:t>SHIELD trench walls with trench boxes or other types of supports to prevent soil cave-ins.</a:t>
            </a:r>
          </a:p>
          <a:p>
            <a:endParaRPr lang="en-US" dirty="0"/>
          </a:p>
        </p:txBody>
      </p:sp>
      <p:pic>
        <p:nvPicPr>
          <p:cNvPr id="1026" name="Picture 2" descr="Slope-Shore-Shield Logo">
            <a:extLst>
              <a:ext uri="{FF2B5EF4-FFF2-40B4-BE49-F238E27FC236}">
                <a16:creationId xmlns:a16="http://schemas.microsoft.com/office/drawing/2014/main" id="{2860A11B-553D-FAAF-8E60-105300E629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33" y="1984566"/>
            <a:ext cx="3956617" cy="37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5FFD1A-BEEA-5188-A52D-6C966B95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Cave-in Prevention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1436E-082B-F488-A664-F393541CFF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Trenches under 5 feet deep must be examined by a competent person to determine if a protective system is required.</a:t>
            </a:r>
          </a:p>
          <a:p>
            <a:r>
              <a:rPr lang="en-US" dirty="0"/>
              <a:t>Trenches 5 feet deep or greater require a protective system.</a:t>
            </a:r>
          </a:p>
          <a:p>
            <a:r>
              <a:rPr lang="en-US" dirty="0"/>
              <a:t>Trenches 20 feet deep or greater require a protective system designed by a registered professional engineer. </a:t>
            </a:r>
          </a:p>
        </p:txBody>
      </p:sp>
      <p:pic>
        <p:nvPicPr>
          <p:cNvPr id="16" name="Content Placeholder 15" descr="Two workers standing behind guardrails looking into a protected excavation with an excavator digging arm inside.">
            <a:extLst>
              <a:ext uri="{FF2B5EF4-FFF2-40B4-BE49-F238E27FC236}">
                <a16:creationId xmlns:a16="http://schemas.microsoft.com/office/drawing/2014/main" id="{15A9D3AC-8CB6-08E9-96E9-0044B7E7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089" y="2443330"/>
            <a:ext cx="5210549" cy="28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37C75-88C6-70A5-D8A1-17254B61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all Trench and Excavation Hazards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9A3FC-2FB1-243D-BB8F-ED13558D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there is a safe way to enter and exit the trench</a:t>
            </a:r>
          </a:p>
          <a:p>
            <a:r>
              <a:rPr lang="en-US" dirty="0"/>
              <a:t>Keep materials away from the edge of the trench</a:t>
            </a:r>
          </a:p>
          <a:p>
            <a:r>
              <a:rPr lang="en-US" dirty="0"/>
              <a:t>Look for water accumulation and/or atmospheric hazards</a:t>
            </a:r>
          </a:p>
          <a:p>
            <a:r>
              <a:rPr lang="en-US" dirty="0"/>
              <a:t>Train workers to recognize trenching and stop work when conditions become unsafe</a:t>
            </a:r>
          </a:p>
          <a:p>
            <a:r>
              <a:rPr lang="en-US" dirty="0"/>
              <a:t>Competent person inspections to identify and abate all hazards</a:t>
            </a:r>
          </a:p>
        </p:txBody>
      </p:sp>
    </p:spTree>
    <p:extLst>
      <p:ext uri="{BB962C8B-B14F-4D97-AF65-F5344CB8AC3E}">
        <p14:creationId xmlns:p14="http://schemas.microsoft.com/office/powerpoint/2010/main" val="33638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CB2FD-D867-0F08-4072-4C64F6DF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Compliance Directive for the Excavation 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DDFA2-F1F4-3671-0B87-71AC89ECBE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Issued July 1, 2021</a:t>
            </a:r>
          </a:p>
          <a:p>
            <a:r>
              <a:rPr lang="en-US" dirty="0"/>
              <a:t>Intended to serve as a standard-specific reference for OSHA Compliance Safety and Health Officers (CSHOs) regarding the application of Subpart P of 29 CFR Part 1926, providing supplemental compliance inspection guidance and citation policies.</a:t>
            </a:r>
          </a:p>
        </p:txBody>
      </p:sp>
      <p:pic>
        <p:nvPicPr>
          <p:cNvPr id="7" name="Content Placeholder 6" descr="Cover of OSHA's Compliance Directive for the Excavation Standard, 29 CFR 1926, Subpart P">
            <a:extLst>
              <a:ext uri="{FF2B5EF4-FFF2-40B4-BE49-F238E27FC236}">
                <a16:creationId xmlns:a16="http://schemas.microsoft.com/office/drawing/2014/main" id="{45B98221-3AA8-0A94-FF57-01D12DC56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833733"/>
            <a:ext cx="5905368" cy="19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creenshot of the National Utility Contractors Association&#10;Trench Safety Stand Down website">
            <a:extLst>
              <a:ext uri="{FF2B5EF4-FFF2-40B4-BE49-F238E27FC236}">
                <a16:creationId xmlns:a16="http://schemas.microsoft.com/office/drawing/2014/main" id="{F185C30C-94DC-0F6E-1E1B-E3E02CCC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7" y="145279"/>
            <a:ext cx="10725436" cy="1128045"/>
          </a:xfrm>
        </p:spPr>
        <p:txBody>
          <a:bodyPr>
            <a:normAutofit/>
          </a:bodyPr>
          <a:lstStyle/>
          <a:p>
            <a:r>
              <a:rPr lang="en-US" dirty="0"/>
              <a:t>Participate in National Utility Contractors Association's </a:t>
            </a:r>
            <a:br>
              <a:rPr lang="en-US" dirty="0"/>
            </a:br>
            <a:r>
              <a:rPr lang="en-US" dirty="0"/>
              <a:t>Trench Safety Stand Down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0D7C7-880F-C7E5-4EC5-DAF641A17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371" y="1839951"/>
            <a:ext cx="5234946" cy="46575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goal of the event is to reach those working in and around trenches and excavations and provide information about current excavation requirements and safety procedures. </a:t>
            </a:r>
          </a:p>
          <a:p>
            <a:r>
              <a:rPr lang="en-US" dirty="0"/>
              <a:t>Trench Safety Stand Down week presents the opportunity for employers to talk directly to employees about the importance of safety at the job site.</a:t>
            </a:r>
          </a:p>
          <a:p>
            <a:r>
              <a:rPr lang="en-US" dirty="0"/>
              <a:t>https://nuca.com/events/tssd</a:t>
            </a:r>
          </a:p>
        </p:txBody>
      </p:sp>
      <p:pic>
        <p:nvPicPr>
          <p:cNvPr id="6" name="Content Placeholder 5" descr="Screenshot of NUCA's trench safety webpage highlighting the Trench Safety Stand Down event on June 15-19, 2026">
            <a:extLst>
              <a:ext uri="{FF2B5EF4-FFF2-40B4-BE49-F238E27FC236}">
                <a16:creationId xmlns:a16="http://schemas.microsoft.com/office/drawing/2014/main" id="{DC244EEB-6A90-ECBE-5F75-E356E8D97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6825" y="2364379"/>
            <a:ext cx="5235575" cy="21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0C6C2-B44E-DBC2-FF3A-9DF61B94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Trench Safety Resources</a:t>
            </a:r>
          </a:p>
        </p:txBody>
      </p:sp>
      <p:pic>
        <p:nvPicPr>
          <p:cNvPr id="9" name="Content Placeholder 8" descr="screen capure of trenching and excavation safety and health topics page">
            <a:extLst>
              <a:ext uri="{FF2B5EF4-FFF2-40B4-BE49-F238E27FC236}">
                <a16:creationId xmlns:a16="http://schemas.microsoft.com/office/drawing/2014/main" id="{5D61B599-68ED-D5CB-1F82-6323B805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365" y="1973263"/>
            <a:ext cx="55660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25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0D61919275845B46AA8540FFA8C95" ma:contentTypeVersion="16" ma:contentTypeDescription="Create a new document." ma:contentTypeScope="" ma:versionID="1ad87e0f761e3cc351b8cdfe9ceef8db">
  <xsd:schema xmlns:xsd="http://www.w3.org/2001/XMLSchema" xmlns:xs="http://www.w3.org/2001/XMLSchema" xmlns:p="http://schemas.microsoft.com/office/2006/metadata/properties" xmlns:ns2="3645421f-14d5-4897-a61a-e564bbc816c2" xmlns:ns3="1e518a71-db87-4962-bf60-c0da60c3d2d6" targetNamespace="http://schemas.microsoft.com/office/2006/metadata/properties" ma:root="true" ma:fieldsID="3d7b02c9f971682bdb380479cf0e7a25" ns2:_="" ns3:_="">
    <xsd:import namespace="3645421f-14d5-4897-a61a-e564bbc816c2"/>
    <xsd:import namespace="1e518a71-db87-4962-bf60-c0da60c3d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5421f-14d5-4897-a61a-e564bbc81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Comments" ma:index="23" nillable="true" ma:displayName="Comments" ma:format="Dropdown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18a71-db87-4962-bf60-c0da60c3d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7e9262-01ea-4da4-b74d-139f9a07d1d1}" ma:internalName="TaxCatchAll" ma:showField="CatchAllData" ma:web="1e518a71-db87-4962-bf60-c0da60c3d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518a71-db87-4962-bf60-c0da60c3d2d6" xsi:nil="true"/>
    <lcf76f155ced4ddcb4097134ff3c332f xmlns="3645421f-14d5-4897-a61a-e564bbc816c2">
      <Terms xmlns="http://schemas.microsoft.com/office/infopath/2007/PartnerControls"/>
    </lcf76f155ced4ddcb4097134ff3c332f>
    <Comments xmlns="3645421f-14d5-4897-a61a-e564bbc816c2">For web posting - external </Comments>
  </documentManagement>
</p:properties>
</file>

<file path=customXml/itemProps1.xml><?xml version="1.0" encoding="utf-8"?>
<ds:datastoreItem xmlns:ds="http://schemas.openxmlformats.org/officeDocument/2006/customXml" ds:itemID="{E4F31038-472D-40CF-976C-2EFDD1F85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5421f-14d5-4897-a61a-e564bbc816c2"/>
    <ds:schemaRef ds:uri="1e518a71-db87-4962-bf60-c0da60c3d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C47707-F84D-40B5-8476-81C8B087A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B3B946-7565-4F23-A622-81BB7A52F28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645421f-14d5-4897-a61a-e564bbc816c2"/>
    <ds:schemaRef ds:uri="http://purl.org/dc/dcmitype/"/>
    <ds:schemaRef ds:uri="http://www.w3.org/XML/1998/namespace"/>
    <ds:schemaRef ds:uri="http://schemas.openxmlformats.org/package/2006/metadata/core-properties"/>
    <ds:schemaRef ds:uri="1e518a71-db87-4962-bf60-c0da60c3d2d6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75a63054-7204-4e0c-9126-adab971d4aca}" enabled="0" method="" siteId="{75a63054-7204-4e0c-9126-adab971d4ac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323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 2</vt:lpstr>
      <vt:lpstr>Dividend</vt:lpstr>
      <vt:lpstr>OSHA Trenching and Excavation</vt:lpstr>
      <vt:lpstr>Why a Trenching and Excavation Safety Initiative? </vt:lpstr>
      <vt:lpstr>Cave-ins are Preventable</vt:lpstr>
      <vt:lpstr>OSHA Cave-in Prevention Requirements</vt:lpstr>
      <vt:lpstr>Address all Trench and Excavation Hazards</vt:lpstr>
      <vt:lpstr>Compliance Directive for the Excavation Standard</vt:lpstr>
      <vt:lpstr>Participate in National Utility Contractors Association's  Trench Safety Stand Down</vt:lpstr>
      <vt:lpstr>OSHA Trench Safety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Trenching and Excavation</dc:title>
  <dc:creator>OSHA</dc:creator>
  <cp:lastModifiedBy>Hemler, Kym L - OSHA</cp:lastModifiedBy>
  <cp:revision>29</cp:revision>
  <dcterms:created xsi:type="dcterms:W3CDTF">2025-01-24T16:03:08Z</dcterms:created>
  <dcterms:modified xsi:type="dcterms:W3CDTF">2026-04-02T15:42:14Z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0x010100C850D61919275845B46AA8540FFA8C95</vt:lpwstr>
  </property>
  <property fmtid="{D5CDD505-2E9C-101B-9397-08002B2CF9AE}" pid="3" name="MediaServiceImageTags">
    <vt:lpwstr/>
  </property>
</Properties>
</file>