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handoutMasterIdLst>
    <p:handoutMasterId r:id="rId18"/>
  </p:handoutMasterIdLst>
  <p:sldIdLst>
    <p:sldId id="261" r:id="rId2"/>
    <p:sldId id="277" r:id="rId3"/>
    <p:sldId id="264" r:id="rId4"/>
    <p:sldId id="265" r:id="rId5"/>
    <p:sldId id="266" r:id="rId6"/>
    <p:sldId id="267" r:id="rId7"/>
    <p:sldId id="268" r:id="rId8"/>
    <p:sldId id="269" r:id="rId9"/>
    <p:sldId id="270" r:id="rId10"/>
    <p:sldId id="271" r:id="rId11"/>
    <p:sldId id="272" r:id="rId12"/>
    <p:sldId id="273" r:id="rId13"/>
    <p:sldId id="274" r:id="rId14"/>
    <p:sldId id="275" r:id="rId15"/>
    <p:sldId id="259" r:id="rId16"/>
  </p:sldIdLst>
  <p:sldSz cx="9144000" cy="6858000" type="screen4x3"/>
  <p:notesSz cx="9296400" cy="7010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82C83"/>
    <a:srgbClr val="182E67"/>
    <a:srgbClr val="0070C0"/>
    <a:srgbClr val="FF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1320" y="4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wmf"/><Relationship Id="rId1" Type="http://schemas.openxmlformats.org/officeDocument/2006/relationships/image" Target="../media/image3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029075" cy="352425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 smtClean="0">
                <a:latin typeface="Arial" panose="020B0604020202020204" pitchFamily="34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265738" y="0"/>
            <a:ext cx="4029075" cy="352425"/>
          </a:xfrm>
          <a:prstGeom prst="rect">
            <a:avLst/>
          </a:prstGeom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313C6CAE-4051-C34E-A340-EB220B6B11FD}" type="datetimeFigureOut">
              <a:rPr lang="en-US"/>
              <a:pPr/>
              <a:t>8/30/2021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657975"/>
            <a:ext cx="4029075" cy="352425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 smtClean="0">
                <a:latin typeface="Arial" panose="020B0604020202020204" pitchFamily="34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265738" y="6657975"/>
            <a:ext cx="4029075" cy="352425"/>
          </a:xfrm>
          <a:prstGeom prst="rect">
            <a:avLst/>
          </a:prstGeom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4D1BCEBE-1593-4A43-ABCB-ABC045DA94B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278839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029075" cy="352425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 eaLnBrk="1" hangingPunct="1">
              <a:defRPr sz="1200">
                <a:latin typeface="Arial" panose="020B0604020202020204" pitchFamily="34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265738" y="0"/>
            <a:ext cx="4029075" cy="352425"/>
          </a:xfrm>
          <a:prstGeom prst="rect">
            <a:avLst/>
          </a:prstGeom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46D02FF1-666A-534A-8814-EE75650F9943}" type="datetimeFigureOut">
              <a:rPr lang="en-US"/>
              <a:pPr/>
              <a:t>8/30/2021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071813" y="876300"/>
            <a:ext cx="3152775" cy="23653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30275" y="3373438"/>
            <a:ext cx="7435850" cy="2760662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noProof="0" smtClean="0"/>
              <a:t>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657975"/>
            <a:ext cx="4029075" cy="352425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 eaLnBrk="1" hangingPunct="1">
              <a:defRPr sz="1200">
                <a:latin typeface="Arial" panose="020B0604020202020204" pitchFamily="34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265738" y="6657975"/>
            <a:ext cx="4029075" cy="352425"/>
          </a:xfrm>
          <a:prstGeom prst="rect">
            <a:avLst/>
          </a:prstGeom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ABE2779E-D1FA-B94E-B00B-BB69D64E608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453479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717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>
              <a:latin typeface="Calibri" charset="0"/>
            </a:endParaRPr>
          </a:p>
        </p:txBody>
      </p:sp>
      <p:sp>
        <p:nvSpPr>
          <p:cNvPr id="717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66763" indent="-2921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79513" indent="-233363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54175" indent="-233363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128838" indent="-233363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86038" indent="-2333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3043238" indent="-2333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500438" indent="-2333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957638" indent="-2333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9505CB53-ADB6-3642-827B-3EFBBB2DBE0A}" type="slidenum">
              <a:rPr lang="en-US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514600"/>
            <a:ext cx="7772400" cy="1085850"/>
          </a:xfrm>
          <a:prstGeom prst="rect">
            <a:avLst/>
          </a:prstGeom>
        </p:spPr>
        <p:txBody>
          <a:bodyPr anchor="ctr"/>
          <a:lstStyle>
            <a:lvl1pPr>
              <a:defRPr>
                <a:solidFill>
                  <a:srgbClr val="182C83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1524000" y="3733800"/>
            <a:ext cx="6096000" cy="0"/>
          </a:xfrm>
          <a:prstGeom prst="line">
            <a:avLst/>
          </a:prstGeom>
          <a:ln w="3175" cmpd="sng">
            <a:solidFill>
              <a:srgbClr val="0070C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076515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0473418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049696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72657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6477000" cy="1143000"/>
          </a:xfrm>
          <a:prstGeom prst="rect">
            <a:avLst/>
          </a:prstGeom>
        </p:spPr>
        <p:txBody>
          <a:bodyPr anchor="ctr"/>
          <a:lstStyle>
            <a:lvl1pPr algn="l">
              <a:lnSpc>
                <a:spcPct val="90000"/>
              </a:lnSpc>
              <a:defRPr>
                <a:solidFill>
                  <a:srgbClr val="FFFFFF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362200"/>
            <a:ext cx="8229600" cy="3763963"/>
          </a:xfrm>
          <a:prstGeom prst="rect">
            <a:avLst/>
          </a:prstGeom>
        </p:spPr>
        <p:txBody>
          <a:bodyPr/>
          <a:lstStyle>
            <a:lvl1pPr marL="342900" indent="-342900">
              <a:buClr>
                <a:srgbClr val="0070C0"/>
              </a:buClr>
              <a:buFont typeface="Wingdings" charset="2"/>
              <a:buChar char="§"/>
              <a:defRPr/>
            </a:lvl1pPr>
            <a:lvl3pPr>
              <a:buClr>
                <a:srgbClr val="0070C0"/>
              </a:buClr>
              <a:defRPr/>
            </a:lvl3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06410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>
                <a:solidFill>
                  <a:srgbClr val="182C83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4185911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6324600" cy="1143000"/>
          </a:xfrm>
          <a:prstGeom prst="rect">
            <a:avLst/>
          </a:prstGeom>
        </p:spPr>
        <p:txBody>
          <a:bodyPr anchor="ctr"/>
          <a:lstStyle>
            <a:lvl1pPr algn="l">
              <a:lnSpc>
                <a:spcPct val="90000"/>
              </a:lnSpc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362200"/>
            <a:ext cx="4038600" cy="3763963"/>
          </a:xfrm>
          <a:prstGeom prst="rect">
            <a:avLst/>
          </a:prstGeom>
        </p:spPr>
        <p:txBody>
          <a:bodyPr/>
          <a:lstStyle>
            <a:lvl1pPr marL="342900" indent="-342900">
              <a:buClr>
                <a:srgbClr val="0070C0"/>
              </a:buClr>
              <a:buFont typeface="Wingdings" charset="2"/>
              <a:buChar char="§"/>
              <a:defRPr sz="2800"/>
            </a:lvl1pPr>
            <a:lvl2pPr>
              <a:defRPr sz="2400"/>
            </a:lvl2pPr>
            <a:lvl3pPr>
              <a:buClr>
                <a:srgbClr val="182C83"/>
              </a:buCl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362200"/>
            <a:ext cx="4038600" cy="3763963"/>
          </a:xfrm>
          <a:prstGeom prst="rect">
            <a:avLst/>
          </a:prstGeom>
        </p:spPr>
        <p:txBody>
          <a:bodyPr/>
          <a:lstStyle>
            <a:lvl1pPr marL="342900" indent="-342900">
              <a:buClr>
                <a:srgbClr val="0070C0"/>
              </a:buClr>
              <a:buFont typeface="Wingdings" charset="2"/>
              <a:buChar char="§"/>
              <a:defRPr sz="2800"/>
            </a:lvl1pPr>
            <a:lvl2pPr>
              <a:defRPr sz="2400"/>
            </a:lvl2pPr>
            <a:lvl3pPr>
              <a:buClr>
                <a:srgbClr val="182C83"/>
              </a:buCl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11441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5943600" cy="1143000"/>
          </a:xfrm>
          <a:prstGeom prst="rect">
            <a:avLst/>
          </a:prstGeom>
        </p:spPr>
        <p:txBody>
          <a:bodyPr anchor="ctr"/>
          <a:lstStyle>
            <a:lvl1pPr algn="l">
              <a:lnSpc>
                <a:spcPct val="90000"/>
              </a:lnSpc>
              <a:defRPr>
                <a:solidFill>
                  <a:srgbClr val="FFFFFF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419350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>
                <a:solidFill>
                  <a:srgbClr val="182C83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3059112"/>
            <a:ext cx="4040188" cy="2960688"/>
          </a:xfrm>
          <a:prstGeom prst="rect">
            <a:avLst/>
          </a:prstGeom>
        </p:spPr>
        <p:txBody>
          <a:bodyPr/>
          <a:lstStyle>
            <a:lvl1pPr marL="342900" indent="-342900">
              <a:buClr>
                <a:srgbClr val="0070C0"/>
              </a:buClr>
              <a:buFont typeface="Wingdings" charset="2"/>
              <a:buChar char="§"/>
              <a:defRPr sz="2400"/>
            </a:lvl1pPr>
            <a:lvl2pPr>
              <a:defRPr sz="2000"/>
            </a:lvl2pPr>
            <a:lvl3pPr>
              <a:buClr>
                <a:srgbClr val="182C83"/>
              </a:buCl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2419350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>
                <a:solidFill>
                  <a:srgbClr val="182C83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059112"/>
            <a:ext cx="4041775" cy="2960688"/>
          </a:xfrm>
          <a:prstGeom prst="rect">
            <a:avLst/>
          </a:prstGeom>
        </p:spPr>
        <p:txBody>
          <a:bodyPr/>
          <a:lstStyle>
            <a:lvl1pPr marL="342900" indent="-342900">
              <a:buClr>
                <a:srgbClr val="0070C0"/>
              </a:buClr>
              <a:buFont typeface="Wingdings" charset="2"/>
              <a:buChar char="§"/>
              <a:defRPr sz="2400"/>
            </a:lvl1pPr>
            <a:lvl2pPr>
              <a:defRPr sz="2000"/>
            </a:lvl2pPr>
            <a:lvl3pPr>
              <a:buClr>
                <a:srgbClr val="182C83"/>
              </a:buCl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00135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6781800" cy="1143000"/>
          </a:xfrm>
          <a:prstGeom prst="rect">
            <a:avLst/>
          </a:prstGeom>
        </p:spPr>
        <p:txBody>
          <a:bodyPr anchor="ctr"/>
          <a:lstStyle>
            <a:lvl1pPr algn="l">
              <a:lnSpc>
                <a:spcPct val="90000"/>
              </a:lnSpc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63025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921933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-1676400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dirty="0" smtClean="0"/>
              <a:t>OSHA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41604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4197596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0" name="Picture 22"/>
          <p:cNvPicPr>
            <a:picLocks noChangeAspect="1" noChangeArrowheads="1"/>
          </p:cNvPicPr>
          <p:nvPr userDrawn="1"/>
        </p:nvPicPr>
        <p:blipFill>
          <a:blip r:embed="rId1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934200" y="6248400"/>
            <a:ext cx="1905000" cy="309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Picture 2" descr="presentation_top.jpg"/>
          <p:cNvPicPr>
            <a:picLocks noChangeAspect="1"/>
          </p:cNvPicPr>
          <p:nvPr userDrawn="1"/>
        </p:nvPicPr>
        <p:blipFill rotWithShape="1">
          <a:blip r:embed="rId1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762"/>
          <a:stretch/>
        </p:blipFill>
        <p:spPr>
          <a:xfrm>
            <a:off x="-2" y="0"/>
            <a:ext cx="9171432" cy="2216429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60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accent2"/>
          </a:solidFill>
          <a:latin typeface="+mj-lt"/>
          <a:ea typeface="ＭＳ Ｐゴシック" charset="0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accent2"/>
          </a:solidFill>
          <a:latin typeface="Arial" charset="0"/>
          <a:ea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accent2"/>
          </a:solidFill>
          <a:latin typeface="Arial" charset="0"/>
          <a:ea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accent2"/>
          </a:solidFill>
          <a:latin typeface="Arial" charset="0"/>
          <a:ea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accent2"/>
          </a:solidFill>
          <a:latin typeface="Arial" charset="0"/>
          <a:ea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000" b="1">
          <a:solidFill>
            <a:schemeClr val="accent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000" b="1">
          <a:solidFill>
            <a:schemeClr val="accent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000" b="1">
          <a:solidFill>
            <a:schemeClr val="accent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000" b="1">
          <a:solidFill>
            <a:schemeClr val="accent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ＭＳ Ｐゴシック" charset="0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ＭＳ Ｐゴシック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ＭＳ Ｐゴシック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4" Type="http://schemas.openxmlformats.org/officeDocument/2006/relationships/image" Target="../media/image8.w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4" Type="http://schemas.openxmlformats.org/officeDocument/2006/relationships/image" Target="../media/image9.wmf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4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3.w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3.wm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6.w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5.w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4" Type="http://schemas.openxmlformats.org/officeDocument/2006/relationships/image" Target="../media/image7.w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4" Type="http://schemas.openxmlformats.org/officeDocument/2006/relationships/image" Target="../media/image4.wmf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"/>
          <p:cNvSpPr>
            <a:spLocks noGrp="1" noChangeArrowheads="1"/>
          </p:cNvSpPr>
          <p:nvPr>
            <p:ph type="ctrTitle"/>
          </p:nvPr>
        </p:nvSpPr>
        <p:spPr bwMode="auto">
          <a:xfrm>
            <a:off x="0" y="2284412"/>
            <a:ext cx="9144000" cy="1601788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lnSpc>
                <a:spcPct val="8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en-US" sz="5400" dirty="0">
                <a:solidFill>
                  <a:srgbClr val="0070C0"/>
                </a:solidFill>
                <a:latin typeface="Calibri" panose="020F0502020204030204" pitchFamily="34" charset="0"/>
              </a:rPr>
              <a:t>OSHA Special Government Employee (SGE) </a:t>
            </a:r>
            <a:r>
              <a:rPr lang="en-US" altLang="en-US" sz="5400" dirty="0" smtClean="0">
                <a:solidFill>
                  <a:srgbClr val="0070C0"/>
                </a:solidFill>
                <a:latin typeface="Calibri" panose="020F0502020204030204" pitchFamily="34" charset="0"/>
              </a:rPr>
              <a:t>Training</a:t>
            </a:r>
            <a:br>
              <a:rPr lang="en-US" altLang="en-US" sz="5400" dirty="0" smtClean="0">
                <a:solidFill>
                  <a:srgbClr val="0070C0"/>
                </a:solidFill>
                <a:latin typeface="Calibri" panose="020F0502020204030204" pitchFamily="34" charset="0"/>
              </a:rPr>
            </a:br>
            <a:endParaRPr lang="en-US" altLang="en-US" sz="1600" dirty="0" smtClean="0">
              <a:solidFill>
                <a:srgbClr val="0070C0"/>
              </a:solidFill>
              <a:latin typeface="Calibri" panose="020F0502020204030204" pitchFamily="34" charset="0"/>
            </a:endParaRPr>
          </a:p>
        </p:txBody>
      </p:sp>
      <p:sp>
        <p:nvSpPr>
          <p:cNvPr id="10" name="Rectangle 3"/>
          <p:cNvSpPr>
            <a:spLocks noGrp="1" noChangeArrowheads="1"/>
          </p:cNvSpPr>
          <p:nvPr>
            <p:ph type="subTitle" idx="1"/>
          </p:nvPr>
        </p:nvSpPr>
        <p:spPr bwMode="auto">
          <a:xfrm>
            <a:off x="0" y="4038600"/>
            <a:ext cx="9144000" cy="1524000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ts val="0"/>
              </a:spcBef>
              <a:spcAft>
                <a:spcPts val="1800"/>
              </a:spcAft>
              <a:defRPr/>
            </a:pPr>
            <a:r>
              <a:rPr lang="en-US" altLang="en-US" sz="2000" b="1" dirty="0" smtClean="0">
                <a:latin typeface="Calibri" pitchFamily="34" charset="0"/>
              </a:rPr>
              <a:t>United States Department of Labor</a:t>
            </a:r>
          </a:p>
          <a:p>
            <a:pPr>
              <a:spcBef>
                <a:spcPts val="0"/>
              </a:spcBef>
              <a:spcAft>
                <a:spcPts val="1800"/>
              </a:spcAft>
              <a:defRPr/>
            </a:pPr>
            <a:r>
              <a:rPr lang="en-US" altLang="en-US" sz="2000" b="1" dirty="0" smtClean="0">
                <a:latin typeface="Calibri" pitchFamily="34" charset="0"/>
              </a:rPr>
              <a:t>Occupational Safety and Health Administration</a:t>
            </a:r>
            <a:endParaRPr lang="en-US" altLang="en-US" sz="2400" b="1" dirty="0" smtClean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88628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400" dirty="0" smtClean="0">
                <a:solidFill>
                  <a:schemeClr val="accent3"/>
                </a:solidFill>
              </a:rPr>
              <a:t>Evaluation Techniques - </a:t>
            </a:r>
            <a:r>
              <a:rPr lang="en-US" altLang="en-US" i="1" dirty="0" smtClean="0">
                <a:solidFill>
                  <a:schemeClr val="accent3"/>
                </a:solidFill>
              </a:rPr>
              <a:t>Formal Interviews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209800"/>
            <a:ext cx="8229600" cy="41910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Clr>
                <a:srgbClr val="0033CC"/>
              </a:buClr>
              <a:buFont typeface="Wingdings" panose="05000000000000000000" pitchFamily="2" charset="2"/>
              <a:buChar char="§"/>
            </a:pPr>
            <a:r>
              <a:rPr lang="en-US" altLang="en-US" dirty="0" smtClean="0"/>
              <a:t>Selected by Team Leader, with union representative, if requested</a:t>
            </a:r>
          </a:p>
          <a:p>
            <a:pPr eaLnBrk="1" hangingPunct="1">
              <a:lnSpc>
                <a:spcPct val="90000"/>
              </a:lnSpc>
              <a:buClr>
                <a:srgbClr val="0033CC"/>
              </a:buClr>
              <a:buFont typeface="Wingdings" panose="05000000000000000000" pitchFamily="2" charset="2"/>
              <a:buChar char="§"/>
            </a:pPr>
            <a:endParaRPr lang="en-US" altLang="en-US" dirty="0" smtClean="0"/>
          </a:p>
          <a:p>
            <a:pPr eaLnBrk="1" hangingPunct="1">
              <a:lnSpc>
                <a:spcPct val="90000"/>
              </a:lnSpc>
              <a:buClr>
                <a:srgbClr val="0033CC"/>
              </a:buClr>
              <a:buFont typeface="Wingdings" panose="05000000000000000000" pitchFamily="2" charset="2"/>
              <a:buChar char="§"/>
            </a:pPr>
            <a:r>
              <a:rPr lang="en-US" altLang="en-US" dirty="0" smtClean="0"/>
              <a:t>Selected from a list of all employees and/or an organizational chart</a:t>
            </a:r>
          </a:p>
          <a:p>
            <a:pPr eaLnBrk="1" hangingPunct="1">
              <a:lnSpc>
                <a:spcPct val="90000"/>
              </a:lnSpc>
              <a:buClr>
                <a:srgbClr val="0033CC"/>
              </a:buClr>
              <a:buFont typeface="Wingdings" panose="05000000000000000000" pitchFamily="2" charset="2"/>
              <a:buChar char="§"/>
            </a:pPr>
            <a:endParaRPr lang="en-US" altLang="en-US" dirty="0" smtClean="0"/>
          </a:p>
          <a:p>
            <a:pPr eaLnBrk="1" hangingPunct="1">
              <a:lnSpc>
                <a:spcPct val="90000"/>
              </a:lnSpc>
              <a:buClr>
                <a:srgbClr val="0033CC"/>
              </a:buClr>
              <a:buFont typeface="Wingdings" panose="05000000000000000000" pitchFamily="2" charset="2"/>
              <a:buChar char="§"/>
            </a:pPr>
            <a:r>
              <a:rPr lang="en-US" altLang="en-US" dirty="0" smtClean="0"/>
              <a:t>Select management representatives</a:t>
            </a:r>
          </a:p>
          <a:p>
            <a:pPr eaLnBrk="1" hangingPunct="1">
              <a:lnSpc>
                <a:spcPct val="90000"/>
              </a:lnSpc>
              <a:buClr>
                <a:srgbClr val="339966"/>
              </a:buClr>
              <a:buFont typeface="Wingdings" panose="05000000000000000000" pitchFamily="2" charset="2"/>
              <a:buChar char="§"/>
            </a:pPr>
            <a:endParaRPr lang="en-US" altLang="en-US" dirty="0" smtClean="0"/>
          </a:p>
          <a:p>
            <a:pPr lvl="1" eaLnBrk="1" hangingPunct="1">
              <a:lnSpc>
                <a:spcPct val="90000"/>
              </a:lnSpc>
            </a:pPr>
            <a:endParaRPr lang="en-US" altLang="en-US" sz="3200" dirty="0" smtClean="0"/>
          </a:p>
        </p:txBody>
      </p:sp>
    </p:spTree>
    <p:extLst>
      <p:ext uri="{BB962C8B-B14F-4D97-AF65-F5344CB8AC3E}">
        <p14:creationId xmlns:p14="http://schemas.microsoft.com/office/powerpoint/2010/main" val="535330375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400" dirty="0" smtClean="0">
                <a:solidFill>
                  <a:schemeClr val="accent3"/>
                </a:solidFill>
              </a:rPr>
              <a:t>Evaluation Techniques - </a:t>
            </a:r>
            <a:r>
              <a:rPr lang="en-US" altLang="en-US" i="1" dirty="0" smtClean="0">
                <a:solidFill>
                  <a:schemeClr val="accent3"/>
                </a:solidFill>
              </a:rPr>
              <a:t>Formal Interviews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133600"/>
            <a:ext cx="8077200" cy="41910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Clr>
                <a:srgbClr val="0033CC"/>
              </a:buClr>
              <a:buFont typeface="Wingdings" panose="05000000000000000000" pitchFamily="2" charset="2"/>
              <a:buChar char="§"/>
            </a:pPr>
            <a:r>
              <a:rPr lang="en-US" altLang="en-US" sz="2800" dirty="0" smtClean="0"/>
              <a:t>Select representative from each major operating department:	</a:t>
            </a:r>
          </a:p>
          <a:p>
            <a:pPr eaLnBrk="1" hangingPunct="1">
              <a:lnSpc>
                <a:spcPct val="80000"/>
              </a:lnSpc>
              <a:buClr>
                <a:srgbClr val="0033CC"/>
              </a:buClr>
              <a:buFont typeface="Wingdings" panose="05000000000000000000" pitchFamily="2" charset="2"/>
              <a:buNone/>
            </a:pPr>
            <a:endParaRPr lang="en-US" altLang="en-US" sz="2800" dirty="0" smtClean="0"/>
          </a:p>
          <a:p>
            <a:pPr lvl="2" eaLnBrk="1" hangingPunct="1">
              <a:lnSpc>
                <a:spcPct val="80000"/>
              </a:lnSpc>
              <a:buClr>
                <a:srgbClr val="0033CC"/>
              </a:buClr>
              <a:buFont typeface="Wingdings" panose="05000000000000000000" pitchFamily="2" charset="2"/>
              <a:buChar char="§"/>
            </a:pPr>
            <a:r>
              <a:rPr lang="en-US" altLang="en-US" dirty="0" smtClean="0"/>
              <a:t>Ensure adequate representation for the various operations (i.e., operation, maintenance, administrative)</a:t>
            </a:r>
          </a:p>
          <a:p>
            <a:pPr lvl="2" eaLnBrk="1" hangingPunct="1">
              <a:lnSpc>
                <a:spcPct val="80000"/>
              </a:lnSpc>
              <a:buClr>
                <a:srgbClr val="0033CC"/>
              </a:buClr>
              <a:buFont typeface="Wingdings" panose="05000000000000000000" pitchFamily="2" charset="2"/>
              <a:buChar char="§"/>
            </a:pPr>
            <a:r>
              <a:rPr lang="en-US" altLang="en-US" dirty="0" smtClean="0"/>
              <a:t>Select alternates for absences</a:t>
            </a:r>
          </a:p>
          <a:p>
            <a:pPr lvl="2" eaLnBrk="1" hangingPunct="1">
              <a:lnSpc>
                <a:spcPct val="80000"/>
              </a:lnSpc>
              <a:buClr>
                <a:srgbClr val="0033CC"/>
              </a:buClr>
              <a:buFont typeface="Wingdings" panose="05000000000000000000" pitchFamily="2" charset="2"/>
              <a:buChar char="§"/>
            </a:pPr>
            <a:r>
              <a:rPr lang="en-US" altLang="en-US" dirty="0" smtClean="0"/>
              <a:t>Select from each fixed shift, if applicable</a:t>
            </a:r>
          </a:p>
          <a:p>
            <a:pPr lvl="2" eaLnBrk="1" hangingPunct="1">
              <a:lnSpc>
                <a:spcPct val="80000"/>
              </a:lnSpc>
              <a:buClr>
                <a:srgbClr val="0033CC"/>
              </a:buClr>
              <a:buFont typeface="Wingdings" panose="05000000000000000000" pitchFamily="2" charset="2"/>
              <a:buNone/>
            </a:pPr>
            <a:endParaRPr lang="en-US" altLang="en-US" dirty="0" smtClean="0"/>
          </a:p>
          <a:p>
            <a:pPr eaLnBrk="1" hangingPunct="1">
              <a:lnSpc>
                <a:spcPct val="80000"/>
              </a:lnSpc>
              <a:buClr>
                <a:srgbClr val="0033CC"/>
              </a:buClr>
              <a:buFont typeface="Wingdings" panose="05000000000000000000" pitchFamily="2" charset="2"/>
              <a:buChar char="§"/>
            </a:pPr>
            <a:r>
              <a:rPr lang="en-US" altLang="en-US" sz="2800" dirty="0" smtClean="0"/>
              <a:t>Select contractors, especially mechanical &amp; construction</a:t>
            </a:r>
          </a:p>
          <a:p>
            <a:pPr lvl="1" eaLnBrk="1" hangingPunct="1">
              <a:lnSpc>
                <a:spcPct val="80000"/>
              </a:lnSpc>
            </a:pPr>
            <a:endParaRPr lang="en-US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4139821938"/>
      </p:ext>
    </p:extLst>
  </p:cSld>
  <p:clrMapOvr>
    <a:masterClrMapping/>
  </p:clrMapOvr>
  <p:transition spd="slow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400" dirty="0" smtClean="0">
                <a:solidFill>
                  <a:schemeClr val="accent3"/>
                </a:solidFill>
              </a:rPr>
              <a:t>Evaluation Techniques - </a:t>
            </a:r>
            <a:r>
              <a:rPr lang="en-US" altLang="en-US" i="1" dirty="0" smtClean="0">
                <a:solidFill>
                  <a:schemeClr val="accent3"/>
                </a:solidFill>
              </a:rPr>
              <a:t>Formal Interviews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Clr>
                <a:srgbClr val="0033CC"/>
              </a:buClr>
              <a:buFont typeface="Wingdings" panose="05000000000000000000" pitchFamily="2" charset="2"/>
              <a:buChar char="§"/>
            </a:pPr>
            <a:r>
              <a:rPr lang="en-US" altLang="en-US" smtClean="0"/>
              <a:t>Alternate Interview Selection Technique:</a:t>
            </a:r>
          </a:p>
          <a:p>
            <a:pPr lvl="1" eaLnBrk="1" hangingPunct="1">
              <a:buClr>
                <a:srgbClr val="0033CC"/>
              </a:buClr>
              <a:buFont typeface="Wingdings" panose="05000000000000000000" pitchFamily="2" charset="2"/>
              <a:buChar char="§"/>
            </a:pPr>
            <a:r>
              <a:rPr lang="en-US" altLang="en-US" sz="3200" smtClean="0"/>
              <a:t>Use a list of random numbers &amp; apply it to a list of all employees</a:t>
            </a:r>
          </a:p>
        </p:txBody>
      </p:sp>
      <p:graphicFrame>
        <p:nvGraphicFramePr>
          <p:cNvPr id="13316" name="Object 4" title="employees paper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76210419"/>
              </p:ext>
            </p:extLst>
          </p:nvPr>
        </p:nvGraphicFramePr>
        <p:xfrm>
          <a:off x="2133600" y="4170186"/>
          <a:ext cx="4038600" cy="238301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799" name="Clip" r:id="rId3" imgW="4716463" imgH="3162300" progId="MS_ClipArt_Gallery.2">
                  <p:embed/>
                </p:oleObj>
              </mc:Choice>
              <mc:Fallback>
                <p:oleObj name="Clip" r:id="rId3" imgW="4716463" imgH="3162300" progId="MS_ClipArt_Gallery.2">
                  <p:embed/>
                  <p:pic>
                    <p:nvPicPr>
                      <p:cNvPr id="13316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3600" y="4170186"/>
                        <a:ext cx="4038600" cy="238301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317" name="Text Box 5"/>
          <p:cNvSpPr txBox="1">
            <a:spLocks noChangeArrowheads="1"/>
          </p:cNvSpPr>
          <p:nvPr/>
        </p:nvSpPr>
        <p:spPr bwMode="auto">
          <a:xfrm rot="1175696">
            <a:off x="3970114" y="4664879"/>
            <a:ext cx="1515902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b="1" dirty="0">
                <a:latin typeface="Times New Roman" panose="02020603050405020304" pitchFamily="18" charset="0"/>
              </a:rPr>
              <a:t>Employees</a:t>
            </a:r>
            <a:endParaRPr lang="en-US" altLang="en-US" sz="1600" b="1" dirty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26982516"/>
      </p:ext>
    </p:extLst>
  </p:cSld>
  <p:clrMapOvr>
    <a:masterClrMapping/>
  </p:clrMapOvr>
  <p:transition spd="slow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400" dirty="0" smtClean="0">
                <a:solidFill>
                  <a:schemeClr val="accent3"/>
                </a:solidFill>
              </a:rPr>
              <a:t>Evaluation Techniques - </a:t>
            </a:r>
            <a:r>
              <a:rPr lang="en-US" altLang="en-US" i="1" dirty="0" smtClean="0">
                <a:solidFill>
                  <a:schemeClr val="accent3"/>
                </a:solidFill>
              </a:rPr>
              <a:t>Informal Interviews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Clr>
                <a:srgbClr val="0033CC"/>
              </a:buClr>
              <a:buFont typeface="Wingdings" panose="05000000000000000000" pitchFamily="2" charset="2"/>
              <a:buChar char="§"/>
            </a:pPr>
            <a:r>
              <a:rPr lang="en-US" altLang="en-US" smtClean="0"/>
              <a:t>Informal interviews are performed at or near the individual’s work area &amp; focus primarily on the operation, hazards &amp; training</a:t>
            </a:r>
          </a:p>
          <a:p>
            <a:pPr lvl="1" eaLnBrk="1" hangingPunct="1">
              <a:buClr>
                <a:srgbClr val="0033CC"/>
              </a:buClr>
              <a:buFont typeface="Wingdings" panose="05000000000000000000" pitchFamily="2" charset="2"/>
              <a:buChar char="§"/>
            </a:pPr>
            <a:r>
              <a:rPr lang="en-US" altLang="en-US" smtClean="0"/>
              <a:t>Usually performed by team members during walkthroughs</a:t>
            </a:r>
          </a:p>
        </p:txBody>
      </p:sp>
      <p:graphicFrame>
        <p:nvGraphicFramePr>
          <p:cNvPr id="14340" name="Object 4" title="two construction workers reading paper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83949241"/>
              </p:ext>
            </p:extLst>
          </p:nvPr>
        </p:nvGraphicFramePr>
        <p:xfrm>
          <a:off x="3505200" y="4953000"/>
          <a:ext cx="2590800" cy="1584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823" name="Clip" r:id="rId3" imgW="1744675" imgH="1584655" progId="MS_ClipArt_Gallery.2">
                  <p:embed/>
                </p:oleObj>
              </mc:Choice>
              <mc:Fallback>
                <p:oleObj name="Clip" r:id="rId3" imgW="1744675" imgH="1584655" progId="MS_ClipArt_Gallery.2">
                  <p:embed/>
                  <p:pic>
                    <p:nvPicPr>
                      <p:cNvPr id="1434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05200" y="4953000"/>
                        <a:ext cx="2590800" cy="15843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991001391"/>
      </p:ext>
    </p:extLst>
  </p:cSld>
  <p:clrMapOvr>
    <a:masterClrMapping/>
  </p:clrMapOvr>
  <p:transition spd="slow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400" dirty="0" smtClean="0">
                <a:solidFill>
                  <a:schemeClr val="accent3"/>
                </a:solidFill>
              </a:rPr>
              <a:t>Interview Exercise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buClr>
                <a:srgbClr val="0033CC"/>
              </a:buClr>
              <a:buFont typeface="Wingdings" panose="05000000000000000000" pitchFamily="2" charset="2"/>
              <a:buChar char="§"/>
            </a:pPr>
            <a:r>
              <a:rPr lang="en-US" altLang="en-US" dirty="0" smtClean="0"/>
              <a:t>Get 3 volunteers to select a partner to conduct a formal interview UP FRONT!</a:t>
            </a:r>
          </a:p>
          <a:p>
            <a:pPr eaLnBrk="1" hangingPunct="1">
              <a:lnSpc>
                <a:spcPct val="90000"/>
              </a:lnSpc>
              <a:buClr>
                <a:srgbClr val="0033CC"/>
              </a:buClr>
              <a:buFont typeface="Wingdings" panose="05000000000000000000" pitchFamily="2" charset="2"/>
              <a:buNone/>
            </a:pPr>
            <a:endParaRPr lang="en-US" altLang="en-US" dirty="0" smtClean="0"/>
          </a:p>
          <a:p>
            <a:pPr eaLnBrk="1" hangingPunct="1">
              <a:lnSpc>
                <a:spcPct val="90000"/>
              </a:lnSpc>
              <a:buClr>
                <a:srgbClr val="0033CC"/>
              </a:buClr>
              <a:buFont typeface="Wingdings" panose="05000000000000000000" pitchFamily="2" charset="2"/>
              <a:buChar char="§"/>
            </a:pPr>
            <a:r>
              <a:rPr lang="en-US" altLang="en-US" dirty="0" smtClean="0"/>
              <a:t>Interview an employee, supervisor, and maintenance person</a:t>
            </a:r>
          </a:p>
          <a:p>
            <a:pPr eaLnBrk="1" hangingPunct="1">
              <a:lnSpc>
                <a:spcPct val="90000"/>
              </a:lnSpc>
              <a:buClr>
                <a:srgbClr val="0033CC"/>
              </a:buClr>
              <a:buFont typeface="Wingdings" panose="05000000000000000000" pitchFamily="2" charset="2"/>
              <a:buChar char="§"/>
            </a:pPr>
            <a:endParaRPr lang="en-US" altLang="en-US" dirty="0" smtClean="0"/>
          </a:p>
          <a:p>
            <a:pPr eaLnBrk="1" hangingPunct="1">
              <a:lnSpc>
                <a:spcPct val="90000"/>
              </a:lnSpc>
              <a:buClr>
                <a:srgbClr val="0033CC"/>
              </a:buClr>
              <a:buFont typeface="Wingdings" panose="05000000000000000000" pitchFamily="2" charset="2"/>
              <a:buChar char="§"/>
            </a:pPr>
            <a:r>
              <a:rPr lang="en-US" altLang="en-US" dirty="0" smtClean="0"/>
              <a:t>Use Tab 16.2 or </a:t>
            </a:r>
            <a:r>
              <a:rPr lang="en-US" altLang="en-US" smtClean="0"/>
              <a:t>Appendix </a:t>
            </a:r>
            <a:r>
              <a:rPr lang="en-US" altLang="en-US" smtClean="0"/>
              <a:t>C </a:t>
            </a:r>
            <a:r>
              <a:rPr lang="en-US" altLang="en-US" dirty="0" smtClean="0"/>
              <a:t>from CSP for interview questions</a:t>
            </a:r>
          </a:p>
          <a:p>
            <a:pPr eaLnBrk="1" hangingPunct="1">
              <a:lnSpc>
                <a:spcPct val="90000"/>
              </a:lnSpc>
            </a:pPr>
            <a:endParaRPr lang="en-US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1847303485"/>
      </p:ext>
    </p:extLst>
  </p:cSld>
  <p:clrMapOvr>
    <a:masterClrMapping/>
  </p:clrMapOvr>
  <p:transition spd="slow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 descr="White box"/>
          <p:cNvSpPr/>
          <p:nvPr/>
        </p:nvSpPr>
        <p:spPr>
          <a:xfrm>
            <a:off x="6781800" y="6019800"/>
            <a:ext cx="2133600" cy="685800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9" name="TextBox 8"/>
          <p:cNvSpPr txBox="1"/>
          <p:nvPr/>
        </p:nvSpPr>
        <p:spPr bwMode="auto">
          <a:xfrm>
            <a:off x="1392650" y="4303712"/>
            <a:ext cx="6358700" cy="1030288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>
              <a:spcAft>
                <a:spcPts val="600"/>
              </a:spcAft>
            </a:pPr>
            <a:r>
              <a:rPr lang="en-US" sz="2800" b="1" dirty="0" err="1">
                <a:solidFill>
                  <a:srgbClr val="182C83"/>
                </a:solidFill>
                <a:latin typeface="Calibri" charset="0"/>
              </a:rPr>
              <a:t>www.osha.gov</a:t>
            </a:r>
            <a:endParaRPr lang="en-US" sz="2800" b="1" dirty="0">
              <a:solidFill>
                <a:srgbClr val="182C83"/>
              </a:solidFill>
              <a:latin typeface="Calibri" charset="0"/>
            </a:endParaRPr>
          </a:p>
          <a:p>
            <a:pPr algn="ctr" eaLnBrk="1" hangingPunct="1"/>
            <a:r>
              <a:rPr lang="en-US" sz="2800" b="1" dirty="0">
                <a:solidFill>
                  <a:srgbClr val="182C83"/>
                </a:solidFill>
                <a:latin typeface="Calibri" charset="0"/>
              </a:rPr>
              <a:t>800-321-OSHA (6742</a:t>
            </a:r>
            <a:r>
              <a:rPr lang="en-US" sz="2800" b="1" dirty="0">
                <a:solidFill>
                  <a:srgbClr val="182C83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Calibri" charset="0"/>
              </a:rPr>
              <a:t>)</a:t>
            </a:r>
          </a:p>
        </p:txBody>
      </p:sp>
      <p:pic>
        <p:nvPicPr>
          <p:cNvPr id="4" name="Picture 3" descr="secondary-OSHA logo.jpg" title="OSHA logo"/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1192"/>
          <a:stretch/>
        </p:blipFill>
        <p:spPr>
          <a:xfrm>
            <a:off x="3094387" y="3236912"/>
            <a:ext cx="2955227" cy="918643"/>
          </a:xfrm>
          <a:prstGeom prst="rect">
            <a:avLst/>
          </a:prstGeom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Contact Information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-595132" y="2223516"/>
            <a:ext cx="8839200" cy="3276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2800">
                <a:solidFill>
                  <a:schemeClr val="tx1"/>
                </a:solidFill>
                <a:latin typeface="+mn-lt"/>
              </a:defRPr>
            </a:lvl2pPr>
            <a:lvl3pPr marL="91440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2400">
                <a:solidFill>
                  <a:schemeClr val="tx1"/>
                </a:solidFill>
                <a:latin typeface="+mn-lt"/>
              </a:defRPr>
            </a:lvl3pPr>
            <a:lvl4pPr marL="137160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4pPr>
            <a:lvl5pPr marL="182880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5pPr>
            <a:lvl6pPr marL="228600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6pPr>
            <a:lvl7pPr marL="274320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7pPr>
            <a:lvl8pPr marL="320040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8pPr>
            <a:lvl9pPr marL="365760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lvl="1">
              <a:lnSpc>
                <a:spcPct val="90000"/>
              </a:lnSpc>
              <a:buClr>
                <a:srgbClr val="0033CC"/>
              </a:buClr>
              <a:buFont typeface="Wingdings" pitchFamily="2" charset="2"/>
              <a:buChar char="§"/>
              <a:defRPr/>
            </a:pPr>
            <a:r>
              <a:rPr lang="en-US" altLang="en-US" kern="0" dirty="0" smtClean="0"/>
              <a:t>Describe the </a:t>
            </a:r>
            <a:r>
              <a:rPr lang="en-US" altLang="en-US" b="1" i="1" kern="0" dirty="0" smtClean="0"/>
              <a:t>walkthrough</a:t>
            </a:r>
            <a:r>
              <a:rPr lang="en-US" altLang="en-US" b="1" kern="0" dirty="0" smtClean="0"/>
              <a:t>,</a:t>
            </a:r>
            <a:r>
              <a:rPr lang="en-US" altLang="en-US" kern="0" dirty="0" smtClean="0"/>
              <a:t> focusing on what to look for and how to address it</a:t>
            </a:r>
            <a:br>
              <a:rPr lang="en-US" altLang="en-US" kern="0" dirty="0" smtClean="0"/>
            </a:br>
            <a:endParaRPr lang="en-US" altLang="en-US" kern="0" dirty="0" smtClean="0"/>
          </a:p>
          <a:p>
            <a:pPr lvl="1">
              <a:lnSpc>
                <a:spcPct val="90000"/>
              </a:lnSpc>
              <a:buClr>
                <a:srgbClr val="0033CC"/>
              </a:buClr>
              <a:buFont typeface="Wingdings" pitchFamily="2" charset="2"/>
              <a:buChar char="§"/>
              <a:defRPr/>
            </a:pPr>
            <a:r>
              <a:rPr lang="en-US" altLang="en-US" kern="0" dirty="0" smtClean="0"/>
              <a:t>Describe the </a:t>
            </a:r>
            <a:r>
              <a:rPr lang="en-US" altLang="en-US" b="1" i="1" kern="0" dirty="0" smtClean="0"/>
              <a:t>document reviews</a:t>
            </a:r>
            <a:r>
              <a:rPr lang="en-US" altLang="en-US" kern="0" dirty="0" smtClean="0"/>
              <a:t>, focusing on what to look for</a:t>
            </a:r>
          </a:p>
          <a:p>
            <a:pPr lvl="1">
              <a:lnSpc>
                <a:spcPct val="90000"/>
              </a:lnSpc>
              <a:buClr>
                <a:srgbClr val="0033CC"/>
              </a:buClr>
              <a:buFont typeface="Wingdings" pitchFamily="2" charset="2"/>
              <a:buChar char="§"/>
              <a:defRPr/>
            </a:pPr>
            <a:endParaRPr lang="en-US" altLang="en-US" kern="0" dirty="0" smtClean="0"/>
          </a:p>
          <a:p>
            <a:pPr lvl="1">
              <a:lnSpc>
                <a:spcPct val="90000"/>
              </a:lnSpc>
              <a:buClr>
                <a:srgbClr val="0033CC"/>
              </a:buClr>
              <a:buFont typeface="Wingdings" pitchFamily="2" charset="2"/>
              <a:buChar char="§"/>
              <a:defRPr/>
            </a:pPr>
            <a:r>
              <a:rPr lang="en-US" altLang="en-US" kern="0" dirty="0" smtClean="0"/>
              <a:t>Describe how employees are selected and the difference between formal &amp; informal </a:t>
            </a:r>
            <a:r>
              <a:rPr lang="en-US" altLang="en-US" b="1" i="1" kern="0" dirty="0" smtClean="0"/>
              <a:t>interviews</a:t>
            </a:r>
            <a:endParaRPr lang="en-US" altLang="en-US" sz="2400" kern="0" dirty="0" smtClean="0"/>
          </a:p>
        </p:txBody>
      </p:sp>
      <p:graphicFrame>
        <p:nvGraphicFramePr>
          <p:cNvPr id="6" name="Object 4" title="Construction worker looking at paper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54405891"/>
              </p:ext>
            </p:extLst>
          </p:nvPr>
        </p:nvGraphicFramePr>
        <p:xfrm>
          <a:off x="8229600" y="1981200"/>
          <a:ext cx="914400" cy="1219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665" name="Clip" r:id="rId3" imgW="542239" imgH="1200607" progId="MS_ClipArt_Gallery.2">
                  <p:embed/>
                </p:oleObj>
              </mc:Choice>
              <mc:Fallback>
                <p:oleObj name="Clip" r:id="rId3" imgW="542239" imgH="1200607" progId="MS_ClipArt_Gallery.2">
                  <p:embed/>
                  <p:pic>
                    <p:nvPicPr>
                      <p:cNvPr id="3077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29600" y="1981200"/>
                        <a:ext cx="914400" cy="1219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5" title="two workers talking with desk in between them 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12974097"/>
              </p:ext>
            </p:extLst>
          </p:nvPr>
        </p:nvGraphicFramePr>
        <p:xfrm>
          <a:off x="304800" y="5646738"/>
          <a:ext cx="2351088" cy="10588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666" name="Clip" r:id="rId5" imgW="5614988" imgH="2751138" progId="MS_ClipArt_Gallery.2">
                  <p:embed/>
                </p:oleObj>
              </mc:Choice>
              <mc:Fallback>
                <p:oleObj name="Clip" r:id="rId5" imgW="5614988" imgH="2751138" progId="MS_ClipArt_Gallery.2">
                  <p:embed/>
                  <p:pic>
                    <p:nvPicPr>
                      <p:cNvPr id="3078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" y="5646738"/>
                        <a:ext cx="2351088" cy="10588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6" title="female worker writing on papper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48049798"/>
              </p:ext>
            </p:extLst>
          </p:nvPr>
        </p:nvGraphicFramePr>
        <p:xfrm>
          <a:off x="7681913" y="3540955"/>
          <a:ext cx="1462087" cy="1338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667" name="Clip" r:id="rId7" imgW="4754563" imgH="4960938" progId="MS_ClipArt_Gallery.2">
                  <p:embed/>
                </p:oleObj>
              </mc:Choice>
              <mc:Fallback>
                <p:oleObj name="Clip" r:id="rId7" imgW="4754563" imgH="4960938" progId="MS_ClipArt_Gallery.2">
                  <p:embed/>
                  <p:pic>
                    <p:nvPicPr>
                      <p:cNvPr id="3079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81913" y="3540955"/>
                        <a:ext cx="1462087" cy="13382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4400" dirty="0">
                <a:solidFill>
                  <a:schemeClr val="accent3"/>
                </a:solidFill>
              </a:rPr>
              <a:t>Evaluation Techniques</a:t>
            </a:r>
            <a:r>
              <a:rPr lang="en-US" altLang="en-US" sz="2800" dirty="0">
                <a:solidFill>
                  <a:schemeClr val="accent3"/>
                </a:solidFill>
              </a:rPr>
              <a:t/>
            </a:r>
            <a:br>
              <a:rPr lang="en-US" altLang="en-US" sz="2800" dirty="0">
                <a:solidFill>
                  <a:schemeClr val="accent3"/>
                </a:solidFill>
              </a:rPr>
            </a:br>
            <a:r>
              <a:rPr lang="en-US" altLang="en-US" sz="2800" dirty="0">
                <a:solidFill>
                  <a:schemeClr val="accent3"/>
                </a:solidFill>
              </a:rPr>
              <a:t> The objectives of this section are to</a:t>
            </a:r>
            <a:r>
              <a:rPr lang="en-US" altLang="en-US" sz="2800" dirty="0" smtClean="0">
                <a:solidFill>
                  <a:schemeClr val="accent3"/>
                </a:solidFill>
              </a:rPr>
              <a:t>: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4936978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400" smtClean="0">
                <a:solidFill>
                  <a:schemeClr val="accent3"/>
                </a:solidFill>
              </a:rPr>
              <a:t>Evaluation Techniques - </a:t>
            </a:r>
            <a:r>
              <a:rPr lang="en-US" altLang="en-US" i="1" smtClean="0">
                <a:solidFill>
                  <a:schemeClr val="accent3"/>
                </a:solidFill>
              </a:rPr>
              <a:t>Walkthrough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Clr>
                <a:srgbClr val="3333FF"/>
              </a:buClr>
              <a:buFont typeface="Wingdings" panose="05000000000000000000" pitchFamily="2" charset="2"/>
              <a:buChar char="§"/>
            </a:pPr>
            <a:r>
              <a:rPr lang="en-US" altLang="en-US" smtClean="0"/>
              <a:t>Purpose is to observe the general conditions of the facility &amp; operations</a:t>
            </a:r>
          </a:p>
          <a:p>
            <a:pPr lvl="1" eaLnBrk="1" hangingPunct="1">
              <a:buClr>
                <a:srgbClr val="3333FF"/>
              </a:buClr>
              <a:buFont typeface="Wingdings" panose="05000000000000000000" pitchFamily="2" charset="2"/>
              <a:buChar char="§"/>
            </a:pPr>
            <a:r>
              <a:rPr lang="en-US" altLang="en-US" smtClean="0"/>
              <a:t>Attention to housekeeping</a:t>
            </a:r>
          </a:p>
          <a:p>
            <a:pPr lvl="1" eaLnBrk="1" hangingPunct="1">
              <a:buClr>
                <a:srgbClr val="3333FF"/>
              </a:buClr>
              <a:buFont typeface="Wingdings" panose="05000000000000000000" pitchFamily="2" charset="2"/>
              <a:buChar char="§"/>
            </a:pPr>
            <a:r>
              <a:rPr lang="en-US" altLang="en-US" smtClean="0"/>
              <a:t>Employee behaviors</a:t>
            </a:r>
          </a:p>
          <a:p>
            <a:pPr lvl="1" eaLnBrk="1" hangingPunct="1">
              <a:buClr>
                <a:srgbClr val="3333FF"/>
              </a:buClr>
              <a:buFont typeface="Wingdings" panose="05000000000000000000" pitchFamily="2" charset="2"/>
              <a:buChar char="§"/>
            </a:pPr>
            <a:r>
              <a:rPr lang="en-US" altLang="en-US" smtClean="0"/>
              <a:t>Engineering and other hazard controls</a:t>
            </a:r>
          </a:p>
          <a:p>
            <a:pPr lvl="1" eaLnBrk="1" hangingPunct="1">
              <a:buClr>
                <a:srgbClr val="3333FF"/>
              </a:buClr>
              <a:buFont typeface="Wingdings" panose="05000000000000000000" pitchFamily="2" charset="2"/>
              <a:buChar char="§"/>
            </a:pPr>
            <a:r>
              <a:rPr lang="en-US" altLang="en-US" smtClean="0"/>
              <a:t>Significant areas of interest</a:t>
            </a:r>
          </a:p>
        </p:txBody>
      </p:sp>
      <p:graphicFrame>
        <p:nvGraphicFramePr>
          <p:cNvPr id="4100" name="Object 4" title="construction worker looking at paper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59537980"/>
              </p:ext>
            </p:extLst>
          </p:nvPr>
        </p:nvGraphicFramePr>
        <p:xfrm>
          <a:off x="5867400" y="4953000"/>
          <a:ext cx="1295400" cy="1295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679" name="Clip" r:id="rId3" imgW="542239" imgH="1200607" progId="MS_ClipArt_Gallery.2">
                  <p:embed/>
                </p:oleObj>
              </mc:Choice>
              <mc:Fallback>
                <p:oleObj name="Clip" r:id="rId3" imgW="542239" imgH="1200607" progId="MS_ClipArt_Gallery.2">
                  <p:embed/>
                  <p:pic>
                    <p:nvPicPr>
                      <p:cNvPr id="410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67400" y="4953000"/>
                        <a:ext cx="1295400" cy="1295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915811610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400" dirty="0" smtClean="0">
                <a:solidFill>
                  <a:schemeClr val="accent3"/>
                </a:solidFill>
              </a:rPr>
              <a:t>Evaluation Techniques - </a:t>
            </a:r>
            <a:r>
              <a:rPr lang="en-US" altLang="en-US" i="1" dirty="0" smtClean="0">
                <a:solidFill>
                  <a:schemeClr val="accent3"/>
                </a:solidFill>
              </a:rPr>
              <a:t>Walkthrough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2057400"/>
            <a:ext cx="7772400" cy="4114800"/>
          </a:xfrm>
        </p:spPr>
        <p:txBody>
          <a:bodyPr/>
          <a:lstStyle/>
          <a:p>
            <a:pPr eaLnBrk="1" hangingPunct="1">
              <a:buClr>
                <a:srgbClr val="3333FF"/>
              </a:buClr>
              <a:buFont typeface="Wingdings" panose="05000000000000000000" pitchFamily="2" charset="2"/>
              <a:buChar char="§"/>
            </a:pPr>
            <a:r>
              <a:rPr lang="en-US" altLang="en-US" sz="2800" dirty="0" smtClean="0"/>
              <a:t>Entire team participates with limited help from site (management, employee and S&amp;H representative)</a:t>
            </a:r>
          </a:p>
          <a:p>
            <a:pPr lvl="1" eaLnBrk="1" hangingPunct="1">
              <a:buClr>
                <a:srgbClr val="3333FF"/>
              </a:buClr>
              <a:buFont typeface="Wingdings" panose="05000000000000000000" pitchFamily="2" charset="2"/>
              <a:buChar char="§"/>
            </a:pPr>
            <a:r>
              <a:rPr lang="en-US" altLang="en-US" sz="2000" dirty="0" smtClean="0"/>
              <a:t>Avoid a circus</a:t>
            </a:r>
          </a:p>
          <a:p>
            <a:pPr eaLnBrk="1" hangingPunct="1">
              <a:buClr>
                <a:srgbClr val="3333FF"/>
              </a:buClr>
              <a:buFont typeface="Wingdings" panose="05000000000000000000" pitchFamily="2" charset="2"/>
              <a:buChar char="§"/>
            </a:pPr>
            <a:r>
              <a:rPr lang="en-US" altLang="en-US" sz="2800" dirty="0" smtClean="0"/>
              <a:t>All major areas must be seen</a:t>
            </a:r>
          </a:p>
          <a:p>
            <a:pPr eaLnBrk="1" hangingPunct="1">
              <a:buClr>
                <a:srgbClr val="3333FF"/>
              </a:buClr>
              <a:buFont typeface="Wingdings" panose="05000000000000000000" pitchFamily="2" charset="2"/>
              <a:buChar char="§"/>
            </a:pPr>
            <a:r>
              <a:rPr lang="en-US" altLang="en-US" sz="2800" dirty="0" smtClean="0"/>
              <a:t>It is not a comprehensive inspection</a:t>
            </a:r>
          </a:p>
          <a:p>
            <a:pPr eaLnBrk="1" hangingPunct="1">
              <a:buClr>
                <a:srgbClr val="3333FF"/>
              </a:buClr>
              <a:buFont typeface="Wingdings" panose="05000000000000000000" pitchFamily="2" charset="2"/>
              <a:buChar char="§"/>
            </a:pPr>
            <a:r>
              <a:rPr lang="en-US" altLang="en-US" sz="2800" dirty="0" smtClean="0"/>
              <a:t>Hazards must be pointed out to host and noted</a:t>
            </a:r>
          </a:p>
          <a:p>
            <a:pPr eaLnBrk="1" hangingPunct="1">
              <a:buClr>
                <a:srgbClr val="3333FF"/>
              </a:buClr>
              <a:buFont typeface="Wingdings" panose="05000000000000000000" pitchFamily="2" charset="2"/>
              <a:buChar char="§"/>
            </a:pPr>
            <a:r>
              <a:rPr lang="en-US" altLang="en-US" sz="2800" dirty="0" smtClean="0"/>
              <a:t>Stop to ask operational/programmatic questions</a:t>
            </a:r>
          </a:p>
        </p:txBody>
      </p:sp>
    </p:spTree>
    <p:extLst>
      <p:ext uri="{BB962C8B-B14F-4D97-AF65-F5344CB8AC3E}">
        <p14:creationId xmlns:p14="http://schemas.microsoft.com/office/powerpoint/2010/main" val="99884801"/>
      </p:ext>
    </p:extLst>
  </p:cSld>
  <p:clrMapOvr>
    <a:masterClrMapping/>
  </p:clrMapOvr>
  <p:transition spd="slow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400" dirty="0" smtClean="0">
                <a:solidFill>
                  <a:schemeClr val="accent3"/>
                </a:solidFill>
              </a:rPr>
              <a:t>Evaluation Techniques - </a:t>
            </a:r>
            <a:r>
              <a:rPr lang="en-US" altLang="en-US" i="1" dirty="0" smtClean="0">
                <a:solidFill>
                  <a:schemeClr val="accent3"/>
                </a:solidFill>
              </a:rPr>
              <a:t>Walkthrough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Clr>
                <a:srgbClr val="3333FF"/>
              </a:buClr>
              <a:buFont typeface="Wingdings" panose="05000000000000000000" pitchFamily="2" charset="2"/>
              <a:buChar char="§"/>
            </a:pPr>
            <a:r>
              <a:rPr lang="en-US" altLang="en-US" smtClean="0"/>
              <a:t>Uncontrolled hazards must be corrected</a:t>
            </a:r>
          </a:p>
          <a:p>
            <a:pPr lvl="1" eaLnBrk="1" hangingPunct="1">
              <a:lnSpc>
                <a:spcPct val="130000"/>
              </a:lnSpc>
              <a:buClr>
                <a:srgbClr val="3333FF"/>
              </a:buClr>
              <a:buFont typeface="Wingdings" panose="05000000000000000000" pitchFamily="2" charset="2"/>
              <a:buChar char="§"/>
            </a:pPr>
            <a:r>
              <a:rPr lang="en-US" altLang="en-US" smtClean="0"/>
              <a:t>They are discussed at the daily debriefing and daily updates are provided by the site</a:t>
            </a:r>
          </a:p>
        </p:txBody>
      </p:sp>
      <p:graphicFrame>
        <p:nvGraphicFramePr>
          <p:cNvPr id="6148" name="Object 4" title="two workers struggling with a lot of boxes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33007916"/>
              </p:ext>
            </p:extLst>
          </p:nvPr>
        </p:nvGraphicFramePr>
        <p:xfrm>
          <a:off x="1600200" y="4343400"/>
          <a:ext cx="5638800" cy="1992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703" name="Clip" r:id="rId3" imgW="8101013" imgH="5508625" progId="MS_ClipArt_Gallery.2">
                  <p:embed/>
                </p:oleObj>
              </mc:Choice>
              <mc:Fallback>
                <p:oleObj name="Clip" r:id="rId3" imgW="8101013" imgH="5508625" progId="MS_ClipArt_Gallery.2">
                  <p:embed/>
                  <p:pic>
                    <p:nvPicPr>
                      <p:cNvPr id="6148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00200" y="4343400"/>
                        <a:ext cx="5638800" cy="19923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863128899"/>
      </p:ext>
    </p:extLst>
  </p:cSld>
  <p:clrMapOvr>
    <a:masterClrMapping/>
  </p:clrMapOvr>
  <p:transition spd="slow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400" dirty="0" smtClean="0">
                <a:solidFill>
                  <a:schemeClr val="accent3"/>
                </a:solidFill>
              </a:rPr>
              <a:t>Evaluation Techniques - </a:t>
            </a:r>
            <a:r>
              <a:rPr lang="en-US" altLang="en-US" i="1" dirty="0" smtClean="0">
                <a:solidFill>
                  <a:schemeClr val="accent3"/>
                </a:solidFill>
              </a:rPr>
              <a:t>Document Review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2133600"/>
            <a:ext cx="8458200" cy="4114800"/>
          </a:xfrm>
        </p:spPr>
        <p:txBody>
          <a:bodyPr/>
          <a:lstStyle/>
          <a:p>
            <a:pPr eaLnBrk="1" hangingPunct="1">
              <a:buClr>
                <a:srgbClr val="0033CC"/>
              </a:buClr>
              <a:buFont typeface="Wingdings" panose="05000000000000000000" pitchFamily="2" charset="2"/>
              <a:buChar char="§"/>
            </a:pPr>
            <a:r>
              <a:rPr lang="en-US" altLang="en-US" smtClean="0"/>
              <a:t>Utilize walkaround to evaluate assigned program sections</a:t>
            </a:r>
          </a:p>
          <a:p>
            <a:pPr lvl="1" eaLnBrk="1" hangingPunct="1">
              <a:buClr>
                <a:srgbClr val="0033CC"/>
              </a:buClr>
              <a:buFont typeface="Wingdings" panose="05000000000000000000" pitchFamily="2" charset="2"/>
              <a:buChar char="§"/>
            </a:pPr>
            <a:r>
              <a:rPr lang="en-US" altLang="en-US" sz="2400" smtClean="0"/>
              <a:t>Interview questions, document review, workplace observations</a:t>
            </a:r>
          </a:p>
          <a:p>
            <a:pPr eaLnBrk="1" hangingPunct="1">
              <a:buClr>
                <a:srgbClr val="0033CC"/>
              </a:buClr>
              <a:buFont typeface="Wingdings" panose="05000000000000000000" pitchFamily="2" charset="2"/>
              <a:buChar char="§"/>
            </a:pPr>
            <a:endParaRPr lang="en-US" altLang="en-US" smtClean="0"/>
          </a:p>
          <a:p>
            <a:pPr eaLnBrk="1" hangingPunct="1">
              <a:buClr>
                <a:srgbClr val="0033CC"/>
              </a:buClr>
              <a:buFont typeface="Wingdings" panose="05000000000000000000" pitchFamily="2" charset="2"/>
              <a:buChar char="§"/>
            </a:pPr>
            <a:r>
              <a:rPr lang="en-US" altLang="en-US" smtClean="0"/>
              <a:t>IH usually reviews OSHA Log &amp; medical records (Not reviewed by SGEs)</a:t>
            </a:r>
          </a:p>
        </p:txBody>
      </p:sp>
      <p:graphicFrame>
        <p:nvGraphicFramePr>
          <p:cNvPr id="7172" name="Object 4" title="female worker writing on paper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12773202"/>
              </p:ext>
            </p:extLst>
          </p:nvPr>
        </p:nvGraphicFramePr>
        <p:xfrm>
          <a:off x="7315200" y="0"/>
          <a:ext cx="1462088" cy="1338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27" name="Clip" r:id="rId3" imgW="4754563" imgH="4960938" progId="MS_ClipArt_Gallery.2">
                  <p:embed/>
                </p:oleObj>
              </mc:Choice>
              <mc:Fallback>
                <p:oleObj name="Clip" r:id="rId3" imgW="4754563" imgH="4960938" progId="MS_ClipArt_Gallery.2">
                  <p:embed/>
                  <p:pic>
                    <p:nvPicPr>
                      <p:cNvPr id="7172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15200" y="0"/>
                        <a:ext cx="1462088" cy="13382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034780852"/>
      </p:ext>
    </p:extLst>
  </p:cSld>
  <p:clrMapOvr>
    <a:masterClrMapping/>
  </p:clrMapOvr>
  <p:transition spd="slow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400" dirty="0" smtClean="0">
                <a:solidFill>
                  <a:schemeClr val="accent3"/>
                </a:solidFill>
              </a:rPr>
              <a:t>Evaluation Techniques - </a:t>
            </a:r>
            <a:r>
              <a:rPr lang="en-US" altLang="en-US" i="1" dirty="0" smtClean="0">
                <a:solidFill>
                  <a:schemeClr val="accent3"/>
                </a:solidFill>
              </a:rPr>
              <a:t>Document Review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Clr>
                <a:srgbClr val="0033CC"/>
              </a:buClr>
              <a:buFont typeface="Wingdings" panose="05000000000000000000" pitchFamily="2" charset="2"/>
              <a:buChar char="§"/>
            </a:pPr>
            <a:r>
              <a:rPr lang="en-US" altLang="en-US" smtClean="0"/>
              <a:t>Verify knowledge of hazard prevention programs through interviews &amp; observations</a:t>
            </a:r>
          </a:p>
          <a:p>
            <a:pPr eaLnBrk="1" hangingPunct="1">
              <a:buClr>
                <a:srgbClr val="0033CC"/>
              </a:buClr>
              <a:buFont typeface="Wingdings" panose="05000000000000000000" pitchFamily="2" charset="2"/>
              <a:buNone/>
            </a:pPr>
            <a:endParaRPr lang="en-US" altLang="en-US" smtClean="0"/>
          </a:p>
          <a:p>
            <a:pPr eaLnBrk="1" hangingPunct="1">
              <a:buClr>
                <a:srgbClr val="0033CC"/>
              </a:buClr>
              <a:buFont typeface="Wingdings" panose="05000000000000000000" pitchFamily="2" charset="2"/>
              <a:buChar char="§"/>
            </a:pPr>
            <a:r>
              <a:rPr lang="en-US" altLang="en-US" smtClean="0"/>
              <a:t>Verify effectiveness &amp; use of hazard prevention programs through interviews &amp; observations</a:t>
            </a:r>
          </a:p>
        </p:txBody>
      </p:sp>
      <p:graphicFrame>
        <p:nvGraphicFramePr>
          <p:cNvPr id="8196" name="Object 4" title="lock and keys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46522563"/>
              </p:ext>
            </p:extLst>
          </p:nvPr>
        </p:nvGraphicFramePr>
        <p:xfrm>
          <a:off x="7315200" y="838200"/>
          <a:ext cx="1524000" cy="1135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51" name="Clip" r:id="rId3" imgW="5715000" imgH="3192463" progId="MS_ClipArt_Gallery.2">
                  <p:embed/>
                </p:oleObj>
              </mc:Choice>
              <mc:Fallback>
                <p:oleObj name="Clip" r:id="rId3" imgW="5715000" imgH="3192463" progId="MS_ClipArt_Gallery.2">
                  <p:embed/>
                  <p:pic>
                    <p:nvPicPr>
                      <p:cNvPr id="8196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15200" y="838200"/>
                        <a:ext cx="1524000" cy="11350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664327568"/>
      </p:ext>
    </p:extLst>
  </p:cSld>
  <p:clrMapOvr>
    <a:masterClrMapping/>
  </p:clrMapOvr>
  <p:transition spd="slow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400" dirty="0" smtClean="0">
                <a:solidFill>
                  <a:schemeClr val="accent3"/>
                </a:solidFill>
              </a:rPr>
              <a:t>Evaluation Techniques - </a:t>
            </a:r>
            <a:r>
              <a:rPr lang="en-US" altLang="en-US" i="1" dirty="0" smtClean="0">
                <a:solidFill>
                  <a:schemeClr val="accent3"/>
                </a:solidFill>
              </a:rPr>
              <a:t>Formal Interviews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2133600"/>
            <a:ext cx="8839200" cy="4191000"/>
          </a:xfrm>
        </p:spPr>
        <p:txBody>
          <a:bodyPr/>
          <a:lstStyle/>
          <a:p>
            <a:pPr eaLnBrk="1" hangingPunct="1">
              <a:buClr>
                <a:srgbClr val="0033CC"/>
              </a:buClr>
              <a:buFont typeface="Wingdings" panose="05000000000000000000" pitchFamily="2" charset="2"/>
              <a:buChar char="§"/>
            </a:pPr>
            <a:r>
              <a:rPr lang="en-US" altLang="en-US" dirty="0" smtClean="0"/>
              <a:t>Private one-on-one opportunities to determine employees’ perception of:</a:t>
            </a:r>
            <a:r>
              <a:rPr lang="en-US" altLang="en-US" sz="3600" dirty="0" smtClean="0"/>
              <a:t> </a:t>
            </a:r>
          </a:p>
          <a:p>
            <a:pPr lvl="1" eaLnBrk="1" hangingPunct="1">
              <a:buClr>
                <a:srgbClr val="0033CC"/>
              </a:buClr>
              <a:buFont typeface="Wingdings" panose="05000000000000000000" pitchFamily="2" charset="2"/>
              <a:buChar char="§"/>
            </a:pPr>
            <a:r>
              <a:rPr lang="en-US" altLang="en-US" dirty="0" smtClean="0"/>
              <a:t>Management commitment</a:t>
            </a:r>
          </a:p>
          <a:p>
            <a:pPr lvl="1" eaLnBrk="1" hangingPunct="1">
              <a:buClr>
                <a:srgbClr val="0033CC"/>
              </a:buClr>
              <a:buFont typeface="Wingdings" panose="05000000000000000000" pitchFamily="2" charset="2"/>
              <a:buChar char="§"/>
            </a:pPr>
            <a:r>
              <a:rPr lang="en-US" altLang="en-US" dirty="0" smtClean="0"/>
              <a:t>Responsibilities</a:t>
            </a:r>
          </a:p>
          <a:p>
            <a:pPr lvl="1" eaLnBrk="1" hangingPunct="1">
              <a:buClr>
                <a:srgbClr val="0033CC"/>
              </a:buClr>
              <a:buFont typeface="Wingdings" panose="05000000000000000000" pitchFamily="2" charset="2"/>
              <a:buChar char="§"/>
            </a:pPr>
            <a:r>
              <a:rPr lang="en-US" altLang="en-US" dirty="0" smtClean="0"/>
              <a:t>Knowledge of hazards &amp; rules</a:t>
            </a:r>
          </a:p>
          <a:p>
            <a:pPr lvl="1" eaLnBrk="1" hangingPunct="1">
              <a:buClr>
                <a:srgbClr val="0033CC"/>
              </a:buClr>
              <a:buFont typeface="Wingdings" panose="05000000000000000000" pitchFamily="2" charset="2"/>
              <a:buChar char="§"/>
            </a:pPr>
            <a:r>
              <a:rPr lang="en-US" altLang="en-US" dirty="0" smtClean="0"/>
              <a:t>Empowerment</a:t>
            </a:r>
          </a:p>
          <a:p>
            <a:pPr lvl="1" eaLnBrk="1" hangingPunct="1">
              <a:buClr>
                <a:srgbClr val="0033CC"/>
              </a:buClr>
              <a:buFont typeface="Wingdings" panose="05000000000000000000" pitchFamily="2" charset="2"/>
              <a:buChar char="§"/>
            </a:pPr>
            <a:r>
              <a:rPr lang="en-US" altLang="en-US" dirty="0" smtClean="0"/>
              <a:t>Overall assessment of system</a:t>
            </a:r>
          </a:p>
        </p:txBody>
      </p:sp>
      <p:graphicFrame>
        <p:nvGraphicFramePr>
          <p:cNvPr id="9220" name="Object 4" title="two men sitting at desk talking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19750554"/>
              </p:ext>
            </p:extLst>
          </p:nvPr>
        </p:nvGraphicFramePr>
        <p:xfrm>
          <a:off x="6019800" y="2895600"/>
          <a:ext cx="2895600" cy="190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775" name="Clip" r:id="rId3" imgW="5614988" imgH="2751138" progId="MS_ClipArt_Gallery.2">
                  <p:embed/>
                </p:oleObj>
              </mc:Choice>
              <mc:Fallback>
                <p:oleObj name="Clip" r:id="rId3" imgW="5614988" imgH="2751138" progId="MS_ClipArt_Gallery.2">
                  <p:embed/>
                  <p:pic>
                    <p:nvPicPr>
                      <p:cNvPr id="922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19800" y="2895600"/>
                        <a:ext cx="2895600" cy="1905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36025449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400" dirty="0" smtClean="0">
                <a:solidFill>
                  <a:schemeClr val="accent3"/>
                </a:solidFill>
              </a:rPr>
              <a:t>Evaluation Techniques - </a:t>
            </a:r>
            <a:r>
              <a:rPr lang="en-US" altLang="en-US" i="1" dirty="0" smtClean="0">
                <a:solidFill>
                  <a:schemeClr val="accent3"/>
                </a:solidFill>
              </a:rPr>
              <a:t>Formal Interviews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2261" y="2133600"/>
            <a:ext cx="8839200" cy="4191000"/>
          </a:xfrm>
        </p:spPr>
        <p:txBody>
          <a:bodyPr/>
          <a:lstStyle/>
          <a:p>
            <a:pPr eaLnBrk="1" hangingPunct="1">
              <a:buClr>
                <a:srgbClr val="0033CC"/>
              </a:buClr>
              <a:buFont typeface="Wingdings" panose="05000000000000000000" pitchFamily="2" charset="2"/>
              <a:buChar char="§"/>
            </a:pPr>
            <a:r>
              <a:rPr lang="en-US" altLang="en-US" dirty="0" smtClean="0"/>
              <a:t>Use Appendix </a:t>
            </a:r>
            <a:r>
              <a:rPr lang="en-US" altLang="en-US" dirty="0" smtClean="0"/>
              <a:t>C</a:t>
            </a:r>
            <a:endParaRPr lang="en-US" altLang="en-US" dirty="0" smtClean="0"/>
          </a:p>
          <a:p>
            <a:pPr eaLnBrk="1" hangingPunct="1">
              <a:buClr>
                <a:srgbClr val="0033CC"/>
              </a:buClr>
              <a:buFont typeface="Wingdings" panose="05000000000000000000" pitchFamily="2" charset="2"/>
              <a:buNone/>
            </a:pPr>
            <a:endParaRPr lang="en-US" altLang="en-US" dirty="0" smtClean="0"/>
          </a:p>
          <a:p>
            <a:pPr eaLnBrk="1" hangingPunct="1">
              <a:buClr>
                <a:srgbClr val="0033CC"/>
              </a:buClr>
              <a:buFont typeface="Wingdings" panose="05000000000000000000" pitchFamily="2" charset="2"/>
              <a:buChar char="§"/>
            </a:pPr>
            <a:r>
              <a:rPr lang="en-US" altLang="en-US" dirty="0" smtClean="0"/>
              <a:t>Usually done by Team Leader with help from team members.  Generally 15-20 minutes</a:t>
            </a:r>
          </a:p>
          <a:p>
            <a:pPr eaLnBrk="1" hangingPunct="1">
              <a:buClr>
                <a:srgbClr val="0033CC"/>
              </a:buClr>
              <a:buFont typeface="Wingdings" panose="05000000000000000000" pitchFamily="2" charset="2"/>
              <a:buNone/>
            </a:pPr>
            <a:endParaRPr lang="en-US" altLang="en-US" dirty="0" smtClean="0"/>
          </a:p>
          <a:p>
            <a:pPr eaLnBrk="1" hangingPunct="1">
              <a:buClr>
                <a:srgbClr val="0033CC"/>
              </a:buClr>
              <a:buFont typeface="Wingdings" panose="05000000000000000000" pitchFamily="2" charset="2"/>
              <a:buChar char="§"/>
            </a:pPr>
            <a:r>
              <a:rPr lang="en-US" altLang="en-US" dirty="0" smtClean="0"/>
              <a:t>There is no required guideline on the number of interviews conducted</a:t>
            </a:r>
          </a:p>
        </p:txBody>
      </p:sp>
    </p:spTree>
    <p:extLst>
      <p:ext uri="{BB962C8B-B14F-4D97-AF65-F5344CB8AC3E}">
        <p14:creationId xmlns:p14="http://schemas.microsoft.com/office/powerpoint/2010/main" val="1776426243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707</TotalTime>
  <Words>479</Words>
  <Application>Microsoft Office PowerPoint</Application>
  <PresentationFormat>On-screen Show (4:3)</PresentationFormat>
  <Paragraphs>77</Paragraphs>
  <Slides>15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2" baseType="lpstr">
      <vt:lpstr>ＭＳ Ｐゴシック</vt:lpstr>
      <vt:lpstr>Arial</vt:lpstr>
      <vt:lpstr>Calibri</vt:lpstr>
      <vt:lpstr>Times New Roman</vt:lpstr>
      <vt:lpstr>Wingdings</vt:lpstr>
      <vt:lpstr>Default Design</vt:lpstr>
      <vt:lpstr>Clip</vt:lpstr>
      <vt:lpstr>OSHA Special Government Employee (SGE) Training </vt:lpstr>
      <vt:lpstr>Evaluation Techniques  The objectives of this section are to:</vt:lpstr>
      <vt:lpstr>Evaluation Techniques - Walkthrough</vt:lpstr>
      <vt:lpstr>Evaluation Techniques - Walkthrough</vt:lpstr>
      <vt:lpstr>Evaluation Techniques - Walkthrough</vt:lpstr>
      <vt:lpstr>Evaluation Techniques - Document Review</vt:lpstr>
      <vt:lpstr>Evaluation Techniques - Document Review</vt:lpstr>
      <vt:lpstr>Evaluation Techniques - Formal Interviews</vt:lpstr>
      <vt:lpstr>Evaluation Techniques - Formal Interviews</vt:lpstr>
      <vt:lpstr>Evaluation Techniques - Formal Interviews</vt:lpstr>
      <vt:lpstr>Evaluation Techniques - Formal Interviews</vt:lpstr>
      <vt:lpstr>Evaluation Techniques - Formal Interviews</vt:lpstr>
      <vt:lpstr>Evaluation Techniques - Informal Interviews</vt:lpstr>
      <vt:lpstr>Interview Exercise</vt:lpstr>
      <vt:lpstr>Contact Information</vt:lpstr>
    </vt:vector>
  </TitlesOfParts>
  <Manager/>
  <Company>OSHA</Company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OSHA Template</dc:title>
  <dc:subject/>
  <dc:creator>Office of Communications</dc:creator>
  <cp:keywords/>
  <dc:description/>
  <cp:lastModifiedBy>Hymes, Whitney - OSHA</cp:lastModifiedBy>
  <cp:revision>52</cp:revision>
  <cp:lastPrinted>2018-12-07T14:42:03Z</cp:lastPrinted>
  <dcterms:created xsi:type="dcterms:W3CDTF">2006-10-02T15:43:52Z</dcterms:created>
  <dcterms:modified xsi:type="dcterms:W3CDTF">2021-08-30T19:08:17Z</dcterms:modified>
  <cp:category/>
</cp:coreProperties>
</file>