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59" r:id="rId28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FF61A6-B75E-4C44-982A-6EE4D3EBE4B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92322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C322F39-EF3A-45C8-83D8-2C022DF2140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654621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66B2A9-4D00-4356-9131-24ED210AD5A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25085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94BAEC-149C-4835-B7DD-694ABDE9403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49349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069ED3-84FE-4FB9-951C-2A14B934836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453749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1BA86A-CFE5-4F10-A1C3-CBAB03667C8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29446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921444-D987-4B23-9613-AFDFFB01261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337569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098F7E-F7F1-4148-8033-EDE8A3F815F5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06936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7749EF0-7415-46AD-BC9B-3FC52C4758A2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149291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D57256-4AD2-4B9B-882D-571037D4D53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5160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E0E559-1A34-492D-8C5F-673BC6D3EF6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09828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BF9AB4-8465-48B0-9331-E26292BCE77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405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904763-90D9-45A5-8F26-E239909EADD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70940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86C8DC-F607-410D-9145-16E4228E7B2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8081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54F417-C6A9-4837-AFE0-5E9897EAC4A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64836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30537B-FC9B-4B4D-A42A-49C0AB3DABD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64660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1CBCEF-0CDA-4389-81B0-E88B45D9277B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7028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85800" y="2244725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/>
              <a:t>Injury/Illness History – Mobile Workforce: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 lvl="1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  The recent 3-year TCIR and DART for all 	work in DGA is compared to industry 	averages by BLS </a:t>
            </a:r>
          </a:p>
          <a:p>
            <a:pPr lvl="1">
              <a:spcBef>
                <a:spcPct val="0"/>
              </a:spcBef>
              <a:buClr>
                <a:srgbClr val="0033CC"/>
              </a:buClr>
              <a:buFontTx/>
              <a:buNone/>
            </a:pPr>
            <a:endParaRPr lang="en-US" altLang="en-US" dirty="0"/>
          </a:p>
          <a:p>
            <a:pPr lvl="1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  Alternative rate calculation may be used   </a:t>
            </a:r>
          </a:p>
        </p:txBody>
      </p:sp>
      <p:graphicFrame>
        <p:nvGraphicFramePr>
          <p:cNvPr id="18436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888674"/>
              </p:ext>
            </p:extLst>
          </p:nvPr>
        </p:nvGraphicFramePr>
        <p:xfrm>
          <a:off x="6934200" y="381000"/>
          <a:ext cx="1752600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81000"/>
                        <a:ext cx="1752600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28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Alternative Rate Calculation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4958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latin typeface="Arial Unicode MS" pitchFamily="34" charset="-128"/>
              </a:rPr>
              <a:t>Small Employers may use the alternative rate calculation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Arial Unicode MS" pitchFamily="34" charset="-128"/>
              </a:rPr>
              <a:t>Calculate 3 year rate based on best 3 out of 4 years of injury/illness data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Arial Unicode MS" pitchFamily="34" charset="-128"/>
              </a:rPr>
              <a:t>A small employer is determined by calculating a hypothetical I/I rate based on 2 </a:t>
            </a:r>
            <a:r>
              <a:rPr lang="en-US" altLang="en-US" dirty="0" err="1" smtClean="0">
                <a:latin typeface="Arial Unicode MS" pitchFamily="34" charset="-128"/>
              </a:rPr>
              <a:t>recordables</a:t>
            </a:r>
            <a:r>
              <a:rPr lang="en-US" altLang="en-US" dirty="0" smtClean="0">
                <a:latin typeface="Arial Unicode MS" pitchFamily="34" charset="-128"/>
              </a:rPr>
              <a:t> and actual # hours worked.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Arial Unicode MS" pitchFamily="34" charset="-128"/>
              </a:rPr>
              <a:t>A rate exceeding the most recent BLS data, determines a small employer</a:t>
            </a:r>
          </a:p>
        </p:txBody>
      </p:sp>
    </p:spTree>
    <p:extLst>
      <p:ext uri="{BB962C8B-B14F-4D97-AF65-F5344CB8AC3E}">
        <p14:creationId xmlns:p14="http://schemas.microsoft.com/office/powerpoint/2010/main" val="383149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85800" y="2127813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Term </a:t>
            </a:r>
            <a:r>
              <a:rPr lang="en-US" altLang="en-US" sz="2400" dirty="0"/>
              <a:t>of Participation is potentially </a:t>
            </a:r>
            <a:r>
              <a:rPr lang="en-US" altLang="en-US" sz="2400" dirty="0" smtClean="0"/>
              <a:t>unlimited</a:t>
            </a:r>
            <a:r>
              <a:rPr lang="en-US" altLang="en-US" sz="2400" dirty="0"/>
              <a:t>.  In construction, the term </a:t>
            </a:r>
            <a:r>
              <a:rPr lang="en-US" altLang="en-US" sz="2400" dirty="0" smtClean="0"/>
              <a:t>expires </a:t>
            </a:r>
            <a:r>
              <a:rPr lang="en-US" altLang="en-US" sz="2400" dirty="0"/>
              <a:t>when the project is completed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</a:t>
            </a:r>
            <a:r>
              <a:rPr lang="en-US" altLang="en-US" sz="2400" dirty="0" smtClean="0"/>
              <a:t>All </a:t>
            </a:r>
            <a:r>
              <a:rPr lang="en-US" altLang="en-US" sz="2400" dirty="0"/>
              <a:t>safety &amp; health management system </a:t>
            </a:r>
            <a:r>
              <a:rPr lang="en-US" altLang="en-US" sz="2400" dirty="0" smtClean="0"/>
              <a:t>elements </a:t>
            </a:r>
            <a:r>
              <a:rPr lang="en-US" altLang="en-US" sz="2400" dirty="0"/>
              <a:t>must be in place at least 12 </a:t>
            </a:r>
            <a:r>
              <a:rPr lang="en-US" altLang="en-US" sz="2400" dirty="0" smtClean="0"/>
              <a:t>months </a:t>
            </a:r>
            <a:r>
              <a:rPr lang="en-US" altLang="en-US" sz="2400" dirty="0"/>
              <a:t>	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</a:t>
            </a:r>
            <a:r>
              <a:rPr lang="en-US" altLang="en-US" sz="2400" dirty="0" smtClean="0"/>
              <a:t>An </a:t>
            </a:r>
            <a:r>
              <a:rPr lang="en-US" altLang="en-US" sz="2400" dirty="0"/>
              <a:t>OSHA </a:t>
            </a:r>
            <a:r>
              <a:rPr lang="en-US" altLang="en-US" sz="2400" dirty="0" smtClean="0"/>
              <a:t>On-Site </a:t>
            </a:r>
            <a:r>
              <a:rPr lang="en-US" altLang="en-US" sz="2400" dirty="0"/>
              <a:t>Team will revisit the site </a:t>
            </a:r>
            <a:r>
              <a:rPr lang="en-US" altLang="en-US" sz="2400" dirty="0" smtClean="0"/>
              <a:t>3 </a:t>
            </a:r>
            <a:r>
              <a:rPr lang="en-US" altLang="en-US" sz="2400" dirty="0"/>
              <a:t>years after initial approval and every 3 </a:t>
            </a:r>
            <a:r>
              <a:rPr lang="en-US" altLang="en-US" sz="2400" dirty="0" smtClean="0"/>
              <a:t>to </a:t>
            </a:r>
            <a:r>
              <a:rPr lang="en-US" altLang="en-US" sz="2400" dirty="0"/>
              <a:t>5 years thereafter</a:t>
            </a:r>
          </a:p>
        </p:txBody>
      </p:sp>
      <p:graphicFrame>
        <p:nvGraphicFramePr>
          <p:cNvPr id="21508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899185"/>
              </p:ext>
            </p:extLst>
          </p:nvPr>
        </p:nvGraphicFramePr>
        <p:xfrm>
          <a:off x="7696200" y="4572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572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7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85800" y="2179638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/>
              <a:t>	</a:t>
            </a:r>
            <a:r>
              <a:rPr lang="en-US" altLang="en-US" sz="2800" dirty="0"/>
              <a:t>For sites that have not met one or more 	of the Star requirements (including rates)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23556" name="Object 4" title="Scroll 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021775"/>
              </p:ext>
            </p:extLst>
          </p:nvPr>
        </p:nvGraphicFramePr>
        <p:xfrm>
          <a:off x="2895600" y="3429000"/>
          <a:ext cx="3192463" cy="321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Clip" r:id="rId3" imgW="3192463" imgH="3749675" progId="MS_ClipArt_Gallery.2">
                  <p:embed/>
                </p:oleObj>
              </mc:Choice>
              <mc:Fallback>
                <p:oleObj name="Clip" r:id="rId3" imgW="3192463" imgH="3749675" progId="MS_ClipArt_Gallery.2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429000"/>
                        <a:ext cx="3192463" cy="321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810000" y="4038600"/>
            <a:ext cx="1920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MERIT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8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5800" y="21336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2800" dirty="0"/>
              <a:t>Injury/Illness History</a:t>
            </a:r>
            <a:r>
              <a:rPr lang="en-US" altLang="en-US" sz="2400" dirty="0">
                <a:latin typeface="Times New Roman" panose="02020603050405020304" pitchFamily="18" charset="0"/>
              </a:rPr>
              <a:t>  </a:t>
            </a:r>
            <a:r>
              <a:rPr lang="en-US" altLang="en-US" sz="2800" dirty="0"/>
              <a:t>	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        Although the 3-year injury &amp; illness 	rates calculated at the time of the </a:t>
            </a:r>
            <a:r>
              <a:rPr lang="en-US" altLang="en-US" sz="2800" dirty="0" smtClean="0"/>
              <a:t>on-site </a:t>
            </a:r>
            <a:r>
              <a:rPr lang="en-US" altLang="en-US" sz="2800" dirty="0"/>
              <a:t>	evaluation may be above all of the 3 most 	recently published BLS averages for the 	industry, the site must have a plan, and it 	must be possible for the rates to satisfy 	Star requirements within 2 years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US" alt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943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5800" y="22098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2400" dirty="0"/>
              <a:t>Injury/Illness History - For Construction: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      If the incidence rates for the site are not below 	the industry averages, the company must 	demonstrate that the company-wide 3-year rates 	are below 1 of the 3 most recently published BLS 	average for the industry 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4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685800" y="22860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/>
              <a:t>Injury/Illness History – Mobile Workforce: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 lvl="1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  Same as site-based; applicant must have 	a plan to achieve Star rate requirements 	within 2 years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56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-76200" y="2209800"/>
            <a:ext cx="8610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Must be willing &amp; able to satisfy Star requirements within 3 years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Some of these elements may need to be improved.  Such improvement will be addressed as Merit goals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All 4 basic safety and health elements must be in place and operational at time of approval for Merit, although specific sub-elements may not be in place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85800" y="20574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Merit Goals will be established for program deficiencies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Deficiencies related to compliance with OSHA rules will be listed as  </a:t>
            </a: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Site-based - 90-days items </a:t>
            </a: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Mobile Workforce - 30 days items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Discussion of the progress towards reaching Merit goals must be included in the site’s annual evaluation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28600" y="2133600"/>
            <a:ext cx="8534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buClr>
                <a:srgbClr val="0033CC"/>
              </a:buClr>
              <a:defRPr/>
            </a:pPr>
            <a:r>
              <a:rPr lang="en-US" altLang="en-US" sz="2000" dirty="0">
                <a:solidFill>
                  <a:schemeClr val="accent2"/>
                </a:solidFill>
                <a:latin typeface="Arial" charset="0"/>
              </a:rPr>
              <a:t>Terms of Participation:</a:t>
            </a:r>
          </a:p>
          <a:p>
            <a:pPr marL="342900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>
              <a:solidFill>
                <a:schemeClr val="bg1"/>
              </a:solidFill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Arial" charset="0"/>
              </a:rPr>
              <a:t>Merit program participation is limited to 3 years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Arial" charset="0"/>
              </a:rPr>
              <a:t>Specific length of time is dependent on time necessary to accomplish goals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Arial" charset="0"/>
              </a:rPr>
              <a:t>Participation is canceled at the end of the term, unless a 2</a:t>
            </a:r>
            <a:r>
              <a:rPr lang="en-US" altLang="en-US" sz="2400" baseline="30000" dirty="0">
                <a:latin typeface="Arial" charset="0"/>
              </a:rPr>
              <a:t>nd</a:t>
            </a:r>
            <a:r>
              <a:rPr lang="en-US" altLang="en-US" sz="2400" dirty="0">
                <a:latin typeface="Arial" charset="0"/>
              </a:rPr>
              <a:t> term is approved by the </a:t>
            </a:r>
            <a:r>
              <a:rPr lang="en-US" altLang="en-US" sz="2400" dirty="0" smtClean="0">
                <a:latin typeface="Arial" charset="0"/>
              </a:rPr>
              <a:t>Assistant </a:t>
            </a:r>
            <a:r>
              <a:rPr lang="en-US" altLang="en-US" sz="2400" dirty="0">
                <a:latin typeface="Arial" charset="0"/>
              </a:rPr>
              <a:t>Secretary…..2</a:t>
            </a:r>
            <a:r>
              <a:rPr lang="en-US" altLang="en-US" sz="2400" baseline="30000" dirty="0">
                <a:latin typeface="Arial" charset="0"/>
              </a:rPr>
              <a:t>nd</a:t>
            </a:r>
            <a:r>
              <a:rPr lang="en-US" altLang="en-US" sz="2400" dirty="0">
                <a:latin typeface="Arial" charset="0"/>
              </a:rPr>
              <a:t> terms are very </a:t>
            </a:r>
            <a:r>
              <a:rPr lang="en-US" altLang="en-US" sz="2400" dirty="0" smtClean="0">
                <a:latin typeface="Arial" charset="0"/>
              </a:rPr>
              <a:t>unusual</a:t>
            </a:r>
            <a:r>
              <a:rPr lang="en-US" altLang="en-US" sz="2400" dirty="0">
                <a:latin typeface="Arial" charset="0"/>
              </a:rPr>
              <a:t>!</a:t>
            </a:r>
            <a:r>
              <a:rPr lang="en-US" altLang="en-US" sz="2400" b="1" dirty="0">
                <a:latin typeface="Arial" charset="0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85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657225" y="1295400"/>
            <a:ext cx="76962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800" b="1" dirty="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000" b="1" dirty="0" smtClean="0">
              <a:solidFill>
                <a:srgbClr val="0033C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 dirty="0" smtClean="0">
                <a:solidFill>
                  <a:srgbClr val="0033CC"/>
                </a:solidFill>
              </a:rPr>
              <a:t>Star</a:t>
            </a:r>
            <a:r>
              <a:rPr lang="en-US" altLang="en-US" sz="4000" b="1" dirty="0">
                <a:solidFill>
                  <a:srgbClr val="0033CC"/>
                </a:solidFill>
              </a:rPr>
              <a:t>				Merit</a:t>
            </a:r>
          </a:p>
        </p:txBody>
      </p:sp>
      <p:graphicFrame>
        <p:nvGraphicFramePr>
          <p:cNvPr id="4101" name="Object 4" title="Federal Register Notice Book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043681"/>
              </p:ext>
            </p:extLst>
          </p:nvPr>
        </p:nvGraphicFramePr>
        <p:xfrm>
          <a:off x="3962400" y="3124200"/>
          <a:ext cx="108585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Clip" r:id="rId3" imgW="2114464" imgH="2901766" progId="MS_ClipArt_Gallery.2">
                  <p:embed/>
                </p:oleObj>
              </mc:Choice>
              <mc:Fallback>
                <p:oleObj name="Clip" r:id="rId3" imgW="2114464" imgH="2901766" progId="MS_ClipArt_Gallery.2">
                  <p:embed/>
                  <p:pic>
                    <p:nvPicPr>
                      <p:cNvPr id="410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124200"/>
                        <a:ext cx="108585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4100513" y="3536950"/>
            <a:ext cx="1019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FRN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025" y="740492"/>
            <a:ext cx="7772400" cy="1085850"/>
          </a:xfrm>
        </p:spPr>
        <p:txBody>
          <a:bodyPr/>
          <a:lstStyle/>
          <a:p>
            <a:pPr algn="l"/>
            <a:r>
              <a:rPr lang="en-US" altLang="en-US" dirty="0" smtClean="0">
                <a:solidFill>
                  <a:schemeClr val="accent3"/>
                </a:solidFill>
              </a:rPr>
              <a:t>Programs </a:t>
            </a:r>
            <a:r>
              <a:rPr lang="en-US" altLang="en-US" dirty="0">
                <a:solidFill>
                  <a:schemeClr val="accent3"/>
                </a:solidFill>
              </a:rPr>
              <a:t>within VPP</a:t>
            </a:r>
            <a:br>
              <a:rPr lang="en-US" altLang="en-US" dirty="0">
                <a:solidFill>
                  <a:schemeClr val="accent3"/>
                </a:solidFill>
              </a:rPr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28983" y="5026537"/>
            <a:ext cx="3076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70C0"/>
                </a:solidFill>
              </a:rPr>
              <a:t>Demonstration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87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685800" y="22098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For demonstration and/or testing of experimental approaches which differ from traditional Star or Merit requirements </a:t>
            </a:r>
          </a:p>
          <a:p>
            <a:pPr marL="457200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Current Demonstration Program includes:</a:t>
            </a:r>
          </a:p>
          <a:p>
            <a:pPr marL="457200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 marL="1371600" lvl="2" indent="-457200">
              <a:lnSpc>
                <a:spcPct val="90000"/>
              </a:lnSpc>
              <a:buClr>
                <a:srgbClr val="0033CC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latin typeface="Arial" charset="0"/>
              </a:rPr>
              <a:t>Resident Contractors at non-VPP sites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endParaRPr lang="en-US" altLang="en-US" sz="2800" dirty="0"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en-US" sz="2400" b="1" dirty="0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5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723900" y="2286000"/>
            <a:ext cx="7696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How the elements will be implemented may be the subject of the demonstration program so long as the high quality protection is afforded to all employees and contractors</a:t>
            </a:r>
            <a:endParaRPr lang="en-US" alt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40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85800" y="24384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800" dirty="0">
                <a:latin typeface="Arial" charset="0"/>
              </a:rPr>
              <a:t>Developed by Regional &amp; National Office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 Approved by the Assistant Secretary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800" b="1" dirty="0">
                <a:latin typeface="Arial" charset="0"/>
              </a:rPr>
              <a:t>		</a:t>
            </a:r>
          </a:p>
          <a:p>
            <a:pPr>
              <a:lnSpc>
                <a:spcPct val="130000"/>
              </a:lnSpc>
              <a:buClr>
                <a:schemeClr val="hlink"/>
              </a:buClr>
              <a:defRPr/>
            </a:pPr>
            <a:endParaRPr lang="en-US" altLang="en-US" sz="2800" b="1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4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533400" y="21336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altLang="en-US" sz="2800" dirty="0">
                <a:latin typeface="Arial" charset="0"/>
              </a:rPr>
              <a:t>Injury/Illness History:</a:t>
            </a:r>
            <a:r>
              <a:rPr lang="en-US" altLang="en-US" sz="2400" dirty="0">
                <a:latin typeface="Times New Roman" pitchFamily="18" charset="0"/>
              </a:rPr>
              <a:t>  </a:t>
            </a:r>
            <a:r>
              <a:rPr lang="en-US" altLang="en-US" sz="2800" dirty="0">
                <a:latin typeface="Arial" charset="0"/>
              </a:rPr>
              <a:t>	</a:t>
            </a:r>
          </a:p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Identical to Star &amp; Merit requirements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>
              <a:buClr>
                <a:srgbClr val="0033CC"/>
              </a:buClr>
              <a:defRPr/>
            </a:pPr>
            <a:r>
              <a:rPr lang="en-US" altLang="en-US" sz="2800" dirty="0">
                <a:latin typeface="Arial" charset="0"/>
              </a:rPr>
              <a:t>Terms of Participation: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A maximum time of 5 years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Re-evaluation every 12 to 18 months for sites</a:t>
            </a:r>
          </a:p>
          <a:p>
            <a:pPr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sz="2800" b="1" dirty="0">
              <a:latin typeface="Arial" charset="0"/>
            </a:endParaRPr>
          </a:p>
          <a:p>
            <a:pPr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altLang="en-US" sz="2800" b="1" dirty="0">
              <a:latin typeface="Arial" charset="0"/>
            </a:endParaRPr>
          </a:p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sz="2800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25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09600" y="2133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altLang="en-US" sz="2800" dirty="0">
                <a:latin typeface="Arial" charset="0"/>
              </a:rPr>
              <a:t>Termination</a:t>
            </a:r>
          </a:p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Times New Roman" pitchFamily="18" charset="0"/>
              </a:rPr>
              <a:t> 	</a:t>
            </a:r>
            <a:r>
              <a:rPr lang="en-US" altLang="en-US" sz="2800" dirty="0">
                <a:latin typeface="Arial" charset="0"/>
              </a:rPr>
              <a:t>If the alternative requirement increases 	the risk to workers’; it is unlikely the 	Demonstration will result in participating 	sites’ approval to the Star Program; or 	creation of a new program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	The Demonstration period has expired</a:t>
            </a:r>
          </a:p>
          <a:p>
            <a:pPr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sz="2400" b="1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36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739815" y="2133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altLang="en-US" sz="2800" dirty="0">
                <a:latin typeface="Arial" charset="0"/>
              </a:rPr>
              <a:t>Termination</a:t>
            </a:r>
          </a:p>
          <a:p>
            <a:pPr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sz="2800" dirty="0">
              <a:latin typeface="Arial" charset="0"/>
            </a:endParaRPr>
          </a:p>
          <a:p>
            <a:pPr marL="342900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800" dirty="0">
                <a:latin typeface="Arial" charset="0"/>
              </a:rPr>
              <a:t>When a Demonstration program ends, any participating sites will end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800" dirty="0">
              <a:latin typeface="Arial" charset="0"/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charset="0"/>
              </a:rPr>
              <a:t>If the Demonstration results in a new 	 program, existing sites may be 	automatically approved for the Star Program</a:t>
            </a:r>
            <a:endParaRPr lang="en-US" altLang="en-US" sz="2400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7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685800" y="18288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 b="1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/>
              <a:t>  	</a:t>
            </a:r>
            <a:r>
              <a:rPr lang="en-US" altLang="en-US" sz="2800" dirty="0"/>
              <a:t>Federal agencies must follow same     	rate requirements, but may base rates 	on fiscal years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Monotype Sorts" pitchFamily="2" charset="2"/>
              <a:buNone/>
            </a:pPr>
            <a:endParaRPr lang="en-US" alt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OTHER </a:t>
            </a:r>
            <a:r>
              <a:rPr lang="en-US" altLang="en-US" dirty="0" smtClean="0">
                <a:solidFill>
                  <a:schemeClr val="accent3"/>
                </a:solidFill>
              </a:rPr>
              <a:t>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3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19100" y="2362200"/>
            <a:ext cx="84582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200" dirty="0" smtClean="0"/>
              <a:t>Specific requirements for each program category (Star, Merit, &amp; Demonstration)</a:t>
            </a:r>
            <a:endParaRPr lang="en-US" altLang="en-US" sz="2800" dirty="0" smtClean="0"/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§"/>
              <a:defRPr/>
            </a:pPr>
            <a:endParaRPr lang="en-US" altLang="en-US" sz="2800" dirty="0" smtClean="0"/>
          </a:p>
        </p:txBody>
      </p:sp>
      <p:graphicFrame>
        <p:nvGraphicFramePr>
          <p:cNvPr id="5124" name="Object 4" title="Image of Teacher and Clas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233183"/>
              </p:ext>
            </p:extLst>
          </p:nvPr>
        </p:nvGraphicFramePr>
        <p:xfrm>
          <a:off x="2667000" y="3657600"/>
          <a:ext cx="3886200" cy="236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Clip" r:id="rId4" imgW="3968910" imgH="2819312" progId="MS_ClipArt_Gallery.2">
                  <p:embed/>
                </p:oleObj>
              </mc:Choice>
              <mc:Fallback>
                <p:oleObj name="Clip" r:id="rId4" imgW="3968910" imgH="2819312" progId="MS_ClipArt_Gallery.2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57600"/>
                        <a:ext cx="3886200" cy="236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3848" y="773061"/>
            <a:ext cx="73152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In this section we’ll discuss:</a:t>
            </a:r>
            <a:br>
              <a:rPr lang="en-US" altLang="en-US" dirty="0">
                <a:solidFill>
                  <a:schemeClr val="accent3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0202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6105525" y="2971800"/>
            <a:ext cx="15430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solidFill>
                  <a:srgbClr val="0033CC"/>
                </a:solidFill>
                <a:latin typeface="Arial Black" panose="020B0A04020102020204" pitchFamily="34" charset="0"/>
              </a:rPr>
              <a:t>Merit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1600200" y="3048000"/>
            <a:ext cx="14668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solidFill>
                  <a:srgbClr val="0033CC"/>
                </a:solidFill>
                <a:latin typeface="Arial Black" panose="020B0A04020102020204" pitchFamily="34" charset="0"/>
              </a:rPr>
              <a:t>Star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4467225" y="4440238"/>
            <a:ext cx="35337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solidFill>
                  <a:srgbClr val="0033CC"/>
                </a:solidFill>
                <a:latin typeface="Arial Black" panose="020B0A04020102020204" pitchFamily="34" charset="0"/>
              </a:rPr>
              <a:t>Demonstration</a:t>
            </a:r>
          </a:p>
        </p:txBody>
      </p:sp>
      <p:sp>
        <p:nvSpPr>
          <p:cNvPr id="7174" name="AutoShape 12" title="Arrow"/>
          <p:cNvSpPr>
            <a:spLocks noChangeArrowheads="1"/>
          </p:cNvSpPr>
          <p:nvPr/>
        </p:nvSpPr>
        <p:spPr bwMode="auto">
          <a:xfrm rot="7676343">
            <a:off x="2285207" y="3236119"/>
            <a:ext cx="1379537" cy="3895725"/>
          </a:xfrm>
          <a:prstGeom prst="curvedLeftArrow">
            <a:avLst>
              <a:gd name="adj1" fmla="val 59708"/>
              <a:gd name="adj2" fmla="val 120187"/>
              <a:gd name="adj3" fmla="val 52949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5" name="AutoShape 16" title="Arrow"/>
          <p:cNvSpPr>
            <a:spLocks noChangeArrowheads="1"/>
          </p:cNvSpPr>
          <p:nvPr/>
        </p:nvSpPr>
        <p:spPr bwMode="auto">
          <a:xfrm rot="10800000">
            <a:off x="2057400" y="1905000"/>
            <a:ext cx="4819650" cy="909638"/>
          </a:xfrm>
          <a:prstGeom prst="curvedUpArrow">
            <a:avLst>
              <a:gd name="adj1" fmla="val 90466"/>
              <a:gd name="adj2" fmla="val 180931"/>
              <a:gd name="adj3" fmla="val 3333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Programs in VPP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74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85800" y="1905000"/>
            <a:ext cx="8305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rgbClr val="800080"/>
              </a:buClr>
              <a:buFont typeface="Wingdings" pitchFamily="2" charset="2"/>
              <a:buNone/>
              <a:defRPr/>
            </a:pPr>
            <a:endParaRPr lang="en-US" altLang="en-US" sz="2400" b="1" dirty="0" smtClean="0">
              <a:solidFill>
                <a:srgbClr val="0000FF"/>
              </a:solidFill>
            </a:endParaRP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200" dirty="0" smtClean="0"/>
              <a:t>Meet eligibility requirements for application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3200" dirty="0" smtClean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200" dirty="0" smtClean="0"/>
              <a:t>Site must work toward &amp; exceed OSHA requirements</a:t>
            </a:r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3200" dirty="0" smtClean="0"/>
          </a:p>
          <a:p>
            <a:pPr marL="457200" indent="-4572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200" dirty="0" smtClean="0"/>
              <a:t>Program must show continuous improvement</a:t>
            </a:r>
            <a:endParaRPr lang="en-US" altLang="en-US" sz="2800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General Requirements for VPP </a:t>
            </a:r>
            <a:r>
              <a:rPr lang="en-US" altLang="en-US" dirty="0" smtClean="0">
                <a:solidFill>
                  <a:schemeClr val="accent3"/>
                </a:solidFill>
              </a:rPr>
              <a:t>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092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85800" y="1828800"/>
            <a:ext cx="83058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0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Safety and Health Management System, include:</a:t>
            </a:r>
          </a:p>
          <a:p>
            <a:pPr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Management Leadership &amp; Employee Involvement  </a:t>
            </a:r>
            <a:r>
              <a:rPr lang="en-US" altLang="en-US" sz="2400" dirty="0" smtClean="0"/>
              <a:t>(involving them)</a:t>
            </a: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Worksite Analysis  </a:t>
            </a:r>
            <a:r>
              <a:rPr lang="en-US" altLang="en-US" sz="2400" dirty="0" smtClean="0"/>
              <a:t>(finding them)</a:t>
            </a: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Hazard Prevention &amp; Control  </a:t>
            </a:r>
            <a:r>
              <a:rPr lang="en-US" altLang="en-US" sz="2400" dirty="0" smtClean="0"/>
              <a:t>(fixing them)</a:t>
            </a: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Safety &amp; Health Training  </a:t>
            </a:r>
            <a:r>
              <a:rPr lang="en-US" altLang="en-US" sz="2400" dirty="0" smtClean="0"/>
              <a:t>(educating them)</a:t>
            </a:r>
            <a:endParaRPr lang="en-US" alt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General Requirements for VPP </a:t>
            </a:r>
            <a:r>
              <a:rPr lang="en-US" altLang="en-US" dirty="0" smtClean="0">
                <a:solidFill>
                  <a:schemeClr val="accent3"/>
                </a:solidFill>
              </a:rPr>
              <a:t>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0704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19812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A site judged to be self-sufficient in its ability to control site hazards, &amp; has met all requirements of VPP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 lvl="2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All elements and sub-elements must be implemented and effective for at least 12 months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3316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468571"/>
              </p:ext>
            </p:extLst>
          </p:nvPr>
        </p:nvGraphicFramePr>
        <p:xfrm>
          <a:off x="3619500" y="4800600"/>
          <a:ext cx="1905000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Clip" r:id="rId3" imgW="3695700" imgH="3467100" progId="MS_ClipArt_Gallery.2">
                  <p:embed/>
                </p:oleObj>
              </mc:Choice>
              <mc:Fallback>
                <p:oleObj name="Clip" r:id="rId3" imgW="3695700" imgH="3467100" progId="MS_ClipArt_Gallery.2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4800600"/>
                        <a:ext cx="1905000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85800" y="21336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/>
              <a:t>Injury/Illness History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  	Both the 3-year TCIR and DART Case       	Incidence Rate must be </a:t>
            </a:r>
            <a:r>
              <a:rPr lang="en-US" altLang="en-US" sz="2800" b="1" dirty="0"/>
              <a:t>below</a:t>
            </a:r>
            <a:r>
              <a:rPr lang="en-US" altLang="en-US" sz="2800" dirty="0"/>
              <a:t> at least 1 	of the 3 most recent years of BLS 	averages for the site’s NAICS code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</p:txBody>
      </p:sp>
      <p:graphicFrame>
        <p:nvGraphicFramePr>
          <p:cNvPr id="14340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071046"/>
              </p:ext>
            </p:extLst>
          </p:nvPr>
        </p:nvGraphicFramePr>
        <p:xfrm>
          <a:off x="3657600" y="4724400"/>
          <a:ext cx="1828800" cy="154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724400"/>
                        <a:ext cx="1828800" cy="1547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85800" y="2244725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Injury/Illness History – Construction: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1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The site must have been in operation for 	at least 12 months</a:t>
            </a:r>
          </a:p>
          <a:p>
            <a:pPr lvl="1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1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The TCIR and DART must include all </a:t>
            </a:r>
            <a:r>
              <a:rPr lang="en-US" altLang="en-US" sz="2400" dirty="0" smtClean="0"/>
              <a:t>workers </a:t>
            </a:r>
            <a:r>
              <a:rPr lang="en-US" altLang="en-US" sz="2400" dirty="0"/>
              <a:t>(including subcontractors) and </a:t>
            </a:r>
            <a:r>
              <a:rPr lang="en-US" altLang="en-US" sz="2400" dirty="0" smtClean="0"/>
              <a:t>must </a:t>
            </a:r>
            <a:r>
              <a:rPr lang="en-US" altLang="en-US" sz="2400" dirty="0"/>
              <a:t>be below the national average </a:t>
            </a:r>
            <a:r>
              <a:rPr lang="en-US" altLang="en-US" sz="2400" dirty="0" smtClean="0"/>
              <a:t>for </a:t>
            </a:r>
            <a:r>
              <a:rPr lang="en-US" altLang="en-US" sz="2400" dirty="0"/>
              <a:t>the type of construction being </a:t>
            </a:r>
            <a:r>
              <a:rPr lang="en-US" altLang="en-US" sz="2400" dirty="0" smtClean="0"/>
              <a:t>conducted </a:t>
            </a:r>
            <a:r>
              <a:rPr lang="en-US" altLang="en-US" sz="2400" dirty="0"/>
              <a:t>at the site NOT individual 	trades</a:t>
            </a:r>
          </a:p>
        </p:txBody>
      </p:sp>
      <p:graphicFrame>
        <p:nvGraphicFramePr>
          <p:cNvPr id="16388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859897"/>
              </p:ext>
            </p:extLst>
          </p:nvPr>
        </p:nvGraphicFramePr>
        <p:xfrm>
          <a:off x="6934200" y="381000"/>
          <a:ext cx="1752600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81000"/>
                        <a:ext cx="1752600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4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951</Words>
  <Application>Microsoft Office PowerPoint</Application>
  <PresentationFormat>On-screen Show (4:3)</PresentationFormat>
  <Paragraphs>164</Paragraphs>
  <Slides>27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ＭＳ Ｐゴシック</vt:lpstr>
      <vt:lpstr>Arial</vt:lpstr>
      <vt:lpstr>Arial Black</vt:lpstr>
      <vt:lpstr>Arial Unicode MS</vt:lpstr>
      <vt:lpstr>Calibri</vt:lpstr>
      <vt:lpstr>Monotype Sorts</vt:lpstr>
      <vt:lpstr>Times New Roman</vt:lpstr>
      <vt:lpstr>Wingdings</vt:lpstr>
      <vt:lpstr>Default Design</vt:lpstr>
      <vt:lpstr>Clip</vt:lpstr>
      <vt:lpstr>OSHA Special Government Employee (SGE) Training </vt:lpstr>
      <vt:lpstr>Programs within VPP </vt:lpstr>
      <vt:lpstr>In this section we’ll discuss: </vt:lpstr>
      <vt:lpstr>Programs in VPP</vt:lpstr>
      <vt:lpstr>General Requirements for VPP participation</vt:lpstr>
      <vt:lpstr>General Requirements for VPP participation</vt:lpstr>
      <vt:lpstr>STAR</vt:lpstr>
      <vt:lpstr>STAR</vt:lpstr>
      <vt:lpstr>STAR</vt:lpstr>
      <vt:lpstr>STAR</vt:lpstr>
      <vt:lpstr>Alternative Rate Calculation</vt:lpstr>
      <vt:lpstr>STAR</vt:lpstr>
      <vt:lpstr>MERIT</vt:lpstr>
      <vt:lpstr>MERIT</vt:lpstr>
      <vt:lpstr>MERIT</vt:lpstr>
      <vt:lpstr>MERIT</vt:lpstr>
      <vt:lpstr>MERIT</vt:lpstr>
      <vt:lpstr>MERIT</vt:lpstr>
      <vt:lpstr>MERIT</vt:lpstr>
      <vt:lpstr>DEMONSTRATION</vt:lpstr>
      <vt:lpstr>DEMONSTRATION</vt:lpstr>
      <vt:lpstr>DEMONSTRATION</vt:lpstr>
      <vt:lpstr>DEMONSTRATION</vt:lpstr>
      <vt:lpstr>DEMONSTRATION</vt:lpstr>
      <vt:lpstr>DEMONSTRATION</vt:lpstr>
      <vt:lpstr>OTHER CONSIDERATIONS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50</cp:revision>
  <cp:lastPrinted>2018-12-07T14:42:03Z</cp:lastPrinted>
  <dcterms:created xsi:type="dcterms:W3CDTF">2006-10-02T15:43:52Z</dcterms:created>
  <dcterms:modified xsi:type="dcterms:W3CDTF">2021-07-30T20:07:22Z</dcterms:modified>
  <cp:category/>
</cp:coreProperties>
</file>