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61" r:id="rId2"/>
    <p:sldId id="263" r:id="rId3"/>
    <p:sldId id="264" r:id="rId4"/>
    <p:sldId id="265" r:id="rId5"/>
    <p:sldId id="266" r:id="rId6"/>
    <p:sldId id="267" r:id="rId7"/>
    <p:sldId id="268" r:id="rId8"/>
    <p:sldId id="269" r:id="rId9"/>
    <p:sldId id="270" r:id="rId10"/>
    <p:sldId id="271" r:id="rId11"/>
    <p:sldId id="259" r:id="rId12"/>
  </p:sldIdLst>
  <p:sldSz cx="9144000" cy="6858000" type="screen4x3"/>
  <p:notesSz cx="9296400" cy="7010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82C83"/>
    <a:srgbClr val="182E67"/>
    <a:srgbClr val="0070C0"/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320" y="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029075" cy="352425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 smtClean="0">
                <a:latin typeface="Arial" panose="020B0604020202020204" pitchFamily="34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265738" y="0"/>
            <a:ext cx="4029075" cy="352425"/>
          </a:xfrm>
          <a:prstGeom prst="rect">
            <a:avLst/>
          </a:prstGeom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313C6CAE-4051-C34E-A340-EB220B6B11FD}" type="datetimeFigureOut">
              <a:rPr lang="en-US"/>
              <a:pPr/>
              <a:t>7/30/2021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657975"/>
            <a:ext cx="4029075" cy="352425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 smtClean="0">
                <a:latin typeface="Arial" panose="020B0604020202020204" pitchFamily="34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265738" y="6657975"/>
            <a:ext cx="4029075" cy="352425"/>
          </a:xfrm>
          <a:prstGeom prst="rect">
            <a:avLst/>
          </a:prstGeom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D1BCEBE-1593-4A43-ABCB-ABC045DA94B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278839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029075" cy="352425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 eaLnBrk="1" hangingPunct="1">
              <a:defRPr sz="1200">
                <a:latin typeface="Arial" panose="020B0604020202020204" pitchFamily="34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265738" y="0"/>
            <a:ext cx="4029075" cy="352425"/>
          </a:xfrm>
          <a:prstGeom prst="rect">
            <a:avLst/>
          </a:prstGeom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46D02FF1-666A-534A-8814-EE75650F9943}" type="datetimeFigureOut">
              <a:rPr lang="en-US"/>
              <a:pPr/>
              <a:t>7/30/2021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071813" y="876300"/>
            <a:ext cx="3152775" cy="2365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30275" y="3373438"/>
            <a:ext cx="7435850" cy="2760662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noProof="0" smtClean="0"/>
              <a:t>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657975"/>
            <a:ext cx="4029075" cy="352425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 eaLnBrk="1" hangingPunct="1">
              <a:defRPr sz="1200">
                <a:latin typeface="Arial" panose="020B0604020202020204" pitchFamily="34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265738" y="6657975"/>
            <a:ext cx="4029075" cy="352425"/>
          </a:xfrm>
          <a:prstGeom prst="rect">
            <a:avLst/>
          </a:prstGeom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ABE2779E-D1FA-B94E-B00B-BB69D64E608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453479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0D449B1-373A-489F-87BE-2CBAD6C37234}" type="slidenum">
              <a:rPr lang="en-US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3</a:t>
            </a:fld>
            <a:endParaRPr lang="en-US" altLang="en-US" smtClean="0">
              <a:latin typeface="Arial" panose="020B0604020202020204" pitchFamily="34" charset="0"/>
            </a:endParaRPr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4588" y="687388"/>
            <a:ext cx="4568825" cy="342582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0559968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5FD6F5A7-A7AC-43CF-9B31-D6DDD372442A}" type="slidenum">
              <a:rPr lang="en-US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4</a:t>
            </a:fld>
            <a:endParaRPr lang="en-US" altLang="en-US" smtClean="0">
              <a:latin typeface="Arial" panose="020B0604020202020204" pitchFamily="34" charset="0"/>
            </a:endParaRPr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4588" y="687388"/>
            <a:ext cx="4568825" cy="342582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2426140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EB72667-DB53-4AFB-BDD9-261FA0E577DF}" type="slidenum">
              <a:rPr lang="en-US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5</a:t>
            </a:fld>
            <a:endParaRPr lang="en-US" altLang="en-US" smtClean="0">
              <a:latin typeface="Arial" panose="020B0604020202020204" pitchFamily="34" charset="0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4588" y="687388"/>
            <a:ext cx="4568825" cy="342582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87864476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41C369E-1CB3-494B-8DD0-A795DCC068FC}" type="slidenum">
              <a:rPr lang="en-US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6</a:t>
            </a:fld>
            <a:endParaRPr lang="en-US" altLang="en-US" smtClean="0">
              <a:latin typeface="Arial" panose="020B0604020202020204" pitchFamily="34" charset="0"/>
            </a:endParaRPr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4588" y="687388"/>
            <a:ext cx="4568825" cy="342582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372498619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14F89FF0-9A7D-4236-A990-3CCCC651B82E}" type="slidenum">
              <a:rPr lang="en-US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7</a:t>
            </a:fld>
            <a:endParaRPr lang="en-US" altLang="en-US" smtClean="0">
              <a:latin typeface="Arial" panose="020B0604020202020204" pitchFamily="34" charset="0"/>
            </a:endParaRPr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4588" y="687388"/>
            <a:ext cx="4568825" cy="342582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214665444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96FE318A-67D0-4651-ACF2-5DEDA62DC1CC}" type="slidenum">
              <a:rPr lang="en-US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8</a:t>
            </a:fld>
            <a:endParaRPr lang="en-US" altLang="en-US" smtClean="0">
              <a:latin typeface="Arial" panose="020B0604020202020204" pitchFamily="34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4588" y="687388"/>
            <a:ext cx="4568825" cy="342582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277260643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50050321-F106-4771-A220-A0B1C5FCEE15}" type="slidenum">
              <a:rPr lang="en-US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9</a:t>
            </a:fld>
            <a:endParaRPr lang="en-US" altLang="en-US" smtClean="0">
              <a:latin typeface="Arial" panose="020B0604020202020204" pitchFamily="34" charset="0"/>
            </a:endParaRPr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4588" y="687388"/>
            <a:ext cx="4568825" cy="342582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338990308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>
              <a:latin typeface="Calibri" charset="0"/>
            </a:endParaRPr>
          </a:p>
        </p:txBody>
      </p:sp>
      <p:sp>
        <p:nvSpPr>
          <p:cNvPr id="71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66763" indent="-2921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79513" indent="-233363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54175" indent="-233363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128838" indent="-233363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86038" indent="-2333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3043238" indent="-2333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500438" indent="-2333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957638" indent="-2333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9505CB53-ADB6-3642-827B-3EFBBB2DBE0A}" type="slidenum">
              <a:rPr lang="en-US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514600"/>
            <a:ext cx="7772400" cy="1085850"/>
          </a:xfrm>
          <a:prstGeom prst="rect">
            <a:avLst/>
          </a:prstGeom>
        </p:spPr>
        <p:txBody>
          <a:bodyPr anchor="ctr"/>
          <a:lstStyle>
            <a:lvl1pPr>
              <a:defRPr>
                <a:solidFill>
                  <a:srgbClr val="182C83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1524000" y="3733800"/>
            <a:ext cx="6096000" cy="0"/>
          </a:xfrm>
          <a:prstGeom prst="line">
            <a:avLst/>
          </a:prstGeom>
          <a:ln w="3175" cmpd="sng">
            <a:solidFill>
              <a:srgbClr val="0070C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076515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473418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04969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72657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477000" cy="1143000"/>
          </a:xfrm>
          <a:prstGeom prst="rect">
            <a:avLst/>
          </a:prstGeom>
        </p:spPr>
        <p:txBody>
          <a:bodyPr anchor="ctr"/>
          <a:lstStyle>
            <a:lvl1pPr algn="l">
              <a:lnSpc>
                <a:spcPct val="90000"/>
              </a:lnSpc>
              <a:defRPr>
                <a:solidFill>
                  <a:srgbClr val="FFFFFF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3763963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rgbClr val="0070C0"/>
              </a:buClr>
              <a:buFont typeface="Wingdings" charset="2"/>
              <a:buChar char="§"/>
              <a:defRPr/>
            </a:lvl1pPr>
            <a:lvl3pPr>
              <a:buClr>
                <a:srgbClr val="0070C0"/>
              </a:buClr>
              <a:defRPr/>
            </a:lvl3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06410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>
                <a:solidFill>
                  <a:srgbClr val="182C83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185911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324600" cy="1143000"/>
          </a:xfrm>
          <a:prstGeom prst="rect">
            <a:avLst/>
          </a:prstGeom>
        </p:spPr>
        <p:txBody>
          <a:bodyPr anchor="ctr"/>
          <a:lstStyle>
            <a:lvl1pPr algn="l">
              <a:lnSpc>
                <a:spcPct val="90000"/>
              </a:lnSpc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362200"/>
            <a:ext cx="4038600" cy="3763963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rgbClr val="0070C0"/>
              </a:buClr>
              <a:buFont typeface="Wingdings" charset="2"/>
              <a:buChar char="§"/>
              <a:defRPr sz="2800"/>
            </a:lvl1pPr>
            <a:lvl2pPr>
              <a:defRPr sz="2400"/>
            </a:lvl2pPr>
            <a:lvl3pPr>
              <a:buClr>
                <a:srgbClr val="182C83"/>
              </a:buCl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362200"/>
            <a:ext cx="4038600" cy="3763963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rgbClr val="0070C0"/>
              </a:buClr>
              <a:buFont typeface="Wingdings" charset="2"/>
              <a:buChar char="§"/>
              <a:defRPr sz="2800"/>
            </a:lvl1pPr>
            <a:lvl2pPr>
              <a:defRPr sz="2400"/>
            </a:lvl2pPr>
            <a:lvl3pPr>
              <a:buClr>
                <a:srgbClr val="182C83"/>
              </a:buCl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11441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5943600" cy="1143000"/>
          </a:xfrm>
          <a:prstGeom prst="rect">
            <a:avLst/>
          </a:prstGeom>
        </p:spPr>
        <p:txBody>
          <a:bodyPr anchor="ctr"/>
          <a:lstStyle>
            <a:lvl1pPr algn="l">
              <a:lnSpc>
                <a:spcPct val="90000"/>
              </a:lnSpc>
              <a:defRPr>
                <a:solidFill>
                  <a:srgbClr val="FFFFFF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419350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>
                <a:solidFill>
                  <a:srgbClr val="182C83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3059112"/>
            <a:ext cx="4040188" cy="2960688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rgbClr val="0070C0"/>
              </a:buClr>
              <a:buFont typeface="Wingdings" charset="2"/>
              <a:buChar char="§"/>
              <a:defRPr sz="2400"/>
            </a:lvl1pPr>
            <a:lvl2pPr>
              <a:defRPr sz="2000"/>
            </a:lvl2pPr>
            <a:lvl3pPr>
              <a:buClr>
                <a:srgbClr val="182C83"/>
              </a:buCl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2419350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>
                <a:solidFill>
                  <a:srgbClr val="182C83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059112"/>
            <a:ext cx="4041775" cy="2960688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rgbClr val="0070C0"/>
              </a:buClr>
              <a:buFont typeface="Wingdings" charset="2"/>
              <a:buChar char="§"/>
              <a:defRPr sz="2400"/>
            </a:lvl1pPr>
            <a:lvl2pPr>
              <a:defRPr sz="2000"/>
            </a:lvl2pPr>
            <a:lvl3pPr>
              <a:buClr>
                <a:srgbClr val="182C83"/>
              </a:buCl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00135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781800" cy="1143000"/>
          </a:xfrm>
          <a:prstGeom prst="rect">
            <a:avLst/>
          </a:prstGeom>
        </p:spPr>
        <p:txBody>
          <a:bodyPr anchor="ctr"/>
          <a:lstStyle>
            <a:lvl1pPr algn="l">
              <a:lnSpc>
                <a:spcPct val="90000"/>
              </a:lnSpc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63025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921933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-1676400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OSHA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41604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197596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22"/>
          <p:cNvPicPr>
            <a:picLocks noChangeAspect="1" noChangeArrowheads="1"/>
          </p:cNvPicPr>
          <p:nvPr userDrawn="1"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934200" y="6248400"/>
            <a:ext cx="1905000" cy="309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2" descr="presentation_top.jpg"/>
          <p:cNvPicPr>
            <a:picLocks noChangeAspect="1"/>
          </p:cNvPicPr>
          <p:nvPr userDrawn="1"/>
        </p:nvPicPr>
        <p:blipFill rotWithShape="1">
          <a:blip r:embed="rId1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762"/>
          <a:stretch/>
        </p:blipFill>
        <p:spPr>
          <a:xfrm>
            <a:off x="-2" y="0"/>
            <a:ext cx="9171432" cy="2216429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60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+mj-lt"/>
          <a:ea typeface="ＭＳ Ｐゴシック" charset="0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Arial" charset="0"/>
          <a:ea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Arial" charset="0"/>
          <a:ea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Arial" charset="0"/>
          <a:ea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Arial" charset="0"/>
          <a:ea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000" b="1">
          <a:solidFill>
            <a:schemeClr val="accent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0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3.wmf"/><Relationship Id="rId4" Type="http://schemas.openxmlformats.org/officeDocument/2006/relationships/oleObject" Target="../embeddings/oleObject1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4.wmf"/><Relationship Id="rId4" Type="http://schemas.openxmlformats.org/officeDocument/2006/relationships/oleObject" Target="../embeddings/oleObject2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5.wmf"/><Relationship Id="rId4" Type="http://schemas.openxmlformats.org/officeDocument/2006/relationships/oleObject" Target="../embeddings/oleObject3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6.wmf"/><Relationship Id="rId4" Type="http://schemas.openxmlformats.org/officeDocument/2006/relationships/oleObject" Target="../embeddings/oleObject4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7.wmf"/><Relationship Id="rId4" Type="http://schemas.openxmlformats.org/officeDocument/2006/relationships/oleObject" Target="../embeddings/oleObject5.bin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>
            <a:spLocks noGrp="1" noChangeArrowheads="1"/>
          </p:cNvSpPr>
          <p:nvPr>
            <p:ph type="ctrTitle"/>
          </p:nvPr>
        </p:nvSpPr>
        <p:spPr bwMode="auto">
          <a:xfrm>
            <a:off x="0" y="2284412"/>
            <a:ext cx="9144000" cy="160178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8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en-US" sz="5400" dirty="0">
                <a:solidFill>
                  <a:srgbClr val="0070C0"/>
                </a:solidFill>
                <a:latin typeface="Calibri" panose="020F0502020204030204" pitchFamily="34" charset="0"/>
              </a:rPr>
              <a:t>OSHA Special Government Employee (SGE) </a:t>
            </a:r>
            <a:r>
              <a:rPr lang="en-US" altLang="en-US" sz="5400" dirty="0" smtClean="0">
                <a:solidFill>
                  <a:srgbClr val="0070C0"/>
                </a:solidFill>
                <a:latin typeface="Calibri" panose="020F0502020204030204" pitchFamily="34" charset="0"/>
              </a:rPr>
              <a:t>Training</a:t>
            </a:r>
            <a:br>
              <a:rPr lang="en-US" altLang="en-US" sz="5400" dirty="0" smtClean="0">
                <a:solidFill>
                  <a:srgbClr val="0070C0"/>
                </a:solidFill>
                <a:latin typeface="Calibri" panose="020F0502020204030204" pitchFamily="34" charset="0"/>
              </a:rPr>
            </a:br>
            <a:endParaRPr lang="en-US" altLang="en-US" sz="1600" dirty="0" smtClean="0">
              <a:solidFill>
                <a:srgbClr val="0070C0"/>
              </a:solidFill>
              <a:latin typeface="Calibri" panose="020F0502020204030204" pitchFamily="34" charset="0"/>
            </a:endParaRPr>
          </a:p>
        </p:txBody>
      </p:sp>
      <p:sp>
        <p:nvSpPr>
          <p:cNvPr id="10" name="Rectangle 3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0" y="4038600"/>
            <a:ext cx="9144000" cy="1524000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ts val="0"/>
              </a:spcBef>
              <a:spcAft>
                <a:spcPts val="1800"/>
              </a:spcAft>
              <a:defRPr/>
            </a:pPr>
            <a:r>
              <a:rPr lang="en-US" altLang="en-US" sz="2000" b="1" dirty="0" smtClean="0">
                <a:latin typeface="Calibri" pitchFamily="34" charset="0"/>
              </a:rPr>
              <a:t>United States Department of Labor</a:t>
            </a:r>
          </a:p>
          <a:p>
            <a:pPr>
              <a:spcBef>
                <a:spcPts val="0"/>
              </a:spcBef>
              <a:spcAft>
                <a:spcPts val="1800"/>
              </a:spcAft>
              <a:defRPr/>
            </a:pPr>
            <a:r>
              <a:rPr lang="en-US" altLang="en-US" sz="2000" b="1" dirty="0" smtClean="0">
                <a:latin typeface="Calibri" pitchFamily="34" charset="0"/>
              </a:rPr>
              <a:t>Occupational Safety and Health Administration</a:t>
            </a:r>
            <a:endParaRPr lang="en-US" altLang="en-US" sz="2400" b="1" dirty="0" smtClean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862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Time to Play a…</a:t>
            </a:r>
            <a:endParaRPr lang="en-US" dirty="0"/>
          </a:p>
        </p:txBody>
      </p:sp>
      <p:sp>
        <p:nvSpPr>
          <p:cNvPr id="28674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0" y="2362200"/>
            <a:ext cx="8229600" cy="3763963"/>
          </a:xfrm>
          <a:prstGeom prst="rect">
            <a:avLst/>
          </a:prstGeom>
        </p:spPr>
        <p:txBody>
          <a:bodyPr/>
          <a:lstStyle/>
          <a:p>
            <a:pPr algn="ctr" eaLnBrk="1" hangingPunct="1">
              <a:lnSpc>
                <a:spcPct val="80000"/>
              </a:lnSpc>
              <a:buClr>
                <a:schemeClr val="accent2"/>
              </a:buClr>
              <a:buFontTx/>
              <a:buNone/>
              <a:defRPr/>
            </a:pPr>
            <a:endParaRPr lang="en-US" altLang="en-US" b="1" i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 eaLnBrk="1" hangingPunct="1">
              <a:lnSpc>
                <a:spcPct val="80000"/>
              </a:lnSpc>
              <a:buClr>
                <a:schemeClr val="accent2"/>
              </a:buClr>
              <a:buFontTx/>
              <a:buNone/>
              <a:defRPr/>
            </a:pPr>
            <a:endParaRPr lang="en-US" altLang="en-US" b="1" i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 eaLnBrk="1" hangingPunct="1">
              <a:lnSpc>
                <a:spcPct val="80000"/>
              </a:lnSpc>
              <a:buClr>
                <a:schemeClr val="accent2"/>
              </a:buClr>
              <a:buFontTx/>
              <a:buNone/>
              <a:defRPr/>
            </a:pPr>
            <a:r>
              <a:rPr lang="en-US" altLang="en-US" sz="5400" b="1" i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Trivia Game!</a:t>
            </a:r>
          </a:p>
          <a:p>
            <a:pPr eaLnBrk="1" hangingPunct="1">
              <a:defRPr/>
            </a:pPr>
            <a:endParaRPr lang="en-US" altLang="en-US" sz="5400" dirty="0" smtClean="0"/>
          </a:p>
        </p:txBody>
      </p:sp>
    </p:spTree>
    <p:extLst>
      <p:ext uri="{BB962C8B-B14F-4D97-AF65-F5344CB8AC3E}">
        <p14:creationId xmlns:p14="http://schemas.microsoft.com/office/powerpoint/2010/main" val="2983046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 descr="White box"/>
          <p:cNvSpPr/>
          <p:nvPr/>
        </p:nvSpPr>
        <p:spPr>
          <a:xfrm>
            <a:off x="6781800" y="6019800"/>
            <a:ext cx="2133600" cy="68580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9" name="TextBox 8"/>
          <p:cNvSpPr txBox="1"/>
          <p:nvPr/>
        </p:nvSpPr>
        <p:spPr bwMode="auto">
          <a:xfrm>
            <a:off x="1392650" y="4303712"/>
            <a:ext cx="6358700" cy="1030288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sz="2800" b="1" dirty="0" err="1">
                <a:solidFill>
                  <a:srgbClr val="182C83"/>
                </a:solidFill>
                <a:latin typeface="Calibri" charset="0"/>
              </a:rPr>
              <a:t>www.osha.gov</a:t>
            </a:r>
            <a:endParaRPr lang="en-US" sz="2800" b="1" dirty="0">
              <a:solidFill>
                <a:srgbClr val="182C83"/>
              </a:solidFill>
              <a:latin typeface="Calibri" charset="0"/>
            </a:endParaRPr>
          </a:p>
          <a:p>
            <a:pPr algn="ctr" eaLnBrk="1" hangingPunct="1"/>
            <a:r>
              <a:rPr lang="en-US" sz="2800" b="1" dirty="0">
                <a:solidFill>
                  <a:srgbClr val="182C83"/>
                </a:solidFill>
                <a:latin typeface="Calibri" charset="0"/>
              </a:rPr>
              <a:t>800-321-OSHA (6742</a:t>
            </a:r>
            <a:r>
              <a:rPr lang="en-US" sz="2800" b="1" dirty="0">
                <a:solidFill>
                  <a:srgbClr val="182C83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 charset="0"/>
              </a:rPr>
              <a:t>)</a:t>
            </a:r>
          </a:p>
        </p:txBody>
      </p:sp>
      <p:pic>
        <p:nvPicPr>
          <p:cNvPr id="4" name="Picture 3" descr="secondary-OSHA logo.jpg" title="OSHA logo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1192"/>
          <a:stretch/>
        </p:blipFill>
        <p:spPr>
          <a:xfrm>
            <a:off x="3094387" y="3236912"/>
            <a:ext cx="2955227" cy="918643"/>
          </a:xfrm>
          <a:prstGeom prst="rect">
            <a:avLst/>
          </a:prstGeo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Contact Information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3400" y="2590800"/>
            <a:ext cx="7772400" cy="1698625"/>
          </a:xfrm>
        </p:spPr>
        <p:txBody>
          <a:bodyPr/>
          <a:lstStyle/>
          <a:p>
            <a:pPr eaLnBrk="1" hangingPunct="1"/>
            <a:r>
              <a:rPr lang="en-US" altLang="en-US" dirty="0" smtClean="0">
                <a:solidFill>
                  <a:schemeClr val="accent2"/>
                </a:solidFill>
              </a:rPr>
              <a:t>Overview of CSP-03-01-005</a:t>
            </a:r>
            <a:br>
              <a:rPr lang="en-US" altLang="en-US" dirty="0" smtClean="0">
                <a:solidFill>
                  <a:schemeClr val="accent2"/>
                </a:solidFill>
              </a:rPr>
            </a:br>
            <a:r>
              <a:rPr lang="en-US" altLang="en-US" dirty="0" smtClean="0">
                <a:solidFill>
                  <a:schemeClr val="accent2"/>
                </a:solidFill>
              </a:rPr>
              <a:t>VPP Policies &amp; Procedures</a:t>
            </a:r>
            <a:br>
              <a:rPr lang="en-US" altLang="en-US" dirty="0" smtClean="0">
                <a:solidFill>
                  <a:schemeClr val="accent2"/>
                </a:solidFill>
              </a:rPr>
            </a:br>
            <a:r>
              <a:rPr lang="en-US" altLang="en-US" dirty="0" smtClean="0">
                <a:solidFill>
                  <a:schemeClr val="accent2"/>
                </a:solidFill>
              </a:rPr>
              <a:t>Manual</a:t>
            </a:r>
          </a:p>
        </p:txBody>
      </p:sp>
    </p:spTree>
    <p:extLst>
      <p:ext uri="{BB962C8B-B14F-4D97-AF65-F5344CB8AC3E}">
        <p14:creationId xmlns:p14="http://schemas.microsoft.com/office/powerpoint/2010/main" val="2148711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/>
          <p:cNvSpPr>
            <a:spLocks noChangeArrowheads="1"/>
          </p:cNvSpPr>
          <p:nvPr/>
        </p:nvSpPr>
        <p:spPr bwMode="auto">
          <a:xfrm>
            <a:off x="-304800" y="1828800"/>
            <a:ext cx="8763000" cy="457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0000"/>
              </a:lnSpc>
              <a:buClr>
                <a:schemeClr val="accent2"/>
              </a:buClr>
              <a:buFont typeface="Monotype Sorts"/>
              <a:buChar char="H"/>
            </a:pPr>
            <a:endParaRPr lang="en-US" altLang="en-US" sz="2400" b="1" dirty="0">
              <a:solidFill>
                <a:srgbClr val="0000FF"/>
              </a:solidFill>
            </a:endParaRPr>
          </a:p>
          <a:p>
            <a:pPr>
              <a:lnSpc>
                <a:spcPct val="80000"/>
              </a:lnSpc>
              <a:buClr>
                <a:schemeClr val="accent2"/>
              </a:buClr>
              <a:buFont typeface="Monotype Sorts"/>
              <a:buChar char="H"/>
            </a:pPr>
            <a:endParaRPr lang="en-US" altLang="en-US" sz="2400" b="1" dirty="0">
              <a:solidFill>
                <a:srgbClr val="0000FF"/>
              </a:solidFill>
            </a:endParaRPr>
          </a:p>
          <a:p>
            <a:pPr algn="ctr">
              <a:lnSpc>
                <a:spcPct val="80000"/>
              </a:lnSpc>
              <a:buClr>
                <a:schemeClr val="accent2"/>
              </a:buClr>
              <a:buFont typeface="Wingdings" panose="05000000000000000000" pitchFamily="2" charset="2"/>
              <a:buChar char="§"/>
            </a:pPr>
            <a:r>
              <a:rPr lang="en-US" altLang="en-US" b="1" dirty="0"/>
              <a:t>The contents of CSP-03-01-005</a:t>
            </a:r>
          </a:p>
          <a:p>
            <a:pPr algn="ctr">
              <a:lnSpc>
                <a:spcPct val="80000"/>
              </a:lnSpc>
              <a:buClr>
                <a:schemeClr val="accent2"/>
              </a:buClr>
              <a:buFont typeface="Wingdings" panose="05000000000000000000" pitchFamily="2" charset="2"/>
              <a:buNone/>
            </a:pPr>
            <a:endParaRPr lang="en-US" altLang="en-US" sz="2400" b="1" dirty="0"/>
          </a:p>
          <a:p>
            <a:pPr>
              <a:lnSpc>
                <a:spcPct val="80000"/>
              </a:lnSpc>
              <a:buClr>
                <a:schemeClr val="accent2"/>
              </a:buClr>
              <a:buFont typeface="Monotype Sorts"/>
              <a:buChar char="H"/>
            </a:pPr>
            <a:endParaRPr lang="en-US" altLang="en-US" sz="2400" b="1" dirty="0"/>
          </a:p>
          <a:p>
            <a:pPr>
              <a:lnSpc>
                <a:spcPct val="80000"/>
              </a:lnSpc>
              <a:buClr>
                <a:schemeClr val="accent2"/>
              </a:buClr>
              <a:buFont typeface="Monotype Sorts"/>
              <a:buChar char="H"/>
            </a:pPr>
            <a:endParaRPr lang="en-US" altLang="en-US" sz="2400" b="1" dirty="0">
              <a:solidFill>
                <a:srgbClr val="0000FF"/>
              </a:solidFill>
            </a:endParaRPr>
          </a:p>
          <a:p>
            <a:pPr>
              <a:lnSpc>
                <a:spcPct val="80000"/>
              </a:lnSpc>
              <a:buClr>
                <a:schemeClr val="accent2"/>
              </a:buClr>
              <a:buSzPct val="75000"/>
              <a:buFont typeface="Monotype Sorts"/>
              <a:buNone/>
            </a:pPr>
            <a:endParaRPr lang="en-US" altLang="en-US" sz="2400" b="1" dirty="0">
              <a:solidFill>
                <a:srgbClr val="0000FF"/>
              </a:solidFill>
            </a:endParaRPr>
          </a:p>
          <a:p>
            <a:pPr>
              <a:lnSpc>
                <a:spcPct val="80000"/>
              </a:lnSpc>
              <a:buClr>
                <a:schemeClr val="accent2"/>
              </a:buClr>
              <a:buSzPct val="75000"/>
              <a:buFont typeface="Monotype Sorts"/>
              <a:buNone/>
            </a:pPr>
            <a:endParaRPr lang="en-US" altLang="en-US" b="1" dirty="0">
              <a:solidFill>
                <a:srgbClr val="0000FF"/>
              </a:solidFill>
            </a:endParaRPr>
          </a:p>
        </p:txBody>
      </p:sp>
      <p:graphicFrame>
        <p:nvGraphicFramePr>
          <p:cNvPr id="5124" name="Object 4" title="VPP Policies and Procedures Manual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70880645"/>
              </p:ext>
            </p:extLst>
          </p:nvPr>
        </p:nvGraphicFramePr>
        <p:xfrm>
          <a:off x="3276600" y="3657600"/>
          <a:ext cx="1927225" cy="2635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2" name="Clip" r:id="rId4" imgW="2149475" imgH="2940050" progId="MS_ClipArt_Gallery.2">
                  <p:embed/>
                </p:oleObj>
              </mc:Choice>
              <mc:Fallback>
                <p:oleObj name="Clip" r:id="rId4" imgW="2149475" imgH="2940050" progId="MS_ClipArt_Gallery.2">
                  <p:embed/>
                  <p:pic>
                    <p:nvPicPr>
                      <p:cNvPr id="5124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3657600"/>
                        <a:ext cx="1927225" cy="2635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25" name="Text Box 5"/>
          <p:cNvSpPr txBox="1">
            <a:spLocks noChangeArrowheads="1"/>
          </p:cNvSpPr>
          <p:nvPr/>
        </p:nvSpPr>
        <p:spPr bwMode="auto">
          <a:xfrm>
            <a:off x="3581400" y="4419600"/>
            <a:ext cx="161925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b="1">
                <a:solidFill>
                  <a:srgbClr val="FFCC00"/>
                </a:solidFill>
                <a:latin typeface="Times New Roman" panose="02020603050405020304" pitchFamily="18" charset="0"/>
              </a:rPr>
              <a:t>VPP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200" b="1">
                <a:solidFill>
                  <a:srgbClr val="FFCC00"/>
                </a:solidFill>
                <a:latin typeface="Times New Roman" panose="02020603050405020304" pitchFamily="18" charset="0"/>
              </a:rPr>
              <a:t>Policies &amp; Procedures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solidFill>
                  <a:schemeClr val="accent3"/>
                </a:solidFill>
              </a:rPr>
              <a:t>In this section we’ll discuss</a:t>
            </a:r>
            <a:r>
              <a:rPr lang="en-US" altLang="en-US" dirty="0" smtClean="0">
                <a:solidFill>
                  <a:schemeClr val="accent3"/>
                </a:solidFill>
              </a:rPr>
              <a:t>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605589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ChangeArrowheads="1"/>
          </p:cNvSpPr>
          <p:nvPr/>
        </p:nvSpPr>
        <p:spPr bwMode="auto">
          <a:xfrm>
            <a:off x="304800" y="2297575"/>
            <a:ext cx="8382000" cy="457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0000"/>
              </a:lnSpc>
              <a:buClr>
                <a:schemeClr val="accent2"/>
              </a:buClr>
              <a:buFont typeface="Wingdings" panose="05000000000000000000" pitchFamily="2" charset="2"/>
              <a:buChar char="§"/>
            </a:pPr>
            <a:r>
              <a:rPr lang="en-US" altLang="en-US" dirty="0"/>
              <a:t>CSP-03-01-005 is the VPP Policies and Procedures Manual written to provide instructions to OSHA personnel responsible for implementing VPP</a:t>
            </a:r>
          </a:p>
          <a:p>
            <a:pPr>
              <a:lnSpc>
                <a:spcPct val="80000"/>
              </a:lnSpc>
              <a:buClr>
                <a:schemeClr val="accent2"/>
              </a:buClr>
              <a:buFont typeface="Monotype Sorts"/>
              <a:buChar char="H"/>
            </a:pPr>
            <a:endParaRPr lang="en-US" altLang="en-US" dirty="0"/>
          </a:p>
          <a:p>
            <a:pPr>
              <a:lnSpc>
                <a:spcPct val="80000"/>
              </a:lnSpc>
              <a:buClr>
                <a:schemeClr val="accent2"/>
              </a:buClr>
              <a:buFont typeface="Wingdings" panose="05000000000000000000" pitchFamily="2" charset="2"/>
              <a:buChar char="§"/>
            </a:pPr>
            <a:r>
              <a:rPr lang="en-US" altLang="en-US" dirty="0"/>
              <a:t>A side benefit is it also provides the same information to other parties interested in the VPP</a:t>
            </a:r>
          </a:p>
        </p:txBody>
      </p:sp>
      <p:graphicFrame>
        <p:nvGraphicFramePr>
          <p:cNvPr id="7172" name="Object 4" title="Confused Man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45444158"/>
              </p:ext>
            </p:extLst>
          </p:nvPr>
        </p:nvGraphicFramePr>
        <p:xfrm>
          <a:off x="6019800" y="5181600"/>
          <a:ext cx="1106488" cy="1363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6" name="Clip" r:id="rId4" imgW="3848100" imgH="5478463" progId="MS_ClipArt_Gallery.2">
                  <p:embed/>
                </p:oleObj>
              </mc:Choice>
              <mc:Fallback>
                <p:oleObj name="Clip" r:id="rId4" imgW="3848100" imgH="5478463" progId="MS_ClipArt_Gallery.2">
                  <p:embed/>
                  <p:pic>
                    <p:nvPicPr>
                      <p:cNvPr id="7172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9800" y="5181600"/>
                        <a:ext cx="1106488" cy="13636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solidFill>
                  <a:schemeClr val="accent3"/>
                </a:solidFill>
              </a:rPr>
              <a:t>What is the CSP</a:t>
            </a:r>
            <a:r>
              <a:rPr lang="en-US" altLang="en-US" dirty="0" smtClean="0">
                <a:solidFill>
                  <a:schemeClr val="accent3"/>
                </a:solidFill>
              </a:rPr>
              <a:t>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22138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3"/>
          <p:cNvSpPr>
            <a:spLocks noChangeArrowheads="1"/>
          </p:cNvSpPr>
          <p:nvPr/>
        </p:nvSpPr>
        <p:spPr bwMode="auto">
          <a:xfrm>
            <a:off x="326020" y="1828800"/>
            <a:ext cx="8382000" cy="457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>
            <a:lvl1pPr marL="342900" indent="-342900" eaLnBrk="0" hangingPunct="0">
              <a:spcBef>
                <a:spcPct val="20000"/>
              </a:spcBef>
              <a:buChar char="•"/>
              <a:defRPr sz="3200">
                <a:solidFill>
                  <a:schemeClr val="bg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bg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bg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Times New Roman" pitchFamily="18" charset="0"/>
              </a:defRPr>
            </a:lvl9pPr>
          </a:lstStyle>
          <a:p>
            <a:pPr>
              <a:lnSpc>
                <a:spcPct val="80000"/>
              </a:lnSpc>
              <a:buClr>
                <a:schemeClr val="accent2"/>
              </a:buClr>
              <a:buFont typeface="Monotype Sorts" pitchFamily="2" charset="2"/>
              <a:buChar char="H"/>
              <a:defRPr/>
            </a:pPr>
            <a:endParaRPr lang="en-US" altLang="en-US" b="1" dirty="0" smtClean="0">
              <a:solidFill>
                <a:srgbClr val="0000FF"/>
              </a:solidFill>
              <a:latin typeface="Arial" charset="0"/>
            </a:endParaRPr>
          </a:p>
          <a:p>
            <a:pPr>
              <a:lnSpc>
                <a:spcPct val="80000"/>
              </a:lnSpc>
              <a:buClr>
                <a:schemeClr val="accent2"/>
              </a:buClr>
              <a:buFont typeface="Wingdings" pitchFamily="2" charset="2"/>
              <a:buChar char="§"/>
              <a:defRPr/>
            </a:pPr>
            <a:r>
              <a:rPr lang="en-US" altLang="en-US" dirty="0" smtClean="0">
                <a:solidFill>
                  <a:schemeClr val="tx1"/>
                </a:solidFill>
                <a:latin typeface="Arial" charset="0"/>
              </a:rPr>
              <a:t>Issued January 30, 2020, to provide guidance concerning implementation of the VPP</a:t>
            </a:r>
          </a:p>
          <a:p>
            <a:pPr marL="0" indent="0">
              <a:lnSpc>
                <a:spcPct val="80000"/>
              </a:lnSpc>
              <a:buClr>
                <a:schemeClr val="accent2"/>
              </a:buClr>
              <a:buFontTx/>
              <a:buNone/>
              <a:defRPr/>
            </a:pPr>
            <a:endParaRPr lang="en-US" altLang="en-US" dirty="0" smtClean="0">
              <a:solidFill>
                <a:schemeClr val="tx1"/>
              </a:solidFill>
              <a:latin typeface="Arial" charset="0"/>
            </a:endParaRPr>
          </a:p>
          <a:p>
            <a:pPr>
              <a:lnSpc>
                <a:spcPct val="80000"/>
              </a:lnSpc>
              <a:buClr>
                <a:schemeClr val="accent2"/>
              </a:buClr>
              <a:buFont typeface="Wingdings" pitchFamily="2" charset="2"/>
              <a:buChar char="§"/>
              <a:defRPr/>
            </a:pPr>
            <a:r>
              <a:rPr lang="en-US" altLang="en-US" dirty="0">
                <a:solidFill>
                  <a:schemeClr val="tx1"/>
                </a:solidFill>
                <a:latin typeface="Arial" charset="0"/>
              </a:rPr>
              <a:t>R</a:t>
            </a:r>
            <a:r>
              <a:rPr lang="en-US" altLang="en-US" dirty="0" smtClean="0">
                <a:solidFill>
                  <a:schemeClr val="tx1"/>
                </a:solidFill>
                <a:latin typeface="Arial" charset="0"/>
              </a:rPr>
              <a:t>evised to reflect policy memos issued from 2009 - 2014</a:t>
            </a:r>
          </a:p>
        </p:txBody>
      </p:sp>
      <p:graphicFrame>
        <p:nvGraphicFramePr>
          <p:cNvPr id="9220" name="Object 4" title="Worker at Desk Filled with Papers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14027774"/>
              </p:ext>
            </p:extLst>
          </p:nvPr>
        </p:nvGraphicFramePr>
        <p:xfrm>
          <a:off x="3657600" y="4657725"/>
          <a:ext cx="2895600" cy="1971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0" name="Clip" r:id="rId4" imgW="4251325" imgH="4570413" progId="MS_ClipArt_Gallery.2">
                  <p:embed/>
                </p:oleObj>
              </mc:Choice>
              <mc:Fallback>
                <p:oleObj name="Clip" r:id="rId4" imgW="4251325" imgH="4570413" progId="MS_ClipArt_Gallery.2">
                  <p:embed/>
                  <p:pic>
                    <p:nvPicPr>
                      <p:cNvPr id="922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4657725"/>
                        <a:ext cx="2895600" cy="1971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>
                <a:solidFill>
                  <a:schemeClr val="accent3"/>
                </a:solidFill>
              </a:rPr>
              <a:t>CSP-03-01-005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590962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3"/>
          <p:cNvSpPr>
            <a:spLocks noChangeArrowheads="1"/>
          </p:cNvSpPr>
          <p:nvPr/>
        </p:nvSpPr>
        <p:spPr bwMode="auto">
          <a:xfrm>
            <a:off x="457200" y="1905000"/>
            <a:ext cx="8305800" cy="495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0000"/>
              </a:lnSpc>
              <a:buClr>
                <a:schemeClr val="accent2"/>
              </a:buClr>
              <a:buSzPct val="75000"/>
              <a:buFont typeface="Monotype Sorts"/>
              <a:buNone/>
              <a:defRPr/>
            </a:pPr>
            <a:endParaRPr lang="en-US" altLang="en-US" sz="2400" b="1" dirty="0" smtClean="0">
              <a:solidFill>
                <a:srgbClr val="0000FF"/>
              </a:solidFill>
            </a:endParaRPr>
          </a:p>
          <a:p>
            <a:pPr>
              <a:lnSpc>
                <a:spcPct val="80000"/>
              </a:lnSpc>
              <a:buClr>
                <a:schemeClr val="accent2"/>
              </a:buClr>
              <a:buSzPct val="75000"/>
              <a:buFont typeface="Monotype Sorts"/>
              <a:buNone/>
              <a:defRPr/>
            </a:pPr>
            <a:endParaRPr lang="en-US" altLang="en-US" b="1" dirty="0" smtClean="0"/>
          </a:p>
          <a:p>
            <a:pPr>
              <a:lnSpc>
                <a:spcPct val="80000"/>
              </a:lnSpc>
              <a:buClr>
                <a:schemeClr val="accent2"/>
              </a:buClr>
              <a:buSzPct val="75000"/>
              <a:buFont typeface="Monotype Sorts"/>
              <a:buNone/>
              <a:defRPr/>
            </a:pPr>
            <a:r>
              <a:rPr lang="en-US" altLang="en-US" dirty="0" smtClean="0"/>
              <a:t>1.		Introduction</a:t>
            </a:r>
          </a:p>
          <a:p>
            <a:pPr marL="0" indent="0">
              <a:lnSpc>
                <a:spcPct val="80000"/>
              </a:lnSpc>
              <a:buClr>
                <a:schemeClr val="accent2"/>
              </a:buClr>
              <a:buSzPct val="75000"/>
              <a:buFontTx/>
              <a:buNone/>
              <a:defRPr/>
            </a:pPr>
            <a:r>
              <a:rPr lang="en-US" altLang="en-US" dirty="0" smtClean="0"/>
              <a:t>2.	Responsibilities</a:t>
            </a:r>
          </a:p>
          <a:p>
            <a:pPr marL="0" indent="0">
              <a:lnSpc>
                <a:spcPct val="80000"/>
              </a:lnSpc>
              <a:buClr>
                <a:schemeClr val="accent2"/>
              </a:buClr>
              <a:buSzPct val="75000"/>
              <a:buFontTx/>
              <a:buNone/>
              <a:defRPr/>
            </a:pPr>
            <a:r>
              <a:rPr lang="en-US" altLang="en-US" dirty="0" smtClean="0"/>
              <a:t>3.	Guiding Principles</a:t>
            </a:r>
          </a:p>
          <a:p>
            <a:pPr marL="0" indent="0">
              <a:lnSpc>
                <a:spcPct val="80000"/>
              </a:lnSpc>
              <a:buClr>
                <a:schemeClr val="accent2"/>
              </a:buClr>
              <a:buSzPct val="75000"/>
              <a:buFontTx/>
              <a:buNone/>
              <a:defRPr/>
            </a:pPr>
            <a:r>
              <a:rPr lang="en-US" altLang="en-US" dirty="0" smtClean="0"/>
              <a:t>4.	</a:t>
            </a:r>
            <a:r>
              <a:rPr lang="en-US" altLang="en-US" dirty="0" smtClean="0">
                <a:solidFill>
                  <a:srgbClr val="C00000"/>
                </a:solidFill>
              </a:rPr>
              <a:t>The VPP S&amp;H Management System</a:t>
            </a:r>
            <a:r>
              <a:rPr lang="en-US" altLang="en-US" dirty="0" smtClean="0"/>
              <a:t>	</a:t>
            </a:r>
          </a:p>
          <a:p>
            <a:pPr marL="571500" indent="-571500">
              <a:lnSpc>
                <a:spcPct val="80000"/>
              </a:lnSpc>
              <a:buClr>
                <a:schemeClr val="accent2"/>
              </a:buClr>
              <a:buSzPct val="75000"/>
              <a:buFontTx/>
              <a:buAutoNum type="romanUcPeriod" startAt="3"/>
              <a:defRPr/>
            </a:pPr>
            <a:endParaRPr lang="en-US" altLang="en-US" dirty="0" smtClean="0"/>
          </a:p>
          <a:p>
            <a:pPr marL="0" indent="0">
              <a:lnSpc>
                <a:spcPct val="80000"/>
              </a:lnSpc>
              <a:buClr>
                <a:schemeClr val="accent2"/>
              </a:buClr>
              <a:buSzPct val="75000"/>
              <a:buFontTx/>
              <a:buNone/>
              <a:defRPr/>
            </a:pPr>
            <a:endParaRPr lang="en-US" altLang="en-US" dirty="0" smtClean="0"/>
          </a:p>
          <a:p>
            <a:pPr marL="0" indent="0">
              <a:lnSpc>
                <a:spcPct val="80000"/>
              </a:lnSpc>
              <a:buClr>
                <a:schemeClr val="accent2"/>
              </a:buClr>
              <a:buSzPct val="75000"/>
              <a:buFontTx/>
              <a:buNone/>
              <a:defRPr/>
            </a:pPr>
            <a:endParaRPr lang="en-US" altLang="en-US" dirty="0" smtClean="0"/>
          </a:p>
        </p:txBody>
      </p:sp>
      <p:graphicFrame>
        <p:nvGraphicFramePr>
          <p:cNvPr id="11268" name="Object 4" title="Red Book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38310268"/>
              </p:ext>
            </p:extLst>
          </p:nvPr>
        </p:nvGraphicFramePr>
        <p:xfrm>
          <a:off x="5181600" y="1447800"/>
          <a:ext cx="3497263" cy="209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4" name="Clip" r:id="rId4" imgW="3497263" imgH="2095500" progId="MS_ClipArt_Gallery.2">
                  <p:embed/>
                </p:oleObj>
              </mc:Choice>
              <mc:Fallback>
                <p:oleObj name="Clip" r:id="rId4" imgW="3497263" imgH="2095500" progId="MS_ClipArt_Gallery.2">
                  <p:embed/>
                  <p:pic>
                    <p:nvPicPr>
                      <p:cNvPr id="11268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1600" y="1447800"/>
                        <a:ext cx="3497263" cy="209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solidFill>
                  <a:schemeClr val="accent3"/>
                </a:solidFill>
              </a:rPr>
              <a:t>Contents of </a:t>
            </a:r>
            <a:r>
              <a:rPr lang="en-US" altLang="en-US" dirty="0" smtClean="0">
                <a:solidFill>
                  <a:schemeClr val="accent3"/>
                </a:solidFill>
              </a:rPr>
              <a:t>CSP-03-01-005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311876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3"/>
          <p:cNvSpPr>
            <a:spLocks noChangeArrowheads="1"/>
          </p:cNvSpPr>
          <p:nvPr/>
        </p:nvSpPr>
        <p:spPr bwMode="auto">
          <a:xfrm>
            <a:off x="533400" y="1905000"/>
            <a:ext cx="8305800" cy="495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0000"/>
              </a:lnSpc>
              <a:buClr>
                <a:schemeClr val="accent2"/>
              </a:buClr>
              <a:buSzPct val="75000"/>
              <a:buFont typeface="Monotype Sorts"/>
              <a:buNone/>
              <a:defRPr/>
            </a:pPr>
            <a:endParaRPr lang="en-US" altLang="en-US" sz="2400" b="1" dirty="0" smtClean="0">
              <a:solidFill>
                <a:srgbClr val="0000FF"/>
              </a:solidFill>
            </a:endParaRPr>
          </a:p>
          <a:p>
            <a:pPr>
              <a:lnSpc>
                <a:spcPct val="80000"/>
              </a:lnSpc>
              <a:buClr>
                <a:schemeClr val="accent2"/>
              </a:buClr>
              <a:buSzPct val="75000"/>
              <a:buFont typeface="Monotype Sorts"/>
              <a:buNone/>
              <a:defRPr/>
            </a:pPr>
            <a:r>
              <a:rPr lang="en-US" altLang="en-US" dirty="0" smtClean="0"/>
              <a:t>5.		Ways to Participate: Site Based</a:t>
            </a:r>
          </a:p>
          <a:p>
            <a:pPr>
              <a:lnSpc>
                <a:spcPct val="80000"/>
              </a:lnSpc>
              <a:buClr>
                <a:schemeClr val="accent2"/>
              </a:buClr>
              <a:buSzPct val="75000"/>
              <a:buFont typeface="Monotype Sorts"/>
              <a:buNone/>
              <a:defRPr/>
            </a:pPr>
            <a:r>
              <a:rPr lang="en-US" altLang="en-US" dirty="0" smtClean="0"/>
              <a:t>6.		Ways to Participate: Mobile Workforce</a:t>
            </a:r>
          </a:p>
          <a:p>
            <a:pPr>
              <a:lnSpc>
                <a:spcPct val="80000"/>
              </a:lnSpc>
              <a:buClr>
                <a:schemeClr val="accent2"/>
              </a:buClr>
              <a:buSzPct val="75000"/>
              <a:buFont typeface="Monotype Sorts"/>
              <a:buNone/>
              <a:defRPr/>
            </a:pPr>
            <a:r>
              <a:rPr lang="en-US" altLang="en-US" dirty="0" smtClean="0"/>
              <a:t>7.		Ways to Participate: Corporate</a:t>
            </a:r>
          </a:p>
          <a:p>
            <a:pPr marL="0" indent="0">
              <a:lnSpc>
                <a:spcPct val="80000"/>
              </a:lnSpc>
              <a:buClr>
                <a:schemeClr val="accent2"/>
              </a:buClr>
              <a:buSzPct val="75000"/>
              <a:buFontTx/>
              <a:buNone/>
              <a:defRPr/>
            </a:pPr>
            <a:r>
              <a:rPr lang="en-US" altLang="en-US" dirty="0" smtClean="0"/>
              <a:t>8.	Star Demonstration Programs</a:t>
            </a:r>
          </a:p>
          <a:p>
            <a:pPr marL="0" indent="0">
              <a:lnSpc>
                <a:spcPct val="80000"/>
              </a:lnSpc>
              <a:buClr>
                <a:schemeClr val="accent2"/>
              </a:buClr>
              <a:buSzPct val="75000"/>
              <a:buFontTx/>
              <a:buNone/>
              <a:defRPr/>
            </a:pPr>
            <a:r>
              <a:rPr lang="en-US" altLang="en-US" dirty="0" smtClean="0"/>
              <a:t>9.	The Application Process</a:t>
            </a:r>
          </a:p>
        </p:txBody>
      </p:sp>
      <p:graphicFrame>
        <p:nvGraphicFramePr>
          <p:cNvPr id="13316" name="Object 4" title="Scroll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01290623"/>
              </p:ext>
            </p:extLst>
          </p:nvPr>
        </p:nvGraphicFramePr>
        <p:xfrm>
          <a:off x="6799263" y="4572000"/>
          <a:ext cx="1744662" cy="1219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8" name="Clip" r:id="rId4" imgW="3192463" imgH="3749675" progId="MS_ClipArt_Gallery.2">
                  <p:embed/>
                </p:oleObj>
              </mc:Choice>
              <mc:Fallback>
                <p:oleObj name="Clip" r:id="rId4" imgW="3192463" imgH="3749675" progId="MS_ClipArt_Gallery.2">
                  <p:embed/>
                  <p:pic>
                    <p:nvPicPr>
                      <p:cNvPr id="13316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99263" y="4572000"/>
                        <a:ext cx="1744662" cy="1219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solidFill>
                  <a:schemeClr val="accent3"/>
                </a:solidFill>
              </a:rPr>
              <a:t>Contents of </a:t>
            </a:r>
            <a:r>
              <a:rPr lang="en-US" altLang="en-US" dirty="0" smtClean="0">
                <a:solidFill>
                  <a:schemeClr val="accent3"/>
                </a:solidFill>
              </a:rPr>
              <a:t>CSP-03-01-005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668082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3"/>
          <p:cNvSpPr>
            <a:spLocks noChangeArrowheads="1"/>
          </p:cNvSpPr>
          <p:nvPr/>
        </p:nvSpPr>
        <p:spPr bwMode="auto">
          <a:xfrm>
            <a:off x="304800" y="2590800"/>
            <a:ext cx="8305800" cy="495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0000"/>
              </a:lnSpc>
              <a:buClr>
                <a:schemeClr val="accent2"/>
              </a:buClr>
              <a:buSzPct val="75000"/>
              <a:buFont typeface="Monotype Sorts"/>
              <a:buNone/>
            </a:pPr>
            <a:r>
              <a:rPr lang="en-US" altLang="en-US" dirty="0"/>
              <a:t>10.	Preparation for </a:t>
            </a:r>
            <a:r>
              <a:rPr lang="en-US" altLang="en-US" dirty="0" smtClean="0"/>
              <a:t>On-Site </a:t>
            </a:r>
            <a:r>
              <a:rPr lang="en-US" altLang="en-US" dirty="0"/>
              <a:t>Evaluations</a:t>
            </a:r>
          </a:p>
          <a:p>
            <a:pPr>
              <a:lnSpc>
                <a:spcPct val="80000"/>
              </a:lnSpc>
              <a:buClr>
                <a:schemeClr val="accent2"/>
              </a:buClr>
              <a:buSzPct val="75000"/>
              <a:buFont typeface="Monotype Sorts"/>
              <a:buNone/>
            </a:pPr>
            <a:r>
              <a:rPr lang="en-US" altLang="en-US" dirty="0"/>
              <a:t>11.	Participation Decisions &amp; Management</a:t>
            </a:r>
          </a:p>
          <a:p>
            <a:pPr>
              <a:lnSpc>
                <a:spcPct val="80000"/>
              </a:lnSpc>
              <a:buClr>
                <a:schemeClr val="accent2"/>
              </a:buClr>
              <a:buSzPct val="75000"/>
              <a:buFont typeface="Monotype Sorts"/>
              <a:buNone/>
            </a:pPr>
            <a:r>
              <a:rPr lang="en-US" altLang="en-US" dirty="0"/>
              <a:t>12.  	Enforcement Activity at VPP Sites</a:t>
            </a:r>
          </a:p>
          <a:p>
            <a:pPr>
              <a:lnSpc>
                <a:spcPct val="80000"/>
              </a:lnSpc>
              <a:buClr>
                <a:schemeClr val="accent2"/>
              </a:buClr>
              <a:buSzPct val="75000"/>
              <a:buFont typeface="Monotype Sorts"/>
              <a:buNone/>
            </a:pPr>
            <a:r>
              <a:rPr lang="en-US" altLang="en-US" dirty="0"/>
              <a:t>13.  	Training for VPP Personnel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solidFill>
                  <a:schemeClr val="accent3"/>
                </a:solidFill>
              </a:rPr>
              <a:t>Contents of </a:t>
            </a:r>
            <a:r>
              <a:rPr lang="en-US" altLang="en-US" dirty="0" smtClean="0">
                <a:solidFill>
                  <a:schemeClr val="accent3"/>
                </a:solidFill>
              </a:rPr>
              <a:t>CSP-03-01-005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876630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3"/>
          <p:cNvSpPr>
            <a:spLocks noChangeArrowheads="1"/>
          </p:cNvSpPr>
          <p:nvPr/>
        </p:nvSpPr>
        <p:spPr bwMode="auto">
          <a:xfrm>
            <a:off x="228600" y="2362200"/>
            <a:ext cx="8458200" cy="495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0000"/>
              </a:lnSpc>
              <a:buClr>
                <a:schemeClr val="accent2"/>
              </a:buClr>
              <a:buSzPct val="75000"/>
              <a:buFont typeface="Monotype Sorts"/>
              <a:buNone/>
            </a:pPr>
            <a:r>
              <a:rPr lang="en-US" altLang="en-US" dirty="0"/>
              <a:t>Appendix A.	Format for Annual Self 					Evaluations</a:t>
            </a:r>
          </a:p>
          <a:p>
            <a:pPr>
              <a:lnSpc>
                <a:spcPct val="80000"/>
              </a:lnSpc>
              <a:buClr>
                <a:schemeClr val="accent2"/>
              </a:buClr>
              <a:buSzPct val="75000"/>
              <a:buFont typeface="Monotype Sorts"/>
              <a:buNone/>
            </a:pPr>
            <a:r>
              <a:rPr lang="en-US" altLang="en-US" dirty="0"/>
              <a:t>Appendix B.	Calculating I&amp;I Rates</a:t>
            </a:r>
          </a:p>
          <a:p>
            <a:pPr>
              <a:lnSpc>
                <a:spcPct val="80000"/>
              </a:lnSpc>
              <a:buClr>
                <a:schemeClr val="accent2"/>
              </a:buClr>
              <a:buSzPct val="75000"/>
              <a:buFont typeface="Monotype Sorts"/>
              <a:buNone/>
            </a:pPr>
            <a:r>
              <a:rPr lang="en-US" altLang="en-US" dirty="0"/>
              <a:t>Appendix C.	Interview Questions</a:t>
            </a:r>
          </a:p>
          <a:p>
            <a:pPr>
              <a:lnSpc>
                <a:spcPct val="80000"/>
              </a:lnSpc>
              <a:buClr>
                <a:schemeClr val="accent2"/>
              </a:buClr>
              <a:buSzPct val="75000"/>
              <a:buFont typeface="Monotype Sorts"/>
              <a:buNone/>
            </a:pPr>
            <a:r>
              <a:rPr lang="en-US" altLang="en-US" dirty="0"/>
              <a:t>Appendix D.	Intent-to-Terminate Flow Chart</a:t>
            </a:r>
          </a:p>
          <a:p>
            <a:pPr>
              <a:lnSpc>
                <a:spcPct val="80000"/>
              </a:lnSpc>
              <a:buClr>
                <a:schemeClr val="accent2"/>
              </a:buClr>
              <a:buSzPct val="75000"/>
              <a:buFont typeface="Monotype Sorts"/>
              <a:buNone/>
            </a:pPr>
            <a:r>
              <a:rPr lang="en-US" altLang="en-US" dirty="0"/>
              <a:t>Appendix E.	OIS Enforcement Codes</a:t>
            </a:r>
          </a:p>
          <a:p>
            <a:pPr>
              <a:lnSpc>
                <a:spcPct val="80000"/>
              </a:lnSpc>
              <a:buClr>
                <a:schemeClr val="accent2"/>
              </a:buClr>
              <a:buSzPct val="75000"/>
              <a:buFont typeface="Monotype Sorts"/>
              <a:buNone/>
            </a:pPr>
            <a:r>
              <a:rPr lang="en-US" altLang="en-US" dirty="0"/>
              <a:t>Appendix F.	Competency Models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solidFill>
                  <a:schemeClr val="accent3"/>
                </a:solidFill>
              </a:rPr>
              <a:t>Contents of </a:t>
            </a:r>
            <a:r>
              <a:rPr lang="en-US" altLang="en-US" dirty="0" smtClean="0">
                <a:solidFill>
                  <a:schemeClr val="accent3"/>
                </a:solidFill>
              </a:rPr>
              <a:t>CSP-03-01-005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317883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660</TotalTime>
  <Words>284</Words>
  <Application>Microsoft Office PowerPoint</Application>
  <PresentationFormat>On-screen Show (4:3)</PresentationFormat>
  <Paragraphs>64</Paragraphs>
  <Slides>11</Slides>
  <Notes>8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9" baseType="lpstr">
      <vt:lpstr>ＭＳ Ｐゴシック</vt:lpstr>
      <vt:lpstr>Arial</vt:lpstr>
      <vt:lpstr>Calibri</vt:lpstr>
      <vt:lpstr>Monotype Sorts</vt:lpstr>
      <vt:lpstr>Times New Roman</vt:lpstr>
      <vt:lpstr>Wingdings</vt:lpstr>
      <vt:lpstr>Default Design</vt:lpstr>
      <vt:lpstr>Clip</vt:lpstr>
      <vt:lpstr>OSHA Special Government Employee (SGE) Training </vt:lpstr>
      <vt:lpstr>Overview of CSP-03-01-005 VPP Policies &amp; Procedures Manual</vt:lpstr>
      <vt:lpstr>In this section we’ll discuss:</vt:lpstr>
      <vt:lpstr>What is the CSP?</vt:lpstr>
      <vt:lpstr>CSP-03-01-005</vt:lpstr>
      <vt:lpstr>Contents of CSP-03-01-005</vt:lpstr>
      <vt:lpstr>Contents of CSP-03-01-005</vt:lpstr>
      <vt:lpstr>Contents of CSP-03-01-005</vt:lpstr>
      <vt:lpstr>Contents of CSP-03-01-005</vt:lpstr>
      <vt:lpstr>Time to Play a…</vt:lpstr>
      <vt:lpstr>Contact Information</vt:lpstr>
    </vt:vector>
  </TitlesOfParts>
  <Manager/>
  <Company>OSHA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OSHA Template</dc:title>
  <dc:subject/>
  <dc:creator>Office of Communications</dc:creator>
  <cp:keywords/>
  <dc:description/>
  <cp:lastModifiedBy>Hymes, Whitney - OSHA</cp:lastModifiedBy>
  <cp:revision>47</cp:revision>
  <cp:lastPrinted>2018-12-07T14:42:03Z</cp:lastPrinted>
  <dcterms:created xsi:type="dcterms:W3CDTF">2006-10-02T15:43:52Z</dcterms:created>
  <dcterms:modified xsi:type="dcterms:W3CDTF">2021-07-30T20:18:18Z</dcterms:modified>
  <cp:category/>
</cp:coreProperties>
</file>