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59" r:id="rId10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182E67"/>
    <a:srgbClr val="182C8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jpe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SGECoordinator@dol.gov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7" name="Object 3" title="three workers talking at tabl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660683"/>
              </p:ext>
            </p:extLst>
          </p:nvPr>
        </p:nvGraphicFramePr>
        <p:xfrm>
          <a:off x="2552700" y="3810000"/>
          <a:ext cx="40386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3" name="Clip" r:id="rId3" imgW="5821363" imgH="2887663" progId="MS_ClipArt_Gallery.2">
                  <p:embed/>
                </p:oleObj>
              </mc:Choice>
              <mc:Fallback>
                <p:oleObj name="Clip" r:id="rId3" imgW="5821363" imgH="2887663" progId="MS_ClipArt_Gallery.2">
                  <p:embed/>
                  <p:pic>
                    <p:nvPicPr>
                      <p:cNvPr id="307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810000"/>
                        <a:ext cx="4038600" cy="251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0" y="2590800"/>
            <a:ext cx="6781800" cy="1143000"/>
          </a:xfrm>
        </p:spPr>
        <p:txBody>
          <a:bodyPr/>
          <a:lstStyle/>
          <a:p>
            <a:pPr algn="ctr"/>
            <a:r>
              <a:rPr lang="en-US" altLang="en-US" dirty="0">
                <a:solidFill>
                  <a:srgbClr val="0070C0"/>
                </a:solidFill>
              </a:rPr>
              <a:t>THE HOME </a:t>
            </a:r>
            <a:r>
              <a:rPr lang="en-US" altLang="en-US" dirty="0" smtClean="0">
                <a:solidFill>
                  <a:srgbClr val="0070C0"/>
                </a:solidFill>
              </a:rPr>
              <a:t>STRETCH</a:t>
            </a:r>
            <a:br>
              <a:rPr lang="en-US" altLang="en-US" dirty="0" smtClean="0">
                <a:solidFill>
                  <a:srgbClr val="0070C0"/>
                </a:solidFill>
              </a:rPr>
            </a:br>
            <a:r>
              <a:rPr lang="en-US" altLang="en-US" dirty="0" smtClean="0">
                <a:solidFill>
                  <a:srgbClr val="0070C0"/>
                </a:solidFill>
              </a:rPr>
              <a:t>___________________</a:t>
            </a:r>
            <a:r>
              <a:rPr lang="en-US" altLang="en-US" dirty="0">
                <a:solidFill>
                  <a:srgbClr val="0070C0"/>
                </a:solidFill>
              </a:rPr>
              <a:t/>
            </a:r>
            <a:br>
              <a:rPr lang="en-US" alt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70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3"/>
                </a:solidFill>
              </a:rPr>
              <a:t>Closing Conference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81000" y="2362200"/>
            <a:ext cx="8382000" cy="4705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00150" indent="-4572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00200" indent="-4572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en-US" sz="2400" dirty="0"/>
              <a:t>After the Team has:</a:t>
            </a:r>
          </a:p>
          <a:p>
            <a:pPr lvl="1">
              <a:lnSpc>
                <a:spcPct val="50000"/>
              </a:lnSpc>
              <a:spcBef>
                <a:spcPct val="5000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Reached consensus</a:t>
            </a:r>
          </a:p>
          <a:p>
            <a:pPr lvl="1">
              <a:lnSpc>
                <a:spcPct val="50000"/>
              </a:lnSpc>
              <a:spcBef>
                <a:spcPct val="5000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Decided on any Merit Goals</a:t>
            </a: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1800" dirty="0"/>
              <a:t>Recommendations</a:t>
            </a:r>
          </a:p>
          <a:p>
            <a:pPr lvl="2">
              <a:lnSpc>
                <a:spcPct val="50000"/>
              </a:lnSpc>
              <a:spcBef>
                <a:spcPct val="5000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1800" dirty="0"/>
              <a:t>or 30/90-day items</a:t>
            </a:r>
          </a:p>
          <a:p>
            <a:pPr lvl="1">
              <a:lnSpc>
                <a:spcPct val="50000"/>
              </a:lnSpc>
              <a:spcBef>
                <a:spcPct val="5000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Drafted the report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None/>
            </a:pPr>
            <a:endParaRPr lang="en-US" altLang="en-US" sz="2400" dirty="0"/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sz="2400" dirty="0"/>
              <a:t>The Team Leader will:</a:t>
            </a:r>
          </a:p>
          <a:p>
            <a:pPr lvl="1">
              <a:lnSpc>
                <a:spcPct val="60000"/>
              </a:lnSpc>
              <a:spcBef>
                <a:spcPct val="5000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Conduct the final closing conference </a:t>
            </a:r>
          </a:p>
          <a:p>
            <a:pPr lvl="1">
              <a:spcBef>
                <a:spcPct val="50000"/>
              </a:spcBef>
              <a:spcAft>
                <a:spcPts val="600"/>
              </a:spcAft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000" dirty="0"/>
              <a:t>Upon approval from their RA, share the Team’s decision for participation during the closing conference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None/>
            </a:pPr>
            <a:r>
              <a:rPr lang="en-US" altLang="en-US" sz="2400" dirty="0"/>
              <a:t>	</a:t>
            </a:r>
            <a:endParaRPr lang="en-US" altLang="en-US" sz="2400" dirty="0"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581972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3"/>
                </a:solidFill>
              </a:rPr>
              <a:t>Approval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Process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52400" y="2133600"/>
            <a:ext cx="8305800" cy="4058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	Team Leader will ask the site and team 	members to review the draft report and 	submit any corrections</a:t>
            </a:r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      Report will be reviewed by the Regional 	Administrator</a:t>
            </a:r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      RA approves continuations</a:t>
            </a:r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       Report is forwarded to the Nat’l Office</a:t>
            </a:r>
          </a:p>
          <a:p>
            <a:pPr>
              <a:lnSpc>
                <a:spcPct val="140000"/>
              </a:lnSpc>
              <a:spcBef>
                <a:spcPct val="50000"/>
              </a:spcBef>
              <a:buFontTx/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371301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3"/>
                </a:solidFill>
              </a:rPr>
              <a:t>Team Consensus &amp; Closing Workshop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2133600"/>
            <a:ext cx="8458200" cy="50292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altLang="en-US" sz="2000" dirty="0"/>
              <a:t>Review all previous workshop notes for the BESAFE Case Study </a:t>
            </a:r>
            <a:r>
              <a:rPr lang="en-US" altLang="en-US" sz="2000" dirty="0" smtClean="0"/>
              <a:t>and read page 12.  Within </a:t>
            </a:r>
            <a:r>
              <a:rPr lang="en-US" altLang="en-US" sz="2000" dirty="0"/>
              <a:t>your groups determine the </a:t>
            </a:r>
            <a:r>
              <a:rPr lang="en-US" altLang="en-US" sz="2000" dirty="0" smtClean="0"/>
              <a:t>following for BESAFE:</a:t>
            </a:r>
            <a:endParaRPr lang="en-US" altLang="en-US" sz="2400" dirty="0" smtClean="0"/>
          </a:p>
          <a:p>
            <a:pPr marL="0" indent="0" eaLnBrk="1" hangingPunct="1">
              <a:buFontTx/>
              <a:buNone/>
              <a:defRPr/>
            </a:pPr>
            <a:endParaRPr lang="en-US" altLang="en-US" sz="800" dirty="0" smtClean="0"/>
          </a:p>
          <a:p>
            <a:pPr lvl="1" eaLnBrk="1" hangingPunct="1">
              <a:defRPr/>
            </a:pPr>
            <a:r>
              <a:rPr lang="en-US" altLang="en-US" sz="2000" dirty="0" smtClean="0"/>
              <a:t>90 day items</a:t>
            </a:r>
          </a:p>
          <a:p>
            <a:pPr lvl="1" eaLnBrk="1" hangingPunct="1">
              <a:defRPr/>
            </a:pPr>
            <a:r>
              <a:rPr lang="en-US" altLang="en-US" sz="2000" dirty="0" smtClean="0"/>
              <a:t>Recommendations</a:t>
            </a:r>
          </a:p>
          <a:p>
            <a:pPr lvl="1" eaLnBrk="1" hangingPunct="1">
              <a:defRPr/>
            </a:pPr>
            <a:r>
              <a:rPr lang="en-US" altLang="en-US" sz="2000" dirty="0" smtClean="0"/>
              <a:t>Star – Merit – or….Application Withdrawal</a:t>
            </a:r>
          </a:p>
          <a:p>
            <a:pPr lvl="1" eaLnBrk="1" hangingPunct="1">
              <a:defRPr/>
            </a:pPr>
            <a:r>
              <a:rPr lang="en-US" altLang="en-US" sz="2000" dirty="0" smtClean="0"/>
              <a:t>If “Merit”……What are the Merit Goals?</a:t>
            </a:r>
          </a:p>
          <a:p>
            <a:pPr lvl="1" eaLnBrk="1" hangingPunct="1">
              <a:defRPr/>
            </a:pPr>
            <a:r>
              <a:rPr lang="en-US" altLang="en-US" sz="2000" dirty="0" smtClean="0"/>
              <a:t>If “Withdrawal”…..What do you recommend BESAFE do to reapply in the future?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sz="1400" dirty="0"/>
          </a:p>
          <a:p>
            <a:pPr marL="0" indent="0" eaLnBrk="1" hangingPunct="1">
              <a:buFontTx/>
              <a:buNone/>
              <a:defRPr/>
            </a:pPr>
            <a:r>
              <a:rPr lang="en-US" altLang="en-US" sz="2000" dirty="0" smtClean="0"/>
              <a:t>Select a spokesperson or spokespersons and hold a “Closing Conference” discussing the above.</a:t>
            </a:r>
            <a:endParaRPr lang="en-US" altLang="en-US" sz="20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94181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600" dirty="0" smtClean="0">
                <a:solidFill>
                  <a:schemeClr val="accent3"/>
                </a:solidFill>
              </a:rPr>
              <a:t>Congratulations!!!!!</a:t>
            </a:r>
            <a:br>
              <a:rPr lang="en-US" altLang="en-US" sz="3600" dirty="0" smtClean="0">
                <a:solidFill>
                  <a:schemeClr val="accent3"/>
                </a:solidFill>
              </a:rPr>
            </a:br>
            <a:r>
              <a:rPr lang="en-US" altLang="en-US" sz="3200" dirty="0" smtClean="0">
                <a:solidFill>
                  <a:schemeClr val="accent3"/>
                </a:solidFill>
              </a:rPr>
              <a:t>Approval by the Assistant Secretary</a:t>
            </a:r>
          </a:p>
        </p:txBody>
      </p:sp>
      <p:graphicFrame>
        <p:nvGraphicFramePr>
          <p:cNvPr id="7172" name="Object 4" title="man holding flag of vpp star worksit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299362"/>
              </p:ext>
            </p:extLst>
          </p:nvPr>
        </p:nvGraphicFramePr>
        <p:xfrm>
          <a:off x="533400" y="1752600"/>
          <a:ext cx="777240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67" name="Clip" r:id="rId3" imgW="3139175" imgH="2318600" progId="MS_ClipArt_Gallery.2">
                  <p:embed/>
                </p:oleObj>
              </mc:Choice>
              <mc:Fallback>
                <p:oleObj name="Clip" r:id="rId3" imgW="3139175" imgH="2318600" progId="MS_ClipArt_Gallery.2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777240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800600" y="2209800"/>
            <a:ext cx="16764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>
                <a:solidFill>
                  <a:srgbClr val="FF3300"/>
                </a:solidFill>
                <a:latin typeface="Times New Roman" panose="02020603050405020304" pitchFamily="18" charset="0"/>
              </a:rPr>
              <a:t>STAR </a:t>
            </a:r>
          </a:p>
          <a:p>
            <a:pPr>
              <a:lnSpc>
                <a:spcPct val="10000"/>
              </a:lnSpc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FF3300"/>
                </a:solidFill>
                <a:latin typeface="Times New Roman" panose="02020603050405020304" pitchFamily="18" charset="0"/>
              </a:rPr>
              <a:t>WORKSITE</a:t>
            </a:r>
            <a:endParaRPr lang="en-US" altLang="en-US" sz="240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174" name="Picture 6" descr="vppfla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048000"/>
            <a:ext cx="2743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886200" y="4114800"/>
            <a:ext cx="3370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</a:rPr>
              <a:t>PARTNERS IN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</a:rPr>
              <a:t>SAFETY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276600" y="4495800"/>
            <a:ext cx="4557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3300"/>
                </a:solidFill>
                <a:latin typeface="Times New Roman" panose="02020603050405020304" pitchFamily="18" charset="0"/>
              </a:rPr>
              <a:t>OSHA  MANAGEMENT  LABOR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091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3"/>
                </a:solidFill>
              </a:rPr>
              <a:t>How to Get on a Team?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8305800" cy="4648200"/>
          </a:xfrm>
        </p:spPr>
        <p:txBody>
          <a:bodyPr/>
          <a:lstStyle/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Name added to global email list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Contact Regional VPP Mgr. or Team leader will recruit via email, phone</a:t>
            </a:r>
          </a:p>
          <a:p>
            <a:pPr lvl="1" eaLnBrk="1" hangingPunct="1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000" dirty="0" smtClean="0"/>
              <a:t>Maybe based on specialty i.e., Construction, PSM 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Respond only if available…..OR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Visit the SGE webpage for upcoming visits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/>
              <a:t>Name vetted by National Office every time</a:t>
            </a:r>
          </a:p>
          <a:p>
            <a:pPr marL="0" indent="0" eaLnBrk="1" hangingPunct="1">
              <a:buFontTx/>
              <a:buNone/>
              <a:defRPr/>
            </a:pPr>
            <a:endParaRPr lang="en-US" altLang="en-US" sz="800" dirty="0" smtClean="0"/>
          </a:p>
          <a:p>
            <a:pPr marL="0" indent="0" algn="ctr" eaLnBrk="1" hangingPunct="1">
              <a:buFontTx/>
              <a:buNone/>
              <a:defRPr/>
            </a:pPr>
            <a:r>
              <a:rPr lang="en-US" altLang="en-US" sz="2400" dirty="0" smtClean="0">
                <a:solidFill>
                  <a:srgbClr val="FF0000"/>
                </a:solidFill>
              </a:rPr>
              <a:t>It is recommended that you participate on an evaluation or other qualifying activity ASAP.</a:t>
            </a:r>
          </a:p>
        </p:txBody>
      </p:sp>
    </p:spTree>
    <p:extLst>
      <p:ext uri="{BB962C8B-B14F-4D97-AF65-F5344CB8AC3E}">
        <p14:creationId xmlns:p14="http://schemas.microsoft.com/office/powerpoint/2010/main" val="8018931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Communication with SGE Coordinator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  <a:p>
            <a:r>
              <a:rPr lang="en-US" altLang="en-US" smtClean="0"/>
              <a:t>Any questions or concerns after SGE training, please email the SGE Coordinator at </a:t>
            </a:r>
            <a:r>
              <a:rPr lang="en-US" altLang="en-US" smtClean="0">
                <a:hlinkClick r:id="rId2"/>
              </a:rPr>
              <a:t>SGECoordinator@dol.gov</a:t>
            </a:r>
            <a:endParaRPr lang="en-US" altLang="en-US" smtClean="0"/>
          </a:p>
          <a:p>
            <a:endParaRPr lang="en-US" altLang="en-US" smtClean="0"/>
          </a:p>
          <a:p>
            <a:r>
              <a:rPr lang="en-US" altLang="en-US" smtClean="0"/>
              <a:t>Or call 202-693-2213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11148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</TotalTime>
  <Words>318</Words>
  <Application>Microsoft Office PowerPoint</Application>
  <PresentationFormat>On-screen Show (4:3)</PresentationFormat>
  <Paragraphs>57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Default Design</vt:lpstr>
      <vt:lpstr>Clip</vt:lpstr>
      <vt:lpstr>OSHA Special Government Employee (SGE) Training </vt:lpstr>
      <vt:lpstr>THE HOME STRETCH ___________________ </vt:lpstr>
      <vt:lpstr>Closing Conference</vt:lpstr>
      <vt:lpstr>Approval Process </vt:lpstr>
      <vt:lpstr>Team Consensus &amp; Closing Workshop</vt:lpstr>
      <vt:lpstr>Congratulations!!!!! Approval by the Assistant Secretary</vt:lpstr>
      <vt:lpstr>How to Get on a Team?</vt:lpstr>
      <vt:lpstr>Communication with SGE Coordinator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60</cp:revision>
  <cp:lastPrinted>2018-12-07T14:42:03Z</cp:lastPrinted>
  <dcterms:created xsi:type="dcterms:W3CDTF">2006-10-02T15:43:52Z</dcterms:created>
  <dcterms:modified xsi:type="dcterms:W3CDTF">2021-07-30T21:15:25Z</dcterms:modified>
  <cp:category/>
</cp:coreProperties>
</file>