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61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59" r:id="rId12"/>
  </p:sldIdLst>
  <p:sldSz cx="9144000" cy="6858000" type="screen4x3"/>
  <p:notesSz cx="9296400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2C83"/>
    <a:srgbClr val="182E67"/>
    <a:srgbClr val="0070C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 smtClean="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738" y="0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13C6CAE-4051-C34E-A340-EB220B6B11FD}" type="datetimeFigureOut">
              <a:rPr lang="en-US"/>
              <a:pPr/>
              <a:t>7/30/2021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7975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 smtClean="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738" y="6657975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D1BCEBE-1593-4A43-ABCB-ABC045DA94B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7883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1" hangingPunct="1"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738" y="0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6D02FF1-666A-534A-8814-EE75650F9943}" type="datetimeFigureOut">
              <a:rPr lang="en-US"/>
              <a:pPr/>
              <a:t>7/30/2021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275" y="3373438"/>
            <a:ext cx="7435850" cy="2760662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7975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1" hangingPunct="1"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738" y="6657975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BE2779E-D1FA-B94E-B00B-BB69D64E608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5347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B859992-6ACD-45BA-A005-1D243A2EF966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2944929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0B5C86D-F737-48DC-89AB-27BAD35ECCA5}" type="slidenum">
              <a:rPr lang="en-US" altLang="en-US"/>
              <a:pPr eaLnBrk="1" hangingPunct="1"/>
              <a:t>4</a:t>
            </a:fld>
            <a:endParaRPr lang="en-US" altLang="en-US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7491080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E3695D-CEE9-4693-89F5-37391A85D3E7}" type="slidenum">
              <a:rPr lang="en-US" altLang="en-US"/>
              <a:pPr eaLnBrk="1" hangingPunct="1"/>
              <a:t>5</a:t>
            </a:fld>
            <a:endParaRPr lang="en-US" altLang="en-US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5930164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01203D9-045C-4E7E-872D-AD8DC0950531}" type="slidenum">
              <a:rPr lang="en-US" altLang="en-US"/>
              <a:pPr eaLnBrk="1" hangingPunct="1"/>
              <a:t>6</a:t>
            </a:fld>
            <a:endParaRPr lang="en-US" alt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9431369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E400B5C-BE51-4025-84B9-8EB60C68F874}" type="slidenum">
              <a:rPr lang="en-US" altLang="en-US"/>
              <a:pPr eaLnBrk="1" hangingPunct="1"/>
              <a:t>7</a:t>
            </a:fld>
            <a:endParaRPr lang="en-US" alt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1182461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C20106F-6AFE-4B31-BDA3-4DECA1409320}" type="slidenum">
              <a:rPr lang="en-US" altLang="en-US"/>
              <a:pPr eaLnBrk="1" hangingPunct="1"/>
              <a:t>8</a:t>
            </a:fld>
            <a:endParaRPr lang="en-US" altLang="en-US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2207297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2B630E6-0F1B-4D60-BAB5-38F2E9C56CDB}" type="slidenum">
              <a:rPr lang="en-US" altLang="en-US"/>
              <a:pPr eaLnBrk="1" hangingPunct="1"/>
              <a:t>9</a:t>
            </a:fld>
            <a:endParaRPr lang="en-US" alt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2465173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66763" indent="-2921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79513" indent="-233363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54175" indent="-233363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128838" indent="-233363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8603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304323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50043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95763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505CB53-ADB6-3642-827B-3EFBBB2DBE0A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14600"/>
            <a:ext cx="7772400" cy="1085850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rgbClr val="182C83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1524000" y="3733800"/>
            <a:ext cx="6096000" cy="0"/>
          </a:xfrm>
          <a:prstGeom prst="line">
            <a:avLst/>
          </a:prstGeom>
          <a:ln w="3175" cmpd="sng">
            <a:solidFill>
              <a:srgbClr val="0070C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7651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7341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4969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265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4770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/>
            </a:lvl1pPr>
            <a:lvl3pPr>
              <a:buClr>
                <a:srgbClr val="0070C0"/>
              </a:buClr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641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rgbClr val="182C83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8591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3246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362200"/>
            <a:ext cx="4038600" cy="37639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800"/>
            </a:lvl1pPr>
            <a:lvl2pPr>
              <a:defRPr sz="2400"/>
            </a:lvl2pPr>
            <a:lvl3pPr>
              <a:buClr>
                <a:srgbClr val="182C83"/>
              </a:buCl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038600" cy="37639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800"/>
            </a:lvl1pPr>
            <a:lvl2pPr>
              <a:defRPr sz="2400"/>
            </a:lvl2pPr>
            <a:lvl3pPr>
              <a:buClr>
                <a:srgbClr val="182C83"/>
              </a:buCl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144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9436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419350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182C8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059112"/>
            <a:ext cx="4040188" cy="29606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400"/>
            </a:lvl1pPr>
            <a:lvl2pPr>
              <a:defRPr sz="2000"/>
            </a:lvl2pPr>
            <a:lvl3pPr>
              <a:buClr>
                <a:srgbClr val="182C83"/>
              </a:buCl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419350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182C8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059112"/>
            <a:ext cx="4041775" cy="29606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400"/>
            </a:lvl1pPr>
            <a:lvl2pPr>
              <a:defRPr sz="2000"/>
            </a:lvl2pPr>
            <a:lvl3pPr>
              <a:buClr>
                <a:srgbClr val="182C83"/>
              </a:buCl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013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7818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302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2193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-1676400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OSHA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4160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19759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22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34200" y="6248400"/>
            <a:ext cx="1905000" cy="309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presentation_top.jpg"/>
          <p:cNvPicPr>
            <a:picLocks noChangeAspect="1"/>
          </p:cNvPicPr>
          <p:nvPr userDrawn="1"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62"/>
          <a:stretch/>
        </p:blipFill>
        <p:spPr>
          <a:xfrm>
            <a:off x="-2" y="0"/>
            <a:ext cx="9171432" cy="221642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0" y="2284412"/>
            <a:ext cx="9144000" cy="16017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5400" dirty="0">
                <a:solidFill>
                  <a:srgbClr val="0070C0"/>
                </a:solidFill>
                <a:latin typeface="Calibri" panose="020F0502020204030204" pitchFamily="34" charset="0"/>
              </a:rPr>
              <a:t>OSHA Special Government Employee (SGE) </a:t>
            </a:r>
            <a:r>
              <a:rPr lang="en-US" altLang="en-US" sz="54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Training</a:t>
            </a:r>
            <a:br>
              <a:rPr lang="en-US" altLang="en-US" sz="5400" dirty="0" smtClean="0">
                <a:solidFill>
                  <a:srgbClr val="0070C0"/>
                </a:solidFill>
                <a:latin typeface="Calibri" panose="020F0502020204030204" pitchFamily="34" charset="0"/>
              </a:rPr>
            </a:br>
            <a:endParaRPr lang="en-US" altLang="en-US" sz="1600" dirty="0" smtClean="0">
              <a:solidFill>
                <a:srgbClr val="0070C0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Rectangle 3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0" y="4038600"/>
            <a:ext cx="9144000" cy="15240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  <a:spcAft>
                <a:spcPts val="1800"/>
              </a:spcAft>
              <a:defRPr/>
            </a:pPr>
            <a:r>
              <a:rPr lang="en-US" altLang="en-US" sz="2000" b="1" dirty="0" smtClean="0">
                <a:latin typeface="Calibri" pitchFamily="34" charset="0"/>
              </a:rPr>
              <a:t>United States Department of Labor</a:t>
            </a:r>
          </a:p>
          <a:p>
            <a:pPr>
              <a:spcBef>
                <a:spcPts val="0"/>
              </a:spcBef>
              <a:spcAft>
                <a:spcPts val="1800"/>
              </a:spcAft>
              <a:defRPr/>
            </a:pPr>
            <a:r>
              <a:rPr lang="en-US" altLang="en-US" sz="2000" b="1" dirty="0" smtClean="0">
                <a:latin typeface="Calibri" pitchFamily="34" charset="0"/>
              </a:rPr>
              <a:t>Occupational Safety and Health Administration</a:t>
            </a:r>
            <a:endParaRPr lang="en-US" altLang="en-US" sz="2400" b="1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6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 sz="3600" dirty="0" smtClean="0">
                <a:solidFill>
                  <a:schemeClr val="accent3"/>
                </a:solidFill>
              </a:rPr>
              <a:t>Safety &amp; Health Training Workshop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057400"/>
            <a:ext cx="8077200" cy="4114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dirty="0" smtClean="0"/>
              <a:t>In your groups:</a:t>
            </a:r>
          </a:p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800" dirty="0" smtClean="0"/>
              <a:t>Turn to Tab 15 – BESAFE, Inc. Case Study</a:t>
            </a:r>
          </a:p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800" dirty="0" smtClean="0"/>
              <a:t>Read pages 10-11</a:t>
            </a:r>
          </a:p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800" dirty="0" smtClean="0"/>
              <a:t>Evaluate against requirements just reviewed</a:t>
            </a:r>
          </a:p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800" dirty="0" smtClean="0"/>
              <a:t>Note deficiencies, red flags, issues that  would warrant further review </a:t>
            </a:r>
          </a:p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800" dirty="0" smtClean="0"/>
              <a:t>Note good or positive observations</a:t>
            </a:r>
          </a:p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800" dirty="0" smtClean="0"/>
              <a:t>Time 20 minutes -- Group Report out!</a:t>
            </a:r>
          </a:p>
          <a:p>
            <a:pPr eaLnBrk="1" hangingPunct="1"/>
            <a:endParaRPr lang="en-US" alt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804589681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 descr="White box"/>
          <p:cNvSpPr/>
          <p:nvPr/>
        </p:nvSpPr>
        <p:spPr>
          <a:xfrm>
            <a:off x="6781800" y="6019800"/>
            <a:ext cx="2133600" cy="6858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TextBox 8"/>
          <p:cNvSpPr txBox="1"/>
          <p:nvPr/>
        </p:nvSpPr>
        <p:spPr bwMode="auto">
          <a:xfrm>
            <a:off x="1392650" y="4303712"/>
            <a:ext cx="6358700" cy="103028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sz="2800" b="1" dirty="0" err="1">
                <a:solidFill>
                  <a:srgbClr val="182C83"/>
                </a:solidFill>
                <a:latin typeface="Calibri" charset="0"/>
              </a:rPr>
              <a:t>www.osha.gov</a:t>
            </a:r>
            <a:endParaRPr lang="en-US" sz="2800" b="1" dirty="0">
              <a:solidFill>
                <a:srgbClr val="182C83"/>
              </a:solidFill>
              <a:latin typeface="Calibri" charset="0"/>
            </a:endParaRPr>
          </a:p>
          <a:p>
            <a:pPr algn="ctr" eaLnBrk="1" hangingPunct="1"/>
            <a:r>
              <a:rPr lang="en-US" sz="2800" b="1" dirty="0">
                <a:solidFill>
                  <a:srgbClr val="182C83"/>
                </a:solidFill>
                <a:latin typeface="Calibri" charset="0"/>
              </a:rPr>
              <a:t>800-321-OSHA (6742</a:t>
            </a:r>
            <a:r>
              <a:rPr lang="en-US" sz="2800" b="1" dirty="0">
                <a:solidFill>
                  <a:srgbClr val="182C83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charset="0"/>
              </a:rPr>
              <a:t>)</a:t>
            </a:r>
          </a:p>
        </p:txBody>
      </p:sp>
      <p:pic>
        <p:nvPicPr>
          <p:cNvPr id="4" name="Picture 3" descr="secondary-OSHA logo.jpg" title="OSHA logo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1192"/>
          <a:stretch/>
        </p:blipFill>
        <p:spPr>
          <a:xfrm>
            <a:off x="3094387" y="3236912"/>
            <a:ext cx="2955227" cy="918643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Information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3352800"/>
            <a:ext cx="6781800" cy="1143000"/>
          </a:xfrm>
        </p:spPr>
        <p:txBody>
          <a:bodyPr/>
          <a:lstStyle/>
          <a:p>
            <a:pPr algn="ctr"/>
            <a:r>
              <a:rPr lang="en-US" altLang="en-US" dirty="0">
                <a:solidFill>
                  <a:schemeClr val="accent2"/>
                </a:solidFill>
                <a:latin typeface="B Helvetica Bold" charset="0"/>
              </a:rPr>
              <a:t>Element IV</a:t>
            </a:r>
            <a:br>
              <a:rPr lang="en-US" altLang="en-US" dirty="0">
                <a:solidFill>
                  <a:schemeClr val="accent2"/>
                </a:solidFill>
                <a:latin typeface="B Helvetica Bold" charset="0"/>
              </a:rPr>
            </a:br>
            <a:r>
              <a:rPr lang="en-US" altLang="en-US" dirty="0" smtClean="0">
                <a:solidFill>
                  <a:schemeClr val="accent2"/>
                </a:solidFill>
                <a:latin typeface="B Helvetica Bold" charset="0"/>
              </a:rPr>
              <a:t>___________________</a:t>
            </a:r>
            <a:br>
              <a:rPr lang="en-US" altLang="en-US" dirty="0" smtClean="0">
                <a:solidFill>
                  <a:schemeClr val="accent2"/>
                </a:solidFill>
                <a:latin typeface="B Helvetica Bold" charset="0"/>
              </a:rPr>
            </a:br>
            <a:r>
              <a:rPr lang="en-US" altLang="en-US" dirty="0">
                <a:solidFill>
                  <a:schemeClr val="accent2"/>
                </a:solidFill>
                <a:latin typeface="B Helvetica Bold" charset="0"/>
              </a:rPr>
              <a:t/>
            </a:r>
            <a:br>
              <a:rPr lang="en-US" altLang="en-US" dirty="0">
                <a:solidFill>
                  <a:schemeClr val="accent2"/>
                </a:solidFill>
                <a:latin typeface="B Helvetica Bold" charset="0"/>
              </a:rPr>
            </a:br>
            <a:r>
              <a:rPr lang="en-US" altLang="en-US" dirty="0">
                <a:solidFill>
                  <a:schemeClr val="accent2"/>
                </a:solidFill>
                <a:latin typeface="B Helvetica Bold" charset="0"/>
              </a:rPr>
              <a:t>Safety &amp; Health Training</a:t>
            </a:r>
            <a:br>
              <a:rPr lang="en-US" altLang="en-US" dirty="0">
                <a:solidFill>
                  <a:schemeClr val="accent2"/>
                </a:solidFill>
                <a:latin typeface="B Helvetica Bold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6921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838200" y="2133600"/>
            <a:ext cx="7010400" cy="354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Clr>
                <a:schemeClr val="accent2"/>
              </a:buClr>
              <a:buSzPct val="75000"/>
              <a:buFont typeface="Wingdings" panose="05000000000000000000" pitchFamily="2" charset="2"/>
              <a:buNone/>
            </a:pPr>
            <a:r>
              <a:rPr lang="en-US" altLang="en-US" dirty="0"/>
              <a:t>In this section, we will cover …</a:t>
            </a:r>
          </a:p>
          <a:p>
            <a:pPr>
              <a:buClr>
                <a:schemeClr val="accent2"/>
              </a:buClr>
              <a:buSzPct val="75000"/>
              <a:buFont typeface="Wingdings" panose="05000000000000000000" pitchFamily="2" charset="2"/>
              <a:buChar char="§"/>
            </a:pPr>
            <a:endParaRPr lang="en-US" altLang="en-US" dirty="0"/>
          </a:p>
          <a:p>
            <a:pPr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Supervisors/Managers</a:t>
            </a:r>
          </a:p>
          <a:p>
            <a:pPr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Employees</a:t>
            </a:r>
          </a:p>
          <a:p>
            <a:pPr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Emergencies</a:t>
            </a:r>
          </a:p>
          <a:p>
            <a:pPr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PPE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ELEMENT IV: Safety and Health </a:t>
            </a:r>
            <a:r>
              <a:rPr lang="en-US" altLang="en-US" dirty="0" smtClean="0">
                <a:solidFill>
                  <a:schemeClr val="accent3"/>
                </a:solidFill>
              </a:rPr>
              <a:t>Training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64100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723900" y="1804686"/>
            <a:ext cx="83820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1">
              <a:defRPr/>
            </a:pPr>
            <a:endParaRPr lang="en-US" altLang="en-US" sz="2400" b="1" dirty="0" smtClean="0"/>
          </a:p>
          <a:p>
            <a:pPr marL="800100" lvl="1" indent="-342900"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400" dirty="0" smtClean="0"/>
              <a:t>Training reinforces and complements management’s commitment to prevent exposure to hazards</a:t>
            </a:r>
          </a:p>
          <a:p>
            <a:pPr marL="800100" lvl="1" indent="-342900"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endParaRPr lang="en-US" altLang="en-US" sz="2400" dirty="0" smtClean="0"/>
          </a:p>
          <a:p>
            <a:pPr marL="800100" lvl="1" indent="-342900"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400" dirty="0" smtClean="0"/>
              <a:t>All employees must understand the hazards and how to prevent harm to themselves and others</a:t>
            </a:r>
          </a:p>
          <a:p>
            <a:pPr marL="800100" lvl="1" indent="-342900"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endParaRPr lang="en-US" altLang="en-US" sz="2400" dirty="0" smtClean="0"/>
          </a:p>
          <a:p>
            <a:pPr marL="800100" lvl="1" indent="-342900"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400" dirty="0" smtClean="0"/>
              <a:t>Effective training enables employees to accept &amp; follow established </a:t>
            </a:r>
            <a:r>
              <a:rPr lang="en-US" altLang="en-US" sz="2400" dirty="0" err="1" smtClean="0"/>
              <a:t>s&amp;h</a:t>
            </a:r>
            <a:r>
              <a:rPr lang="en-US" altLang="en-US" sz="2400" dirty="0" smtClean="0"/>
              <a:t> procedures</a:t>
            </a:r>
          </a:p>
        </p:txBody>
      </p:sp>
      <p:pic>
        <p:nvPicPr>
          <p:cNvPr id="5124" name="Picture 5" descr="vva0017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5257800"/>
            <a:ext cx="1216212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ELEMENT IV: Safety and Health </a:t>
            </a:r>
            <a:r>
              <a:rPr lang="en-US" altLang="en-US" dirty="0" smtClean="0">
                <a:solidFill>
                  <a:schemeClr val="accent3"/>
                </a:solidFill>
              </a:rPr>
              <a:t>Training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102023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450448" y="1816261"/>
            <a:ext cx="83820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>
              <a:spcBef>
                <a:spcPct val="0"/>
              </a:spcBef>
              <a:buFontTx/>
              <a:buNone/>
            </a:pPr>
            <a:endParaRPr lang="en-US" altLang="en-US" sz="2400" b="1" dirty="0"/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2400" dirty="0"/>
              <a:t>Managers and Supervisors:</a:t>
            </a:r>
          </a:p>
          <a:p>
            <a:pPr lvl="2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endParaRPr lang="en-US" altLang="en-US" dirty="0"/>
          </a:p>
          <a:p>
            <a:pPr lvl="2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/>
              <a:t>Understand their safety and health responsibilities as discussed in Element I: Management Leadership and Employee Involvement, and are able to carry them out effectively</a:t>
            </a:r>
          </a:p>
        </p:txBody>
      </p:sp>
      <p:graphicFrame>
        <p:nvGraphicFramePr>
          <p:cNvPr id="6148" name="Object 4" title="Group of Workers Standing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1212366"/>
              </p:ext>
            </p:extLst>
          </p:nvPr>
        </p:nvGraphicFramePr>
        <p:xfrm>
          <a:off x="533400" y="4495800"/>
          <a:ext cx="3352800" cy="192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65" name="Clip" r:id="rId4" imgW="4039263" imgH="2534876" progId="MS_ClipArt_Gallery.2">
                  <p:embed/>
                </p:oleObj>
              </mc:Choice>
              <mc:Fallback>
                <p:oleObj name="Clip" r:id="rId4" imgW="4039263" imgH="2534876" progId="MS_ClipArt_Gallery.2">
                  <p:embed/>
                  <p:pic>
                    <p:nvPicPr>
                      <p:cNvPr id="614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495800"/>
                        <a:ext cx="3352800" cy="1924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ELEMENT IV: Safety and Health </a:t>
            </a:r>
            <a:r>
              <a:rPr lang="en-US" altLang="en-US" dirty="0" smtClean="0">
                <a:solidFill>
                  <a:schemeClr val="accent3"/>
                </a:solidFill>
              </a:rPr>
              <a:t>Training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581180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685800" y="2057400"/>
            <a:ext cx="81534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1">
              <a:defRPr/>
            </a:pPr>
            <a:r>
              <a:rPr lang="en-US" altLang="en-US" sz="2400" dirty="0" smtClean="0"/>
              <a:t>Managers, Supervisors, and non-supervisory employees including contractors:</a:t>
            </a:r>
          </a:p>
          <a:p>
            <a:pPr lvl="2">
              <a:defRPr/>
            </a:pPr>
            <a:endParaRPr lang="en-US" altLang="en-US" sz="2400" dirty="0" smtClean="0"/>
          </a:p>
          <a:p>
            <a:pPr marL="1257300" lvl="2" indent="-342900"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400" dirty="0" smtClean="0"/>
              <a:t>Are made aware of hazards, and are taught how to recognize hazardous conditions and the signs and symptoms of workplace-related illnesses</a:t>
            </a:r>
          </a:p>
        </p:txBody>
      </p:sp>
      <p:graphicFrame>
        <p:nvGraphicFramePr>
          <p:cNvPr id="7173" name="Object 5" title="Electrician Working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8733020"/>
              </p:ext>
            </p:extLst>
          </p:nvPr>
        </p:nvGraphicFramePr>
        <p:xfrm>
          <a:off x="762000" y="4495800"/>
          <a:ext cx="2362200" cy="223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89" name="Clip" r:id="rId4" imgW="755294" imgH="824789" progId="MS_ClipArt_Gallery.2">
                  <p:embed/>
                </p:oleObj>
              </mc:Choice>
              <mc:Fallback>
                <p:oleObj name="Clip" r:id="rId4" imgW="755294" imgH="824789" progId="MS_ClipArt_Gallery.2">
                  <p:embed/>
                  <p:pic>
                    <p:nvPicPr>
                      <p:cNvPr id="717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495800"/>
                        <a:ext cx="2362200" cy="223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ELEMENT IV: Safety and Health </a:t>
            </a:r>
            <a:r>
              <a:rPr lang="en-US" altLang="en-US" dirty="0" smtClean="0">
                <a:solidFill>
                  <a:schemeClr val="accent3"/>
                </a:solidFill>
              </a:rPr>
              <a:t>Training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8154826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571500" y="1679997"/>
            <a:ext cx="80010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1">
              <a:defRPr/>
            </a:pPr>
            <a:endParaRPr lang="en-US" altLang="en-US" sz="2400" b="1" dirty="0" smtClean="0"/>
          </a:p>
          <a:p>
            <a:pPr lvl="1">
              <a:defRPr/>
            </a:pPr>
            <a:r>
              <a:rPr lang="en-US" altLang="en-US" sz="2400" dirty="0" smtClean="0"/>
              <a:t>Managers, Supervisors, and non-Supervisory employees including contractors must:</a:t>
            </a:r>
          </a:p>
          <a:p>
            <a:pPr lvl="2">
              <a:defRPr/>
            </a:pPr>
            <a:endParaRPr lang="en-US" altLang="en-US" sz="2400" dirty="0" smtClean="0"/>
          </a:p>
          <a:p>
            <a:pPr marL="1257300" lvl="2" indent="-342900"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400" dirty="0" smtClean="0"/>
              <a:t>learn safe work procedures to follow in order to protect themselves from hazards, through training provided at the same time they are taught to do a job, and through reinforcement</a:t>
            </a:r>
          </a:p>
        </p:txBody>
      </p:sp>
      <p:graphicFrame>
        <p:nvGraphicFramePr>
          <p:cNvPr id="8197" name="Object 5" title="Lady standing in front of coworkers thinking while presenting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301795"/>
              </p:ext>
            </p:extLst>
          </p:nvPr>
        </p:nvGraphicFramePr>
        <p:xfrm>
          <a:off x="2514600" y="4953000"/>
          <a:ext cx="3429000" cy="1492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13" name="Clip" r:id="rId4" imgW="4540250" imgH="3497263" progId="MS_ClipArt_Gallery.2">
                  <p:embed/>
                </p:oleObj>
              </mc:Choice>
              <mc:Fallback>
                <p:oleObj name="Clip" r:id="rId4" imgW="4540250" imgH="3497263" progId="MS_ClipArt_Gallery.2">
                  <p:embed/>
                  <p:pic>
                    <p:nvPicPr>
                      <p:cNvPr id="819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953000"/>
                        <a:ext cx="3429000" cy="1492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ELEMENT IV: Safety and Health </a:t>
            </a:r>
            <a:r>
              <a:rPr lang="en-US" altLang="en-US" dirty="0" smtClean="0">
                <a:solidFill>
                  <a:schemeClr val="accent3"/>
                </a:solidFill>
              </a:rPr>
              <a:t>Training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014795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349250" y="1981200"/>
            <a:ext cx="81534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>
              <a:spcBef>
                <a:spcPct val="0"/>
              </a:spcBef>
              <a:buFontTx/>
              <a:buNone/>
            </a:pPr>
            <a:endParaRPr lang="en-US" altLang="en-US" sz="2400" b="1" dirty="0"/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2400" dirty="0"/>
              <a:t>Emergencies</a:t>
            </a:r>
          </a:p>
          <a:p>
            <a:pPr lvl="1">
              <a:spcBef>
                <a:spcPct val="0"/>
              </a:spcBef>
              <a:buFontTx/>
              <a:buNone/>
            </a:pPr>
            <a:endParaRPr lang="en-US" altLang="en-US" sz="2400" dirty="0"/>
          </a:p>
          <a:p>
            <a:pPr lvl="2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/>
              <a:t>Managers, Supervisors, and non-supervisory employees including contractors, and Visitors must understand what to do in emergency situations</a:t>
            </a:r>
          </a:p>
        </p:txBody>
      </p:sp>
      <p:pic>
        <p:nvPicPr>
          <p:cNvPr id="9221" name="Picture 5" title="Emergency Response Team Logo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4419600"/>
            <a:ext cx="2298700" cy="168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ELEMENT IV: Safety and Health </a:t>
            </a:r>
            <a:r>
              <a:rPr lang="en-US" altLang="en-US" dirty="0" smtClean="0">
                <a:solidFill>
                  <a:schemeClr val="accent3"/>
                </a:solidFill>
              </a:rPr>
              <a:t>Training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19198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152400" y="1801792"/>
            <a:ext cx="81534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1">
              <a:defRPr/>
            </a:pPr>
            <a:endParaRPr lang="en-US" altLang="en-US" sz="2400" b="1" dirty="0" smtClean="0"/>
          </a:p>
          <a:p>
            <a:pPr lvl="1">
              <a:defRPr/>
            </a:pPr>
            <a:r>
              <a:rPr lang="en-US" altLang="en-US" sz="2400" dirty="0" smtClean="0"/>
              <a:t>Personal Protective Equipment:</a:t>
            </a:r>
          </a:p>
          <a:p>
            <a:pPr lvl="2">
              <a:defRPr/>
            </a:pPr>
            <a:endParaRPr lang="en-US" altLang="en-US" sz="2400" dirty="0" smtClean="0"/>
          </a:p>
          <a:p>
            <a:pPr marL="1257300" lvl="2" indent="-342900"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400" dirty="0" smtClean="0"/>
              <a:t>Where PPE is required, employees understand that it IS required, why it is required, its limitations, how to use it, and how to maintain it; employees use PPE properly</a:t>
            </a:r>
          </a:p>
        </p:txBody>
      </p:sp>
      <p:graphicFrame>
        <p:nvGraphicFramePr>
          <p:cNvPr id="10245" name="Object 5" title="Safety glasses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9079581"/>
              </p:ext>
            </p:extLst>
          </p:nvPr>
        </p:nvGraphicFramePr>
        <p:xfrm>
          <a:off x="2057400" y="4648200"/>
          <a:ext cx="2638425" cy="1438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37" name="Clip" r:id="rId4" imgW="4010025" imgH="2200275" progId="MS_ClipArt_Gallery.2">
                  <p:embed/>
                </p:oleObj>
              </mc:Choice>
              <mc:Fallback>
                <p:oleObj name="Clip" r:id="rId4" imgW="4010025" imgH="2200275" progId="MS_ClipArt_Gallery.2">
                  <p:embed/>
                  <p:pic>
                    <p:nvPicPr>
                      <p:cNvPr id="1024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648200"/>
                        <a:ext cx="2638425" cy="1438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46" name="Picture 6" descr="j0297783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4648200"/>
            <a:ext cx="1905000" cy="157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ELEMENT IV: Safety and Health </a:t>
            </a:r>
            <a:r>
              <a:rPr lang="en-US" altLang="en-US" dirty="0" smtClean="0">
                <a:solidFill>
                  <a:schemeClr val="accent3"/>
                </a:solidFill>
              </a:rPr>
              <a:t>Training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799115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724</TotalTime>
  <Words>361</Words>
  <Application>Microsoft Office PowerPoint</Application>
  <PresentationFormat>On-screen Show (4:3)</PresentationFormat>
  <Paragraphs>61</Paragraphs>
  <Slides>11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ＭＳ Ｐゴシック</vt:lpstr>
      <vt:lpstr>Arial</vt:lpstr>
      <vt:lpstr>B Helvetica Bold</vt:lpstr>
      <vt:lpstr>Calibri</vt:lpstr>
      <vt:lpstr>Wingdings</vt:lpstr>
      <vt:lpstr>Default Design</vt:lpstr>
      <vt:lpstr>Clip</vt:lpstr>
      <vt:lpstr>OSHA Special Government Employee (SGE) Training </vt:lpstr>
      <vt:lpstr>Element IV ___________________  Safety &amp; Health Training </vt:lpstr>
      <vt:lpstr>ELEMENT IV: Safety and Health Training</vt:lpstr>
      <vt:lpstr>ELEMENT IV: Safety and Health Training</vt:lpstr>
      <vt:lpstr>ELEMENT IV: Safety and Health Training</vt:lpstr>
      <vt:lpstr>ELEMENT IV: Safety and Health Training</vt:lpstr>
      <vt:lpstr>ELEMENT IV: Safety and Health Training</vt:lpstr>
      <vt:lpstr>ELEMENT IV: Safety and Health Training</vt:lpstr>
      <vt:lpstr>ELEMENT IV: Safety and Health Training</vt:lpstr>
      <vt:lpstr>Safety &amp; Health Training Workshop</vt:lpstr>
      <vt:lpstr>Contact Information</vt:lpstr>
    </vt:vector>
  </TitlesOfParts>
  <Manager/>
  <Company>OSHA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OSHA Template</dc:title>
  <dc:subject/>
  <dc:creator>Office of Communications</dc:creator>
  <cp:keywords/>
  <dc:description/>
  <cp:lastModifiedBy>Hymes, Whitney - OSHA</cp:lastModifiedBy>
  <cp:revision>54</cp:revision>
  <cp:lastPrinted>2018-12-07T14:42:03Z</cp:lastPrinted>
  <dcterms:created xsi:type="dcterms:W3CDTF">2006-10-02T15:43:52Z</dcterms:created>
  <dcterms:modified xsi:type="dcterms:W3CDTF">2021-07-30T20:49:43Z</dcterms:modified>
  <cp:category/>
</cp:coreProperties>
</file>