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61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59" r:id="rId21"/>
  </p:sldIdLst>
  <p:sldSz cx="9144000" cy="6858000" type="screen4x3"/>
  <p:notesSz cx="9296400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2C83"/>
    <a:srgbClr val="182E67"/>
    <a:srgbClr val="0070C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 smtClean="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738" y="0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13C6CAE-4051-C34E-A340-EB220B6B11FD}" type="datetimeFigureOut">
              <a:rPr lang="en-US"/>
              <a:pPr/>
              <a:t>7/30/2021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7975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 smtClean="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738" y="6657975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D1BCEBE-1593-4A43-ABCB-ABC045DA94B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7883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1" hangingPunct="1"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738" y="0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6D02FF1-666A-534A-8814-EE75650F9943}" type="datetimeFigureOut">
              <a:rPr lang="en-US"/>
              <a:pPr/>
              <a:t>7/30/2021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275" y="3373438"/>
            <a:ext cx="7435850" cy="2760662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7975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1" hangingPunct="1"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738" y="6657975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BE2779E-D1FA-B94E-B00B-BB69D64E608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5347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3EE811F-7081-45BA-B14F-46209171A916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3096866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ADFC02E-3915-4B9B-9666-5E49AB701FAB}" type="slidenum">
              <a:rPr lang="en-US" altLang="en-US"/>
              <a:pPr eaLnBrk="1" hangingPunct="1"/>
              <a:t>12</a:t>
            </a:fld>
            <a:endParaRPr lang="en-US" altLang="en-US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8236834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078C1B5-A8FD-4AED-BAA5-9B0C6E1F6EEC}" type="slidenum">
              <a:rPr lang="en-US" altLang="en-US"/>
              <a:pPr eaLnBrk="1" hangingPunct="1"/>
              <a:t>13</a:t>
            </a:fld>
            <a:endParaRPr lang="en-US" alt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8428543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06E470D-BF7E-41F8-8E4D-AA8C4CC578EE}" type="slidenum">
              <a:rPr lang="en-US" altLang="en-US"/>
              <a:pPr eaLnBrk="1" hangingPunct="1"/>
              <a:t>14</a:t>
            </a:fld>
            <a:endParaRPr lang="en-US" altLang="en-U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41467276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841483A-CFAC-4636-82B6-C7D53AF35868}" type="slidenum">
              <a:rPr lang="en-US" altLang="en-US"/>
              <a:pPr eaLnBrk="1" hangingPunct="1"/>
              <a:t>15</a:t>
            </a:fld>
            <a:endParaRPr lang="en-US" altLang="en-US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62456890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DA81484-584A-4400-858F-13DAFD8CEBEB}" type="slidenum">
              <a:rPr lang="en-US" altLang="en-US"/>
              <a:pPr eaLnBrk="1" hangingPunct="1"/>
              <a:t>16</a:t>
            </a:fld>
            <a:endParaRPr lang="en-US" altLang="en-US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1056778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B65F17C-951B-4371-BA3F-01007911966A}" type="slidenum">
              <a:rPr lang="en-US" altLang="en-US"/>
              <a:pPr eaLnBrk="1" hangingPunct="1"/>
              <a:t>17</a:t>
            </a:fld>
            <a:endParaRPr lang="en-US" alt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47217252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C12F32C-2473-423E-8533-C6BE68BE5F05}" type="slidenum">
              <a:rPr lang="en-US" altLang="en-US"/>
              <a:pPr eaLnBrk="1" hangingPunct="1"/>
              <a:t>18</a:t>
            </a:fld>
            <a:endParaRPr lang="en-US" altLang="en-US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80203068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66763" indent="-2921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79513" indent="-233363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54175" indent="-233363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128838" indent="-233363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8603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304323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50043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95763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505CB53-ADB6-3642-827B-3EFBBB2DBE0A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BC9D36B-8D6C-49F9-A6C2-D1172973C48D}" type="slidenum">
              <a:rPr lang="en-US" altLang="en-US"/>
              <a:pPr eaLnBrk="1" hangingPunct="1"/>
              <a:t>4</a:t>
            </a:fld>
            <a:endParaRPr lang="en-US" altLang="en-US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019154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9E0260D-E363-44B4-9FF6-C298D7688284}" type="slidenum">
              <a:rPr lang="en-US" altLang="en-US"/>
              <a:pPr eaLnBrk="1" hangingPunct="1"/>
              <a:t>5</a:t>
            </a:fld>
            <a:endParaRPr lang="en-US" altLang="en-US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8599850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2AFC982-DC0E-449B-9FCD-33783388963A}" type="slidenum">
              <a:rPr lang="en-US" altLang="en-US"/>
              <a:pPr eaLnBrk="1" hangingPunct="1"/>
              <a:t>6</a:t>
            </a:fld>
            <a:endParaRPr lang="en-US" altLang="en-US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9989362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2B9C514-84D7-4DC1-82AD-5785E19FA530}" type="slidenum">
              <a:rPr lang="en-US" altLang="en-US"/>
              <a:pPr eaLnBrk="1" hangingPunct="1"/>
              <a:t>7</a:t>
            </a:fld>
            <a:endParaRPr lang="en-US" altLang="en-US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9580343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B6D6BDE-86EB-43D6-B63B-EEC448BAE027}" type="slidenum">
              <a:rPr lang="en-US" altLang="en-US"/>
              <a:pPr eaLnBrk="1" hangingPunct="1"/>
              <a:t>8</a:t>
            </a:fld>
            <a:endParaRPr lang="en-US" altLang="en-US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0379139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B7C7E37-9321-45E1-9AFF-859B49EE7519}" type="slidenum">
              <a:rPr lang="en-US" altLang="en-US"/>
              <a:pPr eaLnBrk="1" hangingPunct="1"/>
              <a:t>9</a:t>
            </a:fld>
            <a:endParaRPr lang="en-US" alt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3420029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D897AA4-6337-48E3-916F-843B5FBF75BC}" type="slidenum">
              <a:rPr lang="en-US" altLang="en-US"/>
              <a:pPr eaLnBrk="1" hangingPunct="1"/>
              <a:t>10</a:t>
            </a:fld>
            <a:endParaRPr lang="en-US" altLang="en-US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0671021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7D787FE-D1C6-4790-B3C3-2632CA8FB845}" type="slidenum">
              <a:rPr lang="en-US" altLang="en-US"/>
              <a:pPr eaLnBrk="1" hangingPunct="1"/>
              <a:t>11</a:t>
            </a:fld>
            <a:endParaRPr lang="en-US" alt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3350685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14600"/>
            <a:ext cx="7772400" cy="1085850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rgbClr val="182C83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1524000" y="3733800"/>
            <a:ext cx="6096000" cy="0"/>
          </a:xfrm>
          <a:prstGeom prst="line">
            <a:avLst/>
          </a:prstGeom>
          <a:ln w="3175" cmpd="sng">
            <a:solidFill>
              <a:srgbClr val="0070C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7651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7341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4969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265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4770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/>
            </a:lvl1pPr>
            <a:lvl3pPr>
              <a:buClr>
                <a:srgbClr val="0070C0"/>
              </a:buClr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641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rgbClr val="182C83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8591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3246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362200"/>
            <a:ext cx="4038600" cy="37639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800"/>
            </a:lvl1pPr>
            <a:lvl2pPr>
              <a:defRPr sz="2400"/>
            </a:lvl2pPr>
            <a:lvl3pPr>
              <a:buClr>
                <a:srgbClr val="182C83"/>
              </a:buCl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038600" cy="37639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800"/>
            </a:lvl1pPr>
            <a:lvl2pPr>
              <a:defRPr sz="2400"/>
            </a:lvl2pPr>
            <a:lvl3pPr>
              <a:buClr>
                <a:srgbClr val="182C83"/>
              </a:buCl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144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9436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419350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182C8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059112"/>
            <a:ext cx="4040188" cy="29606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400"/>
            </a:lvl1pPr>
            <a:lvl2pPr>
              <a:defRPr sz="2000"/>
            </a:lvl2pPr>
            <a:lvl3pPr>
              <a:buClr>
                <a:srgbClr val="182C83"/>
              </a:buCl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419350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182C8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059112"/>
            <a:ext cx="4041775" cy="29606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400"/>
            </a:lvl1pPr>
            <a:lvl2pPr>
              <a:defRPr sz="2000"/>
            </a:lvl2pPr>
            <a:lvl3pPr>
              <a:buClr>
                <a:srgbClr val="182C83"/>
              </a:buCl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013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7818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302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2193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-1676400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OSHA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4160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19759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22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34200" y="6248400"/>
            <a:ext cx="1905000" cy="309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presentation_top.jpg"/>
          <p:cNvPicPr>
            <a:picLocks noChangeAspect="1"/>
          </p:cNvPicPr>
          <p:nvPr userDrawn="1"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62"/>
          <a:stretch/>
        </p:blipFill>
        <p:spPr>
          <a:xfrm>
            <a:off x="-2" y="0"/>
            <a:ext cx="9171432" cy="221642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6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7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oleObject" Target="../embeddings/oleObject8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6.wmf"/><Relationship Id="rId4" Type="http://schemas.openxmlformats.org/officeDocument/2006/relationships/oleObject" Target="../embeddings/oleObject9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7.wmf"/><Relationship Id="rId4" Type="http://schemas.openxmlformats.org/officeDocument/2006/relationships/oleObject" Target="../embeddings/oleObject10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0" y="2284412"/>
            <a:ext cx="9144000" cy="16017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5400" dirty="0">
                <a:solidFill>
                  <a:srgbClr val="0070C0"/>
                </a:solidFill>
                <a:latin typeface="Calibri" panose="020F0502020204030204" pitchFamily="34" charset="0"/>
              </a:rPr>
              <a:t>OSHA Special Government Employee (SGE) </a:t>
            </a:r>
            <a:r>
              <a:rPr lang="en-US" altLang="en-US" sz="54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Training</a:t>
            </a:r>
            <a:br>
              <a:rPr lang="en-US" altLang="en-US" sz="5400" dirty="0" smtClean="0">
                <a:solidFill>
                  <a:srgbClr val="0070C0"/>
                </a:solidFill>
                <a:latin typeface="Calibri" panose="020F0502020204030204" pitchFamily="34" charset="0"/>
              </a:rPr>
            </a:br>
            <a:endParaRPr lang="en-US" altLang="en-US" sz="1600" dirty="0" smtClean="0">
              <a:solidFill>
                <a:srgbClr val="0070C0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Rectangle 3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0" y="4038600"/>
            <a:ext cx="9144000" cy="15240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  <a:spcAft>
                <a:spcPts val="1800"/>
              </a:spcAft>
              <a:defRPr/>
            </a:pPr>
            <a:r>
              <a:rPr lang="en-US" altLang="en-US" sz="2000" b="1" dirty="0" smtClean="0">
                <a:latin typeface="Calibri" pitchFamily="34" charset="0"/>
              </a:rPr>
              <a:t>United States Department of Labor</a:t>
            </a:r>
          </a:p>
          <a:p>
            <a:pPr>
              <a:spcBef>
                <a:spcPts val="0"/>
              </a:spcBef>
              <a:spcAft>
                <a:spcPts val="1800"/>
              </a:spcAft>
              <a:defRPr/>
            </a:pPr>
            <a:r>
              <a:rPr lang="en-US" altLang="en-US" sz="2000" b="1" dirty="0" smtClean="0">
                <a:latin typeface="Calibri" pitchFamily="34" charset="0"/>
              </a:rPr>
              <a:t>Occupational Safety and Health Administration</a:t>
            </a:r>
            <a:endParaRPr lang="en-US" altLang="en-US" sz="2400" b="1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6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304800" y="1806615"/>
            <a:ext cx="81534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1">
              <a:defRPr/>
            </a:pPr>
            <a:endParaRPr lang="en-US" altLang="en-US" sz="2400" b="1" dirty="0" smtClean="0"/>
          </a:p>
          <a:p>
            <a:pPr lvl="1">
              <a:defRPr/>
            </a:pPr>
            <a:r>
              <a:rPr lang="en-US" altLang="en-US" sz="2400" dirty="0" smtClean="0"/>
              <a:t>Occupational Health Care Program:</a:t>
            </a:r>
          </a:p>
          <a:p>
            <a:pPr lvl="2">
              <a:defRPr/>
            </a:pPr>
            <a:endParaRPr lang="en-US" altLang="en-US" sz="2400" dirty="0" smtClean="0"/>
          </a:p>
          <a:p>
            <a:pPr marL="1257300" lvl="2" indent="-342900"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400" dirty="0" smtClean="0"/>
              <a:t>Access to certified first aid and CPR providers, physician care, and emergency medical care for all shifts within a reasonable time and distance</a:t>
            </a:r>
          </a:p>
        </p:txBody>
      </p:sp>
      <p:graphicFrame>
        <p:nvGraphicFramePr>
          <p:cNvPr id="11269" name="Object 5" title="Ambulance speeding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7044389"/>
              </p:ext>
            </p:extLst>
          </p:nvPr>
        </p:nvGraphicFramePr>
        <p:xfrm>
          <a:off x="2286000" y="4419600"/>
          <a:ext cx="4038600" cy="169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47" name="Clip" r:id="rId4" imgW="1384402" imgH="853135" progId="MS_ClipArt_Gallery.2">
                  <p:embed/>
                </p:oleObj>
              </mc:Choice>
              <mc:Fallback>
                <p:oleObj name="Clip" r:id="rId4" imgW="1384402" imgH="853135" progId="MS_ClipArt_Gallery.2">
                  <p:embed/>
                  <p:pic>
                    <p:nvPicPr>
                      <p:cNvPr id="1126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419600"/>
                        <a:ext cx="4038600" cy="169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Element III: Hazard Prevention &amp; </a:t>
            </a:r>
            <a:r>
              <a:rPr lang="en-US" altLang="en-US" dirty="0" smtClean="0">
                <a:solidFill>
                  <a:schemeClr val="accent3"/>
                </a:solidFill>
              </a:rPr>
              <a:t>Control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552247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495300" y="1811438"/>
            <a:ext cx="81534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1">
              <a:defRPr/>
            </a:pPr>
            <a:endParaRPr lang="en-US" altLang="en-US" sz="2400" b="1" dirty="0" smtClean="0"/>
          </a:p>
          <a:p>
            <a:pPr lvl="1">
              <a:defRPr/>
            </a:pPr>
            <a:r>
              <a:rPr lang="en-US" altLang="en-US" sz="2400" dirty="0" smtClean="0"/>
              <a:t>Emergency Procedures</a:t>
            </a:r>
          </a:p>
          <a:p>
            <a:pPr lvl="2">
              <a:defRPr/>
            </a:pPr>
            <a:endParaRPr lang="en-US" altLang="en-US" sz="2400" dirty="0" smtClean="0"/>
          </a:p>
          <a:p>
            <a:pPr marL="1257300" lvl="2" indent="-342900"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400" dirty="0" smtClean="0"/>
              <a:t>Emergency procedures must be developed for all shifts worked</a:t>
            </a:r>
          </a:p>
          <a:p>
            <a:pPr marL="1257300" lvl="2" indent="-342900"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endParaRPr lang="en-US" altLang="en-US" sz="2400" dirty="0" smtClean="0"/>
          </a:p>
          <a:p>
            <a:pPr marL="1257300" lvl="2" indent="-342900"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400" dirty="0" smtClean="0"/>
              <a:t>Must be written and communicated to all</a:t>
            </a:r>
          </a:p>
          <a:p>
            <a:pPr marL="1257300" lvl="2" indent="-342900"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endParaRPr lang="en-US" altLang="en-US" sz="2400" dirty="0" smtClean="0"/>
          </a:p>
          <a:p>
            <a:pPr marL="1257300" lvl="2" indent="-342900"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400" dirty="0" smtClean="0"/>
              <a:t>Must list requirements for PPE, first aid, medical care, emergency egress</a:t>
            </a:r>
          </a:p>
        </p:txBody>
      </p:sp>
      <p:pic>
        <p:nvPicPr>
          <p:cNvPr id="12293" name="Picture 5" title="Emergency Response Team logo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181600"/>
            <a:ext cx="1752600" cy="146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Element III: Hazard Prevention &amp; </a:t>
            </a:r>
            <a:r>
              <a:rPr lang="en-US" altLang="en-US" dirty="0" smtClean="0">
                <a:solidFill>
                  <a:schemeClr val="accent3"/>
                </a:solidFill>
              </a:rPr>
              <a:t>Control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561998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3858" y="1828800"/>
            <a:ext cx="81534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z="2800" b="1" dirty="0" smtClean="0"/>
          </a:p>
          <a:p>
            <a:pPr lvl="1">
              <a:defRPr/>
            </a:pPr>
            <a:r>
              <a:rPr lang="en-US" altLang="en-US" sz="2400" dirty="0" smtClean="0"/>
              <a:t>Emergency Procedures:</a:t>
            </a:r>
          </a:p>
          <a:p>
            <a:pPr lvl="2">
              <a:defRPr/>
            </a:pPr>
            <a:endParaRPr lang="en-US" altLang="en-US" sz="2400" dirty="0" smtClean="0"/>
          </a:p>
          <a:p>
            <a:pPr marL="1257300" lvl="2" indent="-342900"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400" dirty="0" smtClean="0"/>
              <a:t>Must include provisions for emergency telephone numbers, exit routes</a:t>
            </a:r>
          </a:p>
          <a:p>
            <a:pPr marL="1257300" lvl="2" indent="-342900"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endParaRPr lang="en-US" altLang="en-US" sz="2400" dirty="0" smtClean="0"/>
          </a:p>
          <a:p>
            <a:pPr marL="1257300" lvl="2" indent="-342900"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400" dirty="0" smtClean="0"/>
              <a:t>Must include training drills including, at a minimum, annual evacuation drills</a:t>
            </a:r>
          </a:p>
        </p:txBody>
      </p:sp>
      <p:pic>
        <p:nvPicPr>
          <p:cNvPr id="13317" name="Picture 5" title="First aid kit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6158" y="5105400"/>
            <a:ext cx="1828800" cy="1336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Element III: Hazard Prevention &amp; </a:t>
            </a:r>
            <a:r>
              <a:rPr lang="en-US" altLang="en-US" dirty="0" smtClean="0">
                <a:solidFill>
                  <a:schemeClr val="accent3"/>
                </a:solidFill>
              </a:rPr>
              <a:t>Control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70057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0" y="1811177"/>
            <a:ext cx="86106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>
              <a:spcBef>
                <a:spcPct val="0"/>
              </a:spcBef>
              <a:buFontTx/>
              <a:buNone/>
            </a:pPr>
            <a:endParaRPr lang="en-US" altLang="en-US" sz="2400" b="1" dirty="0"/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2400" dirty="0"/>
              <a:t>Hazard Elimination or Controls:</a:t>
            </a:r>
          </a:p>
          <a:p>
            <a:pPr lvl="1">
              <a:spcBef>
                <a:spcPct val="0"/>
              </a:spcBef>
              <a:buFontTx/>
              <a:buNone/>
            </a:pPr>
            <a:endParaRPr lang="en-US" altLang="en-US" sz="2400" dirty="0"/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2400" dirty="0"/>
              <a:t>The following hierarchy should be used in selecting actions to eliminate or control hazards:</a:t>
            </a:r>
          </a:p>
          <a:p>
            <a:pPr lvl="2">
              <a:spcBef>
                <a:spcPct val="0"/>
              </a:spcBef>
              <a:buFontTx/>
              <a:buNone/>
            </a:pPr>
            <a:endParaRPr lang="en-US" altLang="en-US" dirty="0"/>
          </a:p>
          <a:p>
            <a:pPr lvl="2">
              <a:spcBef>
                <a:spcPct val="0"/>
              </a:spcBef>
              <a:buFontTx/>
              <a:buNone/>
            </a:pPr>
            <a:r>
              <a:rPr lang="en-US" altLang="en-US" dirty="0"/>
              <a:t>1.  Engineering Controls - Most reliable and effective</a:t>
            </a:r>
          </a:p>
          <a:p>
            <a:pPr lvl="2">
              <a:spcBef>
                <a:spcPct val="0"/>
              </a:spcBef>
              <a:buFontTx/>
              <a:buNone/>
            </a:pPr>
            <a:endParaRPr lang="en-US" altLang="en-US" dirty="0">
              <a:solidFill>
                <a:schemeClr val="bg1"/>
              </a:solidFill>
            </a:endParaRPr>
          </a:p>
        </p:txBody>
      </p:sp>
      <p:pic>
        <p:nvPicPr>
          <p:cNvPr id="14341" name="Picture 5" title="Man in control room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495800"/>
            <a:ext cx="2057400" cy="2046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Element III: Hazard Prevention &amp; </a:t>
            </a:r>
            <a:r>
              <a:rPr lang="en-US" altLang="en-US" dirty="0" smtClean="0">
                <a:solidFill>
                  <a:schemeClr val="accent3"/>
                </a:solidFill>
              </a:rPr>
              <a:t>Control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52522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0" y="1828800"/>
            <a:ext cx="81534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>
              <a:spcBef>
                <a:spcPct val="0"/>
              </a:spcBef>
              <a:buFontTx/>
              <a:buNone/>
            </a:pPr>
            <a:endParaRPr lang="en-US" altLang="en-US" sz="2400" b="1" dirty="0"/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2400" dirty="0"/>
              <a:t>Hierarchy of Controls:</a:t>
            </a:r>
          </a:p>
          <a:p>
            <a:pPr lvl="1">
              <a:spcBef>
                <a:spcPct val="0"/>
              </a:spcBef>
              <a:buFontTx/>
              <a:buNone/>
            </a:pPr>
            <a:endParaRPr lang="en-US" altLang="en-US" sz="2400" dirty="0"/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2400" dirty="0"/>
              <a:t>	2.  Administrative Controls - Significantly limit daily 	exposure to hazards by controlling or manipulating 	the work schedule or manner in which work is 	performed, e.g., job rotation</a:t>
            </a:r>
          </a:p>
          <a:p>
            <a:pPr lvl="2">
              <a:spcBef>
                <a:spcPct val="0"/>
              </a:spcBef>
              <a:buFontTx/>
              <a:buNone/>
            </a:pPr>
            <a:endParaRPr lang="en-US" altLang="en-US" dirty="0"/>
          </a:p>
        </p:txBody>
      </p:sp>
      <p:pic>
        <p:nvPicPr>
          <p:cNvPr id="15365" name="Picture 5" title="hour glass with person in the top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4572000"/>
            <a:ext cx="1828800" cy="183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Element III: Hazard Prevention &amp; </a:t>
            </a:r>
            <a:r>
              <a:rPr lang="en-US" altLang="en-US" dirty="0" smtClean="0">
                <a:solidFill>
                  <a:schemeClr val="accent3"/>
                </a:solidFill>
              </a:rPr>
              <a:t>Control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27041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301906" y="2095500"/>
            <a:ext cx="8153400" cy="525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2400" dirty="0"/>
              <a:t>Hierarchy of Controls:</a:t>
            </a:r>
          </a:p>
          <a:p>
            <a:pPr lvl="1">
              <a:spcBef>
                <a:spcPct val="0"/>
              </a:spcBef>
              <a:buFontTx/>
              <a:buNone/>
            </a:pPr>
            <a:endParaRPr lang="en-US" altLang="en-US" sz="2400" dirty="0"/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2400" dirty="0"/>
              <a:t>	3.  Work Practice Controls - Includes workplace 	rules, safe and healthful work practices, and 	procedures for specific operations</a:t>
            </a:r>
          </a:p>
        </p:txBody>
      </p:sp>
      <p:graphicFrame>
        <p:nvGraphicFramePr>
          <p:cNvPr id="16389" name="Object 5" title="safe operating procedures books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9740522"/>
              </p:ext>
            </p:extLst>
          </p:nvPr>
        </p:nvGraphicFramePr>
        <p:xfrm>
          <a:off x="2362200" y="4191000"/>
          <a:ext cx="3757613" cy="205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71" name="Clip" r:id="rId4" imgW="4443413" imgH="2552700" progId="MS_ClipArt_Gallery.2">
                  <p:embed/>
                </p:oleObj>
              </mc:Choice>
              <mc:Fallback>
                <p:oleObj name="Clip" r:id="rId4" imgW="4443413" imgH="2552700" progId="MS_ClipArt_Gallery.2">
                  <p:embed/>
                  <p:pic>
                    <p:nvPicPr>
                      <p:cNvPr id="1638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4191000"/>
                        <a:ext cx="3757613" cy="205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3124200" y="4724400"/>
            <a:ext cx="2514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</a:rPr>
              <a:t>Safe Operating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</a:rPr>
              <a:t>  Procedures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Element III: Hazard Prevention &amp; </a:t>
            </a:r>
            <a:r>
              <a:rPr lang="en-US" altLang="en-US" dirty="0" smtClean="0">
                <a:solidFill>
                  <a:schemeClr val="accent3"/>
                </a:solidFill>
              </a:rPr>
              <a:t>Control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474987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381000" y="2345803"/>
            <a:ext cx="81534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2400" dirty="0"/>
              <a:t>Hierarchy of Controls:</a:t>
            </a:r>
          </a:p>
          <a:p>
            <a:pPr lvl="1">
              <a:spcBef>
                <a:spcPct val="0"/>
              </a:spcBef>
              <a:buFontTx/>
              <a:buNone/>
            </a:pPr>
            <a:endParaRPr lang="en-US" altLang="en-US" sz="2400" dirty="0"/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2400" dirty="0"/>
              <a:t>	4.  Personal Protective Equipment</a:t>
            </a:r>
          </a:p>
        </p:txBody>
      </p:sp>
      <p:graphicFrame>
        <p:nvGraphicFramePr>
          <p:cNvPr id="17413" name="Object 5" title="safety goggles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4186909"/>
              </p:ext>
            </p:extLst>
          </p:nvPr>
        </p:nvGraphicFramePr>
        <p:xfrm>
          <a:off x="1219200" y="4267200"/>
          <a:ext cx="3276600" cy="200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95" name="Clip" r:id="rId4" imgW="4010025" imgH="2200275" progId="MS_ClipArt_Gallery.2">
                  <p:embed/>
                </p:oleObj>
              </mc:Choice>
              <mc:Fallback>
                <p:oleObj name="Clip" r:id="rId4" imgW="4010025" imgH="2200275" progId="MS_ClipArt_Gallery.2">
                  <p:embed/>
                  <p:pic>
                    <p:nvPicPr>
                      <p:cNvPr id="1741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267200"/>
                        <a:ext cx="3276600" cy="200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7414" name="Picture 6" descr="j0297783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4487863"/>
            <a:ext cx="1905000" cy="1573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Element III: Hazard Prevention &amp; </a:t>
            </a:r>
            <a:r>
              <a:rPr lang="en-US" altLang="en-US" dirty="0" smtClean="0">
                <a:solidFill>
                  <a:schemeClr val="accent3"/>
                </a:solidFill>
              </a:rPr>
              <a:t>Control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795926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381000" y="2098876"/>
            <a:ext cx="815340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2400" dirty="0"/>
              <a:t>Hierarchy of Controls:</a:t>
            </a:r>
          </a:p>
          <a:p>
            <a:pPr lvl="1">
              <a:spcBef>
                <a:spcPct val="0"/>
              </a:spcBef>
              <a:buFontTx/>
              <a:buNone/>
            </a:pPr>
            <a:endParaRPr lang="en-US" altLang="en-US" sz="2400" dirty="0"/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2400" dirty="0"/>
              <a:t>	5.  Hazard Control Programs - Includes, but is not 	limited to, control of hazardous energy, confined 	space entry, hazard communication, respiratory 	protection, hearing conservation, fall protection, etc.</a:t>
            </a:r>
          </a:p>
        </p:txBody>
      </p:sp>
      <p:graphicFrame>
        <p:nvGraphicFramePr>
          <p:cNvPr id="18437" name="Object 5" title="lock and keys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0021250"/>
              </p:ext>
            </p:extLst>
          </p:nvPr>
        </p:nvGraphicFramePr>
        <p:xfrm>
          <a:off x="533400" y="4876800"/>
          <a:ext cx="2514600" cy="166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19" name="Clip" r:id="rId4" imgW="5715000" imgH="3192463" progId="MS_ClipArt_Gallery.2">
                  <p:embed/>
                </p:oleObj>
              </mc:Choice>
              <mc:Fallback>
                <p:oleObj name="Clip" r:id="rId4" imgW="5715000" imgH="3192463" progId="MS_ClipArt_Gallery.2">
                  <p:embed/>
                  <p:pic>
                    <p:nvPicPr>
                      <p:cNvPr id="1843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876800"/>
                        <a:ext cx="2514600" cy="1668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Element III: Hazard Prevention &amp; </a:t>
            </a:r>
            <a:r>
              <a:rPr lang="en-US" altLang="en-US" dirty="0" smtClean="0">
                <a:solidFill>
                  <a:schemeClr val="accent3"/>
                </a:solidFill>
              </a:rPr>
              <a:t>Control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701155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5787" y="2209800"/>
            <a:ext cx="84582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2400" dirty="0"/>
              <a:t>Process Safety Management:</a:t>
            </a:r>
          </a:p>
          <a:p>
            <a:pPr lvl="1">
              <a:spcBef>
                <a:spcPct val="0"/>
              </a:spcBef>
              <a:buFontTx/>
              <a:buNone/>
            </a:pPr>
            <a:endParaRPr lang="en-US" altLang="en-US" sz="2400" dirty="0"/>
          </a:p>
          <a:p>
            <a:pPr lvl="2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/>
              <a:t>For sites meeting the threshold requirements for coverage outlined in 29 CFR 1910.119, appendix A.</a:t>
            </a:r>
            <a:endParaRPr lang="en-US" altLang="en-US" sz="2000" dirty="0"/>
          </a:p>
        </p:txBody>
      </p:sp>
      <p:graphicFrame>
        <p:nvGraphicFramePr>
          <p:cNvPr id="19461" name="Object 5" title="worker in field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5498856"/>
              </p:ext>
            </p:extLst>
          </p:nvPr>
        </p:nvGraphicFramePr>
        <p:xfrm>
          <a:off x="3505200" y="3886200"/>
          <a:ext cx="2362200" cy="243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43" name="Clip" r:id="rId4" imgW="1026871" imgH="1341425" progId="MS_ClipArt_Gallery.2">
                  <p:embed/>
                </p:oleObj>
              </mc:Choice>
              <mc:Fallback>
                <p:oleObj name="Clip" r:id="rId4" imgW="1026871" imgH="1341425" progId="MS_ClipArt_Gallery.2">
                  <p:embed/>
                  <p:pic>
                    <p:nvPicPr>
                      <p:cNvPr id="1946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886200"/>
                        <a:ext cx="2362200" cy="243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Element III: Hazard Prevention &amp; </a:t>
            </a:r>
            <a:r>
              <a:rPr lang="en-US" altLang="en-US" dirty="0" smtClean="0">
                <a:solidFill>
                  <a:schemeClr val="accent3"/>
                </a:solidFill>
              </a:rPr>
              <a:t>Control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30598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 smtClean="0">
                <a:solidFill>
                  <a:schemeClr val="accent3"/>
                </a:solidFill>
              </a:rPr>
              <a:t>Hazard Prevention &amp; Control Workshop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133600"/>
            <a:ext cx="8229600" cy="40386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dirty="0" smtClean="0"/>
              <a:t>In your groups:</a:t>
            </a:r>
          </a:p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800" dirty="0" smtClean="0"/>
              <a:t>Turn to Tab 15 – BESAFE, Inc. Case Study</a:t>
            </a:r>
          </a:p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800" dirty="0" smtClean="0"/>
              <a:t>Read pages 8-9</a:t>
            </a:r>
          </a:p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800" dirty="0" smtClean="0"/>
              <a:t>Evaluate against requirements just reviewed</a:t>
            </a:r>
          </a:p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800" dirty="0" smtClean="0"/>
              <a:t>Note deficiencies, red flags, issues that would warrant further review</a:t>
            </a:r>
          </a:p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800" dirty="0" smtClean="0"/>
              <a:t>Note good or positive observations</a:t>
            </a:r>
          </a:p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800" dirty="0" smtClean="0"/>
              <a:t>Time 45 minutes -- Group Report out!</a:t>
            </a:r>
          </a:p>
          <a:p>
            <a:pPr eaLnBrk="1" hangingPunct="1">
              <a:buFontTx/>
              <a:buNone/>
            </a:pPr>
            <a:endParaRPr lang="en-US" alt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50121309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3581400"/>
            <a:ext cx="6781800" cy="1143000"/>
          </a:xfrm>
        </p:spPr>
        <p:txBody>
          <a:bodyPr/>
          <a:lstStyle/>
          <a:p>
            <a:pPr algn="ctr"/>
            <a:r>
              <a:rPr lang="en-US" altLang="en-US" dirty="0">
                <a:solidFill>
                  <a:schemeClr val="accent2"/>
                </a:solidFill>
                <a:latin typeface="B Helvetica Bold" charset="0"/>
              </a:rPr>
              <a:t>Element </a:t>
            </a:r>
            <a:r>
              <a:rPr lang="en-US" altLang="en-US" dirty="0" smtClean="0">
                <a:solidFill>
                  <a:schemeClr val="accent2"/>
                </a:solidFill>
                <a:latin typeface="B Helvetica Bold" charset="0"/>
              </a:rPr>
              <a:t>III</a:t>
            </a:r>
            <a:br>
              <a:rPr lang="en-US" altLang="en-US" dirty="0" smtClean="0">
                <a:solidFill>
                  <a:schemeClr val="accent2"/>
                </a:solidFill>
                <a:latin typeface="B Helvetica Bold" charset="0"/>
              </a:rPr>
            </a:br>
            <a:r>
              <a:rPr lang="en-US" altLang="en-US" dirty="0" smtClean="0">
                <a:solidFill>
                  <a:schemeClr val="accent2"/>
                </a:solidFill>
                <a:latin typeface="B Helvetica Bold" charset="0"/>
              </a:rPr>
              <a:t>___________________</a:t>
            </a:r>
            <a:r>
              <a:rPr lang="en-US" altLang="en-US" dirty="0">
                <a:solidFill>
                  <a:schemeClr val="accent2"/>
                </a:solidFill>
                <a:latin typeface="B Helvetica Bold" charset="0"/>
              </a:rPr>
              <a:t/>
            </a:r>
            <a:br>
              <a:rPr lang="en-US" altLang="en-US" dirty="0">
                <a:solidFill>
                  <a:schemeClr val="accent2"/>
                </a:solidFill>
                <a:latin typeface="B Helvetica Bold" charset="0"/>
              </a:rPr>
            </a:br>
            <a:r>
              <a:rPr lang="en-US" altLang="en-US" dirty="0">
                <a:solidFill>
                  <a:schemeClr val="accent2"/>
                </a:solidFill>
                <a:latin typeface="B Helvetica Bold" charset="0"/>
              </a:rPr>
              <a:t/>
            </a:r>
            <a:br>
              <a:rPr lang="en-US" altLang="en-US" dirty="0">
                <a:solidFill>
                  <a:schemeClr val="accent2"/>
                </a:solidFill>
                <a:latin typeface="B Helvetica Bold" charset="0"/>
              </a:rPr>
            </a:br>
            <a:r>
              <a:rPr lang="en-US" altLang="en-US" dirty="0">
                <a:solidFill>
                  <a:schemeClr val="accent2"/>
                </a:solidFill>
                <a:latin typeface="B Helvetica Bold" charset="0"/>
              </a:rPr>
              <a:t>Hazard Prevention </a:t>
            </a:r>
            <a:br>
              <a:rPr lang="en-US" altLang="en-US" dirty="0">
                <a:solidFill>
                  <a:schemeClr val="accent2"/>
                </a:solidFill>
                <a:latin typeface="B Helvetica Bold" charset="0"/>
              </a:rPr>
            </a:br>
            <a:r>
              <a:rPr lang="en-US" altLang="en-US" dirty="0">
                <a:solidFill>
                  <a:schemeClr val="accent2"/>
                </a:solidFill>
                <a:latin typeface="B Helvetica Bold" charset="0"/>
              </a:rPr>
              <a:t>&amp; Control</a:t>
            </a:r>
            <a:br>
              <a:rPr lang="en-US" altLang="en-US" dirty="0">
                <a:solidFill>
                  <a:schemeClr val="accent2"/>
                </a:solidFill>
                <a:latin typeface="B Helvetica Bold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433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 descr="White box"/>
          <p:cNvSpPr/>
          <p:nvPr/>
        </p:nvSpPr>
        <p:spPr>
          <a:xfrm>
            <a:off x="6781800" y="6019800"/>
            <a:ext cx="2133600" cy="6858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TextBox 8"/>
          <p:cNvSpPr txBox="1"/>
          <p:nvPr/>
        </p:nvSpPr>
        <p:spPr bwMode="auto">
          <a:xfrm>
            <a:off x="1392650" y="4303712"/>
            <a:ext cx="6358700" cy="103028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sz="2800" b="1" dirty="0" err="1">
                <a:solidFill>
                  <a:srgbClr val="182C83"/>
                </a:solidFill>
                <a:latin typeface="Calibri" charset="0"/>
              </a:rPr>
              <a:t>www.osha.gov</a:t>
            </a:r>
            <a:endParaRPr lang="en-US" sz="2800" b="1" dirty="0">
              <a:solidFill>
                <a:srgbClr val="182C83"/>
              </a:solidFill>
              <a:latin typeface="Calibri" charset="0"/>
            </a:endParaRPr>
          </a:p>
          <a:p>
            <a:pPr algn="ctr" eaLnBrk="1" hangingPunct="1"/>
            <a:r>
              <a:rPr lang="en-US" sz="2800" b="1" dirty="0">
                <a:solidFill>
                  <a:srgbClr val="182C83"/>
                </a:solidFill>
                <a:latin typeface="Calibri" charset="0"/>
              </a:rPr>
              <a:t>800-321-OSHA (6742</a:t>
            </a:r>
            <a:r>
              <a:rPr lang="en-US" sz="2800" b="1" dirty="0">
                <a:solidFill>
                  <a:srgbClr val="182C83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charset="0"/>
              </a:rPr>
              <a:t>)</a:t>
            </a:r>
          </a:p>
        </p:txBody>
      </p:sp>
      <p:pic>
        <p:nvPicPr>
          <p:cNvPr id="4" name="Picture 3" descr="secondary-OSHA logo.jpg" title="OSHA logo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1192"/>
          <a:stretch/>
        </p:blipFill>
        <p:spPr>
          <a:xfrm>
            <a:off x="3094387" y="3236912"/>
            <a:ext cx="2955227" cy="918643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Information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533400" y="2127250"/>
            <a:ext cx="701040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Clr>
                <a:srgbClr val="FFFF00"/>
              </a:buClr>
              <a:buSzPct val="75000"/>
              <a:buFont typeface="Wingdings" panose="05000000000000000000" pitchFamily="2" charset="2"/>
              <a:buNone/>
            </a:pPr>
            <a:r>
              <a:rPr lang="en-US" altLang="en-US" sz="2800" b="1" dirty="0"/>
              <a:t>In this section, we will cover:</a:t>
            </a:r>
          </a:p>
          <a:p>
            <a:pPr>
              <a:buClr>
                <a:srgbClr val="FFFF00"/>
              </a:buClr>
              <a:buSzPct val="75000"/>
              <a:buFont typeface="Wingdings" panose="05000000000000000000" pitchFamily="2" charset="2"/>
              <a:buNone/>
            </a:pPr>
            <a:endParaRPr lang="en-US" altLang="en-US" sz="2800" b="1" dirty="0"/>
          </a:p>
          <a:p>
            <a:pPr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800" b="1" dirty="0"/>
              <a:t>Hazard Controls/Disciplinary System</a:t>
            </a:r>
          </a:p>
          <a:p>
            <a:pPr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800" b="1" dirty="0"/>
              <a:t>Hazard Correction Tracking</a:t>
            </a:r>
          </a:p>
          <a:p>
            <a:pPr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800" b="1" dirty="0"/>
              <a:t>Preventive/Predictive Maintenance </a:t>
            </a:r>
          </a:p>
          <a:p>
            <a:pPr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800" b="1" dirty="0"/>
              <a:t>Occupational Health Care Program</a:t>
            </a:r>
          </a:p>
          <a:p>
            <a:pPr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800" b="1" dirty="0"/>
              <a:t>Emergency Procedures</a:t>
            </a:r>
          </a:p>
          <a:p>
            <a:pPr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800" b="1" dirty="0"/>
              <a:t>Hazard Elimination &amp; Control</a:t>
            </a:r>
          </a:p>
        </p:txBody>
      </p:sp>
      <p:graphicFrame>
        <p:nvGraphicFramePr>
          <p:cNvPr id="4100" name="Object 4" title="Construction Worker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6544932"/>
              </p:ext>
            </p:extLst>
          </p:nvPr>
        </p:nvGraphicFramePr>
        <p:xfrm>
          <a:off x="7086600" y="1371600"/>
          <a:ext cx="1638300" cy="155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27" name="Clip" r:id="rId4" imgW="3756577" imgH="4930200" progId="MS_ClipArt_Gallery.2">
                  <p:embed/>
                </p:oleObj>
              </mc:Choice>
              <mc:Fallback>
                <p:oleObj name="Clip" r:id="rId4" imgW="3756577" imgH="4930200" progId="MS_ClipArt_Gallery.2">
                  <p:embed/>
                  <p:pic>
                    <p:nvPicPr>
                      <p:cNvPr id="410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1371600"/>
                        <a:ext cx="1638300" cy="155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Element III: Hazard Prevention &amp; </a:t>
            </a:r>
            <a:r>
              <a:rPr lang="en-US" altLang="en-US" dirty="0" smtClean="0">
                <a:solidFill>
                  <a:schemeClr val="accent3"/>
                </a:solidFill>
              </a:rPr>
              <a:t>Control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5619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76200" y="2133600"/>
            <a:ext cx="81534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2400" dirty="0"/>
              <a:t>Hazard Controls</a:t>
            </a:r>
          </a:p>
          <a:p>
            <a:pPr lvl="1">
              <a:spcBef>
                <a:spcPct val="0"/>
              </a:spcBef>
              <a:buFontTx/>
              <a:buNone/>
            </a:pPr>
            <a:endParaRPr lang="en-US" altLang="en-US" sz="2400" dirty="0"/>
          </a:p>
          <a:p>
            <a:pPr lvl="2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/>
              <a:t>Site hazards identified during the hazard analysis process must be eliminated or controlled by developing and implementing the systems discussed in this section</a:t>
            </a:r>
          </a:p>
          <a:p>
            <a:pPr lvl="2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endParaRPr lang="en-US" altLang="en-US" dirty="0"/>
          </a:p>
          <a:p>
            <a:pPr lvl="2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/>
              <a:t>The hazard controls a site chooses must be understood and followed by affected parties, and appropriate to the hazard and size of the worksite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Element III: Hazard Prevention &amp; </a:t>
            </a:r>
            <a:r>
              <a:rPr lang="en-US" altLang="en-US" dirty="0" smtClean="0">
                <a:solidFill>
                  <a:schemeClr val="accent3"/>
                </a:solidFill>
              </a:rPr>
              <a:t>Control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29626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76200" y="1828800"/>
            <a:ext cx="81534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>
              <a:spcBef>
                <a:spcPct val="0"/>
              </a:spcBef>
              <a:buFontTx/>
              <a:buNone/>
            </a:pPr>
            <a:endParaRPr lang="en-US" altLang="en-US" sz="2400" b="1" dirty="0"/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2400" dirty="0"/>
              <a:t>Disciplinary System</a:t>
            </a:r>
          </a:p>
          <a:p>
            <a:pPr lvl="2">
              <a:spcBef>
                <a:spcPct val="0"/>
              </a:spcBef>
              <a:buFontTx/>
              <a:buNone/>
            </a:pPr>
            <a:endParaRPr lang="en-US" altLang="en-US" dirty="0"/>
          </a:p>
          <a:p>
            <a:pPr lvl="2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/>
              <a:t> 	Must be written</a:t>
            </a:r>
          </a:p>
          <a:p>
            <a:pPr lvl="2">
              <a:spcBef>
                <a:spcPct val="0"/>
              </a:spcBef>
              <a:buClr>
                <a:srgbClr val="0033CC"/>
              </a:buClr>
              <a:buFontTx/>
              <a:buNone/>
            </a:pPr>
            <a:endParaRPr lang="en-US" altLang="en-US" dirty="0"/>
          </a:p>
          <a:p>
            <a:pPr lvl="2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/>
              <a:t> 	Must be clearly communicated and equitably 	enforced</a:t>
            </a:r>
            <a:endParaRPr lang="en-US" altLang="en-US" sz="2000" dirty="0"/>
          </a:p>
        </p:txBody>
      </p:sp>
      <p:graphicFrame>
        <p:nvGraphicFramePr>
          <p:cNvPr id="6149" name="Object 5" title="Two people in front of judge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4088158"/>
              </p:ext>
            </p:extLst>
          </p:nvPr>
        </p:nvGraphicFramePr>
        <p:xfrm>
          <a:off x="3352800" y="4267200"/>
          <a:ext cx="2590800" cy="198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51" name="Clip" r:id="rId4" imgW="1091794" imgH="1072591" progId="MS_ClipArt_Gallery.2">
                  <p:embed/>
                </p:oleObj>
              </mc:Choice>
              <mc:Fallback>
                <p:oleObj name="Clip" r:id="rId4" imgW="1091794" imgH="1072591" progId="MS_ClipArt_Gallery.2">
                  <p:embed/>
                  <p:pic>
                    <p:nvPicPr>
                      <p:cNvPr id="614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4267200"/>
                        <a:ext cx="2590800" cy="198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Element III: Hazard Prevention &amp; </a:t>
            </a:r>
            <a:r>
              <a:rPr lang="en-US" altLang="en-US" dirty="0" smtClean="0">
                <a:solidFill>
                  <a:schemeClr val="accent3"/>
                </a:solidFill>
              </a:rPr>
              <a:t>Control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768166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-195805" y="2133600"/>
            <a:ext cx="8686800" cy="556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1">
              <a:defRPr/>
            </a:pPr>
            <a:r>
              <a:rPr lang="en-US" altLang="en-US" sz="2400" dirty="0" smtClean="0"/>
              <a:t>Disciplinary System:</a:t>
            </a:r>
          </a:p>
          <a:p>
            <a:pPr lvl="2">
              <a:defRPr/>
            </a:pPr>
            <a:endParaRPr lang="en-US" altLang="en-US" sz="2400" dirty="0" smtClean="0"/>
          </a:p>
          <a:p>
            <a:pPr lvl="2">
              <a:defRPr/>
            </a:pPr>
            <a:r>
              <a:rPr lang="en-US" altLang="en-US" sz="2400" dirty="0" smtClean="0"/>
              <a:t>Include procedures for disciplinary action or re-orientation of:</a:t>
            </a:r>
          </a:p>
          <a:p>
            <a:pPr lvl="2">
              <a:defRPr/>
            </a:pPr>
            <a:endParaRPr lang="en-US" altLang="en-US" sz="2400" dirty="0" smtClean="0"/>
          </a:p>
          <a:p>
            <a:pPr marL="1257300" lvl="2" indent="-342900"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400" dirty="0" smtClean="0"/>
              <a:t>	managers, supervisors, non-supervisory 		employees who:</a:t>
            </a:r>
          </a:p>
          <a:p>
            <a:pPr marL="1257300" lvl="2" indent="-342900"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endParaRPr lang="en-US" altLang="en-US" sz="2400" dirty="0" smtClean="0"/>
          </a:p>
          <a:p>
            <a:pPr marL="1257300" lvl="2" indent="-342900"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400" dirty="0" smtClean="0"/>
              <a:t>	break or disregard safety and health rules, 		safety work practices, proper material 		handling, or emergency procedures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Element III: Hazard Prevention &amp; </a:t>
            </a:r>
            <a:r>
              <a:rPr lang="en-US" altLang="en-US" dirty="0" smtClean="0">
                <a:solidFill>
                  <a:schemeClr val="accent3"/>
                </a:solidFill>
              </a:rPr>
              <a:t>Control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87938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-152400" y="1951038"/>
            <a:ext cx="81534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>
              <a:spcBef>
                <a:spcPct val="0"/>
              </a:spcBef>
              <a:buFontTx/>
              <a:buNone/>
            </a:pPr>
            <a:endParaRPr lang="en-US" altLang="en-US" sz="2400" b="1" dirty="0"/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2400" dirty="0"/>
              <a:t>Hazard Correction Tracking:</a:t>
            </a:r>
          </a:p>
          <a:p>
            <a:pPr lvl="1">
              <a:spcBef>
                <a:spcPct val="0"/>
              </a:spcBef>
              <a:buFontTx/>
              <a:buNone/>
            </a:pPr>
            <a:endParaRPr lang="en-US" altLang="en-US" sz="2400" dirty="0"/>
          </a:p>
          <a:p>
            <a:pPr lvl="2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/>
              <a:t>The site must have a system for initiating and tracking hazard elimination or controls, identified through the various safety and health programs, in a timely manner</a:t>
            </a:r>
          </a:p>
        </p:txBody>
      </p:sp>
      <p:graphicFrame>
        <p:nvGraphicFramePr>
          <p:cNvPr id="8197" name="Object 5" title="Hazard Log book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5099631"/>
              </p:ext>
            </p:extLst>
          </p:nvPr>
        </p:nvGraphicFramePr>
        <p:xfrm>
          <a:off x="3352800" y="4495800"/>
          <a:ext cx="1828800" cy="198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75" name="Clip" r:id="rId4" imgW="2149475" imgH="2940050" progId="MS_ClipArt_Gallery.2">
                  <p:embed/>
                </p:oleObj>
              </mc:Choice>
              <mc:Fallback>
                <p:oleObj name="Clip" r:id="rId4" imgW="2149475" imgH="2940050" progId="MS_ClipArt_Gallery.2">
                  <p:embed/>
                  <p:pic>
                    <p:nvPicPr>
                      <p:cNvPr id="819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4495800"/>
                        <a:ext cx="1828800" cy="198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3657600" y="5029200"/>
            <a:ext cx="1514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HAZ LOG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Element III: Hazard Prevention &amp; </a:t>
            </a:r>
            <a:r>
              <a:rPr lang="en-US" altLang="en-US" dirty="0" smtClean="0">
                <a:solidFill>
                  <a:schemeClr val="accent3"/>
                </a:solidFill>
              </a:rPr>
              <a:t>Control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58734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381000" y="1828800"/>
            <a:ext cx="81534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1">
              <a:defRPr/>
            </a:pPr>
            <a:endParaRPr lang="en-US" altLang="en-US" sz="2400" b="1" dirty="0" smtClean="0"/>
          </a:p>
          <a:p>
            <a:pPr lvl="1">
              <a:defRPr/>
            </a:pPr>
            <a:r>
              <a:rPr lang="en-US" altLang="en-US" sz="2400" dirty="0" smtClean="0"/>
              <a:t>Preventive Maintenance System:</a:t>
            </a:r>
          </a:p>
          <a:p>
            <a:pPr lvl="1">
              <a:defRPr/>
            </a:pPr>
            <a:endParaRPr lang="en-US" altLang="en-US" sz="2400" dirty="0" smtClean="0"/>
          </a:p>
          <a:p>
            <a:pPr lvl="2">
              <a:defRPr/>
            </a:pPr>
            <a:r>
              <a:rPr lang="en-US" altLang="en-US" sz="2400" dirty="0" smtClean="0"/>
              <a:t>System must be written, and documents the monitoring and maintenance of workplace equipment such as:</a:t>
            </a:r>
          </a:p>
          <a:p>
            <a:pPr lvl="2">
              <a:defRPr/>
            </a:pPr>
            <a:endParaRPr lang="en-US" altLang="en-US" sz="2400" dirty="0" smtClean="0"/>
          </a:p>
          <a:p>
            <a:pPr marL="1257300" lvl="2" indent="-342900"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400" dirty="0" smtClean="0"/>
              <a:t>  	preventive and predictive maintenance, to 	prevent equipment from becoming hazardous</a:t>
            </a:r>
          </a:p>
        </p:txBody>
      </p:sp>
      <p:graphicFrame>
        <p:nvGraphicFramePr>
          <p:cNvPr id="9221" name="Object 5" title="Tools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3819501"/>
              </p:ext>
            </p:extLst>
          </p:nvPr>
        </p:nvGraphicFramePr>
        <p:xfrm>
          <a:off x="381000" y="5027613"/>
          <a:ext cx="1371600" cy="1365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399" name="Clip" r:id="rId4" imgW="833933" imgH="754380" progId="MS_ClipArt_Gallery.2">
                  <p:embed/>
                </p:oleObj>
              </mc:Choice>
              <mc:Fallback>
                <p:oleObj name="Clip" r:id="rId4" imgW="833933" imgH="754380" progId="MS_ClipArt_Gallery.2">
                  <p:embed/>
                  <p:pic>
                    <p:nvPicPr>
                      <p:cNvPr id="922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5027613"/>
                        <a:ext cx="1371600" cy="1365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Element III: Hazard Prevention &amp; </a:t>
            </a:r>
            <a:r>
              <a:rPr lang="en-US" altLang="en-US" dirty="0" smtClean="0">
                <a:solidFill>
                  <a:schemeClr val="accent3"/>
                </a:solidFill>
              </a:rPr>
              <a:t>Control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02741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0" y="1788028"/>
            <a:ext cx="81534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1">
              <a:defRPr/>
            </a:pPr>
            <a:endParaRPr lang="en-US" altLang="en-US" sz="2400" b="1" dirty="0" smtClean="0"/>
          </a:p>
          <a:p>
            <a:pPr lvl="1">
              <a:defRPr/>
            </a:pPr>
            <a:r>
              <a:rPr lang="en-US" altLang="en-US" sz="2400" dirty="0" smtClean="0"/>
              <a:t>Occupational Health Care Program</a:t>
            </a:r>
          </a:p>
          <a:p>
            <a:pPr lvl="1">
              <a:defRPr/>
            </a:pPr>
            <a:endParaRPr lang="en-US" altLang="en-US" sz="2400" dirty="0" smtClean="0"/>
          </a:p>
          <a:p>
            <a:pPr lvl="1">
              <a:defRPr/>
            </a:pPr>
            <a:r>
              <a:rPr lang="en-US" altLang="en-US" sz="2400" dirty="0" smtClean="0"/>
              <a:t>Program must include:</a:t>
            </a:r>
          </a:p>
          <a:p>
            <a:pPr lvl="2">
              <a:defRPr/>
            </a:pPr>
            <a:endParaRPr lang="en-US" altLang="en-US" sz="2400" dirty="0" smtClean="0"/>
          </a:p>
          <a:p>
            <a:pPr marL="1257300" lvl="2" indent="-342900"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400" dirty="0" smtClean="0"/>
              <a:t>Use of licensed health care professionals to assess employee health status for prevention of and early recognition and treatment of injury and illness</a:t>
            </a:r>
            <a:endParaRPr lang="en-US" altLang="en-US" sz="2000" dirty="0" smtClean="0"/>
          </a:p>
        </p:txBody>
      </p:sp>
      <p:graphicFrame>
        <p:nvGraphicFramePr>
          <p:cNvPr id="10245" name="Object 5" title="Doctor checking blood presue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6622276"/>
              </p:ext>
            </p:extLst>
          </p:nvPr>
        </p:nvGraphicFramePr>
        <p:xfrm>
          <a:off x="3429000" y="4953000"/>
          <a:ext cx="1447800" cy="16148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23" name="Clip" r:id="rId4" imgW="729691" imgH="1041502" progId="MS_ClipArt_Gallery.2">
                  <p:embed/>
                </p:oleObj>
              </mc:Choice>
              <mc:Fallback>
                <p:oleObj name="Clip" r:id="rId4" imgW="729691" imgH="1041502" progId="MS_ClipArt_Gallery.2">
                  <p:embed/>
                  <p:pic>
                    <p:nvPicPr>
                      <p:cNvPr id="1024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4953000"/>
                        <a:ext cx="1447800" cy="16148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Element III: Hazard Prevention &amp; </a:t>
            </a:r>
            <a:r>
              <a:rPr lang="en-US" altLang="en-US" dirty="0" smtClean="0">
                <a:solidFill>
                  <a:schemeClr val="accent3"/>
                </a:solidFill>
              </a:rPr>
              <a:t>Control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82231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727</TotalTime>
  <Words>723</Words>
  <Application>Microsoft Office PowerPoint</Application>
  <PresentationFormat>On-screen Show (4:3)</PresentationFormat>
  <Paragraphs>133</Paragraphs>
  <Slides>20</Slides>
  <Notes>17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ＭＳ Ｐゴシック</vt:lpstr>
      <vt:lpstr>Arial</vt:lpstr>
      <vt:lpstr>B Helvetica Bold</vt:lpstr>
      <vt:lpstr>Calibri</vt:lpstr>
      <vt:lpstr>Times New Roman</vt:lpstr>
      <vt:lpstr>Wingdings</vt:lpstr>
      <vt:lpstr>Default Design</vt:lpstr>
      <vt:lpstr>Clip</vt:lpstr>
      <vt:lpstr>OSHA Special Government Employee (SGE) Training </vt:lpstr>
      <vt:lpstr>Element III ___________________  Hazard Prevention  &amp; Control </vt:lpstr>
      <vt:lpstr>Element III: Hazard Prevention &amp; Control</vt:lpstr>
      <vt:lpstr>Element III: Hazard Prevention &amp; Control</vt:lpstr>
      <vt:lpstr>Element III: Hazard Prevention &amp; Control</vt:lpstr>
      <vt:lpstr>Element III: Hazard Prevention &amp; Control</vt:lpstr>
      <vt:lpstr>Element III: Hazard Prevention &amp; Control</vt:lpstr>
      <vt:lpstr>Element III: Hazard Prevention &amp; Control</vt:lpstr>
      <vt:lpstr>Element III: Hazard Prevention &amp; Control</vt:lpstr>
      <vt:lpstr>Element III: Hazard Prevention &amp; Control</vt:lpstr>
      <vt:lpstr>Element III: Hazard Prevention &amp; Control</vt:lpstr>
      <vt:lpstr>Element III: Hazard Prevention &amp; Control</vt:lpstr>
      <vt:lpstr>Element III: Hazard Prevention &amp; Control</vt:lpstr>
      <vt:lpstr>Element III: Hazard Prevention &amp; Control</vt:lpstr>
      <vt:lpstr>Element III: Hazard Prevention &amp; Control</vt:lpstr>
      <vt:lpstr>Element III: Hazard Prevention &amp; Control</vt:lpstr>
      <vt:lpstr>Element III: Hazard Prevention &amp; Control</vt:lpstr>
      <vt:lpstr>Element III: Hazard Prevention &amp; Control</vt:lpstr>
      <vt:lpstr>Hazard Prevention &amp; Control Workshop</vt:lpstr>
      <vt:lpstr>Contact Information</vt:lpstr>
    </vt:vector>
  </TitlesOfParts>
  <Manager/>
  <Company>OSHA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OSHA Template</dc:title>
  <dc:subject/>
  <dc:creator>Office of Communications</dc:creator>
  <cp:keywords/>
  <dc:description/>
  <cp:lastModifiedBy>Hymes, Whitney - OSHA</cp:lastModifiedBy>
  <cp:revision>54</cp:revision>
  <cp:lastPrinted>2018-12-07T14:42:03Z</cp:lastPrinted>
  <dcterms:created xsi:type="dcterms:W3CDTF">2006-10-02T15:43:52Z</dcterms:created>
  <dcterms:modified xsi:type="dcterms:W3CDTF">2021-07-30T20:56:59Z</dcterms:modified>
  <cp:category/>
</cp:coreProperties>
</file>