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1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59" r:id="rId19"/>
  </p:sldIdLst>
  <p:sldSz cx="9144000" cy="6858000" type="screen4x3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C83"/>
    <a:srgbClr val="182E67"/>
    <a:srgbClr val="0070C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C6CAE-4051-C34E-A340-EB220B6B11FD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1BCEBE-1593-4A43-ABCB-ABC045DA94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88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6D02FF1-666A-534A-8814-EE75650F9943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BE2779E-D1FA-B94E-B00B-BB69D64E60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34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4D7D328-A8ED-4B61-A4F9-91B580846DEA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84826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FAF2498-9034-4AC6-97E6-06BDF8CC8D36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921542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C26E582-1BE8-4BCF-804D-F4173373FD50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030601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A5149AF-8176-4419-9BF8-026008578F72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5869574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0F513CA-83F1-49A3-A5BA-8358C9436E4C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213209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2E0C9E-767D-414A-B75F-F042D56349A6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3672447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66763" indent="-2921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79513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54175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28838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860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432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004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576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505CB53-ADB6-3642-827B-3EFBBB2DBE0A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627F079-38BC-4E57-B188-5B39BAEE0838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6795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120081F-BA38-4B14-9856-14821AFCAB73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28873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553C7FA-FE57-440C-A923-C82E3B06D8BD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706901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8FA935E-2073-48A6-892A-84E88BC0FEF1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792026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0D7D44-FAFC-455C-87F5-3CFF49AF8E1E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746764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F3AE1D2-F746-4AF3-9F38-FCC2E97159C9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544479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3461FAC-CC02-45F0-91D3-CAA7E779BADE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982855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E32DA59-94B8-4CB0-A6D3-F963A89C51C3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289520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08585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524000" y="3733800"/>
            <a:ext cx="6096000" cy="0"/>
          </a:xfrm>
          <a:prstGeom prst="line">
            <a:avLst/>
          </a:prstGeom>
          <a:ln w="3175" cmpd="sng"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65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734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96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265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770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/>
            </a:lvl1pPr>
            <a:lvl3pPr>
              <a:buClr>
                <a:srgbClr val="0070C0"/>
              </a:buClr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64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59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144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3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1935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59112"/>
            <a:ext cx="4040188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1935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059112"/>
            <a:ext cx="4041775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1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30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219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-16764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OSHA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16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975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22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6248400"/>
            <a:ext cx="1905000" cy="30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presentation_top.jpg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62"/>
          <a:stretch/>
        </p:blipFill>
        <p:spPr>
          <a:xfrm>
            <a:off x="-2" y="0"/>
            <a:ext cx="9171432" cy="221642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9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0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2284412"/>
            <a:ext cx="9144000" cy="1601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5400" dirty="0">
                <a:solidFill>
                  <a:srgbClr val="0070C0"/>
                </a:solidFill>
                <a:latin typeface="Calibri" panose="020F0502020204030204" pitchFamily="34" charset="0"/>
              </a:rPr>
              <a:t>OSHA Special Government Employee (SGE) </a:t>
            </a:r>
            <a: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Training</a:t>
            </a:r>
            <a:b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</a:br>
            <a:endParaRPr lang="en-US" altLang="en-US" sz="16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4038600"/>
            <a:ext cx="9144000" cy="1524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United States Department of Labor</a:t>
            </a:r>
          </a:p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Occupational Safety and Health Administration</a:t>
            </a:r>
            <a:endParaRPr lang="en-US" altLang="en-US" sz="2400" b="1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6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-15433" y="2057400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Routine Inspections: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In general industry and maritime, these inspections must occur at least monthly and cover the whole worksite at least quarterly</a:t>
            </a:r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In construction, these inspections must cover the entire worksite at least weekly &amp; involve trained employees</a:t>
            </a:r>
          </a:p>
        </p:txBody>
      </p:sp>
      <p:graphicFrame>
        <p:nvGraphicFramePr>
          <p:cNvPr id="11269" name="Object 5" title="consturction worker operating machine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2791090"/>
              </p:ext>
            </p:extLst>
          </p:nvPr>
        </p:nvGraphicFramePr>
        <p:xfrm>
          <a:off x="4061267" y="5105400"/>
          <a:ext cx="2209800" cy="153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3" name="Clip" r:id="rId4" imgW="1236269" imgH="1175004" progId="MS_ClipArt_Gallery.2">
                  <p:embed/>
                </p:oleObj>
              </mc:Choice>
              <mc:Fallback>
                <p:oleObj name="Clip" r:id="rId4" imgW="1236269" imgH="1175004" progId="MS_ClipArt_Gallery.2">
                  <p:embed/>
                  <p:pic>
                    <p:nvPicPr>
                      <p:cNvPr id="1126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1267" y="5105400"/>
                        <a:ext cx="2209800" cy="153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II: Worksite</a:t>
            </a:r>
            <a:r>
              <a:rPr lang="en-US" altLang="en-US" sz="4800" dirty="0">
                <a:solidFill>
                  <a:schemeClr val="accent3"/>
                </a:solidFill>
              </a:rPr>
              <a:t> </a:t>
            </a:r>
            <a:r>
              <a:rPr lang="en-US" altLang="en-US" dirty="0" smtClean="0">
                <a:solidFill>
                  <a:schemeClr val="accent3"/>
                </a:solidFill>
              </a:rPr>
              <a:t>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0205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23149" y="2209800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Employee Hazard Reporting System: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The site must have a written system employees may use to notify management of conditions that appear hazardous</a:t>
            </a:r>
          </a:p>
        </p:txBody>
      </p:sp>
      <p:pic>
        <p:nvPicPr>
          <p:cNvPr id="12296" name="Picture 8" title="guy with a safety concern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5550" y="3886200"/>
            <a:ext cx="2590800" cy="237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3962400" y="3978275"/>
            <a:ext cx="1828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Times New Roman" panose="02020603050405020304" pitchFamily="18" charset="0"/>
              </a:rPr>
              <a:t>I  have a safety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Times New Roman" panose="02020603050405020304" pitchFamily="18" charset="0"/>
              </a:rPr>
              <a:t>concern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II: Worksite</a:t>
            </a:r>
            <a:r>
              <a:rPr lang="en-US" altLang="en-US" sz="4800" dirty="0">
                <a:solidFill>
                  <a:schemeClr val="accent3"/>
                </a:solidFill>
              </a:rPr>
              <a:t> </a:t>
            </a:r>
            <a:r>
              <a:rPr lang="en-US" altLang="en-US" dirty="0" smtClean="0">
                <a:solidFill>
                  <a:schemeClr val="accent3"/>
                </a:solidFill>
              </a:rPr>
              <a:t>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98354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1829765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  <a:defRPr/>
            </a:pPr>
            <a:endParaRPr lang="en-US" altLang="en-US" sz="2400" dirty="0" smtClean="0">
              <a:latin typeface="Arial" charset="0"/>
            </a:endParaRPr>
          </a:p>
          <a:p>
            <a:pPr lvl="1">
              <a:spcBef>
                <a:spcPct val="0"/>
              </a:spcBef>
              <a:buFontTx/>
              <a:buNone/>
              <a:defRPr/>
            </a:pPr>
            <a:r>
              <a:rPr lang="en-US" altLang="en-US" sz="2400" dirty="0" smtClean="0">
                <a:solidFill>
                  <a:schemeClr val="tx1"/>
                </a:solidFill>
                <a:latin typeface="Arial" charset="0"/>
              </a:rPr>
              <a:t>Employee Hazard Reporting System:</a:t>
            </a:r>
          </a:p>
          <a:p>
            <a:pPr lvl="1">
              <a:spcBef>
                <a:spcPct val="0"/>
              </a:spcBef>
              <a:buFontTx/>
              <a:buNone/>
              <a:defRPr/>
            </a:pPr>
            <a:endParaRPr lang="en-US" altLang="en-US" sz="2400" dirty="0" smtClean="0">
              <a:solidFill>
                <a:schemeClr val="tx1"/>
              </a:solidFill>
              <a:latin typeface="Arial" charset="0"/>
            </a:endParaRP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 smtClean="0">
                <a:solidFill>
                  <a:schemeClr val="tx1"/>
                </a:solidFill>
                <a:latin typeface="Arial" charset="0"/>
              </a:rPr>
              <a:t>System must include timely and appropriate responses</a:t>
            </a: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dirty="0" smtClean="0">
              <a:solidFill>
                <a:schemeClr val="tx1"/>
              </a:solidFill>
              <a:latin typeface="Arial" charset="0"/>
            </a:endParaRP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 smtClean="0">
                <a:solidFill>
                  <a:schemeClr val="tx1"/>
                </a:solidFill>
                <a:latin typeface="Arial" charset="0"/>
              </a:rPr>
              <a:t>The system must include tracking of responses and tracking of hazard elimination or control to completion</a:t>
            </a:r>
          </a:p>
          <a:p>
            <a:pPr lvl="2">
              <a:spcBef>
                <a:spcPct val="0"/>
              </a:spcBef>
              <a:buFontTx/>
              <a:buNone/>
              <a:defRPr/>
            </a:pPr>
            <a:endParaRPr lang="en-US" altLang="en-US" dirty="0" smtClean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13318" name="Object 6" title="Hazard logs book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716981"/>
              </p:ext>
            </p:extLst>
          </p:nvPr>
        </p:nvGraphicFramePr>
        <p:xfrm>
          <a:off x="3302793" y="4953000"/>
          <a:ext cx="1547813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7" name="Clip" r:id="rId4" imgW="2149475" imgH="2940050" progId="MS_ClipArt_Gallery.2">
                  <p:embed/>
                </p:oleObj>
              </mc:Choice>
              <mc:Fallback>
                <p:oleObj name="Clip" r:id="rId4" imgW="2149475" imgH="2940050" progId="MS_ClipArt_Gallery.2">
                  <p:embed/>
                  <p:pic>
                    <p:nvPicPr>
                      <p:cNvPr id="1331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793" y="4953000"/>
                        <a:ext cx="1547813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3657600" y="5380037"/>
            <a:ext cx="16224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Hazard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Times New Roman" panose="02020603050405020304" pitchFamily="18" charset="0"/>
              </a:rPr>
              <a:t>Logs</a:t>
            </a:r>
            <a:endParaRPr lang="en-US" altLang="en-US" sz="2400" dirty="0">
              <a:latin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II: Worksite</a:t>
            </a:r>
            <a:r>
              <a:rPr lang="en-US" altLang="en-US" sz="4800" dirty="0">
                <a:solidFill>
                  <a:schemeClr val="accent3"/>
                </a:solidFill>
              </a:rPr>
              <a:t> </a:t>
            </a:r>
            <a:r>
              <a:rPr lang="en-US" altLang="en-US" dirty="0" smtClean="0">
                <a:solidFill>
                  <a:schemeClr val="accent3"/>
                </a:solidFill>
              </a:rPr>
              <a:t>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765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52400" y="1828800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>
              <a:solidFill>
                <a:schemeClr val="bg1"/>
              </a:solidFill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Employee Hazard Reporting System: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The system should also have a component which allows employees to make anonymous reports of conditions appearing hazardous;</a:t>
            </a:r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The system should allow for responding to anonymous reports using employee bulletin boards, newsletters, etc.</a:t>
            </a:r>
          </a:p>
        </p:txBody>
      </p:sp>
      <p:graphicFrame>
        <p:nvGraphicFramePr>
          <p:cNvPr id="14341" name="Object 5" title="suggestion box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2179960"/>
              </p:ext>
            </p:extLst>
          </p:nvPr>
        </p:nvGraphicFramePr>
        <p:xfrm>
          <a:off x="3429000" y="5638800"/>
          <a:ext cx="2209800" cy="922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1" name="Clip" r:id="rId4" imgW="4144963" imgH="3719513" progId="MS_ClipArt_Gallery.2">
                  <p:embed/>
                </p:oleObj>
              </mc:Choice>
              <mc:Fallback>
                <p:oleObj name="Clip" r:id="rId4" imgW="4144963" imgH="3719513" progId="MS_ClipArt_Gallery.2">
                  <p:embed/>
                  <p:pic>
                    <p:nvPicPr>
                      <p:cNvPr id="1434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638800"/>
                        <a:ext cx="2209800" cy="922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810000" y="5947569"/>
            <a:ext cx="1828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latin typeface="Times New Roman" panose="02020603050405020304" pitchFamily="18" charset="0"/>
              </a:rPr>
              <a:t>Suggestion Box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II: Worksite</a:t>
            </a:r>
            <a:r>
              <a:rPr lang="en-US" altLang="en-US" sz="4800" dirty="0">
                <a:solidFill>
                  <a:schemeClr val="accent3"/>
                </a:solidFill>
              </a:rPr>
              <a:t> </a:t>
            </a:r>
            <a:r>
              <a:rPr lang="en-US" altLang="en-US" dirty="0" smtClean="0">
                <a:solidFill>
                  <a:schemeClr val="accent3"/>
                </a:solidFill>
              </a:rPr>
              <a:t>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90611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219919" y="1856772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  <a:defRPr/>
            </a:pPr>
            <a:endParaRPr lang="en-US" altLang="en-US" sz="2000" dirty="0" smtClean="0">
              <a:latin typeface="Arial" charset="0"/>
            </a:endParaRPr>
          </a:p>
          <a:p>
            <a:pPr lvl="1">
              <a:spcBef>
                <a:spcPct val="0"/>
              </a:spcBef>
              <a:buFontTx/>
              <a:buNone/>
              <a:defRPr/>
            </a:pPr>
            <a:r>
              <a:rPr lang="en-US" altLang="en-US" sz="2000" dirty="0" smtClean="0">
                <a:solidFill>
                  <a:schemeClr val="tx1"/>
                </a:solidFill>
                <a:latin typeface="Arial" charset="0"/>
              </a:rPr>
              <a:t>Accident/Incident Investigation System:</a:t>
            </a:r>
          </a:p>
          <a:p>
            <a:pPr lvl="1">
              <a:spcBef>
                <a:spcPct val="0"/>
              </a:spcBef>
              <a:buFontTx/>
              <a:buNone/>
              <a:defRPr/>
            </a:pPr>
            <a:endParaRPr lang="en-US" altLang="en-US" sz="2000" dirty="0" smtClean="0">
              <a:solidFill>
                <a:schemeClr val="tx1"/>
              </a:solidFill>
              <a:latin typeface="Arial" charset="0"/>
            </a:endParaRPr>
          </a:p>
          <a:p>
            <a:pPr lvl="2">
              <a:spcBef>
                <a:spcPct val="0"/>
              </a:spcBef>
              <a:buFontTx/>
              <a:buNone/>
              <a:defRPr/>
            </a:pPr>
            <a:r>
              <a:rPr lang="en-US" altLang="en-US" sz="2000" dirty="0" smtClean="0">
                <a:solidFill>
                  <a:schemeClr val="tx1"/>
                </a:solidFill>
                <a:latin typeface="Arial" charset="0"/>
              </a:rPr>
              <a:t>The system must:</a:t>
            </a:r>
          </a:p>
          <a:p>
            <a:pPr lvl="2">
              <a:spcBef>
                <a:spcPct val="0"/>
              </a:spcBef>
              <a:buFontTx/>
              <a:buNone/>
              <a:defRPr/>
            </a:pPr>
            <a:r>
              <a:rPr lang="en-US" altLang="en-US" sz="2000" dirty="0" smtClean="0">
                <a:solidFill>
                  <a:schemeClr val="tx1"/>
                </a:solidFill>
                <a:latin typeface="Arial" charset="0"/>
              </a:rPr>
              <a:t>	</a:t>
            </a: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000" dirty="0" smtClean="0">
                <a:solidFill>
                  <a:schemeClr val="tx1"/>
                </a:solidFill>
                <a:latin typeface="Arial" charset="0"/>
              </a:rPr>
              <a:t>	Include written procedures/guidance</a:t>
            </a: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000" dirty="0" smtClean="0">
              <a:solidFill>
                <a:schemeClr val="tx1"/>
              </a:solidFill>
              <a:latin typeface="Arial" charset="0"/>
            </a:endParaRP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000" dirty="0" smtClean="0">
                <a:solidFill>
                  <a:schemeClr val="tx1"/>
                </a:solidFill>
                <a:latin typeface="Arial" charset="0"/>
              </a:rPr>
              <a:t>	Include written reports of findings</a:t>
            </a: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000" dirty="0" smtClean="0">
              <a:solidFill>
                <a:schemeClr val="tx1"/>
              </a:solidFill>
              <a:latin typeface="Arial" charset="0"/>
            </a:endParaRP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000" dirty="0" smtClean="0">
                <a:solidFill>
                  <a:schemeClr val="tx1"/>
                </a:solidFill>
                <a:latin typeface="Arial" charset="0"/>
              </a:rPr>
              <a:t>	Include hazard elimination or control 		tracking to completion</a:t>
            </a: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000" dirty="0" smtClean="0">
              <a:solidFill>
                <a:schemeClr val="tx1"/>
              </a:solidFill>
              <a:latin typeface="Arial" charset="0"/>
            </a:endParaRP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000" dirty="0" smtClean="0">
                <a:solidFill>
                  <a:schemeClr val="tx1"/>
                </a:solidFill>
                <a:latin typeface="Arial" charset="0"/>
              </a:rPr>
              <a:t>	Procedures should also be included </a:t>
            </a:r>
          </a:p>
          <a:p>
            <a:pPr lvl="4">
              <a:spcBef>
                <a:spcPct val="0"/>
              </a:spcBef>
              <a:buClr>
                <a:srgbClr val="0033CC"/>
              </a:buClr>
              <a:buFontTx/>
              <a:buNone/>
              <a:defRPr/>
            </a:pPr>
            <a:r>
              <a:rPr lang="en-US" altLang="en-US" dirty="0" smtClean="0">
                <a:solidFill>
                  <a:schemeClr val="tx1"/>
                </a:solidFill>
                <a:latin typeface="Arial" charset="0"/>
              </a:rPr>
              <a:t>for investigation of near misses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II: Worksite</a:t>
            </a:r>
            <a:r>
              <a:rPr lang="en-US" altLang="en-US" sz="4800" dirty="0">
                <a:solidFill>
                  <a:schemeClr val="accent3"/>
                </a:solidFill>
              </a:rPr>
              <a:t> </a:t>
            </a:r>
            <a:r>
              <a:rPr lang="en-US" altLang="en-US" dirty="0" smtClean="0">
                <a:solidFill>
                  <a:schemeClr val="accent3"/>
                </a:solidFill>
              </a:rPr>
              <a:t>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97243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10587" y="2133600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  <a:defRPr/>
            </a:pPr>
            <a:r>
              <a:rPr lang="en-US" altLang="en-US" sz="2400" dirty="0" smtClean="0">
                <a:solidFill>
                  <a:schemeClr val="tx1"/>
                </a:solidFill>
                <a:latin typeface="Arial" charset="0"/>
              </a:rPr>
              <a:t>Accident/Incident Investigation System:</a:t>
            </a:r>
          </a:p>
          <a:p>
            <a:pPr lvl="1">
              <a:spcBef>
                <a:spcPct val="0"/>
              </a:spcBef>
              <a:buFontTx/>
              <a:buNone/>
              <a:defRPr/>
            </a:pPr>
            <a:endParaRPr lang="en-US" altLang="en-US" sz="2400" dirty="0" smtClean="0">
              <a:solidFill>
                <a:schemeClr val="tx1"/>
              </a:solidFill>
              <a:latin typeface="Arial" charset="0"/>
            </a:endParaRP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 smtClean="0">
                <a:solidFill>
                  <a:schemeClr val="tx1"/>
                </a:solidFill>
                <a:latin typeface="Arial" charset="0"/>
              </a:rPr>
              <a:t>The investigations should seek out root causes for the accident/incident</a:t>
            </a: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dirty="0" smtClean="0">
              <a:solidFill>
                <a:schemeClr val="tx1"/>
              </a:solidFill>
              <a:latin typeface="Arial" charset="0"/>
            </a:endParaRP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 smtClean="0">
                <a:solidFill>
                  <a:schemeClr val="tx1"/>
                </a:solidFill>
                <a:latin typeface="Arial" charset="0"/>
              </a:rPr>
              <a:t>There should not be a tendency to blame employees for accidents/incidents</a:t>
            </a:r>
          </a:p>
          <a:p>
            <a:pPr lvl="2">
              <a:spcBef>
                <a:spcPct val="0"/>
              </a:spcBef>
              <a:buFontTx/>
              <a:buNone/>
              <a:defRPr/>
            </a:pPr>
            <a:endParaRPr lang="en-US" altLang="en-US" dirty="0" smtClean="0">
              <a:latin typeface="Arial" charset="0"/>
            </a:endParaRPr>
          </a:p>
        </p:txBody>
      </p:sp>
      <p:pic>
        <p:nvPicPr>
          <p:cNvPr id="16389" name="Picture 5" title="guy searching with magnifying glass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800600"/>
            <a:ext cx="1600200" cy="17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II: Worksite</a:t>
            </a:r>
            <a:r>
              <a:rPr lang="en-US" altLang="en-US" sz="4800" dirty="0">
                <a:solidFill>
                  <a:schemeClr val="accent3"/>
                </a:solidFill>
              </a:rPr>
              <a:t> </a:t>
            </a:r>
            <a:r>
              <a:rPr lang="en-US" altLang="en-US" dirty="0" smtClean="0">
                <a:solidFill>
                  <a:schemeClr val="accent3"/>
                </a:solidFill>
              </a:rPr>
              <a:t>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07878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9291" y="1741990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  <a:defRPr/>
            </a:pPr>
            <a:endParaRPr lang="en-US" altLang="en-US" sz="2400" b="1" dirty="0" smtClean="0">
              <a:latin typeface="Arial" charset="0"/>
            </a:endParaRPr>
          </a:p>
          <a:p>
            <a:pPr lvl="1">
              <a:spcBef>
                <a:spcPct val="0"/>
              </a:spcBef>
              <a:buFontTx/>
              <a:buNone/>
              <a:defRPr/>
            </a:pPr>
            <a:r>
              <a:rPr lang="en-US" altLang="en-US" sz="2400" dirty="0" smtClean="0">
                <a:solidFill>
                  <a:schemeClr val="tx1"/>
                </a:solidFill>
                <a:latin typeface="Arial" charset="0"/>
              </a:rPr>
              <a:t>Trend Analysis:</a:t>
            </a:r>
          </a:p>
          <a:p>
            <a:pPr lvl="1">
              <a:spcBef>
                <a:spcPct val="0"/>
              </a:spcBef>
              <a:buFontTx/>
              <a:buNone/>
              <a:defRPr/>
            </a:pPr>
            <a:endParaRPr lang="en-US" altLang="en-US" sz="2400" dirty="0" smtClean="0">
              <a:solidFill>
                <a:schemeClr val="tx1"/>
              </a:solidFill>
              <a:latin typeface="Arial" charset="0"/>
            </a:endParaRP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 smtClean="0">
                <a:solidFill>
                  <a:schemeClr val="tx1"/>
                </a:solidFill>
                <a:latin typeface="Arial" charset="0"/>
              </a:rPr>
              <a:t>The program must include analysis of information for trending </a:t>
            </a: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dirty="0" smtClean="0">
              <a:solidFill>
                <a:schemeClr val="tx1"/>
              </a:solidFill>
              <a:latin typeface="Arial" charset="0"/>
            </a:endParaRP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 smtClean="0">
                <a:solidFill>
                  <a:schemeClr val="tx1"/>
                </a:solidFill>
                <a:latin typeface="Arial" charset="0"/>
              </a:rPr>
              <a:t>Information that might be used in trending includes, injury/illness history, and hazards identified during inspections, employee reports of hazards, accident investigations, and/or other means, etc.</a:t>
            </a:r>
          </a:p>
          <a:p>
            <a:pPr lvl="2">
              <a:spcBef>
                <a:spcPct val="0"/>
              </a:spcBef>
              <a:buFontTx/>
              <a:buNone/>
              <a:defRPr/>
            </a:pPr>
            <a:endParaRPr lang="en-US" altLang="en-US" dirty="0" smtClean="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17413" name="Picture 5" title="worker pointing to line chart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542344"/>
            <a:ext cx="15240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II: Worksite</a:t>
            </a:r>
            <a:r>
              <a:rPr lang="en-US" altLang="en-US" sz="4800" dirty="0">
                <a:solidFill>
                  <a:schemeClr val="accent3"/>
                </a:solidFill>
              </a:rPr>
              <a:t> </a:t>
            </a:r>
            <a:r>
              <a:rPr lang="en-US" altLang="en-US" dirty="0" smtClean="0">
                <a:solidFill>
                  <a:schemeClr val="accent3"/>
                </a:solidFill>
              </a:rPr>
              <a:t>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95547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accent3"/>
                </a:solidFill>
              </a:rPr>
              <a:t>Worksite Analysis Workshop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4038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 smtClean="0"/>
              <a:t>In your groups: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Turn to Tab 15 – BESAFE, Inc. Case Study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Read pages 5-7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Evaluate against requirements just reviewed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Note deficiencies, red flags, issues that would warrant further review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Note good or positive observations</a:t>
            </a:r>
          </a:p>
          <a:p>
            <a:pPr eaLnBrk="1" hangingPunct="1"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Time 45 minutes -- Group Report out!</a:t>
            </a:r>
          </a:p>
          <a:p>
            <a:pPr eaLnBrk="1" hangingPunct="1"/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07471836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 descr="White box"/>
          <p:cNvSpPr/>
          <p:nvPr/>
        </p:nvSpPr>
        <p:spPr>
          <a:xfrm>
            <a:off x="6781800" y="6019800"/>
            <a:ext cx="2133600" cy="6858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 bwMode="auto">
          <a:xfrm>
            <a:off x="1392650" y="4303712"/>
            <a:ext cx="6358700" cy="103028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sz="2800" b="1" dirty="0" err="1">
                <a:solidFill>
                  <a:srgbClr val="182C83"/>
                </a:solidFill>
                <a:latin typeface="Calibri" charset="0"/>
              </a:rPr>
              <a:t>www.osha.gov</a:t>
            </a:r>
            <a:endParaRPr lang="en-US" sz="2800" b="1" dirty="0">
              <a:solidFill>
                <a:srgbClr val="182C83"/>
              </a:solidFill>
              <a:latin typeface="Calibri" charset="0"/>
            </a:endParaRPr>
          </a:p>
          <a:p>
            <a:pPr algn="ctr" eaLnBrk="1" hangingPunct="1"/>
            <a:r>
              <a:rPr lang="en-US" sz="2800" b="1" dirty="0">
                <a:solidFill>
                  <a:srgbClr val="182C83"/>
                </a:solidFill>
                <a:latin typeface="Calibri" charset="0"/>
              </a:rPr>
              <a:t>800-321-OSHA (6742</a:t>
            </a:r>
            <a:r>
              <a:rPr lang="en-US" sz="2800" b="1" dirty="0">
                <a:solidFill>
                  <a:srgbClr val="182C8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)</a:t>
            </a:r>
          </a:p>
        </p:txBody>
      </p:sp>
      <p:pic>
        <p:nvPicPr>
          <p:cNvPr id="4" name="Picture 3" descr="secondary-OSHA logo.jpg" title="OSHA logo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192"/>
          <a:stretch/>
        </p:blipFill>
        <p:spPr>
          <a:xfrm>
            <a:off x="3094387" y="3236912"/>
            <a:ext cx="2955227" cy="91864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Contact Information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143000" y="3429000"/>
            <a:ext cx="6781800" cy="1143000"/>
          </a:xfrm>
        </p:spPr>
        <p:txBody>
          <a:bodyPr/>
          <a:lstStyle/>
          <a:p>
            <a:pPr algn="ctr"/>
            <a:r>
              <a:rPr lang="en-US" altLang="en-US" dirty="0">
                <a:solidFill>
                  <a:schemeClr val="accent2"/>
                </a:solidFill>
                <a:latin typeface="B Helvetica Bold" charset="0"/>
              </a:rPr>
              <a:t>Element II</a:t>
            </a:r>
            <a:br>
              <a:rPr lang="en-US" altLang="en-US" dirty="0">
                <a:solidFill>
                  <a:schemeClr val="accent2"/>
                </a:solidFill>
                <a:latin typeface="B Helvetica Bold" charset="0"/>
              </a:rPr>
            </a:br>
            <a:r>
              <a:rPr lang="en-US" altLang="en-US" dirty="0" smtClean="0">
                <a:solidFill>
                  <a:schemeClr val="accent2"/>
                </a:solidFill>
                <a:latin typeface="B Helvetica Bold" charset="0"/>
              </a:rPr>
              <a:t>_______________</a:t>
            </a:r>
            <a:r>
              <a:rPr lang="en-US" altLang="en-US" dirty="0">
                <a:solidFill>
                  <a:schemeClr val="accent2"/>
                </a:solidFill>
                <a:latin typeface="B Helvetica Bold" charset="0"/>
              </a:rPr>
              <a:t/>
            </a:r>
            <a:br>
              <a:rPr lang="en-US" altLang="en-US" dirty="0">
                <a:solidFill>
                  <a:schemeClr val="accent2"/>
                </a:solidFill>
                <a:latin typeface="B Helvetica Bold" charset="0"/>
              </a:rPr>
            </a:br>
            <a:r>
              <a:rPr lang="en-US" altLang="en-US" dirty="0" smtClean="0">
                <a:solidFill>
                  <a:schemeClr val="accent2"/>
                </a:solidFill>
                <a:latin typeface="B Helvetica Bold" charset="0"/>
              </a:rPr>
              <a:t/>
            </a:r>
            <a:br>
              <a:rPr lang="en-US" altLang="en-US" dirty="0" smtClean="0">
                <a:solidFill>
                  <a:schemeClr val="accent2"/>
                </a:solidFill>
                <a:latin typeface="B Helvetica Bold" charset="0"/>
              </a:rPr>
            </a:br>
            <a:r>
              <a:rPr lang="en-US" altLang="en-US" dirty="0" smtClean="0">
                <a:solidFill>
                  <a:schemeClr val="accent2"/>
                </a:solidFill>
                <a:latin typeface="B Helvetica Bold" charset="0"/>
              </a:rPr>
              <a:t>Worksite </a:t>
            </a:r>
            <a:r>
              <a:rPr lang="en-US" altLang="en-US" dirty="0">
                <a:solidFill>
                  <a:schemeClr val="accent2"/>
                </a:solidFill>
                <a:latin typeface="B Helvetica Bold" charset="0"/>
              </a:rPr>
              <a:t>Analysis</a:t>
            </a:r>
            <a:br>
              <a:rPr lang="en-US" altLang="en-US" dirty="0">
                <a:solidFill>
                  <a:schemeClr val="accent2"/>
                </a:solidFill>
                <a:latin typeface="B Helvetica Bold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82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533400" y="2133600"/>
            <a:ext cx="70104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FFFF00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en-US" sz="2800" b="1" dirty="0"/>
              <a:t>In this section, we will cover:</a:t>
            </a:r>
          </a:p>
          <a:p>
            <a:pPr>
              <a:buClr>
                <a:srgbClr val="FFFF00"/>
              </a:buClr>
              <a:buSzPct val="75000"/>
              <a:buFont typeface="Wingdings" panose="05000000000000000000" pitchFamily="2" charset="2"/>
              <a:buNone/>
            </a:pPr>
            <a:endParaRPr lang="en-US" altLang="en-US" sz="2800" b="1" dirty="0"/>
          </a:p>
          <a:p>
            <a:pPr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b="1" dirty="0"/>
              <a:t>Management Understanding</a:t>
            </a:r>
          </a:p>
          <a:p>
            <a:pPr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b="1" dirty="0"/>
              <a:t>Pre-use Analysis</a:t>
            </a:r>
          </a:p>
          <a:p>
            <a:pPr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b="1" dirty="0"/>
              <a:t>Safety and Health Surveys </a:t>
            </a:r>
          </a:p>
          <a:p>
            <a:pPr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b="1" dirty="0"/>
              <a:t>Routine Hazard Analysis</a:t>
            </a:r>
          </a:p>
          <a:p>
            <a:pPr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b="1" dirty="0"/>
              <a:t>Self-Inspections</a:t>
            </a:r>
          </a:p>
          <a:p>
            <a:pPr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b="1" dirty="0"/>
              <a:t>Employee Hazard Reporting System</a:t>
            </a:r>
          </a:p>
        </p:txBody>
      </p:sp>
      <p:graphicFrame>
        <p:nvGraphicFramePr>
          <p:cNvPr id="4100" name="Object 4" title="Construction worke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994682"/>
              </p:ext>
            </p:extLst>
          </p:nvPr>
        </p:nvGraphicFramePr>
        <p:xfrm>
          <a:off x="6096000" y="2724150"/>
          <a:ext cx="2667000" cy="253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9" name="Clip" r:id="rId4" imgW="3741449" imgH="4907304" progId="MS_ClipArt_Gallery.2">
                  <p:embed/>
                </p:oleObj>
              </mc:Choice>
              <mc:Fallback>
                <p:oleObj name="Clip" r:id="rId4" imgW="3741449" imgH="4907304" progId="MS_ClipArt_Gallery.2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724150"/>
                        <a:ext cx="2667000" cy="253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II: Worksite</a:t>
            </a:r>
            <a:r>
              <a:rPr lang="en-US" altLang="en-US" sz="4800" dirty="0">
                <a:solidFill>
                  <a:schemeClr val="accent3"/>
                </a:solidFill>
              </a:rPr>
              <a:t> </a:t>
            </a:r>
            <a:r>
              <a:rPr lang="en-US" altLang="en-US" dirty="0" smtClean="0">
                <a:solidFill>
                  <a:schemeClr val="accent3"/>
                </a:solidFill>
              </a:rPr>
              <a:t>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9764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219200" y="2209800"/>
            <a:ext cx="70104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b="1" dirty="0"/>
              <a:t>Accident/Incident Investigations</a:t>
            </a:r>
          </a:p>
          <a:p>
            <a:pPr>
              <a:buClr>
                <a:srgbClr val="0033CC"/>
              </a:buClr>
              <a:buSzPct val="75000"/>
              <a:buFont typeface="Wingdings" panose="05000000000000000000" pitchFamily="2" charset="2"/>
              <a:buChar char="§"/>
            </a:pPr>
            <a:r>
              <a:rPr lang="en-US" altLang="en-US" sz="2800" b="1" dirty="0"/>
              <a:t>Trend Analysis</a:t>
            </a:r>
          </a:p>
        </p:txBody>
      </p:sp>
      <p:graphicFrame>
        <p:nvGraphicFramePr>
          <p:cNvPr id="5124" name="Object 4" title="DART chart with arrow trending down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011079"/>
              </p:ext>
            </p:extLst>
          </p:nvPr>
        </p:nvGraphicFramePr>
        <p:xfrm>
          <a:off x="2514600" y="3352800"/>
          <a:ext cx="4114800" cy="287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3" name="Clip" r:id="rId4" imgW="1869034" imgH="2189988" progId="MS_ClipArt_Gallery.2">
                  <p:embed/>
                </p:oleObj>
              </mc:Choice>
              <mc:Fallback>
                <p:oleObj name="Clip" r:id="rId4" imgW="1869034" imgH="2189988" progId="MS_ClipArt_Gallery.2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352800"/>
                        <a:ext cx="4114800" cy="287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581400" y="3886200"/>
            <a:ext cx="15652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4000">
                <a:latin typeface="Times New Roman" panose="02020603050405020304" pitchFamily="18" charset="0"/>
              </a:rPr>
              <a:t>DART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II: Worksite</a:t>
            </a:r>
            <a:r>
              <a:rPr lang="en-US" altLang="en-US" sz="4800" dirty="0">
                <a:solidFill>
                  <a:schemeClr val="accent3"/>
                </a:solidFill>
              </a:rPr>
              <a:t> </a:t>
            </a:r>
            <a:r>
              <a:rPr lang="en-US" altLang="en-US" dirty="0" smtClean="0">
                <a:solidFill>
                  <a:schemeClr val="accent3"/>
                </a:solidFill>
              </a:rPr>
              <a:t>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5382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95300" y="1752600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endParaRPr lang="en-US" altLang="en-US" dirty="0" smtClean="0">
              <a:solidFill>
                <a:schemeClr val="hlink"/>
              </a:solidFill>
            </a:endParaRPr>
          </a:p>
          <a:p>
            <a:pPr lvl="1">
              <a:spcBef>
                <a:spcPct val="0"/>
              </a:spcBef>
              <a:buFontTx/>
              <a:buNone/>
              <a:defRPr/>
            </a:pPr>
            <a:r>
              <a:rPr lang="en-US" altLang="en-US" sz="2400" dirty="0" smtClean="0">
                <a:solidFill>
                  <a:schemeClr val="tx1"/>
                </a:solidFill>
                <a:latin typeface="Arial" charset="0"/>
              </a:rPr>
              <a:t>Management Understanding:</a:t>
            </a:r>
          </a:p>
          <a:p>
            <a:pPr lvl="1">
              <a:spcBef>
                <a:spcPct val="0"/>
              </a:spcBef>
              <a:buFontTx/>
              <a:buNone/>
              <a:defRPr/>
            </a:pPr>
            <a:endParaRPr lang="en-US" altLang="en-US" sz="2400" dirty="0" smtClean="0">
              <a:solidFill>
                <a:schemeClr val="tx1"/>
              </a:solidFill>
              <a:latin typeface="Arial" charset="0"/>
            </a:endParaRPr>
          </a:p>
          <a:p>
            <a:pPr marL="800100" lvl="1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>
                <a:solidFill>
                  <a:schemeClr val="tx1"/>
                </a:solidFill>
                <a:latin typeface="Arial" charset="0"/>
              </a:rPr>
              <a:t>Management of safety and health programs must begin with a thorough understanding of all hazardous situations to which employees may be exposed, and the ability to recognize and correct all hazards as they arise</a:t>
            </a:r>
          </a:p>
        </p:txBody>
      </p:sp>
      <p:graphicFrame>
        <p:nvGraphicFramePr>
          <p:cNvPr id="6149" name="Object 5" title="bomb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317649"/>
              </p:ext>
            </p:extLst>
          </p:nvPr>
        </p:nvGraphicFramePr>
        <p:xfrm>
          <a:off x="3581400" y="4572000"/>
          <a:ext cx="1447800" cy="1808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7" name="Clip" r:id="rId4" imgW="2439988" imgH="4413250" progId="MS_ClipArt_Gallery.2">
                  <p:embed/>
                </p:oleObj>
              </mc:Choice>
              <mc:Fallback>
                <p:oleObj name="Clip" r:id="rId4" imgW="2439988" imgH="4413250" progId="MS_ClipArt_Gallery.2">
                  <p:embed/>
                  <p:pic>
                    <p:nvPicPr>
                      <p:cNvPr id="61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572000"/>
                        <a:ext cx="1447800" cy="18081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II: Worksite</a:t>
            </a:r>
            <a:r>
              <a:rPr lang="en-US" altLang="en-US" sz="4800" dirty="0">
                <a:solidFill>
                  <a:schemeClr val="accent3"/>
                </a:solidFill>
              </a:rPr>
              <a:t> </a:t>
            </a:r>
            <a:r>
              <a:rPr lang="en-US" altLang="en-US" dirty="0" smtClean="0">
                <a:solidFill>
                  <a:schemeClr val="accent3"/>
                </a:solidFill>
              </a:rPr>
              <a:t>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3970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04800" y="1852914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endParaRPr lang="en-US" altLang="en-US" sz="2400" b="1" dirty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Pre-Use Analysis:</a:t>
            </a:r>
            <a:endParaRPr lang="en-US" altLang="en-US" sz="2000" dirty="0"/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2000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All newly acquired or altered facilities, processes, materials, equipment, and/or phases must be analyzed before use begins to identify hazards and the means for their prevention and control</a:t>
            </a:r>
          </a:p>
        </p:txBody>
      </p:sp>
      <p:graphicFrame>
        <p:nvGraphicFramePr>
          <p:cNvPr id="7173" name="Object 5" title="male and female construction worker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094861"/>
              </p:ext>
            </p:extLst>
          </p:nvPr>
        </p:nvGraphicFramePr>
        <p:xfrm>
          <a:off x="533400" y="4495800"/>
          <a:ext cx="2438400" cy="211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1" name="Clip" r:id="rId4" imgW="1744675" imgH="1584655" progId="MS_ClipArt_Gallery.2">
                  <p:embed/>
                </p:oleObj>
              </mc:Choice>
              <mc:Fallback>
                <p:oleObj name="Clip" r:id="rId4" imgW="1744675" imgH="1584655" progId="MS_ClipArt_Gallery.2">
                  <p:embed/>
                  <p:pic>
                    <p:nvPicPr>
                      <p:cNvPr id="717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95800"/>
                        <a:ext cx="2438400" cy="211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II: Worksite</a:t>
            </a:r>
            <a:r>
              <a:rPr lang="en-US" altLang="en-US" sz="4800" dirty="0">
                <a:solidFill>
                  <a:schemeClr val="accent3"/>
                </a:solidFill>
              </a:rPr>
              <a:t> </a:t>
            </a:r>
            <a:r>
              <a:rPr lang="en-US" altLang="en-US" dirty="0" smtClean="0">
                <a:solidFill>
                  <a:schemeClr val="accent3"/>
                </a:solidFill>
              </a:rPr>
              <a:t>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5979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609600" y="1828800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endParaRPr lang="en-US" altLang="en-US" sz="2000" b="1" dirty="0" smtClean="0"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en-US" sz="2000" dirty="0" smtClean="0">
                <a:solidFill>
                  <a:schemeClr val="tx1"/>
                </a:solidFill>
                <a:latin typeface="Arial" charset="0"/>
              </a:rPr>
              <a:t>Industrial Hygiene:</a:t>
            </a:r>
          </a:p>
          <a:p>
            <a:pPr lvl="2">
              <a:spcBef>
                <a:spcPct val="0"/>
              </a:spcBef>
              <a:buFontTx/>
              <a:buNone/>
              <a:defRPr/>
            </a:pPr>
            <a:endParaRPr lang="en-US" altLang="en-US" sz="2000" dirty="0" smtClean="0">
              <a:solidFill>
                <a:schemeClr val="tx1"/>
              </a:solidFill>
              <a:latin typeface="Arial" charset="0"/>
            </a:endParaRPr>
          </a:p>
          <a:p>
            <a:pPr marL="1257300" lvl="2" indent="-342900">
              <a:lnSpc>
                <a:spcPct val="8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000" dirty="0" smtClean="0">
                <a:solidFill>
                  <a:schemeClr val="tx1"/>
                </a:solidFill>
                <a:latin typeface="Arial" charset="0"/>
              </a:rPr>
              <a:t>Program must include identification of health hazards and employee exposure through an  industrial hygiene sampling rationale and strategy</a:t>
            </a:r>
          </a:p>
          <a:p>
            <a:pPr marL="1257300" lvl="2" indent="-342900">
              <a:lnSpc>
                <a:spcPct val="80000"/>
              </a:lnSpc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000" dirty="0" smtClean="0">
              <a:solidFill>
                <a:schemeClr val="tx1"/>
              </a:solidFill>
              <a:latin typeface="Arial" charset="0"/>
            </a:endParaRP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000" dirty="0" smtClean="0">
                <a:solidFill>
                  <a:schemeClr val="tx1"/>
                </a:solidFill>
                <a:latin typeface="Arial" charset="0"/>
              </a:rPr>
              <a:t>All sampling, testing, and analysis should be conducted using nationally recognized procedures with written records of results</a:t>
            </a:r>
          </a:p>
        </p:txBody>
      </p:sp>
      <p:graphicFrame>
        <p:nvGraphicFramePr>
          <p:cNvPr id="8196" name="Object 4" title="construction worker drilling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345647"/>
              </p:ext>
            </p:extLst>
          </p:nvPr>
        </p:nvGraphicFramePr>
        <p:xfrm>
          <a:off x="3657600" y="5029200"/>
          <a:ext cx="1381125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8" name="Clip" r:id="rId4" imgW="488290" imgH="1127455" progId="MS_ClipArt_Gallery.2">
                  <p:embed/>
                </p:oleObj>
              </mc:Choice>
              <mc:Fallback>
                <p:oleObj name="Clip" r:id="rId4" imgW="488290" imgH="1127455" progId="MS_ClipArt_Gallery.2">
                  <p:embed/>
                  <p:pic>
                    <p:nvPicPr>
                      <p:cNvPr id="81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029200"/>
                        <a:ext cx="1381125" cy="143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 title="female construction worker looking at notes and holding pape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6461585"/>
              </p:ext>
            </p:extLst>
          </p:nvPr>
        </p:nvGraphicFramePr>
        <p:xfrm>
          <a:off x="1295400" y="4800600"/>
          <a:ext cx="1219200" cy="188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9" name="Clip" r:id="rId6" imgW="516636" imgH="1119226" progId="MS_ClipArt_Gallery.2">
                  <p:embed/>
                </p:oleObj>
              </mc:Choice>
              <mc:Fallback>
                <p:oleObj name="Clip" r:id="rId6" imgW="516636" imgH="1119226" progId="MS_ClipArt_Gallery.2">
                  <p:embed/>
                  <p:pic>
                    <p:nvPicPr>
                      <p:cNvPr id="81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800600"/>
                        <a:ext cx="1219200" cy="188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Oval 6"/>
          <p:cNvSpPr>
            <a:spLocks noChangeArrowheads="1"/>
          </p:cNvSpPr>
          <p:nvPr/>
        </p:nvSpPr>
        <p:spPr bwMode="auto">
          <a:xfrm>
            <a:off x="190500" y="3940175"/>
            <a:ext cx="16002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Do you have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ear plugs</a:t>
            </a:r>
            <a:r>
              <a:rPr lang="en-US" altLang="en-US" sz="240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II: Worksite</a:t>
            </a:r>
            <a:r>
              <a:rPr lang="en-US" altLang="en-US" sz="4800" dirty="0">
                <a:solidFill>
                  <a:schemeClr val="accent3"/>
                </a:solidFill>
              </a:rPr>
              <a:t> </a:t>
            </a:r>
            <a:r>
              <a:rPr lang="en-US" altLang="en-US" dirty="0" smtClean="0">
                <a:solidFill>
                  <a:schemeClr val="accent3"/>
                </a:solidFill>
              </a:rPr>
              <a:t>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0947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152400" y="2133600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  <a:defRPr/>
            </a:pPr>
            <a:r>
              <a:rPr lang="en-US" altLang="en-US" sz="2000" dirty="0" smtClean="0">
                <a:solidFill>
                  <a:schemeClr val="tx1"/>
                </a:solidFill>
                <a:latin typeface="Arial" charset="0"/>
              </a:rPr>
              <a:t>Hazard Analysis: (non routine &amp; routine)</a:t>
            </a:r>
          </a:p>
          <a:p>
            <a:pPr lvl="1">
              <a:spcBef>
                <a:spcPct val="0"/>
              </a:spcBef>
              <a:buFontTx/>
              <a:buNone/>
              <a:defRPr/>
            </a:pPr>
            <a:endParaRPr lang="en-US" altLang="en-US" sz="2000" dirty="0" smtClean="0">
              <a:solidFill>
                <a:schemeClr val="tx1"/>
              </a:solidFill>
              <a:latin typeface="Arial" charset="0"/>
            </a:endParaRP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000" dirty="0" smtClean="0">
                <a:solidFill>
                  <a:schemeClr val="tx1"/>
                </a:solidFill>
                <a:latin typeface="Arial" charset="0"/>
              </a:rPr>
              <a:t>The site must perform examination and analysis of safety and health hazards associated with individual routine jobs, processes, or phases </a:t>
            </a: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000" dirty="0" smtClean="0">
              <a:solidFill>
                <a:schemeClr val="tx1"/>
              </a:solidFill>
              <a:latin typeface="Arial" charset="0"/>
            </a:endParaRP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000" dirty="0" smtClean="0">
                <a:solidFill>
                  <a:schemeClr val="tx1"/>
                </a:solidFill>
                <a:latin typeface="Arial" charset="0"/>
              </a:rPr>
              <a:t>May Include JSAs, JHAs, PHRs, etc.</a:t>
            </a: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000" dirty="0" smtClean="0">
              <a:solidFill>
                <a:schemeClr val="tx1"/>
              </a:solidFill>
              <a:latin typeface="Arial" charset="0"/>
            </a:endParaRP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000" dirty="0" smtClean="0">
                <a:solidFill>
                  <a:schemeClr val="tx1"/>
                </a:solidFill>
                <a:latin typeface="Arial" charset="0"/>
              </a:rPr>
              <a:t>The results must be included in training and hazard control programs</a:t>
            </a: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endParaRPr lang="en-US" altLang="en-US" sz="2000" dirty="0" smtClean="0">
              <a:solidFill>
                <a:schemeClr val="tx1"/>
              </a:solidFill>
              <a:latin typeface="Arial" charset="0"/>
            </a:endParaRPr>
          </a:p>
          <a:p>
            <a:pPr marL="1257300" lvl="2" indent="-342900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000" dirty="0" smtClean="0">
                <a:solidFill>
                  <a:schemeClr val="tx1"/>
                </a:solidFill>
                <a:latin typeface="Arial" charset="0"/>
              </a:rPr>
              <a:t>Hazard Analysis must be conducted for non-routine tasks &amp; as circumstances change</a:t>
            </a:r>
          </a:p>
          <a:p>
            <a:pPr lvl="2">
              <a:spcBef>
                <a:spcPct val="0"/>
              </a:spcBef>
              <a:buFontTx/>
              <a:buNone/>
              <a:defRPr/>
            </a:pPr>
            <a:endParaRPr lang="en-US" altLang="en-US" sz="2000" dirty="0" smtClean="0">
              <a:solidFill>
                <a:schemeClr val="tx1"/>
              </a:solidFill>
              <a:latin typeface="Arial" charset="0"/>
            </a:endParaRPr>
          </a:p>
          <a:p>
            <a:pPr lvl="2">
              <a:spcBef>
                <a:spcPct val="0"/>
              </a:spcBef>
              <a:buFontTx/>
              <a:buNone/>
              <a:defRPr/>
            </a:pPr>
            <a:endParaRPr lang="en-US" altLang="en-US" sz="2000" b="1" dirty="0" smtClean="0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II: Worksite</a:t>
            </a:r>
            <a:r>
              <a:rPr lang="en-US" altLang="en-US" sz="4800" dirty="0">
                <a:solidFill>
                  <a:schemeClr val="accent3"/>
                </a:solidFill>
              </a:rPr>
              <a:t> </a:t>
            </a:r>
            <a:r>
              <a:rPr lang="en-US" altLang="en-US" dirty="0" smtClean="0">
                <a:solidFill>
                  <a:schemeClr val="accent3"/>
                </a:solidFill>
              </a:rPr>
              <a:t>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50409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31808" y="2235994"/>
            <a:ext cx="81534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400" dirty="0"/>
              <a:t>Routine Inspections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2400" dirty="0"/>
          </a:p>
          <a:p>
            <a:pPr lvl="2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The site must have a system for conducting routine self-inspections</a:t>
            </a:r>
          </a:p>
          <a:p>
            <a:pPr lvl="3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endParaRPr lang="en-US" altLang="en-US" sz="2400" dirty="0"/>
          </a:p>
          <a:p>
            <a:pPr lvl="3">
              <a:spcBef>
                <a:spcPct val="0"/>
              </a:spcBef>
              <a:buClr>
                <a:srgbClr val="0033CC"/>
              </a:buClr>
              <a:buFont typeface="Wingdings" panose="05000000000000000000" pitchFamily="2" charset="2"/>
              <a:buChar char="§"/>
            </a:pPr>
            <a:r>
              <a:rPr lang="en-US" altLang="en-US" sz="2400" dirty="0"/>
              <a:t>System must include written procedures/ guidance, and must result in written reports of findings and tracking of hazard elimination or control to completion</a:t>
            </a:r>
          </a:p>
        </p:txBody>
      </p:sp>
      <p:graphicFrame>
        <p:nvGraphicFramePr>
          <p:cNvPr id="10245" name="Object 5" title="construction female worker looking at papper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463870"/>
              </p:ext>
            </p:extLst>
          </p:nvPr>
        </p:nvGraphicFramePr>
        <p:xfrm>
          <a:off x="304800" y="3429000"/>
          <a:ext cx="1219200" cy="2643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29" name="Clip" r:id="rId4" imgW="516636" imgH="1119226" progId="MS_ClipArt_Gallery.2">
                  <p:embed/>
                </p:oleObj>
              </mc:Choice>
              <mc:Fallback>
                <p:oleObj name="Clip" r:id="rId4" imgW="516636" imgH="1119226" progId="MS_ClipArt_Gallery.2">
                  <p:embed/>
                  <p:pic>
                    <p:nvPicPr>
                      <p:cNvPr id="102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429000"/>
                        <a:ext cx="1219200" cy="2643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Element II: Worksite</a:t>
            </a:r>
            <a:r>
              <a:rPr lang="en-US" altLang="en-US" sz="4800" dirty="0">
                <a:solidFill>
                  <a:schemeClr val="accent3"/>
                </a:solidFill>
              </a:rPr>
              <a:t> </a:t>
            </a:r>
            <a:r>
              <a:rPr lang="en-US" altLang="en-US" dirty="0" smtClean="0">
                <a:solidFill>
                  <a:schemeClr val="accent3"/>
                </a:solidFill>
              </a:rPr>
              <a:t>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2976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673</Words>
  <Application>Microsoft Office PowerPoint</Application>
  <PresentationFormat>On-screen Show (4:3)</PresentationFormat>
  <Paragraphs>134</Paragraphs>
  <Slides>18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ＭＳ Ｐゴシック</vt:lpstr>
      <vt:lpstr>Arial</vt:lpstr>
      <vt:lpstr>B Helvetica Bold</vt:lpstr>
      <vt:lpstr>Calibri</vt:lpstr>
      <vt:lpstr>Times New Roman</vt:lpstr>
      <vt:lpstr>Wingdings</vt:lpstr>
      <vt:lpstr>Default Design</vt:lpstr>
      <vt:lpstr>Clip</vt:lpstr>
      <vt:lpstr>OSHA Special Government Employee (SGE) Training </vt:lpstr>
      <vt:lpstr>Element II _______________  Worksite Analysis </vt:lpstr>
      <vt:lpstr>Element II: Worksite Analysis</vt:lpstr>
      <vt:lpstr>Element II: Worksite Analysis</vt:lpstr>
      <vt:lpstr>Element II: Worksite Analysis</vt:lpstr>
      <vt:lpstr>Element II: Worksite Analysis</vt:lpstr>
      <vt:lpstr>Element II: Worksite Analysis</vt:lpstr>
      <vt:lpstr>Element II: Worksite Analysis</vt:lpstr>
      <vt:lpstr>Element II: Worksite Analysis</vt:lpstr>
      <vt:lpstr>Element II: Worksite Analysis</vt:lpstr>
      <vt:lpstr>Element II: Worksite Analysis</vt:lpstr>
      <vt:lpstr>Element II: Worksite Analysis</vt:lpstr>
      <vt:lpstr>Element II: Worksite Analysis</vt:lpstr>
      <vt:lpstr>Element II: Worksite Analysis</vt:lpstr>
      <vt:lpstr>Element II: Worksite Analysis</vt:lpstr>
      <vt:lpstr>Element II: Worksite Analysis</vt:lpstr>
      <vt:lpstr>Worksite Analysis Workshop</vt:lpstr>
      <vt:lpstr>Contact Information</vt:lpstr>
    </vt:vector>
  </TitlesOfParts>
  <Manager/>
  <Company>OSHA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OSHA Template</dc:title>
  <dc:subject/>
  <dc:creator>Office of Communications</dc:creator>
  <cp:keywords/>
  <dc:description/>
  <cp:lastModifiedBy>Hymes, Whitney - OSHA</cp:lastModifiedBy>
  <cp:revision>53</cp:revision>
  <cp:lastPrinted>2018-12-07T14:42:03Z</cp:lastPrinted>
  <dcterms:created xsi:type="dcterms:W3CDTF">2006-10-02T15:43:52Z</dcterms:created>
  <dcterms:modified xsi:type="dcterms:W3CDTF">2021-07-30T21:03:29Z</dcterms:modified>
  <cp:category/>
</cp:coreProperties>
</file>