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5" r:id="rId2"/>
    <p:sldId id="294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</p:sldIdLst>
  <p:sldSz cx="12192000" cy="6858000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82C83"/>
    <a:srgbClr val="FF99FF"/>
    <a:srgbClr val="182E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9" autoAdjust="0"/>
    <p:restoredTop sz="94633"/>
  </p:normalViewPr>
  <p:slideViewPr>
    <p:cSldViewPr>
      <p:cViewPr varScale="1">
        <p:scale>
          <a:sx n="105" d="100"/>
          <a:sy n="105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C6CAE-4051-C34E-A340-EB220B6B11FD}" type="datetimeFigureOut">
              <a:rPr lang="en-US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1BCEBE-1593-4A43-ABCB-ABC045DA9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D02FF1-666A-534A-8814-EE75650F9943}" type="datetimeFigureOut">
              <a:rPr lang="en-US"/>
              <a:pPr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E2779E-D1FA-B94E-B00B-BB69D64E6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F29C1-87F2-4AC7-A9DA-3CEE795C97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1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191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gradFill rotWithShape="1">
          <a:gsLst>
            <a:gs pos="4200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79083" y="914400"/>
            <a:ext cx="5606517" cy="1266624"/>
          </a:xfrm>
        </p:spPr>
        <p:txBody>
          <a:bodyPr>
            <a:noAutofit/>
          </a:bodyPr>
          <a:lstStyle>
            <a:lvl1pPr algn="r">
              <a:defRPr sz="3600" b="1" baseline="0">
                <a:solidFill>
                  <a:srgbClr val="0070C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Most Frequently Cited Violations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6915" y="5486400"/>
            <a:ext cx="5268685" cy="853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rgbClr val="0070C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OSHA Federal Standards</a:t>
            </a:r>
          </a:p>
          <a:p>
            <a:pPr lvl="0"/>
            <a:r>
              <a:rPr lang="en-US" dirty="0"/>
              <a:t>October 1, 2019 – September 30, 2020</a:t>
            </a:r>
          </a:p>
        </p:txBody>
      </p:sp>
    </p:spTree>
    <p:extLst>
      <p:ext uri="{BB962C8B-B14F-4D97-AF65-F5344CB8AC3E}">
        <p14:creationId xmlns:p14="http://schemas.microsoft.com/office/powerpoint/2010/main" val="1687594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085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32000" y="3733800"/>
            <a:ext cx="8128000" cy="0"/>
          </a:xfrm>
          <a:prstGeom prst="line">
            <a:avLst/>
          </a:prstGeom>
          <a:ln w="31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5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10972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70C0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4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9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32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1"/>
            <a:ext cx="5384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62201"/>
            <a:ext cx="5384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14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1935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59112"/>
            <a:ext cx="5386917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41935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59112"/>
            <a:ext cx="5389033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01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0424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30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37B6F6-7BD1-8A4C-9236-10E89A1C01D6}"/>
              </a:ext>
            </a:extLst>
          </p:cNvPr>
          <p:cNvSpPr/>
          <p:nvPr userDrawn="1"/>
        </p:nvSpPr>
        <p:spPr>
          <a:xfrm>
            <a:off x="8991600" y="601980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3287" y="1305154"/>
            <a:ext cx="7372350" cy="16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2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000" y="6172200"/>
            <a:ext cx="2489200" cy="4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esentation_top.jp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2209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2377-1800-4CC5-9036-F2723C6C6B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p image is of a person welding and the bottom is of person fixing a pump">
            <a:extLst>
              <a:ext uri="{FF2B5EF4-FFF2-40B4-BE49-F238E27FC236}">
                <a16:creationId xmlns:a16="http://schemas.microsoft.com/office/drawing/2014/main" id="{D0402108-A27C-67A5-97AA-EF6982B3E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2639" cy="6858000"/>
          </a:xfrm>
          <a:prstGeom prst="rect">
            <a:avLst/>
          </a:prstGeom>
        </p:spPr>
      </p:pic>
      <p:pic>
        <p:nvPicPr>
          <p:cNvPr id="5" name="OSHA Logo" descr="Image of the OSHA Logo" title="OSHA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2209800" cy="6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"/>
          <p:cNvSpPr>
            <a:spLocks noGrp="1"/>
          </p:cNvSpPr>
          <p:nvPr>
            <p:ph type="ctrTitle" idx="4294967295"/>
          </p:nvPr>
        </p:nvSpPr>
        <p:spPr>
          <a:xfrm>
            <a:off x="6172200" y="959873"/>
            <a:ext cx="5562600" cy="13716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Most Frequently Cited Serious Violations</a:t>
            </a:r>
          </a:p>
        </p:txBody>
      </p:sp>
      <p:sp>
        <p:nvSpPr>
          <p:cNvPr id="6" name="Subtitle"/>
          <p:cNvSpPr txBox="1"/>
          <p:nvPr/>
        </p:nvSpPr>
        <p:spPr>
          <a:xfrm>
            <a:off x="6477000" y="2644676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General Industry FY2025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086600" y="5410200"/>
            <a:ext cx="4648200" cy="838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OSHA Federal Standards</a:t>
            </a:r>
          </a:p>
          <a:p>
            <a:r>
              <a:rPr lang="en-US" dirty="0">
                <a:solidFill>
                  <a:schemeClr val="bg1"/>
                </a:solidFill>
              </a:rPr>
              <a:t>October 1, 2024 – September 30, 2025</a:t>
            </a:r>
          </a:p>
        </p:txBody>
      </p:sp>
    </p:spTree>
    <p:extLst>
      <p:ext uri="{BB962C8B-B14F-4D97-AF65-F5344CB8AC3E}">
        <p14:creationId xmlns:p14="http://schemas.microsoft.com/office/powerpoint/2010/main" val="2698315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DDD38C-02AE-BCDA-A209-BF720029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&amp; First Aid </a:t>
            </a:r>
            <a:br>
              <a:rPr lang="en-US" dirty="0"/>
            </a:br>
            <a:r>
              <a:rPr lang="en-US" dirty="0"/>
              <a:t>[1910.151 –.152] 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4" name="Picture 3" descr="Medical &amp; First Aid &#10;[1910.151 –.152] ">
            <a:extLst>
              <a:ext uri="{FF2B5EF4-FFF2-40B4-BE49-F238E27FC236}">
                <a16:creationId xmlns:a16="http://schemas.microsoft.com/office/drawing/2014/main" id="{FFA06B2B-530C-9F2F-E8F7-437D3841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22718"/>
            <a:ext cx="8075130" cy="3720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K</a:t>
            </a:r>
          </a:p>
        </p:txBody>
      </p:sp>
    </p:spTree>
    <p:extLst>
      <p:ext uri="{BB962C8B-B14F-4D97-AF65-F5344CB8AC3E}">
        <p14:creationId xmlns:p14="http://schemas.microsoft.com/office/powerpoint/2010/main" val="338077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Protection </a:t>
            </a:r>
            <a:br>
              <a:rPr lang="en-US" dirty="0"/>
            </a:br>
            <a:r>
              <a:rPr lang="en-US" dirty="0"/>
              <a:t>[1910.155 – .165] 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Fire Protection &#10;[1910.155 – .165] ">
            <a:extLst>
              <a:ext uri="{FF2B5EF4-FFF2-40B4-BE49-F238E27FC236}">
                <a16:creationId xmlns:a16="http://schemas.microsoft.com/office/drawing/2014/main" id="{F0357231-AC5F-286F-A5C2-5DB9F969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09800"/>
            <a:ext cx="9300895" cy="3720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L</a:t>
            </a:r>
          </a:p>
        </p:txBody>
      </p:sp>
    </p:spTree>
    <p:extLst>
      <p:ext uri="{BB962C8B-B14F-4D97-AF65-F5344CB8AC3E}">
        <p14:creationId xmlns:p14="http://schemas.microsoft.com/office/powerpoint/2010/main" val="389314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7FDCD3-25EB-3F3C-4D91-AAD396E9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08924"/>
            <a:ext cx="7472215" cy="2259351"/>
          </a:xfrm>
          <a:prstGeom prst="rect">
            <a:avLst/>
          </a:prstGeom>
        </p:spPr>
      </p:pic>
      <p:sp>
        <p:nvSpPr>
          <p:cNvPr id="4" name="Title 3" descr="FY 22 MFC for Compressed Gas &amp; Compressed Air Equipment 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Gas &amp; Compressed Air Equipment  [1910.166 – .169] 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M</a:t>
            </a:r>
          </a:p>
        </p:txBody>
      </p:sp>
    </p:spTree>
    <p:extLst>
      <p:ext uri="{BB962C8B-B14F-4D97-AF65-F5344CB8AC3E}">
        <p14:creationId xmlns:p14="http://schemas.microsoft.com/office/powerpoint/2010/main" val="237074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 22 MFC for Materials Handling &amp; Storage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Handling &amp; Storage [1910.176 – .184]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Materials Handling &amp; Storage [1910.176 – .184]">
            <a:extLst>
              <a:ext uri="{FF2B5EF4-FFF2-40B4-BE49-F238E27FC236}">
                <a16:creationId xmlns:a16="http://schemas.microsoft.com/office/drawing/2014/main" id="{60C86A5C-C763-53E6-4DC4-34AC2EC9D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86143"/>
            <a:ext cx="8458200" cy="3757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N</a:t>
            </a:r>
          </a:p>
        </p:txBody>
      </p:sp>
    </p:spTree>
    <p:extLst>
      <p:ext uri="{BB962C8B-B14F-4D97-AF65-F5344CB8AC3E}">
        <p14:creationId xmlns:p14="http://schemas.microsoft.com/office/powerpoint/2010/main" val="267436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Machinery &amp; Machine Guarding  [1910.211 – .219] 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3" name="Picture 2" descr="Machinery &amp; Machine Guarding  [1910.211 – .219] ">
            <a:extLst>
              <a:ext uri="{FF2B5EF4-FFF2-40B4-BE49-F238E27FC236}">
                <a16:creationId xmlns:a16="http://schemas.microsoft.com/office/drawing/2014/main" id="{746E76BA-FF52-75F2-97BC-5870D9BC1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22718"/>
            <a:ext cx="7772400" cy="3720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O</a:t>
            </a:r>
          </a:p>
        </p:txBody>
      </p:sp>
    </p:spTree>
    <p:extLst>
      <p:ext uri="{BB962C8B-B14F-4D97-AF65-F5344CB8AC3E}">
        <p14:creationId xmlns:p14="http://schemas.microsoft.com/office/powerpoint/2010/main" val="391853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9042400" cy="1143000"/>
          </a:xfrm>
        </p:spPr>
        <p:txBody>
          <a:bodyPr/>
          <a:lstStyle/>
          <a:p>
            <a:r>
              <a:rPr lang="en-US" dirty="0"/>
              <a:t>Hand &amp; Portable Powered Tools &amp; Other Hand-Held Equipment</a:t>
            </a:r>
            <a:br>
              <a:rPr lang="en-US" dirty="0"/>
            </a:br>
            <a:r>
              <a:rPr lang="en-US" dirty="0"/>
              <a:t>[1910.241 – .244] 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Hand &amp; Portable Powered Tools &amp; Other Hand-Held Equipment&#10;[1910.241 – .244] ">
            <a:extLst>
              <a:ext uri="{FF2B5EF4-FFF2-40B4-BE49-F238E27FC236}">
                <a16:creationId xmlns:a16="http://schemas.microsoft.com/office/drawing/2014/main" id="{5CBA1011-3132-D286-BD71-5C1B0BE3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11837"/>
            <a:ext cx="8077200" cy="3631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P</a:t>
            </a:r>
          </a:p>
        </p:txBody>
      </p:sp>
    </p:spTree>
    <p:extLst>
      <p:ext uri="{BB962C8B-B14F-4D97-AF65-F5344CB8AC3E}">
        <p14:creationId xmlns:p14="http://schemas.microsoft.com/office/powerpoint/2010/main" val="266654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Welding, Cutting, &amp; Brazing </a:t>
            </a:r>
            <a:br>
              <a:rPr lang="en-US" dirty="0"/>
            </a:br>
            <a:r>
              <a:rPr lang="en-US" dirty="0"/>
              <a:t>[1910.251 – .255]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Welding, Cutting, &amp; Brazing &#10;[1910.251 – .255]">
            <a:extLst>
              <a:ext uri="{FF2B5EF4-FFF2-40B4-BE49-F238E27FC236}">
                <a16:creationId xmlns:a16="http://schemas.microsoft.com/office/drawing/2014/main" id="{BBA560B6-74B3-BEC2-5C74-BA2A0A472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74" y="2333173"/>
            <a:ext cx="9092626" cy="3610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Q</a:t>
            </a:r>
          </a:p>
        </p:txBody>
      </p:sp>
    </p:spTree>
    <p:extLst>
      <p:ext uri="{BB962C8B-B14F-4D97-AF65-F5344CB8AC3E}">
        <p14:creationId xmlns:p14="http://schemas.microsoft.com/office/powerpoint/2010/main" val="146507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Industries </a:t>
            </a:r>
            <a:br>
              <a:rPr lang="en-US" dirty="0"/>
            </a:br>
            <a:r>
              <a:rPr lang="en-US" dirty="0"/>
              <a:t>[1910.261 – .272] 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Special Industries &#10;[1910.261 – .272] ">
            <a:extLst>
              <a:ext uri="{FF2B5EF4-FFF2-40B4-BE49-F238E27FC236}">
                <a16:creationId xmlns:a16="http://schemas.microsoft.com/office/drawing/2014/main" id="{CFAA6C4B-BA0A-0131-394D-0030A68F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90501"/>
            <a:ext cx="7239000" cy="3653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R</a:t>
            </a:r>
          </a:p>
        </p:txBody>
      </p:sp>
    </p:spTree>
    <p:extLst>
      <p:ext uri="{BB962C8B-B14F-4D97-AF65-F5344CB8AC3E}">
        <p14:creationId xmlns:p14="http://schemas.microsoft.com/office/powerpoint/2010/main" val="9018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 22 MFC chart for electrica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</a:t>
            </a:r>
            <a:br>
              <a:rPr lang="en-US" dirty="0"/>
            </a:br>
            <a:r>
              <a:rPr lang="en-US" dirty="0"/>
              <a:t>[1910.301 – .399] 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Electrical &#10;[1910.301 – .399] ">
            <a:extLst>
              <a:ext uri="{FF2B5EF4-FFF2-40B4-BE49-F238E27FC236}">
                <a16:creationId xmlns:a16="http://schemas.microsoft.com/office/drawing/2014/main" id="{D6E26CD7-60BF-172F-1D37-E182B8CA3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0"/>
            <a:ext cx="8001000" cy="3595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S</a:t>
            </a:r>
          </a:p>
        </p:txBody>
      </p:sp>
    </p:spTree>
    <p:extLst>
      <p:ext uri="{BB962C8B-B14F-4D97-AF65-F5344CB8AC3E}">
        <p14:creationId xmlns:p14="http://schemas.microsoft.com/office/powerpoint/2010/main" val="3929562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Diving Operations </a:t>
            </a:r>
            <a:br>
              <a:rPr lang="en-US" dirty="0"/>
            </a:br>
            <a:r>
              <a:rPr lang="en-US" dirty="0"/>
              <a:t>[1910.401 – .440] 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Commercial Diving Operations &#10;[1910.401 – .440] ">
            <a:extLst>
              <a:ext uri="{FF2B5EF4-FFF2-40B4-BE49-F238E27FC236}">
                <a16:creationId xmlns:a16="http://schemas.microsoft.com/office/drawing/2014/main" id="{1C2742A7-E09D-4089-09A8-DE32665E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11837"/>
            <a:ext cx="7467600" cy="3631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T</a:t>
            </a:r>
          </a:p>
        </p:txBody>
      </p:sp>
    </p:spTree>
    <p:extLst>
      <p:ext uri="{BB962C8B-B14F-4D97-AF65-F5344CB8AC3E}">
        <p14:creationId xmlns:p14="http://schemas.microsoft.com/office/powerpoint/2010/main" val="305003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Most Frequently Cited Serious Violations in General Industry FY 20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Frequently Cited Serious Violations in General Industry FY 2025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4" name="Picture 3" descr="Most Frequently Cited Serious Violations in General Industry FY 2025">
            <a:extLst>
              <a:ext uri="{FF2B5EF4-FFF2-40B4-BE49-F238E27FC236}">
                <a16:creationId xmlns:a16="http://schemas.microsoft.com/office/drawing/2014/main" id="{0414E2FA-155C-2A93-FC5D-2F9E9BAAB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22719"/>
            <a:ext cx="8153400" cy="3949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1910 Overall MFC</a:t>
            </a:r>
          </a:p>
        </p:txBody>
      </p:sp>
    </p:spTree>
    <p:extLst>
      <p:ext uri="{BB962C8B-B14F-4D97-AF65-F5344CB8AC3E}">
        <p14:creationId xmlns:p14="http://schemas.microsoft.com/office/powerpoint/2010/main" val="348734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 &amp; Hazardous Substance </a:t>
            </a:r>
            <a:br>
              <a:rPr lang="en-US" dirty="0"/>
            </a:br>
            <a:r>
              <a:rPr lang="en-US" dirty="0"/>
              <a:t>[1910.1000 – .1450]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</a:t>
            </a:r>
            <a:r>
              <a:rPr lang="en-US" sz="3200" b="1">
                <a:solidFill>
                  <a:schemeClr val="bg1"/>
                </a:solidFill>
              </a:rPr>
              <a:t>CFR 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oxic &amp; Hazardous Substance &#10;[1910.1000 – .1450]">
            <a:extLst>
              <a:ext uri="{FF2B5EF4-FFF2-40B4-BE49-F238E27FC236}">
                <a16:creationId xmlns:a16="http://schemas.microsoft.com/office/drawing/2014/main" id="{D8539FC7-D691-787B-A731-68D8EA31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98918"/>
            <a:ext cx="9296399" cy="3720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Z</a:t>
            </a:r>
          </a:p>
        </p:txBody>
      </p:sp>
    </p:spTree>
    <p:extLst>
      <p:ext uri="{BB962C8B-B14F-4D97-AF65-F5344CB8AC3E}">
        <p14:creationId xmlns:p14="http://schemas.microsoft.com/office/powerpoint/2010/main" val="282253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Walking-Working Surfaces </a:t>
            </a:r>
            <a:br>
              <a:rPr lang="en-US" dirty="0"/>
            </a:br>
            <a:r>
              <a:rPr lang="en-US" dirty="0"/>
              <a:t>[1910.21 – .30]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Walking-Working Surfaces &#10;[1910.21 – .30]">
            <a:extLst>
              <a:ext uri="{FF2B5EF4-FFF2-40B4-BE49-F238E27FC236}">
                <a16:creationId xmlns:a16="http://schemas.microsoft.com/office/drawing/2014/main" id="{1F292122-7798-F9DA-F67F-9B29AB46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22718"/>
            <a:ext cx="8458200" cy="3720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D</a:t>
            </a:r>
          </a:p>
        </p:txBody>
      </p:sp>
    </p:spTree>
    <p:extLst>
      <p:ext uri="{BB962C8B-B14F-4D97-AF65-F5344CB8AC3E}">
        <p14:creationId xmlns:p14="http://schemas.microsoft.com/office/powerpoint/2010/main" val="274283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Routes &amp; Emergency Planning</a:t>
            </a:r>
            <a:br>
              <a:rPr lang="en-US" dirty="0"/>
            </a:br>
            <a:r>
              <a:rPr lang="en-US" dirty="0"/>
              <a:t>[1910.33 – .39]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Exit Routes &amp; Emergency Planning&#10;[1910.33 – .39]">
            <a:extLst>
              <a:ext uri="{FF2B5EF4-FFF2-40B4-BE49-F238E27FC236}">
                <a16:creationId xmlns:a16="http://schemas.microsoft.com/office/drawing/2014/main" id="{7EEE27F6-A82D-7FBF-8736-2F00CB7A5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09800"/>
            <a:ext cx="8458200" cy="3720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E</a:t>
            </a:r>
          </a:p>
        </p:txBody>
      </p:sp>
    </p:spTree>
    <p:extLst>
      <p:ext uri="{BB962C8B-B14F-4D97-AF65-F5344CB8AC3E}">
        <p14:creationId xmlns:p14="http://schemas.microsoft.com/office/powerpoint/2010/main" val="282725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Powered Platforms, Manlifts, &amp; Vehicle-Mounted Work Platforms [1910.66 – .68] 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Powered Platforms, Manlifts, &amp; Vehicle-Mounted Work Platforms [1910.66 – .68] ">
            <a:extLst>
              <a:ext uri="{FF2B5EF4-FFF2-40B4-BE49-F238E27FC236}">
                <a16:creationId xmlns:a16="http://schemas.microsoft.com/office/drawing/2014/main" id="{D60E7E02-DC0B-A967-B2F7-99768C39D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34911"/>
            <a:ext cx="7086600" cy="3708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F</a:t>
            </a:r>
          </a:p>
        </p:txBody>
      </p:sp>
    </p:spTree>
    <p:extLst>
      <p:ext uri="{BB962C8B-B14F-4D97-AF65-F5344CB8AC3E}">
        <p14:creationId xmlns:p14="http://schemas.microsoft.com/office/powerpoint/2010/main" val="243347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Health &amp; Environmental Control </a:t>
            </a:r>
            <a:br>
              <a:rPr lang="en-US" dirty="0"/>
            </a:br>
            <a:r>
              <a:rPr lang="en-US" dirty="0"/>
              <a:t>[1910.94 – .98] 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Occupational Health &amp; Environmental Control &#10;[1910.94 – .98] ">
            <a:extLst>
              <a:ext uri="{FF2B5EF4-FFF2-40B4-BE49-F238E27FC236}">
                <a16:creationId xmlns:a16="http://schemas.microsoft.com/office/drawing/2014/main" id="{2A5A5105-2FE8-302B-832D-70A10A542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22719"/>
            <a:ext cx="8153400" cy="3720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G</a:t>
            </a:r>
          </a:p>
        </p:txBody>
      </p:sp>
    </p:spTree>
    <p:extLst>
      <p:ext uri="{BB962C8B-B14F-4D97-AF65-F5344CB8AC3E}">
        <p14:creationId xmlns:p14="http://schemas.microsoft.com/office/powerpoint/2010/main" val="56302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Hazardous Materials</a:t>
            </a:r>
            <a:br>
              <a:rPr lang="en-US" dirty="0"/>
            </a:br>
            <a:r>
              <a:rPr lang="en-US" dirty="0"/>
              <a:t> [1910.101 – .126]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Hazardous Materials&#10; [1910.101 – .126]">
            <a:extLst>
              <a:ext uri="{FF2B5EF4-FFF2-40B4-BE49-F238E27FC236}">
                <a16:creationId xmlns:a16="http://schemas.microsoft.com/office/drawing/2014/main" id="{6716122E-0C5F-DE22-D9F4-DDB9A50D3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22719"/>
            <a:ext cx="8820665" cy="3631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H</a:t>
            </a:r>
          </a:p>
        </p:txBody>
      </p:sp>
    </p:spTree>
    <p:extLst>
      <p:ext uri="{BB962C8B-B14F-4D97-AF65-F5344CB8AC3E}">
        <p14:creationId xmlns:p14="http://schemas.microsoft.com/office/powerpoint/2010/main" val="286310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 22 for MFC Personal Protective Equipment 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Equipment  [1910.132 – .138]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Personal Protective Equipment  [1910.132 – .138]">
            <a:extLst>
              <a:ext uri="{FF2B5EF4-FFF2-40B4-BE49-F238E27FC236}">
                <a16:creationId xmlns:a16="http://schemas.microsoft.com/office/drawing/2014/main" id="{274DBCBD-4B9B-9C67-4AE8-D0ADA6FD7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2222718"/>
            <a:ext cx="8991599" cy="3720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I</a:t>
            </a:r>
          </a:p>
        </p:txBody>
      </p:sp>
    </p:spTree>
    <p:extLst>
      <p:ext uri="{BB962C8B-B14F-4D97-AF65-F5344CB8AC3E}">
        <p14:creationId xmlns:p14="http://schemas.microsoft.com/office/powerpoint/2010/main" val="353195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Environment Controls </a:t>
            </a:r>
            <a:br>
              <a:rPr lang="en-US" dirty="0"/>
            </a:br>
            <a:r>
              <a:rPr lang="en-US" dirty="0"/>
              <a:t> [1910.141 – .147] 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1910.</a:t>
            </a:r>
          </a:p>
        </p:txBody>
      </p:sp>
      <p:pic>
        <p:nvPicPr>
          <p:cNvPr id="5" name="Picture 4" descr="General Environment Controls &#10; [1910.141 – .147] ">
            <a:extLst>
              <a:ext uri="{FF2B5EF4-FFF2-40B4-BE49-F238E27FC236}">
                <a16:creationId xmlns:a16="http://schemas.microsoft.com/office/drawing/2014/main" id="{2B1E9A51-30A7-A59A-880B-93E3D3F4D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09800"/>
            <a:ext cx="9220200" cy="3720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J</a:t>
            </a:r>
          </a:p>
        </p:txBody>
      </p:sp>
    </p:spTree>
    <p:extLst>
      <p:ext uri="{BB962C8B-B14F-4D97-AF65-F5344CB8AC3E}">
        <p14:creationId xmlns:p14="http://schemas.microsoft.com/office/powerpoint/2010/main" val="19898025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Widescreen</PresentationFormat>
  <Paragraphs>62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Default Design</vt:lpstr>
      <vt:lpstr>Most Frequently Cited Serious Violations</vt:lpstr>
      <vt:lpstr>Most Frequently Cited Serious Violations in General Industry FY 2025</vt:lpstr>
      <vt:lpstr>Walking-Working Surfaces  [1910.21 – .30]</vt:lpstr>
      <vt:lpstr>Exit Routes &amp; Emergency Planning [1910.33 – .39]</vt:lpstr>
      <vt:lpstr>Powered Platforms, Manlifts, &amp; Vehicle-Mounted Work Platforms [1910.66 – .68] </vt:lpstr>
      <vt:lpstr>Occupational Health &amp; Environmental Control  [1910.94 – .98] </vt:lpstr>
      <vt:lpstr>Hazardous Materials  [1910.101 – .126]</vt:lpstr>
      <vt:lpstr>Personal Protective Equipment  [1910.132 – .138]</vt:lpstr>
      <vt:lpstr>General Environment Controls   [1910.141 – .147] </vt:lpstr>
      <vt:lpstr>Medical &amp; First Aid  [1910.151 –.152] </vt:lpstr>
      <vt:lpstr>Fire Protection  [1910.155 – .165] </vt:lpstr>
      <vt:lpstr>Compressed Gas &amp; Compressed Air Equipment  [1910.166 – .169] </vt:lpstr>
      <vt:lpstr>Materials Handling &amp; Storage [1910.176 – .184]</vt:lpstr>
      <vt:lpstr>Machinery &amp; Machine Guarding  [1910.211 – .219] </vt:lpstr>
      <vt:lpstr>Hand &amp; Portable Powered Tools &amp; Other Hand-Held Equipment [1910.241 – .244] </vt:lpstr>
      <vt:lpstr>Welding, Cutting, &amp; Brazing  [1910.251 – .255]</vt:lpstr>
      <vt:lpstr>Special Industries  [1910.261 – .272] </vt:lpstr>
      <vt:lpstr>Electrical  [1910.301 – .399] </vt:lpstr>
      <vt:lpstr>Commercial Diving Operations  [1910.401 – .440] </vt:lpstr>
      <vt:lpstr>Toxic &amp; Hazardous Substance  [1910.1000 – .1450]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2021-12-08T17:26:13Z</dcterms:created>
  <dcterms:modified xsi:type="dcterms:W3CDTF">2025-12-02T14:05:58Z</dcterms:modified>
</cp:coreProperties>
</file>