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95" r:id="rId2"/>
    <p:sldId id="294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  <p:sldId id="309" r:id="rId17"/>
    <p:sldId id="310" r:id="rId18"/>
    <p:sldId id="311" r:id="rId19"/>
    <p:sldId id="312" r:id="rId20"/>
    <p:sldId id="313" r:id="rId21"/>
  </p:sldIdLst>
  <p:sldSz cx="12192000" cy="6858000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182C83"/>
    <a:srgbClr val="FF99FF"/>
    <a:srgbClr val="182E67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989" autoAdjust="0"/>
    <p:restoredTop sz="94633"/>
  </p:normalViewPr>
  <p:slideViewPr>
    <p:cSldViewPr>
      <p:cViewPr varScale="1">
        <p:scale>
          <a:sx n="78" d="100"/>
          <a:sy n="78" d="100"/>
        </p:scale>
        <p:origin x="514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3C6CAE-4051-C34E-A340-EB220B6B11FD}" type="datetimeFigureOut">
              <a:rPr lang="en-US"/>
              <a:pPr/>
              <a:t>11/20/2024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1BCEBE-1593-4A43-ABCB-ABC045DA94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88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6D02FF1-666A-534A-8814-EE75650F9943}" type="datetimeFigureOut">
              <a:rPr lang="en-US"/>
              <a:pPr/>
              <a:t>11/20/2024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73438"/>
            <a:ext cx="7435850" cy="2760662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BE2779E-D1FA-B94E-B00B-BB69D64E60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34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F29C1-87F2-4AC7-A9DA-3CEE795C97F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714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01910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Slide">
    <p:bg>
      <p:bgPr>
        <a:gradFill rotWithShape="1">
          <a:gsLst>
            <a:gs pos="42000">
              <a:srgbClr val="0070C0"/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179083" y="914400"/>
            <a:ext cx="5606517" cy="1266624"/>
          </a:xfrm>
        </p:spPr>
        <p:txBody>
          <a:bodyPr>
            <a:noAutofit/>
          </a:bodyPr>
          <a:lstStyle>
            <a:lvl1pPr algn="r">
              <a:defRPr sz="3600" b="1" baseline="0">
                <a:solidFill>
                  <a:srgbClr val="0070C0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Most Frequently Cited Violations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16915" y="5486400"/>
            <a:ext cx="5268685" cy="8532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800" b="1">
                <a:solidFill>
                  <a:srgbClr val="0070C0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OSHA Federal Standards</a:t>
            </a:r>
          </a:p>
          <a:p>
            <a:pPr lvl="0"/>
            <a:r>
              <a:rPr lang="en-US" dirty="0"/>
              <a:t>October 1, 2019 – September 30, 2020</a:t>
            </a:r>
          </a:p>
        </p:txBody>
      </p:sp>
    </p:spTree>
    <p:extLst>
      <p:ext uri="{BB962C8B-B14F-4D97-AF65-F5344CB8AC3E}">
        <p14:creationId xmlns:p14="http://schemas.microsoft.com/office/powerpoint/2010/main" val="16875940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4600"/>
            <a:ext cx="10363200" cy="108585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182C8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032000" y="3733800"/>
            <a:ext cx="8128000" cy="0"/>
          </a:xfrm>
          <a:prstGeom prst="line">
            <a:avLst/>
          </a:prstGeom>
          <a:ln w="3175" cmpd="sng"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651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6360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62201"/>
            <a:ext cx="109728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0070C0"/>
              </a:buCl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80641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182C8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8591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4328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362201"/>
            <a:ext cx="53848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182C83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362201"/>
            <a:ext cx="53848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182C83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1144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419350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3059112"/>
            <a:ext cx="5386917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182C83"/>
              </a:buCl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2419350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3059112"/>
            <a:ext cx="5389033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182C83"/>
              </a:buCl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0013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0424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06302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37B6F6-7BD1-8A4C-9236-10E89A1C01D6}"/>
              </a:ext>
            </a:extLst>
          </p:cNvPr>
          <p:cNvSpPr/>
          <p:nvPr userDrawn="1"/>
        </p:nvSpPr>
        <p:spPr>
          <a:xfrm>
            <a:off x="8991600" y="6019800"/>
            <a:ext cx="2895600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193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83287" y="1305154"/>
            <a:ext cx="7372350" cy="1666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491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22"/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71000" y="6172200"/>
            <a:ext cx="2489200" cy="405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presentation_top.jpg"/>
          <p:cNvPicPr>
            <a:picLocks noChangeAspect="1"/>
          </p:cNvPicPr>
          <p:nvPr userDrawn="1"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"/>
            <a:ext cx="12192000" cy="22098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42377-1800-4CC5-9036-F2723C6C6B5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9" r:id="rId10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Welding Image&#10;&#10;Welding Image&#10;&#10;Welding Image&#10;&#10;Image of a person welding" title="Welding Image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8674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Image of a worker repairing a piece of equipment" title="Worker imag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3200400"/>
            <a:ext cx="58674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OSHA Logo" descr="Image of the OSHA Logo" title="OSHA Logo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0"/>
            <a:ext cx="2209800" cy="63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"/>
          <p:cNvSpPr>
            <a:spLocks noGrp="1"/>
          </p:cNvSpPr>
          <p:nvPr>
            <p:ph type="ctrTitle" idx="4294967295"/>
          </p:nvPr>
        </p:nvSpPr>
        <p:spPr>
          <a:xfrm>
            <a:off x="6172200" y="959873"/>
            <a:ext cx="5562600" cy="1371600"/>
          </a:xfrm>
        </p:spPr>
        <p:txBody>
          <a:bodyPr>
            <a:normAutofit/>
          </a:bodyPr>
          <a:lstStyle/>
          <a:p>
            <a:pPr algn="r"/>
            <a:r>
              <a:rPr lang="en-US" sz="360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+mn-lt"/>
              </a:rPr>
              <a:t>Most Frequently Cited Serious Violations</a:t>
            </a:r>
          </a:p>
        </p:txBody>
      </p:sp>
      <p:sp>
        <p:nvSpPr>
          <p:cNvPr id="6" name="Subtitle"/>
          <p:cNvSpPr txBox="1"/>
          <p:nvPr/>
        </p:nvSpPr>
        <p:spPr>
          <a:xfrm>
            <a:off x="6477000" y="2644676"/>
            <a:ext cx="5257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>
                <a:solidFill>
                  <a:schemeClr val="bg1"/>
                </a:solidFill>
              </a:rPr>
              <a:t>General Industry FY2024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7086600" y="5410200"/>
            <a:ext cx="4648200" cy="838200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OSHA Federal Standards</a:t>
            </a:r>
          </a:p>
          <a:p>
            <a:r>
              <a:rPr lang="en-US" dirty="0">
                <a:solidFill>
                  <a:schemeClr val="bg1"/>
                </a:solidFill>
              </a:rPr>
              <a:t>October 1, 2023 – September 30, 2024</a:t>
            </a:r>
          </a:p>
        </p:txBody>
      </p:sp>
    </p:spTree>
    <p:extLst>
      <p:ext uri="{BB962C8B-B14F-4D97-AF65-F5344CB8AC3E}">
        <p14:creationId xmlns:p14="http://schemas.microsoft.com/office/powerpoint/2010/main" val="26983151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229C4D9-5E4B-D7E3-B421-76DEEE5C5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4114" y="2222719"/>
            <a:ext cx="7859485" cy="3631763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E2DDD38C-02AE-BCDA-A209-BF7200295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Medical &amp; First Aid </a:t>
            </a:r>
            <a:br>
              <a:rPr lang="en-US" dirty="0"/>
            </a:br>
            <a:r>
              <a:rPr lang="en-US" dirty="0"/>
              <a:t>[1910.151 –.152] </a:t>
            </a:r>
          </a:p>
        </p:txBody>
      </p:sp>
      <p:sp>
        <p:nvSpPr>
          <p:cNvPr id="9" name="TextBox 8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1910.</a:t>
            </a:r>
          </a:p>
        </p:txBody>
      </p:sp>
      <p:sp>
        <p:nvSpPr>
          <p:cNvPr id="8" name="TextBox 7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K</a:t>
            </a:r>
          </a:p>
        </p:txBody>
      </p:sp>
    </p:spTree>
    <p:extLst>
      <p:ext uri="{BB962C8B-B14F-4D97-AF65-F5344CB8AC3E}">
        <p14:creationId xmlns:p14="http://schemas.microsoft.com/office/powerpoint/2010/main" val="3380770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ED23EBE-64F5-55DA-2C7F-15A74D3B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222719"/>
            <a:ext cx="9042400" cy="3631763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Fire Protection </a:t>
            </a:r>
            <a:br>
              <a:rPr lang="en-US" dirty="0"/>
            </a:br>
            <a:r>
              <a:rPr lang="en-US" dirty="0"/>
              <a:t>[1910.155 – .165] </a:t>
            </a:r>
          </a:p>
        </p:txBody>
      </p:sp>
      <p:sp>
        <p:nvSpPr>
          <p:cNvPr id="10" name="TextBox 9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1910.</a:t>
            </a:r>
          </a:p>
        </p:txBody>
      </p:sp>
      <p:sp>
        <p:nvSpPr>
          <p:cNvPr id="9" name="TextBox 8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L</a:t>
            </a:r>
          </a:p>
        </p:txBody>
      </p:sp>
    </p:spTree>
    <p:extLst>
      <p:ext uri="{BB962C8B-B14F-4D97-AF65-F5344CB8AC3E}">
        <p14:creationId xmlns:p14="http://schemas.microsoft.com/office/powerpoint/2010/main" val="38931423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A7FDCD3-25EB-3F3C-4D91-AAD396E916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2908924"/>
            <a:ext cx="7472215" cy="2259351"/>
          </a:xfrm>
          <a:prstGeom prst="rect">
            <a:avLst/>
          </a:prstGeom>
        </p:spPr>
      </p:pic>
      <p:sp>
        <p:nvSpPr>
          <p:cNvPr id="4" name="Title 3" descr="FY 22 MFC for Compressed Gas &amp; Compressed Air Equipment  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Compressed Gas &amp; Compressed Air Equipment  [1910.166 – .169] </a:t>
            </a:r>
          </a:p>
        </p:txBody>
      </p:sp>
      <p:sp>
        <p:nvSpPr>
          <p:cNvPr id="10" name="TextBox 9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1910.</a:t>
            </a:r>
          </a:p>
        </p:txBody>
      </p:sp>
      <p:sp>
        <p:nvSpPr>
          <p:cNvPr id="9" name="TextBox 8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M</a:t>
            </a:r>
          </a:p>
        </p:txBody>
      </p:sp>
    </p:spTree>
    <p:extLst>
      <p:ext uri="{BB962C8B-B14F-4D97-AF65-F5344CB8AC3E}">
        <p14:creationId xmlns:p14="http://schemas.microsoft.com/office/powerpoint/2010/main" val="2370742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871DCCB-0A48-A3EF-F212-C95292CAC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222719"/>
            <a:ext cx="8839200" cy="3631763"/>
          </a:xfrm>
          <a:prstGeom prst="rect">
            <a:avLst/>
          </a:prstGeom>
        </p:spPr>
      </p:pic>
      <p:sp>
        <p:nvSpPr>
          <p:cNvPr id="4" name="Title 3" descr="FY 22 MFC for Materials Handling &amp; Storage 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Materials Handling &amp; Storage [1910.176 – .184]</a:t>
            </a:r>
          </a:p>
        </p:txBody>
      </p:sp>
      <p:sp>
        <p:nvSpPr>
          <p:cNvPr id="12" name="TextBox 11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1910.</a:t>
            </a:r>
          </a:p>
        </p:txBody>
      </p:sp>
      <p:sp>
        <p:nvSpPr>
          <p:cNvPr id="9" name="TextBox 8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N</a:t>
            </a:r>
          </a:p>
        </p:txBody>
      </p:sp>
    </p:spTree>
    <p:extLst>
      <p:ext uri="{BB962C8B-B14F-4D97-AF65-F5344CB8AC3E}">
        <p14:creationId xmlns:p14="http://schemas.microsoft.com/office/powerpoint/2010/main" val="26743655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FF3078E-12AC-585C-DAA6-C352B65C62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2222719"/>
            <a:ext cx="7543800" cy="3631763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Machinery &amp; Machine Guarding  [1910.211 – .219] </a:t>
            </a:r>
          </a:p>
        </p:txBody>
      </p:sp>
      <p:sp>
        <p:nvSpPr>
          <p:cNvPr id="10" name="TextBox 9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1910.</a:t>
            </a:r>
          </a:p>
        </p:txBody>
      </p:sp>
      <p:sp>
        <p:nvSpPr>
          <p:cNvPr id="9" name="TextBox 8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O</a:t>
            </a:r>
          </a:p>
        </p:txBody>
      </p:sp>
    </p:spTree>
    <p:extLst>
      <p:ext uri="{BB962C8B-B14F-4D97-AF65-F5344CB8AC3E}">
        <p14:creationId xmlns:p14="http://schemas.microsoft.com/office/powerpoint/2010/main" val="39185390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36D1DE9-7B83-78A3-8867-C952AB40E3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222718"/>
            <a:ext cx="8534400" cy="3631763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533400"/>
            <a:ext cx="9042400" cy="1143000"/>
          </a:xfrm>
        </p:spPr>
        <p:txBody>
          <a:bodyPr/>
          <a:lstStyle/>
          <a:p>
            <a:r>
              <a:rPr lang="en-US" dirty="0"/>
              <a:t>Hand &amp; Portable Powered Tools &amp; Other Hand-Held Equipment</a:t>
            </a:r>
            <a:br>
              <a:rPr lang="en-US" dirty="0"/>
            </a:br>
            <a:r>
              <a:rPr lang="en-US" dirty="0"/>
              <a:t>[1910.241 – .244] </a:t>
            </a:r>
          </a:p>
        </p:txBody>
      </p:sp>
      <p:sp>
        <p:nvSpPr>
          <p:cNvPr id="10" name="TextBox 9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1910.</a:t>
            </a:r>
          </a:p>
        </p:txBody>
      </p:sp>
      <p:sp>
        <p:nvSpPr>
          <p:cNvPr id="9" name="TextBox 8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P</a:t>
            </a:r>
          </a:p>
        </p:txBody>
      </p:sp>
    </p:spTree>
    <p:extLst>
      <p:ext uri="{BB962C8B-B14F-4D97-AF65-F5344CB8AC3E}">
        <p14:creationId xmlns:p14="http://schemas.microsoft.com/office/powerpoint/2010/main" val="26665433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5F63B03-918D-464C-D755-B1E370D63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2222719"/>
            <a:ext cx="8458200" cy="3631763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Welding, Cutting, &amp; Brazing </a:t>
            </a:r>
            <a:br>
              <a:rPr lang="en-US" dirty="0"/>
            </a:br>
            <a:r>
              <a:rPr lang="en-US" dirty="0"/>
              <a:t>[1910.251 – .255]</a:t>
            </a:r>
          </a:p>
        </p:txBody>
      </p:sp>
      <p:sp>
        <p:nvSpPr>
          <p:cNvPr id="12" name="TextBox 11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1910.</a:t>
            </a:r>
          </a:p>
        </p:txBody>
      </p:sp>
      <p:sp>
        <p:nvSpPr>
          <p:cNvPr id="10" name="TextBox 9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Q</a:t>
            </a:r>
          </a:p>
        </p:txBody>
      </p:sp>
    </p:spTree>
    <p:extLst>
      <p:ext uri="{BB962C8B-B14F-4D97-AF65-F5344CB8AC3E}">
        <p14:creationId xmlns:p14="http://schemas.microsoft.com/office/powerpoint/2010/main" val="14650793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654D0D5-BF7E-65AE-5CF7-88760B520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2222719"/>
            <a:ext cx="7924800" cy="3631763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Special Industries </a:t>
            </a:r>
            <a:br>
              <a:rPr lang="en-US"/>
            </a:br>
            <a:r>
              <a:rPr lang="en-US"/>
              <a:t>[1910.261 – .272]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1910.</a:t>
            </a:r>
          </a:p>
        </p:txBody>
      </p:sp>
      <p:sp>
        <p:nvSpPr>
          <p:cNvPr id="9" name="TextBox 8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R</a:t>
            </a:r>
          </a:p>
        </p:txBody>
      </p:sp>
    </p:spTree>
    <p:extLst>
      <p:ext uri="{BB962C8B-B14F-4D97-AF65-F5344CB8AC3E}">
        <p14:creationId xmlns:p14="http://schemas.microsoft.com/office/powerpoint/2010/main" val="901898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1D5557B-F257-2061-DA1A-4E63BAA8B4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2222719"/>
            <a:ext cx="8001000" cy="3631763"/>
          </a:xfrm>
          <a:prstGeom prst="rect">
            <a:avLst/>
          </a:prstGeom>
        </p:spPr>
      </p:pic>
      <p:sp>
        <p:nvSpPr>
          <p:cNvPr id="4" name="Title 3" descr="FY 22 MFC chart for electrical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Electrical </a:t>
            </a:r>
            <a:br>
              <a:rPr lang="en-US" dirty="0"/>
            </a:br>
            <a:r>
              <a:rPr lang="en-US" dirty="0"/>
              <a:t>[1910.301 – .399] </a:t>
            </a:r>
          </a:p>
        </p:txBody>
      </p:sp>
      <p:sp>
        <p:nvSpPr>
          <p:cNvPr id="10" name="TextBox 9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1910.</a:t>
            </a:r>
          </a:p>
        </p:txBody>
      </p:sp>
      <p:sp>
        <p:nvSpPr>
          <p:cNvPr id="9" name="TextBox 8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S</a:t>
            </a:r>
          </a:p>
        </p:txBody>
      </p:sp>
    </p:spTree>
    <p:extLst>
      <p:ext uri="{BB962C8B-B14F-4D97-AF65-F5344CB8AC3E}">
        <p14:creationId xmlns:p14="http://schemas.microsoft.com/office/powerpoint/2010/main" val="39295629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5394CB-DDA4-5710-34B1-44F378E6E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222716"/>
            <a:ext cx="7467600" cy="3631763"/>
          </a:xfrm>
          <a:prstGeom prst="rect">
            <a:avLst/>
          </a:prstGeom>
        </p:spPr>
      </p:pic>
      <p:sp>
        <p:nvSpPr>
          <p:cNvPr id="4" name="Title 3" descr="FY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Commercial Diving Operations </a:t>
            </a:r>
            <a:br>
              <a:rPr lang="en-US" dirty="0"/>
            </a:br>
            <a:r>
              <a:rPr lang="en-US" dirty="0"/>
              <a:t>[1910.401 – .440] </a:t>
            </a:r>
          </a:p>
        </p:txBody>
      </p:sp>
      <p:sp>
        <p:nvSpPr>
          <p:cNvPr id="10" name="TextBox 9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1910.</a:t>
            </a:r>
          </a:p>
        </p:txBody>
      </p:sp>
      <p:sp>
        <p:nvSpPr>
          <p:cNvPr id="9" name="TextBox 8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T</a:t>
            </a:r>
          </a:p>
        </p:txBody>
      </p:sp>
    </p:spTree>
    <p:extLst>
      <p:ext uri="{BB962C8B-B14F-4D97-AF65-F5344CB8AC3E}">
        <p14:creationId xmlns:p14="http://schemas.microsoft.com/office/powerpoint/2010/main" val="3050034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55FF02F4-945E-22A9-D6D2-1BEB86B1C0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2209800"/>
            <a:ext cx="7543800" cy="3886200"/>
          </a:xfrm>
          <a:prstGeom prst="rect">
            <a:avLst/>
          </a:prstGeom>
        </p:spPr>
      </p:pic>
      <p:sp>
        <p:nvSpPr>
          <p:cNvPr id="2" name="Title 1" descr="Most Frequently Cited Serious Violations in General Industry FY 20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Most Frequently Cited Serious Violations in General Industry FY 2024</a:t>
            </a:r>
          </a:p>
        </p:txBody>
      </p:sp>
      <p:sp>
        <p:nvSpPr>
          <p:cNvPr id="9" name="TextBox 8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1910.</a:t>
            </a:r>
          </a:p>
        </p:txBody>
      </p:sp>
      <p:sp>
        <p:nvSpPr>
          <p:cNvPr id="8" name="TextBox 7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1910 Overall MFC</a:t>
            </a:r>
          </a:p>
        </p:txBody>
      </p:sp>
    </p:spTree>
    <p:extLst>
      <p:ext uri="{BB962C8B-B14F-4D97-AF65-F5344CB8AC3E}">
        <p14:creationId xmlns:p14="http://schemas.microsoft.com/office/powerpoint/2010/main" val="34873442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8C38DF-9C62-3101-4C73-E956C47BF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2222718"/>
            <a:ext cx="9296400" cy="3631763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Toxic &amp; Hazardous Substance </a:t>
            </a:r>
            <a:br>
              <a:rPr lang="en-US" dirty="0"/>
            </a:br>
            <a:r>
              <a:rPr lang="en-US" dirty="0"/>
              <a:t>[1910.1000 – .1450]</a:t>
            </a:r>
          </a:p>
        </p:txBody>
      </p:sp>
      <p:sp>
        <p:nvSpPr>
          <p:cNvPr id="10" name="TextBox 9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</a:t>
            </a:r>
            <a:r>
              <a:rPr lang="en-US" sz="3200" b="1">
                <a:solidFill>
                  <a:schemeClr val="bg1"/>
                </a:solidFill>
              </a:rPr>
              <a:t>CFR 1910.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Z</a:t>
            </a:r>
          </a:p>
        </p:txBody>
      </p:sp>
    </p:spTree>
    <p:extLst>
      <p:ext uri="{BB962C8B-B14F-4D97-AF65-F5344CB8AC3E}">
        <p14:creationId xmlns:p14="http://schemas.microsoft.com/office/powerpoint/2010/main" val="2822536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3B4C2EB-7C21-0AAE-451F-F8EA2F1507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222718"/>
            <a:ext cx="7772400" cy="3631763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Walking-Working Surfaces </a:t>
            </a:r>
            <a:br>
              <a:rPr lang="en-US" dirty="0"/>
            </a:br>
            <a:r>
              <a:rPr lang="en-US" dirty="0"/>
              <a:t>[1910.21 – .30]</a:t>
            </a:r>
          </a:p>
        </p:txBody>
      </p:sp>
      <p:sp>
        <p:nvSpPr>
          <p:cNvPr id="10" name="TextBox 9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1910.</a:t>
            </a:r>
          </a:p>
        </p:txBody>
      </p:sp>
      <p:sp>
        <p:nvSpPr>
          <p:cNvPr id="9" name="TextBox 8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D</a:t>
            </a:r>
          </a:p>
        </p:txBody>
      </p:sp>
    </p:spTree>
    <p:extLst>
      <p:ext uri="{BB962C8B-B14F-4D97-AF65-F5344CB8AC3E}">
        <p14:creationId xmlns:p14="http://schemas.microsoft.com/office/powerpoint/2010/main" val="2742831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B03BC0E-8A83-1FD2-B5EA-F0CE5CE389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222718"/>
            <a:ext cx="7823200" cy="3631763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Exit Routes &amp; Emergency Planning</a:t>
            </a:r>
            <a:br>
              <a:rPr lang="en-US"/>
            </a:br>
            <a:r>
              <a:rPr lang="en-US"/>
              <a:t>[1910.33 – .39]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1910.</a:t>
            </a:r>
          </a:p>
        </p:txBody>
      </p:sp>
      <p:sp>
        <p:nvSpPr>
          <p:cNvPr id="9" name="TextBox 8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E</a:t>
            </a:r>
          </a:p>
        </p:txBody>
      </p:sp>
    </p:spTree>
    <p:extLst>
      <p:ext uri="{BB962C8B-B14F-4D97-AF65-F5344CB8AC3E}">
        <p14:creationId xmlns:p14="http://schemas.microsoft.com/office/powerpoint/2010/main" val="2827251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8815007-939A-4D41-6D03-C8373DA02B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2222719"/>
            <a:ext cx="7913914" cy="3631763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Powered Platforms, Manlifts, &amp; Vehicle-Mounted Work Platforms [1910.66 – .68] </a:t>
            </a:r>
          </a:p>
        </p:txBody>
      </p:sp>
      <p:sp>
        <p:nvSpPr>
          <p:cNvPr id="10" name="TextBox 9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1910.</a:t>
            </a:r>
          </a:p>
        </p:txBody>
      </p:sp>
      <p:sp>
        <p:nvSpPr>
          <p:cNvPr id="9" name="TextBox 8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F</a:t>
            </a:r>
          </a:p>
        </p:txBody>
      </p:sp>
    </p:spTree>
    <p:extLst>
      <p:ext uri="{BB962C8B-B14F-4D97-AF65-F5344CB8AC3E}">
        <p14:creationId xmlns:p14="http://schemas.microsoft.com/office/powerpoint/2010/main" val="2433471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AC97DBA-3243-EDB5-0EEB-E262D15C1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222719"/>
            <a:ext cx="7772400" cy="3631763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Occupational Health &amp; Environmental Control </a:t>
            </a:r>
            <a:br>
              <a:rPr lang="en-US" dirty="0"/>
            </a:br>
            <a:r>
              <a:rPr lang="en-US" dirty="0"/>
              <a:t>[1910.94 – .98] </a:t>
            </a:r>
          </a:p>
        </p:txBody>
      </p:sp>
      <p:sp>
        <p:nvSpPr>
          <p:cNvPr id="12" name="TextBox 11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1910.</a:t>
            </a:r>
          </a:p>
        </p:txBody>
      </p:sp>
      <p:sp>
        <p:nvSpPr>
          <p:cNvPr id="9" name="TextBox 8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G</a:t>
            </a:r>
          </a:p>
        </p:txBody>
      </p:sp>
    </p:spTree>
    <p:extLst>
      <p:ext uri="{BB962C8B-B14F-4D97-AF65-F5344CB8AC3E}">
        <p14:creationId xmlns:p14="http://schemas.microsoft.com/office/powerpoint/2010/main" val="563026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39551F7-3873-C777-BBAF-706809A631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335" y="2222719"/>
            <a:ext cx="8668265" cy="3631763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Hazardous Materials</a:t>
            </a:r>
            <a:br>
              <a:rPr lang="en-US" dirty="0"/>
            </a:br>
            <a:r>
              <a:rPr lang="en-US" dirty="0"/>
              <a:t> [1910.101 – .126]</a:t>
            </a:r>
          </a:p>
        </p:txBody>
      </p:sp>
      <p:sp>
        <p:nvSpPr>
          <p:cNvPr id="10" name="TextBox 9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1910.</a:t>
            </a:r>
          </a:p>
        </p:txBody>
      </p:sp>
      <p:sp>
        <p:nvSpPr>
          <p:cNvPr id="9" name="TextBox 8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H</a:t>
            </a:r>
          </a:p>
        </p:txBody>
      </p:sp>
    </p:spTree>
    <p:extLst>
      <p:ext uri="{BB962C8B-B14F-4D97-AF65-F5344CB8AC3E}">
        <p14:creationId xmlns:p14="http://schemas.microsoft.com/office/powerpoint/2010/main" val="2863105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19D8C7A-353C-92FC-121D-114AC33A5E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1" y="2222718"/>
            <a:ext cx="8686800" cy="3631763"/>
          </a:xfrm>
          <a:prstGeom prst="rect">
            <a:avLst/>
          </a:prstGeom>
        </p:spPr>
      </p:pic>
      <p:sp>
        <p:nvSpPr>
          <p:cNvPr id="4" name="Title 3" descr="FY 22 for MFC Personal Protective Equipment  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Personal Protective Equipment  [1910.132 – .138]</a:t>
            </a:r>
          </a:p>
        </p:txBody>
      </p:sp>
      <p:sp>
        <p:nvSpPr>
          <p:cNvPr id="10" name="TextBox 9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1910.</a:t>
            </a:r>
          </a:p>
        </p:txBody>
      </p:sp>
      <p:sp>
        <p:nvSpPr>
          <p:cNvPr id="9" name="TextBox 8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I</a:t>
            </a:r>
          </a:p>
        </p:txBody>
      </p:sp>
    </p:spTree>
    <p:extLst>
      <p:ext uri="{BB962C8B-B14F-4D97-AF65-F5344CB8AC3E}">
        <p14:creationId xmlns:p14="http://schemas.microsoft.com/office/powerpoint/2010/main" val="3531957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611D358-8C5B-BDBE-6D18-56CD17B445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2222718"/>
            <a:ext cx="9296400" cy="3631763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Environment Controls </a:t>
            </a:r>
            <a:br>
              <a:rPr lang="en-US" dirty="0"/>
            </a:br>
            <a:r>
              <a:rPr lang="en-US" dirty="0"/>
              <a:t> [1910.141 – .147] </a:t>
            </a:r>
          </a:p>
        </p:txBody>
      </p:sp>
      <p:sp>
        <p:nvSpPr>
          <p:cNvPr id="10" name="TextBox 9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1910.</a:t>
            </a:r>
          </a:p>
        </p:txBody>
      </p:sp>
      <p:sp>
        <p:nvSpPr>
          <p:cNvPr id="9" name="TextBox 8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J</a:t>
            </a:r>
          </a:p>
        </p:txBody>
      </p:sp>
    </p:spTree>
    <p:extLst>
      <p:ext uri="{BB962C8B-B14F-4D97-AF65-F5344CB8AC3E}">
        <p14:creationId xmlns:p14="http://schemas.microsoft.com/office/powerpoint/2010/main" val="198980258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342</Words>
  <Application>Microsoft Office PowerPoint</Application>
  <PresentationFormat>Widescreen</PresentationFormat>
  <Paragraphs>62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Wingdings</vt:lpstr>
      <vt:lpstr>Default Design</vt:lpstr>
      <vt:lpstr>Most Frequently Cited Serious Violations</vt:lpstr>
      <vt:lpstr>Most Frequently Cited Serious Violations in General Industry FY 2024</vt:lpstr>
      <vt:lpstr>Walking-Working Surfaces  [1910.21 – .30]</vt:lpstr>
      <vt:lpstr>Exit Routes &amp; Emergency Planning [1910.33 – .39]</vt:lpstr>
      <vt:lpstr>Powered Platforms, Manlifts, &amp; Vehicle-Mounted Work Platforms [1910.66 – .68] </vt:lpstr>
      <vt:lpstr>Occupational Health &amp; Environmental Control  [1910.94 – .98] </vt:lpstr>
      <vt:lpstr>Hazardous Materials  [1910.101 – .126]</vt:lpstr>
      <vt:lpstr>Personal Protective Equipment  [1910.132 – .138]</vt:lpstr>
      <vt:lpstr>General Environment Controls   [1910.141 – .147] </vt:lpstr>
      <vt:lpstr>Medical &amp; First Aid  [1910.151 –.152] </vt:lpstr>
      <vt:lpstr>Fire Protection  [1910.155 – .165] </vt:lpstr>
      <vt:lpstr>Compressed Gas &amp; Compressed Air Equipment  [1910.166 – .169] </vt:lpstr>
      <vt:lpstr>Materials Handling &amp; Storage [1910.176 – .184]</vt:lpstr>
      <vt:lpstr>Machinery &amp; Machine Guarding  [1910.211 – .219] </vt:lpstr>
      <vt:lpstr>Hand &amp; Portable Powered Tools &amp; Other Hand-Held Equipment [1910.241 – .244] </vt:lpstr>
      <vt:lpstr>Welding, Cutting, &amp; Brazing  [1910.251 – .255]</vt:lpstr>
      <vt:lpstr>Special Industries  [1910.261 – .272] </vt:lpstr>
      <vt:lpstr>Electrical  [1910.301 – .399] </vt:lpstr>
      <vt:lpstr>Commercial Diving Operations  [1910.401 – .440] </vt:lpstr>
      <vt:lpstr>Toxic &amp; Hazardous Substance  [1910.1000 – .1450]</vt:lpstr>
    </vt:vector>
  </TitlesOfParts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2021-12-08T17:26:13Z</dcterms:created>
  <dcterms:modified xsi:type="dcterms:W3CDTF">2024-11-20T14:47:28Z</dcterms:modified>
</cp:coreProperties>
</file>