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9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20" r:id="rId20"/>
    <p:sldId id="312" r:id="rId21"/>
    <p:sldId id="313" r:id="rId22"/>
    <p:sldId id="315" r:id="rId23"/>
    <p:sldId id="316" r:id="rId24"/>
    <p:sldId id="317" r:id="rId25"/>
    <p:sldId id="318" r:id="rId26"/>
  </p:sldIdLst>
  <p:sldSz cx="12192000" cy="6858000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82C83"/>
    <a:srgbClr val="FF99FF"/>
    <a:srgbClr val="182E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6" autoAdjust="0"/>
    <p:restoredTop sz="95847" autoAdjust="0"/>
  </p:normalViewPr>
  <p:slideViewPr>
    <p:cSldViewPr>
      <p:cViewPr varScale="1">
        <p:scale>
          <a:sx n="106" d="100"/>
          <a:sy n="106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3C6CAE-4051-C34E-A340-EB220B6B11FD}" type="datetimeFigureOut">
              <a:rPr lang="en-US"/>
              <a:pPr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1BCEBE-1593-4A43-ABCB-ABC045DA9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D02FF1-666A-534A-8814-EE75650F9943}" type="datetimeFigureOut">
              <a:rPr lang="en-US"/>
              <a:pPr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E2779E-D1FA-B94E-B00B-BB69D64E6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4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9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1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F29C1-87F2-4AC7-A9DA-3CEE795C97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8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191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gradFill rotWithShape="1">
          <a:gsLst>
            <a:gs pos="40000">
              <a:srgbClr val="0070C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79083" y="914400"/>
            <a:ext cx="5606517" cy="1266624"/>
          </a:xfrm>
        </p:spPr>
        <p:txBody>
          <a:bodyPr>
            <a:noAutofit/>
          </a:bodyPr>
          <a:lstStyle>
            <a:lvl1pPr algn="r">
              <a:defRPr sz="3600" b="1" baseline="0">
                <a:solidFill>
                  <a:srgbClr val="0070C0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Most Frequently Cited Violations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6915" y="5486400"/>
            <a:ext cx="5268685" cy="853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rgbClr val="0070C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OSHA Federal Standards</a:t>
            </a:r>
          </a:p>
          <a:p>
            <a:pPr lvl="0"/>
            <a:r>
              <a:rPr lang="en-US" dirty="0"/>
              <a:t>October 1, 2019 – September 30, 2020</a:t>
            </a:r>
          </a:p>
        </p:txBody>
      </p:sp>
    </p:spTree>
    <p:extLst>
      <p:ext uri="{BB962C8B-B14F-4D97-AF65-F5344CB8AC3E}">
        <p14:creationId xmlns:p14="http://schemas.microsoft.com/office/powerpoint/2010/main" val="1636369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0858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32000" y="3733800"/>
            <a:ext cx="8128000" cy="0"/>
          </a:xfrm>
          <a:prstGeom prst="line">
            <a:avLst/>
          </a:prstGeom>
          <a:ln w="3175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5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360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1"/>
            <a:ext cx="10972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70C0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64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59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32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1"/>
            <a:ext cx="5384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62201"/>
            <a:ext cx="5384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14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1935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59112"/>
            <a:ext cx="5386917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41935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059112"/>
            <a:ext cx="5389033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01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0424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30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37B6F6-7BD1-8A4C-9236-10E89A1C01D6}"/>
              </a:ext>
            </a:extLst>
          </p:cNvPr>
          <p:cNvSpPr/>
          <p:nvPr userDrawn="1"/>
        </p:nvSpPr>
        <p:spPr>
          <a:xfrm>
            <a:off x="8991600" y="6019800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3287" y="1305154"/>
            <a:ext cx="7372350" cy="16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2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000" y="6172200"/>
            <a:ext cx="2489200" cy="4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esentation_top.jpg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92000" cy="2209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2377-1800-4CC5-9036-F2723C6C6B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of a welder standing on a ladder." title="Pic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889" y="0"/>
            <a:ext cx="6084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SHA Logo" descr="OSHA Logo&#10;&#10;Image of the OSHA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2209800" cy="6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"/>
          <p:cNvSpPr>
            <a:spLocks noGrp="1"/>
          </p:cNvSpPr>
          <p:nvPr>
            <p:ph type="ctrTitle"/>
          </p:nvPr>
        </p:nvSpPr>
        <p:spPr>
          <a:xfrm>
            <a:off x="6178550" y="914400"/>
            <a:ext cx="5607050" cy="1266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Most Frequently Cited Serious Violations</a:t>
            </a:r>
          </a:p>
        </p:txBody>
      </p:sp>
      <p:sp>
        <p:nvSpPr>
          <p:cNvPr id="6" name="Subtitle"/>
          <p:cNvSpPr txBox="1"/>
          <p:nvPr/>
        </p:nvSpPr>
        <p:spPr>
          <a:xfrm>
            <a:off x="6781800" y="2644676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Construction Industry FY2025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OSHA Federal Standards</a:t>
            </a:r>
          </a:p>
          <a:p>
            <a:r>
              <a:rPr lang="en-US" dirty="0">
                <a:solidFill>
                  <a:schemeClr val="bg1"/>
                </a:solidFill>
              </a:rPr>
              <a:t>October 1, 2024 – September 30, 2025</a:t>
            </a:r>
          </a:p>
        </p:txBody>
      </p:sp>
    </p:spTree>
    <p:extLst>
      <p:ext uri="{BB962C8B-B14F-4D97-AF65-F5344CB8AC3E}">
        <p14:creationId xmlns:p14="http://schemas.microsoft.com/office/powerpoint/2010/main" val="280870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Welding &amp; Cutting</a:t>
            </a:r>
            <a:br>
              <a:rPr lang="en-US" dirty="0"/>
            </a:br>
            <a:r>
              <a:rPr lang="en-US" dirty="0"/>
              <a:t>[1926.350 -.354]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Welding &amp; Cutting&#10;[1926.350 -.354]">
            <a:extLst>
              <a:ext uri="{FF2B5EF4-FFF2-40B4-BE49-F238E27FC236}">
                <a16:creationId xmlns:a16="http://schemas.microsoft.com/office/drawing/2014/main" id="{B233F8A6-E52A-5B37-D61D-0B7693C41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296" y="2239316"/>
            <a:ext cx="6828504" cy="3598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J</a:t>
            </a:r>
          </a:p>
        </p:txBody>
      </p:sp>
    </p:spTree>
    <p:extLst>
      <p:ext uri="{BB962C8B-B14F-4D97-AF65-F5344CB8AC3E}">
        <p14:creationId xmlns:p14="http://schemas.microsoft.com/office/powerpoint/2010/main" val="188820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</a:t>
            </a:r>
            <a:br>
              <a:rPr lang="en-US" dirty="0"/>
            </a:br>
            <a:r>
              <a:rPr lang="en-US" dirty="0"/>
              <a:t>[1926.400 – .449]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Electrical &#10;[1926.400 – .449]">
            <a:extLst>
              <a:ext uri="{FF2B5EF4-FFF2-40B4-BE49-F238E27FC236}">
                <a16:creationId xmlns:a16="http://schemas.microsoft.com/office/drawing/2014/main" id="{74CE4F72-DB50-3154-D476-10D164B8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45353"/>
            <a:ext cx="708660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K</a:t>
            </a:r>
          </a:p>
        </p:txBody>
      </p:sp>
    </p:spTree>
    <p:extLst>
      <p:ext uri="{BB962C8B-B14F-4D97-AF65-F5344CB8AC3E}">
        <p14:creationId xmlns:p14="http://schemas.microsoft.com/office/powerpoint/2010/main" val="297019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Scaffolds </a:t>
            </a:r>
            <a:br>
              <a:rPr lang="en-US" dirty="0"/>
            </a:br>
            <a:r>
              <a:rPr lang="en-US" dirty="0"/>
              <a:t>[1926.450 – .454]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Scaffolds &#10;[1926.450 – .454]">
            <a:extLst>
              <a:ext uri="{FF2B5EF4-FFF2-40B4-BE49-F238E27FC236}">
                <a16:creationId xmlns:a16="http://schemas.microsoft.com/office/drawing/2014/main" id="{46FD039D-67DF-79ED-2B66-70617B765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22719"/>
            <a:ext cx="716280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L</a:t>
            </a:r>
          </a:p>
        </p:txBody>
      </p:sp>
    </p:spTree>
    <p:extLst>
      <p:ext uri="{BB962C8B-B14F-4D97-AF65-F5344CB8AC3E}">
        <p14:creationId xmlns:p14="http://schemas.microsoft.com/office/powerpoint/2010/main" val="123340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Protection </a:t>
            </a:r>
            <a:br>
              <a:rPr lang="en-US" dirty="0"/>
            </a:br>
            <a:r>
              <a:rPr lang="en-US" dirty="0"/>
              <a:t>[1926.500 – .503]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6" name="Picture 5" descr="Fall Protection &#10;[1926.500 – .503]">
            <a:extLst>
              <a:ext uri="{FF2B5EF4-FFF2-40B4-BE49-F238E27FC236}">
                <a16:creationId xmlns:a16="http://schemas.microsoft.com/office/drawing/2014/main" id="{6001DAF2-CC69-A63E-D566-5808D6010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12" y="2235636"/>
            <a:ext cx="6989088" cy="3631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M</a:t>
            </a:r>
          </a:p>
        </p:txBody>
      </p:sp>
    </p:spTree>
    <p:extLst>
      <p:ext uri="{BB962C8B-B14F-4D97-AF65-F5344CB8AC3E}">
        <p14:creationId xmlns:p14="http://schemas.microsoft.com/office/powerpoint/2010/main" val="3426977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Helicopters, Hoists, Elevators, &amp; Conveyors [1926.550 – .556]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6" name="Picture 5" descr="Helicopters, Hoists, Elevators, &amp; Conveyors [1926.550 – .556]">
            <a:extLst>
              <a:ext uri="{FF2B5EF4-FFF2-40B4-BE49-F238E27FC236}">
                <a16:creationId xmlns:a16="http://schemas.microsoft.com/office/drawing/2014/main" id="{879AD2E5-21D0-3561-3842-FE2C2193B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35637"/>
            <a:ext cx="7595418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N</a:t>
            </a:r>
          </a:p>
        </p:txBody>
      </p:sp>
    </p:spTree>
    <p:extLst>
      <p:ext uri="{BB962C8B-B14F-4D97-AF65-F5344CB8AC3E}">
        <p14:creationId xmlns:p14="http://schemas.microsoft.com/office/powerpoint/2010/main" val="123581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Chart showing most frequently cited standards for Motor Vehicles, Mechanized Equipment, &amp; Marine Operations 1926.600 - 606" title="Motor vehicles, mechanized equipment and marine operations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Vehicles, Mechanized Equipment, &amp; Marine Operations</a:t>
            </a:r>
            <a:br>
              <a:rPr lang="en-US" dirty="0"/>
            </a:br>
            <a:r>
              <a:rPr lang="en-US" dirty="0"/>
              <a:t>[1926.600 – .606]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Motor Vehicles, Mechanized Equipment, &amp; Marine Operations&#10;[1926.600 – .606]">
            <a:extLst>
              <a:ext uri="{FF2B5EF4-FFF2-40B4-BE49-F238E27FC236}">
                <a16:creationId xmlns:a16="http://schemas.microsoft.com/office/drawing/2014/main" id="{72E8CBBD-FF70-ADA3-454F-2FB80404B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522" y="2222720"/>
            <a:ext cx="8131278" cy="3659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O</a:t>
            </a:r>
          </a:p>
        </p:txBody>
      </p:sp>
    </p:spTree>
    <p:extLst>
      <p:ext uri="{BB962C8B-B14F-4D97-AF65-F5344CB8AC3E}">
        <p14:creationId xmlns:p14="http://schemas.microsoft.com/office/powerpoint/2010/main" val="325539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Excavations</a:t>
            </a:r>
            <a:br>
              <a:rPr lang="en-US" dirty="0"/>
            </a:br>
            <a:r>
              <a:rPr lang="en-US" dirty="0"/>
              <a:t>[1926.650 – .652]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Excavations&#10;[1926.650 – .652]">
            <a:extLst>
              <a:ext uri="{FF2B5EF4-FFF2-40B4-BE49-F238E27FC236}">
                <a16:creationId xmlns:a16="http://schemas.microsoft.com/office/drawing/2014/main" id="{3927E6EB-8310-7848-7F16-6ACBBC28D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11837"/>
            <a:ext cx="6781800" cy="3631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P</a:t>
            </a:r>
          </a:p>
        </p:txBody>
      </p:sp>
    </p:spTree>
    <p:extLst>
      <p:ext uri="{BB962C8B-B14F-4D97-AF65-F5344CB8AC3E}">
        <p14:creationId xmlns:p14="http://schemas.microsoft.com/office/powerpoint/2010/main" val="2886597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&amp; Masonry Construction</a:t>
            </a:r>
            <a:br>
              <a:rPr lang="en-US" dirty="0"/>
            </a:br>
            <a:r>
              <a:rPr lang="en-US" dirty="0"/>
              <a:t>[1926.700 – .706]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Concrete &amp; Masonry Construction&#10;[1926.700 – .706]">
            <a:extLst>
              <a:ext uri="{FF2B5EF4-FFF2-40B4-BE49-F238E27FC236}">
                <a16:creationId xmlns:a16="http://schemas.microsoft.com/office/drawing/2014/main" id="{F2BC1248-39BD-D3EB-0965-D2ED2E0EF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11837"/>
            <a:ext cx="678180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Q</a:t>
            </a:r>
          </a:p>
        </p:txBody>
      </p:sp>
    </p:spTree>
    <p:extLst>
      <p:ext uri="{BB962C8B-B14F-4D97-AF65-F5344CB8AC3E}">
        <p14:creationId xmlns:p14="http://schemas.microsoft.com/office/powerpoint/2010/main" val="344667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Steel Erection</a:t>
            </a:r>
            <a:br>
              <a:rPr lang="en-US" dirty="0"/>
            </a:br>
            <a:r>
              <a:rPr lang="en-US" dirty="0"/>
              <a:t>[1926.750  – .761]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Steel Erection&#10;[1926.750  – .761]">
            <a:extLst>
              <a:ext uri="{FF2B5EF4-FFF2-40B4-BE49-F238E27FC236}">
                <a16:creationId xmlns:a16="http://schemas.microsoft.com/office/drawing/2014/main" id="{0FF4C540-EDBC-539C-9822-018A61E04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0"/>
            <a:ext cx="739140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R</a:t>
            </a:r>
          </a:p>
        </p:txBody>
      </p:sp>
    </p:spTree>
    <p:extLst>
      <p:ext uri="{BB962C8B-B14F-4D97-AF65-F5344CB8AC3E}">
        <p14:creationId xmlns:p14="http://schemas.microsoft.com/office/powerpoint/2010/main" val="1151346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Underground Construction, Caissons, Cofferdams, &amp; Compressed Air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Underground Construction, Caissons, Cofferdams, &amp; Compressed Air </a:t>
            </a:r>
            <a:br>
              <a:rPr lang="en-US" dirty="0"/>
            </a:br>
            <a:r>
              <a:rPr lang="en-US" dirty="0"/>
              <a:t>[1926.800 – .804]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FF18B5-88EF-2FAD-3521-793DCA716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563" y="2222719"/>
            <a:ext cx="7600837" cy="36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3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Frequently Cited Serious Violations in Construction FY 2025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5" name="Picture 4" descr="Most Frequently Cited Serious Violations in Construction FY 2025">
            <a:extLst>
              <a:ext uri="{FF2B5EF4-FFF2-40B4-BE49-F238E27FC236}">
                <a16:creationId xmlns:a16="http://schemas.microsoft.com/office/drawing/2014/main" id="{F42DBD02-9E2F-5911-D443-782B6B00D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559" y="2222718"/>
            <a:ext cx="7477641" cy="3949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1926 Overall MFC</a:t>
            </a:r>
          </a:p>
        </p:txBody>
      </p:sp>
    </p:spTree>
    <p:extLst>
      <p:ext uri="{BB962C8B-B14F-4D97-AF65-F5344CB8AC3E}">
        <p14:creationId xmlns:p14="http://schemas.microsoft.com/office/powerpoint/2010/main" val="3487344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Demolition</a:t>
            </a:r>
            <a:br>
              <a:rPr lang="en-US" dirty="0"/>
            </a:br>
            <a:r>
              <a:rPr lang="en-US" dirty="0"/>
              <a:t>[1926.850 – .860]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Demolition&#10;[1926.850 – .860]">
            <a:extLst>
              <a:ext uri="{FF2B5EF4-FFF2-40B4-BE49-F238E27FC236}">
                <a16:creationId xmlns:a16="http://schemas.microsoft.com/office/drawing/2014/main" id="{E48151F6-7F70-D5DA-DA4D-C17B6AAC1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311837"/>
            <a:ext cx="7479336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T</a:t>
            </a:r>
          </a:p>
        </p:txBody>
      </p:sp>
    </p:spTree>
    <p:extLst>
      <p:ext uri="{BB962C8B-B14F-4D97-AF65-F5344CB8AC3E}">
        <p14:creationId xmlns:p14="http://schemas.microsoft.com/office/powerpoint/2010/main" val="978224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Electrical Power Transmission &amp; Distribu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Power Transmission &amp; Distribution</a:t>
            </a:r>
            <a:br>
              <a:rPr lang="en-US" dirty="0"/>
            </a:br>
            <a:r>
              <a:rPr lang="en-US" dirty="0"/>
              <a:t>[1926.950 – .968]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Electrical Power Transmission &amp; Distribution&#10;[1926.950 – .968]">
            <a:extLst>
              <a:ext uri="{FF2B5EF4-FFF2-40B4-BE49-F238E27FC236}">
                <a16:creationId xmlns:a16="http://schemas.microsoft.com/office/drawing/2014/main" id="{DC2AE4ED-2CD2-410A-03FE-279CD8CEF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146518"/>
            <a:ext cx="7239000" cy="3707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V</a:t>
            </a:r>
          </a:p>
        </p:txBody>
      </p:sp>
    </p:spTree>
    <p:extLst>
      <p:ext uri="{BB962C8B-B14F-4D97-AF65-F5344CB8AC3E}">
        <p14:creationId xmlns:p14="http://schemas.microsoft.com/office/powerpoint/2010/main" val="1319161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Stairways &amp; Ladder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Stairways &amp; Ladders</a:t>
            </a:r>
            <a:br>
              <a:rPr lang="en-US" dirty="0"/>
            </a:br>
            <a:r>
              <a:rPr lang="en-US" dirty="0"/>
              <a:t>[1926.1050 – .1060]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Stairways &amp; Ladders&#10;[1926.1050 – .1060]">
            <a:extLst>
              <a:ext uri="{FF2B5EF4-FFF2-40B4-BE49-F238E27FC236}">
                <a16:creationId xmlns:a16="http://schemas.microsoft.com/office/drawing/2014/main" id="{C1240354-4213-21FC-8899-00058017A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35637"/>
            <a:ext cx="762000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X</a:t>
            </a:r>
          </a:p>
        </p:txBody>
      </p:sp>
    </p:spTree>
    <p:extLst>
      <p:ext uri="{BB962C8B-B14F-4D97-AF65-F5344CB8AC3E}">
        <p14:creationId xmlns:p14="http://schemas.microsoft.com/office/powerpoint/2010/main" val="2787969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Toxic &amp; Hazardous Substanc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 &amp; Hazardous Substances</a:t>
            </a:r>
            <a:br>
              <a:rPr lang="en-US" dirty="0"/>
            </a:br>
            <a:r>
              <a:rPr lang="en-US" dirty="0"/>
              <a:t>[1926.1100 – .1152]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Toxic &amp; Hazardous Substances&#10;[1926.1100 – .1152]">
            <a:extLst>
              <a:ext uri="{FF2B5EF4-FFF2-40B4-BE49-F238E27FC236}">
                <a16:creationId xmlns:a16="http://schemas.microsoft.com/office/drawing/2014/main" id="{9A6F7A23-EA9A-BA54-6AD4-7ABB8E048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22719"/>
            <a:ext cx="792480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Z</a:t>
            </a:r>
          </a:p>
        </p:txBody>
      </p:sp>
    </p:spTree>
    <p:extLst>
      <p:ext uri="{BB962C8B-B14F-4D97-AF65-F5344CB8AC3E}">
        <p14:creationId xmlns:p14="http://schemas.microsoft.com/office/powerpoint/2010/main" val="3614383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Confined Space in Construction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Confined Space in Construction </a:t>
            </a:r>
            <a:br>
              <a:rPr lang="en-US" dirty="0"/>
            </a:br>
            <a:r>
              <a:rPr lang="en-US" dirty="0"/>
              <a:t>[1926.1200 – .1212]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Confined Space in Construction &#10;[1926.1200 – .1212]">
            <a:extLst>
              <a:ext uri="{FF2B5EF4-FFF2-40B4-BE49-F238E27FC236}">
                <a16:creationId xmlns:a16="http://schemas.microsoft.com/office/drawing/2014/main" id="{F5337881-F4B9-481B-48E4-E96123C90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22719"/>
            <a:ext cx="7857834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AA</a:t>
            </a:r>
          </a:p>
        </p:txBody>
      </p:sp>
    </p:spTree>
    <p:extLst>
      <p:ext uri="{BB962C8B-B14F-4D97-AF65-F5344CB8AC3E}">
        <p14:creationId xmlns:p14="http://schemas.microsoft.com/office/powerpoint/2010/main" val="2733178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Cranes and Derricks in Construction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Cranes and Derricks in Construction </a:t>
            </a:r>
            <a:br>
              <a:rPr lang="en-US" dirty="0"/>
            </a:br>
            <a:r>
              <a:rPr lang="en-US" dirty="0"/>
              <a:t>[1926.1400 – .1442]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Cranes and Derricks in Construction &#10;[1926.1400 – .1442]">
            <a:extLst>
              <a:ext uri="{FF2B5EF4-FFF2-40B4-BE49-F238E27FC236}">
                <a16:creationId xmlns:a16="http://schemas.microsoft.com/office/drawing/2014/main" id="{1014EEED-77BB-AF86-77B6-064CB42FF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22719"/>
            <a:ext cx="807720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CC</a:t>
            </a:r>
          </a:p>
        </p:txBody>
      </p:sp>
    </p:spTree>
    <p:extLst>
      <p:ext uri="{BB962C8B-B14F-4D97-AF65-F5344CB8AC3E}">
        <p14:creationId xmlns:p14="http://schemas.microsoft.com/office/powerpoint/2010/main" val="403160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 &amp; Health Provisions</a:t>
            </a:r>
            <a:br>
              <a:rPr lang="en-US" dirty="0"/>
            </a:br>
            <a:r>
              <a:rPr lang="en-US" dirty="0"/>
              <a:t>[1926.20 – .35]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General Safety &amp; Health Provisions&#10;[1926.20 – .35]">
            <a:extLst>
              <a:ext uri="{FF2B5EF4-FFF2-40B4-BE49-F238E27FC236}">
                <a16:creationId xmlns:a16="http://schemas.microsoft.com/office/drawing/2014/main" id="{F5E98DC7-1F2B-CB35-E49C-FA7B9DF0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0"/>
            <a:ext cx="784860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C</a:t>
            </a:r>
          </a:p>
        </p:txBody>
      </p:sp>
    </p:spTree>
    <p:extLst>
      <p:ext uri="{BB962C8B-B14F-4D97-AF65-F5344CB8AC3E}">
        <p14:creationId xmlns:p14="http://schemas.microsoft.com/office/powerpoint/2010/main" val="42056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Health &amp; Environmental Controls [1926.50 – .66]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Occupational Health &amp; Environmental Controls [1926.50 – .66]">
            <a:extLst>
              <a:ext uri="{FF2B5EF4-FFF2-40B4-BE49-F238E27FC236}">
                <a16:creationId xmlns:a16="http://schemas.microsoft.com/office/drawing/2014/main" id="{E17C40F2-D60E-951B-B57C-51D4B4E71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8229600" cy="3568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D</a:t>
            </a:r>
          </a:p>
        </p:txBody>
      </p:sp>
    </p:spTree>
    <p:extLst>
      <p:ext uri="{BB962C8B-B14F-4D97-AF65-F5344CB8AC3E}">
        <p14:creationId xmlns:p14="http://schemas.microsoft.com/office/powerpoint/2010/main" val="152984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Chart showing the most frequently cited standards for Personal Protective &amp;  Life Saving Equipment 1926.95 - .107" title="Personal Protective &amp;  Life Saving Equipment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Protective &amp;  Life Saving Equipment [1926.95 – .107]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Personal Protective &amp;  Life Saving Equipment [1926.95 – .107]">
            <a:extLst>
              <a:ext uri="{FF2B5EF4-FFF2-40B4-BE49-F238E27FC236}">
                <a16:creationId xmlns:a16="http://schemas.microsoft.com/office/drawing/2014/main" id="{33CBE644-B62E-E263-4224-3DEF686AE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0"/>
            <a:ext cx="7543799" cy="3631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E</a:t>
            </a:r>
          </a:p>
        </p:txBody>
      </p:sp>
    </p:spTree>
    <p:extLst>
      <p:ext uri="{BB962C8B-B14F-4D97-AF65-F5344CB8AC3E}">
        <p14:creationId xmlns:p14="http://schemas.microsoft.com/office/powerpoint/2010/main" val="149481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Protection &amp; Prevention</a:t>
            </a:r>
            <a:br>
              <a:rPr lang="en-US" dirty="0"/>
            </a:br>
            <a:r>
              <a:rPr lang="en-US" dirty="0"/>
              <a:t>[1926.150 – .159]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ire Protection &amp; Prevention&#10;[1926.150 – .159]">
            <a:extLst>
              <a:ext uri="{FF2B5EF4-FFF2-40B4-BE49-F238E27FC236}">
                <a16:creationId xmlns:a16="http://schemas.microsoft.com/office/drawing/2014/main" id="{F9ADB978-07CD-C370-51C4-C86F7397C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21645"/>
            <a:ext cx="6934200" cy="3621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F</a:t>
            </a:r>
          </a:p>
        </p:txBody>
      </p:sp>
    </p:spTree>
    <p:extLst>
      <p:ext uri="{BB962C8B-B14F-4D97-AF65-F5344CB8AC3E}">
        <p14:creationId xmlns:p14="http://schemas.microsoft.com/office/powerpoint/2010/main" val="164168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Signs, Signals &amp; Barricades &#10;&#10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Signs, Signals &amp; Barricades </a:t>
            </a:r>
            <a:br>
              <a:rPr lang="en-US" dirty="0"/>
            </a:br>
            <a:r>
              <a:rPr lang="en-US" dirty="0"/>
              <a:t>[1926.200 – .203]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Signs, Signals &amp; Barricades &#10;[1926.200 – .203]">
            <a:extLst>
              <a:ext uri="{FF2B5EF4-FFF2-40B4-BE49-F238E27FC236}">
                <a16:creationId xmlns:a16="http://schemas.microsoft.com/office/drawing/2014/main" id="{F1045073-5D21-30DF-5240-4BD587E65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98919"/>
            <a:ext cx="7315200" cy="3568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G</a:t>
            </a:r>
          </a:p>
        </p:txBody>
      </p:sp>
    </p:spTree>
    <p:extLst>
      <p:ext uri="{BB962C8B-B14F-4D97-AF65-F5344CB8AC3E}">
        <p14:creationId xmlns:p14="http://schemas.microsoft.com/office/powerpoint/2010/main" val="349857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Chart showing most frequently cited standards for materials handling, storage, use and disposal 1926.250 - .252" title="Material handling, storage, use and disposal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Handling,  Storage, Use &amp; Disposal </a:t>
            </a:r>
            <a:br>
              <a:rPr lang="en-US" dirty="0"/>
            </a:br>
            <a:r>
              <a:rPr lang="en-US" dirty="0"/>
              <a:t>[1926.250 – .252]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Materials Handling,  Storage, Use &amp; Disposal &#10;[1926.250 – .252]">
            <a:extLst>
              <a:ext uri="{FF2B5EF4-FFF2-40B4-BE49-F238E27FC236}">
                <a16:creationId xmlns:a16="http://schemas.microsoft.com/office/drawing/2014/main" id="{4AB58EF1-2133-3230-4954-12128F3D1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40164"/>
            <a:ext cx="8153400" cy="3627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H</a:t>
            </a:r>
          </a:p>
        </p:txBody>
      </p:sp>
    </p:spTree>
    <p:extLst>
      <p:ext uri="{BB962C8B-B14F-4D97-AF65-F5344CB8AC3E}">
        <p14:creationId xmlns:p14="http://schemas.microsoft.com/office/powerpoint/2010/main" val="403489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- Hand &amp; Power</a:t>
            </a:r>
            <a:br>
              <a:rPr lang="en-US" dirty="0"/>
            </a:br>
            <a:r>
              <a:rPr lang="en-US" dirty="0"/>
              <a:t>[1926.300 – .307]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Tools - Hand &amp; Power&#10;[1926.300 – .307]">
            <a:extLst>
              <a:ext uri="{FF2B5EF4-FFF2-40B4-BE49-F238E27FC236}">
                <a16:creationId xmlns:a16="http://schemas.microsoft.com/office/drawing/2014/main" id="{4E3124CF-A682-37C7-5BCE-6022431B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830" y="2234789"/>
            <a:ext cx="844897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I</a:t>
            </a:r>
          </a:p>
        </p:txBody>
      </p:sp>
    </p:spTree>
    <p:extLst>
      <p:ext uri="{BB962C8B-B14F-4D97-AF65-F5344CB8AC3E}">
        <p14:creationId xmlns:p14="http://schemas.microsoft.com/office/powerpoint/2010/main" val="25093422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438</Words>
  <Application>Microsoft Office PowerPoint</Application>
  <PresentationFormat>Widescreen</PresentationFormat>
  <Paragraphs>82</Paragraphs>
  <Slides>25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Default Design</vt:lpstr>
      <vt:lpstr>Most Frequently Cited Serious Violations</vt:lpstr>
      <vt:lpstr>Most Frequently Cited Serious Violations in Construction FY 2025</vt:lpstr>
      <vt:lpstr>General Safety &amp; Health Provisions [1926.20 – .35]</vt:lpstr>
      <vt:lpstr>Occupational Health &amp; Environmental Controls [1926.50 – .66]</vt:lpstr>
      <vt:lpstr>Personal Protective &amp;  Life Saving Equipment [1926.95 – .107]</vt:lpstr>
      <vt:lpstr>Fire Protection &amp; Prevention [1926.150 – .159]</vt:lpstr>
      <vt:lpstr>Signs, Signals &amp; Barricades  [1926.200 – .203]</vt:lpstr>
      <vt:lpstr>Materials Handling,  Storage, Use &amp; Disposal  [1926.250 – .252]</vt:lpstr>
      <vt:lpstr>Tools - Hand &amp; Power [1926.300 – .307]</vt:lpstr>
      <vt:lpstr>Welding &amp; Cutting [1926.350 -.354]</vt:lpstr>
      <vt:lpstr>Electrical  [1926.400 – .449]</vt:lpstr>
      <vt:lpstr>Scaffolds  [1926.450 – .454]</vt:lpstr>
      <vt:lpstr>Fall Protection  [1926.500 – .503]</vt:lpstr>
      <vt:lpstr>Helicopters, Hoists, Elevators, &amp; Conveyors [1926.550 – .556]</vt:lpstr>
      <vt:lpstr>Motor Vehicles, Mechanized Equipment, &amp; Marine Operations [1926.600 – .606]</vt:lpstr>
      <vt:lpstr>Excavations [1926.650 – .652]</vt:lpstr>
      <vt:lpstr>Concrete &amp; Masonry Construction [1926.700 – .706]</vt:lpstr>
      <vt:lpstr>Steel Erection [1926.750  – .761]</vt:lpstr>
      <vt:lpstr>Underground Construction, Caissons, Cofferdams, &amp; Compressed Air  [1926.800 – .804]</vt:lpstr>
      <vt:lpstr>Demolition [1926.850 – .860]</vt:lpstr>
      <vt:lpstr>Electrical Power Transmission &amp; Distribution [1926.950 – .968]</vt:lpstr>
      <vt:lpstr>Stairways &amp; Ladders [1926.1050 – .1060]</vt:lpstr>
      <vt:lpstr>Toxic &amp; Hazardous Substances [1926.1100 – .1152]</vt:lpstr>
      <vt:lpstr>Confined Space in Construction  [1926.1200 – .1212]</vt:lpstr>
      <vt:lpstr>Cranes and Derricks in Construction  [1926.1400 – .1442]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Koppari, Jon - OSHA</cp:lastModifiedBy>
  <cp:revision>5</cp:revision>
  <dcterms:created xsi:type="dcterms:W3CDTF">2021-12-08T13:51:00Z</dcterms:created>
  <dcterms:modified xsi:type="dcterms:W3CDTF">2025-12-02T13:53:29Z</dcterms:modified>
</cp:coreProperties>
</file>