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3" r:id="rId2"/>
    <p:sldId id="272" r:id="rId3"/>
    <p:sldId id="273" r:id="rId4"/>
    <p:sldId id="258" r:id="rId5"/>
    <p:sldId id="270" r:id="rId6"/>
    <p:sldId id="261" r:id="rId7"/>
    <p:sldId id="269" r:id="rId8"/>
    <p:sldId id="268" r:id="rId9"/>
    <p:sldId id="26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9C8"/>
    <a:srgbClr val="1A3260"/>
    <a:srgbClr val="E7E6EC"/>
    <a:srgbClr val="00294E"/>
    <a:srgbClr val="E6E4EB"/>
    <a:srgbClr val="007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26" autoAdjust="0"/>
    <p:restoredTop sz="83172" autoAdjust="0"/>
  </p:normalViewPr>
  <p:slideViewPr>
    <p:cSldViewPr snapToGrid="0" showGuides="1">
      <p:cViewPr varScale="1">
        <p:scale>
          <a:sx n="105" d="100"/>
          <a:sy n="105" d="100"/>
        </p:scale>
        <p:origin x="870" y="114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Q:\csp\OPR\VPP\Data\Monthly%20Stats\Jan%2016%20Stats\VPP%20Stats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05788092278"/>
          <c:y val="9.6746105313256933E-2"/>
          <c:w val="0.85855560160243127"/>
          <c:h val="0.7934429579012920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A326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153346058764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F1-4FC2-B5C8-0398B4006014}"/>
                </c:ext>
              </c:extLst>
            </c:dLbl>
            <c:dLbl>
              <c:idx val="3"/>
              <c:layout>
                <c:manualLayout>
                  <c:x val="-1.7543859649122807E-3"/>
                  <c:y val="-4.243932048394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F1-4FC2-B5C8-0398B4006014}"/>
                </c:ext>
              </c:extLst>
            </c:dLbl>
            <c:dLbl>
              <c:idx val="5"/>
              <c:layout>
                <c:manualLayout>
                  <c:x val="8.7719298245614037E-4"/>
                  <c:y val="-7.881576155307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03937007874017E-2"/>
                      <c:h val="4.706038485159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AF1-4FC2-B5C8-0398B4006014}"/>
                </c:ext>
              </c:extLst>
            </c:dLbl>
            <c:dLbl>
              <c:idx val="7"/>
              <c:layout>
                <c:manualLayout>
                  <c:x val="-5.2631578947368741E-3"/>
                  <c:y val="-5.4564840622211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F1-4FC2-B5C8-0398B4006014}"/>
                </c:ext>
              </c:extLst>
            </c:dLbl>
            <c:dLbl>
              <c:idx val="9"/>
              <c:layout>
                <c:manualLayout>
                  <c:x val="1.7543859649122807E-3"/>
                  <c:y val="-7.881588089874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05-4FCD-902D-15C96986CA5F}"/>
                </c:ext>
              </c:extLst>
            </c:dLbl>
            <c:dLbl>
              <c:idx val="11"/>
              <c:layout>
                <c:manualLayout>
                  <c:x val="-1.7543859649122807E-3"/>
                  <c:y val="-5.7596220656778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5-4FCD-902D-15C96986CA5F}"/>
                </c:ext>
              </c:extLst>
            </c:dLbl>
            <c:dLbl>
              <c:idx val="12"/>
              <c:layout>
                <c:manualLayout>
                  <c:x val="3.5087719298245615E-3"/>
                  <c:y val="-5.55746586305345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05-4FCD-902D-15C96986CA5F}"/>
                </c:ext>
              </c:extLst>
            </c:dLbl>
            <c:dLbl>
              <c:idx val="14"/>
              <c:layout>
                <c:manualLayout>
                  <c:x val="-1.7543859649122807E-3"/>
                  <c:y val="-2.7282420311105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05-4FCD-902D-15C96986CA5F}"/>
                </c:ext>
              </c:extLst>
            </c:dLbl>
            <c:dLbl>
              <c:idx val="16"/>
              <c:layout>
                <c:manualLayout>
                  <c:x val="0"/>
                  <c:y val="-3.6376560414807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05-4FCD-902D-15C96986CA5F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b="0" dirty="0"/>
                      <a:t>1410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27-4489-B6E9-006A0385ED29}"/>
                </c:ext>
              </c:extLst>
            </c:dLbl>
            <c:dLbl>
              <c:idx val="18"/>
              <c:layout>
                <c:manualLayout>
                  <c:x val="1.7543859649122807E-3"/>
                  <c:y val="-6.062760069134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27-4489-B6E9-006A0385ED29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1389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27-4489-B6E9-006A0385ED29}"/>
                </c:ext>
              </c:extLst>
            </c:dLbl>
            <c:dLbl>
              <c:idx val="20"/>
              <c:layout>
                <c:manualLayout>
                  <c:x val="0"/>
                  <c:y val="-6.972174079504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0C-4FFA-AA86-B378323FEC1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1387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6D-48D3-947A-43A4040610E9}"/>
                </c:ext>
              </c:extLst>
            </c:dLbl>
            <c:dLbl>
              <c:idx val="22"/>
              <c:layout>
                <c:manualLayout>
                  <c:x val="-1.2865348454420203E-16"/>
                  <c:y val="-6.0627600691345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625-4F34-A5CF-43F218194F87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1276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C45-4D53-BC90-94ABDA660F91}"/>
                </c:ext>
              </c:extLst>
            </c:dLbl>
            <c:dLbl>
              <c:idx val="24"/>
              <c:layout>
                <c:manualLayout>
                  <c:x val="-1.7543168945987014E-3"/>
                  <c:y val="-6.3658980725912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52230971128602E-2"/>
                      <c:h val="6.71388617907913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4F9-4B8D-A4DD-5C82CB8138EE}"/>
                </c:ext>
              </c:extLst>
            </c:dLbl>
            <c:dLbl>
              <c:idx val="25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C7-4661-A37F-7E6A2FC7CD70}"/>
                </c:ext>
              </c:extLst>
            </c:dLbl>
            <c:dLbl>
              <c:idx val="26"/>
              <c:layout>
                <c:manualLayout>
                  <c:x val="0"/>
                  <c:y val="-1.666667395742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238-4FB7-8B95-8C255A0B18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2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>
                          <a:lumMod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Sheet1!$A$3:$A$29</c:f>
              <c:strCache>
                <c:ptCount val="27"/>
                <c:pt idx="0">
                  <c:v>`84</c:v>
                </c:pt>
                <c:pt idx="1">
                  <c:v>`86</c:v>
                </c:pt>
                <c:pt idx="2">
                  <c:v>`88</c:v>
                </c:pt>
                <c:pt idx="3">
                  <c:v>`90</c:v>
                </c:pt>
                <c:pt idx="4">
                  <c:v>`92</c:v>
                </c:pt>
                <c:pt idx="5">
                  <c:v>`94</c:v>
                </c:pt>
                <c:pt idx="6">
                  <c:v>`96</c:v>
                </c:pt>
                <c:pt idx="7">
                  <c:v>`98</c:v>
                </c:pt>
                <c:pt idx="8">
                  <c:v>`00</c:v>
                </c:pt>
                <c:pt idx="9">
                  <c:v>`02</c:v>
                </c:pt>
                <c:pt idx="10">
                  <c:v>`04</c:v>
                </c:pt>
                <c:pt idx="11">
                  <c:v>`06</c:v>
                </c:pt>
                <c:pt idx="12">
                  <c:v>`08</c:v>
                </c:pt>
                <c:pt idx="13">
                  <c:v>`10</c:v>
                </c:pt>
                <c:pt idx="14">
                  <c:v>`12</c:v>
                </c:pt>
                <c:pt idx="15">
                  <c:v>`14</c:v>
                </c:pt>
                <c:pt idx="16">
                  <c:v>`15</c:v>
                </c:pt>
                <c:pt idx="17">
                  <c:v>`16</c:v>
                </c:pt>
                <c:pt idx="18">
                  <c:v>`17</c:v>
                </c:pt>
                <c:pt idx="19">
                  <c:v>`18</c:v>
                </c:pt>
                <c:pt idx="20">
                  <c:v>`19</c:v>
                </c:pt>
                <c:pt idx="21">
                  <c:v>`20</c:v>
                </c:pt>
                <c:pt idx="22">
                  <c:v>`21</c:v>
                </c:pt>
                <c:pt idx="23">
                  <c:v>`22</c:v>
                </c:pt>
                <c:pt idx="24">
                  <c:v>`23</c:v>
                </c:pt>
                <c:pt idx="25">
                  <c:v>`24</c:v>
                </c:pt>
                <c:pt idx="26">
                  <c:v>`25</c:v>
                </c:pt>
              </c:strCache>
            </c:strRef>
          </c:cat>
          <c:val>
            <c:numRef>
              <c:f>Sheet1!$B$3:$B$29</c:f>
              <c:numCache>
                <c:formatCode>General</c:formatCode>
                <c:ptCount val="27"/>
                <c:pt idx="0">
                  <c:v>32</c:v>
                </c:pt>
                <c:pt idx="1">
                  <c:v>46</c:v>
                </c:pt>
                <c:pt idx="2">
                  <c:v>63</c:v>
                </c:pt>
                <c:pt idx="3">
                  <c:v>71</c:v>
                </c:pt>
                <c:pt idx="4">
                  <c:v>104</c:v>
                </c:pt>
                <c:pt idx="5">
                  <c:v>175</c:v>
                </c:pt>
                <c:pt idx="6">
                  <c:v>282</c:v>
                </c:pt>
                <c:pt idx="7">
                  <c:v>391</c:v>
                </c:pt>
                <c:pt idx="8">
                  <c:v>542</c:v>
                </c:pt>
                <c:pt idx="9">
                  <c:v>665</c:v>
                </c:pt>
                <c:pt idx="10">
                  <c:v>890</c:v>
                </c:pt>
                <c:pt idx="11">
                  <c:v>1162</c:v>
                </c:pt>
                <c:pt idx="12">
                  <c:v>1545</c:v>
                </c:pt>
                <c:pt idx="13">
                  <c:v>1720</c:v>
                </c:pt>
                <c:pt idx="14">
                  <c:v>1681</c:v>
                </c:pt>
                <c:pt idx="15">
                  <c:v>1516</c:v>
                </c:pt>
                <c:pt idx="16">
                  <c:v>1437</c:v>
                </c:pt>
                <c:pt idx="17">
                  <c:v>1410</c:v>
                </c:pt>
                <c:pt idx="18">
                  <c:v>1407</c:v>
                </c:pt>
                <c:pt idx="19">
                  <c:v>1386</c:v>
                </c:pt>
                <c:pt idx="20">
                  <c:v>1387</c:v>
                </c:pt>
                <c:pt idx="21">
                  <c:v>1365</c:v>
                </c:pt>
                <c:pt idx="22">
                  <c:v>1265</c:v>
                </c:pt>
                <c:pt idx="23">
                  <c:v>1222</c:v>
                </c:pt>
                <c:pt idx="24">
                  <c:v>1169</c:v>
                </c:pt>
                <c:pt idx="25">
                  <c:v>1125</c:v>
                </c:pt>
                <c:pt idx="26">
                  <c:v>1088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7-4489-B6E9-006A0385E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426880"/>
        <c:axId val="34428416"/>
      </c:barChart>
      <c:catAx>
        <c:axId val="344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8416"/>
        <c:crosses val="autoZero"/>
        <c:auto val="1"/>
        <c:lblAlgn val="ctr"/>
        <c:lblOffset val="100"/>
        <c:noMultiLvlLbl val="0"/>
      </c:catAx>
      <c:valAx>
        <c:axId val="3442841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tx1">
                  <a:tint val="75000"/>
                  <a:lumMod val="9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318029546825E-2"/>
          <c:y val="5.0317024978619236E-2"/>
          <c:w val="0.97642679900744422"/>
          <c:h val="0.754901412604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94845360824663E-3"/>
                  <c:y val="-1.4410274582423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6" b="1" i="0" u="none" strike="noStrike" kern="1200" baseline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495</a:t>
                    </a:r>
                  </a:p>
                </c:rich>
              </c:tx>
              <c:spPr>
                <a:noFill/>
                <a:ln w="2548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6" b="1" i="0" u="none" strike="noStrike" kern="1200" baseline="0">
                      <a:solidFill>
                        <a:schemeClr val="tx1"/>
                      </a:solidFill>
                      <a:latin typeface="Constantia" panose="02030602050306030303" pitchFamily="18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22680412371129E-2"/>
                      <c:h val="6.1440214595708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94E-4CF1-8289-2053E9336E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4E-4CF1-8289-2053E9336E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4E-4CF1-8289-2053E9336E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4E-4CF1-8289-2053E9336E4A}"/>
                </c:ext>
              </c:extLst>
            </c:dLbl>
            <c:dLbl>
              <c:idx val="4"/>
              <c:layout>
                <c:manualLayout>
                  <c:x val="4.94845360824736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4E-4CF1-8289-2053E9336E4A}"/>
                </c:ext>
              </c:extLst>
            </c:dLbl>
            <c:dLbl>
              <c:idx val="5"/>
              <c:layout>
                <c:manualLayout>
                  <c:x val="4.9484536082474223E-3"/>
                  <c:y val="3.15333031408163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94E-4CF1-8289-2053E9336E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94E-4CF1-8289-2053E9336E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4E-4CF1-8289-2053E9336E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94E-4CF1-8289-2053E9336E4A}"/>
                </c:ext>
              </c:extLst>
            </c:dLbl>
            <c:spPr>
              <a:noFill/>
              <a:ln w="254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495</c:v>
                </c:pt>
                <c:pt idx="1">
                  <c:v>191</c:v>
                </c:pt>
                <c:pt idx="2">
                  <c:v>93</c:v>
                </c:pt>
                <c:pt idx="3">
                  <c:v>121</c:v>
                </c:pt>
                <c:pt idx="4">
                  <c:v>54</c:v>
                </c:pt>
                <c:pt idx="5">
                  <c:v>46</c:v>
                </c:pt>
                <c:pt idx="6">
                  <c:v>64</c:v>
                </c:pt>
                <c:pt idx="7">
                  <c:v>13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4E-4CF1-8289-2053E9336E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994E-4CF1-8289-2053E9336E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994E-4CF1-8289-2053E9336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33567488"/>
        <c:axId val="33569024"/>
      </c:barChart>
      <c:catAx>
        <c:axId val="335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b="1" dirty="0">
                    <a:latin typeface="Constantia" panose="02030602050306030303" pitchFamily="18" charset="0"/>
                  </a:rPr>
                  <a:t>Number of Employees x 100</a:t>
                </a:r>
                <a:r>
                  <a:rPr lang="en-US" dirty="0">
                    <a:latin typeface="Constantia" panose="02030602050306030303" pitchFamily="18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6340427653797164"/>
              <c:y val="0.92495868353534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6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8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6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58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481481481481483"/>
          <c:y val="0.18723404255319148"/>
          <c:w val="0.39506172839506171"/>
          <c:h val="0.680851063829787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2-4D0B-B0C8-0A900D43C20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2-4D0B-B0C8-0A900D43C2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C12-4D0B-B0C8-0A900D43C209}"/>
              </c:ext>
            </c:extLst>
          </c:dPt>
          <c:dLbls>
            <c:dLbl>
              <c:idx val="0"/>
              <c:layout>
                <c:manualLayout>
                  <c:x val="2.922069080679748E-2"/>
                  <c:y val="-5.953887853044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1029 -Star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12-4D0B-B0C8-0A900D43C209}"/>
                </c:ext>
              </c:extLst>
            </c:dLbl>
            <c:dLbl>
              <c:idx val="1"/>
              <c:layout>
                <c:manualLayout>
                  <c:x val="-3.4982594957033306E-2"/>
                  <c:y val="-2.9329495028748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MWF- 56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12-4D0B-B0C8-0A900D43C209}"/>
                </c:ext>
              </c:extLst>
            </c:dLbl>
            <c:dLbl>
              <c:idx val="2"/>
              <c:layout>
                <c:manualLayout>
                  <c:x val="7.9551193947412363E-2"/>
                  <c:y val="-2.74294795825798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03 - Merit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12-4D0B-B0C8-0A900D43C209}"/>
                </c:ext>
              </c:extLst>
            </c:dLbl>
            <c:spPr>
              <a:noFill/>
              <a:ln w="2523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Star</c:v>
                </c:pt>
                <c:pt idx="1">
                  <c:v>MWF</c:v>
                </c:pt>
                <c:pt idx="2">
                  <c:v>Merit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1029</c:v>
                </c:pt>
                <c:pt idx="1">
                  <c:v>56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2-4D0B-B0C8-0A900D43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rgbClr val="000000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3487097298676E-3"/>
          <c:y val="0.2418584317585302"/>
          <c:w val="0.98110121317054044"/>
          <c:h val="0.684854415140554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2102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31-42AF-A705-E55511778E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31-42AF-A705-E55511778E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31-42AF-A705-E55511778E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31-42AF-A705-E55511778E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31-42AF-A705-E55511778E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31-42AF-A705-E55511778E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31-42AF-A705-E55511778E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31-42AF-A705-E55511778E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31-42AF-A705-E55511778E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31-42AF-A705-E55511778E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31-42AF-A705-E55511778E5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31-42AF-A705-E55511778E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931-42AF-A705-E55511778E5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31-42AF-A705-E55511778E5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931-42AF-A705-E55511778E5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31-42AF-A705-E55511778E5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931-42AF-A705-E55511778E5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31-42AF-A705-E55511778E5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931-42AF-A705-E55511778E5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931-42AF-A705-E55511778E5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31-42AF-A705-E55511778E5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931-42AF-A705-E55511778E5A}"/>
                </c:ext>
              </c:extLst>
            </c:dLbl>
            <c:dLbl>
              <c:idx val="22"/>
              <c:layout>
                <c:manualLayout>
                  <c:x val="-5.7944769737409739E-3"/>
                  <c:y val="-1.5015611385073598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931-42AF-A705-E55511778E5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94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931-42AF-A705-E55511778E5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7931-42AF-A705-E55511778E5A}"/>
                </c:ext>
              </c:extLst>
            </c:dLbl>
            <c:dLbl>
              <c:idx val="25"/>
              <c:layout>
                <c:manualLayout>
                  <c:x val="2.1909803377628007E-3"/>
                  <c:y val="-1.23228589032656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86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96237218418771E-2"/>
                      <c:h val="3.1102895871842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9-7931-42AF-A705-E55511778E5A}"/>
                </c:ext>
              </c:extLst>
            </c:dLbl>
            <c:dLbl>
              <c:idx val="26"/>
              <c:layout>
                <c:manualLayout>
                  <c:x val="-1.4607685705998272E-3"/>
                  <c:y val="9.8582871226124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7931-42AF-A705-E55511778E5A}"/>
                </c:ext>
              </c:extLst>
            </c:dLbl>
            <c:dLbl>
              <c:idx val="27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B-7931-42AF-A705-E55511778E5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/>
                      <a:t>262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7931-42AF-A705-E55511778E5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931-42AF-A705-E55511778E5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7931-42AF-A705-E55511778E5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7931-42AF-A705-E55511778E5A}"/>
                </c:ext>
              </c:extLst>
            </c:dLbl>
            <c:spPr>
              <a:noFill/>
              <a:ln w="221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AL</c:v>
                </c:pt>
                <c:pt idx="1">
                  <c:v>AR</c:v>
                </c:pt>
                <c:pt idx="2">
                  <c:v>CA</c:v>
                </c:pt>
                <c:pt idx="3">
                  <c:v>CO</c:v>
                </c:pt>
                <c:pt idx="4">
                  <c:v>CT</c:v>
                </c:pt>
                <c:pt idx="5">
                  <c:v>DE</c:v>
                </c:pt>
                <c:pt idx="6">
                  <c:v>FL</c:v>
                </c:pt>
                <c:pt idx="7">
                  <c:v>GA</c:v>
                </c:pt>
                <c:pt idx="8">
                  <c:v>ID</c:v>
                </c:pt>
                <c:pt idx="9">
                  <c:v>IL</c:v>
                </c:pt>
                <c:pt idx="10">
                  <c:v>KS</c:v>
                </c:pt>
                <c:pt idx="11">
                  <c:v>LA</c:v>
                </c:pt>
                <c:pt idx="12">
                  <c:v>MA</c:v>
                </c:pt>
                <c:pt idx="13">
                  <c:v>ME</c:v>
                </c:pt>
                <c:pt idx="14">
                  <c:v>MO</c:v>
                </c:pt>
                <c:pt idx="15">
                  <c:v>MS</c:v>
                </c:pt>
                <c:pt idx="16">
                  <c:v>MT</c:v>
                </c:pt>
                <c:pt idx="17">
                  <c:v>ND</c:v>
                </c:pt>
                <c:pt idx="18">
                  <c:v>NE</c:v>
                </c:pt>
                <c:pt idx="19">
                  <c:v>NH</c:v>
                </c:pt>
                <c:pt idx="20">
                  <c:v>NJ</c:v>
                </c:pt>
                <c:pt idx="21">
                  <c:v>NM</c:v>
                </c:pt>
                <c:pt idx="22">
                  <c:v>NY</c:v>
                </c:pt>
                <c:pt idx="23">
                  <c:v>OH</c:v>
                </c:pt>
                <c:pt idx="24">
                  <c:v>OK</c:v>
                </c:pt>
                <c:pt idx="25">
                  <c:v>PA</c:v>
                </c:pt>
                <c:pt idx="26">
                  <c:v>RI</c:v>
                </c:pt>
                <c:pt idx="27">
                  <c:v>SD</c:v>
                </c:pt>
                <c:pt idx="28">
                  <c:v>TX</c:v>
                </c:pt>
                <c:pt idx="29">
                  <c:v>VA</c:v>
                </c:pt>
                <c:pt idx="30">
                  <c:v>WI</c:v>
                </c:pt>
                <c:pt idx="31">
                  <c:v>WV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22</c:v>
                </c:pt>
                <c:pt idx="1">
                  <c:v>29</c:v>
                </c:pt>
                <c:pt idx="2">
                  <c:v>6</c:v>
                </c:pt>
                <c:pt idx="3">
                  <c:v>28</c:v>
                </c:pt>
                <c:pt idx="4">
                  <c:v>6</c:v>
                </c:pt>
                <c:pt idx="5">
                  <c:v>2</c:v>
                </c:pt>
                <c:pt idx="6">
                  <c:v>47</c:v>
                </c:pt>
                <c:pt idx="7">
                  <c:v>30</c:v>
                </c:pt>
                <c:pt idx="8">
                  <c:v>11</c:v>
                </c:pt>
                <c:pt idx="9">
                  <c:v>75</c:v>
                </c:pt>
                <c:pt idx="10">
                  <c:v>10</c:v>
                </c:pt>
                <c:pt idx="11">
                  <c:v>76</c:v>
                </c:pt>
                <c:pt idx="12">
                  <c:v>19</c:v>
                </c:pt>
                <c:pt idx="13">
                  <c:v>8</c:v>
                </c:pt>
                <c:pt idx="14">
                  <c:v>26</c:v>
                </c:pt>
                <c:pt idx="15">
                  <c:v>20</c:v>
                </c:pt>
                <c:pt idx="16">
                  <c:v>12</c:v>
                </c:pt>
                <c:pt idx="17">
                  <c:v>10</c:v>
                </c:pt>
                <c:pt idx="18">
                  <c:v>15</c:v>
                </c:pt>
                <c:pt idx="19">
                  <c:v>8</c:v>
                </c:pt>
                <c:pt idx="20">
                  <c:v>36</c:v>
                </c:pt>
                <c:pt idx="21">
                  <c:v>6</c:v>
                </c:pt>
                <c:pt idx="22">
                  <c:v>35</c:v>
                </c:pt>
                <c:pt idx="23">
                  <c:v>94</c:v>
                </c:pt>
                <c:pt idx="24">
                  <c:v>29</c:v>
                </c:pt>
                <c:pt idx="25">
                  <c:v>85</c:v>
                </c:pt>
                <c:pt idx="26">
                  <c:v>5</c:v>
                </c:pt>
                <c:pt idx="27">
                  <c:v>3</c:v>
                </c:pt>
                <c:pt idx="28">
                  <c:v>263</c:v>
                </c:pt>
                <c:pt idx="29">
                  <c:v>6</c:v>
                </c:pt>
                <c:pt idx="30">
                  <c:v>32</c:v>
                </c:pt>
                <c:pt idx="3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31-42AF-A705-E55511778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1017600"/>
        <c:axId val="31655424"/>
      </c:barChart>
      <c:catAx>
        <c:axId val="31017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7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1655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65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8288">
            <a:noFill/>
          </a:ln>
        </c:spPr>
        <c:crossAx val="31017600"/>
        <c:crosses val="autoZero"/>
        <c:crossBetween val="between"/>
      </c:valAx>
      <c:spPr>
        <a:pattFill prst="pct5">
          <a:fgClr>
            <a:srgbClr xmlns:mc="http://schemas.openxmlformats.org/markup-compatibility/2006" xmlns:a14="http://schemas.microsoft.com/office/drawing/2010/main" val="FFFFFF" mc:Ignorable="a14" a14:legacySpreadsheetColorIndex="9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221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0" i="0" u="none" strike="noStrike" baseline="0">
          <a:solidFill>
            <a:schemeClr val="tx1"/>
          </a:solidFill>
          <a:latin typeface="Constantia" panose="02030602050306030303" pitchFamily="18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0"/>
      <c:rAngAx val="0"/>
      <c:perspective val="0"/>
    </c:view3D>
    <c:floor>
      <c:thickness val="0"/>
      <c:spPr>
        <a:noFill/>
        <a:ln w="12700" cap="rnd" cmpd="sng" algn="ctr">
          <a:solidFill>
            <a:schemeClr val="tx1">
              <a:tint val="75000"/>
              <a:lumMod val="9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lumMod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78788823334925"/>
          <c:y val="0.19973874883426207"/>
          <c:w val="0.70383941963827779"/>
          <c:h val="0.5903212382408459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28D-4A5C-8979-231BFBA62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28D-4A5C-8979-231BFBA62EC4}"/>
              </c:ext>
            </c:extLst>
          </c:dPt>
          <c:dLbls>
            <c:dLbl>
              <c:idx val="0"/>
              <c:layout>
                <c:manualLayout>
                  <c:x val="1.2737897280589107E-2"/>
                  <c:y val="2.8098660271611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Union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D-4A5C-8979-231BFBA62EC4}"/>
                </c:ext>
              </c:extLst>
            </c:dLbl>
            <c:dLbl>
              <c:idx val="1"/>
              <c:layout>
                <c:manualLayout>
                  <c:x val="1.7152253715252665E-2"/>
                  <c:y val="2.74502382481159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Non-Union
77%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8D-4A5C-8979-231BFBA62EC4}"/>
                </c:ext>
              </c:extLst>
            </c:dLbl>
            <c:numFmt formatCode="0%" sourceLinked="0"/>
            <c:spPr>
              <a:noFill/>
              <a:ln w="375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1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Union</c:v>
                </c:pt>
                <c:pt idx="1">
                  <c:v>Non-Union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249</c:v>
                </c:pt>
                <c:pt idx="1">
                  <c:v>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D-4A5C-8979-231BFBA62E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7503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2621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80218556873477E-2"/>
          <c:y val="6.4054639812944616E-3"/>
          <c:w val="0.95168444898875482"/>
          <c:h val="0.6456137940608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1"/>
            </a:solidFill>
            <a:ln w="126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3792262107833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190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60-43D0-BFE2-4AB14F21AAF4}"/>
                </c:ext>
              </c:extLst>
            </c:dLbl>
            <c:dLbl>
              <c:idx val="1"/>
              <c:layout>
                <c:manualLayout>
                  <c:x val="6.2772426091895015E-3"/>
                  <c:y val="-9.71834335220717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60-43D0-BFE2-4AB14F21AAF4}"/>
                </c:ext>
              </c:extLst>
            </c:dLbl>
            <c:dLbl>
              <c:idx val="2"/>
              <c:layout>
                <c:manualLayout>
                  <c:x val="1.3179734743696938E-2"/>
                  <c:y val="4.18834480954127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60-43D0-BFE2-4AB14F21AAF4}"/>
                </c:ext>
              </c:extLst>
            </c:dLbl>
            <c:dLbl>
              <c:idx val="3"/>
              <c:layout>
                <c:manualLayout>
                  <c:x val="1.2951579272725711E-2"/>
                  <c:y val="-2.363218700053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60-43D0-BFE2-4AB14F21AAF4}"/>
                </c:ext>
              </c:extLst>
            </c:dLbl>
            <c:dLbl>
              <c:idx val="4"/>
              <c:layout>
                <c:manualLayout>
                  <c:x val="1.0233031710201332E-2"/>
                  <c:y val="-1.39746652842277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60-43D0-BFE2-4AB14F21AAF4}"/>
                </c:ext>
              </c:extLst>
            </c:dLbl>
            <c:dLbl>
              <c:idx val="5"/>
              <c:layout>
                <c:manualLayout>
                  <c:x val="8.7596801934536755E-3"/>
                  <c:y val="3.76617110151798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60-43D0-BFE2-4AB14F21AAF4}"/>
                </c:ext>
              </c:extLst>
            </c:dLbl>
            <c:dLbl>
              <c:idx val="6"/>
              <c:layout>
                <c:manualLayout>
                  <c:x val="9.8590436055988624E-3"/>
                  <c:y val="-1.6722133613446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60-43D0-BFE2-4AB14F21AAF4}"/>
                </c:ext>
              </c:extLst>
            </c:dLbl>
            <c:dLbl>
              <c:idx val="7"/>
              <c:layout>
                <c:manualLayout>
                  <c:x val="8.6618271275971156E-3"/>
                  <c:y val="-1.008923607309758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60-43D0-BFE2-4AB14F21AAF4}"/>
                </c:ext>
              </c:extLst>
            </c:dLbl>
            <c:dLbl>
              <c:idx val="8"/>
              <c:layout>
                <c:manualLayout>
                  <c:x val="-6.5858269871937479E-4"/>
                  <c:y val="1.032775229230864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60-43D0-BFE2-4AB14F21AAF4}"/>
                </c:ext>
              </c:extLst>
            </c:dLbl>
            <c:dLbl>
              <c:idx val="9"/>
              <c:layout>
                <c:manualLayout>
                  <c:x val="1.4333264562619522E-3"/>
                  <c:y val="2.944005693859185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60-43D0-BFE2-4AB14F21AAF4}"/>
                </c:ext>
              </c:extLst>
            </c:dLbl>
            <c:dLbl>
              <c:idx val="10"/>
              <c:layout>
                <c:manualLayout>
                  <c:x val="-1.6434264583073969E-3"/>
                  <c:y val="-1.4995514702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60-43D0-BFE2-4AB14F21AAF4}"/>
                </c:ext>
              </c:extLst>
            </c:dLbl>
            <c:dLbl>
              <c:idx val="11"/>
              <c:layout>
                <c:manualLayout>
                  <c:x val="7.2206724260666429E-3"/>
                  <c:y val="-4.27588026199575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60-43D0-BFE2-4AB14F21AAF4}"/>
                </c:ext>
              </c:extLst>
            </c:dLbl>
            <c:dLbl>
              <c:idx val="12"/>
              <c:layout>
                <c:manualLayout>
                  <c:x val="6.9926432171158771E-3"/>
                  <c:y val="6.07500810358854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960-43D0-BFE2-4AB14F21AAF4}"/>
                </c:ext>
              </c:extLst>
            </c:dLbl>
            <c:dLbl>
              <c:idx val="13"/>
              <c:layout>
                <c:manualLayout>
                  <c:x val="1.0858660021580821E-2"/>
                  <c:y val="-7.55166201679297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60-43D0-BFE2-4AB14F21AAF4}"/>
                </c:ext>
              </c:extLst>
            </c:dLbl>
            <c:dLbl>
              <c:idx val="14"/>
              <c:layout>
                <c:manualLayout>
                  <c:x val="1.2063578482830512E-2"/>
                  <c:y val="-1.593288344404063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960-43D0-BFE2-4AB14F21AAF4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Chemical</c:v>
                </c:pt>
                <c:pt idx="1">
                  <c:v>Specialty Trade Contractors</c:v>
                </c:pt>
                <c:pt idx="2">
                  <c:v>Food</c:v>
                </c:pt>
                <c:pt idx="3">
                  <c:v>Personal &amp; Laundry Ser.</c:v>
                </c:pt>
                <c:pt idx="4">
                  <c:v>Paper </c:v>
                </c:pt>
                <c:pt idx="5">
                  <c:v>Petroleum</c:v>
                </c:pt>
                <c:pt idx="6">
                  <c:v>Utilities</c:v>
                </c:pt>
                <c:pt idx="7">
                  <c:v>Plastics</c:v>
                </c:pt>
                <c:pt idx="8">
                  <c:v>Fabricated Metal</c:v>
                </c:pt>
                <c:pt idx="9">
                  <c:v>Admin &amp; Support Ser.</c:v>
                </c:pt>
                <c:pt idx="10">
                  <c:v>Transportation Equip</c:v>
                </c:pt>
                <c:pt idx="11">
                  <c:v>Machinery Mfg</c:v>
                </c:pt>
                <c:pt idx="12">
                  <c:v>Warehousing</c:v>
                </c:pt>
                <c:pt idx="13">
                  <c:v>Professional Svcs</c:v>
                </c:pt>
                <c:pt idx="14">
                  <c:v>Waste Mngt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190</c:v>
                </c:pt>
                <c:pt idx="1">
                  <c:v>47</c:v>
                </c:pt>
                <c:pt idx="2">
                  <c:v>25</c:v>
                </c:pt>
                <c:pt idx="3">
                  <c:v>47</c:v>
                </c:pt>
                <c:pt idx="4">
                  <c:v>26</c:v>
                </c:pt>
                <c:pt idx="5">
                  <c:v>40</c:v>
                </c:pt>
                <c:pt idx="6">
                  <c:v>98</c:v>
                </c:pt>
                <c:pt idx="7">
                  <c:v>29</c:v>
                </c:pt>
                <c:pt idx="8">
                  <c:v>38</c:v>
                </c:pt>
                <c:pt idx="9">
                  <c:v>31</c:v>
                </c:pt>
                <c:pt idx="10">
                  <c:v>48</c:v>
                </c:pt>
                <c:pt idx="11">
                  <c:v>27</c:v>
                </c:pt>
                <c:pt idx="12">
                  <c:v>50</c:v>
                </c:pt>
                <c:pt idx="13">
                  <c:v>66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60-43D0-BFE2-4AB14F21A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40128"/>
        <c:axId val="33442816"/>
        <c:axId val="0"/>
      </c:bar3DChart>
      <c:catAx>
        <c:axId val="3344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dirty="0">
                    <a:latin typeface="Constantia" panose="02030602050306030303" pitchFamily="18" charset="0"/>
                  </a:rPr>
                  <a:t>Number of Sites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7" b="1" i="0" u="none" strike="noStrike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442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4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40128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4212598425201E-2"/>
          <c:y val="5.5554518550897575E-2"/>
          <c:w val="0.91917973462002411"/>
          <c:h val="0.80812641083521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3888888888888889E-3"/>
                  <c:y val="-9.002250562640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1-4A26-92D6-A60E51535D1D}"/>
                </c:ext>
              </c:extLst>
            </c:dLbl>
            <c:dLbl>
              <c:idx val="3"/>
              <c:layout>
                <c:manualLayout>
                  <c:x val="1.3888888888888889E-3"/>
                  <c:y val="-8.4021005251312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1-4A26-92D6-A60E51535D1D}"/>
                </c:ext>
              </c:extLst>
            </c:dLbl>
            <c:dLbl>
              <c:idx val="5"/>
              <c:layout>
                <c:manualLayout>
                  <c:x val="1.3888888888888634E-3"/>
                  <c:y val="-8.102025506376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1-4A26-92D6-A60E51535D1D}"/>
                </c:ext>
              </c:extLst>
            </c:dLbl>
            <c:dLbl>
              <c:idx val="30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55-4AEE-A9BB-A93991DD3274}"/>
                </c:ext>
              </c:extLst>
            </c:dLbl>
            <c:dLbl>
              <c:idx val="31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3A-480D-B1D5-06222FEC6B98}"/>
                </c:ext>
              </c:extLst>
            </c:dLbl>
            <c:dLbl>
              <c:idx val="32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29-4E38-8223-70D1DC2FC36C}"/>
                </c:ext>
              </c:extLst>
            </c:dLbl>
            <c:dLbl>
              <c:idx val="3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1A-4B96-8AC9-94B19AE4EA66}"/>
                </c:ext>
              </c:extLst>
            </c:dLbl>
            <c:dLbl>
              <c:idx val="34"/>
              <c:layout>
                <c:manualLayout>
                  <c:x val="-3.1018153980752407E-3"/>
                  <c:y val="-2.85171686622443E-2"/>
                </c:manualLayout>
              </c:layout>
              <c:tx>
                <c:rich>
                  <a:bodyPr rot="-3060000" vert="horz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1918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55344408264278E-2"/>
                      <c:h val="4.18194726682219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574-4288-829E-FA4C0FCC5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6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Sheet1!$D$1:$AN$1</c:f>
              <c:strCache>
                <c:ptCount val="37"/>
                <c:pt idx="0">
                  <c:v>'89</c:v>
                </c:pt>
                <c:pt idx="1">
                  <c:v>'90</c:v>
                </c:pt>
                <c:pt idx="2">
                  <c:v>'91</c:v>
                </c:pt>
                <c:pt idx="3">
                  <c:v>'92</c:v>
                </c:pt>
                <c:pt idx="4">
                  <c:v>'93</c:v>
                </c:pt>
                <c:pt idx="5">
                  <c:v>'94</c:v>
                </c:pt>
                <c:pt idx="6">
                  <c:v>'95</c:v>
                </c:pt>
                <c:pt idx="7">
                  <c:v>'96</c:v>
                </c:pt>
                <c:pt idx="8">
                  <c:v>'97</c:v>
                </c:pt>
                <c:pt idx="9">
                  <c:v>'98</c:v>
                </c:pt>
                <c:pt idx="10">
                  <c:v>'99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`08</c:v>
                </c:pt>
                <c:pt idx="20">
                  <c:v>`09</c:v>
                </c:pt>
                <c:pt idx="21">
                  <c:v>`10</c:v>
                </c:pt>
                <c:pt idx="22">
                  <c:v>`11</c:v>
                </c:pt>
                <c:pt idx="23">
                  <c:v>`12</c:v>
                </c:pt>
                <c:pt idx="24">
                  <c:v>`13</c:v>
                </c:pt>
                <c:pt idx="25">
                  <c:v>`14</c:v>
                </c:pt>
                <c:pt idx="26">
                  <c:v>`15</c:v>
                </c:pt>
                <c:pt idx="27">
                  <c:v>`16</c:v>
                </c:pt>
                <c:pt idx="28">
                  <c:v>`17</c:v>
                </c:pt>
                <c:pt idx="29">
                  <c:v>`18</c:v>
                </c:pt>
                <c:pt idx="30">
                  <c:v>`19</c:v>
                </c:pt>
                <c:pt idx="31">
                  <c:v>`20</c:v>
                </c:pt>
                <c:pt idx="32">
                  <c:v>`21</c:v>
                </c:pt>
                <c:pt idx="33">
                  <c:v>`22</c:v>
                </c:pt>
                <c:pt idx="34">
                  <c:v>`23</c:v>
                </c:pt>
                <c:pt idx="35">
                  <c:v>`24</c:v>
                </c:pt>
                <c:pt idx="36">
                  <c:v>`25</c:v>
                </c:pt>
              </c:strCache>
            </c:strRef>
          </c:cat>
          <c:val>
            <c:numRef>
              <c:f>Sheet1!$D$2:$AN$2</c:f>
              <c:numCache>
                <c:formatCode>General</c:formatCode>
                <c:ptCount val="37"/>
                <c:pt idx="0">
                  <c:v>64</c:v>
                </c:pt>
                <c:pt idx="1">
                  <c:v>71</c:v>
                </c:pt>
                <c:pt idx="2">
                  <c:v>78</c:v>
                </c:pt>
                <c:pt idx="3">
                  <c:v>104</c:v>
                </c:pt>
                <c:pt idx="4">
                  <c:v>126</c:v>
                </c:pt>
                <c:pt idx="5">
                  <c:v>180</c:v>
                </c:pt>
                <c:pt idx="6">
                  <c:v>229</c:v>
                </c:pt>
                <c:pt idx="7">
                  <c:v>285</c:v>
                </c:pt>
                <c:pt idx="8">
                  <c:v>396</c:v>
                </c:pt>
                <c:pt idx="9">
                  <c:v>475</c:v>
                </c:pt>
                <c:pt idx="10">
                  <c:v>571</c:v>
                </c:pt>
                <c:pt idx="11">
                  <c:v>678</c:v>
                </c:pt>
                <c:pt idx="12">
                  <c:v>777</c:v>
                </c:pt>
                <c:pt idx="13">
                  <c:v>879</c:v>
                </c:pt>
                <c:pt idx="14">
                  <c:v>1002</c:v>
                </c:pt>
                <c:pt idx="15">
                  <c:v>1223</c:v>
                </c:pt>
                <c:pt idx="16">
                  <c:v>1424</c:v>
                </c:pt>
                <c:pt idx="17">
                  <c:v>1665</c:v>
                </c:pt>
                <c:pt idx="18">
                  <c:v>1869</c:v>
                </c:pt>
                <c:pt idx="19">
                  <c:v>2161</c:v>
                </c:pt>
                <c:pt idx="20">
                  <c:v>2330</c:v>
                </c:pt>
                <c:pt idx="21">
                  <c:v>2436</c:v>
                </c:pt>
                <c:pt idx="22">
                  <c:v>2404</c:v>
                </c:pt>
                <c:pt idx="23">
                  <c:v>2370</c:v>
                </c:pt>
                <c:pt idx="24">
                  <c:v>2370</c:v>
                </c:pt>
                <c:pt idx="25">
                  <c:v>2255</c:v>
                </c:pt>
                <c:pt idx="26">
                  <c:v>2211</c:v>
                </c:pt>
                <c:pt idx="27">
                  <c:v>2205</c:v>
                </c:pt>
                <c:pt idx="28">
                  <c:v>2207</c:v>
                </c:pt>
                <c:pt idx="29">
                  <c:v>2125</c:v>
                </c:pt>
                <c:pt idx="30">
                  <c:v>2142</c:v>
                </c:pt>
                <c:pt idx="31">
                  <c:v>2139</c:v>
                </c:pt>
                <c:pt idx="32">
                  <c:v>2050</c:v>
                </c:pt>
                <c:pt idx="33">
                  <c:v>1985</c:v>
                </c:pt>
                <c:pt idx="34">
                  <c:v>1918</c:v>
                </c:pt>
                <c:pt idx="35">
                  <c:v>1883</c:v>
                </c:pt>
                <c:pt idx="36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50-4DE9-ADAB-FF6767D64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32871936"/>
        <c:axId val="32879360"/>
      </c:barChart>
      <c:catAx>
        <c:axId val="32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5094806172300433"/>
              <c:y val="0.93723430789002016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87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871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1449275362323E-2"/>
          <c:y val="7.3529411764705885E-2"/>
          <c:w val="0.88985507246376816"/>
          <c:h val="0.740196078431372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6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2880000"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A5E-49A9-A746-73306C338F1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/>
                      <a:t>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0B-4553-9E26-9D011D94F28C}"/>
                </c:ext>
              </c:extLst>
            </c:dLbl>
            <c:dLbl>
              <c:idx val="27"/>
              <c:layout>
                <c:manualLayout>
                  <c:x val="-1.1010883812341616E-16"/>
                  <c:y val="-7.5600491407962678E-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3B-444B-A1AF-0285961A3E51}"/>
                </c:ext>
              </c:extLst>
            </c:dLbl>
            <c:dLbl>
              <c:idx val="28"/>
              <c:layout>
                <c:manualLayout>
                  <c:x val="-1.5015015015015015E-3"/>
                  <c:y val="-1.3195874574770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9F-4E13-8EF2-43774379D787}"/>
                </c:ext>
              </c:extLst>
            </c:dLbl>
            <c:dLbl>
              <c:idx val="29"/>
              <c:layout>
                <c:manualLayout>
                  <c:x val="-9.0089498947766664E-3"/>
                  <c:y val="2.5976131051186289E-7"/>
                </c:manualLayout>
              </c:layout>
              <c:tx>
                <c:rich>
                  <a:bodyPr rot="-2880000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1956444633609E-2"/>
                      <c:h val="0.101687461425445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4B-46DE-815F-7E758B56E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88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Sheet1!$E$1:$AI$1</c:f>
              <c:strCache>
                <c:ptCount val="31"/>
                <c:pt idx="0">
                  <c:v>'95</c:v>
                </c:pt>
                <c:pt idx="1">
                  <c:v>'96</c:v>
                </c:pt>
                <c:pt idx="2">
                  <c:v>'97</c:v>
                </c:pt>
                <c:pt idx="3">
                  <c:v>'98</c:v>
                </c:pt>
                <c:pt idx="4">
                  <c:v>'99</c:v>
                </c:pt>
                <c:pt idx="5">
                  <c:v>'00</c:v>
                </c:pt>
                <c:pt idx="6">
                  <c:v>'01</c:v>
                </c:pt>
                <c:pt idx="7">
                  <c:v>'02</c:v>
                </c:pt>
                <c:pt idx="8">
                  <c:v>'03</c:v>
                </c:pt>
                <c:pt idx="9">
                  <c:v>'04</c:v>
                </c:pt>
                <c:pt idx="10">
                  <c:v>'05</c:v>
                </c:pt>
                <c:pt idx="11">
                  <c:v>'06</c:v>
                </c:pt>
                <c:pt idx="12">
                  <c:v>'07</c:v>
                </c:pt>
                <c:pt idx="13">
                  <c:v>`08</c:v>
                </c:pt>
                <c:pt idx="14">
                  <c:v>`09</c:v>
                </c:pt>
                <c:pt idx="15">
                  <c:v>`10</c:v>
                </c:pt>
                <c:pt idx="16">
                  <c:v>`11</c:v>
                </c:pt>
                <c:pt idx="17">
                  <c:v>`12</c:v>
                </c:pt>
                <c:pt idx="18">
                  <c:v>`13</c:v>
                </c:pt>
                <c:pt idx="19">
                  <c:v>`14</c:v>
                </c:pt>
                <c:pt idx="20">
                  <c:v>`15</c:v>
                </c:pt>
                <c:pt idx="21">
                  <c:v>`16</c:v>
                </c:pt>
                <c:pt idx="22">
                  <c:v>`17</c:v>
                </c:pt>
                <c:pt idx="23">
                  <c:v>`18</c:v>
                </c:pt>
                <c:pt idx="24">
                  <c:v>`19</c:v>
                </c:pt>
                <c:pt idx="25">
                  <c:v>`20</c:v>
                </c:pt>
                <c:pt idx="26">
                  <c:v>`21</c:v>
                </c:pt>
                <c:pt idx="27">
                  <c:v>`22</c:v>
                </c:pt>
                <c:pt idx="28">
                  <c:v>`23</c:v>
                </c:pt>
                <c:pt idx="29">
                  <c:v>24</c:v>
                </c:pt>
                <c:pt idx="30">
                  <c:v>25</c:v>
                </c:pt>
              </c:strCache>
            </c:strRef>
          </c:cat>
          <c:val>
            <c:numRef>
              <c:f>Sheet1!$E$2:$AI$2</c:f>
              <c:numCache>
                <c:formatCode>General</c:formatCode>
                <c:ptCount val="31"/>
                <c:pt idx="0">
                  <c:v>21</c:v>
                </c:pt>
                <c:pt idx="1">
                  <c:v>35</c:v>
                </c:pt>
                <c:pt idx="2">
                  <c:v>61</c:v>
                </c:pt>
                <c:pt idx="3">
                  <c:v>89</c:v>
                </c:pt>
                <c:pt idx="4">
                  <c:v>115</c:v>
                </c:pt>
                <c:pt idx="5">
                  <c:v>149</c:v>
                </c:pt>
                <c:pt idx="6">
                  <c:v>197</c:v>
                </c:pt>
                <c:pt idx="7">
                  <c:v>249</c:v>
                </c:pt>
                <c:pt idx="8">
                  <c:v>292</c:v>
                </c:pt>
                <c:pt idx="9">
                  <c:v>333</c:v>
                </c:pt>
                <c:pt idx="10">
                  <c:v>392</c:v>
                </c:pt>
                <c:pt idx="11">
                  <c:v>469</c:v>
                </c:pt>
                <c:pt idx="12">
                  <c:v>528</c:v>
                </c:pt>
                <c:pt idx="13">
                  <c:v>592</c:v>
                </c:pt>
                <c:pt idx="14">
                  <c:v>632</c:v>
                </c:pt>
                <c:pt idx="15">
                  <c:v>720</c:v>
                </c:pt>
                <c:pt idx="16">
                  <c:v>712</c:v>
                </c:pt>
                <c:pt idx="17">
                  <c:v>735</c:v>
                </c:pt>
                <c:pt idx="18">
                  <c:v>743</c:v>
                </c:pt>
                <c:pt idx="19">
                  <c:v>766</c:v>
                </c:pt>
                <c:pt idx="20">
                  <c:v>774</c:v>
                </c:pt>
                <c:pt idx="21">
                  <c:v>793</c:v>
                </c:pt>
                <c:pt idx="22">
                  <c:v>805</c:v>
                </c:pt>
                <c:pt idx="23">
                  <c:v>739</c:v>
                </c:pt>
                <c:pt idx="24">
                  <c:v>755</c:v>
                </c:pt>
                <c:pt idx="25">
                  <c:v>772</c:v>
                </c:pt>
                <c:pt idx="26">
                  <c:v>774</c:v>
                </c:pt>
                <c:pt idx="27">
                  <c:v>766</c:v>
                </c:pt>
                <c:pt idx="28">
                  <c:v>749</c:v>
                </c:pt>
                <c:pt idx="29">
                  <c:v>758</c:v>
                </c:pt>
                <c:pt idx="30">
                  <c:v>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40-4DDD-ADD3-2C28C32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2016"/>
        <c:axId val="33010816"/>
      </c:barChart>
      <c:catAx>
        <c:axId val="332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>
                    <a:latin typeface="Constantia" panose="02030602050306030303" pitchFamily="18" charset="0"/>
                  </a:rPr>
                  <a:t>Calendar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301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1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222016"/>
        <c:crosses val="autoZero"/>
        <c:crossBetween val="between"/>
      </c:valAx>
      <c:spPr>
        <a:noFill/>
        <a:ln w="252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14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 dirty="0"/>
          </a:p>
        </c:rich>
      </c:tx>
      <c:layout>
        <c:manualLayout>
          <c:xMode val="edge"/>
          <c:yMode val="edge"/>
          <c:x val="0.49721913236929921"/>
          <c:y val="2.0754716981132074E-2"/>
        </c:manualLayout>
      </c:layout>
      <c:overlay val="0"/>
      <c:spPr>
        <a:noFill/>
        <a:ln w="22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14" b="1" i="0" u="none" strike="noStrike" kern="1200" baseline="0">
              <a:solidFill>
                <a:schemeClr val="tx2"/>
              </a:solidFill>
              <a:latin typeface="Constantia" panose="02030602050306030303" pitchFamily="18" charset="0"/>
              <a:ea typeface="Times New Roman"/>
              <a:cs typeface="Times New Roman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99119376974601E-2"/>
          <c:y val="1.8833822242807895E-2"/>
          <c:w val="0.96329254727474967"/>
          <c:h val="0.768861870207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10-4A27-90D6-FE3C2211EA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10-4A27-90D6-FE3C2211EA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10-4A27-90D6-FE3C2211EA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10-4A27-90D6-FE3C2211EA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10-4A27-90D6-FE3C2211EA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10-4A27-90D6-FE3C2211EA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10-4A27-90D6-FE3C2211EA8E}"/>
                </c:ext>
              </c:extLst>
            </c:dLbl>
            <c:dLbl>
              <c:idx val="7"/>
              <c:layout>
                <c:manualLayout>
                  <c:x val="3.2173736148509912E-3"/>
                  <c:y val="-2.8704697150753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10-4A27-90D6-FE3C2211EA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D10-4A27-90D6-FE3C2211EA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D10-4A27-90D6-FE3C2211EA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D10-4A27-90D6-FE3C2211EA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10-4A27-90D6-FE3C2211EA8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10-4A27-90D6-FE3C2211EA8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D10-4A27-90D6-FE3C2211EA8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D10-4A27-90D6-FE3C2211EA8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D10-4A27-90D6-FE3C2211EA8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D10-4A27-90D6-FE3C2211EA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D10-4A27-90D6-FE3C2211EA8E}"/>
                </c:ext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D10-4A27-90D6-FE3C2211EA8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D10-4A27-90D6-FE3C2211EA8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D10-4A27-90D6-FE3C2211EA8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D10-4A27-90D6-FE3C2211EA8E}"/>
                </c:ext>
              </c:extLst>
            </c:dLbl>
            <c:numFmt formatCode="General" sourceLinked="0"/>
            <c:spPr>
              <a:noFill/>
              <a:ln w="22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IA</c:v>
                </c:pt>
                <c:pt idx="5">
                  <c:v>IN</c:v>
                </c:pt>
                <c:pt idx="6">
                  <c:v>KY</c:v>
                </c:pt>
                <c:pt idx="7">
                  <c:v>MD</c:v>
                </c:pt>
                <c:pt idx="8">
                  <c:v>MI</c:v>
                </c:pt>
                <c:pt idx="9">
                  <c:v>MN</c:v>
                </c:pt>
                <c:pt idx="10">
                  <c:v>NC</c:v>
                </c:pt>
                <c:pt idx="11">
                  <c:v>NM</c:v>
                </c:pt>
                <c:pt idx="12">
                  <c:v>NV</c:v>
                </c:pt>
                <c:pt idx="13">
                  <c:v>OR</c:v>
                </c:pt>
                <c:pt idx="14">
                  <c:v>PR</c:v>
                </c:pt>
                <c:pt idx="15">
                  <c:v>SC</c:v>
                </c:pt>
                <c:pt idx="16">
                  <c:v>TN</c:v>
                </c:pt>
                <c:pt idx="17">
                  <c:v>UT</c:v>
                </c:pt>
                <c:pt idx="18">
                  <c:v>VA</c:v>
                </c:pt>
                <c:pt idx="19">
                  <c:v>VT</c:v>
                </c:pt>
                <c:pt idx="20">
                  <c:v>WA</c:v>
                </c:pt>
                <c:pt idx="21">
                  <c:v>WY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</c:v>
                </c:pt>
                <c:pt idx="1">
                  <c:v>61</c:v>
                </c:pt>
                <c:pt idx="2">
                  <c:v>84</c:v>
                </c:pt>
                <c:pt idx="3">
                  <c:v>3</c:v>
                </c:pt>
                <c:pt idx="4">
                  <c:v>36</c:v>
                </c:pt>
                <c:pt idx="5">
                  <c:v>90</c:v>
                </c:pt>
                <c:pt idx="6">
                  <c:v>20</c:v>
                </c:pt>
                <c:pt idx="7">
                  <c:v>20</c:v>
                </c:pt>
                <c:pt idx="8">
                  <c:v>39</c:v>
                </c:pt>
                <c:pt idx="9">
                  <c:v>43</c:v>
                </c:pt>
                <c:pt idx="10">
                  <c:v>151</c:v>
                </c:pt>
                <c:pt idx="11">
                  <c:v>4</c:v>
                </c:pt>
                <c:pt idx="12">
                  <c:v>10</c:v>
                </c:pt>
                <c:pt idx="13">
                  <c:v>21</c:v>
                </c:pt>
                <c:pt idx="14">
                  <c:v>11</c:v>
                </c:pt>
                <c:pt idx="15">
                  <c:v>45</c:v>
                </c:pt>
                <c:pt idx="16">
                  <c:v>34</c:v>
                </c:pt>
                <c:pt idx="17">
                  <c:v>10</c:v>
                </c:pt>
                <c:pt idx="18">
                  <c:v>38</c:v>
                </c:pt>
                <c:pt idx="19">
                  <c:v>6</c:v>
                </c:pt>
                <c:pt idx="20">
                  <c:v>20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10-4A27-90D6-FE3C2211E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956416"/>
        <c:axId val="32959488"/>
      </c:barChart>
      <c:catAx>
        <c:axId val="3295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sz="1200" dirty="0"/>
                  <a:t>State Plan States </a:t>
                </a:r>
              </a:p>
            </c:rich>
          </c:tx>
          <c:layout>
            <c:manualLayout>
              <c:xMode val="edge"/>
              <c:yMode val="edge"/>
              <c:x val="0.44048943270300334"/>
              <c:y val="0.88490566037735852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11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9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9594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1.6685205784204672E-2"/>
              <c:y val="0.42641509433962266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sz="1012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8381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6416"/>
        <c:crosses val="autoZero"/>
        <c:crossBetween val="between"/>
      </c:valAx>
      <c:spPr>
        <a:noFill/>
        <a:ln w="2235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12" b="1" i="0" u="none" strike="noStrike" baseline="0">
          <a:solidFill>
            <a:schemeClr val="tx2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12/16/2025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D6CF-6695-46BB-B615-B1A7D2850C90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VPP Sites in State Plan States with VPP Programs – As of 11/30/2025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22 categories – AK, AZ, CA, HI, IA, IN, KY, MD, MI, MN, NC, NM, NV, OR, PR, SC, TN, UT, VA, VT, WA, WY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 Plan States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08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AZ = 62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84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IA = 36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= 92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KY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MD =19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 = 41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NC = 151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NV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TN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38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WY = 04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B373C0-5B0C-4396-9B92-1D81A3BFC3A6}" type="slidenum">
              <a:rPr lang="en-US" sz="1200" smtClean="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Participants Federal Only - as of 11/30/25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11 categories – Number of Participants 0, 200, 400, 600, 800, 1000, 1200, 1400, 1600, 1800, 2000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1982 = 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1984 = 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1986 = 46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1990=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391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542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890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1162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1545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1720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1681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1516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1410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1389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1387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1365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1276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1219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1169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1125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1088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reflects active participants at the close of the calendar year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C7E428-807E-4A3B-9607-BEC90D32570B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Size of VPP Sites – Number of Sites by Employment (Federal Only) - as of 11/30/25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9 categories – Number of Employees x 100  &lt;1, 1-2, 2-3, 3-5, 7-10, 10-25, 25-40, 40+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&lt;1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495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1-2 = 191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2-3 = 093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3-5 = 121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5-7 = 054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7-10 = 046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10-25 = 064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25-40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40+ 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991A5-7C4F-4B63-BD4B-8AC1AE49D7AD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Current VPP Participants – Federal Only - as of 11/30/25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 categories – MWF, Merit, Star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MWF = 56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Merit = 03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Star = 1029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350C84-357B-4BB2-9B86-E8A6092CF9C9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ext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Distribution of VPP Sites by State – Federal Only - as of 11/30/25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32 categories – Regions – AL, AR, CA, CO, CT, DE, FL, GA, ID, IL, KS, LA, MA, ME, MO, MS, MT, ND, NE, NH, NJ, NM, NY, OH, OK, PA, RI, SD, TX, VA, WI, WV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 = 22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CT 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  = 02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FL  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 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ID  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IL    = 75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KS  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   = 76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MT = 12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ND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  = 15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NH 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NJ   = 36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NY  = 35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OH  = 94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OK  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   = 86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RI   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  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TX = 262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 = 32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WV = 13	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C7D0E5-BEA0-4C04-AE47-6A8AFDE2B047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Union &amp; Non-Union VPP Sites – Federal Only – As of 11/30/2025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 categories – Union, Non-Union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Union = 23%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Non-Union = 77%	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F320CC-973A-44C6-81E8-3978AF9829F4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Top 15 Industries in the VPP – Federal Only – As of 11/30/2025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15 categories – Chemical, Specialty Trade Contractors, Food, Personal &amp; Laundry Ser., Paper, Petroleum, Utilities, Plastics, Fabricated Metal, Admin &amp; Support Ser., Transportation Equip, Machinery Mfg., Warehousing, Professional Svcs, Waste Mngt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of Sites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Chemical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Specialty Trade Contractors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Food = 25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Personal &amp; Laundry Ser. = 47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Paper = 25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Petroleum = 40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Utilities = 98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Plastics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Fabricated Metal = 38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Admin &amp; Support Ser. = 31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Transportation Equip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Machinery Mfg.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Warehousing = 50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Professional Svcs = 66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Waste Mngt =	44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C528F1-BF9A-4DCF-A78E-842A59704208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Federal &amp; State – As of 11/30/2025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1989 = 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 = 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1991 = 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1992= 126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180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229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396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475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571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678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777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879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1002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1223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1424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1869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2161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2330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2436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2404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2255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2211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2205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2207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2125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2142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2139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2050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1985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1918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1883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1848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6F59A4-7426-41BF-92D1-6CDFF031E22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State Plan States – As of 11/30/2025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10 categories – 0, 100, 200, 300, 400, 500, 600, 700, 800, 900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115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149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197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249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292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333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392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469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528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592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632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712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735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743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766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774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792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805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739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755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772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774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766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749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755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760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777"/>
            <a:ext cx="12192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  <a:effectLst/>
        </p:spPr>
        <p:txBody>
          <a:bodyPr anchor="b">
            <a:norm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653240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401061" y="0"/>
            <a:ext cx="9470939" cy="5968722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0B7271A-B0DF-47F8-8512-2781E780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187" y="5968722"/>
            <a:ext cx="2218813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2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 userDrawn="1"/>
        </p:nvSpPr>
        <p:spPr>
          <a:xfrm>
            <a:off x="5887453" y="0"/>
            <a:ext cx="43313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 userDrawn="1"/>
        </p:nvCxnSpPr>
        <p:spPr>
          <a:xfrm>
            <a:off x="4802808" y="1755060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8905" r="952"/>
          <a:stretch/>
        </p:blipFill>
        <p:spPr>
          <a:xfrm rot="10800000" flipH="1">
            <a:off x="-1" y="5197293"/>
            <a:ext cx="12191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466303"/>
            <a:ext cx="9984816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4909446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800"/>
            </a:lvl1pPr>
            <a:lvl2pPr algn="l">
              <a:buClr>
                <a:srgbClr val="00B0F0"/>
              </a:buClr>
              <a:defRPr sz="2800"/>
            </a:lvl2pPr>
            <a:lvl3pPr algn="l">
              <a:buClr>
                <a:schemeClr val="bg1">
                  <a:lumMod val="65000"/>
                </a:schemeClr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 userDrawn="1"/>
        </p:nvCxnSpPr>
        <p:spPr>
          <a:xfrm>
            <a:off x="4802808" y="1741415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0DD7-FE7B-46B5-99E8-EC574E62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982F-1DEC-4112-B85F-54CAC2589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 userDrawn="1"/>
        </p:nvSpPr>
        <p:spPr>
          <a:xfrm>
            <a:off x="5903495" y="0"/>
            <a:ext cx="417094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 userDrawn="1"/>
        </p:nvCxnSpPr>
        <p:spPr>
          <a:xfrm>
            <a:off x="4933300" y="1764863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13305" r="952" b="-1"/>
          <a:stretch/>
        </p:blipFill>
        <p:spPr>
          <a:xfrm rot="10800000">
            <a:off x="-2" y="5309586"/>
            <a:ext cx="12191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605585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562555"/>
            <a:ext cx="9984816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 userDrawn="1"/>
        </p:nvSpPr>
        <p:spPr>
          <a:xfrm>
            <a:off x="5662863" y="0"/>
            <a:ext cx="65772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 userDrawn="1"/>
        </p:nvCxnSpPr>
        <p:spPr>
          <a:xfrm>
            <a:off x="4897384" y="1759359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53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269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 userDrawn="1"/>
        </p:nvSpPr>
        <p:spPr>
          <a:xfrm>
            <a:off x="5513096" y="0"/>
            <a:ext cx="807493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 userDrawn="1"/>
        </p:nvCxnSpPr>
        <p:spPr>
          <a:xfrm>
            <a:off x="4799636" y="174571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1" r:id="rId4"/>
    <p:sldLayoutId id="2147483663" r:id="rId5"/>
    <p:sldLayoutId id="2147483664" r:id="rId6"/>
    <p:sldLayoutId id="2147483676" r:id="rId7"/>
    <p:sldLayoutId id="2147483672" r:id="rId8"/>
    <p:sldLayoutId id="2147483665" r:id="rId9"/>
    <p:sldLayoutId id="2147483666" r:id="rId10"/>
    <p:sldLayoutId id="2147483677" r:id="rId11"/>
    <p:sldLayoutId id="2147483673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</p:spPr>
        <p:txBody>
          <a:bodyPr>
            <a:normAutofit/>
          </a:bodyPr>
          <a:lstStyle/>
          <a:p>
            <a:r>
              <a:rPr lang="en-US" dirty="0"/>
              <a:t>CURRENT VPP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6532563" cy="590550"/>
          </a:xfrm>
        </p:spPr>
        <p:txBody>
          <a:bodyPr>
            <a:normAutofit/>
          </a:bodyPr>
          <a:lstStyle/>
          <a:p>
            <a:r>
              <a:rPr lang="en-US" dirty="0"/>
              <a:t>November 2025</a:t>
            </a:r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18A28-083B-43AA-64C3-772F76B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VPP SITES IN STATE PLAN STATES WITH VPP PROGRAMS</a:t>
            </a:r>
          </a:p>
        </p:txBody>
      </p:sp>
      <p:graphicFrame>
        <p:nvGraphicFramePr>
          <p:cNvPr id="9" name="Object 4" title="VPP Sites In State Plan Stat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747101"/>
              </p:ext>
            </p:extLst>
          </p:nvPr>
        </p:nvGraphicFramePr>
        <p:xfrm>
          <a:off x="1236519" y="1381105"/>
          <a:ext cx="9081654" cy="499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F6A5EC92-80C5-30AD-F2CC-B8E3464B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11/30/2025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04609" y="6511784"/>
            <a:ext cx="419338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80"/>
              </a:buClr>
              <a:buSzPct val="90000"/>
              <a:buFont typeface="Monotype Sorts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Source:  OSHA, Office of Partnerships &amp; Recognition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3444EEA-87F1-C203-D90F-8D4C8DFEE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GROWTH OF VPP PARTICIPANTS – FEDERAL ONLY </a:t>
            </a:r>
          </a:p>
        </p:txBody>
      </p:sp>
      <p:graphicFrame>
        <p:nvGraphicFramePr>
          <p:cNvPr id="6" name="Chart 5" descr="Growth of VPP Participan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5499368"/>
              </p:ext>
            </p:extLst>
          </p:nvPr>
        </p:nvGraphicFramePr>
        <p:xfrm>
          <a:off x="581192" y="1226961"/>
          <a:ext cx="10172152" cy="47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43526"/>
            <a:ext cx="36576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50" dirty="0">
                <a:solidFill>
                  <a:srgbClr val="000000"/>
                </a:solidFill>
              </a:rPr>
              <a:t>* </a:t>
            </a:r>
            <a:r>
              <a:rPr lang="en-US" sz="900" i="1" dirty="0">
                <a:solidFill>
                  <a:srgbClr val="000000"/>
                </a:solidFill>
              </a:rPr>
              <a:t>Number reflects active participants at the close of the calendar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A59F7-D6AC-432F-0A0F-2D81CC0EDB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343" y="1152596"/>
            <a:ext cx="2120001" cy="7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11/30/2025</a:t>
            </a:r>
          </a:p>
        </p:txBody>
      </p:sp>
      <p:sp>
        <p:nvSpPr>
          <p:cNvPr id="2" name="Text 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6361583"/>
            <a:ext cx="2686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Source: OSHA, Office of Partnership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33856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C5BAC8A-A335-CD24-DC84-71D9766C9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SIZE OF VPP SITES – NUMBER OF SITES BY EMPLOYMENT</a:t>
            </a:r>
          </a:p>
        </p:txBody>
      </p:sp>
      <p:graphicFrame>
        <p:nvGraphicFramePr>
          <p:cNvPr id="2" name="Object 3" descr="Bar Chart - Size of VPP by number of employees x 10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307448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0" name="Rectangle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369" y="1693932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11/30/2025</a:t>
            </a:r>
          </a:p>
        </p:txBody>
      </p:sp>
      <p:sp>
        <p:nvSpPr>
          <p:cNvPr id="4101" name="Text 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07" y="6400800"/>
            <a:ext cx="468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AD1DB7-C8FC-D0E1-BA68-03F26DCB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VPP PARTICIPANTS – FEDERAL ONLY</a:t>
            </a:r>
          </a:p>
        </p:txBody>
      </p:sp>
      <p:graphicFrame>
        <p:nvGraphicFramePr>
          <p:cNvPr id="2" name="Object 3" title="Current VPP Particip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30503"/>
              </p:ext>
            </p:extLst>
          </p:nvPr>
        </p:nvGraphicFramePr>
        <p:xfrm>
          <a:off x="1593850" y="1823096"/>
          <a:ext cx="77851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11/30/2025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362701" y="6324600"/>
            <a:ext cx="413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136D-A4D7-DB77-D5B5-DAF257A6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VPP SITES BY STATE – FEDERAL ONLY</a:t>
            </a:r>
          </a:p>
        </p:txBody>
      </p:sp>
      <p:graphicFrame>
        <p:nvGraphicFramePr>
          <p:cNvPr id="11" name="Object 3" title="Distribution of VPP Sites By Sta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721254"/>
              </p:ext>
            </p:extLst>
          </p:nvPr>
        </p:nvGraphicFramePr>
        <p:xfrm>
          <a:off x="1260680" y="238991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53EAAF1C-A23B-9756-07D4-008F0E429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11/30/2025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477001" y="6430963"/>
            <a:ext cx="4027289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A1C50-ADA6-2910-8FCD-84195A8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UNION &amp; NON-UNION VPP SITES – FEDERAL ONLY</a:t>
            </a:r>
          </a:p>
        </p:txBody>
      </p:sp>
      <p:graphicFrame>
        <p:nvGraphicFramePr>
          <p:cNvPr id="2" name="Object 3" title="Union and Non-Union VPP Site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103743"/>
              </p:ext>
            </p:extLst>
          </p:nvPr>
        </p:nvGraphicFramePr>
        <p:xfrm>
          <a:off x="-112548" y="1586202"/>
          <a:ext cx="11357055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E253F5D6-28AD-D326-F267-9F9E6E1F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11/30/2025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6600826" y="62484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F892-CBD3-2173-3328-6057312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INDUSTRIES IN VPP – FEDERAL ONLY</a:t>
            </a:r>
          </a:p>
        </p:txBody>
      </p:sp>
      <p:graphicFrame>
        <p:nvGraphicFramePr>
          <p:cNvPr id="2" name="Object 20" title="Top 15 Industries in the VPP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717423"/>
              </p:ext>
            </p:extLst>
          </p:nvPr>
        </p:nvGraphicFramePr>
        <p:xfrm>
          <a:off x="37603" y="1620838"/>
          <a:ext cx="11573372" cy="444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9255369" y="1620838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11/30/2025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40383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OSHA, Office of Partnerships &amp; Recognition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9E27A-DE30-33D6-B3FA-2B547D5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FEDERAL &amp; STATE</a:t>
            </a:r>
          </a:p>
        </p:txBody>
      </p:sp>
      <p:graphicFrame>
        <p:nvGraphicFramePr>
          <p:cNvPr id="2" name="Object 3" descr="Growth of VPP" title="Growth of VP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916225"/>
              </p:ext>
            </p:extLst>
          </p:nvPr>
        </p:nvGraphicFramePr>
        <p:xfrm>
          <a:off x="256225" y="1503020"/>
          <a:ext cx="10619509" cy="473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127673" y="1621534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11/30/2025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	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00801" y="6365875"/>
            <a:ext cx="4011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76DB25-AF9A-0866-0BB6-EE015AFBE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STATE PLAN STATES</a:t>
            </a:r>
          </a:p>
        </p:txBody>
      </p:sp>
      <p:graphicFrame>
        <p:nvGraphicFramePr>
          <p:cNvPr id="2" name="Object 7" descr="Bar Graph- Growth of VPP State Plan States by Calendar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179003"/>
              </p:ext>
            </p:extLst>
          </p:nvPr>
        </p:nvGraphicFramePr>
        <p:xfrm>
          <a:off x="189567" y="1847883"/>
          <a:ext cx="11087799" cy="441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1" name="Rectangle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11/30/2025</a:t>
            </a:r>
          </a:p>
        </p:txBody>
      </p:sp>
      <p:sp>
        <p:nvSpPr>
          <p:cNvPr id="11271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192" y="6490547"/>
            <a:ext cx="381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Partnerships &amp; Recognition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2100</TotalTime>
  <Words>1521</Words>
  <Application>Microsoft Office PowerPoint</Application>
  <PresentationFormat>Widescreen</PresentationFormat>
  <Paragraphs>414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Monotype Sorts</vt:lpstr>
      <vt:lpstr>Times New Roman</vt:lpstr>
      <vt:lpstr>Wingdings 2</vt:lpstr>
      <vt:lpstr>Dividend</vt:lpstr>
      <vt:lpstr>CURRENT VPP STATISTICS</vt:lpstr>
      <vt:lpstr>GROWTH OF VPP PARTICIPANTS – FEDERAL ONLY </vt:lpstr>
      <vt:lpstr>SIZE OF VPP SITES – NUMBER OF SITES BY EMPLOYMENT</vt:lpstr>
      <vt:lpstr>CURRENT VPP PARTICIPANTS – FEDERAL ONLY</vt:lpstr>
      <vt:lpstr>DISTRIBUTION OF VPP SITES BY STATE – FEDERAL ONLY</vt:lpstr>
      <vt:lpstr>UNION &amp; NON-UNION VPP SITES – FEDERAL ONLY</vt:lpstr>
      <vt:lpstr>TOP 15 INDUSTRIES IN VPP – FEDERAL ONLY</vt:lpstr>
      <vt:lpstr>GROWTH OF VPP – FEDERAL &amp; STATE</vt:lpstr>
      <vt:lpstr>GROWTH OF VPP – STATE PLAN STATES</vt:lpstr>
      <vt:lpstr>VPP SITES IN STATE PLAN STATES WITH VPP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Dobson, Yvonne - OSHA</dc:creator>
  <cp:lastModifiedBy>Smith, Dominique A. - OSHA</cp:lastModifiedBy>
  <cp:revision>89</cp:revision>
  <dcterms:created xsi:type="dcterms:W3CDTF">2025-01-24T16:03:08Z</dcterms:created>
  <dcterms:modified xsi:type="dcterms:W3CDTF">2025-12-16T16:14:23Z</dcterms:modified>
</cp:coreProperties>
</file>