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2"/>
  </p:notesMasterIdLst>
  <p:sldIdLst>
    <p:sldId id="263" r:id="rId2"/>
    <p:sldId id="272" r:id="rId3"/>
    <p:sldId id="273" r:id="rId4"/>
    <p:sldId id="258" r:id="rId5"/>
    <p:sldId id="270" r:id="rId6"/>
    <p:sldId id="261" r:id="rId7"/>
    <p:sldId id="269" r:id="rId8"/>
    <p:sldId id="268" r:id="rId9"/>
    <p:sldId id="260" r:id="rId10"/>
    <p:sldId id="30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9C8"/>
    <a:srgbClr val="1A3260"/>
    <a:srgbClr val="E7E6EC"/>
    <a:srgbClr val="00294E"/>
    <a:srgbClr val="E6E4EB"/>
    <a:srgbClr val="007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6" autoAdjust="0"/>
    <p:restoredTop sz="83172" autoAdjust="0"/>
  </p:normalViewPr>
  <p:slideViewPr>
    <p:cSldViewPr snapToGrid="0" showGuides="1">
      <p:cViewPr>
        <p:scale>
          <a:sx n="100" d="100"/>
          <a:sy n="100" d="100"/>
        </p:scale>
        <p:origin x="1032" y="-270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Q:\csp\OPR\VPP\Data\Monthly%20Stats\Jan%2016%20Stats\VPP%20Stats%20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905788092278"/>
          <c:y val="9.6746105313256933E-2"/>
          <c:w val="0.85855560160243127"/>
          <c:h val="0.79344295790129205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1A326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5.15334605876438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F1-4FC2-B5C8-0398B4006014}"/>
                </c:ext>
              </c:extLst>
            </c:dLbl>
            <c:dLbl>
              <c:idx val="3"/>
              <c:layout>
                <c:manualLayout>
                  <c:x val="-1.7543859649122807E-3"/>
                  <c:y val="-4.2439320483942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F1-4FC2-B5C8-0398B4006014}"/>
                </c:ext>
              </c:extLst>
            </c:dLbl>
            <c:dLbl>
              <c:idx val="5"/>
              <c:layout>
                <c:manualLayout>
                  <c:x val="8.7719298245614037E-4"/>
                  <c:y val="-7.8815761553078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503937007874017E-2"/>
                      <c:h val="4.70603848515972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AF1-4FC2-B5C8-0398B4006014}"/>
                </c:ext>
              </c:extLst>
            </c:dLbl>
            <c:dLbl>
              <c:idx val="7"/>
              <c:layout>
                <c:manualLayout>
                  <c:x val="-5.2631578947368741E-3"/>
                  <c:y val="-5.45648406222111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F1-4FC2-B5C8-0398B4006014}"/>
                </c:ext>
              </c:extLst>
            </c:dLbl>
            <c:dLbl>
              <c:idx val="9"/>
              <c:layout>
                <c:manualLayout>
                  <c:x val="1.7543859649122807E-3"/>
                  <c:y val="-7.88158808987492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05-4FCD-902D-15C96986CA5F}"/>
                </c:ext>
              </c:extLst>
            </c:dLbl>
            <c:dLbl>
              <c:idx val="11"/>
              <c:layout>
                <c:manualLayout>
                  <c:x val="-1.7543859649122807E-3"/>
                  <c:y val="-5.75962206567783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05-4FCD-902D-15C96986CA5F}"/>
                </c:ext>
              </c:extLst>
            </c:dLbl>
            <c:dLbl>
              <c:idx val="12"/>
              <c:layout>
                <c:manualLayout>
                  <c:x val="3.5087719298245615E-3"/>
                  <c:y val="-5.557465863053459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05-4FCD-902D-15C96986CA5F}"/>
                </c:ext>
              </c:extLst>
            </c:dLbl>
            <c:dLbl>
              <c:idx val="14"/>
              <c:layout>
                <c:manualLayout>
                  <c:x val="-1.7543859649122807E-3"/>
                  <c:y val="-2.72824203111055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05-4FCD-902D-15C96986CA5F}"/>
                </c:ext>
              </c:extLst>
            </c:dLbl>
            <c:dLbl>
              <c:idx val="16"/>
              <c:layout>
                <c:manualLayout>
                  <c:x val="0"/>
                  <c:y val="-3.63765604148073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05-4FCD-902D-15C96986CA5F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b="0" dirty="0"/>
                      <a:t>1410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427-4489-B6E9-006A0385ED29}"/>
                </c:ext>
              </c:extLst>
            </c:dLbl>
            <c:dLbl>
              <c:idx val="18"/>
              <c:layout>
                <c:manualLayout>
                  <c:x val="1.7543859649122807E-3"/>
                  <c:y val="-6.06276006913455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1386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427-4489-B6E9-006A0385ED29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1389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427-4489-B6E9-006A0385ED29}"/>
                </c:ext>
              </c:extLst>
            </c:dLbl>
            <c:dLbl>
              <c:idx val="20"/>
              <c:layout>
                <c:manualLayout>
                  <c:x val="0"/>
                  <c:y val="-6.972174079504743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1386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00C-4FFA-AA86-B378323FEC1C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dirty="0"/>
                      <a:t>1387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E6D-48D3-947A-43A4040610E9}"/>
                </c:ext>
              </c:extLst>
            </c:dLbl>
            <c:dLbl>
              <c:idx val="22"/>
              <c:layout>
                <c:manualLayout>
                  <c:x val="-1.2865348454420203E-16"/>
                  <c:y val="-6.06276006913456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1365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625-4F34-A5CF-43F218194F87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r>
                      <a:rPr lang="en-US" dirty="0"/>
                      <a:t>1276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C45-4D53-BC90-94ABDA660F91}"/>
                </c:ext>
              </c:extLst>
            </c:dLbl>
            <c:dLbl>
              <c:idx val="24"/>
              <c:layout>
                <c:manualLayout>
                  <c:x val="-1.7543168945987014E-3"/>
                  <c:y val="-6.36589807259128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1222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152230971128602E-2"/>
                      <c:h val="6.713886179079132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14F9-4B8D-A4DD-5C82CB8138EE}"/>
                </c:ext>
              </c:extLst>
            </c:dLbl>
            <c:dLbl>
              <c:idx val="25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1169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0C7-4661-A37F-7E6A2FC7CD70}"/>
                </c:ext>
              </c:extLst>
            </c:dLbl>
            <c:dLbl>
              <c:idx val="26"/>
              <c:layout>
                <c:manualLayout>
                  <c:x val="0"/>
                  <c:y val="-1.66666739574251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38-4FB7-8B95-8C255A0B18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32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rnd" cmpd="sng" algn="ctr">
                      <a:solidFill>
                        <a:schemeClr val="tx1">
                          <a:lumMod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Sheet1!$A$3:$A$29</c:f>
              <c:strCache>
                <c:ptCount val="27"/>
                <c:pt idx="0">
                  <c:v>`84</c:v>
                </c:pt>
                <c:pt idx="1">
                  <c:v>`86</c:v>
                </c:pt>
                <c:pt idx="2">
                  <c:v>`88</c:v>
                </c:pt>
                <c:pt idx="3">
                  <c:v>`90</c:v>
                </c:pt>
                <c:pt idx="4">
                  <c:v>`92</c:v>
                </c:pt>
                <c:pt idx="5">
                  <c:v>`94</c:v>
                </c:pt>
                <c:pt idx="6">
                  <c:v>`96</c:v>
                </c:pt>
                <c:pt idx="7">
                  <c:v>`98</c:v>
                </c:pt>
                <c:pt idx="8">
                  <c:v>`00</c:v>
                </c:pt>
                <c:pt idx="9">
                  <c:v>`02</c:v>
                </c:pt>
                <c:pt idx="10">
                  <c:v>`04</c:v>
                </c:pt>
                <c:pt idx="11">
                  <c:v>`06</c:v>
                </c:pt>
                <c:pt idx="12">
                  <c:v>`08</c:v>
                </c:pt>
                <c:pt idx="13">
                  <c:v>`10</c:v>
                </c:pt>
                <c:pt idx="14">
                  <c:v>`12</c:v>
                </c:pt>
                <c:pt idx="15">
                  <c:v>`14</c:v>
                </c:pt>
                <c:pt idx="16">
                  <c:v>`15</c:v>
                </c:pt>
                <c:pt idx="17">
                  <c:v>`16</c:v>
                </c:pt>
                <c:pt idx="18">
                  <c:v>`17</c:v>
                </c:pt>
                <c:pt idx="19">
                  <c:v>`18</c:v>
                </c:pt>
                <c:pt idx="20">
                  <c:v>`19</c:v>
                </c:pt>
                <c:pt idx="21">
                  <c:v>`20</c:v>
                </c:pt>
                <c:pt idx="22">
                  <c:v>`21</c:v>
                </c:pt>
                <c:pt idx="23">
                  <c:v>`22</c:v>
                </c:pt>
                <c:pt idx="24">
                  <c:v>`23</c:v>
                </c:pt>
                <c:pt idx="25">
                  <c:v>`24</c:v>
                </c:pt>
                <c:pt idx="26">
                  <c:v>`25</c:v>
                </c:pt>
              </c:strCache>
            </c:strRef>
          </c:cat>
          <c:val>
            <c:numRef>
              <c:f>Sheet1!$B$3:$B$29</c:f>
              <c:numCache>
                <c:formatCode>General</c:formatCode>
                <c:ptCount val="27"/>
                <c:pt idx="0">
                  <c:v>32</c:v>
                </c:pt>
                <c:pt idx="1">
                  <c:v>46</c:v>
                </c:pt>
                <c:pt idx="2">
                  <c:v>63</c:v>
                </c:pt>
                <c:pt idx="3">
                  <c:v>71</c:v>
                </c:pt>
                <c:pt idx="4">
                  <c:v>104</c:v>
                </c:pt>
                <c:pt idx="5">
                  <c:v>175</c:v>
                </c:pt>
                <c:pt idx="6">
                  <c:v>282</c:v>
                </c:pt>
                <c:pt idx="7">
                  <c:v>391</c:v>
                </c:pt>
                <c:pt idx="8">
                  <c:v>542</c:v>
                </c:pt>
                <c:pt idx="9">
                  <c:v>665</c:v>
                </c:pt>
                <c:pt idx="10">
                  <c:v>890</c:v>
                </c:pt>
                <c:pt idx="11">
                  <c:v>1162</c:v>
                </c:pt>
                <c:pt idx="12">
                  <c:v>1545</c:v>
                </c:pt>
                <c:pt idx="13">
                  <c:v>1720</c:v>
                </c:pt>
                <c:pt idx="14">
                  <c:v>1681</c:v>
                </c:pt>
                <c:pt idx="15">
                  <c:v>1516</c:v>
                </c:pt>
                <c:pt idx="16">
                  <c:v>1437</c:v>
                </c:pt>
                <c:pt idx="17">
                  <c:v>1410</c:v>
                </c:pt>
                <c:pt idx="18">
                  <c:v>1407</c:v>
                </c:pt>
                <c:pt idx="19">
                  <c:v>1386</c:v>
                </c:pt>
                <c:pt idx="20">
                  <c:v>1387</c:v>
                </c:pt>
                <c:pt idx="21">
                  <c:v>1365</c:v>
                </c:pt>
                <c:pt idx="22">
                  <c:v>1265</c:v>
                </c:pt>
                <c:pt idx="23">
                  <c:v>1222</c:v>
                </c:pt>
                <c:pt idx="24">
                  <c:v>1169</c:v>
                </c:pt>
                <c:pt idx="25">
                  <c:v>1125</c:v>
                </c:pt>
                <c:pt idx="26">
                  <c:v>1089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27-4489-B6E9-006A0385ED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426880"/>
        <c:axId val="34428416"/>
      </c:barChart>
      <c:catAx>
        <c:axId val="34426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r>
                  <a:rPr lang="en-US" dirty="0"/>
                  <a:t>Calendar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Constantia" panose="020306020503060303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  <a:lumMod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34428416"/>
        <c:crosses val="autoZero"/>
        <c:auto val="1"/>
        <c:lblAlgn val="ctr"/>
        <c:lblOffset val="100"/>
        <c:noMultiLvlLbl val="0"/>
      </c:catAx>
      <c:valAx>
        <c:axId val="34428416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tx1">
                  <a:tint val="75000"/>
                  <a:lumMod val="90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r>
                  <a:rPr lang="en-US" dirty="0"/>
                  <a:t>Number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Constantia" panose="020306020503060303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  <a:lumMod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3442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>
          <a:latin typeface="Constantia" panose="02030602050306030303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7318029546825E-2"/>
          <c:y val="5.0317024978619236E-2"/>
          <c:w val="0.97642679900744422"/>
          <c:h val="0.7549014126043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494845360824663E-3"/>
                  <c:y val="-1.44102745824236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6" b="1" i="0" u="none" strike="noStrike" kern="1200" baseline="0">
                        <a:solidFill>
                          <a:schemeClr val="tx1"/>
                        </a:solidFill>
                        <a:latin typeface="Constantia" panose="02030602050306030303" pitchFamily="18" charset="0"/>
                        <a:ea typeface="Times New Roman"/>
                        <a:cs typeface="Times New Roman"/>
                      </a:defRPr>
                    </a:pPr>
                    <a:r>
                      <a:rPr lang="en-US" dirty="0"/>
                      <a:t>495</a:t>
                    </a:r>
                  </a:p>
                </c:rich>
              </c:tx>
              <c:spPr>
                <a:noFill/>
                <a:ln w="25488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6" b="1" i="0" u="none" strike="noStrike" kern="1200" baseline="0">
                      <a:solidFill>
                        <a:schemeClr val="tx1"/>
                      </a:solidFill>
                      <a:latin typeface="Constantia" panose="02030602050306030303" pitchFamily="18" charset="0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822680412371129E-2"/>
                      <c:h val="6.14402145957088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994E-4CF1-8289-2053E9336E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191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94E-4CF1-8289-2053E9336E4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94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94E-4CF1-8289-2053E9336E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94E-4CF1-8289-2053E9336E4A}"/>
                </c:ext>
              </c:extLst>
            </c:dLbl>
            <c:dLbl>
              <c:idx val="4"/>
              <c:layout>
                <c:manualLayout>
                  <c:x val="4.948453608247362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94E-4CF1-8289-2053E9336E4A}"/>
                </c:ext>
              </c:extLst>
            </c:dLbl>
            <c:dLbl>
              <c:idx val="5"/>
              <c:layout>
                <c:manualLayout>
                  <c:x val="4.9484536082474223E-3"/>
                  <c:y val="3.153330314081631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94E-4CF1-8289-2053E9336E4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65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94E-4CF1-8289-2053E9336E4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94E-4CF1-8289-2053E9336E4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94E-4CF1-8289-2053E9336E4A}"/>
                </c:ext>
              </c:extLst>
            </c:dLbl>
            <c:spPr>
              <a:noFill/>
              <a:ln w="25488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6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&lt;1</c:v>
                </c:pt>
                <c:pt idx="1">
                  <c:v>1-2</c:v>
                </c:pt>
                <c:pt idx="2">
                  <c:v>2-3</c:v>
                </c:pt>
                <c:pt idx="3">
                  <c:v>3-5</c:v>
                </c:pt>
                <c:pt idx="4">
                  <c:v>5-7</c:v>
                </c:pt>
                <c:pt idx="5">
                  <c:v>7-10</c:v>
                </c:pt>
                <c:pt idx="6">
                  <c:v>10-25</c:v>
                </c:pt>
                <c:pt idx="7">
                  <c:v>25-40</c:v>
                </c:pt>
                <c:pt idx="8">
                  <c:v>40+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495</c:v>
                </c:pt>
                <c:pt idx="1">
                  <c:v>191</c:v>
                </c:pt>
                <c:pt idx="2">
                  <c:v>94</c:v>
                </c:pt>
                <c:pt idx="3">
                  <c:v>191</c:v>
                </c:pt>
                <c:pt idx="4">
                  <c:v>55</c:v>
                </c:pt>
                <c:pt idx="5">
                  <c:v>45</c:v>
                </c:pt>
                <c:pt idx="6">
                  <c:v>65</c:v>
                </c:pt>
                <c:pt idx="7">
                  <c:v>14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94E-4CF1-8289-2053E9336E4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Sheet1!$B$1:$J$1</c:f>
              <c:strCache>
                <c:ptCount val="9"/>
                <c:pt idx="0">
                  <c:v>&lt;1</c:v>
                </c:pt>
                <c:pt idx="1">
                  <c:v>1-2</c:v>
                </c:pt>
                <c:pt idx="2">
                  <c:v>2-3</c:v>
                </c:pt>
                <c:pt idx="3">
                  <c:v>3-5</c:v>
                </c:pt>
                <c:pt idx="4">
                  <c:v>5-7</c:v>
                </c:pt>
                <c:pt idx="5">
                  <c:v>7-10</c:v>
                </c:pt>
                <c:pt idx="6">
                  <c:v>10-25</c:v>
                </c:pt>
                <c:pt idx="7">
                  <c:v>25-40</c:v>
                </c:pt>
                <c:pt idx="8">
                  <c:v>40+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A-994E-4CF1-8289-2053E9336E4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Sheet1!$B$1:$J$1</c:f>
              <c:strCache>
                <c:ptCount val="9"/>
                <c:pt idx="0">
                  <c:v>&lt;1</c:v>
                </c:pt>
                <c:pt idx="1">
                  <c:v>1-2</c:v>
                </c:pt>
                <c:pt idx="2">
                  <c:v>2-3</c:v>
                </c:pt>
                <c:pt idx="3">
                  <c:v>3-5</c:v>
                </c:pt>
                <c:pt idx="4">
                  <c:v>5-7</c:v>
                </c:pt>
                <c:pt idx="5">
                  <c:v>7-10</c:v>
                </c:pt>
                <c:pt idx="6">
                  <c:v>10-25</c:v>
                </c:pt>
                <c:pt idx="7">
                  <c:v>25-40</c:v>
                </c:pt>
                <c:pt idx="8">
                  <c:v>40+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B-994E-4CF1-8289-2053E9336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80"/>
        <c:axId val="33567488"/>
        <c:axId val="33569024"/>
      </c:barChart>
      <c:catAx>
        <c:axId val="33567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6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r>
                  <a:rPr lang="en-US" b="1" dirty="0">
                    <a:latin typeface="Constantia" panose="02030602050306030303" pitchFamily="18" charset="0"/>
                  </a:rPr>
                  <a:t>Number of Employees x 100</a:t>
                </a:r>
                <a:r>
                  <a:rPr lang="en-US" dirty="0">
                    <a:latin typeface="Constantia" panose="02030602050306030303" pitchFamily="18" charset="0"/>
                  </a:rPr>
                  <a:t> </a:t>
                </a:r>
              </a:p>
            </c:rich>
          </c:tx>
          <c:layout>
            <c:manualLayout>
              <c:xMode val="edge"/>
              <c:yMode val="edge"/>
              <c:x val="0.36340427653797164"/>
              <c:y val="0.924958683535344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6" b="1" i="0" u="none" strike="noStrike" kern="1200" baseline="0">
                  <a:solidFill>
                    <a:schemeClr val="tx1"/>
                  </a:solidFill>
                  <a:latin typeface="Constantia" panose="02030602050306030303" pitchFamily="18" charset="0"/>
                  <a:ea typeface="Times New Roman"/>
                  <a:cs typeface="Times New Roman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86" cap="rnd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6" b="1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3569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56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58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6" b="1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35674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6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31481481481481483"/>
          <c:y val="0.18723404255319148"/>
          <c:w val="0.39506172839506171"/>
          <c:h val="0.6808510638297872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9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1261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C12-4D0B-B0C8-0A900D43C209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261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C12-4D0B-B0C8-0A900D43C20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1C12-4D0B-B0C8-0A900D43C209}"/>
              </c:ext>
            </c:extLst>
          </c:dPt>
          <c:dLbls>
            <c:dLbl>
              <c:idx val="0"/>
              <c:layout>
                <c:manualLayout>
                  <c:x val="2.922069080679748E-2"/>
                  <c:y val="-5.95388785304471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1029 -Star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C12-4D0B-B0C8-0A900D43C209}"/>
                </c:ext>
              </c:extLst>
            </c:dLbl>
            <c:dLbl>
              <c:idx val="1"/>
              <c:layout>
                <c:manualLayout>
                  <c:x val="-3.4982594957033306E-2"/>
                  <c:y val="-2.93294950287485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MWF- 57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C12-4D0B-B0C8-0A900D43C209}"/>
                </c:ext>
              </c:extLst>
            </c:dLbl>
            <c:dLbl>
              <c:idx val="2"/>
              <c:layout>
                <c:manualLayout>
                  <c:x val="7.9551193947412363E-2"/>
                  <c:y val="-2.74294795825798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03 - Merit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C12-4D0B-B0C8-0A900D43C209}"/>
                </c:ext>
              </c:extLst>
            </c:dLbl>
            <c:spPr>
              <a:noFill/>
              <a:ln w="2523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Star</c:v>
                </c:pt>
                <c:pt idx="1">
                  <c:v>MWF</c:v>
                </c:pt>
                <c:pt idx="2">
                  <c:v>Merit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1029</c:v>
                </c:pt>
                <c:pt idx="1">
                  <c:v>57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12-4D0B-B0C8-0A900D43C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0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89" b="1" i="0" u="none" strike="noStrike" baseline="0">
          <a:solidFill>
            <a:srgbClr val="000000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93487097298676E-3"/>
          <c:y val="0.2418584317585302"/>
          <c:w val="0.98110121317054044"/>
          <c:h val="0.6848544151405545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22102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931-42AF-A705-E55511778E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931-42AF-A705-E55511778E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931-42AF-A705-E55511778E5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931-42AF-A705-E55511778E5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931-42AF-A705-E55511778E5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931-42AF-A705-E55511778E5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47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931-42AF-A705-E55511778E5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931-42AF-A705-E55511778E5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931-42AF-A705-E55511778E5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75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931-42AF-A705-E55511778E5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931-42AF-A705-E55511778E5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76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931-42AF-A705-E55511778E5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7931-42AF-A705-E55511778E5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931-42AF-A705-E55511778E5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7931-42AF-A705-E55511778E5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7931-42AF-A705-E55511778E5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7931-42AF-A705-E55511778E5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7931-42AF-A705-E55511778E5A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7931-42AF-A705-E55511778E5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7931-42AF-A705-E55511778E5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dirty="0"/>
                      <a:t>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7931-42AF-A705-E55511778E5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7931-42AF-A705-E55511778E5A}"/>
                </c:ext>
              </c:extLst>
            </c:dLbl>
            <c:dLbl>
              <c:idx val="22"/>
              <c:layout>
                <c:manualLayout>
                  <c:x val="-5.7944769737409739E-3"/>
                  <c:y val="-1.5015611385073598E-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7931-42AF-A705-E55511778E5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r>
                      <a:rPr lang="en-US" dirty="0"/>
                      <a:t>94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7931-42AF-A705-E55511778E5A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r>
                      <a:rPr lang="en-US" dirty="0"/>
                      <a:t>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7931-42AF-A705-E55511778E5A}"/>
                </c:ext>
              </c:extLst>
            </c:dLbl>
            <c:dLbl>
              <c:idx val="25"/>
              <c:layout>
                <c:manualLayout>
                  <c:x val="2.1909803377628007E-3"/>
                  <c:y val="-1.2322858903265621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86</a:t>
                    </a:r>
                  </a:p>
                </c:rich>
              </c:tx>
              <c:spPr>
                <a:noFill/>
                <a:ln w="2210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796237218418771E-2"/>
                      <c:h val="3.11028958718422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9-7931-42AF-A705-E55511778E5A}"/>
                </c:ext>
              </c:extLst>
            </c:dLbl>
            <c:dLbl>
              <c:idx val="26"/>
              <c:layout>
                <c:manualLayout>
                  <c:x val="-1.4607685705998272E-3"/>
                  <c:y val="9.858287122612446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7931-42AF-A705-E55511778E5A}"/>
                </c:ext>
              </c:extLst>
            </c:dLbl>
            <c:dLbl>
              <c:idx val="27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3</a:t>
                    </a:r>
                  </a:p>
                </c:rich>
              </c:tx>
              <c:spPr>
                <a:noFill/>
                <a:ln w="2210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1B-7931-42AF-A705-E55511778E5A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r>
                      <a:rPr lang="en-US" dirty="0"/>
                      <a:t>263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7931-42AF-A705-E55511778E5A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7931-42AF-A705-E55511778E5A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r>
                      <a:rPr lang="en-US" dirty="0"/>
                      <a:t>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7931-42AF-A705-E55511778E5A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7931-42AF-A705-E55511778E5A}"/>
                </c:ext>
              </c:extLst>
            </c:dLbl>
            <c:spPr>
              <a:noFill/>
              <a:ln w="2210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Sheet1!$A$2:$A$33</c:f>
              <c:strCache>
                <c:ptCount val="32"/>
                <c:pt idx="0">
                  <c:v>AL</c:v>
                </c:pt>
                <c:pt idx="1">
                  <c:v>AR</c:v>
                </c:pt>
                <c:pt idx="2">
                  <c:v>CA</c:v>
                </c:pt>
                <c:pt idx="3">
                  <c:v>CO</c:v>
                </c:pt>
                <c:pt idx="4">
                  <c:v>CT</c:v>
                </c:pt>
                <c:pt idx="5">
                  <c:v>DE</c:v>
                </c:pt>
                <c:pt idx="6">
                  <c:v>FL</c:v>
                </c:pt>
                <c:pt idx="7">
                  <c:v>GA</c:v>
                </c:pt>
                <c:pt idx="8">
                  <c:v>ID</c:v>
                </c:pt>
                <c:pt idx="9">
                  <c:v>IL</c:v>
                </c:pt>
                <c:pt idx="10">
                  <c:v>KS</c:v>
                </c:pt>
                <c:pt idx="11">
                  <c:v>LA</c:v>
                </c:pt>
                <c:pt idx="12">
                  <c:v>MA</c:v>
                </c:pt>
                <c:pt idx="13">
                  <c:v>ME</c:v>
                </c:pt>
                <c:pt idx="14">
                  <c:v>MO</c:v>
                </c:pt>
                <c:pt idx="15">
                  <c:v>MS</c:v>
                </c:pt>
                <c:pt idx="16">
                  <c:v>MT</c:v>
                </c:pt>
                <c:pt idx="17">
                  <c:v>ND</c:v>
                </c:pt>
                <c:pt idx="18">
                  <c:v>NE</c:v>
                </c:pt>
                <c:pt idx="19">
                  <c:v>NH</c:v>
                </c:pt>
                <c:pt idx="20">
                  <c:v>NJ</c:v>
                </c:pt>
                <c:pt idx="21">
                  <c:v>NM</c:v>
                </c:pt>
                <c:pt idx="22">
                  <c:v>NY</c:v>
                </c:pt>
                <c:pt idx="23">
                  <c:v>OH</c:v>
                </c:pt>
                <c:pt idx="24">
                  <c:v>OK</c:v>
                </c:pt>
                <c:pt idx="25">
                  <c:v>PA</c:v>
                </c:pt>
                <c:pt idx="26">
                  <c:v>RI</c:v>
                </c:pt>
                <c:pt idx="27">
                  <c:v>SD</c:v>
                </c:pt>
                <c:pt idx="28">
                  <c:v>TX</c:v>
                </c:pt>
                <c:pt idx="29">
                  <c:v>VA</c:v>
                </c:pt>
                <c:pt idx="30">
                  <c:v>WI</c:v>
                </c:pt>
                <c:pt idx="31">
                  <c:v>WV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22</c:v>
                </c:pt>
                <c:pt idx="1">
                  <c:v>29</c:v>
                </c:pt>
                <c:pt idx="2">
                  <c:v>6</c:v>
                </c:pt>
                <c:pt idx="3">
                  <c:v>28</c:v>
                </c:pt>
                <c:pt idx="4">
                  <c:v>6</c:v>
                </c:pt>
                <c:pt idx="5">
                  <c:v>2</c:v>
                </c:pt>
                <c:pt idx="6">
                  <c:v>47</c:v>
                </c:pt>
                <c:pt idx="7">
                  <c:v>30</c:v>
                </c:pt>
                <c:pt idx="8">
                  <c:v>11</c:v>
                </c:pt>
                <c:pt idx="9">
                  <c:v>75</c:v>
                </c:pt>
                <c:pt idx="10">
                  <c:v>10</c:v>
                </c:pt>
                <c:pt idx="11">
                  <c:v>76</c:v>
                </c:pt>
                <c:pt idx="12">
                  <c:v>19</c:v>
                </c:pt>
                <c:pt idx="13">
                  <c:v>8</c:v>
                </c:pt>
                <c:pt idx="14">
                  <c:v>26</c:v>
                </c:pt>
                <c:pt idx="15">
                  <c:v>20</c:v>
                </c:pt>
                <c:pt idx="16">
                  <c:v>12</c:v>
                </c:pt>
                <c:pt idx="17">
                  <c:v>10</c:v>
                </c:pt>
                <c:pt idx="18">
                  <c:v>15</c:v>
                </c:pt>
                <c:pt idx="19">
                  <c:v>8</c:v>
                </c:pt>
                <c:pt idx="20">
                  <c:v>36</c:v>
                </c:pt>
                <c:pt idx="21">
                  <c:v>6</c:v>
                </c:pt>
                <c:pt idx="22">
                  <c:v>35</c:v>
                </c:pt>
                <c:pt idx="23">
                  <c:v>94</c:v>
                </c:pt>
                <c:pt idx="24">
                  <c:v>29</c:v>
                </c:pt>
                <c:pt idx="25">
                  <c:v>85</c:v>
                </c:pt>
                <c:pt idx="26">
                  <c:v>5</c:v>
                </c:pt>
                <c:pt idx="27">
                  <c:v>3</c:v>
                </c:pt>
                <c:pt idx="28">
                  <c:v>263</c:v>
                </c:pt>
                <c:pt idx="29">
                  <c:v>6</c:v>
                </c:pt>
                <c:pt idx="30">
                  <c:v>32</c:v>
                </c:pt>
                <c:pt idx="3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7931-42AF-A705-E55511778E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31017600"/>
        <c:axId val="31655424"/>
      </c:barChart>
      <c:catAx>
        <c:axId val="3101760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276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316554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1655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8288">
            <a:noFill/>
          </a:ln>
        </c:spPr>
        <c:crossAx val="31017600"/>
        <c:crosses val="autoZero"/>
        <c:crossBetween val="between"/>
      </c:valAx>
      <c:spPr>
        <a:pattFill prst="pct5">
          <a:fgClr>
            <a:srgbClr xmlns:mc="http://schemas.openxmlformats.org/markup-compatibility/2006" xmlns:a14="http://schemas.microsoft.com/office/drawing/2010/main" val="FFFFFF" mc:Ignorable="a14" a14:legacySpreadsheetColorIndex="9"/>
          </a:fgClr>
          <a:bgClr>
            <a:srgbClr xmlns:mc="http://schemas.openxmlformats.org/markup-compatibility/2006" xmlns:a14="http://schemas.microsoft.com/office/drawing/2010/main" val="FFFFFF" mc:Ignorable="a14" a14:legacySpreadsheetColorIndex="9"/>
          </a:bgClr>
        </a:pattFill>
        <a:ln w="2210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0" b="0" i="0" u="none" strike="noStrike" baseline="0">
          <a:solidFill>
            <a:schemeClr val="tx1"/>
          </a:solidFill>
          <a:latin typeface="Constantia" panose="02030602050306030303" pitchFamily="18" charset="0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5"/>
      <c:rotY val="0"/>
      <c:rAngAx val="0"/>
      <c:perspective val="0"/>
    </c:view3D>
    <c:floor>
      <c:thickness val="0"/>
      <c:spPr>
        <a:noFill/>
        <a:ln w="12700" cap="rnd" cmpd="sng" algn="ctr">
          <a:solidFill>
            <a:schemeClr val="tx1">
              <a:tint val="75000"/>
              <a:lumMod val="90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  <a:lumMod val="9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278788823334925"/>
          <c:y val="0.19973874883426207"/>
          <c:w val="0.70383941963827779"/>
          <c:h val="0.5903212382408459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728D-4A5C-8979-231BFBA62E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28D-4A5C-8979-231BFBA62EC4}"/>
              </c:ext>
            </c:extLst>
          </c:dPt>
          <c:dLbls>
            <c:dLbl>
              <c:idx val="0"/>
              <c:layout>
                <c:manualLayout>
                  <c:x val="1.2737897280589107E-2"/>
                  <c:y val="2.80986602716115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Union
23%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28D-4A5C-8979-231BFBA62EC4}"/>
                </c:ext>
              </c:extLst>
            </c:dLbl>
            <c:dLbl>
              <c:idx val="1"/>
              <c:layout>
                <c:manualLayout>
                  <c:x val="1.7152253715252665E-2"/>
                  <c:y val="2.745023824811598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Non-Union
77%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28D-4A5C-8979-231BFBA62EC4}"/>
                </c:ext>
              </c:extLst>
            </c:dLbl>
            <c:numFmt formatCode="0%" sourceLinked="0"/>
            <c:spPr>
              <a:noFill/>
              <a:ln w="37503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21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Union</c:v>
                </c:pt>
                <c:pt idx="1">
                  <c:v>Non-Union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251</c:v>
                </c:pt>
                <c:pt idx="1">
                  <c:v>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8D-4A5C-8979-231BFBA62EC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37503">
          <a:noFill/>
        </a:ln>
        <a:effectLst/>
      </c:spPr>
    </c:plotArea>
    <c:plotVisOnly val="1"/>
    <c:dispBlanksAs val="zero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2621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1480218556873477E-2"/>
          <c:y val="6.4054639812944616E-3"/>
          <c:w val="0.95168444898875482"/>
          <c:h val="0.64561379406080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chemeClr val="accent1"/>
            </a:solidFill>
            <a:ln w="1266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379226210783332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190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960-43D0-BFE2-4AB14F21AAF4}"/>
                </c:ext>
              </c:extLst>
            </c:dLbl>
            <c:dLbl>
              <c:idx val="1"/>
              <c:layout>
                <c:manualLayout>
                  <c:x val="6.2772426091895015E-3"/>
                  <c:y val="-9.718343352207177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960-43D0-BFE2-4AB14F21AAF4}"/>
                </c:ext>
              </c:extLst>
            </c:dLbl>
            <c:dLbl>
              <c:idx val="2"/>
              <c:layout>
                <c:manualLayout>
                  <c:x val="1.3179734743696938E-2"/>
                  <c:y val="4.188344809541277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960-43D0-BFE2-4AB14F21AAF4}"/>
                </c:ext>
              </c:extLst>
            </c:dLbl>
            <c:dLbl>
              <c:idx val="3"/>
              <c:layout>
                <c:manualLayout>
                  <c:x val="1.2951579272725711E-2"/>
                  <c:y val="-2.3632187000532131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960-43D0-BFE2-4AB14F21AAF4}"/>
                </c:ext>
              </c:extLst>
            </c:dLbl>
            <c:dLbl>
              <c:idx val="4"/>
              <c:layout>
                <c:manualLayout>
                  <c:x val="1.0233031710201332E-2"/>
                  <c:y val="-1.3974665284227771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960-43D0-BFE2-4AB14F21AAF4}"/>
                </c:ext>
              </c:extLst>
            </c:dLbl>
            <c:dLbl>
              <c:idx val="5"/>
              <c:layout>
                <c:manualLayout>
                  <c:x val="8.7596801934536755E-3"/>
                  <c:y val="3.7661711015179886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960-43D0-BFE2-4AB14F21AAF4}"/>
                </c:ext>
              </c:extLst>
            </c:dLbl>
            <c:dLbl>
              <c:idx val="6"/>
              <c:layout>
                <c:manualLayout>
                  <c:x val="9.8590436055988624E-3"/>
                  <c:y val="-1.67221336134467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960-43D0-BFE2-4AB14F21AAF4}"/>
                </c:ext>
              </c:extLst>
            </c:dLbl>
            <c:dLbl>
              <c:idx val="7"/>
              <c:layout>
                <c:manualLayout>
                  <c:x val="8.6618271275971156E-3"/>
                  <c:y val="-1.0089236073097589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960-43D0-BFE2-4AB14F21AAF4}"/>
                </c:ext>
              </c:extLst>
            </c:dLbl>
            <c:dLbl>
              <c:idx val="8"/>
              <c:layout>
                <c:manualLayout>
                  <c:x val="-6.5858269871937479E-4"/>
                  <c:y val="1.0327752292308647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960-43D0-BFE2-4AB14F21AAF4}"/>
                </c:ext>
              </c:extLst>
            </c:dLbl>
            <c:dLbl>
              <c:idx val="9"/>
              <c:layout>
                <c:manualLayout>
                  <c:x val="1.4333264562619522E-3"/>
                  <c:y val="2.9440056938591854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960-43D0-BFE2-4AB14F21AAF4}"/>
                </c:ext>
              </c:extLst>
            </c:dLbl>
            <c:dLbl>
              <c:idx val="10"/>
              <c:layout>
                <c:manualLayout>
                  <c:x val="-1.6434264583073969E-3"/>
                  <c:y val="-1.4995514702497528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0960-43D0-BFE2-4AB14F21AAF4}"/>
                </c:ext>
              </c:extLst>
            </c:dLbl>
            <c:dLbl>
              <c:idx val="11"/>
              <c:layout>
                <c:manualLayout>
                  <c:x val="7.2206724260666429E-3"/>
                  <c:y val="-4.27588026199575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0960-43D0-BFE2-4AB14F21AAF4}"/>
                </c:ext>
              </c:extLst>
            </c:dLbl>
            <c:dLbl>
              <c:idx val="12"/>
              <c:layout>
                <c:manualLayout>
                  <c:x val="6.9926432171158771E-3"/>
                  <c:y val="6.0750081035885486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0960-43D0-BFE2-4AB14F21AAF4}"/>
                </c:ext>
              </c:extLst>
            </c:dLbl>
            <c:dLbl>
              <c:idx val="13"/>
              <c:layout>
                <c:manualLayout>
                  <c:x val="1.0858660021580821E-2"/>
                  <c:y val="-7.551662016792973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0960-43D0-BFE2-4AB14F21AAF4}"/>
                </c:ext>
              </c:extLst>
            </c:dLbl>
            <c:dLbl>
              <c:idx val="14"/>
              <c:layout>
                <c:manualLayout>
                  <c:x val="1.2063578482830512E-2"/>
                  <c:y val="-1.5932883444040637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0960-43D0-BFE2-4AB14F21AAF4}"/>
                </c:ext>
              </c:extLst>
            </c:dLbl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795" b="1" i="0" u="none" strike="noStrike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Chemical</c:v>
                </c:pt>
                <c:pt idx="1">
                  <c:v>Specialty Trade Contractors</c:v>
                </c:pt>
                <c:pt idx="2">
                  <c:v>Food</c:v>
                </c:pt>
                <c:pt idx="3">
                  <c:v>Personal &amp; Laundry Ser.</c:v>
                </c:pt>
                <c:pt idx="4">
                  <c:v>Paper </c:v>
                </c:pt>
                <c:pt idx="5">
                  <c:v>Petroleum</c:v>
                </c:pt>
                <c:pt idx="6">
                  <c:v>Utilities</c:v>
                </c:pt>
                <c:pt idx="7">
                  <c:v>Plastics</c:v>
                </c:pt>
                <c:pt idx="8">
                  <c:v>Fabricated Metal</c:v>
                </c:pt>
                <c:pt idx="9">
                  <c:v>Admin &amp; Support Ser.</c:v>
                </c:pt>
                <c:pt idx="10">
                  <c:v>Transportation Equip</c:v>
                </c:pt>
                <c:pt idx="11">
                  <c:v>Machinery Mfg</c:v>
                </c:pt>
                <c:pt idx="12">
                  <c:v>Warehousing</c:v>
                </c:pt>
                <c:pt idx="13">
                  <c:v>Professional Svcs</c:v>
                </c:pt>
                <c:pt idx="14">
                  <c:v>Waste Mngt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190</c:v>
                </c:pt>
                <c:pt idx="1">
                  <c:v>47</c:v>
                </c:pt>
                <c:pt idx="2">
                  <c:v>25</c:v>
                </c:pt>
                <c:pt idx="3">
                  <c:v>47</c:v>
                </c:pt>
                <c:pt idx="4">
                  <c:v>26</c:v>
                </c:pt>
                <c:pt idx="5">
                  <c:v>40</c:v>
                </c:pt>
                <c:pt idx="6">
                  <c:v>97</c:v>
                </c:pt>
                <c:pt idx="7">
                  <c:v>29</c:v>
                </c:pt>
                <c:pt idx="8">
                  <c:v>37</c:v>
                </c:pt>
                <c:pt idx="9">
                  <c:v>31</c:v>
                </c:pt>
                <c:pt idx="10">
                  <c:v>48</c:v>
                </c:pt>
                <c:pt idx="11">
                  <c:v>26</c:v>
                </c:pt>
                <c:pt idx="12">
                  <c:v>50</c:v>
                </c:pt>
                <c:pt idx="13">
                  <c:v>66</c:v>
                </c:pt>
                <c:pt idx="1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960-43D0-BFE2-4AB14F21AA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440128"/>
        <c:axId val="33442816"/>
        <c:axId val="0"/>
      </c:bar3DChart>
      <c:catAx>
        <c:axId val="33440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dirty="0">
                    <a:latin typeface="Constantia" panose="02030602050306030303" pitchFamily="18" charset="0"/>
                  </a:rPr>
                  <a:t>Number of Sites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spPr>
          <a:ln w="316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7" b="1" i="0" u="none" strike="noStrike" baseline="0">
                <a:solidFill>
                  <a:schemeClr val="tx1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34428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3442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440128"/>
        <c:crosses val="autoZero"/>
        <c:crossBetween val="between"/>
      </c:valAx>
      <c:spPr>
        <a:noFill/>
        <a:ln w="2533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674212598425201E-2"/>
          <c:y val="5.5554518550897575E-2"/>
          <c:w val="0.91917973462002411"/>
          <c:h val="0.808126410835214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522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1.3888888888888889E-3"/>
                  <c:y val="-9.00225056264065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1-4A26-92D6-A60E51535D1D}"/>
                </c:ext>
              </c:extLst>
            </c:dLbl>
            <c:dLbl>
              <c:idx val="3"/>
              <c:layout>
                <c:manualLayout>
                  <c:x val="1.3888888888888889E-3"/>
                  <c:y val="-8.40210052513129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A1-4A26-92D6-A60E51535D1D}"/>
                </c:ext>
              </c:extLst>
            </c:dLbl>
            <c:dLbl>
              <c:idx val="5"/>
              <c:layout>
                <c:manualLayout>
                  <c:x val="1.3888888888888634E-3"/>
                  <c:y val="-8.10202550637660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A1-4A26-92D6-A60E51535D1D}"/>
                </c:ext>
              </c:extLst>
            </c:dLbl>
            <c:dLbl>
              <c:idx val="30"/>
              <c:layout>
                <c:manualLayout>
                  <c:x val="0"/>
                  <c:y val="-2.295226258564509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2125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555-4AEE-A9BB-A93991DD3274}"/>
                </c:ext>
              </c:extLst>
            </c:dLbl>
            <c:dLbl>
              <c:idx val="31"/>
              <c:layout>
                <c:manualLayout>
                  <c:x val="0"/>
                  <c:y val="-2.295226258564509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2142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73A-480D-B1D5-06222FEC6B98}"/>
                </c:ext>
              </c:extLst>
            </c:dLbl>
            <c:dLbl>
              <c:idx val="32"/>
              <c:layout>
                <c:manualLayout>
                  <c:x val="0"/>
                  <c:y val="-2.295226258564509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2139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229-4E38-8223-70D1DC2FC36C}"/>
                </c:ext>
              </c:extLst>
            </c:dLbl>
            <c:dLbl>
              <c:idx val="33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2050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51A-4B96-8AC9-94B19AE4EA66}"/>
                </c:ext>
              </c:extLst>
            </c:dLbl>
            <c:dLbl>
              <c:idx val="34"/>
              <c:layout>
                <c:manualLayout>
                  <c:x val="-3.1018153980752407E-3"/>
                  <c:y val="-2.85171686622443E-2"/>
                </c:manualLayout>
              </c:layout>
              <c:tx>
                <c:rich>
                  <a:bodyPr rot="-3060000" vert="horz"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1918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055344408264278E-2"/>
                      <c:h val="4.181947266822198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2574-4288-829E-FA4C0FCC5A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306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Sheet1!$D$1:$AN$1</c:f>
              <c:strCache>
                <c:ptCount val="37"/>
                <c:pt idx="0">
                  <c:v>'89</c:v>
                </c:pt>
                <c:pt idx="1">
                  <c:v>'90</c:v>
                </c:pt>
                <c:pt idx="2">
                  <c:v>'91</c:v>
                </c:pt>
                <c:pt idx="3">
                  <c:v>'92</c:v>
                </c:pt>
                <c:pt idx="4">
                  <c:v>'93</c:v>
                </c:pt>
                <c:pt idx="5">
                  <c:v>'94</c:v>
                </c:pt>
                <c:pt idx="6">
                  <c:v>'95</c:v>
                </c:pt>
                <c:pt idx="7">
                  <c:v>'96</c:v>
                </c:pt>
                <c:pt idx="8">
                  <c:v>'97</c:v>
                </c:pt>
                <c:pt idx="9">
                  <c:v>'98</c:v>
                </c:pt>
                <c:pt idx="10">
                  <c:v>'99</c:v>
                </c:pt>
                <c:pt idx="11">
                  <c:v>'00</c:v>
                </c:pt>
                <c:pt idx="12">
                  <c:v>'01</c:v>
                </c:pt>
                <c:pt idx="13">
                  <c:v>'02</c:v>
                </c:pt>
                <c:pt idx="14">
                  <c:v>'03</c:v>
                </c:pt>
                <c:pt idx="15">
                  <c:v>'04</c:v>
                </c:pt>
                <c:pt idx="16">
                  <c:v>'05</c:v>
                </c:pt>
                <c:pt idx="17">
                  <c:v>'06</c:v>
                </c:pt>
                <c:pt idx="18">
                  <c:v>'07</c:v>
                </c:pt>
                <c:pt idx="19">
                  <c:v>`08</c:v>
                </c:pt>
                <c:pt idx="20">
                  <c:v>`09</c:v>
                </c:pt>
                <c:pt idx="21">
                  <c:v>`10</c:v>
                </c:pt>
                <c:pt idx="22">
                  <c:v>`11</c:v>
                </c:pt>
                <c:pt idx="23">
                  <c:v>`12</c:v>
                </c:pt>
                <c:pt idx="24">
                  <c:v>`13</c:v>
                </c:pt>
                <c:pt idx="25">
                  <c:v>`14</c:v>
                </c:pt>
                <c:pt idx="26">
                  <c:v>`15</c:v>
                </c:pt>
                <c:pt idx="27">
                  <c:v>`16</c:v>
                </c:pt>
                <c:pt idx="28">
                  <c:v>`17</c:v>
                </c:pt>
                <c:pt idx="29">
                  <c:v>`18</c:v>
                </c:pt>
                <c:pt idx="30">
                  <c:v>`19</c:v>
                </c:pt>
                <c:pt idx="31">
                  <c:v>`20</c:v>
                </c:pt>
                <c:pt idx="32">
                  <c:v>`21</c:v>
                </c:pt>
                <c:pt idx="33">
                  <c:v>`22</c:v>
                </c:pt>
                <c:pt idx="34">
                  <c:v>`23</c:v>
                </c:pt>
                <c:pt idx="35">
                  <c:v>`24</c:v>
                </c:pt>
                <c:pt idx="36">
                  <c:v>`25</c:v>
                </c:pt>
              </c:strCache>
            </c:strRef>
          </c:cat>
          <c:val>
            <c:numRef>
              <c:f>Sheet1!$D$2:$AN$2</c:f>
              <c:numCache>
                <c:formatCode>General</c:formatCode>
                <c:ptCount val="37"/>
                <c:pt idx="0">
                  <c:v>64</c:v>
                </c:pt>
                <c:pt idx="1">
                  <c:v>71</c:v>
                </c:pt>
                <c:pt idx="2">
                  <c:v>78</c:v>
                </c:pt>
                <c:pt idx="3">
                  <c:v>104</c:v>
                </c:pt>
                <c:pt idx="4">
                  <c:v>126</c:v>
                </c:pt>
                <c:pt idx="5">
                  <c:v>180</c:v>
                </c:pt>
                <c:pt idx="6">
                  <c:v>229</c:v>
                </c:pt>
                <c:pt idx="7">
                  <c:v>285</c:v>
                </c:pt>
                <c:pt idx="8">
                  <c:v>396</c:v>
                </c:pt>
                <c:pt idx="9">
                  <c:v>475</c:v>
                </c:pt>
                <c:pt idx="10">
                  <c:v>571</c:v>
                </c:pt>
                <c:pt idx="11">
                  <c:v>678</c:v>
                </c:pt>
                <c:pt idx="12">
                  <c:v>777</c:v>
                </c:pt>
                <c:pt idx="13">
                  <c:v>879</c:v>
                </c:pt>
                <c:pt idx="14">
                  <c:v>1002</c:v>
                </c:pt>
                <c:pt idx="15">
                  <c:v>1223</c:v>
                </c:pt>
                <c:pt idx="16">
                  <c:v>1424</c:v>
                </c:pt>
                <c:pt idx="17">
                  <c:v>1665</c:v>
                </c:pt>
                <c:pt idx="18">
                  <c:v>1869</c:v>
                </c:pt>
                <c:pt idx="19">
                  <c:v>2161</c:v>
                </c:pt>
                <c:pt idx="20">
                  <c:v>2330</c:v>
                </c:pt>
                <c:pt idx="21">
                  <c:v>2436</c:v>
                </c:pt>
                <c:pt idx="22">
                  <c:v>2404</c:v>
                </c:pt>
                <c:pt idx="23">
                  <c:v>2370</c:v>
                </c:pt>
                <c:pt idx="24">
                  <c:v>2370</c:v>
                </c:pt>
                <c:pt idx="25">
                  <c:v>2255</c:v>
                </c:pt>
                <c:pt idx="26">
                  <c:v>2211</c:v>
                </c:pt>
                <c:pt idx="27">
                  <c:v>2205</c:v>
                </c:pt>
                <c:pt idx="28">
                  <c:v>2207</c:v>
                </c:pt>
                <c:pt idx="29">
                  <c:v>2125</c:v>
                </c:pt>
                <c:pt idx="30">
                  <c:v>2142</c:v>
                </c:pt>
                <c:pt idx="31">
                  <c:v>2139</c:v>
                </c:pt>
                <c:pt idx="32">
                  <c:v>2050</c:v>
                </c:pt>
                <c:pt idx="33">
                  <c:v>1985</c:v>
                </c:pt>
                <c:pt idx="34">
                  <c:v>1918</c:v>
                </c:pt>
                <c:pt idx="35">
                  <c:v>1883</c:v>
                </c:pt>
                <c:pt idx="36">
                  <c:v>1848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B50-4DE9-ADAB-FF6767D641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2"/>
        <c:axId val="32871936"/>
        <c:axId val="32879360"/>
      </c:barChart>
      <c:catAx>
        <c:axId val="32871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Calendar Year</a:t>
                </a:r>
              </a:p>
            </c:rich>
          </c:tx>
          <c:layout>
            <c:manualLayout>
              <c:xMode val="edge"/>
              <c:yMode val="edge"/>
              <c:x val="0.45094806172300433"/>
              <c:y val="0.93723430789002016"/>
            </c:manualLayout>
          </c:layout>
          <c:overlay val="0"/>
          <c:spPr>
            <a:noFill/>
            <a:ln w="3045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2879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879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287193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01449275362323E-2"/>
          <c:y val="7.3529411764705885E-2"/>
          <c:w val="0.88985507246376816"/>
          <c:h val="0.740196078431372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260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24"/>
              <c:spPr>
                <a:noFill/>
                <a:ln>
                  <a:noFill/>
                </a:ln>
                <a:effectLst/>
              </c:spPr>
              <c:txPr>
                <a:bodyPr rot="-2880000"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A5E-49A9-A746-73306C338F13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r>
                      <a:rPr lang="en-US" dirty="0"/>
                      <a:t>772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60B-4553-9E26-9D011D94F28C}"/>
                </c:ext>
              </c:extLst>
            </c:dLbl>
            <c:dLbl>
              <c:idx val="27"/>
              <c:layout>
                <c:manualLayout>
                  <c:x val="-1.1010883812341616E-16"/>
                  <c:y val="-7.5600491407962678E-1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774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63B-444B-A1AF-0285961A3E51}"/>
                </c:ext>
              </c:extLst>
            </c:dLbl>
            <c:dLbl>
              <c:idx val="28"/>
              <c:layout>
                <c:manualLayout>
                  <c:x val="-1.5015015015015015E-3"/>
                  <c:y val="-1.319587457477074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766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C9F-4E13-8EF2-43774379D787}"/>
                </c:ext>
              </c:extLst>
            </c:dLbl>
            <c:dLbl>
              <c:idx val="29"/>
              <c:layout>
                <c:manualLayout>
                  <c:x val="-9.0089498947766664E-3"/>
                  <c:y val="2.5976131051186289E-7"/>
                </c:manualLayout>
              </c:layout>
              <c:tx>
                <c:rich>
                  <a:bodyPr rot="-2880000"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749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61956444633609E-2"/>
                      <c:h val="0.1016874614254453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34B-46DE-815F-7E758B56EC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880000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Sheet1!$E$1:$AI$1</c:f>
              <c:strCache>
                <c:ptCount val="31"/>
                <c:pt idx="0">
                  <c:v>'95</c:v>
                </c:pt>
                <c:pt idx="1">
                  <c:v>'96</c:v>
                </c:pt>
                <c:pt idx="2">
                  <c:v>'97</c:v>
                </c:pt>
                <c:pt idx="3">
                  <c:v>'98</c:v>
                </c:pt>
                <c:pt idx="4">
                  <c:v>'99</c:v>
                </c:pt>
                <c:pt idx="5">
                  <c:v>'00</c:v>
                </c:pt>
                <c:pt idx="6">
                  <c:v>'01</c:v>
                </c:pt>
                <c:pt idx="7">
                  <c:v>'02</c:v>
                </c:pt>
                <c:pt idx="8">
                  <c:v>'03</c:v>
                </c:pt>
                <c:pt idx="9">
                  <c:v>'04</c:v>
                </c:pt>
                <c:pt idx="10">
                  <c:v>'05</c:v>
                </c:pt>
                <c:pt idx="11">
                  <c:v>'06</c:v>
                </c:pt>
                <c:pt idx="12">
                  <c:v>'07</c:v>
                </c:pt>
                <c:pt idx="13">
                  <c:v>`08</c:v>
                </c:pt>
                <c:pt idx="14">
                  <c:v>`09</c:v>
                </c:pt>
                <c:pt idx="15">
                  <c:v>`10</c:v>
                </c:pt>
                <c:pt idx="16">
                  <c:v>`11</c:v>
                </c:pt>
                <c:pt idx="17">
                  <c:v>`12</c:v>
                </c:pt>
                <c:pt idx="18">
                  <c:v>`13</c:v>
                </c:pt>
                <c:pt idx="19">
                  <c:v>`14</c:v>
                </c:pt>
                <c:pt idx="20">
                  <c:v>`15</c:v>
                </c:pt>
                <c:pt idx="21">
                  <c:v>`16</c:v>
                </c:pt>
                <c:pt idx="22">
                  <c:v>`17</c:v>
                </c:pt>
                <c:pt idx="23">
                  <c:v>`18</c:v>
                </c:pt>
                <c:pt idx="24">
                  <c:v>`19</c:v>
                </c:pt>
                <c:pt idx="25">
                  <c:v>`20</c:v>
                </c:pt>
                <c:pt idx="26">
                  <c:v>`21</c:v>
                </c:pt>
                <c:pt idx="27">
                  <c:v>`22</c:v>
                </c:pt>
                <c:pt idx="28">
                  <c:v>`23</c:v>
                </c:pt>
                <c:pt idx="29">
                  <c:v>24</c:v>
                </c:pt>
                <c:pt idx="30">
                  <c:v>25</c:v>
                </c:pt>
              </c:strCache>
            </c:strRef>
          </c:cat>
          <c:val>
            <c:numRef>
              <c:f>Sheet1!$E$2:$AI$2</c:f>
              <c:numCache>
                <c:formatCode>General</c:formatCode>
                <c:ptCount val="31"/>
                <c:pt idx="0">
                  <c:v>21</c:v>
                </c:pt>
                <c:pt idx="1">
                  <c:v>35</c:v>
                </c:pt>
                <c:pt idx="2">
                  <c:v>61</c:v>
                </c:pt>
                <c:pt idx="3">
                  <c:v>89</c:v>
                </c:pt>
                <c:pt idx="4">
                  <c:v>115</c:v>
                </c:pt>
                <c:pt idx="5">
                  <c:v>149</c:v>
                </c:pt>
                <c:pt idx="6">
                  <c:v>197</c:v>
                </c:pt>
                <c:pt idx="7">
                  <c:v>249</c:v>
                </c:pt>
                <c:pt idx="8">
                  <c:v>292</c:v>
                </c:pt>
                <c:pt idx="9">
                  <c:v>333</c:v>
                </c:pt>
                <c:pt idx="10">
                  <c:v>392</c:v>
                </c:pt>
                <c:pt idx="11">
                  <c:v>469</c:v>
                </c:pt>
                <c:pt idx="12">
                  <c:v>528</c:v>
                </c:pt>
                <c:pt idx="13">
                  <c:v>592</c:v>
                </c:pt>
                <c:pt idx="14">
                  <c:v>632</c:v>
                </c:pt>
                <c:pt idx="15">
                  <c:v>720</c:v>
                </c:pt>
                <c:pt idx="16">
                  <c:v>712</c:v>
                </c:pt>
                <c:pt idx="17">
                  <c:v>735</c:v>
                </c:pt>
                <c:pt idx="18">
                  <c:v>743</c:v>
                </c:pt>
                <c:pt idx="19">
                  <c:v>766</c:v>
                </c:pt>
                <c:pt idx="20">
                  <c:v>774</c:v>
                </c:pt>
                <c:pt idx="21">
                  <c:v>793</c:v>
                </c:pt>
                <c:pt idx="22">
                  <c:v>805</c:v>
                </c:pt>
                <c:pt idx="23">
                  <c:v>739</c:v>
                </c:pt>
                <c:pt idx="24">
                  <c:v>755</c:v>
                </c:pt>
                <c:pt idx="25">
                  <c:v>772</c:v>
                </c:pt>
                <c:pt idx="26">
                  <c:v>774</c:v>
                </c:pt>
                <c:pt idx="27">
                  <c:v>766</c:v>
                </c:pt>
                <c:pt idx="28">
                  <c:v>749</c:v>
                </c:pt>
                <c:pt idx="29">
                  <c:v>758</c:v>
                </c:pt>
                <c:pt idx="30">
                  <c:v>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340-4DDD-ADD3-2C28C32F5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22016"/>
        <c:axId val="33010816"/>
      </c:barChart>
      <c:catAx>
        <c:axId val="33222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1" dirty="0">
                    <a:latin typeface="Constantia" panose="02030602050306030303" pitchFamily="18" charset="0"/>
                  </a:rPr>
                  <a:t>Calendar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33010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010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3222016"/>
        <c:crosses val="autoZero"/>
        <c:crossBetween val="between"/>
      </c:valAx>
      <c:spPr>
        <a:noFill/>
        <a:ln w="252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14" b="1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 dirty="0"/>
          </a:p>
        </c:rich>
      </c:tx>
      <c:layout>
        <c:manualLayout>
          <c:xMode val="edge"/>
          <c:yMode val="edge"/>
          <c:x val="0.49721913236929921"/>
          <c:y val="2.0754716981132074E-2"/>
        </c:manualLayout>
      </c:layout>
      <c:overlay val="0"/>
      <c:spPr>
        <a:noFill/>
        <a:ln w="2235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14" b="1" i="0" u="none" strike="noStrike" kern="1200" baseline="0">
              <a:solidFill>
                <a:schemeClr val="tx2"/>
              </a:solidFill>
              <a:latin typeface="Constantia" panose="02030602050306030303" pitchFamily="18" charset="0"/>
              <a:ea typeface="Times New Roman"/>
              <a:cs typeface="Times New Roman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1899119376974601E-2"/>
          <c:y val="1.8833822242807895E-2"/>
          <c:w val="0.96329254727474967"/>
          <c:h val="0.7688618702074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D10-4A27-90D6-FE3C2211EA8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D10-4A27-90D6-FE3C2211EA8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84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D10-4A27-90D6-FE3C2211EA8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D10-4A27-90D6-FE3C2211EA8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D10-4A27-90D6-FE3C2211EA8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92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D10-4A27-90D6-FE3C2211EA8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D10-4A27-90D6-FE3C2211EA8E}"/>
                </c:ext>
              </c:extLst>
            </c:dLbl>
            <c:dLbl>
              <c:idx val="7"/>
              <c:layout>
                <c:manualLayout>
                  <c:x val="3.2173736148509912E-3"/>
                  <c:y val="-2.870469715075367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D10-4A27-90D6-FE3C2211EA8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41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D10-4A27-90D6-FE3C2211EA8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D10-4A27-90D6-FE3C2211EA8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D10-4A27-90D6-FE3C2211EA8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D10-4A27-90D6-FE3C2211EA8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D10-4A27-90D6-FE3C2211EA8E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1D10-4A27-90D6-FE3C2211EA8E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1D10-4A27-90D6-FE3C2211EA8E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1D10-4A27-90D6-FE3C2211EA8E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1D10-4A27-90D6-FE3C2211EA8E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1D10-4A27-90D6-FE3C2211EA8E}"/>
                </c:ext>
              </c:extLst>
            </c:dLbl>
            <c:dLbl>
              <c:idx val="18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1D10-4A27-90D6-FE3C2211EA8E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1D10-4A27-90D6-FE3C2211EA8E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dirty="0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1D10-4A27-90D6-FE3C2211EA8E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1D10-4A27-90D6-FE3C2211EA8E}"/>
                </c:ext>
              </c:extLst>
            </c:dLbl>
            <c:numFmt formatCode="General" sourceLinked="0"/>
            <c:spPr>
              <a:noFill/>
              <a:ln w="2235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12" b="1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Sheet1!$A$2:$A$23</c:f>
              <c:strCache>
                <c:ptCount val="22"/>
                <c:pt idx="0">
                  <c:v>AK</c:v>
                </c:pt>
                <c:pt idx="1">
                  <c:v>AZ</c:v>
                </c:pt>
                <c:pt idx="2">
                  <c:v>CA</c:v>
                </c:pt>
                <c:pt idx="3">
                  <c:v>HI</c:v>
                </c:pt>
                <c:pt idx="4">
                  <c:v>IA</c:v>
                </c:pt>
                <c:pt idx="5">
                  <c:v>IN</c:v>
                </c:pt>
                <c:pt idx="6">
                  <c:v>KY</c:v>
                </c:pt>
                <c:pt idx="7">
                  <c:v>MD</c:v>
                </c:pt>
                <c:pt idx="8">
                  <c:v>MI</c:v>
                </c:pt>
                <c:pt idx="9">
                  <c:v>MN</c:v>
                </c:pt>
                <c:pt idx="10">
                  <c:v>NC</c:v>
                </c:pt>
                <c:pt idx="11">
                  <c:v>NM</c:v>
                </c:pt>
                <c:pt idx="12">
                  <c:v>NV</c:v>
                </c:pt>
                <c:pt idx="13">
                  <c:v>OR</c:v>
                </c:pt>
                <c:pt idx="14">
                  <c:v>PR</c:v>
                </c:pt>
                <c:pt idx="15">
                  <c:v>SC</c:v>
                </c:pt>
                <c:pt idx="16">
                  <c:v>TN</c:v>
                </c:pt>
                <c:pt idx="17">
                  <c:v>UT</c:v>
                </c:pt>
                <c:pt idx="18">
                  <c:v>VA</c:v>
                </c:pt>
                <c:pt idx="19">
                  <c:v>VT</c:v>
                </c:pt>
                <c:pt idx="20">
                  <c:v>WA</c:v>
                </c:pt>
                <c:pt idx="21">
                  <c:v>WY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8</c:v>
                </c:pt>
                <c:pt idx="1">
                  <c:v>61</c:v>
                </c:pt>
                <c:pt idx="2">
                  <c:v>84</c:v>
                </c:pt>
                <c:pt idx="3">
                  <c:v>3</c:v>
                </c:pt>
                <c:pt idx="4">
                  <c:v>35</c:v>
                </c:pt>
                <c:pt idx="5">
                  <c:v>90</c:v>
                </c:pt>
                <c:pt idx="6">
                  <c:v>20</c:v>
                </c:pt>
                <c:pt idx="7">
                  <c:v>20</c:v>
                </c:pt>
                <c:pt idx="8">
                  <c:v>39</c:v>
                </c:pt>
                <c:pt idx="9">
                  <c:v>43</c:v>
                </c:pt>
                <c:pt idx="10">
                  <c:v>151</c:v>
                </c:pt>
                <c:pt idx="11">
                  <c:v>4</c:v>
                </c:pt>
                <c:pt idx="12">
                  <c:v>10</c:v>
                </c:pt>
                <c:pt idx="13">
                  <c:v>21</c:v>
                </c:pt>
                <c:pt idx="14">
                  <c:v>11</c:v>
                </c:pt>
                <c:pt idx="15">
                  <c:v>45</c:v>
                </c:pt>
                <c:pt idx="16">
                  <c:v>35</c:v>
                </c:pt>
                <c:pt idx="17">
                  <c:v>10</c:v>
                </c:pt>
                <c:pt idx="18">
                  <c:v>37</c:v>
                </c:pt>
                <c:pt idx="19">
                  <c:v>6</c:v>
                </c:pt>
                <c:pt idx="20">
                  <c:v>20</c:v>
                </c:pt>
                <c:pt idx="2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D10-4A27-90D6-FE3C2211EA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956416"/>
        <c:axId val="32959488"/>
      </c:barChart>
      <c:catAx>
        <c:axId val="32956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r>
                  <a:rPr lang="en-US" sz="1200" dirty="0"/>
                  <a:t>State Plan States </a:t>
                </a:r>
              </a:p>
            </c:rich>
          </c:tx>
          <c:layout>
            <c:manualLayout>
              <c:xMode val="edge"/>
              <c:yMode val="edge"/>
              <c:x val="0.44048943270300334"/>
              <c:y val="0.88490566037735852"/>
            </c:manualLayout>
          </c:layout>
          <c:overlay val="0"/>
          <c:spPr>
            <a:noFill/>
            <a:ln w="22350"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2"/>
                  </a:solidFill>
                  <a:latin typeface="Constantia" panose="02030602050306030303" pitchFamily="18" charset="0"/>
                  <a:ea typeface="Times New Roman"/>
                  <a:cs typeface="Times New Roman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low"/>
        <c:spPr>
          <a:noFill/>
          <a:ln w="11175" cap="rnd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12" b="1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29594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2959488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 algn="ctr">
                  <a:defRPr sz="1012" b="1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 dirty="0"/>
              </a:p>
            </c:rich>
          </c:tx>
          <c:layout>
            <c:manualLayout>
              <c:xMode val="edge"/>
              <c:yMode val="edge"/>
              <c:x val="1.6685205784204672E-2"/>
              <c:y val="0.42641509433962266"/>
            </c:manualLayout>
          </c:layout>
          <c:overlay val="0"/>
          <c:spPr>
            <a:noFill/>
            <a:ln w="22350"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ctr">
                <a:defRPr sz="1012" b="1" i="0" u="none" strike="noStrike" kern="1200" baseline="0">
                  <a:solidFill>
                    <a:schemeClr val="tx2"/>
                  </a:solidFill>
                  <a:latin typeface="Constantia" panose="02030602050306030303" pitchFamily="18" charset="0"/>
                  <a:ea typeface="Times New Roman"/>
                  <a:cs typeface="Times New Roman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8381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12" b="1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2956416"/>
        <c:crosses val="autoZero"/>
        <c:crossBetween val="between"/>
      </c:valAx>
      <c:spPr>
        <a:noFill/>
        <a:ln w="22350"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012" b="1" i="0" u="none" strike="noStrike" baseline="0">
          <a:solidFill>
            <a:schemeClr val="tx2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37E0-7B2A-4A47-8564-ABD2834F8C44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26A9-B259-3845-B75C-7413A7586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9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9C346-9683-4FB6-A7CE-E010205544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52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CFD6CF-6695-46BB-B615-B1A7D2850C90}" type="slidenum">
              <a:rPr lang="en-US" sz="1200" smtClean="0"/>
              <a:pPr/>
              <a:t>10</a:t>
            </a:fld>
            <a:endParaRPr lang="en-US" sz="120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VPP Sites in State Plan States with VPP Programs – As of 08/31/2025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22 categories – AK, AZ, CA, HI, IA, IN, KY, MD, MI, MN, NC, NM, NV, OR, PR, SC, TN, UT, VA, VT, WA, WY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State Plan States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AK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= 08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AZ = 62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 = 84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HI = 03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IA = 35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 = 92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KY = 19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MD =19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MI = 41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MN = 42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NC = 151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NM = 04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NV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OR = 21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 = 11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SC = 45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TN = 35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UT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 = 37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VT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 = 20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WY = 04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B373C0-5B0C-4396-9B92-1D81A3BFC3A6}" type="slidenum">
              <a:rPr lang="en-US" sz="1200" smtClean="0">
                <a:solidFill>
                  <a:prstClr val="black"/>
                </a:solidFill>
              </a:rPr>
              <a:pPr/>
              <a:t>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Growth of VPP Participants Federal Only - as of 08/31/25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11 categories – Number of Participants 0, 200, 400, 600, 800, 1000, 1200, 1400, 1600, 1800, 2000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Calendar Year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1982 = 11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1984 = 32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1986 = 46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1988 = 63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1990= 70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1992 = 104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1994 = 175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1996 = 282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1998 = 391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2000 = 542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2002 = 665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2004 = 890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2006 = 1162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2008 = 1545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2010 = 1720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2012 = 1681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2014 = 1516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2015 = 1410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2016 = 1386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2017 = 1389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2018 = 1386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2019 = 1387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2020 = 1365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2021 = 1276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2022 = 1219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2023 = 1169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2024 = 1125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1089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Number reflects active participants at the close of the calendar year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C7E428-807E-4A3B-9607-BEC90D32570B}" type="slidenum">
              <a:rPr lang="en-US" sz="1200" smtClean="0"/>
              <a:pPr/>
              <a:t>3</a:t>
            </a:fld>
            <a:endParaRPr lang="en-US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Size of VPP Sites – Number of Sites by Employment (Federal Only) - as of 08/31/25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9 categories – Number of Employees x 100  &lt;1, 1-2, 2-3, 3-5, 7-10, 10-25, 25-40, 40+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&lt;1 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= 495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1-2 = 191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2-3 = 094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3-5 = 119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5-7 = 055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7-10 = 045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10-25 = 065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25-40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= 014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40+ = 013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9991A5-7C4F-4B63-BD4B-8AC1AE49D7AD}" type="slidenum">
              <a:rPr lang="en-US" sz="1200" smtClean="0"/>
              <a:pPr/>
              <a:t>4</a:t>
            </a:fld>
            <a:endParaRPr lang="en-US" sz="120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Current VPP Participants – Federal Only - as of 08/31/25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Pie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3 categories – MWF, Merit, Star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MWF = 57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Merit = 03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Star = 1029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8350C84-357B-4BB2-9B86-E8A6092CF9C9}" type="slidenum">
              <a:rPr lang="en-US" sz="1200" smtClean="0"/>
              <a:pPr/>
              <a:t>5</a:t>
            </a:fld>
            <a:endParaRPr lang="en-US" sz="120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ext Version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Distribution of VPP Sites by State – Federal Only - as of 08/31/25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32 categories – Regions – AL, AR, CA, CO, CT, DE, FL, GA, ID, IL, KS, LA, MA, ME, MO, MS, MT, ND, NE, NH, NJ, NM, NY, OH, OK, PA, RI, SD, TX, VA, WI, WV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AL = 22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AR = 29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 = 28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CT 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  = 02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FL   = 47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GA  = 30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ID   = 11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IL    = 75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KS  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LA   = 76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 = 19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ME = 08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MO = 26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MS = 20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MT = 11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ND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NE  = 15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NH  = 08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NJ   = 36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NM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NY  = 35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OH  = 94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OK   = 29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PA   = 85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RI    = 05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SD   = 03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TX = 263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WI = 32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WV = 13	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C7D0E5-BEA0-4C04-AE47-6A8AFDE2B047}" type="slidenum">
              <a:rPr lang="en-US" sz="1200" smtClean="0"/>
              <a:pPr/>
              <a:t>6</a:t>
            </a:fld>
            <a:endParaRPr lang="en-US" sz="1200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Union &amp; Non-Union VPP Sites – Federal Only – As of 08/31/2025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Pie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2 categories – Union, Non-Union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Union = 23%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Non-Union = 77%	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9F320CC-973A-44C6-81E8-3978AF9829F4}" type="slidenum">
              <a:rPr lang="en-US" sz="1200" smtClean="0"/>
              <a:pPr/>
              <a:t>7</a:t>
            </a:fld>
            <a:endParaRPr lang="en-US" sz="1200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Top 15 Industries in the VPP – Federal Only – As of 08/31/2025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15 categories – Chemical, Specialty Trade Contractors, Food, Personal &amp; Laundry Ser., Paper, Petroleum, Utilities, Plastics, Fabricated Metal, Admin &amp; Support Ser., Transportation Equip, Machinery Mfg., Warehousing, Professional Svcs, Waste Mngt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Number of Sites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Chemical =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Specialty Trade Contractors = 47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Food = 25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Personal &amp; Laundry Ser. = 47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Paper = 26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Petroleum = 40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Utilities = 97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Plastics = 29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Fabricated Metal = 37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Admin &amp; Support Ser. = 31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Transportation Equip = 48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Machinery Mfg. = 26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Warehousing = 50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Professional Svcs = 66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Waste Mngt =	44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C528F1-BF9A-4DCF-A78E-842A59704208}" type="slidenum">
              <a:rPr lang="en-US" sz="1200" smtClean="0"/>
              <a:pPr/>
              <a:t>8</a:t>
            </a:fld>
            <a:endParaRPr lang="en-US" sz="1200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w="12700" cap="flat"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Growth of VPP – Federal &amp; State – As of 08/31/2025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Calendar Year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1988 = 62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1989 = 64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1990 = 71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1991 = 78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1992= 126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1993 = 104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1994 = 180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1995 = 229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1996 = 285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1997 = 396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1998 = 475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1999 = 571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2000 = 678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2001 = 777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2002 = 879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2003 = 1002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2004 = 1223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2005 = 1424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2006 = 1665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2007 = 1869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2008 = 2161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2009 = 2330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2010 = 2436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2011 = 2404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2012 = 2370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2013 = 2370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2014 = 2255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2015 = 2211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2016 = 2205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2017 = 2207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2018 = 2125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2019 = 2142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2020 = 2139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2021 = 2050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2022 = 1985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2023 = 1918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2024 = 1883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1848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6F59A4-7426-41BF-92D1-6CDFF031E229}" type="slidenum">
              <a:rPr lang="en-US" sz="1200" smtClean="0"/>
              <a:pPr/>
              <a:t>9</a:t>
            </a:fld>
            <a:endParaRPr lang="en-US" sz="1200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Growth of VPP – State Plan States – As of 08/31/2025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10 categories – 0, 100, 200, 300, 400, 500, 600, 700, 800, 900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Calendar Year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1993 = 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1994 = 12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1995 = 21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1996 = 35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1997 = 61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1998 = 89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1999 = 115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2000 = 149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2001 = 197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2002 = 249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2003 = 292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2004 = 333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2005 = 392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2006 = 469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2007 = 528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2008 = 592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2009 = 632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2010 = 720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2011 = 712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2012 = 735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2013 = 743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2014 = 766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2015 = 774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2016 = 792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2017 = 805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2018 = 739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2019 = 755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2020 = 772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2021 = 774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2022 = 766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2023 = 749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2024 = 755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759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C8A552-7374-7E5E-B746-A43D7A1DC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777"/>
            <a:ext cx="12192000" cy="62210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0D2BD20-E24E-ABED-7D22-C7A8026C8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6532409" cy="1475013"/>
          </a:xfrm>
          <a:effectLst/>
        </p:spPr>
        <p:txBody>
          <a:bodyPr anchor="b">
            <a:normAutofit/>
          </a:bodyPr>
          <a:lstStyle>
            <a:lvl1pPr>
              <a:defRPr sz="36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7DF1F57-D5A3-7826-AE90-9B1981057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653240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rgbClr val="00B0F0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Icon&#10;&#10;AI-generated content may be incorrect.">
            <a:extLst>
              <a:ext uri="{FF2B5EF4-FFF2-40B4-BE49-F238E27FC236}">
                <a16:creationId xmlns:a16="http://schemas.microsoft.com/office/drawing/2014/main" id="{8CF53F69-DA90-FBB8-70B1-DBD0F2F29F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"/>
          </a:blip>
          <a:srcRect t="8100" r="23863" b="43916"/>
          <a:stretch/>
        </p:blipFill>
        <p:spPr>
          <a:xfrm>
            <a:off x="1401061" y="0"/>
            <a:ext cx="9470939" cy="5968722"/>
          </a:xfrm>
          <a:prstGeom prst="rect">
            <a:avLst/>
          </a:prstGeom>
        </p:spPr>
      </p:pic>
      <p:pic>
        <p:nvPicPr>
          <p:cNvPr id="9" name="Picture 8" descr="Shape&#10;&#10;AI-generated content may be incorrect.">
            <a:extLst>
              <a:ext uri="{FF2B5EF4-FFF2-40B4-BE49-F238E27FC236}">
                <a16:creationId xmlns:a16="http://schemas.microsoft.com/office/drawing/2014/main" id="{20B7271A-B0DF-47F8-8512-2781E7803F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13187" y="5968722"/>
            <a:ext cx="2218813" cy="35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43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EBF1CE6D-ED2E-72C5-2768-C78F788C5D9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87337B08-0FE5-4627-390E-ABD40EBA45DF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0D021321-5589-2A24-A0E6-B6976E096C2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F974D4-348E-D749-B7BE-6E4154907D01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7A0A0A3-A365-A910-B005-9C2334C21D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D40814-3B3C-F37F-2B0B-366253CBCA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ED15F2CF-5DDE-4F86-A666-C47888FEBC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3F891F8-5D7D-73EF-A70F-2FE7BF0623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D885E428-50BB-3626-D29A-3BB03397E5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82AE3F-8023-EB2D-B995-246E83C49024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3080B338-D2A4-0689-1F64-BD1DC824E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B5EE63-B9CE-42CC-6ED6-45C83F75C98B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D19FC9-C7AC-C553-221C-F3DCBC0DEDAE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B89673-5CBC-B312-F9AA-971680045C22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39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82939-81F8-BBDB-25B0-D4C14DB61F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DF1041-AC14-B6BE-436D-1939A1FF6B78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091654-7E47-EE51-0C64-13DA7BD80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BAAB7A-1E25-6B1C-2E30-595502C30526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929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C1CBF-F2D1-9750-CBE7-1A0B9BCA7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5AAF8F-4EFA-157D-7ADF-47480C598A27}"/>
              </a:ext>
            </a:extLst>
          </p:cNvPr>
          <p:cNvSpPr/>
          <p:nvPr userDrawn="1"/>
        </p:nvSpPr>
        <p:spPr>
          <a:xfrm>
            <a:off x="5887453" y="0"/>
            <a:ext cx="433136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127C39-B465-101A-4E79-4FAB95FA5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EAB0D8-E0A4-E59E-581A-A667229A2ABE}"/>
              </a:ext>
            </a:extLst>
          </p:cNvPr>
          <p:cNvCxnSpPr/>
          <p:nvPr userDrawn="1"/>
        </p:nvCxnSpPr>
        <p:spPr>
          <a:xfrm>
            <a:off x="4802808" y="1755060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84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56ED22-8E16-05DC-2A26-2D024495EB25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</p:spTree>
    <p:extLst>
      <p:ext uri="{BB962C8B-B14F-4D97-AF65-F5344CB8AC3E}">
        <p14:creationId xmlns:p14="http://schemas.microsoft.com/office/powerpoint/2010/main" val="1262728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AA7BDB-398F-F5A5-8571-B19E5BD442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58" t="8905" r="952"/>
          <a:stretch/>
        </p:blipFill>
        <p:spPr>
          <a:xfrm rot="10800000" flipH="1">
            <a:off x="-1" y="5197293"/>
            <a:ext cx="12191999" cy="1660705"/>
          </a:xfrm>
          <a:prstGeom prst="rect">
            <a:avLst/>
          </a:prstGeom>
        </p:spPr>
      </p:pic>
      <p:pic>
        <p:nvPicPr>
          <p:cNvPr id="7" name="Picture 6" descr="Icon&#10;&#10;AI-generated content may be incorrect.">
            <a:extLst>
              <a:ext uri="{FF2B5EF4-FFF2-40B4-BE49-F238E27FC236}">
                <a16:creationId xmlns:a16="http://schemas.microsoft.com/office/drawing/2014/main" id="{2868F4D7-D032-3BF6-C3A5-F4CC8ACBDF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rcRect t="14066" r="3960" b="71169"/>
          <a:stretch/>
        </p:blipFill>
        <p:spPr>
          <a:xfrm>
            <a:off x="3602758" y="5466303"/>
            <a:ext cx="9984816" cy="15350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buClr>
                <a:srgbClr val="1999C8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rgbClr val="00B0F0"/>
              </a:buClr>
              <a:defRPr sz="2400">
                <a:solidFill>
                  <a:schemeClr val="tx2"/>
                </a:solidFill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754663"/>
            <a:ext cx="4909445" cy="689514"/>
          </a:xfrm>
        </p:spPr>
        <p:txBody>
          <a:bodyPr anchor="ctr">
            <a:normAutofit/>
          </a:bodyPr>
          <a:lstStyle>
            <a:lvl1pPr algn="l">
              <a:defRPr sz="2800" b="1" cap="none" baseline="0">
                <a:solidFill>
                  <a:schemeClr val="accent3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4" y="5754663"/>
            <a:ext cx="4909446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038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800" b="1" cap="none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ptos" panose="020B00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931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E1B435-7E4F-37FF-F48D-BD89934C0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>
            <a:normAutofit/>
          </a:bodyPr>
          <a:lstStyle>
            <a:lvl1pPr algn="l">
              <a:buClr>
                <a:srgbClr val="1999C8"/>
              </a:buClr>
              <a:defRPr sz="2800"/>
            </a:lvl1pPr>
            <a:lvl2pPr algn="l">
              <a:buClr>
                <a:srgbClr val="00B0F0"/>
              </a:buClr>
              <a:defRPr sz="2800"/>
            </a:lvl2pPr>
            <a:lvl3pPr algn="l">
              <a:buClr>
                <a:schemeClr val="bg1">
                  <a:lumMod val="65000"/>
                </a:schemeClr>
              </a:buClr>
              <a:defRPr sz="2400"/>
            </a:lvl3pPr>
            <a:lvl4pPr algn="l">
              <a:buClr>
                <a:schemeClr val="accent1"/>
              </a:buClr>
              <a:defRPr sz="2000"/>
            </a:lvl4pPr>
            <a:lvl5pPr algn="l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FCA4D-07A8-2843-45B5-2637FAE9155F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20394D-E36D-9185-51BE-117AFCD63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3085C6-4EA1-E182-9C27-F162D86E50B9}"/>
              </a:ext>
            </a:extLst>
          </p:cNvPr>
          <p:cNvCxnSpPr/>
          <p:nvPr userDrawn="1"/>
        </p:nvCxnSpPr>
        <p:spPr>
          <a:xfrm>
            <a:off x="4802808" y="1741415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544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50DD7-FE7B-46B5-99E8-EC574E625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62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5982F-1DEC-4112-B85F-54CAC2589B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7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621534"/>
            <a:ext cx="11029615" cy="4237266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146937E1-1590-9454-6ABE-8FB4BE51863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94E30FC8-BA00-F188-E790-A5FBA2D4783D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6873ECFD-E16D-26B5-CD67-F309824BF05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456F44-BD24-D68B-3721-FF87E2A46408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7A13526-A1FB-40C1-950D-BFCDA0AF9B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15B1C1-D484-7B6A-A6F3-675666A448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8BD75813-8418-1E8A-9A49-FCCD3B51DB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8837785-9EF6-971B-6061-4ED1C41822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4C4CA3BA-5802-B2D8-BA5C-F4E3AC1EBF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F27371-C9ED-6732-F56B-70BC69567E2D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04B400-77D4-FFA3-81A2-59130D6A0767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C2A23F-E6CA-6A58-AAF2-765C6099595D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3F6572-F0C4-1932-819F-D3498B2BEA6F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748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EFDCF21-1737-DF33-AB97-ECC00231D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621534"/>
            <a:ext cx="11029615" cy="4237266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1BBA97-BBF4-18B5-049A-796A3395E82F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4F4C5B-E0DB-7351-DD94-5DABD2184E0D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273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EFDCF21-1737-DF33-AB97-ECC00231D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17FF0B-2BB4-9EA2-AD0E-2B1E8DA15376}"/>
              </a:ext>
            </a:extLst>
          </p:cNvPr>
          <p:cNvSpPr/>
          <p:nvPr userDrawn="1"/>
        </p:nvSpPr>
        <p:spPr>
          <a:xfrm>
            <a:off x="5903495" y="0"/>
            <a:ext cx="417094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9BB2DD-A05B-8913-62BD-413030980983}"/>
              </a:ext>
            </a:extLst>
          </p:cNvPr>
          <p:cNvCxnSpPr/>
          <p:nvPr userDrawn="1"/>
        </p:nvCxnSpPr>
        <p:spPr>
          <a:xfrm>
            <a:off x="4933300" y="1764863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236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BFB8A4-41B4-619E-A0DC-1B8C01B947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58" t="13305" r="952" b="-1"/>
          <a:stretch/>
        </p:blipFill>
        <p:spPr>
          <a:xfrm rot="10800000">
            <a:off x="-2" y="5309586"/>
            <a:ext cx="12191999" cy="1580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166" y="3043910"/>
            <a:ext cx="9748516" cy="1497507"/>
          </a:xfrm>
        </p:spPr>
        <p:txBody>
          <a:bodyPr anchor="b">
            <a:normAutofit/>
          </a:bodyPr>
          <a:lstStyle>
            <a:lvl1pPr algn="l">
              <a:defRPr sz="4000" b="1" cap="none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6165" y="4605585"/>
            <a:ext cx="9748516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baseline="0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Icon&#10;&#10;AI-generated content may be incorrect.">
            <a:extLst>
              <a:ext uri="{FF2B5EF4-FFF2-40B4-BE49-F238E27FC236}">
                <a16:creationId xmlns:a16="http://schemas.microsoft.com/office/drawing/2014/main" id="{279D33EF-9B9D-A2CE-B091-8DFC49C821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rcRect t="14066" r="3960" b="71169"/>
          <a:stretch/>
        </p:blipFill>
        <p:spPr>
          <a:xfrm>
            <a:off x="3602758" y="5562555"/>
            <a:ext cx="9984816" cy="15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2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621533"/>
            <a:ext cx="5422390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621533"/>
            <a:ext cx="5422392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B24C5D2E-8B0A-DEAF-4C9E-8DBDB2D45BC4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8A80A83-1E25-C5D1-2F6F-77D64139BE1A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4AA4A540-E9DB-5CE4-D94E-99BAC54D621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F8447B-9E2C-C8E1-64FE-C98D1840A96D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69133FC-13EB-4A63-0E15-1028F57A9B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67DE6E-145E-263D-BBDE-9A88F77CB8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3EDC877F-4151-7300-8493-94E621B5A7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DC9F949B-5CD2-2242-2213-B543040BD7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EBF67E9E-C4F3-76F4-01A0-6E41F7315D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871B1C-74F4-4D8A-0DE2-F5DC897FC0FA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AF17D1C5-9463-EE9F-C046-DB80CFB9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3E896E-5EE1-38FC-FE14-4AA898EE97A9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6CAC2D-CFD7-2528-6C28-3A660F8F16AA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FE3625-9D69-AF48-C6FB-B0E801FB2C88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40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621533"/>
            <a:ext cx="5422390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621533"/>
            <a:ext cx="5422392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80BDD-8321-613B-A705-7915D1174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260E24-8E4B-0E40-5E5D-C4B885EFCA17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24FF56-4730-5F2C-14F3-C3F1E8B2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0781B-F151-29A9-1A41-2A39F8C446F5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39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BA55E1-3120-BA71-F0FB-121E3D436A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16F39-B345-5F75-AF17-7D7583F12C50}"/>
              </a:ext>
            </a:extLst>
          </p:cNvPr>
          <p:cNvSpPr/>
          <p:nvPr userDrawn="1"/>
        </p:nvSpPr>
        <p:spPr>
          <a:xfrm>
            <a:off x="5662863" y="0"/>
            <a:ext cx="657726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6BBD75-76E3-D1E0-8AC1-20EE12C2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E9BDC4-1F04-0101-5F9C-DA5FB68FC396}"/>
              </a:ext>
            </a:extLst>
          </p:cNvPr>
          <p:cNvCxnSpPr/>
          <p:nvPr userDrawn="1"/>
        </p:nvCxnSpPr>
        <p:spPr>
          <a:xfrm>
            <a:off x="4897384" y="1759359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67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1EF80-ED84-8788-C336-9FBDAEDB69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753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>
            <a:lvl1pPr>
              <a:buClr>
                <a:srgbClr val="1999C8"/>
              </a:buClr>
              <a:defRPr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34269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>
            <a:lvl1pPr>
              <a:buClr>
                <a:srgbClr val="1999C8"/>
              </a:buClr>
              <a:defRPr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F74728-E4B8-0827-E38D-9DADE610DFCB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0084CA-4450-A029-D9FD-E9435204F79F}"/>
              </a:ext>
            </a:extLst>
          </p:cNvPr>
          <p:cNvSpPr/>
          <p:nvPr userDrawn="1"/>
        </p:nvSpPr>
        <p:spPr>
          <a:xfrm>
            <a:off x="5513096" y="0"/>
            <a:ext cx="807493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9625C0-4BE2-A584-507C-355B7A99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74DE6E-CA3B-ABC4-4A43-982D0B88497E}"/>
              </a:ext>
            </a:extLst>
          </p:cNvPr>
          <p:cNvCxnSpPr/>
          <p:nvPr userDrawn="1"/>
        </p:nvCxnSpPr>
        <p:spPr>
          <a:xfrm>
            <a:off x="4799636" y="174571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2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340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1" r:id="rId4"/>
    <p:sldLayoutId id="2147483663" r:id="rId5"/>
    <p:sldLayoutId id="2147483664" r:id="rId6"/>
    <p:sldLayoutId id="2147483676" r:id="rId7"/>
    <p:sldLayoutId id="2147483672" r:id="rId8"/>
    <p:sldLayoutId id="2147483665" r:id="rId9"/>
    <p:sldLayoutId id="2147483666" r:id="rId10"/>
    <p:sldLayoutId id="2147483677" r:id="rId11"/>
    <p:sldLayoutId id="2147483673" r:id="rId12"/>
    <p:sldLayoutId id="2147483667" r:id="rId13"/>
    <p:sldLayoutId id="2147483668" r:id="rId14"/>
    <p:sldLayoutId id="2147483669" r:id="rId15"/>
    <p:sldLayoutId id="2147483670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cap="none" baseline="0">
          <a:solidFill>
            <a:schemeClr val="bg1"/>
          </a:solidFill>
          <a:latin typeface="Aptos" panose="020B00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1999C8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00B0F0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bg1">
            <a:lumMod val="65000"/>
          </a:schemeClr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0079D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6532409" cy="1475013"/>
          </a:xfrm>
        </p:spPr>
        <p:txBody>
          <a:bodyPr>
            <a:normAutofit/>
          </a:bodyPr>
          <a:lstStyle/>
          <a:p>
            <a:r>
              <a:rPr lang="en-US" dirty="0"/>
              <a:t>CURRENT VPP STATISTICS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581025" y="2495550"/>
            <a:ext cx="6532563" cy="590550"/>
          </a:xfrm>
        </p:spPr>
        <p:txBody>
          <a:bodyPr>
            <a:normAutofit/>
          </a:bodyPr>
          <a:lstStyle/>
          <a:p>
            <a:r>
              <a:rPr lang="en-US" dirty="0"/>
              <a:t>AUGUST 2025</a:t>
            </a:r>
          </a:p>
        </p:txBody>
      </p:sp>
    </p:spTree>
    <p:extLst>
      <p:ext uri="{BB962C8B-B14F-4D97-AF65-F5344CB8AC3E}">
        <p14:creationId xmlns:p14="http://schemas.microsoft.com/office/powerpoint/2010/main" val="2838643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18A28-083B-43AA-64C3-772F76B9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VPP SITES IN STATE PLAN STATES WITH VPP PROGRAMS</a:t>
            </a:r>
          </a:p>
        </p:txBody>
      </p:sp>
      <p:graphicFrame>
        <p:nvGraphicFramePr>
          <p:cNvPr id="9" name="Object 4" title="VPP Sites In State Plan Stat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297373"/>
              </p:ext>
            </p:extLst>
          </p:nvPr>
        </p:nvGraphicFramePr>
        <p:xfrm>
          <a:off x="1236519" y="1381105"/>
          <a:ext cx="9081654" cy="4992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1">
            <a:extLst>
              <a:ext uri="{FF2B5EF4-FFF2-40B4-BE49-F238E27FC236}">
                <a16:creationId xmlns:a16="http://schemas.microsoft.com/office/drawing/2014/main" id="{F6A5EC92-80C5-30AD-F2CC-B8E3464B8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1381105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08/31/2025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704609" y="6511784"/>
            <a:ext cx="4193381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buClr>
                <a:srgbClr val="000080"/>
              </a:buClr>
              <a:buSzPct val="90000"/>
              <a:buFont typeface="Monotype Sorts" charset="2"/>
              <a:buNone/>
            </a:pPr>
            <a:r>
              <a:rPr lang="en-US" sz="1400" dirty="0">
                <a:solidFill>
                  <a:srgbClr val="000000"/>
                </a:solidFill>
              </a:rPr>
              <a:t>Source:  OSHA, Office of Partnerships &amp; Recognition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63444EEA-87F1-C203-D90F-8D4C8DFEE0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1192" y="643514"/>
            <a:ext cx="9969577" cy="509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cap="none" baseline="0">
                <a:solidFill>
                  <a:srgbClr val="00294E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94E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GROWTH OF VPP PARTICIPANTS – FEDERAL ONLY </a:t>
            </a:r>
          </a:p>
        </p:txBody>
      </p:sp>
      <p:graphicFrame>
        <p:nvGraphicFramePr>
          <p:cNvPr id="6" name="Chart 5" descr="Growth of VPP Participant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942421"/>
              </p:ext>
            </p:extLst>
          </p:nvPr>
        </p:nvGraphicFramePr>
        <p:xfrm>
          <a:off x="581192" y="1226961"/>
          <a:ext cx="10172152" cy="471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8" name="Text Box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943526"/>
            <a:ext cx="36576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50" dirty="0">
                <a:solidFill>
                  <a:srgbClr val="000000"/>
                </a:solidFill>
              </a:rPr>
              <a:t>* </a:t>
            </a:r>
            <a:r>
              <a:rPr lang="en-US" sz="900" i="1" dirty="0">
                <a:solidFill>
                  <a:srgbClr val="000000"/>
                </a:solidFill>
              </a:rPr>
              <a:t>Number reflects active participants at the close of the calendar year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8A59F7-D6AC-432F-0A0F-2D81CC0EDB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3343" y="1152596"/>
            <a:ext cx="2120001" cy="70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rgbClr val="1999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08/31/2025</a:t>
            </a:r>
          </a:p>
        </p:txBody>
      </p:sp>
      <p:sp>
        <p:nvSpPr>
          <p:cNvPr id="2" name="Text Box 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950" y="6361583"/>
            <a:ext cx="268605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</a:rPr>
              <a:t>Source: OSHA, Office of Partnership &amp; Recognition</a:t>
            </a:r>
          </a:p>
        </p:txBody>
      </p:sp>
    </p:spTree>
    <p:extLst>
      <p:ext uri="{BB962C8B-B14F-4D97-AF65-F5344CB8AC3E}">
        <p14:creationId xmlns:p14="http://schemas.microsoft.com/office/powerpoint/2010/main" val="338568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0C5BAC8A-A335-CD24-DC84-71D9766C94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1192" y="643514"/>
            <a:ext cx="9969577" cy="509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cap="none" baseline="0">
                <a:solidFill>
                  <a:srgbClr val="00294E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94E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SIZE OF VPP SITES – NUMBER OF SITES BY EMPLOYMENT</a:t>
            </a:r>
          </a:p>
        </p:txBody>
      </p:sp>
      <p:graphicFrame>
        <p:nvGraphicFramePr>
          <p:cNvPr id="2" name="Object 3" descr="Bar Chart - Size of VPP by number of employees x 10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807198"/>
              </p:ext>
            </p:extLst>
          </p:nvPr>
        </p:nvGraphicFramePr>
        <p:xfrm>
          <a:off x="581025" y="1620838"/>
          <a:ext cx="11029950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20" name="Rectangle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369" y="1693932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rgbClr val="1999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08/31/2025</a:t>
            </a:r>
          </a:p>
        </p:txBody>
      </p:sp>
      <p:sp>
        <p:nvSpPr>
          <p:cNvPr id="4101" name="Text Box 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4807" y="6400800"/>
            <a:ext cx="468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 OSHA, Office of Partnerships &amp; Recognition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AD1DB7-C8FC-D0E1-BA68-03F26DCB0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VPP PARTICIPANTS – FEDERAL ONLY</a:t>
            </a:r>
          </a:p>
        </p:txBody>
      </p:sp>
      <p:graphicFrame>
        <p:nvGraphicFramePr>
          <p:cNvPr id="2" name="Object 3" title="Current VPP Participant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911074"/>
              </p:ext>
            </p:extLst>
          </p:nvPr>
        </p:nvGraphicFramePr>
        <p:xfrm>
          <a:off x="1593850" y="1823096"/>
          <a:ext cx="7785100" cy="419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9770979" y="16383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08/31/2025</a:t>
            </a:r>
            <a:endParaRPr lang="en-US" sz="1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362701" y="6324600"/>
            <a:ext cx="4132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 OSHA, Office of Partnerships &amp; Recognition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5136D-A4D7-DB77-D5B5-DAF257A6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DISTRIBUTION OF VPP SITES BY STATE – FEDERAL ONLY</a:t>
            </a:r>
          </a:p>
        </p:txBody>
      </p:sp>
      <p:graphicFrame>
        <p:nvGraphicFramePr>
          <p:cNvPr id="11" name="Object 3" title="Distribution of VPP Sites By Stat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607419"/>
              </p:ext>
            </p:extLst>
          </p:nvPr>
        </p:nvGraphicFramePr>
        <p:xfrm>
          <a:off x="1260680" y="238991"/>
          <a:ext cx="86106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10">
            <a:extLst>
              <a:ext uri="{FF2B5EF4-FFF2-40B4-BE49-F238E27FC236}">
                <a16:creationId xmlns:a16="http://schemas.microsoft.com/office/drawing/2014/main" id="{53EAAF1C-A23B-9756-07D4-008F0E429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0979" y="16383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08/31/2025</a:t>
            </a:r>
            <a:endParaRPr lang="en-US" sz="1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477001" y="6430963"/>
            <a:ext cx="4027289" cy="29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OSHA, Office of Partnerships &amp; Recognition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7A1C50-ADA6-2910-8FCD-84195A8D6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UNION &amp; NON-UNION VPP SITES – FEDERAL ONLY</a:t>
            </a:r>
          </a:p>
        </p:txBody>
      </p:sp>
      <p:graphicFrame>
        <p:nvGraphicFramePr>
          <p:cNvPr id="2" name="Object 3" title="Union and Non-Union VPP Sites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091404"/>
              </p:ext>
            </p:extLst>
          </p:nvPr>
        </p:nvGraphicFramePr>
        <p:xfrm>
          <a:off x="-112548" y="1586202"/>
          <a:ext cx="11357055" cy="508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0">
            <a:extLst>
              <a:ext uri="{FF2B5EF4-FFF2-40B4-BE49-F238E27FC236}">
                <a16:creationId xmlns:a16="http://schemas.microsoft.com/office/drawing/2014/main" id="{E253F5D6-28AD-D326-F267-9F9E6E1F4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0979" y="16383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08/31/2025</a:t>
            </a:r>
            <a:endParaRPr lang="en-US" sz="1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6600826" y="6248400"/>
            <a:ext cx="394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 OSHA, Office Partnerships &amp; Recognition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9BF892-CBD3-2173-3328-60573129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15 INDUSTRIES IN VPP – FEDERAL ONLY</a:t>
            </a:r>
          </a:p>
        </p:txBody>
      </p:sp>
      <p:graphicFrame>
        <p:nvGraphicFramePr>
          <p:cNvPr id="2" name="Object 20" title="Top 15 Industries in the VPP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467335"/>
              </p:ext>
            </p:extLst>
          </p:nvPr>
        </p:nvGraphicFramePr>
        <p:xfrm>
          <a:off x="37603" y="1620838"/>
          <a:ext cx="11573372" cy="444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9255369" y="1620838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08/31/2025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0" y="6403837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OSHA, Office of Partnerships &amp; Recognition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69E27A-DE30-33D6-B3FA-2B547D584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OF VPP – FEDERAL &amp; STATE</a:t>
            </a:r>
          </a:p>
        </p:txBody>
      </p:sp>
      <p:graphicFrame>
        <p:nvGraphicFramePr>
          <p:cNvPr id="2" name="Object 3" descr="Growth of VPP" title="Growth of VPP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701678"/>
              </p:ext>
            </p:extLst>
          </p:nvPr>
        </p:nvGraphicFramePr>
        <p:xfrm>
          <a:off x="256225" y="1503020"/>
          <a:ext cx="10619509" cy="4731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0127673" y="1621534"/>
            <a:ext cx="2514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08/31/2025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	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400801" y="6365875"/>
            <a:ext cx="4011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OSHA, Office of Partnerships &amp; Recognition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76DB25-AF9A-0866-0BB6-EE015AFBE4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OF VPP – STATE PLAN STATES</a:t>
            </a:r>
          </a:p>
        </p:txBody>
      </p:sp>
      <p:graphicFrame>
        <p:nvGraphicFramePr>
          <p:cNvPr id="2" name="Object 7" descr="Bar Graph- Growth of VPP State Plan States by Calendar Yea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643799"/>
              </p:ext>
            </p:extLst>
          </p:nvPr>
        </p:nvGraphicFramePr>
        <p:xfrm>
          <a:off x="189567" y="1847883"/>
          <a:ext cx="11087799" cy="441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51" name="Rectangle 1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1381105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08/31/2025</a:t>
            </a:r>
          </a:p>
        </p:txBody>
      </p:sp>
      <p:sp>
        <p:nvSpPr>
          <p:cNvPr id="11271" name="Text 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192" y="6490547"/>
            <a:ext cx="381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OSHA, Office Partnerships &amp; Recognition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1858</TotalTime>
  <Words>1521</Words>
  <Application>Microsoft Office PowerPoint</Application>
  <PresentationFormat>Widescreen</PresentationFormat>
  <Paragraphs>414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Constantia</vt:lpstr>
      <vt:lpstr>Monotype Sorts</vt:lpstr>
      <vt:lpstr>Times New Roman</vt:lpstr>
      <vt:lpstr>Wingdings 2</vt:lpstr>
      <vt:lpstr>Dividend</vt:lpstr>
      <vt:lpstr>CURRENT VPP STATISTICS</vt:lpstr>
      <vt:lpstr>GROWTH OF VPP PARTICIPANTS – FEDERAL ONLY </vt:lpstr>
      <vt:lpstr>SIZE OF VPP SITES – NUMBER OF SITES BY EMPLOYMENT</vt:lpstr>
      <vt:lpstr>CURRENT VPP PARTICIPANTS – FEDERAL ONLY</vt:lpstr>
      <vt:lpstr>DISTRIBUTION OF VPP SITES BY STATE – FEDERAL ONLY</vt:lpstr>
      <vt:lpstr>UNION &amp; NON-UNION VPP SITES – FEDERAL ONLY</vt:lpstr>
      <vt:lpstr>TOP 15 INDUSTRIES IN VPP – FEDERAL ONLY</vt:lpstr>
      <vt:lpstr>GROWTH OF VPP – FEDERAL &amp; STATE</vt:lpstr>
      <vt:lpstr>GROWTH OF VPP – STATE PLAN STATES</vt:lpstr>
      <vt:lpstr>VPP SITES IN STATE PLAN STATES WITH VPP PROGRAMS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Dobson, Yvonne - OSHA</dc:creator>
  <cp:lastModifiedBy>Smith, Dominique A. - OSHA</cp:lastModifiedBy>
  <cp:revision>53</cp:revision>
  <dcterms:created xsi:type="dcterms:W3CDTF">2025-01-24T16:03:08Z</dcterms:created>
  <dcterms:modified xsi:type="dcterms:W3CDTF">2025-09-25T19:01:30Z</dcterms:modified>
</cp:coreProperties>
</file>