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handoutMasterIdLst>
    <p:handoutMasterId r:id="rId21"/>
  </p:handoutMasterIdLst>
  <p:sldIdLst>
    <p:sldId id="261" r:id="rId2"/>
    <p:sldId id="290" r:id="rId3"/>
    <p:sldId id="262" r:id="rId4"/>
    <p:sldId id="263" r:id="rId5"/>
    <p:sldId id="265" r:id="rId6"/>
    <p:sldId id="274" r:id="rId7"/>
    <p:sldId id="291" r:id="rId8"/>
    <p:sldId id="294" r:id="rId9"/>
    <p:sldId id="296" r:id="rId10"/>
    <p:sldId id="297" r:id="rId11"/>
    <p:sldId id="282" r:id="rId12"/>
    <p:sldId id="292" r:id="rId13"/>
    <p:sldId id="284" r:id="rId14"/>
    <p:sldId id="285" r:id="rId15"/>
    <p:sldId id="288" r:id="rId16"/>
    <p:sldId id="289" r:id="rId17"/>
    <p:sldId id="293" r:id="rId18"/>
    <p:sldId id="259" r:id="rId19"/>
  </p:sldIdLst>
  <p:sldSz cx="9144000" cy="6858000" type="screen4x3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82C83"/>
    <a:srgbClr val="182E6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65707" autoAdjust="0"/>
  </p:normalViewPr>
  <p:slideViewPr>
    <p:cSldViewPr>
      <p:cViewPr varScale="1">
        <p:scale>
          <a:sx n="72" d="100"/>
          <a:sy n="72" d="100"/>
        </p:scale>
        <p:origin x="25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t.dir.labor.gov\OSHA\Office%20NO\Public\csp\OOSA\2%20-%20Alliances\7%20-%20Growth%20Charts\Charts\FY%202024\Active%20by%20FY%20(FY%202024%20Q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20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OSHA Alliances by Fiscal Year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 </a:t>
            </a:r>
          </a:p>
          <a:p>
            <a:pPr algn="ctr"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600" b="1" i="0" u="none" strike="noStrike" baseline="0" dirty="0">
                <a:solidFill>
                  <a:srgbClr val="000000"/>
                </a:solidFill>
                <a:latin typeface="Aptos" panose="020B0004020202020204" pitchFamily="34" charset="0"/>
                <a:cs typeface="Arial"/>
              </a:rPr>
              <a:t>(as of September 30, 2024)</a:t>
            </a:r>
          </a:p>
        </c:rich>
      </c:tx>
      <c:layout>
        <c:manualLayout>
          <c:xMode val="edge"/>
          <c:yMode val="edge"/>
          <c:x val="0.22285564304461941"/>
          <c:y val="1.273192144085437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882247992863514E-2"/>
          <c:y val="0.14454664914586071"/>
          <c:w val="0.79571810883140059"/>
          <c:h val="0.71879106438896201"/>
        </c:manualLayout>
      </c:layout>
      <c:lineChart>
        <c:grouping val="standard"/>
        <c:varyColors val="0"/>
        <c:ser>
          <c:idx val="0"/>
          <c:order val="0"/>
          <c:tx>
            <c:strRef>
              <c:f>Data!$B$1</c:f>
              <c:strCache>
                <c:ptCount val="1"/>
                <c:pt idx="0">
                  <c:v>Total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7452438759303786E-2"/>
                  <c:y val="-5.1269151839971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C3-4F01-B377-CEF5E1307414}"/>
                </c:ext>
              </c:extLst>
            </c:dLbl>
            <c:dLbl>
              <c:idx val="1"/>
              <c:layout>
                <c:manualLayout>
                  <c:x val="-4.4645014876257126E-2"/>
                  <c:y val="-4.772568566543865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C3-4F01-B377-CEF5E1307414}"/>
                </c:ext>
              </c:extLst>
            </c:dLbl>
            <c:dLbl>
              <c:idx val="2"/>
              <c:layout>
                <c:manualLayout>
                  <c:x val="-4.0273638991920331E-2"/>
                  <c:y val="-5.229701791863179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C3-4F01-B377-CEF5E1307414}"/>
                </c:ext>
              </c:extLst>
            </c:dLbl>
            <c:dLbl>
              <c:idx val="3"/>
              <c:layout>
                <c:manualLayout>
                  <c:x val="-4.6587926509186306E-2"/>
                  <c:y val="-4.1067687639962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C3-4F01-B377-CEF5E1307414}"/>
                </c:ext>
              </c:extLst>
            </c:dLbl>
            <c:dLbl>
              <c:idx val="4"/>
              <c:layout>
                <c:manualLayout>
                  <c:x val="-3.5940867661664704E-2"/>
                  <c:y val="-3.445167048083222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C3-4F01-B377-CEF5E1307414}"/>
                </c:ext>
              </c:extLst>
            </c:dLbl>
            <c:dLbl>
              <c:idx val="5"/>
              <c:layout>
                <c:manualLayout>
                  <c:x val="-2.2707034728405944E-2"/>
                  <c:y val="-4.18174219048307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C3-4F01-B377-CEF5E1307414}"/>
                </c:ext>
              </c:extLst>
            </c:dLbl>
            <c:dLbl>
              <c:idx val="6"/>
              <c:layout>
                <c:manualLayout>
                  <c:x val="-2.1624210224912475E-2"/>
                  <c:y val="-2.93875670799614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C3-4F01-B377-CEF5E1307414}"/>
                </c:ext>
              </c:extLst>
            </c:dLbl>
            <c:dLbl>
              <c:idx val="7"/>
              <c:layout>
                <c:manualLayout>
                  <c:x val="-1.9306997800697799E-2"/>
                  <c:y val="-3.791704935965570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C3-4F01-B377-CEF5E1307414}"/>
                </c:ext>
              </c:extLst>
            </c:dLbl>
            <c:dLbl>
              <c:idx val="8"/>
              <c:layout>
                <c:manualLayout>
                  <c:x val="-2.7402229218230944E-2"/>
                  <c:y val="-4.79983006711317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C3-4F01-B377-CEF5E1307414}"/>
                </c:ext>
              </c:extLst>
            </c:dLbl>
            <c:dLbl>
              <c:idx val="9"/>
              <c:layout>
                <c:manualLayout>
                  <c:x val="-2.6592741134428447E-2"/>
                  <c:y val="-5.065100807353206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C3-4F01-B377-CEF5E1307414}"/>
                </c:ext>
              </c:extLst>
            </c:dLbl>
            <c:dLbl>
              <c:idx val="10"/>
              <c:layout>
                <c:manualLayout>
                  <c:x val="-2.9345140851160294E-2"/>
                  <c:y val="-4.171783572924947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6C3-4F01-B377-CEF5E1307414}"/>
                </c:ext>
              </c:extLst>
            </c:dLbl>
            <c:dLbl>
              <c:idx val="11"/>
              <c:layout>
                <c:manualLayout>
                  <c:x val="-3.4139102642993101E-2"/>
                  <c:y val="-3.49563071964404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C3-4F01-B377-CEF5E1307414}"/>
                </c:ext>
              </c:extLst>
            </c:dLbl>
            <c:dLbl>
              <c:idx val="12"/>
              <c:layout>
                <c:manualLayout>
                  <c:x val="-2.5220212522635586E-2"/>
                  <c:y val="-2.835719276501694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6C3-4F01-B377-CEF5E1307414}"/>
                </c:ext>
              </c:extLst>
            </c:dLbl>
            <c:dLbl>
              <c:idx val="13"/>
              <c:layout>
                <c:manualLayout>
                  <c:x val="-2.6618615195972792E-2"/>
                  <c:y val="-3.70398869422255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C3-4F01-B377-CEF5E1307414}"/>
                </c:ext>
              </c:extLst>
            </c:dLbl>
            <c:dLbl>
              <c:idx val="14"/>
              <c:layout>
                <c:manualLayout>
                  <c:x val="-2.8179458657767782E-2"/>
                  <c:y val="-3.055100927441353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6C3-4F01-B377-CEF5E1307414}"/>
                </c:ext>
              </c:extLst>
            </c:dLbl>
            <c:dLbl>
              <c:idx val="15"/>
              <c:layout>
                <c:manualLayout>
                  <c:x val="-3.114571746384872E-2"/>
                  <c:y val="-3.2733224222585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6C3-4F01-B377-CEF5E1307414}"/>
                </c:ext>
              </c:extLst>
            </c:dLbl>
            <c:dLbl>
              <c:idx val="16"/>
              <c:layout>
                <c:manualLayout>
                  <c:x val="-2.817945865776789E-2"/>
                  <c:y val="-2.61865793780687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6C3-4F01-B377-CEF5E130741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Data!$B$2:$B$12</c:f>
              <c:numCache>
                <c:formatCode>General</c:formatCode>
                <c:ptCount val="11"/>
                <c:pt idx="0">
                  <c:v>264</c:v>
                </c:pt>
                <c:pt idx="1">
                  <c:v>229</c:v>
                </c:pt>
                <c:pt idx="2">
                  <c:v>237</c:v>
                </c:pt>
                <c:pt idx="3">
                  <c:v>232</c:v>
                </c:pt>
                <c:pt idx="4">
                  <c:v>243</c:v>
                </c:pt>
                <c:pt idx="5">
                  <c:v>239</c:v>
                </c:pt>
                <c:pt idx="6">
                  <c:v>232</c:v>
                </c:pt>
                <c:pt idx="7">
                  <c:v>236</c:v>
                </c:pt>
                <c:pt idx="8">
                  <c:v>244</c:v>
                </c:pt>
                <c:pt idx="9">
                  <c:v>266</c:v>
                </c:pt>
                <c:pt idx="10">
                  <c:v>296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16C3-4F01-B377-CEF5E1307414}"/>
            </c:ext>
          </c:extLst>
        </c:ser>
        <c:ser>
          <c:idx val="1"/>
          <c:order val="1"/>
          <c:tx>
            <c:strRef>
              <c:f>Data!$C$1</c:f>
              <c:strCache>
                <c:ptCount val="1"/>
                <c:pt idx="0">
                  <c:v>Regional/Area Office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9639078448527268E-2"/>
                  <c:y val="4.322491299784755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6C3-4F01-B377-CEF5E1307414}"/>
                </c:ext>
              </c:extLst>
            </c:dLbl>
            <c:dLbl>
              <c:idx val="1"/>
              <c:layout>
                <c:manualLayout>
                  <c:x val="-2.9588535304597933E-3"/>
                  <c:y val="2.399454772424510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6C3-4F01-B377-CEF5E1307414}"/>
                </c:ext>
              </c:extLst>
            </c:dLbl>
            <c:dLbl>
              <c:idx val="2"/>
              <c:layout>
                <c:manualLayout>
                  <c:x val="-1.7777777777777833E-2"/>
                  <c:y val="-2.6181819681135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6C3-4F01-B377-CEF5E1307414}"/>
                </c:ext>
              </c:extLst>
            </c:dLbl>
            <c:dLbl>
              <c:idx val="3"/>
              <c:layout>
                <c:manualLayout>
                  <c:x val="-1.6877107028288131E-2"/>
                  <c:y val="2.902969385996807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6C3-4F01-B377-CEF5E1307414}"/>
                </c:ext>
              </c:extLst>
            </c:dLbl>
            <c:dLbl>
              <c:idx val="4"/>
              <c:layout>
                <c:manualLayout>
                  <c:x val="-3.1758167076440698E-2"/>
                  <c:y val="4.196744298847368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6C3-4F01-B377-CEF5E1307414}"/>
                </c:ext>
              </c:extLst>
            </c:dLbl>
            <c:dLbl>
              <c:idx val="5"/>
              <c:layout>
                <c:manualLayout>
                  <c:x val="-2.8894369627904364E-2"/>
                  <c:y val="3.947214743129521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6C3-4F01-B377-CEF5E1307414}"/>
                </c:ext>
              </c:extLst>
            </c:dLbl>
            <c:dLbl>
              <c:idx val="6"/>
              <c:layout>
                <c:manualLayout>
                  <c:x val="-3.2583210046206373E-2"/>
                  <c:y val="3.092709741557537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6C3-4F01-B377-CEF5E1307414}"/>
                </c:ext>
              </c:extLst>
            </c:dLbl>
            <c:dLbl>
              <c:idx val="7"/>
              <c:layout>
                <c:manualLayout>
                  <c:x val="-3.3556248466749906E-2"/>
                  <c:y val="4.581151359605956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6C3-4F01-B377-CEF5E1307414}"/>
                </c:ext>
              </c:extLst>
            </c:dLbl>
            <c:dLbl>
              <c:idx val="8"/>
              <c:layout>
                <c:manualLayout>
                  <c:x val="-2.3834434196350496E-2"/>
                  <c:y val="3.970931379106338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6C3-4F01-B377-CEF5E1307414}"/>
                </c:ext>
              </c:extLst>
            </c:dLbl>
            <c:dLbl>
              <c:idx val="9"/>
              <c:layout>
                <c:manualLayout>
                  <c:x val="-3.2528802895594303E-2"/>
                  <c:y val="3.706985636088671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6C3-4F01-B377-CEF5E1307414}"/>
                </c:ext>
              </c:extLst>
            </c:dLbl>
            <c:dLbl>
              <c:idx val="10"/>
              <c:layout>
                <c:manualLayout>
                  <c:x val="-3.0235612801293658E-2"/>
                  <c:y val="2.721540541377272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6C3-4F01-B377-CEF5E1307414}"/>
                </c:ext>
              </c:extLst>
            </c:dLbl>
            <c:dLbl>
              <c:idx val="11"/>
              <c:layout>
                <c:manualLayout>
                  <c:x val="-3.4136734020594479E-2"/>
                  <c:y val="3.05994647559398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6C3-4F01-B377-CEF5E1307414}"/>
                </c:ext>
              </c:extLst>
            </c:dLbl>
            <c:dLbl>
              <c:idx val="12"/>
              <c:layout>
                <c:manualLayout>
                  <c:x val="-3.5625178958217957E-2"/>
                  <c:y val="4.145148292144688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16C3-4F01-B377-CEF5E1307414}"/>
                </c:ext>
              </c:extLst>
            </c:dLbl>
            <c:dLbl>
              <c:idx val="13"/>
              <c:layout>
                <c:manualLayout>
                  <c:x val="-2.6629681774137895E-2"/>
                  <c:y val="3.700679954947349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16C3-4F01-B377-CEF5E1307414}"/>
                </c:ext>
              </c:extLst>
            </c:dLbl>
            <c:dLbl>
              <c:idx val="14"/>
              <c:layout>
                <c:manualLayout>
                  <c:x val="-2.6696329254727365E-2"/>
                  <c:y val="3.927986906710319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16C3-4F01-B377-CEF5E1307414}"/>
                </c:ext>
              </c:extLst>
            </c:dLbl>
            <c:dLbl>
              <c:idx val="15"/>
              <c:layout>
                <c:manualLayout>
                  <c:x val="-3.1145717463848612E-2"/>
                  <c:y val="3.273322422258600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16C3-4F01-B377-CEF5E1307414}"/>
                </c:ext>
              </c:extLst>
            </c:dLbl>
            <c:dLbl>
              <c:idx val="16"/>
              <c:layout>
                <c:manualLayout>
                  <c:x val="-3.2628846866889133E-2"/>
                  <c:y val="3.709765411893071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16C3-4F01-B377-CEF5E130741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Data!$C$2:$C$12</c:f>
              <c:numCache>
                <c:formatCode>General</c:formatCode>
                <c:ptCount val="11"/>
                <c:pt idx="0">
                  <c:v>230</c:v>
                </c:pt>
                <c:pt idx="1">
                  <c:v>200</c:v>
                </c:pt>
                <c:pt idx="2">
                  <c:v>207</c:v>
                </c:pt>
                <c:pt idx="3">
                  <c:v>201</c:v>
                </c:pt>
                <c:pt idx="4">
                  <c:v>210</c:v>
                </c:pt>
                <c:pt idx="5">
                  <c:v>203</c:v>
                </c:pt>
                <c:pt idx="6">
                  <c:v>195</c:v>
                </c:pt>
                <c:pt idx="7">
                  <c:v>200</c:v>
                </c:pt>
                <c:pt idx="8">
                  <c:v>206</c:v>
                </c:pt>
                <c:pt idx="9">
                  <c:v>226</c:v>
                </c:pt>
                <c:pt idx="10">
                  <c:v>257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16C3-4F01-B377-CEF5E1307414}"/>
            </c:ext>
          </c:extLst>
        </c:ser>
        <c:ser>
          <c:idx val="2"/>
          <c:order val="2"/>
          <c:tx>
            <c:strRef>
              <c:f>Data!$D$1</c:f>
              <c:strCache>
                <c:ptCount val="1"/>
                <c:pt idx="0">
                  <c:v>National</c:v>
                </c:pt>
              </c:strCache>
            </c:strRef>
          </c:tx>
          <c:spPr>
            <a:ln w="38100">
              <a:solidFill>
                <a:srgbClr val="339966"/>
              </a:solidFill>
              <a:prstDash val="solid"/>
            </a:ln>
          </c:spPr>
          <c:marker>
            <c:symbol val="triangle"/>
            <c:size val="9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1699229975842241E-2"/>
                  <c:y val="3.919596108383217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16C3-4F01-B377-CEF5E1307414}"/>
                </c:ext>
              </c:extLst>
            </c:dLbl>
            <c:dLbl>
              <c:idx val="1"/>
              <c:layout>
                <c:manualLayout>
                  <c:x val="-1.5217243918798836E-2"/>
                  <c:y val="3.9143918507164539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16C3-4F01-B377-CEF5E1307414}"/>
                </c:ext>
              </c:extLst>
            </c:dLbl>
            <c:dLbl>
              <c:idx val="2"/>
              <c:layout>
                <c:manualLayout>
                  <c:x val="-1.9515740408438179E-2"/>
                  <c:y val="3.587396173646344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16C3-4F01-B377-CEF5E1307414}"/>
                </c:ext>
              </c:extLst>
            </c:dLbl>
            <c:dLbl>
              <c:idx val="3"/>
              <c:layout>
                <c:manualLayout>
                  <c:x val="-1.722012887861284E-2"/>
                  <c:y val="3.325287638475361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16C3-4F01-B377-CEF5E1307414}"/>
                </c:ext>
              </c:extLst>
            </c:dLbl>
            <c:dLbl>
              <c:idx val="4"/>
              <c:layout>
                <c:manualLayout>
                  <c:x val="-1.7896595911639668E-2"/>
                  <c:y val="3.3047223321643462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16C3-4F01-B377-CEF5E1307414}"/>
                </c:ext>
              </c:extLst>
            </c:dLbl>
            <c:dLbl>
              <c:idx val="5"/>
              <c:layout>
                <c:manualLayout>
                  <c:x val="-1.7087199186601287E-2"/>
                  <c:y val="3.34437044994752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16C3-4F01-B377-CEF5E1307414}"/>
                </c:ext>
              </c:extLst>
            </c:dLbl>
            <c:dLbl>
              <c:idx val="6"/>
              <c:layout>
                <c:manualLayout>
                  <c:x val="-1.8642336164447135E-2"/>
                  <c:y val="3.692877405261684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16C3-4F01-B377-CEF5E1307414}"/>
                </c:ext>
              </c:extLst>
            </c:dLbl>
            <c:dLbl>
              <c:idx val="7"/>
              <c:layout>
                <c:manualLayout>
                  <c:x val="-1.8729161720320842E-2"/>
                  <c:y val="3.361867336708365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16C3-4F01-B377-CEF5E1307414}"/>
                </c:ext>
              </c:extLst>
            </c:dLbl>
            <c:dLbl>
              <c:idx val="8"/>
              <c:layout>
                <c:manualLayout>
                  <c:x val="-1.5831973124799097E-2"/>
                  <c:y val="2.746718170146277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16C3-4F01-B377-CEF5E1307414}"/>
                </c:ext>
              </c:extLst>
            </c:dLbl>
            <c:dLbl>
              <c:idx val="9"/>
              <c:layout>
                <c:manualLayout>
                  <c:x val="-2.6592741134428461E-2"/>
                  <c:y val="3.04551380618707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16C3-4F01-B377-CEF5E1307414}"/>
                </c:ext>
              </c:extLst>
            </c:dLbl>
            <c:dLbl>
              <c:idx val="10"/>
              <c:layout>
                <c:manualLayout>
                  <c:x val="-1.8659477449557382E-2"/>
                  <c:y val="2.652329009332548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16C3-4F01-B377-CEF5E1307414}"/>
                </c:ext>
              </c:extLst>
            </c:dLbl>
            <c:dLbl>
              <c:idx val="11"/>
              <c:layout>
                <c:manualLayout>
                  <c:x val="-1.4843088105649237E-2"/>
                  <c:y val="2.840199959710791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16C3-4F01-B377-CEF5E1307414}"/>
                </c:ext>
              </c:extLst>
            </c:dLbl>
            <c:dLbl>
              <c:idx val="12"/>
              <c:layout>
                <c:manualLayout>
                  <c:x val="-2.8187296348828023E-2"/>
                  <c:y val="3.053851528540286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16C3-4F01-B377-CEF5E1307414}"/>
                </c:ext>
              </c:extLst>
            </c:dLbl>
            <c:dLbl>
              <c:idx val="13"/>
              <c:layout>
                <c:manualLayout>
                  <c:x val="-2.6629646822512038E-2"/>
                  <c:y val="-3.0620427765678228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16C3-4F01-B377-CEF5E1307414}"/>
                </c:ext>
              </c:extLst>
            </c:dLbl>
            <c:dLbl>
              <c:idx val="14"/>
              <c:layout>
                <c:manualLayout>
                  <c:x val="-3.1145717463848612E-2"/>
                  <c:y val="-2.61865793780687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16C3-4F01-B377-CEF5E1307414}"/>
                </c:ext>
              </c:extLst>
            </c:dLbl>
            <c:dLbl>
              <c:idx val="15"/>
              <c:layout>
                <c:manualLayout>
                  <c:x val="-2.6696329254727477E-2"/>
                  <c:y val="-3.273322422258592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16C3-4F01-B377-CEF5E1307414}"/>
                </c:ext>
              </c:extLst>
            </c:dLbl>
            <c:dLbl>
              <c:idx val="16"/>
              <c:layout>
                <c:manualLayout>
                  <c:x val="-2.817945865776789E-2"/>
                  <c:y val="-2.6186579378068741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chemeClr val="tx1"/>
                      </a:solidFill>
                      <a:latin typeface="Aptos" panose="020B0004020202020204" pitchFamily="34" charset="0"/>
                      <a:ea typeface="Arial"/>
                      <a:cs typeface="Arial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16C3-4F01-B377-CEF5E1307414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ptos" panose="020B0004020202020204" pitchFamily="34" charset="0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Data!$A$2:$A$12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Data!$D$2:$D$12</c:f>
              <c:numCache>
                <c:formatCode>General</c:formatCode>
                <c:ptCount val="11"/>
                <c:pt idx="0">
                  <c:v>34</c:v>
                </c:pt>
                <c:pt idx="1">
                  <c:v>29</c:v>
                </c:pt>
                <c:pt idx="2">
                  <c:v>30</c:v>
                </c:pt>
                <c:pt idx="3">
                  <c:v>31</c:v>
                </c:pt>
                <c:pt idx="4">
                  <c:v>33</c:v>
                </c:pt>
                <c:pt idx="5">
                  <c:v>36</c:v>
                </c:pt>
                <c:pt idx="6">
                  <c:v>37</c:v>
                </c:pt>
                <c:pt idx="7">
                  <c:v>36</c:v>
                </c:pt>
                <c:pt idx="8">
                  <c:v>38</c:v>
                </c:pt>
                <c:pt idx="9">
                  <c:v>40</c:v>
                </c:pt>
                <c:pt idx="10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5-16C3-4F01-B377-CEF5E1307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5328240"/>
        <c:axId val="1"/>
      </c:lineChart>
      <c:catAx>
        <c:axId val="285328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latin typeface="Aptos" panose="020B0004020202020204" pitchFamily="34" charset="0"/>
                  </a:rPr>
                  <a:t>Fiscal Year</a:t>
                </a:r>
              </a:p>
            </c:rich>
          </c:tx>
          <c:layout>
            <c:manualLayout>
              <c:xMode val="edge"/>
              <c:yMode val="edge"/>
              <c:x val="0.42119318384446114"/>
              <c:y val="0.9266055911948336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>
                    <a:latin typeface="Aptos" panose="020B0004020202020204" pitchFamily="34" charset="0"/>
                  </a:rPr>
                  <a:t># Active Alliances </a:t>
                </a:r>
              </a:p>
            </c:rich>
          </c:tx>
          <c:layout>
            <c:manualLayout>
              <c:xMode val="edge"/>
              <c:yMode val="edge"/>
              <c:x val="2.671425398097393E-3"/>
              <c:y val="0.3656617391490913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  <c:crossAx val="285328240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10" b="1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010" b="1" i="0" u="none" strike="noStrike" baseline="0">
                <a:solidFill>
                  <a:srgbClr val="000000"/>
                </a:solidFill>
                <a:latin typeface="Aptos" panose="020B0004020202020204" pitchFamily="34" charset="0"/>
                <a:ea typeface="Arial"/>
                <a:cs typeface="Arial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80307136404697"/>
          <c:y val="0.54664547153302634"/>
          <c:w val="0.23117071748145304"/>
          <c:h val="0.1704421978121642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3C6CAE-4051-C34E-A340-EB220B6B11FD}" type="datetimeFigureOut">
              <a:rPr lang="en-US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smtClean="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1BCEBE-1593-4A43-ABCB-ABC045DA94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8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6D02FF1-666A-534A-8814-EE75650F9943}" type="datetimeFigureOut">
              <a:rPr lang="en-US"/>
              <a:pPr/>
              <a:t>9/10/2025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73438"/>
            <a:ext cx="7435850" cy="2760662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BE2779E-D1FA-B94E-B00B-BB69D64E6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534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95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98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82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44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22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tabLst>
                <a:tab pos="342900" algn="l"/>
              </a:tabLst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83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52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tabLst>
                <a:tab pos="342900" algn="l"/>
              </a:tabLst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0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6763" indent="-2921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9513" indent="-2333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54175" indent="-2333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28838" indent="-2333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60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432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004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57638" indent="-233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505CB53-ADB6-3642-827B-3EFBBB2DBE0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6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0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3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37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B5830-73D7-E7FB-8855-FCCAB004B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1DF19D-B623-966A-2EB7-97E874659B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86AE03-7CC4-D5B1-C457-89C7CA52D3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AB714-68D1-4063-AAFA-5260E917CB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1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48AF5-F0B1-819C-04FB-A1CB0E138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E90F5-395D-8826-57D3-B3DB7B6DEB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4EFDE9-BD6E-772A-E925-B401B6D685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9E894A-F7D3-1F35-ACB4-55BFC532D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1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A8208-9EE9-32CF-4D40-847175923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6961B-3944-60AA-C627-45B2104CC8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994D5-441F-1AB2-3C00-DF92C51AE2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64C1D-2906-DAE4-F88A-4E81C9458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2779E-D1FA-B94E-B00B-BB69D64E60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63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8A552-7374-7E5E-B746-A43D7A1DCA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777"/>
            <a:ext cx="9144000" cy="6221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D2BD20-E24E-ABED-7D22-C7A8026C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894" y="1020431"/>
            <a:ext cx="4899307" cy="1475013"/>
          </a:xfrm>
          <a:effectLst/>
        </p:spPr>
        <p:txBody>
          <a:bodyPr anchor="b">
            <a:normAutofit/>
          </a:bodyPr>
          <a:lstStyle>
            <a:lvl1pPr>
              <a:defRPr sz="27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DF1F57-D5A3-7826-AE90-9B198105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5896" y="2495446"/>
            <a:ext cx="4899305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b="0" cap="none" baseline="0">
                <a:solidFill>
                  <a:srgbClr val="00B0F0"/>
                </a:solidFill>
                <a:latin typeface="Aptos" panose="020B00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8CF53F69-DA90-FBB8-70B1-DBD0F2F29FE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"/>
          </a:blip>
          <a:srcRect t="8100" r="23863" b="43916"/>
          <a:stretch/>
        </p:blipFill>
        <p:spPr>
          <a:xfrm>
            <a:off x="1050796" y="0"/>
            <a:ext cx="7103204" cy="5968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27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/>
        </p:nvSpPr>
        <p:spPr>
          <a:xfrm>
            <a:off x="4134822" y="6216260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BF1CE6D-ED2E-72C5-2768-C78F788C5D9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57150" y="0"/>
            <a:ext cx="92011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7337B08-0FE5-4627-390E-ABD40EBA45DF}"/>
              </a:ext>
            </a:extLst>
          </p:cNvPr>
          <p:cNvSpPr>
            <a:spLocks/>
          </p:cNvSpPr>
          <p:nvPr/>
        </p:nvSpPr>
        <p:spPr bwMode="auto">
          <a:xfrm>
            <a:off x="4191000" y="-147638"/>
            <a:ext cx="5114925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D021321-5589-2A24-A0E6-B6976E096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-10716" y="1298575"/>
            <a:ext cx="4201716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F974D4-348E-D749-B7BE-6E4154907D01}"/>
              </a:ext>
            </a:extLst>
          </p:cNvPr>
          <p:cNvGrpSpPr/>
          <p:nvPr/>
        </p:nvGrpSpPr>
        <p:grpSpPr>
          <a:xfrm>
            <a:off x="-10716" y="-989013"/>
            <a:ext cx="9255920" cy="1514475"/>
            <a:chOff x="-14288" y="-493713"/>
            <a:chExt cx="12341226" cy="15144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7A0A0A3-A365-A910-B005-9C2334C21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D40814-3B3C-F37F-2B0B-366253CBC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D15F2CF-5DDE-4F86-A666-C47888FEB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F891F8-5D7D-73EF-A70F-2FE7BF0623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885E428-50BB-3626-D29A-3BB03397E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82AE3F-8023-EB2D-B995-246E83C49024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080B338-D2A4-0689-1F64-BD1DC824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623941"/>
            <a:ext cx="7477183" cy="509081"/>
          </a:xfrm>
        </p:spPr>
        <p:txBody>
          <a:bodyPr anchor="ctr" anchorCtr="0">
            <a:normAutofit/>
          </a:bodyPr>
          <a:lstStyle>
            <a:lvl1pPr>
              <a:defRPr sz="24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5EE63-B9CE-42CC-6ED6-45C83F75C98B}"/>
              </a:ext>
            </a:extLst>
          </p:cNvPr>
          <p:cNvSpPr/>
          <p:nvPr/>
        </p:nvSpPr>
        <p:spPr>
          <a:xfrm>
            <a:off x="-10716" y="-1143000"/>
            <a:ext cx="9454754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19FC9-C7AC-C553-221C-F3DCBC0DEDAE}"/>
              </a:ext>
            </a:extLst>
          </p:cNvPr>
          <p:cNvSpPr/>
          <p:nvPr/>
        </p:nvSpPr>
        <p:spPr>
          <a:xfrm>
            <a:off x="9158287" y="-147638"/>
            <a:ext cx="300038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B89673-5CBC-B312-F9AA-971680045C22}"/>
              </a:ext>
            </a:extLst>
          </p:cNvPr>
          <p:cNvCxnSpPr/>
          <p:nvPr/>
        </p:nvCxnSpPr>
        <p:spPr>
          <a:xfrm>
            <a:off x="3602107" y="1304681"/>
            <a:ext cx="1177787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81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/>
        </p:nvSpPr>
        <p:spPr>
          <a:xfrm>
            <a:off x="4134822" y="6216260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2939-81F8-BBDB-25B0-D4C14DB61F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95" t="26917" r="1953"/>
          <a:stretch/>
        </p:blipFill>
        <p:spPr>
          <a:xfrm>
            <a:off x="-57150" y="1"/>
            <a:ext cx="9201150" cy="1340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F1041-AC14-B6BE-436D-1939A1FF6B78}"/>
              </a:ext>
            </a:extLst>
          </p:cNvPr>
          <p:cNvSpPr/>
          <p:nvPr/>
        </p:nvSpPr>
        <p:spPr>
          <a:xfrm>
            <a:off x="4487779" y="0"/>
            <a:ext cx="252663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91654-7E47-EE51-0C64-13DA7BD8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281041"/>
            <a:ext cx="7477183" cy="509081"/>
          </a:xfrm>
        </p:spPr>
        <p:txBody>
          <a:bodyPr anchor="ctr" anchorCtr="0">
            <a:normAutofit/>
          </a:bodyPr>
          <a:lstStyle>
            <a:lvl1pPr>
              <a:defRPr sz="24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AAB7A-1E25-6B1C-2E30-595502C30526}"/>
              </a:ext>
            </a:extLst>
          </p:cNvPr>
          <p:cNvCxnSpPr/>
          <p:nvPr/>
        </p:nvCxnSpPr>
        <p:spPr>
          <a:xfrm>
            <a:off x="3602107" y="1304681"/>
            <a:ext cx="1177787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50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C1CBF-F2D1-9750-CBE7-1A0B9BCA77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5" t="804" r="1035"/>
          <a:stretch/>
        </p:blipFill>
        <p:spPr>
          <a:xfrm>
            <a:off x="0" y="1"/>
            <a:ext cx="9144000" cy="1819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/>
        </p:nvSpPr>
        <p:spPr>
          <a:xfrm>
            <a:off x="4134822" y="6216260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AAF8F-4EFA-157D-7ADF-47480C598A27}"/>
              </a:ext>
            </a:extLst>
          </p:cNvPr>
          <p:cNvSpPr/>
          <p:nvPr/>
        </p:nvSpPr>
        <p:spPr>
          <a:xfrm>
            <a:off x="4415590" y="0"/>
            <a:ext cx="324852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27C39-B465-101A-4E79-4FAB95F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376290"/>
            <a:ext cx="7477183" cy="988332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AB0D8-E0A4-E59E-581A-A667229A2ABE}"/>
              </a:ext>
            </a:extLst>
          </p:cNvPr>
          <p:cNvCxnSpPr/>
          <p:nvPr/>
        </p:nvCxnSpPr>
        <p:spPr>
          <a:xfrm>
            <a:off x="3602107" y="1755060"/>
            <a:ext cx="1177787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0129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6ED22-8E16-05DC-2A26-2D024495EB25}"/>
              </a:ext>
            </a:extLst>
          </p:cNvPr>
          <p:cNvSpPr txBox="1"/>
          <p:nvPr/>
        </p:nvSpPr>
        <p:spPr>
          <a:xfrm>
            <a:off x="4134822" y="6216260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447442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A7BDB-398F-F5A5-8571-B19E5BD4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8" t="8905" r="952"/>
          <a:stretch/>
        </p:blipFill>
        <p:spPr>
          <a:xfrm rot="10800000" flipH="1">
            <a:off x="0" y="5197294"/>
            <a:ext cx="9143999" cy="1660705"/>
          </a:xfrm>
          <a:prstGeom prst="rect">
            <a:avLst/>
          </a:prstGeom>
        </p:spPr>
      </p:pic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2868F4D7-D032-3BF6-C3A5-F4CC8ACBDF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2702069" y="5466304"/>
            <a:ext cx="7488612" cy="1535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862" y="601200"/>
            <a:ext cx="8469630" cy="4204800"/>
          </a:xfrm>
        </p:spPr>
        <p:txBody>
          <a:bodyPr anchor="ctr">
            <a:normAutofit/>
          </a:bodyPr>
          <a:lstStyle>
            <a:lvl1pPr>
              <a:buClr>
                <a:srgbClr val="1999C8"/>
              </a:buClr>
              <a:defRPr sz="18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1800">
                <a:solidFill>
                  <a:schemeClr val="tx2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 sz="15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350">
                <a:solidFill>
                  <a:schemeClr val="tx2"/>
                </a:solidFill>
              </a:defRPr>
            </a:lvl4pPr>
            <a:lvl5pPr>
              <a:defRPr sz="1350">
                <a:solidFill>
                  <a:schemeClr val="tx2"/>
                </a:solidFill>
              </a:defRPr>
            </a:lvl5pPr>
            <a:lvl6pPr>
              <a:defRPr sz="1050">
                <a:solidFill>
                  <a:schemeClr val="tx2"/>
                </a:solidFill>
              </a:defRPr>
            </a:lvl6pPr>
            <a:lvl7pPr>
              <a:defRPr sz="1050">
                <a:solidFill>
                  <a:schemeClr val="tx2"/>
                </a:solidFill>
              </a:defRPr>
            </a:lvl7pPr>
            <a:lvl8pPr>
              <a:defRPr sz="1050">
                <a:solidFill>
                  <a:schemeClr val="tx2"/>
                </a:solidFill>
              </a:defRPr>
            </a:lvl8pPr>
            <a:lvl9pPr>
              <a:defRPr sz="105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4" y="5754663"/>
            <a:ext cx="3682084" cy="689514"/>
          </a:xfrm>
        </p:spPr>
        <p:txBody>
          <a:bodyPr anchor="ctr">
            <a:normAutofit/>
          </a:bodyPr>
          <a:lstStyle>
            <a:lvl1pPr algn="l">
              <a:defRPr sz="2100" b="1" cap="none" baseline="0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8" y="5754664"/>
            <a:ext cx="3682085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825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2429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95" y="4693389"/>
            <a:ext cx="8272212" cy="566738"/>
          </a:xfrm>
        </p:spPr>
        <p:txBody>
          <a:bodyPr anchor="b">
            <a:normAutofit/>
          </a:bodyPr>
          <a:lstStyle>
            <a:lvl1pPr algn="l">
              <a:defRPr sz="21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5863" y="599725"/>
            <a:ext cx="8468144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5894" y="5260128"/>
            <a:ext cx="8272213" cy="598671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ptos" panose="020B00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5495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1B435-7E4F-37FF-F48D-BD89934C08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5" t="804" r="1035"/>
          <a:stretch/>
        </p:blipFill>
        <p:spPr>
          <a:xfrm>
            <a:off x="0" y="1"/>
            <a:ext cx="9144000" cy="181945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>
            <a:normAutofit/>
          </a:bodyPr>
          <a:lstStyle>
            <a:lvl1pPr algn="l">
              <a:buClr>
                <a:srgbClr val="1999C8"/>
              </a:buClr>
              <a:defRPr sz="2100"/>
            </a:lvl1pPr>
            <a:lvl2pPr algn="l">
              <a:buClr>
                <a:srgbClr val="00B0F0"/>
              </a:buClr>
              <a:defRPr sz="2100"/>
            </a:lvl2pPr>
            <a:lvl3pPr algn="l">
              <a:buClr>
                <a:schemeClr val="bg1">
                  <a:lumMod val="65000"/>
                </a:schemeClr>
              </a:buClr>
              <a:defRPr sz="1800"/>
            </a:lvl3pPr>
            <a:lvl4pPr algn="l">
              <a:buClr>
                <a:schemeClr val="accent1"/>
              </a:buClr>
              <a:defRPr sz="1500"/>
            </a:lvl4pPr>
            <a:lvl5pPr algn="l"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CA4D-07A8-2843-45B5-2637FAE9155F}"/>
              </a:ext>
            </a:extLst>
          </p:cNvPr>
          <p:cNvSpPr txBox="1"/>
          <p:nvPr/>
        </p:nvSpPr>
        <p:spPr>
          <a:xfrm>
            <a:off x="4134822" y="6216260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0394D-E36D-9185-51BE-117AFCD6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376290"/>
            <a:ext cx="7477183" cy="988332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085C6-4EA1-E182-9C27-F162D86E50B9}"/>
              </a:ext>
            </a:extLst>
          </p:cNvPr>
          <p:cNvCxnSpPr/>
          <p:nvPr/>
        </p:nvCxnSpPr>
        <p:spPr>
          <a:xfrm>
            <a:off x="3602107" y="1741415"/>
            <a:ext cx="1177787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8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6764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OSHA</a:t>
            </a:r>
          </a:p>
        </p:txBody>
      </p:sp>
    </p:spTree>
    <p:extLst>
      <p:ext uri="{BB962C8B-B14F-4D97-AF65-F5344CB8AC3E}">
        <p14:creationId xmlns:p14="http://schemas.microsoft.com/office/powerpoint/2010/main" val="3936696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2193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21534"/>
            <a:ext cx="8272211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18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18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15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350">
                <a:latin typeface="Aptos" panose="020B0004020202020204" pitchFamily="34" charset="0"/>
              </a:defRPr>
            </a:lvl4pPr>
            <a:lvl5pPr>
              <a:defRPr sz="135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4134822" y="6216260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46937E1-1590-9454-6ABE-8FB4BE51863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57150" y="0"/>
            <a:ext cx="92011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4E30FC8-BA00-F188-E790-A5FBA2D4783D}"/>
              </a:ext>
            </a:extLst>
          </p:cNvPr>
          <p:cNvSpPr>
            <a:spLocks/>
          </p:cNvSpPr>
          <p:nvPr/>
        </p:nvSpPr>
        <p:spPr bwMode="auto">
          <a:xfrm>
            <a:off x="4191000" y="-147638"/>
            <a:ext cx="5114925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73ECFD-E16D-26B5-CD67-F309824BF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-10716" y="1298575"/>
            <a:ext cx="4201716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56F44-BD24-D68B-3721-FF87E2A46408}"/>
              </a:ext>
            </a:extLst>
          </p:cNvPr>
          <p:cNvGrpSpPr/>
          <p:nvPr/>
        </p:nvGrpSpPr>
        <p:grpSpPr>
          <a:xfrm>
            <a:off x="-10716" y="-989013"/>
            <a:ext cx="9255920" cy="1514475"/>
            <a:chOff x="-14288" y="-493713"/>
            <a:chExt cx="12341226" cy="15144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A13526-A1FB-40C1-950D-BFCDA0AF9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5B1C1-D484-7B6A-A6F3-675666A44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BD75813-8418-1E8A-9A49-FCCD3B51D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837785-9EF6-971B-6061-4ED1C4182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C4CA3BA-5802-B2D8-BA5C-F4E3AC1EB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27371-C9ED-6732-F56B-70BC69567E2D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623941"/>
            <a:ext cx="7477183" cy="509081"/>
          </a:xfrm>
        </p:spPr>
        <p:txBody>
          <a:bodyPr anchor="ctr" anchorCtr="0">
            <a:normAutofit/>
          </a:bodyPr>
          <a:lstStyle>
            <a:lvl1pPr>
              <a:defRPr sz="24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4B400-77D4-FFA3-81A2-59130D6A0767}"/>
              </a:ext>
            </a:extLst>
          </p:cNvPr>
          <p:cNvSpPr/>
          <p:nvPr/>
        </p:nvSpPr>
        <p:spPr>
          <a:xfrm>
            <a:off x="-10716" y="-1143000"/>
            <a:ext cx="9454754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A23F-E6CA-6A58-AAF2-765C6099595D}"/>
              </a:ext>
            </a:extLst>
          </p:cNvPr>
          <p:cNvSpPr/>
          <p:nvPr/>
        </p:nvSpPr>
        <p:spPr>
          <a:xfrm>
            <a:off x="9158287" y="-147638"/>
            <a:ext cx="300038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3F6572-F0C4-1932-819F-D3498B2BEA6F}"/>
              </a:ext>
            </a:extLst>
          </p:cNvPr>
          <p:cNvCxnSpPr/>
          <p:nvPr/>
        </p:nvCxnSpPr>
        <p:spPr>
          <a:xfrm>
            <a:off x="3602107" y="1304681"/>
            <a:ext cx="1177787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694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95" t="26917" r="1953"/>
          <a:stretch/>
        </p:blipFill>
        <p:spPr>
          <a:xfrm>
            <a:off x="-57150" y="1"/>
            <a:ext cx="9201150" cy="1340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1621534"/>
            <a:ext cx="8272211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18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18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15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350">
                <a:latin typeface="Aptos" panose="020B0004020202020204" pitchFamily="34" charset="0"/>
              </a:defRPr>
            </a:lvl4pPr>
            <a:lvl5pPr>
              <a:defRPr sz="135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/>
        </p:nvSpPr>
        <p:spPr>
          <a:xfrm>
            <a:off x="4134822" y="6216260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BBA97-BBF4-18B5-049A-796A3395E82F}"/>
              </a:ext>
            </a:extLst>
          </p:cNvPr>
          <p:cNvSpPr/>
          <p:nvPr/>
        </p:nvSpPr>
        <p:spPr>
          <a:xfrm>
            <a:off x="4487779" y="0"/>
            <a:ext cx="252663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281041"/>
            <a:ext cx="7477183" cy="509081"/>
          </a:xfrm>
        </p:spPr>
        <p:txBody>
          <a:bodyPr anchor="ctr" anchorCtr="0">
            <a:normAutofit/>
          </a:bodyPr>
          <a:lstStyle>
            <a:lvl1pPr>
              <a:defRPr sz="24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4F4C5B-E0DB-7351-DD94-5DABD2184E0D}"/>
              </a:ext>
            </a:extLst>
          </p:cNvPr>
          <p:cNvCxnSpPr/>
          <p:nvPr/>
        </p:nvCxnSpPr>
        <p:spPr>
          <a:xfrm>
            <a:off x="3602107" y="1304681"/>
            <a:ext cx="1177787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21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5" t="804" r="1035"/>
          <a:stretch/>
        </p:blipFill>
        <p:spPr>
          <a:xfrm>
            <a:off x="0" y="1"/>
            <a:ext cx="9144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895" y="2180497"/>
            <a:ext cx="8272211" cy="3678303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18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18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15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350">
                <a:latin typeface="Aptos" panose="020B0004020202020204" pitchFamily="34" charset="0"/>
              </a:defRPr>
            </a:lvl4pPr>
            <a:lvl5pPr>
              <a:defRPr sz="135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/>
        </p:nvSpPr>
        <p:spPr>
          <a:xfrm>
            <a:off x="4134822" y="6216260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7FF0B-2BB4-9EA2-AD0E-2B1E8DA15376}"/>
              </a:ext>
            </a:extLst>
          </p:cNvPr>
          <p:cNvSpPr/>
          <p:nvPr/>
        </p:nvSpPr>
        <p:spPr>
          <a:xfrm>
            <a:off x="4427621" y="0"/>
            <a:ext cx="312821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376290"/>
            <a:ext cx="7477183" cy="988332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BB2DD-A05B-8913-62BD-413030980983}"/>
              </a:ext>
            </a:extLst>
          </p:cNvPr>
          <p:cNvCxnSpPr/>
          <p:nvPr/>
        </p:nvCxnSpPr>
        <p:spPr>
          <a:xfrm>
            <a:off x="3699976" y="1764863"/>
            <a:ext cx="1177787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315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FB8A4-41B4-619E-A0DC-1B8C01B947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8" t="13305" r="952" b="-1"/>
          <a:stretch/>
        </p:blipFill>
        <p:spPr>
          <a:xfrm rot="10800000">
            <a:off x="-1" y="5309587"/>
            <a:ext cx="9143999" cy="158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2125" y="3043911"/>
            <a:ext cx="7311387" cy="1497507"/>
          </a:xfrm>
        </p:spPr>
        <p:txBody>
          <a:bodyPr anchor="b">
            <a:normAutofit/>
          </a:bodyPr>
          <a:lstStyle>
            <a:lvl1pPr algn="l">
              <a:defRPr sz="30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2124" y="4605585"/>
            <a:ext cx="7311387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500" cap="none" baseline="0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79D33EF-9B9D-A2CE-B091-8DFC49C821D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2702069" y="5562556"/>
            <a:ext cx="7488612" cy="1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2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21534"/>
            <a:ext cx="4066793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18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18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15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350">
                <a:latin typeface="Aptos" panose="020B0004020202020204" pitchFamily="34" charset="0"/>
              </a:defRPr>
            </a:lvl4pPr>
            <a:lvl5pPr>
              <a:defRPr sz="135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21534"/>
            <a:ext cx="4066794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18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18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15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350">
                <a:latin typeface="Aptos" panose="020B0004020202020204" pitchFamily="34" charset="0"/>
              </a:defRPr>
            </a:lvl4pPr>
            <a:lvl5pPr>
              <a:defRPr sz="135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/>
        </p:nvSpPr>
        <p:spPr>
          <a:xfrm>
            <a:off x="4134822" y="6216260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4C5D2E-8B0A-DEAF-4C9E-8DBDB2D45BC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-57150" y="0"/>
            <a:ext cx="92011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8A80A83-1E25-C5D1-2F6F-77D64139BE1A}"/>
              </a:ext>
            </a:extLst>
          </p:cNvPr>
          <p:cNvSpPr>
            <a:spLocks/>
          </p:cNvSpPr>
          <p:nvPr/>
        </p:nvSpPr>
        <p:spPr bwMode="auto">
          <a:xfrm>
            <a:off x="4191000" y="-147638"/>
            <a:ext cx="5114925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AA4A540-E9DB-5CE4-D94E-99BAC54D6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-10716" y="1298575"/>
            <a:ext cx="4201716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F8447B-9E2C-C8E1-64FE-C98D1840A96D}"/>
              </a:ext>
            </a:extLst>
          </p:cNvPr>
          <p:cNvGrpSpPr/>
          <p:nvPr/>
        </p:nvGrpSpPr>
        <p:grpSpPr>
          <a:xfrm>
            <a:off x="-10716" y="-989013"/>
            <a:ext cx="9255920" cy="1514475"/>
            <a:chOff x="-14288" y="-493713"/>
            <a:chExt cx="12341226" cy="15144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69133FC-13EB-4A63-0E15-1028F57A9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67DE6E-145E-263D-BBDE-9A88F77CB8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EDC877F-4151-7300-8493-94E621B5A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C9F949B-5CD2-2242-2213-B543040B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BF67E9E-C4F3-76F4-01A0-6E41F7315D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71B1C-74F4-4D8A-0DE2-F5DC897FC0FA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F17D1C5-9463-EE9F-C046-DB80CFB9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623941"/>
            <a:ext cx="7477183" cy="509081"/>
          </a:xfrm>
        </p:spPr>
        <p:txBody>
          <a:bodyPr anchor="ctr" anchorCtr="0">
            <a:normAutofit/>
          </a:bodyPr>
          <a:lstStyle>
            <a:lvl1pPr>
              <a:defRPr sz="24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E896E-5EE1-38FC-FE14-4AA898EE97A9}"/>
              </a:ext>
            </a:extLst>
          </p:cNvPr>
          <p:cNvSpPr/>
          <p:nvPr/>
        </p:nvSpPr>
        <p:spPr>
          <a:xfrm>
            <a:off x="-10716" y="-1143000"/>
            <a:ext cx="9454754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CAC2D-CFD7-2528-6C28-3A660F8F16AA}"/>
              </a:ext>
            </a:extLst>
          </p:cNvPr>
          <p:cNvSpPr/>
          <p:nvPr/>
        </p:nvSpPr>
        <p:spPr>
          <a:xfrm>
            <a:off x="9158287" y="-147638"/>
            <a:ext cx="300038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E3625-9D69-AF48-C6FB-B0E801FB2C88}"/>
              </a:ext>
            </a:extLst>
          </p:cNvPr>
          <p:cNvCxnSpPr/>
          <p:nvPr/>
        </p:nvCxnSpPr>
        <p:spPr>
          <a:xfrm>
            <a:off x="3602107" y="1304681"/>
            <a:ext cx="1177787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160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1621534"/>
            <a:ext cx="4066793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18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18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15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350">
                <a:latin typeface="Aptos" panose="020B0004020202020204" pitchFamily="34" charset="0"/>
              </a:defRPr>
            </a:lvl4pPr>
            <a:lvl5pPr>
              <a:defRPr sz="135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1621534"/>
            <a:ext cx="4066794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18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18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15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350">
                <a:latin typeface="Aptos" panose="020B0004020202020204" pitchFamily="34" charset="0"/>
              </a:defRPr>
            </a:lvl4pPr>
            <a:lvl5pPr>
              <a:defRPr sz="135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/>
        </p:nvSpPr>
        <p:spPr>
          <a:xfrm>
            <a:off x="4134822" y="6216260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0BDD-8321-613B-A705-7915D11749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95" t="26917" r="1953"/>
          <a:stretch/>
        </p:blipFill>
        <p:spPr>
          <a:xfrm>
            <a:off x="-57150" y="1"/>
            <a:ext cx="9201150" cy="1340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0E24-8E4B-0E40-5E5D-C4B885EFCA17}"/>
              </a:ext>
            </a:extLst>
          </p:cNvPr>
          <p:cNvSpPr/>
          <p:nvPr/>
        </p:nvSpPr>
        <p:spPr>
          <a:xfrm>
            <a:off x="4487779" y="0"/>
            <a:ext cx="252663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4FF56-4730-5F2C-14F3-C3F1E8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281041"/>
            <a:ext cx="7477183" cy="509081"/>
          </a:xfrm>
        </p:spPr>
        <p:txBody>
          <a:bodyPr anchor="ctr" anchorCtr="0">
            <a:normAutofit/>
          </a:bodyPr>
          <a:lstStyle>
            <a:lvl1pPr>
              <a:defRPr sz="24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0781B-F151-29A9-1A41-2A39F8C446F5}"/>
              </a:ext>
            </a:extLst>
          </p:cNvPr>
          <p:cNvCxnSpPr/>
          <p:nvPr/>
        </p:nvCxnSpPr>
        <p:spPr>
          <a:xfrm>
            <a:off x="3602107" y="1304681"/>
            <a:ext cx="1177787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569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A55E1-3120-BA71-F0FB-121E3D436A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5" t="804" r="1035"/>
          <a:stretch/>
        </p:blipFill>
        <p:spPr>
          <a:xfrm>
            <a:off x="0" y="1"/>
            <a:ext cx="9144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895" y="2228004"/>
            <a:ext cx="4066793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18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18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15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350">
                <a:latin typeface="Aptos" panose="020B0004020202020204" pitchFamily="34" charset="0"/>
              </a:defRPr>
            </a:lvl4pPr>
            <a:lvl5pPr>
              <a:defRPr sz="135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313" y="2228004"/>
            <a:ext cx="4066794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18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18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15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350">
                <a:latin typeface="Aptos" panose="020B0004020202020204" pitchFamily="34" charset="0"/>
              </a:defRPr>
            </a:lvl4pPr>
            <a:lvl5pPr>
              <a:defRPr sz="135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/>
        </p:nvSpPr>
        <p:spPr>
          <a:xfrm>
            <a:off x="4134822" y="6216260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6F39-B345-5F75-AF17-7D7583F12C50}"/>
              </a:ext>
            </a:extLst>
          </p:cNvPr>
          <p:cNvSpPr/>
          <p:nvPr/>
        </p:nvSpPr>
        <p:spPr>
          <a:xfrm>
            <a:off x="4247147" y="0"/>
            <a:ext cx="493295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BD75-76E3-D1E0-8AC1-20EE12C2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376290"/>
            <a:ext cx="7477183" cy="988332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9BDC4-1F04-0101-5F9C-DA5FB68FC396}"/>
              </a:ext>
            </a:extLst>
          </p:cNvPr>
          <p:cNvCxnSpPr/>
          <p:nvPr/>
        </p:nvCxnSpPr>
        <p:spPr>
          <a:xfrm>
            <a:off x="3673039" y="1759359"/>
            <a:ext cx="1177787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252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1EF80-ED84-8788-C336-9FBDAEDB69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5" t="804" r="1035"/>
          <a:stretch/>
        </p:blipFill>
        <p:spPr>
          <a:xfrm>
            <a:off x="0" y="1"/>
            <a:ext cx="9144000" cy="18194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15" y="2250893"/>
            <a:ext cx="3815306" cy="53600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96" y="2926053"/>
            <a:ext cx="4044825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18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15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350">
                <a:latin typeface="Aptos" panose="020B0004020202020204" pitchFamily="34" charset="0"/>
              </a:defRPr>
            </a:lvl4pPr>
            <a:lvl5pPr>
              <a:defRPr sz="135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00702" y="2250893"/>
            <a:ext cx="3815305" cy="553373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3"/>
            <a:ext cx="4044825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18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15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350">
                <a:latin typeface="Aptos" panose="020B0004020202020204" pitchFamily="34" charset="0"/>
              </a:defRPr>
            </a:lvl4pPr>
            <a:lvl5pPr>
              <a:defRPr sz="135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74728-E4B8-0827-E38D-9DADE610DFCB}"/>
              </a:ext>
            </a:extLst>
          </p:cNvPr>
          <p:cNvSpPr txBox="1"/>
          <p:nvPr/>
        </p:nvSpPr>
        <p:spPr>
          <a:xfrm>
            <a:off x="4134822" y="6216260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084CA-4450-A029-D9FD-E9435204F79F}"/>
              </a:ext>
            </a:extLst>
          </p:cNvPr>
          <p:cNvSpPr/>
          <p:nvPr/>
        </p:nvSpPr>
        <p:spPr>
          <a:xfrm>
            <a:off x="4134822" y="0"/>
            <a:ext cx="605620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9625C0-4BE2-A584-507C-355B7A99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94" y="376290"/>
            <a:ext cx="7477183" cy="988332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4DE6E-CA3B-ABC4-4A43-982D0B88497E}"/>
              </a:ext>
            </a:extLst>
          </p:cNvPr>
          <p:cNvCxnSpPr/>
          <p:nvPr/>
        </p:nvCxnSpPr>
        <p:spPr>
          <a:xfrm>
            <a:off x="3599728" y="1745711"/>
            <a:ext cx="1177787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44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5894" y="705124"/>
            <a:ext cx="8272212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894" y="2336003"/>
            <a:ext cx="8272212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9E061-63C1-DAB6-DC64-CE1D063ECE2C}"/>
              </a:ext>
            </a:extLst>
          </p:cNvPr>
          <p:cNvSpPr txBox="1"/>
          <p:nvPr userDrawn="1"/>
        </p:nvSpPr>
        <p:spPr>
          <a:xfrm>
            <a:off x="4134822" y="6216260"/>
            <a:ext cx="457328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35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4676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55" r:id="rId18"/>
  </p:sldLayoutIdLst>
  <p:txStyles>
    <p:titleStyle>
      <a:lvl1pPr algn="l" defTabSz="342900" rtl="0" eaLnBrk="1" latinLnBrk="0" hangingPunct="1">
        <a:spcBef>
          <a:spcPct val="0"/>
        </a:spcBef>
        <a:buNone/>
        <a:defRPr sz="2400" b="1" i="0" kern="1200" cap="none" baseline="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9500" indent="-229500" algn="l" defTabSz="342900" rtl="0" eaLnBrk="1" latinLnBrk="0" hangingPunct="1">
        <a:spcBef>
          <a:spcPct val="20000"/>
        </a:spcBef>
        <a:spcAft>
          <a:spcPts val="450"/>
        </a:spcAft>
        <a:buClr>
          <a:srgbClr val="1999C8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1pPr>
      <a:lvl2pPr marL="472500" indent="-229500" algn="l" defTabSz="342900" rtl="0" eaLnBrk="1" latinLnBrk="0" hangingPunct="1">
        <a:spcBef>
          <a:spcPct val="20000"/>
        </a:spcBef>
        <a:spcAft>
          <a:spcPts val="450"/>
        </a:spcAft>
        <a:buClr>
          <a:srgbClr val="00B0F0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2pPr>
      <a:lvl3pPr marL="675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bg1">
            <a:lumMod val="65000"/>
          </a:schemeClr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3pPr>
      <a:lvl4pPr marL="931500" indent="-17550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4pPr>
      <a:lvl5pPr marL="1201500" indent="-175500" algn="l" defTabSz="342900" rtl="0" eaLnBrk="1" latinLnBrk="0" hangingPunct="1">
        <a:spcBef>
          <a:spcPct val="20000"/>
        </a:spcBef>
        <a:spcAft>
          <a:spcPts val="45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135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5pPr>
      <a:lvl6pPr marL="142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6pPr>
      <a:lvl7pPr marL="165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7pPr>
      <a:lvl8pPr marL="1875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8pPr>
      <a:lvl9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ha.gov/contactus/bysta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04800" y="1524000"/>
            <a:ext cx="5029200" cy="160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br>
              <a:rPr lang="en-US" altLang="en-US" sz="5400" dirty="0">
                <a:solidFill>
                  <a:schemeClr val="bg2"/>
                </a:solidFill>
                <a:latin typeface="Calibri" panose="020F0502020204030204" pitchFamily="34" charset="0"/>
              </a:rPr>
            </a:br>
            <a:r>
              <a:rPr lang="en-US" altLang="en-US" sz="5400" dirty="0">
                <a:solidFill>
                  <a:schemeClr val="bg2"/>
                </a:solidFill>
                <a:latin typeface="Calibri" panose="020F0502020204030204" pitchFamily="34" charset="0"/>
              </a:rPr>
              <a:t>The OSHA Alliance Program</a:t>
            </a:r>
            <a:endParaRPr lang="en-US" altLang="en-US" sz="1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9" descr="alliance_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90044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2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E65569-CDEF-062E-FB5F-C3E161CBB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68D3A-78ED-ABEE-135F-CC46C637B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07459"/>
            <a:ext cx="7848600" cy="509081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Alliances cover a range of safety and health topics </a:t>
            </a:r>
            <a:br>
              <a:rPr lang="en-US" dirty="0"/>
            </a:br>
            <a:endParaRPr lang="en-US" sz="2400" dirty="0"/>
          </a:p>
        </p:txBody>
      </p:sp>
      <p:pic>
        <p:nvPicPr>
          <p:cNvPr id="4" name="Picture 3" descr="Chart Title: OSHA Alliances by Focus Area (as of September 30, 2024)&#10;Chart Type: Column&#10;Chart Elements: 9 categories - Construction, Hispanic Workers, Youth, Chemicals, Small Business, Temporary Workers, Oil and Gas, Ergonomics, and Healthcare with the cumulative number of Total Active Alliances = 296*.&#10;Values:&#10;Number of Active Alliances:&#10; Construction = 160&#10; Hispanic Workers = 68&#10; Youth = 40&#10; Chemicals = 37&#10; Small Business = 25&#10; Temporary Workers= 21&#10; Ergonomics= 19&#10; Healthcare = 17&#10;&#10;*The sum of the focus areas does not equal the total number of Alliances because Alliances can have multiple focus areas and some focus areas are not shown.">
            <a:extLst>
              <a:ext uri="{FF2B5EF4-FFF2-40B4-BE49-F238E27FC236}">
                <a16:creationId xmlns:a16="http://schemas.microsoft.com/office/drawing/2014/main" id="{7902CA0E-93C9-69D5-D7AE-B4913A6CF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20" y="1431057"/>
            <a:ext cx="6431280" cy="46649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36751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In FY 2024, National Alliances helped OSHA reach stakeholders nationwide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610600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Conducted &gt;400 </a:t>
            </a:r>
            <a:r>
              <a:rPr lang="en-US" altLang="en-US" sz="2500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dissemination activities</a:t>
            </a:r>
            <a:r>
              <a:rPr lang="en-US" altLang="en-US" sz="2500" dirty="0">
                <a:latin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reaching 600,000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/>
                <a:cs typeface="Calibri" panose="020F0502020204030204" pitchFamily="34" charset="0"/>
              </a:rPr>
              <a:t>Provided </a:t>
            </a:r>
            <a:r>
              <a:rPr lang="en-US" altLang="en-US" sz="2500" b="1" dirty="0">
                <a:solidFill>
                  <a:schemeClr val="accent2"/>
                </a:solidFill>
                <a:latin typeface="Aptos" panose="020B0004020202020204" pitchFamily="34" charset="0"/>
                <a:ea typeface="Arial Unicode MS"/>
                <a:cs typeface="Calibri" panose="020F0502020204030204" pitchFamily="34" charset="0"/>
              </a:rPr>
              <a:t>billboard space </a:t>
            </a: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/>
                <a:cs typeface="Calibri" panose="020F0502020204030204" pitchFamily="34" charset="0"/>
              </a:rPr>
              <a:t>to support OSHA’s outreach initiatives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Conducted &gt;50 </a:t>
            </a:r>
            <a:r>
              <a:rPr lang="en-US" altLang="en-US" sz="2500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events or training activities </a:t>
            </a: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reaching nearly 20,000 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Provided 10 </a:t>
            </a:r>
            <a:r>
              <a:rPr lang="en-US" altLang="en-US" sz="2500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technical training sessions </a:t>
            </a: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for 150 representatives from federal OSHA, state OSHA agencies, and On-Site Consultation Programs.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58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07562"/>
            <a:ext cx="7477183" cy="988332"/>
          </a:xfrm>
        </p:spPr>
        <p:txBody>
          <a:bodyPr>
            <a:noAutofit/>
          </a:bodyPr>
          <a:lstStyle/>
          <a:p>
            <a:r>
              <a:rPr lang="en-US" sz="2900" dirty="0"/>
              <a:t>In FY 2024, Regional and Area Office Alliances helped train employers and employees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52400" y="2695341"/>
            <a:ext cx="43434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Regional and Area Offices conducted &gt;1,400 outreach and training activities, reaching nearly 500,000, and likely impacting many more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0" y="2302927"/>
            <a:ext cx="4267200" cy="35240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chemeClr val="accent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Examples: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The Wichita, KS Area Office provided trenching and excavation safety training to small construction businesses through the Missouri Common Ground Alliance.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The Boston, MA and Providence, RI Area Offices conducted workplace safety trainings for seafood processing workers through their alliance with </a:t>
            </a:r>
            <a:r>
              <a:rPr lang="en-US" b="0" i="0" dirty="0">
                <a:solidFill>
                  <a:schemeClr val="tx2"/>
                </a:solidFill>
                <a:effectLst/>
                <a:latin typeface="Aptos" panose="020B0004020202020204" pitchFamily="34" charset="0"/>
                <a:cs typeface="Calibri" panose="020F0502020204030204" pitchFamily="34" charset="0"/>
              </a:rPr>
              <a:t>the New Bedford (CT) Worker Center. </a:t>
            </a:r>
            <a:endParaRPr lang="en-US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40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Alliances promote member engagement in OSHA’s national initiatives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87572" y="2343348"/>
            <a:ext cx="64770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Safe + Sound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Heat Illness Prevention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Fall Prevention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Trenching and Excavation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Temporary Workers</a:t>
            </a:r>
          </a:p>
        </p:txBody>
      </p:sp>
      <p:pic>
        <p:nvPicPr>
          <p:cNvPr id="5" name="Picture 1" descr="Logo: OSHA's Safe and Sound Campaig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29" y="2336118"/>
            <a:ext cx="3318084" cy="5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Image depicts a worker working on a construction site wearing a hard had and a fall protection harness; this image represents OSHA's Fall Prevention Campaig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29" y="3207741"/>
            <a:ext cx="169545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Trenching protection inside a trench. (This image represents OSHA's ongoing outreach on preventing trenching fatalities.)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17" y="3037261"/>
            <a:ext cx="12303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Logo: OSHA's Heat Illness Prevention Campaig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177" y="4773820"/>
            <a:ext cx="101758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203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Alliances develop innovative and industry-specific resources </a:t>
            </a:r>
          </a:p>
        </p:txBody>
      </p:sp>
      <p:pic>
        <p:nvPicPr>
          <p:cNvPr id="5" name="Picture 1" descr="Screen shot of the hazard alert developed through the OSHA/National STEPS Network and NIOSH Allianc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0" y="2286000"/>
            <a:ext cx="4419107" cy="26868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76671" y="4965864"/>
            <a:ext cx="49149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20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Hazard alert developed through the OSHA/National STEPS Network/NIOSH Alliance</a:t>
            </a:r>
          </a:p>
        </p:txBody>
      </p:sp>
      <p:pic>
        <p:nvPicPr>
          <p:cNvPr id="6" name="Picture 9" descr="Screenshot of an infographic on risk factors and warning signs of heat exposure developed through the OSHA/CPWR Alliance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" r="1927"/>
          <a:stretch>
            <a:fillRect/>
          </a:stretch>
        </p:blipFill>
        <p:spPr bwMode="auto">
          <a:xfrm>
            <a:off x="4826156" y="2286001"/>
            <a:ext cx="4100335" cy="26868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822414" y="4972843"/>
            <a:ext cx="426243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altLang="en-US" sz="20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Infographic developed through the OSHA/CPWR Alliance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083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en-US" sz="2900" kern="1200" dirty="0">
                <a:solidFill>
                  <a:schemeClr val="bg2"/>
                </a:solidFill>
                <a:ea typeface="+mj-ea"/>
              </a:rPr>
              <a:t>Alliances network with one another and cross-collaborate</a:t>
            </a:r>
          </a:p>
        </p:txBody>
      </p:sp>
      <p:pic>
        <p:nvPicPr>
          <p:cNvPr id="1026" name="Picture 2" descr="Group photo from the 2023 Alliance Program Forum.">
            <a:extLst>
              <a:ext uri="{FF2B5EF4-FFF2-40B4-BE49-F238E27FC236}">
                <a16:creationId xmlns:a16="http://schemas.microsoft.com/office/drawing/2014/main" id="{CA096647-BC27-1688-ABE1-B34703E660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3"/>
          <a:stretch/>
        </p:blipFill>
        <p:spPr bwMode="auto">
          <a:xfrm>
            <a:off x="1418809" y="1727392"/>
            <a:ext cx="5478222" cy="2223047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435894" y="3911974"/>
            <a:ext cx="8267471" cy="245268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228600" eaLnBrk="1" hangingPunct="1">
              <a:lnSpc>
                <a:spcPct val="90000"/>
              </a:lnSpc>
              <a:spcAft>
                <a:spcPts val="18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</a:rPr>
              <a:t>Alliance Program Forum: National Alliances hear OSHA updates and network </a:t>
            </a:r>
          </a:p>
          <a:p>
            <a:pPr indent="-228600" eaLnBrk="1" hangingPunct="1">
              <a:lnSpc>
                <a:spcPct val="90000"/>
              </a:lnSpc>
              <a:spcAft>
                <a:spcPts val="1800"/>
              </a:spcAft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</a:rPr>
              <a:t>Alliance Program Construction Roundtable: National construction-related Alliances collaborate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336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sz="2900" dirty="0"/>
              <a:t>Find out more at </a:t>
            </a:r>
            <a:br>
              <a:rPr lang="en-US" sz="2900" dirty="0"/>
            </a:br>
            <a:r>
              <a:rPr lang="en-US" sz="2900" dirty="0"/>
              <a:t>osha.gov/alliances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EE66D-E03D-5C0C-1A09-067793252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of OSHA's Alliance Program webpage, at osha.gov/alliances. There are four boxes on the landing page, with heads for Alliance Listings, Products and Activities, Program Information, and Success Stories">
            <a:extLst>
              <a:ext uri="{FF2B5EF4-FFF2-40B4-BE49-F238E27FC236}">
                <a16:creationId xmlns:a16="http://schemas.microsoft.com/office/drawing/2014/main" id="{0FF3272C-A861-2CA9-A5C8-6ECB3A17E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" y="1676400"/>
            <a:ext cx="9144000" cy="432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01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Contact Us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612135" y="2057400"/>
            <a:ext cx="7124700" cy="312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2"/>
                </a:solidFill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National Alliances 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Contact OSHA’s Office of Outreach Services and Alliances at (202) 693-2340.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b="1" dirty="0">
                <a:solidFill>
                  <a:schemeClr val="tx2"/>
                </a:solidFill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Regional and Area Office Alliances</a:t>
            </a:r>
          </a:p>
          <a:p>
            <a:pPr lvl="1"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Contact your local OSHA Regional or Area Office. See </a:t>
            </a: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osha.gov/contactus/bystate</a:t>
            </a:r>
            <a:endParaRPr lang="en-US" sz="2500" dirty="0">
              <a:solidFill>
                <a:schemeClr val="tx2"/>
              </a:solidFill>
              <a:latin typeface="Aptos" panose="020B000402020202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7608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 txBox="1">
            <a:spLocks noGrp="1"/>
          </p:cNvSpPr>
          <p:nvPr>
            <p:ph type="title" idx="4294967295"/>
          </p:nvPr>
        </p:nvSpPr>
        <p:spPr bwMode="auto">
          <a:xfrm>
            <a:off x="1392649" y="3309604"/>
            <a:ext cx="6358700" cy="93871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  <a:cs typeface="+mn-cs"/>
              </a:rPr>
              <a:t>osha.gov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ptos" panose="020B0004020202020204" pitchFamily="34" charset="0"/>
                <a:ea typeface="ＭＳ Ｐゴシック" charset="0"/>
                <a:cs typeface="+mn-cs"/>
              </a:rPr>
              <a:t>800-321-OSHA (6742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ptos" panose="020B0004020202020204" pitchFamily="34" charset="0"/>
                <a:ea typeface="ＭＳ Ｐゴシック" charset="0"/>
                <a:cs typeface="+mn-cs"/>
              </a:rPr>
              <a:t>)</a:t>
            </a:r>
          </a:p>
        </p:txBody>
      </p:sp>
      <p:pic>
        <p:nvPicPr>
          <p:cNvPr id="4" name="Picture 3" descr="secondary-OSHA logo.jpg" title="OSHA logo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192"/>
          <a:stretch/>
        </p:blipFill>
        <p:spPr>
          <a:xfrm>
            <a:off x="3094386" y="2125268"/>
            <a:ext cx="2955227" cy="9186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7772400" cy="988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OSHA is committed to a balanced approach to meet its worker safety and health mission </a:t>
            </a:r>
          </a:p>
        </p:txBody>
      </p:sp>
      <p:pic>
        <p:nvPicPr>
          <p:cNvPr id="7173" name="Picture 2" descr="Photograph of worker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3200400" cy="3587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lliance_log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3810000" y="2209800"/>
            <a:ext cx="4343400" cy="367830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/>
              <a:t>Standards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/>
              <a:t>Enforcement</a:t>
            </a:r>
          </a:p>
          <a:p>
            <a:pPr>
              <a:spcBef>
                <a:spcPct val="0"/>
              </a:spcBef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/>
              <a:t>Compliance Assistance and Training</a:t>
            </a:r>
          </a:p>
        </p:txBody>
      </p:sp>
    </p:spTree>
    <p:extLst>
      <p:ext uri="{BB962C8B-B14F-4D97-AF65-F5344CB8AC3E}">
        <p14:creationId xmlns:p14="http://schemas.microsoft.com/office/powerpoint/2010/main" val="686478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8C8B522-9CA9-8CDE-6C43-4EF0C15A81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+mj-lt"/>
                <a:ea typeface="ＭＳ Ｐゴシック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0B0004020202020204" pitchFamily="34" charset="0"/>
              </a:rPr>
              <a:t>OSHA works with stakeholder  groups through its Cooperative Programs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53934" y="2082221"/>
            <a:ext cx="6671496" cy="37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Alliance Program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O</a:t>
            </a:r>
            <a:r>
              <a:rPr lang="en-US" sz="2500" dirty="0">
                <a:solidFill>
                  <a:srgbClr val="000000"/>
                </a:solidFill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SHA Strategic Partnership Program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Voluntary Protection Programs (VPP)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OSHA Challenge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rgbClr val="000000"/>
                </a:solidFill>
                <a:latin typeface="Aptos" panose="020B0004020202020204" pitchFamily="34" charset="0"/>
                <a:ea typeface="Arial Unicode MS" pitchFamily="34" charset="-128"/>
                <a:cs typeface="Calibri" panose="020F0502020204030204" pitchFamily="34" charset="0"/>
              </a:rPr>
              <a:t>On-Site Consultation Program &amp; Safety and Health Achievement Recognition Program (SHARP) 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alliance logo"/>
          <p:cNvPicPr>
            <a:picLocks noChangeAspect="1" noChangeArrowheads="1"/>
          </p:cNvPicPr>
          <p:nvPr/>
        </p:nvPicPr>
        <p:blipFill>
          <a:blip r:embed="rId4" cstate="email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430" y="2025905"/>
            <a:ext cx="14160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Logo: OSHA Strategic Partnership Progra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6" b="13901"/>
          <a:stretch>
            <a:fillRect/>
          </a:stretch>
        </p:blipFill>
        <p:spPr bwMode="auto">
          <a:xfrm>
            <a:off x="7081955" y="2743021"/>
            <a:ext cx="1295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OSHA Voluntary Protection Program"/>
          <p:cNvPicPr>
            <a:picLocks noChangeAspect="1" noChangeArrowheads="1"/>
          </p:cNvPicPr>
          <p:nvPr/>
        </p:nvPicPr>
        <p:blipFill>
          <a:blip r:embed="rId6" cstate="email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90" y="3288652"/>
            <a:ext cx="9144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7" descr="OSHA Challenge 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703" y="3965017"/>
            <a:ext cx="8651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Logo: OSHA's Safety and Health Achievement Recognition Program (SHARP)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90" y="4742184"/>
            <a:ext cx="106680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41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6290"/>
            <a:ext cx="7684477" cy="98833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Alliances foster collaborative </a:t>
            </a:r>
            <a:br>
              <a:rPr lang="en-US" sz="3600" dirty="0"/>
            </a:br>
            <a:r>
              <a:rPr lang="en-US" sz="3600" dirty="0"/>
              <a:t>relationships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90500" y="2229239"/>
            <a:ext cx="49149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sz="2500" b="1" dirty="0">
                <a:solidFill>
                  <a:schemeClr val="tx2"/>
                </a:solidFill>
                <a:latin typeface="Aptos" panose="020B0004020202020204" pitchFamily="34" charset="0"/>
                <a:ea typeface="Arial Unicode MS"/>
                <a:cs typeface="Calibri" panose="020F0502020204030204" pitchFamily="34" charset="0"/>
              </a:rPr>
              <a:t>Between: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/>
                <a:cs typeface="Calibri" panose="020F0502020204030204" pitchFamily="34" charset="0"/>
              </a:rPr>
              <a:t>OSHA National, Regional, or Area Offices, and</a:t>
            </a:r>
          </a:p>
          <a:p>
            <a:pPr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/>
                <a:cs typeface="Calibri" panose="020F0502020204030204" pitchFamily="34" charset="0"/>
              </a:rPr>
              <a:t>Employer and employee groups (trade or professional associations, unions, consulates, community and faith-based groups, and government agencies)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endParaRPr lang="en-US" altLang="en-US" sz="2500" dirty="0">
              <a:latin typeface="Calibri" panose="020F0502020204030204" pitchFamily="34" charset="0"/>
              <a:ea typeface="Arial Unicode MS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722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2249683"/>
            <a:ext cx="3657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eaLnBrk="1" hangingPunct="1">
              <a:spcAft>
                <a:spcPts val="0"/>
              </a:spcAft>
              <a:buClr>
                <a:srgbClr val="0070C0"/>
              </a:buClr>
              <a:buSzPct val="110000"/>
            </a:pPr>
            <a:r>
              <a:rPr lang="en-US" altLang="en-US" sz="2500" b="1" dirty="0">
                <a:solidFill>
                  <a:schemeClr val="tx2"/>
                </a:solidFill>
                <a:latin typeface="Aptos" panose="020B0004020202020204" pitchFamily="34" charset="0"/>
                <a:ea typeface="Arial Unicode MS"/>
                <a:cs typeface="Calibri" panose="020F0502020204030204" pitchFamily="34" charset="0"/>
              </a:rPr>
              <a:t>To:</a:t>
            </a:r>
          </a:p>
          <a:p>
            <a:pPr marL="342900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/>
                <a:cs typeface="Calibri" panose="020F0502020204030204" pitchFamily="34" charset="0"/>
              </a:rPr>
              <a:t>Build trust </a:t>
            </a:r>
          </a:p>
          <a:p>
            <a:pPr marL="342900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/>
                <a:cs typeface="Calibri" panose="020F0502020204030204" pitchFamily="34" charset="0"/>
              </a:rPr>
              <a:t>Encourage information sharing </a:t>
            </a:r>
          </a:p>
          <a:p>
            <a:pPr marL="342900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/>
                <a:cs typeface="Calibri" panose="020F0502020204030204" pitchFamily="34" charset="0"/>
              </a:rPr>
              <a:t>Promote education</a:t>
            </a:r>
          </a:p>
          <a:p>
            <a:endParaRPr lang="en-US" sz="2500" dirty="0"/>
          </a:p>
        </p:txBody>
      </p:sp>
      <p:pic>
        <p:nvPicPr>
          <p:cNvPr id="9" name="Picture 8" descr="Handshake Clipart | Free download best Handshake Clipart ...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343400"/>
            <a:ext cx="2197894" cy="171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6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Alliances are formalized through </a:t>
            </a:r>
            <a:br>
              <a:rPr lang="en-US" sz="2900" dirty="0"/>
            </a:br>
            <a:r>
              <a:rPr lang="en-US" sz="2900" dirty="0"/>
              <a:t>an agreement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28600" y="2057400"/>
            <a:ext cx="813929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Initial agreements: two years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Renewals: up to five years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Follow standard template with the following overall goals:</a:t>
            </a:r>
          </a:p>
          <a:p>
            <a:pPr marL="800100" lvl="1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Raising awareness: outreach and communication</a:t>
            </a:r>
          </a:p>
          <a:p>
            <a:pPr marL="800100" lvl="1" indent="-342900" eaLnBrk="1" hangingPunct="1">
              <a:spcAft>
                <a:spcPts val="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Training and education</a:t>
            </a:r>
          </a:p>
          <a:p>
            <a:pPr marL="457200" lvl="1" indent="0" eaLnBrk="1" hangingPunct="1">
              <a:spcAft>
                <a:spcPts val="0"/>
              </a:spcAft>
              <a:buClr>
                <a:srgbClr val="0070C0"/>
              </a:buClr>
              <a:buSzPct val="110000"/>
            </a:pPr>
            <a:endParaRPr lang="en-US" altLang="en-US" sz="2500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  <a:p>
            <a:pPr marL="400050"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500" dirty="0">
                <a:solidFill>
                  <a:schemeClr val="tx2"/>
                </a:solidFill>
                <a:latin typeface="Aptos" panose="020B0004020202020204" pitchFamily="34" charset="0"/>
                <a:ea typeface="Arial Unicode MS"/>
                <a:cs typeface="Calibri" panose="020F0502020204030204" pitchFamily="34" charset="0"/>
              </a:rPr>
              <a:t>Participants do not receive enforcement exemptions</a:t>
            </a:r>
            <a:endParaRPr lang="en-US" altLang="en-US" sz="2500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63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Alliance participants agree to several “fundamental requirements”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238539" y="1690062"/>
            <a:ext cx="8305800" cy="386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Committing time and resources to accomplish Alliance goals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Disseminating information to stakeholders on OSHA’s initiatives and resources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Engaging with and encouraging member participation in OSHA outreach campaigns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sz="250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Bringing together employer, worker, and agency perspective in Alliance activities</a:t>
            </a: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481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477183" cy="988332"/>
          </a:xfrm>
        </p:spPr>
        <p:txBody>
          <a:bodyPr>
            <a:normAutofit/>
          </a:bodyPr>
          <a:lstStyle/>
          <a:p>
            <a:r>
              <a:rPr lang="en-US" sz="2900" dirty="0"/>
              <a:t>Successful Alliances may be promoted to Ambassador 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81000" y="2209800"/>
            <a:ext cx="75819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Eligibility after successful completion of an initial agreement and one renewal 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Continued collaboration with OSHA through established relationship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“Evergreen” with no expiration date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Fewer reporting requirements </a:t>
            </a:r>
          </a:p>
          <a:p>
            <a:pPr eaLnBrk="1" hangingPunct="1">
              <a:spcAft>
                <a:spcPts val="1800"/>
              </a:spcAft>
              <a:buClr>
                <a:srgbClr val="0070C0"/>
              </a:buClr>
              <a:buSzPct val="110000"/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000000"/>
              </a:solidFill>
              <a:latin typeface="Calibri" panose="020F0502020204030204" pitchFamily="34" charset="0"/>
              <a:ea typeface="Arial Unicode MS" pitchFamily="34" charset="-128"/>
              <a:cs typeface="Calibri" panose="020F0502020204030204" pitchFamily="34" charset="0"/>
            </a:endParaRPr>
          </a:p>
        </p:txBody>
      </p:sp>
      <p:pic>
        <p:nvPicPr>
          <p:cNvPr id="8" name="Picture 9" descr="alliance_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1600200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72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7717A-6DA6-BAFD-3187-116D7E3C2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8D72-EB33-45EC-445F-B1B59F1A0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/>
              <a:t>Active Alliances</a:t>
            </a:r>
          </a:p>
        </p:txBody>
      </p:sp>
      <p:graphicFrame>
        <p:nvGraphicFramePr>
          <p:cNvPr id="3" name="Chart 2" descr="Chart Title: OSHA Alliances by Fiscal Year (as of September 30, 2024)&#10;Chart Type: Line Plot&#10;Chart Elements: 11 plots - 2014, 2015, 2016, 2017, 2018, 2019, 2020, 2021, 2022, 2023, and 2024 with the cumulative number of Total, Regional/Area Office and National Active Alliances.&#10;Values:&#10;Total Alliances&#10;• 2014 = 264&#10;• 2015 = 229&#10;• 2016 = 237&#10;• 2017 = 232&#10;• 2018 = 243&#10;• 2019 = 239&#10;• 2020 = 232&#10;• 2021= 236&#10;• 2022 = 244&#10;• 2023 = 266&#10;• 2024 = 296&#10;&#10;Regional/Area Office Alliances&#10; 2014 = 230&#10; 2015 = 200&#10; 2016 = 207&#10; 2017 = 201&#10; 2018 = 210&#10; 2019 = 203&#10; 2020 = 195&#10; 2021 = 200&#10; 2022 = 206&#10; 2023 = 226&#10;• 2024 = 257&#10;&#10;National Alliances&#10; 2014 = 34&#10; 2015 = 29&#10; 2016 = 30&#10; 2017 = 31&#10; 2018 = 33&#10; 2019 = 36&#10; 2020 = 37&#10; 2021 = 36&#10; 2022 = 38&#10; 2023 = 40&#10;• 2024 = 39">
            <a:extLst>
              <a:ext uri="{FF2B5EF4-FFF2-40B4-BE49-F238E27FC236}">
                <a16:creationId xmlns:a16="http://schemas.microsoft.com/office/drawing/2014/main" id="{DCB9270A-6543-4544-A935-C07067E89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7192677"/>
              </p:ext>
            </p:extLst>
          </p:nvPr>
        </p:nvGraphicFramePr>
        <p:xfrm>
          <a:off x="762000" y="1524000"/>
          <a:ext cx="6858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615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022E1-CC7F-5967-11A5-D0EA9B328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98E77-7B77-3599-1384-CDDA9585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A variety of organizations sign Alliances with OSHA</a:t>
            </a:r>
          </a:p>
        </p:txBody>
      </p:sp>
      <p:pic>
        <p:nvPicPr>
          <p:cNvPr id="4" name="Picture 3" descr="Chart Title: OSHA Alliances by Signatory Type (as of September 30, 2024)&#10;Chart Type: Column&#10;Chart Elements: 8 categories - Trade Associations, Consultation Programs, Consulates, Professional Societies, Unions, State Plans, Government Agencies, and Community/Faith-Based Organizations with the cumulative number of Total Active Alliances = 296*.&#10;Values:&#10;Number of Active Alliances:&#10; Trade Associations = 102&#10; Consultation Programs = 64&#10; Consulates = 47&#10; Professional Societies = 31&#10; Unions = 25&#10; State Plans = 23&#10; Government Agencies = 19&#10; Community/Faith-Based Orgs = 12&#10;*The sum of the signatory types does not equal the total number of Alliances because Alliances can have multiple signatory types and some signatory types are not shown.">
            <a:extLst>
              <a:ext uri="{FF2B5EF4-FFF2-40B4-BE49-F238E27FC236}">
                <a16:creationId xmlns:a16="http://schemas.microsoft.com/office/drawing/2014/main" id="{F9C9D361-F983-D434-9E05-EE1F9139F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477" y="1371600"/>
            <a:ext cx="6488723" cy="47066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98124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OSHA-PPT-TEMPLATE (1)</Template>
  <TotalTime>2121</TotalTime>
  <Words>607</Words>
  <Application>Microsoft Office PowerPoint</Application>
  <PresentationFormat>On-screen Show (4:3)</PresentationFormat>
  <Paragraphs>126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Aptos</vt:lpstr>
      <vt:lpstr>Arial</vt:lpstr>
      <vt:lpstr>Calibri</vt:lpstr>
      <vt:lpstr>Times New Roman</vt:lpstr>
      <vt:lpstr>Wingdings</vt:lpstr>
      <vt:lpstr>Wingdings 2</vt:lpstr>
      <vt:lpstr>Dividend</vt:lpstr>
      <vt:lpstr> The OSHA Alliance Program</vt:lpstr>
      <vt:lpstr>OSHA is committed to a balanced approach to meet its worker safety and health mission </vt:lpstr>
      <vt:lpstr>OSHA works with stakeholder  groups through its Cooperative Programs </vt:lpstr>
      <vt:lpstr>Alliances foster collaborative  relationships </vt:lpstr>
      <vt:lpstr>Alliances are formalized through  an agreement</vt:lpstr>
      <vt:lpstr>Alliance participants agree to several “fundamental requirements” </vt:lpstr>
      <vt:lpstr>Successful Alliances may be promoted to Ambassador </vt:lpstr>
      <vt:lpstr>Active Alliances</vt:lpstr>
      <vt:lpstr>A variety of organizations sign Alliances with OSHA</vt:lpstr>
      <vt:lpstr>Alliances cover a range of safety and health topics  </vt:lpstr>
      <vt:lpstr>In FY 2024, National Alliances helped OSHA reach stakeholders nationwide</vt:lpstr>
      <vt:lpstr>In FY 2024, Regional and Area Office Alliances helped train employers and employees</vt:lpstr>
      <vt:lpstr>Alliances promote member engagement in OSHA’s national initiatives</vt:lpstr>
      <vt:lpstr>Alliances develop innovative and industry-specific resources </vt:lpstr>
      <vt:lpstr>Alliances network with one another and cross-collaborate</vt:lpstr>
      <vt:lpstr>Find out more at  osha.gov/alliances</vt:lpstr>
      <vt:lpstr>Contact Us</vt:lpstr>
      <vt:lpstr>osha.gov 800-321-OSHA (6742)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OSHA Alliance Program</dc:title>
  <dc:subject>OSHA Alliance Program</dc:subject>
  <dc:creator>U.S. Department Of Labor (DOL)- Occupational Safety and Health Administration (OSHA)- Directorate of Cooperative and State Programs (DCSP)</dc:creator>
  <cp:keywords/>
  <dc:description/>
  <cp:lastModifiedBy>Morgan, Christina E. - OSHA</cp:lastModifiedBy>
  <cp:revision>186</cp:revision>
  <cp:lastPrinted>2018-12-07T14:42:03Z</cp:lastPrinted>
  <dcterms:created xsi:type="dcterms:W3CDTF">2006-10-02T15:43:52Z</dcterms:created>
  <dcterms:modified xsi:type="dcterms:W3CDTF">2025-09-10T18:16:52Z</dcterms:modified>
  <cp:category/>
</cp:coreProperties>
</file>