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84" r:id="rId6"/>
    <p:sldId id="262" r:id="rId7"/>
    <p:sldId id="283" r:id="rId8"/>
    <p:sldId id="281" r:id="rId9"/>
    <p:sldId id="271" r:id="rId10"/>
    <p:sldId id="276" r:id="rId11"/>
    <p:sldId id="272" r:id="rId12"/>
    <p:sldId id="273" r:id="rId13"/>
    <p:sldId id="274" r:id="rId14"/>
    <p:sldId id="275" r:id="rId15"/>
    <p:sldId id="277" r:id="rId16"/>
    <p:sldId id="261" r:id="rId17"/>
    <p:sldId id="278" r:id="rId18"/>
    <p:sldId id="260" r:id="rId19"/>
    <p:sldId id="264" r:id="rId20"/>
    <p:sldId id="285" r:id="rId21"/>
    <p:sldId id="266" r:id="rId22"/>
    <p:sldId id="268" r:id="rId23"/>
    <p:sldId id="258" r:id="rId24"/>
    <p:sldId id="270" r:id="rId25"/>
    <p:sldId id="267" r:id="rId26"/>
    <p:sldId id="279" r:id="rId27"/>
    <p:sldId id="263" r:id="rId28"/>
    <p:sldId id="257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558600-83B0-50AD-33AA-86733EDC0CAD}" name="Gaines, Terra B - OSHA" initials="TG" userId="S::Gaines.Terra.B@dol.gov::6aeb97de-c1ee-427a-82ba-77bb5800f31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647" autoAdjust="0"/>
  </p:normalViewPr>
  <p:slideViewPr>
    <p:cSldViewPr snapToGrid="0">
      <p:cViewPr varScale="1">
        <p:scale>
          <a:sx n="58" d="100"/>
          <a:sy n="58" d="100"/>
        </p:scale>
        <p:origin x="17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rera, Jose H. - OSHA" userId="348c916a-33fe-4710-a806-0a2967276977" providerId="ADAL" clId="{A0365AE0-B760-4D1F-AB70-280C25F590D4}"/>
    <pc:docChg chg="delSld modSld">
      <pc:chgData name="Herrera, Jose H. - OSHA" userId="348c916a-33fe-4710-a806-0a2967276977" providerId="ADAL" clId="{A0365AE0-B760-4D1F-AB70-280C25F590D4}" dt="2025-06-05T19:11:04.388" v="1" actId="2696"/>
      <pc:docMkLst>
        <pc:docMk/>
      </pc:docMkLst>
      <pc:sldChg chg="del">
        <pc:chgData name="Herrera, Jose H. - OSHA" userId="348c916a-33fe-4710-a806-0a2967276977" providerId="ADAL" clId="{A0365AE0-B760-4D1F-AB70-280C25F590D4}" dt="2025-06-05T19:11:04.388" v="1" actId="2696"/>
        <pc:sldMkLst>
          <pc:docMk/>
          <pc:sldMk cId="3296501658" sldId="265"/>
        </pc:sldMkLst>
      </pc:sldChg>
      <pc:sldChg chg="modSp mod">
        <pc:chgData name="Herrera, Jose H. - OSHA" userId="348c916a-33fe-4710-a806-0a2967276977" providerId="ADAL" clId="{A0365AE0-B760-4D1F-AB70-280C25F590D4}" dt="2025-06-05T19:09:50.134" v="0" actId="20577"/>
        <pc:sldMkLst>
          <pc:docMk/>
          <pc:sldMk cId="2200447593" sldId="284"/>
        </pc:sldMkLst>
        <pc:spChg chg="mod">
          <ac:chgData name="Herrera, Jose H. - OSHA" userId="348c916a-33fe-4710-a806-0a2967276977" providerId="ADAL" clId="{A0365AE0-B760-4D1F-AB70-280C25F590D4}" dt="2025-06-05T19:09:50.134" v="0" actId="20577"/>
          <ac:spMkLst>
            <pc:docMk/>
            <pc:sldMk cId="2200447593" sldId="284"/>
            <ac:spMk id="3" creationId="{40651F55-E757-F487-3FAF-DBB9A0443B71}"/>
          </ac:spMkLst>
        </pc:spChg>
      </pc:sldChg>
    </pc:docChg>
  </pc:docChgLst>
  <pc:docChgLst>
    <pc:chgData name="Herrera, Jose H. - OSHA" userId="348c916a-33fe-4710-a806-0a2967276977" providerId="ADAL" clId="{35C7FDD7-2DEC-48DD-80C7-EC1A54E1C848}"/>
    <pc:docChg chg="undo custSel modSld">
      <pc:chgData name="Herrera, Jose H. - OSHA" userId="348c916a-33fe-4710-a806-0a2967276977" providerId="ADAL" clId="{35C7FDD7-2DEC-48DD-80C7-EC1A54E1C848}" dt="2025-06-10T19:32:48.267" v="2" actId="20577"/>
      <pc:docMkLst>
        <pc:docMk/>
      </pc:docMkLst>
      <pc:sldChg chg="modSp mod">
        <pc:chgData name="Herrera, Jose H. - OSHA" userId="348c916a-33fe-4710-a806-0a2967276977" providerId="ADAL" clId="{35C7FDD7-2DEC-48DD-80C7-EC1A54E1C848}" dt="2025-06-10T19:32:48.267" v="2" actId="20577"/>
        <pc:sldMkLst>
          <pc:docMk/>
          <pc:sldMk cId="2984885957" sldId="256"/>
        </pc:sldMkLst>
        <pc:spChg chg="mod">
          <ac:chgData name="Herrera, Jose H. - OSHA" userId="348c916a-33fe-4710-a806-0a2967276977" providerId="ADAL" clId="{35C7FDD7-2DEC-48DD-80C7-EC1A54E1C848}" dt="2025-06-10T19:32:48.267" v="2" actId="20577"/>
          <ac:spMkLst>
            <pc:docMk/>
            <pc:sldMk cId="2984885957" sldId="256"/>
            <ac:spMk id="2" creationId="{C8CE78F6-F8B4-BBE7-73B9-572F7291423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563BD-E6D2-47C4-BD6E-215758A97B1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188B6-75B5-4C58-8734-B0887C4D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44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188B6-75B5-4C58-8734-B0887C4D8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0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188B6-75B5-4C58-8734-B0887C4D8D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24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spcAft>
                <a:spcPts val="900"/>
              </a:spcAft>
              <a:buFont typeface="Arial" panose="020B0604020202020204" pitchFamily="34" charset="0"/>
              <a:buNone/>
            </a:pPr>
            <a:r>
              <a:rPr lang="es-ES" b="0" i="0" dirty="0">
                <a:solidFill>
                  <a:srgbClr val="212121"/>
                </a:solidFill>
                <a:effectLst/>
                <a:latin typeface="Source Sans Pro" panose="020B0503030403020204" pitchFamily="34" charset="0"/>
              </a:rPr>
              <a:t>Los observadores son un método comprobado para proteger a los empleados a pie detrás de vehículos con una vista obstruida, pero los propios observadores pueden correr el riesgo de sufrir lesiones o incluso la muerte. Los empleadores pueden implementar las siguientes acciones para ayudar a mantener seguros a los observadores:</a:t>
            </a:r>
          </a:p>
          <a:p>
            <a:pPr marL="0" lvl="0" indent="0" algn="l">
              <a:spcAft>
                <a:spcPts val="900"/>
              </a:spcAft>
              <a:buFont typeface="Arial" panose="020B0604020202020204" pitchFamily="34" charset="0"/>
              <a:buNone/>
            </a:pPr>
            <a:endParaRPr lang="es-ES" b="0" i="0" dirty="0">
              <a:solidFill>
                <a:srgbClr val="212121"/>
              </a:solidFill>
              <a:effectLst/>
              <a:latin typeface="Source Sans Pro" panose="020B0503030403020204" pitchFamily="34" charset="0"/>
            </a:endParaRPr>
          </a:p>
          <a:p>
            <a:pPr marL="171450" lvl="0" indent="-171450"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212121"/>
                </a:solidFill>
                <a:effectLst/>
                <a:latin typeface="Source Sans Pro" panose="020B0503030403020204" pitchFamily="34" charset="0"/>
              </a:rPr>
              <a:t>Asegúrese de que los observadores y los conductores estén de acuerdo con las señales manuales antes de retroceder.
Indique a los observadores que siempre mantengan contacto visual con el conductor mientras el vehículo está retrocediendo.
Indique a los conductores que dejen de retroceder inmediatamente si pierden de vista al observador.
No dar a los observadores tareas adicionales mientras actúen como observadores.
Indique a los observadores que no usen teléfonos móviles personales, auriculares personales u otros artículos que puedan representar una distracción durante las actividades de avistamiento.
Proporcione a los observadores ropa de alta visibilidad, especialmente durante las operaciones nocturnas.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188B6-75B5-4C58-8734-B0887C4D8D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1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188B6-75B5-4C58-8734-B0887C4D8D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98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31ADC-7A1B-2F60-7CB7-55519DFD0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E14919-42CA-970E-DEAF-A01BCFEAB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4574C-46AE-AEA7-5C86-F2175546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2B96-C8A3-4EC5-AEE2-18C77B0EB7C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89CBF-49DC-26AF-D170-BA560789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1B089-8C75-2EE7-1480-C7A5BA3EB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2352F-9550-4E82-9BAE-C1710AC9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0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925AD-54D5-96D8-D4CD-26AAF80D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A3584-9104-CEF3-A266-C5BA02F6A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596E8-9BAF-6147-94E5-DAF4C24D8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2B96-C8A3-4EC5-AEE2-18C77B0EB7C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1945C-CA4A-29A1-F413-45D2618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F445A-FDEA-F431-EEB0-BCE6B3A10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2352F-9550-4E82-9BAE-C1710AC9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2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A697E1-96D3-9546-3B1A-A050B28D6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45387-7F0B-9233-7FF2-CAB8E83A9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CF16A-F6EF-A31B-EE20-D905A970B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2B96-C8A3-4EC5-AEE2-18C77B0EB7C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DFB89-9959-0921-0A4F-126A2B6A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CD046-BF44-93E0-6688-EDE70784A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2352F-9550-4E82-9BAE-C1710AC9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2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3DA97-6006-06D9-0DD8-E0310D2EB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D87F3-BFAF-BD51-E469-8695A91D8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9A17B-353A-41D9-CC8C-DCA4A0732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2B96-C8A3-4EC5-AEE2-18C77B0EB7C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FBCE6-46A1-4C52-9EF4-90025C338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C08C2-2326-BDF5-DA69-6168267FE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2352F-9550-4E82-9BAE-C1710AC9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3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F2DBC-FFF5-C813-3CA5-91232851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3B8CD-D34C-9307-D925-E325D4D1C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DB5AB-71E8-265D-B848-79419EC9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2B96-C8A3-4EC5-AEE2-18C77B0EB7C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AC8AA-6AEA-FF90-7ADB-2679F800B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B6450-3F2D-BBF3-6E0C-88B4999C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2352F-9550-4E82-9BAE-C1710AC9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5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2C2CC-DCBB-243F-6DE0-BD3F4A323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5D1E-2CB7-9837-1508-EB1140DD6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871F3-D048-6830-8C98-5F190163E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54746-B2AD-54DB-6D17-53E578CF8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2B96-C8A3-4EC5-AEE2-18C77B0EB7C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6BC30-3A60-47A4-AF40-43205ABA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9E3-7D3C-A64A-FBBB-6BEB651E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2352F-9550-4E82-9BAE-C1710AC9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8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64121-2D3D-4833-FCBB-AC9628A4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CB85A-4E74-6F26-F90A-14575CE7E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ADC1E-4688-1467-CB8C-61FB58A0C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8E09A5-65CC-07C5-7E49-3AE246FD47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7C951-5DEC-CD6F-20B7-2D06235BF3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84AE59-AC38-F3D6-5C0A-04EA90794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2B96-C8A3-4EC5-AEE2-18C77B0EB7C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6C6D8D-AA6E-8135-4B71-36B724212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E65069-8999-0249-0658-CDE6B0ED6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2352F-9550-4E82-9BAE-C1710AC9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8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BEDC8-9A9A-D9E3-9EDE-9D63794CA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EFAAF-AD46-3E97-6236-E07E4380B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2B96-C8A3-4EC5-AEE2-18C77B0EB7C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A6154-411B-CBFD-E106-642904E6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829BD-9755-F277-DA49-4EEC8A51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2352F-9550-4E82-9BAE-C1710AC9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403755-B89A-108F-0D7C-C67CC03A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2B96-C8A3-4EC5-AEE2-18C77B0EB7C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527527-2739-36A4-E6B3-19FD6D1A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E2223-4E0C-3B21-86BE-0BBAEEABD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2352F-9550-4E82-9BAE-C1710AC9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5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4E0E-FF5A-788A-672D-48A5F5AE2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43739-BF14-97B8-5A3A-39978F882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5BC32-EA1E-BDD9-F0F9-B18B4BEDB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E88C3-CE2E-680A-F287-C2E46F5D2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2B96-C8A3-4EC5-AEE2-18C77B0EB7C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8CB4B-5810-B3C1-041D-B7D09224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3BCEF-7F38-705E-7BC1-7C1C27C2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2352F-9550-4E82-9BAE-C1710AC9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0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3358B-4C62-4AAA-C568-916635F0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5C343-FD36-80D9-F20B-ABA568461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B02E4-F1BC-D444-DB76-790A29B38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EA9E9-4BD9-A79A-BDC9-A73E256A2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2B96-C8A3-4EC5-AEE2-18C77B0EB7C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A269A-5641-5A6E-E996-0EA512E5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F45F6-A121-B9F9-D2CC-BC30578E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2352F-9550-4E82-9BAE-C1710AC9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3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DA61D-4DBE-E4BC-41A1-42E7512B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031FD-30B8-F50A-FCF0-7AFC7A31B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B9587-1D8B-1EFD-D50C-0ED126350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7F2B96-C8A3-4EC5-AEE2-18C77B0EB7C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2907-92C8-C754-0926-6A2250E63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61FAF-DE20-D0D1-4CC1-E354B6DCF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62352F-9550-4E82-9BAE-C1710AC9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2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iosh/motor-vehicle/constructionequipmentvisibilitydiagram/?CDC_AAref_Val=https://www.cdc.gov/niosh/topics/highwayworkzones/BAD/imagelookup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E78F6-F8B4-BBE7-73B9-572F72914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6651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Iniciativa</a:t>
            </a:r>
            <a:r>
              <a:rPr lang="en-US" dirty="0"/>
              <a:t> </a:t>
            </a:r>
            <a:r>
              <a:rPr lang="en-US" dirty="0" err="1"/>
              <a:t>ara</a:t>
            </a:r>
            <a:r>
              <a:rPr lang="en-US" dirty="0"/>
              <a:t> </a:t>
            </a:r>
            <a:r>
              <a:rPr lang="en-US" dirty="0" err="1"/>
              <a:t>Previnir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s-ES" sz="5400" dirty="0">
                <a:effectLst/>
                <a:ea typeface="Aptos" panose="020B0004020202020204" pitchFamily="34" charset="0"/>
              </a:rPr>
              <a:t>Incidentes Causados al Retroceder Vehículos 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41CE5F-98F6-864C-5B43-A0D4CF5F9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052763"/>
            <a:ext cx="9144000" cy="1655762"/>
          </a:xfrm>
        </p:spPr>
        <p:txBody>
          <a:bodyPr>
            <a:normAutofit/>
          </a:bodyPr>
          <a:lstStyle/>
          <a:p>
            <a:endParaRPr lang="en-US" sz="4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C7D77-FE25-24C7-71AA-E678326F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6" y="3880644"/>
            <a:ext cx="22955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85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34CB6-A319-31E1-8E70-ABCD6438E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F13F-44F1-D269-B62C-7191FDE47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Ajustar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espejos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B4602-C4D3-CA90-865D-CEFCB3D9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err="1"/>
              <a:t>Nuevos</a:t>
            </a:r>
            <a:r>
              <a:rPr lang="en-US"/>
              <a:t> </a:t>
            </a:r>
            <a:r>
              <a:rPr lang="en-US" err="1"/>
              <a:t>ajustes</a:t>
            </a:r>
            <a:r>
              <a:rPr lang="en-US"/>
              <a:t>:</a:t>
            </a:r>
          </a:p>
          <a:p>
            <a:r>
              <a:rPr lang="es-ES"/>
              <a:t>Con estos ajustes, tendrá una visibilidad facilitando la detección de vehículos cercanos. Primero aparecerán en el espejo retrovisor, luego en el lateral izquierdo y finalmente en su visión lateral.</a:t>
            </a:r>
          </a:p>
          <a:p>
            <a:r>
              <a:rPr lang="es-ES"/>
              <a:t>Antes de conducir, prueba la nueva configuración de los espejos con el vehículo estacionado. Estaciona en paralelo y observa cómo se ven los vehículos que pasan en tus espejos y visión periférica para adaptarte antes de manejar en el tráfico.</a:t>
            </a:r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2743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1D639-3EE5-B3EF-CFC5-A2671D6D0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DE67-6578-F366-AAFA-91850FFA5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Ajuste</a:t>
            </a:r>
            <a:r>
              <a:rPr lang="en-US"/>
              <a:t> del </a:t>
            </a:r>
            <a:r>
              <a:rPr lang="en-US" err="1"/>
              <a:t>espejo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D7FA9-1F64-8E5C-D741-1B3C01C3A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419"/>
              <a:t>Acuérdese</a:t>
            </a:r>
            <a:r>
              <a:rPr lang="en-US"/>
              <a:t>:</a:t>
            </a:r>
          </a:p>
          <a:p>
            <a:pPr marL="0" indent="0" algn="ctr">
              <a:buNone/>
            </a:pPr>
            <a:r>
              <a:rPr lang="es-ES"/>
              <a:t>Aunque ajustes bien los espejos, los puntos ciegos pueden persistir. Antes de moverte lateralmente, haz una revisión rápida a los lados para extender mas la seguridad alrededor.</a:t>
            </a:r>
          </a:p>
          <a:p>
            <a:pPr marL="0" indent="0" algn="ctr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0B4F7-9360-24B0-AE7D-894DD3000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639" y="3588773"/>
            <a:ext cx="4688721" cy="312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91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E38E3-B180-2C4E-69C0-DABC2D6E3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48E9-8EF3-8F19-065F-05347B90B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Observadores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41BE0-CCAB-797E-08BE-A6EEF8BD7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37811" cy="4351338"/>
          </a:xfrm>
        </p:spPr>
        <p:txBody>
          <a:bodyPr>
            <a:normAutofit fontScale="92500" lnSpcReduction="10000"/>
          </a:bodyPr>
          <a:lstStyle/>
          <a:p>
            <a:r>
              <a:rPr lang="es-ES"/>
              <a:t>Los observadores ayudan a proteger a los empleados a pie detrás de vehículos con vistas obstruidas, pero también enfrentan riesgos de lesiones o muerte.</a:t>
            </a:r>
          </a:p>
          <a:p>
            <a:r>
              <a:rPr lang="es-ES"/>
              <a:t>Asegúrese de que los observadores y los conductores establezcan señales manuales claras antes de retroceder para evitar problemas de comunicación</a:t>
            </a:r>
          </a:p>
          <a:p>
            <a:r>
              <a:rPr lang="es-ES"/>
              <a:t>Instruya a los observadores para que mantengan un contacto visual constante con el conductor mientras el vehículo está retrocediendo para garantizar la seguridad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90D02-4599-D3AD-31FD-7C39F17E5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011" y="1482026"/>
            <a:ext cx="3743847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6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FFB6B-FEC8-7E11-73F4-C693D3F7F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28D21-9ABF-17A7-7EB6-066596C2C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Señales</a:t>
            </a:r>
            <a:r>
              <a:rPr lang="en-US"/>
              <a:t>  </a:t>
            </a:r>
            <a:r>
              <a:rPr lang="en-US" err="1"/>
              <a:t>sugeridas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1A46FE-A763-6F04-8021-63C2641EA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4744" y="1508391"/>
            <a:ext cx="7842512" cy="5136884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5D2E8-3238-E907-7A68-E9B1A1430341}"/>
              </a:ext>
            </a:extLst>
          </p:cNvPr>
          <p:cNvGrpSpPr/>
          <p:nvPr/>
        </p:nvGrpSpPr>
        <p:grpSpPr>
          <a:xfrm>
            <a:off x="2454439" y="3644761"/>
            <a:ext cx="7396697" cy="3000514"/>
            <a:chOff x="2454439" y="3644761"/>
            <a:chExt cx="7396697" cy="30005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9D970B-67D1-4692-47D7-C75664A1AC00}"/>
                </a:ext>
              </a:extLst>
            </p:cNvPr>
            <p:cNvSpPr txBox="1"/>
            <p:nvPr/>
          </p:nvSpPr>
          <p:spPr>
            <a:xfrm>
              <a:off x="3157823" y="3652074"/>
              <a:ext cx="123139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err="1"/>
                <a:t>Retroceso</a:t>
              </a:r>
              <a:r>
                <a:rPr lang="en-US" sz="1400"/>
                <a:t> 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E4454E-2D8A-0826-CC0F-3AF716A3F253}"/>
                </a:ext>
              </a:extLst>
            </p:cNvPr>
            <p:cNvSpPr txBox="1"/>
            <p:nvPr/>
          </p:nvSpPr>
          <p:spPr>
            <a:xfrm>
              <a:off x="4783797" y="3644761"/>
              <a:ext cx="233488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err="1"/>
                <a:t>Retroceso</a:t>
              </a:r>
              <a:r>
                <a:rPr lang="en-US" sz="1400"/>
                <a:t>, a la </a:t>
              </a:r>
              <a:r>
                <a:rPr lang="en-US" sz="1400" err="1"/>
                <a:t>Izquerda</a:t>
              </a:r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EC29C5-1419-53AC-741F-68CB2C240B0D}"/>
                </a:ext>
              </a:extLst>
            </p:cNvPr>
            <p:cNvSpPr txBox="1"/>
            <p:nvPr/>
          </p:nvSpPr>
          <p:spPr>
            <a:xfrm>
              <a:off x="7287785" y="3652074"/>
              <a:ext cx="233488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err="1"/>
                <a:t>Retroceso</a:t>
              </a:r>
              <a:r>
                <a:rPr lang="en-US" sz="1400"/>
                <a:t>, a la </a:t>
              </a:r>
              <a:r>
                <a:rPr lang="en-US" sz="1400" err="1"/>
                <a:t>Derecha</a:t>
              </a:r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07FF48-5691-A1DE-85C4-97B2401DF46F}"/>
                </a:ext>
              </a:extLst>
            </p:cNvPr>
            <p:cNvSpPr txBox="1"/>
            <p:nvPr/>
          </p:nvSpPr>
          <p:spPr>
            <a:xfrm>
              <a:off x="2454439" y="6337498"/>
              <a:ext cx="123139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/>
                <a:t>Adelante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621BE7-C80D-A5A0-8CF3-B727423F20F1}"/>
                </a:ext>
              </a:extLst>
            </p:cNvPr>
            <p:cNvSpPr txBox="1"/>
            <p:nvPr/>
          </p:nvSpPr>
          <p:spPr>
            <a:xfrm>
              <a:off x="4291773" y="6337497"/>
              <a:ext cx="182260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err="1"/>
                <a:t>Distancia</a:t>
              </a:r>
              <a:r>
                <a:rPr lang="en-US" sz="1400"/>
                <a:t> que </a:t>
              </a:r>
              <a:r>
                <a:rPr lang="en-US" sz="1400" err="1"/>
                <a:t>queda</a:t>
              </a:r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B0D44C-A851-58FD-1812-D79BBF878704}"/>
                </a:ext>
              </a:extLst>
            </p:cNvPr>
            <p:cNvSpPr txBox="1"/>
            <p:nvPr/>
          </p:nvSpPr>
          <p:spPr>
            <a:xfrm>
              <a:off x="6815750" y="6337496"/>
              <a:ext cx="94406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err="1"/>
                <a:t>Despacio</a:t>
              </a:r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E23A95-8F9F-CC66-F723-8CBCC884092C}"/>
                </a:ext>
              </a:extLst>
            </p:cNvPr>
            <p:cNvSpPr txBox="1"/>
            <p:nvPr/>
          </p:nvSpPr>
          <p:spPr>
            <a:xfrm>
              <a:off x="8785864" y="6337496"/>
              <a:ext cx="106527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err="1"/>
                <a:t>Detenerse</a:t>
              </a:r>
              <a:endParaRPr lang="en-US" sz="1400"/>
            </a:p>
          </p:txBody>
        </p:sp>
      </p:grpSp>
      <p:sp>
        <p:nvSpPr>
          <p:cNvPr id="13" name="Rectangle 1">
            <a:extLst>
              <a:ext uri="{FF2B5EF4-FFF2-40B4-BE49-F238E27FC236}">
                <a16:creationId xmlns:a16="http://schemas.microsoft.com/office/drawing/2014/main" id="{865EB515-5152-DF36-0C8A-CB43929A4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detenerse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170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AD199-92CB-C9F2-2596-AFE6BB846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AADB3-F72E-BA99-327D-FFF44A509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Observadores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61FBB-593B-BA67-56C6-F7A4DE9BF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977"/>
            <a:ext cx="6320246" cy="5042898"/>
          </a:xfrm>
        </p:spPr>
        <p:txBody>
          <a:bodyPr>
            <a:normAutofit fontScale="92500" lnSpcReduction="10000"/>
          </a:bodyPr>
          <a:lstStyle/>
          <a:p>
            <a:r>
              <a:rPr lang="es-ES"/>
              <a:t>Prohíba a los observadores usar teléfonos móviles personales, auriculares u otras distracciones durante las tareas de detección</a:t>
            </a:r>
          </a:p>
          <a:p>
            <a:r>
              <a:rPr lang="es-ES"/>
              <a:t>Indique a los conductores que dejen de retroceder inmediatamente si pierden de vista al observador para evitar accidentes</a:t>
            </a:r>
          </a:p>
          <a:p>
            <a:r>
              <a:rPr lang="es-ES"/>
              <a:t>No asigne tareas adicionales a los observadores mientras están enfocados  para garantizar la atención</a:t>
            </a:r>
          </a:p>
          <a:p>
            <a:r>
              <a:rPr lang="es-ES"/>
              <a:t>Proporcionar los observadores ropa de alta visibilidad, especialmente durante las operaciones nocturnas, para mejorar la seguridad.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2B8A1-CC05-CD21-1EEA-5D0C6E4DB6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342" t="10417" r="17299" b="8319"/>
          <a:stretch/>
        </p:blipFill>
        <p:spPr>
          <a:xfrm>
            <a:off x="7004643" y="1449977"/>
            <a:ext cx="4349157" cy="45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52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FC786-4916-105A-116D-8E204B125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72E6-4251-8984-C0E7-D1DDDC2E4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Cámaras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47133-5CDE-CF12-B11E-922607A90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14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dirty="0" err="1">
                <a:effectLst/>
              </a:rPr>
              <a:t>Cámaras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trasera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mejoran</a:t>
            </a:r>
            <a:r>
              <a:rPr lang="en-US" sz="2600" dirty="0">
                <a:effectLst/>
              </a:rPr>
              <a:t> la </a:t>
            </a:r>
            <a:r>
              <a:rPr lang="en-US" sz="2600" dirty="0" err="1">
                <a:effectLst/>
              </a:rPr>
              <a:t>seguridad</a:t>
            </a:r>
            <a:r>
              <a:rPr lang="en-US" sz="2600" dirty="0">
                <a:effectLst/>
              </a:rPr>
              <a:t> al </a:t>
            </a:r>
            <a:r>
              <a:rPr lang="en-US" sz="2600" dirty="0" err="1">
                <a:effectLst/>
              </a:rPr>
              <a:t>aumentar</a:t>
            </a:r>
            <a:r>
              <a:rPr lang="en-US" sz="2600" dirty="0">
                <a:effectLst/>
              </a:rPr>
              <a:t> la </a:t>
            </a:r>
            <a:r>
              <a:rPr lang="en-US" sz="2600" dirty="0" err="1">
                <a:effectLst/>
              </a:rPr>
              <a:t>visibilidad</a:t>
            </a:r>
            <a:r>
              <a:rPr lang="en-US" sz="2600" dirty="0">
                <a:effectLst/>
              </a:rPr>
              <a:t> del conductor. </a:t>
            </a:r>
            <a:r>
              <a:rPr lang="en-US" sz="2600" dirty="0" err="1">
                <a:effectLst/>
              </a:rPr>
              <a:t>Pueden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venir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preinstaladas</a:t>
            </a:r>
            <a:r>
              <a:rPr lang="en-US" sz="2600" dirty="0">
                <a:effectLst/>
              </a:rPr>
              <a:t> o </a:t>
            </a:r>
            <a:r>
              <a:rPr lang="en-US" sz="2600" dirty="0" err="1">
                <a:effectLst/>
              </a:rPr>
              <a:t>agregarse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después</a:t>
            </a:r>
            <a:r>
              <a:rPr lang="en-US" sz="2600" dirty="0">
                <a:effectLst/>
              </a:rPr>
              <a:t>, con </a:t>
            </a:r>
            <a:r>
              <a:rPr lang="en-US" sz="2600" dirty="0" err="1">
                <a:effectLst/>
              </a:rPr>
              <a:t>pantallas</a:t>
            </a:r>
            <a:r>
              <a:rPr lang="en-US" sz="2600" dirty="0">
                <a:effectLst/>
              </a:rPr>
              <a:t> que no </a:t>
            </a:r>
            <a:r>
              <a:rPr lang="en-US" sz="2600" dirty="0" err="1">
                <a:effectLst/>
              </a:rPr>
              <a:t>obstruyen</a:t>
            </a:r>
            <a:r>
              <a:rPr lang="en-US" sz="2600" dirty="0">
                <a:effectLst/>
              </a:rPr>
              <a:t> la vista. En </a:t>
            </a:r>
            <a:r>
              <a:rPr lang="en-US" sz="2600" dirty="0" err="1">
                <a:effectLst/>
              </a:rPr>
              <a:t>condiciones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difíciles</a:t>
            </a:r>
            <a:r>
              <a:rPr lang="en-US" sz="2600" dirty="0">
                <a:effectLst/>
              </a:rPr>
              <a:t>, se </a:t>
            </a:r>
            <a:r>
              <a:rPr lang="en-US" sz="2600" dirty="0" err="1">
                <a:effectLst/>
              </a:rPr>
              <a:t>necesitan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cámaras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resistentes</a:t>
            </a:r>
            <a:r>
              <a:rPr lang="en-US" sz="2600" dirty="0">
                <a:effectLst/>
              </a:rPr>
              <a:t>, y </a:t>
            </a:r>
            <a:r>
              <a:rPr lang="en-US" sz="2600" dirty="0" err="1">
                <a:effectLst/>
              </a:rPr>
              <a:t>los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vehículos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grandes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pueden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requerir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varias</a:t>
            </a:r>
            <a:r>
              <a:rPr lang="en-US" sz="2600" dirty="0">
                <a:effectLst/>
              </a:rPr>
              <a:t> para </a:t>
            </a:r>
            <a:r>
              <a:rPr lang="en-US" sz="2600" dirty="0" err="1">
                <a:effectLst/>
              </a:rPr>
              <a:t>eliminar</a:t>
            </a:r>
            <a:r>
              <a:rPr lang="en-US" sz="2600" dirty="0">
                <a:effectLst/>
              </a:rPr>
              <a:t> puntos </a:t>
            </a:r>
            <a:r>
              <a:rPr lang="en-US" sz="2600" dirty="0" err="1">
                <a:effectLst/>
              </a:rPr>
              <a:t>ciegos</a:t>
            </a:r>
            <a:r>
              <a:rPr lang="en-US" sz="2600" dirty="0">
                <a:effectLst/>
              </a:rPr>
              <a:t> y </a:t>
            </a:r>
            <a:r>
              <a:rPr lang="en-US" sz="2600" dirty="0" err="1">
                <a:effectLst/>
              </a:rPr>
              <a:t>prevenir</a:t>
            </a:r>
            <a:r>
              <a:rPr lang="en-US" sz="2600" dirty="0">
                <a:effectLst/>
              </a:rPr>
              <a:t> </a:t>
            </a:r>
            <a:r>
              <a:rPr lang="en-US" sz="2600" dirty="0" err="1">
                <a:effectLst/>
              </a:rPr>
              <a:t>accidentes</a:t>
            </a:r>
            <a:r>
              <a:rPr lang="en-US" sz="2600" dirty="0">
                <a:effectLst/>
              </a:rPr>
              <a:t>.</a:t>
            </a: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12C63-3698-7180-E9C7-866C73D234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86" b="22880"/>
          <a:stretch/>
        </p:blipFill>
        <p:spPr>
          <a:xfrm>
            <a:off x="1652451" y="4118247"/>
            <a:ext cx="8887097" cy="23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26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DBD7F-17DA-2FF1-16E6-EFF7C96E7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2CC8E-4B95-C6D0-6C2E-E30294D57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Sistemas de detección de proximidad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BAE5E-3E67-ABD9-9E6C-30B937DCE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667250"/>
          </a:xfrm>
        </p:spPr>
        <p:txBody>
          <a:bodyPr>
            <a:normAutofit/>
          </a:bodyPr>
          <a:lstStyle/>
          <a:p>
            <a:pPr marL="0" marR="0">
              <a:buNone/>
            </a:pPr>
            <a:r>
              <a:rPr lang="es-ES" sz="2600">
                <a:solidFill>
                  <a:srgbClr val="000000"/>
                </a:solidFill>
                <a:effectLst/>
              </a:rPr>
              <a:t>Las tecnologías de radar y ultrasonidos mejoran la seguridad a retroceder. </a:t>
            </a:r>
          </a:p>
          <a:p>
            <a:pPr marL="0" marR="0">
              <a:buNone/>
            </a:pPr>
            <a:r>
              <a:rPr lang="en-US" sz="2600">
                <a:effectLst/>
              </a:rPr>
              <a:t>El radar </a:t>
            </a:r>
            <a:r>
              <a:rPr lang="en-US" sz="2600" err="1">
                <a:effectLst/>
              </a:rPr>
              <a:t>detecta</a:t>
            </a:r>
            <a:r>
              <a:rPr lang="en-US" sz="2600">
                <a:effectLst/>
              </a:rPr>
              <a:t> </a:t>
            </a:r>
            <a:r>
              <a:rPr lang="en-US" sz="2600" err="1">
                <a:effectLst/>
              </a:rPr>
              <a:t>obstáculos</a:t>
            </a:r>
            <a:r>
              <a:rPr lang="en-US" sz="2600">
                <a:effectLst/>
              </a:rPr>
              <a:t> con </a:t>
            </a:r>
            <a:r>
              <a:rPr lang="en-US" sz="2600" err="1">
                <a:effectLst/>
              </a:rPr>
              <a:t>señales</a:t>
            </a:r>
            <a:r>
              <a:rPr lang="en-US" sz="2600">
                <a:effectLst/>
              </a:rPr>
              <a:t> </a:t>
            </a:r>
            <a:r>
              <a:rPr lang="en-US" sz="2600" err="1">
                <a:effectLst/>
              </a:rPr>
              <a:t>reflejadas</a:t>
            </a:r>
            <a:r>
              <a:rPr lang="en-US" sz="2600">
                <a:effectLst/>
              </a:rPr>
              <a:t>, </a:t>
            </a:r>
            <a:r>
              <a:rPr lang="en-US" sz="2600" err="1">
                <a:effectLst/>
              </a:rPr>
              <a:t>mientras</a:t>
            </a:r>
            <a:r>
              <a:rPr lang="en-US" sz="2600">
                <a:effectLst/>
              </a:rPr>
              <a:t> que </a:t>
            </a:r>
            <a:r>
              <a:rPr lang="en-US" sz="2600" err="1">
                <a:effectLst/>
              </a:rPr>
              <a:t>los</a:t>
            </a:r>
            <a:r>
              <a:rPr lang="en-US" sz="2600">
                <a:effectLst/>
              </a:rPr>
              <a:t> </a:t>
            </a:r>
            <a:r>
              <a:rPr lang="en-US" sz="2600" err="1">
                <a:effectLst/>
              </a:rPr>
              <a:t>sensores</a:t>
            </a:r>
            <a:r>
              <a:rPr lang="en-US" sz="2600">
                <a:effectLst/>
              </a:rPr>
              <a:t> </a:t>
            </a:r>
            <a:r>
              <a:rPr lang="en-US" sz="2600" err="1">
                <a:effectLst/>
              </a:rPr>
              <a:t>ultrasónicos</a:t>
            </a:r>
            <a:r>
              <a:rPr lang="en-US" sz="2600">
                <a:effectLst/>
              </a:rPr>
              <a:t> </a:t>
            </a:r>
            <a:r>
              <a:rPr lang="en-US" sz="2600" err="1">
                <a:effectLst/>
              </a:rPr>
              <a:t>miden</a:t>
            </a:r>
            <a:r>
              <a:rPr lang="en-US" sz="2600">
                <a:effectLst/>
              </a:rPr>
              <a:t> </a:t>
            </a:r>
            <a:r>
              <a:rPr lang="en-US" sz="2600" err="1">
                <a:effectLst/>
              </a:rPr>
              <a:t>distancias</a:t>
            </a:r>
            <a:r>
              <a:rPr lang="en-US" sz="2600">
                <a:effectLst/>
              </a:rPr>
              <a:t> con </a:t>
            </a:r>
            <a:r>
              <a:rPr lang="en-US" sz="2600" err="1">
                <a:effectLst/>
              </a:rPr>
              <a:t>alta</a:t>
            </a:r>
            <a:r>
              <a:rPr lang="en-US" sz="2600">
                <a:effectLst/>
              </a:rPr>
              <a:t> </a:t>
            </a:r>
            <a:r>
              <a:rPr lang="en-US" sz="2600" err="1">
                <a:effectLst/>
              </a:rPr>
              <a:t>frecuencia</a:t>
            </a:r>
            <a:r>
              <a:rPr lang="en-US" sz="2600">
                <a:effectLst/>
              </a:rPr>
              <a:t>. </a:t>
            </a:r>
          </a:p>
          <a:p>
            <a:pPr marL="0" marR="0" indent="0">
              <a:buNone/>
            </a:pPr>
            <a:r>
              <a:rPr lang="en-US" sz="2600">
                <a:effectLst/>
              </a:rPr>
              <a:t>Los dos </a:t>
            </a:r>
            <a:r>
              <a:rPr lang="en-US" sz="2600" err="1">
                <a:effectLst/>
              </a:rPr>
              <a:t>alertan</a:t>
            </a:r>
            <a:r>
              <a:rPr lang="en-US" sz="2600">
                <a:effectLst/>
              </a:rPr>
              <a:t> al conductor y se </a:t>
            </a:r>
            <a:r>
              <a:rPr lang="en-US" sz="2600" err="1">
                <a:effectLst/>
              </a:rPr>
              <a:t>pueden</a:t>
            </a:r>
            <a:r>
              <a:rPr lang="en-US" sz="2600">
                <a:effectLst/>
              </a:rPr>
              <a:t> </a:t>
            </a:r>
            <a:r>
              <a:rPr lang="en-US" sz="2600" err="1">
                <a:effectLst/>
              </a:rPr>
              <a:t>instalarse</a:t>
            </a:r>
            <a:r>
              <a:rPr lang="en-US" sz="2600">
                <a:effectLst/>
              </a:rPr>
              <a:t> </a:t>
            </a:r>
            <a:r>
              <a:rPr lang="en-US" sz="2600" err="1">
                <a:effectLst/>
              </a:rPr>
              <a:t>en</a:t>
            </a:r>
            <a:r>
              <a:rPr lang="en-US" sz="2600">
                <a:effectLst/>
              </a:rPr>
              <a:t> la </a:t>
            </a:r>
            <a:r>
              <a:rPr lang="en-US" sz="2600" err="1">
                <a:effectLst/>
              </a:rPr>
              <a:t>mayoría</a:t>
            </a:r>
            <a:r>
              <a:rPr lang="en-US" sz="2600">
                <a:effectLst/>
              </a:rPr>
              <a:t> de </a:t>
            </a:r>
            <a:r>
              <a:rPr lang="en-US" sz="2600" err="1">
                <a:effectLst/>
              </a:rPr>
              <a:t>los</a:t>
            </a:r>
            <a:r>
              <a:rPr lang="en-US" sz="2600">
                <a:effectLst/>
              </a:rPr>
              <a:t> </a:t>
            </a:r>
            <a:r>
              <a:rPr lang="en-US" sz="2600" err="1">
                <a:effectLst/>
              </a:rPr>
              <a:t>vehículos</a:t>
            </a:r>
            <a:r>
              <a:rPr lang="en-US" sz="2600">
                <a:effectLst/>
              </a:rPr>
              <a:t>, </a:t>
            </a:r>
            <a:r>
              <a:rPr lang="en-US" sz="2600" err="1">
                <a:effectLst/>
              </a:rPr>
              <a:t>aunque</a:t>
            </a:r>
            <a:r>
              <a:rPr lang="en-US" sz="2600">
                <a:effectLst/>
              </a:rPr>
              <a:t> </a:t>
            </a:r>
            <a:r>
              <a:rPr lang="en-US" sz="2600" err="1">
                <a:effectLst/>
              </a:rPr>
              <a:t>su</a:t>
            </a:r>
            <a:r>
              <a:rPr lang="en-US" sz="2600">
                <a:effectLst/>
              </a:rPr>
              <a:t> </a:t>
            </a:r>
            <a:r>
              <a:rPr lang="en-US" sz="2600" err="1">
                <a:effectLst/>
              </a:rPr>
              <a:t>disponibilidad</a:t>
            </a:r>
            <a:r>
              <a:rPr lang="en-US" sz="2600">
                <a:effectLst/>
              </a:rPr>
              <a:t> </a:t>
            </a:r>
            <a:r>
              <a:rPr lang="en-US" sz="2600" err="1">
                <a:effectLst/>
              </a:rPr>
              <a:t>depende</a:t>
            </a:r>
            <a:r>
              <a:rPr lang="en-US" sz="2600">
                <a:effectLst/>
              </a:rPr>
              <a:t> del </a:t>
            </a:r>
            <a:r>
              <a:rPr lang="en-US" sz="2600" err="1">
                <a:effectLst/>
              </a:rPr>
              <a:t>fabricante</a:t>
            </a:r>
            <a:r>
              <a:rPr lang="en-US" sz="2600">
                <a:effectLst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FC846-3EB8-C985-6044-94B1B3898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85175"/>
            <a:ext cx="5596709" cy="31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93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96A1-74FD-B127-A4F0-0C4535075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993C6-00A2-E2E5-DE5B-0F1701B6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Sistemas </a:t>
            </a:r>
            <a:r>
              <a:rPr lang="en-US" err="1"/>
              <a:t>basados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etiquetas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F63E7-210A-EF9F-5135-767F67E67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9" y="1825625"/>
            <a:ext cx="6570134" cy="4351338"/>
          </a:xfrm>
        </p:spPr>
        <p:txBody>
          <a:bodyPr>
            <a:normAutofit fontScale="92500" lnSpcReduction="20000"/>
          </a:bodyPr>
          <a:lstStyle/>
          <a:p>
            <a:r>
              <a:rPr lang="es-ES"/>
              <a:t>Un sistema electromagnético de detección de proximidad utiliza generadores electromagnético y etiquetas. </a:t>
            </a:r>
          </a:p>
          <a:p>
            <a:r>
              <a:rPr lang="es-ES"/>
              <a:t>En una configuración, generadores electromagnéticos están en el vehículo y los trabajadores usan etiquetas.</a:t>
            </a:r>
          </a:p>
          <a:p>
            <a:r>
              <a:rPr lang="es-ES"/>
              <a:t>En otro configuración, las etiquetas están en el vehículo y los trabajadores usan los generadores de electromagnético
Estos sistemas se pueden programar para advertir a los trabajadores, detener el vehículo o ambos cuando los trabajadores ingresan a la zona de peligro.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95C8B-CA18-CEE8-7509-86CED46498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64"/>
          <a:stretch/>
        </p:blipFill>
        <p:spPr>
          <a:xfrm>
            <a:off x="838200" y="2569982"/>
            <a:ext cx="4648200" cy="286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79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6A2A7-EB9B-0F80-3A7B-ECE9A5128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1CA96-7064-2EDB-678A-CBD2D1D3D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Planes de Control de </a:t>
            </a:r>
            <a:r>
              <a:rPr lang="en-US" err="1"/>
              <a:t>Tráfico</a:t>
            </a:r>
            <a:r>
              <a:rPr lang="en-US"/>
              <a:t> </a:t>
            </a:r>
            <a:r>
              <a:rPr lang="en-US" err="1"/>
              <a:t>Interno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FE642F-CC98-70C1-9A05-320B61588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8941" y="3654029"/>
            <a:ext cx="6554115" cy="283884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ACF252-DBA0-EDEA-913F-2460BAA5835D}"/>
              </a:ext>
            </a:extLst>
          </p:cNvPr>
          <p:cNvSpPr txBox="1"/>
          <p:nvPr/>
        </p:nvSpPr>
        <p:spPr>
          <a:xfrm>
            <a:off x="1461246" y="1989363"/>
            <a:ext cx="92695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/>
              <a:t>Un Plan de Control de Tráfico ayuda a abordar los peligros de atropello al coordinar el movimiento de equipos, trabajadores y vehículos en un lugar de trabajo. Minimiza o elimina los conflictos entre los vehículos y el personal, reduciendo o evitando la necesidad de que los vehículos retrocedan.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90166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E4855-29FE-812B-9AA2-045A5D0E3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91226-AB3E-08FA-5423-4FD6D4A14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Diagrama</a:t>
            </a:r>
            <a:r>
              <a:rPr lang="en-US"/>
              <a:t> de Puntos </a:t>
            </a:r>
            <a:r>
              <a:rPr lang="en-US" err="1"/>
              <a:t>ciegos</a:t>
            </a:r>
            <a:r>
              <a:rPr lang="en-US"/>
              <a:t> y </a:t>
            </a:r>
            <a:r>
              <a:rPr lang="en-US" err="1"/>
              <a:t>Área</a:t>
            </a:r>
            <a:r>
              <a:rPr lang="en-US"/>
              <a:t> </a:t>
            </a:r>
            <a:r>
              <a:rPr lang="en-US" err="1"/>
              <a:t>ciega</a:t>
            </a:r>
            <a:r>
              <a:rPr lang="en-US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D935FF-A833-3917-D193-7D6CC01A2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6728" y="1690688"/>
            <a:ext cx="4019020" cy="4576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4D7496-AEA1-287F-ED66-906E64FA449D}"/>
              </a:ext>
            </a:extLst>
          </p:cNvPr>
          <p:cNvSpPr txBox="1"/>
          <p:nvPr/>
        </p:nvSpPr>
        <p:spPr>
          <a:xfrm>
            <a:off x="573024" y="1563023"/>
            <a:ext cx="631713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/>
              <a:t>Un diagrama de área ciega muestra áreas alrededor de un vehículo que no son visibles desde la posición del operador, utilizando fuentes de luz para </a:t>
            </a:r>
            <a:r>
              <a:rPr lang="es-ES" sz="2200" i="1" dirty="0"/>
              <a:t>los ojos y sombras </a:t>
            </a:r>
            <a:r>
              <a:rPr lang="es-ES" sz="2200" dirty="0"/>
              <a:t>para  puntos ciegos causados por obstrucciones.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200" dirty="0"/>
          </a:p>
          <a:p>
            <a:r>
              <a:rPr lang="es-ES" sz="2200" dirty="0"/>
              <a:t>Los diagramas se crean para </a:t>
            </a:r>
            <a:r>
              <a:rPr lang="es-ES" sz="2200" i="1" u="sng" dirty="0"/>
              <a:t>tres niveles de altura:</a:t>
            </a:r>
            <a:r>
              <a:rPr lang="es-ES" sz="2200" dirty="0"/>
              <a:t>
 - Nivel del suelo 
 - 900 mm (2,95 pies)</a:t>
            </a:r>
          </a:p>
          <a:p>
            <a:r>
              <a:rPr lang="es-ES" sz="2200" dirty="0"/>
              <a:t> - 1500 mm (4,92 pies)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/>
              <a:t>Utilizado en capacitación, el diagrama muestra los peligros, identifica obstrucciones y ayuda elegir equipo adecuado para mejorar la seguridad y la visibilidad</a:t>
            </a:r>
            <a:endParaRPr lang="en-US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C3BCBD-A43B-8445-BDAF-26D3AFF0235E}"/>
              </a:ext>
            </a:extLst>
          </p:cNvPr>
          <p:cNvSpPr txBox="1"/>
          <p:nvPr/>
        </p:nvSpPr>
        <p:spPr>
          <a:xfrm>
            <a:off x="7269859" y="6267450"/>
            <a:ext cx="4376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3"/>
              </a:rPr>
              <a:t>Visibilidad de los equipos de construcción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014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984A3-4A93-F663-7D4C-AE5A77E87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D31DA-F5A0-9E25-81CF-7990D2CD4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punto principal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51F55-E757-F487-3FAF-DBB9A0443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7875"/>
            <a:ext cx="10515600" cy="4129088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/>
              <a:t>Aumentar la conciencia sobre los i</a:t>
            </a:r>
            <a:r>
              <a:rPr lang="es-ES" dirty="0">
                <a:effectLst/>
                <a:ea typeface="Aptos" panose="020B0004020202020204" pitchFamily="34" charset="0"/>
              </a:rPr>
              <a:t>ncidentes </a:t>
            </a:r>
            <a:r>
              <a:rPr lang="es-ES" dirty="0">
                <a:ea typeface="Aptos" panose="020B0004020202020204" pitchFamily="34" charset="0"/>
              </a:rPr>
              <a:t>c</a:t>
            </a:r>
            <a:r>
              <a:rPr lang="es-ES" dirty="0">
                <a:effectLst/>
                <a:ea typeface="Aptos" panose="020B0004020202020204" pitchFamily="34" charset="0"/>
              </a:rPr>
              <a:t>ausados al retroceder </a:t>
            </a:r>
            <a:r>
              <a:rPr lang="es-ES" dirty="0">
                <a:ea typeface="Aptos" panose="020B0004020202020204" pitchFamily="34" charset="0"/>
              </a:rPr>
              <a:t>v</a:t>
            </a:r>
            <a:r>
              <a:rPr lang="es-ES" dirty="0">
                <a:effectLst/>
                <a:ea typeface="Aptos" panose="020B0004020202020204" pitchFamily="34" charset="0"/>
              </a:rPr>
              <a:t>ehículos </a:t>
            </a:r>
            <a:r>
              <a:rPr lang="es-ES" dirty="0"/>
              <a:t>en la construcción.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45098-025D-4C86-DF27-A87F801F3F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9139"/>
          <a:stretch/>
        </p:blipFill>
        <p:spPr>
          <a:xfrm>
            <a:off x="2870944" y="2825078"/>
            <a:ext cx="6450112" cy="203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9C4B1D-8167-DBAA-2C9F-0547B51D8B19}"/>
              </a:ext>
            </a:extLst>
          </p:cNvPr>
          <p:cNvSpPr txBox="1"/>
          <p:nvPr/>
        </p:nvSpPr>
        <p:spPr>
          <a:xfrm>
            <a:off x="3320796" y="4865077"/>
            <a:ext cx="5550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¿Sabías que...?</a:t>
            </a:r>
          </a:p>
          <a:p>
            <a:pPr algn="ctr"/>
            <a:endParaRPr lang="es-ES" b="1" dirty="0"/>
          </a:p>
          <a:p>
            <a:pPr algn="ctr"/>
            <a:r>
              <a:rPr lang="es-ES" b="1" dirty="0"/>
              <a:t>Una de cada cuatro muertes por retroceso involucra a trabajadores de la construcción, más que cualquier otra profesión.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0447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7A597-2E2E-FBD6-DA50-7CE170E84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1383C-3966-DCA9-FC31-49D36BE3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Consejos</a:t>
            </a:r>
            <a:r>
              <a:rPr lang="en-US"/>
              <a:t> </a:t>
            </a:r>
            <a:r>
              <a:rPr lang="en-US" err="1"/>
              <a:t>útiles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4FD04-8F82-7DB9-A07C-1EA33A433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dirty="0"/>
              <a:t>Ser atropellado es el principal peligro alrededor de los vehículos y equipos.</a:t>
            </a:r>
          </a:p>
          <a:p>
            <a:pPr marL="0" indent="0">
              <a:buNone/>
            </a:pPr>
            <a:endParaRPr lang="en-US" dirty="0"/>
          </a:p>
          <a:p>
            <a:r>
              <a:rPr lang="es-ES" b="1" dirty="0"/>
              <a:t>Los trabajadores deben:</a:t>
            </a:r>
            <a:r>
              <a:rPr lang="es-ES" dirty="0"/>
              <a:t>
Mantenerse siempre alertos 
Revisar los alrededores con frecuencia, observar advertencias y escuche las alarmas de retroceso
Mantener una distancia segura de los vehículos en movimiento
Permanecer detrás las barreras protectoras siempre que sea posible
Cuidarse unos a otros, advierten a sus compañeros de trabajo 
Seguir los planes internos de control de tráfico
Siempre usar la clase adecuada de chaleco de seguridad en la zona de trabajo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83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6BB5B-8834-C9BE-4BA6-BA1FDE722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455AA-BFF9-5D1A-0B00-EE4AEE725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Consejos</a:t>
            </a:r>
            <a:r>
              <a:rPr lang="en-US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07307-A25A-D4E6-B9C2-374083FF4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Trate el equipo y los vehículos con precaución.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 err="1"/>
              <a:t>Alrededor</a:t>
            </a:r>
            <a:r>
              <a:rPr lang="en-US" dirty="0"/>
              <a:t> de </a:t>
            </a:r>
            <a:r>
              <a:rPr lang="en-US" dirty="0" err="1"/>
              <a:t>equipos</a:t>
            </a:r>
            <a:r>
              <a:rPr lang="en-US" dirty="0"/>
              <a:t>, </a:t>
            </a:r>
            <a:r>
              <a:rPr lang="en-US" dirty="0" err="1"/>
              <a:t>vehículos</a:t>
            </a:r>
            <a:r>
              <a:rPr lang="en-US" dirty="0"/>
              <a:t>:</a:t>
            </a:r>
          </a:p>
          <a:p>
            <a:r>
              <a:rPr lang="es-ES" dirty="0"/>
              <a:t>Comuníquese con los operadores por señales de radio y/o contacto visual 
No se acerque hasta que se comuniques con el operador y le reconozca 
Manténgase alejado de los vehículos, conozca el plan de control de tráfico 
Use observadores cuando necesita trabajar de espaldas al equipo o al tráfico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4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06A3D-D7A1-8455-FBA3-F0017769D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EAD53F-65A2-0A5F-C61E-734A3AB25A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70335" y="4072018"/>
            <a:ext cx="4651329" cy="2616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E9E70-28BA-9474-B7E0-55ED1BB7D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 err="1"/>
              <a:t>Preguntas</a:t>
            </a:r>
            <a:r>
              <a:rPr lang="en-US"/>
              <a:t> de </a:t>
            </a:r>
            <a:r>
              <a:rPr lang="en-US" err="1"/>
              <a:t>entendimiento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CA087-BE44-1EC8-1A1D-2B652A28F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7" y="1443789"/>
            <a:ext cx="12118845" cy="473317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/>
              <a:t>¿Quién es responsable de proporcionar el chaleco reflectante en el trabajo?
¿Quién es responsable de garantizar que los empleados utilicen su EPP?
¿Qué acción le ayudará a oír mejor antes de retroceder?
¿Cuál es el tipo de plan que coordina el flujo de tráfico en sus instalaciones?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03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BE9C8-A997-2483-EF78-865EA784D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433BD-D5F0-C24E-4E0F-264C2FCE5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Conocimientos</a:t>
            </a:r>
            <a:r>
              <a:rPr lang="en-US"/>
              <a:t> – </a:t>
            </a:r>
            <a:r>
              <a:rPr lang="en-US" err="1"/>
              <a:t>Respuestas</a:t>
            </a:r>
            <a:r>
              <a:rPr lang="en-US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83616-6CA8-3BED-F389-EA201F8C6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/>
              <a:t>¿Quién es responsable de proporcionar el chaleco reflectante en el trabajo?</a:t>
            </a:r>
            <a:r>
              <a:rPr lang="en-US" dirty="0" err="1">
                <a:solidFill>
                  <a:schemeClr val="accent6"/>
                </a:solidFill>
              </a:rPr>
              <a:t>Empleador</a:t>
            </a:r>
            <a:endParaRPr lang="en-US" dirty="0">
              <a:solidFill>
                <a:schemeClr val="accent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¿Quién es responsable de garantizar que los empleados usen su EPP?</a:t>
            </a:r>
            <a:r>
              <a:rPr lang="en-US" dirty="0"/>
              <a:t>?   </a:t>
            </a:r>
            <a:r>
              <a:rPr lang="en-US" dirty="0" err="1">
                <a:solidFill>
                  <a:schemeClr val="accent6"/>
                </a:solidFill>
              </a:rPr>
              <a:t>Empleador</a:t>
            </a:r>
            <a:endParaRPr lang="en-US" dirty="0">
              <a:solidFill>
                <a:schemeClr val="accent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¿Qué acción le ayudará a oír mejor antes de retroceder?</a:t>
            </a:r>
            <a:r>
              <a:rPr lang="en-US" dirty="0" err="1">
                <a:solidFill>
                  <a:schemeClr val="accent6"/>
                </a:solidFill>
              </a:rPr>
              <a:t>Bajando</a:t>
            </a:r>
            <a:r>
              <a:rPr lang="en-US" dirty="0">
                <a:solidFill>
                  <a:schemeClr val="accent6"/>
                </a:solidFill>
              </a:rPr>
              <a:t> la Ventana 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¿Cuál es el tipo de plan que coordina el flujo de tráfico en sus instalaciones?</a:t>
            </a:r>
            <a:r>
              <a:rPr lang="en-US" dirty="0">
                <a:solidFill>
                  <a:schemeClr val="accent6"/>
                </a:solidFill>
              </a:rPr>
              <a:t>Control de </a:t>
            </a:r>
            <a:r>
              <a:rPr lang="en-US" dirty="0" err="1">
                <a:solidFill>
                  <a:schemeClr val="accent6"/>
                </a:solidFill>
              </a:rPr>
              <a:t>tráfico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interno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860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11F8B-A4AF-3244-A898-F6CC15310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572B-108A-2A57-98D4-E4FFCA7F3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F8E1B-C219-8D20-D97A-D255993F3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Consejo Nacional de </a:t>
            </a:r>
            <a:r>
              <a:rPr lang="en-US" err="1"/>
              <a:t>Seguridad</a:t>
            </a:r>
            <a:r>
              <a:rPr lang="en-US"/>
              <a:t> (NSC)</a:t>
            </a:r>
          </a:p>
          <a:p>
            <a:r>
              <a:rPr lang="es-ES"/>
              <a:t>Departamento de Transporte de EE. UU.</a:t>
            </a:r>
            <a:r>
              <a:rPr lang="en-US"/>
              <a:t>(DOT) – Administración Federal de </a:t>
            </a:r>
            <a:r>
              <a:rPr lang="en-US" err="1"/>
              <a:t>Carreteras</a:t>
            </a:r>
            <a:endParaRPr lang="en-US"/>
          </a:p>
          <a:p>
            <a:r>
              <a:rPr lang="es-ES"/>
              <a:t>Instituto Nacional de Seguridad y Salud Ocupacional</a:t>
            </a:r>
            <a:r>
              <a:rPr lang="en-US"/>
              <a:t>(NIOSH)</a:t>
            </a:r>
          </a:p>
          <a:p>
            <a:r>
              <a:rPr lang="es-ES"/>
              <a:t>El Centro de Investigación y Capacitación en Construcción</a:t>
            </a:r>
            <a:r>
              <a:rPr lang="en-US"/>
              <a:t>(CPWR)</a:t>
            </a:r>
          </a:p>
          <a:p>
            <a:r>
              <a:rPr lang="es-ES"/>
              <a:t>Asociación Americana de Constructores de Carreteras y Transporte</a:t>
            </a:r>
            <a:r>
              <a:rPr lang="en-US"/>
              <a:t>(ARTBA)</a:t>
            </a:r>
          </a:p>
          <a:p>
            <a:r>
              <a:rPr lang="en-US" err="1"/>
              <a:t>Oficina</a:t>
            </a:r>
            <a:r>
              <a:rPr lang="en-US"/>
              <a:t> de </a:t>
            </a:r>
            <a:r>
              <a:rPr lang="en-US" err="1"/>
              <a:t>Estadísticas</a:t>
            </a:r>
            <a:r>
              <a:rPr lang="en-US"/>
              <a:t> </a:t>
            </a:r>
            <a:r>
              <a:rPr lang="en-US" err="1"/>
              <a:t>Laborales</a:t>
            </a:r>
            <a:r>
              <a:rPr lang="en-US"/>
              <a:t>(BLS)</a:t>
            </a:r>
          </a:p>
          <a:p>
            <a:r>
              <a:rPr lang="es-ES"/>
              <a:t>Asociación Americana de Higiene Industrial</a:t>
            </a:r>
            <a:r>
              <a:rPr lang="en-US"/>
              <a:t>(AIHA)</a:t>
            </a:r>
          </a:p>
          <a:p>
            <a:r>
              <a:rPr lang="es-ES"/>
              <a:t>Administración de Seguridad y Salud Ocupacional</a:t>
            </a:r>
            <a:r>
              <a:rPr lang="en-US"/>
              <a:t>(OSHA)</a:t>
            </a:r>
          </a:p>
        </p:txBody>
      </p:sp>
    </p:spTree>
    <p:extLst>
      <p:ext uri="{BB962C8B-B14F-4D97-AF65-F5344CB8AC3E}">
        <p14:creationId xmlns:p14="http://schemas.microsoft.com/office/powerpoint/2010/main" val="3023726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98D6-18BD-8108-1480-65010E0BF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Recursos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822268-5F58-DD3B-260F-EDF861C5A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56546"/>
            <a:ext cx="7968163" cy="3432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E961F8-9BFA-FE62-D2A8-2AB460DB3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588" y="2256546"/>
            <a:ext cx="3200677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36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7F8F8-6E36-1E16-C361-83E006832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EBCAB-FDC8-DAD0-0EDA-DB4A95E87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777" y="0"/>
            <a:ext cx="9444445" cy="175042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z="7200" b="1"/>
              <a:t>GRACIAS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A47CC1-3141-7766-E404-D7EC37089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49" y="2152650"/>
            <a:ext cx="58293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31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A2EA5-0183-F5D0-53B3-EAB5C3BF1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61A5B-140D-33A1-F40F-731DD48F4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Factores</a:t>
            </a:r>
            <a:r>
              <a:rPr lang="en-US"/>
              <a:t> Contribuyentes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4FF550-E48B-2F50-6BF7-A2C8821387C8}"/>
              </a:ext>
            </a:extLst>
          </p:cNvPr>
          <p:cNvSpPr txBox="1"/>
          <p:nvPr/>
        </p:nvSpPr>
        <p:spPr>
          <a:xfrm>
            <a:off x="573883" y="1588294"/>
            <a:ext cx="609382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/>
              <a:t>Visibilidad limitada
Falta de planificación
Sistemas de alerta inadecuados
Proximidad del trabajador
Distracciones
Fatiga
Estrés
Mala comunicación
Personal no capacitado
Medidas de seguridad inconsistentes
Plazos apremiantes</a:t>
            </a:r>
            <a:endParaRPr lang="en-US" sz="28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518542-B2A0-663B-A4FA-2A85CF878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163634"/>
            <a:ext cx="5522117" cy="368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4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FEE54-AE56-D7BE-9770-240F64536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0DFFC-D9E8-5321-B5CE-B7D925B8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Soluciones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FFFEF9-0E32-D1C4-BC26-6B00DD61E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62777"/>
          <a:stretch/>
        </p:blipFill>
        <p:spPr>
          <a:xfrm>
            <a:off x="7315201" y="1288308"/>
            <a:ext cx="3463834" cy="5234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4B46CA-01D7-CD13-3A2F-58CE2BD262D0}"/>
              </a:ext>
            </a:extLst>
          </p:cNvPr>
          <p:cNvSpPr txBox="1"/>
          <p:nvPr/>
        </p:nvSpPr>
        <p:spPr>
          <a:xfrm>
            <a:off x="838200" y="1458720"/>
            <a:ext cx="6477001" cy="5806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600" dirty="0"/>
              <a:t>Aplicar soluciones efectivas ayuda a reducir riesgos de atropello. 
La construcción tiene riesgos, pero con precauciones, se pueden evitar incidentes y lesiones. 
Las medidas proactivas y los planes de acción bien definidos son cruciales.
Estas medidas ayudan a reducir y prevenir incidentes de retroceso.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600" dirty="0"/>
              <a:t>La seguridad primero: protege a los trabajadores y crea un ambiente más seguro para todos.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81450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A75A9-96AB-A727-F881-5E54EA941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F4FAB-8B31-022B-3F7D-8E1D0935F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Alarmas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AF17A-B08B-09BD-FE0B-5BA503944E7B}"/>
              </a:ext>
            </a:extLst>
          </p:cNvPr>
          <p:cNvSpPr txBox="1"/>
          <p:nvPr/>
        </p:nvSpPr>
        <p:spPr>
          <a:xfrm>
            <a:off x="838200" y="1599228"/>
            <a:ext cx="5601789" cy="4298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600"/>
              <a:t>Las alarmas de maquinaria pesada advierten a los trabajadores sobre peligros, reduciendo accidentes y lesiones por retroceso. 
Las alarmas sonoras y visuales aumentan la atención en puntos ciegos, evitando colisiones. 
Las alarmas promueven precaución, seguridad y vigilancia en el sitio de trabajo.</a:t>
            </a:r>
            <a:endParaRPr lang="en-US" sz="260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916490-4E39-869E-7242-4D98C7AC1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4574" y="1912591"/>
            <a:ext cx="4549226" cy="3032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E78820-E2E8-B881-6589-023608C72FF3}"/>
              </a:ext>
            </a:extLst>
          </p:cNvPr>
          <p:cNvSpPr txBox="1"/>
          <p:nvPr/>
        </p:nvSpPr>
        <p:spPr>
          <a:xfrm>
            <a:off x="6804574" y="4945408"/>
            <a:ext cx="4549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/>
              <a:t>NOTA: OSHA exige alarmas en maquinaria pesada para prevenir accidentes y alertar trabajadores sobre peligros.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39879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BCD58-AC58-22BE-A39D-A7A5CA4C3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88D56-A828-EB8B-45D8-D7FC8671B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Ajustar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espejos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3C5EE-C163-4253-807B-E157A761E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sz="3600" b="1" dirty="0"/>
              <a:t>¡La buena visibilidad no es casualidad!</a:t>
            </a:r>
            <a:endParaRPr lang="en-US" dirty="0"/>
          </a:p>
          <a:p>
            <a:r>
              <a:rPr lang="es-ES" sz="3000" dirty="0"/>
              <a:t>El ajuste adecuado del espejo es esencial para la seguridad.
Asegúrese de que todos los espejos estén posicionados para eliminar y minimizar los puntos ciegos.
Ajuste los espejos antes de arrancar el vehículo.
Revise y reajuste regularmente los espejos según sea necesario.
La visibilidad clara reduce los accidentes y mejora la conciencia del conductor.</a:t>
            </a:r>
            <a:endParaRPr lang="en-US" dirty="0"/>
          </a:p>
          <a:p>
            <a:pPr marL="0" indent="0" algn="ctr">
              <a:buNone/>
            </a:pPr>
            <a:r>
              <a:rPr lang="es-ES" b="1" dirty="0"/>
              <a:t>Recordatorio: Los espejos sirven para detectar, no para obtener información detallada.</a:t>
            </a:r>
          </a:p>
          <a:p>
            <a:pPr marL="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3587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4C239-E250-79E8-E418-119BEA28E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3D1FC-0D2B-915C-37AD-9B02C688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Ajustar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espejos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63279-BD5D-D917-A187-C6E21360A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600" b="1" dirty="0"/>
              <a:t>Cinco </a:t>
            </a:r>
            <a:r>
              <a:rPr lang="en-US" sz="3600" b="1" dirty="0" err="1"/>
              <a:t>razones</a:t>
            </a:r>
            <a:r>
              <a:rPr lang="en-US" sz="3600" b="1" dirty="0"/>
              <a:t> para </a:t>
            </a:r>
            <a:r>
              <a:rPr lang="en-US" sz="3600" b="1" dirty="0" err="1"/>
              <a:t>ampliar</a:t>
            </a:r>
            <a:r>
              <a:rPr lang="en-US" sz="3600" b="1" dirty="0"/>
              <a:t> la vista de </a:t>
            </a:r>
            <a:r>
              <a:rPr lang="en-US" sz="3600" b="1" dirty="0" err="1"/>
              <a:t>los</a:t>
            </a:r>
            <a:r>
              <a:rPr lang="en-US" sz="3600" b="1" dirty="0"/>
              <a:t> </a:t>
            </a:r>
            <a:r>
              <a:rPr lang="en-US" sz="3600" b="1" dirty="0" err="1"/>
              <a:t>espejos</a:t>
            </a:r>
            <a:endParaRPr lang="en-US" sz="3600" b="1" dirty="0"/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No es necesario mirar constantemente por encima del hombro (pero sigue siendo útil de vez en cuando)
Un vistazo rápido al espejo es suficiente para verificar la zona ciega: A velocidades de autopista, girar la cabeza por un momento significa que viajas la longitud de tres camiones de carga.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Mirar por el retrovisor mantiene la vista al frente, incorporando las zonas ciegas a la exploración visual.
Las zonas ciegas se pueden incluir fácilmente en todo el proceso de escaneo visual
D</a:t>
            </a:r>
            <a:r>
              <a:rPr lang="es-ES" b="0" i="0" dirty="0">
                <a:solidFill>
                  <a:srgbClr val="111111"/>
                </a:solidFill>
                <a:effectLst/>
              </a:rPr>
              <a:t>e noche, sin el deslumbramiento de los faros en tus espejos, la visibilidad mejora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F6E44C-8306-5EC1-FEF8-461440F59458}"/>
              </a:ext>
            </a:extLst>
          </p:cNvPr>
          <p:cNvGrpSpPr/>
          <p:nvPr/>
        </p:nvGrpSpPr>
        <p:grpSpPr>
          <a:xfrm>
            <a:off x="4042235" y="3710587"/>
            <a:ext cx="3239033" cy="522746"/>
            <a:chOff x="4326194" y="3599432"/>
            <a:chExt cx="3239033" cy="5814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13C896-8FEA-60C4-BAF2-597E1DF98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560" r="8816" b="14588"/>
            <a:stretch/>
          </p:blipFill>
          <p:spPr>
            <a:xfrm>
              <a:off x="5451150" y="3599432"/>
              <a:ext cx="979290" cy="58141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F7E361-7F63-AE60-8516-92B83DD7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2334"/>
            <a:stretch/>
          </p:blipFill>
          <p:spPr>
            <a:xfrm>
              <a:off x="6606724" y="3676650"/>
              <a:ext cx="958503" cy="49689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6EB479-670D-F55F-1E88-6B67FBB88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6194" y="3609642"/>
              <a:ext cx="948672" cy="560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2217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751C6-3FAA-FC25-1020-3ADC639BE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AFC91-F46C-559C-7AF8-8BE68635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Ajustar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espejos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7C750-8CF0-AF2F-64D7-21F30EFF8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Espejo interior:</a:t>
            </a:r>
          </a:p>
          <a:p>
            <a:r>
              <a:rPr lang="es-ES"/>
              <a:t>Ajusta el espejo interior para ver la ventana trasera claramente sin mover la cabeza, solo los ojos.</a:t>
            </a:r>
          </a:p>
          <a:p>
            <a:r>
              <a:rPr lang="es-ES"/>
              <a:t>Los conductores que miden 6 pies de altura o más pueden beneficiarse de voltear el retrovisor al revés, si es posible. Esto eleva el borde inferior de 1 a 2 pulgadas, lo que ayuda a reducir un punto ciego significativo en la parte delantera para los conductores más altos. (Sugerencia: oportunidad para conversar)</a:t>
            </a:r>
          </a:p>
        </p:txBody>
      </p:sp>
    </p:spTree>
    <p:extLst>
      <p:ext uri="{BB962C8B-B14F-4D97-AF65-F5344CB8AC3E}">
        <p14:creationId xmlns:p14="http://schemas.microsoft.com/office/powerpoint/2010/main" val="1454855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BD85A-35D3-9ED9-648F-32625C1F6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55B03-7010-3DC6-F397-F11F433F9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Ajuste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espejo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29EAD-4C39-E480-4075-8C1EDD10D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990"/>
            <a:ext cx="6150429" cy="51630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/>
              <a:t>Espejos</a:t>
            </a:r>
            <a:r>
              <a:rPr lang="en-US" dirty="0"/>
              <a:t> </a:t>
            </a:r>
            <a:r>
              <a:rPr lang="en-US" dirty="0" err="1"/>
              <a:t>laterales</a:t>
            </a:r>
            <a:r>
              <a:rPr lang="en-US" dirty="0"/>
              <a:t>:</a:t>
            </a:r>
          </a:p>
          <a:p>
            <a:r>
              <a:rPr lang="es-ES" dirty="0"/>
              <a:t>Para ajustar el espejo del lado del conductor, </a:t>
            </a:r>
            <a:r>
              <a:rPr lang="en-US" dirty="0" err="1">
                <a:effectLst/>
              </a:rPr>
              <a:t>Apoya</a:t>
            </a:r>
            <a:r>
              <a:rPr lang="en-US" dirty="0">
                <a:effectLst/>
              </a:rPr>
              <a:t> la cabeza 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 la </a:t>
            </a:r>
            <a:r>
              <a:rPr lang="en-US" dirty="0" err="1">
                <a:effectLst/>
              </a:rPr>
              <a:t>ventanilla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izquierda</a:t>
            </a:r>
            <a:r>
              <a:rPr lang="en-US" dirty="0">
                <a:effectLst/>
              </a:rPr>
              <a:t> y </a:t>
            </a:r>
            <a:r>
              <a:rPr lang="en-US" dirty="0" err="1">
                <a:effectLst/>
              </a:rPr>
              <a:t>ajusta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espejo</a:t>
            </a:r>
            <a:r>
              <a:rPr lang="en-US" dirty="0">
                <a:effectLst/>
              </a:rPr>
              <a:t> hasta que </a:t>
            </a:r>
            <a:r>
              <a:rPr lang="en-US" dirty="0" err="1">
                <a:effectLst/>
              </a:rPr>
              <a:t>apenas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veas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borde</a:t>
            </a:r>
            <a:r>
              <a:rPr lang="en-US" dirty="0">
                <a:effectLst/>
              </a:rPr>
              <a:t> de la </a:t>
            </a:r>
            <a:r>
              <a:rPr lang="en-US" dirty="0" err="1">
                <a:effectLst/>
              </a:rPr>
              <a:t>maquinaria</a:t>
            </a:r>
            <a:r>
              <a:rPr lang="en-US" dirty="0">
                <a:effectLst/>
              </a:rPr>
              <a:t>/</a:t>
            </a:r>
            <a:r>
              <a:rPr lang="en-US" dirty="0" err="1">
                <a:effectLst/>
              </a:rPr>
              <a:t>equipo</a:t>
            </a:r>
            <a:r>
              <a:rPr lang="en-US" dirty="0">
                <a:effectLst/>
              </a:rPr>
              <a:t>.</a:t>
            </a:r>
            <a:endParaRPr lang="es-ES" dirty="0"/>
          </a:p>
          <a:p>
            <a:r>
              <a:rPr lang="es-ES" dirty="0"/>
              <a:t>Para ajustar el espejo a lado del pasajero, Coloca la cabeza sobre la consola central y ajusta el espejo hasta que apenas veas el vehículo en el borde izquierdo. Si no hay controles remotos, podrías necesitar ayuda.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26F53-64B9-D750-5B34-648072520E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86"/>
          <a:stretch/>
        </p:blipFill>
        <p:spPr>
          <a:xfrm>
            <a:off x="6988629" y="2322919"/>
            <a:ext cx="4634469" cy="34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83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7EA977E963B94AB035172B5DE68122" ma:contentTypeVersion="18" ma:contentTypeDescription="Create a new document." ma:contentTypeScope="" ma:versionID="866ed5298ef89709fabfa4c6cb05ca01">
  <xsd:schema xmlns:xsd="http://www.w3.org/2001/XMLSchema" xmlns:xs="http://www.w3.org/2001/XMLSchema" xmlns:p="http://schemas.microsoft.com/office/2006/metadata/properties" xmlns:ns1="http://schemas.microsoft.com/sharepoint/v3" xmlns:ns2="fb0b0fab-7678-48d9-ba14-ab6057eb9e43" xmlns:ns3="5aec0eaa-b523-47ea-b298-40d10bfae06b" targetNamespace="http://schemas.microsoft.com/office/2006/metadata/properties" ma:root="true" ma:fieldsID="ae9970cd68d3e259c2e99e5728902ef9" ns1:_="" ns2:_="" ns3:_="">
    <xsd:import namespace="http://schemas.microsoft.com/sharepoint/v3"/>
    <xsd:import namespace="fb0b0fab-7678-48d9-ba14-ab6057eb9e43"/>
    <xsd:import namespace="5aec0eaa-b523-47ea-b298-40d10bfae06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Name_x0020_of_x0020_Caller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b0fab-7678-48d9-ba14-ab6057eb9e4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9378375-1424-480b-a500-a3572ce1092f}" ma:internalName="TaxCatchAll" ma:showField="CatchAllData" ma:web="fb0b0fab-7678-48d9-ba14-ab6057eb9e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c0eaa-b523-47ea-b298-40d10bfae0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Name_x0020_of_x0020_Caller" ma:index="14" nillable="true" ma:displayName="Name of Caller" ma:description="Name of person who called the office" ma:internalName="Name_x0020_of_x0020_Caller">
      <xsd:simpleType>
        <xsd:restriction base="dms:Text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5a8d78b-6148-4bf1-92dd-b4f00782c4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0b0fab-7678-48d9-ba14-ab6057eb9e43" xsi:nil="true"/>
    <lcf76f155ced4ddcb4097134ff3c332f xmlns="5aec0eaa-b523-47ea-b298-40d10bfae06b">
      <Terms xmlns="http://schemas.microsoft.com/office/infopath/2007/PartnerControls"/>
    </lcf76f155ced4ddcb4097134ff3c332f>
    <PublishingExpirationDate xmlns="http://schemas.microsoft.com/sharepoint/v3" xsi:nil="true"/>
    <Name_x0020_of_x0020_Caller xmlns="5aec0eaa-b523-47ea-b298-40d10bfae06b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C3BAC7-721D-4F72-9921-AD06A9EFA815}">
  <ds:schemaRefs>
    <ds:schemaRef ds:uri="5aec0eaa-b523-47ea-b298-40d10bfae06b"/>
    <ds:schemaRef ds:uri="fb0b0fab-7678-48d9-ba14-ab6057eb9e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D8A3FBB-D8C3-45D1-85BA-63D754A961D9}">
  <ds:schemaRefs>
    <ds:schemaRef ds:uri="5aec0eaa-b523-47ea-b298-40d10bfae06b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fb0b0fab-7678-48d9-ba14-ab6057eb9e43"/>
    <ds:schemaRef ds:uri="http://schemas.microsoft.com/sharepoint/v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9E719C6-42F9-47C5-BB3A-9D7D8F8E5E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1777</Words>
  <Application>Microsoft Office PowerPoint</Application>
  <PresentationFormat>Widescreen</PresentationFormat>
  <Paragraphs>111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Aptos</vt:lpstr>
      <vt:lpstr>Aptos Display</vt:lpstr>
      <vt:lpstr>Arial</vt:lpstr>
      <vt:lpstr>Source Sans Pro</vt:lpstr>
      <vt:lpstr>Office Theme</vt:lpstr>
      <vt:lpstr>Iniciativa ara Previnir los Incidentes Causados al Retroceder Vehículos </vt:lpstr>
      <vt:lpstr>El punto principal</vt:lpstr>
      <vt:lpstr>Factores Contribuyentes</vt:lpstr>
      <vt:lpstr>Soluciones</vt:lpstr>
      <vt:lpstr>Alarmas</vt:lpstr>
      <vt:lpstr>Ajustar los espejos</vt:lpstr>
      <vt:lpstr>Ajustar los espejos</vt:lpstr>
      <vt:lpstr>Ajustar los espejos</vt:lpstr>
      <vt:lpstr>Ajuste el espejo</vt:lpstr>
      <vt:lpstr>Ajustar los espejos</vt:lpstr>
      <vt:lpstr>Ajuste del espejo</vt:lpstr>
      <vt:lpstr>Observadores</vt:lpstr>
      <vt:lpstr>Señales  sugeridas</vt:lpstr>
      <vt:lpstr>Observadores</vt:lpstr>
      <vt:lpstr>Cámaras</vt:lpstr>
      <vt:lpstr>Sistemas de detección de proximidad</vt:lpstr>
      <vt:lpstr>Sistemas basados en etiquetas</vt:lpstr>
      <vt:lpstr>Planes de Control de Tráfico Interno</vt:lpstr>
      <vt:lpstr>Diagrama de Puntos ciegos y Área ciega </vt:lpstr>
      <vt:lpstr>Consejos útiles</vt:lpstr>
      <vt:lpstr>Consejos:</vt:lpstr>
      <vt:lpstr> Preguntas de entendimiento</vt:lpstr>
      <vt:lpstr>Conocimientos – Respuestas </vt:lpstr>
      <vt:lpstr>Resources</vt:lpstr>
      <vt:lpstr>Recursos</vt:lpstr>
      <vt:lpstr>PowerPoint Presentation</vt:lpstr>
    </vt:vector>
  </TitlesOfParts>
  <Company>U.S. Department of Labor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Gaines, Terra B - OSHA</dc:creator>
  <cp:lastModifiedBy>Herrera, Jose H. - OSHA</cp:lastModifiedBy>
  <cp:revision>26</cp:revision>
  <dcterms:created xsi:type="dcterms:W3CDTF">2025-03-13T11:00:04Z</dcterms:created>
  <dcterms:modified xsi:type="dcterms:W3CDTF">2025-06-10T19:32:53Z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0x010100847EA977E963B94AB035172B5DE68122</vt:lpwstr>
  </property>
  <property fmtid="{D5CDD505-2E9C-101B-9397-08002B2CF9AE}" pid="3" name="MediaServiceImageTags">
    <vt:lpwstr/>
  </property>
</Properties>
</file>