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2" r:id="rId4"/>
  </p:sldMasterIdLst>
  <p:notesMasterIdLst>
    <p:notesMasterId r:id="rId117"/>
  </p:notesMasterIdLst>
  <p:handoutMasterIdLst>
    <p:handoutMasterId r:id="rId118"/>
  </p:handoutMasterIdLst>
  <p:sldIdLst>
    <p:sldId id="256" r:id="rId5"/>
    <p:sldId id="258" r:id="rId6"/>
    <p:sldId id="259" r:id="rId7"/>
    <p:sldId id="260" r:id="rId8"/>
    <p:sldId id="261" r:id="rId9"/>
    <p:sldId id="262" r:id="rId10"/>
    <p:sldId id="429" r:id="rId11"/>
    <p:sldId id="430" r:id="rId12"/>
    <p:sldId id="431" r:id="rId13"/>
    <p:sldId id="266" r:id="rId14"/>
    <p:sldId id="267" r:id="rId15"/>
    <p:sldId id="268" r:id="rId16"/>
    <p:sldId id="269" r:id="rId17"/>
    <p:sldId id="436" r:id="rId18"/>
    <p:sldId id="437" r:id="rId19"/>
    <p:sldId id="438" r:id="rId20"/>
    <p:sldId id="439" r:id="rId21"/>
    <p:sldId id="440" r:id="rId22"/>
    <p:sldId id="441" r:id="rId23"/>
    <p:sldId id="442" r:id="rId24"/>
    <p:sldId id="443" r:id="rId25"/>
    <p:sldId id="282" r:id="rId26"/>
    <p:sldId id="378" r:id="rId27"/>
    <p:sldId id="274" r:id="rId28"/>
    <p:sldId id="379" r:id="rId29"/>
    <p:sldId id="380" r:id="rId30"/>
    <p:sldId id="300" r:id="rId31"/>
    <p:sldId id="382" r:id="rId32"/>
    <p:sldId id="342" r:id="rId33"/>
    <p:sldId id="383" r:id="rId34"/>
    <p:sldId id="344" r:id="rId35"/>
    <p:sldId id="345" r:id="rId36"/>
    <p:sldId id="334" r:id="rId37"/>
    <p:sldId id="335" r:id="rId38"/>
    <p:sldId id="336" r:id="rId39"/>
    <p:sldId id="346" r:id="rId40"/>
    <p:sldId id="337" r:id="rId41"/>
    <p:sldId id="348" r:id="rId42"/>
    <p:sldId id="338" r:id="rId43"/>
    <p:sldId id="347" r:id="rId44"/>
    <p:sldId id="276" r:id="rId45"/>
    <p:sldId id="339" r:id="rId46"/>
    <p:sldId id="384" r:id="rId47"/>
    <p:sldId id="385" r:id="rId48"/>
    <p:sldId id="386" r:id="rId49"/>
    <p:sldId id="387" r:id="rId50"/>
    <p:sldId id="388" r:id="rId51"/>
    <p:sldId id="389" r:id="rId52"/>
    <p:sldId id="411" r:id="rId53"/>
    <p:sldId id="374" r:id="rId54"/>
    <p:sldId id="410" r:id="rId55"/>
    <p:sldId id="412" r:id="rId56"/>
    <p:sldId id="413" r:id="rId57"/>
    <p:sldId id="414" r:id="rId58"/>
    <p:sldId id="415" r:id="rId59"/>
    <p:sldId id="302" r:id="rId60"/>
    <p:sldId id="500" r:id="rId61"/>
    <p:sldId id="525" r:id="rId62"/>
    <p:sldId id="283" r:id="rId63"/>
    <p:sldId id="392" r:id="rId64"/>
    <p:sldId id="481" r:id="rId65"/>
    <p:sldId id="482" r:id="rId66"/>
    <p:sldId id="526" r:id="rId67"/>
    <p:sldId id="483" r:id="rId68"/>
    <p:sldId id="484" r:id="rId69"/>
    <p:sldId id="485" r:id="rId70"/>
    <p:sldId id="486" r:id="rId71"/>
    <p:sldId id="487" r:id="rId72"/>
    <p:sldId id="488" r:id="rId73"/>
    <p:sldId id="489" r:id="rId74"/>
    <p:sldId id="490" r:id="rId75"/>
    <p:sldId id="491" r:id="rId76"/>
    <p:sldId id="492" r:id="rId77"/>
    <p:sldId id="527" r:id="rId78"/>
    <p:sldId id="493" r:id="rId79"/>
    <p:sldId id="494" r:id="rId80"/>
    <p:sldId id="313" r:id="rId81"/>
    <p:sldId id="312" r:id="rId82"/>
    <p:sldId id="310" r:id="rId83"/>
    <p:sldId id="495" r:id="rId84"/>
    <p:sldId id="496" r:id="rId85"/>
    <p:sldId id="497" r:id="rId86"/>
    <p:sldId id="499" r:id="rId87"/>
    <p:sldId id="498" r:id="rId88"/>
    <p:sldId id="322" r:id="rId89"/>
    <p:sldId id="528" r:id="rId90"/>
    <p:sldId id="529" r:id="rId91"/>
    <p:sldId id="531" r:id="rId92"/>
    <p:sldId id="530" r:id="rId93"/>
    <p:sldId id="532" r:id="rId94"/>
    <p:sldId id="505" r:id="rId95"/>
    <p:sldId id="506" r:id="rId96"/>
    <p:sldId id="533" r:id="rId97"/>
    <p:sldId id="534" r:id="rId98"/>
    <p:sldId id="535" r:id="rId99"/>
    <p:sldId id="510" r:id="rId100"/>
    <p:sldId id="511" r:id="rId101"/>
    <p:sldId id="512" r:id="rId102"/>
    <p:sldId id="513" r:id="rId103"/>
    <p:sldId id="514" r:id="rId104"/>
    <p:sldId id="536" r:id="rId105"/>
    <p:sldId id="516" r:id="rId106"/>
    <p:sldId id="517" r:id="rId107"/>
    <p:sldId id="518" r:id="rId108"/>
    <p:sldId id="519" r:id="rId109"/>
    <p:sldId id="520" r:id="rId110"/>
    <p:sldId id="537" r:id="rId111"/>
    <p:sldId id="538" r:id="rId112"/>
    <p:sldId id="539" r:id="rId113"/>
    <p:sldId id="540" r:id="rId114"/>
    <p:sldId id="541" r:id="rId115"/>
    <p:sldId id="524" r:id="rId1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mp; Introduction" id="{96E91BCF-26D9-4E5F-A33D-5060914D1104}">
          <p14:sldIdLst>
            <p14:sldId id="256"/>
            <p14:sldId id="258"/>
            <p14:sldId id="259"/>
            <p14:sldId id="260"/>
            <p14:sldId id="261"/>
            <p14:sldId id="262"/>
            <p14:sldId id="429"/>
            <p14:sldId id="430"/>
            <p14:sldId id="431"/>
            <p14:sldId id="266"/>
            <p14:sldId id="267"/>
            <p14:sldId id="268"/>
            <p14:sldId id="269"/>
            <p14:sldId id="436"/>
            <p14:sldId id="437"/>
            <p14:sldId id="438"/>
            <p14:sldId id="439"/>
            <p14:sldId id="440"/>
            <p14:sldId id="441"/>
            <p14:sldId id="442"/>
            <p14:sldId id="443"/>
            <p14:sldId id="282"/>
            <p14:sldId id="378"/>
            <p14:sldId id="274"/>
            <p14:sldId id="379"/>
            <p14:sldId id="380"/>
            <p14:sldId id="300"/>
            <p14:sldId id="382"/>
            <p14:sldId id="342"/>
            <p14:sldId id="383"/>
            <p14:sldId id="344"/>
            <p14:sldId id="345"/>
            <p14:sldId id="334"/>
            <p14:sldId id="335"/>
            <p14:sldId id="336"/>
            <p14:sldId id="346"/>
            <p14:sldId id="337"/>
            <p14:sldId id="348"/>
            <p14:sldId id="338"/>
            <p14:sldId id="347"/>
            <p14:sldId id="276"/>
            <p14:sldId id="339"/>
            <p14:sldId id="384"/>
            <p14:sldId id="385"/>
            <p14:sldId id="386"/>
            <p14:sldId id="387"/>
            <p14:sldId id="388"/>
            <p14:sldId id="389"/>
            <p14:sldId id="411"/>
            <p14:sldId id="374"/>
            <p14:sldId id="410"/>
            <p14:sldId id="412"/>
            <p14:sldId id="413"/>
            <p14:sldId id="414"/>
            <p14:sldId id="415"/>
            <p14:sldId id="302"/>
            <p14:sldId id="500"/>
            <p14:sldId id="525"/>
            <p14:sldId id="283"/>
            <p14:sldId id="392"/>
            <p14:sldId id="481"/>
            <p14:sldId id="482"/>
            <p14:sldId id="526"/>
            <p14:sldId id="483"/>
            <p14:sldId id="484"/>
            <p14:sldId id="485"/>
            <p14:sldId id="486"/>
            <p14:sldId id="487"/>
            <p14:sldId id="488"/>
            <p14:sldId id="489"/>
            <p14:sldId id="490"/>
            <p14:sldId id="491"/>
            <p14:sldId id="492"/>
            <p14:sldId id="527"/>
            <p14:sldId id="493"/>
            <p14:sldId id="494"/>
            <p14:sldId id="313"/>
            <p14:sldId id="312"/>
            <p14:sldId id="310"/>
            <p14:sldId id="495"/>
            <p14:sldId id="496"/>
            <p14:sldId id="497"/>
            <p14:sldId id="499"/>
            <p14:sldId id="498"/>
            <p14:sldId id="322"/>
            <p14:sldId id="528"/>
            <p14:sldId id="529"/>
            <p14:sldId id="531"/>
            <p14:sldId id="530"/>
            <p14:sldId id="532"/>
            <p14:sldId id="505"/>
            <p14:sldId id="506"/>
            <p14:sldId id="533"/>
            <p14:sldId id="534"/>
            <p14:sldId id="535"/>
            <p14:sldId id="510"/>
            <p14:sldId id="511"/>
            <p14:sldId id="512"/>
            <p14:sldId id="513"/>
            <p14:sldId id="514"/>
            <p14:sldId id="536"/>
            <p14:sldId id="516"/>
            <p14:sldId id="517"/>
            <p14:sldId id="518"/>
            <p14:sldId id="519"/>
            <p14:sldId id="520"/>
            <p14:sldId id="537"/>
            <p14:sldId id="538"/>
            <p14:sldId id="539"/>
            <p14:sldId id="540"/>
            <p14:sldId id="541"/>
            <p14:sldId id="52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29" roundtripDataSignature="AMtx7mgPWT3VpY+XwDKTTThRzzemVS5J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084869-E6D1-4388-B69E-A25A7142CAC9}" v="1" dt="2020-05-26T22:07:27.7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0" autoAdjust="0"/>
    <p:restoredTop sz="81260" autoAdjust="0"/>
  </p:normalViewPr>
  <p:slideViewPr>
    <p:cSldViewPr snapToGrid="0">
      <p:cViewPr varScale="1">
        <p:scale>
          <a:sx n="90" d="100"/>
          <a:sy n="90" d="100"/>
        </p:scale>
        <p:origin x="1176" y="78"/>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p:scale>
          <a:sx n="126" d="100"/>
          <a:sy n="126" d="100"/>
        </p:scale>
        <p:origin x="2952" y="-325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notesMaster" Target="notesMasters/notesMaster1.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handoutMaster" Target="handoutMasters/handoutMaster1.xml"/><Relationship Id="rId134" Type="http://schemas.microsoft.com/office/2015/10/relationships/revisionInfo" Target="revisionInfo.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9" Type="http://customschemas.google.com/relationships/presentationmetadata" Target="metadata"/><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r>
              <a:rPr lang="en-US" dirty="0"/>
              <a:t>Fall Protection/Fall Prevention</a:t>
            </a:r>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dirty="0"/>
              <a:t>enero 2020</a:t>
            </a:r>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r>
              <a:rPr lang="en-US" dirty="0"/>
              <a:t>Subsidio Susan B. Harwood SH05121-SH9</a:t>
            </a:r>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0525494-F69C-477B-AE4F-2C977B53D2F8}" type="slidenum">
              <a:rPr lang="en-US" smtClean="0"/>
              <a:t>‹#›</a:t>
            </a:fld>
            <a:endParaRPr lang="en-US" dirty="0"/>
          </a:p>
        </p:txBody>
      </p:sp>
    </p:spTree>
    <p:extLst>
      <p:ext uri="{BB962C8B-B14F-4D97-AF65-F5344CB8AC3E}">
        <p14:creationId xmlns:p14="http://schemas.microsoft.com/office/powerpoint/2010/main" val="242910643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73891"/>
            <a:ext cx="5608320" cy="4271523"/>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6" name="Header Placeholder 5"/>
          <p:cNvSpPr>
            <a:spLocks noGrp="1"/>
          </p:cNvSpPr>
          <p:nvPr>
            <p:ph type="hdr" sz="quarter"/>
          </p:nvPr>
        </p:nvSpPr>
        <p:spPr>
          <a:xfrm>
            <a:off x="466725" y="93786"/>
            <a:ext cx="3038475" cy="466725"/>
          </a:xfrm>
          <a:prstGeom prst="rect">
            <a:avLst/>
          </a:prstGeom>
        </p:spPr>
        <p:txBody>
          <a:bodyPr vert="horz" lIns="91440" tIns="45720" rIns="91440" bIns="45720" rtlCol="0" anchor="ctr"/>
          <a:lstStyle>
            <a:lvl1pPr algn="l">
              <a:defRPr sz="1000" b="1"/>
            </a:lvl1pPr>
          </a:lstStyle>
          <a:p>
            <a:r>
              <a:rPr lang="en-US" dirty="0"/>
              <a:t>Fall Protection/Fall Prevention</a:t>
            </a:r>
          </a:p>
        </p:txBody>
      </p:sp>
      <p:sp>
        <p:nvSpPr>
          <p:cNvPr id="8" name="Slide Number Placeholder 7"/>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91A7C56-6A7C-4723-8068-00FB6BFE1833}" type="slidenum">
              <a:rPr lang="en-US" smtClean="0"/>
              <a:t>‹#›</a:t>
            </a:fld>
            <a:endParaRPr lang="en-US" dirty="0"/>
          </a:p>
        </p:txBody>
      </p:sp>
    </p:spTree>
  </p:cSld>
  <p:clrMap bg1="lt1" tx1="dk1" bg2="dk2" tx2="lt2" accent1="accent1" accent2="accent2" accent3="accent3" accent4="accent4" accent5="accent5" accent6="accent6" hlink="hlink" folHlink="folHlink"/>
  <p:hf sldNum="0" ftr="0" dt="0"/>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10757#1926.501(b)(4)" TargetMode="External"/><Relationship Id="rId2" Type="http://schemas.openxmlformats.org/officeDocument/2006/relationships/slide" Target="../slides/slide72.xml"/><Relationship Id="rId1" Type="http://schemas.openxmlformats.org/officeDocument/2006/relationships/notesMaster" Target="../notesMasters/notesMaster1.xml"/><Relationship Id="rId4" Type="http://schemas.openxmlformats.org/officeDocument/2006/relationships/hyperlink" Target="https://www.osha.gov/pls/oshaweb/owadisp.show_document?p_table=STANDARDS&amp;p_id=10758#1926.502(i)(1)" TargetMode="Externa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1:notes"/>
          <p:cNvSpPr txBox="1">
            <a:spLocks noGrp="1"/>
          </p:cNvSpPr>
          <p:nvPr>
            <p:ph type="body" idx="1"/>
          </p:nvPr>
        </p:nvSpPr>
        <p:spPr>
          <a:xfrm>
            <a:off x="701040" y="4473892"/>
            <a:ext cx="5608320" cy="428910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PR" sz="1800" noProof="0" dirty="0"/>
              <a:t>Se le ha concedido a Greenville Technical College el Subsidio Susan Harwood que apoya las normas de capacitación de OSHA. Esta capacitación de Prevención de Caídas/ Protección contra Caídas solo tiene el propósito de usarse como ayuda de capacitación y para uso general; el creador no acepta responsabilidad por cualquier pérdida o daño que resulta de su uso. OSHA también ha declara un descargo general de responsabilidad.</a:t>
            </a:r>
          </a:p>
          <a:p>
            <a:pPr marL="0" indent="0">
              <a:buClr>
                <a:schemeClr val="dk1"/>
              </a:buClr>
              <a:buSzPts val="1200"/>
            </a:pPr>
            <a:endParaRPr lang="en-US" sz="1800" dirty="0"/>
          </a:p>
          <a:p>
            <a:pPr marL="0" indent="0">
              <a:buClr>
                <a:schemeClr val="dk1"/>
              </a:buClr>
              <a:buSzPts val="1200"/>
            </a:pPr>
            <a:r>
              <a:rPr lang="es-ES" sz="1800" dirty="0"/>
              <a:t>DESCARGO DE RESPONSABILIDAD</a:t>
            </a:r>
          </a:p>
          <a:p>
            <a:pPr marL="0" indent="0">
              <a:buClr>
                <a:schemeClr val="dk1"/>
              </a:buClr>
              <a:buSzPts val="1200"/>
            </a:pPr>
            <a:r>
              <a:rPr lang="es-ES" sz="1800" dirty="0"/>
              <a:t>Este material no sustituye ninguna provisión de la Administración de Seguridad y Salud Ocupacional (OSHA) ni normas emitidas por OSHA. Si en alguno momento se descubre que los materiales presentados varían de los reglamentos de OSHA federales o estatales, Instituto Nacional de Normalización Estadounidense (ANSI, siglas en inglés), leyes estatales u ordenanzas locales, se comprende que dichos reglamentos, leyes y ordenanzas tomen prioridad sobre los materiales presentados aquí. En algunos casos, la información proporcionada suponga un nivel mayor de protección de lo que exigen algunos reglamentos de OSHA federales o estatales. Al mencionar productos o materiales por marca de ningún modo constituye aprobación. Cualesquier productos o materiales no mencionados dentro del manual que se consideren aceptables como aparatos de protección, equipo o prácticas no son intencional y no debe descartar su aceptabilidad como protección al empleado o medioambiente.</a:t>
            </a:r>
          </a:p>
          <a:p>
            <a:endParaRPr lang="es-ES" sz="1800" b="0" i="0" u="none" strike="noStrike" cap="none" dirty="0">
              <a:solidFill>
                <a:schemeClr val="dk1"/>
              </a:solidFill>
              <a:effectLst/>
              <a:latin typeface="Calibri"/>
              <a:ea typeface="Calibri"/>
              <a:cs typeface="Calibri"/>
              <a:sym typeface="Calibri"/>
            </a:endParaRPr>
          </a:p>
          <a:p>
            <a:pPr marL="0"/>
            <a:r>
              <a:rPr lang="es-PR" sz="1200" b="0" i="0" u="none" strike="noStrike" cap="none" dirty="0">
                <a:solidFill>
                  <a:schemeClr val="dk1"/>
                </a:solidFill>
                <a:effectLst/>
                <a:latin typeface="Calibri"/>
                <a:ea typeface="Calibri"/>
                <a:cs typeface="Calibri"/>
                <a:sym typeface="Calibri"/>
              </a:rPr>
              <a:t>DESCARGO DE RESPONSABILIDAD DE OSHA </a:t>
            </a:r>
            <a:endParaRPr lang="en-US" sz="1200" b="0" i="0" u="none" strike="noStrike" cap="none" dirty="0">
              <a:solidFill>
                <a:schemeClr val="dk1"/>
              </a:solidFill>
              <a:effectLst/>
              <a:latin typeface="Calibri"/>
              <a:ea typeface="Calibri"/>
              <a:cs typeface="Calibri"/>
              <a:sym typeface="Calibri"/>
            </a:endParaRPr>
          </a:p>
          <a:p>
            <a:pPr marL="0" indent="0"/>
            <a:r>
              <a:rPr lang="es-PR" sz="1200" b="0" i="0" u="none" strike="noStrike" cap="none" dirty="0">
                <a:solidFill>
                  <a:schemeClr val="dk1"/>
                </a:solidFill>
                <a:effectLst/>
                <a:latin typeface="Calibri"/>
                <a:ea typeface="Calibri"/>
                <a:cs typeface="Calibri"/>
                <a:sym typeface="Calibri"/>
              </a:rPr>
              <a:t>Este material se produjo bajo subsidio número SH-05121-SH9 de la Administración de Seguridad y Salud Ocupacional,</a:t>
            </a:r>
            <a:r>
              <a:rPr lang="es-PR" sz="1200" b="0" i="0" u="none" strike="noStrike" cap="none" baseline="0" dirty="0">
                <a:solidFill>
                  <a:schemeClr val="dk1"/>
                </a:solidFill>
                <a:effectLst/>
                <a:latin typeface="Calibri"/>
                <a:ea typeface="Calibri"/>
                <a:cs typeface="Calibri"/>
                <a:sym typeface="Calibri"/>
              </a:rPr>
              <a:t> </a:t>
            </a:r>
            <a:r>
              <a:rPr lang="es-PR" sz="1200" b="0" i="0" u="none" strike="noStrike" cap="none" dirty="0">
                <a:solidFill>
                  <a:schemeClr val="dk1"/>
                </a:solidFill>
                <a:effectLst/>
                <a:latin typeface="Calibri"/>
                <a:ea typeface="Calibri"/>
                <a:cs typeface="Calibri"/>
                <a:sym typeface="Calibri"/>
              </a:rPr>
              <a:t>Departamento de Trabajo de Estados Unidos. No necesariamente refleja los puntos de vista o la política del Departamento de Trabajo de Estados Unidos, ni constituye aprobación el mencionar nombres comerciales, productos comerciales u organismos.</a:t>
            </a:r>
            <a:endParaRPr lang="en-US" sz="1200" b="0" i="0" u="none" strike="noStrike" cap="none" dirty="0">
              <a:solidFill>
                <a:schemeClr val="dk1"/>
              </a:solidFill>
              <a:effectLst/>
              <a:latin typeface="Calibri"/>
              <a:ea typeface="Calibri"/>
              <a:cs typeface="Calibri"/>
              <a:sym typeface="Calibri"/>
            </a:endParaRPr>
          </a:p>
          <a:p>
            <a:pPr marL="0" indent="0">
              <a:buClr>
                <a:schemeClr val="dk1"/>
              </a:buClr>
              <a:buSzPts val="1200"/>
            </a:pPr>
            <a:endParaRPr lang="en-US" sz="18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indent="0"/>
            <a:r>
              <a:rPr lang="es-PR" sz="900" dirty="0"/>
              <a:t>En EE.UU., mas de 800 trabajadores de construcción mueren cada ano en su trabajo.  Las caídas son la causa numero uno de muerte en la construcción. Uno de cada tres fallecimientos en construcción es resultado de una caída. Estas caídas suceden en un instante mientras los trabajadores están sobre los tejados, andamios, escaleras de mano, puentes y otros superficies de trabajo. Se puede evitar la mortandad.  La video que verán </a:t>
            </a:r>
            <a:r>
              <a:rPr lang="es-PR" sz="900" b="0" i="0" u="none" strike="noStrike" cap="none" noProof="0" dirty="0">
                <a:solidFill>
                  <a:schemeClr val="dk1"/>
                </a:solidFill>
                <a:effectLst/>
                <a:latin typeface="Calibri"/>
                <a:ea typeface="Calibri"/>
                <a:cs typeface="Calibri"/>
                <a:sym typeface="Calibri"/>
              </a:rPr>
              <a:t>demuestra la rapidez de una caída en un lugar de construcción resulte en la muerte del trabajador. La video también mostrara que tiene que hacer la empresa para trabajar de manera mas segura. La empresa tiene la responsabilidad de proveer un lugar de trabajo seguro y el equipo de protección personal exigido. Vera que el uso del tipo correcto de protección contra caídas salva vidas. Aviso: las escenas que vera trata de las muertes en los sitios de construcción y puede perturbar a algunas personas. Cada escena se basa en historias verídicas.</a:t>
            </a:r>
          </a:p>
          <a:p>
            <a:pPr indent="0"/>
            <a:r>
              <a:rPr lang="es-PR" sz="900" b="0" i="0" u="none" strike="noStrike" cap="none" noProof="0" dirty="0">
                <a:solidFill>
                  <a:schemeClr val="dk1"/>
                </a:solidFill>
                <a:effectLst/>
                <a:latin typeface="Calibri"/>
                <a:ea typeface="Calibri"/>
                <a:cs typeface="Calibri"/>
                <a:sym typeface="Calibri"/>
              </a:rPr>
              <a:t> </a:t>
            </a:r>
          </a:p>
          <a:p>
            <a:pPr indent="0"/>
            <a:r>
              <a:rPr lang="es-PR" sz="900" b="1" i="0" u="none" strike="noStrike" cap="none" noProof="0" dirty="0">
                <a:solidFill>
                  <a:schemeClr val="dk1"/>
                </a:solidFill>
                <a:effectLst/>
                <a:latin typeface="Calibri"/>
                <a:ea typeface="Calibri"/>
                <a:cs typeface="Calibri"/>
                <a:sym typeface="Calibri"/>
              </a:rPr>
              <a:t>Trabajadores Adiestrados y Experimentados</a:t>
            </a:r>
            <a:endParaRPr lang="es-PR" sz="900" b="0" i="0" u="none" strike="noStrike" cap="none" noProof="0" dirty="0">
              <a:solidFill>
                <a:schemeClr val="dk1"/>
              </a:solidFill>
              <a:effectLst/>
              <a:latin typeface="Calibri"/>
              <a:ea typeface="Calibri"/>
              <a:cs typeface="Calibri"/>
              <a:sym typeface="Calibri"/>
            </a:endParaRPr>
          </a:p>
          <a:p>
            <a:pPr indent="0"/>
            <a:r>
              <a:rPr lang="es-PR" sz="900" b="0" i="0" u="none" strike="noStrike" cap="none" noProof="0" dirty="0">
                <a:solidFill>
                  <a:schemeClr val="dk1"/>
                </a:solidFill>
                <a:effectLst/>
                <a:latin typeface="Calibri"/>
                <a:ea typeface="Calibri"/>
                <a:cs typeface="Calibri"/>
                <a:sym typeface="Calibri"/>
              </a:rPr>
              <a:t>A menudo, los trabajadores adiestrados y experimentados son victimas de situaciones inesperadas e inevitables en el sitio del trabajo.</a:t>
            </a:r>
          </a:p>
          <a:p>
            <a:pPr indent="0"/>
            <a:r>
              <a:rPr lang="es-PR" sz="900" b="0" i="0" u="none" strike="noStrike" cap="none" noProof="0" dirty="0">
                <a:solidFill>
                  <a:schemeClr val="dk1"/>
                </a:solidFill>
                <a:effectLst/>
                <a:latin typeface="Calibri"/>
                <a:ea typeface="Calibri"/>
                <a:cs typeface="Calibri"/>
                <a:sym typeface="Calibri"/>
              </a:rPr>
              <a:t>OSHA 1926.501 Subparte M delinea las normas exigidas para la Industria de la Construcción para todo sitio de trabajo donde las caídas de plataformas elevadas son posibles. En este ejemplo, los empleados trabajaban en el Segundo piso cerca de un </a:t>
            </a:r>
            <a:r>
              <a:rPr lang="es-PR" sz="900" b="0" i="1" u="none" strike="noStrike" cap="none" noProof="0" dirty="0">
                <a:solidFill>
                  <a:schemeClr val="dk1"/>
                </a:solidFill>
                <a:effectLst/>
                <a:latin typeface="Calibri"/>
                <a:ea typeface="Calibri"/>
                <a:cs typeface="Calibri"/>
                <a:sym typeface="Calibri"/>
              </a:rPr>
              <a:t>stairwell </a:t>
            </a:r>
            <a:r>
              <a:rPr lang="es-PR" sz="900" b="0" i="0" u="none" strike="noStrike" cap="none" noProof="0" dirty="0">
                <a:solidFill>
                  <a:schemeClr val="dk1"/>
                </a:solidFill>
                <a:effectLst/>
                <a:latin typeface="Calibri"/>
                <a:ea typeface="Calibri"/>
                <a:cs typeface="Calibri"/>
                <a:sym typeface="Calibri"/>
              </a:rPr>
              <a:t>abierto. No había un barandal o cubierta para el piso. Los trabajadores no llevaban puestos equipo de protección personal. Después de armar una sección de la pared, los trabajadores lo alzaron y lo movieron hacia adelante para colocarlo.  Mientras movían hacia adelante, uno de los trabajadores tomo un paso hacia el </a:t>
            </a:r>
            <a:r>
              <a:rPr lang="es-PR" sz="900" b="0" i="1" u="none" strike="noStrike" cap="none" noProof="0" dirty="0">
                <a:solidFill>
                  <a:schemeClr val="dk1"/>
                </a:solidFill>
                <a:effectLst/>
                <a:latin typeface="Calibri"/>
                <a:ea typeface="Calibri"/>
                <a:cs typeface="Calibri"/>
                <a:sym typeface="Calibri"/>
              </a:rPr>
              <a:t>stairwell</a:t>
            </a:r>
            <a:r>
              <a:rPr lang="es-PR" sz="900" b="0" i="0" u="none" strike="noStrike" cap="none" noProof="0" dirty="0">
                <a:solidFill>
                  <a:schemeClr val="dk1"/>
                </a:solidFill>
                <a:effectLst/>
                <a:latin typeface="Calibri"/>
                <a:ea typeface="Calibri"/>
                <a:cs typeface="Calibri"/>
                <a:sym typeface="Calibri"/>
              </a:rPr>
              <a:t> sin resguardo para asirse del lado de la sección de la pared.</a:t>
            </a:r>
          </a:p>
          <a:p>
            <a:pPr indent="0"/>
            <a:r>
              <a:rPr lang="es-PR" sz="900" b="0" i="0" u="none" strike="noStrike" cap="none" noProof="0" dirty="0">
                <a:solidFill>
                  <a:schemeClr val="dk1"/>
                </a:solidFill>
                <a:effectLst/>
                <a:latin typeface="Calibri"/>
                <a:ea typeface="Calibri"/>
                <a:cs typeface="Calibri"/>
                <a:sym typeface="Calibri"/>
              </a:rPr>
              <a:t> </a:t>
            </a:r>
          </a:p>
          <a:p>
            <a:pPr indent="0"/>
            <a:r>
              <a:rPr lang="es-PR" sz="900" b="0" i="0" u="none" strike="noStrike" cap="none" noProof="0" dirty="0">
                <a:solidFill>
                  <a:schemeClr val="dk1"/>
                </a:solidFill>
                <a:effectLst/>
                <a:latin typeface="Calibri"/>
                <a:ea typeface="Calibri"/>
                <a:cs typeface="Calibri"/>
                <a:sym typeface="Calibri"/>
              </a:rPr>
              <a:t>Se cayo por la apertura del </a:t>
            </a:r>
            <a:r>
              <a:rPr lang="es-PR" sz="900" b="0" i="1" u="none" strike="noStrike" cap="none" noProof="0" dirty="0">
                <a:solidFill>
                  <a:schemeClr val="dk1"/>
                </a:solidFill>
                <a:effectLst/>
                <a:latin typeface="Calibri"/>
                <a:ea typeface="Calibri"/>
                <a:cs typeface="Calibri"/>
                <a:sym typeface="Calibri"/>
              </a:rPr>
              <a:t>stairwell</a:t>
            </a:r>
            <a:r>
              <a:rPr lang="es-PR" sz="900" b="0" i="0" u="none" strike="noStrike" cap="none" noProof="0" dirty="0">
                <a:solidFill>
                  <a:schemeClr val="dk1"/>
                </a:solidFill>
                <a:effectLst/>
                <a:latin typeface="Calibri"/>
                <a:ea typeface="Calibri"/>
                <a:cs typeface="Calibri"/>
                <a:sym typeface="Calibri"/>
              </a:rPr>
              <a:t> no resguardado. Cayo 20 pies hasta el piso de concreto del sótano.  Murió en la caída de las lesiones mortales a la cabeza e internas. Investiguemos los eventos que se llevaron a cabo hasta el incidente trágico.  Veamos como se podría haber evitado. </a:t>
            </a:r>
          </a:p>
          <a:p>
            <a:pPr indent="0"/>
            <a:endParaRPr lang="es-PR" sz="900" b="0" i="0" u="none" strike="noStrike" cap="none" noProof="0" dirty="0">
              <a:solidFill>
                <a:schemeClr val="dk1"/>
              </a:solidFill>
              <a:effectLst/>
              <a:latin typeface="Calibri"/>
              <a:ea typeface="Calibri"/>
              <a:cs typeface="Calibri"/>
              <a:sym typeface="Calibri"/>
            </a:endParaRPr>
          </a:p>
          <a:p>
            <a:pPr indent="0"/>
            <a:r>
              <a:rPr lang="es-PR" sz="900" b="0" i="0" u="none" strike="noStrike" cap="none" noProof="0" dirty="0">
                <a:solidFill>
                  <a:schemeClr val="dk1"/>
                </a:solidFill>
                <a:effectLst/>
                <a:latin typeface="Calibri"/>
                <a:ea typeface="Calibri"/>
                <a:cs typeface="Calibri"/>
                <a:sym typeface="Calibri"/>
              </a:rPr>
              <a:t>Originalmente, los trabajadores clavaban las tablas para armar una sección de la nueva pared.  El </a:t>
            </a:r>
            <a:r>
              <a:rPr lang="es-PR" sz="900" b="0" i="1" u="none" strike="noStrike" cap="none" noProof="0" dirty="0">
                <a:solidFill>
                  <a:schemeClr val="dk1"/>
                </a:solidFill>
                <a:effectLst/>
                <a:latin typeface="Calibri"/>
                <a:ea typeface="Calibri"/>
                <a:cs typeface="Calibri"/>
                <a:sym typeface="Calibri"/>
              </a:rPr>
              <a:t>stairwell </a:t>
            </a:r>
            <a:r>
              <a:rPr lang="es-PR" sz="900" b="0" i="0" u="none" strike="noStrike" cap="none" noProof="0" dirty="0">
                <a:solidFill>
                  <a:schemeClr val="dk1"/>
                </a:solidFill>
                <a:effectLst/>
                <a:latin typeface="Calibri"/>
                <a:ea typeface="Calibri"/>
                <a:cs typeface="Calibri"/>
                <a:sym typeface="Calibri"/>
              </a:rPr>
              <a:t>no tenia un barandal de protección como exige OSHA. Ahora el </a:t>
            </a:r>
            <a:r>
              <a:rPr lang="es-PR" sz="900" b="0" i="1" u="none" strike="noStrike" cap="none" noProof="0" dirty="0">
                <a:solidFill>
                  <a:schemeClr val="dk1"/>
                </a:solidFill>
                <a:effectLst/>
                <a:latin typeface="Calibri"/>
                <a:ea typeface="Calibri"/>
                <a:cs typeface="Calibri"/>
                <a:sym typeface="Calibri"/>
              </a:rPr>
              <a:t>stairwell</a:t>
            </a:r>
            <a:r>
              <a:rPr lang="es-PR" sz="900" b="0" i="0" u="none" strike="noStrike" cap="none" noProof="0" dirty="0">
                <a:solidFill>
                  <a:schemeClr val="dk1"/>
                </a:solidFill>
                <a:effectLst/>
                <a:latin typeface="Calibri"/>
                <a:ea typeface="Calibri"/>
                <a:cs typeface="Calibri"/>
                <a:sym typeface="Calibri"/>
              </a:rPr>
              <a:t> se protege con barandal como requiere. Como antes, los trabajadores se mueven hacia adelante para instalar la sección de pared completada. Esta vez, mientras el trabajador toma pasos hacia el </a:t>
            </a:r>
            <a:r>
              <a:rPr lang="es-PR" sz="900" b="0" i="1" u="none" strike="noStrike" cap="none" noProof="0" dirty="0">
                <a:solidFill>
                  <a:schemeClr val="dk1"/>
                </a:solidFill>
                <a:effectLst/>
                <a:latin typeface="Calibri"/>
                <a:ea typeface="Calibri"/>
                <a:cs typeface="Calibri"/>
                <a:sym typeface="Calibri"/>
              </a:rPr>
              <a:t>stairwell</a:t>
            </a:r>
            <a:r>
              <a:rPr lang="es-PR" sz="900" b="0" i="0" u="none" strike="noStrike" cap="none" noProof="0" dirty="0">
                <a:solidFill>
                  <a:schemeClr val="dk1"/>
                </a:solidFill>
                <a:effectLst/>
                <a:latin typeface="Calibri"/>
                <a:ea typeface="Calibri"/>
                <a:cs typeface="Calibri"/>
                <a:sym typeface="Calibri"/>
              </a:rPr>
              <a:t>, lo detiene el barandal; continua adelante para colocar la sección armada. Otra manera de proteger a los trabajadores es poner una cubierta adecuada sobre la apertura del </a:t>
            </a:r>
            <a:r>
              <a:rPr lang="es-PR" sz="900" b="0" i="1" u="none" strike="noStrike" cap="none" noProof="0" dirty="0">
                <a:solidFill>
                  <a:schemeClr val="dk1"/>
                </a:solidFill>
                <a:effectLst/>
                <a:latin typeface="Calibri"/>
                <a:ea typeface="Calibri"/>
                <a:cs typeface="Calibri"/>
                <a:sym typeface="Calibri"/>
              </a:rPr>
              <a:t>stairwell</a:t>
            </a:r>
            <a:r>
              <a:rPr lang="es-PR" sz="900" b="0" i="0" u="none" strike="noStrike" cap="none" noProof="0" dirty="0">
                <a:solidFill>
                  <a:schemeClr val="dk1"/>
                </a:solidFill>
                <a:effectLst/>
                <a:latin typeface="Calibri"/>
                <a:ea typeface="Calibri"/>
                <a:cs typeface="Calibri"/>
                <a:sym typeface="Calibri"/>
              </a:rPr>
              <a:t>.  La cubierta tiene que asegurarse.  Con la cubierta adecuada, el trabajador pisa la cubierta y continua colocando la sección.</a:t>
            </a:r>
          </a:p>
          <a:p>
            <a:pPr indent="0"/>
            <a:r>
              <a:rPr lang="es-PR" sz="900" b="0" i="0" u="none" strike="noStrike" cap="none" noProof="0" dirty="0">
                <a:solidFill>
                  <a:schemeClr val="dk1"/>
                </a:solidFill>
                <a:effectLst/>
                <a:latin typeface="Calibri"/>
                <a:ea typeface="Calibri"/>
                <a:cs typeface="Calibri"/>
                <a:sym typeface="Calibri"/>
              </a:rPr>
              <a:t>Enlace a la videograbación: https://youtu.be/MybFvRDb0Tc </a:t>
            </a:r>
          </a:p>
        </p:txBody>
      </p:sp>
      <p:sp>
        <p:nvSpPr>
          <p:cNvPr id="3" name="Header Placeholder 2"/>
          <p:cNvSpPr>
            <a:spLocks noGrp="1"/>
          </p:cNvSpPr>
          <p:nvPr>
            <p:ph type="hdr" sz="quarter" idx="14"/>
          </p:nvPr>
        </p:nvSpPr>
        <p:spPr/>
        <p:txBody>
          <a:bodyPr/>
          <a:lstStyle/>
          <a:p>
            <a:r>
              <a:rPr lang="en-US" dirty="0"/>
              <a:t>Fall Protection/Fall Prevention</a:t>
            </a:r>
          </a:p>
        </p:txBody>
      </p:sp>
    </p:spTree>
    <p:extLst>
      <p:ext uri="{BB962C8B-B14F-4D97-AF65-F5344CB8AC3E}">
        <p14:creationId xmlns:p14="http://schemas.microsoft.com/office/powerpoint/2010/main" val="160987545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10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10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defRPr/>
            </a:pPr>
            <a:r>
              <a:rPr lang="es-PR" dirty="0"/>
              <a:t>Puntos claves del uso de escaleras </a:t>
            </a:r>
            <a:r>
              <a:rPr lang="es-PR" baseline="0" dirty="0"/>
              <a:t>(lámina 2)</a:t>
            </a:r>
            <a:r>
              <a:rPr lang="en-US" baseline="0" dirty="0"/>
              <a:t>.</a:t>
            </a:r>
            <a:endParaRPr lang="en-US"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4"/>
        <p:cNvGrpSpPr/>
        <p:nvPr/>
      </p:nvGrpSpPr>
      <p:grpSpPr>
        <a:xfrm>
          <a:off x="0" y="0"/>
          <a:ext cx="0" cy="0"/>
          <a:chOff x="0" y="0"/>
          <a:chExt cx="0" cy="0"/>
        </a:xfrm>
      </p:grpSpPr>
      <p:sp>
        <p:nvSpPr>
          <p:cNvPr id="995" name="Google Shape;995;p10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6" name="Google Shape;996;p10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defRPr/>
            </a:pPr>
            <a:r>
              <a:rPr lang="es-PR" sz="1600" dirty="0"/>
              <a:t>Puntos claves del uso de escaleras (lámina 3) </a:t>
            </a:r>
          </a:p>
          <a:p>
            <a:pPr marL="0" lvl="0" indent="0">
              <a:defRPr/>
            </a:pPr>
            <a:endParaRPr lang="es-PR" sz="1600" dirty="0"/>
          </a:p>
          <a:p>
            <a:pPr marL="0" lvl="0" indent="0">
              <a:defRPr/>
            </a:pPr>
            <a:r>
              <a:rPr lang="en-US" sz="1600" dirty="0"/>
              <a:t>PUNTOS ADICIONALES EN EL MANUAL DEL ALUMNO</a:t>
            </a:r>
            <a:r>
              <a:rPr lang="en-US" sz="1600" baseline="0" dirty="0"/>
              <a:t>:</a:t>
            </a:r>
            <a:endParaRPr lang="en-US" sz="1600" dirty="0"/>
          </a:p>
          <a:p>
            <a:pPr marL="0" lvl="0" indent="0"/>
            <a:r>
              <a:rPr lang="es-ES" sz="1600" dirty="0"/>
              <a:t>Siempre vea hacia la escalera cuando suba o baje o trabaje de ella.</a:t>
            </a:r>
          </a:p>
          <a:p>
            <a:pPr marL="0" lvl="0" indent="0"/>
            <a:r>
              <a:rPr lang="es-ES" sz="1600" dirty="0"/>
              <a:t>Mantenga 3 puntos de contacto al subir o bajar. Eso significa que dos manos y un pie o los dos pies y una mano siempre estarán en la escalera en todo momento.</a:t>
            </a:r>
          </a:p>
          <a:p>
            <a:pPr marL="0" lvl="0" indent="0"/>
            <a:r>
              <a:rPr lang="es-ES" sz="1600" dirty="0"/>
              <a:t>Mantenga su centro de gravedad entre los largueros laterales. La hebilla de su cinturón nunca debe estar por fuera de los largueros laterales. Al subir o bajar, no cargue herramientas o materiales en las manos. En lugar de eso, use una cuerda para izar.</a:t>
            </a:r>
          </a:p>
          <a:p>
            <a:pPr marL="0" lvl="0" indent="0"/>
            <a:r>
              <a:rPr lang="es-ES" sz="1600" dirty="0"/>
              <a:t>Mantenga las botas libres de lodo, grasa o cualquier material resbaloso que pudiera hacer que perdiera el equilibrio. </a:t>
            </a:r>
          </a:p>
          <a:p>
            <a:pPr marL="0" lvl="0" indent="0"/>
            <a:r>
              <a:rPr lang="es-ES" sz="1600" dirty="0"/>
              <a:t>Nunca coloque las escaleras sobre cajas, carritos, mesas u otras superficies inestables.</a:t>
            </a:r>
          </a:p>
          <a:p>
            <a:pPr marL="0" lvl="0" indent="0"/>
            <a:r>
              <a:rPr lang="es-ES" sz="1600" dirty="0"/>
              <a:t>Nunca use las escaleras de manera horizontal como tablas para andamios, andenes o para cualquier otra cosa para la cual no fueron diseñadas.</a:t>
            </a:r>
          </a:p>
          <a:p>
            <a:pPr marL="0" lvl="0" indent="0"/>
            <a:r>
              <a:rPr lang="es-ES" sz="1600" dirty="0"/>
              <a:t>Párese cuando mucho en el tercer o cuarto peldaño de arriba para abajo. </a:t>
            </a:r>
          </a:p>
          <a:p>
            <a:pPr marL="0" lvl="0" indent="0"/>
            <a:r>
              <a:rPr lang="es-ES" sz="1600" dirty="0"/>
              <a:t>Mantenga el contacto de la rodilla para guardar el equilibrio.</a:t>
            </a:r>
          </a:p>
          <a:p>
            <a:pPr marL="0" lvl="0" indent="0"/>
            <a:r>
              <a:rPr lang="es-ES" sz="1600" dirty="0"/>
              <a:t>No empalme dos escaleras cortas juntas para hacer una escalera larga. Los largueros laterales no serán lo suficientemente fuerte para resistir las cargas extras.</a:t>
            </a:r>
          </a:p>
          <a:p>
            <a:pPr marL="0" lvl="0" indent="0"/>
            <a:r>
              <a:rPr lang="es-ES" sz="1600" dirty="0"/>
              <a:t>No use las escaleras como refuerzos. No están diseñadas para este tipo de cargas.</a:t>
            </a:r>
          </a:p>
          <a:p>
            <a:pPr marL="0" lvl="0" indent="0"/>
            <a:r>
              <a:rPr lang="es-ES" sz="1600" dirty="0"/>
              <a:t>No coloque las escaleras en los claros de las puertas, pasillos, entrada de vehículos o cualquier otro lugar en donde las pueden golpear o voltear. </a:t>
            </a:r>
          </a:p>
          <a:p>
            <a:pPr marL="0" lvl="0" indent="0"/>
            <a:r>
              <a:rPr lang="es-ES" sz="1600" dirty="0"/>
              <a:t>Nunca coloque una escalera sobre los peldaños. Las escaleras deben colocarse sobre los largueros laterales.</a:t>
            </a:r>
          </a:p>
          <a:p>
            <a:pPr marL="0" lvl="0" indent="0"/>
            <a:r>
              <a:rPr lang="es-ES" sz="1600" dirty="0"/>
              <a:t>Para colocar escaleras largas, irregulares o pesadas, solicite ayuda para evitar una lesión por haberse sobre esforzado.</a:t>
            </a:r>
            <a:endParaRPr sz="16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0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10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Comente requisitos de inspección y mantenimiento de escaleras </a:t>
            </a:r>
            <a:r>
              <a:rPr lang="es-PR" baseline="0" dirty="0"/>
              <a:t>(lámina 1 </a:t>
            </a:r>
            <a:r>
              <a:rPr lang="es-PR" dirty="0"/>
              <a:t>de</a:t>
            </a:r>
            <a:r>
              <a:rPr lang="es-PR" baseline="0" dirty="0"/>
              <a:t> 2).</a:t>
            </a:r>
            <a:endParaRPr lang="es-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p10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3" name="Google Shape;1003;p10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Comente requisitos de inspección y mantenimiento de escaleras </a:t>
            </a:r>
            <a:r>
              <a:rPr lang="es-PR" baseline="0" dirty="0"/>
              <a:t>(lámina 2 </a:t>
            </a:r>
            <a:r>
              <a:rPr lang="es-PR" dirty="0"/>
              <a:t>de</a:t>
            </a:r>
            <a:r>
              <a:rPr lang="es-PR" baseline="0" dirty="0"/>
              <a:t> 2)</a:t>
            </a:r>
            <a:r>
              <a:rPr lang="en-US" baseline="0" dirty="0"/>
              <a:t>.</a:t>
            </a:r>
            <a:endParaRPr lang="en-US" dirty="0"/>
          </a:p>
        </p:txBody>
      </p:sp>
      <p:sp>
        <p:nvSpPr>
          <p:cNvPr id="3" name="Header Placeholder 2"/>
          <p:cNvSpPr>
            <a:spLocks noGrp="1"/>
          </p:cNvSpPr>
          <p:nvPr>
            <p:ph type="hdr" sz="quarter" idx="14"/>
          </p:nvPr>
        </p:nvSpPr>
        <p:spPr/>
        <p:txBody>
          <a:bodyPr/>
          <a:lstStyle/>
          <a:p>
            <a:r>
              <a:rPr lang="en-US" dirty="0"/>
              <a:t>Fall Protection/Fall Prevention</a:t>
            </a:r>
          </a:p>
        </p:txBody>
      </p:sp>
    </p:spTree>
    <p:extLst>
      <p:ext uri="{BB962C8B-B14F-4D97-AF65-F5344CB8AC3E}">
        <p14:creationId xmlns:p14="http://schemas.microsoft.com/office/powerpoint/2010/main" val="406110854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0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0" name="Google Shape;1010;p10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Esta es una lista de comprobante de seguridad de escaleras, breve y a la vez, global</a:t>
            </a:r>
            <a:r>
              <a:rPr lang="en-US" baseline="0" dirty="0"/>
              <a:t>.</a:t>
            </a: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6"/>
        <p:cNvGrpSpPr/>
        <p:nvPr/>
      </p:nvGrpSpPr>
      <p:grpSpPr>
        <a:xfrm>
          <a:off x="0" y="0"/>
          <a:ext cx="0" cy="0"/>
          <a:chOff x="0" y="0"/>
          <a:chExt cx="0" cy="0"/>
        </a:xfrm>
      </p:grpSpPr>
      <p:sp>
        <p:nvSpPr>
          <p:cNvPr id="1017" name="Google Shape;1017;p1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8" name="Google Shape;1018;p1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Comente los temas en la </a:t>
            </a:r>
            <a:r>
              <a:rPr lang="es-PR" baseline="0" dirty="0"/>
              <a:t>lamina relacionados a la compra y cuidado de la escalera.</a:t>
            </a:r>
            <a:endParaRPr lang="es-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3"/>
        <p:cNvGrpSpPr/>
        <p:nvPr/>
      </p:nvGrpSpPr>
      <p:grpSpPr>
        <a:xfrm>
          <a:off x="0" y="0"/>
          <a:ext cx="0" cy="0"/>
          <a:chOff x="0" y="0"/>
          <a:chExt cx="0" cy="0"/>
        </a:xfrm>
      </p:grpSpPr>
      <p:sp>
        <p:nvSpPr>
          <p:cNvPr id="1024" name="Google Shape;1024;p1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5" name="Google Shape;1025;p1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Registre en el formato provisto el rendimiento logrado de la evaluación de aptitudes</a:t>
            </a:r>
            <a:r>
              <a:rPr lang="en-US" baseline="0" dirty="0"/>
              <a:t>.</a:t>
            </a: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	Los dispositivos o sistemas de seguridad en escaleras se usan para subir las escaleras fijas, incluyen un arnés de cuerpo, mosquetón, carrucha y manga de seguridad</a:t>
            </a:r>
          </a:p>
          <a:p>
            <a:r>
              <a:rPr lang="es-ES" dirty="0"/>
              <a:t>●	Las cajas de escaleras y escaleras son las principales fuentes de lesiones y fallecimientos entre los trabajadores de la construcción </a:t>
            </a:r>
          </a:p>
          <a:p>
            <a:r>
              <a:rPr lang="es-ES" dirty="0"/>
              <a:t>●	Cuando haya una diferencia en el nivel de 19 pulgadas o mayor y no haya una rampa, andén, terraplén o elevador personal disponible, los empleadores deberán proporcionar una caja de escalera o escalera en todos los puntos de acceso de los trabajadores </a:t>
            </a:r>
          </a:p>
          <a:p>
            <a:r>
              <a:rPr lang="es-ES" dirty="0"/>
              <a:t>●	Use las escaleras solo para lo cual fueron diseñadas</a:t>
            </a:r>
          </a:p>
          <a:p>
            <a:r>
              <a:rPr lang="es-ES" dirty="0"/>
              <a:t>●	Mantenga libres las áreas alrededor de las partes superior e inferior de las escaleras. No mueva, deslice o extienda las escaleras mientras están en uso.  </a:t>
            </a:r>
          </a:p>
          <a:p>
            <a:r>
              <a:rPr lang="es-ES" dirty="0"/>
              <a:t>●	Las escaleras solo deben ser reparadas por personas capacitadas</a:t>
            </a:r>
          </a:p>
          <a:p>
            <a:r>
              <a:rPr lang="es-ES" dirty="0"/>
              <a:t>●	Mantenga 3 puntos de contacto al subir o bajar</a:t>
            </a:r>
          </a:p>
          <a:p>
            <a:r>
              <a:rPr lang="es-ES" dirty="0"/>
              <a:t>●	Solo use escaleras aprobadas por Underwriter’s Laboratory (tendrán el sello UL)</a:t>
            </a:r>
          </a:p>
          <a:p>
            <a:endParaRPr lang="en-US" dirty="0"/>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8084909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1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a:lnSpc>
                <a:spcPct val="107000"/>
              </a:lnSpc>
              <a:spcBef>
                <a:spcPts val="0"/>
              </a:spcBef>
              <a:spcAft>
                <a:spcPts val="0"/>
              </a:spcAft>
            </a:pP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Descripción larga</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63500" marR="0" indent="-228600" algn="just">
              <a:lnSpc>
                <a:spcPct val="107000"/>
              </a:lnSpc>
              <a:spcBef>
                <a:spcPts val="0"/>
              </a:spcBef>
              <a:spcAft>
                <a:spcPts val="0"/>
              </a:spcAft>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(Extracto</a:t>
            </a:r>
            <a:r>
              <a:rPr lang="es-PR" sz="1600" baseline="30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del sitio web FACE (Caso 9816) con modificaciones parciales en el escenario)</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63500" marR="290195" algn="just">
              <a:lnSpc>
                <a:spcPct val="107000"/>
              </a:lnSpc>
            </a:pPr>
            <a:r>
              <a:rPr lang="es-PR"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El 18 de julio de 1998, un auxiliar de techador de 25 años (la víctima), murió al caer de un techo con altura de 16.5 pies a la banqueta del piso de concreto del sótano al tratar de evitar que se resbalara un bulto de tejas de la orilla del techo. </a:t>
            </a:r>
          </a:p>
          <a:p>
            <a:pPr marL="63500" marR="290195" algn="just">
              <a:lnSpc>
                <a:spcPct val="107000"/>
              </a:lnSpc>
            </a:pPr>
            <a:r>
              <a:rPr lang="es-PR"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El dueño de la compañía había decidido cambiar las tejas del techo de su residencia y de su cochera de al lado.  Él y su hijo mayor, socio de la compañía, habían instruido a su hijo menor, de 25 años, que le pidiera ayuda a dos de sus amigos para que le ayudasen a cambiar las tejas de fibra de vidrio viejas de los dos edificios.  Sus amigos aceptaron ayudarle con el trabajo, uno de 25 años (la víctima) y el otro de 16 años.</a:t>
            </a:r>
          </a:p>
          <a:p>
            <a:pPr marL="63500" marR="290195" algn="just">
              <a:lnSpc>
                <a:spcPct val="107000"/>
              </a:lnSpc>
            </a:pPr>
            <a:endParaRPr lang="es-PR"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3500" marR="290195" algn="just">
              <a:lnSpc>
                <a:spcPct val="107000"/>
              </a:lnSpc>
            </a:pPr>
            <a:r>
              <a:rPr lang="es-PR"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En el primer día de trabajo, los cinco trabajadores subieron bultos de las tejas nuevas a la parte más alta del techo de dos aguas de la residencia, a 5.5:12 (5.5 pulgadas de elevación por cada 12 pulgadas de ancho).  Se apilaron las tejas en grupos de 3 o 4 bultos de alto a lo largo de la parte más alta del techo. Los trabajadores de 25 y 16 años subieron las escaleras hacia el techo de la residencia con palas mientras el padre y los dos hijos subieron la escalera al techo de la cochera para determinar qué materiales serían necesarios para terminar el techo de la cochera. </a:t>
            </a:r>
          </a:p>
          <a:p>
            <a:pPr marL="63500" marR="290195" algn="just">
              <a:lnSpc>
                <a:spcPct val="107000"/>
              </a:lnSpc>
            </a:pPr>
            <a:r>
              <a:rPr lang="es-PR"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p>
          <a:p>
            <a:pPr marL="63500" marR="290195" algn="just">
              <a:lnSpc>
                <a:spcPct val="107000"/>
              </a:lnSpc>
            </a:pPr>
            <a:r>
              <a:rPr lang="es-PR"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Cuando los dos hombres empezaron a quitar las tejas, la víctima tocó una pila de bultos de tejas con parte de su cuerpo o la pala y un bulto se empezó a deslizar hacia abajo por la parte posterior del techo. La víctima se dejó ir detrás del bulto en un intento de detenerlo.  Ninguno de los otros trabajadores vio que la víctima se cayó del techo, pero aparentemente perdió el equilibrio y cayó los 16.5 pies desde el techo hacia la entrada de la cochera de concreto, pegándose en la cabeza en el concreto.    </a:t>
            </a:r>
          </a:p>
          <a:p>
            <a:pPr marL="63500" marR="290195" algn="just">
              <a:lnSpc>
                <a:spcPct val="107000"/>
              </a:lnSpc>
            </a:pPr>
            <a:endParaRPr lang="es-PR"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63500" marR="290195" algn="just">
              <a:lnSpc>
                <a:spcPct val="107000"/>
              </a:lnSpc>
            </a:pPr>
            <a:r>
              <a:rPr lang="es-PR"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El copropietario dijo que aproximadamente media hora antes del incidente, él tumbó una pila completa de tejas por la parte de atrás del techo, lastimando la cornisa.  Dice que en ese momento les dijo a los trabajadores que, si se empezaban a deslizar las tejas, que las dejaran caer. </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a:lnSpc>
                <a:spcPct val="107000"/>
              </a:lnSpc>
              <a:spcBef>
                <a:spcPts val="0"/>
              </a:spcBef>
              <a:spcAft>
                <a:spcPts val="0"/>
              </a:spcAft>
            </a:pP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Suposiciones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Actividad</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Remover tejas Viejas (tejas de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fibra de vidrio</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 instalar tejas nuevas (tejas de asfalto compuesto de 3 piezas (1</a:t>
            </a:r>
            <a:r>
              <a:rPr lang="es-P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es-P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r>
              <a:rPr lang="es-P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Ubicación</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 parte más alta del techo de dos aguas de una residencia</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(inclinación: 24 grados sobre horizontal),</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Expectativa laboral</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Hacer un buen trabajo Seguro en un plazo de tiempo razonable. </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87020" lvl="0" indent="-342900" algn="just">
              <a:lnSpc>
                <a:spcPct val="107000"/>
              </a:lnSpc>
              <a:buFont typeface="Arial" panose="020B0604020202020204" pitchFamily="34" charset="0"/>
              <a:buChar char="*"/>
            </a:pP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Escenario</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Al remover las tejas Viejas, el trabajador golpeo con su cuerpo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 pila de bulto de tejas a su lado en la parte mas alta del techo</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Luego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 dejó ir detrás del bulto en un intento de detener la caída de las tejas. Perdió su equilibro y se cayo </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 pies.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0"/>
              </a:spcAft>
            </a:pPr>
            <a:r>
              <a:rPr lang="es-P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s-PR"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Preguntas</a:t>
            </a:r>
          </a:p>
          <a:p>
            <a:pPr marL="0">
              <a:lnSpc>
                <a:spcPct val="107000"/>
              </a:lnSpc>
            </a:pP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Pregunte que acciones causaron el incidente.  Temas de conversación:</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Cuestiones de seguridad del trabajo en las orillas desprotegidas del tejado</a:t>
            </a:r>
            <a:endParaRPr lang="es-P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290830" indent="0">
              <a:lnSpc>
                <a:spcPct val="107000"/>
              </a:lnSpc>
            </a:pP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Pregunte cual acción podrían tomar para evitar el incidente. (¿Cuál es la manera correcta y segura de desempeñar la tarea? </a:t>
            </a:r>
            <a:r>
              <a:rPr lang="es-PR"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La respuesta es C</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s-PR"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Temas de conversación:</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93370" lvl="0" indent="-342900">
              <a:lnSpc>
                <a:spcPct val="107000"/>
              </a:lnSpc>
              <a:spcBef>
                <a:spcPts val="0"/>
              </a:spcBef>
              <a:spcAft>
                <a:spcPts val="0"/>
              </a:spcAft>
              <a:buFont typeface="Symbol" panose="05050102010706020507" pitchFamily="18" charset="2"/>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Resguardo Deslizante (Slide-guard) </a:t>
            </a:r>
            <a:r>
              <a:rPr lang="es-P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Solo puede usarse hasta 25 pies cuando se reúne varios requisitos del sitio (1926.500 Apéndice E).</a:t>
            </a:r>
            <a:endParaRPr lang="es-P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291465" lvl="0" indent="-342900">
              <a:lnSpc>
                <a:spcPct val="107000"/>
              </a:lnSpc>
              <a:spcBef>
                <a:spcPts val="0"/>
              </a:spcBef>
              <a:spcAft>
                <a:spcPts val="0"/>
              </a:spcAft>
              <a:buFont typeface="Symbol" panose="05050102010706020507" pitchFamily="18" charset="2"/>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Barandillas</a:t>
            </a:r>
            <a:r>
              <a:rPr lang="es-P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Cada empleado en un techo pronunciado con lados y orillas desprotegidos 6 pies (1.8 m) o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mas superior a los niveles inferiores se protegerán contra caídas por medio de sistemas para barandales con tablas de apoyo, sistemas de redes de seguridad o sistemas personales de detención de caídas</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(PFAS) (1926.501(b)(11)). Los barandales no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tienen el propósito de usarse con techos pronunciados y de dos aguas</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P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se protege todas las orillas del techo en Opción B.</a:t>
            </a:r>
            <a:endParaRPr lang="es-P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 arnés y cuerda de seguridad debe resistir 5,000 libras de fuerza.</a:t>
            </a:r>
            <a:endParaRPr lang="es-P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288290" lvl="0" indent="-342900">
              <a:lnSpc>
                <a:spcPct val="107000"/>
              </a:lnSpc>
              <a:spcBef>
                <a:spcPts val="0"/>
              </a:spcBef>
              <a:spcAft>
                <a:spcPts val="0"/>
              </a:spcAft>
              <a:buFont typeface="Symbol" panose="05050102010706020507" pitchFamily="18" charset="2"/>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Asegúrese que el arnés este ajustado y no es defectuoso cuando usa el s</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istema personal de detención contra caídas</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(PFAS).</a:t>
            </a:r>
            <a:endParaRPr lang="es-PR"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Siempre manténgase conectado/amarrado.</a:t>
            </a:r>
            <a:endParaRPr lang="es-PR" sz="16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s-PR"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Asegúrese que todo punto de anclaje es seguro</a:t>
            </a:r>
            <a:r>
              <a:rPr lang="es-PR" sz="1600" dirty="0">
                <a:solidFill>
                  <a:srgbClr val="000000"/>
                </a:solidFill>
                <a:effectLst/>
                <a:latin typeface="Calibri" panose="020F0502020204030204" pitchFamily="34" charset="0"/>
                <a:ea typeface="Times New Roman" panose="02020603050405020304" pitchFamily="18" charset="0"/>
              </a:rPr>
              <a:t>.</a:t>
            </a:r>
            <a:endParaRPr lang="es-PR" sz="1600" dirty="0"/>
          </a:p>
        </p:txBody>
      </p:sp>
      <p:sp>
        <p:nvSpPr>
          <p:cNvPr id="4" name="Header Placeholder 3"/>
          <p:cNvSpPr>
            <a:spLocks noGrp="1"/>
          </p:cNvSpPr>
          <p:nvPr>
            <p:ph type="hdr" sz="quarter"/>
          </p:nvPr>
        </p:nvSpPr>
        <p:spPr/>
        <p:txBody>
          <a:bodyPr/>
          <a:lstStyle/>
          <a:p>
            <a:r>
              <a:rPr lang="en-US" dirty="0"/>
              <a:t>Fall Protection/Fall Prevention</a:t>
            </a:r>
          </a:p>
        </p:txBody>
      </p:sp>
    </p:spTree>
    <p:extLst>
      <p:ext uri="{BB962C8B-B14F-4D97-AF65-F5344CB8AC3E}">
        <p14:creationId xmlns:p14="http://schemas.microsoft.com/office/powerpoint/2010/main" val="3176818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fontScale="92500"/>
          </a:bodyPr>
          <a:lstStyle/>
          <a:p>
            <a:pPr indent="0"/>
            <a:r>
              <a:rPr lang="es-PR" sz="900" b="1" i="0" u="none" strike="noStrike" cap="none" noProof="0" dirty="0">
                <a:solidFill>
                  <a:schemeClr val="dk1"/>
                </a:solidFill>
                <a:effectLst/>
                <a:latin typeface="Calibri"/>
                <a:ea typeface="Calibri"/>
                <a:cs typeface="Calibri"/>
                <a:sym typeface="Calibri"/>
              </a:rPr>
              <a:t>Uso impropio del equipo causa la muerte</a:t>
            </a:r>
            <a:endParaRPr lang="es-PR" sz="900" b="0" i="0" u="none" strike="noStrike" cap="none" noProof="0" dirty="0">
              <a:solidFill>
                <a:schemeClr val="dk1"/>
              </a:solidFill>
              <a:effectLst/>
              <a:latin typeface="Calibri"/>
              <a:ea typeface="Calibri"/>
              <a:cs typeface="Calibri"/>
              <a:sym typeface="Calibri"/>
            </a:endParaRPr>
          </a:p>
          <a:p>
            <a:pPr indent="0"/>
            <a:r>
              <a:rPr lang="es-PR" sz="900" b="0" i="0" u="none" strike="noStrike" cap="none" noProof="0" dirty="0">
                <a:solidFill>
                  <a:schemeClr val="dk1"/>
                </a:solidFill>
                <a:effectLst/>
                <a:latin typeface="Calibri"/>
                <a:ea typeface="Calibri"/>
                <a:cs typeface="Calibri"/>
                <a:sym typeface="Calibri"/>
              </a:rPr>
              <a:t>A menudo, las caídas de alturas mayor de 6 pies en construcción y 4 pies en industria general no se deben a orificios u orillas sin protección. Muchos empleados dan mal uso al equipo que resulta en su propio fallecimiento.  OSHA 29 CFR 1926.451 Subparte L dirigen atención a las reglas para escaleras de mano que se usan encima o con los andamios.</a:t>
            </a:r>
          </a:p>
          <a:p>
            <a:pPr indent="0"/>
            <a:endParaRPr lang="es-PR" sz="900" b="0" i="0" u="none" strike="noStrike" cap="none" noProof="0" dirty="0">
              <a:solidFill>
                <a:schemeClr val="dk1"/>
              </a:solidFill>
              <a:effectLst/>
              <a:latin typeface="Calibri"/>
              <a:ea typeface="Calibri"/>
              <a:cs typeface="Calibri"/>
              <a:sym typeface="Calibri"/>
            </a:endParaRPr>
          </a:p>
          <a:p>
            <a:pPr indent="0"/>
            <a:r>
              <a:rPr lang="es-ES" sz="900" b="0" i="0" u="none" strike="noStrike" cap="none" noProof="0" dirty="0">
                <a:solidFill>
                  <a:schemeClr val="dk1"/>
                </a:solidFill>
                <a:effectLst/>
                <a:latin typeface="Calibri"/>
                <a:ea typeface="Calibri"/>
                <a:cs typeface="Calibri"/>
                <a:sym typeface="Calibri"/>
              </a:rPr>
              <a:t>Un trabajador instalaba revestimiento de vinilo en un town house de dos pisos. Usaba una escalera colocada sobre un andamio. El andamio no tenia barandales.  Los trabajadores no llevaban protección contra caídas </a:t>
            </a:r>
            <a:r>
              <a:rPr lang="es-ES" sz="900" dirty="0"/>
              <a:t>alguna. </a:t>
            </a:r>
            <a:r>
              <a:rPr lang="es-PR" sz="900" dirty="0"/>
              <a:t>Al estar parado sobre el peldaño superior de la escalera, el trabajador colocando el revestimiento se sobre extendió hacia un lado y la escalera se volteó. Se cayó casi 20 pies hasta el suelo. Murió más tarde ese día de las lesiones causadas por la caída.</a:t>
            </a:r>
          </a:p>
          <a:p>
            <a:pPr indent="0"/>
            <a:r>
              <a:rPr lang="es-PR" sz="900" dirty="0"/>
              <a:t> </a:t>
            </a:r>
          </a:p>
          <a:p>
            <a:pPr indent="0"/>
            <a:r>
              <a:rPr lang="es-PR" sz="900" b="0" i="0" u="none" strike="noStrike" cap="none" noProof="0" dirty="0">
                <a:solidFill>
                  <a:schemeClr val="dk1"/>
                </a:solidFill>
                <a:effectLst/>
                <a:latin typeface="Calibri"/>
                <a:ea typeface="Calibri"/>
                <a:cs typeface="Calibri"/>
                <a:sym typeface="Calibri"/>
              </a:rPr>
              <a:t>Examinemos los eventos que llevar a este incidente trágico para determinar como se hubiera evitado. Originalmente, el </a:t>
            </a:r>
            <a:r>
              <a:rPr lang="es-ES" sz="900" b="0" i="0" u="none" strike="noStrike" cap="none" noProof="0" dirty="0">
                <a:solidFill>
                  <a:schemeClr val="dk1"/>
                </a:solidFill>
                <a:effectLst/>
                <a:latin typeface="Calibri"/>
                <a:ea typeface="Calibri"/>
                <a:cs typeface="Calibri"/>
                <a:sym typeface="Calibri"/>
              </a:rPr>
              <a:t>trabajador que instalaba revestimiento estaba parado en una escalera que se había colocado sobre un andamio.  Esto es un infracción OSHA muy grave y peligrosa.</a:t>
            </a:r>
            <a:r>
              <a:rPr lang="es-PR" sz="900" b="0" i="0" u="none" strike="noStrike" cap="none" noProof="0" dirty="0">
                <a:solidFill>
                  <a:schemeClr val="dk1"/>
                </a:solidFill>
                <a:effectLst/>
                <a:latin typeface="Calibri"/>
                <a:ea typeface="Calibri"/>
                <a:cs typeface="Calibri"/>
                <a:sym typeface="Calibri"/>
              </a:rPr>
              <a:t> Además, no se les proporciono a los trabajadores protección contra caídas. OSHA requiere que las empresas proporcionen a los trabajadores con protección contra caídas cuando trabajan en andamios mas de 10 pies sobre un nivel inferior.</a:t>
            </a:r>
          </a:p>
          <a:p>
            <a:pPr indent="0"/>
            <a:r>
              <a:rPr lang="es-PR" sz="900" b="0" i="0" u="none" strike="noStrike" cap="none" noProof="0" dirty="0">
                <a:solidFill>
                  <a:schemeClr val="dk1"/>
                </a:solidFill>
                <a:effectLst/>
                <a:latin typeface="Calibri"/>
                <a:ea typeface="Calibri"/>
                <a:cs typeface="Calibri"/>
                <a:sym typeface="Calibri"/>
              </a:rPr>
              <a:t> </a:t>
            </a:r>
          </a:p>
          <a:p>
            <a:pPr indent="0"/>
            <a:r>
              <a:rPr lang="es-PR" sz="900" b="0" i="0" u="none" strike="noStrike" cap="none" noProof="0" dirty="0">
                <a:solidFill>
                  <a:schemeClr val="dk1"/>
                </a:solidFill>
                <a:effectLst/>
                <a:latin typeface="Calibri"/>
                <a:ea typeface="Calibri"/>
                <a:cs typeface="Calibri"/>
                <a:sym typeface="Calibri"/>
              </a:rPr>
              <a:t>Revisemos otra vez al trabajador que instalaba el revestimiento. Pero ahora, el trabajador esta parado sobre un </a:t>
            </a:r>
            <a:r>
              <a:rPr lang="es-PR" sz="900" b="0" i="1" u="none" strike="noStrike" cap="none" noProof="0" dirty="0">
                <a:solidFill>
                  <a:schemeClr val="dk1"/>
                </a:solidFill>
                <a:effectLst/>
                <a:latin typeface="Calibri"/>
                <a:ea typeface="Calibri"/>
                <a:cs typeface="Calibri"/>
                <a:sym typeface="Calibri"/>
              </a:rPr>
              <a:t>fully-decked pump-jack</a:t>
            </a:r>
            <a:r>
              <a:rPr lang="es-PR" sz="900" b="0" i="0" u="none" strike="noStrike" cap="none" noProof="0" dirty="0">
                <a:solidFill>
                  <a:schemeClr val="dk1"/>
                </a:solidFill>
                <a:effectLst/>
                <a:latin typeface="Calibri"/>
                <a:ea typeface="Calibri"/>
                <a:cs typeface="Calibri"/>
                <a:sym typeface="Calibri"/>
              </a:rPr>
              <a:t> andamio. Tiene barandales superiores, inferiores y en el medio.  Pues, en vez de estar en peligro de caer al instalar el revestimiento, se protege al trabajador de ese peligro.</a:t>
            </a:r>
          </a:p>
          <a:p>
            <a:pPr indent="0"/>
            <a:endParaRPr lang="es-PR" sz="900" b="0" i="0" u="none" strike="noStrike" cap="none" noProof="0" dirty="0">
              <a:solidFill>
                <a:schemeClr val="dk1"/>
              </a:solidFill>
              <a:effectLst/>
              <a:latin typeface="Calibri"/>
              <a:ea typeface="Calibri"/>
              <a:cs typeface="Calibri"/>
              <a:sym typeface="Calibri"/>
            </a:endParaRPr>
          </a:p>
          <a:p>
            <a:pPr indent="0"/>
            <a:r>
              <a:rPr lang="es-PR" sz="900" b="0" i="0" u="none" strike="noStrike" cap="none" noProof="0" dirty="0">
                <a:solidFill>
                  <a:schemeClr val="dk1"/>
                </a:solidFill>
                <a:effectLst/>
                <a:latin typeface="Calibri"/>
                <a:ea typeface="Calibri"/>
                <a:cs typeface="Calibri"/>
                <a:sym typeface="Calibri"/>
              </a:rPr>
              <a:t>Este ejemplo muestra la importancia de seguir las normas de OSHA de protección contra caídas. Se puede evitar estas muerte en la construcción.  Las medidas de protección contra caídas que se muestra salva la vida de los trabajadores.  Use protección contra caídas en el trabaja en el trabajo: puede ser la diferencia entre vida y muerte.</a:t>
            </a:r>
          </a:p>
          <a:p>
            <a:pPr indent="0"/>
            <a:r>
              <a:rPr lang="es-PR" sz="900" b="0" i="0" u="none" strike="noStrike" cap="none" noProof="0" dirty="0">
                <a:solidFill>
                  <a:schemeClr val="dk1"/>
                </a:solidFill>
                <a:effectLst/>
                <a:latin typeface="Calibri"/>
                <a:ea typeface="Calibri"/>
                <a:cs typeface="Calibri"/>
                <a:sym typeface="Calibri"/>
              </a:rPr>
              <a:t> </a:t>
            </a:r>
          </a:p>
          <a:p>
            <a:pPr indent="0"/>
            <a:r>
              <a:rPr lang="es-PR" sz="900" b="0" i="0" u="none" strike="noStrike" cap="none" noProof="0" dirty="0">
                <a:solidFill>
                  <a:schemeClr val="dk1"/>
                </a:solidFill>
                <a:effectLst/>
                <a:latin typeface="Calibri"/>
                <a:ea typeface="Calibri"/>
                <a:cs typeface="Calibri"/>
                <a:sym typeface="Calibri"/>
              </a:rPr>
              <a:t>Enlace a la video: https://youtu.be/Nd9RWLvcpUE </a:t>
            </a:r>
          </a:p>
        </p:txBody>
      </p:sp>
      <p:sp>
        <p:nvSpPr>
          <p:cNvPr id="3" name="Header Placeholder 2"/>
          <p:cNvSpPr>
            <a:spLocks noGrp="1"/>
          </p:cNvSpPr>
          <p:nvPr>
            <p:ph type="hdr" sz="quarter" idx="14"/>
          </p:nvPr>
        </p:nvSpPr>
        <p:spPr/>
        <p:txBody>
          <a:bodyPr/>
          <a:lstStyle/>
          <a:p>
            <a:r>
              <a:rPr lang="en-US" dirty="0"/>
              <a:t>Fall Protection/Fall Prevention</a:t>
            </a:r>
          </a:p>
        </p:txBody>
      </p:sp>
    </p:spTree>
    <p:extLst>
      <p:ext uri="{BB962C8B-B14F-4D97-AF65-F5344CB8AC3E}">
        <p14:creationId xmlns:p14="http://schemas.microsoft.com/office/powerpoint/2010/main" val="379196600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0"/>
        <p:cNvGrpSpPr/>
        <p:nvPr/>
      </p:nvGrpSpPr>
      <p:grpSpPr>
        <a:xfrm>
          <a:off x="0" y="0"/>
          <a:ext cx="0" cy="0"/>
          <a:chOff x="0" y="0"/>
          <a:chExt cx="0" cy="0"/>
        </a:xfrm>
      </p:grpSpPr>
      <p:sp>
        <p:nvSpPr>
          <p:cNvPr id="1031" name="Google Shape;1031;p1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2" name="Google Shape;1032;p1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63500" marR="290195" algn="just">
              <a:lnSpc>
                <a:spcPct val="107000"/>
              </a:lnSpc>
            </a:pPr>
            <a:r>
              <a:rPr lang="es-ES"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El empleador en este incidente era un contratista de techos que tenía trabajando 22 años y contaba con 12 trabajadores. El empleador tenía por escrito la política y el programa de seguridad.  Se revisaban las reglas generales de seguridad por escrito con todos los empleados al momento de ser contratados. El entrenamiento se impartía en el trabajo.  El capataz realizaba juntas de seguridad con su cuadrilla cuando eran necesarias.  Se llevaban a cabo juntas de seguridad antes del inicio de cada trabajo para comentar los riesgos de seguridad relacionados con ese trabajo.   La víctima tenía trabajando para el empleador 12 años y contaba con 15 años de experiencia anterior.  Este fue el primer fallecimiento registrado por el empleador.   </a:t>
            </a:r>
          </a:p>
          <a:p>
            <a:pPr marL="63500" marR="290195" algn="just">
              <a:lnSpc>
                <a:spcPct val="107000"/>
              </a:lnSpc>
            </a:pPr>
            <a:r>
              <a:rPr lang="es-ES"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Habían contratado al empleador para reemplazar el aislante de fibra de vidrio y paneles de techo de metal corrugado en el techo de una iglesia de 80 pies de ancho por 140 pies de largo con un declive de 1:12. Una cuadrilla de cinco hombres (superintendente general, capataz, techador y 2 hojalateros) fue enviada al sitio para terminar el trabajo.  Los hombres tenían que retirar secciones de paneles de lámina de techo y de aislante de 36 pulgadas de ancho y remplazarlos con nuevos paneles y aislante.  Esto exigía retirar tres paneles de 3 pies de ancho por 6 pies de largo y remplazarlos con los nuevos paneles de 20 pulgadas de ancho por 16 pies de largo.   </a:t>
            </a:r>
          </a:p>
          <a:p>
            <a:pPr marL="63500" marR="290195" algn="just">
              <a:lnSpc>
                <a:spcPct val="107000"/>
              </a:lnSpc>
            </a:pPr>
            <a:r>
              <a:rPr lang="es-ES"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Para retirar los paneles, el techador sostenía el extremo de los viejos paneles y los jalaba mientras los hojalateros retiraban las tuercas que unían los paneles a las vigas del techo. Debido a que los trabajadores estaban instalando paneles más angostos que los que estaban remplazando, había espacios abiertos con aislante expuesto alrededor de toda el área de trabajo.     </a:t>
            </a:r>
          </a:p>
          <a:p>
            <a:pPr marL="63500" marR="290195" algn="just">
              <a:lnSpc>
                <a:spcPct val="107000"/>
              </a:lnSpc>
            </a:pPr>
            <a:endParaRPr lang="es-ES"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520700" marR="290195" lvl="1" algn="just">
              <a:lnSpc>
                <a:spcPct val="107000"/>
              </a:lnSpc>
            </a:pPr>
            <a:r>
              <a:rPr lang="es-ES" sz="1600" i="1" dirty="0">
                <a:solidFill>
                  <a:srgbClr val="000000"/>
                </a:solidFill>
                <a:latin typeface="Calibri" panose="020F0502020204030204" pitchFamily="34" charset="0"/>
                <a:ea typeface="Times New Roman" panose="02020603050405020304" pitchFamily="18" charset="0"/>
                <a:cs typeface="Calibri" panose="020F0502020204030204" pitchFamily="34" charset="0"/>
              </a:rPr>
              <a:t>A las 3:00 p.m. del segundo día en el sitio, el trabajo había avanzado al punto donde los hombres habían terminado de trabajar en un área que medía aproximadamente 25 pies por 115 pies.  Cuando la víctima terminaba de quitar las tuercas que sujetaban el siguiente pedazo de panel viejo, se puso de pie y dio un paso hacia atrás hacia una abertura de aproximadamente 3 pies por 6 pies que estaba cubierta solo con aislante de fibra de vidrio, y cayó 30 pies hacia el piso de madera dentro de la iglesia, golpeándose la cabeza.</a:t>
            </a:r>
          </a:p>
        </p:txBody>
      </p:sp>
      <p:sp>
        <p:nvSpPr>
          <p:cNvPr id="3" name="Header Placeholder 2"/>
          <p:cNvSpPr>
            <a:spLocks noGrp="1"/>
          </p:cNvSpPr>
          <p:nvPr>
            <p:ph type="hdr" sz="quarter" idx="14"/>
          </p:nvPr>
        </p:nvSpPr>
        <p:spPr/>
        <p:txBody>
          <a:bodyPr/>
          <a:lstStyle/>
          <a:p>
            <a:r>
              <a:rPr lang="en-US" dirty="0"/>
              <a:t>Fall Protection/Fall Prevention</a:t>
            </a:r>
          </a:p>
        </p:txBody>
      </p:sp>
    </p:spTree>
    <p:extLst>
      <p:ext uri="{BB962C8B-B14F-4D97-AF65-F5344CB8AC3E}">
        <p14:creationId xmlns:p14="http://schemas.microsoft.com/office/powerpoint/2010/main" val="310514820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228600">
              <a:lnSpc>
                <a:spcPct val="107000"/>
              </a:lnSpc>
              <a:spcBef>
                <a:spcPts val="0"/>
              </a:spcBef>
              <a:spcAft>
                <a:spcPts val="0"/>
              </a:spcAft>
            </a:pP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Suposiciones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Calibri" panose="020F0502020204030204" pitchFamily="34" charset="0"/>
              <a:buChar char="•"/>
            </a:pP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Actividad</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Remover los tornillos de los paneles viejos de techo de metal corrugado; tamaño del panel viejo: 3 pies por 6 pies (2 metros); tamaño del panel nuevo: 20 pulgadas por 16 pies).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89560" lvl="0" indent="-342900">
              <a:lnSpc>
                <a:spcPct val="107000"/>
              </a:lnSpc>
              <a:spcBef>
                <a:spcPts val="0"/>
              </a:spcBef>
              <a:spcAft>
                <a:spcPts val="0"/>
              </a:spcAft>
              <a:buSzPts val="1200"/>
              <a:buFont typeface="Calibri" panose="020F0502020204030204" pitchFamily="34" charset="0"/>
              <a:buChar char="•"/>
            </a:pPr>
            <a:r>
              <a:rPr lang="es-PR"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Ubicación</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Techo de una iglesia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tamaño</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del techo: 80 pies por 140 pies, con un declive de 1:12 (ángulo = 4.76 grados)).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Calibri" panose="020F0502020204030204" pitchFamily="34" charset="0"/>
              <a:buChar char="•"/>
            </a:pP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Expectativa laboral</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Hacer un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buen trabajo Seguro en un plazo de tiempo razonable.</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SzPts val="1200"/>
              <a:buFont typeface="Calibri" panose="020F0502020204030204" pitchFamily="34" charset="0"/>
              <a:buChar char="•"/>
            </a:pPr>
            <a:r>
              <a:rPr lang="es-PR"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Es</a:t>
            </a: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cenario</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Después de remover los tornillos que sujetaban los paneles viejos a las vigas del techo, un mecánico de metal en chapa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se puso de pie y dio un paso hacia atrás y cayó 30 pies </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por una apertura del techo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cubierta solo con aislante de fibra de vidrio. El trabajador golpeó la cabeza</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 el piso y falleció. </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nSpc>
                <a:spcPct val="107000"/>
              </a:lnSpc>
              <a:spcBef>
                <a:spcPts val="0"/>
              </a:spcBef>
              <a:spcAft>
                <a:spcPts val="0"/>
              </a:spcAft>
            </a:pPr>
            <a:r>
              <a:rPr lang="es-PR"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Preguntas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Pregunte qué acciones causaron el incidente.  Temas de conversación:</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Calibri" panose="020F0502020204030204" pitchFamily="34" charset="0"/>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Cuestiones de seguridad al remover los viejos paneles de metal e instalar los nuevos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Calibri" panose="020F0502020204030204" pitchFamily="34" charset="0"/>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Cuestiones de seguridad de aperturas en el techo</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290830">
              <a:lnSpc>
                <a:spcPct val="107000"/>
              </a:lnSpc>
              <a:spcBef>
                <a:spcPts val="0"/>
              </a:spcBef>
              <a:spcAft>
                <a:spcPts val="0"/>
              </a:spcAft>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Pregunte cuál acción podrían tomar para evitar el incidente. (¿Cuál es la manera correcta y segura de desempeñar la tarea? </a:t>
            </a: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 respuesta es C</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Temas de conversación:</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90830" lvl="0" indent="-342900">
              <a:lnSpc>
                <a:spcPct val="107000"/>
              </a:lnSpc>
              <a:spcBef>
                <a:spcPts val="0"/>
              </a:spcBef>
              <a:spcAft>
                <a:spcPts val="0"/>
              </a:spcAft>
              <a:buSzPts val="1200"/>
              <a:buFont typeface="Calibri" panose="020F0502020204030204" pitchFamily="34" charset="0"/>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Barandillas y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su aplicabilidad – ¡note que el resguardo deslizante (</a:t>
            </a:r>
            <a:r>
              <a:rPr lang="es-PR" sz="1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slide</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s-PR" sz="16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guard</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no es método acepto de protección contra caídas aque!</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89560" lvl="0" indent="-342900">
              <a:lnSpc>
                <a:spcPct val="107000"/>
              </a:lnSpc>
              <a:spcBef>
                <a:spcPts val="0"/>
              </a:spcBef>
              <a:spcAft>
                <a:spcPts val="0"/>
              </a:spcAft>
              <a:buSzPts val="1200"/>
              <a:buFont typeface="Calibri" panose="020F0502020204030204" pitchFamily="34" charset="0"/>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Contrachapada que es (1) de suficiente grosor y (2) marcado con la palabra “APERTURA” para sujetar las cubiertas de los orificios y aperturas del techo (la contrachapada debe tener un factor de seguridad de 2 basado en las normas de OSHA).</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Calibri" panose="020F0502020204030204" pitchFamily="34" charset="0"/>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 se siente o camine sobre claraboyas u otras aperturas.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Calibri" panose="020F0502020204030204" pitchFamily="34" charset="0"/>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El arnés y la cuerda de seguridad deben resistir 5,000 libras de fuerza.</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293370" lvl="0" indent="-342900">
              <a:lnSpc>
                <a:spcPct val="107000"/>
              </a:lnSpc>
              <a:spcBef>
                <a:spcPts val="0"/>
              </a:spcBef>
              <a:spcAft>
                <a:spcPts val="0"/>
              </a:spcAft>
              <a:buSzPts val="1200"/>
              <a:buFont typeface="Calibri" panose="020F0502020204030204" pitchFamily="34" charset="0"/>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Asegúrese que el arnés esté bien ajustado y no es defectuoso cuando usa los sistemas personales de detención de caídas (PFAS).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Calibri" panose="020F0502020204030204" pitchFamily="34" charset="0"/>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Siempre manténgase conectado/amarrado.</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SzPts val="1200"/>
              <a:buFont typeface="Calibri" panose="020F0502020204030204" pitchFamily="34" charset="0"/>
              <a:buChar char="•"/>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Asegure que todos los puntos de anclajes son seguros.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s-PR" dirty="0"/>
          </a:p>
        </p:txBody>
      </p:sp>
      <p:sp>
        <p:nvSpPr>
          <p:cNvPr id="4" name="Header Placeholder 3"/>
          <p:cNvSpPr>
            <a:spLocks noGrp="1"/>
          </p:cNvSpPr>
          <p:nvPr>
            <p:ph type="hdr" sz="quarter"/>
          </p:nvPr>
        </p:nvSpPr>
        <p:spPr/>
        <p:txBody>
          <a:bodyPr/>
          <a:lstStyle/>
          <a:p>
            <a:r>
              <a:rPr lang="en-US" dirty="0"/>
              <a:t>Fall Protection/Fall Prevention</a:t>
            </a:r>
          </a:p>
        </p:txBody>
      </p:sp>
    </p:spTree>
    <p:extLst>
      <p:ext uri="{BB962C8B-B14F-4D97-AF65-F5344CB8AC3E}">
        <p14:creationId xmlns:p14="http://schemas.microsoft.com/office/powerpoint/2010/main" val="3492867331"/>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extLst>
      <p:ext uri="{BB962C8B-B14F-4D97-AF65-F5344CB8AC3E}">
        <p14:creationId xmlns:p14="http://schemas.microsoft.com/office/powerpoint/2010/main" val="3784802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1000" b="1" noProof="0" dirty="0"/>
              <a:t>Líneas de alerta, zonas controladas y sistemas de monitoreo de seguridad Ay!</a:t>
            </a:r>
          </a:p>
          <a:p>
            <a:pPr marL="139700" lvl="0" indent="0" algn="l" rtl="0">
              <a:spcBef>
                <a:spcPts val="0"/>
              </a:spcBef>
              <a:spcAft>
                <a:spcPts val="0"/>
              </a:spcAft>
              <a:buSzPts val="1400"/>
              <a:buNone/>
            </a:pPr>
            <a:r>
              <a:rPr lang="es-ES" sz="1000" noProof="0" dirty="0"/>
              <a:t>Cuatro trabajadores instalaban recubrimiento de hojas de metal en un edificio alto prefabricado. El tejado era bastante plano, no hubo zona de control de y los trabajadores no llevaba puesto protección contra caídas alguna. Los trabajadores usaban taladros para atornillar </a:t>
            </a:r>
            <a:r>
              <a:rPr lang="es-PR" sz="1000" noProof="0" dirty="0"/>
              <a:t>las hojas de metal a las </a:t>
            </a:r>
            <a:r>
              <a:rPr lang="es-PR" sz="1000" i="0" noProof="0" dirty="0"/>
              <a:t>viguetas</a:t>
            </a:r>
            <a:r>
              <a:rPr lang="es-PR" sz="1000" noProof="0" dirty="0"/>
              <a:t>.</a:t>
            </a:r>
          </a:p>
          <a:p>
            <a:pPr marL="139700" lvl="0" indent="0" algn="l" rtl="0">
              <a:spcBef>
                <a:spcPts val="0"/>
              </a:spcBef>
              <a:spcAft>
                <a:spcPts val="0"/>
              </a:spcAft>
              <a:buSzPts val="1400"/>
              <a:buNone/>
            </a:pPr>
            <a:endParaRPr lang="es-PR" sz="1000" noProof="0" dirty="0"/>
          </a:p>
          <a:p>
            <a:pPr marL="139700" lvl="0" indent="0" algn="l" rtl="0">
              <a:spcBef>
                <a:spcPts val="0"/>
              </a:spcBef>
              <a:spcAft>
                <a:spcPts val="0"/>
              </a:spcAft>
              <a:buSzPts val="1400"/>
              <a:buNone/>
            </a:pPr>
            <a:r>
              <a:rPr lang="es-ES" sz="1000" noProof="0" dirty="0"/>
              <a:t>Al caminar uno de los trabajadores por el techo, perdió el equilibrio. Se cayó por la abertura. Murió al día siguiente por las lesiones causadas por la caída.</a:t>
            </a:r>
            <a:endParaRPr lang="es-PR" sz="1000" noProof="0" dirty="0"/>
          </a:p>
          <a:p>
            <a:pPr marL="139700" lvl="0" indent="0" algn="l" rtl="0">
              <a:spcBef>
                <a:spcPts val="0"/>
              </a:spcBef>
              <a:spcAft>
                <a:spcPts val="0"/>
              </a:spcAft>
              <a:buSzPts val="1400"/>
              <a:buNone/>
            </a:pPr>
            <a:endParaRPr lang="es-PR" sz="1000" noProof="0" dirty="0"/>
          </a:p>
          <a:p>
            <a:pPr marL="139700" lvl="0" indent="0" algn="l" rtl="0">
              <a:spcBef>
                <a:spcPts val="0"/>
              </a:spcBef>
              <a:spcAft>
                <a:spcPts val="0"/>
              </a:spcAft>
              <a:buSzPts val="1400"/>
              <a:buNone/>
            </a:pPr>
            <a:r>
              <a:rPr lang="es-PR" sz="1000" b="0" i="0" u="none" strike="noStrike" cap="none" noProof="0" dirty="0">
                <a:solidFill>
                  <a:schemeClr val="dk1"/>
                </a:solidFill>
                <a:effectLst/>
                <a:latin typeface="Calibri"/>
                <a:ea typeface="Calibri"/>
                <a:cs typeface="Calibri"/>
                <a:sym typeface="Calibri"/>
              </a:rPr>
              <a:t>Examinemos los eventos que llevar a este incidente trágico para determinar como se hubiera evitado. Originalmente, los trabajadores no tenia protección contra caídas. </a:t>
            </a:r>
            <a:r>
              <a:rPr lang="es-PR" sz="1000" noProof="0" dirty="0"/>
              <a:t>OSHA requiere que la empresa proporcione EPP cuando se trabaja en alturas 15 pies y mayor.</a:t>
            </a:r>
          </a:p>
          <a:p>
            <a:pPr marL="139700" lvl="0" indent="0" algn="l" rtl="0">
              <a:spcBef>
                <a:spcPts val="0"/>
              </a:spcBef>
              <a:spcAft>
                <a:spcPts val="0"/>
              </a:spcAft>
              <a:buSzPts val="1400"/>
              <a:buNone/>
            </a:pPr>
            <a:endParaRPr lang="es-PR" sz="1000" noProof="0" dirty="0"/>
          </a:p>
          <a:p>
            <a:pPr marL="139700" lvl="0" indent="0" algn="l" rtl="0">
              <a:spcBef>
                <a:spcPts val="0"/>
              </a:spcBef>
              <a:spcAft>
                <a:spcPts val="0"/>
              </a:spcAft>
              <a:buSzPts val="1400"/>
              <a:buNone/>
            </a:pPr>
            <a:r>
              <a:rPr lang="es-PR" sz="1000" noProof="0" dirty="0"/>
              <a:t>Revisemos de nuevo a los </a:t>
            </a:r>
            <a:r>
              <a:rPr lang="es-ES" sz="1000" noProof="0" dirty="0"/>
              <a:t>trabajadores que instalaban las hojas de metal; veamos que pasa cuando usan protección contra caídas. Ahora usan una línea de vida horizontal temporal. Consiste en un cable horizontal 	sujeto a dos o mas puntos de anclaje en el tejado.</a:t>
            </a:r>
            <a:r>
              <a:rPr lang="es-PR" sz="1000" noProof="0" dirty="0"/>
              <a:t> En este sistema, los trabajadores conectan su arnés a una línea de vida horizontal que esta anclado a la estructura del tejado en vez de puntos individuales de anclaje.</a:t>
            </a:r>
          </a:p>
          <a:p>
            <a:pPr marL="139700" lvl="0" indent="0" algn="l" rtl="0">
              <a:spcBef>
                <a:spcPts val="0"/>
              </a:spcBef>
              <a:spcAft>
                <a:spcPts val="0"/>
              </a:spcAft>
              <a:buSzPts val="1400"/>
              <a:buNone/>
            </a:pPr>
            <a:endParaRPr lang="es-PR" sz="1000" noProof="0" dirty="0"/>
          </a:p>
          <a:p>
            <a:pPr marL="139700" lvl="0" indent="0" algn="l" rtl="0">
              <a:spcBef>
                <a:spcPts val="0"/>
              </a:spcBef>
              <a:spcAft>
                <a:spcPts val="0"/>
              </a:spcAft>
              <a:buSzPts val="1400"/>
              <a:buNone/>
            </a:pPr>
            <a:r>
              <a:rPr lang="es-PR" sz="1000" noProof="0" dirty="0"/>
              <a:t>Otra vez, mientras el trabajador pierde el equilibro y cae entre los </a:t>
            </a:r>
            <a:r>
              <a:rPr lang="es-PR" sz="1000" i="0" noProof="0" dirty="0"/>
              <a:t>viguetas</a:t>
            </a:r>
            <a:r>
              <a:rPr lang="es-PR" sz="1000" noProof="0" dirty="0"/>
              <a:t>, su línea de vida lo detiene de caerse al suelo abajo. Mientras esta suspendido por su sistema de detención de caída, un compañero de trabajo trae un elevador y lo rescata.</a:t>
            </a:r>
          </a:p>
          <a:p>
            <a:pPr marL="139700" lvl="0" indent="0" algn="l" rtl="0">
              <a:spcBef>
                <a:spcPts val="0"/>
              </a:spcBef>
              <a:spcAft>
                <a:spcPts val="0"/>
              </a:spcAft>
              <a:buSzPts val="1400"/>
              <a:buNone/>
            </a:pPr>
            <a:endParaRPr lang="es-PR" sz="1000" b="0" i="0" u="none" strike="noStrike" cap="none" noProof="0" dirty="0">
              <a:solidFill>
                <a:schemeClr val="dk1"/>
              </a:solidFill>
              <a:effectLst/>
              <a:latin typeface="Calibri"/>
              <a:ea typeface="Calibri"/>
              <a:cs typeface="Calibri"/>
              <a:sym typeface="Calibri"/>
            </a:endParaRPr>
          </a:p>
          <a:p>
            <a:pPr marL="139700" lvl="0" indent="0" algn="l" rtl="0">
              <a:spcBef>
                <a:spcPts val="0"/>
              </a:spcBef>
              <a:spcAft>
                <a:spcPts val="0"/>
              </a:spcAft>
              <a:buSzPts val="1400"/>
              <a:buNone/>
            </a:pPr>
            <a:r>
              <a:rPr lang="es-PR" sz="1000" b="0" i="0" u="none" strike="noStrike" cap="none" noProof="0" dirty="0">
                <a:solidFill>
                  <a:schemeClr val="dk1"/>
                </a:solidFill>
                <a:effectLst/>
                <a:latin typeface="Calibri"/>
                <a:ea typeface="Calibri"/>
                <a:cs typeface="Calibri"/>
                <a:sym typeface="Calibri"/>
              </a:rPr>
              <a:t>Enlace a la video</a:t>
            </a:r>
            <a:r>
              <a:rPr lang="es-PR" sz="1200" b="0" i="0" u="none" strike="noStrike" cap="none" noProof="0" dirty="0">
                <a:solidFill>
                  <a:schemeClr val="dk1"/>
                </a:solidFill>
                <a:effectLst/>
                <a:latin typeface="Calibri"/>
                <a:ea typeface="Calibri"/>
                <a:cs typeface="Calibri"/>
                <a:sym typeface="Calibri"/>
              </a:rPr>
              <a:t>: </a:t>
            </a:r>
            <a:r>
              <a:rPr lang="es-PR" sz="1000" baseline="0" noProof="0" dirty="0"/>
              <a:t>https://youtu.be/m88kSUNx-RQ</a:t>
            </a:r>
            <a:endParaRPr lang="es-PR" sz="1000" noProof="0" dirty="0"/>
          </a:p>
        </p:txBody>
      </p:sp>
      <p:sp>
        <p:nvSpPr>
          <p:cNvPr id="3" name="Header Placeholder 2"/>
          <p:cNvSpPr>
            <a:spLocks noGrp="1"/>
          </p:cNvSpPr>
          <p:nvPr>
            <p:ph type="hdr" sz="quarter" idx="14"/>
          </p:nvPr>
        </p:nvSpPr>
        <p:spPr/>
        <p:txBody>
          <a:bodyPr/>
          <a:lstStyle/>
          <a:p>
            <a:r>
              <a:rPr lang="en-US" dirty="0"/>
              <a:t>Fall Protection/Fall Prevention</a:t>
            </a:r>
          </a:p>
        </p:txBody>
      </p:sp>
    </p:spTree>
    <p:extLst>
      <p:ext uri="{BB962C8B-B14F-4D97-AF65-F5344CB8AC3E}">
        <p14:creationId xmlns:p14="http://schemas.microsoft.com/office/powerpoint/2010/main" val="2808454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1200" b="1" dirty="0"/>
              <a:t>Se trata de colaboración.</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PR" sz="1200" b="0" i="0" u="none" strike="noStrike" cap="none" dirty="0">
                <a:solidFill>
                  <a:schemeClr val="dk1"/>
                </a:solidFill>
                <a:effectLst/>
                <a:latin typeface="Calibri"/>
                <a:ea typeface="Calibri"/>
                <a:cs typeface="Calibri"/>
                <a:sym typeface="Calibri"/>
              </a:rPr>
              <a:t>Dos trabajadores estaban volviendo a colocar el techo en una casa de dos pisos con un techo de dos aguas. No llevaban puesto protección contra caídas alguna. </a:t>
            </a:r>
            <a:r>
              <a:rPr lang="es-PR" dirty="0"/>
              <a:t>U</a:t>
            </a:r>
            <a:r>
              <a:rPr lang="es-PR" sz="1200" b="0" i="0" u="none" strike="noStrike" cap="none" dirty="0">
                <a:solidFill>
                  <a:schemeClr val="dk1"/>
                </a:solidFill>
                <a:effectLst/>
                <a:latin typeface="Calibri"/>
                <a:ea typeface="Calibri"/>
                <a:cs typeface="Calibri"/>
                <a:sym typeface="Calibri"/>
              </a:rPr>
              <a:t>saban pistolas de clavos para instalar las tejas sobre una capa vieja de tejas.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endParaRPr lang="es-PR" sz="1200"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None/>
              <a:tabLst/>
              <a:defRPr/>
            </a:pPr>
            <a:r>
              <a:rPr lang="es-PR" sz="1200" b="0" i="0" u="none" strike="noStrike" cap="none" dirty="0">
                <a:solidFill>
                  <a:schemeClr val="dk1"/>
                </a:solidFill>
                <a:effectLst/>
                <a:latin typeface="Calibri"/>
                <a:ea typeface="Calibri"/>
                <a:cs typeface="Calibri"/>
                <a:sym typeface="Calibri"/>
              </a:rPr>
              <a:t>Una de los trabajadores se encontraba cerca de la orilla del techo. Al estirarse para recoger otra teja, perdió el equilibrio. Se resbalo por la orilla del tejado. Ella se cayó más de 20 pies al suelo. Murió de manera instantánea por sus lesiones.  </a:t>
            </a:r>
          </a:p>
          <a:p>
            <a:pPr marL="0" lvl="0" indent="0" algn="l" rtl="0">
              <a:spcBef>
                <a:spcPts val="0"/>
              </a:spcBef>
              <a:spcAft>
                <a:spcPts val="0"/>
              </a:spcAft>
              <a:buFont typeface="Arial" panose="020B0604020202020204" pitchFamily="34" charset="0"/>
              <a:buNone/>
            </a:pPr>
            <a:endParaRPr lang="es-PR" sz="1200" dirty="0"/>
          </a:p>
          <a:p>
            <a:pPr marL="0" lvl="0" indent="0" algn="l" rtl="0">
              <a:spcBef>
                <a:spcPts val="0"/>
              </a:spcBef>
              <a:spcAft>
                <a:spcPts val="0"/>
              </a:spcAft>
              <a:buFont typeface="Arial" panose="020B0604020202020204" pitchFamily="34" charset="0"/>
              <a:buNone/>
            </a:pPr>
            <a:r>
              <a:rPr lang="es-PR" sz="1200" b="0" i="0" u="none" strike="noStrike" cap="none" noProof="0" dirty="0">
                <a:solidFill>
                  <a:schemeClr val="dk1"/>
                </a:solidFill>
                <a:effectLst/>
                <a:latin typeface="Calibri"/>
                <a:ea typeface="Calibri"/>
                <a:cs typeface="Calibri"/>
                <a:sym typeface="Calibri"/>
              </a:rPr>
              <a:t>Examinemos los eventos que llevaron a este incidente trágico para determinar como se hubiera evitado. Originalmente, los trabajadores no tenia protección contra caídas alguna. </a:t>
            </a:r>
            <a:r>
              <a:rPr lang="es-PR" sz="1200" dirty="0"/>
              <a:t>OSHA requiere dicha protección cuando trabaja en construcción residencial en alturas de 6 pies (2 metros) y mayor.</a:t>
            </a:r>
          </a:p>
          <a:p>
            <a:pPr marL="0" lvl="0" indent="0" algn="l" rtl="0">
              <a:spcBef>
                <a:spcPts val="0"/>
              </a:spcBef>
              <a:spcAft>
                <a:spcPts val="0"/>
              </a:spcAft>
              <a:buFont typeface="Arial" panose="020B0604020202020204" pitchFamily="34" charset="0"/>
              <a:buNone/>
            </a:pPr>
            <a:endParaRPr lang="es-PR" sz="1200" dirty="0"/>
          </a:p>
          <a:p>
            <a:pPr marL="0" lvl="0" indent="0"/>
            <a:r>
              <a:rPr lang="es-ES" dirty="0"/>
              <a:t>Revisemos de nuevo a los trabajadores que instalaban las tejas.  Ahora, ambos llevan puesto sistemas personales de detención de caídas.  Cada sistema tiene un arnés de cuerpo entero, una línea de vida </a:t>
            </a:r>
            <a:r>
              <a:rPr lang="es-PR" sz="1200" i="1" dirty="0"/>
              <a:t>rope-grab</a:t>
            </a:r>
            <a:r>
              <a:rPr lang="es-PR" sz="1200" dirty="0"/>
              <a:t>, y conexiones. Los ganchos de seguridad conectan a la línea de vida rope-grab del trabajador para asegurar los anclajes de tejado, que están </a:t>
            </a:r>
            <a:r>
              <a:rPr lang="es-PR" dirty="0"/>
              <a:t>en posición mas alto en el tejado</a:t>
            </a:r>
            <a:r>
              <a:rPr lang="es-PR" sz="1200" dirty="0"/>
              <a:t>. Los anillos en D conectan a los arneses de seguridad de los trabajadores a su línea de vida rope-grab.</a:t>
            </a:r>
          </a:p>
          <a:p>
            <a:pPr marL="0" lvl="0" indent="0" algn="l" rtl="0">
              <a:spcBef>
                <a:spcPts val="0"/>
              </a:spcBef>
              <a:spcAft>
                <a:spcPts val="0"/>
              </a:spcAft>
              <a:buFont typeface="Arial" panose="020B0604020202020204" pitchFamily="34" charset="0"/>
              <a:buNone/>
            </a:pPr>
            <a:endParaRPr lang="es-PR" sz="1200" dirty="0"/>
          </a:p>
          <a:p>
            <a:pPr marL="0" lvl="0" indent="0" algn="l" rtl="0">
              <a:spcBef>
                <a:spcPts val="0"/>
              </a:spcBef>
              <a:spcAft>
                <a:spcPts val="0"/>
              </a:spcAft>
              <a:buFont typeface="Arial" panose="020B0604020202020204" pitchFamily="34" charset="0"/>
              <a:buNone/>
            </a:pPr>
            <a:r>
              <a:rPr lang="es-PR" dirty="0"/>
              <a:t>Como antes, la trabajadora se estira para recoger una teja, pierde su equilibrio, se resbala y se cae. Pero ahora, debido a su sistema personal de detención de caída, solo se resbala </a:t>
            </a:r>
            <a:r>
              <a:rPr lang="es-PR" sz="1200" dirty="0"/>
              <a:t>2 pies y no se cae del tejado.</a:t>
            </a:r>
          </a:p>
          <a:p>
            <a:pPr marL="0" lvl="0" indent="0" algn="l" rtl="0">
              <a:spcBef>
                <a:spcPts val="0"/>
              </a:spcBef>
              <a:spcAft>
                <a:spcPts val="0"/>
              </a:spcAft>
              <a:buFont typeface="Arial" panose="020B0604020202020204" pitchFamily="34" charset="0"/>
              <a:buNone/>
            </a:pPr>
            <a:endParaRPr lang="es-PR"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Font typeface="Arial" panose="020B0604020202020204" pitchFamily="34" charset="0"/>
              <a:buNone/>
            </a:pPr>
            <a:r>
              <a:rPr lang="es-PR" sz="1200" b="0" i="0" u="none" strike="noStrike" cap="none" dirty="0">
                <a:solidFill>
                  <a:schemeClr val="dk1"/>
                </a:solidFill>
                <a:effectLst/>
                <a:latin typeface="Calibri"/>
                <a:ea typeface="Calibri"/>
                <a:cs typeface="Calibri"/>
                <a:sym typeface="Calibri"/>
              </a:rPr>
              <a:t>Enlace a la video</a:t>
            </a:r>
            <a:r>
              <a:rPr lang="en-US" sz="1200" b="0" i="0" u="none" strike="noStrike" cap="none" dirty="0">
                <a:solidFill>
                  <a:schemeClr val="dk1"/>
                </a:solidFill>
                <a:effectLst/>
                <a:latin typeface="Calibri"/>
                <a:ea typeface="Calibri"/>
                <a:cs typeface="Calibri"/>
                <a:sym typeface="Calibri"/>
              </a:rPr>
              <a:t>: https://youtu.be/50ftrd9rjfI</a:t>
            </a:r>
          </a:p>
        </p:txBody>
      </p:sp>
      <p:sp>
        <p:nvSpPr>
          <p:cNvPr id="3" name="Header Placeholder 2"/>
          <p:cNvSpPr>
            <a:spLocks noGrp="1"/>
          </p:cNvSpPr>
          <p:nvPr>
            <p:ph type="hdr" sz="quarter" idx="14"/>
          </p:nvPr>
        </p:nvSpPr>
        <p:spPr/>
        <p:txBody>
          <a:bodyPr/>
          <a:lstStyle/>
          <a:p>
            <a:r>
              <a:rPr lang="en-US" dirty="0"/>
              <a:t>Fall Protection/Fall Prevention</a:t>
            </a:r>
          </a:p>
        </p:txBody>
      </p:sp>
    </p:spTree>
    <p:extLst>
      <p:ext uri="{BB962C8B-B14F-4D97-AF65-F5344CB8AC3E}">
        <p14:creationId xmlns:p14="http://schemas.microsoft.com/office/powerpoint/2010/main" val="516529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232943" lvl="0" indent="-194843">
              <a:spcAft>
                <a:spcPts val="600"/>
              </a:spcAft>
              <a:buSzPts val="1200"/>
              <a:buFont typeface="Arial"/>
              <a:buChar char="•"/>
            </a:pPr>
            <a:r>
              <a:rPr lang="es-PR" sz="1000" b="1" dirty="0">
                <a:solidFill>
                  <a:srgbClr val="000000"/>
                </a:solidFill>
              </a:rPr>
              <a:t>Empleado: </a:t>
            </a:r>
          </a:p>
          <a:p>
            <a:pPr marL="232943" lvl="0" indent="-194843">
              <a:spcAft>
                <a:spcPts val="600"/>
              </a:spcAft>
              <a:buSzPts val="1200"/>
              <a:buFont typeface="Arial"/>
              <a:buChar char="•"/>
            </a:pPr>
            <a:r>
              <a:rPr lang="es-PR" sz="1000" dirty="0">
                <a:solidFill>
                  <a:srgbClr val="000000"/>
                </a:solidFill>
              </a:rPr>
              <a:t>Tiene el derecho de notificar a su empleador o a OSHA sobre los peligros en el lugar de trabajo. </a:t>
            </a:r>
          </a:p>
          <a:p>
            <a:pPr marL="232943" lvl="0" indent="-194843">
              <a:spcAft>
                <a:spcPts val="600"/>
              </a:spcAft>
              <a:buSzPts val="1200"/>
              <a:buFont typeface="Arial"/>
              <a:buChar char="•"/>
            </a:pPr>
            <a:r>
              <a:rPr lang="es-PR" sz="1000" dirty="0">
                <a:solidFill>
                  <a:srgbClr val="000000"/>
                </a:solidFill>
              </a:rPr>
              <a:t>Tiene el derecho de mantener su nombre confidencial.</a:t>
            </a:r>
          </a:p>
          <a:p>
            <a:pPr marL="232943" lvl="0" indent="-194843">
              <a:spcAft>
                <a:spcPts val="600"/>
              </a:spcAft>
              <a:buSzPts val="1200"/>
              <a:buFont typeface="Arial"/>
              <a:buChar char="•"/>
            </a:pPr>
            <a:r>
              <a:rPr lang="es-PR" sz="1000" dirty="0">
                <a:solidFill>
                  <a:srgbClr val="000000"/>
                </a:solidFill>
              </a:rPr>
              <a:t>Tiene el derecho de solicitar una inspección de OSHA. </a:t>
            </a:r>
          </a:p>
          <a:p>
            <a:pPr marL="232943" lvl="0" indent="-194843">
              <a:spcAft>
                <a:spcPts val="600"/>
              </a:spcAft>
              <a:buSzPts val="1200"/>
              <a:buFont typeface="Arial"/>
              <a:buChar char="•"/>
            </a:pPr>
            <a:r>
              <a:rPr lang="es-PR" sz="1000" dirty="0">
                <a:solidFill>
                  <a:srgbClr val="000000"/>
                </a:solidFill>
              </a:rPr>
              <a:t>Tiene el derecho de participar en esa inspección.</a:t>
            </a:r>
          </a:p>
          <a:p>
            <a:pPr marL="232943" lvl="0" indent="-194843">
              <a:spcAft>
                <a:spcPts val="600"/>
              </a:spcAft>
              <a:buSzPts val="1200"/>
              <a:buFont typeface="Arial"/>
              <a:buChar char="•"/>
            </a:pPr>
            <a:r>
              <a:rPr lang="es-PR" sz="1000" dirty="0">
                <a:solidFill>
                  <a:srgbClr val="000000"/>
                </a:solidFill>
              </a:rPr>
              <a:t>Tiene el derecho de presentar una queja. </a:t>
            </a:r>
          </a:p>
          <a:p>
            <a:pPr marL="232943" lvl="0" indent="-194843">
              <a:spcAft>
                <a:spcPts val="600"/>
              </a:spcAft>
              <a:buSzPts val="1200"/>
              <a:buFont typeface="Arial"/>
              <a:buChar char="•"/>
            </a:pPr>
            <a:r>
              <a:rPr lang="es-PR" sz="1000" dirty="0">
                <a:solidFill>
                  <a:srgbClr val="000000"/>
                </a:solidFill>
              </a:rPr>
              <a:t>Tiene el derecho de ver las citaciones de OSHA emitidos a su empleador. </a:t>
            </a:r>
          </a:p>
          <a:p>
            <a:pPr marL="232943" lvl="0" indent="-194843">
              <a:spcAft>
                <a:spcPts val="600"/>
              </a:spcAft>
              <a:buSzPts val="1200"/>
              <a:buFont typeface="Arial"/>
              <a:buChar char="•"/>
            </a:pPr>
            <a:r>
              <a:rPr lang="es-PR" sz="1000" dirty="0">
                <a:solidFill>
                  <a:srgbClr val="000000"/>
                </a:solidFill>
              </a:rPr>
              <a:t>Su empleador debe corregir los peligros en el lugar de trabajo. </a:t>
            </a:r>
          </a:p>
          <a:p>
            <a:pPr marL="232943" lvl="0" indent="-194843">
              <a:spcAft>
                <a:spcPts val="600"/>
              </a:spcAft>
              <a:buSzPts val="1200"/>
              <a:buFont typeface="Arial"/>
              <a:buChar char="•"/>
            </a:pPr>
            <a:r>
              <a:rPr lang="es-PR" sz="1000" dirty="0">
                <a:solidFill>
                  <a:srgbClr val="000000"/>
                </a:solidFill>
              </a:rPr>
              <a:t>Tiene el derecho a tener copias de su registro médico. </a:t>
            </a:r>
          </a:p>
          <a:p>
            <a:pPr marL="232943" lvl="0" indent="-194843">
              <a:spcAft>
                <a:spcPts val="600"/>
              </a:spcAft>
              <a:buSzPts val="1200"/>
              <a:buFont typeface="Arial"/>
              <a:buChar char="•"/>
            </a:pPr>
            <a:endParaRPr lang="es-PR" sz="1000" b="1" dirty="0">
              <a:solidFill>
                <a:srgbClr val="000000"/>
              </a:solidFill>
            </a:endParaRPr>
          </a:p>
          <a:p>
            <a:pPr marL="232943" lvl="0" indent="-194843">
              <a:spcAft>
                <a:spcPts val="600"/>
              </a:spcAft>
              <a:buSzPts val="1200"/>
              <a:buFont typeface="Arial"/>
              <a:buChar char="•"/>
            </a:pPr>
            <a:r>
              <a:rPr lang="es-PR" sz="1000" b="1" dirty="0">
                <a:solidFill>
                  <a:srgbClr val="000000"/>
                </a:solidFill>
              </a:rPr>
              <a:t>Empleador: </a:t>
            </a:r>
          </a:p>
          <a:p>
            <a:pPr marL="232943" lvl="0" indent="-194843">
              <a:spcAft>
                <a:spcPts val="600"/>
              </a:spcAft>
              <a:buSzPts val="1200"/>
              <a:buFont typeface="Arial"/>
              <a:buChar char="•"/>
            </a:pPr>
            <a:r>
              <a:rPr lang="es-PR" sz="1000" dirty="0">
                <a:solidFill>
                  <a:srgbClr val="000000"/>
                </a:solidFill>
              </a:rPr>
              <a:t>Debe brindarles a los empleados un lugar de trabajo libre de peligros conocidos.</a:t>
            </a:r>
          </a:p>
          <a:p>
            <a:pPr marL="232943" lvl="0" indent="-194843">
              <a:spcAft>
                <a:spcPts val="600"/>
              </a:spcAft>
              <a:buSzPts val="1200"/>
              <a:buFont typeface="Arial"/>
              <a:buChar char="•"/>
            </a:pPr>
            <a:r>
              <a:rPr lang="es-PR" sz="1000" dirty="0">
                <a:solidFill>
                  <a:srgbClr val="000000"/>
                </a:solidFill>
              </a:rPr>
              <a:t>Debe cumplir con las normas de seguridad y salud ocupacional emitidos de conformidad con la Ley OSH. </a:t>
            </a:r>
          </a:p>
          <a:p>
            <a:pPr marL="232943" lvl="0" indent="-194843">
              <a:lnSpc>
                <a:spcPct val="90000"/>
              </a:lnSpc>
              <a:buSzPts val="1200"/>
              <a:buFont typeface="Arial"/>
              <a:buChar char="•"/>
            </a:pPr>
            <a:endParaRPr lang="es-PR" sz="1000" dirty="0">
              <a:solidFill>
                <a:srgbClr val="000000"/>
              </a:solidFill>
            </a:endParaRPr>
          </a:p>
          <a:p>
            <a:pPr marL="0" lvl="0" indent="0" algn="l" rtl="0">
              <a:spcBef>
                <a:spcPts val="0"/>
              </a:spcBef>
              <a:spcAft>
                <a:spcPts val="0"/>
              </a:spcAft>
              <a:buNone/>
            </a:pPr>
            <a:r>
              <a:rPr lang="es-PR" sz="1000" b="1" dirty="0"/>
              <a:t>Informe de Mortandad</a:t>
            </a:r>
            <a:endParaRPr lang="es-PR" sz="1000" dirty="0"/>
          </a:p>
          <a:p>
            <a:pPr marL="0" lvl="0" indent="0" algn="l" rtl="0">
              <a:spcBef>
                <a:spcPts val="0"/>
              </a:spcBef>
              <a:spcAft>
                <a:spcPts val="0"/>
              </a:spcAft>
              <a:buNone/>
            </a:pPr>
            <a:r>
              <a:rPr lang="es-PR" sz="1000" dirty="0"/>
              <a:t>Información de Fallecimientos, Lesiones y Enfermedades al Gobierno requiere que las empresas informen todos los fallecimientos relacionadas con el trabajo dentro de ocho (8) horas y todas las hospitalizaciones relacionadas con el trabajo, todas las amputaciones y todas las pérdidas de un ojo dentro de 24 horas.</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nSpc>
                <a:spcPct val="90000"/>
              </a:lnSpc>
            </a:pPr>
            <a:r>
              <a:rPr lang="es-PR" sz="1000" b="1" i="1" dirty="0">
                <a:solidFill>
                  <a:srgbClr val="000000"/>
                </a:solidFill>
              </a:rPr>
              <a:t>Se protege su derecho de negarse a realizar una tarea si se cumplen todas las siguientes condiciones:</a:t>
            </a:r>
            <a:endParaRPr lang="es-PR" sz="1000" dirty="0">
              <a:solidFill>
                <a:srgbClr val="000000"/>
              </a:solidFill>
            </a:endParaRPr>
          </a:p>
          <a:p>
            <a:pPr marL="232943" lvl="0" indent="-232943">
              <a:lnSpc>
                <a:spcPct val="90000"/>
              </a:lnSpc>
              <a:spcBef>
                <a:spcPts val="1019"/>
              </a:spcBef>
              <a:buSzPts val="1800"/>
              <a:buFont typeface="Arial"/>
              <a:buChar char="•"/>
            </a:pPr>
            <a:r>
              <a:rPr lang="es-PR" sz="1000" dirty="0">
                <a:solidFill>
                  <a:srgbClr val="000000"/>
                </a:solidFill>
              </a:rPr>
              <a:t>“Buena fe.” Esto significa que usted realmente cree que existe un peligro inminente. Su negativa no puede ser un intento disfrazado de acosar a la empresa o alterar el comercio.</a:t>
            </a:r>
          </a:p>
          <a:p>
            <a:pPr marL="0" lvl="0" indent="0" algn="l" rtl="0">
              <a:lnSpc>
                <a:spcPct val="90000"/>
              </a:lnSpc>
              <a:spcBef>
                <a:spcPts val="1019"/>
              </a:spcBef>
              <a:spcAft>
                <a:spcPts val="0"/>
              </a:spcAft>
              <a:buNone/>
            </a:pPr>
            <a:r>
              <a:rPr lang="es-PR" sz="1000" b="1" i="1" dirty="0">
                <a:solidFill>
                  <a:srgbClr val="000000"/>
                </a:solidFill>
              </a:rPr>
              <a:t>Cuando se cumplen todas estas condiciones, tome los siguientes pasos:</a:t>
            </a:r>
            <a:endParaRPr lang="es-PR" sz="1000" dirty="0">
              <a:solidFill>
                <a:srgbClr val="000000"/>
              </a:solidFill>
            </a:endParaRPr>
          </a:p>
          <a:p>
            <a:pPr marL="232943" lvl="0" indent="-232943">
              <a:lnSpc>
                <a:spcPct val="90000"/>
              </a:lnSpc>
              <a:spcBef>
                <a:spcPts val="1019"/>
              </a:spcBef>
              <a:buSzPts val="1800"/>
              <a:buFont typeface="Arial"/>
              <a:buChar char="•"/>
            </a:pPr>
            <a:r>
              <a:rPr lang="es-PR" sz="1000" dirty="0">
                <a:solidFill>
                  <a:srgbClr val="000000"/>
                </a:solidFill>
              </a:rPr>
              <a:t>Pida a su empleador que corrija el peligro;</a:t>
            </a:r>
          </a:p>
          <a:p>
            <a:pPr marL="232943" lvl="0" indent="-232943">
              <a:lnSpc>
                <a:spcPct val="90000"/>
              </a:lnSpc>
              <a:spcBef>
                <a:spcPts val="1019"/>
              </a:spcBef>
              <a:buSzPts val="1800"/>
              <a:buFont typeface="Arial"/>
              <a:buChar char="•"/>
            </a:pPr>
            <a:r>
              <a:rPr lang="es-PR" sz="1000" dirty="0">
                <a:solidFill>
                  <a:srgbClr val="000000"/>
                </a:solidFill>
              </a:rPr>
              <a:t>Pida a su empleador que le asigne otro trabajo;</a:t>
            </a:r>
          </a:p>
          <a:p>
            <a:pPr marL="232943" lvl="0" indent="-232943">
              <a:lnSpc>
                <a:spcPct val="90000"/>
              </a:lnSpc>
              <a:spcBef>
                <a:spcPts val="1019"/>
              </a:spcBef>
              <a:buSzPts val="1800"/>
              <a:buFont typeface="Arial"/>
              <a:buChar char="•"/>
            </a:pPr>
            <a:r>
              <a:rPr lang="es-PR" sz="1000" dirty="0">
                <a:solidFill>
                  <a:srgbClr val="000000"/>
                </a:solidFill>
              </a:rPr>
              <a:t>Dígale a su empleador que no realizará el trabajo a menos y hasta que se corrija el peligro; y</a:t>
            </a:r>
          </a:p>
          <a:p>
            <a:pPr marL="232943" lvl="0" indent="-232943">
              <a:lnSpc>
                <a:spcPct val="90000"/>
              </a:lnSpc>
              <a:spcBef>
                <a:spcPts val="1019"/>
              </a:spcBef>
              <a:buSzPts val="1800"/>
              <a:buFont typeface="Arial"/>
              <a:buChar char="•"/>
            </a:pPr>
            <a:r>
              <a:rPr lang="es-PR" sz="1000" dirty="0">
                <a:solidFill>
                  <a:srgbClr val="000000"/>
                </a:solidFill>
              </a:rPr>
              <a:t>Permanezca en el sitio de trabajo hasta que su empleador le ordene que se retire. (Aclare que el trabajador no debe permanecer en el área peligrosa</a:t>
            </a:r>
            <a:r>
              <a:rPr lang="es-PR" sz="1000" baseline="0" dirty="0">
                <a:solidFill>
                  <a:srgbClr val="000000"/>
                </a:solidFill>
              </a:rPr>
              <a:t>.)</a:t>
            </a:r>
            <a:endParaRPr lang="es-PR" sz="1000" dirty="0">
              <a:solidFill>
                <a:srgbClr val="000000"/>
              </a:solidFill>
            </a:endParaRP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0">
              <a:buFont typeface="Arial" panose="020B0604020202020204" pitchFamily="34" charset="0"/>
              <a:buNone/>
            </a:pPr>
            <a:r>
              <a:rPr lang="es-PR" b="1" dirty="0"/>
              <a:t>Responsabilidades</a:t>
            </a:r>
          </a:p>
          <a:p>
            <a:pPr marL="228600" indent="0"/>
            <a:r>
              <a:rPr lang="es-PR" dirty="0"/>
              <a:t>Los empleadores tienen que evaluar el lugar de trabajo para proporcionar la protección contra caída adecuada. </a:t>
            </a:r>
          </a:p>
          <a:p>
            <a:pPr marL="228600" indent="0"/>
            <a:endParaRPr lang="es-PR" dirty="0"/>
          </a:p>
          <a:p>
            <a:pPr marL="228600" indent="0"/>
            <a:r>
              <a:rPr lang="es-PR" dirty="0"/>
              <a:t>Existen diferentes niveles de acción que requieren protección contra caídas en las diferentes industrias</a:t>
            </a:r>
            <a:r>
              <a:rPr lang="es-PR" b="0" i="0" u="none" strike="noStrike" cap="none" dirty="0">
                <a:solidFill>
                  <a:schemeClr val="dk1"/>
                </a:solidFill>
                <a:effectLst/>
                <a:latin typeface="Calibri"/>
                <a:ea typeface="Calibri"/>
                <a:cs typeface="Calibri"/>
                <a:sym typeface="Calibri"/>
              </a:rPr>
              <a:t>:</a:t>
            </a:r>
          </a:p>
          <a:p>
            <a:endParaRPr lang="es-PR" b="1" i="0" u="none" strike="noStrike" cap="none" dirty="0">
              <a:solidFill>
                <a:schemeClr val="dk1"/>
              </a:solidFill>
              <a:effectLst/>
              <a:latin typeface="Calibri"/>
              <a:ea typeface="Calibri"/>
              <a:cs typeface="Calibri"/>
              <a:sym typeface="Calibri"/>
            </a:endParaRPr>
          </a:p>
          <a:p>
            <a:r>
              <a:rPr lang="es-PR" b="1" i="0" u="none" strike="noStrike" cap="none" dirty="0">
                <a:solidFill>
                  <a:schemeClr val="dk1"/>
                </a:solidFill>
                <a:effectLst/>
                <a:latin typeface="Calibri"/>
                <a:ea typeface="Calibri"/>
                <a:cs typeface="Calibri"/>
                <a:sym typeface="Calibri"/>
              </a:rPr>
              <a:t>Nivel de acción de protección de caídas según </a:t>
            </a:r>
            <a:r>
              <a:rPr lang="es-PR" b="1" dirty="0"/>
              <a:t>el sector</a:t>
            </a:r>
            <a:endParaRPr lang="es-PR" b="0" i="0" u="none" strike="noStrike" cap="none" dirty="0">
              <a:solidFill>
                <a:schemeClr val="dk1"/>
              </a:solidFill>
              <a:effectLst/>
              <a:latin typeface="Calibri"/>
              <a:ea typeface="Calibri"/>
              <a:cs typeface="Calibri"/>
              <a:sym typeface="Calibri"/>
            </a:endParaRPr>
          </a:p>
          <a:p>
            <a:r>
              <a:rPr lang="es-PR" b="0" i="0" u="none" strike="noStrike" cap="none" dirty="0">
                <a:solidFill>
                  <a:schemeClr val="dk1"/>
                </a:solidFill>
                <a:effectLst/>
                <a:latin typeface="Calibri"/>
                <a:ea typeface="Calibri"/>
                <a:cs typeface="Calibri"/>
                <a:sym typeface="Calibri"/>
              </a:rPr>
              <a:t>Industria General: 	4 pies</a:t>
            </a:r>
          </a:p>
          <a:p>
            <a:r>
              <a:rPr lang="es-PR" b="0" i="0" u="none" strike="noStrike" cap="none" dirty="0">
                <a:solidFill>
                  <a:schemeClr val="dk1"/>
                </a:solidFill>
                <a:effectLst/>
                <a:latin typeface="Calibri"/>
                <a:ea typeface="Calibri"/>
                <a:cs typeface="Calibri"/>
                <a:sym typeface="Calibri"/>
              </a:rPr>
              <a:t>Astilleros: 		5 pies</a:t>
            </a:r>
          </a:p>
          <a:p>
            <a:r>
              <a:rPr lang="es-PR" b="0" i="0" u="none" strike="noStrike" cap="none" dirty="0">
                <a:solidFill>
                  <a:schemeClr val="dk1"/>
                </a:solidFill>
                <a:effectLst/>
                <a:latin typeface="Calibri"/>
                <a:ea typeface="Calibri"/>
                <a:cs typeface="Calibri"/>
                <a:sym typeface="Calibri"/>
              </a:rPr>
              <a:t>Industria </a:t>
            </a:r>
            <a:r>
              <a:rPr lang="es-PR" dirty="0"/>
              <a:t>C</a:t>
            </a:r>
            <a:r>
              <a:rPr lang="es-PR" b="0" i="0" u="none" strike="noStrike" cap="none" dirty="0">
                <a:solidFill>
                  <a:schemeClr val="dk1"/>
                </a:solidFill>
                <a:effectLst/>
                <a:latin typeface="Calibri"/>
                <a:ea typeface="Calibri"/>
                <a:cs typeface="Calibri"/>
                <a:sym typeface="Calibri"/>
              </a:rPr>
              <a:t>onstrucción: 	6 pies (2 metros)</a:t>
            </a:r>
          </a:p>
          <a:p>
            <a:r>
              <a:rPr lang="es-PR" b="0" i="0" u="none" strike="noStrike" cap="none" dirty="0">
                <a:solidFill>
                  <a:schemeClr val="dk1"/>
                </a:solidFill>
                <a:effectLst/>
                <a:latin typeface="Calibri"/>
                <a:ea typeface="Calibri"/>
                <a:cs typeface="Calibri"/>
                <a:sym typeface="Calibri"/>
              </a:rPr>
              <a:t>Portuarios: 	8 pies</a:t>
            </a:r>
          </a:p>
          <a:p>
            <a:pPr marL="228600" indent="0">
              <a:buFont typeface="Arial" panose="020B0604020202020204" pitchFamily="34" charset="0"/>
              <a:buNone/>
            </a:pPr>
            <a:endParaRPr lang="es-PR" b="1" dirty="0"/>
          </a:p>
          <a:p>
            <a:pPr>
              <a:buFont typeface="Arial" panose="020B0604020202020204" pitchFamily="34" charset="0"/>
              <a:buChar char="•"/>
            </a:pPr>
            <a:r>
              <a:rPr lang="es-PR" dirty="0"/>
              <a:t>Requisitos de protección contra caídas aplican a las alturas de menos de 6 pies cuando trabaje cerca de equipo peligroso.</a:t>
            </a:r>
          </a:p>
          <a:p>
            <a:pPr>
              <a:buFont typeface="Arial" panose="020B0604020202020204" pitchFamily="34" charset="0"/>
              <a:buChar char="•"/>
            </a:pPr>
            <a:r>
              <a:rPr lang="es-PR" dirty="0"/>
              <a:t>por ejemplo, trabajar sobre maquinaria con bandas de transmisión, poleas o engranajes abiertos o tanques abiertos de agentes desengrasantes o ácido.</a:t>
            </a:r>
          </a:p>
        </p:txBody>
      </p:sp>
      <p:sp>
        <p:nvSpPr>
          <p:cNvPr id="6" name="Header Placeholder 5"/>
          <p:cNvSpPr>
            <a:spLocks noGrp="1"/>
          </p:cNvSpPr>
          <p:nvPr>
            <p:ph type="hdr" sz="quarter" idx="12"/>
          </p:nvPr>
        </p:nvSpPr>
        <p:spPr/>
        <p:txBody>
          <a:bodyPr/>
          <a:lstStyle/>
          <a:p>
            <a:r>
              <a:rPr lang="en-US" dirty="0"/>
              <a:t>Fall Protection/Fall Prevention</a:t>
            </a:r>
          </a:p>
        </p:txBody>
      </p:sp>
    </p:spTree>
    <p:extLst>
      <p:ext uri="{BB962C8B-B14F-4D97-AF65-F5344CB8AC3E}">
        <p14:creationId xmlns:p14="http://schemas.microsoft.com/office/powerpoint/2010/main" val="254323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fontScale="62500" lnSpcReduction="20000"/>
          </a:bodyPr>
          <a:lstStyle/>
          <a:p>
            <a:pPr marL="34749" lvl="0" indent="0">
              <a:lnSpc>
                <a:spcPct val="107000"/>
              </a:lnSpc>
              <a:buClr>
                <a:schemeClr val="dk1"/>
              </a:buClr>
              <a:buSzPts val="1200"/>
            </a:pPr>
            <a:r>
              <a:rPr lang="es-ES" sz="1000" b="1" dirty="0"/>
              <a:t>Sus Derechos como Denunciante</a:t>
            </a:r>
            <a:endParaRPr sz="1000" dirty="0"/>
          </a:p>
          <a:p>
            <a:pPr marL="171450" indent="-171450">
              <a:lnSpc>
                <a:spcPct val="107000"/>
              </a:lnSpc>
              <a:spcBef>
                <a:spcPts val="204"/>
              </a:spcBef>
              <a:buFont typeface="Arial" panose="020B0604020202020204" pitchFamily="34" charset="0"/>
              <a:buChar char="•"/>
            </a:pPr>
            <a:r>
              <a:rPr lang="es-ES" sz="1000" dirty="0"/>
              <a:t>Puede presentar una queja ante OSHA</a:t>
            </a:r>
          </a:p>
          <a:p>
            <a:pPr marL="171450" lvl="0" indent="-171450">
              <a:lnSpc>
                <a:spcPct val="107000"/>
              </a:lnSpc>
              <a:spcBef>
                <a:spcPts val="204"/>
              </a:spcBef>
              <a:buFont typeface="Arial" panose="020B0604020202020204" pitchFamily="34" charset="0"/>
              <a:buChar char="•"/>
            </a:pPr>
            <a:r>
              <a:rPr lang="es-ES" sz="1000" dirty="0"/>
              <a:t>Si su empleador toma represalias en su contra al tomar acciones de personal desfavorables, haga constar su experiencia y entrégalo con su informe</a:t>
            </a:r>
            <a:r>
              <a:rPr lang="en-US" sz="1000" baseline="0" dirty="0">
                <a:latin typeface="Calibri"/>
                <a:ea typeface="Calibri"/>
                <a:cs typeface="Calibri"/>
                <a:sym typeface="Calibri"/>
              </a:rPr>
              <a:t>. </a:t>
            </a:r>
            <a:endParaRPr lang="en-US" sz="900" dirty="0">
              <a:latin typeface="Calibri"/>
              <a:ea typeface="Calibri"/>
              <a:cs typeface="Calibri"/>
              <a:sym typeface="Calibri"/>
            </a:endParaRPr>
          </a:p>
          <a:p>
            <a:pPr marL="0" lvl="0" indent="0" algn="l" rtl="0">
              <a:lnSpc>
                <a:spcPct val="107000"/>
              </a:lnSpc>
              <a:spcBef>
                <a:spcPts val="204"/>
              </a:spcBef>
              <a:spcAft>
                <a:spcPts val="0"/>
              </a:spcAft>
            </a:pPr>
            <a:endParaRPr lang="en-US" sz="900" dirty="0">
              <a:latin typeface="Calibri"/>
              <a:ea typeface="Calibri"/>
              <a:cs typeface="Calibri"/>
              <a:sym typeface="Calibri"/>
            </a:endParaRPr>
          </a:p>
          <a:p>
            <a:pPr marL="0" lvl="0" indent="0">
              <a:lnSpc>
                <a:spcPct val="107000"/>
              </a:lnSpc>
              <a:spcBef>
                <a:spcPts val="204"/>
              </a:spcBef>
            </a:pPr>
            <a:r>
              <a:rPr lang="es-ES" sz="900" b="1" dirty="0"/>
              <a:t>Leyes de Denunciantes que OSHA ejecuta</a:t>
            </a:r>
            <a:endParaRPr sz="900" b="1" dirty="0"/>
          </a:p>
          <a:p>
            <a:pPr marL="0" lvl="0" indent="0">
              <a:lnSpc>
                <a:spcPct val="107000"/>
              </a:lnSpc>
              <a:spcBef>
                <a:spcPts val="204"/>
              </a:spcBef>
            </a:pPr>
            <a:r>
              <a:rPr lang="es-ES" sz="900" dirty="0"/>
              <a:t>Cada ley requiere que las quejas se presenten dentro de un cierto número de días después de la supuesta represalia</a:t>
            </a:r>
            <a:r>
              <a:rPr lang="en-US" sz="900" dirty="0">
                <a:latin typeface="Calibri"/>
                <a:ea typeface="Calibri"/>
                <a:cs typeface="Calibri"/>
                <a:sym typeface="Calibri"/>
              </a:rPr>
              <a:t>.</a:t>
            </a:r>
            <a:endParaRPr sz="900" dirty="0"/>
          </a:p>
          <a:p>
            <a:pPr marL="0" lvl="0" indent="0">
              <a:lnSpc>
                <a:spcPct val="107000"/>
              </a:lnSpc>
              <a:spcBef>
                <a:spcPts val="611"/>
              </a:spcBef>
            </a:pPr>
            <a:r>
              <a:rPr lang="es-ES" sz="900" dirty="0"/>
              <a:t>Puede presentar quejas por teléfono o por escrito de acuerdo con:</a:t>
            </a:r>
          </a:p>
          <a:p>
            <a:pPr marL="171450" lvl="0" indent="-171450">
              <a:lnSpc>
                <a:spcPct val="107000"/>
              </a:lnSpc>
              <a:spcBef>
                <a:spcPts val="611"/>
              </a:spcBef>
              <a:buFont typeface="Arial" panose="020B0604020202020204" pitchFamily="34" charset="0"/>
              <a:buChar char="•"/>
            </a:pPr>
            <a:r>
              <a:rPr lang="es-ES" sz="900" dirty="0"/>
              <a:t>Ley de Seguridad y Salud Ocupacional (30 días)</a:t>
            </a:r>
          </a:p>
          <a:p>
            <a:pPr marL="171450" lvl="0" indent="-171450">
              <a:lnSpc>
                <a:spcPct val="107000"/>
              </a:lnSpc>
              <a:spcBef>
                <a:spcPts val="611"/>
              </a:spcBef>
              <a:buFont typeface="Arial" panose="020B0604020202020204" pitchFamily="34" charset="0"/>
              <a:buChar char="•"/>
            </a:pPr>
            <a:r>
              <a:rPr lang="es-ES" sz="900" dirty="0"/>
              <a:t>Ley de Asistencia de Transporte de Superficie (180 días)</a:t>
            </a:r>
          </a:p>
          <a:p>
            <a:pPr marL="171450" lvl="0" indent="-171450">
              <a:lnSpc>
                <a:spcPct val="107000"/>
              </a:lnSpc>
              <a:spcBef>
                <a:spcPts val="611"/>
              </a:spcBef>
              <a:buFont typeface="Arial" panose="020B0604020202020204" pitchFamily="34" charset="0"/>
              <a:buChar char="•"/>
            </a:pPr>
            <a:r>
              <a:rPr lang="es-ES" sz="900" dirty="0"/>
              <a:t>Ley de Respuesta a Emergencias por Peligro de Asbesto (90 días)</a:t>
            </a:r>
          </a:p>
          <a:p>
            <a:pPr marL="171450" lvl="0" indent="-171450">
              <a:lnSpc>
                <a:spcPct val="107000"/>
              </a:lnSpc>
              <a:spcBef>
                <a:spcPts val="611"/>
              </a:spcBef>
              <a:buFont typeface="Arial" panose="020B0604020202020204" pitchFamily="34" charset="0"/>
              <a:buChar char="•"/>
            </a:pPr>
            <a:r>
              <a:rPr lang="es-ES" sz="900" dirty="0"/>
              <a:t>Convenio internacional sobre la seguridad de los contenedores (60 días)</a:t>
            </a:r>
          </a:p>
          <a:p>
            <a:pPr marL="171450" lvl="0" indent="-171450">
              <a:lnSpc>
                <a:spcPct val="107000"/>
              </a:lnSpc>
              <a:spcBef>
                <a:spcPts val="611"/>
              </a:spcBef>
              <a:buFont typeface="Arial" panose="020B0604020202020204" pitchFamily="34" charset="0"/>
              <a:buChar char="•"/>
            </a:pPr>
            <a:r>
              <a:rPr lang="es-ES" sz="900" dirty="0"/>
              <a:t>Ley Federal de Seguridad Ferroviaria (180 días)</a:t>
            </a:r>
          </a:p>
          <a:p>
            <a:pPr marL="171450" lvl="0" indent="-171450">
              <a:lnSpc>
                <a:spcPct val="107000"/>
              </a:lnSpc>
              <a:spcBef>
                <a:spcPts val="611"/>
              </a:spcBef>
              <a:buFont typeface="Arial" panose="020B0604020202020204" pitchFamily="34" charset="0"/>
              <a:buChar char="•"/>
            </a:pPr>
            <a:r>
              <a:rPr lang="es-ES" sz="900" dirty="0"/>
              <a:t>Ley Nacional de Seguridad de Sistemas de Tránsito (180 días)</a:t>
            </a:r>
          </a:p>
          <a:p>
            <a:pPr marL="171450" lvl="0" indent="-171450" algn="l" rtl="0">
              <a:lnSpc>
                <a:spcPct val="107000"/>
              </a:lnSpc>
              <a:spcBef>
                <a:spcPts val="611"/>
              </a:spcBef>
              <a:spcAft>
                <a:spcPts val="0"/>
              </a:spcAft>
              <a:buClr>
                <a:schemeClr val="dk1"/>
              </a:buClr>
              <a:buSzPts val="1200"/>
              <a:buFont typeface="Arial" panose="020B0604020202020204" pitchFamily="34" charset="0"/>
              <a:buChar char="•"/>
            </a:pPr>
            <a:endParaRPr sz="900" dirty="0"/>
          </a:p>
          <a:p>
            <a:pPr marL="0" lvl="0" indent="0">
              <a:lnSpc>
                <a:spcPct val="107000"/>
              </a:lnSpc>
              <a:spcBef>
                <a:spcPts val="611"/>
              </a:spcBef>
            </a:pPr>
            <a:r>
              <a:rPr lang="es-ES" sz="900" dirty="0"/>
              <a:t>De conformidad con las siguientes leyes, las quejas deben presentarse por escrito:</a:t>
            </a:r>
          </a:p>
          <a:p>
            <a:pPr marL="171450" lvl="0" indent="-171450">
              <a:lnSpc>
                <a:spcPct val="107000"/>
              </a:lnSpc>
              <a:spcBef>
                <a:spcPts val="611"/>
              </a:spcBef>
              <a:buFont typeface="Arial" panose="020B0604020202020204" pitchFamily="34" charset="0"/>
              <a:buChar char="•"/>
            </a:pPr>
            <a:r>
              <a:rPr lang="es-ES" sz="900" dirty="0"/>
              <a:t>Ley de Aire Limpio (30 días)</a:t>
            </a:r>
          </a:p>
          <a:p>
            <a:pPr marL="171450" lvl="0" indent="-171450">
              <a:lnSpc>
                <a:spcPct val="107000"/>
              </a:lnSpc>
              <a:spcBef>
                <a:spcPts val="611"/>
              </a:spcBef>
              <a:buFont typeface="Arial" panose="020B0604020202020204" pitchFamily="34" charset="0"/>
              <a:buChar char="•"/>
            </a:pPr>
            <a:r>
              <a:rPr lang="es-ES" sz="900" dirty="0"/>
              <a:t>Ley Integral de Respuesta, Compensación y Responsabilidad Ambiental (30 días)</a:t>
            </a:r>
          </a:p>
          <a:p>
            <a:pPr marL="171450" lvl="0" indent="-171450">
              <a:lnSpc>
                <a:spcPct val="107000"/>
              </a:lnSpc>
              <a:spcBef>
                <a:spcPts val="611"/>
              </a:spcBef>
              <a:buFont typeface="Arial" panose="020B0604020202020204" pitchFamily="34" charset="0"/>
              <a:buChar char="•"/>
            </a:pPr>
            <a:r>
              <a:rPr lang="es-ES" sz="900" dirty="0"/>
              <a:t>Ley de Reorganización Energética (180 días)</a:t>
            </a:r>
          </a:p>
          <a:p>
            <a:pPr marL="171450" lvl="0" indent="-171450">
              <a:lnSpc>
                <a:spcPct val="107000"/>
              </a:lnSpc>
              <a:spcBef>
                <a:spcPts val="611"/>
              </a:spcBef>
              <a:buFont typeface="Arial" panose="020B0604020202020204" pitchFamily="34" charset="0"/>
              <a:buChar char="•"/>
            </a:pPr>
            <a:r>
              <a:rPr lang="es-ES" sz="900" dirty="0"/>
              <a:t>Ley Federal de Control de la Contaminación del Agua (30 días)</a:t>
            </a:r>
          </a:p>
          <a:p>
            <a:pPr marL="171450" lvl="0" indent="-171450">
              <a:lnSpc>
                <a:spcPct val="107000"/>
              </a:lnSpc>
              <a:spcBef>
                <a:spcPts val="611"/>
              </a:spcBef>
              <a:buFont typeface="Arial" panose="020B0604020202020204" pitchFamily="34" charset="0"/>
              <a:buChar char="•"/>
            </a:pPr>
            <a:r>
              <a:rPr lang="es-ES" sz="900" dirty="0"/>
              <a:t>Ley de Mejora de la Seguridad de las Tuberías (180 días)</a:t>
            </a:r>
          </a:p>
          <a:p>
            <a:pPr marL="171450" lvl="0" indent="-171450">
              <a:lnSpc>
                <a:spcPct val="107000"/>
              </a:lnSpc>
              <a:spcBef>
                <a:spcPts val="611"/>
              </a:spcBef>
              <a:buFont typeface="Arial" panose="020B0604020202020204" pitchFamily="34" charset="0"/>
              <a:buChar char="•"/>
            </a:pPr>
            <a:r>
              <a:rPr lang="es-ES" sz="900" dirty="0"/>
              <a:t>Ley de Agua Potable Segura (30 días)</a:t>
            </a:r>
          </a:p>
          <a:p>
            <a:pPr marL="171450" lvl="0" indent="-171450">
              <a:lnSpc>
                <a:spcPct val="107000"/>
              </a:lnSpc>
              <a:spcBef>
                <a:spcPts val="611"/>
              </a:spcBef>
              <a:buFont typeface="Arial" panose="020B0604020202020204" pitchFamily="34" charset="0"/>
              <a:buChar char="•"/>
            </a:pPr>
            <a:r>
              <a:rPr lang="es-ES" sz="900" dirty="0"/>
              <a:t>Ley Sarbanes-Oxley (90 días)</a:t>
            </a:r>
          </a:p>
          <a:p>
            <a:pPr marL="171450" lvl="0" indent="-171450">
              <a:lnSpc>
                <a:spcPct val="107000"/>
              </a:lnSpc>
              <a:spcBef>
                <a:spcPts val="611"/>
              </a:spcBef>
              <a:buFont typeface="Arial" panose="020B0604020202020204" pitchFamily="34" charset="0"/>
              <a:buChar char="•"/>
            </a:pPr>
            <a:r>
              <a:rPr lang="es-ES" sz="900" dirty="0"/>
              <a:t>Ley de Eliminación de Residuos Sólidos (30 días)</a:t>
            </a:r>
          </a:p>
          <a:p>
            <a:pPr marL="171450" lvl="0" indent="-171450">
              <a:lnSpc>
                <a:spcPct val="107000"/>
              </a:lnSpc>
              <a:spcBef>
                <a:spcPts val="611"/>
              </a:spcBef>
              <a:buFont typeface="Arial" panose="020B0604020202020204" pitchFamily="34" charset="0"/>
              <a:buChar char="•"/>
            </a:pPr>
            <a:r>
              <a:rPr lang="es-ES" sz="900" dirty="0"/>
              <a:t>Ley de Control de Sustancias Tóxicas (30 días)</a:t>
            </a:r>
          </a:p>
          <a:p>
            <a:pPr marL="171450" lvl="0" indent="-171450">
              <a:lnSpc>
                <a:spcPct val="107000"/>
              </a:lnSpc>
              <a:spcBef>
                <a:spcPts val="611"/>
              </a:spcBef>
              <a:buFont typeface="Arial" panose="020B0604020202020204" pitchFamily="34" charset="0"/>
              <a:buChar char="•"/>
            </a:pPr>
            <a:r>
              <a:rPr lang="es-ES" sz="900" dirty="0"/>
              <a:t>Ley de Reforma e Inversión de Aviación Wendell H. Ford para el siglo 21 (90 días)</a:t>
            </a:r>
          </a:p>
          <a:p>
            <a:pPr marL="0" lvl="0" indent="0" algn="l" rtl="0">
              <a:spcBef>
                <a:spcPts val="611"/>
              </a:spcBef>
              <a:spcAft>
                <a:spcPts val="0"/>
              </a:spcAft>
              <a:buNone/>
            </a:pPr>
            <a:endParaRPr sz="10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b="1" dirty="0"/>
              <a:t>Persona capacitada </a:t>
            </a:r>
            <a:r>
              <a:rPr lang="es-PR" dirty="0"/>
              <a:t>se refiere a una persona quien, por tener un título reconocido, un certificado o gozar de buena reputación profesional, o quien, por sus extensos conocimientos, capacitación y experiencia, puede demostrar con éxito la capacidad de solucionar o resolver problemas relacionados con la materia, el trabajo o el proyecto.</a:t>
            </a:r>
          </a:p>
          <a:p>
            <a:endParaRPr lang="es-PR" dirty="0"/>
          </a:p>
          <a:p>
            <a:r>
              <a:rPr lang="es-PR" b="1" dirty="0"/>
              <a:t>Anclaje</a:t>
            </a:r>
          </a:p>
          <a:p>
            <a:pPr>
              <a:buFont typeface="Arial" panose="020B0604020202020204" pitchFamily="34" charset="0"/>
              <a:buChar char="•"/>
            </a:pPr>
            <a:r>
              <a:rPr lang="es-PR" dirty="0"/>
              <a:t>Un ingeniero profesional registrado con experiencia en diseño de sistemas de protección contra caídas, u otra </a:t>
            </a:r>
            <a:r>
              <a:rPr lang="es-PR" b="1" dirty="0"/>
              <a:t>persona capacitada </a:t>
            </a:r>
            <a:r>
              <a:rPr lang="es-PR" dirty="0"/>
              <a:t>con la educación y experiencia adecuada, deben diseñar el punto de anclaje que se instalará.</a:t>
            </a:r>
            <a:endParaRPr lang="es-PR" b="0" i="0" u="none" strike="noStrike" cap="none" dirty="0">
              <a:solidFill>
                <a:schemeClr val="dk1"/>
              </a:solidFill>
              <a:effectLst/>
              <a:latin typeface="Calibri"/>
              <a:ea typeface="Calibri"/>
              <a:cs typeface="Calibri"/>
              <a:sym typeface="Calibri"/>
            </a:endParaRPr>
          </a:p>
          <a:p>
            <a:pPr>
              <a:buFont typeface="Arial" panose="020B0604020202020204" pitchFamily="34" charset="0"/>
              <a:buChar char="•"/>
            </a:pPr>
            <a:r>
              <a:rPr lang="es-PR" dirty="0"/>
              <a:t>Se debe usar una </a:t>
            </a:r>
            <a:r>
              <a:rPr lang="es-PR" b="1" dirty="0"/>
              <a:t>persona capacitada </a:t>
            </a:r>
            <a:r>
              <a:rPr lang="es-PR" dirty="0"/>
              <a:t>para evaluar si estos puntos de anclaje “hechizos" son los adecuados, enfocándose en que tengan la resistencia correcta</a:t>
            </a:r>
            <a:r>
              <a:rPr lang="es-PR" sz="1200" b="0" i="0" u="none" strike="noStrike" cap="none" dirty="0">
                <a:solidFill>
                  <a:schemeClr val="dk1"/>
                </a:solidFill>
                <a:effectLst/>
                <a:latin typeface="Calibri"/>
                <a:ea typeface="Calibri"/>
                <a:cs typeface="Calibri"/>
                <a:sym typeface="Calibri"/>
              </a:rPr>
              <a:t>.</a:t>
            </a:r>
            <a:endParaRPr lang="es-PR" sz="1000" b="0" i="0" u="none" strike="noStrike" cap="none" dirty="0">
              <a:solidFill>
                <a:schemeClr val="dk1"/>
              </a:solidFill>
              <a:effectLst/>
              <a:latin typeface="Calibri"/>
              <a:ea typeface="Calibri"/>
              <a:cs typeface="Calibri"/>
              <a:sym typeface="Calibri"/>
            </a:endParaRPr>
          </a:p>
          <a:p>
            <a:pPr rtl="0"/>
            <a:endParaRPr lang="en-US" sz="1000" b="0" i="0" u="none" strike="noStrike" cap="none" dirty="0">
              <a:solidFill>
                <a:schemeClr val="dk1"/>
              </a:solidFill>
              <a:effectLst/>
              <a:latin typeface="Calibri"/>
              <a:cs typeface="Calibri"/>
              <a:sym typeface="Calibri"/>
            </a:endParaRPr>
          </a:p>
          <a:p>
            <a:pPr rtl="0"/>
            <a:endParaRPr lang="en-US" sz="1000" b="0" dirty="0">
              <a:effectLst/>
            </a:endParaRPr>
          </a:p>
          <a:p>
            <a:br>
              <a:rPr lang="en-US" sz="1000" dirty="0"/>
            </a:br>
            <a:endParaRPr lang="en-US" sz="1000" dirty="0"/>
          </a:p>
        </p:txBody>
      </p:sp>
      <p:sp>
        <p:nvSpPr>
          <p:cNvPr id="4" name="Header Placeholder 3"/>
          <p:cNvSpPr>
            <a:spLocks noGrp="1"/>
          </p:cNvSpPr>
          <p:nvPr>
            <p:ph type="hdr" sz="quarter"/>
          </p:nvPr>
        </p:nvSpPr>
        <p:spPr/>
        <p:txBody>
          <a:bodyPr/>
          <a:lstStyle/>
          <a:p>
            <a:r>
              <a:rPr lang="en-US" dirty="0"/>
              <a:t>Fall Protection/Fall Prevention</a:t>
            </a:r>
          </a:p>
        </p:txBody>
      </p:sp>
    </p:spTree>
    <p:extLst>
      <p:ext uri="{BB962C8B-B14F-4D97-AF65-F5344CB8AC3E}">
        <p14:creationId xmlns:p14="http://schemas.microsoft.com/office/powerpoint/2010/main" val="1563758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000" b="1" i="1" u="none" strike="noStrike" cap="none" dirty="0">
                <a:solidFill>
                  <a:schemeClr val="dk1"/>
                </a:solidFill>
                <a:effectLst/>
                <a:latin typeface="Calibri"/>
                <a:ea typeface="Calibri"/>
                <a:cs typeface="Calibri"/>
                <a:sym typeface="Calibri"/>
              </a:rPr>
              <a:t>Persona Competente </a:t>
            </a:r>
          </a:p>
          <a:p>
            <a:pPr>
              <a:buFont typeface="Arial" panose="020B0604020202020204" pitchFamily="34" charset="0"/>
              <a:buChar char="•"/>
            </a:pPr>
            <a:r>
              <a:rPr lang="es-PR" sz="1000" dirty="0"/>
              <a:t>Se refiere a aquella que es capaz de identificar los peligros existentes y predecibles en los alrededores o las condiciones de trabajo que sean no sanitarias, de riesgo o peligrosas para los empleados, y que tiene la autorización para tomar acciones correctivas oportunas para eliminarlos</a:t>
            </a:r>
            <a:r>
              <a:rPr lang="es-PR" sz="1000" b="0" i="0" u="none" strike="noStrike" cap="none" dirty="0">
                <a:solidFill>
                  <a:schemeClr val="dk1"/>
                </a:solidFill>
                <a:effectLst/>
                <a:latin typeface="Calibri"/>
                <a:ea typeface="Calibri"/>
                <a:cs typeface="Calibri"/>
                <a:sym typeface="Calibri"/>
              </a:rPr>
              <a:t>. </a:t>
            </a:r>
          </a:p>
          <a:p>
            <a:pPr>
              <a:buFont typeface="Arial" panose="020B0604020202020204" pitchFamily="34" charset="0"/>
              <a:buChar char="•"/>
            </a:pPr>
            <a:r>
              <a:rPr lang="es-PR" sz="1000" dirty="0"/>
              <a:t>Dentro de las normas de protección contra caídas de OSHA, a “una persona competente” se le requiere que realice inspecciones frecuentes y regulares de los materiales y equipo en el sitio de trabajo.</a:t>
            </a:r>
          </a:p>
          <a:p>
            <a:pPr>
              <a:buFont typeface="Arial" panose="020B0604020202020204" pitchFamily="34" charset="0"/>
              <a:buChar char="•"/>
            </a:pPr>
            <a:r>
              <a:rPr lang="es-PR" sz="1000" dirty="0"/>
              <a:t>Una persona competente también tiene que capacitar a cada empleado sobre cómo reconocer los peligros de caídas y los procedimientos a seguir para poder minimizar estos peligros.</a:t>
            </a:r>
          </a:p>
          <a:p>
            <a:pPr>
              <a:buFont typeface="Arial" panose="020B0604020202020204" pitchFamily="34" charset="0"/>
              <a:buChar char="•"/>
            </a:pPr>
            <a:endParaRPr lang="es-PR" sz="1000" dirty="0"/>
          </a:p>
          <a:p>
            <a:pPr marL="228600" indent="0">
              <a:buFont typeface="Arial" panose="020B0604020202020204" pitchFamily="34" charset="0"/>
              <a:buNone/>
            </a:pPr>
            <a:r>
              <a:rPr lang="es-PR" sz="1000" b="1" dirty="0"/>
              <a:t>Requisitos de Capacitación</a:t>
            </a:r>
          </a:p>
          <a:p>
            <a:pPr marL="400050" indent="-171450">
              <a:buFont typeface="Arial" panose="020B0604020202020204" pitchFamily="34" charset="0"/>
              <a:buChar char="•"/>
            </a:pPr>
            <a:r>
              <a:rPr lang="es-PR" sz="1000" dirty="0"/>
              <a:t>La naturaleza de los peligros de caídas en el área de trabajo.</a:t>
            </a:r>
          </a:p>
          <a:p>
            <a:pPr marL="400050" indent="-171450">
              <a:buFont typeface="Arial" panose="020B0604020202020204" pitchFamily="34" charset="0"/>
              <a:buChar char="•"/>
            </a:pPr>
            <a:r>
              <a:rPr lang="es-PR" sz="1000" dirty="0"/>
              <a:t>Los procedimientos correctos para armar, mantener, desarmar e inspeccionar los sistemas de protección contra caídas que se usarán.</a:t>
            </a:r>
          </a:p>
          <a:p>
            <a:pPr marL="400050" indent="-171450">
              <a:buFont typeface="Arial" panose="020B0604020202020204" pitchFamily="34" charset="0"/>
              <a:buChar char="•"/>
            </a:pPr>
            <a:r>
              <a:rPr lang="es-PR" sz="1000" dirty="0"/>
              <a:t>El papel de los empleados en los planes de protección contra caídas.</a:t>
            </a:r>
          </a:p>
          <a:p>
            <a:pPr marL="400050" indent="-171450">
              <a:buFont typeface="Arial" panose="020B0604020202020204" pitchFamily="34" charset="0"/>
              <a:buChar char="•"/>
            </a:pPr>
            <a:r>
              <a:rPr lang="es-PR" sz="1000" dirty="0"/>
              <a:t>Normas de protección contra caídas de OSHA.</a:t>
            </a:r>
          </a:p>
          <a:p>
            <a:pPr marL="400050" indent="-171450">
              <a:buFont typeface="Arial" panose="020B0604020202020204" pitchFamily="34" charset="0"/>
              <a:buChar char="•"/>
            </a:pPr>
            <a:r>
              <a:rPr lang="es-PR" sz="1000" dirty="0"/>
              <a:t>El uso y operación de sistemas de protección, sistemas personales de detención de caídas, sistemas de líneas de alerta, sistemas de monitoreo de seguridad, zonas de acceso controlado y otras protecciones a usarse.</a:t>
            </a:r>
          </a:p>
          <a:p>
            <a:pPr marL="400050" indent="-171450">
              <a:buFont typeface="Arial" panose="020B0604020202020204" pitchFamily="34" charset="0"/>
              <a:buChar char="•"/>
            </a:pPr>
            <a:r>
              <a:rPr lang="es-PR" sz="1000" dirty="0"/>
              <a:t>El papel de cada empleado en el sistema de monitoreo de seguridad cuando se use este sistema.</a:t>
            </a:r>
          </a:p>
          <a:p>
            <a:pPr marL="400050" indent="-171450">
              <a:buFont typeface="Arial" panose="020B0604020202020204" pitchFamily="34" charset="0"/>
              <a:buChar char="•"/>
            </a:pPr>
            <a:r>
              <a:rPr lang="es-PR" sz="1000" dirty="0"/>
              <a:t>Los procedimientos correctos para el manejo y almacenamiento de equipo y materiales y el armado de protección en alturas</a:t>
            </a:r>
          </a:p>
          <a:p>
            <a:pPr marL="400050" indent="-171450">
              <a:buFont typeface="Arial" panose="020B0604020202020204" pitchFamily="34" charset="0"/>
              <a:buChar char="•"/>
            </a:pPr>
            <a:endParaRPr lang="en-US" sz="1000" b="0" dirty="0"/>
          </a:p>
          <a:p>
            <a:pPr marL="400050" indent="-171450">
              <a:buFont typeface="Arial" panose="020B0604020202020204" pitchFamily="34" charset="0"/>
              <a:buChar char="•"/>
            </a:pPr>
            <a:endParaRPr lang="en-US" sz="1000" b="0" dirty="0"/>
          </a:p>
          <a:p>
            <a:pPr marL="228600" indent="0">
              <a:buFont typeface="Arial" panose="020B0604020202020204" pitchFamily="34" charset="0"/>
              <a:buNone/>
            </a:pPr>
            <a:endParaRPr lang="en-US" sz="1000" b="0" dirty="0"/>
          </a:p>
        </p:txBody>
      </p:sp>
      <p:sp>
        <p:nvSpPr>
          <p:cNvPr id="4" name="Header Placeholder 3"/>
          <p:cNvSpPr>
            <a:spLocks noGrp="1"/>
          </p:cNvSpPr>
          <p:nvPr>
            <p:ph type="hdr" sz="quarter"/>
          </p:nvPr>
        </p:nvSpPr>
        <p:spPr/>
        <p:txBody>
          <a:bodyPr/>
          <a:lstStyle/>
          <a:p>
            <a:r>
              <a:rPr lang="en-US" dirty="0"/>
              <a:t>Fall Protection/Fall Prevention</a:t>
            </a:r>
          </a:p>
        </p:txBody>
      </p:sp>
    </p:spTree>
    <p:extLst>
      <p:ext uri="{BB962C8B-B14F-4D97-AF65-F5344CB8AC3E}">
        <p14:creationId xmlns:p14="http://schemas.microsoft.com/office/powerpoint/2010/main" val="370388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d60a54ff5_0_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6d60a54ff5_0_0: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1000" b="1" u="sng" noProof="0" dirty="0"/>
              <a:t>¡Comencemos!</a:t>
            </a:r>
          </a:p>
          <a:p>
            <a:pPr marL="0" lvl="0" indent="0" algn="l" rtl="0">
              <a:spcBef>
                <a:spcPts val="0"/>
              </a:spcBef>
              <a:spcAft>
                <a:spcPts val="0"/>
              </a:spcAft>
              <a:buNone/>
            </a:pPr>
            <a:r>
              <a:rPr lang="es-PR" sz="1000" noProof="0" dirty="0"/>
              <a:t>¿Por qué está aquí?</a:t>
            </a:r>
          </a:p>
          <a:p>
            <a:pPr marL="171450" lvl="0" indent="-171450">
              <a:buFont typeface="Arial" panose="020B0604020202020204" pitchFamily="34" charset="0"/>
              <a:buChar char="•"/>
            </a:pPr>
            <a:r>
              <a:rPr lang="es-ES" noProof="0" dirty="0"/>
              <a:t>Las caídas son la principal causa de muerte en la construcción. Uno de cada tres fallecimientos en construcción es resultado de una caída</a:t>
            </a:r>
            <a:r>
              <a:rPr lang="es-PR" noProof="0" dirty="0"/>
              <a:t>.</a:t>
            </a:r>
          </a:p>
          <a:p>
            <a:pPr marL="171450" lvl="0" indent="-171450">
              <a:buFont typeface="Arial" panose="020B0604020202020204" pitchFamily="34" charset="0"/>
              <a:buChar char="•"/>
            </a:pPr>
            <a:r>
              <a:rPr lang="es-ES" noProof="0" dirty="0"/>
              <a:t>Las caídas se encuentran entre las causas más comunes de lesiones serias y muertes relacionadas al trabajo; las empresas tienen que establecer medidas en el lugar de trabajo para evitar que los empleados se caigan de las plataformas elevadas, estaciones de trabajo en alturas o dentro de orificios en el piso y paredes. </a:t>
            </a:r>
            <a:endParaRPr lang="es-PR" noProof="0" dirty="0"/>
          </a:p>
          <a:p>
            <a:pPr marL="171450" lvl="0" indent="-171450">
              <a:buFont typeface="Arial" panose="020B0604020202020204" pitchFamily="34" charset="0"/>
              <a:buChar char="•"/>
            </a:pPr>
            <a:r>
              <a:rPr lang="es-ES" noProof="0" dirty="0"/>
              <a:t>OSHA requiere que se proporcione protección contra caídas en alturas de cuatro pies en los lugares de trabajo de la industria general </a:t>
            </a:r>
            <a:r>
              <a:rPr lang="es-PR" noProof="0" dirty="0"/>
              <a:t>(29 CFR 1910 Subparte D </a:t>
            </a:r>
            <a:r>
              <a:rPr lang="es-ES" noProof="0" dirty="0"/>
              <a:t>Superficies para caminar y trabajar</a:t>
            </a:r>
            <a:r>
              <a:rPr lang="es-PR" noProof="0" dirty="0"/>
              <a:t>), </a:t>
            </a:r>
            <a:r>
              <a:rPr lang="es-ES" noProof="0" dirty="0"/>
              <a:t>a cinco pies en los astilleros </a:t>
            </a:r>
            <a:r>
              <a:rPr lang="es-PR" noProof="0" dirty="0"/>
              <a:t>29 CFR 1915 Subparte E Andamios, Escaleras y Otras </a:t>
            </a:r>
            <a:r>
              <a:rPr lang="es-ES" noProof="0" dirty="0"/>
              <a:t>superficies de trabajo</a:t>
            </a:r>
            <a:r>
              <a:rPr lang="es-PR" noProof="0" dirty="0"/>
              <a:t>)</a:t>
            </a:r>
            <a:r>
              <a:rPr lang="es-ES" noProof="0" dirty="0"/>
              <a:t>, seis pies en la industria de la construcción </a:t>
            </a:r>
            <a:r>
              <a:rPr lang="es-PR" noProof="0" dirty="0"/>
              <a:t>(29 CFR 1926 Subparte M Protección contra caídas) </a:t>
            </a:r>
            <a:r>
              <a:rPr lang="es-ES" noProof="0" dirty="0"/>
              <a:t>y a ocho pies en las operaciones portuarias </a:t>
            </a:r>
            <a:r>
              <a:rPr lang="es-PR" noProof="0" dirty="0"/>
              <a:t>(29 CFR 1918 Subparte A Provisiones Generales y Subparte H Manejo de Carga).</a:t>
            </a:r>
          </a:p>
          <a:p>
            <a:pPr marL="171450" lvl="0" indent="-171450">
              <a:buFont typeface="Arial" panose="020B0604020202020204" pitchFamily="34" charset="0"/>
              <a:buChar char="•"/>
            </a:pPr>
            <a:r>
              <a:rPr lang="es-PR" noProof="0" dirty="0"/>
              <a:t>El curso mejorará la comunicación de peligros de caída de los instructores, ayudará en la prevención de accidentes y ayudará a los instructores a presentar eficazmente el material de capacitación. </a:t>
            </a:r>
          </a:p>
          <a:p>
            <a:pPr marL="171450" lvl="0" indent="-171450">
              <a:buFont typeface="Arial" panose="020B0604020202020204" pitchFamily="34" charset="0"/>
              <a:buChar char="•"/>
            </a:pPr>
            <a:r>
              <a:rPr lang="es-PR" noProof="0" dirty="0"/>
              <a:t>Una vez que complete un curso de Capacitar al Instructor de protección contra caídas/prevención de caídas por un instructor competente, será una persona competente, capaz de proveer capacitación a otros.  Esta certificación le permitir proveer 4 horas de capacitación a empleados de varios industrias, incluyendo la construcción e industria general.</a:t>
            </a:r>
          </a:p>
        </p:txBody>
      </p:sp>
      <p:sp>
        <p:nvSpPr>
          <p:cNvPr id="3" name="Header Placeholder 2"/>
          <p:cNvSpPr>
            <a:spLocks noGrp="1"/>
          </p:cNvSpPr>
          <p:nvPr>
            <p:ph type="hdr" sz="quarter" idx="14"/>
          </p:nvPr>
        </p:nvSpPr>
        <p:spPr/>
        <p:txBody>
          <a:bodyPr anchor="ctr"/>
          <a:lstStyle/>
          <a:p>
            <a:r>
              <a:rPr lang="en-US" sz="1000" b="1" dirty="0"/>
              <a:t>Fall Protection/Fall Prevention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r>
              <a:rPr lang="es-PR" sz="900" b="1" dirty="0"/>
              <a:t>La Ley de Seguridad y Salud Ocupacional de 1970 </a:t>
            </a:r>
            <a:r>
              <a:rPr lang="es-PR" sz="900" dirty="0"/>
              <a:t>establece su misión como sigue:</a:t>
            </a:r>
          </a:p>
          <a:p>
            <a:pPr marL="0" lvl="0" indent="0"/>
            <a:r>
              <a:rPr lang="es-PR" sz="900" dirty="0"/>
              <a:t>“Asegurar condiciones de trabajo con seguridad y salud para los trabajadores; autorizar el cumplimiento de las normas desarrollados de acuerdo con la Ley; apoyar y fortalecer a los Estados en sus esfuerzos para garantizar condiciones de trabajo seguras y con salud; prever investigación, información, educación y capacitación en el campo de la seguridad y salud ocupacional...”</a:t>
            </a:r>
          </a:p>
          <a:p>
            <a:pPr marL="0" lvl="0" indent="0" algn="l" rtl="0">
              <a:spcBef>
                <a:spcPts val="0"/>
              </a:spcBef>
              <a:spcAft>
                <a:spcPts val="0"/>
              </a:spcAft>
              <a:buNone/>
            </a:pPr>
            <a:r>
              <a:rPr lang="es-PR" sz="900" dirty="0"/>
              <a:t>	</a:t>
            </a:r>
          </a:p>
          <a:p>
            <a:pPr marL="0" lvl="0" indent="0"/>
            <a:r>
              <a:rPr lang="es-PR" sz="900" b="1" dirty="0"/>
              <a:t>Condiciones de trabajo con seguridad y salud</a:t>
            </a:r>
          </a:p>
          <a:p>
            <a:pPr marL="171450" lvl="0" indent="-171450">
              <a:buFont typeface="Arial" panose="020B0604020202020204" pitchFamily="34" charset="0"/>
              <a:buChar char="•"/>
            </a:pPr>
            <a:r>
              <a:rPr lang="es-PR" sz="900" dirty="0"/>
              <a:t>El empleador determinará sí las superficies para caminar/trabajar en las cuales sus empleados deben trabajar tienen la resistencia e integridad estructural para soportar a los empleados con seguridad.</a:t>
            </a:r>
          </a:p>
          <a:p>
            <a:pPr marL="171450" lvl="0" indent="-171450">
              <a:buFont typeface="Arial" panose="020B0604020202020204" pitchFamily="34" charset="0"/>
              <a:buChar char="•"/>
            </a:pPr>
            <a:r>
              <a:rPr lang="es-PR" sz="900" dirty="0"/>
              <a:t>Se les permitirá a los empleados a trabajar en esas superficies solo cuando las superficies cuenten con la resistencia e integridad estructural que se requiere.</a:t>
            </a:r>
          </a:p>
          <a:p>
            <a:pPr marL="0" lvl="0" indent="0" algn="l" rtl="0">
              <a:spcBef>
                <a:spcPts val="0"/>
              </a:spcBef>
              <a:spcAft>
                <a:spcPts val="0"/>
              </a:spcAft>
              <a:buFont typeface="Arial" panose="020B0604020202020204" pitchFamily="34" charset="0"/>
              <a:buNone/>
            </a:pPr>
            <a:endParaRPr lang="es-PR" sz="900" dirty="0"/>
          </a:p>
          <a:p>
            <a:pPr marL="0" lvl="0" indent="0" algn="l" rtl="0">
              <a:spcBef>
                <a:spcPts val="0"/>
              </a:spcBef>
              <a:spcAft>
                <a:spcPts val="0"/>
              </a:spcAft>
              <a:buFont typeface="Arial" panose="020B0604020202020204" pitchFamily="34" charset="0"/>
              <a:buNone/>
            </a:pPr>
            <a:r>
              <a:rPr lang="es-PR" sz="900" b="1" dirty="0"/>
              <a:t>Normas ejecutables</a:t>
            </a:r>
          </a:p>
          <a:p>
            <a:pPr marL="0" lvl="0" indent="0"/>
            <a:r>
              <a:rPr lang="es-PR" sz="900" dirty="0"/>
              <a:t>CFR 29 1926.501 Subparte M establece los requisitos y criterios para la protección contra caídas en los lugares de trabajo de la construcción. Por ejemplo, aplica cuando los trabajadores trabajan en alturas de 6 pies o mayor sobre un nivel inferior. También cubre la protección de los objetos que caen, caídas por tropiezos o por caer dentro de orificios, y protección al caminar y trabajar cerca de equipo peligroso sin importar la altura. </a:t>
            </a:r>
          </a:p>
          <a:p>
            <a:pPr marL="0" lvl="0" indent="0" algn="l" rtl="0">
              <a:spcBef>
                <a:spcPts val="0"/>
              </a:spcBef>
              <a:spcAft>
                <a:spcPts val="0"/>
              </a:spcAft>
              <a:buFont typeface="Arial" panose="020B0604020202020204" pitchFamily="34" charset="0"/>
              <a:buNone/>
            </a:pPr>
            <a:endParaRPr lang="es-PR" sz="900" dirty="0"/>
          </a:p>
          <a:p>
            <a:pPr marL="0" lvl="0" indent="0"/>
            <a:r>
              <a:rPr lang="es-PR" sz="900" dirty="0"/>
              <a:t>La norma identifica ciertas áreas y actividades en donde pudiera ser necesaria la protección contra caídas o protección de objetos que caen. </a:t>
            </a:r>
          </a:p>
          <a:p>
            <a:pPr marL="0" lvl="0" indent="0"/>
            <a:endParaRPr lang="es-PR" sz="900" dirty="0"/>
          </a:p>
          <a:p>
            <a:pPr marL="0" lvl="0" indent="0"/>
            <a:r>
              <a:rPr lang="es-PR" sz="900" dirty="0"/>
              <a:t>Por ejemplo, pudiera requerir protección contra caídas para un trabajador que esté: en una rampa, plataforma u otro andén; en la orilla de una excavación; en un área para izar; en un techo inclinado; en, sobre, arriba o cerca de las aberturas de las paredes; en una superficie para caminar o trabajar con orificios (incluyendo domos) o lados u orillas sin protección; sobre equipo peligroso; sobre un nivel inferior en donde los bordes salientes están bajo construcción; en la cara delantera del encofrado y acero reforzado; o de alguna otra manera en una superficie para caminar o trabajar que esté a 6 pies o mayor sobre el nivel inferior.</a:t>
            </a:r>
          </a:p>
          <a:p>
            <a:pPr marL="0" lvl="0" indent="0" algn="l" rtl="0">
              <a:spcBef>
                <a:spcPts val="0"/>
              </a:spcBef>
              <a:spcAft>
                <a:spcPts val="0"/>
              </a:spcAft>
              <a:buNone/>
            </a:pPr>
            <a:endParaRPr lang="es-PR" sz="900" dirty="0"/>
          </a:p>
          <a:p>
            <a:pPr marL="0" lvl="0" indent="0"/>
            <a:r>
              <a:rPr lang="es-PR" sz="900" dirty="0"/>
              <a:t>La norma también pudiera requerir protección contra caídas cuando un trabajador esté construyendo un borde saliente, haciendo trabajo de albañilería colocando ladrillos a mano y trabajos relacionados o haciendo trabajo en techos con pendientes bajas y de concreto premezclado. </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p11:notes"/>
          <p:cNvSpPr txBox="1">
            <a:spLocks noGrp="1"/>
          </p:cNvSpPr>
          <p:nvPr>
            <p:ph type="body" idx="1"/>
          </p:nvPr>
        </p:nvSpPr>
        <p:spPr>
          <a:xfrm>
            <a:off x="701040" y="4473891"/>
            <a:ext cx="5608320" cy="4356075"/>
          </a:xfrm>
          <a:prstGeom prst="rect">
            <a:avLst/>
          </a:prstGeom>
          <a:noFill/>
          <a:ln>
            <a:noFill/>
          </a:ln>
        </p:spPr>
        <p:txBody>
          <a:bodyPr spcFirstLastPara="1" wrap="square" lIns="93175" tIns="46575" rIns="93175" bIns="46575" anchor="t" anchorCtr="0">
            <a:normAutofit/>
          </a:bodyPr>
          <a:lstStyle/>
          <a:p>
            <a:pPr marL="0" lvl="0" indent="0"/>
            <a:r>
              <a:rPr lang="es-PR" sz="1000" dirty="0"/>
              <a:t>Cláusula de Obligaciones Generales</a:t>
            </a:r>
            <a:r>
              <a:rPr lang="es-PR" sz="1000" baseline="0" dirty="0"/>
              <a:t>:</a:t>
            </a:r>
          </a:p>
          <a:p>
            <a:pPr lvl="0">
              <a:buFont typeface="Arial" panose="020B0604020202020204" pitchFamily="34" charset="0"/>
              <a:buChar char="•"/>
            </a:pPr>
            <a:r>
              <a:rPr lang="es-PR" dirty="0"/>
              <a:t>El empleador no mantuvo el lugar de trabajo libre de peligros a los cuales estuvieron expuestos los empleados de ese empleador</a:t>
            </a:r>
            <a:r>
              <a:rPr lang="es-PR" sz="1200" b="0" i="0" u="none" strike="noStrike" cap="none" dirty="0">
                <a:solidFill>
                  <a:schemeClr val="dk1"/>
                </a:solidFill>
                <a:effectLst/>
                <a:latin typeface="Calibri"/>
                <a:ea typeface="Calibri"/>
                <a:cs typeface="Calibri"/>
                <a:sym typeface="Calibri"/>
              </a:rPr>
              <a:t>.</a:t>
            </a:r>
          </a:p>
          <a:p>
            <a:pPr lvl="0">
              <a:buFont typeface="Arial" panose="020B0604020202020204" pitchFamily="34" charset="0"/>
              <a:buChar char="•"/>
            </a:pPr>
            <a:r>
              <a:rPr lang="es-PR" dirty="0"/>
              <a:t>El peligro era conocido</a:t>
            </a:r>
            <a:r>
              <a:rPr lang="es-PR" sz="1200" b="0" i="0" u="none" strike="noStrike" cap="none" dirty="0">
                <a:solidFill>
                  <a:schemeClr val="dk1"/>
                </a:solidFill>
                <a:effectLst/>
                <a:latin typeface="Calibri"/>
                <a:ea typeface="Calibri"/>
                <a:cs typeface="Calibri"/>
                <a:sym typeface="Calibri"/>
              </a:rPr>
              <a:t>. (Refiera a los ejemplos en la guía estudiantil</a:t>
            </a:r>
            <a:r>
              <a:rPr lang="es-PR" dirty="0"/>
              <a:t>.)</a:t>
            </a:r>
            <a:endParaRPr lang="es-PR"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s-PR" dirty="0"/>
              <a:t>El peligro causaba o era probable que causara la muerte o un daño físico serio</a:t>
            </a:r>
            <a:r>
              <a:rPr lang="es-PR" sz="1200" b="0" i="0" u="none" strike="noStrike" cap="none" dirty="0">
                <a:solidFill>
                  <a:schemeClr val="dk1"/>
                </a:solidFill>
                <a:effectLst/>
                <a:latin typeface="Calibri"/>
                <a:ea typeface="Calibri"/>
                <a:cs typeface="Calibri"/>
                <a:sym typeface="Calibri"/>
              </a:rPr>
              <a:t>.</a:t>
            </a:r>
          </a:p>
          <a:p>
            <a:pPr lvl="0">
              <a:buFont typeface="Arial" panose="020B0604020202020204" pitchFamily="34" charset="0"/>
              <a:buChar char="•"/>
            </a:pPr>
            <a:r>
              <a:rPr lang="es-PR" dirty="0"/>
              <a:t>Existía un método factible y útil para corregir el peligro</a:t>
            </a:r>
            <a:r>
              <a:rPr lang="es-PR" sz="1200" b="0" i="0" u="none" strike="noStrike" cap="none" dirty="0">
                <a:solidFill>
                  <a:schemeClr val="dk1"/>
                </a:solidFill>
                <a:effectLst/>
                <a:latin typeface="Calibri"/>
                <a:ea typeface="Calibri"/>
                <a:cs typeface="Calibri"/>
                <a:sym typeface="Calibri"/>
              </a:rPr>
              <a:t>.</a:t>
            </a:r>
          </a:p>
          <a:p>
            <a:pPr marL="0" lvl="0" indent="0" algn="l" rtl="0">
              <a:spcBef>
                <a:spcPts val="0"/>
              </a:spcBef>
              <a:spcAft>
                <a:spcPts val="0"/>
              </a:spcAft>
              <a:buNone/>
            </a:pPr>
            <a:endParaRPr lang="es-PR" sz="1000" dirty="0"/>
          </a:p>
          <a:p>
            <a:pPr marL="0" lvl="0" indent="0" algn="l" rtl="0">
              <a:spcBef>
                <a:spcPts val="0"/>
              </a:spcBef>
              <a:spcAft>
                <a:spcPts val="0"/>
              </a:spcAft>
              <a:buNone/>
            </a:pPr>
            <a:r>
              <a:rPr lang="es-PR" sz="1000" dirty="0"/>
              <a:t>29 CFR 1926</a:t>
            </a:r>
            <a:r>
              <a:rPr lang="es-PR" sz="1000" baseline="0" dirty="0"/>
              <a:t> Subparte M Protección Contra Caídas</a:t>
            </a:r>
            <a:r>
              <a:rPr lang="es-PR" sz="1000" dirty="0"/>
              <a:t>, </a:t>
            </a:r>
            <a:r>
              <a:rPr lang="es-PR" sz="1000" baseline="0" dirty="0"/>
              <a:t>Industria de la Construcción: </a:t>
            </a:r>
            <a:r>
              <a:rPr lang="es-PR" sz="1200" b="0" i="0" u="none" strike="noStrike" cap="none" dirty="0">
                <a:solidFill>
                  <a:schemeClr val="dk1"/>
                </a:solidFill>
                <a:effectLst/>
                <a:latin typeface="Calibri"/>
                <a:ea typeface="Calibri"/>
                <a:cs typeface="Calibri"/>
                <a:sym typeface="Calibri"/>
              </a:rPr>
              <a:t> </a:t>
            </a:r>
          </a:p>
          <a:p>
            <a:pPr marL="171450" lvl="0" indent="-171450">
              <a:buFont typeface="Arial" panose="020B0604020202020204" pitchFamily="34" charset="0"/>
              <a:buChar char="•"/>
            </a:pPr>
            <a:r>
              <a:rPr lang="es-PR" dirty="0"/>
              <a:t>Aplica cuando se trabaja en alturas de 6 pies o mayor sobre un nivel inferior. </a:t>
            </a:r>
            <a:endParaRPr lang="es-PR" sz="1200" b="0" i="0" u="none" strike="noStrike" cap="none" dirty="0">
              <a:solidFill>
                <a:schemeClr val="dk1"/>
              </a:solidFill>
              <a:effectLst/>
              <a:latin typeface="Calibri"/>
              <a:ea typeface="Calibri"/>
              <a:cs typeface="Calibri"/>
              <a:sym typeface="Calibri"/>
            </a:endParaRPr>
          </a:p>
          <a:p>
            <a:pPr marL="171450" lvl="0" indent="-171450">
              <a:buFont typeface="Arial" panose="020B0604020202020204" pitchFamily="34" charset="0"/>
              <a:buChar char="•"/>
            </a:pPr>
            <a:r>
              <a:rPr lang="es-PR" dirty="0"/>
              <a:t>También cubre la protección de los objetos que caen, caídas por tropiezos o por caer dentro de orificios, y protección al caminar y trabajar cerca de equipo peligroso sin importar la altura.</a:t>
            </a:r>
            <a:endParaRPr lang="es-PR" sz="1200" b="0" i="0" u="none" strike="noStrike" cap="none" dirty="0">
              <a:solidFill>
                <a:schemeClr val="dk1"/>
              </a:solidFill>
              <a:effectLst/>
              <a:latin typeface="Calibri"/>
              <a:ea typeface="Calibri"/>
              <a:cs typeface="Calibri"/>
              <a:sym typeface="Calibri"/>
            </a:endParaRPr>
          </a:p>
          <a:p>
            <a:pPr marL="171450" lvl="0" indent="-171450" algn="l" rtl="0">
              <a:spcBef>
                <a:spcPts val="0"/>
              </a:spcBef>
              <a:spcAft>
                <a:spcPts val="0"/>
              </a:spcAft>
              <a:buFont typeface="Arial" panose="020B0604020202020204" pitchFamily="34" charset="0"/>
              <a:buChar char="•"/>
            </a:pPr>
            <a:r>
              <a:rPr lang="es-PR" sz="1200" b="0" i="0" u="none" strike="noStrike" cap="none" dirty="0">
                <a:solidFill>
                  <a:schemeClr val="dk1"/>
                </a:solidFill>
                <a:effectLst/>
                <a:latin typeface="Calibri"/>
                <a:ea typeface="Calibri"/>
                <a:cs typeface="Calibri"/>
                <a:sym typeface="Calibri"/>
              </a:rPr>
              <a:t>No aplica a los trabajadores que inspeccionan, investigan o evalúan las condiciones laborales antes del comienzo actual de trabajo o después </a:t>
            </a:r>
            <a:r>
              <a:rPr lang="es-PR" dirty="0"/>
              <a:t>que toda construcción se haya completado.</a:t>
            </a:r>
            <a:endParaRPr lang="es-PR" sz="1000" dirty="0"/>
          </a:p>
          <a:p>
            <a:pPr marL="0" lvl="0" indent="0" algn="l" rtl="0">
              <a:spcBef>
                <a:spcPts val="0"/>
              </a:spcBef>
              <a:spcAft>
                <a:spcPts val="0"/>
              </a:spcAft>
              <a:buNone/>
            </a:pPr>
            <a:endParaRPr lang="es-PR" sz="1000" dirty="0"/>
          </a:p>
          <a:p>
            <a:pPr marL="0" lvl="0" indent="0"/>
            <a:r>
              <a:rPr lang="es-PR" sz="1000" dirty="0"/>
              <a:t>29 CFR 1910 Subparte D  Superficies para Caminar o Trabajar, Industria </a:t>
            </a:r>
            <a:r>
              <a:rPr lang="es-PR" sz="1000" baseline="0" dirty="0"/>
              <a:t>General</a:t>
            </a:r>
          </a:p>
          <a:p>
            <a:pPr marL="171450" lvl="0" indent="-171450" algn="l" rtl="0">
              <a:spcBef>
                <a:spcPts val="0"/>
              </a:spcBef>
              <a:spcAft>
                <a:spcPts val="0"/>
              </a:spcAft>
              <a:buFont typeface="Arial" panose="020B0604020202020204" pitchFamily="34" charset="0"/>
              <a:buChar char="•"/>
            </a:pPr>
            <a:r>
              <a:rPr lang="es-PR" dirty="0"/>
              <a:t>Fecha de efectividad – </a:t>
            </a:r>
            <a:r>
              <a:rPr lang="es-PR" sz="1200" b="0" i="0" u="none" strike="noStrike" cap="none" dirty="0">
                <a:solidFill>
                  <a:schemeClr val="dk1"/>
                </a:solidFill>
                <a:effectLst/>
                <a:latin typeface="Calibri"/>
                <a:ea typeface="Calibri"/>
                <a:cs typeface="Calibri"/>
                <a:sym typeface="Calibri"/>
              </a:rPr>
              <a:t>17 de enero de 2017</a:t>
            </a:r>
          </a:p>
          <a:p>
            <a:pPr marL="171450" lvl="0" indent="-171450" algn="l" rtl="0">
              <a:spcBef>
                <a:spcPts val="0"/>
              </a:spcBef>
              <a:spcAft>
                <a:spcPts val="0"/>
              </a:spcAft>
              <a:buFont typeface="Arial" panose="020B0604020202020204" pitchFamily="34" charset="0"/>
              <a:buChar char="•"/>
            </a:pPr>
            <a:r>
              <a:rPr lang="es-PR" sz="1200" b="0" i="0" u="none" strike="noStrike" cap="none" dirty="0">
                <a:solidFill>
                  <a:schemeClr val="dk1"/>
                </a:solidFill>
                <a:effectLst/>
                <a:latin typeface="Calibri"/>
                <a:sym typeface="Calibri"/>
              </a:rPr>
              <a:t>Similar a los reglamentos de la Industria de la Construcción</a:t>
            </a:r>
          </a:p>
          <a:p>
            <a:pPr marL="171450" lvl="0" indent="-171450" algn="l" rtl="0">
              <a:spcBef>
                <a:spcPts val="0"/>
              </a:spcBef>
              <a:spcAft>
                <a:spcPts val="0"/>
              </a:spcAft>
              <a:buFont typeface="Arial" panose="020B0604020202020204" pitchFamily="34" charset="0"/>
              <a:buChar char="•"/>
            </a:pPr>
            <a:r>
              <a:rPr lang="es-PR" sz="1200" b="0" i="0" u="none" strike="noStrike" cap="none" dirty="0">
                <a:solidFill>
                  <a:schemeClr val="dk1"/>
                </a:solidFill>
                <a:effectLst/>
                <a:latin typeface="Calibri"/>
                <a:sym typeface="Calibri"/>
              </a:rPr>
              <a:t>Contiene requisitos específicos para los sistemas de protección contra caídas</a:t>
            </a:r>
            <a:endParaRPr lang="es-PR" sz="1200" b="0" i="0" u="none" strike="noStrike" cap="none" baseline="0" dirty="0">
              <a:solidFill>
                <a:schemeClr val="dk1"/>
              </a:solidFill>
              <a:effectLst/>
              <a:latin typeface="Calibri"/>
              <a:sym typeface="Calibri"/>
            </a:endParaRPr>
          </a:p>
          <a:p>
            <a:pPr marL="171450" lvl="0" indent="-171450" algn="l" rtl="0">
              <a:spcBef>
                <a:spcPts val="0"/>
              </a:spcBef>
              <a:spcAft>
                <a:spcPts val="0"/>
              </a:spcAft>
              <a:buFont typeface="Arial" panose="020B0604020202020204" pitchFamily="34" charset="0"/>
              <a:buChar char="•"/>
            </a:pPr>
            <a:r>
              <a:rPr lang="es-PR" sz="1200" b="0" i="0" u="none" strike="noStrike" cap="none" baseline="0" dirty="0">
                <a:solidFill>
                  <a:schemeClr val="dk1"/>
                </a:solidFill>
                <a:effectLst/>
                <a:latin typeface="Calibri"/>
                <a:sym typeface="Calibri"/>
              </a:rPr>
              <a:t>Requiere capacitación de los trabajadores</a:t>
            </a:r>
          </a:p>
          <a:p>
            <a:pPr marL="171450" lvl="0" indent="-171450" algn="l" rtl="0">
              <a:spcBef>
                <a:spcPts val="0"/>
              </a:spcBef>
              <a:spcAft>
                <a:spcPts val="0"/>
              </a:spcAft>
              <a:buFont typeface="Arial" panose="020B0604020202020204" pitchFamily="34" charset="0"/>
              <a:buChar char="•"/>
            </a:pPr>
            <a:r>
              <a:rPr lang="es-PR" sz="1200" b="0" i="0" u="none" strike="noStrike" cap="none" baseline="0" dirty="0">
                <a:solidFill>
                  <a:schemeClr val="dk1"/>
                </a:solidFill>
                <a:effectLst/>
                <a:latin typeface="Calibri"/>
                <a:sym typeface="Calibri"/>
              </a:rPr>
              <a:t>Algunos requisitos en fase</a:t>
            </a:r>
          </a:p>
          <a:p>
            <a:pPr marL="171450" lvl="0" indent="-171450" algn="l" rtl="0">
              <a:spcBef>
                <a:spcPts val="0"/>
              </a:spcBef>
              <a:spcAft>
                <a:spcPts val="0"/>
              </a:spcAft>
              <a:buFont typeface="Arial" panose="020B0604020202020204" pitchFamily="34" charset="0"/>
              <a:buChar char="•"/>
            </a:pPr>
            <a:r>
              <a:rPr lang="es-PR" sz="1200" b="0" i="0" u="none" strike="noStrike" cap="none" baseline="0" dirty="0">
                <a:solidFill>
                  <a:schemeClr val="dk1"/>
                </a:solidFill>
                <a:effectLst/>
                <a:latin typeface="Calibri"/>
                <a:sym typeface="Calibri"/>
              </a:rPr>
              <a:t>Refiera a la explicación detallada de los requisitos en la guía estudiantil</a:t>
            </a:r>
            <a:endParaRPr lang="es-PR" sz="10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Refiera a las </a:t>
            </a:r>
            <a:r>
              <a:rPr lang="es-PR" baseline="0" dirty="0"/>
              <a:t>Lecciones Principales claves anotados al </a:t>
            </a:r>
            <a:r>
              <a:rPr lang="es-PR" dirty="0"/>
              <a:t>fin del capitulo y enfatice los puntos en la </a:t>
            </a:r>
            <a:r>
              <a:rPr lang="es-PR" baseline="0" dirty="0"/>
              <a:t>lámina.</a:t>
            </a:r>
            <a:endParaRPr lang="es-PR" dirty="0"/>
          </a:p>
        </p:txBody>
      </p:sp>
      <p:sp>
        <p:nvSpPr>
          <p:cNvPr id="3" name="Header Placeholder 2"/>
          <p:cNvSpPr>
            <a:spLocks noGrp="1"/>
          </p:cNvSpPr>
          <p:nvPr>
            <p:ph type="hdr" sz="quarter" idx="14"/>
          </p:nvPr>
        </p:nvSpPr>
        <p:spPr/>
        <p:txBody>
          <a:bodyPr/>
          <a:lstStyle/>
          <a:p>
            <a:r>
              <a:rPr lang="en-US" dirty="0"/>
              <a:t>Fall Protection/Fall Prevention</a:t>
            </a:r>
          </a:p>
        </p:txBody>
      </p:sp>
    </p:spTree>
    <p:extLst>
      <p:ext uri="{BB962C8B-B14F-4D97-AF65-F5344CB8AC3E}">
        <p14:creationId xmlns:p14="http://schemas.microsoft.com/office/powerpoint/2010/main" val="568463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1000" b="1" dirty="0"/>
              <a:t>Al completar este Módulo, el estudiante podrá explicar:</a:t>
            </a:r>
          </a:p>
          <a:p>
            <a:pPr fontAlgn="base">
              <a:buFont typeface="Arial" panose="020B0604020202020204" pitchFamily="34" charset="0"/>
              <a:buChar char="•"/>
            </a:pPr>
            <a:r>
              <a:rPr lang="es-ES" sz="1000" dirty="0"/>
              <a:t>Explicar la diferencia entre Prevención de Caídas y Protección contra Caídas</a:t>
            </a:r>
          </a:p>
          <a:p>
            <a:pPr fontAlgn="base">
              <a:buFont typeface="Arial" panose="020B0604020202020204" pitchFamily="34" charset="0"/>
              <a:buChar char="•"/>
            </a:pPr>
            <a:r>
              <a:rPr lang="es-ES" sz="1000" dirty="0"/>
              <a:t>Identificar los componentes de un Sistema Personal de Detención de Caídas</a:t>
            </a:r>
          </a:p>
          <a:p>
            <a:pPr fontAlgn="base">
              <a:buFont typeface="Arial" panose="020B0604020202020204" pitchFamily="34" charset="0"/>
              <a:buChar char="•"/>
            </a:pPr>
            <a:r>
              <a:rPr lang="es-ES" sz="1000" dirty="0"/>
              <a:t>Evaluar la distancia total de seguridad para la protección contra caídas necesaria</a:t>
            </a:r>
          </a:p>
          <a:p>
            <a:pPr fontAlgn="base">
              <a:buFont typeface="Arial" panose="020B0604020202020204" pitchFamily="34" charset="0"/>
              <a:buChar char="•"/>
            </a:pPr>
            <a:r>
              <a:rPr lang="es-ES" sz="1000" dirty="0"/>
              <a:t>Describir las técnicas usadas para rescatar al trabajador suspendido</a:t>
            </a:r>
          </a:p>
          <a:p>
            <a:pPr fontAlgn="base">
              <a:buFont typeface="Arial" panose="020B0604020202020204" pitchFamily="34" charset="0"/>
              <a:buChar char="•"/>
            </a:pPr>
            <a:r>
              <a:rPr lang="es-ES" sz="1000" dirty="0"/>
              <a:t>Describir las tareas de inspección y mantenimiento de los Sistemas Personales de Detención de Caídas</a:t>
            </a:r>
            <a:endParaRPr lang="en-US" sz="1000" b="0" i="0" u="none" strike="noStrike" cap="none" dirty="0">
              <a:solidFill>
                <a:schemeClr val="dk1"/>
              </a:solidFill>
              <a:effectLst/>
              <a:latin typeface="Calibri"/>
              <a:ea typeface="Calibri"/>
              <a:cs typeface="Calibri"/>
              <a:sym typeface="Calibri"/>
            </a:endParaRPr>
          </a:p>
        </p:txBody>
      </p:sp>
      <p:sp>
        <p:nvSpPr>
          <p:cNvPr id="3" name="Header Placeholder 2"/>
          <p:cNvSpPr>
            <a:spLocks noGrp="1"/>
          </p:cNvSpPr>
          <p:nvPr>
            <p:ph type="hdr" sz="quarter" idx="14"/>
          </p:nvPr>
        </p:nvSpPr>
        <p:spPr/>
        <p:txBody>
          <a:bodyPr/>
          <a:lstStyle/>
          <a:p>
            <a:r>
              <a:rPr lang="en-US" dirty="0"/>
              <a:t>Fall Protection/Fall Prevention</a:t>
            </a:r>
          </a:p>
        </p:txBody>
      </p:sp>
    </p:spTree>
    <p:extLst>
      <p:ext uri="{BB962C8B-B14F-4D97-AF65-F5344CB8AC3E}">
        <p14:creationId xmlns:p14="http://schemas.microsoft.com/office/powerpoint/2010/main" val="1497824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r>
              <a:rPr lang="es-PR" dirty="0"/>
              <a:t>Los empleadores tienen varias opciones al proteger a los trabajadores de caídas, incluyendo métodos convencionales como sistemas para barandales, sistemas de redes de seguridad y sistemas personales de protección contra caídas, adoptar practicas laborales seguras y la provisión de capacitación apropiado.  El use de líneas de alerta, áreas designadas, zonas de acceso controlado y sistemas similar se permite por OSHA en algunas situaciones y puede proporcionar protección al limitar el numero de trabajadores expuestos. </a:t>
            </a:r>
          </a:p>
          <a:p>
            <a:pPr marL="0" lvl="0" indent="0" algn="l" rtl="0">
              <a:spcBef>
                <a:spcPts val="0"/>
              </a:spcBef>
              <a:spcAft>
                <a:spcPts val="0"/>
              </a:spcAft>
              <a:buNone/>
            </a:pPr>
            <a:endParaRPr lang="es-PR" dirty="0"/>
          </a:p>
          <a:p>
            <a:pPr marL="0" lvl="0" indent="0"/>
            <a:r>
              <a:rPr lang="es-PR" dirty="0"/>
              <a:t>Si lleva a cabo una evaluación de peligros o desarrolla un plan comprensivo de protección contra caídas, el reconocer los peligros de caídas antes de que inicie el trabajo es vital para que la empresa gestione los peligros de caídas y enfoque la atención en medidas preventivas.  El orden preferido de la protección contra caídas es: controles de ingeniería, un sistema de sujeción en caídas, Si se usa sistemas personales de detención de caídas, dirija la atención a la identificación de los puntos de conexión y asegurar que los empleados sepan como utilizar e revisar debidamente el equipo.</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5" name="Google Shape;255;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56" name="Google Shape;256;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a:p>
            <a:pPr marL="0" lvl="0" indent="0" algn="l" rtl="0">
              <a:spcBef>
                <a:spcPts val="0"/>
              </a:spcBef>
              <a:spcAft>
                <a:spcPts val="0"/>
              </a:spcAft>
              <a:buNone/>
            </a:pPr>
            <a:r>
              <a:rPr lang="es-PR" dirty="0"/>
              <a:t>Presente las dos categorías de sistemas de protección contra caídas.</a:t>
            </a:r>
          </a:p>
        </p:txBody>
      </p:sp>
      <p:sp>
        <p:nvSpPr>
          <p:cNvPr id="3" name="Header Placeholder 2"/>
          <p:cNvSpPr>
            <a:spLocks noGrp="1"/>
          </p:cNvSpPr>
          <p:nvPr>
            <p:ph type="hdr" sz="quarter" idx="14"/>
          </p:nvPr>
        </p:nvSpPr>
        <p:spPr/>
        <p:txBody>
          <a:bodyPr/>
          <a:lstStyle/>
          <a:p>
            <a:r>
              <a:rPr lang="en-US" dirty="0"/>
              <a:t>Fall Protection/Fall Prevention</a:t>
            </a:r>
          </a:p>
        </p:txBody>
      </p:sp>
    </p:spTree>
    <p:extLst>
      <p:ext uri="{BB962C8B-B14F-4D97-AF65-F5344CB8AC3E}">
        <p14:creationId xmlns:p14="http://schemas.microsoft.com/office/powerpoint/2010/main" val="11107187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Pida a la clase que explique por que estos ejemplos son </a:t>
            </a:r>
            <a:r>
              <a:rPr lang="es-PR" baseline="0" dirty="0"/>
              <a:t>“activos” o “pasivos.”</a:t>
            </a:r>
            <a:endParaRPr lang="es-PR" dirty="0"/>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15950145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5" name="Google Shape;495;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r>
              <a:rPr lang="es-PR" b="1" dirty="0"/>
              <a:t>Sistemas Personales de Detención de Caídas</a:t>
            </a:r>
          </a:p>
          <a:p>
            <a:pPr marL="0" lvl="0" indent="0" algn="l" rtl="0">
              <a:spcBef>
                <a:spcPts val="0"/>
              </a:spcBef>
              <a:spcAft>
                <a:spcPts val="0"/>
              </a:spcAft>
              <a:buNone/>
            </a:pPr>
            <a:endParaRPr lang="es-PR" b="1" dirty="0"/>
          </a:p>
          <a:p>
            <a:pPr marL="0" lvl="0" indent="0" algn="l" rtl="0">
              <a:spcBef>
                <a:spcPts val="0"/>
              </a:spcBef>
              <a:spcAft>
                <a:spcPts val="0"/>
              </a:spcAft>
              <a:buNone/>
            </a:pPr>
            <a:r>
              <a:rPr lang="es-PR" b="1" dirty="0"/>
              <a:t>Asegúrese de recalcar las siglas en ingles </a:t>
            </a:r>
            <a:r>
              <a:rPr lang="es-PR" b="1" baseline="0" dirty="0"/>
              <a:t>PFAS!</a:t>
            </a:r>
            <a:endParaRPr lang="es-PR" dirty="0"/>
          </a:p>
          <a:p>
            <a:pPr marL="0" lvl="0" indent="0" algn="l" rtl="0">
              <a:spcBef>
                <a:spcPts val="0"/>
              </a:spcBef>
              <a:spcAft>
                <a:spcPts val="0"/>
              </a:spcAft>
              <a:buNone/>
            </a:pPr>
            <a:endParaRPr lang="es-PR" dirty="0"/>
          </a:p>
          <a:p>
            <a:pPr marL="0" lvl="0" indent="0" algn="l" rtl="0">
              <a:spcBef>
                <a:spcPts val="0"/>
              </a:spcBef>
              <a:spcAft>
                <a:spcPts val="0"/>
              </a:spcAft>
              <a:buNone/>
            </a:pPr>
            <a:r>
              <a:rPr lang="es-PR" dirty="0"/>
              <a:t>Un Sistema PFAS es un Sistema con componentes que trabajan en conjunto para proteger a los trabajadores cuando caen de alturas elevadas. Los componentes de PFAS incluyen un anclaje, conectores y un arnés de cuerpo entero, y pueda incluir un acollador amortiguador, una línea de vida retráctil y/o un dispositivo de desaceleración (consulte 29 CFR 1926.500(b)).</a:t>
            </a:r>
          </a:p>
          <a:p>
            <a:pPr marL="0" lvl="0" indent="0" algn="l" rtl="0">
              <a:spcBef>
                <a:spcPts val="0"/>
              </a:spcBef>
              <a:spcAft>
                <a:spcPts val="0"/>
              </a:spcAft>
              <a:buNone/>
            </a:pPr>
            <a:endParaRPr lang="es-PR" dirty="0"/>
          </a:p>
          <a:p>
            <a:pPr marL="0" lvl="0" indent="0" algn="l" rtl="0">
              <a:spcBef>
                <a:spcPts val="0"/>
              </a:spcBef>
              <a:spcAft>
                <a:spcPts val="0"/>
              </a:spcAft>
              <a:buNone/>
            </a:pPr>
            <a:r>
              <a:rPr lang="es-PR" dirty="0"/>
              <a:t>Los componentes PFAS serán marcados por el fabricante con información pertinente especificada del equipo, como alerta, numero de serie/modelo, capacidad y los materiales que fabricaron el componente.  Información (Ej. Uso debido, mantenimiento, inspección) relacionado con los componentes de protección contra caídas típicamente se provee en los manual del equipo.</a:t>
            </a:r>
          </a:p>
          <a:p>
            <a:pPr marL="0" lvl="0" indent="0" algn="l" rtl="0">
              <a:spcBef>
                <a:spcPts val="0"/>
              </a:spcBef>
              <a:spcAft>
                <a:spcPts val="0"/>
              </a:spcAft>
              <a:buNone/>
            </a:pPr>
            <a:endParaRPr lang="es-PR" dirty="0"/>
          </a:p>
          <a:p>
            <a:pPr marL="0" lvl="0" indent="0" algn="l" rtl="0">
              <a:spcBef>
                <a:spcPts val="0"/>
              </a:spcBef>
              <a:spcAft>
                <a:spcPts val="0"/>
              </a:spcAft>
              <a:buNone/>
            </a:pPr>
            <a:r>
              <a:rPr lang="es-PR" dirty="0"/>
              <a:t>Aunque alguno componentes parecen iguales, si son de diferentes fabricantes o de una serie de equipo diferente, quizás no puedan intercambiarse. </a:t>
            </a:r>
          </a:p>
          <a:p>
            <a:pPr marL="0" lvl="0" indent="0" algn="l" rtl="0">
              <a:spcBef>
                <a:spcPts val="0"/>
              </a:spcBef>
              <a:spcAft>
                <a:spcPts val="0"/>
              </a:spcAft>
              <a:buNone/>
            </a:pP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anose="020B0604020202020204" pitchFamily="34" charset="0"/>
              <a:buChar char="•"/>
              <a:defRPr/>
            </a:pPr>
            <a:r>
              <a:rPr lang="es-PR" b="1" dirty="0"/>
              <a:t>Los arneses </a:t>
            </a:r>
            <a:r>
              <a:rPr lang="es-PR" dirty="0"/>
              <a:t>incluyen tirantes de hombro y correas para piernas, un ensamble sub-pélvico, hebillas o sujetadores ajustables y uno más anillos D para conectarse a los acolladores.</a:t>
            </a:r>
          </a:p>
          <a:p>
            <a:pPr lvl="0">
              <a:buFont typeface="Arial" panose="020B0604020202020204" pitchFamily="34" charset="0"/>
              <a:buChar char="•"/>
              <a:defRPr/>
            </a:pPr>
            <a:r>
              <a:rPr lang="es-PR" dirty="0"/>
              <a:t>Se usa </a:t>
            </a:r>
            <a:r>
              <a:rPr lang="es-PR" b="1" dirty="0"/>
              <a:t>un anillo D dorsal </a:t>
            </a:r>
            <a:r>
              <a:rPr lang="es-PR" dirty="0"/>
              <a:t>(entre los omóplatos del trabajador) con los sistemas de detención de caídas. </a:t>
            </a:r>
          </a:p>
          <a:p>
            <a:pPr>
              <a:buFont typeface="Arial" panose="020B0604020202020204" pitchFamily="34" charset="0"/>
              <a:buChar char="•"/>
            </a:pPr>
            <a:r>
              <a:rPr lang="es-PR" dirty="0"/>
              <a:t>En ocasiones se incluyen anillos D en otras posiciones para usarse con los dispositivos de seguridad en escaleras. </a:t>
            </a:r>
          </a:p>
          <a:p>
            <a:pPr>
              <a:buFont typeface="Arial" panose="020B0604020202020204" pitchFamily="34" charset="0"/>
              <a:buChar char="•"/>
            </a:pPr>
            <a:r>
              <a:rPr lang="es-PR" dirty="0"/>
              <a:t>Algunos arneses vienen con anillos D en la parte de enfrente, los lados y la espalda baja.</a:t>
            </a:r>
          </a:p>
        </p:txBody>
      </p:sp>
      <p:sp>
        <p:nvSpPr>
          <p:cNvPr id="4" name="Header Placeholder 3"/>
          <p:cNvSpPr>
            <a:spLocks noGrp="1"/>
          </p:cNvSpPr>
          <p:nvPr>
            <p:ph type="hdr" sz="quarter"/>
          </p:nvPr>
        </p:nvSpPr>
        <p:spPr/>
        <p:txBody>
          <a:bodyPr/>
          <a:lstStyle/>
          <a:p>
            <a:r>
              <a:rPr lang="en-US" dirty="0"/>
              <a:t>Fall Protection/Fall Prevention</a:t>
            </a:r>
          </a:p>
        </p:txBody>
      </p:sp>
    </p:spTree>
    <p:extLst>
      <p:ext uri="{BB962C8B-B14F-4D97-AF65-F5344CB8AC3E}">
        <p14:creationId xmlns:p14="http://schemas.microsoft.com/office/powerpoint/2010/main" val="21163471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p8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4" name="Google Shape;814;p8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Comente los aspectos de un arnés de cuerpo entero. Explique por que no se permite los cinturones de seguridad</a:t>
            </a:r>
            <a:r>
              <a:rPr lang="es-PR" baseline="0" dirty="0"/>
              <a:t>.</a:t>
            </a:r>
            <a:endParaRPr lang="es-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PR" b="0" noProof="0" dirty="0"/>
              <a:t>Se incluye la agenda en la guía estudiantil</a:t>
            </a:r>
            <a:r>
              <a:rPr lang="en-US" b="0" dirty="0"/>
              <a:t>.</a:t>
            </a:r>
          </a:p>
          <a:p>
            <a:pPr marL="0" lvl="0" indent="0" algn="l" rtl="0">
              <a:spcBef>
                <a:spcPts val="0"/>
              </a:spcBef>
              <a:spcAft>
                <a:spcPts val="0"/>
              </a:spcAft>
              <a:buNone/>
            </a:pPr>
            <a:endParaRPr b="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Use las ilustraciones o demuestre como ajustarse debidamente un sistema de arnés de cuerpo entero</a:t>
            </a:r>
            <a:r>
              <a:rPr lang="es-PR" baseline="0" dirty="0"/>
              <a:t>.</a:t>
            </a:r>
            <a:endParaRPr lang="es-PR" dirty="0"/>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25368588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9" name="Google Shape;829;p8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Presente el concepto de inspección y mantenimiento de </a:t>
            </a:r>
            <a:r>
              <a:rPr lang="es-PR" baseline="0" dirty="0"/>
              <a:t>PFAS.</a:t>
            </a:r>
          </a:p>
          <a:p>
            <a:pPr marL="0" lvl="0" indent="0" algn="l" rtl="0">
              <a:spcBef>
                <a:spcPts val="0"/>
              </a:spcBef>
              <a:spcAft>
                <a:spcPts val="0"/>
              </a:spcAft>
              <a:buNone/>
            </a:pPr>
            <a:r>
              <a:rPr lang="es-PR" dirty="0"/>
              <a:t>Resalte que se exige la inspección visual antes de uso, e se exige inspecciones de rutina por una </a:t>
            </a:r>
            <a:r>
              <a:rPr lang="es-PR" baseline="0" dirty="0"/>
              <a:t>persona competente.</a:t>
            </a:r>
          </a:p>
          <a:p>
            <a:pPr marL="0" lvl="0" indent="0" algn="l" rtl="0">
              <a:spcBef>
                <a:spcPts val="0"/>
              </a:spcBef>
              <a:spcAft>
                <a:spcPts val="0"/>
              </a:spcAft>
              <a:buNone/>
            </a:pPr>
            <a:r>
              <a:rPr lang="es-PR" baseline="0" dirty="0"/>
              <a:t>Empiece participación de condiciones especificas cuando tiene que remover el equipo de servicio y reemplazarlo.</a:t>
            </a:r>
            <a:endParaRPr lang="es-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8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8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Describa los pasos al inspeccionar el arnés</a:t>
            </a:r>
            <a:r>
              <a:rPr lang="es-PR" baseline="0" dirty="0"/>
              <a:t>.</a:t>
            </a:r>
            <a:endParaRPr lang="es-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7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2" name="Google Shape;752;p7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Enfatice los requisitos de los anclajes de línea de vida</a:t>
            </a:r>
            <a:r>
              <a:rPr lang="en-US" baseline="0" dirty="0"/>
              <a:t>.</a:t>
            </a: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p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9" name="Google Shape;759;p7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Señale el factor de seguridad para conexiones de anclaje y refiera a las ilustraciones en el texto estudiantil</a:t>
            </a:r>
            <a:r>
              <a:rPr lang="en-US" baseline="0" dirty="0"/>
              <a:t>.</a:t>
            </a: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Google Shape;765;p7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6" name="Google Shape;766;p7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Describa los acolladores aceptos</a:t>
            </a:r>
            <a:r>
              <a:rPr lang="es-PR" baseline="0" dirty="0"/>
              <a:t>.</a:t>
            </a:r>
            <a:endParaRPr lang="es-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p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4" name="Google Shape;844;p8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s-PR" sz="1000" dirty="0"/>
              <a:t>Herrajes</a:t>
            </a:r>
          </a:p>
          <a:p>
            <a:pPr marL="0" lvl="0" indent="0" algn="l" rtl="0">
              <a:spcBef>
                <a:spcPts val="0"/>
              </a:spcBef>
              <a:spcAft>
                <a:spcPts val="0"/>
              </a:spcAft>
              <a:buNone/>
            </a:pPr>
            <a:endParaRPr lang="es-PR" sz="1000" dirty="0"/>
          </a:p>
          <a:p>
            <a:pPr marL="0" lvl="0" indent="0"/>
            <a:r>
              <a:rPr lang="es-PR" sz="1000" dirty="0"/>
              <a:t>Ganchos: Inspeccione bien para detectar distorsión en los ganchos y ayustes, grietas, corrosión o superficies </a:t>
            </a:r>
            <a:r>
              <a:rPr lang="es-ES" sz="1000" dirty="0"/>
              <a:t>cacarizas. El seguro o candado debe ser de doble cierre para evitar que se zafe. </a:t>
            </a:r>
          </a:p>
          <a:p>
            <a:pPr marL="0" lvl="0" indent="0"/>
            <a:endParaRPr lang="es-ES" sz="1000" dirty="0"/>
          </a:p>
          <a:p>
            <a:pPr marL="0" lvl="0" indent="0"/>
            <a:r>
              <a:rPr lang="es-ES" sz="1000" dirty="0"/>
              <a:t>Ayustes: El ayuste (protector de plástico) debe estar bien colocado en el ojal y no debe tener hebras sueltas o cortadas. </a:t>
            </a:r>
            <a:r>
              <a:rPr lang="en-US" sz="1000" dirty="0"/>
              <a:t>The edges of the thimble should be free of sharp edges, distortion, or cracks</a:t>
            </a:r>
            <a:endParaRPr lang="es-ES" sz="1000" dirty="0"/>
          </a:p>
          <a:p>
            <a:pPr marL="0" lvl="0" indent="0"/>
            <a:endParaRPr lang="es-ES" sz="1000" dirty="0"/>
          </a:p>
          <a:p>
            <a:pPr marL="0" lvl="0" indent="0"/>
            <a:r>
              <a:rPr lang="es-ES" sz="1000" dirty="0"/>
              <a:t>Acolladores de acero: Al girar un acollador de acero, observe si hay cortadas, áreas desgastadas o patrones raros de desgaste en el alambre. No se recomienda el uso de acolladores de acero para protección contra caídas sin un dispositivo de amortiguamiento. No use acolladores de acero en la presencia de peligros eléctricos.</a:t>
            </a:r>
          </a:p>
          <a:p>
            <a:pPr marL="0" lvl="0" indent="0"/>
            <a:endParaRPr lang="es-ES" sz="1000" dirty="0"/>
          </a:p>
          <a:p>
            <a:pPr marL="0" lvl="0" indent="0"/>
            <a:r>
              <a:rPr lang="es-ES" sz="1000" dirty="0"/>
              <a:t>Acollador de Malla: Al doblar la malla sobre un pedazo de tubo, observe cada lado del acollador. Esto revelará cualquier cortada o rotura. Debidos a la limitada elasticidad del acollador de malla, no se recomienda la protección contra caídas sin el uso de un amortiguador. </a:t>
            </a:r>
          </a:p>
          <a:p>
            <a:pPr marL="0" lvl="0" indent="0"/>
            <a:endParaRPr lang="es-ES" sz="1000" dirty="0"/>
          </a:p>
          <a:p>
            <a:pPr marL="0" lvl="0" indent="0"/>
            <a:r>
              <a:rPr lang="es-ES" sz="1000" dirty="0"/>
              <a:t>Acollador de Cuerda: Girar el acollador de cuerda al inspeccionarlo de punta a punta hará que se vea cualquier fibra deshilachada, desgastada, quebrada o cortada. Las áreas debilitadas por cargas extremas se verán con un cambio visible en el diámetro original. El diámetro de la cuerda debe ser uniforme en todo el largo, después de un tiempo corto para amoldarla. Cuando se usa un acollador de cuerda para protección contra caídas, se debe incluir un sistema de amortiguamiento.</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p7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5" name="Google Shape;775;p7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Describe las cuerdas de seguridad.</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8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8" name="Google Shape;858;p8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r>
              <a:rPr lang="es-ES" sz="1000" b="1" dirty="0"/>
              <a:t>Calor</a:t>
            </a:r>
            <a:r>
              <a:rPr lang="es-ES" sz="1000" dirty="0"/>
              <a:t> – En el calor excesivo, la malla de nailon se vuelve quebradiza y tiene un aspecto café arrugado y seco. Las fibras se romperán al flexionarlas y no se deben usar en temperaturas mayores de 180 grados Fahrenheit.</a:t>
            </a:r>
          </a:p>
          <a:p>
            <a:pPr marL="0" lvl="0" indent="0"/>
            <a:r>
              <a:rPr lang="es-ES" sz="1000" b="1" dirty="0"/>
              <a:t>Químico</a:t>
            </a:r>
            <a:r>
              <a:rPr lang="es-ES" sz="1000" dirty="0"/>
              <a:t> – El cambio en color por lo general aparece como una mancha café. Aparecen grietas transversales cuando se dobla el cinturón.  Esto ocasiona una pérdida de elasticidad en el cinturón.</a:t>
            </a:r>
          </a:p>
          <a:p>
            <a:pPr marL="0" lvl="0" indent="0"/>
            <a:r>
              <a:rPr lang="es-ES" sz="1000" b="1" dirty="0"/>
              <a:t>Rayos ultravioletas </a:t>
            </a:r>
            <a:r>
              <a:rPr lang="es-ES" sz="1000" dirty="0"/>
              <a:t>– No almacene los acolladores de nailon y de cuerda bajo la luz directa del sol, ya que los rayos ultravioletas pueden reducir la resistencia de algunos materiales. </a:t>
            </a:r>
          </a:p>
          <a:p>
            <a:pPr marL="0" lvl="0" indent="0"/>
            <a:r>
              <a:rPr lang="es-ES" sz="1000" b="1" dirty="0"/>
              <a:t>Metal fundido o Llamas</a:t>
            </a:r>
            <a:r>
              <a:rPr lang="es-ES" sz="1000" dirty="0"/>
              <a:t> – Las hebras de malla y de las cuerdas se pueden fundir por el metal fundido o las llamas. Esté atento por si ve pedazos duros y brillosos o si se siente duro y quebradizo. La malla no es combustible, el nailon sí. </a:t>
            </a:r>
          </a:p>
          <a:p>
            <a:pPr marL="0" lvl="0" indent="0"/>
            <a:r>
              <a:rPr lang="es-ES" sz="1000" b="1" dirty="0"/>
              <a:t>Pinturas y Solventes</a:t>
            </a:r>
            <a:r>
              <a:rPr lang="es-ES" sz="1000" dirty="0"/>
              <a:t> – La pintura penetrará y se secará, restringiendo el movimiento de las fibras. Los agentes de secado y solventes en algunas pinturas aparecerán como daño químico.</a:t>
            </a:r>
          </a:p>
          <a:p>
            <a:pPr marL="0" lvl="0" indent="0" algn="l" rtl="0">
              <a:spcBef>
                <a:spcPts val="0"/>
              </a:spcBef>
              <a:spcAft>
                <a:spcPts val="0"/>
              </a:spcAft>
              <a:buNone/>
            </a:pPr>
            <a:endParaRPr lang="en-US" sz="1000" dirty="0"/>
          </a:p>
          <a:p>
            <a:pPr marL="0" lvl="0" indent="0" algn="l" rtl="0">
              <a:spcBef>
                <a:spcPts val="0"/>
              </a:spcBef>
              <a:spcAft>
                <a:spcPts val="0"/>
              </a:spcAft>
              <a:buNone/>
            </a:pPr>
            <a:endParaRPr lang="en-US" sz="1000" dirty="0"/>
          </a:p>
          <a:p>
            <a:pPr marL="0" lvl="0" indent="0" algn="l" rtl="0">
              <a:spcBef>
                <a:spcPts val="0"/>
              </a:spcBef>
              <a:spcAft>
                <a:spcPts val="0"/>
              </a:spcAft>
              <a:buNone/>
            </a:pPr>
            <a:endParaRPr sz="10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3" name="Google Shape;783;p7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Describa los amortiguadores y explique como se usan</a:t>
            </a:r>
            <a:r>
              <a:rPr lang="es-PR" baseline="0" dirty="0"/>
              <a:t>.</a:t>
            </a:r>
            <a:endParaRPr lang="es-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1000" b="1" noProof="0" dirty="0"/>
              <a:t>Módulos</a:t>
            </a:r>
            <a:r>
              <a:rPr lang="es-PR" sz="1000" noProof="0" dirty="0"/>
              <a:t> – Además de la introducción, hay seis módulos en el curso.</a:t>
            </a:r>
          </a:p>
          <a:p>
            <a:pPr lvl="0">
              <a:buFont typeface="Arial" panose="020B0604020202020204" pitchFamily="34" charset="0"/>
              <a:buChar char="•"/>
            </a:pPr>
            <a:r>
              <a:rPr lang="es-PR" sz="1200" b="0" i="0" u="none" strike="noStrike" cap="none" noProof="0" dirty="0">
                <a:solidFill>
                  <a:schemeClr val="dk1"/>
                </a:solidFill>
                <a:effectLst/>
                <a:latin typeface="Calibri"/>
                <a:ea typeface="Calibri"/>
                <a:cs typeface="Calibri"/>
                <a:sym typeface="Calibri"/>
              </a:rPr>
              <a:t>Módulo 1 – Introducción a la Protección Contra Caídas</a:t>
            </a:r>
            <a:endParaRPr lang="es-PR" sz="1000" noProof="0" dirty="0">
              <a:effectLst/>
            </a:endParaRPr>
          </a:p>
          <a:p>
            <a:pPr lvl="0">
              <a:buFont typeface="Arial" panose="020B0604020202020204" pitchFamily="34" charset="0"/>
              <a:buChar char="•"/>
            </a:pPr>
            <a:r>
              <a:rPr lang="es-PR" sz="1200" b="0" i="0" u="none" strike="noStrike" cap="none" noProof="0" dirty="0">
                <a:solidFill>
                  <a:schemeClr val="dk1"/>
                </a:solidFill>
                <a:effectLst/>
                <a:latin typeface="Calibri"/>
                <a:ea typeface="Calibri"/>
                <a:cs typeface="Calibri"/>
                <a:sym typeface="Calibri"/>
              </a:rPr>
              <a:t>Módulo 2 – Sistemas de Detención de Caídas</a:t>
            </a:r>
            <a:endParaRPr lang="es-PR" sz="1000" noProof="0" dirty="0">
              <a:effectLst/>
            </a:endParaRPr>
          </a:p>
          <a:p>
            <a:pPr lvl="0">
              <a:buFont typeface="Arial" panose="020B0604020202020204" pitchFamily="34" charset="0"/>
              <a:buChar char="•"/>
            </a:pPr>
            <a:r>
              <a:rPr lang="es-PR" sz="1200" b="0" i="0" u="none" strike="noStrike" cap="none" noProof="0" dirty="0">
                <a:solidFill>
                  <a:schemeClr val="dk1"/>
                </a:solidFill>
                <a:effectLst/>
                <a:latin typeface="Calibri"/>
                <a:ea typeface="Calibri"/>
                <a:cs typeface="Calibri"/>
                <a:sym typeface="Calibri"/>
              </a:rPr>
              <a:t>Módulo 3 – Sistemas de Prevención de Caídas </a:t>
            </a:r>
            <a:endParaRPr lang="es-PR" sz="1000" noProof="0" dirty="0">
              <a:effectLst/>
            </a:endParaRPr>
          </a:p>
          <a:p>
            <a:pPr lvl="0">
              <a:buFont typeface="Arial" panose="020B0604020202020204" pitchFamily="34" charset="0"/>
              <a:buChar char="•"/>
            </a:pPr>
            <a:r>
              <a:rPr lang="es-PR" sz="1200" b="0" i="0" u="none" strike="noStrike" cap="none" noProof="0" dirty="0">
                <a:solidFill>
                  <a:schemeClr val="dk1"/>
                </a:solidFill>
                <a:effectLst/>
                <a:latin typeface="Calibri"/>
                <a:ea typeface="Calibri"/>
                <a:cs typeface="Calibri"/>
                <a:sym typeface="Calibri"/>
              </a:rPr>
              <a:t>Módulo 4 – Otros Peligros de Caídas: Escaleras </a:t>
            </a:r>
          </a:p>
          <a:p>
            <a:pPr lvl="0">
              <a:buFont typeface="Arial" panose="020B0604020202020204" pitchFamily="34" charset="0"/>
              <a:buChar char="•"/>
            </a:pPr>
            <a:r>
              <a:rPr lang="es-PR" sz="1200" b="0" i="0" u="none" strike="noStrike" cap="none" noProof="0" dirty="0">
                <a:solidFill>
                  <a:schemeClr val="dk1"/>
                </a:solidFill>
                <a:effectLst/>
                <a:latin typeface="Calibri"/>
                <a:ea typeface="Calibri"/>
                <a:cs typeface="Calibri"/>
                <a:sym typeface="Calibri"/>
              </a:rPr>
              <a:t>Módulo 5 – Introducción a la Enseñanza Adulta</a:t>
            </a:r>
          </a:p>
          <a:p>
            <a:pPr lvl="0">
              <a:buFont typeface="Arial" panose="020B0604020202020204" pitchFamily="34" charset="0"/>
              <a:buChar char="•"/>
            </a:pPr>
            <a:r>
              <a:rPr lang="es-PR" sz="1200" b="0" i="0" u="none" strike="noStrike" cap="none" noProof="0" dirty="0">
                <a:solidFill>
                  <a:schemeClr val="dk1"/>
                </a:solidFill>
                <a:effectLst/>
                <a:latin typeface="Calibri"/>
                <a:ea typeface="Calibri"/>
                <a:cs typeface="Calibri"/>
                <a:sym typeface="Calibri"/>
              </a:rPr>
              <a:t>Módulo 6 – Requisitos de Enseñanza </a:t>
            </a:r>
            <a:endParaRPr lang="es-PR" sz="1000" noProof="0" dirty="0"/>
          </a:p>
          <a:p>
            <a:pPr marL="457200" lvl="0" indent="-317500" algn="l" rtl="0">
              <a:spcBef>
                <a:spcPts val="0"/>
              </a:spcBef>
              <a:spcAft>
                <a:spcPts val="0"/>
              </a:spcAft>
              <a:buSzPts val="1400"/>
              <a:buChar char="●"/>
            </a:pPr>
            <a:endParaRPr lang="es-PR" sz="1000" noProof="0" dirty="0"/>
          </a:p>
          <a:p>
            <a:pPr marL="0" lvl="0" indent="0" algn="l" rtl="0">
              <a:spcBef>
                <a:spcPts val="0"/>
              </a:spcBef>
              <a:spcAft>
                <a:spcPts val="0"/>
              </a:spcAft>
              <a:buNone/>
            </a:pPr>
            <a:r>
              <a:rPr lang="es-PR" sz="1000" b="1" noProof="0" dirty="0"/>
              <a:t>Actividades y Ejercicios</a:t>
            </a:r>
            <a:r>
              <a:rPr lang="es-PR" sz="1000" noProof="0" dirty="0"/>
              <a:t> – El curso incluye actividades y ejercicios que le ayudan a identificar métodos para rebajar la cantidad de caídas en los sitios de construcción e industria general. Contiene herramientas y sugerencias para que ensene eficazmente el curso a otros. Muchas de las actividades y ejercicios se llevan a cabo en grupos pequeños, así tendrá una oportunidad de compartir sus experiencias e ideas con otros en la clase. </a:t>
            </a:r>
          </a:p>
          <a:p>
            <a:pPr marL="0" lvl="0" indent="0" algn="l" rtl="0">
              <a:spcBef>
                <a:spcPts val="0"/>
              </a:spcBef>
              <a:spcAft>
                <a:spcPts val="0"/>
              </a:spcAft>
              <a:buNone/>
            </a:pPr>
            <a:endParaRPr lang="es-PR" sz="1000" noProof="0" dirty="0"/>
          </a:p>
          <a:p>
            <a:pPr marL="0" lvl="0" indent="0" algn="l" rtl="0">
              <a:spcBef>
                <a:spcPts val="0"/>
              </a:spcBef>
              <a:spcAft>
                <a:spcPts val="0"/>
              </a:spcAft>
              <a:buNone/>
            </a:pPr>
            <a:r>
              <a:rPr lang="es-PR" sz="1000" noProof="0" dirty="0"/>
              <a:t>Enseñanza estudiantil al grupo</a:t>
            </a:r>
          </a:p>
          <a:p>
            <a:pPr marL="0" lvl="0" indent="0" algn="l" rtl="0">
              <a:spcBef>
                <a:spcPts val="0"/>
              </a:spcBef>
              <a:spcAft>
                <a:spcPts val="0"/>
              </a:spcAft>
              <a:buNone/>
            </a:pPr>
            <a:endParaRPr lang="es-PR" sz="1000" noProof="0" dirty="0"/>
          </a:p>
          <a:p>
            <a:pPr marL="0" lvl="0" indent="0" algn="l" rtl="0">
              <a:spcBef>
                <a:spcPts val="0"/>
              </a:spcBef>
              <a:spcAft>
                <a:spcPts val="0"/>
              </a:spcAft>
              <a:buNone/>
            </a:pPr>
            <a:r>
              <a:rPr lang="es-PR" sz="1000" b="1" noProof="0" dirty="0"/>
              <a:t>Examen</a:t>
            </a:r>
            <a:r>
              <a:rPr lang="es-PR" sz="1000" noProof="0" dirty="0"/>
              <a:t> – Los participantes tienen que aprobar el examen al final del curso para completarlo. No aprobar el examen significa que tiene que retomar el curso. </a:t>
            </a:r>
          </a:p>
        </p:txBody>
      </p:sp>
      <p:sp>
        <p:nvSpPr>
          <p:cNvPr id="3" name="Header Placeholder 2"/>
          <p:cNvSpPr>
            <a:spLocks noGrp="1"/>
          </p:cNvSpPr>
          <p:nvPr>
            <p:ph type="hdr" sz="quarter" idx="14"/>
          </p:nvPr>
        </p:nvSpPr>
        <p:spPr>
          <a:xfrm>
            <a:off x="466725" y="42706"/>
            <a:ext cx="3038475" cy="466725"/>
          </a:xfrm>
        </p:spPr>
        <p:txBody>
          <a:bodyPr/>
          <a:lstStyle/>
          <a:p>
            <a:r>
              <a:rPr lang="en-US" dirty="0"/>
              <a:t>Fall Protection/Fall Prevention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8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1" name="Google Shape;851;p8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Explique el proceso de inspeccionar los amortiguadores</a:t>
            </a:r>
            <a:r>
              <a:rPr lang="es-PR" baseline="0" dirty="0"/>
              <a:t>.</a:t>
            </a:r>
            <a:endParaRPr lang="es-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7" name="Google Shape;277;g6d60a54ff5_0_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8" name="Google Shape;278;g6d60a54ff5_0_38: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342900" lvl="0" indent="-342900">
              <a:lnSpc>
                <a:spcPct val="107000"/>
              </a:lnSpc>
              <a:buFont typeface="Arial" panose="020B0604020202020204" pitchFamily="34" charset="0"/>
              <a:buChar char="•"/>
            </a:pPr>
            <a:r>
              <a:rPr lang="es-PR" sz="1000" dirty="0"/>
              <a:t>Un cuidado básico del equipo de seguridad de protección contra caídas prolongará la vida del equipo y contribuirá a que desempeñe su función vital de seguridad. </a:t>
            </a:r>
            <a:endParaRPr lang="en-US" sz="1000" dirty="0">
              <a:effectLst/>
              <a:latin typeface="+mn-lt"/>
              <a:ea typeface="Calibri" panose="020F0502020204030204" pitchFamily="34" charset="0"/>
            </a:endParaRPr>
          </a:p>
          <a:p>
            <a:pPr marL="742950" lvl="1" indent="-285750">
              <a:lnSpc>
                <a:spcPct val="107000"/>
              </a:lnSpc>
              <a:buFont typeface="Courier New" panose="02070309020205020404" pitchFamily="49" charset="0"/>
              <a:buChar char="o"/>
            </a:pPr>
            <a:r>
              <a:rPr lang="es-ES" sz="1000" dirty="0">
                <a:solidFill>
                  <a:srgbClr val="000000"/>
                </a:solidFill>
                <a:latin typeface="+mn-lt"/>
                <a:ea typeface="Courier New" panose="02070309020205020404" pitchFamily="49" charset="0"/>
                <a:cs typeface="Courier New" panose="02070309020205020404" pitchFamily="49" charset="0"/>
              </a:rPr>
              <a:t>El almacenamiento y mantenimiento correcto después de usarlo es tan importante como limpiar el equipo de polvo, corrosivos o contaminantes.</a:t>
            </a:r>
            <a:endParaRPr lang="en-US" sz="1000" dirty="0">
              <a:effectLst/>
              <a:latin typeface="+mn-lt"/>
              <a:ea typeface="Courier New" panose="02070309020205020404" pitchFamily="49" charset="0"/>
              <a:cs typeface="Courier New" panose="02070309020205020404" pitchFamily="49" charset="0"/>
            </a:endParaRPr>
          </a:p>
          <a:p>
            <a:pPr marL="742950" lvl="1" indent="-285750">
              <a:lnSpc>
                <a:spcPct val="107000"/>
              </a:lnSpc>
              <a:buFont typeface="Courier New" panose="02070309020205020404" pitchFamily="49" charset="0"/>
              <a:buChar char="o"/>
            </a:pPr>
            <a:r>
              <a:rPr lang="es-ES" sz="1000" dirty="0">
                <a:solidFill>
                  <a:srgbClr val="000000"/>
                </a:solidFill>
                <a:latin typeface="+mn-lt"/>
                <a:ea typeface="Courier New" panose="02070309020205020404" pitchFamily="49" charset="0"/>
                <a:cs typeface="Courier New" panose="02070309020205020404" pitchFamily="49" charset="0"/>
              </a:rPr>
              <a:t>El área de almacenamiento debe estar limpia, seca y libre de exposiciones a humo o elementos corrosivos.</a:t>
            </a:r>
            <a:endParaRPr lang="en-US" sz="1000" dirty="0">
              <a:effectLst/>
              <a:latin typeface="+mn-lt"/>
              <a:ea typeface="Courier New" panose="02070309020205020404" pitchFamily="49" charset="0"/>
              <a:cs typeface="Courier New" panose="02070309020205020404" pitchFamily="49" charset="0"/>
            </a:endParaRPr>
          </a:p>
          <a:p>
            <a:pPr marL="342900" lvl="0" indent="-342900">
              <a:lnSpc>
                <a:spcPct val="107000"/>
              </a:lnSpc>
              <a:buFont typeface="Arial" panose="020B0604020202020204" pitchFamily="34" charset="0"/>
              <a:buChar char="•"/>
            </a:pPr>
            <a:r>
              <a:rPr lang="es-ES" sz="1000" dirty="0">
                <a:solidFill>
                  <a:srgbClr val="000000"/>
                </a:solidFill>
                <a:latin typeface="+mn-lt"/>
                <a:ea typeface="Calibri" panose="020F0502020204030204" pitchFamily="34" charset="0"/>
              </a:rPr>
              <a:t>Nailon y Poliéster – Retire toda la tierra de la superficie con una esponja humedecida en agua sola.</a:t>
            </a:r>
            <a:endParaRPr lang="en-US" sz="1000" dirty="0">
              <a:effectLst/>
              <a:latin typeface="+mn-lt"/>
              <a:ea typeface="Calibri" panose="020F0502020204030204" pitchFamily="34" charset="0"/>
            </a:endParaRPr>
          </a:p>
          <a:p>
            <a:pPr marL="742950" lvl="1" indent="-285750">
              <a:lnSpc>
                <a:spcPct val="107000"/>
              </a:lnSpc>
              <a:buFont typeface="Courier New" panose="02070309020205020404" pitchFamily="49" charset="0"/>
              <a:buChar char="o"/>
            </a:pPr>
            <a:r>
              <a:rPr lang="es-ES" sz="1000" dirty="0">
                <a:solidFill>
                  <a:srgbClr val="000000"/>
                </a:solidFill>
                <a:latin typeface="+mn-lt"/>
                <a:ea typeface="Courier New" panose="02070309020205020404" pitchFamily="49" charset="0"/>
                <a:cs typeface="Courier New" panose="02070309020205020404" pitchFamily="49" charset="0"/>
              </a:rPr>
              <a:t>Apriete la esponja para secar. Meta la esponja en una solución de jabón o detergente comercial diluido en agua. </a:t>
            </a:r>
            <a:endParaRPr lang="en-US" sz="1000" dirty="0">
              <a:effectLst/>
              <a:latin typeface="+mn-lt"/>
              <a:ea typeface="Courier New" panose="02070309020205020404" pitchFamily="49" charset="0"/>
              <a:cs typeface="Courier New" panose="02070309020205020404" pitchFamily="49" charset="0"/>
            </a:endParaRPr>
          </a:p>
          <a:p>
            <a:pPr marL="742950" lvl="1" indent="-285750">
              <a:lnSpc>
                <a:spcPct val="107000"/>
              </a:lnSpc>
              <a:buFont typeface="Courier New" panose="02070309020205020404" pitchFamily="49" charset="0"/>
              <a:buChar char="o"/>
            </a:pPr>
            <a:r>
              <a:rPr lang="es-ES" sz="1000" dirty="0">
                <a:solidFill>
                  <a:srgbClr val="000000"/>
                </a:solidFill>
                <a:latin typeface="+mn-lt"/>
                <a:ea typeface="Courier New" panose="02070309020205020404" pitchFamily="49" charset="0"/>
                <a:cs typeface="Courier New" panose="02070309020205020404" pitchFamily="49" charset="0"/>
              </a:rPr>
              <a:t>Haga espuma con un movimiento vigoroso hacia adelante y atrás. Después seque el cinturón con un paño limpio. Seque al aire, pero lejos del calor excesivo.</a:t>
            </a:r>
            <a:endParaRPr lang="en-US" sz="1000" dirty="0">
              <a:effectLst/>
              <a:latin typeface="+mn-lt"/>
              <a:ea typeface="Courier New" panose="02070309020205020404" pitchFamily="49" charset="0"/>
              <a:cs typeface="Courier New" panose="02070309020205020404" pitchFamily="49" charset="0"/>
            </a:endParaRPr>
          </a:p>
          <a:p>
            <a:pPr marL="342900" marR="0" lvl="0" indent="-342900">
              <a:lnSpc>
                <a:spcPct val="107000"/>
              </a:lnSpc>
              <a:spcBef>
                <a:spcPts val="0"/>
              </a:spcBef>
              <a:spcAft>
                <a:spcPts val="800"/>
              </a:spcAft>
              <a:buFont typeface="Arial" panose="020B0604020202020204" pitchFamily="34" charset="0"/>
              <a:buChar char="•"/>
            </a:pPr>
            <a:r>
              <a:rPr lang="es-PR" sz="1000" dirty="0">
                <a:solidFill>
                  <a:srgbClr val="000000"/>
                </a:solidFill>
                <a:latin typeface="+mn-lt"/>
              </a:rPr>
              <a:t>Secado – Se deben secar completamente los arneses, cinturones y otro equipo sin estar expuestos al calor, vapor o periodos largos de luz.</a:t>
            </a:r>
            <a:endParaRPr lang="en-US" sz="1000" dirty="0">
              <a:solidFill>
                <a:srgbClr val="000000"/>
              </a:solidFill>
              <a:latin typeface="+mn-lt"/>
            </a:endParaRPr>
          </a:p>
          <a:p>
            <a:pPr marL="0" lvl="0" indent="0" algn="l" rtl="0">
              <a:spcBef>
                <a:spcPts val="0"/>
              </a:spcBef>
              <a:spcAft>
                <a:spcPts val="0"/>
              </a:spcAft>
              <a:buNone/>
            </a:pPr>
            <a:endParaRPr sz="800" dirty="0">
              <a:latin typeface="+mn-lt"/>
            </a:endParaRP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9"/>
        <p:cNvGrpSpPr/>
        <p:nvPr/>
      </p:nvGrpSpPr>
      <p:grpSpPr>
        <a:xfrm>
          <a:off x="0" y="0"/>
          <a:ext cx="0" cy="0"/>
          <a:chOff x="0" y="0"/>
          <a:chExt cx="0" cy="0"/>
        </a:xfrm>
      </p:grpSpPr>
      <p:sp>
        <p:nvSpPr>
          <p:cNvPr id="790" name="Google Shape;790;p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1" name="Google Shape;791;p7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Cuerdas de rescate verticales tienen que ser:</a:t>
            </a:r>
          </a:p>
          <a:p>
            <a:pPr marL="171450" lvl="0" indent="-171450">
              <a:buFont typeface="Arial" panose="020B0604020202020204" pitchFamily="34" charset="0"/>
              <a:buChar char="•"/>
            </a:pPr>
            <a:r>
              <a:rPr lang="es-PR" dirty="0"/>
              <a:t>capaz de resistir una carga de 5000 libras</a:t>
            </a:r>
          </a:p>
          <a:p>
            <a:pPr marL="171450" lvl="0" indent="-171450">
              <a:buFont typeface="Arial" panose="020B0604020202020204" pitchFamily="34" charset="0"/>
              <a:buChar char="•"/>
            </a:pPr>
            <a:r>
              <a:rPr lang="es-PR" dirty="0"/>
              <a:t>usada por un solo trabajador a la vez</a:t>
            </a:r>
          </a:p>
          <a:p>
            <a:pPr marL="171450" lvl="0" indent="-171450">
              <a:buFont typeface="Arial" panose="020B0604020202020204" pitchFamily="34" charset="0"/>
              <a:buChar char="•"/>
            </a:pPr>
            <a:r>
              <a:rPr lang="es-PR" dirty="0"/>
              <a:t>libre de cortadas, abrasiones y otros defectos protegida de rozaduras y abrasiones </a:t>
            </a:r>
          </a:p>
          <a:p>
            <a:pPr marL="171450" lvl="0" indent="-171450">
              <a:buFont typeface="Arial" panose="020B0604020202020204" pitchFamily="34" charset="0"/>
              <a:buChar char="•"/>
            </a:pPr>
            <a:r>
              <a:rPr lang="es-PR" dirty="0"/>
              <a:t>por un tiempo suficiente para llegar al suelo (o a un nivel seguro sobre el suelo)</a:t>
            </a:r>
          </a:p>
          <a:p>
            <a:pPr marL="171450" lvl="0" indent="-171450">
              <a:buFont typeface="Arial" panose="020B0604020202020204" pitchFamily="34" charset="0"/>
              <a:buChar char="•"/>
            </a:pPr>
            <a:r>
              <a:rPr lang="es-PR" dirty="0"/>
              <a:t>tener un nudo en la parte inferior para evitar que la cuerda se deslice de la orilla y debe estar anclada a un soporte fijo, y capaz de resistir una carga de 5000 libras</a:t>
            </a:r>
          </a:p>
          <a:p>
            <a:pPr marL="171450" lvl="0" indent="-171450" algn="l" rtl="0">
              <a:spcBef>
                <a:spcPts val="0"/>
              </a:spcBef>
              <a:spcAft>
                <a:spcPts val="0"/>
              </a:spcAft>
              <a:buFont typeface="Arial" panose="020B0604020202020204" pitchFamily="34" charset="0"/>
              <a:buChar char="•"/>
            </a:pPr>
            <a:endParaRPr lang="es-PR"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Font typeface="Arial" panose="020B0604020202020204" pitchFamily="34" charset="0"/>
              <a:buNone/>
            </a:pPr>
            <a:r>
              <a:rPr lang="es-PR" sz="1200" b="0" i="0" u="none" strike="noStrike" cap="none" dirty="0">
                <a:solidFill>
                  <a:schemeClr val="dk1"/>
                </a:solidFill>
                <a:effectLst/>
                <a:latin typeface="Calibri"/>
                <a:ea typeface="Calibri"/>
                <a:cs typeface="Calibri"/>
                <a:sym typeface="Calibri"/>
              </a:rPr>
              <a:t>Líneas de vida</a:t>
            </a:r>
            <a:r>
              <a:rPr lang="es-PR" dirty="0"/>
              <a:t> h</a:t>
            </a:r>
            <a:r>
              <a:rPr lang="es-PR" sz="1200" b="0" i="0" u="none" strike="noStrike" cap="none" dirty="0">
                <a:solidFill>
                  <a:schemeClr val="dk1"/>
                </a:solidFill>
                <a:effectLst/>
                <a:latin typeface="Calibri"/>
                <a:ea typeface="Calibri"/>
                <a:cs typeface="Calibri"/>
                <a:sym typeface="Calibri"/>
              </a:rPr>
              <a:t>orizontales:</a:t>
            </a:r>
          </a:p>
          <a:p>
            <a:pPr marL="171450" marR="0" lvl="0" indent="-171450" algn="l" rtl="0">
              <a:lnSpc>
                <a:spcPct val="100000"/>
              </a:lnSpc>
              <a:spcBef>
                <a:spcPts val="0"/>
              </a:spcBef>
              <a:spcAft>
                <a:spcPts val="0"/>
              </a:spcAft>
              <a:buClr>
                <a:srgbClr val="000000"/>
              </a:buClr>
              <a:buSzPts val="1400"/>
              <a:buFont typeface="Arial" panose="020B0604020202020204" pitchFamily="34" charset="0"/>
              <a:buChar char="•"/>
            </a:pPr>
            <a:r>
              <a:rPr lang="es-PR" sz="1200" b="0" i="0" u="none" strike="noStrike" cap="none" dirty="0">
                <a:solidFill>
                  <a:schemeClr val="dk1"/>
                </a:solidFill>
                <a:latin typeface="Calibri"/>
                <a:ea typeface="Calibri"/>
                <a:cs typeface="Calibri"/>
                <a:sym typeface="Calibri"/>
              </a:rPr>
              <a:t>Pueden aumentar el área de protección para el trabajador</a:t>
            </a:r>
          </a:p>
          <a:p>
            <a:pPr marL="171450" lvl="0" indent="-171450">
              <a:buFont typeface="Arial" panose="020B0604020202020204" pitchFamily="34" charset="0"/>
              <a:buChar char="•"/>
            </a:pPr>
            <a:r>
              <a:rPr lang="es-PR" dirty="0"/>
              <a:t>con paso automático permite que los trabajadores mantengan ambas manos libres en todo momento</a:t>
            </a:r>
            <a:endParaRPr lang="es-PR" sz="1200" b="0" i="0" u="none" strike="noStrike" cap="none" dirty="0">
              <a:solidFill>
                <a:schemeClr val="dk1"/>
              </a:solidFill>
              <a:latin typeface="Calibri"/>
              <a:ea typeface="Calibri"/>
              <a:cs typeface="Calibri"/>
              <a:sym typeface="Calibri"/>
            </a:endParaRPr>
          </a:p>
          <a:p>
            <a:pPr marL="0" lvl="0" indent="0" algn="l" rtl="0">
              <a:spcBef>
                <a:spcPts val="0"/>
              </a:spcBef>
              <a:spcAft>
                <a:spcPts val="0"/>
              </a:spcAft>
              <a:buNone/>
            </a:pP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Describa los puntos en la lámina para usar los sistemas de detención de caídas de manera segura.</a:t>
            </a:r>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19432858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p:txBody>
          <a:bodyPr/>
          <a:lstStyle/>
          <a:p>
            <a:r>
              <a:rPr lang="en-US" dirty="0"/>
              <a:t>Fall Protection/Fall Prevention</a:t>
            </a:r>
          </a:p>
        </p:txBody>
      </p:sp>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Explique el diagrama.</a:t>
            </a:r>
          </a:p>
        </p:txBody>
      </p:sp>
    </p:spTree>
    <p:extLst>
      <p:ext uri="{BB962C8B-B14F-4D97-AF65-F5344CB8AC3E}">
        <p14:creationId xmlns:p14="http://schemas.microsoft.com/office/powerpoint/2010/main" val="15194610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Presente los cálculos necesarios para determinar la distancia total de seguridad</a:t>
            </a:r>
            <a:r>
              <a:rPr lang="en-US" baseline="0" dirty="0"/>
              <a:t>.</a:t>
            </a:r>
            <a:endParaRPr lang="en-US" dirty="0"/>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41456241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Describa cada factor</a:t>
            </a:r>
            <a:r>
              <a:rPr lang="es-PR" baseline="0" dirty="0"/>
              <a:t>.</a:t>
            </a:r>
            <a:endParaRPr lang="es-PR" dirty="0"/>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12870464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Use la </a:t>
            </a:r>
            <a:r>
              <a:rPr lang="es-PR" noProof="0" dirty="0"/>
              <a:t>ilustración</a:t>
            </a:r>
            <a:r>
              <a:rPr lang="es-PR" dirty="0"/>
              <a:t> para asegurar que los estudiantes comprenda los cálculos</a:t>
            </a:r>
            <a:r>
              <a:rPr lang="en-US" baseline="0" dirty="0"/>
              <a:t>.</a:t>
            </a:r>
            <a:endParaRPr lang="en-US" dirty="0"/>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976737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La ecuación muestra como sumar los varios valores para calcular la distancia total de seguridad</a:t>
            </a:r>
            <a:r>
              <a:rPr lang="en-US" dirty="0"/>
              <a:t>. </a:t>
            </a:r>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30236811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100" dirty="0"/>
              <a:t>Se muestra la lámina durante el ejercicio </a:t>
            </a:r>
            <a:r>
              <a:rPr lang="es-PR" sz="1100" b="0" i="0" u="none" strike="noStrike" cap="none" dirty="0">
                <a:solidFill>
                  <a:schemeClr val="dk1"/>
                </a:solidFill>
                <a:effectLst/>
                <a:latin typeface="Calibri"/>
                <a:ea typeface="Calibri"/>
                <a:cs typeface="Calibri"/>
                <a:sym typeface="Calibri"/>
              </a:rPr>
              <a:t>Módulo 2a.  Asegure </a:t>
            </a:r>
            <a:r>
              <a:rPr lang="es-PR" sz="1100" dirty="0"/>
              <a:t>que cada estudiante llene las respuestas correctas en el Manual del Alumno</a:t>
            </a:r>
            <a:r>
              <a:rPr lang="es-PR" sz="1100" b="0" i="0" u="none" strike="noStrike" cap="none" dirty="0">
                <a:solidFill>
                  <a:schemeClr val="dk1"/>
                </a:solidFill>
                <a:effectLst/>
                <a:latin typeface="Calibri"/>
                <a:ea typeface="Calibri"/>
                <a:cs typeface="Calibri"/>
                <a:sym typeface="Calibri"/>
              </a:rPr>
              <a:t>.</a:t>
            </a:r>
          </a:p>
          <a:p>
            <a:r>
              <a:rPr lang="es-PR" sz="1100" b="1" dirty="0"/>
              <a:t>Ejemplo</a:t>
            </a:r>
            <a:r>
              <a:rPr lang="es-PR" sz="1100" b="1" i="0" u="none" strike="noStrike" cap="none" dirty="0">
                <a:solidFill>
                  <a:schemeClr val="dk1"/>
                </a:solidFill>
                <a:effectLst/>
                <a:latin typeface="Calibri"/>
                <a:ea typeface="Calibri"/>
                <a:cs typeface="Calibri"/>
                <a:sym typeface="Calibri"/>
              </a:rPr>
              <a:t> 1a: </a:t>
            </a:r>
            <a:r>
              <a:rPr lang="es-PR" sz="1100" b="0" i="0" u="none" strike="noStrike" cap="none" dirty="0">
                <a:solidFill>
                  <a:schemeClr val="dk1"/>
                </a:solidFill>
                <a:effectLst/>
                <a:latin typeface="Calibri"/>
                <a:ea typeface="Calibri"/>
                <a:cs typeface="Calibri"/>
                <a:sym typeface="Calibri"/>
              </a:rPr>
              <a:t>Distancia de Caída Libre = acollador de 6 pies + 5 pies entre el anclaje y el Anillo D = 11 pies</a:t>
            </a:r>
          </a:p>
          <a:p>
            <a:r>
              <a:rPr lang="es-PR" sz="1100" b="1" i="0" u="none" strike="noStrike" cap="none" dirty="0">
                <a:solidFill>
                  <a:schemeClr val="dk1"/>
                </a:solidFill>
                <a:effectLst/>
                <a:latin typeface="Calibri"/>
                <a:ea typeface="Calibri"/>
                <a:cs typeface="Calibri"/>
                <a:sym typeface="Calibri"/>
              </a:rPr>
              <a:t>Respuesta 1a: </a:t>
            </a:r>
            <a:r>
              <a:rPr lang="es-PR" sz="1100" b="0" i="0" u="none" strike="noStrike" cap="none" dirty="0">
                <a:solidFill>
                  <a:schemeClr val="dk1"/>
                </a:solidFill>
                <a:effectLst/>
                <a:latin typeface="Calibri"/>
                <a:ea typeface="Calibri"/>
                <a:cs typeface="Calibri"/>
                <a:sym typeface="Calibri"/>
              </a:rPr>
              <a:t>La distancia de caída libre (11 pies) es mayor que </a:t>
            </a:r>
            <a:r>
              <a:rPr lang="es-PR" sz="1100" dirty="0"/>
              <a:t>la máxima de </a:t>
            </a:r>
            <a:r>
              <a:rPr lang="es-PR" sz="1100" b="0" i="0" u="none" strike="noStrike" cap="none" dirty="0">
                <a:solidFill>
                  <a:schemeClr val="dk1"/>
                </a:solidFill>
                <a:effectLst/>
                <a:latin typeface="Calibri"/>
                <a:ea typeface="Calibri"/>
                <a:cs typeface="Calibri"/>
                <a:sym typeface="Calibri"/>
              </a:rPr>
              <a:t>6 pies. </a:t>
            </a:r>
          </a:p>
          <a:p>
            <a:r>
              <a:rPr lang="es-PR" sz="1100" b="0" i="0" u="none" strike="noStrike" cap="none" dirty="0">
                <a:solidFill>
                  <a:schemeClr val="dk1"/>
                </a:solidFill>
                <a:effectLst/>
                <a:latin typeface="Calibri"/>
                <a:ea typeface="Calibri"/>
                <a:cs typeface="Calibri"/>
                <a:sym typeface="Calibri"/>
              </a:rPr>
              <a:t>(La distancia de caída libre puede disminuirse al mover el anclaje sobre el Anillo D. Por ejemplo, si se </a:t>
            </a:r>
            <a:r>
              <a:rPr lang="es-PR" sz="1100" dirty="0"/>
              <a:t>ha sujetado y recubierto una </a:t>
            </a:r>
            <a:r>
              <a:rPr lang="es-PR" sz="1100" b="0" i="0" u="none" strike="noStrike" cap="none" dirty="0">
                <a:solidFill>
                  <a:schemeClr val="dk1"/>
                </a:solidFill>
                <a:effectLst/>
                <a:latin typeface="Calibri"/>
                <a:ea typeface="Calibri"/>
                <a:cs typeface="Calibri"/>
                <a:sym typeface="Calibri"/>
              </a:rPr>
              <a:t>sección de cercha, el </a:t>
            </a:r>
            <a:r>
              <a:rPr lang="es-PR" sz="1100" dirty="0"/>
              <a:t>punto de anclaje puede moverse por encima de la cabeza del trabajador</a:t>
            </a:r>
            <a:r>
              <a:rPr lang="es-PR" sz="1100" b="0" i="0" u="none" strike="noStrike" cap="none" dirty="0">
                <a:solidFill>
                  <a:schemeClr val="dk1"/>
                </a:solidFill>
                <a:effectLst/>
                <a:latin typeface="Calibri"/>
                <a:ea typeface="Calibri"/>
                <a:cs typeface="Calibri"/>
                <a:sym typeface="Calibri"/>
              </a:rPr>
              <a:t>.)</a:t>
            </a:r>
          </a:p>
          <a:p>
            <a:r>
              <a:rPr lang="es-PR" sz="1100" b="1" i="0" u="none" strike="noStrike" cap="none" dirty="0">
                <a:solidFill>
                  <a:schemeClr val="dk1"/>
                </a:solidFill>
                <a:effectLst/>
                <a:latin typeface="Calibri"/>
                <a:ea typeface="Calibri"/>
                <a:cs typeface="Calibri"/>
                <a:sym typeface="Calibri"/>
              </a:rPr>
              <a:t>Ejemplo 1b: </a:t>
            </a:r>
            <a:r>
              <a:rPr lang="es-PR" sz="1100" b="0" i="0" u="none" strike="noStrike" cap="none" dirty="0">
                <a:solidFill>
                  <a:schemeClr val="dk1"/>
                </a:solidFill>
                <a:effectLst/>
                <a:latin typeface="Calibri"/>
                <a:ea typeface="Calibri"/>
                <a:cs typeface="Calibri"/>
                <a:sym typeface="Calibri"/>
              </a:rPr>
              <a:t>Distancia de caída libre = acollador de 6 pies – 2 pies entre el anclaje y el Anillo D = 4 pies, Distancia de desaceleración = 3.5 pies, deslizamiento del Anillo D = 1 pie, Altura del Anillo D de la espalda = 5 pies, Factor de seguridad = 2 pies. </a:t>
            </a:r>
            <a:r>
              <a:rPr lang="es-PR" sz="1100" b="1" dirty="0"/>
              <a:t>Respuesta</a:t>
            </a:r>
            <a:r>
              <a:rPr lang="es-PR" sz="1100" b="1" i="0" u="none" strike="noStrike" cap="none" dirty="0">
                <a:solidFill>
                  <a:schemeClr val="dk1"/>
                </a:solidFill>
                <a:effectLst/>
                <a:latin typeface="Calibri"/>
                <a:ea typeface="Calibri"/>
                <a:cs typeface="Calibri"/>
                <a:sym typeface="Calibri"/>
              </a:rPr>
              <a:t> 1b</a:t>
            </a:r>
            <a:r>
              <a:rPr lang="es-PR" sz="1100" b="0" i="0" u="none" strike="noStrike" cap="none" dirty="0">
                <a:solidFill>
                  <a:schemeClr val="dk1"/>
                </a:solidFill>
                <a:effectLst/>
                <a:latin typeface="Calibri"/>
                <a:ea typeface="Calibri"/>
                <a:cs typeface="Calibri"/>
                <a:sym typeface="Calibri"/>
              </a:rPr>
              <a:t>: Distancia Total de Seguridad= 4 + 3.5 + 1 + 5 + 2 = 15.5 pies. </a:t>
            </a:r>
          </a:p>
          <a:p>
            <a:r>
              <a:rPr lang="es-PR" sz="1100" b="1" i="0" u="none" strike="noStrike" cap="none" dirty="0">
                <a:solidFill>
                  <a:schemeClr val="dk1"/>
                </a:solidFill>
                <a:effectLst/>
                <a:latin typeface="Calibri"/>
                <a:ea typeface="Calibri"/>
                <a:cs typeface="Calibri"/>
                <a:sym typeface="Calibri"/>
              </a:rPr>
              <a:t>Ejemplo 2: </a:t>
            </a:r>
            <a:r>
              <a:rPr lang="es-PR" sz="1100" b="0" i="0" u="none" strike="noStrike" cap="none" dirty="0">
                <a:solidFill>
                  <a:schemeClr val="dk1"/>
                </a:solidFill>
                <a:effectLst/>
                <a:latin typeface="Calibri"/>
                <a:ea typeface="Calibri"/>
                <a:cs typeface="Calibri"/>
                <a:sym typeface="Calibri"/>
              </a:rPr>
              <a:t>Distancia de caída libre = acollador de 2 pies + 1 pie entre el anclaje y el Anillo D = 3 pies, Distancia de desaceleración = 3.5 pies, </a:t>
            </a:r>
            <a:r>
              <a:rPr lang="es-PR" sz="1100" dirty="0"/>
              <a:t>deslizamiento del Anillo D </a:t>
            </a:r>
            <a:r>
              <a:rPr lang="es-PR" sz="1100" b="0" i="0" u="none" strike="noStrike" cap="none" dirty="0">
                <a:solidFill>
                  <a:schemeClr val="dk1"/>
                </a:solidFill>
                <a:effectLst/>
                <a:latin typeface="Calibri"/>
                <a:ea typeface="Calibri"/>
                <a:cs typeface="Calibri"/>
                <a:sym typeface="Calibri"/>
              </a:rPr>
              <a:t>= 1 pie, </a:t>
            </a:r>
            <a:r>
              <a:rPr lang="es-PR" sz="1100" dirty="0"/>
              <a:t>Altura del Anillo D de la espalda </a:t>
            </a:r>
            <a:r>
              <a:rPr lang="es-PR" sz="1100" b="0" i="0" u="none" strike="noStrike" cap="none" dirty="0">
                <a:solidFill>
                  <a:schemeClr val="dk1"/>
                </a:solidFill>
                <a:effectLst/>
                <a:latin typeface="Calibri"/>
                <a:ea typeface="Calibri"/>
                <a:cs typeface="Calibri"/>
                <a:sym typeface="Calibri"/>
              </a:rPr>
              <a:t>= 5 pies, Factor de seguridad = 2 pies. </a:t>
            </a:r>
            <a:r>
              <a:rPr lang="es-PR" sz="1100" b="1" dirty="0"/>
              <a:t>R</a:t>
            </a:r>
            <a:r>
              <a:rPr lang="es-PR" sz="1100" b="1" i="0" u="none" strike="noStrike" cap="none" dirty="0">
                <a:solidFill>
                  <a:schemeClr val="dk1"/>
                </a:solidFill>
                <a:effectLst/>
                <a:latin typeface="Calibri"/>
                <a:ea typeface="Calibri"/>
                <a:cs typeface="Calibri"/>
                <a:sym typeface="Calibri"/>
              </a:rPr>
              <a:t>espuesta 2: </a:t>
            </a:r>
            <a:r>
              <a:rPr lang="es-PR" sz="1100" b="0" i="0" u="none" strike="noStrike" cap="none" dirty="0">
                <a:solidFill>
                  <a:schemeClr val="dk1"/>
                </a:solidFill>
                <a:effectLst/>
                <a:latin typeface="Calibri"/>
                <a:ea typeface="Calibri"/>
                <a:cs typeface="Calibri"/>
                <a:sym typeface="Calibri"/>
              </a:rPr>
              <a:t>Distancia total de seguridad = 3 + 3.5 + 1 + 5 + 2 = 14.5 pies. En este caso, la distancia de caída libre es 3 pies (menos de la máxima de 6 pies de OSHA); sin embargo, la distancia total de caída es 14.5 pies. Se precisa de por lo menos 14.5 pies de espacio libre debajo del trabajador. </a:t>
            </a:r>
            <a:r>
              <a:rPr lang="es-PR" sz="1100" dirty="0"/>
              <a:t>D</a:t>
            </a:r>
            <a:r>
              <a:rPr lang="es-PR" sz="1100" b="0" i="0" u="none" strike="noStrike" cap="none" dirty="0">
                <a:solidFill>
                  <a:schemeClr val="dk1"/>
                </a:solidFill>
                <a:effectLst/>
                <a:latin typeface="Calibri"/>
                <a:ea typeface="Calibri"/>
                <a:cs typeface="Calibri"/>
                <a:sym typeface="Calibri"/>
              </a:rPr>
              <a:t>onde no puede usarse barandales, la retención de caídas es mejor opción que la detención de caídas para un área de trabajo con </a:t>
            </a:r>
            <a:r>
              <a:rPr lang="es-PR" sz="1100" b="0" u="none" strike="noStrike" cap="none" dirty="0">
                <a:solidFill>
                  <a:schemeClr val="dk1"/>
                </a:solidFill>
                <a:effectLst/>
                <a:latin typeface="Calibri"/>
                <a:ea typeface="Calibri"/>
                <a:cs typeface="Calibri"/>
                <a:sym typeface="Calibri"/>
              </a:rPr>
              <a:t>distancia limitada de seguridad</a:t>
            </a:r>
            <a:r>
              <a:rPr lang="es-PR" sz="1100" b="0" i="0" u="none" strike="noStrike" cap="none" dirty="0">
                <a:solidFill>
                  <a:schemeClr val="dk1"/>
                </a:solidFill>
                <a:effectLst/>
                <a:latin typeface="Calibri"/>
                <a:ea typeface="Calibri"/>
                <a:cs typeface="Calibri"/>
                <a:sym typeface="Calibri"/>
              </a:rPr>
              <a:t>.</a:t>
            </a:r>
          </a:p>
          <a:p>
            <a:r>
              <a:rPr lang="es-PR" sz="1100" b="1" i="0" u="none" strike="noStrike" cap="none" dirty="0">
                <a:solidFill>
                  <a:schemeClr val="dk1"/>
                </a:solidFill>
                <a:effectLst/>
                <a:latin typeface="Calibri"/>
                <a:ea typeface="Calibri"/>
                <a:cs typeface="Calibri"/>
                <a:sym typeface="Calibri"/>
              </a:rPr>
              <a:t>Ejemplo 3:</a:t>
            </a:r>
            <a:r>
              <a:rPr lang="es-PR" sz="1100" dirty="0"/>
              <a:t> Distancia de caída libre </a:t>
            </a:r>
            <a:r>
              <a:rPr lang="es-PR" sz="1100" b="0" i="0" u="none" strike="noStrike" cap="none" dirty="0">
                <a:solidFill>
                  <a:schemeClr val="dk1"/>
                </a:solidFill>
                <a:effectLst/>
                <a:latin typeface="Calibri"/>
                <a:ea typeface="Calibri"/>
                <a:cs typeface="Calibri"/>
                <a:sym typeface="Calibri"/>
              </a:rPr>
              <a:t>= acollador de 4 pies, Distancia de desaceleración = 3.5 pies, </a:t>
            </a:r>
            <a:r>
              <a:rPr lang="es-PR" sz="1100" dirty="0"/>
              <a:t>deslizamiento del Anillo D = 1 pie, Altura del Anillo D de la espalda </a:t>
            </a:r>
            <a:r>
              <a:rPr lang="es-PR" sz="1100" b="0" i="0" u="none" strike="noStrike" cap="none" dirty="0">
                <a:solidFill>
                  <a:schemeClr val="dk1"/>
                </a:solidFill>
                <a:effectLst/>
                <a:latin typeface="Calibri"/>
                <a:ea typeface="Calibri"/>
                <a:cs typeface="Calibri"/>
                <a:sym typeface="Calibri"/>
              </a:rPr>
              <a:t>= 5 pies, Factor de seguridad = 2 pies.  </a:t>
            </a:r>
            <a:r>
              <a:rPr lang="es-PR" sz="1100" b="1" i="0" u="none" strike="noStrike" cap="none" dirty="0">
                <a:solidFill>
                  <a:schemeClr val="dk1"/>
                </a:solidFill>
                <a:effectLst/>
                <a:latin typeface="Calibri"/>
                <a:ea typeface="Calibri"/>
                <a:cs typeface="Calibri"/>
                <a:sym typeface="Calibri"/>
              </a:rPr>
              <a:t>Respuesta 3</a:t>
            </a:r>
            <a:r>
              <a:rPr lang="es-PR" sz="1100" b="0" i="0" u="none" strike="noStrike" cap="none" dirty="0">
                <a:solidFill>
                  <a:schemeClr val="dk1"/>
                </a:solidFill>
                <a:effectLst/>
                <a:latin typeface="Calibri"/>
                <a:ea typeface="Calibri"/>
                <a:cs typeface="Calibri"/>
                <a:sym typeface="Calibri"/>
              </a:rPr>
              <a:t>: distancia total de seguridad = 4 + 3.5 + 1 + 5 + 2 = 15.5 pies. </a:t>
            </a:r>
          </a:p>
          <a:p>
            <a:r>
              <a:rPr lang="es-PR" sz="1100" b="1" i="0" u="none" strike="noStrike" cap="none" dirty="0">
                <a:solidFill>
                  <a:schemeClr val="dk1"/>
                </a:solidFill>
                <a:effectLst/>
                <a:latin typeface="Calibri"/>
                <a:ea typeface="Calibri"/>
                <a:cs typeface="Calibri"/>
                <a:sym typeface="Calibri"/>
              </a:rPr>
              <a:t>Ejemplo 4: </a:t>
            </a:r>
            <a:r>
              <a:rPr lang="es-PR" sz="1100" b="0" i="0" u="none" strike="noStrike" cap="none" dirty="0">
                <a:solidFill>
                  <a:schemeClr val="dk1"/>
                </a:solidFill>
                <a:effectLst/>
                <a:latin typeface="Calibri"/>
                <a:ea typeface="Calibri"/>
                <a:cs typeface="Calibri"/>
                <a:sym typeface="Calibri"/>
              </a:rPr>
              <a:t>Distancia de caída libre = acollador de 6 pies – 4 pies entre el Anillo D y el anclaje = 2 pies</a:t>
            </a:r>
            <a:r>
              <a:rPr lang="es-PR" sz="1100" dirty="0"/>
              <a:t>, Distancia de desaceleración = </a:t>
            </a:r>
            <a:r>
              <a:rPr lang="es-PR" sz="1100" b="0" i="0" u="none" strike="noStrike" cap="none" dirty="0">
                <a:solidFill>
                  <a:schemeClr val="dk1"/>
                </a:solidFill>
                <a:effectLst/>
                <a:latin typeface="Calibri"/>
                <a:ea typeface="Calibri"/>
                <a:cs typeface="Calibri"/>
                <a:sym typeface="Calibri"/>
              </a:rPr>
              <a:t>3.5 pies, </a:t>
            </a:r>
            <a:r>
              <a:rPr lang="es-PR" sz="1100" dirty="0"/>
              <a:t>deslizamiento del Anillo D</a:t>
            </a:r>
            <a:r>
              <a:rPr lang="es-PR" sz="1100" b="0" i="0" u="none" strike="noStrike" cap="none" dirty="0">
                <a:solidFill>
                  <a:schemeClr val="dk1"/>
                </a:solidFill>
                <a:effectLst/>
                <a:latin typeface="Calibri"/>
                <a:ea typeface="Calibri"/>
                <a:cs typeface="Calibri"/>
                <a:sym typeface="Calibri"/>
              </a:rPr>
              <a:t> = 1 pie, </a:t>
            </a:r>
            <a:r>
              <a:rPr lang="es-PR" sz="1100" dirty="0"/>
              <a:t>Altura del Anillo D de la espalda</a:t>
            </a:r>
            <a:r>
              <a:rPr lang="es-PR" sz="1100" b="0" i="0" u="none" strike="noStrike" cap="none" dirty="0">
                <a:solidFill>
                  <a:schemeClr val="dk1"/>
                </a:solidFill>
                <a:effectLst/>
                <a:latin typeface="Calibri"/>
                <a:ea typeface="Calibri"/>
                <a:cs typeface="Calibri"/>
                <a:sym typeface="Calibri"/>
              </a:rPr>
              <a:t> = 5 pies</a:t>
            </a:r>
            <a:r>
              <a:rPr lang="es-PR" sz="1100" dirty="0"/>
              <a:t>, Factor de seguridad </a:t>
            </a:r>
            <a:r>
              <a:rPr lang="es-PR" sz="1100" b="0" i="0" u="none" strike="noStrike" cap="none" dirty="0">
                <a:solidFill>
                  <a:schemeClr val="dk1"/>
                </a:solidFill>
                <a:effectLst/>
                <a:latin typeface="Calibri"/>
                <a:ea typeface="Calibri"/>
                <a:cs typeface="Calibri"/>
                <a:sym typeface="Calibri"/>
              </a:rPr>
              <a:t>= 2 pies.  </a:t>
            </a:r>
            <a:r>
              <a:rPr lang="es-PR" sz="1100" b="1" i="0" u="none" strike="noStrike" cap="none" dirty="0">
                <a:solidFill>
                  <a:schemeClr val="dk1"/>
                </a:solidFill>
                <a:effectLst/>
                <a:latin typeface="Calibri"/>
                <a:ea typeface="Calibri"/>
                <a:cs typeface="Calibri"/>
                <a:sym typeface="Calibri"/>
              </a:rPr>
              <a:t>Respuesta 4</a:t>
            </a:r>
            <a:r>
              <a:rPr lang="es-PR" sz="1100" dirty="0"/>
              <a:t>: distancia total de seguridad = </a:t>
            </a:r>
            <a:r>
              <a:rPr lang="es-PR" sz="1100" b="0" i="0" u="none" strike="noStrike" cap="none" dirty="0">
                <a:solidFill>
                  <a:schemeClr val="dk1"/>
                </a:solidFill>
                <a:effectLst/>
                <a:latin typeface="Calibri"/>
                <a:ea typeface="Calibri"/>
                <a:cs typeface="Calibri"/>
                <a:sym typeface="Calibri"/>
              </a:rPr>
              <a:t>2 + 3.5 + 1 + 5 + 2 = 13.5 pies. </a:t>
            </a:r>
          </a:p>
          <a:p>
            <a:r>
              <a:rPr lang="es-PR" sz="1100" b="1" i="0" u="none" strike="noStrike" cap="none" dirty="0">
                <a:solidFill>
                  <a:schemeClr val="dk1"/>
                </a:solidFill>
                <a:effectLst/>
                <a:latin typeface="Calibri"/>
                <a:ea typeface="Calibri"/>
                <a:cs typeface="Calibri"/>
                <a:sym typeface="Calibri"/>
              </a:rPr>
              <a:t>Ejemplo 5: </a:t>
            </a:r>
            <a:r>
              <a:rPr lang="es-PR" dirty="0"/>
              <a:t>Distancia de caída libre </a:t>
            </a:r>
            <a:r>
              <a:rPr lang="es-PR" sz="1100" b="0" i="0" u="none" strike="noStrike" cap="none" dirty="0">
                <a:solidFill>
                  <a:schemeClr val="dk1"/>
                </a:solidFill>
                <a:effectLst/>
                <a:latin typeface="Calibri"/>
                <a:ea typeface="Calibri"/>
                <a:cs typeface="Calibri"/>
                <a:sym typeface="Calibri"/>
              </a:rPr>
              <a:t>= 2 pies; este acollador auto-retráctil automáticamente limita la distancia de </a:t>
            </a:r>
            <a:r>
              <a:rPr lang="es-PR" sz="1100" dirty="0"/>
              <a:t>caída libre a </a:t>
            </a:r>
            <a:r>
              <a:rPr lang="es-PR" sz="1100" b="0" i="0" u="none" strike="noStrike" cap="none" dirty="0">
                <a:solidFill>
                  <a:schemeClr val="dk1"/>
                </a:solidFill>
                <a:effectLst/>
                <a:latin typeface="Calibri"/>
                <a:ea typeface="Calibri"/>
                <a:cs typeface="Calibri"/>
                <a:sym typeface="Calibri"/>
              </a:rPr>
              <a:t>2 pies como dice en la oración del problema Ejemplo 5 (consulte </a:t>
            </a:r>
            <a:r>
              <a:rPr lang="es-PR" sz="1100" b="0" i="0" u="sng" strike="noStrike" cap="none" dirty="0">
                <a:solidFill>
                  <a:schemeClr val="dk1"/>
                </a:solidFill>
                <a:effectLst/>
                <a:latin typeface="Calibri"/>
                <a:ea typeface="Calibri"/>
                <a:cs typeface="Calibri"/>
                <a:sym typeface="Calibri"/>
              </a:rPr>
              <a:t>29 CFR 1926.502(d)(12)</a:t>
            </a:r>
            <a:r>
              <a:rPr lang="es-PR" sz="1100" dirty="0"/>
              <a:t>). Distancia de desaceleración </a:t>
            </a:r>
            <a:r>
              <a:rPr lang="es-PR" sz="1100" b="0" i="0" u="none" strike="noStrike" cap="none" dirty="0">
                <a:solidFill>
                  <a:schemeClr val="dk1"/>
                </a:solidFill>
                <a:effectLst/>
                <a:latin typeface="Calibri"/>
                <a:ea typeface="Calibri"/>
                <a:cs typeface="Calibri"/>
                <a:sym typeface="Calibri"/>
              </a:rPr>
              <a:t>= 3.5 pies, </a:t>
            </a:r>
            <a:r>
              <a:rPr lang="es-PR" sz="1100" dirty="0"/>
              <a:t>deslizamiento del Anillo D</a:t>
            </a:r>
            <a:r>
              <a:rPr lang="es-PR" sz="1100" b="0" i="0" u="none" strike="noStrike" cap="none" dirty="0">
                <a:solidFill>
                  <a:schemeClr val="dk1"/>
                </a:solidFill>
                <a:effectLst/>
                <a:latin typeface="Calibri"/>
                <a:ea typeface="Calibri"/>
                <a:cs typeface="Calibri"/>
                <a:sym typeface="Calibri"/>
              </a:rPr>
              <a:t> = 1 pie, </a:t>
            </a:r>
            <a:r>
              <a:rPr lang="es-PR" sz="1100" dirty="0"/>
              <a:t>Altura del Anillo D de la espalda</a:t>
            </a:r>
            <a:r>
              <a:rPr lang="es-PR" sz="1100" b="0" i="0" u="none" strike="noStrike" cap="none" dirty="0">
                <a:solidFill>
                  <a:schemeClr val="dk1"/>
                </a:solidFill>
                <a:effectLst/>
                <a:latin typeface="Calibri"/>
                <a:ea typeface="Calibri"/>
                <a:cs typeface="Calibri"/>
                <a:sym typeface="Calibri"/>
              </a:rPr>
              <a:t> = 5 pies</a:t>
            </a:r>
            <a:r>
              <a:rPr lang="es-PR" sz="1100" dirty="0"/>
              <a:t>, Factor de seguridad </a:t>
            </a:r>
            <a:r>
              <a:rPr lang="es-PR" sz="1100" b="0" i="0" u="none" strike="noStrike" cap="none" dirty="0">
                <a:solidFill>
                  <a:schemeClr val="dk1"/>
                </a:solidFill>
                <a:effectLst/>
                <a:latin typeface="Calibri"/>
                <a:ea typeface="Calibri"/>
                <a:cs typeface="Calibri"/>
                <a:sym typeface="Calibri"/>
              </a:rPr>
              <a:t>= 2 pies.  </a:t>
            </a:r>
            <a:r>
              <a:rPr lang="es-PR" sz="1100" b="1" i="0" u="none" strike="noStrike" cap="none" dirty="0">
                <a:solidFill>
                  <a:schemeClr val="dk1"/>
                </a:solidFill>
                <a:effectLst/>
                <a:latin typeface="Calibri"/>
                <a:ea typeface="Calibri"/>
                <a:cs typeface="Calibri"/>
                <a:sym typeface="Calibri"/>
              </a:rPr>
              <a:t>Respuesta 5</a:t>
            </a:r>
            <a:r>
              <a:rPr lang="es-PR" sz="1100" dirty="0"/>
              <a:t>: distancia total de seguridad </a:t>
            </a:r>
            <a:r>
              <a:rPr lang="es-PR" sz="1100" b="0" i="0" u="none" strike="noStrike" cap="none" dirty="0">
                <a:solidFill>
                  <a:schemeClr val="dk1"/>
                </a:solidFill>
                <a:effectLst/>
                <a:latin typeface="Calibri"/>
                <a:ea typeface="Calibri"/>
                <a:cs typeface="Calibri"/>
                <a:sym typeface="Calibri"/>
              </a:rPr>
              <a:t>= 2 + 3.5 + 1 + 5 + 2 = 13.5 pies. El valor luego se comparara a la distancia de seguridad vertical disponible en el lugar de trabajo.</a:t>
            </a:r>
          </a:p>
          <a:p>
            <a:endParaRPr lang="es-PR" sz="1100" dirty="0"/>
          </a:p>
        </p:txBody>
      </p:sp>
      <p:sp>
        <p:nvSpPr>
          <p:cNvPr id="4" name="Header Placeholder 3"/>
          <p:cNvSpPr>
            <a:spLocks noGrp="1"/>
          </p:cNvSpPr>
          <p:nvPr>
            <p:ph type="hdr" sz="quarter"/>
          </p:nvPr>
        </p:nvSpPr>
        <p:spPr/>
        <p:txBody>
          <a:bodyPr/>
          <a:lstStyle/>
          <a:p>
            <a:r>
              <a:rPr lang="en-US" dirty="0"/>
              <a:t>Fall Protection/Fall Prevention</a:t>
            </a:r>
          </a:p>
        </p:txBody>
      </p:sp>
    </p:spTree>
    <p:extLst>
      <p:ext uri="{BB962C8B-B14F-4D97-AF65-F5344CB8AC3E}">
        <p14:creationId xmlns:p14="http://schemas.microsoft.com/office/powerpoint/2010/main" val="156184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6d60a54ff5_0_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6d60a54ff5_0_17: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1000" b="1" u="sng" noProof="0" dirty="0"/>
              <a:t>Módulo 1:</a:t>
            </a:r>
            <a:r>
              <a:rPr lang="es-PR" sz="1000" noProof="0" dirty="0"/>
              <a:t> Identifica los problemas relacionados con trabajar en las alturas, delinea los reglamentos relacionados con la protección contra caídas y quien es responsable de proporcionar la capacitación a los empleados.  El Módulo también comenta la protección brindada a los denunciantes. </a:t>
            </a:r>
          </a:p>
          <a:p>
            <a:pPr marL="0" lvl="0" indent="0" algn="l" rtl="0">
              <a:spcBef>
                <a:spcPts val="0"/>
              </a:spcBef>
              <a:spcAft>
                <a:spcPts val="0"/>
              </a:spcAft>
              <a:buNone/>
            </a:pPr>
            <a:r>
              <a:rPr lang="es-PR" sz="1000" b="1" u="sng" noProof="0" dirty="0"/>
              <a:t>Módulo 2:</a:t>
            </a:r>
            <a:r>
              <a:rPr lang="es-PR" sz="1000" b="1" noProof="0" dirty="0"/>
              <a:t> </a:t>
            </a:r>
            <a:r>
              <a:rPr lang="es-PR" sz="1000" b="0" noProof="0" dirty="0"/>
              <a:t>Describe</a:t>
            </a:r>
            <a:r>
              <a:rPr lang="es-PR" sz="1000" noProof="0" dirty="0"/>
              <a:t> los diferente componentes de una sistema personal de detención de caídas y explica como determinar cual sistema es mejor para usar en el trabajo.</a:t>
            </a:r>
          </a:p>
          <a:p>
            <a:pPr marL="0" lvl="0" indent="0" algn="l" rtl="0">
              <a:spcBef>
                <a:spcPts val="0"/>
              </a:spcBef>
              <a:spcAft>
                <a:spcPts val="0"/>
              </a:spcAft>
              <a:buNone/>
            </a:pPr>
            <a:r>
              <a:rPr lang="es-PR" sz="1000" b="1" u="sng" noProof="0" dirty="0"/>
              <a:t>Módulo 3:</a:t>
            </a:r>
            <a:r>
              <a:rPr lang="es-PR" sz="1000" noProof="0" dirty="0"/>
              <a:t> Identifica los diferente sistemas de retención disponibles y explica como configurar los sistemas en el trabajo.</a:t>
            </a:r>
          </a:p>
          <a:p>
            <a:pPr marL="0" lvl="0" indent="0" algn="l" rtl="0">
              <a:spcBef>
                <a:spcPts val="0"/>
              </a:spcBef>
              <a:spcAft>
                <a:spcPts val="0"/>
              </a:spcAft>
              <a:buNone/>
            </a:pPr>
            <a:r>
              <a:rPr lang="es-PR" sz="1000" b="1" u="sng" noProof="0" dirty="0"/>
              <a:t>Módulo 4:</a:t>
            </a:r>
            <a:r>
              <a:rPr lang="es-PR" sz="1000" b="0" u="none" baseline="0" noProof="0" dirty="0"/>
              <a:t> Enfatiza la importancia de prestar atención al uso de escaleras de mano en el sitio de trabajo y explica como usarlas de manera segura</a:t>
            </a:r>
            <a:r>
              <a:rPr lang="es-PR" sz="1000" noProof="0" dirty="0"/>
              <a:t>.</a:t>
            </a:r>
          </a:p>
          <a:p>
            <a:pPr marL="0" lvl="0" indent="0" algn="l" rtl="0">
              <a:spcBef>
                <a:spcPts val="0"/>
              </a:spcBef>
              <a:spcAft>
                <a:spcPts val="0"/>
              </a:spcAft>
              <a:buNone/>
            </a:pPr>
            <a:r>
              <a:rPr lang="es-PR" sz="1000" b="1" u="sng" noProof="0" dirty="0"/>
              <a:t>Módulo 5:</a:t>
            </a:r>
            <a:r>
              <a:rPr lang="es-PR" sz="1000" noProof="0" dirty="0"/>
              <a:t> Ensena a los participantes a ensenar un tema de instrucción a otros usando técnicas de enseñanza adulta. </a:t>
            </a:r>
          </a:p>
          <a:p>
            <a:pPr marL="0" lvl="0" indent="0" algn="l" rtl="0">
              <a:spcBef>
                <a:spcPts val="0"/>
              </a:spcBef>
              <a:spcAft>
                <a:spcPts val="0"/>
              </a:spcAft>
              <a:buNone/>
            </a:pPr>
            <a:r>
              <a:rPr lang="es-PR" sz="1000" b="1" u="sng" noProof="0" dirty="0"/>
              <a:t>Módulo 6:</a:t>
            </a:r>
            <a:r>
              <a:rPr lang="es-PR" sz="1000" noProof="0" dirty="0"/>
              <a:t> Identifica los requisitos para completar con éxito una capacitación según las pautas del Subsidio OSHA Grant y Greenville Technical College.  </a:t>
            </a:r>
          </a:p>
          <a:p>
            <a:pPr marL="0" lvl="0" indent="0" algn="l" rtl="0">
              <a:spcBef>
                <a:spcPts val="0"/>
              </a:spcBef>
              <a:spcAft>
                <a:spcPts val="0"/>
              </a:spcAft>
              <a:buNone/>
            </a:pPr>
            <a:endParaRPr lang="es-PR" sz="1000" noProof="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1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buFont typeface="Arial" panose="020B0604020202020204" pitchFamily="34" charset="0"/>
              <a:buChar char="•"/>
            </a:pPr>
            <a:r>
              <a:rPr lang="es-ES" sz="1000" dirty="0"/>
              <a:t>El peligro de caídas de columpio se crea por el efecto de péndulo, el cual puede columpiar a un trabajador que se cayó hacia una superficie cercana, como una pared o viga saliente.</a:t>
            </a:r>
            <a:r>
              <a:rPr lang="en-US" sz="1000" b="0" i="0" u="none" strike="noStrike" cap="none" dirty="0">
                <a:solidFill>
                  <a:schemeClr val="dk1"/>
                </a:solidFill>
                <a:effectLst/>
                <a:latin typeface="Calibri"/>
                <a:ea typeface="Calibri"/>
                <a:cs typeface="Calibri"/>
                <a:sym typeface="Calibri"/>
              </a:rPr>
              <a:t> </a:t>
            </a:r>
          </a:p>
          <a:p>
            <a:pPr marL="171450" lvl="0" indent="-171450">
              <a:buFont typeface="Arial" panose="020B0604020202020204" pitchFamily="34" charset="0"/>
              <a:buChar char="•"/>
            </a:pPr>
            <a:r>
              <a:rPr lang="es-ES" sz="1000" dirty="0"/>
              <a:t>Además de calcular la distancia total de seguridad para caídas antes de iniciar a trabajar en alturas, es importante que evalúen el peligro de una caída de columpio en las orillas en donde pudiera caer un trabajador.</a:t>
            </a:r>
            <a:r>
              <a:rPr lang="en-US" sz="1000" b="0" i="0" u="none" strike="noStrike" cap="none" dirty="0">
                <a:solidFill>
                  <a:schemeClr val="dk1"/>
                </a:solidFill>
                <a:effectLst/>
                <a:latin typeface="Calibri"/>
                <a:ea typeface="Calibri"/>
                <a:cs typeface="Calibri"/>
                <a:sym typeface="Calibri"/>
              </a:rPr>
              <a:t> </a:t>
            </a:r>
          </a:p>
          <a:p>
            <a:pPr marL="171450" lvl="0" indent="-171450">
              <a:buFont typeface="Arial" panose="020B0604020202020204" pitchFamily="34" charset="0"/>
              <a:buChar char="•"/>
            </a:pPr>
            <a:r>
              <a:rPr lang="es-ES" sz="1000" dirty="0"/>
              <a:t>Un trabajador que se cae mientras está conectado a un anclaje (a menos que se encuentre directamente sobre su cabeza) se columpiará hacia un lado y otro como un péndulo.</a:t>
            </a:r>
            <a:r>
              <a:rPr lang="en-US" sz="1000" b="0" i="0" u="none" strike="noStrike" cap="none" dirty="0">
                <a:solidFill>
                  <a:schemeClr val="dk1"/>
                </a:solidFill>
                <a:effectLst/>
                <a:latin typeface="Calibri"/>
                <a:ea typeface="Calibri"/>
                <a:cs typeface="Calibri"/>
                <a:sym typeface="Calibri"/>
              </a:rPr>
              <a:t> </a:t>
            </a:r>
          </a:p>
          <a:p>
            <a:pPr marL="171450" lvl="0" indent="-171450">
              <a:buFont typeface="Arial" panose="020B0604020202020204" pitchFamily="34" charset="0"/>
              <a:buChar char="•"/>
            </a:pPr>
            <a:r>
              <a:rPr lang="es-ES" sz="1000" dirty="0"/>
              <a:t>Los trabajadores pueden sufrir lesiones graves si golpean objetos durante una caída de columpio.</a:t>
            </a:r>
            <a:endParaRPr lang="en-US" sz="10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Font typeface="Arial" panose="020B0604020202020204" pitchFamily="34" charset="0"/>
              <a:buNone/>
            </a:pPr>
            <a:endParaRPr lang="en-US" sz="1000" b="0" i="0" u="none" strike="noStrike" cap="none" dirty="0">
              <a:solidFill>
                <a:schemeClr val="dk1"/>
              </a:solidFill>
              <a:effectLst/>
              <a:latin typeface="Calibri"/>
              <a:ea typeface="Calibri"/>
              <a:cs typeface="Calibri"/>
              <a:sym typeface="Calibri"/>
            </a:endParaRPr>
          </a:p>
          <a:p>
            <a:pPr marL="0" lvl="0" indent="0"/>
            <a:r>
              <a:rPr lang="en-US" sz="1000" b="0" i="0" u="none" strike="noStrike" cap="none" dirty="0">
                <a:solidFill>
                  <a:schemeClr val="dk1"/>
                </a:solidFill>
                <a:effectLst/>
                <a:latin typeface="Calibri"/>
                <a:ea typeface="Calibri"/>
                <a:cs typeface="Calibri"/>
                <a:sym typeface="Calibri"/>
              </a:rPr>
              <a:t>NOTE: </a:t>
            </a:r>
            <a:r>
              <a:rPr lang="es-ES" sz="1000" dirty="0"/>
              <a:t>Instalar el punto de anclaje directamente sobre el área de trabajo (conectada a un punto de anclaje sobre la cabeza con suficiente fuerza) ayudará evitar las lesiones.</a:t>
            </a:r>
            <a:endParaRPr lang="en-US" sz="10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000" dirty="0"/>
              <a:t>Coloque los sistemas de detención de caídas de manera que permitan el movimiento del trabajador solo hasta la orilla de la superficie para caminar/trabajar, cuando se use en las áreas para izar. Un plan efectivo de rescate del trabajador que se cayó aborda los procedimientos, equipo y personal necesario para asegurar que el rescate proceda de manera rápida y eficiente cuando ocurra una caída.</a:t>
            </a:r>
            <a:endParaRPr lang="en-US" sz="1000" dirty="0"/>
          </a:p>
          <a:p>
            <a:endParaRPr lang="en-US" sz="1000" dirty="0"/>
          </a:p>
          <a:p>
            <a:r>
              <a:rPr lang="es-ES" sz="1000" dirty="0"/>
              <a:t>Aun si el PFAS funciona correctamente, el trabajador que se cayó sigue estando en peligro. El peso corporal del trabajador hace presión en las correas del arnés, lo que puede comprimir las venas y hacer que la sangre se acumule en las extremidades inferiores y reducir el retorno de sangre al corazón de trabajador. </a:t>
            </a:r>
            <a:endParaRPr lang="en-US" sz="1000" dirty="0"/>
          </a:p>
          <a:p>
            <a:endParaRPr lang="en-US" sz="1000" dirty="0"/>
          </a:p>
          <a:p>
            <a:r>
              <a:rPr lang="es-ES" sz="1000" dirty="0"/>
              <a:t>A esta condición se le llama trauma por suspensión, también conocida como el síndrome de colgado del arnés. En términos médicos, esto resulta en una intolerancia ortostática. Sí no se reduce de inmediato la presión, el trabajador pudiera perder el conocimiento en minutos. Para retrasar el trauma pos-suspensión, active inmediatamente el plan de rescate.</a:t>
            </a:r>
            <a:endParaRPr lang="en-US" sz="1000" dirty="0"/>
          </a:p>
          <a:p>
            <a:endParaRPr lang="en-US" sz="1000" dirty="0"/>
          </a:p>
          <a:p>
            <a:r>
              <a:rPr lang="es-ES" sz="1000" dirty="0"/>
              <a:t>El auto-rescate y el rescate asistido son dos técnicas para rescatar a un trabajador suspendido. Rescatar de inmediato al trabajador (rescate asistido) o asegurar que el trabajador pueda hacer un auto-rescate es imperativo para evitar una lesión o fallecimiento. </a:t>
            </a:r>
            <a:endParaRPr lang="en-US" sz="1000" dirty="0"/>
          </a:p>
          <a:p>
            <a:endParaRPr lang="en-US" sz="1000" dirty="0"/>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4063504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PR" sz="1200" b="0" i="0" u="none" strike="noStrike" cap="none" dirty="0">
                <a:solidFill>
                  <a:schemeClr val="dk1"/>
                </a:solidFill>
                <a:effectLst/>
                <a:latin typeface="Calibri"/>
                <a:ea typeface="Calibri"/>
                <a:cs typeface="Calibri"/>
                <a:sym typeface="Calibri"/>
              </a:rPr>
              <a:t>Presente el paso inicial de auto-rescate</a:t>
            </a:r>
            <a:r>
              <a:rPr lang="en-US" sz="1200" b="0" i="0" u="none" strike="noStrike" cap="none" dirty="0">
                <a:solidFill>
                  <a:schemeClr val="dk1"/>
                </a:solidFill>
                <a:effectLst/>
                <a:latin typeface="Calibri"/>
                <a:ea typeface="Calibri"/>
                <a:cs typeface="Calibri"/>
                <a:sym typeface="Calibri"/>
              </a:rPr>
              <a:t>.</a:t>
            </a:r>
          </a:p>
          <a:p>
            <a:endParaRPr lang="en-US" dirty="0"/>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11872230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a:t>Explique como hacer rescate en rappel</a:t>
            </a:r>
            <a:r>
              <a:rPr lang="en-US" dirty="0"/>
              <a:t>.</a:t>
            </a:r>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108813724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a:t>
            </a:r>
          </a:p>
          <a:p>
            <a:r>
              <a:rPr lang="es-PR" dirty="0"/>
              <a:t>Explique como hacer rescate en rappel (continuado)</a:t>
            </a:r>
            <a:r>
              <a:rPr lang="en-US" sz="1200" b="0" i="0" u="none" strike="noStrike" cap="none" dirty="0">
                <a:solidFill>
                  <a:schemeClr val="dk1"/>
                </a:solidFill>
                <a:effectLst/>
                <a:latin typeface="Calibri"/>
                <a:ea typeface="Calibri"/>
                <a:cs typeface="Calibri"/>
                <a:sym typeface="Calibri"/>
              </a:rPr>
              <a:t>.</a:t>
            </a:r>
          </a:p>
          <a:p>
            <a:endParaRPr lang="en-US" dirty="0"/>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42903768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cap="none" dirty="0">
                <a:solidFill>
                  <a:schemeClr val="dk1"/>
                </a:solidFill>
                <a:effectLst/>
                <a:latin typeface="Calibri"/>
                <a:ea typeface="Calibri"/>
                <a:cs typeface="Calibri"/>
                <a:sym typeface="Calibri"/>
              </a:rPr>
              <a:t> </a:t>
            </a:r>
          </a:p>
          <a:p>
            <a:r>
              <a:rPr lang="es-PR" dirty="0"/>
              <a:t>Explique como hacer rescate en rappel (continuado)</a:t>
            </a:r>
            <a:r>
              <a:rPr lang="en-US" dirty="0"/>
              <a:t>. </a:t>
            </a:r>
            <a:endParaRPr lang="en-US" sz="1200" b="0" i="0" u="none" strike="noStrike" cap="none" dirty="0">
              <a:solidFill>
                <a:schemeClr val="dk1"/>
              </a:solidFill>
              <a:effectLst/>
              <a:latin typeface="Calibri"/>
              <a:ea typeface="Calibri"/>
              <a:cs typeface="Calibri"/>
              <a:sym typeface="Calibri"/>
            </a:endParaRPr>
          </a:p>
          <a:p>
            <a:endParaRPr lang="en-US" dirty="0"/>
          </a:p>
        </p:txBody>
      </p:sp>
      <p:sp>
        <p:nvSpPr>
          <p:cNvPr id="4" name="Header Placeholder 3"/>
          <p:cNvSpPr>
            <a:spLocks noGrp="1"/>
          </p:cNvSpPr>
          <p:nvPr>
            <p:ph type="hdr" sz="quarter"/>
          </p:nvPr>
        </p:nvSpPr>
        <p:spPr/>
        <p:txBody>
          <a:bodyPr/>
          <a:lstStyle/>
          <a:p>
            <a:r>
              <a:rPr lang="en-US" dirty="0"/>
              <a:t>Fall Protection/Fall Prevention</a:t>
            </a:r>
          </a:p>
        </p:txBody>
      </p:sp>
    </p:spTree>
    <p:extLst>
      <p:ext uri="{BB962C8B-B14F-4D97-AF65-F5344CB8AC3E}">
        <p14:creationId xmlns:p14="http://schemas.microsoft.com/office/powerpoint/2010/main" val="29143694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rtl="0"/>
            <a:r>
              <a:rPr lang="es-PR" sz="1200" b="0" i="0" u="none" strike="noStrike" cap="none" dirty="0">
                <a:solidFill>
                  <a:schemeClr val="dk1"/>
                </a:solidFill>
                <a:effectLst/>
                <a:latin typeface="Calibri"/>
                <a:ea typeface="Calibri"/>
                <a:cs typeface="Calibri"/>
                <a:sym typeface="Calibri"/>
              </a:rPr>
              <a:t>Los instructores tiene que completar una lista de comprobación de aptitudes por cada conjunto de aptitud</a:t>
            </a:r>
            <a:r>
              <a:rPr lang="en-US" sz="1200" b="0" i="0" u="none" strike="noStrike" cap="none" baseline="0" dirty="0">
                <a:solidFill>
                  <a:schemeClr val="dk1"/>
                </a:solidFill>
                <a:effectLst/>
                <a:latin typeface="Calibri"/>
                <a:ea typeface="Calibri"/>
                <a:cs typeface="Calibri"/>
                <a:sym typeface="Calibri"/>
              </a:rPr>
              <a:t>.</a:t>
            </a:r>
            <a:endParaRPr lang="en-US" b="0" dirty="0">
              <a:effectLst/>
            </a:endParaRPr>
          </a:p>
          <a:p>
            <a:br>
              <a:rPr lang="en-US" dirty="0"/>
            </a:b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a:bodyPr>
          <a:lstStyle/>
          <a:p>
            <a:pPr lvl="0">
              <a:buFont typeface="Arial" panose="020B0604020202020204" pitchFamily="34" charset="0"/>
              <a:buChar char="•"/>
            </a:pPr>
            <a:r>
              <a:rPr lang="es-ES" dirty="0"/>
              <a:t>Evitar que los trabajadores se caigan usando controles de ingeniería (ej. barreras de protección y cubiertas para orificios) o sistemas de sujeción se conoce como prevención contra caídas. Evitar las lesiones durante y después de una caída usando un Sistema Personal de Detención de Caídas (PFAS) o redes de seguridad y tener un plan de rescate efectivo se conoce como detención/protección de caídas.</a:t>
            </a:r>
            <a:endParaRPr lang="en-US"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s-ES" dirty="0"/>
              <a:t>El orden preferido de la protección contra caídas es: controles de ingeniería, un sistema de sujeción de caídas, seguido por un sistema de detención de caídas. </a:t>
            </a:r>
          </a:p>
          <a:p>
            <a:pPr lvl="0">
              <a:buFont typeface="Arial" panose="020B0604020202020204" pitchFamily="34" charset="0"/>
              <a:buChar char="•"/>
            </a:pPr>
            <a:r>
              <a:rPr lang="es-ES" i="1" dirty="0"/>
              <a:t>“Sistema personal de detención de caídas” (PFAS) se refiere a un sistema que se usa para detener al empleado en una caída de un nivel de trabajo. Consiste en un arnés de cuerpo, un anclaje y conectores y puede incluir un acollador, un dispositivo de desaceleración, cuerda de rescate o una combinación adecuada de éstos</a:t>
            </a:r>
            <a:endParaRPr lang="en-US" sz="12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s-ES" dirty="0"/>
              <a:t>Ya no se permite usar los cinturones de seguridad (cinturones de cintura) como equipo personal de detención de caídas</a:t>
            </a:r>
            <a:endParaRPr lang="en-US" sz="1200" b="0" i="0" u="none" strike="noStrike" cap="none" dirty="0">
              <a:solidFill>
                <a:schemeClr val="dk1"/>
              </a:solidFill>
              <a:effectLst/>
              <a:latin typeface="Calibri"/>
              <a:ea typeface="Calibri"/>
              <a:cs typeface="Calibri"/>
              <a:sym typeface="Calibri"/>
            </a:endParaRP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0"/>
              </a:spcBef>
              <a:spcAft>
                <a:spcPts val="0"/>
              </a:spcAft>
              <a:buFont typeface="Arial" panose="020B0604020202020204" pitchFamily="34" charset="0"/>
              <a:buNone/>
            </a:pPr>
            <a:r>
              <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Repase </a:t>
            </a: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puntos claves en la </a:t>
            </a:r>
            <a:r>
              <a:rPr lang="es-PR" sz="1050" baseline="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lamina:</a:t>
            </a:r>
            <a:endPar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buFont typeface="Arial" panose="020B0604020202020204" pitchFamily="34" charset="0"/>
              <a:buChar char="*"/>
            </a:pP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Los puntos de anclaje deben ser capaz de resistir 5000 libras.</a:t>
            </a:r>
          </a:p>
          <a:p>
            <a:pPr marL="342900" lvl="0" indent="-342900">
              <a:lnSpc>
                <a:spcPct val="107000"/>
              </a:lnSpc>
              <a:buFont typeface="Arial" panose="020B0604020202020204" pitchFamily="34" charset="0"/>
              <a:buChar char="*"/>
            </a:pP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Siempre siga las instrucciones del fabricante del anclaje, consulte a una persona capacitada al instalar los anclajes para asegurar que tenga la resistencia necesaria para soportar el peso súbito de un trabajador en caída libre.  </a:t>
            </a:r>
            <a:endParaRPr lang="es-PR" sz="1050" i="1" dirty="0">
              <a:solidFill>
                <a:srgbClr val="000000"/>
              </a:solidFill>
              <a:latin typeface="Calibri" panose="020F0502020204030204" pitchFamily="34" charset="0"/>
              <a:ea typeface="Times New Roman" panose="02020603050405020304" pitchFamily="18" charset="0"/>
              <a:cs typeface="Calibri" panose="020F0502020204030204" pitchFamily="34" charset="0"/>
            </a:endParaRPr>
          </a:p>
          <a:p>
            <a:pPr marL="342900" lvl="0" indent="-342900">
              <a:lnSpc>
                <a:spcPct val="107000"/>
              </a:lnSpc>
              <a:buFont typeface="Arial" panose="020B0604020202020204" pitchFamily="34" charset="0"/>
              <a:buChar char="*"/>
            </a:pP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Nunca le haga nudos al acollador para hacerlo más corto ni lo coloque sobre un objeto y luego amarrarlo a sí mismo.</a:t>
            </a:r>
          </a:p>
          <a:p>
            <a:pPr marL="342900" lvl="0" indent="-342900">
              <a:lnSpc>
                <a:spcPct val="107000"/>
              </a:lnSpc>
              <a:buFont typeface="Arial" panose="020B0604020202020204" pitchFamily="34" charset="0"/>
              <a:buChar char="*"/>
            </a:pP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 distancia total de seguridad de caídas no puede exceder 6 pies.</a:t>
            </a:r>
          </a:p>
          <a:p>
            <a:pPr marL="342900" lvl="0" indent="-342900">
              <a:lnSpc>
                <a:spcPct val="107000"/>
              </a:lnSpc>
              <a:buFont typeface="Arial" panose="020B0604020202020204" pitchFamily="34" charset="0"/>
              <a:buChar char="*"/>
            </a:pP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Los acolladores auto-retráctiles limitan la distancia de caída libre a no más de 2 pies</a:t>
            </a:r>
            <a:r>
              <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PR"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defRPr/>
            </a:pPr>
            <a:r>
              <a:rPr lang="es-PR" sz="1050" dirty="0">
                <a:solidFill>
                  <a:srgbClr val="000000"/>
                </a:solidFill>
                <a:latin typeface="Calibri" panose="020F0502020204030204" pitchFamily="34" charset="0"/>
                <a:ea typeface="Times New Roman" panose="02020603050405020304" pitchFamily="18" charset="0"/>
              </a:rPr>
              <a:t>Se requiere una inspección visual antes de cada uso, así como una inspección de rutina por una persona competente</a:t>
            </a:r>
            <a:r>
              <a:rPr lang="es-PR" sz="1050" dirty="0">
                <a:solidFill>
                  <a:srgbClr val="000000"/>
                </a:solidFill>
                <a:effectLst/>
                <a:latin typeface="Calibri" panose="020F0502020204030204" pitchFamily="34" charset="0"/>
                <a:ea typeface="Times New Roman" panose="02020603050405020304" pitchFamily="18" charset="0"/>
              </a:rPr>
              <a:t>.</a:t>
            </a:r>
          </a:p>
          <a:p>
            <a:pPr marL="0" marR="0" lvl="0" indent="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None/>
              <a:tabLst/>
              <a:defRPr/>
            </a:pPr>
            <a:r>
              <a:rPr lang="es-PR" sz="1050" dirty="0">
                <a:solidFill>
                  <a:srgbClr val="000000"/>
                </a:solidFill>
                <a:effectLst/>
                <a:latin typeface="Calibri" panose="020F0502020204030204" pitchFamily="34" charset="0"/>
              </a:rPr>
              <a:t>Recordatorios adicionales</a:t>
            </a:r>
            <a:r>
              <a:rPr lang="es-PR" sz="1050" baseline="0" dirty="0">
                <a:solidFill>
                  <a:srgbClr val="000000"/>
                </a:solidFill>
                <a:effectLst/>
                <a:latin typeface="Calibri" panose="020F0502020204030204" pitchFamily="34" charset="0"/>
              </a:rPr>
              <a:t>:</a:t>
            </a:r>
            <a:endParaRPr lang="es-PR" sz="1050" dirty="0"/>
          </a:p>
          <a:p>
            <a:pPr marL="342900" lvl="0" indent="-342900">
              <a:lnSpc>
                <a:spcPct val="107000"/>
              </a:lnSpc>
              <a:buFont typeface="Arial" panose="020B0604020202020204" pitchFamily="34" charset="0"/>
              <a:buChar char="*"/>
            </a:pPr>
            <a:r>
              <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Nunca ancle a un Sistema de detención de caídas a </a:t>
            </a: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un tubo de venteo, cubiertas para imbornales, barandales, trampilla de techo, escaleras o escalones fijos, tubos de ventilación, encofrado, gato ademador, </a:t>
            </a:r>
            <a:r>
              <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mampostería vieja o pretiles estructurales</a:t>
            </a: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ligeras</a:t>
            </a:r>
            <a:r>
              <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P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Instale un paso continuo a través de una cuerda de rescate horizontal.  Permite que los trabajadores se muevan a través de múltiples tramos con un amarre del 100% en todo momento</a:t>
            </a:r>
            <a:r>
              <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P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Al usar una cuerda de rescate auto-retráctil asegúrese de revisar las instrucciones del fabricante</a:t>
            </a:r>
            <a:r>
              <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a:p>
            <a:pPr marL="342900" lvl="0" indent="-342900">
              <a:lnSpc>
                <a:spcPct val="107000"/>
              </a:lnSpc>
              <a:buFont typeface="Arial" panose="020B0604020202020204" pitchFamily="34" charset="0"/>
              <a:buChar char="*"/>
            </a:pP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Asegúrese que la cuerda no pase sobre una orilla filosa descubierta</a:t>
            </a:r>
            <a:r>
              <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342900" lvl="0" indent="-342900">
              <a:lnSpc>
                <a:spcPct val="107000"/>
              </a:lnSpc>
              <a:buFont typeface="Arial" panose="020B0604020202020204" pitchFamily="34" charset="0"/>
              <a:buChar char="*"/>
            </a:pPr>
            <a:r>
              <a:rPr lang="es-PR" sz="1050" dirty="0">
                <a:solidFill>
                  <a:srgbClr val="000000"/>
                </a:solidFill>
                <a:latin typeface="Calibri" panose="020F0502020204030204" pitchFamily="34" charset="0"/>
                <a:ea typeface="Times New Roman" panose="02020603050405020304" pitchFamily="18" charset="0"/>
                <a:cs typeface="Calibri" panose="020F0502020204030204" pitchFamily="34" charset="0"/>
              </a:rPr>
              <a:t>Asegúrese de evaluar el potencial de una caída de columpio</a:t>
            </a:r>
            <a:r>
              <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P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 inspeccionar los ganchos</a:t>
            </a:r>
            <a:r>
              <a:rPr lang="es-PR" sz="1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el seguro o candado debe ser de doble cierre para evitar que se zafe</a:t>
            </a:r>
            <a:r>
              <a:rPr lang="es-PR" sz="105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p>
        </p:txBody>
      </p:sp>
      <p:sp>
        <p:nvSpPr>
          <p:cNvPr id="4" name="Header Placeholder 3"/>
          <p:cNvSpPr>
            <a:spLocks noGrp="1"/>
          </p:cNvSpPr>
          <p:nvPr>
            <p:ph type="hdr" sz="quarter"/>
          </p:nvPr>
        </p:nvSpPr>
        <p:spPr/>
        <p:txBody>
          <a:bodyPr/>
          <a:lstStyle/>
          <a:p>
            <a:r>
              <a:rPr lang="en-US" dirty="0"/>
              <a:t>Fall Protection/Fall Prevention</a:t>
            </a:r>
          </a:p>
        </p:txBody>
      </p:sp>
    </p:spTree>
    <p:extLst>
      <p:ext uri="{BB962C8B-B14F-4D97-AF65-F5344CB8AC3E}">
        <p14:creationId xmlns:p14="http://schemas.microsoft.com/office/powerpoint/2010/main" val="200378076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6d60a54ff5_0_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6d60a54ff5_0_23: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noProof="0" dirty="0"/>
              <a:t>Explique el resultado </a:t>
            </a:r>
            <a:r>
              <a:rPr lang="es-PR" i="1" noProof="0" dirty="0"/>
              <a:t>outcome </a:t>
            </a:r>
            <a:r>
              <a:rPr lang="es-PR" noProof="0" dirty="0"/>
              <a:t>del curso anotado en la pantalla </a:t>
            </a:r>
            <a:r>
              <a:rPr lang="es-PR" i="1" baseline="0" noProof="0" dirty="0"/>
              <a:t>lamina</a:t>
            </a:r>
            <a:r>
              <a:rPr lang="es-PR" baseline="0" noProof="0" dirty="0"/>
              <a:t>.</a:t>
            </a:r>
          </a:p>
          <a:p>
            <a:pPr marL="0" lvl="0" indent="0" algn="l" rtl="0">
              <a:spcBef>
                <a:spcPts val="0"/>
              </a:spcBef>
              <a:spcAft>
                <a:spcPts val="0"/>
              </a:spcAft>
              <a:buNone/>
            </a:pPr>
            <a:endParaRPr lang="es-PR" baseline="0" noProof="0" dirty="0"/>
          </a:p>
          <a:p>
            <a:pPr marL="0" lvl="0" indent="0" algn="l" rtl="0">
              <a:spcBef>
                <a:spcPts val="0"/>
              </a:spcBef>
              <a:spcAft>
                <a:spcPts val="0"/>
              </a:spcAft>
              <a:buNone/>
            </a:pPr>
            <a:r>
              <a:rPr lang="es-PR" baseline="0" noProof="0" dirty="0"/>
              <a:t>Repase las respuestas del PRE-EXAMEN incluido en la guía estudiantil:</a:t>
            </a:r>
          </a:p>
          <a:p>
            <a:pPr marL="0" lvl="0" indent="0" algn="l" rtl="0">
              <a:spcBef>
                <a:spcPts val="0"/>
              </a:spcBef>
              <a:spcAft>
                <a:spcPts val="0"/>
              </a:spcAft>
              <a:buNone/>
            </a:pPr>
            <a:r>
              <a:rPr lang="es-PR" baseline="0" noProof="0" dirty="0"/>
              <a:t>1. C</a:t>
            </a:r>
          </a:p>
          <a:p>
            <a:pPr marL="0" lvl="0" indent="0" algn="l" rtl="0">
              <a:spcBef>
                <a:spcPts val="0"/>
              </a:spcBef>
              <a:spcAft>
                <a:spcPts val="0"/>
              </a:spcAft>
              <a:buNone/>
            </a:pPr>
            <a:r>
              <a:rPr lang="es-PR" baseline="0" noProof="0" dirty="0"/>
              <a:t>2. C</a:t>
            </a:r>
          </a:p>
          <a:p>
            <a:pPr marL="0" lvl="0" indent="0" algn="l" rtl="0">
              <a:spcBef>
                <a:spcPts val="0"/>
              </a:spcBef>
              <a:spcAft>
                <a:spcPts val="0"/>
              </a:spcAft>
              <a:buNone/>
            </a:pPr>
            <a:r>
              <a:rPr lang="es-PR" baseline="0" noProof="0" dirty="0"/>
              <a:t>3. F</a:t>
            </a:r>
          </a:p>
          <a:p>
            <a:pPr marL="0" lvl="0" indent="0" algn="l" rtl="0">
              <a:spcBef>
                <a:spcPts val="0"/>
              </a:spcBef>
              <a:spcAft>
                <a:spcPts val="0"/>
              </a:spcAft>
              <a:buNone/>
            </a:pPr>
            <a:r>
              <a:rPr lang="es-PR" baseline="0" noProof="0" dirty="0"/>
              <a:t>4. C</a:t>
            </a:r>
          </a:p>
          <a:p>
            <a:pPr marL="0" lvl="0" indent="0" algn="l" rtl="0">
              <a:spcBef>
                <a:spcPts val="0"/>
              </a:spcBef>
              <a:spcAft>
                <a:spcPts val="0"/>
              </a:spcAft>
              <a:buNone/>
            </a:pPr>
            <a:r>
              <a:rPr lang="es-PR" baseline="0" noProof="0" dirty="0"/>
              <a:t>5. C</a:t>
            </a:r>
          </a:p>
          <a:p>
            <a:pPr marL="0" lvl="0" indent="0" algn="l" rtl="0">
              <a:spcBef>
                <a:spcPts val="0"/>
              </a:spcBef>
              <a:spcAft>
                <a:spcPts val="0"/>
              </a:spcAft>
              <a:buNone/>
            </a:pPr>
            <a:r>
              <a:rPr lang="es-PR" baseline="0" noProof="0" dirty="0"/>
              <a:t>6. F</a:t>
            </a:r>
          </a:p>
          <a:p>
            <a:pPr marL="0" lvl="0" indent="0" algn="l" rtl="0">
              <a:spcBef>
                <a:spcPts val="0"/>
              </a:spcBef>
              <a:spcAft>
                <a:spcPts val="0"/>
              </a:spcAft>
              <a:buNone/>
            </a:pPr>
            <a:r>
              <a:rPr lang="es-PR" baseline="0" noProof="0" dirty="0"/>
              <a:t>7. F</a:t>
            </a:r>
          </a:p>
          <a:p>
            <a:pPr marL="0" lvl="0" indent="0" algn="l" rtl="0">
              <a:spcBef>
                <a:spcPts val="0"/>
              </a:spcBef>
              <a:spcAft>
                <a:spcPts val="0"/>
              </a:spcAft>
              <a:buNone/>
            </a:pPr>
            <a:r>
              <a:rPr lang="es-PR" baseline="0" noProof="0" dirty="0"/>
              <a:t>8. Todo lo anterior (respuesta D)</a:t>
            </a:r>
          </a:p>
          <a:p>
            <a:pPr marL="0" lvl="0" indent="0" algn="l" rtl="0">
              <a:spcBef>
                <a:spcPts val="0"/>
              </a:spcBef>
              <a:spcAft>
                <a:spcPts val="0"/>
              </a:spcAft>
              <a:buNone/>
            </a:pPr>
            <a:r>
              <a:rPr lang="es-PR" baseline="0" noProof="0" dirty="0"/>
              <a:t>9.T</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a:lnSpc>
                <a:spcPct val="107000"/>
              </a:lnSpc>
              <a:spcBef>
                <a:spcPts val="0"/>
              </a:spcBef>
              <a:spcAft>
                <a:spcPts val="0"/>
              </a:spcAft>
            </a:pPr>
            <a:r>
              <a:rPr lang="es-PR" sz="4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Al completar este Módulo podrá:</a:t>
            </a:r>
            <a:endParaRPr lang="es-PR"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a:t>
            </a:r>
            <a:r>
              <a:rPr lang="es-PR"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xplicar los requisitos para construir un sistema de barreras de protección</a:t>
            </a:r>
            <a:endParaRPr lang="es-PR"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s-PR"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escribir el sistema de redes de seguridad</a:t>
            </a:r>
            <a:endParaRPr lang="es-PR"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s-PR"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escribir los distintos tipos de prevención de caídas</a:t>
            </a:r>
            <a:endParaRPr lang="es-PR" sz="4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4000" dirty="0">
                <a:solidFill>
                  <a:srgbClr val="000000"/>
                </a:solidFill>
                <a:latin typeface="Calibri" panose="020F0502020204030204" pitchFamily="34" charset="0"/>
                <a:cs typeface="Calibri" panose="020F0502020204030204" pitchFamily="34" charset="0"/>
              </a:rPr>
              <a:t>Definir las distintas partes de un sistema de sujeción de caídas</a:t>
            </a:r>
          </a:p>
          <a:p>
            <a:pPr marL="342900" lvl="0" indent="-342900">
              <a:lnSpc>
                <a:spcPct val="107000"/>
              </a:lnSpc>
              <a:buFont typeface="Arial" panose="020B0604020202020204" pitchFamily="34" charset="0"/>
              <a:buChar char="*"/>
            </a:pPr>
            <a:r>
              <a:rPr lang="es-PR" sz="4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a:t>
            </a:r>
            <a:r>
              <a:rPr lang="es-PR"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escribir los sistemas de dispositivos de posicionamiento</a:t>
            </a:r>
            <a:endParaRPr lang="es-PR"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eader Placeholder 2"/>
          <p:cNvSpPr>
            <a:spLocks noGrp="1"/>
          </p:cNvSpPr>
          <p:nvPr>
            <p:ph type="hdr" sz="quarter" idx="1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PR" sz="1000" b="1" i="0" u="none" strike="noStrike" kern="1200" cap="none" spc="0" normalizeH="0" baseline="0" dirty="0">
                <a:ln>
                  <a:noFill/>
                </a:ln>
                <a:solidFill>
                  <a:srgbClr val="000000"/>
                </a:solidFill>
                <a:effectLst/>
                <a:uLnTx/>
                <a:uFillTx/>
                <a:latin typeface="Calibri"/>
                <a:ea typeface="+mn-ea"/>
                <a:cs typeface="+mn-cs"/>
              </a:rPr>
              <a:t>Protección Contra Caídas/Prevención de Caídas</a:t>
            </a:r>
          </a:p>
        </p:txBody>
      </p:sp>
    </p:spTree>
    <p:extLst>
      <p:ext uri="{BB962C8B-B14F-4D97-AF65-F5344CB8AC3E}">
        <p14:creationId xmlns:p14="http://schemas.microsoft.com/office/powerpoint/2010/main" val="28780798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8" name="Google Shape;368;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4000" dirty="0"/>
              <a:t>Presente los requisitos básicos de sistemas para barandales</a:t>
            </a:r>
            <a:r>
              <a:rPr lang="en-US" sz="4000" baseline="0" dirty="0"/>
              <a:t>.</a:t>
            </a:r>
            <a:endParaRPr sz="4000" dirty="0"/>
          </a:p>
        </p:txBody>
      </p:sp>
      <p:sp>
        <p:nvSpPr>
          <p:cNvPr id="3" name="Header Placeholder 2"/>
          <p:cNvSpPr>
            <a:spLocks noGrp="1"/>
          </p:cNvSpPr>
          <p:nvPr>
            <p:ph type="hdr" sz="quarter" idx="14"/>
          </p:nvPr>
        </p:nvSpPr>
        <p:spPr/>
        <p:txBody>
          <a:bodyPr/>
          <a:lstStyle/>
          <a:p>
            <a:r>
              <a:rPr lang="es-PR" dirty="0"/>
              <a:t>Protección Contra Caídas/Prevención de Caídas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Google Shape;394;p29:notes"/>
          <p:cNvSpPr txBox="1">
            <a:spLocks noGrp="1"/>
          </p:cNvSpPr>
          <p:nvPr>
            <p:ph type="body" idx="1"/>
          </p:nvPr>
        </p:nvSpPr>
        <p:spPr>
          <a:xfrm>
            <a:off x="701040" y="4473892"/>
            <a:ext cx="5608320" cy="4717000"/>
          </a:xfrm>
          <a:prstGeom prst="rect">
            <a:avLst/>
          </a:prstGeom>
          <a:noFill/>
          <a:ln>
            <a:noFill/>
          </a:ln>
        </p:spPr>
        <p:txBody>
          <a:bodyPr spcFirstLastPara="1" wrap="square" lIns="93175" tIns="46575" rIns="93175" bIns="46575" anchor="t" anchorCtr="0">
            <a:normAutofit fontScale="40000" lnSpcReduction="20000"/>
          </a:bodyPr>
          <a:lstStyle/>
          <a:p>
            <a:r>
              <a:rPr lang="es-PR" sz="4000" b="0" i="0" u="none" strike="noStrike" cap="none" dirty="0">
                <a:solidFill>
                  <a:schemeClr val="dk1"/>
                </a:solidFill>
                <a:effectLst/>
                <a:latin typeface="Calibri"/>
                <a:ea typeface="Calibri"/>
                <a:cs typeface="Calibri"/>
                <a:sym typeface="Calibri"/>
              </a:rPr>
              <a:t>Los sistemas </a:t>
            </a:r>
            <a:r>
              <a:rPr lang="es-PR" sz="4000" dirty="0"/>
              <a:t>para barandales eficaces tendrá como </a:t>
            </a:r>
            <a:r>
              <a:rPr lang="es-PR" sz="4000" b="0" i="0" u="none" strike="noStrike" cap="none" dirty="0">
                <a:solidFill>
                  <a:schemeClr val="dk1"/>
                </a:solidFill>
                <a:effectLst/>
                <a:latin typeface="Calibri"/>
                <a:ea typeface="Calibri"/>
                <a:cs typeface="Calibri"/>
                <a:sym typeface="Calibri"/>
              </a:rPr>
              <a:t>mínimo:</a:t>
            </a:r>
          </a:p>
          <a:p>
            <a:pPr lvl="0">
              <a:buFont typeface="Arial" panose="020B0604020202020204" pitchFamily="34" charset="0"/>
              <a:buChar char="•"/>
            </a:pPr>
            <a:r>
              <a:rPr lang="es-PR" sz="4000" b="0" i="0" u="none" strike="noStrike" cap="none" dirty="0">
                <a:solidFill>
                  <a:schemeClr val="dk1"/>
                </a:solidFill>
                <a:effectLst/>
                <a:latin typeface="Calibri"/>
                <a:ea typeface="Calibri"/>
                <a:cs typeface="Calibri"/>
                <a:sym typeface="Calibri"/>
              </a:rPr>
              <a:t>Una superficie lisa y libre de rebaba para evitar </a:t>
            </a:r>
            <a:r>
              <a:rPr lang="es-PR" sz="4000" dirty="0"/>
              <a:t>pinchazos y laceraciones y evitar que la ropa se enganche</a:t>
            </a:r>
            <a:r>
              <a:rPr lang="es-PR" sz="4000" b="0" i="0" u="none" strike="noStrike" cap="none" dirty="0">
                <a:solidFill>
                  <a:schemeClr val="dk1"/>
                </a:solidFill>
                <a:effectLst/>
                <a:latin typeface="Calibri"/>
                <a:ea typeface="Calibri"/>
                <a:cs typeface="Calibri"/>
                <a:sym typeface="Calibri"/>
              </a:rPr>
              <a:t> (consulte29 CFR 1926.502(b)(6)).</a:t>
            </a:r>
          </a:p>
          <a:p>
            <a:pPr lvl="0">
              <a:buFont typeface="Arial" panose="020B0604020202020204" pitchFamily="34" charset="0"/>
              <a:buChar char="•"/>
            </a:pPr>
            <a:r>
              <a:rPr lang="es-PR" sz="4000" b="0" i="0" u="none" strike="noStrike" cap="none" dirty="0">
                <a:solidFill>
                  <a:schemeClr val="dk1"/>
                </a:solidFill>
                <a:effectLst/>
                <a:latin typeface="Calibri"/>
                <a:ea typeface="Calibri"/>
                <a:cs typeface="Calibri"/>
                <a:sym typeface="Calibri"/>
              </a:rPr>
              <a:t>Las barandillas superior y medias serán cuando meno</a:t>
            </a:r>
            <a:r>
              <a:rPr lang="es-PR" sz="4000" dirty="0"/>
              <a:t>s </a:t>
            </a:r>
            <a:r>
              <a:rPr lang="es-PR" sz="4000" b="0" i="0" u="none" strike="noStrike" cap="none" dirty="0">
                <a:solidFill>
                  <a:schemeClr val="dk1"/>
                </a:solidFill>
                <a:effectLst/>
                <a:latin typeface="Calibri"/>
                <a:ea typeface="Calibri"/>
                <a:cs typeface="Calibri"/>
                <a:sym typeface="Calibri"/>
              </a:rPr>
              <a:t>1/4 pulgada en diámetro (0.6 cm) (consulte 29 CFR 1926.502(b)(9)).</a:t>
            </a:r>
          </a:p>
          <a:p>
            <a:pPr lvl="0">
              <a:buFont typeface="Arial" panose="020B0604020202020204" pitchFamily="34" charset="0"/>
              <a:buChar char="•"/>
            </a:pPr>
            <a:r>
              <a:rPr lang="es-PR" sz="4000" b="0" i="0" u="none" strike="noStrike" cap="none" dirty="0">
                <a:solidFill>
                  <a:schemeClr val="dk1"/>
                </a:solidFill>
                <a:effectLst/>
                <a:latin typeface="Calibri"/>
                <a:ea typeface="Calibri"/>
                <a:cs typeface="Calibri"/>
                <a:sym typeface="Calibri"/>
              </a:rPr>
              <a:t>Fuerza para resistir cuando menos 200 libras </a:t>
            </a:r>
            <a:r>
              <a:rPr lang="es-PR" sz="4000" dirty="0"/>
              <a:t>aplicadas a menos de 2 pulgadas de la orilla superior en cualquier dirección hacia afuera o hacia abajo</a:t>
            </a:r>
            <a:r>
              <a:rPr lang="es-PR" sz="4000" b="0" i="0" u="none" strike="noStrike" cap="none" dirty="0">
                <a:solidFill>
                  <a:schemeClr val="dk1"/>
                </a:solidFill>
                <a:effectLst/>
                <a:latin typeface="Calibri"/>
                <a:ea typeface="Calibri"/>
                <a:cs typeface="Calibri"/>
                <a:sym typeface="Calibri"/>
              </a:rPr>
              <a:t> (consulte 29 CFR 1926.502(b)(3)).</a:t>
            </a:r>
          </a:p>
          <a:p>
            <a:pPr marL="228600" indent="0"/>
            <a:r>
              <a:rPr lang="es-PR" sz="4000" dirty="0"/>
              <a:t>Los sistemas para barandales eficaces </a:t>
            </a:r>
            <a:r>
              <a:rPr lang="es-PR" sz="4000" b="1" i="0" u="none" strike="noStrike" cap="none" dirty="0">
                <a:solidFill>
                  <a:schemeClr val="dk1"/>
                </a:solidFill>
                <a:effectLst/>
                <a:latin typeface="Calibri"/>
                <a:ea typeface="Calibri"/>
                <a:cs typeface="Calibri"/>
                <a:sym typeface="Calibri"/>
              </a:rPr>
              <a:t>no tendrán</a:t>
            </a:r>
            <a:r>
              <a:rPr lang="es-PR" sz="4000" i="0" u="none" strike="noStrike" cap="none" dirty="0">
                <a:solidFill>
                  <a:schemeClr val="dk1"/>
                </a:solidFill>
                <a:effectLst/>
                <a:latin typeface="Calibri"/>
                <a:ea typeface="Calibri"/>
                <a:cs typeface="Calibri"/>
                <a:sym typeface="Calibri"/>
              </a:rPr>
              <a:t>:</a:t>
            </a:r>
          </a:p>
          <a:p>
            <a:pPr lvl="0">
              <a:buFont typeface="Arial" panose="020B0604020202020204" pitchFamily="34" charset="0"/>
              <a:buChar char="•"/>
            </a:pPr>
            <a:r>
              <a:rPr lang="es-PR" sz="4000" dirty="0"/>
              <a:t>Las b</a:t>
            </a:r>
            <a:r>
              <a:rPr lang="es-PR" sz="4000" b="0" i="0" u="none" strike="noStrike" cap="none" dirty="0">
                <a:solidFill>
                  <a:schemeClr val="dk1"/>
                </a:solidFill>
                <a:effectLst/>
                <a:latin typeface="Calibri"/>
                <a:ea typeface="Calibri"/>
                <a:cs typeface="Calibri"/>
                <a:sym typeface="Calibri"/>
              </a:rPr>
              <a:t>arandillas que </a:t>
            </a:r>
            <a:r>
              <a:rPr lang="es-PR" sz="4000" dirty="0"/>
              <a:t>distorsionan a una altura menor de 39 pulgadas sobre el nivel para caminar/trabajar cuando se aplique la prueba de </a:t>
            </a:r>
            <a:r>
              <a:rPr lang="es-PR" sz="4000" b="0" i="0" u="none" strike="noStrike" cap="none" dirty="0">
                <a:solidFill>
                  <a:schemeClr val="dk1"/>
                </a:solidFill>
                <a:effectLst/>
                <a:latin typeface="Calibri"/>
                <a:ea typeface="Calibri"/>
                <a:cs typeface="Calibri"/>
                <a:sym typeface="Calibri"/>
              </a:rPr>
              <a:t>200 libras en una dirección hacia abajo. </a:t>
            </a:r>
          </a:p>
          <a:p>
            <a:pPr lvl="0">
              <a:buFont typeface="Arial" panose="020B0604020202020204" pitchFamily="34" charset="0"/>
              <a:buChar char="•"/>
            </a:pPr>
            <a:r>
              <a:rPr lang="es-PR" sz="4000" b="0" i="0" u="none" strike="noStrike" cap="none" dirty="0">
                <a:solidFill>
                  <a:schemeClr val="dk1"/>
                </a:solidFill>
                <a:effectLst/>
                <a:latin typeface="Calibri"/>
                <a:ea typeface="Calibri"/>
                <a:cs typeface="Calibri"/>
                <a:sym typeface="Calibri"/>
              </a:rPr>
              <a:t>Las barandillas superior y </a:t>
            </a:r>
            <a:r>
              <a:rPr lang="es-PR" sz="4000" dirty="0"/>
              <a:t>medias que cuelgan por encima de los postes </a:t>
            </a:r>
            <a:r>
              <a:rPr lang="es-PR" sz="4000" b="0" i="0" u="none" strike="noStrike" cap="none" dirty="0">
                <a:solidFill>
                  <a:schemeClr val="dk1"/>
                </a:solidFill>
                <a:effectLst/>
                <a:latin typeface="Calibri"/>
                <a:ea typeface="Calibri"/>
                <a:cs typeface="Calibri"/>
                <a:sym typeface="Calibri"/>
              </a:rPr>
              <a:t>terminales constituyen un peligro de borde saliente.</a:t>
            </a:r>
            <a:endParaRPr lang="es-PR" sz="4000" dirty="0"/>
          </a:p>
          <a:p>
            <a:pPr marL="0" lvl="0" indent="0" algn="l" rtl="0">
              <a:spcBef>
                <a:spcPts val="0"/>
              </a:spcBef>
              <a:spcAft>
                <a:spcPts val="0"/>
              </a:spcAft>
              <a:buNone/>
            </a:pPr>
            <a:endParaRPr dirty="0"/>
          </a:p>
        </p:txBody>
      </p:sp>
      <p:sp>
        <p:nvSpPr>
          <p:cNvPr id="3" name="Header Placeholder 2"/>
          <p:cNvSpPr>
            <a:spLocks noGrp="1"/>
          </p:cNvSpPr>
          <p:nvPr>
            <p:ph type="hdr" sz="quarter" idx="14"/>
          </p:nvPr>
        </p:nvSpPr>
        <p:spPr/>
        <p:txBody>
          <a:bodyPr/>
          <a:lstStyle/>
          <a:p>
            <a:r>
              <a:rPr lang="es-PR" dirty="0"/>
              <a:t>Protección Contra Caídas/Prevención de Caídas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2:notes"/>
          <p:cNvSpPr>
            <a:spLocks noGrp="1" noRot="1" noChangeAspect="1"/>
          </p:cNvSpPr>
          <p:nvPr>
            <p:ph type="sldImg" idx="2"/>
          </p:nvPr>
        </p:nvSpPr>
        <p:spPr>
          <a:xfrm>
            <a:off x="71120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7000"/>
              </a:lnSpc>
              <a:spcBef>
                <a:spcPts val="0"/>
              </a:spcBef>
              <a:spcAft>
                <a:spcPts val="0"/>
              </a:spcAft>
              <a:buClr>
                <a:srgbClr val="000000"/>
              </a:buClr>
              <a:buSzPts val="1400"/>
              <a:buFont typeface="Arial" panose="020B0604020202020204" pitchFamily="34" charset="0"/>
              <a:buNone/>
              <a:tabLst/>
              <a:defRPr/>
            </a:pPr>
            <a:r>
              <a:rPr lang="es-PR" sz="1000" b="0" i="0" u="none" strike="noStrike" cap="none" noProof="0" dirty="0">
                <a:solidFill>
                  <a:schemeClr val="dk1"/>
                </a:solidFill>
                <a:effectLst/>
                <a:latin typeface="Calibri"/>
                <a:ea typeface="Calibri"/>
                <a:cs typeface="Calibri"/>
                <a:sym typeface="Calibri"/>
              </a:rPr>
              <a:t>Más requisitos para barandillas:</a:t>
            </a:r>
          </a:p>
          <a:p>
            <a:pPr marL="342900" marR="0" lvl="0" indent="-342900">
              <a:lnSpc>
                <a:spcPct val="107000"/>
              </a:lnSpc>
              <a:spcBef>
                <a:spcPts val="0"/>
              </a:spcBef>
              <a:spcAft>
                <a:spcPts val="0"/>
              </a:spcAft>
              <a:buFont typeface="Arial" panose="020B0604020202020204" pitchFamily="34" charset="0"/>
              <a:buChar char="*"/>
            </a:pP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Se coloca una barandilla superior entre 39 and 45 pulgadas del nivel del trabajo, alzado cuando necesario para tomar en cuenta los trabajadores </a:t>
            </a:r>
            <a:r>
              <a:rPr lang="es-PR" sz="1000" dirty="0">
                <a:solidFill>
                  <a:srgbClr val="000000"/>
                </a:solidFill>
                <a:latin typeface="Calibri" panose="020F0502020204030204" pitchFamily="34" charset="0"/>
                <a:ea typeface="Calibri" panose="020F0502020204030204" pitchFamily="34" charset="0"/>
                <a:cs typeface="Calibri" panose="020F0502020204030204" pitchFamily="34" charset="0"/>
              </a:rPr>
              <a:t>que usan zancos o trabajan en las alturas sobre la superficie laboral</a:t>
            </a: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(consulte</a:t>
            </a:r>
            <a:r>
              <a:rPr lang="es-PR" sz="1000" noProof="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s-PR" sz="1000" u="sng" noProof="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29 CFR 1926.502(b)(1)</a:t>
            </a: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PR" sz="10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ES" sz="1000" dirty="0">
                <a:solidFill>
                  <a:srgbClr val="000000"/>
                </a:solidFill>
                <a:latin typeface="Calibri" panose="020F0502020204030204" pitchFamily="34" charset="0"/>
                <a:ea typeface="Calibri" panose="020F0502020204030204" pitchFamily="34" charset="0"/>
                <a:cs typeface="Calibri" panose="020F0502020204030204" pitchFamily="34" charset="0"/>
              </a:rPr>
              <a:t>Las barandillas medias (o miembros estructurales equivalentes) que resisten una fuerza de cuando menos 150 libras aplicadas en cualquier dirección hacia abajo o hacia afuera</a:t>
            </a:r>
          </a:p>
          <a:p>
            <a:pPr marL="342900" marR="0" lvl="0" indent="-342900">
              <a:lnSpc>
                <a:spcPct val="107000"/>
              </a:lnSpc>
              <a:spcBef>
                <a:spcPts val="0"/>
              </a:spcBef>
              <a:spcAft>
                <a:spcPts val="0"/>
              </a:spcAft>
              <a:buFont typeface="Arial" panose="020B0604020202020204" pitchFamily="34" charset="0"/>
              <a:buChar char="*"/>
            </a:pP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(consulte</a:t>
            </a:r>
            <a:r>
              <a:rPr lang="es-PR" sz="1000" noProof="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s-PR" sz="1000" u="sng" noProof="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29 CFR 1926.502(b)(5)</a:t>
            </a: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PR" sz="10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Arial" panose="020B0604020202020204" pitchFamily="34" charset="0"/>
              <a:buChar char="*"/>
            </a:pPr>
            <a:r>
              <a:rPr lang="es-ES" sz="1000" dirty="0">
                <a:solidFill>
                  <a:srgbClr val="000000"/>
                </a:solidFill>
                <a:latin typeface="Calibri" panose="020F0502020204030204" pitchFamily="34" charset="0"/>
                <a:ea typeface="Calibri" panose="020F0502020204030204" pitchFamily="34" charset="0"/>
                <a:cs typeface="Calibri" panose="020F0502020204030204" pitchFamily="34" charset="0"/>
              </a:rPr>
              <a:t>Una barandilla media, tela mosquitera, mallas o miembros verticales intermedios equivalentes instalado entre la orilla superior del sistema para barandales y la superficie de caminar/trabajar cuando no hay pared o parapeto cuando menos 21 pulgadas de altura </a:t>
            </a: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(consulte</a:t>
            </a:r>
            <a:r>
              <a:rPr lang="es-PR" sz="1000" noProof="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s-PR" sz="1000" u="sng" noProof="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29 CFR 1926.502(b)(2)</a:t>
            </a: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PR" sz="10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Miembros intermedios (como balaustres), cuando se usan entre postes, </a:t>
            </a:r>
            <a:r>
              <a:rPr lang="es-PR" sz="1000" dirty="0">
                <a:solidFill>
                  <a:srgbClr val="000000"/>
                </a:solidFill>
                <a:latin typeface="Calibri" panose="020F0502020204030204" pitchFamily="34" charset="0"/>
                <a:ea typeface="Calibri" panose="020F0502020204030204" pitchFamily="34" charset="0"/>
                <a:cs typeface="Calibri" panose="020F0502020204030204" pitchFamily="34" charset="0"/>
              </a:rPr>
              <a:t>se colocan en intervalo de no mayor de </a:t>
            </a: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 pulgadas (consulte</a:t>
            </a:r>
            <a:r>
              <a:rPr lang="es-PR" sz="1000" noProof="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s-PR" sz="1000" u="sng" noProof="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29 CFR 1926.502(b)(2)(iii)</a:t>
            </a: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PR" sz="1000" noProof="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Las banderas hechas de material de alta visibilidad en intervalos de no mas de 6 pies (2 metros) si usa cable </a:t>
            </a:r>
            <a:r>
              <a:rPr lang="es-PR" sz="1000" dirty="0">
                <a:solidFill>
                  <a:srgbClr val="000000"/>
                </a:solidFill>
                <a:latin typeface="Calibri" panose="020F0502020204030204" pitchFamily="34" charset="0"/>
                <a:ea typeface="Calibri" panose="020F0502020204030204" pitchFamily="34" charset="0"/>
                <a:cs typeface="Calibri" panose="020F0502020204030204" pitchFamily="34" charset="0"/>
              </a:rPr>
              <a:t>de acero para la barandilla superior.</a:t>
            </a: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PR" sz="10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s-PR" sz="1000" noProof="0" dirty="0">
                <a:solidFill>
                  <a:srgbClr val="000000"/>
                </a:solidFill>
                <a:latin typeface="Calibri" panose="020F0502020204030204" pitchFamily="34" charset="0"/>
                <a:ea typeface="Calibri" panose="020F0502020204030204" pitchFamily="34" charset="0"/>
                <a:cs typeface="Calibri" panose="020F0502020204030204" pitchFamily="34" charset="0"/>
              </a:rPr>
              <a:t>Los componentes básicos de las barreras de protección vienen en una variedad de materiales y opciones de configuración. Es común que los empleadores usen material disponible o producido en el sitio de trabajo. Los soportes verticales se pueden hacer de madera, metal formado, tubería o compuestos.  En ocasiones se usa cable de acero para las barandillas superiores y medias.</a:t>
            </a:r>
            <a:endParaRPr lang="es-PR" sz="10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Estas pautas sirven como punto de comienzo para diseñar sistemas para barandales.  </a:t>
            </a:r>
            <a:r>
              <a:rPr lang="es-PR" sz="1000" dirty="0">
                <a:solidFill>
                  <a:srgbClr val="000000"/>
                </a:solidFill>
                <a:latin typeface="Calibri" panose="020F0502020204030204" pitchFamily="34" charset="0"/>
                <a:ea typeface="Calibri" panose="020F0502020204030204" pitchFamily="34" charset="0"/>
                <a:cs typeface="Calibri" panose="020F0502020204030204" pitchFamily="34" charset="0"/>
              </a:rPr>
              <a:t>No obstante, las pautas no proporcionan toda la información necesaria para construir un sistema completo</a:t>
            </a: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Los componentes del sistema </a:t>
            </a:r>
            <a:r>
              <a:rPr lang="es-PR" sz="1000" dirty="0">
                <a:solidFill>
                  <a:srgbClr val="000000"/>
                </a:solidFill>
                <a:latin typeface="Calibri" panose="020F0502020204030204" pitchFamily="34" charset="0"/>
                <a:ea typeface="Calibri" panose="020F0502020204030204" pitchFamily="34" charset="0"/>
                <a:cs typeface="Calibri" panose="020F0502020204030204" pitchFamily="34" charset="0"/>
              </a:rPr>
              <a:t>para barandillas todavía requiere diseño y ensamblaje de tal manera que el sistema completado cumple con todos los requisitos aplicables</a:t>
            </a: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PR" sz="10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PR" sz="10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s-PR" sz="10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Los trabajadores que instalan y desinstalan los barandales precisan de protección usando otros medios de protección contra caídas cuando </a:t>
            </a:r>
            <a:r>
              <a:rPr lang="es-PR" sz="1000" dirty="0">
                <a:solidFill>
                  <a:srgbClr val="000000"/>
                </a:solidFill>
                <a:latin typeface="Calibri" panose="020F0502020204030204" pitchFamily="34" charset="0"/>
                <a:ea typeface="Calibri" panose="020F0502020204030204" pitchFamily="34" charset="0"/>
                <a:cs typeface="Calibri" panose="020F0502020204030204" pitchFamily="34" charset="0"/>
              </a:rPr>
              <a:t>los sistemas para barandales no están sujetos </a:t>
            </a:r>
            <a:r>
              <a:rPr lang="es-PR" sz="1000" i="1"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una estructura estable.</a:t>
            </a:r>
            <a:endParaRPr lang="es-PR" sz="1000" i="1" noProof="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lang="es-PR" sz="1000" noProof="0" dirty="0"/>
          </a:p>
          <a:p>
            <a:pPr marL="0" lvl="0" indent="0" algn="l" rtl="0">
              <a:spcBef>
                <a:spcPts val="0"/>
              </a:spcBef>
              <a:spcAft>
                <a:spcPts val="0"/>
              </a:spcAft>
              <a:buNone/>
            </a:pPr>
            <a:r>
              <a:rPr lang="es-PR" sz="1000" noProof="0" dirty="0"/>
              <a:t>NOTE: *Máximo espacio 8 pies</a:t>
            </a:r>
            <a:r>
              <a:rPr lang="es-PR" sz="1000" baseline="0" noProof="0" dirty="0"/>
              <a:t> para postes se basa en normas no obligatorias</a:t>
            </a:r>
            <a:endParaRPr lang="es-PR" sz="1000" noProof="0" dirty="0"/>
          </a:p>
        </p:txBody>
      </p:sp>
      <p:sp>
        <p:nvSpPr>
          <p:cNvPr id="3" name="Header Placeholder 2"/>
          <p:cNvSpPr>
            <a:spLocks noGrp="1"/>
          </p:cNvSpPr>
          <p:nvPr>
            <p:ph type="hdr" sz="quarter" idx="14"/>
          </p:nvPr>
        </p:nvSpPr>
        <p:spPr/>
        <p:txBody>
          <a:bodyPr/>
          <a:lstStyle/>
          <a:p>
            <a:r>
              <a:rPr lang="es-PR" dirty="0"/>
              <a:t>Protección Contra Caídas/Prevención de Caídas</a:t>
            </a:r>
          </a:p>
        </p:txBody>
      </p:sp>
    </p:spTree>
    <p:extLst>
      <p:ext uri="{BB962C8B-B14F-4D97-AF65-F5344CB8AC3E}">
        <p14:creationId xmlns:p14="http://schemas.microsoft.com/office/powerpoint/2010/main" val="44546321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4000" dirty="0"/>
              <a:t>Barandillas Temporales</a:t>
            </a:r>
          </a:p>
          <a:p>
            <a:pPr marL="0" lvl="0" indent="0" algn="l" rtl="0">
              <a:spcBef>
                <a:spcPts val="0"/>
              </a:spcBef>
              <a:spcAft>
                <a:spcPts val="0"/>
              </a:spcAft>
              <a:buNone/>
            </a:pPr>
            <a:endParaRPr lang="es-PR" sz="4000" dirty="0"/>
          </a:p>
          <a:p>
            <a:pPr marL="0" lvl="0" indent="0"/>
            <a:r>
              <a:rPr lang="es-PR" sz="4000" dirty="0"/>
              <a:t>Se pueden usar barreras de protección prefabricadas o hechas en el trabajo como barreras temporales mientras se instalan estructuras más permanentes o cuando el trabajo es transitorio o en un espacio que no está diseñado como un área de trabajo permanente. Por ejemplo, se pueden usar barandillas temporales mientras se construye una pared, se termina de colocar el piso o reemplazar el techo. (consulte Figura 4). A menudo estas barreras de protección se construyen de materiales reutilizables o componentes de sistemas de barreras de protección prefabricados como muestra Figura 4 (consulte 29 CFR 1926.502(b)).</a:t>
            </a:r>
          </a:p>
          <a:p>
            <a:pPr marL="0" lvl="0" indent="0" algn="l" rtl="0">
              <a:spcBef>
                <a:spcPts val="0"/>
              </a:spcBef>
              <a:spcAft>
                <a:spcPts val="0"/>
              </a:spcAft>
              <a:buNone/>
            </a:pPr>
            <a:endParaRPr lang="es-PR" sz="4000" dirty="0"/>
          </a:p>
          <a:p>
            <a:pPr marL="0" lvl="0" indent="0"/>
            <a:r>
              <a:rPr lang="es-ES" sz="4000" dirty="0"/>
              <a:t>Las barreras de protección son particularmente susceptibles a daño si no se manejan correctamente al desensamblar y almacenarlas.  Por lo general se incluyen las instrucciones específicas de manejo en los procedimientos recomendados del fabricante para desensamblar y almacenar los componentes de las barreras de protección. Si los componentes de las barandillas están doblados, rotos o faltan, la barrera puede no ser efectiva.  Es más probable que ocurra un daño si se caen los componentes al desensamblar, transportarlos en vehículos, o al almacenarlos en áreas no protegidas de condiciones que pudieran ocasionar corrosión o distorsión. </a:t>
            </a:r>
            <a:endParaRPr sz="4000" dirty="0"/>
          </a:p>
        </p:txBody>
      </p:sp>
      <p:sp>
        <p:nvSpPr>
          <p:cNvPr id="3" name="Header Placeholder 2"/>
          <p:cNvSpPr>
            <a:spLocks noGrp="1"/>
          </p:cNvSpPr>
          <p:nvPr>
            <p:ph type="hdr" sz="quarter" idx="14"/>
          </p:nvPr>
        </p:nvSpPr>
        <p:spPr/>
        <p:txBody>
          <a:bodyPr/>
          <a:lstStyle/>
          <a:p>
            <a:r>
              <a:rPr lang="es-PR" dirty="0"/>
              <a:t>Protección Contra Caídas/Prevención de Caídas</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4800" dirty="0"/>
              <a:t>Barandillas Temporales</a:t>
            </a:r>
          </a:p>
          <a:p>
            <a:pPr marL="0" lvl="0" indent="0" algn="l" rtl="0">
              <a:spcBef>
                <a:spcPts val="0"/>
              </a:spcBef>
              <a:spcAft>
                <a:spcPts val="0"/>
              </a:spcAft>
              <a:buNone/>
            </a:pPr>
            <a:endParaRPr lang="es-PR" sz="4800" dirty="0"/>
          </a:p>
          <a:p>
            <a:pPr marL="171450" lvl="0" indent="-171450">
              <a:buFont typeface="Arial" panose="020B0604020202020204" pitchFamily="34" charset="0"/>
              <a:buChar char="•"/>
            </a:pPr>
            <a:r>
              <a:rPr lang="es-PR" sz="4800" dirty="0"/>
              <a:t>Las barreras de protección son particularmente susceptibles a daño si no se manejan correctamente al desensamblar y almacenarlas. </a:t>
            </a:r>
          </a:p>
          <a:p>
            <a:pPr marL="171450" lvl="0" indent="-171450">
              <a:buFont typeface="Arial" panose="020B0604020202020204" pitchFamily="34" charset="0"/>
              <a:buChar char="•"/>
            </a:pPr>
            <a:r>
              <a:rPr lang="es-PR" sz="4800" dirty="0"/>
              <a:t>Por lo general se incluyen las instrucciones específicas de manejo en los procedimientos recomendados del fabricante para desensamblar y almacenar los componentes de las barreras de protección. </a:t>
            </a:r>
          </a:p>
          <a:p>
            <a:pPr marL="171450" lvl="0" indent="-171450">
              <a:buFont typeface="Arial" panose="020B0604020202020204" pitchFamily="34" charset="0"/>
              <a:buChar char="•"/>
            </a:pPr>
            <a:r>
              <a:rPr lang="es-PR" sz="4800" dirty="0"/>
              <a:t>Si los componentes de las barandillas están doblados, rotos o faltan, la barrera puede no ser efectiva.  </a:t>
            </a:r>
          </a:p>
          <a:p>
            <a:pPr marL="171450" lvl="0" indent="-171450">
              <a:buFont typeface="Arial" panose="020B0604020202020204" pitchFamily="34" charset="0"/>
              <a:buChar char="•"/>
            </a:pPr>
            <a:r>
              <a:rPr lang="es-PR" sz="4800" dirty="0"/>
              <a:t>Es más probable que ocurra un daño si se caen los componentes al desensamblar, transportarlos en vehículos, o al almacenarlos en áreas no protegidas de condiciones que pudieran ocasionar corrosión o distorsión. </a:t>
            </a:r>
          </a:p>
          <a:p>
            <a:pPr marL="171450" lvl="0" indent="-171450" algn="l" rtl="0">
              <a:spcBef>
                <a:spcPts val="0"/>
              </a:spcBef>
              <a:spcAft>
                <a:spcPts val="0"/>
              </a:spcAft>
              <a:buFont typeface="Arial" panose="020B0604020202020204" pitchFamily="34" charset="0"/>
              <a:buChar char="•"/>
            </a:pPr>
            <a:endParaRPr lang="es-PR" sz="4800" dirty="0"/>
          </a:p>
          <a:p>
            <a:pPr marL="0" lvl="0" indent="0" algn="l" rtl="0">
              <a:spcBef>
                <a:spcPts val="0"/>
              </a:spcBef>
              <a:spcAft>
                <a:spcPts val="0"/>
              </a:spcAft>
              <a:buNone/>
            </a:pPr>
            <a:endParaRPr dirty="0"/>
          </a:p>
        </p:txBody>
      </p:sp>
      <p:sp>
        <p:nvSpPr>
          <p:cNvPr id="3" name="Header Placeholder 2"/>
          <p:cNvSpPr>
            <a:spLocks noGrp="1"/>
          </p:cNvSpPr>
          <p:nvPr>
            <p:ph type="hdr" sz="quarter" idx="14"/>
          </p:nvPr>
        </p:nvSpPr>
        <p:spPr/>
        <p:txBody>
          <a:bodyPr/>
          <a:lstStyle/>
          <a:p>
            <a:r>
              <a:rPr lang="es-AR" dirty="0"/>
              <a:t>Protección Contra Caídas/Prevención de Caídas</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36:notes"/>
          <p:cNvSpPr txBox="1">
            <a:spLocks noGrp="1"/>
          </p:cNvSpPr>
          <p:nvPr>
            <p:ph type="body" idx="1"/>
          </p:nvPr>
        </p:nvSpPr>
        <p:spPr>
          <a:xfrm>
            <a:off x="701040" y="4473891"/>
            <a:ext cx="5608320" cy="4529431"/>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PR" sz="1000" dirty="0"/>
              <a:t>Mencione brevemente estos tipos de barandillas especiales</a:t>
            </a:r>
            <a:r>
              <a:rPr lang="es-PR" sz="1000" b="0" baseline="0" dirty="0"/>
              <a:t>. No se incluye en el texto estudiantil.</a:t>
            </a:r>
          </a:p>
          <a:p>
            <a:pPr marL="0" lvl="0" indent="0" algn="l" rtl="0">
              <a:spcBef>
                <a:spcPts val="0"/>
              </a:spcBef>
              <a:spcAft>
                <a:spcPts val="0"/>
              </a:spcAft>
              <a:buNone/>
            </a:pPr>
            <a:r>
              <a:rPr lang="es-PR" sz="1000" b="1" dirty="0"/>
              <a:t>Barandillas para Andamios, Elevadores Aéreos y Elevadores de Tijeras</a:t>
            </a:r>
            <a:endParaRPr lang="es-PR" sz="1000" dirty="0"/>
          </a:p>
          <a:p>
            <a:pPr marL="0" lvl="0" indent="0" algn="l" rtl="0">
              <a:spcBef>
                <a:spcPts val="0"/>
              </a:spcBef>
              <a:spcAft>
                <a:spcPts val="0"/>
              </a:spcAft>
              <a:buNone/>
            </a:pPr>
            <a:r>
              <a:rPr lang="es-PR" sz="1000" dirty="0"/>
              <a:t>Barandillas, posiblemente combinadas con tipos adiciones de sistemas de protección contra caídas (e.g., PFAS o Sistema de sujeción), pueden usarse para dirigir atención a estos peligros (consulte 29 CFR 1926.451(g)(1); 29 CFR 1926.453(b)(2)(v); 29 CFR 1926.954(b)(3)(iii)(A)).</a:t>
            </a:r>
          </a:p>
          <a:p>
            <a:pPr marL="0" lvl="0" indent="0" algn="l" rtl="0">
              <a:spcBef>
                <a:spcPts val="0"/>
              </a:spcBef>
              <a:spcAft>
                <a:spcPts val="0"/>
              </a:spcAft>
              <a:buNone/>
            </a:pPr>
            <a:endParaRPr lang="es-PR" sz="1000" dirty="0"/>
          </a:p>
          <a:p>
            <a:pPr marL="0" lvl="0" indent="0" algn="l" rtl="0">
              <a:spcBef>
                <a:spcPts val="0"/>
              </a:spcBef>
              <a:spcAft>
                <a:spcPts val="0"/>
              </a:spcAft>
              <a:buNone/>
            </a:pPr>
            <a:r>
              <a:rPr lang="es-PR" sz="1000" b="1" dirty="0"/>
              <a:t>Balaustres</a:t>
            </a:r>
            <a:endParaRPr lang="es-PR" sz="1000" dirty="0"/>
          </a:p>
          <a:p>
            <a:pPr marL="0" lvl="0" indent="0" algn="l" rtl="0">
              <a:spcBef>
                <a:spcPts val="0"/>
              </a:spcBef>
              <a:spcAft>
                <a:spcPts val="0"/>
              </a:spcAft>
              <a:buNone/>
            </a:pPr>
            <a:r>
              <a:rPr lang="es-PR" sz="1000" dirty="0"/>
              <a:t>Un sistema de balaustre es una barrera vertical que corre por la orilla de lado no protegida de las escaleras para evitar que los trabajadores se caigan a niveles inferiores (consulte Figures 5 and 6). La superficie superior del sistema de balaustre puede usarse como pasamanos (consulte 29 CFR 1926.1050(b); 29 CFR 1926.1052(c)(7)).</a:t>
            </a:r>
          </a:p>
          <a:p>
            <a:pPr marL="0" lvl="0" indent="0" algn="l" rtl="0">
              <a:spcBef>
                <a:spcPts val="0"/>
              </a:spcBef>
              <a:spcAft>
                <a:spcPts val="0"/>
              </a:spcAft>
              <a:buNone/>
            </a:pPr>
            <a:endParaRPr lang="es-PR" sz="1000" b="1" dirty="0"/>
          </a:p>
          <a:p>
            <a:pPr marL="0" lvl="0" indent="0" algn="l" rtl="0">
              <a:spcBef>
                <a:spcPts val="0"/>
              </a:spcBef>
              <a:spcAft>
                <a:spcPts val="0"/>
              </a:spcAft>
              <a:buNone/>
            </a:pPr>
            <a:r>
              <a:rPr lang="es-PR" sz="1000" b="1" dirty="0"/>
              <a:t>Pasamanos</a:t>
            </a:r>
            <a:endParaRPr lang="es-PR" sz="1000" dirty="0"/>
          </a:p>
          <a:p>
            <a:pPr marL="0" lvl="0" indent="0" algn="l" rtl="0">
              <a:spcBef>
                <a:spcPts val="0"/>
              </a:spcBef>
              <a:spcAft>
                <a:spcPts val="0"/>
              </a:spcAft>
              <a:buNone/>
            </a:pPr>
            <a:r>
              <a:rPr lang="es-PR" sz="1000" dirty="0"/>
              <a:t>Los pasamanos eficaces proporcionan a los trabajadores una superficie adecuada para agarrar y evitar una caída (consulte Figure 6 and 29 CFR 1926.1052(c)(1), (c)(9)).</a:t>
            </a:r>
          </a:p>
          <a:p>
            <a:pPr marL="0" lvl="0" indent="0" algn="l" rtl="0">
              <a:spcBef>
                <a:spcPts val="0"/>
              </a:spcBef>
              <a:spcAft>
                <a:spcPts val="0"/>
              </a:spcAft>
              <a:buNone/>
            </a:pPr>
            <a:endParaRPr lang="es-PR" sz="1000" dirty="0"/>
          </a:p>
          <a:p>
            <a:pPr marL="0" lvl="0" indent="0"/>
            <a:r>
              <a:rPr lang="es-PR" sz="1000" dirty="0"/>
              <a:t>Los pasamanos eficaces son 30 a 37 pulgadas de altura y cumple con los requisitos de fuerza (i.e., puede resistir 200 libras aplicadas a menos de 2 pulgadas de la orilla superior en cualquier dirección hacia afuera o hacia abajo en cualquier punto de la orilla superior) (consulte 29 CFR 1926.1052(c)(5), (c)(6))</a:t>
            </a:r>
          </a:p>
        </p:txBody>
      </p:sp>
      <p:sp>
        <p:nvSpPr>
          <p:cNvPr id="3" name="Header Placeholder 2"/>
          <p:cNvSpPr>
            <a:spLocks noGrp="1"/>
          </p:cNvSpPr>
          <p:nvPr>
            <p:ph type="hdr" sz="quarter" idx="14"/>
          </p:nvPr>
        </p:nvSpPr>
        <p:spPr/>
        <p:txBody>
          <a:bodyPr/>
          <a:lstStyle/>
          <a:p>
            <a:r>
              <a:rPr lang="en-US" dirty="0"/>
              <a:t>Fall Protection/Prevention de Caldas</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r>
              <a:rPr lang="es-PR" sz="3600" i="1" dirty="0"/>
              <a:t>"Sistema de redes de seguridad." </a:t>
            </a:r>
            <a:r>
              <a:rPr lang="es-PR" sz="3600" dirty="0"/>
              <a:t>Los sistemas de redes de seguridad y su uso deben cumplir con las siguientes disposiciones:</a:t>
            </a:r>
          </a:p>
          <a:p>
            <a:pPr marL="0" lvl="0" indent="0" algn="l" rtl="0">
              <a:spcBef>
                <a:spcPts val="0"/>
              </a:spcBef>
              <a:spcAft>
                <a:spcPts val="0"/>
              </a:spcAft>
              <a:buNone/>
            </a:pPr>
            <a:endParaRPr lang="es-PR" sz="3600" dirty="0"/>
          </a:p>
          <a:p>
            <a:pPr marL="0" lvl="0" indent="0"/>
            <a:r>
              <a:rPr lang="es-PR" sz="3600" dirty="0"/>
              <a:t>Los sistemas de redes de seguridad se deben instalar lo más cerca como sea práctico debajo de la superficie para caminar/trabajar sobre la cual trabajan los empleados, pero en ningún caso más de 30 pies (9.1 m) por debajo de ese nivel. Cuando se usen redes en los puentes, el área potencial de caída de la superficie para caminar/trabajar a la red debe estar sin obstrucciones.</a:t>
            </a:r>
          </a:p>
          <a:p>
            <a:pPr marL="0" lvl="0" indent="0"/>
            <a:endParaRPr lang="es-PR" sz="3600" dirty="0"/>
          </a:p>
          <a:p>
            <a:pPr marL="0" lvl="0" indent="0"/>
            <a:r>
              <a:rPr lang="es-PR" sz="3600" dirty="0"/>
              <a:t>Se deben colocar las redes de seguridad con suficiente espacio debajo de ellas para evitar el contacto con la superficie o estructuras debajo de ellas al estar sujetas a una fuerza de impacto. </a:t>
            </a:r>
          </a:p>
          <a:p>
            <a:pPr marL="0" lvl="0" indent="0"/>
            <a:r>
              <a:rPr lang="es-PR" sz="3600" dirty="0"/>
              <a:t>No se deben usar las redes defectuosas. Se deben inspeccionar las redes de seguridad cuando menos una vez a la semana para detectar desgaste, daño y otro deterioro.  Los componentes defectuosos se pondrán fuera de servicio. También se deben inspeccionar las redes de seguridad después de cualquier suceso que pudiera afectar la integridad del sistema de redes de seguridad. </a:t>
            </a:r>
          </a:p>
          <a:p>
            <a:pPr marL="0" lvl="0" indent="0" algn="l" rtl="0">
              <a:spcBef>
                <a:spcPts val="0"/>
              </a:spcBef>
              <a:spcAft>
                <a:spcPts val="0"/>
              </a:spcAft>
              <a:buNone/>
            </a:pPr>
            <a:endParaRPr lang="es-PR" sz="3600" dirty="0"/>
          </a:p>
          <a:p>
            <a:pPr marL="0" lvl="0" indent="0"/>
            <a:r>
              <a:rPr lang="es-PR" sz="3600" dirty="0"/>
              <a:t>Se deben retirar de la red lo más pronto posible los materiales, pedazos de desechos, equipo y herramientas que se hayan caído en la red de seguridad y cuando menos antes del siguiente turno de trabajo. </a:t>
            </a:r>
          </a:p>
          <a:p>
            <a:pPr marL="0" lvl="0" indent="0" algn="l" rtl="0">
              <a:spcBef>
                <a:spcPts val="0"/>
              </a:spcBef>
              <a:spcAft>
                <a:spcPts val="0"/>
              </a:spcAft>
              <a:buNone/>
            </a:pPr>
            <a:endParaRPr lang="es-PR" sz="3600" dirty="0"/>
          </a:p>
          <a:p>
            <a:pPr marL="0" lvl="0" indent="0"/>
            <a:r>
              <a:rPr lang="es-PR" sz="3600" dirty="0"/>
              <a:t>El tamaño máximo de cada abertura de la malla de la red de seguridad no debe exceder 36 pulgadas cuadradas ni tener más de 6 pulgadas (15 cm) por cualquier lado, y la abertura, midiéndola del centro al centro de las cuerdas o correas de la malla, no debe tener más de 6 pulgadas (15 cm).</a:t>
            </a:r>
          </a:p>
          <a:p>
            <a:pPr marL="0" lvl="0" indent="0" algn="l" rtl="0">
              <a:spcBef>
                <a:spcPts val="0"/>
              </a:spcBef>
              <a:spcAft>
                <a:spcPts val="0"/>
              </a:spcAft>
              <a:buNone/>
            </a:pPr>
            <a:endParaRPr lang="es-PR" sz="3600" dirty="0"/>
          </a:p>
          <a:p>
            <a:pPr marL="0" lvl="0" indent="0"/>
            <a:r>
              <a:rPr lang="es-PR" sz="3600" dirty="0"/>
              <a:t>Cada red de seguridad (o cada una de sus secciones) debe tener una cuerda en el límite para la malla con una resistencia a la ruptura mínima de 5,000 libras (22.2 kN).</a:t>
            </a:r>
          </a:p>
        </p:txBody>
      </p:sp>
      <p:sp>
        <p:nvSpPr>
          <p:cNvPr id="3" name="Header Placeholder 2"/>
          <p:cNvSpPr>
            <a:spLocks noGrp="1"/>
          </p:cNvSpPr>
          <p:nvPr>
            <p:ph type="hdr" sz="quarter" idx="14"/>
          </p:nvPr>
        </p:nvSpPr>
        <p:spPr/>
        <p:txBody>
          <a:bodyPr/>
          <a:lstStyle/>
          <a:p>
            <a:r>
              <a:rPr lang="en-US" dirty="0"/>
              <a:t>Fall Protection/Prevention de Caldas</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a:bodyPr>
          <a:lstStyle/>
          <a:p>
            <a:pPr marL="0" lvl="0" indent="0" algn="l" rtl="0">
              <a:spcBef>
                <a:spcPts val="0"/>
              </a:spcBef>
              <a:spcAft>
                <a:spcPts val="0"/>
              </a:spcAft>
              <a:buNone/>
            </a:pPr>
            <a:r>
              <a:rPr lang="es-AR" sz="3200" dirty="0"/>
              <a:t>Comente los requisitos de dimensiones para redes de seguridad</a:t>
            </a:r>
            <a:r>
              <a:rPr lang="en-US" sz="3200" baseline="0" dirty="0"/>
              <a:t>.</a:t>
            </a:r>
            <a:endParaRPr sz="3200" dirty="0"/>
          </a:p>
        </p:txBody>
      </p:sp>
      <p:sp>
        <p:nvSpPr>
          <p:cNvPr id="3" name="Header Placeholder 2"/>
          <p:cNvSpPr>
            <a:spLocks noGrp="1"/>
          </p:cNvSpPr>
          <p:nvPr>
            <p:ph type="hdr" sz="quarter" idx="14"/>
          </p:nvPr>
        </p:nvSpPr>
        <p:spPr/>
        <p:txBody>
          <a:bodyPr/>
          <a:lstStyle/>
          <a:p>
            <a:r>
              <a:rPr lang="en-US" dirty="0"/>
              <a:t>Fall Protection/Prevention de Caldas</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44:notes"/>
          <p:cNvSpPr txBox="1">
            <a:spLocks noGrp="1"/>
          </p:cNvSpPr>
          <p:nvPr>
            <p:ph type="body" idx="1"/>
          </p:nvPr>
        </p:nvSpPr>
        <p:spPr>
          <a:xfrm>
            <a:off x="701040" y="4473892"/>
            <a:ext cx="5608320" cy="4693554"/>
          </a:xfrm>
          <a:prstGeom prst="rect">
            <a:avLst/>
          </a:prstGeom>
          <a:noFill/>
          <a:ln>
            <a:noFill/>
          </a:ln>
        </p:spPr>
        <p:txBody>
          <a:bodyPr spcFirstLastPara="1" wrap="square" lIns="93175" tIns="46575" rIns="93175" bIns="46575" anchor="t" anchorCtr="0">
            <a:normAutofit fontScale="25000" lnSpcReduction="20000"/>
          </a:bodyPr>
          <a:lstStyle/>
          <a:p>
            <a:r>
              <a:rPr lang="es-PR" sz="3600" b="1" i="0" u="none" strike="noStrike" cap="none" noProof="0" dirty="0">
                <a:solidFill>
                  <a:schemeClr val="dk1"/>
                </a:solidFill>
                <a:effectLst/>
                <a:latin typeface="Calibri"/>
                <a:ea typeface="Calibri"/>
                <a:cs typeface="Calibri"/>
                <a:sym typeface="Calibri"/>
              </a:rPr>
              <a:t>Cubiertas de Apreturas Eficaces</a:t>
            </a:r>
            <a:endParaRPr lang="es-PR" sz="3600" b="0" i="0" u="none" strike="noStrike" cap="none" noProof="0" dirty="0">
              <a:solidFill>
                <a:schemeClr val="dk1"/>
              </a:solidFill>
              <a:effectLst/>
              <a:latin typeface="Calibri"/>
              <a:ea typeface="Calibri"/>
              <a:cs typeface="Calibri"/>
              <a:sym typeface="Calibri"/>
            </a:endParaRPr>
          </a:p>
          <a:p>
            <a:pPr marL="0" indent="0"/>
            <a:r>
              <a:rPr lang="es-PR" sz="3600" noProof="0" dirty="0"/>
              <a:t>Las cubiertas son superficies fuertes de protección que se usan en las superficies para caminar/trabajar o en los caminos para evitar que los trabajadores se caigan por un orificio. Las cubiertas para los orificios permanentes por lo general están construidas para un fin específico (ej. puntos de acceso permanentes, tapas de registros y trampillas) y solo son efectivas cuando están bien diseñadas y están fijas en el lugar</a:t>
            </a:r>
            <a:r>
              <a:rPr lang="es-PR" sz="3600" b="0" i="0" u="none" strike="noStrike" cap="none" noProof="0" dirty="0">
                <a:solidFill>
                  <a:schemeClr val="dk1"/>
                </a:solidFill>
                <a:effectLst/>
                <a:latin typeface="Calibri"/>
                <a:ea typeface="Calibri"/>
                <a:cs typeface="Calibri"/>
                <a:sym typeface="Calibri"/>
              </a:rPr>
              <a:t>. </a:t>
            </a:r>
            <a:r>
              <a:rPr lang="es-PR" sz="3600" noProof="0" dirty="0"/>
              <a:t>Las cubiertas para los orificios temporales a menudo se construyen en los sitios de trabajo con materiales reutilizables, usando más comúnmente el contrachapado y placas de acero.  Por ejemplo, para cubrir orificios grandes en un camino, se pueden usar cubiertas de placas de acero con bisagras. Otras opciones de cubiertas incluyen rejillas diseñadas para resistir el peso, cajas a la medida para cubrir un orificio con un borde saliente o equipo parcialmente instalado, y trampillas temporales.  </a:t>
            </a:r>
            <a:endParaRPr lang="es-PR" sz="3600" b="0" i="0" u="none" strike="noStrike" cap="none" noProof="0" dirty="0">
              <a:solidFill>
                <a:schemeClr val="dk1"/>
              </a:solidFill>
              <a:effectLst/>
              <a:latin typeface="Calibri"/>
              <a:ea typeface="Calibri"/>
              <a:cs typeface="Calibri"/>
              <a:sym typeface="Calibri"/>
            </a:endParaRPr>
          </a:p>
          <a:p>
            <a:pPr marL="0" indent="0"/>
            <a:r>
              <a:rPr lang="es-PR" sz="3600" noProof="0" dirty="0"/>
              <a:t>Las cubiertas de orificios efectivas son</a:t>
            </a:r>
            <a:r>
              <a:rPr lang="es-PR" sz="3600" b="0" i="0" u="none" strike="noStrike" cap="none" noProof="0" dirty="0">
                <a:solidFill>
                  <a:schemeClr val="dk1"/>
                </a:solidFill>
                <a:effectLst/>
                <a:latin typeface="Calibri"/>
                <a:ea typeface="Calibri"/>
                <a:cs typeface="Calibri"/>
                <a:sym typeface="Calibri"/>
              </a:rPr>
              <a:t>: </a:t>
            </a:r>
          </a:p>
          <a:p>
            <a:pPr lvl="0">
              <a:buFont typeface="Arial" panose="020B0604020202020204" pitchFamily="34" charset="0"/>
              <a:buChar char="•"/>
            </a:pPr>
            <a:r>
              <a:rPr lang="es-PR" sz="3600" noProof="0" dirty="0"/>
              <a:t>Lo suficientemente grandes para abarcar más allá del orificio para evitar que los trabajadores caigan en el orificio.</a:t>
            </a:r>
            <a:endParaRPr lang="es-PR" sz="3600" b="0" i="0" u="none" strike="noStrike" cap="none" noProof="0" dirty="0">
              <a:solidFill>
                <a:schemeClr val="dk1"/>
              </a:solidFill>
              <a:effectLst/>
              <a:latin typeface="Calibri"/>
              <a:ea typeface="Calibri"/>
              <a:cs typeface="Calibri"/>
              <a:sym typeface="Calibri"/>
            </a:endParaRPr>
          </a:p>
          <a:p>
            <a:pPr lvl="0">
              <a:buFont typeface="Arial" panose="020B0604020202020204" pitchFamily="34" charset="0"/>
              <a:buChar char="•"/>
            </a:pPr>
            <a:r>
              <a:rPr lang="es-PR" sz="3600" noProof="0" dirty="0"/>
              <a:t>Lo suficientemente fuertes para resistir cuando menos dos veces el peso anticipado impuesto por la carga más pesada</a:t>
            </a:r>
            <a:r>
              <a:rPr lang="es-PR" sz="3600" b="0" i="0" u="none" strike="noStrike" cap="none" noProof="0" dirty="0">
                <a:solidFill>
                  <a:schemeClr val="dk1"/>
                </a:solidFill>
                <a:effectLst/>
                <a:latin typeface="Calibri"/>
                <a:ea typeface="Calibri"/>
                <a:cs typeface="Calibri"/>
                <a:sym typeface="Calibri"/>
              </a:rPr>
              <a:t> (consulte </a:t>
            </a:r>
            <a:r>
              <a:rPr lang="es-PR" sz="3600" b="0" i="0" u="sng" strike="noStrike" cap="none" noProof="0" dirty="0">
                <a:solidFill>
                  <a:schemeClr val="dk1"/>
                </a:solidFill>
                <a:effectLst/>
                <a:latin typeface="Calibri"/>
                <a:ea typeface="Calibri"/>
                <a:cs typeface="Calibri"/>
                <a:sym typeface="Calibri"/>
              </a:rPr>
              <a:t>29 CFR 1926.502(i)(1), (i)(2)</a:t>
            </a:r>
            <a:r>
              <a:rPr lang="es-PR" sz="3600" b="0" i="0" u="none" strike="noStrike" cap="none" noProof="0" dirty="0">
                <a:solidFill>
                  <a:schemeClr val="dk1"/>
                </a:solidFill>
                <a:effectLst/>
                <a:latin typeface="Calibri"/>
                <a:ea typeface="Calibri"/>
                <a:cs typeface="Calibri"/>
                <a:sym typeface="Calibri"/>
              </a:rPr>
              <a:t>).</a:t>
            </a:r>
          </a:p>
          <a:p>
            <a:pPr lvl="0">
              <a:buFont typeface="Arial" panose="020B0604020202020204" pitchFamily="34" charset="0"/>
              <a:buChar char="•"/>
            </a:pPr>
            <a:r>
              <a:rPr lang="es-PR" sz="3600" noProof="0" dirty="0"/>
              <a:t>Las que se dejan en su lugar sobre el orificio hasta que se necesita el acceso.</a:t>
            </a:r>
          </a:p>
          <a:p>
            <a:pPr lvl="0">
              <a:buFont typeface="Arial" panose="020B0604020202020204" pitchFamily="34" charset="0"/>
              <a:buChar char="•"/>
            </a:pPr>
            <a:r>
              <a:rPr lang="es-PR" sz="3600" noProof="0" dirty="0"/>
              <a:t>Las que se inspeccionan periódicamente para identificar el deterioro.</a:t>
            </a:r>
          </a:p>
          <a:p>
            <a:pPr lvl="0">
              <a:buFont typeface="Arial" panose="020B0604020202020204" pitchFamily="34" charset="0"/>
              <a:buChar char="•"/>
            </a:pPr>
            <a:r>
              <a:rPr lang="es-PR" sz="3600" noProof="0" dirty="0"/>
              <a:t>Las que están sujetadas </a:t>
            </a:r>
            <a:r>
              <a:rPr lang="es-PR" sz="3600" b="0" i="0" u="none" strike="noStrike" cap="none" noProof="0" dirty="0">
                <a:solidFill>
                  <a:schemeClr val="dk1"/>
                </a:solidFill>
                <a:effectLst/>
                <a:latin typeface="Calibri"/>
                <a:ea typeface="Calibri"/>
                <a:cs typeface="Calibri"/>
                <a:sym typeface="Calibri"/>
              </a:rPr>
              <a:t>(consulte </a:t>
            </a:r>
            <a:r>
              <a:rPr lang="es-PR" sz="3600" b="0" i="0" u="sng" strike="noStrike" cap="none" noProof="0" dirty="0">
                <a:solidFill>
                  <a:schemeClr val="dk1"/>
                </a:solidFill>
                <a:effectLst/>
                <a:latin typeface="Calibri"/>
                <a:ea typeface="Calibri"/>
                <a:cs typeface="Calibri"/>
                <a:sym typeface="Calibri"/>
              </a:rPr>
              <a:t>29 CFR 1926.502(i)(3)</a:t>
            </a:r>
            <a:r>
              <a:rPr lang="es-PR" sz="3600" b="0" i="0" u="none" strike="noStrike" cap="none" noProof="0" dirty="0">
                <a:solidFill>
                  <a:schemeClr val="dk1"/>
                </a:solidFill>
                <a:effectLst/>
                <a:latin typeface="Calibri"/>
                <a:ea typeface="Calibri"/>
                <a:cs typeface="Calibri"/>
                <a:sym typeface="Calibri"/>
              </a:rPr>
              <a:t>) </a:t>
            </a:r>
            <a:r>
              <a:rPr lang="es-PR" sz="3600" noProof="0" dirty="0"/>
              <a:t>y no crean un peligro de tropiezo</a:t>
            </a:r>
            <a:r>
              <a:rPr lang="es-PR" sz="3600" b="0" i="0" u="none" strike="noStrike" cap="none" noProof="0" dirty="0">
                <a:solidFill>
                  <a:schemeClr val="dk1"/>
                </a:solidFill>
                <a:effectLst/>
                <a:latin typeface="Calibri"/>
                <a:ea typeface="Calibri"/>
                <a:cs typeface="Calibri"/>
                <a:sym typeface="Calibri"/>
              </a:rPr>
              <a:t>.</a:t>
            </a:r>
          </a:p>
          <a:p>
            <a:pPr lvl="0">
              <a:buFont typeface="Arial" panose="020B0604020202020204" pitchFamily="34" charset="0"/>
              <a:buChar char="•"/>
            </a:pPr>
            <a:r>
              <a:rPr lang="es-PR" sz="3600" noProof="0" dirty="0"/>
              <a:t>Las que están marcadas claramente como cubiertas de orificios</a:t>
            </a:r>
            <a:r>
              <a:rPr lang="es-PR" sz="3600" b="0" i="0" u="none" strike="noStrike" cap="none" noProof="0" dirty="0">
                <a:solidFill>
                  <a:schemeClr val="dk1"/>
                </a:solidFill>
                <a:effectLst/>
                <a:latin typeface="Calibri"/>
                <a:ea typeface="Calibri"/>
                <a:cs typeface="Calibri"/>
                <a:sym typeface="Calibri"/>
              </a:rPr>
              <a:t> (consulte </a:t>
            </a:r>
            <a:r>
              <a:rPr lang="es-PR" sz="3600" b="0" i="0" u="sng" strike="noStrike" cap="none" noProof="0" dirty="0">
                <a:solidFill>
                  <a:schemeClr val="dk1"/>
                </a:solidFill>
                <a:effectLst/>
                <a:latin typeface="Calibri"/>
                <a:ea typeface="Calibri"/>
                <a:cs typeface="Calibri"/>
                <a:sym typeface="Calibri"/>
              </a:rPr>
              <a:t>29 CFR 1926.502(i)(4)</a:t>
            </a:r>
            <a:r>
              <a:rPr lang="es-PR" sz="3600" b="0" i="0" u="none" strike="noStrike" cap="none" noProof="0" dirty="0">
                <a:solidFill>
                  <a:schemeClr val="dk1"/>
                </a:solidFill>
                <a:effectLst/>
                <a:latin typeface="Calibri"/>
                <a:ea typeface="Calibri"/>
                <a:cs typeface="Calibri"/>
                <a:sym typeface="Calibri"/>
              </a:rPr>
              <a:t>).</a:t>
            </a:r>
          </a:p>
          <a:p>
            <a:pPr marL="0"/>
            <a:r>
              <a:rPr lang="es-PR" sz="3600" b="0" i="0" u="none" strike="noStrike" cap="none" noProof="0" dirty="0">
                <a:solidFill>
                  <a:schemeClr val="dk1"/>
                </a:solidFill>
                <a:effectLst/>
                <a:latin typeface="Calibri"/>
                <a:ea typeface="Calibri"/>
                <a:cs typeface="Calibri"/>
                <a:sym typeface="Calibri"/>
              </a:rPr>
              <a:t>T</a:t>
            </a:r>
            <a:r>
              <a:rPr lang="es-PR" sz="3600" noProof="0" dirty="0"/>
              <a:t>A los siguientes materiales les falta la fuerza necesaria para evitar que un trabajador caiga por un orificio</a:t>
            </a:r>
            <a:r>
              <a:rPr lang="es-PR" sz="3600" b="0" i="0" u="none" strike="noStrike" cap="none" noProof="0" dirty="0">
                <a:solidFill>
                  <a:schemeClr val="dk1"/>
                </a:solidFill>
                <a:effectLst/>
                <a:latin typeface="Calibri"/>
                <a:ea typeface="Calibri"/>
                <a:cs typeface="Calibri"/>
                <a:sym typeface="Calibri"/>
              </a:rPr>
              <a:t> (consulte </a:t>
            </a:r>
            <a:r>
              <a:rPr lang="es-PR" sz="3600" b="0" i="0" u="sng" strike="noStrike" cap="none" noProof="0" dirty="0">
                <a:solidFill>
                  <a:schemeClr val="dk1"/>
                </a:solidFill>
                <a:effectLst/>
                <a:latin typeface="Calibri"/>
                <a:ea typeface="Calibri"/>
                <a:cs typeface="Calibri"/>
                <a:sym typeface="Calibri"/>
              </a:rPr>
              <a:t>29 CFR 1926.502(i)(1), (i)(2)</a:t>
            </a:r>
            <a:r>
              <a:rPr lang="es-PR" sz="3600" b="0" i="0" u="none" strike="noStrike" cap="none" noProof="0" dirty="0">
                <a:solidFill>
                  <a:schemeClr val="dk1"/>
                </a:solidFill>
                <a:effectLst/>
                <a:latin typeface="Calibri"/>
                <a:ea typeface="Calibri"/>
                <a:cs typeface="Calibri"/>
                <a:sym typeface="Calibri"/>
              </a:rPr>
              <a:t>):</a:t>
            </a:r>
          </a:p>
          <a:p>
            <a:pPr lvl="0">
              <a:buFont typeface="Arial" panose="020B0604020202020204" pitchFamily="34" charset="0"/>
              <a:buChar char="•"/>
            </a:pPr>
            <a:r>
              <a:rPr lang="es-PR" sz="3600" noProof="0" dirty="0"/>
              <a:t>Cartón;</a:t>
            </a:r>
          </a:p>
          <a:p>
            <a:pPr lvl="0">
              <a:buFont typeface="Arial" panose="020B0604020202020204" pitchFamily="34" charset="0"/>
              <a:buChar char="•"/>
            </a:pPr>
            <a:r>
              <a:rPr lang="es-PR" sz="3600" noProof="0" dirty="0"/>
              <a:t>Lonas;</a:t>
            </a:r>
          </a:p>
          <a:p>
            <a:pPr lvl="0">
              <a:buFont typeface="Arial" panose="020B0604020202020204" pitchFamily="34" charset="0"/>
              <a:buChar char="•"/>
            </a:pPr>
            <a:r>
              <a:rPr lang="es-PR" sz="3600" noProof="0" dirty="0"/>
              <a:t>Materiales no diseñados para resistir la carga anticipada (ej. plástico o vidrio);</a:t>
            </a:r>
          </a:p>
          <a:p>
            <a:pPr lvl="0">
              <a:buFont typeface="Arial" panose="020B0604020202020204" pitchFamily="34" charset="0"/>
              <a:buChar char="•"/>
            </a:pPr>
            <a:r>
              <a:rPr lang="es-PR" sz="3600" noProof="0" dirty="0"/>
              <a:t>Materiales sueltos que se pueden separar (ej. tablones de dos por cuatro sin sujetar);</a:t>
            </a:r>
          </a:p>
          <a:p>
            <a:pPr lvl="0">
              <a:buFont typeface="Arial" panose="020B0604020202020204" pitchFamily="34" charset="0"/>
              <a:buChar char="•"/>
            </a:pPr>
            <a:r>
              <a:rPr lang="es-PR" sz="3600" noProof="0" dirty="0"/>
              <a:t>Materiales dañados (ej. madera deteriorada, una placa de metal doblada);</a:t>
            </a:r>
          </a:p>
          <a:p>
            <a:pPr lvl="0">
              <a:buFont typeface="Arial" panose="020B0604020202020204" pitchFamily="34" charset="0"/>
              <a:buChar char="•"/>
            </a:pPr>
            <a:r>
              <a:rPr lang="es-PR" sz="3600" noProof="0" dirty="0"/>
              <a:t>Paneles de yeso o tableros aglomerados; y</a:t>
            </a:r>
          </a:p>
          <a:p>
            <a:pPr lvl="0">
              <a:buFont typeface="Arial" panose="020B0604020202020204" pitchFamily="34" charset="0"/>
              <a:buChar char="•"/>
            </a:pPr>
            <a:r>
              <a:rPr lang="es-PR" sz="3600" noProof="0" dirty="0"/>
              <a:t>Alambre de gallinero u otro material para vallas</a:t>
            </a:r>
          </a:p>
        </p:txBody>
      </p:sp>
      <p:sp>
        <p:nvSpPr>
          <p:cNvPr id="3" name="Header Placeholder 2"/>
          <p:cNvSpPr>
            <a:spLocks noGrp="1"/>
          </p:cNvSpPr>
          <p:nvPr>
            <p:ph type="hdr" sz="quarter" idx="14"/>
          </p:nvPr>
        </p:nvSpPr>
        <p:spPr/>
        <p:txBody>
          <a:bodyPr/>
          <a:lstStyle/>
          <a:p>
            <a:r>
              <a:rPr lang="en-US" dirty="0"/>
              <a:t>Fall Protection/Prevention de Caldas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1000" b="1" noProof="0" dirty="0"/>
              <a:t>Al completar este Módulo, el estudiante podrá explicar:</a:t>
            </a:r>
          </a:p>
          <a:p>
            <a:pPr marL="457200" lvl="0" indent="-317500" algn="l" rtl="0">
              <a:spcBef>
                <a:spcPts val="0"/>
              </a:spcBef>
              <a:spcAft>
                <a:spcPts val="0"/>
              </a:spcAft>
              <a:buSzPts val="1400"/>
              <a:buFont typeface="Arial" panose="020B0604020202020204" pitchFamily="34" charset="0"/>
              <a:buChar char="•"/>
            </a:pPr>
            <a:r>
              <a:rPr lang="es-PR" sz="1000" noProof="0" dirty="0"/>
              <a:t>Por qué es importante la protección contra caídas y que se puede hacer para reducir la cantidad de caídas.</a:t>
            </a:r>
          </a:p>
          <a:p>
            <a:pPr marL="457200" lvl="0" indent="-317500" algn="l" rtl="0">
              <a:spcBef>
                <a:spcPts val="0"/>
              </a:spcBef>
              <a:spcAft>
                <a:spcPts val="0"/>
              </a:spcAft>
              <a:buSzPts val="1400"/>
              <a:buFont typeface="Arial" panose="020B0604020202020204" pitchFamily="34" charset="0"/>
              <a:buChar char="•"/>
            </a:pPr>
            <a:r>
              <a:rPr lang="es-PR" sz="1000" noProof="0" dirty="0"/>
              <a:t>Como informar la mortandad y desmembración que ocurren en el sitio laboral.</a:t>
            </a:r>
          </a:p>
          <a:p>
            <a:pPr marL="457200" lvl="0" indent="-317500" algn="l" rtl="0">
              <a:spcBef>
                <a:spcPts val="0"/>
              </a:spcBef>
              <a:spcAft>
                <a:spcPts val="0"/>
              </a:spcAft>
              <a:buSzPts val="1400"/>
              <a:buFont typeface="Arial" panose="020B0604020202020204" pitchFamily="34" charset="0"/>
              <a:buChar char="•"/>
            </a:pPr>
            <a:r>
              <a:rPr lang="es-PR" sz="1000" noProof="0" dirty="0"/>
              <a:t>quien es responsable por la protección a los empleados, el derecho de los empleados de recibir protección y a quien proteger si se decide denunciar a la empresa por condiciones inseguras. </a:t>
            </a:r>
          </a:p>
          <a:p>
            <a:pPr marL="457200" lvl="0" indent="-317500" algn="l" rtl="0">
              <a:spcBef>
                <a:spcPts val="0"/>
              </a:spcBef>
              <a:spcAft>
                <a:spcPts val="0"/>
              </a:spcAft>
              <a:buSzPts val="1400"/>
              <a:buFont typeface="Arial" panose="020B0604020202020204" pitchFamily="34" charset="0"/>
              <a:buChar char="•"/>
            </a:pPr>
            <a:r>
              <a:rPr lang="es-PR" sz="1000" noProof="0" dirty="0"/>
              <a:t>Que hay que hacer para ser persona capacitada o persona competente en el sitio laboral</a:t>
            </a:r>
            <a:r>
              <a:rPr lang="en-US" sz="1000" dirty="0"/>
              <a:t>. </a:t>
            </a:r>
            <a:endParaRPr sz="10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9"/>
        <p:cNvGrpSpPr/>
        <p:nvPr/>
      </p:nvGrpSpPr>
      <p:grpSpPr>
        <a:xfrm>
          <a:off x="0" y="0"/>
          <a:ext cx="0" cy="0"/>
          <a:chOff x="0" y="0"/>
          <a:chExt cx="0" cy="0"/>
        </a:xfrm>
      </p:grpSpPr>
      <p:sp>
        <p:nvSpPr>
          <p:cNvPr id="530" name="Google Shape;530;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1" name="Google Shape;531;p4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3200" dirty="0"/>
              <a:t>Comente el uso de cubiertas de madera contrachapada y los requisitos de marcar las cubiertas de orificios</a:t>
            </a:r>
            <a:r>
              <a:rPr lang="en-US" sz="3200" baseline="0" dirty="0"/>
              <a:t>.</a:t>
            </a:r>
            <a:endParaRPr sz="3200" dirty="0"/>
          </a:p>
        </p:txBody>
      </p:sp>
      <p:sp>
        <p:nvSpPr>
          <p:cNvPr id="3" name="Header Placeholder 2"/>
          <p:cNvSpPr>
            <a:spLocks noGrp="1"/>
          </p:cNvSpPr>
          <p:nvPr>
            <p:ph type="hdr" sz="quarter" idx="14"/>
          </p:nvPr>
        </p:nvSpPr>
        <p:spPr/>
        <p:txBody>
          <a:bodyPr/>
          <a:lstStyle/>
          <a:p>
            <a:r>
              <a:rPr lang="en-US" dirty="0"/>
              <a:t>Fall Protection/Prevention de Caldas</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p4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spcBef>
                <a:spcPts val="600"/>
              </a:spcBef>
              <a:spcAft>
                <a:spcPts val="600"/>
              </a:spcAft>
              <a:buClrTx/>
              <a:buSzTx/>
              <a:defRPr/>
            </a:pPr>
            <a:r>
              <a:rPr lang="es-PR" sz="2400" kern="1200" dirty="0">
                <a:solidFill>
                  <a:prstClr val="black"/>
                </a:solidFill>
                <a:ea typeface="+mn-ea"/>
                <a:cs typeface="+mn-cs"/>
              </a:rPr>
              <a:t>Cubiertas de Orificios</a:t>
            </a:r>
            <a:r>
              <a:rPr kumimoji="0" lang="es-PR" sz="2400" b="0" i="0" u="none" strike="noStrike" kern="1200" cap="none" spc="0" normalizeH="0" noProof="0" dirty="0">
                <a:ln>
                  <a:noFill/>
                </a:ln>
                <a:solidFill>
                  <a:prstClr val="black"/>
                </a:solidFill>
                <a:effectLst/>
                <a:uLnTx/>
                <a:uFillTx/>
                <a:latin typeface="Calibri" panose="020F0502020204030204"/>
                <a:ea typeface="+mn-ea"/>
                <a:cs typeface="+mn-cs"/>
              </a:rPr>
              <a:t>:</a:t>
            </a:r>
          </a:p>
          <a:p>
            <a:pPr marL="228600" lvl="0">
              <a:spcBef>
                <a:spcPts val="600"/>
              </a:spcBef>
              <a:spcAft>
                <a:spcPts val="600"/>
              </a:spcAft>
              <a:buClrTx/>
              <a:buSzTx/>
              <a:buFont typeface="Arial" panose="020B0604020202020204" pitchFamily="34" charset="0"/>
              <a:buChar char="•"/>
              <a:defRPr/>
            </a:pPr>
            <a:r>
              <a:rPr lang="es-PR" sz="2400" kern="1200" dirty="0">
                <a:solidFill>
                  <a:prstClr val="black"/>
                </a:solidFill>
                <a:ea typeface="+mn-ea"/>
                <a:cs typeface="+mn-cs"/>
              </a:rPr>
              <a:t>Cubra o proteja los orificios en el piso tan pronto como sean creados durante la construcción nueva. </a:t>
            </a:r>
          </a:p>
          <a:p>
            <a:pPr marL="228600" lvl="0">
              <a:spcBef>
                <a:spcPts val="600"/>
              </a:spcBef>
              <a:spcAft>
                <a:spcPts val="600"/>
              </a:spcAft>
              <a:buClrTx/>
              <a:buSzTx/>
              <a:buFont typeface="Arial" panose="020B0604020202020204" pitchFamily="34" charset="0"/>
              <a:buChar char="•"/>
              <a:defRPr/>
            </a:pPr>
            <a:r>
              <a:rPr lang="es-PR" sz="2400" kern="1200" dirty="0">
                <a:solidFill>
                  <a:prstClr val="black"/>
                </a:solidFill>
                <a:ea typeface="+mn-ea"/>
                <a:cs typeface="+mn-cs"/>
              </a:rPr>
              <a:t>Para estructuras existentes, revise el sitio antes de trabajar y audite continuamente conforme siga el trabajo. Proteja o cubra cualesquier aberturas u orificios inmediatamente.</a:t>
            </a:r>
            <a:endParaRPr kumimoji="0" lang="es-PR" sz="2400" b="0" i="0" u="none" strike="noStrike" kern="1200" cap="none" spc="0" normalizeH="0" noProof="0" dirty="0">
              <a:ln>
                <a:noFill/>
              </a:ln>
              <a:solidFill>
                <a:prstClr val="black"/>
              </a:solidFill>
              <a:effectLst/>
              <a:uLnTx/>
              <a:uFillTx/>
              <a:latin typeface="Calibri" panose="020F0502020204030204"/>
              <a:ea typeface="+mn-ea"/>
              <a:cs typeface="+mn-cs"/>
            </a:endParaRPr>
          </a:p>
          <a:p>
            <a:pPr marL="228600" lvl="0">
              <a:spcBef>
                <a:spcPts val="600"/>
              </a:spcBef>
              <a:spcAft>
                <a:spcPts val="600"/>
              </a:spcAft>
              <a:buClrTx/>
              <a:buSzTx/>
              <a:buFont typeface="Arial" panose="020B0604020202020204" pitchFamily="34" charset="0"/>
              <a:buChar char="•"/>
              <a:defRPr/>
            </a:pPr>
            <a:r>
              <a:rPr lang="es-PR" sz="2400" kern="1200" dirty="0">
                <a:solidFill>
                  <a:prstClr val="black"/>
                </a:solidFill>
                <a:ea typeface="+mn-ea"/>
                <a:cs typeface="+mn-cs"/>
              </a:rPr>
              <a:t>Construya todas las cubiertas de los orificios del piso de manera que resistirán dos veces el peso de los empleados, equipo y materiales que pudieran posarse en la cubierta en cualquier momento dado. </a:t>
            </a:r>
            <a:endParaRPr kumimoji="0" lang="es-PR" sz="2400" b="0" i="0" u="none" strike="noStrike" kern="1200" cap="none" spc="0" normalizeH="0" noProof="0" dirty="0">
              <a:ln>
                <a:noFill/>
              </a:ln>
              <a:solidFill>
                <a:prstClr val="black"/>
              </a:solidFill>
              <a:effectLst/>
              <a:uLnTx/>
              <a:uFillTx/>
              <a:latin typeface="Calibri" panose="020F0502020204030204"/>
              <a:ea typeface="+mn-ea"/>
              <a:cs typeface="+mn-cs"/>
            </a:endParaRPr>
          </a:p>
          <a:p>
            <a:pPr marL="228600" lvl="0">
              <a:spcBef>
                <a:spcPts val="600"/>
              </a:spcBef>
              <a:spcAft>
                <a:spcPts val="600"/>
              </a:spcAft>
              <a:buClrTx/>
              <a:buSzTx/>
              <a:buFont typeface="Arial" panose="020B0604020202020204" pitchFamily="34" charset="0"/>
              <a:buChar char="•"/>
              <a:defRPr/>
            </a:pPr>
            <a:r>
              <a:rPr lang="es-PR" sz="2400" kern="1200" dirty="0">
                <a:solidFill>
                  <a:prstClr val="black"/>
                </a:solidFill>
                <a:ea typeface="+mn-ea"/>
                <a:cs typeface="+mn-cs"/>
              </a:rPr>
              <a:t>Asegure todas las cubiertas de los orificios del piso para evitar que las desplacen accidentalmente el viento, equipo o los empleados. </a:t>
            </a:r>
            <a:endParaRPr kumimoji="0" lang="es-PR" sz="2400" b="0" i="0" u="none" strike="noStrike" kern="1200" cap="none" spc="0" normalizeH="0" noProof="0" dirty="0">
              <a:ln>
                <a:noFill/>
              </a:ln>
              <a:solidFill>
                <a:prstClr val="black"/>
              </a:solidFill>
              <a:effectLst/>
              <a:uLnTx/>
              <a:uFillTx/>
              <a:latin typeface="Calibri" panose="020F0502020204030204"/>
              <a:ea typeface="+mn-ea"/>
              <a:cs typeface="+mn-cs"/>
            </a:endParaRPr>
          </a:p>
          <a:p>
            <a:pPr marL="228600" lvl="0">
              <a:spcBef>
                <a:spcPts val="600"/>
              </a:spcBef>
              <a:spcAft>
                <a:spcPts val="600"/>
              </a:spcAft>
              <a:buClrTx/>
              <a:buSzTx/>
              <a:buFont typeface="Arial" panose="020B0604020202020204" pitchFamily="34" charset="0"/>
              <a:buChar char="•"/>
              <a:defRPr/>
            </a:pPr>
            <a:r>
              <a:rPr lang="es-PR" sz="2400" kern="1200" dirty="0">
                <a:solidFill>
                  <a:prstClr val="black"/>
                </a:solidFill>
              </a:rPr>
              <a:t>Todas las cubiertas deben ser de colores o deben estar marcadas con la palabra “Orificio” o “Cubierta”. </a:t>
            </a:r>
            <a:endParaRPr lang="es-PR" sz="2400" dirty="0"/>
          </a:p>
        </p:txBody>
      </p:sp>
      <p:sp>
        <p:nvSpPr>
          <p:cNvPr id="3" name="Header Placeholder 2"/>
          <p:cNvSpPr>
            <a:spLocks noGrp="1"/>
          </p:cNvSpPr>
          <p:nvPr>
            <p:ph type="hdr" sz="quarter" idx="14"/>
          </p:nvPr>
        </p:nvSpPr>
        <p:spPr/>
        <p:txBody>
          <a:bodyPr/>
          <a:lstStyle/>
          <a:p>
            <a:r>
              <a:rPr lang="es-PR" dirty="0"/>
              <a:t>Protección Contra Caídas/Prevención de Caídas</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9" name="Google Shape;549;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fontScale="25000" lnSpcReduction="20000"/>
          </a:bodyPr>
          <a:lstStyle/>
          <a:p>
            <a:pPr marL="0" lvl="0" indent="0">
              <a:lnSpc>
                <a:spcPct val="107000"/>
              </a:lnSpc>
            </a:pPr>
            <a:r>
              <a:rPr lang="es-PR" sz="4800" b="1" dirty="0"/>
              <a:t>Resistencia del Contrachapado</a:t>
            </a:r>
          </a:p>
          <a:p>
            <a:pPr marL="0" lvl="0" indent="0">
              <a:lnSpc>
                <a:spcPct val="127416"/>
              </a:lnSpc>
              <a:spcBef>
                <a:spcPts val="204"/>
              </a:spcBef>
            </a:pPr>
            <a:r>
              <a:rPr lang="es-ES" sz="4800" dirty="0"/>
              <a:t>Varios factores determinan y miden la resistencia del contrachapado. En los Estados Unidos, dos grupos brindan los sistemas de clasificación de contrachapado más usados: APA– Engineered Wood Association (anteriormente American Plywood Association y Douglas Fir Plywood Association) y Timber Engineering Company (TECO).  Las CSHO se deben referir a estas organizaciones para obtener información detallada.</a:t>
            </a:r>
            <a:endParaRPr lang="es-PR" sz="4800" noProof="0" dirty="0">
              <a:solidFill>
                <a:srgbClr val="000000"/>
              </a:solidFill>
              <a:latin typeface="Calibri"/>
              <a:ea typeface="Calibri"/>
              <a:cs typeface="Calibri"/>
              <a:sym typeface="Calibri"/>
            </a:endParaRPr>
          </a:p>
          <a:p>
            <a:pPr marL="0" lvl="0" indent="0">
              <a:lnSpc>
                <a:spcPct val="127416"/>
              </a:lnSpc>
              <a:spcBef>
                <a:spcPts val="764"/>
              </a:spcBef>
            </a:pPr>
            <a:r>
              <a:rPr lang="es-ES" sz="4800" dirty="0">
                <a:solidFill>
                  <a:srgbClr val="000000"/>
                </a:solidFill>
              </a:rPr>
              <a:t>El tamaño del orificio y el peso de la carga esperado se consideran al determinar si el contrachapado es efectivo para usar como cubierta de orificios</a:t>
            </a:r>
            <a:r>
              <a:rPr lang="es-PR" sz="4800" noProof="0" dirty="0">
                <a:solidFill>
                  <a:srgbClr val="000000"/>
                </a:solidFill>
                <a:latin typeface="Calibri"/>
                <a:ea typeface="Calibri"/>
                <a:cs typeface="Calibri"/>
                <a:sym typeface="Calibri"/>
              </a:rPr>
              <a:t> (consulte </a:t>
            </a:r>
            <a:r>
              <a:rPr lang="es-PR" sz="4800" u="sng" noProof="0" dirty="0">
                <a:solidFill>
                  <a:srgbClr val="800080"/>
                </a:solidFill>
                <a:latin typeface="Calibri"/>
                <a:ea typeface="Calibri"/>
                <a:cs typeface="Calibri"/>
                <a:sym typeface="Calibri"/>
                <a:hlinkClick r:id="rId3"/>
              </a:rPr>
              <a:t>29 CFR 1926.501(b)(4)</a:t>
            </a:r>
            <a:r>
              <a:rPr lang="es-PR" sz="4800" noProof="0" dirty="0">
                <a:solidFill>
                  <a:srgbClr val="000000"/>
                </a:solidFill>
                <a:latin typeface="Calibri"/>
                <a:ea typeface="Calibri"/>
                <a:cs typeface="Calibri"/>
                <a:sym typeface="Calibri"/>
              </a:rPr>
              <a:t>; </a:t>
            </a:r>
            <a:r>
              <a:rPr lang="es-PR" sz="4800" u="sng" noProof="0" dirty="0">
                <a:solidFill>
                  <a:srgbClr val="800080"/>
                </a:solidFill>
                <a:latin typeface="Calibri"/>
                <a:ea typeface="Calibri"/>
                <a:cs typeface="Calibri"/>
                <a:sym typeface="Calibri"/>
                <a:hlinkClick r:id="rId4"/>
              </a:rPr>
              <a:t>29 CFR 1926.502(i)(1), (i)(2)</a:t>
            </a:r>
            <a:r>
              <a:rPr lang="es-PR" sz="4800" noProof="0" dirty="0">
                <a:solidFill>
                  <a:srgbClr val="000000"/>
                </a:solidFill>
                <a:latin typeface="Calibri"/>
                <a:ea typeface="Calibri"/>
                <a:cs typeface="Calibri"/>
                <a:sym typeface="Calibri"/>
              </a:rPr>
              <a:t>).</a:t>
            </a:r>
          </a:p>
          <a:p>
            <a:pPr marL="0" lvl="0" indent="0">
              <a:lnSpc>
                <a:spcPct val="127416"/>
              </a:lnSpc>
              <a:spcBef>
                <a:spcPts val="764"/>
              </a:spcBef>
            </a:pPr>
            <a:r>
              <a:rPr lang="es-PR" sz="4800" b="1" dirty="0"/>
              <a:t>Durabilidad del Contrachapado</a:t>
            </a:r>
          </a:p>
          <a:p>
            <a:pPr marL="0" lvl="0" indent="0">
              <a:lnSpc>
                <a:spcPct val="127416"/>
              </a:lnSpc>
              <a:spcBef>
                <a:spcPts val="764"/>
              </a:spcBef>
            </a:pPr>
            <a:r>
              <a:rPr lang="es-ES" sz="4800" dirty="0">
                <a:solidFill>
                  <a:srgbClr val="000000"/>
                </a:solidFill>
              </a:rPr>
              <a:t>Con el tiempo, el contrachapado es susceptible al daño por la exposición al agua, tráfico y cargas pesadas que pudieran reducir su resistencia. Algunos indicadores de contrachapado con resistencia reducida pueden incluir grietas, astillamiento, aspecto deforme, superficie desgastada, láminas caídas y manchas de agua.  El daño esperado después de una exposición al agua depende si el contrachapado es grado exterior o interior. Los aglutinantes (adhesivos) usados para adherir las capas de contrachapado grado interior se degradan más rápidamente en un ambiente húmedo que los adhesivos usados en el contrachapado grado exterior. Para casos específicos, SLTC, en conjunto con el U.S. Forest Service Products Laboratory, pueden evaluar la degradación de la resistencia del contrachapado. </a:t>
            </a:r>
            <a:endParaRPr lang="es-PR" sz="4800" noProof="0" dirty="0">
              <a:latin typeface="Calibri"/>
              <a:ea typeface="Calibri"/>
              <a:cs typeface="Calibri"/>
              <a:sym typeface="Calibri"/>
            </a:endParaRPr>
          </a:p>
          <a:p>
            <a:pPr marL="0" lvl="0" indent="0">
              <a:lnSpc>
                <a:spcPct val="127416"/>
              </a:lnSpc>
              <a:spcBef>
                <a:spcPts val="764"/>
              </a:spcBef>
            </a:pPr>
            <a:r>
              <a:rPr lang="es-ES" sz="4800" dirty="0">
                <a:solidFill>
                  <a:srgbClr val="000000"/>
                </a:solidFill>
              </a:rPr>
              <a:t>Cuando los trabajadores usan equipo de acarreo, el peso del equipo y su carga se concentran en el área más pequeña que está en contacto con el suelo (ej. la carga de la carretilla se concentrará en donde la rueda toca el suelo – un área de solo unas pulgadas en tamaño). Las rutas acostumbradas para acarrear estas cargas tendrán un desgaste adicional en el piso. Agregar una capa protectora al piso a lo largo de estas rutas es una manera de evitar el daño al piso debido a la concentración de las cargas.  Las típicas capas protectoras pueden incluir compuestos de látex líquido, aceites penetrantes, láminas de plástico y membranas entrelazadas. </a:t>
            </a:r>
            <a:endParaRPr lang="es-PR" sz="4800" noProof="0" dirty="0">
              <a:latin typeface="Calibri"/>
              <a:ea typeface="Calibri"/>
              <a:cs typeface="Calibri"/>
              <a:sym typeface="Calibri"/>
            </a:endParaRPr>
          </a:p>
        </p:txBody>
      </p:sp>
      <p:sp>
        <p:nvSpPr>
          <p:cNvPr id="3" name="Header Placeholder 2"/>
          <p:cNvSpPr>
            <a:spLocks noGrp="1"/>
          </p:cNvSpPr>
          <p:nvPr>
            <p:ph type="hdr" sz="quarter" idx="14"/>
          </p:nvPr>
        </p:nvSpPr>
        <p:spPr/>
        <p:txBody>
          <a:bodyPr/>
          <a:lstStyle/>
          <a:p>
            <a:r>
              <a:rPr lang="es-PR" dirty="0"/>
              <a:t>Protección Contra Caídas/Prevención de Caídas</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4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r>
              <a:rPr lang="es-ES" sz="2000" dirty="0"/>
              <a:t>El tamaño y orientación de la cubierta de contrachapado pueden afectar la efectividad general de la cubierta. Las cubiertas de contrachapado descansan en las orillas de los orificios que están soportados por las vigas. Las siguientes son indicaciones de que el tamaño y orientación de la cubierta de contrachapado en general evitará que los trabajadores se caigan por el orificio:</a:t>
            </a:r>
            <a:endParaRPr sz="2000" dirty="0"/>
          </a:p>
          <a:p>
            <a:pPr marL="0" lvl="0" indent="0"/>
            <a:r>
              <a:rPr lang="en-US" sz="2000" dirty="0"/>
              <a:t>•</a:t>
            </a:r>
            <a:r>
              <a:rPr lang="es-ES" sz="2000" dirty="0"/>
              <a:t>La pieza de contrachapado es mayor que el tamaño del orificio por lo que es posible cubrir el orificio con el lado más corto del panel colocado en el lado más largo sin soporte.</a:t>
            </a:r>
          </a:p>
          <a:p>
            <a:pPr marL="0" lvl="0" indent="0"/>
            <a:r>
              <a:rPr lang="es-ES" sz="2000" dirty="0"/>
              <a:t>•El panel se extiende hacia las superficies de soporte alrededor del orificio lo suficiente para brindar el soporte necesario.</a:t>
            </a:r>
          </a:p>
          <a:p>
            <a:pPr marL="0" lvl="0" indent="0"/>
            <a:r>
              <a:rPr lang="es-ES" sz="2000" dirty="0"/>
              <a:t>•El panel está colocado con el eje de resistencia (dirección de la veta) hacia el lado más corto sin soporte.</a:t>
            </a:r>
            <a:endParaRPr dirty="0"/>
          </a:p>
        </p:txBody>
      </p:sp>
      <p:sp>
        <p:nvSpPr>
          <p:cNvPr id="3" name="Header Placeholder 2"/>
          <p:cNvSpPr>
            <a:spLocks noGrp="1"/>
          </p:cNvSpPr>
          <p:nvPr>
            <p:ph type="hdr" sz="quarter" idx="14"/>
          </p:nvPr>
        </p:nvSpPr>
        <p:spPr/>
        <p:txBody>
          <a:bodyPr/>
          <a:lstStyle/>
          <a:p>
            <a:r>
              <a:rPr lang="es-PR" dirty="0"/>
              <a:t>Protección Contra Caídas/Prevención de Caídas</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La protección de objetos que caen requiere </a:t>
            </a:r>
          </a:p>
          <a:p>
            <a:pPr>
              <a:lnSpc>
                <a:spcPct val="107000"/>
              </a:lnSpc>
            </a:pP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	-tablas de apoyo, colocadas por la orilla de la superficie para caminar/trabajar en altura por una distancia suficiente para proteger a los empleados abajo y con una capacidad de resistir, sin fallar, una fuerza de cuando menos 50 libras aplicada en cualquier dirección hacia abajo o hacia afuera en cualquier punto de la tabla de apoyo.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Las tablas de apoyo son de mínimo 3½ pulgadas de altura vertical de su orilla superior al nivel de la superficie para caminar/trabajar.  No debe haber una distancia de más ¼ pulgada sobre la superficie para caminar/trabajar. Deben ser sólidas o no tener una abertura de más de 1 pulgada en tamaño.</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Cuando se coloquen herramientas, equipo o materiales apilados más alto que la orilla superior de la tabla de apoyo, se debe colocar un panel o malla de la superficie para caminar/trabajar o tabla de apoyo hasta la parte superior de la barandilla superior o media del sistema de barreras de protección por una distancia suficiente para proteger a los empleados abajo.</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a:lnSpc>
                <a:spcPct val="107000"/>
              </a:lnSpc>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Las aberturas de los sistemas para barandales deben ser lo suficientemente chicos para evitar que pasen los posibles objetos que caen</a:t>
            </a: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Durante el desempeño de colocación de ladrillos a mano y trabajo relacionado: No se debe almacenar material o equipo, a excepción de albañilería y cemento, a menos de 4 pies de la orilla del trabajo. El cemento excedente, unidades de albañilería rotas o tiradas y todos los demás materiales y escombro se deben mantener lejos del área de trabajo retirándolos en intervalos regulares. </a:t>
            </a:r>
          </a:p>
          <a:p>
            <a:pPr>
              <a:lnSpc>
                <a:spcPct val="107000"/>
              </a:lnSpc>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Durante el desempeño de trabajo en techos: El material y equipo se debe almacenar a menos de 6 pies de la orilla del techo a menos que se coloque una barrera en la orilla.  Los materiales que se apilen, agrupen o estiben cerca de la orilla del techo deben ser estables y auto-resistentes.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ES" sz="2000" dirty="0">
                <a:solidFill>
                  <a:srgbClr val="000000"/>
                </a:solidFill>
                <a:latin typeface="Calibri" panose="020F0502020204030204" pitchFamily="34" charset="0"/>
                <a:ea typeface="Calibri" panose="020F0502020204030204" pitchFamily="34" charset="0"/>
                <a:cs typeface="Calibri" panose="020F0502020204030204" pitchFamily="34" charset="0"/>
              </a:rPr>
              <a:t>Los toldos deben ser lo suficientemente fuertes para evitar el derrumbe y para prevenir la penetración por cualquier objeto que pudiera caer sobre el toldo.</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p>
        </p:txBody>
      </p:sp>
      <p:sp>
        <p:nvSpPr>
          <p:cNvPr id="4" name="Header Placeholder 3"/>
          <p:cNvSpPr>
            <a:spLocks noGrp="1"/>
          </p:cNvSpPr>
          <p:nvPr>
            <p:ph type="hdr" sz="quarter"/>
          </p:nvPr>
        </p:nvSpPr>
        <p:spPr/>
        <p:txBody>
          <a:bodyPr/>
          <a:lstStyle/>
          <a:p>
            <a:r>
              <a:rPr lang="es-PR" dirty="0"/>
              <a:t>Protección Contra Caídas/Prevención de Caídas</a:t>
            </a:r>
          </a:p>
        </p:txBody>
      </p:sp>
    </p:spTree>
    <p:extLst>
      <p:ext uri="{BB962C8B-B14F-4D97-AF65-F5344CB8AC3E}">
        <p14:creationId xmlns:p14="http://schemas.microsoft.com/office/powerpoint/2010/main" val="263161943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4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2000" dirty="0"/>
              <a:t>Un sistema de línea de alerta es una barrera que se edifica en un tejado plano o poca pendiente para alertar a los trabajadores que se acercan una orilla o un lado del tejado sin protección (consulte 29 CFR 1926.500(b); 29 CFR 1926.501(b)(10); Figure 11). Un sistema de línea de alerta incluye una línea (cuerda, acero o cadena) y puntales de apoyo (consulte 29 CFR 1926.502(f)(2)).</a:t>
            </a:r>
          </a:p>
          <a:p>
            <a:pPr marL="0" lvl="0" indent="0" algn="l" rtl="0">
              <a:spcBef>
                <a:spcPts val="0"/>
              </a:spcBef>
              <a:spcAft>
                <a:spcPts val="0"/>
              </a:spcAft>
              <a:buNone/>
            </a:pPr>
            <a:endParaRPr lang="es-PR" sz="2000" dirty="0"/>
          </a:p>
          <a:p>
            <a:pPr marL="0" lvl="0" indent="0"/>
            <a:r>
              <a:rPr lang="es-PR" sz="2000" dirty="0"/>
              <a:t>No se ha diseñado físicamente a las líneas de alerta para evitar o detener las caídas; no se puede usar en toda situación. En tejados planos o con poca pendiente, se usa las líneas de alerta en conjunto con protección convencional contra caídas o un sistema de monitoreo de seguridad (consulte 29 CFR 1926.501(b)(10)).</a:t>
            </a:r>
          </a:p>
          <a:p>
            <a:pPr marL="0" lvl="0" indent="0" algn="l" rtl="0">
              <a:spcBef>
                <a:spcPts val="0"/>
              </a:spcBef>
              <a:spcAft>
                <a:spcPts val="0"/>
              </a:spcAft>
              <a:buNone/>
            </a:pPr>
            <a:endParaRPr lang="es-PR" sz="2000" dirty="0"/>
          </a:p>
          <a:p>
            <a:pPr marL="0" lvl="0" indent="0"/>
            <a:r>
              <a:rPr lang="es-PR" sz="2000" dirty="0"/>
              <a:t>No se permite a los trabajadores dentro del área entre la línea de alerta y la orilla no protegida, salvo el trabajo en tejado (consulte 29 CFR 1926.502(f)(3)). Cualquier empleado que desempeña trabajo en tejado entre la línea de alerta y la orilla no protegida tiene que protegerse con otro método de protección contra caídas.</a:t>
            </a:r>
            <a:endParaRPr lang="es-PR" dirty="0"/>
          </a:p>
        </p:txBody>
      </p:sp>
      <p:sp>
        <p:nvSpPr>
          <p:cNvPr id="3" name="Header Placeholder 2"/>
          <p:cNvSpPr>
            <a:spLocks noGrp="1"/>
          </p:cNvSpPr>
          <p:nvPr>
            <p:ph type="hdr" sz="quarter" idx="14"/>
          </p:nvPr>
        </p:nvSpPr>
        <p:spPr/>
        <p:txBody>
          <a:bodyPr/>
          <a:lstStyle/>
          <a:p>
            <a:r>
              <a:rPr lang="es-PR" dirty="0"/>
              <a:t>Protección Contra Caídas/Prevención de Caídas</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s-PR" sz="1800" b="1"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Zona de Acceso Controlados (CAZ)</a:t>
            </a:r>
            <a:endParaRPr lang="es-PR"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s-PR" sz="1800" noProof="0" dirty="0">
                <a:solidFill>
                  <a:srgbClr val="000000"/>
                </a:solidFill>
                <a:latin typeface="Calibri" panose="020F0502020204030204" pitchFamily="34" charset="0"/>
                <a:ea typeface="Calibri" panose="020F0502020204030204" pitchFamily="34" charset="0"/>
                <a:cs typeface="Calibri" panose="020F0502020204030204" pitchFamily="34" charset="0"/>
              </a:rPr>
              <a:t>Una zona de acceso controlado es un área de trabajo claramente marcada y designada en donde cierto trabajo (ej. colocación de ladrillos a mano) puede llevarse a cabo sin los sistemas convencionales de protección contra caídas (consulte</a:t>
            </a:r>
            <a:r>
              <a:rPr lang="es-PR" sz="1800" noProof="0" dirty="0">
                <a:solidFill>
                  <a:srgbClr val="000000"/>
                </a:solidFill>
                <a:latin typeface="Times New Roman" panose="02020603050405020304" pitchFamily="18" charset="0"/>
                <a:ea typeface="Calibri" panose="020F0502020204030204" pitchFamily="34" charset="0"/>
                <a:cs typeface="Calibri" panose="020F0502020204030204" pitchFamily="34" charset="0"/>
              </a:rPr>
              <a:t> </a:t>
            </a:r>
            <a:r>
              <a:rPr lang="es-PR" sz="1800" u="sng" noProof="0" dirty="0">
                <a:solidFill>
                  <a:srgbClr val="0563C1"/>
                </a:solidFill>
                <a:latin typeface="Calibri" panose="020F0502020204030204" pitchFamily="34" charset="0"/>
                <a:ea typeface="Calibri" panose="020F0502020204030204" pitchFamily="34" charset="0"/>
                <a:cs typeface="Calibri" panose="020F0502020204030204" pitchFamily="34" charset="0"/>
              </a:rPr>
              <a:t>29 CFR 1926.500(b)</a:t>
            </a:r>
            <a:r>
              <a:rPr lang="es-PR" sz="1800" noProof="0" dirty="0">
                <a:solidFill>
                  <a:srgbClr val="000000"/>
                </a:solidFill>
                <a:latin typeface="Calibri" panose="020F0502020204030204" pitchFamily="34" charset="0"/>
                <a:ea typeface="Calibri" panose="020F0502020204030204" pitchFamily="34" charset="0"/>
                <a:cs typeface="Calibri" panose="020F0502020204030204" pitchFamily="34" charset="0"/>
              </a:rPr>
              <a:t>). Las zonas de acceso controlado se usan para mantener a los trabajadores distintos fuera de aquellos autorizados para entrar al área de trabajo </a:t>
            </a:r>
            <a:r>
              <a:rPr lang="es-PR"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(consulte</a:t>
            </a:r>
            <a:r>
              <a:rPr lang="es-PR" sz="1800" noProof="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s-PR" sz="1800" u="sng" noProof="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29 CFR 1926.502(g)</a:t>
            </a:r>
            <a:r>
              <a:rPr lang="es-PR"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PR"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s-PR" sz="1800" noProof="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a:lnSpc>
                <a:spcPct val="107000"/>
              </a:lnSpc>
            </a:pPr>
            <a:r>
              <a:rPr lang="es-PR" sz="1800" noProof="0" dirty="0">
                <a:latin typeface="Calibri" panose="020F0502020204030204" pitchFamily="34" charset="0"/>
                <a:ea typeface="Calibri" panose="020F0502020204030204" pitchFamily="34" charset="0"/>
                <a:cs typeface="Times New Roman" panose="02020603050405020304" pitchFamily="18" charset="0"/>
              </a:rPr>
              <a:t>Situaciones en donde se usan CAZ:</a:t>
            </a:r>
          </a:p>
          <a:p>
            <a:pPr marL="285750" indent="-285750">
              <a:lnSpc>
                <a:spcPct val="107000"/>
              </a:lnSpc>
              <a:buFont typeface="Arial" panose="020B0604020202020204" pitchFamily="34" charset="0"/>
              <a:buChar char="•"/>
            </a:pPr>
            <a:r>
              <a:rPr lang="es-PR" sz="1800" noProof="0" dirty="0">
                <a:latin typeface="Calibri" panose="020F0502020204030204" pitchFamily="34" charset="0"/>
                <a:ea typeface="Calibri" panose="020F0502020204030204" pitchFamily="34" charset="0"/>
                <a:cs typeface="Times New Roman" panose="02020603050405020304" pitchFamily="18" charset="0"/>
              </a:rPr>
              <a:t>Colocación de ladrillos y trabajo relacionado (consulte 29 CFR 1926.501(b)(9));</a:t>
            </a:r>
          </a:p>
          <a:p>
            <a:pPr marL="285750" indent="-285750">
              <a:lnSpc>
                <a:spcPct val="107000"/>
              </a:lnSpc>
              <a:buFont typeface="Arial" panose="020B0604020202020204" pitchFamily="34" charset="0"/>
              <a:buChar char="•"/>
            </a:pPr>
            <a:r>
              <a:rPr lang="es-PR" sz="1800" noProof="0" dirty="0">
                <a:latin typeface="Calibri" panose="020F0502020204030204" pitchFamily="34" charset="0"/>
                <a:ea typeface="Calibri" panose="020F0502020204030204" pitchFamily="34" charset="0"/>
                <a:cs typeface="Times New Roman" panose="02020603050405020304" pitchFamily="18" charset="0"/>
              </a:rPr>
              <a:t>Trabajo en bordes salientes (consulte 29 CFR 1926.501(b)(2); 29 CFR 1926.502(k)(7));</a:t>
            </a:r>
          </a:p>
          <a:p>
            <a:pPr marL="285750" indent="-285750">
              <a:lnSpc>
                <a:spcPct val="107000"/>
              </a:lnSpc>
              <a:buFont typeface="Arial" panose="020B0604020202020204" pitchFamily="34" charset="0"/>
              <a:buChar char="•"/>
            </a:pPr>
            <a:r>
              <a:rPr lang="es-PR" sz="1800" noProof="0" dirty="0">
                <a:latin typeface="Calibri" panose="020F0502020204030204" pitchFamily="34" charset="0"/>
                <a:ea typeface="Calibri" panose="020F0502020204030204" pitchFamily="34" charset="0"/>
                <a:cs typeface="Times New Roman" panose="02020603050405020304" pitchFamily="18" charset="0"/>
              </a:rPr>
              <a:t>Construcción residencial (consulte 29 CFR 1926.501(b)(13); 29 CFR 1926.502(k)(7)); and</a:t>
            </a:r>
          </a:p>
          <a:p>
            <a:pPr marL="285750" indent="-285750">
              <a:lnSpc>
                <a:spcPct val="107000"/>
              </a:lnSpc>
              <a:buFont typeface="Arial" panose="020B0604020202020204" pitchFamily="34" charset="0"/>
              <a:buChar char="•"/>
            </a:pPr>
            <a:r>
              <a:rPr lang="es-PR" sz="1800" noProof="0" dirty="0">
                <a:latin typeface="Calibri" panose="020F0502020204030204" pitchFamily="34" charset="0"/>
                <a:ea typeface="Calibri" panose="020F0502020204030204" pitchFamily="34" charset="0"/>
                <a:cs typeface="Times New Roman" panose="02020603050405020304" pitchFamily="18" charset="0"/>
              </a:rPr>
              <a:t>Armado de concreto premezclado (consulte 29 CFR 1926.501(b)(12); 29 CFR 1926.502(k)(7)).</a:t>
            </a:r>
          </a:p>
          <a:p>
            <a:pPr marL="0" marR="0">
              <a:lnSpc>
                <a:spcPct val="107000"/>
              </a:lnSpc>
              <a:spcBef>
                <a:spcPts val="0"/>
              </a:spcBef>
              <a:spcAft>
                <a:spcPts val="0"/>
              </a:spcAft>
            </a:pPr>
            <a:endParaRPr lang="es-PR"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s-PR" sz="1800" noProof="0" dirty="0">
                <a:solidFill>
                  <a:srgbClr val="000000"/>
                </a:solidFill>
                <a:latin typeface="Calibri" panose="020F0502020204030204" pitchFamily="34" charset="0"/>
                <a:ea typeface="Calibri" panose="020F0502020204030204" pitchFamily="34" charset="0"/>
                <a:cs typeface="Calibri" panose="020F0502020204030204" pitchFamily="34" charset="0"/>
              </a:rPr>
              <a:t>En trabajos de colocación de ladrillos a mano y trabajo relacionado, se puede usar CAZ siempre y cuando los trabajadores no se extienden más de 10 pulgadas por debajo del nivel para caminar o trabajar en donde están </a:t>
            </a:r>
            <a:r>
              <a:rPr lang="es-PR"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(consulte </a:t>
            </a:r>
            <a:r>
              <a:rPr lang="es-PR" sz="1800" u="sng" noProof="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29 CFR 1926.501(b)(9)</a:t>
            </a:r>
            <a:r>
              <a:rPr lang="es-PR"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PR" sz="1800" noProof="0" dirty="0">
              <a:effectLst/>
              <a:latin typeface="Calibri" panose="020F0502020204030204" pitchFamily="34" charset="0"/>
              <a:ea typeface="Calibri" panose="020F0502020204030204" pitchFamily="34" charset="0"/>
              <a:cs typeface="Times New Roman" panose="02020603050405020304" pitchFamily="18" charset="0"/>
            </a:endParaRPr>
          </a:p>
          <a:p>
            <a:pPr marL="0">
              <a:lnSpc>
                <a:spcPct val="107000"/>
              </a:lnSpc>
            </a:pPr>
            <a:r>
              <a:rPr lang="es-PR" sz="1800" noProof="0" dirty="0">
                <a:solidFill>
                  <a:srgbClr val="000000"/>
                </a:solidFill>
                <a:latin typeface="Calibri" panose="020F0502020204030204" pitchFamily="34" charset="0"/>
                <a:ea typeface="Calibri" panose="020F0502020204030204" pitchFamily="34" charset="0"/>
                <a:cs typeface="Calibri" panose="020F0502020204030204" pitchFamily="34" charset="0"/>
              </a:rPr>
              <a:t>Se puede usar CAZ para trabajo de borde saliente, trabajo de concreto premezclado y trabajo de construcción residencial solo como parte de un plan de protección contra caídas cuando la protección convencional contra caídas no sea factible o crea un mayor peligro </a:t>
            </a:r>
            <a:r>
              <a:rPr lang="es-PR"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(consulte </a:t>
            </a:r>
            <a:r>
              <a:rPr lang="es-PR" sz="1800" u="sng" noProof="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29 CFR 1926.501(b)(2)(i)</a:t>
            </a:r>
            <a:r>
              <a:rPr lang="es-PR"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PR" sz="1800" noProof="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s-PR" sz="1800" u="sng" noProof="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(b)(12)</a:t>
            </a:r>
            <a:r>
              <a:rPr lang="es-PR"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PR" sz="1800" noProof="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s-PR" sz="1800" u="sng" noProof="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(b)(13)</a:t>
            </a:r>
            <a:r>
              <a:rPr lang="es-PR"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s-PR" sz="1800" noProof="0" dirty="0">
                <a:solidFill>
                  <a:srgbClr val="000000"/>
                </a:solidFill>
                <a:effectLst/>
                <a:latin typeface="Times New Roman" panose="02020603050405020304" pitchFamily="18" charset="0"/>
                <a:ea typeface="Calibri" panose="020F0502020204030204" pitchFamily="34" charset="0"/>
                <a:cs typeface="Calibri" panose="020F0502020204030204" pitchFamily="34" charset="0"/>
              </a:rPr>
              <a:t> </a:t>
            </a:r>
            <a:r>
              <a:rPr lang="es-PR" sz="1800" u="sng" noProof="0" dirty="0">
                <a:solidFill>
                  <a:srgbClr val="0563C1"/>
                </a:solidFill>
                <a:effectLst/>
                <a:latin typeface="Calibri" panose="020F0502020204030204" pitchFamily="34" charset="0"/>
                <a:ea typeface="Calibri" panose="020F0502020204030204" pitchFamily="34" charset="0"/>
                <a:cs typeface="Calibri" panose="020F0502020204030204" pitchFamily="34" charset="0"/>
              </a:rPr>
              <a:t>29 CFR 1926.502(k)</a:t>
            </a:r>
            <a:r>
              <a:rPr lang="es-PR" sz="1800"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s-PR" sz="1800" noProof="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p>
        </p:txBody>
      </p:sp>
      <p:sp>
        <p:nvSpPr>
          <p:cNvPr id="4" name="Header Placeholder 3"/>
          <p:cNvSpPr>
            <a:spLocks noGrp="1"/>
          </p:cNvSpPr>
          <p:nvPr>
            <p:ph type="hdr" sz="quarter"/>
          </p:nvPr>
        </p:nvSpPr>
        <p:spPr/>
        <p:txBody>
          <a:bodyPr/>
          <a:lstStyle/>
          <a:p>
            <a:r>
              <a:rPr lang="en-US" dirty="0"/>
              <a:t>Fall Protection/Prevention de Caldas</a:t>
            </a:r>
          </a:p>
        </p:txBody>
      </p:sp>
    </p:spTree>
    <p:extLst>
      <p:ext uri="{BB962C8B-B14F-4D97-AF65-F5344CB8AC3E}">
        <p14:creationId xmlns:p14="http://schemas.microsoft.com/office/powerpoint/2010/main" val="50110036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6" name="Google Shape;596;p53:notes"/>
          <p:cNvSpPr txBox="1">
            <a:spLocks noGrp="1"/>
          </p:cNvSpPr>
          <p:nvPr>
            <p:ph type="body" idx="1"/>
          </p:nvPr>
        </p:nvSpPr>
        <p:spPr>
          <a:xfrm>
            <a:off x="701040" y="4473891"/>
            <a:ext cx="5608320" cy="4728723"/>
          </a:xfrm>
          <a:prstGeom prst="rect">
            <a:avLst/>
          </a:prstGeom>
          <a:noFill/>
          <a:ln>
            <a:noFill/>
          </a:ln>
        </p:spPr>
        <p:txBody>
          <a:bodyPr spcFirstLastPara="1" wrap="square" lIns="93175" tIns="46575" rIns="93175" bIns="46575" anchor="t" anchorCtr="0">
            <a:normAutofit fontScale="47500" lnSpcReduction="20000"/>
          </a:bodyPr>
          <a:lstStyle/>
          <a:p>
            <a:r>
              <a:rPr lang="en-US" sz="4000" b="0" i="0" u="none" strike="noStrike" cap="none" dirty="0">
                <a:solidFill>
                  <a:schemeClr val="dk1"/>
                </a:solidFill>
                <a:effectLst/>
                <a:latin typeface="Calibri"/>
                <a:ea typeface="Calibri"/>
                <a:cs typeface="Calibri"/>
                <a:sym typeface="Calibri"/>
              </a:rPr>
              <a:t> </a:t>
            </a:r>
            <a:r>
              <a:rPr lang="es-ES" sz="4000" dirty="0"/>
              <a:t>Las líneas de control consistirán en cuerdas, cables, cintas o materiales equivalentes y postes de soporte como sigue: Cada línea deberá tener señalización o de alguna otra manera estar claramente marcada en intervalos no mayores de 6 pies (1.8 m) de distancia de material de alta visibilidad. Cada línea deberá estar colocada y soportada de manera que en su punto más bajo (incluyendo cuando se cuelgue) no sea menor de 39 pulgadas (1 m) de la superficie para caminar/trabajar y en su punto más alto no sea mayor a 45 pulgadas (1.3 m) [50 pulgadas (1.3 m) cuando se realicen operaciones de colocación de ladrillos a mano] de la superficie para caminar/trabajar. Cada línea debe tener una resistencia a la ruptura de 200 libras (.88 kN). 29 CFR 1926.502(g)(3).</a:t>
            </a:r>
          </a:p>
        </p:txBody>
      </p:sp>
      <p:sp>
        <p:nvSpPr>
          <p:cNvPr id="3" name="Header Placeholder 2"/>
          <p:cNvSpPr>
            <a:spLocks noGrp="1"/>
          </p:cNvSpPr>
          <p:nvPr>
            <p:ph type="hdr" sz="quarter" idx="14"/>
          </p:nvPr>
        </p:nvSpPr>
        <p:spPr/>
        <p:txBody>
          <a:bodyPr/>
          <a:lstStyle/>
          <a:p>
            <a:r>
              <a:rPr lang="es-PR" dirty="0"/>
              <a:t>Protección Contra Caídas/Prevención de Caídas</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5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4000" dirty="0"/>
              <a:t>Comente zonas de </a:t>
            </a:r>
            <a:r>
              <a:rPr lang="es-PR" sz="4000" i="0" dirty="0"/>
              <a:t>entablonado</a:t>
            </a:r>
            <a:r>
              <a:rPr lang="es-PR" sz="4000" i="1" dirty="0"/>
              <a:t> </a:t>
            </a:r>
            <a:r>
              <a:rPr lang="es-PR" sz="4000" baseline="0" dirty="0"/>
              <a:t>controladas.</a:t>
            </a:r>
            <a:endParaRPr lang="es-PR" sz="40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p5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2000" b="1" dirty="0"/>
              <a:t>Sistemas de Monitoreo de Seguridad</a:t>
            </a:r>
            <a:endParaRPr lang="es-PR" sz="2000" dirty="0"/>
          </a:p>
          <a:p>
            <a:pPr marL="0" lvl="0" indent="0" algn="l" rtl="0">
              <a:spcBef>
                <a:spcPts val="0"/>
              </a:spcBef>
              <a:spcAft>
                <a:spcPts val="0"/>
              </a:spcAft>
              <a:buNone/>
            </a:pPr>
            <a:endParaRPr lang="es-PR" sz="2000" dirty="0"/>
          </a:p>
          <a:p>
            <a:pPr marL="0" lvl="0" indent="0"/>
            <a:r>
              <a:rPr lang="es-PR" sz="2000" dirty="0"/>
              <a:t>Un sistema de monitoreo de seguridad designa a una persona competente como monitor de seguridad quien reconoce y alerta a los empleados de peligros de caídas (consulte 29 CFR 1926.500(b); 29 CFR 1926.502(h)(1)). </a:t>
            </a:r>
          </a:p>
          <a:p>
            <a:pPr marL="0" lvl="0" indent="0"/>
            <a:r>
              <a:rPr lang="es-PR" sz="2000" dirty="0"/>
              <a:t>Por lo general se usan los sistemas de monitoreo de seguridad como parte de los planes de protección contra caídas durante el trabajo de vaciado de concreto premezclado, trabajo de bordes salientes y trabajo de construcción residencial cuando la protección contra caídas no es factible o pudiera crear un mayor peligro y las medidas alternativas (como andamios, escaleras o vehículos montados en plataformas de trabajo) no se usan (consulte 29 CFR 1926.501(b)(2), (b)(12), (b)(13); 29 CFR 1926.502(k)(6), (k)(8)). Además, al realizar trabajo en el techo en un tejado plano o con poca pendiente que sea de 50 pies o menos de ancho, se puede usar un sistema de monitoreo de seguridad como una técnica independiente de protección contra caídas (consulte 29 CFR 1926.501(b)(10)).</a:t>
            </a:r>
          </a:p>
          <a:p>
            <a:pPr marL="0" lvl="0" indent="0" algn="l" rtl="0">
              <a:spcBef>
                <a:spcPts val="0"/>
              </a:spcBef>
              <a:spcAft>
                <a:spcPts val="0"/>
              </a:spcAft>
              <a:buNone/>
            </a:pPr>
            <a:endParaRPr lang="es-PR" sz="2000" dirty="0"/>
          </a:p>
          <a:p>
            <a:pPr marL="0" lvl="0" indent="0"/>
            <a:r>
              <a:rPr lang="es-PR" sz="2000" dirty="0"/>
              <a:t>Solo los trabajadores que hacen trabajo en un techo con poca pendiente y los trabajadores que realizan las tareas de trabajo específicas cubiertas por un plan de protección contra caídas pueden entrar en un área en donde a los trabajadores se les protege con un sistema de monitoreo de seguridad (consulte 29 CFR 1926.502(h)(3)). el trabajador designado como monitor de seguridad no puede realizar ninguna otra tarea de trabajo que pudiera distraer su atención de la función de monitoreo (consulte 29 CFR 1926.502(h)(1)(v)).</a:t>
            </a:r>
          </a:p>
          <a:p>
            <a:pPr marL="0" lvl="0" indent="0" algn="l" rtl="0">
              <a:spcBef>
                <a:spcPts val="0"/>
              </a:spcBef>
              <a:spcAft>
                <a:spcPts val="0"/>
              </a:spcAft>
              <a:buNone/>
            </a:pPr>
            <a:endParaRPr sz="20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1050" b="1" noProof="0" dirty="0"/>
              <a:t>Según el Centro para la Prevención de Enfermedades de EE. UU.</a:t>
            </a:r>
            <a:endParaRPr lang="es-PR" sz="1050" noProof="0" dirty="0"/>
          </a:p>
          <a:p>
            <a:pPr marL="457200" lvl="0" indent="-317500" algn="l" rtl="0">
              <a:spcBef>
                <a:spcPts val="0"/>
              </a:spcBef>
              <a:spcAft>
                <a:spcPts val="0"/>
              </a:spcAft>
              <a:buSzPts val="1400"/>
              <a:buChar char="●"/>
            </a:pPr>
            <a:r>
              <a:rPr lang="es-PR" sz="1050" noProof="0" dirty="0"/>
              <a:t>Las caídas son la causa número uno de los fallecimientos en trabajadores de la construcción. </a:t>
            </a:r>
          </a:p>
          <a:p>
            <a:pPr marL="457200" lvl="0" indent="-317500" algn="l" rtl="0">
              <a:spcBef>
                <a:spcPts val="0"/>
              </a:spcBef>
              <a:spcAft>
                <a:spcPts val="0"/>
              </a:spcAft>
              <a:buSzPts val="1400"/>
              <a:buChar char="●"/>
            </a:pPr>
            <a:r>
              <a:rPr lang="es-PR" sz="1050" noProof="0" dirty="0"/>
              <a:t>La base de datos de Construcción FACE del </a:t>
            </a:r>
            <a:r>
              <a:rPr lang="es-PR" sz="1050" i="1" noProof="0" dirty="0"/>
              <a:t>Instituto Nacional de Seguridad Ocupacional </a:t>
            </a:r>
            <a:r>
              <a:rPr lang="es-PR" sz="1050" noProof="0" dirty="0"/>
              <a:t>muestra que entre 1982 y 2015, 20 por ciento de todos los fallecimientos en la construcción ocurren dentro de los primeros dos meses del trabajador en el trabajo. </a:t>
            </a:r>
          </a:p>
          <a:p>
            <a:pPr marL="457200" lvl="0" indent="-317500" algn="l" rtl="0">
              <a:spcBef>
                <a:spcPts val="0"/>
              </a:spcBef>
              <a:spcAft>
                <a:spcPts val="0"/>
              </a:spcAft>
              <a:buSzPts val="1400"/>
              <a:buChar char="●"/>
            </a:pPr>
            <a:r>
              <a:rPr lang="es-PR" sz="1050" noProof="0" dirty="0"/>
              <a:t>La base de datos de Construcción FACE (CFD en ingles) es una base de datos en formato Excel creado por CPWR – El Centro de Investigación y Capacitación en la Industria de Construcción </a:t>
            </a:r>
            <a:r>
              <a:rPr lang="es-PR" sz="1050" i="1" noProof="0" dirty="0"/>
              <a:t>to facilitate </a:t>
            </a:r>
            <a:r>
              <a:rPr lang="es-PR" sz="1050" noProof="0" dirty="0"/>
              <a:t>el uso de información proporcionada por los Informes de las Evaluaciones de mortandad y Control (FACE en ingles) de NIOSH (FACE) para usuarios que desean analizar los informes FACE usando estadísticas. </a:t>
            </a:r>
          </a:p>
          <a:p>
            <a:pPr marL="0" lvl="0" indent="0" algn="l" rtl="0">
              <a:spcBef>
                <a:spcPts val="0"/>
              </a:spcBef>
              <a:spcAft>
                <a:spcPts val="0"/>
              </a:spcAft>
              <a:buNone/>
            </a:pPr>
            <a:endParaRPr lang="es-PR" sz="1050" b="1" noProof="0" dirty="0"/>
          </a:p>
          <a:p>
            <a:pPr marL="0" lvl="0" indent="0" algn="l" rtl="0">
              <a:spcBef>
                <a:spcPts val="0"/>
              </a:spcBef>
              <a:spcAft>
                <a:spcPts val="0"/>
              </a:spcAft>
              <a:buNone/>
            </a:pPr>
            <a:r>
              <a:rPr lang="es-PR" sz="1050" b="1" noProof="0" dirty="0"/>
              <a:t>¿Qué se puede hacer para reducir las caídas?</a:t>
            </a:r>
          </a:p>
          <a:p>
            <a:pPr marL="457200" lvl="0" indent="-317500" algn="l" rtl="0">
              <a:spcBef>
                <a:spcPts val="0"/>
              </a:spcBef>
              <a:spcAft>
                <a:spcPts val="0"/>
              </a:spcAft>
              <a:buSzPts val="1400"/>
              <a:buChar char="●"/>
            </a:pPr>
            <a:r>
              <a:rPr lang="es-PR" sz="1050" noProof="0" dirty="0"/>
              <a:t>OSHA </a:t>
            </a:r>
            <a:r>
              <a:rPr lang="es-ES" sz="1050" noProof="0" dirty="0"/>
              <a:t>requiere que se proporcione protección contra caídas en alturas de </a:t>
            </a:r>
            <a:r>
              <a:rPr lang="es-ES" sz="1050" b="1" noProof="0" dirty="0"/>
              <a:t>cuatro</a:t>
            </a:r>
            <a:r>
              <a:rPr lang="es-ES" sz="1050" noProof="0" dirty="0"/>
              <a:t> pies en los lugares de trabajo de la industria general, a </a:t>
            </a:r>
            <a:r>
              <a:rPr lang="es-ES" sz="1050" b="1" noProof="0" dirty="0"/>
              <a:t>cinco</a:t>
            </a:r>
            <a:r>
              <a:rPr lang="es-ES" sz="1050" noProof="0" dirty="0"/>
              <a:t> pies en los astilleros, </a:t>
            </a:r>
            <a:r>
              <a:rPr lang="es-ES" sz="1050" b="1" noProof="0" dirty="0"/>
              <a:t>seis</a:t>
            </a:r>
            <a:r>
              <a:rPr lang="es-ES" sz="1050" noProof="0" dirty="0"/>
              <a:t> pies en la industria de la construcción y a </a:t>
            </a:r>
            <a:r>
              <a:rPr lang="es-ES" sz="1050" b="1" noProof="0" dirty="0"/>
              <a:t>ocho</a:t>
            </a:r>
            <a:r>
              <a:rPr lang="es-ES" sz="1050" noProof="0" dirty="0"/>
              <a:t> pies en las operaciones portuarias</a:t>
            </a:r>
            <a:r>
              <a:rPr lang="es-PR" sz="1050" noProof="0" dirty="0"/>
              <a:t>. </a:t>
            </a:r>
          </a:p>
          <a:p>
            <a:pPr marL="457200" lvl="0" indent="-317500" algn="l" rtl="0">
              <a:spcBef>
                <a:spcPts val="0"/>
              </a:spcBef>
              <a:spcAft>
                <a:spcPts val="0"/>
              </a:spcAft>
              <a:buSzPts val="1400"/>
              <a:buChar char="●"/>
            </a:pPr>
            <a:r>
              <a:rPr lang="es-PR" sz="1050" noProof="0" dirty="0"/>
              <a:t>OSHA requiere protección contra caídas cuando trabajar sobre maquinaria y equipo peligrosos, sin importar la altura.</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3" name="Google Shape;633;p5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PR" sz="4000" b="0" i="0" u="none" strike="noStrike" cap="none" dirty="0">
                <a:solidFill>
                  <a:schemeClr val="dk1"/>
                </a:solidFill>
                <a:effectLst/>
                <a:latin typeface="Calibri"/>
                <a:ea typeface="Calibri"/>
                <a:cs typeface="Calibri"/>
                <a:sym typeface="Calibri"/>
              </a:rPr>
              <a:t>Comente la importancia del buen aseo (limpieza)</a:t>
            </a:r>
            <a:r>
              <a:rPr lang="es-PR" sz="4000" dirty="0"/>
              <a:t>. </a:t>
            </a:r>
            <a:endParaRPr lang="es-PR" sz="40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2000" dirty="0"/>
              <a:t>Un plan de protección contra caídas se crea cuando la protección convencional contra caídas no sea factible o crea un mayor peligro. </a:t>
            </a:r>
            <a:r>
              <a:rPr lang="es-ES" sz="2000" dirty="0"/>
              <a:t>Cualquier cambio al plan de protección contra caídas debe ser aprobado por una persona capacitada</a:t>
            </a:r>
            <a:r>
              <a:rPr lang="es-PR" sz="2000" dirty="0"/>
              <a:t>.</a:t>
            </a:r>
          </a:p>
          <a:p>
            <a:r>
              <a:rPr lang="es-PR" sz="2000" dirty="0"/>
              <a:t>•	</a:t>
            </a:r>
            <a:r>
              <a:rPr lang="es-ES" sz="2000" dirty="0"/>
              <a:t>Se mantendrá en el sitio de trabajo una copia del plan de protección contra caídas con todos los cambios que se hayan aprobado.</a:t>
            </a:r>
            <a:endParaRPr lang="es-PR" sz="2000" dirty="0"/>
          </a:p>
          <a:p>
            <a:r>
              <a:rPr lang="es-PR" sz="2000" dirty="0"/>
              <a:t>•</a:t>
            </a:r>
            <a:r>
              <a:rPr lang="es-ES" sz="2000" dirty="0"/>
              <a:t>	La implementación del plan de protección contra caídas debe ser bajo la supervisión de una persona competente</a:t>
            </a:r>
            <a:r>
              <a:rPr lang="es-PR" sz="2000" dirty="0"/>
              <a:t>.</a:t>
            </a:r>
          </a:p>
          <a:p>
            <a:r>
              <a:rPr lang="es-PR" sz="2000" dirty="0"/>
              <a:t>•	</a:t>
            </a:r>
            <a:r>
              <a:rPr lang="es-ES" sz="2000" dirty="0"/>
              <a:t>El plan de protección contra caídas debe documentar las razones por las que el uso de los sistemas convencionales de protección contra caídas (sistemas de barreras de protección, sistemas personales de detención de caídas o sistemas de redes de seguridad) no son factibles o por qué su uso crearía un mayor peligro</a:t>
            </a:r>
            <a:r>
              <a:rPr lang="es-PR" sz="2000" dirty="0"/>
              <a:t>.</a:t>
            </a:r>
          </a:p>
          <a:p>
            <a:endParaRPr lang="es-PR" sz="1000" dirty="0"/>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16143128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3" name="Google Shape;603;p5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2000" b="1" noProof="0" dirty="0"/>
              <a:t>Sistemas de sujeción contra caídas and dispositivos de posicionamiento</a:t>
            </a:r>
            <a:endParaRPr lang="es-PR" sz="2000" noProof="0" dirty="0"/>
          </a:p>
          <a:p>
            <a:pPr marL="0" lvl="0" indent="0" algn="l" rtl="0">
              <a:spcBef>
                <a:spcPts val="0"/>
              </a:spcBef>
              <a:spcAft>
                <a:spcPts val="0"/>
              </a:spcAft>
              <a:buNone/>
            </a:pPr>
            <a:r>
              <a:rPr lang="es-ES" sz="2000" noProof="0" dirty="0"/>
              <a:t>Un sistema de sujeción evita que el trabajador esté expuesto a cualquier caída</a:t>
            </a:r>
            <a:r>
              <a:rPr lang="es-PR" sz="2000" noProof="0" dirty="0"/>
              <a:t>. Para determinar la resistencia necesaria para sujetar al trabajador, </a:t>
            </a:r>
            <a:r>
              <a:rPr lang="es-PR" sz="2000" dirty="0"/>
              <a:t>hay que considerar la resistencia generada por el trabajador al caminar, inclinarse o resbalarse en la superficie de trabajo</a:t>
            </a:r>
            <a:r>
              <a:rPr lang="es-PR" sz="2000" noProof="0" dirty="0"/>
              <a:t>.</a:t>
            </a:r>
          </a:p>
          <a:p>
            <a:pPr marL="0" lvl="0" indent="0"/>
            <a:r>
              <a:rPr lang="es-ES" sz="2000" dirty="0"/>
              <a:t>Aunque los sistemas de sujeción contra caídas no se mencionan en las normas de OSHA, como mínimo, un sistema de sujeción debe tener la capacidad de resistir cuando menos 3,000 libras de resistencia o dos veces la resistencia máxima esperada que se necesita para sujetar al trabajador de una exposición al peligro de caída. </a:t>
            </a:r>
            <a:endParaRPr lang="es-PR" sz="2000" noProof="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p5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r>
              <a:rPr lang="es-AR" sz="2000" noProof="0" dirty="0"/>
              <a:t>En §1926.500 de las normas de construcción para protección contra caídas, un “Sistema de dispositivo de posicionamiento" se define como como un sistema de cinturón de cuerpo o arnés de cuerpo colocado para permitir que un empleado tenga soporte en una superficie vertical en alturas, tal como una pared (o un poste), y trabaje con ambas manos libres mientras se inclina. Por lo tanto, en trabajo de construcción, solo se puede usar un dispositivo de posicionamiento para proteger al trabajador en una superficie vertical de trabajo. Estos dispositivos pueden permitir una caída de hasta 2 pies (0.6 m). Pueden usarse en trabajo de encofrado con cemento, instalación de acero reforzado y ciertos trabajos de telecomunicaciones. Puesto que los trabajadores de construcción en las grúas canasta, elevadores de tijera y plataformas elevadoras con brazo están en una superficie horizontal, no se pueden usar los dispositivos de posicionamiento para esos trabajadores.</a:t>
            </a:r>
          </a:p>
          <a:p>
            <a:pPr marL="0" lvl="0" indent="0" algn="l" rtl="0">
              <a:spcBef>
                <a:spcPts val="0"/>
              </a:spcBef>
              <a:spcAft>
                <a:spcPts val="0"/>
              </a:spcAft>
              <a:buNone/>
            </a:pP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0" name="Google Shape;610;p5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r>
              <a:rPr lang="es-PR" sz="1800" dirty="0"/>
              <a:t>Cuando se usa un sistema de sujeción para protección contra caídas de una plataforma elevadora, el empleador debe asegurarse de que el acollador y el anclaje están colocados de manera que el empleado no esté potencialmente expuesto a caerse ninguna distancia.</a:t>
            </a:r>
          </a:p>
          <a:p>
            <a:pPr marL="0" lvl="0" indent="0"/>
            <a:r>
              <a:rPr lang="es-PR" sz="1800" dirty="0"/>
              <a:t>Aunque no se menciona los sistemas de sujeción contra caídas en los reglamentos de protección de OSHA, OSHA aceptara un sistema de sujeción contra caídas correctamente usado en lugar de un sistema personal de detención de caídas cuando el sistema de sujeción esté colocado de manera que el trabajador no llegue al peligro de caída. </a:t>
            </a:r>
          </a:p>
          <a:p>
            <a:pPr marL="0" lvl="0" indent="0"/>
            <a:r>
              <a:rPr lang="es-PR" sz="1800" dirty="0"/>
              <a:t>De hecho, (sí se usa correctamente) el sistema ancla al trabajador de una manera que no le permitirá una caída a ninguna distancia. Un sistema de sujeción contra caídas está compuesto de un cinturón de cuerpo o un arnés de cuerpo, un anclaje, conectores y otro equipo necesario.</a:t>
            </a:r>
          </a:p>
          <a:p>
            <a:pPr marL="0" lvl="0" indent="0"/>
            <a:r>
              <a:rPr lang="es-PR" sz="1800" dirty="0"/>
              <a:t>Otros componentes típicamente incluyen un acollador y también puede incluir una cuerda de rescate y otros dispositivos.</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4" name="Google Shape;664;p6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342900" lvl="0" indent="-342900">
              <a:lnSpc>
                <a:spcPct val="107000"/>
              </a:lnSpc>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La barandilla superior de la barrera es de 42 pulgadas de alto</a:t>
            </a:r>
          </a:p>
          <a:p>
            <a:pPr marL="342900" lvl="0" indent="-342900">
              <a:lnSpc>
                <a:spcPct val="107000"/>
              </a:lnSpc>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El sistema para barandales de protección debe ser capaz de resistir una fuerza de cuando menos 200 libras</a:t>
            </a:r>
          </a:p>
          <a:p>
            <a:pPr marL="342900" lvl="0" indent="-342900">
              <a:lnSpc>
                <a:spcPct val="107000"/>
              </a:lnSpc>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Las tablas de apoyo deben ser capaz de resistir, sin fallar, una fuerza de cuando menos 50 libras</a:t>
            </a:r>
          </a:p>
          <a:p>
            <a:pPr marL="342900" lvl="0" indent="-342900">
              <a:lnSpc>
                <a:spcPct val="107000"/>
              </a:lnSpc>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Un orificio es cualquier cosa mayor a 2 pulgadas</a:t>
            </a:r>
          </a:p>
          <a:p>
            <a:pPr marL="342900" lvl="0" indent="-342900">
              <a:lnSpc>
                <a:spcPct val="107000"/>
              </a:lnSpc>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Las cubiertas deben ser de colores o estar marcadas con la palabra “Orificio” o “Cubierta”</a:t>
            </a:r>
          </a:p>
          <a:p>
            <a:pPr marL="342900" lvl="0" indent="-342900">
              <a:lnSpc>
                <a:spcPct val="107000"/>
              </a:lnSpc>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La línea de alerta debe estar colocada alrededor de todos los lados del área de trabajo en el techo a 6 pies</a:t>
            </a:r>
          </a:p>
          <a:p>
            <a:pPr marL="342900" lvl="0" indent="-342900">
              <a:lnSpc>
                <a:spcPct val="107000"/>
              </a:lnSpc>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El señalamiento se debe colocar en intervalos de 6 pies de material de alta visibilidad </a:t>
            </a:r>
          </a:p>
          <a:p>
            <a:pPr marL="342900" lvl="0" indent="-342900">
              <a:lnSpc>
                <a:spcPct val="107000"/>
              </a:lnSpc>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Un sistema de sujeción evita que el trabajador esté expuesto a cualquier caída </a:t>
            </a:r>
          </a:p>
          <a:p>
            <a:pPr marL="342900" lvl="0" indent="-342900">
              <a:lnSpc>
                <a:spcPct val="107000"/>
              </a:lnSpc>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Un sistema de dispositivo de posicionamiento es un sistema de arnés de cuerpo colocado para permitir que el empleado tenga soporte solo en una superficie vertical en alturas</a:t>
            </a:r>
          </a:p>
          <a:p>
            <a:pPr marL="342900" lvl="0" indent="-342900">
              <a:lnSpc>
                <a:spcPct val="107000"/>
              </a:lnSpc>
              <a:buFont typeface="Arial" panose="020B0604020202020204" pitchFamily="34" charset="0"/>
              <a:buChar char="*"/>
            </a:pPr>
            <a:r>
              <a:rPr lang="es-ES" sz="2000" dirty="0">
                <a:latin typeface="Calibri" panose="020F0502020204030204" pitchFamily="34" charset="0"/>
                <a:ea typeface="Calibri" panose="020F0502020204030204" pitchFamily="34" charset="0"/>
                <a:cs typeface="Times New Roman" panose="02020603050405020304" pitchFamily="18" charset="0"/>
              </a:rPr>
              <a:t>Los sistemas de dispositivos de posicionamiento permiten una caída hasta de 2 pies</a:t>
            </a:r>
          </a:p>
          <a:p>
            <a:pPr marL="342900" marR="0" lvl="0" indent="-342900">
              <a:lnSpc>
                <a:spcPct val="107000"/>
              </a:lnSpc>
              <a:spcBef>
                <a:spcPts val="0"/>
              </a:spcBef>
              <a:spcAft>
                <a:spcPts val="0"/>
              </a:spcAft>
              <a:buFont typeface="Arial" panose="020B060402020202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indent="-228600">
              <a:lnSpc>
                <a:spcPct val="107000"/>
              </a:lnSpc>
              <a:spcBef>
                <a:spcPts val="0"/>
              </a:spcBef>
              <a:spcAft>
                <a:spcPts val="0"/>
              </a:spcAft>
            </a:pPr>
            <a:r>
              <a:rPr lang="es-P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 completar este Módulo</a:t>
            </a:r>
            <a:r>
              <a:rPr lang="es-PR" sz="18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 podrá</a:t>
            </a:r>
            <a:r>
              <a:rPr lang="es-PR"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P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s-P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Explicar por qué importa la seguridad con escaleras en la construcción</a:t>
            </a:r>
          </a:p>
          <a:p>
            <a:pPr marL="342900" lvl="0" indent="-342900">
              <a:lnSpc>
                <a:spcPct val="107000"/>
              </a:lnSpc>
              <a:buFont typeface="Arial" panose="020B0604020202020204" pitchFamily="34" charset="0"/>
              <a:buChar char="*"/>
              <a:defRPr/>
            </a:pPr>
            <a:r>
              <a:rPr lang="es-PR" sz="1800" dirty="0"/>
              <a:t>Describir los dispositivos o sistemas de seguridad en escaleras</a:t>
            </a:r>
          </a:p>
          <a:p>
            <a:pPr marL="342900" marR="0" lvl="0" indent="-342900">
              <a:lnSpc>
                <a:spcPct val="107000"/>
              </a:lnSpc>
              <a:spcBef>
                <a:spcPts val="0"/>
              </a:spcBef>
              <a:spcAft>
                <a:spcPts val="0"/>
              </a:spcAft>
              <a:buFont typeface="Arial" panose="020B0604020202020204" pitchFamily="34" charset="0"/>
              <a:buChar char="*"/>
            </a:pPr>
            <a:r>
              <a:rPr lang="es-P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Describir los requisitos generales de seguridad con escaleras</a:t>
            </a:r>
            <a:endParaRPr lang="es-P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Arial" panose="020B0604020202020204" pitchFamily="34" charset="0"/>
              <a:buChar char="*"/>
            </a:pPr>
            <a:r>
              <a:rPr lang="es-P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Explicar las reglas del uso de tipos diferentes de escaleras</a:t>
            </a:r>
            <a:endParaRPr lang="es-PR"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Arial" panose="020B0604020202020204" pitchFamily="34" charset="0"/>
              <a:buChar char="*"/>
            </a:pPr>
            <a:r>
              <a:rPr lang="es-PR"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Describir la</a:t>
            </a:r>
            <a:r>
              <a:rPr lang="es-PR" sz="18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inspección y requisitos de mantenimiento de escaleras</a:t>
            </a:r>
            <a:endParaRPr lang="es-P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eader Placeholder 3"/>
          <p:cNvSpPr>
            <a:spLocks noGrp="1"/>
          </p:cNvSpPr>
          <p:nvPr>
            <p:ph type="hdr" sz="quarter" idx="10"/>
          </p:nvPr>
        </p:nvSpPr>
        <p:spPr/>
        <p:txBody>
          <a:bodyPr/>
          <a:lstStyle/>
          <a:p>
            <a:r>
              <a:rPr lang="en-US" dirty="0"/>
              <a:t>Fall Protection/Fall Prevention</a:t>
            </a:r>
          </a:p>
        </p:txBody>
      </p:sp>
    </p:spTree>
    <p:extLst>
      <p:ext uri="{BB962C8B-B14F-4D97-AF65-F5344CB8AC3E}">
        <p14:creationId xmlns:p14="http://schemas.microsoft.com/office/powerpoint/2010/main" val="3413401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s-PR"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Otros Peligros de Caídas - Escaleras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Otros peligros de caídas como escaleras o sistemas de escaleras contribuyen a las caídas y fallecimientos en el trabajo</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PR" sz="16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El sistema incluye un arnés de cuerpo, mosquetones, riel de carga y manga de seguridad</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Los dispositivos de seguridad en escaleras están disponibles como cable (ej. cuerdas de rescate verticales) o sistema de barandilla fija</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s-PR"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Como funciona el sistema</a:t>
            </a:r>
            <a:r>
              <a:rPr lang="es-PR"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El trabajador usa un arnés de cuerpo conectado al sistema por un mosquetón.  El sistema usa un cable/manga de seguridad, carruchas, o cable de seguridad diseñados específicamente para conectar a la persona a la cuerda de rescate vertical o a la barandilla. El cable de seguridad o carrucha se mueve libremente hacia arriba o abajo de la cuerda de rescate/barandilla conforme el trabajador asciende o desciende de la escalera, permitiéndole mantener contacto completo con la escalera. Si se cae el trabajador, una leva con cierre o freno de fricción en el cable de seguridad o carrucha se cierra en el cable o barandilla y detiene la caída.</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s-PR" sz="16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PR"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Por lo general</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los sistemas de cable y barandilla fija están conectados de manera permanente a la escalera o estructura de soporte. El cable (carrucha flexible) o barandilla (carrucha rígida) se conecta con soportes en la parte superior e inferior de la escalera fija, con soportes intermedios o pasacables para mayor resistencia</a:t>
            </a: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Las escaleras existentes se pueden modernizar con sistemas para subir escaleras comercialmente disponibles.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indent="-228600">
              <a:lnSpc>
                <a:spcPct val="107000"/>
              </a:lnSpc>
              <a:spcBef>
                <a:spcPts val="0"/>
              </a:spcBef>
              <a:spcAft>
                <a:spcPts val="0"/>
              </a:spcAft>
            </a:pPr>
            <a:r>
              <a:rPr lang="es-PR"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s-PR" sz="1600" b="1" dirty="0">
                <a:solidFill>
                  <a:srgbClr val="000000"/>
                </a:solidFill>
                <a:latin typeface="Calibri" panose="020F0502020204030204" pitchFamily="34" charset="0"/>
                <a:ea typeface="Times New Roman" panose="02020603050405020304" pitchFamily="18" charset="0"/>
                <a:cs typeface="Calibri" panose="020F0502020204030204" pitchFamily="34" charset="0"/>
              </a:rPr>
              <a:t>Un sistema para subir escaleras</a:t>
            </a:r>
            <a:r>
              <a:rPr lang="es-PR" sz="1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no se debe confundir con un “sistema para ascender”, el cual consiste en un equipo motorizado que asciende la escalera y parcialmente carga el peso del empleado. Algunos de los sistemas de asistencia para ascender, pero no todos, incorporan características de protección contra caídas.</a:t>
            </a:r>
            <a:endParaRPr lang="es-P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p:nvPr>
        </p:nvSpPr>
        <p:spPr/>
        <p:txBody>
          <a:bodyPr/>
          <a:lstStyle/>
          <a:p>
            <a:r>
              <a:rPr lang="en-US" dirty="0"/>
              <a:t>Fall Protection/Fall Prevention</a:t>
            </a:r>
          </a:p>
        </p:txBody>
      </p:sp>
    </p:spTree>
    <p:extLst>
      <p:ext uri="{BB962C8B-B14F-4D97-AF65-F5344CB8AC3E}">
        <p14:creationId xmlns:p14="http://schemas.microsoft.com/office/powerpoint/2010/main" val="365854287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p8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5" name="Google Shape;865;p8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fontScale="47500" lnSpcReduction="20000"/>
          </a:bodyPr>
          <a:lstStyle/>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s-PR" sz="2400" b="0" i="0" u="none" strike="noStrike" kern="1200" cap="none" spc="0" normalizeH="0" baseline="0" noProof="0" dirty="0">
                <a:ln>
                  <a:noFill/>
                </a:ln>
                <a:solidFill>
                  <a:prstClr val="black"/>
                </a:solidFill>
                <a:effectLst/>
                <a:uLnTx/>
                <a:uFillTx/>
                <a:latin typeface="Calibri" panose="020F0502020204030204"/>
                <a:ea typeface="+mn-ea"/>
                <a:cs typeface="+mn-cs"/>
              </a:rPr>
              <a:t>Requisitos Generales</a:t>
            </a:r>
          </a:p>
          <a:p>
            <a:pPr marL="228600" lvl="0">
              <a:spcBef>
                <a:spcPts val="600"/>
              </a:spcBef>
              <a:spcAft>
                <a:spcPts val="600"/>
              </a:spcAft>
              <a:buClrTx/>
              <a:buSzTx/>
              <a:buFont typeface="Arial" panose="020B0604020202020204" pitchFamily="34" charset="0"/>
              <a:buChar char="•"/>
              <a:defRPr/>
            </a:pPr>
            <a:r>
              <a:rPr lang="es-PR" sz="2400" kern="1200" dirty="0">
                <a:solidFill>
                  <a:prstClr val="black"/>
                </a:solidFill>
                <a:ea typeface="+mn-ea"/>
                <a:cs typeface="+mn-cs"/>
              </a:rPr>
              <a:t>Cuando haya una diferencia en el nivel de 19 pulgadas o mayor y no haya una rampa, andén, terraplén o elevador personal disponible, los empleadores deberán proporcionar una caja de escalera o escalera en todos los puntos de acceso de los trabajadores.</a:t>
            </a:r>
            <a:endParaRPr kumimoji="0" lang="es-P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lvl="0">
              <a:spcBef>
                <a:spcPts val="600"/>
              </a:spcBef>
              <a:spcAft>
                <a:spcPts val="600"/>
              </a:spcAft>
              <a:buClrTx/>
              <a:buSzTx/>
              <a:buFont typeface="Arial" panose="020B0604020202020204" pitchFamily="34" charset="0"/>
              <a:buChar char="•"/>
              <a:defRPr/>
            </a:pPr>
            <a:r>
              <a:rPr lang="es-PR" sz="2400" kern="1200" dirty="0">
                <a:solidFill>
                  <a:prstClr val="black"/>
                </a:solidFill>
                <a:ea typeface="+mn-ea"/>
                <a:cs typeface="+mn-cs"/>
              </a:rPr>
              <a:t>Cuando haya solo un punto de acceso entre niveles, los empleadores lo deben mantener libre de obstáculos para permitirle el paso libre a los trabajadores. Sí el paso libre se restringe, los empleadores deben proporcionar un segundo punto de acceso y se deben asegurar que los trabajadores lo usen.</a:t>
            </a:r>
            <a:endParaRPr kumimoji="0" lang="es-P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lvl="0">
              <a:spcBef>
                <a:spcPts val="600"/>
              </a:spcBef>
              <a:spcAft>
                <a:spcPts val="600"/>
              </a:spcAft>
              <a:buClrTx/>
              <a:buSzTx/>
              <a:buFont typeface="Arial" panose="020B0604020202020204" pitchFamily="34" charset="0"/>
              <a:buChar char="•"/>
              <a:defRPr/>
            </a:pPr>
            <a:r>
              <a:rPr lang="es-PR" sz="2400" kern="1200" dirty="0">
                <a:solidFill>
                  <a:prstClr val="black"/>
                </a:solidFill>
                <a:ea typeface="+mn-ea"/>
                <a:cs typeface="+mn-cs"/>
              </a:rPr>
              <a:t>Cuando haya más de dos puntos de acceso entre niveles, los empleadores deben asegurarse de que cuando menos un punto de acceso permanezca libre. Además, los empleadores deben instalar todos los sistemas de protección contra caídas para cajas de escalones y escaleras requeridas por estas reglas y deben asegurarse de que sus sitios de trabajo cumplan con todos los requisitos de las reglas de cajas de escaleras y escaleras antes de que los empleados usen las cajas de escaleras o escaleras.</a:t>
            </a:r>
            <a:r>
              <a:rPr kumimoji="0" lang="es-PR" sz="2400" b="0" i="0" u="none" strike="noStrike" kern="1200" cap="none" spc="0" normalizeH="0" baseline="0" noProof="0" dirty="0">
                <a:ln>
                  <a:noFill/>
                </a:ln>
                <a:solidFill>
                  <a:prstClr val="black"/>
                </a:solidFill>
                <a:effectLst/>
                <a:uLnTx/>
                <a:uFillTx/>
                <a:latin typeface="Calibri" panose="020F0502020204030204"/>
                <a:ea typeface="+mn-ea"/>
                <a:cs typeface="+mn-cs"/>
              </a:rPr>
              <a:t> Consulte 29 CFR 1926.1050-1060 para obtener detalles de la norma.</a:t>
            </a:r>
          </a:p>
          <a:p>
            <a:pPr marL="228600" lvl="0">
              <a:spcBef>
                <a:spcPts val="600"/>
              </a:spcBef>
              <a:spcAft>
                <a:spcPts val="600"/>
              </a:spcAft>
              <a:buClrTx/>
              <a:buSzTx/>
              <a:buFont typeface="Arial" panose="020B0604020202020204" pitchFamily="34" charset="0"/>
              <a:buChar char="•"/>
              <a:defRPr/>
            </a:pPr>
            <a:r>
              <a:rPr lang="es-PR" sz="2400" kern="1200" dirty="0">
                <a:solidFill>
                  <a:prstClr val="black"/>
                </a:solidFill>
                <a:ea typeface="+mn-ea"/>
                <a:cs typeface="+mn-cs"/>
              </a:rPr>
              <a:t>Nota: La norma no aplica a las escaleras fabricadas específicamente para acceso y egreso de andamios, pero sí aplica para las escaleras portátiles hechas en el sitio o fabricadas diseñadas para usos generales. Las reglas para escaleras que se usan en o con los andamios se encuentran en </a:t>
            </a:r>
            <a:r>
              <a:rPr kumimoji="0" lang="es-PR" sz="2400" b="0" i="0" u="none" strike="noStrike" kern="1200" cap="none" spc="0" normalizeH="0" baseline="0" noProof="0" dirty="0">
                <a:ln>
                  <a:noFill/>
                </a:ln>
                <a:solidFill>
                  <a:prstClr val="black"/>
                </a:solidFill>
                <a:effectLst/>
                <a:uLnTx/>
                <a:uFillTx/>
                <a:latin typeface="Calibri" panose="020F0502020204030204"/>
                <a:ea typeface="+mn-ea"/>
                <a:cs typeface="+mn-cs"/>
              </a:rPr>
              <a:t>29 CFR 1926.451 Subparte L.</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p9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3" name="Google Shape;873;p9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lvl="0"/>
            <a:r>
              <a:rPr lang="en-US" sz="1600" dirty="0"/>
              <a:t>Here</a:t>
            </a:r>
            <a:r>
              <a:rPr lang="en-US" sz="1600" baseline="0" dirty="0"/>
              <a:t> are some additional points addressed in the student textbook:</a:t>
            </a:r>
            <a:endParaRPr lang="en-US" sz="1600" dirty="0"/>
          </a:p>
          <a:p>
            <a:pPr lvl="0"/>
            <a:r>
              <a:rPr lang="es-ES" sz="1600" dirty="0"/>
              <a:t>Use las escaleras solo en superficies estables y niveladas a menos que estén sujetadas para evitar que las muevan accidentalmente</a:t>
            </a:r>
            <a:r>
              <a:rPr lang="en-US" sz="1600" dirty="0"/>
              <a:t>.</a:t>
            </a:r>
          </a:p>
          <a:p>
            <a:pPr lvl="0"/>
            <a:r>
              <a:rPr lang="es-ES" sz="1600" dirty="0"/>
              <a:t>No use las escaleras en superficies resbalosas a menos que las haya sujetado o que cuenten con patas anti-derrapante para evitar un movimiento accidental. </a:t>
            </a:r>
          </a:p>
          <a:p>
            <a:pPr lvl="0"/>
            <a:r>
              <a:rPr lang="es-ES" sz="1600" dirty="0"/>
              <a:t>No use las patas anti-derrapante como substitución a tener cuidado al colocar, amarrar o sostener una escalera sobre superficies resbalosas.</a:t>
            </a:r>
            <a:r>
              <a:rPr lang="en-US" sz="1600" dirty="0"/>
              <a:t> </a:t>
            </a:r>
          </a:p>
          <a:p>
            <a:pPr lvl="0"/>
            <a:r>
              <a:rPr lang="es-ES" sz="1600" dirty="0"/>
              <a:t>Sujete las escaleras colocadas en áreas como pasillos, claros de puertas o entradas de vehículos, o en donde las puedan mover por las actividades o tráfico del lugar de trabajo, para prevenir que las muevan accidentalmente. O use una barricada para mantener el tráfico o actividades lejos de la escalera.</a:t>
            </a:r>
            <a:endParaRPr lang="en-US" sz="1600" dirty="0"/>
          </a:p>
          <a:p>
            <a:pPr lvl="0"/>
            <a:r>
              <a:rPr lang="es-ES" sz="1600" dirty="0"/>
              <a:t>Mantenga libres las áreas alrededor de las partes superior e inferior de las escaleras. </a:t>
            </a:r>
          </a:p>
          <a:p>
            <a:pPr lvl="0"/>
            <a:r>
              <a:rPr lang="es-ES" sz="1600" dirty="0"/>
              <a:t>No mueva, deslice o extienda las escaleras mientras están en uso.</a:t>
            </a:r>
          </a:p>
          <a:p>
            <a:pPr lvl="0"/>
            <a:r>
              <a:rPr lang="es-ES" sz="1600" dirty="0"/>
              <a:t>Use escaleras equipadas con largueros laterales no-conductores sí el trabajador o la escalera pudieran entran en contacto con equipo eléctrico expuesto que está energizado.</a:t>
            </a:r>
          </a:p>
          <a:p>
            <a:pPr lvl="0"/>
            <a:r>
              <a:rPr lang="es-ES" sz="1600" dirty="0"/>
              <a:t>Suba o baje viendo de frente la escalera.</a:t>
            </a:r>
          </a:p>
          <a:p>
            <a:pPr lvl="0"/>
            <a:r>
              <a:rPr lang="es-ES" sz="1600" dirty="0"/>
              <a:t>Use cuando menos una mano para agarrar la escalera al subir.</a:t>
            </a:r>
          </a:p>
          <a:p>
            <a:pPr lvl="0"/>
            <a:r>
              <a:rPr lang="es-ES" sz="1600" dirty="0"/>
              <a:t>No cargue objetos o cargas que pudieran causar la pérdida del equilibrio y una caída.</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6d60a54ff5_0_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g6d60a54ff5_0_31:notes"/>
          <p:cNvSpPr txBox="1">
            <a:spLocks noGrp="1"/>
          </p:cNvSpPr>
          <p:nvPr>
            <p:ph type="body" idx="1"/>
          </p:nvPr>
        </p:nvSpPr>
        <p:spPr>
          <a:xfrm>
            <a:off x="701040" y="4473892"/>
            <a:ext cx="5608200" cy="3660600"/>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b="1" noProof="0" dirty="0"/>
              <a:t>Explique las maneras de reducir la cantidad de caídas anotadas en la pantalla (lamina). Luego comente las siguientes responsabilidades de la empresa</a:t>
            </a:r>
            <a:r>
              <a:rPr lang="es-PR" b="1" baseline="0" noProof="0" dirty="0"/>
              <a:t>.</a:t>
            </a:r>
            <a:endParaRPr lang="es-PR" b="1" noProof="0" dirty="0"/>
          </a:p>
          <a:p>
            <a:pPr marL="0" lvl="0" indent="0" algn="l" rtl="0">
              <a:spcBef>
                <a:spcPts val="0"/>
              </a:spcBef>
              <a:spcAft>
                <a:spcPts val="0"/>
              </a:spcAft>
              <a:buNone/>
            </a:pPr>
            <a:endParaRPr lang="es-PR" b="1" noProof="0" dirty="0"/>
          </a:p>
          <a:p>
            <a:pPr marL="0" lvl="0" indent="0" algn="l" rtl="0">
              <a:spcBef>
                <a:spcPts val="0"/>
              </a:spcBef>
              <a:spcAft>
                <a:spcPts val="0"/>
              </a:spcAft>
              <a:buNone/>
            </a:pPr>
            <a:r>
              <a:rPr lang="es-PR" b="1" noProof="0" dirty="0"/>
              <a:t>Para evitar que los empleados sufran lesiones debido a las caídas, la empresa tiene que:</a:t>
            </a:r>
          </a:p>
          <a:p>
            <a:pPr marL="457200" lvl="0" indent="-317500" algn="l" rtl="0">
              <a:spcBef>
                <a:spcPts val="0"/>
              </a:spcBef>
              <a:spcAft>
                <a:spcPts val="0"/>
              </a:spcAft>
              <a:buSzPts val="1400"/>
              <a:buChar char="●"/>
            </a:pPr>
            <a:r>
              <a:rPr lang="es-PR" noProof="0" dirty="0"/>
              <a:t>Colocar una guarda en cada orificio dentro del cual un trabajador pudiera accidentalmente entrar caminando (usando una barrera de protección y tablas de apoyo o una cubierta para orificios).</a:t>
            </a:r>
          </a:p>
          <a:p>
            <a:pPr marL="457200" lvl="0" indent="-317500" algn="l" rtl="0">
              <a:spcBef>
                <a:spcPts val="0"/>
              </a:spcBef>
              <a:spcAft>
                <a:spcPts val="0"/>
              </a:spcAft>
              <a:buSzPts val="1400"/>
              <a:buChar char="●"/>
            </a:pPr>
            <a:r>
              <a:rPr lang="es-PR" noProof="0" dirty="0"/>
              <a:t>Colocar una barrera de protección y tabla de apoyo alrededor de cada plataforma, piso o andén que se encuentre en alturas y con los lados abiertos</a:t>
            </a:r>
          </a:p>
          <a:p>
            <a:pPr marL="457200" lvl="0" indent="-317500" algn="l" rtl="0">
              <a:spcBef>
                <a:spcPts val="0"/>
              </a:spcBef>
              <a:spcAft>
                <a:spcPts val="0"/>
              </a:spcAft>
              <a:buSzPts val="1400"/>
              <a:buChar char="●"/>
            </a:pPr>
            <a:r>
              <a:rPr lang="es-PR" noProof="0" dirty="0"/>
              <a:t>Sin importar la altura, si un trabajador se puede caer dentro o sobre maquinaria o equipo peligroso (tal como un tanque de ácido o una banda transportadora), el empleador debe proporcionar barreras de protección y tablas de apoyo para evitar que los trabajadores se caigan y se lesionen.</a:t>
            </a:r>
          </a:p>
          <a:p>
            <a:pPr marL="457200" lvl="0" indent="-317500" algn="l" rtl="0">
              <a:spcBef>
                <a:spcPts val="0"/>
              </a:spcBef>
              <a:spcAft>
                <a:spcPts val="0"/>
              </a:spcAft>
              <a:buSzPts val="1400"/>
              <a:buChar char="●"/>
            </a:pPr>
            <a:r>
              <a:rPr lang="es-PR" noProof="0" dirty="0"/>
              <a:t>Otros medios de protección contra caídas que se pudieran requerir en ciertos trabajos incluyen arnés y línea de seguridad, redes de seguridad, barandales en escalones y barandales de mano.</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p9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1" name="Google Shape;881;p9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s-PR" sz="1100" b="1" i="0" u="none" strike="noStrike" kern="1200" cap="none" spc="0" normalizeH="0" baseline="0" noProof="0" dirty="0">
                <a:ln>
                  <a:noFill/>
                </a:ln>
                <a:solidFill>
                  <a:prstClr val="black"/>
                </a:solidFill>
                <a:effectLst/>
                <a:uLnTx/>
                <a:uFillTx/>
                <a:latin typeface="Calibri" panose="020F0502020204030204"/>
                <a:ea typeface="+mn-ea"/>
                <a:cs typeface="+mn-cs"/>
              </a:rPr>
              <a:t>Requisitos Generales</a:t>
            </a:r>
          </a:p>
          <a:p>
            <a:pPr marL="228600" lvl="0">
              <a:spcBef>
                <a:spcPts val="600"/>
              </a:spcBef>
              <a:spcAft>
                <a:spcPts val="600"/>
              </a:spcAft>
              <a:buClrTx/>
              <a:buSzTx/>
              <a:buFont typeface="Arial" panose="020B0604020202020204" pitchFamily="34" charset="0"/>
              <a:buChar char="•"/>
              <a:defRPr/>
            </a:pPr>
            <a:r>
              <a:rPr lang="es-PR" sz="1100" kern="1200" dirty="0">
                <a:solidFill>
                  <a:prstClr val="black"/>
                </a:solidFill>
                <a:ea typeface="+mn-ea"/>
                <a:cs typeface="+mn-cs"/>
              </a:rPr>
              <a:t>Se deben proporcionar escaleras de doble listón o dos o más escaleras cuando las escaleras son la única manera de entrar o salir del área de trabajo en donde 25 o más empleados trabajen o cuando la escalera sirve para tráfico simultáneo de dos vías.</a:t>
            </a:r>
          </a:p>
          <a:p>
            <a:pPr marL="228600" lvl="0">
              <a:spcBef>
                <a:spcPts val="600"/>
              </a:spcBef>
              <a:spcAft>
                <a:spcPts val="600"/>
              </a:spcAft>
              <a:buClrTx/>
              <a:buSzTx/>
              <a:buFont typeface="Arial" panose="020B0604020202020204" pitchFamily="34" charset="0"/>
              <a:buChar char="•"/>
              <a:defRPr/>
            </a:pPr>
            <a:r>
              <a:rPr lang="es-PR" sz="1100" kern="1200" dirty="0">
                <a:solidFill>
                  <a:prstClr val="black"/>
                </a:solidFill>
                <a:ea typeface="+mn-ea"/>
                <a:cs typeface="+mn-cs"/>
              </a:rPr>
              <a:t>Los peldaños, listones y escalones deben estar en paralelo, a nivel y uniformemente espaciados cuando la escalera esté en posición para uso.  Los peldaños, listones y escalones de las escaleras portátiles y fijas (excepto como se dispone a continuación) no deben estar colocados a menos de 10 pulgadas de distancia, ni a más de 14 pulgadas de distancia, por los largueros laterales de la escalera.</a:t>
            </a:r>
          </a:p>
          <a:p>
            <a:pPr marL="228600" lvl="0">
              <a:spcBef>
                <a:spcPts val="600"/>
              </a:spcBef>
              <a:spcAft>
                <a:spcPts val="600"/>
              </a:spcAft>
              <a:buClrTx/>
              <a:buSzTx/>
              <a:buFont typeface="Arial" panose="020B0604020202020204" pitchFamily="34" charset="0"/>
              <a:buChar char="•"/>
              <a:defRPr/>
            </a:pPr>
            <a:r>
              <a:rPr lang="es-PR" sz="1100" kern="1200" dirty="0">
                <a:solidFill>
                  <a:prstClr val="black"/>
                </a:solidFill>
                <a:ea typeface="+mn-ea"/>
                <a:cs typeface="+mn-cs"/>
              </a:rPr>
              <a:t>Los peldaños, listones y escalones de los banquillos no deben estar colocados a menos de 8 pulgadas de distancia, ni a más de 12 pulgadas de distancia, entre las líneas centrales de los peldaños, listones y escalones. </a:t>
            </a:r>
          </a:p>
          <a:p>
            <a:pPr marL="228600" lvl="0">
              <a:spcBef>
                <a:spcPts val="600"/>
              </a:spcBef>
              <a:spcAft>
                <a:spcPts val="600"/>
              </a:spcAft>
              <a:buClrTx/>
              <a:buSzTx/>
              <a:buFont typeface="Arial" panose="020B0604020202020204" pitchFamily="34" charset="0"/>
              <a:buChar char="•"/>
              <a:defRPr/>
            </a:pPr>
            <a:r>
              <a:rPr lang="es-PR" sz="1100" kern="1200" dirty="0">
                <a:solidFill>
                  <a:prstClr val="black"/>
                </a:solidFill>
                <a:ea typeface="+mn-ea"/>
                <a:cs typeface="+mn-cs"/>
              </a:rPr>
              <a:t>Los peldaños, listones y escalones en la sección de base de las escaleras de caballete de extensión no deben estar colocados a menos de 8 pulgadas ni a más de 18 pulgadas de distancia, entre las líneas centrales de los peldaños, listones y escalones. El espacio en la sección de extensión no debe ser menor de 6 pulgadas ni mayor de 12 pulgadas.</a:t>
            </a:r>
          </a:p>
          <a:p>
            <a:pPr marL="228600" lvl="0">
              <a:spcBef>
                <a:spcPts val="600"/>
              </a:spcBef>
              <a:spcAft>
                <a:spcPts val="600"/>
              </a:spcAft>
              <a:buClrTx/>
              <a:buSzTx/>
              <a:buFont typeface="Arial" panose="020B0604020202020204" pitchFamily="34" charset="0"/>
              <a:buChar char="•"/>
              <a:defRPr/>
            </a:pPr>
            <a:r>
              <a:rPr lang="es-PR" sz="1100" kern="1200" dirty="0">
                <a:solidFill>
                  <a:prstClr val="black"/>
                </a:solidFill>
                <a:ea typeface="+mn-ea"/>
                <a:cs typeface="+mn-cs"/>
              </a:rPr>
              <a:t>No se deben amarrar o sujetar juntas las escaleras para crear secciones más largas, a menos que estén diseñadas específicamente para ese uso.</a:t>
            </a:r>
          </a:p>
          <a:p>
            <a:pPr marL="228600" lvl="0">
              <a:spcBef>
                <a:spcPts val="600"/>
              </a:spcBef>
              <a:spcAft>
                <a:spcPts val="600"/>
              </a:spcAft>
              <a:buClrTx/>
              <a:buSzTx/>
              <a:buFont typeface="Arial" panose="020B0604020202020204" pitchFamily="34" charset="0"/>
              <a:buChar char="•"/>
              <a:defRPr/>
            </a:pPr>
            <a:r>
              <a:rPr lang="es-PR" sz="1100" kern="1200" dirty="0">
                <a:solidFill>
                  <a:prstClr val="black"/>
                </a:solidFill>
                <a:ea typeface="+mn-ea"/>
                <a:cs typeface="+mn-cs"/>
              </a:rPr>
              <a:t>Al hacer un empalme de largueros laterales, el larguero lateral que resulte debe ser equivalente en resistencia a un larguero de una pieza hecho del mismo material.</a:t>
            </a:r>
          </a:p>
          <a:p>
            <a:pPr marL="228600" lvl="0">
              <a:spcBef>
                <a:spcPts val="600"/>
              </a:spcBef>
              <a:spcAft>
                <a:spcPts val="600"/>
              </a:spcAft>
              <a:buClrTx/>
              <a:buSzTx/>
              <a:buFont typeface="Arial" panose="020B0604020202020204" pitchFamily="34" charset="0"/>
              <a:buChar char="•"/>
              <a:defRPr/>
            </a:pPr>
            <a:r>
              <a:rPr lang="es-PR" sz="1100" kern="1200" dirty="0">
                <a:solidFill>
                  <a:prstClr val="black"/>
                </a:solidFill>
                <a:ea typeface="+mn-ea"/>
                <a:cs typeface="+mn-cs"/>
              </a:rPr>
              <a:t>Cuando se usen dos o más escaleras distintas para alcanzar un área de trabajo en alturas, se debe compensar con una plataforma o descanso entre las escaleras, excepto cuando se usen escaleras portátiles para obtener acceso a escaleras fijas.</a:t>
            </a:r>
            <a:endParaRPr kumimoji="0" lang="es-PR"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lvl="0">
              <a:spcBef>
                <a:spcPts val="600"/>
              </a:spcBef>
              <a:spcAft>
                <a:spcPts val="600"/>
              </a:spcAft>
              <a:buClrTx/>
              <a:buSzTx/>
              <a:buFont typeface="Arial" panose="020B0604020202020204" pitchFamily="34" charset="0"/>
              <a:buChar char="•"/>
              <a:defRPr/>
            </a:pPr>
            <a:r>
              <a:rPr kumimoji="0" lang="es-PR" sz="1100" b="0" i="0" u="none" strike="noStrike" kern="1200" cap="none" spc="0" normalizeH="0" baseline="0" noProof="0" dirty="0">
                <a:ln>
                  <a:noFill/>
                </a:ln>
                <a:solidFill>
                  <a:prstClr val="black"/>
                </a:solidFill>
                <a:effectLst/>
                <a:uLnTx/>
                <a:uFillTx/>
                <a:latin typeface="Calibri" panose="020F0502020204030204"/>
                <a:ea typeface="+mn-ea"/>
                <a:cs typeface="+mn-cs"/>
              </a:rPr>
              <a:t>Los componentes de la escalera debe ser liso y Pulido para evitar </a:t>
            </a:r>
            <a:r>
              <a:rPr lang="es-PR" sz="1100" kern="1200" dirty="0">
                <a:solidFill>
                  <a:prstClr val="black"/>
                </a:solidFill>
                <a:ea typeface="+mn-ea"/>
                <a:cs typeface="+mn-cs"/>
              </a:rPr>
              <a:t>que la ropa se atore y que haya lesiones por perforaciones o laceraciones</a:t>
            </a:r>
            <a:r>
              <a:rPr kumimoji="0" lang="es-PR"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lvl="0">
              <a:spcBef>
                <a:spcPts val="600"/>
              </a:spcBef>
              <a:spcAft>
                <a:spcPts val="600"/>
              </a:spcAft>
              <a:buClrTx/>
              <a:buSzTx/>
              <a:buFont typeface="Arial" panose="020B0604020202020204" pitchFamily="34" charset="0"/>
              <a:buChar char="•"/>
              <a:defRPr/>
            </a:pPr>
            <a:r>
              <a:rPr lang="es-PR" sz="1100" kern="1200" dirty="0">
                <a:solidFill>
                  <a:prstClr val="black"/>
                </a:solidFill>
                <a:ea typeface="+mn-ea"/>
                <a:cs typeface="+mn-cs"/>
              </a:rPr>
              <a:t>Las escaleras de madera no deben estar recubiertas de ninguna capa opaca, excepto por etiquetas de identificación o advertencia, las cuales pueden ser colocadas en solo un lado del larguero lateral</a:t>
            </a:r>
            <a:r>
              <a:rPr kumimoji="0" lang="es-PR" sz="11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228600" marR="0" lvl="0" indent="-2286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l" rtl="0">
              <a:spcBef>
                <a:spcPts val="0"/>
              </a:spcBef>
              <a:spcAft>
                <a:spcPts val="0"/>
              </a:spcAft>
              <a:buNone/>
            </a:pPr>
            <a:endParaRPr sz="11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p9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8" name="Google Shape;888;p9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Explique los temas de la </a:t>
            </a:r>
            <a:r>
              <a:rPr lang="es-PR" baseline="0" dirty="0"/>
              <a:t>lámina</a:t>
            </a:r>
            <a:r>
              <a:rPr lang="en-US" baseline="0" dirty="0"/>
              <a:t>.</a:t>
            </a: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3"/>
        <p:cNvGrpSpPr/>
        <p:nvPr/>
      </p:nvGrpSpPr>
      <p:grpSpPr>
        <a:xfrm>
          <a:off x="0" y="0"/>
          <a:ext cx="0" cy="0"/>
          <a:chOff x="0" y="0"/>
          <a:chExt cx="0" cy="0"/>
        </a:xfrm>
      </p:grpSpPr>
      <p:sp>
        <p:nvSpPr>
          <p:cNvPr id="894" name="Google Shape;894;p9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5" name="Google Shape;895;p9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Comente el uso seguro de escaleras de mano.</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9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9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buFont typeface="Arial" panose="020B0604020202020204" pitchFamily="34" charset="0"/>
              <a:buChar char="•"/>
            </a:pPr>
            <a:r>
              <a:rPr lang="es-PR" sz="1600" b="0" i="0" u="none" strike="noStrike" cap="none" dirty="0">
                <a:solidFill>
                  <a:schemeClr val="dk1"/>
                </a:solidFill>
                <a:effectLst/>
                <a:latin typeface="Calibri"/>
                <a:ea typeface="Calibri"/>
                <a:cs typeface="Calibri"/>
                <a:sym typeface="Calibri"/>
              </a:rPr>
              <a:t>C</a:t>
            </a:r>
            <a:r>
              <a:rPr lang="es-PR" sz="1600" dirty="0"/>
              <a:t>uando se usan las escaleras portátiles como acceso a una superficie de descanso superior, los largueros laterales deben extenderse cuando menos 3 pies sobre la superficie de descanso superior.</a:t>
            </a:r>
          </a:p>
          <a:p>
            <a:pPr marL="171450" lvl="0" indent="-171450">
              <a:buFont typeface="Arial" panose="020B0604020202020204" pitchFamily="34" charset="0"/>
              <a:buChar char="•"/>
            </a:pPr>
            <a:r>
              <a:rPr lang="es-PR" sz="1600" dirty="0"/>
              <a:t>Las escaleras portátiles sin y con soporte propio deben resistir cuando menos cuatro veces la capacidad de carga máxima; las escaleras industriales tipo 1A de metal o plástico deben resistir 3.3 veces la capacidad de carga máxima. </a:t>
            </a:r>
          </a:p>
          <a:p>
            <a:pPr marL="171450" lvl="0" indent="-171450">
              <a:buFont typeface="Arial" panose="020B0604020202020204" pitchFamily="34" charset="0"/>
              <a:buChar char="•"/>
            </a:pPr>
            <a:r>
              <a:rPr lang="es-PR" sz="1600" dirty="0"/>
              <a:t>Para determinar si una escalera con soporte propio puede resistir una cierta carga, aplique la carga a la escalera en dirección vertical hacia abajo con la escalera colocada en un ángulo horizontal de 75.5 grados.</a:t>
            </a:r>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9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9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fontScale="25000" lnSpcReduction="20000"/>
          </a:bodyPr>
          <a:lstStyle/>
          <a:p>
            <a:r>
              <a:rPr lang="es-PR" sz="3600" dirty="0"/>
              <a:t>Se deben proporcionar escaleras fijas con jaulas, canastas, dispositivos de seguridad en escaleras o cuerdas de rescate auto-retractiles en donde el largo del ascenso sea menor de 24 pies (7.3 m), pero la parte superior de la escalera está en una distancia mayor de 24 pies (7.3 m) sobre los niveles inferiores. Las escaleras fijas deben ser capaces de resistir cuando menos dos cargas de 250 libras (114 kg) cada una, concentradas entre cualquiera de dos acoplamientos consecutivos</a:t>
            </a:r>
            <a:r>
              <a:rPr lang="es-PR" sz="3600" b="0" i="0" u="none" strike="noStrike" cap="none" dirty="0">
                <a:solidFill>
                  <a:schemeClr val="dk1"/>
                </a:solidFill>
                <a:effectLst/>
                <a:latin typeface="Calibri"/>
                <a:ea typeface="Calibri"/>
                <a:cs typeface="Calibri"/>
                <a:sym typeface="Calibri"/>
              </a:rPr>
              <a:t>.  </a:t>
            </a:r>
            <a:r>
              <a:rPr lang="es-PR" sz="3600" dirty="0"/>
              <a:t>Puntos adicionales</a:t>
            </a:r>
            <a:r>
              <a:rPr lang="es-PR" sz="3600" b="0" i="0" u="none" strike="noStrike" cap="none" dirty="0">
                <a:solidFill>
                  <a:schemeClr val="dk1"/>
                </a:solidFill>
                <a:effectLst/>
                <a:latin typeface="Calibri"/>
                <a:ea typeface="Calibri"/>
                <a:cs typeface="Calibri"/>
                <a:sym typeface="Calibri"/>
              </a:rPr>
              <a:t>:</a:t>
            </a:r>
          </a:p>
          <a:p>
            <a:pPr lvl="0">
              <a:buFont typeface="Arial" panose="020B0604020202020204" pitchFamily="34" charset="0"/>
              <a:buChar char="•"/>
            </a:pPr>
            <a:r>
              <a:rPr lang="es-PR" sz="3600" dirty="0"/>
              <a:t>proporcionar plataformas de descanso en intervalos máximos de 50 pies </a:t>
            </a:r>
            <a:r>
              <a:rPr lang="es-PR" sz="3600" b="0" i="0" u="none" strike="noStrike" cap="none" dirty="0">
                <a:solidFill>
                  <a:schemeClr val="dk1"/>
                </a:solidFill>
                <a:effectLst/>
                <a:latin typeface="Calibri"/>
                <a:ea typeface="Calibri"/>
                <a:cs typeface="Calibri"/>
                <a:sym typeface="Calibri"/>
              </a:rPr>
              <a:t>(15.2 m). </a:t>
            </a:r>
          </a:p>
          <a:p>
            <a:pPr lvl="0">
              <a:buFont typeface="Arial" panose="020B0604020202020204" pitchFamily="34" charset="0"/>
              <a:buChar char="•"/>
            </a:pPr>
            <a:r>
              <a:rPr lang="es-PR" sz="3600" dirty="0"/>
              <a:t>Cada escalón o peldaño de una escalera fija debe resistir una carga de cuando menos 250 libras.</a:t>
            </a:r>
            <a:endParaRPr lang="es-PR" sz="36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s-PR" sz="3600" dirty="0"/>
              <a:t>La distancia de seguridad mínima entre los lados de las escaleras individuales de peldaños/escalones y entre los largueros laterales de otras escaleras fijas debe ser de 16 pulgadas</a:t>
            </a:r>
            <a:r>
              <a:rPr lang="es-PR" sz="3600" b="0" i="0" u="none" strike="noStrike" cap="none" dirty="0">
                <a:solidFill>
                  <a:schemeClr val="dk1"/>
                </a:solidFill>
                <a:effectLst/>
                <a:latin typeface="Calibri"/>
                <a:ea typeface="Calibri"/>
                <a:cs typeface="Calibri"/>
                <a:sym typeface="Calibri"/>
              </a:rPr>
              <a:t> (41 cm).</a:t>
            </a:r>
          </a:p>
          <a:p>
            <a:pPr lvl="0">
              <a:buFont typeface="Arial" panose="020B0604020202020204" pitchFamily="34" charset="0"/>
              <a:buChar char="•"/>
            </a:pPr>
            <a:r>
              <a:rPr lang="es-PR" sz="3600" dirty="0"/>
              <a:t>Los peldaños de las escaleras individuales de peldaños/escalones deben tener una forma tal que se evite resbalarse de la orilla de los peldaños. </a:t>
            </a:r>
            <a:endParaRPr lang="es-PR" sz="36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s-PR" sz="3600" dirty="0"/>
              <a:t>Los peldaños y escalones de las escaleras fijas de metal fabricadas después del 15 de marzo de 1991 deben ser corrugados, moleteados, rizados, cubiertos con material anti-derrapante o tratamiento para minimizar el deslizamiento.</a:t>
            </a:r>
            <a:endParaRPr lang="es-PR" sz="36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s-PR" sz="3600" dirty="0"/>
              <a:t>La distancia perpendicular mínima entre los peldaños, listones y escalones de las escaleras fijas y cualquier obstrucción detrás de la escalera debe ser de 7 pulgadas (18 cm), excepto que la distancia de seguridad para las escaleras del hueco del elevador debe ser de 4.5 pulgadas (11 cm).  </a:t>
            </a:r>
          </a:p>
          <a:p>
            <a:pPr lvl="0">
              <a:buFont typeface="Arial" panose="020B0604020202020204" pitchFamily="34" charset="0"/>
              <a:buChar char="•"/>
            </a:pPr>
            <a:r>
              <a:rPr lang="es-PR" sz="3600" dirty="0"/>
              <a:t>La distancia perpendicular mínima entre el centro de los peldaños, listones y escalones de las escaleras fijas y cualquier obstrucción en el lado de ascenso de la escalera debe ser de 30 pulgadas (76 cm).  Si no se pueden evitar las obstrucciones, la distancia de seguridad se puede reducir a 24 pulgadas (61 cm), siempre y cuando se instale un dispositivo de desviación para guiar a los trabajadores alrededor de la obstrucción.</a:t>
            </a:r>
          </a:p>
          <a:p>
            <a:pPr lvl="0">
              <a:buFont typeface="Arial" panose="020B0604020202020204" pitchFamily="34" charset="0"/>
              <a:buChar char="•"/>
            </a:pPr>
            <a:r>
              <a:rPr lang="es-PR" sz="3600" dirty="0"/>
              <a:t>La distancia para pisar entre el centro de los escalones o peldaños de las escaleras fijas y la orilla más cercana de un área de descanso no debe ser menor de 7 pulgadas (18 cm) y no mayor de 12 pulgadas (30 cm). Se debe proporcionar una plataforma de descanso si la distancia para pisar excede las 12 pulgadas (</a:t>
            </a:r>
            <a:r>
              <a:rPr lang="es-PR" sz="3600" b="0" i="0" u="none" strike="noStrike" cap="none" dirty="0">
                <a:solidFill>
                  <a:schemeClr val="dk1"/>
                </a:solidFill>
                <a:effectLst/>
                <a:latin typeface="Calibri"/>
                <a:ea typeface="Calibri"/>
                <a:cs typeface="Calibri"/>
                <a:sym typeface="Calibri"/>
              </a:rPr>
              <a:t>30 cm).</a:t>
            </a:r>
          </a:p>
          <a:p>
            <a:pPr lvl="0">
              <a:buFont typeface="Arial" panose="020B0604020202020204" pitchFamily="34" charset="0"/>
              <a:buChar char="•"/>
            </a:pPr>
            <a:r>
              <a:rPr lang="es-PR" sz="3600" dirty="0"/>
              <a:t>Las escaleras fijas sin jaulas o canastas deben tener una distancia de seguridad cuando menos de 15 pulgadas (38 cm) de ancho al objeto permanente más cercano en cada lado de la línea central de la escalera. </a:t>
            </a:r>
            <a:endParaRPr lang="es-PR" sz="3600" b="0" i="0" u="none" strike="noStrike" cap="none" dirty="0">
              <a:solidFill>
                <a:schemeClr val="dk1"/>
              </a:solidFill>
              <a:effectLst/>
              <a:latin typeface="Calibri"/>
              <a:ea typeface="Calibri"/>
              <a:cs typeface="Calibri"/>
              <a:sym typeface="Calibri"/>
            </a:endParaRPr>
          </a:p>
          <a:p>
            <a:pPr lvl="0">
              <a:buFont typeface="Arial" panose="020B0604020202020204" pitchFamily="34" charset="0"/>
              <a:buChar char="•"/>
            </a:pPr>
            <a:r>
              <a:rPr lang="es-PR" sz="3600" dirty="0"/>
              <a:t>Los largueros laterales de las escaleras fijas directas o de paso lateral deben extenderse 42 pulgadas (1.1 m) sobre el nivel superior o plataforma de descanso para la cual se usa la escalera.  </a:t>
            </a:r>
          </a:p>
          <a:p>
            <a:pPr lvl="0">
              <a:buFont typeface="Arial" panose="020B0604020202020204" pitchFamily="34" charset="0"/>
              <a:buChar char="•"/>
            </a:pPr>
            <a:r>
              <a:rPr lang="es-PR" sz="3600" dirty="0"/>
              <a:t>Se deben usar las escaleras fijas en un ángulo no mayor de 90 grados de lo horizontal, medida del lado trasero de la escalera.</a:t>
            </a:r>
          </a:p>
          <a:p>
            <a:pPr marL="171450" lvl="0" indent="-171450" algn="l" rtl="0">
              <a:spcBef>
                <a:spcPts val="0"/>
              </a:spcBef>
              <a:spcAft>
                <a:spcPts val="0"/>
              </a:spcAft>
              <a:buFont typeface="Arial" panose="020B0604020202020204" pitchFamily="34" charset="0"/>
              <a:buChar char="•"/>
            </a:pP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0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0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rmAutofit fontScale="40000" lnSpcReduction="20000"/>
          </a:bodyPr>
          <a:lstStyle/>
          <a:p>
            <a:pPr marL="0" marR="0" lvl="0" indent="0" algn="l" defTabSz="914400" rtl="0" eaLnBrk="1" fontAlgn="auto" latinLnBrk="0" hangingPunct="1">
              <a:lnSpc>
                <a:spcPct val="100000"/>
              </a:lnSpc>
              <a:spcBef>
                <a:spcPts val="600"/>
              </a:spcBef>
              <a:spcAft>
                <a:spcPts val="600"/>
              </a:spcAft>
              <a:buClrTx/>
              <a:buSzTx/>
              <a:buFont typeface="Arial" panose="020B0604020202020204" pitchFamily="34" charset="0"/>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Ladders needing repairs are subject to the following rules: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lvl="0">
              <a:spcBef>
                <a:spcPts val="600"/>
              </a:spcBef>
              <a:spcAft>
                <a:spcPts val="600"/>
              </a:spcAft>
              <a:buClrTx/>
              <a:buSzTx/>
              <a:buFont typeface="Arial" panose="020B0604020202020204" pitchFamily="34" charset="0"/>
              <a:buChar char="•"/>
              <a:defRPr/>
            </a:pPr>
            <a:r>
              <a:rPr lang="es-ES" sz="3200" kern="1200" dirty="0">
                <a:solidFill>
                  <a:prstClr val="black"/>
                </a:solidFill>
                <a:ea typeface="+mn-ea"/>
                <a:cs typeface="+mn-cs"/>
              </a:rPr>
              <a:t>Escaleras portátiles con defectos estructurales—tales como peldaños, listones o escalones rotos o que falten, largueros rotos o rajados, componentes corroídos u otros componentes defectuosos o con fallas—se deben marcar o etiquetar inmediatamente como "No Usar" o una leyenda similar y poner fuera de servicio hasta que se reparen.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lvl="0">
              <a:spcBef>
                <a:spcPts val="600"/>
              </a:spcBef>
              <a:spcAft>
                <a:spcPts val="600"/>
              </a:spcAft>
              <a:buClrTx/>
              <a:buSzTx/>
              <a:buFont typeface="Arial" panose="020B0604020202020204" pitchFamily="34" charset="0"/>
              <a:buChar char="•"/>
              <a:defRPr/>
            </a:pPr>
            <a:r>
              <a:rPr lang="es-ES" sz="3200" kern="1200" dirty="0">
                <a:solidFill>
                  <a:prstClr val="black"/>
                </a:solidFill>
                <a:ea typeface="+mn-ea"/>
                <a:cs typeface="+mn-cs"/>
              </a:rPr>
              <a:t>Escaleras fijas con defectos estructurales—tales como peldaños, listones o escalones rotos o que falten, largueros rotos o rajados, componentes corroídos—se deben poner fuera de servicio hasta que se reparen.</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lvl="0">
              <a:spcBef>
                <a:spcPts val="600"/>
              </a:spcBef>
              <a:spcAft>
                <a:spcPts val="600"/>
              </a:spcAft>
              <a:buClrTx/>
              <a:buSzTx/>
              <a:buFont typeface="Arial" panose="020B0604020202020204" pitchFamily="34" charset="0"/>
              <a:buChar char="•"/>
              <a:defRPr/>
            </a:pPr>
            <a:r>
              <a:rPr lang="es-ES" sz="3200" kern="1200" dirty="0">
                <a:solidFill>
                  <a:prstClr val="black"/>
                </a:solidFill>
                <a:ea typeface="+mn-ea"/>
                <a:cs typeface="+mn-cs"/>
              </a:rPr>
              <a:t>Las escaleras fijas defectuosas se consideran puestas fuera de servicio cuando son inmediatamente etiquetadas como "No Usar" u otra leyenda similar o marcadas de tal manera que las identifica como defectuosas o bloqueadas—tal como un aditamento de contrachapado que abarque varios peldaños.</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lvl="0">
              <a:spcBef>
                <a:spcPts val="600"/>
              </a:spcBef>
              <a:spcAft>
                <a:spcPts val="600"/>
              </a:spcAft>
              <a:buClrTx/>
              <a:buSzTx/>
              <a:buFont typeface="Arial" panose="020B0604020202020204" pitchFamily="34" charset="0"/>
              <a:buChar char="•"/>
              <a:defRPr/>
            </a:pPr>
            <a:r>
              <a:rPr lang="es-ES" sz="3200" kern="1200" dirty="0">
                <a:solidFill>
                  <a:prstClr val="black"/>
                </a:solidFill>
                <a:ea typeface="+mn-ea"/>
                <a:cs typeface="+mn-cs"/>
              </a:rPr>
              <a:t>Las reparaciones a las escaleras las debe restaurar a una condición que cumpla con los criterios de diseño originales antes de volverla a usar</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lvl="0" indent="0" algn="l" rtl="0">
              <a:spcBef>
                <a:spcPts val="0"/>
              </a:spcBef>
              <a:spcAft>
                <a:spcPts val="0"/>
              </a:spcAft>
              <a:buNone/>
            </a:pP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6"/>
        <p:cNvGrpSpPr/>
        <p:nvPr/>
      </p:nvGrpSpPr>
      <p:grpSpPr>
        <a:xfrm>
          <a:off x="0" y="0"/>
          <a:ext cx="0" cy="0"/>
          <a:chOff x="0" y="0"/>
          <a:chExt cx="0" cy="0"/>
        </a:xfrm>
      </p:grpSpPr>
      <p:sp>
        <p:nvSpPr>
          <p:cNvPr id="957" name="Google Shape;957;p10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8" name="Google Shape;958;p10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sz="2400" dirty="0"/>
              <a:t>Comente puntos claves del uso de escaleras de madera</a:t>
            </a:r>
            <a:r>
              <a:rPr lang="en-US" sz="2400" baseline="0" dirty="0"/>
              <a:t>.</a:t>
            </a:r>
            <a:endParaRPr sz="24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0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10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PR" dirty="0"/>
              <a:t>Comente puntos claves del uso de escaleras de aluminio</a:t>
            </a:r>
            <a:r>
              <a:rPr lang="en-US" baseline="0" dirty="0"/>
              <a:t>.</a:t>
            </a:r>
            <a:endParaRPr lang="en-US" dirty="0"/>
          </a:p>
          <a:p>
            <a:pPr marL="0" lvl="0" indent="0" algn="l" rtl="0">
              <a:spcBef>
                <a:spcPts val="0"/>
              </a:spcBef>
              <a:spcAft>
                <a:spcPts val="0"/>
              </a:spcAft>
              <a:buNone/>
            </a:pP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0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10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s-PR" dirty="0"/>
              <a:t>Comente puntos claves del uso de escaleras construidas en el trabajo</a:t>
            </a:r>
            <a:r>
              <a:rPr lang="en-US" baseline="0" dirty="0"/>
              <a:t>.</a:t>
            </a:r>
            <a:endParaRPr lang="en-US" dirty="0"/>
          </a:p>
          <a:p>
            <a:pPr marL="0" lvl="0" indent="0" algn="l" rtl="0">
              <a:spcBef>
                <a:spcPts val="0"/>
              </a:spcBef>
              <a:spcAft>
                <a:spcPts val="0"/>
              </a:spcAft>
              <a:buNone/>
            </a:pPr>
            <a:endParaRPr sz="2400"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0"/>
        <p:cNvGrpSpPr/>
        <p:nvPr/>
      </p:nvGrpSpPr>
      <p:grpSpPr>
        <a:xfrm>
          <a:off x="0" y="0"/>
          <a:ext cx="0" cy="0"/>
          <a:chOff x="0" y="0"/>
          <a:chExt cx="0" cy="0"/>
        </a:xfrm>
      </p:grpSpPr>
      <p:sp>
        <p:nvSpPr>
          <p:cNvPr id="981" name="Google Shape;981;p10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2" name="Google Shape;982;p10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PR" dirty="0"/>
              <a:t>Las próximas 3 </a:t>
            </a:r>
            <a:r>
              <a:rPr lang="es-PR" baseline="0" dirty="0"/>
              <a:t>láminas enfatizan </a:t>
            </a:r>
            <a:r>
              <a:rPr lang="es-PR" dirty="0"/>
              <a:t>puntos claves del uso de escaleras</a:t>
            </a:r>
            <a:r>
              <a:rPr lang="en-US" baseline="0" dirty="0"/>
              <a:t>.</a:t>
            </a:r>
            <a:endParaRPr dirty="0"/>
          </a:p>
        </p:txBody>
      </p:sp>
      <p:sp>
        <p:nvSpPr>
          <p:cNvPr id="3" name="Header Placeholder 2"/>
          <p:cNvSpPr>
            <a:spLocks noGrp="1"/>
          </p:cNvSpPr>
          <p:nvPr>
            <p:ph type="hdr" sz="quarter" idx="14"/>
          </p:nvPr>
        </p:nvSpPr>
        <p:spPr/>
        <p:txBody>
          <a:bodyPr/>
          <a:lstStyle/>
          <a:p>
            <a:r>
              <a:rPr lang="en-US" dirty="0"/>
              <a:t>Fall Protection/Fall Prevention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enero 2020</a:t>
            </a:r>
          </a:p>
        </p:txBody>
      </p:sp>
      <p:sp>
        <p:nvSpPr>
          <p:cNvPr id="5" name="Footer Placeholder 4"/>
          <p:cNvSpPr>
            <a:spLocks noGrp="1"/>
          </p:cNvSpPr>
          <p:nvPr>
            <p:ph type="ftr" sz="quarter" idx="11"/>
          </p:nvPr>
        </p:nvSpPr>
        <p:spPr/>
        <p:txBody>
          <a:bodyPr/>
          <a:lstStyle/>
          <a:p>
            <a:r>
              <a:rPr lang="en-US" dirty="0"/>
              <a:t>Subsidio Susan B. Harwood SH05121-SH9</a:t>
            </a:r>
          </a:p>
        </p:txBody>
      </p:sp>
      <p:sp>
        <p:nvSpPr>
          <p:cNvPr id="6" name="Slide Number Placeholder 5"/>
          <p:cNvSpPr>
            <a:spLocks noGrp="1"/>
          </p:cNvSpPr>
          <p:nvPr>
            <p:ph type="sldNum" sz="quarter" idx="12"/>
          </p:nvPr>
        </p:nvSpPr>
        <p:spPr/>
        <p:txBody>
          <a:bodyPr/>
          <a:lstStyle/>
          <a:p>
            <a:fld id="{A238EE3B-2C96-4FAE-8AD1-4D7508491DE6}" type="slidenum">
              <a:rPr lang="en-US" smtClean="0"/>
              <a:pPr/>
              <a:t>‹#›</a:t>
            </a:fld>
            <a:endParaRPr lang="en-US" dirty="0"/>
          </a:p>
        </p:txBody>
      </p:sp>
      <p:cxnSp>
        <p:nvCxnSpPr>
          <p:cNvPr id="8" name="Straight Connector 7"/>
          <p:cNvCxnSpPr/>
          <p:nvPr userDrawn="1"/>
        </p:nvCxnSpPr>
        <p:spPr>
          <a:xfrm>
            <a:off x="838200" y="1690688"/>
            <a:ext cx="10515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38753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enero 2020</a:t>
            </a:r>
          </a:p>
        </p:txBody>
      </p:sp>
      <p:sp>
        <p:nvSpPr>
          <p:cNvPr id="6" name="Footer Placeholder 5"/>
          <p:cNvSpPr>
            <a:spLocks noGrp="1"/>
          </p:cNvSpPr>
          <p:nvPr>
            <p:ph type="ftr" sz="quarter" idx="11"/>
          </p:nvPr>
        </p:nvSpPr>
        <p:spPr/>
        <p:txBody>
          <a:bodyPr/>
          <a:lstStyle/>
          <a:p>
            <a:r>
              <a:rPr lang="en-US" dirty="0"/>
              <a:t>Subsidio Susan B. Harwood SH05121-SH9</a:t>
            </a:r>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84265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enero 2020</a:t>
            </a:r>
          </a:p>
        </p:txBody>
      </p:sp>
      <p:sp>
        <p:nvSpPr>
          <p:cNvPr id="8" name="Footer Placeholder 7"/>
          <p:cNvSpPr>
            <a:spLocks noGrp="1"/>
          </p:cNvSpPr>
          <p:nvPr>
            <p:ph type="ftr" sz="quarter" idx="11"/>
          </p:nvPr>
        </p:nvSpPr>
        <p:spPr/>
        <p:txBody>
          <a:bodyPr/>
          <a:lstStyle/>
          <a:p>
            <a:r>
              <a:rPr lang="en-US" dirty="0"/>
              <a:t>Subsidio Susan B. Harwood SH05121-SH9</a:t>
            </a:r>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304361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dirty="0"/>
          </a:p>
        </p:txBody>
      </p:sp>
    </p:spTree>
    <p:extLst>
      <p:ext uri="{BB962C8B-B14F-4D97-AF65-F5344CB8AC3E}">
        <p14:creationId xmlns:p14="http://schemas.microsoft.com/office/powerpoint/2010/main" val="27922596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enero 2020</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Subsidio Susan B. Harwood SH05121-SH9</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B56583-F444-42D4-8561-97C8DEF455B2}" type="slidenum">
              <a:rPr lang="en-US" smtClean="0"/>
              <a:pPr/>
              <a:t>‹#›</a:t>
            </a:fld>
            <a:endParaRPr lang="en-US" dirty="0"/>
          </a:p>
        </p:txBody>
      </p:sp>
      <p:cxnSp>
        <p:nvCxnSpPr>
          <p:cNvPr id="7" name="Straight Connector 6"/>
          <p:cNvCxnSpPr/>
          <p:nvPr userDrawn="1"/>
        </p:nvCxnSpPr>
        <p:spPr>
          <a:xfrm>
            <a:off x="838200" y="1690688"/>
            <a:ext cx="10515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8308014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7" r:id="rId3"/>
    <p:sldLayoutId id="2147483679" r:id="rId4"/>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600"/>
        </a:spcBef>
        <a:spcAft>
          <a:spcPts val="6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1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hyperlink" Target="http://www.osha.gov/spanish"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3.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
          <p:cNvSpPr txBox="1">
            <a:spLocks noGrp="1"/>
          </p:cNvSpPr>
          <p:nvPr>
            <p:ph type="title" idx="4294967295"/>
          </p:nvPr>
        </p:nvSpPr>
        <p:spPr>
          <a:xfrm>
            <a:off x="1026712" y="1895343"/>
            <a:ext cx="10515600" cy="3079653"/>
          </a:xfrm>
          <a:prstGeom prst="rect">
            <a:avLst/>
          </a:prstGeom>
          <a:noFill/>
          <a:ln>
            <a:noFill/>
          </a:ln>
        </p:spPr>
        <p:txBody>
          <a:bodyPr spcFirstLastPara="1" wrap="square" lIns="91425" tIns="45700" rIns="91425" bIns="45700" anchor="ctr" anchorCtr="0">
            <a:noAutofit/>
          </a:bodyPr>
          <a:lstStyle/>
          <a:p>
            <a:pPr lvl="0" algn="ctr">
              <a:lnSpc>
                <a:spcPct val="80000"/>
              </a:lnSpc>
              <a:spcBef>
                <a:spcPts val="0"/>
              </a:spcBef>
              <a:buSzPts val="6000"/>
            </a:pPr>
            <a:r>
              <a:rPr lang="es-PR" sz="5400" dirty="0"/>
              <a:t>PREVENCIÓN DE CAÍDAS/</a:t>
            </a:r>
            <a:br>
              <a:rPr lang="es-PR" sz="5400" dirty="0"/>
            </a:br>
            <a:r>
              <a:rPr lang="es-PR" sz="5400" dirty="0"/>
              <a:t>PROTECCIÓN CONTRA CAÍDAS</a:t>
            </a:r>
            <a:br>
              <a:rPr lang="es-PR" sz="5400" dirty="0"/>
            </a:br>
            <a:endParaRPr lang="es-PR" sz="3600" dirty="0"/>
          </a:p>
        </p:txBody>
      </p:sp>
      <p:sp>
        <p:nvSpPr>
          <p:cNvPr id="2" name="TextBox 1"/>
          <p:cNvSpPr txBox="1"/>
          <p:nvPr/>
        </p:nvSpPr>
        <p:spPr>
          <a:xfrm>
            <a:off x="1581150" y="4974996"/>
            <a:ext cx="9610725" cy="1200329"/>
          </a:xfrm>
          <a:prstGeom prst="rect">
            <a:avLst/>
          </a:prstGeom>
          <a:noFill/>
        </p:spPr>
        <p:txBody>
          <a:bodyPr wrap="square" rtlCol="0">
            <a:spAutoFit/>
          </a:bodyPr>
          <a:lstStyle/>
          <a:p>
            <a:pPr algn="ctr"/>
            <a:r>
              <a:rPr lang="es-ES" dirty="0"/>
              <a:t>Este material se produjo bajo subsidio número SH-05121-SH9 de la Administración de Seguridad y Salud Ocupacional, Departamento de Trabajo de Estados Unidos. No necesariamente refleja los puntos de vista o la política del Departamento de Trabajo de Estados Unidos, ni constituye aprobación el mencionar nombres comerciales, productos comerciales u organismos.</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10</a:t>
            </a:fld>
            <a:endParaRPr lang="en-US" dirty="0"/>
          </a:p>
        </p:txBody>
      </p:sp>
      <p:sp>
        <p:nvSpPr>
          <p:cNvPr id="196" name="Google Shape;196;p13"/>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lgn="ctr">
              <a:spcBef>
                <a:spcPts val="0"/>
              </a:spcBef>
              <a:buSzPts val="4400"/>
            </a:pPr>
            <a:r>
              <a:rPr lang="en-US" i="1" u="sng" dirty="0"/>
              <a:t>DATO MORTAL </a:t>
            </a:r>
            <a:r>
              <a:rPr lang="en-US" b="1" i="1" u="sng" dirty="0"/>
              <a:t>#1</a:t>
            </a:r>
            <a:endParaRPr lang="en-US" dirty="0"/>
          </a:p>
        </p:txBody>
      </p:sp>
      <p:sp>
        <p:nvSpPr>
          <p:cNvPr id="197" name="Google Shape;197;p13"/>
          <p:cNvSpPr txBox="1">
            <a:spLocks noGrp="1"/>
          </p:cNvSpPr>
          <p:nvPr>
            <p:ph sz="half" idx="1"/>
          </p:nvPr>
        </p:nvSpPr>
        <p:spPr>
          <a:xfrm>
            <a:off x="838200" y="1858218"/>
            <a:ext cx="5780450" cy="4356602"/>
          </a:xfrm>
          <a:prstGeom prst="rect">
            <a:avLst/>
          </a:prstGeom>
          <a:noFill/>
          <a:ln>
            <a:noFill/>
          </a:ln>
        </p:spPr>
        <p:txBody>
          <a:bodyPr spcFirstLastPara="1" wrap="square" lIns="91425" tIns="45700" rIns="91425" bIns="45700" anchor="t" anchorCtr="0">
            <a:noAutofit/>
          </a:bodyPr>
          <a:lstStyle/>
          <a:p>
            <a:pPr marL="182880" indent="-182880">
              <a:lnSpc>
                <a:spcPct val="80000"/>
              </a:lnSpc>
              <a:spcBef>
                <a:spcPts val="0"/>
              </a:spcBef>
              <a:spcAft>
                <a:spcPts val="0"/>
              </a:spcAft>
              <a:buSzPts val="2312"/>
              <a:buFont typeface="Arial" panose="020B0604020202020204" pitchFamily="34" charset="0"/>
              <a:buChar char="▪"/>
            </a:pPr>
            <a:r>
              <a:rPr lang="es-ES" sz="3000" dirty="0"/>
              <a:t>Un carpintero de tiempo completo trabajaba en el segundo piso de una casa residencial (construcción nueva) con marco de madera</a:t>
            </a:r>
            <a:r>
              <a:rPr lang="en-US" sz="3000" dirty="0"/>
              <a:t>. </a:t>
            </a:r>
          </a:p>
          <a:p>
            <a:pPr marL="182880" indent="-182880">
              <a:lnSpc>
                <a:spcPct val="80000"/>
              </a:lnSpc>
              <a:spcBef>
                <a:spcPts val="0"/>
              </a:spcBef>
              <a:spcAft>
                <a:spcPts val="0"/>
              </a:spcAft>
              <a:buSzPts val="2312"/>
              <a:buFont typeface="Arial" panose="020B0604020202020204" pitchFamily="34" charset="0"/>
              <a:buChar char="▪"/>
            </a:pPr>
            <a:endParaRPr lang="en-US" sz="3000" dirty="0"/>
          </a:p>
          <a:p>
            <a:pPr marL="182880" indent="-182880">
              <a:lnSpc>
                <a:spcPct val="80000"/>
              </a:lnSpc>
              <a:spcBef>
                <a:spcPts val="0"/>
              </a:spcBef>
              <a:spcAft>
                <a:spcPts val="0"/>
              </a:spcAft>
              <a:buSzPts val="2312"/>
              <a:buFont typeface="Arial" panose="020B0604020202020204" pitchFamily="34" charset="0"/>
              <a:buChar char="▪"/>
            </a:pPr>
            <a:r>
              <a:rPr lang="es-ES" sz="3000" dirty="0"/>
              <a:t>Cayó más de 20 pies a través de la abertura de las escaleras sin protección hasta el piso de concreto del sótano</a:t>
            </a:r>
            <a:r>
              <a:rPr lang="en-US" sz="3000" dirty="0"/>
              <a:t>. </a:t>
            </a:r>
          </a:p>
          <a:p>
            <a:pPr marL="182880" indent="-182880">
              <a:lnSpc>
                <a:spcPct val="80000"/>
              </a:lnSpc>
              <a:spcBef>
                <a:spcPts val="0"/>
              </a:spcBef>
              <a:spcAft>
                <a:spcPts val="0"/>
              </a:spcAft>
              <a:buSzPts val="2312"/>
              <a:buFont typeface="Arial" panose="020B0604020202020204" pitchFamily="34" charset="0"/>
              <a:buChar char="▪"/>
            </a:pPr>
            <a:endParaRPr lang="en-US" sz="3000" dirty="0"/>
          </a:p>
          <a:p>
            <a:pPr marL="182880" indent="-182880">
              <a:lnSpc>
                <a:spcPct val="80000"/>
              </a:lnSpc>
              <a:spcBef>
                <a:spcPts val="0"/>
              </a:spcBef>
              <a:spcAft>
                <a:spcPts val="0"/>
              </a:spcAft>
              <a:buSzPts val="2312"/>
              <a:buFont typeface="Arial" panose="020B0604020202020204" pitchFamily="34" charset="0"/>
              <a:buChar char="▪"/>
            </a:pPr>
            <a:r>
              <a:rPr lang="es-ES" sz="3000" dirty="0"/>
              <a:t>Murió en la caída de las lesiones mortales a la cabeza e internas</a:t>
            </a:r>
            <a:r>
              <a:rPr lang="en-US" sz="3000" dirty="0"/>
              <a:t>.</a:t>
            </a:r>
          </a:p>
          <a:p>
            <a:pPr marL="182880" lvl="0" indent="-36067" algn="l" rtl="0">
              <a:lnSpc>
                <a:spcPct val="80000"/>
              </a:lnSpc>
              <a:spcBef>
                <a:spcPts val="1200"/>
              </a:spcBef>
              <a:spcAft>
                <a:spcPts val="0"/>
              </a:spcAft>
              <a:buSzPts val="2312"/>
              <a:buNone/>
            </a:pPr>
            <a:endParaRPr lang="en-US" sz="3000" dirty="0"/>
          </a:p>
        </p:txBody>
      </p:sp>
      <p:pic>
        <p:nvPicPr>
          <p:cNvPr id="9" name="Content Placeholder 8" descr="Fatal Fact 1. Worker falling through hole in  floor">
            <a:extLst>
              <a:ext uri="{FF2B5EF4-FFF2-40B4-BE49-F238E27FC236}">
                <a16:creationId xmlns:a16="http://schemas.microsoft.com/office/drawing/2014/main" id="{8523DAF6-19CA-4B0F-BEE7-7E12B453821A}"/>
              </a:ext>
            </a:extLst>
          </p:cNvPr>
          <p:cNvPicPr>
            <a:picLocks noGrp="1" noChangeAspect="1"/>
          </p:cNvPicPr>
          <p:nvPr>
            <p:ph sz="half" idx="2"/>
          </p:nvPr>
        </p:nvPicPr>
        <p:blipFill>
          <a:blip r:embed="rId3"/>
          <a:stretch>
            <a:fillRect/>
          </a:stretch>
        </p:blipFill>
        <p:spPr>
          <a:xfrm>
            <a:off x="7009939" y="2773717"/>
            <a:ext cx="4343861" cy="2484083"/>
          </a:xfrm>
        </p:spPr>
      </p:pic>
    </p:spTree>
    <p:extLst>
      <p:ext uri="{BB962C8B-B14F-4D97-AF65-F5344CB8AC3E}">
        <p14:creationId xmlns:p14="http://schemas.microsoft.com/office/powerpoint/2010/main" val="2122809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106"/>
          <p:cNvSpPr txBox="1">
            <a:spLocks noGrp="1"/>
          </p:cNvSpPr>
          <p:nvPr>
            <p:ph type="title"/>
          </p:nvPr>
        </p:nvSpPr>
        <p:spPr/>
        <p:txBody>
          <a:bodyPr/>
          <a:lstStyle/>
          <a:p>
            <a:pPr lvl="0"/>
            <a:r>
              <a:rPr lang="es-PR" dirty="0"/>
              <a:t>Uso de Escaleras </a:t>
            </a:r>
            <a:r>
              <a:rPr lang="en-US" dirty="0"/>
              <a:t>#2</a:t>
            </a:r>
          </a:p>
        </p:txBody>
      </p:sp>
      <p:sp>
        <p:nvSpPr>
          <p:cNvPr id="993" name="Google Shape;993;p106"/>
          <p:cNvSpPr txBox="1">
            <a:spLocks noGrp="1"/>
          </p:cNvSpPr>
          <p:nvPr>
            <p:ph idx="1"/>
          </p:nvPr>
        </p:nvSpPr>
        <p:spPr/>
        <p:txBody>
          <a:bodyPr>
            <a:normAutofit fontScale="92500" lnSpcReduction="20000"/>
          </a:bodyPr>
          <a:lstStyle/>
          <a:p>
            <a:pPr lvl="0"/>
            <a:r>
              <a:rPr lang="es-ES" dirty="0"/>
              <a:t>Asegúrese que los largueros en las escaleras se extiendan cuando menos 3 pies sobre el descanso. Esto permite que se agarren bien al subirse o bajarse.</a:t>
            </a:r>
          </a:p>
          <a:p>
            <a:pPr lvl="0"/>
            <a:r>
              <a:rPr lang="es-ES" dirty="0"/>
              <a:t>Una escalera usada como un medio de acceso regular debe: </a:t>
            </a:r>
          </a:p>
          <a:p>
            <a:pPr lvl="1"/>
            <a:r>
              <a:rPr lang="es-ES" dirty="0"/>
              <a:t>Extenderse 3 pies sobre el descanso o piso</a:t>
            </a:r>
            <a:r>
              <a:rPr lang="en-US" dirty="0"/>
              <a:t>.</a:t>
            </a:r>
          </a:p>
          <a:p>
            <a:pPr lvl="1"/>
            <a:r>
              <a:rPr lang="es-ES" dirty="0"/>
              <a:t>Tener un espacio libre para los pies de cuando menos 10 pulgadas detrás de cada peldaño.</a:t>
            </a:r>
          </a:p>
          <a:p>
            <a:pPr lvl="1"/>
            <a:r>
              <a:rPr lang="es-ES" dirty="0"/>
              <a:t>Tener suficiente distancia libre de obstrucciones por el lado que suben.</a:t>
            </a:r>
          </a:p>
          <a:p>
            <a:pPr lvl="1"/>
            <a:r>
              <a:rPr lang="es-ES" dirty="0"/>
              <a:t>Estar ubicado de manera que el área adecuada de descanso está libre de obstrucciones en la parte superior e inferior. </a:t>
            </a:r>
          </a:p>
          <a:p>
            <a:pPr lvl="1"/>
            <a:r>
              <a:rPr lang="es-ES" dirty="0"/>
              <a:t>Debe estar sujetado en las partes superior e inferior para evitar movimiento.</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100</a:t>
            </a:fld>
            <a:endParaRPr lang="en-US" dirty="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998"/>
        <p:cNvGrpSpPr/>
        <p:nvPr/>
      </p:nvGrpSpPr>
      <p:grpSpPr>
        <a:xfrm>
          <a:off x="0" y="0"/>
          <a:ext cx="0" cy="0"/>
          <a:chOff x="0" y="0"/>
          <a:chExt cx="0" cy="0"/>
        </a:xfrm>
      </p:grpSpPr>
      <p:sp>
        <p:nvSpPr>
          <p:cNvPr id="999" name="Google Shape;999;p107"/>
          <p:cNvSpPr txBox="1">
            <a:spLocks noGrp="1"/>
          </p:cNvSpPr>
          <p:nvPr>
            <p:ph type="title"/>
          </p:nvPr>
        </p:nvSpPr>
        <p:spPr/>
        <p:txBody>
          <a:bodyPr/>
          <a:lstStyle/>
          <a:p>
            <a:pPr lvl="0"/>
            <a:r>
              <a:rPr lang="es-PR" dirty="0"/>
              <a:t>Uso de Escaleras #3</a:t>
            </a:r>
          </a:p>
        </p:txBody>
      </p:sp>
      <p:sp>
        <p:nvSpPr>
          <p:cNvPr id="1000" name="Google Shape;1000;p107"/>
          <p:cNvSpPr txBox="1">
            <a:spLocks noGrp="1"/>
          </p:cNvSpPr>
          <p:nvPr>
            <p:ph idx="1"/>
          </p:nvPr>
        </p:nvSpPr>
        <p:spPr/>
        <p:txBody>
          <a:bodyPr/>
          <a:lstStyle/>
          <a:p>
            <a:pPr lvl="0"/>
            <a:r>
              <a:rPr lang="es-PR" dirty="0"/>
              <a:t>Colocar las escaleras rectas o de extensión  un pie hacia afuera por cada 4 pies hacia arriba, dependiendo del largo de la escalera. </a:t>
            </a:r>
          </a:p>
          <a:p>
            <a:pPr lvl="0"/>
            <a:r>
              <a:rPr lang="es-PR" dirty="0"/>
              <a:t>Antes de colocar las escaleras, siempre revise si hay líneas eléctricas aéreas. No coloque las escaleras contra superficies flexibles o movibles. </a:t>
            </a:r>
          </a:p>
          <a:p>
            <a:pPr lvl="0"/>
            <a:endParaRPr lang="en-US"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101</a:t>
            </a:fld>
            <a:endParaRPr lang="en-US" dirty="0"/>
          </a:p>
        </p:txBody>
      </p:sp>
    </p:spTree>
    <p:extLst>
      <p:ext uri="{BB962C8B-B14F-4D97-AF65-F5344CB8AC3E}">
        <p14:creationId xmlns:p14="http://schemas.microsoft.com/office/powerpoint/2010/main" val="25758044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08"/>
          <p:cNvSpPr txBox="1">
            <a:spLocks noGrp="1"/>
          </p:cNvSpPr>
          <p:nvPr>
            <p:ph type="title"/>
          </p:nvPr>
        </p:nvSpPr>
        <p:spPr/>
        <p:txBody>
          <a:bodyPr/>
          <a:lstStyle/>
          <a:p>
            <a:pPr lvl="0"/>
            <a:r>
              <a:rPr lang="es-PR" dirty="0"/>
              <a:t>Inspección y Mantenimiento de Escaleras</a:t>
            </a:r>
          </a:p>
        </p:txBody>
      </p:sp>
      <p:sp>
        <p:nvSpPr>
          <p:cNvPr id="1007" name="Google Shape;1007;p108"/>
          <p:cNvSpPr txBox="1">
            <a:spLocks noGrp="1"/>
          </p:cNvSpPr>
          <p:nvPr>
            <p:ph idx="1"/>
          </p:nvPr>
        </p:nvSpPr>
        <p:spPr/>
        <p:txBody>
          <a:bodyPr>
            <a:normAutofit lnSpcReduction="10000"/>
          </a:bodyPr>
          <a:lstStyle/>
          <a:p>
            <a:pPr lvl="0"/>
            <a:r>
              <a:rPr lang="es-PR" dirty="0"/>
              <a:t>Una persona competente debe inspeccionar las escaleras de manera periódica y después de cualquier incidente que pudiera afectar su uso con seguridad para detectar defectos visible.</a:t>
            </a:r>
          </a:p>
          <a:p>
            <a:pPr lvl="0"/>
            <a:r>
              <a:rPr lang="es-PR" dirty="0"/>
              <a:t>Solo las personas capacitadas deben reparar las escaleras.</a:t>
            </a:r>
          </a:p>
          <a:p>
            <a:pPr lvl="0"/>
            <a:r>
              <a:rPr lang="es-PR" dirty="0"/>
              <a:t>Las escaleras defectuosas se deben poner fuera de servicio y se les debe colocar una etiqueta y candado para reparación o desecho. </a:t>
            </a:r>
          </a:p>
          <a:p>
            <a:pPr lvl="0"/>
            <a:r>
              <a:rPr lang="es-PR" dirty="0"/>
              <a:t>Inspeccione las escaleras para detectar rigidez estructural.</a:t>
            </a:r>
          </a:p>
          <a:p>
            <a:pPr lvl="0"/>
            <a:r>
              <a:rPr lang="es-PR" dirty="0"/>
              <a:t>Inspeccione las patas anti-derrapantes para detectar desgaste, material adherido y que giren correctamente las patas giratorias.</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102</a:t>
            </a:fld>
            <a:endParaRPr lang="en-US" dirty="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6" name="Google Shape;1006;p108"/>
          <p:cNvSpPr txBox="1">
            <a:spLocks noGrp="1"/>
          </p:cNvSpPr>
          <p:nvPr>
            <p:ph type="title"/>
          </p:nvPr>
        </p:nvSpPr>
        <p:spPr/>
        <p:txBody>
          <a:bodyPr>
            <a:normAutofit/>
          </a:bodyPr>
          <a:lstStyle/>
          <a:p>
            <a:pPr lvl="0"/>
            <a:r>
              <a:rPr lang="es-PR" dirty="0"/>
              <a:t>Inspección y Mantenimiento de Escaleras (cont.)</a:t>
            </a:r>
          </a:p>
        </p:txBody>
      </p:sp>
      <p:sp>
        <p:nvSpPr>
          <p:cNvPr id="1007" name="Google Shape;1007;p108"/>
          <p:cNvSpPr txBox="1">
            <a:spLocks noGrp="1"/>
          </p:cNvSpPr>
          <p:nvPr>
            <p:ph idx="1"/>
          </p:nvPr>
        </p:nvSpPr>
        <p:spPr/>
        <p:txBody>
          <a:bodyPr>
            <a:normAutofit fontScale="92500" lnSpcReduction="20000"/>
          </a:bodyPr>
          <a:lstStyle/>
          <a:p>
            <a:pPr lvl="0"/>
            <a:r>
              <a:rPr lang="es-ES" dirty="0"/>
              <a:t>Reemplace las cuerdas deshilachadas o desgastadas en las escaleras de extensión con cuerdas del tipo y tamaño iguales a la cuerda original del fabricante. </a:t>
            </a:r>
          </a:p>
          <a:p>
            <a:pPr lvl="0"/>
            <a:r>
              <a:rPr lang="es-ES" dirty="0"/>
              <a:t>Revise las escaleras de aluminio para detectar abolladuras y dobleces dentro de los largueros, escalones y peldaños.</a:t>
            </a:r>
            <a:r>
              <a:rPr lang="en-US" dirty="0"/>
              <a:t>.</a:t>
            </a:r>
          </a:p>
          <a:p>
            <a:pPr lvl="0"/>
            <a:r>
              <a:rPr lang="es-ES" dirty="0"/>
              <a:t>No use tubería de metal para reemplazar los peldaños.</a:t>
            </a:r>
          </a:p>
          <a:p>
            <a:pPr lvl="0"/>
            <a:r>
              <a:rPr lang="es-ES" dirty="0"/>
              <a:t>Revise las escaleras de madera para detectar grietas, rajaduras y pedazos podridos.</a:t>
            </a:r>
          </a:p>
          <a:p>
            <a:pPr lvl="0"/>
            <a:r>
              <a:rPr lang="es-ES" dirty="0"/>
              <a:t>Revise todas las escaleras para detectar grasa, aceite, masilla, piedras y metal adherido </a:t>
            </a:r>
            <a:r>
              <a:rPr lang="es-MX" dirty="0"/>
              <a:t>u otros materiales que las pudieran hacer que no fueran seguras</a:t>
            </a:r>
            <a:r>
              <a:rPr lang="en-US" dirty="0"/>
              <a:t>.</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103</a:t>
            </a:fld>
            <a:endParaRPr lang="en-US" dirty="0"/>
          </a:p>
        </p:txBody>
      </p:sp>
    </p:spTree>
    <p:extLst>
      <p:ext uri="{BB962C8B-B14F-4D97-AF65-F5344CB8AC3E}">
        <p14:creationId xmlns:p14="http://schemas.microsoft.com/office/powerpoint/2010/main" val="39866847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012"/>
        <p:cNvGrpSpPr/>
        <p:nvPr/>
      </p:nvGrpSpPr>
      <p:grpSpPr>
        <a:xfrm>
          <a:off x="0" y="0"/>
          <a:ext cx="0" cy="0"/>
          <a:chOff x="0" y="0"/>
          <a:chExt cx="0" cy="0"/>
        </a:xfrm>
      </p:grpSpPr>
      <p:sp>
        <p:nvSpPr>
          <p:cNvPr id="1013" name="Google Shape;1013;p109"/>
          <p:cNvSpPr txBox="1">
            <a:spLocks noGrp="1"/>
          </p:cNvSpPr>
          <p:nvPr>
            <p:ph type="title"/>
          </p:nvPr>
        </p:nvSpPr>
        <p:spPr/>
        <p:txBody>
          <a:bodyPr/>
          <a:lstStyle/>
          <a:p>
            <a:pPr lvl="0"/>
            <a:r>
              <a:rPr lang="es-ES" dirty="0"/>
              <a:t>Lista de Verificación de Seguridad en Escaleras</a:t>
            </a:r>
            <a:endParaRPr lang="en-US" dirty="0"/>
          </a:p>
        </p:txBody>
      </p:sp>
      <p:sp>
        <p:nvSpPr>
          <p:cNvPr id="1014" name="Google Shape;1014;p109"/>
          <p:cNvSpPr txBox="1">
            <a:spLocks noGrp="1"/>
          </p:cNvSpPr>
          <p:nvPr>
            <p:ph idx="1"/>
          </p:nvPr>
        </p:nvSpPr>
        <p:spPr/>
        <p:txBody>
          <a:bodyPr>
            <a:normAutofit lnSpcReduction="10000"/>
          </a:bodyPr>
          <a:lstStyle/>
          <a:p>
            <a:pPr marL="0" lvl="0" indent="0">
              <a:buNone/>
            </a:pPr>
            <a:r>
              <a:rPr lang="es-ES" dirty="0"/>
              <a:t>Para evitar las caídas de las escaleras, asegúrese que tiene establecidos los siguientes controles:</a:t>
            </a:r>
          </a:p>
          <a:p>
            <a:r>
              <a:rPr lang="es-ES" dirty="0"/>
              <a:t>Use solo escaleras que están en buenas condiciones y diseñadas para cumplir con la tarea de subir y bajar que se necesita hacer.</a:t>
            </a:r>
          </a:p>
          <a:p>
            <a:r>
              <a:rPr lang="es-ES" dirty="0"/>
              <a:t>Capacite a los empleados en el uso correcto de escaleras.</a:t>
            </a:r>
          </a:p>
          <a:p>
            <a:r>
              <a:rPr lang="es-ES" dirty="0"/>
              <a:t>Haga que el uso correcto de las escaleras sea un requisito del desempeño en el trabajo.  </a:t>
            </a:r>
          </a:p>
          <a:p>
            <a:r>
              <a:rPr lang="es-ES" dirty="0"/>
              <a:t>Requiera que los empleados hagan una inspección a la escalera antes de cada uso.</a:t>
            </a:r>
            <a:endParaRPr lang="en-US"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104</a:t>
            </a:fld>
            <a:endParaRPr lang="en-US" dirty="0"/>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020"/>
        <p:cNvGrpSpPr/>
        <p:nvPr/>
      </p:nvGrpSpPr>
      <p:grpSpPr>
        <a:xfrm>
          <a:off x="0" y="0"/>
          <a:ext cx="0" cy="0"/>
          <a:chOff x="0" y="0"/>
          <a:chExt cx="0" cy="0"/>
        </a:xfrm>
      </p:grpSpPr>
      <p:sp>
        <p:nvSpPr>
          <p:cNvPr id="1021" name="Google Shape;1021;p110"/>
          <p:cNvSpPr txBox="1">
            <a:spLocks noGrp="1"/>
          </p:cNvSpPr>
          <p:nvPr>
            <p:ph type="title"/>
          </p:nvPr>
        </p:nvSpPr>
        <p:spPr/>
        <p:txBody>
          <a:bodyPr/>
          <a:lstStyle/>
          <a:p>
            <a:pPr lvl="0"/>
            <a:r>
              <a:rPr lang="es-ES" dirty="0"/>
              <a:t>Criterios para la Compra y Cuidado de las Escaleras </a:t>
            </a:r>
            <a:endParaRPr lang="en-US" dirty="0"/>
          </a:p>
        </p:txBody>
      </p:sp>
      <p:sp>
        <p:nvSpPr>
          <p:cNvPr id="1022" name="Google Shape;1022;p110"/>
          <p:cNvSpPr txBox="1">
            <a:spLocks noGrp="1"/>
          </p:cNvSpPr>
          <p:nvPr>
            <p:ph idx="1"/>
          </p:nvPr>
        </p:nvSpPr>
        <p:spPr>
          <a:xfrm>
            <a:off x="838200" y="1825625"/>
            <a:ext cx="9837420" cy="4351338"/>
          </a:xfrm>
        </p:spPr>
        <p:txBody>
          <a:bodyPr>
            <a:normAutofit/>
          </a:bodyPr>
          <a:lstStyle/>
          <a:p>
            <a:pPr lvl="0"/>
            <a:r>
              <a:rPr lang="es-ES" dirty="0"/>
              <a:t>Revise las normas de OSHA del tipo de escalera que está usando.</a:t>
            </a:r>
          </a:p>
          <a:p>
            <a:pPr lvl="0"/>
            <a:r>
              <a:rPr lang="es-ES" dirty="0"/>
              <a:t>Use solo escaleras aprobadas por Underwriter’s Laboratory (tendrán el sello UL).</a:t>
            </a:r>
          </a:p>
          <a:p>
            <a:pPr lvl="0"/>
            <a:r>
              <a:rPr lang="es-ES" dirty="0"/>
              <a:t>Proteja las escaleras de madera con un sellador transparente, como barniz, laca, aceite de linaza o conservador de madera debido a que la pintura puede ocultar los defectos.</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105</a:t>
            </a:fld>
            <a:endParaRPr lang="en-US" dirty="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sp>
        <p:nvSpPr>
          <p:cNvPr id="1028" name="Google Shape;1028;p111"/>
          <p:cNvSpPr txBox="1">
            <a:spLocks noGrp="1"/>
          </p:cNvSpPr>
          <p:nvPr>
            <p:ph type="title"/>
          </p:nvPr>
        </p:nvSpPr>
        <p:spPr/>
        <p:txBody>
          <a:bodyPr/>
          <a:lstStyle/>
          <a:p>
            <a:pPr lvl="0"/>
            <a:r>
              <a:rPr lang="es-PR" dirty="0"/>
              <a:t>Aptitudes Prácticas</a:t>
            </a:r>
          </a:p>
        </p:txBody>
      </p:sp>
      <p:sp>
        <p:nvSpPr>
          <p:cNvPr id="1029" name="Google Shape;1029;p111"/>
          <p:cNvSpPr txBox="1">
            <a:spLocks noGrp="1"/>
          </p:cNvSpPr>
          <p:nvPr>
            <p:ph idx="1"/>
          </p:nvPr>
        </p:nvSpPr>
        <p:spPr/>
        <p:txBody>
          <a:bodyPr/>
          <a:lstStyle/>
          <a:p>
            <a:pPr lvl="0"/>
            <a:r>
              <a:rPr lang="es-PR" dirty="0"/>
              <a:t>Evaluación de Aptitud #5 – Usar los pasos debidos para colocar y usar una escalera.</a:t>
            </a:r>
          </a:p>
          <a:p>
            <a:pPr lvl="1"/>
            <a:r>
              <a:rPr lang="es-PR" dirty="0"/>
              <a:t>Los estudiantes deben colocar adecuadamente y demostrar las técnicas adecuada de subir la escalera</a:t>
            </a:r>
          </a:p>
          <a:p>
            <a:pPr lvl="1"/>
            <a:r>
              <a:rPr lang="es-PR" dirty="0"/>
              <a:t>Subir y bajar.</a:t>
            </a:r>
          </a:p>
          <a:p>
            <a:pPr lvl="1"/>
            <a:r>
              <a:rPr lang="es-PR" dirty="0"/>
              <a:t>Use 3 puntos de contacto.</a:t>
            </a:r>
          </a:p>
          <a:p>
            <a:pPr lvl="1"/>
            <a:r>
              <a:rPr lang="es-PR" dirty="0"/>
              <a:t>Demonstrar la regla de 4 pies.</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106</a:t>
            </a:fld>
            <a:endParaRPr lang="en-US"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410368"/>
            <a:ext cx="10515600" cy="1325563"/>
          </a:xfrm>
        </p:spPr>
        <p:txBody>
          <a:bodyPr/>
          <a:lstStyle/>
          <a:p>
            <a:r>
              <a:rPr lang="es-PR" dirty="0"/>
              <a:t>Módulo</a:t>
            </a:r>
            <a:r>
              <a:rPr lang="en-US" dirty="0"/>
              <a:t> 4 AHORA YA SABE…</a:t>
            </a:r>
          </a:p>
        </p:txBody>
      </p:sp>
      <p:sp>
        <p:nvSpPr>
          <p:cNvPr id="3" name="Content Placeholder 2"/>
          <p:cNvSpPr>
            <a:spLocks noGrp="1"/>
          </p:cNvSpPr>
          <p:nvPr>
            <p:ph idx="1"/>
          </p:nvPr>
        </p:nvSpPr>
        <p:spPr/>
        <p:txBody>
          <a:bodyPr>
            <a:normAutofit fontScale="77500" lnSpcReduction="20000"/>
          </a:bodyPr>
          <a:lstStyle/>
          <a:p>
            <a:pPr lvl="0"/>
            <a:r>
              <a:rPr lang="es-PR" dirty="0"/>
              <a:t>Las escaleras fijas incluyen un arnés de cuerpo, mosquetón, carrucha y manga de seguridad. </a:t>
            </a:r>
          </a:p>
          <a:p>
            <a:pPr lvl="0"/>
            <a:r>
              <a:rPr lang="es-PR" dirty="0"/>
              <a:t>Las escaleras fijas y portátiles son causas principales de lesiones y fallecimientos. </a:t>
            </a:r>
          </a:p>
          <a:p>
            <a:r>
              <a:rPr lang="es-PR" altLang="ja-JP" dirty="0"/>
              <a:t>Las empresas deben proporcionar una escalera fija o portátil en todos los puntos de acceso, de 19 pulgadas o más. </a:t>
            </a:r>
            <a:endParaRPr lang="es-PR" dirty="0"/>
          </a:p>
          <a:p>
            <a:pPr lvl="0"/>
            <a:r>
              <a:rPr lang="es-PR" dirty="0"/>
              <a:t>Usar las escaleras únicamente para lo cual fueron diseñadas. </a:t>
            </a:r>
          </a:p>
          <a:p>
            <a:pPr lvl="0"/>
            <a:r>
              <a:rPr lang="es-PR" dirty="0"/>
              <a:t>No mover, deslizar o desplegar las escaleras mientras estén en uso. </a:t>
            </a:r>
          </a:p>
          <a:p>
            <a:pPr lvl="0"/>
            <a:r>
              <a:rPr lang="es-PR" dirty="0"/>
              <a:t>Las escaleras solo deben ser reparadas por personas calificadas.</a:t>
            </a:r>
          </a:p>
          <a:p>
            <a:pPr lvl="0"/>
            <a:r>
              <a:rPr lang="es-PR" dirty="0"/>
              <a:t>Mantener 3 puntos de contacto al subir o bajar.</a:t>
            </a:r>
          </a:p>
          <a:p>
            <a:pPr lvl="0"/>
            <a:r>
              <a:rPr lang="es-PR" dirty="0"/>
              <a:t>Usar únicamente las escaleras aprobadas por Underwriter’s Laboratory (tendrán el sello UL).</a:t>
            </a:r>
          </a:p>
          <a:p>
            <a:endParaRPr lang="en-US" dirty="0"/>
          </a:p>
        </p:txBody>
      </p:sp>
      <p:sp>
        <p:nvSpPr>
          <p:cNvPr id="4" name="Date Placeholder 3"/>
          <p:cNvSpPr>
            <a:spLocks noGrp="1"/>
          </p:cNvSpPr>
          <p:nvPr>
            <p:ph type="dt" sz="half" idx="10"/>
          </p:nvPr>
        </p:nvSpPr>
        <p:spPr/>
        <p:txBody>
          <a:bodyPr/>
          <a:lstStyle/>
          <a:p>
            <a:r>
              <a:rPr lang="en-US" dirty="0"/>
              <a:t>enero 2020</a:t>
            </a:r>
          </a:p>
        </p:txBody>
      </p:sp>
      <p:sp>
        <p:nvSpPr>
          <p:cNvPr id="5" name="Footer Placeholder 4"/>
          <p:cNvSpPr>
            <a:spLocks noGrp="1"/>
          </p:cNvSpPr>
          <p:nvPr>
            <p:ph type="ftr" sz="quarter" idx="11"/>
          </p:nvPr>
        </p:nvSpPr>
        <p:spPr/>
        <p:txBody>
          <a:bodyPr/>
          <a:lstStyle/>
          <a:p>
            <a:r>
              <a:rPr lang="en-US" dirty="0"/>
              <a:t>Subsidio Susan B. Harwood SH05121-SH9</a:t>
            </a:r>
          </a:p>
        </p:txBody>
      </p:sp>
      <p:sp>
        <p:nvSpPr>
          <p:cNvPr id="6" name="Slide Number Placeholder 5"/>
          <p:cNvSpPr>
            <a:spLocks noGrp="1"/>
          </p:cNvSpPr>
          <p:nvPr>
            <p:ph type="sldNum" sz="quarter" idx="12"/>
          </p:nvPr>
        </p:nvSpPr>
        <p:spPr/>
        <p:txBody>
          <a:bodyPr/>
          <a:lstStyle/>
          <a:p>
            <a:fld id="{A238EE3B-2C96-4FAE-8AD1-4D7508491DE6}" type="slidenum">
              <a:rPr lang="en-US" smtClean="0"/>
              <a:pPr/>
              <a:t>107</a:t>
            </a:fld>
            <a:endParaRPr lang="en-US" dirty="0"/>
          </a:p>
        </p:txBody>
      </p:sp>
    </p:spTree>
    <p:extLst>
      <p:ext uri="{BB962C8B-B14F-4D97-AF65-F5344CB8AC3E}">
        <p14:creationId xmlns:p14="http://schemas.microsoft.com/office/powerpoint/2010/main" val="7557055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12"/>
          <p:cNvSpPr txBox="1">
            <a:spLocks noGrp="1"/>
          </p:cNvSpPr>
          <p:nvPr>
            <p:ph type="title"/>
          </p:nvPr>
        </p:nvSpPr>
        <p:spPr/>
        <p:txBody>
          <a:bodyPr/>
          <a:lstStyle/>
          <a:p>
            <a:pPr lvl="0"/>
            <a:r>
              <a:rPr lang="en-US" dirty="0"/>
              <a:t>APÉNDICE A: CASO DE ESTUDIO #1</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108</a:t>
            </a:fld>
            <a:endParaRPr lang="en-US" dirty="0"/>
          </a:p>
        </p:txBody>
      </p:sp>
      <p:sp>
        <p:nvSpPr>
          <p:cNvPr id="5" name="Content Placeholder 4"/>
          <p:cNvSpPr>
            <a:spLocks noGrp="1"/>
          </p:cNvSpPr>
          <p:nvPr>
            <p:ph idx="1"/>
          </p:nvPr>
        </p:nvSpPr>
        <p:spPr/>
        <p:txBody>
          <a:bodyPr/>
          <a:lstStyle/>
          <a:p>
            <a:r>
              <a:rPr lang="es-PR" dirty="0"/>
              <a:t>Al quitar las tejas de la parte más alta de un techo inclinado de un edificio residencial, un trabajador pegó contra un bulto de tejas a su par, con un lado de su cuerpo. </a:t>
            </a:r>
          </a:p>
          <a:p>
            <a:r>
              <a:rPr lang="es-PR" dirty="0"/>
              <a:t>El trabajador siguió tras las tejas para impedir que se cayeran del techo, pero perdió su equilibro y cayó 16.5 pies hacia abajo. </a:t>
            </a:r>
          </a:p>
        </p:txBody>
      </p:sp>
    </p:spTree>
    <p:extLst>
      <p:ext uri="{BB962C8B-B14F-4D97-AF65-F5344CB8AC3E}">
        <p14:creationId xmlns:p14="http://schemas.microsoft.com/office/powerpoint/2010/main" val="349590910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14878-3626-4AC7-84D4-B5D2669D9D48}"/>
              </a:ext>
            </a:extLst>
          </p:cNvPr>
          <p:cNvSpPr>
            <a:spLocks noGrp="1"/>
          </p:cNvSpPr>
          <p:nvPr>
            <p:ph type="title"/>
          </p:nvPr>
        </p:nvSpPr>
        <p:spPr/>
        <p:txBody>
          <a:bodyPr/>
          <a:lstStyle/>
          <a:p>
            <a:r>
              <a:rPr lang="es-PR" dirty="0"/>
              <a:t>Caso de Estudio #1 Análisis</a:t>
            </a:r>
          </a:p>
        </p:txBody>
      </p:sp>
      <p:sp>
        <p:nvSpPr>
          <p:cNvPr id="3" name="Content Placeholder 2">
            <a:extLst>
              <a:ext uri="{FF2B5EF4-FFF2-40B4-BE49-F238E27FC236}">
                <a16:creationId xmlns:a16="http://schemas.microsoft.com/office/drawing/2014/main" id="{13DBB568-4293-4882-9A48-B5827044AE0A}"/>
              </a:ext>
            </a:extLst>
          </p:cNvPr>
          <p:cNvSpPr>
            <a:spLocks noGrp="1"/>
          </p:cNvSpPr>
          <p:nvPr>
            <p:ph idx="1"/>
          </p:nvPr>
        </p:nvSpPr>
        <p:spPr/>
        <p:txBody>
          <a:bodyPr/>
          <a:lstStyle/>
          <a:p>
            <a:pPr lvl="0"/>
            <a:r>
              <a:rPr lang="es-PR" dirty="0"/>
              <a:t>Preguntas</a:t>
            </a:r>
          </a:p>
          <a:p>
            <a:pPr lvl="1"/>
            <a:r>
              <a:rPr lang="es-PR" altLang="ja-JP" dirty="0"/>
              <a:t>¿Qué acciones peligrosas causaron el incidente?</a:t>
            </a:r>
          </a:p>
          <a:p>
            <a:pPr lvl="1"/>
            <a:r>
              <a:rPr lang="es-PR" altLang="ja-JP" dirty="0"/>
              <a:t>¿Qué acciones se podrían tomar para evitar el incidente?</a:t>
            </a:r>
            <a:endParaRPr lang="es-PR" dirty="0"/>
          </a:p>
        </p:txBody>
      </p:sp>
      <p:sp>
        <p:nvSpPr>
          <p:cNvPr id="4" name="Date Placeholder 3">
            <a:extLst>
              <a:ext uri="{FF2B5EF4-FFF2-40B4-BE49-F238E27FC236}">
                <a16:creationId xmlns:a16="http://schemas.microsoft.com/office/drawing/2014/main" id="{B2E9FE37-CD32-42B5-92F9-95E0137ACD05}"/>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EAFFB036-8797-4D0F-94F6-892127C6CCBC}"/>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56A3E08F-D130-4375-BFC1-D5A2E5BB0154}"/>
              </a:ext>
            </a:extLst>
          </p:cNvPr>
          <p:cNvSpPr>
            <a:spLocks noGrp="1"/>
          </p:cNvSpPr>
          <p:nvPr>
            <p:ph type="sldNum" sz="quarter" idx="12"/>
          </p:nvPr>
        </p:nvSpPr>
        <p:spPr/>
        <p:txBody>
          <a:bodyPr/>
          <a:lstStyle/>
          <a:p>
            <a:fld id="{A238EE3B-2C96-4FAE-8AD1-4D7508491DE6}" type="slidenum">
              <a:rPr lang="en-US" smtClean="0"/>
              <a:pPr/>
              <a:t>109</a:t>
            </a:fld>
            <a:endParaRPr lang="en-US" dirty="0"/>
          </a:p>
        </p:txBody>
      </p:sp>
    </p:spTree>
    <p:extLst>
      <p:ext uri="{BB962C8B-B14F-4D97-AF65-F5344CB8AC3E}">
        <p14:creationId xmlns:p14="http://schemas.microsoft.com/office/powerpoint/2010/main" val="452246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838200" y="484782"/>
            <a:ext cx="10515600" cy="1609200"/>
          </a:xfrm>
          <a:prstGeom prst="rect">
            <a:avLst/>
          </a:prstGeom>
          <a:noFill/>
          <a:ln>
            <a:noFill/>
          </a:ln>
        </p:spPr>
        <p:txBody>
          <a:bodyPr spcFirstLastPara="1" wrap="square" lIns="91425" tIns="45700" rIns="91425" bIns="45700" anchor="ctr" anchorCtr="0">
            <a:normAutofit/>
          </a:bodyPr>
          <a:lstStyle/>
          <a:p>
            <a:pPr lvl="0" algn="ctr">
              <a:spcBef>
                <a:spcPts val="0"/>
              </a:spcBef>
              <a:buSzPts val="3200"/>
            </a:pPr>
            <a:r>
              <a:rPr lang="en-US" i="1" u="sng" dirty="0"/>
              <a:t>DATO MORTAL #</a:t>
            </a:r>
            <a:r>
              <a:rPr lang="en-US" b="1" i="1" u="sng" dirty="0"/>
              <a:t>2</a:t>
            </a:r>
            <a:br>
              <a:rPr lang="en-US" b="1" dirty="0"/>
            </a:br>
            <a:endParaRPr b="1" dirty="0"/>
          </a:p>
        </p:txBody>
      </p:sp>
      <p:pic>
        <p:nvPicPr>
          <p:cNvPr id="6" name="Picture 5" descr="Fatal Fact 2. Working over reaching and falls">
            <a:extLst>
              <a:ext uri="{FF2B5EF4-FFF2-40B4-BE49-F238E27FC236}">
                <a16:creationId xmlns:a16="http://schemas.microsoft.com/office/drawing/2014/main" id="{6AD716DA-AF96-4B14-85D5-16EC4A87DC17}"/>
              </a:ext>
            </a:extLst>
          </p:cNvPr>
          <p:cNvPicPr>
            <a:picLocks noChangeAspect="1"/>
          </p:cNvPicPr>
          <p:nvPr/>
        </p:nvPicPr>
        <p:blipFill>
          <a:blip r:embed="rId3"/>
          <a:stretch>
            <a:fillRect/>
          </a:stretch>
        </p:blipFill>
        <p:spPr>
          <a:xfrm>
            <a:off x="464525" y="2702257"/>
            <a:ext cx="4608693" cy="2635531"/>
          </a:xfrm>
          <a:prstGeom prst="rect">
            <a:avLst/>
          </a:prstGeom>
        </p:spPr>
      </p:pic>
      <p:sp>
        <p:nvSpPr>
          <p:cNvPr id="206" name="Google Shape;206;p14"/>
          <p:cNvSpPr txBox="1">
            <a:spLocks noGrp="1"/>
          </p:cNvSpPr>
          <p:nvPr>
            <p:ph idx="1"/>
          </p:nvPr>
        </p:nvSpPr>
        <p:spPr>
          <a:xfrm>
            <a:off x="5741575" y="1881808"/>
            <a:ext cx="5985900" cy="4589091"/>
          </a:xfrm>
          <a:prstGeom prst="rect">
            <a:avLst/>
          </a:prstGeom>
          <a:noFill/>
          <a:ln>
            <a:noFill/>
          </a:ln>
        </p:spPr>
        <p:txBody>
          <a:bodyPr spcFirstLastPara="1" wrap="square" lIns="91425" tIns="45700" rIns="91425" bIns="45700" anchor="t" anchorCtr="0">
            <a:normAutofit fontScale="92500" lnSpcReduction="20000"/>
          </a:bodyPr>
          <a:lstStyle/>
          <a:p>
            <a:pPr marL="182880" lvl="0" indent="-253555">
              <a:lnSpc>
                <a:spcPct val="90000"/>
              </a:lnSpc>
              <a:spcBef>
                <a:spcPts val="0"/>
              </a:spcBef>
              <a:spcAft>
                <a:spcPts val="0"/>
              </a:spcAft>
              <a:buSzPts val="3000"/>
              <a:buChar char="▪"/>
            </a:pPr>
            <a:r>
              <a:rPr lang="es-PR" sz="3000" dirty="0"/>
              <a:t>Un trabajador instalaba revestimiento de vinilo en un </a:t>
            </a:r>
            <a:r>
              <a:rPr lang="es-PR" sz="3000" i="1" dirty="0"/>
              <a:t>town house </a:t>
            </a:r>
            <a:r>
              <a:rPr lang="es-PR" sz="3000" dirty="0"/>
              <a:t>de 2 pisos.</a:t>
            </a:r>
          </a:p>
          <a:p>
            <a:pPr marL="182880" lvl="0" indent="-253555">
              <a:lnSpc>
                <a:spcPct val="90000"/>
              </a:lnSpc>
              <a:spcBef>
                <a:spcPts val="0"/>
              </a:spcBef>
              <a:spcAft>
                <a:spcPts val="0"/>
              </a:spcAft>
              <a:buSzPts val="3000"/>
              <a:buChar char="▪"/>
            </a:pPr>
            <a:endParaRPr lang="es-PR" sz="3000" dirty="0"/>
          </a:p>
          <a:p>
            <a:pPr marL="182880" lvl="0" indent="-253555">
              <a:lnSpc>
                <a:spcPct val="90000"/>
              </a:lnSpc>
              <a:spcBef>
                <a:spcPts val="0"/>
              </a:spcBef>
              <a:spcAft>
                <a:spcPts val="0"/>
              </a:spcAft>
              <a:buSzPts val="3000"/>
              <a:buChar char="▪"/>
            </a:pPr>
            <a:r>
              <a:rPr lang="es-PR" sz="3000" dirty="0"/>
              <a:t>Usaba una escalera colocada sobre un andamio. </a:t>
            </a:r>
          </a:p>
          <a:p>
            <a:pPr marL="182880" lvl="0" indent="-253555">
              <a:lnSpc>
                <a:spcPct val="90000"/>
              </a:lnSpc>
              <a:spcBef>
                <a:spcPts val="1200"/>
              </a:spcBef>
              <a:spcAft>
                <a:spcPts val="0"/>
              </a:spcAft>
              <a:buSzPts val="3000"/>
              <a:buChar char="▪"/>
            </a:pPr>
            <a:r>
              <a:rPr lang="es-ES" sz="3000" dirty="0"/>
              <a:t>Al estar parado sobre el peldaño superior de la escalera, el trabajador se sobre extendió hacia un lado y la escalera se volteó</a:t>
            </a:r>
            <a:r>
              <a:rPr lang="es-PR" sz="3000" dirty="0"/>
              <a:t>. </a:t>
            </a:r>
          </a:p>
          <a:p>
            <a:pPr marL="182880" lvl="0" indent="-253555">
              <a:lnSpc>
                <a:spcPct val="90000"/>
              </a:lnSpc>
              <a:spcBef>
                <a:spcPts val="1200"/>
              </a:spcBef>
              <a:spcAft>
                <a:spcPts val="0"/>
              </a:spcAft>
              <a:buSzPts val="3000"/>
              <a:buChar char="▪"/>
            </a:pPr>
            <a:r>
              <a:rPr lang="es-ES" sz="3000" dirty="0"/>
              <a:t>Se cayó casi 20 pies hasta el suelo</a:t>
            </a:r>
            <a:r>
              <a:rPr lang="es-PR" sz="3000" dirty="0"/>
              <a:t>. </a:t>
            </a:r>
          </a:p>
          <a:p>
            <a:pPr marL="182880" lvl="0" indent="-253555">
              <a:lnSpc>
                <a:spcPct val="90000"/>
              </a:lnSpc>
              <a:spcBef>
                <a:spcPts val="1200"/>
              </a:spcBef>
              <a:spcAft>
                <a:spcPts val="0"/>
              </a:spcAft>
              <a:buSzPts val="3000"/>
              <a:buChar char="▪"/>
            </a:pPr>
            <a:r>
              <a:rPr lang="es-ES" sz="3000" dirty="0"/>
              <a:t>Murió más tarde ese día de las lesiones causadas por la caída</a:t>
            </a:r>
            <a:r>
              <a:rPr lang="es-PR" sz="3000" dirty="0"/>
              <a:t>.</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11</a:t>
            </a:fld>
            <a:endParaRPr lang="en-US" dirty="0"/>
          </a:p>
        </p:txBody>
      </p:sp>
    </p:spTree>
    <p:extLst>
      <p:ext uri="{BB962C8B-B14F-4D97-AF65-F5344CB8AC3E}">
        <p14:creationId xmlns:p14="http://schemas.microsoft.com/office/powerpoint/2010/main" val="6276267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112"/>
          <p:cNvSpPr txBox="1">
            <a:spLocks noGrp="1"/>
          </p:cNvSpPr>
          <p:nvPr>
            <p:ph type="title"/>
          </p:nvPr>
        </p:nvSpPr>
        <p:spPr/>
        <p:txBody>
          <a:bodyPr/>
          <a:lstStyle/>
          <a:p>
            <a:pPr lvl="0"/>
            <a:r>
              <a:rPr lang="en-US" dirty="0"/>
              <a:t>APÉNDICE A: ESTUDIO DE CASO #2</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110</a:t>
            </a:fld>
            <a:endParaRPr lang="en-US" dirty="0"/>
          </a:p>
        </p:txBody>
      </p:sp>
      <p:sp>
        <p:nvSpPr>
          <p:cNvPr id="5" name="Content Placeholder 4"/>
          <p:cNvSpPr>
            <a:spLocks noGrp="1"/>
          </p:cNvSpPr>
          <p:nvPr>
            <p:ph idx="1"/>
          </p:nvPr>
        </p:nvSpPr>
        <p:spPr/>
        <p:txBody>
          <a:bodyPr/>
          <a:lstStyle/>
          <a:p>
            <a:pPr marL="0" indent="0">
              <a:buNone/>
            </a:pPr>
            <a:r>
              <a:rPr lang="es-PR" dirty="0"/>
              <a:t>TRABAJADOR MUERE TRAS CAER POR ABERTURA EN EL TECHO</a:t>
            </a:r>
          </a:p>
          <a:p>
            <a:r>
              <a:rPr lang="es-PR" dirty="0"/>
              <a:t>Un trabajador de 40 años de edad murió después de caer por una abertura de un techo de bodega. </a:t>
            </a:r>
          </a:p>
          <a:p>
            <a:r>
              <a:rPr lang="es-PR" dirty="0"/>
              <a:t>Cayó aproximadamente 27 pies al piso abajo. </a:t>
            </a:r>
          </a:p>
        </p:txBody>
      </p:sp>
    </p:spTree>
    <p:extLst>
      <p:ext uri="{BB962C8B-B14F-4D97-AF65-F5344CB8AC3E}">
        <p14:creationId xmlns:p14="http://schemas.microsoft.com/office/powerpoint/2010/main" val="100119819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3DD8-148B-4884-9CC7-9C5DD6E980F4}"/>
              </a:ext>
            </a:extLst>
          </p:cNvPr>
          <p:cNvSpPr>
            <a:spLocks noGrp="1"/>
          </p:cNvSpPr>
          <p:nvPr>
            <p:ph type="title"/>
          </p:nvPr>
        </p:nvSpPr>
        <p:spPr/>
        <p:txBody>
          <a:bodyPr/>
          <a:lstStyle/>
          <a:p>
            <a:r>
              <a:rPr lang="es-PR" dirty="0"/>
              <a:t>Estudio de Caso #2 Análisis</a:t>
            </a:r>
          </a:p>
        </p:txBody>
      </p:sp>
      <p:sp>
        <p:nvSpPr>
          <p:cNvPr id="3" name="Content Placeholder 2">
            <a:extLst>
              <a:ext uri="{FF2B5EF4-FFF2-40B4-BE49-F238E27FC236}">
                <a16:creationId xmlns:a16="http://schemas.microsoft.com/office/drawing/2014/main" id="{005C4BAC-B648-4130-9EB0-50911DA28726}"/>
              </a:ext>
            </a:extLst>
          </p:cNvPr>
          <p:cNvSpPr>
            <a:spLocks noGrp="1"/>
          </p:cNvSpPr>
          <p:nvPr>
            <p:ph idx="1"/>
          </p:nvPr>
        </p:nvSpPr>
        <p:spPr/>
        <p:txBody>
          <a:bodyPr/>
          <a:lstStyle/>
          <a:p>
            <a:pPr lvl="0"/>
            <a:r>
              <a:rPr lang="es-PR" dirty="0"/>
              <a:t>Preguntas</a:t>
            </a:r>
          </a:p>
          <a:p>
            <a:pPr lvl="1"/>
            <a:r>
              <a:rPr lang="es-PR" altLang="ja-JP" dirty="0"/>
              <a:t>¿Qué acciones peligrosas causaron el incidente?</a:t>
            </a:r>
          </a:p>
          <a:p>
            <a:pPr lvl="1"/>
            <a:r>
              <a:rPr lang="es-PR" altLang="ja-JP" dirty="0"/>
              <a:t>¿Qué acciones se podrían tomar para evitar el incidente</a:t>
            </a:r>
            <a:r>
              <a:rPr lang="en-US" altLang="ja-JP" dirty="0"/>
              <a:t>?</a:t>
            </a:r>
          </a:p>
        </p:txBody>
      </p:sp>
      <p:sp>
        <p:nvSpPr>
          <p:cNvPr id="4" name="Date Placeholder 3">
            <a:extLst>
              <a:ext uri="{FF2B5EF4-FFF2-40B4-BE49-F238E27FC236}">
                <a16:creationId xmlns:a16="http://schemas.microsoft.com/office/drawing/2014/main" id="{5D63376D-4843-4EC3-BF97-3CB673BBDFBA}"/>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8362A6BA-A0EA-468C-A87E-5A70B0D82835}"/>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85BB6422-C6A8-4D57-B321-36FB76DA6CD2}"/>
              </a:ext>
            </a:extLst>
          </p:cNvPr>
          <p:cNvSpPr>
            <a:spLocks noGrp="1"/>
          </p:cNvSpPr>
          <p:nvPr>
            <p:ph type="sldNum" sz="quarter" idx="12"/>
          </p:nvPr>
        </p:nvSpPr>
        <p:spPr/>
        <p:txBody>
          <a:bodyPr/>
          <a:lstStyle/>
          <a:p>
            <a:fld id="{A238EE3B-2C96-4FAE-8AD1-4D7508491DE6}" type="slidenum">
              <a:rPr lang="en-US" smtClean="0"/>
              <a:pPr/>
              <a:t>111</a:t>
            </a:fld>
            <a:endParaRPr lang="en-US" dirty="0"/>
          </a:p>
        </p:txBody>
      </p:sp>
    </p:spTree>
    <p:extLst>
      <p:ext uri="{BB962C8B-B14F-4D97-AF65-F5344CB8AC3E}">
        <p14:creationId xmlns:p14="http://schemas.microsoft.com/office/powerpoint/2010/main" val="34640766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3" descr="Take a break"/>
          <p:cNvPicPr preferRelativeResize="0"/>
          <p:nvPr/>
        </p:nvPicPr>
        <p:blipFill rotWithShape="1">
          <a:blip r:embed="rId3">
            <a:alphaModFix/>
          </a:blip>
          <a:srcRect/>
          <a:stretch/>
        </p:blipFill>
        <p:spPr>
          <a:xfrm>
            <a:off x="2672632" y="1813360"/>
            <a:ext cx="6846736" cy="4560008"/>
          </a:xfrm>
          <a:prstGeom prst="rect">
            <a:avLst/>
          </a:prstGeom>
          <a:noFill/>
          <a:ln>
            <a:noFill/>
          </a:ln>
        </p:spPr>
      </p:pic>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112</a:t>
            </a:fld>
            <a:endParaRPr lang="en-US" dirty="0"/>
          </a:p>
        </p:txBody>
      </p:sp>
      <p:sp>
        <p:nvSpPr>
          <p:cNvPr id="343" name="Google Shape;343;p23"/>
          <p:cNvSpPr txBox="1">
            <a:spLocks noGrp="1"/>
          </p:cNvSpPr>
          <p:nvPr>
            <p:ph type="title" idx="4294967295"/>
          </p:nvPr>
        </p:nvSpPr>
        <p:spPr>
          <a:xfrm>
            <a:off x="1066800" y="484632"/>
            <a:ext cx="10058400" cy="1609725"/>
          </a:xfrm>
          <a:prstGeom prst="rect">
            <a:avLst/>
          </a:prstGeom>
          <a:noFill/>
          <a:ln>
            <a:noFill/>
          </a:ln>
        </p:spPr>
        <p:txBody>
          <a:bodyPr spcFirstLastPara="1" wrap="square" lIns="91425" tIns="45700" rIns="91425" bIns="45700" anchor="ctr" anchorCtr="0">
            <a:normAutofit/>
          </a:bodyPr>
          <a:lstStyle/>
          <a:p>
            <a:pPr lvl="0" algn="ctr">
              <a:spcBef>
                <a:spcPts val="0"/>
              </a:spcBef>
              <a:buSzPts val="4400"/>
            </a:pPr>
            <a:r>
              <a:rPr lang="es-PR" dirty="0"/>
              <a:t>PREVENCIÓN DE CAÍDAS / PROTECCIÓN CONTRA CAÍDAS</a:t>
            </a:r>
          </a:p>
        </p:txBody>
      </p:sp>
    </p:spTree>
    <p:extLst>
      <p:ext uri="{BB962C8B-B14F-4D97-AF65-F5344CB8AC3E}">
        <p14:creationId xmlns:p14="http://schemas.microsoft.com/office/powerpoint/2010/main" val="523792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15"/>
          <p:cNvSpPr txBox="1">
            <a:spLocks noGrp="1"/>
          </p:cNvSpPr>
          <p:nvPr>
            <p:ph type="title"/>
          </p:nvPr>
        </p:nvSpPr>
        <p:spPr>
          <a:xfrm>
            <a:off x="838200" y="530432"/>
            <a:ext cx="10515600" cy="1609200"/>
          </a:xfrm>
          <a:prstGeom prst="rect">
            <a:avLst/>
          </a:prstGeom>
          <a:noFill/>
          <a:ln>
            <a:noFill/>
          </a:ln>
        </p:spPr>
        <p:txBody>
          <a:bodyPr spcFirstLastPara="1" wrap="square" lIns="91425" tIns="45700" rIns="91425" bIns="45700" anchor="ctr" anchorCtr="0">
            <a:normAutofit/>
          </a:bodyPr>
          <a:lstStyle/>
          <a:p>
            <a:pPr lvl="0" algn="ctr">
              <a:spcBef>
                <a:spcPts val="0"/>
              </a:spcBef>
              <a:buSzPts val="3200"/>
            </a:pPr>
            <a:r>
              <a:rPr lang="es-PR" i="1" u="sng" dirty="0"/>
              <a:t>DATO MORTAL #</a:t>
            </a:r>
            <a:r>
              <a:rPr lang="es-PR" b="1" i="1" u="sng" dirty="0"/>
              <a:t>3</a:t>
            </a:r>
            <a:br>
              <a:rPr lang="en-US" b="1" dirty="0"/>
            </a:br>
            <a:endParaRPr b="1" dirty="0"/>
          </a:p>
        </p:txBody>
      </p:sp>
      <p:pic>
        <p:nvPicPr>
          <p:cNvPr id="7" name="Picture 6" descr="Fatal Fact 3. Fall through metal roof">
            <a:extLst>
              <a:ext uri="{FF2B5EF4-FFF2-40B4-BE49-F238E27FC236}">
                <a16:creationId xmlns:a16="http://schemas.microsoft.com/office/drawing/2014/main" id="{E82103E4-34E9-4CA5-9E5D-75052EC9CF4F}"/>
              </a:ext>
            </a:extLst>
          </p:cNvPr>
          <p:cNvPicPr>
            <a:picLocks noChangeAspect="1"/>
          </p:cNvPicPr>
          <p:nvPr/>
        </p:nvPicPr>
        <p:blipFill>
          <a:blip r:embed="rId3"/>
          <a:stretch>
            <a:fillRect/>
          </a:stretch>
        </p:blipFill>
        <p:spPr>
          <a:xfrm>
            <a:off x="693486" y="2147692"/>
            <a:ext cx="6030311" cy="3429000"/>
          </a:xfrm>
          <a:prstGeom prst="rect">
            <a:avLst/>
          </a:prstGeom>
        </p:spPr>
      </p:pic>
      <p:sp>
        <p:nvSpPr>
          <p:cNvPr id="214" name="Google Shape;214;p15"/>
          <p:cNvSpPr txBox="1">
            <a:spLocks noGrp="1"/>
          </p:cNvSpPr>
          <p:nvPr>
            <p:ph idx="1"/>
          </p:nvPr>
        </p:nvSpPr>
        <p:spPr>
          <a:xfrm>
            <a:off x="7044075" y="1868557"/>
            <a:ext cx="4656300" cy="4303718"/>
          </a:xfrm>
          <a:prstGeom prst="rect">
            <a:avLst/>
          </a:prstGeom>
          <a:noFill/>
          <a:ln>
            <a:noFill/>
          </a:ln>
        </p:spPr>
        <p:txBody>
          <a:bodyPr spcFirstLastPara="1" wrap="square" lIns="91425" tIns="45700" rIns="91425" bIns="45700" anchor="t" anchorCtr="0">
            <a:normAutofit lnSpcReduction="10000"/>
          </a:bodyPr>
          <a:lstStyle/>
          <a:p>
            <a:pPr marL="182880" lvl="0" indent="-233584">
              <a:lnSpc>
                <a:spcPct val="90000"/>
              </a:lnSpc>
              <a:spcBef>
                <a:spcPts val="0"/>
              </a:spcBef>
              <a:spcAft>
                <a:spcPts val="0"/>
              </a:spcAft>
              <a:buSzPts val="3000"/>
              <a:buChar char="▪"/>
            </a:pPr>
            <a:r>
              <a:rPr lang="es-ES" sz="3000" dirty="0"/>
              <a:t>4 trabajadores instalaban recubrimiento de hojas de metal en un edificio prefabricado</a:t>
            </a:r>
            <a:r>
              <a:rPr lang="en-US" sz="3000" dirty="0"/>
              <a:t>. </a:t>
            </a:r>
            <a:endParaRPr sz="3000" dirty="0"/>
          </a:p>
          <a:p>
            <a:pPr marL="182880" lvl="0" indent="-233584">
              <a:lnSpc>
                <a:spcPct val="90000"/>
              </a:lnSpc>
              <a:spcBef>
                <a:spcPts val="1200"/>
              </a:spcBef>
              <a:spcAft>
                <a:spcPts val="0"/>
              </a:spcAft>
              <a:buSzPts val="3000"/>
              <a:buChar char="▪"/>
            </a:pPr>
            <a:r>
              <a:rPr lang="es-ES" sz="3000" dirty="0"/>
              <a:t>Uno de los trabajadores por perdió el equilibrio y se cayó por la abertura</a:t>
            </a:r>
            <a:r>
              <a:rPr lang="en-US" sz="3000" dirty="0"/>
              <a:t>. </a:t>
            </a:r>
            <a:endParaRPr sz="3000" dirty="0"/>
          </a:p>
          <a:p>
            <a:pPr marL="182880" lvl="0" indent="-233584">
              <a:lnSpc>
                <a:spcPct val="90000"/>
              </a:lnSpc>
              <a:spcBef>
                <a:spcPts val="1200"/>
              </a:spcBef>
              <a:spcAft>
                <a:spcPts val="0"/>
              </a:spcAft>
              <a:buSzPts val="3000"/>
              <a:buChar char="▪"/>
            </a:pPr>
            <a:r>
              <a:rPr lang="es-ES" sz="3000" dirty="0"/>
              <a:t>Murió al día siguiente por las lesiones causadas por la caída</a:t>
            </a:r>
            <a:r>
              <a:rPr lang="en-US" sz="3000" dirty="0"/>
              <a:t>.  </a:t>
            </a:r>
            <a:endParaRPr sz="3000" dirty="0"/>
          </a:p>
          <a:p>
            <a:pPr marL="182880" lvl="0" indent="-43084" algn="l" rtl="0">
              <a:lnSpc>
                <a:spcPct val="90000"/>
              </a:lnSpc>
              <a:spcBef>
                <a:spcPts val="1200"/>
              </a:spcBef>
              <a:spcAft>
                <a:spcPts val="0"/>
              </a:spcAft>
              <a:buSzPts val="2202"/>
              <a:buNone/>
            </a:pPr>
            <a:endParaRPr sz="3000"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12</a:t>
            </a:fld>
            <a:endParaRPr lang="en-US" dirty="0"/>
          </a:p>
        </p:txBody>
      </p:sp>
    </p:spTree>
    <p:extLst>
      <p:ext uri="{BB962C8B-B14F-4D97-AF65-F5344CB8AC3E}">
        <p14:creationId xmlns:p14="http://schemas.microsoft.com/office/powerpoint/2010/main" val="245980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title"/>
          </p:nvPr>
        </p:nvSpPr>
        <p:spPr>
          <a:xfrm>
            <a:off x="838199" y="484632"/>
            <a:ext cx="10515601" cy="1609344"/>
          </a:xfrm>
          <a:prstGeom prst="rect">
            <a:avLst/>
          </a:prstGeom>
          <a:noFill/>
          <a:ln>
            <a:noFill/>
          </a:ln>
        </p:spPr>
        <p:txBody>
          <a:bodyPr spcFirstLastPara="1" wrap="square" lIns="91425" tIns="45700" rIns="91425" bIns="45700" anchor="ctr" anchorCtr="0">
            <a:normAutofit/>
          </a:bodyPr>
          <a:lstStyle/>
          <a:p>
            <a:pPr lvl="0" algn="ctr">
              <a:spcBef>
                <a:spcPts val="0"/>
              </a:spcBef>
              <a:buSzPts val="4400"/>
            </a:pPr>
            <a:r>
              <a:rPr lang="es-PR" i="1" u="sng" dirty="0"/>
              <a:t>DATO MORTAL #</a:t>
            </a:r>
            <a:r>
              <a:rPr lang="es-PR" b="1" i="1" u="sng" dirty="0"/>
              <a:t>4</a:t>
            </a:r>
            <a:br>
              <a:rPr lang="en-US" dirty="0"/>
            </a:br>
            <a:endParaRPr dirty="0"/>
          </a:p>
        </p:txBody>
      </p:sp>
      <p:pic>
        <p:nvPicPr>
          <p:cNvPr id="7" name="Picture 6" descr="Fatal Fact 4. Workers reroofing falls 20 feet. ">
            <a:extLst>
              <a:ext uri="{FF2B5EF4-FFF2-40B4-BE49-F238E27FC236}">
                <a16:creationId xmlns:a16="http://schemas.microsoft.com/office/drawing/2014/main" id="{3B202DE8-EAEC-4DC3-962C-9A85C37E02D7}"/>
              </a:ext>
            </a:extLst>
          </p:cNvPr>
          <p:cNvPicPr>
            <a:picLocks noChangeAspect="1"/>
          </p:cNvPicPr>
          <p:nvPr/>
        </p:nvPicPr>
        <p:blipFill>
          <a:blip r:embed="rId3"/>
          <a:stretch>
            <a:fillRect/>
          </a:stretch>
        </p:blipFill>
        <p:spPr>
          <a:xfrm>
            <a:off x="329257" y="2585819"/>
            <a:ext cx="5289665" cy="2842613"/>
          </a:xfrm>
          <a:prstGeom prst="rect">
            <a:avLst/>
          </a:prstGeom>
        </p:spPr>
      </p:pic>
      <p:sp>
        <p:nvSpPr>
          <p:cNvPr id="222" name="Google Shape;222;p16"/>
          <p:cNvSpPr txBox="1">
            <a:spLocks noGrp="1"/>
          </p:cNvSpPr>
          <p:nvPr>
            <p:ph idx="1"/>
          </p:nvPr>
        </p:nvSpPr>
        <p:spPr>
          <a:xfrm>
            <a:off x="5618922" y="1842052"/>
            <a:ext cx="5734878" cy="4330148"/>
          </a:xfrm>
          <a:prstGeom prst="rect">
            <a:avLst/>
          </a:prstGeom>
          <a:noFill/>
          <a:ln>
            <a:noFill/>
          </a:ln>
        </p:spPr>
        <p:txBody>
          <a:bodyPr spcFirstLastPara="1" wrap="square" lIns="91425" tIns="45700" rIns="91425" bIns="45700" anchor="t" anchorCtr="0">
            <a:normAutofit lnSpcReduction="10000"/>
          </a:bodyPr>
          <a:lstStyle/>
          <a:p>
            <a:pPr marL="182880" lvl="0" indent="-183515">
              <a:lnSpc>
                <a:spcPct val="90000"/>
              </a:lnSpc>
              <a:spcBef>
                <a:spcPts val="0"/>
              </a:spcBef>
              <a:spcAft>
                <a:spcPts val="0"/>
              </a:spcAft>
              <a:buSzPts val="2890"/>
              <a:buChar char="▪"/>
            </a:pPr>
            <a:r>
              <a:rPr lang="es-ES" sz="3000" dirty="0"/>
              <a:t>Dos trabajadores colocaban de nuevo el techo en una casa de dos pisos con un techo de dos aguas.</a:t>
            </a:r>
            <a:endParaRPr sz="3000" dirty="0"/>
          </a:p>
          <a:p>
            <a:pPr marL="0" lvl="0" indent="0" algn="l" rtl="0">
              <a:lnSpc>
                <a:spcPct val="90000"/>
              </a:lnSpc>
              <a:spcBef>
                <a:spcPts val="0"/>
              </a:spcBef>
              <a:spcAft>
                <a:spcPts val="0"/>
              </a:spcAft>
              <a:buNone/>
            </a:pPr>
            <a:endParaRPr sz="3000" dirty="0"/>
          </a:p>
          <a:p>
            <a:pPr marL="182880" lvl="0" indent="-183515">
              <a:lnSpc>
                <a:spcPct val="90000"/>
              </a:lnSpc>
              <a:spcBef>
                <a:spcPts val="0"/>
              </a:spcBef>
              <a:spcAft>
                <a:spcPts val="0"/>
              </a:spcAft>
              <a:buSzPts val="2890"/>
              <a:buChar char="▪"/>
            </a:pPr>
            <a:r>
              <a:rPr lang="es-ES" sz="3000" dirty="0"/>
              <a:t>Una de los trabajadores, al estirarse para recoger otra teja, perdió el equilibrio y se cayó más de 20 pies al suelo</a:t>
            </a:r>
          </a:p>
          <a:p>
            <a:pPr marL="182880" lvl="0" indent="-183515">
              <a:lnSpc>
                <a:spcPct val="90000"/>
              </a:lnSpc>
              <a:spcBef>
                <a:spcPts val="0"/>
              </a:spcBef>
              <a:spcAft>
                <a:spcPts val="0"/>
              </a:spcAft>
              <a:buSzPts val="2890"/>
              <a:buChar char="▪"/>
            </a:pPr>
            <a:endParaRPr lang="es-ES" sz="3000" dirty="0"/>
          </a:p>
          <a:p>
            <a:pPr marL="182880" lvl="0" indent="-183515">
              <a:lnSpc>
                <a:spcPct val="90000"/>
              </a:lnSpc>
              <a:spcBef>
                <a:spcPts val="0"/>
              </a:spcBef>
              <a:spcAft>
                <a:spcPts val="0"/>
              </a:spcAft>
              <a:buSzPts val="2890"/>
              <a:buChar char="▪"/>
            </a:pPr>
            <a:r>
              <a:rPr lang="es-ES" sz="3000" dirty="0"/>
              <a:t>Ella murió de manera instantánea por sus lesiones.</a:t>
            </a:r>
            <a:endParaRPr sz="3000"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13</a:t>
            </a:fld>
            <a:endParaRPr lang="en-US" dirty="0"/>
          </a:p>
        </p:txBody>
      </p:sp>
    </p:spTree>
    <p:extLst>
      <p:ext uri="{BB962C8B-B14F-4D97-AF65-F5344CB8AC3E}">
        <p14:creationId xmlns:p14="http://schemas.microsoft.com/office/powerpoint/2010/main" val="4098097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14</a:t>
            </a:fld>
            <a:endParaRPr lang="en-US" dirty="0"/>
          </a:p>
        </p:txBody>
      </p:sp>
      <p:sp>
        <p:nvSpPr>
          <p:cNvPr id="228" name="Google Shape;228;p20"/>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spcBef>
                <a:spcPts val="0"/>
              </a:spcBef>
              <a:buSzPts val="4400"/>
            </a:pPr>
            <a:r>
              <a:rPr lang="es-ES" dirty="0"/>
              <a:t>¿Qué sucede cuando alguien se lesiona?</a:t>
            </a:r>
            <a:endParaRPr b="1" dirty="0"/>
          </a:p>
        </p:txBody>
      </p:sp>
      <p:sp>
        <p:nvSpPr>
          <p:cNvPr id="229" name="Google Shape;229;p20"/>
          <p:cNvSpPr txBox="1">
            <a:spLocks noGrp="1"/>
          </p:cNvSpPr>
          <p:nvPr>
            <p:ph idx="1"/>
          </p:nvPr>
        </p:nvSpPr>
        <p:spPr>
          <a:xfrm>
            <a:off x="1069850" y="2749525"/>
            <a:ext cx="10058400" cy="3422700"/>
          </a:xfrm>
          <a:prstGeom prst="rect">
            <a:avLst/>
          </a:prstGeom>
          <a:noFill/>
          <a:ln>
            <a:noFill/>
          </a:ln>
        </p:spPr>
        <p:txBody>
          <a:bodyPr spcFirstLastPara="1" wrap="square" lIns="91425" tIns="45700" rIns="91425" bIns="45700" anchor="t" anchorCtr="0">
            <a:normAutofit/>
          </a:bodyPr>
          <a:lstStyle/>
          <a:p>
            <a:pPr marL="182880" lvl="0" indent="-215900" algn="l" rtl="0">
              <a:lnSpc>
                <a:spcPct val="90000"/>
              </a:lnSpc>
              <a:spcBef>
                <a:spcPts val="0"/>
              </a:spcBef>
              <a:spcAft>
                <a:spcPts val="0"/>
              </a:spcAft>
              <a:buSzPts val="3400"/>
              <a:buChar char="▪"/>
            </a:pPr>
            <a:r>
              <a:rPr lang="es-PR" dirty="0"/>
              <a:t>Derechos del Trabajador</a:t>
            </a:r>
          </a:p>
          <a:p>
            <a:pPr marL="0" lvl="0" indent="0" algn="l" rtl="0">
              <a:lnSpc>
                <a:spcPct val="90000"/>
              </a:lnSpc>
              <a:spcBef>
                <a:spcPts val="0"/>
              </a:spcBef>
              <a:spcAft>
                <a:spcPts val="0"/>
              </a:spcAft>
              <a:buNone/>
            </a:pPr>
            <a:endParaRPr lang="es-PR" dirty="0"/>
          </a:p>
          <a:p>
            <a:pPr marL="182880" lvl="0" indent="-215900" algn="l" rtl="0">
              <a:lnSpc>
                <a:spcPct val="90000"/>
              </a:lnSpc>
              <a:spcBef>
                <a:spcPts val="1200"/>
              </a:spcBef>
              <a:spcAft>
                <a:spcPts val="0"/>
              </a:spcAft>
              <a:buSzPts val="3400"/>
              <a:buChar char="▪"/>
            </a:pPr>
            <a:r>
              <a:rPr lang="es-PR" dirty="0"/>
              <a:t>Responsabilidad de la </a:t>
            </a:r>
            <a:br>
              <a:rPr lang="es-PR" dirty="0"/>
            </a:br>
            <a:r>
              <a:rPr lang="es-PR" dirty="0"/>
              <a:t>empresa</a:t>
            </a:r>
          </a:p>
        </p:txBody>
      </p:sp>
      <p:pic>
        <p:nvPicPr>
          <p:cNvPr id="5" name="Picture 4" descr="Responsibility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4987" y="2145194"/>
            <a:ext cx="5416826" cy="3575105"/>
          </a:xfrm>
          <a:prstGeom prst="rect">
            <a:avLst/>
          </a:prstGeom>
        </p:spPr>
      </p:pic>
      <p:sp>
        <p:nvSpPr>
          <p:cNvPr id="6" name="TextBox 5">
            <a:extLst>
              <a:ext uri="{FF2B5EF4-FFF2-40B4-BE49-F238E27FC236}">
                <a16:creationId xmlns:a16="http://schemas.microsoft.com/office/drawing/2014/main" id="{C84B0234-B45C-481D-AE17-B083FA732A78}"/>
              </a:ext>
            </a:extLst>
          </p:cNvPr>
          <p:cNvSpPr txBox="1"/>
          <p:nvPr/>
        </p:nvSpPr>
        <p:spPr>
          <a:xfrm rot="20705733">
            <a:off x="6091305" y="3637785"/>
            <a:ext cx="4107767" cy="461665"/>
          </a:xfrm>
          <a:prstGeom prst="rect">
            <a:avLst/>
          </a:prstGeom>
          <a:solidFill>
            <a:schemeClr val="tx2">
              <a:lumMod val="75000"/>
            </a:schemeClr>
          </a:solidFill>
        </p:spPr>
        <p:txBody>
          <a:bodyPr wrap="square" rtlCol="0">
            <a:spAutoFit/>
          </a:bodyPr>
          <a:lstStyle/>
          <a:p>
            <a:pPr algn="ctr"/>
            <a:r>
              <a:rPr lang="es-PR" sz="2400" b="1" dirty="0">
                <a:solidFill>
                  <a:schemeClr val="bg1"/>
                </a:solidFill>
              </a:rPr>
              <a:t>R E S P O N S A B I L I D A 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15</a:t>
            </a:fld>
            <a:endParaRPr lang="en-US" dirty="0"/>
          </a:p>
        </p:txBody>
      </p:sp>
      <p:sp>
        <p:nvSpPr>
          <p:cNvPr id="235" name="Google Shape;235;p21"/>
          <p:cNvSpPr txBox="1">
            <a:spLocks noGrp="1"/>
          </p:cNvSpPr>
          <p:nvPr>
            <p:ph type="title"/>
          </p:nvPr>
        </p:nvSpPr>
        <p:spPr>
          <a:xfrm>
            <a:off x="838200" y="484625"/>
            <a:ext cx="10704949" cy="1609200"/>
          </a:xfrm>
          <a:prstGeom prst="rect">
            <a:avLst/>
          </a:prstGeom>
          <a:noFill/>
          <a:ln>
            <a:noFill/>
          </a:ln>
        </p:spPr>
        <p:txBody>
          <a:bodyPr spcFirstLastPara="1" wrap="square" lIns="91425" tIns="45700" rIns="91425" bIns="45700" anchor="ctr" anchorCtr="0">
            <a:normAutofit/>
          </a:bodyPr>
          <a:lstStyle/>
          <a:p>
            <a:pPr lvl="0">
              <a:spcBef>
                <a:spcPts val="0"/>
              </a:spcBef>
              <a:buSzPts val="3600"/>
            </a:pPr>
            <a:r>
              <a:rPr lang="es-PR" dirty="0"/>
              <a:t>Negarse al Trabajo se protege si …</a:t>
            </a:r>
          </a:p>
        </p:txBody>
      </p:sp>
      <p:pic>
        <p:nvPicPr>
          <p:cNvPr id="236" name="Google Shape;236;p21" descr="OSHA New Reporting Flow Chart."/>
          <p:cNvPicPr preferRelativeResize="0"/>
          <p:nvPr/>
        </p:nvPicPr>
        <p:blipFill rotWithShape="1">
          <a:blip r:embed="rId3">
            <a:alphaModFix/>
          </a:blip>
          <a:srcRect/>
          <a:stretch/>
        </p:blipFill>
        <p:spPr>
          <a:xfrm>
            <a:off x="549451" y="2151089"/>
            <a:ext cx="2923201" cy="3784076"/>
          </a:xfrm>
          <a:prstGeom prst="rect">
            <a:avLst/>
          </a:prstGeom>
          <a:noFill/>
          <a:ln>
            <a:noFill/>
          </a:ln>
        </p:spPr>
      </p:pic>
      <p:sp>
        <p:nvSpPr>
          <p:cNvPr id="237" name="Google Shape;237;p21"/>
          <p:cNvSpPr txBox="1">
            <a:spLocks noGrp="1"/>
          </p:cNvSpPr>
          <p:nvPr>
            <p:ph idx="1"/>
          </p:nvPr>
        </p:nvSpPr>
        <p:spPr>
          <a:xfrm>
            <a:off x="3960625" y="1872325"/>
            <a:ext cx="7582500" cy="4341600"/>
          </a:xfrm>
          <a:prstGeom prst="rect">
            <a:avLst/>
          </a:prstGeom>
          <a:noFill/>
          <a:ln>
            <a:noFill/>
          </a:ln>
        </p:spPr>
        <p:txBody>
          <a:bodyPr spcFirstLastPara="1" wrap="square" lIns="91425" tIns="45700" rIns="91425" bIns="45700" anchor="t" anchorCtr="0">
            <a:normAutofit/>
          </a:bodyPr>
          <a:lstStyle/>
          <a:p>
            <a:pPr marL="182880" lvl="0" indent="-293497">
              <a:lnSpc>
                <a:spcPct val="70000"/>
              </a:lnSpc>
              <a:spcBef>
                <a:spcPts val="1200"/>
              </a:spcBef>
              <a:spcAft>
                <a:spcPts val="0"/>
              </a:spcAft>
              <a:buSzPts val="3000"/>
              <a:buChar char="▪"/>
            </a:pPr>
            <a:r>
              <a:rPr lang="es-ES" sz="3000" dirty="0"/>
              <a:t>Le pidió al empleador que eliminara el peligro, y el empleador no lo hizo</a:t>
            </a:r>
            <a:r>
              <a:rPr lang="es-PR" sz="3000" dirty="0"/>
              <a:t>; y</a:t>
            </a:r>
          </a:p>
          <a:p>
            <a:pPr marL="182880" lvl="0" indent="-293497">
              <a:lnSpc>
                <a:spcPct val="70000"/>
              </a:lnSpc>
              <a:spcBef>
                <a:spcPts val="1200"/>
              </a:spcBef>
              <a:spcAft>
                <a:spcPts val="0"/>
              </a:spcAft>
              <a:buSzPts val="3000"/>
              <a:buChar char="▪"/>
            </a:pPr>
            <a:r>
              <a:rPr lang="es-ES" sz="3000" dirty="0"/>
              <a:t>Se negó a trabajar de "buena fe;"</a:t>
            </a:r>
            <a:r>
              <a:rPr lang="es-PR" sz="3000" dirty="0"/>
              <a:t> y </a:t>
            </a:r>
          </a:p>
          <a:p>
            <a:pPr marL="182880" lvl="0" indent="-293497">
              <a:lnSpc>
                <a:spcPct val="70000"/>
              </a:lnSpc>
              <a:spcBef>
                <a:spcPts val="1200"/>
              </a:spcBef>
              <a:spcAft>
                <a:spcPts val="0"/>
              </a:spcAft>
              <a:buSzPts val="3000"/>
              <a:buChar char="▪"/>
            </a:pPr>
            <a:r>
              <a:rPr lang="es-ES" sz="3000" dirty="0"/>
              <a:t>Una persona razonable estaría de acuerdo en que existe un verdadero peligro de muerte o lesión seria; y</a:t>
            </a:r>
            <a:endParaRPr lang="es-PR" sz="3000" dirty="0"/>
          </a:p>
          <a:p>
            <a:pPr marL="182880" lvl="0" indent="-293497">
              <a:lnSpc>
                <a:spcPct val="70000"/>
              </a:lnSpc>
              <a:spcBef>
                <a:spcPts val="1200"/>
              </a:spcBef>
              <a:spcAft>
                <a:spcPts val="0"/>
              </a:spcAft>
              <a:buSzPts val="3000"/>
              <a:buChar char="▪"/>
            </a:pPr>
            <a:r>
              <a:rPr lang="es-ES" sz="3000" dirty="0"/>
              <a:t>No hay suficiente tiempo, debido a la urgencia del peligro, de corregirlo a través de los canales regulares para hacerlo valer, tales como solicitar una inspección de OSHA.</a:t>
            </a:r>
            <a:endParaRPr lang="es-PR" sz="3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16</a:t>
            </a:fld>
            <a:endParaRPr lang="en-US" dirty="0"/>
          </a:p>
        </p:txBody>
      </p:sp>
      <p:sp>
        <p:nvSpPr>
          <p:cNvPr id="2" name="Title 1"/>
          <p:cNvSpPr>
            <a:spLocks noGrp="1"/>
          </p:cNvSpPr>
          <p:nvPr>
            <p:ph type="title"/>
          </p:nvPr>
        </p:nvSpPr>
        <p:spPr/>
        <p:txBody>
          <a:bodyPr>
            <a:normAutofit fontScale="90000"/>
          </a:bodyPr>
          <a:lstStyle/>
          <a:p>
            <a:r>
              <a:rPr lang="es-ES" dirty="0"/>
              <a:t>¿Cuáles son las Responsabilidades de las Empresas para brindar Protección contra Caídas?</a:t>
            </a:r>
            <a:endParaRPr lang="en-US" dirty="0"/>
          </a:p>
        </p:txBody>
      </p:sp>
      <p:sp>
        <p:nvSpPr>
          <p:cNvPr id="3" name="Content Placeholder 2"/>
          <p:cNvSpPr>
            <a:spLocks noGrp="1"/>
          </p:cNvSpPr>
          <p:nvPr>
            <p:ph idx="1"/>
          </p:nvPr>
        </p:nvSpPr>
        <p:spPr>
          <a:xfrm>
            <a:off x="881270" y="2110064"/>
            <a:ext cx="10515600" cy="4036598"/>
          </a:xfrm>
        </p:spPr>
        <p:txBody>
          <a:bodyPr>
            <a:normAutofit/>
          </a:bodyPr>
          <a:lstStyle/>
          <a:p>
            <a:r>
              <a:rPr lang="es-PR" dirty="0"/>
              <a:t>Evaluar el lugar de trabajo</a:t>
            </a:r>
          </a:p>
          <a:p>
            <a:endParaRPr lang="es-PR" dirty="0"/>
          </a:p>
          <a:p>
            <a:r>
              <a:rPr lang="es-PR" dirty="0"/>
              <a:t>Requisitos según el sector -</a:t>
            </a:r>
          </a:p>
          <a:p>
            <a:pPr lvl="1"/>
            <a:r>
              <a:rPr lang="es-PR" dirty="0"/>
              <a:t>4 pies: Industria General</a:t>
            </a:r>
          </a:p>
          <a:p>
            <a:pPr lvl="1"/>
            <a:r>
              <a:rPr lang="es-PR" dirty="0"/>
              <a:t>5 pies: Astilleros</a:t>
            </a:r>
          </a:p>
          <a:p>
            <a:pPr lvl="1"/>
            <a:r>
              <a:rPr lang="es-PR" dirty="0"/>
              <a:t>6 pies (2 metros): Construcción</a:t>
            </a:r>
          </a:p>
          <a:p>
            <a:pPr lvl="1"/>
            <a:r>
              <a:rPr lang="es-PR" dirty="0"/>
              <a:t>8 pies: Portuarios</a:t>
            </a:r>
          </a:p>
        </p:txBody>
      </p:sp>
      <p:pic>
        <p:nvPicPr>
          <p:cNvPr id="7" name="Picture 6" descr="Worker climbing with fall protection"/>
          <p:cNvPicPr>
            <a:picLocks noChangeAspect="1"/>
          </p:cNvPicPr>
          <p:nvPr/>
        </p:nvPicPr>
        <p:blipFill rotWithShape="1">
          <a:blip r:embed="rId3">
            <a:extLst>
              <a:ext uri="{28A0092B-C50C-407E-A947-70E740481C1C}">
                <a14:useLocalDpi xmlns:a14="http://schemas.microsoft.com/office/drawing/2010/main" val="0"/>
              </a:ext>
            </a:extLst>
          </a:blip>
          <a:srcRect l="59387" t="10765" b="8340"/>
          <a:stretch/>
        </p:blipFill>
        <p:spPr>
          <a:xfrm>
            <a:off x="6811616" y="1868557"/>
            <a:ext cx="4084983" cy="4068417"/>
          </a:xfrm>
          <a:prstGeom prst="rect">
            <a:avLst/>
          </a:prstGeom>
        </p:spPr>
      </p:pic>
    </p:spTree>
    <p:extLst>
      <p:ext uri="{BB962C8B-B14F-4D97-AF65-F5344CB8AC3E}">
        <p14:creationId xmlns:p14="http://schemas.microsoft.com/office/powerpoint/2010/main" val="31791462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17</a:t>
            </a:fld>
            <a:endParaRPr lang="en-US" dirty="0"/>
          </a:p>
        </p:txBody>
      </p:sp>
      <p:sp>
        <p:nvSpPr>
          <p:cNvPr id="243" name="Google Shape;243;p2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spcBef>
                <a:spcPts val="0"/>
              </a:spcBef>
              <a:buSzPts val="4400"/>
            </a:pPr>
            <a:r>
              <a:rPr lang="es-PR" dirty="0"/>
              <a:t>Sus Derechos como Denunciante</a:t>
            </a:r>
          </a:p>
        </p:txBody>
      </p:sp>
      <p:sp>
        <p:nvSpPr>
          <p:cNvPr id="244" name="Google Shape;244;p22"/>
          <p:cNvSpPr txBox="1">
            <a:spLocks noGrp="1"/>
          </p:cNvSpPr>
          <p:nvPr>
            <p:ph idx="1"/>
          </p:nvPr>
        </p:nvSpPr>
        <p:spPr>
          <a:xfrm>
            <a:off x="838200" y="2226364"/>
            <a:ext cx="6569765" cy="3963885"/>
          </a:xfrm>
          <a:prstGeom prst="rect">
            <a:avLst/>
          </a:prstGeom>
          <a:noFill/>
          <a:ln>
            <a:noFill/>
          </a:ln>
        </p:spPr>
        <p:txBody>
          <a:bodyPr spcFirstLastPara="1" wrap="square" lIns="91425" tIns="45700" rIns="91425" bIns="45700" numCol="1" anchor="t" anchorCtr="0">
            <a:noAutofit/>
          </a:bodyPr>
          <a:lstStyle/>
          <a:p>
            <a:pPr marL="182880" lvl="0" indent="-182880">
              <a:buSzPts val="1904"/>
              <a:buChar char="▪"/>
            </a:pPr>
            <a:r>
              <a:rPr lang="es-PR" sz="3000" dirty="0"/>
              <a:t>Puede presentar una queja. </a:t>
            </a:r>
          </a:p>
          <a:p>
            <a:pPr marL="182880" lvl="0" indent="-182880">
              <a:buSzPts val="1904"/>
              <a:buChar char="▪"/>
            </a:pPr>
            <a:r>
              <a:rPr lang="es-PR" sz="3000" dirty="0"/>
              <a:t>Tiene el derecho de presentar un informe sobre los peligros en el lugar de trabajo.</a:t>
            </a:r>
          </a:p>
          <a:p>
            <a:pPr marL="182880" lvl="0" indent="-182880" algn="l" rtl="0">
              <a:buSzPts val="1904"/>
              <a:buChar char="▪"/>
            </a:pPr>
            <a:r>
              <a:rPr lang="es-PR" sz="3000" dirty="0"/>
              <a:t>Tiene el derecho de presentar una queja sin temer represalias. </a:t>
            </a:r>
          </a:p>
          <a:p>
            <a:pPr marL="182880" lvl="0" indent="-182880" algn="l" rtl="0">
              <a:buSzPts val="1904"/>
              <a:buChar char="▪"/>
            </a:pPr>
            <a:r>
              <a:rPr lang="es-PR" sz="3000" i="1" dirty="0"/>
              <a:t>Note: Hay una fecha limite.</a:t>
            </a:r>
          </a:p>
        </p:txBody>
      </p:sp>
      <p:pic>
        <p:nvPicPr>
          <p:cNvPr id="5" name="Picture 4" descr="Whistle imag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69529" y="2509233"/>
            <a:ext cx="4633715" cy="302857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A34A8-A92D-4D6F-AA25-2C91DD6608C0}"/>
              </a:ext>
            </a:extLst>
          </p:cNvPr>
          <p:cNvSpPr>
            <a:spLocks noGrp="1"/>
          </p:cNvSpPr>
          <p:nvPr>
            <p:ph type="title"/>
          </p:nvPr>
        </p:nvSpPr>
        <p:spPr/>
        <p:txBody>
          <a:bodyPr/>
          <a:lstStyle/>
          <a:p>
            <a:r>
              <a:rPr lang="es-PR" dirty="0"/>
              <a:t>Persona capacitada</a:t>
            </a:r>
          </a:p>
        </p:txBody>
      </p:sp>
      <p:sp>
        <p:nvSpPr>
          <p:cNvPr id="3" name="Content Placeholder 2">
            <a:extLst>
              <a:ext uri="{FF2B5EF4-FFF2-40B4-BE49-F238E27FC236}">
                <a16:creationId xmlns:a16="http://schemas.microsoft.com/office/drawing/2014/main" id="{37AC13D5-4DC6-406D-8058-17A8961D2BA6}"/>
              </a:ext>
            </a:extLst>
          </p:cNvPr>
          <p:cNvSpPr>
            <a:spLocks noGrp="1"/>
          </p:cNvSpPr>
          <p:nvPr>
            <p:ph idx="1"/>
          </p:nvPr>
        </p:nvSpPr>
        <p:spPr>
          <a:xfrm>
            <a:off x="838200" y="1815153"/>
            <a:ext cx="10515600" cy="4361810"/>
          </a:xfrm>
        </p:spPr>
        <p:txBody>
          <a:bodyPr/>
          <a:lstStyle/>
          <a:p>
            <a:r>
              <a:rPr lang="es-PR" dirty="0"/>
              <a:t>Una persona con un título reconocido o un certificado profesional</a:t>
            </a:r>
          </a:p>
          <a:p>
            <a:r>
              <a:rPr lang="es-PR" dirty="0"/>
              <a:t>extensos conocimientos, capacitación y experiencia en el campo de protección contra caídas y rescate</a:t>
            </a:r>
          </a:p>
          <a:p>
            <a:r>
              <a:rPr lang="es-PR" dirty="0"/>
              <a:t>Capaz de diseñar, analizar, evaluar y especificar los sistemas de protección contra caídas y rescates </a:t>
            </a:r>
          </a:p>
          <a:p>
            <a:r>
              <a:rPr lang="es-PR" dirty="0"/>
              <a:t>Responsabilidad del diseño del punto de anclaje para los sistemas personales de detención de caídas (SPDC; PFAS en ingles).</a:t>
            </a:r>
          </a:p>
        </p:txBody>
      </p:sp>
      <p:sp>
        <p:nvSpPr>
          <p:cNvPr id="4" name="Date Placeholder 3">
            <a:extLst>
              <a:ext uri="{FF2B5EF4-FFF2-40B4-BE49-F238E27FC236}">
                <a16:creationId xmlns:a16="http://schemas.microsoft.com/office/drawing/2014/main" id="{2C4D303C-53CD-49F3-A5D4-1290589ABCCF}"/>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BEF32595-B00B-4E17-9CB1-218913B1C5C2}"/>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892874E7-4FEA-4E28-980E-9054F8C0D9D6}"/>
              </a:ext>
            </a:extLst>
          </p:cNvPr>
          <p:cNvSpPr>
            <a:spLocks noGrp="1"/>
          </p:cNvSpPr>
          <p:nvPr>
            <p:ph type="sldNum" sz="quarter" idx="12"/>
          </p:nvPr>
        </p:nvSpPr>
        <p:spPr/>
        <p:txBody>
          <a:bodyPr/>
          <a:lstStyle/>
          <a:p>
            <a:fld id="{A238EE3B-2C96-4FAE-8AD1-4D7508491DE6}" type="slidenum">
              <a:rPr lang="en-US" smtClean="0"/>
              <a:pPr/>
              <a:t>18</a:t>
            </a:fld>
            <a:endParaRPr lang="en-US" dirty="0"/>
          </a:p>
        </p:txBody>
      </p:sp>
    </p:spTree>
    <p:extLst>
      <p:ext uri="{BB962C8B-B14F-4D97-AF65-F5344CB8AC3E}">
        <p14:creationId xmlns:p14="http://schemas.microsoft.com/office/powerpoint/2010/main" val="2003552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7BCD-7AE5-44E0-97F0-11DCF178F265}"/>
              </a:ext>
            </a:extLst>
          </p:cNvPr>
          <p:cNvSpPr>
            <a:spLocks noGrp="1"/>
          </p:cNvSpPr>
          <p:nvPr>
            <p:ph type="title"/>
          </p:nvPr>
        </p:nvSpPr>
        <p:spPr/>
        <p:txBody>
          <a:bodyPr/>
          <a:lstStyle/>
          <a:p>
            <a:r>
              <a:rPr lang="es-PR" dirty="0"/>
              <a:t>Persona Competente</a:t>
            </a:r>
          </a:p>
        </p:txBody>
      </p:sp>
      <p:sp>
        <p:nvSpPr>
          <p:cNvPr id="3" name="Content Placeholder 2">
            <a:extLst>
              <a:ext uri="{FF2B5EF4-FFF2-40B4-BE49-F238E27FC236}">
                <a16:creationId xmlns:a16="http://schemas.microsoft.com/office/drawing/2014/main" id="{5304A9F3-589B-4004-9222-D5C318436FE8}"/>
              </a:ext>
            </a:extLst>
          </p:cNvPr>
          <p:cNvSpPr>
            <a:spLocks noGrp="1"/>
          </p:cNvSpPr>
          <p:nvPr>
            <p:ph idx="1"/>
          </p:nvPr>
        </p:nvSpPr>
        <p:spPr/>
        <p:txBody>
          <a:bodyPr>
            <a:normAutofit/>
          </a:bodyPr>
          <a:lstStyle/>
          <a:p>
            <a:r>
              <a:rPr lang="es-PR" dirty="0"/>
              <a:t>Una persona </a:t>
            </a:r>
            <a:r>
              <a:rPr lang="es-PR" b="1" i="1" dirty="0"/>
              <a:t>seleccionada por la empresa …</a:t>
            </a:r>
          </a:p>
          <a:p>
            <a:r>
              <a:rPr lang="es-PR" dirty="0"/>
              <a:t>Responsable de la supervisión inmediata, aplicación y observación del programa de protección contra caídas que administra la empresa</a:t>
            </a:r>
          </a:p>
          <a:p>
            <a:r>
              <a:rPr lang="es-PR" dirty="0"/>
              <a:t>Es capaz de identificar, evaluar y solucionar los peligros de caídas existentes y potenciales (por medio de capacitación y conocimiento)</a:t>
            </a:r>
          </a:p>
          <a:p>
            <a:r>
              <a:rPr lang="es-PR" dirty="0"/>
              <a:t>cuenta con la autoridad del empleador para tomar acciones correctivas oportunas con respecto a dichos peligros</a:t>
            </a:r>
          </a:p>
        </p:txBody>
      </p:sp>
      <p:sp>
        <p:nvSpPr>
          <p:cNvPr id="4" name="Date Placeholder 3">
            <a:extLst>
              <a:ext uri="{FF2B5EF4-FFF2-40B4-BE49-F238E27FC236}">
                <a16:creationId xmlns:a16="http://schemas.microsoft.com/office/drawing/2014/main" id="{2E200079-B8E8-4E45-AFBB-539CD92F497C}"/>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CD42C65C-43A9-420B-97B5-8DC72DE06F4B}"/>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86C8B559-D613-482C-964B-DEBBA93F5F0A}"/>
              </a:ext>
            </a:extLst>
          </p:cNvPr>
          <p:cNvSpPr>
            <a:spLocks noGrp="1"/>
          </p:cNvSpPr>
          <p:nvPr>
            <p:ph type="sldNum" sz="quarter" idx="12"/>
          </p:nvPr>
        </p:nvSpPr>
        <p:spPr/>
        <p:txBody>
          <a:bodyPr/>
          <a:lstStyle/>
          <a:p>
            <a:fld id="{A238EE3B-2C96-4FAE-8AD1-4D7508491DE6}" type="slidenum">
              <a:rPr lang="en-US" smtClean="0"/>
              <a:pPr/>
              <a:t>19</a:t>
            </a:fld>
            <a:endParaRPr lang="en-US" dirty="0"/>
          </a:p>
        </p:txBody>
      </p:sp>
    </p:spTree>
    <p:extLst>
      <p:ext uri="{BB962C8B-B14F-4D97-AF65-F5344CB8AC3E}">
        <p14:creationId xmlns:p14="http://schemas.microsoft.com/office/powerpoint/2010/main" val="1221236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3" name="Google Shape;133;g6d60a54ff5_0_0"/>
          <p:cNvSpPr txBox="1">
            <a:spLocks noGrp="1"/>
          </p:cNvSpPr>
          <p:nvPr>
            <p:ph type="title"/>
          </p:nvPr>
        </p:nvSpPr>
        <p:spPr/>
        <p:txBody>
          <a:bodyPr/>
          <a:lstStyle/>
          <a:p>
            <a:pPr lvl="0"/>
            <a:r>
              <a:rPr lang="en-US" dirty="0"/>
              <a:t>¿</a:t>
            </a:r>
            <a:r>
              <a:rPr lang="es-PR" dirty="0"/>
              <a:t>Por qué esta aquí</a:t>
            </a:r>
            <a:r>
              <a:rPr lang="en-US" dirty="0"/>
              <a:t>?</a:t>
            </a:r>
          </a:p>
        </p:txBody>
      </p:sp>
      <p:sp>
        <p:nvSpPr>
          <p:cNvPr id="134" name="Google Shape;134;g6d60a54ff5_0_0"/>
          <p:cNvSpPr txBox="1">
            <a:spLocks noGrp="1"/>
          </p:cNvSpPr>
          <p:nvPr>
            <p:ph idx="1"/>
          </p:nvPr>
        </p:nvSpPr>
        <p:spPr>
          <a:xfrm>
            <a:off x="808383" y="1884880"/>
            <a:ext cx="10515600" cy="4351338"/>
          </a:xfrm>
        </p:spPr>
        <p:txBody>
          <a:bodyPr>
            <a:normAutofit/>
          </a:bodyPr>
          <a:lstStyle/>
          <a:p>
            <a:pPr lvl="0"/>
            <a:r>
              <a:rPr lang="es-PR" dirty="0"/>
              <a:t>La bienvenida y presentaciones</a:t>
            </a:r>
          </a:p>
          <a:p>
            <a:pPr lvl="1"/>
            <a:r>
              <a:rPr lang="es-PR" dirty="0"/>
              <a:t>Favor de compartir</a:t>
            </a:r>
          </a:p>
          <a:p>
            <a:pPr lvl="2"/>
            <a:r>
              <a:rPr lang="es-PR" dirty="0"/>
              <a:t>Su nombre, la empresa por la cual trabaja, y que labor desempeña</a:t>
            </a:r>
          </a:p>
          <a:p>
            <a:pPr lvl="0"/>
            <a:r>
              <a:rPr lang="es-PR" dirty="0"/>
              <a:t>Resumen del Módulo</a:t>
            </a:r>
          </a:p>
          <a:p>
            <a:pPr lvl="1"/>
            <a:r>
              <a:rPr lang="es-PR" dirty="0"/>
              <a:t>Agenda del curso</a:t>
            </a:r>
          </a:p>
          <a:p>
            <a:pPr lvl="1"/>
            <a:r>
              <a:rPr lang="es-PR" dirty="0"/>
              <a:t>Manual del curso</a:t>
            </a:r>
          </a:p>
          <a:p>
            <a:pPr lvl="1"/>
            <a:r>
              <a:rPr lang="es-PR" dirty="0"/>
              <a:t>Aprenderá …</a:t>
            </a:r>
          </a:p>
          <a:p>
            <a:pPr lvl="1"/>
            <a:r>
              <a:rPr lang="es-PR" dirty="0"/>
              <a:t>Este curso</a:t>
            </a:r>
          </a:p>
        </p:txBody>
      </p:sp>
      <p:sp>
        <p:nvSpPr>
          <p:cNvPr id="2" name="Date Placeholder 1"/>
          <p:cNvSpPr>
            <a:spLocks noGrp="1"/>
          </p:cNvSpPr>
          <p:nvPr>
            <p:ph type="dt" sz="half" idx="10"/>
          </p:nvPr>
        </p:nvSpPr>
        <p:spPr/>
        <p:txBody>
          <a:bodyPr/>
          <a:lstStyle/>
          <a:p>
            <a:r>
              <a:rPr lang="es-PR"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8" name="Google Shape;298;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ES" dirty="0"/>
              <a:t>La Ley de Seguridad y Salud Ocupacional de 1970</a:t>
            </a:r>
            <a:endParaRPr lang="en-US" dirty="0"/>
          </a:p>
        </p:txBody>
      </p:sp>
      <p:sp>
        <p:nvSpPr>
          <p:cNvPr id="299" name="Google Shape;299;p6"/>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ctr" anchorCtr="0">
            <a:normAutofit/>
          </a:bodyPr>
          <a:lstStyle/>
          <a:p>
            <a:pPr marL="0" lvl="0" indent="0">
              <a:buNone/>
            </a:pPr>
            <a:r>
              <a:rPr lang="es-PR" dirty="0"/>
              <a:t>MISON DE OSHA</a:t>
            </a:r>
          </a:p>
          <a:p>
            <a:pPr lvl="0"/>
            <a:r>
              <a:rPr lang="es-PR" dirty="0"/>
              <a:t>Asegurar condiciones de trabajo con seguridad y salud</a:t>
            </a:r>
          </a:p>
          <a:p>
            <a:pPr lvl="0"/>
            <a:r>
              <a:rPr lang="es-PR" dirty="0"/>
              <a:t>Ejecutar cumplimento de las normas</a:t>
            </a:r>
          </a:p>
          <a:p>
            <a:pPr lvl="0"/>
            <a:r>
              <a:rPr lang="es-PR" dirty="0"/>
              <a:t>Programa Estatales</a:t>
            </a:r>
          </a:p>
          <a:p>
            <a:pPr lvl="0"/>
            <a:r>
              <a:rPr lang="es-PR" dirty="0"/>
              <a:t>Investigación </a:t>
            </a:r>
          </a:p>
          <a:p>
            <a:pPr lvl="0"/>
            <a:r>
              <a:rPr lang="es-PR" dirty="0"/>
              <a:t>Información, educación y capacitación</a:t>
            </a:r>
          </a:p>
          <a:p>
            <a:pPr lvl="0"/>
            <a:endParaRPr lang="en-US" dirty="0"/>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21</a:t>
            </a:fld>
            <a:endParaRPr lang="en-US" dirty="0"/>
          </a:p>
        </p:txBody>
      </p:sp>
      <p:sp>
        <p:nvSpPr>
          <p:cNvPr id="250" name="Google Shape;250;p11"/>
          <p:cNvSpPr txBox="1">
            <a:spLocks noGrp="1"/>
          </p:cNvSpPr>
          <p:nvPr>
            <p:ph type="title"/>
          </p:nvPr>
        </p:nvSpPr>
        <p:spPr>
          <a:xfrm>
            <a:off x="838201" y="484632"/>
            <a:ext cx="10862186" cy="1052620"/>
          </a:xfrm>
          <a:prstGeom prst="rect">
            <a:avLst/>
          </a:prstGeom>
          <a:noFill/>
          <a:ln>
            <a:noFill/>
          </a:ln>
        </p:spPr>
        <p:txBody>
          <a:bodyPr spcFirstLastPara="1" wrap="square" lIns="91425" tIns="45700" rIns="91425" bIns="45700" anchor="ctr" anchorCtr="0">
            <a:normAutofit fontScale="90000"/>
          </a:bodyPr>
          <a:lstStyle/>
          <a:p>
            <a:pPr marL="0" lvl="0" indent="0" rtl="0">
              <a:lnSpc>
                <a:spcPct val="90000"/>
              </a:lnSpc>
              <a:spcBef>
                <a:spcPts val="0"/>
              </a:spcBef>
              <a:spcAft>
                <a:spcPts val="0"/>
              </a:spcAft>
              <a:buSzPts val="4400"/>
              <a:buFont typeface="Calibri"/>
              <a:buNone/>
            </a:pPr>
            <a:r>
              <a:rPr lang="es-PR" dirty="0"/>
              <a:t>Código de Reglamentos Federales (CFR en ingles)</a:t>
            </a:r>
          </a:p>
        </p:txBody>
      </p:sp>
      <p:pic>
        <p:nvPicPr>
          <p:cNvPr id="251" name="Google Shape;251;p11" descr="29 Code of Federal Regulations"/>
          <p:cNvPicPr preferRelativeResize="0"/>
          <p:nvPr/>
        </p:nvPicPr>
        <p:blipFill rotWithShape="1">
          <a:blip r:embed="rId3">
            <a:alphaModFix/>
          </a:blip>
          <a:srcRect/>
          <a:stretch/>
        </p:blipFill>
        <p:spPr>
          <a:xfrm>
            <a:off x="1271199" y="2121408"/>
            <a:ext cx="2310201" cy="3680791"/>
          </a:xfrm>
          <a:prstGeom prst="rect">
            <a:avLst/>
          </a:prstGeom>
          <a:noFill/>
          <a:ln>
            <a:noFill/>
          </a:ln>
        </p:spPr>
      </p:pic>
      <p:sp>
        <p:nvSpPr>
          <p:cNvPr id="252" name="Google Shape;252;p11"/>
          <p:cNvSpPr txBox="1">
            <a:spLocks noGrp="1"/>
          </p:cNvSpPr>
          <p:nvPr>
            <p:ph idx="1"/>
          </p:nvPr>
        </p:nvSpPr>
        <p:spPr>
          <a:xfrm>
            <a:off x="4970109" y="1927654"/>
            <a:ext cx="6730276" cy="4244545"/>
          </a:xfrm>
          <a:prstGeom prst="rect">
            <a:avLst/>
          </a:prstGeom>
          <a:noFill/>
          <a:ln>
            <a:noFill/>
          </a:ln>
        </p:spPr>
        <p:txBody>
          <a:bodyPr spcFirstLastPara="1" wrap="square" lIns="91425" tIns="45700" rIns="91425" bIns="45700" anchor="t" anchorCtr="0">
            <a:normAutofit/>
          </a:bodyPr>
          <a:lstStyle/>
          <a:p>
            <a:r>
              <a:rPr lang="es-PR" dirty="0"/>
              <a:t>Descargue la copia de reglamentos mas reciente de protección contra caídas de </a:t>
            </a:r>
            <a:r>
              <a:rPr lang="es-PR" dirty="0">
                <a:hlinkClick r:id="rId4"/>
              </a:rPr>
              <a:t>www.osha.gov/spanish</a:t>
            </a:r>
            <a:r>
              <a:rPr lang="es-PR" dirty="0"/>
              <a:t> </a:t>
            </a:r>
            <a:br>
              <a:rPr lang="es-PR" dirty="0"/>
            </a:br>
            <a:r>
              <a:rPr lang="es-PR" dirty="0"/>
              <a:t>(o ecfr.gov.)</a:t>
            </a:r>
          </a:p>
          <a:p>
            <a:r>
              <a:rPr lang="es-PR" dirty="0"/>
              <a:t>Cláusula de Obligaciones Generales</a:t>
            </a:r>
          </a:p>
          <a:p>
            <a:r>
              <a:rPr lang="es-PR" dirty="0"/>
              <a:t>29 CFR 1926 Subparte M</a:t>
            </a:r>
          </a:p>
          <a:p>
            <a:r>
              <a:rPr lang="es-PR" dirty="0"/>
              <a:t>29 CFR 1910 Subparte D</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Módulo 1 AHORA SABE …</a:t>
            </a:r>
          </a:p>
        </p:txBody>
      </p:sp>
      <p:sp>
        <p:nvSpPr>
          <p:cNvPr id="336" name="Google Shape;336;p10"/>
          <p:cNvSpPr txBox="1">
            <a:spLocks noGrp="1"/>
          </p:cNvSpPr>
          <p:nvPr>
            <p:ph idx="1"/>
          </p:nvPr>
        </p:nvSpPr>
        <p:spPr>
          <a:xfrm>
            <a:off x="838200" y="1825625"/>
            <a:ext cx="11224846" cy="4762744"/>
          </a:xfrm>
          <a:prstGeom prst="rect">
            <a:avLst/>
          </a:prstGeom>
          <a:noFill/>
          <a:ln>
            <a:noFill/>
          </a:ln>
        </p:spPr>
        <p:txBody>
          <a:bodyPr spcFirstLastPara="1" wrap="square" lIns="91425" tIns="45700" rIns="91425" bIns="45700" anchor="t" anchorCtr="0">
            <a:normAutofit fontScale="77500" lnSpcReduction="20000"/>
          </a:bodyPr>
          <a:lstStyle/>
          <a:p>
            <a:pPr fontAlgn="base"/>
            <a:r>
              <a:rPr lang="es-PR" dirty="0"/>
              <a:t>Las caídas son la principal causa de muerte en la construcción. </a:t>
            </a:r>
          </a:p>
          <a:p>
            <a:pPr fontAlgn="base"/>
            <a:r>
              <a:rPr lang="es-PR" dirty="0"/>
              <a:t>OSHA requiere que se proporcione protección contra caídas en alturas de</a:t>
            </a:r>
          </a:p>
          <a:p>
            <a:pPr lvl="1" fontAlgn="base"/>
            <a:r>
              <a:rPr lang="es-PR" sz="3000" dirty="0"/>
              <a:t>4 pies en industria general, 5 pies en astilleros, 6 pies (2 metros) en construcción y 8 pies en operaciones portuarios.</a:t>
            </a:r>
          </a:p>
          <a:p>
            <a:pPr fontAlgn="base"/>
            <a:r>
              <a:rPr lang="es-PR" dirty="0"/>
              <a:t>Informar todos los fallecimientos relacionados con el trabajo dentro de ocho (8) horas y todas las hospitalizaciones relacionadas con el trabajo, todas las amputaciones y todas las pérdidas de ojos dentro de 24 horas.</a:t>
            </a:r>
          </a:p>
          <a:p>
            <a:pPr fontAlgn="base"/>
            <a:r>
              <a:rPr lang="es-PR" b="1" i="1" dirty="0"/>
              <a:t>Una persona capacitada </a:t>
            </a:r>
            <a:r>
              <a:rPr lang="es-PR" dirty="0"/>
              <a:t>tiene un título reconocido, certificado o gozar de buena reputación profesional, o quien, por sus extensos conocimientos, capacitación y experiencia, puede demostrar con éxito la capacidad de solucionar o resolver problemas. </a:t>
            </a:r>
          </a:p>
          <a:p>
            <a:pPr fontAlgn="base"/>
            <a:r>
              <a:rPr lang="es-PR" b="1" i="1" dirty="0"/>
              <a:t>Una persona competente </a:t>
            </a:r>
            <a:r>
              <a:rPr lang="es-PR" dirty="0"/>
              <a:t>puede identificar los peligros existentes y predecibles y tiene la autorización para tomar acciones correctivas oportunas para eliminarlos. </a:t>
            </a:r>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22</a:t>
            </a:fld>
            <a:endParaRPr lang="en-US" dirty="0"/>
          </a:p>
        </p:txBody>
      </p:sp>
    </p:spTree>
    <p:extLst>
      <p:ext uri="{BB962C8B-B14F-4D97-AF65-F5344CB8AC3E}">
        <p14:creationId xmlns:p14="http://schemas.microsoft.com/office/powerpoint/2010/main" val="2099981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p:txBody>
          <a:bodyPr/>
          <a:lstStyle/>
          <a:p>
            <a:pPr lvl="0"/>
            <a:r>
              <a:rPr lang="en-US" dirty="0"/>
              <a:t>Módulo 2: </a:t>
            </a:r>
            <a:r>
              <a:rPr lang="es-ES" dirty="0"/>
              <a:t>SISTEMAS DE DETENCIÓN DE CAÍDAS</a:t>
            </a:r>
            <a:endParaRPr lang="en-US" dirty="0"/>
          </a:p>
        </p:txBody>
      </p:sp>
      <p:sp>
        <p:nvSpPr>
          <p:cNvPr id="10" name="Content Placeholder 9"/>
          <p:cNvSpPr>
            <a:spLocks noGrp="1"/>
          </p:cNvSpPr>
          <p:nvPr>
            <p:ph idx="1"/>
          </p:nvPr>
        </p:nvSpPr>
        <p:spPr/>
        <p:txBody>
          <a:bodyPr>
            <a:normAutofit fontScale="92500" lnSpcReduction="20000"/>
          </a:bodyPr>
          <a:lstStyle/>
          <a:p>
            <a:pPr marL="0" indent="0">
              <a:buNone/>
            </a:pPr>
            <a:r>
              <a:rPr lang="es-PR" sz="3600" dirty="0"/>
              <a:t>Resumen</a:t>
            </a:r>
          </a:p>
          <a:p>
            <a:r>
              <a:rPr lang="es-PR" sz="3600" dirty="0"/>
              <a:t>La diferencia entre Prevención de Caídas y Protección contra Caídas</a:t>
            </a:r>
          </a:p>
          <a:p>
            <a:r>
              <a:rPr lang="es-ES" sz="3600" dirty="0"/>
              <a:t>Los componentes de un Sistema Personal de Detención de Caídas</a:t>
            </a:r>
            <a:r>
              <a:rPr lang="es-PR" sz="3600" dirty="0"/>
              <a:t> (PFAS)</a:t>
            </a:r>
          </a:p>
          <a:p>
            <a:r>
              <a:rPr lang="es-ES" sz="3600" dirty="0"/>
              <a:t>Cual es la distancia total de seguridad mientras usa un </a:t>
            </a:r>
            <a:r>
              <a:rPr lang="es-PR" sz="3600" dirty="0"/>
              <a:t>PFAS</a:t>
            </a:r>
          </a:p>
          <a:p>
            <a:r>
              <a:rPr lang="es-PR" sz="3600" dirty="0"/>
              <a:t>Como rescatar a un trabajador en caída libre</a:t>
            </a:r>
          </a:p>
          <a:p>
            <a:r>
              <a:rPr lang="es-PR" sz="3600" dirty="0"/>
              <a:t>Inspección y mantenimiento del PFAS</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pPr lvl="0"/>
            <a:fld id="{7250112E-8FD4-417E-ADF9-ECDA15D67A63}" type="slidenum">
              <a:rPr lang="en-US" smtClean="0"/>
              <a:t>23</a:t>
            </a:fld>
            <a:endParaRPr lang="en-US" dirty="0"/>
          </a:p>
        </p:txBody>
      </p:sp>
    </p:spTree>
    <p:extLst>
      <p:ext uri="{BB962C8B-B14F-4D97-AF65-F5344CB8AC3E}">
        <p14:creationId xmlns:p14="http://schemas.microsoft.com/office/powerpoint/2010/main" val="391548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9" name="Google Shape;259;p18">
            <a:extLst>
              <a:ext uri="{C183D7F6-B498-43B3-948B-1728B52AA6E4}">
                <adec:decorative xmlns:adec="http://schemas.microsoft.com/office/drawing/2017/decorative" val="1"/>
              </a:ext>
            </a:extLst>
          </p:cNvPr>
          <p:cNvSpPr txBox="1">
            <a:spLocks noGrp="1"/>
          </p:cNvSpPr>
          <p:nvPr>
            <p:ph idx="1"/>
          </p:nvPr>
        </p:nvSpPr>
        <p:spPr>
          <a:xfrm>
            <a:off x="838200" y="1825625"/>
            <a:ext cx="6244728" cy="4351338"/>
          </a:xfrm>
          <a:prstGeom prst="rect">
            <a:avLst/>
          </a:prstGeom>
          <a:noFill/>
          <a:ln>
            <a:noFill/>
          </a:ln>
        </p:spPr>
        <p:txBody>
          <a:bodyPr spcFirstLastPara="1" wrap="square" lIns="91425" tIns="45700" rIns="91425" bIns="45700" anchor="t" anchorCtr="0">
            <a:normAutofit fontScale="92500" lnSpcReduction="10000"/>
          </a:bodyPr>
          <a:lstStyle/>
          <a:p>
            <a:pPr fontAlgn="base"/>
            <a:r>
              <a:rPr lang="es-ES" b="1" dirty="0"/>
              <a:t>Prevención contra Caídas </a:t>
            </a:r>
            <a:r>
              <a:rPr lang="es-ES" dirty="0"/>
              <a:t>es evitar que los trabajadores se caigan usando controles de ingeniería (Ej., barreras de protección y cubiertas para orificios) o sistemas de sujeción</a:t>
            </a:r>
            <a:r>
              <a:rPr lang="en-US" dirty="0"/>
              <a:t>. </a:t>
            </a:r>
          </a:p>
          <a:p>
            <a:pPr fontAlgn="base"/>
            <a:r>
              <a:rPr lang="es-ES" b="1" dirty="0"/>
              <a:t>Detención o protección de caídas </a:t>
            </a:r>
            <a:r>
              <a:rPr lang="es-ES" dirty="0"/>
              <a:t>es prevenir una lesión durante y después de una caída usando Sistemas Personales de Detención de Caídas (PFAS) o redes de seguridad y teniendo un plan de rescate efectivo establecido</a:t>
            </a:r>
            <a:r>
              <a:rPr lang="en-US" dirty="0"/>
              <a:t>.</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24</a:t>
            </a:fld>
            <a:endParaRPr lang="en-US" dirty="0"/>
          </a:p>
        </p:txBody>
      </p:sp>
      <p:sp>
        <p:nvSpPr>
          <p:cNvPr id="258" name="Google Shape;25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ES" dirty="0"/>
              <a:t>¿Qué es la prevención de caídas / protección contra caídas?</a:t>
            </a:r>
            <a:endParaRPr lang="en-US" dirty="0"/>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pic>
        <p:nvPicPr>
          <p:cNvPr id="260" name="Google Shape;260;p18" descr="Man on a roof over 6 feet"/>
          <p:cNvPicPr preferRelativeResize="0"/>
          <p:nvPr/>
        </p:nvPicPr>
        <p:blipFill rotWithShape="1">
          <a:blip r:embed="rId3">
            <a:alphaModFix/>
          </a:blip>
          <a:srcRect/>
          <a:stretch/>
        </p:blipFill>
        <p:spPr>
          <a:xfrm>
            <a:off x="7311528" y="1960563"/>
            <a:ext cx="4042272" cy="435133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25</a:t>
            </a:fld>
            <a:endParaRPr lang="en-US" dirty="0"/>
          </a:p>
        </p:txBody>
      </p:sp>
      <p:sp>
        <p:nvSpPr>
          <p:cNvPr id="258" name="Google Shape;25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r>
              <a:rPr lang="es-PR" dirty="0"/>
              <a:t>Sistemas Convencionales y Alternativos de Protección contra Caídas</a:t>
            </a:r>
            <a:endParaRPr lang="en-US" dirty="0"/>
          </a:p>
        </p:txBody>
      </p:sp>
      <p:sp>
        <p:nvSpPr>
          <p:cNvPr id="259" name="Google Shape;259;p18"/>
          <p:cNvSpPr txBox="1">
            <a:spLocks noGrp="1"/>
          </p:cNvSpPr>
          <p:nvPr>
            <p:ph idx="1"/>
          </p:nvPr>
        </p:nvSpPr>
        <p:spPr>
          <a:xfrm>
            <a:off x="838200" y="1965279"/>
            <a:ext cx="6244728" cy="4211684"/>
          </a:xfrm>
          <a:prstGeom prst="rect">
            <a:avLst/>
          </a:prstGeom>
          <a:noFill/>
          <a:ln>
            <a:noFill/>
          </a:ln>
        </p:spPr>
        <p:txBody>
          <a:bodyPr spcFirstLastPara="1" wrap="square" lIns="91425" tIns="45700" rIns="91425" bIns="45700" anchor="t" anchorCtr="0">
            <a:normAutofit/>
          </a:bodyPr>
          <a:lstStyle/>
          <a:p>
            <a:pPr marL="0" indent="0">
              <a:buNone/>
            </a:pPr>
            <a:r>
              <a:rPr lang="es-ES" dirty="0"/>
              <a:t>Sistemas Convencionales y Alternativos de Protección contra Caídas </a:t>
            </a:r>
            <a:r>
              <a:rPr lang="es-PR" dirty="0"/>
              <a:t>se pueden separar en dos categorías</a:t>
            </a:r>
            <a:r>
              <a:rPr lang="en-US" dirty="0"/>
              <a:t>:</a:t>
            </a:r>
          </a:p>
          <a:p>
            <a:pPr marL="0" indent="0">
              <a:buNone/>
            </a:pPr>
            <a:endParaRPr lang="en-US" dirty="0"/>
          </a:p>
          <a:p>
            <a:pPr fontAlgn="base"/>
            <a:r>
              <a:rPr lang="es-PR" dirty="0"/>
              <a:t>Sistemas Activos de Protección contra Caídas</a:t>
            </a:r>
          </a:p>
          <a:p>
            <a:pPr fontAlgn="base"/>
            <a:r>
              <a:rPr lang="es-ES" dirty="0"/>
              <a:t>Sistemas Pasivos de Protección contra Caídas</a:t>
            </a:r>
            <a:endParaRPr lang="en-US" dirty="0"/>
          </a:p>
        </p:txBody>
      </p:sp>
      <p:pic>
        <p:nvPicPr>
          <p:cNvPr id="261" name="Google Shape;261;p18" descr="Two men working on a roof"/>
          <p:cNvPicPr preferRelativeResize="0"/>
          <p:nvPr/>
        </p:nvPicPr>
        <p:blipFill rotWithShape="1">
          <a:blip r:embed="rId3">
            <a:alphaModFix/>
          </a:blip>
          <a:srcRect/>
          <a:stretch/>
        </p:blipFill>
        <p:spPr>
          <a:xfrm>
            <a:off x="7208780" y="1965279"/>
            <a:ext cx="3963372" cy="4211683"/>
          </a:xfrm>
          <a:prstGeom prst="rect">
            <a:avLst/>
          </a:prstGeom>
          <a:noFill/>
          <a:ln>
            <a:noFill/>
          </a:ln>
        </p:spPr>
      </p:pic>
    </p:spTree>
    <p:extLst>
      <p:ext uri="{BB962C8B-B14F-4D97-AF65-F5344CB8AC3E}">
        <p14:creationId xmlns:p14="http://schemas.microsoft.com/office/powerpoint/2010/main" val="23594834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23AB8-4318-48B2-A0ED-9A4567B82524}"/>
              </a:ext>
            </a:extLst>
          </p:cNvPr>
          <p:cNvSpPr>
            <a:spLocks noGrp="1"/>
          </p:cNvSpPr>
          <p:nvPr>
            <p:ph type="title"/>
          </p:nvPr>
        </p:nvSpPr>
        <p:spPr/>
        <p:txBody>
          <a:bodyPr/>
          <a:lstStyle/>
          <a:p>
            <a:pPr algn="ctr"/>
            <a:r>
              <a:rPr lang="es-ES" dirty="0"/>
              <a:t>Sistemas de Protección contra Caídas</a:t>
            </a:r>
            <a:endParaRPr lang="en-US" dirty="0"/>
          </a:p>
        </p:txBody>
      </p:sp>
      <p:sp>
        <p:nvSpPr>
          <p:cNvPr id="3" name="Text Placeholder 2">
            <a:extLst>
              <a:ext uri="{FF2B5EF4-FFF2-40B4-BE49-F238E27FC236}">
                <a16:creationId xmlns:a16="http://schemas.microsoft.com/office/drawing/2014/main" id="{20BF4CB7-9E7E-443A-A636-B2750BC99F2B}"/>
              </a:ext>
            </a:extLst>
          </p:cNvPr>
          <p:cNvSpPr>
            <a:spLocks noGrp="1"/>
          </p:cNvSpPr>
          <p:nvPr>
            <p:ph type="body" idx="1"/>
          </p:nvPr>
        </p:nvSpPr>
        <p:spPr/>
        <p:txBody>
          <a:bodyPr/>
          <a:lstStyle/>
          <a:p>
            <a:r>
              <a:rPr lang="es-PR" dirty="0"/>
              <a:t>ACTIVO</a:t>
            </a:r>
          </a:p>
        </p:txBody>
      </p:sp>
      <p:sp>
        <p:nvSpPr>
          <p:cNvPr id="4" name="Content Placeholder 3">
            <a:extLst>
              <a:ext uri="{FF2B5EF4-FFF2-40B4-BE49-F238E27FC236}">
                <a16:creationId xmlns:a16="http://schemas.microsoft.com/office/drawing/2014/main" id="{FF959137-6AF5-48DC-AF1A-DB3E5603CBE7}"/>
              </a:ext>
            </a:extLst>
          </p:cNvPr>
          <p:cNvSpPr>
            <a:spLocks noGrp="1"/>
          </p:cNvSpPr>
          <p:nvPr>
            <p:ph sz="half" idx="2"/>
          </p:nvPr>
        </p:nvSpPr>
        <p:spPr/>
        <p:txBody>
          <a:bodyPr>
            <a:normAutofit fontScale="77500" lnSpcReduction="20000"/>
          </a:bodyPr>
          <a:lstStyle/>
          <a:p>
            <a:r>
              <a:rPr lang="es-PR" dirty="0"/>
              <a:t>Sistemas Personales de Detención de Caídas (PFAS)</a:t>
            </a:r>
          </a:p>
          <a:p>
            <a:r>
              <a:rPr lang="es-PR" dirty="0"/>
              <a:t>Sistemas de Dispositivos de Posicionamiento</a:t>
            </a:r>
          </a:p>
          <a:p>
            <a:r>
              <a:rPr lang="es-PR" dirty="0"/>
              <a:t>Sistemas de Sujeción</a:t>
            </a:r>
          </a:p>
          <a:p>
            <a:r>
              <a:rPr lang="es-PR" dirty="0"/>
              <a:t>Sistemas de Líneas de Alerta</a:t>
            </a:r>
          </a:p>
          <a:p>
            <a:r>
              <a:rPr lang="es-PR" dirty="0"/>
              <a:t>Zonas de Acceso Controlado</a:t>
            </a:r>
          </a:p>
          <a:p>
            <a:r>
              <a:rPr lang="es-PR" dirty="0"/>
              <a:t>Zona Controlada de Piso</a:t>
            </a:r>
          </a:p>
          <a:p>
            <a:r>
              <a:rPr lang="es-PR" dirty="0"/>
              <a:t>Sistemas de Monitoreo de Seguridad</a:t>
            </a:r>
          </a:p>
          <a:p>
            <a:endParaRPr lang="en-US" dirty="0"/>
          </a:p>
        </p:txBody>
      </p:sp>
      <p:sp>
        <p:nvSpPr>
          <p:cNvPr id="5" name="Text Placeholder 4">
            <a:extLst>
              <a:ext uri="{FF2B5EF4-FFF2-40B4-BE49-F238E27FC236}">
                <a16:creationId xmlns:a16="http://schemas.microsoft.com/office/drawing/2014/main" id="{236C921B-1721-4FC0-9D91-B3B34239CD7A}"/>
              </a:ext>
            </a:extLst>
          </p:cNvPr>
          <p:cNvSpPr>
            <a:spLocks noGrp="1"/>
          </p:cNvSpPr>
          <p:nvPr>
            <p:ph type="body" sz="quarter" idx="3"/>
          </p:nvPr>
        </p:nvSpPr>
        <p:spPr/>
        <p:txBody>
          <a:bodyPr/>
          <a:lstStyle/>
          <a:p>
            <a:r>
              <a:rPr lang="es-PR" dirty="0"/>
              <a:t>PASIVO</a:t>
            </a:r>
          </a:p>
        </p:txBody>
      </p:sp>
      <p:sp>
        <p:nvSpPr>
          <p:cNvPr id="6" name="Content Placeholder 5">
            <a:extLst>
              <a:ext uri="{FF2B5EF4-FFF2-40B4-BE49-F238E27FC236}">
                <a16:creationId xmlns:a16="http://schemas.microsoft.com/office/drawing/2014/main" id="{1CBCA237-303A-4993-8CE0-46E047FA8A05}"/>
              </a:ext>
            </a:extLst>
          </p:cNvPr>
          <p:cNvSpPr>
            <a:spLocks noGrp="1"/>
          </p:cNvSpPr>
          <p:nvPr>
            <p:ph sz="quarter" idx="4"/>
          </p:nvPr>
        </p:nvSpPr>
        <p:spPr/>
        <p:txBody>
          <a:bodyPr>
            <a:normAutofit/>
          </a:bodyPr>
          <a:lstStyle/>
          <a:p>
            <a:pPr fontAlgn="base"/>
            <a:r>
              <a:rPr lang="es-ES" dirty="0"/>
              <a:t>Sistemas de Redes de Seguridad</a:t>
            </a:r>
          </a:p>
          <a:p>
            <a:pPr fontAlgn="base"/>
            <a:r>
              <a:rPr lang="es-ES" dirty="0"/>
              <a:t>Protección de Objetos que Caen</a:t>
            </a:r>
          </a:p>
          <a:p>
            <a:pPr fontAlgn="base"/>
            <a:r>
              <a:rPr lang="es-ES" dirty="0"/>
              <a:t>Barreras de Protección*</a:t>
            </a:r>
          </a:p>
          <a:p>
            <a:pPr fontAlgn="base"/>
            <a:r>
              <a:rPr lang="es-ES" dirty="0"/>
              <a:t>Cubiertas de Orificios*</a:t>
            </a:r>
          </a:p>
          <a:p>
            <a:pPr fontAlgn="base"/>
            <a:endParaRPr lang="es-ES" dirty="0"/>
          </a:p>
          <a:p>
            <a:pPr marL="0" indent="0" fontAlgn="base">
              <a:buNone/>
            </a:pPr>
            <a:r>
              <a:rPr lang="es-ES" dirty="0"/>
              <a:t>* Eliminan los Peligros de Caídas</a:t>
            </a:r>
          </a:p>
        </p:txBody>
      </p:sp>
      <p:sp>
        <p:nvSpPr>
          <p:cNvPr id="7" name="Date Placeholder 6">
            <a:extLst>
              <a:ext uri="{FF2B5EF4-FFF2-40B4-BE49-F238E27FC236}">
                <a16:creationId xmlns:a16="http://schemas.microsoft.com/office/drawing/2014/main" id="{14364EEF-79A4-442E-9B12-1DC2A003E3E2}"/>
              </a:ext>
            </a:extLst>
          </p:cNvPr>
          <p:cNvSpPr>
            <a:spLocks noGrp="1"/>
          </p:cNvSpPr>
          <p:nvPr>
            <p:ph type="dt" sz="half" idx="10"/>
          </p:nvPr>
        </p:nvSpPr>
        <p:spPr/>
        <p:txBody>
          <a:bodyPr/>
          <a:lstStyle/>
          <a:p>
            <a:r>
              <a:rPr lang="en-US" dirty="0"/>
              <a:t>enero 2020</a:t>
            </a:r>
          </a:p>
        </p:txBody>
      </p:sp>
      <p:sp>
        <p:nvSpPr>
          <p:cNvPr id="8" name="Footer Placeholder 7">
            <a:extLst>
              <a:ext uri="{FF2B5EF4-FFF2-40B4-BE49-F238E27FC236}">
                <a16:creationId xmlns:a16="http://schemas.microsoft.com/office/drawing/2014/main" id="{C33F76A3-CE75-443A-85D8-D8909CEEF2D3}"/>
              </a:ext>
            </a:extLst>
          </p:cNvPr>
          <p:cNvSpPr>
            <a:spLocks noGrp="1"/>
          </p:cNvSpPr>
          <p:nvPr>
            <p:ph type="ftr" sz="quarter" idx="11"/>
          </p:nvPr>
        </p:nvSpPr>
        <p:spPr/>
        <p:txBody>
          <a:bodyPr/>
          <a:lstStyle/>
          <a:p>
            <a:r>
              <a:rPr lang="en-US" dirty="0"/>
              <a:t>Subsidio Susan B. Harwood SH05121-SH9</a:t>
            </a:r>
          </a:p>
        </p:txBody>
      </p:sp>
      <p:sp>
        <p:nvSpPr>
          <p:cNvPr id="9" name="Slide Number Placeholder 8">
            <a:extLst>
              <a:ext uri="{FF2B5EF4-FFF2-40B4-BE49-F238E27FC236}">
                <a16:creationId xmlns:a16="http://schemas.microsoft.com/office/drawing/2014/main" id="{6298D335-FE87-4DAE-ABC2-276441F7FE45}"/>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26</a:t>
            </a:fld>
            <a:endParaRPr lang="en-US" dirty="0"/>
          </a:p>
        </p:txBody>
      </p:sp>
    </p:spTree>
    <p:extLst>
      <p:ext uri="{BB962C8B-B14F-4D97-AF65-F5344CB8AC3E}">
        <p14:creationId xmlns:p14="http://schemas.microsoft.com/office/powerpoint/2010/main" val="2191091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Equipo Personal para Protección de Sistema Personal de Detención de Caídas (PFAS)</a:t>
            </a:r>
          </a:p>
        </p:txBody>
      </p:sp>
      <p:sp>
        <p:nvSpPr>
          <p:cNvPr id="499" name="Google Shape;499;p40"/>
          <p:cNvSpPr txBox="1">
            <a:spLocks noGrp="1"/>
          </p:cNvSpPr>
          <p:nvPr>
            <p:ph idx="1"/>
          </p:nvPr>
        </p:nvSpPr>
        <p:spPr>
          <a:xfrm>
            <a:off x="838200" y="1825625"/>
            <a:ext cx="6831842" cy="4351338"/>
          </a:xfrm>
          <a:prstGeom prst="rect">
            <a:avLst/>
          </a:prstGeom>
          <a:noFill/>
          <a:ln>
            <a:noFill/>
          </a:ln>
        </p:spPr>
        <p:txBody>
          <a:bodyPr spcFirstLastPara="1" wrap="square" lIns="91425" tIns="45700" rIns="91425" bIns="45700" anchor="t" anchorCtr="0">
            <a:normAutofit fontScale="92500" lnSpcReduction="10000"/>
          </a:bodyPr>
          <a:lstStyle/>
          <a:p>
            <a:pPr lvl="0"/>
            <a:r>
              <a:rPr lang="en-US" dirty="0"/>
              <a:t>Un PFAS </a:t>
            </a:r>
            <a:r>
              <a:rPr lang="es-ES" dirty="0"/>
              <a:t>se refiere a un sistema de componentes que trabajan en conjunto para proteger a los trabajadores cuando se caen de las alturas</a:t>
            </a:r>
            <a:r>
              <a:rPr lang="en-US" dirty="0"/>
              <a:t>. </a:t>
            </a:r>
          </a:p>
          <a:p>
            <a:pPr lvl="0"/>
            <a:r>
              <a:rPr lang="en-US" dirty="0"/>
              <a:t>Los components de PFAS </a:t>
            </a:r>
            <a:r>
              <a:rPr lang="es-ES" dirty="0"/>
              <a:t>que se usa para detener a un empleado en una caída de un nivel de trabajo. Consiste en un arnés de cuerpo entero, un anclaje y conectores y puede incluir acollador amortiguador, dispositivo de desaceleración, cuerdas de rescate auto-retráctiles y/o un aparato de desaceleración</a:t>
            </a:r>
            <a:r>
              <a:rPr lang="en-US" dirty="0"/>
              <a:t>. </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27</a:t>
            </a:fld>
            <a:endParaRPr lang="en-US" dirty="0"/>
          </a:p>
        </p:txBody>
      </p:sp>
      <p:pic>
        <p:nvPicPr>
          <p:cNvPr id="500" name="Google Shape;500;p40" descr="Examples of manufacturers’ labels for various types of fall protection equipment."/>
          <p:cNvPicPr preferRelativeResize="0"/>
          <p:nvPr/>
        </p:nvPicPr>
        <p:blipFill rotWithShape="1">
          <a:blip r:embed="rId3">
            <a:alphaModFix/>
          </a:blip>
          <a:srcRect l="34338" r="26093" b="1"/>
          <a:stretch/>
        </p:blipFill>
        <p:spPr>
          <a:xfrm>
            <a:off x="7872307" y="2652766"/>
            <a:ext cx="3261974" cy="27204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BF3856D-614B-4D22-B49C-575E04FAF200}"/>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4871146D-2CC2-412D-A244-F5983B5B0973}"/>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8C6D581A-84CE-440F-831D-71F2671D2A73}"/>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28</a:t>
            </a:fld>
            <a:endParaRPr lang="en-US" dirty="0"/>
          </a:p>
        </p:txBody>
      </p:sp>
      <p:sp>
        <p:nvSpPr>
          <p:cNvPr id="9" name="Title 8">
            <a:extLst>
              <a:ext uri="{FF2B5EF4-FFF2-40B4-BE49-F238E27FC236}">
                <a16:creationId xmlns:a16="http://schemas.microsoft.com/office/drawing/2014/main" id="{B4D6FBBC-F353-4BD3-8AAA-E6FC04080526}"/>
              </a:ext>
            </a:extLst>
          </p:cNvPr>
          <p:cNvSpPr>
            <a:spLocks noGrp="1"/>
          </p:cNvSpPr>
          <p:nvPr>
            <p:ph type="title"/>
          </p:nvPr>
        </p:nvSpPr>
        <p:spPr/>
        <p:txBody>
          <a:bodyPr/>
          <a:lstStyle/>
          <a:p>
            <a:pPr algn="just"/>
            <a:r>
              <a:rPr lang="es-ES" dirty="0"/>
              <a:t>Sistema Personal de Detención de Caídas</a:t>
            </a:r>
            <a:endParaRPr lang="en-US" dirty="0"/>
          </a:p>
        </p:txBody>
      </p:sp>
      <p:sp>
        <p:nvSpPr>
          <p:cNvPr id="10" name="Content Placeholder 9">
            <a:extLst>
              <a:ext uri="{FF2B5EF4-FFF2-40B4-BE49-F238E27FC236}">
                <a16:creationId xmlns:a16="http://schemas.microsoft.com/office/drawing/2014/main" id="{C509515F-0ECA-483D-BA53-4CDBF8620C0F}"/>
              </a:ext>
            </a:extLst>
          </p:cNvPr>
          <p:cNvSpPr>
            <a:spLocks noGrp="1"/>
          </p:cNvSpPr>
          <p:nvPr>
            <p:ph sz="half" idx="2"/>
          </p:nvPr>
        </p:nvSpPr>
        <p:spPr>
          <a:xfrm>
            <a:off x="838199" y="1847850"/>
            <a:ext cx="5753669" cy="4351338"/>
          </a:xfrm>
        </p:spPr>
        <p:txBody>
          <a:bodyPr>
            <a:normAutofit/>
          </a:bodyPr>
          <a:lstStyle/>
          <a:p>
            <a:r>
              <a:rPr lang="es-PR" dirty="0"/>
              <a:t>Arneses</a:t>
            </a:r>
          </a:p>
          <a:p>
            <a:r>
              <a:rPr lang="es-PR" dirty="0"/>
              <a:t>El anillo D de espalda</a:t>
            </a:r>
          </a:p>
          <a:p>
            <a:r>
              <a:rPr lang="es-PR" dirty="0"/>
              <a:t>Acomode para que las correas y los tirantes le queden ajustados</a:t>
            </a:r>
          </a:p>
          <a:p>
            <a:r>
              <a:rPr lang="es-PR" dirty="0"/>
              <a:t>Que no cuelguen las correas de las piernas o brazos</a:t>
            </a:r>
          </a:p>
        </p:txBody>
      </p:sp>
      <p:pic>
        <p:nvPicPr>
          <p:cNvPr id="8" name="Content Placeholder 7" descr="Personal Fall Arrest System">
            <a:extLst>
              <a:ext uri="{FF2B5EF4-FFF2-40B4-BE49-F238E27FC236}">
                <a16:creationId xmlns:a16="http://schemas.microsoft.com/office/drawing/2014/main" id="{9D2F478A-1632-4359-AD48-201E8660106B}"/>
              </a:ext>
            </a:extLst>
          </p:cNvPr>
          <p:cNvPicPr>
            <a:picLocks noGrp="1" noChangeAspect="1"/>
          </p:cNvPicPr>
          <p:nvPr>
            <p:ph sz="half" idx="1"/>
          </p:nvPr>
        </p:nvPicPr>
        <p:blipFill>
          <a:blip r:embed="rId3"/>
          <a:stretch>
            <a:fillRect/>
          </a:stretch>
        </p:blipFill>
        <p:spPr>
          <a:xfrm>
            <a:off x="6794264" y="1847850"/>
            <a:ext cx="4559536" cy="4351338"/>
          </a:xfrm>
        </p:spPr>
      </p:pic>
    </p:spTree>
    <p:extLst>
      <p:ext uri="{BB962C8B-B14F-4D97-AF65-F5344CB8AC3E}">
        <p14:creationId xmlns:p14="http://schemas.microsoft.com/office/powerpoint/2010/main" val="6056739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816"/>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29</a:t>
            </a:fld>
            <a:endParaRPr lang="en-US" dirty="0"/>
          </a:p>
        </p:txBody>
      </p:sp>
      <p:sp>
        <p:nvSpPr>
          <p:cNvPr id="818" name="Google Shape;818;p8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Arnés de Cuerpo Entero</a:t>
            </a:r>
          </a:p>
        </p:txBody>
      </p:sp>
      <p:pic>
        <p:nvPicPr>
          <p:cNvPr id="817" name="Google Shape;817;p82" title="Diagram - Full body harness"/>
          <p:cNvPicPr preferRelativeResize="0"/>
          <p:nvPr/>
        </p:nvPicPr>
        <p:blipFill rotWithShape="1">
          <a:blip r:embed="rId3">
            <a:alphaModFix/>
          </a:blip>
          <a:srcRect/>
          <a:stretch/>
        </p:blipFill>
        <p:spPr>
          <a:xfrm>
            <a:off x="838200" y="2153302"/>
            <a:ext cx="2456468" cy="3423770"/>
          </a:xfrm>
          <a:prstGeom prst="rect">
            <a:avLst/>
          </a:prstGeom>
          <a:noFill/>
          <a:ln>
            <a:noFill/>
          </a:ln>
        </p:spPr>
      </p:pic>
      <p:sp>
        <p:nvSpPr>
          <p:cNvPr id="819" name="Google Shape;819;p82"/>
          <p:cNvSpPr txBox="1">
            <a:spLocks noGrp="1"/>
          </p:cNvSpPr>
          <p:nvPr>
            <p:ph idx="1"/>
          </p:nvPr>
        </p:nvSpPr>
        <p:spPr>
          <a:xfrm>
            <a:off x="3234518" y="2033515"/>
            <a:ext cx="8119281" cy="4143447"/>
          </a:xfrm>
          <a:prstGeom prst="rect">
            <a:avLst/>
          </a:prstGeom>
          <a:noFill/>
          <a:ln>
            <a:noFill/>
          </a:ln>
        </p:spPr>
        <p:txBody>
          <a:bodyPr spcFirstLastPara="1" wrap="square" lIns="91425" tIns="45700" rIns="91425" bIns="45700" anchor="t" anchorCtr="0">
            <a:normAutofit fontScale="92500" lnSpcReduction="10000"/>
          </a:bodyPr>
          <a:lstStyle/>
          <a:p>
            <a:pPr lvl="0"/>
            <a:r>
              <a:rPr lang="es-PR" dirty="0"/>
              <a:t>Se requiere un arnés de cuerpo entero para detención de caídas. </a:t>
            </a:r>
          </a:p>
          <a:p>
            <a:pPr lvl="0"/>
            <a:r>
              <a:rPr lang="es-PR" dirty="0"/>
              <a:t>Los arneses de seguridad distribuyen el impacto de la detención de la caída por los muslos y glúteos. </a:t>
            </a:r>
          </a:p>
          <a:p>
            <a:pPr lvl="0"/>
            <a:r>
              <a:rPr lang="es-PR" dirty="0"/>
              <a:t>Ya no se permite usar los cinturones de seguridad (cinturones de cintura) como equipo personal de detención de caídas. </a:t>
            </a:r>
          </a:p>
          <a:p>
            <a:pPr lvl="1"/>
            <a:r>
              <a:rPr lang="es-PR" dirty="0"/>
              <a:t>En una detención de caídas, pueden ocasionar un grave daño a los órganos internos tales como el bazo y el páncreas.</a:t>
            </a:r>
          </a:p>
          <a:p>
            <a:pPr lvl="0"/>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sp>
        <p:nvSpPr>
          <p:cNvPr id="11" name="Title 10"/>
          <p:cNvSpPr>
            <a:spLocks noGrp="1"/>
          </p:cNvSpPr>
          <p:nvPr>
            <p:ph type="title"/>
          </p:nvPr>
        </p:nvSpPr>
        <p:spPr/>
        <p:txBody>
          <a:bodyPr/>
          <a:lstStyle/>
          <a:p>
            <a:r>
              <a:rPr lang="es-PR" dirty="0"/>
              <a:t>Agenda del Curso</a:t>
            </a:r>
          </a:p>
        </p:txBody>
      </p:sp>
      <p:sp>
        <p:nvSpPr>
          <p:cNvPr id="145" name="Google Shape;145;p3"/>
          <p:cNvSpPr txBox="1">
            <a:spLocks noGrp="1"/>
          </p:cNvSpPr>
          <p:nvPr>
            <p:ph sz="half" idx="1"/>
          </p:nvPr>
        </p:nvSpPr>
        <p:spPr/>
        <p:txBody>
          <a:bodyPr>
            <a:normAutofit lnSpcReduction="10000"/>
          </a:bodyPr>
          <a:lstStyle/>
          <a:p>
            <a:pPr lvl="0"/>
            <a:r>
              <a:rPr lang="es-PR" dirty="0"/>
              <a:t>Inscripción, Introducción y Pre-examen</a:t>
            </a:r>
          </a:p>
          <a:p>
            <a:pPr lvl="0"/>
            <a:r>
              <a:rPr lang="es-PR" dirty="0"/>
              <a:t>Módulo 1 – Introducción a la Protección Contra Caídas</a:t>
            </a:r>
          </a:p>
          <a:p>
            <a:pPr lvl="0"/>
            <a:r>
              <a:rPr lang="es-PR" dirty="0"/>
              <a:t>Módulo 2 – Sistemas de Detención de Caídas</a:t>
            </a:r>
          </a:p>
          <a:p>
            <a:pPr lvl="0"/>
            <a:r>
              <a:rPr lang="es-PR" dirty="0"/>
              <a:t>Evaluaciones de aptitudes #1, #2, #3, #4</a:t>
            </a:r>
          </a:p>
          <a:p>
            <a:pPr lvl="0"/>
            <a:r>
              <a:rPr lang="es-PR" dirty="0"/>
              <a:t>Receso</a:t>
            </a:r>
          </a:p>
        </p:txBody>
      </p:sp>
      <p:sp>
        <p:nvSpPr>
          <p:cNvPr id="12" name="Content Placeholder 11"/>
          <p:cNvSpPr>
            <a:spLocks noGrp="1"/>
          </p:cNvSpPr>
          <p:nvPr>
            <p:ph sz="half" idx="2"/>
          </p:nvPr>
        </p:nvSpPr>
        <p:spPr/>
        <p:txBody>
          <a:bodyPr>
            <a:normAutofit lnSpcReduction="10000"/>
          </a:bodyPr>
          <a:lstStyle/>
          <a:p>
            <a:pPr lvl="0"/>
            <a:r>
              <a:rPr lang="es-PR" dirty="0"/>
              <a:t>Módulo 3 – Sistemas de Prevención de Caídas </a:t>
            </a:r>
          </a:p>
          <a:p>
            <a:pPr lvl="0"/>
            <a:r>
              <a:rPr lang="es-PR" dirty="0"/>
              <a:t>Módulo 4 – Otros Peligros de Caídas: Escaleras</a:t>
            </a:r>
          </a:p>
          <a:p>
            <a:r>
              <a:rPr lang="es-PR" dirty="0"/>
              <a:t>Evaluación de aptitudes #5</a:t>
            </a:r>
          </a:p>
          <a:p>
            <a:pPr lvl="0"/>
            <a:r>
              <a:rPr lang="es-PR" dirty="0"/>
              <a:t>Participación de grupo del caso de estudio</a:t>
            </a:r>
          </a:p>
          <a:p>
            <a:pPr lvl="0"/>
            <a:r>
              <a:rPr lang="es-PR" dirty="0"/>
              <a:t>Pos-examen y resumen</a:t>
            </a:r>
          </a:p>
          <a:p>
            <a:endParaRPr lang="en-US"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3</a:t>
            </a:fld>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0579F68-B3B6-4EDE-AEDB-9106B19C1D9A}"/>
              </a:ext>
            </a:extLst>
          </p:cNvPr>
          <p:cNvSpPr>
            <a:spLocks noGrp="1"/>
          </p:cNvSpPr>
          <p:nvPr>
            <p:ph type="title"/>
          </p:nvPr>
        </p:nvSpPr>
        <p:spPr/>
        <p:txBody>
          <a:bodyPr/>
          <a:lstStyle/>
          <a:p>
            <a:r>
              <a:rPr lang="es-ES" dirty="0"/>
              <a:t>Pasos simples para ajustar un arnés de cuerpo entero</a:t>
            </a:r>
          </a:p>
        </p:txBody>
      </p:sp>
      <p:sp>
        <p:nvSpPr>
          <p:cNvPr id="5" name="Date Placeholder 4">
            <a:extLst>
              <a:ext uri="{FF2B5EF4-FFF2-40B4-BE49-F238E27FC236}">
                <a16:creationId xmlns:a16="http://schemas.microsoft.com/office/drawing/2014/main" id="{E78C965B-5554-44BF-93D5-0236A8CECB14}"/>
              </a:ext>
            </a:extLst>
          </p:cNvPr>
          <p:cNvSpPr>
            <a:spLocks noGrp="1"/>
          </p:cNvSpPr>
          <p:nvPr>
            <p:ph type="dt" sz="half" idx="10"/>
          </p:nvPr>
        </p:nvSpPr>
        <p:spPr/>
        <p:txBody>
          <a:bodyPr/>
          <a:lstStyle/>
          <a:p>
            <a:r>
              <a:rPr lang="en-US" dirty="0"/>
              <a:t>enero 2020</a:t>
            </a:r>
          </a:p>
        </p:txBody>
      </p:sp>
      <p:sp>
        <p:nvSpPr>
          <p:cNvPr id="6" name="Footer Placeholder 5">
            <a:extLst>
              <a:ext uri="{FF2B5EF4-FFF2-40B4-BE49-F238E27FC236}">
                <a16:creationId xmlns:a16="http://schemas.microsoft.com/office/drawing/2014/main" id="{E886EB7E-8C41-489C-A394-824B66108E61}"/>
              </a:ext>
            </a:extLst>
          </p:cNvPr>
          <p:cNvSpPr>
            <a:spLocks noGrp="1"/>
          </p:cNvSpPr>
          <p:nvPr>
            <p:ph type="ftr" sz="quarter" idx="11"/>
          </p:nvPr>
        </p:nvSpPr>
        <p:spPr/>
        <p:txBody>
          <a:bodyPr/>
          <a:lstStyle/>
          <a:p>
            <a:r>
              <a:rPr lang="en-US" dirty="0"/>
              <a:t>Subsidio Susan B. Harwood SH05121-SH9</a:t>
            </a:r>
          </a:p>
        </p:txBody>
      </p:sp>
      <p:sp>
        <p:nvSpPr>
          <p:cNvPr id="7" name="Slide Number Placeholder 6">
            <a:extLst>
              <a:ext uri="{FF2B5EF4-FFF2-40B4-BE49-F238E27FC236}">
                <a16:creationId xmlns:a16="http://schemas.microsoft.com/office/drawing/2014/main" id="{81CDD6A1-1028-40D1-8214-4840CA35F57D}"/>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30</a:t>
            </a:fld>
            <a:endParaRPr lang="en-US" dirty="0"/>
          </a:p>
        </p:txBody>
      </p:sp>
      <p:pic>
        <p:nvPicPr>
          <p:cNvPr id="12" name="Content Placeholder 11" descr="Content placeholder.">
            <a:extLst>
              <a:ext uri="{FF2B5EF4-FFF2-40B4-BE49-F238E27FC236}">
                <a16:creationId xmlns:a16="http://schemas.microsoft.com/office/drawing/2014/main" id="{EBFA7989-85BF-49A2-B1FA-B2FC139A6EFA}"/>
              </a:ext>
            </a:extLst>
          </p:cNvPr>
          <p:cNvPicPr>
            <a:picLocks noGrp="1" noChangeAspect="1"/>
          </p:cNvPicPr>
          <p:nvPr>
            <p:ph idx="1"/>
          </p:nvPr>
        </p:nvPicPr>
        <p:blipFill>
          <a:blip r:embed="rId3"/>
          <a:stretch>
            <a:fillRect/>
          </a:stretch>
        </p:blipFill>
        <p:spPr>
          <a:xfrm>
            <a:off x="981075" y="2102633"/>
            <a:ext cx="9610725" cy="3567501"/>
          </a:xfrm>
          <a:prstGeom prst="rect">
            <a:avLst/>
          </a:prstGeom>
        </p:spPr>
      </p:pic>
    </p:spTree>
    <p:extLst>
      <p:ext uri="{BB962C8B-B14F-4D97-AF65-F5344CB8AC3E}">
        <p14:creationId xmlns:p14="http://schemas.microsoft.com/office/powerpoint/2010/main" val="27398687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1"/>
        <p:cNvGrpSpPr/>
        <p:nvPr/>
      </p:nvGrpSpPr>
      <p:grpSpPr>
        <a:xfrm>
          <a:off x="0" y="0"/>
          <a:ext cx="0" cy="0"/>
          <a:chOff x="0" y="0"/>
          <a:chExt cx="0" cy="0"/>
        </a:xfrm>
      </p:grpSpPr>
      <p:sp>
        <p:nvSpPr>
          <p:cNvPr id="832" name="Google Shape;832;p8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ES" dirty="0"/>
              <a:t>Inspección y Mantenimiento de un Sistema Personal de Detención de Caídas</a:t>
            </a:r>
            <a:endParaRPr lang="en-US" dirty="0"/>
          </a:p>
        </p:txBody>
      </p:sp>
      <p:sp>
        <p:nvSpPr>
          <p:cNvPr id="833" name="Google Shape;833;p84"/>
          <p:cNvSpPr txBox="1">
            <a:spLocks noGrp="1"/>
          </p:cNvSpPr>
          <p:nvPr>
            <p:ph idx="1"/>
          </p:nvPr>
        </p:nvSpPr>
        <p:spPr>
          <a:xfrm>
            <a:off x="838200" y="2261285"/>
            <a:ext cx="10515600" cy="3915677"/>
          </a:xfrm>
          <a:prstGeom prst="rect">
            <a:avLst/>
          </a:prstGeom>
          <a:noFill/>
          <a:ln>
            <a:noFill/>
          </a:ln>
        </p:spPr>
        <p:txBody>
          <a:bodyPr spcFirstLastPara="1" wrap="square" lIns="91425" tIns="45700" rIns="91425" bIns="45700" anchor="t" anchorCtr="0">
            <a:normAutofit/>
          </a:bodyPr>
          <a:lstStyle/>
          <a:p>
            <a:pPr lvl="0"/>
            <a:r>
              <a:rPr lang="es-PR" dirty="0"/>
              <a:t>Se debe inspeccionar frecuentemente todos los cinturones y arneses para mantener su vida de servicio y alto rendimiento. </a:t>
            </a:r>
          </a:p>
          <a:p>
            <a:pPr lvl="0"/>
            <a:r>
              <a:rPr lang="es-PR" dirty="0"/>
              <a:t>Se requiere una inspección visual antes de cada uso, así como una inspección de rutina por una persona competente. </a:t>
            </a:r>
          </a:p>
          <a:p>
            <a:pPr lvl="0"/>
            <a:r>
              <a:rPr lang="es-PR" dirty="0"/>
              <a:t>Comentaremos las condiciones especificas cuando se debe retirar el equipo de servicio y reemplazarlo.</a:t>
            </a:r>
          </a:p>
          <a:p>
            <a:pPr lvl="0"/>
            <a:endParaRPr lang="en-US" dirty="0"/>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8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Inspección del Arnés</a:t>
            </a:r>
          </a:p>
        </p:txBody>
      </p:sp>
      <p:sp>
        <p:nvSpPr>
          <p:cNvPr id="841" name="Google Shape;841;p85"/>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fontScale="92500"/>
          </a:bodyPr>
          <a:lstStyle/>
          <a:p>
            <a:pPr lvl="0"/>
            <a:r>
              <a:rPr lang="es-ES" dirty="0"/>
              <a:t>Empiece en una punta, sostenga el cinturón con la parte para el cuerpo hacia usted, agarre el cinturón con las manos de seis a ocho pulgadas de distancia</a:t>
            </a:r>
            <a:r>
              <a:rPr lang="en-US" dirty="0"/>
              <a:t>. </a:t>
            </a:r>
          </a:p>
          <a:p>
            <a:pPr lvl="0"/>
            <a:r>
              <a:rPr lang="es-ES" dirty="0"/>
              <a:t>Doble el cinturón en una “U” invertida.</a:t>
            </a:r>
            <a:endParaRPr lang="en-US" dirty="0"/>
          </a:p>
          <a:p>
            <a:pPr lvl="0"/>
            <a:r>
              <a:rPr lang="es-ES" dirty="0"/>
              <a:t>Observe si tiene las orillas desgastadas, fibras rotas, puntos sueltos, cortadas o daño químico</a:t>
            </a:r>
            <a:r>
              <a:rPr lang="en-US" dirty="0"/>
              <a:t>. </a:t>
            </a:r>
            <a:r>
              <a:rPr lang="es-ES" dirty="0"/>
              <a:t>Revise los anillos D y los protectores de metal del anillo D para detectar distorsión, grietas, roturas u orillas filosas.</a:t>
            </a:r>
            <a:endParaRPr lang="en-US" dirty="0"/>
          </a:p>
          <a:p>
            <a:pPr lvl="0"/>
            <a:r>
              <a:rPr lang="es-ES" dirty="0"/>
              <a:t>La barra del anillo D debe estar en un ángulo de 90 grados con respecto al eje largo del cinturón y debe girar libremente.</a:t>
            </a:r>
            <a:endParaRPr lang="en-US" dirty="0"/>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32</a:t>
            </a:fld>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754"/>
        <p:cNvGrpSpPr/>
        <p:nvPr/>
      </p:nvGrpSpPr>
      <p:grpSpPr>
        <a:xfrm>
          <a:off x="0" y="0"/>
          <a:ext cx="0" cy="0"/>
          <a:chOff x="0" y="0"/>
          <a:chExt cx="0" cy="0"/>
        </a:xfrm>
      </p:grpSpPr>
      <p:sp>
        <p:nvSpPr>
          <p:cNvPr id="755" name="Google Shape;755;p7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Anclajes de Cuerdas de Rescate</a:t>
            </a:r>
          </a:p>
        </p:txBody>
      </p:sp>
      <p:sp>
        <p:nvSpPr>
          <p:cNvPr id="756" name="Google Shape;756;p74"/>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r>
              <a:rPr lang="es-ES" dirty="0"/>
              <a:t>L</a:t>
            </a:r>
            <a:r>
              <a:rPr lang="es-PR" dirty="0"/>
              <a:t>os puntos de anclaje deben ser capaces de resistir 5000 libras. </a:t>
            </a:r>
          </a:p>
          <a:p>
            <a:pPr marL="0" indent="0" algn="ctr">
              <a:buNone/>
            </a:pPr>
            <a:r>
              <a:rPr lang="es-PR" b="1" i="1" dirty="0"/>
              <a:t>*Recuerde: las cargas de detención de caídas pueden ser tan altas como 2000 libras, dependiendo del peso corporal y la distancia de caída.</a:t>
            </a:r>
          </a:p>
          <a:p>
            <a:endParaRPr lang="es-PR" dirty="0"/>
          </a:p>
          <a:p>
            <a:r>
              <a:rPr lang="es-PR" dirty="0"/>
              <a:t>Los anclajes adecuados incluyen:</a:t>
            </a:r>
          </a:p>
          <a:p>
            <a:pPr lvl="1"/>
            <a:r>
              <a:rPr lang="es-PR" dirty="0"/>
              <a:t>Sistemas diseñados para trabajo de reparación o mantenimiento.</a:t>
            </a:r>
          </a:p>
          <a:p>
            <a:pPr lvl="1"/>
            <a:r>
              <a:rPr lang="es-ES" dirty="0"/>
              <a:t>Columnas y vigas de concreto o acero estructural</a:t>
            </a:r>
            <a:r>
              <a:rPr lang="en-US" dirty="0"/>
              <a:t>.</a:t>
            </a:r>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Google Shape;762;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Colocación del anclaje</a:t>
            </a:r>
          </a:p>
        </p:txBody>
      </p:sp>
      <p:sp>
        <p:nvSpPr>
          <p:cNvPr id="763" name="Google Shape;763;p75"/>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lnSpcReduction="10000"/>
          </a:bodyPr>
          <a:lstStyle/>
          <a:p>
            <a:pPr lvl="0"/>
            <a:r>
              <a:rPr lang="es-ES" dirty="0"/>
              <a:t>Los anclajes para los PFAS sean capaces de sostener cuando menos 5,000 libras</a:t>
            </a:r>
            <a:r>
              <a:rPr lang="en-US" dirty="0"/>
              <a:t>. </a:t>
            </a:r>
          </a:p>
          <a:p>
            <a:pPr lvl="0"/>
            <a:r>
              <a:rPr lang="es-ES" dirty="0"/>
              <a:t>Siempre siga las instrucciones del fabricante de los anclajes o consulte a una persona capacitada</a:t>
            </a:r>
            <a:r>
              <a:rPr lang="en-US" dirty="0"/>
              <a:t>.</a:t>
            </a:r>
          </a:p>
          <a:p>
            <a:pPr lvl="0"/>
            <a:endParaRPr lang="en-US" dirty="0"/>
          </a:p>
          <a:p>
            <a:pPr marL="0" lvl="0" indent="0" algn="ctr">
              <a:buNone/>
            </a:pPr>
            <a:r>
              <a:rPr lang="es-ES" b="1" i="1" dirty="0"/>
              <a:t>Nunca ancle un sistema de detención de caídas a un tubo de venteo, cubiertas para imbornales, barandales, trampilla de techo, escaleras o escalones fijos, tubos de ventilación, encofrado, gato ademador, mampostería vieja o pretiles estructurales ligeros</a:t>
            </a:r>
            <a:r>
              <a:rPr lang="en-US" b="1" i="1" dirty="0"/>
              <a:t>.</a:t>
            </a:r>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35</a:t>
            </a:fld>
            <a:endParaRPr lang="en-US" dirty="0"/>
          </a:p>
        </p:txBody>
      </p:sp>
      <p:sp>
        <p:nvSpPr>
          <p:cNvPr id="769" name="Google Shape;769;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Acolladores</a:t>
            </a:r>
          </a:p>
        </p:txBody>
      </p:sp>
      <p:sp>
        <p:nvSpPr>
          <p:cNvPr id="770" name="Google Shape;770;p76"/>
          <p:cNvSpPr txBox="1">
            <a:spLocks noGrp="1"/>
          </p:cNvSpPr>
          <p:nvPr>
            <p:ph idx="1"/>
          </p:nvPr>
        </p:nvSpPr>
        <p:spPr>
          <a:xfrm>
            <a:off x="838200" y="1825625"/>
            <a:ext cx="8032845" cy="4351338"/>
          </a:xfrm>
          <a:prstGeom prst="rect">
            <a:avLst/>
          </a:prstGeom>
          <a:noFill/>
          <a:ln>
            <a:noFill/>
          </a:ln>
        </p:spPr>
        <p:txBody>
          <a:bodyPr spcFirstLastPara="1" wrap="square" lIns="91425" tIns="45700" rIns="91425" bIns="45700" anchor="t" anchorCtr="0">
            <a:normAutofit fontScale="92500" lnSpcReduction="20000"/>
          </a:bodyPr>
          <a:lstStyle/>
          <a:p>
            <a:pPr lvl="0"/>
            <a:r>
              <a:rPr lang="es-PR" dirty="0"/>
              <a:t>Los acolladores conectan el arnés directamente a un punto de anclaje. </a:t>
            </a:r>
          </a:p>
          <a:p>
            <a:pPr lvl="0"/>
            <a:r>
              <a:rPr lang="es-PR" dirty="0"/>
              <a:t>Los acolladores deben ser de correas de cuerda o malla sintética fabricados específicamente para dicho uso.</a:t>
            </a:r>
          </a:p>
          <a:p>
            <a:pPr lvl="0"/>
            <a:r>
              <a:rPr lang="es-PR" dirty="0"/>
              <a:t>Los acolladores deben tener un ayuste de ojal y ganchos de seguro o clips D para colocarlos en otros componentes.</a:t>
            </a:r>
          </a:p>
          <a:p>
            <a:pPr lvl="0"/>
            <a:r>
              <a:rPr lang="es-PR" dirty="0"/>
              <a:t>Se recomienda enérgicamente los acolladores amortiguadores. </a:t>
            </a:r>
          </a:p>
          <a:p>
            <a:pPr lvl="1"/>
            <a:r>
              <a:rPr lang="es-PR" dirty="0"/>
              <a:t>Nunca le haga nudos al acollador para hacerlo más corto. </a:t>
            </a:r>
          </a:p>
        </p:txBody>
      </p:sp>
      <p:pic>
        <p:nvPicPr>
          <p:cNvPr id="772" name="Google Shape;772;p76" title="Photo - lanyard"/>
          <p:cNvPicPr preferRelativeResize="0"/>
          <p:nvPr/>
        </p:nvPicPr>
        <p:blipFill rotWithShape="1">
          <a:blip r:embed="rId3">
            <a:alphaModFix/>
          </a:blip>
          <a:srcRect/>
          <a:stretch/>
        </p:blipFill>
        <p:spPr>
          <a:xfrm>
            <a:off x="8748216" y="2060811"/>
            <a:ext cx="2605584" cy="4116151"/>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8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Inspección del Acollador</a:t>
            </a:r>
          </a:p>
        </p:txBody>
      </p:sp>
      <p:sp>
        <p:nvSpPr>
          <p:cNvPr id="848" name="Google Shape;848;p86"/>
          <p:cNvSpPr txBox="1">
            <a:spLocks noGrp="1"/>
          </p:cNvSpPr>
          <p:nvPr>
            <p:ph idx="1"/>
          </p:nvPr>
        </p:nvSpPr>
        <p:spPr>
          <a:xfrm>
            <a:off x="838200" y="2125361"/>
            <a:ext cx="10515600" cy="4051601"/>
          </a:xfrm>
          <a:prstGeom prst="rect">
            <a:avLst/>
          </a:prstGeom>
          <a:noFill/>
          <a:ln>
            <a:noFill/>
          </a:ln>
        </p:spPr>
        <p:txBody>
          <a:bodyPr spcFirstLastPara="1" wrap="square" lIns="91425" tIns="45700" rIns="91425" bIns="45700" anchor="t" anchorCtr="0">
            <a:normAutofit/>
          </a:bodyPr>
          <a:lstStyle/>
          <a:p>
            <a:pPr lvl="0"/>
            <a:r>
              <a:rPr lang="es-PR" dirty="0"/>
              <a:t>Al inspeccionar un acollador, empiece en una orilla y siga hasta la orilla opuesta.</a:t>
            </a:r>
            <a:endParaRPr lang="en-US" dirty="0"/>
          </a:p>
          <a:p>
            <a:pPr lvl="0"/>
            <a:r>
              <a:rPr lang="es-PR" dirty="0"/>
              <a:t>Gire lentamente el acollador de manera que revise toda la circunferencia</a:t>
            </a:r>
            <a:r>
              <a:rPr lang="en-US" dirty="0"/>
              <a:t>.</a:t>
            </a:r>
          </a:p>
          <a:p>
            <a:pPr lvl="0"/>
            <a:r>
              <a:rPr lang="es-PR" dirty="0"/>
              <a:t>Las orillas con ayuste de ojal requieren atención</a:t>
            </a:r>
            <a:r>
              <a:rPr lang="en-US" dirty="0"/>
              <a:t>. </a:t>
            </a:r>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36</a:t>
            </a:fld>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77"/>
        <p:cNvGrpSpPr/>
        <p:nvPr/>
      </p:nvGrpSpPr>
      <p:grpSpPr>
        <a:xfrm>
          <a:off x="0" y="0"/>
          <a:ext cx="0" cy="0"/>
          <a:chOff x="0" y="0"/>
          <a:chExt cx="0" cy="0"/>
        </a:xfrm>
      </p:grpSpPr>
      <p:sp>
        <p:nvSpPr>
          <p:cNvPr id="778" name="Google Shape;778;p7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Cuerda de Seguridad</a:t>
            </a:r>
          </a:p>
        </p:txBody>
      </p:sp>
      <p:sp>
        <p:nvSpPr>
          <p:cNvPr id="779" name="Google Shape;779;p77"/>
          <p:cNvSpPr txBox="1">
            <a:spLocks noGrp="1"/>
          </p:cNvSpPr>
          <p:nvPr>
            <p:ph idx="1"/>
          </p:nvPr>
        </p:nvSpPr>
        <p:spPr>
          <a:xfrm>
            <a:off x="838200" y="1825625"/>
            <a:ext cx="6556716" cy="4351338"/>
          </a:xfrm>
          <a:prstGeom prst="rect">
            <a:avLst/>
          </a:prstGeom>
          <a:noFill/>
          <a:ln>
            <a:noFill/>
          </a:ln>
        </p:spPr>
        <p:txBody>
          <a:bodyPr spcFirstLastPara="1" wrap="square" lIns="91425" tIns="45700" rIns="91425" bIns="45700" anchor="t" anchorCtr="0">
            <a:normAutofit lnSpcReduction="10000"/>
          </a:bodyPr>
          <a:lstStyle/>
          <a:p>
            <a:pPr lvl="0"/>
            <a:r>
              <a:rPr lang="es-ES" dirty="0"/>
              <a:t>Se usan las cuerdas de seguridad mecánicas para colocar los acolladores a las cuerdas de rescate verticales</a:t>
            </a:r>
            <a:r>
              <a:rPr lang="en-US" dirty="0"/>
              <a:t>. </a:t>
            </a:r>
          </a:p>
          <a:p>
            <a:pPr lvl="0"/>
            <a:r>
              <a:rPr lang="es-ES" dirty="0"/>
              <a:t>La mayoría de las cuerdas de seguridad usan un dispositivo que se cierra en la cuerda de rescate cuando el acollador se jala de repente</a:t>
            </a:r>
            <a:r>
              <a:rPr lang="en-US" dirty="0"/>
              <a:t>. </a:t>
            </a:r>
          </a:p>
          <a:p>
            <a:pPr lvl="0"/>
            <a:r>
              <a:rPr lang="es-ES" dirty="0"/>
              <a:t>Se deben instalar las cuerdas de seguridad en la dirección correcta</a:t>
            </a:r>
            <a:r>
              <a:rPr lang="en-US" dirty="0"/>
              <a:t>. </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A238EE3B-2C96-4FAE-8AD1-4D7508491DE6}" type="slidenum">
              <a:rPr lang="en-US" smtClean="0"/>
              <a:pPr/>
              <a:t>37</a:t>
            </a:fld>
            <a:endParaRPr lang="en-US" dirty="0"/>
          </a:p>
        </p:txBody>
      </p:sp>
      <p:pic>
        <p:nvPicPr>
          <p:cNvPr id="780" name="Google Shape;780;p77" title="Diagram - Rope Grab"/>
          <p:cNvPicPr preferRelativeResize="0"/>
          <p:nvPr/>
        </p:nvPicPr>
        <p:blipFill rotWithShape="1">
          <a:blip r:embed="rId3">
            <a:alphaModFix/>
          </a:blip>
          <a:srcRect/>
          <a:stretch/>
        </p:blipFill>
        <p:spPr>
          <a:xfrm>
            <a:off x="7599633" y="1787877"/>
            <a:ext cx="3273085" cy="447878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8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ES" dirty="0"/>
              <a:t>Indicación Visual de Daño a los Acolladores de Malla y Cuerda</a:t>
            </a:r>
            <a:endParaRPr lang="en-US" dirty="0"/>
          </a:p>
        </p:txBody>
      </p:sp>
      <p:sp>
        <p:nvSpPr>
          <p:cNvPr id="862" name="Google Shape;862;p88"/>
          <p:cNvSpPr txBox="1">
            <a:spLocks noGrp="1"/>
          </p:cNvSpPr>
          <p:nvPr>
            <p:ph idx="1"/>
          </p:nvPr>
        </p:nvSpPr>
        <p:spPr>
          <a:xfrm>
            <a:off x="838200" y="2211859"/>
            <a:ext cx="10515600" cy="3965104"/>
          </a:xfrm>
          <a:prstGeom prst="rect">
            <a:avLst/>
          </a:prstGeom>
          <a:noFill/>
          <a:ln>
            <a:noFill/>
          </a:ln>
        </p:spPr>
        <p:txBody>
          <a:bodyPr spcFirstLastPara="1" wrap="square" lIns="91425" tIns="45700" rIns="91425" bIns="45700" anchor="t" anchorCtr="0">
            <a:normAutofit/>
          </a:bodyPr>
          <a:lstStyle/>
          <a:p>
            <a:pPr lvl="0"/>
            <a:r>
              <a:rPr lang="es-PR" dirty="0"/>
              <a:t>Calor</a:t>
            </a:r>
          </a:p>
          <a:p>
            <a:pPr lvl="0"/>
            <a:r>
              <a:rPr lang="es-PR" dirty="0"/>
              <a:t>Químicos</a:t>
            </a:r>
          </a:p>
          <a:p>
            <a:pPr lvl="0"/>
            <a:r>
              <a:rPr lang="es-PR" dirty="0"/>
              <a:t>Rayos ultravioletas</a:t>
            </a:r>
          </a:p>
          <a:p>
            <a:pPr lvl="0"/>
            <a:r>
              <a:rPr lang="es-PR" dirty="0"/>
              <a:t>Metal fundido o Llamas</a:t>
            </a:r>
          </a:p>
          <a:p>
            <a:pPr lvl="0"/>
            <a:r>
              <a:rPr lang="es-PR" dirty="0"/>
              <a:t>Pintura y Solventes</a:t>
            </a:r>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38</a:t>
            </a:fld>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85"/>
        <p:cNvGrpSpPr/>
        <p:nvPr/>
      </p:nvGrpSpPr>
      <p:grpSpPr>
        <a:xfrm>
          <a:off x="0" y="0"/>
          <a:ext cx="0" cy="0"/>
          <a:chOff x="0" y="0"/>
          <a:chExt cx="0" cy="0"/>
        </a:xfrm>
      </p:grpSpPr>
      <p:sp>
        <p:nvSpPr>
          <p:cNvPr id="786" name="Google Shape;786;p7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r>
              <a:rPr lang="es-PR" dirty="0"/>
              <a:t>Amortiguadores</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39</a:t>
            </a:fld>
            <a:endParaRPr lang="en-US" dirty="0"/>
          </a:p>
        </p:txBody>
      </p:sp>
      <p:sp>
        <p:nvSpPr>
          <p:cNvPr id="17" name="Content Placeholder 16">
            <a:extLst>
              <a:ext uri="{FF2B5EF4-FFF2-40B4-BE49-F238E27FC236}">
                <a16:creationId xmlns:a16="http://schemas.microsoft.com/office/drawing/2014/main" id="{860364A3-E280-44AF-9954-D9C6EC6653A4}"/>
              </a:ext>
            </a:extLst>
          </p:cNvPr>
          <p:cNvSpPr>
            <a:spLocks noGrp="1"/>
          </p:cNvSpPr>
          <p:nvPr>
            <p:ph idx="1"/>
          </p:nvPr>
        </p:nvSpPr>
        <p:spPr>
          <a:xfrm>
            <a:off x="838200" y="2026507"/>
            <a:ext cx="10515600" cy="4329843"/>
          </a:xfrm>
        </p:spPr>
        <p:txBody>
          <a:bodyPr>
            <a:normAutofit lnSpcReduction="10000"/>
          </a:bodyPr>
          <a:lstStyle/>
          <a:p>
            <a:pPr marL="342900" lvl="0" indent="-342900">
              <a:spcBef>
                <a:spcPts val="0"/>
              </a:spcBef>
              <a:spcAft>
                <a:spcPts val="0"/>
              </a:spcAft>
              <a:buClr>
                <a:srgbClr val="000000"/>
              </a:buClr>
              <a:buSzPts val="2400"/>
              <a:buFont typeface="Arial"/>
              <a:buChar char="•"/>
            </a:pPr>
            <a:r>
              <a:rPr lang="es-PR" dirty="0"/>
              <a:t>Se recomienda enérgicamente el uso de amortiguadores en los sistemas de detención de caídas</a:t>
            </a:r>
            <a:r>
              <a:rPr lang="en-US" dirty="0">
                <a:solidFill>
                  <a:srgbClr val="000000"/>
                </a:solidFill>
                <a:ea typeface="Rockwell"/>
                <a:cs typeface="Rockwell"/>
                <a:sym typeface="Rockwell"/>
              </a:rPr>
              <a:t>. </a:t>
            </a:r>
          </a:p>
          <a:p>
            <a:pPr marL="342900" lvl="0" indent="-342900">
              <a:spcBef>
                <a:spcPts val="0"/>
              </a:spcBef>
              <a:spcAft>
                <a:spcPts val="0"/>
              </a:spcAft>
              <a:buClr>
                <a:srgbClr val="000000"/>
              </a:buClr>
              <a:buSzPts val="2400"/>
              <a:buFont typeface="Arial"/>
              <a:buChar char="•"/>
            </a:pPr>
            <a:r>
              <a:rPr lang="es-ES" dirty="0">
                <a:solidFill>
                  <a:srgbClr val="000000"/>
                </a:solidFill>
                <a:ea typeface="Rockwell"/>
                <a:cs typeface="Rockwell"/>
                <a:sym typeface="Rockwell"/>
              </a:rPr>
              <a:t>Los amortiguadores pueden reducir las cargas de detención de caídas hasta en un 50%.</a:t>
            </a:r>
            <a:endParaRPr lang="en-US" dirty="0">
              <a:solidFill>
                <a:srgbClr val="000000"/>
              </a:solidFill>
              <a:ea typeface="Rockwell"/>
              <a:cs typeface="Rockwell"/>
              <a:sym typeface="Rockwell"/>
            </a:endParaRPr>
          </a:p>
          <a:p>
            <a:pPr marL="342900" lvl="0" indent="-342900">
              <a:spcBef>
                <a:spcPts val="0"/>
              </a:spcBef>
              <a:spcAft>
                <a:spcPts val="0"/>
              </a:spcAft>
              <a:buClr>
                <a:srgbClr val="000000"/>
              </a:buClr>
              <a:buSzPts val="2400"/>
              <a:buFont typeface="Arial"/>
              <a:buChar char="•"/>
            </a:pPr>
            <a:r>
              <a:rPr lang="es-ES" dirty="0">
                <a:solidFill>
                  <a:srgbClr val="000000"/>
                </a:solidFill>
                <a:ea typeface="Rockwell"/>
                <a:cs typeface="Rockwell"/>
                <a:sym typeface="Rockwell"/>
              </a:rPr>
              <a:t>Algunos amortiguadores están integrados en el acollador</a:t>
            </a:r>
            <a:r>
              <a:rPr lang="en-US" dirty="0">
                <a:solidFill>
                  <a:srgbClr val="000000"/>
                </a:solidFill>
                <a:ea typeface="Rockwell"/>
                <a:cs typeface="Rockwell"/>
                <a:sym typeface="Rockwell"/>
              </a:rPr>
              <a:t>. </a:t>
            </a:r>
          </a:p>
          <a:p>
            <a:pPr marL="342900" lvl="0" indent="-342900">
              <a:spcBef>
                <a:spcPts val="0"/>
              </a:spcBef>
              <a:spcAft>
                <a:spcPts val="0"/>
              </a:spcAft>
              <a:buClr>
                <a:srgbClr val="000000"/>
              </a:buClr>
              <a:buSzPts val="2400"/>
              <a:buFont typeface="Arial"/>
              <a:buChar char="•"/>
            </a:pPr>
            <a:r>
              <a:rPr lang="es-PR" dirty="0"/>
              <a:t>El tipo desgarrable también es un indicador claro de que ocurrió una detención de caída y que se debe reemplazar el equipo</a:t>
            </a:r>
            <a:r>
              <a:rPr lang="en-US" dirty="0">
                <a:solidFill>
                  <a:srgbClr val="000000"/>
                </a:solidFill>
                <a:ea typeface="Rockwell"/>
                <a:cs typeface="Rockwell"/>
                <a:sym typeface="Rockwell"/>
              </a:rPr>
              <a:t>. </a:t>
            </a:r>
            <a:endParaRPr lang="en-US" dirty="0"/>
          </a:p>
          <a:p>
            <a:pPr marL="342900" lvl="0" indent="-342900">
              <a:spcBef>
                <a:spcPts val="0"/>
              </a:spcBef>
              <a:spcAft>
                <a:spcPts val="0"/>
              </a:spcAft>
              <a:buClr>
                <a:srgbClr val="000000"/>
              </a:buClr>
              <a:buSzPts val="2400"/>
              <a:buFont typeface="Arial"/>
              <a:buChar char="•"/>
            </a:pPr>
            <a:r>
              <a:rPr lang="es-PR" dirty="0"/>
              <a:t>Cualquier componente de detención de caídas involucrado en una detención de caída se debe retirar de servicio para evitar que se vuelva a usar.</a:t>
            </a:r>
            <a:r>
              <a:rPr lang="en-US" dirty="0">
                <a:solidFill>
                  <a:srgbClr val="000000"/>
                </a:solidFill>
                <a:ea typeface="Rockwell"/>
                <a:cs typeface="Rockwell"/>
                <a:sym typeface="Rockwell"/>
              </a:rPr>
              <a:t> </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s-PR" dirty="0"/>
              <a:t>Resumen del Manual del Curso</a:t>
            </a:r>
            <a:endParaRPr lang="es-PR" sz="4400" dirty="0"/>
          </a:p>
        </p:txBody>
      </p:sp>
      <p:sp>
        <p:nvSpPr>
          <p:cNvPr id="5" name="Content Placeholder 4"/>
          <p:cNvSpPr>
            <a:spLocks noGrp="1"/>
          </p:cNvSpPr>
          <p:nvPr>
            <p:ph idx="1"/>
          </p:nvPr>
        </p:nvSpPr>
        <p:spPr/>
        <p:txBody>
          <a:bodyPr>
            <a:normAutofit lnSpcReduction="10000"/>
          </a:bodyPr>
          <a:lstStyle/>
          <a:p>
            <a:r>
              <a:rPr lang="es-PR" dirty="0"/>
              <a:t>Seis Módulos</a:t>
            </a:r>
          </a:p>
          <a:p>
            <a:r>
              <a:rPr lang="es-ES" dirty="0"/>
              <a:t>Participación de grupo del caso de estudio</a:t>
            </a:r>
            <a:r>
              <a:rPr lang="es-PR" dirty="0"/>
              <a:t> (Apéndice A)</a:t>
            </a:r>
          </a:p>
          <a:p>
            <a:r>
              <a:rPr lang="es-PR" dirty="0"/>
              <a:t>Enseñanza Estudiantil al Grupo</a:t>
            </a:r>
          </a:p>
          <a:p>
            <a:r>
              <a:rPr lang="es-PR" dirty="0"/>
              <a:t>Apéndices Adicionales</a:t>
            </a:r>
          </a:p>
          <a:p>
            <a:pPr lvl="1"/>
            <a:r>
              <a:rPr lang="es-ES" dirty="0"/>
              <a:t>Apéndice A—Caso de estudio</a:t>
            </a:r>
          </a:p>
          <a:p>
            <a:pPr lvl="1"/>
            <a:r>
              <a:rPr lang="es-ES" dirty="0"/>
              <a:t>Apéndice B—Protección contra Caídas para Andamios y Equipos Relacionados </a:t>
            </a:r>
          </a:p>
          <a:p>
            <a:pPr lvl="1"/>
            <a:r>
              <a:rPr lang="es-ES" dirty="0"/>
              <a:t>Apéndice C—Normas de OSHA Relacionados a la Protección Contra Caídas </a:t>
            </a:r>
          </a:p>
          <a:p>
            <a:pPr lvl="1"/>
            <a:r>
              <a:rPr lang="es-ES" dirty="0"/>
              <a:t>Apéndice D—Ejemplos: Anclajes de Protección contra Caídas por Tipos</a:t>
            </a:r>
          </a:p>
          <a:p>
            <a:pPr lvl="1"/>
            <a:endParaRPr lang="es-PR" dirty="0"/>
          </a:p>
          <a:p>
            <a:endParaRPr lang="es-PR"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8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Inspección del paquete de amortiguamiento</a:t>
            </a:r>
          </a:p>
        </p:txBody>
      </p:sp>
      <p:sp>
        <p:nvSpPr>
          <p:cNvPr id="855" name="Google Shape;855;p87"/>
          <p:cNvSpPr txBox="1">
            <a:spLocks noGrp="1"/>
          </p:cNvSpPr>
          <p:nvPr>
            <p:ph idx="1"/>
          </p:nvPr>
        </p:nvSpPr>
        <p:spPr>
          <a:xfrm>
            <a:off x="838200" y="2298357"/>
            <a:ext cx="10515600" cy="3878606"/>
          </a:xfrm>
          <a:prstGeom prst="rect">
            <a:avLst/>
          </a:prstGeom>
          <a:noFill/>
          <a:ln>
            <a:noFill/>
          </a:ln>
        </p:spPr>
        <p:txBody>
          <a:bodyPr spcFirstLastPara="1" wrap="square" lIns="91425" tIns="45700" rIns="91425" bIns="45700" anchor="t" anchorCtr="0">
            <a:normAutofit/>
          </a:bodyPr>
          <a:lstStyle/>
          <a:p>
            <a:pPr lvl="0"/>
            <a:r>
              <a:rPr lang="es-ES" dirty="0"/>
              <a:t>Se debe examinar la parte exterior del paquete de amortiguamiento para ver si hay orificios de quemadas y roturas</a:t>
            </a:r>
            <a:r>
              <a:rPr lang="en-US" dirty="0"/>
              <a:t>. </a:t>
            </a:r>
          </a:p>
          <a:p>
            <a:pPr lvl="0"/>
            <a:r>
              <a:rPr lang="es-ES" dirty="0"/>
              <a:t>Se deben examinar las áreas de costura al anillo D; el cinturón o acollador se deben examinar para detectar hebras sueltas, roturas y deterioro</a:t>
            </a:r>
            <a:r>
              <a:rPr lang="en-US" dirty="0"/>
              <a:t>.</a:t>
            </a:r>
          </a:p>
          <a:p>
            <a:pPr lvl="0"/>
            <a:endParaRPr lang="en-US" dirty="0"/>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40</a:t>
            </a:fld>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6d60a54ff5_0_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lvl="0"/>
            <a:r>
              <a:rPr lang="es-PR" dirty="0"/>
              <a:t>Limpieza del Equipo</a:t>
            </a:r>
          </a:p>
        </p:txBody>
      </p:sp>
      <p:sp>
        <p:nvSpPr>
          <p:cNvPr id="281" name="Google Shape;281;g6d60a54ff5_0_38"/>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lvl="0"/>
            <a:r>
              <a:rPr lang="es-PR" dirty="0"/>
              <a:t>Cuidado básico del equipo de seguridad de protección contra caídas</a:t>
            </a:r>
          </a:p>
          <a:p>
            <a:pPr lvl="0"/>
            <a:r>
              <a:rPr lang="es-PR" dirty="0"/>
              <a:t>Nailon y poliéster</a:t>
            </a:r>
          </a:p>
          <a:p>
            <a:pPr lvl="0"/>
            <a:r>
              <a:rPr lang="es-PR" dirty="0"/>
              <a:t>Secado</a:t>
            </a:r>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41</a:t>
            </a:fld>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7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Cuerdas de Rescate</a:t>
            </a:r>
          </a:p>
        </p:txBody>
      </p:sp>
      <p:sp>
        <p:nvSpPr>
          <p:cNvPr id="6" name="Text Placeholder 5">
            <a:extLst>
              <a:ext uri="{FF2B5EF4-FFF2-40B4-BE49-F238E27FC236}">
                <a16:creationId xmlns:a16="http://schemas.microsoft.com/office/drawing/2014/main" id="{DAEE4472-DEE3-4AE3-9D73-703730742EA9}"/>
              </a:ext>
            </a:extLst>
          </p:cNvPr>
          <p:cNvSpPr>
            <a:spLocks noGrp="1"/>
          </p:cNvSpPr>
          <p:nvPr>
            <p:ph type="body" idx="1"/>
          </p:nvPr>
        </p:nvSpPr>
        <p:spPr>
          <a:xfrm>
            <a:off x="839788" y="1681163"/>
            <a:ext cx="5157787" cy="823912"/>
          </a:xfrm>
        </p:spPr>
        <p:txBody>
          <a:bodyPr/>
          <a:lstStyle/>
          <a:p>
            <a:r>
              <a:rPr lang="es-PR" dirty="0"/>
              <a:t>Cuerdas de Rescate Verticales</a:t>
            </a:r>
          </a:p>
        </p:txBody>
      </p:sp>
      <p:sp>
        <p:nvSpPr>
          <p:cNvPr id="795" name="Google Shape;795;p79"/>
          <p:cNvSpPr txBox="1">
            <a:spLocks noGrp="1"/>
          </p:cNvSpPr>
          <p:nvPr>
            <p:ph sz="half" idx="2"/>
          </p:nvPr>
        </p:nvSpPr>
        <p:spPr>
          <a:xfrm>
            <a:off x="839788" y="2505075"/>
            <a:ext cx="5332412" cy="4048125"/>
          </a:xfrm>
          <a:prstGeom prst="rect">
            <a:avLst/>
          </a:prstGeom>
          <a:noFill/>
          <a:ln>
            <a:noFill/>
          </a:ln>
        </p:spPr>
        <p:txBody>
          <a:bodyPr spcFirstLastPara="1" wrap="square" lIns="91425" tIns="45700" rIns="91425" bIns="45700" anchor="t" anchorCtr="0">
            <a:normAutofit fontScale="77500" lnSpcReduction="20000"/>
          </a:bodyPr>
          <a:lstStyle/>
          <a:p>
            <a:pPr lvl="0"/>
            <a:r>
              <a:rPr lang="es-ES" dirty="0"/>
              <a:t>Capaz de resistir una carga de 5000 libras usada por un solo trabajador a la vez</a:t>
            </a:r>
          </a:p>
          <a:p>
            <a:pPr lvl="0"/>
            <a:r>
              <a:rPr lang="es-ES" dirty="0"/>
              <a:t>Libre de cortadas, abrasiones y otros defectos protegida de rozaduras y abrasiones </a:t>
            </a:r>
            <a:endParaRPr lang="en-US" dirty="0"/>
          </a:p>
          <a:p>
            <a:pPr lvl="0"/>
            <a:r>
              <a:rPr lang="es-ES" dirty="0"/>
              <a:t>Anclada a un soporte fijo y de suficiente distancia </a:t>
            </a:r>
            <a:r>
              <a:rPr lang="en-US" dirty="0"/>
              <a:t>para </a:t>
            </a:r>
            <a:r>
              <a:rPr lang="es-ES" dirty="0"/>
              <a:t>llegar a un nivel seguro sobre el suelo</a:t>
            </a:r>
            <a:endParaRPr lang="en-US" dirty="0"/>
          </a:p>
          <a:p>
            <a:pPr lvl="0"/>
            <a:r>
              <a:rPr lang="es-ES" dirty="0"/>
              <a:t>Debe tener un nudo en la parte inferior para evitar que la cuerda se deslice de la orilla</a:t>
            </a:r>
            <a:endParaRPr lang="en-US" dirty="0"/>
          </a:p>
        </p:txBody>
      </p:sp>
      <p:sp>
        <p:nvSpPr>
          <p:cNvPr id="7" name="Text Placeholder 6">
            <a:extLst>
              <a:ext uri="{FF2B5EF4-FFF2-40B4-BE49-F238E27FC236}">
                <a16:creationId xmlns:a16="http://schemas.microsoft.com/office/drawing/2014/main" id="{6478AF78-69DD-4E73-8A75-BFEE069C6815}"/>
              </a:ext>
            </a:extLst>
          </p:cNvPr>
          <p:cNvSpPr>
            <a:spLocks noGrp="1"/>
          </p:cNvSpPr>
          <p:nvPr>
            <p:ph type="body" sz="quarter" idx="3"/>
          </p:nvPr>
        </p:nvSpPr>
        <p:spPr>
          <a:xfrm>
            <a:off x="6172200" y="1681163"/>
            <a:ext cx="5183188" cy="823912"/>
          </a:xfrm>
        </p:spPr>
        <p:txBody>
          <a:bodyPr/>
          <a:lstStyle/>
          <a:p>
            <a:r>
              <a:rPr lang="es-PR" dirty="0"/>
              <a:t>Cuerdas de Rescate Horizontales</a:t>
            </a:r>
          </a:p>
        </p:txBody>
      </p:sp>
      <p:sp>
        <p:nvSpPr>
          <p:cNvPr id="8" name="Content Placeholder 7">
            <a:extLst>
              <a:ext uri="{FF2B5EF4-FFF2-40B4-BE49-F238E27FC236}">
                <a16:creationId xmlns:a16="http://schemas.microsoft.com/office/drawing/2014/main" id="{EC524F06-E082-4FB2-B528-BC527A44C3BB}"/>
              </a:ext>
            </a:extLst>
          </p:cNvPr>
          <p:cNvSpPr>
            <a:spLocks noGrp="1"/>
          </p:cNvSpPr>
          <p:nvPr>
            <p:ph sz="quarter" idx="4"/>
          </p:nvPr>
        </p:nvSpPr>
        <p:spPr>
          <a:xfrm>
            <a:off x="6400800" y="2505075"/>
            <a:ext cx="4954588" cy="3684588"/>
          </a:xfrm>
        </p:spPr>
        <p:txBody>
          <a:bodyPr>
            <a:normAutofit/>
          </a:bodyPr>
          <a:lstStyle/>
          <a:p>
            <a:r>
              <a:rPr lang="es-PR" dirty="0"/>
              <a:t>Puede aumentar el área de protección del trabajador</a:t>
            </a:r>
          </a:p>
          <a:p>
            <a:r>
              <a:rPr lang="es-PR" dirty="0"/>
              <a:t>Use con paso automático para que el trabajador mantenga ambas manos libres</a:t>
            </a:r>
          </a:p>
          <a:p>
            <a:endParaRPr lang="en-US" dirty="0"/>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42</a:t>
            </a:fld>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71776C8-BAF8-41D9-94F9-94D0D3CEEB6D}"/>
              </a:ext>
            </a:extLst>
          </p:cNvPr>
          <p:cNvSpPr>
            <a:spLocks noGrp="1"/>
          </p:cNvSpPr>
          <p:nvPr>
            <p:ph type="title"/>
          </p:nvPr>
        </p:nvSpPr>
        <p:spPr>
          <a:xfrm>
            <a:off x="838200" y="365125"/>
            <a:ext cx="10515600" cy="1325563"/>
          </a:xfrm>
        </p:spPr>
        <p:txBody>
          <a:bodyPr>
            <a:normAutofit/>
          </a:bodyPr>
          <a:lstStyle/>
          <a:p>
            <a:r>
              <a:rPr lang="es-PR" dirty="0"/>
              <a:t>Usar los sistemas de detención de caídas de manera segura</a:t>
            </a:r>
          </a:p>
        </p:txBody>
      </p:sp>
      <p:sp>
        <p:nvSpPr>
          <p:cNvPr id="11" name="Content Placeholder 10">
            <a:extLst>
              <a:ext uri="{FF2B5EF4-FFF2-40B4-BE49-F238E27FC236}">
                <a16:creationId xmlns:a16="http://schemas.microsoft.com/office/drawing/2014/main" id="{28024C94-2DB6-4547-9C0B-3DE8CA2A6653}"/>
              </a:ext>
            </a:extLst>
          </p:cNvPr>
          <p:cNvSpPr>
            <a:spLocks noGrp="1"/>
          </p:cNvSpPr>
          <p:nvPr>
            <p:ph idx="1"/>
          </p:nvPr>
        </p:nvSpPr>
        <p:spPr>
          <a:xfrm>
            <a:off x="838200" y="1825625"/>
            <a:ext cx="10515600" cy="4351338"/>
          </a:xfrm>
        </p:spPr>
        <p:txBody>
          <a:bodyPr/>
          <a:lstStyle/>
          <a:p>
            <a:pPr marL="0" indent="0">
              <a:buNone/>
            </a:pPr>
            <a:r>
              <a:rPr lang="es-PR" dirty="0"/>
              <a:t>Cuando el sistema personal de detención de caídas se activa, asegúrese de que:</a:t>
            </a:r>
          </a:p>
          <a:p>
            <a:r>
              <a:rPr lang="es-PR" dirty="0"/>
              <a:t>La fuerza máxima de detención se limita a 1,800 libras.</a:t>
            </a:r>
          </a:p>
          <a:p>
            <a:r>
              <a:rPr lang="es-PR" dirty="0"/>
              <a:t>Se haya instalado de modo que el empleado no tiene una caída libre de mas de 6 pies (2 metros) ni tenga contacto con ningún nivel inferior.</a:t>
            </a:r>
          </a:p>
          <a:p>
            <a:r>
              <a:rPr lang="es-PR" dirty="0"/>
              <a:t>Detenga por complete al empleado y limite la distancia máxima de  desaceleración a 3½ pies. </a:t>
            </a:r>
          </a:p>
          <a:p>
            <a:endParaRPr lang="en-US" dirty="0"/>
          </a:p>
        </p:txBody>
      </p:sp>
      <p:sp>
        <p:nvSpPr>
          <p:cNvPr id="7" name="Date Placeholder 6">
            <a:extLst>
              <a:ext uri="{FF2B5EF4-FFF2-40B4-BE49-F238E27FC236}">
                <a16:creationId xmlns:a16="http://schemas.microsoft.com/office/drawing/2014/main" id="{75992438-1747-47E9-AEF3-4F3DFDECE56B}"/>
              </a:ext>
            </a:extLst>
          </p:cNvPr>
          <p:cNvSpPr>
            <a:spLocks noGrp="1"/>
          </p:cNvSpPr>
          <p:nvPr>
            <p:ph type="dt" sz="half" idx="10"/>
          </p:nvPr>
        </p:nvSpPr>
        <p:spPr>
          <a:xfrm>
            <a:off x="838200" y="6356350"/>
            <a:ext cx="2743200" cy="365125"/>
          </a:xfrm>
        </p:spPr>
        <p:txBody>
          <a:bodyPr/>
          <a:lstStyle/>
          <a:p>
            <a:r>
              <a:rPr lang="en-US" dirty="0"/>
              <a:t>enero 2020</a:t>
            </a:r>
          </a:p>
        </p:txBody>
      </p:sp>
      <p:sp>
        <p:nvSpPr>
          <p:cNvPr id="8" name="Footer Placeholder 7">
            <a:extLst>
              <a:ext uri="{FF2B5EF4-FFF2-40B4-BE49-F238E27FC236}">
                <a16:creationId xmlns:a16="http://schemas.microsoft.com/office/drawing/2014/main" id="{86976591-1821-4827-94BE-CCFCBF698314}"/>
              </a:ext>
            </a:extLst>
          </p:cNvPr>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9" name="Slide Number Placeholder 8">
            <a:extLst>
              <a:ext uri="{FF2B5EF4-FFF2-40B4-BE49-F238E27FC236}">
                <a16:creationId xmlns:a16="http://schemas.microsoft.com/office/drawing/2014/main" id="{A91CBAE0-E8FE-452E-88B4-0B219885CAE0}"/>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43</a:t>
            </a:fld>
            <a:endParaRPr lang="en-US" dirty="0"/>
          </a:p>
        </p:txBody>
      </p:sp>
    </p:spTree>
    <p:extLst>
      <p:ext uri="{BB962C8B-B14F-4D97-AF65-F5344CB8AC3E}">
        <p14:creationId xmlns:p14="http://schemas.microsoft.com/office/powerpoint/2010/main" val="37640636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ABEF-4507-4C45-B2D5-F230A2EC8041}"/>
              </a:ext>
            </a:extLst>
          </p:cNvPr>
          <p:cNvSpPr>
            <a:spLocks noGrp="1"/>
          </p:cNvSpPr>
          <p:nvPr>
            <p:ph type="title"/>
          </p:nvPr>
        </p:nvSpPr>
        <p:spPr>
          <a:xfrm>
            <a:off x="838200" y="365125"/>
            <a:ext cx="10515600" cy="1325563"/>
          </a:xfrm>
        </p:spPr>
        <p:txBody>
          <a:bodyPr>
            <a:normAutofit/>
          </a:bodyPr>
          <a:lstStyle/>
          <a:p>
            <a:r>
              <a:rPr lang="es-PR" dirty="0"/>
              <a:t>Medidas para Evaluar los Peligros de Caídas y Controles</a:t>
            </a:r>
          </a:p>
        </p:txBody>
      </p:sp>
      <p:pic>
        <p:nvPicPr>
          <p:cNvPr id="3" name="Picture 2">
            <a:extLst>
              <a:ext uri="{FF2B5EF4-FFF2-40B4-BE49-F238E27FC236}">
                <a16:creationId xmlns:a16="http://schemas.microsoft.com/office/drawing/2014/main" id="{519EF194-2A36-4D82-BE61-AC804B16D89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78337" y="1928447"/>
            <a:ext cx="5749026" cy="4029805"/>
          </a:xfrm>
          <a:prstGeom prst="rect">
            <a:avLst/>
          </a:prstGeom>
        </p:spPr>
      </p:pic>
      <p:sp>
        <p:nvSpPr>
          <p:cNvPr id="9" name="Cuadro de texto 2">
            <a:extLst>
              <a:ext uri="{FF2B5EF4-FFF2-40B4-BE49-F238E27FC236}">
                <a16:creationId xmlns:a16="http://schemas.microsoft.com/office/drawing/2014/main" id="{5489E243-12D6-4DB9-85A0-C52AFEBAEBB5}"/>
              </a:ext>
            </a:extLst>
          </p:cNvPr>
          <p:cNvSpPr txBox="1">
            <a:spLocks noChangeArrowheads="1"/>
          </p:cNvSpPr>
          <p:nvPr/>
        </p:nvSpPr>
        <p:spPr bwMode="auto">
          <a:xfrm>
            <a:off x="3962400" y="2535639"/>
            <a:ext cx="1587500" cy="54316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1400" b="1" dirty="0">
                <a:effectLst/>
                <a:latin typeface="Calibri" panose="020F0502020204030204" pitchFamily="34" charset="0"/>
                <a:ea typeface="Calibri" panose="020F0502020204030204" pitchFamily="34" charset="0"/>
              </a:rPr>
              <a:t>Acollador de 6 pies de largo</a:t>
            </a:r>
            <a:endParaRPr lang="en-US" sz="1400" b="1" dirty="0">
              <a:effectLst/>
              <a:latin typeface="Calibri" panose="020F0502020204030204" pitchFamily="34" charset="0"/>
              <a:ea typeface="Calibri" panose="020F0502020204030204" pitchFamily="34" charset="0"/>
            </a:endParaRPr>
          </a:p>
        </p:txBody>
      </p:sp>
      <p:sp>
        <p:nvSpPr>
          <p:cNvPr id="10" name="Cuadro de texto 2">
            <a:extLst>
              <a:ext uri="{FF2B5EF4-FFF2-40B4-BE49-F238E27FC236}">
                <a16:creationId xmlns:a16="http://schemas.microsoft.com/office/drawing/2014/main" id="{62EDC83F-9470-409B-9487-96A0F6C9A4D7}"/>
              </a:ext>
            </a:extLst>
          </p:cNvPr>
          <p:cNvSpPr txBox="1">
            <a:spLocks noChangeArrowheads="1"/>
          </p:cNvSpPr>
          <p:nvPr/>
        </p:nvSpPr>
        <p:spPr bwMode="auto">
          <a:xfrm>
            <a:off x="3962400" y="3391534"/>
            <a:ext cx="1714500" cy="52713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1350" b="1" dirty="0">
                <a:effectLst/>
                <a:latin typeface="Calibri" panose="020F0502020204030204" pitchFamily="34" charset="0"/>
                <a:ea typeface="Calibri" panose="020F0502020204030204" pitchFamily="34" charset="0"/>
              </a:rPr>
              <a:t>Distancia de desace-leración de 3½ pies</a:t>
            </a:r>
            <a:endParaRPr lang="en-US" sz="1350" b="1" dirty="0">
              <a:effectLst/>
              <a:latin typeface="Calibri" panose="020F0502020204030204" pitchFamily="34" charset="0"/>
              <a:ea typeface="Calibri" panose="020F0502020204030204" pitchFamily="34" charset="0"/>
            </a:endParaRPr>
          </a:p>
        </p:txBody>
      </p:sp>
      <p:sp>
        <p:nvSpPr>
          <p:cNvPr id="13" name="Cuadro de texto 2">
            <a:extLst>
              <a:ext uri="{FF2B5EF4-FFF2-40B4-BE49-F238E27FC236}">
                <a16:creationId xmlns:a16="http://schemas.microsoft.com/office/drawing/2014/main" id="{10457A39-DF47-4DBD-81CD-DBF136464CC9}"/>
              </a:ext>
            </a:extLst>
          </p:cNvPr>
          <p:cNvSpPr txBox="1">
            <a:spLocks noChangeArrowheads="1"/>
          </p:cNvSpPr>
          <p:nvPr/>
        </p:nvSpPr>
        <p:spPr bwMode="auto">
          <a:xfrm>
            <a:off x="3962400" y="4471089"/>
            <a:ext cx="1714500" cy="54316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1400" b="1" dirty="0">
                <a:effectLst/>
                <a:latin typeface="Calibri" panose="020F0502020204030204" pitchFamily="34" charset="0"/>
                <a:ea typeface="Calibri" panose="020F0502020204030204" pitchFamily="34" charset="0"/>
              </a:rPr>
              <a:t>6 pies - Estatura del trabajador</a:t>
            </a:r>
            <a:endParaRPr lang="en-US" sz="1400" b="1" dirty="0">
              <a:effectLst/>
              <a:latin typeface="Calibri" panose="020F0502020204030204" pitchFamily="34" charset="0"/>
              <a:ea typeface="Calibri" panose="020F0502020204030204" pitchFamily="34" charset="0"/>
            </a:endParaRPr>
          </a:p>
        </p:txBody>
      </p:sp>
      <p:sp>
        <p:nvSpPr>
          <p:cNvPr id="14" name="Cuadro de texto 2">
            <a:extLst>
              <a:ext uri="{FF2B5EF4-FFF2-40B4-BE49-F238E27FC236}">
                <a16:creationId xmlns:a16="http://schemas.microsoft.com/office/drawing/2014/main" id="{20D6F529-8710-4E6B-9BF2-DF876EFB679F}"/>
              </a:ext>
            </a:extLst>
          </p:cNvPr>
          <p:cNvSpPr txBox="1">
            <a:spLocks noChangeArrowheads="1"/>
          </p:cNvSpPr>
          <p:nvPr/>
        </p:nvSpPr>
        <p:spPr bwMode="auto">
          <a:xfrm>
            <a:off x="3987800" y="5223437"/>
            <a:ext cx="1567180" cy="54316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s-MX" sz="1400" b="1" dirty="0">
                <a:effectLst/>
                <a:latin typeface="Calibri" panose="020F0502020204030204" pitchFamily="34" charset="0"/>
                <a:ea typeface="Calibri" panose="020F0502020204030204" pitchFamily="34" charset="0"/>
              </a:rPr>
              <a:t>Factor de seguir-dad de 3 pies</a:t>
            </a:r>
            <a:endParaRPr lang="en-US" sz="1400" b="1" dirty="0">
              <a:effectLst/>
              <a:latin typeface="Calibri" panose="020F0502020204030204" pitchFamily="34" charset="0"/>
              <a:ea typeface="Calibri" panose="020F0502020204030204" pitchFamily="34" charset="0"/>
            </a:endParaRPr>
          </a:p>
        </p:txBody>
      </p:sp>
      <p:sp>
        <p:nvSpPr>
          <p:cNvPr id="15" name="Cuadro de texto 2">
            <a:extLst>
              <a:ext uri="{FF2B5EF4-FFF2-40B4-BE49-F238E27FC236}">
                <a16:creationId xmlns:a16="http://schemas.microsoft.com/office/drawing/2014/main" id="{75EC0C9C-F750-4B00-9637-28E367C48036}"/>
              </a:ext>
            </a:extLst>
          </p:cNvPr>
          <p:cNvSpPr txBox="1">
            <a:spLocks noChangeArrowheads="1"/>
          </p:cNvSpPr>
          <p:nvPr/>
        </p:nvSpPr>
        <p:spPr bwMode="auto">
          <a:xfrm>
            <a:off x="5490528" y="3548697"/>
            <a:ext cx="1160145" cy="92900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07000"/>
              </a:lnSpc>
              <a:spcBef>
                <a:spcPts val="0"/>
              </a:spcBef>
              <a:spcAft>
                <a:spcPts val="0"/>
              </a:spcAft>
            </a:pPr>
            <a:r>
              <a:rPr lang="es-MX" sz="1400" b="1" dirty="0">
                <a:effectLst/>
                <a:latin typeface="Calibri" panose="020F0502020204030204" pitchFamily="34" charset="0"/>
                <a:ea typeface="Calibri" panose="020F0502020204030204" pitchFamily="34" charset="0"/>
              </a:rPr>
              <a:t>Total </a:t>
            </a:r>
            <a:endParaRPr lang="en-US" sz="1400" b="1" dirty="0">
              <a:effectLst/>
              <a:latin typeface="Calibri" panose="020F0502020204030204" pitchFamily="34" charset="0"/>
              <a:ea typeface="Calibri" panose="020F0502020204030204" pitchFamily="34" charset="0"/>
            </a:endParaRPr>
          </a:p>
          <a:p>
            <a:pPr marL="0" marR="0" algn="ctr">
              <a:lnSpc>
                <a:spcPct val="107000"/>
              </a:lnSpc>
              <a:spcBef>
                <a:spcPts val="0"/>
              </a:spcBef>
              <a:spcAft>
                <a:spcPts val="0"/>
              </a:spcAft>
            </a:pPr>
            <a:r>
              <a:rPr lang="es-MX" sz="1400" b="1" dirty="0">
                <a:effectLst/>
                <a:latin typeface="Calibri" panose="020F0502020204030204" pitchFamily="34" charset="0"/>
                <a:ea typeface="Calibri" panose="020F0502020204030204" pitchFamily="34" charset="0"/>
              </a:rPr>
              <a:t>18½ pies </a:t>
            </a:r>
            <a:endParaRPr lang="en-US" sz="1400" b="1" dirty="0">
              <a:effectLst/>
              <a:latin typeface="Calibri" panose="020F0502020204030204" pitchFamily="34" charset="0"/>
              <a:ea typeface="Calibri" panose="020F0502020204030204" pitchFamily="34" charset="0"/>
            </a:endParaRPr>
          </a:p>
          <a:p>
            <a:pPr marL="0" marR="0" algn="ctr">
              <a:lnSpc>
                <a:spcPct val="107000"/>
              </a:lnSpc>
              <a:spcBef>
                <a:spcPts val="0"/>
              </a:spcBef>
              <a:spcAft>
                <a:spcPts val="0"/>
              </a:spcAft>
            </a:pPr>
            <a:r>
              <a:rPr lang="es-MX" sz="1400" b="1" dirty="0">
                <a:effectLst/>
                <a:latin typeface="Calibri" panose="020F0502020204030204" pitchFamily="34" charset="0"/>
                <a:ea typeface="Calibri" panose="020F0502020204030204" pitchFamily="34" charset="0"/>
              </a:rPr>
              <a:t>del </a:t>
            </a:r>
            <a:endParaRPr lang="en-US" sz="1400" b="1" dirty="0">
              <a:effectLst/>
              <a:latin typeface="Calibri" panose="020F0502020204030204" pitchFamily="34" charset="0"/>
              <a:ea typeface="Calibri" panose="020F0502020204030204" pitchFamily="34" charset="0"/>
            </a:endParaRPr>
          </a:p>
          <a:p>
            <a:pPr marL="0" marR="0" algn="ctr">
              <a:lnSpc>
                <a:spcPct val="107000"/>
              </a:lnSpc>
              <a:spcBef>
                <a:spcPts val="0"/>
              </a:spcBef>
              <a:spcAft>
                <a:spcPts val="0"/>
              </a:spcAft>
            </a:pPr>
            <a:r>
              <a:rPr lang="es-MX" sz="1400" b="1" dirty="0">
                <a:effectLst/>
                <a:latin typeface="Calibri" panose="020F0502020204030204" pitchFamily="34" charset="0"/>
                <a:ea typeface="Calibri" panose="020F0502020204030204" pitchFamily="34" charset="0"/>
              </a:rPr>
              <a:t>anclaje</a:t>
            </a:r>
            <a:endParaRPr lang="en-US" sz="1400" b="1" dirty="0">
              <a:effectLst/>
              <a:latin typeface="Calibri" panose="020F0502020204030204" pitchFamily="34" charset="0"/>
              <a:ea typeface="Calibri" panose="020F0502020204030204" pitchFamily="34" charset="0"/>
            </a:endParaRPr>
          </a:p>
          <a:p>
            <a:pPr marL="0" marR="0" algn="ctr">
              <a:lnSpc>
                <a:spcPct val="107000"/>
              </a:lnSpc>
              <a:spcBef>
                <a:spcPts val="0"/>
              </a:spcBef>
              <a:spcAft>
                <a:spcPts val="0"/>
              </a:spcAft>
            </a:pPr>
            <a:endParaRPr lang="es-MX" sz="1100" dirty="0">
              <a:effectLst/>
              <a:latin typeface="Calibri" panose="020F0502020204030204" pitchFamily="34" charset="0"/>
              <a:ea typeface="Calibri" panose="020F0502020204030204" pitchFamily="34" charset="0"/>
            </a:endParaRPr>
          </a:p>
          <a:p>
            <a:pPr marL="0" marR="0" algn="ctr">
              <a:lnSpc>
                <a:spcPct val="107000"/>
              </a:lnSpc>
              <a:spcBef>
                <a:spcPts val="0"/>
              </a:spcBef>
              <a:spcAft>
                <a:spcPts val="0"/>
              </a:spcAft>
            </a:pPr>
            <a:r>
              <a:rPr lang="es-MX"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s-MX"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s-MX" sz="1100" dirty="0">
                <a:effectLst/>
                <a:latin typeface="Calibri" panose="020F0502020204030204" pitchFamily="34" charset="0"/>
                <a:ea typeface="Calibri" panose="020F0502020204030204" pitchFamily="34" charset="0"/>
              </a:rPr>
              <a:t> </a:t>
            </a:r>
            <a:endParaRPr lang="en-US" sz="1100" dirty="0">
              <a:effectLst/>
              <a:latin typeface="Calibri" panose="020F0502020204030204" pitchFamily="34" charset="0"/>
              <a:ea typeface="Calibri" panose="020F0502020204030204" pitchFamily="34" charset="0"/>
            </a:endParaRPr>
          </a:p>
        </p:txBody>
      </p:sp>
      <p:sp>
        <p:nvSpPr>
          <p:cNvPr id="12" name="Content Placeholder 11">
            <a:extLst>
              <a:ext uri="{FF2B5EF4-FFF2-40B4-BE49-F238E27FC236}">
                <a16:creationId xmlns:a16="http://schemas.microsoft.com/office/drawing/2014/main" id="{E8CE83BE-61AF-4D6D-BB53-B1703ECBEFE0}"/>
              </a:ext>
            </a:extLst>
          </p:cNvPr>
          <p:cNvSpPr>
            <a:spLocks noGrp="1"/>
          </p:cNvSpPr>
          <p:nvPr>
            <p:ph idx="1"/>
          </p:nvPr>
        </p:nvSpPr>
        <p:spPr>
          <a:xfrm>
            <a:off x="6960358" y="2192745"/>
            <a:ext cx="4393442" cy="3679423"/>
          </a:xfrm>
        </p:spPr>
        <p:txBody>
          <a:bodyPr>
            <a:normAutofit/>
          </a:bodyPr>
          <a:lstStyle/>
          <a:p>
            <a:r>
              <a:rPr lang="es-PR" dirty="0"/>
              <a:t>Unas cuantas medidas básicas y ecuaciones ayudan a evaluar:</a:t>
            </a:r>
          </a:p>
          <a:p>
            <a:pPr lvl="1"/>
            <a:r>
              <a:rPr lang="es-PR" dirty="0"/>
              <a:t>La distancia total de seguridad necesaria para PFAS</a:t>
            </a:r>
          </a:p>
          <a:p>
            <a:pPr lvl="1"/>
            <a:r>
              <a:rPr lang="es-PR" dirty="0"/>
              <a:t>Peligro de caídas de columpio para PFAS</a:t>
            </a:r>
            <a:endParaRPr lang="es-PR" sz="1600" dirty="0"/>
          </a:p>
        </p:txBody>
      </p:sp>
      <p:sp>
        <p:nvSpPr>
          <p:cNvPr id="4" name="Date Placeholder 3">
            <a:extLst>
              <a:ext uri="{FF2B5EF4-FFF2-40B4-BE49-F238E27FC236}">
                <a16:creationId xmlns:a16="http://schemas.microsoft.com/office/drawing/2014/main" id="{2DCEA804-320B-44A5-996B-30C67556F928}"/>
              </a:ext>
              <a:ext uri="{C183D7F6-B498-43B3-948B-1728B52AA6E4}">
                <adec:decorative xmlns:adec="http://schemas.microsoft.com/office/drawing/2017/decorative" val="0"/>
              </a:ext>
            </a:extLst>
          </p:cNvPr>
          <p:cNvSpPr>
            <a:spLocks noGrp="1"/>
          </p:cNvSpPr>
          <p:nvPr>
            <p:ph type="dt" sz="half" idx="10"/>
          </p:nvPr>
        </p:nvSpPr>
        <p:spPr>
          <a:xfrm>
            <a:off x="838200" y="6356350"/>
            <a:ext cx="2743200" cy="365125"/>
          </a:xfrm>
        </p:spPr>
        <p:txBody>
          <a:bodyPr>
            <a:normAutofit/>
          </a:bodyPr>
          <a:lstStyle/>
          <a:p>
            <a:pPr>
              <a:spcAft>
                <a:spcPts val="600"/>
              </a:spcAft>
            </a:pPr>
            <a:r>
              <a:rPr lang="en-US" dirty="0"/>
              <a:t>enero 2020</a:t>
            </a:r>
          </a:p>
        </p:txBody>
      </p:sp>
      <p:sp>
        <p:nvSpPr>
          <p:cNvPr id="5" name="Footer Placeholder 4">
            <a:extLst>
              <a:ext uri="{FF2B5EF4-FFF2-40B4-BE49-F238E27FC236}">
                <a16:creationId xmlns:a16="http://schemas.microsoft.com/office/drawing/2014/main" id="{1FAFE8BC-0AC1-4344-9FC5-48DF53072163}"/>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Subsidio Susan B. Harwood SH05121-SH9</a:t>
            </a:r>
          </a:p>
        </p:txBody>
      </p:sp>
      <p:sp>
        <p:nvSpPr>
          <p:cNvPr id="6" name="Slide Number Placeholder 5">
            <a:extLst>
              <a:ext uri="{FF2B5EF4-FFF2-40B4-BE49-F238E27FC236}">
                <a16:creationId xmlns:a16="http://schemas.microsoft.com/office/drawing/2014/main" id="{598884E8-96AE-46DE-99AA-BE69169ACC11}"/>
              </a:ext>
              <a:ext uri="{C183D7F6-B498-43B3-948B-1728B52AA6E4}">
                <adec:decorative xmlns:adec="http://schemas.microsoft.com/office/drawing/2017/decorative" val="0"/>
              </a:ext>
            </a:extLst>
          </p:cNvPr>
          <p:cNvSpPr>
            <a:spLocks noGrp="1"/>
          </p:cNvSpPr>
          <p:nvPr>
            <p:ph type="sldNum" sz="quarter" idx="12"/>
          </p:nvPr>
        </p:nvSpPr>
        <p:spPr>
          <a:xfrm>
            <a:off x="8610600" y="6356350"/>
            <a:ext cx="2743200" cy="365125"/>
          </a:xfrm>
        </p:spPr>
        <p:txBody>
          <a:bodyPr>
            <a:normAutofit/>
          </a:bodyPr>
          <a:lstStyle/>
          <a:p>
            <a:pPr>
              <a:spcAft>
                <a:spcPts val="600"/>
              </a:spcAft>
            </a:pPr>
            <a:fld id="{A238EE3B-2C96-4FAE-8AD1-4D7508491DE6}" type="slidenum">
              <a:rPr lang="en-US" smtClean="0"/>
              <a:pPr>
                <a:spcAft>
                  <a:spcPts val="600"/>
                </a:spcAft>
              </a:pPr>
              <a:t>44</a:t>
            </a:fld>
            <a:endParaRPr lang="en-US" dirty="0"/>
          </a:p>
        </p:txBody>
      </p:sp>
    </p:spTree>
    <p:extLst>
      <p:ext uri="{BB962C8B-B14F-4D97-AF65-F5344CB8AC3E}">
        <p14:creationId xmlns:p14="http://schemas.microsoft.com/office/powerpoint/2010/main" val="4253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1CD2A-4635-49D3-8FB1-F622698B4A47}"/>
              </a:ext>
            </a:extLst>
          </p:cNvPr>
          <p:cNvSpPr>
            <a:spLocks noGrp="1"/>
          </p:cNvSpPr>
          <p:nvPr>
            <p:ph type="title"/>
          </p:nvPr>
        </p:nvSpPr>
        <p:spPr/>
        <p:txBody>
          <a:bodyPr/>
          <a:lstStyle/>
          <a:p>
            <a:r>
              <a:rPr lang="es-PR" dirty="0"/>
              <a:t>La Distancia Total para PFAS</a:t>
            </a:r>
          </a:p>
        </p:txBody>
      </p:sp>
      <p:sp>
        <p:nvSpPr>
          <p:cNvPr id="3" name="Content Placeholder 2">
            <a:extLst>
              <a:ext uri="{FF2B5EF4-FFF2-40B4-BE49-F238E27FC236}">
                <a16:creationId xmlns:a16="http://schemas.microsoft.com/office/drawing/2014/main" id="{9D390C3F-578F-401F-AA89-A494CD81696D}"/>
              </a:ext>
            </a:extLst>
          </p:cNvPr>
          <p:cNvSpPr>
            <a:spLocks noGrp="1"/>
          </p:cNvSpPr>
          <p:nvPr>
            <p:ph idx="1"/>
          </p:nvPr>
        </p:nvSpPr>
        <p:spPr/>
        <p:txBody>
          <a:bodyPr>
            <a:normAutofit/>
          </a:bodyPr>
          <a:lstStyle/>
          <a:p>
            <a:r>
              <a:rPr lang="es-PR" dirty="0"/>
              <a:t>La distancia total de seguridad es la distancia mínima vertical distancia entre el trabajador y el nivel inferior.</a:t>
            </a:r>
          </a:p>
          <a:p>
            <a:r>
              <a:rPr lang="es-PR" dirty="0"/>
              <a:t>La distancia total de seguridad se calcula </a:t>
            </a:r>
            <a:r>
              <a:rPr lang="es-PR" i="1" dirty="0"/>
              <a:t>antes de </a:t>
            </a:r>
            <a:r>
              <a:rPr lang="es-PR" dirty="0"/>
              <a:t>decidir si se usara un PFAS. </a:t>
            </a:r>
          </a:p>
          <a:p>
            <a:pPr marL="0" indent="0" algn="ctr">
              <a:buNone/>
            </a:pPr>
            <a:endParaRPr lang="es-PR" b="1" i="1" dirty="0"/>
          </a:p>
          <a:p>
            <a:pPr marL="0" indent="0" algn="ctr">
              <a:buNone/>
            </a:pPr>
            <a:r>
              <a:rPr lang="es-PR" b="1" i="1" dirty="0"/>
              <a:t>Favor de notar *Si la distancia disponible no es mayor que la distancia total de seguridad, no es adecuado usar el PFAS y puede usarse un sistema de sujeción contra caída en su lugar. </a:t>
            </a:r>
          </a:p>
        </p:txBody>
      </p:sp>
      <p:sp>
        <p:nvSpPr>
          <p:cNvPr id="4" name="Date Placeholder 3">
            <a:extLst>
              <a:ext uri="{FF2B5EF4-FFF2-40B4-BE49-F238E27FC236}">
                <a16:creationId xmlns:a16="http://schemas.microsoft.com/office/drawing/2014/main" id="{12CCA200-63F6-489D-835A-FB65743A2000}"/>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71218EA0-9F71-4314-BA6F-90BB9E908A8A}"/>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EFC3019F-1632-4A26-BD84-0C9D5E223CF3}"/>
              </a:ext>
            </a:extLst>
          </p:cNvPr>
          <p:cNvSpPr>
            <a:spLocks noGrp="1"/>
          </p:cNvSpPr>
          <p:nvPr>
            <p:ph type="sldNum" sz="quarter" idx="12"/>
          </p:nvPr>
        </p:nvSpPr>
        <p:spPr/>
        <p:txBody>
          <a:bodyPr/>
          <a:lstStyle/>
          <a:p>
            <a:fld id="{A238EE3B-2C96-4FAE-8AD1-4D7508491DE6}" type="slidenum">
              <a:rPr lang="en-US" smtClean="0"/>
              <a:pPr/>
              <a:t>45</a:t>
            </a:fld>
            <a:endParaRPr lang="en-US" dirty="0"/>
          </a:p>
        </p:txBody>
      </p:sp>
    </p:spTree>
    <p:extLst>
      <p:ext uri="{BB962C8B-B14F-4D97-AF65-F5344CB8AC3E}">
        <p14:creationId xmlns:p14="http://schemas.microsoft.com/office/powerpoint/2010/main" val="17816353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D2E5A-0012-4421-890C-4AA407618EF6}"/>
              </a:ext>
            </a:extLst>
          </p:cNvPr>
          <p:cNvSpPr>
            <a:spLocks noGrp="1"/>
          </p:cNvSpPr>
          <p:nvPr>
            <p:ph type="title"/>
          </p:nvPr>
        </p:nvSpPr>
        <p:spPr/>
        <p:txBody>
          <a:bodyPr/>
          <a:lstStyle/>
          <a:p>
            <a:r>
              <a:rPr lang="es-PR" dirty="0"/>
              <a:t>Cálculos de Distancia Total de Seguridad</a:t>
            </a:r>
          </a:p>
        </p:txBody>
      </p:sp>
      <p:sp>
        <p:nvSpPr>
          <p:cNvPr id="3" name="Content Placeholder 2">
            <a:extLst>
              <a:ext uri="{FF2B5EF4-FFF2-40B4-BE49-F238E27FC236}">
                <a16:creationId xmlns:a16="http://schemas.microsoft.com/office/drawing/2014/main" id="{37A1ED3C-AC69-4196-AD36-A393915DDBC8}"/>
              </a:ext>
            </a:extLst>
          </p:cNvPr>
          <p:cNvSpPr>
            <a:spLocks noGrp="1"/>
          </p:cNvSpPr>
          <p:nvPr>
            <p:ph idx="1"/>
          </p:nvPr>
        </p:nvSpPr>
        <p:spPr/>
        <p:txBody>
          <a:bodyPr>
            <a:normAutofit lnSpcReduction="10000"/>
          </a:bodyPr>
          <a:lstStyle/>
          <a:p>
            <a:r>
              <a:rPr lang="es-PR" dirty="0"/>
              <a:t>Fácil de hacer, basado en varios factores, incluyendo:</a:t>
            </a:r>
          </a:p>
          <a:p>
            <a:pPr lvl="1"/>
            <a:r>
              <a:rPr lang="es-PR" dirty="0"/>
              <a:t>Largo del acollador; </a:t>
            </a:r>
          </a:p>
          <a:p>
            <a:pPr lvl="1"/>
            <a:r>
              <a:rPr lang="es-PR" dirty="0"/>
              <a:t>La altura en la cual </a:t>
            </a:r>
            <a:r>
              <a:rPr lang="es-ES" dirty="0"/>
              <a:t>está anclado el acollador con respecto a la otra punta colocada en el arnés del trabajador</a:t>
            </a:r>
            <a:r>
              <a:rPr lang="es-PR" dirty="0"/>
              <a:t>;</a:t>
            </a:r>
          </a:p>
          <a:p>
            <a:pPr lvl="1"/>
            <a:r>
              <a:rPr lang="es-ES" dirty="0"/>
              <a:t>La distancia que recorrerá el trabajador conforme el dispositivo de desaceleración absorba la energía de la caída (la haga más lenta)</a:t>
            </a:r>
            <a:r>
              <a:rPr lang="es-PR" dirty="0"/>
              <a:t>;</a:t>
            </a:r>
          </a:p>
          <a:p>
            <a:pPr lvl="1"/>
            <a:r>
              <a:rPr lang="es-PR" dirty="0"/>
              <a:t>La altura del trabajador;</a:t>
            </a:r>
          </a:p>
          <a:p>
            <a:pPr lvl="1"/>
            <a:r>
              <a:rPr lang="es-PR" dirty="0"/>
              <a:t>Deslizamiento en Anillo D; y</a:t>
            </a:r>
          </a:p>
          <a:p>
            <a:pPr lvl="1"/>
            <a:r>
              <a:rPr lang="es-PR" dirty="0"/>
              <a:t>Un factor de seguridad.</a:t>
            </a:r>
          </a:p>
          <a:p>
            <a:endParaRPr lang="en-US" dirty="0"/>
          </a:p>
        </p:txBody>
      </p:sp>
      <p:sp>
        <p:nvSpPr>
          <p:cNvPr id="4" name="Date Placeholder 3">
            <a:extLst>
              <a:ext uri="{FF2B5EF4-FFF2-40B4-BE49-F238E27FC236}">
                <a16:creationId xmlns:a16="http://schemas.microsoft.com/office/drawing/2014/main" id="{ECD906D5-65B5-49EA-A638-BDC132D43313}"/>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13DAC729-3F02-4CB7-ABA1-01DCF9FAE471}"/>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FEA26AB4-6419-4347-B62A-AFCD96454E53}"/>
              </a:ext>
            </a:extLst>
          </p:cNvPr>
          <p:cNvSpPr>
            <a:spLocks noGrp="1"/>
          </p:cNvSpPr>
          <p:nvPr>
            <p:ph type="sldNum" sz="quarter" idx="12"/>
          </p:nvPr>
        </p:nvSpPr>
        <p:spPr/>
        <p:txBody>
          <a:bodyPr/>
          <a:lstStyle/>
          <a:p>
            <a:fld id="{A238EE3B-2C96-4FAE-8AD1-4D7508491DE6}" type="slidenum">
              <a:rPr lang="en-US" smtClean="0"/>
              <a:pPr/>
              <a:t>46</a:t>
            </a:fld>
            <a:endParaRPr lang="en-US" dirty="0"/>
          </a:p>
        </p:txBody>
      </p:sp>
    </p:spTree>
    <p:extLst>
      <p:ext uri="{BB962C8B-B14F-4D97-AF65-F5344CB8AC3E}">
        <p14:creationId xmlns:p14="http://schemas.microsoft.com/office/powerpoint/2010/main" val="32701343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BDAFF-B5C3-4695-97C9-90C6A0D32F47}"/>
              </a:ext>
            </a:extLst>
          </p:cNvPr>
          <p:cNvSpPr>
            <a:spLocks noGrp="1"/>
          </p:cNvSpPr>
          <p:nvPr>
            <p:ph type="title"/>
          </p:nvPr>
        </p:nvSpPr>
        <p:spPr>
          <a:xfrm>
            <a:off x="838200" y="365125"/>
            <a:ext cx="10515600" cy="1325563"/>
          </a:xfrm>
        </p:spPr>
        <p:txBody>
          <a:bodyPr>
            <a:normAutofit/>
          </a:bodyPr>
          <a:lstStyle/>
          <a:p>
            <a:r>
              <a:rPr lang="es-PR" dirty="0"/>
              <a:t>Calcular la Distancia Total de Seguridad</a:t>
            </a:r>
          </a:p>
        </p:txBody>
      </p:sp>
      <p:pic>
        <p:nvPicPr>
          <p:cNvPr id="8" name="Content Placeholder 7" descr="Calculating total fall clearance">
            <a:extLst>
              <a:ext uri="{FF2B5EF4-FFF2-40B4-BE49-F238E27FC236}">
                <a16:creationId xmlns:a16="http://schemas.microsoft.com/office/drawing/2014/main" id="{8B69E245-CF22-4A2F-872C-DB962753CB99}"/>
              </a:ext>
            </a:extLst>
          </p:cNvPr>
          <p:cNvPicPr>
            <a:picLocks noChangeAspect="1"/>
          </p:cNvPicPr>
          <p:nvPr/>
        </p:nvPicPr>
        <p:blipFill rotWithShape="1">
          <a:blip r:embed="rId3"/>
          <a:srcRect t="5571" r="1" b="3639"/>
          <a:stretch/>
        </p:blipFill>
        <p:spPr>
          <a:xfrm>
            <a:off x="237307" y="1913806"/>
            <a:ext cx="6204436" cy="4272681"/>
          </a:xfrm>
          <a:prstGeom prst="rect">
            <a:avLst/>
          </a:prstGeom>
        </p:spPr>
      </p:pic>
      <p:sp>
        <p:nvSpPr>
          <p:cNvPr id="9" name="Cuadro de texto 2">
            <a:extLst>
              <a:ext uri="{FF2B5EF4-FFF2-40B4-BE49-F238E27FC236}">
                <a16:creationId xmlns:a16="http://schemas.microsoft.com/office/drawing/2014/main" id="{BD974638-7E53-435C-AD4F-61A1A9352353}"/>
              </a:ext>
            </a:extLst>
          </p:cNvPr>
          <p:cNvSpPr txBox="1">
            <a:spLocks noChangeArrowheads="1"/>
          </p:cNvSpPr>
          <p:nvPr/>
        </p:nvSpPr>
        <p:spPr bwMode="auto">
          <a:xfrm>
            <a:off x="945649" y="1999615"/>
            <a:ext cx="1196658" cy="26545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1100" dirty="0">
                <a:effectLst/>
                <a:latin typeface="Calibri" panose="020F0502020204030204" pitchFamily="34" charset="0"/>
                <a:ea typeface="Calibri" panose="020F0502020204030204" pitchFamily="34" charset="0"/>
              </a:rPr>
              <a:t>Antes de la Caída</a:t>
            </a:r>
            <a:endParaRPr lang="en-US" sz="1100" dirty="0">
              <a:effectLst/>
              <a:latin typeface="Calibri" panose="020F0502020204030204" pitchFamily="34" charset="0"/>
              <a:ea typeface="Calibri" panose="020F0502020204030204" pitchFamily="34" charset="0"/>
            </a:endParaRPr>
          </a:p>
        </p:txBody>
      </p:sp>
      <p:sp>
        <p:nvSpPr>
          <p:cNvPr id="18" name="Cuadro de texto 2">
            <a:extLst>
              <a:ext uri="{FF2B5EF4-FFF2-40B4-BE49-F238E27FC236}">
                <a16:creationId xmlns:a16="http://schemas.microsoft.com/office/drawing/2014/main" id="{570F09C0-3710-43B1-8539-56EB15A11BA2}"/>
              </a:ext>
            </a:extLst>
          </p:cNvPr>
          <p:cNvSpPr txBox="1">
            <a:spLocks noChangeArrowheads="1"/>
          </p:cNvSpPr>
          <p:nvPr/>
        </p:nvSpPr>
        <p:spPr bwMode="auto">
          <a:xfrm rot="20051976">
            <a:off x="327456" y="2769203"/>
            <a:ext cx="674086" cy="26545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lnSpc>
                <a:spcPct val="107000"/>
              </a:lnSpc>
              <a:spcBef>
                <a:spcPts val="0"/>
              </a:spcBef>
              <a:spcAft>
                <a:spcPts val="0"/>
              </a:spcAft>
            </a:pPr>
            <a:r>
              <a:rPr lang="es-MX" sz="1100" b="1" dirty="0">
                <a:effectLst/>
                <a:latin typeface="Calibri" panose="020F0502020204030204" pitchFamily="34" charset="0"/>
                <a:ea typeface="Calibri" panose="020F0502020204030204" pitchFamily="34" charset="0"/>
              </a:rPr>
              <a:t>Anclaje</a:t>
            </a:r>
            <a:endParaRPr lang="en-US" sz="1100" b="1" dirty="0">
              <a:effectLst/>
              <a:latin typeface="Calibri" panose="020F0502020204030204" pitchFamily="34" charset="0"/>
              <a:ea typeface="Calibri" panose="020F0502020204030204" pitchFamily="34" charset="0"/>
            </a:endParaRPr>
          </a:p>
        </p:txBody>
      </p:sp>
      <p:sp>
        <p:nvSpPr>
          <p:cNvPr id="19" name="Cuadro de texto 2">
            <a:extLst>
              <a:ext uri="{FF2B5EF4-FFF2-40B4-BE49-F238E27FC236}">
                <a16:creationId xmlns:a16="http://schemas.microsoft.com/office/drawing/2014/main" id="{7131220F-B858-490D-8029-F3BD0590A107}"/>
              </a:ext>
            </a:extLst>
          </p:cNvPr>
          <p:cNvSpPr txBox="1">
            <a:spLocks noChangeArrowheads="1"/>
          </p:cNvSpPr>
          <p:nvPr/>
        </p:nvSpPr>
        <p:spPr bwMode="auto">
          <a:xfrm rot="20284041">
            <a:off x="847859" y="3412490"/>
            <a:ext cx="691501" cy="26545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lnSpc>
                <a:spcPct val="107000"/>
              </a:lnSpc>
              <a:spcBef>
                <a:spcPts val="0"/>
              </a:spcBef>
              <a:spcAft>
                <a:spcPts val="800"/>
              </a:spcAft>
            </a:pPr>
            <a:r>
              <a:rPr lang="es-MX" sz="1100" b="1" dirty="0">
                <a:effectLst/>
                <a:latin typeface="Calibri" panose="020F0502020204030204" pitchFamily="34" charset="0"/>
                <a:ea typeface="Calibri" panose="020F0502020204030204" pitchFamily="34" charset="0"/>
              </a:rPr>
              <a:t>Anillo D</a:t>
            </a:r>
            <a:endParaRPr lang="en-US" sz="1100" b="1" dirty="0">
              <a:effectLst/>
              <a:latin typeface="Calibri" panose="020F0502020204030204" pitchFamily="34" charset="0"/>
              <a:ea typeface="Calibri" panose="020F0502020204030204" pitchFamily="34" charset="0"/>
            </a:endParaRPr>
          </a:p>
        </p:txBody>
      </p:sp>
      <p:sp>
        <p:nvSpPr>
          <p:cNvPr id="10" name="Cuadro de texto 2">
            <a:extLst>
              <a:ext uri="{FF2B5EF4-FFF2-40B4-BE49-F238E27FC236}">
                <a16:creationId xmlns:a16="http://schemas.microsoft.com/office/drawing/2014/main" id="{25C42FAA-AB68-499C-A748-A6C7ED85D045}"/>
              </a:ext>
            </a:extLst>
          </p:cNvPr>
          <p:cNvSpPr txBox="1">
            <a:spLocks noChangeArrowheads="1"/>
          </p:cNvSpPr>
          <p:nvPr/>
        </p:nvSpPr>
        <p:spPr bwMode="auto">
          <a:xfrm>
            <a:off x="2180407" y="1796415"/>
            <a:ext cx="898842" cy="478849"/>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1200" dirty="0">
                <a:effectLst/>
                <a:latin typeface="Calibri" panose="020F0502020204030204" pitchFamily="34" charset="0"/>
                <a:ea typeface="Calibri" panose="020F0502020204030204" pitchFamily="34" charset="0"/>
              </a:rPr>
              <a:t>Después de la Caída</a:t>
            </a:r>
            <a:endParaRPr lang="en-US" sz="1200" dirty="0">
              <a:effectLst/>
              <a:latin typeface="Calibri" panose="020F0502020204030204" pitchFamily="34" charset="0"/>
              <a:ea typeface="Calibri" panose="020F0502020204030204" pitchFamily="34" charset="0"/>
            </a:endParaRPr>
          </a:p>
        </p:txBody>
      </p:sp>
      <p:sp>
        <p:nvSpPr>
          <p:cNvPr id="11" name="Cuadro de texto 2">
            <a:extLst>
              <a:ext uri="{FF2B5EF4-FFF2-40B4-BE49-F238E27FC236}">
                <a16:creationId xmlns:a16="http://schemas.microsoft.com/office/drawing/2014/main" id="{BFC88EE1-E42C-46C9-9A92-A57EEFEDDB6A}"/>
              </a:ext>
            </a:extLst>
          </p:cNvPr>
          <p:cNvSpPr txBox="1">
            <a:spLocks noChangeArrowheads="1"/>
          </p:cNvSpPr>
          <p:nvPr/>
        </p:nvSpPr>
        <p:spPr bwMode="auto">
          <a:xfrm>
            <a:off x="2923991" y="2093277"/>
            <a:ext cx="2571115" cy="67646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1200" dirty="0">
                <a:effectLst/>
                <a:latin typeface="Calibri" panose="020F0502020204030204" pitchFamily="34" charset="0"/>
                <a:ea typeface="Calibri" panose="020F0502020204030204" pitchFamily="34" charset="0"/>
              </a:rPr>
              <a:t>– distancias acumuladas usadas para calcular </a:t>
            </a:r>
            <a:r>
              <a:rPr lang="es-MX" sz="1200" b="1" dirty="0">
                <a:effectLst/>
                <a:latin typeface="Calibri" panose="020F0502020204030204" pitchFamily="34" charset="0"/>
                <a:ea typeface="Calibri" panose="020F0502020204030204" pitchFamily="34" charset="0"/>
              </a:rPr>
              <a:t>la distancia total de seguridad contra caídas</a:t>
            </a:r>
            <a:endParaRPr lang="en-US" sz="1200" b="1" dirty="0">
              <a:effectLst/>
              <a:latin typeface="Calibri" panose="020F0502020204030204" pitchFamily="34" charset="0"/>
              <a:ea typeface="Calibri" panose="020F0502020204030204" pitchFamily="34" charset="0"/>
            </a:endParaRPr>
          </a:p>
        </p:txBody>
      </p:sp>
      <p:sp>
        <p:nvSpPr>
          <p:cNvPr id="13" name="Cuadro de texto 2">
            <a:extLst>
              <a:ext uri="{FF2B5EF4-FFF2-40B4-BE49-F238E27FC236}">
                <a16:creationId xmlns:a16="http://schemas.microsoft.com/office/drawing/2014/main" id="{B6457176-36EE-4FD8-B0E7-6FC983D5CC3A}"/>
              </a:ext>
            </a:extLst>
          </p:cNvPr>
          <p:cNvSpPr txBox="1">
            <a:spLocks noChangeArrowheads="1"/>
          </p:cNvSpPr>
          <p:nvPr/>
        </p:nvSpPr>
        <p:spPr bwMode="auto">
          <a:xfrm>
            <a:off x="3391034" y="3409315"/>
            <a:ext cx="1758331" cy="26545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1100" dirty="0">
                <a:effectLst/>
                <a:latin typeface="Calibri" panose="020F0502020204030204" pitchFamily="34" charset="0"/>
                <a:ea typeface="Calibri" panose="020F0502020204030204" pitchFamily="34" charset="0"/>
              </a:rPr>
              <a:t>Distancia de Caída Libre</a:t>
            </a:r>
            <a:endParaRPr lang="en-US" sz="1100" dirty="0">
              <a:effectLst/>
              <a:latin typeface="Calibri" panose="020F0502020204030204" pitchFamily="34" charset="0"/>
              <a:ea typeface="Calibri" panose="020F0502020204030204" pitchFamily="34" charset="0"/>
            </a:endParaRPr>
          </a:p>
        </p:txBody>
      </p:sp>
      <p:sp>
        <p:nvSpPr>
          <p:cNvPr id="14" name="Cuadro de texto 2">
            <a:extLst>
              <a:ext uri="{FF2B5EF4-FFF2-40B4-BE49-F238E27FC236}">
                <a16:creationId xmlns:a16="http://schemas.microsoft.com/office/drawing/2014/main" id="{86542C47-0595-4CD8-B5EC-D43CCDE88878}"/>
              </a:ext>
            </a:extLst>
          </p:cNvPr>
          <p:cNvSpPr txBox="1">
            <a:spLocks noChangeArrowheads="1"/>
          </p:cNvSpPr>
          <p:nvPr/>
        </p:nvSpPr>
        <p:spPr bwMode="auto">
          <a:xfrm>
            <a:off x="3361507" y="4097173"/>
            <a:ext cx="1859915" cy="26545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1100" dirty="0">
                <a:effectLst/>
                <a:latin typeface="Calibri" panose="020F0502020204030204" pitchFamily="34" charset="0"/>
                <a:ea typeface="Calibri" panose="020F0502020204030204" pitchFamily="34" charset="0"/>
              </a:rPr>
              <a:t>Distancia de Desaceleración</a:t>
            </a:r>
            <a:endParaRPr lang="en-US" sz="1100" dirty="0">
              <a:effectLst/>
              <a:latin typeface="Calibri" panose="020F0502020204030204" pitchFamily="34" charset="0"/>
              <a:ea typeface="Calibri" panose="020F0502020204030204" pitchFamily="34" charset="0"/>
            </a:endParaRPr>
          </a:p>
        </p:txBody>
      </p:sp>
      <p:sp>
        <p:nvSpPr>
          <p:cNvPr id="15" name="Cuadro de texto 2">
            <a:extLst>
              <a:ext uri="{FF2B5EF4-FFF2-40B4-BE49-F238E27FC236}">
                <a16:creationId xmlns:a16="http://schemas.microsoft.com/office/drawing/2014/main" id="{B0778DD6-1867-4198-9607-C0973C797D8B}"/>
              </a:ext>
            </a:extLst>
          </p:cNvPr>
          <p:cNvSpPr txBox="1">
            <a:spLocks noChangeArrowheads="1"/>
          </p:cNvSpPr>
          <p:nvPr/>
        </p:nvSpPr>
        <p:spPr bwMode="auto">
          <a:xfrm>
            <a:off x="3355159" y="4518025"/>
            <a:ext cx="1859915" cy="23397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just">
              <a:lnSpc>
                <a:spcPct val="107000"/>
              </a:lnSpc>
              <a:spcBef>
                <a:spcPts val="0"/>
              </a:spcBef>
              <a:spcAft>
                <a:spcPts val="0"/>
              </a:spcAft>
            </a:pPr>
            <a:r>
              <a:rPr lang="es-MX" sz="900" dirty="0">
                <a:effectLst/>
                <a:latin typeface="Calibri" panose="020F0502020204030204" pitchFamily="34" charset="0"/>
                <a:ea typeface="Calibri" panose="020F0502020204030204" pitchFamily="34" charset="0"/>
              </a:rPr>
              <a:t>Deslizamiento del Anillo D</a:t>
            </a:r>
            <a:endParaRPr lang="en-US" sz="900" dirty="0">
              <a:effectLst/>
              <a:latin typeface="Calibri" panose="020F0502020204030204" pitchFamily="34" charset="0"/>
              <a:ea typeface="Calibri" panose="020F0502020204030204" pitchFamily="34" charset="0"/>
            </a:endParaRPr>
          </a:p>
        </p:txBody>
      </p:sp>
      <p:sp>
        <p:nvSpPr>
          <p:cNvPr id="16" name="Cuadro de texto 2">
            <a:extLst>
              <a:ext uri="{FF2B5EF4-FFF2-40B4-BE49-F238E27FC236}">
                <a16:creationId xmlns:a16="http://schemas.microsoft.com/office/drawing/2014/main" id="{4F127684-2303-4DA5-968B-3CFA50C56A42}"/>
              </a:ext>
            </a:extLst>
          </p:cNvPr>
          <p:cNvSpPr txBox="1">
            <a:spLocks noChangeArrowheads="1"/>
          </p:cNvSpPr>
          <p:nvPr/>
        </p:nvSpPr>
        <p:spPr bwMode="auto">
          <a:xfrm>
            <a:off x="3361824" y="5033328"/>
            <a:ext cx="2373630" cy="44659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1100" dirty="0">
                <a:effectLst/>
                <a:latin typeface="Calibri" panose="020F0502020204030204" pitchFamily="34" charset="0"/>
                <a:ea typeface="Calibri" panose="020F0502020204030204" pitchFamily="34" charset="0"/>
              </a:rPr>
              <a:t>Altura del Anillo D de la Espalda</a:t>
            </a:r>
            <a:endParaRPr lang="en-US" sz="1100" dirty="0">
              <a:effectLst/>
              <a:latin typeface="Calibri" panose="020F0502020204030204" pitchFamily="34" charset="0"/>
              <a:ea typeface="Calibri" panose="020F0502020204030204" pitchFamily="34" charset="0"/>
            </a:endParaRPr>
          </a:p>
          <a:p>
            <a:pPr marL="0" marR="0">
              <a:lnSpc>
                <a:spcPct val="107000"/>
              </a:lnSpc>
              <a:spcBef>
                <a:spcPts val="0"/>
              </a:spcBef>
              <a:spcAft>
                <a:spcPts val="0"/>
              </a:spcAft>
            </a:pPr>
            <a:r>
              <a:rPr lang="es-MX" sz="1100" dirty="0">
                <a:effectLst/>
                <a:latin typeface="Calibri" panose="020F0502020204030204" pitchFamily="34" charset="0"/>
                <a:ea typeface="Calibri" panose="020F0502020204030204" pitchFamily="34" charset="0"/>
              </a:rPr>
              <a:t>(antes del deslizamiento por la caída)</a:t>
            </a:r>
            <a:endParaRPr lang="en-US" sz="1100" dirty="0">
              <a:effectLst/>
              <a:latin typeface="Calibri" panose="020F0502020204030204" pitchFamily="34" charset="0"/>
              <a:ea typeface="Calibri" panose="020F0502020204030204" pitchFamily="34" charset="0"/>
            </a:endParaRPr>
          </a:p>
        </p:txBody>
      </p:sp>
      <p:sp>
        <p:nvSpPr>
          <p:cNvPr id="17" name="Cuadro de texto 2">
            <a:extLst>
              <a:ext uri="{FF2B5EF4-FFF2-40B4-BE49-F238E27FC236}">
                <a16:creationId xmlns:a16="http://schemas.microsoft.com/office/drawing/2014/main" id="{B2509A10-8709-4892-9345-0F7A4112D2D7}"/>
              </a:ext>
            </a:extLst>
          </p:cNvPr>
          <p:cNvSpPr txBox="1">
            <a:spLocks noChangeArrowheads="1"/>
          </p:cNvSpPr>
          <p:nvPr/>
        </p:nvSpPr>
        <p:spPr bwMode="auto">
          <a:xfrm>
            <a:off x="3418656" y="5815965"/>
            <a:ext cx="1628775" cy="265457"/>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1100" dirty="0">
                <a:effectLst/>
                <a:latin typeface="Calibri" panose="020F0502020204030204" pitchFamily="34" charset="0"/>
                <a:ea typeface="Calibri" panose="020F0502020204030204" pitchFamily="34" charset="0"/>
              </a:rPr>
              <a:t>Factor de Seguridad</a:t>
            </a:r>
            <a:endParaRPr lang="en-US" sz="1100" dirty="0">
              <a:effectLst/>
              <a:latin typeface="Calibri" panose="020F0502020204030204" pitchFamily="34" charset="0"/>
              <a:ea typeface="Calibri" panose="020F0502020204030204" pitchFamily="34" charset="0"/>
            </a:endParaRPr>
          </a:p>
        </p:txBody>
      </p:sp>
      <p:sp>
        <p:nvSpPr>
          <p:cNvPr id="12" name="Content Placeholder 11">
            <a:extLst>
              <a:ext uri="{FF2B5EF4-FFF2-40B4-BE49-F238E27FC236}">
                <a16:creationId xmlns:a16="http://schemas.microsoft.com/office/drawing/2014/main" id="{FC7D30FE-EFB2-4D6B-8143-E0C920834ACE}"/>
              </a:ext>
            </a:extLst>
          </p:cNvPr>
          <p:cNvSpPr>
            <a:spLocks noGrp="1"/>
          </p:cNvSpPr>
          <p:nvPr>
            <p:ph idx="1"/>
          </p:nvPr>
        </p:nvSpPr>
        <p:spPr>
          <a:xfrm>
            <a:off x="6441743" y="1825625"/>
            <a:ext cx="4912057" cy="4351337"/>
          </a:xfrm>
        </p:spPr>
        <p:txBody>
          <a:bodyPr>
            <a:normAutofit fontScale="77500" lnSpcReduction="20000"/>
          </a:bodyPr>
          <a:lstStyle/>
          <a:p>
            <a:pPr lvl="0"/>
            <a:r>
              <a:rPr lang="es-PR" dirty="0"/>
              <a:t>La distancia de caída libre debe ser 6 pies (2 metros) o menos y evitar que el trabajador tenga contacto con un nivel inferior. </a:t>
            </a:r>
          </a:p>
          <a:p>
            <a:pPr lvl="0"/>
            <a:r>
              <a:rPr lang="es-PR" dirty="0"/>
              <a:t>La distancia de desaceleración no debe ser mayor de 3.5 pies.</a:t>
            </a:r>
          </a:p>
          <a:p>
            <a:pPr lvl="0"/>
            <a:r>
              <a:rPr lang="es-PR" dirty="0"/>
              <a:t>A menudo se supone que el </a:t>
            </a:r>
            <a:r>
              <a:rPr lang="es-PR" i="1" dirty="0"/>
              <a:t>deslizamiento</a:t>
            </a:r>
            <a:r>
              <a:rPr lang="es-PR" dirty="0"/>
              <a:t> de Anillo D sea un pie. </a:t>
            </a:r>
          </a:p>
          <a:p>
            <a:pPr lvl="0"/>
            <a:r>
              <a:rPr lang="es-PR" dirty="0"/>
              <a:t>La altura del Anillo D de espalda a menudo tiene normativa de cinco pies para los trabajadores de seis pies. </a:t>
            </a:r>
          </a:p>
          <a:p>
            <a:pPr lvl="0"/>
            <a:r>
              <a:rPr lang="es-PR" dirty="0"/>
              <a:t>El factor de seguridad típicamente es 2 pies.</a:t>
            </a:r>
            <a:endParaRPr lang="es-PR" sz="2000" dirty="0"/>
          </a:p>
        </p:txBody>
      </p:sp>
      <p:sp>
        <p:nvSpPr>
          <p:cNvPr id="4" name="Date Placeholder 3">
            <a:extLst>
              <a:ext uri="{FF2B5EF4-FFF2-40B4-BE49-F238E27FC236}">
                <a16:creationId xmlns:a16="http://schemas.microsoft.com/office/drawing/2014/main" id="{1C78E444-0363-495A-BBA1-6F3521A5040F}"/>
              </a:ex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normAutofit/>
          </a:bodyPr>
          <a:lstStyle/>
          <a:p>
            <a:pPr>
              <a:spcAft>
                <a:spcPts val="600"/>
              </a:spcAft>
            </a:pPr>
            <a:r>
              <a:rPr lang="en-US" dirty="0"/>
              <a:t>enero 2020</a:t>
            </a:r>
          </a:p>
        </p:txBody>
      </p:sp>
      <p:sp>
        <p:nvSpPr>
          <p:cNvPr id="5" name="Footer Placeholder 4">
            <a:extLst>
              <a:ext uri="{FF2B5EF4-FFF2-40B4-BE49-F238E27FC236}">
                <a16:creationId xmlns:a16="http://schemas.microsoft.com/office/drawing/2014/main" id="{143B1509-89A1-40E1-AB4E-4A94545B4059}"/>
              </a:ex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dirty="0"/>
              <a:t>Subsidio Susan B. Harwood SH05121-SH9</a:t>
            </a:r>
          </a:p>
        </p:txBody>
      </p:sp>
      <p:sp>
        <p:nvSpPr>
          <p:cNvPr id="6" name="Slide Number Placeholder 5">
            <a:extLst>
              <a:ext uri="{FF2B5EF4-FFF2-40B4-BE49-F238E27FC236}">
                <a16:creationId xmlns:a16="http://schemas.microsoft.com/office/drawing/2014/main" id="{684F4DA0-6675-456D-AD32-D0231AFDFCD4}"/>
              </a:ext>
              <a:ext uri="{C183D7F6-B498-43B3-948B-1728B52AA6E4}">
                <adec:decorative xmlns:adec="http://schemas.microsoft.com/office/drawing/2017/decorative" val="0"/>
              </a:ext>
            </a:extLst>
          </p:cNvPr>
          <p:cNvSpPr>
            <a:spLocks noGrp="1"/>
          </p:cNvSpPr>
          <p:nvPr>
            <p:ph type="sldNum" sz="quarter" idx="12"/>
          </p:nvPr>
        </p:nvSpPr>
        <p:spPr>
          <a:xfrm>
            <a:off x="8610600" y="6356350"/>
            <a:ext cx="2743200" cy="365125"/>
          </a:xfrm>
        </p:spPr>
        <p:txBody>
          <a:bodyPr>
            <a:normAutofit/>
          </a:bodyPr>
          <a:lstStyle/>
          <a:p>
            <a:pPr>
              <a:spcAft>
                <a:spcPts val="600"/>
              </a:spcAft>
            </a:pPr>
            <a:fld id="{A238EE3B-2C96-4FAE-8AD1-4D7508491DE6}" type="slidenum">
              <a:rPr lang="en-US" smtClean="0"/>
              <a:pPr>
                <a:spcAft>
                  <a:spcPts val="600"/>
                </a:spcAft>
              </a:pPr>
              <a:t>47</a:t>
            </a:fld>
            <a:endParaRPr lang="en-US" dirty="0"/>
          </a:p>
        </p:txBody>
      </p:sp>
    </p:spTree>
    <p:extLst>
      <p:ext uri="{BB962C8B-B14F-4D97-AF65-F5344CB8AC3E}">
        <p14:creationId xmlns:p14="http://schemas.microsoft.com/office/powerpoint/2010/main" val="423639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3B7B34-6EA6-4ACC-9850-A6B3730BFFD8}"/>
              </a:ext>
            </a:extLst>
          </p:cNvPr>
          <p:cNvSpPr>
            <a:spLocks noGrp="1"/>
          </p:cNvSpPr>
          <p:nvPr>
            <p:ph type="title"/>
          </p:nvPr>
        </p:nvSpPr>
        <p:spPr/>
        <p:txBody>
          <a:bodyPr/>
          <a:lstStyle/>
          <a:p>
            <a:r>
              <a:rPr lang="es-PR" dirty="0"/>
              <a:t>Ecuación de Distancia Total de Caída</a:t>
            </a:r>
          </a:p>
        </p:txBody>
      </p:sp>
      <p:sp>
        <p:nvSpPr>
          <p:cNvPr id="3" name="Content Placeholder 2">
            <a:extLst>
              <a:ext uri="{FF2B5EF4-FFF2-40B4-BE49-F238E27FC236}">
                <a16:creationId xmlns:a16="http://schemas.microsoft.com/office/drawing/2014/main" id="{4E160047-FC46-4A57-95AD-D9A5648B2C58}"/>
              </a:ext>
            </a:extLst>
          </p:cNvPr>
          <p:cNvSpPr>
            <a:spLocks noGrp="1"/>
          </p:cNvSpPr>
          <p:nvPr>
            <p:ph idx="1"/>
          </p:nvPr>
        </p:nvSpPr>
        <p:spPr/>
        <p:txBody>
          <a:bodyPr/>
          <a:lstStyle/>
          <a:p>
            <a:r>
              <a:rPr lang="es-PR" dirty="0"/>
              <a:t>Un sistema personal de detención de caídas no protegerá a un trabajador que cae si la distancia total de caída calculada es mayor que la distancia actual disponible debajo del área elevada de trabajo</a:t>
            </a:r>
            <a:r>
              <a:rPr lang="en-US" dirty="0"/>
              <a:t>.</a:t>
            </a:r>
          </a:p>
        </p:txBody>
      </p:sp>
      <p:sp>
        <p:nvSpPr>
          <p:cNvPr id="4" name="Date Placeholder 3">
            <a:extLst>
              <a:ext uri="{FF2B5EF4-FFF2-40B4-BE49-F238E27FC236}">
                <a16:creationId xmlns:a16="http://schemas.microsoft.com/office/drawing/2014/main" id="{7C0AA200-25A9-4212-A941-9811FEE26AD5}"/>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34AC0827-07CF-40D5-B57D-3AAB29349CF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618852B6-019E-4F73-B5EB-48112DB9F8CF}"/>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48</a:t>
            </a:fld>
            <a:endParaRPr lang="en-US" dirty="0"/>
          </a:p>
        </p:txBody>
      </p:sp>
      <p:pic>
        <p:nvPicPr>
          <p:cNvPr id="8" name="Picture 7" descr="La distancia de seguridad iguala la distancia de caída libre más distancia de desaceleración más deslizamiento de Anillo D más altura de Anillo D de la espalda +factor de seguridad">
            <a:extLst>
              <a:ext uri="{FF2B5EF4-FFF2-40B4-BE49-F238E27FC236}">
                <a16:creationId xmlns:a16="http://schemas.microsoft.com/office/drawing/2014/main" id="{DF384356-760A-4E30-9088-27AF97955184}"/>
              </a:ext>
            </a:extLst>
          </p:cNvPr>
          <p:cNvPicPr>
            <a:picLocks noChangeAspect="1"/>
          </p:cNvPicPr>
          <p:nvPr/>
        </p:nvPicPr>
        <p:blipFill>
          <a:blip r:embed="rId3"/>
          <a:stretch>
            <a:fillRect/>
          </a:stretch>
        </p:blipFill>
        <p:spPr>
          <a:xfrm>
            <a:off x="1680381" y="3095169"/>
            <a:ext cx="8485517" cy="2882900"/>
          </a:xfrm>
          <a:prstGeom prst="rect">
            <a:avLst/>
          </a:prstGeom>
        </p:spPr>
      </p:pic>
    </p:spTree>
    <p:extLst>
      <p:ext uri="{BB962C8B-B14F-4D97-AF65-F5344CB8AC3E}">
        <p14:creationId xmlns:p14="http://schemas.microsoft.com/office/powerpoint/2010/main" val="3364261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all distance Calculation image 1">
            <a:extLst>
              <a:ext uri="{FF2B5EF4-FFF2-40B4-BE49-F238E27FC236}">
                <a16:creationId xmlns:a16="http://schemas.microsoft.com/office/drawing/2014/main" id="{B242B873-AB59-470F-AFE2-208A269F9871}"/>
              </a:ext>
            </a:extLst>
          </p:cNvPr>
          <p:cNvPicPr>
            <a:picLocks noChangeAspect="1"/>
          </p:cNvPicPr>
          <p:nvPr/>
        </p:nvPicPr>
        <p:blipFill>
          <a:blip r:embed="rId3"/>
          <a:stretch>
            <a:fillRect/>
          </a:stretch>
        </p:blipFill>
        <p:spPr>
          <a:xfrm>
            <a:off x="9982200" y="1190362"/>
            <a:ext cx="1908313" cy="2502245"/>
          </a:xfrm>
          <a:prstGeom prst="rect">
            <a:avLst/>
          </a:prstGeom>
          <a:noFill/>
          <a:ln>
            <a:solidFill>
              <a:schemeClr val="accent1"/>
            </a:solidFill>
          </a:ln>
        </p:spPr>
      </p:pic>
      <p:sp>
        <p:nvSpPr>
          <p:cNvPr id="2" name="Title 1">
            <a:extLst>
              <a:ext uri="{FF2B5EF4-FFF2-40B4-BE49-F238E27FC236}">
                <a16:creationId xmlns:a16="http://schemas.microsoft.com/office/drawing/2014/main" id="{F4EAFA75-903A-49B4-9B2C-1AAEE45EB7DA}"/>
              </a:ext>
            </a:extLst>
          </p:cNvPr>
          <p:cNvSpPr>
            <a:spLocks noGrp="1"/>
          </p:cNvSpPr>
          <p:nvPr>
            <p:ph type="title"/>
          </p:nvPr>
        </p:nvSpPr>
        <p:spPr/>
        <p:txBody>
          <a:bodyPr>
            <a:normAutofit fontScale="90000"/>
          </a:bodyPr>
          <a:lstStyle/>
          <a:p>
            <a:r>
              <a:rPr lang="es-PR" dirty="0"/>
              <a:t>Exhibit 2-1:  Ejercicio de Cálculos de Distancia </a:t>
            </a:r>
            <a:br>
              <a:rPr lang="es-PR" dirty="0"/>
            </a:br>
            <a:r>
              <a:rPr lang="es-PR" dirty="0"/>
              <a:t>de Caída Libre (pp. 2-12, 2-13)</a:t>
            </a:r>
          </a:p>
        </p:txBody>
      </p:sp>
      <p:sp>
        <p:nvSpPr>
          <p:cNvPr id="3" name="Content Placeholder 2">
            <a:extLst>
              <a:ext uri="{FF2B5EF4-FFF2-40B4-BE49-F238E27FC236}">
                <a16:creationId xmlns:a16="http://schemas.microsoft.com/office/drawing/2014/main" id="{4324BEB9-55C6-4A55-8698-29540DDACC57}"/>
              </a:ext>
            </a:extLst>
          </p:cNvPr>
          <p:cNvSpPr>
            <a:spLocks noGrp="1"/>
          </p:cNvSpPr>
          <p:nvPr>
            <p:ph idx="1"/>
          </p:nvPr>
        </p:nvSpPr>
        <p:spPr>
          <a:xfrm>
            <a:off x="838200" y="1825625"/>
            <a:ext cx="11176000" cy="4351338"/>
          </a:xfrm>
        </p:spPr>
        <p:txBody>
          <a:bodyPr>
            <a:normAutofit fontScale="77500" lnSpcReduction="20000"/>
          </a:bodyPr>
          <a:lstStyle/>
          <a:p>
            <a:pPr marL="0" indent="0">
              <a:buNone/>
            </a:pPr>
            <a:r>
              <a:rPr lang="es-PR" b="1" dirty="0"/>
              <a:t>Calcular la distancia de caída libre basado en la ubicación del Anillo D:</a:t>
            </a:r>
            <a:endParaRPr lang="es-PR" dirty="0"/>
          </a:p>
          <a:p>
            <a:pPr marL="0" indent="0">
              <a:buNone/>
            </a:pPr>
            <a:r>
              <a:rPr lang="es-PR" i="1" dirty="0"/>
              <a:t>Anillo D </a:t>
            </a:r>
            <a:r>
              <a:rPr lang="es-PR" b="1" i="1" dirty="0"/>
              <a:t>SUPERIOR al Anclaje</a:t>
            </a:r>
            <a:endParaRPr lang="es-PR" dirty="0"/>
          </a:p>
          <a:p>
            <a:r>
              <a:rPr lang="es-PR" dirty="0"/>
              <a:t>Distancia de caída libre = largo del acollador + la distancia del Anillo D</a:t>
            </a:r>
            <a:br>
              <a:rPr lang="es-PR" dirty="0"/>
            </a:br>
            <a:r>
              <a:rPr lang="es-PR" dirty="0"/>
              <a:t>al anclaje</a:t>
            </a:r>
          </a:p>
          <a:p>
            <a:pPr marL="0" indent="0">
              <a:buNone/>
            </a:pPr>
            <a:r>
              <a:rPr lang="es-PR" i="1" dirty="0"/>
              <a:t>Anillo D </a:t>
            </a:r>
            <a:r>
              <a:rPr lang="es-PR" b="1" i="1" dirty="0"/>
              <a:t>DEBAJO del Anclaje</a:t>
            </a:r>
            <a:endParaRPr lang="es-PR" dirty="0"/>
          </a:p>
          <a:p>
            <a:r>
              <a:rPr lang="es-PR" dirty="0"/>
              <a:t>Distancia de caída libre = largo del acollador – la distancia del Anillo D al anclaje</a:t>
            </a:r>
          </a:p>
          <a:p>
            <a:pPr marL="0" indent="0">
              <a:buNone/>
            </a:pPr>
            <a:r>
              <a:rPr lang="es-PR" i="1" dirty="0"/>
              <a:t>Anillo D </a:t>
            </a:r>
            <a:r>
              <a:rPr lang="es-PR" b="1" i="1" dirty="0"/>
              <a:t>al mismo NIVEL del Anclaje</a:t>
            </a:r>
            <a:endParaRPr lang="es-PR" dirty="0"/>
          </a:p>
          <a:p>
            <a:r>
              <a:rPr lang="es-PR" dirty="0"/>
              <a:t>Distancia de caída libre = largo del acollador </a:t>
            </a:r>
          </a:p>
          <a:p>
            <a:pPr marL="0" indent="0">
              <a:buNone/>
            </a:pPr>
            <a:r>
              <a:rPr lang="es-PR" dirty="0"/>
              <a:t>Los trabajador que llevan </a:t>
            </a:r>
            <a:r>
              <a:rPr lang="es-PR" b="1" dirty="0"/>
              <a:t>acolladores amortiguadores (ej., acollador con costura desgarrable) </a:t>
            </a:r>
          </a:p>
          <a:p>
            <a:r>
              <a:rPr lang="es-PR" dirty="0"/>
              <a:t>Los acolladores auto-retráctiles típicamente se activan, y limitan la distancia de caída libre, entre 2 pies</a:t>
            </a:r>
          </a:p>
          <a:p>
            <a:endParaRPr lang="en-US" dirty="0"/>
          </a:p>
        </p:txBody>
      </p:sp>
      <p:sp>
        <p:nvSpPr>
          <p:cNvPr id="4" name="Date Placeholder 3">
            <a:extLst>
              <a:ext uri="{FF2B5EF4-FFF2-40B4-BE49-F238E27FC236}">
                <a16:creationId xmlns:a16="http://schemas.microsoft.com/office/drawing/2014/main" id="{93E650FE-DD9E-4C85-9943-06F9794BA066}"/>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67E1899F-C417-447E-A070-EEFBA6A527E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E2A811F8-E222-424C-BDB4-A7FA28C77EE6}"/>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49</a:t>
            </a:fld>
            <a:endParaRPr lang="en-US" dirty="0"/>
          </a:p>
        </p:txBody>
      </p:sp>
      <p:pic>
        <p:nvPicPr>
          <p:cNvPr id="7" name="Picture 6" descr="Fall distance Calculation image 2">
            <a:extLst>
              <a:ext uri="{FF2B5EF4-FFF2-40B4-BE49-F238E27FC236}">
                <a16:creationId xmlns:a16="http://schemas.microsoft.com/office/drawing/2014/main" id="{EDA19BAE-AF85-4C07-82CC-2090CA8DF358}"/>
              </a:ext>
            </a:extLst>
          </p:cNvPr>
          <p:cNvPicPr>
            <a:picLocks noChangeAspect="1"/>
          </p:cNvPicPr>
          <p:nvPr/>
        </p:nvPicPr>
        <p:blipFill>
          <a:blip r:embed="rId4"/>
          <a:stretch>
            <a:fillRect/>
          </a:stretch>
        </p:blipFill>
        <p:spPr>
          <a:xfrm>
            <a:off x="9909247" y="461913"/>
            <a:ext cx="1868623" cy="2457549"/>
          </a:xfrm>
          <a:prstGeom prst="rect">
            <a:avLst/>
          </a:prstGeom>
          <a:ln>
            <a:solidFill>
              <a:schemeClr val="accent1"/>
            </a:solidFill>
          </a:ln>
        </p:spPr>
      </p:pic>
    </p:spTree>
    <p:extLst>
      <p:ext uri="{BB962C8B-B14F-4D97-AF65-F5344CB8AC3E}">
        <p14:creationId xmlns:p14="http://schemas.microsoft.com/office/powerpoint/2010/main" val="3034359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6d60a54ff5_0_17"/>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marL="0" lvl="0" indent="0" rtl="0">
              <a:lnSpc>
                <a:spcPct val="90000"/>
              </a:lnSpc>
              <a:spcBef>
                <a:spcPts val="0"/>
              </a:spcBef>
              <a:spcAft>
                <a:spcPts val="0"/>
              </a:spcAft>
              <a:buSzPts val="4400"/>
              <a:buFont typeface="Calibri"/>
              <a:buNone/>
            </a:pPr>
            <a:r>
              <a:rPr lang="es-PR" b="1" dirty="0"/>
              <a:t>Aprenderá ...</a:t>
            </a:r>
            <a:endParaRPr lang="es-PR" sz="4400" dirty="0"/>
          </a:p>
        </p:txBody>
      </p:sp>
      <p:sp>
        <p:nvSpPr>
          <p:cNvPr id="5" name="Content Placeholder 4"/>
          <p:cNvSpPr>
            <a:spLocks noGrp="1"/>
          </p:cNvSpPr>
          <p:nvPr>
            <p:ph idx="1"/>
          </p:nvPr>
        </p:nvSpPr>
        <p:spPr/>
        <p:txBody>
          <a:bodyPr>
            <a:normAutofit/>
          </a:bodyPr>
          <a:lstStyle/>
          <a:p>
            <a:r>
              <a:rPr lang="es-PR" dirty="0"/>
              <a:t>¿Por qué es importante la protección contra caídas?</a:t>
            </a:r>
          </a:p>
          <a:p>
            <a:r>
              <a:rPr lang="es-PR" dirty="0"/>
              <a:t>¿Qué puede hacerse para disminuir las caídas?</a:t>
            </a:r>
          </a:p>
          <a:p>
            <a:r>
              <a:rPr lang="es-PR" dirty="0"/>
              <a:t>¿Qué es la prevención de caídas/protección contra caídas?</a:t>
            </a:r>
          </a:p>
          <a:p>
            <a:r>
              <a:rPr lang="es-PR" dirty="0"/>
              <a:t>Cómo usar sistemas de retención</a:t>
            </a:r>
          </a:p>
          <a:p>
            <a:r>
              <a:rPr lang="es-PR" dirty="0"/>
              <a:t>Cómo usar aparatos de seguridad para escaleras </a:t>
            </a:r>
          </a:p>
          <a:p>
            <a:r>
              <a:rPr lang="es-PR" dirty="0"/>
              <a:t>Cómo usar los elementos de la teoría de enseñanza adulta</a:t>
            </a:r>
          </a:p>
          <a:p>
            <a:r>
              <a:rPr lang="es-PR" dirty="0"/>
              <a:t>Cómo presentar capacitación eficaz</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s-PR" dirty="0"/>
              <a:t>Evaluar los Peligros de Caídas de Columpio</a:t>
            </a:r>
          </a:p>
        </p:txBody>
      </p:sp>
      <p:sp>
        <p:nvSpPr>
          <p:cNvPr id="9" name="Content Placeholder 8"/>
          <p:cNvSpPr>
            <a:spLocks noGrp="1"/>
          </p:cNvSpPr>
          <p:nvPr>
            <p:ph idx="1"/>
          </p:nvPr>
        </p:nvSpPr>
        <p:spPr>
          <a:xfrm>
            <a:off x="838199" y="1825625"/>
            <a:ext cx="7162801" cy="4351338"/>
          </a:xfrm>
        </p:spPr>
        <p:txBody>
          <a:bodyPr>
            <a:normAutofit lnSpcReduction="10000"/>
          </a:bodyPr>
          <a:lstStyle/>
          <a:p>
            <a:r>
              <a:rPr lang="es-ES" dirty="0"/>
              <a:t>El peligro de caídas de columpio se crea por el efecto de péndulo</a:t>
            </a:r>
            <a:r>
              <a:rPr lang="en-US" dirty="0"/>
              <a:t>.</a:t>
            </a:r>
          </a:p>
          <a:p>
            <a:r>
              <a:rPr lang="es-ES" dirty="0"/>
              <a:t>Un trabajador que se cae mientras está conectado a un anclaje (a menos que se encuentre directamente sobre la cabeza) se columpiará hacia un lado y otro como un péndulo</a:t>
            </a:r>
            <a:r>
              <a:rPr lang="en-US" dirty="0"/>
              <a:t>.</a:t>
            </a:r>
          </a:p>
          <a:p>
            <a:r>
              <a:rPr lang="es-ES" dirty="0"/>
              <a:t>Los trabajadores pueden sufrir lesiones serias si golpean objetos durante una caída de columpio</a:t>
            </a:r>
            <a:r>
              <a:rPr lang="en-US" dirty="0"/>
              <a:t>. </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lvl="0"/>
            <a:fld id="{00000000-1234-1234-1234-123412341234}" type="slidenum">
              <a:rPr lang="en-US" smtClean="0"/>
              <a:pPr lvl="0"/>
              <a:t>50</a:t>
            </a:fld>
            <a:endParaRPr lang="en-US" dirty="0"/>
          </a:p>
        </p:txBody>
      </p:sp>
      <p:pic>
        <p:nvPicPr>
          <p:cNvPr id="10" name="image54.jpeg" descr="Diagram - Swing falls can increase fall distance ">
            <a:extLst>
              <a:ext uri="{FF2B5EF4-FFF2-40B4-BE49-F238E27FC236}">
                <a16:creationId xmlns:a16="http://schemas.microsoft.com/office/drawing/2014/main" id="{B65537C6-22EC-4755-8658-BC8BFA07D3AD}"/>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610601" y="2074227"/>
            <a:ext cx="2566896" cy="4102736"/>
          </a:xfrm>
          <a:prstGeom prst="rect">
            <a:avLst/>
          </a:prstGeom>
        </p:spPr>
      </p:pic>
      <p:sp>
        <p:nvSpPr>
          <p:cNvPr id="5" name="TextBox 4">
            <a:extLst>
              <a:ext uri="{FF2B5EF4-FFF2-40B4-BE49-F238E27FC236}">
                <a16:creationId xmlns:a16="http://schemas.microsoft.com/office/drawing/2014/main" id="{E203ED1C-71EC-4EF0-922A-78DCD31E5371}"/>
              </a:ext>
            </a:extLst>
          </p:cNvPr>
          <p:cNvSpPr txBox="1"/>
          <p:nvPr/>
        </p:nvSpPr>
        <p:spPr>
          <a:xfrm>
            <a:off x="8360229" y="5471885"/>
            <a:ext cx="1538514" cy="830997"/>
          </a:xfrm>
          <a:prstGeom prst="rect">
            <a:avLst/>
          </a:prstGeom>
          <a:solidFill>
            <a:schemeClr val="tx1">
              <a:lumMod val="65000"/>
              <a:lumOff val="35000"/>
            </a:schemeClr>
          </a:solidFill>
        </p:spPr>
        <p:txBody>
          <a:bodyPr wrap="square" rtlCol="0">
            <a:spAutoFit/>
          </a:bodyPr>
          <a:lstStyle/>
          <a:p>
            <a:r>
              <a:rPr lang="es-PR" sz="1200" b="1" dirty="0">
                <a:solidFill>
                  <a:schemeClr val="bg1"/>
                </a:solidFill>
              </a:rPr>
              <a:t>Las caídas de columpio de hecho puede aumentar la distancia de la caída</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Rescate del Trabajador que Se Cayo </a:t>
            </a:r>
          </a:p>
        </p:txBody>
      </p:sp>
      <p:sp>
        <p:nvSpPr>
          <p:cNvPr id="7" name="Text Placeholder 6"/>
          <p:cNvSpPr>
            <a:spLocks noGrp="1"/>
          </p:cNvSpPr>
          <p:nvPr>
            <p:ph type="body" idx="1"/>
          </p:nvPr>
        </p:nvSpPr>
        <p:spPr/>
        <p:txBody>
          <a:bodyPr/>
          <a:lstStyle/>
          <a:p>
            <a:r>
              <a:rPr lang="es-PR" dirty="0"/>
              <a:t>El rescate asistido</a:t>
            </a:r>
          </a:p>
        </p:txBody>
      </p:sp>
      <p:sp>
        <p:nvSpPr>
          <p:cNvPr id="8" name="Content Placeholder 7"/>
          <p:cNvSpPr>
            <a:spLocks noGrp="1"/>
          </p:cNvSpPr>
          <p:nvPr>
            <p:ph sz="half" idx="2"/>
          </p:nvPr>
        </p:nvSpPr>
        <p:spPr/>
        <p:txBody>
          <a:bodyPr>
            <a:normAutofit fontScale="77500" lnSpcReduction="20000"/>
          </a:bodyPr>
          <a:lstStyle/>
          <a:p>
            <a:r>
              <a:rPr lang="es-PR" dirty="0"/>
              <a:t>Un trabajador que queda suspendido de una cuerda de rescate y que no pueda hacerse un auto-rescate</a:t>
            </a:r>
          </a:p>
          <a:p>
            <a:r>
              <a:rPr lang="es-PR" dirty="0"/>
              <a:t>Necesitará ayuda de rescatistas entrenados que usen el equipo apropiado</a:t>
            </a:r>
          </a:p>
          <a:p>
            <a:r>
              <a:rPr lang="es-PR" dirty="0"/>
              <a:t>Personal de respuesta a emergencia externos al sitio pudiera rescatar al trabajador suspendido; </a:t>
            </a:r>
            <a:r>
              <a:rPr lang="es-PR" b="1" i="1" dirty="0"/>
              <a:t>los rescatistas de 911 no están entrenados en como hacerlo</a:t>
            </a:r>
          </a:p>
          <a:p>
            <a:endParaRPr lang="en-US" dirty="0"/>
          </a:p>
        </p:txBody>
      </p:sp>
      <p:sp>
        <p:nvSpPr>
          <p:cNvPr id="9" name="Text Placeholder 8"/>
          <p:cNvSpPr>
            <a:spLocks noGrp="1"/>
          </p:cNvSpPr>
          <p:nvPr>
            <p:ph type="body" sz="quarter" idx="3"/>
          </p:nvPr>
        </p:nvSpPr>
        <p:spPr/>
        <p:txBody>
          <a:bodyPr/>
          <a:lstStyle/>
          <a:p>
            <a:r>
              <a:rPr lang="es-PR" dirty="0"/>
              <a:t>Auto-rescate</a:t>
            </a:r>
          </a:p>
        </p:txBody>
      </p:sp>
      <p:sp>
        <p:nvSpPr>
          <p:cNvPr id="10" name="Content Placeholder 9"/>
          <p:cNvSpPr>
            <a:spLocks noGrp="1"/>
          </p:cNvSpPr>
          <p:nvPr>
            <p:ph sz="quarter" idx="4"/>
          </p:nvPr>
        </p:nvSpPr>
        <p:spPr/>
        <p:txBody>
          <a:bodyPr>
            <a:normAutofit fontScale="92500" lnSpcReduction="10000"/>
          </a:bodyPr>
          <a:lstStyle/>
          <a:p>
            <a:r>
              <a:rPr lang="en-US" dirty="0"/>
              <a:t>El</a:t>
            </a:r>
            <a:r>
              <a:rPr lang="es-ES" dirty="0"/>
              <a:t> trabajador puede tomar pasos para minimizar el trauma por suspensión</a:t>
            </a:r>
            <a:endParaRPr lang="en-US" dirty="0"/>
          </a:p>
          <a:p>
            <a:r>
              <a:rPr lang="es-ES" dirty="0"/>
              <a:t>Los métodos de auto-rescate le permiten a un trabajador que se cayó aliviar de manera temporal </a:t>
            </a:r>
            <a:r>
              <a:rPr lang="es-PR" dirty="0"/>
              <a:t>la presión en las piernas</a:t>
            </a:r>
          </a:p>
          <a:p>
            <a:r>
              <a:rPr lang="es-PR" dirty="0"/>
              <a:t>El trabajador puede bajarse al siguiente nivel inferior</a:t>
            </a:r>
          </a:p>
          <a:p>
            <a:endParaRPr lang="en-US" dirty="0"/>
          </a:p>
        </p:txBody>
      </p:sp>
      <p:sp>
        <p:nvSpPr>
          <p:cNvPr id="4" name="Date Placeholder 3"/>
          <p:cNvSpPr>
            <a:spLocks noGrp="1"/>
          </p:cNvSpPr>
          <p:nvPr>
            <p:ph type="dt" sz="half" idx="10"/>
          </p:nvPr>
        </p:nvSpPr>
        <p:spPr/>
        <p:txBody>
          <a:bodyPr/>
          <a:lstStyle/>
          <a:p>
            <a:r>
              <a:rPr lang="en-US" dirty="0"/>
              <a:t>enero 2020</a:t>
            </a:r>
          </a:p>
        </p:txBody>
      </p:sp>
      <p:sp>
        <p:nvSpPr>
          <p:cNvPr id="5" name="Footer Placeholder 4"/>
          <p:cNvSpPr>
            <a:spLocks noGrp="1"/>
          </p:cNvSpPr>
          <p:nvPr>
            <p:ph type="ftr" sz="quarter" idx="11"/>
          </p:nvPr>
        </p:nvSpPr>
        <p:spPr/>
        <p:txBody>
          <a:bodyPr/>
          <a:lstStyle/>
          <a:p>
            <a:r>
              <a:rPr lang="en-US" dirty="0"/>
              <a:t>Subsidio Susan B. Harwood SH05121-SH9</a:t>
            </a:r>
          </a:p>
        </p:txBody>
      </p:sp>
      <p:sp>
        <p:nvSpPr>
          <p:cNvPr id="6" name="Slide Number Placeholder 5"/>
          <p:cNvSpPr>
            <a:spLocks noGrp="1"/>
          </p:cNvSpPr>
          <p:nvPr>
            <p:ph type="sldNum" sz="quarter" idx="12"/>
          </p:nvPr>
        </p:nvSpPr>
        <p:spPr/>
        <p:txBody>
          <a:bodyPr/>
          <a:lstStyle/>
          <a:p>
            <a:fld id="{A238EE3B-2C96-4FAE-8AD1-4D7508491DE6}" type="slidenum">
              <a:rPr lang="en-US" smtClean="0"/>
              <a:pPr/>
              <a:t>51</a:t>
            </a:fld>
            <a:endParaRPr lang="en-US" dirty="0"/>
          </a:p>
        </p:txBody>
      </p:sp>
    </p:spTree>
    <p:extLst>
      <p:ext uri="{BB962C8B-B14F-4D97-AF65-F5344CB8AC3E}">
        <p14:creationId xmlns:p14="http://schemas.microsoft.com/office/powerpoint/2010/main" val="27822824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9B042C3-AD54-4505-89EB-437D13310F1A}"/>
              </a:ext>
            </a:extLst>
          </p:cNvPr>
          <p:cNvSpPr>
            <a:spLocks noGrp="1"/>
          </p:cNvSpPr>
          <p:nvPr>
            <p:ph type="title"/>
          </p:nvPr>
        </p:nvSpPr>
        <p:spPr/>
        <p:txBody>
          <a:bodyPr/>
          <a:lstStyle/>
          <a:p>
            <a:r>
              <a:rPr lang="es-PR" dirty="0"/>
              <a:t>Como Hacerse Auto-Rescate</a:t>
            </a:r>
          </a:p>
        </p:txBody>
      </p:sp>
      <p:sp>
        <p:nvSpPr>
          <p:cNvPr id="11" name="Content Placeholder 10">
            <a:extLst>
              <a:ext uri="{FF2B5EF4-FFF2-40B4-BE49-F238E27FC236}">
                <a16:creationId xmlns:a16="http://schemas.microsoft.com/office/drawing/2014/main" id="{FDCFA27E-F45F-46C4-A4E3-CB8452C3904E}"/>
              </a:ext>
            </a:extLst>
          </p:cNvPr>
          <p:cNvSpPr>
            <a:spLocks noGrp="1"/>
          </p:cNvSpPr>
          <p:nvPr>
            <p:ph idx="1"/>
          </p:nvPr>
        </p:nvSpPr>
        <p:spPr/>
        <p:txBody>
          <a:bodyPr/>
          <a:lstStyle/>
          <a:p>
            <a:r>
              <a:rPr lang="es-ES" dirty="0"/>
              <a:t>Lo primero que debe hacer es aliviar la presión del arnés. </a:t>
            </a:r>
          </a:p>
          <a:p>
            <a:r>
              <a:rPr lang="es-ES" dirty="0"/>
              <a:t>Envolver el pie aliviará la presión y le permitirá subir o bajar cortas distancias</a:t>
            </a:r>
            <a:r>
              <a:rPr lang="en-US" dirty="0"/>
              <a:t>.</a:t>
            </a:r>
          </a:p>
          <a:p>
            <a:pPr lvl="0"/>
            <a:endParaRPr lang="en-US" dirty="0"/>
          </a:p>
          <a:p>
            <a:endParaRPr lang="en-US" dirty="0"/>
          </a:p>
        </p:txBody>
      </p:sp>
      <p:sp>
        <p:nvSpPr>
          <p:cNvPr id="7" name="Date Placeholder 6">
            <a:extLst>
              <a:ext uri="{FF2B5EF4-FFF2-40B4-BE49-F238E27FC236}">
                <a16:creationId xmlns:a16="http://schemas.microsoft.com/office/drawing/2014/main" id="{E8F746FD-6AC0-4AF3-A150-25697D9C0BD7}"/>
              </a:ext>
            </a:extLst>
          </p:cNvPr>
          <p:cNvSpPr>
            <a:spLocks noGrp="1"/>
          </p:cNvSpPr>
          <p:nvPr>
            <p:ph type="dt" sz="half" idx="10"/>
          </p:nvPr>
        </p:nvSpPr>
        <p:spPr/>
        <p:txBody>
          <a:bodyPr/>
          <a:lstStyle/>
          <a:p>
            <a:r>
              <a:rPr lang="en-US" dirty="0"/>
              <a:t>enero 2020</a:t>
            </a:r>
          </a:p>
        </p:txBody>
      </p:sp>
      <p:sp>
        <p:nvSpPr>
          <p:cNvPr id="8" name="Footer Placeholder 7">
            <a:extLst>
              <a:ext uri="{FF2B5EF4-FFF2-40B4-BE49-F238E27FC236}">
                <a16:creationId xmlns:a16="http://schemas.microsoft.com/office/drawing/2014/main" id="{15464848-548C-4533-A6E0-AD9BE0416976}"/>
              </a:ext>
            </a:extLst>
          </p:cNvPr>
          <p:cNvSpPr>
            <a:spLocks noGrp="1"/>
          </p:cNvSpPr>
          <p:nvPr>
            <p:ph type="ftr" sz="quarter" idx="11"/>
          </p:nvPr>
        </p:nvSpPr>
        <p:spPr/>
        <p:txBody>
          <a:bodyPr/>
          <a:lstStyle/>
          <a:p>
            <a:r>
              <a:rPr lang="en-US" dirty="0"/>
              <a:t>Subsidio Susan B. Harwood SH05121-SH9</a:t>
            </a:r>
          </a:p>
        </p:txBody>
      </p:sp>
      <p:sp>
        <p:nvSpPr>
          <p:cNvPr id="9" name="Slide Number Placeholder 8">
            <a:extLst>
              <a:ext uri="{FF2B5EF4-FFF2-40B4-BE49-F238E27FC236}">
                <a16:creationId xmlns:a16="http://schemas.microsoft.com/office/drawing/2014/main" id="{D110114D-4F58-487D-93C7-52E348E16D24}"/>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52</a:t>
            </a:fld>
            <a:endParaRPr lang="en-US" dirty="0"/>
          </a:p>
        </p:txBody>
      </p:sp>
    </p:spTree>
    <p:extLst>
      <p:ext uri="{BB962C8B-B14F-4D97-AF65-F5344CB8AC3E}">
        <p14:creationId xmlns:p14="http://schemas.microsoft.com/office/powerpoint/2010/main" val="31349009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BFC6-0BF2-4BAD-B572-A905576F268C}"/>
              </a:ext>
            </a:extLst>
          </p:cNvPr>
          <p:cNvSpPr>
            <a:spLocks noGrp="1"/>
          </p:cNvSpPr>
          <p:nvPr>
            <p:ph type="title"/>
          </p:nvPr>
        </p:nvSpPr>
        <p:spPr/>
        <p:txBody>
          <a:bodyPr/>
          <a:lstStyle/>
          <a:p>
            <a:r>
              <a:rPr lang="es-PR" dirty="0"/>
              <a:t>Cómo hacer un rescate tipo </a:t>
            </a:r>
            <a:r>
              <a:rPr lang="es-PR" i="1" dirty="0"/>
              <a:t>rappel</a:t>
            </a:r>
            <a:r>
              <a:rPr lang="es-PR" dirty="0"/>
              <a:t>: Figuras 1 &amp; 2</a:t>
            </a:r>
          </a:p>
        </p:txBody>
      </p:sp>
      <p:sp>
        <p:nvSpPr>
          <p:cNvPr id="3" name="Content Placeholder 2">
            <a:extLst>
              <a:ext uri="{FF2B5EF4-FFF2-40B4-BE49-F238E27FC236}">
                <a16:creationId xmlns:a16="http://schemas.microsoft.com/office/drawing/2014/main" id="{0D949B5E-6843-41B0-97FF-71B2A47CE561}"/>
              </a:ext>
            </a:extLst>
          </p:cNvPr>
          <p:cNvSpPr>
            <a:spLocks noGrp="1"/>
          </p:cNvSpPr>
          <p:nvPr>
            <p:ph idx="1"/>
          </p:nvPr>
        </p:nvSpPr>
        <p:spPr>
          <a:xfrm>
            <a:off x="838200" y="1862256"/>
            <a:ext cx="10515600" cy="4351338"/>
          </a:xfrm>
        </p:spPr>
        <p:txBody>
          <a:bodyPr/>
          <a:lstStyle/>
          <a:p>
            <a:r>
              <a:rPr lang="es-PR" dirty="0"/>
              <a:t>1</a:t>
            </a:r>
            <a:r>
              <a:rPr lang="es-PR" baseline="30000" dirty="0"/>
              <a:t>er</a:t>
            </a:r>
            <a:r>
              <a:rPr lang="es-PR" dirty="0"/>
              <a:t> paso – </a:t>
            </a:r>
            <a:r>
              <a:rPr lang="es-PR" i="1" dirty="0"/>
              <a:t>Agarre la cuerda de rescate que cuelga debajo de usted (la orilla colgante). Dele la vuelta una vez por debajo de su pie derecho, empezando por adentro del pie, y páselo sobre el empeine del pie.</a:t>
            </a:r>
          </a:p>
          <a:p>
            <a:r>
              <a:rPr lang="es-PR" dirty="0"/>
              <a:t>2</a:t>
            </a:r>
            <a:r>
              <a:rPr lang="es-PR" baseline="30000" dirty="0"/>
              <a:t>do</a:t>
            </a:r>
            <a:r>
              <a:rPr lang="es-PR" dirty="0"/>
              <a:t> paso – </a:t>
            </a:r>
            <a:r>
              <a:rPr lang="es-PR" i="1" dirty="0"/>
              <a:t>Estire la cuerda de rescate horizontalmente y písela con el pie izquierdo.</a:t>
            </a:r>
          </a:p>
        </p:txBody>
      </p:sp>
      <p:pic>
        <p:nvPicPr>
          <p:cNvPr id="7" name="Picture 6" descr="Figure 1 Grasp the lifeline hanging below you (that’s the trailing end). Wrap it once under your right foot starting from the inside, then loop it over the top of the foot.&#10;">
            <a:extLst>
              <a:ext uri="{FF2B5EF4-FFF2-40B4-BE49-F238E27FC236}">
                <a16:creationId xmlns:a16="http://schemas.microsoft.com/office/drawing/2014/main" id="{617B2D58-5F7B-4A4D-B8E6-9FD58F894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0293" y="3913825"/>
            <a:ext cx="1996613" cy="2270957"/>
          </a:xfrm>
          <a:prstGeom prst="rect">
            <a:avLst/>
          </a:prstGeom>
        </p:spPr>
      </p:pic>
      <p:sp>
        <p:nvSpPr>
          <p:cNvPr id="9" name="TextBox 8">
            <a:extLst>
              <a:ext uri="{FF2B5EF4-FFF2-40B4-BE49-F238E27FC236}">
                <a16:creationId xmlns:a16="http://schemas.microsoft.com/office/drawing/2014/main" id="{014D5C5F-08C4-4EAB-ACB1-AF1F917A9A8E}"/>
              </a:ext>
            </a:extLst>
          </p:cNvPr>
          <p:cNvSpPr txBox="1"/>
          <p:nvPr/>
        </p:nvSpPr>
        <p:spPr>
          <a:xfrm>
            <a:off x="2906943" y="4168732"/>
            <a:ext cx="1270450" cy="1200329"/>
          </a:xfrm>
          <a:custGeom>
            <a:avLst/>
            <a:gdLst>
              <a:gd name="connsiteX0" fmla="*/ 0 w 1270450"/>
              <a:gd name="connsiteY0" fmla="*/ 0 h 1200329"/>
              <a:gd name="connsiteX1" fmla="*/ 1270450 w 1270450"/>
              <a:gd name="connsiteY1" fmla="*/ 0 h 1200329"/>
              <a:gd name="connsiteX2" fmla="*/ 1270450 w 1270450"/>
              <a:gd name="connsiteY2" fmla="*/ 1200329 h 1200329"/>
              <a:gd name="connsiteX3" fmla="*/ 0 w 1270450"/>
              <a:gd name="connsiteY3" fmla="*/ 1200329 h 1200329"/>
              <a:gd name="connsiteX4" fmla="*/ 0 w 1270450"/>
              <a:gd name="connsiteY4" fmla="*/ 0 h 1200329"/>
              <a:gd name="connsiteX0" fmla="*/ 0 w 1270450"/>
              <a:gd name="connsiteY0" fmla="*/ 0 h 1219379"/>
              <a:gd name="connsiteX1" fmla="*/ 1270450 w 1270450"/>
              <a:gd name="connsiteY1" fmla="*/ 0 h 1219379"/>
              <a:gd name="connsiteX2" fmla="*/ 860875 w 1270450"/>
              <a:gd name="connsiteY2" fmla="*/ 1219379 h 1219379"/>
              <a:gd name="connsiteX3" fmla="*/ 0 w 1270450"/>
              <a:gd name="connsiteY3" fmla="*/ 1200329 h 1219379"/>
              <a:gd name="connsiteX4" fmla="*/ 0 w 1270450"/>
              <a:gd name="connsiteY4" fmla="*/ 0 h 1219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450" h="1219379">
                <a:moveTo>
                  <a:pt x="0" y="0"/>
                </a:moveTo>
                <a:lnTo>
                  <a:pt x="1270450" y="0"/>
                </a:lnTo>
                <a:lnTo>
                  <a:pt x="860875" y="1219379"/>
                </a:lnTo>
                <a:lnTo>
                  <a:pt x="0" y="1200329"/>
                </a:lnTo>
                <a:lnTo>
                  <a:pt x="0" y="0"/>
                </a:lnTo>
                <a:close/>
              </a:path>
            </a:pathLst>
          </a:custGeom>
          <a:solidFill>
            <a:schemeClr val="tx1">
              <a:lumMod val="95000"/>
              <a:lumOff val="5000"/>
            </a:schemeClr>
          </a:solidFill>
        </p:spPr>
        <p:txBody>
          <a:bodyPr wrap="square" rtlCol="0">
            <a:spAutoFit/>
          </a:bodyPr>
          <a:lstStyle/>
          <a:p>
            <a:r>
              <a:rPr lang="es-ES" sz="800" i="1" dirty="0">
                <a:solidFill>
                  <a:schemeClr val="bg1"/>
                </a:solidFill>
              </a:rPr>
              <a:t>Agarre la cuerda de res-cate que cuelga debajo de usted (la orilla colgante).</a:t>
            </a:r>
            <a:r>
              <a:rPr lang="en-US" sz="800" i="1" dirty="0">
                <a:solidFill>
                  <a:schemeClr val="bg1"/>
                </a:solidFill>
              </a:rPr>
              <a:t> </a:t>
            </a:r>
            <a:r>
              <a:rPr lang="es-ES" sz="800" i="1" dirty="0">
                <a:solidFill>
                  <a:schemeClr val="bg1"/>
                </a:solidFill>
              </a:rPr>
              <a:t>Dele la vuelta una vez </a:t>
            </a:r>
            <a:br>
              <a:rPr lang="es-ES" sz="800" i="1" dirty="0">
                <a:solidFill>
                  <a:schemeClr val="bg1"/>
                </a:solidFill>
              </a:rPr>
            </a:br>
            <a:r>
              <a:rPr lang="es-ES" sz="800" i="1" dirty="0">
                <a:solidFill>
                  <a:schemeClr val="bg1"/>
                </a:solidFill>
              </a:rPr>
              <a:t>por debajo de su pie derecho, empezando </a:t>
            </a:r>
            <a:br>
              <a:rPr lang="es-ES" sz="800" i="1" dirty="0">
                <a:solidFill>
                  <a:schemeClr val="bg1"/>
                </a:solidFill>
              </a:rPr>
            </a:br>
            <a:r>
              <a:rPr lang="es-ES" sz="800" i="1" dirty="0">
                <a:solidFill>
                  <a:schemeClr val="bg1"/>
                </a:solidFill>
              </a:rPr>
              <a:t>por adentro del pie, y páselo sobre el </a:t>
            </a:r>
            <a:br>
              <a:rPr lang="es-ES" sz="800" i="1" dirty="0">
                <a:solidFill>
                  <a:schemeClr val="bg1"/>
                </a:solidFill>
              </a:rPr>
            </a:br>
            <a:r>
              <a:rPr lang="es-ES" sz="800" i="1" dirty="0">
                <a:solidFill>
                  <a:schemeClr val="bg1"/>
                </a:solidFill>
              </a:rPr>
              <a:t>empeine del pie</a:t>
            </a:r>
            <a:endParaRPr lang="en-US" sz="800" dirty="0">
              <a:solidFill>
                <a:schemeClr val="bg1"/>
              </a:solidFill>
            </a:endParaRPr>
          </a:p>
        </p:txBody>
      </p:sp>
      <p:pic>
        <p:nvPicPr>
          <p:cNvPr id="8" name="Picture 7" descr="Figure 2 Stretch the lifeline out horizontally and step into it with your left foot.">
            <a:extLst>
              <a:ext uri="{FF2B5EF4-FFF2-40B4-BE49-F238E27FC236}">
                <a16:creationId xmlns:a16="http://schemas.microsoft.com/office/drawing/2014/main" id="{1840C00C-7AB3-41F0-AD3F-CFE8F82502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1164" y="3906006"/>
            <a:ext cx="2011854" cy="2270957"/>
          </a:xfrm>
          <a:prstGeom prst="rect">
            <a:avLst/>
          </a:prstGeom>
        </p:spPr>
      </p:pic>
      <p:sp>
        <p:nvSpPr>
          <p:cNvPr id="10" name="Cuadro de texto 2">
            <a:extLst>
              <a:ext uri="{FF2B5EF4-FFF2-40B4-BE49-F238E27FC236}">
                <a16:creationId xmlns:a16="http://schemas.microsoft.com/office/drawing/2014/main" id="{4F5A146C-C9D9-4C30-8F03-6BC7F61A3C42}"/>
              </a:ext>
            </a:extLst>
          </p:cNvPr>
          <p:cNvSpPr txBox="1">
            <a:spLocks noChangeArrowheads="1"/>
          </p:cNvSpPr>
          <p:nvPr/>
        </p:nvSpPr>
        <p:spPr bwMode="auto">
          <a:xfrm>
            <a:off x="6379486" y="4187782"/>
            <a:ext cx="956354" cy="745076"/>
          </a:xfrm>
          <a:custGeom>
            <a:avLst/>
            <a:gdLst>
              <a:gd name="connsiteX0" fmla="*/ 0 w 956354"/>
              <a:gd name="connsiteY0" fmla="*/ 0 h 745076"/>
              <a:gd name="connsiteX1" fmla="*/ 956354 w 956354"/>
              <a:gd name="connsiteY1" fmla="*/ 0 h 745076"/>
              <a:gd name="connsiteX2" fmla="*/ 956354 w 956354"/>
              <a:gd name="connsiteY2" fmla="*/ 745076 h 745076"/>
              <a:gd name="connsiteX3" fmla="*/ 0 w 956354"/>
              <a:gd name="connsiteY3" fmla="*/ 745076 h 745076"/>
              <a:gd name="connsiteX4" fmla="*/ 0 w 956354"/>
              <a:gd name="connsiteY4" fmla="*/ 0 h 745076"/>
              <a:gd name="connsiteX0" fmla="*/ 0 w 956354"/>
              <a:gd name="connsiteY0" fmla="*/ 0 h 745076"/>
              <a:gd name="connsiteX1" fmla="*/ 956354 w 956354"/>
              <a:gd name="connsiteY1" fmla="*/ 0 h 745076"/>
              <a:gd name="connsiteX2" fmla="*/ 813479 w 956354"/>
              <a:gd name="connsiteY2" fmla="*/ 745076 h 745076"/>
              <a:gd name="connsiteX3" fmla="*/ 0 w 956354"/>
              <a:gd name="connsiteY3" fmla="*/ 745076 h 745076"/>
              <a:gd name="connsiteX4" fmla="*/ 0 w 956354"/>
              <a:gd name="connsiteY4" fmla="*/ 0 h 745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6354" h="745076">
                <a:moveTo>
                  <a:pt x="0" y="0"/>
                </a:moveTo>
                <a:lnTo>
                  <a:pt x="956354" y="0"/>
                </a:lnTo>
                <a:lnTo>
                  <a:pt x="813479" y="745076"/>
                </a:lnTo>
                <a:lnTo>
                  <a:pt x="0" y="745076"/>
                </a:lnTo>
                <a:lnTo>
                  <a:pt x="0" y="0"/>
                </a:lnTo>
                <a:close/>
              </a:path>
            </a:pathLst>
          </a:custGeom>
          <a:solidFill>
            <a:schemeClr val="bg2">
              <a:lumMod val="10000"/>
            </a:schemeClr>
          </a:solidFill>
          <a:ln w="9525">
            <a:noFill/>
            <a:miter lim="800000"/>
            <a:headEnd/>
            <a:tailEnd/>
          </a:ln>
        </p:spPr>
        <p:txBody>
          <a:bodyPr rot="0" vert="horz" wrap="square" lIns="91440" tIns="45720" rIns="91440" bIns="45720" anchor="t" anchorCtr="0">
            <a:spAutoFit/>
          </a:bodyPr>
          <a:lstStyle/>
          <a:p>
            <a:pPr>
              <a:lnSpc>
                <a:spcPct val="107000"/>
              </a:lnSpc>
            </a:pPr>
            <a:r>
              <a:rPr lang="es-MX" sz="800" dirty="0">
                <a:solidFill>
                  <a:schemeClr val="bg1"/>
                </a:solidFill>
                <a:effectLst/>
                <a:latin typeface="Calibri" panose="020F0502020204030204" pitchFamily="34" charset="0"/>
                <a:ea typeface="Calibri" panose="020F0502020204030204" pitchFamily="34" charset="0"/>
              </a:rPr>
              <a:t>Estire la cuerda de rescate horizon-talmente  </a:t>
            </a:r>
            <a:r>
              <a:rPr lang="es-ES" sz="800" dirty="0">
                <a:solidFill>
                  <a:schemeClr val="bg1"/>
                </a:solidFill>
                <a:latin typeface="Calibri" panose="020F0502020204030204" pitchFamily="34" charset="0"/>
                <a:ea typeface="Calibri" panose="020F0502020204030204" pitchFamily="34" charset="0"/>
              </a:rPr>
              <a:t>písela con el pie izquierdo</a:t>
            </a:r>
            <a:endParaRPr lang="en-US" sz="800" dirty="0">
              <a:solidFill>
                <a:schemeClr val="bg1"/>
              </a:solidFill>
              <a:effectLst/>
              <a:latin typeface="Calibri" panose="020F0502020204030204" pitchFamily="34" charset="0"/>
              <a:ea typeface="Calibri" panose="020F0502020204030204" pitchFamily="34" charset="0"/>
            </a:endParaRPr>
          </a:p>
        </p:txBody>
      </p:sp>
      <p:sp>
        <p:nvSpPr>
          <p:cNvPr id="4" name="Date Placeholder 3">
            <a:extLst>
              <a:ext uri="{FF2B5EF4-FFF2-40B4-BE49-F238E27FC236}">
                <a16:creationId xmlns:a16="http://schemas.microsoft.com/office/drawing/2014/main" id="{868E8F54-BA7B-4DFF-89F8-A156E7054474}"/>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D30FA2FD-2890-45FE-8B33-E2B04D3959B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A39E36C9-26F8-4F8F-A5C5-18705B42E29D}"/>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53</a:t>
            </a:fld>
            <a:endParaRPr lang="en-US" dirty="0"/>
          </a:p>
        </p:txBody>
      </p:sp>
    </p:spTree>
    <p:extLst>
      <p:ext uri="{BB962C8B-B14F-4D97-AF65-F5344CB8AC3E}">
        <p14:creationId xmlns:p14="http://schemas.microsoft.com/office/powerpoint/2010/main" val="40482841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CB00-9579-4CEB-9902-BF1A013C5767}"/>
              </a:ext>
            </a:extLst>
          </p:cNvPr>
          <p:cNvSpPr>
            <a:spLocks noGrp="1"/>
          </p:cNvSpPr>
          <p:nvPr>
            <p:ph type="title"/>
          </p:nvPr>
        </p:nvSpPr>
        <p:spPr/>
        <p:txBody>
          <a:bodyPr/>
          <a:lstStyle/>
          <a:p>
            <a:r>
              <a:rPr lang="es-ES" dirty="0"/>
              <a:t>Cómo hacer un rescate tipo rappel: Figura </a:t>
            </a:r>
            <a:r>
              <a:rPr lang="en-US" dirty="0"/>
              <a:t>3</a:t>
            </a:r>
          </a:p>
        </p:txBody>
      </p:sp>
      <p:sp>
        <p:nvSpPr>
          <p:cNvPr id="3" name="Content Placeholder 2" descr="Raise the trailing end of the lifeline and bring both parts together. You have now created a loop that will allow you to stand.&#10;">
            <a:extLst>
              <a:ext uri="{FF2B5EF4-FFF2-40B4-BE49-F238E27FC236}">
                <a16:creationId xmlns:a16="http://schemas.microsoft.com/office/drawing/2014/main" id="{7F3CF410-1FE6-4108-8AF0-EFFDF230B161}"/>
              </a:ext>
            </a:extLst>
          </p:cNvPr>
          <p:cNvSpPr>
            <a:spLocks noGrp="1"/>
          </p:cNvSpPr>
          <p:nvPr>
            <p:ph idx="1"/>
          </p:nvPr>
        </p:nvSpPr>
        <p:spPr>
          <a:xfrm>
            <a:off x="838200" y="1825625"/>
            <a:ext cx="4917141" cy="4351338"/>
          </a:xfrm>
        </p:spPr>
        <p:txBody>
          <a:bodyPr/>
          <a:lstStyle/>
          <a:p>
            <a:r>
              <a:rPr lang="es-PR" dirty="0"/>
              <a:t>3</a:t>
            </a:r>
            <a:r>
              <a:rPr lang="es-PR" baseline="30000" dirty="0"/>
              <a:t>er</a:t>
            </a:r>
            <a:r>
              <a:rPr lang="es-PR" dirty="0"/>
              <a:t> Paso – </a:t>
            </a:r>
            <a:r>
              <a:rPr lang="es-PR" i="1" dirty="0"/>
              <a:t>Levante la orilla colgante de la cuerda de seguridad y junte ambas partes. Ya hizo un lazo que le permitirá pararse</a:t>
            </a:r>
            <a:r>
              <a:rPr lang="en-US" i="1" dirty="0"/>
              <a:t>.</a:t>
            </a:r>
          </a:p>
          <a:p>
            <a:endParaRPr lang="en-US" dirty="0"/>
          </a:p>
        </p:txBody>
      </p:sp>
      <p:sp>
        <p:nvSpPr>
          <p:cNvPr id="4" name="Date Placeholder 3">
            <a:extLst>
              <a:ext uri="{FF2B5EF4-FFF2-40B4-BE49-F238E27FC236}">
                <a16:creationId xmlns:a16="http://schemas.microsoft.com/office/drawing/2014/main" id="{E23501E3-BCA3-4076-9BFF-B0779108FE8B}"/>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27372A55-BCE3-4AF3-9AF1-51FD2E4E5B72}"/>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268C95EA-B275-42BA-AD2B-870ED7AF17F6}"/>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54</a:t>
            </a:fld>
            <a:endParaRPr lang="en-US" dirty="0"/>
          </a:p>
        </p:txBody>
      </p:sp>
      <p:pic>
        <p:nvPicPr>
          <p:cNvPr id="7" name="Picture 6" descr="Figure 3 ">
            <a:extLst>
              <a:ext uri="{FF2B5EF4-FFF2-40B4-BE49-F238E27FC236}">
                <a16:creationId xmlns:a16="http://schemas.microsoft.com/office/drawing/2014/main" id="{1B5B174E-A27E-40D4-A3CE-94319B3CB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7740" y="1862255"/>
            <a:ext cx="3788292" cy="4494095"/>
          </a:xfrm>
          <a:prstGeom prst="rect">
            <a:avLst/>
          </a:prstGeom>
        </p:spPr>
      </p:pic>
      <p:sp>
        <p:nvSpPr>
          <p:cNvPr id="8" name="TextBox 7">
            <a:extLst>
              <a:ext uri="{FF2B5EF4-FFF2-40B4-BE49-F238E27FC236}">
                <a16:creationId xmlns:a16="http://schemas.microsoft.com/office/drawing/2014/main" id="{FCE4E474-7795-43E1-8137-B5318B85FE29}"/>
              </a:ext>
            </a:extLst>
          </p:cNvPr>
          <p:cNvSpPr txBox="1"/>
          <p:nvPr/>
        </p:nvSpPr>
        <p:spPr>
          <a:xfrm>
            <a:off x="6601968" y="2377440"/>
            <a:ext cx="2267712" cy="1231106"/>
          </a:xfrm>
          <a:custGeom>
            <a:avLst/>
            <a:gdLst>
              <a:gd name="connsiteX0" fmla="*/ 0 w 2212848"/>
              <a:gd name="connsiteY0" fmla="*/ 0 h 1231106"/>
              <a:gd name="connsiteX1" fmla="*/ 2212848 w 2212848"/>
              <a:gd name="connsiteY1" fmla="*/ 0 h 1231106"/>
              <a:gd name="connsiteX2" fmla="*/ 2212848 w 2212848"/>
              <a:gd name="connsiteY2" fmla="*/ 1231106 h 1231106"/>
              <a:gd name="connsiteX3" fmla="*/ 0 w 2212848"/>
              <a:gd name="connsiteY3" fmla="*/ 1231106 h 1231106"/>
              <a:gd name="connsiteX4" fmla="*/ 0 w 2212848"/>
              <a:gd name="connsiteY4" fmla="*/ 0 h 1231106"/>
              <a:gd name="connsiteX0" fmla="*/ 0 w 2267712"/>
              <a:gd name="connsiteY0" fmla="*/ 0 h 1231106"/>
              <a:gd name="connsiteX1" fmla="*/ 2267712 w 2267712"/>
              <a:gd name="connsiteY1" fmla="*/ 0 h 1231106"/>
              <a:gd name="connsiteX2" fmla="*/ 2212848 w 2267712"/>
              <a:gd name="connsiteY2" fmla="*/ 1231106 h 1231106"/>
              <a:gd name="connsiteX3" fmla="*/ 0 w 2267712"/>
              <a:gd name="connsiteY3" fmla="*/ 1231106 h 1231106"/>
              <a:gd name="connsiteX4" fmla="*/ 0 w 2267712"/>
              <a:gd name="connsiteY4" fmla="*/ 0 h 1231106"/>
              <a:gd name="connsiteX0" fmla="*/ 0 w 2267712"/>
              <a:gd name="connsiteY0" fmla="*/ 0 h 1231106"/>
              <a:gd name="connsiteX1" fmla="*/ 2267712 w 2267712"/>
              <a:gd name="connsiteY1" fmla="*/ 0 h 1231106"/>
              <a:gd name="connsiteX2" fmla="*/ 2029968 w 2267712"/>
              <a:gd name="connsiteY2" fmla="*/ 1194530 h 1231106"/>
              <a:gd name="connsiteX3" fmla="*/ 0 w 2267712"/>
              <a:gd name="connsiteY3" fmla="*/ 1231106 h 1231106"/>
              <a:gd name="connsiteX4" fmla="*/ 0 w 2267712"/>
              <a:gd name="connsiteY4" fmla="*/ 0 h 12311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7712" h="1231106">
                <a:moveTo>
                  <a:pt x="0" y="0"/>
                </a:moveTo>
                <a:lnTo>
                  <a:pt x="2267712" y="0"/>
                </a:lnTo>
                <a:lnTo>
                  <a:pt x="2029968" y="1194530"/>
                </a:lnTo>
                <a:lnTo>
                  <a:pt x="0" y="1231106"/>
                </a:lnTo>
                <a:lnTo>
                  <a:pt x="0" y="0"/>
                </a:lnTo>
                <a:close/>
              </a:path>
            </a:pathLst>
          </a:custGeom>
          <a:solidFill>
            <a:schemeClr val="bg2">
              <a:lumMod val="10000"/>
            </a:schemeClr>
          </a:solidFill>
        </p:spPr>
        <p:txBody>
          <a:bodyPr wrap="square" rtlCol="0">
            <a:spAutoFit/>
          </a:bodyPr>
          <a:lstStyle/>
          <a:p>
            <a:r>
              <a:rPr lang="es-ES" sz="1400" dirty="0">
                <a:solidFill>
                  <a:schemeClr val="bg1"/>
                </a:solidFill>
              </a:rPr>
              <a:t>Levante la orilla colgante de la cuerda de seguridad y junte ambas partes. Ya hizo un lazo que le permitirá pararse</a:t>
            </a:r>
            <a:r>
              <a:rPr lang="es-ES" dirty="0">
                <a:solidFill>
                  <a:schemeClr val="bg1"/>
                </a:solidFill>
              </a:rPr>
              <a:t>.</a:t>
            </a:r>
          </a:p>
        </p:txBody>
      </p:sp>
    </p:spTree>
    <p:extLst>
      <p:ext uri="{BB962C8B-B14F-4D97-AF65-F5344CB8AC3E}">
        <p14:creationId xmlns:p14="http://schemas.microsoft.com/office/powerpoint/2010/main" val="2795913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E071D-B0AA-4CA7-8DFB-6F832CF203A3}"/>
              </a:ext>
            </a:extLst>
          </p:cNvPr>
          <p:cNvSpPr>
            <a:spLocks noGrp="1"/>
          </p:cNvSpPr>
          <p:nvPr>
            <p:ph type="title"/>
          </p:nvPr>
        </p:nvSpPr>
        <p:spPr/>
        <p:txBody>
          <a:bodyPr/>
          <a:lstStyle/>
          <a:p>
            <a:r>
              <a:rPr lang="es-PR" dirty="0"/>
              <a:t>Cómo hacer un rescate tipo </a:t>
            </a:r>
            <a:r>
              <a:rPr lang="es-PR" i="1" dirty="0"/>
              <a:t>rappel</a:t>
            </a:r>
            <a:r>
              <a:rPr lang="es-PR" dirty="0"/>
              <a:t>: Figura </a:t>
            </a:r>
            <a:r>
              <a:rPr lang="en-US" dirty="0"/>
              <a:t>4</a:t>
            </a:r>
          </a:p>
        </p:txBody>
      </p:sp>
      <p:sp>
        <p:nvSpPr>
          <p:cNvPr id="3" name="Content Placeholder 2">
            <a:extLst>
              <a:ext uri="{FF2B5EF4-FFF2-40B4-BE49-F238E27FC236}">
                <a16:creationId xmlns:a16="http://schemas.microsoft.com/office/drawing/2014/main" id="{EE40638D-2048-4AAC-87C5-B9F6A9D96CC4}"/>
              </a:ext>
            </a:extLst>
          </p:cNvPr>
          <p:cNvSpPr>
            <a:spLocks noGrp="1"/>
          </p:cNvSpPr>
          <p:nvPr>
            <p:ph idx="1"/>
          </p:nvPr>
        </p:nvSpPr>
        <p:spPr>
          <a:xfrm>
            <a:off x="838200" y="1915319"/>
            <a:ext cx="7122459" cy="4351338"/>
          </a:xfrm>
        </p:spPr>
        <p:txBody>
          <a:bodyPr>
            <a:normAutofit fontScale="92500" lnSpcReduction="20000"/>
          </a:bodyPr>
          <a:lstStyle/>
          <a:p>
            <a:r>
              <a:rPr lang="es-PR" dirty="0"/>
              <a:t>4</a:t>
            </a:r>
            <a:r>
              <a:rPr lang="es-PR" baseline="30000" dirty="0"/>
              <a:t>to</a:t>
            </a:r>
            <a:r>
              <a:rPr lang="es-PR" dirty="0"/>
              <a:t> Paso - </a:t>
            </a:r>
            <a:r>
              <a:rPr lang="es-PR" i="1" dirty="0"/>
              <a:t>Siga agarrado de la cuerda de rescate con ambas manos y póngase de pie. </a:t>
            </a:r>
          </a:p>
          <a:p>
            <a:r>
              <a:rPr lang="es-PR" i="1" dirty="0"/>
              <a:t>Esto aliviará la presión en sus piernas. Cuando se canse, puede regresar a la posición de sentado.</a:t>
            </a:r>
          </a:p>
          <a:p>
            <a:r>
              <a:rPr lang="es-PR" i="1" dirty="0"/>
              <a:t>Mientras espera la ayuda, alterne posiciones de sentado y parado. También puede distribuir el peso entre sus pies y el arnés. </a:t>
            </a:r>
          </a:p>
          <a:p>
            <a:r>
              <a:rPr lang="es-PR" i="1" dirty="0"/>
              <a:t>Para subir o bajar distancias cortas, deslice la cuerda de seguridad hacia arriba (subirse) o hacia abajo (bajarse); siéntese, agarre otra parte de la cuerda y repita el proceso.</a:t>
            </a:r>
            <a:r>
              <a:rPr lang="en-US" i="1" dirty="0"/>
              <a:t> </a:t>
            </a:r>
            <a:endParaRPr lang="en-US" dirty="0"/>
          </a:p>
          <a:p>
            <a:pPr lvl="0"/>
            <a:endParaRPr lang="en-US" dirty="0"/>
          </a:p>
          <a:p>
            <a:endParaRPr lang="en-US" dirty="0"/>
          </a:p>
        </p:txBody>
      </p:sp>
      <p:sp>
        <p:nvSpPr>
          <p:cNvPr id="4" name="Date Placeholder 3">
            <a:extLst>
              <a:ext uri="{FF2B5EF4-FFF2-40B4-BE49-F238E27FC236}">
                <a16:creationId xmlns:a16="http://schemas.microsoft.com/office/drawing/2014/main" id="{473CB256-464D-4F2D-A1CA-CCAC37C7A8C7}"/>
              </a:ex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A8814E14-B5C2-432B-9145-99272699D699}"/>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588770F1-EDC2-415C-9086-F169AEC4C993}"/>
              </a:ex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55</a:t>
            </a:fld>
            <a:endParaRPr lang="en-US" dirty="0"/>
          </a:p>
        </p:txBody>
      </p:sp>
      <p:pic>
        <p:nvPicPr>
          <p:cNvPr id="7" name="Picture 6" descr="Figure 4 Continue to hold on to the lifeline with both hands and stand up">
            <a:extLst>
              <a:ext uri="{FF2B5EF4-FFF2-40B4-BE49-F238E27FC236}">
                <a16:creationId xmlns:a16="http://schemas.microsoft.com/office/drawing/2014/main" id="{876658B4-233F-4493-B584-1FB4951044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659" y="1915319"/>
            <a:ext cx="3684040" cy="4351338"/>
          </a:xfrm>
          <a:prstGeom prst="rect">
            <a:avLst/>
          </a:prstGeom>
        </p:spPr>
      </p:pic>
    </p:spTree>
    <p:extLst>
      <p:ext uri="{BB962C8B-B14F-4D97-AF65-F5344CB8AC3E}">
        <p14:creationId xmlns:p14="http://schemas.microsoft.com/office/powerpoint/2010/main" val="40061591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Ejercicios - Practica</a:t>
            </a:r>
          </a:p>
        </p:txBody>
      </p:sp>
      <p:sp>
        <p:nvSpPr>
          <p:cNvPr id="514" name="Google Shape;514;p42"/>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r>
              <a:rPr lang="es-PR" dirty="0"/>
              <a:t>Practique las siguientes aptitudes</a:t>
            </a:r>
          </a:p>
          <a:p>
            <a:pPr lvl="1"/>
            <a:r>
              <a:rPr lang="es-PR" dirty="0"/>
              <a:t>Conjunto de aptitud #1 Inspección del Sistema PFAS</a:t>
            </a:r>
          </a:p>
          <a:p>
            <a:pPr lvl="1"/>
            <a:r>
              <a:rPr lang="es-PR" dirty="0"/>
              <a:t>Conjunto de aptitud #2 Ponerse el arnés de cuerpo entero</a:t>
            </a:r>
          </a:p>
          <a:p>
            <a:pPr lvl="1"/>
            <a:r>
              <a:rPr lang="es-PR" dirty="0"/>
              <a:t>Conjunto de aptitud #3 Identifique los pasos debidos para determinar como y cuando usar un sistema personal de protección contra caídas</a:t>
            </a:r>
          </a:p>
          <a:p>
            <a:pPr lvl="1"/>
            <a:r>
              <a:rPr lang="es-PR" dirty="0"/>
              <a:t>Conjunto de aptitud #4 Haga un auto-rescate de tipo </a:t>
            </a:r>
            <a:r>
              <a:rPr lang="es-PR" i="1" dirty="0"/>
              <a:t>rappel</a:t>
            </a:r>
            <a:endParaRPr lang="es-PR" dirty="0"/>
          </a:p>
          <a:p>
            <a:r>
              <a:rPr lang="es-PR" dirty="0"/>
              <a:t>Trabajen en grupos de 2 a 6 personas</a:t>
            </a:r>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56</a:t>
            </a:fld>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4"/>
          <p:cNvSpPr txBox="1">
            <a:spLocks noGrp="1"/>
          </p:cNvSpPr>
          <p:nvPr>
            <p:ph type="title"/>
          </p:nvPr>
        </p:nvSpPr>
        <p:spPr/>
        <p:txBody>
          <a:bodyPr/>
          <a:lstStyle/>
          <a:p>
            <a:pPr lvl="0"/>
            <a:r>
              <a:rPr lang="es-PR" dirty="0"/>
              <a:t>Módulo 2 AHORA SABE...</a:t>
            </a:r>
          </a:p>
        </p:txBody>
      </p:sp>
      <p:sp>
        <p:nvSpPr>
          <p:cNvPr id="10" name="Content Placeholder 9">
            <a:extLst>
              <a:ext uri="{FF2B5EF4-FFF2-40B4-BE49-F238E27FC236}">
                <a16:creationId xmlns:a16="http://schemas.microsoft.com/office/drawing/2014/main" id="{EB04C18B-21A0-4001-8424-245485D5291C}"/>
              </a:ext>
            </a:extLst>
          </p:cNvPr>
          <p:cNvSpPr>
            <a:spLocks noGrp="1"/>
          </p:cNvSpPr>
          <p:nvPr>
            <p:ph idx="1"/>
          </p:nvPr>
        </p:nvSpPr>
        <p:spPr/>
        <p:txBody>
          <a:bodyPr>
            <a:normAutofit fontScale="92500"/>
          </a:bodyPr>
          <a:lstStyle/>
          <a:p>
            <a:pPr lvl="0"/>
            <a:r>
              <a:rPr lang="es-PR" dirty="0"/>
              <a:t>La diferencia entre Protección contra Caídas y Prevención de Caídas</a:t>
            </a:r>
          </a:p>
          <a:p>
            <a:r>
              <a:rPr lang="es-PR" dirty="0"/>
              <a:t>La orden de protección contra caídas: controles de ingeniería, sistema de sujeción contra caídas, seguido por un sistema de detención de caídas</a:t>
            </a:r>
          </a:p>
          <a:p>
            <a:r>
              <a:rPr lang="es-PR" i="1" dirty="0"/>
              <a:t>“Sistema personal de detención de caídas” (PFAS):</a:t>
            </a:r>
            <a:r>
              <a:rPr lang="es-PR" dirty="0"/>
              <a:t> arnés de cuerpo, un anclaje y conectores (puede que incluye un acollador, un dispositivo de desaceleración, cuerda de seguridad u otra combinación apta)</a:t>
            </a:r>
          </a:p>
          <a:p>
            <a:r>
              <a:rPr lang="es-PR" dirty="0"/>
              <a:t>Ya no se permite usar los cinturones de seguridad (correa de cintura) como equipo personal de detención de caídas</a:t>
            </a:r>
            <a:endParaRPr lang="en-US" dirty="0"/>
          </a:p>
          <a:p>
            <a:pPr marL="0" lvl="0" indent="0">
              <a:buNone/>
            </a:pPr>
            <a:endParaRPr lang="en-US" dirty="0"/>
          </a:p>
          <a:p>
            <a:endParaRPr lang="en-US"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pPr lvl="0"/>
            <a:fld id="{00000000-1234-1234-1234-123412341234}" type="slidenum">
              <a:rPr lang="en-US" smtClean="0"/>
              <a:pPr lvl="0"/>
              <a:t>57</a:t>
            </a:fld>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20917-B36E-4C93-9CF7-293937E85076}"/>
              </a:ext>
            </a:extLst>
          </p:cNvPr>
          <p:cNvSpPr>
            <a:spLocks noGrp="1"/>
          </p:cNvSpPr>
          <p:nvPr>
            <p:ph type="title"/>
          </p:nvPr>
        </p:nvSpPr>
        <p:spPr/>
        <p:txBody>
          <a:bodyPr/>
          <a:lstStyle/>
          <a:p>
            <a:r>
              <a:rPr lang="es-PR" dirty="0"/>
              <a:t>Módulo 2 AHORA SABE (cont.)...</a:t>
            </a:r>
          </a:p>
        </p:txBody>
      </p:sp>
      <p:sp>
        <p:nvSpPr>
          <p:cNvPr id="3" name="Content Placeholder 2">
            <a:extLst>
              <a:ext uri="{FF2B5EF4-FFF2-40B4-BE49-F238E27FC236}">
                <a16:creationId xmlns:a16="http://schemas.microsoft.com/office/drawing/2014/main" id="{948B26E5-A0BF-442F-AED0-170C04D2EDFD}"/>
              </a:ext>
            </a:extLst>
          </p:cNvPr>
          <p:cNvSpPr>
            <a:spLocks noGrp="1"/>
          </p:cNvSpPr>
          <p:nvPr>
            <p:ph idx="1"/>
          </p:nvPr>
        </p:nvSpPr>
        <p:spPr/>
        <p:txBody>
          <a:bodyPr>
            <a:normAutofit fontScale="85000" lnSpcReduction="10000"/>
          </a:bodyPr>
          <a:lstStyle/>
          <a:p>
            <a:r>
              <a:rPr lang="es-ES" dirty="0"/>
              <a:t>Los puntos de anclaje deben ser capaz de resistir 5000 libras</a:t>
            </a:r>
            <a:endParaRPr lang="en-US" dirty="0"/>
          </a:p>
          <a:p>
            <a:pPr lvl="0"/>
            <a:r>
              <a:rPr lang="es-ES" dirty="0"/>
              <a:t>Siempre siga las instrucciones del fabricante del anclaje, consulte a una persona capacitada al instalar y usar los anclajes</a:t>
            </a:r>
            <a:endParaRPr lang="en-US" dirty="0"/>
          </a:p>
          <a:p>
            <a:r>
              <a:rPr lang="es-ES" dirty="0"/>
              <a:t>Nunca le haga nudos al acollador para hacerlo más corto</a:t>
            </a:r>
            <a:r>
              <a:rPr lang="en-US" dirty="0"/>
              <a:t>; l</a:t>
            </a:r>
            <a:r>
              <a:rPr lang="es-ES" dirty="0"/>
              <a:t>os acolladores no se deben colocar sobre un objeto y luego amarrarse a sí mismos</a:t>
            </a:r>
            <a:endParaRPr lang="en-US" dirty="0"/>
          </a:p>
          <a:p>
            <a:pPr lvl="0"/>
            <a:r>
              <a:rPr lang="es-ES" dirty="0"/>
              <a:t>La distancia total de seguridad de caída libre no puede exceder </a:t>
            </a:r>
            <a:r>
              <a:rPr lang="en-US" dirty="0"/>
              <a:t>6 pies (2 metros)</a:t>
            </a:r>
          </a:p>
          <a:p>
            <a:pPr lvl="0"/>
            <a:r>
              <a:rPr lang="es-ES" dirty="0"/>
              <a:t>Los acolladores auto-retráctiles limitan la distancia de caída libre </a:t>
            </a:r>
            <a:r>
              <a:rPr lang="en-US" dirty="0"/>
              <a:t>(hasta 2 pies)</a:t>
            </a:r>
          </a:p>
          <a:p>
            <a:pPr lvl="0"/>
            <a:r>
              <a:rPr lang="es-ES" dirty="0"/>
              <a:t>Se requiere una inspección visual antes de cada uso, así como una inspección de rutina por una persona competente</a:t>
            </a:r>
            <a:endParaRPr lang="en-US" dirty="0"/>
          </a:p>
          <a:p>
            <a:pPr lvl="0"/>
            <a:endParaRPr lang="en-US" dirty="0"/>
          </a:p>
          <a:p>
            <a:pPr lvl="0"/>
            <a:endParaRPr lang="en-US" dirty="0"/>
          </a:p>
          <a:p>
            <a:endParaRPr lang="en-US" dirty="0"/>
          </a:p>
          <a:p>
            <a:endParaRPr lang="en-US" dirty="0"/>
          </a:p>
        </p:txBody>
      </p:sp>
      <p:sp>
        <p:nvSpPr>
          <p:cNvPr id="4" name="Date Placeholder 3">
            <a:extLst>
              <a:ext uri="{FF2B5EF4-FFF2-40B4-BE49-F238E27FC236}">
                <a16:creationId xmlns:a16="http://schemas.microsoft.com/office/drawing/2014/main" id="{D43FA213-C0FF-4809-AA24-B7894B09F780}"/>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DC9A618A-9A4B-464B-B65F-C6FC7BE36F32}"/>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3C3620A6-3D5E-4F48-A8B6-2AC4E3E826FF}"/>
              </a:ext>
            </a:extLst>
          </p:cNvPr>
          <p:cNvSpPr>
            <a:spLocks noGrp="1"/>
          </p:cNvSpPr>
          <p:nvPr>
            <p:ph type="sldNum" sz="quarter" idx="12"/>
          </p:nvPr>
        </p:nvSpPr>
        <p:spPr/>
        <p:txBody>
          <a:bodyPr/>
          <a:lstStyle/>
          <a:p>
            <a:fld id="{A238EE3B-2C96-4FAE-8AD1-4D7508491DE6}" type="slidenum">
              <a:rPr lang="en-US" smtClean="0"/>
              <a:pPr/>
              <a:t>58</a:t>
            </a:fld>
            <a:endParaRPr lang="en-US" dirty="0"/>
          </a:p>
        </p:txBody>
      </p:sp>
    </p:spTree>
    <p:extLst>
      <p:ext uri="{BB962C8B-B14F-4D97-AF65-F5344CB8AC3E}">
        <p14:creationId xmlns:p14="http://schemas.microsoft.com/office/powerpoint/2010/main" val="3903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3" descr="Take a break"/>
          <p:cNvPicPr preferRelativeResize="0"/>
          <p:nvPr/>
        </p:nvPicPr>
        <p:blipFill rotWithShape="1">
          <a:blip r:embed="rId3">
            <a:alphaModFix/>
          </a:blip>
          <a:srcRect/>
          <a:stretch/>
        </p:blipFill>
        <p:spPr>
          <a:xfrm>
            <a:off x="2672632" y="1813360"/>
            <a:ext cx="6846736" cy="4560008"/>
          </a:xfrm>
          <a:prstGeom prst="rect">
            <a:avLst/>
          </a:prstGeom>
          <a:noFill/>
          <a:ln>
            <a:noFill/>
          </a:ln>
        </p:spPr>
      </p:pic>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59</a:t>
            </a:fld>
            <a:endParaRPr lang="en-US" dirty="0"/>
          </a:p>
        </p:txBody>
      </p:sp>
      <p:sp>
        <p:nvSpPr>
          <p:cNvPr id="343" name="Google Shape;343;p23"/>
          <p:cNvSpPr txBox="1">
            <a:spLocks noGrp="1"/>
          </p:cNvSpPr>
          <p:nvPr>
            <p:ph type="title" idx="4294967295"/>
          </p:nvPr>
        </p:nvSpPr>
        <p:spPr>
          <a:xfrm>
            <a:off x="1066800" y="356616"/>
            <a:ext cx="10058400" cy="16097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Font typeface="Calibri"/>
              <a:buNone/>
            </a:pPr>
            <a:r>
              <a:rPr lang="es-PR" dirty="0"/>
              <a:t>PROTECCION CONTRA CAIDAS / PREVENCION DE CAIDAS</a:t>
            </a:r>
          </a:p>
        </p:txBody>
      </p:sp>
      <p:sp>
        <p:nvSpPr>
          <p:cNvPr id="5" name="TextBox 4">
            <a:extLst>
              <a:ext uri="{FF2B5EF4-FFF2-40B4-BE49-F238E27FC236}">
                <a16:creationId xmlns:a16="http://schemas.microsoft.com/office/drawing/2014/main" id="{9A3D6D93-3895-4AE8-9A3E-D1EEA2880B75}"/>
              </a:ext>
            </a:extLst>
          </p:cNvPr>
          <p:cNvSpPr txBox="1"/>
          <p:nvPr/>
        </p:nvSpPr>
        <p:spPr>
          <a:xfrm rot="20776754">
            <a:off x="2871216" y="3429000"/>
            <a:ext cx="6400800" cy="1446550"/>
          </a:xfrm>
          <a:prstGeom prst="rect">
            <a:avLst/>
          </a:prstGeom>
          <a:solidFill>
            <a:schemeClr val="bg1"/>
          </a:solidFill>
        </p:spPr>
        <p:txBody>
          <a:bodyPr wrap="square" rtlCol="0">
            <a:spAutoFit/>
          </a:bodyPr>
          <a:lstStyle/>
          <a:p>
            <a:pPr algn="ctr"/>
            <a:r>
              <a:rPr lang="en-US" sz="8800" b="1" dirty="0">
                <a:solidFill>
                  <a:srgbClr val="FF0000"/>
                </a:solidFill>
              </a:rPr>
              <a:t>R E C E S O</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g6d60a54ff5_0_23"/>
          <p:cNvSpPr txBox="1">
            <a:spLocks noGrp="1"/>
          </p:cNvSpPr>
          <p:nvPr>
            <p:ph type="title"/>
          </p:nvPr>
        </p:nvSpPr>
        <p:spPr/>
        <p:txBody>
          <a:bodyPr/>
          <a:lstStyle/>
          <a:p>
            <a:pPr lvl="0"/>
            <a:r>
              <a:rPr lang="es-PR" b="1" dirty="0"/>
              <a:t>El Curso</a:t>
            </a:r>
          </a:p>
        </p:txBody>
      </p:sp>
      <p:sp>
        <p:nvSpPr>
          <p:cNvPr id="9" name="Content Placeholder 8"/>
          <p:cNvSpPr>
            <a:spLocks noGrp="1"/>
          </p:cNvSpPr>
          <p:nvPr>
            <p:ph idx="1"/>
          </p:nvPr>
        </p:nvSpPr>
        <p:spPr/>
        <p:txBody>
          <a:bodyPr>
            <a:normAutofit fontScale="92500" lnSpcReduction="20000"/>
          </a:bodyPr>
          <a:lstStyle/>
          <a:p>
            <a:r>
              <a:rPr lang="es-PR" dirty="0"/>
              <a:t>Explica los requisitos de OSHA de Protección Contra Caídas/Prevención de Caídas</a:t>
            </a:r>
          </a:p>
          <a:p>
            <a:r>
              <a:rPr lang="es-PR" dirty="0"/>
              <a:t>Otorga 0,4 unidades de educación continua a los instructores que han completado el curso de Greenville Technical College de Capacitar al Instructor</a:t>
            </a:r>
          </a:p>
          <a:p>
            <a:r>
              <a:rPr lang="es-PR" dirty="0"/>
              <a:t>Demuestra SU compromiso a la seguridad</a:t>
            </a:r>
          </a:p>
          <a:p>
            <a:endParaRPr lang="es-PR" dirty="0"/>
          </a:p>
          <a:p>
            <a:pPr marL="0" indent="0">
              <a:buNone/>
            </a:pPr>
            <a:r>
              <a:rPr lang="es-PR" dirty="0"/>
              <a:t>Pero … </a:t>
            </a:r>
          </a:p>
          <a:p>
            <a:r>
              <a:rPr lang="es-PR" dirty="0"/>
              <a:t>No sustituye provisión alguna de la Administración de Seguridad y Salud Ocupacional (OSHA) ni cualquiera otra norma emitida por OSHA</a:t>
            </a:r>
          </a:p>
          <a:p>
            <a:endParaRPr lang="es-PR"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p:txBody>
          <a:bodyPr/>
          <a:lstStyle/>
          <a:p>
            <a:pPr lvl="0"/>
            <a:r>
              <a:rPr lang="es-PR" dirty="0"/>
              <a:t>Módulo 3: SISTEM DE PREVENCION DE CAIDAS</a:t>
            </a:r>
          </a:p>
        </p:txBody>
      </p:sp>
      <p:sp>
        <p:nvSpPr>
          <p:cNvPr id="10" name="Content Placeholder 9"/>
          <p:cNvSpPr>
            <a:spLocks noGrp="1"/>
          </p:cNvSpPr>
          <p:nvPr>
            <p:ph idx="1"/>
          </p:nvPr>
        </p:nvSpPr>
        <p:spPr/>
        <p:txBody>
          <a:bodyPr>
            <a:normAutofit fontScale="92500" lnSpcReduction="20000"/>
          </a:bodyPr>
          <a:lstStyle/>
          <a:p>
            <a:pPr marL="0" indent="0">
              <a:buNone/>
            </a:pPr>
            <a:r>
              <a:rPr lang="es-PR" sz="4400" dirty="0"/>
              <a:t>Resumen</a:t>
            </a:r>
          </a:p>
          <a:p>
            <a:pPr lvl="0"/>
            <a:r>
              <a:rPr lang="es-PR" sz="3600" dirty="0"/>
              <a:t>Como se edifica un sistema para barandales?</a:t>
            </a:r>
          </a:p>
          <a:p>
            <a:pPr lvl="0"/>
            <a:r>
              <a:rPr lang="es-PR" sz="3600" dirty="0"/>
              <a:t>Que es un sistema de red de seguridad?</a:t>
            </a:r>
          </a:p>
          <a:p>
            <a:pPr lvl="0"/>
            <a:r>
              <a:rPr lang="es-PR" sz="3600" dirty="0"/>
              <a:t>Que tipos distintos de prevención contra caídas se puede usar? </a:t>
            </a:r>
          </a:p>
          <a:p>
            <a:pPr lvl="0"/>
            <a:r>
              <a:rPr lang="es-PR" sz="3600" dirty="0"/>
              <a:t>Cuales son las partes diferentes de un sistema de sujeción contra caídas?</a:t>
            </a:r>
          </a:p>
          <a:p>
            <a:r>
              <a:rPr lang="es-PR" sz="3600" dirty="0"/>
              <a:t>Que son sistemas de dispositivos de posicionamiento?</a:t>
            </a:r>
            <a:endParaRPr lang="es-PR" sz="4400" dirty="0"/>
          </a:p>
        </p:txBody>
      </p:sp>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enero 2020</a:t>
            </a: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Subsidio Susan B. Harwood SH05121-SH9</a:t>
            </a: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8186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2" name="Google Shape;372;p27"/>
          <p:cNvSpPr txBox="1">
            <a:spLocks noGrp="1"/>
          </p:cNvSpPr>
          <p:nvPr>
            <p:ph type="title"/>
          </p:nvPr>
        </p:nvSpPr>
        <p:spPr/>
        <p:txBody>
          <a:bodyPr/>
          <a:lstStyle/>
          <a:p>
            <a:pPr lvl="0"/>
            <a:r>
              <a:rPr lang="es-PR" dirty="0"/>
              <a:t>Sistemas Para Barandales</a:t>
            </a:r>
          </a:p>
        </p:txBody>
      </p:sp>
      <p:sp>
        <p:nvSpPr>
          <p:cNvPr id="14" name="Content Placeholder 13"/>
          <p:cNvSpPr>
            <a:spLocks noGrp="1"/>
          </p:cNvSpPr>
          <p:nvPr>
            <p:ph idx="1"/>
          </p:nvPr>
        </p:nvSpPr>
        <p:spPr/>
        <p:txBody>
          <a:bodyPr>
            <a:normAutofit fontScale="92500" lnSpcReduction="20000"/>
          </a:bodyPr>
          <a:lstStyle/>
          <a:p>
            <a:r>
              <a:rPr lang="es-PR" dirty="0">
                <a:sym typeface="Rockwell"/>
              </a:rPr>
              <a:t>Un sistema para barandales puede usarse como una barrera instalada que Evita que los trabajadores se caigan de la orilla de un superficie de trabajo al siguiente nivel inferior</a:t>
            </a:r>
            <a:endParaRPr lang="es-PR" dirty="0"/>
          </a:p>
          <a:p>
            <a:r>
              <a:rPr lang="es-PR" dirty="0">
                <a:sym typeface="Rockwell"/>
              </a:rPr>
              <a:t>Los barandales pueden usarse para evitar que los trabajadores se caigan en los orificios y las aperturas en los entablonados o pisos</a:t>
            </a:r>
          </a:p>
          <a:p>
            <a:pPr lvl="0"/>
            <a:r>
              <a:rPr lang="es-PR" dirty="0"/>
              <a:t>Típicamente se construye los barandales usando:</a:t>
            </a:r>
          </a:p>
          <a:p>
            <a:pPr lvl="1"/>
            <a:r>
              <a:rPr lang="es-PR" dirty="0"/>
              <a:t>Upright supports attached to the working surface;</a:t>
            </a:r>
          </a:p>
          <a:p>
            <a:pPr lvl="1"/>
            <a:r>
              <a:rPr lang="es-PR" dirty="0"/>
              <a:t>Una barandilla horizontal superior conectada a los soportes;</a:t>
            </a:r>
          </a:p>
          <a:p>
            <a:pPr lvl="1"/>
            <a:r>
              <a:rPr lang="es-PR" dirty="0"/>
              <a:t>Una o mas barandillas medias que corren paralelo a la barandilla superior; y</a:t>
            </a:r>
          </a:p>
          <a:p>
            <a:pPr lvl="1"/>
            <a:r>
              <a:rPr lang="es-PR" dirty="0"/>
              <a:t>Las tablas de apoyo cuando es necesario proteger a los trabajadores en niveles inferiores de objetos que caen.</a:t>
            </a:r>
          </a:p>
          <a:p>
            <a:pPr lvl="0"/>
            <a:endParaRPr lang="en-US" dirty="0"/>
          </a:p>
          <a:p>
            <a:endParaRPr lang="en-US" dirty="0"/>
          </a:p>
          <a:p>
            <a:endParaRPr lang="en-US"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61</a:t>
            </a:fld>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29"/>
          <p:cNvSpPr txBox="1">
            <a:spLocks noGrp="1"/>
          </p:cNvSpPr>
          <p:nvPr>
            <p:ph type="title"/>
          </p:nvPr>
        </p:nvSpPr>
        <p:spPr/>
        <p:txBody>
          <a:bodyPr/>
          <a:lstStyle/>
          <a:p>
            <a:pPr lvl="0"/>
            <a:r>
              <a:rPr lang="es-PR" dirty="0"/>
              <a:t>Sistemas Para Barandales (cont.)</a:t>
            </a:r>
          </a:p>
        </p:txBody>
      </p:sp>
      <p:sp>
        <p:nvSpPr>
          <p:cNvPr id="398" name="Google Shape;398;p29"/>
          <p:cNvSpPr txBox="1">
            <a:spLocks noGrp="1"/>
          </p:cNvSpPr>
          <p:nvPr>
            <p:ph idx="1"/>
          </p:nvPr>
        </p:nvSpPr>
        <p:spPr/>
        <p:txBody>
          <a:bodyPr>
            <a:normAutofit fontScale="92500" lnSpcReduction="20000"/>
          </a:bodyPr>
          <a:lstStyle/>
          <a:p>
            <a:pPr marL="0" lvl="0" indent="0">
              <a:buNone/>
            </a:pPr>
            <a:r>
              <a:rPr lang="es-AR" dirty="0"/>
              <a:t>Un sistema para barandales eficaz </a:t>
            </a:r>
            <a:r>
              <a:rPr lang="es-AR" b="1" dirty="0"/>
              <a:t>tendrá </a:t>
            </a:r>
            <a:r>
              <a:rPr lang="es-AR" dirty="0"/>
              <a:t>como mínimo:</a:t>
            </a:r>
          </a:p>
          <a:p>
            <a:pPr lvl="1"/>
            <a:r>
              <a:rPr lang="es-AR" dirty="0"/>
              <a:t>Una superficie lisa y libre de rebaba para evitar pinchazos y laceraciones y evitar que se </a:t>
            </a:r>
            <a:r>
              <a:rPr lang="es-AR" i="1" dirty="0"/>
              <a:t>snagging</a:t>
            </a:r>
            <a:r>
              <a:rPr lang="es-AR" dirty="0"/>
              <a:t> la ropa.</a:t>
            </a:r>
          </a:p>
          <a:p>
            <a:pPr lvl="1"/>
            <a:r>
              <a:rPr lang="es-AR" dirty="0"/>
              <a:t>Barandillas superiores y medias que son cuando menos ¼ pulgada en diámetro.</a:t>
            </a:r>
          </a:p>
          <a:p>
            <a:pPr lvl="1"/>
            <a:r>
              <a:rPr lang="es-AR" dirty="0"/>
              <a:t>Fuerza que resiste cuando menos 200 libras aplicada dentro de 2 pulgadas de la orilla superior en cualquier dirección </a:t>
            </a:r>
            <a:r>
              <a:rPr lang="es-ES" dirty="0"/>
              <a:t>hacia afuera o hacia abajo</a:t>
            </a:r>
            <a:r>
              <a:rPr lang="es-AR" dirty="0"/>
              <a:t>. </a:t>
            </a:r>
          </a:p>
          <a:p>
            <a:pPr marL="0" lvl="0" indent="0">
              <a:lnSpc>
                <a:spcPct val="90000"/>
              </a:lnSpc>
              <a:spcBef>
                <a:spcPts val="0"/>
              </a:spcBef>
              <a:spcAft>
                <a:spcPts val="0"/>
              </a:spcAft>
              <a:buSzPts val="3400"/>
              <a:buNone/>
            </a:pPr>
            <a:r>
              <a:rPr lang="es-AR" dirty="0"/>
              <a:t>Un Sistema para barandales eficaz </a:t>
            </a:r>
            <a:r>
              <a:rPr lang="es-AR" b="1" dirty="0"/>
              <a:t>no tendrá:</a:t>
            </a:r>
            <a:endParaRPr lang="es-AR" dirty="0"/>
          </a:p>
          <a:p>
            <a:pPr lvl="1">
              <a:lnSpc>
                <a:spcPct val="110000"/>
              </a:lnSpc>
              <a:buSzPts val="3060"/>
            </a:pPr>
            <a:r>
              <a:rPr lang="es-AR" dirty="0"/>
              <a:t>Barandillas que distorsionan a una altura menor de 39 pulgadas sobre la superficie de trabajo cuando 200 libras de presión se aplica en dirección </a:t>
            </a:r>
            <a:r>
              <a:rPr lang="es-MX" dirty="0"/>
              <a:t>hacia abajo</a:t>
            </a:r>
            <a:r>
              <a:rPr lang="es-AR" dirty="0"/>
              <a:t>. </a:t>
            </a:r>
          </a:p>
          <a:p>
            <a:pPr lvl="1">
              <a:lnSpc>
                <a:spcPct val="110000"/>
              </a:lnSpc>
              <a:buSzPts val="3060"/>
            </a:pPr>
            <a:r>
              <a:rPr lang="es-AR" dirty="0"/>
              <a:t>Las barandillas superiores y medias que sobresalen los postes terminales, que constituye un peligro de proyección.</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62</a:t>
            </a:fld>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2">
            <a:extLst>
              <a:ext uri="{C183D7F6-B498-43B3-948B-1728B52AA6E4}">
                <adec:decorative xmlns:adec="http://schemas.microsoft.com/office/drawing/2017/decorative" val="0"/>
              </a:ext>
            </a:extLst>
          </p:cNvPr>
          <p:cNvSpPr txBox="1">
            <a:spLocks noGrp="1"/>
          </p:cNvSpPr>
          <p:nvPr>
            <p:ph type="title" idx="4294967295"/>
          </p:nvPr>
        </p:nvSpPr>
        <p:spPr>
          <a:xfrm>
            <a:off x="838200" y="0"/>
            <a:ext cx="11353800" cy="1609725"/>
          </a:xfrm>
          <a:prstGeom prst="rect">
            <a:avLst/>
          </a:prstGeom>
          <a:noFill/>
          <a:ln>
            <a:noFill/>
          </a:ln>
        </p:spPr>
        <p:txBody>
          <a:bodyPr spcFirstLastPara="1" wrap="square" lIns="91425" tIns="45700" rIns="91425" bIns="45700" anchor="b" anchorCtr="0">
            <a:normAutofit/>
          </a:bodyPr>
          <a:lstStyle/>
          <a:p>
            <a:pPr marL="0" lvl="0" indent="0" rtl="0">
              <a:lnSpc>
                <a:spcPct val="90000"/>
              </a:lnSpc>
              <a:spcBef>
                <a:spcPts val="0"/>
              </a:spcBef>
              <a:spcAft>
                <a:spcPts val="0"/>
              </a:spcAft>
              <a:buSzPts val="4400"/>
              <a:buFont typeface="Calibri"/>
              <a:buNone/>
            </a:pPr>
            <a:r>
              <a:rPr lang="es-PR" dirty="0"/>
              <a:t>Requisitos de Barandillas</a:t>
            </a:r>
          </a:p>
        </p:txBody>
      </p:sp>
      <p:pic>
        <p:nvPicPr>
          <p:cNvPr id="8" name="image1.png" descr="Basic guardrail configuration.">
            <a:extLst>
              <a:ext uri="{FF2B5EF4-FFF2-40B4-BE49-F238E27FC236}">
                <a16:creationId xmlns:a16="http://schemas.microsoft.com/office/drawing/2014/main" id="{7F8C77EB-63C1-49AD-A175-E9CDA226E83C}"/>
              </a:ext>
            </a:extLst>
          </p:cNvPr>
          <p:cNvPicPr/>
          <p:nvPr/>
        </p:nvPicPr>
        <p:blipFill rotWithShape="1">
          <a:blip r:embed="rId3" cstate="print">
            <a:extLst>
              <a:ext uri="{28A0092B-C50C-407E-A947-70E740481C1C}">
                <a14:useLocalDpi xmlns:a14="http://schemas.microsoft.com/office/drawing/2010/main" val="0"/>
              </a:ext>
            </a:extLst>
          </a:blip>
          <a:srcRect b="6666"/>
          <a:stretch/>
        </p:blipFill>
        <p:spPr bwMode="auto">
          <a:xfrm>
            <a:off x="85179" y="2028825"/>
            <a:ext cx="11353800" cy="3215395"/>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E6AF3E24-6C91-4870-A4D2-824FEE01B435}"/>
              </a:ext>
            </a:extLst>
          </p:cNvPr>
          <p:cNvSpPr txBox="1"/>
          <p:nvPr/>
        </p:nvSpPr>
        <p:spPr>
          <a:xfrm>
            <a:off x="3285579" y="4608649"/>
            <a:ext cx="1734671" cy="369332"/>
          </a:xfrm>
          <a:prstGeom prst="rect">
            <a:avLst/>
          </a:prstGeom>
          <a:solidFill>
            <a:schemeClr val="bg1"/>
          </a:solidFill>
          <a:ln>
            <a:noFill/>
          </a:ln>
        </p:spPr>
        <p:txBody>
          <a:bodyPr wrap="square" rtlCol="0">
            <a:spAutoFit/>
          </a:bodyPr>
          <a:lstStyle/>
          <a:p>
            <a:r>
              <a:rPr lang="en-US" b="1" dirty="0">
                <a:latin typeface="Arial" panose="020B0604020202020204" pitchFamily="34" charset="0"/>
                <a:cs typeface="Arial" panose="020B0604020202020204" pitchFamily="34" charset="0"/>
              </a:rPr>
              <a:t>8 pies max.</a:t>
            </a:r>
          </a:p>
        </p:txBody>
      </p:sp>
      <p:sp>
        <p:nvSpPr>
          <p:cNvPr id="9" name="Text Box 2">
            <a:extLst>
              <a:ext uri="{FF2B5EF4-FFF2-40B4-BE49-F238E27FC236}">
                <a16:creationId xmlns:a16="http://schemas.microsoft.com/office/drawing/2014/main" id="{56C52797-A7D9-4317-A7E7-70701FF054FF}"/>
              </a:ext>
            </a:extLst>
          </p:cNvPr>
          <p:cNvSpPr txBox="1">
            <a:spLocks noChangeArrowheads="1"/>
          </p:cNvSpPr>
          <p:nvPr/>
        </p:nvSpPr>
        <p:spPr bwMode="auto">
          <a:xfrm>
            <a:off x="5605199" y="2431056"/>
            <a:ext cx="2270309" cy="46166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spcBef>
                <a:spcPts val="0"/>
              </a:spcBef>
              <a:spcAft>
                <a:spcPts val="0"/>
              </a:spcAft>
            </a:pPr>
            <a:r>
              <a:rPr lang="af-ZA" sz="1200" dirty="0">
                <a:effectLst/>
                <a:latin typeface="Calibri" panose="020F0502020204030204" pitchFamily="34" charset="0"/>
                <a:ea typeface="Calibri" panose="020F0502020204030204" pitchFamily="34" charset="0"/>
                <a:cs typeface="Times New Roman" panose="02020603050405020304" pitchFamily="18" charset="0"/>
              </a:rPr>
              <a:t>La barandilla superior general-mente mide 42” de altura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86D5A960-D662-40CE-894E-918D8CA7DC94}"/>
              </a:ext>
            </a:extLst>
          </p:cNvPr>
          <p:cNvSpPr txBox="1">
            <a:spLocks noChangeArrowheads="1"/>
          </p:cNvSpPr>
          <p:nvPr/>
        </p:nvSpPr>
        <p:spPr bwMode="auto">
          <a:xfrm>
            <a:off x="5624011" y="3224197"/>
            <a:ext cx="2216229" cy="677512"/>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s-PR" sz="1200" dirty="0">
                <a:effectLst/>
                <a:latin typeface="Calibri" panose="020F0502020204030204" pitchFamily="34" charset="0"/>
                <a:ea typeface="Calibri" panose="020F0502020204030204" pitchFamily="34" charset="0"/>
                <a:cs typeface="Times New Roman" panose="02020603050405020304" pitchFamily="18" charset="0"/>
              </a:rPr>
              <a:t>La barandilla media general-mente mide 21” entre la tabla de apoyo y la barandilla superior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6B5547EB-F7D1-4608-A3D9-E40C567D7FFF}"/>
              </a:ext>
            </a:extLst>
          </p:cNvPr>
          <p:cNvSpPr txBox="1">
            <a:spLocks noChangeArrowheads="1"/>
          </p:cNvSpPr>
          <p:nvPr/>
        </p:nvSpPr>
        <p:spPr bwMode="auto">
          <a:xfrm>
            <a:off x="5498508" y="5291445"/>
            <a:ext cx="2587667" cy="23929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spcBef>
                <a:spcPts val="0"/>
              </a:spcBef>
              <a:spcAft>
                <a:spcPts val="0"/>
              </a:spcAft>
            </a:pPr>
            <a:r>
              <a:rPr lang="es-PR" sz="1200" dirty="0">
                <a:effectLst/>
                <a:latin typeface="Calibri" panose="020F0502020204030204" pitchFamily="34" charset="0"/>
                <a:ea typeface="Calibri" panose="020F0502020204030204" pitchFamily="34" charset="0"/>
                <a:cs typeface="Times New Roman" panose="02020603050405020304" pitchFamily="18" charset="0"/>
              </a:rPr>
              <a:t>La tabla de apoyo mide 3.5” de altura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7" name="TextBox 6">
            <a:extLst>
              <a:ext uri="{FF2B5EF4-FFF2-40B4-BE49-F238E27FC236}">
                <a16:creationId xmlns:a16="http://schemas.microsoft.com/office/drawing/2014/main" id="{6FED9F8B-C6D1-4DC3-AFFE-CA4D36DEB523}"/>
              </a:ext>
            </a:extLst>
          </p:cNvPr>
          <p:cNvSpPr txBox="1"/>
          <p:nvPr/>
        </p:nvSpPr>
        <p:spPr>
          <a:xfrm>
            <a:off x="8821296" y="4690222"/>
            <a:ext cx="2097741" cy="369332"/>
          </a:xfrm>
          <a:prstGeom prst="rect">
            <a:avLst/>
          </a:prstGeom>
          <a:noFill/>
        </p:spPr>
        <p:txBody>
          <a:bodyPr wrap="square" rtlCol="0">
            <a:spAutoFit/>
          </a:bodyPr>
          <a:lstStyle/>
          <a:p>
            <a:r>
              <a:rPr lang="es-PR" b="1" dirty="0">
                <a:latin typeface="Arial" panose="020B0604020202020204" pitchFamily="34" charset="0"/>
                <a:cs typeface="Arial" panose="020B0604020202020204" pitchFamily="34" charset="0"/>
              </a:rPr>
              <a:t>Fuerza resistida</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a:xfrm>
            <a:off x="8610600" y="6356350"/>
            <a:ext cx="2743200" cy="365125"/>
          </a:xfrm>
        </p:spPr>
        <p:txBody>
          <a:bodyPr/>
          <a:lstStyle/>
          <a:p>
            <a:pPr lvl="0"/>
            <a:fld id="{00000000-1234-1234-1234-123412341234}" type="slidenum">
              <a:rPr lang="en-US" smtClean="0"/>
              <a:pPr lvl="0"/>
              <a:t>63</a:t>
            </a:fld>
            <a:endParaRPr lang="en-US" dirty="0"/>
          </a:p>
        </p:txBody>
      </p:sp>
    </p:spTree>
    <p:extLst>
      <p:ext uri="{BB962C8B-B14F-4D97-AF65-F5344CB8AC3E}">
        <p14:creationId xmlns:p14="http://schemas.microsoft.com/office/powerpoint/2010/main" val="82762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3" name="Google Shape;453;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lvl="0"/>
            <a:r>
              <a:rPr lang="es-PR" dirty="0"/>
              <a:t>Barandillas Temporales</a:t>
            </a:r>
          </a:p>
        </p:txBody>
      </p:sp>
      <p:sp>
        <p:nvSpPr>
          <p:cNvPr id="454" name="Google Shape;454;p34"/>
          <p:cNvSpPr txBox="1">
            <a:spLocks noGrp="1"/>
          </p:cNvSpPr>
          <p:nvPr>
            <p:ph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lvl="0"/>
            <a:r>
              <a:rPr lang="es-PR" dirty="0"/>
              <a:t>Se puede instalar barandillas prefabricadas o hechas en el trabajo para uso temporal.</a:t>
            </a:r>
          </a:p>
          <a:p>
            <a:pPr lvl="0"/>
            <a:r>
              <a:rPr lang="es-PR" dirty="0"/>
              <a:t>Barandillas temporales puede usarse mientras construye una pared,</a:t>
            </a:r>
            <a:r>
              <a:rPr lang="es-ES" dirty="0"/>
              <a:t> se termina de colocar el piso o </a:t>
            </a:r>
            <a:r>
              <a:rPr lang="es-PR" dirty="0"/>
              <a:t>reemplace un tejado.</a:t>
            </a:r>
          </a:p>
          <a:p>
            <a:pPr lvl="0"/>
            <a:r>
              <a:rPr lang="es-PR" dirty="0"/>
              <a:t>A menudo se construye las barandillas de materiales reutilizables o componentes de sistemas para barandillas prefabricadas.</a:t>
            </a:r>
          </a:p>
        </p:txBody>
      </p:sp>
      <p:sp>
        <p:nvSpPr>
          <p:cNvPr id="2" name="Date Placeholder 1"/>
          <p:cNvSpPr>
            <a:spLocks noGrp="1"/>
          </p:cNvSpPr>
          <p:nvPr>
            <p:ph type="dt" sz="half" idx="10"/>
          </p:nvPr>
        </p:nvSpPr>
        <p:spPr>
          <a:xfrm>
            <a:off x="838200" y="6356350"/>
            <a:ext cx="2743200" cy="365125"/>
          </a:xfrm>
        </p:spPr>
        <p:txBody>
          <a:bodyPr/>
          <a:lstStyle/>
          <a:p>
            <a:r>
              <a:rPr lang="en-US" dirty="0"/>
              <a:t>enero 2020</a:t>
            </a:r>
          </a:p>
        </p:txBody>
      </p:sp>
      <p:sp>
        <p:nvSpPr>
          <p:cNvPr id="3" name="Footer Placeholder 2"/>
          <p:cNvSpPr>
            <a:spLocks noGrp="1"/>
          </p:cNvSpPr>
          <p:nvPr>
            <p:ph type="ftr" sz="quarter" idx="11"/>
          </p:nvPr>
        </p:nvSpPr>
        <p:spPr>
          <a:xfrm>
            <a:off x="4038600" y="6356350"/>
            <a:ext cx="4114800" cy="365125"/>
          </a:xfrm>
        </p:spPr>
        <p:txBody>
          <a:bodyPr/>
          <a:lstStyle/>
          <a:p>
            <a:r>
              <a:rPr lang="en-US" dirty="0"/>
              <a:t>Subsidio Susan B. Harwood SH05121-SH9</a:t>
            </a:r>
          </a:p>
        </p:txBody>
      </p:sp>
      <p:sp>
        <p:nvSpPr>
          <p:cNvPr id="4" name="Slide Number Placeholder 3"/>
          <p:cNvSpPr>
            <a:spLocks noGrp="1"/>
          </p:cNvSpPr>
          <p:nvPr>
            <p:ph type="sldNum" sz="quarter" idx="12"/>
          </p:nvPr>
        </p:nvSpPr>
        <p:spPr>
          <a:xfrm>
            <a:off x="8610600" y="6356350"/>
            <a:ext cx="2743200" cy="365125"/>
          </a:xfrm>
        </p:spPr>
        <p:txBody>
          <a:bodyPr/>
          <a:lstStyle/>
          <a:p>
            <a:fld id="{A238EE3B-2C96-4FAE-8AD1-4D7508491DE6}" type="slidenum">
              <a:rPr lang="en-US" smtClean="0"/>
              <a:pPr/>
              <a:t>64</a:t>
            </a:fld>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35"/>
          <p:cNvSpPr txBox="1">
            <a:spLocks noGrp="1"/>
          </p:cNvSpPr>
          <p:nvPr>
            <p:ph type="title"/>
          </p:nvPr>
        </p:nvSpPr>
        <p:spPr/>
        <p:txBody>
          <a:bodyPr/>
          <a:lstStyle/>
          <a:p>
            <a:pPr lvl="0"/>
            <a:r>
              <a:rPr lang="es-PR" dirty="0"/>
              <a:t>Barandillas Temporales (cont.)</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65</a:t>
            </a:fld>
            <a:endParaRPr lang="en-US" dirty="0"/>
          </a:p>
        </p:txBody>
      </p:sp>
      <p:pic>
        <p:nvPicPr>
          <p:cNvPr id="461" name="Google Shape;461;p35" descr="Temporary Guardrails can be premade or job made as shown in this picture"/>
          <p:cNvPicPr preferRelativeResize="0"/>
          <p:nvPr/>
        </p:nvPicPr>
        <p:blipFill rotWithShape="1">
          <a:blip r:embed="rId3">
            <a:alphaModFix/>
          </a:blip>
          <a:srcRect/>
          <a:stretch/>
        </p:blipFill>
        <p:spPr>
          <a:xfrm>
            <a:off x="1063942" y="2091881"/>
            <a:ext cx="4773168" cy="3878198"/>
          </a:xfrm>
          <a:prstGeom prst="rect">
            <a:avLst/>
          </a:prstGeom>
          <a:noFill/>
          <a:ln>
            <a:noFill/>
          </a:ln>
        </p:spPr>
      </p:pic>
      <p:sp>
        <p:nvSpPr>
          <p:cNvPr id="462" name="Google Shape;462;p35"/>
          <p:cNvSpPr txBox="1">
            <a:spLocks noGrp="1"/>
          </p:cNvSpPr>
          <p:nvPr>
            <p:ph idx="1"/>
          </p:nvPr>
        </p:nvSpPr>
        <p:spPr>
          <a:xfrm>
            <a:off x="6030096" y="1825625"/>
            <a:ext cx="5323703" cy="4351338"/>
          </a:xfrm>
        </p:spPr>
        <p:txBody>
          <a:bodyPr>
            <a:normAutofit fontScale="92500" lnSpcReduction="10000"/>
          </a:bodyPr>
          <a:lstStyle/>
          <a:p>
            <a:pPr lvl="0"/>
            <a:r>
              <a:rPr lang="es-PR" dirty="0"/>
              <a:t>Las barandillas prefabricadas son particularmente susceptible al daño. </a:t>
            </a:r>
          </a:p>
          <a:p>
            <a:pPr lvl="0"/>
            <a:r>
              <a:rPr lang="es-PR" dirty="0"/>
              <a:t>Si los componentes de la barandilla están doblados, rotos o faltan, la barandilla no será eficaz.</a:t>
            </a:r>
          </a:p>
          <a:p>
            <a:pPr lvl="0"/>
            <a:r>
              <a:rPr lang="es-PR" dirty="0"/>
              <a:t>Es mas probable que ocurra daño si los componentes caen mientras se desensamblan, se transportan en vehículo o se almacenan en lugares no protegidos de condiciones que puede causar corrosión o distorsión</a:t>
            </a:r>
            <a:r>
              <a:rPr lang="en-US" dirty="0"/>
              <a:t>.</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36"/>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s-PR" dirty="0"/>
              <a:t>Las Barandillas Especiales</a:t>
            </a:r>
          </a:p>
        </p:txBody>
      </p:sp>
      <p:sp>
        <p:nvSpPr>
          <p:cNvPr id="469" name="Google Shape;469;p36"/>
          <p:cNvSpPr txBox="1">
            <a:spLocks noGrp="1"/>
          </p:cNvSpPr>
          <p:nvPr>
            <p:ph idx="1"/>
          </p:nvPr>
        </p:nvSpPr>
        <p:spPr>
          <a:prstGeom prst="rect">
            <a:avLst/>
          </a:prstGeom>
          <a:noFill/>
          <a:ln>
            <a:noFill/>
          </a:ln>
        </p:spPr>
        <p:txBody>
          <a:bodyPr spcFirstLastPara="1" wrap="square" lIns="91425" tIns="45700" rIns="91425" bIns="45700" anchor="t" anchorCtr="0">
            <a:normAutofit/>
          </a:bodyPr>
          <a:lstStyle/>
          <a:p>
            <a:pPr marL="182880" lvl="0" indent="-215900" algn="l" rtl="0">
              <a:lnSpc>
                <a:spcPct val="90000"/>
              </a:lnSpc>
              <a:spcBef>
                <a:spcPts val="0"/>
              </a:spcBef>
              <a:spcAft>
                <a:spcPts val="0"/>
              </a:spcAft>
              <a:buSzPts val="3400"/>
              <a:buChar char="▪"/>
            </a:pPr>
            <a:r>
              <a:rPr lang="es-PR" sz="3200" dirty="0"/>
              <a:t>Barandillas para:</a:t>
            </a:r>
          </a:p>
          <a:p>
            <a:pPr marL="640080" lvl="1" indent="-215900">
              <a:lnSpc>
                <a:spcPct val="90000"/>
              </a:lnSpc>
              <a:spcBef>
                <a:spcPts val="0"/>
              </a:spcBef>
              <a:spcAft>
                <a:spcPts val="0"/>
              </a:spcAft>
              <a:buSzPts val="3400"/>
              <a:buChar char="▪"/>
            </a:pPr>
            <a:r>
              <a:rPr lang="es-PR" sz="2800" dirty="0"/>
              <a:t>Andamios</a:t>
            </a:r>
          </a:p>
          <a:p>
            <a:pPr marL="640080" lvl="1" indent="-215900">
              <a:lnSpc>
                <a:spcPct val="90000"/>
              </a:lnSpc>
              <a:spcBef>
                <a:spcPts val="0"/>
              </a:spcBef>
              <a:spcAft>
                <a:spcPts val="0"/>
              </a:spcAft>
              <a:buSzPts val="3400"/>
              <a:buChar char="▪"/>
            </a:pPr>
            <a:r>
              <a:rPr lang="es-PR" sz="2800" dirty="0"/>
              <a:t>Elevadores Aéreas</a:t>
            </a:r>
          </a:p>
          <a:p>
            <a:pPr marL="640080" lvl="1" indent="-215900">
              <a:lnSpc>
                <a:spcPct val="90000"/>
              </a:lnSpc>
              <a:spcBef>
                <a:spcPts val="0"/>
              </a:spcBef>
              <a:spcAft>
                <a:spcPts val="0"/>
              </a:spcAft>
              <a:buSzPts val="3400"/>
              <a:buChar char="▪"/>
            </a:pPr>
            <a:r>
              <a:rPr lang="es-PR" sz="2800" dirty="0"/>
              <a:t>Elevador de Tijeras</a:t>
            </a:r>
          </a:p>
          <a:p>
            <a:pPr marL="182880" lvl="0" indent="-215900" algn="l" rtl="0">
              <a:lnSpc>
                <a:spcPct val="90000"/>
              </a:lnSpc>
              <a:spcBef>
                <a:spcPts val="1200"/>
              </a:spcBef>
              <a:spcAft>
                <a:spcPts val="0"/>
              </a:spcAft>
              <a:buSzPts val="3400"/>
              <a:buChar char="▪"/>
            </a:pPr>
            <a:r>
              <a:rPr lang="es-PR" sz="3200" dirty="0"/>
              <a:t>Barandillas para escaleras</a:t>
            </a:r>
          </a:p>
          <a:p>
            <a:pPr marL="182880" lvl="0" indent="-215900" algn="l" rtl="0">
              <a:lnSpc>
                <a:spcPct val="90000"/>
              </a:lnSpc>
              <a:spcBef>
                <a:spcPts val="1200"/>
              </a:spcBef>
              <a:spcAft>
                <a:spcPts val="0"/>
              </a:spcAft>
              <a:buSzPts val="3400"/>
              <a:buChar char="▪"/>
            </a:pPr>
            <a:r>
              <a:rPr lang="es-PR" sz="3200" dirty="0"/>
              <a:t>Pasamanos</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66</a:t>
            </a:fld>
            <a:endParaRPr lang="en-US"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7"/>
          <p:cNvSpPr txBox="1">
            <a:spLocks noGrp="1"/>
          </p:cNvSpPr>
          <p:nvPr>
            <p:ph type="title"/>
          </p:nvPr>
        </p:nvSpPr>
        <p:spPr/>
        <p:txBody>
          <a:bodyPr>
            <a:normAutofit/>
          </a:bodyPr>
          <a:lstStyle/>
          <a:p>
            <a:pPr lvl="0">
              <a:lnSpc>
                <a:spcPct val="100000"/>
              </a:lnSpc>
            </a:pPr>
            <a:r>
              <a:rPr lang="es-PR" dirty="0"/>
              <a:t>Sistemas de Red de Seguridad</a:t>
            </a:r>
          </a:p>
        </p:txBody>
      </p:sp>
      <p:sp>
        <p:nvSpPr>
          <p:cNvPr id="476" name="Google Shape;476;p37"/>
          <p:cNvSpPr txBox="1">
            <a:spLocks noGrp="1"/>
          </p:cNvSpPr>
          <p:nvPr>
            <p:ph idx="1"/>
          </p:nvPr>
        </p:nvSpPr>
        <p:spPr>
          <a:xfrm>
            <a:off x="838200" y="1825625"/>
            <a:ext cx="6822989" cy="4351338"/>
          </a:xfrm>
        </p:spPr>
        <p:txBody>
          <a:bodyPr/>
          <a:lstStyle/>
          <a:p>
            <a:pPr lvl="0"/>
            <a:r>
              <a:rPr lang="es-PR" dirty="0"/>
              <a:t>Los sistemas de red de seguridad son una opción cuando se trabaja en las alturas con caídas verticales peligrosas. </a:t>
            </a:r>
          </a:p>
          <a:p>
            <a:pPr lvl="0"/>
            <a:r>
              <a:rPr lang="es-PR" dirty="0"/>
              <a:t>Los sistemas de red de seguridad se usan comúnmente al trabajar en los puentes y estructuras enormes.</a:t>
            </a:r>
            <a:r>
              <a:rPr lang="en-US" dirty="0"/>
              <a:t> </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67</a:t>
            </a:fld>
            <a:endParaRPr lang="en-US" dirty="0"/>
          </a:p>
        </p:txBody>
      </p:sp>
      <p:pic>
        <p:nvPicPr>
          <p:cNvPr id="477" name="Google Shape;477;p37" descr="worker on a safety net"/>
          <p:cNvPicPr preferRelativeResize="0"/>
          <p:nvPr/>
        </p:nvPicPr>
        <p:blipFill rotWithShape="1">
          <a:blip r:embed="rId3">
            <a:alphaModFix/>
          </a:blip>
          <a:srcRect/>
          <a:stretch/>
        </p:blipFill>
        <p:spPr>
          <a:xfrm>
            <a:off x="7872307" y="2796565"/>
            <a:ext cx="3261974" cy="2432813"/>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4" name="Google Shape;484;p3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s-PR" dirty="0"/>
              <a:t>Dimensiones del Sistema de Red de Seguridad</a:t>
            </a:r>
          </a:p>
        </p:txBody>
      </p:sp>
      <p:graphicFrame>
        <p:nvGraphicFramePr>
          <p:cNvPr id="10" name="Content Placeholder 9">
            <a:extLst>
              <a:ext uri="{FF2B5EF4-FFF2-40B4-BE49-F238E27FC236}">
                <a16:creationId xmlns:a16="http://schemas.microsoft.com/office/drawing/2014/main" id="{4542532F-91AD-47DC-BEBC-D162BEC5A164}"/>
              </a:ext>
            </a:extLst>
          </p:cNvPr>
          <p:cNvGraphicFramePr>
            <a:graphicFrameLocks noGrp="1"/>
          </p:cNvGraphicFramePr>
          <p:nvPr>
            <p:ph idx="1"/>
            <p:extLst>
              <p:ext uri="{D42A27DB-BD31-4B8C-83A1-F6EECF244321}">
                <p14:modId xmlns:p14="http://schemas.microsoft.com/office/powerpoint/2010/main" val="3472019589"/>
              </p:ext>
            </p:extLst>
          </p:nvPr>
        </p:nvGraphicFramePr>
        <p:xfrm>
          <a:off x="838200" y="2021304"/>
          <a:ext cx="10515600" cy="3252010"/>
        </p:xfrm>
        <a:graphic>
          <a:graphicData uri="http://schemas.openxmlformats.org/drawingml/2006/table">
            <a:tbl>
              <a:tblPr firstRow="1" firstCol="1" lastRow="1" lastCol="1" bandRow="1" bandCol="1">
                <a:tableStyleId>{5C22544A-7EE6-4342-B048-85BDC9FD1C3A}</a:tableStyleId>
              </a:tblPr>
              <a:tblGrid>
                <a:gridCol w="4740931">
                  <a:extLst>
                    <a:ext uri="{9D8B030D-6E8A-4147-A177-3AD203B41FA5}">
                      <a16:colId xmlns:a16="http://schemas.microsoft.com/office/drawing/2014/main" val="80488720"/>
                    </a:ext>
                  </a:extLst>
                </a:gridCol>
                <a:gridCol w="5774669">
                  <a:extLst>
                    <a:ext uri="{9D8B030D-6E8A-4147-A177-3AD203B41FA5}">
                      <a16:colId xmlns:a16="http://schemas.microsoft.com/office/drawing/2014/main" val="2780934600"/>
                    </a:ext>
                  </a:extLst>
                </a:gridCol>
              </a:tblGrid>
              <a:tr h="1500587">
                <a:tc>
                  <a:txBody>
                    <a:bodyPr/>
                    <a:lstStyle/>
                    <a:p>
                      <a:pPr marL="67945" marR="146685">
                        <a:lnSpc>
                          <a:spcPct val="107000"/>
                        </a:lnSpc>
                        <a:spcBef>
                          <a:spcPts val="0"/>
                        </a:spcBef>
                        <a:spcAft>
                          <a:spcPts val="600"/>
                        </a:spcAft>
                      </a:pPr>
                      <a:r>
                        <a:rPr lang="es-MX" sz="2400" dirty="0">
                          <a:effectLst/>
                        </a:rPr>
                        <a:t>Distancia vertical del nivel de trabajo al plano horizontal de la red</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tc>
                  <a:txBody>
                    <a:bodyPr/>
                    <a:lstStyle/>
                    <a:p>
                      <a:pPr marL="74295" marR="48895">
                        <a:lnSpc>
                          <a:spcPct val="107000"/>
                        </a:lnSpc>
                        <a:spcBef>
                          <a:spcPts val="0"/>
                        </a:spcBef>
                        <a:spcAft>
                          <a:spcPts val="600"/>
                        </a:spcAft>
                      </a:pPr>
                      <a:r>
                        <a:rPr lang="es-MX" sz="2400" dirty="0">
                          <a:effectLst/>
                        </a:rPr>
                        <a:t>Distancia horizontal mínima requerida de la orilla exterior de la red de la orilla de la superficie para trabajar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tx1"/>
                    </a:solidFill>
                  </a:tcPr>
                </a:tc>
                <a:extLst>
                  <a:ext uri="{0D108BD9-81ED-4DB2-BD59-A6C34878D82A}">
                    <a16:rowId xmlns:a16="http://schemas.microsoft.com/office/drawing/2014/main" val="932391391"/>
                  </a:ext>
                </a:extLst>
              </a:tr>
              <a:tr h="563704">
                <a:tc>
                  <a:txBody>
                    <a:bodyPr/>
                    <a:lstStyle/>
                    <a:p>
                      <a:pPr marL="67945" marR="0">
                        <a:lnSpc>
                          <a:spcPct val="93000"/>
                        </a:lnSpc>
                        <a:spcBef>
                          <a:spcPts val="0"/>
                        </a:spcBef>
                        <a:spcAft>
                          <a:spcPts val="600"/>
                        </a:spcAft>
                      </a:pPr>
                      <a:r>
                        <a:rPr lang="es-MX" sz="2400" dirty="0">
                          <a:solidFill>
                            <a:schemeClr val="tx1"/>
                          </a:solidFill>
                          <a:effectLst/>
                        </a:rPr>
                        <a:t>Hasta 5 pies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74295" marR="0">
                        <a:lnSpc>
                          <a:spcPct val="93000"/>
                        </a:lnSpc>
                        <a:spcBef>
                          <a:spcPts val="0"/>
                        </a:spcBef>
                        <a:spcAft>
                          <a:spcPts val="600"/>
                        </a:spcAft>
                      </a:pPr>
                      <a:r>
                        <a:rPr lang="es-MX" sz="2400" dirty="0">
                          <a:solidFill>
                            <a:schemeClr val="tx1"/>
                          </a:solidFill>
                          <a:effectLst/>
                        </a:rPr>
                        <a:t>8 pies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1080265299"/>
                  </a:ext>
                </a:extLst>
              </a:tr>
              <a:tr h="601860">
                <a:tc>
                  <a:txBody>
                    <a:bodyPr/>
                    <a:lstStyle/>
                    <a:p>
                      <a:pPr marL="67945" marR="0">
                        <a:lnSpc>
                          <a:spcPct val="100000"/>
                        </a:lnSpc>
                        <a:spcBef>
                          <a:spcPts val="0"/>
                        </a:spcBef>
                        <a:spcAft>
                          <a:spcPts val="600"/>
                        </a:spcAft>
                      </a:pPr>
                      <a:r>
                        <a:rPr lang="es-MX" sz="2400" dirty="0">
                          <a:solidFill>
                            <a:schemeClr val="tx1"/>
                          </a:solidFill>
                          <a:effectLst/>
                        </a:rPr>
                        <a:t>Más de 5 pies hasta 10 pies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74295" marR="0">
                        <a:lnSpc>
                          <a:spcPct val="100000"/>
                        </a:lnSpc>
                        <a:spcBef>
                          <a:spcPts val="0"/>
                        </a:spcBef>
                        <a:spcAft>
                          <a:spcPts val="600"/>
                        </a:spcAft>
                      </a:pPr>
                      <a:r>
                        <a:rPr lang="es-MX" sz="2400" dirty="0">
                          <a:solidFill>
                            <a:schemeClr val="tx1"/>
                          </a:solidFill>
                          <a:effectLst/>
                        </a:rPr>
                        <a:t>10 pies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4046679427"/>
                  </a:ext>
                </a:extLst>
              </a:tr>
              <a:tr h="585859">
                <a:tc>
                  <a:txBody>
                    <a:bodyPr/>
                    <a:lstStyle/>
                    <a:p>
                      <a:pPr marL="67945" marR="0">
                        <a:lnSpc>
                          <a:spcPct val="92000"/>
                        </a:lnSpc>
                        <a:spcBef>
                          <a:spcPts val="0"/>
                        </a:spcBef>
                        <a:spcAft>
                          <a:spcPts val="600"/>
                        </a:spcAft>
                      </a:pPr>
                      <a:r>
                        <a:rPr lang="es-MX" sz="2400" dirty="0">
                          <a:solidFill>
                            <a:schemeClr val="tx1"/>
                          </a:solidFill>
                          <a:effectLst/>
                        </a:rPr>
                        <a:t>Más de 10 pies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tc>
                  <a:txBody>
                    <a:bodyPr/>
                    <a:lstStyle/>
                    <a:p>
                      <a:pPr marL="74295" marR="0">
                        <a:lnSpc>
                          <a:spcPct val="92000"/>
                        </a:lnSpc>
                        <a:spcBef>
                          <a:spcPts val="0"/>
                        </a:spcBef>
                        <a:spcAft>
                          <a:spcPts val="600"/>
                        </a:spcAft>
                      </a:pPr>
                      <a:r>
                        <a:rPr lang="es-MX" sz="2400" dirty="0">
                          <a:solidFill>
                            <a:schemeClr val="tx1"/>
                          </a:solidFill>
                          <a:effectLst/>
                        </a:rPr>
                        <a:t>13 pies</a:t>
                      </a:r>
                      <a:endParaRPr lang="en-US" sz="2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1"/>
                    </a:solidFill>
                  </a:tcPr>
                </a:tc>
                <a:extLst>
                  <a:ext uri="{0D108BD9-81ED-4DB2-BD59-A6C34878D82A}">
                    <a16:rowId xmlns:a16="http://schemas.microsoft.com/office/drawing/2014/main" val="3030074814"/>
                  </a:ext>
                </a:extLst>
              </a:tr>
            </a:tbl>
          </a:graphicData>
        </a:graphic>
      </p:graphicFrame>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68</a:t>
            </a:fld>
            <a:endParaRPr lang="en-US" dirty="0"/>
          </a:p>
        </p:txBody>
      </p:sp>
      <p:sp>
        <p:nvSpPr>
          <p:cNvPr id="6" name="TextBox 5">
            <a:extLst>
              <a:ext uri="{FF2B5EF4-FFF2-40B4-BE49-F238E27FC236}">
                <a16:creationId xmlns:a16="http://schemas.microsoft.com/office/drawing/2014/main" id="{C9CAC569-2D8D-429F-8335-1066AEACD53F}"/>
              </a:ext>
            </a:extLst>
          </p:cNvPr>
          <p:cNvSpPr txBox="1"/>
          <p:nvPr/>
        </p:nvSpPr>
        <p:spPr>
          <a:xfrm>
            <a:off x="838201" y="5273314"/>
            <a:ext cx="10515600" cy="369332"/>
          </a:xfrm>
          <a:prstGeom prst="rect">
            <a:avLst/>
          </a:prstGeom>
          <a:noFill/>
        </p:spPr>
        <p:txBody>
          <a:bodyPr wrap="square" rtlCol="0">
            <a:spAutoFit/>
          </a:bodyPr>
          <a:lstStyle/>
          <a:p>
            <a:r>
              <a:rPr lang="es-PR" b="1" dirty="0"/>
              <a:t>Consulte CFR 29 CFR 1926.502(c)(1), (c)(2)</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44"/>
          <p:cNvSpPr txBox="1">
            <a:spLocks noGrp="1"/>
          </p:cNvSpPr>
          <p:nvPr>
            <p:ph type="title"/>
          </p:nvPr>
        </p:nvSpPr>
        <p:spPr/>
        <p:txBody>
          <a:bodyPr/>
          <a:lstStyle/>
          <a:p>
            <a:pPr lvl="0"/>
            <a:r>
              <a:rPr lang="es-PR" dirty="0"/>
              <a:t>Cubiertas de Aperturas Eficaces</a:t>
            </a:r>
          </a:p>
        </p:txBody>
      </p:sp>
      <p:sp>
        <p:nvSpPr>
          <p:cNvPr id="528" name="Google Shape;528;p44"/>
          <p:cNvSpPr txBox="1">
            <a:spLocks noGrp="1"/>
          </p:cNvSpPr>
          <p:nvPr>
            <p:ph idx="1"/>
          </p:nvPr>
        </p:nvSpPr>
        <p:spPr/>
        <p:txBody>
          <a:bodyPr>
            <a:normAutofit fontScale="92500" lnSpcReduction="10000"/>
          </a:bodyPr>
          <a:lstStyle/>
          <a:p>
            <a:pPr lvl="0"/>
            <a:r>
              <a:rPr lang="es-PR" dirty="0"/>
              <a:t>Suficientemente grande para proveer traslapo adecuado para evitar que se caigan los trabajadores</a:t>
            </a:r>
          </a:p>
          <a:p>
            <a:pPr lvl="0"/>
            <a:r>
              <a:rPr lang="es-ES" dirty="0"/>
              <a:t>Lo suficientemente fuertes para resistir cuando menos dos veces el peso anticipado impuesto por la carga más pesada</a:t>
            </a:r>
            <a:endParaRPr lang="es-PR" i="1" dirty="0"/>
          </a:p>
          <a:p>
            <a:pPr lvl="0"/>
            <a:r>
              <a:rPr lang="es-ES" dirty="0"/>
              <a:t>Las que se dejan en su lugar sobre el orificio hasta que se necesita el acceso.</a:t>
            </a:r>
            <a:endParaRPr lang="es-PR" dirty="0"/>
          </a:p>
          <a:p>
            <a:pPr lvl="0"/>
            <a:r>
              <a:rPr lang="es-ES" dirty="0"/>
              <a:t>Las que se inspeccionan periódicamente para identificar el deterioro.</a:t>
            </a:r>
            <a:r>
              <a:rPr lang="es-PR" dirty="0"/>
              <a:t> </a:t>
            </a:r>
          </a:p>
          <a:p>
            <a:pPr lvl="0"/>
            <a:r>
              <a:rPr lang="es-MX" dirty="0"/>
              <a:t>Las que están sujetadas y no crean un peligro de tropiezo. </a:t>
            </a:r>
            <a:endParaRPr lang="es-PR" dirty="0"/>
          </a:p>
          <a:p>
            <a:pPr lvl="0"/>
            <a:r>
              <a:rPr lang="es-ES" dirty="0"/>
              <a:t>Las que están marcadas claramente como cubiertas de orificios.</a:t>
            </a:r>
            <a:endParaRPr lang="es-PR"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69</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5"/>
          <p:cNvSpPr txBox="1">
            <a:spLocks noGrp="1"/>
          </p:cNvSpPr>
          <p:nvPr>
            <p:ph type="title"/>
          </p:nvPr>
        </p:nvSpPr>
        <p:spPr/>
        <p:txBody>
          <a:bodyPr/>
          <a:lstStyle/>
          <a:p>
            <a:pPr lvl="0"/>
            <a:r>
              <a:rPr lang="es-PR" dirty="0"/>
              <a:t>Módulo 1: INTRODUCCIÓN A LA PROTECCIÓN CONTRA CAÍDAS</a:t>
            </a:r>
          </a:p>
        </p:txBody>
      </p:sp>
      <p:sp>
        <p:nvSpPr>
          <p:cNvPr id="10" name="Content Placeholder 9"/>
          <p:cNvSpPr>
            <a:spLocks noGrp="1"/>
          </p:cNvSpPr>
          <p:nvPr>
            <p:ph idx="1"/>
          </p:nvPr>
        </p:nvSpPr>
        <p:spPr/>
        <p:txBody>
          <a:bodyPr>
            <a:normAutofit fontScale="92500" lnSpcReduction="10000"/>
          </a:bodyPr>
          <a:lstStyle/>
          <a:p>
            <a:pPr marL="0" indent="0">
              <a:buNone/>
            </a:pPr>
            <a:r>
              <a:rPr lang="es-PR" sz="3600" dirty="0"/>
              <a:t>Resumen</a:t>
            </a:r>
          </a:p>
          <a:p>
            <a:r>
              <a:rPr lang="es-ES" sz="3600" dirty="0"/>
              <a:t>¿Por qué es importante la protección contra caídas?</a:t>
            </a:r>
            <a:endParaRPr lang="es-PR" sz="3600" dirty="0"/>
          </a:p>
          <a:p>
            <a:r>
              <a:rPr lang="es-ES" sz="3600" dirty="0"/>
              <a:t>¿</a:t>
            </a:r>
            <a:r>
              <a:rPr lang="es-PR" sz="3600" dirty="0"/>
              <a:t>Cómo se informa la mortandad y los catástrofes?</a:t>
            </a:r>
          </a:p>
          <a:p>
            <a:r>
              <a:rPr lang="es-ES" sz="3600" dirty="0"/>
              <a:t>¿Cuáles son las responsabilidades del empleador, los derechos de los trabajadores y la protección a los denunciantes</a:t>
            </a:r>
            <a:r>
              <a:rPr lang="es-PR" sz="3600" dirty="0"/>
              <a:t>?</a:t>
            </a:r>
          </a:p>
          <a:p>
            <a:r>
              <a:rPr lang="es-ES" sz="3600" dirty="0"/>
              <a:t>¿Qué so</a:t>
            </a:r>
            <a:r>
              <a:rPr lang="es-PR" sz="3600" dirty="0"/>
              <a:t>n una persona capacitada y una persona competente?</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pPr lvl="0"/>
            <a:fld id="{00000000-1234-1234-1234-123412341234}" type="slidenum">
              <a:rPr lang="en-US" smtClean="0"/>
              <a:pPr lvl="0"/>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45"/>
          <p:cNvSpPr txBox="1">
            <a:spLocks noGrp="1"/>
          </p:cNvSpPr>
          <p:nvPr>
            <p:ph type="title"/>
          </p:nvPr>
        </p:nvSpPr>
        <p:spPr/>
        <p:txBody>
          <a:bodyPr/>
          <a:lstStyle/>
          <a:p>
            <a:pPr lvl="0"/>
            <a:r>
              <a:rPr lang="es-PR" dirty="0"/>
              <a:t>Cubiertas de Apertura</a:t>
            </a:r>
          </a:p>
        </p:txBody>
      </p:sp>
      <p:sp>
        <p:nvSpPr>
          <p:cNvPr id="535" name="Google Shape;535;p45"/>
          <p:cNvSpPr txBox="1">
            <a:spLocks noGrp="1"/>
          </p:cNvSpPr>
          <p:nvPr>
            <p:ph idx="1"/>
          </p:nvPr>
        </p:nvSpPr>
        <p:spPr>
          <a:xfrm>
            <a:off x="838200" y="2079627"/>
            <a:ext cx="5105400" cy="3876048"/>
          </a:xfrm>
        </p:spPr>
        <p:txBody>
          <a:bodyPr>
            <a:normAutofit fontScale="92500" lnSpcReduction="10000"/>
          </a:bodyPr>
          <a:lstStyle/>
          <a:p>
            <a:r>
              <a:rPr lang="es-PR" dirty="0"/>
              <a:t>Una opción común para cubrir aperturas temporales en los pisos y tejados es contrachapada pesada; pero tanto la resistencia como la perdurabilidad de la contrachapada varían. </a:t>
            </a:r>
          </a:p>
          <a:p>
            <a:r>
              <a:rPr lang="es-PR" dirty="0"/>
              <a:t>Toda cubierta tendrá color o se marcara con la palabra “APERTURA (Hole)” o “CUBIERTA (Cover).”</a:t>
            </a:r>
          </a:p>
          <a:p>
            <a:endParaRPr lang="en-US"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70</a:t>
            </a:fld>
            <a:endParaRPr lang="en-US" dirty="0"/>
          </a:p>
        </p:txBody>
      </p:sp>
      <p:pic>
        <p:nvPicPr>
          <p:cNvPr id="536" name="Google Shape;536;p45" descr="Plywood hole cover."/>
          <p:cNvPicPr preferRelativeResize="0"/>
          <p:nvPr/>
        </p:nvPicPr>
        <p:blipFill rotWithShape="1">
          <a:blip r:embed="rId3">
            <a:alphaModFix/>
          </a:blip>
          <a:srcRect/>
          <a:stretch/>
        </p:blipFill>
        <p:spPr>
          <a:xfrm>
            <a:off x="6355080" y="2300914"/>
            <a:ext cx="4773168" cy="3764931"/>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2" name="Google Shape;542;p46"/>
          <p:cNvSpPr txBox="1">
            <a:spLocks noGrp="1"/>
          </p:cNvSpPr>
          <p:nvPr>
            <p:ph type="title"/>
          </p:nvPr>
        </p:nvSpPr>
        <p:spPr/>
        <p:txBody>
          <a:bodyPr/>
          <a:lstStyle/>
          <a:p>
            <a:pPr lvl="0"/>
            <a:r>
              <a:rPr lang="es-PR" dirty="0"/>
              <a:t>Cubiertas de Apertura (cont.)</a:t>
            </a:r>
          </a:p>
        </p:txBody>
      </p:sp>
      <p:sp>
        <p:nvSpPr>
          <p:cNvPr id="543" name="Google Shape;543;p46"/>
          <p:cNvSpPr txBox="1">
            <a:spLocks noGrp="1"/>
          </p:cNvSpPr>
          <p:nvPr>
            <p:ph idx="1"/>
          </p:nvPr>
        </p:nvSpPr>
        <p:spPr>
          <a:xfrm>
            <a:off x="838200" y="1825624"/>
            <a:ext cx="10515600" cy="4530725"/>
          </a:xfrm>
        </p:spPr>
        <p:txBody>
          <a:bodyPr>
            <a:normAutofit lnSpcReduction="10000"/>
          </a:bodyPr>
          <a:lstStyle/>
          <a:p>
            <a:pPr lvl="0"/>
            <a:r>
              <a:rPr lang="es-PR" dirty="0"/>
              <a:t>Cubrir o resguardar las aperturas en el piso tan pronto que se crean durante la nueva construcción.</a:t>
            </a:r>
          </a:p>
          <a:p>
            <a:pPr lvl="0"/>
            <a:r>
              <a:rPr lang="es-PR" dirty="0"/>
              <a:t>Para estructuras existentes, examine el sitio y audite de continuo,</a:t>
            </a:r>
            <a:r>
              <a:rPr lang="es-PR" i="1" dirty="0"/>
              <a:t> </a:t>
            </a:r>
            <a:r>
              <a:rPr lang="es-PR" dirty="0"/>
              <a:t>cubra las aperturas y los orificios de inmediato.</a:t>
            </a:r>
          </a:p>
          <a:p>
            <a:pPr lvl="0"/>
            <a:r>
              <a:rPr lang="es-PR" dirty="0"/>
              <a:t>Construya toda cubierta de apertura para que resista eficazmente dos veces el peso máximo.</a:t>
            </a:r>
          </a:p>
          <a:p>
            <a:pPr lvl="0"/>
            <a:r>
              <a:rPr lang="es-PR" dirty="0"/>
              <a:t>Asegure toda cubierta de piso para evitar desplazamiento accidental por el viento, el equipo o los empleados.</a:t>
            </a:r>
          </a:p>
          <a:p>
            <a:pPr lvl="0"/>
            <a:r>
              <a:rPr lang="es-PR" dirty="0"/>
              <a:t>Toda cubierta de apertura debe ser de colores o marcado.</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71</a:t>
            </a:fld>
            <a:endParaRPr lang="en-US" dirty="0"/>
          </a:p>
        </p:txBody>
      </p:sp>
      <p:sp>
        <p:nvSpPr>
          <p:cNvPr id="546" name="Google Shape;546;p46"/>
          <p:cNvSpPr txBox="1"/>
          <p:nvPr/>
        </p:nvSpPr>
        <p:spPr>
          <a:xfrm>
            <a:off x="9132094" y="6296025"/>
            <a:ext cx="147875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dirty="0">
                <a:solidFill>
                  <a:srgbClr val="000000"/>
                </a:solidFill>
                <a:latin typeface="Rockwell"/>
                <a:ea typeface="Rockwell"/>
                <a:cs typeface="Rockwell"/>
                <a:sym typeface="Rockwell"/>
              </a:rPr>
              <a:t>Page 42</a:t>
            </a:r>
            <a:endParaRPr sz="1800" dirty="0">
              <a:solidFill>
                <a:srgbClr val="000000"/>
              </a:solidFill>
              <a:latin typeface="Rockwell"/>
              <a:ea typeface="Rockwell"/>
              <a:cs typeface="Rockwell"/>
              <a:sym typeface="Rockwe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47"/>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Font typeface="Calibri"/>
              <a:buNone/>
            </a:pPr>
            <a:r>
              <a:rPr lang="es-PR" dirty="0"/>
              <a:t>Contrachapada: Fuerza v. Durabilidad</a:t>
            </a:r>
          </a:p>
        </p:txBody>
      </p:sp>
      <p:sp>
        <p:nvSpPr>
          <p:cNvPr id="553" name="Google Shape;553;p47"/>
          <p:cNvSpPr txBox="1">
            <a:spLocks noGrp="1"/>
          </p:cNvSpPr>
          <p:nvPr>
            <p:ph type="body" idx="1"/>
          </p:nvPr>
        </p:nvSpPr>
        <p:spPr>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700"/>
              <a:buNone/>
            </a:pPr>
            <a:r>
              <a:rPr lang="es-PR" dirty="0"/>
              <a:t>Fuerza de Contrachapada</a:t>
            </a:r>
          </a:p>
        </p:txBody>
      </p:sp>
      <p:sp>
        <p:nvSpPr>
          <p:cNvPr id="554" name="Google Shape;554;p47"/>
          <p:cNvSpPr txBox="1">
            <a:spLocks noGrp="1"/>
          </p:cNvSpPr>
          <p:nvPr>
            <p:ph sz="half" idx="2"/>
          </p:nvPr>
        </p:nvSpPr>
        <p:spPr>
          <a:xfrm>
            <a:off x="931799" y="2339322"/>
            <a:ext cx="5294376" cy="4017028"/>
          </a:xfrm>
          <a:prstGeom prst="rect">
            <a:avLst/>
          </a:prstGeom>
          <a:noFill/>
          <a:ln>
            <a:noFill/>
          </a:ln>
        </p:spPr>
        <p:txBody>
          <a:bodyPr spcFirstLastPara="1" wrap="square" lIns="91425" tIns="45700" rIns="91425" bIns="45700" anchor="t" anchorCtr="0">
            <a:normAutofit fontScale="85000" lnSpcReduction="10000"/>
          </a:bodyPr>
          <a:lstStyle/>
          <a:p>
            <a:pPr marL="182880" lvl="0" indent="-182880" algn="l" rtl="0">
              <a:spcAft>
                <a:spcPts val="0"/>
              </a:spcAft>
              <a:buSzPts val="1700"/>
              <a:buChar char="▪"/>
            </a:pPr>
            <a:r>
              <a:rPr lang="es-PR" dirty="0"/>
              <a:t>Susceptible a daño durante el transcurso de tiempo debido a la exposición al agua, transito y cargas pesadas</a:t>
            </a:r>
          </a:p>
          <a:p>
            <a:pPr marL="182880" lvl="0" indent="-182880" algn="l" rtl="0">
              <a:spcAft>
                <a:spcPts val="0"/>
              </a:spcAft>
              <a:buSzPts val="1700"/>
              <a:buChar char="▪"/>
            </a:pPr>
            <a:r>
              <a:rPr lang="es-PR" dirty="0"/>
              <a:t>Se indica la fuerza reducida por grietas, </a:t>
            </a:r>
            <a:r>
              <a:rPr lang="es-PR" i="1" dirty="0"/>
              <a:t>chips</a:t>
            </a:r>
            <a:r>
              <a:rPr lang="es-PR" dirty="0"/>
              <a:t>, apariencia alabeado, superficie gastado, delaminación, manchas de agua</a:t>
            </a:r>
          </a:p>
          <a:p>
            <a:pPr marL="182880" lvl="0" indent="-182880" algn="l" rtl="0">
              <a:spcAft>
                <a:spcPts val="0"/>
              </a:spcAft>
              <a:buSzPts val="1700"/>
              <a:buChar char="▪"/>
            </a:pPr>
            <a:r>
              <a:rPr lang="es-PR" dirty="0"/>
              <a:t>La materia aglutinante se degrada en ambientes húmedos (mas rápido para grado interior que grado exterior)</a:t>
            </a:r>
            <a:r>
              <a:rPr lang="en-US" dirty="0"/>
              <a:t> </a:t>
            </a:r>
            <a:endParaRPr dirty="0"/>
          </a:p>
        </p:txBody>
      </p:sp>
      <p:sp>
        <p:nvSpPr>
          <p:cNvPr id="555" name="Google Shape;555;p47"/>
          <p:cNvSpPr txBox="1">
            <a:spLocks noGrp="1"/>
          </p:cNvSpPr>
          <p:nvPr>
            <p:ph type="body" sz="quarter" idx="3"/>
          </p:nvPr>
        </p:nvSpPr>
        <p:spPr>
          <a:xfrm>
            <a:off x="7033846" y="1681163"/>
            <a:ext cx="4321542" cy="823912"/>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700"/>
              <a:buNone/>
            </a:pPr>
            <a:r>
              <a:rPr lang="es-CL" dirty="0"/>
              <a:t>Durabilidad de Contrachapada</a:t>
            </a:r>
          </a:p>
        </p:txBody>
      </p:sp>
      <p:sp>
        <p:nvSpPr>
          <p:cNvPr id="556" name="Google Shape;556;p47"/>
          <p:cNvSpPr txBox="1">
            <a:spLocks noGrp="1"/>
          </p:cNvSpPr>
          <p:nvPr>
            <p:ph sz="quarter" idx="4"/>
          </p:nvPr>
        </p:nvSpPr>
        <p:spPr>
          <a:xfrm>
            <a:off x="7033846" y="2322305"/>
            <a:ext cx="4747846" cy="4017029"/>
          </a:xfrm>
          <a:prstGeom prst="rect">
            <a:avLst/>
          </a:prstGeom>
          <a:noFill/>
          <a:ln>
            <a:noFill/>
          </a:ln>
        </p:spPr>
        <p:txBody>
          <a:bodyPr spcFirstLastPara="1" wrap="square" lIns="91425" tIns="45700" rIns="91425" bIns="45700" anchor="t" anchorCtr="0">
            <a:normAutofit/>
          </a:bodyPr>
          <a:lstStyle/>
          <a:p>
            <a:pPr marL="182880" indent="-182880">
              <a:spcAft>
                <a:spcPts val="0"/>
              </a:spcAft>
              <a:buSzPts val="1700"/>
              <a:buFont typeface="Arial" panose="020B0604020202020204" pitchFamily="34" charset="0"/>
              <a:buChar char="▪"/>
            </a:pPr>
            <a:r>
              <a:rPr lang="es-PR" sz="2600" dirty="0"/>
              <a:t>El peso de transportar equipo y carga concentrada en un área mas pequeña</a:t>
            </a:r>
          </a:p>
          <a:p>
            <a:pPr marL="182880" indent="-182880">
              <a:spcAft>
                <a:spcPts val="0"/>
              </a:spcAft>
              <a:buSzPts val="1700"/>
              <a:buFont typeface="Arial" panose="020B0604020202020204" pitchFamily="34" charset="0"/>
              <a:buChar char="▪"/>
            </a:pPr>
            <a:r>
              <a:rPr lang="es-PR" sz="2600" dirty="0"/>
              <a:t>Rutas comunes experimenta desgaste natural al piso</a:t>
            </a:r>
          </a:p>
          <a:p>
            <a:pPr marL="182880" indent="-182880">
              <a:spcAft>
                <a:spcPts val="0"/>
              </a:spcAft>
              <a:buSzPts val="1700"/>
              <a:buFont typeface="Arial" panose="020B0604020202020204" pitchFamily="34" charset="0"/>
              <a:buChar char="▪"/>
            </a:pPr>
            <a:r>
              <a:rPr lang="es-PR" sz="2600" dirty="0"/>
              <a:t>Añada una capa protectora como mediación preventiva</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Google Shape;562;p48"/>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marL="0" lvl="0" indent="0" rtl="0">
              <a:lnSpc>
                <a:spcPct val="90000"/>
              </a:lnSpc>
              <a:spcBef>
                <a:spcPts val="0"/>
              </a:spcBef>
              <a:spcAft>
                <a:spcPts val="0"/>
              </a:spcAft>
              <a:buSzPts val="4400"/>
              <a:buFont typeface="Calibri"/>
              <a:buNone/>
            </a:pPr>
            <a:r>
              <a:rPr lang="es-PR" dirty="0"/>
              <a:t>Tamaño y Orientación de la Cubierta de Contrachapada</a:t>
            </a:r>
          </a:p>
        </p:txBody>
      </p:sp>
      <p:sp>
        <p:nvSpPr>
          <p:cNvPr id="563" name="Google Shape;563;p48"/>
          <p:cNvSpPr txBox="1">
            <a:spLocks noGrp="1"/>
          </p:cNvSpPr>
          <p:nvPr>
            <p:ph idx="1"/>
          </p:nvPr>
        </p:nvSpPr>
        <p:spPr>
          <a:xfrm>
            <a:off x="1069848" y="2121408"/>
            <a:ext cx="4773168" cy="4050792"/>
          </a:xfrm>
          <a:prstGeom prst="rect">
            <a:avLst/>
          </a:prstGeom>
          <a:noFill/>
          <a:ln>
            <a:noFill/>
          </a:ln>
        </p:spPr>
        <p:txBody>
          <a:bodyPr spcFirstLastPara="1" wrap="square" lIns="91425" tIns="45700" rIns="91425" bIns="45700" anchor="t" anchorCtr="0">
            <a:normAutofit/>
          </a:bodyPr>
          <a:lstStyle/>
          <a:p>
            <a:pPr marL="182880" lvl="0" indent="-182880">
              <a:lnSpc>
                <a:spcPct val="90000"/>
              </a:lnSpc>
              <a:spcBef>
                <a:spcPts val="0"/>
              </a:spcBef>
              <a:spcAft>
                <a:spcPts val="0"/>
              </a:spcAft>
              <a:buSzPts val="1870"/>
              <a:buChar char="▪"/>
            </a:pPr>
            <a:r>
              <a:rPr lang="es-ES" sz="2200" dirty="0"/>
              <a:t>La pieza de contrachapado es mayor que el tamaño del orificio por lo que es posible cubrir el orificio con el lado más corto del panel colocado en el lado más largo sin soporte</a:t>
            </a:r>
            <a:r>
              <a:rPr lang="es-PR" sz="2200" dirty="0"/>
              <a:t>.</a:t>
            </a:r>
            <a:endParaRPr lang="es-PR" dirty="0"/>
          </a:p>
          <a:p>
            <a:pPr marL="182880" lvl="0" indent="-182880">
              <a:lnSpc>
                <a:spcPct val="90000"/>
              </a:lnSpc>
              <a:spcBef>
                <a:spcPts val="1200"/>
              </a:spcBef>
              <a:spcAft>
                <a:spcPts val="0"/>
              </a:spcAft>
              <a:buSzPts val="1870"/>
              <a:buChar char="▪"/>
            </a:pPr>
            <a:r>
              <a:rPr lang="es-ES" sz="2200" dirty="0"/>
              <a:t>El panel se extiende hacia las superficies de soporte alrededor del orificio lo suficiente para brindar el soporte necesario.</a:t>
            </a:r>
            <a:endParaRPr lang="es-PR" dirty="0"/>
          </a:p>
          <a:p>
            <a:pPr marL="182880" lvl="0" indent="-182880">
              <a:lnSpc>
                <a:spcPct val="90000"/>
              </a:lnSpc>
              <a:spcBef>
                <a:spcPts val="1200"/>
              </a:spcBef>
              <a:spcAft>
                <a:spcPts val="0"/>
              </a:spcAft>
              <a:buSzPts val="1870"/>
              <a:buChar char="▪"/>
            </a:pPr>
            <a:r>
              <a:rPr lang="es-ES" sz="2200" dirty="0"/>
              <a:t>El panel está colocado con el eje de resistencia (dirección de la hebra) hacia el lado más corto sin soporte.</a:t>
            </a:r>
            <a:endParaRPr lang="es-PR"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73</a:t>
            </a:fld>
            <a:endParaRPr lang="en-US" dirty="0"/>
          </a:p>
        </p:txBody>
      </p:sp>
      <p:pic>
        <p:nvPicPr>
          <p:cNvPr id="564" name="Google Shape;564;p48" descr="Plywood cover size and orientation"/>
          <p:cNvPicPr preferRelativeResize="0"/>
          <p:nvPr/>
        </p:nvPicPr>
        <p:blipFill rotWithShape="1">
          <a:blip r:embed="rId3">
            <a:alphaModFix/>
          </a:blip>
          <a:srcRect/>
          <a:stretch/>
        </p:blipFill>
        <p:spPr>
          <a:xfrm>
            <a:off x="6519203" y="2434277"/>
            <a:ext cx="4773168" cy="2935498"/>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46BE1-CAD9-4CD6-99C9-630373F69B25}"/>
              </a:ext>
            </a:extLst>
          </p:cNvPr>
          <p:cNvSpPr>
            <a:spLocks noGrp="1"/>
          </p:cNvSpPr>
          <p:nvPr>
            <p:ph type="title"/>
          </p:nvPr>
        </p:nvSpPr>
        <p:spPr/>
        <p:txBody>
          <a:bodyPr/>
          <a:lstStyle/>
          <a:p>
            <a:r>
              <a:rPr lang="es-PR" dirty="0"/>
              <a:t>Protección</a:t>
            </a:r>
            <a:r>
              <a:rPr lang="en-US" dirty="0"/>
              <a:t> de Objects que Caen</a:t>
            </a:r>
          </a:p>
        </p:txBody>
      </p:sp>
      <p:sp>
        <p:nvSpPr>
          <p:cNvPr id="3" name="Content Placeholder 2">
            <a:extLst>
              <a:ext uri="{FF2B5EF4-FFF2-40B4-BE49-F238E27FC236}">
                <a16:creationId xmlns:a16="http://schemas.microsoft.com/office/drawing/2014/main" id="{920213A4-C639-4820-8606-AADBEE9CF43C}"/>
              </a:ext>
            </a:extLst>
          </p:cNvPr>
          <p:cNvSpPr>
            <a:spLocks noGrp="1"/>
          </p:cNvSpPr>
          <p:nvPr>
            <p:ph idx="1"/>
          </p:nvPr>
        </p:nvSpPr>
        <p:spPr/>
        <p:txBody>
          <a:bodyPr>
            <a:normAutofit fontScale="85000" lnSpcReduction="10000"/>
          </a:bodyPr>
          <a:lstStyle/>
          <a:p>
            <a:r>
              <a:rPr lang="es-PR" dirty="0"/>
              <a:t>Protección de objetos que caen exige las tablas de apoyo que:</a:t>
            </a:r>
          </a:p>
          <a:p>
            <a:pPr lvl="1"/>
            <a:r>
              <a:rPr lang="es-PR" dirty="0"/>
              <a:t>Resisten una fuerza de cuando menos 50 libras.</a:t>
            </a:r>
          </a:p>
          <a:p>
            <a:pPr lvl="1"/>
            <a:r>
              <a:rPr lang="es-PR" dirty="0"/>
              <a:t>Tienen una altura vertical de 3.5 pulgadas como mínimo. </a:t>
            </a:r>
          </a:p>
          <a:p>
            <a:pPr lvl="1"/>
            <a:r>
              <a:rPr lang="es-PR" dirty="0"/>
              <a:t>Son solidas o tienen apertura no mayor de 1 pulgada en su dimensión mas grande.</a:t>
            </a:r>
          </a:p>
          <a:p>
            <a:r>
              <a:rPr lang="es-ES" dirty="0"/>
              <a:t>Las aberturas de los sistemas de barreras de protección deben ser lo suficientemente chicos para evitar que pasen los posibles objetos que caen.</a:t>
            </a:r>
            <a:endParaRPr lang="es-PR" dirty="0"/>
          </a:p>
          <a:p>
            <a:r>
              <a:rPr lang="es-PR" dirty="0"/>
              <a:t>NO DEBE almacenar los materiales y equipo entre 6 pies (2 metros) de la orilla del tejado a menos que se edifique barandillas a la orilla.</a:t>
            </a:r>
          </a:p>
          <a:p>
            <a:r>
              <a:rPr lang="es-MX" dirty="0"/>
              <a:t>Los toldos deben ser lo suficientemente fuertes para evitar el derrumbe y para prevenir la penetración por cualquier objeto que pudiera caer sobre el toldo</a:t>
            </a:r>
            <a:r>
              <a:rPr lang="en-US" dirty="0"/>
              <a:t>.</a:t>
            </a:r>
          </a:p>
        </p:txBody>
      </p:sp>
      <p:sp>
        <p:nvSpPr>
          <p:cNvPr id="4" name="Date Placeholder 3">
            <a:extLst>
              <a:ext uri="{FF2B5EF4-FFF2-40B4-BE49-F238E27FC236}">
                <a16:creationId xmlns:a16="http://schemas.microsoft.com/office/drawing/2014/main" id="{E27F521F-85A8-4FB0-9C5B-7768845FD391}"/>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16CA9ADA-922F-415B-9955-694A83F0D447}"/>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09F19ED7-DE1F-4D84-8617-FE2FE44A205D}"/>
              </a:ext>
            </a:extLst>
          </p:cNvPr>
          <p:cNvSpPr>
            <a:spLocks noGrp="1"/>
          </p:cNvSpPr>
          <p:nvPr>
            <p:ph type="sldNum" sz="quarter" idx="12"/>
          </p:nvPr>
        </p:nvSpPr>
        <p:spPr/>
        <p:txBody>
          <a:bodyPr/>
          <a:lstStyle/>
          <a:p>
            <a:fld id="{A238EE3B-2C96-4FAE-8AD1-4D7508491DE6}" type="slidenum">
              <a:rPr lang="en-US" smtClean="0"/>
              <a:pPr/>
              <a:t>74</a:t>
            </a:fld>
            <a:endParaRPr lang="en-US" dirty="0"/>
          </a:p>
        </p:txBody>
      </p:sp>
    </p:spTree>
    <p:extLst>
      <p:ext uri="{BB962C8B-B14F-4D97-AF65-F5344CB8AC3E}">
        <p14:creationId xmlns:p14="http://schemas.microsoft.com/office/powerpoint/2010/main" val="24216521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75</a:t>
            </a:fld>
            <a:endParaRPr lang="en-US" dirty="0"/>
          </a:p>
        </p:txBody>
      </p:sp>
      <p:sp>
        <p:nvSpPr>
          <p:cNvPr id="570" name="Google Shape;570;p49"/>
          <p:cNvSpPr txBox="1">
            <a:spLocks noGrp="1"/>
          </p:cNvSpPr>
          <p:nvPr>
            <p:ph type="title"/>
          </p:nvPr>
        </p:nvSpPr>
        <p:spPr/>
        <p:txBody>
          <a:bodyPr/>
          <a:lstStyle/>
          <a:p>
            <a:pPr lvl="0"/>
            <a:r>
              <a:rPr lang="es-PR" dirty="0"/>
              <a:t>Sistemas de Alerta o Marcar</a:t>
            </a:r>
          </a:p>
        </p:txBody>
      </p:sp>
      <p:sp>
        <p:nvSpPr>
          <p:cNvPr id="571" name="Google Shape;571;p49"/>
          <p:cNvSpPr txBox="1">
            <a:spLocks noGrp="1"/>
          </p:cNvSpPr>
          <p:nvPr>
            <p:ph idx="1"/>
          </p:nvPr>
        </p:nvSpPr>
        <p:spPr>
          <a:xfrm>
            <a:off x="838200" y="2397211"/>
            <a:ext cx="6687065" cy="3779752"/>
          </a:xfrm>
        </p:spPr>
        <p:txBody>
          <a:bodyPr/>
          <a:lstStyle/>
          <a:p>
            <a:pPr lvl="0"/>
            <a:r>
              <a:rPr lang="es-PR" dirty="0"/>
              <a:t>Sistemas de línea de alerta</a:t>
            </a:r>
          </a:p>
          <a:p>
            <a:pPr lvl="1"/>
            <a:r>
              <a:rPr lang="es-PR" dirty="0"/>
              <a:t>Un sistema de línea de alerta es una barrera que se edifica en un tejado plano o de inclinación baja para alertar a los trabajadores que se acercan una orilla o un lado del tejado sin protección.</a:t>
            </a:r>
          </a:p>
        </p:txBody>
      </p:sp>
      <p:pic>
        <p:nvPicPr>
          <p:cNvPr id="572" name="Google Shape;572;p49" descr="A Warning line system for non-roofers."/>
          <p:cNvPicPr preferRelativeResize="0"/>
          <p:nvPr/>
        </p:nvPicPr>
        <p:blipFill rotWithShape="1">
          <a:blip r:embed="rId3">
            <a:alphaModFix/>
          </a:blip>
          <a:srcRect/>
          <a:stretch/>
        </p:blipFill>
        <p:spPr>
          <a:xfrm>
            <a:off x="7872307" y="2544272"/>
            <a:ext cx="3261974" cy="293740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51A91-FC41-49F6-A228-BD5A2E8FEC4E}"/>
              </a:ext>
            </a:extLst>
          </p:cNvPr>
          <p:cNvSpPr>
            <a:spLocks noGrp="1"/>
          </p:cNvSpPr>
          <p:nvPr>
            <p:ph type="title"/>
          </p:nvPr>
        </p:nvSpPr>
        <p:spPr/>
        <p:txBody>
          <a:bodyPr/>
          <a:lstStyle/>
          <a:p>
            <a:r>
              <a:rPr lang="es-PR" dirty="0"/>
              <a:t>Zona de Acceso Controlado</a:t>
            </a:r>
          </a:p>
        </p:txBody>
      </p:sp>
      <p:sp>
        <p:nvSpPr>
          <p:cNvPr id="3" name="Content Placeholder 2">
            <a:extLst>
              <a:ext uri="{FF2B5EF4-FFF2-40B4-BE49-F238E27FC236}">
                <a16:creationId xmlns:a16="http://schemas.microsoft.com/office/drawing/2014/main" id="{0B57CBD7-9B34-414A-87A0-B2470E650571}"/>
              </a:ext>
            </a:extLst>
          </p:cNvPr>
          <p:cNvSpPr>
            <a:spLocks noGrp="1"/>
          </p:cNvSpPr>
          <p:nvPr>
            <p:ph idx="1"/>
          </p:nvPr>
        </p:nvSpPr>
        <p:spPr/>
        <p:txBody>
          <a:bodyPr>
            <a:normAutofit fontScale="92500"/>
          </a:bodyPr>
          <a:lstStyle/>
          <a:p>
            <a:pPr marL="0" lvl="0" indent="0">
              <a:buNone/>
            </a:pPr>
            <a:r>
              <a:rPr lang="es-PR" dirty="0"/>
              <a:t>Zonas de Acceso Controlado (CAZ en inglés)</a:t>
            </a:r>
          </a:p>
          <a:p>
            <a:r>
              <a:rPr lang="es-PR" dirty="0"/>
              <a:t>Una zona de acceso controlado es un área de trabajo marcada y designada donde cierto trabajo se realiza sin usar los sistemas convencionales de protección contra caídas.</a:t>
            </a:r>
          </a:p>
          <a:p>
            <a:r>
              <a:rPr lang="es-PR" dirty="0"/>
              <a:t>Se usa las zonas de acceso controlado para permitir el ingreso de los trabajadores autorizados al área de trabajo. </a:t>
            </a:r>
          </a:p>
          <a:p>
            <a:r>
              <a:rPr lang="es-ES" dirty="0"/>
              <a:t>En trabajos de colocación de ladrillos a mano y trabajo relacionado, se puede usar CAZ siempre y cuando los trabajadores no se extienden más de 10 pulgadas por debajo del nivel para caminar o trabajar en donde están</a:t>
            </a:r>
            <a:r>
              <a:rPr lang="es-PR" dirty="0"/>
              <a:t>. </a:t>
            </a:r>
          </a:p>
        </p:txBody>
      </p:sp>
      <p:sp>
        <p:nvSpPr>
          <p:cNvPr id="4" name="Date Placeholder 3">
            <a:extLst>
              <a:ext uri="{FF2B5EF4-FFF2-40B4-BE49-F238E27FC236}">
                <a16:creationId xmlns:a16="http://schemas.microsoft.com/office/drawing/2014/main" id="{5652FFCE-E63F-4DE3-9AC4-586B00653052}"/>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B2C000C3-6CFB-4B3C-8E20-7D6BDA00B367}"/>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04A1CCEA-1D53-44C6-8A32-38AE01D75286}"/>
              </a:ext>
            </a:extLst>
          </p:cNvPr>
          <p:cNvSpPr>
            <a:spLocks noGrp="1"/>
          </p:cNvSpPr>
          <p:nvPr>
            <p:ph type="sldNum" sz="quarter" idx="12"/>
          </p:nvPr>
        </p:nvSpPr>
        <p:spPr/>
        <p:txBody>
          <a:bodyPr/>
          <a:lstStyle/>
          <a:p>
            <a:fld id="{A238EE3B-2C96-4FAE-8AD1-4D7508491DE6}" type="slidenum">
              <a:rPr lang="en-US" smtClean="0"/>
              <a:pPr/>
              <a:t>76</a:t>
            </a:fld>
            <a:endParaRPr lang="en-US" dirty="0"/>
          </a:p>
        </p:txBody>
      </p:sp>
    </p:spTree>
    <p:extLst>
      <p:ext uri="{BB962C8B-B14F-4D97-AF65-F5344CB8AC3E}">
        <p14:creationId xmlns:p14="http://schemas.microsoft.com/office/powerpoint/2010/main" val="4592827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53"/>
          <p:cNvSpPr txBox="1">
            <a:spLocks noGrp="1"/>
          </p:cNvSpPr>
          <p:nvPr>
            <p:ph type="title"/>
          </p:nvPr>
        </p:nvSpPr>
        <p:spPr/>
        <p:txBody>
          <a:bodyPr/>
          <a:lstStyle/>
          <a:p>
            <a:pPr lvl="0"/>
            <a:r>
              <a:rPr lang="es-PR" dirty="0"/>
              <a:t>Líneas de Control Usados en una CAZ</a:t>
            </a:r>
          </a:p>
        </p:txBody>
      </p:sp>
      <p:sp>
        <p:nvSpPr>
          <p:cNvPr id="600" name="Google Shape;600;p53"/>
          <p:cNvSpPr txBox="1">
            <a:spLocks noGrp="1"/>
          </p:cNvSpPr>
          <p:nvPr>
            <p:ph idx="1"/>
          </p:nvPr>
        </p:nvSpPr>
        <p:spPr/>
        <p:txBody>
          <a:bodyPr>
            <a:normAutofit/>
          </a:bodyPr>
          <a:lstStyle/>
          <a:p>
            <a:pPr lvl="0"/>
            <a:r>
              <a:rPr lang="es-PR" dirty="0"/>
              <a:t>La CAZ debe edificarse 6 pies (2 metros) o menos y no mas de 25 pies de la orilla sin protección o el borde saliente.</a:t>
            </a:r>
          </a:p>
          <a:p>
            <a:pPr lvl="0"/>
            <a:r>
              <a:rPr lang="es-PR" dirty="0"/>
              <a:t>Cuando construye los conjuntos del hormigón precolado, la línea de control</a:t>
            </a:r>
            <a:r>
              <a:rPr lang="es-PR" i="1" dirty="0"/>
              <a:t> </a:t>
            </a:r>
            <a:r>
              <a:rPr lang="es-PR" dirty="0"/>
              <a:t>puede ser hasta 60 pies o la mitad de lo largo del concreto.</a:t>
            </a:r>
          </a:p>
          <a:p>
            <a:r>
              <a:rPr lang="es-PR" dirty="0"/>
              <a:t>La línea de control se conectara en cada lado a una pared o un Sistema para barandales. </a:t>
            </a:r>
          </a:p>
          <a:p>
            <a:pPr lvl="0"/>
            <a:r>
              <a:rPr lang="es-PR" dirty="0"/>
              <a:t>Cada línea tendrá señalamiento con bandera o se marcara claramente en intervalos no mayor de 6 pies con material de alta visibilidad.</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52"/>
          <p:cNvSpPr txBox="1">
            <a:spLocks noGrp="1"/>
          </p:cNvSpPr>
          <p:nvPr>
            <p:ph type="title"/>
          </p:nvPr>
        </p:nvSpPr>
        <p:spPr/>
        <p:txBody>
          <a:bodyPr/>
          <a:lstStyle/>
          <a:p>
            <a:pPr lvl="0"/>
            <a:r>
              <a:rPr lang="es-MX" dirty="0"/>
              <a:t>Zona de Entablonado Controlada </a:t>
            </a:r>
            <a:r>
              <a:rPr lang="en-US" dirty="0"/>
              <a:t>(CDZ)</a:t>
            </a:r>
          </a:p>
        </p:txBody>
      </p:sp>
      <p:sp>
        <p:nvSpPr>
          <p:cNvPr id="593" name="Google Shape;593;p52"/>
          <p:cNvSpPr txBox="1">
            <a:spLocks noGrp="1"/>
          </p:cNvSpPr>
          <p:nvPr>
            <p:ph idx="1"/>
          </p:nvPr>
        </p:nvSpPr>
        <p:spPr/>
        <p:txBody>
          <a:bodyPr>
            <a:normAutofit/>
          </a:bodyPr>
          <a:lstStyle/>
          <a:p>
            <a:pPr lvl="0"/>
            <a:r>
              <a:rPr lang="es-ES" dirty="0"/>
              <a:t>Una zona de entablonado controlada es un área de trabajo claramente marcada que se usa durante la colocación de acero </a:t>
            </a:r>
          </a:p>
          <a:p>
            <a:pPr lvl="0"/>
            <a:r>
              <a:rPr lang="es-ES" dirty="0"/>
              <a:t>Los trabajadores instalan inicialmente el entablonado en el borde saliente del área de trabajo a 15 pies y hasta 30 pies sobre un nivel inferior. </a:t>
            </a:r>
          </a:p>
          <a:p>
            <a:r>
              <a:rPr lang="es-ES" dirty="0"/>
              <a:t>Los límites de una CDZ deben estar designados y claramente marcados con 90 pies de ancho y 90 pies de profundidad de cualquier borde saliente. </a:t>
            </a:r>
            <a:endParaRPr lang="en-US"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0"/>
          <p:cNvSpPr txBox="1">
            <a:spLocks noGrp="1"/>
          </p:cNvSpPr>
          <p:nvPr>
            <p:ph type="title"/>
          </p:nvPr>
        </p:nvSpPr>
        <p:spPr/>
        <p:txBody>
          <a:bodyPr/>
          <a:lstStyle/>
          <a:p>
            <a:pPr lvl="0"/>
            <a:r>
              <a:rPr lang="es-PR" dirty="0"/>
              <a:t>Sistema de Vigilancia de Seguridad</a:t>
            </a:r>
          </a:p>
        </p:txBody>
      </p:sp>
      <p:sp>
        <p:nvSpPr>
          <p:cNvPr id="579" name="Google Shape;579;p50"/>
          <p:cNvSpPr txBox="1">
            <a:spLocks noGrp="1"/>
          </p:cNvSpPr>
          <p:nvPr>
            <p:ph idx="1"/>
          </p:nvPr>
        </p:nvSpPr>
        <p:spPr/>
        <p:txBody>
          <a:bodyPr>
            <a:normAutofit fontScale="77500" lnSpcReduction="20000"/>
          </a:bodyPr>
          <a:lstStyle/>
          <a:p>
            <a:pPr lvl="0"/>
            <a:r>
              <a:rPr lang="es-PR" dirty="0"/>
              <a:t>Un Sistema de vigilancia de seguridad usa a una persona competente como encargado de seguridad que reconoce y alerta a los trabajadores de peligros de caídas</a:t>
            </a:r>
          </a:p>
          <a:p>
            <a:pPr lvl="0"/>
            <a:r>
              <a:rPr lang="es-PR" dirty="0"/>
              <a:t>El encargado de seguridad debe asegurar que : </a:t>
            </a:r>
          </a:p>
          <a:p>
            <a:pPr lvl="1"/>
            <a:r>
              <a:rPr lang="es-MX" dirty="0"/>
              <a:t>Reconozca los peligros de caídas;</a:t>
            </a:r>
            <a:endParaRPr lang="en-US" dirty="0"/>
          </a:p>
          <a:p>
            <a:pPr lvl="1"/>
            <a:r>
              <a:rPr lang="es-MX" dirty="0"/>
              <a:t>Advierta al empleado cuando parezca que el empleado no se da cuenta de un peligro de caída o está actuando de una manera no segura;</a:t>
            </a:r>
            <a:endParaRPr lang="en-US" dirty="0"/>
          </a:p>
          <a:p>
            <a:pPr lvl="1"/>
            <a:r>
              <a:rPr lang="es-MX" dirty="0"/>
              <a:t>El monitor de seguridad debe estar en la misma superficie para caminar/trabajar y dentro de una distancia en donde puede ver al empleado que está monitoreando;</a:t>
            </a:r>
            <a:endParaRPr lang="en-US" dirty="0"/>
          </a:p>
          <a:p>
            <a:pPr lvl="1"/>
            <a:r>
              <a:rPr lang="es-MX" dirty="0"/>
              <a:t>El monitor de seguridad debe estar lo suficientemente cerca para comunicarse verbalmente con el empleado; y</a:t>
            </a:r>
            <a:endParaRPr lang="en-US" dirty="0"/>
          </a:p>
          <a:p>
            <a:pPr lvl="1"/>
            <a:r>
              <a:rPr lang="es-MX" dirty="0"/>
              <a:t>El monitor de seguridad no debe tener otras responsabilidades que pudieran desviar la atención del monitor de la función de monitoreo.</a:t>
            </a:r>
            <a:endParaRPr lang="en-US"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8</a:t>
            </a:fld>
            <a:endParaRPr lang="en-US" dirty="0"/>
          </a:p>
        </p:txBody>
      </p:sp>
      <p:sp>
        <p:nvSpPr>
          <p:cNvPr id="181" name="Google Shape;181;p12"/>
          <p:cNvSpPr txBox="1">
            <a:spLocks noGrp="1"/>
          </p:cNvSpPr>
          <p:nvPr>
            <p:ph type="title"/>
          </p:nvPr>
        </p:nvSpPr>
        <p:spPr>
          <a:prstGeom prst="rect">
            <a:avLst/>
          </a:prstGeom>
          <a:noFill/>
          <a:ln>
            <a:noFill/>
          </a:ln>
        </p:spPr>
        <p:txBody>
          <a:bodyPr spcFirstLastPara="1" wrap="square" lIns="91425" tIns="45700" rIns="91425" bIns="45700" anchor="ctr" anchorCtr="0">
            <a:normAutofit/>
          </a:bodyPr>
          <a:lstStyle/>
          <a:p>
            <a:pPr lvl="0">
              <a:spcBef>
                <a:spcPts val="0"/>
              </a:spcBef>
              <a:buSzPts val="4400"/>
            </a:pPr>
            <a:r>
              <a:rPr lang="es-ES" dirty="0"/>
              <a:t>¿Por qué es importante la protección contra caídas?</a:t>
            </a:r>
            <a:endParaRPr dirty="0"/>
          </a:p>
        </p:txBody>
      </p:sp>
      <p:sp>
        <p:nvSpPr>
          <p:cNvPr id="182" name="Google Shape;182;p12"/>
          <p:cNvSpPr txBox="1">
            <a:spLocks noGrp="1"/>
          </p:cNvSpPr>
          <p:nvPr>
            <p:ph idx="1"/>
          </p:nvPr>
        </p:nvSpPr>
        <p:spPr>
          <a:xfrm>
            <a:off x="1069850" y="2093975"/>
            <a:ext cx="5442600" cy="4050900"/>
          </a:xfrm>
          <a:prstGeom prst="rect">
            <a:avLst/>
          </a:prstGeom>
          <a:noFill/>
          <a:ln>
            <a:noFill/>
          </a:ln>
        </p:spPr>
        <p:txBody>
          <a:bodyPr spcFirstLastPara="1" wrap="square" lIns="91425" tIns="45700" rIns="91425" bIns="45700" anchor="t" anchorCtr="0">
            <a:normAutofit/>
          </a:bodyPr>
          <a:lstStyle/>
          <a:p>
            <a:pPr marL="182880" lvl="0">
              <a:lnSpc>
                <a:spcPct val="80000"/>
              </a:lnSpc>
              <a:spcBef>
                <a:spcPts val="0"/>
              </a:spcBef>
              <a:spcAft>
                <a:spcPts val="0"/>
              </a:spcAft>
              <a:buSzPts val="3600"/>
              <a:buChar char="▪"/>
            </a:pPr>
            <a:r>
              <a:rPr lang="es-ES" sz="3600" dirty="0"/>
              <a:t>Las caídas son la principal causa de muerte en la construcción</a:t>
            </a:r>
            <a:r>
              <a:rPr lang="es-PR" sz="3600" dirty="0"/>
              <a:t>. </a:t>
            </a:r>
          </a:p>
          <a:p>
            <a:pPr marL="0" lvl="0" indent="0" algn="l" rtl="0">
              <a:lnSpc>
                <a:spcPct val="80000"/>
              </a:lnSpc>
              <a:spcBef>
                <a:spcPts val="0"/>
              </a:spcBef>
              <a:spcAft>
                <a:spcPts val="0"/>
              </a:spcAft>
              <a:buNone/>
            </a:pPr>
            <a:endParaRPr lang="es-PR" sz="3600" dirty="0"/>
          </a:p>
          <a:p>
            <a:pPr marL="182880" lvl="0">
              <a:lnSpc>
                <a:spcPct val="80000"/>
              </a:lnSpc>
              <a:spcBef>
                <a:spcPts val="0"/>
              </a:spcBef>
              <a:spcAft>
                <a:spcPts val="0"/>
              </a:spcAft>
              <a:buSzPts val="3600"/>
              <a:buChar char="▪"/>
            </a:pPr>
            <a:r>
              <a:rPr lang="es-ES" sz="3600" dirty="0"/>
              <a:t>Las caídas se encuentran entre las causas más comunes de lesiones serias y muertes relacionadas al trabajo</a:t>
            </a:r>
            <a:endParaRPr lang="es-PR" sz="3600" dirty="0"/>
          </a:p>
        </p:txBody>
      </p:sp>
      <p:pic>
        <p:nvPicPr>
          <p:cNvPr id="183" name="Google Shape;183;p12" descr="Worker climbing using fall proetection"/>
          <p:cNvPicPr preferRelativeResize="0"/>
          <p:nvPr/>
        </p:nvPicPr>
        <p:blipFill>
          <a:blip r:embed="rId3">
            <a:alphaModFix/>
          </a:blip>
          <a:stretch>
            <a:fillRect/>
          </a:stretch>
        </p:blipFill>
        <p:spPr>
          <a:xfrm>
            <a:off x="6664850" y="2246375"/>
            <a:ext cx="4313275" cy="38450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58"/>
          <p:cNvSpPr txBox="1">
            <a:spLocks noGrp="1"/>
          </p:cNvSpPr>
          <p:nvPr>
            <p:ph type="title"/>
          </p:nvPr>
        </p:nvSpPr>
        <p:spPr/>
        <p:txBody>
          <a:bodyPr/>
          <a:lstStyle/>
          <a:p>
            <a:pPr lvl="0"/>
            <a:r>
              <a:rPr lang="es-AR" dirty="0"/>
              <a:t>Orden y Limpieza</a:t>
            </a:r>
          </a:p>
        </p:txBody>
      </p:sp>
      <p:pic>
        <p:nvPicPr>
          <p:cNvPr id="637" name="Google Shape;637;p58" title="Picture - During the course of construction, alteration, or repairs, form and scrap lumber with protruding nails, and all other debris, shall be kept cleared from work areas, passageways, and stairs, in and around buildings or other structures"/>
          <p:cNvPicPr preferRelativeResize="0">
            <a:picLocks noGrp="1"/>
          </p:cNvPicPr>
          <p:nvPr>
            <p:ph idx="1"/>
          </p:nvPr>
        </p:nvPicPr>
        <p:blipFill rotWithShape="1">
          <a:blip r:embed="rId3">
            <a:alphaModFix/>
          </a:blip>
          <a:srcRect/>
          <a:stretch/>
        </p:blipFill>
        <p:spPr>
          <a:xfrm>
            <a:off x="1335919" y="1825625"/>
            <a:ext cx="9520161" cy="4351338"/>
          </a:xfrm>
        </p:spPr>
      </p:pic>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80</a:t>
            </a:fld>
            <a:endParaRPr lang="en-US" dirty="0"/>
          </a:p>
        </p:txBody>
      </p:sp>
      <p:sp>
        <p:nvSpPr>
          <p:cNvPr id="10" name="Cuadro de texto 2">
            <a:extLst>
              <a:ext uri="{FF2B5EF4-FFF2-40B4-BE49-F238E27FC236}">
                <a16:creationId xmlns:a16="http://schemas.microsoft.com/office/drawing/2014/main" id="{A78C6B3D-75DA-4099-BAB6-C9939207AD13}"/>
              </a:ext>
            </a:extLst>
          </p:cNvPr>
          <p:cNvSpPr txBox="1">
            <a:spLocks noChangeArrowheads="1"/>
          </p:cNvSpPr>
          <p:nvPr/>
        </p:nvSpPr>
        <p:spPr bwMode="auto">
          <a:xfrm>
            <a:off x="4171452" y="3210878"/>
            <a:ext cx="1198834" cy="37555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s-MX" b="1" dirty="0">
                <a:effectLst/>
                <a:latin typeface="Calibri" panose="020F0502020204030204" pitchFamily="34" charset="0"/>
                <a:ea typeface="Calibri" panose="020F0502020204030204" pitchFamily="34" charset="0"/>
              </a:rPr>
              <a:t>Incorrecto</a:t>
            </a:r>
            <a:endParaRPr lang="en-US" dirty="0">
              <a:effectLst/>
              <a:latin typeface="Calibri" panose="020F0502020204030204" pitchFamily="34" charset="0"/>
              <a:ea typeface="Calibri" panose="020F0502020204030204" pitchFamily="34" charset="0"/>
            </a:endParaRPr>
          </a:p>
        </p:txBody>
      </p:sp>
      <p:sp>
        <p:nvSpPr>
          <p:cNvPr id="11" name="Cuadro de texto 2">
            <a:extLst>
              <a:ext uri="{FF2B5EF4-FFF2-40B4-BE49-F238E27FC236}">
                <a16:creationId xmlns:a16="http://schemas.microsoft.com/office/drawing/2014/main" id="{D5F6A8C5-C393-4068-90C9-071D7099161D}"/>
              </a:ext>
            </a:extLst>
          </p:cNvPr>
          <p:cNvSpPr txBox="1">
            <a:spLocks noChangeArrowheads="1"/>
          </p:cNvSpPr>
          <p:nvPr/>
        </p:nvSpPr>
        <p:spPr bwMode="auto">
          <a:xfrm>
            <a:off x="9049654" y="3196364"/>
            <a:ext cx="1198834" cy="375552"/>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s-MX" b="1" dirty="0">
                <a:effectLst/>
                <a:latin typeface="Calibri" panose="020F0502020204030204" pitchFamily="34" charset="0"/>
                <a:ea typeface="Calibri" panose="020F0502020204030204" pitchFamily="34" charset="0"/>
              </a:rPr>
              <a:t>Correcto</a:t>
            </a:r>
            <a:endParaRPr lang="en-US" dirty="0">
              <a:effectLst/>
              <a:latin typeface="Calibri" panose="020F0502020204030204" pitchFamily="34" charset="0"/>
              <a:ea typeface="Calibri" panose="020F0502020204030204" pitchFamily="34" charset="0"/>
            </a:endParaRPr>
          </a:p>
        </p:txBody>
      </p:sp>
      <p:sp>
        <p:nvSpPr>
          <p:cNvPr id="6" name="TextBox 5">
            <a:extLst>
              <a:ext uri="{FF2B5EF4-FFF2-40B4-BE49-F238E27FC236}">
                <a16:creationId xmlns:a16="http://schemas.microsoft.com/office/drawing/2014/main" id="{2A284ED1-C75F-4A48-AA03-F001208DBC3F}"/>
              </a:ext>
            </a:extLst>
          </p:cNvPr>
          <p:cNvSpPr txBox="1"/>
          <p:nvPr/>
        </p:nvSpPr>
        <p:spPr>
          <a:xfrm>
            <a:off x="1335314" y="1857829"/>
            <a:ext cx="9506857" cy="1015663"/>
          </a:xfrm>
          <a:prstGeom prst="rect">
            <a:avLst/>
          </a:prstGeom>
          <a:solidFill>
            <a:schemeClr val="bg2">
              <a:lumMod val="50000"/>
            </a:schemeClr>
          </a:solidFill>
        </p:spPr>
        <p:txBody>
          <a:bodyPr wrap="square" rtlCol="0">
            <a:spAutoFit/>
          </a:bodyPr>
          <a:lstStyle/>
          <a:p>
            <a:r>
              <a:rPr lang="es-ES" sz="2000" b="1" dirty="0">
                <a:solidFill>
                  <a:schemeClr val="bg1"/>
                </a:solidFill>
              </a:rPr>
              <a:t>Durante la construcción, alteración o reparaciones, madera de cimbra y desecho con clavos salientes y todo el resto del escombro se debe mantener lejos de las áreas de trabajo, andenes y escaleras, en y alrededor de los edificios u otras estructuras. </a:t>
            </a:r>
            <a:endParaRPr lang="en-US" sz="2000" b="1" dirty="0">
              <a:solidFill>
                <a:schemeClr val="bg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El Plan de Protección Contra Caídas</a:t>
            </a:r>
          </a:p>
        </p:txBody>
      </p:sp>
      <p:sp>
        <p:nvSpPr>
          <p:cNvPr id="3" name="Content Placeholder 2"/>
          <p:cNvSpPr>
            <a:spLocks noGrp="1"/>
          </p:cNvSpPr>
          <p:nvPr>
            <p:ph idx="1"/>
          </p:nvPr>
        </p:nvSpPr>
        <p:spPr/>
        <p:txBody>
          <a:bodyPr>
            <a:normAutofit/>
          </a:bodyPr>
          <a:lstStyle/>
          <a:p>
            <a:pPr marL="0" indent="0">
              <a:buNone/>
            </a:pPr>
            <a:r>
              <a:rPr lang="es-PR" dirty="0"/>
              <a:t>El plan de protección contra caídas:</a:t>
            </a:r>
          </a:p>
          <a:p>
            <a:r>
              <a:rPr lang="es-PR" dirty="0"/>
              <a:t>Se usa cuando no es factible usar equipo de protección contra caídas convencional</a:t>
            </a:r>
          </a:p>
          <a:p>
            <a:r>
              <a:rPr lang="es-PR" dirty="0"/>
              <a:t>Se prepara por una </a:t>
            </a:r>
            <a:r>
              <a:rPr lang="es-PR" b="1" dirty="0"/>
              <a:t>persona capacitada </a:t>
            </a:r>
          </a:p>
          <a:p>
            <a:r>
              <a:rPr lang="es-PR" dirty="0"/>
              <a:t>Se desarrolla específicamente para el sitio</a:t>
            </a:r>
          </a:p>
          <a:p>
            <a:r>
              <a:rPr lang="es-PR" dirty="0"/>
              <a:t>Puede usarse para el trabajo de borde saliente, hormigón precolado o construcción residencial</a:t>
            </a:r>
          </a:p>
          <a:p>
            <a:r>
              <a:rPr lang="es-PR" dirty="0"/>
              <a:t>Debe mantenerse actualizado</a:t>
            </a:r>
          </a:p>
        </p:txBody>
      </p:sp>
      <p:sp>
        <p:nvSpPr>
          <p:cNvPr id="4" name="Date Placeholder 3"/>
          <p:cNvSpPr>
            <a:spLocks noGrp="1"/>
          </p:cNvSpPr>
          <p:nvPr>
            <p:ph type="dt" sz="half" idx="10"/>
          </p:nvPr>
        </p:nvSpPr>
        <p:spPr/>
        <p:txBody>
          <a:bodyPr/>
          <a:lstStyle/>
          <a:p>
            <a:r>
              <a:rPr lang="en-US" dirty="0"/>
              <a:t>enero 2020</a:t>
            </a:r>
          </a:p>
        </p:txBody>
      </p:sp>
      <p:sp>
        <p:nvSpPr>
          <p:cNvPr id="5" name="Footer Placeholder 4"/>
          <p:cNvSpPr>
            <a:spLocks noGrp="1"/>
          </p:cNvSpPr>
          <p:nvPr>
            <p:ph type="ftr" sz="quarter" idx="11"/>
          </p:nvPr>
        </p:nvSpPr>
        <p:spPr/>
        <p:txBody>
          <a:bodyPr/>
          <a:lstStyle/>
          <a:p>
            <a:r>
              <a:rPr lang="en-US" dirty="0"/>
              <a:t>Subsidio Susan B. Harwood SH05121-SH9</a:t>
            </a:r>
          </a:p>
        </p:txBody>
      </p:sp>
      <p:sp>
        <p:nvSpPr>
          <p:cNvPr id="6" name="Slide Number Placeholder 5"/>
          <p:cNvSpPr>
            <a:spLocks noGrp="1"/>
          </p:cNvSpPr>
          <p:nvPr>
            <p:ph type="sldNum" sz="quarter" idx="12"/>
          </p:nvPr>
        </p:nvSpPr>
        <p:spPr/>
        <p:txBody>
          <a:bodyPr/>
          <a:lstStyle/>
          <a:p>
            <a:fld id="{A238EE3B-2C96-4FAE-8AD1-4D7508491DE6}" type="slidenum">
              <a:rPr lang="en-US" smtClean="0"/>
              <a:pPr/>
              <a:t>81</a:t>
            </a:fld>
            <a:endParaRPr lang="en-US" dirty="0"/>
          </a:p>
        </p:txBody>
      </p:sp>
    </p:spTree>
    <p:extLst>
      <p:ext uri="{BB962C8B-B14F-4D97-AF65-F5344CB8AC3E}">
        <p14:creationId xmlns:p14="http://schemas.microsoft.com/office/powerpoint/2010/main" val="17117603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54"/>
          <p:cNvSpPr txBox="1">
            <a:spLocks noGrp="1"/>
          </p:cNvSpPr>
          <p:nvPr>
            <p:ph type="title"/>
          </p:nvPr>
        </p:nvSpPr>
        <p:spPr/>
        <p:txBody>
          <a:bodyPr/>
          <a:lstStyle/>
          <a:p>
            <a:pPr lvl="0"/>
            <a:r>
              <a:rPr lang="es-PR" dirty="0"/>
              <a:t>Sistemas de Sujeción contra Caídas</a:t>
            </a:r>
            <a:endParaRPr lang="en-US" dirty="0"/>
          </a:p>
        </p:txBody>
      </p:sp>
      <p:sp>
        <p:nvSpPr>
          <p:cNvPr id="607" name="Google Shape;607;p54"/>
          <p:cNvSpPr txBox="1">
            <a:spLocks noGrp="1"/>
          </p:cNvSpPr>
          <p:nvPr>
            <p:ph idx="1"/>
          </p:nvPr>
        </p:nvSpPr>
        <p:spPr/>
        <p:txBody>
          <a:bodyPr>
            <a:normAutofit lnSpcReduction="10000"/>
          </a:bodyPr>
          <a:lstStyle/>
          <a:p>
            <a:pPr lvl="0"/>
            <a:r>
              <a:rPr lang="es-PR" dirty="0"/>
              <a:t>Los sistemas de sujeción contra caídas evitan que el usuario se caiga de cualquier distancia</a:t>
            </a:r>
          </a:p>
          <a:p>
            <a:pPr lvl="0"/>
            <a:r>
              <a:rPr lang="es-PR" dirty="0"/>
              <a:t>OSHA no tiene normas especificas en cuanto a sistemas de sujeción, no obstante, como mínimo: </a:t>
            </a:r>
          </a:p>
          <a:p>
            <a:pPr lvl="1"/>
            <a:r>
              <a:rPr lang="es-PR" dirty="0"/>
              <a:t>sistemas de sujeción contra caídas deben tener la capacidad de resistir cuando menos 3,000 libras de fuerza o dos veces la resistencia máxima esperada que se necesita para sujetar al trabajador de una exposición al peligro de caída.</a:t>
            </a:r>
          </a:p>
          <a:p>
            <a:r>
              <a:rPr lang="es-PR" dirty="0"/>
              <a:t>El Sistema mantiene al trabajador en su lugar mientras tiene manos libres para trabajar</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57"/>
          <p:cNvSpPr txBox="1">
            <a:spLocks noGrp="1"/>
          </p:cNvSpPr>
          <p:nvPr>
            <p:ph type="title"/>
          </p:nvPr>
        </p:nvSpPr>
        <p:spPr/>
        <p:txBody>
          <a:bodyPr/>
          <a:lstStyle/>
          <a:p>
            <a:pPr lvl="0"/>
            <a:r>
              <a:rPr lang="es-MX" dirty="0"/>
              <a:t>Sistema de Dispositivo de Posicionamiento </a:t>
            </a:r>
            <a:endParaRPr lang="en-US" dirty="0"/>
          </a:p>
        </p:txBody>
      </p:sp>
      <p:sp>
        <p:nvSpPr>
          <p:cNvPr id="629" name="Google Shape;629;p57"/>
          <p:cNvSpPr txBox="1">
            <a:spLocks noGrp="1"/>
          </p:cNvSpPr>
          <p:nvPr>
            <p:ph idx="1"/>
          </p:nvPr>
        </p:nvSpPr>
        <p:spPr>
          <a:xfrm>
            <a:off x="838200" y="1825625"/>
            <a:ext cx="7873314" cy="4351338"/>
          </a:xfrm>
        </p:spPr>
        <p:txBody>
          <a:bodyPr>
            <a:normAutofit fontScale="85000" lnSpcReduction="20000"/>
          </a:bodyPr>
          <a:lstStyle/>
          <a:p>
            <a:pPr lvl="0"/>
            <a:r>
              <a:rPr lang="es-PR" dirty="0"/>
              <a:t>Mantiene al trabajador en su lugar con ambas manos libres</a:t>
            </a:r>
          </a:p>
          <a:p>
            <a:pPr lvl="0"/>
            <a:r>
              <a:rPr lang="es-PR" dirty="0"/>
              <a:t>Se activa cuando el trabajador se inclina</a:t>
            </a:r>
          </a:p>
          <a:p>
            <a:r>
              <a:rPr lang="es-PR" dirty="0"/>
              <a:t>Solo se puede usar una superficie </a:t>
            </a:r>
            <a:r>
              <a:rPr lang="es-PR" b="1" dirty="0"/>
              <a:t>vertical</a:t>
            </a:r>
            <a:r>
              <a:rPr lang="es-PR" dirty="0"/>
              <a:t> en alturas (como una pared o un poste)</a:t>
            </a:r>
          </a:p>
          <a:p>
            <a:r>
              <a:rPr lang="es-PR" dirty="0"/>
              <a:t>No está diseñado específicamente para efectos de detención de caídas </a:t>
            </a:r>
          </a:p>
          <a:p>
            <a:pPr lvl="0"/>
            <a:r>
              <a:rPr lang="es-PR" dirty="0"/>
              <a:t>Puede usarse el cinturón de cuerpo con un "dispositivo de posicionamiento."</a:t>
            </a:r>
          </a:p>
          <a:p>
            <a:pPr lvl="0"/>
            <a:r>
              <a:rPr lang="es-PR" dirty="0"/>
              <a:t>Permite caídas de hasta 2 pies</a:t>
            </a:r>
          </a:p>
          <a:p>
            <a:pPr lvl="0"/>
            <a:r>
              <a:rPr lang="es-PR" b="1" dirty="0"/>
              <a:t>No se puede usar </a:t>
            </a:r>
            <a:r>
              <a:rPr lang="es-PR" dirty="0"/>
              <a:t>en las grúas canasta, elevadores de tijera y plataformas elevadoras con brazo</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83</a:t>
            </a:fld>
            <a:endParaRPr lang="en-US" dirty="0"/>
          </a:p>
        </p:txBody>
      </p:sp>
      <p:pic>
        <p:nvPicPr>
          <p:cNvPr id="630" name="Google Shape;630;p57" title="Photo - worker using positioning device system"/>
          <p:cNvPicPr preferRelativeResize="0"/>
          <p:nvPr/>
        </p:nvPicPr>
        <p:blipFill rotWithShape="1">
          <a:blip r:embed="rId3">
            <a:alphaModFix/>
          </a:blip>
          <a:srcRect/>
          <a:stretch/>
        </p:blipFill>
        <p:spPr>
          <a:xfrm>
            <a:off x="9195629" y="1825625"/>
            <a:ext cx="2158171" cy="4243184"/>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612"/>
        <p:cNvGrpSpPr/>
        <p:nvPr/>
      </p:nvGrpSpPr>
      <p:grpSpPr>
        <a:xfrm>
          <a:off x="0" y="0"/>
          <a:ext cx="0" cy="0"/>
          <a:chOff x="0" y="0"/>
          <a:chExt cx="0" cy="0"/>
        </a:xfrm>
      </p:grpSpPr>
      <p:sp>
        <p:nvSpPr>
          <p:cNvPr id="613" name="Google Shape;613;p55"/>
          <p:cNvSpPr txBox="1">
            <a:spLocks noGrp="1"/>
          </p:cNvSpPr>
          <p:nvPr>
            <p:ph type="title"/>
          </p:nvPr>
        </p:nvSpPr>
        <p:spPr/>
        <p:txBody>
          <a:bodyPr/>
          <a:lstStyle/>
          <a:p>
            <a:pPr lvl="0"/>
            <a:r>
              <a:rPr lang="es-PR" dirty="0"/>
              <a:t>Sistemas de Sujeción contra Caídas (cont.)</a:t>
            </a:r>
          </a:p>
        </p:txBody>
      </p:sp>
      <p:sp>
        <p:nvSpPr>
          <p:cNvPr id="615" name="Google Shape;615;p55"/>
          <p:cNvSpPr txBox="1"/>
          <p:nvPr/>
        </p:nvSpPr>
        <p:spPr>
          <a:xfrm>
            <a:off x="573994" y="1611887"/>
            <a:ext cx="6789655" cy="5016718"/>
          </a:xfrm>
          <a:prstGeom prst="rect">
            <a:avLst/>
          </a:prstGeom>
          <a:noFill/>
          <a:ln>
            <a:noFill/>
          </a:ln>
        </p:spPr>
        <p:txBody>
          <a:bodyPr spcFirstLastPara="1" wrap="square" lIns="91425" tIns="45700" rIns="91425" bIns="45700" anchor="t" anchorCtr="0">
            <a:spAutoFit/>
          </a:bodyPr>
          <a:lstStyle/>
          <a:p>
            <a:pPr marL="457200" lvl="0" indent="-457200">
              <a:buFont typeface="Arial" panose="020B0604020202020204" pitchFamily="34" charset="0"/>
              <a:buChar char="•"/>
            </a:pPr>
            <a:r>
              <a:rPr lang="es-PR" sz="3100" dirty="0"/>
              <a:t>Un sistema de sujeción contra caídas tiene los siguientes componentes: cinturón o arnés de cuerpo, un anclaje, conectores y otro equipo necesario. </a:t>
            </a:r>
          </a:p>
          <a:p>
            <a:pPr marL="457200" lvl="0" indent="-457200">
              <a:buFont typeface="Arial" panose="020B0604020202020204" pitchFamily="34" charset="0"/>
              <a:buChar char="•"/>
            </a:pPr>
            <a:endParaRPr lang="es-PR" sz="3100" dirty="0"/>
          </a:p>
          <a:p>
            <a:pPr marL="457200" lvl="0" indent="-457200">
              <a:buFont typeface="Arial" panose="020B0604020202020204" pitchFamily="34" charset="0"/>
              <a:buChar char="•"/>
            </a:pPr>
            <a:r>
              <a:rPr lang="es-PR" sz="3100" dirty="0"/>
              <a:t>Otros componentes típicamente incluyen un acollador y puede incluir una cuerda de rescate y otros dispositivos.</a:t>
            </a:r>
            <a:endParaRPr lang="es-PR" sz="3100" dirty="0">
              <a:solidFill>
                <a:srgbClr val="000000"/>
              </a:solidFill>
              <a:ea typeface="Calibri"/>
              <a:cs typeface="Calibri"/>
              <a:sym typeface="Calibri"/>
            </a:endParaRPr>
          </a:p>
        </p:txBody>
      </p:sp>
      <p:pic>
        <p:nvPicPr>
          <p:cNvPr id="614" name="Google Shape;614;p55" descr="Diagram - fall restraint" title="Diagram - fall restraint"/>
          <p:cNvPicPr preferRelativeResize="0">
            <a:picLocks noGrp="1"/>
          </p:cNvPicPr>
          <p:nvPr>
            <p:ph idx="1"/>
          </p:nvPr>
        </p:nvPicPr>
        <p:blipFill rotWithShape="1">
          <a:blip r:embed="rId3">
            <a:alphaModFix/>
          </a:blip>
          <a:stretch/>
        </p:blipFill>
        <p:spPr>
          <a:xfrm>
            <a:off x="7048513" y="1940867"/>
            <a:ext cx="4446345" cy="4351338"/>
          </a:xfrm>
        </p:spPr>
      </p:pic>
      <p:sp>
        <p:nvSpPr>
          <p:cNvPr id="8" name="Cuadro de texto 2">
            <a:extLst>
              <a:ext uri="{FF2B5EF4-FFF2-40B4-BE49-F238E27FC236}">
                <a16:creationId xmlns:a16="http://schemas.microsoft.com/office/drawing/2014/main" id="{59DBFCFA-0AEF-4425-B5D4-0DAF9852C770}"/>
              </a:ext>
            </a:extLst>
          </p:cNvPr>
          <p:cNvSpPr txBox="1">
            <a:spLocks noChangeArrowheads="1"/>
          </p:cNvSpPr>
          <p:nvPr/>
        </p:nvSpPr>
        <p:spPr bwMode="auto">
          <a:xfrm>
            <a:off x="7931787" y="1870528"/>
            <a:ext cx="2155642" cy="993926"/>
          </a:xfrm>
          <a:prstGeom prst="rect">
            <a:avLst/>
          </a:prstGeom>
          <a:solidFill>
            <a:schemeClr val="bg2">
              <a:lumMod val="50000"/>
            </a:schemeClr>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2800" dirty="0">
                <a:solidFill>
                  <a:schemeClr val="bg1"/>
                </a:solidFill>
                <a:effectLst/>
                <a:latin typeface="Calibri" panose="020F0502020204030204" pitchFamily="34" charset="0"/>
                <a:ea typeface="Calibri" panose="020F0502020204030204" pitchFamily="34" charset="0"/>
              </a:rPr>
              <a:t>Acollador de largo fijo</a:t>
            </a:r>
            <a:endParaRPr lang="en-US" sz="2800" dirty="0">
              <a:solidFill>
                <a:schemeClr val="bg1"/>
              </a:solidFill>
              <a:effectLst/>
              <a:latin typeface="Calibri" panose="020F0502020204030204" pitchFamily="34" charset="0"/>
              <a:ea typeface="Calibri" panose="020F0502020204030204" pitchFamily="34" charset="0"/>
            </a:endParaRPr>
          </a:p>
        </p:txBody>
      </p:sp>
      <p:sp>
        <p:nvSpPr>
          <p:cNvPr id="11" name="Cuadro de texto 2">
            <a:extLst>
              <a:ext uri="{FF2B5EF4-FFF2-40B4-BE49-F238E27FC236}">
                <a16:creationId xmlns:a16="http://schemas.microsoft.com/office/drawing/2014/main" id="{43A65CE8-DB07-411E-889D-7563F66915B3}"/>
              </a:ext>
            </a:extLst>
          </p:cNvPr>
          <p:cNvSpPr txBox="1">
            <a:spLocks noChangeArrowheads="1"/>
          </p:cNvSpPr>
          <p:nvPr/>
        </p:nvSpPr>
        <p:spPr bwMode="auto">
          <a:xfrm>
            <a:off x="6955744" y="3216275"/>
            <a:ext cx="1350056" cy="865173"/>
          </a:xfrm>
          <a:prstGeom prst="rect">
            <a:avLst/>
          </a:prstGeom>
          <a:solidFill>
            <a:schemeClr val="bg2">
              <a:lumMod val="50000"/>
            </a:schemeClr>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2400" dirty="0">
                <a:solidFill>
                  <a:schemeClr val="bg1"/>
                </a:solidFill>
                <a:effectLst/>
                <a:latin typeface="Calibri" panose="020F0502020204030204" pitchFamily="34" charset="0"/>
                <a:ea typeface="Calibri" panose="020F0502020204030204" pitchFamily="34" charset="0"/>
              </a:rPr>
              <a:t>Peligro de caída</a:t>
            </a:r>
            <a:endParaRPr lang="en-US" sz="1100" dirty="0">
              <a:solidFill>
                <a:schemeClr val="bg1"/>
              </a:solidFill>
              <a:effectLst/>
              <a:latin typeface="Calibri" panose="020F0502020204030204" pitchFamily="34" charset="0"/>
              <a:ea typeface="Calibri" panose="020F0502020204030204" pitchFamily="34" charset="0"/>
            </a:endParaRPr>
          </a:p>
        </p:txBody>
      </p:sp>
      <p:sp>
        <p:nvSpPr>
          <p:cNvPr id="9" name="Cuadro de texto 2">
            <a:extLst>
              <a:ext uri="{FF2B5EF4-FFF2-40B4-BE49-F238E27FC236}">
                <a16:creationId xmlns:a16="http://schemas.microsoft.com/office/drawing/2014/main" id="{FA6AEAB7-F3E8-4B12-9ED6-B3CCDF73C53F}"/>
              </a:ext>
            </a:extLst>
          </p:cNvPr>
          <p:cNvSpPr txBox="1">
            <a:spLocks noChangeArrowheads="1"/>
          </p:cNvSpPr>
          <p:nvPr/>
        </p:nvSpPr>
        <p:spPr bwMode="auto">
          <a:xfrm>
            <a:off x="10590847" y="3140075"/>
            <a:ext cx="1105853" cy="1260345"/>
          </a:xfrm>
          <a:prstGeom prst="rect">
            <a:avLst/>
          </a:prstGeom>
          <a:solidFill>
            <a:schemeClr val="bg2">
              <a:lumMod val="50000"/>
            </a:schemeClr>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2400" dirty="0">
                <a:solidFill>
                  <a:schemeClr val="bg1"/>
                </a:solidFill>
                <a:effectLst/>
                <a:latin typeface="Calibri" panose="020F0502020204030204" pitchFamily="34" charset="0"/>
                <a:ea typeface="Calibri" panose="020F0502020204030204" pitchFamily="34" charset="0"/>
              </a:rPr>
              <a:t>Punto de anclaje</a:t>
            </a:r>
            <a:endParaRPr lang="en-US" sz="2400" dirty="0">
              <a:solidFill>
                <a:schemeClr val="bg1"/>
              </a:solidFill>
              <a:effectLst/>
              <a:latin typeface="Calibri" panose="020F0502020204030204" pitchFamily="34" charset="0"/>
              <a:ea typeface="Calibri" panose="020F0502020204030204" pitchFamily="34" charset="0"/>
            </a:endParaRPr>
          </a:p>
        </p:txBody>
      </p:sp>
      <p:sp>
        <p:nvSpPr>
          <p:cNvPr id="10" name="Cuadro de texto 2">
            <a:extLst>
              <a:ext uri="{FF2B5EF4-FFF2-40B4-BE49-F238E27FC236}">
                <a16:creationId xmlns:a16="http://schemas.microsoft.com/office/drawing/2014/main" id="{AEFA1EC2-7B22-46DB-9C01-4EB109C9819D}"/>
              </a:ext>
              <a:ext uri="{C183D7F6-B498-43B3-948B-1728B52AA6E4}">
                <adec:decorative xmlns:adec="http://schemas.microsoft.com/office/drawing/2017/decorative" val="0"/>
              </a:ext>
            </a:extLst>
          </p:cNvPr>
          <p:cNvSpPr txBox="1">
            <a:spLocks noChangeArrowheads="1"/>
          </p:cNvSpPr>
          <p:nvPr/>
        </p:nvSpPr>
        <p:spPr bwMode="auto">
          <a:xfrm>
            <a:off x="7565491" y="5447476"/>
            <a:ext cx="4022136" cy="532903"/>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0"/>
              </a:spcAft>
            </a:pPr>
            <a:r>
              <a:rPr lang="es-MX" sz="2800" b="1" dirty="0">
                <a:effectLst/>
                <a:latin typeface="Calibri" panose="020F0502020204030204" pitchFamily="34" charset="0"/>
                <a:ea typeface="Calibri" panose="020F0502020204030204" pitchFamily="34" charset="0"/>
              </a:rPr>
              <a:t>“Sujeción contra caídas”</a:t>
            </a:r>
            <a:endParaRPr lang="en-US" sz="2800" dirty="0">
              <a:effectLst/>
              <a:latin typeface="Calibri" panose="020F0502020204030204" pitchFamily="34" charset="0"/>
              <a:ea typeface="Calibri" panose="020F0502020204030204" pitchFamily="34" charset="0"/>
            </a:endParaRP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A238EE3B-2C96-4FAE-8AD1-4D7508491DE6}" type="slidenum">
              <a:rPr lang="en-US" smtClean="0"/>
              <a:pPr/>
              <a:t>84</a:t>
            </a:fld>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9" name="Title 8"/>
          <p:cNvSpPr>
            <a:spLocks noGrp="1"/>
          </p:cNvSpPr>
          <p:nvPr>
            <p:ph type="title"/>
          </p:nvPr>
        </p:nvSpPr>
        <p:spPr/>
        <p:txBody>
          <a:bodyPr/>
          <a:lstStyle/>
          <a:p>
            <a:r>
              <a:rPr lang="es-PR" dirty="0"/>
              <a:t>Módulo 3 AHORA SABE…</a:t>
            </a:r>
          </a:p>
        </p:txBody>
      </p:sp>
      <p:sp>
        <p:nvSpPr>
          <p:cNvPr id="10" name="Content Placeholder 9"/>
          <p:cNvSpPr>
            <a:spLocks noGrp="1"/>
          </p:cNvSpPr>
          <p:nvPr>
            <p:ph idx="1"/>
          </p:nvPr>
        </p:nvSpPr>
        <p:spPr>
          <a:xfrm>
            <a:off x="838200" y="1825625"/>
            <a:ext cx="10176164" cy="4351338"/>
          </a:xfrm>
        </p:spPr>
        <p:txBody>
          <a:bodyPr>
            <a:normAutofit fontScale="77500" lnSpcReduction="20000"/>
          </a:bodyPr>
          <a:lstStyle/>
          <a:p>
            <a:pPr lvl="0"/>
            <a:r>
              <a:rPr lang="es-PR" dirty="0"/>
              <a:t>La barandilla superior del barandal es de 42 pulgadas de alto y debe ser capaz de resistir una fuerza de cuando menos 200 libras.</a:t>
            </a:r>
          </a:p>
          <a:p>
            <a:pPr lvl="0"/>
            <a:r>
              <a:rPr lang="es-PR" dirty="0"/>
              <a:t>Las tablas de apoyo deben ser capaz de resistir, sin fallar, una fuerza de cuando menos 50 libras.</a:t>
            </a:r>
          </a:p>
          <a:p>
            <a:pPr lvl="0"/>
            <a:r>
              <a:rPr lang="es-PR" dirty="0"/>
              <a:t>Un orificio es cualquier cosa mayor a 2 pulgadas y la cubierta debe ser de colores o estar marcada con la palabra “</a:t>
            </a:r>
            <a:r>
              <a:rPr lang="es-PR" b="1" dirty="0"/>
              <a:t>Orificio</a:t>
            </a:r>
            <a:r>
              <a:rPr lang="es-PR" dirty="0"/>
              <a:t>” o “</a:t>
            </a:r>
            <a:r>
              <a:rPr lang="es-PR" b="1" dirty="0"/>
              <a:t>Cubierta</a:t>
            </a:r>
            <a:r>
              <a:rPr lang="es-PR" dirty="0"/>
              <a:t>”</a:t>
            </a:r>
          </a:p>
          <a:p>
            <a:pPr lvl="0"/>
            <a:r>
              <a:rPr lang="es-PR" dirty="0"/>
              <a:t>La línea de alerta debe colocarse alrededor de todos los lados del área de trabajo en el techo a 6 pies (2 metros).</a:t>
            </a:r>
          </a:p>
          <a:p>
            <a:pPr lvl="0"/>
            <a:r>
              <a:rPr lang="es-PR" dirty="0"/>
              <a:t>El señalamiento se debe colocar en intervalos de 6 pies de material de alta visibilidad.</a:t>
            </a:r>
          </a:p>
          <a:p>
            <a:pPr lvl="0"/>
            <a:r>
              <a:rPr lang="es-PR" dirty="0"/>
              <a:t>Un sistema de sujeción evita que se exponga al trabajador a cualquier caída. </a:t>
            </a:r>
          </a:p>
          <a:p>
            <a:pPr lvl="0"/>
            <a:r>
              <a:rPr lang="es-PR" dirty="0"/>
              <a:t>Los sistemas de dispositivos de posicionamiento permiten una caída hasta de 2 pies. </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pPr lvl="0"/>
            <a:fld id="{00000000-1234-1234-1234-123412341234}" type="slidenum">
              <a:rPr lang="en-US" smtClean="0"/>
              <a:pPr lvl="0"/>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PR" dirty="0"/>
              <a:t>Módulo 4: OTROS PELIGROS DE CAIDAS: ESCALERAS </a:t>
            </a:r>
          </a:p>
        </p:txBody>
      </p:sp>
      <p:sp>
        <p:nvSpPr>
          <p:cNvPr id="3" name="Content Placeholder 2"/>
          <p:cNvSpPr>
            <a:spLocks noGrp="1"/>
          </p:cNvSpPr>
          <p:nvPr>
            <p:ph idx="1"/>
          </p:nvPr>
        </p:nvSpPr>
        <p:spPr/>
        <p:txBody>
          <a:bodyPr/>
          <a:lstStyle/>
          <a:p>
            <a:pPr marL="0" indent="0">
              <a:buNone/>
            </a:pPr>
            <a:r>
              <a:rPr lang="es-PR" dirty="0"/>
              <a:t>Objetivos de Aprendizaje</a:t>
            </a:r>
          </a:p>
          <a:p>
            <a:r>
              <a:rPr lang="es-PR" dirty="0"/>
              <a:t>Describir porqué es importante el uso seguro de escaleras en la construcción.</a:t>
            </a:r>
          </a:p>
          <a:p>
            <a:r>
              <a:rPr lang="es-PR" dirty="0"/>
              <a:t>Describir los requisitos generales </a:t>
            </a:r>
            <a:r>
              <a:rPr lang="es-PR" altLang="ja-JP" dirty="0"/>
              <a:t>el uso seguro de escaleras.</a:t>
            </a:r>
            <a:endParaRPr lang="es-PR" dirty="0"/>
          </a:p>
          <a:p>
            <a:pPr lvl="0"/>
            <a:r>
              <a:rPr lang="es-PR" dirty="0"/>
              <a:t>Explicar las reglas para usar una escalera.</a:t>
            </a:r>
          </a:p>
          <a:p>
            <a:pPr lvl="0"/>
            <a:r>
              <a:rPr lang="es-PR" dirty="0"/>
              <a:t>Explicar los requisitos de inspección y mantenimiento que aplican al usar escaleras.</a:t>
            </a:r>
          </a:p>
        </p:txBody>
      </p:sp>
      <p:sp>
        <p:nvSpPr>
          <p:cNvPr id="4" name="Date Placeholder 3"/>
          <p:cNvSpPr>
            <a:spLocks noGrp="1"/>
          </p:cNvSpPr>
          <p:nvPr>
            <p:ph type="dt" sz="half" idx="10"/>
          </p:nvPr>
        </p:nvSpPr>
        <p:spPr/>
        <p:txBody>
          <a:bodyPr/>
          <a:lstStyle/>
          <a:p>
            <a:r>
              <a:rPr lang="en-US" dirty="0"/>
              <a:t>enero 2020</a:t>
            </a:r>
          </a:p>
        </p:txBody>
      </p:sp>
      <p:sp>
        <p:nvSpPr>
          <p:cNvPr id="5" name="Footer Placeholder 4"/>
          <p:cNvSpPr>
            <a:spLocks noGrp="1"/>
          </p:cNvSpPr>
          <p:nvPr>
            <p:ph type="ftr" sz="quarter" idx="11"/>
          </p:nvPr>
        </p:nvSpPr>
        <p:spPr/>
        <p:txBody>
          <a:bodyPr/>
          <a:lstStyle/>
          <a:p>
            <a:r>
              <a:rPr lang="en-US" dirty="0"/>
              <a:t>Subsidio Susan B. Harwood SH05121-SH9</a:t>
            </a:r>
          </a:p>
        </p:txBody>
      </p:sp>
      <p:sp>
        <p:nvSpPr>
          <p:cNvPr id="6" name="Slide Number Placeholder 5"/>
          <p:cNvSpPr>
            <a:spLocks noGrp="1"/>
          </p:cNvSpPr>
          <p:nvPr>
            <p:ph type="sldNum" sz="quarter" idx="12"/>
          </p:nvPr>
        </p:nvSpPr>
        <p:spPr/>
        <p:txBody>
          <a:bodyPr/>
          <a:lstStyle/>
          <a:p>
            <a:fld id="{A238EE3B-2C96-4FAE-8AD1-4D7508491DE6}" type="slidenum">
              <a:rPr lang="en-US" smtClean="0"/>
              <a:pPr/>
              <a:t>86</a:t>
            </a:fld>
            <a:endParaRPr lang="en-US" dirty="0"/>
          </a:p>
        </p:txBody>
      </p:sp>
    </p:spTree>
    <p:extLst>
      <p:ext uri="{BB962C8B-B14F-4D97-AF65-F5344CB8AC3E}">
        <p14:creationId xmlns:p14="http://schemas.microsoft.com/office/powerpoint/2010/main" val="230840609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A0D00-E096-4290-95AB-BB49611D8D9D}"/>
              </a:ext>
            </a:extLst>
          </p:cNvPr>
          <p:cNvSpPr>
            <a:spLocks noGrp="1"/>
          </p:cNvSpPr>
          <p:nvPr>
            <p:ph type="title"/>
          </p:nvPr>
        </p:nvSpPr>
        <p:spPr/>
        <p:txBody>
          <a:bodyPr/>
          <a:lstStyle/>
          <a:p>
            <a:r>
              <a:rPr lang="es-PR" dirty="0"/>
              <a:t>Otros Peligros de Caídas - Escaleras</a:t>
            </a:r>
          </a:p>
        </p:txBody>
      </p:sp>
      <p:sp>
        <p:nvSpPr>
          <p:cNvPr id="3" name="Content Placeholder 2">
            <a:extLst>
              <a:ext uri="{FF2B5EF4-FFF2-40B4-BE49-F238E27FC236}">
                <a16:creationId xmlns:a16="http://schemas.microsoft.com/office/drawing/2014/main" id="{BFBE9F4C-1293-4EF8-ADF1-CB7FDDD9CD94}"/>
              </a:ext>
            </a:extLst>
          </p:cNvPr>
          <p:cNvSpPr>
            <a:spLocks noGrp="1"/>
          </p:cNvSpPr>
          <p:nvPr>
            <p:ph idx="1"/>
          </p:nvPr>
        </p:nvSpPr>
        <p:spPr/>
        <p:txBody>
          <a:bodyPr/>
          <a:lstStyle/>
          <a:p>
            <a:r>
              <a:rPr lang="es-PR" dirty="0"/>
              <a:t>El sistema de escaleras</a:t>
            </a:r>
          </a:p>
          <a:p>
            <a:r>
              <a:rPr lang="es-PR" dirty="0"/>
              <a:t>Cómo funciona el sistema</a:t>
            </a:r>
          </a:p>
          <a:p>
            <a:r>
              <a:rPr lang="es-PR" dirty="0"/>
              <a:t>Sistema de cable y manga</a:t>
            </a:r>
          </a:p>
          <a:p>
            <a:r>
              <a:rPr lang="es-PR" dirty="0"/>
              <a:t>Sistema de “asistencia para ascender”</a:t>
            </a:r>
          </a:p>
          <a:p>
            <a:pPr marL="0" indent="0">
              <a:buNone/>
            </a:pPr>
            <a:endParaRPr lang="en-US" dirty="0"/>
          </a:p>
          <a:p>
            <a:endParaRPr lang="en-US" dirty="0"/>
          </a:p>
        </p:txBody>
      </p:sp>
      <p:sp>
        <p:nvSpPr>
          <p:cNvPr id="4" name="Date Placeholder 3">
            <a:extLst>
              <a:ext uri="{FF2B5EF4-FFF2-40B4-BE49-F238E27FC236}">
                <a16:creationId xmlns:a16="http://schemas.microsoft.com/office/drawing/2014/main" id="{D730FF17-388E-48B0-8869-C90E284D89BD}"/>
              </a:ext>
            </a:extLst>
          </p:cNvPr>
          <p:cNvSpPr>
            <a:spLocks noGrp="1"/>
          </p:cNvSpPr>
          <p:nvPr>
            <p:ph type="dt" sz="half" idx="10"/>
          </p:nvPr>
        </p:nvSpPr>
        <p:spPr/>
        <p:txBody>
          <a:bodyPr/>
          <a:lstStyle/>
          <a:p>
            <a:r>
              <a:rPr lang="en-US" dirty="0"/>
              <a:t>enero 2020</a:t>
            </a:r>
          </a:p>
        </p:txBody>
      </p:sp>
      <p:sp>
        <p:nvSpPr>
          <p:cNvPr id="5" name="Footer Placeholder 4">
            <a:extLst>
              <a:ext uri="{FF2B5EF4-FFF2-40B4-BE49-F238E27FC236}">
                <a16:creationId xmlns:a16="http://schemas.microsoft.com/office/drawing/2014/main" id="{A0D831A3-A80A-481A-9AB8-86B0B652101E}"/>
              </a:ext>
            </a:extLst>
          </p:cNvPr>
          <p:cNvSpPr>
            <a:spLocks noGrp="1"/>
          </p:cNvSpPr>
          <p:nvPr>
            <p:ph type="ftr" sz="quarter" idx="11"/>
          </p:nvPr>
        </p:nvSpPr>
        <p:spPr/>
        <p:txBody>
          <a:bodyPr/>
          <a:lstStyle/>
          <a:p>
            <a:r>
              <a:rPr lang="en-US" dirty="0"/>
              <a:t>Subsidio Susan B. Harwood SH05121-SH9</a:t>
            </a:r>
          </a:p>
        </p:txBody>
      </p:sp>
      <p:sp>
        <p:nvSpPr>
          <p:cNvPr id="6" name="Slide Number Placeholder 5">
            <a:extLst>
              <a:ext uri="{FF2B5EF4-FFF2-40B4-BE49-F238E27FC236}">
                <a16:creationId xmlns:a16="http://schemas.microsoft.com/office/drawing/2014/main" id="{6B6F0C4C-638D-4AD3-9FF6-5747FFE49EBD}"/>
              </a:ext>
            </a:extLst>
          </p:cNvPr>
          <p:cNvSpPr>
            <a:spLocks noGrp="1"/>
          </p:cNvSpPr>
          <p:nvPr>
            <p:ph type="sldNum" sz="quarter" idx="12"/>
          </p:nvPr>
        </p:nvSpPr>
        <p:spPr/>
        <p:txBody>
          <a:bodyPr/>
          <a:lstStyle/>
          <a:p>
            <a:fld id="{A238EE3B-2C96-4FAE-8AD1-4D7508491DE6}" type="slidenum">
              <a:rPr lang="en-US" smtClean="0"/>
              <a:pPr/>
              <a:t>87</a:t>
            </a:fld>
            <a:endParaRPr lang="en-US" dirty="0"/>
          </a:p>
        </p:txBody>
      </p:sp>
    </p:spTree>
    <p:extLst>
      <p:ext uri="{BB962C8B-B14F-4D97-AF65-F5344CB8AC3E}">
        <p14:creationId xmlns:p14="http://schemas.microsoft.com/office/powerpoint/2010/main" val="388155307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67"/>
        <p:cNvGrpSpPr/>
        <p:nvPr/>
      </p:nvGrpSpPr>
      <p:grpSpPr>
        <a:xfrm>
          <a:off x="0" y="0"/>
          <a:ext cx="0" cy="0"/>
          <a:chOff x="0" y="0"/>
          <a:chExt cx="0" cy="0"/>
        </a:xfrm>
      </p:grpSpPr>
      <p:sp>
        <p:nvSpPr>
          <p:cNvPr id="868" name="Google Shape;868;p89"/>
          <p:cNvSpPr txBox="1">
            <a:spLocks noGrp="1"/>
          </p:cNvSpPr>
          <p:nvPr>
            <p:ph type="title"/>
          </p:nvPr>
        </p:nvSpPr>
        <p:spPr/>
        <p:txBody>
          <a:bodyPr/>
          <a:lstStyle/>
          <a:p>
            <a:pPr lvl="0"/>
            <a:r>
              <a:rPr lang="es-PR" dirty="0"/>
              <a:t>Escalones y Escaleras</a:t>
            </a:r>
          </a:p>
        </p:txBody>
      </p:sp>
      <p:sp>
        <p:nvSpPr>
          <p:cNvPr id="869" name="Google Shape;869;p89"/>
          <p:cNvSpPr txBox="1">
            <a:spLocks noGrp="1"/>
          </p:cNvSpPr>
          <p:nvPr>
            <p:ph idx="1"/>
          </p:nvPr>
        </p:nvSpPr>
        <p:spPr/>
        <p:txBody>
          <a:bodyPr>
            <a:normAutofit/>
          </a:bodyPr>
          <a:lstStyle/>
          <a:p>
            <a:pPr lvl="0"/>
            <a:r>
              <a:rPr lang="es-PR" dirty="0"/>
              <a:t>Requisitos generales </a:t>
            </a:r>
          </a:p>
          <a:p>
            <a:pPr lvl="0"/>
            <a:r>
              <a:rPr lang="es-PR" dirty="0"/>
              <a:t>Cuando hay un cambio de elevación de 19 pulgadas</a:t>
            </a:r>
          </a:p>
          <a:p>
            <a:pPr lvl="0"/>
            <a:r>
              <a:rPr lang="es-PR" dirty="0"/>
              <a:t>Cuando solo hay un punto de acceso entre los niveles </a:t>
            </a:r>
          </a:p>
          <a:p>
            <a:pPr lvl="0"/>
            <a:r>
              <a:rPr lang="es-PR" dirty="0"/>
              <a:t>Cuando hay más de dos puntos de acceso entre los niveles</a:t>
            </a:r>
          </a:p>
          <a:p>
            <a:pPr marL="0" lvl="0" indent="0" algn="ctr">
              <a:buNone/>
            </a:pPr>
            <a:r>
              <a:rPr lang="es-PR" b="1" i="1" dirty="0"/>
              <a:t>NOTA: La normal no aplica a las escaleras específicamente fabricadas para acceso y egreso de andamios pero sí aplica a las escaleras construidas en el sitio de trabajo así como las escaleras portátiles para uso general.</a:t>
            </a:r>
            <a:endParaRPr lang="es-PR" dirty="0"/>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88</a:t>
            </a:fld>
            <a:endParaRPr lang="en-US" dirty="0"/>
          </a:p>
        </p:txBody>
      </p:sp>
    </p:spTree>
    <p:extLst>
      <p:ext uri="{BB962C8B-B14F-4D97-AF65-F5344CB8AC3E}">
        <p14:creationId xmlns:p14="http://schemas.microsoft.com/office/powerpoint/2010/main" val="157495756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75"/>
        <p:cNvGrpSpPr/>
        <p:nvPr/>
      </p:nvGrpSpPr>
      <p:grpSpPr>
        <a:xfrm>
          <a:off x="0" y="0"/>
          <a:ext cx="0" cy="0"/>
          <a:chOff x="0" y="0"/>
          <a:chExt cx="0" cy="0"/>
        </a:xfrm>
      </p:grpSpPr>
      <p:sp>
        <p:nvSpPr>
          <p:cNvPr id="876" name="Google Shape;876;p90"/>
          <p:cNvSpPr txBox="1">
            <a:spLocks noGrp="1"/>
          </p:cNvSpPr>
          <p:nvPr>
            <p:ph type="title"/>
          </p:nvPr>
        </p:nvSpPr>
        <p:spPr/>
        <p:txBody>
          <a:bodyPr/>
          <a:lstStyle/>
          <a:p>
            <a:pPr lvl="0"/>
            <a:r>
              <a:rPr lang="es-PR" dirty="0"/>
              <a:t>Reglas para Escaleras</a:t>
            </a:r>
          </a:p>
        </p:txBody>
      </p:sp>
      <p:sp>
        <p:nvSpPr>
          <p:cNvPr id="877" name="Google Shape;877;p90"/>
          <p:cNvSpPr txBox="1">
            <a:spLocks noGrp="1"/>
          </p:cNvSpPr>
          <p:nvPr>
            <p:ph idx="1"/>
          </p:nvPr>
        </p:nvSpPr>
        <p:spPr/>
        <p:txBody>
          <a:bodyPr>
            <a:normAutofit/>
          </a:bodyPr>
          <a:lstStyle/>
          <a:p>
            <a:pPr marL="0" lvl="0" indent="0">
              <a:buNone/>
            </a:pPr>
            <a:r>
              <a:rPr lang="es-PR" dirty="0"/>
              <a:t>Reglas importantes para escaleras:</a:t>
            </a:r>
          </a:p>
          <a:p>
            <a:pPr lvl="0"/>
            <a:r>
              <a:rPr lang="es-PR" dirty="0"/>
              <a:t>Mantener todas las escaleras libres de aceite, grasa y otros peligros de resbalones. </a:t>
            </a:r>
          </a:p>
          <a:p>
            <a:pPr lvl="0"/>
            <a:r>
              <a:rPr lang="es-PR" dirty="0"/>
              <a:t>No cargar las escaleras más allá de su capacidad de carga máxima ni más allá de la capacidad nominal del fabricante.</a:t>
            </a:r>
          </a:p>
          <a:p>
            <a:pPr lvl="0"/>
            <a:r>
              <a:rPr lang="es-PR" dirty="0"/>
              <a:t>Usar las escaleras únicamente para su propósito designado.</a:t>
            </a:r>
          </a:p>
          <a:p>
            <a:r>
              <a:rPr lang="es-PR" altLang="ja-JP" dirty="0"/>
              <a:t>Mantener libre de obstáculos el área superior e inferior de la escalera.</a:t>
            </a:r>
          </a:p>
          <a:p>
            <a:pPr lvl="0"/>
            <a:r>
              <a:rPr lang="es-PR" dirty="0"/>
              <a:t>No mover, deslizar, ni desplegar la escalera mientras esté en uso. </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89</a:t>
            </a:fld>
            <a:endParaRPr lang="en-US" dirty="0"/>
          </a:p>
        </p:txBody>
      </p:sp>
    </p:spTree>
    <p:extLst>
      <p:ext uri="{BB962C8B-B14F-4D97-AF65-F5344CB8AC3E}">
        <p14:creationId xmlns:p14="http://schemas.microsoft.com/office/powerpoint/2010/main" val="42946611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6d60a54ff5_0_31"/>
          <p:cNvSpPr txBox="1">
            <a:spLocks noGrp="1"/>
          </p:cNvSpPr>
          <p:nvPr>
            <p:ph type="title"/>
          </p:nvPr>
        </p:nvSpPr>
        <p:spPr>
          <a:prstGeom prst="rect">
            <a:avLst/>
          </a:prstGeom>
          <a:noFill/>
          <a:ln>
            <a:noFill/>
          </a:ln>
        </p:spPr>
        <p:txBody>
          <a:bodyPr spcFirstLastPara="1" wrap="square" lIns="91425" tIns="45700" rIns="91425" bIns="45700" anchor="ctr" anchorCtr="0">
            <a:noAutofit/>
          </a:bodyPr>
          <a:lstStyle/>
          <a:p>
            <a:pPr lvl="0">
              <a:spcBef>
                <a:spcPts val="0"/>
              </a:spcBef>
              <a:buSzPts val="4400"/>
            </a:pPr>
            <a:r>
              <a:rPr lang="es-ES" dirty="0"/>
              <a:t>¿Qué se puede hacer para reducir las caídas?</a:t>
            </a:r>
            <a:endParaRPr dirty="0"/>
          </a:p>
        </p:txBody>
      </p:sp>
      <p:sp>
        <p:nvSpPr>
          <p:cNvPr id="190" name="Google Shape;190;g6d60a54ff5_0_31"/>
          <p:cNvSpPr txBox="1">
            <a:spLocks noGrp="1"/>
          </p:cNvSpPr>
          <p:nvPr>
            <p:ph idx="1"/>
          </p:nvPr>
        </p:nvSpPr>
        <p:spPr>
          <a:xfrm>
            <a:off x="1069850" y="2074925"/>
            <a:ext cx="9881700" cy="4050900"/>
          </a:xfrm>
          <a:prstGeom prst="rect">
            <a:avLst/>
          </a:prstGeom>
          <a:noFill/>
          <a:ln>
            <a:noFill/>
          </a:ln>
        </p:spPr>
        <p:txBody>
          <a:bodyPr spcFirstLastPara="1" wrap="square" lIns="91425" tIns="45700" rIns="91425" bIns="45700" anchor="t" anchorCtr="0">
            <a:noAutofit/>
          </a:bodyPr>
          <a:lstStyle/>
          <a:p>
            <a:pPr marL="182880" lvl="0" indent="-190500">
              <a:lnSpc>
                <a:spcPct val="80000"/>
              </a:lnSpc>
              <a:spcBef>
                <a:spcPts val="0"/>
              </a:spcBef>
              <a:spcAft>
                <a:spcPts val="0"/>
              </a:spcAft>
              <a:buSzPts val="3000"/>
              <a:buChar char="▪"/>
            </a:pPr>
            <a:r>
              <a:rPr lang="es-ES" sz="3000" dirty="0"/>
              <a:t>Brindarles un lugar de trabajo libre de peligros conocidos</a:t>
            </a:r>
            <a:r>
              <a:rPr lang="es-PR" sz="3000" dirty="0"/>
              <a:t>. </a:t>
            </a:r>
          </a:p>
          <a:p>
            <a:pPr marL="182880" lvl="0" indent="-190500">
              <a:lnSpc>
                <a:spcPct val="80000"/>
              </a:lnSpc>
              <a:spcBef>
                <a:spcPts val="0"/>
              </a:spcBef>
              <a:spcAft>
                <a:spcPts val="0"/>
              </a:spcAft>
              <a:buSzPts val="3000"/>
              <a:buChar char="▪"/>
            </a:pPr>
            <a:endParaRPr lang="es-PR" sz="3000" dirty="0"/>
          </a:p>
          <a:p>
            <a:pPr marL="182880" lvl="0" indent="-190500">
              <a:lnSpc>
                <a:spcPct val="80000"/>
              </a:lnSpc>
              <a:spcBef>
                <a:spcPts val="0"/>
              </a:spcBef>
              <a:spcAft>
                <a:spcPts val="0"/>
              </a:spcAft>
              <a:buSzPts val="3000"/>
              <a:buChar char="▪"/>
            </a:pPr>
            <a:r>
              <a:rPr lang="es-ES" sz="3000" dirty="0"/>
              <a:t>Mantengan los pisos de las áreas de trabajo en condiciones limpias, y hasta donde sea posible, secas</a:t>
            </a:r>
            <a:r>
              <a:rPr lang="es-PR" sz="3000" dirty="0"/>
              <a:t>. </a:t>
            </a:r>
          </a:p>
          <a:p>
            <a:pPr marL="182880" lvl="0" indent="-190500">
              <a:lnSpc>
                <a:spcPct val="80000"/>
              </a:lnSpc>
              <a:spcBef>
                <a:spcPts val="0"/>
              </a:spcBef>
              <a:spcAft>
                <a:spcPts val="0"/>
              </a:spcAft>
              <a:buSzPts val="3000"/>
              <a:buChar char="▪"/>
            </a:pPr>
            <a:endParaRPr lang="es-ES" sz="3000" dirty="0"/>
          </a:p>
          <a:p>
            <a:pPr marL="182880" lvl="0" indent="-190500">
              <a:lnSpc>
                <a:spcPct val="80000"/>
              </a:lnSpc>
              <a:spcBef>
                <a:spcPts val="0"/>
              </a:spcBef>
              <a:spcAft>
                <a:spcPts val="0"/>
              </a:spcAft>
              <a:buSzPts val="3000"/>
              <a:buChar char="▪"/>
            </a:pPr>
            <a:r>
              <a:rPr lang="es-ES" sz="3000" dirty="0"/>
              <a:t>Seleccionen y proporcionen el equipo de protección personal requerido sin costo para los trabajadores.</a:t>
            </a:r>
            <a:endParaRPr lang="es-PR" sz="3000" dirty="0"/>
          </a:p>
          <a:p>
            <a:pPr marL="182880" lvl="0" indent="-190500">
              <a:lnSpc>
                <a:spcPct val="80000"/>
              </a:lnSpc>
              <a:spcBef>
                <a:spcPts val="0"/>
              </a:spcBef>
              <a:spcAft>
                <a:spcPts val="0"/>
              </a:spcAft>
              <a:buSzPts val="3000"/>
              <a:buChar char="▪"/>
            </a:pPr>
            <a:endParaRPr lang="es-ES" sz="3000" dirty="0"/>
          </a:p>
          <a:p>
            <a:pPr marL="182880" lvl="0" indent="-190500">
              <a:lnSpc>
                <a:spcPct val="80000"/>
              </a:lnSpc>
              <a:spcBef>
                <a:spcPts val="0"/>
              </a:spcBef>
              <a:spcAft>
                <a:spcPts val="0"/>
              </a:spcAft>
              <a:buSzPts val="3000"/>
              <a:buChar char="▪"/>
            </a:pPr>
            <a:r>
              <a:rPr lang="es-ES" sz="3000" dirty="0"/>
              <a:t>Capaciten a los trabajadores acerca de los peligros de trabajo en el idioma que ellos entiendan</a:t>
            </a:r>
            <a:r>
              <a:rPr lang="es-PR" sz="3000" dirty="0"/>
              <a:t>.</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9</a:t>
            </a:fld>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83"/>
        <p:cNvGrpSpPr/>
        <p:nvPr/>
      </p:nvGrpSpPr>
      <p:grpSpPr>
        <a:xfrm>
          <a:off x="0" y="0"/>
          <a:ext cx="0" cy="0"/>
          <a:chOff x="0" y="0"/>
          <a:chExt cx="0" cy="0"/>
        </a:xfrm>
      </p:grpSpPr>
      <p:sp>
        <p:nvSpPr>
          <p:cNvPr id="884" name="Google Shape;884;p91"/>
          <p:cNvSpPr txBox="1">
            <a:spLocks noGrp="1"/>
          </p:cNvSpPr>
          <p:nvPr>
            <p:ph type="title"/>
          </p:nvPr>
        </p:nvSpPr>
        <p:spPr/>
        <p:txBody>
          <a:bodyPr>
            <a:normAutofit/>
          </a:bodyPr>
          <a:lstStyle/>
          <a:p>
            <a:pPr lvl="0"/>
            <a:r>
              <a:rPr lang="es-PR" dirty="0"/>
              <a:t>Reglas para las Escaleras (incluyendo las escaleras fabricadas en el sitio de trabajo)</a:t>
            </a:r>
          </a:p>
        </p:txBody>
      </p:sp>
      <p:sp>
        <p:nvSpPr>
          <p:cNvPr id="885" name="Google Shape;885;p91"/>
          <p:cNvSpPr txBox="1">
            <a:spLocks noGrp="1"/>
          </p:cNvSpPr>
          <p:nvPr>
            <p:ph idx="1"/>
          </p:nvPr>
        </p:nvSpPr>
        <p:spPr>
          <a:xfrm>
            <a:off x="838200" y="1690688"/>
            <a:ext cx="10854690" cy="4486275"/>
          </a:xfrm>
        </p:spPr>
        <p:txBody>
          <a:bodyPr>
            <a:noAutofit/>
          </a:bodyPr>
          <a:lstStyle/>
          <a:p>
            <a:pPr lvl="0"/>
            <a:r>
              <a:rPr lang="es-PR" altLang="ja-JP" sz="2500" dirty="0"/>
              <a:t>Escaleras de doble listón o usar más de dos escaleras son necesarias sólo si hay un punto de acceso al área de trabajo. </a:t>
            </a:r>
          </a:p>
          <a:p>
            <a:pPr lvl="0"/>
            <a:r>
              <a:rPr lang="es-PR" sz="2500" dirty="0"/>
              <a:t>Los peldaños, listones y escalones deben estar en paralelo, a nivel y uniformemente espaciados de 10-14 pulgadas de distancia (los banquillos 8-12 pulgadas de distancia; escaleras de caballete 8-18 pulgadas de distancia).</a:t>
            </a:r>
          </a:p>
          <a:p>
            <a:pPr lvl="0"/>
            <a:r>
              <a:rPr lang="es-PR" altLang="ja-JP" sz="2500" dirty="0"/>
              <a:t>NO se deben amarrar o sujetar las escaleras juntas.</a:t>
            </a:r>
          </a:p>
          <a:p>
            <a:pPr lvl="0"/>
            <a:r>
              <a:rPr lang="es-PR" sz="2500" dirty="0"/>
              <a:t>Los componentes de las escaleras deben ser alisados y pulidos.</a:t>
            </a:r>
          </a:p>
          <a:p>
            <a:pPr lvl="0"/>
            <a:r>
              <a:rPr lang="es-PR" sz="2500" dirty="0"/>
              <a:t>Las escaleras de madera  no deben estar recubiertas de ninguna capa opaca.</a:t>
            </a:r>
          </a:p>
        </p:txBody>
      </p:sp>
      <p:sp>
        <p:nvSpPr>
          <p:cNvPr id="2" name="Date Placeholder 1"/>
          <p:cNvSpPr>
            <a:spLocks noGrp="1"/>
          </p:cNvSpPr>
          <p:nvPr>
            <p:ph type="dt" sz="half" idx="10"/>
          </p:nvPr>
        </p:nvSpPr>
        <p:spPr/>
        <p:txBody>
          <a:bodyPr/>
          <a:lstStyle/>
          <a:p>
            <a:r>
              <a:rPr lang="en-US" dirty="0"/>
              <a:t>enero 2020</a:t>
            </a:r>
            <a:endParaRPr lang="en-US" sz="2500" dirty="0">
              <a:solidFill>
                <a:schemeClr val="tx1"/>
              </a:solidFill>
            </a:endParaRP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90</a:t>
            </a:fld>
            <a:endParaRPr lang="en-US" dirty="0"/>
          </a:p>
        </p:txBody>
      </p:sp>
    </p:spTree>
    <p:extLst>
      <p:ext uri="{BB962C8B-B14F-4D97-AF65-F5344CB8AC3E}">
        <p14:creationId xmlns:p14="http://schemas.microsoft.com/office/powerpoint/2010/main" val="37442679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90"/>
        <p:cNvGrpSpPr/>
        <p:nvPr/>
      </p:nvGrpSpPr>
      <p:grpSpPr>
        <a:xfrm>
          <a:off x="0" y="0"/>
          <a:ext cx="0" cy="0"/>
          <a:chOff x="0" y="0"/>
          <a:chExt cx="0" cy="0"/>
        </a:xfrm>
      </p:grpSpPr>
      <p:sp>
        <p:nvSpPr>
          <p:cNvPr id="891" name="Google Shape;891;p92"/>
          <p:cNvSpPr txBox="1">
            <a:spLocks noGrp="1"/>
          </p:cNvSpPr>
          <p:nvPr>
            <p:ph type="title"/>
          </p:nvPr>
        </p:nvSpPr>
        <p:spPr/>
        <p:txBody>
          <a:bodyPr/>
          <a:lstStyle/>
          <a:p>
            <a:pPr lvl="0"/>
            <a:r>
              <a:rPr lang="es-PR" dirty="0"/>
              <a:t>Tipos Específicos de Escaleras</a:t>
            </a:r>
          </a:p>
        </p:txBody>
      </p:sp>
      <p:sp>
        <p:nvSpPr>
          <p:cNvPr id="892" name="Google Shape;892;p92"/>
          <p:cNvSpPr txBox="1">
            <a:spLocks noGrp="1"/>
          </p:cNvSpPr>
          <p:nvPr>
            <p:ph idx="1"/>
          </p:nvPr>
        </p:nvSpPr>
        <p:spPr/>
        <p:txBody>
          <a:bodyPr>
            <a:normAutofit fontScale="92500" lnSpcReduction="10000"/>
          </a:bodyPr>
          <a:lstStyle/>
          <a:p>
            <a:pPr lvl="0"/>
            <a:r>
              <a:rPr lang="es-MX" dirty="0"/>
              <a:t>No use escaleras de un solo larguero.  </a:t>
            </a:r>
          </a:p>
          <a:p>
            <a:pPr lvl="0"/>
            <a:r>
              <a:rPr lang="es-MX" dirty="0"/>
              <a:t>Use las escaleras sin soporte propio en un ángulo en donde la distancia horizontal del soporte superior a la pata de la escalera sea aproximadamente un cuarto del largo del área de trabajo de la escalera.</a:t>
            </a:r>
            <a:endParaRPr lang="es-PR" dirty="0"/>
          </a:p>
          <a:p>
            <a:pPr lvl="0"/>
            <a:r>
              <a:rPr lang="es-MX" dirty="0"/>
              <a:t>Use las escaleras de madera hechas en el sitio de trabajo con largueros laterales empalmados en un ángulo en donde la distancia horizontal sea de un octavo del largo del área de trabajo de la escalera. </a:t>
            </a:r>
          </a:p>
          <a:p>
            <a:pPr lvl="0"/>
            <a:r>
              <a:rPr lang="es-MX" dirty="0"/>
              <a:t>La parte superior de una escalera sin soporte propio se debe colocar con dos largueros apoyados de manera igual a menos que esté equipada con un aditamento de un solo soporte. </a:t>
            </a:r>
            <a:endParaRPr lang="es-PR"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91</a:t>
            </a:fld>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Google Shape;898;p93"/>
          <p:cNvSpPr txBox="1">
            <a:spLocks noGrp="1"/>
          </p:cNvSpPr>
          <p:nvPr>
            <p:ph type="title"/>
          </p:nvPr>
        </p:nvSpPr>
        <p:spPr/>
        <p:txBody>
          <a:bodyPr/>
          <a:lstStyle/>
          <a:p>
            <a:pPr lvl="0"/>
            <a:r>
              <a:rPr lang="es-PR" dirty="0"/>
              <a:t>Escaleras de Tijeras</a:t>
            </a:r>
          </a:p>
        </p:txBody>
      </p:sp>
      <p:sp>
        <p:nvSpPr>
          <p:cNvPr id="899" name="Google Shape;899;p93"/>
          <p:cNvSpPr txBox="1">
            <a:spLocks noGrp="1"/>
          </p:cNvSpPr>
          <p:nvPr>
            <p:ph idx="1"/>
          </p:nvPr>
        </p:nvSpPr>
        <p:spPr/>
        <p:txBody>
          <a:bodyPr>
            <a:normAutofit/>
          </a:bodyPr>
          <a:lstStyle/>
          <a:p>
            <a:pPr lvl="0"/>
            <a:r>
              <a:rPr lang="es-ES" dirty="0"/>
              <a:t>No use la parte o escalón superior de la escalera de tijera como un escalón.</a:t>
            </a:r>
          </a:p>
          <a:p>
            <a:pPr lvl="0"/>
            <a:r>
              <a:rPr lang="es-ES" dirty="0"/>
              <a:t>No use el refuerzo en cruz en la sección trasera de las escaleras de tijera para subir a menos que las escaleras estén diseñadas y cuenten con escalones para subirse a las dos secciones, delantera y trasera.</a:t>
            </a:r>
          </a:p>
          <a:p>
            <a:pPr lvl="0"/>
            <a:r>
              <a:rPr lang="es-ES" dirty="0"/>
              <a:t>Las escaleras de tijeras deben contar con espaciadores de metal o dispositivos de cierre para sostener las secciones delantera y trasera en una posición abierta cuando estén en uso las escaleras. </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92</a:t>
            </a:fld>
            <a:endParaRPr lang="en-US"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94"/>
          <p:cNvSpPr txBox="1">
            <a:spLocks noGrp="1"/>
          </p:cNvSpPr>
          <p:nvPr>
            <p:ph type="title"/>
          </p:nvPr>
        </p:nvSpPr>
        <p:spPr/>
        <p:txBody>
          <a:bodyPr/>
          <a:lstStyle/>
          <a:p>
            <a:pPr lvl="0"/>
            <a:r>
              <a:rPr lang="es-PR" dirty="0"/>
              <a:t>Escaleras Portátiles </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93</a:t>
            </a:fld>
            <a:endParaRPr lang="en-US" dirty="0"/>
          </a:p>
        </p:txBody>
      </p:sp>
      <p:sp>
        <p:nvSpPr>
          <p:cNvPr id="5" name="Content Placeholder 4"/>
          <p:cNvSpPr>
            <a:spLocks noGrp="1"/>
          </p:cNvSpPr>
          <p:nvPr>
            <p:ph idx="1"/>
          </p:nvPr>
        </p:nvSpPr>
        <p:spPr/>
        <p:txBody>
          <a:bodyPr>
            <a:normAutofit/>
          </a:bodyPr>
          <a:lstStyle/>
          <a:p>
            <a:r>
              <a:rPr lang="es-PR" dirty="0"/>
              <a:t>La distancia libre mínima entre las barandas de toda escalera portátil debe ser de 11.5 pulgadas. </a:t>
            </a:r>
          </a:p>
          <a:p>
            <a:r>
              <a:rPr lang="es-PR" dirty="0"/>
              <a:t>Los peldaños y escalones de las escaleras portátiles deben ser corrugados, moleteados, rizados y recubiertos de material antideslizante o tratamiento para minimizar el deslizamientos. </a:t>
            </a:r>
          </a:p>
          <a:p>
            <a:r>
              <a:rPr lang="es-PR" dirty="0"/>
              <a:t>La extensión de la escalera no se debe doblar bajo la carga de modo que cause una zafadura de sus soportes. </a:t>
            </a:r>
          </a:p>
        </p:txBody>
      </p:sp>
    </p:spTree>
    <p:extLst>
      <p:ext uri="{BB962C8B-B14F-4D97-AF65-F5344CB8AC3E}">
        <p14:creationId xmlns:p14="http://schemas.microsoft.com/office/powerpoint/2010/main" val="1636619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96"/>
          <p:cNvSpPr txBox="1">
            <a:spLocks noGrp="1"/>
          </p:cNvSpPr>
          <p:nvPr>
            <p:ph type="title"/>
          </p:nvPr>
        </p:nvSpPr>
        <p:spPr/>
        <p:txBody>
          <a:bodyPr/>
          <a:lstStyle/>
          <a:p>
            <a:pPr lvl="0"/>
            <a:r>
              <a:rPr lang="es-PR" dirty="0"/>
              <a:t>Escaleras Fijas </a:t>
            </a:r>
          </a:p>
        </p:txBody>
      </p:sp>
      <p:sp>
        <p:nvSpPr>
          <p:cNvPr id="919" name="Google Shape;919;p96"/>
          <p:cNvSpPr txBox="1">
            <a:spLocks noGrp="1"/>
          </p:cNvSpPr>
          <p:nvPr>
            <p:ph idx="1"/>
          </p:nvPr>
        </p:nvSpPr>
        <p:spPr>
          <a:xfrm>
            <a:off x="838200" y="2335427"/>
            <a:ext cx="10515600" cy="3841536"/>
          </a:xfrm>
        </p:spPr>
        <p:txBody>
          <a:bodyPr>
            <a:normAutofit/>
          </a:bodyPr>
          <a:lstStyle/>
          <a:p>
            <a:pPr lvl="0"/>
            <a:r>
              <a:rPr lang="es-PR" dirty="0"/>
              <a:t>Si el largo total del ascenso de una escalera fija es igual o excede 24 pies, la escalera debe estar equipada con los dispositivos de seguridad para escaleras. </a:t>
            </a:r>
          </a:p>
          <a:p>
            <a:pPr lvl="0"/>
            <a:r>
              <a:rPr lang="es-PR" dirty="0"/>
              <a:t>Las escaleras fijas deben ser capaces de resistir al menos dos cargas de 250 libras (114 kg) </a:t>
            </a:r>
            <a:r>
              <a:rPr lang="es-PR" altLang="ja-JP" dirty="0"/>
              <a:t>cada una,</a:t>
            </a:r>
            <a:r>
              <a:rPr lang="es-PR" dirty="0"/>
              <a:t> concentradas entre cualquiera de dos acoplamientos consecutivos. </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94</a:t>
            </a:fld>
            <a:endParaRPr lang="en-US" dirty="0"/>
          </a:p>
        </p:txBody>
      </p:sp>
    </p:spTree>
    <p:extLst>
      <p:ext uri="{BB962C8B-B14F-4D97-AF65-F5344CB8AC3E}">
        <p14:creationId xmlns:p14="http://schemas.microsoft.com/office/powerpoint/2010/main" val="16470533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01"/>
          <p:cNvSpPr txBox="1">
            <a:spLocks noGrp="1"/>
          </p:cNvSpPr>
          <p:nvPr>
            <p:ph type="title"/>
          </p:nvPr>
        </p:nvSpPr>
        <p:spPr/>
        <p:txBody>
          <a:bodyPr/>
          <a:lstStyle/>
          <a:p>
            <a:pPr lvl="0"/>
            <a:r>
              <a:rPr lang="es-PR" dirty="0"/>
              <a:t>Escaleras con Defectos</a:t>
            </a:r>
          </a:p>
        </p:txBody>
      </p:sp>
      <p:sp>
        <p:nvSpPr>
          <p:cNvPr id="955" name="Google Shape;955;p101"/>
          <p:cNvSpPr txBox="1">
            <a:spLocks noGrp="1"/>
          </p:cNvSpPr>
          <p:nvPr>
            <p:ph idx="1"/>
          </p:nvPr>
        </p:nvSpPr>
        <p:spPr/>
        <p:txBody>
          <a:bodyPr>
            <a:normAutofit fontScale="85000" lnSpcReduction="10000"/>
          </a:bodyPr>
          <a:lstStyle/>
          <a:p>
            <a:pPr marL="0" lvl="0" indent="0">
              <a:buNone/>
            </a:pPr>
            <a:r>
              <a:rPr lang="es-PR" dirty="0"/>
              <a:t>Las escaleras que necesitan reparaciones están sujetas a las siguientes reglas:</a:t>
            </a:r>
          </a:p>
          <a:p>
            <a:pPr lvl="0"/>
            <a:r>
              <a:rPr lang="es-PR" dirty="0"/>
              <a:t>Las escaleras portátiles con defectos estructurales deben ser marcados o etiquetados inmediatamente. </a:t>
            </a:r>
          </a:p>
          <a:p>
            <a:pPr lvl="0"/>
            <a:r>
              <a:rPr lang="es-PR" dirty="0"/>
              <a:t>Las escaleras fijas con defectos estructurales deben ser puestas fuera de servicio.  </a:t>
            </a:r>
          </a:p>
          <a:p>
            <a:pPr lvl="1"/>
            <a:r>
              <a:rPr lang="es-PR" dirty="0"/>
              <a:t>Las escaleras fijas defectuosas se consideran puestas fuera de servicio cuando se les han etiquetado inmediatamente como “NO USAR” u otro término similar, o marcadas como defectuosas. </a:t>
            </a:r>
          </a:p>
          <a:p>
            <a:r>
              <a:rPr lang="es-PR" dirty="0"/>
              <a:t>Las reparaciones de las escaleras deben ser restauradas a una condición que cumpla con los criterios de diseño antes de devolverlas para uso nuevamente. </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95</a:t>
            </a:fld>
            <a:endParaRPr lang="en-US" dirty="0"/>
          </a:p>
        </p:txBody>
      </p:sp>
    </p:spTree>
    <p:extLst>
      <p:ext uri="{BB962C8B-B14F-4D97-AF65-F5344CB8AC3E}">
        <p14:creationId xmlns:p14="http://schemas.microsoft.com/office/powerpoint/2010/main" val="17282173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960"/>
        <p:cNvGrpSpPr/>
        <p:nvPr/>
      </p:nvGrpSpPr>
      <p:grpSpPr>
        <a:xfrm>
          <a:off x="0" y="0"/>
          <a:ext cx="0" cy="0"/>
          <a:chOff x="0" y="0"/>
          <a:chExt cx="0" cy="0"/>
        </a:xfrm>
      </p:grpSpPr>
      <p:sp>
        <p:nvSpPr>
          <p:cNvPr id="961" name="Google Shape;961;p102"/>
          <p:cNvSpPr txBox="1">
            <a:spLocks noGrp="1"/>
          </p:cNvSpPr>
          <p:nvPr>
            <p:ph type="title"/>
          </p:nvPr>
        </p:nvSpPr>
        <p:spPr/>
        <p:txBody>
          <a:bodyPr/>
          <a:lstStyle/>
          <a:p>
            <a:pPr lvl="0"/>
            <a:r>
              <a:rPr lang="es-MX" dirty="0"/>
              <a:t>Escaleras de Madera</a:t>
            </a:r>
            <a:endParaRPr lang="en-US" dirty="0"/>
          </a:p>
        </p:txBody>
      </p:sp>
      <p:sp>
        <p:nvSpPr>
          <p:cNvPr id="962" name="Google Shape;962;p102"/>
          <p:cNvSpPr txBox="1">
            <a:spLocks noGrp="1"/>
          </p:cNvSpPr>
          <p:nvPr>
            <p:ph idx="1"/>
          </p:nvPr>
        </p:nvSpPr>
        <p:spPr/>
        <p:txBody>
          <a:bodyPr>
            <a:normAutofit/>
          </a:bodyPr>
          <a:lstStyle/>
          <a:p>
            <a:pPr lvl="0"/>
            <a:r>
              <a:rPr lang="es-ES" dirty="0"/>
              <a:t>Nunca pinte las escaleras de madera. La pintura oculta las señales de deterioro y pudiera acelerar que se pudra al atrapar la humedad en la madera.</a:t>
            </a:r>
          </a:p>
          <a:p>
            <a:pPr lvl="0"/>
            <a:r>
              <a:rPr lang="es-ES" dirty="0"/>
              <a:t>Cúbralas con un conservador o barniz para madera transparente y no tóxico.</a:t>
            </a:r>
          </a:p>
          <a:p>
            <a:pPr lvl="0"/>
            <a:r>
              <a:rPr lang="es-ES" dirty="0"/>
              <a:t>Inspecciónelas frecuentemente para detectar rajaduras, grietas o que estén sueltas de los largueros laterales y los peldaños, sí hay deformaciones de los peldaños, sí se soltaron los herrajes de metal y sí se deformaron las partes de metal.</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96</a:t>
            </a:fld>
            <a:endParaRPr lang="en-US"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03"/>
          <p:cNvSpPr txBox="1">
            <a:spLocks noGrp="1"/>
          </p:cNvSpPr>
          <p:nvPr>
            <p:ph type="title"/>
          </p:nvPr>
        </p:nvSpPr>
        <p:spPr/>
        <p:txBody>
          <a:bodyPr/>
          <a:lstStyle/>
          <a:p>
            <a:pPr lvl="0"/>
            <a:r>
              <a:rPr lang="es-MX" dirty="0"/>
              <a:t>Escaleras de Aluminio</a:t>
            </a:r>
            <a:endParaRPr lang="en-US" dirty="0"/>
          </a:p>
        </p:txBody>
      </p:sp>
      <p:sp>
        <p:nvSpPr>
          <p:cNvPr id="970" name="Google Shape;970;p103"/>
          <p:cNvSpPr txBox="1">
            <a:spLocks noGrp="1"/>
          </p:cNvSpPr>
          <p:nvPr>
            <p:ph idx="1"/>
          </p:nvPr>
        </p:nvSpPr>
        <p:spPr/>
        <p:txBody>
          <a:bodyPr>
            <a:normAutofit/>
          </a:bodyPr>
          <a:lstStyle/>
          <a:p>
            <a:pPr lvl="0"/>
            <a:r>
              <a:rPr lang="es-ES" dirty="0"/>
              <a:t>Trate las escaleras de aluminio con cuidado. Son más susceptibles al daño que las escaleras de madera. </a:t>
            </a:r>
          </a:p>
          <a:p>
            <a:pPr lvl="0"/>
            <a:r>
              <a:rPr lang="es-ES" dirty="0"/>
              <a:t>Debido a que son buenas conductoras de electricidad, nunca use las escaleras de aluminio en donde sea posible un contacto eléctrico.</a:t>
            </a:r>
          </a:p>
          <a:p>
            <a:pPr lvl="0"/>
            <a:r>
              <a:rPr lang="es-ES" dirty="0"/>
              <a:t>Revise regularmente los largueros laterales y los peldaños para detectar abolladuras, dobleces y peldaños sueltos. </a:t>
            </a:r>
          </a:p>
          <a:p>
            <a:pPr lvl="0"/>
            <a:r>
              <a:rPr lang="es-ES" dirty="0"/>
              <a:t>Si no es posible la reparación por una persona capacitada, se debe destruir la escalera.</a:t>
            </a:r>
            <a:endParaRPr lang="en-US" dirty="0"/>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97</a:t>
            </a:fld>
            <a:endParaRPr lang="en-US"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04"/>
          <p:cNvSpPr txBox="1">
            <a:spLocks noGrp="1"/>
          </p:cNvSpPr>
          <p:nvPr>
            <p:ph type="title"/>
          </p:nvPr>
        </p:nvSpPr>
        <p:spPr/>
        <p:txBody>
          <a:bodyPr/>
          <a:lstStyle/>
          <a:p>
            <a:pPr lvl="0"/>
            <a:r>
              <a:rPr lang="es-PR" dirty="0"/>
              <a:t>Escaleras Hechas en el Trabajo</a:t>
            </a:r>
          </a:p>
        </p:txBody>
      </p:sp>
      <p:sp>
        <p:nvSpPr>
          <p:cNvPr id="977" name="Google Shape;977;p104"/>
          <p:cNvSpPr txBox="1">
            <a:spLocks noGrp="1"/>
          </p:cNvSpPr>
          <p:nvPr>
            <p:ph idx="1"/>
          </p:nvPr>
        </p:nvSpPr>
        <p:spPr>
          <a:xfrm>
            <a:off x="838200" y="1825625"/>
            <a:ext cx="6402859" cy="4351338"/>
          </a:xfrm>
        </p:spPr>
        <p:txBody>
          <a:bodyPr>
            <a:normAutofit fontScale="92500" lnSpcReduction="10000"/>
          </a:bodyPr>
          <a:lstStyle/>
          <a:p>
            <a:pPr lvl="0"/>
            <a:r>
              <a:rPr lang="es-ES" dirty="0"/>
              <a:t>La madera usada para las escaleras hechas en el trabajo debe ser de vetas rectas y libre de nudos sueltos, orillas filosas, astillas y ripia. </a:t>
            </a:r>
          </a:p>
          <a:p>
            <a:pPr lvl="0"/>
            <a:r>
              <a:rPr lang="es-ES" dirty="0"/>
              <a:t>La escalera no debe ser mayor de 24 pies de largo de trabajo.</a:t>
            </a:r>
          </a:p>
          <a:p>
            <a:pPr lvl="0"/>
            <a:r>
              <a:rPr lang="es-ES" dirty="0"/>
              <a:t>Se deben inspeccionar todos los días, y sí están defectuosas, deben ser reparadas inmediatamente o puestas fuera de servicio y destruidas.</a:t>
            </a:r>
          </a:p>
        </p:txBody>
      </p:sp>
      <p:sp>
        <p:nvSpPr>
          <p:cNvPr id="2" name="Date Placeholder 1">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enero 2020</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Subsidio Susan B. Harwood SH05121-SH9</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A238EE3B-2C96-4FAE-8AD1-4D7508491DE6}" type="slidenum">
              <a:rPr lang="en-US" smtClean="0"/>
              <a:pPr/>
              <a:t>98</a:t>
            </a:fld>
            <a:endParaRPr lang="en-US" dirty="0"/>
          </a:p>
        </p:txBody>
      </p:sp>
      <p:pic>
        <p:nvPicPr>
          <p:cNvPr id="978" name="Google Shape;978;p104" descr="C:\Users\Attic\Dropbox\FALL PROTECTION GRANT CLASS\Picture\Capture 53.PNG" title="Diagram - Single width and Double with job-built ladders"/>
          <p:cNvPicPr preferRelativeResize="0"/>
          <p:nvPr/>
        </p:nvPicPr>
        <p:blipFill rotWithShape="1">
          <a:blip r:embed="rId3">
            <a:alphaModFix/>
          </a:blip>
          <a:srcRect/>
          <a:stretch/>
        </p:blipFill>
        <p:spPr>
          <a:xfrm>
            <a:off x="7698259" y="1825625"/>
            <a:ext cx="3568699" cy="4604266"/>
          </a:xfrm>
          <a:prstGeom prst="rect">
            <a:avLst/>
          </a:prstGeom>
          <a:noFill/>
          <a:ln>
            <a:noFill/>
          </a:ln>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sp>
        <p:nvSpPr>
          <p:cNvPr id="985" name="Google Shape;985;p105"/>
          <p:cNvSpPr txBox="1">
            <a:spLocks noGrp="1"/>
          </p:cNvSpPr>
          <p:nvPr>
            <p:ph type="title"/>
          </p:nvPr>
        </p:nvSpPr>
        <p:spPr/>
        <p:txBody>
          <a:bodyPr/>
          <a:lstStyle/>
          <a:p>
            <a:pPr lvl="0"/>
            <a:r>
              <a:rPr lang="es-PR" dirty="0"/>
              <a:t>Uso de Escaleras #1</a:t>
            </a:r>
          </a:p>
        </p:txBody>
      </p:sp>
      <p:sp>
        <p:nvSpPr>
          <p:cNvPr id="986" name="Google Shape;986;p105"/>
          <p:cNvSpPr txBox="1">
            <a:spLocks noGrp="1"/>
          </p:cNvSpPr>
          <p:nvPr>
            <p:ph idx="1"/>
          </p:nvPr>
        </p:nvSpPr>
        <p:spPr/>
        <p:txBody>
          <a:bodyPr/>
          <a:lstStyle/>
          <a:p>
            <a:pPr lvl="0"/>
            <a:r>
              <a:rPr lang="es-PR" dirty="0"/>
              <a:t>Revise la escalera para detectar defectos antes de cada uso.</a:t>
            </a:r>
          </a:p>
          <a:p>
            <a:pPr lvl="0"/>
            <a:r>
              <a:rPr lang="es-PR" dirty="0"/>
              <a:t>Retire los desechos y el material de la base y la parte superior de la escalera. </a:t>
            </a:r>
          </a:p>
          <a:p>
            <a:pPr lvl="0"/>
            <a:r>
              <a:rPr lang="es-PR" dirty="0"/>
              <a:t>Sujete la parte superior y la base para que no se mueva. </a:t>
            </a:r>
          </a:p>
          <a:p>
            <a:pPr lvl="0"/>
            <a:r>
              <a:rPr lang="es-PR" dirty="0"/>
              <a:t>Coloque la escalera en una superficie firme y nivelada. En suelo suave, sin compactar o terreno irregular, use un durmiente.</a:t>
            </a:r>
          </a:p>
        </p:txBody>
      </p:sp>
      <p:sp>
        <p:nvSpPr>
          <p:cNvPr id="2" name="Date Placeholder 1"/>
          <p:cNvSpPr>
            <a:spLocks noGrp="1"/>
          </p:cNvSpPr>
          <p:nvPr>
            <p:ph type="dt" sz="half" idx="10"/>
          </p:nvPr>
        </p:nvSpPr>
        <p:spPr/>
        <p:txBody>
          <a:bodyPr/>
          <a:lstStyle/>
          <a:p>
            <a:r>
              <a:rPr lang="en-US" dirty="0"/>
              <a:t>enero 2020</a:t>
            </a:r>
          </a:p>
        </p:txBody>
      </p:sp>
      <p:sp>
        <p:nvSpPr>
          <p:cNvPr id="3" name="Footer Placeholder 2"/>
          <p:cNvSpPr>
            <a:spLocks noGrp="1"/>
          </p:cNvSpPr>
          <p:nvPr>
            <p:ph type="ftr" sz="quarter" idx="11"/>
          </p:nvPr>
        </p:nvSpPr>
        <p:spPr/>
        <p:txBody>
          <a:bodyPr/>
          <a:lstStyle/>
          <a:p>
            <a:r>
              <a:rPr lang="en-US" dirty="0"/>
              <a:t>Subsidio Susan B. Harwood SH05121-SH9</a:t>
            </a:r>
          </a:p>
        </p:txBody>
      </p:sp>
      <p:sp>
        <p:nvSpPr>
          <p:cNvPr id="4" name="Slide Number Placeholder 3"/>
          <p:cNvSpPr>
            <a:spLocks noGrp="1"/>
          </p:cNvSpPr>
          <p:nvPr>
            <p:ph type="sldNum" sz="quarter" idx="12"/>
          </p:nvPr>
        </p:nvSpPr>
        <p:spPr/>
        <p:txBody>
          <a:bodyPr/>
          <a:lstStyle/>
          <a:p>
            <a:fld id="{A238EE3B-2C96-4FAE-8AD1-4D7508491DE6}" type="slidenum">
              <a:rPr lang="en-US" smtClean="0"/>
              <a:pPr/>
              <a:t>99</a:t>
            </a:fld>
            <a:endParaRPr lang="en-US"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SHA">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2ae72f9-ddce-4cfa-8954-d11df5baf6ef" xsi:nil="true"/>
    <lcf76f155ced4ddcb4097134ff3c332f xmlns="bd922f8f-26a1-42cd-870a-103b6576e799">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536AF224EF5343AEE9DBD81549EA0A" ma:contentTypeVersion="13" ma:contentTypeDescription="Create a new document." ma:contentTypeScope="" ma:versionID="3c679bc7b9f00c4a8bc1f3057deb1e2d">
  <xsd:schema xmlns:xsd="http://www.w3.org/2001/XMLSchema" xmlns:xs="http://www.w3.org/2001/XMLSchema" xmlns:p="http://schemas.microsoft.com/office/2006/metadata/properties" xmlns:ns2="bd922f8f-26a1-42cd-870a-103b6576e799" xmlns:ns3="a2ae72f9-ddce-4cfa-8954-d11df5baf6ef" targetNamespace="http://schemas.microsoft.com/office/2006/metadata/properties" ma:root="true" ma:fieldsID="4e4c60b0767ab52e5f4da6bfe316920b" ns2:_="" ns3:_="">
    <xsd:import namespace="bd922f8f-26a1-42cd-870a-103b6576e799"/>
    <xsd:import namespace="a2ae72f9-ddce-4cfa-8954-d11df5baf6e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922f8f-26a1-42cd-870a-103b6576e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a8d78b-6148-4bf1-92dd-b4f00782c405"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2ae72f9-ddce-4cfa-8954-d11df5baf6e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2df83a99-fe18-458c-a0bc-fe9bf11b95ec}" ma:internalName="TaxCatchAll" ma:showField="CatchAllData" ma:web="a2ae72f9-ddce-4cfa-8954-d11df5baf6e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F11867-9D08-46CA-9C60-94AABAE72136}">
  <ds:schemaRef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888fa795-6985-4045-a9b3-e03d7bad56ce"/>
    <ds:schemaRef ds:uri="025fb9cf-d8cd-4a9f-9143-d1fe247d1cae"/>
    <ds:schemaRef ds:uri="http://www.w3.org/XML/1998/namespace"/>
  </ds:schemaRefs>
</ds:datastoreItem>
</file>

<file path=customXml/itemProps2.xml><?xml version="1.0" encoding="utf-8"?>
<ds:datastoreItem xmlns:ds="http://schemas.openxmlformats.org/officeDocument/2006/customXml" ds:itemID="{579A7E98-0A10-4007-A6CD-DA53A106DD0C}"/>
</file>

<file path=customXml/itemProps3.xml><?xml version="1.0" encoding="utf-8"?>
<ds:datastoreItem xmlns:ds="http://schemas.openxmlformats.org/officeDocument/2006/customXml" ds:itemID="{22348E72-95AB-40EF-82DE-16655A967A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4655</TotalTime>
  <Words>26197</Words>
  <Application>Microsoft Office PowerPoint</Application>
  <PresentationFormat>Widescreen</PresentationFormat>
  <Paragraphs>1761</Paragraphs>
  <Slides>112</Slides>
  <Notes>112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112</vt:i4>
      </vt:variant>
    </vt:vector>
  </HeadingPairs>
  <TitlesOfParts>
    <vt:vector size="119" baseType="lpstr">
      <vt:lpstr>Arial</vt:lpstr>
      <vt:lpstr>Calibri</vt:lpstr>
      <vt:lpstr>Courier New</vt:lpstr>
      <vt:lpstr>Rockwell</vt:lpstr>
      <vt:lpstr>Symbol</vt:lpstr>
      <vt:lpstr>Times New Roman</vt:lpstr>
      <vt:lpstr>Office Theme</vt:lpstr>
      <vt:lpstr>PREVENCIÓN DE CAÍDAS/ PROTECCIÓN CONTRA CAÍDAS </vt:lpstr>
      <vt:lpstr>¿Por qué esta aquí?</vt:lpstr>
      <vt:lpstr>Agenda del Curso</vt:lpstr>
      <vt:lpstr>Resumen del Manual del Curso</vt:lpstr>
      <vt:lpstr>Aprenderá ...</vt:lpstr>
      <vt:lpstr>El Curso</vt:lpstr>
      <vt:lpstr>Módulo 1: INTRODUCCIÓN A LA PROTECCIÓN CONTRA CAÍDAS</vt:lpstr>
      <vt:lpstr>¿Por qué es importante la protección contra caídas?</vt:lpstr>
      <vt:lpstr>¿Qué se puede hacer para reducir las caídas?</vt:lpstr>
      <vt:lpstr>DATO MORTAL #1</vt:lpstr>
      <vt:lpstr>DATO MORTAL #2 </vt:lpstr>
      <vt:lpstr>DATO MORTAL #3 </vt:lpstr>
      <vt:lpstr>DATO MORTAL #4 </vt:lpstr>
      <vt:lpstr>¿Qué sucede cuando alguien se lesiona?</vt:lpstr>
      <vt:lpstr>Negarse al Trabajo se protege si …</vt:lpstr>
      <vt:lpstr>¿Cuáles son las Responsabilidades de las Empresas para brindar Protección contra Caídas?</vt:lpstr>
      <vt:lpstr>Sus Derechos como Denunciante</vt:lpstr>
      <vt:lpstr>Persona capacitada</vt:lpstr>
      <vt:lpstr>Persona Competente</vt:lpstr>
      <vt:lpstr>La Ley de Seguridad y Salud Ocupacional de 1970</vt:lpstr>
      <vt:lpstr>Código de Reglamentos Federales (CFR en ingles)</vt:lpstr>
      <vt:lpstr>Módulo 1 AHORA SABE …</vt:lpstr>
      <vt:lpstr>Módulo 2: SISTEMAS DE DETENCIÓN DE CAÍDAS</vt:lpstr>
      <vt:lpstr>¿Qué es la prevención de caídas / protección contra caídas?</vt:lpstr>
      <vt:lpstr>Sistemas Convencionales y Alternativos de Protección contra Caídas</vt:lpstr>
      <vt:lpstr>Sistemas de Protección contra Caídas</vt:lpstr>
      <vt:lpstr>Equipo Personal para Protección de Sistema Personal de Detención de Caídas (PFAS)</vt:lpstr>
      <vt:lpstr>Sistema Personal de Detención de Caídas</vt:lpstr>
      <vt:lpstr>Arnés de Cuerpo Entero</vt:lpstr>
      <vt:lpstr>Pasos simples para ajustar un arnés de cuerpo entero</vt:lpstr>
      <vt:lpstr>Inspección y Mantenimiento de un Sistema Personal de Detención de Caídas</vt:lpstr>
      <vt:lpstr>Inspección del Arnés</vt:lpstr>
      <vt:lpstr>Anclajes de Cuerdas de Rescate</vt:lpstr>
      <vt:lpstr>Colocación del anclaje</vt:lpstr>
      <vt:lpstr>Acolladores</vt:lpstr>
      <vt:lpstr>Inspección del Acollador</vt:lpstr>
      <vt:lpstr>Cuerda de Seguridad</vt:lpstr>
      <vt:lpstr>Indicación Visual de Daño a los Acolladores de Malla y Cuerda</vt:lpstr>
      <vt:lpstr>Amortiguadores</vt:lpstr>
      <vt:lpstr>Inspección del paquete de amortiguamiento</vt:lpstr>
      <vt:lpstr>Limpieza del Equipo</vt:lpstr>
      <vt:lpstr>Cuerdas de Rescate</vt:lpstr>
      <vt:lpstr>Usar los sistemas de detención de caídas de manera segura</vt:lpstr>
      <vt:lpstr>Medidas para Evaluar los Peligros de Caídas y Controles</vt:lpstr>
      <vt:lpstr>La Distancia Total para PFAS</vt:lpstr>
      <vt:lpstr>Cálculos de Distancia Total de Seguridad</vt:lpstr>
      <vt:lpstr>Calcular la Distancia Total de Seguridad</vt:lpstr>
      <vt:lpstr>Ecuación de Distancia Total de Caída</vt:lpstr>
      <vt:lpstr>Exhibit 2-1:  Ejercicio de Cálculos de Distancia  de Caída Libre (pp. 2-12, 2-13)</vt:lpstr>
      <vt:lpstr>Evaluar los Peligros de Caídas de Columpio</vt:lpstr>
      <vt:lpstr>Rescate del Trabajador que Se Cayo </vt:lpstr>
      <vt:lpstr>Como Hacerse Auto-Rescate</vt:lpstr>
      <vt:lpstr>Cómo hacer un rescate tipo rappel: Figuras 1 &amp; 2</vt:lpstr>
      <vt:lpstr>Cómo hacer un rescate tipo rappel: Figura 3</vt:lpstr>
      <vt:lpstr>Cómo hacer un rescate tipo rappel: Figura 4</vt:lpstr>
      <vt:lpstr>Ejercicios - Practica</vt:lpstr>
      <vt:lpstr>Módulo 2 AHORA SABE...</vt:lpstr>
      <vt:lpstr>Módulo 2 AHORA SABE (cont.)...</vt:lpstr>
      <vt:lpstr>PROTECCION CONTRA CAIDAS / PREVENCION DE CAIDAS</vt:lpstr>
      <vt:lpstr>Módulo 3: SISTEM DE PREVENCION DE CAIDAS</vt:lpstr>
      <vt:lpstr>Sistemas Para Barandales</vt:lpstr>
      <vt:lpstr>Sistemas Para Barandales (cont.)</vt:lpstr>
      <vt:lpstr>Requisitos de Barandillas</vt:lpstr>
      <vt:lpstr>Barandillas Temporales</vt:lpstr>
      <vt:lpstr>Barandillas Temporales (cont.)</vt:lpstr>
      <vt:lpstr>Las Barandillas Especiales</vt:lpstr>
      <vt:lpstr>Sistemas de Red de Seguridad</vt:lpstr>
      <vt:lpstr>Dimensiones del Sistema de Red de Seguridad</vt:lpstr>
      <vt:lpstr>Cubiertas de Aperturas Eficaces</vt:lpstr>
      <vt:lpstr>Cubiertas de Apertura</vt:lpstr>
      <vt:lpstr>Cubiertas de Apertura (cont.)</vt:lpstr>
      <vt:lpstr>Contrachapada: Fuerza v. Durabilidad</vt:lpstr>
      <vt:lpstr>Tamaño y Orientación de la Cubierta de Contrachapada</vt:lpstr>
      <vt:lpstr>Protección de Objects que Caen</vt:lpstr>
      <vt:lpstr>Sistemas de Alerta o Marcar</vt:lpstr>
      <vt:lpstr>Zona de Acceso Controlado</vt:lpstr>
      <vt:lpstr>Líneas de Control Usados en una CAZ</vt:lpstr>
      <vt:lpstr>Zona de Entablonado Controlada (CDZ)</vt:lpstr>
      <vt:lpstr>Sistema de Vigilancia de Seguridad</vt:lpstr>
      <vt:lpstr>Orden y Limpieza</vt:lpstr>
      <vt:lpstr>El Plan de Protección Contra Caídas</vt:lpstr>
      <vt:lpstr>Sistemas de Sujeción contra Caídas</vt:lpstr>
      <vt:lpstr>Sistema de Dispositivo de Posicionamiento </vt:lpstr>
      <vt:lpstr>Sistemas de Sujeción contra Caídas (cont.)</vt:lpstr>
      <vt:lpstr>Módulo 3 AHORA SABE…</vt:lpstr>
      <vt:lpstr>Módulo 4: OTROS PELIGROS DE CAIDAS: ESCALERAS </vt:lpstr>
      <vt:lpstr>Otros Peligros de Caídas - Escaleras</vt:lpstr>
      <vt:lpstr>Escalones y Escaleras</vt:lpstr>
      <vt:lpstr>Reglas para Escaleras</vt:lpstr>
      <vt:lpstr>Reglas para las Escaleras (incluyendo las escaleras fabricadas en el sitio de trabajo)</vt:lpstr>
      <vt:lpstr>Tipos Específicos de Escaleras</vt:lpstr>
      <vt:lpstr>Escaleras de Tijeras</vt:lpstr>
      <vt:lpstr>Escaleras Portátiles </vt:lpstr>
      <vt:lpstr>Escaleras Fijas </vt:lpstr>
      <vt:lpstr>Escaleras con Defectos</vt:lpstr>
      <vt:lpstr>Escaleras de Madera</vt:lpstr>
      <vt:lpstr>Escaleras de Aluminio</vt:lpstr>
      <vt:lpstr>Escaleras Hechas en el Trabajo</vt:lpstr>
      <vt:lpstr>Uso de Escaleras #1</vt:lpstr>
      <vt:lpstr>Uso de Escaleras #2</vt:lpstr>
      <vt:lpstr>Uso de Escaleras #3</vt:lpstr>
      <vt:lpstr>Inspección y Mantenimiento de Escaleras</vt:lpstr>
      <vt:lpstr>Inspección y Mantenimiento de Escaleras (cont.)</vt:lpstr>
      <vt:lpstr>Lista de Verificación de Seguridad en Escaleras</vt:lpstr>
      <vt:lpstr>Criterios para la Compra y Cuidado de las Escaleras </vt:lpstr>
      <vt:lpstr>Aptitudes Prácticas</vt:lpstr>
      <vt:lpstr>Módulo 4 AHORA YA SABE…</vt:lpstr>
      <vt:lpstr>APÉNDICE A: CASO DE ESTUDIO #1</vt:lpstr>
      <vt:lpstr>Caso de Estudio #1 Análisis</vt:lpstr>
      <vt:lpstr>APÉNDICE A: ESTUDIO DE CASO #2</vt:lpstr>
      <vt:lpstr>Estudio de Caso #2 Análisis</vt:lpstr>
      <vt:lpstr>PREVENCIÓN DE CAÍDAS / PROTECCIÓN CONTRA CAÍDAS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FALL PROTECTION/FALL PREVENTION SUSAN HARWOOD GRANT Train the Trainer  2019-2020</dc:title>
  <dc:creator>Nikeema Swaby</dc:creator>
  <cp:lastModifiedBy>Washington, L. Sherea - OSHA</cp:lastModifiedBy>
  <cp:revision>219</cp:revision>
  <dcterms:created xsi:type="dcterms:W3CDTF">2020-01-13T12:11:34Z</dcterms:created>
  <dcterms:modified xsi:type="dcterms:W3CDTF">2025-02-28T18:14:36Z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0x010100E6536AF224EF5343AEE9DBD81549EA0A</vt:lpwstr>
  </property>
</Properties>
</file>