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03.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02.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0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2" r:id="rId1"/>
  </p:sldMasterIdLst>
  <p:notesMasterIdLst>
    <p:notesMasterId r:id="rId126"/>
  </p:notesMasterIdLst>
  <p:handoutMasterIdLst>
    <p:handoutMasterId r:id="rId127"/>
  </p:handoutMasterIdLst>
  <p:sldIdLst>
    <p:sldId id="256" r:id="rId2"/>
    <p:sldId id="258" r:id="rId3"/>
    <p:sldId id="259" r:id="rId4"/>
    <p:sldId id="260" r:id="rId5"/>
    <p:sldId id="261" r:id="rId6"/>
    <p:sldId id="262" r:id="rId7"/>
    <p:sldId id="429" r:id="rId8"/>
    <p:sldId id="430" r:id="rId9"/>
    <p:sldId id="431" r:id="rId10"/>
    <p:sldId id="266" r:id="rId11"/>
    <p:sldId id="267" r:id="rId12"/>
    <p:sldId id="268" r:id="rId13"/>
    <p:sldId id="269" r:id="rId14"/>
    <p:sldId id="436" r:id="rId15"/>
    <p:sldId id="437" r:id="rId16"/>
    <p:sldId id="438" r:id="rId17"/>
    <p:sldId id="439" r:id="rId18"/>
    <p:sldId id="440" r:id="rId19"/>
    <p:sldId id="441" r:id="rId20"/>
    <p:sldId id="442" r:id="rId21"/>
    <p:sldId id="443" r:id="rId22"/>
    <p:sldId id="282" r:id="rId23"/>
    <p:sldId id="378" r:id="rId24"/>
    <p:sldId id="274" r:id="rId25"/>
    <p:sldId id="379" r:id="rId26"/>
    <p:sldId id="380" r:id="rId27"/>
    <p:sldId id="300" r:id="rId28"/>
    <p:sldId id="382" r:id="rId29"/>
    <p:sldId id="342" r:id="rId30"/>
    <p:sldId id="383" r:id="rId31"/>
    <p:sldId id="344" r:id="rId32"/>
    <p:sldId id="345" r:id="rId33"/>
    <p:sldId id="334" r:id="rId34"/>
    <p:sldId id="335" r:id="rId35"/>
    <p:sldId id="336" r:id="rId36"/>
    <p:sldId id="346" r:id="rId37"/>
    <p:sldId id="337" r:id="rId38"/>
    <p:sldId id="348" r:id="rId39"/>
    <p:sldId id="338" r:id="rId40"/>
    <p:sldId id="347" r:id="rId41"/>
    <p:sldId id="276" r:id="rId42"/>
    <p:sldId id="339" r:id="rId43"/>
    <p:sldId id="384" r:id="rId44"/>
    <p:sldId id="385" r:id="rId45"/>
    <p:sldId id="386" r:id="rId46"/>
    <p:sldId id="387" r:id="rId47"/>
    <p:sldId id="388" r:id="rId48"/>
    <p:sldId id="389" r:id="rId49"/>
    <p:sldId id="411" r:id="rId50"/>
    <p:sldId id="374" r:id="rId51"/>
    <p:sldId id="410" r:id="rId52"/>
    <p:sldId id="412" r:id="rId53"/>
    <p:sldId id="413" r:id="rId54"/>
    <p:sldId id="414" r:id="rId55"/>
    <p:sldId id="415" r:id="rId56"/>
    <p:sldId id="302" r:id="rId57"/>
    <p:sldId id="500" r:id="rId58"/>
    <p:sldId id="525" r:id="rId59"/>
    <p:sldId id="283" r:id="rId60"/>
    <p:sldId id="392" r:id="rId61"/>
    <p:sldId id="481" r:id="rId62"/>
    <p:sldId id="482" r:id="rId63"/>
    <p:sldId id="526" r:id="rId64"/>
    <p:sldId id="483" r:id="rId65"/>
    <p:sldId id="484" r:id="rId66"/>
    <p:sldId id="485" r:id="rId67"/>
    <p:sldId id="486" r:id="rId68"/>
    <p:sldId id="487" r:id="rId69"/>
    <p:sldId id="488" r:id="rId70"/>
    <p:sldId id="489" r:id="rId71"/>
    <p:sldId id="490" r:id="rId72"/>
    <p:sldId id="491" r:id="rId73"/>
    <p:sldId id="492" r:id="rId74"/>
    <p:sldId id="527" r:id="rId75"/>
    <p:sldId id="493" r:id="rId76"/>
    <p:sldId id="494" r:id="rId77"/>
    <p:sldId id="313" r:id="rId78"/>
    <p:sldId id="312" r:id="rId79"/>
    <p:sldId id="310" r:id="rId80"/>
    <p:sldId id="495" r:id="rId81"/>
    <p:sldId id="496" r:id="rId82"/>
    <p:sldId id="497" r:id="rId83"/>
    <p:sldId id="498" r:id="rId84"/>
    <p:sldId id="499" r:id="rId85"/>
    <p:sldId id="322" r:id="rId86"/>
    <p:sldId id="501" r:id="rId87"/>
    <p:sldId id="419" r:id="rId88"/>
    <p:sldId id="502" r:id="rId89"/>
    <p:sldId id="503" r:id="rId90"/>
    <p:sldId id="504" r:id="rId91"/>
    <p:sldId id="505" r:id="rId92"/>
    <p:sldId id="506" r:id="rId93"/>
    <p:sldId id="507" r:id="rId94"/>
    <p:sldId id="508" r:id="rId95"/>
    <p:sldId id="509" r:id="rId96"/>
    <p:sldId id="510" r:id="rId97"/>
    <p:sldId id="511" r:id="rId98"/>
    <p:sldId id="512" r:id="rId99"/>
    <p:sldId id="513" r:id="rId100"/>
    <p:sldId id="514" r:id="rId101"/>
    <p:sldId id="515" r:id="rId102"/>
    <p:sldId id="516" r:id="rId103"/>
    <p:sldId id="517" r:id="rId104"/>
    <p:sldId id="518" r:id="rId105"/>
    <p:sldId id="519" r:id="rId106"/>
    <p:sldId id="520" r:id="rId107"/>
    <p:sldId id="521" r:id="rId108"/>
    <p:sldId id="522" r:id="rId109"/>
    <p:sldId id="420" r:id="rId110"/>
    <p:sldId id="523" r:id="rId111"/>
    <p:sldId id="421" r:id="rId112"/>
    <p:sldId id="524" r:id="rId113"/>
    <p:sldId id="528" r:id="rId114"/>
    <p:sldId id="529" r:id="rId115"/>
    <p:sldId id="530" r:id="rId116"/>
    <p:sldId id="531" r:id="rId117"/>
    <p:sldId id="532" r:id="rId118"/>
    <p:sldId id="533" r:id="rId119"/>
    <p:sldId id="534" r:id="rId120"/>
    <p:sldId id="535" r:id="rId121"/>
    <p:sldId id="536" r:id="rId122"/>
    <p:sldId id="537" r:id="rId123"/>
    <p:sldId id="538" r:id="rId124"/>
    <p:sldId id="539" r:id="rId12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mp; Introduction" id="{96E91BCF-26D9-4E5F-A33D-5060914D1104}">
          <p14:sldIdLst>
            <p14:sldId id="256"/>
            <p14:sldId id="258"/>
            <p14:sldId id="259"/>
            <p14:sldId id="260"/>
            <p14:sldId id="261"/>
            <p14:sldId id="262"/>
            <p14:sldId id="429"/>
            <p14:sldId id="430"/>
            <p14:sldId id="431"/>
            <p14:sldId id="266"/>
            <p14:sldId id="267"/>
            <p14:sldId id="268"/>
            <p14:sldId id="269"/>
            <p14:sldId id="436"/>
            <p14:sldId id="437"/>
            <p14:sldId id="438"/>
            <p14:sldId id="439"/>
            <p14:sldId id="440"/>
            <p14:sldId id="441"/>
            <p14:sldId id="442"/>
            <p14:sldId id="443"/>
            <p14:sldId id="282"/>
            <p14:sldId id="378"/>
            <p14:sldId id="274"/>
            <p14:sldId id="379"/>
            <p14:sldId id="380"/>
            <p14:sldId id="300"/>
            <p14:sldId id="382"/>
            <p14:sldId id="342"/>
            <p14:sldId id="383"/>
            <p14:sldId id="344"/>
            <p14:sldId id="345"/>
            <p14:sldId id="334"/>
            <p14:sldId id="335"/>
            <p14:sldId id="336"/>
            <p14:sldId id="346"/>
            <p14:sldId id="337"/>
            <p14:sldId id="348"/>
            <p14:sldId id="338"/>
            <p14:sldId id="347"/>
            <p14:sldId id="276"/>
            <p14:sldId id="339"/>
            <p14:sldId id="384"/>
            <p14:sldId id="385"/>
            <p14:sldId id="386"/>
            <p14:sldId id="387"/>
            <p14:sldId id="388"/>
            <p14:sldId id="389"/>
            <p14:sldId id="411"/>
            <p14:sldId id="374"/>
            <p14:sldId id="410"/>
            <p14:sldId id="412"/>
            <p14:sldId id="413"/>
            <p14:sldId id="414"/>
            <p14:sldId id="415"/>
            <p14:sldId id="302"/>
            <p14:sldId id="500"/>
            <p14:sldId id="525"/>
            <p14:sldId id="283"/>
            <p14:sldId id="392"/>
            <p14:sldId id="481"/>
            <p14:sldId id="482"/>
            <p14:sldId id="526"/>
            <p14:sldId id="483"/>
            <p14:sldId id="484"/>
            <p14:sldId id="485"/>
            <p14:sldId id="486"/>
            <p14:sldId id="487"/>
            <p14:sldId id="488"/>
            <p14:sldId id="489"/>
            <p14:sldId id="490"/>
            <p14:sldId id="491"/>
            <p14:sldId id="492"/>
            <p14:sldId id="527"/>
            <p14:sldId id="493"/>
            <p14:sldId id="494"/>
            <p14:sldId id="313"/>
            <p14:sldId id="312"/>
            <p14:sldId id="310"/>
            <p14:sldId id="495"/>
            <p14:sldId id="496"/>
            <p14:sldId id="497"/>
            <p14:sldId id="498"/>
            <p14:sldId id="499"/>
            <p14:sldId id="322"/>
            <p14:sldId id="501"/>
            <p14:sldId id="419"/>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420"/>
            <p14:sldId id="523"/>
            <p14:sldId id="421"/>
            <p14:sldId id="524"/>
            <p14:sldId id="528"/>
            <p14:sldId id="529"/>
            <p14:sldId id="530"/>
            <p14:sldId id="531"/>
            <p14:sldId id="532"/>
            <p14:sldId id="533"/>
            <p14:sldId id="534"/>
            <p14:sldId id="535"/>
            <p14:sldId id="536"/>
            <p14:sldId id="537"/>
            <p14:sldId id="538"/>
            <p14:sldId id="5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29" roundtripDataSignature="AMtx7mgPWT3VpY+XwDKTTThRzzemVS5J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082CD-FA20-46D5-9E4A-34D772C4F915}" v="96" dt="2020-01-13T12:17:30.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49465" autoAdjust="0"/>
  </p:normalViewPr>
  <p:slideViewPr>
    <p:cSldViewPr snapToGrid="0">
      <p:cViewPr varScale="1">
        <p:scale>
          <a:sx n="51" d="100"/>
          <a:sy n="51" d="100"/>
        </p:scale>
        <p:origin x="667" y="48"/>
      </p:cViewPr>
      <p:guideLst/>
    </p:cSldViewPr>
  </p:slideViewPr>
  <p:outlineViewPr>
    <p:cViewPr>
      <p:scale>
        <a:sx n="33" d="100"/>
        <a:sy n="33" d="100"/>
      </p:scale>
      <p:origin x="0" y="-240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49" d="100"/>
          <a:sy n="49" d="100"/>
        </p:scale>
        <p:origin x="264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customschemas.google.com/relationships/presentationmetadata" Target="meta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5" Type="http://schemas.openxmlformats.org/officeDocument/2006/relationships/customXml" Target="../customXml/item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136"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r>
              <a:rPr lang="en-US"/>
              <a:t>Fall Protection/Fall Prevention</a:t>
            </a:r>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r>
              <a:rPr lang="en-US"/>
              <a:t>January 2020</a:t>
            </a:r>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r>
              <a:rPr lang="en-US"/>
              <a:t>Susan B. Harwood Grant SH05121-SH9</a:t>
            </a:r>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00525494-F69C-477B-AE4F-2C977B53D2F8}" type="slidenum">
              <a:rPr lang="en-US" smtClean="0"/>
              <a:t>‹#›</a:t>
            </a:fld>
            <a:endParaRPr lang="en-US"/>
          </a:p>
        </p:txBody>
      </p:sp>
    </p:spTree>
    <p:extLst>
      <p:ext uri="{BB962C8B-B14F-4D97-AF65-F5344CB8AC3E}">
        <p14:creationId xmlns:p14="http://schemas.microsoft.com/office/powerpoint/2010/main" val="242910643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620576"/>
            <a:ext cx="5852160" cy="4411573"/>
          </a:xfrm>
          <a:prstGeom prst="rect">
            <a:avLst/>
          </a:prstGeom>
          <a:noFill/>
          <a:ln>
            <a:noFill/>
          </a:ln>
        </p:spPr>
        <p:txBody>
          <a:bodyPr spcFirstLastPara="1" wrap="square" lIns="96650" tIns="48312" rIns="96650" bIns="4831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6" name="Header Placeholder 5"/>
          <p:cNvSpPr>
            <a:spLocks noGrp="1"/>
          </p:cNvSpPr>
          <p:nvPr>
            <p:ph type="hdr" sz="quarter"/>
          </p:nvPr>
        </p:nvSpPr>
        <p:spPr>
          <a:xfrm>
            <a:off x="487018" y="96862"/>
            <a:ext cx="3170583" cy="482027"/>
          </a:xfrm>
          <a:prstGeom prst="rect">
            <a:avLst/>
          </a:prstGeom>
        </p:spPr>
        <p:txBody>
          <a:bodyPr vert="horz" lIns="94851" tIns="47425" rIns="94851" bIns="47425" rtlCol="0" anchor="ctr"/>
          <a:lstStyle>
            <a:lvl1pPr algn="l">
              <a:defRPr sz="1000" b="1"/>
            </a:lvl1pPr>
          </a:lstStyle>
          <a:p>
            <a:r>
              <a:rPr lang="en-US"/>
              <a:t>Fall Protection/Fall Prevention</a:t>
            </a:r>
            <a:endParaRPr lang="en-US" dirty="0"/>
          </a:p>
        </p:txBody>
      </p:sp>
      <p:sp>
        <p:nvSpPr>
          <p:cNvPr id="8" name="Slide Number Placeholder 7"/>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B91A7C56-6A7C-4723-8068-00FB6BFE1833}" type="slidenum">
              <a:rPr lang="en-US" smtClean="0"/>
              <a:t>‹#›</a:t>
            </a:fld>
            <a:endParaRPr lang="en-US"/>
          </a:p>
        </p:txBody>
      </p:sp>
    </p:spTree>
  </p:cSld>
  <p:clrMap bg1="lt1" tx1="dk1" bg2="dk2" tx2="lt2" accent1="accent1" accent2="accent2" accent3="accent3" accent4="accent4" accent5="accent5" accent6="accent6" hlink="hlink" folHlink="folHlink"/>
  <p:hf sldNum="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7#1926.501(b)(4)"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10758#1926.502(i)(1)"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r>
              <a:rPr lang="en-US" sz="1000" dirty="0"/>
              <a:t>Greenville Technical College has been awarded the Susan Harwood Grant in support of OSHA training standards. This Fall Prevention/ Fall Protection training is intended to be used as a training aid and for general information only; the creator assumes no responsibility for any loss or damage resulting from its use. OSHA has also issued a general disclaimer.</a:t>
            </a:r>
          </a:p>
          <a:p>
            <a:pPr marL="0" indent="0">
              <a:buClr>
                <a:schemeClr val="dk1"/>
              </a:buClr>
              <a:buSzPts val="1200"/>
            </a:pPr>
            <a:endParaRPr lang="en-US" sz="1000" dirty="0"/>
          </a:p>
          <a:p>
            <a:pPr marL="0" indent="0">
              <a:buClr>
                <a:schemeClr val="dk1"/>
              </a:buClr>
              <a:buSzPts val="1200"/>
            </a:pPr>
            <a:r>
              <a:rPr lang="en-US" sz="1000" dirty="0"/>
              <a:t>OSHA GENERAL DISCLAIMER</a:t>
            </a:r>
          </a:p>
          <a:p>
            <a:pPr marL="0" indent="0">
              <a:buClr>
                <a:schemeClr val="dk1"/>
              </a:buClr>
              <a:buSzPts val="1200"/>
            </a:pPr>
            <a:r>
              <a:rPr lang="en-US" sz="1000" dirty="0"/>
              <a:t>This material is not a substitute for any provision of the Occupational Safety and Health Administration (OSHA) or any standards issued by OSHA. If at any time it is discovered that the materials presented vary from Federal or State OSHA regulations, American National Standards Institute (ANSI), state laws or local ordinances, it is understood that those regulations, laws and ordinances will take precedence over the materials presented herein. In some cases, the information given may imply a higher level of protection than required in some Federal or State OSHA regulations. The mention of any products or materials by brand name in no way constitutes endorsement. Any products or materials not mentioned within this manual that may be considered acceptable as protective devices, equipment, or practices is not intentional and should not rule out their acceptability as employee or environmental protection.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indent="0"/>
            <a:r>
              <a:rPr lang="en-US" sz="900" dirty="0"/>
              <a:t>In the U.S., more than 800 construction workers die every year while on the job. Falls are the number one cause of fatalities in construction. Falls cause one of every three construction worker deaths. These falls happen in a split second while workers are on roofs, scaffolds, ladders, bridges, and other work surfaces. But these deaths can be prevented.  The video you are about to see shows how quickly falls at construction sites can lead to workers' deaths. The video will also show what employers must do so that the work can be done more safely. Employers have a responsibility to provide a safe workplace and required protective equipment. You'll see that using the right type of fall protection saves lives.  Please be advised. The scenes you are about to see deal with deaths at construction sites and might be disturbing for some people. All scenes are based on true stories.</a:t>
            </a:r>
          </a:p>
          <a:p>
            <a:pPr indent="0"/>
            <a:r>
              <a:rPr lang="en-US" sz="900" dirty="0"/>
              <a:t> </a:t>
            </a:r>
          </a:p>
          <a:p>
            <a:pPr indent="0"/>
            <a:r>
              <a:rPr lang="en-US" sz="900" b="1" dirty="0"/>
              <a:t>Skilled and Experienced Workers </a:t>
            </a:r>
            <a:endParaRPr lang="en-US" sz="900" dirty="0"/>
          </a:p>
          <a:p>
            <a:pPr indent="0"/>
            <a:r>
              <a:rPr lang="en-US" sz="900" dirty="0"/>
              <a:t>Often skilled and experienced workers fall victim to unexpected and unavoidable circumstances on a job sites. </a:t>
            </a:r>
          </a:p>
          <a:p>
            <a:pPr indent="0"/>
            <a:r>
              <a:rPr lang="en-US" sz="900" dirty="0"/>
              <a:t>OSHA 1926.501 Subpart M outlines the construction industry standards required for all worksites where falls from elevated platforms are possible. In this example, employees were working on the second floor near an open stairwell. There was no guardrail or floor cover, and the workers were not wearing personal fall protection. After framing one section of a wall, the workers raised it and moved forward to put it into place. While moving forward, one of the workers stepped towards the unguarded stairwell to hold the side of the wall section.</a:t>
            </a:r>
          </a:p>
          <a:p>
            <a:pPr indent="0"/>
            <a:r>
              <a:rPr lang="en-US" sz="900" dirty="0"/>
              <a:t> </a:t>
            </a:r>
          </a:p>
          <a:p>
            <a:pPr indent="0"/>
            <a:r>
              <a:rPr lang="en-US" sz="900" dirty="0"/>
              <a:t>He fell down the unguarded stairwell opening. He fell 20 feet and landed on the concrete basement floor. He died from fatal head and internal injuries. Let's look at the events leading up to this tragic incident and see how it could have been prevented. </a:t>
            </a:r>
          </a:p>
          <a:p>
            <a:pPr indent="0"/>
            <a:r>
              <a:rPr lang="en-US" sz="900" dirty="0"/>
              <a:t> </a:t>
            </a:r>
          </a:p>
          <a:p>
            <a:pPr indent="0"/>
            <a:r>
              <a:rPr lang="en-US" sz="900" dirty="0"/>
              <a:t>Originally, the workers were nailing in the boards to frame a section of the new wall, and the stairwell was not protected by a guardrail.  Now, the stairwell is protected by a guardrail as required by OSHA. As before, the workers are moving forward to install the completed wall section. This time, as the worker steps toward the stairwell, the guardrail stops him; he continues forward to place the framed section in place. Another way to protect workers is by putting a proper cover over the stairwell opening.  The cover must be secure. With the proper cover, the worker steps onto the cover and continues to put the section in place.</a:t>
            </a:r>
          </a:p>
          <a:p>
            <a:pPr indent="0"/>
            <a:r>
              <a:rPr lang="en-US" sz="900" dirty="0"/>
              <a:t>Link to Spanish video: https://youtu.be/MybFvRDb0Tc</a:t>
            </a: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16098754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0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10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defTabSz="948507">
              <a:defRPr/>
            </a:pPr>
            <a:r>
              <a:rPr lang="en-US" baseline="0" dirty="0"/>
              <a:t>Key points for ladder use (slide 2).</a:t>
            </a:r>
            <a:endParaRPr lang="en-US"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10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defTabSz="948507">
              <a:defRPr/>
            </a:pPr>
            <a:r>
              <a:rPr lang="en-US" baseline="0" dirty="0"/>
              <a:t>Key points for ladder use (slide 3).</a:t>
            </a:r>
            <a:endParaRPr lang="en-US" dirty="0"/>
          </a:p>
          <a:p>
            <a:pPr marL="0" indent="0"/>
            <a:endParaRPr lang="en-US" dirty="0"/>
          </a:p>
          <a:p>
            <a:pPr marL="0" indent="0"/>
            <a:r>
              <a:rPr lang="en-US" dirty="0"/>
              <a:t>ADDITIONAL POINTS IN STUDENT</a:t>
            </a:r>
            <a:r>
              <a:rPr lang="en-US" baseline="0" dirty="0"/>
              <a:t> TEXT:</a:t>
            </a:r>
            <a:endParaRPr lang="en-US" dirty="0"/>
          </a:p>
          <a:p>
            <a:pPr marL="0" indent="0"/>
            <a:r>
              <a:rPr lang="en-US" dirty="0"/>
              <a:t>Always face the ladder when climbing up or down and while working from it.</a:t>
            </a:r>
            <a:endParaRPr dirty="0"/>
          </a:p>
          <a:p>
            <a:pPr marL="0" indent="0"/>
            <a:r>
              <a:rPr lang="en-US" dirty="0"/>
              <a:t>Maintain 3- point contact when climbing up or down. That means two hands and one foot or two feet and one hand on the ladder at all time.</a:t>
            </a:r>
            <a:endParaRPr dirty="0"/>
          </a:p>
          <a:p>
            <a:pPr marL="0" indent="0"/>
            <a:r>
              <a:rPr lang="en-US" dirty="0"/>
              <a:t>Keep your center of gravity between the side rails. Your belt buckle should never be outside the side rails.</a:t>
            </a:r>
            <a:endParaRPr dirty="0"/>
          </a:p>
          <a:p>
            <a:pPr marL="0" indent="0"/>
            <a:r>
              <a:rPr lang="en-US" dirty="0"/>
              <a:t>When climbing up or down, do not carry tools or materials in your hands. Use a hoist rope instead.</a:t>
            </a:r>
            <a:endParaRPr dirty="0"/>
          </a:p>
          <a:p>
            <a:pPr marL="0" indent="0"/>
            <a:r>
              <a:rPr lang="en-US" dirty="0"/>
              <a:t>Keep boots clean of mud, grease, or any slippery materials which could cause loss of footing.</a:t>
            </a:r>
            <a:endParaRPr dirty="0"/>
          </a:p>
          <a:p>
            <a:pPr marL="0" indent="0"/>
            <a:r>
              <a:rPr lang="en-US" dirty="0"/>
              <a:t>Never erect ladders on boxes, carts, tables, or other unstable surfaces.</a:t>
            </a:r>
            <a:endParaRPr dirty="0"/>
          </a:p>
          <a:p>
            <a:pPr marL="0" indent="0"/>
            <a:r>
              <a:rPr lang="en-US" dirty="0"/>
              <a:t>Never use ladders horizontally as scaffolds planks, runaways, or for any other purpose for which they have not been designed.</a:t>
            </a:r>
            <a:endParaRPr dirty="0"/>
          </a:p>
          <a:p>
            <a:pPr marL="0" indent="0"/>
            <a:r>
              <a:rPr lang="en-US" dirty="0"/>
              <a:t>Stand no higher than the third or fourth rung from the top. Maintain knee contact for balance.</a:t>
            </a:r>
            <a:endParaRPr dirty="0"/>
          </a:p>
          <a:p>
            <a:pPr marL="0" indent="0"/>
            <a:r>
              <a:rPr lang="en-US" dirty="0"/>
              <a:t>Do not splice short ladders together to make a long ladder. The side rails will not be strong enough for the extra loads.</a:t>
            </a:r>
            <a:endParaRPr dirty="0"/>
          </a:p>
          <a:p>
            <a:pPr marL="0" indent="0"/>
            <a:r>
              <a:rPr lang="en-US" dirty="0"/>
              <a:t>Do not use ladders for bracing. They are not designed for this type of loading.</a:t>
            </a:r>
            <a:endParaRPr dirty="0"/>
          </a:p>
          <a:p>
            <a:pPr marL="0" indent="0"/>
            <a:r>
              <a:rPr lang="en-US" dirty="0"/>
              <a:t>Do not set up ladders in doorways, passageways, driveways, or any other location where they can be struck or knocked over.</a:t>
            </a:r>
            <a:endParaRPr dirty="0"/>
          </a:p>
          <a:p>
            <a:pPr marL="0" indent="0"/>
            <a:r>
              <a:rPr lang="en-US" dirty="0"/>
              <a:t>Never rest a ladder on its rungs. Ladders must rest on their side rails.</a:t>
            </a:r>
            <a:endParaRPr dirty="0"/>
          </a:p>
          <a:p>
            <a:pPr marL="0" indent="0"/>
            <a:r>
              <a:rPr lang="en-US" dirty="0"/>
              <a:t>To erect long, awkward or heavy ladders, get help to avoid injury from overexertion.</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0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10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Discuss requirements for ladder inspection and maintenance</a:t>
            </a:r>
            <a:r>
              <a:rPr lang="en-US" baseline="0" dirty="0"/>
              <a:t> (Slide 1 of 2).</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0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10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Discuss requirements for ladder inspection and maintenance</a:t>
            </a:r>
            <a:r>
              <a:rPr lang="en-US" baseline="0" dirty="0"/>
              <a:t> (Slide 2 of 2).</a:t>
            </a:r>
            <a:endParaRPr lang="en-US"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40611085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0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09: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This is a brief “big-picture” ladder</a:t>
            </a:r>
            <a:r>
              <a:rPr lang="en-US" baseline="0" dirty="0"/>
              <a:t> safety checklist.</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1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p110: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Discuss</a:t>
            </a:r>
            <a:r>
              <a:rPr lang="en-US" baseline="0" dirty="0"/>
              <a:t> items on slide related to ladder purchase and care.</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1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p11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Document</a:t>
            </a:r>
            <a:r>
              <a:rPr lang="en-US" baseline="0" dirty="0"/>
              <a:t> the successful completion of the skill assessment using the forms provided.</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Ladder safety devices or systems are used to climb fixed ladders includes a body harness, </a:t>
            </a:r>
            <a:r>
              <a:rPr lang="en-US" dirty="0" err="1"/>
              <a:t>carabiner</a:t>
            </a:r>
            <a:r>
              <a:rPr lang="en-US" dirty="0"/>
              <a:t>, carrier rail, and safety sleeve.</a:t>
            </a:r>
          </a:p>
          <a:p>
            <a:r>
              <a:rPr lang="en-US" dirty="0"/>
              <a:t>●	Stairways and ladders are major sources of injuries and fatalities among construction workers.</a:t>
            </a:r>
          </a:p>
          <a:p>
            <a:r>
              <a:rPr lang="en-US" dirty="0"/>
              <a:t>●	When there is a break in elevation of 19 inches or more and no ramp, runway, embankment or personnel hoist is available, employers. must provide a stairway or ladder at all worker points of access.</a:t>
            </a:r>
          </a:p>
          <a:p>
            <a:r>
              <a:rPr lang="en-US" dirty="0"/>
              <a:t>●	Use ladders only for their designed purpose.</a:t>
            </a:r>
          </a:p>
          <a:p>
            <a:r>
              <a:rPr lang="en-US" dirty="0"/>
              <a:t>●	Keep areas clear around the top and bottom of ladders. Do not move, shift or extend ladders while in use.</a:t>
            </a:r>
          </a:p>
          <a:p>
            <a:r>
              <a:rPr lang="en-US" dirty="0"/>
              <a:t>●	Ladders should only be repaired by qualified persons.</a:t>
            </a:r>
          </a:p>
          <a:p>
            <a:r>
              <a:rPr lang="en-US" dirty="0"/>
              <a:t>●	Maintain 3- point contact when climbing up or down.</a:t>
            </a:r>
          </a:p>
          <a:p>
            <a:r>
              <a:rPr lang="en-US" dirty="0"/>
              <a:t>●	Use only Underwriter’s Laboratory approved ladders (will have the UL seal).</a:t>
            </a:r>
          </a:p>
          <a:p>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8084909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112:notes"/>
          <p:cNvSpPr txBox="1">
            <a:spLocks noGrp="1"/>
          </p:cNvSpPr>
          <p:nvPr>
            <p:ph type="body" idx="1"/>
          </p:nvPr>
        </p:nvSpPr>
        <p:spPr>
          <a:xfrm>
            <a:off x="487018" y="4620577"/>
            <a:ext cx="6096663" cy="3780473"/>
          </a:xfrm>
          <a:prstGeom prst="rect">
            <a:avLst/>
          </a:prstGeom>
          <a:noFill/>
          <a:ln>
            <a:noFill/>
          </a:ln>
        </p:spPr>
        <p:txBody>
          <a:bodyPr spcFirstLastPara="1" wrap="square" lIns="96650" tIns="48312" rIns="96650" bIns="48312" anchor="t" anchorCtr="0">
            <a:noAutofit/>
          </a:bodyPr>
          <a:lstStyle/>
          <a:p>
            <a:pPr marL="65869" indent="-237127" algn="just">
              <a:lnSpc>
                <a:spcPct val="107000"/>
              </a:lnSpc>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(Excerpt</a:t>
            </a:r>
            <a:r>
              <a:rPr lang="en-US" sz="11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from FACE website (Case 9816) with partial modifications in the scenario)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869" marR="301019" indent="-237127" algn="just">
              <a:lnSpc>
                <a:spcPct val="107000"/>
              </a:lnSpc>
            </a:pP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On July 18, 1998, a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25-year-old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male roofer helper (the victim) died after falling 16.5 feet from a roof to a concrete basement way while trying to stop a bundle of shingles from sliding off a roof edge.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11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869" marR="302337" indent="-237127" algn="just">
              <a:lnSpc>
                <a:spcPct val="107000"/>
              </a:lnSpc>
            </a:pP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company owner had decided to replace the shingles on the roof of his residence and his adjacent garage. He and his eldest son, the company co-owner, had instructed his youngest son,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25 years of age</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 ask two of his friends to help him remove the old fiberglass shingles from both structures. A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25-year-old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victim) and a 16- year-old agreed to help with the job.</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11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869" marR="300361" indent="-237127" algn="just">
              <a:lnSpc>
                <a:spcPct val="107000"/>
              </a:lnSpc>
            </a:pP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On the first day of the job, all five workers carried bundles of new shingles to the peak of the residence</a:t>
            </a:r>
            <a:r>
              <a:rPr lang="en-US" sz="11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s 5.5:12 (5.5 inches of rise for every 12 inches of width) pitched roof. The shingles were stacked 3 or 4 bundles high along the roof</a:t>
            </a:r>
            <a:r>
              <a:rPr lang="en-US" sz="11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s peak. The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25-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16-year-old workers then took shovels up the ladder to the residence</a:t>
            </a:r>
            <a:r>
              <a:rPr lang="en-US" sz="11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s roof while the father and two sons climbed a ladder to the garage roof to determine what materials would be needed to complete the garage roof.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11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869" marR="300361" indent="-237127" algn="just">
              <a:lnSpc>
                <a:spcPct val="107000"/>
              </a:lnSpc>
            </a:pP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As the two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men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began removing the shingles the victim contacted a stack of shingles with part of his body, or the shovel, and a bundle began to slide down the back side of the roof. The victim began to chase the bundle in an attempt to retrieve it. None of the other workers saw the victim fall off the roof, but he apparently lost his balance and fell 16.5 feet from the roof to a concrete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driveway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below, striking his head on the concrete.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11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869" marR="300361" indent="-237127" algn="just">
              <a:lnSpc>
                <a:spcPct val="107000"/>
              </a:lnSpc>
            </a:pPr>
            <a:r>
              <a:rPr lang="en-US" sz="11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co-owner stated that approximately 0.5 hours before the incident, he knocked a whole stack of shingles off the back side of the roof, damaging the eaves. He stated that at that time he instructed the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workers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to let the shingles go if the materials began to slide down the roof.</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6"/>
            <a:ext cx="5852160" cy="4647842"/>
          </a:xfrm>
        </p:spPr>
        <p:txBody>
          <a:bodyPr/>
          <a:lstStyle/>
          <a:p>
            <a:pPr marL="355690">
              <a:lnSpc>
                <a:spcPct val="107000"/>
              </a:lnSpc>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Assumptions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Activity</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Removing old shingles (fiberglass shingles) and installing new shingles (3-tab asphalt composite roofing shingles (1</a:t>
            </a:r>
            <a:r>
              <a:rPr lang="en-US" sz="10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*3</a:t>
            </a:r>
            <a:r>
              <a:rPr lang="en-US" sz="10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*4</a:t>
            </a:r>
            <a:r>
              <a:rPr lang="en-US" sz="10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Location</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Peak of the pitched roof of a residence. (Slope: 24 degree above horizontal)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Work expectation</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Doing a good, safe job in a reasonable time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marR="297726" indent="-355690" algn="just">
              <a:lnSpc>
                <a:spcPct val="107000"/>
              </a:lnSpc>
              <a:buFont typeface="Arial" panose="020B0604020202020204" pitchFamily="34" charset="0"/>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Scenario</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When removing old shingles, the worker struck with his body the newly stacked bundle of shingles next to him at the peak of the roof. He then chased the bundle to stop the shingles from falling, lost his balance, and fell 16.5 feet.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10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10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Questions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10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Ask what unsafe action(s) caused the incident. Items to discuss: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Symbol" panose="05050102010706020507" pitchFamily="18" charset="2"/>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Safety issues of the work on open-sided roof edges</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55690" marR="301678" indent="-355690">
              <a:lnSpc>
                <a:spcPct val="107000"/>
              </a:lnSpc>
              <a:buFont typeface="Symbol" panose="05050102010706020507" pitchFamily="18" charset="2"/>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Ask what action(s) can be taken to avoid the incident. (Which is the correct, or safe, way of performing the task? </a:t>
            </a: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answer is C</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Items to discuss: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marR="304313" indent="-355690">
              <a:lnSpc>
                <a:spcPct val="107000"/>
              </a:lnSpc>
              <a:buFont typeface="Symbol" panose="05050102010706020507" pitchFamily="18" charset="2"/>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Slide-guard </a:t>
            </a:r>
            <a:r>
              <a:rPr lang="en-US" sz="10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Can only be used up to 25 feet when several site requirements are met (1926.500 Appendix E).</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55690" marR="302337" indent="-355690">
              <a:lnSpc>
                <a:spcPct val="107000"/>
              </a:lnSpc>
              <a:buFont typeface="Symbol" panose="05050102010706020507" pitchFamily="18" charset="2"/>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Guardrails </a:t>
            </a:r>
            <a:r>
              <a:rPr lang="en-US" sz="10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Each employee on a steep roof with unprotected sides and edges 6 feet (1.8 m) or more above lower levels shall be protected from falling by guardrail systems with </a:t>
            </a:r>
            <a:r>
              <a:rPr lang="en-US" sz="1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toeboards</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safety net systems, or Personal Fall Arrest Systems (PFAS) (1926.501(b)(11)). Practically, guardrails are not intended for steep, pitched roofs.</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Symbol" panose="05050102010706020507" pitchFamily="18" charset="2"/>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Not all the roof edges in Option B are protected.</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Symbol" panose="05050102010706020507" pitchFamily="18" charset="2"/>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Harness and life line </a:t>
            </a:r>
            <a:r>
              <a:rPr lang="en-US" sz="10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Should be able to withstand 5,000 pounds of force.</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55690" marR="299043" indent="-355690">
              <a:lnSpc>
                <a:spcPct val="107000"/>
              </a:lnSpc>
              <a:buFont typeface="Symbol" panose="05050102010706020507" pitchFamily="18" charset="2"/>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Make sure the harness fits and is not defective when using Personal Fall Arrest Systems (PFAS).</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Symbol" panose="05050102010706020507" pitchFamily="18" charset="2"/>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Always stay connected/tie off.</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latin typeface="Calibri" panose="020F0502020204030204" pitchFamily="34" charset="0"/>
                <a:ea typeface="Times New Roman" panose="02020603050405020304" pitchFamily="18" charset="0"/>
              </a:rPr>
              <a:t>Ensure that all anchor points are safe.</a:t>
            </a:r>
            <a:endParaRPr lang="en-US" sz="1000"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317681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a:bodyPr>
          <a:lstStyle/>
          <a:p>
            <a:pPr indent="0"/>
            <a:r>
              <a:rPr lang="en-US" sz="900" b="1" dirty="0"/>
              <a:t>Improper use of Equipment Causes Death</a:t>
            </a:r>
            <a:endParaRPr lang="en-US" sz="900" dirty="0"/>
          </a:p>
          <a:p>
            <a:pPr indent="0"/>
            <a:r>
              <a:rPr lang="en-US" sz="900" dirty="0"/>
              <a:t>Often times the falls from an elevation over 6 </a:t>
            </a:r>
            <a:r>
              <a:rPr lang="en-US" sz="900" dirty="0" err="1"/>
              <a:t>ft</a:t>
            </a:r>
            <a:r>
              <a:rPr lang="en-US" sz="900" dirty="0"/>
              <a:t> in construction and 4 </a:t>
            </a:r>
            <a:r>
              <a:rPr lang="en-US" sz="900" dirty="0" err="1"/>
              <a:t>ft</a:t>
            </a:r>
            <a:r>
              <a:rPr lang="en-US" sz="900" dirty="0"/>
              <a:t>, in general industry isn’t caused my holes or unprotected leading edges. Many employees improperly use equipment that results in their own death.  OSHA 29 CFR 1926.451 Subpart L address the rules for ladders used on or with scaffolds.</a:t>
            </a:r>
          </a:p>
          <a:p>
            <a:pPr indent="0"/>
            <a:r>
              <a:rPr lang="en-US" sz="900" dirty="0"/>
              <a:t> </a:t>
            </a:r>
          </a:p>
          <a:p>
            <a:pPr indent="0"/>
            <a:r>
              <a:rPr lang="en-US" sz="900" dirty="0"/>
              <a:t> A worker was installing vinyl siding on a two-story townhome. He was standing on a ladder that was placed on top of a scaffold. A co-worker was on the scaffold cutting pieces of siding. The scaffold had no guardrails. The workers were not wearing any fall protection.  While standing on the top step of the ladder, the worker putting up siding overreached to one side and the ladder overturned. He fell nearly 20 feet and landed on the driveway below. He died later that day from injuries caused by the fall.</a:t>
            </a:r>
          </a:p>
          <a:p>
            <a:pPr indent="0"/>
            <a:r>
              <a:rPr lang="en-US" sz="900" dirty="0"/>
              <a:t> </a:t>
            </a:r>
          </a:p>
          <a:p>
            <a:pPr indent="0"/>
            <a:r>
              <a:rPr lang="en-US" sz="900" dirty="0"/>
              <a:t>Let's look at the events leading up to this tragic incident, and see how it could have been prevented. Originally, the worker installing siding was standing on a ladder that was placed on top of a scaffold. This is a very serious and dangerous OSHA violation. Also, there was no fall protection for these workers. OSHA requires employers to provide workers with fall protection when they are working on scaffolds more than 10 feet above a lower level.</a:t>
            </a:r>
          </a:p>
          <a:p>
            <a:pPr indent="0"/>
            <a:r>
              <a:rPr lang="en-US" sz="900" dirty="0"/>
              <a:t> </a:t>
            </a:r>
          </a:p>
          <a:p>
            <a:pPr indent="0"/>
            <a:r>
              <a:rPr lang="en-US" sz="900" dirty="0"/>
              <a:t>Let's look again at the worker installing siding. But now, the worker is standing on a fully-decked pump-jack scaffold. It has guardrails at the top, middle, and ends. So, instead of being at risk from falling while installing siding, this worker is now protected from fall hazards.</a:t>
            </a:r>
          </a:p>
          <a:p>
            <a:pPr indent="0"/>
            <a:r>
              <a:rPr lang="en-US" sz="900" dirty="0"/>
              <a:t> </a:t>
            </a:r>
          </a:p>
          <a:p>
            <a:pPr indent="0"/>
            <a:r>
              <a:rPr lang="en-US" sz="900" dirty="0"/>
              <a:t>This example shows the importance of following OSHA's fall protection standards. These types of construction deaths are preventable. The fall protection measures shown here save workers' lives.  Use fall protection on the job: it could be the difference between life </a:t>
            </a:r>
            <a:r>
              <a:rPr lang="en-US" sz="900" dirty="0" err="1"/>
              <a:t>life</a:t>
            </a:r>
            <a:r>
              <a:rPr lang="en-US" sz="900" dirty="0"/>
              <a:t> and death.</a:t>
            </a:r>
          </a:p>
          <a:p>
            <a:pPr indent="0"/>
            <a:r>
              <a:rPr lang="en-US" sz="900" dirty="0"/>
              <a:t> </a:t>
            </a:r>
          </a:p>
          <a:p>
            <a:pPr indent="0"/>
            <a:r>
              <a:rPr lang="en-US" sz="900" dirty="0"/>
              <a:t>Link to Spanish video: https://youtu.be/Nd9RWLvcpUE</a:t>
            </a: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37919660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112:notes"/>
          <p:cNvSpPr txBox="1">
            <a:spLocks noGrp="1"/>
          </p:cNvSpPr>
          <p:nvPr>
            <p:ph type="body" idx="1"/>
          </p:nvPr>
        </p:nvSpPr>
        <p:spPr>
          <a:xfrm>
            <a:off x="731520" y="4620577"/>
            <a:ext cx="5852160" cy="4405000"/>
          </a:xfrm>
          <a:prstGeom prst="rect">
            <a:avLst/>
          </a:prstGeom>
          <a:noFill/>
          <a:ln>
            <a:noFill/>
          </a:ln>
        </p:spPr>
        <p:txBody>
          <a:bodyPr spcFirstLastPara="1" wrap="square" lIns="96650" tIns="48312" rIns="96650" bIns="48312" anchor="t" anchorCtr="0">
            <a:noAutofit/>
          </a:bodyPr>
          <a:lstStyle/>
          <a:p>
            <a:pPr marL="65869" marR="301019" indent="-237127" algn="just">
              <a:lnSpc>
                <a:spcPct val="107000"/>
              </a:lnSpc>
            </a:pPr>
            <a:r>
              <a:rPr lang="en-US" sz="9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employer in this incident was a roofing contractor that had been in operation for 22 years and employed 12 workers. The employer had a written safety policy and safety program. General written safety rules were reviewed with all employees upon hire. </a:t>
            </a:r>
            <a:r>
              <a:rPr lang="en-US" sz="10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Training</a:t>
            </a:r>
            <a:r>
              <a:rPr lang="en-US" sz="9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was accomplished on the job. Tailgate safety meetings were conducted by the job foreman when necessary. Safety meetings were held prior to the start of each job to discuss the safety hazards associated with that job. The victim had worked for the employer for 12 years and had 15 years prior experience. This was the first fatality experienced by the employer.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9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869" marR="299043" indent="-237127" algn="just">
              <a:lnSpc>
                <a:spcPct val="107000"/>
              </a:lnSpc>
            </a:pPr>
            <a:r>
              <a:rPr lang="en-US" sz="9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employer had been contracted to replace the fiberglass insulation and corrugated </a:t>
            </a:r>
            <a:r>
              <a:rPr lang="en-US" sz="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metal roof panels </a:t>
            </a:r>
            <a:r>
              <a:rPr lang="en-US" sz="9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on an 80-foot-wide by 140-foot-long church roof with a 1:12 pitch. A five-man crew (general superintendent, foreman, roofer, and 2 sheet metal mechanics) was sent to the site to complete the task. The men were to remove 36-inch wide sections of </a:t>
            </a:r>
            <a:r>
              <a:rPr lang="en-US" sz="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metal roof panels </a:t>
            </a:r>
            <a:r>
              <a:rPr lang="en-US" sz="9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insulation at a time and replace them with new panels and insulation. This required removing three, 3-foot-wide by 6-foot-long panels and replacing them with the new 20-inch-wide by 16- foot-long panels.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9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869" marR="304313" indent="-237127" algn="just">
              <a:lnSpc>
                <a:spcPct val="107000"/>
              </a:lnSpc>
            </a:pPr>
            <a:r>
              <a:rPr lang="en-US" sz="9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To remove the panels, the roofer would hold the end of the old panels up and pull them back as the sheet metal mechanics removed the screws that attached the panels to the roof joists. Because the men were installing panels smaller in width than those being replaced, open space with exposed insulation existed around the work area.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9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900" i="1" dirty="0">
                <a:solidFill>
                  <a:srgbClr val="000000"/>
                </a:solidFill>
                <a:latin typeface="Calibri" panose="020F0502020204030204" pitchFamily="34" charset="0"/>
                <a:ea typeface="Times New Roman" panose="02020603050405020304" pitchFamily="18" charset="0"/>
              </a:rPr>
              <a:t>At 3:00 p.m. on the second day at the site, work had progressed to a point where the men had completed work on an area measuring approximately 25 feet by 115 feet. As the victim finished removing the screws holding the next piece of </a:t>
            </a:r>
            <a:r>
              <a:rPr lang="en-US" sz="900" dirty="0">
                <a:solidFill>
                  <a:srgbClr val="000000"/>
                </a:solidFill>
                <a:latin typeface="Calibri" panose="020F0502020204030204" pitchFamily="34" charset="0"/>
                <a:ea typeface="Times New Roman" panose="02020603050405020304" pitchFamily="18" charset="0"/>
              </a:rPr>
              <a:t>old panel</a:t>
            </a:r>
            <a:r>
              <a:rPr lang="en-US" sz="900" i="1" dirty="0">
                <a:solidFill>
                  <a:srgbClr val="000000"/>
                </a:solidFill>
                <a:latin typeface="Calibri" panose="020F0502020204030204" pitchFamily="34" charset="0"/>
                <a:ea typeface="Times New Roman" panose="02020603050405020304" pitchFamily="18" charset="0"/>
              </a:rPr>
              <a:t>, he stood up and stepped backward into an opening approximately 3 feet by 6 feet that was covered only with fiberglass insulation, and fell </a:t>
            </a:r>
            <a:r>
              <a:rPr lang="en-US" sz="900" dirty="0">
                <a:solidFill>
                  <a:srgbClr val="000000"/>
                </a:solidFill>
                <a:latin typeface="Calibri" panose="020F0502020204030204" pitchFamily="34" charset="0"/>
                <a:ea typeface="Times New Roman" panose="02020603050405020304" pitchFamily="18" charset="0"/>
              </a:rPr>
              <a:t>30 </a:t>
            </a:r>
            <a:r>
              <a:rPr lang="en-US" sz="900" i="1" dirty="0">
                <a:solidFill>
                  <a:srgbClr val="000000"/>
                </a:solidFill>
                <a:latin typeface="Calibri" panose="020F0502020204030204" pitchFamily="34" charset="0"/>
                <a:ea typeface="Times New Roman" panose="02020603050405020304" pitchFamily="18" charset="0"/>
              </a:rPr>
              <a:t>feet to the hardwood floor inside the church, striking his head.</a:t>
            </a:r>
            <a:endParaRPr sz="9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31051482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7127">
              <a:lnSpc>
                <a:spcPct val="107000"/>
              </a:lnSpc>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Assumptions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SzPts val="1200"/>
              <a:buFont typeface="Calibri" panose="020F0502020204030204" pitchFamily="34" charset="0"/>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Activity</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Removing screws of the old metal roof panels. (panel type: corrugated metal panel; Old panel size: 3 feet by 6 feet; New panel size: 20 inches by 16 feet)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marR="300361" indent="-355690">
              <a:lnSpc>
                <a:spcPct val="107000"/>
              </a:lnSpc>
              <a:buSzPts val="1200"/>
              <a:buFont typeface="Calibri" panose="020F0502020204030204" pitchFamily="34" charset="0"/>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Location</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Roof deck of a church (Roof size: 80 feet by 140 feet, with a 1:12 pitch (angle=4.76 degrees))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SzPts val="1200"/>
              <a:buFont typeface="Calibri" panose="020F0502020204030204" pitchFamily="34" charset="0"/>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Work expectation</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Doing a good safe job in a reasonable amount of time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SzPts val="1200"/>
              <a:buFont typeface="Calibri" panose="020F0502020204030204" pitchFamily="34" charset="0"/>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Scenario</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After removing the screws that attached the old metal roof panels to the roof joists, a sheet metal mechanic stood up, stepped backward and fell 30 feet through a roof opening covered only with fiberglass insulation. The worker struck his head on the floor and died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237127">
              <a:lnSpc>
                <a:spcPct val="107000"/>
              </a:lnSpc>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Questions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Ask what unsafe action(s) caused the incident. Items to be discussed: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SzPts val="1200"/>
              <a:buFont typeface="Calibri" panose="020F050202020403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Safety issues when removing old metal roof panels and installing new ones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SzPts val="1200"/>
              <a:buFont typeface="Calibri" panose="020F050202020403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Safety issues for roof openings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301678">
              <a:lnSpc>
                <a:spcPct val="107000"/>
              </a:lnSpc>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Ask what action(s) can be taken to avoid the incident. (Which is the correct, or safe, way of performing the task? </a:t>
            </a: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answer is C</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Items to be discussed: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marR="301678" indent="-355690">
              <a:lnSpc>
                <a:spcPct val="107000"/>
              </a:lnSpc>
              <a:buSzPts val="1200"/>
              <a:buFont typeface="Calibri" panose="020F050202020403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Guardrails and its suitability - notice that slide guard is not an acceptable means of fall protection here!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marR="300361" indent="-355690">
              <a:lnSpc>
                <a:spcPct val="107000"/>
              </a:lnSpc>
              <a:buSzPts val="1200"/>
              <a:buFont typeface="Calibri" panose="020F050202020403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Plywood that is (1) thick enough and (2) marked with the word “HOLE” for securely covering up roof holes and openings (The plywood should have a safety factor of 2 based on OSHA standards).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SzPts val="1200"/>
              <a:buFont typeface="Calibri" panose="020F050202020403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Don’t sit or walk on skylights or other openings.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SzPts val="1200"/>
              <a:buFont typeface="Calibri" panose="020F050202020403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Harness and lifeline - should be able to withstand 5,000 pounds of force.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marR="304313" indent="-355690">
              <a:lnSpc>
                <a:spcPct val="107000"/>
              </a:lnSpc>
              <a:buSzPts val="1200"/>
              <a:buFont typeface="Calibri" panose="020F050202020403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Make sure the harness fits and is not defective when using Personal Fall Arrest Systems (PFAS).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SzPts val="1200"/>
              <a:buFont typeface="Calibri" panose="020F050202020403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Always stay connected/tied off.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SzPts val="1200"/>
              <a:buFont typeface="Calibri" panose="020F050202020403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Ensure that all anchor points are safe.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000"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34928673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378480278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000" b="1" dirty="0"/>
              <a:t>Upon completion of this module you will be able to explain:</a:t>
            </a:r>
            <a:endParaRPr sz="1000" b="1" dirty="0"/>
          </a:p>
          <a:p>
            <a:pPr marL="355690" indent="-355690">
              <a:buFont typeface="Symbol" panose="05050102010706020507" pitchFamily="18" charset="2"/>
              <a:buChar char=""/>
            </a:pPr>
            <a:r>
              <a:rPr lang="en-US" sz="1000" spc="-16"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Describe the conditions for successful learning </a:t>
            </a:r>
            <a:endParaRPr lang="en-US" sz="1000" dirty="0">
              <a:solidFill>
                <a:srgbClr val="0D0D0D"/>
              </a:solidFill>
            </a:endParaRPr>
          </a:p>
          <a:p>
            <a:pPr marL="355690" indent="-355690">
              <a:buFont typeface="Symbol" panose="05050102010706020507" pitchFamily="18" charset="2"/>
              <a:buChar char=""/>
            </a:pPr>
            <a:r>
              <a:rPr lang="en-US" sz="1000" spc="-16"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Describe two key elements of adult learning theory</a:t>
            </a:r>
            <a:endParaRPr lang="en-US" sz="1000" dirty="0">
              <a:solidFill>
                <a:srgbClr val="0D0D0D"/>
              </a:solidFill>
            </a:endParaRPr>
          </a:p>
          <a:p>
            <a:pPr marL="355690" indent="-355690">
              <a:buFont typeface="Symbol" panose="05050102010706020507" pitchFamily="18" charset="2"/>
              <a:buChar char=""/>
            </a:pPr>
            <a:r>
              <a:rPr lang="en-US" sz="1000" spc="-16"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Discuss the seven considerations when working with adult learners</a:t>
            </a:r>
            <a:endParaRPr lang="en-US" sz="1000" dirty="0">
              <a:solidFill>
                <a:srgbClr val="0D0D0D"/>
              </a:solidFill>
            </a:endParaRPr>
          </a:p>
          <a:p>
            <a:pPr marL="355690" indent="-355690">
              <a:buFont typeface="Symbol" panose="05050102010706020507" pitchFamily="18" charset="2"/>
              <a:buChar char=""/>
            </a:pPr>
            <a:r>
              <a:rPr lang="en-US" sz="1000" spc="-16"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Give examples of at least five activity-based learning activities</a:t>
            </a:r>
            <a:endParaRPr lang="en-US" sz="1000" dirty="0">
              <a:solidFill>
                <a:srgbClr val="0D0D0D"/>
              </a:solidFill>
            </a:endParaRPr>
          </a:p>
          <a:p>
            <a:pPr marL="355690" indent="-355690">
              <a:buFont typeface="Symbol" panose="05050102010706020507" pitchFamily="18" charset="2"/>
              <a:buChar char=""/>
            </a:pPr>
            <a:r>
              <a:rPr lang="en-US" sz="1000" spc="-16"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Explain how to give objective feedback</a:t>
            </a:r>
            <a:endParaRPr lang="en-US" sz="1000" dirty="0">
              <a:solidFill>
                <a:srgbClr val="0D0D0D"/>
              </a:solidFill>
            </a:endParaRP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5390261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present the successful training programs, particularly to diverse audiences with different training needs, trainers need to be able to adapt course material.  </a:t>
            </a:r>
          </a:p>
          <a:p>
            <a:endParaRPr lang="en-US" dirty="0"/>
          </a:p>
          <a:p>
            <a:r>
              <a:rPr lang="en-US" dirty="0"/>
              <a:t>This training introduces participants to the elements of instructional design, Gagne’s conditions of learning, and elements of adult learning theory. .  </a:t>
            </a:r>
          </a:p>
          <a:p>
            <a:endParaRPr lang="en-US" dirty="0"/>
          </a:p>
          <a:p>
            <a:r>
              <a:rPr lang="en-US" dirty="0"/>
              <a:t>Personal requirements include good communication and reflection skills, flexibility; and, they should show respect and acceptance towards people with and without special language needs.</a:t>
            </a: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60610231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defTabSz="948507">
              <a:defRPr/>
            </a:pPr>
            <a:r>
              <a:rPr lang="en-US" dirty="0"/>
              <a:t>Gagne states that different internal and cognitive conditions are necessary for learning.  For example, if cognitive strategies are to be learned, there must be a chance to practice developing new solutions to problems; to learn new attitudes, the learner must be exposed to a credible role model or persuasive arguments.</a:t>
            </a:r>
          </a:p>
          <a:p>
            <a:endParaRPr lang="en-US" dirty="0"/>
          </a:p>
          <a:p>
            <a:r>
              <a:rPr lang="en-US" dirty="0"/>
              <a:t>The following examples for the nine conditions of learning can be changed to focus on examples relative to the training being developed or delivered</a:t>
            </a:r>
          </a:p>
          <a:p>
            <a:r>
              <a:rPr lang="en-US" dirty="0"/>
              <a:t>1.	Gain attention – show variety of Personal Fall Arrest System (PFAS).</a:t>
            </a:r>
          </a:p>
          <a:p>
            <a:r>
              <a:rPr lang="en-US" dirty="0"/>
              <a:t>2.	Identify objective – pose question: “What is a full body harness?</a:t>
            </a:r>
          </a:p>
          <a:p>
            <a:r>
              <a:rPr lang="en-US" dirty="0"/>
              <a:t>3.	Recall prior learning – review definitions of PFAS.</a:t>
            </a:r>
          </a:p>
          <a:p>
            <a:r>
              <a:rPr lang="en-US" dirty="0"/>
              <a:t>4.	Presenting new material – give definition of safety nets.</a:t>
            </a:r>
          </a:p>
          <a:p>
            <a:r>
              <a:rPr lang="en-US" dirty="0"/>
              <a:t>5.	Guide learning–show actual example or photo of safety nets.</a:t>
            </a:r>
          </a:p>
          <a:p>
            <a:r>
              <a:rPr lang="en-US" dirty="0"/>
              <a:t>6.	Elicit performance – ask participants to create a Level B ensemble for a given task.</a:t>
            </a:r>
          </a:p>
          <a:p>
            <a:r>
              <a:rPr lang="en-US" dirty="0"/>
              <a:t>7.	Provide feedback – check examples as correct/incorrect.</a:t>
            </a:r>
          </a:p>
          <a:p>
            <a:r>
              <a:rPr lang="en-US" dirty="0"/>
              <a:t>8.	Assess performance– provide scores and remediation.</a:t>
            </a:r>
          </a:p>
          <a:p>
            <a:r>
              <a:rPr lang="en-US" dirty="0"/>
              <a:t>9.	Enhance retention/transfer – show pictures of PPE and ask participants to identify where and how it should be used. </a:t>
            </a: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41213477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defTabSz="948507">
              <a:defRPr/>
            </a:pPr>
            <a:r>
              <a:rPr lang="en-US" dirty="0"/>
              <a:t>Review key elements of adult learning theory: </a:t>
            </a:r>
          </a:p>
          <a:p>
            <a:endParaRPr lang="en-US" dirty="0"/>
          </a:p>
          <a:p>
            <a:r>
              <a:rPr lang="en-US" dirty="0"/>
              <a:t>Please encourage participants to engage their students by conducting reviews of the information that was just covered. </a:t>
            </a:r>
          </a:p>
          <a:p>
            <a:endParaRPr lang="en-US" b="1" dirty="0"/>
          </a:p>
          <a:p>
            <a:r>
              <a:rPr lang="en-US" b="1" dirty="0"/>
              <a:t>Additional Tips Related to Adult Learning</a:t>
            </a:r>
          </a:p>
          <a:p>
            <a:pPr>
              <a:buFont typeface="Arial" panose="020B0604020202020204" pitchFamily="34" charset="0"/>
              <a:buChar char="•"/>
            </a:pPr>
            <a:r>
              <a:rPr lang="en-US" dirty="0"/>
              <a:t>Establish a climate conducive to learning. </a:t>
            </a:r>
          </a:p>
          <a:p>
            <a:pPr>
              <a:buFont typeface="Arial" panose="020B0604020202020204" pitchFamily="34" charset="0"/>
              <a:buChar char="•"/>
            </a:pPr>
            <a:r>
              <a:rPr lang="en-US" dirty="0"/>
              <a:t>This varies based on what type of training will be given, the expected audience, the training venue, and many other items.  </a:t>
            </a:r>
          </a:p>
          <a:p>
            <a:pPr>
              <a:buFont typeface="Arial" panose="020B0604020202020204" pitchFamily="34" charset="0"/>
              <a:buChar char="•"/>
            </a:pPr>
            <a:r>
              <a:rPr lang="en-US" dirty="0"/>
              <a:t>Design training to be approximately 35% presentation and 65% application and feedback.  </a:t>
            </a:r>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64323794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considerations on slide.</a:t>
            </a:r>
          </a:p>
          <a:p>
            <a:r>
              <a:rPr lang="en-US" dirty="0"/>
              <a:t>Adults need to participate in small group activities during the learning to move them beyond understanding to: </a:t>
            </a:r>
          </a:p>
          <a:p>
            <a:r>
              <a:rPr lang="en-US" dirty="0"/>
              <a:t>o	Application</a:t>
            </a:r>
          </a:p>
          <a:p>
            <a:r>
              <a:rPr lang="en-US" dirty="0"/>
              <a:t>o	Analysis</a:t>
            </a:r>
          </a:p>
          <a:p>
            <a:r>
              <a:rPr lang="en-US" dirty="0"/>
              <a:t>o	Synthesis</a:t>
            </a:r>
          </a:p>
          <a:p>
            <a:r>
              <a:rPr lang="en-US" dirty="0"/>
              <a:t>o	Evaluation</a:t>
            </a:r>
          </a:p>
          <a:p>
            <a:r>
              <a:rPr lang="en-US" dirty="0"/>
              <a:t>Small group activities provide an opportunity to share, reflect, and generalize their learning experiences.</a:t>
            </a:r>
          </a:p>
          <a:p>
            <a:r>
              <a:rPr lang="en-US" dirty="0"/>
              <a:t>Adult learners come to learning with a wide range of previous:</a:t>
            </a:r>
          </a:p>
          <a:p>
            <a:r>
              <a:rPr lang="en-US" dirty="0"/>
              <a:t>o	Experiences</a:t>
            </a:r>
          </a:p>
          <a:p>
            <a:r>
              <a:rPr lang="en-US" dirty="0"/>
              <a:t>o	Knowledge</a:t>
            </a:r>
          </a:p>
          <a:p>
            <a:r>
              <a:rPr lang="en-US" dirty="0"/>
              <a:t>o	Self Direction</a:t>
            </a:r>
          </a:p>
          <a:p>
            <a:r>
              <a:rPr lang="en-US" dirty="0"/>
              <a:t>o	Interests</a:t>
            </a:r>
          </a:p>
          <a:p>
            <a:r>
              <a:rPr lang="en-US" dirty="0"/>
              <a:t>o	Competencies </a:t>
            </a:r>
          </a:p>
          <a:p>
            <a:r>
              <a:rPr lang="en-US" dirty="0"/>
              <a:t>This diversity must be accommodated in the professional development planning.</a:t>
            </a: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356835284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defTabSz="948507">
              <a:defRPr/>
            </a:pPr>
            <a:r>
              <a:rPr lang="en-US" dirty="0"/>
              <a:t>Activity-based learning is a process that involves participants in doing things, thinking about what they are doing and applying what they have learned to new situations. The process includes a range of activities such as interactive lecture, hands-on, class discussion, small group exercises, videotapes, case studies, role plays, reflective exercises, panel of experts, brainstorming, guest speakers, and demonstration.</a:t>
            </a: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13505361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474254" indent="-237127" defTabSz="948507">
              <a:defRPr/>
            </a:pPr>
            <a:r>
              <a:rPr lang="en-US" dirty="0"/>
              <a:t>The use of interactive lecture allows the opportunities for the instructor to present factual material in a direct, logical manner while relating the participants’ background and experience to course topics, stimulating critical and creative thinking and providing examples and stories.</a:t>
            </a:r>
          </a:p>
          <a:p>
            <a:r>
              <a:rPr lang="en-US" b="1" dirty="0"/>
              <a:t>Hands-on</a:t>
            </a:r>
            <a:endParaRPr lang="en-US" dirty="0"/>
          </a:p>
          <a:p>
            <a:r>
              <a:rPr lang="en-US" dirty="0"/>
              <a:t>The use of hands-on allows opportunities for the participant to show the instructor how well he/she can perform a particular task or procedure.</a:t>
            </a:r>
          </a:p>
          <a:p>
            <a:r>
              <a:rPr lang="en-US" b="1" dirty="0"/>
              <a:t>Class Discussion</a:t>
            </a:r>
            <a:endParaRPr lang="en-US" dirty="0"/>
          </a:p>
          <a:p>
            <a:r>
              <a:rPr lang="en-US" dirty="0"/>
              <a:t>The use of class discussion after a learning activity allows opportunities for the participant to gather ideas, analyze issues and /or generate solutions or recommendations.</a:t>
            </a:r>
          </a:p>
          <a:p>
            <a:r>
              <a:rPr lang="en-US" b="1" dirty="0"/>
              <a:t>Small Group Discussions</a:t>
            </a:r>
            <a:endParaRPr lang="en-US" dirty="0"/>
          </a:p>
          <a:p>
            <a:r>
              <a:rPr lang="en-US" dirty="0"/>
              <a:t>Small group exercises usually consist of participants from different backgrounds and experiences working toward a common goal. For example, a small group may analyze a job site accident, determine what caused it and establish guidelines to prevent it from happening.</a:t>
            </a:r>
          </a:p>
          <a:p>
            <a:r>
              <a:rPr lang="en-US" b="1" dirty="0"/>
              <a:t>Videotapes</a:t>
            </a:r>
            <a:endParaRPr lang="en-US" dirty="0"/>
          </a:p>
          <a:p>
            <a:r>
              <a:rPr lang="en-US" dirty="0"/>
              <a:t>The use of videotapes is an entertaining way of teaching content and keeping the participants’ attention while stimulating discussion.</a:t>
            </a:r>
          </a:p>
          <a:p>
            <a:r>
              <a:rPr lang="en-US" b="1" dirty="0"/>
              <a:t>Case Studies</a:t>
            </a:r>
            <a:endParaRPr lang="en-US" dirty="0"/>
          </a:p>
          <a:p>
            <a:r>
              <a:rPr lang="en-US" dirty="0"/>
              <a:t>The use of case studies allows opportunities for the participants to develop analytical skills, explore complex issues and apply new knowledge and skills.</a:t>
            </a:r>
          </a:p>
          <a:p>
            <a:r>
              <a:rPr lang="en-US" b="1" dirty="0"/>
              <a:t>Role-playing</a:t>
            </a:r>
            <a:endParaRPr lang="en-US" dirty="0"/>
          </a:p>
          <a:p>
            <a:r>
              <a:rPr lang="en-US" dirty="0"/>
              <a:t>The use of role-playing allows opportunities for the participants to assume the role of others and thus appreciate another point of view, explore complex issues and rehearse skills before applying them in real situations.</a:t>
            </a:r>
          </a:p>
          <a:p>
            <a:r>
              <a:rPr lang="en-US" b="1" dirty="0"/>
              <a:t>Reflective Exercises</a:t>
            </a:r>
            <a:endParaRPr lang="en-US" dirty="0"/>
          </a:p>
          <a:p>
            <a:r>
              <a:rPr lang="en-US" dirty="0"/>
              <a:t>The use of reflective exercises allows opportunities for the participants to think for themselves without being influenced by others and then share their individual thoughts with others.</a:t>
            </a:r>
          </a:p>
          <a:p>
            <a:r>
              <a:rPr lang="en-US" b="1" dirty="0"/>
              <a:t>Panels of Experts</a:t>
            </a:r>
            <a:endParaRPr lang="en-US" dirty="0"/>
          </a:p>
          <a:p>
            <a:r>
              <a:rPr lang="en-US" dirty="0"/>
              <a:t>The use of experts allows opportunities for the participants to become aware of different opinions and then generate solutions or recommendations based on further reflection and discussion.</a:t>
            </a:r>
          </a:p>
          <a:p>
            <a:r>
              <a:rPr lang="en-US" b="1" dirty="0"/>
              <a:t>Brainstorming</a:t>
            </a:r>
            <a:endParaRPr lang="en-US" dirty="0"/>
          </a:p>
          <a:p>
            <a:r>
              <a:rPr lang="en-US" dirty="0"/>
              <a:t>The use of brainstorming allows opportunities for the participants to think creatively, participate fully, draw on their background and trigger other ideas.</a:t>
            </a:r>
          </a:p>
          <a:p>
            <a:r>
              <a:rPr lang="en-US" b="1" dirty="0"/>
              <a:t>Guest Speakers</a:t>
            </a:r>
            <a:endParaRPr lang="en-US" dirty="0"/>
          </a:p>
          <a:p>
            <a:r>
              <a:rPr lang="en-US" dirty="0"/>
              <a:t>The use of guest speakers allows opportunities for the participants to personalize the topics and break down stereotypes.</a:t>
            </a: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211468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000" b="1" dirty="0"/>
              <a:t>Warning Lines, Control Access, Safety Monitoring Systems Oh My!</a:t>
            </a:r>
            <a:endParaRPr sz="1000" b="1" dirty="0"/>
          </a:p>
          <a:p>
            <a:pPr marL="144911" indent="0"/>
            <a:r>
              <a:rPr lang="en-US" sz="1000" dirty="0"/>
              <a:t>Four workers were insulating the roof and applying the top layer of sheet metal roof decking on a tall, pre-engineered building. The roof was fairly flat, there was no controlled decking zone, and the workers were not wearing any personal fall protection. The workers were using drills to screw the metal sheets into the purlins.</a:t>
            </a:r>
          </a:p>
          <a:p>
            <a:pPr marL="144911" indent="0"/>
            <a:endParaRPr lang="en-US" sz="1000" dirty="0"/>
          </a:p>
          <a:p>
            <a:pPr marL="144911" indent="0"/>
            <a:r>
              <a:rPr lang="en-US" sz="1000" dirty="0"/>
              <a:t>As one of the workers walked down the roof, he lost his footing. He fell through the space between the purlins, and landed on the floor below. He died the next day from his injuries.</a:t>
            </a:r>
          </a:p>
          <a:p>
            <a:pPr marL="144911" indent="0"/>
            <a:endParaRPr lang="en-US" sz="1000" dirty="0"/>
          </a:p>
          <a:p>
            <a:pPr marL="144911" indent="0"/>
            <a:r>
              <a:rPr lang="en-US" sz="1000" dirty="0"/>
              <a:t>Let's look at the events that led up to this tragic incident, and see how it could have been prevented. Originally, the workers had no fall protection, which OSHA requires the employer to provide when working at heights of 15 feet and above.</a:t>
            </a:r>
          </a:p>
          <a:p>
            <a:pPr marL="144911" indent="0"/>
            <a:endParaRPr lang="en-US" sz="1000" dirty="0"/>
          </a:p>
          <a:p>
            <a:pPr marL="144911" indent="0"/>
            <a:r>
              <a:rPr lang="en-US" sz="1000" dirty="0"/>
              <a:t>Let's look again at the workers installing the metal roofing sheets and see what happens when these workers use fall protection. They are now using a temporary horizontal lifeline. This involves a horizontal cable attached to two or more anchor points on the roof. In this system, the workers connect their harnesses to a horizontal lifeline that is secured to the roof structure instead of individual anchor points.</a:t>
            </a:r>
          </a:p>
          <a:p>
            <a:pPr marL="144911" indent="0"/>
            <a:endParaRPr lang="en-US" sz="1000" dirty="0"/>
          </a:p>
          <a:p>
            <a:pPr marL="144911" indent="0"/>
            <a:r>
              <a:rPr lang="en-US" sz="1000" dirty="0"/>
              <a:t>Again, as the worker loses his footing and falls between the purlins, his lifeline stops him from falling to the floor below. While he is hanging from his fall arrest system, a co-worker brings over a lift and rescues the worker.</a:t>
            </a:r>
          </a:p>
          <a:p>
            <a:pPr marL="144911" indent="0"/>
            <a:endParaRPr lang="en-US" sz="1000" dirty="0"/>
          </a:p>
          <a:p>
            <a:pPr marL="144911" indent="0"/>
            <a:r>
              <a:rPr lang="en-US" sz="1000" dirty="0"/>
              <a:t>L</a:t>
            </a:r>
            <a:r>
              <a:rPr lang="en-US" dirty="0"/>
              <a:t>ink to Spanish video: </a:t>
            </a:r>
            <a:r>
              <a:rPr lang="en-US" sz="1000" dirty="0"/>
              <a:t>https://youtu.be/m88kSUNx-RQ</a:t>
            </a:r>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280845404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325401631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d60a54ff5_0_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6d60a54ff5_0_17: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r>
              <a:rPr lang="en-US" sz="1000" dirty="0"/>
              <a:t>•Robert Gagne’s Conditions of Learning stipulates there are several different types or levels of learning with each requiring different types of instruction</a:t>
            </a:r>
          </a:p>
          <a:p>
            <a:pPr marL="0" indent="0"/>
            <a:r>
              <a:rPr lang="en-US" sz="1000" dirty="0"/>
              <a:t>•The five major categories of learning are: Verbal information, Intellectual skills, Cognitive strategies, Motor skills, and Attitudes</a:t>
            </a:r>
          </a:p>
          <a:p>
            <a:pPr marL="0" indent="0"/>
            <a:r>
              <a:rPr lang="en-US" sz="1000" dirty="0"/>
              <a:t>•There are nine conditions that directly relate to successful learning: Gaining attention, Informing learners of objectives, Recall, Presenting new material, Providing learning guidance, Eliciting performance, Providing feedback, Assessing performance, Retention and transfer</a:t>
            </a:r>
          </a:p>
          <a:p>
            <a:pPr marL="0" indent="0"/>
            <a:r>
              <a:rPr lang="en-US" sz="1000" dirty="0"/>
              <a:t>•Adults learn best by doing</a:t>
            </a:r>
          </a:p>
          <a:p>
            <a:pPr marL="0" indent="0"/>
            <a:r>
              <a:rPr lang="en-US" sz="1000" dirty="0"/>
              <a:t>•Establish a climate conducive to learning</a:t>
            </a:r>
          </a:p>
          <a:p>
            <a:pPr marL="0" indent="0"/>
            <a:r>
              <a:rPr lang="en-US" sz="1000" dirty="0"/>
              <a:t>•Adult learners need direct, concrete experiences to apply the learning in real work</a:t>
            </a:r>
          </a:p>
          <a:p>
            <a:pPr marL="0" indent="0"/>
            <a:r>
              <a:rPr lang="en-US" sz="1000" dirty="0"/>
              <a:t>•Activity-based learning is a process that involves participants in doing things, thinking about what they are doing and applying what they have learned to new situations.</a:t>
            </a:r>
          </a:p>
          <a:p>
            <a:pPr marL="0" indent="0"/>
            <a:r>
              <a:rPr lang="en-US" sz="1000" dirty="0"/>
              <a:t>•The use of hands-on allows opportunities for the participant to show the instructor how well he/she can perform a task or procedure</a:t>
            </a:r>
          </a:p>
          <a:p>
            <a:pPr marL="0" indent="0"/>
            <a:r>
              <a:rPr lang="en-US" sz="1000" dirty="0"/>
              <a:t>•One of the most important aspects of giving feedback is keeping it objective and behavioral.</a:t>
            </a:r>
          </a:p>
          <a:p>
            <a:pPr marL="0" indent="0"/>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8626490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4891415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the Greenville Technical College course</a:t>
            </a:r>
            <a:r>
              <a:rPr lang="en-US" dirty="0"/>
              <a:t> documentation requirements.  </a:t>
            </a:r>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5633222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all students know the timeframe</a:t>
            </a:r>
            <a:r>
              <a:rPr lang="en-US" baseline="0" dirty="0"/>
              <a:t> for certificate mailing.  Review the course folder contents again to make sure everyone understands their responsibilities.</a:t>
            </a:r>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171807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000" b="1" dirty="0"/>
              <a:t>Its about working together.</a:t>
            </a:r>
          </a:p>
          <a:p>
            <a:pPr marL="0" indent="0"/>
            <a:r>
              <a:rPr lang="en-US" sz="1000" dirty="0"/>
              <a:t>Two workers were reroofing a two-story home with a pitched roof. They were not wearing any personal fall protection. The workers used nail guns to install shingles over an old layer of shingles.</a:t>
            </a:r>
          </a:p>
          <a:p>
            <a:pPr marL="0" indent="0"/>
            <a:endParaRPr lang="en-US" sz="1000" dirty="0"/>
          </a:p>
          <a:p>
            <a:pPr marL="0" indent="0"/>
            <a:r>
              <a:rPr lang="en-US" sz="1000" dirty="0"/>
              <a:t>One of the workers was close to the edge of the roof. As she reached to pick up another shingle, she lost her balance. She slipped off the edge of the roof. She fell more than 20 feet and landed on the driveway below. She died instantly from her injuries.</a:t>
            </a:r>
          </a:p>
          <a:p>
            <a:pPr marL="0" indent="0"/>
            <a:endParaRPr lang="en-US" sz="1000" dirty="0"/>
          </a:p>
          <a:p>
            <a:pPr marL="0" indent="0"/>
            <a:r>
              <a:rPr lang="en-US" sz="1000" dirty="0"/>
              <a:t>Let's look at the events leading up to this tragic incident, and see how it could have been prevented. Originally, the workers had no fall protection, which OSHA requires when working in residential construction at heights of 6 feet and above.</a:t>
            </a:r>
          </a:p>
          <a:p>
            <a:pPr marL="0" indent="0"/>
            <a:endParaRPr lang="en-US" sz="1000" dirty="0"/>
          </a:p>
          <a:p>
            <a:pPr marL="0" indent="0"/>
            <a:r>
              <a:rPr lang="en-US" sz="1000" dirty="0"/>
              <a:t>Let's look again at the workers installing shingles. Now, they are both wearing personal fall arrest systems. Each system has a full-body harness, a rope-grab lifeline, and connectors. </a:t>
            </a:r>
            <a:r>
              <a:rPr lang="en-US" sz="1000" dirty="0" err="1"/>
              <a:t>Snaphooks</a:t>
            </a:r>
            <a:r>
              <a:rPr lang="en-US" sz="1000" dirty="0"/>
              <a:t> connect each worker's rope-grab lifeline to secure roof anchors, which are located higher up on the roof. D-rings connect the workers' safety harnesses to their rope-grab lifelines.</a:t>
            </a:r>
          </a:p>
          <a:p>
            <a:pPr marL="0" indent="0"/>
            <a:endParaRPr lang="en-US" sz="1000" dirty="0"/>
          </a:p>
          <a:p>
            <a:pPr marL="0" indent="0"/>
            <a:r>
              <a:rPr lang="en-US" sz="1000" dirty="0"/>
              <a:t>As before, the worker reaches over to pick up a shingle, loses her balance, slips, and falls. But now, because she is wearing a fall arrest system, she only slips 2 feet and doesn't fall off the roof.</a:t>
            </a:r>
          </a:p>
          <a:p>
            <a:pPr marL="0" indent="0"/>
            <a:endParaRPr lang="en-US" sz="1000" dirty="0"/>
          </a:p>
          <a:p>
            <a:pPr marL="0" indent="0"/>
            <a:r>
              <a:rPr lang="en-US" dirty="0"/>
              <a:t>Link to Spanish video: https://youtu.be/50ftrd9rjfI</a:t>
            </a: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516529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241632" indent="-202111">
              <a:lnSpc>
                <a:spcPct val="90000"/>
              </a:lnSpc>
              <a:buSzPts val="1200"/>
              <a:buFont typeface="Arial"/>
              <a:buChar char="•"/>
            </a:pPr>
            <a:r>
              <a:rPr lang="en-US" sz="1000" b="1" dirty="0">
                <a:solidFill>
                  <a:srgbClr val="000000"/>
                </a:solidFill>
              </a:rPr>
              <a:t>EMPLOYEES:</a:t>
            </a:r>
            <a:r>
              <a:rPr lang="en-US" sz="1000" dirty="0">
                <a:solidFill>
                  <a:srgbClr val="000000"/>
                </a:solidFill>
              </a:rPr>
              <a:t> </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 have the right to notify your employer or OSHA about workplace hazards. </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 have the right to keep your name confidential.</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 have the right to request an OSHA inspection. </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 have the right to participate in that inspection.</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 have the right to file a complaint. </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 have a right to see OSHA citations issued to your employer. </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Your employer must correct workplace hazards. </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 have the right to copies of your medical records.</a:t>
            </a:r>
            <a:endParaRPr sz="1000" dirty="0">
              <a:solidFill>
                <a:srgbClr val="000000"/>
              </a:solidFill>
            </a:endParaRPr>
          </a:p>
          <a:p>
            <a:pPr marL="0" indent="0">
              <a:lnSpc>
                <a:spcPct val="90000"/>
              </a:lnSpc>
              <a:spcBef>
                <a:spcPts val="1057"/>
              </a:spcBef>
            </a:pPr>
            <a:r>
              <a:rPr lang="en-US" sz="1000" dirty="0">
                <a:solidFill>
                  <a:srgbClr val="000000"/>
                </a:solidFill>
              </a:rPr>
              <a:t> </a:t>
            </a:r>
            <a:endParaRPr sz="1000" dirty="0">
              <a:solidFill>
                <a:srgbClr val="000000"/>
              </a:solidFill>
            </a:endParaRPr>
          </a:p>
          <a:p>
            <a:pPr marL="241632" indent="-202111">
              <a:lnSpc>
                <a:spcPct val="90000"/>
              </a:lnSpc>
              <a:spcBef>
                <a:spcPts val="1057"/>
              </a:spcBef>
              <a:buSzPts val="1200"/>
              <a:buFont typeface="Arial"/>
              <a:buChar char="•"/>
            </a:pPr>
            <a:r>
              <a:rPr lang="en-US" sz="1000" b="1" dirty="0">
                <a:solidFill>
                  <a:srgbClr val="000000"/>
                </a:solidFill>
              </a:rPr>
              <a:t>EMPLOYERS:</a:t>
            </a:r>
            <a:r>
              <a:rPr lang="en-US" sz="1000" dirty="0">
                <a:solidFill>
                  <a:srgbClr val="000000"/>
                </a:solidFill>
              </a:rPr>
              <a:t> </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 must furnish your employees a place of employment free from recognized hazards.</a:t>
            </a:r>
            <a:endParaRPr sz="1000" dirty="0">
              <a:solidFill>
                <a:srgbClr val="000000"/>
              </a:solidFill>
            </a:endParaRPr>
          </a:p>
          <a:p>
            <a:pPr marL="241632" indent="-202111">
              <a:lnSpc>
                <a:spcPct val="90000"/>
              </a:lnSpc>
              <a:spcBef>
                <a:spcPts val="1057"/>
              </a:spcBef>
              <a:buSzPts val="1200"/>
              <a:buFont typeface="Arial"/>
              <a:buChar char="•"/>
            </a:pPr>
            <a:r>
              <a:rPr lang="en-US" sz="1000" dirty="0">
                <a:solidFill>
                  <a:srgbClr val="000000"/>
                </a:solidFill>
              </a:rPr>
              <a:t>You must comply with the occupational safety and health standards issued under the </a:t>
            </a:r>
            <a:r>
              <a:rPr lang="en-US" sz="1000" i="1" dirty="0">
                <a:solidFill>
                  <a:srgbClr val="000000"/>
                </a:solidFill>
              </a:rPr>
              <a:t>OSH Act</a:t>
            </a:r>
            <a:r>
              <a:rPr lang="en-US" sz="1000" dirty="0">
                <a:solidFill>
                  <a:srgbClr val="000000"/>
                </a:solidFill>
              </a:rPr>
              <a:t>. </a:t>
            </a:r>
            <a:endParaRPr sz="1000" dirty="0">
              <a:solidFill>
                <a:srgbClr val="000000"/>
              </a:solidFill>
            </a:endParaRPr>
          </a:p>
          <a:p>
            <a:pPr marL="0" indent="0">
              <a:lnSpc>
                <a:spcPct val="90000"/>
              </a:lnSpc>
              <a:spcBef>
                <a:spcPts val="1057"/>
              </a:spcBef>
            </a:pPr>
            <a:endParaRPr sz="1000" dirty="0">
              <a:solidFill>
                <a:srgbClr val="000000"/>
              </a:solidFill>
            </a:endParaRPr>
          </a:p>
          <a:p>
            <a:pPr marL="0" indent="0"/>
            <a:r>
              <a:rPr lang="en-US" sz="1000" b="1" dirty="0"/>
              <a:t>Reporting Fatality</a:t>
            </a:r>
            <a:endParaRPr sz="1000" dirty="0"/>
          </a:p>
          <a:p>
            <a:pPr marL="0" indent="0"/>
            <a:r>
              <a:rPr lang="en-US" sz="1000" dirty="0"/>
              <a:t>Injury and Illness Information to the Government requires that employers report all work related fatalities within eight (8) hours and all work-related inpatient hospitalizations, all amputations and all losses of an eye within 24 hours.</a:t>
            </a:r>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lnSpc>
                <a:spcPct val="90000"/>
              </a:lnSpc>
            </a:pPr>
            <a:r>
              <a:rPr lang="en-US" sz="1000" b="1" i="1" dirty="0">
                <a:solidFill>
                  <a:srgbClr val="000000"/>
                </a:solidFill>
              </a:rPr>
              <a:t>Your right to refuse to do a task is protected if all of the following conditions are met:</a:t>
            </a:r>
            <a:endParaRPr sz="1000" dirty="0">
              <a:solidFill>
                <a:srgbClr val="000000"/>
              </a:solidFill>
            </a:endParaRPr>
          </a:p>
          <a:p>
            <a:pPr marL="241632" indent="-241632">
              <a:lnSpc>
                <a:spcPct val="90000"/>
              </a:lnSpc>
              <a:spcBef>
                <a:spcPts val="1057"/>
              </a:spcBef>
              <a:buSzPts val="1800"/>
              <a:buFont typeface="Arial"/>
              <a:buChar char="•"/>
            </a:pPr>
            <a:r>
              <a:rPr lang="en-US" sz="1000" dirty="0">
                <a:solidFill>
                  <a:srgbClr val="000000"/>
                </a:solidFill>
              </a:rPr>
              <a:t>“Good Faith.” This means that you must genuinely believe that an imminent danger exists. Your refusal cannot be a disguised attempt to harass your employer or disrupt business.</a:t>
            </a:r>
            <a:endParaRPr sz="1000" dirty="0">
              <a:solidFill>
                <a:srgbClr val="000000"/>
              </a:solidFill>
            </a:endParaRPr>
          </a:p>
          <a:p>
            <a:pPr marL="0" indent="0">
              <a:lnSpc>
                <a:spcPct val="90000"/>
              </a:lnSpc>
              <a:spcBef>
                <a:spcPts val="1057"/>
              </a:spcBef>
            </a:pPr>
            <a:r>
              <a:rPr lang="en-US" sz="1000" b="1" i="1" dirty="0">
                <a:solidFill>
                  <a:srgbClr val="000000"/>
                </a:solidFill>
              </a:rPr>
              <a:t>When all of these conditions are met, you take the following steps:</a:t>
            </a:r>
            <a:endParaRPr sz="1000" dirty="0">
              <a:solidFill>
                <a:srgbClr val="000000"/>
              </a:solidFill>
            </a:endParaRPr>
          </a:p>
          <a:p>
            <a:pPr marL="241632" indent="-241632">
              <a:lnSpc>
                <a:spcPct val="90000"/>
              </a:lnSpc>
              <a:spcBef>
                <a:spcPts val="1057"/>
              </a:spcBef>
              <a:buSzPts val="1800"/>
              <a:buFont typeface="Arial"/>
              <a:buChar char="•"/>
            </a:pPr>
            <a:r>
              <a:rPr lang="en-US" sz="1000" dirty="0">
                <a:solidFill>
                  <a:srgbClr val="000000"/>
                </a:solidFill>
              </a:rPr>
              <a:t>Ask your employer to correct the hazard;</a:t>
            </a:r>
            <a:endParaRPr sz="1000" dirty="0">
              <a:solidFill>
                <a:srgbClr val="000000"/>
              </a:solidFill>
            </a:endParaRPr>
          </a:p>
          <a:p>
            <a:pPr marL="241632" indent="-241632">
              <a:lnSpc>
                <a:spcPct val="90000"/>
              </a:lnSpc>
              <a:spcBef>
                <a:spcPts val="1057"/>
              </a:spcBef>
              <a:buSzPts val="1800"/>
              <a:buFont typeface="Arial"/>
              <a:buChar char="•"/>
            </a:pPr>
            <a:r>
              <a:rPr lang="en-US" sz="1000" dirty="0">
                <a:solidFill>
                  <a:srgbClr val="000000"/>
                </a:solidFill>
              </a:rPr>
              <a:t>Ask your employer for other work;</a:t>
            </a:r>
            <a:endParaRPr sz="1000" dirty="0">
              <a:solidFill>
                <a:srgbClr val="000000"/>
              </a:solidFill>
            </a:endParaRPr>
          </a:p>
          <a:p>
            <a:pPr marL="241632" indent="-241632">
              <a:lnSpc>
                <a:spcPct val="90000"/>
              </a:lnSpc>
              <a:spcBef>
                <a:spcPts val="1057"/>
              </a:spcBef>
              <a:buSzPts val="1800"/>
              <a:buFont typeface="Arial"/>
              <a:buChar char="•"/>
            </a:pPr>
            <a:r>
              <a:rPr lang="en-US" sz="1000" dirty="0">
                <a:solidFill>
                  <a:srgbClr val="000000"/>
                </a:solidFill>
              </a:rPr>
              <a:t>Tell your employer that you won’t perform the work unless and until the hazard is corrected; and</a:t>
            </a:r>
            <a:endParaRPr sz="1000" dirty="0">
              <a:solidFill>
                <a:srgbClr val="000000"/>
              </a:solidFill>
            </a:endParaRPr>
          </a:p>
          <a:p>
            <a:pPr marL="241632" indent="-241632">
              <a:lnSpc>
                <a:spcPct val="90000"/>
              </a:lnSpc>
              <a:spcBef>
                <a:spcPts val="1057"/>
              </a:spcBef>
              <a:buSzPts val="1800"/>
              <a:buFont typeface="Arial"/>
              <a:buChar char="•"/>
            </a:pPr>
            <a:r>
              <a:rPr lang="en-US" sz="1000" dirty="0">
                <a:solidFill>
                  <a:srgbClr val="000000"/>
                </a:solidFill>
              </a:rPr>
              <a:t>Remain at the worksite until ordered to leave by your employer. (Clarify that the worker should not remain in the hazardous area.)</a:t>
            </a:r>
            <a:endParaRPr sz="1000" dirty="0">
              <a:solidFill>
                <a:srgbClr val="000000"/>
              </a:solidFill>
            </a:endParaRPr>
          </a:p>
          <a:p>
            <a:pPr marL="241632" indent="-123068">
              <a:lnSpc>
                <a:spcPct val="90000"/>
              </a:lnSpc>
              <a:spcBef>
                <a:spcPts val="1057"/>
              </a:spcBef>
              <a:buClr>
                <a:schemeClr val="dk1"/>
              </a:buClr>
              <a:buSzPts val="1800"/>
            </a:pPr>
            <a:endParaRPr sz="1000" dirty="0">
              <a:solidFill>
                <a:srgbClr val="000000"/>
              </a:solidFill>
            </a:endParaRPr>
          </a:p>
          <a:p>
            <a:pPr marL="0" indent="0"/>
            <a:endParaRPr sz="7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27" indent="0"/>
            <a:r>
              <a:rPr lang="en-US" sz="1000" b="1" dirty="0"/>
              <a:t>Responsibilities</a:t>
            </a:r>
          </a:p>
          <a:p>
            <a:pPr marL="237127" indent="0"/>
            <a:r>
              <a:rPr lang="en-US" sz="1000" dirty="0"/>
              <a:t>Employers must assess the work conditional in order to provide the proper fall protection. </a:t>
            </a:r>
          </a:p>
          <a:p>
            <a:r>
              <a:rPr lang="en-US" dirty="0"/>
              <a:t>There are different action levels that require fall protection in different industries:</a:t>
            </a:r>
          </a:p>
          <a:p>
            <a:r>
              <a:rPr lang="en-US" b="1" dirty="0"/>
              <a:t>Industry Fall Protection Action Level</a:t>
            </a:r>
            <a:endParaRPr lang="en-US" dirty="0"/>
          </a:p>
          <a:p>
            <a:r>
              <a:rPr lang="en-US" dirty="0"/>
              <a:t>General Industry: 	4 feet</a:t>
            </a:r>
          </a:p>
          <a:p>
            <a:r>
              <a:rPr lang="en-US" dirty="0"/>
              <a:t>Shipyards: 		5 feet</a:t>
            </a:r>
          </a:p>
          <a:p>
            <a:r>
              <a:rPr lang="en-US" dirty="0"/>
              <a:t>Construction Industry: 	6 feet</a:t>
            </a:r>
          </a:p>
          <a:p>
            <a:r>
              <a:rPr lang="en-US" dirty="0" err="1"/>
              <a:t>Longshoring</a:t>
            </a:r>
            <a:r>
              <a:rPr lang="en-US" dirty="0"/>
              <a:t>: 	8 feet</a:t>
            </a:r>
          </a:p>
          <a:p>
            <a:pPr marL="237127" indent="0"/>
            <a:endParaRPr lang="en-US" sz="1000" b="1" dirty="0"/>
          </a:p>
          <a:p>
            <a:pPr>
              <a:buFont typeface="Arial" panose="020B0604020202020204" pitchFamily="34" charset="0"/>
              <a:buChar char="•"/>
            </a:pPr>
            <a:r>
              <a:rPr lang="en-US" sz="1000" dirty="0"/>
              <a:t>Fall protection requirements can apply at heights of less than 6 feet when working near dangerous equipment.</a:t>
            </a:r>
          </a:p>
          <a:p>
            <a:pPr>
              <a:buFont typeface="Arial" panose="020B0604020202020204" pitchFamily="34" charset="0"/>
              <a:buChar char="•"/>
            </a:pPr>
            <a:r>
              <a:rPr lang="en-US" sz="1000" dirty="0"/>
              <a:t>For example, working over machinery with open drive belts, pulleys or gears or open vats of degreasing agents or acid.</a:t>
            </a:r>
          </a:p>
        </p:txBody>
      </p:sp>
      <p:sp>
        <p:nvSpPr>
          <p:cNvPr id="6" name="Header Placeholder 5"/>
          <p:cNvSpPr>
            <a:spLocks noGrp="1"/>
          </p:cNvSpPr>
          <p:nvPr>
            <p:ph type="hdr" sz="quarter" idx="12"/>
          </p:nvPr>
        </p:nvSpPr>
        <p:spPr/>
        <p:txBody>
          <a:bodyPr/>
          <a:lstStyle/>
          <a:p>
            <a:r>
              <a:rPr lang="en-US"/>
              <a:t>Fall Protection/Fall Prevention</a:t>
            </a:r>
            <a:endParaRPr lang="en-US" dirty="0"/>
          </a:p>
        </p:txBody>
      </p:sp>
    </p:spTree>
    <p:extLst>
      <p:ext uri="{BB962C8B-B14F-4D97-AF65-F5344CB8AC3E}">
        <p14:creationId xmlns:p14="http://schemas.microsoft.com/office/powerpoint/2010/main" val="254323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fontScale="70000" lnSpcReduction="20000"/>
          </a:bodyPr>
          <a:lstStyle/>
          <a:p>
            <a:pPr marL="36045" indent="0">
              <a:lnSpc>
                <a:spcPct val="107000"/>
              </a:lnSpc>
              <a:buClr>
                <a:schemeClr val="dk1"/>
              </a:buClr>
              <a:buSzPts val="1200"/>
            </a:pPr>
            <a:r>
              <a:rPr lang="en-US" sz="1000" b="1" dirty="0"/>
              <a:t>Your Rights as a Whistleblower</a:t>
            </a:r>
            <a:endParaRPr sz="1000" dirty="0"/>
          </a:p>
          <a:p>
            <a:pPr marL="177845" indent="-177845">
              <a:lnSpc>
                <a:spcPct val="107000"/>
              </a:lnSpc>
              <a:spcBef>
                <a:spcPts val="212"/>
              </a:spcBef>
              <a:buFont typeface="Arial" panose="020B0604020202020204" pitchFamily="34" charset="0"/>
              <a:buChar char="•"/>
            </a:pPr>
            <a:r>
              <a:rPr lang="en-US" sz="1000" dirty="0"/>
              <a:t>You may file a complaint with OSHA.</a:t>
            </a:r>
          </a:p>
          <a:p>
            <a:pPr marL="177845" indent="-177845">
              <a:lnSpc>
                <a:spcPct val="107000"/>
              </a:lnSpc>
              <a:spcBef>
                <a:spcPts val="212"/>
              </a:spcBef>
              <a:buFont typeface="Arial" panose="020B0604020202020204" pitchFamily="34" charset="0"/>
              <a:buChar char="•"/>
            </a:pPr>
            <a:r>
              <a:rPr lang="en-US" sz="1000" dirty="0"/>
              <a:t>If your employer retaliates against you by taking unfavorable personnel action document your experience and issue it within your report. </a:t>
            </a:r>
            <a:endParaRPr lang="en-US" sz="900" b="1" dirty="0"/>
          </a:p>
          <a:p>
            <a:pPr marL="0" indent="0">
              <a:lnSpc>
                <a:spcPct val="107000"/>
              </a:lnSpc>
              <a:spcBef>
                <a:spcPts val="212"/>
              </a:spcBef>
            </a:pPr>
            <a:r>
              <a:rPr lang="en-US" sz="900" b="1" dirty="0"/>
              <a:t>Whistleblower Laws Enforced by OSHA</a:t>
            </a:r>
            <a:endParaRPr sz="900" dirty="0"/>
          </a:p>
          <a:p>
            <a:pPr marL="0" indent="0">
              <a:lnSpc>
                <a:spcPct val="107000"/>
              </a:lnSpc>
              <a:spcBef>
                <a:spcPts val="212"/>
              </a:spcBef>
            </a:pPr>
            <a:r>
              <a:rPr lang="en-US" sz="900" dirty="0"/>
              <a:t>Each law requires that complaints be filed within a certain number of days after the alleged retaliation.</a:t>
            </a:r>
            <a:endParaRPr sz="900" dirty="0"/>
          </a:p>
          <a:p>
            <a:pPr marL="0" indent="0">
              <a:lnSpc>
                <a:spcPct val="107000"/>
              </a:lnSpc>
              <a:spcBef>
                <a:spcPts val="634"/>
              </a:spcBef>
            </a:pPr>
            <a:r>
              <a:rPr lang="en-US" sz="900" dirty="0"/>
              <a:t>You may file complaints by telephone or in writing under the:</a:t>
            </a:r>
            <a:endParaRPr sz="900" dirty="0"/>
          </a:p>
          <a:p>
            <a:pPr marL="177845" indent="-177845">
              <a:lnSpc>
                <a:spcPct val="107000"/>
              </a:lnSpc>
              <a:spcBef>
                <a:spcPts val="634"/>
              </a:spcBef>
              <a:buClr>
                <a:schemeClr val="dk1"/>
              </a:buClr>
              <a:buSzPts val="1200"/>
              <a:buFont typeface="Arial" panose="020B0604020202020204" pitchFamily="34" charset="0"/>
              <a:buChar char="•"/>
            </a:pPr>
            <a:r>
              <a:rPr lang="en-US" sz="900" dirty="0"/>
              <a:t>Occupational Safety and Health Act (30 days)</a:t>
            </a:r>
            <a:endParaRPr sz="900" dirty="0"/>
          </a:p>
          <a:p>
            <a:pPr marL="177845" indent="-177845">
              <a:lnSpc>
                <a:spcPct val="107000"/>
              </a:lnSpc>
              <a:spcBef>
                <a:spcPts val="634"/>
              </a:spcBef>
              <a:buClr>
                <a:schemeClr val="dk1"/>
              </a:buClr>
              <a:buSzPts val="1200"/>
              <a:buFont typeface="Arial" panose="020B0604020202020204" pitchFamily="34" charset="0"/>
              <a:buChar char="•"/>
            </a:pPr>
            <a:r>
              <a:rPr lang="en-US" sz="900" dirty="0"/>
              <a:t>Surface Transportation Assistance Act (180 days)</a:t>
            </a:r>
            <a:endParaRPr sz="900" dirty="0"/>
          </a:p>
          <a:p>
            <a:pPr marL="177845" indent="-177845">
              <a:lnSpc>
                <a:spcPct val="107000"/>
              </a:lnSpc>
              <a:spcBef>
                <a:spcPts val="634"/>
              </a:spcBef>
              <a:buClr>
                <a:schemeClr val="dk1"/>
              </a:buClr>
              <a:buSzPts val="1200"/>
              <a:buFont typeface="Arial" panose="020B0604020202020204" pitchFamily="34" charset="0"/>
              <a:buChar char="•"/>
            </a:pPr>
            <a:r>
              <a:rPr lang="en-US" sz="900" dirty="0"/>
              <a:t>Asbestos Hazard Emergency Response Act (90 days)</a:t>
            </a:r>
            <a:endParaRPr sz="900" dirty="0"/>
          </a:p>
          <a:p>
            <a:pPr marL="177845" indent="-177845">
              <a:lnSpc>
                <a:spcPct val="107000"/>
              </a:lnSpc>
              <a:spcBef>
                <a:spcPts val="634"/>
              </a:spcBef>
              <a:buClr>
                <a:schemeClr val="dk1"/>
              </a:buClr>
              <a:buSzPts val="1200"/>
              <a:buFont typeface="Arial" panose="020B0604020202020204" pitchFamily="34" charset="0"/>
              <a:buChar char="•"/>
            </a:pPr>
            <a:r>
              <a:rPr lang="en-US" sz="900" dirty="0"/>
              <a:t>International Safe Container Act (60 days)</a:t>
            </a:r>
            <a:endParaRPr sz="900" dirty="0"/>
          </a:p>
          <a:p>
            <a:pPr marL="177845" indent="-177845">
              <a:lnSpc>
                <a:spcPct val="107000"/>
              </a:lnSpc>
              <a:spcBef>
                <a:spcPts val="634"/>
              </a:spcBef>
              <a:buClr>
                <a:schemeClr val="dk1"/>
              </a:buClr>
              <a:buSzPts val="1200"/>
              <a:buFont typeface="Arial" panose="020B0604020202020204" pitchFamily="34" charset="0"/>
              <a:buChar char="•"/>
            </a:pPr>
            <a:r>
              <a:rPr lang="en-US" sz="900" dirty="0"/>
              <a:t>Federal Rail Safety Act (180 days)</a:t>
            </a:r>
            <a:endParaRPr sz="900" dirty="0"/>
          </a:p>
          <a:p>
            <a:pPr marL="177845" indent="-177845">
              <a:lnSpc>
                <a:spcPct val="107000"/>
              </a:lnSpc>
              <a:spcBef>
                <a:spcPts val="634"/>
              </a:spcBef>
              <a:buClr>
                <a:schemeClr val="dk1"/>
              </a:buClr>
              <a:buSzPts val="1200"/>
              <a:buFont typeface="Arial" panose="020B0604020202020204" pitchFamily="34" charset="0"/>
              <a:buChar char="•"/>
            </a:pPr>
            <a:r>
              <a:rPr lang="en-US" sz="900" dirty="0"/>
              <a:t>National Transit Systems Security Act (180 days)</a:t>
            </a:r>
          </a:p>
          <a:p>
            <a:pPr marL="177845" indent="-177845">
              <a:lnSpc>
                <a:spcPct val="107000"/>
              </a:lnSpc>
              <a:spcBef>
                <a:spcPts val="634"/>
              </a:spcBef>
              <a:buClr>
                <a:schemeClr val="dk1"/>
              </a:buClr>
              <a:buSzPts val="1200"/>
              <a:buFont typeface="Arial" panose="020B0604020202020204" pitchFamily="34" charset="0"/>
              <a:buChar char="•"/>
            </a:pPr>
            <a:endParaRPr sz="900" dirty="0"/>
          </a:p>
          <a:p>
            <a:pPr marL="0" indent="0">
              <a:lnSpc>
                <a:spcPct val="107000"/>
              </a:lnSpc>
              <a:spcBef>
                <a:spcPts val="634"/>
              </a:spcBef>
            </a:pPr>
            <a:r>
              <a:rPr lang="en-US" sz="900" dirty="0"/>
              <a:t>Under the following laws, complaints must be filed in writing:</a:t>
            </a:r>
            <a:endParaRPr sz="900" dirty="0"/>
          </a:p>
          <a:p>
            <a:pPr marL="362448" indent="-362448">
              <a:lnSpc>
                <a:spcPct val="107000"/>
              </a:lnSpc>
              <a:spcBef>
                <a:spcPts val="634"/>
              </a:spcBef>
              <a:buClr>
                <a:schemeClr val="dk1"/>
              </a:buClr>
              <a:buSzPts val="1200"/>
              <a:buFont typeface="Calibri"/>
              <a:buChar char="•"/>
            </a:pPr>
            <a:r>
              <a:rPr lang="en-US" sz="900" dirty="0"/>
              <a:t>Clean Air Act (30 days)</a:t>
            </a:r>
            <a:endParaRPr sz="900" dirty="0"/>
          </a:p>
          <a:p>
            <a:pPr marL="362448" indent="-362448">
              <a:lnSpc>
                <a:spcPct val="107000"/>
              </a:lnSpc>
              <a:spcBef>
                <a:spcPts val="634"/>
              </a:spcBef>
              <a:buClr>
                <a:schemeClr val="dk1"/>
              </a:buClr>
              <a:buSzPts val="1200"/>
              <a:buFont typeface="Calibri"/>
              <a:buChar char="•"/>
            </a:pPr>
            <a:r>
              <a:rPr lang="en-US" sz="900" dirty="0"/>
              <a:t>Comprehensive Environmental Response, Compensation and Liability Act (30 days)</a:t>
            </a:r>
            <a:endParaRPr sz="900" dirty="0"/>
          </a:p>
          <a:p>
            <a:pPr marL="362448" indent="-362448">
              <a:lnSpc>
                <a:spcPct val="107000"/>
              </a:lnSpc>
              <a:spcBef>
                <a:spcPts val="634"/>
              </a:spcBef>
              <a:buClr>
                <a:schemeClr val="dk1"/>
              </a:buClr>
              <a:buSzPts val="1200"/>
              <a:buFont typeface="Calibri"/>
              <a:buChar char="•"/>
            </a:pPr>
            <a:r>
              <a:rPr lang="en-US" sz="900" dirty="0"/>
              <a:t>Energy Reorganization Act (180 days)</a:t>
            </a:r>
            <a:endParaRPr sz="900" dirty="0"/>
          </a:p>
          <a:p>
            <a:pPr marL="362448" indent="-362448">
              <a:lnSpc>
                <a:spcPct val="107000"/>
              </a:lnSpc>
              <a:spcBef>
                <a:spcPts val="634"/>
              </a:spcBef>
              <a:buClr>
                <a:schemeClr val="dk1"/>
              </a:buClr>
              <a:buSzPts val="1200"/>
              <a:buFont typeface="Calibri"/>
              <a:buChar char="•"/>
            </a:pPr>
            <a:r>
              <a:rPr lang="en-US" sz="900" dirty="0"/>
              <a:t>Federal Water Pollution Control Act (30 days)</a:t>
            </a:r>
            <a:endParaRPr sz="900" dirty="0"/>
          </a:p>
          <a:p>
            <a:pPr marL="362448" indent="-362448">
              <a:lnSpc>
                <a:spcPct val="107000"/>
              </a:lnSpc>
              <a:spcBef>
                <a:spcPts val="634"/>
              </a:spcBef>
              <a:buClr>
                <a:schemeClr val="dk1"/>
              </a:buClr>
              <a:buSzPts val="1200"/>
              <a:buFont typeface="Calibri"/>
              <a:buChar char="•"/>
            </a:pPr>
            <a:r>
              <a:rPr lang="en-US" sz="900" dirty="0"/>
              <a:t>Pipeline Safety Improvement Act (180 days)</a:t>
            </a:r>
            <a:endParaRPr sz="900" dirty="0"/>
          </a:p>
          <a:p>
            <a:pPr marL="362448" indent="-362448">
              <a:lnSpc>
                <a:spcPct val="107000"/>
              </a:lnSpc>
              <a:spcBef>
                <a:spcPts val="634"/>
              </a:spcBef>
              <a:buClr>
                <a:schemeClr val="dk1"/>
              </a:buClr>
              <a:buSzPts val="1200"/>
              <a:buFont typeface="Calibri"/>
              <a:buChar char="•"/>
            </a:pPr>
            <a:r>
              <a:rPr lang="en-US" sz="900" dirty="0"/>
              <a:t>Safe Drinking Water Act (30 days)</a:t>
            </a:r>
            <a:endParaRPr sz="900" dirty="0"/>
          </a:p>
          <a:p>
            <a:pPr marL="362448" indent="-362448">
              <a:lnSpc>
                <a:spcPct val="107000"/>
              </a:lnSpc>
              <a:spcBef>
                <a:spcPts val="634"/>
              </a:spcBef>
              <a:buClr>
                <a:schemeClr val="dk1"/>
              </a:buClr>
              <a:buSzPts val="1200"/>
              <a:buFont typeface="Calibri"/>
              <a:buChar char="•"/>
            </a:pPr>
            <a:r>
              <a:rPr lang="en-US" sz="900" dirty="0"/>
              <a:t>Sarbanes-Oxley Act (90 days)</a:t>
            </a:r>
            <a:endParaRPr sz="900" dirty="0"/>
          </a:p>
          <a:p>
            <a:pPr marL="362448" indent="-362448">
              <a:lnSpc>
                <a:spcPct val="107000"/>
              </a:lnSpc>
              <a:spcBef>
                <a:spcPts val="634"/>
              </a:spcBef>
              <a:buClr>
                <a:schemeClr val="dk1"/>
              </a:buClr>
              <a:buSzPts val="1200"/>
              <a:buFont typeface="Calibri"/>
              <a:buChar char="•"/>
            </a:pPr>
            <a:r>
              <a:rPr lang="en-US" sz="900" dirty="0"/>
              <a:t>Solid Waste Disposal Act (30 days)</a:t>
            </a:r>
            <a:endParaRPr sz="900" dirty="0"/>
          </a:p>
          <a:p>
            <a:pPr marL="362448" indent="-362448">
              <a:lnSpc>
                <a:spcPct val="107000"/>
              </a:lnSpc>
              <a:spcBef>
                <a:spcPts val="634"/>
              </a:spcBef>
              <a:buClr>
                <a:schemeClr val="dk1"/>
              </a:buClr>
              <a:buSzPts val="1200"/>
              <a:buFont typeface="Calibri"/>
              <a:buChar char="•"/>
            </a:pPr>
            <a:r>
              <a:rPr lang="en-US" sz="900" dirty="0"/>
              <a:t>Toxic Substances Control Act (30 days)</a:t>
            </a:r>
            <a:endParaRPr sz="900" dirty="0"/>
          </a:p>
          <a:p>
            <a:pPr marL="362448" indent="-362448">
              <a:lnSpc>
                <a:spcPct val="107000"/>
              </a:lnSpc>
              <a:spcBef>
                <a:spcPts val="634"/>
              </a:spcBef>
              <a:buClr>
                <a:schemeClr val="dk1"/>
              </a:buClr>
              <a:buSzPts val="1200"/>
              <a:buFont typeface="Calibri"/>
              <a:buChar char="•"/>
            </a:pPr>
            <a:r>
              <a:rPr lang="en-US" sz="900" dirty="0"/>
              <a:t>Wendell H. Ford Aviation Investment and Reform Act for the 21st Century (90 days)</a:t>
            </a:r>
            <a:endParaRPr sz="900" dirty="0"/>
          </a:p>
          <a:p>
            <a:pPr marL="0" indent="0">
              <a:spcBef>
                <a:spcPts val="634"/>
              </a:spcBef>
            </a:pPr>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Qualified person </a:t>
            </a:r>
            <a:r>
              <a:rPr lang="en-US" sz="1000" dirty="0"/>
              <a:t>means a person who, by possession of a recognized degree, certificate, or professional standing, or who by extensive knowledge, training and experience, can successfully demonstrate the ability to solve/resolve problems relating to the subject matter, the work, or the project.</a:t>
            </a:r>
          </a:p>
          <a:p>
            <a:endParaRPr lang="en-US" sz="1000" dirty="0"/>
          </a:p>
          <a:p>
            <a:r>
              <a:rPr lang="en-US" sz="1000" b="1" dirty="0"/>
              <a:t>Anchorage Points</a:t>
            </a:r>
          </a:p>
          <a:p>
            <a:pPr rtl="0">
              <a:buFont typeface="Arial" panose="020B0604020202020204" pitchFamily="34" charset="0"/>
              <a:buChar char="•"/>
            </a:pPr>
            <a:r>
              <a:rPr lang="en-US" sz="1000" dirty="0"/>
              <a:t>a registered professional engineer with experience in designing fall protection systems, or another </a:t>
            </a:r>
            <a:r>
              <a:rPr lang="en-US" sz="1000" b="1" dirty="0"/>
              <a:t>qualified person </a:t>
            </a:r>
            <a:r>
              <a:rPr lang="en-US" sz="1000" dirty="0"/>
              <a:t>with appropriate education and experience should design an anchor point to be installed.</a:t>
            </a:r>
          </a:p>
          <a:p>
            <a:pPr rtl="0">
              <a:buFont typeface="Arial" panose="020B0604020202020204" pitchFamily="34" charset="0"/>
              <a:buChar char="•"/>
            </a:pPr>
            <a:r>
              <a:rPr lang="en-US" dirty="0"/>
              <a:t>A </a:t>
            </a:r>
            <a:r>
              <a:rPr lang="en-US" b="1" dirty="0"/>
              <a:t>qualified person </a:t>
            </a:r>
            <a:r>
              <a:rPr lang="en-US" dirty="0"/>
              <a:t>should be used to evaluate the suitable of these "make shift" anchorages with a focus on proper strength.</a:t>
            </a:r>
            <a:endParaRPr lang="en-US" sz="1000" dirty="0"/>
          </a:p>
          <a:p>
            <a:pPr rtl="0"/>
            <a:endParaRPr lang="en-US" sz="1000" dirty="0"/>
          </a:p>
          <a:p>
            <a:pPr rtl="0"/>
            <a:endParaRPr lang="en-US" sz="1000" dirty="0"/>
          </a:p>
          <a:p>
            <a:br>
              <a:rPr lang="en-US" sz="1000" dirty="0"/>
            </a:br>
            <a:endParaRPr lang="en-US" sz="1000"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1563758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dirty="0"/>
              <a:t>Competent person </a:t>
            </a:r>
          </a:p>
          <a:p>
            <a:pPr>
              <a:buFont typeface="Arial" panose="020B0604020202020204" pitchFamily="34" charset="0"/>
              <a:buChar char="•"/>
            </a:pPr>
            <a:r>
              <a:rPr lang="en-US" sz="1000" dirty="0"/>
              <a:t>means one who can identify existing and predictable hazards in the surroundings or working conditions which are unsanitary, hazardous, or dangerous to employees, and who has authorization to take prompt corrective measures to eliminate them. </a:t>
            </a:r>
          </a:p>
          <a:p>
            <a:pPr>
              <a:buFont typeface="Arial" panose="020B0604020202020204" pitchFamily="34" charset="0"/>
              <a:buChar char="•"/>
            </a:pPr>
            <a:r>
              <a:rPr lang="en-US" sz="1000" dirty="0"/>
              <a:t>Within OSHA’s fall protection standards, a “Competent Person” is required to perform frequent and regular inspections of the job-site materials and equipment.</a:t>
            </a:r>
          </a:p>
          <a:p>
            <a:pPr>
              <a:buFont typeface="Arial" panose="020B0604020202020204" pitchFamily="34" charset="0"/>
              <a:buChar char="•"/>
            </a:pPr>
            <a:r>
              <a:rPr lang="en-US" sz="1000" dirty="0"/>
              <a:t>A competent person must also train each employee on how to recognize fall hazards and the procedures to be followed in order to minimize these hazards.</a:t>
            </a:r>
          </a:p>
          <a:p>
            <a:pPr>
              <a:buFont typeface="Arial" panose="020B0604020202020204" pitchFamily="34" charset="0"/>
              <a:buChar char="•"/>
            </a:pPr>
            <a:endParaRPr lang="en-US" sz="1000" dirty="0"/>
          </a:p>
          <a:p>
            <a:pPr marL="237127" indent="0"/>
            <a:r>
              <a:rPr lang="en-US" sz="1000" b="1" dirty="0"/>
              <a:t>Training Requirements</a:t>
            </a:r>
          </a:p>
          <a:p>
            <a:pPr marL="414972" indent="-177845">
              <a:buFont typeface="Arial" panose="020B0604020202020204" pitchFamily="34" charset="0"/>
              <a:buChar char="•"/>
            </a:pPr>
            <a:r>
              <a:rPr lang="en-US" sz="1000" dirty="0"/>
              <a:t>The nature of fall hazards in the work area.</a:t>
            </a:r>
          </a:p>
          <a:p>
            <a:pPr marL="414972" indent="-177845">
              <a:buFont typeface="Arial" panose="020B0604020202020204" pitchFamily="34" charset="0"/>
              <a:buChar char="•"/>
            </a:pPr>
            <a:r>
              <a:rPr lang="en-US" sz="1000" dirty="0"/>
              <a:t>The correct procedures for erecting, maintaining, disassembling, and inspecting the fall protection systems to be used.</a:t>
            </a:r>
          </a:p>
          <a:p>
            <a:pPr marL="414972" indent="-177845">
              <a:buFont typeface="Arial" panose="020B0604020202020204" pitchFamily="34" charset="0"/>
              <a:buChar char="•"/>
            </a:pPr>
            <a:r>
              <a:rPr lang="en-US" sz="1000" dirty="0"/>
              <a:t>The role of employees in fall protection plans.</a:t>
            </a:r>
          </a:p>
          <a:p>
            <a:pPr marL="414972" indent="-177845">
              <a:buFont typeface="Arial" panose="020B0604020202020204" pitchFamily="34" charset="0"/>
              <a:buChar char="•"/>
            </a:pPr>
            <a:r>
              <a:rPr lang="en-US" sz="1000" dirty="0"/>
              <a:t>OSHA fall protection standards.</a:t>
            </a:r>
          </a:p>
          <a:p>
            <a:pPr marL="414972" indent="-177845">
              <a:buFont typeface="Arial" panose="020B0604020202020204" pitchFamily="34" charset="0"/>
              <a:buChar char="•"/>
            </a:pPr>
            <a:r>
              <a:rPr lang="en-US" sz="1000" dirty="0"/>
              <a:t>The use and operation of guardrail systems, personal fall arrest systems, safety net systems, warning line systems, safety monitoring systems, controlled access zones, and other protection to be used.</a:t>
            </a:r>
          </a:p>
          <a:p>
            <a:pPr marL="414972" indent="-177845">
              <a:buFont typeface="Arial" panose="020B0604020202020204" pitchFamily="34" charset="0"/>
              <a:buChar char="•"/>
            </a:pPr>
            <a:r>
              <a:rPr lang="en-US" sz="1000" dirty="0"/>
              <a:t>The role of each employee in the safety monitoring system when this system is used.</a:t>
            </a:r>
          </a:p>
          <a:p>
            <a:pPr marL="414972" indent="-177845">
              <a:buFont typeface="Arial" panose="020B0604020202020204" pitchFamily="34" charset="0"/>
              <a:buChar char="•"/>
            </a:pPr>
            <a:r>
              <a:rPr lang="en-US" sz="1000" dirty="0"/>
              <a:t>The correct procedures for the handling and storage of equipment and materials and the erection of overhead protection.</a:t>
            </a:r>
          </a:p>
          <a:p>
            <a:pPr marL="237127" indent="0"/>
            <a:endParaRPr lang="en-US" sz="1000"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370388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d60a54ff5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6d60a54ff5_0_0: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r>
              <a:rPr lang="en-US" sz="1000" b="1" u="sng" dirty="0"/>
              <a:t>Let’s Get Started!</a:t>
            </a:r>
            <a:endParaRPr sz="1000" b="1" u="sng" dirty="0"/>
          </a:p>
          <a:p>
            <a:pPr marL="0" indent="0"/>
            <a:r>
              <a:rPr lang="en-US" sz="1000" dirty="0"/>
              <a:t>Why Are You Here?</a:t>
            </a:r>
            <a:endParaRPr sz="1000" dirty="0"/>
          </a:p>
          <a:p>
            <a:pPr marL="177845" indent="-177845">
              <a:buFont typeface="Arial" panose="020B0604020202020204" pitchFamily="34" charset="0"/>
              <a:buChar char="•"/>
            </a:pPr>
            <a:r>
              <a:rPr lang="en-US" dirty="0"/>
              <a:t>Falls are the leading cause of death in construction. One of every three construction fatalities are as a result of falls.</a:t>
            </a:r>
          </a:p>
          <a:p>
            <a:pPr marL="177845" indent="-177845">
              <a:buFont typeface="Arial" panose="020B0604020202020204" pitchFamily="34" charset="0"/>
              <a:buChar char="•"/>
            </a:pPr>
            <a:r>
              <a:rPr lang="en-US" dirty="0"/>
              <a:t>Falls are among the most common causes of serious work related injuries and deaths and employers must set up the workplace to prevent employees from falling off overhead platforms, elevated work stations or into holes in the floor and walls.</a:t>
            </a:r>
          </a:p>
          <a:p>
            <a:pPr marL="177845" indent="-177845">
              <a:buFont typeface="Arial" panose="020B0604020202020204" pitchFamily="34" charset="0"/>
              <a:buChar char="•"/>
            </a:pPr>
            <a:r>
              <a:rPr lang="en-US" dirty="0"/>
              <a:t>OSHA requires that fall protection be provided at elevations of four feet in general industry workplaces (29 CFR 1910 Subpart D Walking-Working Surfaces), five feet in shipyards (29 CFR 1915 Subpart E Scaffolds, Ladders and Other Working Surfaces), six feet in the construction industry (29 CFR 1926 Subpart M Fall Protection) and eight feet in </a:t>
            </a:r>
            <a:r>
              <a:rPr lang="en-US" dirty="0" err="1"/>
              <a:t>longshoring</a:t>
            </a:r>
            <a:r>
              <a:rPr lang="en-US" dirty="0"/>
              <a:t> operations (29 CFR 1918 Subpart A General Provisions and Subpart H Handling Cargo).</a:t>
            </a:r>
          </a:p>
          <a:p>
            <a:pPr marL="177845" indent="-177845">
              <a:buFont typeface="Arial" panose="020B0604020202020204" pitchFamily="34" charset="0"/>
              <a:buChar char="•"/>
            </a:pPr>
            <a:r>
              <a:rPr lang="en-US" dirty="0"/>
              <a:t>This course will enhance communication of fall hazards for trainers, aid in the prevention of accidents, and to aid trainers in successfully deliver training material. </a:t>
            </a:r>
          </a:p>
          <a:p>
            <a:pPr marL="177845" indent="-177845">
              <a:buFont typeface="Arial" panose="020B0604020202020204" pitchFamily="34" charset="0"/>
              <a:buChar char="•"/>
            </a:pPr>
            <a:r>
              <a:rPr lang="en-US" dirty="0"/>
              <a:t>Once you have successfully completed a fall protection/fall prevention Train-the-Trainer course delivered by a competent trainer, you will be a competent person capable of providing training to others. This certification will allow you to provide 4 hour training to employees of various industries including construction and general industry.</a:t>
            </a:r>
          </a:p>
        </p:txBody>
      </p:sp>
      <p:sp>
        <p:nvSpPr>
          <p:cNvPr id="3" name="Header Placeholder 2"/>
          <p:cNvSpPr>
            <a:spLocks noGrp="1"/>
          </p:cNvSpPr>
          <p:nvPr>
            <p:ph type="hdr" sz="quarter" idx="14"/>
          </p:nvPr>
        </p:nvSpPr>
        <p:spPr/>
        <p:txBody>
          <a:bodyPr anchor="ctr"/>
          <a:lstStyle/>
          <a:p>
            <a:r>
              <a:rPr lang="en-US" dirty="0"/>
              <a:t>Fall Protection/Fall Prevention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900" b="1" dirty="0"/>
              <a:t>The OSHA ACT of 1970 </a:t>
            </a:r>
            <a:r>
              <a:rPr lang="en-US" sz="900" dirty="0"/>
              <a:t>states its mission as the following:</a:t>
            </a:r>
          </a:p>
          <a:p>
            <a:pPr marL="0" indent="0"/>
            <a:r>
              <a:rPr lang="en-US" sz="900" dirty="0"/>
              <a:t>“To assure safe and healthful working conditions for working men and women; by authorizing enforcement of the standards developed under the Act; by assisting and encouraging the States in their efforts to assure safe and healthful working conditions; by providing for research, information, education, and training in the field of occupational safety and health...” </a:t>
            </a:r>
          </a:p>
          <a:p>
            <a:pPr marL="0" indent="0"/>
            <a:endParaRPr lang="en-US" sz="900" dirty="0"/>
          </a:p>
          <a:p>
            <a:pPr marL="0" indent="0"/>
            <a:r>
              <a:rPr lang="en-US" sz="900" b="1" dirty="0"/>
              <a:t>Safe and healthy working conditions </a:t>
            </a:r>
            <a:endParaRPr sz="900" b="1" dirty="0"/>
          </a:p>
          <a:p>
            <a:pPr marL="177845" indent="-177845">
              <a:buFont typeface="Arial" panose="020B0604020202020204" pitchFamily="34" charset="0"/>
              <a:buChar char="•"/>
            </a:pPr>
            <a:r>
              <a:rPr lang="en-US" sz="900" dirty="0"/>
              <a:t>The employer must determine if the walking/working surfaces on which its employees are to work have the strength and structural integrity to support employees safely.</a:t>
            </a:r>
          </a:p>
          <a:p>
            <a:pPr marL="177845" indent="-177845">
              <a:buFont typeface="Arial" panose="020B0604020202020204" pitchFamily="34" charset="0"/>
              <a:buChar char="•"/>
            </a:pPr>
            <a:r>
              <a:rPr lang="en-US" sz="900" dirty="0"/>
              <a:t>Employees shall be allowed to work on those surfaces only when the surfaces have the requisite strength and structural integrity.</a:t>
            </a:r>
          </a:p>
          <a:p>
            <a:pPr marL="0" indent="0"/>
            <a:endParaRPr lang="en-JM" sz="900" dirty="0"/>
          </a:p>
          <a:p>
            <a:pPr marL="0" indent="0"/>
            <a:r>
              <a:rPr lang="en-JM" sz="900" b="1" dirty="0"/>
              <a:t>Enforceable standards</a:t>
            </a:r>
          </a:p>
          <a:p>
            <a:pPr marL="0" indent="0"/>
            <a:r>
              <a:rPr lang="en-US" sz="900" dirty="0"/>
              <a:t>CFR 29 1926.501 Subpart M lays out the requirements and criteria for fall protection in construction workplaces. For example, it applies when workers are working at heights of 6 feet or more above a lower level. It also covers protection from falling objects, falls from tripping over or falling through holes, and protection when walking and working around dangerous equipment without regard to height. </a:t>
            </a:r>
          </a:p>
          <a:p>
            <a:pPr marL="0" indent="0"/>
            <a:endParaRPr lang="en-US" sz="900" dirty="0"/>
          </a:p>
          <a:p>
            <a:pPr marL="0" indent="0"/>
            <a:r>
              <a:rPr lang="en-US" sz="900" dirty="0"/>
              <a:t>The standard identifies certain areas and activities where fall protection or falling object protection may be needed. </a:t>
            </a:r>
          </a:p>
          <a:p>
            <a:pPr marL="0" indent="0"/>
            <a:endParaRPr lang="en-US" sz="900" dirty="0"/>
          </a:p>
          <a:p>
            <a:pPr marL="0" indent="0"/>
            <a:r>
              <a:rPr lang="en-US" sz="900" dirty="0"/>
              <a:t>For example, it might require fall protection for a worker who is: on a ramp, runway, or another walkway; at the edge of an excavation; in a hoist area; on a steep roof; on, at, above, or near wall openings; on a walking or working surface with holes (including skylights) or unprotected sides or edges; above dangerous equipment; above a lower level where leading edges are under construction; on the face of formwork and reinforcing steel; or otherwise on a walking or working surface 6 feet or more above a lower level. </a:t>
            </a:r>
          </a:p>
          <a:p>
            <a:pPr marL="0" indent="0"/>
            <a:endParaRPr lang="en-US" sz="900" dirty="0"/>
          </a:p>
          <a:p>
            <a:pPr marL="0" indent="0"/>
            <a:r>
              <a:rPr lang="en-US" sz="900" dirty="0"/>
              <a:t>The standard may also require fall protection where a worker is: constructing a leading edge; performing overhand bricklaying and related work; or engaged in roofing work on low-slope roofs, precast concrete. </a:t>
            </a:r>
          </a:p>
          <a:p>
            <a:pPr marL="0" indent="0"/>
            <a:endParaRPr lang="en-US" sz="900" dirty="0"/>
          </a:p>
          <a:p>
            <a:pPr marL="0" indent="0"/>
            <a:endParaRPr sz="9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731520" y="4620577"/>
            <a:ext cx="5852160" cy="4498897"/>
          </a:xfrm>
          <a:prstGeom prst="rect">
            <a:avLst/>
          </a:prstGeom>
          <a:noFill/>
          <a:ln>
            <a:noFill/>
          </a:ln>
        </p:spPr>
        <p:txBody>
          <a:bodyPr spcFirstLastPara="1" wrap="square" lIns="96650" tIns="48312" rIns="96650" bIns="48312" anchor="t" anchorCtr="0">
            <a:normAutofit/>
          </a:bodyPr>
          <a:lstStyle/>
          <a:p>
            <a:pPr marL="0" indent="0"/>
            <a:r>
              <a:rPr lang="en-US" sz="1000" dirty="0"/>
              <a:t>General Duty Clause:</a:t>
            </a:r>
          </a:p>
          <a:p>
            <a:pPr lvl="0">
              <a:buFont typeface="Arial" panose="020B0604020202020204" pitchFamily="34" charset="0"/>
              <a:buChar char="•"/>
            </a:pPr>
            <a:r>
              <a:rPr lang="en-US" dirty="0"/>
              <a:t>An employer failed to keep the workplace free of a hazard to which employees of that employer were exposed.</a:t>
            </a:r>
          </a:p>
          <a:p>
            <a:pPr lvl="0">
              <a:buFont typeface="Arial" panose="020B0604020202020204" pitchFamily="34" charset="0"/>
              <a:buChar char="•"/>
            </a:pPr>
            <a:r>
              <a:rPr lang="en-US" dirty="0"/>
              <a:t>The hazard was recognized. (Refer to examples in student book.)</a:t>
            </a:r>
          </a:p>
          <a:p>
            <a:pPr lvl="0">
              <a:buFont typeface="Arial" panose="020B0604020202020204" pitchFamily="34" charset="0"/>
              <a:buChar char="•"/>
            </a:pPr>
            <a:r>
              <a:rPr lang="en-US" dirty="0"/>
              <a:t>The hazard was causing or was likely to cause death or serious physical harm.</a:t>
            </a:r>
          </a:p>
          <a:p>
            <a:pPr lvl="0">
              <a:buFont typeface="Arial" panose="020B0604020202020204" pitchFamily="34" charset="0"/>
              <a:buChar char="•"/>
            </a:pPr>
            <a:r>
              <a:rPr lang="en-US" dirty="0"/>
              <a:t>There was a feasible and useful method to correct the hazard.</a:t>
            </a:r>
          </a:p>
          <a:p>
            <a:pPr marL="0" indent="0"/>
            <a:endParaRPr lang="en-US" sz="1000" dirty="0"/>
          </a:p>
          <a:p>
            <a:pPr marL="0" indent="0"/>
            <a:r>
              <a:rPr lang="en-US" sz="1000" dirty="0"/>
              <a:t>29 CFR 1926 Subpart M Fall Protection for Construction Industry: </a:t>
            </a:r>
            <a:r>
              <a:rPr lang="en-US" dirty="0"/>
              <a:t> </a:t>
            </a:r>
          </a:p>
          <a:p>
            <a:pPr marL="177845" indent="-177845">
              <a:buFont typeface="Arial" panose="020B0604020202020204" pitchFamily="34" charset="0"/>
              <a:buChar char="•"/>
            </a:pPr>
            <a:r>
              <a:rPr lang="en-US" dirty="0"/>
              <a:t>Applies when working at heights of 6 feet or more above a lower level</a:t>
            </a:r>
          </a:p>
          <a:p>
            <a:pPr marL="177845" indent="-177845">
              <a:buFont typeface="Arial" panose="020B0604020202020204" pitchFamily="34" charset="0"/>
              <a:buChar char="•"/>
            </a:pPr>
            <a:r>
              <a:rPr lang="en-US" dirty="0"/>
              <a:t>Also covers protection from falling objects, falls from tripping over or falling through holes, and protection when walking and working around dangerous equipment without regard to height</a:t>
            </a:r>
          </a:p>
          <a:p>
            <a:pPr marL="177845" indent="-177845">
              <a:buFont typeface="Arial" panose="020B0604020202020204" pitchFamily="34" charset="0"/>
              <a:buChar char="•"/>
            </a:pPr>
            <a:r>
              <a:rPr lang="en-US" dirty="0"/>
              <a:t>Does not apply to workers inspecting, investigating, or assessing workplace conditions prior to the actual start of work or after all construction work has been completed</a:t>
            </a:r>
            <a:endParaRPr lang="en-US" sz="1000" dirty="0"/>
          </a:p>
          <a:p>
            <a:pPr marL="0" indent="0"/>
            <a:endParaRPr lang="en-US" sz="1000" dirty="0"/>
          </a:p>
          <a:p>
            <a:pPr marL="0" indent="0"/>
            <a:r>
              <a:rPr lang="en-US" sz="1000" dirty="0"/>
              <a:t>29 CFR 1910 Subpart D Walking-Working Surfaces for General Industry</a:t>
            </a:r>
          </a:p>
          <a:p>
            <a:pPr marL="177845" indent="-177845">
              <a:buFont typeface="Arial" panose="020B0604020202020204" pitchFamily="34" charset="0"/>
              <a:buChar char="•"/>
            </a:pPr>
            <a:r>
              <a:rPr lang="en-US" dirty="0"/>
              <a:t>Effective date January 17, 2017</a:t>
            </a:r>
          </a:p>
          <a:p>
            <a:pPr marL="177845" indent="-177845">
              <a:buFont typeface="Arial" panose="020B0604020202020204" pitchFamily="34" charset="0"/>
              <a:buChar char="•"/>
            </a:pPr>
            <a:r>
              <a:rPr lang="en-US" dirty="0"/>
              <a:t>Similar to construction industry rules</a:t>
            </a:r>
          </a:p>
          <a:p>
            <a:pPr marL="177845" indent="-177845">
              <a:buFont typeface="Arial" panose="020B0604020202020204" pitchFamily="34" charset="0"/>
              <a:buChar char="•"/>
            </a:pPr>
            <a:r>
              <a:rPr lang="en-US" dirty="0"/>
              <a:t>Contains specific requirements for fall protection systems</a:t>
            </a:r>
          </a:p>
          <a:p>
            <a:pPr marL="177845" indent="-177845">
              <a:buFont typeface="Arial" panose="020B0604020202020204" pitchFamily="34" charset="0"/>
              <a:buChar char="•"/>
            </a:pPr>
            <a:r>
              <a:rPr lang="en-US" dirty="0"/>
              <a:t>Requires worker training</a:t>
            </a:r>
          </a:p>
          <a:p>
            <a:pPr marL="177845" indent="-177845">
              <a:buFont typeface="Arial" panose="020B0604020202020204" pitchFamily="34" charset="0"/>
              <a:buChar char="•"/>
            </a:pPr>
            <a:r>
              <a:rPr lang="en-US" dirty="0"/>
              <a:t>Some phased requirements</a:t>
            </a:r>
          </a:p>
          <a:p>
            <a:pPr marL="177845" indent="-177845">
              <a:buFont typeface="Arial" panose="020B0604020202020204" pitchFamily="34" charset="0"/>
              <a:buChar char="•"/>
            </a:pPr>
            <a:r>
              <a:rPr lang="en-US" dirty="0"/>
              <a:t>Refer to detailed explanation of requirements in student text</a:t>
            </a:r>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0: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Refer</a:t>
            </a:r>
            <a:r>
              <a:rPr lang="en-US" baseline="0" dirty="0"/>
              <a:t> to Key Take-</a:t>
            </a:r>
            <a:r>
              <a:rPr lang="en-US" baseline="0" dirty="0" err="1"/>
              <a:t>aways</a:t>
            </a:r>
            <a:r>
              <a:rPr lang="en-US" baseline="0" dirty="0"/>
              <a:t> listed at end of chapter and emphasize points on slide</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568463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000" b="1" dirty="0"/>
              <a:t>Upon completion of this module the student will be able to explain:</a:t>
            </a:r>
            <a:endParaRPr sz="1000" b="1" dirty="0"/>
          </a:p>
          <a:p>
            <a:pPr rtl="0" fontAlgn="base">
              <a:buFont typeface="Arial" panose="020B0604020202020204" pitchFamily="34" charset="0"/>
              <a:buChar char="•"/>
            </a:pPr>
            <a:r>
              <a:rPr lang="en-US" sz="1000" dirty="0"/>
              <a:t>Explain Fall Prevention and Fall Protection</a:t>
            </a:r>
          </a:p>
          <a:p>
            <a:pPr rtl="0" fontAlgn="base">
              <a:buFont typeface="Arial" panose="020B0604020202020204" pitchFamily="34" charset="0"/>
              <a:buChar char="•"/>
            </a:pPr>
            <a:r>
              <a:rPr lang="en-US" sz="1000" dirty="0"/>
              <a:t>Identify the components of a Personal Fall Arrest System</a:t>
            </a:r>
          </a:p>
          <a:p>
            <a:pPr rtl="0" fontAlgn="base">
              <a:buFont typeface="Arial" panose="020B0604020202020204" pitchFamily="34" charset="0"/>
              <a:buChar char="•"/>
            </a:pPr>
            <a:r>
              <a:rPr lang="en-US" sz="1000" dirty="0"/>
              <a:t>Calculate the total fall protection clearance distance</a:t>
            </a:r>
          </a:p>
          <a:p>
            <a:pPr rtl="0" fontAlgn="base">
              <a:buFont typeface="Arial" panose="020B0604020202020204" pitchFamily="34" charset="0"/>
              <a:buChar char="•"/>
            </a:pPr>
            <a:r>
              <a:rPr lang="en-US" sz="1000" dirty="0"/>
              <a:t>Describe fallen worker rescue </a:t>
            </a:r>
          </a:p>
          <a:p>
            <a:pPr rtl="0" fontAlgn="base">
              <a:buFont typeface="Arial" panose="020B0604020202020204" pitchFamily="34" charset="0"/>
              <a:buChar char="•"/>
            </a:pPr>
            <a:r>
              <a:rPr lang="en-US" sz="1000" dirty="0"/>
              <a:t>Describe the inspection and maintenance process for the Personal Fall Arrest Systems </a:t>
            </a:r>
          </a:p>
          <a:p>
            <a:pPr marL="474254" indent="-329343">
              <a:buFont typeface="Arial" panose="020B0604020202020204" pitchFamily="34" charset="0"/>
              <a:buChar char="•"/>
            </a:pPr>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1497824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dirty="0"/>
          </a:p>
          <a:p>
            <a:pPr marL="0" indent="0"/>
            <a:r>
              <a:rPr lang="en-US" dirty="0"/>
              <a:t>There are several ways employers can protect workers from falls, including using conventional means such as guardrail systems, safety net systems and personal fall protection systems, the adoption of safe work practices, and the provision of appropriate training. The use of warning lines, designated areas, control zones and similar systems are permitted by OSHA in some situations and can provide protection by limiting the number of workers exposed. </a:t>
            </a:r>
            <a:endParaRPr dirty="0"/>
          </a:p>
          <a:p>
            <a:pPr marL="0" indent="0"/>
            <a:endParaRPr dirty="0"/>
          </a:p>
          <a:p>
            <a:pPr marL="0" indent="0"/>
            <a:r>
              <a:rPr lang="en-US" dirty="0"/>
              <a:t>Whether conducting a hazard assessment or developing a comprehensive fall protection plan, thinking about fall hazards before the work begins will help the employer to manage fall hazards and focus attention on prevention efforts. If personal fall protection systems are used, attention should be given to identifying attachment points and to ensuring that employees know how to properly use and inspect the equipment.</a:t>
            </a:r>
            <a:endParaRPr dirty="0"/>
          </a:p>
          <a:p>
            <a:pPr marL="0" indent="0"/>
            <a:endParaRPr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dirty="0"/>
          </a:p>
          <a:p>
            <a:pPr marL="0" indent="0"/>
            <a:r>
              <a:rPr lang="en-US" dirty="0"/>
              <a:t>Introduce</a:t>
            </a:r>
            <a:r>
              <a:rPr lang="en-US" baseline="0" dirty="0"/>
              <a:t> the two categories of fall protection systems.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1110718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to explain why</a:t>
            </a:r>
            <a:r>
              <a:rPr lang="en-US" baseline="0" dirty="0"/>
              <a:t> these examples are “active” or “passive.”</a:t>
            </a:r>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1595014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0: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b="1" dirty="0"/>
              <a:t>Personal Fall Protection Equipment for Personal Fall Arrest Systems</a:t>
            </a:r>
          </a:p>
          <a:p>
            <a:pPr marL="0" indent="0"/>
            <a:endParaRPr lang="en-US" b="1" dirty="0"/>
          </a:p>
          <a:p>
            <a:pPr marL="0" indent="0"/>
            <a:r>
              <a:rPr lang="en-US" b="1" dirty="0"/>
              <a:t>Be sure to point</a:t>
            </a:r>
            <a:r>
              <a:rPr lang="en-US" b="1" baseline="0" dirty="0"/>
              <a:t> out the PFAS acronym!</a:t>
            </a:r>
            <a:endParaRPr dirty="0"/>
          </a:p>
          <a:p>
            <a:pPr marL="0" indent="0"/>
            <a:endParaRPr dirty="0"/>
          </a:p>
          <a:p>
            <a:pPr marL="0" indent="0"/>
            <a:r>
              <a:rPr lang="en-US" dirty="0"/>
              <a:t>A PFAS is a system with components that work together to protect workers when they fall from elevated heights. PFAS components include an anchorage, connectors, and a full-body harness, and may include a shock-absorbing lanyard, a retractable lifeline, and/or a deceleration device (see 29 CFR 1926.500(b)).</a:t>
            </a:r>
            <a:endParaRPr dirty="0"/>
          </a:p>
          <a:p>
            <a:pPr marL="0" indent="0"/>
            <a:endParaRPr dirty="0"/>
          </a:p>
          <a:p>
            <a:pPr marL="0" indent="0"/>
            <a:r>
              <a:rPr lang="en-US" dirty="0"/>
              <a:t>PFAS components will be marked by the manufacturer with pertinent information specific to the equipment, such as warnings, serial/model number, capacity, and the materials used to make the component. Information (e.g., proper use, maintenance, inspection) about fall protection components is typically provided in equipment manuals.</a:t>
            </a:r>
            <a:endParaRPr dirty="0"/>
          </a:p>
          <a:p>
            <a:pPr marL="0" indent="0"/>
            <a:endParaRPr dirty="0"/>
          </a:p>
          <a:p>
            <a:pPr marL="0" indent="0"/>
            <a:r>
              <a:rPr lang="en-US" dirty="0"/>
              <a:t>Although some components may look the same, they may not be interchangeable if they are from different manufacturers or from different equipment series made by the same manufacturer.</a:t>
            </a:r>
            <a:endParaRPr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defTabSz="948507">
              <a:buFont typeface="Arial" panose="020B0604020202020204" pitchFamily="34" charset="0"/>
              <a:buChar char="•"/>
              <a:defRPr/>
            </a:pPr>
            <a:r>
              <a:rPr lang="en-US" b="1" dirty="0"/>
              <a:t>Harnesses</a:t>
            </a:r>
            <a:r>
              <a:rPr lang="en-US" dirty="0"/>
              <a:t> include shoulder straps and leg straps, a sub-pelvic assembly, adjustable buckles or fasteners, and one or more D-rings to connect to a lanyard.</a:t>
            </a:r>
          </a:p>
          <a:p>
            <a:pPr marL="474254" indent="-237127" defTabSz="948507">
              <a:buFont typeface="Arial" panose="020B0604020202020204" pitchFamily="34" charset="0"/>
              <a:buChar char="•"/>
              <a:defRPr/>
            </a:pPr>
            <a:r>
              <a:rPr lang="en-US" b="1" dirty="0"/>
              <a:t>The dorsal D-ring </a:t>
            </a:r>
            <a:r>
              <a:rPr lang="en-US" dirty="0"/>
              <a:t>(between the worker's shoulder blades) is used with a fall arrest system. </a:t>
            </a:r>
          </a:p>
          <a:p>
            <a:pPr>
              <a:buFont typeface="Arial" panose="020B0604020202020204" pitchFamily="34" charset="0"/>
              <a:buChar char="•"/>
            </a:pPr>
            <a:r>
              <a:rPr lang="en-US" dirty="0"/>
              <a:t>D-rings in other positions are sometimes included for use with ladder safety devices. </a:t>
            </a:r>
          </a:p>
          <a:p>
            <a:pPr>
              <a:buFont typeface="Arial" panose="020B0604020202020204" pitchFamily="34" charset="0"/>
              <a:buChar char="•"/>
            </a:pPr>
            <a:r>
              <a:rPr lang="en-US" dirty="0"/>
              <a:t>Some harnesses come with D-rings on the front, sides, and lower back.</a:t>
            </a: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2116347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8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Discuss the features</a:t>
            </a:r>
            <a:r>
              <a:rPr lang="en-US" baseline="0" dirty="0"/>
              <a:t> of a full body harness and explain why safety belts are no longer allowed.</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defTabSz="948507">
              <a:defRPr/>
            </a:pPr>
            <a:r>
              <a:rPr lang="en-US" b="0" dirty="0"/>
              <a:t>This agenda is included in the student notebook.</a:t>
            </a:r>
          </a:p>
          <a:p>
            <a:pPr marL="0" indent="0"/>
            <a:endParaRPr b="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illustrations</a:t>
            </a:r>
            <a:r>
              <a:rPr lang="en-US" baseline="0" dirty="0"/>
              <a:t> or demonstrate how to properly fit a full body harness system.</a:t>
            </a:r>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2536858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8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8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Introduce</a:t>
            </a:r>
            <a:r>
              <a:rPr lang="en-US" baseline="0" dirty="0"/>
              <a:t> the concept of inspection and maintenance of PFAS.</a:t>
            </a:r>
          </a:p>
          <a:p>
            <a:pPr marL="0" indent="0"/>
            <a:r>
              <a:rPr lang="en-US" dirty="0"/>
              <a:t>Point</a:t>
            </a:r>
            <a:r>
              <a:rPr lang="en-US" baseline="0" dirty="0"/>
              <a:t> out that the visual inspection before use is required, and routine inspections by a competent person are required.</a:t>
            </a:r>
          </a:p>
          <a:p>
            <a:pPr marL="0" indent="0"/>
            <a:r>
              <a:rPr lang="en-US" baseline="0" dirty="0"/>
              <a:t>Introduce the discussion of specific conditions where equipment must be removed from service and replaced.</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8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8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Describe</a:t>
            </a:r>
            <a:r>
              <a:rPr lang="en-US" baseline="0" dirty="0"/>
              <a:t> the steps for harness inspection.</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7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7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Emphasize</a:t>
            </a:r>
            <a:r>
              <a:rPr lang="en-US" baseline="0" dirty="0"/>
              <a:t> the requirements for lifeline anchors.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7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Point</a:t>
            </a:r>
            <a:r>
              <a:rPr lang="en-US" baseline="0" dirty="0"/>
              <a:t> out the safety factor for anchor attachments and refer to the illustrations in the student text.</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7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Describe acceptable</a:t>
            </a:r>
            <a:r>
              <a:rPr lang="en-US" baseline="0" dirty="0"/>
              <a:t> lanyards.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8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a:bodyPr>
          <a:lstStyle/>
          <a:p>
            <a:pPr marL="0" indent="0"/>
            <a:r>
              <a:rPr lang="en-US" sz="1000" dirty="0"/>
              <a:t>Hardware</a:t>
            </a:r>
            <a:endParaRPr sz="1000" dirty="0"/>
          </a:p>
          <a:p>
            <a:pPr marL="0" indent="0"/>
            <a:endParaRPr sz="1000" dirty="0"/>
          </a:p>
          <a:p>
            <a:pPr marL="0" indent="0"/>
            <a:r>
              <a:rPr lang="en-US" sz="1000" dirty="0"/>
              <a:t>Snaps: Inspect closely for hook and eye distortion, cracks, corrosion, or pitted surfaces. The keeper or latch should seat into the nose without binding and should not be distorted or obstructed. The keeper spring should exert sufficient force to firmly close the keeper. Keeper locks must provide the keeper from opening when the keeper closes.</a:t>
            </a:r>
            <a:endParaRPr sz="1000" dirty="0"/>
          </a:p>
          <a:p>
            <a:pPr marL="0" indent="0"/>
            <a:endParaRPr sz="1000" dirty="0"/>
          </a:p>
          <a:p>
            <a:pPr marL="0" indent="0"/>
            <a:r>
              <a:rPr lang="en-US" sz="1000" dirty="0"/>
              <a:t>Thimbles: The thimble (protective plastic sleeve) must be firmly seated in the eye of the splice, and the splice should have no loose or cut strands. The edges of the thimble should be free of sharp edges, distortion, or cracks.</a:t>
            </a:r>
            <a:endParaRPr sz="1000" dirty="0"/>
          </a:p>
          <a:p>
            <a:pPr marL="0" indent="0"/>
            <a:endParaRPr sz="1000" dirty="0"/>
          </a:p>
          <a:p>
            <a:pPr marL="0" indent="0"/>
            <a:r>
              <a:rPr lang="en-US" sz="1000" dirty="0"/>
              <a:t>Steel Lanyards: While rotating a steel lanyard, watch for cuts, frayed areas, or unusual wear patterns on the wire. The use of steel lanyards for fall protection without a shock-absorbing device is not recommended. Do not use steel lanyards in the presence of electrical hazards.</a:t>
            </a:r>
            <a:endParaRPr sz="1000" dirty="0"/>
          </a:p>
          <a:p>
            <a:pPr marL="0" indent="0"/>
            <a:endParaRPr sz="1000" dirty="0"/>
          </a:p>
          <a:p>
            <a:pPr marL="0" indent="0"/>
            <a:r>
              <a:rPr lang="en-US" sz="1000" dirty="0"/>
              <a:t>Web Lanyard: While bending webbing over a piece of pipe, observe each side of the webbed lanyard. This will reveal any cuts or breaks. Due to the limited elasticity of the web lanyard, fall protection without the use of a shock absorber is not recommended.</a:t>
            </a:r>
            <a:endParaRPr sz="1000" dirty="0"/>
          </a:p>
          <a:p>
            <a:pPr marL="0" indent="0"/>
            <a:endParaRPr sz="1000" dirty="0"/>
          </a:p>
          <a:p>
            <a:pPr marL="0" indent="0"/>
            <a:r>
              <a:rPr lang="en-US" sz="1000" dirty="0"/>
              <a:t>Rope Lanyard: Rotation of the rope lanyard while inspecting from end to end will bring to light any fuzzy, worn, broken or cut fibers. Weakened areas from extreme loads will appear as a noticeable change in original diameter. The rope diameter should be uniform throughout, following a short break-in period. When a rope lanyard is used for fall protection, a shock-absorbing system should be included.</a:t>
            </a:r>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7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7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Describe rope grabs.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8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8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000" b="1" dirty="0"/>
              <a:t>Heat</a:t>
            </a:r>
            <a:r>
              <a:rPr lang="en-US" sz="1000" dirty="0"/>
              <a:t>-In excessive heat, nylon becomes brittle and has a shriveled brownish appearance. Fibers will break when flexed and should not be used above 180 degrees Fahrenheit.</a:t>
            </a:r>
          </a:p>
          <a:p>
            <a:pPr marL="0" indent="0"/>
            <a:r>
              <a:rPr lang="en-US" sz="1000" b="1" dirty="0"/>
              <a:t>Chemical </a:t>
            </a:r>
            <a:r>
              <a:rPr lang="en-US" sz="1000" dirty="0"/>
              <a:t>- Change in color usually appears as a brownish smear or smudge. Transverse cracks appear when belt is bent over tight. This causes a loss of elasticity in the belt. </a:t>
            </a:r>
          </a:p>
          <a:p>
            <a:pPr marL="0" indent="0"/>
            <a:r>
              <a:rPr lang="en-US" sz="1000" b="1" dirty="0"/>
              <a:t>Ultraviolet Rays </a:t>
            </a:r>
            <a:r>
              <a:rPr lang="en-US" sz="1000" dirty="0"/>
              <a:t>- Do not store webbing and rope lanyards in direct sunlight, because ultraviolet rays can reduce the strength of some material.</a:t>
            </a:r>
          </a:p>
          <a:p>
            <a:pPr marL="0" indent="0"/>
            <a:r>
              <a:rPr lang="en-US" sz="1000" b="1" dirty="0"/>
              <a:t>Molten Metal or Flame </a:t>
            </a:r>
            <a:r>
              <a:rPr lang="en-US" sz="1000" dirty="0"/>
              <a:t>- Webbing and rope strands may be fused together by molten metal or flame. Watch for hard, shiny spots or a hard and brittle feel. Webbing will not support combustion, nylon will.</a:t>
            </a:r>
          </a:p>
          <a:p>
            <a:pPr marL="0" indent="0"/>
            <a:r>
              <a:rPr lang="en-US" sz="1000" b="1" dirty="0"/>
              <a:t>Paint and Solvents </a:t>
            </a:r>
            <a:r>
              <a:rPr lang="en-US" sz="1000" dirty="0"/>
              <a:t>- Paint will penetrate and dry, restricting movements of fibers. Drying agents and solvents in some paints will appear as chemical damage. </a:t>
            </a:r>
          </a:p>
          <a:p>
            <a:pPr marL="0" indent="0"/>
            <a:endParaRPr lang="en-US" sz="1000" dirty="0"/>
          </a:p>
          <a:p>
            <a:pPr marL="0" indent="0"/>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7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Describe shock absorbers</a:t>
            </a:r>
            <a:r>
              <a:rPr lang="en-US" baseline="0" dirty="0"/>
              <a:t> and explain how they are used.</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000" b="1" dirty="0"/>
              <a:t>Modules</a:t>
            </a:r>
            <a:r>
              <a:rPr lang="en-US" sz="1000" dirty="0"/>
              <a:t> - In addition to this introduction, there are six modules in this course</a:t>
            </a:r>
          </a:p>
          <a:p>
            <a:pPr marL="474254" indent="-329343">
              <a:buChar char="●"/>
            </a:pPr>
            <a:r>
              <a:rPr lang="en-US" sz="1000" dirty="0"/>
              <a:t>Module 1 Introduction to Fall Protection</a:t>
            </a:r>
          </a:p>
          <a:p>
            <a:pPr marL="474254" indent="-329343">
              <a:buChar char="●"/>
            </a:pPr>
            <a:r>
              <a:rPr lang="en-US" sz="1000" dirty="0"/>
              <a:t>Module 2 Fall Arrest System</a:t>
            </a:r>
          </a:p>
          <a:p>
            <a:pPr marL="474254" indent="-329343">
              <a:buChar char="●"/>
            </a:pPr>
            <a:r>
              <a:rPr lang="en-US" sz="1000" dirty="0"/>
              <a:t>Module 3 Fall Prevention Systems</a:t>
            </a:r>
          </a:p>
          <a:p>
            <a:pPr marL="474254" indent="-329343">
              <a:buChar char="●"/>
            </a:pPr>
            <a:r>
              <a:rPr lang="en-US" sz="1000" dirty="0"/>
              <a:t>Module 4 Other Fall Hazards: Ladders</a:t>
            </a:r>
          </a:p>
          <a:p>
            <a:pPr marL="474254" indent="-329343">
              <a:buChar char="●"/>
            </a:pPr>
            <a:endParaRPr lang="en-US" sz="1000" dirty="0"/>
          </a:p>
          <a:p>
            <a:pPr marL="0" indent="0"/>
            <a:r>
              <a:rPr lang="en-US" sz="1000" b="1" dirty="0"/>
              <a:t>Activities and Exercises</a:t>
            </a:r>
            <a:r>
              <a:rPr lang="en-US" sz="1000" dirty="0"/>
              <a:t> - The course includes activities and exercises to help you identify methods for reducing the amount of fall on construction site and general industry and contain tools and tip on how to successfully teach this course to others. Many of the exercises and activities take place in small groups, so you will have an opportunity to share your experience and ideas with others in the class. </a:t>
            </a:r>
          </a:p>
          <a:p>
            <a:pPr marL="0" indent="0"/>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1" dirty="0"/>
              <a:t>Test</a:t>
            </a:r>
            <a:r>
              <a:rPr lang="en-US" sz="1000" dirty="0"/>
              <a:t> - Participants must pass the test administered at the end of the course in order to earn completion. Failure to pass the test means you must retake the course.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dirty="0"/>
              <a:t>Train-the-Trainer Only:</a:t>
            </a:r>
            <a:r>
              <a:rPr lang="en-US" sz="1000" baseline="0" dirty="0"/>
              <a:t> </a:t>
            </a:r>
            <a:endParaRPr lang="en-US" sz="1000" dirty="0"/>
          </a:p>
          <a:p>
            <a:pPr marL="474254" indent="-329343">
              <a:buChar char="●"/>
            </a:pPr>
            <a:r>
              <a:rPr lang="en-US" sz="1000" dirty="0"/>
              <a:t>Module 5 Introduction to Adult Learning</a:t>
            </a:r>
          </a:p>
          <a:p>
            <a:pPr marL="474254" indent="-329343">
              <a:buChar char="●"/>
            </a:pPr>
            <a:r>
              <a:rPr lang="en-US" sz="1000" dirty="0"/>
              <a:t>Module 6 Teaching Requirements</a:t>
            </a:r>
          </a:p>
          <a:p>
            <a:pPr marL="474254" marR="0" lvl="0" indent="-329343"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000" dirty="0"/>
              <a:t>Group Teach Back</a:t>
            </a:r>
            <a:endParaRPr lang="en-US" sz="1000" b="0" i="0" u="none" strike="noStrike" cap="none" dirty="0">
              <a:solidFill>
                <a:schemeClr val="dk1"/>
              </a:solidFill>
              <a:latin typeface="Calibri"/>
              <a:ea typeface="Calibri"/>
              <a:cs typeface="Calibri"/>
              <a:sym typeface="Calibri"/>
            </a:endParaRPr>
          </a:p>
          <a:p>
            <a:pPr marL="474254" marR="0" indent="-329343" algn="l" rtl="0">
              <a:lnSpc>
                <a:spcPct val="100000"/>
              </a:lnSpc>
              <a:spcBef>
                <a:spcPts val="0"/>
              </a:spcBef>
              <a:spcAft>
                <a:spcPts val="0"/>
              </a:spcAft>
              <a:buClr>
                <a:srgbClr val="000000"/>
              </a:buClr>
              <a:buSzPts val="1400"/>
              <a:buFont typeface="Arial"/>
              <a:buChar char="●"/>
            </a:pPr>
            <a:endParaRPr lang="en-US" sz="1000" b="0" i="0" u="none" strike="noStrike" cap="none" dirty="0">
              <a:solidFill>
                <a:schemeClr val="dk1"/>
              </a:solidFill>
              <a:latin typeface="Calibri"/>
              <a:ea typeface="Calibri"/>
              <a:cs typeface="Calibri"/>
              <a:sym typeface="Calibri"/>
            </a:endParaRPr>
          </a:p>
        </p:txBody>
      </p:sp>
      <p:sp>
        <p:nvSpPr>
          <p:cNvPr id="3" name="Header Placeholder 2"/>
          <p:cNvSpPr>
            <a:spLocks noGrp="1"/>
          </p:cNvSpPr>
          <p:nvPr>
            <p:ph type="hdr" sz="quarter" idx="14"/>
          </p:nvPr>
        </p:nvSpPr>
        <p:spPr>
          <a:xfrm>
            <a:off x="487018" y="44107"/>
            <a:ext cx="3170583" cy="482027"/>
          </a:xfrm>
        </p:spPr>
        <p:txBody>
          <a:bodyPr/>
          <a:lstStyle/>
          <a:p>
            <a:r>
              <a:rPr lang="en-US"/>
              <a:t>Fall Protection/Fall Prevention</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8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8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Explain the process for inspecting</a:t>
            </a:r>
            <a:r>
              <a:rPr lang="en-US" baseline="0" dirty="0"/>
              <a:t> shock-absorbing packs.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7" name="Google Shape;277;g6d60a54ff5_0_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g6d60a54ff5_0_38: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355690" indent="-355690">
              <a:lnSpc>
                <a:spcPct val="107000"/>
              </a:lnSpc>
              <a:buFont typeface="Arial" panose="020B0604020202020204" pitchFamily="34" charset="0"/>
              <a:buChar char="•"/>
            </a:pPr>
            <a:r>
              <a:rPr lang="en-US" sz="1000" dirty="0">
                <a:solidFill>
                  <a:srgbClr val="000000"/>
                </a:solidFill>
                <a:latin typeface="+mn-lt"/>
                <a:ea typeface="Calibri" panose="020F0502020204030204" pitchFamily="34" charset="0"/>
              </a:rPr>
              <a:t>Basic care for fall protection safety equipment will prolong and endure the life of the equipment and contribute toward the performance of its vital safety function. </a:t>
            </a:r>
            <a:endParaRPr lang="en-US" sz="1000" dirty="0">
              <a:latin typeface="+mn-lt"/>
              <a:ea typeface="Calibri" panose="020F0502020204030204" pitchFamily="34" charset="0"/>
            </a:endParaRPr>
          </a:p>
          <a:p>
            <a:pPr marL="770662" lvl="1" indent="-296408">
              <a:lnSpc>
                <a:spcPct val="107000"/>
              </a:lnSpc>
              <a:buFont typeface="Courier New" panose="02070309020205020404" pitchFamily="49" charset="0"/>
              <a:buChar char="o"/>
            </a:pPr>
            <a:r>
              <a:rPr lang="en-US" sz="1000" dirty="0">
                <a:solidFill>
                  <a:srgbClr val="000000"/>
                </a:solidFill>
                <a:latin typeface="+mn-lt"/>
                <a:ea typeface="Courier New" panose="02070309020205020404" pitchFamily="49" charset="0"/>
                <a:cs typeface="Courier New" panose="02070309020205020404" pitchFamily="49" charset="0"/>
              </a:rPr>
              <a:t>Proper storage and maintenance after use is as important as cleaning the equipment of dirt, corrosives or contaminants. </a:t>
            </a:r>
            <a:endParaRPr lang="en-US" sz="1000" dirty="0">
              <a:latin typeface="+mn-lt"/>
              <a:ea typeface="Courier New" panose="02070309020205020404" pitchFamily="49" charset="0"/>
              <a:cs typeface="Courier New" panose="02070309020205020404" pitchFamily="49" charset="0"/>
            </a:endParaRPr>
          </a:p>
          <a:p>
            <a:pPr marL="770662" lvl="1" indent="-296408">
              <a:lnSpc>
                <a:spcPct val="107000"/>
              </a:lnSpc>
              <a:buFont typeface="Courier New" panose="02070309020205020404" pitchFamily="49" charset="0"/>
              <a:buChar char="o"/>
            </a:pPr>
            <a:r>
              <a:rPr lang="en-US" sz="1000" dirty="0">
                <a:solidFill>
                  <a:srgbClr val="000000"/>
                </a:solidFill>
                <a:latin typeface="+mn-lt"/>
                <a:ea typeface="Courier New" panose="02070309020205020404" pitchFamily="49" charset="0"/>
                <a:cs typeface="Courier New" panose="02070309020205020404" pitchFamily="49" charset="0"/>
              </a:rPr>
              <a:t>The storage area should be clean, dry and free of exposure to fumes or corrosive elements.</a:t>
            </a:r>
            <a:endParaRPr lang="en-US" sz="1000" dirty="0">
              <a:latin typeface="+mn-lt"/>
              <a:ea typeface="Courier New" panose="02070309020205020404" pitchFamily="49" charset="0"/>
              <a:cs typeface="Courier New" panose="02070309020205020404" pitchFamily="49" charset="0"/>
            </a:endParaRPr>
          </a:p>
          <a:p>
            <a:pPr marL="355690" indent="-355690">
              <a:lnSpc>
                <a:spcPct val="107000"/>
              </a:lnSpc>
              <a:buFont typeface="Arial" panose="020B0604020202020204" pitchFamily="34" charset="0"/>
              <a:buChar char="•"/>
            </a:pPr>
            <a:r>
              <a:rPr lang="en-US" sz="1000" dirty="0">
                <a:solidFill>
                  <a:srgbClr val="000000"/>
                </a:solidFill>
                <a:latin typeface="+mn-lt"/>
                <a:ea typeface="Calibri" panose="020F0502020204030204" pitchFamily="34" charset="0"/>
              </a:rPr>
              <a:t>Nylon and Polyester - Wipe off all surface dirt with a sponge dampened in plain water. </a:t>
            </a:r>
            <a:endParaRPr lang="en-US" sz="1000" dirty="0">
              <a:latin typeface="+mn-lt"/>
              <a:ea typeface="Calibri" panose="020F0502020204030204" pitchFamily="34" charset="0"/>
            </a:endParaRPr>
          </a:p>
          <a:p>
            <a:pPr marL="770662" lvl="1" indent="-296408">
              <a:lnSpc>
                <a:spcPct val="107000"/>
              </a:lnSpc>
              <a:buFont typeface="Courier New" panose="02070309020205020404" pitchFamily="49" charset="0"/>
              <a:buChar char="o"/>
            </a:pPr>
            <a:r>
              <a:rPr lang="en-US" sz="1000" dirty="0">
                <a:solidFill>
                  <a:srgbClr val="000000"/>
                </a:solidFill>
                <a:latin typeface="+mn-lt"/>
                <a:ea typeface="Courier New" panose="02070309020205020404" pitchFamily="49" charset="0"/>
                <a:cs typeface="Courier New" panose="02070309020205020404" pitchFamily="49" charset="0"/>
              </a:rPr>
              <a:t>Squeeze the sponge dry. Dip the sponge in a mild solution of water and commercial soap or detergent. </a:t>
            </a:r>
            <a:endParaRPr lang="en-US" sz="1000" dirty="0">
              <a:latin typeface="+mn-lt"/>
              <a:ea typeface="Courier New" panose="02070309020205020404" pitchFamily="49" charset="0"/>
              <a:cs typeface="Courier New" panose="02070309020205020404" pitchFamily="49" charset="0"/>
            </a:endParaRPr>
          </a:p>
          <a:p>
            <a:pPr marL="770662" lvl="1" indent="-296408">
              <a:lnSpc>
                <a:spcPct val="107000"/>
              </a:lnSpc>
              <a:buFont typeface="Courier New" panose="02070309020205020404" pitchFamily="49" charset="0"/>
              <a:buChar char="o"/>
            </a:pPr>
            <a:r>
              <a:rPr lang="en-US" sz="1000" dirty="0">
                <a:solidFill>
                  <a:srgbClr val="000000"/>
                </a:solidFill>
                <a:latin typeface="+mn-lt"/>
                <a:ea typeface="Courier New" panose="02070309020205020404" pitchFamily="49" charset="0"/>
                <a:cs typeface="Courier New" panose="02070309020205020404" pitchFamily="49" charset="0"/>
              </a:rPr>
              <a:t>Work up a thick lather with a vigorous back and forth motion. Then wipe the belt dry with a clean cloth. Hang freely to dry but away from excessive heat.</a:t>
            </a:r>
            <a:endParaRPr lang="en-US" sz="1000" dirty="0">
              <a:latin typeface="+mn-lt"/>
              <a:ea typeface="Courier New" panose="02070309020205020404" pitchFamily="49" charset="0"/>
              <a:cs typeface="Courier New" panose="02070309020205020404" pitchFamily="49" charset="0"/>
            </a:endParaRPr>
          </a:p>
          <a:p>
            <a:pPr marL="355690" indent="-355690">
              <a:lnSpc>
                <a:spcPct val="107000"/>
              </a:lnSpc>
              <a:spcAft>
                <a:spcPts val="830"/>
              </a:spcAft>
              <a:buFont typeface="Arial" panose="020B0604020202020204" pitchFamily="34" charset="0"/>
              <a:buChar char="•"/>
            </a:pPr>
            <a:r>
              <a:rPr lang="en-US" sz="1000" dirty="0">
                <a:solidFill>
                  <a:srgbClr val="000000"/>
                </a:solidFill>
                <a:latin typeface="+mn-lt"/>
                <a:ea typeface="Calibri" panose="020F0502020204030204" pitchFamily="34" charset="0"/>
              </a:rPr>
              <a:t>Drying - Harness, belts and other equipment should be dried thoroughly without exposure to heat, steam or long periods of sunlight</a:t>
            </a:r>
            <a:endParaRPr lang="en-US" sz="1000" dirty="0">
              <a:latin typeface="+mn-lt"/>
              <a:ea typeface="Calibri" panose="020F0502020204030204" pitchFamily="34" charset="0"/>
            </a:endParaRPr>
          </a:p>
          <a:p>
            <a:pPr marL="0" indent="0"/>
            <a:endParaRPr sz="800" dirty="0">
              <a:latin typeface="+mn-lt"/>
            </a:endParaRP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79: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Vertical lifelines must be:</a:t>
            </a:r>
          </a:p>
          <a:p>
            <a:pPr marL="177845" indent="-177845">
              <a:buFont typeface="Arial" panose="020B0604020202020204" pitchFamily="34" charset="0"/>
              <a:buChar char="•"/>
            </a:pPr>
            <a:r>
              <a:rPr lang="en-US" dirty="0"/>
              <a:t> capable of sustaining a 5000 pound load </a:t>
            </a:r>
          </a:p>
          <a:p>
            <a:pPr marL="177845" indent="-177845">
              <a:buFont typeface="Arial" panose="020B0604020202020204" pitchFamily="34" charset="0"/>
              <a:buChar char="•"/>
            </a:pPr>
            <a:r>
              <a:rPr lang="en-US" dirty="0"/>
              <a:t>used by only one worker at a time </a:t>
            </a:r>
          </a:p>
          <a:p>
            <a:pPr marL="177845" indent="-177845">
              <a:buFont typeface="Arial" panose="020B0604020202020204" pitchFamily="34" charset="0"/>
              <a:buChar char="•"/>
            </a:pPr>
            <a:r>
              <a:rPr lang="en-US" dirty="0"/>
              <a:t>free of cuts, abrasions, and other defects protected from chafing and abrasion </a:t>
            </a:r>
          </a:p>
          <a:p>
            <a:pPr marL="177845" indent="-177845">
              <a:buFont typeface="Arial" panose="020B0604020202020204" pitchFamily="34" charset="0"/>
              <a:buChar char="•"/>
            </a:pPr>
            <a:r>
              <a:rPr lang="en-US" dirty="0"/>
              <a:t>long enough to reach the ground (or a safe landing level above ground)</a:t>
            </a:r>
          </a:p>
          <a:p>
            <a:pPr marL="177845" indent="-177845">
              <a:buFont typeface="Arial" panose="020B0604020202020204" pitchFamily="34" charset="0"/>
              <a:buChar char="•"/>
            </a:pPr>
            <a:r>
              <a:rPr lang="en-US" dirty="0"/>
              <a:t>knotted at the bottom to prevent the grab from sliding off the end anchored to a fixed support capable of sustaining a 5000 load</a:t>
            </a:r>
          </a:p>
          <a:p>
            <a:pPr marL="177845" indent="-177845">
              <a:buFont typeface="Arial" panose="020B0604020202020204" pitchFamily="34" charset="0"/>
              <a:buChar char="•"/>
            </a:pPr>
            <a:endParaRPr lang="en-US" dirty="0"/>
          </a:p>
          <a:p>
            <a:pPr marL="0" indent="0"/>
            <a:r>
              <a:rPr lang="en-US" dirty="0"/>
              <a:t>Horizontal lifelines:</a:t>
            </a:r>
          </a:p>
          <a:p>
            <a:pPr marL="177845" indent="-177845">
              <a:buFont typeface="Arial" panose="020B0604020202020204" pitchFamily="34" charset="0"/>
              <a:buChar char="•"/>
            </a:pPr>
            <a:r>
              <a:rPr lang="en-US" dirty="0"/>
              <a:t>can increase area where worker is protected</a:t>
            </a:r>
          </a:p>
          <a:p>
            <a:pPr marL="177845" indent="-177845">
              <a:buFont typeface="Arial" panose="020B0604020202020204" pitchFamily="34" charset="0"/>
              <a:buChar char="•"/>
            </a:pPr>
            <a:r>
              <a:rPr lang="en-US" dirty="0"/>
              <a:t>use automatic pass through to allow workers to keep hands free</a:t>
            </a:r>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points on the slide for using fall arrest systems safely.</a:t>
            </a:r>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1943285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diagram.</a:t>
            </a:r>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1519461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a:t>
            </a:r>
            <a:r>
              <a:rPr lang="en-US" baseline="0" dirty="0"/>
              <a:t> calculations needed to determine fall clearance distance.</a:t>
            </a:r>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4145624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r>
              <a:rPr lang="en-US" baseline="0" dirty="0"/>
              <a:t> each factor.</a:t>
            </a:r>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1287046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the illustration to make sure the students understand the calculation.</a:t>
            </a:r>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976737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 shows how to add the various values in order to calculate total fall clearance distance. </a:t>
            </a:r>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3023681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Slide is shown during Module 2a exercise.  Make sure each student fills in the correct answers in their Student Manual.</a:t>
            </a:r>
          </a:p>
          <a:p>
            <a:r>
              <a:rPr lang="en-US" b="1" dirty="0"/>
              <a:t>Example 1a: </a:t>
            </a:r>
            <a:r>
              <a:rPr lang="en-US" dirty="0"/>
              <a:t>Free fall distance = 6-foot lanyard + 5 feet between the anchor and D-ring = 11 feet</a:t>
            </a:r>
          </a:p>
          <a:p>
            <a:r>
              <a:rPr lang="en-US" b="1" dirty="0"/>
              <a:t>Answer 1a: </a:t>
            </a:r>
            <a:r>
              <a:rPr lang="en-US" dirty="0"/>
              <a:t>The free fall distance (11 feet) is greater than the 6-foot maximum. </a:t>
            </a:r>
          </a:p>
          <a:p>
            <a:r>
              <a:rPr lang="en-US" dirty="0"/>
              <a:t>(The free fall distance can be reduced by moving the anchor above the D-ring. For example, if a section of truss has been stabilized and sheathed, the anchorage point might be moved above the worker’s head.</a:t>
            </a:r>
          </a:p>
          <a:p>
            <a:r>
              <a:rPr lang="en-US" b="1" dirty="0"/>
              <a:t>Example 1b: </a:t>
            </a:r>
            <a:r>
              <a:rPr lang="en-US" dirty="0"/>
              <a:t>Free fall distance = 6-foot lanyard – 2 feet between the anchor and D-ring = 4 feet, Deceleration distance = 3.5 feet, D-ring shift = 1 foot, Back D-ring height = 5 feet, Safety factor = 2 feet. </a:t>
            </a:r>
            <a:r>
              <a:rPr lang="en-US" b="1" dirty="0"/>
              <a:t>Answer 1b</a:t>
            </a:r>
            <a:r>
              <a:rPr lang="en-US" dirty="0"/>
              <a:t>: total necessary fall clearance distance = 4 + 3.5 + 1 + 5 + 2 = 15.5 feet. </a:t>
            </a:r>
          </a:p>
          <a:p>
            <a:r>
              <a:rPr lang="en-US" b="1" dirty="0"/>
              <a:t>Example 2: </a:t>
            </a:r>
            <a:r>
              <a:rPr lang="en-US" dirty="0"/>
              <a:t>Free fall distance = 2-foot lanyard + 1 foot between the anchor and D-ring = 3 feet, Deceleration distance = 3.5 feet, D-ring shift = 1 foot, Back D-ring height = 5 feet, Safety factor = 2 feet. </a:t>
            </a:r>
            <a:r>
              <a:rPr lang="en-US" b="1" dirty="0"/>
              <a:t>Answer 2: </a:t>
            </a:r>
            <a:r>
              <a:rPr lang="en-US" dirty="0"/>
              <a:t>total fall clearance distance = 3 + 3.5 + 1 + 5 + 2 = 14.5 feet. In this case the free fall distance is 3 feet (less than OSHA's 6-foot maximum); however, the total fall distance is 14.5 feet. There needs to be at least 14.5 feet of clear space below the worker. Where guardrails cannot be used, fall restraint is a better option than fall arrest for a work area with limited clearance below.</a:t>
            </a:r>
          </a:p>
          <a:p>
            <a:r>
              <a:rPr lang="en-US" b="1" dirty="0"/>
              <a:t>Example 3:</a:t>
            </a:r>
            <a:r>
              <a:rPr lang="en-US" dirty="0"/>
              <a:t>Free fall distance = 4-foot lanyard, Deceleration distance = 3.5 feet, D-ring shift = 1 foot, Back D-ring height = 5 feet, Safety factor = 2 feet.  </a:t>
            </a:r>
            <a:r>
              <a:rPr lang="en-US" b="1" dirty="0"/>
              <a:t>Answer 3</a:t>
            </a:r>
            <a:r>
              <a:rPr lang="en-US" dirty="0"/>
              <a:t>: total fall clearance distance = 4 + 3.5 + 1 + 5 + 2 = 15.5 feet. </a:t>
            </a:r>
          </a:p>
          <a:p>
            <a:r>
              <a:rPr lang="en-US" b="1" dirty="0"/>
              <a:t>Example 4: </a:t>
            </a:r>
            <a:r>
              <a:rPr lang="en-US" dirty="0"/>
              <a:t>Free fall distance = 6-foot lanyard – 4 feet between the D-ring and the anchor = 2 feet, Deceleration distance = 3.5 feet, D-ring shift = 1 foot, Back D-ring height = 5 feet, Safety factor = 2 feet.  </a:t>
            </a:r>
            <a:r>
              <a:rPr lang="en-US" b="1" dirty="0"/>
              <a:t>Answer 4</a:t>
            </a:r>
            <a:r>
              <a:rPr lang="en-US" dirty="0"/>
              <a:t>: total fall clearance distance = 2 + 3.5 + 1 + 5 + 2 = 13.5 feet. </a:t>
            </a:r>
          </a:p>
          <a:p>
            <a:r>
              <a:rPr lang="en-US" b="1" dirty="0"/>
              <a:t>Example 5: </a:t>
            </a:r>
            <a:r>
              <a:rPr lang="en-US" dirty="0"/>
              <a:t>Free fall distance = 2 feet (This self-retracting lanyard automatically limits free fall distance to 2 feet as stated in the Example 5 problem statement (see </a:t>
            </a:r>
            <a:r>
              <a:rPr lang="en-US" u="sng" dirty="0"/>
              <a:t>29 CFR 1926.502(d)(12)</a:t>
            </a:r>
            <a:r>
              <a:rPr lang="en-US" dirty="0"/>
              <a:t>). Deceleration distance = 3.5 feet, D-ring shift = 1 foot, Back D-ring height = 5 feet, Safety factor = 2 feet.  </a:t>
            </a:r>
            <a:r>
              <a:rPr lang="en-US" b="1" dirty="0"/>
              <a:t>Answer 5</a:t>
            </a:r>
            <a:r>
              <a:rPr lang="en-US" dirty="0"/>
              <a:t>: total fall clearance distance = 2 + 3.5 + 1 + 5 + 2 = 13.5 feet. This value can then be compared to the vertical clearance actually available at the work location.</a:t>
            </a:r>
          </a:p>
          <a:p>
            <a:endParaRPr lang="en-US" sz="1100"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156184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d60a54ff5_0_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6d60a54ff5_0_17: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r>
              <a:rPr lang="en-US" sz="1000" b="1" u="sng" dirty="0"/>
              <a:t>Module 1:</a:t>
            </a:r>
            <a:r>
              <a:rPr lang="en-US" sz="1000" dirty="0"/>
              <a:t> Identifies the problems associated with working at elevated heights, outlines the OSHA regulations associated with fall protection, and who is responsible for providing this training it employees. This modules also discusses the protection afforded to whistleblowers. </a:t>
            </a:r>
            <a:endParaRPr sz="1000" dirty="0"/>
          </a:p>
          <a:p>
            <a:pPr marL="0" indent="0"/>
            <a:r>
              <a:rPr lang="en-US" sz="1000" b="1" u="sng" dirty="0"/>
              <a:t>Module 2:</a:t>
            </a:r>
            <a:r>
              <a:rPr lang="en-US" sz="1000" b="1" dirty="0"/>
              <a:t> </a:t>
            </a:r>
            <a:r>
              <a:rPr lang="en-US" sz="1000" dirty="0"/>
              <a:t>Describes the different components of a personal fall arrest system and explains how to determine which system is best to use on the job. </a:t>
            </a:r>
            <a:endParaRPr sz="1000" dirty="0"/>
          </a:p>
          <a:p>
            <a:pPr marL="0" indent="0"/>
            <a:r>
              <a:rPr lang="en-US" sz="1000" b="1" u="sng" dirty="0"/>
              <a:t>Module 3:</a:t>
            </a:r>
            <a:r>
              <a:rPr lang="en-US" sz="1000" dirty="0"/>
              <a:t> Identifies the different fall restraint systems available and explains how to set up these systems on the job.</a:t>
            </a:r>
            <a:endParaRPr sz="1000" dirty="0"/>
          </a:p>
          <a:p>
            <a:pPr marL="0" indent="0"/>
            <a:r>
              <a:rPr lang="en-US" sz="1000" b="1" u="sng" dirty="0"/>
              <a:t>Module 4:</a:t>
            </a:r>
            <a:r>
              <a:rPr lang="en-US" sz="1000" dirty="0"/>
              <a:t> Emphasizes the importance of paying attention to the use of ladders on the job site and explains how to use them safely.</a:t>
            </a:r>
          </a:p>
          <a:p>
            <a:pPr marL="0" indent="0"/>
            <a:r>
              <a:rPr lang="en-US" sz="1000" dirty="0"/>
              <a:t>TRAIN THE TRAINER MODULES ONLY:</a:t>
            </a:r>
            <a:endParaRPr sz="1000" dirty="0"/>
          </a:p>
          <a:p>
            <a:pPr marL="0" indent="0"/>
            <a:r>
              <a:rPr lang="en-US" sz="1000" b="1" u="sng" dirty="0"/>
              <a:t>Module 5:</a:t>
            </a:r>
            <a:r>
              <a:rPr lang="en-US" sz="1000" dirty="0"/>
              <a:t> Teaches participants how to teach a block of instruction to others using adult learning techniques. </a:t>
            </a:r>
            <a:endParaRPr sz="1000" dirty="0"/>
          </a:p>
          <a:p>
            <a:pPr marL="0" indent="0"/>
            <a:r>
              <a:rPr lang="en-US" sz="1000" b="1" u="sng" dirty="0"/>
              <a:t>Module 6:</a:t>
            </a:r>
            <a:r>
              <a:rPr lang="en-US" sz="1000" dirty="0"/>
              <a:t> Identifies the requirements for successfully completing a training in accordance OSHA Grant and Greenville Technical College guidelines.  </a:t>
            </a:r>
            <a:endParaRPr sz="1000" dirty="0"/>
          </a:p>
          <a:p>
            <a:pPr marL="0" indent="0"/>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177845" indent="-177845">
              <a:buFont typeface="Arial" panose="020B0604020202020204" pitchFamily="34" charset="0"/>
              <a:buChar char="•"/>
            </a:pPr>
            <a:r>
              <a:rPr lang="en-US" sz="1000" dirty="0"/>
              <a:t>The swing fall hazard is created by the pendulum effect, which can swing a fallen worker into a nearby surface, such as a wall or protruding beam. </a:t>
            </a:r>
          </a:p>
          <a:p>
            <a:pPr marL="177845" indent="-177845">
              <a:buFont typeface="Arial" panose="020B0604020202020204" pitchFamily="34" charset="0"/>
              <a:buChar char="•"/>
            </a:pPr>
            <a:r>
              <a:rPr lang="en-US" sz="1000" dirty="0"/>
              <a:t>In addition to calculating the total fall clearance distance before beginning work on an elevated level, it is important to evaluate the swing fall hazard at the edges where a worker might fall. </a:t>
            </a:r>
          </a:p>
          <a:p>
            <a:pPr marL="177845" indent="-177845">
              <a:buFont typeface="Arial" panose="020B0604020202020204" pitchFamily="34" charset="0"/>
              <a:buChar char="•"/>
            </a:pPr>
            <a:r>
              <a:rPr lang="en-US" sz="1000" dirty="0"/>
              <a:t>A worker who falls while connected to an anchor (unless it is directly overhead) will swing back and forth like a pendulum. </a:t>
            </a:r>
          </a:p>
          <a:p>
            <a:pPr marL="177845" indent="-177845">
              <a:buFont typeface="Arial" panose="020B0604020202020204" pitchFamily="34" charset="0"/>
              <a:buChar char="•"/>
            </a:pPr>
            <a:r>
              <a:rPr lang="en-US" sz="1000" dirty="0"/>
              <a:t>Workers can be seriously injured if they strike objects during a swing fall.</a:t>
            </a:r>
          </a:p>
          <a:p>
            <a:pPr marL="0" indent="0"/>
            <a:r>
              <a:rPr lang="en-US" sz="1000" dirty="0"/>
              <a:t>NOTE: Installing the anchorage point directly above the work area (i.e., connected to an overhead attachment point with sufficient strength) will help prevent injury.</a:t>
            </a:r>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Rig fall arrest systems to allow movement of the worker only as far as the edge of the walking/working surface, when used at hoist areas. An effective fallen worker rescue plan addresses the procedures, equipment, and personnel needed to ensure that a rescue proceeds quickly and efficiently when a fall occurs.</a:t>
            </a:r>
          </a:p>
          <a:p>
            <a:endParaRPr lang="en-US" sz="1000" dirty="0"/>
          </a:p>
          <a:p>
            <a:r>
              <a:rPr lang="en-US" sz="1000" dirty="0"/>
              <a:t>Even when a PFAS works properly, the fallen worker is still in danger. The worker's body weight places pressure on the harness straps, which can compress the veins, and cause blood to pool, in the lower extremities and reduce blood return to the worker's heart. </a:t>
            </a:r>
          </a:p>
          <a:p>
            <a:endParaRPr lang="en-US" sz="1000" dirty="0"/>
          </a:p>
          <a:p>
            <a:r>
              <a:rPr lang="en-US" sz="1000" dirty="0"/>
              <a:t>This condition is called suspension trauma, also known as harness hang syndrome. In medical terms, this results in orthostatic intolerance. If the pressure is not reduced promptly, the worker can lose consciousness within minutes. To delay post suspension trauma, activate the rescue plan immediately.</a:t>
            </a:r>
          </a:p>
          <a:p>
            <a:endParaRPr lang="en-US" sz="1000" dirty="0"/>
          </a:p>
          <a:p>
            <a:r>
              <a:rPr lang="en-US" sz="1000" dirty="0"/>
              <a:t>Self-rescue and aided rescue are two techniques for rescuing a suspended worker. Rescuing the worker promptly (i.e., aided rescue) or ensuring the worker can self-rescue is imperative to preventing injury or a fatality. </a:t>
            </a:r>
          </a:p>
          <a:p>
            <a:endParaRPr lang="en-US" sz="1000"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4063504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defTabSz="948507"/>
            <a:r>
              <a:rPr lang="en-US" dirty="0"/>
              <a:t>Introduce the initial step for self-rescue.</a:t>
            </a:r>
          </a:p>
          <a:p>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11872230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to do a Foot Wrap.</a:t>
            </a:r>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1088137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Explain how to do a Foot Wrap (continued).</a:t>
            </a:r>
          </a:p>
          <a:p>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429037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Explain how to do a Foot Wrap (continued).</a:t>
            </a: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2914369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4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rtl="0"/>
            <a:r>
              <a:rPr lang="en-US" dirty="0"/>
              <a:t>Instructors must complete a skill check-off for each skill set.</a:t>
            </a:r>
            <a:endParaRPr lang="en-US" b="0" dirty="0">
              <a:effectLst/>
            </a:endParaRPr>
          </a:p>
          <a:p>
            <a:br>
              <a:rPr lang="en-US" dirty="0"/>
            </a:b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a:bodyPr>
          <a:lstStyle/>
          <a:p>
            <a:pPr lvl="0">
              <a:buFont typeface="Arial" panose="020B0604020202020204" pitchFamily="34" charset="0"/>
              <a:buChar char="•"/>
            </a:pPr>
            <a:r>
              <a:rPr lang="en-US" dirty="0"/>
              <a:t>Preventing workers from falling by using engineering controls (e.g., guardrails and hole covers) or restraint systems is known as fall prevention . Preventing injury during and after a fall by using Personal Fall Arrest Systems (PFAS) or safety nets and having an effective rescue plan in place is known as Fall arrest/protection</a:t>
            </a:r>
          </a:p>
          <a:p>
            <a:pPr lvl="0">
              <a:buFont typeface="Arial" panose="020B0604020202020204" pitchFamily="34" charset="0"/>
              <a:buChar char="•"/>
            </a:pPr>
            <a:r>
              <a:rPr lang="en-US" dirty="0"/>
              <a:t>The preferred order of fall protection is; engineering controls, a fall restraint system, followed by a fall arrest system </a:t>
            </a:r>
          </a:p>
          <a:p>
            <a:pPr lvl="0">
              <a:buFont typeface="Arial" panose="020B0604020202020204" pitchFamily="34" charset="0"/>
              <a:buChar char="•"/>
            </a:pPr>
            <a:r>
              <a:rPr lang="en-US" i="1" dirty="0"/>
              <a:t>“Personal fall arrest system” (PFAS) </a:t>
            </a:r>
            <a:r>
              <a:rPr lang="en-US" dirty="0"/>
              <a:t>means a system used to arrest an employee in a fall from a working level. It consists of a body harness, an anchorage, and connectors and may include a lanyard, deceleration device, lifeline, or suitable combinations of these </a:t>
            </a:r>
          </a:p>
          <a:p>
            <a:pPr lvl="0">
              <a:buFont typeface="Arial" panose="020B0604020202020204" pitchFamily="34" charset="0"/>
              <a:buChar char="•"/>
            </a:pPr>
            <a:r>
              <a:rPr lang="en-US" dirty="0"/>
              <a:t>Safety belts (waist belts) are no longer permitted for use as personal fall arrest equipment</a:t>
            </a: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Review Key Points on slide:</a:t>
            </a: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Anchorage points should be able to support 5000 pounds.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5690" indent="-355690" defTabSz="948507">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Always follow the anchor manufacturer</a:t>
            </a:r>
            <a:r>
              <a:rPr lang="en-US" sz="11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 instructions or consult a qualified person when installing anchors to ensure they are strong. enough to hold the sudden weight of a falling worker.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5690" indent="-355690" defTabSz="948507">
              <a:lnSpc>
                <a:spcPct val="107000"/>
              </a:lnSpc>
              <a:buFont typeface="Arial" panose="020B0604020202020204" pitchFamily="34" charset="0"/>
              <a:buChar char="*"/>
            </a:pPr>
            <a:r>
              <a:rPr lang="en-US" sz="1100" dirty="0"/>
              <a:t>Never shorten lanyard by tying knots or looping over object and tying back to itself.</a:t>
            </a:r>
          </a:p>
          <a:p>
            <a:pPr marL="355690" indent="-355690" defTabSz="948507">
              <a:lnSpc>
                <a:spcPct val="107000"/>
              </a:lnSpc>
              <a:buFont typeface="Arial" panose="020B0604020202020204" pitchFamily="34" charset="0"/>
              <a:buChar char="*"/>
            </a:pPr>
            <a:r>
              <a:rPr lang="en-US" sz="1100" dirty="0"/>
              <a:t>Total fall clearance free fall distance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cannot exceed 6 ft.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55690" indent="-355690" defTabSz="948507">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Self-retracting lanyards limit free fall distance, within 2 feet.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55690" indent="-355690" defTabSz="948507">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Times New Roman" panose="02020603050405020304" pitchFamily="18" charset="0"/>
              </a:rPr>
              <a:t>Visual inspection before each use is required as is a routine inspection by a competent person.</a:t>
            </a:r>
          </a:p>
          <a:p>
            <a:pPr marL="0" indent="0" defTabSz="948507">
              <a:lnSpc>
                <a:spcPct val="107000"/>
              </a:lnSpc>
            </a:pPr>
            <a:r>
              <a:rPr lang="en-US" sz="1100" dirty="0">
                <a:solidFill>
                  <a:srgbClr val="000000"/>
                </a:solidFill>
                <a:latin typeface="Calibri" panose="020F0502020204030204" pitchFamily="34" charset="0"/>
              </a:rPr>
              <a:t>Additional reminders:</a:t>
            </a:r>
            <a:endParaRPr lang="en-US" sz="1100" dirty="0"/>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Never anchor a fall arrest system to stink pipes, scupper drain covers, handrails, roof hatches, fixed ladders or stairs, vent pipes, formwork, shoring jacks, old masonry, or light structural parapets.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Install a continuous pass through horizontal lifeline. It allows workers to move through multiple spans with 100% tie-off at all times.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using a self-retracting lifeline be sure to check the manufacturer guidelines.</a:t>
            </a: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Make sure the lines do not run over an unpadded, sharp edge. </a:t>
            </a: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 sure to evaluate the potential for a swing fall.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inspecting snap hooks, 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he keeper or latch should be double locking to prevent rollout.</a:t>
            </a:r>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2003780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d60a54ff5_0_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6d60a54ff5_0_23: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r>
              <a:rPr lang="en-US" dirty="0"/>
              <a:t> </a:t>
            </a:r>
            <a:endParaRPr dirty="0"/>
          </a:p>
          <a:p>
            <a:pPr marL="0" indent="0"/>
            <a:r>
              <a:rPr lang="en-US" dirty="0"/>
              <a:t>Explain the course outcomes</a:t>
            </a:r>
            <a:r>
              <a:rPr lang="en-US" baseline="0" dirty="0"/>
              <a:t> listed on the slide.</a:t>
            </a:r>
          </a:p>
          <a:p>
            <a:pPr marL="0" indent="0"/>
            <a:endParaRPr lang="en-US" baseline="0" dirty="0"/>
          </a:p>
          <a:p>
            <a:pPr marL="0" indent="0"/>
            <a:r>
              <a:rPr lang="en-US" baseline="0" dirty="0"/>
              <a:t>Review the answers to the PRE-TEST included in the student manual:</a:t>
            </a:r>
          </a:p>
          <a:p>
            <a:pPr marL="0" indent="0"/>
            <a:r>
              <a:rPr lang="en-US" baseline="0" dirty="0"/>
              <a:t>1. T</a:t>
            </a:r>
          </a:p>
          <a:p>
            <a:pPr marL="0" indent="0"/>
            <a:r>
              <a:rPr lang="en-US" baseline="0" dirty="0"/>
              <a:t>2. T</a:t>
            </a:r>
          </a:p>
          <a:p>
            <a:pPr marL="0" indent="0"/>
            <a:r>
              <a:rPr lang="en-US" baseline="0" dirty="0"/>
              <a:t>3. F</a:t>
            </a:r>
          </a:p>
          <a:p>
            <a:pPr marL="0" indent="0"/>
            <a:r>
              <a:rPr lang="en-US" baseline="0" dirty="0"/>
              <a:t>4. T</a:t>
            </a:r>
          </a:p>
          <a:p>
            <a:pPr marL="0" indent="0"/>
            <a:r>
              <a:rPr lang="en-US" baseline="0" dirty="0"/>
              <a:t>5. T</a:t>
            </a:r>
          </a:p>
          <a:p>
            <a:pPr marL="0" indent="0"/>
            <a:r>
              <a:rPr lang="en-US" baseline="0" dirty="0"/>
              <a:t>6. F</a:t>
            </a:r>
          </a:p>
          <a:p>
            <a:pPr marL="0" indent="0"/>
            <a:r>
              <a:rPr lang="en-US" baseline="0" dirty="0"/>
              <a:t>7. F</a:t>
            </a:r>
          </a:p>
          <a:p>
            <a:pPr marL="0" indent="0"/>
            <a:r>
              <a:rPr lang="en-US" baseline="0" dirty="0"/>
              <a:t>8. All of the above (answer d)</a:t>
            </a:r>
          </a:p>
          <a:p>
            <a:pPr marL="0" indent="0"/>
            <a:r>
              <a:rPr lang="en-US" baseline="0" dirty="0"/>
              <a:t>9.T</a:t>
            </a: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a:lnSpc>
                <a:spcPct val="107000"/>
              </a:lnSpc>
            </a:pPr>
            <a:r>
              <a:rPr lang="en-US" sz="800" b="1" dirty="0">
                <a:solidFill>
                  <a:srgbClr val="000000"/>
                </a:solidFill>
                <a:latin typeface="Calibri" panose="020F0502020204030204" pitchFamily="34" charset="0"/>
                <a:ea typeface="Calibri" panose="020F0502020204030204" pitchFamily="34" charset="0"/>
                <a:cs typeface="Calibri" panose="020F0502020204030204" pitchFamily="34" charset="0"/>
              </a:rPr>
              <a:t>Upon completion of this module you will be able to:</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Explain the requirements for building guardrail system</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Describe the safety net system</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Describe the different types of fall prevention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Define the different parts of a fall restraint system</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Describe positioning device systems</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Header Placeholder 2"/>
          <p:cNvSpPr>
            <a:spLocks noGrp="1"/>
          </p:cNvSpPr>
          <p:nvPr>
            <p:ph type="hdr" sz="quarter" idx="14"/>
          </p:nvPr>
        </p:nvSpPr>
        <p:spPr/>
        <p:txBody>
          <a:bodyPr/>
          <a:lstStyle/>
          <a:p>
            <a:pPr defTabSz="474254">
              <a:defRPr/>
            </a:pPr>
            <a:r>
              <a:rPr lang="en-US">
                <a:solidFill>
                  <a:srgbClr val="000000"/>
                </a:solidFill>
                <a:latin typeface="Calibri"/>
              </a:rPr>
              <a:t>Fall Protection/Fall Prevention</a:t>
            </a:r>
            <a:endParaRPr lang="en-US" dirty="0">
              <a:solidFill>
                <a:srgbClr val="000000"/>
              </a:solidFill>
              <a:latin typeface="Calibri"/>
            </a:endParaRPr>
          </a:p>
        </p:txBody>
      </p:sp>
    </p:spTree>
    <p:extLst>
      <p:ext uri="{BB962C8B-B14F-4D97-AF65-F5344CB8AC3E}">
        <p14:creationId xmlns:p14="http://schemas.microsoft.com/office/powerpoint/2010/main" val="2878079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Introduce</a:t>
            </a:r>
            <a:r>
              <a:rPr lang="en-US" baseline="0" dirty="0"/>
              <a:t> basic requirements of guardrail systems.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731520" y="4620577"/>
            <a:ext cx="5852160" cy="4871656"/>
          </a:xfrm>
          <a:prstGeom prst="rect">
            <a:avLst/>
          </a:prstGeom>
          <a:noFill/>
          <a:ln>
            <a:noFill/>
          </a:ln>
        </p:spPr>
        <p:txBody>
          <a:bodyPr spcFirstLastPara="1" wrap="square" lIns="96650" tIns="48312" rIns="96650" bIns="48312" anchor="t" anchorCtr="0">
            <a:normAutofit/>
          </a:bodyPr>
          <a:lstStyle/>
          <a:p>
            <a:r>
              <a:rPr lang="en-US" dirty="0"/>
              <a:t>Effective guardrail systems will have at a minimum:</a:t>
            </a:r>
          </a:p>
          <a:p>
            <a:pPr lvl="0">
              <a:buFont typeface="Arial" panose="020B0604020202020204" pitchFamily="34" charset="0"/>
              <a:buChar char="•"/>
            </a:pPr>
            <a:r>
              <a:rPr lang="en-US" dirty="0"/>
              <a:t>A surface that is smooth and free from burrs to prevent punctures and lacerations and to prevent snagging of clothing (see 29 CFR 1926.502(b)(6)).</a:t>
            </a:r>
          </a:p>
          <a:p>
            <a:pPr lvl="0">
              <a:buFont typeface="Arial" panose="020B0604020202020204" pitchFamily="34" charset="0"/>
              <a:buChar char="•"/>
            </a:pPr>
            <a:r>
              <a:rPr lang="en-US" dirty="0" err="1"/>
              <a:t>Toprails</a:t>
            </a:r>
            <a:r>
              <a:rPr lang="en-US" dirty="0"/>
              <a:t> and </a:t>
            </a:r>
            <a:r>
              <a:rPr lang="en-US" dirty="0" err="1"/>
              <a:t>midrails</a:t>
            </a:r>
            <a:r>
              <a:rPr lang="en-US" dirty="0"/>
              <a:t> that are at least 1/4 inch in diameter (see 29 CFR 1926.502(b)(9)).</a:t>
            </a:r>
          </a:p>
          <a:p>
            <a:pPr lvl="0">
              <a:buFont typeface="Arial" panose="020B0604020202020204" pitchFamily="34" charset="0"/>
              <a:buChar char="•"/>
            </a:pPr>
            <a:r>
              <a:rPr lang="en-US" dirty="0"/>
              <a:t>Strength to withstand at least 200 pounds applied within 2 inches of the top edge in any outward or downward direction (see 29 CFR 1926.502(b)(3)).</a:t>
            </a:r>
          </a:p>
          <a:p>
            <a:pPr marL="237127" indent="0"/>
            <a:r>
              <a:rPr lang="en-US" dirty="0"/>
              <a:t>Effective guardrail systems </a:t>
            </a:r>
            <a:r>
              <a:rPr lang="en-US" b="1" dirty="0"/>
              <a:t>will not have</a:t>
            </a:r>
            <a:endParaRPr lang="en-US" dirty="0"/>
          </a:p>
          <a:p>
            <a:pPr lvl="0">
              <a:buFont typeface="Arial" panose="020B0604020202020204" pitchFamily="34" charset="0"/>
              <a:buChar char="•"/>
            </a:pPr>
            <a:r>
              <a:rPr lang="en-US" dirty="0"/>
              <a:t>Guardrails that deflect to lower than 39 inches above the working surface when 200 pounds of pressure are applied in a downward direction. </a:t>
            </a:r>
          </a:p>
          <a:p>
            <a:pPr lvl="0">
              <a:buFont typeface="Arial" panose="020B0604020202020204" pitchFamily="34" charset="0"/>
              <a:buChar char="•"/>
            </a:pPr>
            <a:r>
              <a:rPr lang="en-US" dirty="0" err="1"/>
              <a:t>Toprails</a:t>
            </a:r>
            <a:r>
              <a:rPr lang="en-US" dirty="0"/>
              <a:t> and </a:t>
            </a:r>
            <a:r>
              <a:rPr lang="en-US" dirty="0" err="1"/>
              <a:t>midrails</a:t>
            </a:r>
            <a:r>
              <a:rPr lang="en-US" dirty="0"/>
              <a:t> that overhang terminal posts to constitute a projection hazard.</a:t>
            </a:r>
          </a:p>
          <a:p>
            <a:r>
              <a:rPr lang="en-US" dirty="0"/>
              <a:t> </a:t>
            </a:r>
          </a:p>
          <a:p>
            <a:pPr marL="0" indent="0"/>
            <a:r>
              <a:rPr lang="en-US" dirty="0"/>
              <a:t> </a:t>
            </a:r>
          </a:p>
          <a:p>
            <a:pPr marL="0" indent="0" defTabSz="948507">
              <a:defRPr/>
            </a:pPr>
            <a:endParaRPr lang="en-US" dirty="0">
              <a:solidFill>
                <a:srgbClr val="000000"/>
              </a:solidFill>
            </a:endParaRPr>
          </a:p>
          <a:p>
            <a:pPr marL="181225" indent="-181225">
              <a:buClr>
                <a:schemeClr val="dk1"/>
              </a:buClr>
              <a:buSzPts val="1200"/>
              <a:buFont typeface="Arial"/>
              <a:buChar char="•"/>
            </a:pPr>
            <a:endParaRPr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defTabSz="948507">
              <a:lnSpc>
                <a:spcPct val="107000"/>
              </a:lnSpc>
            </a:pPr>
            <a:r>
              <a:rPr lang="en-US" sz="1100" dirty="0"/>
              <a:t>More guardrail requirements:</a:t>
            </a: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A toprail between 39 and 45 inches from the working level, raised as necessary to account for workers using stilts or otherwise working in an elevated location above the work surface (see</a:t>
            </a:r>
            <a:r>
              <a:rPr lang="en-US" sz="1100"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sz="1100"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1926.502(b)(1)</a:t>
            </a: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Midrails (or equivalent structural members) that withstand at least 150 pounds of force in the downward or outward direction (see</a:t>
            </a:r>
            <a:r>
              <a:rPr lang="en-US" sz="1100"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sz="1100"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1926.502(b)(5)</a:t>
            </a: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A midrail, mesh, screen, or equivalent intermediate structural members installed between the guardrail system top edge and the walking/working surface when there is no wall or parapet wall at least 21 inches high (see</a:t>
            </a:r>
            <a:r>
              <a:rPr lang="en-US" sz="1100"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sz="1100"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1926.502(b)(2)</a:t>
            </a: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Intermediate members (such as balusters), when used between posts, that are not more than 19 inches apart (see</a:t>
            </a:r>
            <a:r>
              <a:rPr lang="en-US" sz="1100"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sz="1100"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1926.502(b)(2)(iii)</a:t>
            </a: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Flags made of high visibility material every 6 feet if wire rope is used for top rails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Basic guardrail components come in a variety of materials and configuration options. It is common for employers to use material available or produced at the worksite. Upright supports may be made from wood, formed metal, pipe, or composites. Wire rope is sometimes used for the top rails and midrails.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These are guidelines as a starting point for designing guardrail systems. However, the guidelines do not provide all the information necessary to build a complete system. The components of a guardrail system must still be designed and assembled in such a way that the completed system meets all applicable requirements.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Workers installing or removing guardrails must be protected using other forms of fall protection whenever the guardrail systems are not attached securely to a stable structure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indent="0"/>
            <a:endParaRPr lang="en-JM" sz="1100" dirty="0"/>
          </a:p>
          <a:p>
            <a:pPr marL="0" indent="0"/>
            <a:r>
              <a:rPr lang="en-JM" sz="1100" dirty="0"/>
              <a:t>NOTE: *8 feet maximum space for posts is based on non-mandatory standards</a:t>
            </a:r>
            <a:endParaRPr sz="11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extLst>
      <p:ext uri="{BB962C8B-B14F-4D97-AF65-F5344CB8AC3E}">
        <p14:creationId xmlns:p14="http://schemas.microsoft.com/office/powerpoint/2010/main" val="445463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100" dirty="0"/>
              <a:t>Temporary Guardrails</a:t>
            </a:r>
            <a:endParaRPr sz="1100" dirty="0"/>
          </a:p>
          <a:p>
            <a:pPr marL="0" indent="0"/>
            <a:endParaRPr sz="1100" dirty="0"/>
          </a:p>
          <a:p>
            <a:pPr marL="0" indent="0"/>
            <a:r>
              <a:rPr lang="en-US" sz="1100" dirty="0"/>
              <a:t>Premade or job-made guardrails can be used as temporary guardrails while more permanent structures are being installed or when the work is transient or in a space not intended as a permanent work area. For example, temporary guardrails can be used while constructing a wall, completing floor decking, or replacing a roof (see Figure 4). These guardrails are often constructed from reusable materials or premade guardrail system components as shown in Figure 4 (see 29 CFR 1926.502(b)).</a:t>
            </a:r>
            <a:endParaRPr sz="1100" dirty="0"/>
          </a:p>
          <a:p>
            <a:pPr marL="0" indent="0"/>
            <a:endParaRPr sz="1100" dirty="0"/>
          </a:p>
          <a:p>
            <a:pPr marL="0" indent="0"/>
            <a:r>
              <a:rPr lang="en-US" sz="1100" dirty="0"/>
              <a:t>Premade guardrails are particularly susceptible to damage if not handled properly when disassembled and stored. Specific handling instructions are typically included in the manufacturer’s recommended procedures for disassembling and storing the guardrail components. If railing components are bent, broken, or missing, the guardrail may not be effective. Damage is more likely to occur if the components are dropped when disassembled, transported in vehicles, or stored in areas not protected from conditions that could cause corrosion or distortion.</a:t>
            </a:r>
            <a:endParaRPr sz="1100" dirty="0"/>
          </a:p>
          <a:p>
            <a:pPr marL="0" indent="0"/>
            <a:endParaRPr sz="11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Temporary Guardrails</a:t>
            </a:r>
            <a:endParaRPr dirty="0"/>
          </a:p>
          <a:p>
            <a:pPr marL="0" indent="0"/>
            <a:endParaRPr dirty="0"/>
          </a:p>
          <a:p>
            <a:pPr marL="177845" indent="-177845">
              <a:buFont typeface="Arial" panose="020B0604020202020204" pitchFamily="34" charset="0"/>
              <a:buChar char="•"/>
            </a:pPr>
            <a:r>
              <a:rPr lang="en-US" dirty="0"/>
              <a:t>Premade guardrails are particularly susceptible to damage if not handled properly when disassembled and stored. </a:t>
            </a:r>
          </a:p>
          <a:p>
            <a:pPr marL="177845" indent="-177845">
              <a:buFont typeface="Arial" panose="020B0604020202020204" pitchFamily="34" charset="0"/>
              <a:buChar char="•"/>
            </a:pPr>
            <a:r>
              <a:rPr lang="en-US" dirty="0"/>
              <a:t>Specific handling instructions are typically included in the manufacturer’s recommended procedures for disassembling and storing the guardrail components. </a:t>
            </a:r>
          </a:p>
          <a:p>
            <a:pPr marL="177845" indent="-177845">
              <a:buFont typeface="Arial" panose="020B0604020202020204" pitchFamily="34" charset="0"/>
              <a:buChar char="•"/>
            </a:pPr>
            <a:r>
              <a:rPr lang="en-US" dirty="0"/>
              <a:t>If railing components are bent, broken, or missing, the guardrail may not be effective. </a:t>
            </a:r>
          </a:p>
          <a:p>
            <a:pPr marL="177845" indent="-177845">
              <a:buFont typeface="Arial" panose="020B0604020202020204" pitchFamily="34" charset="0"/>
              <a:buChar char="•"/>
            </a:pPr>
            <a:r>
              <a:rPr lang="en-US" dirty="0"/>
              <a:t>Damage is more likely to occur if the components are dropped when disassembled, transported in vehicles, or stored in areas not protected from conditions that could cause corrosion or distortion.</a:t>
            </a:r>
            <a:endParaRPr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6:notes"/>
          <p:cNvSpPr txBox="1">
            <a:spLocks noGrp="1"/>
          </p:cNvSpPr>
          <p:nvPr>
            <p:ph type="body" idx="1"/>
          </p:nvPr>
        </p:nvSpPr>
        <p:spPr>
          <a:xfrm>
            <a:off x="731520" y="4620576"/>
            <a:ext cx="5852160" cy="4677937"/>
          </a:xfrm>
          <a:prstGeom prst="rect">
            <a:avLst/>
          </a:prstGeom>
          <a:noFill/>
          <a:ln>
            <a:noFill/>
          </a:ln>
        </p:spPr>
        <p:txBody>
          <a:bodyPr spcFirstLastPara="1" wrap="square" lIns="96650" tIns="48312" rIns="96650" bIns="48312" anchor="t" anchorCtr="0">
            <a:noAutofit/>
          </a:bodyPr>
          <a:lstStyle/>
          <a:p>
            <a:pPr marL="0" indent="0" defTabSz="948507"/>
            <a:r>
              <a:rPr lang="en-US" sz="1000" dirty="0"/>
              <a:t>Briefly mention these special types of guardrails.  They are not included in the student text.</a:t>
            </a:r>
          </a:p>
          <a:p>
            <a:pPr marL="0" indent="0"/>
            <a:r>
              <a:rPr lang="en-US" sz="1000" b="1" dirty="0"/>
              <a:t>Guardrails for Scaffolds, Aerial Lifts, and Scissor Lifts</a:t>
            </a:r>
            <a:endParaRPr sz="1000" dirty="0"/>
          </a:p>
          <a:p>
            <a:pPr marL="0" indent="0"/>
            <a:r>
              <a:rPr lang="en-US" sz="1000" dirty="0"/>
              <a:t>Guardrails, possibly in combination with additional types of fall protection systems (e.g., PFAS or restraint system), may be used to address these hazards (see 29 CFR 1926.451(g)(1); 29 CFR 1926.453(b)(2)(v); 29 CFR 1926.954(b)(3)(iii)(A)).</a:t>
            </a:r>
            <a:endParaRPr sz="1000" dirty="0"/>
          </a:p>
          <a:p>
            <a:pPr marL="0" indent="0"/>
            <a:endParaRPr sz="1000" dirty="0"/>
          </a:p>
          <a:p>
            <a:pPr marL="0" indent="0"/>
            <a:r>
              <a:rPr lang="en-US" sz="1000" b="1" dirty="0"/>
              <a:t>Stairrails</a:t>
            </a:r>
            <a:endParaRPr sz="1000" dirty="0"/>
          </a:p>
          <a:p>
            <a:pPr marL="0" indent="0"/>
            <a:r>
              <a:rPr lang="en-US" sz="1000" dirty="0"/>
              <a:t>A stairrail system is a vertical barrier that runs along the unprotected side edge of a stairway to prevent workers from falling to lower levels (see Figures 5 and 6). The top surface of the stairrail system may be used as the handrail (see 29 CFR 1926.1050(b); 29 CFR 1926.1052(c)(7)).</a:t>
            </a:r>
            <a:endParaRPr sz="1000" dirty="0"/>
          </a:p>
          <a:p>
            <a:pPr marL="0" indent="0"/>
            <a:endParaRPr sz="1000" b="1" dirty="0"/>
          </a:p>
          <a:p>
            <a:pPr marL="0" indent="0"/>
            <a:r>
              <a:rPr lang="en-US" sz="1000" b="1" dirty="0"/>
              <a:t>Handrails</a:t>
            </a:r>
            <a:endParaRPr sz="1000" dirty="0"/>
          </a:p>
          <a:p>
            <a:pPr marL="0" indent="0"/>
            <a:r>
              <a:rPr lang="en-US" sz="1000" dirty="0"/>
              <a:t>Effective handrails provide an adequate handhold for workers to grasp to prevent them from falling (see Figure 6 and 29 CFR 1926.1052(c)(1), (c)(9)).</a:t>
            </a:r>
            <a:endParaRPr sz="1000" dirty="0"/>
          </a:p>
          <a:p>
            <a:pPr marL="0" indent="0"/>
            <a:endParaRPr sz="1000" dirty="0"/>
          </a:p>
          <a:p>
            <a:pPr marL="0" indent="0"/>
            <a:r>
              <a:rPr lang="en-US" sz="1000" dirty="0"/>
              <a:t>Effective handrails are 30 to 37 inches high and meet the guardrail strength requirements (i.e., able to withstand 200 pounds of weight applied within two inches of the top edge in any downward or outward direction at any point along the top edge) (see 29 CFR 1926.1052(c)(5), (c)(6)).</a:t>
            </a:r>
            <a:endParaRPr sz="1000" dirty="0"/>
          </a:p>
          <a:p>
            <a:pPr marL="0" indent="0">
              <a:lnSpc>
                <a:spcPct val="127416"/>
              </a:lnSpc>
              <a:spcBef>
                <a:spcPts val="792"/>
              </a:spcBef>
            </a:pPr>
            <a:endParaRPr lang="en-US" sz="1000" dirty="0">
              <a:solidFill>
                <a:srgbClr val="000000"/>
              </a:solidFill>
            </a:endParaRPr>
          </a:p>
          <a:p>
            <a:pPr marL="0" indent="0">
              <a:spcBef>
                <a:spcPts val="845"/>
              </a:spcBef>
            </a:pPr>
            <a:endParaRPr sz="1000" dirty="0"/>
          </a:p>
          <a:p>
            <a:pPr marL="0" indent="0"/>
            <a:endParaRPr sz="1000" dirty="0"/>
          </a:p>
          <a:p>
            <a:pPr marL="0" indent="0"/>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3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000" i="1" dirty="0"/>
              <a:t>"Safety net systems." </a:t>
            </a:r>
            <a:r>
              <a:rPr lang="en-US" sz="1000" dirty="0"/>
              <a:t>Safety net systems and their use shall comply with the following provisions:</a:t>
            </a:r>
          </a:p>
          <a:p>
            <a:pPr marL="0" indent="0"/>
            <a:endParaRPr sz="1000" dirty="0"/>
          </a:p>
          <a:p>
            <a:pPr marL="0" indent="0"/>
            <a:r>
              <a:rPr lang="en-US" sz="1000" dirty="0"/>
              <a:t>Safety nets shall be installed as close as practicable under the walking/working surface on which employees are working, but in no case more than 30 feet (9.1 m) below such level. When nets are used on bridges, the potential fall area from the walking/working surface to the net shall be unobstructed.</a:t>
            </a:r>
          </a:p>
          <a:p>
            <a:pPr marL="0" indent="0"/>
            <a:endParaRPr sz="1000" dirty="0"/>
          </a:p>
          <a:p>
            <a:pPr marL="0" indent="0"/>
            <a:r>
              <a:rPr lang="en-US" sz="1000" dirty="0"/>
              <a:t>Safety nets shall be installed with sufficient clearance under them to prevent contact with the surface or structures below when subjected to an impact force.</a:t>
            </a:r>
            <a:endParaRPr sz="1000" dirty="0"/>
          </a:p>
          <a:p>
            <a:pPr marL="0" indent="0"/>
            <a:r>
              <a:rPr lang="en-US" sz="1000" dirty="0"/>
              <a:t>Defective nets shall not be used. Safety nets shall be inspected at least once a week for wear, damage, and other deterioration. Defective components shall be removed from service. Safety nets shall also be inspected after any occurrence which could affect the integrity of the safety net system.</a:t>
            </a:r>
          </a:p>
          <a:p>
            <a:pPr marL="0" indent="0"/>
            <a:endParaRPr sz="1000" dirty="0"/>
          </a:p>
          <a:p>
            <a:pPr marL="0" indent="0"/>
            <a:r>
              <a:rPr lang="en-US" sz="1000" dirty="0"/>
              <a:t>Materials, scrap pieces, equipment, and tools which have fallen into the safety net shall be removed as soon as possible from the net and at least before the next work shift.</a:t>
            </a:r>
          </a:p>
          <a:p>
            <a:pPr marL="0" indent="0"/>
            <a:endParaRPr lang="en-US" sz="1000" dirty="0"/>
          </a:p>
          <a:p>
            <a:pPr marL="0" indent="0"/>
            <a:r>
              <a:rPr lang="en-US" sz="1000" dirty="0"/>
              <a:t>The maximum size of each safety net mesh opening shall not exceed 36 square inches (230 cm) nor be longer than 6 inches (15 cm) on any side, and the opening, measured center-to-center of mesh ropes or webbing, shall not be longer than 6 inches (15 cm).</a:t>
            </a:r>
          </a:p>
          <a:p>
            <a:pPr marL="0" indent="0"/>
            <a:endParaRPr sz="1000" dirty="0"/>
          </a:p>
          <a:p>
            <a:pPr marL="0" indent="0"/>
            <a:r>
              <a:rPr lang="en-US" sz="1000" dirty="0"/>
              <a:t>Each safety net (or section of it) shall have a border rope for webbing with a minimum breaking strength of 5,000 pounds (22.2 </a:t>
            </a:r>
            <a:r>
              <a:rPr lang="en-US" sz="1000" dirty="0" err="1"/>
              <a:t>kN</a:t>
            </a:r>
            <a:r>
              <a:rPr lang="en-US" sz="1000" dirty="0"/>
              <a:t>).</a:t>
            </a:r>
            <a:endParaRPr sz="1000" dirty="0"/>
          </a:p>
          <a:p>
            <a:pPr marL="0" indent="0"/>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a:bodyPr>
          <a:lstStyle/>
          <a:p>
            <a:pPr marL="0" indent="0"/>
            <a:r>
              <a:rPr lang="en-US" dirty="0"/>
              <a:t>Discuss dimension</a:t>
            </a:r>
            <a:r>
              <a:rPr lang="en-US" baseline="0" dirty="0"/>
              <a:t> requirements for safety nets.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4:notes"/>
          <p:cNvSpPr txBox="1">
            <a:spLocks noGrp="1"/>
          </p:cNvSpPr>
          <p:nvPr>
            <p:ph type="body" idx="1"/>
          </p:nvPr>
        </p:nvSpPr>
        <p:spPr>
          <a:xfrm>
            <a:off x="731520" y="4620577"/>
            <a:ext cx="5852160" cy="4847441"/>
          </a:xfrm>
          <a:prstGeom prst="rect">
            <a:avLst/>
          </a:prstGeom>
          <a:noFill/>
          <a:ln>
            <a:noFill/>
          </a:ln>
        </p:spPr>
        <p:txBody>
          <a:bodyPr spcFirstLastPara="1" wrap="square" lIns="96650" tIns="48312" rIns="96650" bIns="48312" anchor="t" anchorCtr="0">
            <a:normAutofit lnSpcReduction="10000"/>
          </a:bodyPr>
          <a:lstStyle/>
          <a:p>
            <a:r>
              <a:rPr lang="en-US" b="1" dirty="0"/>
              <a:t>Effective Hole Covers</a:t>
            </a:r>
            <a:endParaRPr lang="en-US" dirty="0"/>
          </a:p>
          <a:p>
            <a:pPr marL="0" indent="0"/>
            <a:r>
              <a:rPr lang="en-US" dirty="0"/>
              <a:t>Covers are strong protective surfaces used on walking/working surfaces or roadways to prevent workers from falling through a hole. Covers for permanent holes are typically built for a specific purpose (e.g., permanent access points, manhole covers, and trap doors) and are only effective when they are properly designed and secured in place. Covers for temporary holes are often constructed on work sites with reusable materials, most commonly using plywood and steel plates. Other options for covers include grates designed to support weight, custom boxes to cover a hole with an elevated lip or partially installed equipment, and temporary trapdoors.</a:t>
            </a:r>
          </a:p>
          <a:p>
            <a:pPr marL="0" indent="0"/>
            <a:r>
              <a:rPr lang="en-US" dirty="0"/>
              <a:t>Effective hole covers are:</a:t>
            </a:r>
          </a:p>
          <a:p>
            <a:pPr lvl="0">
              <a:buFont typeface="Arial" panose="020B0604020202020204" pitchFamily="34" charset="0"/>
              <a:buChar char="•"/>
            </a:pPr>
            <a:r>
              <a:rPr lang="en-US" dirty="0"/>
              <a:t>Large enough to provide appropriate overlap to prevent workers from falling through.</a:t>
            </a:r>
          </a:p>
          <a:p>
            <a:pPr lvl="0">
              <a:buFont typeface="Arial" panose="020B0604020202020204" pitchFamily="34" charset="0"/>
              <a:buChar char="•"/>
            </a:pPr>
            <a:r>
              <a:rPr lang="en-US" dirty="0"/>
              <a:t>Strong enough to support at least twice the anticipated weight imposed by the heaviest load (see </a:t>
            </a:r>
            <a:r>
              <a:rPr lang="en-US" u="sng" dirty="0"/>
              <a:t>29 CFR 1926.502(</a:t>
            </a:r>
            <a:r>
              <a:rPr lang="en-US" u="sng" dirty="0" err="1"/>
              <a:t>i</a:t>
            </a:r>
            <a:r>
              <a:rPr lang="en-US" u="sng" dirty="0"/>
              <a:t>)(1), (</a:t>
            </a:r>
            <a:r>
              <a:rPr lang="en-US" u="sng" dirty="0" err="1"/>
              <a:t>i</a:t>
            </a:r>
            <a:r>
              <a:rPr lang="en-US" u="sng" dirty="0"/>
              <a:t>)(2)</a:t>
            </a:r>
            <a:r>
              <a:rPr lang="en-US" dirty="0"/>
              <a:t>).</a:t>
            </a:r>
          </a:p>
          <a:p>
            <a:pPr lvl="0">
              <a:buFont typeface="Arial" panose="020B0604020202020204" pitchFamily="34" charset="0"/>
              <a:buChar char="•"/>
            </a:pPr>
            <a:r>
              <a:rPr lang="en-US" dirty="0"/>
              <a:t>Left in place over the hole until access is needed.</a:t>
            </a:r>
          </a:p>
          <a:p>
            <a:pPr lvl="0">
              <a:buFont typeface="Arial" panose="020B0604020202020204" pitchFamily="34" charset="0"/>
              <a:buChar char="•"/>
            </a:pPr>
            <a:r>
              <a:rPr lang="en-US" dirty="0"/>
              <a:t>Inspected periodically to identify deterioration.</a:t>
            </a:r>
          </a:p>
          <a:p>
            <a:pPr lvl="0">
              <a:buFont typeface="Arial" panose="020B0604020202020204" pitchFamily="34" charset="0"/>
              <a:buChar char="•"/>
            </a:pPr>
            <a:r>
              <a:rPr lang="en-US" dirty="0"/>
              <a:t>Secured (see </a:t>
            </a:r>
            <a:r>
              <a:rPr lang="en-US" u="sng" dirty="0"/>
              <a:t>29 CFR 1926.502(</a:t>
            </a:r>
            <a:r>
              <a:rPr lang="en-US" u="sng" dirty="0" err="1"/>
              <a:t>i</a:t>
            </a:r>
            <a:r>
              <a:rPr lang="en-US" u="sng" dirty="0"/>
              <a:t>)(3)</a:t>
            </a:r>
            <a:r>
              <a:rPr lang="en-US" dirty="0"/>
              <a:t>) and do not create trip hazards.</a:t>
            </a:r>
          </a:p>
          <a:p>
            <a:pPr lvl="0">
              <a:buFont typeface="Arial" panose="020B0604020202020204" pitchFamily="34" charset="0"/>
              <a:buChar char="•"/>
            </a:pPr>
            <a:r>
              <a:rPr lang="en-US" dirty="0"/>
              <a:t>Clearly marked as hole covers (see </a:t>
            </a:r>
            <a:r>
              <a:rPr lang="en-US" u="sng" dirty="0"/>
              <a:t>29 CFR 1926.502(</a:t>
            </a:r>
            <a:r>
              <a:rPr lang="en-US" u="sng" dirty="0" err="1"/>
              <a:t>i</a:t>
            </a:r>
            <a:r>
              <a:rPr lang="en-US" u="sng" dirty="0"/>
              <a:t>)(4)</a:t>
            </a:r>
            <a:r>
              <a:rPr lang="en-US" dirty="0"/>
              <a:t>).</a:t>
            </a:r>
          </a:p>
          <a:p>
            <a:pPr marL="0"/>
            <a:r>
              <a:rPr lang="en-US" dirty="0"/>
              <a:t>The following materials lack the strength necessary to prevent a worker from falling through a hole (see </a:t>
            </a:r>
            <a:r>
              <a:rPr lang="en-US" u="sng" dirty="0"/>
              <a:t>29 CFR 1926.502(</a:t>
            </a:r>
            <a:r>
              <a:rPr lang="en-US" u="sng" dirty="0" err="1"/>
              <a:t>i</a:t>
            </a:r>
            <a:r>
              <a:rPr lang="en-US" u="sng" dirty="0"/>
              <a:t>)(1), (</a:t>
            </a:r>
            <a:r>
              <a:rPr lang="en-US" u="sng" dirty="0" err="1"/>
              <a:t>i</a:t>
            </a:r>
            <a:r>
              <a:rPr lang="en-US" u="sng" dirty="0"/>
              <a:t>)(2)</a:t>
            </a:r>
            <a:r>
              <a:rPr lang="en-US" dirty="0"/>
              <a:t>):</a:t>
            </a:r>
          </a:p>
          <a:p>
            <a:pPr lvl="0">
              <a:buFont typeface="Arial" panose="020B0604020202020204" pitchFamily="34" charset="0"/>
              <a:buChar char="•"/>
            </a:pPr>
            <a:r>
              <a:rPr lang="en-US" dirty="0"/>
              <a:t>Cardboard;</a:t>
            </a:r>
          </a:p>
          <a:p>
            <a:pPr lvl="0">
              <a:buFont typeface="Arial" panose="020B0604020202020204" pitchFamily="34" charset="0"/>
              <a:buChar char="•"/>
            </a:pPr>
            <a:r>
              <a:rPr lang="en-US" dirty="0"/>
              <a:t>Tarps;</a:t>
            </a:r>
          </a:p>
          <a:p>
            <a:pPr lvl="0">
              <a:buFont typeface="Arial" panose="020B0604020202020204" pitchFamily="34" charset="0"/>
              <a:buChar char="•"/>
            </a:pPr>
            <a:r>
              <a:rPr lang="en-US" dirty="0"/>
              <a:t>Materials not intended to bear the anticipated load (e.g., plastic or glass);</a:t>
            </a:r>
          </a:p>
          <a:p>
            <a:pPr lvl="0">
              <a:buFont typeface="Arial" panose="020B0604020202020204" pitchFamily="34" charset="0"/>
              <a:buChar char="•"/>
            </a:pPr>
            <a:r>
              <a:rPr lang="en-US" dirty="0"/>
              <a:t>Loose materials that could separate (e.g., unsecured two-by-four planks);</a:t>
            </a:r>
          </a:p>
          <a:p>
            <a:pPr lvl="0">
              <a:buFont typeface="Arial" panose="020B0604020202020204" pitchFamily="34" charset="0"/>
              <a:buChar char="•"/>
            </a:pPr>
            <a:r>
              <a:rPr lang="en-US" dirty="0"/>
              <a:t>Damaged materials (e.g., deteriorating wood, a bent metal plate);</a:t>
            </a:r>
          </a:p>
          <a:p>
            <a:pPr lvl="0">
              <a:buFont typeface="Arial" panose="020B0604020202020204" pitchFamily="34" charset="0"/>
              <a:buChar char="•"/>
            </a:pPr>
            <a:r>
              <a:rPr lang="en-US" dirty="0"/>
              <a:t>Drywall or particle board; and</a:t>
            </a:r>
          </a:p>
          <a:p>
            <a:pPr lvl="0">
              <a:buFont typeface="Arial" panose="020B0604020202020204" pitchFamily="34" charset="0"/>
              <a:buChar char="•"/>
            </a:pPr>
            <a:r>
              <a:rPr lang="en-US" dirty="0"/>
              <a:t>Chicken wire or other fencing material.</a:t>
            </a: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000" b="1" dirty="0"/>
              <a:t>Upon completion of this module the student will be able to explain:</a:t>
            </a:r>
            <a:endParaRPr sz="1000" b="1" dirty="0"/>
          </a:p>
          <a:p>
            <a:pPr marL="474254" indent="-329343">
              <a:buFont typeface="Arial" panose="020B0604020202020204" pitchFamily="34" charset="0"/>
              <a:buChar char="•"/>
            </a:pPr>
            <a:r>
              <a:rPr lang="en-US" sz="1000" dirty="0"/>
              <a:t>Why fall protection is important and what can be done to reduce falls.</a:t>
            </a:r>
            <a:endParaRPr sz="1000" dirty="0"/>
          </a:p>
          <a:p>
            <a:pPr marL="474254" indent="-329343">
              <a:buFont typeface="Arial" panose="020B0604020202020204" pitchFamily="34" charset="0"/>
              <a:buChar char="•"/>
            </a:pPr>
            <a:r>
              <a:rPr lang="en-US" sz="1000" dirty="0"/>
              <a:t>How to report the deaths and dismemberment that happens on a job site.</a:t>
            </a:r>
            <a:endParaRPr sz="1000" dirty="0"/>
          </a:p>
          <a:p>
            <a:pPr marL="474254" indent="-329343">
              <a:buFont typeface="Arial" panose="020B0604020202020204" pitchFamily="34" charset="0"/>
              <a:buChar char="•"/>
            </a:pPr>
            <a:r>
              <a:rPr lang="en-US" sz="1000" dirty="0"/>
              <a:t>Who is responsible to make sure employees are protected, employees right to be protected and who protected if they decide to report their employers for unsafe conditions. </a:t>
            </a:r>
            <a:endParaRPr sz="1000" dirty="0"/>
          </a:p>
          <a:p>
            <a:pPr marL="474254" indent="-329343">
              <a:buFont typeface="Arial" panose="020B0604020202020204" pitchFamily="34" charset="0"/>
              <a:buChar char="•"/>
            </a:pPr>
            <a:r>
              <a:rPr lang="en-US" sz="1000" dirty="0"/>
              <a:t>What it take to be a qualified and competent person on a job site. </a:t>
            </a:r>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4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Discus</a:t>
            </a:r>
            <a:r>
              <a:rPr lang="en-US" baseline="0" dirty="0"/>
              <a:t>s the use of plywood hole covers and marking requirements for hole covers.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defTabSz="948507">
              <a:spcBef>
                <a:spcPts val="622"/>
              </a:spcBef>
              <a:spcAft>
                <a:spcPts val="622"/>
              </a:spcAft>
              <a:buClrTx/>
              <a:buSzTx/>
              <a:defRPr/>
            </a:pPr>
            <a:r>
              <a:rPr lang="en-US" sz="1000" kern="1200" dirty="0">
                <a:solidFill>
                  <a:prstClr val="black"/>
                </a:solidFill>
                <a:ea typeface="+mn-ea"/>
                <a:cs typeface="+mn-cs"/>
              </a:rPr>
              <a:t>Hole covers:</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Cover or guard floor holes as soon as they are created during new construction.</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For existing structures, survey the site before working and continually audit as work continues. Guard or cover any openings or holes immediately.</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Construct all floor hole covers so they will effectively support two times the weight of employees, equipment, and materials that may be imposed on the cover at any one time.</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Secure all floor hole covers to prevent accidental displacement by the wind, equipment, or employees.</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All covers shall be color coded or they shall be marked with the word “Hole” or “Cover”.</a:t>
            </a:r>
          </a:p>
          <a:p>
            <a:pPr marL="237127" indent="-237127" defTabSz="948507">
              <a:spcBef>
                <a:spcPts val="622"/>
              </a:spcBef>
              <a:spcAft>
                <a:spcPts val="622"/>
              </a:spcAft>
              <a:buClrTx/>
              <a:buSzTx/>
              <a:buFont typeface="Arial" panose="020B0604020202020204" pitchFamily="34" charset="0"/>
              <a:buChar char="•"/>
              <a:defRPr/>
            </a:pPr>
            <a:endParaRPr lang="en-US" sz="1000" kern="1200" dirty="0">
              <a:solidFill>
                <a:prstClr val="black"/>
              </a:solidFill>
              <a:ea typeface="+mn-ea"/>
              <a:cs typeface="+mn-cs"/>
            </a:endParaRPr>
          </a:p>
          <a:p>
            <a:pPr marL="0" indent="0"/>
            <a:endParaRPr sz="4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4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fontScale="77500" lnSpcReduction="20000"/>
          </a:bodyPr>
          <a:lstStyle/>
          <a:p>
            <a:pPr marL="0" indent="0">
              <a:lnSpc>
                <a:spcPct val="107000"/>
              </a:lnSpc>
            </a:pPr>
            <a:r>
              <a:rPr lang="en-US" sz="1000" b="1" dirty="0"/>
              <a:t>Plywood Strength Rating Systems</a:t>
            </a:r>
            <a:endParaRPr sz="1000" b="1" dirty="0"/>
          </a:p>
          <a:p>
            <a:pPr marL="0" indent="0">
              <a:lnSpc>
                <a:spcPct val="127416"/>
              </a:lnSpc>
              <a:spcBef>
                <a:spcPts val="212"/>
              </a:spcBef>
            </a:pPr>
            <a:r>
              <a:rPr lang="en-US" sz="1000" dirty="0">
                <a:solidFill>
                  <a:srgbClr val="000000"/>
                </a:solidFill>
              </a:rPr>
              <a:t>Several factors determine and measure plywood strength. In the United States, two groups provide the most commonly used plywood rating systems: APA–The Engineered Wood Association (formerly the American Plywood Association and Douglas Fir Plywood Association) and the Timber Engineering Company (TECO). CSHOs should refer to these organizations for detailed information.</a:t>
            </a:r>
            <a:endParaRPr sz="1100" dirty="0"/>
          </a:p>
          <a:p>
            <a:pPr marL="0" indent="0">
              <a:lnSpc>
                <a:spcPct val="127416"/>
              </a:lnSpc>
              <a:spcBef>
                <a:spcPts val="792"/>
              </a:spcBef>
            </a:pPr>
            <a:endParaRPr sz="1000" dirty="0">
              <a:solidFill>
                <a:srgbClr val="000000"/>
              </a:solidFill>
            </a:endParaRPr>
          </a:p>
          <a:p>
            <a:pPr marL="0" indent="0">
              <a:lnSpc>
                <a:spcPct val="127416"/>
              </a:lnSpc>
              <a:spcBef>
                <a:spcPts val="792"/>
              </a:spcBef>
            </a:pPr>
            <a:r>
              <a:rPr lang="en-US" sz="1000" dirty="0">
                <a:solidFill>
                  <a:srgbClr val="000000"/>
                </a:solidFill>
              </a:rPr>
              <a:t>The hole size and the expected load weight are considered when determining if the plywood is effective for use as a hole cover (see </a:t>
            </a:r>
            <a:r>
              <a:rPr lang="en-US" sz="1000" u="sng" dirty="0">
                <a:solidFill>
                  <a:srgbClr val="800080"/>
                </a:solidFill>
                <a:hlinkClick r:id="rId3"/>
              </a:rPr>
              <a:t>29 CFR 1926.501(b)(4)</a:t>
            </a:r>
            <a:r>
              <a:rPr lang="en-US" sz="1000" dirty="0">
                <a:solidFill>
                  <a:srgbClr val="000000"/>
                </a:solidFill>
              </a:rPr>
              <a:t>; </a:t>
            </a:r>
            <a:r>
              <a:rPr lang="en-US" sz="1000" u="sng" dirty="0">
                <a:solidFill>
                  <a:srgbClr val="800080"/>
                </a:solidFill>
                <a:hlinkClick r:id="rId4"/>
              </a:rPr>
              <a:t>29 CFR 1926.502(</a:t>
            </a:r>
            <a:r>
              <a:rPr lang="en-US" sz="1000" u="sng" dirty="0" err="1">
                <a:solidFill>
                  <a:srgbClr val="800080"/>
                </a:solidFill>
                <a:hlinkClick r:id="rId4"/>
              </a:rPr>
              <a:t>i</a:t>
            </a:r>
            <a:r>
              <a:rPr lang="en-US" sz="1000" u="sng" dirty="0">
                <a:solidFill>
                  <a:srgbClr val="800080"/>
                </a:solidFill>
                <a:hlinkClick r:id="rId4"/>
              </a:rPr>
              <a:t>)(1), (</a:t>
            </a:r>
            <a:r>
              <a:rPr lang="en-US" sz="1000" u="sng" dirty="0" err="1">
                <a:solidFill>
                  <a:srgbClr val="800080"/>
                </a:solidFill>
                <a:hlinkClick r:id="rId4"/>
              </a:rPr>
              <a:t>i</a:t>
            </a:r>
            <a:r>
              <a:rPr lang="en-US" sz="1000" u="sng" dirty="0">
                <a:solidFill>
                  <a:srgbClr val="800080"/>
                </a:solidFill>
                <a:hlinkClick r:id="rId4"/>
              </a:rPr>
              <a:t>)(2)</a:t>
            </a:r>
            <a:r>
              <a:rPr lang="en-US" sz="1000" dirty="0">
                <a:solidFill>
                  <a:srgbClr val="000000"/>
                </a:solidFill>
              </a:rPr>
              <a:t>).</a:t>
            </a:r>
            <a:endParaRPr sz="1100" dirty="0">
              <a:solidFill>
                <a:srgbClr val="000000"/>
              </a:solidFill>
            </a:endParaRPr>
          </a:p>
          <a:p>
            <a:pPr marL="0" indent="0">
              <a:lnSpc>
                <a:spcPct val="109214"/>
              </a:lnSpc>
              <a:spcBef>
                <a:spcPts val="792"/>
              </a:spcBef>
            </a:pPr>
            <a:endParaRPr sz="1100" dirty="0">
              <a:solidFill>
                <a:srgbClr val="000000"/>
              </a:solidFill>
            </a:endParaRPr>
          </a:p>
          <a:p>
            <a:pPr marL="0" indent="0">
              <a:lnSpc>
                <a:spcPct val="127416"/>
              </a:lnSpc>
              <a:spcBef>
                <a:spcPts val="792"/>
              </a:spcBef>
            </a:pPr>
            <a:r>
              <a:rPr lang="en-US" sz="1000" b="1" dirty="0"/>
              <a:t>Plywood Strength and Durability</a:t>
            </a:r>
            <a:endParaRPr sz="1000" b="1" dirty="0"/>
          </a:p>
          <a:p>
            <a:pPr marL="0" indent="0">
              <a:lnSpc>
                <a:spcPct val="127416"/>
              </a:lnSpc>
              <a:spcBef>
                <a:spcPts val="792"/>
              </a:spcBef>
            </a:pPr>
            <a:r>
              <a:rPr lang="en-US" sz="1000" dirty="0">
                <a:solidFill>
                  <a:srgbClr val="000000"/>
                </a:solidFill>
              </a:rPr>
              <a:t>Plywood is susceptible to damage over time from exposure to water, traffic, and heavy loads that may reduce its strength. Some indicators of reduced-strength plywood may include cracks, chips, a warped appearance, a worn surface, de-lamination, and water stains. Expected damage after exposure to water depends on whether the plywood is exterior-grade or interior-grade. The binding agents (i.e., adhesive) used to adhere interior-grade plywood layers degrade more rapidly in a moist environment than do the binders used in exterior-grade plywood. For specific cases, SLTC, in conjunction with the U.S. Forest Service Products Laboratory, can evaluate plywood strength degradation.</a:t>
            </a:r>
            <a:endParaRPr sz="1000" dirty="0"/>
          </a:p>
          <a:p>
            <a:pPr marL="0" indent="0">
              <a:lnSpc>
                <a:spcPct val="109214"/>
              </a:lnSpc>
              <a:spcBef>
                <a:spcPts val="792"/>
              </a:spcBef>
            </a:pPr>
            <a:endParaRPr sz="1100" dirty="0"/>
          </a:p>
          <a:p>
            <a:pPr marL="0" indent="0">
              <a:lnSpc>
                <a:spcPct val="127416"/>
              </a:lnSpc>
              <a:spcBef>
                <a:spcPts val="792"/>
              </a:spcBef>
            </a:pPr>
            <a:r>
              <a:rPr lang="en-US" sz="1000" dirty="0">
                <a:solidFill>
                  <a:srgbClr val="000000"/>
                </a:solidFill>
              </a:rPr>
              <a:t>When workers are using hauling equipment, the weight of the equipment and its load is concentrated into the smaller area that contacts the ground (e.g., the load in a wheelbarrow will concentrate where the wheel hits the ground – an area of just a few inches in size). Commonly used routes for hauling these loads will experience additional wear and tear to the flooring. Adding a protective layer to the floor along these routes is one way to prevent damage to the flooring from concentrated loads. Typical protective layers may include liquid latex compounds, penetrating oils, sheet plastics, and interlocking membranes.</a:t>
            </a:r>
            <a:endParaRPr sz="1100" dirty="0"/>
          </a:p>
          <a:p>
            <a:pPr marL="0" indent="0">
              <a:spcBef>
                <a:spcPts val="792"/>
              </a:spcBef>
            </a:pP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The plywood cover’s size and orientation can affect the cover’s overall effectiveness. Plywood covers rest on the hole edges that are supported through the joists. The following are indications that a plywood cover’s size and orientation will generally keep workers from falling through a hole:</a:t>
            </a:r>
            <a:endParaRPr dirty="0"/>
          </a:p>
          <a:p>
            <a:pPr marL="0" indent="0"/>
            <a:endParaRPr dirty="0"/>
          </a:p>
          <a:p>
            <a:pPr marL="0" indent="0"/>
            <a:r>
              <a:rPr lang="en-US" dirty="0"/>
              <a:t>•The plywood piece is larger than the hole size so that it is possible to cover the hole with the shortest panel side overlaying the longest unsupported hole dimension.</a:t>
            </a:r>
            <a:endParaRPr dirty="0"/>
          </a:p>
          <a:p>
            <a:pPr marL="0" indent="0"/>
            <a:r>
              <a:rPr lang="en-US" dirty="0"/>
              <a:t>•The panel overlaps the supporting surfaces around the hole far enough for needed support.</a:t>
            </a:r>
            <a:endParaRPr dirty="0"/>
          </a:p>
          <a:p>
            <a:pPr marL="0" indent="0"/>
            <a:r>
              <a:rPr lang="en-US" dirty="0"/>
              <a:t>•The panel is positioned with the strength axis (grain direction) running along the shortest unsupported hole dimension</a:t>
            </a:r>
            <a:endParaRPr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Protection from falling objects require -Toeboards, erected along the edge of the overhead walking/working surface for a distance enough to protect employees below and capable of withstanding, without failure, a force of at least 50 pounds applied in any downward or outward direction at any point along the toeboard.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Toeboards are minimum of 3 1/2 inches in vertical height from their top edge to the level of the walking/working surface. No more than 1/4 inch clearance above the walking/working surface. They must be solid or have openings not over 1 inch in greatest dimension.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Where tools, equipment, or materials are piled higher than the top edge of a toeboard, paneling or screening shall be erected from the walking/working surface or toeboard to the top of a guardrail system's top rail or midrail, for a distance sufficient to protect employees below.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Guardrail systems openings must be small enough to prevent passage of potential falling objects.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During the performance of overhand bricklaying and related work: No materials or equipment except masonry and mortar shall be stored within 4 feet of the working edge. Excess mortar, broken or scattered masonry units, and all other materials and debris must be kept clear from the work area by removal at regular intervals.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During the performance of roofing work: Materials and equipment must be stored within 6 feet of a roof edge unless guardrails are erected at the edge. Materials which are piled, grouped, or stacked near a roof edge shall be stable and self-supporting.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Canopies must be strong enough to prevent collapse and to prevent penetration by any objects which may fall onto the canopy.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26316194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49: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a:t>A warning line system is a barrier erected on a flat or low- sloped roof to warn workers that they are approaching an unprotected roof side or edge (see 29 CFR 1926.500(b); 29 CFR 1926.501(b)(10); Figure 11). A warning line system includes a line (rope, wire, or chain) and supporting stanchions (see 29 CFR 1926.502(f)(2)).</a:t>
            </a:r>
            <a:endParaRPr/>
          </a:p>
          <a:p>
            <a:pPr marL="0" indent="0"/>
            <a:endParaRPr/>
          </a:p>
          <a:p>
            <a:pPr marL="0" indent="0"/>
            <a:r>
              <a:rPr lang="en-US"/>
              <a:t>Warning lines are not engineered to physically prevent or arrest falls and may not be used in all situations. On flat or low-sloped roofs, warning lines are used in conjunction with conventional fall protection or a safety monitoring system (see 29 CFR 1926.501(b)(10)).</a:t>
            </a:r>
            <a:endParaRPr/>
          </a:p>
          <a:p>
            <a:pPr marL="0" indent="0"/>
            <a:endParaRPr/>
          </a:p>
          <a:p>
            <a:pPr marL="0" indent="0"/>
            <a:r>
              <a:rPr lang="en-US"/>
              <a:t>Workers are not allowed in the area between the warning line and the unprotected edge, except during roofing work (see 29 CFR 1926.502(f)(3)). Any employee performing roofing work between the warning line and the roof edge must be protected using another form of fall protection</a:t>
            </a:r>
            <a:endParaRPr/>
          </a:p>
          <a:p>
            <a:pPr marL="0" indent="0"/>
            <a:endParaRP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7000"/>
              </a:lnSpc>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Controlled Access Zones (CAZs</a:t>
            </a:r>
            <a:r>
              <a:rPr lang="en-US" sz="11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 controlled access zone is a clearly marked, designated work area where certain work (e.g., overhand bricklaying) may take place without conventional fall protection systems (see</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1926.500(b)</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Controlled access zones are used to keep out workers other than those authorized to enter a work area (see</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1926.502(g)</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Situations where CAZs are used: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Overhand bricklaying and related work (see</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1926.501(b)(9)</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Leading edge work (see</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1926.501(b)(2); 29 CFR 1926.502(k)(7)</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Residential construction (see</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1926.501(b)(13)</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1926.502(k)(7)</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and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Precast concrete erection (see</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1926.501(b)(12)</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1926.502(k)(7)</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In overhand bricklaying and related work, CAZs can be used provided that workers are not reaching more than 10 inches below the walking or working level they are on (see</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1926.501(b)(9)</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CAZs may be used for leading edge work, precast concrete work, and residential construction work only as part of a fall protection plan when conventional fall protection is infeasible or creates a greater hazard (see</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1926.501(b)(2)(</a:t>
            </a:r>
            <a:r>
              <a:rPr lang="en-US" u="sng" dirty="0" err="1">
                <a:solidFill>
                  <a:srgbClr val="0563C1"/>
                </a:solidFill>
                <a:latin typeface="Calibri" panose="020F0502020204030204" pitchFamily="34" charset="0"/>
                <a:ea typeface="Calibri" panose="020F0502020204030204" pitchFamily="34" charset="0"/>
                <a:cs typeface="Calibri" panose="020F0502020204030204" pitchFamily="34" charset="0"/>
              </a:rPr>
              <a:t>i</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(b)(12)</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(b)(13)</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1926.502(k)</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5011003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53:notes"/>
          <p:cNvSpPr txBox="1">
            <a:spLocks noGrp="1"/>
          </p:cNvSpPr>
          <p:nvPr>
            <p:ph type="body" idx="1"/>
          </p:nvPr>
        </p:nvSpPr>
        <p:spPr>
          <a:xfrm>
            <a:off x="731520" y="4620577"/>
            <a:ext cx="5852160" cy="4883763"/>
          </a:xfrm>
          <a:prstGeom prst="rect">
            <a:avLst/>
          </a:prstGeom>
          <a:noFill/>
          <a:ln>
            <a:noFill/>
          </a:ln>
        </p:spPr>
        <p:txBody>
          <a:bodyPr spcFirstLastPara="1" wrap="square" lIns="96650" tIns="48312" rIns="96650" bIns="48312" anchor="t" anchorCtr="0">
            <a:normAutofit/>
          </a:bodyPr>
          <a:lstStyle/>
          <a:p>
            <a:r>
              <a:rPr lang="en-US" dirty="0"/>
              <a:t> Control lines shall consist of ropes, wires, tapes, or equivalent materials, and supporting stanchions as follows: Each line shall be flagged or otherwise clearly marked at not more than 6-foot (1.8 m) intervals with high-visibility material. Each line shall be rigged and supported in such a way that its lowest point (including sag) is not less than 39 inches (1 m) from the walking/working surface and its highest point is not more than 45 inches (1.3 m) [50 inches (1.3 m) when overhand bricklaying operations are being performed] from the walking/working surface. Each line shall have a minimum breaking strength of 200 pounds (.88 kN). 29 CFR 1926.502(g)(3).</a:t>
            </a: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5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5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Discuss controlled decking</a:t>
            </a:r>
            <a:r>
              <a:rPr lang="en-US" baseline="0" dirty="0"/>
              <a:t> zones.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50: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b="1" dirty="0"/>
              <a:t>Safety Monitoring Systems</a:t>
            </a:r>
            <a:endParaRPr dirty="0"/>
          </a:p>
          <a:p>
            <a:pPr marL="0" indent="0"/>
            <a:endParaRPr dirty="0"/>
          </a:p>
          <a:p>
            <a:pPr marL="0" indent="0"/>
            <a:r>
              <a:rPr lang="en-US" dirty="0"/>
              <a:t>A safety monitoring system uses a competent person as a safety monitor who can recognize and warn workers of fall hazards (see 29 CFR 1926.500(b); 29 CFR 1926.502(h)(1)). Safety monitoring systems are typically used as part of fall protection plans during precast concrete erection work, leading edge work, and residential construction work when conventional fall protection is infeasible or would create a greater hazard and alternative measures (such as scaffolds, ladders, or vehicle mounted work platforms) are not used (see 29 CFR 1926.501(b)(2), (b)(12), (b)(13); 29 CFR 1926.502(k)(6), (k)(8)). Also, when conducting roofing work on a flat or low sloped roof that is 50 feet or less in width, a safety monitoring system may be used as a stand-alone fall protection technique (see 29 CFR 1926.501(b)(10)).</a:t>
            </a:r>
            <a:endParaRPr dirty="0"/>
          </a:p>
          <a:p>
            <a:pPr marL="0" indent="0"/>
            <a:endParaRPr dirty="0"/>
          </a:p>
          <a:p>
            <a:pPr marL="0" indent="0"/>
            <a:r>
              <a:rPr lang="en-US" dirty="0"/>
              <a:t>Only workers engaged in low-sloped roofing work and workers performing the specific job tasks covered by a fall protection plan are allowed in an area where workers are being protected by a safety monitoring system (see 29 CFR 1926.502(h)(3)).  The worker designated as the safety monitor may not perform other job tasks that could take attention away from the monitoring function (see 29 CFR 1926.502(h)(1)(v)).</a:t>
            </a:r>
            <a:endParaRPr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100" b="1" dirty="0"/>
              <a:t>According to the US Center for Disease Prevention</a:t>
            </a:r>
            <a:r>
              <a:rPr lang="en-US" sz="1100" dirty="0"/>
              <a:t> </a:t>
            </a:r>
            <a:endParaRPr sz="1100" dirty="0"/>
          </a:p>
          <a:p>
            <a:pPr marL="474254" indent="-329343">
              <a:buChar char="●"/>
            </a:pPr>
            <a:r>
              <a:rPr lang="en-US" sz="1100" dirty="0"/>
              <a:t>Falls are the number one cause of construction worker fatalities. </a:t>
            </a:r>
            <a:endParaRPr sz="1100" dirty="0"/>
          </a:p>
          <a:p>
            <a:pPr marL="474254" indent="-329343">
              <a:buChar char="●"/>
            </a:pPr>
            <a:r>
              <a:rPr lang="en-US" sz="1100" dirty="0"/>
              <a:t>The Construction FACE database of the National Institute on Occupational Safety and Health shows that between 1982 and 2015, 20 percent of all construction fatalities occur in the worker’s first two months on the job.</a:t>
            </a:r>
            <a:endParaRPr sz="1100" dirty="0"/>
          </a:p>
          <a:p>
            <a:pPr marL="474254" indent="-329343">
              <a:buChar char="●"/>
            </a:pPr>
            <a:r>
              <a:rPr lang="en-US" sz="1100" dirty="0"/>
              <a:t>The Construction FACE Database (CFD) is a database in Excel created by CPWR - The Center for Construction Research and Training to facilitate the use of information provided by the NIOSH Fatality Assessment and Control Evaluation (FACE) Reports for users who want to analyze FACE reports using a statistical package.</a:t>
            </a:r>
            <a:endParaRPr sz="1100" dirty="0"/>
          </a:p>
          <a:p>
            <a:pPr marL="0" indent="0"/>
            <a:endParaRPr lang="en-US" sz="1100" b="1" dirty="0"/>
          </a:p>
          <a:p>
            <a:pPr marL="0" indent="0"/>
            <a:r>
              <a:rPr lang="en-US" sz="1100" b="1" dirty="0"/>
              <a:t>What can be done to reduce falls?</a:t>
            </a:r>
            <a:endParaRPr sz="1100" b="1" dirty="0"/>
          </a:p>
          <a:p>
            <a:pPr marL="474254" indent="-329343">
              <a:buChar char="●"/>
            </a:pPr>
            <a:r>
              <a:rPr lang="en-US" sz="1100" dirty="0"/>
              <a:t>OSHA requires that fall protection be provided at elevations of </a:t>
            </a:r>
            <a:r>
              <a:rPr lang="en-US" sz="1100" b="1" i="1" dirty="0"/>
              <a:t>four feet </a:t>
            </a:r>
            <a:r>
              <a:rPr lang="en-US" sz="1100" dirty="0"/>
              <a:t>in general industry workplaces, </a:t>
            </a:r>
            <a:r>
              <a:rPr lang="en-US" sz="1100" b="1" i="1" dirty="0"/>
              <a:t>five feet </a:t>
            </a:r>
            <a:r>
              <a:rPr lang="en-US" sz="1100" dirty="0"/>
              <a:t>in shipyards, </a:t>
            </a:r>
            <a:r>
              <a:rPr lang="en-US" sz="1100" b="1" i="1" dirty="0"/>
              <a:t>six feet </a:t>
            </a:r>
            <a:r>
              <a:rPr lang="en-US" sz="1100" dirty="0"/>
              <a:t>in the construction industry and </a:t>
            </a:r>
            <a:r>
              <a:rPr lang="en-US" sz="1100" b="1" i="1" dirty="0"/>
              <a:t>eight feet </a:t>
            </a:r>
            <a:r>
              <a:rPr lang="en-US" sz="1100" dirty="0"/>
              <a:t>in longshoring operations. </a:t>
            </a:r>
            <a:endParaRPr sz="1100" dirty="0"/>
          </a:p>
          <a:p>
            <a:pPr marL="474254" indent="-329343">
              <a:buChar char="●"/>
            </a:pPr>
            <a:r>
              <a:rPr lang="en-US" sz="1100" dirty="0"/>
              <a:t>OSHA requires that fall protection be provided when working over dangerous equipment and machinery, regardless of the fall distance.</a:t>
            </a:r>
            <a:endParaRPr sz="11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5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defTabSz="948507"/>
            <a:r>
              <a:rPr lang="en-US" dirty="0"/>
              <a:t>Discuss the importance of good housekeeping.</a:t>
            </a:r>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fall protection plan is created when its infeasible or conventional fall protection equipment creates a greater hazard to use. Any changes to the fall protection plan shall be approved by a qualified person.</a:t>
            </a:r>
          </a:p>
          <a:p>
            <a:r>
              <a:rPr lang="en-US" sz="1000" dirty="0"/>
              <a:t>•	A copy of the fall protection plan with all approved changes shall be maintained at the job site.</a:t>
            </a:r>
          </a:p>
          <a:p>
            <a:r>
              <a:rPr lang="en-US" sz="1000" dirty="0"/>
              <a:t>•	The implementation of the fall protection plan shall be under the supervision of a competent person.</a:t>
            </a:r>
          </a:p>
          <a:p>
            <a:r>
              <a:rPr lang="en-US" sz="1000" dirty="0"/>
              <a:t>•	The fall protection plan shall document the reasons why the use of conventional fall protection systems (guardrail systems, personal fall arrest systems, or safety nets systems) are infeasible or why their use would create a greater hazard.</a:t>
            </a:r>
          </a:p>
          <a:p>
            <a:endParaRPr lang="en-US" sz="1000"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16143128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5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b="1"/>
              <a:t>Fall Restraint Systems and Positioning Devices</a:t>
            </a:r>
            <a:endParaRPr/>
          </a:p>
          <a:p>
            <a:pPr marL="0" indent="0"/>
            <a:r>
              <a:rPr lang="en-US"/>
              <a:t>Fall restraint systems prevent the user from falling any distance. To determine the force needed to restrain a worker, consideration is given to the force that would be generated by the worker walking, leaning, or sliding down the working surface. OSHA has no specific standards for restraint systems, however, at a minimum, fall restraint systems should have the capacity to withstand at least 3,000 pounds of force or twice the maximum expected force that is needed to restrain the worker from exposure to the fall hazard.</a:t>
            </a:r>
            <a:endParaRP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sz="1000" dirty="0"/>
              <a:t>When a restraint system is used for fall protection from an aerial lift or a boom-type elevating work platform, the employer must ensure that the lanyard and anchor are arranged so that the employee is not potentially exposed to falling any distance.</a:t>
            </a:r>
            <a:endParaRPr sz="1000" dirty="0"/>
          </a:p>
          <a:p>
            <a:pPr marL="0" indent="0"/>
            <a:endParaRPr sz="1000" dirty="0"/>
          </a:p>
          <a:p>
            <a:pPr marL="0" indent="0"/>
            <a:r>
              <a:rPr lang="en-US" sz="1000" dirty="0"/>
              <a:t>While fall restraint systems are not mentioned in OSHA’s fall protection rules, OSHA will accept  a properly utilized fall restraint system in lieu of a personal fall arrest system when the restraint system is rigged so that the worker  cannot get to the fall hazard. </a:t>
            </a:r>
          </a:p>
          <a:p>
            <a:pPr marL="0" indent="0"/>
            <a:endParaRPr sz="1000" dirty="0"/>
          </a:p>
          <a:p>
            <a:pPr marL="0" indent="0"/>
            <a:r>
              <a:rPr lang="en-US" sz="1000" dirty="0"/>
              <a:t>In effect, (if properly used) the system tethers  a worker in a manner that will not allow a fall of any distance. A fall restraint system is comprised of a body belt or body harness, an anchorage, connectors, and other necessary equipment. </a:t>
            </a:r>
          </a:p>
          <a:p>
            <a:pPr marL="0" indent="0"/>
            <a:endParaRPr sz="1000" dirty="0"/>
          </a:p>
          <a:p>
            <a:pPr marL="0" indent="0"/>
            <a:r>
              <a:rPr lang="en-US" sz="1000" dirty="0"/>
              <a:t>Other components typically include a lanyard, and may also include a lifeline and other devices.</a:t>
            </a:r>
            <a:endParaRPr sz="1000"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5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In §1926.500 of the construction standards for fall protection, a "positioning device system" is defined as a body belt or body harness system rigged to allow an employee to be supported on an elevated vertical surface, such as a wall (or a pole), and work with both hands free while leaning. Therefore, in construction work, a positioning device may be used only to protect a worker on a vertical work surface. These devices may permit a fall of up to 2 feet (0.6 m). They may be used in concrete form work, installation of reinforcing steel, and certain telecommunications work. Since construction workers in bucket trucks, scissor lifts and boom-type elevating work platforms are on a horizontal surface, a positioning device may not be used for those workers.</a:t>
            </a:r>
            <a:endParaRPr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6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 toprail of the guardrail is 42 in high.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Guardrail system must be capable of withstanding a force of at least 200 pounds.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Toeboards shall be capable of withstanding, without failure, a force of at least 50 pounds.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 hole is anything bigger than 2 inches.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All covers shall be color coded or they shall be marked with the word </a:t>
            </a:r>
            <a:r>
              <a:rPr lang="en-US"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Hole</a:t>
            </a:r>
            <a:r>
              <a:rPr lang="en-US"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or </a:t>
            </a:r>
            <a:r>
              <a:rPr lang="en-US"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Cover.</a:t>
            </a:r>
            <a:r>
              <a:rPr lang="en-US"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warning line shall be erected around all sides of the roof work area at 6 feet.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Flagged are placed at 6-foot intervals with high- visibility material.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 restraint system prevents a worker from being exposed to any fall.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 positioning device system is body harness system rigged to allow an employee to be supported on an elevated vertical surface only.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Positioning device system are rigged to permit a fall of up to 2 feet.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a:lnSpc>
                <a:spcPct val="107000"/>
              </a:lnSpc>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Upon completion of this module you will be able to: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Explain why ladder safety in construction is important ‘</a:t>
            </a:r>
          </a:p>
          <a:p>
            <a:pPr marL="355690" indent="-355690" defTabSz="948507">
              <a:lnSpc>
                <a:spcPct val="107000"/>
              </a:lnSpc>
              <a:buFont typeface="Arial" panose="020B0604020202020204" pitchFamily="34" charset="0"/>
              <a:buChar char="*"/>
              <a:defRPr/>
            </a:pPr>
            <a:r>
              <a:rPr lang="en-US" dirty="0"/>
              <a:t>Describe safety devices used on ladder systems</a:t>
            </a: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Describe the general requirements for ladder safety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Explain the rules for use of different types of ladders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Describe ladder inspection and maintenance requirements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r>
              <a:rPr lang="en-US"/>
              <a:t>Fall Protection/Fall Prevention</a:t>
            </a:r>
            <a:endParaRPr lang="en-US" dirty="0"/>
          </a:p>
        </p:txBody>
      </p:sp>
    </p:spTree>
    <p:extLst>
      <p:ext uri="{BB962C8B-B14F-4D97-AF65-F5344CB8AC3E}">
        <p14:creationId xmlns:p14="http://schemas.microsoft.com/office/powerpoint/2010/main" val="3413401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a:lnSpc>
                <a:spcPct val="107000"/>
              </a:lnSpc>
            </a:pPr>
            <a:r>
              <a:rPr lang="en-US"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Other Fall Hazards - Ladders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Other fall hazards like Ladders or ladder systems contribute to falls and deaths on the job.</a:t>
            </a:r>
            <a:r>
              <a:rPr lang="en-US" sz="11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system includes a body harness, carabiner, carrier rail, and safety sleeve. Ladder safety devices are available as a cable (i.e., vertical lifeline) or fixed rail system.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 does the system work?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worker wears a body harness attached to the system by a carabiner. The system uses a cable/safety sleeve, shuttle, or cable grab specifically designed to attach the climber to the vertical line or rail. The cable grab or shuttle freely travels up or down the lifeline/rail as the worker ascends or descends the ladder, allowing the worker to maintain full contact with the ladder. If the worker falls, a locking cam or friction brake in the cable grab or shuttle locks onto the cable or rail and arrests the fall.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Typically</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cable and fixed rail systems are permanently attached to the ladder or supporting structure. The cable (flexible carrier) or rail (rigid carrier) is attached by mountings at the top and bottom of the fixed ladder, with intermediate mountings or cable guides for added strength. Existing ladders may be retrofitted with commercially available ladder climbing systems.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74254" indent="-237127">
              <a:lnSpc>
                <a:spcPct val="107000"/>
              </a:lnSpc>
            </a:pPr>
            <a:r>
              <a:rPr lang="en-US"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 ladder climbing system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should not be confused with a "climb assist" system, which consists of motorized equipment that ascends the ladder and partially bears the worker</a:t>
            </a:r>
            <a:r>
              <a:rPr lang="en-US" sz="11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 weight. Some, but not all, climb assist systems incorporate fall protection features.</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Fall Protection/Fall Prevention</a:t>
            </a:r>
            <a:endParaRPr lang="en-US" dirty="0"/>
          </a:p>
        </p:txBody>
      </p:sp>
    </p:spTree>
    <p:extLst>
      <p:ext uri="{BB962C8B-B14F-4D97-AF65-F5344CB8AC3E}">
        <p14:creationId xmlns:p14="http://schemas.microsoft.com/office/powerpoint/2010/main" val="36585428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8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89: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fontScale="70000" lnSpcReduction="20000"/>
          </a:bodyPr>
          <a:lstStyle/>
          <a:p>
            <a:pPr marL="237127" indent="-237127" defTabSz="948507">
              <a:spcBef>
                <a:spcPts val="622"/>
              </a:spcBef>
              <a:spcAft>
                <a:spcPts val="622"/>
              </a:spcAft>
              <a:buClrTx/>
              <a:buSzTx/>
              <a:buFont typeface="Arial" panose="020B0604020202020204" pitchFamily="34" charset="0"/>
              <a:buChar char="•"/>
              <a:defRPr/>
            </a:pPr>
            <a:r>
              <a:rPr lang="en-US" sz="1900" kern="1200" dirty="0">
                <a:solidFill>
                  <a:prstClr val="black"/>
                </a:solidFill>
                <a:ea typeface="+mn-ea"/>
                <a:cs typeface="+mn-cs"/>
              </a:rPr>
              <a:t>General Requirements</a:t>
            </a:r>
          </a:p>
          <a:p>
            <a:pPr marL="237127" indent="-237127" defTabSz="948507">
              <a:spcBef>
                <a:spcPts val="622"/>
              </a:spcBef>
              <a:spcAft>
                <a:spcPts val="622"/>
              </a:spcAft>
              <a:buClrTx/>
              <a:buSzTx/>
              <a:buFont typeface="Arial" panose="020B0604020202020204" pitchFamily="34" charset="0"/>
              <a:buChar char="•"/>
              <a:defRPr/>
            </a:pPr>
            <a:r>
              <a:rPr lang="en-US" sz="1900" kern="1200" dirty="0">
                <a:solidFill>
                  <a:prstClr val="black"/>
                </a:solidFill>
                <a:ea typeface="+mn-ea"/>
                <a:cs typeface="+mn-cs"/>
              </a:rPr>
              <a:t>When there is a break in elevation of 19 inches, no ramp, runway, embankment or personnel hoist is available, employers must provide a stairway or ladder at all worker points of access.</a:t>
            </a:r>
          </a:p>
          <a:p>
            <a:pPr marL="237127" indent="-237127" defTabSz="948507">
              <a:spcBef>
                <a:spcPts val="622"/>
              </a:spcBef>
              <a:spcAft>
                <a:spcPts val="622"/>
              </a:spcAft>
              <a:buClrTx/>
              <a:buSzTx/>
              <a:buFont typeface="Arial" panose="020B0604020202020204" pitchFamily="34" charset="0"/>
              <a:buChar char="•"/>
              <a:defRPr/>
            </a:pPr>
            <a:r>
              <a:rPr lang="en-US" sz="1900" kern="1200" dirty="0">
                <a:solidFill>
                  <a:prstClr val="black"/>
                </a:solidFill>
                <a:ea typeface="+mn-ea"/>
                <a:cs typeface="+mn-cs"/>
              </a:rPr>
              <a:t>When there is only one point of access between levels, employers must keep it clear of obstacles to permit free passage by workers. If free passage becomes restricted, employers must provide a second point of access and ensure that workers use it.</a:t>
            </a:r>
          </a:p>
          <a:p>
            <a:pPr marL="237127" indent="-237127" defTabSz="948507">
              <a:spcBef>
                <a:spcPts val="622"/>
              </a:spcBef>
              <a:spcAft>
                <a:spcPts val="622"/>
              </a:spcAft>
              <a:buClrTx/>
              <a:buSzTx/>
              <a:buFont typeface="Arial" panose="020B0604020202020204" pitchFamily="34" charset="0"/>
              <a:buChar char="•"/>
              <a:defRPr/>
            </a:pPr>
            <a:r>
              <a:rPr lang="en-US" sz="1900" kern="1200" dirty="0">
                <a:solidFill>
                  <a:prstClr val="black"/>
                </a:solidFill>
                <a:ea typeface="+mn-ea"/>
                <a:cs typeface="+mn-cs"/>
              </a:rPr>
              <a:t>When there are more than two points of access between levels, employers must ensure that at least one point of access remains clear. In addition, employers must install all stairway and ladder fall protection systems required by these rules and ensure that their worksite meets all requirements of the stairway and ladder rules before employees use stairways or ladders. See 29 CFR 1926.1050-1060 for the details of the standard.</a:t>
            </a:r>
          </a:p>
          <a:p>
            <a:pPr marL="237127" indent="-237127" defTabSz="948507">
              <a:spcBef>
                <a:spcPts val="622"/>
              </a:spcBef>
              <a:spcAft>
                <a:spcPts val="622"/>
              </a:spcAft>
              <a:buClrTx/>
              <a:buSzTx/>
              <a:buFont typeface="Arial" panose="020B0604020202020204" pitchFamily="34" charset="0"/>
              <a:buChar char="•"/>
              <a:defRPr/>
            </a:pPr>
            <a:r>
              <a:rPr lang="en-US" sz="1900" kern="1200" dirty="0">
                <a:solidFill>
                  <a:prstClr val="black"/>
                </a:solidFill>
                <a:ea typeface="+mn-ea"/>
                <a:cs typeface="+mn-cs"/>
              </a:rPr>
              <a:t>Note: The standard does not apply to ladders specifically manufactured for scaffold access and egress, but does apply to job-made and manufactured portable ladders intended for general purpose use. Rules for ladders used on or with scaffolds are addressed in 29 CFR 1926.451 Subpart L.</a:t>
            </a:r>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90: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lvl="0"/>
            <a:r>
              <a:rPr lang="en-US" dirty="0"/>
              <a:t>Here</a:t>
            </a:r>
            <a:r>
              <a:rPr lang="en-US" baseline="0" dirty="0"/>
              <a:t> are some additional points addressed in the student textbook:</a:t>
            </a:r>
            <a:endParaRPr lang="en-US" dirty="0"/>
          </a:p>
          <a:p>
            <a:pPr lvl="0"/>
            <a:r>
              <a:rPr lang="en-US" dirty="0"/>
              <a:t>Use ladders only on stable and level surfaces unless secured to prevent accidental movement.</a:t>
            </a:r>
          </a:p>
          <a:p>
            <a:pPr lvl="0"/>
            <a:r>
              <a:rPr lang="en-US" dirty="0"/>
              <a:t>Do not use ladders on slippery surfaces unless secured or provided with slip-resistant feet to prevent accidental movement. </a:t>
            </a:r>
          </a:p>
          <a:p>
            <a:pPr lvl="0"/>
            <a:r>
              <a:rPr lang="en-US" dirty="0"/>
              <a:t>Do not use </a:t>
            </a:r>
            <a:r>
              <a:rPr lang="en-US" dirty="0" err="1"/>
              <a:t>slipresistant</a:t>
            </a:r>
            <a:r>
              <a:rPr lang="en-US" dirty="0"/>
              <a:t> feet as a substitute for exercising care when placing, lashing or holding a ladder upon slippery surfaces.</a:t>
            </a:r>
          </a:p>
          <a:p>
            <a:pPr lvl="0"/>
            <a:r>
              <a:rPr lang="en-US" dirty="0"/>
              <a:t>Secure ladders placed in areas such as passageways, doorways or driveways, or where they can be displaced by workplace activities or traffic to prevent accidental movement. Or use a barricade to keep traffic or activity away from the ladder.</a:t>
            </a:r>
          </a:p>
          <a:p>
            <a:pPr lvl="0"/>
            <a:r>
              <a:rPr lang="en-US" dirty="0"/>
              <a:t>Keep areas clear around the top and bottom of ladders.</a:t>
            </a:r>
          </a:p>
          <a:p>
            <a:pPr lvl="0"/>
            <a:r>
              <a:rPr lang="en-US" dirty="0"/>
              <a:t>Do not move, shift or extend ladders while in use.</a:t>
            </a:r>
          </a:p>
          <a:p>
            <a:pPr lvl="0"/>
            <a:r>
              <a:rPr lang="en-US" dirty="0"/>
              <a:t>Use ladders equipped with nonconductive side rails if the worker or the ladder could contact exposed energized electrical equipment.</a:t>
            </a:r>
          </a:p>
          <a:p>
            <a:pPr lvl="0"/>
            <a:r>
              <a:rPr lang="en-US" dirty="0"/>
              <a:t>Face the ladder when moving up or down.</a:t>
            </a:r>
          </a:p>
          <a:p>
            <a:pPr lvl="0"/>
            <a:r>
              <a:rPr lang="en-US" dirty="0"/>
              <a:t>Use at least one hand to grasp the ladder when climbing.</a:t>
            </a:r>
          </a:p>
          <a:p>
            <a:pPr lvl="0"/>
            <a:r>
              <a:rPr lang="en-US" dirty="0"/>
              <a:t>Do not carry objects or loads that could cause loss of balance and falling. </a:t>
            </a:r>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d60a54ff5_0_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6d60a54ff5_0_31: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r>
              <a:rPr lang="en-US" b="1" dirty="0"/>
              <a:t>Explain the ways to reduce falls listed on the slide. Then discuss the</a:t>
            </a:r>
            <a:r>
              <a:rPr lang="en-US" b="1" baseline="0" dirty="0"/>
              <a:t> following employer responsibilities.</a:t>
            </a:r>
            <a:endParaRPr lang="en-US" b="1" dirty="0"/>
          </a:p>
          <a:p>
            <a:pPr marL="0" indent="0"/>
            <a:endParaRPr lang="en-US" b="1" dirty="0"/>
          </a:p>
          <a:p>
            <a:pPr marL="0" indent="0"/>
            <a:r>
              <a:rPr lang="en-US" b="1" dirty="0"/>
              <a:t>To prevent employees from being injured from falls, employers must:</a:t>
            </a:r>
            <a:endParaRPr b="1" dirty="0"/>
          </a:p>
          <a:p>
            <a:pPr marL="474254" indent="-329343">
              <a:buChar char="●"/>
            </a:pPr>
            <a:r>
              <a:rPr lang="en-US" dirty="0"/>
              <a:t>Guard every floor hole into which a worker can accidentally walk (using a railing and toe-board or a floor hole cover).</a:t>
            </a:r>
            <a:endParaRPr dirty="0"/>
          </a:p>
          <a:p>
            <a:pPr marL="474254" indent="-329343">
              <a:buChar char="●"/>
            </a:pPr>
            <a:r>
              <a:rPr lang="en-US" dirty="0"/>
              <a:t>Provide a guard rail and toe-board around every elevated open sided platform, floor or runway.</a:t>
            </a:r>
            <a:endParaRPr dirty="0"/>
          </a:p>
          <a:p>
            <a:pPr marL="474254" indent="-329343">
              <a:buChar char="●"/>
            </a:pPr>
            <a:r>
              <a:rPr lang="en-US" dirty="0"/>
              <a:t>Regardless of height, if a worker can fall into or onto dangerous machines or equipment (such as a vat of acid or a conveyor belt) employers must provide guardrails and toe-boards to prevent workers from falling and getting injured.</a:t>
            </a:r>
            <a:endParaRPr dirty="0"/>
          </a:p>
          <a:p>
            <a:pPr marL="474254" indent="-329343">
              <a:buChar char="●"/>
            </a:pPr>
            <a:r>
              <a:rPr lang="en-US" dirty="0"/>
              <a:t>Other means of fall protection that may be required on certain jobs include safety harness and line, safety nets, stair railings and handrails.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9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9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fontScale="77500" lnSpcReduction="20000"/>
          </a:bodyPr>
          <a:lstStyle/>
          <a:p>
            <a:pPr marL="0" indent="0" defTabSz="948507">
              <a:spcBef>
                <a:spcPts val="622"/>
              </a:spcBef>
              <a:spcAft>
                <a:spcPts val="622"/>
              </a:spcAft>
              <a:buClrTx/>
              <a:buSzTx/>
              <a:defRPr/>
            </a:pPr>
            <a:r>
              <a:rPr lang="en-US" sz="1000" b="1" kern="1200" dirty="0">
                <a:solidFill>
                  <a:prstClr val="black"/>
                </a:solidFill>
                <a:ea typeface="+mn-ea"/>
                <a:cs typeface="+mn-cs"/>
              </a:rPr>
              <a:t>General Requirements</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Double-cleated ladders or two or more ladders must be provided when ladders are the only way to enter or exit a work area where 25 or more employees work or when a ladder serves simultaneous two-way traffic.</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Ladder rungs, cleats and steps must be parallel, level and uniformly spaced when the ladder is in position for use.</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Rungs, cleats and steps of portable and fixed ladders (except as provided below) must not be spaced less than 10 inches (25 cm) apart, nor more than 14 inches (36 cm) apart, along the ladder’s side rails.</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Rungs, cleats and steps of step stools must not be less than 8 inches (20 cm) apart, nor more than 12 inches (31 cm) apart, between center lines of the rungs, cleats and steps. </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Rungs, cleats and steps at the base section of extension trestle ladders must not be less than 8 inches (20 cm) nor more than 18 inches (46 cm) apart, between center lines of the rungs, cleats and steps. The rung spacing on the extension section must not be less than 6 inches (15 cm) nor more than 12 inches (31 cm).</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Ladders must not be tied or fastened together to create longer sections unless they are specifically designed for such use.</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When splicing side rails, the resulting side rail must be equivalent in strength to a one-piece side rail made of the same material.</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Two or more separate ladders used to reach an elevated work area must be offset with a platform</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or landing between the ladders, except when portable ladders are used to gain access to fixed ladders.</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Ladder components must be surfaced to prevent snagging of clothing and injury from punctures or lacerations.</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Wood ladders must not be coated with any opaque covering except for identification or warning labels, which may be placed only on one face of a side rail.</a:t>
            </a:r>
          </a:p>
          <a:p>
            <a:pPr marL="237127" indent="-237127" defTabSz="948507">
              <a:spcBef>
                <a:spcPts val="622"/>
              </a:spcBef>
              <a:spcAft>
                <a:spcPts val="622"/>
              </a:spcAft>
              <a:buClrTx/>
              <a:buSzTx/>
              <a:buFont typeface="Arial" panose="020B0604020202020204" pitchFamily="34" charset="0"/>
              <a:buChar char="•"/>
              <a:defRPr/>
            </a:pPr>
            <a:endParaRPr lang="en-US" sz="1100" kern="1200" dirty="0">
              <a:solidFill>
                <a:prstClr val="black"/>
              </a:solidFill>
              <a:ea typeface="+mn-ea"/>
              <a:cs typeface="+mn-cs"/>
            </a:endParaRPr>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p9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Explain items</a:t>
            </a:r>
            <a:r>
              <a:rPr lang="en-US" baseline="0" dirty="0"/>
              <a:t> on slide.</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9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Discuss</a:t>
            </a:r>
            <a:r>
              <a:rPr lang="en-US" baseline="0" dirty="0"/>
              <a:t> the safe use of stepladders.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9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177845" indent="-177845">
              <a:buFont typeface="Arial" panose="020B0604020202020204" pitchFamily="34" charset="0"/>
              <a:buChar char="•"/>
            </a:pPr>
            <a:r>
              <a:rPr lang="en-US" dirty="0"/>
              <a:t>When portable ladders are used for access to an upper landing surface, the side rails must extend at least 3 feet above the upper landing surface</a:t>
            </a:r>
          </a:p>
          <a:p>
            <a:pPr marL="177845" indent="-177845">
              <a:buFont typeface="Arial" panose="020B0604020202020204" pitchFamily="34" charset="0"/>
              <a:buChar char="•"/>
            </a:pPr>
            <a:r>
              <a:rPr lang="en-US" dirty="0"/>
              <a:t>Non-self-supporting and self-supporting portable ladders must support at least four times the maximum intended load; extra heavy-duty type 1A metal or plastic ladders must sustain 3.3 times the maximum intended load. </a:t>
            </a:r>
          </a:p>
          <a:p>
            <a:pPr marL="177845" indent="-177845">
              <a:buFont typeface="Arial" panose="020B0604020202020204" pitchFamily="34" charset="0"/>
              <a:buChar char="•"/>
            </a:pPr>
            <a:r>
              <a:rPr lang="en-US" dirty="0"/>
              <a:t>To determine whether a self-supporting ladder can sustain a certain load, apply the load to the ladder in a downward vertical direction with the ladder placed at a horizontal angle of 75.5 degrees.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9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fontScale="85000" lnSpcReduction="20000"/>
          </a:bodyPr>
          <a:lstStyle/>
          <a:p>
            <a:r>
              <a:rPr lang="en-US" dirty="0"/>
              <a:t>Fixed ladders must be provided with cages, wells, ladder safety devices or self-retracting lifelines where the length of climb is less than 24 feet (7.3 m) but the top of the ladder is at a distance greater than 24 feet (7.3 m) above lower levels. Fixed ladders must be able to support at least two loads of 250 pounds (114 kg) each, concentrated between any two consecutive attachments.  Additional points:</a:t>
            </a:r>
          </a:p>
          <a:p>
            <a:pPr lvl="0">
              <a:buFont typeface="Arial" panose="020B0604020202020204" pitchFamily="34" charset="0"/>
              <a:buChar char="•"/>
            </a:pPr>
            <a:r>
              <a:rPr lang="en-US" dirty="0"/>
              <a:t>Landing platforms must be provided at maximum intervals of 50 feet (15.2 m). </a:t>
            </a:r>
          </a:p>
          <a:p>
            <a:pPr lvl="0">
              <a:buFont typeface="Arial" panose="020B0604020202020204" pitchFamily="34" charset="0"/>
              <a:buChar char="•"/>
            </a:pPr>
            <a:r>
              <a:rPr lang="en-US" dirty="0"/>
              <a:t>Each step or rung of a fixed ladder must be able to support a load of at least 250 pounds </a:t>
            </a:r>
          </a:p>
          <a:p>
            <a:pPr lvl="0">
              <a:buFont typeface="Arial" panose="020B0604020202020204" pitchFamily="34" charset="0"/>
              <a:buChar char="•"/>
            </a:pPr>
            <a:r>
              <a:rPr lang="en-US" dirty="0"/>
              <a:t>Minimum clear distance between the sides of individual rung/step ladders and between the side rails of other fixed ladders must be 16 inches (41 cm).</a:t>
            </a:r>
          </a:p>
          <a:p>
            <a:pPr lvl="0">
              <a:buFont typeface="Arial" panose="020B0604020202020204" pitchFamily="34" charset="0"/>
              <a:buChar char="•"/>
            </a:pPr>
            <a:r>
              <a:rPr lang="en-US" dirty="0"/>
              <a:t>Rungs of individual rung/step ladders must be shaped to prevent slipping off the end of the rungs.</a:t>
            </a:r>
          </a:p>
          <a:p>
            <a:pPr lvl="0">
              <a:buFont typeface="Arial" panose="020B0604020202020204" pitchFamily="34" charset="0"/>
              <a:buChar char="•"/>
            </a:pPr>
            <a:r>
              <a:rPr lang="en-US" dirty="0"/>
              <a:t>Rungs and steps of fixed metal ladders manufactured after March 15, 1991, must be corrugated, knurled, dimpled, coated with skid-resistant material or treated to minimize slipping.</a:t>
            </a:r>
          </a:p>
          <a:p>
            <a:pPr lvl="0">
              <a:buFont typeface="Arial" panose="020B0604020202020204" pitchFamily="34" charset="0"/>
              <a:buChar char="•"/>
            </a:pPr>
            <a:r>
              <a:rPr lang="en-US" dirty="0"/>
              <a:t>Minimum perpendicular clearance between fixed ladder rungs, cleats, and steps and any obstruction behind the ladder must be 7 inches (18 cm), except that the clearance for an elevator pit ladder must be 4.5 inches (11 cm).</a:t>
            </a:r>
          </a:p>
          <a:p>
            <a:pPr lvl="0">
              <a:buFont typeface="Arial" panose="020B0604020202020204" pitchFamily="34" charset="0"/>
              <a:buChar char="•"/>
            </a:pPr>
            <a:r>
              <a:rPr lang="en-US" dirty="0"/>
              <a:t>Minimum perpendicular clearance between the centerline of fixed ladder rungs, cleats and steps, and any obstruction on the climbing side of the ladder must be 30 inches (76 cm). If obstructions are unavoidable, clearance may be reduced to 24 inches (61 cm), provided a deflection device is installed to guide workers around the obstruction.</a:t>
            </a:r>
          </a:p>
          <a:p>
            <a:pPr lvl="0">
              <a:buFont typeface="Arial" panose="020B0604020202020204" pitchFamily="34" charset="0"/>
              <a:buChar char="•"/>
            </a:pPr>
            <a:r>
              <a:rPr lang="en-US" dirty="0"/>
              <a:t>Step-across distance between the center of the steps or rungs of fixed ladders and the nearest edge of a landing area must be no less than 7 inches (18 cm) and no more than 12 inches (30 cm). A landing platform must be provided if the step-across distance exceeds 12 inches (30 cm).</a:t>
            </a:r>
          </a:p>
          <a:p>
            <a:pPr lvl="0">
              <a:buFont typeface="Arial" panose="020B0604020202020204" pitchFamily="34" charset="0"/>
              <a:buChar char="•"/>
            </a:pPr>
            <a:r>
              <a:rPr lang="en-US" dirty="0"/>
              <a:t>Fixed ladders without cages or wells must have at least a 15-inch (38 cm) clearance width to the nearest permanent object on each side of the centerline of the ladder. </a:t>
            </a:r>
          </a:p>
          <a:p>
            <a:pPr lvl="0">
              <a:buFont typeface="Arial" panose="020B0604020202020204" pitchFamily="34" charset="0"/>
              <a:buChar char="•"/>
            </a:pPr>
            <a:r>
              <a:rPr lang="en-US" dirty="0"/>
              <a:t>Side rails of through or side-step fixed ladders must extend 42 inches (1.1 m) above the top level or landing platform served by the ladder. </a:t>
            </a:r>
          </a:p>
          <a:p>
            <a:pPr lvl="0">
              <a:buFont typeface="Arial" panose="020B0604020202020204" pitchFamily="34" charset="0"/>
              <a:buChar char="•"/>
            </a:pPr>
            <a:r>
              <a:rPr lang="en-US" dirty="0"/>
              <a:t>Fixed ladders must be used at a pitch no greater than 90 degrees from the horizontal, measured from the back side of the ladder.</a:t>
            </a:r>
          </a:p>
          <a:p>
            <a:pPr marL="177845" indent="-177845">
              <a:buFont typeface="Arial" panose="020B0604020202020204" pitchFamily="34" charset="0"/>
              <a:buChar char="•"/>
            </a:pPr>
            <a:endParaRPr dirty="0"/>
          </a:p>
          <a:p>
            <a:pPr marL="177845" indent="-177845">
              <a:buFont typeface="Arial" panose="020B0604020202020204" pitchFamily="34" charset="0"/>
              <a:buChar char="•"/>
            </a:pP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0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0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rmAutofit/>
          </a:bodyPr>
          <a:lstStyle/>
          <a:p>
            <a:pPr marL="0" indent="0" defTabSz="948507">
              <a:spcBef>
                <a:spcPts val="622"/>
              </a:spcBef>
              <a:spcAft>
                <a:spcPts val="622"/>
              </a:spcAft>
              <a:buClrTx/>
              <a:buSzTx/>
              <a:defRPr/>
            </a:pPr>
            <a:r>
              <a:rPr lang="en-US" sz="1000" kern="1200" dirty="0">
                <a:solidFill>
                  <a:prstClr val="black"/>
                </a:solidFill>
                <a:ea typeface="+mn-ea"/>
                <a:cs typeface="+mn-cs"/>
              </a:rPr>
              <a:t>Ladders needing repairs are subject to the following rules:</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Portable ladders with structural defects—such as broken or missing rungs, cleats or steps, broken or split rails, corroded components or other faulty or defective components—must immediately be marked defective or tagged with "Do Not Use" or similar language and withdrawn from service until repaired.</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Fixed ladders with structural defects—such as broken or missing rungs, cleats or steps, broken or split rails or corroded components— must be withdrawn from service until repaired.</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Defective fixed ladders are considered withdrawn from use when they are immediately tagged with "Do Not Use" or similar language, or marked in a manner that identifies them as defective, or blocked—such as with a plywood attachment that spans several rungs.</a:t>
            </a:r>
          </a:p>
          <a:p>
            <a:pPr marL="237127" indent="-237127" defTabSz="948507">
              <a:spcBef>
                <a:spcPts val="622"/>
              </a:spcBef>
              <a:spcAft>
                <a:spcPts val="622"/>
              </a:spcAft>
              <a:buClrTx/>
              <a:buSzTx/>
              <a:buFont typeface="Arial" panose="020B0604020202020204" pitchFamily="34" charset="0"/>
              <a:buChar char="•"/>
              <a:defRPr/>
            </a:pPr>
            <a:r>
              <a:rPr lang="en-US" sz="1000" kern="1200" dirty="0">
                <a:solidFill>
                  <a:prstClr val="black"/>
                </a:solidFill>
                <a:ea typeface="+mn-ea"/>
                <a:cs typeface="+mn-cs"/>
              </a:rPr>
              <a:t>Ladder repairs must restore the ladder to a condition meeting its original design criteria before the ladder is returned to use.</a:t>
            </a:r>
          </a:p>
          <a:p>
            <a:pPr marL="237127" indent="-237127" defTabSz="948507">
              <a:spcBef>
                <a:spcPts val="622"/>
              </a:spcBef>
              <a:spcAft>
                <a:spcPts val="622"/>
              </a:spcAft>
              <a:buClrTx/>
              <a:buSzTx/>
              <a:buFont typeface="Arial" panose="020B0604020202020204" pitchFamily="34" charset="0"/>
              <a:buChar char="•"/>
              <a:defRPr/>
            </a:pPr>
            <a:endParaRPr lang="en-US" sz="2100" kern="1200" dirty="0">
              <a:solidFill>
                <a:prstClr val="black"/>
              </a:solidFill>
              <a:ea typeface="+mn-ea"/>
              <a:cs typeface="+mn-cs"/>
            </a:endParaRPr>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0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0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Discuss</a:t>
            </a:r>
            <a:r>
              <a:rPr lang="en-US" baseline="0" dirty="0"/>
              <a:t> key points for use of wooden ladders.</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0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10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defTabSz="948507">
              <a:defRPr/>
            </a:pPr>
            <a:r>
              <a:rPr lang="en-US" dirty="0"/>
              <a:t>Discuss</a:t>
            </a:r>
            <a:r>
              <a:rPr lang="en-US" baseline="0" dirty="0"/>
              <a:t> key points for use of aluminum ladders.</a:t>
            </a:r>
            <a:endParaRPr lang="en-US"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0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10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defTabSz="948507">
              <a:defRPr/>
            </a:pPr>
            <a:r>
              <a:rPr lang="en-US" dirty="0"/>
              <a:t>Discuss</a:t>
            </a:r>
            <a:r>
              <a:rPr lang="en-US" baseline="0" dirty="0"/>
              <a:t> key points for use of job-built ladders.</a:t>
            </a:r>
            <a:endParaRPr lang="en-US" dirty="0"/>
          </a:p>
          <a:p>
            <a:pPr marL="0" indent="0"/>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1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10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The</a:t>
            </a:r>
            <a:r>
              <a:rPr lang="en-US" baseline="0" dirty="0"/>
              <a:t> next three slides emphasize key points for ladder use.</a:t>
            </a:r>
            <a:endParaRPr dirty="0"/>
          </a:p>
        </p:txBody>
      </p:sp>
      <p:sp>
        <p:nvSpPr>
          <p:cNvPr id="3" name="Header Placeholder 2"/>
          <p:cNvSpPr>
            <a:spLocks noGrp="1"/>
          </p:cNvSpPr>
          <p:nvPr>
            <p:ph type="hdr" sz="quarter" idx="14"/>
          </p:nvPr>
        </p:nvSpPr>
        <p:spPr/>
        <p:txBody>
          <a:bodyPr/>
          <a:lstStyle/>
          <a:p>
            <a:r>
              <a:rPr lang="en-US"/>
              <a:t>Fall Protection/Fall Prevention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January 2020</a:t>
            </a:r>
          </a:p>
        </p:txBody>
      </p:sp>
      <p:sp>
        <p:nvSpPr>
          <p:cNvPr id="5" name="Footer Placeholder 4"/>
          <p:cNvSpPr>
            <a:spLocks noGrp="1"/>
          </p:cNvSpPr>
          <p:nvPr>
            <p:ph type="ftr" sz="quarter" idx="11"/>
          </p:nvPr>
        </p:nvSpPr>
        <p:spPr/>
        <p:txBody>
          <a:bodyPr/>
          <a:lstStyle/>
          <a:p>
            <a:r>
              <a:rPr lang="en-US"/>
              <a:t>Susan B. Harwood Grant SH05121-SH9</a:t>
            </a:r>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endParaRPr lang="en-US" dirty="0"/>
          </a:p>
        </p:txBody>
      </p:sp>
    </p:spTree>
    <p:extLst>
      <p:ext uri="{BB962C8B-B14F-4D97-AF65-F5344CB8AC3E}">
        <p14:creationId xmlns:p14="http://schemas.microsoft.com/office/powerpoint/2010/main" val="317939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January 2020</a:t>
            </a:r>
          </a:p>
        </p:txBody>
      </p:sp>
      <p:sp>
        <p:nvSpPr>
          <p:cNvPr id="5" name="Footer Placeholder 4"/>
          <p:cNvSpPr>
            <a:spLocks noGrp="1"/>
          </p:cNvSpPr>
          <p:nvPr>
            <p:ph type="ftr" sz="quarter" idx="11"/>
          </p:nvPr>
        </p:nvSpPr>
        <p:spPr/>
        <p:txBody>
          <a:bodyPr/>
          <a:lstStyle/>
          <a:p>
            <a:r>
              <a:rPr lang="en-US"/>
              <a:t>Susan B. Harwood Grant SH05121-SH9</a:t>
            </a:r>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275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January 2020</a:t>
            </a:r>
          </a:p>
        </p:txBody>
      </p:sp>
      <p:sp>
        <p:nvSpPr>
          <p:cNvPr id="5" name="Footer Placeholder 4"/>
          <p:cNvSpPr>
            <a:spLocks noGrp="1"/>
          </p:cNvSpPr>
          <p:nvPr>
            <p:ph type="ftr" sz="quarter" idx="11"/>
          </p:nvPr>
        </p:nvSpPr>
        <p:spPr/>
        <p:txBody>
          <a:bodyPr/>
          <a:lstStyle/>
          <a:p>
            <a:r>
              <a:rPr lang="en-US"/>
              <a:t>Susan B. Harwood Grant SH05121-SH9</a:t>
            </a:r>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6424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January 2020</a:t>
            </a:r>
            <a:endParaRPr lang="en-US" dirty="0"/>
          </a:p>
        </p:txBody>
      </p:sp>
      <p:sp>
        <p:nvSpPr>
          <p:cNvPr id="5" name="Footer Placeholder 4"/>
          <p:cNvSpPr>
            <a:spLocks noGrp="1"/>
          </p:cNvSpPr>
          <p:nvPr>
            <p:ph type="ftr" sz="quarter" idx="11"/>
          </p:nvPr>
        </p:nvSpPr>
        <p:spPr/>
        <p:txBody>
          <a:bodyPr/>
          <a:lstStyle/>
          <a:p>
            <a:r>
              <a:rPr lang="en-US"/>
              <a:t>Susan B. Harwood Grant SH05121-SH9</a:t>
            </a:r>
            <a:endParaRPr lang="en-US" dirty="0"/>
          </a:p>
        </p:txBody>
      </p:sp>
      <p:sp>
        <p:nvSpPr>
          <p:cNvPr id="6" name="Slide Number Placeholder 5"/>
          <p:cNvSpPr>
            <a:spLocks noGrp="1"/>
          </p:cNvSpPr>
          <p:nvPr>
            <p:ph type="sldNum" sz="quarter" idx="12"/>
          </p:nvPr>
        </p:nvSpPr>
        <p:spPr/>
        <p:txBody>
          <a:bodyPr/>
          <a:lstStyle/>
          <a:p>
            <a:fld id="{A238EE3B-2C96-4FAE-8AD1-4D7508491DE6}" type="slidenum">
              <a:rPr lang="en-US" smtClean="0"/>
              <a:pPr/>
              <a:t>‹#›</a:t>
            </a:fld>
            <a:endParaRPr lang="en-US" dirty="0"/>
          </a:p>
        </p:txBody>
      </p:sp>
      <p:cxnSp>
        <p:nvCxnSpPr>
          <p:cNvPr id="8" name="Straight Connector 7"/>
          <p:cNvCxnSpPr/>
          <p:nvPr userDrawn="1"/>
        </p:nvCxnSpPr>
        <p:spPr>
          <a:xfrm>
            <a:off x="838200" y="1690688"/>
            <a:ext cx="10515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875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January 2020</a:t>
            </a:r>
          </a:p>
        </p:txBody>
      </p:sp>
      <p:sp>
        <p:nvSpPr>
          <p:cNvPr id="5" name="Footer Placeholder 4"/>
          <p:cNvSpPr>
            <a:spLocks noGrp="1"/>
          </p:cNvSpPr>
          <p:nvPr>
            <p:ph type="ftr" sz="quarter" idx="11"/>
          </p:nvPr>
        </p:nvSpPr>
        <p:spPr/>
        <p:txBody>
          <a:bodyPr/>
          <a:lstStyle/>
          <a:p>
            <a:r>
              <a:rPr lang="en-US"/>
              <a:t>Susan B. Harwood Grant SH05121-SH9</a:t>
            </a:r>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6578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January 2020</a:t>
            </a:r>
          </a:p>
        </p:txBody>
      </p:sp>
      <p:sp>
        <p:nvSpPr>
          <p:cNvPr id="6" name="Footer Placeholder 5"/>
          <p:cNvSpPr>
            <a:spLocks noGrp="1"/>
          </p:cNvSpPr>
          <p:nvPr>
            <p:ph type="ftr" sz="quarter" idx="11"/>
          </p:nvPr>
        </p:nvSpPr>
        <p:spPr/>
        <p:txBody>
          <a:bodyPr/>
          <a:lstStyle/>
          <a:p>
            <a:r>
              <a:rPr lang="en-US"/>
              <a:t>Susan B. Harwood Grant SH05121-SH9</a:t>
            </a:r>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4265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January 2020</a:t>
            </a:r>
          </a:p>
        </p:txBody>
      </p:sp>
      <p:sp>
        <p:nvSpPr>
          <p:cNvPr id="8" name="Footer Placeholder 7"/>
          <p:cNvSpPr>
            <a:spLocks noGrp="1"/>
          </p:cNvSpPr>
          <p:nvPr>
            <p:ph type="ftr" sz="quarter" idx="11"/>
          </p:nvPr>
        </p:nvSpPr>
        <p:spPr/>
        <p:txBody>
          <a:bodyPr/>
          <a:lstStyle/>
          <a:p>
            <a:r>
              <a:rPr lang="en-US"/>
              <a:t>Susan B. Harwood Grant SH05121-SH9</a:t>
            </a:r>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436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January 2020</a:t>
            </a:r>
          </a:p>
        </p:txBody>
      </p:sp>
      <p:sp>
        <p:nvSpPr>
          <p:cNvPr id="4" name="Footer Placeholder 3"/>
          <p:cNvSpPr>
            <a:spLocks noGrp="1"/>
          </p:cNvSpPr>
          <p:nvPr>
            <p:ph type="ftr" sz="quarter" idx="11"/>
          </p:nvPr>
        </p:nvSpPr>
        <p:spPr/>
        <p:txBody>
          <a:bodyPr/>
          <a:lstStyle/>
          <a:p>
            <a:r>
              <a:rPr lang="en-US"/>
              <a:t>Susan B. Harwood Grant SH05121-SH9</a:t>
            </a:r>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8410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2020</a:t>
            </a:r>
          </a:p>
        </p:txBody>
      </p:sp>
      <p:sp>
        <p:nvSpPr>
          <p:cNvPr id="3" name="Footer Placeholder 2"/>
          <p:cNvSpPr>
            <a:spLocks noGrp="1"/>
          </p:cNvSpPr>
          <p:nvPr>
            <p:ph type="ftr" sz="quarter" idx="11"/>
          </p:nvPr>
        </p:nvSpPr>
        <p:spPr/>
        <p:txBody>
          <a:bodyPr/>
          <a:lstStyle/>
          <a:p>
            <a:r>
              <a:rPr lang="en-US"/>
              <a:t>Susan B. Harwood Grant SH05121-SH9</a:t>
            </a:r>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225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January 2020</a:t>
            </a:r>
          </a:p>
        </p:txBody>
      </p:sp>
      <p:sp>
        <p:nvSpPr>
          <p:cNvPr id="6" name="Footer Placeholder 5"/>
          <p:cNvSpPr>
            <a:spLocks noGrp="1"/>
          </p:cNvSpPr>
          <p:nvPr>
            <p:ph type="ftr" sz="quarter" idx="11"/>
          </p:nvPr>
        </p:nvSpPr>
        <p:spPr/>
        <p:txBody>
          <a:bodyPr/>
          <a:lstStyle/>
          <a:p>
            <a:r>
              <a:rPr lang="en-US"/>
              <a:t>Susan B. Harwood Grant SH05121-SH9</a:t>
            </a:r>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6249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January 2020</a:t>
            </a:r>
            <a:endParaRPr lang="en-US" dirty="0"/>
          </a:p>
        </p:txBody>
      </p:sp>
      <p:sp>
        <p:nvSpPr>
          <p:cNvPr id="6" name="Footer Placeholder 5"/>
          <p:cNvSpPr>
            <a:spLocks noGrp="1"/>
          </p:cNvSpPr>
          <p:nvPr>
            <p:ph type="ftr" sz="quarter" idx="11"/>
          </p:nvPr>
        </p:nvSpPr>
        <p:spPr/>
        <p:txBody>
          <a:bodyPr/>
          <a:lstStyle/>
          <a:p>
            <a:r>
              <a:rPr lang="en-US"/>
              <a:t>Susan B. Harwood Grant SH05121-SH9</a:t>
            </a:r>
            <a:endParaRPr lang="en-US" dirty="0"/>
          </a:p>
        </p:txBody>
      </p:sp>
      <p:sp>
        <p:nvSpPr>
          <p:cNvPr id="7" name="Slide Number Placeholder 6"/>
          <p:cNvSpPr>
            <a:spLocks noGrp="1"/>
          </p:cNvSpPr>
          <p:nvPr>
            <p:ph type="sldNum" sz="quarter" idx="12"/>
          </p:nvPr>
        </p:nvSpPr>
        <p:spPr/>
        <p:txBody>
          <a:bodyPr/>
          <a:lstStyle/>
          <a:p>
            <a:fld id="{CBB56583-F444-42D4-8561-97C8DEF455B2}" type="slidenum">
              <a:rPr lang="en-US" smtClean="0"/>
              <a:pPr/>
              <a:t>‹#›</a:t>
            </a:fld>
            <a:endParaRPr lang="en-US" dirty="0"/>
          </a:p>
        </p:txBody>
      </p:sp>
    </p:spTree>
    <p:extLst>
      <p:ext uri="{BB962C8B-B14F-4D97-AF65-F5344CB8AC3E}">
        <p14:creationId xmlns:p14="http://schemas.microsoft.com/office/powerpoint/2010/main" val="34033821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January 2020</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Susan B. Harwood Grant SH05121-SH9</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56583-F444-42D4-8561-97C8DEF455B2}" type="slidenum">
              <a:rPr lang="en-US" smtClean="0"/>
              <a:pPr/>
              <a:t>‹#›</a:t>
            </a:fld>
            <a:endParaRPr lang="en-US" dirty="0"/>
          </a:p>
        </p:txBody>
      </p:sp>
      <p:cxnSp>
        <p:nvCxnSpPr>
          <p:cNvPr id="7" name="Straight Connector 6"/>
          <p:cNvCxnSpPr/>
          <p:nvPr userDrawn="1"/>
        </p:nvCxnSpPr>
        <p:spPr>
          <a:xfrm>
            <a:off x="838200" y="1690688"/>
            <a:ext cx="10515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3080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mailto:nikeema.swaby@gvltec.edu"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title" idx="4294967295"/>
          </p:nvPr>
        </p:nvSpPr>
        <p:spPr>
          <a:xfrm>
            <a:off x="836212" y="2772506"/>
            <a:ext cx="10515600" cy="3079653"/>
          </a:xfrm>
          <a:prstGeom prst="rect">
            <a:avLst/>
          </a:prstGeom>
          <a:noFill/>
          <a:ln>
            <a:noFill/>
          </a:ln>
        </p:spPr>
        <p:txBody>
          <a:bodyPr spcFirstLastPara="1" wrap="square" lIns="91425" tIns="45700" rIns="91425" bIns="45700" anchor="ctr" anchorCtr="0">
            <a:noAutofit/>
          </a:bodyPr>
          <a:lstStyle/>
          <a:p>
            <a:pPr lvl="0" algn="ctr">
              <a:lnSpc>
                <a:spcPct val="80000"/>
              </a:lnSpc>
              <a:spcBef>
                <a:spcPts val="0"/>
              </a:spcBef>
              <a:buSzPts val="6000"/>
            </a:pPr>
            <a:r>
              <a:rPr lang="en-US" sz="5400" dirty="0"/>
              <a:t>FALL PREVENTION/</a:t>
            </a:r>
            <a:br>
              <a:rPr lang="en-US" sz="5400" dirty="0"/>
            </a:br>
            <a:r>
              <a:rPr lang="en-US" sz="5400" dirty="0"/>
              <a:t>FALL PROTECTION</a:t>
            </a:r>
            <a:br>
              <a:rPr lang="en-US" sz="5400" dirty="0"/>
            </a:br>
            <a:r>
              <a:rPr lang="en-US" sz="3600" dirty="0"/>
              <a:t>SUSAN HARWOOD GRANT</a:t>
            </a:r>
            <a:br>
              <a:rPr lang="en-US" sz="3600" dirty="0"/>
            </a:br>
            <a:r>
              <a:rPr lang="en-US" sz="3600" dirty="0"/>
              <a:t>#SH0512SHP</a:t>
            </a:r>
            <a:br>
              <a:rPr lang="en-US" sz="3600" dirty="0"/>
            </a:br>
            <a:r>
              <a:rPr lang="en-US" sz="3600" dirty="0"/>
              <a:t>2019-2020</a:t>
            </a: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196" name="Google Shape;196;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Font typeface="Calibri"/>
              <a:buNone/>
            </a:pPr>
            <a:r>
              <a:rPr lang="en-US" b="1" i="1" u="sng" dirty="0"/>
              <a:t>FATAL FACT #1</a:t>
            </a:r>
            <a:endParaRPr lang="en-US" dirty="0"/>
          </a:p>
        </p:txBody>
      </p:sp>
      <p:sp>
        <p:nvSpPr>
          <p:cNvPr id="197" name="Google Shape;197;p13"/>
          <p:cNvSpPr txBox="1">
            <a:spLocks noGrp="1"/>
          </p:cNvSpPr>
          <p:nvPr>
            <p:ph sz="half" idx="1"/>
          </p:nvPr>
        </p:nvSpPr>
        <p:spPr>
          <a:xfrm>
            <a:off x="838200" y="2034669"/>
            <a:ext cx="5780450" cy="3977700"/>
          </a:xfrm>
          <a:prstGeom prst="rect">
            <a:avLst/>
          </a:prstGeom>
          <a:noFill/>
          <a:ln>
            <a:noFill/>
          </a:ln>
        </p:spPr>
        <p:txBody>
          <a:bodyPr spcFirstLastPara="1" wrap="square" lIns="91425" tIns="45700" rIns="91425" bIns="45700" anchor="t" anchorCtr="0">
            <a:noAutofit/>
          </a:bodyPr>
          <a:lstStyle/>
          <a:p>
            <a:pPr marL="182880" lvl="0" indent="-182880" algn="l" rtl="0">
              <a:lnSpc>
                <a:spcPct val="80000"/>
              </a:lnSpc>
              <a:spcBef>
                <a:spcPts val="0"/>
              </a:spcBef>
              <a:spcAft>
                <a:spcPts val="0"/>
              </a:spcAft>
              <a:buSzPts val="2312"/>
              <a:buChar char="▪"/>
            </a:pPr>
            <a:r>
              <a:rPr lang="en-US" sz="3000" dirty="0"/>
              <a:t>A full-time carpenter was working on the second floor of a wood framed (new construction) residential house.</a:t>
            </a:r>
          </a:p>
          <a:p>
            <a:pPr marL="0" lvl="0" indent="0" algn="l" rtl="0">
              <a:lnSpc>
                <a:spcPct val="80000"/>
              </a:lnSpc>
              <a:spcBef>
                <a:spcPts val="0"/>
              </a:spcBef>
              <a:spcAft>
                <a:spcPts val="0"/>
              </a:spcAft>
              <a:buNone/>
            </a:pPr>
            <a:endParaRPr lang="en-US" sz="3000" dirty="0"/>
          </a:p>
          <a:p>
            <a:pPr marL="182880" lvl="0" indent="-182880" algn="l" rtl="0">
              <a:lnSpc>
                <a:spcPct val="80000"/>
              </a:lnSpc>
              <a:spcBef>
                <a:spcPts val="0"/>
              </a:spcBef>
              <a:spcAft>
                <a:spcPts val="0"/>
              </a:spcAft>
              <a:buSzPts val="2312"/>
              <a:buChar char="▪"/>
            </a:pPr>
            <a:r>
              <a:rPr lang="en-US" sz="3000" dirty="0"/>
              <a:t>Falls more than 20 feet through an unguarded stairway opening to the concrete basement floor. </a:t>
            </a:r>
          </a:p>
          <a:p>
            <a:pPr marL="0" lvl="0" indent="0" algn="l" rtl="0">
              <a:lnSpc>
                <a:spcPct val="80000"/>
              </a:lnSpc>
              <a:spcBef>
                <a:spcPts val="0"/>
              </a:spcBef>
              <a:spcAft>
                <a:spcPts val="0"/>
              </a:spcAft>
              <a:buNone/>
            </a:pPr>
            <a:endParaRPr lang="en-US" sz="3000" dirty="0"/>
          </a:p>
          <a:p>
            <a:pPr marL="182880" lvl="0" indent="-182880" algn="l" rtl="0">
              <a:lnSpc>
                <a:spcPct val="80000"/>
              </a:lnSpc>
              <a:spcBef>
                <a:spcPts val="1200"/>
              </a:spcBef>
              <a:spcAft>
                <a:spcPts val="0"/>
              </a:spcAft>
              <a:buSzPts val="2312"/>
              <a:buChar char="▪"/>
            </a:pPr>
            <a:r>
              <a:rPr lang="en-US" sz="3000" dirty="0"/>
              <a:t>He was killed in the fall from fatal head and internal injuries.</a:t>
            </a:r>
          </a:p>
          <a:p>
            <a:pPr marL="182880" lvl="0" indent="-36067" algn="l" rtl="0">
              <a:lnSpc>
                <a:spcPct val="80000"/>
              </a:lnSpc>
              <a:spcBef>
                <a:spcPts val="1200"/>
              </a:spcBef>
              <a:spcAft>
                <a:spcPts val="0"/>
              </a:spcAft>
              <a:buSzPts val="2312"/>
              <a:buNone/>
            </a:pPr>
            <a:endParaRPr lang="en-US" sz="3000" dirty="0"/>
          </a:p>
        </p:txBody>
      </p:sp>
      <p:pic>
        <p:nvPicPr>
          <p:cNvPr id="9" name="Content Placeholder 8" descr="Fatal Fact 1. Worker falling through hole in  floor">
            <a:extLst>
              <a:ext uri="{FF2B5EF4-FFF2-40B4-BE49-F238E27FC236}">
                <a16:creationId xmlns:a16="http://schemas.microsoft.com/office/drawing/2014/main" id="{8523DAF6-19CA-4B0F-BEE7-7E12B453821A}"/>
              </a:ext>
            </a:extLst>
          </p:cNvPr>
          <p:cNvPicPr>
            <a:picLocks noGrp="1" noChangeAspect="1"/>
          </p:cNvPicPr>
          <p:nvPr>
            <p:ph sz="half" idx="2"/>
          </p:nvPr>
        </p:nvPicPr>
        <p:blipFill>
          <a:blip r:embed="rId3"/>
          <a:stretch>
            <a:fillRect/>
          </a:stretch>
        </p:blipFill>
        <p:spPr>
          <a:xfrm>
            <a:off x="7009939" y="2773717"/>
            <a:ext cx="4343861" cy="2484083"/>
          </a:xfrm>
        </p:spPr>
      </p:pic>
    </p:spTree>
    <p:extLst>
      <p:ext uri="{BB962C8B-B14F-4D97-AF65-F5344CB8AC3E}">
        <p14:creationId xmlns:p14="http://schemas.microsoft.com/office/powerpoint/2010/main" val="2122809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06"/>
          <p:cNvSpPr txBox="1">
            <a:spLocks noGrp="1"/>
          </p:cNvSpPr>
          <p:nvPr>
            <p:ph type="title"/>
          </p:nvPr>
        </p:nvSpPr>
        <p:spPr/>
        <p:txBody>
          <a:bodyPr/>
          <a:lstStyle/>
          <a:p>
            <a:pPr lvl="0"/>
            <a:r>
              <a:rPr lang="en-US" dirty="0"/>
              <a:t>Ladder Use #2</a:t>
            </a:r>
          </a:p>
        </p:txBody>
      </p:sp>
      <p:sp>
        <p:nvSpPr>
          <p:cNvPr id="993" name="Google Shape;993;p106"/>
          <p:cNvSpPr txBox="1">
            <a:spLocks noGrp="1"/>
          </p:cNvSpPr>
          <p:nvPr>
            <p:ph idx="1"/>
          </p:nvPr>
        </p:nvSpPr>
        <p:spPr/>
        <p:txBody>
          <a:bodyPr>
            <a:normAutofit lnSpcReduction="10000"/>
          </a:bodyPr>
          <a:lstStyle/>
          <a:p>
            <a:pPr lvl="0"/>
            <a:r>
              <a:rPr lang="en-US" dirty="0"/>
              <a:t>Make sure that rails on ladders extend at least 3 feet above the landing. This allows for secure grip while stepping on or off.</a:t>
            </a:r>
          </a:p>
          <a:p>
            <a:pPr lvl="0"/>
            <a:r>
              <a:rPr lang="en-US" dirty="0"/>
              <a:t>A ladder used as a regular means of access must:</a:t>
            </a:r>
          </a:p>
          <a:p>
            <a:pPr lvl="1"/>
            <a:r>
              <a:rPr lang="en-US" dirty="0"/>
              <a:t>Extend 3 feet above the landing or floor.</a:t>
            </a:r>
          </a:p>
          <a:p>
            <a:pPr lvl="1"/>
            <a:r>
              <a:rPr lang="en-US" dirty="0"/>
              <a:t>Have a clear toe space of at least 10 inches behind every rung.</a:t>
            </a:r>
          </a:p>
          <a:p>
            <a:pPr lvl="1"/>
            <a:r>
              <a:rPr lang="en-US" dirty="0"/>
              <a:t>Have sufficient clearance from obstructions on the climbing side.</a:t>
            </a:r>
          </a:p>
          <a:p>
            <a:pPr lvl="1"/>
            <a:r>
              <a:rPr lang="en-US" dirty="0"/>
              <a:t>Be located so that an adequate landing area is clear of obstructions at the top and bottom.</a:t>
            </a:r>
          </a:p>
          <a:p>
            <a:pPr lvl="1"/>
            <a:r>
              <a:rPr lang="en-US" dirty="0"/>
              <a:t>Be secured at the top and bottom to prevent movement.</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07"/>
          <p:cNvSpPr txBox="1">
            <a:spLocks noGrp="1"/>
          </p:cNvSpPr>
          <p:nvPr>
            <p:ph type="title"/>
          </p:nvPr>
        </p:nvSpPr>
        <p:spPr/>
        <p:txBody>
          <a:bodyPr/>
          <a:lstStyle/>
          <a:p>
            <a:pPr lvl="0"/>
            <a:r>
              <a:rPr lang="en-US" dirty="0"/>
              <a:t>Ladder Use #3</a:t>
            </a:r>
          </a:p>
        </p:txBody>
      </p:sp>
      <p:sp>
        <p:nvSpPr>
          <p:cNvPr id="1000" name="Google Shape;1000;p107"/>
          <p:cNvSpPr txBox="1">
            <a:spLocks noGrp="1"/>
          </p:cNvSpPr>
          <p:nvPr>
            <p:ph idx="1"/>
          </p:nvPr>
        </p:nvSpPr>
        <p:spPr/>
        <p:txBody>
          <a:bodyPr/>
          <a:lstStyle/>
          <a:p>
            <a:pPr lvl="0"/>
            <a:r>
              <a:rPr lang="en-US" dirty="0"/>
              <a:t>Set straight or extension ladders one foot out for every 4 feet up, depending on length of ladder.</a:t>
            </a:r>
          </a:p>
          <a:p>
            <a:pPr lvl="0"/>
            <a:r>
              <a:rPr lang="en-US" dirty="0"/>
              <a:t>Before setting up ladders, always check for overhead power lines.</a:t>
            </a:r>
          </a:p>
          <a:p>
            <a:pPr lvl="0"/>
            <a:r>
              <a:rPr lang="en-US" dirty="0"/>
              <a:t>Do not position ladders against flexible or moveable surfaces.</a:t>
            </a:r>
          </a:p>
          <a:p>
            <a:pPr lvl="0"/>
            <a:endParaRPr lang="en-US" dirty="0"/>
          </a:p>
          <a:p>
            <a:pPr lvl="0"/>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08"/>
          <p:cNvSpPr txBox="1">
            <a:spLocks noGrp="1"/>
          </p:cNvSpPr>
          <p:nvPr>
            <p:ph type="title"/>
          </p:nvPr>
        </p:nvSpPr>
        <p:spPr/>
        <p:txBody>
          <a:bodyPr/>
          <a:lstStyle/>
          <a:p>
            <a:pPr lvl="0"/>
            <a:r>
              <a:rPr lang="en-US" dirty="0"/>
              <a:t>Ladder Inspection and Maintenance</a:t>
            </a:r>
          </a:p>
        </p:txBody>
      </p:sp>
      <p:sp>
        <p:nvSpPr>
          <p:cNvPr id="1007" name="Google Shape;1007;p108"/>
          <p:cNvSpPr txBox="1">
            <a:spLocks noGrp="1"/>
          </p:cNvSpPr>
          <p:nvPr>
            <p:ph idx="1"/>
          </p:nvPr>
        </p:nvSpPr>
        <p:spPr/>
        <p:txBody>
          <a:bodyPr>
            <a:normAutofit lnSpcReduction="10000"/>
          </a:bodyPr>
          <a:lstStyle/>
          <a:p>
            <a:pPr lvl="0"/>
            <a:r>
              <a:rPr lang="en-US" dirty="0"/>
              <a:t>Ladders shall be inspected by a competent person for visible defects on a periodic basis and after any occurrence that could affect their safe use.</a:t>
            </a:r>
          </a:p>
          <a:p>
            <a:pPr lvl="0"/>
            <a:r>
              <a:rPr lang="en-US" dirty="0"/>
              <a:t>Ladders should only be repaired by qualified persons.</a:t>
            </a:r>
          </a:p>
          <a:p>
            <a:pPr lvl="0"/>
            <a:r>
              <a:rPr lang="en-US" dirty="0"/>
              <a:t>Defective ladders must be taken out of service and both locked and tagged for repair or scrapped.</a:t>
            </a:r>
          </a:p>
          <a:p>
            <a:pPr lvl="0"/>
            <a:r>
              <a:rPr lang="en-US" dirty="0"/>
              <a:t>Inspect ladders for structural rigidity.</a:t>
            </a:r>
          </a:p>
          <a:p>
            <a:pPr lvl="0"/>
            <a:r>
              <a:rPr lang="en-US" dirty="0"/>
              <a:t>Inspect non-skid feet for wear, imbedded material, and proper pivot action on swivel feet.</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08"/>
          <p:cNvSpPr txBox="1">
            <a:spLocks noGrp="1"/>
          </p:cNvSpPr>
          <p:nvPr>
            <p:ph type="title"/>
          </p:nvPr>
        </p:nvSpPr>
        <p:spPr/>
        <p:txBody>
          <a:bodyPr/>
          <a:lstStyle/>
          <a:p>
            <a:pPr lvl="0"/>
            <a:r>
              <a:rPr lang="en-US" dirty="0"/>
              <a:t>Ladder Inspection and Maintenance (continued)</a:t>
            </a:r>
          </a:p>
        </p:txBody>
      </p:sp>
      <p:sp>
        <p:nvSpPr>
          <p:cNvPr id="1007" name="Google Shape;1007;p108"/>
          <p:cNvSpPr txBox="1">
            <a:spLocks noGrp="1"/>
          </p:cNvSpPr>
          <p:nvPr>
            <p:ph idx="1"/>
          </p:nvPr>
        </p:nvSpPr>
        <p:spPr/>
        <p:txBody>
          <a:bodyPr>
            <a:normAutofit/>
          </a:bodyPr>
          <a:lstStyle/>
          <a:p>
            <a:pPr lvl="0"/>
            <a:r>
              <a:rPr lang="en-US" dirty="0"/>
              <a:t>Replace frayed or worn ropes on extension ladders with types and sizes equal to manufacturer’s original rope.</a:t>
            </a:r>
          </a:p>
          <a:p>
            <a:pPr lvl="0"/>
            <a:r>
              <a:rPr lang="en-US" dirty="0"/>
              <a:t>Check aluminum ladders for dents and bends in side rails, steps, and rungs.</a:t>
            </a:r>
          </a:p>
          <a:p>
            <a:pPr lvl="0"/>
            <a:r>
              <a:rPr lang="en-US" dirty="0"/>
              <a:t>Do not use metal pipe to replace rungs.</a:t>
            </a:r>
          </a:p>
          <a:p>
            <a:pPr lvl="0"/>
            <a:r>
              <a:rPr lang="en-US" dirty="0"/>
              <a:t>Check wooden ladders for cracks, slits, and rot.</a:t>
            </a:r>
          </a:p>
          <a:p>
            <a:pPr lvl="0"/>
            <a:r>
              <a:rPr lang="en-US" dirty="0"/>
              <a:t>Check all ladders for grease, oil, caulking, imbedded stone and metal, or other materials the at could make them unsafe.</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103</a:t>
            </a:fld>
            <a:endParaRPr lang="en-US" dirty="0"/>
          </a:p>
        </p:txBody>
      </p:sp>
    </p:spTree>
    <p:extLst>
      <p:ext uri="{BB962C8B-B14F-4D97-AF65-F5344CB8AC3E}">
        <p14:creationId xmlns:p14="http://schemas.microsoft.com/office/powerpoint/2010/main" val="398668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09"/>
          <p:cNvSpPr txBox="1">
            <a:spLocks noGrp="1"/>
          </p:cNvSpPr>
          <p:nvPr>
            <p:ph type="title"/>
          </p:nvPr>
        </p:nvSpPr>
        <p:spPr/>
        <p:txBody>
          <a:bodyPr/>
          <a:lstStyle/>
          <a:p>
            <a:pPr lvl="0"/>
            <a:r>
              <a:rPr lang="en-US" dirty="0"/>
              <a:t>Ladder Safety Checklist</a:t>
            </a:r>
          </a:p>
        </p:txBody>
      </p:sp>
      <p:sp>
        <p:nvSpPr>
          <p:cNvPr id="1014" name="Google Shape;1014;p109"/>
          <p:cNvSpPr txBox="1">
            <a:spLocks noGrp="1"/>
          </p:cNvSpPr>
          <p:nvPr>
            <p:ph idx="1"/>
          </p:nvPr>
        </p:nvSpPr>
        <p:spPr/>
        <p:txBody>
          <a:bodyPr/>
          <a:lstStyle/>
          <a:p>
            <a:pPr marL="0" lvl="0" indent="0">
              <a:buNone/>
            </a:pPr>
            <a:r>
              <a:rPr lang="en-US" dirty="0"/>
              <a:t>To prevent falls from ladders, make sure you have the following controls in place:</a:t>
            </a:r>
          </a:p>
          <a:p>
            <a:pPr lvl="0"/>
            <a:r>
              <a:rPr lang="en-US" dirty="0"/>
              <a:t>Use only ladders that are in good condition and designed to handle the climbing job that needs to be done.</a:t>
            </a:r>
          </a:p>
          <a:p>
            <a:pPr lvl="0"/>
            <a:r>
              <a:rPr lang="en-US" dirty="0"/>
              <a:t>Train employees on proper ladder use.</a:t>
            </a:r>
          </a:p>
          <a:p>
            <a:pPr lvl="0"/>
            <a:r>
              <a:rPr lang="en-US" dirty="0"/>
              <a:t>Make proper ladder use a performance requirement for the job.</a:t>
            </a:r>
          </a:p>
          <a:p>
            <a:pPr lvl="0"/>
            <a:r>
              <a:rPr lang="en-US" dirty="0"/>
              <a:t>Require employees to complete a ladder inspection before each use.</a:t>
            </a:r>
          </a:p>
          <a:p>
            <a:pPr lvl="0"/>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10"/>
          <p:cNvSpPr txBox="1">
            <a:spLocks noGrp="1"/>
          </p:cNvSpPr>
          <p:nvPr>
            <p:ph type="title"/>
          </p:nvPr>
        </p:nvSpPr>
        <p:spPr/>
        <p:txBody>
          <a:bodyPr/>
          <a:lstStyle/>
          <a:p>
            <a:pPr lvl="0"/>
            <a:r>
              <a:rPr lang="en-US" dirty="0"/>
              <a:t>Criteria for Ladder Purchase and Care</a:t>
            </a:r>
          </a:p>
        </p:txBody>
      </p:sp>
      <p:sp>
        <p:nvSpPr>
          <p:cNvPr id="1022" name="Google Shape;1022;p110"/>
          <p:cNvSpPr txBox="1">
            <a:spLocks noGrp="1"/>
          </p:cNvSpPr>
          <p:nvPr>
            <p:ph idx="1"/>
          </p:nvPr>
        </p:nvSpPr>
        <p:spPr>
          <a:xfrm>
            <a:off x="838200" y="1825625"/>
            <a:ext cx="9837420" cy="4351338"/>
          </a:xfrm>
        </p:spPr>
        <p:txBody>
          <a:bodyPr/>
          <a:lstStyle/>
          <a:p>
            <a:pPr lvl="0"/>
            <a:r>
              <a:rPr lang="en-US" dirty="0"/>
              <a:t>Check OSHA standards for the type of ladder you are using.        </a:t>
            </a:r>
          </a:p>
          <a:p>
            <a:pPr lvl="0"/>
            <a:r>
              <a:rPr lang="en-US" dirty="0"/>
              <a:t>Use only Underwriter’s Laboratory approved ladders (will have the UL seal).</a:t>
            </a:r>
          </a:p>
          <a:p>
            <a:pPr lvl="0"/>
            <a:r>
              <a:rPr lang="en-US" dirty="0"/>
              <a:t>Protect wood ladders with a clear sealer, such as varnish, shellac, linseed oil or wood preservative because paint can hide defects.</a:t>
            </a:r>
          </a:p>
          <a:p>
            <a:pPr lvl="0"/>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11"/>
          <p:cNvSpPr txBox="1">
            <a:spLocks noGrp="1"/>
          </p:cNvSpPr>
          <p:nvPr>
            <p:ph type="title"/>
          </p:nvPr>
        </p:nvSpPr>
        <p:spPr/>
        <p:txBody>
          <a:bodyPr/>
          <a:lstStyle/>
          <a:p>
            <a:pPr lvl="0"/>
            <a:r>
              <a:rPr lang="en-US" dirty="0"/>
              <a:t>Hands-on Skills</a:t>
            </a:r>
          </a:p>
        </p:txBody>
      </p:sp>
      <p:sp>
        <p:nvSpPr>
          <p:cNvPr id="1029" name="Google Shape;1029;p111"/>
          <p:cNvSpPr txBox="1">
            <a:spLocks noGrp="1"/>
          </p:cNvSpPr>
          <p:nvPr>
            <p:ph idx="1"/>
          </p:nvPr>
        </p:nvSpPr>
        <p:spPr/>
        <p:txBody>
          <a:bodyPr/>
          <a:lstStyle/>
          <a:p>
            <a:pPr lvl="0"/>
            <a:r>
              <a:rPr lang="en-US" dirty="0"/>
              <a:t>Skill Assessment #5 - Using the proper steps to set up and use a ladder.</a:t>
            </a:r>
          </a:p>
          <a:p>
            <a:pPr lvl="1"/>
            <a:r>
              <a:rPr lang="en-US" dirty="0"/>
              <a:t>Students must properly set up and demonstrate proper ladder climbing techniques</a:t>
            </a:r>
          </a:p>
          <a:p>
            <a:pPr lvl="1"/>
            <a:r>
              <a:rPr lang="en-US" dirty="0"/>
              <a:t>Climb both up and down.</a:t>
            </a:r>
          </a:p>
          <a:p>
            <a:pPr lvl="1"/>
            <a:r>
              <a:rPr lang="en-US" dirty="0"/>
              <a:t>Use 3 points of contact.</a:t>
            </a:r>
          </a:p>
          <a:p>
            <a:pPr lvl="1"/>
            <a:r>
              <a:rPr lang="en-US" dirty="0"/>
              <a:t>Demonstrate the 4-foot rule.</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106</a:t>
            </a:fld>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410368"/>
            <a:ext cx="10515600" cy="1325563"/>
          </a:xfrm>
        </p:spPr>
        <p:txBody>
          <a:bodyPr/>
          <a:lstStyle/>
          <a:p>
            <a:r>
              <a:rPr lang="en-US" dirty="0"/>
              <a:t>MODULE 4 NOW YOU KNOW…</a:t>
            </a:r>
          </a:p>
        </p:txBody>
      </p:sp>
      <p:sp>
        <p:nvSpPr>
          <p:cNvPr id="3" name="Content Placeholder 2"/>
          <p:cNvSpPr>
            <a:spLocks noGrp="1"/>
          </p:cNvSpPr>
          <p:nvPr>
            <p:ph idx="1"/>
          </p:nvPr>
        </p:nvSpPr>
        <p:spPr/>
        <p:txBody>
          <a:bodyPr>
            <a:normAutofit fontScale="85000" lnSpcReduction="10000"/>
          </a:bodyPr>
          <a:lstStyle/>
          <a:p>
            <a:pPr lvl="0"/>
            <a:r>
              <a:rPr lang="en-US" dirty="0"/>
              <a:t>Fixed ladders includes a body harness, </a:t>
            </a:r>
            <a:r>
              <a:rPr lang="en-US" dirty="0" err="1"/>
              <a:t>carabiner</a:t>
            </a:r>
            <a:r>
              <a:rPr lang="en-US" dirty="0"/>
              <a:t>, carrier rail, and safety sleeve.</a:t>
            </a:r>
          </a:p>
          <a:p>
            <a:pPr lvl="0"/>
            <a:r>
              <a:rPr lang="en-US" dirty="0"/>
              <a:t>Stairways and ladders are major sources of injuries and fatalities.</a:t>
            </a:r>
          </a:p>
          <a:p>
            <a:pPr lvl="0"/>
            <a:r>
              <a:rPr lang="en-US" dirty="0"/>
              <a:t>Employers must provide a stairway or ladder at all worker points of access, 19in or more.</a:t>
            </a:r>
          </a:p>
          <a:p>
            <a:pPr lvl="0"/>
            <a:r>
              <a:rPr lang="en-US" dirty="0"/>
              <a:t>Use ladders only for their designed purpose.</a:t>
            </a:r>
          </a:p>
          <a:p>
            <a:pPr lvl="0"/>
            <a:r>
              <a:rPr lang="en-US" dirty="0"/>
              <a:t>Do not move, shift or extend ladders while in use.</a:t>
            </a:r>
          </a:p>
          <a:p>
            <a:pPr lvl="0"/>
            <a:r>
              <a:rPr lang="en-US" dirty="0"/>
              <a:t>Ladders should only be repaired by qualified persons.</a:t>
            </a:r>
          </a:p>
          <a:p>
            <a:pPr lvl="0"/>
            <a:r>
              <a:rPr lang="en-US" dirty="0"/>
              <a:t>Maintain 3- point contact when climbing up or down.</a:t>
            </a:r>
          </a:p>
          <a:p>
            <a:pPr lvl="0"/>
            <a:r>
              <a:rPr lang="en-US" dirty="0"/>
              <a:t>Use only Underwriter’s Laboratory approved ladders (will have the UL seal).</a:t>
            </a:r>
          </a:p>
          <a:p>
            <a:endParaRPr lang="en-US" dirty="0"/>
          </a:p>
        </p:txBody>
      </p:sp>
      <p:sp>
        <p:nvSpPr>
          <p:cNvPr id="4" name="Date Placeholder 3"/>
          <p:cNvSpPr>
            <a:spLocks noGrp="1"/>
          </p:cNvSpPr>
          <p:nvPr>
            <p:ph type="dt" sz="half" idx="10"/>
          </p:nvPr>
        </p:nvSpPr>
        <p:spPr/>
        <p:txBody>
          <a:bodyPr/>
          <a:lstStyle/>
          <a:p>
            <a:r>
              <a:rPr lang="en-US"/>
              <a:t>January 2020</a:t>
            </a:r>
            <a:endParaRPr lang="en-US" dirty="0"/>
          </a:p>
        </p:txBody>
      </p:sp>
      <p:sp>
        <p:nvSpPr>
          <p:cNvPr id="5" name="Footer Placeholder 4"/>
          <p:cNvSpPr>
            <a:spLocks noGrp="1"/>
          </p:cNvSpPr>
          <p:nvPr>
            <p:ph type="ftr" sz="quarter" idx="11"/>
          </p:nvPr>
        </p:nvSpPr>
        <p:spPr/>
        <p:txBody>
          <a:bodyPr/>
          <a:lstStyle/>
          <a:p>
            <a:r>
              <a:rPr lang="en-US"/>
              <a:t>Susan B. Harwood Grant SH05121-SH9</a:t>
            </a:r>
            <a:endParaRPr lang="en-US" dirty="0"/>
          </a:p>
        </p:txBody>
      </p:sp>
      <p:sp>
        <p:nvSpPr>
          <p:cNvPr id="6" name="Slide Number Placeholder 5"/>
          <p:cNvSpPr>
            <a:spLocks noGrp="1"/>
          </p:cNvSpPr>
          <p:nvPr>
            <p:ph type="sldNum" sz="quarter" idx="12"/>
          </p:nvPr>
        </p:nvSpPr>
        <p:spPr/>
        <p:txBody>
          <a:bodyPr/>
          <a:lstStyle/>
          <a:p>
            <a:fld id="{A238EE3B-2C96-4FAE-8AD1-4D7508491DE6}" type="slidenum">
              <a:rPr lang="en-US" smtClean="0"/>
              <a:pPr/>
              <a:t>107</a:t>
            </a:fld>
            <a:endParaRPr lang="en-US" dirty="0"/>
          </a:p>
        </p:txBody>
      </p:sp>
    </p:spTree>
    <p:extLst>
      <p:ext uri="{BB962C8B-B14F-4D97-AF65-F5344CB8AC3E}">
        <p14:creationId xmlns:p14="http://schemas.microsoft.com/office/powerpoint/2010/main" val="19707922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12"/>
          <p:cNvSpPr txBox="1">
            <a:spLocks noGrp="1"/>
          </p:cNvSpPr>
          <p:nvPr>
            <p:ph type="title"/>
          </p:nvPr>
        </p:nvSpPr>
        <p:spPr/>
        <p:txBody>
          <a:bodyPr/>
          <a:lstStyle/>
          <a:p>
            <a:pPr lvl="0"/>
            <a:r>
              <a:rPr lang="en-US" dirty="0"/>
              <a:t>APPENDIX A: CASE STUDY #1</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108</a:t>
            </a:fld>
            <a:endParaRPr lang="en-US" dirty="0"/>
          </a:p>
        </p:txBody>
      </p:sp>
      <p:sp>
        <p:nvSpPr>
          <p:cNvPr id="5" name="Content Placeholder 4"/>
          <p:cNvSpPr>
            <a:spLocks noGrp="1"/>
          </p:cNvSpPr>
          <p:nvPr>
            <p:ph idx="1"/>
          </p:nvPr>
        </p:nvSpPr>
        <p:spPr/>
        <p:txBody>
          <a:bodyPr/>
          <a:lstStyle/>
          <a:p>
            <a:r>
              <a:rPr lang="en-US" dirty="0"/>
              <a:t>When removing old shingles at the peak of a pitched roof of a residential building, a roofing helper struck with his body the newly stacked bundle of shingles located next to him. </a:t>
            </a:r>
          </a:p>
          <a:p>
            <a:r>
              <a:rPr lang="en-US" dirty="0"/>
              <a:t>The victim chased the shingles to stop them from falling off the roof, lost his balance, and fell 16.5 feet.</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4878-3626-4AC7-84D4-B5D2669D9D48}"/>
              </a:ext>
            </a:extLst>
          </p:cNvPr>
          <p:cNvSpPr>
            <a:spLocks noGrp="1"/>
          </p:cNvSpPr>
          <p:nvPr>
            <p:ph type="title"/>
          </p:nvPr>
        </p:nvSpPr>
        <p:spPr/>
        <p:txBody>
          <a:bodyPr/>
          <a:lstStyle/>
          <a:p>
            <a:r>
              <a:rPr lang="en-US" dirty="0"/>
              <a:t>Case Study #1 Discussion</a:t>
            </a:r>
          </a:p>
        </p:txBody>
      </p:sp>
      <p:sp>
        <p:nvSpPr>
          <p:cNvPr id="3" name="Content Placeholder 2">
            <a:extLst>
              <a:ext uri="{FF2B5EF4-FFF2-40B4-BE49-F238E27FC236}">
                <a16:creationId xmlns:a16="http://schemas.microsoft.com/office/drawing/2014/main" id="{13DBB568-4293-4882-9A48-B5827044AE0A}"/>
              </a:ext>
            </a:extLst>
          </p:cNvPr>
          <p:cNvSpPr>
            <a:spLocks noGrp="1"/>
          </p:cNvSpPr>
          <p:nvPr>
            <p:ph idx="1"/>
          </p:nvPr>
        </p:nvSpPr>
        <p:spPr/>
        <p:txBody>
          <a:bodyPr/>
          <a:lstStyle/>
          <a:p>
            <a:pPr lvl="0"/>
            <a:r>
              <a:rPr lang="en-US" dirty="0"/>
              <a:t>Questions</a:t>
            </a:r>
          </a:p>
          <a:p>
            <a:pPr lvl="1"/>
            <a:r>
              <a:rPr lang="en-US" dirty="0"/>
              <a:t>What unsafe action(s) caused the incident?</a:t>
            </a:r>
          </a:p>
          <a:p>
            <a:pPr lvl="1"/>
            <a:r>
              <a:rPr lang="en-US" dirty="0"/>
              <a:t>What action(s) can be taken to avoid the incident? </a:t>
            </a:r>
          </a:p>
          <a:p>
            <a:endParaRPr lang="en-US" dirty="0"/>
          </a:p>
        </p:txBody>
      </p:sp>
      <p:sp>
        <p:nvSpPr>
          <p:cNvPr id="4" name="Date Placeholder 3">
            <a:extLst>
              <a:ext uri="{FF2B5EF4-FFF2-40B4-BE49-F238E27FC236}">
                <a16:creationId xmlns:a16="http://schemas.microsoft.com/office/drawing/2014/main" id="{B2E9FE37-CD32-42B5-92F9-95E0137ACD05}"/>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EAFFB036-8797-4D0F-94F6-892127C6CCBC}"/>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56A3E08F-D130-4375-BFC1-D5A2E5BB0154}"/>
              </a:ext>
            </a:extLst>
          </p:cNvPr>
          <p:cNvSpPr>
            <a:spLocks noGrp="1"/>
          </p:cNvSpPr>
          <p:nvPr>
            <p:ph type="sldNum" sz="quarter" idx="12"/>
          </p:nvPr>
        </p:nvSpPr>
        <p:spPr/>
        <p:txBody>
          <a:bodyPr/>
          <a:lstStyle/>
          <a:p>
            <a:fld id="{A238EE3B-2C96-4FAE-8AD1-4D7508491DE6}" type="slidenum">
              <a:rPr lang="en-US" smtClean="0"/>
              <a:pPr/>
              <a:t>109</a:t>
            </a:fld>
            <a:endParaRPr lang="en-US" dirty="0"/>
          </a:p>
        </p:txBody>
      </p:sp>
    </p:spTree>
    <p:extLst>
      <p:ext uri="{BB962C8B-B14F-4D97-AF65-F5344CB8AC3E}">
        <p14:creationId xmlns:p14="http://schemas.microsoft.com/office/powerpoint/2010/main" val="665887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838200" y="484782"/>
            <a:ext cx="10515600" cy="1609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Font typeface="Calibri"/>
              <a:buNone/>
            </a:pPr>
            <a:r>
              <a:rPr lang="en-US" b="1" i="1" u="sng" dirty="0"/>
              <a:t>FATAL FACT #2</a:t>
            </a:r>
            <a:br>
              <a:rPr lang="en-US" b="1" dirty="0"/>
            </a:br>
            <a:endParaRPr b="1" dirty="0"/>
          </a:p>
        </p:txBody>
      </p:sp>
      <p:pic>
        <p:nvPicPr>
          <p:cNvPr id="6" name="Picture 5" descr="Fatal Fact 2. Working over reaching and falls">
            <a:extLst>
              <a:ext uri="{FF2B5EF4-FFF2-40B4-BE49-F238E27FC236}">
                <a16:creationId xmlns:a16="http://schemas.microsoft.com/office/drawing/2014/main" id="{6AD716DA-AF96-4B14-85D5-16EC4A87DC17}"/>
              </a:ext>
            </a:extLst>
          </p:cNvPr>
          <p:cNvPicPr>
            <a:picLocks noChangeAspect="1"/>
          </p:cNvPicPr>
          <p:nvPr/>
        </p:nvPicPr>
        <p:blipFill>
          <a:blip r:embed="rId3"/>
          <a:stretch>
            <a:fillRect/>
          </a:stretch>
        </p:blipFill>
        <p:spPr>
          <a:xfrm>
            <a:off x="464525" y="2702257"/>
            <a:ext cx="4608693" cy="2635531"/>
          </a:xfrm>
          <a:prstGeom prst="rect">
            <a:avLst/>
          </a:prstGeom>
        </p:spPr>
      </p:pic>
      <p:sp>
        <p:nvSpPr>
          <p:cNvPr id="206" name="Google Shape;206;p14"/>
          <p:cNvSpPr txBox="1">
            <a:spLocks noGrp="1"/>
          </p:cNvSpPr>
          <p:nvPr>
            <p:ph idx="1"/>
          </p:nvPr>
        </p:nvSpPr>
        <p:spPr>
          <a:xfrm>
            <a:off x="5741575" y="1881808"/>
            <a:ext cx="5985900" cy="4589091"/>
          </a:xfrm>
          <a:prstGeom prst="rect">
            <a:avLst/>
          </a:prstGeom>
          <a:noFill/>
          <a:ln>
            <a:noFill/>
          </a:ln>
        </p:spPr>
        <p:txBody>
          <a:bodyPr spcFirstLastPara="1" wrap="square" lIns="91425" tIns="45700" rIns="91425" bIns="45700" anchor="t" anchorCtr="0">
            <a:normAutofit lnSpcReduction="10000"/>
          </a:bodyPr>
          <a:lstStyle/>
          <a:p>
            <a:pPr marL="182880" lvl="0" indent="-253555" algn="l" rtl="0">
              <a:lnSpc>
                <a:spcPct val="90000"/>
              </a:lnSpc>
              <a:spcBef>
                <a:spcPts val="0"/>
              </a:spcBef>
              <a:spcAft>
                <a:spcPts val="0"/>
              </a:spcAft>
              <a:buSzPts val="3000"/>
              <a:buChar char="▪"/>
            </a:pPr>
            <a:r>
              <a:rPr lang="en-US" sz="3000" dirty="0"/>
              <a:t>A worker was installing vinyl siding on a two-story townhome. </a:t>
            </a:r>
            <a:endParaRPr sz="3000" dirty="0"/>
          </a:p>
          <a:p>
            <a:pPr marL="182880" lvl="0" indent="-253555" algn="l" rtl="0">
              <a:lnSpc>
                <a:spcPct val="90000"/>
              </a:lnSpc>
              <a:spcBef>
                <a:spcPts val="0"/>
              </a:spcBef>
              <a:spcAft>
                <a:spcPts val="0"/>
              </a:spcAft>
              <a:buSzPts val="3000"/>
              <a:buChar char="▪"/>
            </a:pPr>
            <a:r>
              <a:rPr lang="en-US" sz="3000" dirty="0"/>
              <a:t>He placed a ladder on top of a scaffold. </a:t>
            </a:r>
            <a:endParaRPr sz="3000" dirty="0"/>
          </a:p>
          <a:p>
            <a:pPr marL="182880" lvl="0" indent="-253555" algn="l" rtl="0">
              <a:lnSpc>
                <a:spcPct val="90000"/>
              </a:lnSpc>
              <a:spcBef>
                <a:spcPts val="1200"/>
              </a:spcBef>
              <a:spcAft>
                <a:spcPts val="0"/>
              </a:spcAft>
              <a:buSzPts val="3000"/>
              <a:buChar char="▪"/>
            </a:pPr>
            <a:r>
              <a:rPr lang="en-US" sz="3000" dirty="0"/>
              <a:t>Standing on the top step of the ladder, overreached and the ladder overturned. </a:t>
            </a:r>
            <a:endParaRPr sz="3000" dirty="0"/>
          </a:p>
          <a:p>
            <a:pPr marL="182880" lvl="0" indent="-253555" algn="l" rtl="0">
              <a:lnSpc>
                <a:spcPct val="90000"/>
              </a:lnSpc>
              <a:spcBef>
                <a:spcPts val="1200"/>
              </a:spcBef>
              <a:spcAft>
                <a:spcPts val="0"/>
              </a:spcAft>
              <a:buSzPts val="3000"/>
              <a:buChar char="▪"/>
            </a:pPr>
            <a:r>
              <a:rPr lang="en-US" sz="3000" dirty="0"/>
              <a:t>He fell 20 feet to the driveway below. </a:t>
            </a:r>
            <a:endParaRPr sz="3000" dirty="0"/>
          </a:p>
          <a:p>
            <a:pPr marL="182880" lvl="0" indent="-253555" algn="l" rtl="0">
              <a:lnSpc>
                <a:spcPct val="90000"/>
              </a:lnSpc>
              <a:spcBef>
                <a:spcPts val="1200"/>
              </a:spcBef>
              <a:spcAft>
                <a:spcPts val="0"/>
              </a:spcAft>
              <a:buSzPts val="3000"/>
              <a:buChar char="▪"/>
            </a:pPr>
            <a:r>
              <a:rPr lang="en-US" sz="3000" dirty="0"/>
              <a:t>He died later that day from injuries caused by the fall.</a:t>
            </a:r>
            <a:endParaRPr sz="3000" dirty="0"/>
          </a:p>
          <a:p>
            <a:pPr marL="182880" lvl="0" indent="-63055" algn="l" rtl="0">
              <a:lnSpc>
                <a:spcPct val="90000"/>
              </a:lnSpc>
              <a:spcBef>
                <a:spcPts val="1200"/>
              </a:spcBef>
              <a:spcAft>
                <a:spcPts val="0"/>
              </a:spcAft>
              <a:buSzPts val="1887"/>
              <a:buNone/>
            </a:pPr>
            <a:endParaRPr sz="3000"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11</a:t>
            </a:fld>
            <a:endParaRPr lang="en-US" dirty="0"/>
          </a:p>
        </p:txBody>
      </p:sp>
    </p:spTree>
    <p:extLst>
      <p:ext uri="{BB962C8B-B14F-4D97-AF65-F5344CB8AC3E}">
        <p14:creationId xmlns:p14="http://schemas.microsoft.com/office/powerpoint/2010/main" val="627626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12"/>
          <p:cNvSpPr txBox="1">
            <a:spLocks noGrp="1"/>
          </p:cNvSpPr>
          <p:nvPr>
            <p:ph type="title"/>
          </p:nvPr>
        </p:nvSpPr>
        <p:spPr/>
        <p:txBody>
          <a:bodyPr/>
          <a:lstStyle/>
          <a:p>
            <a:pPr lvl="0"/>
            <a:r>
              <a:rPr lang="en-US" dirty="0"/>
              <a:t>APPENDIX A: CASE STUDY #2</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110</a:t>
            </a:fld>
            <a:endParaRPr lang="en-US" dirty="0"/>
          </a:p>
        </p:txBody>
      </p:sp>
      <p:sp>
        <p:nvSpPr>
          <p:cNvPr id="5" name="Content Placeholder 4"/>
          <p:cNvSpPr>
            <a:spLocks noGrp="1"/>
          </p:cNvSpPr>
          <p:nvPr>
            <p:ph idx="1"/>
          </p:nvPr>
        </p:nvSpPr>
        <p:spPr/>
        <p:txBody>
          <a:bodyPr/>
          <a:lstStyle/>
          <a:p>
            <a:pPr marL="0" indent="0">
              <a:buNone/>
            </a:pPr>
            <a:r>
              <a:rPr lang="en-US" dirty="0"/>
              <a:t>Laborer Killed in Fall Through Roof</a:t>
            </a:r>
          </a:p>
          <a:p>
            <a:r>
              <a:rPr lang="en-US" dirty="0"/>
              <a:t>A 40-year-old laborer/helper died when he fell through an opening in a warehouse roof. </a:t>
            </a:r>
          </a:p>
          <a:p>
            <a:r>
              <a:rPr lang="en-US" dirty="0"/>
              <a:t>He fell approximately 27 feet to the floor below.</a:t>
            </a:r>
          </a:p>
          <a:p>
            <a:endParaRPr lang="en-US" dirty="0"/>
          </a:p>
        </p:txBody>
      </p:sp>
    </p:spTree>
    <p:extLst>
      <p:ext uri="{BB962C8B-B14F-4D97-AF65-F5344CB8AC3E}">
        <p14:creationId xmlns:p14="http://schemas.microsoft.com/office/powerpoint/2010/main" val="20793903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3DD8-148B-4884-9CC7-9C5DD6E980F4}"/>
              </a:ext>
            </a:extLst>
          </p:cNvPr>
          <p:cNvSpPr>
            <a:spLocks noGrp="1"/>
          </p:cNvSpPr>
          <p:nvPr>
            <p:ph type="title"/>
          </p:nvPr>
        </p:nvSpPr>
        <p:spPr/>
        <p:txBody>
          <a:bodyPr/>
          <a:lstStyle/>
          <a:p>
            <a:r>
              <a:rPr lang="en-US" dirty="0"/>
              <a:t>Case Study #2 Discussion</a:t>
            </a:r>
          </a:p>
        </p:txBody>
      </p:sp>
      <p:sp>
        <p:nvSpPr>
          <p:cNvPr id="3" name="Content Placeholder 2">
            <a:extLst>
              <a:ext uri="{FF2B5EF4-FFF2-40B4-BE49-F238E27FC236}">
                <a16:creationId xmlns:a16="http://schemas.microsoft.com/office/drawing/2014/main" id="{005C4BAC-B648-4130-9EB0-50911DA28726}"/>
              </a:ext>
            </a:extLst>
          </p:cNvPr>
          <p:cNvSpPr>
            <a:spLocks noGrp="1"/>
          </p:cNvSpPr>
          <p:nvPr>
            <p:ph idx="1"/>
          </p:nvPr>
        </p:nvSpPr>
        <p:spPr/>
        <p:txBody>
          <a:bodyPr/>
          <a:lstStyle/>
          <a:p>
            <a:pPr lvl="0"/>
            <a:r>
              <a:rPr lang="en-US" dirty="0"/>
              <a:t>Questions</a:t>
            </a:r>
          </a:p>
          <a:p>
            <a:pPr lvl="1"/>
            <a:r>
              <a:rPr lang="en-US" dirty="0"/>
              <a:t>What unsafe action(s) caused the incident?</a:t>
            </a:r>
          </a:p>
          <a:p>
            <a:pPr lvl="1"/>
            <a:r>
              <a:rPr lang="en-US" dirty="0"/>
              <a:t>What action(s) can be taken to avoid the incident? </a:t>
            </a:r>
          </a:p>
        </p:txBody>
      </p:sp>
      <p:sp>
        <p:nvSpPr>
          <p:cNvPr id="4" name="Date Placeholder 3">
            <a:extLst>
              <a:ext uri="{FF2B5EF4-FFF2-40B4-BE49-F238E27FC236}">
                <a16:creationId xmlns:a16="http://schemas.microsoft.com/office/drawing/2014/main" id="{5D63376D-4843-4EC3-BF97-3CB673BBDFBA}"/>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8362A6BA-A0EA-468C-A87E-5A70B0D82835}"/>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85BB6422-C6A8-4D57-B321-36FB76DA6CD2}"/>
              </a:ext>
            </a:extLst>
          </p:cNvPr>
          <p:cNvSpPr>
            <a:spLocks noGrp="1"/>
          </p:cNvSpPr>
          <p:nvPr>
            <p:ph type="sldNum" sz="quarter" idx="12"/>
          </p:nvPr>
        </p:nvSpPr>
        <p:spPr/>
        <p:txBody>
          <a:bodyPr/>
          <a:lstStyle/>
          <a:p>
            <a:fld id="{A238EE3B-2C96-4FAE-8AD1-4D7508491DE6}" type="slidenum">
              <a:rPr lang="en-US" smtClean="0"/>
              <a:pPr/>
              <a:t>111</a:t>
            </a:fld>
            <a:endParaRPr lang="en-US" dirty="0"/>
          </a:p>
        </p:txBody>
      </p:sp>
    </p:spTree>
    <p:extLst>
      <p:ext uri="{BB962C8B-B14F-4D97-AF65-F5344CB8AC3E}">
        <p14:creationId xmlns:p14="http://schemas.microsoft.com/office/powerpoint/2010/main" val="32627405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3" descr="Take a break"/>
          <p:cNvPicPr preferRelativeResize="0"/>
          <p:nvPr/>
        </p:nvPicPr>
        <p:blipFill rotWithShape="1">
          <a:blip r:embed="rId3">
            <a:alphaModFix/>
          </a:blip>
          <a:srcRect/>
          <a:stretch/>
        </p:blipFill>
        <p:spPr>
          <a:xfrm>
            <a:off x="2672632" y="1813360"/>
            <a:ext cx="6846736" cy="4560008"/>
          </a:xfrm>
          <a:prstGeom prst="rect">
            <a:avLst/>
          </a:prstGeom>
          <a:noFill/>
          <a:ln>
            <a:noFill/>
          </a:ln>
        </p:spPr>
      </p:pic>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a:t>January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Susan B. Harwood Grant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112</a:t>
            </a:fld>
            <a:endParaRPr lang="en-US"/>
          </a:p>
        </p:txBody>
      </p:sp>
      <p:sp>
        <p:nvSpPr>
          <p:cNvPr id="343" name="Google Shape;343;p23"/>
          <p:cNvSpPr txBox="1">
            <a:spLocks noGrp="1"/>
          </p:cNvSpPr>
          <p:nvPr>
            <p:ph type="title" idx="4294967295"/>
          </p:nvPr>
        </p:nvSpPr>
        <p:spPr>
          <a:xfrm>
            <a:off x="1066800" y="484632"/>
            <a:ext cx="10058400" cy="16097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Font typeface="Calibri"/>
              <a:buNone/>
            </a:pPr>
            <a:r>
              <a:rPr lang="en-US" dirty="0"/>
              <a:t>FALL PROTECTION/FALL PREVENTION</a:t>
            </a:r>
            <a:endParaRPr dirty="0"/>
          </a:p>
        </p:txBody>
      </p:sp>
    </p:spTree>
    <p:extLst>
      <p:ext uri="{BB962C8B-B14F-4D97-AF65-F5344CB8AC3E}">
        <p14:creationId xmlns:p14="http://schemas.microsoft.com/office/powerpoint/2010/main" val="5237924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p:txBody>
          <a:bodyPr/>
          <a:lstStyle/>
          <a:p>
            <a:pPr lvl="0"/>
            <a:r>
              <a:rPr lang="en-US" dirty="0"/>
              <a:t>MODULE 5: INTRODUCTION TO ADULT LEARNING</a:t>
            </a:r>
          </a:p>
        </p:txBody>
      </p:sp>
      <p:sp>
        <p:nvSpPr>
          <p:cNvPr id="10" name="Content Placeholder 9"/>
          <p:cNvSpPr>
            <a:spLocks noGrp="1"/>
          </p:cNvSpPr>
          <p:nvPr>
            <p:ph idx="1"/>
          </p:nvPr>
        </p:nvSpPr>
        <p:spPr/>
        <p:txBody>
          <a:bodyPr>
            <a:normAutofit/>
          </a:bodyPr>
          <a:lstStyle/>
          <a:p>
            <a:pPr marL="0" indent="0">
              <a:buNone/>
            </a:pPr>
            <a:r>
              <a:rPr lang="en-US" sz="3600" dirty="0"/>
              <a:t>Overview</a:t>
            </a:r>
          </a:p>
          <a:p>
            <a:r>
              <a:rPr lang="en-US" sz="3600" dirty="0"/>
              <a:t>Conditions needed for successful learning</a:t>
            </a:r>
          </a:p>
          <a:p>
            <a:r>
              <a:rPr lang="en-US" sz="3600" dirty="0"/>
              <a:t>Adult learning theory </a:t>
            </a:r>
          </a:p>
          <a:p>
            <a:r>
              <a:rPr lang="en-US" sz="3600" dirty="0"/>
              <a:t>Considerations for working with adult learners</a:t>
            </a:r>
          </a:p>
          <a:p>
            <a:r>
              <a:rPr lang="en-US" sz="3600" dirty="0"/>
              <a:t>Activity-based learning activities</a:t>
            </a:r>
          </a:p>
          <a:p>
            <a:r>
              <a:rPr lang="en-US" sz="3600" dirty="0"/>
              <a:t>Giving objective feedback</a:t>
            </a:r>
          </a:p>
        </p:txBody>
      </p:sp>
      <p:sp>
        <p:nvSpPr>
          <p:cNvPr id="2" name="Date Placeholder 1"/>
          <p:cNvSpPr>
            <a:spLocks noGrp="1"/>
          </p:cNvSpPr>
          <p:nvPr>
            <p:ph type="dt" sz="half" idx="10"/>
          </p:nvPr>
        </p:nvSpPr>
        <p:spPr/>
        <p:txBody>
          <a:bodyPr/>
          <a:lstStyle/>
          <a:p>
            <a:r>
              <a:rPr lang="en-US"/>
              <a:t>January 2020</a:t>
            </a:r>
          </a:p>
        </p:txBody>
      </p:sp>
      <p:sp>
        <p:nvSpPr>
          <p:cNvPr id="3" name="Footer Placeholder 2"/>
          <p:cNvSpPr>
            <a:spLocks noGrp="1"/>
          </p:cNvSpPr>
          <p:nvPr>
            <p:ph type="ftr" sz="quarter" idx="11"/>
          </p:nvPr>
        </p:nvSpPr>
        <p:spPr/>
        <p:txBody>
          <a:bodyPr/>
          <a:lstStyle/>
          <a:p>
            <a:r>
              <a:rPr lang="en-US"/>
              <a:t>Susan B. Harwood Grant SH05121-SH9</a:t>
            </a:r>
          </a:p>
        </p:txBody>
      </p:sp>
      <p:sp>
        <p:nvSpPr>
          <p:cNvPr id="4" name="Slide Number Placeholder 3"/>
          <p:cNvSpPr>
            <a:spLocks noGrp="1"/>
          </p:cNvSpPr>
          <p:nvPr>
            <p:ph type="sldNum" sz="quarter" idx="12"/>
          </p:nvPr>
        </p:nvSpPr>
        <p:spPr/>
        <p:txBody>
          <a:bodyPr/>
          <a:lstStyle/>
          <a:p>
            <a:pPr lvl="0"/>
            <a:fld id="{00000000-1234-1234-1234-123412341234}" type="slidenum">
              <a:rPr lang="en-US" smtClean="0"/>
              <a:pPr lvl="0"/>
              <a:t>113</a:t>
            </a:fld>
            <a:endParaRPr lang="en-US"/>
          </a:p>
        </p:txBody>
      </p:sp>
    </p:spTree>
    <p:extLst>
      <p:ext uri="{BB962C8B-B14F-4D97-AF65-F5344CB8AC3E}">
        <p14:creationId xmlns:p14="http://schemas.microsoft.com/office/powerpoint/2010/main" val="15889952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85EA-2780-4805-A90E-97AC24255D82}"/>
              </a:ext>
            </a:extLst>
          </p:cNvPr>
          <p:cNvSpPr>
            <a:spLocks noGrp="1"/>
          </p:cNvSpPr>
          <p:nvPr>
            <p:ph type="title"/>
          </p:nvPr>
        </p:nvSpPr>
        <p:spPr/>
        <p:txBody>
          <a:bodyPr/>
          <a:lstStyle/>
          <a:p>
            <a:r>
              <a:rPr lang="en-US" dirty="0"/>
              <a:t>Robert Gagne’s Conditions Of Learning</a:t>
            </a:r>
          </a:p>
        </p:txBody>
      </p:sp>
      <p:sp>
        <p:nvSpPr>
          <p:cNvPr id="3" name="Content Placeholder 2">
            <a:extLst>
              <a:ext uri="{FF2B5EF4-FFF2-40B4-BE49-F238E27FC236}">
                <a16:creationId xmlns:a16="http://schemas.microsoft.com/office/drawing/2014/main" id="{05728093-E77A-40BF-A99C-9E0462B2FE00}"/>
              </a:ext>
            </a:extLst>
          </p:cNvPr>
          <p:cNvSpPr>
            <a:spLocks noGrp="1"/>
          </p:cNvSpPr>
          <p:nvPr>
            <p:ph idx="1"/>
          </p:nvPr>
        </p:nvSpPr>
        <p:spPr/>
        <p:txBody>
          <a:bodyPr/>
          <a:lstStyle/>
          <a:p>
            <a:pPr marL="0" lvl="0" indent="0">
              <a:buNone/>
            </a:pPr>
            <a:r>
              <a:rPr lang="en-US" dirty="0"/>
              <a:t>Gagne identifies five major categories of learning:</a:t>
            </a:r>
          </a:p>
          <a:p>
            <a:pPr lvl="0"/>
            <a:r>
              <a:rPr lang="en-US" dirty="0"/>
              <a:t>Verbal information</a:t>
            </a:r>
          </a:p>
          <a:p>
            <a:pPr lvl="0"/>
            <a:r>
              <a:rPr lang="en-US" dirty="0"/>
              <a:t>Intellectual skills</a:t>
            </a:r>
          </a:p>
          <a:p>
            <a:pPr lvl="0"/>
            <a:r>
              <a:rPr lang="en-US" dirty="0"/>
              <a:t>Cognitive strategies</a:t>
            </a:r>
          </a:p>
          <a:p>
            <a:pPr lvl="0"/>
            <a:r>
              <a:rPr lang="en-US" dirty="0"/>
              <a:t>Motor skills</a:t>
            </a:r>
          </a:p>
          <a:p>
            <a:r>
              <a:rPr lang="en-US" dirty="0"/>
              <a:t>Attitudes</a:t>
            </a:r>
          </a:p>
        </p:txBody>
      </p:sp>
      <p:sp>
        <p:nvSpPr>
          <p:cNvPr id="4" name="Date Placeholder 3">
            <a:extLst>
              <a:ext uri="{FF2B5EF4-FFF2-40B4-BE49-F238E27FC236}">
                <a16:creationId xmlns:a16="http://schemas.microsoft.com/office/drawing/2014/main" id="{39E9C69C-434F-400D-AED0-8D594E2F7D3F}"/>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A7344CCD-509E-4F69-A68F-7B7C6C25DBF3}"/>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FF02440C-FD7D-494C-9103-EFB2F7D6C935}"/>
              </a:ext>
            </a:extLst>
          </p:cNvPr>
          <p:cNvSpPr>
            <a:spLocks noGrp="1"/>
          </p:cNvSpPr>
          <p:nvPr>
            <p:ph type="sldNum" sz="quarter" idx="12"/>
          </p:nvPr>
        </p:nvSpPr>
        <p:spPr/>
        <p:txBody>
          <a:bodyPr/>
          <a:lstStyle/>
          <a:p>
            <a:fld id="{A238EE3B-2C96-4FAE-8AD1-4D7508491DE6}" type="slidenum">
              <a:rPr lang="en-US" smtClean="0"/>
              <a:pPr/>
              <a:t>114</a:t>
            </a:fld>
            <a:endParaRPr lang="en-US" dirty="0"/>
          </a:p>
        </p:txBody>
      </p:sp>
    </p:spTree>
    <p:extLst>
      <p:ext uri="{BB962C8B-B14F-4D97-AF65-F5344CB8AC3E}">
        <p14:creationId xmlns:p14="http://schemas.microsoft.com/office/powerpoint/2010/main" val="11139787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201A-AE97-4B2D-9BDF-63928426BF61}"/>
              </a:ext>
            </a:extLst>
          </p:cNvPr>
          <p:cNvSpPr>
            <a:spLocks noGrp="1"/>
          </p:cNvSpPr>
          <p:nvPr>
            <p:ph type="title"/>
          </p:nvPr>
        </p:nvSpPr>
        <p:spPr/>
        <p:txBody>
          <a:bodyPr/>
          <a:lstStyle/>
          <a:p>
            <a:r>
              <a:rPr lang="en-US" dirty="0"/>
              <a:t>Conditions for Successful Learning</a:t>
            </a:r>
          </a:p>
        </p:txBody>
      </p:sp>
      <p:sp>
        <p:nvSpPr>
          <p:cNvPr id="3" name="Content Placeholder 2">
            <a:extLst>
              <a:ext uri="{FF2B5EF4-FFF2-40B4-BE49-F238E27FC236}">
                <a16:creationId xmlns:a16="http://schemas.microsoft.com/office/drawing/2014/main" id="{FBBDAB67-A6C7-4256-A63B-C729A8A46E83}"/>
              </a:ext>
            </a:extLst>
          </p:cNvPr>
          <p:cNvSpPr>
            <a:spLocks noGrp="1"/>
          </p:cNvSpPr>
          <p:nvPr>
            <p:ph idx="1"/>
          </p:nvPr>
        </p:nvSpPr>
        <p:spPr>
          <a:xfrm>
            <a:off x="838200" y="1847850"/>
            <a:ext cx="10515600" cy="4621530"/>
          </a:xfrm>
        </p:spPr>
        <p:txBody>
          <a:bodyPr>
            <a:normAutofit fontScale="92500" lnSpcReduction="10000"/>
          </a:bodyPr>
          <a:lstStyle/>
          <a:p>
            <a:pPr marL="514350" lvl="0" indent="-514350">
              <a:buFont typeface="+mj-lt"/>
              <a:buAutoNum type="arabicPeriod"/>
            </a:pPr>
            <a:r>
              <a:rPr lang="en-US" dirty="0"/>
              <a:t>Gaining attention (reception)</a:t>
            </a:r>
          </a:p>
          <a:p>
            <a:pPr marL="514350" lvl="0" indent="-514350">
              <a:buFont typeface="+mj-lt"/>
              <a:buAutoNum type="arabicPeriod"/>
            </a:pPr>
            <a:r>
              <a:rPr lang="en-US" dirty="0"/>
              <a:t>Informing learners of objectives (direction or expectancy) </a:t>
            </a:r>
          </a:p>
          <a:p>
            <a:pPr marL="514350" lvl="0" indent="-514350">
              <a:buFont typeface="+mj-lt"/>
              <a:buAutoNum type="arabicPeriod"/>
            </a:pPr>
            <a:r>
              <a:rPr lang="en-US" dirty="0"/>
              <a:t>Recall (retrieval)</a:t>
            </a:r>
          </a:p>
          <a:p>
            <a:pPr marL="514350" lvl="0" indent="-514350">
              <a:buFont typeface="+mj-lt"/>
              <a:buAutoNum type="arabicPeriod"/>
            </a:pPr>
            <a:r>
              <a:rPr lang="en-US" dirty="0"/>
              <a:t>Presenting new material (content)</a:t>
            </a:r>
          </a:p>
          <a:p>
            <a:pPr marL="514350" lvl="0" indent="-514350">
              <a:buFont typeface="+mj-lt"/>
              <a:buAutoNum type="arabicPeriod"/>
            </a:pPr>
            <a:r>
              <a:rPr lang="en-US" dirty="0"/>
              <a:t>Providing learning guidance (semantic encoding)</a:t>
            </a:r>
          </a:p>
          <a:p>
            <a:pPr marL="514350" lvl="0" indent="-514350">
              <a:buFont typeface="+mj-lt"/>
              <a:buAutoNum type="arabicPeriod"/>
            </a:pPr>
            <a:r>
              <a:rPr lang="en-US" dirty="0"/>
              <a:t>Eliciting performance (responding)</a:t>
            </a:r>
          </a:p>
          <a:p>
            <a:pPr marL="514350" lvl="0" indent="-514350">
              <a:buFont typeface="+mj-lt"/>
              <a:buAutoNum type="arabicPeriod"/>
            </a:pPr>
            <a:r>
              <a:rPr lang="en-US" dirty="0"/>
              <a:t>Providing feedback (reinforcement) </a:t>
            </a:r>
          </a:p>
          <a:p>
            <a:pPr marL="514350" lvl="0" indent="-514350">
              <a:buFont typeface="+mj-lt"/>
              <a:buAutoNum type="arabicPeriod"/>
            </a:pPr>
            <a:r>
              <a:rPr lang="en-US" dirty="0"/>
              <a:t>Assessing performance (retrieval/evaluation)</a:t>
            </a:r>
          </a:p>
          <a:p>
            <a:pPr marL="514350" lvl="0" indent="-514350">
              <a:buFont typeface="+mj-lt"/>
              <a:buAutoNum type="arabicPeriod"/>
            </a:pPr>
            <a:r>
              <a:rPr lang="en-US" dirty="0"/>
              <a:t>Retention and transfer (closure/generalization)</a:t>
            </a:r>
          </a:p>
          <a:p>
            <a:endParaRPr lang="en-US" dirty="0"/>
          </a:p>
        </p:txBody>
      </p:sp>
      <p:sp>
        <p:nvSpPr>
          <p:cNvPr id="4" name="Date Placeholder 3">
            <a:extLst>
              <a:ext uri="{FF2B5EF4-FFF2-40B4-BE49-F238E27FC236}">
                <a16:creationId xmlns:a16="http://schemas.microsoft.com/office/drawing/2014/main" id="{CBEE2528-E438-429E-8D9C-6F7FB08BB718}"/>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DD11E5FD-EC43-4D5D-8A52-6BE29CEC8593}"/>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C2D4A767-1179-4C6D-9122-4D070FD49BCC}"/>
              </a:ext>
            </a:extLst>
          </p:cNvPr>
          <p:cNvSpPr>
            <a:spLocks noGrp="1"/>
          </p:cNvSpPr>
          <p:nvPr>
            <p:ph type="sldNum" sz="quarter" idx="12"/>
          </p:nvPr>
        </p:nvSpPr>
        <p:spPr/>
        <p:txBody>
          <a:bodyPr/>
          <a:lstStyle/>
          <a:p>
            <a:fld id="{A238EE3B-2C96-4FAE-8AD1-4D7508491DE6}" type="slidenum">
              <a:rPr lang="en-US" smtClean="0"/>
              <a:pPr/>
              <a:t>115</a:t>
            </a:fld>
            <a:endParaRPr lang="en-US" dirty="0"/>
          </a:p>
        </p:txBody>
      </p:sp>
    </p:spTree>
    <p:extLst>
      <p:ext uri="{BB962C8B-B14F-4D97-AF65-F5344CB8AC3E}">
        <p14:creationId xmlns:p14="http://schemas.microsoft.com/office/powerpoint/2010/main" val="12347559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2A27-38DF-4352-A72F-9D5C60862000}"/>
              </a:ext>
            </a:extLst>
          </p:cNvPr>
          <p:cNvSpPr>
            <a:spLocks noGrp="1"/>
          </p:cNvSpPr>
          <p:nvPr>
            <p:ph type="title"/>
          </p:nvPr>
        </p:nvSpPr>
        <p:spPr/>
        <p:txBody>
          <a:bodyPr/>
          <a:lstStyle/>
          <a:p>
            <a:r>
              <a:rPr lang="en-US" dirty="0"/>
              <a:t>Key Elements of Adult Learning Theory</a:t>
            </a:r>
          </a:p>
        </p:txBody>
      </p:sp>
      <p:sp>
        <p:nvSpPr>
          <p:cNvPr id="3" name="Content Placeholder 2">
            <a:extLst>
              <a:ext uri="{FF2B5EF4-FFF2-40B4-BE49-F238E27FC236}">
                <a16:creationId xmlns:a16="http://schemas.microsoft.com/office/drawing/2014/main" id="{A6A2F47D-EEE6-4ACE-B1C7-1A2C517A5680}"/>
              </a:ext>
            </a:extLst>
          </p:cNvPr>
          <p:cNvSpPr>
            <a:spLocks noGrp="1"/>
          </p:cNvSpPr>
          <p:nvPr>
            <p:ph idx="1"/>
          </p:nvPr>
        </p:nvSpPr>
        <p:spPr/>
        <p:txBody>
          <a:bodyPr>
            <a:normAutofit fontScale="85000" lnSpcReduction="20000"/>
          </a:bodyPr>
          <a:lstStyle/>
          <a:p>
            <a:pPr marL="0" indent="0">
              <a:buNone/>
            </a:pPr>
            <a:r>
              <a:rPr lang="en-US" b="1" dirty="0"/>
              <a:t>Key</a:t>
            </a:r>
            <a:r>
              <a:rPr lang="en-US" b="1" i="1" dirty="0"/>
              <a:t> Element One:  </a:t>
            </a:r>
            <a:endParaRPr lang="en-US" b="1" dirty="0"/>
          </a:p>
          <a:p>
            <a:pPr lvl="0"/>
            <a:r>
              <a:rPr lang="en-US" dirty="0"/>
              <a:t>Adults learn best by doing.  </a:t>
            </a:r>
          </a:p>
          <a:p>
            <a:pPr lvl="0"/>
            <a:r>
              <a:rPr lang="en-US" dirty="0"/>
              <a:t>Participants should be engaged in learning and encouraged to be self-directed.  </a:t>
            </a:r>
          </a:p>
          <a:p>
            <a:pPr lvl="0"/>
            <a:r>
              <a:rPr lang="en-US" dirty="0"/>
              <a:t>Take advantage of participants’ experience and previous experiences. </a:t>
            </a:r>
          </a:p>
          <a:p>
            <a:pPr lvl="0"/>
            <a:r>
              <a:rPr lang="en-US" dirty="0"/>
              <a:t>Learning activities have more direct relevance if they relate directly to learners’ circumstances. </a:t>
            </a:r>
          </a:p>
          <a:p>
            <a:pPr marL="0" indent="0">
              <a:buNone/>
            </a:pPr>
            <a:r>
              <a:rPr lang="en-US" b="1" i="1" dirty="0"/>
              <a:t>Key Element Two</a:t>
            </a:r>
            <a:r>
              <a:rPr lang="en-US" b="1" dirty="0"/>
              <a:t>:  </a:t>
            </a:r>
          </a:p>
          <a:p>
            <a:pPr lvl="0"/>
            <a:r>
              <a:rPr lang="en-US" dirty="0"/>
              <a:t>Take individual learning styles for each new element of learning and provide the information in at least two different ways and three different times. </a:t>
            </a:r>
          </a:p>
          <a:p>
            <a:pPr lvl="0"/>
            <a:r>
              <a:rPr lang="en-US" dirty="0"/>
              <a:t>Use varying approaches and circumstances.  </a:t>
            </a:r>
          </a:p>
          <a:p>
            <a:endParaRPr lang="en-US" dirty="0"/>
          </a:p>
        </p:txBody>
      </p:sp>
      <p:sp>
        <p:nvSpPr>
          <p:cNvPr id="4" name="Date Placeholder 3">
            <a:extLst>
              <a:ext uri="{FF2B5EF4-FFF2-40B4-BE49-F238E27FC236}">
                <a16:creationId xmlns:a16="http://schemas.microsoft.com/office/drawing/2014/main" id="{1F74FC72-6CAD-40A2-9CFE-1F96169B672C}"/>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6BF3C47F-3106-48F9-A4D5-554FB97FDC56}"/>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3A7779B0-0A35-4803-8062-2D4B672DB4A4}"/>
              </a:ext>
            </a:extLst>
          </p:cNvPr>
          <p:cNvSpPr>
            <a:spLocks noGrp="1"/>
          </p:cNvSpPr>
          <p:nvPr>
            <p:ph type="sldNum" sz="quarter" idx="12"/>
          </p:nvPr>
        </p:nvSpPr>
        <p:spPr/>
        <p:txBody>
          <a:bodyPr/>
          <a:lstStyle/>
          <a:p>
            <a:fld id="{A238EE3B-2C96-4FAE-8AD1-4D7508491DE6}" type="slidenum">
              <a:rPr lang="en-US" smtClean="0"/>
              <a:pPr/>
              <a:t>116</a:t>
            </a:fld>
            <a:endParaRPr lang="en-US" dirty="0"/>
          </a:p>
        </p:txBody>
      </p:sp>
    </p:spTree>
    <p:extLst>
      <p:ext uri="{BB962C8B-B14F-4D97-AF65-F5344CB8AC3E}">
        <p14:creationId xmlns:p14="http://schemas.microsoft.com/office/powerpoint/2010/main" val="6478143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E688-51DF-432F-B3B3-F5B42F522AE9}"/>
              </a:ext>
            </a:extLst>
          </p:cNvPr>
          <p:cNvSpPr>
            <a:spLocks noGrp="1"/>
          </p:cNvSpPr>
          <p:nvPr>
            <p:ph type="title"/>
          </p:nvPr>
        </p:nvSpPr>
        <p:spPr/>
        <p:txBody>
          <a:bodyPr>
            <a:normAutofit/>
          </a:bodyPr>
          <a:lstStyle/>
          <a:p>
            <a:r>
              <a:rPr lang="en-US" b="1" dirty="0"/>
              <a:t>Considerations for Adult Learners</a:t>
            </a:r>
            <a:endParaRPr lang="en-US" dirty="0"/>
          </a:p>
        </p:txBody>
      </p:sp>
      <p:sp>
        <p:nvSpPr>
          <p:cNvPr id="3" name="Content Placeholder 2">
            <a:extLst>
              <a:ext uri="{FF2B5EF4-FFF2-40B4-BE49-F238E27FC236}">
                <a16:creationId xmlns:a16="http://schemas.microsoft.com/office/drawing/2014/main" id="{EE920ABC-D11F-4EB1-AD8F-F73793F429F0}"/>
              </a:ext>
            </a:extLst>
          </p:cNvPr>
          <p:cNvSpPr>
            <a:spLocks noGrp="1"/>
          </p:cNvSpPr>
          <p:nvPr>
            <p:ph idx="1"/>
          </p:nvPr>
        </p:nvSpPr>
        <p:spPr/>
        <p:txBody>
          <a:bodyPr/>
          <a:lstStyle/>
          <a:p>
            <a:r>
              <a:rPr lang="en-US" dirty="0"/>
              <a:t>Realistic goals and objectives </a:t>
            </a:r>
          </a:p>
          <a:p>
            <a:r>
              <a:rPr lang="en-US" dirty="0"/>
              <a:t>Control over the what, who, how, why, when, and where of learning</a:t>
            </a:r>
          </a:p>
          <a:p>
            <a:r>
              <a:rPr lang="en-US" dirty="0"/>
              <a:t>Direct, concrete experiences to apply the learning in real work</a:t>
            </a:r>
          </a:p>
          <a:p>
            <a:r>
              <a:rPr lang="en-US" dirty="0"/>
              <a:t>Support from peers to reduce the fear of judgment during learning</a:t>
            </a:r>
          </a:p>
          <a:p>
            <a:r>
              <a:rPr lang="en-US" dirty="0"/>
              <a:t>Feedback</a:t>
            </a:r>
          </a:p>
          <a:p>
            <a:r>
              <a:rPr lang="en-US" dirty="0"/>
              <a:t>Small group activities</a:t>
            </a:r>
          </a:p>
          <a:p>
            <a:r>
              <a:rPr lang="en-US" dirty="0"/>
              <a:t>Prior knowledge and experience</a:t>
            </a:r>
          </a:p>
          <a:p>
            <a:endParaRPr lang="en-US" dirty="0"/>
          </a:p>
        </p:txBody>
      </p:sp>
      <p:sp>
        <p:nvSpPr>
          <p:cNvPr id="4" name="Date Placeholder 3">
            <a:extLst>
              <a:ext uri="{FF2B5EF4-FFF2-40B4-BE49-F238E27FC236}">
                <a16:creationId xmlns:a16="http://schemas.microsoft.com/office/drawing/2014/main" id="{B1C312DB-79A3-4E7C-B1E7-48F8EAA3D2C4}"/>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62368746-CD8F-40C4-A155-4644C9149AD0}"/>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A68B8BC4-41B4-44C9-81CB-68597224375B}"/>
              </a:ext>
            </a:extLst>
          </p:cNvPr>
          <p:cNvSpPr>
            <a:spLocks noGrp="1"/>
          </p:cNvSpPr>
          <p:nvPr>
            <p:ph type="sldNum" sz="quarter" idx="12"/>
          </p:nvPr>
        </p:nvSpPr>
        <p:spPr/>
        <p:txBody>
          <a:bodyPr/>
          <a:lstStyle/>
          <a:p>
            <a:fld id="{A238EE3B-2C96-4FAE-8AD1-4D7508491DE6}" type="slidenum">
              <a:rPr lang="en-US" smtClean="0"/>
              <a:pPr/>
              <a:t>117</a:t>
            </a:fld>
            <a:endParaRPr lang="en-US" dirty="0"/>
          </a:p>
        </p:txBody>
      </p:sp>
    </p:spTree>
    <p:extLst>
      <p:ext uri="{BB962C8B-B14F-4D97-AF65-F5344CB8AC3E}">
        <p14:creationId xmlns:p14="http://schemas.microsoft.com/office/powerpoint/2010/main" val="5782979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5858-5F6E-4C48-9769-C81C425E452B}"/>
              </a:ext>
            </a:extLst>
          </p:cNvPr>
          <p:cNvSpPr>
            <a:spLocks noGrp="1"/>
          </p:cNvSpPr>
          <p:nvPr>
            <p:ph type="title"/>
          </p:nvPr>
        </p:nvSpPr>
        <p:spPr/>
        <p:txBody>
          <a:bodyPr/>
          <a:lstStyle/>
          <a:p>
            <a:r>
              <a:rPr lang="en-US" dirty="0"/>
              <a:t>Activity-Based Learning (</a:t>
            </a:r>
            <a:r>
              <a:rPr lang="en-US" dirty="0" err="1"/>
              <a:t>AbL</a:t>
            </a:r>
            <a:r>
              <a:rPr lang="en-US" dirty="0"/>
              <a:t>)</a:t>
            </a:r>
          </a:p>
        </p:txBody>
      </p:sp>
      <p:sp>
        <p:nvSpPr>
          <p:cNvPr id="3" name="Content Placeholder 2">
            <a:extLst>
              <a:ext uri="{FF2B5EF4-FFF2-40B4-BE49-F238E27FC236}">
                <a16:creationId xmlns:a16="http://schemas.microsoft.com/office/drawing/2014/main" id="{384F4435-9738-42F7-87E2-A51B538EC4FE}"/>
              </a:ext>
            </a:extLst>
          </p:cNvPr>
          <p:cNvSpPr>
            <a:spLocks noGrp="1"/>
          </p:cNvSpPr>
          <p:nvPr>
            <p:ph idx="1"/>
          </p:nvPr>
        </p:nvSpPr>
        <p:spPr>
          <a:xfrm>
            <a:off x="838200" y="1825624"/>
            <a:ext cx="10515600" cy="4530725"/>
          </a:xfrm>
        </p:spPr>
        <p:txBody>
          <a:bodyPr>
            <a:normAutofit/>
          </a:bodyPr>
          <a:lstStyle/>
          <a:p>
            <a:pPr marL="0" indent="0">
              <a:buNone/>
            </a:pPr>
            <a:r>
              <a:rPr lang="en-US" sz="3200" dirty="0"/>
              <a:t>Process that involves participants in:</a:t>
            </a:r>
          </a:p>
          <a:p>
            <a:pPr marL="0" indent="0" algn="ctr">
              <a:buNone/>
            </a:pPr>
            <a:r>
              <a:rPr lang="en-US" b="1" dirty="0"/>
              <a:t>DOING, THINKING AND APPLYING</a:t>
            </a:r>
          </a:p>
          <a:p>
            <a:pPr marL="0" indent="0">
              <a:buNone/>
            </a:pPr>
            <a:r>
              <a:rPr lang="en-US" sz="3200" dirty="0"/>
              <a:t>Includes range of activities such as:</a:t>
            </a:r>
          </a:p>
          <a:p>
            <a:pPr lvl="1"/>
            <a:r>
              <a:rPr lang="en-US" sz="3200" dirty="0"/>
              <a:t>interactive lecture </a:t>
            </a:r>
          </a:p>
          <a:p>
            <a:pPr lvl="1"/>
            <a:r>
              <a:rPr lang="en-US" sz="3200" dirty="0"/>
              <a:t>hands-on </a:t>
            </a:r>
          </a:p>
          <a:p>
            <a:pPr lvl="1"/>
            <a:r>
              <a:rPr lang="en-US" sz="3200" dirty="0"/>
              <a:t>class discussion</a:t>
            </a:r>
          </a:p>
          <a:p>
            <a:pPr lvl="1"/>
            <a:r>
              <a:rPr lang="en-US" sz="3200" dirty="0"/>
              <a:t>small group exercises</a:t>
            </a:r>
          </a:p>
          <a:p>
            <a:endParaRPr lang="en-US" dirty="0"/>
          </a:p>
        </p:txBody>
      </p:sp>
      <p:sp>
        <p:nvSpPr>
          <p:cNvPr id="4" name="Date Placeholder 3">
            <a:extLst>
              <a:ext uri="{FF2B5EF4-FFF2-40B4-BE49-F238E27FC236}">
                <a16:creationId xmlns:a16="http://schemas.microsoft.com/office/drawing/2014/main" id="{FDE11BD8-1EB7-4F11-A067-E4DF0862DBE4}"/>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BF19FB7A-BE52-4834-821F-3AF4222A1A46}"/>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BBFCCE9A-B040-403F-983F-B2EC43352E74}"/>
              </a:ext>
            </a:extLst>
          </p:cNvPr>
          <p:cNvSpPr>
            <a:spLocks noGrp="1"/>
          </p:cNvSpPr>
          <p:nvPr>
            <p:ph type="sldNum" sz="quarter" idx="12"/>
          </p:nvPr>
        </p:nvSpPr>
        <p:spPr/>
        <p:txBody>
          <a:bodyPr/>
          <a:lstStyle/>
          <a:p>
            <a:fld id="{A238EE3B-2C96-4FAE-8AD1-4D7508491DE6}" type="slidenum">
              <a:rPr lang="en-US" smtClean="0"/>
              <a:pPr/>
              <a:t>118</a:t>
            </a:fld>
            <a:endParaRPr lang="en-US" dirty="0"/>
          </a:p>
        </p:txBody>
      </p:sp>
    </p:spTree>
    <p:extLst>
      <p:ext uri="{BB962C8B-B14F-4D97-AF65-F5344CB8AC3E}">
        <p14:creationId xmlns:p14="http://schemas.microsoft.com/office/powerpoint/2010/main" val="6414677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691A-2B0A-4F7E-8BA8-807EA5E9D6FD}"/>
              </a:ext>
            </a:extLst>
          </p:cNvPr>
          <p:cNvSpPr>
            <a:spLocks noGrp="1"/>
          </p:cNvSpPr>
          <p:nvPr>
            <p:ph type="title"/>
          </p:nvPr>
        </p:nvSpPr>
        <p:spPr/>
        <p:txBody>
          <a:bodyPr/>
          <a:lstStyle/>
          <a:p>
            <a:r>
              <a:rPr lang="en-US" b="1" dirty="0"/>
              <a:t>The Interactive Lecture</a:t>
            </a:r>
            <a:endParaRPr lang="en-US" dirty="0"/>
          </a:p>
        </p:txBody>
      </p:sp>
      <p:sp>
        <p:nvSpPr>
          <p:cNvPr id="3" name="Content Placeholder 2">
            <a:extLst>
              <a:ext uri="{FF2B5EF4-FFF2-40B4-BE49-F238E27FC236}">
                <a16:creationId xmlns:a16="http://schemas.microsoft.com/office/drawing/2014/main" id="{4753F489-C064-4349-BFBF-5AA31FF6C35C}"/>
              </a:ext>
            </a:extLst>
          </p:cNvPr>
          <p:cNvSpPr>
            <a:spLocks noGrp="1"/>
          </p:cNvSpPr>
          <p:nvPr>
            <p:ph idx="1"/>
          </p:nvPr>
        </p:nvSpPr>
        <p:spPr>
          <a:xfrm>
            <a:off x="1238250" y="1822450"/>
            <a:ext cx="3996690" cy="4351338"/>
          </a:xfrm>
        </p:spPr>
        <p:txBody>
          <a:bodyPr>
            <a:normAutofit/>
          </a:bodyPr>
          <a:lstStyle/>
          <a:p>
            <a:r>
              <a:rPr lang="en-US" dirty="0"/>
              <a:t>Hands-on</a:t>
            </a:r>
          </a:p>
          <a:p>
            <a:r>
              <a:rPr lang="en-US" dirty="0"/>
              <a:t>Class Discussion</a:t>
            </a:r>
          </a:p>
          <a:p>
            <a:r>
              <a:rPr lang="en-US" dirty="0"/>
              <a:t>Small Group Discussions</a:t>
            </a:r>
          </a:p>
          <a:p>
            <a:r>
              <a:rPr lang="en-US" dirty="0"/>
              <a:t>Videotapes</a:t>
            </a:r>
          </a:p>
          <a:p>
            <a:r>
              <a:rPr lang="en-US" dirty="0"/>
              <a:t>Case Studies</a:t>
            </a:r>
          </a:p>
          <a:p>
            <a:endParaRPr lang="en-US" dirty="0"/>
          </a:p>
        </p:txBody>
      </p:sp>
      <p:sp>
        <p:nvSpPr>
          <p:cNvPr id="4" name="Date Placeholder 3">
            <a:extLst>
              <a:ext uri="{FF2B5EF4-FFF2-40B4-BE49-F238E27FC236}">
                <a16:creationId xmlns:a16="http://schemas.microsoft.com/office/drawing/2014/main" id="{1DC8497A-74D1-4C50-9AEF-252AC128AD34}"/>
              </a:ex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EC786CEC-5224-4E09-83CC-A100C0CA630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7" name="Content Placeholder 2">
            <a:extLst>
              <a:ext uri="{FF2B5EF4-FFF2-40B4-BE49-F238E27FC236}">
                <a16:creationId xmlns:a16="http://schemas.microsoft.com/office/drawing/2014/main" id="{4753F489-C064-4349-BFBF-5AA31FF6C35C}"/>
              </a:ext>
            </a:extLst>
          </p:cNvPr>
          <p:cNvSpPr txBox="1">
            <a:spLocks/>
          </p:cNvSpPr>
          <p:nvPr/>
        </p:nvSpPr>
        <p:spPr>
          <a:xfrm>
            <a:off x="5665470" y="1825625"/>
            <a:ext cx="3996690"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Role-playing</a:t>
            </a:r>
          </a:p>
          <a:p>
            <a:r>
              <a:rPr lang="en-US" dirty="0"/>
              <a:t>Reflective Exercises</a:t>
            </a:r>
          </a:p>
          <a:p>
            <a:r>
              <a:rPr lang="en-US" dirty="0"/>
              <a:t>Panels of Experts</a:t>
            </a:r>
          </a:p>
          <a:p>
            <a:r>
              <a:rPr lang="en-US" dirty="0"/>
              <a:t>Brainstorming</a:t>
            </a:r>
          </a:p>
          <a:p>
            <a:r>
              <a:rPr lang="en-US" dirty="0"/>
              <a:t>Guest Speakers</a:t>
            </a:r>
          </a:p>
          <a:p>
            <a:endParaRPr lang="en-US" dirty="0"/>
          </a:p>
        </p:txBody>
      </p:sp>
      <p:sp>
        <p:nvSpPr>
          <p:cNvPr id="6" name="Slide Number Placeholder 5">
            <a:extLst>
              <a:ext uri="{FF2B5EF4-FFF2-40B4-BE49-F238E27FC236}">
                <a16:creationId xmlns:a16="http://schemas.microsoft.com/office/drawing/2014/main" id="{08E46B5F-6E24-4554-8F80-775278C019C5}"/>
              </a:ext>
            </a:extLst>
          </p:cNvPr>
          <p:cNvSpPr>
            <a:spLocks noGrp="1"/>
          </p:cNvSpPr>
          <p:nvPr>
            <p:ph type="sldNum" sz="quarter" idx="12"/>
          </p:nvPr>
        </p:nvSpPr>
        <p:spPr/>
        <p:txBody>
          <a:bodyPr/>
          <a:lstStyle/>
          <a:p>
            <a:fld id="{A238EE3B-2C96-4FAE-8AD1-4D7508491DE6}" type="slidenum">
              <a:rPr lang="en-US" smtClean="0"/>
              <a:pPr/>
              <a:t>119</a:t>
            </a:fld>
            <a:endParaRPr lang="en-US" dirty="0"/>
          </a:p>
        </p:txBody>
      </p:sp>
    </p:spTree>
    <p:extLst>
      <p:ext uri="{BB962C8B-B14F-4D97-AF65-F5344CB8AC3E}">
        <p14:creationId xmlns:p14="http://schemas.microsoft.com/office/powerpoint/2010/main" val="176946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5"/>
          <p:cNvSpPr txBox="1">
            <a:spLocks noGrp="1"/>
          </p:cNvSpPr>
          <p:nvPr>
            <p:ph type="title"/>
          </p:nvPr>
        </p:nvSpPr>
        <p:spPr>
          <a:xfrm>
            <a:off x="838200" y="530432"/>
            <a:ext cx="10515600" cy="1609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Font typeface="Calibri"/>
              <a:buNone/>
            </a:pPr>
            <a:r>
              <a:rPr lang="en-US" b="1" i="1" u="sng" dirty="0"/>
              <a:t>FATAL FACT #3</a:t>
            </a:r>
            <a:br>
              <a:rPr lang="en-US" b="1" dirty="0"/>
            </a:br>
            <a:endParaRPr b="1" dirty="0"/>
          </a:p>
        </p:txBody>
      </p:sp>
      <p:pic>
        <p:nvPicPr>
          <p:cNvPr id="7" name="Picture 6" descr="Fatal Fact 3. Fall through metal roof">
            <a:extLst>
              <a:ext uri="{FF2B5EF4-FFF2-40B4-BE49-F238E27FC236}">
                <a16:creationId xmlns:a16="http://schemas.microsoft.com/office/drawing/2014/main" id="{E82103E4-34E9-4CA5-9E5D-75052EC9CF4F}"/>
              </a:ext>
            </a:extLst>
          </p:cNvPr>
          <p:cNvPicPr>
            <a:picLocks noChangeAspect="1"/>
          </p:cNvPicPr>
          <p:nvPr/>
        </p:nvPicPr>
        <p:blipFill>
          <a:blip r:embed="rId3"/>
          <a:stretch>
            <a:fillRect/>
          </a:stretch>
        </p:blipFill>
        <p:spPr>
          <a:xfrm>
            <a:off x="693486" y="2147692"/>
            <a:ext cx="6030311" cy="3429000"/>
          </a:xfrm>
          <a:prstGeom prst="rect">
            <a:avLst/>
          </a:prstGeom>
        </p:spPr>
      </p:pic>
      <p:sp>
        <p:nvSpPr>
          <p:cNvPr id="214" name="Google Shape;214;p15"/>
          <p:cNvSpPr txBox="1">
            <a:spLocks noGrp="1"/>
          </p:cNvSpPr>
          <p:nvPr>
            <p:ph idx="1"/>
          </p:nvPr>
        </p:nvSpPr>
        <p:spPr>
          <a:xfrm>
            <a:off x="7044075" y="1868557"/>
            <a:ext cx="4656300" cy="4303718"/>
          </a:xfrm>
          <a:prstGeom prst="rect">
            <a:avLst/>
          </a:prstGeom>
          <a:noFill/>
          <a:ln>
            <a:noFill/>
          </a:ln>
        </p:spPr>
        <p:txBody>
          <a:bodyPr spcFirstLastPara="1" wrap="square" lIns="91425" tIns="45700" rIns="91425" bIns="45700" anchor="t" anchorCtr="0">
            <a:normAutofit/>
          </a:bodyPr>
          <a:lstStyle/>
          <a:p>
            <a:pPr marL="182880" lvl="0" indent="-233584" algn="l" rtl="0">
              <a:lnSpc>
                <a:spcPct val="90000"/>
              </a:lnSpc>
              <a:spcBef>
                <a:spcPts val="0"/>
              </a:spcBef>
              <a:spcAft>
                <a:spcPts val="0"/>
              </a:spcAft>
              <a:buSzPts val="3000"/>
              <a:buChar char="▪"/>
            </a:pPr>
            <a:r>
              <a:rPr lang="en-US" sz="3000" dirty="0"/>
              <a:t>Four workers were installing sheet metal steel decking on a pre-engineering building. </a:t>
            </a:r>
            <a:endParaRPr sz="3000" dirty="0"/>
          </a:p>
          <a:p>
            <a:pPr marL="182880" lvl="0" indent="-233584" algn="l" rtl="0">
              <a:lnSpc>
                <a:spcPct val="90000"/>
              </a:lnSpc>
              <a:spcBef>
                <a:spcPts val="1200"/>
              </a:spcBef>
              <a:spcAft>
                <a:spcPts val="0"/>
              </a:spcAft>
              <a:buSzPts val="3000"/>
              <a:buChar char="▪"/>
            </a:pPr>
            <a:r>
              <a:rPr lang="en-US" sz="3000" dirty="0"/>
              <a:t>One worker lost his footing and fell through an opening. </a:t>
            </a:r>
            <a:endParaRPr sz="3000" dirty="0"/>
          </a:p>
          <a:p>
            <a:pPr marL="182880" lvl="0" indent="-233584" algn="l" rtl="0">
              <a:lnSpc>
                <a:spcPct val="90000"/>
              </a:lnSpc>
              <a:spcBef>
                <a:spcPts val="1200"/>
              </a:spcBef>
              <a:spcAft>
                <a:spcPts val="0"/>
              </a:spcAft>
              <a:buSzPts val="3000"/>
              <a:buChar char="▪"/>
            </a:pPr>
            <a:r>
              <a:rPr lang="en-US" sz="3000" dirty="0"/>
              <a:t>He died the next day from injuries caused by the fall.  </a:t>
            </a:r>
            <a:endParaRPr sz="3000" dirty="0"/>
          </a:p>
          <a:p>
            <a:pPr marL="182880" lvl="0" indent="-43084" algn="l" rtl="0">
              <a:lnSpc>
                <a:spcPct val="90000"/>
              </a:lnSpc>
              <a:spcBef>
                <a:spcPts val="1200"/>
              </a:spcBef>
              <a:spcAft>
                <a:spcPts val="0"/>
              </a:spcAft>
              <a:buSzPts val="2202"/>
              <a:buNone/>
            </a:pPr>
            <a:endParaRPr sz="3000"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12</a:t>
            </a:fld>
            <a:endParaRPr lang="en-US" dirty="0"/>
          </a:p>
        </p:txBody>
      </p:sp>
    </p:spTree>
    <p:extLst>
      <p:ext uri="{BB962C8B-B14F-4D97-AF65-F5344CB8AC3E}">
        <p14:creationId xmlns:p14="http://schemas.microsoft.com/office/powerpoint/2010/main" val="2459801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07CF-A3F5-401A-B9CE-A073BBB66A97}"/>
              </a:ext>
            </a:extLst>
          </p:cNvPr>
          <p:cNvSpPr>
            <a:spLocks noGrp="1"/>
          </p:cNvSpPr>
          <p:nvPr>
            <p:ph type="title"/>
          </p:nvPr>
        </p:nvSpPr>
        <p:spPr>
          <a:xfrm>
            <a:off x="838200" y="365125"/>
            <a:ext cx="10515600" cy="1325563"/>
          </a:xfrm>
        </p:spPr>
        <p:txBody>
          <a:bodyPr/>
          <a:lstStyle/>
          <a:p>
            <a:r>
              <a:rPr lang="en-US" dirty="0"/>
              <a:t>Demonstration</a:t>
            </a:r>
          </a:p>
        </p:txBody>
      </p:sp>
      <p:sp>
        <p:nvSpPr>
          <p:cNvPr id="3" name="Content Placeholder 2">
            <a:extLst>
              <a:ext uri="{FF2B5EF4-FFF2-40B4-BE49-F238E27FC236}">
                <a16:creationId xmlns:a16="http://schemas.microsoft.com/office/drawing/2014/main" id="{2A4CFC76-056B-42E5-BB54-1318B7F073FD}"/>
              </a:ext>
            </a:extLst>
          </p:cNvPr>
          <p:cNvSpPr>
            <a:spLocks noGrp="1"/>
          </p:cNvSpPr>
          <p:nvPr>
            <p:ph idx="1"/>
          </p:nvPr>
        </p:nvSpPr>
        <p:spPr>
          <a:xfrm>
            <a:off x="838200" y="1825625"/>
            <a:ext cx="10515600" cy="4351338"/>
          </a:xfrm>
        </p:spPr>
        <p:txBody>
          <a:bodyPr/>
          <a:lstStyle/>
          <a:p>
            <a:r>
              <a:rPr lang="en-US" dirty="0"/>
              <a:t>Giving objective behavioral feedback</a:t>
            </a:r>
          </a:p>
          <a:p>
            <a:r>
              <a:rPr lang="en-US" dirty="0"/>
              <a:t>Feedback on behavior rather the person</a:t>
            </a:r>
          </a:p>
          <a:p>
            <a:r>
              <a:rPr lang="en-US" dirty="0"/>
              <a:t>Feedback on observations rather than inferences</a:t>
            </a:r>
          </a:p>
          <a:p>
            <a:r>
              <a:rPr lang="en-US" dirty="0"/>
              <a:t>Description rather than judgment</a:t>
            </a:r>
          </a:p>
          <a:p>
            <a:r>
              <a:rPr lang="en-US" dirty="0"/>
              <a:t>Feedback on behavior to specific situations</a:t>
            </a:r>
          </a:p>
          <a:p>
            <a:r>
              <a:rPr lang="en-US" dirty="0"/>
              <a:t>Feedback on the sharing of ideas and information</a:t>
            </a:r>
          </a:p>
        </p:txBody>
      </p:sp>
      <p:sp>
        <p:nvSpPr>
          <p:cNvPr id="4" name="Date Placeholder 3">
            <a:extLst>
              <a:ext uri="{FF2B5EF4-FFF2-40B4-BE49-F238E27FC236}">
                <a16:creationId xmlns:a16="http://schemas.microsoft.com/office/drawing/2014/main" id="{884A7DF3-28FF-4713-82D8-9CBE2B1D40D1}"/>
              </a:ext>
            </a:extLst>
          </p:cNvPr>
          <p:cNvSpPr>
            <a:spLocks noGrp="1"/>
          </p:cNvSpPr>
          <p:nvPr>
            <p:ph type="dt" sz="half" idx="10"/>
          </p:nvPr>
        </p:nvSpPr>
        <p:spPr>
          <a:xfrm>
            <a:off x="838200" y="6356350"/>
            <a:ext cx="2743200" cy="365125"/>
          </a:xfrm>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70565D39-8015-4076-A8AB-BA50221D2CD6}"/>
              </a:ext>
            </a:extLst>
          </p:cNvPr>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5733C092-6C5E-4496-B1AC-D5B3C32B1722}"/>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120</a:t>
            </a:fld>
            <a:endParaRPr lang="en-US" dirty="0"/>
          </a:p>
        </p:txBody>
      </p:sp>
    </p:spTree>
    <p:extLst>
      <p:ext uri="{BB962C8B-B14F-4D97-AF65-F5344CB8AC3E}">
        <p14:creationId xmlns:p14="http://schemas.microsoft.com/office/powerpoint/2010/main" val="18386239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6d60a54ff5_0_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4400"/>
              <a:buFont typeface="Calibri"/>
              <a:buNone/>
            </a:pPr>
            <a:r>
              <a:rPr lang="en-US" b="1" dirty="0"/>
              <a:t>MODULE 5: NOW YOU KNOW...</a:t>
            </a:r>
            <a:endParaRPr sz="4400" dirty="0"/>
          </a:p>
        </p:txBody>
      </p:sp>
      <p:sp>
        <p:nvSpPr>
          <p:cNvPr id="5" name="Content Placeholder 4"/>
          <p:cNvSpPr>
            <a:spLocks noGrp="1"/>
          </p:cNvSpPr>
          <p:nvPr>
            <p:ph idx="1"/>
          </p:nvPr>
        </p:nvSpPr>
        <p:spPr/>
        <p:txBody>
          <a:bodyPr>
            <a:normAutofit fontScale="85000" lnSpcReduction="20000"/>
          </a:bodyPr>
          <a:lstStyle/>
          <a:p>
            <a:pPr lvl="0"/>
            <a:r>
              <a:rPr lang="en-US" dirty="0"/>
              <a:t>Robert Gagne’s conditions of learning theories</a:t>
            </a:r>
          </a:p>
          <a:p>
            <a:pPr lvl="0"/>
            <a:r>
              <a:rPr lang="en-US" dirty="0"/>
              <a:t>Five major categories of learning</a:t>
            </a:r>
          </a:p>
          <a:p>
            <a:pPr lvl="0"/>
            <a:r>
              <a:rPr lang="en-US" dirty="0"/>
              <a:t>Nine conditions that directly relate to successful learning</a:t>
            </a:r>
          </a:p>
          <a:p>
            <a:pPr lvl="0"/>
            <a:r>
              <a:rPr lang="en-US" dirty="0"/>
              <a:t>Adults learn best by doing</a:t>
            </a:r>
          </a:p>
          <a:p>
            <a:pPr lvl="0"/>
            <a:r>
              <a:rPr lang="en-US" dirty="0"/>
              <a:t>Establish climate conducive to learning</a:t>
            </a:r>
          </a:p>
          <a:p>
            <a:pPr lvl="0"/>
            <a:r>
              <a:rPr lang="en-US" dirty="0"/>
              <a:t>Adult learners need direct, concrete experiences to apply the learning in real work</a:t>
            </a:r>
          </a:p>
          <a:p>
            <a:pPr lvl="0"/>
            <a:r>
              <a:rPr lang="en-US" dirty="0"/>
              <a:t>Activity-based learning techniques</a:t>
            </a:r>
          </a:p>
          <a:p>
            <a:pPr lvl="0"/>
            <a:r>
              <a:rPr lang="en-US" dirty="0"/>
              <a:t>Importance of hands-on skill assessments</a:t>
            </a:r>
          </a:p>
          <a:p>
            <a:pPr lvl="0"/>
            <a:r>
              <a:rPr lang="en-US" dirty="0"/>
              <a:t>Important aspects of giving feedback</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dirty="0"/>
              <a:t>Susan B. Harwood Grant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121</a:t>
            </a:fld>
            <a:endParaRPr lang="en-US" dirty="0"/>
          </a:p>
        </p:txBody>
      </p:sp>
    </p:spTree>
    <p:extLst>
      <p:ext uri="{BB962C8B-B14F-4D97-AF65-F5344CB8AC3E}">
        <p14:creationId xmlns:p14="http://schemas.microsoft.com/office/powerpoint/2010/main" val="18311839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TRAINING REQUIREMENTS</a:t>
            </a:r>
          </a:p>
        </p:txBody>
      </p:sp>
      <p:sp>
        <p:nvSpPr>
          <p:cNvPr id="3" name="Content Placeholder 2"/>
          <p:cNvSpPr>
            <a:spLocks noGrp="1"/>
          </p:cNvSpPr>
          <p:nvPr>
            <p:ph idx="1"/>
          </p:nvPr>
        </p:nvSpPr>
        <p:spPr/>
        <p:txBody>
          <a:bodyPr/>
          <a:lstStyle/>
          <a:p>
            <a:pPr marL="0" indent="0">
              <a:buNone/>
            </a:pPr>
            <a:r>
              <a:rPr lang="en-US" dirty="0"/>
              <a:t>Overview</a:t>
            </a:r>
          </a:p>
          <a:p>
            <a:pPr lvl="0"/>
            <a:r>
              <a:rPr lang="en-US" dirty="0"/>
              <a:t>Greenville Technical College training standards and expectations</a:t>
            </a:r>
          </a:p>
          <a:p>
            <a:r>
              <a:rPr lang="en-US" dirty="0"/>
              <a:t>Required paperwork for course credit</a:t>
            </a:r>
          </a:p>
        </p:txBody>
      </p:sp>
      <p:sp>
        <p:nvSpPr>
          <p:cNvPr id="4" name="Date Placeholder 3"/>
          <p:cNvSpPr>
            <a:spLocks noGrp="1"/>
          </p:cNvSpPr>
          <p:nvPr>
            <p:ph type="dt" sz="half" idx="10"/>
          </p:nvPr>
        </p:nvSpPr>
        <p:spPr/>
        <p:txBody>
          <a:bodyPr/>
          <a:lstStyle/>
          <a:p>
            <a:r>
              <a:rPr lang="en-US"/>
              <a:t>January 2020</a:t>
            </a:r>
            <a:endParaRPr lang="en-US" dirty="0"/>
          </a:p>
        </p:txBody>
      </p:sp>
      <p:sp>
        <p:nvSpPr>
          <p:cNvPr id="5" name="Footer Placeholder 4"/>
          <p:cNvSpPr>
            <a:spLocks noGrp="1"/>
          </p:cNvSpPr>
          <p:nvPr>
            <p:ph type="ftr" sz="quarter" idx="11"/>
          </p:nvPr>
        </p:nvSpPr>
        <p:spPr/>
        <p:txBody>
          <a:bodyPr/>
          <a:lstStyle/>
          <a:p>
            <a:r>
              <a:rPr lang="en-US"/>
              <a:t>Susan B. Harwood Grant SH05121-SH9</a:t>
            </a:r>
            <a:endParaRPr lang="en-US" dirty="0"/>
          </a:p>
        </p:txBody>
      </p:sp>
      <p:sp>
        <p:nvSpPr>
          <p:cNvPr id="6" name="Slide Number Placeholder 5"/>
          <p:cNvSpPr>
            <a:spLocks noGrp="1"/>
          </p:cNvSpPr>
          <p:nvPr>
            <p:ph type="sldNum" sz="quarter" idx="12"/>
          </p:nvPr>
        </p:nvSpPr>
        <p:spPr/>
        <p:txBody>
          <a:bodyPr/>
          <a:lstStyle/>
          <a:p>
            <a:fld id="{A238EE3B-2C96-4FAE-8AD1-4D7508491DE6}" type="slidenum">
              <a:rPr lang="en-US" smtClean="0"/>
              <a:pPr/>
              <a:t>122</a:t>
            </a:fld>
            <a:endParaRPr lang="en-US" dirty="0"/>
          </a:p>
        </p:txBody>
      </p:sp>
    </p:spTree>
    <p:extLst>
      <p:ext uri="{BB962C8B-B14F-4D97-AF65-F5344CB8AC3E}">
        <p14:creationId xmlns:p14="http://schemas.microsoft.com/office/powerpoint/2010/main" val="3498343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Material</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t>Instructors are required to return the following course paperwork </a:t>
            </a:r>
          </a:p>
          <a:p>
            <a:pPr lvl="1"/>
            <a:r>
              <a:rPr lang="en-US" sz="3200" dirty="0"/>
              <a:t>Instructor Verification Sheet </a:t>
            </a:r>
          </a:p>
          <a:p>
            <a:pPr lvl="1"/>
            <a:r>
              <a:rPr lang="en-US" sz="3200" dirty="0"/>
              <a:t>Class Roster</a:t>
            </a:r>
          </a:p>
          <a:p>
            <a:pPr lvl="1"/>
            <a:r>
              <a:rPr lang="en-US" sz="3200" dirty="0"/>
              <a:t>Student Training Attendance Confirmation </a:t>
            </a:r>
          </a:p>
          <a:p>
            <a:pPr lvl="1"/>
            <a:r>
              <a:rPr lang="en-US" sz="3200" dirty="0"/>
              <a:t>Training Course Evaluation</a:t>
            </a:r>
          </a:p>
          <a:p>
            <a:pPr lvl="1"/>
            <a:r>
              <a:rPr lang="en-US" sz="3200" dirty="0"/>
              <a:t>Examination Answer Sheets</a:t>
            </a:r>
          </a:p>
          <a:p>
            <a:pPr lvl="1"/>
            <a:r>
              <a:rPr lang="en-US" sz="3200" dirty="0"/>
              <a:t>Hands-On Skills Assessments</a:t>
            </a:r>
          </a:p>
        </p:txBody>
      </p:sp>
      <p:sp>
        <p:nvSpPr>
          <p:cNvPr id="4" name="Date Placeholder 3"/>
          <p:cNvSpPr>
            <a:spLocks noGrp="1"/>
          </p:cNvSpPr>
          <p:nvPr>
            <p:ph type="dt" sz="half" idx="10"/>
          </p:nvPr>
        </p:nvSpPr>
        <p:spPr/>
        <p:txBody>
          <a:bodyPr/>
          <a:lstStyle/>
          <a:p>
            <a:r>
              <a:rPr lang="en-US"/>
              <a:t>January 2020</a:t>
            </a:r>
            <a:endParaRPr lang="en-US" dirty="0"/>
          </a:p>
        </p:txBody>
      </p:sp>
      <p:sp>
        <p:nvSpPr>
          <p:cNvPr id="5" name="Footer Placeholder 4"/>
          <p:cNvSpPr>
            <a:spLocks noGrp="1"/>
          </p:cNvSpPr>
          <p:nvPr>
            <p:ph type="ftr" sz="quarter" idx="11"/>
          </p:nvPr>
        </p:nvSpPr>
        <p:spPr/>
        <p:txBody>
          <a:bodyPr/>
          <a:lstStyle/>
          <a:p>
            <a:r>
              <a:rPr lang="en-US"/>
              <a:t>Susan B. Harwood Grant SH05121-SH9</a:t>
            </a:r>
            <a:endParaRPr lang="en-US" dirty="0"/>
          </a:p>
        </p:txBody>
      </p:sp>
      <p:sp>
        <p:nvSpPr>
          <p:cNvPr id="6" name="Slide Number Placeholder 5"/>
          <p:cNvSpPr>
            <a:spLocks noGrp="1"/>
          </p:cNvSpPr>
          <p:nvPr>
            <p:ph type="sldNum" sz="quarter" idx="12"/>
          </p:nvPr>
        </p:nvSpPr>
        <p:spPr/>
        <p:txBody>
          <a:bodyPr/>
          <a:lstStyle/>
          <a:p>
            <a:fld id="{A238EE3B-2C96-4FAE-8AD1-4D7508491DE6}" type="slidenum">
              <a:rPr lang="en-US" smtClean="0"/>
              <a:pPr/>
              <a:t>123</a:t>
            </a:fld>
            <a:endParaRPr lang="en-US" dirty="0"/>
          </a:p>
        </p:txBody>
      </p:sp>
    </p:spTree>
    <p:extLst>
      <p:ext uri="{BB962C8B-B14F-4D97-AF65-F5344CB8AC3E}">
        <p14:creationId xmlns:p14="http://schemas.microsoft.com/office/powerpoint/2010/main" val="8780831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NOW YOU KNOW…</a:t>
            </a:r>
          </a:p>
        </p:txBody>
      </p:sp>
      <p:sp>
        <p:nvSpPr>
          <p:cNvPr id="3" name="Content Placeholder 2"/>
          <p:cNvSpPr>
            <a:spLocks noGrp="1"/>
          </p:cNvSpPr>
          <p:nvPr>
            <p:ph idx="1"/>
          </p:nvPr>
        </p:nvSpPr>
        <p:spPr/>
        <p:txBody>
          <a:bodyPr>
            <a:noAutofit/>
          </a:bodyPr>
          <a:lstStyle/>
          <a:p>
            <a:r>
              <a:rPr lang="en-US" sz="1600" b="1" dirty="0"/>
              <a:t>Course Folder Contents</a:t>
            </a:r>
          </a:p>
          <a:p>
            <a:pPr lvl="1">
              <a:spcBef>
                <a:spcPts val="0"/>
              </a:spcBef>
              <a:spcAft>
                <a:spcPts val="0"/>
              </a:spcAft>
            </a:pPr>
            <a:r>
              <a:rPr lang="en-US" sz="2000" dirty="0"/>
              <a:t>Instructor Verification Sheet 	</a:t>
            </a:r>
          </a:p>
          <a:p>
            <a:pPr lvl="1">
              <a:spcBef>
                <a:spcPts val="0"/>
              </a:spcBef>
              <a:spcAft>
                <a:spcPts val="0"/>
              </a:spcAft>
            </a:pPr>
            <a:r>
              <a:rPr lang="en-US" sz="2000" dirty="0"/>
              <a:t>Class Roster</a:t>
            </a:r>
          </a:p>
          <a:p>
            <a:pPr lvl="1">
              <a:spcBef>
                <a:spcPts val="0"/>
              </a:spcBef>
              <a:spcAft>
                <a:spcPts val="0"/>
              </a:spcAft>
            </a:pPr>
            <a:r>
              <a:rPr lang="en-US" sz="2000" dirty="0"/>
              <a:t>Student Training Attendance Confirmation </a:t>
            </a:r>
          </a:p>
          <a:p>
            <a:pPr lvl="1">
              <a:spcBef>
                <a:spcPts val="0"/>
              </a:spcBef>
              <a:spcAft>
                <a:spcPts val="0"/>
              </a:spcAft>
            </a:pPr>
            <a:r>
              <a:rPr lang="en-US" sz="2000" dirty="0"/>
              <a:t>Training Course Evaluation (if scanned, someone other than instructor should open envelope)</a:t>
            </a:r>
          </a:p>
          <a:p>
            <a:pPr lvl="1">
              <a:spcBef>
                <a:spcPts val="0"/>
              </a:spcBef>
              <a:spcAft>
                <a:spcPts val="0"/>
              </a:spcAft>
            </a:pPr>
            <a:r>
              <a:rPr lang="en-US" sz="2000" dirty="0"/>
              <a:t>Examination Answer Sheets</a:t>
            </a:r>
          </a:p>
          <a:p>
            <a:pPr lvl="1">
              <a:spcBef>
                <a:spcPts val="0"/>
              </a:spcBef>
              <a:spcAft>
                <a:spcPts val="0"/>
              </a:spcAft>
            </a:pPr>
            <a:r>
              <a:rPr lang="en-US" sz="2000" dirty="0"/>
              <a:t>Hands-On Skills Assessments</a:t>
            </a:r>
          </a:p>
          <a:p>
            <a:pPr marL="0" indent="0">
              <a:buNone/>
            </a:pPr>
            <a:r>
              <a:rPr lang="en-US" sz="1600" b="1" dirty="0"/>
              <a:t>Mail to: </a:t>
            </a:r>
            <a:r>
              <a:rPr lang="en-US" sz="1600" dirty="0"/>
              <a:t>	</a:t>
            </a:r>
            <a:r>
              <a:rPr lang="en-US" sz="1800" b="1" dirty="0"/>
              <a:t>Grant Program Manager </a:t>
            </a:r>
            <a:r>
              <a:rPr lang="en-US" sz="1600" b="1" dirty="0"/>
              <a:t>Nikeema Swaby</a:t>
            </a:r>
            <a:br>
              <a:rPr lang="en-US" sz="1600" b="1" dirty="0"/>
            </a:br>
            <a:r>
              <a:rPr lang="en-US" sz="1600" b="1" dirty="0"/>
              <a:t>	Mail Stop 1121, PO Box 5616</a:t>
            </a:r>
            <a:br>
              <a:rPr lang="en-US" sz="1600" b="1" dirty="0"/>
            </a:br>
            <a:r>
              <a:rPr lang="en-US" sz="1600" b="1" dirty="0"/>
              <a:t>	Greenville, SC, 29606</a:t>
            </a:r>
          </a:p>
          <a:p>
            <a:pPr marL="0" indent="0">
              <a:buNone/>
            </a:pPr>
            <a:r>
              <a:rPr lang="en-US" sz="1600" b="1" dirty="0"/>
              <a:t>Scan to:	</a:t>
            </a:r>
            <a:r>
              <a:rPr lang="en-US" sz="1600" b="1" dirty="0">
                <a:hlinkClick r:id="rId3"/>
              </a:rPr>
              <a:t>nikeema.swaby@gvltec.edu</a:t>
            </a:r>
            <a:endParaRPr lang="en-US" sz="1600" b="1" dirty="0"/>
          </a:p>
          <a:p>
            <a:pPr marL="0" indent="0">
              <a:buNone/>
            </a:pPr>
            <a:r>
              <a:rPr lang="en-US" sz="2000" dirty="0"/>
              <a:t>Greenville Technical College Continuing Education Unit (CEU) Course Certificates will be mailed </a:t>
            </a:r>
            <a:r>
              <a:rPr lang="en-US" sz="2000" b="1" dirty="0"/>
              <a:t>two weeks </a:t>
            </a:r>
            <a:r>
              <a:rPr lang="en-US" sz="2000" dirty="0"/>
              <a:t>after receiving all course documents. </a:t>
            </a:r>
          </a:p>
        </p:txBody>
      </p:sp>
      <p:sp>
        <p:nvSpPr>
          <p:cNvPr id="4" name="Date Placeholder 3"/>
          <p:cNvSpPr>
            <a:spLocks noGrp="1"/>
          </p:cNvSpPr>
          <p:nvPr>
            <p:ph type="dt" sz="half" idx="10"/>
          </p:nvPr>
        </p:nvSpPr>
        <p:spPr/>
        <p:txBody>
          <a:bodyPr/>
          <a:lstStyle/>
          <a:p>
            <a:r>
              <a:rPr lang="en-US"/>
              <a:t>January 2020</a:t>
            </a:r>
            <a:endParaRPr lang="en-US" dirty="0"/>
          </a:p>
        </p:txBody>
      </p:sp>
      <p:sp>
        <p:nvSpPr>
          <p:cNvPr id="5" name="Footer Placeholder 4"/>
          <p:cNvSpPr>
            <a:spLocks noGrp="1"/>
          </p:cNvSpPr>
          <p:nvPr>
            <p:ph type="ftr" sz="quarter" idx="11"/>
          </p:nvPr>
        </p:nvSpPr>
        <p:spPr/>
        <p:txBody>
          <a:bodyPr/>
          <a:lstStyle/>
          <a:p>
            <a:r>
              <a:rPr lang="en-US"/>
              <a:t>Susan B. Harwood Grant SH05121-SH9</a:t>
            </a:r>
            <a:endParaRPr lang="en-US" dirty="0"/>
          </a:p>
        </p:txBody>
      </p:sp>
      <p:sp>
        <p:nvSpPr>
          <p:cNvPr id="6" name="Slide Number Placeholder 5"/>
          <p:cNvSpPr>
            <a:spLocks noGrp="1"/>
          </p:cNvSpPr>
          <p:nvPr>
            <p:ph type="sldNum" sz="quarter" idx="12"/>
          </p:nvPr>
        </p:nvSpPr>
        <p:spPr/>
        <p:txBody>
          <a:bodyPr/>
          <a:lstStyle/>
          <a:p>
            <a:fld id="{A238EE3B-2C96-4FAE-8AD1-4D7508491DE6}" type="slidenum">
              <a:rPr lang="en-US" smtClean="0"/>
              <a:pPr/>
              <a:t>124</a:t>
            </a:fld>
            <a:endParaRPr lang="en-US" dirty="0"/>
          </a:p>
        </p:txBody>
      </p:sp>
    </p:spTree>
    <p:extLst>
      <p:ext uri="{BB962C8B-B14F-4D97-AF65-F5344CB8AC3E}">
        <p14:creationId xmlns:p14="http://schemas.microsoft.com/office/powerpoint/2010/main" val="40890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838199" y="484632"/>
            <a:ext cx="10515601" cy="16093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Font typeface="Calibri"/>
              <a:buNone/>
            </a:pPr>
            <a:r>
              <a:rPr lang="en-US" b="1" i="1" u="sng" dirty="0"/>
              <a:t>FATAL FACT #4</a:t>
            </a:r>
            <a:br>
              <a:rPr lang="en-US" dirty="0"/>
            </a:br>
            <a:endParaRPr dirty="0"/>
          </a:p>
        </p:txBody>
      </p:sp>
      <p:pic>
        <p:nvPicPr>
          <p:cNvPr id="7" name="Picture 6" descr="Fatal Fact 4. Workers reroofing falls 20 feet. ">
            <a:extLst>
              <a:ext uri="{FF2B5EF4-FFF2-40B4-BE49-F238E27FC236}">
                <a16:creationId xmlns:a16="http://schemas.microsoft.com/office/drawing/2014/main" id="{3B202DE8-EAEC-4DC3-962C-9A85C37E02D7}"/>
              </a:ext>
            </a:extLst>
          </p:cNvPr>
          <p:cNvPicPr>
            <a:picLocks noChangeAspect="1"/>
          </p:cNvPicPr>
          <p:nvPr/>
        </p:nvPicPr>
        <p:blipFill>
          <a:blip r:embed="rId3"/>
          <a:stretch>
            <a:fillRect/>
          </a:stretch>
        </p:blipFill>
        <p:spPr>
          <a:xfrm>
            <a:off x="329257" y="2585819"/>
            <a:ext cx="5289665" cy="2842613"/>
          </a:xfrm>
          <a:prstGeom prst="rect">
            <a:avLst/>
          </a:prstGeom>
        </p:spPr>
      </p:pic>
      <p:sp>
        <p:nvSpPr>
          <p:cNvPr id="222" name="Google Shape;222;p16"/>
          <p:cNvSpPr txBox="1">
            <a:spLocks noGrp="1"/>
          </p:cNvSpPr>
          <p:nvPr>
            <p:ph idx="1"/>
          </p:nvPr>
        </p:nvSpPr>
        <p:spPr>
          <a:xfrm>
            <a:off x="5618922" y="1842052"/>
            <a:ext cx="5734878" cy="4330148"/>
          </a:xfrm>
          <a:prstGeom prst="rect">
            <a:avLst/>
          </a:prstGeom>
          <a:noFill/>
          <a:ln>
            <a:noFill/>
          </a:ln>
        </p:spPr>
        <p:txBody>
          <a:bodyPr spcFirstLastPara="1" wrap="square" lIns="91425" tIns="45700" rIns="91425" bIns="45700" anchor="t" anchorCtr="0">
            <a:normAutofit lnSpcReduction="10000"/>
          </a:bodyPr>
          <a:lstStyle/>
          <a:p>
            <a:pPr marL="182880" lvl="0" indent="-183515" algn="l" rtl="0">
              <a:lnSpc>
                <a:spcPct val="90000"/>
              </a:lnSpc>
              <a:spcBef>
                <a:spcPts val="0"/>
              </a:spcBef>
              <a:spcAft>
                <a:spcPts val="0"/>
              </a:spcAft>
              <a:buSzPts val="2890"/>
              <a:buChar char="▪"/>
            </a:pPr>
            <a:r>
              <a:rPr lang="en-US" sz="3000" dirty="0"/>
              <a:t>Two workers were re-roofing a two-story home with a pitched roof.</a:t>
            </a:r>
            <a:endParaRPr sz="3000" dirty="0"/>
          </a:p>
          <a:p>
            <a:pPr marL="0" lvl="0" indent="0" algn="l" rtl="0">
              <a:lnSpc>
                <a:spcPct val="90000"/>
              </a:lnSpc>
              <a:spcBef>
                <a:spcPts val="0"/>
              </a:spcBef>
              <a:spcAft>
                <a:spcPts val="0"/>
              </a:spcAft>
              <a:buNone/>
            </a:pPr>
            <a:endParaRPr sz="3000" dirty="0"/>
          </a:p>
          <a:p>
            <a:pPr marL="182880" lvl="0" indent="-183515" algn="l" rtl="0">
              <a:lnSpc>
                <a:spcPct val="90000"/>
              </a:lnSpc>
              <a:spcBef>
                <a:spcPts val="0"/>
              </a:spcBef>
              <a:spcAft>
                <a:spcPts val="0"/>
              </a:spcAft>
              <a:buSzPts val="2890"/>
              <a:buChar char="▪"/>
            </a:pPr>
            <a:r>
              <a:rPr lang="en-US" sz="3000" dirty="0"/>
              <a:t>One of the workers reached to pick up another shingle, lost her balance and fell more than 20 feet to the driveway below. </a:t>
            </a:r>
            <a:endParaRPr sz="3000" dirty="0"/>
          </a:p>
          <a:p>
            <a:pPr marL="0" lvl="0" indent="0" algn="l" rtl="0">
              <a:lnSpc>
                <a:spcPct val="90000"/>
              </a:lnSpc>
              <a:spcBef>
                <a:spcPts val="0"/>
              </a:spcBef>
              <a:spcAft>
                <a:spcPts val="0"/>
              </a:spcAft>
              <a:buNone/>
            </a:pPr>
            <a:endParaRPr sz="3000" dirty="0"/>
          </a:p>
          <a:p>
            <a:pPr marL="182880" lvl="0" indent="-183515" algn="l" rtl="0">
              <a:lnSpc>
                <a:spcPct val="90000"/>
              </a:lnSpc>
              <a:spcBef>
                <a:spcPts val="0"/>
              </a:spcBef>
              <a:spcAft>
                <a:spcPts val="0"/>
              </a:spcAft>
              <a:buSzPts val="2890"/>
              <a:buChar char="▪"/>
            </a:pPr>
            <a:r>
              <a:rPr lang="en-US" sz="3000" dirty="0"/>
              <a:t>She died instantly from her injuries.</a:t>
            </a:r>
            <a:endParaRPr sz="3000" dirty="0"/>
          </a:p>
          <a:p>
            <a:pPr marL="182880" lvl="0" indent="0" algn="l" rtl="0">
              <a:lnSpc>
                <a:spcPct val="90000"/>
              </a:lnSpc>
              <a:spcBef>
                <a:spcPts val="1200"/>
              </a:spcBef>
              <a:spcAft>
                <a:spcPts val="0"/>
              </a:spcAft>
              <a:buSzPts val="2890"/>
              <a:buNone/>
            </a:pPr>
            <a:endParaRPr sz="3000"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13</a:t>
            </a:fld>
            <a:endParaRPr lang="en-US" dirty="0"/>
          </a:p>
        </p:txBody>
      </p:sp>
    </p:spTree>
    <p:extLst>
      <p:ext uri="{BB962C8B-B14F-4D97-AF65-F5344CB8AC3E}">
        <p14:creationId xmlns:p14="http://schemas.microsoft.com/office/powerpoint/2010/main" val="409809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14</a:t>
            </a:fld>
            <a:endParaRPr lang="en-US" dirty="0"/>
          </a:p>
        </p:txBody>
      </p:sp>
      <p:sp>
        <p:nvSpPr>
          <p:cNvPr id="228" name="Google Shape;228;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n-US" b="1" dirty="0"/>
              <a:t>What happens when someone gets hurt?</a:t>
            </a:r>
            <a:endParaRPr b="1" dirty="0"/>
          </a:p>
        </p:txBody>
      </p:sp>
      <p:sp>
        <p:nvSpPr>
          <p:cNvPr id="229" name="Google Shape;229;p20"/>
          <p:cNvSpPr txBox="1">
            <a:spLocks noGrp="1"/>
          </p:cNvSpPr>
          <p:nvPr>
            <p:ph idx="1"/>
          </p:nvPr>
        </p:nvSpPr>
        <p:spPr>
          <a:xfrm>
            <a:off x="1069850" y="2749525"/>
            <a:ext cx="10058400" cy="3422700"/>
          </a:xfrm>
          <a:prstGeom prst="rect">
            <a:avLst/>
          </a:prstGeom>
          <a:noFill/>
          <a:ln>
            <a:noFill/>
          </a:ln>
        </p:spPr>
        <p:txBody>
          <a:bodyPr spcFirstLastPara="1" wrap="square" lIns="91425" tIns="45700" rIns="91425" bIns="45700" anchor="t" anchorCtr="0">
            <a:normAutofit/>
          </a:bodyPr>
          <a:lstStyle/>
          <a:p>
            <a:pPr marL="182880" lvl="0" indent="-215900" algn="l" rtl="0">
              <a:lnSpc>
                <a:spcPct val="90000"/>
              </a:lnSpc>
              <a:spcBef>
                <a:spcPts val="0"/>
              </a:spcBef>
              <a:spcAft>
                <a:spcPts val="0"/>
              </a:spcAft>
              <a:buSzPts val="3400"/>
              <a:buChar char="▪"/>
            </a:pPr>
            <a:r>
              <a:rPr lang="en-US" dirty="0"/>
              <a:t>Employee Rights</a:t>
            </a:r>
            <a:endParaRPr dirty="0"/>
          </a:p>
          <a:p>
            <a:pPr marL="0" lvl="0" indent="0" algn="l" rtl="0">
              <a:lnSpc>
                <a:spcPct val="90000"/>
              </a:lnSpc>
              <a:spcBef>
                <a:spcPts val="0"/>
              </a:spcBef>
              <a:spcAft>
                <a:spcPts val="0"/>
              </a:spcAft>
              <a:buNone/>
            </a:pPr>
            <a:endParaRPr dirty="0"/>
          </a:p>
          <a:p>
            <a:pPr marL="182880" lvl="0" indent="-215900" algn="l" rtl="0">
              <a:lnSpc>
                <a:spcPct val="90000"/>
              </a:lnSpc>
              <a:spcBef>
                <a:spcPts val="1200"/>
              </a:spcBef>
              <a:spcAft>
                <a:spcPts val="0"/>
              </a:spcAft>
              <a:buSzPts val="3400"/>
              <a:buChar char="▪"/>
            </a:pPr>
            <a:r>
              <a:rPr lang="en-US" dirty="0"/>
              <a:t>Employer Responsibility</a:t>
            </a:r>
            <a:endParaRPr dirty="0"/>
          </a:p>
          <a:p>
            <a:pPr marL="0" lvl="0" indent="0" algn="l" rtl="0">
              <a:lnSpc>
                <a:spcPct val="90000"/>
              </a:lnSpc>
              <a:spcBef>
                <a:spcPts val="1200"/>
              </a:spcBef>
              <a:spcAft>
                <a:spcPts val="0"/>
              </a:spcAft>
              <a:buNone/>
            </a:pPr>
            <a:endParaRPr dirty="0"/>
          </a:p>
        </p:txBody>
      </p:sp>
      <p:pic>
        <p:nvPicPr>
          <p:cNvPr id="5" name="Picture 4" descr="Responsibility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987" y="2145194"/>
            <a:ext cx="5416826" cy="35751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15</a:t>
            </a:fld>
            <a:endParaRPr lang="en-US" dirty="0"/>
          </a:p>
        </p:txBody>
      </p:sp>
      <p:sp>
        <p:nvSpPr>
          <p:cNvPr id="235" name="Google Shape;235;p21"/>
          <p:cNvSpPr txBox="1">
            <a:spLocks noGrp="1"/>
          </p:cNvSpPr>
          <p:nvPr>
            <p:ph type="title"/>
          </p:nvPr>
        </p:nvSpPr>
        <p:spPr>
          <a:xfrm>
            <a:off x="838200" y="484625"/>
            <a:ext cx="10704949" cy="16092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3600"/>
              <a:buFont typeface="Calibri"/>
              <a:buNone/>
            </a:pPr>
            <a:r>
              <a:rPr lang="en-US" dirty="0"/>
              <a:t>Refusing work is protected if…</a:t>
            </a:r>
          </a:p>
        </p:txBody>
      </p:sp>
      <p:pic>
        <p:nvPicPr>
          <p:cNvPr id="236" name="Google Shape;236;p21" descr="OSHA New Reporting Flow Chart."/>
          <p:cNvPicPr preferRelativeResize="0"/>
          <p:nvPr/>
        </p:nvPicPr>
        <p:blipFill rotWithShape="1">
          <a:blip r:embed="rId3">
            <a:alphaModFix/>
          </a:blip>
          <a:srcRect/>
          <a:stretch/>
        </p:blipFill>
        <p:spPr>
          <a:xfrm>
            <a:off x="549451" y="2151089"/>
            <a:ext cx="2923201" cy="3784076"/>
          </a:xfrm>
          <a:prstGeom prst="rect">
            <a:avLst/>
          </a:prstGeom>
          <a:noFill/>
          <a:ln>
            <a:noFill/>
          </a:ln>
        </p:spPr>
      </p:pic>
      <p:sp>
        <p:nvSpPr>
          <p:cNvPr id="237" name="Google Shape;237;p21"/>
          <p:cNvSpPr txBox="1">
            <a:spLocks noGrp="1"/>
          </p:cNvSpPr>
          <p:nvPr>
            <p:ph idx="1"/>
          </p:nvPr>
        </p:nvSpPr>
        <p:spPr>
          <a:xfrm>
            <a:off x="3960625" y="1872325"/>
            <a:ext cx="7582500" cy="4341600"/>
          </a:xfrm>
          <a:prstGeom prst="rect">
            <a:avLst/>
          </a:prstGeom>
          <a:noFill/>
          <a:ln>
            <a:noFill/>
          </a:ln>
        </p:spPr>
        <p:txBody>
          <a:bodyPr spcFirstLastPara="1" wrap="square" lIns="91425" tIns="45700" rIns="91425" bIns="45700" anchor="t" anchorCtr="0">
            <a:normAutofit/>
          </a:bodyPr>
          <a:lstStyle/>
          <a:p>
            <a:pPr marL="182880" lvl="0" indent="-293497" algn="l" rtl="0">
              <a:lnSpc>
                <a:spcPct val="70000"/>
              </a:lnSpc>
              <a:spcBef>
                <a:spcPts val="1200"/>
              </a:spcBef>
              <a:spcAft>
                <a:spcPts val="0"/>
              </a:spcAft>
              <a:buSzPts val="3000"/>
              <a:buChar char="▪"/>
            </a:pPr>
            <a:r>
              <a:rPr lang="en-US" sz="3000" dirty="0"/>
              <a:t>You have asked the employer to eliminate the danger, and the employer failed to do so; and</a:t>
            </a:r>
            <a:endParaRPr sz="3000" dirty="0"/>
          </a:p>
          <a:p>
            <a:pPr marL="182880" lvl="0" indent="-293497" algn="l" rtl="0">
              <a:lnSpc>
                <a:spcPct val="70000"/>
              </a:lnSpc>
              <a:spcBef>
                <a:spcPts val="1200"/>
              </a:spcBef>
              <a:spcAft>
                <a:spcPts val="0"/>
              </a:spcAft>
              <a:buSzPts val="3000"/>
              <a:buChar char="▪"/>
            </a:pPr>
            <a:r>
              <a:rPr lang="en-US" sz="3000" dirty="0"/>
              <a:t>You refused to work in “good faith;” and </a:t>
            </a:r>
            <a:endParaRPr sz="3000" dirty="0"/>
          </a:p>
          <a:p>
            <a:pPr marL="182880" lvl="0" indent="-293497" algn="l" rtl="0">
              <a:lnSpc>
                <a:spcPct val="70000"/>
              </a:lnSpc>
              <a:spcBef>
                <a:spcPts val="1200"/>
              </a:spcBef>
              <a:spcAft>
                <a:spcPts val="0"/>
              </a:spcAft>
              <a:buSzPts val="3000"/>
              <a:buChar char="▪"/>
            </a:pPr>
            <a:r>
              <a:rPr lang="en-US" sz="3000" dirty="0"/>
              <a:t>A reasonable person would agree that there is a real danger of death or serious injury (illness); and</a:t>
            </a:r>
          </a:p>
          <a:p>
            <a:pPr marL="182880" lvl="0" indent="-293497" algn="l" rtl="0">
              <a:lnSpc>
                <a:spcPct val="70000"/>
              </a:lnSpc>
              <a:spcBef>
                <a:spcPts val="1200"/>
              </a:spcBef>
              <a:spcAft>
                <a:spcPts val="0"/>
              </a:spcAft>
              <a:buSzPts val="3000"/>
              <a:buChar char="▪"/>
            </a:pPr>
            <a:r>
              <a:rPr lang="en-US" sz="3000" dirty="0"/>
              <a:t>There isn’t enough time, due to the urgency of the hazard, to get it corrected through regular enforcement channels, such as requesting an OSHA inspection.</a:t>
            </a:r>
            <a:endParaRPr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16</a:t>
            </a:fld>
            <a:endParaRPr lang="en-US" dirty="0"/>
          </a:p>
        </p:txBody>
      </p:sp>
      <p:sp>
        <p:nvSpPr>
          <p:cNvPr id="2" name="Title 1"/>
          <p:cNvSpPr>
            <a:spLocks noGrp="1"/>
          </p:cNvSpPr>
          <p:nvPr>
            <p:ph type="title"/>
          </p:nvPr>
        </p:nvSpPr>
        <p:spPr/>
        <p:txBody>
          <a:bodyPr/>
          <a:lstStyle/>
          <a:p>
            <a:r>
              <a:rPr lang="en-US" dirty="0"/>
              <a:t>What are Employers’ Responsibilities to provide fall protection? </a:t>
            </a:r>
          </a:p>
        </p:txBody>
      </p:sp>
      <p:sp>
        <p:nvSpPr>
          <p:cNvPr id="3" name="Content Placeholder 2"/>
          <p:cNvSpPr>
            <a:spLocks noGrp="1"/>
          </p:cNvSpPr>
          <p:nvPr>
            <p:ph idx="1"/>
          </p:nvPr>
        </p:nvSpPr>
        <p:spPr>
          <a:xfrm>
            <a:off x="881270" y="2110064"/>
            <a:ext cx="10515600" cy="4036598"/>
          </a:xfrm>
        </p:spPr>
        <p:txBody>
          <a:bodyPr>
            <a:normAutofit/>
          </a:bodyPr>
          <a:lstStyle/>
          <a:p>
            <a:r>
              <a:rPr lang="en-US" dirty="0"/>
              <a:t>Assess the workplace </a:t>
            </a:r>
          </a:p>
          <a:p>
            <a:endParaRPr lang="en-US" dirty="0"/>
          </a:p>
          <a:p>
            <a:r>
              <a:rPr lang="en-US" dirty="0"/>
              <a:t>Industry requirements -</a:t>
            </a:r>
          </a:p>
          <a:p>
            <a:pPr lvl="1"/>
            <a:r>
              <a:rPr lang="en-US" dirty="0"/>
              <a:t>4 feet: General Industry</a:t>
            </a:r>
          </a:p>
          <a:p>
            <a:pPr lvl="1"/>
            <a:r>
              <a:rPr lang="en-US" dirty="0"/>
              <a:t>5 feet: Shipyards</a:t>
            </a:r>
          </a:p>
          <a:p>
            <a:pPr lvl="1"/>
            <a:r>
              <a:rPr lang="en-US" dirty="0"/>
              <a:t>6 feet: Construction Industry</a:t>
            </a:r>
          </a:p>
          <a:p>
            <a:pPr lvl="1"/>
            <a:r>
              <a:rPr lang="en-US" dirty="0"/>
              <a:t>8 feet: Longshoring</a:t>
            </a:r>
          </a:p>
        </p:txBody>
      </p:sp>
      <p:pic>
        <p:nvPicPr>
          <p:cNvPr id="7" name="Picture 6" descr="Worker climbing with fall protection"/>
          <p:cNvPicPr>
            <a:picLocks noChangeAspect="1"/>
          </p:cNvPicPr>
          <p:nvPr/>
        </p:nvPicPr>
        <p:blipFill rotWithShape="1">
          <a:blip r:embed="rId3">
            <a:extLst>
              <a:ext uri="{28A0092B-C50C-407E-A947-70E740481C1C}">
                <a14:useLocalDpi xmlns:a14="http://schemas.microsoft.com/office/drawing/2010/main" val="0"/>
              </a:ext>
            </a:extLst>
          </a:blip>
          <a:srcRect l="59387" t="10765" b="8340"/>
          <a:stretch/>
        </p:blipFill>
        <p:spPr>
          <a:xfrm>
            <a:off x="6811616" y="1868557"/>
            <a:ext cx="4084983" cy="4068417"/>
          </a:xfrm>
          <a:prstGeom prst="rect">
            <a:avLst/>
          </a:prstGeom>
        </p:spPr>
      </p:pic>
    </p:spTree>
    <p:extLst>
      <p:ext uri="{BB962C8B-B14F-4D97-AF65-F5344CB8AC3E}">
        <p14:creationId xmlns:p14="http://schemas.microsoft.com/office/powerpoint/2010/main" val="317914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17</a:t>
            </a:fld>
            <a:endParaRPr lang="en-US" dirty="0"/>
          </a:p>
        </p:txBody>
      </p:sp>
      <p:sp>
        <p:nvSpPr>
          <p:cNvPr id="243" name="Google Shape;243;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n-US" b="1" dirty="0"/>
              <a:t>Your rights </a:t>
            </a:r>
            <a:r>
              <a:rPr lang="en-US" dirty="0"/>
              <a:t>a</a:t>
            </a:r>
            <a:r>
              <a:rPr lang="en-US" b="1" dirty="0"/>
              <a:t>s </a:t>
            </a:r>
            <a:r>
              <a:rPr lang="en-US" dirty="0"/>
              <a:t>a</a:t>
            </a:r>
            <a:r>
              <a:rPr lang="en-US" b="1" dirty="0"/>
              <a:t> Whistleblower</a:t>
            </a:r>
            <a:endParaRPr lang="en-US" dirty="0"/>
          </a:p>
        </p:txBody>
      </p:sp>
      <p:sp>
        <p:nvSpPr>
          <p:cNvPr id="244" name="Google Shape;244;p22"/>
          <p:cNvSpPr txBox="1">
            <a:spLocks noGrp="1"/>
          </p:cNvSpPr>
          <p:nvPr>
            <p:ph idx="1"/>
          </p:nvPr>
        </p:nvSpPr>
        <p:spPr>
          <a:xfrm>
            <a:off x="838200" y="2226364"/>
            <a:ext cx="6569765" cy="3963885"/>
          </a:xfrm>
          <a:prstGeom prst="rect">
            <a:avLst/>
          </a:prstGeom>
          <a:noFill/>
          <a:ln>
            <a:noFill/>
          </a:ln>
        </p:spPr>
        <p:txBody>
          <a:bodyPr spcFirstLastPara="1" wrap="square" lIns="91425" tIns="45700" rIns="91425" bIns="45700" numCol="1" anchor="t" anchorCtr="0">
            <a:noAutofit/>
          </a:bodyPr>
          <a:lstStyle/>
          <a:p>
            <a:pPr marL="182880" lvl="0" indent="-182880" algn="l" rtl="0">
              <a:buSzPts val="1904"/>
              <a:buChar char="▪"/>
            </a:pPr>
            <a:r>
              <a:rPr lang="en-US" sz="3000" dirty="0"/>
              <a:t>You may file a complaint.</a:t>
            </a:r>
          </a:p>
          <a:p>
            <a:pPr marL="182880" lvl="0" indent="-182880" algn="l" rtl="0">
              <a:buSzPts val="1904"/>
              <a:buChar char="▪"/>
            </a:pPr>
            <a:r>
              <a:rPr lang="en-US" sz="3000" dirty="0"/>
              <a:t>You have the right to report unsafe working conditions.</a:t>
            </a:r>
          </a:p>
          <a:p>
            <a:pPr marL="182880" lvl="0" indent="-182880" algn="l" rtl="0">
              <a:buSzPts val="1904"/>
              <a:buChar char="▪"/>
            </a:pPr>
            <a:r>
              <a:rPr lang="en-US" sz="3000" dirty="0"/>
              <a:t>You have the right to file a complaint with out fear of retaliation. </a:t>
            </a:r>
          </a:p>
          <a:p>
            <a:pPr marL="182880" lvl="0" indent="-182880" algn="l" rtl="0">
              <a:buSzPts val="1904"/>
              <a:buChar char="▪"/>
            </a:pPr>
            <a:r>
              <a:rPr lang="en-US" sz="3000" i="1" dirty="0"/>
              <a:t>Note: There is a time limit.</a:t>
            </a:r>
            <a:endParaRPr sz="3000" i="1" dirty="0"/>
          </a:p>
        </p:txBody>
      </p:sp>
      <p:pic>
        <p:nvPicPr>
          <p:cNvPr id="5" name="Picture 4" descr="Whistl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529" y="2509233"/>
            <a:ext cx="4633715" cy="302857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34A8-A92D-4D6F-AA25-2C91DD6608C0}"/>
              </a:ext>
            </a:extLst>
          </p:cNvPr>
          <p:cNvSpPr>
            <a:spLocks noGrp="1"/>
          </p:cNvSpPr>
          <p:nvPr>
            <p:ph type="title"/>
          </p:nvPr>
        </p:nvSpPr>
        <p:spPr/>
        <p:txBody>
          <a:bodyPr/>
          <a:lstStyle/>
          <a:p>
            <a:r>
              <a:rPr lang="en-JM" dirty="0"/>
              <a:t>Qualified Person</a:t>
            </a:r>
            <a:endParaRPr lang="en-US" dirty="0"/>
          </a:p>
        </p:txBody>
      </p:sp>
      <p:sp>
        <p:nvSpPr>
          <p:cNvPr id="3" name="Content Placeholder 2">
            <a:extLst>
              <a:ext uri="{FF2B5EF4-FFF2-40B4-BE49-F238E27FC236}">
                <a16:creationId xmlns:a16="http://schemas.microsoft.com/office/drawing/2014/main" id="{37AC13D5-4DC6-406D-8058-17A8961D2BA6}"/>
              </a:ext>
            </a:extLst>
          </p:cNvPr>
          <p:cNvSpPr>
            <a:spLocks noGrp="1"/>
          </p:cNvSpPr>
          <p:nvPr>
            <p:ph idx="1"/>
          </p:nvPr>
        </p:nvSpPr>
        <p:spPr>
          <a:xfrm>
            <a:off x="838200" y="1815153"/>
            <a:ext cx="10515600" cy="4361810"/>
          </a:xfrm>
        </p:spPr>
        <p:txBody>
          <a:bodyPr/>
          <a:lstStyle/>
          <a:p>
            <a:r>
              <a:rPr lang="en-US" dirty="0"/>
              <a:t>Recognized degree or professional certificate</a:t>
            </a:r>
          </a:p>
          <a:p>
            <a:r>
              <a:rPr lang="en-US" dirty="0"/>
              <a:t>Extensive knowledge, training, and experience in the fall protection and rescue field</a:t>
            </a:r>
          </a:p>
          <a:p>
            <a:r>
              <a:rPr lang="en-US" dirty="0"/>
              <a:t>Capable of designing, analyzing, evaluating and specifying fall protection and rescue systems</a:t>
            </a:r>
          </a:p>
          <a:p>
            <a:r>
              <a:rPr lang="en-US" dirty="0"/>
              <a:t>Responsibility for design of anchorage points for personal fall arrest systems (PFAS)</a:t>
            </a:r>
          </a:p>
        </p:txBody>
      </p:sp>
      <p:sp>
        <p:nvSpPr>
          <p:cNvPr id="4" name="Date Placeholder 3">
            <a:extLst>
              <a:ext uri="{FF2B5EF4-FFF2-40B4-BE49-F238E27FC236}">
                <a16:creationId xmlns:a16="http://schemas.microsoft.com/office/drawing/2014/main" id="{2C4D303C-53CD-49F3-A5D4-1290589ABCCF}"/>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BEF32595-B00B-4E17-9CB1-218913B1C5C2}"/>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892874E7-4FEA-4E28-980E-9054F8C0D9D6}"/>
              </a:ext>
            </a:extLst>
          </p:cNvPr>
          <p:cNvSpPr>
            <a:spLocks noGrp="1"/>
          </p:cNvSpPr>
          <p:nvPr>
            <p:ph type="sldNum" sz="quarter" idx="12"/>
          </p:nvPr>
        </p:nvSpPr>
        <p:spPr/>
        <p:txBody>
          <a:bodyPr/>
          <a:lstStyle/>
          <a:p>
            <a:fld id="{A238EE3B-2C96-4FAE-8AD1-4D7508491DE6}" type="slidenum">
              <a:rPr lang="en-US" smtClean="0"/>
              <a:pPr/>
              <a:t>18</a:t>
            </a:fld>
            <a:endParaRPr lang="en-US" dirty="0"/>
          </a:p>
        </p:txBody>
      </p:sp>
    </p:spTree>
    <p:extLst>
      <p:ext uri="{BB962C8B-B14F-4D97-AF65-F5344CB8AC3E}">
        <p14:creationId xmlns:p14="http://schemas.microsoft.com/office/powerpoint/2010/main" val="200355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7BCD-7AE5-44E0-97F0-11DCF178F265}"/>
              </a:ext>
            </a:extLst>
          </p:cNvPr>
          <p:cNvSpPr>
            <a:spLocks noGrp="1"/>
          </p:cNvSpPr>
          <p:nvPr>
            <p:ph type="title"/>
          </p:nvPr>
        </p:nvSpPr>
        <p:spPr/>
        <p:txBody>
          <a:bodyPr/>
          <a:lstStyle/>
          <a:p>
            <a:r>
              <a:rPr lang="en-JM" dirty="0"/>
              <a:t>Competent Person</a:t>
            </a:r>
            <a:endParaRPr lang="en-US" dirty="0"/>
          </a:p>
        </p:txBody>
      </p:sp>
      <p:sp>
        <p:nvSpPr>
          <p:cNvPr id="3" name="Content Placeholder 2">
            <a:extLst>
              <a:ext uri="{FF2B5EF4-FFF2-40B4-BE49-F238E27FC236}">
                <a16:creationId xmlns:a16="http://schemas.microsoft.com/office/drawing/2014/main" id="{5304A9F3-589B-4004-9222-D5C318436FE8}"/>
              </a:ext>
            </a:extLst>
          </p:cNvPr>
          <p:cNvSpPr>
            <a:spLocks noGrp="1"/>
          </p:cNvSpPr>
          <p:nvPr>
            <p:ph idx="1"/>
          </p:nvPr>
        </p:nvSpPr>
        <p:spPr/>
        <p:txBody>
          <a:bodyPr/>
          <a:lstStyle/>
          <a:p>
            <a:r>
              <a:rPr lang="en-US" dirty="0"/>
              <a:t>Individual </a:t>
            </a:r>
            <a:r>
              <a:rPr lang="en-US" b="1" i="1" dirty="0"/>
              <a:t>chosen by the employer …</a:t>
            </a:r>
          </a:p>
          <a:p>
            <a:r>
              <a:rPr lang="en-US" dirty="0"/>
              <a:t>Responsible for immediate supervision, application, and observing of the employer’s managed fall protection program </a:t>
            </a:r>
          </a:p>
          <a:p>
            <a:r>
              <a:rPr lang="en-US" dirty="0"/>
              <a:t>Can identify, evaluate and address existing and potential fall hazards (through training and knowledge)</a:t>
            </a:r>
          </a:p>
          <a:p>
            <a:r>
              <a:rPr lang="en-US" dirty="0"/>
              <a:t>Has the employer’s authority to take prompt corrective action regarding such hazards</a:t>
            </a:r>
          </a:p>
          <a:p>
            <a:endParaRPr lang="en-US" dirty="0"/>
          </a:p>
        </p:txBody>
      </p:sp>
      <p:sp>
        <p:nvSpPr>
          <p:cNvPr id="4" name="Date Placeholder 3">
            <a:extLst>
              <a:ext uri="{FF2B5EF4-FFF2-40B4-BE49-F238E27FC236}">
                <a16:creationId xmlns:a16="http://schemas.microsoft.com/office/drawing/2014/main" id="{2E200079-B8E8-4E45-AFBB-539CD92F497C}"/>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CD42C65C-43A9-420B-97B5-8DC72DE06F4B}"/>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86C8B559-D613-482C-964B-DEBBA93F5F0A}"/>
              </a:ext>
            </a:extLst>
          </p:cNvPr>
          <p:cNvSpPr>
            <a:spLocks noGrp="1"/>
          </p:cNvSpPr>
          <p:nvPr>
            <p:ph type="sldNum" sz="quarter" idx="12"/>
          </p:nvPr>
        </p:nvSpPr>
        <p:spPr/>
        <p:txBody>
          <a:bodyPr/>
          <a:lstStyle/>
          <a:p>
            <a:fld id="{A238EE3B-2C96-4FAE-8AD1-4D7508491DE6}" type="slidenum">
              <a:rPr lang="en-US" smtClean="0"/>
              <a:pPr/>
              <a:t>19</a:t>
            </a:fld>
            <a:endParaRPr lang="en-US" dirty="0"/>
          </a:p>
        </p:txBody>
      </p:sp>
    </p:spTree>
    <p:extLst>
      <p:ext uri="{BB962C8B-B14F-4D97-AF65-F5344CB8AC3E}">
        <p14:creationId xmlns:p14="http://schemas.microsoft.com/office/powerpoint/2010/main" val="122123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3" name="Google Shape;133;g6d60a54ff5_0_0"/>
          <p:cNvSpPr txBox="1">
            <a:spLocks noGrp="1"/>
          </p:cNvSpPr>
          <p:nvPr>
            <p:ph type="title"/>
          </p:nvPr>
        </p:nvSpPr>
        <p:spPr/>
        <p:txBody>
          <a:bodyPr/>
          <a:lstStyle/>
          <a:p>
            <a:pPr lvl="0"/>
            <a:r>
              <a:rPr lang="en-US" dirty="0"/>
              <a:t>Why Are You Here?</a:t>
            </a:r>
          </a:p>
        </p:txBody>
      </p:sp>
      <p:sp>
        <p:nvSpPr>
          <p:cNvPr id="134" name="Google Shape;134;g6d60a54ff5_0_0"/>
          <p:cNvSpPr txBox="1">
            <a:spLocks noGrp="1"/>
          </p:cNvSpPr>
          <p:nvPr>
            <p:ph idx="1"/>
          </p:nvPr>
        </p:nvSpPr>
        <p:spPr>
          <a:xfrm>
            <a:off x="808383" y="1884880"/>
            <a:ext cx="10515600" cy="4351338"/>
          </a:xfrm>
        </p:spPr>
        <p:txBody>
          <a:bodyPr/>
          <a:lstStyle/>
          <a:p>
            <a:pPr lvl="0"/>
            <a:r>
              <a:rPr lang="en-US" dirty="0"/>
              <a:t>Welcome and Introductions</a:t>
            </a:r>
          </a:p>
          <a:p>
            <a:pPr lvl="1"/>
            <a:r>
              <a:rPr lang="en-US" dirty="0"/>
              <a:t>Please share</a:t>
            </a:r>
          </a:p>
          <a:p>
            <a:pPr lvl="2"/>
            <a:r>
              <a:rPr lang="en-US" dirty="0"/>
              <a:t>Your name, the company you work for, and what you do</a:t>
            </a:r>
          </a:p>
          <a:p>
            <a:pPr lvl="0"/>
            <a:r>
              <a:rPr lang="en-US" dirty="0"/>
              <a:t>Module Overview</a:t>
            </a:r>
          </a:p>
          <a:p>
            <a:pPr lvl="1"/>
            <a:r>
              <a:rPr lang="en-US" dirty="0"/>
              <a:t>Course agenda</a:t>
            </a:r>
          </a:p>
          <a:p>
            <a:pPr lvl="1"/>
            <a:r>
              <a:rPr lang="en-US" dirty="0"/>
              <a:t>Course Manual</a:t>
            </a:r>
          </a:p>
          <a:p>
            <a:pPr lvl="1"/>
            <a:r>
              <a:rPr lang="en-US" dirty="0"/>
              <a:t>You will learn…</a:t>
            </a:r>
          </a:p>
          <a:p>
            <a:pPr lvl="1"/>
            <a:r>
              <a:rPr lang="en-US" dirty="0"/>
              <a:t>This course</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8" name="Google Shape;29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Occupational Safety and Health Act of 1970 </a:t>
            </a:r>
          </a:p>
        </p:txBody>
      </p:sp>
      <p:sp>
        <p:nvSpPr>
          <p:cNvPr id="299" name="Google Shape;299;p6"/>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buNone/>
            </a:pPr>
            <a:r>
              <a:rPr lang="en-US" dirty="0"/>
              <a:t>OSHA MISSION</a:t>
            </a:r>
          </a:p>
          <a:p>
            <a:pPr lvl="0"/>
            <a:r>
              <a:rPr lang="en-US" dirty="0"/>
              <a:t>Safe and healthy working conditions</a:t>
            </a:r>
          </a:p>
          <a:p>
            <a:pPr lvl="0"/>
            <a:r>
              <a:rPr lang="en-US" dirty="0"/>
              <a:t>Enforceable standards</a:t>
            </a:r>
          </a:p>
          <a:p>
            <a:pPr lvl="0"/>
            <a:r>
              <a:rPr lang="en-US" dirty="0"/>
              <a:t>State programs</a:t>
            </a:r>
          </a:p>
          <a:p>
            <a:pPr lvl="0"/>
            <a:r>
              <a:rPr lang="en-US" dirty="0"/>
              <a:t>Research</a:t>
            </a:r>
          </a:p>
          <a:p>
            <a:pPr lvl="0"/>
            <a:r>
              <a:rPr lang="en-US" dirty="0"/>
              <a:t>Information, education and training</a:t>
            </a:r>
          </a:p>
          <a:p>
            <a:pPr lvl="0"/>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21</a:t>
            </a:fld>
            <a:endParaRPr lang="en-US" dirty="0"/>
          </a:p>
        </p:txBody>
      </p:sp>
      <p:sp>
        <p:nvSpPr>
          <p:cNvPr id="250" name="Google Shape;250;p11"/>
          <p:cNvSpPr txBox="1">
            <a:spLocks noGrp="1"/>
          </p:cNvSpPr>
          <p:nvPr>
            <p:ph type="title"/>
          </p:nvPr>
        </p:nvSpPr>
        <p:spPr>
          <a:xfrm>
            <a:off x="838201" y="484632"/>
            <a:ext cx="10862186" cy="105262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n-US" dirty="0"/>
              <a:t>Code of Federal Regulations (CFR)</a:t>
            </a:r>
          </a:p>
        </p:txBody>
      </p:sp>
      <p:pic>
        <p:nvPicPr>
          <p:cNvPr id="251" name="Google Shape;251;p11" descr="29 Code of Federal Regulations"/>
          <p:cNvPicPr preferRelativeResize="0"/>
          <p:nvPr/>
        </p:nvPicPr>
        <p:blipFill rotWithShape="1">
          <a:blip r:embed="rId3">
            <a:alphaModFix/>
          </a:blip>
          <a:srcRect/>
          <a:stretch/>
        </p:blipFill>
        <p:spPr>
          <a:xfrm>
            <a:off x="1271199" y="2121408"/>
            <a:ext cx="2310201" cy="3680791"/>
          </a:xfrm>
          <a:prstGeom prst="rect">
            <a:avLst/>
          </a:prstGeom>
          <a:noFill/>
          <a:ln>
            <a:noFill/>
          </a:ln>
        </p:spPr>
      </p:pic>
      <p:sp>
        <p:nvSpPr>
          <p:cNvPr id="252" name="Google Shape;252;p11"/>
          <p:cNvSpPr txBox="1">
            <a:spLocks noGrp="1"/>
          </p:cNvSpPr>
          <p:nvPr>
            <p:ph idx="1"/>
          </p:nvPr>
        </p:nvSpPr>
        <p:spPr>
          <a:xfrm>
            <a:off x="4970109" y="1927654"/>
            <a:ext cx="6730276" cy="4244545"/>
          </a:xfrm>
          <a:prstGeom prst="rect">
            <a:avLst/>
          </a:prstGeom>
          <a:noFill/>
          <a:ln>
            <a:noFill/>
          </a:ln>
        </p:spPr>
        <p:txBody>
          <a:bodyPr spcFirstLastPara="1" wrap="square" lIns="91425" tIns="45700" rIns="91425" bIns="45700" anchor="t" anchorCtr="0">
            <a:normAutofit/>
          </a:bodyPr>
          <a:lstStyle/>
          <a:p>
            <a:r>
              <a:rPr lang="en-US" dirty="0"/>
              <a:t>Download the most recent copy of fall protection regulations from osha.gov</a:t>
            </a:r>
            <a:br>
              <a:rPr lang="en-US" dirty="0"/>
            </a:br>
            <a:r>
              <a:rPr lang="en-US" dirty="0"/>
              <a:t>(or ecfr.gov.)</a:t>
            </a:r>
          </a:p>
          <a:p>
            <a:r>
              <a:rPr lang="en-US" dirty="0"/>
              <a:t>General Duty Clause</a:t>
            </a:r>
          </a:p>
          <a:p>
            <a:r>
              <a:rPr lang="en-US" dirty="0"/>
              <a:t>29 CFR 1926 Subpart M</a:t>
            </a:r>
          </a:p>
          <a:p>
            <a:r>
              <a:rPr lang="en-US" dirty="0"/>
              <a:t>29 CFR 1910 Subpart 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MODULE 1 NOW YOU KNOW…</a:t>
            </a:r>
          </a:p>
        </p:txBody>
      </p:sp>
      <p:sp>
        <p:nvSpPr>
          <p:cNvPr id="336" name="Google Shape;336;p10"/>
          <p:cNvSpPr txBox="1">
            <a:spLocks noGrp="1"/>
          </p:cNvSpPr>
          <p:nvPr>
            <p:ph idx="1"/>
          </p:nvPr>
        </p:nvSpPr>
        <p:spPr>
          <a:xfrm>
            <a:off x="838200" y="1825625"/>
            <a:ext cx="11224846" cy="4762744"/>
          </a:xfrm>
          <a:prstGeom prst="rect">
            <a:avLst/>
          </a:prstGeom>
          <a:noFill/>
          <a:ln>
            <a:noFill/>
          </a:ln>
        </p:spPr>
        <p:txBody>
          <a:bodyPr spcFirstLastPara="1" wrap="square" lIns="91425" tIns="45700" rIns="91425" bIns="45700" anchor="t" anchorCtr="0">
            <a:normAutofit fontScale="92500" lnSpcReduction="20000"/>
          </a:bodyPr>
          <a:lstStyle/>
          <a:p>
            <a:pPr fontAlgn="base"/>
            <a:r>
              <a:rPr lang="en-US" dirty="0"/>
              <a:t>Falls are the leading cause of death in construction. </a:t>
            </a:r>
          </a:p>
          <a:p>
            <a:pPr fontAlgn="base"/>
            <a:r>
              <a:rPr lang="en-US" dirty="0"/>
              <a:t>OSHA requires that fall protection be provided at elevations of</a:t>
            </a:r>
          </a:p>
          <a:p>
            <a:pPr lvl="1" fontAlgn="base"/>
            <a:r>
              <a:rPr lang="en-US" sz="3000" dirty="0"/>
              <a:t>4 feet general industry, 5 feet shipyards, 6 feet construction and 8 feet longshoring operations.</a:t>
            </a:r>
          </a:p>
          <a:p>
            <a:pPr fontAlgn="base"/>
            <a:r>
              <a:rPr lang="en-US" dirty="0"/>
              <a:t>Report fatality within (8) hours and all work-related inpatient hospitalizations,  amputations and losses of an eye within 24 hours.</a:t>
            </a:r>
          </a:p>
          <a:p>
            <a:pPr fontAlgn="base"/>
            <a:r>
              <a:rPr lang="en-US" b="1" i="1" dirty="0"/>
              <a:t>Qualified person </a:t>
            </a:r>
            <a:r>
              <a:rPr lang="en-US" dirty="0"/>
              <a:t>has</a:t>
            </a:r>
            <a:r>
              <a:rPr lang="en-US" b="1" i="1" dirty="0"/>
              <a:t> </a:t>
            </a:r>
            <a:r>
              <a:rPr lang="en-US" dirty="0"/>
              <a:t>a recognized degree, or by extensive knowledge, training and experience can successfully demonstrate the ability to solve/resolve problems. </a:t>
            </a:r>
          </a:p>
          <a:p>
            <a:pPr fontAlgn="base"/>
            <a:r>
              <a:rPr lang="en-US" b="1" i="1" dirty="0"/>
              <a:t>Competent person </a:t>
            </a:r>
            <a:r>
              <a:rPr lang="en-US" dirty="0"/>
              <a:t>can identify existing and predictable hazards </a:t>
            </a:r>
            <a:r>
              <a:rPr lang="en-US" b="1" i="1" dirty="0"/>
              <a:t>and</a:t>
            </a:r>
            <a:r>
              <a:rPr lang="en-US" dirty="0"/>
              <a:t> has authorization to take prompt corrective measures to eliminate them.</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22</a:t>
            </a:fld>
            <a:endParaRPr lang="en-US" dirty="0"/>
          </a:p>
        </p:txBody>
      </p:sp>
    </p:spTree>
    <p:extLst>
      <p:ext uri="{BB962C8B-B14F-4D97-AF65-F5344CB8AC3E}">
        <p14:creationId xmlns:p14="http://schemas.microsoft.com/office/powerpoint/2010/main" val="209998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p:txBody>
          <a:bodyPr/>
          <a:lstStyle/>
          <a:p>
            <a:pPr lvl="0"/>
            <a:r>
              <a:rPr lang="en-US" dirty="0"/>
              <a:t>MODULE 2: FALL ARREST SYSTEM</a:t>
            </a:r>
          </a:p>
        </p:txBody>
      </p:sp>
      <p:sp>
        <p:nvSpPr>
          <p:cNvPr id="10" name="Content Placeholder 9"/>
          <p:cNvSpPr>
            <a:spLocks noGrp="1"/>
          </p:cNvSpPr>
          <p:nvPr>
            <p:ph idx="1"/>
          </p:nvPr>
        </p:nvSpPr>
        <p:spPr/>
        <p:txBody>
          <a:bodyPr>
            <a:normAutofit/>
          </a:bodyPr>
          <a:lstStyle/>
          <a:p>
            <a:pPr marL="0" indent="0">
              <a:buNone/>
            </a:pPr>
            <a:r>
              <a:rPr lang="en-US" sz="3600" dirty="0"/>
              <a:t>Overview</a:t>
            </a:r>
          </a:p>
          <a:p>
            <a:r>
              <a:rPr lang="en-US" sz="3600" dirty="0"/>
              <a:t>Difference between Fall Prevention and Fall Protection</a:t>
            </a:r>
          </a:p>
          <a:p>
            <a:r>
              <a:rPr lang="en-US" sz="3600" dirty="0"/>
              <a:t>What makes up a Personal Fall Arrest System (PFAS)</a:t>
            </a:r>
          </a:p>
          <a:p>
            <a:r>
              <a:rPr lang="en-US" sz="3600" dirty="0"/>
              <a:t>How far can you fall while using a PFAS</a:t>
            </a:r>
          </a:p>
          <a:p>
            <a:r>
              <a:rPr lang="en-US" sz="3600" dirty="0"/>
              <a:t>How to rescue a falling worker</a:t>
            </a:r>
          </a:p>
          <a:p>
            <a:r>
              <a:rPr lang="en-US" sz="3600" dirty="0"/>
              <a:t>Inspection and maintenance of PFAS</a:t>
            </a:r>
          </a:p>
        </p:txBody>
      </p:sp>
      <p:sp>
        <p:nvSpPr>
          <p:cNvPr id="2" name="Date Placeholder 1"/>
          <p:cNvSpPr>
            <a:spLocks noGrp="1"/>
          </p:cNvSpPr>
          <p:nvPr>
            <p:ph type="dt" sz="half" idx="10"/>
          </p:nvPr>
        </p:nvSpPr>
        <p:spPr/>
        <p:txBody>
          <a:bodyPr/>
          <a:lstStyle/>
          <a:p>
            <a:r>
              <a:rPr lang="en-US"/>
              <a:t>January 2020</a:t>
            </a:r>
          </a:p>
        </p:txBody>
      </p:sp>
      <p:sp>
        <p:nvSpPr>
          <p:cNvPr id="3" name="Footer Placeholder 2"/>
          <p:cNvSpPr>
            <a:spLocks noGrp="1"/>
          </p:cNvSpPr>
          <p:nvPr>
            <p:ph type="ftr" sz="quarter" idx="11"/>
          </p:nvPr>
        </p:nvSpPr>
        <p:spPr/>
        <p:txBody>
          <a:bodyPr/>
          <a:lstStyle/>
          <a:p>
            <a:r>
              <a:rPr lang="en-US"/>
              <a:t>Susan B. Harwood Grant SH05121-SH9</a:t>
            </a:r>
          </a:p>
        </p:txBody>
      </p:sp>
      <p:sp>
        <p:nvSpPr>
          <p:cNvPr id="4" name="Slide Number Placeholder 3"/>
          <p:cNvSpPr>
            <a:spLocks noGrp="1"/>
          </p:cNvSpPr>
          <p:nvPr>
            <p:ph type="sldNum" sz="quarter" idx="12"/>
          </p:nvPr>
        </p:nvSpPr>
        <p:spPr/>
        <p:txBody>
          <a:bodyPr/>
          <a:lstStyle/>
          <a:p>
            <a:pPr lvl="0"/>
            <a:fld id="{7250112E-8FD4-417E-ADF9-ECDA15D67A63}" type="slidenum">
              <a:rPr lang="en-US" smtClean="0"/>
              <a:t>23</a:t>
            </a:fld>
            <a:endParaRPr lang="en-US" dirty="0"/>
          </a:p>
        </p:txBody>
      </p:sp>
    </p:spTree>
    <p:extLst>
      <p:ext uri="{BB962C8B-B14F-4D97-AF65-F5344CB8AC3E}">
        <p14:creationId xmlns:p14="http://schemas.microsoft.com/office/powerpoint/2010/main" val="391548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18">
            <a:extLst>
              <a:ext uri="{C183D7F6-B498-43B3-948B-1728B52AA6E4}">
                <adec:decorative xmlns:adec="http://schemas.microsoft.com/office/drawing/2017/decorative" val="1"/>
              </a:ext>
            </a:extLst>
          </p:cNvPr>
          <p:cNvSpPr txBox="1">
            <a:spLocks noGrp="1"/>
          </p:cNvSpPr>
          <p:nvPr>
            <p:ph idx="1"/>
          </p:nvPr>
        </p:nvSpPr>
        <p:spPr>
          <a:xfrm>
            <a:off x="838200" y="1825625"/>
            <a:ext cx="6244728" cy="4351338"/>
          </a:xfrm>
          <a:prstGeom prst="rect">
            <a:avLst/>
          </a:prstGeom>
          <a:noFill/>
          <a:ln>
            <a:noFill/>
          </a:ln>
        </p:spPr>
        <p:txBody>
          <a:bodyPr spcFirstLastPara="1" wrap="square" lIns="91425" tIns="45700" rIns="91425" bIns="45700" anchor="t" anchorCtr="0">
            <a:normAutofit/>
          </a:bodyPr>
          <a:lstStyle/>
          <a:p>
            <a:pPr fontAlgn="base"/>
            <a:r>
              <a:rPr lang="en-US" b="1" dirty="0"/>
              <a:t>Fall prevention </a:t>
            </a:r>
            <a:r>
              <a:rPr lang="en-US" dirty="0"/>
              <a:t>is preventing workers from falling by using engineering controls (e.g., guardrails and hole covers) or restraint systems. </a:t>
            </a:r>
          </a:p>
          <a:p>
            <a:pPr fontAlgn="base"/>
            <a:r>
              <a:rPr lang="en-US" b="1" dirty="0"/>
              <a:t>Fall arrest or protection </a:t>
            </a:r>
            <a:r>
              <a:rPr lang="en-US" dirty="0"/>
              <a:t>is preventing injury during and after a fall by using Personal Fall Arrest Systems (PFAS) or safety nets and having an effective rescue plan in place.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24</a:t>
            </a:fld>
            <a:endParaRPr lang="en-US" dirty="0"/>
          </a:p>
        </p:txBody>
      </p:sp>
      <p:sp>
        <p:nvSpPr>
          <p:cNvPr id="258" name="Google Shape;25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What is Fall Prevention/ Fall Protection?</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pic>
        <p:nvPicPr>
          <p:cNvPr id="260" name="Google Shape;260;p18" descr="Man on a roof over 6 feet"/>
          <p:cNvPicPr preferRelativeResize="0"/>
          <p:nvPr/>
        </p:nvPicPr>
        <p:blipFill rotWithShape="1">
          <a:blip r:embed="rId3">
            <a:alphaModFix/>
          </a:blip>
          <a:srcRect/>
          <a:stretch/>
        </p:blipFill>
        <p:spPr>
          <a:xfrm>
            <a:off x="7311528" y="1960563"/>
            <a:ext cx="4042272" cy="43513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25</a:t>
            </a:fld>
            <a:endParaRPr lang="en-US" dirty="0"/>
          </a:p>
        </p:txBody>
      </p:sp>
      <p:sp>
        <p:nvSpPr>
          <p:cNvPr id="258" name="Google Shape;25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Conventional and Alternative Fall Protection Systems</a:t>
            </a:r>
          </a:p>
        </p:txBody>
      </p:sp>
      <p:sp>
        <p:nvSpPr>
          <p:cNvPr id="259" name="Google Shape;259;p18"/>
          <p:cNvSpPr txBox="1">
            <a:spLocks noGrp="1"/>
          </p:cNvSpPr>
          <p:nvPr>
            <p:ph idx="1"/>
          </p:nvPr>
        </p:nvSpPr>
        <p:spPr>
          <a:xfrm>
            <a:off x="838200" y="1965279"/>
            <a:ext cx="6244728" cy="4211684"/>
          </a:xfrm>
          <a:prstGeom prst="rect">
            <a:avLst/>
          </a:prstGeom>
          <a:noFill/>
          <a:ln>
            <a:noFill/>
          </a:ln>
        </p:spPr>
        <p:txBody>
          <a:bodyPr spcFirstLastPara="1" wrap="square" lIns="91425" tIns="45700" rIns="91425" bIns="45700" anchor="t" anchorCtr="0">
            <a:normAutofit/>
          </a:bodyPr>
          <a:lstStyle/>
          <a:p>
            <a:pPr marL="0" indent="0">
              <a:buNone/>
            </a:pPr>
            <a:r>
              <a:rPr lang="en-US" dirty="0"/>
              <a:t>Conventional and Alternative fall protection systems may be separated into two categories:</a:t>
            </a:r>
          </a:p>
          <a:p>
            <a:pPr marL="0" indent="0">
              <a:buNone/>
            </a:pPr>
            <a:endParaRPr lang="en-US" dirty="0"/>
          </a:p>
          <a:p>
            <a:pPr fontAlgn="base"/>
            <a:r>
              <a:rPr lang="en-US" dirty="0"/>
              <a:t>Active Fall Protection Systems</a:t>
            </a:r>
          </a:p>
          <a:p>
            <a:pPr fontAlgn="base"/>
            <a:r>
              <a:rPr lang="en-US" dirty="0"/>
              <a:t>Passive Fall Protection Systems</a:t>
            </a:r>
          </a:p>
        </p:txBody>
      </p:sp>
      <p:pic>
        <p:nvPicPr>
          <p:cNvPr id="261" name="Google Shape;261;p18" descr="Two men working on a roof"/>
          <p:cNvPicPr preferRelativeResize="0"/>
          <p:nvPr/>
        </p:nvPicPr>
        <p:blipFill rotWithShape="1">
          <a:blip r:embed="rId3">
            <a:alphaModFix/>
          </a:blip>
          <a:srcRect/>
          <a:stretch/>
        </p:blipFill>
        <p:spPr>
          <a:xfrm>
            <a:off x="7208780" y="1965279"/>
            <a:ext cx="3963372" cy="4211683"/>
          </a:xfrm>
          <a:prstGeom prst="rect">
            <a:avLst/>
          </a:prstGeom>
          <a:noFill/>
          <a:ln>
            <a:noFill/>
          </a:ln>
        </p:spPr>
      </p:pic>
    </p:spTree>
    <p:extLst>
      <p:ext uri="{BB962C8B-B14F-4D97-AF65-F5344CB8AC3E}">
        <p14:creationId xmlns:p14="http://schemas.microsoft.com/office/powerpoint/2010/main" val="235948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AB8-4318-48B2-A0ED-9A4567B82524}"/>
              </a:ext>
            </a:extLst>
          </p:cNvPr>
          <p:cNvSpPr>
            <a:spLocks noGrp="1"/>
          </p:cNvSpPr>
          <p:nvPr>
            <p:ph type="title"/>
          </p:nvPr>
        </p:nvSpPr>
        <p:spPr/>
        <p:txBody>
          <a:bodyPr/>
          <a:lstStyle/>
          <a:p>
            <a:r>
              <a:rPr lang="en-JM" dirty="0"/>
              <a:t>Fall </a:t>
            </a:r>
            <a:r>
              <a:rPr lang="en-JM"/>
              <a:t>Protection Systems</a:t>
            </a:r>
            <a:endParaRPr lang="en-US" dirty="0"/>
          </a:p>
        </p:txBody>
      </p:sp>
      <p:sp>
        <p:nvSpPr>
          <p:cNvPr id="3" name="Text Placeholder 2">
            <a:extLst>
              <a:ext uri="{FF2B5EF4-FFF2-40B4-BE49-F238E27FC236}">
                <a16:creationId xmlns:a16="http://schemas.microsoft.com/office/drawing/2014/main" id="{20BF4CB7-9E7E-443A-A636-B2750BC99F2B}"/>
              </a:ext>
            </a:extLst>
          </p:cNvPr>
          <p:cNvSpPr>
            <a:spLocks noGrp="1"/>
          </p:cNvSpPr>
          <p:nvPr>
            <p:ph type="body" idx="1"/>
          </p:nvPr>
        </p:nvSpPr>
        <p:spPr/>
        <p:txBody>
          <a:bodyPr/>
          <a:lstStyle/>
          <a:p>
            <a:r>
              <a:rPr lang="en-JM" dirty="0"/>
              <a:t>ACTIVE</a:t>
            </a:r>
            <a:endParaRPr lang="en-US" dirty="0"/>
          </a:p>
        </p:txBody>
      </p:sp>
      <p:sp>
        <p:nvSpPr>
          <p:cNvPr id="4" name="Content Placeholder 3">
            <a:extLst>
              <a:ext uri="{FF2B5EF4-FFF2-40B4-BE49-F238E27FC236}">
                <a16:creationId xmlns:a16="http://schemas.microsoft.com/office/drawing/2014/main" id="{FF959137-6AF5-48DC-AF1A-DB3E5603CBE7}"/>
              </a:ext>
            </a:extLst>
          </p:cNvPr>
          <p:cNvSpPr>
            <a:spLocks noGrp="1"/>
          </p:cNvSpPr>
          <p:nvPr>
            <p:ph sz="half" idx="2"/>
          </p:nvPr>
        </p:nvSpPr>
        <p:spPr/>
        <p:txBody>
          <a:bodyPr>
            <a:normAutofit fontScale="92500" lnSpcReduction="10000"/>
          </a:bodyPr>
          <a:lstStyle/>
          <a:p>
            <a:pPr fontAlgn="base"/>
            <a:r>
              <a:rPr lang="en-US" dirty="0"/>
              <a:t>Personal Fall Arrest Systems (PFAS)</a:t>
            </a:r>
          </a:p>
          <a:p>
            <a:pPr fontAlgn="base"/>
            <a:r>
              <a:rPr lang="en-US" dirty="0"/>
              <a:t>Positioning Device Systems</a:t>
            </a:r>
          </a:p>
          <a:p>
            <a:pPr fontAlgn="base"/>
            <a:r>
              <a:rPr lang="en-US" dirty="0"/>
              <a:t>Restraint System</a:t>
            </a:r>
          </a:p>
          <a:p>
            <a:pPr fontAlgn="base"/>
            <a:r>
              <a:rPr lang="en-US" dirty="0"/>
              <a:t>Warning Line Systems</a:t>
            </a:r>
          </a:p>
          <a:p>
            <a:pPr fontAlgn="base"/>
            <a:r>
              <a:rPr lang="en-US" dirty="0"/>
              <a:t>Controlled Access Zones</a:t>
            </a:r>
          </a:p>
          <a:p>
            <a:pPr fontAlgn="base"/>
            <a:r>
              <a:rPr lang="en-US" dirty="0"/>
              <a:t>Controlled Decking Zone</a:t>
            </a:r>
          </a:p>
          <a:p>
            <a:pPr fontAlgn="base"/>
            <a:r>
              <a:rPr lang="en-US" dirty="0"/>
              <a:t>Safety Monitoring Systems</a:t>
            </a:r>
          </a:p>
          <a:p>
            <a:endParaRPr lang="en-US" dirty="0"/>
          </a:p>
        </p:txBody>
      </p:sp>
      <p:sp>
        <p:nvSpPr>
          <p:cNvPr id="5" name="Text Placeholder 4">
            <a:extLst>
              <a:ext uri="{FF2B5EF4-FFF2-40B4-BE49-F238E27FC236}">
                <a16:creationId xmlns:a16="http://schemas.microsoft.com/office/drawing/2014/main" id="{236C921B-1721-4FC0-9D91-B3B34239CD7A}"/>
              </a:ext>
            </a:extLst>
          </p:cNvPr>
          <p:cNvSpPr>
            <a:spLocks noGrp="1"/>
          </p:cNvSpPr>
          <p:nvPr>
            <p:ph type="body" sz="quarter" idx="3"/>
          </p:nvPr>
        </p:nvSpPr>
        <p:spPr/>
        <p:txBody>
          <a:bodyPr/>
          <a:lstStyle/>
          <a:p>
            <a:r>
              <a:rPr lang="en-JM" dirty="0"/>
              <a:t>PASSIVE</a:t>
            </a:r>
            <a:endParaRPr lang="en-US" dirty="0"/>
          </a:p>
        </p:txBody>
      </p:sp>
      <p:sp>
        <p:nvSpPr>
          <p:cNvPr id="6" name="Content Placeholder 5">
            <a:extLst>
              <a:ext uri="{FF2B5EF4-FFF2-40B4-BE49-F238E27FC236}">
                <a16:creationId xmlns:a16="http://schemas.microsoft.com/office/drawing/2014/main" id="{1CBCA237-303A-4993-8CE0-46E047FA8A05}"/>
              </a:ext>
            </a:extLst>
          </p:cNvPr>
          <p:cNvSpPr>
            <a:spLocks noGrp="1"/>
          </p:cNvSpPr>
          <p:nvPr>
            <p:ph sz="quarter" idx="4"/>
          </p:nvPr>
        </p:nvSpPr>
        <p:spPr/>
        <p:txBody>
          <a:bodyPr>
            <a:normAutofit/>
          </a:bodyPr>
          <a:lstStyle/>
          <a:p>
            <a:pPr fontAlgn="base"/>
            <a:r>
              <a:rPr lang="en-US" dirty="0"/>
              <a:t>Safety Net Systems</a:t>
            </a:r>
          </a:p>
          <a:p>
            <a:pPr fontAlgn="base"/>
            <a:r>
              <a:rPr lang="en-US" dirty="0"/>
              <a:t>Protection from Falling Objects</a:t>
            </a:r>
          </a:p>
          <a:p>
            <a:pPr fontAlgn="base"/>
            <a:r>
              <a:rPr lang="en-US" dirty="0"/>
              <a:t>Guardrails*</a:t>
            </a:r>
          </a:p>
          <a:p>
            <a:pPr fontAlgn="base"/>
            <a:r>
              <a:rPr lang="en-US" dirty="0"/>
              <a:t>Hole Covers*</a:t>
            </a:r>
          </a:p>
          <a:p>
            <a:pPr marL="0" indent="0">
              <a:buNone/>
            </a:pPr>
            <a:r>
              <a:rPr lang="en-US" dirty="0"/>
              <a:t>* Eliminates Fall Hazards</a:t>
            </a:r>
          </a:p>
        </p:txBody>
      </p:sp>
      <p:sp>
        <p:nvSpPr>
          <p:cNvPr id="7" name="Date Placeholder 6">
            <a:extLst>
              <a:ext uri="{FF2B5EF4-FFF2-40B4-BE49-F238E27FC236}">
                <a16:creationId xmlns:a16="http://schemas.microsoft.com/office/drawing/2014/main" id="{14364EEF-79A4-442E-9B12-1DC2A003E3E2}"/>
              </a:ext>
            </a:extLst>
          </p:cNvPr>
          <p:cNvSpPr>
            <a:spLocks noGrp="1"/>
          </p:cNvSpPr>
          <p:nvPr>
            <p:ph type="dt" sz="half" idx="10"/>
          </p:nvPr>
        </p:nvSpPr>
        <p:spPr/>
        <p:txBody>
          <a:bodyPr/>
          <a:lstStyle/>
          <a:p>
            <a:r>
              <a:rPr lang="en-US"/>
              <a:t>January 2020</a:t>
            </a:r>
          </a:p>
        </p:txBody>
      </p:sp>
      <p:sp>
        <p:nvSpPr>
          <p:cNvPr id="8" name="Footer Placeholder 7">
            <a:extLst>
              <a:ext uri="{FF2B5EF4-FFF2-40B4-BE49-F238E27FC236}">
                <a16:creationId xmlns:a16="http://schemas.microsoft.com/office/drawing/2014/main" id="{C33F76A3-CE75-443A-85D8-D8909CEEF2D3}"/>
              </a:ext>
            </a:extLst>
          </p:cNvPr>
          <p:cNvSpPr>
            <a:spLocks noGrp="1"/>
          </p:cNvSpPr>
          <p:nvPr>
            <p:ph type="ftr" sz="quarter" idx="11"/>
          </p:nvPr>
        </p:nvSpPr>
        <p:spPr/>
        <p:txBody>
          <a:bodyPr/>
          <a:lstStyle/>
          <a:p>
            <a:r>
              <a:rPr lang="en-US"/>
              <a:t>Susan B. Harwood Grant SH05121-SH9</a:t>
            </a:r>
          </a:p>
        </p:txBody>
      </p:sp>
      <p:sp>
        <p:nvSpPr>
          <p:cNvPr id="9" name="Slide Number Placeholder 8">
            <a:extLst>
              <a:ext uri="{FF2B5EF4-FFF2-40B4-BE49-F238E27FC236}">
                <a16:creationId xmlns:a16="http://schemas.microsoft.com/office/drawing/2014/main" id="{6298D335-FE87-4DAE-ABC2-276441F7FE4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2191091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Personal Fall Protection Equipment for Personal Fall Arrest Systems (PFAS)</a:t>
            </a:r>
          </a:p>
        </p:txBody>
      </p:sp>
      <p:sp>
        <p:nvSpPr>
          <p:cNvPr id="499" name="Google Shape;499;p40"/>
          <p:cNvSpPr txBox="1">
            <a:spLocks noGrp="1"/>
          </p:cNvSpPr>
          <p:nvPr>
            <p:ph idx="1"/>
          </p:nvPr>
        </p:nvSpPr>
        <p:spPr>
          <a:xfrm>
            <a:off x="838200" y="1825625"/>
            <a:ext cx="6831842" cy="4351338"/>
          </a:xfrm>
          <a:prstGeom prst="rect">
            <a:avLst/>
          </a:prstGeom>
          <a:noFill/>
          <a:ln>
            <a:noFill/>
          </a:ln>
        </p:spPr>
        <p:txBody>
          <a:bodyPr spcFirstLastPara="1" wrap="square" lIns="91425" tIns="45700" rIns="91425" bIns="45700" anchor="t" anchorCtr="0">
            <a:normAutofit/>
          </a:bodyPr>
          <a:lstStyle/>
          <a:p>
            <a:pPr lvl="0"/>
            <a:r>
              <a:rPr lang="en-US" dirty="0"/>
              <a:t>A PFAS is a system with components that work together to protect workers when they fall from elevated heights. </a:t>
            </a:r>
          </a:p>
          <a:p>
            <a:pPr lvl="0"/>
            <a:r>
              <a:rPr lang="en-US" dirty="0"/>
              <a:t>PFAS components include an anchorage, connectors, and a full-body harness, and may include a shock-absorbing lanyard, a retractable lifeline, and/or a deceleration device. </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27</a:t>
            </a:fld>
            <a:endParaRPr lang="en-US" dirty="0"/>
          </a:p>
        </p:txBody>
      </p:sp>
      <p:pic>
        <p:nvPicPr>
          <p:cNvPr id="500" name="Google Shape;500;p40" descr="Examples of manufacturers’ labels for various types of fall protection equipment."/>
          <p:cNvPicPr preferRelativeResize="0"/>
          <p:nvPr/>
        </p:nvPicPr>
        <p:blipFill rotWithShape="1">
          <a:blip r:embed="rId3">
            <a:alphaModFix/>
          </a:blip>
          <a:srcRect l="34338" r="26093" b="1"/>
          <a:stretch/>
        </p:blipFill>
        <p:spPr>
          <a:xfrm>
            <a:off x="7872307" y="2652766"/>
            <a:ext cx="3261974" cy="27204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F3856D-614B-4D22-B49C-575E04FAF200}"/>
              </a:ex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4871146D-2CC2-412D-A244-F5983B5B097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8C6D581A-84CE-440F-831D-71F2671D2A73}"/>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28</a:t>
            </a:fld>
            <a:endParaRPr lang="en-US" dirty="0"/>
          </a:p>
        </p:txBody>
      </p:sp>
      <p:sp>
        <p:nvSpPr>
          <p:cNvPr id="9" name="Title 8">
            <a:extLst>
              <a:ext uri="{FF2B5EF4-FFF2-40B4-BE49-F238E27FC236}">
                <a16:creationId xmlns:a16="http://schemas.microsoft.com/office/drawing/2014/main" id="{B4D6FBBC-F353-4BD3-8AAA-E6FC04080526}"/>
              </a:ext>
            </a:extLst>
          </p:cNvPr>
          <p:cNvSpPr>
            <a:spLocks noGrp="1"/>
          </p:cNvSpPr>
          <p:nvPr>
            <p:ph type="title"/>
          </p:nvPr>
        </p:nvSpPr>
        <p:spPr/>
        <p:txBody>
          <a:bodyPr/>
          <a:lstStyle/>
          <a:p>
            <a:r>
              <a:rPr lang="en-JM" dirty="0"/>
              <a:t>Personal Fall Arrest System</a:t>
            </a:r>
            <a:endParaRPr lang="en-US" dirty="0"/>
          </a:p>
        </p:txBody>
      </p:sp>
      <p:sp>
        <p:nvSpPr>
          <p:cNvPr id="10" name="Content Placeholder 9">
            <a:extLst>
              <a:ext uri="{FF2B5EF4-FFF2-40B4-BE49-F238E27FC236}">
                <a16:creationId xmlns:a16="http://schemas.microsoft.com/office/drawing/2014/main" id="{C509515F-0ECA-483D-BA53-4CDBF8620C0F}"/>
              </a:ext>
            </a:extLst>
          </p:cNvPr>
          <p:cNvSpPr>
            <a:spLocks noGrp="1"/>
          </p:cNvSpPr>
          <p:nvPr>
            <p:ph sz="half" idx="2"/>
          </p:nvPr>
        </p:nvSpPr>
        <p:spPr>
          <a:xfrm>
            <a:off x="838199" y="1847850"/>
            <a:ext cx="5753669" cy="4351338"/>
          </a:xfrm>
        </p:spPr>
        <p:txBody>
          <a:bodyPr>
            <a:normAutofit/>
          </a:bodyPr>
          <a:lstStyle/>
          <a:p>
            <a:r>
              <a:rPr lang="en-US" dirty="0"/>
              <a:t>Harnesses </a:t>
            </a:r>
          </a:p>
          <a:p>
            <a:r>
              <a:rPr lang="en-US" dirty="0"/>
              <a:t>The dorsal D-ring </a:t>
            </a:r>
          </a:p>
          <a:p>
            <a:r>
              <a:rPr lang="en-US" dirty="0"/>
              <a:t>Fit is adjusted so that all straps are snug</a:t>
            </a:r>
          </a:p>
          <a:p>
            <a:r>
              <a:rPr lang="en-US" dirty="0"/>
              <a:t>No dangling leg straps or arm straps </a:t>
            </a:r>
          </a:p>
        </p:txBody>
      </p:sp>
      <p:pic>
        <p:nvPicPr>
          <p:cNvPr id="8" name="Content Placeholder 7" descr="Personal Fall Arrest System">
            <a:extLst>
              <a:ext uri="{FF2B5EF4-FFF2-40B4-BE49-F238E27FC236}">
                <a16:creationId xmlns:a16="http://schemas.microsoft.com/office/drawing/2014/main" id="{9D2F478A-1632-4359-AD48-201E8660106B}"/>
              </a:ext>
            </a:extLst>
          </p:cNvPr>
          <p:cNvPicPr>
            <a:picLocks noGrp="1" noChangeAspect="1"/>
          </p:cNvPicPr>
          <p:nvPr>
            <p:ph sz="half" idx="1"/>
          </p:nvPr>
        </p:nvPicPr>
        <p:blipFill>
          <a:blip r:embed="rId3"/>
          <a:stretch>
            <a:fillRect/>
          </a:stretch>
        </p:blipFill>
        <p:spPr>
          <a:xfrm>
            <a:off x="6794264" y="1847850"/>
            <a:ext cx="4559536" cy="4351338"/>
          </a:xfrm>
        </p:spPr>
      </p:pic>
    </p:spTree>
    <p:extLst>
      <p:ext uri="{BB962C8B-B14F-4D97-AF65-F5344CB8AC3E}">
        <p14:creationId xmlns:p14="http://schemas.microsoft.com/office/powerpoint/2010/main" val="605673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29</a:t>
            </a:fld>
            <a:endParaRPr lang="en-US" dirty="0"/>
          </a:p>
        </p:txBody>
      </p:sp>
      <p:sp>
        <p:nvSpPr>
          <p:cNvPr id="818" name="Google Shape;818;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Full Body Harness</a:t>
            </a:r>
          </a:p>
        </p:txBody>
      </p:sp>
      <p:pic>
        <p:nvPicPr>
          <p:cNvPr id="817" name="Google Shape;817;p82" title="Diagram - Full body harness"/>
          <p:cNvPicPr preferRelativeResize="0"/>
          <p:nvPr/>
        </p:nvPicPr>
        <p:blipFill rotWithShape="1">
          <a:blip r:embed="rId3">
            <a:alphaModFix/>
          </a:blip>
          <a:srcRect/>
          <a:stretch/>
        </p:blipFill>
        <p:spPr>
          <a:xfrm>
            <a:off x="838200" y="2153302"/>
            <a:ext cx="2456468" cy="3423770"/>
          </a:xfrm>
          <a:prstGeom prst="rect">
            <a:avLst/>
          </a:prstGeom>
          <a:noFill/>
          <a:ln>
            <a:noFill/>
          </a:ln>
        </p:spPr>
      </p:pic>
      <p:sp>
        <p:nvSpPr>
          <p:cNvPr id="819" name="Google Shape;819;p82"/>
          <p:cNvSpPr txBox="1">
            <a:spLocks noGrp="1"/>
          </p:cNvSpPr>
          <p:nvPr>
            <p:ph idx="1"/>
          </p:nvPr>
        </p:nvSpPr>
        <p:spPr>
          <a:xfrm>
            <a:off x="3234518" y="2033515"/>
            <a:ext cx="8119281" cy="4143447"/>
          </a:xfrm>
          <a:prstGeom prst="rect">
            <a:avLst/>
          </a:prstGeom>
          <a:noFill/>
          <a:ln>
            <a:noFill/>
          </a:ln>
        </p:spPr>
        <p:txBody>
          <a:bodyPr spcFirstLastPara="1" wrap="square" lIns="91425" tIns="45700" rIns="91425" bIns="45700" anchor="t" anchorCtr="0">
            <a:normAutofit/>
          </a:bodyPr>
          <a:lstStyle/>
          <a:p>
            <a:pPr lvl="0"/>
            <a:r>
              <a:rPr lang="en-US" dirty="0"/>
              <a:t>A full body harness is required for fall arrest. </a:t>
            </a:r>
          </a:p>
          <a:p>
            <a:pPr lvl="0"/>
            <a:r>
              <a:rPr lang="en-US" dirty="0"/>
              <a:t>Safety harnesses distribute fall-arrest impact through the thighs and buttocks. </a:t>
            </a:r>
          </a:p>
          <a:p>
            <a:pPr lvl="0"/>
            <a:r>
              <a:rPr lang="en-US" dirty="0"/>
              <a:t>Safety belts (waist belts) are no longer permitted for use as personal fall arrest equipment. </a:t>
            </a:r>
          </a:p>
          <a:p>
            <a:pPr lvl="1"/>
            <a:r>
              <a:rPr lang="en-US" dirty="0"/>
              <a:t>In a fall arrest, they can cause serious damage to internal organs such as the spleen and pancreas.</a:t>
            </a:r>
          </a:p>
          <a:p>
            <a:pPr lvl="0"/>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Course Agenda</a:t>
            </a:r>
          </a:p>
        </p:txBody>
      </p:sp>
      <p:sp>
        <p:nvSpPr>
          <p:cNvPr id="145" name="Google Shape;145;p3"/>
          <p:cNvSpPr txBox="1">
            <a:spLocks noGrp="1"/>
          </p:cNvSpPr>
          <p:nvPr>
            <p:ph sz="half" idx="1"/>
          </p:nvPr>
        </p:nvSpPr>
        <p:spPr/>
        <p:txBody>
          <a:bodyPr>
            <a:normAutofit fontScale="92500" lnSpcReduction="20000"/>
          </a:bodyPr>
          <a:lstStyle/>
          <a:p>
            <a:pPr lvl="0"/>
            <a:r>
              <a:rPr lang="en-US" dirty="0"/>
              <a:t>Registration, Introduction and Pre-Test</a:t>
            </a:r>
          </a:p>
          <a:p>
            <a:pPr lvl="0"/>
            <a:r>
              <a:rPr lang="en-US" dirty="0"/>
              <a:t>Module 1: Introduction to Fall Protection</a:t>
            </a:r>
          </a:p>
          <a:p>
            <a:pPr lvl="0"/>
            <a:r>
              <a:rPr lang="en-US" dirty="0"/>
              <a:t>Module 2: Fall Arrest System</a:t>
            </a:r>
          </a:p>
          <a:p>
            <a:pPr lvl="0"/>
            <a:r>
              <a:rPr lang="en-US" dirty="0"/>
              <a:t>Skills Assessments #1, #2, #3, #4</a:t>
            </a:r>
          </a:p>
          <a:p>
            <a:pPr lvl="0"/>
            <a:r>
              <a:rPr lang="en-US" dirty="0"/>
              <a:t>Break</a:t>
            </a:r>
          </a:p>
          <a:p>
            <a:pPr lvl="0"/>
            <a:r>
              <a:rPr lang="en-US" dirty="0"/>
              <a:t>Module 3: Fall Prevention Systems</a:t>
            </a:r>
          </a:p>
          <a:p>
            <a:pPr lvl="0"/>
            <a:r>
              <a:rPr lang="en-US" dirty="0"/>
              <a:t>Module 4: Ladder Safety Devices</a:t>
            </a:r>
          </a:p>
          <a:p>
            <a:r>
              <a:rPr lang="en-US" dirty="0"/>
              <a:t>Skills Assessments #5</a:t>
            </a:r>
          </a:p>
        </p:txBody>
      </p:sp>
      <p:sp>
        <p:nvSpPr>
          <p:cNvPr id="12" name="Content Placeholder 11"/>
          <p:cNvSpPr>
            <a:spLocks noGrp="1"/>
          </p:cNvSpPr>
          <p:nvPr>
            <p:ph sz="half" idx="2"/>
          </p:nvPr>
        </p:nvSpPr>
        <p:spPr/>
        <p:txBody>
          <a:bodyPr>
            <a:normAutofit fontScale="92500" lnSpcReduction="20000"/>
          </a:bodyPr>
          <a:lstStyle/>
          <a:p>
            <a:pPr lvl="0"/>
            <a:r>
              <a:rPr lang="en-US" dirty="0"/>
              <a:t>Case Study Group Discussion</a:t>
            </a:r>
          </a:p>
          <a:p>
            <a:pPr lvl="0"/>
            <a:r>
              <a:rPr lang="en-US" dirty="0"/>
              <a:t>Lunch</a:t>
            </a:r>
          </a:p>
          <a:p>
            <a:r>
              <a:rPr lang="en-US" dirty="0"/>
              <a:t>Test</a:t>
            </a:r>
          </a:p>
          <a:p>
            <a:pPr lvl="0"/>
            <a:r>
              <a:rPr lang="en-US" dirty="0"/>
              <a:t>Module 5: Introduction to Adult Learning</a:t>
            </a:r>
          </a:p>
          <a:p>
            <a:pPr lvl="0"/>
            <a:r>
              <a:rPr lang="en-US" dirty="0"/>
              <a:t>Module 6: Teaching Requirements</a:t>
            </a:r>
          </a:p>
          <a:p>
            <a:r>
              <a:rPr lang="en-US" dirty="0"/>
              <a:t>Break</a:t>
            </a:r>
          </a:p>
          <a:p>
            <a:r>
              <a:rPr lang="en-US" dirty="0"/>
              <a:t>Group Teach Back</a:t>
            </a:r>
          </a:p>
          <a:p>
            <a:pPr lvl="0"/>
            <a:r>
              <a:rPr lang="en-US" dirty="0"/>
              <a:t>Wrap-up</a:t>
            </a:r>
          </a:p>
          <a:p>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579F68-B3B6-4EDE-AEDB-9106B19C1D9A}"/>
              </a:ext>
            </a:extLst>
          </p:cNvPr>
          <p:cNvSpPr>
            <a:spLocks noGrp="1"/>
          </p:cNvSpPr>
          <p:nvPr>
            <p:ph type="title"/>
          </p:nvPr>
        </p:nvSpPr>
        <p:spPr/>
        <p:txBody>
          <a:bodyPr/>
          <a:lstStyle/>
          <a:p>
            <a:r>
              <a:rPr lang="en-JM" dirty="0"/>
              <a:t>Simple Steps to Fitting a Full Body Harness</a:t>
            </a:r>
            <a:endParaRPr lang="en-US" dirty="0"/>
          </a:p>
        </p:txBody>
      </p:sp>
      <p:pic>
        <p:nvPicPr>
          <p:cNvPr id="11" name="Content Placeholder 10" descr="Simple Steps to fitting a full body harness.&#10;1. Inspect&#10;2. Position back d-ring between shoulder blades&#10;3. Buckle up legs&#10;4. Buckle up front&#10;5.Adjust so the harness fits snuggle and d-ring remains in the correct position">
            <a:extLst>
              <a:ext uri="{FF2B5EF4-FFF2-40B4-BE49-F238E27FC236}">
                <a16:creationId xmlns:a16="http://schemas.microsoft.com/office/drawing/2014/main" id="{35E6E7C3-EA05-4998-AE77-590D743087EF}"/>
              </a:ext>
            </a:extLst>
          </p:cNvPr>
          <p:cNvPicPr>
            <a:picLocks noGrp="1" noChangeAspect="1"/>
          </p:cNvPicPr>
          <p:nvPr>
            <p:ph idx="1"/>
          </p:nvPr>
        </p:nvPicPr>
        <p:blipFill>
          <a:blip r:embed="rId3"/>
          <a:stretch>
            <a:fillRect/>
          </a:stretch>
        </p:blipFill>
        <p:spPr>
          <a:xfrm>
            <a:off x="774092" y="2279177"/>
            <a:ext cx="10643815" cy="3261815"/>
          </a:xfrm>
        </p:spPr>
      </p:pic>
      <p:sp>
        <p:nvSpPr>
          <p:cNvPr id="5" name="Date Placeholder 4">
            <a:extLst>
              <a:ext uri="{FF2B5EF4-FFF2-40B4-BE49-F238E27FC236}">
                <a16:creationId xmlns:a16="http://schemas.microsoft.com/office/drawing/2014/main" id="{E78C965B-5554-44BF-93D5-0236A8CECB14}"/>
              </a:ext>
            </a:extLst>
          </p:cNvPr>
          <p:cNvSpPr>
            <a:spLocks noGrp="1"/>
          </p:cNvSpPr>
          <p:nvPr>
            <p:ph type="dt" sz="half" idx="10"/>
          </p:nvPr>
        </p:nvSpPr>
        <p:spPr/>
        <p:txBody>
          <a:bodyPr/>
          <a:lstStyle/>
          <a:p>
            <a:r>
              <a:rPr lang="en-US"/>
              <a:t>January 2020</a:t>
            </a:r>
          </a:p>
        </p:txBody>
      </p:sp>
      <p:sp>
        <p:nvSpPr>
          <p:cNvPr id="6" name="Footer Placeholder 5">
            <a:extLst>
              <a:ext uri="{FF2B5EF4-FFF2-40B4-BE49-F238E27FC236}">
                <a16:creationId xmlns:a16="http://schemas.microsoft.com/office/drawing/2014/main" id="{E886EB7E-8C41-489C-A394-824B66108E61}"/>
              </a:ext>
            </a:extLst>
          </p:cNvPr>
          <p:cNvSpPr>
            <a:spLocks noGrp="1"/>
          </p:cNvSpPr>
          <p:nvPr>
            <p:ph type="ftr" sz="quarter" idx="11"/>
          </p:nvPr>
        </p:nvSpPr>
        <p:spPr/>
        <p:txBody>
          <a:bodyPr/>
          <a:lstStyle/>
          <a:p>
            <a:r>
              <a:rPr lang="en-US"/>
              <a:t>Susan B. Harwood Grant SH05121-SH9</a:t>
            </a:r>
          </a:p>
        </p:txBody>
      </p:sp>
      <p:sp>
        <p:nvSpPr>
          <p:cNvPr id="7" name="Slide Number Placeholder 6">
            <a:extLst>
              <a:ext uri="{FF2B5EF4-FFF2-40B4-BE49-F238E27FC236}">
                <a16:creationId xmlns:a16="http://schemas.microsoft.com/office/drawing/2014/main" id="{81CDD6A1-1028-40D1-8214-4840CA35F57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273986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Inspection and </a:t>
            </a:r>
            <a:r>
              <a:rPr lang="en-US"/>
              <a:t>Maintenance of </a:t>
            </a:r>
            <a:r>
              <a:rPr lang="en-US" dirty="0"/>
              <a:t>Personal Fall Arrest Systems</a:t>
            </a:r>
          </a:p>
        </p:txBody>
      </p:sp>
      <p:sp>
        <p:nvSpPr>
          <p:cNvPr id="833" name="Google Shape;833;p84"/>
          <p:cNvSpPr txBox="1">
            <a:spLocks noGrp="1"/>
          </p:cNvSpPr>
          <p:nvPr>
            <p:ph idx="1"/>
          </p:nvPr>
        </p:nvSpPr>
        <p:spPr>
          <a:xfrm>
            <a:off x="838200" y="2261285"/>
            <a:ext cx="10515600" cy="3915677"/>
          </a:xfrm>
          <a:prstGeom prst="rect">
            <a:avLst/>
          </a:prstGeom>
          <a:noFill/>
          <a:ln>
            <a:noFill/>
          </a:ln>
        </p:spPr>
        <p:txBody>
          <a:bodyPr spcFirstLastPara="1" wrap="square" lIns="91425" tIns="45700" rIns="91425" bIns="45700" anchor="t" anchorCtr="0">
            <a:normAutofit/>
          </a:bodyPr>
          <a:lstStyle/>
          <a:p>
            <a:pPr lvl="0"/>
            <a:r>
              <a:rPr lang="en-US" dirty="0"/>
              <a:t>To maintain their service life and high performance, all belts and harnesses shall be inspected frequently. </a:t>
            </a:r>
          </a:p>
          <a:p>
            <a:pPr lvl="0"/>
            <a:r>
              <a:rPr lang="en-US" dirty="0"/>
              <a:t>Visual inspection before each use is required as is a routine inspection by a competent person. </a:t>
            </a:r>
          </a:p>
          <a:p>
            <a:pPr lvl="0"/>
            <a:r>
              <a:rPr lang="en-US" dirty="0"/>
              <a:t>We will discuss specific conditions where the equipment should be removed from service and replaced.</a:t>
            </a:r>
          </a:p>
          <a:p>
            <a:pPr lvl="0"/>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Harness Inspection</a:t>
            </a:r>
          </a:p>
        </p:txBody>
      </p:sp>
      <p:sp>
        <p:nvSpPr>
          <p:cNvPr id="841" name="Google Shape;841;p85"/>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r>
              <a:rPr lang="en-US" dirty="0"/>
              <a:t>Begin at one end, hold the body side of the belt toward you, grasping the belt with your hands six to eight inches apart. </a:t>
            </a:r>
          </a:p>
          <a:p>
            <a:pPr lvl="0"/>
            <a:r>
              <a:rPr lang="en-US" dirty="0"/>
              <a:t>Bend the belt in an inverted "U." </a:t>
            </a:r>
          </a:p>
          <a:p>
            <a:pPr lvl="0"/>
            <a:r>
              <a:rPr lang="en-US" dirty="0"/>
              <a:t>Watch for frayed edges, broken fibers, pulled stitches, cuts or chemical damage. Check D-rings and D-ring metal wear pads for distortion, cracks, breaks, and rough or sharp edges. </a:t>
            </a:r>
          </a:p>
          <a:p>
            <a:pPr lvl="0"/>
            <a:r>
              <a:rPr lang="en-US" dirty="0"/>
              <a:t>The D-ring bar should be at a 90 degree angle with the long axis of the belt and should pivot freely.</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Lifeline Anchors</a:t>
            </a:r>
          </a:p>
        </p:txBody>
      </p:sp>
      <p:sp>
        <p:nvSpPr>
          <p:cNvPr id="756" name="Google Shape;756;p74"/>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r>
              <a:rPr lang="en-US" dirty="0"/>
              <a:t>Anchorage points should be able to support 5000 pounds. </a:t>
            </a:r>
          </a:p>
          <a:p>
            <a:pPr marL="0" indent="0" algn="ctr">
              <a:buNone/>
            </a:pPr>
            <a:r>
              <a:rPr lang="en-US" b="1" i="1" dirty="0"/>
              <a:t>*Remember: fall-arrest loads can be as high as 2000 pounds, depending on body weight and fall distance. </a:t>
            </a:r>
          </a:p>
          <a:p>
            <a:endParaRPr lang="en-US" dirty="0"/>
          </a:p>
          <a:p>
            <a:r>
              <a:rPr lang="en-US" dirty="0"/>
              <a:t>Suitable anchorages include:</a:t>
            </a:r>
          </a:p>
          <a:p>
            <a:pPr lvl="1"/>
            <a:r>
              <a:rPr lang="en-US" dirty="0"/>
              <a:t>Designed systems for repair or maintenance work.</a:t>
            </a:r>
          </a:p>
          <a:p>
            <a:pPr lvl="1"/>
            <a:r>
              <a:rPr lang="en-US" dirty="0"/>
              <a:t>Concrete or structural steel columns and beams.</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Attaching Anchors</a:t>
            </a:r>
          </a:p>
        </p:txBody>
      </p:sp>
      <p:sp>
        <p:nvSpPr>
          <p:cNvPr id="763" name="Google Shape;763;p75"/>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r>
              <a:rPr lang="en-US" dirty="0"/>
              <a:t>Anchors for PFAS be able to hold at least 5,000 pounds. </a:t>
            </a:r>
          </a:p>
          <a:p>
            <a:pPr lvl="0"/>
            <a:r>
              <a:rPr lang="en-US" dirty="0"/>
              <a:t>Always follow the anchor manufacturer’s instructions or consult a qualified person.</a:t>
            </a:r>
          </a:p>
          <a:p>
            <a:pPr lvl="0"/>
            <a:endParaRPr lang="en-US" dirty="0"/>
          </a:p>
          <a:p>
            <a:pPr marL="0" lvl="0" indent="0" algn="ctr">
              <a:buNone/>
            </a:pPr>
            <a:r>
              <a:rPr lang="en-US" b="1" i="1" dirty="0"/>
              <a:t>Never anchor a fall arrest system to stink pipes, scupper drain covers, handrails, roof hatches, fixed ladders or stairs, vent pipes, formwork, shoring jacks, old masonry, or light structural parapets.</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35</a:t>
            </a:fld>
            <a:endParaRPr lang="en-US" dirty="0"/>
          </a:p>
        </p:txBody>
      </p:sp>
      <p:sp>
        <p:nvSpPr>
          <p:cNvPr id="769" name="Google Shape;769;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Lanyards</a:t>
            </a:r>
          </a:p>
        </p:txBody>
      </p:sp>
      <p:sp>
        <p:nvSpPr>
          <p:cNvPr id="770" name="Google Shape;770;p76"/>
          <p:cNvSpPr txBox="1">
            <a:spLocks noGrp="1"/>
          </p:cNvSpPr>
          <p:nvPr>
            <p:ph idx="1"/>
          </p:nvPr>
        </p:nvSpPr>
        <p:spPr>
          <a:xfrm>
            <a:off x="838200" y="1825625"/>
            <a:ext cx="8032845" cy="4351338"/>
          </a:xfrm>
          <a:prstGeom prst="rect">
            <a:avLst/>
          </a:prstGeom>
          <a:noFill/>
          <a:ln>
            <a:noFill/>
          </a:ln>
        </p:spPr>
        <p:txBody>
          <a:bodyPr spcFirstLastPara="1" wrap="square" lIns="91425" tIns="45700" rIns="91425" bIns="45700" anchor="t" anchorCtr="0">
            <a:normAutofit lnSpcReduction="10000"/>
          </a:bodyPr>
          <a:lstStyle/>
          <a:p>
            <a:pPr lvl="0"/>
            <a:r>
              <a:rPr lang="en-US" dirty="0"/>
              <a:t>Lanyards connect the harness directly to an anchorage. </a:t>
            </a:r>
          </a:p>
          <a:p>
            <a:pPr lvl="0"/>
            <a:r>
              <a:rPr lang="en-US" dirty="0"/>
              <a:t>Lanyards should be either rope or synthetic web straps.</a:t>
            </a:r>
          </a:p>
          <a:p>
            <a:pPr lvl="0"/>
            <a:r>
              <a:rPr lang="en-US" dirty="0"/>
              <a:t>Lanyards should have spliced eyes with thimbles and be fitted with locking snap hooks or D-clips.</a:t>
            </a:r>
          </a:p>
          <a:p>
            <a:pPr lvl="0"/>
            <a:r>
              <a:rPr lang="en-US" dirty="0"/>
              <a:t>Lanyards with shock absorbers are strongly recommended. </a:t>
            </a:r>
          </a:p>
          <a:p>
            <a:pPr lvl="1"/>
            <a:r>
              <a:rPr lang="en-US" dirty="0"/>
              <a:t>Never shorten a lanyard by tying knots in it. </a:t>
            </a:r>
          </a:p>
        </p:txBody>
      </p:sp>
      <p:pic>
        <p:nvPicPr>
          <p:cNvPr id="772" name="Google Shape;772;p76" title="Photo - lanyard"/>
          <p:cNvPicPr preferRelativeResize="0"/>
          <p:nvPr/>
        </p:nvPicPr>
        <p:blipFill rotWithShape="1">
          <a:blip r:embed="rId3">
            <a:alphaModFix/>
          </a:blip>
          <a:srcRect/>
          <a:stretch/>
        </p:blipFill>
        <p:spPr>
          <a:xfrm>
            <a:off x="8748216" y="2060811"/>
            <a:ext cx="2605584" cy="41161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Lanyard Inspection</a:t>
            </a:r>
          </a:p>
        </p:txBody>
      </p:sp>
      <p:sp>
        <p:nvSpPr>
          <p:cNvPr id="848" name="Google Shape;848;p86"/>
          <p:cNvSpPr txBox="1">
            <a:spLocks noGrp="1"/>
          </p:cNvSpPr>
          <p:nvPr>
            <p:ph idx="1"/>
          </p:nvPr>
        </p:nvSpPr>
        <p:spPr>
          <a:xfrm>
            <a:off x="838200" y="2125361"/>
            <a:ext cx="10515600" cy="4051601"/>
          </a:xfrm>
          <a:prstGeom prst="rect">
            <a:avLst/>
          </a:prstGeom>
          <a:noFill/>
          <a:ln>
            <a:noFill/>
          </a:ln>
        </p:spPr>
        <p:txBody>
          <a:bodyPr spcFirstLastPara="1" wrap="square" lIns="91425" tIns="45700" rIns="91425" bIns="45700" anchor="t" anchorCtr="0">
            <a:normAutofit/>
          </a:bodyPr>
          <a:lstStyle/>
          <a:p>
            <a:pPr lvl="0"/>
            <a:r>
              <a:rPr lang="en-US" dirty="0"/>
              <a:t>When inspecting lanyards, begin at one end and work to the opposite end. </a:t>
            </a:r>
          </a:p>
          <a:p>
            <a:pPr lvl="0"/>
            <a:r>
              <a:rPr lang="en-US" dirty="0"/>
              <a:t>Slowly rotate the lanyard so that the entire circumference is checked.</a:t>
            </a:r>
          </a:p>
          <a:p>
            <a:pPr lvl="0"/>
            <a:r>
              <a:rPr lang="en-US" dirty="0"/>
              <a:t>Spliced ends require attention. </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Rope Grabs</a:t>
            </a:r>
          </a:p>
        </p:txBody>
      </p:sp>
      <p:sp>
        <p:nvSpPr>
          <p:cNvPr id="779" name="Google Shape;779;p77"/>
          <p:cNvSpPr txBox="1">
            <a:spLocks noGrp="1"/>
          </p:cNvSpPr>
          <p:nvPr>
            <p:ph idx="1"/>
          </p:nvPr>
        </p:nvSpPr>
        <p:spPr>
          <a:xfrm>
            <a:off x="838200" y="1825625"/>
            <a:ext cx="6556716" cy="4351338"/>
          </a:xfrm>
          <a:prstGeom prst="rect">
            <a:avLst/>
          </a:prstGeom>
          <a:noFill/>
          <a:ln>
            <a:noFill/>
          </a:ln>
        </p:spPr>
        <p:txBody>
          <a:bodyPr spcFirstLastPara="1" wrap="square" lIns="91425" tIns="45700" rIns="91425" bIns="45700" anchor="t" anchorCtr="0">
            <a:normAutofit/>
          </a:bodyPr>
          <a:lstStyle/>
          <a:p>
            <a:pPr lvl="0"/>
            <a:r>
              <a:rPr lang="en-US" dirty="0"/>
              <a:t>Mechanical rope grabs are used to attach lanyards to vertical lifelines. </a:t>
            </a:r>
          </a:p>
          <a:p>
            <a:pPr lvl="0"/>
            <a:r>
              <a:rPr lang="en-US" dirty="0"/>
              <a:t>Most rope grabs employ a device that locks on the lifeline when the lanyard is sharply tugged or pulled. </a:t>
            </a:r>
          </a:p>
          <a:p>
            <a:pPr lvl="0"/>
            <a:r>
              <a:rPr lang="en-US" dirty="0"/>
              <a:t>Rope grabs must be installed in the right direction. </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37</a:t>
            </a:fld>
            <a:endParaRPr lang="en-US" dirty="0"/>
          </a:p>
        </p:txBody>
      </p:sp>
      <p:pic>
        <p:nvPicPr>
          <p:cNvPr id="780" name="Google Shape;780;p77" title="Diagram - Rope Grab"/>
          <p:cNvPicPr preferRelativeResize="0"/>
          <p:nvPr/>
        </p:nvPicPr>
        <p:blipFill rotWithShape="1">
          <a:blip r:embed="rId3">
            <a:alphaModFix/>
          </a:blip>
          <a:srcRect/>
          <a:stretch/>
        </p:blipFill>
        <p:spPr>
          <a:xfrm>
            <a:off x="7599633" y="1787877"/>
            <a:ext cx="3273085" cy="447878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Visual Indication of Damage to Webbing and Rope Lanyards</a:t>
            </a:r>
          </a:p>
        </p:txBody>
      </p:sp>
      <p:sp>
        <p:nvSpPr>
          <p:cNvPr id="862" name="Google Shape;862;p88"/>
          <p:cNvSpPr txBox="1">
            <a:spLocks noGrp="1"/>
          </p:cNvSpPr>
          <p:nvPr>
            <p:ph idx="1"/>
          </p:nvPr>
        </p:nvSpPr>
        <p:spPr>
          <a:xfrm>
            <a:off x="838200" y="2211859"/>
            <a:ext cx="10515600" cy="3965104"/>
          </a:xfrm>
          <a:prstGeom prst="rect">
            <a:avLst/>
          </a:prstGeom>
          <a:noFill/>
          <a:ln>
            <a:noFill/>
          </a:ln>
        </p:spPr>
        <p:txBody>
          <a:bodyPr spcFirstLastPara="1" wrap="square" lIns="91425" tIns="45700" rIns="91425" bIns="45700" anchor="t" anchorCtr="0">
            <a:normAutofit/>
          </a:bodyPr>
          <a:lstStyle/>
          <a:p>
            <a:pPr lvl="0"/>
            <a:r>
              <a:rPr lang="en-US" dirty="0"/>
              <a:t>Heat</a:t>
            </a:r>
          </a:p>
          <a:p>
            <a:pPr lvl="0"/>
            <a:r>
              <a:rPr lang="en-US" dirty="0"/>
              <a:t>Chemical  </a:t>
            </a:r>
          </a:p>
          <a:p>
            <a:pPr lvl="0"/>
            <a:r>
              <a:rPr lang="en-US" dirty="0"/>
              <a:t>Ultraviolet Rays </a:t>
            </a:r>
          </a:p>
          <a:p>
            <a:pPr lvl="0"/>
            <a:r>
              <a:rPr lang="en-US" dirty="0"/>
              <a:t>Molten Metal or Flame </a:t>
            </a:r>
          </a:p>
          <a:p>
            <a:pPr lvl="0"/>
            <a:r>
              <a:rPr lang="en-US" dirty="0"/>
              <a:t>Paint and Solvents</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r>
              <a:rPr lang="en-US" dirty="0"/>
              <a:t>Shock Absorbers</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39</a:t>
            </a:fld>
            <a:endParaRPr lang="en-US" dirty="0"/>
          </a:p>
        </p:txBody>
      </p:sp>
      <p:sp>
        <p:nvSpPr>
          <p:cNvPr id="17" name="Content Placeholder 16">
            <a:extLst>
              <a:ext uri="{FF2B5EF4-FFF2-40B4-BE49-F238E27FC236}">
                <a16:creationId xmlns:a16="http://schemas.microsoft.com/office/drawing/2014/main" id="{860364A3-E280-44AF-9954-D9C6EC6653A4}"/>
              </a:ext>
            </a:extLst>
          </p:cNvPr>
          <p:cNvSpPr>
            <a:spLocks noGrp="1"/>
          </p:cNvSpPr>
          <p:nvPr>
            <p:ph idx="1"/>
          </p:nvPr>
        </p:nvSpPr>
        <p:spPr>
          <a:xfrm>
            <a:off x="838200" y="2026507"/>
            <a:ext cx="10515600" cy="4329843"/>
          </a:xfrm>
        </p:spPr>
        <p:txBody>
          <a:bodyPr>
            <a:normAutofit/>
          </a:bodyPr>
          <a:lstStyle/>
          <a:p>
            <a:pPr marL="342900" lvl="0" indent="-342900">
              <a:spcBef>
                <a:spcPts val="0"/>
              </a:spcBef>
              <a:spcAft>
                <a:spcPts val="0"/>
              </a:spcAft>
              <a:buClr>
                <a:srgbClr val="000000"/>
              </a:buClr>
              <a:buSzPts val="2400"/>
              <a:buFont typeface="Arial"/>
              <a:buChar char="•"/>
            </a:pPr>
            <a:r>
              <a:rPr lang="en-US" dirty="0">
                <a:solidFill>
                  <a:srgbClr val="000000"/>
                </a:solidFill>
                <a:ea typeface="Rockwell"/>
                <a:cs typeface="Rockwell"/>
                <a:sym typeface="Rockwell"/>
              </a:rPr>
              <a:t>Shock absorbers are strongly recommended for use in fall- arrest systems. </a:t>
            </a:r>
          </a:p>
          <a:p>
            <a:pPr marL="342900" lvl="0" indent="-342900">
              <a:spcBef>
                <a:spcPts val="0"/>
              </a:spcBef>
              <a:spcAft>
                <a:spcPts val="0"/>
              </a:spcAft>
              <a:buClr>
                <a:srgbClr val="000000"/>
              </a:buClr>
              <a:buSzPts val="2400"/>
              <a:buFont typeface="Arial"/>
              <a:buChar char="•"/>
            </a:pPr>
            <a:r>
              <a:rPr lang="en-US" dirty="0">
                <a:solidFill>
                  <a:srgbClr val="000000"/>
                </a:solidFill>
                <a:ea typeface="Rockwell"/>
                <a:cs typeface="Rockwell"/>
                <a:sym typeface="Rockwell"/>
              </a:rPr>
              <a:t>Shock absorbers can reduce fall-arrest loads by as much as 50%</a:t>
            </a:r>
          </a:p>
          <a:p>
            <a:pPr marL="342900" lvl="0" indent="-342900">
              <a:spcBef>
                <a:spcPts val="0"/>
              </a:spcBef>
              <a:spcAft>
                <a:spcPts val="0"/>
              </a:spcAft>
              <a:buClr>
                <a:srgbClr val="000000"/>
              </a:buClr>
              <a:buSzPts val="2400"/>
              <a:buFont typeface="Arial"/>
              <a:buChar char="•"/>
            </a:pPr>
            <a:r>
              <a:rPr lang="en-US" dirty="0">
                <a:solidFill>
                  <a:srgbClr val="000000"/>
                </a:solidFill>
                <a:ea typeface="Rockwell"/>
                <a:cs typeface="Rockwell"/>
                <a:sym typeface="Rockwell"/>
              </a:rPr>
              <a:t>Some shock absorbers are built into the lanyard. </a:t>
            </a:r>
          </a:p>
          <a:p>
            <a:pPr marL="342900" lvl="0" indent="-342900">
              <a:spcBef>
                <a:spcPts val="0"/>
              </a:spcBef>
              <a:spcAft>
                <a:spcPts val="0"/>
              </a:spcAft>
              <a:buClr>
                <a:srgbClr val="000000"/>
              </a:buClr>
              <a:buSzPts val="2400"/>
              <a:buFont typeface="Arial"/>
              <a:buChar char="•"/>
            </a:pPr>
            <a:r>
              <a:rPr lang="en-US" dirty="0">
                <a:solidFill>
                  <a:srgbClr val="000000"/>
                </a:solidFill>
                <a:ea typeface="Rockwell"/>
                <a:cs typeface="Rockwell"/>
                <a:sym typeface="Rockwell"/>
              </a:rPr>
              <a:t>The tear-away type also gives clear indication that fall arrest has occurred and that the system should be replaced. </a:t>
            </a:r>
            <a:endParaRPr lang="en-US" dirty="0"/>
          </a:p>
          <a:p>
            <a:pPr marL="342900" lvl="0" indent="-342900">
              <a:spcBef>
                <a:spcPts val="0"/>
              </a:spcBef>
              <a:spcAft>
                <a:spcPts val="0"/>
              </a:spcAft>
              <a:buClr>
                <a:srgbClr val="000000"/>
              </a:buClr>
              <a:buSzPts val="2400"/>
              <a:buFont typeface="Arial"/>
              <a:buChar char="•"/>
            </a:pPr>
            <a:r>
              <a:rPr lang="en-US" dirty="0">
                <a:solidFill>
                  <a:srgbClr val="000000"/>
                </a:solidFill>
                <a:ea typeface="Rockwell"/>
                <a:cs typeface="Rockwell"/>
                <a:sym typeface="Rockwell"/>
              </a:rPr>
              <a:t>Any fall arrest component involved in a fall arrest should be taken out of service to prevent reuse.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n-US" dirty="0"/>
              <a:t>Course Manual Overview</a:t>
            </a:r>
            <a:endParaRPr sz="4400" dirty="0"/>
          </a:p>
        </p:txBody>
      </p:sp>
      <p:sp>
        <p:nvSpPr>
          <p:cNvPr id="5" name="Content Placeholder 4"/>
          <p:cNvSpPr>
            <a:spLocks noGrp="1"/>
          </p:cNvSpPr>
          <p:nvPr>
            <p:ph idx="1"/>
          </p:nvPr>
        </p:nvSpPr>
        <p:spPr/>
        <p:txBody>
          <a:bodyPr>
            <a:normAutofit lnSpcReduction="10000"/>
          </a:bodyPr>
          <a:lstStyle/>
          <a:p>
            <a:r>
              <a:rPr lang="en-US" dirty="0"/>
              <a:t>Six Modules</a:t>
            </a:r>
          </a:p>
          <a:p>
            <a:r>
              <a:rPr lang="en-US" dirty="0"/>
              <a:t>Case Study Group Discussion (in Appendix A)</a:t>
            </a:r>
          </a:p>
          <a:p>
            <a:r>
              <a:rPr lang="en-US" dirty="0"/>
              <a:t>Group Teach Back</a:t>
            </a:r>
          </a:p>
          <a:p>
            <a:r>
              <a:rPr lang="en-US" dirty="0"/>
              <a:t>Additional Appendices</a:t>
            </a:r>
          </a:p>
          <a:p>
            <a:pPr lvl="1"/>
            <a:r>
              <a:rPr lang="en-US" dirty="0"/>
              <a:t>Appendix B - Fall Protection for Scaffolds and Related Equipment</a:t>
            </a:r>
          </a:p>
          <a:p>
            <a:pPr lvl="1"/>
            <a:r>
              <a:rPr lang="en-US" dirty="0"/>
              <a:t>Appendix C - OSHA Standards Related to Fall Protection</a:t>
            </a:r>
          </a:p>
          <a:p>
            <a:pPr lvl="1"/>
            <a:r>
              <a:rPr lang="en-US" dirty="0"/>
              <a:t>Appendix D - Examples: Fall Anchors by Type</a:t>
            </a:r>
          </a:p>
          <a:p>
            <a:pPr lvl="1"/>
            <a:r>
              <a:rPr lang="en-US" dirty="0"/>
              <a:t>Appendix E - Glossary</a:t>
            </a:r>
          </a:p>
          <a:p>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Shock-absorbing Packs Inspection</a:t>
            </a:r>
          </a:p>
        </p:txBody>
      </p:sp>
      <p:sp>
        <p:nvSpPr>
          <p:cNvPr id="855" name="Google Shape;855;p87"/>
          <p:cNvSpPr txBox="1">
            <a:spLocks noGrp="1"/>
          </p:cNvSpPr>
          <p:nvPr>
            <p:ph idx="1"/>
          </p:nvPr>
        </p:nvSpPr>
        <p:spPr>
          <a:xfrm>
            <a:off x="838200" y="2298357"/>
            <a:ext cx="10515600" cy="3878606"/>
          </a:xfrm>
          <a:prstGeom prst="rect">
            <a:avLst/>
          </a:prstGeom>
          <a:noFill/>
          <a:ln>
            <a:noFill/>
          </a:ln>
        </p:spPr>
        <p:txBody>
          <a:bodyPr spcFirstLastPara="1" wrap="square" lIns="91425" tIns="45700" rIns="91425" bIns="45700" anchor="t" anchorCtr="0">
            <a:normAutofit/>
          </a:bodyPr>
          <a:lstStyle/>
          <a:p>
            <a:pPr lvl="0"/>
            <a:r>
              <a:rPr lang="en-US" dirty="0"/>
              <a:t>The outer portion of the shock-absorbing pack should be examined for burn holes and tears. </a:t>
            </a:r>
          </a:p>
          <a:p>
            <a:pPr lvl="0"/>
            <a:r>
              <a:rPr lang="en-US" dirty="0"/>
              <a:t>Stitching on areas where the pack is sewn to the D-ring, belt or lanyard should be examined for loose strands, rips and deterioration.</a:t>
            </a:r>
          </a:p>
          <a:p>
            <a:pPr lvl="0"/>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6d60a54ff5_0_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t>Cleaning of Equipment</a:t>
            </a:r>
          </a:p>
        </p:txBody>
      </p:sp>
      <p:sp>
        <p:nvSpPr>
          <p:cNvPr id="281" name="Google Shape;281;g6d60a54ff5_0_38"/>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lvl="0"/>
            <a:r>
              <a:rPr lang="en-US" dirty="0"/>
              <a:t>Basic care for fall protection safety equipment</a:t>
            </a:r>
          </a:p>
          <a:p>
            <a:pPr lvl="0"/>
            <a:r>
              <a:rPr lang="en-US" dirty="0"/>
              <a:t>Nylon and polyester </a:t>
            </a:r>
          </a:p>
          <a:p>
            <a:pPr lvl="0"/>
            <a:r>
              <a:rPr lang="en-US" dirty="0"/>
              <a:t>Drying</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Lifelines</a:t>
            </a:r>
          </a:p>
        </p:txBody>
      </p:sp>
      <p:sp>
        <p:nvSpPr>
          <p:cNvPr id="6" name="Text Placeholder 5">
            <a:extLst>
              <a:ext uri="{FF2B5EF4-FFF2-40B4-BE49-F238E27FC236}">
                <a16:creationId xmlns:a16="http://schemas.microsoft.com/office/drawing/2014/main" id="{DAEE4472-DEE3-4AE3-9D73-703730742EA9}"/>
              </a:ext>
            </a:extLst>
          </p:cNvPr>
          <p:cNvSpPr>
            <a:spLocks noGrp="1"/>
          </p:cNvSpPr>
          <p:nvPr>
            <p:ph type="body" idx="1"/>
          </p:nvPr>
        </p:nvSpPr>
        <p:spPr>
          <a:xfrm>
            <a:off x="839788" y="1681163"/>
            <a:ext cx="5157787" cy="823912"/>
          </a:xfrm>
        </p:spPr>
        <p:txBody>
          <a:bodyPr/>
          <a:lstStyle/>
          <a:p>
            <a:r>
              <a:rPr lang="en-JM" dirty="0"/>
              <a:t>Vertical Lifelines</a:t>
            </a:r>
            <a:endParaRPr lang="en-US" dirty="0"/>
          </a:p>
        </p:txBody>
      </p:sp>
      <p:sp>
        <p:nvSpPr>
          <p:cNvPr id="795" name="Google Shape;795;p79"/>
          <p:cNvSpPr txBox="1">
            <a:spLocks noGrp="1"/>
          </p:cNvSpPr>
          <p:nvPr>
            <p:ph sz="half" idx="2"/>
          </p:nvPr>
        </p:nvSpPr>
        <p:spPr>
          <a:xfrm>
            <a:off x="839788" y="2505075"/>
            <a:ext cx="5332412" cy="4048125"/>
          </a:xfrm>
          <a:prstGeom prst="rect">
            <a:avLst/>
          </a:prstGeom>
          <a:noFill/>
          <a:ln>
            <a:noFill/>
          </a:ln>
        </p:spPr>
        <p:txBody>
          <a:bodyPr spcFirstLastPara="1" wrap="square" lIns="91425" tIns="45700" rIns="91425" bIns="45700" anchor="t" anchorCtr="0">
            <a:normAutofit fontScale="92500"/>
          </a:bodyPr>
          <a:lstStyle/>
          <a:p>
            <a:pPr lvl="0"/>
            <a:r>
              <a:rPr lang="en-US" dirty="0"/>
              <a:t>Capable of sustaining a 5000 pound load and used by one worker</a:t>
            </a:r>
          </a:p>
          <a:p>
            <a:pPr lvl="0"/>
            <a:r>
              <a:rPr lang="en-US" dirty="0"/>
              <a:t>Free of defects and protected from abrasion</a:t>
            </a:r>
          </a:p>
          <a:p>
            <a:pPr lvl="0"/>
            <a:r>
              <a:rPr lang="en-US" dirty="0"/>
              <a:t>Anchored and long enough to reach safe landing level</a:t>
            </a:r>
          </a:p>
          <a:p>
            <a:pPr lvl="0"/>
            <a:r>
              <a:rPr lang="en-US" dirty="0"/>
              <a:t>Knotted at bottom to prevent grab from sliding off the end</a:t>
            </a:r>
          </a:p>
        </p:txBody>
      </p:sp>
      <p:sp>
        <p:nvSpPr>
          <p:cNvPr id="7" name="Text Placeholder 6">
            <a:extLst>
              <a:ext uri="{FF2B5EF4-FFF2-40B4-BE49-F238E27FC236}">
                <a16:creationId xmlns:a16="http://schemas.microsoft.com/office/drawing/2014/main" id="{6478AF78-69DD-4E73-8A75-BFEE069C6815}"/>
              </a:ext>
            </a:extLst>
          </p:cNvPr>
          <p:cNvSpPr>
            <a:spLocks noGrp="1"/>
          </p:cNvSpPr>
          <p:nvPr>
            <p:ph type="body" sz="quarter" idx="3"/>
          </p:nvPr>
        </p:nvSpPr>
        <p:spPr>
          <a:xfrm>
            <a:off x="6172200" y="1681163"/>
            <a:ext cx="5183188" cy="823912"/>
          </a:xfrm>
        </p:spPr>
        <p:txBody>
          <a:bodyPr/>
          <a:lstStyle/>
          <a:p>
            <a:r>
              <a:rPr lang="en-JM" dirty="0"/>
              <a:t>Horizontal Lifelines</a:t>
            </a:r>
            <a:endParaRPr lang="en-US" dirty="0"/>
          </a:p>
        </p:txBody>
      </p:sp>
      <p:sp>
        <p:nvSpPr>
          <p:cNvPr id="8" name="Content Placeholder 7">
            <a:extLst>
              <a:ext uri="{FF2B5EF4-FFF2-40B4-BE49-F238E27FC236}">
                <a16:creationId xmlns:a16="http://schemas.microsoft.com/office/drawing/2014/main" id="{EC524F06-E082-4FB2-B528-BC527A44C3BB}"/>
              </a:ext>
            </a:extLst>
          </p:cNvPr>
          <p:cNvSpPr>
            <a:spLocks noGrp="1"/>
          </p:cNvSpPr>
          <p:nvPr>
            <p:ph sz="quarter" idx="4"/>
          </p:nvPr>
        </p:nvSpPr>
        <p:spPr>
          <a:xfrm>
            <a:off x="6400800" y="2505075"/>
            <a:ext cx="4954588" cy="3684588"/>
          </a:xfrm>
        </p:spPr>
        <p:txBody>
          <a:bodyPr/>
          <a:lstStyle/>
          <a:p>
            <a:r>
              <a:rPr lang="en-US" sz="2600" dirty="0"/>
              <a:t>Can increase the area in which a worker is protected</a:t>
            </a:r>
          </a:p>
          <a:p>
            <a:r>
              <a:rPr lang="en-US" sz="2600" dirty="0"/>
              <a:t>Use automatic pass through to allow worker to keeps both hands free  </a:t>
            </a:r>
          </a:p>
          <a:p>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dirty="0"/>
              <a:t>January 2020</a:t>
            </a:r>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71776C8-BAF8-41D9-94F9-94D0D3CEEB6D}"/>
              </a:ext>
            </a:extLst>
          </p:cNvPr>
          <p:cNvSpPr>
            <a:spLocks noGrp="1"/>
          </p:cNvSpPr>
          <p:nvPr>
            <p:ph type="title"/>
          </p:nvPr>
        </p:nvSpPr>
        <p:spPr>
          <a:xfrm>
            <a:off x="838200" y="365125"/>
            <a:ext cx="10515600" cy="1325563"/>
          </a:xfrm>
        </p:spPr>
        <p:txBody>
          <a:bodyPr/>
          <a:lstStyle/>
          <a:p>
            <a:r>
              <a:rPr lang="en-JM" dirty="0"/>
              <a:t>Using Fall Arrest Systems Safely</a:t>
            </a:r>
            <a:endParaRPr lang="en-US" dirty="0"/>
          </a:p>
        </p:txBody>
      </p:sp>
      <p:sp>
        <p:nvSpPr>
          <p:cNvPr id="11" name="Content Placeholder 10">
            <a:extLst>
              <a:ext uri="{FF2B5EF4-FFF2-40B4-BE49-F238E27FC236}">
                <a16:creationId xmlns:a16="http://schemas.microsoft.com/office/drawing/2014/main" id="{28024C94-2DB6-4547-9C0B-3DE8CA2A6653}"/>
              </a:ext>
            </a:extLst>
          </p:cNvPr>
          <p:cNvSpPr>
            <a:spLocks noGrp="1"/>
          </p:cNvSpPr>
          <p:nvPr>
            <p:ph idx="1"/>
          </p:nvPr>
        </p:nvSpPr>
        <p:spPr>
          <a:xfrm>
            <a:off x="838200" y="1825625"/>
            <a:ext cx="10515600" cy="4351338"/>
          </a:xfrm>
        </p:spPr>
        <p:txBody>
          <a:bodyPr/>
          <a:lstStyle/>
          <a:p>
            <a:pPr marL="0" indent="0">
              <a:buNone/>
            </a:pPr>
            <a:r>
              <a:rPr lang="en-US" dirty="0"/>
              <a:t>Ensure that personal fall arrest systems will, when stopping a fall:</a:t>
            </a:r>
          </a:p>
          <a:p>
            <a:r>
              <a:rPr lang="en-US" dirty="0"/>
              <a:t>Limit maximum arresting force to 1,800 pounds.</a:t>
            </a:r>
          </a:p>
          <a:p>
            <a:r>
              <a:rPr lang="en-US" dirty="0"/>
              <a:t>Be rigged such that an employee can neither free fall more than 6 feet nor contact any lower level.</a:t>
            </a:r>
          </a:p>
          <a:p>
            <a:r>
              <a:rPr lang="en-US" dirty="0"/>
              <a:t>Bring an employee to a complete stop and limit maximum deceleration distance to 3½ feet. </a:t>
            </a:r>
          </a:p>
          <a:p>
            <a:endParaRPr lang="en-US" dirty="0"/>
          </a:p>
        </p:txBody>
      </p:sp>
      <p:sp>
        <p:nvSpPr>
          <p:cNvPr id="7" name="Date Placeholder 6">
            <a:extLst>
              <a:ext uri="{FF2B5EF4-FFF2-40B4-BE49-F238E27FC236}">
                <a16:creationId xmlns:a16="http://schemas.microsoft.com/office/drawing/2014/main" id="{75992438-1747-47E9-AEF3-4F3DFDECE56B}"/>
              </a:ext>
            </a:extLst>
          </p:cNvPr>
          <p:cNvSpPr>
            <a:spLocks noGrp="1"/>
          </p:cNvSpPr>
          <p:nvPr>
            <p:ph type="dt" sz="half" idx="10"/>
          </p:nvPr>
        </p:nvSpPr>
        <p:spPr>
          <a:xfrm>
            <a:off x="838200" y="6356350"/>
            <a:ext cx="2743200" cy="365125"/>
          </a:xfrm>
        </p:spPr>
        <p:txBody>
          <a:bodyPr/>
          <a:lstStyle/>
          <a:p>
            <a:r>
              <a:rPr lang="en-US"/>
              <a:t>January 2020</a:t>
            </a:r>
          </a:p>
        </p:txBody>
      </p:sp>
      <p:sp>
        <p:nvSpPr>
          <p:cNvPr id="8" name="Footer Placeholder 7">
            <a:extLst>
              <a:ext uri="{FF2B5EF4-FFF2-40B4-BE49-F238E27FC236}">
                <a16:creationId xmlns:a16="http://schemas.microsoft.com/office/drawing/2014/main" id="{86976591-1821-4827-94BE-CCFCBF698314}"/>
              </a:ext>
            </a:extLst>
          </p:cNvPr>
          <p:cNvSpPr>
            <a:spLocks noGrp="1"/>
          </p:cNvSpPr>
          <p:nvPr>
            <p:ph type="ftr" sz="quarter" idx="11"/>
          </p:nvPr>
        </p:nvSpPr>
        <p:spPr>
          <a:xfrm>
            <a:off x="4038600" y="6356350"/>
            <a:ext cx="4114800" cy="365125"/>
          </a:xfrm>
        </p:spPr>
        <p:txBody>
          <a:bodyPr/>
          <a:lstStyle/>
          <a:p>
            <a:r>
              <a:rPr lang="en-US"/>
              <a:t>Susan B. Harwood Grant SH05121-SH9</a:t>
            </a:r>
          </a:p>
        </p:txBody>
      </p:sp>
      <p:sp>
        <p:nvSpPr>
          <p:cNvPr id="9" name="Slide Number Placeholder 8">
            <a:extLst>
              <a:ext uri="{FF2B5EF4-FFF2-40B4-BE49-F238E27FC236}">
                <a16:creationId xmlns:a16="http://schemas.microsoft.com/office/drawing/2014/main" id="{A91CBAE0-E8FE-452E-88B4-0B219885CAE0}"/>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43</a:t>
            </a:fld>
            <a:endParaRPr lang="en-US"/>
          </a:p>
        </p:txBody>
      </p:sp>
    </p:spTree>
    <p:extLst>
      <p:ext uri="{BB962C8B-B14F-4D97-AF65-F5344CB8AC3E}">
        <p14:creationId xmlns:p14="http://schemas.microsoft.com/office/powerpoint/2010/main" val="3764063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BEF-4507-4C45-B2D5-F230A2EC8041}"/>
              </a:ext>
            </a:extLst>
          </p:cNvPr>
          <p:cNvSpPr>
            <a:spLocks noGrp="1"/>
          </p:cNvSpPr>
          <p:nvPr>
            <p:ph type="title"/>
          </p:nvPr>
        </p:nvSpPr>
        <p:spPr>
          <a:xfrm>
            <a:off x="838200" y="365125"/>
            <a:ext cx="10515600" cy="1325563"/>
          </a:xfrm>
        </p:spPr>
        <p:txBody>
          <a:bodyPr>
            <a:normAutofit/>
          </a:bodyPr>
          <a:lstStyle/>
          <a:p>
            <a:r>
              <a:rPr lang="en-JM" dirty="0"/>
              <a:t>Measurements for Assessing Fall Hazards </a:t>
            </a:r>
            <a:r>
              <a:rPr lang="en-JM"/>
              <a:t>and Controls</a:t>
            </a:r>
            <a:endParaRPr lang="en-US" dirty="0"/>
          </a:p>
        </p:txBody>
      </p:sp>
      <p:pic>
        <p:nvPicPr>
          <p:cNvPr id="8" name="Content Placeholder 7" descr="Measurement for Assessing">
            <a:extLst>
              <a:ext uri="{FF2B5EF4-FFF2-40B4-BE49-F238E27FC236}">
                <a16:creationId xmlns:a16="http://schemas.microsoft.com/office/drawing/2014/main" id="{622D7F93-207B-4F96-93D6-39F81D7E2429}"/>
              </a:ext>
            </a:extLst>
          </p:cNvPr>
          <p:cNvPicPr>
            <a:picLocks noChangeAspect="1"/>
          </p:cNvPicPr>
          <p:nvPr/>
        </p:nvPicPr>
        <p:blipFill rotWithShape="1">
          <a:blip r:embed="rId3"/>
          <a:srcRect r="1" b="4464"/>
          <a:stretch/>
        </p:blipFill>
        <p:spPr>
          <a:xfrm>
            <a:off x="838200" y="1904281"/>
            <a:ext cx="6233160" cy="4272681"/>
          </a:xfrm>
          <a:prstGeom prst="rect">
            <a:avLst/>
          </a:prstGeom>
        </p:spPr>
      </p:pic>
      <p:sp>
        <p:nvSpPr>
          <p:cNvPr id="12" name="Content Placeholder 11">
            <a:extLst>
              <a:ext uri="{FF2B5EF4-FFF2-40B4-BE49-F238E27FC236}">
                <a16:creationId xmlns:a16="http://schemas.microsoft.com/office/drawing/2014/main" id="{E8CE83BE-61AF-4D6D-BB53-B1703ECBEFE0}"/>
              </a:ext>
            </a:extLst>
          </p:cNvPr>
          <p:cNvSpPr>
            <a:spLocks noGrp="1"/>
          </p:cNvSpPr>
          <p:nvPr>
            <p:ph idx="1"/>
          </p:nvPr>
        </p:nvSpPr>
        <p:spPr>
          <a:xfrm>
            <a:off x="6960358" y="2497539"/>
            <a:ext cx="4393442" cy="3679423"/>
          </a:xfrm>
        </p:spPr>
        <p:txBody>
          <a:bodyPr>
            <a:normAutofit/>
          </a:bodyPr>
          <a:lstStyle/>
          <a:p>
            <a:r>
              <a:rPr lang="en-US" dirty="0"/>
              <a:t>A few basic measurements and equations can aid in evaluating:</a:t>
            </a:r>
          </a:p>
          <a:p>
            <a:pPr lvl="1"/>
            <a:r>
              <a:rPr lang="en-US" dirty="0"/>
              <a:t>The necessary total fall clearance distance for PFASs</a:t>
            </a:r>
          </a:p>
          <a:p>
            <a:pPr lvl="1"/>
            <a:r>
              <a:rPr lang="en-US" dirty="0"/>
              <a:t>Swing fall hazards for PFASs</a:t>
            </a:r>
            <a:endParaRPr lang="en-US" sz="1600" dirty="0"/>
          </a:p>
        </p:txBody>
      </p:sp>
      <p:sp>
        <p:nvSpPr>
          <p:cNvPr id="4" name="Date Placeholder 3">
            <a:extLst>
              <a:ext uri="{FF2B5EF4-FFF2-40B4-BE49-F238E27FC236}">
                <a16:creationId xmlns:a16="http://schemas.microsoft.com/office/drawing/2014/main" id="{2DCEA804-320B-44A5-996B-30C67556F928}"/>
              </a:ext>
            </a:extLst>
          </p:cNvPr>
          <p:cNvSpPr>
            <a:spLocks noGrp="1"/>
          </p:cNvSpPr>
          <p:nvPr>
            <p:ph type="dt" sz="half" idx="10"/>
          </p:nvPr>
        </p:nvSpPr>
        <p:spPr>
          <a:xfrm>
            <a:off x="838200" y="6356350"/>
            <a:ext cx="2743200" cy="365125"/>
          </a:xfrm>
        </p:spPr>
        <p:txBody>
          <a:bodyPr>
            <a:normAutofit/>
          </a:bodyPr>
          <a:lstStyle/>
          <a:p>
            <a:pPr>
              <a:spcAft>
                <a:spcPts val="600"/>
              </a:spcAft>
            </a:pPr>
            <a:r>
              <a:rPr lang="en-US"/>
              <a:t>January 2020</a:t>
            </a:r>
          </a:p>
        </p:txBody>
      </p:sp>
      <p:sp>
        <p:nvSpPr>
          <p:cNvPr id="5" name="Footer Placeholder 4">
            <a:extLst>
              <a:ext uri="{FF2B5EF4-FFF2-40B4-BE49-F238E27FC236}">
                <a16:creationId xmlns:a16="http://schemas.microsoft.com/office/drawing/2014/main" id="{1FAFE8BC-0AC1-4344-9FC5-48DF5307216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Susan B. Harwood Grant SH05121-SH9</a:t>
            </a:r>
          </a:p>
        </p:txBody>
      </p:sp>
      <p:sp>
        <p:nvSpPr>
          <p:cNvPr id="6" name="Slide Number Placeholder 5">
            <a:extLst>
              <a:ext uri="{FF2B5EF4-FFF2-40B4-BE49-F238E27FC236}">
                <a16:creationId xmlns:a16="http://schemas.microsoft.com/office/drawing/2014/main" id="{598884E8-96AE-46DE-99AA-BE69169ACC11}"/>
              </a:ext>
            </a:extLst>
          </p:cNvPr>
          <p:cNvSpPr>
            <a:spLocks noGrp="1"/>
          </p:cNvSpPr>
          <p:nvPr>
            <p:ph type="sldNum" sz="quarter" idx="12"/>
          </p:nvPr>
        </p:nvSpPr>
        <p:spPr>
          <a:xfrm>
            <a:off x="8610600" y="6356350"/>
            <a:ext cx="2743200" cy="365125"/>
          </a:xfrm>
        </p:spPr>
        <p:txBody>
          <a:bodyPr>
            <a:normAutofit/>
          </a:bodyPr>
          <a:lstStyle/>
          <a:p>
            <a:pPr>
              <a:spcAft>
                <a:spcPts val="600"/>
              </a:spcAft>
            </a:pPr>
            <a:fld id="{A238EE3B-2C96-4FAE-8AD1-4D7508491DE6}" type="slidenum">
              <a:rPr lang="en-US" smtClean="0"/>
              <a:pPr>
                <a:spcAft>
                  <a:spcPts val="600"/>
                </a:spcAft>
              </a:pPr>
              <a:t>44</a:t>
            </a:fld>
            <a:endParaRPr lang="en-US"/>
          </a:p>
        </p:txBody>
      </p:sp>
    </p:spTree>
    <p:extLst>
      <p:ext uri="{BB962C8B-B14F-4D97-AF65-F5344CB8AC3E}">
        <p14:creationId xmlns:p14="http://schemas.microsoft.com/office/powerpoint/2010/main" val="4253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D2A-4635-49D3-8FB1-F622698B4A47}"/>
              </a:ext>
            </a:extLst>
          </p:cNvPr>
          <p:cNvSpPr>
            <a:spLocks noGrp="1"/>
          </p:cNvSpPr>
          <p:nvPr>
            <p:ph type="title"/>
          </p:nvPr>
        </p:nvSpPr>
        <p:spPr/>
        <p:txBody>
          <a:bodyPr/>
          <a:lstStyle/>
          <a:p>
            <a:r>
              <a:rPr lang="en-JM" dirty="0"/>
              <a:t>Total Fall Distance </a:t>
            </a:r>
            <a:r>
              <a:rPr lang="en-JM"/>
              <a:t>for PFAS</a:t>
            </a:r>
            <a:endParaRPr lang="en-US" dirty="0"/>
          </a:p>
        </p:txBody>
      </p:sp>
      <p:sp>
        <p:nvSpPr>
          <p:cNvPr id="3" name="Content Placeholder 2">
            <a:extLst>
              <a:ext uri="{FF2B5EF4-FFF2-40B4-BE49-F238E27FC236}">
                <a16:creationId xmlns:a16="http://schemas.microsoft.com/office/drawing/2014/main" id="{9D390C3F-578F-401F-AA89-A494CD81696D}"/>
              </a:ext>
            </a:extLst>
          </p:cNvPr>
          <p:cNvSpPr>
            <a:spLocks noGrp="1"/>
          </p:cNvSpPr>
          <p:nvPr>
            <p:ph idx="1"/>
          </p:nvPr>
        </p:nvSpPr>
        <p:spPr/>
        <p:txBody>
          <a:bodyPr>
            <a:normAutofit/>
          </a:bodyPr>
          <a:lstStyle/>
          <a:p>
            <a:r>
              <a:rPr lang="en-US" dirty="0"/>
              <a:t>The total fall clearance distance is the minimum vertical distance between the worker and the lower level.</a:t>
            </a:r>
          </a:p>
          <a:p>
            <a:r>
              <a:rPr lang="en-US" dirty="0"/>
              <a:t>The total fall clearance distance is calculated </a:t>
            </a:r>
            <a:r>
              <a:rPr lang="en-US" i="1" dirty="0"/>
              <a:t>before </a:t>
            </a:r>
            <a:r>
              <a:rPr lang="en-US" dirty="0"/>
              <a:t>a decision is made to use a PFAS. </a:t>
            </a:r>
          </a:p>
          <a:p>
            <a:pPr marL="0" indent="0" algn="ctr">
              <a:buNone/>
            </a:pPr>
            <a:endParaRPr lang="en-US" b="1" i="1" dirty="0"/>
          </a:p>
          <a:p>
            <a:pPr marL="0" indent="0" algn="ctr">
              <a:buNone/>
            </a:pPr>
            <a:r>
              <a:rPr lang="en-US" b="1" i="1" dirty="0"/>
              <a:t>Please note *If the available distance is not greater than the total fall clearance distance, it is inappropriate to use the PFAS and a fall restraint system might be used instead. </a:t>
            </a:r>
          </a:p>
        </p:txBody>
      </p:sp>
      <p:sp>
        <p:nvSpPr>
          <p:cNvPr id="4" name="Date Placeholder 3">
            <a:extLst>
              <a:ext uri="{FF2B5EF4-FFF2-40B4-BE49-F238E27FC236}">
                <a16:creationId xmlns:a16="http://schemas.microsoft.com/office/drawing/2014/main" id="{12CCA200-63F6-489D-835A-FB65743A2000}"/>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71218EA0-9F71-4314-BA6F-90BB9E908A8A}"/>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EFC3019F-1632-4A26-BD84-0C9D5E223CF3}"/>
              </a:ext>
            </a:extLst>
          </p:cNvPr>
          <p:cNvSpPr>
            <a:spLocks noGrp="1"/>
          </p:cNvSpPr>
          <p:nvPr>
            <p:ph type="sldNum" sz="quarter" idx="12"/>
          </p:nvPr>
        </p:nvSpPr>
        <p:spPr/>
        <p:txBody>
          <a:bodyPr/>
          <a:lstStyle/>
          <a:p>
            <a:fld id="{A238EE3B-2C96-4FAE-8AD1-4D7508491DE6}" type="slidenum">
              <a:rPr lang="en-US" smtClean="0"/>
              <a:pPr/>
              <a:t>45</a:t>
            </a:fld>
            <a:endParaRPr lang="en-US" dirty="0"/>
          </a:p>
        </p:txBody>
      </p:sp>
    </p:spTree>
    <p:extLst>
      <p:ext uri="{BB962C8B-B14F-4D97-AF65-F5344CB8AC3E}">
        <p14:creationId xmlns:p14="http://schemas.microsoft.com/office/powerpoint/2010/main" val="1781635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2E5A-0012-4421-890C-4AA407618EF6}"/>
              </a:ext>
            </a:extLst>
          </p:cNvPr>
          <p:cNvSpPr>
            <a:spLocks noGrp="1"/>
          </p:cNvSpPr>
          <p:nvPr>
            <p:ph type="title"/>
          </p:nvPr>
        </p:nvSpPr>
        <p:spPr/>
        <p:txBody>
          <a:bodyPr/>
          <a:lstStyle/>
          <a:p>
            <a:r>
              <a:rPr lang="en-US" dirty="0"/>
              <a:t>Total Fall Clearance Distance Calculations</a:t>
            </a:r>
          </a:p>
        </p:txBody>
      </p:sp>
      <p:sp>
        <p:nvSpPr>
          <p:cNvPr id="3" name="Content Placeholder 2">
            <a:extLst>
              <a:ext uri="{FF2B5EF4-FFF2-40B4-BE49-F238E27FC236}">
                <a16:creationId xmlns:a16="http://schemas.microsoft.com/office/drawing/2014/main" id="{37A1ED3C-AC69-4196-AD36-A393915DDBC8}"/>
              </a:ext>
            </a:extLst>
          </p:cNvPr>
          <p:cNvSpPr>
            <a:spLocks noGrp="1"/>
          </p:cNvSpPr>
          <p:nvPr>
            <p:ph idx="1"/>
          </p:nvPr>
        </p:nvSpPr>
        <p:spPr/>
        <p:txBody>
          <a:bodyPr>
            <a:normAutofit lnSpcReduction="10000"/>
          </a:bodyPr>
          <a:lstStyle/>
          <a:p>
            <a:r>
              <a:rPr lang="en-US" dirty="0"/>
              <a:t>Simple to perform based on several factors, including:</a:t>
            </a:r>
          </a:p>
          <a:p>
            <a:pPr lvl="1"/>
            <a:r>
              <a:rPr lang="en-US" dirty="0"/>
              <a:t>Lanyard length;</a:t>
            </a:r>
          </a:p>
          <a:p>
            <a:pPr lvl="1"/>
            <a:r>
              <a:rPr lang="en-US" dirty="0"/>
              <a:t>The height at which the lanyard is anchored relative to where the other end attaches to the worker's harness;</a:t>
            </a:r>
          </a:p>
          <a:p>
            <a:pPr lvl="1"/>
            <a:r>
              <a:rPr lang="en-US" dirty="0"/>
              <a:t>The distance the worker will travel as the deceleration device absorbs the energy from the fall (i.e., slows it down);</a:t>
            </a:r>
          </a:p>
          <a:p>
            <a:pPr lvl="1"/>
            <a:r>
              <a:rPr lang="en-US" dirty="0"/>
              <a:t>The worker's height;</a:t>
            </a:r>
          </a:p>
          <a:p>
            <a:pPr lvl="1"/>
            <a:r>
              <a:rPr lang="en-US" dirty="0"/>
              <a:t>D-ring shift; and</a:t>
            </a:r>
          </a:p>
          <a:p>
            <a:pPr lvl="1"/>
            <a:r>
              <a:rPr lang="en-US" dirty="0"/>
              <a:t>A safety factor.</a:t>
            </a:r>
          </a:p>
          <a:p>
            <a:endParaRPr lang="en-US" dirty="0"/>
          </a:p>
        </p:txBody>
      </p:sp>
      <p:sp>
        <p:nvSpPr>
          <p:cNvPr id="4" name="Date Placeholder 3">
            <a:extLst>
              <a:ext uri="{FF2B5EF4-FFF2-40B4-BE49-F238E27FC236}">
                <a16:creationId xmlns:a16="http://schemas.microsoft.com/office/drawing/2014/main" id="{ECD906D5-65B5-49EA-A638-BDC132D43313}"/>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13DAC729-3F02-4CB7-ABA1-01DCF9FAE471}"/>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FEA26AB4-6419-4347-B62A-AFCD96454E53}"/>
              </a:ext>
            </a:extLst>
          </p:cNvPr>
          <p:cNvSpPr>
            <a:spLocks noGrp="1"/>
          </p:cNvSpPr>
          <p:nvPr>
            <p:ph type="sldNum" sz="quarter" idx="12"/>
          </p:nvPr>
        </p:nvSpPr>
        <p:spPr/>
        <p:txBody>
          <a:bodyPr/>
          <a:lstStyle/>
          <a:p>
            <a:fld id="{A238EE3B-2C96-4FAE-8AD1-4D7508491DE6}" type="slidenum">
              <a:rPr lang="en-US" smtClean="0"/>
              <a:pPr/>
              <a:t>46</a:t>
            </a:fld>
            <a:endParaRPr lang="en-US" dirty="0"/>
          </a:p>
        </p:txBody>
      </p:sp>
    </p:spTree>
    <p:extLst>
      <p:ext uri="{BB962C8B-B14F-4D97-AF65-F5344CB8AC3E}">
        <p14:creationId xmlns:p14="http://schemas.microsoft.com/office/powerpoint/2010/main" val="3270134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DAFF-B5C3-4695-97C9-90C6A0D32F47}"/>
              </a:ext>
            </a:extLst>
          </p:cNvPr>
          <p:cNvSpPr>
            <a:spLocks noGrp="1"/>
          </p:cNvSpPr>
          <p:nvPr>
            <p:ph type="title"/>
          </p:nvPr>
        </p:nvSpPr>
        <p:spPr>
          <a:xfrm>
            <a:off x="838200" y="365125"/>
            <a:ext cx="10515600" cy="1325563"/>
          </a:xfrm>
        </p:spPr>
        <p:txBody>
          <a:bodyPr>
            <a:normAutofit/>
          </a:bodyPr>
          <a:lstStyle/>
          <a:p>
            <a:r>
              <a:rPr lang="en-JM" dirty="0"/>
              <a:t>Calculating Total Fall Clearance</a:t>
            </a:r>
            <a:endParaRPr lang="en-US" dirty="0"/>
          </a:p>
        </p:txBody>
      </p:sp>
      <p:pic>
        <p:nvPicPr>
          <p:cNvPr id="8" name="Content Placeholder 7" descr="Calculating total fall clearance">
            <a:extLst>
              <a:ext uri="{FF2B5EF4-FFF2-40B4-BE49-F238E27FC236}">
                <a16:creationId xmlns:a16="http://schemas.microsoft.com/office/drawing/2014/main" id="{8B69E245-CF22-4A2F-872C-DB962753CB99}"/>
              </a:ext>
            </a:extLst>
          </p:cNvPr>
          <p:cNvPicPr>
            <a:picLocks noChangeAspect="1"/>
          </p:cNvPicPr>
          <p:nvPr/>
        </p:nvPicPr>
        <p:blipFill rotWithShape="1">
          <a:blip r:embed="rId3"/>
          <a:srcRect t="5571" r="1" b="3639"/>
          <a:stretch/>
        </p:blipFill>
        <p:spPr>
          <a:xfrm>
            <a:off x="838200" y="1904281"/>
            <a:ext cx="6233160" cy="4272681"/>
          </a:xfrm>
          <a:prstGeom prst="rect">
            <a:avLst/>
          </a:prstGeom>
        </p:spPr>
      </p:pic>
      <p:sp>
        <p:nvSpPr>
          <p:cNvPr id="12" name="Content Placeholder 11">
            <a:extLst>
              <a:ext uri="{FF2B5EF4-FFF2-40B4-BE49-F238E27FC236}">
                <a16:creationId xmlns:a16="http://schemas.microsoft.com/office/drawing/2014/main" id="{FC7D30FE-EFB2-4D6B-8143-E0C920834ACE}"/>
              </a:ext>
            </a:extLst>
          </p:cNvPr>
          <p:cNvSpPr>
            <a:spLocks noGrp="1"/>
          </p:cNvSpPr>
          <p:nvPr>
            <p:ph idx="1"/>
          </p:nvPr>
        </p:nvSpPr>
        <p:spPr>
          <a:xfrm>
            <a:off x="6441743" y="1825625"/>
            <a:ext cx="4912057" cy="4351337"/>
          </a:xfrm>
        </p:spPr>
        <p:txBody>
          <a:bodyPr>
            <a:normAutofit fontScale="92500" lnSpcReduction="20000"/>
          </a:bodyPr>
          <a:lstStyle/>
          <a:p>
            <a:pPr lvl="0"/>
            <a:r>
              <a:rPr lang="en-US" dirty="0"/>
              <a:t>Free fall distance must be 6 feet or less and prevent the worker from contacting a lower level. </a:t>
            </a:r>
          </a:p>
          <a:p>
            <a:pPr lvl="0"/>
            <a:r>
              <a:rPr lang="en-US" dirty="0"/>
              <a:t>Deceleration distance must be no greater than 3.5 feet.</a:t>
            </a:r>
          </a:p>
          <a:p>
            <a:pPr lvl="0"/>
            <a:r>
              <a:rPr lang="en-US" dirty="0"/>
              <a:t>D-ring shift is often assumed to be one foot. </a:t>
            </a:r>
          </a:p>
          <a:p>
            <a:pPr lvl="0"/>
            <a:r>
              <a:rPr lang="en-US" dirty="0"/>
              <a:t>Back D-ring height is often standardized as five feet for six-foot-tall workers. </a:t>
            </a:r>
          </a:p>
          <a:p>
            <a:pPr lvl="0"/>
            <a:r>
              <a:rPr lang="en-US" dirty="0"/>
              <a:t>Safety factor is typically 2 feet.</a:t>
            </a:r>
            <a:endParaRPr lang="en-US" sz="2000" dirty="0"/>
          </a:p>
        </p:txBody>
      </p:sp>
      <p:sp>
        <p:nvSpPr>
          <p:cNvPr id="4" name="Date Placeholder 3">
            <a:extLst>
              <a:ext uri="{FF2B5EF4-FFF2-40B4-BE49-F238E27FC236}">
                <a16:creationId xmlns:a16="http://schemas.microsoft.com/office/drawing/2014/main" id="{1C78E444-0363-495A-BBA1-6F3521A5040F}"/>
              </a:ext>
            </a:extLst>
          </p:cNvPr>
          <p:cNvSpPr>
            <a:spLocks noGrp="1"/>
          </p:cNvSpPr>
          <p:nvPr>
            <p:ph type="dt" sz="half" idx="10"/>
          </p:nvPr>
        </p:nvSpPr>
        <p:spPr>
          <a:xfrm>
            <a:off x="838200" y="6356350"/>
            <a:ext cx="2743200" cy="365125"/>
          </a:xfrm>
        </p:spPr>
        <p:txBody>
          <a:bodyPr>
            <a:normAutofit/>
          </a:bodyPr>
          <a:lstStyle/>
          <a:p>
            <a:pPr>
              <a:spcAft>
                <a:spcPts val="600"/>
              </a:spcAft>
            </a:pPr>
            <a:r>
              <a:rPr lang="en-US"/>
              <a:t>January 2020</a:t>
            </a:r>
          </a:p>
        </p:txBody>
      </p:sp>
      <p:sp>
        <p:nvSpPr>
          <p:cNvPr id="5" name="Footer Placeholder 4">
            <a:extLst>
              <a:ext uri="{FF2B5EF4-FFF2-40B4-BE49-F238E27FC236}">
                <a16:creationId xmlns:a16="http://schemas.microsoft.com/office/drawing/2014/main" id="{143B1509-89A1-40E1-AB4E-4A94545B405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Susan B. Harwood Grant SH05121-SH9</a:t>
            </a:r>
          </a:p>
        </p:txBody>
      </p:sp>
      <p:sp>
        <p:nvSpPr>
          <p:cNvPr id="6" name="Slide Number Placeholder 5">
            <a:extLst>
              <a:ext uri="{FF2B5EF4-FFF2-40B4-BE49-F238E27FC236}">
                <a16:creationId xmlns:a16="http://schemas.microsoft.com/office/drawing/2014/main" id="{684F4DA0-6675-456D-AD32-D0231AFDFCD4}"/>
              </a:ext>
            </a:extLst>
          </p:cNvPr>
          <p:cNvSpPr>
            <a:spLocks noGrp="1"/>
          </p:cNvSpPr>
          <p:nvPr>
            <p:ph type="sldNum" sz="quarter" idx="12"/>
          </p:nvPr>
        </p:nvSpPr>
        <p:spPr>
          <a:xfrm>
            <a:off x="8610600" y="6356350"/>
            <a:ext cx="2743200" cy="365125"/>
          </a:xfrm>
        </p:spPr>
        <p:txBody>
          <a:bodyPr>
            <a:normAutofit/>
          </a:bodyPr>
          <a:lstStyle/>
          <a:p>
            <a:pPr>
              <a:spcAft>
                <a:spcPts val="600"/>
              </a:spcAft>
            </a:pPr>
            <a:fld id="{A238EE3B-2C96-4FAE-8AD1-4D7508491DE6}" type="slidenum">
              <a:rPr lang="en-US" smtClean="0"/>
              <a:pPr>
                <a:spcAft>
                  <a:spcPts val="600"/>
                </a:spcAft>
              </a:pPr>
              <a:t>47</a:t>
            </a:fld>
            <a:endParaRPr lang="en-US"/>
          </a:p>
        </p:txBody>
      </p:sp>
    </p:spTree>
    <p:extLst>
      <p:ext uri="{BB962C8B-B14F-4D97-AF65-F5344CB8AC3E}">
        <p14:creationId xmlns:p14="http://schemas.microsoft.com/office/powerpoint/2010/main" val="42363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7B34-6EA6-4ACC-9850-A6B3730BFFD8}"/>
              </a:ext>
            </a:extLst>
          </p:cNvPr>
          <p:cNvSpPr>
            <a:spLocks noGrp="1"/>
          </p:cNvSpPr>
          <p:nvPr>
            <p:ph type="title"/>
          </p:nvPr>
        </p:nvSpPr>
        <p:spPr/>
        <p:txBody>
          <a:bodyPr/>
          <a:lstStyle/>
          <a:p>
            <a:r>
              <a:rPr lang="en-US" dirty="0"/>
              <a:t>Total Fall Distance Equation</a:t>
            </a:r>
          </a:p>
        </p:txBody>
      </p:sp>
      <p:sp>
        <p:nvSpPr>
          <p:cNvPr id="3" name="Content Placeholder 2">
            <a:extLst>
              <a:ext uri="{FF2B5EF4-FFF2-40B4-BE49-F238E27FC236}">
                <a16:creationId xmlns:a16="http://schemas.microsoft.com/office/drawing/2014/main" id="{4E160047-FC46-4A57-95AD-D9A5648B2C58}"/>
              </a:ext>
            </a:extLst>
          </p:cNvPr>
          <p:cNvSpPr>
            <a:spLocks noGrp="1"/>
          </p:cNvSpPr>
          <p:nvPr>
            <p:ph idx="1"/>
          </p:nvPr>
        </p:nvSpPr>
        <p:spPr/>
        <p:txBody>
          <a:bodyPr/>
          <a:lstStyle/>
          <a:p>
            <a:r>
              <a:rPr lang="en-US" dirty="0"/>
              <a:t>A fall arrest system will not protect a falling worker if the calculated clearance distance is greater than the actual distance available below the elevated work area.</a:t>
            </a:r>
          </a:p>
        </p:txBody>
      </p:sp>
      <p:sp>
        <p:nvSpPr>
          <p:cNvPr id="4" name="Date Placeholder 3">
            <a:extLst>
              <a:ext uri="{FF2B5EF4-FFF2-40B4-BE49-F238E27FC236}">
                <a16:creationId xmlns:a16="http://schemas.microsoft.com/office/drawing/2014/main" id="{7C0AA200-25A9-4212-A941-9811FEE26AD5}"/>
              </a:ex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34AC0827-07CF-40D5-B57D-3AAB29349CF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618852B6-019E-4F73-B5EB-48112DB9F8CF}"/>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48</a:t>
            </a:fld>
            <a:endParaRPr lang="en-US" dirty="0"/>
          </a:p>
        </p:txBody>
      </p:sp>
      <p:pic>
        <p:nvPicPr>
          <p:cNvPr id="7" name="Picture 6" descr="Total fall distance equ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454" y="3431220"/>
            <a:ext cx="8985350" cy="2467930"/>
          </a:xfrm>
          <a:prstGeom prst="rect">
            <a:avLst/>
          </a:prstGeom>
        </p:spPr>
      </p:pic>
    </p:spTree>
    <p:extLst>
      <p:ext uri="{BB962C8B-B14F-4D97-AF65-F5344CB8AC3E}">
        <p14:creationId xmlns:p14="http://schemas.microsoft.com/office/powerpoint/2010/main" val="3364261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all distance Calculation image 1">
            <a:extLst>
              <a:ext uri="{FF2B5EF4-FFF2-40B4-BE49-F238E27FC236}">
                <a16:creationId xmlns:a16="http://schemas.microsoft.com/office/drawing/2014/main" id="{B242B873-AB59-470F-AFE2-208A269F9871}"/>
              </a:ext>
            </a:extLst>
          </p:cNvPr>
          <p:cNvPicPr>
            <a:picLocks noChangeAspect="1"/>
          </p:cNvPicPr>
          <p:nvPr/>
        </p:nvPicPr>
        <p:blipFill>
          <a:blip r:embed="rId3"/>
          <a:stretch>
            <a:fillRect/>
          </a:stretch>
        </p:blipFill>
        <p:spPr>
          <a:xfrm>
            <a:off x="9982200" y="1190362"/>
            <a:ext cx="1908313" cy="2502245"/>
          </a:xfrm>
          <a:prstGeom prst="rect">
            <a:avLst/>
          </a:prstGeom>
          <a:noFill/>
          <a:ln>
            <a:solidFill>
              <a:schemeClr val="accent1"/>
            </a:solidFill>
          </a:ln>
        </p:spPr>
      </p:pic>
      <p:sp>
        <p:nvSpPr>
          <p:cNvPr id="2" name="Title 1">
            <a:extLst>
              <a:ext uri="{FF2B5EF4-FFF2-40B4-BE49-F238E27FC236}">
                <a16:creationId xmlns:a16="http://schemas.microsoft.com/office/drawing/2014/main" id="{F4EAFA75-903A-49B4-9B2C-1AAEE45EB7DA}"/>
              </a:ext>
            </a:extLst>
          </p:cNvPr>
          <p:cNvSpPr>
            <a:spLocks noGrp="1"/>
          </p:cNvSpPr>
          <p:nvPr>
            <p:ph type="title"/>
          </p:nvPr>
        </p:nvSpPr>
        <p:spPr/>
        <p:txBody>
          <a:bodyPr/>
          <a:lstStyle/>
          <a:p>
            <a:r>
              <a:rPr lang="en-US" dirty="0"/>
              <a:t>Exhibit 2-1:  Fall Distance </a:t>
            </a:r>
            <a:br>
              <a:rPr lang="en-US" dirty="0"/>
            </a:br>
            <a:r>
              <a:rPr lang="en-US" dirty="0"/>
              <a:t>Calculations Exercise (pp. 2-12, 2-13)</a:t>
            </a:r>
          </a:p>
        </p:txBody>
      </p:sp>
      <p:sp>
        <p:nvSpPr>
          <p:cNvPr id="3" name="Content Placeholder 2">
            <a:extLst>
              <a:ext uri="{FF2B5EF4-FFF2-40B4-BE49-F238E27FC236}">
                <a16:creationId xmlns:a16="http://schemas.microsoft.com/office/drawing/2014/main" id="{4324BEB9-55C6-4A55-8698-29540DDACC57}"/>
              </a:ext>
            </a:extLst>
          </p:cNvPr>
          <p:cNvSpPr>
            <a:spLocks noGrp="1"/>
          </p:cNvSpPr>
          <p:nvPr>
            <p:ph idx="1"/>
          </p:nvPr>
        </p:nvSpPr>
        <p:spPr>
          <a:xfrm>
            <a:off x="838200" y="1825625"/>
            <a:ext cx="11176000" cy="4351338"/>
          </a:xfrm>
        </p:spPr>
        <p:txBody>
          <a:bodyPr>
            <a:normAutofit fontScale="85000" lnSpcReduction="20000"/>
          </a:bodyPr>
          <a:lstStyle/>
          <a:p>
            <a:pPr marL="0" indent="0">
              <a:buNone/>
            </a:pPr>
            <a:r>
              <a:rPr lang="en-US" b="1" dirty="0"/>
              <a:t>Calculating free fall distance based on D-ring location:</a:t>
            </a:r>
            <a:endParaRPr lang="en-US" dirty="0"/>
          </a:p>
          <a:p>
            <a:pPr marL="0" indent="0">
              <a:buNone/>
            </a:pPr>
            <a:r>
              <a:rPr lang="en-US" i="1" dirty="0"/>
              <a:t>D-ring </a:t>
            </a:r>
            <a:r>
              <a:rPr lang="en-US" b="1" i="1" dirty="0"/>
              <a:t>ABOVE Anchor</a:t>
            </a:r>
            <a:endParaRPr lang="en-US" dirty="0"/>
          </a:p>
          <a:p>
            <a:r>
              <a:rPr lang="en-US" dirty="0"/>
              <a:t>Free fall distance = Lanyard length + Distance from D-ring to anchor</a:t>
            </a:r>
          </a:p>
          <a:p>
            <a:pPr marL="0" indent="0">
              <a:buNone/>
            </a:pPr>
            <a:r>
              <a:rPr lang="en-US" i="1" dirty="0"/>
              <a:t>D-ring </a:t>
            </a:r>
            <a:r>
              <a:rPr lang="en-US" b="1" i="1" dirty="0"/>
              <a:t>BELOW anchor</a:t>
            </a:r>
            <a:endParaRPr lang="en-US" dirty="0"/>
          </a:p>
          <a:p>
            <a:r>
              <a:rPr lang="en-US" dirty="0"/>
              <a:t>Free fall distance = Lanyard length - Distance from D-ring </a:t>
            </a:r>
            <a:br>
              <a:rPr lang="en-US" dirty="0"/>
            </a:br>
            <a:r>
              <a:rPr lang="en-US" dirty="0"/>
              <a:t>to anchor</a:t>
            </a:r>
          </a:p>
          <a:p>
            <a:pPr marL="0" indent="0">
              <a:buNone/>
            </a:pPr>
            <a:r>
              <a:rPr lang="en-US" i="1" dirty="0"/>
              <a:t>D-ring </a:t>
            </a:r>
            <a:r>
              <a:rPr lang="en-US" b="1" i="1" dirty="0"/>
              <a:t>LEVEL with anchor</a:t>
            </a:r>
            <a:endParaRPr lang="en-US" dirty="0"/>
          </a:p>
          <a:p>
            <a:r>
              <a:rPr lang="en-US" dirty="0"/>
              <a:t>Free fall distance = Lanyard length </a:t>
            </a:r>
          </a:p>
          <a:p>
            <a:pPr marL="0" indent="0">
              <a:buNone/>
            </a:pPr>
            <a:r>
              <a:rPr lang="en-US" dirty="0"/>
              <a:t>Workers using a </a:t>
            </a:r>
            <a:r>
              <a:rPr lang="en-US" b="1" dirty="0"/>
              <a:t>shock-absorbing lanyard (e.g., </a:t>
            </a:r>
            <a:r>
              <a:rPr lang="en-US" b="1" dirty="0" err="1"/>
              <a:t>ripstitch</a:t>
            </a:r>
            <a:r>
              <a:rPr lang="en-US" b="1" dirty="0"/>
              <a:t> lanyard) </a:t>
            </a:r>
          </a:p>
          <a:p>
            <a:r>
              <a:rPr lang="en-US" dirty="0"/>
              <a:t>Self-retracting lanyards typically activate, and thus limit free fall distance, within 2 feet</a:t>
            </a:r>
          </a:p>
          <a:p>
            <a:endParaRPr lang="en-US" dirty="0"/>
          </a:p>
        </p:txBody>
      </p:sp>
      <p:sp>
        <p:nvSpPr>
          <p:cNvPr id="4" name="Date Placeholder 3">
            <a:extLst>
              <a:ext uri="{FF2B5EF4-FFF2-40B4-BE49-F238E27FC236}">
                <a16:creationId xmlns:a16="http://schemas.microsoft.com/office/drawing/2014/main" id="{93E650FE-DD9E-4C85-9943-06F9794BA066}"/>
              </a:ex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67E1899F-C417-447E-A070-EEFBA6A527E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E2A811F8-E222-424C-BDB4-A7FA28C77EE6}"/>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49</a:t>
            </a:fld>
            <a:endParaRPr lang="en-US" dirty="0"/>
          </a:p>
        </p:txBody>
      </p:sp>
      <p:pic>
        <p:nvPicPr>
          <p:cNvPr id="7" name="Picture 6" descr="Fall distance Calculation image 2">
            <a:extLst>
              <a:ext uri="{FF2B5EF4-FFF2-40B4-BE49-F238E27FC236}">
                <a16:creationId xmlns:a16="http://schemas.microsoft.com/office/drawing/2014/main" id="{EDA19BAE-AF85-4C07-82CC-2090CA8DF358}"/>
              </a:ext>
            </a:extLst>
          </p:cNvPr>
          <p:cNvPicPr>
            <a:picLocks noChangeAspect="1"/>
          </p:cNvPicPr>
          <p:nvPr/>
        </p:nvPicPr>
        <p:blipFill>
          <a:blip r:embed="rId4"/>
          <a:stretch>
            <a:fillRect/>
          </a:stretch>
        </p:blipFill>
        <p:spPr>
          <a:xfrm>
            <a:off x="9909247" y="461913"/>
            <a:ext cx="1868623" cy="2457549"/>
          </a:xfrm>
          <a:prstGeom prst="rect">
            <a:avLst/>
          </a:prstGeom>
          <a:ln>
            <a:solidFill>
              <a:schemeClr val="accent1"/>
            </a:solidFill>
          </a:ln>
        </p:spPr>
      </p:pic>
    </p:spTree>
    <p:extLst>
      <p:ext uri="{BB962C8B-B14F-4D97-AF65-F5344CB8AC3E}">
        <p14:creationId xmlns:p14="http://schemas.microsoft.com/office/powerpoint/2010/main" val="303435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6d60a54ff5_0_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4400"/>
              <a:buFont typeface="Calibri"/>
              <a:buNone/>
            </a:pPr>
            <a:r>
              <a:rPr lang="en-US" b="1" dirty="0"/>
              <a:t>You Will Learn...</a:t>
            </a:r>
            <a:endParaRPr sz="4400" dirty="0"/>
          </a:p>
        </p:txBody>
      </p:sp>
      <p:sp>
        <p:nvSpPr>
          <p:cNvPr id="5" name="Content Placeholder 4"/>
          <p:cNvSpPr>
            <a:spLocks noGrp="1"/>
          </p:cNvSpPr>
          <p:nvPr>
            <p:ph idx="1"/>
          </p:nvPr>
        </p:nvSpPr>
        <p:spPr/>
        <p:txBody>
          <a:bodyPr/>
          <a:lstStyle/>
          <a:p>
            <a:r>
              <a:rPr lang="en-US" dirty="0"/>
              <a:t>Why is fall protection important?</a:t>
            </a:r>
          </a:p>
          <a:p>
            <a:r>
              <a:rPr lang="en-US" dirty="0"/>
              <a:t>What can be done to reduce falls?</a:t>
            </a:r>
          </a:p>
          <a:p>
            <a:r>
              <a:rPr lang="en-US" dirty="0"/>
              <a:t>What is fall prevention/fall protection?</a:t>
            </a:r>
          </a:p>
          <a:p>
            <a:r>
              <a:rPr lang="en-US" dirty="0"/>
              <a:t>How to use restraint systems</a:t>
            </a:r>
          </a:p>
          <a:p>
            <a:r>
              <a:rPr lang="en-US" dirty="0"/>
              <a:t>How to use ladder safety devices</a:t>
            </a:r>
          </a:p>
          <a:p>
            <a:r>
              <a:rPr lang="en-US" dirty="0"/>
              <a:t>How to use the elements of adult learning theory</a:t>
            </a:r>
          </a:p>
          <a:p>
            <a:r>
              <a:rPr lang="en-US" dirty="0"/>
              <a:t>How to deliver training effectively</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dirty="0"/>
              <a:t>Susan B. Harwood Grant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How To Evaluate The Swing Fall Hazard</a:t>
            </a:r>
          </a:p>
        </p:txBody>
      </p:sp>
      <p:sp>
        <p:nvSpPr>
          <p:cNvPr id="9" name="Content Placeholder 8"/>
          <p:cNvSpPr>
            <a:spLocks noGrp="1"/>
          </p:cNvSpPr>
          <p:nvPr>
            <p:ph idx="1"/>
          </p:nvPr>
        </p:nvSpPr>
        <p:spPr>
          <a:xfrm>
            <a:off x="838199" y="1825625"/>
            <a:ext cx="7162801" cy="4351338"/>
          </a:xfrm>
        </p:spPr>
        <p:txBody>
          <a:bodyPr/>
          <a:lstStyle/>
          <a:p>
            <a:r>
              <a:rPr lang="en-US" dirty="0"/>
              <a:t>The swing fall hazard is created by the pendulum effect.</a:t>
            </a:r>
          </a:p>
          <a:p>
            <a:r>
              <a:rPr lang="en-US" dirty="0"/>
              <a:t>A worker who falls while connected to an anchor (unless it is directly overhead) will swing back and forth like a pendulum.</a:t>
            </a:r>
          </a:p>
          <a:p>
            <a:r>
              <a:rPr lang="en-US" dirty="0"/>
              <a:t>Workers can be seriously injured if they strike objects during a swing fall. </a:t>
            </a:r>
          </a:p>
        </p:txBody>
      </p:sp>
      <p:pic>
        <p:nvPicPr>
          <p:cNvPr id="1049" name="Google Shape;1049;p114" title="Diagram - Swing falls can actually increase fall distance"/>
          <p:cNvPicPr preferRelativeResize="0"/>
          <p:nvPr/>
        </p:nvPicPr>
        <p:blipFill rotWithShape="1">
          <a:blip r:embed="rId3">
            <a:alphaModFix/>
          </a:blip>
          <a:srcRect/>
          <a:stretch/>
        </p:blipFill>
        <p:spPr>
          <a:xfrm>
            <a:off x="9000319" y="1923922"/>
            <a:ext cx="2353481" cy="4253041"/>
          </a:xfrm>
          <a:prstGeom prst="rect">
            <a:avLst/>
          </a:prstGeom>
          <a:noFill/>
          <a:ln>
            <a:noFill/>
          </a:ln>
        </p:spPr>
      </p:pic>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pPr lvl="0"/>
            <a:fld id="{00000000-1234-1234-1234-123412341234}" type="slidenum">
              <a:rPr lang="en-US" smtClean="0"/>
              <a:pPr lvl="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Fallen Worker Rescue</a:t>
            </a:r>
          </a:p>
        </p:txBody>
      </p:sp>
      <p:sp>
        <p:nvSpPr>
          <p:cNvPr id="7" name="Text Placeholder 6"/>
          <p:cNvSpPr>
            <a:spLocks noGrp="1"/>
          </p:cNvSpPr>
          <p:nvPr>
            <p:ph type="body" idx="1"/>
          </p:nvPr>
        </p:nvSpPr>
        <p:spPr/>
        <p:txBody>
          <a:bodyPr/>
          <a:lstStyle/>
          <a:p>
            <a:r>
              <a:rPr lang="en-US" dirty="0"/>
              <a:t>Aided Rescue</a:t>
            </a:r>
          </a:p>
        </p:txBody>
      </p:sp>
      <p:sp>
        <p:nvSpPr>
          <p:cNvPr id="8" name="Content Placeholder 7"/>
          <p:cNvSpPr>
            <a:spLocks noGrp="1"/>
          </p:cNvSpPr>
          <p:nvPr>
            <p:ph sz="half" idx="2"/>
          </p:nvPr>
        </p:nvSpPr>
        <p:spPr/>
        <p:txBody>
          <a:bodyPr>
            <a:normAutofit fontScale="85000" lnSpcReduction="20000"/>
          </a:bodyPr>
          <a:lstStyle/>
          <a:p>
            <a:r>
              <a:rPr lang="en-US" dirty="0"/>
              <a:t>Worker who is suspended from a lifeline and cannot perform a self-rescue </a:t>
            </a:r>
          </a:p>
          <a:p>
            <a:r>
              <a:rPr lang="en-US" dirty="0"/>
              <a:t>Will need help from trained rescuers using appropriate equipment</a:t>
            </a:r>
          </a:p>
          <a:p>
            <a:r>
              <a:rPr lang="en-US" dirty="0"/>
              <a:t>Off-site emergency response personnel may rescue suspended workers </a:t>
            </a:r>
          </a:p>
          <a:p>
            <a:pPr marL="0" indent="0">
              <a:buNone/>
            </a:pPr>
            <a:r>
              <a:rPr lang="en-US" b="1" i="1" dirty="0"/>
              <a:t>*Note: Most 911 responders are not trained in how to do so</a:t>
            </a:r>
          </a:p>
          <a:p>
            <a:endParaRPr lang="en-US" dirty="0"/>
          </a:p>
        </p:txBody>
      </p:sp>
      <p:sp>
        <p:nvSpPr>
          <p:cNvPr id="9" name="Text Placeholder 8"/>
          <p:cNvSpPr>
            <a:spLocks noGrp="1"/>
          </p:cNvSpPr>
          <p:nvPr>
            <p:ph type="body" sz="quarter" idx="3"/>
          </p:nvPr>
        </p:nvSpPr>
        <p:spPr/>
        <p:txBody>
          <a:bodyPr/>
          <a:lstStyle/>
          <a:p>
            <a:r>
              <a:rPr lang="en-US" dirty="0"/>
              <a:t>Self-Rescue</a:t>
            </a:r>
          </a:p>
        </p:txBody>
      </p:sp>
      <p:sp>
        <p:nvSpPr>
          <p:cNvPr id="10" name="Content Placeholder 9"/>
          <p:cNvSpPr>
            <a:spLocks noGrp="1"/>
          </p:cNvSpPr>
          <p:nvPr>
            <p:ph sz="quarter" idx="4"/>
          </p:nvPr>
        </p:nvSpPr>
        <p:spPr/>
        <p:txBody>
          <a:bodyPr>
            <a:normAutofit lnSpcReduction="10000"/>
          </a:bodyPr>
          <a:lstStyle/>
          <a:p>
            <a:r>
              <a:rPr lang="en-US" dirty="0"/>
              <a:t> Worker can take steps to minimize suspension trauma</a:t>
            </a:r>
          </a:p>
          <a:p>
            <a:r>
              <a:rPr lang="en-US" dirty="0"/>
              <a:t>Self-rescue methods allow fallen worker to temporarily relieve pressure on the legs</a:t>
            </a:r>
          </a:p>
          <a:p>
            <a:r>
              <a:rPr lang="en-US" dirty="0"/>
              <a:t>Worker may be able to lower himself or herself to the lower level</a:t>
            </a:r>
          </a:p>
          <a:p>
            <a:endParaRPr lang="en-US" dirty="0"/>
          </a:p>
        </p:txBody>
      </p:sp>
      <p:sp>
        <p:nvSpPr>
          <p:cNvPr id="4" name="Date Placeholder 3"/>
          <p:cNvSpPr>
            <a:spLocks noGrp="1"/>
          </p:cNvSpPr>
          <p:nvPr>
            <p:ph type="dt" sz="half" idx="10"/>
          </p:nvPr>
        </p:nvSpPr>
        <p:spPr/>
        <p:txBody>
          <a:bodyPr/>
          <a:lstStyle/>
          <a:p>
            <a:r>
              <a:rPr lang="en-US"/>
              <a:t>January 2020</a:t>
            </a:r>
            <a:endParaRPr lang="en-US" dirty="0"/>
          </a:p>
        </p:txBody>
      </p:sp>
      <p:sp>
        <p:nvSpPr>
          <p:cNvPr id="5" name="Footer Placeholder 4"/>
          <p:cNvSpPr>
            <a:spLocks noGrp="1"/>
          </p:cNvSpPr>
          <p:nvPr>
            <p:ph type="ftr" sz="quarter" idx="11"/>
          </p:nvPr>
        </p:nvSpPr>
        <p:spPr/>
        <p:txBody>
          <a:bodyPr/>
          <a:lstStyle/>
          <a:p>
            <a:r>
              <a:rPr lang="en-US"/>
              <a:t>Susan B. Harwood Grant SH05121-SH9</a:t>
            </a:r>
            <a:endParaRPr lang="en-US" dirty="0"/>
          </a:p>
        </p:txBody>
      </p:sp>
      <p:sp>
        <p:nvSpPr>
          <p:cNvPr id="6" name="Slide Number Placeholder 5"/>
          <p:cNvSpPr>
            <a:spLocks noGrp="1"/>
          </p:cNvSpPr>
          <p:nvPr>
            <p:ph type="sldNum" sz="quarter" idx="12"/>
          </p:nvPr>
        </p:nvSpPr>
        <p:spPr/>
        <p:txBody>
          <a:bodyPr/>
          <a:lstStyle/>
          <a:p>
            <a:fld id="{A238EE3B-2C96-4FAE-8AD1-4D7508491DE6}" type="slidenum">
              <a:rPr lang="en-US" smtClean="0"/>
              <a:pPr/>
              <a:t>51</a:t>
            </a:fld>
            <a:endParaRPr lang="en-US" dirty="0"/>
          </a:p>
        </p:txBody>
      </p:sp>
    </p:spTree>
    <p:extLst>
      <p:ext uri="{BB962C8B-B14F-4D97-AF65-F5344CB8AC3E}">
        <p14:creationId xmlns:p14="http://schemas.microsoft.com/office/powerpoint/2010/main" val="2782282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9B042C3-AD54-4505-89EB-437D13310F1A}"/>
              </a:ext>
            </a:extLst>
          </p:cNvPr>
          <p:cNvSpPr>
            <a:spLocks noGrp="1"/>
          </p:cNvSpPr>
          <p:nvPr>
            <p:ph type="title"/>
          </p:nvPr>
        </p:nvSpPr>
        <p:spPr/>
        <p:txBody>
          <a:bodyPr/>
          <a:lstStyle/>
          <a:p>
            <a:r>
              <a:rPr lang="en-US" dirty="0"/>
              <a:t>How To Self-Rescue</a:t>
            </a:r>
          </a:p>
        </p:txBody>
      </p:sp>
      <p:sp>
        <p:nvSpPr>
          <p:cNvPr id="11" name="Content Placeholder 10">
            <a:extLst>
              <a:ext uri="{FF2B5EF4-FFF2-40B4-BE49-F238E27FC236}">
                <a16:creationId xmlns:a16="http://schemas.microsoft.com/office/drawing/2014/main" id="{FDCFA27E-F45F-46C4-A4E3-CB8452C3904E}"/>
              </a:ext>
            </a:extLst>
          </p:cNvPr>
          <p:cNvSpPr>
            <a:spLocks noGrp="1"/>
          </p:cNvSpPr>
          <p:nvPr>
            <p:ph idx="1"/>
          </p:nvPr>
        </p:nvSpPr>
        <p:spPr/>
        <p:txBody>
          <a:bodyPr/>
          <a:lstStyle/>
          <a:p>
            <a:r>
              <a:rPr lang="en-US" dirty="0"/>
              <a:t>The first thing you should do is relieve the harness pressure.</a:t>
            </a:r>
          </a:p>
          <a:p>
            <a:r>
              <a:rPr lang="en-US" dirty="0"/>
              <a:t>The foot wrap will relieve the pressure and allow you to climb up or down for short distances.</a:t>
            </a:r>
          </a:p>
          <a:p>
            <a:endParaRPr lang="en-US" dirty="0"/>
          </a:p>
          <a:p>
            <a:pPr lvl="0"/>
            <a:endParaRPr lang="en-US" dirty="0"/>
          </a:p>
          <a:p>
            <a:endParaRPr lang="en-US" dirty="0"/>
          </a:p>
        </p:txBody>
      </p:sp>
      <p:sp>
        <p:nvSpPr>
          <p:cNvPr id="7" name="Date Placeholder 6">
            <a:extLst>
              <a:ext uri="{FF2B5EF4-FFF2-40B4-BE49-F238E27FC236}">
                <a16:creationId xmlns:a16="http://schemas.microsoft.com/office/drawing/2014/main" id="{E8F746FD-6AC0-4AF3-A150-25697D9C0BD7}"/>
              </a:ext>
            </a:extLst>
          </p:cNvPr>
          <p:cNvSpPr>
            <a:spLocks noGrp="1"/>
          </p:cNvSpPr>
          <p:nvPr>
            <p:ph type="dt" sz="half" idx="10"/>
          </p:nvPr>
        </p:nvSpPr>
        <p:spPr/>
        <p:txBody>
          <a:bodyPr/>
          <a:lstStyle/>
          <a:p>
            <a:r>
              <a:rPr lang="en-US"/>
              <a:t>January 2020</a:t>
            </a:r>
          </a:p>
        </p:txBody>
      </p:sp>
      <p:sp>
        <p:nvSpPr>
          <p:cNvPr id="8" name="Footer Placeholder 7">
            <a:extLst>
              <a:ext uri="{FF2B5EF4-FFF2-40B4-BE49-F238E27FC236}">
                <a16:creationId xmlns:a16="http://schemas.microsoft.com/office/drawing/2014/main" id="{15464848-548C-4533-A6E0-AD9BE0416976}"/>
              </a:ext>
            </a:extLst>
          </p:cNvPr>
          <p:cNvSpPr>
            <a:spLocks noGrp="1"/>
          </p:cNvSpPr>
          <p:nvPr>
            <p:ph type="ftr" sz="quarter" idx="11"/>
          </p:nvPr>
        </p:nvSpPr>
        <p:spPr/>
        <p:txBody>
          <a:bodyPr/>
          <a:lstStyle/>
          <a:p>
            <a:r>
              <a:rPr lang="en-US"/>
              <a:t>Susan B. Harwood Grant SH05121-SH9</a:t>
            </a:r>
          </a:p>
        </p:txBody>
      </p:sp>
      <p:sp>
        <p:nvSpPr>
          <p:cNvPr id="9" name="Slide Number Placeholder 8">
            <a:extLst>
              <a:ext uri="{FF2B5EF4-FFF2-40B4-BE49-F238E27FC236}">
                <a16:creationId xmlns:a16="http://schemas.microsoft.com/office/drawing/2014/main" id="{D110114D-4F58-487D-93C7-52E348E16D2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52</a:t>
            </a:fld>
            <a:endParaRPr lang="en-US"/>
          </a:p>
        </p:txBody>
      </p:sp>
    </p:spTree>
    <p:extLst>
      <p:ext uri="{BB962C8B-B14F-4D97-AF65-F5344CB8AC3E}">
        <p14:creationId xmlns:p14="http://schemas.microsoft.com/office/powerpoint/2010/main" val="3134900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BFC6-0BF2-4BAD-B572-A905576F268C}"/>
              </a:ext>
            </a:extLst>
          </p:cNvPr>
          <p:cNvSpPr>
            <a:spLocks noGrp="1"/>
          </p:cNvSpPr>
          <p:nvPr>
            <p:ph type="title"/>
          </p:nvPr>
        </p:nvSpPr>
        <p:spPr/>
        <p:txBody>
          <a:bodyPr/>
          <a:lstStyle/>
          <a:p>
            <a:r>
              <a:rPr lang="en-US" dirty="0"/>
              <a:t>How To Do A Foot Wrap: Figure 1 &amp; Figure 2</a:t>
            </a:r>
          </a:p>
        </p:txBody>
      </p:sp>
      <p:sp>
        <p:nvSpPr>
          <p:cNvPr id="3" name="Content Placeholder 2">
            <a:extLst>
              <a:ext uri="{FF2B5EF4-FFF2-40B4-BE49-F238E27FC236}">
                <a16:creationId xmlns:a16="http://schemas.microsoft.com/office/drawing/2014/main" id="{0D949B5E-6843-41B0-97FF-71B2A47CE561}"/>
              </a:ext>
            </a:extLst>
          </p:cNvPr>
          <p:cNvSpPr>
            <a:spLocks noGrp="1"/>
          </p:cNvSpPr>
          <p:nvPr>
            <p:ph idx="1"/>
          </p:nvPr>
        </p:nvSpPr>
        <p:spPr>
          <a:xfrm>
            <a:off x="838200" y="1862256"/>
            <a:ext cx="10515600" cy="4351338"/>
          </a:xfrm>
        </p:spPr>
        <p:txBody>
          <a:bodyPr/>
          <a:lstStyle/>
          <a:p>
            <a:r>
              <a:rPr lang="en-US" dirty="0"/>
              <a:t>Step 1 - </a:t>
            </a:r>
            <a:r>
              <a:rPr lang="en-US" i="1" dirty="0"/>
              <a:t>Grasp the lifeline hanging below you (that’s the trailing end). Wrap it once under your right foot starting from the inside, then loop it over the top of the foot.</a:t>
            </a:r>
          </a:p>
          <a:p>
            <a:r>
              <a:rPr lang="en-US" dirty="0"/>
              <a:t>Step 2 - </a:t>
            </a:r>
            <a:r>
              <a:rPr lang="en-US" i="1" dirty="0"/>
              <a:t>Stretch the lifeline out horizontally and step into it with your left foot.</a:t>
            </a:r>
          </a:p>
          <a:p>
            <a:endParaRPr lang="en-US" dirty="0"/>
          </a:p>
        </p:txBody>
      </p:sp>
      <p:sp>
        <p:nvSpPr>
          <p:cNvPr id="4" name="Date Placeholder 3">
            <a:extLst>
              <a:ext uri="{FF2B5EF4-FFF2-40B4-BE49-F238E27FC236}">
                <a16:creationId xmlns:a16="http://schemas.microsoft.com/office/drawing/2014/main" id="{868E8F54-BA7B-4DFF-89F8-A156E7054474}"/>
              </a:ex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D30FA2FD-2890-45FE-8B33-E2B04D3959B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A39E36C9-26F8-4F8F-A5C5-18705B42E29D}"/>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53</a:t>
            </a:fld>
            <a:endParaRPr lang="en-US" dirty="0"/>
          </a:p>
        </p:txBody>
      </p:sp>
      <p:pic>
        <p:nvPicPr>
          <p:cNvPr id="7" name="Picture 6" descr="Figure 1 Grasp the lifeline hanging below you (that’s the trailing end). Wrap it once under your right foot starting from the inside, then loop it over the top of the foot.&#10;">
            <a:extLst>
              <a:ext uri="{FF2B5EF4-FFF2-40B4-BE49-F238E27FC236}">
                <a16:creationId xmlns:a16="http://schemas.microsoft.com/office/drawing/2014/main" id="{617B2D58-5F7B-4A4D-B8E6-9FD58F894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293" y="3913825"/>
            <a:ext cx="1996613" cy="2270957"/>
          </a:xfrm>
          <a:prstGeom prst="rect">
            <a:avLst/>
          </a:prstGeom>
        </p:spPr>
      </p:pic>
      <p:pic>
        <p:nvPicPr>
          <p:cNvPr id="8" name="Picture 7" descr="Figure 2 Stretch the lifeline out horizontally and step into it with your left foot.">
            <a:extLst>
              <a:ext uri="{FF2B5EF4-FFF2-40B4-BE49-F238E27FC236}">
                <a16:creationId xmlns:a16="http://schemas.microsoft.com/office/drawing/2014/main" id="{1840C00C-7AB3-41F0-AD3F-CFE8F8250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164" y="3906006"/>
            <a:ext cx="2011854" cy="2270957"/>
          </a:xfrm>
          <a:prstGeom prst="rect">
            <a:avLst/>
          </a:prstGeom>
        </p:spPr>
      </p:pic>
    </p:spTree>
    <p:extLst>
      <p:ext uri="{BB962C8B-B14F-4D97-AF65-F5344CB8AC3E}">
        <p14:creationId xmlns:p14="http://schemas.microsoft.com/office/powerpoint/2010/main" val="4048284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CB00-9579-4CEB-9902-BF1A013C5767}"/>
              </a:ext>
            </a:extLst>
          </p:cNvPr>
          <p:cNvSpPr>
            <a:spLocks noGrp="1"/>
          </p:cNvSpPr>
          <p:nvPr>
            <p:ph type="title"/>
          </p:nvPr>
        </p:nvSpPr>
        <p:spPr/>
        <p:txBody>
          <a:bodyPr/>
          <a:lstStyle/>
          <a:p>
            <a:r>
              <a:rPr lang="en-US" dirty="0"/>
              <a:t>How To Do A Foot Wrap: Figure 3</a:t>
            </a:r>
          </a:p>
        </p:txBody>
      </p:sp>
      <p:sp>
        <p:nvSpPr>
          <p:cNvPr id="3" name="Content Placeholder 2" descr="Raise the trailing end of the lifeline and bring both parts together. You have now created a loop that will allow you to stand.&#10;">
            <a:extLst>
              <a:ext uri="{FF2B5EF4-FFF2-40B4-BE49-F238E27FC236}">
                <a16:creationId xmlns:a16="http://schemas.microsoft.com/office/drawing/2014/main" id="{7F3CF410-1FE6-4108-8AF0-EFFDF230B161}"/>
              </a:ext>
            </a:extLst>
          </p:cNvPr>
          <p:cNvSpPr>
            <a:spLocks noGrp="1"/>
          </p:cNvSpPr>
          <p:nvPr>
            <p:ph idx="1"/>
          </p:nvPr>
        </p:nvSpPr>
        <p:spPr>
          <a:xfrm>
            <a:off x="838200" y="1825625"/>
            <a:ext cx="4917141" cy="4351338"/>
          </a:xfrm>
        </p:spPr>
        <p:txBody>
          <a:bodyPr/>
          <a:lstStyle/>
          <a:p>
            <a:r>
              <a:rPr lang="en-US" dirty="0"/>
              <a:t>Step 3 - </a:t>
            </a:r>
            <a:r>
              <a:rPr lang="en-US" i="1" dirty="0"/>
              <a:t>Raise the trailing end of the lifeline and bring both parts together. You have now created a loop that will allow you to stand.</a:t>
            </a:r>
          </a:p>
          <a:p>
            <a:endParaRPr lang="en-US" dirty="0"/>
          </a:p>
        </p:txBody>
      </p:sp>
      <p:sp>
        <p:nvSpPr>
          <p:cNvPr id="4" name="Date Placeholder 3">
            <a:extLst>
              <a:ext uri="{FF2B5EF4-FFF2-40B4-BE49-F238E27FC236}">
                <a16:creationId xmlns:a16="http://schemas.microsoft.com/office/drawing/2014/main" id="{E23501E3-BCA3-4076-9BFF-B0779108FE8B}"/>
              </a:ex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27372A55-BCE3-4AF3-9AF1-51FD2E4E5B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268C95EA-B275-42BA-AD2B-870ED7AF17F6}"/>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54</a:t>
            </a:fld>
            <a:endParaRPr lang="en-US" dirty="0"/>
          </a:p>
        </p:txBody>
      </p:sp>
      <p:pic>
        <p:nvPicPr>
          <p:cNvPr id="7" name="Picture 6" descr="Figure 3 ">
            <a:extLst>
              <a:ext uri="{FF2B5EF4-FFF2-40B4-BE49-F238E27FC236}">
                <a16:creationId xmlns:a16="http://schemas.microsoft.com/office/drawing/2014/main" id="{1B5B174E-A27E-40D4-A3CE-94319B3CB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740" y="1862255"/>
            <a:ext cx="3788292" cy="4494095"/>
          </a:xfrm>
          <a:prstGeom prst="rect">
            <a:avLst/>
          </a:prstGeom>
        </p:spPr>
      </p:pic>
    </p:spTree>
    <p:extLst>
      <p:ext uri="{BB962C8B-B14F-4D97-AF65-F5344CB8AC3E}">
        <p14:creationId xmlns:p14="http://schemas.microsoft.com/office/powerpoint/2010/main" val="2795913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71D-B0AA-4CA7-8DFB-6F832CF203A3}"/>
              </a:ext>
            </a:extLst>
          </p:cNvPr>
          <p:cNvSpPr>
            <a:spLocks noGrp="1"/>
          </p:cNvSpPr>
          <p:nvPr>
            <p:ph type="title"/>
          </p:nvPr>
        </p:nvSpPr>
        <p:spPr/>
        <p:txBody>
          <a:bodyPr/>
          <a:lstStyle/>
          <a:p>
            <a:r>
              <a:rPr lang="en-US" dirty="0"/>
              <a:t>How To Do A Foot Wrap: Figure 4</a:t>
            </a:r>
          </a:p>
        </p:txBody>
      </p:sp>
      <p:sp>
        <p:nvSpPr>
          <p:cNvPr id="3" name="Content Placeholder 2">
            <a:extLst>
              <a:ext uri="{FF2B5EF4-FFF2-40B4-BE49-F238E27FC236}">
                <a16:creationId xmlns:a16="http://schemas.microsoft.com/office/drawing/2014/main" id="{EE40638D-2048-4AAC-87C5-B9F6A9D96CC4}"/>
              </a:ext>
            </a:extLst>
          </p:cNvPr>
          <p:cNvSpPr>
            <a:spLocks noGrp="1"/>
          </p:cNvSpPr>
          <p:nvPr>
            <p:ph idx="1"/>
          </p:nvPr>
        </p:nvSpPr>
        <p:spPr>
          <a:xfrm>
            <a:off x="838200" y="1915319"/>
            <a:ext cx="7122459" cy="4351338"/>
          </a:xfrm>
        </p:spPr>
        <p:txBody>
          <a:bodyPr>
            <a:normAutofit fontScale="85000" lnSpcReduction="10000"/>
          </a:bodyPr>
          <a:lstStyle/>
          <a:p>
            <a:r>
              <a:rPr lang="en-US" dirty="0"/>
              <a:t>Step 4 - </a:t>
            </a:r>
            <a:r>
              <a:rPr lang="en-US" i="1" dirty="0"/>
              <a:t>Continue to hold on to the lifeline with both hands and stand up. </a:t>
            </a:r>
          </a:p>
          <a:p>
            <a:r>
              <a:rPr lang="en-US" i="1" dirty="0"/>
              <a:t>This will relieve the pressure on your upper legs. When you get tired, you can shift back to a sitting position. </a:t>
            </a:r>
          </a:p>
          <a:p>
            <a:r>
              <a:rPr lang="en-US" i="1" dirty="0"/>
              <a:t>While waiting for help, alternate between sitting in the harness and standing in the loop. You can also distribute weight between your feet and the harness.</a:t>
            </a:r>
          </a:p>
          <a:p>
            <a:r>
              <a:rPr lang="en-US" i="1" dirty="0"/>
              <a:t>To climb up or down short distances, slide the rope grab up (to climb up) or down (to climb down); sit back down, grasp another bite of rope, then repeat the process. </a:t>
            </a:r>
            <a:endParaRPr lang="en-US" dirty="0"/>
          </a:p>
          <a:p>
            <a:pPr lvl="0"/>
            <a:endParaRPr lang="en-US" dirty="0"/>
          </a:p>
          <a:p>
            <a:endParaRPr lang="en-US" dirty="0"/>
          </a:p>
        </p:txBody>
      </p:sp>
      <p:sp>
        <p:nvSpPr>
          <p:cNvPr id="4" name="Date Placeholder 3">
            <a:extLst>
              <a:ext uri="{FF2B5EF4-FFF2-40B4-BE49-F238E27FC236}">
                <a16:creationId xmlns:a16="http://schemas.microsoft.com/office/drawing/2014/main" id="{473CB256-464D-4F2D-A1CA-CCAC37C7A8C7}"/>
              </a:ex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A8814E14-B5C2-432B-9145-99272699D69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588770F1-EDC2-415C-9086-F169AEC4C993}"/>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55</a:t>
            </a:fld>
            <a:endParaRPr lang="en-US" dirty="0"/>
          </a:p>
        </p:txBody>
      </p:sp>
      <p:pic>
        <p:nvPicPr>
          <p:cNvPr id="7" name="Picture 6" descr="Figure 4 Continue to hold on to the lifeline with both hands and stand up">
            <a:extLst>
              <a:ext uri="{FF2B5EF4-FFF2-40B4-BE49-F238E27FC236}">
                <a16:creationId xmlns:a16="http://schemas.microsoft.com/office/drawing/2014/main" id="{876658B4-233F-4493-B584-1FB495104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659" y="1915319"/>
            <a:ext cx="3684040" cy="4351338"/>
          </a:xfrm>
          <a:prstGeom prst="rect">
            <a:avLst/>
          </a:prstGeom>
        </p:spPr>
      </p:pic>
    </p:spTree>
    <p:extLst>
      <p:ext uri="{BB962C8B-B14F-4D97-AF65-F5344CB8AC3E}">
        <p14:creationId xmlns:p14="http://schemas.microsoft.com/office/powerpoint/2010/main" val="4006159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Hands-on Exercises</a:t>
            </a:r>
          </a:p>
        </p:txBody>
      </p:sp>
      <p:sp>
        <p:nvSpPr>
          <p:cNvPr id="514" name="Google Shape;514;p42"/>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r>
              <a:rPr lang="en-US" dirty="0"/>
              <a:t>Practice the following skills</a:t>
            </a:r>
          </a:p>
          <a:p>
            <a:pPr lvl="1"/>
            <a:r>
              <a:rPr lang="en-US" dirty="0"/>
              <a:t>Skill Set #1 Inspection of complete PFAS System</a:t>
            </a:r>
          </a:p>
          <a:p>
            <a:pPr lvl="1"/>
            <a:r>
              <a:rPr lang="en-US" dirty="0"/>
              <a:t>Skill Set #2 Don full body harness</a:t>
            </a:r>
          </a:p>
          <a:p>
            <a:pPr lvl="1"/>
            <a:r>
              <a:rPr lang="en-US" dirty="0"/>
              <a:t>Skill Set #3 Identifying the proper steps in determining how and when to use a personal fall protection system</a:t>
            </a:r>
          </a:p>
          <a:p>
            <a:pPr lvl="1"/>
            <a:r>
              <a:rPr lang="en-US" dirty="0"/>
              <a:t>Skill Set #4 Perform a foot wrap for self-rescue</a:t>
            </a:r>
          </a:p>
          <a:p>
            <a:r>
              <a:rPr lang="en-US" dirty="0"/>
              <a:t>Work in Groups of 2 to 6</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4"/>
          <p:cNvSpPr txBox="1">
            <a:spLocks noGrp="1"/>
          </p:cNvSpPr>
          <p:nvPr>
            <p:ph type="title"/>
          </p:nvPr>
        </p:nvSpPr>
        <p:spPr/>
        <p:txBody>
          <a:bodyPr/>
          <a:lstStyle/>
          <a:p>
            <a:pPr lvl="0"/>
            <a:r>
              <a:rPr lang="en-US" dirty="0"/>
              <a:t>MODULE 2 NOW YOU KNOW...</a:t>
            </a:r>
          </a:p>
        </p:txBody>
      </p:sp>
      <p:sp>
        <p:nvSpPr>
          <p:cNvPr id="10" name="Content Placeholder 9">
            <a:extLst>
              <a:ext uri="{FF2B5EF4-FFF2-40B4-BE49-F238E27FC236}">
                <a16:creationId xmlns:a16="http://schemas.microsoft.com/office/drawing/2014/main" id="{EB04C18B-21A0-4001-8424-245485D5291C}"/>
              </a:ext>
            </a:extLst>
          </p:cNvPr>
          <p:cNvSpPr>
            <a:spLocks noGrp="1"/>
          </p:cNvSpPr>
          <p:nvPr>
            <p:ph idx="1"/>
          </p:nvPr>
        </p:nvSpPr>
        <p:spPr/>
        <p:txBody>
          <a:bodyPr/>
          <a:lstStyle/>
          <a:p>
            <a:pPr lvl="0"/>
            <a:r>
              <a:rPr lang="en-US" dirty="0"/>
              <a:t>Difference between Fall Protection and Fall Prevention</a:t>
            </a:r>
          </a:p>
          <a:p>
            <a:r>
              <a:rPr lang="en-US" dirty="0"/>
              <a:t>Order of fall protection: engineering controls, a fall restraint system, followed by a fall arrest system</a:t>
            </a:r>
          </a:p>
          <a:p>
            <a:r>
              <a:rPr lang="en-US" i="1" dirty="0"/>
              <a:t>“Personal fall arrest system” (PFAS):</a:t>
            </a:r>
            <a:r>
              <a:rPr lang="en-US" dirty="0"/>
              <a:t> body harness, an anchorage, and connectors (may include a lanyard, deceleration device, lifeline, or suitable combination)</a:t>
            </a:r>
          </a:p>
          <a:p>
            <a:r>
              <a:rPr lang="en-US" dirty="0"/>
              <a:t>Safety belts (waist belts) no longer permitted for use as personal fall arrest equipment</a:t>
            </a:r>
          </a:p>
          <a:p>
            <a:pPr lvl="0"/>
            <a:endParaRPr lang="en-US" dirty="0"/>
          </a:p>
          <a:p>
            <a:pPr lvl="0"/>
            <a:endParaRPr lang="en-US" dirty="0"/>
          </a:p>
          <a:p>
            <a:endParaRPr lang="en-US" dirty="0"/>
          </a:p>
          <a:p>
            <a:pPr lvl="0"/>
            <a:endParaRPr lang="en-US" dirty="0"/>
          </a:p>
          <a:p>
            <a:pPr lvl="0"/>
            <a:endParaRPr lang="en-US" dirty="0"/>
          </a:p>
          <a:p>
            <a:endParaRPr lang="en-US" dirty="0"/>
          </a:p>
        </p:txBody>
      </p:sp>
      <p:sp>
        <p:nvSpPr>
          <p:cNvPr id="2" name="Date Placeholder 1"/>
          <p:cNvSpPr>
            <a:spLocks noGrp="1"/>
          </p:cNvSpPr>
          <p:nvPr>
            <p:ph type="dt" sz="half" idx="10"/>
          </p:nvPr>
        </p:nvSpPr>
        <p:spPr/>
        <p:txBody>
          <a:bodyPr/>
          <a:lstStyle/>
          <a:p>
            <a:r>
              <a:rPr lang="en-US"/>
              <a:t>January 2020</a:t>
            </a:r>
          </a:p>
        </p:txBody>
      </p:sp>
      <p:sp>
        <p:nvSpPr>
          <p:cNvPr id="3" name="Footer Placeholder 2"/>
          <p:cNvSpPr>
            <a:spLocks noGrp="1"/>
          </p:cNvSpPr>
          <p:nvPr>
            <p:ph type="ftr" sz="quarter" idx="11"/>
          </p:nvPr>
        </p:nvSpPr>
        <p:spPr/>
        <p:txBody>
          <a:bodyPr/>
          <a:lstStyle/>
          <a:p>
            <a:r>
              <a:rPr lang="en-US"/>
              <a:t>Susan B. Harwood Grant SH05121-SH9</a:t>
            </a:r>
          </a:p>
        </p:txBody>
      </p:sp>
      <p:sp>
        <p:nvSpPr>
          <p:cNvPr id="4" name="Slide Number Placeholder 3"/>
          <p:cNvSpPr>
            <a:spLocks noGrp="1"/>
          </p:cNvSpPr>
          <p:nvPr>
            <p:ph type="sldNum" sz="quarter" idx="12"/>
          </p:nvPr>
        </p:nvSpPr>
        <p:spPr/>
        <p:txBody>
          <a:bodyPr/>
          <a:lstStyle/>
          <a:p>
            <a:pPr lvl="0"/>
            <a:fld id="{00000000-1234-1234-1234-123412341234}" type="slidenum">
              <a:rPr lang="en-US" smtClean="0"/>
              <a:pPr lvl="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0917-B36E-4C93-9CF7-293937E85076}"/>
              </a:ext>
            </a:extLst>
          </p:cNvPr>
          <p:cNvSpPr>
            <a:spLocks noGrp="1"/>
          </p:cNvSpPr>
          <p:nvPr>
            <p:ph type="title"/>
          </p:nvPr>
        </p:nvSpPr>
        <p:spPr/>
        <p:txBody>
          <a:bodyPr/>
          <a:lstStyle/>
          <a:p>
            <a:r>
              <a:rPr lang="en-US" dirty="0"/>
              <a:t>MODULE 2 NOW YOU KNOW (continued)...</a:t>
            </a:r>
          </a:p>
        </p:txBody>
      </p:sp>
      <p:sp>
        <p:nvSpPr>
          <p:cNvPr id="3" name="Content Placeholder 2">
            <a:extLst>
              <a:ext uri="{FF2B5EF4-FFF2-40B4-BE49-F238E27FC236}">
                <a16:creationId xmlns:a16="http://schemas.microsoft.com/office/drawing/2014/main" id="{948B26E5-A0BF-442F-AED0-170C04D2EDFD}"/>
              </a:ext>
            </a:extLst>
          </p:cNvPr>
          <p:cNvSpPr>
            <a:spLocks noGrp="1"/>
          </p:cNvSpPr>
          <p:nvPr>
            <p:ph idx="1"/>
          </p:nvPr>
        </p:nvSpPr>
        <p:spPr/>
        <p:txBody>
          <a:bodyPr>
            <a:normAutofit fontScale="92500" lnSpcReduction="10000"/>
          </a:bodyPr>
          <a:lstStyle/>
          <a:p>
            <a:r>
              <a:rPr lang="en-US" dirty="0"/>
              <a:t>Anchorage points should be able to support 5000 pounds</a:t>
            </a:r>
          </a:p>
          <a:p>
            <a:pPr lvl="0"/>
            <a:r>
              <a:rPr lang="en-US" dirty="0"/>
              <a:t>Always follow the anchor manufacturer’s instructions, consult a qualified person when installing and using anchors</a:t>
            </a:r>
          </a:p>
          <a:p>
            <a:r>
              <a:rPr lang="en-US" dirty="0"/>
              <a:t>Never shorten lanyard by tying knots; lanyard must not be </a:t>
            </a:r>
            <a:r>
              <a:rPr lang="en-US" dirty="0" err="1"/>
              <a:t>looopedover</a:t>
            </a:r>
            <a:r>
              <a:rPr lang="en-US" dirty="0"/>
              <a:t>  object and tied back to itself</a:t>
            </a:r>
          </a:p>
          <a:p>
            <a:pPr lvl="0"/>
            <a:r>
              <a:rPr lang="en-US" dirty="0"/>
              <a:t>Total fall clearance free fall distance cannot exceed 6 feet</a:t>
            </a:r>
          </a:p>
          <a:p>
            <a:pPr lvl="0"/>
            <a:r>
              <a:rPr lang="en-US" dirty="0"/>
              <a:t>Self-retracting lanyards limit free fall distance (up to 2 feet)</a:t>
            </a:r>
          </a:p>
          <a:p>
            <a:pPr lvl="0"/>
            <a:r>
              <a:rPr lang="en-US" dirty="0"/>
              <a:t>Visually inspect equipment before each use and have routine inspection by a competent person</a:t>
            </a:r>
          </a:p>
          <a:p>
            <a:endParaRPr lang="en-US" dirty="0"/>
          </a:p>
          <a:p>
            <a:pPr lvl="0"/>
            <a:endParaRPr lang="en-US" dirty="0"/>
          </a:p>
          <a:p>
            <a:pPr lvl="0"/>
            <a:endParaRPr lang="en-US" dirty="0"/>
          </a:p>
          <a:p>
            <a:endParaRPr lang="en-US" dirty="0"/>
          </a:p>
          <a:p>
            <a:endParaRPr lang="en-US" dirty="0"/>
          </a:p>
        </p:txBody>
      </p:sp>
      <p:sp>
        <p:nvSpPr>
          <p:cNvPr id="4" name="Date Placeholder 3">
            <a:extLst>
              <a:ext uri="{FF2B5EF4-FFF2-40B4-BE49-F238E27FC236}">
                <a16:creationId xmlns:a16="http://schemas.microsoft.com/office/drawing/2014/main" id="{D43FA213-C0FF-4809-AA24-B7894B09F780}"/>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DC9A618A-9A4B-464B-B65F-C6FC7BE36F32}"/>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3C3620A6-3D5E-4F48-A8B6-2AC4E3E826FF}"/>
              </a:ext>
            </a:extLst>
          </p:cNvPr>
          <p:cNvSpPr>
            <a:spLocks noGrp="1"/>
          </p:cNvSpPr>
          <p:nvPr>
            <p:ph type="sldNum" sz="quarter" idx="12"/>
          </p:nvPr>
        </p:nvSpPr>
        <p:spPr/>
        <p:txBody>
          <a:bodyPr/>
          <a:lstStyle/>
          <a:p>
            <a:fld id="{A238EE3B-2C96-4FAE-8AD1-4D7508491DE6}" type="slidenum">
              <a:rPr lang="en-US" smtClean="0"/>
              <a:pPr/>
              <a:t>58</a:t>
            </a:fld>
            <a:endParaRPr lang="en-US" dirty="0"/>
          </a:p>
        </p:txBody>
      </p:sp>
    </p:spTree>
    <p:extLst>
      <p:ext uri="{BB962C8B-B14F-4D97-AF65-F5344CB8AC3E}">
        <p14:creationId xmlns:p14="http://schemas.microsoft.com/office/powerpoint/2010/main" val="390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3" descr="Take a break"/>
          <p:cNvPicPr preferRelativeResize="0"/>
          <p:nvPr/>
        </p:nvPicPr>
        <p:blipFill rotWithShape="1">
          <a:blip r:embed="rId3">
            <a:alphaModFix/>
          </a:blip>
          <a:srcRect/>
          <a:stretch/>
        </p:blipFill>
        <p:spPr>
          <a:xfrm>
            <a:off x="2672632" y="1813360"/>
            <a:ext cx="6846736" cy="4560008"/>
          </a:xfrm>
          <a:prstGeom prst="rect">
            <a:avLst/>
          </a:prstGeom>
          <a:noFill/>
          <a:ln>
            <a:noFill/>
          </a:ln>
        </p:spPr>
      </p:pic>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a:t>January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Susan B. Harwood Grant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59</a:t>
            </a:fld>
            <a:endParaRPr lang="en-US"/>
          </a:p>
        </p:txBody>
      </p:sp>
      <p:sp>
        <p:nvSpPr>
          <p:cNvPr id="343" name="Google Shape;343;p23"/>
          <p:cNvSpPr txBox="1">
            <a:spLocks noGrp="1"/>
          </p:cNvSpPr>
          <p:nvPr>
            <p:ph type="title" idx="4294967295"/>
          </p:nvPr>
        </p:nvSpPr>
        <p:spPr>
          <a:xfrm>
            <a:off x="1066800" y="484632"/>
            <a:ext cx="10058400" cy="16097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Font typeface="Calibri"/>
              <a:buNone/>
            </a:pPr>
            <a:r>
              <a:rPr lang="en-US" dirty="0"/>
              <a:t>FALL </a:t>
            </a:r>
            <a:r>
              <a:rPr lang="en-US"/>
              <a:t>PROTECTION/ FALL PREVENTION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6d60a54ff5_0_23"/>
          <p:cNvSpPr txBox="1">
            <a:spLocks noGrp="1"/>
          </p:cNvSpPr>
          <p:nvPr>
            <p:ph type="title"/>
          </p:nvPr>
        </p:nvSpPr>
        <p:spPr/>
        <p:txBody>
          <a:bodyPr/>
          <a:lstStyle/>
          <a:p>
            <a:pPr lvl="0"/>
            <a:r>
              <a:rPr lang="en-US" b="1" dirty="0"/>
              <a:t>This Course</a:t>
            </a:r>
          </a:p>
        </p:txBody>
      </p:sp>
      <p:sp>
        <p:nvSpPr>
          <p:cNvPr id="9" name="Content Placeholder 8"/>
          <p:cNvSpPr>
            <a:spLocks noGrp="1"/>
          </p:cNvSpPr>
          <p:nvPr>
            <p:ph idx="1"/>
          </p:nvPr>
        </p:nvSpPr>
        <p:spPr/>
        <p:txBody>
          <a:bodyPr>
            <a:normAutofit fontScale="92500" lnSpcReduction="10000"/>
          </a:bodyPr>
          <a:lstStyle/>
          <a:p>
            <a:r>
              <a:rPr lang="en-US" dirty="0"/>
              <a:t>Explains the OSHA requirements for Fall Protection/Fall Prevention</a:t>
            </a:r>
          </a:p>
          <a:p>
            <a:r>
              <a:rPr lang="en-US" dirty="0"/>
              <a:t>Awards .4 Continuing Education Units (CEUs) for successful completion when taught Trainers who have completed the Greenville Technical College Train-he-Trainer course</a:t>
            </a:r>
          </a:p>
          <a:p>
            <a:r>
              <a:rPr lang="en-US" dirty="0"/>
              <a:t>Demonstrates YOUR commitment to safety</a:t>
            </a:r>
          </a:p>
          <a:p>
            <a:endParaRPr lang="en-US" dirty="0"/>
          </a:p>
          <a:p>
            <a:pPr marL="0" indent="0">
              <a:buNone/>
            </a:pPr>
            <a:r>
              <a:rPr lang="en-US" dirty="0"/>
              <a:t>But, </a:t>
            </a:r>
          </a:p>
          <a:p>
            <a:r>
              <a:rPr lang="en-US" dirty="0"/>
              <a:t>Is not a substitute for any provision of the Occupational Safety and Health Administration (OSHA) or any standards issued by OSHA</a:t>
            </a:r>
          </a:p>
          <a:p>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p:txBody>
          <a:bodyPr/>
          <a:lstStyle/>
          <a:p>
            <a:pPr lvl="0"/>
            <a:r>
              <a:rPr lang="en-US" dirty="0"/>
              <a:t>MODULE 3: FALL PREVENTION SYSTEM</a:t>
            </a:r>
          </a:p>
        </p:txBody>
      </p:sp>
      <p:sp>
        <p:nvSpPr>
          <p:cNvPr id="10" name="Content Placeholder 9"/>
          <p:cNvSpPr>
            <a:spLocks noGrp="1"/>
          </p:cNvSpPr>
          <p:nvPr>
            <p:ph idx="1"/>
          </p:nvPr>
        </p:nvSpPr>
        <p:spPr/>
        <p:txBody>
          <a:bodyPr>
            <a:normAutofit/>
          </a:bodyPr>
          <a:lstStyle/>
          <a:p>
            <a:pPr marL="0" indent="0">
              <a:buNone/>
            </a:pPr>
            <a:r>
              <a:rPr lang="en-US" sz="4400" dirty="0"/>
              <a:t>Overview</a:t>
            </a:r>
          </a:p>
          <a:p>
            <a:pPr lvl="0"/>
            <a:r>
              <a:rPr lang="en-US" sz="3600" dirty="0"/>
              <a:t>How do you build a guardrail system?</a:t>
            </a:r>
          </a:p>
          <a:p>
            <a:pPr lvl="0"/>
            <a:r>
              <a:rPr lang="en-US" sz="3600" dirty="0"/>
              <a:t>What is a safety net system?</a:t>
            </a:r>
          </a:p>
          <a:p>
            <a:pPr lvl="0"/>
            <a:r>
              <a:rPr lang="en-US" sz="3600" dirty="0"/>
              <a:t>What different types of fall prevention can be used? </a:t>
            </a:r>
          </a:p>
          <a:p>
            <a:pPr lvl="0"/>
            <a:r>
              <a:rPr lang="en-US" sz="3600" dirty="0"/>
              <a:t>What are the different parts of a fall restraint system?</a:t>
            </a:r>
          </a:p>
          <a:p>
            <a:r>
              <a:rPr lang="en-US" sz="3600" dirty="0"/>
              <a:t>What are positioning device systems?</a:t>
            </a:r>
            <a:endParaRPr lang="en-US" sz="4400"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January 2020</a:t>
            </a: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Susan B. Harwood Grant SH05121-SH9</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18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27"/>
          <p:cNvSpPr txBox="1">
            <a:spLocks noGrp="1"/>
          </p:cNvSpPr>
          <p:nvPr>
            <p:ph type="title"/>
          </p:nvPr>
        </p:nvSpPr>
        <p:spPr/>
        <p:txBody>
          <a:bodyPr/>
          <a:lstStyle/>
          <a:p>
            <a:pPr lvl="0"/>
            <a:r>
              <a:rPr lang="en-US" dirty="0"/>
              <a:t>Guardrail Systems</a:t>
            </a:r>
          </a:p>
        </p:txBody>
      </p:sp>
      <p:sp>
        <p:nvSpPr>
          <p:cNvPr id="14" name="Content Placeholder 13"/>
          <p:cNvSpPr>
            <a:spLocks noGrp="1"/>
          </p:cNvSpPr>
          <p:nvPr>
            <p:ph idx="1"/>
          </p:nvPr>
        </p:nvSpPr>
        <p:spPr/>
        <p:txBody>
          <a:bodyPr>
            <a:normAutofit lnSpcReduction="10000"/>
          </a:bodyPr>
          <a:lstStyle/>
          <a:p>
            <a:r>
              <a:rPr lang="en-US" dirty="0">
                <a:sym typeface="Rockwell"/>
              </a:rPr>
              <a:t>A guardrail system can be used as a barrier installed to prevent workers from falling off a work surface edge to a lower level</a:t>
            </a:r>
            <a:endParaRPr lang="en-US" dirty="0"/>
          </a:p>
          <a:p>
            <a:r>
              <a:rPr lang="en-US" dirty="0">
                <a:sym typeface="Rockwell"/>
              </a:rPr>
              <a:t>Guardrails can also be used to keep workers from falling into holes or openings in decking or floors</a:t>
            </a:r>
          </a:p>
          <a:p>
            <a:pPr lvl="0"/>
            <a:r>
              <a:rPr lang="en-US" dirty="0"/>
              <a:t>Guardrails are typically constructed using:</a:t>
            </a:r>
          </a:p>
          <a:p>
            <a:pPr lvl="1"/>
            <a:r>
              <a:rPr lang="en-US" dirty="0"/>
              <a:t>Upright supports attached to the working surface;</a:t>
            </a:r>
          </a:p>
          <a:p>
            <a:pPr lvl="1"/>
            <a:r>
              <a:rPr lang="en-US" dirty="0"/>
              <a:t>A horizontal top rail connected to the supports;</a:t>
            </a:r>
          </a:p>
          <a:p>
            <a:pPr lvl="1"/>
            <a:r>
              <a:rPr lang="en-US" dirty="0"/>
              <a:t>One or more midrails running parallel to the toprail; and</a:t>
            </a:r>
          </a:p>
          <a:p>
            <a:pPr lvl="1"/>
            <a:r>
              <a:rPr lang="en-US" dirty="0"/>
              <a:t>Toeboards when necessary to protect workers below from falling objects.</a:t>
            </a:r>
          </a:p>
          <a:p>
            <a:pPr lvl="0"/>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9"/>
          <p:cNvSpPr txBox="1">
            <a:spLocks noGrp="1"/>
          </p:cNvSpPr>
          <p:nvPr>
            <p:ph type="title"/>
          </p:nvPr>
        </p:nvSpPr>
        <p:spPr/>
        <p:txBody>
          <a:bodyPr/>
          <a:lstStyle/>
          <a:p>
            <a:pPr lvl="0"/>
            <a:r>
              <a:rPr lang="en-US" dirty="0"/>
              <a:t>Guardrail Systems (continued)</a:t>
            </a:r>
          </a:p>
        </p:txBody>
      </p:sp>
      <p:sp>
        <p:nvSpPr>
          <p:cNvPr id="398" name="Google Shape;398;p29"/>
          <p:cNvSpPr txBox="1">
            <a:spLocks noGrp="1"/>
          </p:cNvSpPr>
          <p:nvPr>
            <p:ph idx="1"/>
          </p:nvPr>
        </p:nvSpPr>
        <p:spPr/>
        <p:txBody>
          <a:bodyPr>
            <a:normAutofit fontScale="92500" lnSpcReduction="10000"/>
          </a:bodyPr>
          <a:lstStyle/>
          <a:p>
            <a:pPr marL="0" lvl="0" indent="0">
              <a:buNone/>
            </a:pPr>
            <a:r>
              <a:rPr lang="en-US" dirty="0"/>
              <a:t>Effective guardrail systems </a:t>
            </a:r>
            <a:r>
              <a:rPr lang="en-US" b="1" dirty="0"/>
              <a:t>will have </a:t>
            </a:r>
            <a:r>
              <a:rPr lang="en-US" dirty="0"/>
              <a:t>at a minimum:</a:t>
            </a:r>
          </a:p>
          <a:p>
            <a:pPr lvl="1"/>
            <a:r>
              <a:rPr lang="en-US" dirty="0"/>
              <a:t>A surface that is smooth and free from burrs to prevent punctures and lacerations and to prevent snagging of clothing.</a:t>
            </a:r>
          </a:p>
          <a:p>
            <a:pPr lvl="1"/>
            <a:r>
              <a:rPr lang="en-US" dirty="0"/>
              <a:t>Toprails and midrails that are at least 1/4 inch in diameter.</a:t>
            </a:r>
          </a:p>
          <a:p>
            <a:pPr lvl="1"/>
            <a:r>
              <a:rPr lang="en-US" dirty="0"/>
              <a:t>Strength to withstand at least 200 pounds applied within 2 inches of the top edge in any outward or downward direction. </a:t>
            </a:r>
          </a:p>
          <a:p>
            <a:pPr marL="0" lvl="0" indent="0">
              <a:lnSpc>
                <a:spcPct val="90000"/>
              </a:lnSpc>
              <a:spcBef>
                <a:spcPts val="0"/>
              </a:spcBef>
              <a:spcAft>
                <a:spcPts val="0"/>
              </a:spcAft>
              <a:buSzPts val="3400"/>
              <a:buNone/>
            </a:pPr>
            <a:r>
              <a:rPr lang="en-US" dirty="0"/>
              <a:t>Effective guardrail systems </a:t>
            </a:r>
            <a:r>
              <a:rPr lang="en-US" b="1" dirty="0"/>
              <a:t>will not have:</a:t>
            </a:r>
            <a:endParaRPr lang="en-US" dirty="0"/>
          </a:p>
          <a:p>
            <a:pPr lvl="1">
              <a:lnSpc>
                <a:spcPct val="110000"/>
              </a:lnSpc>
              <a:buSzPts val="3060"/>
            </a:pPr>
            <a:r>
              <a:rPr lang="en-US" dirty="0"/>
              <a:t>Guardrails that deflect to lower than 39 inches above the working surface when 200 pounds of pressure are applied in a downward direction. </a:t>
            </a:r>
          </a:p>
          <a:p>
            <a:pPr lvl="1">
              <a:lnSpc>
                <a:spcPct val="110000"/>
              </a:lnSpc>
              <a:buSzPts val="3060"/>
            </a:pPr>
            <a:r>
              <a:rPr lang="en-US" dirty="0"/>
              <a:t>Toprails and midrails that overhang terminal posts to constitute a projection hazard.</a:t>
            </a:r>
          </a:p>
          <a:p>
            <a:pPr lvl="0"/>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a:t>January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Susan B. Harwood Grant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63</a:t>
            </a:fld>
            <a:endParaRPr lang="en-US"/>
          </a:p>
        </p:txBody>
      </p:sp>
      <p:sp>
        <p:nvSpPr>
          <p:cNvPr id="439" name="Google Shape;439;p32"/>
          <p:cNvSpPr txBox="1">
            <a:spLocks noGrp="1"/>
          </p:cNvSpPr>
          <p:nvPr>
            <p:ph type="title" idx="4294967295"/>
          </p:nvPr>
        </p:nvSpPr>
        <p:spPr>
          <a:xfrm>
            <a:off x="838200" y="0"/>
            <a:ext cx="11353800" cy="1609725"/>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SzPts val="4400"/>
              <a:buFont typeface="Calibri"/>
              <a:buNone/>
            </a:pPr>
            <a:r>
              <a:rPr lang="en-US" dirty="0"/>
              <a:t>Guardrail Requirements </a:t>
            </a:r>
          </a:p>
        </p:txBody>
      </p:sp>
      <p:pic>
        <p:nvPicPr>
          <p:cNvPr id="440" name="Google Shape;440;p32" descr="Image of guardrail requirements. "/>
          <p:cNvPicPr preferRelativeResize="0"/>
          <p:nvPr/>
        </p:nvPicPr>
        <p:blipFill rotWithShape="1">
          <a:blip r:embed="rId3">
            <a:alphaModFix/>
          </a:blip>
          <a:srcRect b="18478"/>
          <a:stretch/>
        </p:blipFill>
        <p:spPr>
          <a:xfrm>
            <a:off x="1622822" y="1900939"/>
            <a:ext cx="8946356" cy="4069555"/>
          </a:xfrm>
          <a:prstGeom prst="rect">
            <a:avLst/>
          </a:prstGeom>
          <a:noFill/>
          <a:ln>
            <a:noFill/>
          </a:ln>
        </p:spPr>
      </p:pic>
      <p:sp>
        <p:nvSpPr>
          <p:cNvPr id="5" name="TextBox 4">
            <a:extLst>
              <a:ext uri="{FF2B5EF4-FFF2-40B4-BE49-F238E27FC236}">
                <a16:creationId xmlns:a16="http://schemas.microsoft.com/office/drawing/2014/main" id="{896BCC6E-BE00-435E-9C70-E9CB11543107}"/>
              </a:ext>
            </a:extLst>
          </p:cNvPr>
          <p:cNvSpPr txBox="1"/>
          <p:nvPr/>
        </p:nvSpPr>
        <p:spPr>
          <a:xfrm>
            <a:off x="7086600" y="3035300"/>
            <a:ext cx="114300" cy="369332"/>
          </a:xfrm>
          <a:prstGeom prst="rect">
            <a:avLst/>
          </a:prstGeom>
          <a:noFill/>
        </p:spPr>
        <p:txBody>
          <a:bodyPr wrap="square" rtlCol="0">
            <a:spAutoFit/>
          </a:bodyPr>
          <a:lstStyle/>
          <a:p>
            <a:r>
              <a:rPr lang="en-JM" dirty="0"/>
              <a:t>*</a:t>
            </a:r>
            <a:endParaRPr lang="en-US" dirty="0"/>
          </a:p>
        </p:txBody>
      </p:sp>
    </p:spTree>
    <p:extLst>
      <p:ext uri="{BB962C8B-B14F-4D97-AF65-F5344CB8AC3E}">
        <p14:creationId xmlns:p14="http://schemas.microsoft.com/office/powerpoint/2010/main" val="8276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Temporary Guardrails</a:t>
            </a:r>
          </a:p>
        </p:txBody>
      </p:sp>
      <p:sp>
        <p:nvSpPr>
          <p:cNvPr id="454" name="Google Shape;454;p34"/>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r>
              <a:rPr lang="en-US" dirty="0"/>
              <a:t>Premade or job-made guardrails can be installed for temporary use.</a:t>
            </a:r>
          </a:p>
          <a:p>
            <a:pPr lvl="0"/>
            <a:r>
              <a:rPr lang="en-US" dirty="0"/>
              <a:t>Temporary guardrails can be used while constructing a wall, completing floor decking, or replacing a roof.</a:t>
            </a:r>
          </a:p>
          <a:p>
            <a:pPr lvl="0"/>
            <a:r>
              <a:rPr lang="en-US" dirty="0"/>
              <a:t>These guardrails are often constructed from reusable materials or premade guardrail system components.</a:t>
            </a:r>
          </a:p>
        </p:txBody>
      </p:sp>
      <p:sp>
        <p:nvSpPr>
          <p:cNvPr id="2" name="Date Placeholder 1"/>
          <p:cNvSpPr>
            <a:spLocks noGrp="1"/>
          </p:cNvSpPr>
          <p:nvPr>
            <p:ph type="dt" sz="half" idx="10"/>
          </p:nvPr>
        </p:nvSpPr>
        <p:spPr>
          <a:xfrm>
            <a:off x="838200" y="6356350"/>
            <a:ext cx="2743200" cy="365125"/>
          </a:xfrm>
        </p:spPr>
        <p:txBody>
          <a:bodyPr/>
          <a:lstStyle/>
          <a:p>
            <a:r>
              <a:rPr lang="en-US"/>
              <a:t>January 2020</a:t>
            </a:r>
            <a:endParaRPr lang="en-US" dirty="0"/>
          </a:p>
        </p:txBody>
      </p:sp>
      <p:sp>
        <p:nvSpPr>
          <p:cNvPr id="3" name="Footer Placeholder 2"/>
          <p:cNvSpPr>
            <a:spLocks noGrp="1"/>
          </p:cNvSpPr>
          <p:nvPr>
            <p:ph type="ftr" sz="quarter" idx="11"/>
          </p:nvPr>
        </p:nvSpPr>
        <p:spPr>
          <a:xfrm>
            <a:off x="4038600" y="6356350"/>
            <a:ext cx="4114800" cy="365125"/>
          </a:xfrm>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5"/>
          <p:cNvSpPr txBox="1">
            <a:spLocks noGrp="1"/>
          </p:cNvSpPr>
          <p:nvPr>
            <p:ph type="title"/>
          </p:nvPr>
        </p:nvSpPr>
        <p:spPr/>
        <p:txBody>
          <a:bodyPr/>
          <a:lstStyle/>
          <a:p>
            <a:pPr lvl="0"/>
            <a:r>
              <a:rPr lang="en-US" dirty="0"/>
              <a:t>Temporary Guardrails (continued)</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65</a:t>
            </a:fld>
            <a:endParaRPr lang="en-US" dirty="0"/>
          </a:p>
        </p:txBody>
      </p:sp>
      <p:pic>
        <p:nvPicPr>
          <p:cNvPr id="461" name="Google Shape;461;p35" descr="Temporary Guardrails can be premade or job made as shown in this picture"/>
          <p:cNvPicPr preferRelativeResize="0"/>
          <p:nvPr/>
        </p:nvPicPr>
        <p:blipFill rotWithShape="1">
          <a:blip r:embed="rId3">
            <a:alphaModFix/>
          </a:blip>
          <a:srcRect/>
          <a:stretch/>
        </p:blipFill>
        <p:spPr>
          <a:xfrm>
            <a:off x="1063942" y="2244281"/>
            <a:ext cx="4773168" cy="3878198"/>
          </a:xfrm>
          <a:prstGeom prst="rect">
            <a:avLst/>
          </a:prstGeom>
          <a:noFill/>
          <a:ln>
            <a:noFill/>
          </a:ln>
        </p:spPr>
      </p:pic>
      <p:sp>
        <p:nvSpPr>
          <p:cNvPr id="462" name="Google Shape;462;p35"/>
          <p:cNvSpPr txBox="1">
            <a:spLocks noGrp="1"/>
          </p:cNvSpPr>
          <p:nvPr>
            <p:ph idx="1"/>
          </p:nvPr>
        </p:nvSpPr>
        <p:spPr>
          <a:xfrm>
            <a:off x="6030096" y="1825625"/>
            <a:ext cx="5323703" cy="4351338"/>
          </a:xfrm>
        </p:spPr>
        <p:txBody>
          <a:bodyPr>
            <a:normAutofit fontScale="92500" lnSpcReduction="10000"/>
          </a:bodyPr>
          <a:lstStyle/>
          <a:p>
            <a:pPr lvl="0"/>
            <a:r>
              <a:rPr lang="en-US" dirty="0"/>
              <a:t>Premade guardrails are particularly susceptible to damage. </a:t>
            </a:r>
          </a:p>
          <a:p>
            <a:pPr lvl="0"/>
            <a:r>
              <a:rPr lang="en-US" dirty="0"/>
              <a:t>If railing components are bent, broken, or missing, the guardrail may not be effective.</a:t>
            </a:r>
          </a:p>
          <a:p>
            <a:pPr lvl="0"/>
            <a:r>
              <a:rPr lang="en-US" dirty="0"/>
              <a:t>Damage is more likely to occur if the components are dropped when disassembled, transported in vehicles, or stored in areas not protected from conditions that could cause corrosion or distortion.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n-US" dirty="0"/>
              <a:t>Special Guardrails</a:t>
            </a:r>
          </a:p>
        </p:txBody>
      </p:sp>
      <p:sp>
        <p:nvSpPr>
          <p:cNvPr id="469" name="Google Shape;469;p3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182880" lvl="0" indent="-215900" algn="l" rtl="0">
              <a:lnSpc>
                <a:spcPct val="90000"/>
              </a:lnSpc>
              <a:spcBef>
                <a:spcPts val="0"/>
              </a:spcBef>
              <a:spcAft>
                <a:spcPts val="0"/>
              </a:spcAft>
              <a:buSzPts val="3400"/>
              <a:buChar char="▪"/>
            </a:pPr>
            <a:r>
              <a:rPr lang="en-US" sz="3200" dirty="0"/>
              <a:t>Guardrails for:</a:t>
            </a:r>
          </a:p>
          <a:p>
            <a:pPr marL="640080" lvl="1" indent="-215900">
              <a:lnSpc>
                <a:spcPct val="90000"/>
              </a:lnSpc>
              <a:spcBef>
                <a:spcPts val="0"/>
              </a:spcBef>
              <a:spcAft>
                <a:spcPts val="0"/>
              </a:spcAft>
              <a:buSzPts val="3400"/>
              <a:buChar char="▪"/>
            </a:pPr>
            <a:r>
              <a:rPr lang="en-US" sz="2800" dirty="0"/>
              <a:t>Scaffolds</a:t>
            </a:r>
          </a:p>
          <a:p>
            <a:pPr marL="640080" lvl="1" indent="-215900">
              <a:lnSpc>
                <a:spcPct val="90000"/>
              </a:lnSpc>
              <a:spcBef>
                <a:spcPts val="0"/>
              </a:spcBef>
              <a:spcAft>
                <a:spcPts val="0"/>
              </a:spcAft>
              <a:buSzPts val="3400"/>
              <a:buChar char="▪"/>
            </a:pPr>
            <a:r>
              <a:rPr lang="en-US" sz="2800" dirty="0"/>
              <a:t>Aerial Lifts</a:t>
            </a:r>
          </a:p>
          <a:p>
            <a:pPr marL="640080" lvl="1" indent="-215900">
              <a:lnSpc>
                <a:spcPct val="90000"/>
              </a:lnSpc>
              <a:spcBef>
                <a:spcPts val="0"/>
              </a:spcBef>
              <a:spcAft>
                <a:spcPts val="0"/>
              </a:spcAft>
              <a:buSzPts val="3400"/>
              <a:buChar char="▪"/>
            </a:pPr>
            <a:r>
              <a:rPr lang="en-US" sz="2800" dirty="0"/>
              <a:t>Scissor Lifts</a:t>
            </a:r>
            <a:endParaRPr sz="2800" dirty="0"/>
          </a:p>
          <a:p>
            <a:pPr marL="182880" lvl="0" indent="-215900" algn="l" rtl="0">
              <a:lnSpc>
                <a:spcPct val="90000"/>
              </a:lnSpc>
              <a:spcBef>
                <a:spcPts val="1200"/>
              </a:spcBef>
              <a:spcAft>
                <a:spcPts val="0"/>
              </a:spcAft>
              <a:buSzPts val="3400"/>
              <a:buChar char="▪"/>
            </a:pPr>
            <a:r>
              <a:rPr lang="en-US" sz="3200" dirty="0" err="1"/>
              <a:t>Stairrails</a:t>
            </a:r>
            <a:r>
              <a:rPr lang="en-US" sz="3200" dirty="0"/>
              <a:t> </a:t>
            </a:r>
          </a:p>
          <a:p>
            <a:pPr marL="182880" lvl="0" indent="-215900" algn="l" rtl="0">
              <a:lnSpc>
                <a:spcPct val="90000"/>
              </a:lnSpc>
              <a:spcBef>
                <a:spcPts val="1200"/>
              </a:spcBef>
              <a:spcAft>
                <a:spcPts val="0"/>
              </a:spcAft>
              <a:buSzPts val="3400"/>
              <a:buChar char="▪"/>
            </a:pPr>
            <a:r>
              <a:rPr lang="en-US" sz="3200" dirty="0"/>
              <a:t>Handrails</a:t>
            </a:r>
            <a:endParaRPr sz="3200"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7"/>
          <p:cNvSpPr txBox="1">
            <a:spLocks noGrp="1"/>
          </p:cNvSpPr>
          <p:nvPr>
            <p:ph type="title"/>
          </p:nvPr>
        </p:nvSpPr>
        <p:spPr/>
        <p:txBody>
          <a:bodyPr/>
          <a:lstStyle/>
          <a:p>
            <a:pPr lvl="0">
              <a:lnSpc>
                <a:spcPct val="100000"/>
              </a:lnSpc>
            </a:pPr>
            <a:r>
              <a:rPr lang="en-US" dirty="0"/>
              <a:t>Safety Net Systems</a:t>
            </a:r>
          </a:p>
        </p:txBody>
      </p:sp>
      <p:sp>
        <p:nvSpPr>
          <p:cNvPr id="476" name="Google Shape;476;p37"/>
          <p:cNvSpPr txBox="1">
            <a:spLocks noGrp="1"/>
          </p:cNvSpPr>
          <p:nvPr>
            <p:ph idx="1"/>
          </p:nvPr>
        </p:nvSpPr>
        <p:spPr>
          <a:xfrm>
            <a:off x="838200" y="1825625"/>
            <a:ext cx="6822989" cy="4351338"/>
          </a:xfrm>
        </p:spPr>
        <p:txBody>
          <a:bodyPr/>
          <a:lstStyle/>
          <a:p>
            <a:pPr lvl="0"/>
            <a:r>
              <a:rPr lang="en-US" dirty="0"/>
              <a:t>Safety net systems are an option when workers are working at elevated heights with hazardous vertical drops. </a:t>
            </a:r>
          </a:p>
          <a:p>
            <a:pPr lvl="0"/>
            <a:r>
              <a:rPr lang="en-US" dirty="0"/>
              <a:t>Safety net systems are commonly used during work on bridges and large structures. </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67</a:t>
            </a:fld>
            <a:endParaRPr lang="en-US" dirty="0"/>
          </a:p>
        </p:txBody>
      </p:sp>
      <p:pic>
        <p:nvPicPr>
          <p:cNvPr id="477" name="Google Shape;477;p37" descr="worker on a safety net"/>
          <p:cNvPicPr preferRelativeResize="0"/>
          <p:nvPr/>
        </p:nvPicPr>
        <p:blipFill rotWithShape="1">
          <a:blip r:embed="rId3">
            <a:alphaModFix/>
          </a:blip>
          <a:srcRect/>
          <a:stretch/>
        </p:blipFill>
        <p:spPr>
          <a:xfrm>
            <a:off x="7872307" y="2796565"/>
            <a:ext cx="3261974" cy="243281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38" descr="Safety Net System Dimensions"/>
          <p:cNvPicPr preferRelativeResize="0"/>
          <p:nvPr/>
        </p:nvPicPr>
        <p:blipFill rotWithShape="1">
          <a:blip r:embed="rId3">
            <a:alphaModFix/>
          </a:blip>
          <a:srcRect/>
          <a:stretch/>
        </p:blipFill>
        <p:spPr>
          <a:xfrm>
            <a:off x="838200" y="1930393"/>
            <a:ext cx="10905066" cy="3939932"/>
          </a:xfrm>
          <a:prstGeom prst="rect">
            <a:avLst/>
          </a:prstGeom>
          <a:noFill/>
          <a:ln>
            <a:noFill/>
          </a:ln>
        </p:spPr>
      </p:pic>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68</a:t>
            </a:fld>
            <a:endParaRPr lang="en-US"/>
          </a:p>
        </p:txBody>
      </p:sp>
      <p:sp>
        <p:nvSpPr>
          <p:cNvPr id="484" name="Google Shape;484;p38"/>
          <p:cNvSpPr txBox="1">
            <a:spLocks noGrp="1"/>
          </p:cNvSpPr>
          <p:nvPr>
            <p:ph type="title" idx="4294967295"/>
          </p:nvPr>
        </p:nvSpPr>
        <p:spPr>
          <a:xfrm>
            <a:off x="838200" y="481243"/>
            <a:ext cx="10058400" cy="1609725"/>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n-US" dirty="0"/>
              <a:t>Safety Net System Dimensions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4"/>
          <p:cNvSpPr txBox="1">
            <a:spLocks noGrp="1"/>
          </p:cNvSpPr>
          <p:nvPr>
            <p:ph type="title"/>
          </p:nvPr>
        </p:nvSpPr>
        <p:spPr/>
        <p:txBody>
          <a:bodyPr/>
          <a:lstStyle/>
          <a:p>
            <a:pPr lvl="0"/>
            <a:r>
              <a:rPr lang="en-US" dirty="0"/>
              <a:t>Effective Hole Covers</a:t>
            </a:r>
          </a:p>
        </p:txBody>
      </p:sp>
      <p:sp>
        <p:nvSpPr>
          <p:cNvPr id="528" name="Google Shape;528;p44"/>
          <p:cNvSpPr txBox="1">
            <a:spLocks noGrp="1"/>
          </p:cNvSpPr>
          <p:nvPr>
            <p:ph idx="1"/>
          </p:nvPr>
        </p:nvSpPr>
        <p:spPr/>
        <p:txBody>
          <a:bodyPr/>
          <a:lstStyle/>
          <a:p>
            <a:pPr lvl="0"/>
            <a:r>
              <a:rPr lang="en-US" dirty="0"/>
              <a:t>Large enough to provide appropriate overlap to prevent workers from falling through</a:t>
            </a:r>
          </a:p>
          <a:p>
            <a:pPr lvl="0"/>
            <a:r>
              <a:rPr lang="en-US" dirty="0"/>
              <a:t>Strong enough to support at least twice the anticipated weight imposed by the heaviest load</a:t>
            </a:r>
          </a:p>
          <a:p>
            <a:pPr lvl="0"/>
            <a:r>
              <a:rPr lang="en-US" dirty="0"/>
              <a:t>Left in place over the hole until access is needed</a:t>
            </a:r>
          </a:p>
          <a:p>
            <a:pPr lvl="0"/>
            <a:r>
              <a:rPr lang="en-US" dirty="0"/>
              <a:t>Inspected periodically to identify deterioration</a:t>
            </a:r>
          </a:p>
          <a:p>
            <a:pPr lvl="0"/>
            <a:r>
              <a:rPr lang="en-US" dirty="0"/>
              <a:t>Secured and do not create trip hazards</a:t>
            </a:r>
          </a:p>
          <a:p>
            <a:pPr lvl="0"/>
            <a:r>
              <a:rPr lang="en-US" dirty="0"/>
              <a:t>Clearly marked as hole covers </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p:txBody>
          <a:bodyPr/>
          <a:lstStyle/>
          <a:p>
            <a:pPr lvl="0"/>
            <a:r>
              <a:rPr lang="en-US" dirty="0"/>
              <a:t>MODULE 1: INTRODUCTION TO FALL PROTECTION</a:t>
            </a:r>
          </a:p>
        </p:txBody>
      </p:sp>
      <p:sp>
        <p:nvSpPr>
          <p:cNvPr id="10" name="Content Placeholder 9"/>
          <p:cNvSpPr>
            <a:spLocks noGrp="1"/>
          </p:cNvSpPr>
          <p:nvPr>
            <p:ph idx="1"/>
          </p:nvPr>
        </p:nvSpPr>
        <p:spPr/>
        <p:txBody>
          <a:bodyPr>
            <a:normAutofit/>
          </a:bodyPr>
          <a:lstStyle/>
          <a:p>
            <a:pPr marL="0" indent="0">
              <a:buNone/>
            </a:pPr>
            <a:r>
              <a:rPr lang="en-US" sz="3600" dirty="0"/>
              <a:t>Overview</a:t>
            </a:r>
          </a:p>
          <a:p>
            <a:r>
              <a:rPr lang="en-US" sz="3600" dirty="0"/>
              <a:t>Why is fall protection important?</a:t>
            </a:r>
          </a:p>
          <a:p>
            <a:r>
              <a:rPr lang="en-US" sz="3600" dirty="0"/>
              <a:t>How do you report fatalities and catastrophes?</a:t>
            </a:r>
          </a:p>
          <a:p>
            <a:r>
              <a:rPr lang="en-US" sz="3600" dirty="0"/>
              <a:t>What are the employer responsibilities, workers’ rights, and whistleblower protections?</a:t>
            </a:r>
          </a:p>
          <a:p>
            <a:r>
              <a:rPr lang="en-US" sz="3600" dirty="0"/>
              <a:t>What is a qualified person and a competent person?</a:t>
            </a:r>
          </a:p>
        </p:txBody>
      </p:sp>
      <p:sp>
        <p:nvSpPr>
          <p:cNvPr id="2" name="Date Placeholder 1"/>
          <p:cNvSpPr>
            <a:spLocks noGrp="1"/>
          </p:cNvSpPr>
          <p:nvPr>
            <p:ph type="dt" sz="half" idx="10"/>
          </p:nvPr>
        </p:nvSpPr>
        <p:spPr/>
        <p:txBody>
          <a:bodyPr/>
          <a:lstStyle/>
          <a:p>
            <a:r>
              <a:rPr lang="en-US"/>
              <a:t>January 2020</a:t>
            </a:r>
          </a:p>
        </p:txBody>
      </p:sp>
      <p:sp>
        <p:nvSpPr>
          <p:cNvPr id="3" name="Footer Placeholder 2"/>
          <p:cNvSpPr>
            <a:spLocks noGrp="1"/>
          </p:cNvSpPr>
          <p:nvPr>
            <p:ph type="ftr" sz="quarter" idx="11"/>
          </p:nvPr>
        </p:nvSpPr>
        <p:spPr/>
        <p:txBody>
          <a:bodyPr/>
          <a:lstStyle/>
          <a:p>
            <a:r>
              <a:rPr lang="en-US"/>
              <a:t>Susan B. Harwood Grant SH05121-SH9</a:t>
            </a:r>
          </a:p>
        </p:txBody>
      </p:sp>
      <p:sp>
        <p:nvSpPr>
          <p:cNvPr id="4" name="Slide Number Placeholder 3"/>
          <p:cNvSpPr>
            <a:spLocks noGrp="1"/>
          </p:cNvSpPr>
          <p:nvPr>
            <p:ph type="sldNum" sz="quarter" idx="12"/>
          </p:nvPr>
        </p:nvSpPr>
        <p:spPr/>
        <p:txBody>
          <a:bodyPr/>
          <a:lstStyle/>
          <a:p>
            <a:pPr lvl="0"/>
            <a:fld id="{00000000-1234-1234-1234-123412341234}" type="slidenum">
              <a:rPr lang="en-US" smtClean="0"/>
              <a:pPr lvl="0"/>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5"/>
          <p:cNvSpPr txBox="1">
            <a:spLocks noGrp="1"/>
          </p:cNvSpPr>
          <p:nvPr>
            <p:ph type="title"/>
          </p:nvPr>
        </p:nvSpPr>
        <p:spPr/>
        <p:txBody>
          <a:bodyPr/>
          <a:lstStyle/>
          <a:p>
            <a:pPr lvl="0"/>
            <a:r>
              <a:rPr lang="en-US" dirty="0"/>
              <a:t>Hole Covers</a:t>
            </a:r>
          </a:p>
        </p:txBody>
      </p:sp>
      <p:sp>
        <p:nvSpPr>
          <p:cNvPr id="535" name="Google Shape;535;p45"/>
          <p:cNvSpPr txBox="1">
            <a:spLocks noGrp="1"/>
          </p:cNvSpPr>
          <p:nvPr>
            <p:ph idx="1"/>
          </p:nvPr>
        </p:nvSpPr>
        <p:spPr>
          <a:xfrm>
            <a:off x="838200" y="2079627"/>
            <a:ext cx="5105400" cy="3876048"/>
          </a:xfrm>
        </p:spPr>
        <p:txBody>
          <a:bodyPr/>
          <a:lstStyle/>
          <a:p>
            <a:r>
              <a:rPr lang="en-US" dirty="0"/>
              <a:t>Heavy plywood is a common choice for covering temporary holes in floors and roofs, but plywood strength and durability can vary. </a:t>
            </a:r>
          </a:p>
          <a:p>
            <a:r>
              <a:rPr lang="en-US" dirty="0"/>
              <a:t>All covers shall be color coded or they shall be marked with the word “Hole” or “Cover.”</a:t>
            </a:r>
          </a:p>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70</a:t>
            </a:fld>
            <a:endParaRPr lang="en-US" dirty="0"/>
          </a:p>
        </p:txBody>
      </p:sp>
      <p:pic>
        <p:nvPicPr>
          <p:cNvPr id="536" name="Google Shape;536;p45" descr="Plywood hole cover."/>
          <p:cNvPicPr preferRelativeResize="0"/>
          <p:nvPr/>
        </p:nvPicPr>
        <p:blipFill rotWithShape="1">
          <a:blip r:embed="rId3">
            <a:alphaModFix/>
          </a:blip>
          <a:srcRect/>
          <a:stretch/>
        </p:blipFill>
        <p:spPr>
          <a:xfrm>
            <a:off x="6355080" y="2300914"/>
            <a:ext cx="4773168" cy="376493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6"/>
          <p:cNvSpPr txBox="1">
            <a:spLocks noGrp="1"/>
          </p:cNvSpPr>
          <p:nvPr>
            <p:ph type="title"/>
          </p:nvPr>
        </p:nvSpPr>
        <p:spPr/>
        <p:txBody>
          <a:bodyPr/>
          <a:lstStyle/>
          <a:p>
            <a:pPr lvl="0"/>
            <a:r>
              <a:rPr lang="en-US" dirty="0"/>
              <a:t>Hole </a:t>
            </a:r>
            <a:r>
              <a:rPr lang="en-US"/>
              <a:t>Covers </a:t>
            </a:r>
            <a:endParaRPr lang="en-US" dirty="0"/>
          </a:p>
        </p:txBody>
      </p:sp>
      <p:sp>
        <p:nvSpPr>
          <p:cNvPr id="543" name="Google Shape;543;p46"/>
          <p:cNvSpPr txBox="1">
            <a:spLocks noGrp="1"/>
          </p:cNvSpPr>
          <p:nvPr>
            <p:ph idx="1"/>
          </p:nvPr>
        </p:nvSpPr>
        <p:spPr>
          <a:xfrm>
            <a:off x="838200" y="1825624"/>
            <a:ext cx="10515600" cy="4530725"/>
          </a:xfrm>
        </p:spPr>
        <p:txBody>
          <a:bodyPr>
            <a:normAutofit lnSpcReduction="10000"/>
          </a:bodyPr>
          <a:lstStyle/>
          <a:p>
            <a:pPr lvl="0"/>
            <a:r>
              <a:rPr lang="en-US" dirty="0"/>
              <a:t>Cover or guard floor holes as soon as they are created during new construction.</a:t>
            </a:r>
          </a:p>
          <a:p>
            <a:pPr lvl="0"/>
            <a:r>
              <a:rPr lang="en-US" dirty="0"/>
              <a:t>For existing structures, survey the site and continually audit, covering openings or holes immediately.</a:t>
            </a:r>
          </a:p>
          <a:p>
            <a:pPr lvl="0"/>
            <a:r>
              <a:rPr lang="en-US" dirty="0"/>
              <a:t>Construct all floor hole covers to effectively support 2x maximum weight.</a:t>
            </a:r>
          </a:p>
          <a:p>
            <a:pPr lvl="0"/>
            <a:r>
              <a:rPr lang="en-US" dirty="0"/>
              <a:t>Secure all floor hole covers to prevent accidental displacement by the wind, equipment, or employees.</a:t>
            </a:r>
          </a:p>
          <a:p>
            <a:pPr lvl="0"/>
            <a:r>
              <a:rPr lang="en-US" dirty="0"/>
              <a:t>Color code or mark all hole covers.</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71</a:t>
            </a:fld>
            <a:endParaRPr lang="en-US" dirty="0"/>
          </a:p>
        </p:txBody>
      </p:sp>
      <p:sp>
        <p:nvSpPr>
          <p:cNvPr id="546" name="Google Shape;546;p46"/>
          <p:cNvSpPr txBox="1"/>
          <p:nvPr/>
        </p:nvSpPr>
        <p:spPr>
          <a:xfrm>
            <a:off x="9132094" y="6296025"/>
            <a:ext cx="14787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Rockwell"/>
                <a:ea typeface="Rockwell"/>
                <a:cs typeface="Rockwell"/>
                <a:sym typeface="Rockwell"/>
              </a:rPr>
              <a:t>Page 42</a:t>
            </a:r>
            <a:endParaRPr sz="1800">
              <a:solidFill>
                <a:srgbClr val="000000"/>
              </a:solidFill>
              <a:latin typeface="Rockwell"/>
              <a:ea typeface="Rockwell"/>
              <a:cs typeface="Rockwell"/>
              <a:sym typeface="Rockwe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Font typeface="Calibri"/>
              <a:buNone/>
            </a:pPr>
            <a:r>
              <a:rPr lang="en-US" dirty="0"/>
              <a:t>Plywood Strength vs. Durability</a:t>
            </a:r>
          </a:p>
        </p:txBody>
      </p:sp>
      <p:sp>
        <p:nvSpPr>
          <p:cNvPr id="553" name="Google Shape;553;p47"/>
          <p:cNvSpPr txBox="1">
            <a:spLocks noGrp="1"/>
          </p:cNvSpPr>
          <p:nvPr>
            <p:ph type="body" idx="1"/>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700"/>
              <a:buNone/>
            </a:pPr>
            <a:r>
              <a:rPr lang="en-US" dirty="0"/>
              <a:t>Plywood Strength</a:t>
            </a:r>
            <a:endParaRPr dirty="0"/>
          </a:p>
        </p:txBody>
      </p:sp>
      <p:sp>
        <p:nvSpPr>
          <p:cNvPr id="554" name="Google Shape;554;p47"/>
          <p:cNvSpPr txBox="1">
            <a:spLocks noGrp="1"/>
          </p:cNvSpPr>
          <p:nvPr>
            <p:ph sz="half" idx="2"/>
          </p:nvPr>
        </p:nvSpPr>
        <p:spPr>
          <a:xfrm>
            <a:off x="931799" y="2339322"/>
            <a:ext cx="5294376" cy="4017028"/>
          </a:xfrm>
          <a:prstGeom prst="rect">
            <a:avLst/>
          </a:prstGeom>
          <a:noFill/>
          <a:ln>
            <a:noFill/>
          </a:ln>
        </p:spPr>
        <p:txBody>
          <a:bodyPr spcFirstLastPara="1" wrap="square" lIns="91425" tIns="45700" rIns="91425" bIns="45700" anchor="t" anchorCtr="0">
            <a:normAutofit fontScale="92500" lnSpcReduction="10000"/>
          </a:bodyPr>
          <a:lstStyle/>
          <a:p>
            <a:pPr marL="182880" lvl="0" indent="-182880" algn="l" rtl="0">
              <a:spcAft>
                <a:spcPts val="0"/>
              </a:spcAft>
              <a:buSzPts val="1700"/>
              <a:buChar char="▪"/>
            </a:pPr>
            <a:r>
              <a:rPr lang="en-US" dirty="0"/>
              <a:t>Susceptible to damage over time from exposure to water, traffic, and heavy loads </a:t>
            </a:r>
          </a:p>
          <a:p>
            <a:pPr marL="182880" lvl="0" indent="-182880" algn="l" rtl="0">
              <a:spcAft>
                <a:spcPts val="0"/>
              </a:spcAft>
              <a:buSzPts val="1700"/>
              <a:buChar char="▪"/>
            </a:pPr>
            <a:r>
              <a:rPr lang="en-US" dirty="0"/>
              <a:t>Reduced-strength indicated by cracks, chips, warped appearance, worn surface, de-lamination, water stains </a:t>
            </a:r>
            <a:endParaRPr dirty="0"/>
          </a:p>
          <a:p>
            <a:pPr marL="182880" lvl="0" indent="-182880" algn="l" rtl="0">
              <a:spcAft>
                <a:spcPts val="0"/>
              </a:spcAft>
              <a:buSzPts val="1700"/>
              <a:buChar char="▪"/>
            </a:pPr>
            <a:r>
              <a:rPr lang="en-US" dirty="0"/>
              <a:t>Binding agents degrade in  moist environment (more rapidly for interior-grade than exterior-grade) </a:t>
            </a:r>
            <a:endParaRPr dirty="0"/>
          </a:p>
        </p:txBody>
      </p:sp>
      <p:sp>
        <p:nvSpPr>
          <p:cNvPr id="555" name="Google Shape;555;p47"/>
          <p:cNvSpPr txBox="1">
            <a:spLocks noGrp="1"/>
          </p:cNvSpPr>
          <p:nvPr>
            <p:ph type="body" sz="quarter" idx="3"/>
          </p:nvPr>
        </p:nvSpPr>
        <p:spPr>
          <a:xfrm>
            <a:off x="7033846" y="1681163"/>
            <a:ext cx="4321542" cy="823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700"/>
              <a:buNone/>
            </a:pPr>
            <a:r>
              <a:rPr lang="en-US" dirty="0"/>
              <a:t>Plywood Durability</a:t>
            </a:r>
            <a:endParaRPr dirty="0"/>
          </a:p>
        </p:txBody>
      </p:sp>
      <p:sp>
        <p:nvSpPr>
          <p:cNvPr id="556" name="Google Shape;556;p47"/>
          <p:cNvSpPr txBox="1">
            <a:spLocks noGrp="1"/>
          </p:cNvSpPr>
          <p:nvPr>
            <p:ph sz="quarter" idx="4"/>
          </p:nvPr>
        </p:nvSpPr>
        <p:spPr>
          <a:xfrm>
            <a:off x="7033846" y="2322305"/>
            <a:ext cx="4747846" cy="4017029"/>
          </a:xfrm>
          <a:prstGeom prst="rect">
            <a:avLst/>
          </a:prstGeom>
          <a:noFill/>
          <a:ln>
            <a:noFill/>
          </a:ln>
        </p:spPr>
        <p:txBody>
          <a:bodyPr spcFirstLastPara="1" wrap="square" lIns="91425" tIns="45700" rIns="91425" bIns="45700" anchor="t" anchorCtr="0">
            <a:normAutofit/>
          </a:bodyPr>
          <a:lstStyle/>
          <a:p>
            <a:pPr marL="182880" indent="-182880">
              <a:spcAft>
                <a:spcPts val="0"/>
              </a:spcAft>
              <a:buSzPts val="1700"/>
              <a:buFont typeface="Arial" panose="020B0604020202020204" pitchFamily="34" charset="0"/>
              <a:buChar char="▪"/>
            </a:pPr>
            <a:r>
              <a:rPr lang="en-US" sz="2600" dirty="0"/>
              <a:t>Weight of hauling equipment and load concentrated into smaller area </a:t>
            </a:r>
          </a:p>
          <a:p>
            <a:pPr marL="182880" indent="-182880">
              <a:spcAft>
                <a:spcPts val="0"/>
              </a:spcAft>
              <a:buSzPts val="1700"/>
              <a:buFont typeface="Arial" panose="020B0604020202020204" pitchFamily="34" charset="0"/>
              <a:buChar char="▪"/>
            </a:pPr>
            <a:r>
              <a:rPr lang="en-US" sz="2600" dirty="0"/>
              <a:t>Common routes experience additional wear and tear to  flooring</a:t>
            </a:r>
            <a:endParaRPr sz="2600" dirty="0"/>
          </a:p>
          <a:p>
            <a:pPr marL="182880" indent="-182880">
              <a:spcAft>
                <a:spcPts val="0"/>
              </a:spcAft>
              <a:buSzPts val="1700"/>
              <a:buFont typeface="Arial" panose="020B0604020202020204" pitchFamily="34" charset="0"/>
              <a:buChar char="▪"/>
            </a:pPr>
            <a:r>
              <a:rPr lang="en-US" sz="2600" dirty="0"/>
              <a:t>Add protective layer as preventive measure</a:t>
            </a:r>
            <a:endParaRPr sz="2600"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Susan B. Harwood Grant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n-US" dirty="0"/>
              <a:t>Plywood Cover Size and Orientation</a:t>
            </a:r>
          </a:p>
        </p:txBody>
      </p:sp>
      <p:sp>
        <p:nvSpPr>
          <p:cNvPr id="563" name="Google Shape;563;p48"/>
          <p:cNvSpPr txBox="1">
            <a:spLocks noGrp="1"/>
          </p:cNvSpPr>
          <p:nvPr>
            <p:ph idx="1"/>
          </p:nvPr>
        </p:nvSpPr>
        <p:spPr>
          <a:xfrm>
            <a:off x="1069848" y="2121408"/>
            <a:ext cx="4773168"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870"/>
              <a:buChar char="▪"/>
            </a:pPr>
            <a:r>
              <a:rPr lang="en-US" sz="2200" dirty="0"/>
              <a:t>The plywood piece is larger than the hole size so that it is possible to cover the hole with the shortest panel side overlaying the longest unsupported hole dimension.</a:t>
            </a:r>
            <a:endParaRPr dirty="0"/>
          </a:p>
          <a:p>
            <a:pPr marL="182880" lvl="0" indent="-182880" algn="l" rtl="0">
              <a:lnSpc>
                <a:spcPct val="90000"/>
              </a:lnSpc>
              <a:spcBef>
                <a:spcPts val="1200"/>
              </a:spcBef>
              <a:spcAft>
                <a:spcPts val="0"/>
              </a:spcAft>
              <a:buSzPts val="1870"/>
              <a:buChar char="▪"/>
            </a:pPr>
            <a:r>
              <a:rPr lang="en-US" sz="2200" dirty="0"/>
              <a:t>The panel overlaps the supporting surfaces around the hole far enough for needed support.</a:t>
            </a:r>
            <a:endParaRPr dirty="0"/>
          </a:p>
          <a:p>
            <a:pPr marL="182880" lvl="0" indent="-182880" algn="l" rtl="0">
              <a:lnSpc>
                <a:spcPct val="90000"/>
              </a:lnSpc>
              <a:spcBef>
                <a:spcPts val="1200"/>
              </a:spcBef>
              <a:spcAft>
                <a:spcPts val="0"/>
              </a:spcAft>
              <a:buSzPts val="1870"/>
              <a:buChar char="▪"/>
            </a:pPr>
            <a:r>
              <a:rPr lang="en-US" sz="2200" dirty="0"/>
              <a:t>The panel is positioned with the strength axis (grain direction) running along the shortest unsupported hole dimension.</a:t>
            </a:r>
            <a:endParaRPr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73</a:t>
            </a:fld>
            <a:endParaRPr lang="en-US" dirty="0"/>
          </a:p>
        </p:txBody>
      </p:sp>
      <p:pic>
        <p:nvPicPr>
          <p:cNvPr id="564" name="Google Shape;564;p48" descr="Plywood cover size and orientation"/>
          <p:cNvPicPr preferRelativeResize="0"/>
          <p:nvPr/>
        </p:nvPicPr>
        <p:blipFill rotWithShape="1">
          <a:blip r:embed="rId3">
            <a:alphaModFix/>
          </a:blip>
          <a:srcRect/>
          <a:stretch/>
        </p:blipFill>
        <p:spPr>
          <a:xfrm>
            <a:off x="6519203" y="2434277"/>
            <a:ext cx="4773168" cy="293549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6BE1-CAD9-4CD6-99C9-630373F69B25}"/>
              </a:ext>
            </a:extLst>
          </p:cNvPr>
          <p:cNvSpPr>
            <a:spLocks noGrp="1"/>
          </p:cNvSpPr>
          <p:nvPr>
            <p:ph type="title"/>
          </p:nvPr>
        </p:nvSpPr>
        <p:spPr/>
        <p:txBody>
          <a:bodyPr/>
          <a:lstStyle/>
          <a:p>
            <a:r>
              <a:rPr lang="en-US" dirty="0"/>
              <a:t>Protection From Falling Objects</a:t>
            </a:r>
          </a:p>
        </p:txBody>
      </p:sp>
      <p:sp>
        <p:nvSpPr>
          <p:cNvPr id="3" name="Content Placeholder 2">
            <a:extLst>
              <a:ext uri="{FF2B5EF4-FFF2-40B4-BE49-F238E27FC236}">
                <a16:creationId xmlns:a16="http://schemas.microsoft.com/office/drawing/2014/main" id="{920213A4-C639-4820-8606-AADBEE9CF43C}"/>
              </a:ext>
            </a:extLst>
          </p:cNvPr>
          <p:cNvSpPr>
            <a:spLocks noGrp="1"/>
          </p:cNvSpPr>
          <p:nvPr>
            <p:ph idx="1"/>
          </p:nvPr>
        </p:nvSpPr>
        <p:spPr/>
        <p:txBody>
          <a:bodyPr>
            <a:normAutofit fontScale="92500" lnSpcReduction="20000"/>
          </a:bodyPr>
          <a:lstStyle/>
          <a:p>
            <a:r>
              <a:rPr lang="en-US" dirty="0"/>
              <a:t>Protection from falling objects require </a:t>
            </a:r>
            <a:r>
              <a:rPr lang="en-US" dirty="0" err="1"/>
              <a:t>Toeboards</a:t>
            </a:r>
            <a:r>
              <a:rPr lang="en-US" dirty="0"/>
              <a:t> that:</a:t>
            </a:r>
          </a:p>
          <a:p>
            <a:pPr lvl="1"/>
            <a:r>
              <a:rPr lang="en-US" dirty="0"/>
              <a:t>Withstand force of at least 50 pounds.</a:t>
            </a:r>
          </a:p>
          <a:p>
            <a:pPr lvl="1"/>
            <a:r>
              <a:rPr lang="en-US" dirty="0"/>
              <a:t>Are a minimum of 3 1/2 inches in vertical height. </a:t>
            </a:r>
          </a:p>
          <a:p>
            <a:pPr lvl="1"/>
            <a:r>
              <a:rPr lang="en-US" dirty="0"/>
              <a:t>Are solid or have openings not over 1 inch in greatest dimension.</a:t>
            </a:r>
          </a:p>
          <a:p>
            <a:r>
              <a:rPr lang="en-US" dirty="0"/>
              <a:t>Guardrail systems openings must be small enough to prevent passage of potential falling objects.</a:t>
            </a:r>
          </a:p>
          <a:p>
            <a:r>
              <a:rPr lang="en-US" dirty="0"/>
              <a:t>Materials and equipment must NOT be stored within 6 feet of a roof edge unless guardrails are erected at the edge.</a:t>
            </a:r>
          </a:p>
          <a:p>
            <a:r>
              <a:rPr lang="en-US" dirty="0"/>
              <a:t>Canopies must be strong enough to prevent collapse and to prevent penetration by any objects which may fall onto the canopy.</a:t>
            </a:r>
          </a:p>
        </p:txBody>
      </p:sp>
      <p:sp>
        <p:nvSpPr>
          <p:cNvPr id="4" name="Date Placeholder 3">
            <a:extLst>
              <a:ext uri="{FF2B5EF4-FFF2-40B4-BE49-F238E27FC236}">
                <a16:creationId xmlns:a16="http://schemas.microsoft.com/office/drawing/2014/main" id="{E27F521F-85A8-4FB0-9C5B-7768845FD391}"/>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16CA9ADA-922F-415B-9955-694A83F0D447}"/>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09F19ED7-DE1F-4D84-8617-FE2FE44A205D}"/>
              </a:ext>
            </a:extLst>
          </p:cNvPr>
          <p:cNvSpPr>
            <a:spLocks noGrp="1"/>
          </p:cNvSpPr>
          <p:nvPr>
            <p:ph type="sldNum" sz="quarter" idx="12"/>
          </p:nvPr>
        </p:nvSpPr>
        <p:spPr/>
        <p:txBody>
          <a:bodyPr/>
          <a:lstStyle/>
          <a:p>
            <a:fld id="{A238EE3B-2C96-4FAE-8AD1-4D7508491DE6}" type="slidenum">
              <a:rPr lang="en-US" smtClean="0"/>
              <a:pPr/>
              <a:t>74</a:t>
            </a:fld>
            <a:endParaRPr lang="en-US" dirty="0"/>
          </a:p>
        </p:txBody>
      </p:sp>
    </p:spTree>
    <p:extLst>
      <p:ext uri="{BB962C8B-B14F-4D97-AF65-F5344CB8AC3E}">
        <p14:creationId xmlns:p14="http://schemas.microsoft.com/office/powerpoint/2010/main" val="2421652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75</a:t>
            </a:fld>
            <a:endParaRPr lang="en-US" dirty="0"/>
          </a:p>
        </p:txBody>
      </p:sp>
      <p:sp>
        <p:nvSpPr>
          <p:cNvPr id="570" name="Google Shape;570;p49"/>
          <p:cNvSpPr txBox="1">
            <a:spLocks noGrp="1"/>
          </p:cNvSpPr>
          <p:nvPr>
            <p:ph type="title"/>
          </p:nvPr>
        </p:nvSpPr>
        <p:spPr/>
        <p:txBody>
          <a:bodyPr/>
          <a:lstStyle/>
          <a:p>
            <a:pPr lvl="0"/>
            <a:r>
              <a:rPr lang="en-US" dirty="0"/>
              <a:t>Warning Or Marking Systems</a:t>
            </a:r>
          </a:p>
        </p:txBody>
      </p:sp>
      <p:sp>
        <p:nvSpPr>
          <p:cNvPr id="571" name="Google Shape;571;p49"/>
          <p:cNvSpPr txBox="1">
            <a:spLocks noGrp="1"/>
          </p:cNvSpPr>
          <p:nvPr>
            <p:ph idx="1"/>
          </p:nvPr>
        </p:nvSpPr>
        <p:spPr>
          <a:xfrm>
            <a:off x="838200" y="2397211"/>
            <a:ext cx="6687065" cy="3779752"/>
          </a:xfrm>
        </p:spPr>
        <p:txBody>
          <a:bodyPr/>
          <a:lstStyle/>
          <a:p>
            <a:pPr lvl="0"/>
            <a:r>
              <a:rPr lang="en-US" dirty="0"/>
              <a:t>Warning Line Systems</a:t>
            </a:r>
          </a:p>
          <a:p>
            <a:pPr lvl="1"/>
            <a:r>
              <a:rPr lang="en-US" dirty="0"/>
              <a:t>A warning line system is a barrier erected on a flat or low- sloped roof to warn workers that they are approaching an unprotected roof side or edge. </a:t>
            </a:r>
          </a:p>
        </p:txBody>
      </p:sp>
      <p:pic>
        <p:nvPicPr>
          <p:cNvPr id="572" name="Google Shape;572;p49" descr="A Warning line system for non-roofers."/>
          <p:cNvPicPr preferRelativeResize="0"/>
          <p:nvPr/>
        </p:nvPicPr>
        <p:blipFill rotWithShape="1">
          <a:blip r:embed="rId3">
            <a:alphaModFix/>
          </a:blip>
          <a:srcRect/>
          <a:stretch/>
        </p:blipFill>
        <p:spPr>
          <a:xfrm>
            <a:off x="7872307" y="2544272"/>
            <a:ext cx="3261974" cy="29374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1A91-FC41-49F6-A228-BD5A2E8FEC4E}"/>
              </a:ext>
            </a:extLst>
          </p:cNvPr>
          <p:cNvSpPr>
            <a:spLocks noGrp="1"/>
          </p:cNvSpPr>
          <p:nvPr>
            <p:ph type="title"/>
          </p:nvPr>
        </p:nvSpPr>
        <p:spPr/>
        <p:txBody>
          <a:bodyPr/>
          <a:lstStyle/>
          <a:p>
            <a:r>
              <a:rPr lang="en-US" dirty="0"/>
              <a:t>Controlled Access Zoning</a:t>
            </a:r>
          </a:p>
        </p:txBody>
      </p:sp>
      <p:sp>
        <p:nvSpPr>
          <p:cNvPr id="3" name="Content Placeholder 2">
            <a:extLst>
              <a:ext uri="{FF2B5EF4-FFF2-40B4-BE49-F238E27FC236}">
                <a16:creationId xmlns:a16="http://schemas.microsoft.com/office/drawing/2014/main" id="{0B57CBD7-9B34-414A-87A0-B2470E650571}"/>
              </a:ext>
            </a:extLst>
          </p:cNvPr>
          <p:cNvSpPr>
            <a:spLocks noGrp="1"/>
          </p:cNvSpPr>
          <p:nvPr>
            <p:ph idx="1"/>
          </p:nvPr>
        </p:nvSpPr>
        <p:spPr/>
        <p:txBody>
          <a:bodyPr>
            <a:normAutofit lnSpcReduction="10000"/>
          </a:bodyPr>
          <a:lstStyle/>
          <a:p>
            <a:pPr marL="0" lvl="0" indent="0">
              <a:buNone/>
            </a:pPr>
            <a:r>
              <a:rPr lang="en-US" dirty="0"/>
              <a:t>Controlled Access Zones (CAZs)</a:t>
            </a:r>
          </a:p>
          <a:p>
            <a:r>
              <a:rPr lang="en-US" dirty="0"/>
              <a:t>A controlled access zone is a clearly marked, designated work area where certain work may take place without conventional fall protection systems.</a:t>
            </a:r>
          </a:p>
          <a:p>
            <a:r>
              <a:rPr lang="en-US" dirty="0"/>
              <a:t>Controlled access zones are used to keep out workers other than those authorized to enter a work area. </a:t>
            </a:r>
          </a:p>
          <a:p>
            <a:r>
              <a:rPr lang="en-US" dirty="0"/>
              <a:t>In overhand bricklaying and related work, CAZs can be used provided that workers are not reaching more than 10 inches below the walking or working level they are on. </a:t>
            </a:r>
          </a:p>
        </p:txBody>
      </p:sp>
      <p:sp>
        <p:nvSpPr>
          <p:cNvPr id="4" name="Date Placeholder 3">
            <a:extLst>
              <a:ext uri="{FF2B5EF4-FFF2-40B4-BE49-F238E27FC236}">
                <a16:creationId xmlns:a16="http://schemas.microsoft.com/office/drawing/2014/main" id="{5652FFCE-E63F-4DE3-9AC4-586B00653052}"/>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B2C000C3-6CFB-4B3C-8E20-7D6BDA00B367}"/>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04A1CCEA-1D53-44C6-8A32-38AE01D75286}"/>
              </a:ext>
            </a:extLst>
          </p:cNvPr>
          <p:cNvSpPr>
            <a:spLocks noGrp="1"/>
          </p:cNvSpPr>
          <p:nvPr>
            <p:ph type="sldNum" sz="quarter" idx="12"/>
          </p:nvPr>
        </p:nvSpPr>
        <p:spPr/>
        <p:txBody>
          <a:bodyPr/>
          <a:lstStyle/>
          <a:p>
            <a:fld id="{A238EE3B-2C96-4FAE-8AD1-4D7508491DE6}" type="slidenum">
              <a:rPr lang="en-US" smtClean="0"/>
              <a:pPr/>
              <a:t>76</a:t>
            </a:fld>
            <a:endParaRPr lang="en-US" dirty="0"/>
          </a:p>
        </p:txBody>
      </p:sp>
    </p:spTree>
    <p:extLst>
      <p:ext uri="{BB962C8B-B14F-4D97-AF65-F5344CB8AC3E}">
        <p14:creationId xmlns:p14="http://schemas.microsoft.com/office/powerpoint/2010/main" val="4592827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3"/>
          <p:cNvSpPr txBox="1">
            <a:spLocks noGrp="1"/>
          </p:cNvSpPr>
          <p:nvPr>
            <p:ph type="title"/>
          </p:nvPr>
        </p:nvSpPr>
        <p:spPr/>
        <p:txBody>
          <a:bodyPr/>
          <a:lstStyle/>
          <a:p>
            <a:pPr lvl="0"/>
            <a:r>
              <a:rPr lang="en-US" dirty="0"/>
              <a:t>Control Lines Used in a CAZ</a:t>
            </a:r>
          </a:p>
        </p:txBody>
      </p:sp>
      <p:sp>
        <p:nvSpPr>
          <p:cNvPr id="600" name="Google Shape;600;p53"/>
          <p:cNvSpPr txBox="1">
            <a:spLocks noGrp="1"/>
          </p:cNvSpPr>
          <p:nvPr>
            <p:ph idx="1"/>
          </p:nvPr>
        </p:nvSpPr>
        <p:spPr/>
        <p:txBody>
          <a:bodyPr/>
          <a:lstStyle/>
          <a:p>
            <a:pPr lvl="0"/>
            <a:r>
              <a:rPr lang="en-US" dirty="0"/>
              <a:t>The CAZ must be erected 6 feet or less and not more than 25 feet from the unprotected or leading edge.</a:t>
            </a:r>
          </a:p>
          <a:p>
            <a:pPr lvl="0"/>
            <a:r>
              <a:rPr lang="en-US" dirty="0"/>
              <a:t>When erecting precast concrete members, the control line can be up to 60 feet or half the length of the concrete.</a:t>
            </a:r>
          </a:p>
          <a:p>
            <a:r>
              <a:rPr lang="en-US" dirty="0"/>
              <a:t>The control line shall be connected on each side to a guardrail system or wall. </a:t>
            </a:r>
          </a:p>
          <a:p>
            <a:pPr lvl="0"/>
            <a:r>
              <a:rPr lang="en-US" dirty="0"/>
              <a:t>Each line shall be flagged or otherwise clearly marked at not more than 6-foot intervals with high-visibility material.</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2"/>
          <p:cNvSpPr txBox="1">
            <a:spLocks noGrp="1"/>
          </p:cNvSpPr>
          <p:nvPr>
            <p:ph type="title"/>
          </p:nvPr>
        </p:nvSpPr>
        <p:spPr/>
        <p:txBody>
          <a:bodyPr/>
          <a:lstStyle/>
          <a:p>
            <a:pPr lvl="0"/>
            <a:r>
              <a:rPr lang="en-US" dirty="0"/>
              <a:t>Controlled Decking Zones (CDZ)</a:t>
            </a:r>
          </a:p>
        </p:txBody>
      </p:sp>
      <p:sp>
        <p:nvSpPr>
          <p:cNvPr id="593" name="Google Shape;593;p52"/>
          <p:cNvSpPr txBox="1">
            <a:spLocks noGrp="1"/>
          </p:cNvSpPr>
          <p:nvPr>
            <p:ph idx="1"/>
          </p:nvPr>
        </p:nvSpPr>
        <p:spPr/>
        <p:txBody>
          <a:bodyPr/>
          <a:lstStyle/>
          <a:p>
            <a:pPr lvl="0"/>
            <a:r>
              <a:rPr lang="en-US" dirty="0"/>
              <a:t>A controlled decking zone is a clearly marked work area used during steel erection. </a:t>
            </a:r>
          </a:p>
          <a:p>
            <a:pPr lvl="0"/>
            <a:r>
              <a:rPr lang="en-US" dirty="0"/>
              <a:t>Initially installing decking at the leading edge of the work area 15 feet and up to 30 feet above a lower level. </a:t>
            </a:r>
          </a:p>
          <a:p>
            <a:r>
              <a:rPr lang="en-US" dirty="0"/>
              <a:t>The boundaries of a CDZ must be designated and clearly marked at 90 feet wide and 90 feet deep from any leading edge. </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0"/>
          <p:cNvSpPr txBox="1">
            <a:spLocks noGrp="1"/>
          </p:cNvSpPr>
          <p:nvPr>
            <p:ph type="title"/>
          </p:nvPr>
        </p:nvSpPr>
        <p:spPr/>
        <p:txBody>
          <a:bodyPr/>
          <a:lstStyle/>
          <a:p>
            <a:pPr lvl="0"/>
            <a:r>
              <a:rPr lang="en-US" dirty="0"/>
              <a:t>Safety Monitoring Systems</a:t>
            </a:r>
          </a:p>
        </p:txBody>
      </p:sp>
      <p:sp>
        <p:nvSpPr>
          <p:cNvPr id="579" name="Google Shape;579;p50"/>
          <p:cNvSpPr txBox="1">
            <a:spLocks noGrp="1"/>
          </p:cNvSpPr>
          <p:nvPr>
            <p:ph idx="1"/>
          </p:nvPr>
        </p:nvSpPr>
        <p:spPr/>
        <p:txBody>
          <a:bodyPr>
            <a:normAutofit fontScale="85000" lnSpcReduction="10000"/>
          </a:bodyPr>
          <a:lstStyle/>
          <a:p>
            <a:pPr lvl="0"/>
            <a:r>
              <a:rPr lang="en-US" dirty="0"/>
              <a:t>A safety monitoring system uses a competent person as a safety monitor who can recognize and warn workers of fall hazards </a:t>
            </a:r>
          </a:p>
          <a:p>
            <a:pPr lvl="0"/>
            <a:r>
              <a:rPr lang="en-US" dirty="0"/>
              <a:t>Safety monitor must ensure they can: </a:t>
            </a:r>
          </a:p>
          <a:p>
            <a:pPr lvl="1"/>
            <a:r>
              <a:rPr lang="en-US" dirty="0"/>
              <a:t>Recognize fall hazards;</a:t>
            </a:r>
          </a:p>
          <a:p>
            <a:pPr lvl="1"/>
            <a:r>
              <a:rPr lang="en-US" dirty="0"/>
              <a:t>Warn the employee when it appears that the employee is unaware of a fall hazard or is acting in an unsafe manner;</a:t>
            </a:r>
          </a:p>
          <a:p>
            <a:pPr lvl="1"/>
            <a:r>
              <a:rPr lang="en-US" dirty="0"/>
              <a:t>The safety monitor shall be on the same walking/working surface and within visual sighting distance of the employee being monitored;</a:t>
            </a:r>
          </a:p>
          <a:p>
            <a:pPr lvl="1"/>
            <a:r>
              <a:rPr lang="en-US" dirty="0"/>
              <a:t>The safety monitor shall be close enough to communicate orally with the employee; and</a:t>
            </a:r>
          </a:p>
          <a:p>
            <a:pPr lvl="1"/>
            <a:r>
              <a:rPr lang="en-US" dirty="0"/>
              <a:t>The safety monitor shall not have other responsibilities which could take the monitor's attention from the monitoring function.</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a:t>
            </a:fld>
            <a:endParaRPr lang="en-US" dirty="0"/>
          </a:p>
        </p:txBody>
      </p:sp>
      <p:sp>
        <p:nvSpPr>
          <p:cNvPr id="181" name="Google Shape;181;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n-US" dirty="0"/>
              <a:t>Why is fall protection important?</a:t>
            </a:r>
            <a:endParaRPr dirty="0"/>
          </a:p>
        </p:txBody>
      </p:sp>
      <p:sp>
        <p:nvSpPr>
          <p:cNvPr id="182" name="Google Shape;182;p12"/>
          <p:cNvSpPr txBox="1">
            <a:spLocks noGrp="1"/>
          </p:cNvSpPr>
          <p:nvPr>
            <p:ph idx="1"/>
          </p:nvPr>
        </p:nvSpPr>
        <p:spPr>
          <a:xfrm>
            <a:off x="1069850" y="2093975"/>
            <a:ext cx="5442600" cy="4050900"/>
          </a:xfrm>
          <a:prstGeom prst="rect">
            <a:avLst/>
          </a:prstGeom>
          <a:noFill/>
          <a:ln>
            <a:noFill/>
          </a:ln>
        </p:spPr>
        <p:txBody>
          <a:bodyPr spcFirstLastPara="1" wrap="square" lIns="91425" tIns="45700" rIns="91425" bIns="45700" anchor="t" anchorCtr="0">
            <a:normAutofit/>
          </a:bodyPr>
          <a:lstStyle/>
          <a:p>
            <a:pPr marL="182880" lvl="0" indent="-228600" algn="l" rtl="0">
              <a:lnSpc>
                <a:spcPct val="80000"/>
              </a:lnSpc>
              <a:spcBef>
                <a:spcPts val="0"/>
              </a:spcBef>
              <a:spcAft>
                <a:spcPts val="0"/>
              </a:spcAft>
              <a:buSzPts val="3600"/>
              <a:buChar char="▪"/>
            </a:pPr>
            <a:r>
              <a:rPr lang="en-US" sz="3600" dirty="0"/>
              <a:t>Falls are the leading cause of death in construction. </a:t>
            </a:r>
            <a:endParaRPr sz="3600" dirty="0"/>
          </a:p>
          <a:p>
            <a:pPr marL="0" lvl="0" indent="0" algn="l" rtl="0">
              <a:lnSpc>
                <a:spcPct val="80000"/>
              </a:lnSpc>
              <a:spcBef>
                <a:spcPts val="0"/>
              </a:spcBef>
              <a:spcAft>
                <a:spcPts val="0"/>
              </a:spcAft>
              <a:buNone/>
            </a:pPr>
            <a:endParaRPr sz="3600" dirty="0"/>
          </a:p>
          <a:p>
            <a:pPr marL="182880" lvl="0" indent="-228600" algn="l" rtl="0">
              <a:lnSpc>
                <a:spcPct val="80000"/>
              </a:lnSpc>
              <a:spcBef>
                <a:spcPts val="0"/>
              </a:spcBef>
              <a:spcAft>
                <a:spcPts val="0"/>
              </a:spcAft>
              <a:buSzPts val="3600"/>
              <a:buChar char="▪"/>
            </a:pPr>
            <a:r>
              <a:rPr lang="en-US" sz="3600" dirty="0"/>
              <a:t>Falls are among the most common causes of serious work-related injuries and deaths.</a:t>
            </a:r>
            <a:endParaRPr sz="3600" dirty="0"/>
          </a:p>
        </p:txBody>
      </p:sp>
      <p:pic>
        <p:nvPicPr>
          <p:cNvPr id="183" name="Google Shape;183;p12" descr="Worker climbing using fall proetection"/>
          <p:cNvPicPr preferRelativeResize="0"/>
          <p:nvPr/>
        </p:nvPicPr>
        <p:blipFill>
          <a:blip r:embed="rId3">
            <a:alphaModFix/>
          </a:blip>
          <a:stretch>
            <a:fillRect/>
          </a:stretch>
        </p:blipFill>
        <p:spPr>
          <a:xfrm>
            <a:off x="6664850" y="2246375"/>
            <a:ext cx="4313275" cy="38450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8"/>
          <p:cNvSpPr txBox="1">
            <a:spLocks noGrp="1"/>
          </p:cNvSpPr>
          <p:nvPr>
            <p:ph type="title"/>
          </p:nvPr>
        </p:nvSpPr>
        <p:spPr/>
        <p:txBody>
          <a:bodyPr/>
          <a:lstStyle/>
          <a:p>
            <a:pPr lvl="0"/>
            <a:r>
              <a:rPr lang="en-US" dirty="0"/>
              <a:t>Housekeeping</a:t>
            </a:r>
          </a:p>
        </p:txBody>
      </p:sp>
      <p:pic>
        <p:nvPicPr>
          <p:cNvPr id="637" name="Google Shape;637;p58" title="Picture - During the course of construction, alteration, or repairs, form and scrap lumber with protruding nails, and all other debris, shall be kept cleared from work areas, passageways, and stairs, in and around buildings or other structures"/>
          <p:cNvPicPr preferRelativeResize="0">
            <a:picLocks noGrp="1"/>
          </p:cNvPicPr>
          <p:nvPr>
            <p:ph idx="1"/>
          </p:nvPr>
        </p:nvPicPr>
        <p:blipFill rotWithShape="1">
          <a:blip r:embed="rId3">
            <a:alphaModFix/>
          </a:blip>
          <a:srcRect/>
          <a:stretch/>
        </p:blipFill>
        <p:spPr>
          <a:xfrm>
            <a:off x="1335919" y="1825625"/>
            <a:ext cx="9520161" cy="4351338"/>
          </a:xfrm>
        </p:spPr>
      </p:pic>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80</a:t>
            </a:fld>
            <a:endParaRPr lang="en-US" dirty="0"/>
          </a:p>
        </p:txBody>
      </p:sp>
      <p:sp>
        <p:nvSpPr>
          <p:cNvPr id="638" name="Google Shape;638;p58"/>
          <p:cNvSpPr txBox="1"/>
          <p:nvPr/>
        </p:nvSpPr>
        <p:spPr>
          <a:xfrm>
            <a:off x="4352925" y="2790825"/>
            <a:ext cx="14287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Rockwell"/>
                <a:ea typeface="Rockwell"/>
                <a:cs typeface="Rockwell"/>
                <a:sym typeface="Rockwell"/>
              </a:rPr>
              <a:t>Wrong</a:t>
            </a:r>
            <a:endParaRPr sz="1800">
              <a:solidFill>
                <a:srgbClr val="000000"/>
              </a:solidFill>
              <a:latin typeface="Rockwell"/>
              <a:ea typeface="Rockwell"/>
              <a:cs typeface="Rockwell"/>
              <a:sym typeface="Rockwell"/>
            </a:endParaRPr>
          </a:p>
        </p:txBody>
      </p:sp>
      <p:sp>
        <p:nvSpPr>
          <p:cNvPr id="639" name="Google Shape;639;p58"/>
          <p:cNvSpPr txBox="1"/>
          <p:nvPr/>
        </p:nvSpPr>
        <p:spPr>
          <a:xfrm>
            <a:off x="8667750" y="3160157"/>
            <a:ext cx="1371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Rockwell"/>
                <a:ea typeface="Rockwell"/>
                <a:cs typeface="Rockwell"/>
                <a:sym typeface="Rockwell"/>
              </a:rPr>
              <a:t>Right</a:t>
            </a:r>
            <a:endParaRPr sz="1800">
              <a:solidFill>
                <a:srgbClr val="000000"/>
              </a:solidFill>
              <a:latin typeface="Rockwell"/>
              <a:ea typeface="Rockwell"/>
              <a:cs typeface="Rockwell"/>
              <a:sym typeface="Rockwe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Protection Plans</a:t>
            </a:r>
          </a:p>
        </p:txBody>
      </p:sp>
      <p:sp>
        <p:nvSpPr>
          <p:cNvPr id="3" name="Content Placeholder 2"/>
          <p:cNvSpPr>
            <a:spLocks noGrp="1"/>
          </p:cNvSpPr>
          <p:nvPr>
            <p:ph idx="1"/>
          </p:nvPr>
        </p:nvSpPr>
        <p:spPr/>
        <p:txBody>
          <a:bodyPr/>
          <a:lstStyle/>
          <a:p>
            <a:pPr marL="0" indent="0">
              <a:buNone/>
            </a:pPr>
            <a:r>
              <a:rPr lang="en-US" dirty="0"/>
              <a:t>The fall protection plan is:</a:t>
            </a:r>
          </a:p>
          <a:p>
            <a:r>
              <a:rPr lang="en-US" dirty="0"/>
              <a:t>Used when conventional fall protection equipment is infeasible</a:t>
            </a:r>
          </a:p>
          <a:p>
            <a:r>
              <a:rPr lang="en-US" dirty="0"/>
              <a:t>Prepared by a </a:t>
            </a:r>
            <a:r>
              <a:rPr lang="en-US" b="1" dirty="0"/>
              <a:t>qualified person </a:t>
            </a:r>
          </a:p>
          <a:p>
            <a:r>
              <a:rPr lang="en-US" dirty="0"/>
              <a:t>Developed specifically for the site </a:t>
            </a:r>
          </a:p>
          <a:p>
            <a:r>
              <a:rPr lang="en-US" dirty="0"/>
              <a:t>May be used for leading-edge work, precast concrete work, or residential construction work </a:t>
            </a:r>
          </a:p>
          <a:p>
            <a:r>
              <a:rPr lang="en-US" dirty="0"/>
              <a:t>Must be maintained</a:t>
            </a:r>
          </a:p>
        </p:txBody>
      </p:sp>
      <p:sp>
        <p:nvSpPr>
          <p:cNvPr id="4" name="Date Placeholder 3"/>
          <p:cNvSpPr>
            <a:spLocks noGrp="1"/>
          </p:cNvSpPr>
          <p:nvPr>
            <p:ph type="dt" sz="half" idx="10"/>
          </p:nvPr>
        </p:nvSpPr>
        <p:spPr/>
        <p:txBody>
          <a:bodyPr/>
          <a:lstStyle/>
          <a:p>
            <a:r>
              <a:rPr lang="en-US"/>
              <a:t>January 2020</a:t>
            </a:r>
            <a:endParaRPr lang="en-US" dirty="0"/>
          </a:p>
        </p:txBody>
      </p:sp>
      <p:sp>
        <p:nvSpPr>
          <p:cNvPr id="5" name="Footer Placeholder 4"/>
          <p:cNvSpPr>
            <a:spLocks noGrp="1"/>
          </p:cNvSpPr>
          <p:nvPr>
            <p:ph type="ftr" sz="quarter" idx="11"/>
          </p:nvPr>
        </p:nvSpPr>
        <p:spPr/>
        <p:txBody>
          <a:bodyPr/>
          <a:lstStyle/>
          <a:p>
            <a:r>
              <a:rPr lang="en-US"/>
              <a:t>Susan B. Harwood Grant SH05121-SH9</a:t>
            </a:r>
            <a:endParaRPr lang="en-US" dirty="0"/>
          </a:p>
        </p:txBody>
      </p:sp>
      <p:sp>
        <p:nvSpPr>
          <p:cNvPr id="6" name="Slide Number Placeholder 5"/>
          <p:cNvSpPr>
            <a:spLocks noGrp="1"/>
          </p:cNvSpPr>
          <p:nvPr>
            <p:ph type="sldNum" sz="quarter" idx="12"/>
          </p:nvPr>
        </p:nvSpPr>
        <p:spPr/>
        <p:txBody>
          <a:bodyPr/>
          <a:lstStyle/>
          <a:p>
            <a:fld id="{A238EE3B-2C96-4FAE-8AD1-4D7508491DE6}" type="slidenum">
              <a:rPr lang="en-US" smtClean="0"/>
              <a:pPr/>
              <a:t>81</a:t>
            </a:fld>
            <a:endParaRPr lang="en-US" dirty="0"/>
          </a:p>
        </p:txBody>
      </p:sp>
    </p:spTree>
    <p:extLst>
      <p:ext uri="{BB962C8B-B14F-4D97-AF65-F5344CB8AC3E}">
        <p14:creationId xmlns:p14="http://schemas.microsoft.com/office/powerpoint/2010/main" val="17117603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4"/>
          <p:cNvSpPr txBox="1">
            <a:spLocks noGrp="1"/>
          </p:cNvSpPr>
          <p:nvPr>
            <p:ph type="title"/>
          </p:nvPr>
        </p:nvSpPr>
        <p:spPr/>
        <p:txBody>
          <a:bodyPr/>
          <a:lstStyle/>
          <a:p>
            <a:pPr lvl="0"/>
            <a:r>
              <a:rPr lang="en-US" dirty="0"/>
              <a:t>Fall Restraint Systems </a:t>
            </a:r>
          </a:p>
        </p:txBody>
      </p:sp>
      <p:sp>
        <p:nvSpPr>
          <p:cNvPr id="607" name="Google Shape;607;p54"/>
          <p:cNvSpPr txBox="1">
            <a:spLocks noGrp="1"/>
          </p:cNvSpPr>
          <p:nvPr>
            <p:ph idx="1"/>
          </p:nvPr>
        </p:nvSpPr>
        <p:spPr/>
        <p:txBody>
          <a:bodyPr/>
          <a:lstStyle/>
          <a:p>
            <a:pPr lvl="0"/>
            <a:r>
              <a:rPr lang="en-US" dirty="0"/>
              <a:t>Fall restraint systems prevent the user from falling any distance. </a:t>
            </a:r>
          </a:p>
          <a:p>
            <a:pPr lvl="0"/>
            <a:r>
              <a:rPr lang="en-US" dirty="0"/>
              <a:t>OSHA has no specific standards for restraint systems, however, at a minimum: </a:t>
            </a:r>
          </a:p>
          <a:p>
            <a:pPr lvl="1"/>
            <a:r>
              <a:rPr lang="en-US" dirty="0"/>
              <a:t>fall restraint systems should have the capacity to withstand at least 3,000 pounds of force or twice the maximum expected force that is needed to restrain the worker from exposure to the fall hazard.</a:t>
            </a:r>
          </a:p>
          <a:p>
            <a:r>
              <a:rPr lang="en-US" dirty="0"/>
              <a:t>This system holds the worker in place while keeping his/her hands-free to work</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5"/>
          <p:cNvSpPr txBox="1">
            <a:spLocks noGrp="1"/>
          </p:cNvSpPr>
          <p:nvPr>
            <p:ph type="title"/>
          </p:nvPr>
        </p:nvSpPr>
        <p:spPr/>
        <p:txBody>
          <a:bodyPr/>
          <a:lstStyle/>
          <a:p>
            <a:pPr lvl="0"/>
            <a:r>
              <a:rPr lang="en-US" dirty="0"/>
              <a:t>Fall Restraint Systems</a:t>
            </a:r>
          </a:p>
        </p:txBody>
      </p:sp>
      <p:sp>
        <p:nvSpPr>
          <p:cNvPr id="615" name="Google Shape;615;p55"/>
          <p:cNvSpPr txBox="1"/>
          <p:nvPr/>
        </p:nvSpPr>
        <p:spPr>
          <a:xfrm>
            <a:off x="573994" y="2160527"/>
            <a:ext cx="6662420" cy="4031833"/>
          </a:xfrm>
          <a:prstGeom prst="rect">
            <a:avLst/>
          </a:prstGeom>
          <a:noFill/>
          <a:ln>
            <a:noFill/>
          </a:ln>
        </p:spPr>
        <p:txBody>
          <a:bodyPr spcFirstLastPara="1" wrap="square" lIns="91425" tIns="45700" rIns="91425" bIns="45700" anchor="t" anchorCtr="0">
            <a:spAutoFit/>
          </a:bodyPr>
          <a:lstStyle/>
          <a:p>
            <a:pPr marL="457200" lvl="0" indent="-457200">
              <a:buFont typeface="Arial" panose="020B0604020202020204" pitchFamily="34" charset="0"/>
              <a:buChar char="•"/>
            </a:pPr>
            <a:r>
              <a:rPr lang="en-US" sz="3200" dirty="0"/>
              <a:t>A fall restraint system is comprised of a body belt or body harness, an anchorage, connectors, and other necessary equipment. </a:t>
            </a:r>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a:t>Other components typically include a lanyard and may also include a lifeline and other devices.</a:t>
            </a:r>
            <a:endParaRPr lang="en-US" sz="4800" dirty="0">
              <a:solidFill>
                <a:srgbClr val="000000"/>
              </a:solidFill>
              <a:ea typeface="Calibri"/>
              <a:cs typeface="Calibri"/>
              <a:sym typeface="Calibri"/>
            </a:endParaRPr>
          </a:p>
        </p:txBody>
      </p:sp>
      <p:pic>
        <p:nvPicPr>
          <p:cNvPr id="614" name="Google Shape;614;p55" title="Diagram - fall restraint"/>
          <p:cNvPicPr preferRelativeResize="0">
            <a:picLocks noGrp="1"/>
          </p:cNvPicPr>
          <p:nvPr>
            <p:ph idx="1"/>
          </p:nvPr>
        </p:nvPicPr>
        <p:blipFill rotWithShape="1">
          <a:blip r:embed="rId3">
            <a:alphaModFix/>
          </a:blip>
          <a:stretch/>
        </p:blipFill>
        <p:spPr>
          <a:xfrm>
            <a:off x="7048513" y="1940867"/>
            <a:ext cx="4446345" cy="4351338"/>
          </a:xfrm>
        </p:spPr>
      </p:pic>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A238EE3B-2C96-4FAE-8AD1-4D7508491DE6}" type="slidenum">
              <a:rPr lang="en-US" smtClean="0"/>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7"/>
          <p:cNvSpPr txBox="1">
            <a:spLocks noGrp="1"/>
          </p:cNvSpPr>
          <p:nvPr>
            <p:ph type="title"/>
          </p:nvPr>
        </p:nvSpPr>
        <p:spPr/>
        <p:txBody>
          <a:bodyPr/>
          <a:lstStyle/>
          <a:p>
            <a:pPr lvl="0"/>
            <a:r>
              <a:rPr lang="en-US" dirty="0"/>
              <a:t>Positioning Device Systems</a:t>
            </a:r>
          </a:p>
        </p:txBody>
      </p:sp>
      <p:sp>
        <p:nvSpPr>
          <p:cNvPr id="629" name="Google Shape;629;p57"/>
          <p:cNvSpPr txBox="1">
            <a:spLocks noGrp="1"/>
          </p:cNvSpPr>
          <p:nvPr>
            <p:ph idx="1"/>
          </p:nvPr>
        </p:nvSpPr>
        <p:spPr>
          <a:xfrm>
            <a:off x="838200" y="1825625"/>
            <a:ext cx="7873314" cy="4351338"/>
          </a:xfrm>
        </p:spPr>
        <p:txBody>
          <a:bodyPr>
            <a:normAutofit fontScale="92500" lnSpcReduction="10000"/>
          </a:bodyPr>
          <a:lstStyle/>
          <a:p>
            <a:pPr lvl="0"/>
            <a:r>
              <a:rPr lang="en-US" dirty="0"/>
              <a:t>Holds the worker in place while keeping hands free</a:t>
            </a:r>
          </a:p>
          <a:p>
            <a:pPr lvl="0"/>
            <a:r>
              <a:rPr lang="en-US" dirty="0"/>
              <a:t>Activated when the worker leans back</a:t>
            </a:r>
          </a:p>
          <a:p>
            <a:r>
              <a:rPr lang="en-US" dirty="0"/>
              <a:t>May only be used on an elevated </a:t>
            </a:r>
            <a:r>
              <a:rPr lang="en-US" b="1" dirty="0"/>
              <a:t>vertical</a:t>
            </a:r>
            <a:r>
              <a:rPr lang="en-US" dirty="0"/>
              <a:t> surface (such as wall or pole)</a:t>
            </a:r>
          </a:p>
          <a:p>
            <a:r>
              <a:rPr lang="en-US" dirty="0"/>
              <a:t>Not specifically designed for fall arrest purposes</a:t>
            </a:r>
          </a:p>
          <a:p>
            <a:pPr lvl="0"/>
            <a:r>
              <a:rPr lang="en-US" dirty="0"/>
              <a:t>Body belt may be used with "positioning device”</a:t>
            </a:r>
          </a:p>
          <a:p>
            <a:pPr lvl="0"/>
            <a:r>
              <a:rPr lang="en-US" dirty="0"/>
              <a:t>Permit fall of up to 2 feet</a:t>
            </a:r>
          </a:p>
          <a:p>
            <a:pPr lvl="0"/>
            <a:r>
              <a:rPr lang="en-US" dirty="0"/>
              <a:t>May</a:t>
            </a:r>
            <a:r>
              <a:rPr lang="en-US" b="1" dirty="0"/>
              <a:t> not </a:t>
            </a:r>
            <a:r>
              <a:rPr lang="en-US" dirty="0"/>
              <a:t>be used for bucket trucks, scissor lifts and boom-type elevating work platforms</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84</a:t>
            </a:fld>
            <a:endParaRPr lang="en-US" dirty="0"/>
          </a:p>
        </p:txBody>
      </p:sp>
      <p:pic>
        <p:nvPicPr>
          <p:cNvPr id="630" name="Google Shape;630;p57" title="Photo - worker using positioning device system"/>
          <p:cNvPicPr preferRelativeResize="0"/>
          <p:nvPr/>
        </p:nvPicPr>
        <p:blipFill rotWithShape="1">
          <a:blip r:embed="rId3">
            <a:alphaModFix/>
          </a:blip>
          <a:srcRect/>
          <a:stretch/>
        </p:blipFill>
        <p:spPr>
          <a:xfrm>
            <a:off x="9195629" y="1825625"/>
            <a:ext cx="2158171" cy="4243184"/>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9" name="Title 8"/>
          <p:cNvSpPr>
            <a:spLocks noGrp="1"/>
          </p:cNvSpPr>
          <p:nvPr>
            <p:ph type="title"/>
          </p:nvPr>
        </p:nvSpPr>
        <p:spPr/>
        <p:txBody>
          <a:bodyPr/>
          <a:lstStyle/>
          <a:p>
            <a:r>
              <a:rPr lang="en-US" dirty="0"/>
              <a:t>MODULE 3 NOW YOU KNOW…</a:t>
            </a:r>
          </a:p>
        </p:txBody>
      </p:sp>
      <p:sp>
        <p:nvSpPr>
          <p:cNvPr id="10" name="Content Placeholder 9"/>
          <p:cNvSpPr>
            <a:spLocks noGrp="1"/>
          </p:cNvSpPr>
          <p:nvPr>
            <p:ph idx="1"/>
          </p:nvPr>
        </p:nvSpPr>
        <p:spPr>
          <a:xfrm>
            <a:off x="838200" y="1825625"/>
            <a:ext cx="10176164" cy="4351338"/>
          </a:xfrm>
        </p:spPr>
        <p:txBody>
          <a:bodyPr>
            <a:normAutofit fontScale="92500" lnSpcReduction="20000"/>
          </a:bodyPr>
          <a:lstStyle/>
          <a:p>
            <a:pPr lvl="0"/>
            <a:r>
              <a:rPr lang="en-US" dirty="0"/>
              <a:t>A toprail of the guardrail is 42 in high and must withstand a force of at least 200 pounds.</a:t>
            </a:r>
          </a:p>
          <a:p>
            <a:pPr lvl="0"/>
            <a:r>
              <a:rPr lang="en-US" dirty="0"/>
              <a:t>Toeboards shall be capable of withstanding a force of at least 50 pounds.</a:t>
            </a:r>
          </a:p>
          <a:p>
            <a:pPr lvl="0"/>
            <a:r>
              <a:rPr lang="en-US" dirty="0"/>
              <a:t>A hole is anything bigger than 2 inches and color coded or marked with the word </a:t>
            </a:r>
            <a:r>
              <a:rPr lang="en-US" b="1" dirty="0"/>
              <a:t>“Hole” or “Cover.”</a:t>
            </a:r>
            <a:endParaRPr lang="en-US" dirty="0"/>
          </a:p>
          <a:p>
            <a:pPr lvl="0"/>
            <a:r>
              <a:rPr lang="en-US" dirty="0"/>
              <a:t>The warning line shall be erected around all sides of the roof work area at 6 feet.</a:t>
            </a:r>
          </a:p>
          <a:p>
            <a:pPr lvl="0"/>
            <a:r>
              <a:rPr lang="en-US" dirty="0"/>
              <a:t>Flagged are placed at 6-foot intervals with high-visibility material.</a:t>
            </a:r>
          </a:p>
          <a:p>
            <a:pPr lvl="0"/>
            <a:r>
              <a:rPr lang="en-US" dirty="0"/>
              <a:t>A restraint system prevents a worker from being exposed to any fall. </a:t>
            </a:r>
          </a:p>
          <a:p>
            <a:pPr lvl="0"/>
            <a:r>
              <a:rPr lang="en-US" dirty="0"/>
              <a:t>Positioning device system are rigged to permit a fall of up to 2 feet. </a:t>
            </a:r>
          </a:p>
        </p:txBody>
      </p:sp>
      <p:sp>
        <p:nvSpPr>
          <p:cNvPr id="2" name="Date Placeholder 1"/>
          <p:cNvSpPr>
            <a:spLocks noGrp="1"/>
          </p:cNvSpPr>
          <p:nvPr>
            <p:ph type="dt" sz="half" idx="10"/>
          </p:nvPr>
        </p:nvSpPr>
        <p:spPr/>
        <p:txBody>
          <a:bodyPr/>
          <a:lstStyle/>
          <a:p>
            <a:r>
              <a:rPr lang="en-US"/>
              <a:t>January 2020</a:t>
            </a:r>
          </a:p>
        </p:txBody>
      </p:sp>
      <p:sp>
        <p:nvSpPr>
          <p:cNvPr id="3" name="Footer Placeholder 2"/>
          <p:cNvSpPr>
            <a:spLocks noGrp="1"/>
          </p:cNvSpPr>
          <p:nvPr>
            <p:ph type="ftr" sz="quarter" idx="11"/>
          </p:nvPr>
        </p:nvSpPr>
        <p:spPr/>
        <p:txBody>
          <a:bodyPr/>
          <a:lstStyle/>
          <a:p>
            <a:r>
              <a:rPr lang="en-US"/>
              <a:t>Susan B. Harwood Grant SH05121-SH9</a:t>
            </a:r>
          </a:p>
        </p:txBody>
      </p:sp>
      <p:sp>
        <p:nvSpPr>
          <p:cNvPr id="4" name="Slide Number Placeholder 3"/>
          <p:cNvSpPr>
            <a:spLocks noGrp="1"/>
          </p:cNvSpPr>
          <p:nvPr>
            <p:ph type="sldNum" sz="quarter" idx="12"/>
          </p:nvPr>
        </p:nvSpPr>
        <p:spPr/>
        <p:txBody>
          <a:bodyPr/>
          <a:lstStyle/>
          <a:p>
            <a:pPr lvl="0"/>
            <a:fld id="{00000000-1234-1234-1234-123412341234}" type="slidenum">
              <a:rPr lang="en-US" smtClean="0"/>
              <a:pPr lvl="0"/>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OTHER FALL HAZARDS: LADDERS</a:t>
            </a:r>
          </a:p>
        </p:txBody>
      </p:sp>
      <p:sp>
        <p:nvSpPr>
          <p:cNvPr id="3" name="Content Placeholder 2"/>
          <p:cNvSpPr>
            <a:spLocks noGrp="1"/>
          </p:cNvSpPr>
          <p:nvPr>
            <p:ph idx="1"/>
          </p:nvPr>
        </p:nvSpPr>
        <p:spPr/>
        <p:txBody>
          <a:bodyPr/>
          <a:lstStyle/>
          <a:p>
            <a:pPr marL="0" indent="0">
              <a:buNone/>
            </a:pPr>
            <a:r>
              <a:rPr lang="en-US" dirty="0"/>
              <a:t>Overview</a:t>
            </a:r>
          </a:p>
          <a:p>
            <a:r>
              <a:rPr lang="en-US" dirty="0"/>
              <a:t>Why is ladder safety important?</a:t>
            </a:r>
          </a:p>
          <a:p>
            <a:r>
              <a:rPr lang="en-US" dirty="0"/>
              <a:t>What safety devices are used on ladder systems?</a:t>
            </a:r>
          </a:p>
          <a:p>
            <a:pPr lvl="0"/>
            <a:r>
              <a:rPr lang="en-US" dirty="0"/>
              <a:t>What are the general requirements for ladder safety?</a:t>
            </a:r>
          </a:p>
          <a:p>
            <a:pPr lvl="0"/>
            <a:r>
              <a:rPr lang="en-US" dirty="0"/>
              <a:t>What are the rules for use of different types of ladders?</a:t>
            </a:r>
          </a:p>
          <a:p>
            <a:pPr lvl="0"/>
            <a:r>
              <a:rPr lang="en-US" dirty="0"/>
              <a:t>What inspection and maintenance requirements apply to ladders?</a:t>
            </a:r>
          </a:p>
        </p:txBody>
      </p:sp>
      <p:sp>
        <p:nvSpPr>
          <p:cNvPr id="4" name="Date Placeholder 3"/>
          <p:cNvSpPr>
            <a:spLocks noGrp="1"/>
          </p:cNvSpPr>
          <p:nvPr>
            <p:ph type="dt" sz="half" idx="10"/>
          </p:nvPr>
        </p:nvSpPr>
        <p:spPr/>
        <p:txBody>
          <a:bodyPr/>
          <a:lstStyle/>
          <a:p>
            <a:r>
              <a:rPr lang="en-US"/>
              <a:t>January 2020</a:t>
            </a:r>
            <a:endParaRPr lang="en-US" dirty="0"/>
          </a:p>
        </p:txBody>
      </p:sp>
      <p:sp>
        <p:nvSpPr>
          <p:cNvPr id="5" name="Footer Placeholder 4"/>
          <p:cNvSpPr>
            <a:spLocks noGrp="1"/>
          </p:cNvSpPr>
          <p:nvPr>
            <p:ph type="ftr" sz="quarter" idx="11"/>
          </p:nvPr>
        </p:nvSpPr>
        <p:spPr/>
        <p:txBody>
          <a:bodyPr/>
          <a:lstStyle/>
          <a:p>
            <a:r>
              <a:rPr lang="en-US"/>
              <a:t>Susan B. Harwood Grant SH05121-SH9</a:t>
            </a:r>
            <a:endParaRPr lang="en-US" dirty="0"/>
          </a:p>
        </p:txBody>
      </p:sp>
      <p:sp>
        <p:nvSpPr>
          <p:cNvPr id="6" name="Slide Number Placeholder 5"/>
          <p:cNvSpPr>
            <a:spLocks noGrp="1"/>
          </p:cNvSpPr>
          <p:nvPr>
            <p:ph type="sldNum" sz="quarter" idx="12"/>
          </p:nvPr>
        </p:nvSpPr>
        <p:spPr/>
        <p:txBody>
          <a:bodyPr/>
          <a:lstStyle/>
          <a:p>
            <a:fld id="{A238EE3B-2C96-4FAE-8AD1-4D7508491DE6}" type="slidenum">
              <a:rPr lang="en-US" smtClean="0"/>
              <a:pPr/>
              <a:t>86</a:t>
            </a:fld>
            <a:endParaRPr lang="en-US" dirty="0"/>
          </a:p>
        </p:txBody>
      </p:sp>
    </p:spTree>
    <p:extLst>
      <p:ext uri="{BB962C8B-B14F-4D97-AF65-F5344CB8AC3E}">
        <p14:creationId xmlns:p14="http://schemas.microsoft.com/office/powerpoint/2010/main" val="32578125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A0D00-E096-4290-95AB-BB49611D8D9D}"/>
              </a:ext>
            </a:extLst>
          </p:cNvPr>
          <p:cNvSpPr>
            <a:spLocks noGrp="1"/>
          </p:cNvSpPr>
          <p:nvPr>
            <p:ph type="title"/>
          </p:nvPr>
        </p:nvSpPr>
        <p:spPr/>
        <p:txBody>
          <a:bodyPr/>
          <a:lstStyle/>
          <a:p>
            <a:r>
              <a:rPr lang="en-US" dirty="0"/>
              <a:t>Other Fall Hazards - Ladders</a:t>
            </a:r>
          </a:p>
        </p:txBody>
      </p:sp>
      <p:sp>
        <p:nvSpPr>
          <p:cNvPr id="3" name="Content Placeholder 2">
            <a:extLst>
              <a:ext uri="{FF2B5EF4-FFF2-40B4-BE49-F238E27FC236}">
                <a16:creationId xmlns:a16="http://schemas.microsoft.com/office/drawing/2014/main" id="{BFBE9F4C-1293-4EF8-ADF1-CB7FDDD9CD94}"/>
              </a:ext>
            </a:extLst>
          </p:cNvPr>
          <p:cNvSpPr>
            <a:spLocks noGrp="1"/>
          </p:cNvSpPr>
          <p:nvPr>
            <p:ph idx="1"/>
          </p:nvPr>
        </p:nvSpPr>
        <p:spPr/>
        <p:txBody>
          <a:bodyPr/>
          <a:lstStyle/>
          <a:p>
            <a:r>
              <a:rPr lang="en-US" dirty="0"/>
              <a:t>The ladder system</a:t>
            </a:r>
          </a:p>
          <a:p>
            <a:r>
              <a:rPr lang="en-US" dirty="0"/>
              <a:t>How does the system work?</a:t>
            </a:r>
          </a:p>
          <a:p>
            <a:r>
              <a:rPr lang="en-US" dirty="0"/>
              <a:t>Cable and fixed rail systems</a:t>
            </a:r>
          </a:p>
          <a:p>
            <a:r>
              <a:rPr lang="en-US" dirty="0"/>
              <a:t>The "climb assist" system </a:t>
            </a:r>
          </a:p>
          <a:p>
            <a:endParaRPr lang="en-US" dirty="0"/>
          </a:p>
        </p:txBody>
      </p:sp>
      <p:sp>
        <p:nvSpPr>
          <p:cNvPr id="4" name="Date Placeholder 3">
            <a:extLst>
              <a:ext uri="{FF2B5EF4-FFF2-40B4-BE49-F238E27FC236}">
                <a16:creationId xmlns:a16="http://schemas.microsoft.com/office/drawing/2014/main" id="{D730FF17-388E-48B0-8869-C90E284D89BD}"/>
              </a:ext>
            </a:extLst>
          </p:cNvPr>
          <p:cNvSpPr>
            <a:spLocks noGrp="1"/>
          </p:cNvSpPr>
          <p:nvPr>
            <p:ph type="dt" sz="half" idx="10"/>
          </p:nvPr>
        </p:nvSpPr>
        <p:spPr/>
        <p:txBody>
          <a:bodyPr/>
          <a:lstStyle/>
          <a:p>
            <a:r>
              <a:rPr lang="en-US"/>
              <a:t>January 2020</a:t>
            </a:r>
            <a:endParaRPr lang="en-US" dirty="0"/>
          </a:p>
        </p:txBody>
      </p:sp>
      <p:sp>
        <p:nvSpPr>
          <p:cNvPr id="5" name="Footer Placeholder 4">
            <a:extLst>
              <a:ext uri="{FF2B5EF4-FFF2-40B4-BE49-F238E27FC236}">
                <a16:creationId xmlns:a16="http://schemas.microsoft.com/office/drawing/2014/main" id="{A0D831A3-A80A-481A-9AB8-86B0B652101E}"/>
              </a:ext>
            </a:extLst>
          </p:cNvPr>
          <p:cNvSpPr>
            <a:spLocks noGrp="1"/>
          </p:cNvSpPr>
          <p:nvPr>
            <p:ph type="ftr" sz="quarter" idx="11"/>
          </p:nvPr>
        </p:nvSpPr>
        <p:spPr/>
        <p:txBody>
          <a:bodyPr/>
          <a:lstStyle/>
          <a:p>
            <a:r>
              <a:rPr lang="en-US"/>
              <a:t>Susan B. Harwood Grant SH05121-SH9</a:t>
            </a:r>
            <a:endParaRPr lang="en-US" dirty="0"/>
          </a:p>
        </p:txBody>
      </p:sp>
      <p:sp>
        <p:nvSpPr>
          <p:cNvPr id="6" name="Slide Number Placeholder 5">
            <a:extLst>
              <a:ext uri="{FF2B5EF4-FFF2-40B4-BE49-F238E27FC236}">
                <a16:creationId xmlns:a16="http://schemas.microsoft.com/office/drawing/2014/main" id="{6B6F0C4C-638D-4AD3-9FF6-5747FFE49EBD}"/>
              </a:ext>
            </a:extLst>
          </p:cNvPr>
          <p:cNvSpPr>
            <a:spLocks noGrp="1"/>
          </p:cNvSpPr>
          <p:nvPr>
            <p:ph type="sldNum" sz="quarter" idx="12"/>
          </p:nvPr>
        </p:nvSpPr>
        <p:spPr/>
        <p:txBody>
          <a:bodyPr/>
          <a:lstStyle/>
          <a:p>
            <a:fld id="{A238EE3B-2C96-4FAE-8AD1-4D7508491DE6}" type="slidenum">
              <a:rPr lang="en-US" smtClean="0"/>
              <a:pPr/>
              <a:t>87</a:t>
            </a:fld>
            <a:endParaRPr lang="en-US" dirty="0"/>
          </a:p>
        </p:txBody>
      </p:sp>
    </p:spTree>
    <p:extLst>
      <p:ext uri="{BB962C8B-B14F-4D97-AF65-F5344CB8AC3E}">
        <p14:creationId xmlns:p14="http://schemas.microsoft.com/office/powerpoint/2010/main" val="32590123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89"/>
          <p:cNvSpPr txBox="1">
            <a:spLocks noGrp="1"/>
          </p:cNvSpPr>
          <p:nvPr>
            <p:ph type="title"/>
          </p:nvPr>
        </p:nvSpPr>
        <p:spPr/>
        <p:txBody>
          <a:bodyPr/>
          <a:lstStyle/>
          <a:p>
            <a:pPr lvl="0"/>
            <a:r>
              <a:rPr lang="en-US" dirty="0"/>
              <a:t>Stairs and Ladders</a:t>
            </a:r>
          </a:p>
        </p:txBody>
      </p:sp>
      <p:sp>
        <p:nvSpPr>
          <p:cNvPr id="869" name="Google Shape;869;p89"/>
          <p:cNvSpPr txBox="1">
            <a:spLocks noGrp="1"/>
          </p:cNvSpPr>
          <p:nvPr>
            <p:ph idx="1"/>
          </p:nvPr>
        </p:nvSpPr>
        <p:spPr/>
        <p:txBody>
          <a:bodyPr>
            <a:normAutofit/>
          </a:bodyPr>
          <a:lstStyle/>
          <a:p>
            <a:pPr lvl="0"/>
            <a:r>
              <a:rPr lang="en-US" dirty="0"/>
              <a:t>General Requirements</a:t>
            </a:r>
          </a:p>
          <a:p>
            <a:pPr lvl="0"/>
            <a:r>
              <a:rPr lang="en-US" dirty="0"/>
              <a:t>When there is a break in elevation of 19 inches</a:t>
            </a:r>
          </a:p>
          <a:p>
            <a:pPr lvl="0"/>
            <a:r>
              <a:rPr lang="en-US" dirty="0"/>
              <a:t>When there is only one point of access between levels </a:t>
            </a:r>
          </a:p>
          <a:p>
            <a:pPr lvl="0"/>
            <a:r>
              <a:rPr lang="en-US" dirty="0"/>
              <a:t>When there are more than two points of access between levels</a:t>
            </a:r>
          </a:p>
          <a:p>
            <a:pPr marL="0" lvl="0" indent="0" algn="ctr">
              <a:buNone/>
            </a:pPr>
            <a:r>
              <a:rPr lang="en-US" b="1" i="1" dirty="0"/>
              <a:t>Note: The standard does not apply to ladders specifically manufactured for scaffold access and egress but does apply to job-made and manufactured portable ladders intended for general purpose use</a:t>
            </a:r>
            <a:r>
              <a:rPr lang="en-US" dirty="0"/>
              <a:t>. </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90"/>
          <p:cNvSpPr txBox="1">
            <a:spLocks noGrp="1"/>
          </p:cNvSpPr>
          <p:nvPr>
            <p:ph type="title"/>
          </p:nvPr>
        </p:nvSpPr>
        <p:spPr/>
        <p:txBody>
          <a:bodyPr/>
          <a:lstStyle/>
          <a:p>
            <a:pPr lvl="0"/>
            <a:r>
              <a:rPr lang="en-US" dirty="0"/>
              <a:t>Rules for Ladders</a:t>
            </a:r>
          </a:p>
        </p:txBody>
      </p:sp>
      <p:sp>
        <p:nvSpPr>
          <p:cNvPr id="877" name="Google Shape;877;p90"/>
          <p:cNvSpPr txBox="1">
            <a:spLocks noGrp="1"/>
          </p:cNvSpPr>
          <p:nvPr>
            <p:ph idx="1"/>
          </p:nvPr>
        </p:nvSpPr>
        <p:spPr/>
        <p:txBody>
          <a:bodyPr>
            <a:normAutofit/>
          </a:bodyPr>
          <a:lstStyle/>
          <a:p>
            <a:pPr marL="0" lvl="0" indent="0">
              <a:buNone/>
            </a:pPr>
            <a:r>
              <a:rPr lang="en-US" dirty="0"/>
              <a:t>Important rules for ladders:</a:t>
            </a:r>
          </a:p>
          <a:p>
            <a:pPr lvl="0"/>
            <a:r>
              <a:rPr lang="en-US" dirty="0"/>
              <a:t>Maintain ladders free of oil, grease and other slipping hazards.</a:t>
            </a:r>
          </a:p>
          <a:p>
            <a:pPr lvl="0"/>
            <a:r>
              <a:rPr lang="en-US" dirty="0"/>
              <a:t>Do not load ladders beyond their maximum intended load nor beyond their manufacturer’s rated capacity.</a:t>
            </a:r>
          </a:p>
          <a:p>
            <a:pPr lvl="0"/>
            <a:r>
              <a:rPr lang="en-US" dirty="0"/>
              <a:t>Use ladders only for their designed purpose.</a:t>
            </a:r>
          </a:p>
          <a:p>
            <a:pPr lvl="0"/>
            <a:r>
              <a:rPr lang="en-US" dirty="0"/>
              <a:t>Keep areas clear around the top and bottom of ladders.</a:t>
            </a:r>
          </a:p>
          <a:p>
            <a:pPr lvl="0"/>
            <a:r>
              <a:rPr lang="en-US" dirty="0"/>
              <a:t>Do not move, shift or extend ladders while in use.</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6d60a54ff5_0_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4400"/>
              <a:buFont typeface="Calibri"/>
              <a:buNone/>
            </a:pPr>
            <a:r>
              <a:rPr lang="en-US" dirty="0"/>
              <a:t>What can be done to reduce falls?</a:t>
            </a:r>
            <a:endParaRPr dirty="0"/>
          </a:p>
        </p:txBody>
      </p:sp>
      <p:sp>
        <p:nvSpPr>
          <p:cNvPr id="190" name="Google Shape;190;g6d60a54ff5_0_31"/>
          <p:cNvSpPr txBox="1">
            <a:spLocks noGrp="1"/>
          </p:cNvSpPr>
          <p:nvPr>
            <p:ph idx="1"/>
          </p:nvPr>
        </p:nvSpPr>
        <p:spPr>
          <a:xfrm>
            <a:off x="1069850" y="2093975"/>
            <a:ext cx="9881700" cy="4050900"/>
          </a:xfrm>
          <a:prstGeom prst="rect">
            <a:avLst/>
          </a:prstGeom>
          <a:noFill/>
          <a:ln>
            <a:noFill/>
          </a:ln>
        </p:spPr>
        <p:txBody>
          <a:bodyPr spcFirstLastPara="1" wrap="square" lIns="91425" tIns="45700" rIns="91425" bIns="45700" anchor="t" anchorCtr="0">
            <a:noAutofit/>
          </a:bodyPr>
          <a:lstStyle/>
          <a:p>
            <a:pPr marL="182880" lvl="0" indent="-190500" algn="l" rtl="0">
              <a:lnSpc>
                <a:spcPct val="80000"/>
              </a:lnSpc>
              <a:spcBef>
                <a:spcPts val="0"/>
              </a:spcBef>
              <a:spcAft>
                <a:spcPts val="0"/>
              </a:spcAft>
              <a:buSzPts val="3000"/>
              <a:buChar char="▪"/>
            </a:pPr>
            <a:r>
              <a:rPr lang="en-US" sz="3000"/>
              <a:t>Provide working conditions that are free of known dangers.</a:t>
            </a:r>
            <a:endParaRPr sz="3000"/>
          </a:p>
          <a:p>
            <a:pPr marL="0" lvl="0" indent="0" algn="l" rtl="0">
              <a:lnSpc>
                <a:spcPct val="80000"/>
              </a:lnSpc>
              <a:spcBef>
                <a:spcPts val="0"/>
              </a:spcBef>
              <a:spcAft>
                <a:spcPts val="0"/>
              </a:spcAft>
              <a:buNone/>
            </a:pPr>
            <a:endParaRPr sz="3000"/>
          </a:p>
          <a:p>
            <a:pPr marL="182880" lvl="0" indent="-190500" algn="l" rtl="0">
              <a:lnSpc>
                <a:spcPct val="80000"/>
              </a:lnSpc>
              <a:spcBef>
                <a:spcPts val="0"/>
              </a:spcBef>
              <a:spcAft>
                <a:spcPts val="0"/>
              </a:spcAft>
              <a:buSzPts val="3000"/>
              <a:buChar char="▪"/>
            </a:pPr>
            <a:r>
              <a:rPr lang="en-US" sz="3000"/>
              <a:t>Keep floors in work areas in a clean and, so far as possible, a dry condition.</a:t>
            </a:r>
            <a:endParaRPr sz="3000"/>
          </a:p>
          <a:p>
            <a:pPr marL="0" lvl="0" indent="0" algn="l" rtl="0">
              <a:lnSpc>
                <a:spcPct val="80000"/>
              </a:lnSpc>
              <a:spcBef>
                <a:spcPts val="0"/>
              </a:spcBef>
              <a:spcAft>
                <a:spcPts val="0"/>
              </a:spcAft>
              <a:buNone/>
            </a:pPr>
            <a:endParaRPr sz="3000"/>
          </a:p>
          <a:p>
            <a:pPr marL="182880" lvl="0" indent="-190500" algn="l" rtl="0">
              <a:lnSpc>
                <a:spcPct val="80000"/>
              </a:lnSpc>
              <a:spcBef>
                <a:spcPts val="0"/>
              </a:spcBef>
              <a:spcAft>
                <a:spcPts val="0"/>
              </a:spcAft>
              <a:buSzPts val="3000"/>
              <a:buChar char="▪"/>
            </a:pPr>
            <a:r>
              <a:rPr lang="en-US" sz="3000"/>
              <a:t>Select and provide required personal protective equipment at no cost to workers.</a:t>
            </a:r>
            <a:endParaRPr sz="3000"/>
          </a:p>
          <a:p>
            <a:pPr marL="0" lvl="0" indent="0" algn="l" rtl="0">
              <a:lnSpc>
                <a:spcPct val="80000"/>
              </a:lnSpc>
              <a:spcBef>
                <a:spcPts val="0"/>
              </a:spcBef>
              <a:spcAft>
                <a:spcPts val="0"/>
              </a:spcAft>
              <a:buNone/>
            </a:pPr>
            <a:endParaRPr sz="3000"/>
          </a:p>
          <a:p>
            <a:pPr marL="182880" lvl="0" indent="-190500" algn="l" rtl="0">
              <a:lnSpc>
                <a:spcPct val="80000"/>
              </a:lnSpc>
              <a:spcBef>
                <a:spcPts val="0"/>
              </a:spcBef>
              <a:spcAft>
                <a:spcPts val="0"/>
              </a:spcAft>
              <a:buSzPts val="3000"/>
              <a:buChar char="▪"/>
            </a:pPr>
            <a:r>
              <a:rPr lang="en-US" sz="3000"/>
              <a:t>Train workers about job hazards in a language that they can understand.</a:t>
            </a:r>
            <a:endParaRPr sz="300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91"/>
          <p:cNvSpPr txBox="1">
            <a:spLocks noGrp="1"/>
          </p:cNvSpPr>
          <p:nvPr>
            <p:ph type="title"/>
          </p:nvPr>
        </p:nvSpPr>
        <p:spPr/>
        <p:txBody>
          <a:bodyPr>
            <a:normAutofit/>
          </a:bodyPr>
          <a:lstStyle/>
          <a:p>
            <a:pPr lvl="0"/>
            <a:r>
              <a:rPr lang="en-US" dirty="0"/>
              <a:t>Rules for Ladders (includes Jobsite Ladders)</a:t>
            </a:r>
          </a:p>
        </p:txBody>
      </p:sp>
      <p:sp>
        <p:nvSpPr>
          <p:cNvPr id="885" name="Google Shape;885;p91"/>
          <p:cNvSpPr txBox="1">
            <a:spLocks noGrp="1"/>
          </p:cNvSpPr>
          <p:nvPr>
            <p:ph idx="1"/>
          </p:nvPr>
        </p:nvSpPr>
        <p:spPr>
          <a:xfrm>
            <a:off x="838200" y="1690688"/>
            <a:ext cx="10854690" cy="4486275"/>
          </a:xfrm>
        </p:spPr>
        <p:txBody>
          <a:bodyPr>
            <a:noAutofit/>
          </a:bodyPr>
          <a:lstStyle/>
          <a:p>
            <a:pPr lvl="0"/>
            <a:r>
              <a:rPr lang="en-US" sz="3200" dirty="0"/>
              <a:t>Double-cleated ladders or 2+ ladders are required if only one access point to work area. </a:t>
            </a:r>
          </a:p>
          <a:p>
            <a:r>
              <a:rPr lang="en-US" sz="3200" dirty="0"/>
              <a:t>Ladder rungs, cleats and steps must be parallel, level, and uniformly spaced 10-14 inches apart (step stools 8-12 inches;   base section of extension trestle ladders 8-18 inches).</a:t>
            </a:r>
          </a:p>
          <a:p>
            <a:pPr lvl="0"/>
            <a:r>
              <a:rPr lang="en-US" sz="3200" dirty="0"/>
              <a:t>Ladders must not be tied or fastened together.</a:t>
            </a:r>
          </a:p>
          <a:p>
            <a:pPr lvl="0"/>
            <a:r>
              <a:rPr lang="en-US" sz="3200" dirty="0"/>
              <a:t>Ladder components must be surfaced.</a:t>
            </a:r>
          </a:p>
          <a:p>
            <a:pPr lvl="0"/>
            <a:r>
              <a:rPr lang="en-US" sz="3200" dirty="0"/>
              <a:t>Wood ladders must NOT be coated with opaque covering.</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92"/>
          <p:cNvSpPr txBox="1">
            <a:spLocks noGrp="1"/>
          </p:cNvSpPr>
          <p:nvPr>
            <p:ph type="title"/>
          </p:nvPr>
        </p:nvSpPr>
        <p:spPr/>
        <p:txBody>
          <a:bodyPr/>
          <a:lstStyle/>
          <a:p>
            <a:pPr lvl="0"/>
            <a:r>
              <a:rPr lang="en-US" dirty="0"/>
              <a:t>Specific Types of Ladders</a:t>
            </a:r>
          </a:p>
        </p:txBody>
      </p:sp>
      <p:sp>
        <p:nvSpPr>
          <p:cNvPr id="892" name="Google Shape;892;p92"/>
          <p:cNvSpPr txBox="1">
            <a:spLocks noGrp="1"/>
          </p:cNvSpPr>
          <p:nvPr>
            <p:ph idx="1"/>
          </p:nvPr>
        </p:nvSpPr>
        <p:spPr/>
        <p:txBody>
          <a:bodyPr>
            <a:normAutofit fontScale="92500"/>
          </a:bodyPr>
          <a:lstStyle/>
          <a:p>
            <a:pPr lvl="0"/>
            <a:r>
              <a:rPr lang="en-US" dirty="0"/>
              <a:t>Do not use single-rail ladders.</a:t>
            </a:r>
          </a:p>
          <a:p>
            <a:pPr lvl="0"/>
            <a:r>
              <a:rPr lang="en-US" dirty="0"/>
              <a:t>Use non-self-supporting ladders at an angle where the horizontal distance from the top support to the foot of the ladder is approximately one-quarter of the working length of the ladder.</a:t>
            </a:r>
          </a:p>
          <a:p>
            <a:pPr lvl="0"/>
            <a:r>
              <a:rPr lang="en-US" dirty="0"/>
              <a:t>Use wooden ladders built at the jobsite with spliced side rails at an angle where the horizontal distance is one-eighth of the working length of the ladder.</a:t>
            </a:r>
          </a:p>
          <a:p>
            <a:pPr lvl="0"/>
            <a:r>
              <a:rPr lang="en-US" dirty="0"/>
              <a:t>The top of a non-self-supporting ladder must be placed with two rails supported equally unless it is equipped with a single support attachment.</a:t>
            </a:r>
          </a:p>
          <a:p>
            <a:pPr lvl="0"/>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93"/>
          <p:cNvSpPr txBox="1">
            <a:spLocks noGrp="1"/>
          </p:cNvSpPr>
          <p:nvPr>
            <p:ph type="title"/>
          </p:nvPr>
        </p:nvSpPr>
        <p:spPr/>
        <p:txBody>
          <a:bodyPr/>
          <a:lstStyle/>
          <a:p>
            <a:pPr lvl="0"/>
            <a:r>
              <a:rPr lang="en-US" dirty="0"/>
              <a:t>Stepladders</a:t>
            </a:r>
          </a:p>
        </p:txBody>
      </p:sp>
      <p:sp>
        <p:nvSpPr>
          <p:cNvPr id="899" name="Google Shape;899;p93"/>
          <p:cNvSpPr txBox="1">
            <a:spLocks noGrp="1"/>
          </p:cNvSpPr>
          <p:nvPr>
            <p:ph idx="1"/>
          </p:nvPr>
        </p:nvSpPr>
        <p:spPr/>
        <p:txBody>
          <a:bodyPr/>
          <a:lstStyle/>
          <a:p>
            <a:pPr lvl="0"/>
            <a:r>
              <a:rPr lang="en-US" dirty="0"/>
              <a:t>Do not use the top or top step of a stepladder as a step.</a:t>
            </a:r>
          </a:p>
          <a:p>
            <a:pPr lvl="0"/>
            <a:r>
              <a:rPr lang="en-US" dirty="0"/>
              <a:t>Do not use cross bracing on the rear section of stepladders for climbing unless the ladders are designed and provided with steps for climbing on both front and rear sections.</a:t>
            </a:r>
          </a:p>
          <a:p>
            <a:pPr lvl="0"/>
            <a:r>
              <a:rPr lang="en-US" dirty="0"/>
              <a:t>Metal spreader or locking devices must be provided on stepladders to hold the front and back sections in an open position when ladders are being used.</a:t>
            </a:r>
          </a:p>
          <a:p>
            <a:pPr lvl="0"/>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94"/>
          <p:cNvSpPr txBox="1">
            <a:spLocks noGrp="1"/>
          </p:cNvSpPr>
          <p:nvPr>
            <p:ph type="title"/>
          </p:nvPr>
        </p:nvSpPr>
        <p:spPr/>
        <p:txBody>
          <a:bodyPr/>
          <a:lstStyle/>
          <a:p>
            <a:pPr lvl="0"/>
            <a:r>
              <a:rPr lang="en-US" dirty="0"/>
              <a:t>Portable Ladders</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93</a:t>
            </a:fld>
            <a:endParaRPr lang="en-US" dirty="0"/>
          </a:p>
        </p:txBody>
      </p:sp>
      <p:sp>
        <p:nvSpPr>
          <p:cNvPr id="5" name="Content Placeholder 4"/>
          <p:cNvSpPr>
            <a:spLocks noGrp="1"/>
          </p:cNvSpPr>
          <p:nvPr>
            <p:ph idx="1"/>
          </p:nvPr>
        </p:nvSpPr>
        <p:spPr/>
        <p:txBody>
          <a:bodyPr/>
          <a:lstStyle/>
          <a:p>
            <a:r>
              <a:rPr lang="en-US" dirty="0"/>
              <a:t>The minimum clear distance between side rails for all portable ladders must be 11.5 inches. </a:t>
            </a:r>
          </a:p>
          <a:p>
            <a:r>
              <a:rPr lang="en-US" dirty="0"/>
              <a:t>The rungs and steps of portable metal ladders must be corrugated, knurled, dimpled, coated with skid-resistant material or treated to minimize slipping.</a:t>
            </a:r>
          </a:p>
          <a:p>
            <a:r>
              <a:rPr lang="en-US" dirty="0"/>
              <a:t>A ladder extension must not deflect under a load that would cause the ladder to slip off its supports.</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96"/>
          <p:cNvSpPr txBox="1">
            <a:spLocks noGrp="1"/>
          </p:cNvSpPr>
          <p:nvPr>
            <p:ph type="title"/>
          </p:nvPr>
        </p:nvSpPr>
        <p:spPr/>
        <p:txBody>
          <a:bodyPr/>
          <a:lstStyle/>
          <a:p>
            <a:pPr lvl="0"/>
            <a:r>
              <a:rPr lang="en-US" dirty="0"/>
              <a:t>Fixed Ladders</a:t>
            </a:r>
          </a:p>
        </p:txBody>
      </p:sp>
      <p:sp>
        <p:nvSpPr>
          <p:cNvPr id="919" name="Google Shape;919;p96"/>
          <p:cNvSpPr txBox="1">
            <a:spLocks noGrp="1"/>
          </p:cNvSpPr>
          <p:nvPr>
            <p:ph idx="1"/>
          </p:nvPr>
        </p:nvSpPr>
        <p:spPr>
          <a:xfrm>
            <a:off x="838200" y="2335427"/>
            <a:ext cx="10515600" cy="3841536"/>
          </a:xfrm>
        </p:spPr>
        <p:txBody>
          <a:bodyPr>
            <a:normAutofit/>
          </a:bodyPr>
          <a:lstStyle/>
          <a:p>
            <a:pPr lvl="0"/>
            <a:r>
              <a:rPr lang="en-US" dirty="0"/>
              <a:t>If the total length of the climb on a fixed ladder equals or exceeds 24 feet, the ladder must be equipped with ladder safety devices.</a:t>
            </a:r>
          </a:p>
          <a:p>
            <a:pPr marL="0" lvl="0" indent="0">
              <a:buNone/>
            </a:pPr>
            <a:endParaRPr lang="en-US" dirty="0"/>
          </a:p>
          <a:p>
            <a:pPr lvl="0"/>
            <a:r>
              <a:rPr lang="en-US" dirty="0"/>
              <a:t>Fixed ladders must be able to support at least two loads of 250 pounds (114 kg) each, concentrated between any two consecutive attachments. </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01"/>
          <p:cNvSpPr txBox="1">
            <a:spLocks noGrp="1"/>
          </p:cNvSpPr>
          <p:nvPr>
            <p:ph type="title"/>
          </p:nvPr>
        </p:nvSpPr>
        <p:spPr/>
        <p:txBody>
          <a:bodyPr/>
          <a:lstStyle/>
          <a:p>
            <a:pPr lvl="0"/>
            <a:r>
              <a:rPr lang="en-US" dirty="0"/>
              <a:t>Defective Ladders</a:t>
            </a:r>
          </a:p>
        </p:txBody>
      </p:sp>
      <p:sp>
        <p:nvSpPr>
          <p:cNvPr id="955" name="Google Shape;955;p101"/>
          <p:cNvSpPr txBox="1">
            <a:spLocks noGrp="1"/>
          </p:cNvSpPr>
          <p:nvPr>
            <p:ph idx="1"/>
          </p:nvPr>
        </p:nvSpPr>
        <p:spPr/>
        <p:txBody>
          <a:bodyPr>
            <a:normAutofit/>
          </a:bodyPr>
          <a:lstStyle/>
          <a:p>
            <a:pPr marL="0" lvl="0" indent="0">
              <a:buNone/>
            </a:pPr>
            <a:r>
              <a:rPr lang="en-US" dirty="0"/>
              <a:t>Ladders needing repairs are subject to the following rules:</a:t>
            </a:r>
          </a:p>
          <a:p>
            <a:pPr lvl="0"/>
            <a:r>
              <a:rPr lang="en-US" dirty="0"/>
              <a:t>Portable ladders with structural defects must be marked or tagged.</a:t>
            </a:r>
          </a:p>
          <a:p>
            <a:pPr lvl="0"/>
            <a:r>
              <a:rPr lang="en-US" dirty="0"/>
              <a:t>Fixed ladders with structural defects must be withdrawn from service. </a:t>
            </a:r>
          </a:p>
          <a:p>
            <a:pPr lvl="1"/>
            <a:r>
              <a:rPr lang="en-US" dirty="0"/>
              <a:t>Fixed ladders are considered withdrawn from use when tagged with "Do Not Use" or similar language, or marked as defective.</a:t>
            </a:r>
          </a:p>
          <a:p>
            <a:r>
              <a:rPr lang="en-US" dirty="0"/>
              <a:t>Ladder repairs must restore the ladder to a condition meeting its original design criteria before the ladder is returned to use.</a:t>
            </a:r>
          </a:p>
          <a:p>
            <a:pPr lvl="0"/>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02"/>
          <p:cNvSpPr txBox="1">
            <a:spLocks noGrp="1"/>
          </p:cNvSpPr>
          <p:nvPr>
            <p:ph type="title"/>
          </p:nvPr>
        </p:nvSpPr>
        <p:spPr/>
        <p:txBody>
          <a:bodyPr/>
          <a:lstStyle/>
          <a:p>
            <a:pPr lvl="0"/>
            <a:r>
              <a:rPr lang="en-US" dirty="0"/>
              <a:t>Wooden Ladders</a:t>
            </a:r>
          </a:p>
        </p:txBody>
      </p:sp>
      <p:sp>
        <p:nvSpPr>
          <p:cNvPr id="962" name="Google Shape;962;p102"/>
          <p:cNvSpPr txBox="1">
            <a:spLocks noGrp="1"/>
          </p:cNvSpPr>
          <p:nvPr>
            <p:ph idx="1"/>
          </p:nvPr>
        </p:nvSpPr>
        <p:spPr/>
        <p:txBody>
          <a:bodyPr/>
          <a:lstStyle/>
          <a:p>
            <a:pPr lvl="0"/>
            <a:r>
              <a:rPr lang="en-US" dirty="0"/>
              <a:t>Never paint wooden ladders. Paint hides signs of deterioration and may accelerate rotting by trapping moisture in the wood. </a:t>
            </a:r>
          </a:p>
          <a:p>
            <a:pPr lvl="0"/>
            <a:r>
              <a:rPr lang="en-US" dirty="0"/>
              <a:t>Coat wooden ladders with a clear, non-toxic wood preservative or varnish.</a:t>
            </a:r>
          </a:p>
          <a:p>
            <a:pPr lvl="0"/>
            <a:r>
              <a:rPr lang="en-US" dirty="0"/>
              <a:t>Inspect wooden ladders frequently for splits, shakes, and cracks in the side rails and rungs, warping or loosening of rungs, loosing of metal hardware, and deformation of metal parts.</a:t>
            </a:r>
          </a:p>
          <a:p>
            <a:pPr lvl="0"/>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03"/>
          <p:cNvSpPr txBox="1">
            <a:spLocks noGrp="1"/>
          </p:cNvSpPr>
          <p:nvPr>
            <p:ph type="title"/>
          </p:nvPr>
        </p:nvSpPr>
        <p:spPr/>
        <p:txBody>
          <a:bodyPr/>
          <a:lstStyle/>
          <a:p>
            <a:pPr lvl="0"/>
            <a:r>
              <a:rPr lang="en-US" dirty="0"/>
              <a:t>Aluminum Ladders</a:t>
            </a:r>
          </a:p>
        </p:txBody>
      </p:sp>
      <p:sp>
        <p:nvSpPr>
          <p:cNvPr id="970" name="Google Shape;970;p103"/>
          <p:cNvSpPr txBox="1">
            <a:spLocks noGrp="1"/>
          </p:cNvSpPr>
          <p:nvPr>
            <p:ph idx="1"/>
          </p:nvPr>
        </p:nvSpPr>
        <p:spPr/>
        <p:txBody>
          <a:bodyPr/>
          <a:lstStyle/>
          <a:p>
            <a:pPr lvl="0"/>
            <a:r>
              <a:rPr lang="en-US" dirty="0"/>
              <a:t>Treat aluminum ladders with care. They are more susceptible to damage than wooden ladders. </a:t>
            </a:r>
          </a:p>
          <a:p>
            <a:pPr lvl="0"/>
            <a:r>
              <a:rPr lang="en-US" dirty="0"/>
              <a:t>Because they conduct electricity well, never use aluminum ladders where electrical contact is possible.</a:t>
            </a:r>
          </a:p>
          <a:p>
            <a:pPr lvl="0"/>
            <a:r>
              <a:rPr lang="en-US" dirty="0"/>
              <a:t>Check side rails and rungs regularly for dents, bends, and loose rungs.</a:t>
            </a:r>
          </a:p>
          <a:p>
            <a:pPr lvl="0"/>
            <a:r>
              <a:rPr lang="en-US" dirty="0"/>
              <a:t>If repair by a qualified person is not possible, the ladder must be destroyed.</a:t>
            </a:r>
          </a:p>
          <a:p>
            <a:pPr lvl="0"/>
            <a:endParaRPr lang="en-US" dirty="0"/>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04"/>
          <p:cNvSpPr txBox="1">
            <a:spLocks noGrp="1"/>
          </p:cNvSpPr>
          <p:nvPr>
            <p:ph type="title"/>
          </p:nvPr>
        </p:nvSpPr>
        <p:spPr/>
        <p:txBody>
          <a:bodyPr/>
          <a:lstStyle/>
          <a:p>
            <a:pPr lvl="0"/>
            <a:r>
              <a:rPr lang="en-US" dirty="0"/>
              <a:t>Job-Built Ladders</a:t>
            </a:r>
          </a:p>
        </p:txBody>
      </p:sp>
      <p:sp>
        <p:nvSpPr>
          <p:cNvPr id="977" name="Google Shape;977;p104"/>
          <p:cNvSpPr txBox="1">
            <a:spLocks noGrp="1"/>
          </p:cNvSpPr>
          <p:nvPr>
            <p:ph idx="1"/>
          </p:nvPr>
        </p:nvSpPr>
        <p:spPr>
          <a:xfrm>
            <a:off x="838200" y="1825625"/>
            <a:ext cx="6402859" cy="4351338"/>
          </a:xfrm>
        </p:spPr>
        <p:txBody>
          <a:bodyPr>
            <a:normAutofit/>
          </a:bodyPr>
          <a:lstStyle/>
          <a:p>
            <a:pPr lvl="0"/>
            <a:r>
              <a:rPr lang="en-US" dirty="0"/>
              <a:t>Wood used for job-built ladders should be straight-grained and free of loose knots, sharp edges, splinters, and shakes.</a:t>
            </a:r>
          </a:p>
          <a:p>
            <a:pPr lvl="0"/>
            <a:r>
              <a:rPr lang="en-US" dirty="0"/>
              <a:t>The ladder should not be longer than 24 feet in working length. </a:t>
            </a:r>
          </a:p>
          <a:p>
            <a:pPr lvl="0"/>
            <a:r>
              <a:rPr lang="en-US" dirty="0"/>
              <a:t>Job-built ladders should be inspected every day and, if defective, repaired immediately or taken out of service and destroyed.</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January 2020</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Susan B. Harwood Grant SH05121-SH9</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98</a:t>
            </a:fld>
            <a:endParaRPr lang="en-US" dirty="0"/>
          </a:p>
        </p:txBody>
      </p:sp>
      <p:pic>
        <p:nvPicPr>
          <p:cNvPr id="978" name="Google Shape;978;p104" descr="C:\Users\Attic\Dropbox\FALL PROTECTION GRANT CLASS\Picture\Capture 53.PNG" title="Diagram - Single width and Double with job-built ladders"/>
          <p:cNvPicPr preferRelativeResize="0"/>
          <p:nvPr/>
        </p:nvPicPr>
        <p:blipFill rotWithShape="1">
          <a:blip r:embed="rId3">
            <a:alphaModFix/>
          </a:blip>
          <a:srcRect/>
          <a:stretch/>
        </p:blipFill>
        <p:spPr>
          <a:xfrm>
            <a:off x="7698259" y="1825625"/>
            <a:ext cx="3568699" cy="460426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05"/>
          <p:cNvSpPr txBox="1">
            <a:spLocks noGrp="1"/>
          </p:cNvSpPr>
          <p:nvPr>
            <p:ph type="title"/>
          </p:nvPr>
        </p:nvSpPr>
        <p:spPr/>
        <p:txBody>
          <a:bodyPr/>
          <a:lstStyle/>
          <a:p>
            <a:pPr lvl="0"/>
            <a:r>
              <a:rPr lang="en-US" dirty="0"/>
              <a:t>Ladder Use #1</a:t>
            </a:r>
          </a:p>
        </p:txBody>
      </p:sp>
      <p:sp>
        <p:nvSpPr>
          <p:cNvPr id="986" name="Google Shape;986;p105"/>
          <p:cNvSpPr txBox="1">
            <a:spLocks noGrp="1"/>
          </p:cNvSpPr>
          <p:nvPr>
            <p:ph idx="1"/>
          </p:nvPr>
        </p:nvSpPr>
        <p:spPr/>
        <p:txBody>
          <a:bodyPr/>
          <a:lstStyle/>
          <a:p>
            <a:pPr lvl="0"/>
            <a:r>
              <a:rPr lang="en-US"/>
              <a:t>Check ladder for defects before use.</a:t>
            </a:r>
          </a:p>
          <a:p>
            <a:pPr lvl="0"/>
            <a:r>
              <a:rPr lang="en-US"/>
              <a:t>Clear scrap and material away from the base and top of ladder.</a:t>
            </a:r>
          </a:p>
          <a:p>
            <a:pPr lvl="0"/>
            <a:r>
              <a:rPr lang="en-US"/>
              <a:t>Secure the top and base against movement. </a:t>
            </a:r>
          </a:p>
          <a:p>
            <a:pPr lvl="0"/>
            <a:r>
              <a:rPr lang="en-US"/>
              <a:t>Set the ladder on a firm, level surface. On soft, uncompacted or rough soil, use a mud sill.</a:t>
            </a:r>
          </a:p>
        </p:txBody>
      </p:sp>
      <p:sp>
        <p:nvSpPr>
          <p:cNvPr id="2" name="Date Placeholder 1"/>
          <p:cNvSpPr>
            <a:spLocks noGrp="1"/>
          </p:cNvSpPr>
          <p:nvPr>
            <p:ph type="dt" sz="half" idx="10"/>
          </p:nvPr>
        </p:nvSpPr>
        <p:spPr/>
        <p:txBody>
          <a:bodyPr/>
          <a:lstStyle/>
          <a:p>
            <a:r>
              <a:rPr lang="en-US"/>
              <a:t>January 2020</a:t>
            </a:r>
            <a:endParaRPr lang="en-US" dirty="0"/>
          </a:p>
        </p:txBody>
      </p:sp>
      <p:sp>
        <p:nvSpPr>
          <p:cNvPr id="3" name="Footer Placeholder 2"/>
          <p:cNvSpPr>
            <a:spLocks noGrp="1"/>
          </p:cNvSpPr>
          <p:nvPr>
            <p:ph type="ftr" sz="quarter" idx="11"/>
          </p:nvPr>
        </p:nvSpPr>
        <p:spPr/>
        <p:txBody>
          <a:bodyPr/>
          <a:lstStyle/>
          <a:p>
            <a:r>
              <a:rPr lang="en-US"/>
              <a:t>Susan B. Harwood Grant SH05121-SH9</a:t>
            </a:r>
            <a:endParaRPr lang="en-US" dirty="0"/>
          </a:p>
        </p:txBody>
      </p:sp>
      <p:sp>
        <p:nvSpPr>
          <p:cNvPr id="4" name="Slide Number Placeholder 3"/>
          <p:cNvSpPr>
            <a:spLocks noGrp="1"/>
          </p:cNvSpPr>
          <p:nvPr>
            <p:ph type="sldNum" sz="quarter" idx="12"/>
          </p:nvPr>
        </p:nvSpPr>
        <p:spPr/>
        <p:txBody>
          <a:bodyPr/>
          <a:lstStyle/>
          <a:p>
            <a:fld id="{A238EE3B-2C96-4FAE-8AD1-4D7508491DE6}" type="slidenum">
              <a:rPr lang="en-US" smtClean="0"/>
              <a:pPr/>
              <a:t>99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SH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98D40C-E2E8-4F98-B862-74024AE29F33}"/>
</file>

<file path=customXml/itemProps2.xml><?xml version="1.0" encoding="utf-8"?>
<ds:datastoreItem xmlns:ds="http://schemas.openxmlformats.org/officeDocument/2006/customXml" ds:itemID="{D5D3699C-BE13-4E7D-9A00-994BE02CA64F}"/>
</file>

<file path=customXml/itemProps3.xml><?xml version="1.0" encoding="utf-8"?>
<ds:datastoreItem xmlns:ds="http://schemas.openxmlformats.org/officeDocument/2006/customXml" ds:itemID="{DB442889-8145-4A1A-8AC9-EAE16122C5D5}"/>
</file>

<file path=docProps/app.xml><?xml version="1.0" encoding="utf-8"?>
<Properties xmlns="http://schemas.openxmlformats.org/officeDocument/2006/extended-properties" xmlns:vt="http://schemas.openxmlformats.org/officeDocument/2006/docPropsVTypes">
  <TotalTime>1792</TotalTime>
  <Words>24385</Words>
  <Application>Microsoft Office PowerPoint</Application>
  <PresentationFormat>Widescreen</PresentationFormat>
  <Paragraphs>1963</Paragraphs>
  <Slides>124</Slides>
  <Notes>124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124</vt:i4>
      </vt:variant>
    </vt:vector>
  </HeadingPairs>
  <TitlesOfParts>
    <vt:vector size="131" baseType="lpstr">
      <vt:lpstr>Arial</vt:lpstr>
      <vt:lpstr>Calibri</vt:lpstr>
      <vt:lpstr>Courier New</vt:lpstr>
      <vt:lpstr>Rockwell</vt:lpstr>
      <vt:lpstr>Symbol</vt:lpstr>
      <vt:lpstr>Times New Roman</vt:lpstr>
      <vt:lpstr>Office Theme</vt:lpstr>
      <vt:lpstr>FALL PREVENTION/ FALL PROTECTION SUSAN HARWOOD GRANT #SH0512SHP 2019-2020</vt:lpstr>
      <vt:lpstr>Why Are You Here?</vt:lpstr>
      <vt:lpstr>Course Agenda</vt:lpstr>
      <vt:lpstr>Course Manual Overview</vt:lpstr>
      <vt:lpstr>You Will Learn...</vt:lpstr>
      <vt:lpstr>This Course</vt:lpstr>
      <vt:lpstr>MODULE 1: INTRODUCTION TO FALL PROTECTION</vt:lpstr>
      <vt:lpstr>Why is fall protection important?</vt:lpstr>
      <vt:lpstr>What can be done to reduce falls?</vt:lpstr>
      <vt:lpstr>FATAL FACT #1</vt:lpstr>
      <vt:lpstr>FATAL FACT #2 </vt:lpstr>
      <vt:lpstr>FATAL FACT #3 </vt:lpstr>
      <vt:lpstr>FATAL FACT #4 </vt:lpstr>
      <vt:lpstr>What happens when someone gets hurt?</vt:lpstr>
      <vt:lpstr>Refusing work is protected if…</vt:lpstr>
      <vt:lpstr>What are Employers’ Responsibilities to provide fall protection? </vt:lpstr>
      <vt:lpstr>Your rights as a Whistleblower</vt:lpstr>
      <vt:lpstr>Qualified Person</vt:lpstr>
      <vt:lpstr>Competent Person</vt:lpstr>
      <vt:lpstr>Occupational Safety and Health Act of 1970 </vt:lpstr>
      <vt:lpstr>Code of Federal Regulations (CFR)</vt:lpstr>
      <vt:lpstr>MODULE 1 NOW YOU KNOW…</vt:lpstr>
      <vt:lpstr>MODULE 2: FALL ARREST SYSTEM</vt:lpstr>
      <vt:lpstr>What is Fall Prevention/ Fall Protection?</vt:lpstr>
      <vt:lpstr>Conventional and Alternative Fall Protection Systems</vt:lpstr>
      <vt:lpstr>Fall Protection Systems</vt:lpstr>
      <vt:lpstr>Personal Fall Protection Equipment for Personal Fall Arrest Systems (PFAS)</vt:lpstr>
      <vt:lpstr>Personal Fall Arrest System</vt:lpstr>
      <vt:lpstr>Full Body Harness</vt:lpstr>
      <vt:lpstr>Simple Steps to Fitting a Full Body Harness</vt:lpstr>
      <vt:lpstr>Inspection and Maintenance of Personal Fall Arrest Systems</vt:lpstr>
      <vt:lpstr>Harness Inspection</vt:lpstr>
      <vt:lpstr>Lifeline Anchors</vt:lpstr>
      <vt:lpstr>Attaching Anchors</vt:lpstr>
      <vt:lpstr>Lanyards</vt:lpstr>
      <vt:lpstr>Lanyard Inspection</vt:lpstr>
      <vt:lpstr>Rope Grabs</vt:lpstr>
      <vt:lpstr>Visual Indication of Damage to Webbing and Rope Lanyards</vt:lpstr>
      <vt:lpstr>Shock Absorbers</vt:lpstr>
      <vt:lpstr>Shock-absorbing Packs Inspection</vt:lpstr>
      <vt:lpstr>Cleaning of Equipment</vt:lpstr>
      <vt:lpstr>Lifelines</vt:lpstr>
      <vt:lpstr>Using Fall Arrest Systems Safely</vt:lpstr>
      <vt:lpstr>Measurements for Assessing Fall Hazards and Controls</vt:lpstr>
      <vt:lpstr>Total Fall Distance for PFAS</vt:lpstr>
      <vt:lpstr>Total Fall Clearance Distance Calculations</vt:lpstr>
      <vt:lpstr>Calculating Total Fall Clearance</vt:lpstr>
      <vt:lpstr>Total Fall Distance Equation</vt:lpstr>
      <vt:lpstr>Exhibit 2-1:  Fall Distance  Calculations Exercise (pp. 2-12, 2-13)</vt:lpstr>
      <vt:lpstr>How To Evaluate The Swing Fall Hazard</vt:lpstr>
      <vt:lpstr>Fallen Worker Rescue</vt:lpstr>
      <vt:lpstr>How To Self-Rescue</vt:lpstr>
      <vt:lpstr>How To Do A Foot Wrap: Figure 1 &amp; Figure 2</vt:lpstr>
      <vt:lpstr>How To Do A Foot Wrap: Figure 3</vt:lpstr>
      <vt:lpstr>How To Do A Foot Wrap: Figure 4</vt:lpstr>
      <vt:lpstr>Hands-on Exercises</vt:lpstr>
      <vt:lpstr>MODULE 2 NOW YOU KNOW...</vt:lpstr>
      <vt:lpstr>MODULE 2 NOW YOU KNOW (continued)...</vt:lpstr>
      <vt:lpstr>FALL PROTECTION/ FALL PREVENTION </vt:lpstr>
      <vt:lpstr>MODULE 3: FALL PREVENTION SYSTEM</vt:lpstr>
      <vt:lpstr>Guardrail Systems</vt:lpstr>
      <vt:lpstr>Guardrail Systems (continued)</vt:lpstr>
      <vt:lpstr>Guardrail Requirements </vt:lpstr>
      <vt:lpstr>Temporary Guardrails</vt:lpstr>
      <vt:lpstr>Temporary Guardrails (continued)</vt:lpstr>
      <vt:lpstr>Special Guardrails</vt:lpstr>
      <vt:lpstr>Safety Net Systems</vt:lpstr>
      <vt:lpstr>Safety Net System Dimensions</vt:lpstr>
      <vt:lpstr>Effective Hole Covers</vt:lpstr>
      <vt:lpstr>Hole Covers</vt:lpstr>
      <vt:lpstr>Hole Covers </vt:lpstr>
      <vt:lpstr>Plywood Strength vs. Durability</vt:lpstr>
      <vt:lpstr>Plywood Cover Size and Orientation</vt:lpstr>
      <vt:lpstr>Protection From Falling Objects</vt:lpstr>
      <vt:lpstr>Warning Or Marking Systems</vt:lpstr>
      <vt:lpstr>Controlled Access Zoning</vt:lpstr>
      <vt:lpstr>Control Lines Used in a CAZ</vt:lpstr>
      <vt:lpstr>Controlled Decking Zones (CDZ)</vt:lpstr>
      <vt:lpstr>Safety Monitoring Systems</vt:lpstr>
      <vt:lpstr>Housekeeping</vt:lpstr>
      <vt:lpstr>Fall Protection Plans</vt:lpstr>
      <vt:lpstr>Fall Restraint Systems </vt:lpstr>
      <vt:lpstr>Fall Restraint Systems</vt:lpstr>
      <vt:lpstr>Positioning Device Systems</vt:lpstr>
      <vt:lpstr>MODULE 3 NOW YOU KNOW…</vt:lpstr>
      <vt:lpstr>MODULE 4: OTHER FALL HAZARDS: LADDERS</vt:lpstr>
      <vt:lpstr>Other Fall Hazards - Ladders</vt:lpstr>
      <vt:lpstr>Stairs and Ladders</vt:lpstr>
      <vt:lpstr>Rules for Ladders</vt:lpstr>
      <vt:lpstr>Rules for Ladders (includes Jobsite Ladders)</vt:lpstr>
      <vt:lpstr>Specific Types of Ladders</vt:lpstr>
      <vt:lpstr>Stepladders</vt:lpstr>
      <vt:lpstr>Portable Ladders</vt:lpstr>
      <vt:lpstr>Fixed Ladders</vt:lpstr>
      <vt:lpstr>Defective Ladders</vt:lpstr>
      <vt:lpstr>Wooden Ladders</vt:lpstr>
      <vt:lpstr>Aluminum Ladders</vt:lpstr>
      <vt:lpstr>Job-Built Ladders</vt:lpstr>
      <vt:lpstr>Ladder Use #1</vt:lpstr>
      <vt:lpstr>Ladder Use #2</vt:lpstr>
      <vt:lpstr>Ladder Use #3</vt:lpstr>
      <vt:lpstr>Ladder Inspection and Maintenance</vt:lpstr>
      <vt:lpstr>Ladder Inspection and Maintenance (continued)</vt:lpstr>
      <vt:lpstr>Ladder Safety Checklist</vt:lpstr>
      <vt:lpstr>Criteria for Ladder Purchase and Care</vt:lpstr>
      <vt:lpstr>Hands-on Skills</vt:lpstr>
      <vt:lpstr>MODULE 4 NOW YOU KNOW…</vt:lpstr>
      <vt:lpstr>APPENDIX A: CASE STUDY #1</vt:lpstr>
      <vt:lpstr>Case Study #1 Discussion</vt:lpstr>
      <vt:lpstr>APPENDIX A: CASE STUDY #2</vt:lpstr>
      <vt:lpstr>Case Study #2 Discussion</vt:lpstr>
      <vt:lpstr>FALL PROTECTION/FALL PREVENTION</vt:lpstr>
      <vt:lpstr>MODULE 5: INTRODUCTION TO ADULT LEARNING</vt:lpstr>
      <vt:lpstr>Robert Gagne’s Conditions Of Learning</vt:lpstr>
      <vt:lpstr>Conditions for Successful Learning</vt:lpstr>
      <vt:lpstr>Key Elements of Adult Learning Theory</vt:lpstr>
      <vt:lpstr>Considerations for Adult Learners</vt:lpstr>
      <vt:lpstr>Activity-Based Learning (AbL)</vt:lpstr>
      <vt:lpstr>The Interactive Lecture</vt:lpstr>
      <vt:lpstr>Demonstration</vt:lpstr>
      <vt:lpstr>MODULE 5: NOW YOU KNOW...</vt:lpstr>
      <vt:lpstr>MODULE 6: TRAINING REQUIREMENTS</vt:lpstr>
      <vt:lpstr>Course Material</vt:lpstr>
      <vt:lpstr>MODULE 6: NOW YOU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PROTECTION/FALL PREVENTION SUSAN HARWOOD GRANT Train the Trainer  2019-2020</dc:title>
  <dc:creator>Nikeema Swaby</dc:creator>
  <cp:lastModifiedBy>Washington, L. Sherea - OSHA</cp:lastModifiedBy>
  <cp:revision>118</cp:revision>
  <cp:lastPrinted>2020-03-30T22:56:06Z</cp:lastPrinted>
  <dcterms:created xsi:type="dcterms:W3CDTF">2020-01-13T12:11:34Z</dcterms:created>
  <dcterms:modified xsi:type="dcterms:W3CDTF">2025-02-19T17:23:23Z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