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slideLayouts/slideLayout274.xml" ContentType="application/vnd.openxmlformats-officedocument.presentationml.slideLayou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99" r:id="rId2"/>
    <p:sldMasterId id="2147483741" r:id="rId3"/>
    <p:sldMasterId id="2147483784" r:id="rId4"/>
    <p:sldMasterId id="2147483829" r:id="rId5"/>
    <p:sldMasterId id="2147483864" r:id="rId6"/>
    <p:sldMasterId id="2147483911" r:id="rId7"/>
  </p:sldMasterIdLst>
  <p:notesMasterIdLst>
    <p:notesMasterId r:id="rId99"/>
  </p:notesMasterIdLst>
  <p:handoutMasterIdLst>
    <p:handoutMasterId r:id="rId100"/>
  </p:handoutMasterIdLst>
  <p:sldIdLst>
    <p:sldId id="256" r:id="rId8"/>
    <p:sldId id="1176" r:id="rId9"/>
    <p:sldId id="1177" r:id="rId10"/>
    <p:sldId id="644" r:id="rId11"/>
    <p:sldId id="482" r:id="rId12"/>
    <p:sldId id="262" r:id="rId13"/>
    <p:sldId id="1131" r:id="rId14"/>
    <p:sldId id="317" r:id="rId15"/>
    <p:sldId id="314" r:id="rId16"/>
    <p:sldId id="1021" r:id="rId17"/>
    <p:sldId id="1134" r:id="rId18"/>
    <p:sldId id="1135" r:id="rId19"/>
    <p:sldId id="1026" r:id="rId20"/>
    <p:sldId id="1132" r:id="rId21"/>
    <p:sldId id="1023" r:id="rId22"/>
    <p:sldId id="1024" r:id="rId23"/>
    <p:sldId id="1036" r:id="rId24"/>
    <p:sldId id="1037" r:id="rId25"/>
    <p:sldId id="1183" r:id="rId26"/>
    <p:sldId id="1137" r:id="rId27"/>
    <p:sldId id="1136" r:id="rId28"/>
    <p:sldId id="1140" r:id="rId29"/>
    <p:sldId id="1149" r:id="rId30"/>
    <p:sldId id="1141" r:id="rId31"/>
    <p:sldId id="1184" r:id="rId32"/>
    <p:sldId id="1096" r:id="rId33"/>
    <p:sldId id="807" r:id="rId34"/>
    <p:sldId id="1094" r:id="rId35"/>
    <p:sldId id="816" r:id="rId36"/>
    <p:sldId id="810" r:id="rId37"/>
    <p:sldId id="1075" r:id="rId38"/>
    <p:sldId id="1086" r:id="rId39"/>
    <p:sldId id="257" r:id="rId40"/>
    <p:sldId id="363" r:id="rId41"/>
    <p:sldId id="762" r:id="rId42"/>
    <p:sldId id="824" r:id="rId43"/>
    <p:sldId id="1076" r:id="rId44"/>
    <p:sldId id="375" r:id="rId45"/>
    <p:sldId id="795" r:id="rId46"/>
    <p:sldId id="309" r:id="rId47"/>
    <p:sldId id="825" r:id="rId48"/>
    <p:sldId id="1129" r:id="rId49"/>
    <p:sldId id="1105" r:id="rId50"/>
    <p:sldId id="822" r:id="rId51"/>
    <p:sldId id="821" r:id="rId52"/>
    <p:sldId id="823" r:id="rId53"/>
    <p:sldId id="826" r:id="rId54"/>
    <p:sldId id="1160" r:id="rId55"/>
    <p:sldId id="1185" r:id="rId56"/>
    <p:sldId id="319" r:id="rId57"/>
    <p:sldId id="320" r:id="rId58"/>
    <p:sldId id="1165" r:id="rId59"/>
    <p:sldId id="1166" r:id="rId60"/>
    <p:sldId id="1142" r:id="rId61"/>
    <p:sldId id="331" r:id="rId62"/>
    <p:sldId id="1159" r:id="rId63"/>
    <p:sldId id="1079" r:id="rId64"/>
    <p:sldId id="1167" r:id="rId65"/>
    <p:sldId id="335" r:id="rId66"/>
    <p:sldId id="1153" r:id="rId67"/>
    <p:sldId id="1143" r:id="rId68"/>
    <p:sldId id="1030" r:id="rId69"/>
    <p:sldId id="1040" r:id="rId70"/>
    <p:sldId id="1039" r:id="rId71"/>
    <p:sldId id="1032" r:id="rId72"/>
    <p:sldId id="1097" r:id="rId73"/>
    <p:sldId id="1144" r:id="rId74"/>
    <p:sldId id="564" r:id="rId75"/>
    <p:sldId id="1111" r:id="rId76"/>
    <p:sldId id="1168" r:id="rId77"/>
    <p:sldId id="1121" r:id="rId78"/>
    <p:sldId id="1186" r:id="rId79"/>
    <p:sldId id="1187" r:id="rId80"/>
    <p:sldId id="1182" r:id="rId81"/>
    <p:sldId id="566" r:id="rId82"/>
    <p:sldId id="567" r:id="rId83"/>
    <p:sldId id="568" r:id="rId84"/>
    <p:sldId id="1126" r:id="rId85"/>
    <p:sldId id="1125" r:id="rId86"/>
    <p:sldId id="1169" r:id="rId87"/>
    <p:sldId id="1115" r:id="rId88"/>
    <p:sldId id="1127" r:id="rId89"/>
    <p:sldId id="1033" r:id="rId90"/>
    <p:sldId id="1146" r:id="rId91"/>
    <p:sldId id="1170" r:id="rId92"/>
    <p:sldId id="1155" r:id="rId93"/>
    <p:sldId id="1171" r:id="rId94"/>
    <p:sldId id="1173" r:id="rId95"/>
    <p:sldId id="1178" r:id="rId96"/>
    <p:sldId id="1179" r:id="rId97"/>
    <p:sldId id="1180" r:id="rId98"/>
  </p:sldIdLst>
  <p:sldSz cx="9144000" cy="6858000" type="screen4x3"/>
  <p:notesSz cx="7315200" cy="9601200"/>
  <p:embeddedFontLst>
    <p:embeddedFont>
      <p:font typeface="Arial Black" panose="020B0A04020102020204" pitchFamily="34" charset="0"/>
      <p:bold r:id="rId101"/>
    </p:embeddedFont>
    <p:embeddedFont>
      <p:font typeface="Arial Narrow" panose="020B0606020202030204" pitchFamily="34" charset="0"/>
      <p:regular r:id="rId102"/>
      <p:bold r:id="rId103"/>
      <p:italic r:id="rId104"/>
      <p:boldItalic r:id="rId105"/>
    </p:embeddedFont>
    <p:embeddedFont>
      <p:font typeface="Georgia" panose="02040502050405020303" pitchFamily="18" charset="0"/>
      <p:regular r:id="rId106"/>
      <p:bold r:id="rId107"/>
      <p:italic r:id="rId108"/>
      <p:boldItalic r:id="rId109"/>
    </p:embeddedFont>
    <p:embeddedFont>
      <p:font typeface="Latha" panose="020B0604020202020204" pitchFamily="34" charset="0"/>
      <p:regular r:id="rId110"/>
      <p:bold r:id="rId111"/>
    </p:embeddedFont>
    <p:embeddedFont>
      <p:font typeface="Lato" panose="020F0502020204030203" pitchFamily="34" charset="0"/>
      <p:regular r:id="rId112"/>
      <p:bold r:id="rId113"/>
      <p:italic r:id="rId114"/>
      <p:boldItalic r:id="rId115"/>
    </p:embeddedFont>
    <p:embeddedFont>
      <p:font typeface="Lato Black" panose="020F0502020204030203" pitchFamily="34" charset="0"/>
      <p:bold r:id="rId116"/>
      <p:boldItalic r:id="rId117"/>
    </p:embeddedFont>
    <p:embeddedFont>
      <p:font typeface="Lato Light" panose="020F0502020204030203" pitchFamily="34" charset="0"/>
      <p:regular r:id="rId118"/>
      <p:italic r:id="rId119"/>
    </p:embeddedFont>
    <p:embeddedFont>
      <p:font typeface="Lato Semibold" panose="020F0502020204030203" pitchFamily="34" charset="0"/>
      <p:bold r:id="rId120"/>
      <p:boldItalic r:id="rId121"/>
    </p:embeddedFont>
    <p:embeddedFont>
      <p:font typeface="Montserrat" panose="00000500000000000000" pitchFamily="2" charset="0"/>
      <p:regular r:id="rId122"/>
      <p:bold r:id="rId123"/>
      <p:italic r:id="rId124"/>
      <p:boldItalic r:id="rId125"/>
    </p:embeddedFont>
    <p:embeddedFont>
      <p:font typeface="Montserrat ExtraBold" panose="00000900000000000000" pitchFamily="2" charset="0"/>
      <p:bold r:id="rId126"/>
      <p:boldItalic r:id="rId127"/>
    </p:embeddedFont>
    <p:embeddedFont>
      <p:font typeface="Open Sans" panose="020B0606030504020204" pitchFamily="34" charset="0"/>
      <p:regular r:id="rId128"/>
      <p:bold r:id="rId129"/>
      <p:italic r:id="rId130"/>
      <p:boldItalic r:id="rId131"/>
    </p:embeddedFont>
    <p:embeddedFont>
      <p:font typeface="Wingdings 2" panose="05020102010507070707" pitchFamily="18" charset="2"/>
      <p:regular r:id="rId132"/>
    </p:embeddedFont>
    <p:embeddedFont>
      <p:font typeface="Wingdings 3" panose="05040102010807070707" pitchFamily="18" charset="2"/>
      <p:regular r:id="rId1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75" userDrawn="1">
          <p15:clr>
            <a:srgbClr val="A4A3A4"/>
          </p15:clr>
        </p15:guide>
        <p15:guide id="2" pos="24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4A61F"/>
    <a:srgbClr val="346FC6"/>
    <a:srgbClr val="676767"/>
    <a:srgbClr val="666666"/>
    <a:srgbClr val="525252"/>
    <a:srgbClr val="EEEAE7"/>
    <a:srgbClr val="F4F0EC"/>
    <a:srgbClr val="DFDBD8"/>
    <a:srgbClr val="C7C2B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82301" autoAdjust="0"/>
  </p:normalViewPr>
  <p:slideViewPr>
    <p:cSldViewPr snapToGrid="0" showGuides="1">
      <p:cViewPr varScale="1">
        <p:scale>
          <a:sx n="58" d="100"/>
          <a:sy n="58" d="100"/>
        </p:scale>
        <p:origin x="858" y="282"/>
      </p:cViewPr>
      <p:guideLst>
        <p:guide orient="horz" pos="2160"/>
        <p:guide pos="2880"/>
      </p:guideLst>
    </p:cSldViewPr>
  </p:slideViewPr>
  <p:outlineViewPr>
    <p:cViewPr>
      <p:scale>
        <a:sx n="33" d="100"/>
        <a:sy n="33" d="100"/>
      </p:scale>
      <p:origin x="0" y="-51834"/>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5" d="100"/>
          <a:sy n="85" d="100"/>
        </p:scale>
        <p:origin x="2040" y="39"/>
      </p:cViewPr>
      <p:guideLst>
        <p:guide orient="horz" pos="3175"/>
        <p:guide pos="2458"/>
      </p:guideLst>
    </p:cSldViewPr>
  </p:notesViewPr>
  <p:gridSpacing cx="114300" cy="114300"/>
</p:viewPr>
</file>

<file path=ppt/_rels/presentation.xml.rels><?xml version="1.0" encoding="UTF-8" standalone="yes"?>
<Relationships xmlns="http://schemas.openxmlformats.org/package/2006/relationships"><Relationship Id="rId117" Type="http://schemas.openxmlformats.org/officeDocument/2006/relationships/font" Target="fonts/font17.fntdata"/><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customXml" Target="../customXml/item1.xml"/><Relationship Id="rId16" Type="http://schemas.openxmlformats.org/officeDocument/2006/relationships/slide" Target="slides/slide9.xml"/><Relationship Id="rId107" Type="http://schemas.openxmlformats.org/officeDocument/2006/relationships/font" Target="fonts/font7.fntdata"/><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font" Target="fonts/font2.fntdata"/><Relationship Id="rId123" Type="http://schemas.openxmlformats.org/officeDocument/2006/relationships/font" Target="fonts/font23.fntdata"/><Relationship Id="rId128" Type="http://schemas.openxmlformats.org/officeDocument/2006/relationships/font" Target="fonts/font28.fntdata"/><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font" Target="fonts/font13.fntdata"/><Relationship Id="rId118" Type="http://schemas.openxmlformats.org/officeDocument/2006/relationships/font" Target="fonts/font18.fntdata"/><Relationship Id="rId134" Type="http://schemas.openxmlformats.org/officeDocument/2006/relationships/presProps" Target="presProps.xml"/><Relationship Id="rId139" Type="http://schemas.openxmlformats.org/officeDocument/2006/relationships/customXml" Target="../customXml/item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font" Target="fonts/font3.fntdata"/><Relationship Id="rId108" Type="http://schemas.openxmlformats.org/officeDocument/2006/relationships/font" Target="fonts/font8.fntdata"/><Relationship Id="rId124" Type="http://schemas.openxmlformats.org/officeDocument/2006/relationships/font" Target="fonts/font24.fntdata"/><Relationship Id="rId129" Type="http://schemas.openxmlformats.org/officeDocument/2006/relationships/font" Target="fonts/font29.fntdata"/><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font" Target="fonts/font14.fntdata"/><Relationship Id="rId119" Type="http://schemas.openxmlformats.org/officeDocument/2006/relationships/font" Target="fonts/font19.fntdata"/><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font" Target="fonts/font30.fntdata"/><Relationship Id="rId135" Type="http://schemas.openxmlformats.org/officeDocument/2006/relationships/viewProps" Target="view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font" Target="fonts/font9.fntdata"/><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font" Target="fonts/font4.fntdata"/><Relationship Id="rId120" Type="http://schemas.openxmlformats.org/officeDocument/2006/relationships/font" Target="fonts/font20.fntdata"/><Relationship Id="rId125" Type="http://schemas.openxmlformats.org/officeDocument/2006/relationships/font" Target="fonts/font25.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font" Target="fonts/font10.fntdata"/><Relationship Id="rId115" Type="http://schemas.openxmlformats.org/officeDocument/2006/relationships/font" Target="fonts/font15.fntdata"/><Relationship Id="rId131" Type="http://schemas.openxmlformats.org/officeDocument/2006/relationships/font" Target="fonts/font31.fntdata"/><Relationship Id="rId136"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handoutMaster" Target="handoutMasters/handoutMaster1.xml"/><Relationship Id="rId105" Type="http://schemas.openxmlformats.org/officeDocument/2006/relationships/font" Target="fonts/font5.fntdata"/><Relationship Id="rId126" Type="http://schemas.openxmlformats.org/officeDocument/2006/relationships/font" Target="fonts/font26.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font" Target="fonts/font21.fntdata"/><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font" Target="fonts/font16.fntdata"/><Relationship Id="rId13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font" Target="fonts/font11.fntdata"/><Relationship Id="rId132" Type="http://schemas.openxmlformats.org/officeDocument/2006/relationships/font" Target="fonts/font32.fntdata"/><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font" Target="fonts/font6.fntdata"/><Relationship Id="rId127" Type="http://schemas.openxmlformats.org/officeDocument/2006/relationships/font" Target="fonts/font27.fntdata"/><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notesMaster" Target="notesMasters/notesMaster1.xml"/><Relationship Id="rId101" Type="http://schemas.openxmlformats.org/officeDocument/2006/relationships/font" Target="fonts/font1.fntdata"/><Relationship Id="rId122"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font" Target="fonts/font12.fntdata"/><Relationship Id="rId133" Type="http://schemas.openxmlformats.org/officeDocument/2006/relationships/font" Target="fonts/font3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8A3CC-6269-50CD-F24E-5338D4C2908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VI"/>
          </a:p>
        </p:txBody>
      </p:sp>
      <p:sp>
        <p:nvSpPr>
          <p:cNvPr id="3" name="Date Placeholder 2">
            <a:extLst>
              <a:ext uri="{FF2B5EF4-FFF2-40B4-BE49-F238E27FC236}">
                <a16:creationId xmlns:a16="http://schemas.microsoft.com/office/drawing/2014/main" id="{91755EAE-A5DC-B116-35A7-2DC18E8998B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09A2F88-0E3E-47B6-93AA-475F80AC3BA3}" type="datetimeFigureOut">
              <a:rPr lang="en-VI" smtClean="0"/>
              <a:t>03/16/2026</a:t>
            </a:fld>
            <a:endParaRPr lang="en-VI"/>
          </a:p>
        </p:txBody>
      </p:sp>
      <p:sp>
        <p:nvSpPr>
          <p:cNvPr id="4" name="Footer Placeholder 3">
            <a:extLst>
              <a:ext uri="{FF2B5EF4-FFF2-40B4-BE49-F238E27FC236}">
                <a16:creationId xmlns:a16="http://schemas.microsoft.com/office/drawing/2014/main" id="{1B171CA8-329E-D153-FEEC-B312FB35CDE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VI"/>
          </a:p>
        </p:txBody>
      </p:sp>
      <p:sp>
        <p:nvSpPr>
          <p:cNvPr id="5" name="Slide Number Placeholder 4">
            <a:extLst>
              <a:ext uri="{FF2B5EF4-FFF2-40B4-BE49-F238E27FC236}">
                <a16:creationId xmlns:a16="http://schemas.microsoft.com/office/drawing/2014/main" id="{8FEEC86C-738D-2526-C1C0-8FB6AEB9F30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FA9F7B6-2813-4194-AFA3-8E6433286FC0}" type="slidenum">
              <a:rPr lang="en-VI" smtClean="0"/>
              <a:t>‹#›</a:t>
            </a:fld>
            <a:endParaRPr lang="en-VI"/>
          </a:p>
        </p:txBody>
      </p:sp>
    </p:spTree>
    <p:extLst>
      <p:ext uri="{BB962C8B-B14F-4D97-AF65-F5344CB8AC3E}">
        <p14:creationId xmlns:p14="http://schemas.microsoft.com/office/powerpoint/2010/main" val="5554167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1696" y="9306687"/>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a:t>Rev 12/01/2022</a:t>
            </a:r>
            <a:endParaRPr lang="en-VI" dirty="0"/>
          </a:p>
        </p:txBody>
      </p:sp>
      <p:sp>
        <p:nvSpPr>
          <p:cNvPr id="4" name="Slide Image Placeholder 3"/>
          <p:cNvSpPr>
            <a:spLocks noGrp="1" noRot="1" noChangeAspect="1"/>
          </p:cNvSpPr>
          <p:nvPr>
            <p:ph type="sldImg" idx="2"/>
          </p:nvPr>
        </p:nvSpPr>
        <p:spPr>
          <a:xfrm>
            <a:off x="1738313" y="0"/>
            <a:ext cx="3838575" cy="2879725"/>
          </a:xfrm>
          <a:prstGeom prst="rect">
            <a:avLst/>
          </a:prstGeom>
          <a:noFill/>
          <a:ln w="12700">
            <a:solidFill>
              <a:schemeClr val="bg1">
                <a:lumMod val="50000"/>
              </a:schemeClr>
            </a:solidFill>
          </a:ln>
        </p:spPr>
        <p:txBody>
          <a:bodyPr vert="horz" lIns="96661" tIns="48331" rIns="96661" bIns="48331" rtlCol="0" anchor="ctr"/>
          <a:lstStyle/>
          <a:p>
            <a:endParaRPr lang="en-VI"/>
          </a:p>
        </p:txBody>
      </p:sp>
      <p:sp>
        <p:nvSpPr>
          <p:cNvPr id="5" name="Notes Placeholder 4"/>
          <p:cNvSpPr>
            <a:spLocks noGrp="1"/>
          </p:cNvSpPr>
          <p:nvPr>
            <p:ph type="body" sz="quarter" idx="3"/>
          </p:nvPr>
        </p:nvSpPr>
        <p:spPr>
          <a:xfrm>
            <a:off x="0" y="3004057"/>
            <a:ext cx="7313506" cy="6120029"/>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VI" dirty="0"/>
          </a:p>
        </p:txBody>
      </p:sp>
      <p:sp>
        <p:nvSpPr>
          <p:cNvPr id="6" name="Footer Placeholder 5"/>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
        <p:nvSpPr>
          <p:cNvPr id="7" name="Slide Number Placeholder 6"/>
          <p:cNvSpPr>
            <a:spLocks noGrp="1"/>
          </p:cNvSpPr>
          <p:nvPr>
            <p:ph type="sldNum" sz="quarter" idx="5"/>
          </p:nvPr>
        </p:nvSpPr>
        <p:spPr>
          <a:xfrm>
            <a:off x="6583680" y="1"/>
            <a:ext cx="729827" cy="277808"/>
          </a:xfrm>
          <a:prstGeom prst="rect">
            <a:avLst/>
          </a:prstGeom>
        </p:spPr>
        <p:txBody>
          <a:bodyPr vert="horz" lIns="96661" tIns="48331" rIns="96661" bIns="48331" rtlCol="0" anchor="t"/>
          <a:lstStyle>
            <a:lvl1pPr algn="r">
              <a:defRPr sz="1100">
                <a:latin typeface="Lato" panose="020F0502020204030203" pitchFamily="34" charset="0"/>
              </a:defRPr>
            </a:lvl1pPr>
          </a:lstStyle>
          <a:p>
            <a:fld id="{08B62C1E-FB89-4114-AF82-DCC7AD38C6E5}" type="slidenum">
              <a:rPr lang="en-VI" smtClean="0"/>
              <a:pPr/>
              <a:t>‹#›</a:t>
            </a:fld>
            <a:endParaRPr lang="en-VI" dirty="0"/>
          </a:p>
        </p:txBody>
      </p:sp>
    </p:spTree>
    <p:extLst>
      <p:ext uri="{BB962C8B-B14F-4D97-AF65-F5344CB8AC3E}">
        <p14:creationId xmlns:p14="http://schemas.microsoft.com/office/powerpoint/2010/main" val="1243733748"/>
      </p:ext>
    </p:extLst>
  </p:cSld>
  <p:clrMap bg1="lt1" tx1="dk1" bg2="lt2" tx2="dk2" accent1="accent1" accent2="accent2" accent3="accent3" accent4="accent4" accent5="accent5" accent6="accent6" hlink="hlink" folHlink="folHlink"/>
  <p:notesStyle>
    <a:lvl1pPr marL="182880" indent="-182880" algn="l" defTabSz="914400" rtl="0" eaLnBrk="1" latinLnBrk="0" hangingPunct="1">
      <a:buFont typeface="+mj-lt"/>
      <a:buAutoNum type="arabicPeriod"/>
      <a:defRPr sz="1050" kern="1200">
        <a:solidFill>
          <a:schemeClr val="tx1"/>
        </a:solidFill>
        <a:latin typeface="Lato Light" panose="020F0302020204030203" pitchFamily="34" charset="0"/>
        <a:ea typeface="+mn-ea"/>
        <a:cs typeface="+mn-cs"/>
      </a:defRPr>
    </a:lvl1pPr>
    <a:lvl2pPr marL="457200" indent="-182880" algn="l" defTabSz="914400" rtl="0" eaLnBrk="1" latinLnBrk="0" hangingPunct="1">
      <a:buFont typeface="+mj-lt"/>
      <a:buAutoNum type="alphaLcPeriod"/>
      <a:defRPr sz="1050" kern="1200">
        <a:solidFill>
          <a:schemeClr val="tx1"/>
        </a:solidFill>
        <a:latin typeface="Lato Light" panose="020F0302020204030203" pitchFamily="34" charset="0"/>
        <a:ea typeface="+mn-ea"/>
        <a:cs typeface="+mn-cs"/>
      </a:defRPr>
    </a:lvl2pPr>
    <a:lvl3pPr marL="685800" indent="-182880" algn="l" defTabSz="914400" rtl="0" eaLnBrk="1" latinLnBrk="0" hangingPunct="1">
      <a:buFont typeface="+mj-lt"/>
      <a:buAutoNum type="romanLcPeriod"/>
      <a:defRPr sz="1050" kern="1200">
        <a:solidFill>
          <a:schemeClr val="tx1"/>
        </a:solidFill>
        <a:latin typeface="Lato Light" panose="020F0302020204030203" pitchFamily="34" charset="0"/>
        <a:ea typeface="+mn-ea"/>
        <a:cs typeface="+mn-cs"/>
      </a:defRPr>
    </a:lvl3pPr>
    <a:lvl4pPr marL="914400" indent="-182880" algn="l" defTabSz="914400" rtl="0" eaLnBrk="1" latinLnBrk="0" hangingPunct="1">
      <a:buSzPct val="80000"/>
      <a:buFont typeface="+mj-lt"/>
      <a:buAutoNum type="arabicParenR"/>
      <a:defRPr sz="1050" kern="1200">
        <a:solidFill>
          <a:schemeClr val="tx1"/>
        </a:solidFill>
        <a:latin typeface="Lato Light" panose="020F0302020204030203" pitchFamily="34" charset="0"/>
        <a:ea typeface="+mn-ea"/>
        <a:cs typeface="+mn-cs"/>
      </a:defRPr>
    </a:lvl4pPr>
    <a:lvl5pPr marL="1097280" indent="-182880" algn="l" defTabSz="914400" rtl="0" eaLnBrk="1" latinLnBrk="0" hangingPunct="1">
      <a:buSzPct val="80000"/>
      <a:buFont typeface="+mj-lt"/>
      <a:buAutoNum type="alphaLcParenR"/>
      <a:defRPr sz="1050" kern="1200">
        <a:solidFill>
          <a:schemeClr val="tx1"/>
        </a:solidFill>
        <a:latin typeface="Lato Light" panose="020F03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imh.nih.gov/health/publications/seasonal-affective-disorde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inc.com/rebecca-deczynski/increased-healthcare-costs-employers-mercer-survey.html" TargetMode="External"/><Relationship Id="rId3" Type="http://schemas.openxmlformats.org/officeDocument/2006/relationships/hyperlink" Target="https://www.ncbi.nlm.nih.gov/pmc/articles/PMC3222423/" TargetMode="External"/><Relationship Id="rId7" Type="http://schemas.openxmlformats.org/officeDocument/2006/relationships/hyperlink" Target="http://www.epa.gov/waste/hazard/wastetypes/universal/lamps/index.htm"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scientificamerican.com/article/are-compact-fluorescent-lightbulbs-dangerous/" TargetMode="External"/><Relationship Id="rId5" Type="http://schemas.openxmlformats.org/officeDocument/2006/relationships/hyperlink" Target="https://www.ccohs.ca/oshanswers/ergonomics/lighting_checklist.html" TargetMode="External"/><Relationship Id="rId4" Type="http://schemas.openxmlformats.org/officeDocument/2006/relationships/hyperlink" Target="https://www.ccohs.ca/oshanswers/ergonomics/office/eye_discomfort.htm" TargetMode="External"/><Relationship Id="rId9" Type="http://schemas.openxmlformats.org/officeDocument/2006/relationships/hyperlink" Target="https://www.office3sixty.com/Home/fluorescent-lights-how-are-they-affecting-your-employe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KWxVlcuK1_w&amp;t=18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whistleblowers.gov/" TargetMode="External"/><Relationship Id="rId4" Type="http://schemas.openxmlformats.org/officeDocument/2006/relationships/hyperlink" Target="http://www.dol.gov/"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youtube.com/watch?app=desktop&amp;v=K6T2DJ_n9pM"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www.youtube.com/watch?v=BlMo3C4dAPw" TargetMode="External"/><Relationship Id="rId4" Type="http://schemas.openxmlformats.org/officeDocument/2006/relationships/hyperlink" Target="https://www.youtube.com/watch?v=LHaWGibGwyk"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nbcnews.com/better/health/if-you-have-fall-ice-here-s-how-not-hurt-ncna712051"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nbcnews.com/better/health/if-you-have-fall-ice-here-s-how-not-hurt-ncna712051"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ccohs.ca/oshanswers/ergonomics/snow_shovelling.html"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health.harvard.edu/blog/protect-your-heart-when-shoveling-snow-201101151153" TargetMode="External"/><Relationship Id="rId4" Type="http://schemas.openxmlformats.org/officeDocument/2006/relationships/hyperlink" Target="https://www.verywellhealth.com/snow-shoveling-and-heart-attacks-4131555"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mdt.mt.gov/visionzero/roads/images/winter-road.jpg"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commons.wikimedia.org/wiki/File:CNX_Chem_11_04_rocksalt.jpg"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wnins.com/resources/personal/features/snowblowersafety.shtml#:~:text=Add%20fuel%20outdoors%2C%20as%20the,and%20muffler%2C%20become%20extremely%20hot"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zequip.com/store/western-prodigy-snow-plow"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osha.gov/sites/default/files/publications/SafeDriving.pdf"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s://ohsonline.com/articles/2017/12/05/winter-driving-safety.aspx?m=1#:~:text=During%20daylight%2C%20rehearse%20maneuver%20slowly,water%2Dcovered%20ice%20and%20ice" TargetMode="External"/><Relationship Id="rId4" Type="http://schemas.openxmlformats.org/officeDocument/2006/relationships/hyperlink" Target="https://www.osha.gov/winter-weather/hazards"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8" Type="http://schemas.openxmlformats.org/officeDocument/2006/relationships/hyperlink" Target="https://www.medicalnewstoday.com/articles/166187" TargetMode="External"/><Relationship Id="rId3" Type="http://schemas.openxmlformats.org/officeDocument/2006/relationships/hyperlink" Target="https://www.cdc.gov/niosh/topics/coldstress/coldrelatedillnesses.html" TargetMode="External"/><Relationship Id="rId7" Type="http://schemas.openxmlformats.org/officeDocument/2006/relationships/hyperlink" Target="https://wikem.org/wiki/Frostbite"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s://www.nhs.uk/conditions/frostbite/" TargetMode="External"/><Relationship Id="rId5" Type="http://schemas.openxmlformats.org/officeDocument/2006/relationships/hyperlink" Target="https://my.clevelandclinic.org/health/diseases/15439-frostbite" TargetMode="External"/><Relationship Id="rId4" Type="http://schemas.openxmlformats.org/officeDocument/2006/relationships/hyperlink" Target="https://www.mayoclinic.org/diseases-conditions/frostbite/symptoms-causes/syc-20372656" TargetMode="External"/><Relationship Id="rId9" Type="http://schemas.openxmlformats.org/officeDocument/2006/relationships/hyperlink" Target="https://www.emedicinehealth.com/frostbite/article_em.htm"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cdc.gov/niosh/topics/coldstress/coldrelatedillnesses.html"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s://www.nhs.uk/conditions/chilblains/" TargetMode="External"/><Relationship Id="rId5" Type="http://schemas.openxmlformats.org/officeDocument/2006/relationships/hyperlink" Target="https://www.healthdirect.gov.au/chilblains" TargetMode="External"/><Relationship Id="rId4" Type="http://schemas.openxmlformats.org/officeDocument/2006/relationships/hyperlink" Target="https://www.mayoclinic.org/diseases-conditions/chilblains/symptoms-causes/syc-20351097#:~:text=Chilblains%20(CHILL%2Dblayns)%20are,on%20your%20hands%20and%20feet"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cdc.gov/niosh/topics/coldstress/coldrelatedillnesses.html" TargetMode="External"/><Relationship Id="rId2" Type="http://schemas.openxmlformats.org/officeDocument/2006/relationships/slide" Target="../slides/slide79.xml"/><Relationship Id="rId1" Type="http://schemas.openxmlformats.org/officeDocument/2006/relationships/notesMaster" Target="../notesMasters/notesMaster1.xml"/><Relationship Id="rId6" Type="http://schemas.openxmlformats.org/officeDocument/2006/relationships/hyperlink" Target="https://www.nhs.uk/conditions/chilblains/" TargetMode="External"/><Relationship Id="rId5" Type="http://schemas.openxmlformats.org/officeDocument/2006/relationships/hyperlink" Target="https://www.healthdirect.gov.au/chilblains" TargetMode="External"/><Relationship Id="rId4" Type="http://schemas.openxmlformats.org/officeDocument/2006/relationships/hyperlink" Target="https://www.mayoclinic.org/diseases-conditions/chilblains/symptoms-causes/syc-20351097#:~:text=Chilblains%20(CHILL%2Dblayns)%20are,on%20your%20hands%20and%20feet"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ww.nimh.nih.gov/health/publications/seasonal-affective-disorder"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s://www.mayoclinic.org/diseases-conditions/seasonal-affective-disorder/symptoms-causes/syc-20364651" TargetMode="Externa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ewschannelnebraska.com/story/41710215/wyoming-aiming-to-open-interstate-80-between-11-am-and-1-p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sfmic.com/safety/avoid-winter-slips-and-falls/#:~:text=According%20to%20OSHA%2C%20slips%20and,only%20to%20motor%20vehicle%20accidents" TargetMode="External"/><Relationship Id="rId5" Type="http://schemas.openxmlformats.org/officeDocument/2006/relationships/hyperlink" Target="https://www.alertmedia.com/blog/slips-trips-falls/" TargetMode="External"/><Relationship Id="rId4" Type="http://schemas.openxmlformats.org/officeDocument/2006/relationships/hyperlink" Target="https://www.abc10.com/article/weather/accuweather/how-dangerous-is-winter-weather/507-e0a5f7d8-35f9-43c9-97d0-dcbe9f1f5f23"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1</a:t>
            </a:fld>
            <a:endParaRPr lang="en-VI" dirty="0"/>
          </a:p>
        </p:txBody>
      </p:sp>
    </p:spTree>
    <p:extLst>
      <p:ext uri="{BB962C8B-B14F-4D97-AF65-F5344CB8AC3E}">
        <p14:creationId xmlns:p14="http://schemas.microsoft.com/office/powerpoint/2010/main" val="195339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08641"/>
          </a:xfrm>
        </p:spPr>
        <p:txBody>
          <a:bodyPr/>
          <a:lstStyle/>
          <a:p>
            <a:endParaRPr lang="en-VI" sz="1200" dirty="0"/>
          </a:p>
        </p:txBody>
      </p:sp>
      <p:sp>
        <p:nvSpPr>
          <p:cNvPr id="5" name="Slide Number Placeholder 4"/>
          <p:cNvSpPr>
            <a:spLocks noGrp="1"/>
          </p:cNvSpPr>
          <p:nvPr>
            <p:ph type="sldNum" sz="quarter" idx="5"/>
          </p:nvPr>
        </p:nvSpPr>
        <p:spPr/>
        <p:txBody>
          <a:bodyPr/>
          <a:lstStyle/>
          <a:p>
            <a:pPr defTabSz="1021806">
              <a:defRPr/>
            </a:pPr>
            <a:fld id="{DDDBE19E-176A-47A6-8D2D-365132E40E2A}" type="slidenum">
              <a:rPr lang="en-US">
                <a:solidFill>
                  <a:prstClr val="black"/>
                </a:solidFill>
              </a:rPr>
              <a:pPr defTabSz="1021806">
                <a:defRPr/>
              </a:pPr>
              <a:t>10</a:t>
            </a:fld>
            <a:endParaRPr lang="en-US">
              <a:solidFill>
                <a:prstClr val="black"/>
              </a:solidFill>
            </a:endParaRPr>
          </a:p>
        </p:txBody>
      </p:sp>
      <p:sp>
        <p:nvSpPr>
          <p:cNvPr id="6" name="Date Placeholder 2">
            <a:extLst>
              <a:ext uri="{FF2B5EF4-FFF2-40B4-BE49-F238E27FC236}">
                <a16:creationId xmlns:a16="http://schemas.microsoft.com/office/drawing/2014/main" id="{787822C6-5CCC-5357-6D70-CF7EA066D452}"/>
              </a:ext>
            </a:extLst>
          </p:cNvPr>
          <p:cNvSpPr>
            <a:spLocks noGrp="1"/>
          </p:cNvSpPr>
          <p:nvPr>
            <p:ph type="dt" idx="1"/>
          </p:nvPr>
        </p:nvSpPr>
        <p:spPr>
          <a:xfrm>
            <a:off x="1694" y="980345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317396BB-06AF-DC34-5B2C-8A16D6CDE586}"/>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218810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313506" cy="6739613"/>
          </a:xfrm>
        </p:spPr>
        <p:txBody>
          <a:bodyPr/>
          <a:lstStyle/>
          <a:p>
            <a:r>
              <a:rPr lang="en-US" sz="1200" b="1" dirty="0"/>
              <a:t>Animated slide – Play TICTOK video first – not a good plan. Then Click once for each bullet point.</a:t>
            </a:r>
          </a:p>
          <a:p>
            <a:r>
              <a:rPr lang="en-US" sz="1200" dirty="0"/>
              <a:t>Working in cold weather is not a JUST DO IT situation. </a:t>
            </a:r>
          </a:p>
          <a:p>
            <a:r>
              <a:rPr lang="en-US" sz="1200" dirty="0"/>
              <a:t>All businesses should have a cold weather plan that is communicated clearly to all employees.</a:t>
            </a:r>
          </a:p>
          <a:p>
            <a:r>
              <a:rPr lang="en-US" sz="1200" dirty="0"/>
              <a:t>Management should encourage employees to ask questions and be prepared to answer them. </a:t>
            </a:r>
          </a:p>
          <a:p>
            <a:r>
              <a:rPr lang="en-US" sz="1200" dirty="0"/>
              <a:t>Preparations and accommodations for cold weather do NOT take the place of following safe grain handling procedures. </a:t>
            </a:r>
            <a:endParaRPr lang="en-VI" sz="1200" dirty="0"/>
          </a:p>
        </p:txBody>
      </p:sp>
      <p:sp>
        <p:nvSpPr>
          <p:cNvPr id="5" name="Slide Number Placeholder 4"/>
          <p:cNvSpPr>
            <a:spLocks noGrp="1"/>
          </p:cNvSpPr>
          <p:nvPr>
            <p:ph type="sldNum" sz="quarter" idx="5"/>
          </p:nvPr>
        </p:nvSpPr>
        <p:spPr>
          <a:xfrm>
            <a:off x="7073053" y="22618"/>
            <a:ext cx="729827" cy="277808"/>
          </a:xfrm>
        </p:spPr>
        <p:txBody>
          <a:bodyPr/>
          <a:lstStyle/>
          <a:p>
            <a:pPr defTabSz="1021806">
              <a:defRPr/>
            </a:pPr>
            <a:fld id="{DDDBE19E-176A-47A6-8D2D-365132E40E2A}" type="slidenum">
              <a:rPr lang="en-US">
                <a:solidFill>
                  <a:prstClr val="black"/>
                </a:solidFill>
              </a:rPr>
              <a:pPr defTabSz="1021806">
                <a:defRPr/>
              </a:pPr>
              <a:t>11</a:t>
            </a:fld>
            <a:endParaRPr lang="en-US" dirty="0">
              <a:solidFill>
                <a:prstClr val="black"/>
              </a:solidFill>
            </a:endParaRPr>
          </a:p>
        </p:txBody>
      </p:sp>
      <p:sp>
        <p:nvSpPr>
          <p:cNvPr id="6" name="Date Placeholder 2">
            <a:extLst>
              <a:ext uri="{FF2B5EF4-FFF2-40B4-BE49-F238E27FC236}">
                <a16:creationId xmlns:a16="http://schemas.microsoft.com/office/drawing/2014/main" id="{9D6944AE-1038-5B58-F6DD-5AA7AF2C135E}"/>
              </a:ext>
            </a:extLst>
          </p:cNvPr>
          <p:cNvSpPr>
            <a:spLocks noGrp="1"/>
          </p:cNvSpPr>
          <p:nvPr>
            <p:ph type="dt" idx="1"/>
          </p:nvPr>
        </p:nvSpPr>
        <p:spPr>
          <a:xfrm>
            <a:off x="1694"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16DA7246-6900-81F0-B8D0-D08E9AE604B1}"/>
              </a:ext>
            </a:extLst>
          </p:cNvPr>
          <p:cNvSpPr>
            <a:spLocks noGrp="1"/>
          </p:cNvSpPr>
          <p:nvPr>
            <p:ph type="ftr" sz="quarter" idx="4"/>
          </p:nvPr>
        </p:nvSpPr>
        <p:spPr>
          <a:xfrm>
            <a:off x="2560322" y="979167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34843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08641"/>
          </a:xfrm>
        </p:spPr>
        <p:txBody>
          <a:bodyPr/>
          <a:lstStyle/>
          <a:p>
            <a:r>
              <a:rPr lang="en-US" sz="1200" dirty="0"/>
              <a:t>Daily tasks should be based on anticipated weather. </a:t>
            </a:r>
          </a:p>
          <a:p>
            <a:r>
              <a:rPr lang="en-US" sz="1200" dirty="0"/>
              <a:t>For example, if a blizzard is expected overnight "I'll get gas in the morning" is not taking the weather into consideration. </a:t>
            </a:r>
          </a:p>
          <a:p>
            <a:r>
              <a:rPr lang="en-US" sz="1200" dirty="0"/>
              <a:t>Understand additional resources, including personnel, may be needed if tasks are performed during colder parts of the day, and/or when extreme weather is present.</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12</a:t>
            </a:fld>
            <a:endParaRPr lang="en-US" dirty="0">
              <a:solidFill>
                <a:prstClr val="black"/>
              </a:solidFill>
            </a:endParaRPr>
          </a:p>
        </p:txBody>
      </p:sp>
      <p:sp>
        <p:nvSpPr>
          <p:cNvPr id="6" name="Date Placeholder 2">
            <a:extLst>
              <a:ext uri="{FF2B5EF4-FFF2-40B4-BE49-F238E27FC236}">
                <a16:creationId xmlns:a16="http://schemas.microsoft.com/office/drawing/2014/main" id="{BCFD5592-B053-7C8C-9E93-F5724E17B456}"/>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9EC4648F-7D48-B190-481A-FA3B21B5C5C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329939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696253"/>
          </a:xfrm>
        </p:spPr>
        <p:txBody>
          <a:bodyPr/>
          <a:lstStyle/>
          <a:p>
            <a:r>
              <a:rPr lang="en-US" sz="1200" dirty="0"/>
              <a:t>Employers and employees need to be trained to recognize, prevent, report, and treat/repair cold weather hazards.</a:t>
            </a:r>
          </a:p>
          <a:p>
            <a:r>
              <a:rPr lang="en-US" sz="1200" dirty="0"/>
              <a:t>Training needs to include how to monitor weather, systems/process in the work environment, and workers. </a:t>
            </a:r>
          </a:p>
          <a:p>
            <a:r>
              <a:rPr lang="en-US" sz="1200" dirty="0"/>
              <a:t>Include what are specific procedures for different weather events and hazards such as when to put out signs saying "falling snow" or something similar.</a:t>
            </a:r>
          </a:p>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13</a:t>
            </a:fld>
            <a:endParaRPr lang="en-US">
              <a:solidFill>
                <a:prstClr val="black"/>
              </a:solidFill>
            </a:endParaRPr>
          </a:p>
        </p:txBody>
      </p:sp>
      <p:sp>
        <p:nvSpPr>
          <p:cNvPr id="6" name="Date Placeholder 2">
            <a:extLst>
              <a:ext uri="{FF2B5EF4-FFF2-40B4-BE49-F238E27FC236}">
                <a16:creationId xmlns:a16="http://schemas.microsoft.com/office/drawing/2014/main" id="{F0E8C421-1C8F-1E48-ABCE-D4DA5B113A1B}"/>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8C5BE22B-8457-3B92-FC3A-44348F7BF90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249845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39613"/>
          </a:xfrm>
        </p:spPr>
        <p:txBody>
          <a:bodyPr/>
          <a:lstStyle/>
          <a:p>
            <a:r>
              <a:rPr lang="en-US" sz="1200" dirty="0"/>
              <a:t>Be familiar with weather terms and/or hang a chart in public spaces.</a:t>
            </a:r>
          </a:p>
          <a:p>
            <a:r>
              <a:rPr lang="en-US" sz="1200" dirty="0"/>
              <a:t>Listening to weather reports can help with planning. When advisories are issued, operations should be </a:t>
            </a:r>
            <a:r>
              <a:rPr lang="en-US" sz="1200" dirty="0" err="1"/>
              <a:t>dprepare</a:t>
            </a:r>
            <a:r>
              <a:rPr lang="en-US" sz="1200" dirty="0"/>
              <a:t> to switch to the plans specific for the weather event. </a:t>
            </a:r>
          </a:p>
          <a:p>
            <a:r>
              <a:rPr lang="en-US" sz="1200" dirty="0"/>
              <a:t>Watches &amp; Warnings provide time to take care of critical needs and shift operations as needed for the weather event.</a:t>
            </a:r>
          </a:p>
          <a:p>
            <a:r>
              <a:rPr lang="en-US" sz="1200" dirty="0"/>
              <a:t>ALL affected employees should know and understand what the procedures are for the different types of weather events.</a:t>
            </a:r>
          </a:p>
          <a:p>
            <a:r>
              <a:rPr lang="en-US" sz="1200" dirty="0"/>
              <a:t>Although not on this list, Severe thunderstorms, hail, and tornadoes are also events that should have plans in place. </a:t>
            </a:r>
            <a:endParaRPr lang="en-VI" sz="1200" dirty="0"/>
          </a:p>
        </p:txBody>
      </p:sp>
      <p:sp>
        <p:nvSpPr>
          <p:cNvPr id="4" name="Slide Number Placeholder 3"/>
          <p:cNvSpPr>
            <a:spLocks noGrp="1"/>
          </p:cNvSpPr>
          <p:nvPr>
            <p:ph type="sldNum" sz="quarter" idx="5"/>
          </p:nvPr>
        </p:nvSpPr>
        <p:spPr>
          <a:xfrm>
            <a:off x="7073053" y="-12388"/>
            <a:ext cx="729827" cy="277808"/>
          </a:xfrm>
        </p:spPr>
        <p:txBody>
          <a:bodyPr/>
          <a:lstStyle/>
          <a:p>
            <a:pPr defTabSz="966612">
              <a:defRPr/>
            </a:pPr>
            <a:fld id="{08B62C1E-FB89-4114-AF82-DCC7AD38C6E5}" type="slidenum">
              <a:rPr lang="en-VI">
                <a:solidFill>
                  <a:prstClr val="black"/>
                </a:solidFill>
                <a:cs typeface="Latha" panose="020B0604020202020204" pitchFamily="34" charset="0"/>
              </a:rPr>
              <a:pPr defTabSz="966612">
                <a:defRPr/>
              </a:pPr>
              <a:t>14</a:t>
            </a:fld>
            <a:endParaRPr lang="en-VI" dirty="0">
              <a:solidFill>
                <a:prstClr val="black"/>
              </a:solidFill>
              <a:cs typeface="Latha" panose="020B0604020202020204" pitchFamily="34" charset="0"/>
            </a:endParaRPr>
          </a:p>
        </p:txBody>
      </p:sp>
      <p:sp>
        <p:nvSpPr>
          <p:cNvPr id="5" name="Date Placeholder 2">
            <a:extLst>
              <a:ext uri="{FF2B5EF4-FFF2-40B4-BE49-F238E27FC236}">
                <a16:creationId xmlns:a16="http://schemas.microsoft.com/office/drawing/2014/main" id="{88905466-B88D-A91A-0F5E-0BCAD6A9D55A}"/>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24EB0C84-D81A-B52A-2B24-40FAD077CE08}"/>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32007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120029"/>
          </a:xfrm>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966612">
              <a:defRPr/>
            </a:pPr>
            <a:fld id="{DDDBE19E-176A-47A6-8D2D-365132E40E2A}" type="slidenum">
              <a:rPr lang="en-US">
                <a:solidFill>
                  <a:prstClr val="black"/>
                </a:solidFill>
              </a:rPr>
              <a:pPr defTabSz="966612">
                <a:defRPr/>
              </a:pPr>
              <a:t>15</a:t>
            </a:fld>
            <a:endParaRPr lang="en-US">
              <a:solidFill>
                <a:prstClr val="black"/>
              </a:solidFill>
            </a:endParaRPr>
          </a:p>
        </p:txBody>
      </p:sp>
      <p:sp>
        <p:nvSpPr>
          <p:cNvPr id="6" name="Date Placeholder 2">
            <a:extLst>
              <a:ext uri="{FF2B5EF4-FFF2-40B4-BE49-F238E27FC236}">
                <a16:creationId xmlns:a16="http://schemas.microsoft.com/office/drawing/2014/main" id="{4CADED36-E2E4-37A2-A2B0-D54D663CF23A}"/>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C762E700-1D99-0E07-D64C-41E7786072A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53101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120029"/>
          </a:xfrm>
        </p:spPr>
        <p:txBody>
          <a:bodyPr/>
          <a:lstStyle/>
          <a:p>
            <a:r>
              <a:rPr lang="en-US" sz="1200" dirty="0"/>
              <a:t>These are from NIOSH</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16</a:t>
            </a:fld>
            <a:endParaRPr lang="en-US">
              <a:solidFill>
                <a:prstClr val="black"/>
              </a:solidFill>
            </a:endParaRPr>
          </a:p>
        </p:txBody>
      </p:sp>
      <p:sp>
        <p:nvSpPr>
          <p:cNvPr id="6" name="Date Placeholder 2">
            <a:extLst>
              <a:ext uri="{FF2B5EF4-FFF2-40B4-BE49-F238E27FC236}">
                <a16:creationId xmlns:a16="http://schemas.microsoft.com/office/drawing/2014/main" id="{5439461D-9EA9-7AB9-8603-F4CE8F1FDFBD}"/>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61217610-EF1C-C1D7-F521-B06A5980AADA}"/>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141584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22640"/>
            <a:ext cx="7802880" cy="6702447"/>
          </a:xfrm>
        </p:spPr>
        <p:txBody>
          <a:bodyPr/>
          <a:lstStyle/>
          <a:p>
            <a:r>
              <a:rPr lang="en-US" sz="1200" dirty="0"/>
              <a:t>From NIOSH</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17</a:t>
            </a:fld>
            <a:endParaRPr lang="en-US" dirty="0">
              <a:solidFill>
                <a:prstClr val="black"/>
              </a:solidFill>
            </a:endParaRPr>
          </a:p>
        </p:txBody>
      </p:sp>
      <p:sp>
        <p:nvSpPr>
          <p:cNvPr id="6" name="Date Placeholder 2">
            <a:extLst>
              <a:ext uri="{FF2B5EF4-FFF2-40B4-BE49-F238E27FC236}">
                <a16:creationId xmlns:a16="http://schemas.microsoft.com/office/drawing/2014/main" id="{2DDC3428-4568-7A8A-6024-0FE084BCA6F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23460DC3-F0DF-9225-1B72-3AE2B4E1A2D7}"/>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262484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27224"/>
          </a:xfrm>
        </p:spPr>
        <p:txBody>
          <a:bodyPr/>
          <a:lstStyle/>
          <a:p>
            <a:r>
              <a:rPr lang="en-US" sz="1200" dirty="0"/>
              <a:t>NIOSH</a:t>
            </a:r>
          </a:p>
          <a:p>
            <a:r>
              <a:rPr lang="en-US" sz="1200" dirty="0"/>
              <a:t>Don't forget to layer.</a:t>
            </a:r>
          </a:p>
          <a:p>
            <a:r>
              <a:rPr lang="en-US" sz="1200" dirty="0"/>
              <a:t>Also wear a hat.</a:t>
            </a:r>
          </a:p>
          <a:p>
            <a:r>
              <a:rPr lang="en-US" sz="1200" dirty="0"/>
              <a:t>Use handwarmers, etc. </a:t>
            </a:r>
          </a:p>
          <a:p>
            <a:r>
              <a:rPr lang="en-US" sz="1200" dirty="0"/>
              <a:t>Have extra clothes.</a:t>
            </a:r>
          </a:p>
          <a:p>
            <a:r>
              <a:rPr lang="en-US" sz="1200" dirty="0"/>
              <a:t>DO NOT TOUCH COLD METAL SURFACES WITH BARE SKIN!</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18</a:t>
            </a:fld>
            <a:endParaRPr lang="en-US" dirty="0">
              <a:solidFill>
                <a:prstClr val="black"/>
              </a:solidFill>
            </a:endParaRPr>
          </a:p>
        </p:txBody>
      </p:sp>
      <p:sp>
        <p:nvSpPr>
          <p:cNvPr id="6" name="Date Placeholder 2">
            <a:extLst>
              <a:ext uri="{FF2B5EF4-FFF2-40B4-BE49-F238E27FC236}">
                <a16:creationId xmlns:a16="http://schemas.microsoft.com/office/drawing/2014/main" id="{D0F3A840-39B0-355C-2A7D-ACE8934520A6}"/>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AFBEDB2E-37A1-CA0A-3F11-89B22DAFF7DB}"/>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915279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315200" cy="6799396"/>
          </a:xfrm>
        </p:spPr>
        <p:txBody>
          <a:bodyPr/>
          <a:lstStyle/>
          <a:p>
            <a:r>
              <a:rPr lang="en-US" sz="1200" dirty="0"/>
              <a:t>A hat should always be worn in cold weather as a majority of body heat can escape through an uncovered heat.  </a:t>
            </a:r>
          </a:p>
          <a:p>
            <a:r>
              <a:rPr lang="en-US" sz="1200" dirty="0"/>
              <a:t>When hard hats are required, don't attempt to wear them over another hat as the bulkiness of the hat will interfere with the hard hat's ability to protect. Use a hardhat liner that works with your hardhat. There are several different styles and options. Some go over the hard hat, some are designed to attach to the hard hat, and some go underneath. </a:t>
            </a:r>
          </a:p>
          <a:p>
            <a:r>
              <a:rPr lang="en-US" sz="1200" dirty="0"/>
              <a:t>Gloves – it is important to wear gloves to protect the fingers from frostbite. Most work gloves are not designed to protect against cold, but rather specific hazards such as punctures/cuts, chemicals, electricity, etc. A glove liner increases insulation while minimizing bulkiness. Glove liners are designed to layer – as with clothes in cold weather. There are many types of glove liners and materials depending on needs. </a:t>
            </a:r>
          </a:p>
          <a:p>
            <a:pPr lvl="1"/>
            <a:r>
              <a:rPr lang="en-US" sz="1200" dirty="0"/>
              <a:t>Some glove liners provide moisture wicking. Especially good for long work hours to avoid a "sticky feeling", they are breathable and ventilated. </a:t>
            </a:r>
          </a:p>
          <a:p>
            <a:pPr lvl="1"/>
            <a:r>
              <a:rPr lang="en-US" sz="1200" dirty="0"/>
              <a:t>Glove liners allow for greater sensitivity &amp; dexterity of hands to grip, grab, and handle small objects. Work gloves tend to be thick and bulky which can make it more difficult for workers to have the sensation need to perform fine motor tasks. </a:t>
            </a:r>
          </a:p>
          <a:p>
            <a:pPr lvl="1"/>
            <a:r>
              <a:rPr lang="en-US" sz="1200" dirty="0"/>
              <a:t>Some glove liners provide extra protection against hand injuries due to cuts, punctures, impact. </a:t>
            </a:r>
          </a:p>
          <a:p>
            <a:pPr lvl="1"/>
            <a:r>
              <a:rPr lang="en-US" sz="1200" dirty="0"/>
              <a:t>Glove liners can add an extra layer of protection against wetness. </a:t>
            </a:r>
          </a:p>
          <a:p>
            <a:r>
              <a:rPr lang="en-US" sz="1200" dirty="0"/>
              <a:t>Clothing –  Dress like an onion. 3 layers of clothing is better than 1 heavy layer. Consider a moisture wicking </a:t>
            </a:r>
            <a:r>
              <a:rPr lang="en-US" sz="1200" dirty="0" err="1"/>
              <a:t>garmet</a:t>
            </a:r>
            <a:r>
              <a:rPr lang="en-US" sz="1200" dirty="0"/>
              <a:t> worn close to the skin.  The mid-layer should not bee too tight and provide insulation . The out layer protects against the weather – should be waterproof, help cut down wind, etc.  This layer needs to be breathable, rugged and durable. </a:t>
            </a:r>
          </a:p>
          <a:p>
            <a:r>
              <a:rPr lang="en-US" sz="1200" dirty="0"/>
              <a:t>Footwear – Use rubber over boots to protect against water.  Ice cleats can be used to help prevent slip, trips, falls. </a:t>
            </a:r>
          </a:p>
          <a:p>
            <a:pPr marL="0" indent="0">
              <a:buNone/>
            </a:pPr>
            <a:endParaRPr lang="en-VI" sz="1200" dirty="0"/>
          </a:p>
        </p:txBody>
      </p:sp>
      <p:sp>
        <p:nvSpPr>
          <p:cNvPr id="4" name="Slide Number Placeholder 3"/>
          <p:cNvSpPr>
            <a:spLocks noGrp="1"/>
          </p:cNvSpPr>
          <p:nvPr>
            <p:ph type="sldNum" sz="quarter" idx="5"/>
          </p:nvPr>
        </p:nvSpPr>
        <p:spPr>
          <a:xfrm>
            <a:off x="6585373" y="1"/>
            <a:ext cx="729827" cy="277808"/>
          </a:xfrm>
        </p:spPr>
        <p:txBody>
          <a:bodyPr/>
          <a:lstStyle/>
          <a:p>
            <a:pPr defTabSz="966612">
              <a:defRPr/>
            </a:pPr>
            <a:fld id="{08B62C1E-FB89-4114-AF82-DCC7AD38C6E5}" type="slidenum">
              <a:rPr lang="en-VI">
                <a:solidFill>
                  <a:prstClr val="black"/>
                </a:solidFill>
              </a:rPr>
              <a:pPr defTabSz="966612">
                <a:defRPr/>
              </a:pPr>
              <a:t>19</a:t>
            </a:fld>
            <a:endParaRPr lang="en-VI">
              <a:solidFill>
                <a:prstClr val="black"/>
              </a:solidFill>
            </a:endParaRPr>
          </a:p>
        </p:txBody>
      </p:sp>
      <p:sp>
        <p:nvSpPr>
          <p:cNvPr id="5" name="Date Placeholder 2">
            <a:extLst>
              <a:ext uri="{FF2B5EF4-FFF2-40B4-BE49-F238E27FC236}">
                <a16:creationId xmlns:a16="http://schemas.microsoft.com/office/drawing/2014/main" id="{D626C30D-76C3-DB4A-C776-F7E2E1BB76F2}"/>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013E1E3E-EBB2-3AA6-1DA2-1802145567F0}"/>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117966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sz="1200"/>
          </a:p>
        </p:txBody>
      </p:sp>
      <p:sp>
        <p:nvSpPr>
          <p:cNvPr id="4" name="Slide Number Placeholder 3"/>
          <p:cNvSpPr>
            <a:spLocks noGrp="1"/>
          </p:cNvSpPr>
          <p:nvPr>
            <p:ph type="sldNum" sz="quarter" idx="5"/>
          </p:nvPr>
        </p:nvSpPr>
        <p:spPr/>
        <p:txBody>
          <a:bodyPr/>
          <a:lstStyle/>
          <a:p>
            <a:fld id="{08B62C1E-FB89-4114-AF82-DCC7AD38C6E5}" type="slidenum">
              <a:rPr lang="en-VI" smtClean="0"/>
              <a:pPr/>
              <a:t>2</a:t>
            </a:fld>
            <a:endParaRPr lang="en-VI"/>
          </a:p>
        </p:txBody>
      </p:sp>
    </p:spTree>
    <p:extLst>
      <p:ext uri="{BB962C8B-B14F-4D97-AF65-F5344CB8AC3E}">
        <p14:creationId xmlns:p14="http://schemas.microsoft.com/office/powerpoint/2010/main" val="2999519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99396"/>
          </a:xfrm>
        </p:spPr>
        <p:txBody>
          <a:bodyPr/>
          <a:lstStyle/>
          <a:p>
            <a:r>
              <a:rPr lang="en-US" sz="1200" dirty="0"/>
              <a:t>Workers &amp; managers need to be aware the bulky, warm clothing necessary to protect against cold weather  can not only make some tasks a bit harder, but also can contribute to an increase in hazards particularly slip, trips, (stumbles), and falls as well as entanglement hazards in machines.</a:t>
            </a:r>
          </a:p>
          <a:p>
            <a:r>
              <a:rPr lang="en-US" sz="1200" dirty="0"/>
              <a:t>Bulkiness can affect how a person is able to move – such as climbing a ladder. </a:t>
            </a:r>
          </a:p>
          <a:p>
            <a:r>
              <a:rPr lang="en-US" sz="1200" dirty="0"/>
              <a:t>The bulkiness of the clothing can also affect how PPE fits and functions.  It is important to adjust PPE (such as body harnesses) to accommodate for the extra clothing and ensure it still fits and functions properly.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20</a:t>
            </a:fld>
            <a:endParaRPr lang="en-VI">
              <a:solidFill>
                <a:prstClr val="black"/>
              </a:solidFill>
            </a:endParaRPr>
          </a:p>
        </p:txBody>
      </p:sp>
      <p:sp>
        <p:nvSpPr>
          <p:cNvPr id="5" name="Date Placeholder 2">
            <a:extLst>
              <a:ext uri="{FF2B5EF4-FFF2-40B4-BE49-F238E27FC236}">
                <a16:creationId xmlns:a16="http://schemas.microsoft.com/office/drawing/2014/main" id="{9C902C9B-5BDB-74CF-9DE8-5A7D30045C92}"/>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85DCDB9D-60AC-3893-7222-4E4A582F370D}"/>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223461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851111"/>
          </a:xfrm>
        </p:spPr>
        <p:txBody>
          <a:bodyPr/>
          <a:lstStyle/>
          <a:p>
            <a:r>
              <a:rPr lang="en-US" sz="1200" dirty="0"/>
              <a:t>A hat should always be worn in cold weather as a majority of body heat can escape through an uncovered heat.  </a:t>
            </a:r>
          </a:p>
          <a:p>
            <a:r>
              <a:rPr lang="en-US" sz="1200" dirty="0"/>
              <a:t>When hard hats are required, don't attempt to wear them over another hat as the bulkiness of the hat will interfere with the hard hat's ability to protect. Use a hardhat liner that works with your hardhat. There are several different styles and options. Some go over the hard hat, some are designed to attach to the hard hat, and some go underneath. </a:t>
            </a:r>
          </a:p>
          <a:p>
            <a:r>
              <a:rPr lang="en-US" sz="1200" dirty="0"/>
              <a:t>Gloves – it is important to wear gloves to protect the fingers from frostbite. Most work gloves are not designed to protect against cold, but rather specific hazards such as punctures/cuts, chemicals, electricity, etc. A glove liner increases insulation while minimizing bulkiness. Glove liners are designed to layer – as with clothes in cold weather. There are many types of glove liners and materials depending on needs. </a:t>
            </a:r>
          </a:p>
          <a:p>
            <a:pPr lvl="1"/>
            <a:r>
              <a:rPr lang="en-US" sz="1200" dirty="0"/>
              <a:t>Some glove liners provide moisture wicking. Especially good for long work hours to avoid a "sticky feeling", they are breathable and ventilated. </a:t>
            </a:r>
          </a:p>
          <a:p>
            <a:pPr lvl="1"/>
            <a:r>
              <a:rPr lang="en-US" sz="1200" dirty="0"/>
              <a:t>Glove liners allow for greater sensitivity &amp; dexterity of hands to grip, grab, and handle small objects. Work gloves tend to be thick and bulky which can make it more difficult for workers to have the sensation need to perform fine motor tasks. </a:t>
            </a:r>
          </a:p>
          <a:p>
            <a:pPr lvl="1"/>
            <a:r>
              <a:rPr lang="en-US" sz="1200" dirty="0"/>
              <a:t>Some glove liners provide extra protection against hand injuries due to cuts, punctures, impact. </a:t>
            </a:r>
          </a:p>
          <a:p>
            <a:pPr lvl="1"/>
            <a:r>
              <a:rPr lang="en-US" sz="1200" dirty="0"/>
              <a:t>Glove liners can add an extra layer of protection against wetness. </a:t>
            </a:r>
          </a:p>
          <a:p>
            <a:r>
              <a:rPr lang="en-US" sz="1200" dirty="0"/>
              <a:t>Clothing – 3 layers of clothing is better than 1 heavy layer. Consider a moisture wicking </a:t>
            </a:r>
            <a:r>
              <a:rPr lang="en-US" sz="1200" dirty="0" err="1"/>
              <a:t>garmet</a:t>
            </a:r>
            <a:r>
              <a:rPr lang="en-US" sz="1200" dirty="0"/>
              <a:t> worn close to the skin. Clothing should not bee too tight and provide insulation much like wool.</a:t>
            </a:r>
          </a:p>
          <a:p>
            <a:r>
              <a:rPr lang="en-US" sz="1200" dirty="0"/>
              <a:t>Footwear – Use rubber over boots to protect against water.  Ice cleats can be used to help prevent slip, trips, falls. </a:t>
            </a:r>
          </a:p>
          <a:p>
            <a:r>
              <a:rPr lang="en-US" sz="1200" dirty="0"/>
              <a:t>Sunburn/windburn – Yes, even during winter you can get sunburned. Snow reflects up to 80 percent of the sun’s UV light, so the rays hit you twice, further increasing your risk of skin cancer and premature aging. Additionally, UVA rays can penetrate through clouds, fog and even glass especially on bright sunny days when the snow is reflecting the sun.  Likewise those UV rays cause sun glare which can burn the surface of the eye. This creates a temporary, but extremely painful, condition called photokeratitis - more commonly known as snow blindness. Vision loss from snow blindness is temporary and usually resolves in 24 to 48 hours.</a:t>
            </a:r>
          </a:p>
          <a:p>
            <a:pPr lvl="1"/>
            <a:r>
              <a:rPr lang="en-US" sz="1200" dirty="0"/>
              <a:t>Symptoms of snow blindness include: Burning eyes, Light sensitivity, Eye pain, Red eyes, Blurry vision, A gritty sensation in the eye, Watery eyes, Headaches, Swollen eyes, Swollen eyelids, Halo glare around lights </a:t>
            </a:r>
          </a:p>
          <a:p>
            <a:pPr lvl="1"/>
            <a:r>
              <a:rPr lang="en-US" sz="1200" dirty="0"/>
              <a:t>Wear sunglasses that block 100 percent of the sun's UV rays when you are outdoors during the day. For extended periods of time outdoors, invest in wrap-style frame sunglasses that protect your eyes from indirect as well as direct sunlight or use side shields.</a:t>
            </a:r>
          </a:p>
          <a:p>
            <a:pPr lvl="1"/>
            <a:r>
              <a:rPr lang="en-US" sz="1200" dirty="0"/>
              <a:t>Apply a broad-spectrum sunscreen with an SPF of 15 or higher daily to all exposed skin, and make sure to cover often-missed spots like the tops of your ears, around the eyes and near the hairline. Consider choosing a moisturizing sunscreen with ingredients like lanolin or glycerin to combat dry winter skin. Use a lip balm to protect lips from sun exposure and chapped, cracking, dryness. Wear a brimmed hat to keep sun off neck and face. </a:t>
            </a:r>
          </a:p>
          <a:p>
            <a:pPr marL="0" indent="0">
              <a:buNone/>
            </a:pP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21</a:t>
            </a:fld>
            <a:endParaRPr lang="en-VI">
              <a:solidFill>
                <a:prstClr val="black"/>
              </a:solidFill>
            </a:endParaRPr>
          </a:p>
        </p:txBody>
      </p:sp>
      <p:sp>
        <p:nvSpPr>
          <p:cNvPr id="5" name="Date Placeholder 2">
            <a:extLst>
              <a:ext uri="{FF2B5EF4-FFF2-40B4-BE49-F238E27FC236}">
                <a16:creationId xmlns:a16="http://schemas.microsoft.com/office/drawing/2014/main" id="{F4E34FDE-3718-1307-B300-CC8D0AF7D61E}"/>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2177C937-6FCA-CCA2-DCFC-58F624291ACE}"/>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3684534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99396"/>
          </a:xfrm>
        </p:spPr>
        <p:txBody>
          <a:bodyPr/>
          <a:lstStyle/>
          <a:p>
            <a:pPr defTabSz="1021806">
              <a:defRPr/>
            </a:pPr>
            <a:r>
              <a:rPr lang="en-US" sz="1300" dirty="0">
                <a:solidFill>
                  <a:prstClr val="black"/>
                </a:solidFill>
              </a:rPr>
              <a:t>Sunburn/windburn – Yes, even during winter you can get sunburned. Snow reflects up to 80 percent of the sun’s UV light, so the rays hit you twice, further increasing your risk of skin cancer and premature aging. Additionally, UVA rays can penetrate through clouds, fog and even glass especially on bright sunny days when the snow is reflecting the sun.  Likewise those UV rays cause sun glare which can burn the surface of the eye. This creates a temporary, but extremely painful, condition called photokeratitis - more commonly known as snow blindness. Vision loss from snow blindness is temporary and usually resolves in 24 to 48 hours.</a:t>
            </a:r>
          </a:p>
          <a:p>
            <a:pPr lvl="1" defTabSz="1021806">
              <a:defRPr/>
            </a:pPr>
            <a:r>
              <a:rPr lang="en-US" sz="1300" dirty="0">
                <a:solidFill>
                  <a:prstClr val="black"/>
                </a:solidFill>
              </a:rPr>
              <a:t>Symptoms of snow blindness include: Burning eyes, Light sensitivity, Eye pain, Red eyes, Blurry vision, A gritty sensation in the eye, Watery eyes, Headaches, Swollen eyes, Swollen eyelids, Halo glare around lights </a:t>
            </a:r>
          </a:p>
          <a:p>
            <a:pPr lvl="1" defTabSz="1021806">
              <a:defRPr/>
            </a:pPr>
            <a:r>
              <a:rPr lang="en-US" sz="1300" dirty="0">
                <a:solidFill>
                  <a:prstClr val="black"/>
                </a:solidFill>
              </a:rPr>
              <a:t>Wear sunglasses that block 100 percent of the sun's UV rays when you are outdoors during the day. For extended periods of time outdoors, invest in wrap-style frame sunglasses that protect your eyes from indirect as well as direct sunlight or use side shields.</a:t>
            </a:r>
          </a:p>
          <a:p>
            <a:pPr lvl="1" defTabSz="1021806">
              <a:defRPr/>
            </a:pPr>
            <a:r>
              <a:rPr lang="en-US" sz="1300" dirty="0">
                <a:solidFill>
                  <a:prstClr val="black"/>
                </a:solidFill>
              </a:rPr>
              <a:t>Apply a broad-spectrum sunscreen with an SPF of 15 or higher daily to all exposed skin, and make sure to cover often-missed spots like the tops of your ears, around the eyes and near the hairline. Consider choosing a moisturizing sunscreen with ingredients like lanolin or glycerin to combat dry winter skin. Use a lip balm to protect lips from sun exposure and chapped, cracking, dryness. Wear a brimmed hat to keep sun off neck and face. </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22</a:t>
            </a:fld>
            <a:endParaRPr lang="en-VI">
              <a:solidFill>
                <a:prstClr val="black"/>
              </a:solidFill>
            </a:endParaRPr>
          </a:p>
        </p:txBody>
      </p:sp>
      <p:sp>
        <p:nvSpPr>
          <p:cNvPr id="5" name="Date Placeholder 2">
            <a:extLst>
              <a:ext uri="{FF2B5EF4-FFF2-40B4-BE49-F238E27FC236}">
                <a16:creationId xmlns:a16="http://schemas.microsoft.com/office/drawing/2014/main" id="{9602A69F-CF20-92E4-250A-C01DBD85DF70}"/>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B3232FCF-7DE4-B0B8-8DAF-56244B8E64F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174471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844916"/>
          </a:xfrm>
        </p:spPr>
        <p:txBody>
          <a:bodyPr/>
          <a:lstStyle/>
          <a:p>
            <a:r>
              <a:rPr lang="en-US" sz="1200" dirty="0"/>
              <a:t>The truth is, you won’t squander anywhere close to 50% of your body heat through an uncapped noggin. Will you lose some heat? Absolutely…but a 2008 study shows that it’s more in the </a:t>
            </a:r>
            <a:r>
              <a:rPr lang="en-US" sz="1200" b="1" dirty="0"/>
              <a:t>10% range for adults.</a:t>
            </a:r>
          </a:p>
          <a:p>
            <a:r>
              <a:rPr lang="en-US" sz="1200" dirty="0"/>
              <a:t>That figure makes sense, as it roughly matches the head’s percentage of your body’s total surface area. Or to put it another way, you’re losing heat in direct proportion to the amount of exposed skin.</a:t>
            </a:r>
          </a:p>
          <a:p>
            <a:r>
              <a:rPr lang="en-US" sz="1200" dirty="0"/>
              <a:t>Where did this "myth" about heat pouring out of your head originate? Most point to an old U.S. Army Field Manual that estimated soldiers could lose 40% to 45% of their body heat through an unprotected head.</a:t>
            </a:r>
          </a:p>
          <a:p>
            <a:r>
              <a:rPr lang="en-US" sz="1200" dirty="0"/>
              <a:t>If your mom used to tell you this – she's not entirely wrong. You do lose some body heat. More importantly, Frostbite symptoms can start to develop quickly on any exposed skin — especially ears and noses — when temperatures dip into the single digits Fahrenheit. </a:t>
            </a:r>
          </a:p>
          <a:p>
            <a:r>
              <a:rPr lang="en-US" sz="1200" dirty="0"/>
              <a:t>AND to validate the old tale a bit more - </a:t>
            </a:r>
            <a:r>
              <a:rPr lang="en-US" sz="1200" b="1" dirty="0"/>
              <a:t>Children tend to lose a higher percentage of body heat through their heads </a:t>
            </a:r>
            <a:r>
              <a:rPr lang="en-US" sz="1200" dirty="0"/>
              <a:t>because compared to adults, their heads are bigger in comparison to their bodies.</a:t>
            </a:r>
          </a:p>
          <a:p>
            <a:r>
              <a:rPr lang="en-US" sz="1200" dirty="0"/>
              <a:t>https://health.clevelandclinic.org/body-heat-loss/</a:t>
            </a:r>
          </a:p>
          <a:p>
            <a:endParaRPr lang="en-US" sz="1200" dirty="0"/>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23</a:t>
            </a:fld>
            <a:endParaRPr lang="en-VI" dirty="0">
              <a:solidFill>
                <a:prstClr val="black"/>
              </a:solidFill>
            </a:endParaRPr>
          </a:p>
        </p:txBody>
      </p:sp>
      <p:sp>
        <p:nvSpPr>
          <p:cNvPr id="5" name="Date Placeholder 2">
            <a:extLst>
              <a:ext uri="{FF2B5EF4-FFF2-40B4-BE49-F238E27FC236}">
                <a16:creationId xmlns:a16="http://schemas.microsoft.com/office/drawing/2014/main" id="{1983694A-B93A-95F2-E60C-3F76F1FE266D}"/>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DDEFECDA-74A1-7037-9F29-9BCFC42CE758}"/>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387931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42863"/>
            <a:ext cx="3840163" cy="2879726"/>
          </a:xfrm>
        </p:spPr>
      </p:sp>
      <p:sp>
        <p:nvSpPr>
          <p:cNvPr id="3" name="Notes Placeholder 2"/>
          <p:cNvSpPr>
            <a:spLocks noGrp="1"/>
          </p:cNvSpPr>
          <p:nvPr>
            <p:ph type="body" idx="1"/>
          </p:nvPr>
        </p:nvSpPr>
        <p:spPr>
          <a:xfrm>
            <a:off x="0" y="3004057"/>
            <a:ext cx="7802880" cy="6721030"/>
          </a:xfrm>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966612">
              <a:defRPr/>
            </a:pPr>
            <a:fld id="{DDDBE19E-176A-47A6-8D2D-365132E40E2A}" type="slidenum">
              <a:rPr lang="en-US">
                <a:solidFill>
                  <a:prstClr val="black"/>
                </a:solidFill>
              </a:rPr>
              <a:pPr defTabSz="966612">
                <a:defRPr/>
              </a:pPr>
              <a:t>24</a:t>
            </a:fld>
            <a:endParaRPr lang="en-US">
              <a:solidFill>
                <a:prstClr val="black"/>
              </a:solidFill>
            </a:endParaRPr>
          </a:p>
        </p:txBody>
      </p:sp>
      <p:sp>
        <p:nvSpPr>
          <p:cNvPr id="6" name="Date Placeholder 2">
            <a:extLst>
              <a:ext uri="{FF2B5EF4-FFF2-40B4-BE49-F238E27FC236}">
                <a16:creationId xmlns:a16="http://schemas.microsoft.com/office/drawing/2014/main" id="{BB51DE8F-6DEA-34EC-3E0F-BAF244AEE981}"/>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89E70AD6-DDCA-9568-5B88-69B60C34EFC8}"/>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2361700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b="1" dirty="0"/>
              <a:t>Animated Slide – Click on each yellow box to reveal text underneath.</a:t>
            </a:r>
          </a:p>
          <a:p>
            <a:r>
              <a:rPr lang="en-US" sz="1200" dirty="0"/>
              <a:t>Lighting - Poor lighting is a major contributing factor to slips, trips, and falls. It becomes a more serious issue in winter months when workers often arrive and leave when there is little or no sunshine  making it hard to see obstacles, ice &amp; other hazards. Doorways, walkways, work areas, stairways, parking lots, etc. should be well lit to prevent injuries.</a:t>
            </a:r>
          </a:p>
          <a:p>
            <a:r>
              <a:rPr lang="en-US" sz="1200" dirty="0"/>
              <a:t>Slippery Surfaces – In some areas of the US, fall events such as leaves falling off trees and grass turning brown is a slower process resulting in continuous organic debris blowing across walkways and work surfaces and accumulating in decomposing piles. Winter brings rain, floods, and mud rather than snow &amp;  ice.  </a:t>
            </a:r>
          </a:p>
          <a:p>
            <a:pPr lvl="1"/>
            <a:r>
              <a:rPr lang="en-US" sz="1200" dirty="0"/>
              <a:t>Regularly clear walking/working surfaces of leaves and debris.</a:t>
            </a:r>
          </a:p>
          <a:p>
            <a:pPr lvl="1"/>
            <a:r>
              <a:rPr lang="en-US" sz="1200" dirty="0"/>
              <a:t>Provide mats to wipe off mud and/or dry footwear.</a:t>
            </a:r>
          </a:p>
          <a:p>
            <a:pPr lvl="1"/>
            <a:r>
              <a:rPr lang="en-US" sz="1200" dirty="0"/>
              <a:t>Clean up any mud, puddles, etc. which may accumulate on walking/working surfaces.</a:t>
            </a:r>
          </a:p>
          <a:p>
            <a:r>
              <a:rPr lang="en-US" sz="1200" dirty="0"/>
              <a:t>Frost, Snow, Ice causes a lose of grip with the surface. Maintain safe walking and working surfaces by immediately and repeatedly clearing away snow and ice. Prevent ice formation and/or melt snow, ice, frost by spreading </a:t>
            </a:r>
            <a:r>
              <a:rPr lang="en-US" sz="1200" dirty="0" err="1"/>
              <a:t>de-icer</a:t>
            </a:r>
            <a:r>
              <a:rPr lang="en-US" sz="1200" dirty="0"/>
              <a:t> such as rock salt. Sand adds traction to slippery surfaces but does not facilitate melting. </a:t>
            </a:r>
          </a:p>
          <a:p>
            <a:pPr lvl="0">
              <a:buAutoNum type="arabicPeriod"/>
            </a:pPr>
            <a:r>
              <a:rPr lang="en-US" sz="1200" dirty="0"/>
              <a:t>Height work during winter months must be undertaken with extreme caution. It is beneficial for companies to have written policies concerning height work during different types of weather. Height work should be avoided during inclement weather including windy weather, rain, snow, sleet, ice, etc. If work must be done, employers should ensure workers are properly equipped &amp; trained to work in the conditions and perform the job tasks.</a:t>
            </a:r>
          </a:p>
          <a:p>
            <a:pPr lvl="1">
              <a:buAutoNum type="alphaLcPeriod"/>
            </a:pPr>
            <a:r>
              <a:rPr lang="en-US" sz="1200" dirty="0"/>
              <a:t>Working at heights over 4 feet or over equipment such as conveyors, kettles, mixers, etc. requires appropriate fall protection such as guard rails, personal fall protection systems, etc. at all times. Inclement weather may necessitate additional fall protection measures be taken. </a:t>
            </a:r>
          </a:p>
          <a:p>
            <a:pPr lvl="1">
              <a:buAutoNum type="alphaLcPeriod"/>
            </a:pPr>
            <a:r>
              <a:rPr lang="en-US" sz="1200" dirty="0"/>
              <a:t>Ladders are to be inspected before each use including ensuring it is free from mud, ice, debris, etc. </a:t>
            </a:r>
          </a:p>
          <a:p>
            <a:pPr lvl="2">
              <a:buFont typeface="+mj-lt"/>
              <a:buAutoNum type="romanLcPeriod"/>
            </a:pPr>
            <a:r>
              <a:rPr lang="en-US" sz="1200" dirty="0"/>
              <a:t>If ladders cannot be adequately cleared and maintained to ensure a firm foot hold and hand hold, they should not be used during weather events.</a:t>
            </a:r>
          </a:p>
          <a:p>
            <a:pPr lvl="2">
              <a:buFont typeface="+mj-lt"/>
              <a:buAutoNum type="romanLcPeriod"/>
            </a:pPr>
            <a:r>
              <a:rPr lang="en-US" sz="1200" dirty="0"/>
              <a:t>Portable ladders (extension, step ladders, etc.) must be set up on a firm and level surface and should be blocked to prevent slippage. When weather elements interfere with the ability to ensure a firm and stable surface, they should not be used.</a:t>
            </a:r>
          </a:p>
          <a:p>
            <a:pPr lvl="2">
              <a:buFont typeface="+mj-lt"/>
              <a:buAutoNum type="romanLcPeriod"/>
            </a:pPr>
            <a:r>
              <a:rPr lang="en-US" sz="1200" b="1" dirty="0"/>
              <a:t>NEVER</a:t>
            </a:r>
            <a:r>
              <a:rPr lang="en-US" sz="1200" dirty="0"/>
              <a:t> use a conductive ladder when lightening or the possibility of lightening is present.</a:t>
            </a:r>
          </a:p>
          <a:p>
            <a:pPr lvl="2">
              <a:buFont typeface="+mj-lt"/>
              <a:buAutoNum type="romanLcPeriod"/>
            </a:pPr>
            <a:r>
              <a:rPr lang="en-US" sz="1200" b="1" dirty="0"/>
              <a:t>Do NOT </a:t>
            </a:r>
            <a:r>
              <a:rPr lang="en-US" sz="1200" dirty="0"/>
              <a:t>use a conductive ladder near power lines. </a:t>
            </a:r>
          </a:p>
          <a:p>
            <a:pPr lvl="2">
              <a:buAutoNum type="romanLcPeriod"/>
            </a:pPr>
            <a:r>
              <a:rPr lang="en-US" sz="1200" b="1" dirty="0"/>
              <a:t>Remember</a:t>
            </a:r>
            <a:r>
              <a:rPr lang="en-US" sz="1200" dirty="0"/>
              <a:t> – wind is generally stronger as elevation increases. This should be taken into account when determining whether it is safe to use a ladder during a breezy or windy day. </a:t>
            </a:r>
          </a:p>
          <a:p>
            <a:pPr lvl="1">
              <a:buAutoNum type="alphaLcPeriod"/>
            </a:pPr>
            <a:r>
              <a:rPr lang="en-US" sz="1200" dirty="0"/>
              <a:t>Power lines – Inclement weather raises the risk of working near power lines. Decreased visibility of power lines during overcast, rainy, snowy, etc. days; potential movement and or sag; increased risk of damage to power lines due to ice/snow, are some of the factors to consider when determining if it is safe to perform work activities near power lines. </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t>25</a:t>
            </a:fld>
            <a:endParaRPr lang="en-VI" dirty="0"/>
          </a:p>
        </p:txBody>
      </p:sp>
      <p:sp>
        <p:nvSpPr>
          <p:cNvPr id="5" name="Date Placeholder 2">
            <a:extLst>
              <a:ext uri="{FF2B5EF4-FFF2-40B4-BE49-F238E27FC236}">
                <a16:creationId xmlns:a16="http://schemas.microsoft.com/office/drawing/2014/main" id="{3252E238-98B9-694B-B1E4-5D21CD9B2A58}"/>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E47D52B-6F62-75A1-5750-CB4D83BD1B60}"/>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05093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dirty="0"/>
              <a:t>Lighting - Poor lighting is a major contributing factor to slips, trips, and falls. It becomes a more serious issue in winter months when workers often arrive and leave when there is little or no sunshine  making it hard to see obstacles, ice &amp; other hazards. Doorways, walkways, work areas, stairways, parking lots, etc. should be well lit to prevent injuries.</a:t>
            </a:r>
          </a:p>
          <a:p>
            <a:r>
              <a:rPr lang="en-US" sz="1200" dirty="0"/>
              <a:t>Slippery Surfaces – In some areas of the US, fall events such as leaves falling off trees and grass turning brown is a slower process resulting in continuous organic debris blowing across walkways and work surfaces and accumulating in decomposing piles. Winter brings rain, floods, and mud rather than snow &amp;  ice.  </a:t>
            </a:r>
          </a:p>
          <a:p>
            <a:pPr lvl="1"/>
            <a:r>
              <a:rPr lang="en-US" sz="1200" dirty="0"/>
              <a:t>Regularly clear walking/working surfaces of leaves and debris.</a:t>
            </a:r>
          </a:p>
          <a:p>
            <a:pPr lvl="1"/>
            <a:r>
              <a:rPr lang="en-US" sz="1200" dirty="0"/>
              <a:t>Provide mats to wipe off mud and/or dry footwear.</a:t>
            </a:r>
          </a:p>
          <a:p>
            <a:pPr lvl="1"/>
            <a:r>
              <a:rPr lang="en-US" sz="1200" dirty="0"/>
              <a:t>Clean up any mud, puddles, etc. which may accumulate on walking/working surfaces.</a:t>
            </a:r>
          </a:p>
          <a:p>
            <a:r>
              <a:rPr lang="en-US" sz="1200" dirty="0"/>
              <a:t>Frost, Snow, Ice causes a lose of grip with the surface. Maintain safe walking and working surfaces by immediately and repeatedly clearing away snow and ice. Prevent ice formation and/or melt snow, ice, frost by spreading </a:t>
            </a:r>
            <a:r>
              <a:rPr lang="en-US" sz="1200" dirty="0" err="1"/>
              <a:t>de-icer</a:t>
            </a:r>
            <a:r>
              <a:rPr lang="en-US" sz="1200" dirty="0"/>
              <a:t> such as rock salt. Sand adds traction to slippery surfaces but does not facilitate melting. </a:t>
            </a:r>
          </a:p>
          <a:p>
            <a:pPr lvl="0">
              <a:buAutoNum type="arabicPeriod"/>
            </a:pPr>
            <a:r>
              <a:rPr lang="en-US" sz="1200" dirty="0"/>
              <a:t>Height work during winter months must be undertaken with extreme caution. It is beneficial for companies to have written policies concerning height work during different types of weather. Height work should be avoided during inclement weather including windy weather, rain, snow, sleet, ice, etc. If work must be done, employers should ensure workers are properly equipped &amp; trained to work in the conditions and perform the job tasks.</a:t>
            </a:r>
          </a:p>
          <a:p>
            <a:pPr lvl="1">
              <a:buAutoNum type="alphaLcPeriod"/>
            </a:pPr>
            <a:r>
              <a:rPr lang="en-US" sz="1200" dirty="0"/>
              <a:t>Working at heights over 4 feet or over equipment such as conveyors, kettles, mixers, etc. requires appropriate fall protection such as guard rails, personal fall protection systems, etc. at all times. Inclement weather may necessitate additional fall protection measures be taken. </a:t>
            </a:r>
          </a:p>
          <a:p>
            <a:pPr lvl="1">
              <a:buAutoNum type="alphaLcPeriod"/>
            </a:pPr>
            <a:r>
              <a:rPr lang="en-US" sz="1200" dirty="0"/>
              <a:t>Ladders are to be inspected before each use including ensuring it is free from mud, ice, debris, etc. </a:t>
            </a:r>
          </a:p>
          <a:p>
            <a:pPr lvl="2">
              <a:buFont typeface="+mj-lt"/>
              <a:buAutoNum type="romanLcPeriod"/>
            </a:pPr>
            <a:r>
              <a:rPr lang="en-US" sz="1200" dirty="0"/>
              <a:t>If ladders cannot be adequately cleared and maintained to ensure a firm foot hold and hand hold, they should not be used during weather events.</a:t>
            </a:r>
          </a:p>
          <a:p>
            <a:pPr lvl="2">
              <a:buFont typeface="+mj-lt"/>
              <a:buAutoNum type="romanLcPeriod"/>
            </a:pPr>
            <a:r>
              <a:rPr lang="en-US" sz="1200" dirty="0"/>
              <a:t>Portable ladders (extension, step ladders, etc.) must be set up on a firm and level surface and should be blocked to prevent slippage. When weather elements interfere with the ability to ensure a firm and stable surface, they should not be used.</a:t>
            </a:r>
          </a:p>
          <a:p>
            <a:pPr lvl="2">
              <a:buFont typeface="+mj-lt"/>
              <a:buAutoNum type="romanLcPeriod"/>
            </a:pPr>
            <a:r>
              <a:rPr lang="en-US" sz="1200" b="1" dirty="0"/>
              <a:t>NEVER</a:t>
            </a:r>
            <a:r>
              <a:rPr lang="en-US" sz="1200" dirty="0"/>
              <a:t> use a conductive ladder when lightening or the possibility of lightening is present.</a:t>
            </a:r>
          </a:p>
          <a:p>
            <a:pPr lvl="2">
              <a:buFont typeface="+mj-lt"/>
              <a:buAutoNum type="romanLcPeriod"/>
            </a:pPr>
            <a:r>
              <a:rPr lang="en-US" sz="1200" b="1" dirty="0"/>
              <a:t>Do NOT </a:t>
            </a:r>
            <a:r>
              <a:rPr lang="en-US" sz="1200" dirty="0"/>
              <a:t>use a conductive ladder near power lines. </a:t>
            </a:r>
          </a:p>
          <a:p>
            <a:pPr lvl="2">
              <a:buAutoNum type="romanLcPeriod"/>
            </a:pPr>
            <a:r>
              <a:rPr lang="en-US" sz="1200" b="1" dirty="0"/>
              <a:t>Remember</a:t>
            </a:r>
            <a:r>
              <a:rPr lang="en-US" sz="1200" dirty="0"/>
              <a:t> – wind is generally stronger as elevation increases. This should be taken into account when determining whether it is safe to use a ladder during a breezy or windy day. </a:t>
            </a:r>
          </a:p>
          <a:p>
            <a:pPr lvl="1">
              <a:buAutoNum type="alphaLcPeriod"/>
            </a:pPr>
            <a:r>
              <a:rPr lang="en-US" sz="1200" dirty="0"/>
              <a:t>Power lines – Inclement weather raises the risk of working near power lines. Decreased visibility of power lines during overcast, rainy, snowy, etc. days; potential movement and or sag; increased risk of damage to power lines due to ice/snow, are some of the factors to consider when determining if it is safe to perform work activities near power lines. </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t>26</a:t>
            </a:fld>
            <a:endParaRPr lang="en-VI" dirty="0"/>
          </a:p>
        </p:txBody>
      </p:sp>
      <p:sp>
        <p:nvSpPr>
          <p:cNvPr id="5" name="Date Placeholder 2">
            <a:extLst>
              <a:ext uri="{FF2B5EF4-FFF2-40B4-BE49-F238E27FC236}">
                <a16:creationId xmlns:a16="http://schemas.microsoft.com/office/drawing/2014/main" id="{3252E238-98B9-694B-B1E4-5D21CD9B2A58}"/>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E47D52B-6F62-75A1-5750-CB4D83BD1B60}"/>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379431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dirty="0">
                <a:solidFill>
                  <a:prstClr val="black"/>
                </a:solidFill>
              </a:rPr>
              <a:t>Lighting - Poor lighting is a major contributing factor to slips, trips, and falls. It becomes a more serious issue in winter months when workers often arrive and leave when there is little or no sunshine  making it hard to see obstacles, ice &amp; other hazards. </a:t>
            </a:r>
          </a:p>
          <a:p>
            <a:pPr defTabSz="966612">
              <a:defRPr/>
            </a:pPr>
            <a:r>
              <a:rPr lang="en-US" dirty="0">
                <a:solidFill>
                  <a:prstClr val="black"/>
                </a:solidFill>
              </a:rPr>
              <a:t>Doorways, walkways, work areas, stairways, parking lots, etc. should be well lit to prevent injuries.  </a:t>
            </a:r>
            <a:r>
              <a:rPr lang="en-US" b="1" dirty="0">
                <a:solidFill>
                  <a:prstClr val="black"/>
                </a:solidFill>
              </a:rPr>
              <a:t>This is an area often overlooked, especially outdoor lighting.</a:t>
            </a:r>
          </a:p>
          <a:p>
            <a:pPr defTabSz="966612">
              <a:defRPr/>
            </a:pPr>
            <a:r>
              <a:rPr lang="en-US" dirty="0">
                <a:solidFill>
                  <a:prstClr val="black"/>
                </a:solidFill>
              </a:rPr>
              <a:t>Investing in lighting can help reduce rates of injury. </a:t>
            </a:r>
          </a:p>
          <a:p>
            <a:pPr defTabSz="966612">
              <a:defRPr/>
            </a:pPr>
            <a:r>
              <a:rPr lang="en-US" dirty="0">
                <a:solidFill>
                  <a:prstClr val="black"/>
                </a:solidFill>
              </a:rPr>
              <a:t>Concentrate on the travel paths employees use, parking lots, and outside work areas.  While a slightly shaded place may be ideal in summer to provide relief from sun and heat – that same spot may be a hazard in winter when not enough light is available to do tasks. </a:t>
            </a:r>
          </a:p>
          <a:p>
            <a:pPr defTabSz="966612">
              <a:defRPr/>
            </a:pPr>
            <a:r>
              <a:rPr lang="en-US" dirty="0">
                <a:solidFill>
                  <a:prstClr val="black"/>
                </a:solidFill>
              </a:rPr>
              <a:t>Indoors - the travel paths and stairs are common culprits for small and large STF related injuries. Install lighting and back up lights in these areas.  For work areas, it is good to use a mix of both overhead and task lighting.  Also, study any areas and times where glare make completing tasks indoors challenging and address these. </a:t>
            </a:r>
          </a:p>
          <a:p>
            <a:pPr defTabSz="966612">
              <a:defRPr/>
            </a:pPr>
            <a:r>
              <a:rPr lang="en-US" dirty="0">
                <a:solidFill>
                  <a:prstClr val="black"/>
                </a:solidFill>
              </a:rPr>
              <a:t>Clearly mark exits and keep them clear.</a:t>
            </a:r>
          </a:p>
          <a:p>
            <a:pPr lvl="1" defTabSz="966612">
              <a:defRPr/>
            </a:pPr>
            <a:r>
              <a:rPr lang="en-US" dirty="0">
                <a:solidFill>
                  <a:prstClr val="black"/>
                </a:solidFill>
              </a:rPr>
              <a:t>Make sure lighting does not cast shadows on transition areas, like stairs, doorways, etc. </a:t>
            </a:r>
          </a:p>
          <a:p>
            <a:pPr defTabSz="966612">
              <a:defRPr/>
            </a:pPr>
            <a:r>
              <a:rPr lang="en-US" dirty="0">
                <a:solidFill>
                  <a:prstClr val="black"/>
                </a:solidFill>
              </a:rPr>
              <a:t>When installing lighting is not an option, consider alternatives that can provide workers the light needed to see and perform their tasks safely such as headlamps, flash lights, etc.  </a:t>
            </a:r>
          </a:p>
          <a:p>
            <a:pPr defTabSz="966612">
              <a:defRPr/>
            </a:pPr>
            <a:r>
              <a:rPr lang="en-US" dirty="0">
                <a:solidFill>
                  <a:prstClr val="black"/>
                </a:solidFill>
              </a:rPr>
              <a:t>Make sure any light sources in areas where grain dust can accumulate, meets the NFPA standards.</a:t>
            </a:r>
          </a:p>
          <a:p>
            <a:pPr defTabSz="966612">
              <a:defRPr/>
            </a:pPr>
            <a:r>
              <a:rPr lang="en-US" dirty="0">
                <a:solidFill>
                  <a:prstClr val="black"/>
                </a:solidFill>
              </a:rPr>
              <a:t>CS CASH Photo - https://www.flickr.com/photos/cscash/</a:t>
            </a:r>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27</a:t>
            </a:fld>
            <a:endParaRPr lang="en-VI"/>
          </a:p>
        </p:txBody>
      </p:sp>
      <p:sp>
        <p:nvSpPr>
          <p:cNvPr id="5" name="Date Placeholder 2">
            <a:extLst>
              <a:ext uri="{FF2B5EF4-FFF2-40B4-BE49-F238E27FC236}">
                <a16:creationId xmlns:a16="http://schemas.microsoft.com/office/drawing/2014/main" id="{80DBF4D7-1961-0CA4-FA4B-B688CB9BA36B}"/>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F29EA3B7-84D0-01E4-F96D-F419BBCFAE1C}"/>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14819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dirty="0"/>
              <a:t>Light – or rather lack of adequate lighting can affect mental health and productivity.</a:t>
            </a:r>
          </a:p>
          <a:p>
            <a:r>
              <a:rPr lang="en-US" sz="1200" dirty="0"/>
              <a:t>Seasonal Affective Disorder  (SAD) </a:t>
            </a:r>
            <a:r>
              <a:rPr lang="en-US" sz="1200" b="1" dirty="0">
                <a:solidFill>
                  <a:prstClr val="black"/>
                </a:solidFill>
              </a:rPr>
              <a:t>aka “The Winter Blues”</a:t>
            </a:r>
            <a:r>
              <a:rPr lang="en-US" sz="1200" dirty="0">
                <a:solidFill>
                  <a:prstClr val="black"/>
                </a:solidFill>
              </a:rPr>
              <a:t>— </a:t>
            </a:r>
            <a:r>
              <a:rPr lang="en-US" sz="1200" dirty="0"/>
              <a:t>is a type of depression. characterized by its recurrent seasonal pattern, with symptoms lasting about 4 to 5 months per year. </a:t>
            </a:r>
          </a:p>
          <a:p>
            <a:pPr lvl="1"/>
            <a:r>
              <a:rPr lang="en-US" sz="1200" dirty="0"/>
              <a:t>Most notes are taken directly/verbatim from - </a:t>
            </a:r>
            <a:r>
              <a:rPr lang="en-US" sz="1200" dirty="0">
                <a:hlinkClick r:id="rId3"/>
              </a:rPr>
              <a:t>https://www.nimh.nih.gov/health/publications/seasonal-affective-disorder</a:t>
            </a:r>
            <a:r>
              <a:rPr lang="en-US" sz="1200" dirty="0"/>
              <a:t> </a:t>
            </a:r>
          </a:p>
          <a:p>
            <a:pPr lvl="1"/>
            <a:r>
              <a:rPr lang="en-US" sz="1200" dirty="0"/>
              <a:t>In some cases, mood changes are more serious and can affect how a person feels, thinks, and handles daily activities. If you notice significant changes in </a:t>
            </a:r>
            <a:r>
              <a:rPr lang="en-US" sz="1200" dirty="0" err="1"/>
              <a:t>your's</a:t>
            </a:r>
            <a:r>
              <a:rPr lang="en-US" sz="1200" dirty="0"/>
              <a:t> or another person's  mood and behavior whenever the seasons,  it may be SAD.  Contact your doctor or mental health care provider. &amp; encourage others to do so.</a:t>
            </a:r>
          </a:p>
          <a:p>
            <a:pPr lvl="1"/>
            <a:r>
              <a:rPr lang="en-US" sz="1200" b="1" dirty="0"/>
              <a:t>Symptoms for winter-pattern SAD, </a:t>
            </a:r>
            <a:r>
              <a:rPr lang="en-US" sz="1200" dirty="0"/>
              <a:t>may include: Oversleeping (hypersomnia); Overeating, particularly with a craving for carbohydrates; Weight gain; Social withdrawal (feeling like “hibernating”).</a:t>
            </a:r>
          </a:p>
          <a:p>
            <a:pPr lvl="1"/>
            <a:r>
              <a:rPr lang="en-US" sz="1200" dirty="0"/>
              <a:t>"Winter pattern' SAD, is contributed to the absence of the full-spectrum of light a person normally receives from sunlight. During the dreary, gray skies of the winter months, a lot of the light spectrum is blocked and our bodies respond in a negative way. </a:t>
            </a:r>
            <a:r>
              <a:rPr lang="en-US" sz="1200" b="1" dirty="0"/>
              <a:t>Without the full-spectrum of light we get from daylight, certain bodily functions are not instigated or supported, causing us to feel down in the dumps.</a:t>
            </a:r>
          </a:p>
          <a:p>
            <a:pPr lvl="1"/>
            <a:r>
              <a:rPr lang="en-US" sz="1200" b="1" dirty="0"/>
              <a:t>Who it Affects. </a:t>
            </a:r>
            <a:r>
              <a:rPr lang="en-US" sz="1200" dirty="0"/>
              <a:t>People in any region, age, or gender can develop SAD. Occurs more often in women than men. More common in those living farther north, where there are shorter daylight hours in  winter.  More common amount younger adults &amp;  persons with other mental health disorders, major depression of Bipolar disorders. </a:t>
            </a:r>
          </a:p>
          <a:p>
            <a:r>
              <a:rPr lang="en-US" sz="1200" b="1" dirty="0"/>
              <a:t>More information is included in an Appendix Page – including suggested causes and treatment. </a:t>
            </a:r>
            <a:r>
              <a:rPr lang="en-US" sz="1200" b="1" dirty="0" err="1"/>
              <a:t>Flourescent</a:t>
            </a:r>
            <a:r>
              <a:rPr lang="en-US" sz="1200" b="1" dirty="0"/>
              <a:t> lighting can mimic the conditions associated with Seasonal Affective Disorder</a:t>
            </a:r>
            <a:r>
              <a:rPr lang="en-US" sz="1200" dirty="0"/>
              <a:t>. Many people report similar symptoms when they’re subjected to working under fluorescent lights and don’t get outside in the sunlight during the day. </a:t>
            </a:r>
          </a:p>
          <a:p>
            <a:pPr marL="241653" indent="-241653"/>
            <a:r>
              <a:rPr lang="en-US" sz="1200" b="1" dirty="0"/>
              <a:t>Poor indoor lighting – Productivity</a:t>
            </a:r>
          </a:p>
          <a:p>
            <a:pPr lvl="1"/>
            <a:r>
              <a:rPr lang="en-US" sz="1200" dirty="0"/>
              <a:t>Physical symptoms are listed on the next slide.</a:t>
            </a:r>
          </a:p>
          <a:p>
            <a:pPr lvl="1"/>
            <a:r>
              <a:rPr lang="en-US" sz="1200" dirty="0"/>
              <a:t>When people experience physical discomfort due to inadequate light or harsh lighting, they have a hard time concentrating and being productive. </a:t>
            </a:r>
          </a:p>
          <a:p>
            <a:pPr lvl="1"/>
            <a:r>
              <a:rPr lang="en-US" sz="1200" dirty="0"/>
              <a:t>Some people are sensitive to the flickering of fluorescent lights. </a:t>
            </a:r>
          </a:p>
          <a:p>
            <a:pPr marL="241653" indent="-241653"/>
            <a:endParaRPr lang="en-US" sz="1200" dirty="0"/>
          </a:p>
          <a:p>
            <a:pPr marL="241653" indent="-241653"/>
            <a:endParaRPr lang="en-US" sz="1200" dirty="0"/>
          </a:p>
          <a:p>
            <a:pPr marL="724959" lvl="1" indent="-241653"/>
            <a:endParaRPr lang="en-US" sz="1200" dirty="0"/>
          </a:p>
          <a:p>
            <a:pPr lvl="1">
              <a:buAutoNum type="alphaLcPeriod"/>
            </a:pPr>
            <a:endParaRPr lang="en-US" sz="1200" dirty="0"/>
          </a:p>
          <a:p>
            <a:pPr lvl="1">
              <a:buAutoNum type="alphaLcPeriod"/>
            </a:pPr>
            <a:endParaRPr lang="en-US" sz="1200" dirty="0"/>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28</a:t>
            </a:fld>
            <a:endParaRPr lang="en-VI" dirty="0"/>
          </a:p>
        </p:txBody>
      </p:sp>
      <p:sp>
        <p:nvSpPr>
          <p:cNvPr id="5" name="Date Placeholder 2">
            <a:extLst>
              <a:ext uri="{FF2B5EF4-FFF2-40B4-BE49-F238E27FC236}">
                <a16:creationId xmlns:a16="http://schemas.microsoft.com/office/drawing/2014/main" id="{96184C09-237A-FE81-F27B-50223697801D}"/>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338E1D3F-29DA-40A3-45C9-D55407814A23}"/>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471739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a:xfrm>
            <a:off x="0" y="3004056"/>
            <a:ext cx="7313506" cy="6307556"/>
          </a:xfrm>
        </p:spPr>
        <p:txBody>
          <a:bodyPr/>
          <a:lstStyle/>
          <a:p>
            <a:pPr defTabSz="966612">
              <a:defRPr/>
            </a:pPr>
            <a:r>
              <a:rPr lang="en-US" sz="1200" dirty="0">
                <a:solidFill>
                  <a:prstClr val="black"/>
                </a:solidFill>
              </a:rPr>
              <a:t>The type of light employees experience can directly affect physical health, mood/mental health, and productivity. </a:t>
            </a:r>
          </a:p>
          <a:p>
            <a:pPr defTabSz="966612">
              <a:defRPr/>
            </a:pPr>
            <a:r>
              <a:rPr lang="en-US" sz="1200" dirty="0">
                <a:solidFill>
                  <a:prstClr val="black"/>
                </a:solidFill>
              </a:rPr>
              <a:t>Too little/dim - can strain the eyes and cause headaches, lowering productivity and resulting in employee fatigue. Dim lights also result in drowsiness or lack of focus.</a:t>
            </a:r>
          </a:p>
          <a:p>
            <a:pPr defTabSz="966612">
              <a:defRPr/>
            </a:pPr>
            <a:r>
              <a:rPr lang="en-US" sz="1200" dirty="0">
                <a:solidFill>
                  <a:prstClr val="black"/>
                </a:solidFill>
              </a:rPr>
              <a:t>Too harsh of lighting which is more common causes eye strain and triggers migraine headaches.</a:t>
            </a:r>
          </a:p>
          <a:p>
            <a:pPr defTabSz="966612">
              <a:defRPr/>
            </a:pPr>
            <a:r>
              <a:rPr lang="en-US" sz="1200" dirty="0">
                <a:solidFill>
                  <a:prstClr val="black"/>
                </a:solidFill>
              </a:rPr>
              <a:t>Muscle strain occurs when trying to adjust for lighting issues, glare, etc.  This usually affects the neck, shoulder, and back area – which can then exacerbate headaches, nausea, sleeplessness, etc.</a:t>
            </a:r>
          </a:p>
          <a:p>
            <a:pPr defTabSz="966612">
              <a:defRPr/>
            </a:pPr>
            <a:r>
              <a:rPr lang="en-US" sz="1200" dirty="0">
                <a:solidFill>
                  <a:prstClr val="black"/>
                </a:solidFill>
              </a:rPr>
              <a:t>Inadequate lighting where tools are being used – such as the maintenance shop area – can increase the risk of an injury incident.  </a:t>
            </a:r>
          </a:p>
          <a:p>
            <a:pPr defTabSz="966612">
              <a:defRPr/>
            </a:pPr>
            <a:r>
              <a:rPr lang="en-US" sz="1200" dirty="0">
                <a:solidFill>
                  <a:prstClr val="black"/>
                </a:solidFill>
              </a:rPr>
              <a:t>Transitioning from indoor work to outdoor areas or vise versa can be hazardous as glare and shadows can temporarily leave a worker with impaired vision. This is not thought about much but can contribute to STF's and other incidents..</a:t>
            </a:r>
          </a:p>
          <a:p>
            <a:pPr defTabSz="966612">
              <a:defRPr/>
            </a:pPr>
            <a:r>
              <a:rPr lang="en-US" sz="1200" dirty="0">
                <a:solidFill>
                  <a:prstClr val="black"/>
                </a:solidFill>
              </a:rPr>
              <a:t>Work area lighting – Use a mixture of overhead and task lighting.  When possible, increase ways for natural light to enter the work areas.</a:t>
            </a:r>
          </a:p>
          <a:p>
            <a:pPr defTabSz="966612">
              <a:defRPr/>
            </a:pPr>
            <a:r>
              <a:rPr lang="en-US" sz="1200" dirty="0">
                <a:solidFill>
                  <a:prstClr val="black"/>
                </a:solidFill>
              </a:rPr>
              <a:t>Consider replacing some of the florescent lighting with "Daylight" blubs which mimic natural lighting and/or install florescent covers. </a:t>
            </a:r>
            <a:r>
              <a:rPr lang="en-US" sz="1200" b="1" dirty="0">
                <a:solidFill>
                  <a:prstClr val="black"/>
                </a:solidFill>
              </a:rPr>
              <a:t> MORE INFORMATION ON LIGHTING IS AVAILABLE IN APPENDIX 2. </a:t>
            </a:r>
            <a:endParaRPr lang="en-US" sz="1200" dirty="0">
              <a:solidFill>
                <a:prstClr val="black"/>
              </a:solidFill>
            </a:endParaRPr>
          </a:p>
          <a:p>
            <a:pPr defTabSz="966612">
              <a:defRPr/>
            </a:pPr>
            <a:r>
              <a:rPr lang="en-US" sz="1200" b="1" dirty="0">
                <a:solidFill>
                  <a:prstClr val="black"/>
                </a:solidFill>
              </a:rPr>
              <a:t>Ways to avoid eye strain:</a:t>
            </a:r>
          </a:p>
          <a:p>
            <a:pPr lvl="1" defTabSz="966612">
              <a:defRPr/>
            </a:pPr>
            <a:r>
              <a:rPr lang="en-US" sz="1200" dirty="0">
                <a:solidFill>
                  <a:prstClr val="black"/>
                </a:solidFill>
              </a:rPr>
              <a:t>Use eye drops to avoid eye dryness. </a:t>
            </a:r>
          </a:p>
          <a:p>
            <a:pPr lvl="1" defTabSz="966612">
              <a:defRPr/>
            </a:pPr>
            <a:r>
              <a:rPr lang="en-US" sz="1200" dirty="0">
                <a:solidFill>
                  <a:prstClr val="black"/>
                </a:solidFill>
              </a:rPr>
              <a:t>Employees can try blue light glasses.</a:t>
            </a:r>
          </a:p>
          <a:p>
            <a:pPr lvl="1" defTabSz="966612">
              <a:defRPr/>
            </a:pPr>
            <a:r>
              <a:rPr lang="en-US" sz="1200" dirty="0">
                <a:solidFill>
                  <a:prstClr val="black"/>
                </a:solidFill>
              </a:rPr>
              <a:t>Stay hydrated.  Drink plenty of water. This helps keeps the eye tissue hydrated. </a:t>
            </a:r>
          </a:p>
          <a:p>
            <a:pPr lvl="1" defTabSz="966612">
              <a:defRPr/>
            </a:pPr>
            <a:r>
              <a:rPr lang="en-US" sz="1200" dirty="0">
                <a:solidFill>
                  <a:prstClr val="black"/>
                </a:solidFill>
              </a:rPr>
              <a:t>Sometimes an anti-glare computer screen is beneficial, but do your research. </a:t>
            </a:r>
          </a:p>
          <a:p>
            <a:pPr defTabSz="966612">
              <a:defRPr/>
            </a:pPr>
            <a:r>
              <a:rPr lang="en-US" sz="1200" b="1" dirty="0">
                <a:solidFill>
                  <a:prstClr val="black"/>
                </a:solidFill>
              </a:rPr>
              <a:t>Incorporate the 20-20-20 Rule. </a:t>
            </a:r>
            <a:r>
              <a:rPr lang="en-US" sz="1200" dirty="0">
                <a:solidFill>
                  <a:prstClr val="black"/>
                </a:solidFill>
              </a:rPr>
              <a:t>The American Academy of Ophthalmology recommends using it when your weary eyes need a break; after 20 minutes of screen exposure, focus on an object 20 feet away from your desk. Do it for 20 seconds. </a:t>
            </a:r>
          </a:p>
          <a:p>
            <a:pPr lvl="1" defTabSz="966612">
              <a:defRPr/>
            </a:pPr>
            <a:r>
              <a:rPr lang="en-US" sz="1200" dirty="0">
                <a:solidFill>
                  <a:prstClr val="black"/>
                </a:solidFill>
              </a:rPr>
              <a:t>This ‘rule of thumb’ applies to all digital devices, and those fluorescent bulbs hanging over your head are no exception.</a:t>
            </a:r>
          </a:p>
          <a:p>
            <a:pPr lvl="1" defTabSz="966612">
              <a:defRPr/>
            </a:pPr>
            <a:r>
              <a:rPr lang="en-US" sz="1200" dirty="0">
                <a:solidFill>
                  <a:prstClr val="black"/>
                </a:solidFill>
              </a:rPr>
              <a:t>Encourage employees to do this by setting the cell phone to vibrate every 20 minutes until if becomes a habit. </a:t>
            </a:r>
          </a:p>
          <a:p>
            <a:pPr defTabSz="966612">
              <a:defRPr/>
            </a:pPr>
            <a:r>
              <a:rPr lang="en-US" sz="1200" dirty="0">
                <a:solidFill>
                  <a:prstClr val="black"/>
                </a:solidFill>
                <a:hlinkClick r:id="rId3"/>
              </a:rPr>
              <a:t>https://www.ncbi.nlm.nih.gov/pmc/articles/PMC3222423/</a:t>
            </a:r>
            <a:r>
              <a:rPr lang="en-US" sz="1200" dirty="0">
                <a:solidFill>
                  <a:prstClr val="black"/>
                </a:solidFill>
              </a:rPr>
              <a:t>      </a:t>
            </a:r>
          </a:p>
          <a:p>
            <a:pPr defTabSz="966612">
              <a:defRPr/>
            </a:pPr>
            <a:r>
              <a:rPr lang="en-US" sz="1200" dirty="0">
                <a:solidFill>
                  <a:prstClr val="black"/>
                </a:solidFill>
                <a:hlinkClick r:id="rId4"/>
              </a:rPr>
              <a:t>https://www.ccohs.ca/oshanswers/ergonomics/office/eye_discomfort.htm</a:t>
            </a:r>
            <a:r>
              <a:rPr lang="en-US" sz="1200" dirty="0">
                <a:solidFill>
                  <a:prstClr val="black"/>
                </a:solidFill>
              </a:rPr>
              <a:t> l  -  </a:t>
            </a:r>
          </a:p>
          <a:p>
            <a:pPr defTabSz="966612">
              <a:defRPr/>
            </a:pPr>
            <a:r>
              <a:rPr lang="en-US" sz="1200" dirty="0">
                <a:solidFill>
                  <a:prstClr val="black"/>
                </a:solidFill>
                <a:hlinkClick r:id="rId5"/>
              </a:rPr>
              <a:t>https://www.ccohs.ca/oshanswers/ergonomics/lighting_checklist.html</a:t>
            </a:r>
            <a:r>
              <a:rPr lang="en-US" sz="1200" dirty="0">
                <a:solidFill>
                  <a:prstClr val="black"/>
                </a:solidFill>
              </a:rPr>
              <a:t>    </a:t>
            </a:r>
          </a:p>
          <a:p>
            <a:pPr defTabSz="966612">
              <a:defRPr/>
            </a:pPr>
            <a:r>
              <a:rPr lang="en-US" sz="1200" dirty="0">
                <a:solidFill>
                  <a:prstClr val="black"/>
                </a:solidFill>
                <a:hlinkClick r:id="rId6"/>
              </a:rPr>
              <a:t>https://www.scientificamerican.com/article/are-compact-fluorescent-lightbulbs-dangerous/#</a:t>
            </a:r>
            <a:r>
              <a:rPr lang="en-US" sz="1200" dirty="0">
                <a:solidFill>
                  <a:prstClr val="black"/>
                </a:solidFill>
              </a:rPr>
              <a:t> </a:t>
            </a:r>
          </a:p>
          <a:p>
            <a:pPr defTabSz="966612">
              <a:defRPr/>
            </a:pPr>
            <a:r>
              <a:rPr lang="en-US" sz="1200" dirty="0">
                <a:solidFill>
                  <a:prstClr val="black"/>
                </a:solidFill>
                <a:hlinkClick r:id="rId7"/>
              </a:rPr>
              <a:t>http://www.epa.gov/waste/hazard/wastetypes/universal/lamps/index.htm</a:t>
            </a:r>
            <a:r>
              <a:rPr lang="en-US" sz="1200" dirty="0">
                <a:solidFill>
                  <a:prstClr val="black"/>
                </a:solidFill>
              </a:rPr>
              <a:t> </a:t>
            </a:r>
          </a:p>
          <a:p>
            <a:pPr defTabSz="966612">
              <a:defRPr/>
            </a:pPr>
            <a:r>
              <a:rPr lang="en-US" sz="1200" dirty="0">
                <a:solidFill>
                  <a:prstClr val="black"/>
                </a:solidFill>
                <a:hlinkClick r:id="rId8"/>
              </a:rPr>
              <a:t>https://www.inc.com/rebecca-deczynski/increased-healthcare-costs-employers-mercer-survey.html</a:t>
            </a:r>
            <a:r>
              <a:rPr lang="en-US" sz="1200" dirty="0">
                <a:solidFill>
                  <a:prstClr val="black"/>
                </a:solidFill>
              </a:rPr>
              <a:t>   </a:t>
            </a:r>
          </a:p>
          <a:p>
            <a:pPr defTabSz="966612">
              <a:defRPr/>
            </a:pPr>
            <a:r>
              <a:rPr lang="en-US" sz="1200" dirty="0">
                <a:solidFill>
                  <a:prstClr val="black"/>
                </a:solidFill>
                <a:hlinkClick r:id="rId9"/>
              </a:rPr>
              <a:t>https://www.office3sixty.com/Home/fluorescent-lights-how-are-they-affecting-your-employees/</a:t>
            </a:r>
            <a:r>
              <a:rPr lang="en-US" sz="1200" dirty="0">
                <a:solidFill>
                  <a:prstClr val="black"/>
                </a:solidFill>
              </a:rPr>
              <a:t>  </a:t>
            </a:r>
          </a:p>
          <a:p>
            <a:pPr marL="0" indent="0">
              <a:buNone/>
            </a:pPr>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29</a:t>
            </a:fld>
            <a:endParaRPr lang="en-VI"/>
          </a:p>
        </p:txBody>
      </p:sp>
      <p:sp>
        <p:nvSpPr>
          <p:cNvPr id="5" name="Date Placeholder 2">
            <a:extLst>
              <a:ext uri="{FF2B5EF4-FFF2-40B4-BE49-F238E27FC236}">
                <a16:creationId xmlns:a16="http://schemas.microsoft.com/office/drawing/2014/main" id="{11A062E7-C449-03FD-A2DE-791121383B4A}"/>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2613560A-F7DC-9AF2-EFDA-B90F2CB61141}"/>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198547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121862"/>
            <a:ext cx="7802880" cy="6727111"/>
          </a:xfrm>
          <a:prstGeom prst="rect">
            <a:avLst/>
          </a:prstGeom>
        </p:spPr>
        <p:txBody>
          <a:bodyPr/>
          <a:lstStyle/>
          <a:p>
            <a:pPr marL="255451" indent="-255451"/>
            <a:r>
              <a:rPr lang="en-US" sz="1200" dirty="0">
                <a:solidFill>
                  <a:prstClr val="black"/>
                </a:solidFill>
              </a:rPr>
              <a:t>Explain – GHSC received funding from OSHA.  In order to comply with the grant we do need them to sign in and need to collect the following information:</a:t>
            </a:r>
          </a:p>
          <a:p>
            <a:pPr marL="255451" indent="-255451"/>
            <a:r>
              <a:rPr lang="en-US" sz="1200" dirty="0">
                <a:solidFill>
                  <a:prstClr val="black"/>
                </a:solidFill>
              </a:rPr>
              <a:t>Supervisor or worker.  This information is for statistical purposes to show the types of population receiving training.</a:t>
            </a:r>
          </a:p>
          <a:p>
            <a:pPr marL="255451" indent="-255451"/>
            <a:r>
              <a:rPr lang="en-US" sz="1200" dirty="0">
                <a:solidFill>
                  <a:prstClr val="black"/>
                </a:solidFill>
              </a:rPr>
              <a:t>Employer. This is to establish an employer/employee relationship as covered under OSHA.  Volunteer rescue workers who may be attending should list their employer; not the volunteer rescue squad.  Farmers should list the registered business name of their farm. Farm employees should provide the business  name listed on their paycheck.</a:t>
            </a:r>
          </a:p>
          <a:p>
            <a:pPr marL="255451" indent="-255451"/>
            <a:r>
              <a:rPr lang="en-US" sz="1200" dirty="0">
                <a:solidFill>
                  <a:prstClr val="black"/>
                </a:solidFill>
              </a:rPr>
              <a:t>OSHA does NOT contact the employer.</a:t>
            </a:r>
          </a:p>
          <a:p>
            <a:pPr marL="255451" indent="-255451"/>
            <a:r>
              <a:rPr lang="en-US" sz="1200" dirty="0">
                <a:solidFill>
                  <a:prstClr val="black"/>
                </a:solidFill>
              </a:rPr>
              <a:t>GHSC may contact the attendee or employer for follow-up evaluation in compliance with grant requirements. </a:t>
            </a:r>
          </a:p>
          <a:p>
            <a:endParaRPr lang="en-US" sz="1200" dirty="0"/>
          </a:p>
          <a:p>
            <a:endParaRPr lang="en-US" sz="1200" dirty="0"/>
          </a:p>
        </p:txBody>
      </p:sp>
      <p:sp>
        <p:nvSpPr>
          <p:cNvPr id="4" name="Slide Number Placeholder 3"/>
          <p:cNvSpPr>
            <a:spLocks noGrp="1"/>
          </p:cNvSpPr>
          <p:nvPr>
            <p:ph type="sldNum" sz="quarter" idx="10"/>
          </p:nvPr>
        </p:nvSpPr>
        <p:spPr>
          <a:xfrm>
            <a:off x="7073053" y="-23560"/>
            <a:ext cx="729827" cy="277808"/>
          </a:xfrm>
        </p:spPr>
        <p:txBody>
          <a:bodyPr/>
          <a:lstStyle/>
          <a:p>
            <a:pPr defTabSz="1021806">
              <a:defRPr/>
            </a:pPr>
            <a:fld id="{8F3A998B-DD35-426C-ADD2-2419E4DE84AC}" type="slidenum">
              <a:rPr lang="en-US">
                <a:solidFill>
                  <a:prstClr val="white">
                    <a:lumMod val="50000"/>
                  </a:prstClr>
                </a:solidFill>
              </a:rPr>
              <a:pPr defTabSz="1021806">
                <a:defRPr/>
              </a:pPr>
              <a:t>3</a:t>
            </a:fld>
            <a:endParaRPr lang="en-US" dirty="0">
              <a:solidFill>
                <a:prstClr val="white">
                  <a:lumMod val="50000"/>
                </a:prstClr>
              </a:solidFill>
            </a:endParaRPr>
          </a:p>
        </p:txBody>
      </p:sp>
      <p:sp>
        <p:nvSpPr>
          <p:cNvPr id="5" name="Date Placeholder 2">
            <a:extLst>
              <a:ext uri="{FF2B5EF4-FFF2-40B4-BE49-F238E27FC236}">
                <a16:creationId xmlns:a16="http://schemas.microsoft.com/office/drawing/2014/main" id="{81F9AC96-FF42-5C87-8D1A-0519EF96F810}"/>
              </a:ext>
            </a:extLst>
          </p:cNvPr>
          <p:cNvSpPr>
            <a:spLocks noGrp="1"/>
          </p:cNvSpPr>
          <p:nvPr>
            <p:ph type="dt" idx="1"/>
          </p:nvPr>
        </p:nvSpPr>
        <p:spPr>
          <a:xfrm>
            <a:off x="1694" y="9786747"/>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FB511A52-BF94-B533-1FB5-29B10C92457D}"/>
              </a:ext>
            </a:extLst>
          </p:cNvPr>
          <p:cNvSpPr>
            <a:spLocks noGrp="1"/>
          </p:cNvSpPr>
          <p:nvPr>
            <p:ph type="ftr" sz="quarter" idx="4"/>
          </p:nvPr>
        </p:nvSpPr>
        <p:spPr>
          <a:xfrm>
            <a:off x="2316481"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126782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1021806">
              <a:defRPr/>
            </a:pPr>
            <a:r>
              <a:rPr lang="en-US" sz="1200" dirty="0">
                <a:solidFill>
                  <a:prstClr val="black"/>
                </a:solidFill>
              </a:rPr>
              <a:t>Slippery Surfaces – In some areas of the United States, fall events such as leaves falling off trees and grass turning brown is a slower process which resulting in continuous organic debris blowing across walkways and work surfaces and accumulating in decomposing piles. Winter brings rain, floods, and mud rather than snow &amp;  ice.  </a:t>
            </a:r>
          </a:p>
          <a:p>
            <a:pPr lvl="1" defTabSz="1021806">
              <a:defRPr/>
            </a:pPr>
            <a:r>
              <a:rPr lang="en-US" sz="1200" dirty="0">
                <a:solidFill>
                  <a:prstClr val="black"/>
                </a:solidFill>
              </a:rPr>
              <a:t>Regularly clear walking/working surfaces of leaves and debris.</a:t>
            </a:r>
          </a:p>
          <a:p>
            <a:pPr lvl="1" defTabSz="1021806">
              <a:defRPr/>
            </a:pPr>
            <a:r>
              <a:rPr lang="en-US" sz="1100" dirty="0">
                <a:solidFill>
                  <a:prstClr val="black"/>
                </a:solidFill>
              </a:rPr>
              <a:t>Establish and mark clear walking paths, including crossings across vehicle areas, that can be maintained relatively free of mud, debris, etc.</a:t>
            </a:r>
          </a:p>
          <a:p>
            <a:pPr lvl="2" defTabSz="1021806">
              <a:defRPr/>
            </a:pPr>
            <a:r>
              <a:rPr lang="en-US" sz="1100" dirty="0">
                <a:solidFill>
                  <a:prstClr val="black"/>
                </a:solidFill>
              </a:rPr>
              <a:t>Temporary solutions include plywood, pallets, rubber tiles, etc. </a:t>
            </a:r>
          </a:p>
          <a:p>
            <a:pPr lvl="2" defTabSz="1021806">
              <a:defRPr/>
            </a:pPr>
            <a:r>
              <a:rPr lang="en-US" sz="1100" dirty="0">
                <a:solidFill>
                  <a:prstClr val="black"/>
                </a:solidFill>
              </a:rPr>
              <a:t>Mulch, gravel, wood chips, etc. are other options. Though they aren't as easily cleaned, they help provide traction.  </a:t>
            </a:r>
          </a:p>
          <a:p>
            <a:pPr lvl="2" defTabSz="1021806">
              <a:defRPr/>
            </a:pPr>
            <a:r>
              <a:rPr lang="en-US" sz="1100" dirty="0">
                <a:solidFill>
                  <a:prstClr val="black"/>
                </a:solidFill>
              </a:rPr>
              <a:t>Be mindful of hazards created by the solutions. </a:t>
            </a:r>
          </a:p>
          <a:p>
            <a:pPr lvl="3" defTabSz="1021806">
              <a:defRPr/>
            </a:pPr>
            <a:r>
              <a:rPr lang="en-US" sz="1100" dirty="0">
                <a:solidFill>
                  <a:prstClr val="black"/>
                </a:solidFill>
              </a:rPr>
              <a:t>For example, plywood can become slippery covered in mud and the change in elevation is a trip hazard. Mark the edges with paint or tape, and consider no-slip adhesive strips. Plywood that can withstand water can be hosed off, but be mindful of creating "more mud". </a:t>
            </a:r>
          </a:p>
          <a:p>
            <a:pPr lvl="1" defTabSz="1021806">
              <a:defRPr/>
            </a:pPr>
            <a:r>
              <a:rPr lang="en-US" sz="1200" dirty="0">
                <a:solidFill>
                  <a:prstClr val="black"/>
                </a:solidFill>
              </a:rPr>
              <a:t>When possible, mark off places where you don't want people or vehicles to go – such as sloped terrains. </a:t>
            </a:r>
          </a:p>
          <a:p>
            <a:pPr lvl="1" defTabSz="1021806">
              <a:defRPr/>
            </a:pPr>
            <a:r>
              <a:rPr lang="en-US" sz="1200" dirty="0">
                <a:solidFill>
                  <a:prstClr val="black"/>
                </a:solidFill>
              </a:rPr>
              <a:t>Provide mats and/or </a:t>
            </a:r>
            <a:r>
              <a:rPr lang="en-US" sz="1200" dirty="0" err="1">
                <a:solidFill>
                  <a:prstClr val="black"/>
                </a:solidFill>
              </a:rPr>
              <a:t>bootbrushes</a:t>
            </a:r>
            <a:r>
              <a:rPr lang="en-US" sz="1200" dirty="0">
                <a:solidFill>
                  <a:prstClr val="black"/>
                </a:solidFill>
              </a:rPr>
              <a:t> with a </a:t>
            </a:r>
            <a:r>
              <a:rPr lang="en-US" sz="1200" dirty="0" err="1">
                <a:solidFill>
                  <a:prstClr val="black"/>
                </a:solidFill>
              </a:rPr>
              <a:t>scaper</a:t>
            </a:r>
            <a:r>
              <a:rPr lang="en-US" sz="1200" dirty="0">
                <a:solidFill>
                  <a:prstClr val="black"/>
                </a:solidFill>
              </a:rPr>
              <a:t> to wipe off mud and/or dry footwear.</a:t>
            </a:r>
          </a:p>
          <a:p>
            <a:pPr lvl="1" defTabSz="1021806">
              <a:defRPr/>
            </a:pPr>
            <a:r>
              <a:rPr lang="en-US" sz="1200" dirty="0">
                <a:solidFill>
                  <a:prstClr val="black"/>
                </a:solidFill>
              </a:rPr>
              <a:t>Clean up any mud, puddles, etc. which may accumulate on walking/working surfaces.</a:t>
            </a:r>
          </a:p>
          <a:p>
            <a:pPr lvl="1" defTabSz="1021806">
              <a:defRPr/>
            </a:pPr>
            <a:r>
              <a:rPr lang="en-US" sz="1100" dirty="0">
                <a:solidFill>
                  <a:prstClr val="black"/>
                </a:solidFill>
              </a:rPr>
              <a:t>Mud is not only slippery, but ruts are easily formed presenting more trip hazards.  When ruts freeze or dry they become more like a hard object/projectile sticking out of the  ground creating an even larger trip hazards.  If they then become snow covered, it becomes more dangerous as they can't be seen.  </a:t>
            </a:r>
          </a:p>
          <a:p>
            <a:pPr lvl="2" defTabSz="1021806">
              <a:defRPr/>
            </a:pPr>
            <a:r>
              <a:rPr lang="en-US" sz="1100" dirty="0">
                <a:solidFill>
                  <a:prstClr val="black"/>
                </a:solidFill>
              </a:rPr>
              <a:t>While it is likely not feasible to eliminate these entirely, consider ways to reduce the hazard such as some type of covering like gravel, wood chips, mulch, etc. </a:t>
            </a:r>
          </a:p>
          <a:p>
            <a:pPr defTabSz="966612">
              <a:defRPr/>
            </a:pPr>
            <a:r>
              <a:rPr lang="en-US" sz="1100" dirty="0">
                <a:solidFill>
                  <a:prstClr val="black"/>
                </a:solidFill>
              </a:rPr>
              <a:t>Keep cleaning tools such as broom, mops, etc. convenient such as dump pit areas, entry ways, etc.  Keep them from becoming trip hazards by handing them on the wall, in a storage closet (either built-in or freestanding), etc. </a:t>
            </a:r>
          </a:p>
          <a:p>
            <a:pPr defTabSz="1021806">
              <a:defRPr/>
            </a:pPr>
            <a:r>
              <a:rPr lang="en-US" sz="1200" dirty="0">
                <a:solidFill>
                  <a:prstClr val="black"/>
                </a:solidFill>
              </a:rPr>
              <a:t>Photo:  Decaying Leaves - jon-moore-HsJlyi_CFVY-unsplash.jpg</a:t>
            </a:r>
          </a:p>
          <a:p>
            <a:pPr defTabSz="1021806">
              <a:defRPr/>
            </a:pPr>
            <a:r>
              <a:rPr lang="en-US" sz="1200" dirty="0">
                <a:solidFill>
                  <a:prstClr val="black"/>
                </a:solidFill>
              </a:rPr>
              <a:t>Photo:  Puddle - richard-bell-yU8xgckYKtM-unsplash.jpg</a:t>
            </a:r>
          </a:p>
          <a:p>
            <a:pPr defTabSz="966612">
              <a:defRPr/>
            </a:pPr>
            <a:endParaRPr lang="en-US" sz="1100" dirty="0">
              <a:solidFill>
                <a:prstClr val="black"/>
              </a:solidFill>
            </a:endParaRPr>
          </a:p>
          <a:p>
            <a:endParaRPr lang="en-VI"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30</a:t>
            </a:fld>
            <a:endParaRPr lang="en-VI" dirty="0"/>
          </a:p>
        </p:txBody>
      </p:sp>
      <p:sp>
        <p:nvSpPr>
          <p:cNvPr id="5" name="Date Placeholder 2">
            <a:extLst>
              <a:ext uri="{FF2B5EF4-FFF2-40B4-BE49-F238E27FC236}">
                <a16:creationId xmlns:a16="http://schemas.microsoft.com/office/drawing/2014/main" id="{4EAB57D7-CAC5-418D-4B1A-602277EFE822}"/>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7C414471-B24A-539E-9BDA-FAE92D511056}"/>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2953221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dirty="0"/>
              <a:t>Hydraulic fluid can spill onto the walking/working surface of equipment through maintenance, repairs, and clean out of the hydraulic system as well as if there are leaks. </a:t>
            </a:r>
          </a:p>
          <a:p>
            <a:r>
              <a:rPr lang="en-US" sz="1200" dirty="0"/>
              <a:t>Hydraulic fluid will make the surface slick and should be cleaned up immediately.</a:t>
            </a:r>
          </a:p>
          <a:p>
            <a:r>
              <a:rPr lang="en-US" sz="1200" dirty="0"/>
              <a:t>Hydraulic fluid that mixes with dirt can harden making clean up more difficult.</a:t>
            </a:r>
          </a:p>
          <a:p>
            <a:r>
              <a:rPr lang="en-US" sz="1200" dirty="0"/>
              <a:t>Cleaning up hydraulic spills/Leaks – </a:t>
            </a:r>
          </a:p>
          <a:p>
            <a:pPr lvl="1"/>
            <a:r>
              <a:rPr lang="en-US" sz="1200" dirty="0"/>
              <a:t>AVOID contact with the hydraulic fluid. Use proper PPE such as gloves, boots, and protective trousers, if needed.</a:t>
            </a:r>
          </a:p>
          <a:p>
            <a:pPr lvl="1"/>
            <a:r>
              <a:rPr lang="en-US" sz="1200" dirty="0"/>
              <a:t>For larger spills and leaks use something to absorb and contain the spill such as kitty litter, pin shavings, straw, absorbent granules, etc.  Sweep up the material into a trash bag and dispose of properly. </a:t>
            </a:r>
          </a:p>
          <a:p>
            <a:pPr lvl="1"/>
            <a:r>
              <a:rPr lang="en-US" sz="1200" b="1" dirty="0"/>
              <a:t>Hydraulic oil is considered hazardous waste</a:t>
            </a:r>
            <a:r>
              <a:rPr lang="en-US" sz="1200" dirty="0"/>
              <a:t>. Check with your local landfill on disposal procedures for materials used to absorb spills.</a:t>
            </a:r>
          </a:p>
          <a:p>
            <a:pPr lvl="1"/>
            <a:r>
              <a:rPr lang="en-US" sz="1200" dirty="0"/>
              <a:t>Dispose of hydraulic oil properly. Make sure it is contained in a properly labeled, sealable, leak-proof, water-proof container while waiting for disposal or recycling. Know your local management regulations. </a:t>
            </a:r>
          </a:p>
          <a:p>
            <a:pPr lvl="1"/>
            <a:r>
              <a:rPr lang="en-US" sz="1200" dirty="0"/>
              <a:t>Use concentrated Dawn or (other grease fighting) dishwashing soap to remove residue – use a soft bristle brush to scrub and rinse the area thoroughly.</a:t>
            </a:r>
          </a:p>
          <a:p>
            <a:pPr lvl="1"/>
            <a:r>
              <a:rPr lang="en-US" sz="1200" dirty="0"/>
              <a:t>Other oil clean-up products are available. Follow manufacturer's instructions and make sure they won't damage your equipment. </a:t>
            </a:r>
          </a:p>
          <a:p>
            <a:r>
              <a:rPr lang="en-US" sz="1200" b="1" dirty="0"/>
              <a:t>Winter effects on hydraulic fluid – Cold weather causes hydraulic fluid to gel, but it does not freeze. </a:t>
            </a:r>
            <a:r>
              <a:rPr lang="en-US" sz="1200" dirty="0"/>
              <a:t>When it thickens, allow it to warm up before trying to work with it as you would under normal circumstances.  </a:t>
            </a:r>
          </a:p>
          <a:p>
            <a:pPr lvl="1"/>
            <a:r>
              <a:rPr lang="en-US" sz="1200" dirty="0"/>
              <a:t>Warning: The gel can become some thick the hydraulic fluid won't flow the point of hydraulic fluid.  Allow the machine to warm-up and the gel to warm up so it flows before engaging the hydraulic systems. </a:t>
            </a:r>
          </a:p>
          <a:p>
            <a:r>
              <a:rPr lang="en-US" sz="1200" b="1" dirty="0"/>
              <a:t>Exposure</a:t>
            </a:r>
            <a:r>
              <a:rPr lang="en-US" sz="1200" dirty="0"/>
              <a:t> - https://www.poison.org/articles/hydraulic-fluids-are-potentially-dangerous-203 </a:t>
            </a:r>
          </a:p>
          <a:p>
            <a:pPr lvl="1"/>
            <a:r>
              <a:rPr lang="en-US" sz="1200" b="1" dirty="0"/>
              <a:t>Skin–</a:t>
            </a:r>
            <a:r>
              <a:rPr lang="en-US" sz="1200" dirty="0"/>
              <a:t> Generally if hydraulic fluid gets on the skin, just </a:t>
            </a:r>
            <a:r>
              <a:rPr lang="en-US" sz="1200" dirty="0" err="1"/>
              <a:t>wasing</a:t>
            </a:r>
            <a:r>
              <a:rPr lang="en-US" sz="1200" dirty="0"/>
              <a:t> with soap and water is all that is needed. Sometimes the hydraulic fluids can cause skin drying and irritation.</a:t>
            </a:r>
          </a:p>
          <a:p>
            <a:pPr lvl="1"/>
            <a:r>
              <a:rPr lang="en-US" sz="1200" b="1" dirty="0"/>
              <a:t>Eye </a:t>
            </a:r>
            <a:r>
              <a:rPr lang="en-US" sz="1200" dirty="0"/>
              <a:t>– Most exposures are resolved with gentle flushing of the eye with water.  Do a gentle eye rinse for 15 minutes with water at a comfortable temperature, letting the water run over the eye and blinking occasionally under the stream of water.  You don't have to hold the eye open. Vision may be temporarily blurry as oily substances can leave a film on the eye. If blurriness persists or the eye remains irritate, seek medical attention. </a:t>
            </a:r>
          </a:p>
          <a:p>
            <a:pPr lvl="1"/>
            <a:r>
              <a:rPr lang="en-US" sz="1200" dirty="0"/>
              <a:t>Ingestion – Swallowing hydraulic fluid is potentially dangerous. It can get into the airway more easily than water-based substance. If someone coughs hard or vomits after swallowing the hydraulic fluid they are in danger of aspiration. If the substance is swallowed and goes to the stomach, diarrhea is usually the only adverse effect. </a:t>
            </a:r>
          </a:p>
          <a:p>
            <a:r>
              <a:rPr lang="en-US" sz="1200" b="1" dirty="0"/>
              <a:t>If someone has been exposed to hydraulic fluid log on to the </a:t>
            </a:r>
            <a:r>
              <a:rPr lang="en-US" sz="1200" b="1" dirty="0" err="1"/>
              <a:t>webPOISONCONTROL</a:t>
            </a:r>
            <a:r>
              <a:rPr lang="en-US" sz="1200" b="1" dirty="0"/>
              <a:t>® online tool for guidance or call Poison Control at 1-800-222-1222.  Assistance is available 24 hours a day.</a:t>
            </a:r>
            <a:endParaRPr lang="en-VI" sz="1200" b="1"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31</a:t>
            </a:fld>
            <a:endParaRPr lang="en-VI"/>
          </a:p>
        </p:txBody>
      </p:sp>
      <p:sp>
        <p:nvSpPr>
          <p:cNvPr id="5" name="Date Placeholder 2">
            <a:extLst>
              <a:ext uri="{FF2B5EF4-FFF2-40B4-BE49-F238E27FC236}">
                <a16:creationId xmlns:a16="http://schemas.microsoft.com/office/drawing/2014/main" id="{F4DB3800-3C5E-3676-9EE6-1B05709BE7AA}"/>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0327BEFE-BC2E-2FCB-D2F4-D16BAA2434F5}"/>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2879005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a:xfrm>
            <a:off x="0" y="3004056"/>
            <a:ext cx="7313506" cy="6307556"/>
          </a:xfrm>
        </p:spPr>
        <p:txBody>
          <a:bodyPr/>
          <a:lstStyle/>
          <a:p>
            <a:pPr defTabSz="966612">
              <a:defRPr/>
            </a:pPr>
            <a:r>
              <a:rPr lang="en-US" sz="1200" dirty="0">
                <a:solidFill>
                  <a:prstClr val="black"/>
                </a:solidFill>
              </a:rPr>
              <a:t>Height work during winter months must be undertaken with extreme caution. It is beneficial for companies to have written policies concerning height work during different types of weather. </a:t>
            </a:r>
          </a:p>
          <a:p>
            <a:pPr defTabSz="966612">
              <a:defRPr/>
            </a:pPr>
            <a:r>
              <a:rPr lang="en-US" sz="1200" dirty="0">
                <a:solidFill>
                  <a:prstClr val="black"/>
                </a:solidFill>
              </a:rPr>
              <a:t>Height work should be avoided during inclement weather including windy weather, rain, snow, sleet, ice, etc. If work must be done, employers should ensure workers are properly equipped &amp; trained to work in the conditions and perform the job tasks.</a:t>
            </a:r>
          </a:p>
          <a:p>
            <a:pPr lvl="1" defTabSz="966612">
              <a:defRPr/>
            </a:pPr>
            <a:r>
              <a:rPr lang="en-US" sz="1200" dirty="0">
                <a:solidFill>
                  <a:prstClr val="black"/>
                </a:solidFill>
              </a:rPr>
              <a:t>Working at heights over 4 feet or over equipment such as conveyors, kettles, mixers, etc. requires appropriate fall protection such as guard rails, personal fall protection systems, etc. at all times. Inclement weather may necessitate additional fall protection measures be taken. </a:t>
            </a:r>
          </a:p>
          <a:p>
            <a:pPr lvl="1" defTabSz="966612">
              <a:defRPr/>
            </a:pPr>
            <a:r>
              <a:rPr lang="en-US" sz="1200" dirty="0">
                <a:solidFill>
                  <a:prstClr val="black"/>
                </a:solidFill>
              </a:rPr>
              <a:t>Ladders are to be inspected before each use including ensuring it is free from mud, ice, debris, etc. </a:t>
            </a:r>
          </a:p>
          <a:p>
            <a:pPr lvl="2" defTabSz="966612">
              <a:defRPr/>
            </a:pPr>
            <a:r>
              <a:rPr lang="en-US" sz="1200" dirty="0">
                <a:solidFill>
                  <a:prstClr val="black"/>
                </a:solidFill>
              </a:rPr>
              <a:t>If ladders cannot be adequately cleared and maintained to ensure a firm foot hold and hand hold, they should not be used during weather events.</a:t>
            </a:r>
          </a:p>
          <a:p>
            <a:pPr lvl="2" defTabSz="966612">
              <a:defRPr/>
            </a:pPr>
            <a:r>
              <a:rPr lang="en-US" sz="1200" dirty="0">
                <a:solidFill>
                  <a:prstClr val="black"/>
                </a:solidFill>
              </a:rPr>
              <a:t>Portable ladders (extension, step ladders, etc.) must be set up on a firm and level surface and should be blocked to prevent slippage. When weather elements interfere with the ability to ensure a firm and stable surface, they should not be used.</a:t>
            </a:r>
          </a:p>
          <a:p>
            <a:pPr lvl="3">
              <a:buSzTx/>
              <a:buFont typeface="+mj-lt"/>
              <a:buAutoNum type="romanLcPeriod"/>
              <a:defRPr/>
            </a:pPr>
            <a:r>
              <a:rPr lang="en-US" sz="1200" b="1" dirty="0">
                <a:solidFill>
                  <a:prstClr val="black"/>
                </a:solidFill>
              </a:rPr>
              <a:t>NEVER use a conductive ladder when lightening or the possibility of lightening is present</a:t>
            </a:r>
            <a:r>
              <a:rPr lang="en-US" sz="1200" dirty="0">
                <a:solidFill>
                  <a:prstClr val="black"/>
                </a:solidFill>
              </a:rPr>
              <a:t>.</a:t>
            </a:r>
          </a:p>
          <a:p>
            <a:pPr lvl="3">
              <a:buSzTx/>
              <a:buFont typeface="+mj-lt"/>
              <a:buAutoNum type="romanLcPeriod"/>
              <a:defRPr/>
            </a:pPr>
            <a:r>
              <a:rPr lang="en-US" sz="1200" dirty="0">
                <a:solidFill>
                  <a:prstClr val="black"/>
                </a:solidFill>
              </a:rPr>
              <a:t>Do NOT use a conductive ladder near power lines. </a:t>
            </a:r>
          </a:p>
          <a:p>
            <a:pPr lvl="2" defTabSz="966612">
              <a:defRPr/>
            </a:pPr>
            <a:r>
              <a:rPr lang="en-US" sz="1200" b="1" dirty="0">
                <a:solidFill>
                  <a:prstClr val="black"/>
                </a:solidFill>
                <a:latin typeface="Lato Semibold" panose="020F0702020204030203" pitchFamily="34" charset="0"/>
                <a:cs typeface="Lato Semibold" panose="020F0702020204030203" pitchFamily="34" charset="0"/>
              </a:rPr>
              <a:t>WARNING</a:t>
            </a:r>
            <a:r>
              <a:rPr lang="en-US" sz="1200" dirty="0">
                <a:solidFill>
                  <a:prstClr val="black"/>
                </a:solidFill>
              </a:rPr>
              <a:t> – wind is generally stronger as elevation increases. This should be taken into account when determining whether it is safe to use a ladder during a breezy or windy day. </a:t>
            </a:r>
          </a:p>
          <a:p>
            <a:pPr lvl="1" defTabSz="966612">
              <a:defRPr/>
            </a:pPr>
            <a:r>
              <a:rPr lang="en-US" sz="1200" dirty="0">
                <a:solidFill>
                  <a:prstClr val="black"/>
                </a:solidFill>
              </a:rPr>
              <a:t>Power lines – Inclement weather raises the risk of working near power lines. Decreased visibility of power lines during overcast, rainy, snowy, etc. days; potential movement and or sag; increased risk of damage to power lines due to ice/snow, are some of the factors to consider when determining if it is safe to perform work activities near power lines. </a:t>
            </a:r>
          </a:p>
          <a:p>
            <a:pPr defTabSz="966612">
              <a:defRPr/>
            </a:pPr>
            <a:r>
              <a:rPr lang="en-US" sz="1200" dirty="0">
                <a:solidFill>
                  <a:prstClr val="black"/>
                </a:solidFill>
              </a:rPr>
              <a:t>Picture:  https://www.pinterest.com/ladderm8rix/   Posted by G Robinson Safety Ltd on Take Ladder Safety Seriously – UK  Ladder-winter-G Robinson Safety Ltd saved to Take Ladder Safety Seriouslydownload.jpg</a:t>
            </a:r>
            <a:endParaRPr lang="en-VI" sz="1200" dirty="0">
              <a:solidFill>
                <a:prstClr val="black"/>
              </a:solidFill>
            </a:endParaRPr>
          </a:p>
          <a:p>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32</a:t>
            </a:fld>
            <a:endParaRPr lang="en-VI" dirty="0"/>
          </a:p>
        </p:txBody>
      </p:sp>
      <p:sp>
        <p:nvSpPr>
          <p:cNvPr id="5" name="Date Placeholder 2">
            <a:extLst>
              <a:ext uri="{FF2B5EF4-FFF2-40B4-BE49-F238E27FC236}">
                <a16:creationId xmlns:a16="http://schemas.microsoft.com/office/drawing/2014/main" id="{0A93C43B-9C8E-29C6-E6D9-007AEFED7364}"/>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FFF0AAF0-B3AE-0599-CBBF-DEFEA5EA293A}"/>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933174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a:xfrm>
            <a:off x="0" y="3004057"/>
            <a:ext cx="7313506" cy="6244068"/>
          </a:xfrm>
        </p:spPr>
        <p:txBody>
          <a:bodyPr/>
          <a:lstStyle/>
          <a:p>
            <a:pPr defTabSz="966612">
              <a:defRPr/>
            </a:pPr>
            <a:r>
              <a:rPr lang="en-US" sz="1200" dirty="0">
                <a:solidFill>
                  <a:prstClr val="black"/>
                </a:solidFill>
              </a:rPr>
              <a:t>Elevated working/walking surfaces, such as platforms, should have a proper guardrail system – with top &amp; mid-rail, and </a:t>
            </a:r>
            <a:r>
              <a:rPr lang="en-US" sz="1200" dirty="0" err="1">
                <a:solidFill>
                  <a:prstClr val="black"/>
                </a:solidFill>
              </a:rPr>
              <a:t>toeboards</a:t>
            </a:r>
            <a:r>
              <a:rPr lang="en-US" sz="1200" dirty="0">
                <a:solidFill>
                  <a:prstClr val="black"/>
                </a:solidFill>
              </a:rPr>
              <a:t> and a swing gate or other closure.  If a guard rail system is not in place, personal fall protection is required.</a:t>
            </a:r>
          </a:p>
          <a:p>
            <a:pPr defTabSz="966612">
              <a:defRPr/>
            </a:pPr>
            <a:r>
              <a:rPr lang="en-US" sz="1200" dirty="0">
                <a:solidFill>
                  <a:prstClr val="black"/>
                </a:solidFill>
              </a:rPr>
              <a:t>The picture on the right is unacceptable. The ladder is not set up properly, there is no working surface, no guardrails and there are obstructions to even safely climbing the ladder. </a:t>
            </a:r>
          </a:p>
          <a:p>
            <a:pPr defTabSz="966612">
              <a:defRPr/>
            </a:pPr>
            <a:r>
              <a:rPr lang="en-US" sz="1200" b="1" dirty="0">
                <a:solidFill>
                  <a:prstClr val="black"/>
                </a:solidFill>
              </a:rPr>
              <a:t>REMEMBER </a:t>
            </a:r>
            <a:r>
              <a:rPr lang="en-US" sz="1200" dirty="0">
                <a:solidFill>
                  <a:prstClr val="black"/>
                </a:solidFill>
              </a:rPr>
              <a:t>– if a ladder is used on an elevated surface – the guardrails must be of sufficient height to protect the worker while on the ladder or other fall protection must be used.  Since guard rails are generally not extended to the that protective height </a:t>
            </a:r>
            <a:r>
              <a:rPr lang="en-US" sz="1200" b="1" dirty="0">
                <a:solidFill>
                  <a:prstClr val="black"/>
                </a:solidFill>
              </a:rPr>
              <a:t>– ladders should not be used on elevated work platforms. </a:t>
            </a:r>
            <a:r>
              <a:rPr lang="en-US" sz="1200" dirty="0">
                <a:solidFill>
                  <a:prstClr val="black"/>
                </a:solidFill>
                <a:hlinkClick r:id="rId3"/>
              </a:rPr>
              <a:t>https://www.youtube.com/watch?v=KWxVlcuK1_w&amp;t=18s</a:t>
            </a:r>
            <a:r>
              <a:rPr lang="en-US" sz="1200" dirty="0">
                <a:solidFill>
                  <a:prstClr val="black"/>
                </a:solidFill>
              </a:rPr>
              <a:t>  </a:t>
            </a:r>
            <a:endParaRPr lang="en-VI" sz="1200" dirty="0">
              <a:solidFill>
                <a:prstClr val="black"/>
              </a:solidFill>
            </a:endParaRPr>
          </a:p>
          <a:p>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33</a:t>
            </a:fld>
            <a:endParaRPr lang="en-VI"/>
          </a:p>
        </p:txBody>
      </p:sp>
      <p:sp>
        <p:nvSpPr>
          <p:cNvPr id="5" name="Date Placeholder 2">
            <a:extLst>
              <a:ext uri="{FF2B5EF4-FFF2-40B4-BE49-F238E27FC236}">
                <a16:creationId xmlns:a16="http://schemas.microsoft.com/office/drawing/2014/main" id="{168E322C-250E-6D30-48C5-8B88BD28B422}"/>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35F7A1A5-D4F9-E32C-4AAD-69D242FAA44F}"/>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3873570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a:prstGeom prst="rect">
            <a:avLst/>
          </a:prstGeom>
        </p:spPr>
      </p:sp>
      <p:sp>
        <p:nvSpPr>
          <p:cNvPr id="3" name="Notes Placeholder 2"/>
          <p:cNvSpPr>
            <a:spLocks noGrp="1"/>
          </p:cNvSpPr>
          <p:nvPr>
            <p:ph type="body" idx="1"/>
          </p:nvPr>
        </p:nvSpPr>
        <p:spPr>
          <a:xfrm>
            <a:off x="0" y="2998053"/>
            <a:ext cx="7315200" cy="6250071"/>
          </a:xfrm>
        </p:spPr>
        <p:txBody>
          <a:bodyPr/>
          <a:lstStyle/>
          <a:p>
            <a:pPr>
              <a:buFont typeface="+mj-lt"/>
              <a:buAutoNum type="arabicPeriod"/>
            </a:pPr>
            <a:r>
              <a:rPr lang="en-US" sz="1200" dirty="0"/>
              <a:t>Grain facilities &amp; farms have a lot of metal walking &amp; working surfaces – pit grates, ramps, ladders, stairs, work platforms, &amp; walkways. </a:t>
            </a:r>
          </a:p>
          <a:p>
            <a:pPr>
              <a:buFont typeface="+mj-lt"/>
              <a:buAutoNum type="arabicPeriod"/>
            </a:pPr>
            <a:r>
              <a:rPr lang="en-US" sz="1200" dirty="0"/>
              <a:t>Metal has a lower force of friction/traction and can be more slippery than many other materials. Metal surfaces can become smooth and slippery with wear, and are extremely slick when wet, muddy, or greasy.</a:t>
            </a:r>
          </a:p>
          <a:p>
            <a:pPr>
              <a:buFont typeface="+mj-lt"/>
              <a:buAutoNum type="arabicPeriod"/>
            </a:pPr>
            <a:r>
              <a:rPr lang="en-US" sz="1200" dirty="0"/>
              <a:t>Slips are when there is too little friction or traction between feet (</a:t>
            </a:r>
            <a:r>
              <a:rPr lang="en-US" sz="1200" dirty="0" err="1"/>
              <a:t>footware</a:t>
            </a:r>
            <a:r>
              <a:rPr lang="en-US" sz="1200" dirty="0"/>
              <a:t>) &amp; walking/working surface, resulting in loss of balance.  (</a:t>
            </a:r>
            <a:r>
              <a:rPr lang="en-US" sz="1200" dirty="0" err="1"/>
              <a:t>i.e</a:t>
            </a:r>
            <a:r>
              <a:rPr lang="en-US" sz="1200" dirty="0"/>
              <a:t>, foot slides from intended surface step loss of balance).</a:t>
            </a:r>
          </a:p>
          <a:p>
            <a:pPr>
              <a:buFont typeface="+mj-lt"/>
              <a:buAutoNum type="arabicPeriod"/>
            </a:pPr>
            <a:r>
              <a:rPr lang="en-US" sz="1200" dirty="0"/>
              <a:t>Metal will freeze and form ice faster than pavement.</a:t>
            </a:r>
          </a:p>
          <a:p>
            <a:pPr>
              <a:buFont typeface="+mj-lt"/>
              <a:buAutoNum type="arabicPeriod"/>
            </a:pPr>
            <a:endParaRPr lang="en-US" sz="1200" dirty="0"/>
          </a:p>
          <a:p>
            <a:pPr marL="241653" indent="-241653"/>
            <a:endParaRPr lang="en-US" sz="1200" dirty="0"/>
          </a:p>
          <a:p>
            <a:pPr marL="241653" indent="-241653"/>
            <a:endParaRPr lang="en-US" sz="1200" dirty="0"/>
          </a:p>
        </p:txBody>
      </p:sp>
      <p:sp>
        <p:nvSpPr>
          <p:cNvPr id="5" name="Date Placeholder 2">
            <a:extLst>
              <a:ext uri="{FF2B5EF4-FFF2-40B4-BE49-F238E27FC236}">
                <a16:creationId xmlns:a16="http://schemas.microsoft.com/office/drawing/2014/main" id="{393D6640-C351-7568-87E2-858DA3D08539}"/>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F5FC3EA-80B6-FB84-D9B0-154925E1B626}"/>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
        <p:nvSpPr>
          <p:cNvPr id="7" name="Slide Number Placeholder 3">
            <a:extLst>
              <a:ext uri="{FF2B5EF4-FFF2-40B4-BE49-F238E27FC236}">
                <a16:creationId xmlns:a16="http://schemas.microsoft.com/office/drawing/2014/main" id="{9E73F357-8FDB-2D1B-765A-F1A2FE5A5A8C}"/>
              </a:ext>
            </a:extLst>
          </p:cNvPr>
          <p:cNvSpPr txBox="1">
            <a:spLocks/>
          </p:cNvSpPr>
          <p:nvPr/>
        </p:nvSpPr>
        <p:spPr>
          <a:xfrm>
            <a:off x="6583680" y="1"/>
            <a:ext cx="729827" cy="277808"/>
          </a:xfrm>
          <a:prstGeom prst="rect">
            <a:avLst/>
          </a:prstGeom>
        </p:spPr>
        <p:txBody>
          <a:bodyPr vert="horz" lIns="96661" tIns="48331" rIns="96661" bIns="48331" rtlCol="0" anchor="t"/>
          <a:lstStyle>
            <a:defPPr>
              <a:defRPr lang="en-US"/>
            </a:defPPr>
            <a:lvl1pPr marL="0" algn="r" defTabSz="914400" rtl="0" eaLnBrk="1" latinLnBrk="0" hangingPunct="1">
              <a:defRPr sz="1000" kern="1200">
                <a:solidFill>
                  <a:schemeClr val="tx1"/>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62C1E-FB89-4114-AF82-DCC7AD38C6E5}" type="slidenum">
              <a:rPr lang="en-VI" smtClean="0"/>
              <a:pPr/>
              <a:t>34</a:t>
            </a:fld>
            <a:endParaRPr lang="en-VI" dirty="0"/>
          </a:p>
        </p:txBody>
      </p:sp>
    </p:spTree>
    <p:extLst>
      <p:ext uri="{BB962C8B-B14F-4D97-AF65-F5344CB8AC3E}">
        <p14:creationId xmlns:p14="http://schemas.microsoft.com/office/powerpoint/2010/main" val="597458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11113"/>
            <a:ext cx="3841750" cy="2881312"/>
          </a:xfrm>
          <a:prstGeom prst="rect">
            <a:avLst/>
          </a:prstGeom>
        </p:spPr>
      </p:sp>
      <p:sp>
        <p:nvSpPr>
          <p:cNvPr id="3" name="Notes Placeholder 2"/>
          <p:cNvSpPr>
            <a:spLocks noGrp="1"/>
          </p:cNvSpPr>
          <p:nvPr>
            <p:ph type="body" idx="1"/>
          </p:nvPr>
        </p:nvSpPr>
        <p:spPr>
          <a:xfrm>
            <a:off x="0" y="2991857"/>
            <a:ext cx="7313506" cy="6250071"/>
          </a:xfrm>
        </p:spPr>
        <p:txBody>
          <a:bodyPr/>
          <a:lstStyle/>
          <a:p>
            <a:pPr>
              <a:buFont typeface="+mj-lt"/>
              <a:buAutoNum type="arabicPeriod"/>
            </a:pPr>
            <a:r>
              <a:rPr lang="en-US" sz="1200" dirty="0"/>
              <a:t>Just as with ladders, when dismounting and mounting equipment, the workers need to ensure 3 points of contact are maintained.</a:t>
            </a:r>
          </a:p>
          <a:p>
            <a:pPr>
              <a:buFont typeface="+mj-lt"/>
              <a:buAutoNum type="arabicPeriod"/>
            </a:pPr>
            <a:r>
              <a:rPr lang="en-US" sz="1200" dirty="0"/>
              <a:t>Face the vehicle/equipment and firmly grasp handholds.</a:t>
            </a:r>
          </a:p>
          <a:p>
            <a:pPr>
              <a:buFont typeface="+mj-lt"/>
              <a:buAutoNum type="arabicPeriod"/>
            </a:pPr>
            <a:r>
              <a:rPr lang="en-US" sz="1200" dirty="0"/>
              <a:t>Place feet firmly and fully in center of steps.  A good rule of thumb is the heel of the work boot should touch the edge of the step.</a:t>
            </a:r>
          </a:p>
          <a:p>
            <a:pPr>
              <a:buFont typeface="+mj-lt"/>
              <a:buAutoNum type="arabicPeriod"/>
            </a:pPr>
            <a:r>
              <a:rPr lang="en-US" sz="1200" dirty="0"/>
              <a:t>Release the handhold only when securely settled in the seat or footing is secure.</a:t>
            </a:r>
          </a:p>
          <a:p>
            <a:pPr>
              <a:buFont typeface="+mj-lt"/>
              <a:buAutoNum type="arabicPeriod"/>
            </a:pPr>
            <a:r>
              <a:rPr lang="en-US" sz="1200" dirty="0"/>
              <a:t>Check the conditions of the ground prior to dismounting to be aware of any hazardous conditions/obstacles,</a:t>
            </a:r>
          </a:p>
          <a:p>
            <a:pPr>
              <a:buFont typeface="+mj-lt"/>
              <a:buAutoNum type="arabicPeriod"/>
            </a:pPr>
            <a:r>
              <a:rPr lang="en-US" sz="1200" dirty="0"/>
              <a:t>If steps have snow accumulation sweep the foot across the step to dislodge the snow prior to placing foot on it. </a:t>
            </a:r>
          </a:p>
          <a:p>
            <a:pPr marL="241653" indent="-241653"/>
            <a:endParaRPr lang="en-US" sz="1200" dirty="0"/>
          </a:p>
        </p:txBody>
      </p:sp>
      <p:sp>
        <p:nvSpPr>
          <p:cNvPr id="7" name="Date Placeholder 2">
            <a:extLst>
              <a:ext uri="{FF2B5EF4-FFF2-40B4-BE49-F238E27FC236}">
                <a16:creationId xmlns:a16="http://schemas.microsoft.com/office/drawing/2014/main" id="{1ECB9635-932B-610C-4D5E-F685C9469CEA}"/>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8" name="Footer Placeholder 5">
            <a:extLst>
              <a:ext uri="{FF2B5EF4-FFF2-40B4-BE49-F238E27FC236}">
                <a16:creationId xmlns:a16="http://schemas.microsoft.com/office/drawing/2014/main" id="{54856979-3D19-49CA-6734-C773B6BEB958}"/>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
        <p:nvSpPr>
          <p:cNvPr id="9" name="Slide Number Placeholder 3">
            <a:extLst>
              <a:ext uri="{FF2B5EF4-FFF2-40B4-BE49-F238E27FC236}">
                <a16:creationId xmlns:a16="http://schemas.microsoft.com/office/drawing/2014/main" id="{01E7FFDC-803F-3D86-3291-F0408F8348BE}"/>
              </a:ext>
            </a:extLst>
          </p:cNvPr>
          <p:cNvSpPr txBox="1">
            <a:spLocks/>
          </p:cNvSpPr>
          <p:nvPr/>
        </p:nvSpPr>
        <p:spPr>
          <a:xfrm>
            <a:off x="6583680" y="1"/>
            <a:ext cx="729827" cy="277808"/>
          </a:xfrm>
          <a:prstGeom prst="rect">
            <a:avLst/>
          </a:prstGeom>
        </p:spPr>
        <p:txBody>
          <a:bodyPr vert="horz" lIns="96661" tIns="48331" rIns="96661" bIns="48331" rtlCol="0" anchor="t"/>
          <a:lstStyle>
            <a:defPPr>
              <a:defRPr lang="en-US"/>
            </a:defPPr>
            <a:lvl1pPr marL="0" algn="r" defTabSz="914400" rtl="0" eaLnBrk="1" latinLnBrk="0" hangingPunct="1">
              <a:defRPr sz="1000" kern="1200">
                <a:solidFill>
                  <a:schemeClr val="tx1"/>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62C1E-FB89-4114-AF82-DCC7AD38C6E5}" type="slidenum">
              <a:rPr lang="en-VI" smtClean="0"/>
              <a:pPr/>
              <a:t>35</a:t>
            </a:fld>
            <a:endParaRPr lang="en-VI" dirty="0"/>
          </a:p>
        </p:txBody>
      </p:sp>
    </p:spTree>
    <p:extLst>
      <p:ext uri="{BB962C8B-B14F-4D97-AF65-F5344CB8AC3E}">
        <p14:creationId xmlns:p14="http://schemas.microsoft.com/office/powerpoint/2010/main" val="1509232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sz="1200" dirty="0"/>
          </a:p>
        </p:txBody>
      </p:sp>
      <p:sp>
        <p:nvSpPr>
          <p:cNvPr id="5" name="Date Placeholder 2">
            <a:extLst>
              <a:ext uri="{FF2B5EF4-FFF2-40B4-BE49-F238E27FC236}">
                <a16:creationId xmlns:a16="http://schemas.microsoft.com/office/drawing/2014/main" id="{AE736C63-5084-12EB-1ACB-5D7D7FA0A24A}"/>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18F4AE9D-B771-6262-B98B-C496070E57B2}"/>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
        <p:nvSpPr>
          <p:cNvPr id="7" name="Slide Number Placeholder 3">
            <a:extLst>
              <a:ext uri="{FF2B5EF4-FFF2-40B4-BE49-F238E27FC236}">
                <a16:creationId xmlns:a16="http://schemas.microsoft.com/office/drawing/2014/main" id="{31AB120D-6DCF-11AD-14B7-E3045244D188}"/>
              </a:ext>
            </a:extLst>
          </p:cNvPr>
          <p:cNvSpPr txBox="1">
            <a:spLocks/>
          </p:cNvSpPr>
          <p:nvPr/>
        </p:nvSpPr>
        <p:spPr>
          <a:xfrm>
            <a:off x="6583680" y="1"/>
            <a:ext cx="729827" cy="277808"/>
          </a:xfrm>
          <a:prstGeom prst="rect">
            <a:avLst/>
          </a:prstGeom>
        </p:spPr>
        <p:txBody>
          <a:bodyPr vert="horz" lIns="96661" tIns="48331" rIns="96661" bIns="48331" rtlCol="0" anchor="t"/>
          <a:lstStyle>
            <a:defPPr>
              <a:defRPr lang="en-US"/>
            </a:defPPr>
            <a:lvl1pPr marL="0" algn="r" defTabSz="914400" rtl="0" eaLnBrk="1" latinLnBrk="0" hangingPunct="1">
              <a:defRPr sz="1000" kern="1200">
                <a:solidFill>
                  <a:schemeClr val="tx1"/>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B62C1E-FB89-4114-AF82-DCC7AD38C6E5}" type="slidenum">
              <a:rPr lang="en-VI" smtClean="0"/>
              <a:pPr/>
              <a:t>36</a:t>
            </a:fld>
            <a:endParaRPr lang="en-VI" dirty="0"/>
          </a:p>
        </p:txBody>
      </p:sp>
    </p:spTree>
    <p:extLst>
      <p:ext uri="{BB962C8B-B14F-4D97-AF65-F5344CB8AC3E}">
        <p14:creationId xmlns:p14="http://schemas.microsoft.com/office/powerpoint/2010/main" val="2352590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11113"/>
            <a:ext cx="3841750" cy="2881312"/>
          </a:xfrm>
          <a:prstGeom prst="rect">
            <a:avLst/>
          </a:prstGeom>
        </p:spPr>
      </p:sp>
      <p:sp>
        <p:nvSpPr>
          <p:cNvPr id="3" name="Notes Placeholder 2"/>
          <p:cNvSpPr>
            <a:spLocks noGrp="1"/>
          </p:cNvSpPr>
          <p:nvPr>
            <p:ph type="body" idx="1"/>
          </p:nvPr>
        </p:nvSpPr>
        <p:spPr>
          <a:xfrm>
            <a:off x="0" y="2998054"/>
            <a:ext cx="7315200" cy="6243875"/>
          </a:xfrm>
        </p:spPr>
        <p:txBody>
          <a:bodyPr/>
          <a:lstStyle/>
          <a:p>
            <a:pPr marL="241653" indent="-241653"/>
            <a:r>
              <a:rPr lang="en-US" sz="1200" dirty="0"/>
              <a:t>In this picture, notice the mud caked on the steps.</a:t>
            </a:r>
          </a:p>
          <a:p>
            <a:pPr marL="241653" indent="-241653"/>
            <a:r>
              <a:rPr lang="en-US" sz="1200" dirty="0"/>
              <a:t>Step areas should be kept clean of debris, mud, ice, snow, etc. </a:t>
            </a:r>
          </a:p>
          <a:p>
            <a:pPr marL="241653" indent="-241653"/>
            <a:r>
              <a:rPr lang="en-US" sz="1200" dirty="0"/>
              <a:t>Check the conditions of the ground prior to dismounting to be aware of any hazardous conditions/obstacles. </a:t>
            </a:r>
          </a:p>
          <a:p>
            <a:pPr marL="241653" indent="-241653"/>
            <a:r>
              <a:rPr lang="en-US" sz="1200" dirty="0"/>
              <a:t>If steps have snow accumulation sweep the foot across the step to dislodge the snow prior to placing foot on it. </a:t>
            </a:r>
          </a:p>
          <a:p>
            <a:pPr marL="241653" indent="-241653"/>
            <a:r>
              <a:rPr lang="en-US" sz="1200" dirty="0"/>
              <a:t>If an obstacle is known to be in the landing zone, navigate carefully. Once feet are firmly on the ground and the handhold can be released remove the obstacle if possible so it is not present when re-entering the vehicle/equipment</a:t>
            </a:r>
          </a:p>
          <a:p>
            <a:pPr marL="241653" indent="-241653"/>
            <a:endParaRPr lang="en-US" sz="1200" dirty="0"/>
          </a:p>
        </p:txBody>
      </p:sp>
      <p:sp>
        <p:nvSpPr>
          <p:cNvPr id="7" name="Date Placeholder 2">
            <a:extLst>
              <a:ext uri="{FF2B5EF4-FFF2-40B4-BE49-F238E27FC236}">
                <a16:creationId xmlns:a16="http://schemas.microsoft.com/office/drawing/2014/main" id="{2AC5FC1C-54B0-FC8F-6022-3C3BB723B423}"/>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8" name="Footer Placeholder 5">
            <a:extLst>
              <a:ext uri="{FF2B5EF4-FFF2-40B4-BE49-F238E27FC236}">
                <a16:creationId xmlns:a16="http://schemas.microsoft.com/office/drawing/2014/main" id="{059FBD78-14A9-55CD-49DE-3DD3AAC56CB9}"/>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
        <p:nvSpPr>
          <p:cNvPr id="9" name="Slide Number Placeholder 3">
            <a:extLst>
              <a:ext uri="{FF2B5EF4-FFF2-40B4-BE49-F238E27FC236}">
                <a16:creationId xmlns:a16="http://schemas.microsoft.com/office/drawing/2014/main" id="{0EB8C429-1232-AAF7-3FF3-115EC71B4063}"/>
              </a:ext>
            </a:extLst>
          </p:cNvPr>
          <p:cNvSpPr>
            <a:spLocks noGrp="1"/>
          </p:cNvSpPr>
          <p:nvPr>
            <p:ph type="sldNum" sz="quarter" idx="5"/>
          </p:nvPr>
        </p:nvSpPr>
        <p:spPr>
          <a:xfrm>
            <a:off x="6583680" y="1"/>
            <a:ext cx="729827" cy="277808"/>
          </a:xfrm>
        </p:spPr>
        <p:txBody>
          <a:bodyPr/>
          <a:lstStyle/>
          <a:p>
            <a:fld id="{08B62C1E-FB89-4114-AF82-DCC7AD38C6E5}" type="slidenum">
              <a:rPr lang="en-VI" smtClean="0"/>
              <a:pPr/>
              <a:t>37</a:t>
            </a:fld>
            <a:endParaRPr lang="en-VI" dirty="0"/>
          </a:p>
        </p:txBody>
      </p:sp>
    </p:spTree>
    <p:extLst>
      <p:ext uri="{BB962C8B-B14F-4D97-AF65-F5344CB8AC3E}">
        <p14:creationId xmlns:p14="http://schemas.microsoft.com/office/powerpoint/2010/main" val="3179450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a:prstGeom prst="rect">
            <a:avLst/>
          </a:prstGeom>
        </p:spPr>
      </p:sp>
      <p:sp>
        <p:nvSpPr>
          <p:cNvPr id="3" name="Notes Placeholder 2"/>
          <p:cNvSpPr>
            <a:spLocks noGrp="1"/>
          </p:cNvSpPr>
          <p:nvPr>
            <p:ph type="body" idx="1"/>
          </p:nvPr>
        </p:nvSpPr>
        <p:spPr>
          <a:xfrm>
            <a:off x="0" y="2998052"/>
            <a:ext cx="7313506" cy="6363118"/>
          </a:xfrm>
        </p:spPr>
        <p:txBody>
          <a:bodyPr/>
          <a:lstStyle/>
          <a:p>
            <a:pPr marL="241653" indent="-241653"/>
            <a:r>
              <a:rPr lang="en-US" sz="1200" dirty="0"/>
              <a:t>When there is inclement weather, height work should be avoided.</a:t>
            </a:r>
          </a:p>
          <a:p>
            <a:pPr marL="241653" indent="-241653"/>
            <a:r>
              <a:rPr lang="en-US" sz="1200" dirty="0"/>
              <a:t>Always walk on the designated walkways or find the driest, clearest path.</a:t>
            </a:r>
          </a:p>
          <a:p>
            <a:pPr marL="241653" indent="-241653"/>
            <a:r>
              <a:rPr lang="en-US" sz="1200" dirty="0"/>
              <a:t>When every possible, remove snow and de-ice before using a walkway.</a:t>
            </a:r>
          </a:p>
          <a:p>
            <a:pPr marL="241653" indent="-241653"/>
            <a:r>
              <a:rPr lang="en-US" sz="1200" dirty="0"/>
              <a:t>Understand areas that are at higher elevation and/or are shaded, and/or on the north facing side, may have ice when other areas do not.</a:t>
            </a:r>
          </a:p>
          <a:p>
            <a:pPr marL="241653" indent="-241653"/>
            <a:endParaRPr lang="en-US" sz="1200" dirty="0"/>
          </a:p>
        </p:txBody>
      </p:sp>
      <p:sp>
        <p:nvSpPr>
          <p:cNvPr id="5" name="Date Placeholder 2">
            <a:extLst>
              <a:ext uri="{FF2B5EF4-FFF2-40B4-BE49-F238E27FC236}">
                <a16:creationId xmlns:a16="http://schemas.microsoft.com/office/drawing/2014/main" id="{6122DFDD-D06B-98AB-631E-214C638D63EC}"/>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F61168F2-7768-F6FE-7872-EDF31C369636}"/>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
        <p:nvSpPr>
          <p:cNvPr id="7" name="Slide Number Placeholder 3">
            <a:extLst>
              <a:ext uri="{FF2B5EF4-FFF2-40B4-BE49-F238E27FC236}">
                <a16:creationId xmlns:a16="http://schemas.microsoft.com/office/drawing/2014/main" id="{2DB01472-0511-2561-5239-7F094B266337}"/>
              </a:ext>
            </a:extLst>
          </p:cNvPr>
          <p:cNvSpPr>
            <a:spLocks noGrp="1"/>
          </p:cNvSpPr>
          <p:nvPr>
            <p:ph type="sldNum" sz="quarter" idx="5"/>
          </p:nvPr>
        </p:nvSpPr>
        <p:spPr>
          <a:xfrm>
            <a:off x="6583680" y="1"/>
            <a:ext cx="729827" cy="277808"/>
          </a:xfrm>
        </p:spPr>
        <p:txBody>
          <a:bodyPr/>
          <a:lstStyle/>
          <a:p>
            <a:fld id="{08B62C1E-FB89-4114-AF82-DCC7AD38C6E5}" type="slidenum">
              <a:rPr lang="en-VI" smtClean="0"/>
              <a:pPr/>
              <a:t>38</a:t>
            </a:fld>
            <a:endParaRPr lang="en-VI" dirty="0"/>
          </a:p>
        </p:txBody>
      </p:sp>
    </p:spTree>
    <p:extLst>
      <p:ext uri="{BB962C8B-B14F-4D97-AF65-F5344CB8AC3E}">
        <p14:creationId xmlns:p14="http://schemas.microsoft.com/office/powerpoint/2010/main" val="597458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dirty="0">
                <a:solidFill>
                  <a:prstClr val="black"/>
                </a:solidFill>
              </a:rPr>
              <a:t>Left – bin ladder</a:t>
            </a:r>
          </a:p>
          <a:p>
            <a:pPr defTabSz="966612">
              <a:defRPr/>
            </a:pPr>
            <a:r>
              <a:rPr lang="en-US" dirty="0">
                <a:solidFill>
                  <a:prstClr val="black"/>
                </a:solidFill>
              </a:rPr>
              <a:t>Right – railcar</a:t>
            </a:r>
          </a:p>
          <a:p>
            <a:pPr defTabSz="966612">
              <a:defRPr/>
            </a:pPr>
            <a:r>
              <a:rPr lang="en-US" dirty="0">
                <a:solidFill>
                  <a:prstClr val="black"/>
                </a:solidFill>
              </a:rPr>
              <a:t>Railcars – the openings can become frozen and when they are broken lose can cause workers to stumble and lose their balance. Always use fall protection when working on top of railcars.</a:t>
            </a:r>
          </a:p>
          <a:p>
            <a:pPr defTabSz="966612">
              <a:defRPr/>
            </a:pPr>
            <a:r>
              <a:rPr lang="en-US" dirty="0">
                <a:solidFill>
                  <a:prstClr val="black"/>
                </a:solidFill>
              </a:rPr>
              <a:t>Rolling stock is not covered by OSHA but the workers are! </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39</a:t>
            </a:fld>
            <a:endParaRPr lang="en-VI"/>
          </a:p>
        </p:txBody>
      </p:sp>
      <p:sp>
        <p:nvSpPr>
          <p:cNvPr id="5" name="Date Placeholder 2">
            <a:extLst>
              <a:ext uri="{FF2B5EF4-FFF2-40B4-BE49-F238E27FC236}">
                <a16:creationId xmlns:a16="http://schemas.microsoft.com/office/drawing/2014/main" id="{5E7C8BB7-E800-84C3-13D2-D8E7DE564B8E}"/>
              </a:ext>
            </a:extLst>
          </p:cNvPr>
          <p:cNvSpPr>
            <a:spLocks noGrp="1"/>
          </p:cNvSpPr>
          <p:nvPr>
            <p:ph type="dt" idx="1"/>
          </p:nvPr>
        </p:nvSpPr>
        <p:spPr>
          <a:xfrm>
            <a:off x="6293"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79561138-0C4D-4A9E-D19C-03966F4FBD5E}"/>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3372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a:xfrm>
            <a:off x="0" y="2992277"/>
            <a:ext cx="7313506" cy="6608924"/>
          </a:xfrm>
        </p:spPr>
        <p:txBody>
          <a:bodyPr/>
          <a:lstStyle/>
          <a:p>
            <a:pPr lvl="0">
              <a:buFont typeface="+mj-lt"/>
              <a:buAutoNum type="arabicPeriod"/>
            </a:pPr>
            <a:r>
              <a:rPr lang="en-US" sz="1200" b="1" dirty="0">
                <a:solidFill>
                  <a:prstClr val="black"/>
                </a:solidFill>
              </a:rPr>
              <a:t>Explain</a:t>
            </a:r>
            <a:r>
              <a:rPr lang="en-US" sz="1200" dirty="0">
                <a:solidFill>
                  <a:prstClr val="black"/>
                </a:solidFill>
              </a:rPr>
              <a:t> - All DOL grants require that employees are informed of their rights. </a:t>
            </a:r>
          </a:p>
          <a:p>
            <a:pPr marL="483306" lvl="1"/>
            <a:r>
              <a:rPr lang="en-US" sz="1200" dirty="0">
                <a:solidFill>
                  <a:prstClr val="black"/>
                </a:solidFill>
              </a:rPr>
              <a:t>Employees are entitled to a safe and healthy working environment </a:t>
            </a:r>
          </a:p>
          <a:p>
            <a:pPr marL="483306" lvl="1"/>
            <a:r>
              <a:rPr lang="en-US" sz="1200" dirty="0">
                <a:solidFill>
                  <a:prstClr val="black"/>
                </a:solidFill>
              </a:rPr>
              <a:t>To fair receive compensation for their work.</a:t>
            </a:r>
          </a:p>
          <a:p>
            <a:pPr marL="483306" lvl="1"/>
            <a:r>
              <a:rPr lang="en-US" sz="1200" dirty="0">
                <a:solidFill>
                  <a:prstClr val="black"/>
                </a:solidFill>
              </a:rPr>
              <a:t>To report unsafe conditions to the OSHA hotline without punishment, </a:t>
            </a:r>
            <a:r>
              <a:rPr lang="en-US" sz="1200" dirty="0" err="1">
                <a:solidFill>
                  <a:prstClr val="black"/>
                </a:solidFill>
              </a:rPr>
              <a:t>discrimination.or</a:t>
            </a:r>
            <a:r>
              <a:rPr lang="en-US" sz="1200" dirty="0">
                <a:solidFill>
                  <a:prstClr val="black"/>
                </a:solidFill>
              </a:rPr>
              <a:t> other retaliation by the employer. </a:t>
            </a:r>
          </a:p>
          <a:p>
            <a:pPr marL="483306" lvl="1"/>
            <a:r>
              <a:rPr lang="en-US" sz="1200" dirty="0">
                <a:solidFill>
                  <a:prstClr val="black"/>
                </a:solidFill>
              </a:rPr>
              <a:t>Report occurrences of employer retaliation by calling, writing, or emailing the OSHA Area office within 30 days of the retaliation. </a:t>
            </a:r>
          </a:p>
          <a:p>
            <a:pPr lvl="0">
              <a:buFont typeface="+mj-lt"/>
              <a:buAutoNum type="arabicPeriod"/>
            </a:pPr>
            <a:r>
              <a:rPr lang="en-US" sz="1200" b="1" dirty="0">
                <a:solidFill>
                  <a:prstClr val="black"/>
                </a:solidFill>
              </a:rPr>
              <a:t>Explain</a:t>
            </a:r>
            <a:r>
              <a:rPr lang="en-US" sz="1200" dirty="0">
                <a:solidFill>
                  <a:prstClr val="black"/>
                </a:solidFill>
              </a:rPr>
              <a:t> </a:t>
            </a:r>
            <a:r>
              <a:rPr lang="en-US" sz="1200" b="1" i="1" dirty="0">
                <a:solidFill>
                  <a:prstClr val="black"/>
                </a:solidFill>
              </a:rPr>
              <a:t>- Employers have a legal responsibility to provide a safe workplace.</a:t>
            </a:r>
            <a:r>
              <a:rPr lang="en-US" sz="1200" dirty="0">
                <a:solidFill>
                  <a:prstClr val="black"/>
                </a:solidFill>
              </a:rPr>
              <a:t> They must ensure the regulations which govern their business are instituted and followed when there is one or more employees. </a:t>
            </a:r>
          </a:p>
          <a:p>
            <a:pPr marL="241653" indent="-241653"/>
            <a:r>
              <a:rPr lang="en-US" sz="1200" dirty="0">
                <a:solidFill>
                  <a:prstClr val="black"/>
                </a:solidFill>
              </a:rPr>
              <a:t>Discuss - It is the employers’  responsibility to know the rules and laws  – federal and state.</a:t>
            </a:r>
          </a:p>
          <a:p>
            <a:pPr marL="483306" lvl="1"/>
            <a:r>
              <a:rPr lang="en-US" sz="1200" dirty="0">
                <a:solidFill>
                  <a:prstClr val="black"/>
                </a:solidFill>
              </a:rPr>
              <a:t>It is employers’ responsibility to ensure employees, know, understand and follow regulations and company policies.</a:t>
            </a:r>
          </a:p>
          <a:p>
            <a:pPr lvl="0">
              <a:buFont typeface="+mj-lt"/>
              <a:buAutoNum type="arabicPeriod"/>
            </a:pPr>
            <a:r>
              <a:rPr lang="en-US" sz="1200" b="1" dirty="0">
                <a:solidFill>
                  <a:prstClr val="black"/>
                </a:solidFill>
              </a:rPr>
              <a:t>Stress</a:t>
            </a:r>
            <a:r>
              <a:rPr lang="en-US" sz="1200" dirty="0">
                <a:solidFill>
                  <a:prstClr val="black"/>
                </a:solidFill>
              </a:rPr>
              <a:t> - If employers  are unsure of the regulations they should consult with the appropriate agency. Every state has an on-site consultation program jointly funded by OSHA and the state which provides assistance in learning and complying to the regulations. </a:t>
            </a:r>
          </a:p>
          <a:p>
            <a:pPr marL="483306" lvl="1"/>
            <a:r>
              <a:rPr lang="en-US" sz="1200" dirty="0">
                <a:solidFill>
                  <a:prstClr val="black"/>
                </a:solidFill>
              </a:rPr>
              <a:t>The OSHA website provides contact information for each state’s on-site consultation program. </a:t>
            </a:r>
          </a:p>
          <a:p>
            <a:pPr marL="483306" lvl="1"/>
            <a:r>
              <a:rPr lang="en-US" sz="1200" dirty="0">
                <a:solidFill>
                  <a:prstClr val="black"/>
                </a:solidFill>
              </a:rPr>
              <a:t>Illinois Department of Labor has the on-site consultation program in Illinois. </a:t>
            </a:r>
          </a:p>
          <a:p>
            <a:pPr lvl="0">
              <a:buFont typeface="+mj-lt"/>
              <a:buAutoNum type="arabicPeriod"/>
            </a:pPr>
            <a:r>
              <a:rPr lang="en-US" sz="1200" dirty="0">
                <a:solidFill>
                  <a:prstClr val="black"/>
                </a:solidFill>
              </a:rPr>
              <a:t>Stress - Employers should also know and understand the state’s laws as they may be more restrictive than OSHA.  Some states are governed by an OSHA State plan rather than federal OSHA. </a:t>
            </a:r>
          </a:p>
          <a:p>
            <a:pPr marL="483306" lvl="1"/>
            <a:r>
              <a:rPr lang="en-US" sz="1200" dirty="0">
                <a:solidFill>
                  <a:prstClr val="black"/>
                </a:solidFill>
              </a:rPr>
              <a:t>Contact the state department of labor for questions. </a:t>
            </a:r>
          </a:p>
          <a:p>
            <a:pPr marL="483306" lvl="1"/>
            <a:r>
              <a:rPr lang="en-US" sz="1200" dirty="0">
                <a:solidFill>
                  <a:prstClr val="black"/>
                </a:solidFill>
              </a:rPr>
              <a:t>Visit the OSHA website for information about state plans.</a:t>
            </a:r>
          </a:p>
          <a:p>
            <a:pPr lvl="0">
              <a:buFont typeface="+mj-lt"/>
              <a:buAutoNum type="arabicPeriod"/>
            </a:pPr>
            <a:r>
              <a:rPr lang="en-US" sz="1200" b="1" dirty="0">
                <a:solidFill>
                  <a:prstClr val="black"/>
                </a:solidFill>
              </a:rPr>
              <a:t>Remind employees </a:t>
            </a:r>
            <a:r>
              <a:rPr lang="en-US" sz="1200" dirty="0">
                <a:solidFill>
                  <a:prstClr val="black"/>
                </a:solidFill>
              </a:rPr>
              <a:t>– it is the employee’s responsibility to follow the safety practices, policies, and procedures of their employers.</a:t>
            </a:r>
          </a:p>
          <a:p>
            <a:pPr lvl="0">
              <a:buFont typeface="+mj-lt"/>
              <a:buAutoNum type="arabicPeriod"/>
            </a:pPr>
            <a:r>
              <a:rPr lang="en-US" sz="1200" b="1" dirty="0">
                <a:solidFill>
                  <a:prstClr val="black"/>
                </a:solidFill>
              </a:rPr>
              <a:t>NOTE:</a:t>
            </a:r>
            <a:r>
              <a:rPr lang="en-US" sz="1200" dirty="0">
                <a:solidFill>
                  <a:prstClr val="black"/>
                </a:solidFill>
              </a:rPr>
              <a:t>  It is ESPECIALLY imperative for youth/young workers to access information and know their rights, what to expect, and how to get help if needed.</a:t>
            </a:r>
          </a:p>
          <a:p>
            <a:pPr lvl="0">
              <a:buFont typeface="+mj-lt"/>
              <a:buAutoNum type="arabicPeriod"/>
            </a:pPr>
            <a:r>
              <a:rPr lang="en-US" sz="1200" dirty="0">
                <a:solidFill>
                  <a:prstClr val="black"/>
                </a:solidFill>
              </a:rPr>
              <a:t>More information about employee rights can be found on the OSHA website:  </a:t>
            </a:r>
            <a:r>
              <a:rPr lang="en-US" sz="1200" dirty="0">
                <a:solidFill>
                  <a:prstClr val="black"/>
                </a:solidFill>
                <a:hlinkClick r:id="rId3"/>
              </a:rPr>
              <a:t>www.osha.gov</a:t>
            </a:r>
            <a:r>
              <a:rPr lang="en-US" sz="1200" dirty="0">
                <a:solidFill>
                  <a:prstClr val="black"/>
                </a:solidFill>
              </a:rPr>
              <a:t>   or the Department of Labor’s main website </a:t>
            </a:r>
            <a:r>
              <a:rPr lang="en-US" sz="1200" dirty="0">
                <a:solidFill>
                  <a:prstClr val="black"/>
                </a:solidFill>
                <a:hlinkClick r:id="rId4"/>
              </a:rPr>
              <a:t>www.dol.gov</a:t>
            </a:r>
            <a:r>
              <a:rPr lang="en-US" sz="1200" dirty="0">
                <a:solidFill>
                  <a:prstClr val="black"/>
                </a:solidFill>
              </a:rPr>
              <a:t> .</a:t>
            </a:r>
          </a:p>
          <a:p>
            <a:pPr lvl="0">
              <a:buFont typeface="+mj-lt"/>
              <a:buAutoNum type="arabicPeriod"/>
            </a:pPr>
            <a:r>
              <a:rPr lang="en-US" sz="1200" dirty="0">
                <a:solidFill>
                  <a:prstClr val="black"/>
                </a:solidFill>
              </a:rPr>
              <a:t>Information about whistleblower protection can be found at </a:t>
            </a:r>
            <a:r>
              <a:rPr lang="en-US" sz="1200" dirty="0">
                <a:solidFill>
                  <a:prstClr val="black"/>
                </a:solidFill>
                <a:hlinkClick r:id="rId5"/>
              </a:rPr>
              <a:t>www.whistleblowers.gov</a:t>
            </a:r>
            <a:r>
              <a:rPr lang="en-US" sz="1200" dirty="0">
                <a:solidFill>
                  <a:prstClr val="black"/>
                </a:solidFill>
              </a:rPr>
              <a:t> </a:t>
            </a:r>
          </a:p>
          <a:p>
            <a:endParaRPr lang="en-US" sz="1200" dirty="0"/>
          </a:p>
        </p:txBody>
      </p:sp>
      <p:sp>
        <p:nvSpPr>
          <p:cNvPr id="4" name="Slide Number Placeholder 3"/>
          <p:cNvSpPr>
            <a:spLocks noGrp="1"/>
          </p:cNvSpPr>
          <p:nvPr>
            <p:ph type="sldNum" sz="quarter" idx="10"/>
          </p:nvPr>
        </p:nvSpPr>
        <p:spPr/>
        <p:txBody>
          <a:bodyPr/>
          <a:lstStyle/>
          <a:p>
            <a:pPr defTabSz="966612">
              <a:defRPr/>
            </a:pPr>
            <a:fld id="{3F62B76D-A0B9-473A-BDB2-88FAAD70C17E}" type="slidenum">
              <a:rPr lang="en-US" b="1">
                <a:solidFill>
                  <a:prstClr val="black">
                    <a:lumMod val="50000"/>
                    <a:lumOff val="50000"/>
                  </a:prstClr>
                </a:solidFill>
              </a:rPr>
              <a:pPr defTabSz="966612">
                <a:defRPr/>
              </a:pPr>
              <a:t>4</a:t>
            </a:fld>
            <a:endParaRPr lang="en-US" b="1" dirty="0">
              <a:solidFill>
                <a:prstClr val="black">
                  <a:lumMod val="50000"/>
                  <a:lumOff val="50000"/>
                </a:prstClr>
              </a:solidFill>
            </a:endParaRPr>
          </a:p>
        </p:txBody>
      </p:sp>
      <p:sp>
        <p:nvSpPr>
          <p:cNvPr id="5" name="Date Placeholder 2">
            <a:extLst>
              <a:ext uri="{FF2B5EF4-FFF2-40B4-BE49-F238E27FC236}">
                <a16:creationId xmlns:a16="http://schemas.microsoft.com/office/drawing/2014/main" id="{550655B1-50AD-233F-9000-61351FDD481B}"/>
              </a:ext>
            </a:extLst>
          </p:cNvPr>
          <p:cNvSpPr>
            <a:spLocks noGrp="1"/>
          </p:cNvSpPr>
          <p:nvPr>
            <p:ph type="dt" idx="1"/>
          </p:nvPr>
        </p:nvSpPr>
        <p:spPr>
          <a:xfrm>
            <a:off x="1696" y="9306687"/>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a:t>Rev 12/01/2022</a:t>
            </a:r>
            <a:endParaRPr lang="en-VI" dirty="0"/>
          </a:p>
        </p:txBody>
      </p:sp>
      <p:sp>
        <p:nvSpPr>
          <p:cNvPr id="6" name="Footer Placeholder 5">
            <a:extLst>
              <a:ext uri="{FF2B5EF4-FFF2-40B4-BE49-F238E27FC236}">
                <a16:creationId xmlns:a16="http://schemas.microsoft.com/office/drawing/2014/main" id="{BD12665F-0E73-68BE-C77C-36B716E44A8E}"/>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2066438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dirty="0"/>
              <a:t>Black ice is particularly dangerous for pedestrians and vehicles as it may just look like the pavement is wet. It is hard to see as it is often transparent blending into the ground and surroundings.</a:t>
            </a:r>
          </a:p>
          <a:p>
            <a:r>
              <a:rPr lang="en-US" sz="1200" dirty="0"/>
              <a:t>Black ice forms when rain or sleet falls onto the frozen ground. Low temperatures cause the moisture to freeze into a thin layer of ice on road surfaces.</a:t>
            </a:r>
          </a:p>
          <a:p>
            <a:r>
              <a:rPr lang="en-US" sz="1200" dirty="0"/>
              <a:t>Black ice often forms at night or in the early morning hours when temperatures are at their lowest. </a:t>
            </a:r>
          </a:p>
          <a:p>
            <a:r>
              <a:rPr lang="en-US" sz="1200" dirty="0"/>
              <a:t>More shaded areas and less traveled bridges, roads and overpasses, are also common places for black ice to form. </a:t>
            </a:r>
          </a:p>
          <a:p>
            <a:r>
              <a:rPr lang="en-US" sz="1200" dirty="0"/>
              <a:t>When low temperatures and moisture (rain, sleet, etc.) is predicted, spreading ice melt before the freeze occurs or shortly after on walkways and parking lots can help reduce falls. </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40</a:t>
            </a:fld>
            <a:endParaRPr lang="en-VI" dirty="0"/>
          </a:p>
        </p:txBody>
      </p:sp>
      <p:sp>
        <p:nvSpPr>
          <p:cNvPr id="5" name="Date Placeholder 2">
            <a:extLst>
              <a:ext uri="{FF2B5EF4-FFF2-40B4-BE49-F238E27FC236}">
                <a16:creationId xmlns:a16="http://schemas.microsoft.com/office/drawing/2014/main" id="{E674BAFF-2DF0-49C0-373E-E839D872413A}"/>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A9EFE241-7557-FC16-B621-7BC4F0CD5A45}"/>
              </a:ext>
            </a:extLst>
          </p:cNvPr>
          <p:cNvSpPr>
            <a:spLocks noGrp="1"/>
          </p:cNvSpPr>
          <p:nvPr>
            <p:ph type="ftr" sz="quarter" idx="4"/>
          </p:nvPr>
        </p:nvSpPr>
        <p:spPr>
          <a:xfrm>
            <a:off x="2316481"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635902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Notice the frozen footprints on the left.</a:t>
            </a:r>
          </a:p>
          <a:p>
            <a:pPr defTabSz="966612">
              <a:defRPr/>
            </a:pPr>
            <a:r>
              <a:rPr lang="en-US" sz="1200" dirty="0">
                <a:solidFill>
                  <a:prstClr val="black"/>
                </a:solidFill>
              </a:rPr>
              <a:t>Grain elevators may have several entry and exit points in the form of doors, ladders, platform, etc.</a:t>
            </a:r>
          </a:p>
          <a:p>
            <a:pPr defTabSz="966612">
              <a:defRPr/>
            </a:pPr>
            <a:r>
              <a:rPr lang="en-US" sz="1200" dirty="0">
                <a:solidFill>
                  <a:prstClr val="black"/>
                </a:solidFill>
              </a:rPr>
              <a:t>These areas may experience uneven coverage of snow/ice, freezing, and thawing as they may be shaded with overhangs, obstructions, etc. </a:t>
            </a:r>
          </a:p>
          <a:p>
            <a:pPr defTabSz="966612">
              <a:defRPr/>
            </a:pPr>
            <a:r>
              <a:rPr lang="en-US" sz="1200" dirty="0">
                <a:solidFill>
                  <a:prstClr val="black"/>
                </a:solidFill>
              </a:rPr>
              <a:t>Entry points at elevations may have drifts or ice buildup from dripping overhangs which can block or impede opening the doors, etc.</a:t>
            </a:r>
          </a:p>
          <a:p>
            <a:pPr defTabSz="966612">
              <a:defRPr/>
            </a:pPr>
            <a:r>
              <a:rPr lang="en-US" sz="1200" dirty="0">
                <a:solidFill>
                  <a:prstClr val="black"/>
                </a:solidFill>
              </a:rPr>
              <a:t>While other areas of the structure may be clear and passable, caution should be taken in areas which receive less direct sunlight.</a:t>
            </a:r>
            <a:endParaRPr lang="en-VI" sz="1200" dirty="0">
              <a:solidFill>
                <a:prstClr val="black"/>
              </a:solidFill>
            </a:endParaRPr>
          </a:p>
          <a:p>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41</a:t>
            </a:fld>
            <a:endParaRPr lang="en-VI"/>
          </a:p>
        </p:txBody>
      </p:sp>
      <p:sp>
        <p:nvSpPr>
          <p:cNvPr id="5" name="Date Placeholder 2">
            <a:extLst>
              <a:ext uri="{FF2B5EF4-FFF2-40B4-BE49-F238E27FC236}">
                <a16:creationId xmlns:a16="http://schemas.microsoft.com/office/drawing/2014/main" id="{A56C54A7-4221-3131-372D-2576C65522F8}"/>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76CE2E0-E06D-E00B-A5A1-A094670BF108}"/>
              </a:ext>
            </a:extLst>
          </p:cNvPr>
          <p:cNvSpPr>
            <a:spLocks noGrp="1"/>
          </p:cNvSpPr>
          <p:nvPr>
            <p:ph type="ftr" sz="quarter" idx="4"/>
          </p:nvPr>
        </p:nvSpPr>
        <p:spPr>
          <a:xfrm>
            <a:off x="2316481"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502031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08641"/>
          </a:xfrm>
        </p:spPr>
        <p:txBody>
          <a:bodyPr/>
          <a:lstStyle/>
          <a:p>
            <a:r>
              <a:rPr lang="en-US" sz="1200" dirty="0"/>
              <a:t>Examples of Entry &amp; Exit points. </a:t>
            </a:r>
          </a:p>
          <a:p>
            <a:r>
              <a:rPr lang="en-US" sz="1200" dirty="0"/>
              <a:t>Left is blocked &amp; inaccessible.</a:t>
            </a:r>
          </a:p>
          <a:p>
            <a:r>
              <a:rPr lang="en-US" sz="1200" dirty="0"/>
              <a:t>Right has been somewhat cleared. </a:t>
            </a:r>
          </a:p>
          <a:p>
            <a:r>
              <a:rPr lang="en-US" sz="1200" dirty="0"/>
              <a:t>Important to clear hatches completely leading to tunnels, etc. so snow and ice does not fall into the hatch while worker is descending a ladder or when they open the hatch. </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42</a:t>
            </a:fld>
            <a:endParaRPr lang="en-VI">
              <a:solidFill>
                <a:prstClr val="black"/>
              </a:solidFill>
            </a:endParaRPr>
          </a:p>
        </p:txBody>
      </p:sp>
      <p:sp>
        <p:nvSpPr>
          <p:cNvPr id="5" name="Date Placeholder 2">
            <a:extLst>
              <a:ext uri="{FF2B5EF4-FFF2-40B4-BE49-F238E27FC236}">
                <a16:creationId xmlns:a16="http://schemas.microsoft.com/office/drawing/2014/main" id="{CCCB58CA-AC30-B13B-838E-7B471E27B76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5304AA1C-9E23-44CF-8CF7-42E32421D3CC}"/>
              </a:ext>
            </a:extLst>
          </p:cNvPr>
          <p:cNvSpPr>
            <a:spLocks noGrp="1"/>
          </p:cNvSpPr>
          <p:nvPr>
            <p:ph type="ftr" sz="quarter" idx="4"/>
          </p:nvPr>
        </p:nvSpPr>
        <p:spPr>
          <a:xfrm>
            <a:off x="231648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005838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696253"/>
          </a:xfrm>
        </p:spPr>
        <p:txBody>
          <a:bodyPr/>
          <a:lstStyle/>
          <a:p>
            <a:r>
              <a:rPr lang="en-US" sz="1200" dirty="0"/>
              <a:t>Result was broken ankle, surgery and pins as well as being off work for several weeks and physical therapy. </a:t>
            </a:r>
          </a:p>
          <a:p>
            <a:r>
              <a:rPr lang="en-US" sz="1200" dirty="0"/>
              <a:t>As an example, the Safety Director insisted on being issued a written warning for failing to use provided PPE.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43</a:t>
            </a:fld>
            <a:endParaRPr lang="en-VI">
              <a:solidFill>
                <a:prstClr val="black"/>
              </a:solidFill>
            </a:endParaRPr>
          </a:p>
        </p:txBody>
      </p:sp>
      <p:sp>
        <p:nvSpPr>
          <p:cNvPr id="5" name="Date Placeholder 2">
            <a:extLst>
              <a:ext uri="{FF2B5EF4-FFF2-40B4-BE49-F238E27FC236}">
                <a16:creationId xmlns:a16="http://schemas.microsoft.com/office/drawing/2014/main" id="{54D6B554-B44B-61F6-78B3-4E115490E957}"/>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FC1C1B94-456E-ABB3-522D-313D6D6C19E7}"/>
              </a:ext>
            </a:extLst>
          </p:cNvPr>
          <p:cNvSpPr>
            <a:spLocks noGrp="1"/>
          </p:cNvSpPr>
          <p:nvPr>
            <p:ph type="ftr" sz="quarter" idx="4"/>
          </p:nvPr>
        </p:nvSpPr>
        <p:spPr>
          <a:xfrm>
            <a:off x="231648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038784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dirty="0"/>
              <a:t>John Lee incident</a:t>
            </a:r>
          </a:p>
          <a:p>
            <a:r>
              <a:rPr lang="en-US" sz="1200" dirty="0"/>
              <a:t>This large industrial unit was severely damaged.  What would have happened had the snow fallen on a person?</a:t>
            </a:r>
          </a:p>
          <a:p>
            <a:r>
              <a:rPr lang="en-US" sz="1200" dirty="0"/>
              <a:t>Remember – laws of gravity.  The higher the point something falls from the more speed and force it will pick up as it falls. Snow falling from 90 feet of height will have a stronger force of impact than snow falling from 4 feet of height. </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44</a:t>
            </a:fld>
            <a:endParaRPr lang="en-VI"/>
          </a:p>
        </p:txBody>
      </p:sp>
      <p:sp>
        <p:nvSpPr>
          <p:cNvPr id="5" name="Date Placeholder 2">
            <a:extLst>
              <a:ext uri="{FF2B5EF4-FFF2-40B4-BE49-F238E27FC236}">
                <a16:creationId xmlns:a16="http://schemas.microsoft.com/office/drawing/2014/main" id="{8972593E-B2B3-DB6F-425E-448C2382C4FB}"/>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B4A1FE21-727F-3075-9CE8-F6AE75446232}"/>
              </a:ext>
            </a:extLst>
          </p:cNvPr>
          <p:cNvSpPr>
            <a:spLocks noGrp="1"/>
          </p:cNvSpPr>
          <p:nvPr>
            <p:ph type="ftr" sz="quarter" idx="4"/>
          </p:nvPr>
        </p:nvSpPr>
        <p:spPr>
          <a:xfrm>
            <a:off x="2316481"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965810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105’ diameter grain bin has 140 roof sections and 4 roof sections for every bin sheet. </a:t>
            </a:r>
          </a:p>
          <a:p>
            <a:pPr defTabSz="966612">
              <a:defRPr/>
            </a:pPr>
            <a:r>
              <a:rPr lang="en-US" sz="1200" dirty="0">
                <a:solidFill>
                  <a:prstClr val="black"/>
                </a:solidFill>
              </a:rPr>
              <a:t>Snow varies in weight depending on depth &amp; moisture content. </a:t>
            </a:r>
          </a:p>
          <a:p>
            <a:pPr defTabSz="966612">
              <a:defRPr/>
            </a:pPr>
            <a:r>
              <a:rPr lang="en-US" sz="1200" dirty="0">
                <a:solidFill>
                  <a:prstClr val="black"/>
                </a:solidFill>
              </a:rPr>
              <a:t>Using snow weighing 20 pounds per cubic foot, there could be as much as 1000 </a:t>
            </a:r>
            <a:r>
              <a:rPr lang="en-US" sz="1200" dirty="0" err="1">
                <a:solidFill>
                  <a:prstClr val="black"/>
                </a:solidFill>
              </a:rPr>
              <a:t>lbs</a:t>
            </a:r>
            <a:r>
              <a:rPr lang="en-US" sz="1200" dirty="0">
                <a:solidFill>
                  <a:prstClr val="black"/>
                </a:solidFill>
              </a:rPr>
              <a:t> on each roof panel. </a:t>
            </a:r>
          </a:p>
          <a:p>
            <a:pPr defTabSz="966612">
              <a:defRPr/>
            </a:pPr>
            <a:r>
              <a:rPr lang="en-US" sz="1200" dirty="0">
                <a:solidFill>
                  <a:prstClr val="black"/>
                </a:solidFill>
              </a:rPr>
              <a:t>What could that much falling snow do to a worker? </a:t>
            </a:r>
          </a:p>
          <a:p>
            <a:pPr defTabSz="966612">
              <a:defRPr/>
            </a:pPr>
            <a:r>
              <a:rPr lang="en-US" sz="1200" dirty="0">
                <a:solidFill>
                  <a:prstClr val="black"/>
                </a:solidFill>
              </a:rPr>
              <a:t>Prohibit workers from working under ice and snow.</a:t>
            </a:r>
          </a:p>
          <a:p>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45</a:t>
            </a:fld>
            <a:endParaRPr lang="en-VI"/>
          </a:p>
        </p:txBody>
      </p:sp>
      <p:sp>
        <p:nvSpPr>
          <p:cNvPr id="5" name="Date Placeholder 2">
            <a:extLst>
              <a:ext uri="{FF2B5EF4-FFF2-40B4-BE49-F238E27FC236}">
                <a16:creationId xmlns:a16="http://schemas.microsoft.com/office/drawing/2014/main" id="{4354D573-EB27-092A-FE91-12728C591BD0}"/>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57F5D746-117D-6634-C5BF-079A11173C31}"/>
              </a:ext>
            </a:extLst>
          </p:cNvPr>
          <p:cNvSpPr>
            <a:spLocks noGrp="1"/>
          </p:cNvSpPr>
          <p:nvPr>
            <p:ph type="ftr" sz="quarter" idx="4"/>
          </p:nvPr>
        </p:nvSpPr>
        <p:spPr>
          <a:xfrm>
            <a:off x="2316481"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837349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a:xfrm>
            <a:off x="0" y="3004057"/>
            <a:ext cx="7313506" cy="6219290"/>
          </a:xfrm>
        </p:spPr>
        <p:txBody>
          <a:bodyPr/>
          <a:lstStyle/>
          <a:p>
            <a:r>
              <a:rPr lang="en-US" sz="1200" dirty="0"/>
              <a:t>Employees should avoid areas when snow is on bin roofs or anywhere at height. </a:t>
            </a:r>
          </a:p>
          <a:p>
            <a:r>
              <a:rPr lang="en-US" sz="1200" dirty="0"/>
              <a:t>Even on a below freezing day, the sun can warm up a roof sheet and create a snow fall situation. </a:t>
            </a:r>
          </a:p>
          <a:p>
            <a:r>
              <a:rPr lang="en-US" sz="1200" dirty="0"/>
              <a:t>Remember the north side is usually last snow to fall. </a:t>
            </a:r>
          </a:p>
          <a:p>
            <a:r>
              <a:rPr lang="en-US" sz="1200" dirty="0"/>
              <a:t>It’s very important that all employees are aware of areas where snowfall can occur.</a:t>
            </a:r>
          </a:p>
          <a:p>
            <a:r>
              <a:rPr lang="en-US" sz="1200" dirty="0"/>
              <a:t> Avoid these locations to prevent injury.</a:t>
            </a:r>
          </a:p>
          <a:p>
            <a:pPr marL="0" indent="0">
              <a:buNone/>
            </a:pPr>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46</a:t>
            </a:fld>
            <a:endParaRPr lang="en-VI"/>
          </a:p>
        </p:txBody>
      </p:sp>
      <p:sp>
        <p:nvSpPr>
          <p:cNvPr id="5" name="Date Placeholder 2">
            <a:extLst>
              <a:ext uri="{FF2B5EF4-FFF2-40B4-BE49-F238E27FC236}">
                <a16:creationId xmlns:a16="http://schemas.microsoft.com/office/drawing/2014/main" id="{4D2F47A3-926A-584A-E61D-FFFB02141D0D}"/>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8BEA62C5-1155-4564-25EA-197DA60B56AE}"/>
              </a:ext>
            </a:extLst>
          </p:cNvPr>
          <p:cNvSpPr>
            <a:spLocks noGrp="1"/>
          </p:cNvSpPr>
          <p:nvPr>
            <p:ph type="ftr" sz="quarter" idx="4"/>
          </p:nvPr>
        </p:nvSpPr>
        <p:spPr>
          <a:xfrm>
            <a:off x="2316481"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407098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Conduct a thorough assessment of potential hazard areas for falling ice and snow – preferably before cold/winter weather hits.</a:t>
            </a:r>
          </a:p>
          <a:p>
            <a:pPr defTabSz="966612">
              <a:defRPr/>
            </a:pPr>
            <a:r>
              <a:rPr lang="en-US" sz="1200" dirty="0">
                <a:solidFill>
                  <a:prstClr val="black"/>
                </a:solidFill>
              </a:rPr>
              <a:t>As possible, mark/barricade danger zones, and/or designate them as restricted areas to keep people away from them. Inform all your employees of these restrictions.</a:t>
            </a:r>
          </a:p>
          <a:p>
            <a:pPr defTabSz="966612">
              <a:defRPr/>
            </a:pPr>
            <a:r>
              <a:rPr lang="en-US" sz="1200" dirty="0">
                <a:solidFill>
                  <a:prstClr val="black"/>
                </a:solidFill>
              </a:rPr>
              <a:t>Have a plan for how you will clean off bin stairs, ladders, work platforms, etc. and keep the area clear underneath these areas of others when clearing away snow and ice. </a:t>
            </a:r>
          </a:p>
          <a:p>
            <a:pPr defTabSz="966612">
              <a:defRPr/>
            </a:pPr>
            <a:r>
              <a:rPr lang="en-US" sz="1200" dirty="0">
                <a:solidFill>
                  <a:prstClr val="black"/>
                </a:solidFill>
              </a:rPr>
              <a:t>Require hard hats when falling snow/ice is a potential hazard.</a:t>
            </a:r>
          </a:p>
          <a:p>
            <a:pPr defTabSz="966612">
              <a:defRPr/>
            </a:pPr>
            <a:r>
              <a:rPr lang="en-US" sz="1200" dirty="0">
                <a:solidFill>
                  <a:prstClr val="black"/>
                </a:solidFill>
              </a:rPr>
              <a:t>Work from the safest starting point. If the top of a staircase/ladder can be safely accessed by an inside entry, work down pushing the accumulated ice/snow to the lower level step. Clean off snow and spread deicer or sand to provide traction</a:t>
            </a:r>
          </a:p>
          <a:p>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47</a:t>
            </a:fld>
            <a:endParaRPr lang="en-VI"/>
          </a:p>
        </p:txBody>
      </p:sp>
      <p:sp>
        <p:nvSpPr>
          <p:cNvPr id="5" name="Date Placeholder 2">
            <a:extLst>
              <a:ext uri="{FF2B5EF4-FFF2-40B4-BE49-F238E27FC236}">
                <a16:creationId xmlns:a16="http://schemas.microsoft.com/office/drawing/2014/main" id="{205120BE-BEA0-CFAA-6280-7493A49FAEC5}"/>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5A60024-787B-E867-CCC1-FBBEE63B5E9D}"/>
              </a:ext>
            </a:extLst>
          </p:cNvPr>
          <p:cNvSpPr>
            <a:spLocks noGrp="1"/>
          </p:cNvSpPr>
          <p:nvPr>
            <p:ph type="ftr" sz="quarter" idx="4"/>
          </p:nvPr>
        </p:nvSpPr>
        <p:spPr>
          <a:xfrm>
            <a:off x="2316481"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958874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21030"/>
          </a:xfrm>
        </p:spPr>
        <p:txBody>
          <a:bodyPr/>
          <a:lstStyle/>
          <a:p>
            <a:r>
              <a:rPr lang="en-US" sz="1200" dirty="0"/>
              <a:t>According to SFM claims data, </a:t>
            </a:r>
            <a:r>
              <a:rPr lang="en-US" sz="1200" b="1" dirty="0"/>
              <a:t>25 percent of ice- and snow-related falls occur in parking lots  - that is the largest.</a:t>
            </a:r>
          </a:p>
          <a:p>
            <a:r>
              <a:rPr lang="en-US" sz="1200" dirty="0"/>
              <a:t>20 percent of slips and falls that occur in parking lots result in lost time from work  https://www.sfmic.com/safety/avoid-winter-slips-and-falls/#:~:text=According%20to%20OSHA%2C%20slips%20and,only%20to%20motor%20vehicle%20accidents)</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1021806">
              <a:defRPr/>
            </a:pPr>
            <a:fld id="{08B62C1E-FB89-4114-AF82-DCC7AD38C6E5}" type="slidenum">
              <a:rPr lang="en-VI">
                <a:solidFill>
                  <a:prstClr val="black"/>
                </a:solidFill>
              </a:rPr>
              <a:pPr defTabSz="1021806">
                <a:defRPr/>
              </a:pPr>
              <a:t>48</a:t>
            </a:fld>
            <a:endParaRPr lang="en-VI">
              <a:solidFill>
                <a:prstClr val="black"/>
              </a:solidFill>
            </a:endParaRPr>
          </a:p>
        </p:txBody>
      </p:sp>
      <p:sp>
        <p:nvSpPr>
          <p:cNvPr id="5" name="Date Placeholder 2">
            <a:extLst>
              <a:ext uri="{FF2B5EF4-FFF2-40B4-BE49-F238E27FC236}">
                <a16:creationId xmlns:a16="http://schemas.microsoft.com/office/drawing/2014/main" id="{1F307B94-F9B4-81B0-FFE2-01832849CF47}"/>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5516C272-7C6E-8286-3F73-1321375F90E9}"/>
              </a:ext>
            </a:extLst>
          </p:cNvPr>
          <p:cNvSpPr>
            <a:spLocks noGrp="1"/>
          </p:cNvSpPr>
          <p:nvPr>
            <p:ph type="ftr" sz="quarter" idx="4"/>
          </p:nvPr>
        </p:nvSpPr>
        <p:spPr>
          <a:xfrm>
            <a:off x="231648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634384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Slips, trips and falls are a leading cause of injury throughout the year, but especially during winter months when snow and ice are present.</a:t>
            </a:r>
          </a:p>
          <a:p>
            <a:pPr defTabSz="966612">
              <a:defRPr/>
            </a:pPr>
            <a:r>
              <a:rPr lang="en-US" sz="1200" dirty="0">
                <a:solidFill>
                  <a:prstClr val="black"/>
                </a:solidFill>
              </a:rPr>
              <a:t>To prevent slips and falls, people must adjust their gait pattern to keep weight on one leg </a:t>
            </a:r>
            <a:r>
              <a:rPr lang="en-US" sz="1200" dirty="0" err="1">
                <a:solidFill>
                  <a:prstClr val="black"/>
                </a:solidFill>
              </a:rPr>
              <a:t>orthe</a:t>
            </a:r>
            <a:r>
              <a:rPr lang="en-US" sz="1200" dirty="0">
                <a:solidFill>
                  <a:prstClr val="black"/>
                </a:solidFill>
              </a:rPr>
              <a:t> other through a type of waddling walk – like a penguin.</a:t>
            </a:r>
          </a:p>
          <a:p>
            <a:pPr defTabSz="966612">
              <a:defRPr/>
            </a:pPr>
            <a:r>
              <a:rPr lang="en-US" sz="1200" dirty="0">
                <a:solidFill>
                  <a:prstClr val="black"/>
                </a:solidFill>
              </a:rPr>
              <a:t>Keeping one’s core contracted helps provide balance and readiness to react to slips and protects the spine.</a:t>
            </a:r>
          </a:p>
          <a:p>
            <a:pPr defTabSz="966612">
              <a:defRPr/>
            </a:pPr>
            <a:r>
              <a:rPr lang="en-US" sz="1200" dirty="0">
                <a:solidFill>
                  <a:prstClr val="black"/>
                </a:solidFill>
              </a:rPr>
              <a:t>FALL LIKE A PRO!</a:t>
            </a:r>
          </a:p>
          <a:p>
            <a:pPr lvl="1" defTabSz="966612">
              <a:defRPr/>
            </a:pPr>
            <a:r>
              <a:rPr lang="en-US" sz="1200" dirty="0">
                <a:solidFill>
                  <a:prstClr val="black"/>
                </a:solidFill>
              </a:rPr>
              <a:t>Tuck your chin in</a:t>
            </a:r>
          </a:p>
          <a:p>
            <a:pPr lvl="1" defTabSz="966612">
              <a:defRPr/>
            </a:pPr>
            <a:r>
              <a:rPr lang="en-US" sz="1200" dirty="0">
                <a:solidFill>
                  <a:prstClr val="black"/>
                </a:solidFill>
              </a:rPr>
              <a:t>Turn as your falling, focusing on landing on the side of your body</a:t>
            </a:r>
          </a:p>
          <a:p>
            <a:pPr lvl="1" defTabSz="966612">
              <a:defRPr/>
            </a:pPr>
            <a:r>
              <a:rPr lang="en-US" sz="1200" dirty="0">
                <a:solidFill>
                  <a:prstClr val="black"/>
                </a:solidFill>
              </a:rPr>
              <a:t>Keep limbs bent focusing on protecting your head (straight limbs can snap or break under impact)</a:t>
            </a:r>
          </a:p>
          <a:p>
            <a:pPr lvl="1" defTabSz="966612">
              <a:defRPr/>
            </a:pPr>
            <a:r>
              <a:rPr lang="en-US" sz="1200" dirty="0">
                <a:solidFill>
                  <a:prstClr val="black"/>
                </a:solidFill>
              </a:rPr>
              <a:t>Loosen up as you fall</a:t>
            </a:r>
          </a:p>
          <a:p>
            <a:pPr lvl="1" defTabSz="966612">
              <a:defRPr/>
            </a:pPr>
            <a:r>
              <a:rPr lang="en-US" sz="1200" dirty="0">
                <a:solidFill>
                  <a:prstClr val="black"/>
                </a:solidFill>
              </a:rPr>
              <a:t>Advanced Fallers Only: Do a barrel roll… In other words, roll with the fall. However, we don’t advise this as you could roll into another accident.</a:t>
            </a:r>
          </a:p>
          <a:p>
            <a:pPr defTabSz="966612">
              <a:defRPr/>
            </a:pPr>
            <a:r>
              <a:rPr lang="en-US" sz="1200" dirty="0">
                <a:solidFill>
                  <a:prstClr val="black"/>
                </a:solidFill>
              </a:rPr>
              <a:t>Picture: </a:t>
            </a:r>
            <a:r>
              <a:rPr lang="en-US" sz="1200" dirty="0" err="1">
                <a:solidFill>
                  <a:prstClr val="black"/>
                </a:solidFill>
              </a:rPr>
              <a:t>Pixabay</a:t>
            </a:r>
            <a:endParaRPr lang="en-US" sz="1200" dirty="0">
              <a:solidFill>
                <a:prstClr val="black"/>
              </a:solidFill>
            </a:endParaRPr>
          </a:p>
          <a:p>
            <a:pPr marL="0" indent="0">
              <a:buNone/>
            </a:pPr>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t>50</a:t>
            </a:fld>
            <a:endParaRPr lang="en-VI"/>
          </a:p>
        </p:txBody>
      </p:sp>
      <p:sp>
        <p:nvSpPr>
          <p:cNvPr id="5" name="Date Placeholder 2">
            <a:extLst>
              <a:ext uri="{FF2B5EF4-FFF2-40B4-BE49-F238E27FC236}">
                <a16:creationId xmlns:a16="http://schemas.microsoft.com/office/drawing/2014/main" id="{9D69D429-9857-D00D-382F-5B6DD25F4BDF}"/>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C5A9DE1C-C80C-B525-7BFF-B1AB5694E662}"/>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98068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a:xfrm>
            <a:off x="0" y="2998166"/>
            <a:ext cx="7315200" cy="6249616"/>
          </a:xfrm>
          <a:prstGeom prst="rect">
            <a:avLst/>
          </a:prstGeom>
        </p:spPr>
        <p:txBody>
          <a:bodyPr/>
          <a:lstStyle/>
          <a:p>
            <a:pPr marL="241653" indent="-241653">
              <a:spcBef>
                <a:spcPct val="0"/>
              </a:spcBef>
              <a:defRPr/>
            </a:pPr>
            <a:r>
              <a:rPr lang="en-US" sz="1200" dirty="0">
                <a:solidFill>
                  <a:prstClr val="black"/>
                </a:solidFill>
              </a:rPr>
              <a:t>Learning objectives are the main points you  (the participant) should take away at the end of the course. </a:t>
            </a:r>
          </a:p>
          <a:p>
            <a:pPr marL="241653" indent="-241653">
              <a:spcBef>
                <a:spcPct val="0"/>
              </a:spcBef>
              <a:defRPr/>
            </a:pPr>
            <a:r>
              <a:rPr lang="en-US" sz="1200" dirty="0">
                <a:solidFill>
                  <a:prstClr val="black"/>
                </a:solidFill>
              </a:rPr>
              <a:t>At the end of this session, you will be able to:</a:t>
            </a:r>
          </a:p>
          <a:p>
            <a:pPr marL="483306" lvl="1">
              <a:spcBef>
                <a:spcPct val="0"/>
              </a:spcBef>
              <a:defRPr/>
            </a:pPr>
            <a:r>
              <a:rPr lang="en-US" sz="1200" dirty="0">
                <a:solidFill>
                  <a:prstClr val="black"/>
                </a:solidFill>
              </a:rPr>
              <a:t>Identify hazards to avoid when entering a grain bin.</a:t>
            </a:r>
          </a:p>
          <a:p>
            <a:pPr marL="483306" lvl="1">
              <a:spcBef>
                <a:spcPct val="0"/>
              </a:spcBef>
              <a:defRPr/>
            </a:pPr>
            <a:r>
              <a:rPr lang="en-US" sz="1200" dirty="0">
                <a:solidFill>
                  <a:prstClr val="black"/>
                </a:solidFill>
              </a:rPr>
              <a:t>Describe grain conditions and its relationship to bin entry.</a:t>
            </a:r>
          </a:p>
          <a:p>
            <a:pPr marL="483306" lvl="1">
              <a:spcBef>
                <a:spcPct val="0"/>
              </a:spcBef>
              <a:defRPr/>
            </a:pPr>
            <a:r>
              <a:rPr lang="en-US" sz="1200" dirty="0">
                <a:solidFill>
                  <a:prstClr val="black"/>
                </a:solidFill>
              </a:rPr>
              <a:t>Explain appropriate procedures to follow before entering a grain bin.</a:t>
            </a:r>
          </a:p>
          <a:p>
            <a:pPr marL="483306" lvl="1">
              <a:spcBef>
                <a:spcPct val="0"/>
              </a:spcBef>
              <a:defRPr/>
            </a:pPr>
            <a:r>
              <a:rPr lang="en-US" sz="1200" dirty="0">
                <a:solidFill>
                  <a:prstClr val="black"/>
                </a:solidFill>
              </a:rPr>
              <a:t>Define the role and responsibilities of the observer.</a:t>
            </a:r>
          </a:p>
          <a:p>
            <a:pPr marL="483306" lvl="1">
              <a:spcBef>
                <a:spcPct val="0"/>
              </a:spcBef>
              <a:defRPr/>
            </a:pPr>
            <a:r>
              <a:rPr lang="en-US" sz="1200" dirty="0">
                <a:solidFill>
                  <a:prstClr val="black"/>
                </a:solidFill>
              </a:rPr>
              <a:t>Discuss difficulties encountered in practicing safe grain bin entry procedures.</a:t>
            </a:r>
          </a:p>
          <a:p>
            <a:pPr marL="483306" lvl="1">
              <a:spcBef>
                <a:spcPct val="0"/>
              </a:spcBef>
              <a:defRPr/>
            </a:pPr>
            <a:endParaRPr lang="en-US" sz="1200" dirty="0">
              <a:solidFill>
                <a:prstClr val="black"/>
              </a:solidFill>
            </a:endParaRPr>
          </a:p>
          <a:p>
            <a:pPr marL="483306" lvl="1">
              <a:spcBef>
                <a:spcPct val="0"/>
              </a:spcBef>
              <a:defRPr/>
            </a:pPr>
            <a:endParaRPr lang="en-US" sz="1200" dirty="0">
              <a:solidFill>
                <a:prstClr val="black"/>
              </a:solidFill>
            </a:endParaRPr>
          </a:p>
          <a:p>
            <a:endParaRPr lang="en-US" sz="1200" dirty="0"/>
          </a:p>
        </p:txBody>
      </p:sp>
      <p:sp>
        <p:nvSpPr>
          <p:cNvPr id="4" name="Slide Number Placeholder 3"/>
          <p:cNvSpPr>
            <a:spLocks noGrp="1"/>
          </p:cNvSpPr>
          <p:nvPr>
            <p:ph type="sldNum" sz="quarter" idx="10"/>
          </p:nvPr>
        </p:nvSpPr>
        <p:spPr/>
        <p:txBody>
          <a:bodyPr/>
          <a:lstStyle/>
          <a:p>
            <a:pPr defTabSz="966612">
              <a:defRPr/>
            </a:pPr>
            <a:fld id="{8F3A998B-DD35-426C-ADD2-2419E4DE84AC}" type="slidenum">
              <a:rPr lang="en-US" b="1">
                <a:solidFill>
                  <a:prstClr val="black">
                    <a:lumMod val="50000"/>
                    <a:lumOff val="50000"/>
                  </a:prstClr>
                </a:solidFill>
              </a:rPr>
              <a:pPr defTabSz="966612">
                <a:defRPr/>
              </a:pPr>
              <a:t>5</a:t>
            </a:fld>
            <a:endParaRPr lang="en-US" b="1">
              <a:solidFill>
                <a:prstClr val="black">
                  <a:lumMod val="50000"/>
                  <a:lumOff val="50000"/>
                </a:prstClr>
              </a:solidFill>
            </a:endParaRPr>
          </a:p>
        </p:txBody>
      </p:sp>
      <p:sp>
        <p:nvSpPr>
          <p:cNvPr id="5" name="Date Placeholder 2">
            <a:extLst>
              <a:ext uri="{FF2B5EF4-FFF2-40B4-BE49-F238E27FC236}">
                <a16:creationId xmlns:a16="http://schemas.microsoft.com/office/drawing/2014/main" id="{F94C22A8-4D0E-0BCB-CCF5-1768574CBAE0}"/>
              </a:ext>
            </a:extLst>
          </p:cNvPr>
          <p:cNvSpPr>
            <a:spLocks noGrp="1"/>
          </p:cNvSpPr>
          <p:nvPr>
            <p:ph type="dt" idx="1"/>
          </p:nvPr>
        </p:nvSpPr>
        <p:spPr>
          <a:xfrm>
            <a:off x="1696" y="9306687"/>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a:t>Rev 12/01/2022</a:t>
            </a:r>
            <a:endParaRPr lang="en-VI" dirty="0"/>
          </a:p>
        </p:txBody>
      </p:sp>
      <p:sp>
        <p:nvSpPr>
          <p:cNvPr id="7" name="Footer Placeholder 5">
            <a:extLst>
              <a:ext uri="{FF2B5EF4-FFF2-40B4-BE49-F238E27FC236}">
                <a16:creationId xmlns:a16="http://schemas.microsoft.com/office/drawing/2014/main" id="{3658FB31-0178-9A08-B350-6D404A9DEBD0}"/>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11267822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dirty="0"/>
              <a:t>Here are some videos about walking on ice:</a:t>
            </a:r>
          </a:p>
          <a:p>
            <a:pPr lvl="1"/>
            <a:r>
              <a:rPr lang="en-US" sz="1200" dirty="0">
                <a:hlinkClick r:id="rId3"/>
              </a:rPr>
              <a:t>https://www.youtube.com/watch?app=desktop&amp;v=K6T2DJ_n9pM</a:t>
            </a:r>
            <a:r>
              <a:rPr lang="en-US" sz="1200" dirty="0"/>
              <a:t> </a:t>
            </a:r>
          </a:p>
          <a:p>
            <a:pPr lvl="1"/>
            <a:r>
              <a:rPr lang="en-US" sz="1200" dirty="0"/>
              <a:t> </a:t>
            </a:r>
            <a:r>
              <a:rPr lang="en-US" sz="1200" dirty="0">
                <a:hlinkClick r:id="rId4"/>
              </a:rPr>
              <a:t>https://www.youtube.com/watch?v=LHaWGibGwyk</a:t>
            </a:r>
            <a:r>
              <a:rPr lang="en-US" sz="1200" dirty="0"/>
              <a:t> </a:t>
            </a:r>
          </a:p>
          <a:p>
            <a:pPr lvl="1"/>
            <a:r>
              <a:rPr lang="en-US" sz="1200" dirty="0">
                <a:hlinkClick r:id="rId5"/>
              </a:rPr>
              <a:t>https://www.youtube.com/watch?v=BlMo3C4dAPw</a:t>
            </a:r>
            <a:r>
              <a:rPr lang="en-US" sz="1200" dirty="0"/>
              <a:t> </a:t>
            </a:r>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t>51</a:t>
            </a:fld>
            <a:endParaRPr lang="en-VI"/>
          </a:p>
        </p:txBody>
      </p:sp>
      <p:sp>
        <p:nvSpPr>
          <p:cNvPr id="5" name="Date Placeholder 2">
            <a:extLst>
              <a:ext uri="{FF2B5EF4-FFF2-40B4-BE49-F238E27FC236}">
                <a16:creationId xmlns:a16="http://schemas.microsoft.com/office/drawing/2014/main" id="{A3586C9D-604B-7E7D-66A6-01AEE400A60C}"/>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171DC3B6-05CE-6380-87D5-0F35102DE794}"/>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979576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3004056"/>
            <a:ext cx="7802880" cy="6714836"/>
          </a:xfrm>
        </p:spPr>
        <p:txBody>
          <a:bodyPr/>
          <a:lstStyle/>
          <a:p>
            <a:pPr marL="0" indent="0" defTabSz="966612">
              <a:buNone/>
              <a:defRPr/>
            </a:pPr>
            <a:r>
              <a:rPr lang="en-US" sz="1200" dirty="0"/>
              <a:t>Here's another video – </a:t>
            </a:r>
            <a:r>
              <a:rPr lang="en-US" sz="1200" dirty="0">
                <a:solidFill>
                  <a:srgbClr val="181818"/>
                </a:solidFill>
                <a:hlinkClick r:id="rId3"/>
              </a:rPr>
              <a:t>https://www.nbcnews.com/better/health/if-you-have-fall-ice-here-s-how-not-hurt-ncna712051</a:t>
            </a:r>
            <a:endParaRPr lang="en-VI" sz="1200" dirty="0">
              <a:solidFill>
                <a:srgbClr val="181818"/>
              </a:solidFill>
            </a:endParaRPr>
          </a:p>
          <a:p>
            <a:endParaRPr lang="en-US" sz="1200" dirty="0"/>
          </a:p>
          <a:p>
            <a:r>
              <a:rPr lang="en-US" sz="1200" dirty="0"/>
              <a:t>Avoid falling backward. </a:t>
            </a:r>
          </a:p>
          <a:p>
            <a:r>
              <a:rPr lang="en-US" sz="1200" dirty="0"/>
              <a:t>Tuck your chin to your chest. This helps protect your head and prevents it from hitting the ground. </a:t>
            </a:r>
          </a:p>
          <a:p>
            <a:r>
              <a:rPr lang="en-US" sz="1200" dirty="0"/>
              <a:t>If you are going to fall Bend your knees. It reduces the distance of the fall.</a:t>
            </a:r>
          </a:p>
          <a:p>
            <a:r>
              <a:rPr lang="en-US" sz="1200" dirty="0"/>
              <a:t>Cross your arms over your chest or swing them away from the ground and your body. This protects them from being crushed by the weight of the fall, and/or being snapped.</a:t>
            </a:r>
          </a:p>
          <a:p>
            <a:r>
              <a:rPr lang="en-US" sz="1200" dirty="0"/>
              <a:t>Turn as you are falling &amp; try to land on your side. There is less chance of serious injury.</a:t>
            </a:r>
          </a:p>
          <a:p>
            <a:r>
              <a:rPr lang="en-US" sz="1200" dirty="0"/>
              <a:t>Loosen up as you fall. Reduces the chance of breaking a bone.</a:t>
            </a:r>
          </a:p>
          <a:p>
            <a:r>
              <a:rPr lang="en-US" sz="1200" dirty="0"/>
              <a:t>Do a barrel roll – i.e. roll with the fall. You could, however, roll into another accident, so use with caution. </a:t>
            </a:r>
          </a:p>
          <a:p>
            <a:r>
              <a:rPr lang="en-US" sz="1200" dirty="0"/>
              <a:t>https://www.premierphysicaltherapy.com/blog/what-to-do-if-youve-slipped-on-ice</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52</a:t>
            </a:fld>
            <a:endParaRPr lang="en-VI">
              <a:solidFill>
                <a:prstClr val="black"/>
              </a:solidFill>
            </a:endParaRPr>
          </a:p>
        </p:txBody>
      </p:sp>
      <p:sp>
        <p:nvSpPr>
          <p:cNvPr id="5" name="Date Placeholder 2">
            <a:extLst>
              <a:ext uri="{FF2B5EF4-FFF2-40B4-BE49-F238E27FC236}">
                <a16:creationId xmlns:a16="http://schemas.microsoft.com/office/drawing/2014/main" id="{DCA11C66-A6D3-D381-7DC1-66595433D6D7}"/>
              </a:ext>
            </a:extLst>
          </p:cNvPr>
          <p:cNvSpPr>
            <a:spLocks noGrp="1"/>
          </p:cNvSpPr>
          <p:nvPr>
            <p:ph type="dt" idx="1"/>
          </p:nvPr>
        </p:nvSpPr>
        <p:spPr>
          <a:xfrm>
            <a:off x="1696"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BB4A610D-3D90-754F-66A1-BF40E212DDA7}"/>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2830659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659087"/>
          </a:xfrm>
        </p:spPr>
        <p:txBody>
          <a:bodyPr/>
          <a:lstStyle/>
          <a:p>
            <a:pPr marL="0" indent="0" defTabSz="966612">
              <a:buNone/>
              <a:defRPr/>
            </a:pPr>
            <a:r>
              <a:rPr lang="en-US" dirty="0"/>
              <a:t>Here's another video – </a:t>
            </a:r>
            <a:r>
              <a:rPr lang="en-US" dirty="0">
                <a:solidFill>
                  <a:srgbClr val="181818"/>
                </a:solidFill>
                <a:hlinkClick r:id="rId3"/>
              </a:rPr>
              <a:t>https://www.nbcnews.com/better/health/if-you-have-fall-ice-here-s-how-not-hurt-ncna712051</a:t>
            </a:r>
            <a:endParaRPr lang="en-VI" sz="1900" dirty="0">
              <a:solidFill>
                <a:srgbClr val="181818"/>
              </a:solidFill>
            </a:endParaRPr>
          </a:p>
          <a:p>
            <a:endParaRPr lang="en-US" dirty="0"/>
          </a:p>
          <a:p>
            <a:r>
              <a:rPr lang="en-US" dirty="0"/>
              <a:t>Avoid falling backward. </a:t>
            </a:r>
          </a:p>
          <a:p>
            <a:r>
              <a:rPr lang="en-US" dirty="0"/>
              <a:t>Tuck your chin to your chest. This helps protect your head and prevents it from hitting the ground. </a:t>
            </a:r>
          </a:p>
          <a:p>
            <a:r>
              <a:rPr lang="en-US" dirty="0"/>
              <a:t>If you are going to fall Bend your knees. It reduces the distance of the fall.</a:t>
            </a:r>
          </a:p>
          <a:p>
            <a:r>
              <a:rPr lang="en-US" dirty="0"/>
              <a:t>Cross your arms over your chest or swing them away from the ground and your body. This protects them from being crushed by the weight of the fall, and/or being snapped.</a:t>
            </a:r>
          </a:p>
          <a:p>
            <a:r>
              <a:rPr lang="en-US" dirty="0"/>
              <a:t>Turn as you are falling &amp; try to land on your side. There is less chance of serious injury.</a:t>
            </a:r>
          </a:p>
          <a:p>
            <a:r>
              <a:rPr lang="en-US" dirty="0"/>
              <a:t>Loosen up as you fall. Reduces the chance of breaking a bone.</a:t>
            </a:r>
          </a:p>
          <a:p>
            <a:r>
              <a:rPr lang="en-US" dirty="0"/>
              <a:t>Do a barrel roll – i.e. roll with the fall. You could, however, roll into another accident, so use with caution. </a:t>
            </a:r>
          </a:p>
          <a:p>
            <a:r>
              <a:rPr lang="en-US" dirty="0"/>
              <a:t>https://www.premierphysicaltherapy.com/blog/what-to-do-if-youve-slipped-on-ice</a:t>
            </a:r>
          </a:p>
          <a:p>
            <a:endParaRPr lang="en-US" dirty="0"/>
          </a:p>
          <a:p>
            <a:r>
              <a:rPr lang="en-US" dirty="0"/>
              <a:t>https://www.google.com/search?q=how+to+break+fall+on+ice&amp;rlz=1C1SQJL_enUS899US900&amp;hl=en&amp;sxsrf=ALiCzsa3T3DbA3GLHjBCNQbPKtJM78Q7LA:1671446305365&amp;source=lnms&amp;sa=X&amp;ved=2ahUKEwiq96ravoX8AhXdnWoFHUcMC9YQ_AUoAHoECAoQAg&amp;biw=1800&amp;bih=1052&amp;dpr=1.8#kpvalbx=_mT6gY8ejFLKjqtsP0Z6o2Ao_34</a:t>
            </a:r>
            <a:endParaRPr lang="en-VI"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53</a:t>
            </a:fld>
            <a:endParaRPr lang="en-VI">
              <a:solidFill>
                <a:prstClr val="black"/>
              </a:solidFill>
            </a:endParaRPr>
          </a:p>
        </p:txBody>
      </p:sp>
      <p:sp>
        <p:nvSpPr>
          <p:cNvPr id="5" name="Date Placeholder 2">
            <a:extLst>
              <a:ext uri="{FF2B5EF4-FFF2-40B4-BE49-F238E27FC236}">
                <a16:creationId xmlns:a16="http://schemas.microsoft.com/office/drawing/2014/main" id="{8B66A211-72E0-7191-3A1B-E758DDF4F0F5}"/>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C83484F-654F-E4B1-0B84-9263A0D1B350}"/>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7455095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14836"/>
          </a:xfrm>
        </p:spPr>
        <p:txBody>
          <a:bodyPr/>
          <a:lstStyle/>
          <a:p>
            <a:endParaRPr lang="en-VI" sz="1200"/>
          </a:p>
        </p:txBody>
      </p:sp>
      <p:sp>
        <p:nvSpPr>
          <p:cNvPr id="5" name="Slide Number Placeholder 4"/>
          <p:cNvSpPr>
            <a:spLocks noGrp="1"/>
          </p:cNvSpPr>
          <p:nvPr>
            <p:ph type="sldNum" sz="quarter" idx="5"/>
          </p:nvPr>
        </p:nvSpPr>
        <p:spPr>
          <a:xfrm>
            <a:off x="7073053" y="1"/>
            <a:ext cx="729827" cy="277808"/>
          </a:xfrm>
        </p:spPr>
        <p:txBody>
          <a:bodyPr/>
          <a:lstStyle/>
          <a:p>
            <a:pPr defTabSz="966612">
              <a:defRPr/>
            </a:pPr>
            <a:fld id="{DDDBE19E-176A-47A6-8D2D-365132E40E2A}" type="slidenum">
              <a:rPr lang="en-US">
                <a:solidFill>
                  <a:prstClr val="black"/>
                </a:solidFill>
              </a:rPr>
              <a:pPr defTabSz="966612">
                <a:defRPr/>
              </a:pPr>
              <a:t>54</a:t>
            </a:fld>
            <a:endParaRPr lang="en-US">
              <a:solidFill>
                <a:prstClr val="black"/>
              </a:solidFill>
            </a:endParaRPr>
          </a:p>
        </p:txBody>
      </p:sp>
      <p:sp>
        <p:nvSpPr>
          <p:cNvPr id="6" name="Date Placeholder 2">
            <a:extLst>
              <a:ext uri="{FF2B5EF4-FFF2-40B4-BE49-F238E27FC236}">
                <a16:creationId xmlns:a16="http://schemas.microsoft.com/office/drawing/2014/main" id="{614E47F1-F59D-CE1F-6086-A83E8C300564}"/>
              </a:ext>
            </a:extLst>
          </p:cNvPr>
          <p:cNvSpPr>
            <a:spLocks noGrp="1"/>
          </p:cNvSpPr>
          <p:nvPr>
            <p:ph type="dt" idx="1"/>
          </p:nvPr>
        </p:nvSpPr>
        <p:spPr>
          <a:xfrm>
            <a:off x="1" y="9774026"/>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784F76A1-F801-A4CD-65AD-8CE429CA92CF}"/>
              </a:ext>
            </a:extLst>
          </p:cNvPr>
          <p:cNvSpPr txBox="1">
            <a:spLocks/>
          </p:cNvSpPr>
          <p:nvPr/>
        </p:nvSpPr>
        <p:spPr>
          <a:xfrm>
            <a:off x="2560322" y="9785806"/>
            <a:ext cx="2682239" cy="277808"/>
          </a:xfrm>
          <a:prstGeom prst="rect">
            <a:avLst/>
          </a:prstGeom>
        </p:spPr>
        <p:txBody>
          <a:bodyPr vert="horz" lIns="96661" tIns="48331" rIns="96661" bIns="48331" rtlCol="0" anchor="b"/>
          <a:lstStyle>
            <a:defPPr>
              <a:defRPr lang="en-US"/>
            </a:defPPr>
            <a:lvl1pPr marL="0" algn="r" defTabSz="914400" rtl="0" eaLnBrk="1" latinLnBrk="0" hangingPunct="1">
              <a:defRPr sz="900" kern="1200">
                <a:solidFill>
                  <a:schemeClr val="tx1"/>
                </a:solidFill>
                <a:latin typeface="Lato Light" panose="020F03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GHSC – Winter  &amp; Cold Weather Hazards</a:t>
            </a:r>
            <a:endParaRPr lang="en-VI" dirty="0"/>
          </a:p>
        </p:txBody>
      </p:sp>
    </p:spTree>
    <p:extLst>
      <p:ext uri="{BB962C8B-B14F-4D97-AF65-F5344CB8AC3E}">
        <p14:creationId xmlns:p14="http://schemas.microsoft.com/office/powerpoint/2010/main" val="3010910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a:xfrm>
            <a:off x="0" y="3004057"/>
            <a:ext cx="7313506" cy="6206902"/>
          </a:xfrm>
        </p:spPr>
        <p:txBody>
          <a:bodyPr/>
          <a:lstStyle/>
          <a:p>
            <a:pPr defTabSz="966612">
              <a:defRPr/>
            </a:pPr>
            <a:r>
              <a:rPr lang="en-US" sz="1200" dirty="0">
                <a:solidFill>
                  <a:prstClr val="black"/>
                </a:solidFill>
              </a:rPr>
              <a:t>Because shoveling is an aerobic activity that most people are not prepared to do, it creates numerous health risks.  </a:t>
            </a:r>
          </a:p>
          <a:p>
            <a:pPr lvl="1" defTabSz="1021806">
              <a:defRPr/>
            </a:pPr>
            <a:r>
              <a:rPr lang="en-US" sz="1200" dirty="0">
                <a:solidFill>
                  <a:prstClr val="black"/>
                </a:solidFill>
              </a:rPr>
              <a:t>About 137,000 people in the United States are treated at medical facilities every year for snow shoveling injuries. </a:t>
            </a:r>
          </a:p>
          <a:p>
            <a:pPr lvl="2" defTabSz="1021806">
              <a:buFont typeface="+mj-lt"/>
              <a:buAutoNum type="alphaLcPeriod"/>
              <a:defRPr/>
            </a:pPr>
            <a:r>
              <a:rPr lang="en-US" sz="1200" dirty="0">
                <a:solidFill>
                  <a:prstClr val="black"/>
                </a:solidFill>
              </a:rPr>
              <a:t>https://www.healthline.com/health-news/snow-shoveling-injuries-heart-attacks-how-to-avoid#Preparation,-fitness,-and-footwear </a:t>
            </a:r>
          </a:p>
          <a:p>
            <a:pPr lvl="1" defTabSz="966612">
              <a:defRPr/>
            </a:pPr>
            <a:r>
              <a:rPr lang="en-US" sz="1200" dirty="0">
                <a:solidFill>
                  <a:prstClr val="black"/>
                </a:solidFill>
              </a:rPr>
              <a:t>Of those, about 28,000 people are treated in emergency rooms.</a:t>
            </a:r>
          </a:p>
          <a:p>
            <a:pPr lvl="1" defTabSz="966612">
              <a:defRPr/>
            </a:pPr>
            <a:r>
              <a:rPr lang="en-US" sz="1200" dirty="0">
                <a:solidFill>
                  <a:prstClr val="black"/>
                </a:solidFill>
              </a:rPr>
              <a:t>And about 100 of them die, - from heart attacks.</a:t>
            </a:r>
          </a:p>
          <a:p>
            <a:pPr lvl="1" defTabSz="966612">
              <a:defRPr/>
            </a:pPr>
            <a:r>
              <a:rPr lang="en-US" sz="1200" dirty="0">
                <a:solidFill>
                  <a:prstClr val="black"/>
                </a:solidFill>
              </a:rPr>
              <a:t>In a 2011 report, </a:t>
            </a:r>
            <a:r>
              <a:rPr lang="en-US" sz="1200" b="1" dirty="0">
                <a:solidFill>
                  <a:prstClr val="black"/>
                </a:solidFill>
              </a:rPr>
              <a:t>soft tissue injuries were listed as the most common snow shoveling injuries at 55 percent</a:t>
            </a:r>
            <a:r>
              <a:rPr lang="en-US" sz="1200" dirty="0">
                <a:solidFill>
                  <a:prstClr val="black"/>
                </a:solidFill>
              </a:rPr>
              <a:t>. Lacerations came in at 9 percent and fractures and </a:t>
            </a:r>
            <a:r>
              <a:rPr lang="en-US" sz="1200" b="1" dirty="0">
                <a:solidFill>
                  <a:prstClr val="black"/>
                </a:solidFill>
              </a:rPr>
              <a:t>heart episodes were at 7 percent each.</a:t>
            </a:r>
          </a:p>
          <a:p>
            <a:pPr lvl="2" defTabSz="966612">
              <a:defRPr/>
            </a:pPr>
            <a:r>
              <a:rPr lang="en-US" sz="1200" dirty="0">
                <a:solidFill>
                  <a:prstClr val="black"/>
                </a:solidFill>
              </a:rPr>
              <a:t> Of the soft issue injuries </a:t>
            </a:r>
            <a:r>
              <a:rPr lang="en-US" sz="1200" b="1" dirty="0">
                <a:solidFill>
                  <a:prstClr val="black"/>
                </a:solidFill>
              </a:rPr>
              <a:t>- injuries to the lower back accounted for 34% of the cases</a:t>
            </a:r>
            <a:r>
              <a:rPr lang="en-US" sz="1200" dirty="0">
                <a:solidFill>
                  <a:prstClr val="black"/>
                </a:solidFill>
              </a:rPr>
              <a:t>. </a:t>
            </a:r>
            <a:r>
              <a:rPr lang="en-US" sz="1200" b="1" dirty="0">
                <a:solidFill>
                  <a:prstClr val="black"/>
                </a:solidFill>
              </a:rPr>
              <a:t>The most common mechanism of injury/nature of medical emergency was acute musculoskeletal exertion (54%) followed by slips and falls (20.0%) and being struck by a snow shovel (15.0%). </a:t>
            </a:r>
            <a:r>
              <a:rPr lang="en-US" sz="1200" dirty="0">
                <a:solidFill>
                  <a:prstClr val="black"/>
                </a:solidFill>
              </a:rPr>
              <a:t>https://pubmed.ncbi.nlm.nih.gov/20825768/</a:t>
            </a:r>
          </a:p>
          <a:p>
            <a:pPr defTabSz="966612">
              <a:defRPr/>
            </a:pPr>
            <a:r>
              <a:rPr lang="en-US" sz="1200" dirty="0">
                <a:solidFill>
                  <a:prstClr val="black"/>
                </a:solidFill>
              </a:rPr>
              <a:t>Picture: FEMA_-_40421_-_North_Dakota_resident_shovels_snow_off_his_sidewalkAndrea </a:t>
            </a:r>
            <a:r>
              <a:rPr lang="en-US" sz="1200" dirty="0" err="1">
                <a:solidFill>
                  <a:prstClr val="black"/>
                </a:solidFill>
              </a:rPr>
              <a:t>Booher</a:t>
            </a:r>
            <a:r>
              <a:rPr lang="en-US" sz="1200" dirty="0">
                <a:solidFill>
                  <a:prstClr val="black"/>
                </a:solidFill>
              </a:rPr>
              <a:t>, Public domain-Wikimedia Commons.jpg</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t>55</a:t>
            </a:fld>
            <a:endParaRPr lang="en-VI"/>
          </a:p>
        </p:txBody>
      </p:sp>
      <p:sp>
        <p:nvSpPr>
          <p:cNvPr id="5" name="Date Placeholder 2">
            <a:extLst>
              <a:ext uri="{FF2B5EF4-FFF2-40B4-BE49-F238E27FC236}">
                <a16:creationId xmlns:a16="http://schemas.microsoft.com/office/drawing/2014/main" id="{2D707F1B-9CE4-C385-C0C2-E7DAA3112A37}"/>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26396CCC-CF07-6554-9534-E3ACA2D44B91}"/>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680586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33419"/>
          </a:xfrm>
        </p:spPr>
        <p:txBody>
          <a:bodyPr/>
          <a:lstStyle/>
          <a:p>
            <a:pPr defTabSz="1021806">
              <a:defRPr/>
            </a:pPr>
            <a:r>
              <a:rPr lang="en-US" sz="1200" dirty="0">
                <a:solidFill>
                  <a:prstClr val="black"/>
                </a:solidFill>
              </a:rPr>
              <a:t>Shovel often  &amp; Take frequent breaks!  When heavy snow accumulation is expected, it is advisable to shovel periodically to prevent injury. It is easier &amp;faster to shovel 1 inch of snow four times than trying to shovel 4 inches of snow all at once.  </a:t>
            </a:r>
          </a:p>
          <a:p>
            <a:pPr defTabSz="1021806">
              <a:defRPr/>
            </a:pPr>
            <a:r>
              <a:rPr lang="en-US" sz="1200" b="1" dirty="0">
                <a:solidFill>
                  <a:prstClr val="black"/>
                </a:solidFill>
              </a:rPr>
              <a:t>To avoid injury when shoveling snow use proper shoveling posture – found on the hand out and remember THROW snow when light &amp; fluffy; PUSH snow when wet, heavy, deep. </a:t>
            </a:r>
          </a:p>
          <a:p>
            <a:pPr defTabSz="1021806">
              <a:defRPr/>
            </a:pPr>
            <a:r>
              <a:rPr lang="en-US" sz="1200" dirty="0">
                <a:solidFill>
                  <a:prstClr val="black"/>
                </a:solidFill>
              </a:rPr>
              <a:t>The Canadian Center for Occupational Health and Safety recommends the rate for continuous shoveling tasks is considered to be around 15 scoops per minute. The Canadians know snow!</a:t>
            </a:r>
          </a:p>
          <a:p>
            <a:pPr lvl="1" defTabSz="1021806">
              <a:defRPr/>
            </a:pPr>
            <a:r>
              <a:rPr lang="en-US" sz="1200" dirty="0">
                <a:solidFill>
                  <a:prstClr val="black"/>
                </a:solidFill>
                <a:hlinkClick r:id="rId3"/>
              </a:rPr>
              <a:t>https://www.ccohs.ca/oshanswers/ergonomics/snow_shovelling.html</a:t>
            </a:r>
            <a:r>
              <a:rPr lang="en-US" sz="1200" dirty="0">
                <a:solidFill>
                  <a:prstClr val="black"/>
                </a:solidFill>
              </a:rPr>
              <a:t>  </a:t>
            </a:r>
          </a:p>
          <a:p>
            <a:pPr defTabSz="1021806">
              <a:defRPr/>
            </a:pPr>
            <a:r>
              <a:rPr lang="en-US" sz="1200" dirty="0">
                <a:solidFill>
                  <a:prstClr val="black"/>
                </a:solidFill>
              </a:rPr>
              <a:t>Using the recommended rate for continuous shoveling, the load lifted should not exceed 10-15 pounds. Shoveling more frequently helps maintain the recommended load lifting limit.</a:t>
            </a:r>
          </a:p>
          <a:p>
            <a:pPr defTabSz="1021806">
              <a:defRPr/>
            </a:pPr>
            <a:r>
              <a:rPr lang="en-US" sz="1200" dirty="0">
                <a:solidFill>
                  <a:prstClr val="black"/>
                </a:solidFill>
              </a:rPr>
              <a:t>Stay hydrated while shoveling. The cold prevents us from noticing how hard our body is working. We may not even realize we are sweating &amp; losing fluids. Ensure we take in fluids every 15 minutes to replenish the body’s water loss.</a:t>
            </a:r>
          </a:p>
          <a:p>
            <a:pPr defTabSz="1021806">
              <a:defRPr/>
            </a:pPr>
            <a:r>
              <a:rPr lang="en-US" sz="1200" dirty="0">
                <a:solidFill>
                  <a:prstClr val="black"/>
                </a:solidFill>
              </a:rPr>
              <a:t>The body works harder in cold weather because our muscles lose heat faster causing them to become fatigued more quickly and take longer to recover. We cannot do as much physical activity in the cold and tire more easily. It is important to not exhaust ourselves when working outside in the cold.</a:t>
            </a:r>
          </a:p>
          <a:p>
            <a:pPr defTabSz="1021806">
              <a:defRPr/>
            </a:pPr>
            <a:r>
              <a:rPr lang="en-US" sz="1200" dirty="0">
                <a:solidFill>
                  <a:prstClr val="black"/>
                </a:solidFill>
              </a:rPr>
              <a:t>Be aware of heart attack risks. Cold weather constricts blood flow, can boost blood pressure, interrupt blood flow to part of the heart, and make blood more likely to form clots. When a blood clot forms inside a coronary artery (a vessel that nourishes the heart), it can completely block blood flow to part of the heart. When this happens the heart muscle cells begin to shut down and die – what is known as a heart attack. </a:t>
            </a:r>
          </a:p>
          <a:p>
            <a:pPr lvl="1" defTabSz="1021806">
              <a:defRPr/>
            </a:pPr>
            <a:r>
              <a:rPr lang="en-US" sz="1200" b="1" dirty="0">
                <a:solidFill>
                  <a:prstClr val="black"/>
                </a:solidFill>
              </a:rPr>
              <a:t>Don’t shovel first thing in the morning</a:t>
            </a:r>
            <a:r>
              <a:rPr lang="en-US" sz="1200" dirty="0">
                <a:solidFill>
                  <a:prstClr val="black"/>
                </a:solidFill>
              </a:rPr>
              <a:t>. Most heart attacks occur first thing in the morning, when your blood is most likely to clot. </a:t>
            </a:r>
          </a:p>
          <a:p>
            <a:pPr lvl="1" defTabSz="1021806">
              <a:defRPr/>
            </a:pPr>
            <a:r>
              <a:rPr lang="en-US" sz="1200" dirty="0">
                <a:solidFill>
                  <a:prstClr val="black"/>
                </a:solidFill>
              </a:rPr>
              <a:t>If you are over 55 and or have coronary artery disease (CAD) and/or risk factors for CAD such as  diabetes, hypertension, smoking, elevated cholesterol, or being overweight, sedentary, and are MALE you should not shovel snow. MALES have a greater risk for heart attack shoveling snow. </a:t>
            </a:r>
            <a:r>
              <a:rPr lang="en-US" sz="1200" dirty="0">
                <a:solidFill>
                  <a:prstClr val="black"/>
                </a:solidFill>
                <a:hlinkClick r:id="rId4"/>
              </a:rPr>
              <a:t>https://www.verywellhealth.com/snow-shoveling-and-heart-attacks-4131555</a:t>
            </a:r>
            <a:r>
              <a:rPr lang="en-US" sz="1200" dirty="0">
                <a:solidFill>
                  <a:prstClr val="black"/>
                </a:solidFill>
              </a:rPr>
              <a:t> </a:t>
            </a:r>
          </a:p>
          <a:p>
            <a:pPr lvl="1" defTabSz="1021806">
              <a:defRPr/>
            </a:pPr>
            <a:r>
              <a:rPr lang="en-US" sz="1200" dirty="0">
                <a:solidFill>
                  <a:prstClr val="black"/>
                </a:solidFill>
              </a:rPr>
              <a:t>Signs of a heart attack are a squeezing pain in the chest, shortness of breath, pain that radiates up to the left shoulder and down the left arm, or a cold sweat. Other signs include jaw pain, lower back pain, unexplained fatigue or nausea, and anxiety. Head indoors right away if your chest starts hurting, you feel lightheaded or short of breath, your heart starts racing, or some other physical change makes you nervous. </a:t>
            </a:r>
            <a:r>
              <a:rPr lang="en-US" sz="1200" dirty="0">
                <a:solidFill>
                  <a:prstClr val="black"/>
                </a:solidFill>
                <a:hlinkClick r:id="rId5"/>
              </a:rPr>
              <a:t>https://www.health.harvard.edu/blog/protect-your-heart-when-shoveling-snow-201101151153</a:t>
            </a:r>
            <a:r>
              <a:rPr lang="en-US" sz="1200" dirty="0">
                <a:solidFill>
                  <a:prstClr val="black"/>
                </a:solidFill>
              </a:rPr>
              <a:t> </a:t>
            </a:r>
          </a:p>
          <a:p>
            <a:pPr lvl="1" defTabSz="1021806">
              <a:defRPr/>
            </a:pPr>
            <a:r>
              <a:rPr lang="en-US" sz="1200" dirty="0">
                <a:solidFill>
                  <a:prstClr val="black"/>
                </a:solidFill>
              </a:rPr>
              <a:t>(2012 published study) - 7% of cardiac emergencies in winter were directly related to snow shoveling.</a:t>
            </a:r>
          </a:p>
          <a:p>
            <a:pPr lvl="1" defTabSz="1021806">
              <a:defRPr/>
            </a:pPr>
            <a:r>
              <a:rPr lang="en-US" sz="1200" dirty="0">
                <a:solidFill>
                  <a:prstClr val="black"/>
                </a:solidFill>
              </a:rPr>
              <a:t>(2017 published study from Canada) found </a:t>
            </a:r>
            <a:r>
              <a:rPr lang="en-US" sz="1200" b="1" dirty="0">
                <a:solidFill>
                  <a:prstClr val="black"/>
                </a:solidFill>
              </a:rPr>
              <a:t>one-third of the heart attacks occurred the day after a substantial snowfall</a:t>
            </a:r>
            <a:r>
              <a:rPr lang="en-US" sz="1200" dirty="0">
                <a:solidFill>
                  <a:prstClr val="black"/>
                </a:solidFill>
              </a:rPr>
              <a:t>. Furthermore, they found the more it snowed </a:t>
            </a:r>
            <a:r>
              <a:rPr lang="en-US" sz="1200" b="1" dirty="0">
                <a:solidFill>
                  <a:prstClr val="black"/>
                </a:solidFill>
              </a:rPr>
              <a:t>(the deeper the snow, or the more consecutive days it snowed) the higher the incidence of heart attacks. F</a:t>
            </a:r>
            <a:r>
              <a:rPr lang="en-US" sz="1200" dirty="0">
                <a:solidFill>
                  <a:prstClr val="black"/>
                </a:solidFill>
              </a:rPr>
              <a:t>ound an association only with men, and not with women.  </a:t>
            </a:r>
            <a:r>
              <a:rPr lang="en-US" sz="1200" dirty="0">
                <a:solidFill>
                  <a:prstClr val="black"/>
                </a:solidFill>
                <a:hlinkClick r:id="rId4"/>
              </a:rPr>
              <a:t>https://www.verywellhealth.com/snow-shoveling-and-heart-attacks-4131555</a:t>
            </a:r>
            <a:r>
              <a:rPr lang="en-US" sz="1200" dirty="0">
                <a:solidFill>
                  <a:prstClr val="black"/>
                </a:solidFill>
              </a:rPr>
              <a:t> </a:t>
            </a:r>
          </a:p>
          <a:p>
            <a:pPr marL="255451" indent="-255451" defTabSz="1021806">
              <a:defRPr/>
            </a:pPr>
            <a:r>
              <a:rPr lang="en-US" sz="1200" dirty="0">
                <a:solidFill>
                  <a:prstClr val="black"/>
                </a:solidFill>
              </a:rPr>
              <a:t>apmhealth.com </a:t>
            </a:r>
          </a:p>
          <a:p>
            <a:pPr>
              <a:buAutoNum type="arabicPeriod"/>
            </a:pP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56</a:t>
            </a:fld>
            <a:endParaRPr lang="en-VI" dirty="0">
              <a:solidFill>
                <a:prstClr val="black"/>
              </a:solidFill>
            </a:endParaRPr>
          </a:p>
        </p:txBody>
      </p:sp>
      <p:sp>
        <p:nvSpPr>
          <p:cNvPr id="5" name="Date Placeholder 2">
            <a:extLst>
              <a:ext uri="{FF2B5EF4-FFF2-40B4-BE49-F238E27FC236}">
                <a16:creationId xmlns:a16="http://schemas.microsoft.com/office/drawing/2014/main" id="{7875F473-0C26-D0FB-820B-C4C2A7BCC0E6}"/>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E8BBF97E-0EBC-7A00-A372-A7163772BA6E}"/>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128799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dirty="0">
                <a:solidFill>
                  <a:prstClr val="black"/>
                </a:solidFill>
              </a:rPr>
              <a:t>It may surprise you to learn that snow shoveling is responsible for causing illness and even death during the winter. A Nationwide Children's Hospital reports about 100 people die each year after snow shoveling triggered a heart attack. https://www.abc10.com/article/weather/accuweather/how-dangerous-is-winter-weather/507-e0a5f7d8-35f9-43c9-97d0-dcbe9f1f5f23</a:t>
            </a:r>
          </a:p>
          <a:p>
            <a:pPr defTabSz="966612">
              <a:defRPr/>
            </a:pPr>
            <a:r>
              <a:rPr lang="en-US" dirty="0">
                <a:solidFill>
                  <a:prstClr val="black"/>
                </a:solidFill>
              </a:rPr>
              <a:t>Although other serious injuries can occur, almost all deaths are due to a heart attack.</a:t>
            </a:r>
          </a:p>
          <a:p>
            <a:pPr defTabSz="966612">
              <a:defRPr/>
            </a:pPr>
            <a:r>
              <a:rPr lang="en-US" dirty="0">
                <a:solidFill>
                  <a:prstClr val="black"/>
                </a:solidFill>
              </a:rPr>
              <a:t>Common injuries from shoveling include:</a:t>
            </a:r>
          </a:p>
          <a:p>
            <a:pPr lvl="1" defTabSz="966612">
              <a:defRPr/>
            </a:pPr>
            <a:r>
              <a:rPr lang="en-US" dirty="0">
                <a:solidFill>
                  <a:prstClr val="black"/>
                </a:solidFill>
              </a:rPr>
              <a:t>Broken bones – most commonly wrists, hips, or tailbone</a:t>
            </a:r>
          </a:p>
          <a:p>
            <a:pPr lvl="1" defTabSz="966612">
              <a:defRPr/>
            </a:pPr>
            <a:r>
              <a:rPr lang="en-US" dirty="0">
                <a:solidFill>
                  <a:prstClr val="black"/>
                </a:solidFill>
              </a:rPr>
              <a:t>Muscles, sprains, and ligament strains</a:t>
            </a:r>
          </a:p>
          <a:p>
            <a:pPr lvl="1" defTabSz="966612">
              <a:defRPr/>
            </a:pPr>
            <a:r>
              <a:rPr lang="en-US" dirty="0">
                <a:solidFill>
                  <a:prstClr val="black"/>
                </a:solidFill>
              </a:rPr>
              <a:t>Fractures, including spinal compression fractures</a:t>
            </a:r>
          </a:p>
          <a:p>
            <a:pPr lvl="1" defTabSz="966612">
              <a:defRPr/>
            </a:pPr>
            <a:r>
              <a:rPr lang="en-US" dirty="0">
                <a:solidFill>
                  <a:prstClr val="black"/>
                </a:solidFill>
              </a:rPr>
              <a:t>Back Injuries</a:t>
            </a:r>
          </a:p>
          <a:p>
            <a:pPr lvl="1" defTabSz="966612">
              <a:defRPr/>
            </a:pPr>
            <a:r>
              <a:rPr lang="en-US" dirty="0">
                <a:solidFill>
                  <a:prstClr val="black"/>
                </a:solidFill>
              </a:rPr>
              <a:t>Head Injuries - Concussions / Traumatic Brain Injuries</a:t>
            </a:r>
          </a:p>
          <a:p>
            <a:pPr lvl="1" defTabSz="966612">
              <a:defRPr/>
            </a:pPr>
            <a:r>
              <a:rPr lang="en-US" dirty="0">
                <a:solidFill>
                  <a:prstClr val="black"/>
                </a:solidFill>
              </a:rPr>
              <a:t>Internal bruising and bleeding risks</a:t>
            </a:r>
          </a:p>
          <a:p>
            <a:pPr lvl="1" defTabSz="966612">
              <a:defRPr/>
            </a:pPr>
            <a:r>
              <a:rPr lang="en-US" dirty="0">
                <a:solidFill>
                  <a:prstClr val="black"/>
                </a:solidFill>
              </a:rPr>
              <a:t>Heart Attacks/Strokes</a:t>
            </a:r>
          </a:p>
          <a:p>
            <a:pPr defTabSz="966612">
              <a:defRPr/>
            </a:pPr>
            <a:r>
              <a:rPr lang="en-US" dirty="0">
                <a:solidFill>
                  <a:prstClr val="black"/>
                </a:solidFill>
              </a:rPr>
              <a:t>the results of a 17-year study that documents the most common injuries associated with shoveling snow. </a:t>
            </a:r>
          </a:p>
          <a:p>
            <a:pPr defTabSz="966612">
              <a:defRPr/>
            </a:pPr>
            <a:r>
              <a:rPr lang="en-US" dirty="0">
                <a:solidFill>
                  <a:prstClr val="black"/>
                </a:solidFill>
              </a:rPr>
              <a:t>The study found that 11,000 people were hospitalized per year, and 195,000 across the whole span, due to accidents stemming from snow shoveling. Most of these injuries fell into the following categories: back injuries, head injuries, bone fractures, and heart attacks/strokes.</a:t>
            </a:r>
          </a:p>
          <a:p>
            <a:pPr defTabSz="966612">
              <a:defRPr/>
            </a:pPr>
            <a:r>
              <a:rPr lang="en-US" dirty="0">
                <a:solidFill>
                  <a:prstClr val="black"/>
                </a:solidFill>
              </a:rPr>
              <a:t>The CAUSE of injuries  - The most common reasons for sustaining a snow shoveling injury included: slip and fall accidents, overexertion, and </a:t>
            </a:r>
            <a:r>
              <a:rPr lang="en-US" b="1" dirty="0">
                <a:solidFill>
                  <a:prstClr val="black"/>
                </a:solidFill>
              </a:rPr>
              <a:t>being struck by a shovel. </a:t>
            </a:r>
          </a:p>
          <a:p>
            <a:pPr defTabSz="966612">
              <a:defRPr/>
            </a:pPr>
            <a:r>
              <a:rPr lang="en-US" dirty="0">
                <a:solidFill>
                  <a:prstClr val="black"/>
                </a:solidFill>
              </a:rPr>
              <a:t>https://newsnetwork.mayoclinic.org/discussion/safety-tips-when-shoveling-snow/</a:t>
            </a:r>
          </a:p>
          <a:p>
            <a:pPr defTabSz="966612">
              <a:defRPr/>
            </a:pPr>
            <a:r>
              <a:rPr lang="en-US" dirty="0">
                <a:solidFill>
                  <a:prstClr val="black"/>
                </a:solidFill>
              </a:rPr>
              <a:t>https://www.nsc.org/home-safety/tools-resources/seasonal-safety/winter/snow-shoveling</a:t>
            </a:r>
          </a:p>
          <a:p>
            <a:pPr defTabSz="966612">
              <a:defRPr/>
            </a:pPr>
            <a:r>
              <a:rPr lang="en-US" dirty="0">
                <a:solidFill>
                  <a:prstClr val="black"/>
                </a:solidFill>
              </a:rPr>
              <a:t>American Physical therapy Assn - https://www.choosept.com/health-tips/6-tips-shovel-snow-safely</a:t>
            </a:r>
          </a:p>
          <a:p>
            <a:pPr defTabSz="966612">
              <a:defRPr/>
            </a:pPr>
            <a:r>
              <a:rPr lang="en-US" dirty="0">
                <a:solidFill>
                  <a:prstClr val="black"/>
                </a:solidFill>
              </a:rPr>
              <a:t>https://www.insureinfoblog.com/2016/02/snow-shoveling-101-best-shovels-best-techniques/  and Fix.com on Clearing Snow Safely and Efficiently </a:t>
            </a:r>
            <a:endParaRPr lang="en-VI" dirty="0">
              <a:solidFill>
                <a:prstClr val="black"/>
              </a:solidFill>
            </a:endParaRP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57</a:t>
            </a:fld>
            <a:endParaRPr lang="en-VI"/>
          </a:p>
        </p:txBody>
      </p:sp>
      <p:sp>
        <p:nvSpPr>
          <p:cNvPr id="5" name="Date Placeholder 2">
            <a:extLst>
              <a:ext uri="{FF2B5EF4-FFF2-40B4-BE49-F238E27FC236}">
                <a16:creationId xmlns:a16="http://schemas.microsoft.com/office/drawing/2014/main" id="{9430F5B9-4CC6-7207-CD23-619A5C08F9BB}"/>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1CAFE9CD-7D02-F420-DB27-69CF809088B3}"/>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9583815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99396"/>
          </a:xfrm>
        </p:spPr>
        <p:txBody>
          <a:bodyPr/>
          <a:lstStyle/>
          <a:p>
            <a:r>
              <a:rPr lang="en-US" sz="1200" dirty="0"/>
              <a:t>The purpose of sand and even deicer to an extent is to add traction to a surface to prevent slipping/sliding – whether that is a person or vehicle.</a:t>
            </a:r>
          </a:p>
          <a:p>
            <a:r>
              <a:rPr lang="en-US" sz="1200" dirty="0"/>
              <a:t>SAND – Apply wet to prevent blowing away. Can collect in drainage areas/drains, and clog pipes.</a:t>
            </a:r>
          </a:p>
          <a:p>
            <a:r>
              <a:rPr lang="en-US" sz="1200" dirty="0"/>
              <a:t>DE-ICER - Monitor the forecast and spread deicer before snow falls. Apply before snow or shovel first to make it effective. </a:t>
            </a:r>
          </a:p>
          <a:p>
            <a:pPr lvl="1"/>
            <a:r>
              <a:rPr lang="en-US" sz="1200" dirty="0"/>
              <a:t>Make sure you check the minimum temperature it will work in. If you buy </a:t>
            </a:r>
            <a:r>
              <a:rPr lang="en-US" sz="1200" dirty="0" err="1"/>
              <a:t>de-icer</a:t>
            </a:r>
            <a:r>
              <a:rPr lang="en-US" sz="1200" dirty="0"/>
              <a:t> that works as low as 15 degrees </a:t>
            </a:r>
            <a:r>
              <a:rPr lang="en-US" sz="1200" dirty="0" err="1"/>
              <a:t>Farenheight</a:t>
            </a:r>
            <a:r>
              <a:rPr lang="en-US" sz="1200" dirty="0"/>
              <a:t>, it will not be as effective in lower temperatures. </a:t>
            </a:r>
          </a:p>
          <a:p>
            <a:pPr lvl="1"/>
            <a:r>
              <a:rPr lang="en-US" sz="1200" dirty="0"/>
              <a:t>Annually, check the concrete and steel surfaces where </a:t>
            </a:r>
            <a:r>
              <a:rPr lang="en-US" sz="1200" dirty="0" err="1"/>
              <a:t>de-icer</a:t>
            </a:r>
            <a:r>
              <a:rPr lang="en-US" sz="1200" dirty="0"/>
              <a:t> is used to stay ahead of corrosion and creating additional hazards. </a:t>
            </a:r>
          </a:p>
          <a:p>
            <a:r>
              <a:rPr lang="en-US" sz="1200" dirty="0"/>
              <a:t>Photo road -</a:t>
            </a:r>
            <a:r>
              <a:rPr lang="en-US" sz="1200" dirty="0">
                <a:hlinkClick r:id="rId3"/>
              </a:rPr>
              <a:t>https://www.mdt.mt.gov/visionzero/roads/images/winter-road.jpg</a:t>
            </a:r>
            <a:r>
              <a:rPr lang="en-US" sz="1200" dirty="0"/>
              <a:t> (</a:t>
            </a:r>
            <a:r>
              <a:rPr lang="en-US" sz="1200" dirty="0" err="1"/>
              <a:t>Dreamstime</a:t>
            </a:r>
            <a:r>
              <a:rPr lang="en-US" sz="1200" dirty="0"/>
              <a:t> royalty free)</a:t>
            </a:r>
          </a:p>
          <a:p>
            <a:r>
              <a:rPr lang="en-US" sz="1200" dirty="0"/>
              <a:t>Photo rock salt - </a:t>
            </a:r>
            <a:r>
              <a:rPr lang="en-US" sz="1200" dirty="0">
                <a:hlinkClick r:id="rId4"/>
              </a:rPr>
              <a:t>https://commons.wikimedia.org/wiki/File:CNX_Chem_11_04_rocksalt.jpg</a:t>
            </a:r>
            <a:r>
              <a:rPr lang="en-US" sz="1200" dirty="0"/>
              <a:t>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58</a:t>
            </a:fld>
            <a:endParaRPr lang="en-VI" dirty="0">
              <a:solidFill>
                <a:prstClr val="black"/>
              </a:solidFill>
            </a:endParaRPr>
          </a:p>
        </p:txBody>
      </p:sp>
      <p:sp>
        <p:nvSpPr>
          <p:cNvPr id="5" name="Date Placeholder 2">
            <a:extLst>
              <a:ext uri="{FF2B5EF4-FFF2-40B4-BE49-F238E27FC236}">
                <a16:creationId xmlns:a16="http://schemas.microsoft.com/office/drawing/2014/main" id="{9A11B50A-D193-822B-CB85-D80E7C29EE7F}"/>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B765189A-DD41-7234-358C-84CFFD72D83A}"/>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506610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a:xfrm>
            <a:off x="0" y="2979470"/>
            <a:ext cx="7313506" cy="6395034"/>
          </a:xfrm>
        </p:spPr>
        <p:txBody>
          <a:bodyPr/>
          <a:lstStyle/>
          <a:p>
            <a:r>
              <a:rPr lang="en-US" sz="1200" b="1" dirty="0"/>
              <a:t>Amputated fingertips is the most common injury when using a snowblower.</a:t>
            </a:r>
          </a:p>
          <a:p>
            <a:r>
              <a:rPr lang="en-US" sz="1200" dirty="0"/>
              <a:t>Read the operator’s manual and become familiar with all the controls. Know how to stop the machine quickly. </a:t>
            </a:r>
            <a:r>
              <a:rPr lang="en-US" sz="1200" b="1" dirty="0"/>
              <a:t>Leave all of the safety features intact. </a:t>
            </a:r>
          </a:p>
          <a:p>
            <a:r>
              <a:rPr lang="en-US" sz="1200" dirty="0"/>
              <a:t>Clear any obstacles/objects before beginning that could get picked up such as doormats, branches, etc.  </a:t>
            </a:r>
          </a:p>
          <a:p>
            <a:pPr marL="483306" lvl="1"/>
            <a:r>
              <a:rPr lang="en-US" sz="1200" dirty="0"/>
              <a:t>Be aware of the location of the power cord if using an electric snowblower. make sure it is properly grounded to protect workers from electric shock or electrocution.</a:t>
            </a:r>
          </a:p>
          <a:p>
            <a:r>
              <a:rPr lang="en-US" sz="1200" dirty="0"/>
              <a:t>Always add fuel outdoors before starting the machine when the engine is cold</a:t>
            </a:r>
            <a:r>
              <a:rPr lang="en-US" sz="1200" b="1" dirty="0"/>
              <a:t>.  NEVER </a:t>
            </a:r>
            <a:r>
              <a:rPr lang="en-US" sz="1200" dirty="0"/>
              <a:t>re-fuel the machine while it is running or the engine is hot. The vapors are highly flammable, explosive and dangerous if inhaled. Be aware of burn risks as parts of the machine, especially the engine and muffler, become extremely hot. </a:t>
            </a:r>
          </a:p>
          <a:p>
            <a:pPr marL="483306" lvl="1"/>
            <a:r>
              <a:rPr lang="en-US" sz="1200" b="1" dirty="0"/>
              <a:t>DO NOT </a:t>
            </a:r>
            <a:r>
              <a:rPr lang="en-US" sz="1200" dirty="0"/>
              <a:t>store inside building where open sparks or flames are present or next to water heaters or furnaces.</a:t>
            </a:r>
          </a:p>
          <a:p>
            <a:pPr marL="483306" lvl="1"/>
            <a:r>
              <a:rPr lang="en-US" sz="1200" dirty="0"/>
              <a:t>Do not run the machine in enclosed spaces as there is a risk of carbon monoxide building up. </a:t>
            </a:r>
          </a:p>
          <a:p>
            <a:r>
              <a:rPr lang="en-US" sz="1200" dirty="0"/>
              <a:t>Do not try to rush. Walk behind snowblower keeping a firm grip on handles at all times. Reduce chance of jams/clogs by working the snow slowly. Use caution when backing up or changing directions to avoid tripping. </a:t>
            </a:r>
          </a:p>
          <a:p>
            <a:pPr marL="483306" lvl="1"/>
            <a:r>
              <a:rPr lang="en-US" sz="1200" dirty="0"/>
              <a:t>Always be prepared to release the snow blower and/or the traction drive if you lose your footing. </a:t>
            </a:r>
          </a:p>
          <a:p>
            <a:pPr marL="483306" lvl="1"/>
            <a:r>
              <a:rPr lang="en-US" sz="1200" dirty="0"/>
              <a:t>Be careful of curbing,  holes in the pavement and other obstacles which may be covered by snow.</a:t>
            </a:r>
          </a:p>
          <a:p>
            <a:r>
              <a:rPr lang="en-US" sz="1200" dirty="0"/>
              <a:t>Snowblowers pick up rocks &amp; other debris. Some machines can throw snow 30 feet or more. Objects can be propelled at great speed &amp; cause injury to a person.  Ensure the discharge is </a:t>
            </a:r>
            <a:r>
              <a:rPr lang="en-US" sz="1200" b="1" dirty="0"/>
              <a:t>pointed away </a:t>
            </a:r>
            <a:r>
              <a:rPr lang="en-US" sz="1200" dirty="0"/>
              <a:t>from people, vehicles, and buildings and discharges into wind direction so  snow/debris does not blow back onto operator.</a:t>
            </a:r>
          </a:p>
          <a:p>
            <a:r>
              <a:rPr lang="en-US" sz="1200" b="1" dirty="0"/>
              <a:t>Keep hands and feet away from all moving parts of the machine at all times. </a:t>
            </a:r>
          </a:p>
          <a:p>
            <a:r>
              <a:rPr lang="en-US" sz="1200" dirty="0"/>
              <a:t>If a jam or clog occurs, shut off the machine and wait for all moving parts to stop completely. Use a long stick or similar object. to clear wet snow or debris from the machine.  Be prepared for the machine to jump once the obstruction has been cleared. </a:t>
            </a:r>
            <a:r>
              <a:rPr lang="en-US" sz="1200" b="1" dirty="0"/>
              <a:t>NEVER place your hands inside the machine and/or near the auger. </a:t>
            </a:r>
          </a:p>
          <a:p>
            <a:pPr marL="483306" lvl="1"/>
            <a:r>
              <a:rPr lang="en-US" sz="1200" dirty="0"/>
              <a:t>If recommended, remove the spark plug wire from the spark plug to prevent unexpected start–up.</a:t>
            </a:r>
          </a:p>
          <a:p>
            <a:pPr marL="483306" lvl="1"/>
            <a:r>
              <a:rPr lang="en-US" sz="1200" dirty="0"/>
              <a:t>Whenever refueling, performing maintenance or cleaning, ensure the machine is shut off, all moving parts have stopped and use some type of lockout procedures to protect against unexpected start up.</a:t>
            </a:r>
          </a:p>
          <a:p>
            <a:pPr marL="483306" lvl="1"/>
            <a:r>
              <a:rPr lang="en-US" sz="1200" dirty="0"/>
              <a:t>Ensure manufacturer’s guards are intact, in place, and functioning properly.</a:t>
            </a:r>
          </a:p>
          <a:p>
            <a:r>
              <a:rPr lang="en-US" sz="1200" dirty="0"/>
              <a:t>When operating  snowblower </a:t>
            </a:r>
            <a:r>
              <a:rPr lang="en-US" sz="1200" b="1" dirty="0"/>
              <a:t>DO NOT </a:t>
            </a:r>
            <a:r>
              <a:rPr lang="en-US" sz="1200" dirty="0"/>
              <a:t>wear loose clothing (long scarves, outerwear with strings, </a:t>
            </a:r>
            <a:r>
              <a:rPr lang="en-US" sz="1200" dirty="0" err="1"/>
              <a:t>etc</a:t>
            </a:r>
            <a:r>
              <a:rPr lang="en-US" sz="1200" dirty="0"/>
              <a:t>) that can get caught in moving parts. Tie up long hair, tuck loose pantlegs into boots, dress in layers &amp; wear boots with good traction.</a:t>
            </a:r>
          </a:p>
          <a:p>
            <a:pPr marL="483306" lvl="1"/>
            <a:r>
              <a:rPr lang="en-US" sz="1200" dirty="0"/>
              <a:t>Wear PPE such as googles to shield eyes from flying debris and ear plugs or muffs to protect against noise. </a:t>
            </a:r>
            <a:r>
              <a:rPr lang="en-US" sz="1200" b="1" dirty="0"/>
              <a:t>Do not wear headphones.</a:t>
            </a:r>
          </a:p>
          <a:p>
            <a:r>
              <a:rPr lang="en-US" sz="1200" dirty="0"/>
              <a:t>Never leave the snowblower unattended when running, even for a short period. Shut it down before leaving.</a:t>
            </a:r>
          </a:p>
          <a:p>
            <a:r>
              <a:rPr lang="en-US" sz="1200" dirty="0"/>
              <a:t>Avoid the use of alcohol or drugs when using a snow blower. </a:t>
            </a:r>
          </a:p>
          <a:p>
            <a:r>
              <a:rPr lang="en-US" sz="1200" dirty="0">
                <a:hlinkClick r:id="rId3"/>
              </a:rPr>
              <a:t>https://www.wnins.com/resources/personal/features/snowblowersafety.shtml#:~:text=Add%20fuel%20outdoors%2C%20as%20the,and%20muffler%2C%20become%20extremely%20hot</a:t>
            </a:r>
            <a:r>
              <a:rPr lang="en-US" sz="1200" dirty="0"/>
              <a:t>. </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59</a:t>
            </a:fld>
            <a:endParaRPr lang="en-VI" dirty="0"/>
          </a:p>
        </p:txBody>
      </p:sp>
      <p:sp>
        <p:nvSpPr>
          <p:cNvPr id="5" name="Date Placeholder 2">
            <a:extLst>
              <a:ext uri="{FF2B5EF4-FFF2-40B4-BE49-F238E27FC236}">
                <a16:creationId xmlns:a16="http://schemas.microsoft.com/office/drawing/2014/main" id="{FD4E9A47-58A6-4A05-5792-D976D5C3895D}"/>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AE9E54AA-7A70-D8D2-E8A1-4BAE368379AF}"/>
              </a:ext>
            </a:extLst>
          </p:cNvPr>
          <p:cNvSpPr>
            <a:spLocks noGrp="1"/>
          </p:cNvSpPr>
          <p:nvPr>
            <p:ph type="ftr" sz="quarter" idx="4"/>
          </p:nvPr>
        </p:nvSpPr>
        <p:spPr>
          <a:xfrm>
            <a:off x="2316481"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7492924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1" y="2998054"/>
            <a:ext cx="7802879" cy="6460003"/>
          </a:xfrm>
        </p:spPr>
        <p:txBody>
          <a:bodyPr/>
          <a:lstStyle/>
          <a:p>
            <a:r>
              <a:rPr lang="en-US" sz="1200" dirty="0"/>
              <a:t>Read the manual before operating.</a:t>
            </a:r>
          </a:p>
          <a:p>
            <a:r>
              <a:rPr lang="en-US" sz="1200" dirty="0"/>
              <a:t>Plow Transport – angle the blade toward the curb. Reduces chance of catching a curb or snowbank.</a:t>
            </a:r>
          </a:p>
          <a:p>
            <a:pPr lvl="1"/>
            <a:r>
              <a:rPr lang="en-US" sz="1200" dirty="0"/>
              <a:t>Keep plow control turned off to prevent accidental operation.</a:t>
            </a:r>
          </a:p>
          <a:p>
            <a:pPr lvl="1"/>
            <a:r>
              <a:rPr lang="en-US" sz="1200" dirty="0"/>
              <a:t>Never operate plow while transporting it to and from job site. </a:t>
            </a:r>
          </a:p>
          <a:p>
            <a:pPr lvl="1"/>
            <a:r>
              <a:rPr lang="en-US" sz="1200" dirty="0"/>
              <a:t>When transporting, position blade so it does not block plow headlights or operator's vision.</a:t>
            </a:r>
          </a:p>
          <a:p>
            <a:r>
              <a:rPr lang="en-US" sz="1200" dirty="0"/>
              <a:t>Avoid overheating. Check the temperature gauge often. If vehicle becomes overheated, stop and correct problem. If it </a:t>
            </a:r>
            <a:r>
              <a:rPr lang="en-US" sz="1200" dirty="0" err="1"/>
              <a:t>overheates</a:t>
            </a:r>
            <a:r>
              <a:rPr lang="en-US" sz="1200" dirty="0"/>
              <a:t> during transport, stop and adjust  blade </a:t>
            </a:r>
            <a:r>
              <a:rPr lang="en-US" sz="1200" dirty="0" err="1"/>
              <a:t>postiont</a:t>
            </a:r>
            <a:r>
              <a:rPr lang="en-US" sz="1200" dirty="0"/>
              <a:t> to allow more airflow to radiator. </a:t>
            </a:r>
          </a:p>
          <a:p>
            <a:r>
              <a:rPr lang="en-US" sz="1200" dirty="0"/>
              <a:t>Know Surfaces &amp; Obstacles.</a:t>
            </a:r>
          </a:p>
          <a:p>
            <a:pPr lvl="1"/>
            <a:r>
              <a:rPr lang="en-US" sz="1200" dirty="0"/>
              <a:t>Know where obstacles are before plowing that will be covered with snow – curbs, sidewalk edges, fire hydrants, water drains, - anything </a:t>
            </a:r>
            <a:r>
              <a:rPr lang="en-US" sz="1200" dirty="0" err="1"/>
              <a:t>sitkcing</a:t>
            </a:r>
            <a:r>
              <a:rPr lang="en-US" sz="1200" dirty="0"/>
              <a:t> out of the ground.  Mark any obstructions that will be hard to see when there is snow. </a:t>
            </a:r>
          </a:p>
          <a:p>
            <a:pPr lvl="1"/>
            <a:r>
              <a:rPr lang="en-US" sz="1200" dirty="0"/>
              <a:t>When plowing dirt or gravel, lower the low shoes. This raises the blade so you don't </a:t>
            </a:r>
            <a:r>
              <a:rPr lang="en-US" sz="1200" dirty="0" err="1"/>
              <a:t>scarpe</a:t>
            </a:r>
            <a:r>
              <a:rPr lang="en-US" sz="1200" dirty="0"/>
              <a:t> the surface away. For asphalt or concrete, raise or remove plow shoes so you scrape as close to surface as possible.</a:t>
            </a:r>
          </a:p>
          <a:p>
            <a:r>
              <a:rPr lang="en-US" sz="1200" dirty="0"/>
              <a:t>Hydraulics – when finished plowing lower blade to ground and turn the plow control off for safety and to take stress of the hydraulic system.</a:t>
            </a:r>
          </a:p>
          <a:p>
            <a:r>
              <a:rPr lang="en-US" sz="1200" dirty="0">
                <a:latin typeface="Lato Semibold" panose="020F0702020204030203" pitchFamily="34" charset="0"/>
                <a:cs typeface="Lato Semibold" panose="020F0702020204030203" pitchFamily="34" charset="0"/>
              </a:rPr>
              <a:t>Backing up – don't rely on vehicle mirrors. Turn around and look where you are going.  </a:t>
            </a:r>
          </a:p>
          <a:p>
            <a:r>
              <a:rPr lang="en-US" sz="1200" dirty="0">
                <a:latin typeface="Lato Semibold" panose="020F0702020204030203" pitchFamily="34" charset="0"/>
                <a:cs typeface="Lato Semibold" panose="020F0702020204030203" pitchFamily="34" charset="0"/>
              </a:rPr>
              <a:t>Use back up and warning lights. ALWAYS use a good amber flashing warning light while plowing. </a:t>
            </a:r>
          </a:p>
          <a:p>
            <a:pPr marL="255451" indent="-255451" defTabSz="1021806">
              <a:defRPr/>
            </a:pPr>
            <a:r>
              <a:rPr lang="en-US" sz="1200" dirty="0">
                <a:solidFill>
                  <a:prstClr val="black"/>
                </a:solidFill>
                <a:hlinkClick r:id="rId3"/>
              </a:rPr>
              <a:t>https://www.bossplow.com/en/plowing-tips</a:t>
            </a:r>
          </a:p>
          <a:p>
            <a:pPr marL="255451" indent="-255451" defTabSz="1021806">
              <a:defRPr/>
            </a:pPr>
            <a:r>
              <a:rPr lang="en-US" sz="1200" dirty="0">
                <a:solidFill>
                  <a:prstClr val="black"/>
                </a:solidFill>
                <a:hlinkClick r:id="rId3"/>
              </a:rPr>
              <a:t>https://www.emcins.com/losscontrol/insights-d/newsletters/local/2015/12-1/</a:t>
            </a:r>
          </a:p>
          <a:p>
            <a:pPr marL="255451" indent="-255451" defTabSz="1021806">
              <a:defRPr/>
            </a:pPr>
            <a:r>
              <a:rPr lang="en-US" sz="1200" dirty="0">
                <a:solidFill>
                  <a:prstClr val="black"/>
                </a:solidFill>
                <a:hlinkClick r:id="rId3"/>
              </a:rPr>
              <a:t>https://www.wikihow.com/Plow-Snow</a:t>
            </a:r>
          </a:p>
          <a:p>
            <a:pPr marL="255451" indent="-255451" defTabSz="1021806">
              <a:defRPr/>
            </a:pPr>
            <a:r>
              <a:rPr lang="en-US" sz="1200" dirty="0">
                <a:solidFill>
                  <a:prstClr val="black"/>
                </a:solidFill>
                <a:hlinkClick r:id="rId3"/>
              </a:rPr>
              <a:t>https://www.zequip.com/store/western-prodigy-snow-plow</a:t>
            </a:r>
            <a:endParaRPr lang="en-US" sz="1200" dirty="0">
              <a:solidFill>
                <a:prstClr val="black"/>
              </a:solidFill>
            </a:endParaRPr>
          </a:p>
          <a:p>
            <a:r>
              <a:rPr lang="en-US" sz="1200" dirty="0"/>
              <a:t>Picture: </a:t>
            </a:r>
            <a:r>
              <a:rPr lang="en-US" sz="1200" dirty="0" err="1"/>
              <a:t>shutterstock</a:t>
            </a:r>
            <a:r>
              <a:rPr lang="en-US" sz="1200" dirty="0"/>
              <a:t> stock photo - Stock Photo ID: 2093863084 </a:t>
            </a:r>
            <a:r>
              <a:rPr lang="en-US" sz="1200" dirty="0" err="1"/>
              <a:t>Nyker</a:t>
            </a:r>
            <a:endParaRPr lang="en-US" sz="1200" dirty="0"/>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60</a:t>
            </a:fld>
            <a:endParaRPr lang="en-VI">
              <a:solidFill>
                <a:prstClr val="black"/>
              </a:solidFill>
            </a:endParaRPr>
          </a:p>
        </p:txBody>
      </p:sp>
      <p:sp>
        <p:nvSpPr>
          <p:cNvPr id="5" name="Date Placeholder 2">
            <a:extLst>
              <a:ext uri="{FF2B5EF4-FFF2-40B4-BE49-F238E27FC236}">
                <a16:creationId xmlns:a16="http://schemas.microsoft.com/office/drawing/2014/main" id="{B46360A2-4776-8208-BA3C-A38D4C36CFF7}"/>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DEC08419-D187-90C0-DBC0-F3727ED4E30B}"/>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84493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p:txBody>
          <a:bodyPr/>
          <a:lstStyle/>
          <a:p>
            <a:pPr defTabSz="1049252">
              <a:defRPr/>
            </a:pPr>
            <a:r>
              <a:rPr lang="en-US" sz="1200" b="1" dirty="0">
                <a:solidFill>
                  <a:prstClr val="black"/>
                </a:solidFill>
              </a:rPr>
              <a:t>Introduce</a:t>
            </a:r>
            <a:r>
              <a:rPr lang="en-US" sz="1200" dirty="0">
                <a:solidFill>
                  <a:prstClr val="black"/>
                </a:solidFill>
              </a:rPr>
              <a:t> the module topics/outline.</a:t>
            </a:r>
          </a:p>
          <a:p>
            <a:pPr defTabSz="1049252">
              <a:defRPr/>
            </a:pPr>
            <a:r>
              <a:rPr lang="en-US" sz="1200" b="1" dirty="0">
                <a:solidFill>
                  <a:prstClr val="black"/>
                </a:solidFill>
              </a:rPr>
              <a:t>Explain</a:t>
            </a:r>
            <a:r>
              <a:rPr lang="en-US" sz="1200" dirty="0">
                <a:solidFill>
                  <a:prstClr val="black"/>
                </a:solidFill>
              </a:rPr>
              <a:t> the main sections may have subtopics which will be introduced at the beginning of each section.</a:t>
            </a:r>
          </a:p>
          <a:p>
            <a:pPr defTabSz="1049252">
              <a:defRPr/>
            </a:pPr>
            <a:r>
              <a:rPr lang="en-US" sz="1200" dirty="0">
                <a:solidFill>
                  <a:prstClr val="black"/>
                </a:solidFill>
              </a:rPr>
              <a:t>Subtopics include areas such as coverage of the confined space standard, employer responsibilities, a permit required confined space program requirements, permit requirements, reclassification of a confined space, and alternate procedures.</a:t>
            </a:r>
          </a:p>
          <a:p>
            <a:pPr defTabSz="1049252">
              <a:defRPr/>
            </a:pPr>
            <a:r>
              <a:rPr lang="en-US" sz="1200" dirty="0">
                <a:solidFill>
                  <a:prstClr val="black"/>
                </a:solidFill>
              </a:rPr>
              <a:t>Stress – this training is intended to be interactive.  You’ll be asking for examples of different hazards from the participants and supplementing points in training with real life examples.</a:t>
            </a:r>
          </a:p>
          <a:p>
            <a:pPr defTabSz="1049252">
              <a:defRPr/>
            </a:pPr>
            <a:r>
              <a:rPr lang="en-US" sz="1200" dirty="0">
                <a:solidFill>
                  <a:prstClr val="black"/>
                </a:solidFill>
              </a:rPr>
              <a:t>State - Part of the goal of this training is to share information and ideas about best practices, look at the realistic ways tasks are performed, discuss barriers to employing safe practices and solutions to those barriers. </a:t>
            </a:r>
          </a:p>
          <a:p>
            <a:pPr defTabSz="1049252">
              <a:defRPr/>
            </a:pPr>
            <a:r>
              <a:rPr lang="en-US" sz="1200" dirty="0">
                <a:solidFill>
                  <a:prstClr val="black"/>
                </a:solidFill>
              </a:rPr>
              <a:t>Emphasize - We will be discussing what types of incentives are needed in terms of changing perceptions &amp; attitudes and the cost of safety practices.</a:t>
            </a:r>
          </a:p>
          <a:p>
            <a:endParaRPr lang="en-US" sz="1200" dirty="0"/>
          </a:p>
        </p:txBody>
      </p:sp>
      <p:sp>
        <p:nvSpPr>
          <p:cNvPr id="4" name="Slide Number Placeholder 3"/>
          <p:cNvSpPr>
            <a:spLocks noGrp="1"/>
          </p:cNvSpPr>
          <p:nvPr>
            <p:ph type="sldNum" sz="quarter" idx="10"/>
          </p:nvPr>
        </p:nvSpPr>
        <p:spPr>
          <a:xfrm>
            <a:off x="7116237" y="1"/>
            <a:ext cx="729827" cy="277808"/>
          </a:xfrm>
        </p:spPr>
        <p:txBody>
          <a:bodyPr/>
          <a:lstStyle/>
          <a:p>
            <a:pPr defTabSz="1021806">
              <a:defRPr/>
            </a:pPr>
            <a:fld id="{DDDBE19E-176A-47A6-8D2D-365132E40E2A}" type="slidenum">
              <a:rPr lang="en-US">
                <a:solidFill>
                  <a:prstClr val="black"/>
                </a:solidFill>
              </a:rPr>
              <a:pPr defTabSz="1021806">
                <a:defRPr/>
              </a:pPr>
              <a:t>6</a:t>
            </a:fld>
            <a:endParaRPr lang="en-US">
              <a:solidFill>
                <a:prstClr val="black"/>
              </a:solidFill>
            </a:endParaRPr>
          </a:p>
        </p:txBody>
      </p:sp>
      <p:sp>
        <p:nvSpPr>
          <p:cNvPr id="5" name="Date Placeholder 2">
            <a:extLst>
              <a:ext uri="{FF2B5EF4-FFF2-40B4-BE49-F238E27FC236}">
                <a16:creationId xmlns:a16="http://schemas.microsoft.com/office/drawing/2014/main" id="{89C06939-4088-ED99-C085-757AF131F77A}"/>
              </a:ext>
            </a:extLst>
          </p:cNvPr>
          <p:cNvSpPr>
            <a:spLocks noGrp="1"/>
          </p:cNvSpPr>
          <p:nvPr>
            <p:ph type="dt" idx="1"/>
          </p:nvPr>
        </p:nvSpPr>
        <p:spPr>
          <a:xfrm>
            <a:off x="1" y="977894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2B70FBF0-1268-9984-3481-5CE2390C396C}"/>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8521747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671475"/>
          </a:xfrm>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966612">
              <a:defRPr/>
            </a:pPr>
            <a:fld id="{DDDBE19E-176A-47A6-8D2D-365132E40E2A}" type="slidenum">
              <a:rPr lang="en-US">
                <a:solidFill>
                  <a:prstClr val="black"/>
                </a:solidFill>
              </a:rPr>
              <a:pPr defTabSz="966612">
                <a:defRPr/>
              </a:pPr>
              <a:t>61</a:t>
            </a:fld>
            <a:endParaRPr lang="en-US">
              <a:solidFill>
                <a:prstClr val="black"/>
              </a:solidFill>
            </a:endParaRPr>
          </a:p>
        </p:txBody>
      </p:sp>
      <p:sp>
        <p:nvSpPr>
          <p:cNvPr id="6" name="Date Placeholder 2">
            <a:extLst>
              <a:ext uri="{FF2B5EF4-FFF2-40B4-BE49-F238E27FC236}">
                <a16:creationId xmlns:a16="http://schemas.microsoft.com/office/drawing/2014/main" id="{85D97AC0-8174-0E91-4568-0E3FBBAC101D}"/>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88D1CF5A-A7A3-5C09-463C-373ACE4D1078}"/>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8307403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08641"/>
          </a:xfrm>
        </p:spPr>
        <p:txBody>
          <a:bodyPr/>
          <a:lstStyle/>
          <a:p>
            <a:pPr marL="0" indent="0" defTabSz="1021806">
              <a:buNone/>
              <a:defRPr/>
            </a:pPr>
            <a:r>
              <a:rPr lang="en-US" sz="1300" b="1" dirty="0">
                <a:solidFill>
                  <a:prstClr val="black"/>
                </a:solidFill>
              </a:rPr>
              <a:t>Play TICTOK video first – forgot PM. Then discuss each bullet point.</a:t>
            </a:r>
          </a:p>
          <a:p>
            <a:pPr marL="0" indent="0" defTabSz="1021806">
              <a:buNone/>
              <a:defRPr/>
            </a:pPr>
            <a:endParaRPr lang="en-US" sz="1300" b="1" dirty="0">
              <a:solidFill>
                <a:prstClr val="black"/>
              </a:solidFill>
            </a:endParaRPr>
          </a:p>
          <a:p>
            <a:r>
              <a:rPr lang="en-US" sz="1200" dirty="0"/>
              <a:t>Planned maintenance will keep vehicles &amp; equipment ready for winter weather.</a:t>
            </a:r>
          </a:p>
          <a:p>
            <a:r>
              <a:rPr lang="en-US" sz="1200" dirty="0"/>
              <a:t>A cold weather breakdown can be make the maintenance or repair more difficult and more stressful.</a:t>
            </a:r>
          </a:p>
          <a:p>
            <a:r>
              <a:rPr lang="en-US" sz="1200" dirty="0"/>
              <a:t>Follow the manufacturer's maintenance schedule – this also usually protects your warranty.  Make note if there are differences for cold weather.</a:t>
            </a:r>
          </a:p>
          <a:p>
            <a:r>
              <a:rPr lang="en-US" sz="1200" dirty="0"/>
              <a:t>Do basic equipment checks before each use – tires, wipers, lights, gas, oil, etc.</a:t>
            </a:r>
          </a:p>
          <a:p>
            <a:r>
              <a:rPr lang="en-US" sz="1200" dirty="0"/>
              <a:t>Clean the equipment after use  and after any spills to keep corrosives off, and enhance safety in entering/exiting. </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62</a:t>
            </a:fld>
            <a:endParaRPr lang="en-US">
              <a:solidFill>
                <a:prstClr val="black"/>
              </a:solidFill>
            </a:endParaRPr>
          </a:p>
        </p:txBody>
      </p:sp>
      <p:sp>
        <p:nvSpPr>
          <p:cNvPr id="6" name="Date Placeholder 2">
            <a:extLst>
              <a:ext uri="{FF2B5EF4-FFF2-40B4-BE49-F238E27FC236}">
                <a16:creationId xmlns:a16="http://schemas.microsoft.com/office/drawing/2014/main" id="{C70DE27B-ECC1-91FD-110B-07C33DDCA001}"/>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9615EC8F-B858-D43A-F308-1B58F5EF5937}"/>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08352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2788" y="0"/>
            <a:ext cx="3838575" cy="2879725"/>
          </a:xfrm>
        </p:spPr>
      </p:sp>
      <p:sp>
        <p:nvSpPr>
          <p:cNvPr id="3" name="Notes Placeholder 2"/>
          <p:cNvSpPr>
            <a:spLocks noGrp="1"/>
          </p:cNvSpPr>
          <p:nvPr>
            <p:ph type="body" idx="1"/>
          </p:nvPr>
        </p:nvSpPr>
        <p:spPr>
          <a:xfrm>
            <a:off x="0" y="3004056"/>
            <a:ext cx="7802880" cy="6677670"/>
          </a:xfrm>
        </p:spPr>
        <p:txBody>
          <a:bodyPr/>
          <a:lstStyle/>
          <a:p>
            <a:r>
              <a:rPr lang="en-US" sz="1200" dirty="0"/>
              <a:t>Agricultural &amp; other equipment generally has guards and other safety features.  Make sure they are in place, in good repair, and functional.</a:t>
            </a:r>
          </a:p>
          <a:p>
            <a:r>
              <a:rPr lang="en-US" sz="1200" dirty="0"/>
              <a:t>DO NOT remove guards except for maintenance and make sure they are put back on. </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63</a:t>
            </a:fld>
            <a:endParaRPr lang="en-US">
              <a:solidFill>
                <a:prstClr val="black"/>
              </a:solidFill>
            </a:endParaRPr>
          </a:p>
        </p:txBody>
      </p:sp>
      <p:sp>
        <p:nvSpPr>
          <p:cNvPr id="6" name="Date Placeholder 2">
            <a:extLst>
              <a:ext uri="{FF2B5EF4-FFF2-40B4-BE49-F238E27FC236}">
                <a16:creationId xmlns:a16="http://schemas.microsoft.com/office/drawing/2014/main" id="{C16CACB1-ACCA-0D0D-74D6-3344AAD1F661}"/>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ED740356-D7BF-E276-E7CD-58CE18933B9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5340339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33419"/>
          </a:xfrm>
        </p:spPr>
        <p:txBody>
          <a:bodyPr/>
          <a:lstStyle/>
          <a:p>
            <a:r>
              <a:rPr lang="en-US" sz="1200" dirty="0"/>
              <a:t>When making purchasing decisions – consider safety features.</a:t>
            </a:r>
          </a:p>
          <a:p>
            <a:r>
              <a:rPr lang="en-US" sz="1200" dirty="0"/>
              <a:t>For example, the right photo shows a better type of step for equipment ingress and egress.  The tread is deeper and there is a safely handle.</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64</a:t>
            </a:fld>
            <a:endParaRPr lang="en-US">
              <a:solidFill>
                <a:prstClr val="black"/>
              </a:solidFill>
            </a:endParaRPr>
          </a:p>
        </p:txBody>
      </p:sp>
      <p:sp>
        <p:nvSpPr>
          <p:cNvPr id="6" name="Date Placeholder 2">
            <a:extLst>
              <a:ext uri="{FF2B5EF4-FFF2-40B4-BE49-F238E27FC236}">
                <a16:creationId xmlns:a16="http://schemas.microsoft.com/office/drawing/2014/main" id="{00DB68DF-10E2-AA21-4DF1-71847BA2D6D9}"/>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30F0340F-44CB-394B-006E-5F89EC317590}"/>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4924369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87616"/>
          </a:xfrm>
        </p:spPr>
        <p:txBody>
          <a:bodyPr/>
          <a:lstStyle/>
          <a:p>
            <a:r>
              <a:rPr lang="en-US" sz="1200" dirty="0"/>
              <a:t>Develop a way to thaw parts when frozen that does not use open flames.  Use insulation/covers to help protect equipment. </a:t>
            </a:r>
          </a:p>
          <a:p>
            <a:r>
              <a:rPr lang="en-US" sz="1200" dirty="0"/>
              <a:t>As mentioned previously, hydraulic fluid gels when cold. Warming machinery up before use, helps it convert back to the liquid state and flow as intended. </a:t>
            </a:r>
          </a:p>
          <a:p>
            <a:r>
              <a:rPr lang="en-US" sz="1200" dirty="0"/>
              <a:t>Machinery should be started /test run regularly to keep batteries from dying, gears lubricated, etc.</a:t>
            </a:r>
          </a:p>
          <a:p>
            <a:r>
              <a:rPr lang="en-US" sz="1200" dirty="0"/>
              <a:t>Don't run machinery in closed spaces.  Have proper ventilation and/or do it outside if weather permits. </a:t>
            </a:r>
          </a:p>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65</a:t>
            </a:fld>
            <a:endParaRPr lang="en-US">
              <a:solidFill>
                <a:prstClr val="black"/>
              </a:solidFill>
            </a:endParaRPr>
          </a:p>
        </p:txBody>
      </p:sp>
      <p:sp>
        <p:nvSpPr>
          <p:cNvPr id="6" name="Date Placeholder 2">
            <a:extLst>
              <a:ext uri="{FF2B5EF4-FFF2-40B4-BE49-F238E27FC236}">
                <a16:creationId xmlns:a16="http://schemas.microsoft.com/office/drawing/2014/main" id="{8EDA4869-C4CF-1B75-1DF8-D09EB493153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7ED96AB5-83E5-F1D1-340C-C38D7A5B89C4}"/>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4257536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dirty="0">
                <a:solidFill>
                  <a:prstClr val="black"/>
                </a:solidFill>
              </a:rPr>
              <a:t>In 2019 - 440 fatal crashes, and an estimated 33,000 injury crashes that occurred in wintry conditions. NHTSA</a:t>
            </a:r>
          </a:p>
          <a:p>
            <a:pPr defTabSz="966612">
              <a:defRPr/>
            </a:pPr>
            <a:r>
              <a:rPr lang="en-US" dirty="0">
                <a:solidFill>
                  <a:prstClr val="black"/>
                </a:solidFill>
              </a:rPr>
              <a:t>Employers – train workers before using company vehicles in winter driving conditions.  Know company policy &amp; insurance.</a:t>
            </a:r>
          </a:p>
          <a:p>
            <a:pPr defTabSz="966612">
              <a:defRPr/>
            </a:pPr>
            <a:r>
              <a:rPr lang="en-US" b="1" dirty="0">
                <a:solidFill>
                  <a:prstClr val="black"/>
                </a:solidFill>
              </a:rPr>
              <a:t>SEE APPENDIX #3  FOR VEHICLE CHECKLIST &amp; INFORMATION.</a:t>
            </a:r>
          </a:p>
          <a:p>
            <a:pPr defTabSz="966612">
              <a:defRPr/>
            </a:pPr>
            <a:r>
              <a:rPr lang="en-US" dirty="0">
                <a:solidFill>
                  <a:prstClr val="black"/>
                </a:solidFill>
                <a:latin typeface="Lato Semibold" panose="020F0702020204030203" pitchFamily="34" charset="0"/>
                <a:cs typeface="Lato Semibold" panose="020F0702020204030203" pitchFamily="34" charset="0"/>
              </a:rPr>
              <a:t>Practice cold weather driving! </a:t>
            </a:r>
            <a:r>
              <a:rPr lang="en-US" dirty="0">
                <a:solidFill>
                  <a:prstClr val="black"/>
                </a:solidFill>
              </a:rPr>
              <a:t>During daylight, rehearse maneuvers slowly on the ice or snow in an empty lot</a:t>
            </a:r>
          </a:p>
          <a:p>
            <a:pPr defTabSz="966612">
              <a:defRPr/>
            </a:pPr>
            <a:r>
              <a:rPr lang="en-US" dirty="0">
                <a:solidFill>
                  <a:prstClr val="black"/>
                </a:solidFill>
                <a:latin typeface="Lato Semibold" panose="020F0702020204030203" pitchFamily="34" charset="0"/>
                <a:cs typeface="Lato Semibold" panose="020F0702020204030203" pitchFamily="34" charset="0"/>
              </a:rPr>
              <a:t>Know type of brakes &amp; what to do</a:t>
            </a:r>
            <a:r>
              <a:rPr lang="en-US" dirty="0">
                <a:solidFill>
                  <a:prstClr val="black"/>
                </a:solidFill>
              </a:rPr>
              <a:t>: stomp on antilock brakes, pump non-antilock brakes. </a:t>
            </a:r>
            <a:r>
              <a:rPr lang="en-US" dirty="0">
                <a:solidFill>
                  <a:prstClr val="black"/>
                </a:solidFill>
                <a:latin typeface="Lato Semibold" panose="020F0702020204030203" pitchFamily="34" charset="0"/>
                <a:cs typeface="Lato Semibold" panose="020F0702020204030203" pitchFamily="34" charset="0"/>
              </a:rPr>
              <a:t>ABS do NOT steer into skid. </a:t>
            </a:r>
          </a:p>
          <a:p>
            <a:pPr defTabSz="966612">
              <a:defRPr/>
            </a:pPr>
            <a:r>
              <a:rPr lang="en-US" dirty="0">
                <a:solidFill>
                  <a:prstClr val="black"/>
                </a:solidFill>
                <a:latin typeface="Lato Semibold" panose="020F0702020204030203" pitchFamily="34" charset="0"/>
                <a:cs typeface="Lato Semibold" panose="020F0702020204030203" pitchFamily="34" charset="0"/>
              </a:rPr>
              <a:t>SLOW DOWN &amp; INCREASE DISTANCE </a:t>
            </a:r>
            <a:r>
              <a:rPr lang="en-US" dirty="0">
                <a:solidFill>
                  <a:prstClr val="black"/>
                </a:solidFill>
              </a:rPr>
              <a:t>between cars. Stopping distances are longer on water, ice and snow. </a:t>
            </a:r>
          </a:p>
          <a:p>
            <a:pPr defTabSz="966612">
              <a:defRPr/>
            </a:pPr>
            <a:r>
              <a:rPr lang="en-US" dirty="0">
                <a:solidFill>
                  <a:prstClr val="black"/>
                </a:solidFill>
              </a:rPr>
              <a:t>Don’t idle for a long time with the windows up or in an enclosed space</a:t>
            </a:r>
          </a:p>
          <a:p>
            <a:pPr defTabSz="966612">
              <a:defRPr/>
            </a:pPr>
            <a:r>
              <a:rPr lang="en-US" dirty="0">
                <a:solidFill>
                  <a:prstClr val="black"/>
                </a:solidFill>
                <a:latin typeface="Lato Semibold" panose="020F0702020204030203" pitchFamily="34" charset="0"/>
                <a:cs typeface="Lato Semibold" panose="020F0702020204030203" pitchFamily="34" charset="0"/>
              </a:rPr>
              <a:t>STAY SAFE. </a:t>
            </a:r>
            <a:r>
              <a:rPr lang="en-US" dirty="0">
                <a:solidFill>
                  <a:prstClr val="black"/>
                </a:solidFill>
              </a:rPr>
              <a:t>Avoid fatigue. Get plenty of rest before driving.  Take breaks at least every 3 hours and/or switch drivers. Watch for pedestrians, stalled/parked vehicles. No alcohol or drug use. Hands-free cell phone use.  No eating. </a:t>
            </a:r>
          </a:p>
          <a:p>
            <a:pPr defTabSz="966612">
              <a:defRPr/>
            </a:pPr>
            <a:r>
              <a:rPr lang="en-US" dirty="0">
                <a:solidFill>
                  <a:prstClr val="black"/>
                </a:solidFill>
                <a:latin typeface="Lato Semibold" panose="020F0702020204030203" pitchFamily="34" charset="0"/>
                <a:cs typeface="Lato Semibold" panose="020F0702020204030203" pitchFamily="34" charset="0"/>
              </a:rPr>
              <a:t>Keep emergency kit</a:t>
            </a:r>
            <a:r>
              <a:rPr lang="en-US" dirty="0">
                <a:solidFill>
                  <a:prstClr val="black"/>
                </a:solidFill>
              </a:rPr>
              <a:t>  in vehicle : Cellphone or two-way radio, windshield ice scraper, snow brush, flashlight &amp; extra batteries, shovel, tow chain, traction aids (bag of sand, cat litter), emergency flares, jumper cables, snacks, water, road maps, blankets, change of clothes</a:t>
            </a:r>
          </a:p>
          <a:p>
            <a:pPr defTabSz="966612">
              <a:defRPr/>
            </a:pPr>
            <a:r>
              <a:rPr lang="en-US" dirty="0">
                <a:solidFill>
                  <a:prstClr val="black"/>
                </a:solidFill>
                <a:latin typeface="Lato Semibold" panose="020F0702020204030203" pitchFamily="34" charset="0"/>
                <a:cs typeface="Lato Semibold" panose="020F0702020204030203" pitchFamily="34" charset="0"/>
              </a:rPr>
              <a:t>If you are stranded in a vehicle, stay in the vehicle. </a:t>
            </a:r>
            <a:r>
              <a:rPr lang="en-US" dirty="0">
                <a:solidFill>
                  <a:prstClr val="black"/>
                </a:solidFill>
              </a:rPr>
              <a:t>Call for emergency assistance. Notify  supervisor of  situation. Only leave vehicle if help is visible within 100 yards. You may become disoriented and get lost in blowing and drifting snow! Display a trouble sign by raising the hood. Turn on the vehicle’s engine for about 10 minutes each hour and run the heat to keep warm. Turn on the vehicle’s dome light when the vehicle is running as an additional signal.</a:t>
            </a:r>
          </a:p>
          <a:p>
            <a:pPr lvl="1" defTabSz="966612">
              <a:defRPr/>
            </a:pPr>
            <a:r>
              <a:rPr lang="en-US" dirty="0">
                <a:solidFill>
                  <a:prstClr val="black"/>
                </a:solidFill>
              </a:rPr>
              <a:t>Beware of carbon monoxide poisoning. Keep exhaust pipe clear of snow &amp; open a downwind window slightly for ventilation. </a:t>
            </a:r>
          </a:p>
          <a:p>
            <a:pPr lvl="1" defTabSz="966612">
              <a:defRPr/>
            </a:pPr>
            <a:r>
              <a:rPr lang="en-US" dirty="0">
                <a:solidFill>
                  <a:prstClr val="black"/>
                </a:solidFill>
              </a:rPr>
              <a:t>Watch for signs of frostbite &amp; hypothermia. Do minor exercises to maintain good blood circulation. Clap hands &amp; move arms and legs occasionally. Try not to stay in one position for too long. Stay awake – makes you less vulnerable to cold-related health problems. Use blankets, newspapers, maps, and even the removable car mats for added insulation. Avoid overexertion since cold weather puts an added strain on the heart. Shoveling snow or pushing a vehicle can bring on a heart attack or make other medical conditions worse. </a:t>
            </a:r>
          </a:p>
          <a:p>
            <a:pPr defTabSz="966612">
              <a:defRPr/>
            </a:pPr>
            <a:r>
              <a:rPr lang="en-US" dirty="0">
                <a:solidFill>
                  <a:prstClr val="black"/>
                </a:solidFill>
                <a:hlinkClick r:id="rId3"/>
              </a:rPr>
              <a:t>https://www.nhtsa.gov/winter-driving-tips ; https://www.osha.gov/sites/default/files/publications/SafeDriving.pdf</a:t>
            </a:r>
            <a:r>
              <a:rPr lang="en-US" dirty="0">
                <a:solidFill>
                  <a:prstClr val="black"/>
                </a:solidFill>
              </a:rPr>
              <a:t> ; </a:t>
            </a:r>
            <a:r>
              <a:rPr lang="en-US" dirty="0">
                <a:solidFill>
                  <a:prstClr val="black"/>
                </a:solidFill>
                <a:hlinkClick r:id="rId4"/>
              </a:rPr>
              <a:t>https://www.osha.gov/winter-weather/hazards</a:t>
            </a:r>
            <a:r>
              <a:rPr lang="en-US" dirty="0">
                <a:solidFill>
                  <a:prstClr val="black"/>
                </a:solidFill>
              </a:rPr>
              <a:t>  ; </a:t>
            </a:r>
            <a:r>
              <a:rPr lang="en-US" dirty="0">
                <a:solidFill>
                  <a:prstClr val="black"/>
                </a:solidFill>
                <a:hlinkClick r:id="rId5"/>
              </a:rPr>
              <a:t>https://ohsonline.com/articles/2017/12/05/winter-driving-safety.aspx?m=1#:~:text=During%20daylight%2C%20rehearse%20maneuver%20slowly,water%2Dcovered%20ice%20and%20ice</a:t>
            </a:r>
            <a:r>
              <a:rPr lang="en-US" dirty="0">
                <a:solidFill>
                  <a:prstClr val="black"/>
                </a:solidFill>
              </a:rPr>
              <a:t>. </a:t>
            </a:r>
            <a:endParaRPr lang="en-VI" dirty="0">
              <a:solidFill>
                <a:prstClr val="black"/>
              </a:solidFill>
            </a:endParaRP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66</a:t>
            </a:fld>
            <a:endParaRPr lang="en-VI"/>
          </a:p>
        </p:txBody>
      </p:sp>
      <p:sp>
        <p:nvSpPr>
          <p:cNvPr id="5" name="Date Placeholder 2">
            <a:extLst>
              <a:ext uri="{FF2B5EF4-FFF2-40B4-BE49-F238E27FC236}">
                <a16:creationId xmlns:a16="http://schemas.microsoft.com/office/drawing/2014/main" id="{ADAC7CAA-D18C-CB02-2CAF-2DC8A1408149}"/>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0E1FD6AD-C9AC-E4DD-3E90-7BF9BF6371E5}"/>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756710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120029"/>
          </a:xfrm>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966612">
              <a:defRPr/>
            </a:pPr>
            <a:fld id="{DDDBE19E-176A-47A6-8D2D-365132E40E2A}" type="slidenum">
              <a:rPr lang="en-US">
                <a:solidFill>
                  <a:prstClr val="black"/>
                </a:solidFill>
              </a:rPr>
              <a:pPr defTabSz="966612">
                <a:defRPr/>
              </a:pPr>
              <a:t>67</a:t>
            </a:fld>
            <a:endParaRPr lang="en-US">
              <a:solidFill>
                <a:prstClr val="black"/>
              </a:solidFill>
            </a:endParaRPr>
          </a:p>
        </p:txBody>
      </p:sp>
      <p:sp>
        <p:nvSpPr>
          <p:cNvPr id="6" name="Date Placeholder 2">
            <a:extLst>
              <a:ext uri="{FF2B5EF4-FFF2-40B4-BE49-F238E27FC236}">
                <a16:creationId xmlns:a16="http://schemas.microsoft.com/office/drawing/2014/main" id="{88456BDD-F840-B93F-E9A2-9670691DB9DA}"/>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3EE70E48-95DB-2A4C-A4EB-9C21421232B1}"/>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076261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r>
              <a:rPr lang="en-US" sz="1200" dirty="0"/>
              <a:t>Cold air, water, and snow draw heat from the body. Body works harder to maintain its core temperature</a:t>
            </a:r>
          </a:p>
          <a:p>
            <a:pPr defTabSz="966612">
              <a:defRPr/>
            </a:pPr>
            <a:r>
              <a:rPr lang="en-US" sz="1200" dirty="0">
                <a:solidFill>
                  <a:prstClr val="black"/>
                </a:solidFill>
              </a:rPr>
              <a:t>Cold stress is defined as a drop in skin temperature due to persistent cold temperatures that results in a decrease in internal body temperatures. </a:t>
            </a:r>
          </a:p>
          <a:p>
            <a:pPr defTabSz="966612">
              <a:defRPr/>
            </a:pPr>
            <a:r>
              <a:rPr lang="en-US" sz="1200" dirty="0">
                <a:solidFill>
                  <a:prstClr val="black"/>
                </a:solidFill>
              </a:rPr>
              <a:t>Cold stress occurs by driving down the skin temperature, and eventually the internal body temperature. When the body is unable to warm itself, serious cold-related illnesses and injuries may occur, and permanent tissue damage and death may result.</a:t>
            </a:r>
          </a:p>
          <a:p>
            <a:pPr defTabSz="966612">
              <a:defRPr/>
            </a:pPr>
            <a:r>
              <a:rPr lang="en-US" sz="1200" dirty="0">
                <a:solidFill>
                  <a:prstClr val="black"/>
                </a:solidFill>
              </a:rPr>
              <a:t>Four factors contribute to cold stress: cold temperatures, high or cold wind, dampness and cold water. A cold environment forces the body to work harder to maintain its core temperature.</a:t>
            </a:r>
          </a:p>
          <a:p>
            <a:pPr defTabSz="966612">
              <a:defRPr/>
            </a:pPr>
            <a:r>
              <a:rPr lang="en-US" sz="1200" dirty="0">
                <a:solidFill>
                  <a:prstClr val="black"/>
                </a:solidFill>
              </a:rPr>
              <a:t> Cold air, water, and snow all draw heat from the body. Body works harder to maintain its core temperature. </a:t>
            </a:r>
          </a:p>
          <a:p>
            <a:pPr defTabSz="966612">
              <a:defRPr/>
            </a:pPr>
            <a:r>
              <a:rPr lang="en-US" sz="1200" dirty="0">
                <a:solidFill>
                  <a:prstClr val="black"/>
                </a:solidFill>
              </a:rPr>
              <a:t>H</a:t>
            </a:r>
            <a:r>
              <a:rPr lang="en-US" sz="1200" dirty="0" err="1">
                <a:solidFill>
                  <a:prstClr val="black"/>
                </a:solidFill>
              </a:rPr>
              <a:t>hile</a:t>
            </a:r>
            <a:r>
              <a:rPr lang="en-US" sz="1200" dirty="0">
                <a:solidFill>
                  <a:prstClr val="black"/>
                </a:solidFill>
              </a:rPr>
              <a:t> it is obvious that below freezing conditions combined with inadequate clothing could bring about cold stress, </a:t>
            </a:r>
            <a:r>
              <a:rPr lang="en-US" sz="1200" b="1" dirty="0">
                <a:solidFill>
                  <a:prstClr val="black"/>
                </a:solidFill>
              </a:rPr>
              <a:t>it is important to understand that it can also be brought about by temperatures in the 50's coupled with rain and/or wind.</a:t>
            </a:r>
          </a:p>
          <a:p>
            <a:pPr defTabSz="966612">
              <a:defRPr/>
            </a:pPr>
            <a:r>
              <a:rPr lang="en-US" sz="1200" dirty="0">
                <a:solidFill>
                  <a:prstClr val="black"/>
                </a:solidFill>
              </a:rPr>
              <a:t>Among the most common types of cold stress are trench foot (exposure of foot to prolonged cold/wet conditions), frostbite (damage from the freezing of skin and tissue), and hypothermia (body temperature drops below 95 degrees Fahrenheit). </a:t>
            </a:r>
          </a:p>
          <a:p>
            <a:pPr defTabSz="966612">
              <a:defRPr/>
            </a:pPr>
            <a:r>
              <a:rPr lang="en-US" sz="1200" dirty="0">
                <a:solidFill>
                  <a:prstClr val="black"/>
                </a:solidFill>
              </a:rPr>
              <a:t>Picture </a:t>
            </a:r>
            <a:r>
              <a:rPr lang="en-US" sz="1200" dirty="0" err="1">
                <a:solidFill>
                  <a:prstClr val="black"/>
                </a:solidFill>
              </a:rPr>
              <a:t>Pixabay</a:t>
            </a:r>
            <a:r>
              <a:rPr lang="en-US" sz="1200" dirty="0">
                <a:solidFill>
                  <a:prstClr val="black"/>
                </a:solidFill>
              </a:rPr>
              <a:t> – Pasja1000 Image by &lt;a </a:t>
            </a:r>
            <a:r>
              <a:rPr lang="en-US" sz="1200" dirty="0" err="1">
                <a:solidFill>
                  <a:prstClr val="black"/>
                </a:solidFill>
              </a:rPr>
              <a:t>href</a:t>
            </a:r>
            <a:r>
              <a:rPr lang="en-US" sz="1200" dirty="0">
                <a:solidFill>
                  <a:prstClr val="black"/>
                </a:solidFill>
              </a:rPr>
              <a:t>="https://pixabay.com/users/pasja1000-6355831/?</a:t>
            </a:r>
            <a:r>
              <a:rPr lang="en-US" sz="1200" dirty="0" err="1">
                <a:solidFill>
                  <a:prstClr val="black"/>
                </a:solidFill>
              </a:rPr>
              <a:t>utm_source</a:t>
            </a:r>
            <a:r>
              <a:rPr lang="en-US" sz="1200" dirty="0">
                <a:solidFill>
                  <a:prstClr val="black"/>
                </a:solidFill>
              </a:rPr>
              <a:t>=</a:t>
            </a:r>
            <a:r>
              <a:rPr lang="en-US" sz="1200" dirty="0" err="1">
                <a:solidFill>
                  <a:prstClr val="black"/>
                </a:solidFill>
              </a:rPr>
              <a:t>link-attribution&amp;amp;utm_medium</a:t>
            </a:r>
            <a:r>
              <a:rPr lang="en-US" sz="1200" dirty="0">
                <a:solidFill>
                  <a:prstClr val="black"/>
                </a:solidFill>
              </a:rPr>
              <a:t>=</a:t>
            </a:r>
            <a:r>
              <a:rPr lang="en-US" sz="1200" dirty="0" err="1">
                <a:solidFill>
                  <a:prstClr val="black"/>
                </a:solidFill>
              </a:rPr>
              <a:t>referral&amp;amp;utm_campaign</a:t>
            </a:r>
            <a:r>
              <a:rPr lang="en-US" sz="1200" dirty="0">
                <a:solidFill>
                  <a:prstClr val="black"/>
                </a:solidFill>
              </a:rPr>
              <a:t>=</a:t>
            </a:r>
            <a:r>
              <a:rPr lang="en-US" sz="1200" dirty="0" err="1">
                <a:solidFill>
                  <a:prstClr val="black"/>
                </a:solidFill>
              </a:rPr>
              <a:t>image&amp;amp;utm_content</a:t>
            </a:r>
            <a:r>
              <a:rPr lang="en-US" sz="1200" dirty="0">
                <a:solidFill>
                  <a:prstClr val="black"/>
                </a:solidFill>
              </a:rPr>
              <a:t>=3951279"&gt;pasja1000&lt;/a&gt; from &lt;a </a:t>
            </a:r>
            <a:r>
              <a:rPr lang="en-US" sz="1200" dirty="0" err="1">
                <a:solidFill>
                  <a:prstClr val="black"/>
                </a:solidFill>
              </a:rPr>
              <a:t>href</a:t>
            </a:r>
            <a:r>
              <a:rPr lang="en-US" sz="1200" dirty="0">
                <a:solidFill>
                  <a:prstClr val="black"/>
                </a:solidFill>
              </a:rPr>
              <a:t>="https://pixabay.com/?</a:t>
            </a:r>
            <a:r>
              <a:rPr lang="en-US" sz="1200" dirty="0" err="1">
                <a:solidFill>
                  <a:prstClr val="black"/>
                </a:solidFill>
              </a:rPr>
              <a:t>utm_source</a:t>
            </a:r>
            <a:r>
              <a:rPr lang="en-US" sz="1200" dirty="0">
                <a:solidFill>
                  <a:prstClr val="black"/>
                </a:solidFill>
              </a:rPr>
              <a:t>=</a:t>
            </a:r>
            <a:r>
              <a:rPr lang="en-US" sz="1200" dirty="0" err="1">
                <a:solidFill>
                  <a:prstClr val="black"/>
                </a:solidFill>
              </a:rPr>
              <a:t>link-attribution&amp;amp;utm_medium</a:t>
            </a:r>
            <a:r>
              <a:rPr lang="en-US" sz="1200" dirty="0">
                <a:solidFill>
                  <a:prstClr val="black"/>
                </a:solidFill>
              </a:rPr>
              <a:t>=</a:t>
            </a:r>
            <a:r>
              <a:rPr lang="en-US" sz="1200" dirty="0" err="1">
                <a:solidFill>
                  <a:prstClr val="black"/>
                </a:solidFill>
              </a:rPr>
              <a:t>referral&amp;amp;utm_campaign</a:t>
            </a:r>
            <a:r>
              <a:rPr lang="en-US" sz="1200" dirty="0">
                <a:solidFill>
                  <a:prstClr val="black"/>
                </a:solidFill>
              </a:rPr>
              <a:t>=</a:t>
            </a:r>
            <a:r>
              <a:rPr lang="en-US" sz="1200" dirty="0" err="1">
                <a:solidFill>
                  <a:prstClr val="black"/>
                </a:solidFill>
              </a:rPr>
              <a:t>image&amp;amp;utm_content</a:t>
            </a:r>
            <a:r>
              <a:rPr lang="en-US" sz="1200" dirty="0">
                <a:solidFill>
                  <a:prstClr val="black"/>
                </a:solidFill>
              </a:rPr>
              <a:t>=3951279"&gt;</a:t>
            </a:r>
            <a:r>
              <a:rPr lang="en-US" sz="1200" dirty="0" err="1">
                <a:solidFill>
                  <a:prstClr val="black"/>
                </a:solidFill>
              </a:rPr>
              <a:t>Pixabay</a:t>
            </a:r>
            <a:r>
              <a:rPr lang="en-US" sz="1200" dirty="0">
                <a:solidFill>
                  <a:prstClr val="black"/>
                </a:solidFill>
              </a:rPr>
              <a:t>&lt;/a&gt;</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68</a:t>
            </a:fld>
            <a:endParaRPr lang="en-VI"/>
          </a:p>
        </p:txBody>
      </p:sp>
      <p:sp>
        <p:nvSpPr>
          <p:cNvPr id="5" name="Date Placeholder 2">
            <a:extLst>
              <a:ext uri="{FF2B5EF4-FFF2-40B4-BE49-F238E27FC236}">
                <a16:creationId xmlns:a16="http://schemas.microsoft.com/office/drawing/2014/main" id="{D288B35D-5036-4F2E-C9C6-B26A68C0EAA5}"/>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C03FA292-B538-3E4C-FFAC-13BCD420D5A4}"/>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7609071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21030"/>
          </a:xfrm>
        </p:spPr>
        <p:txBody>
          <a:bodyPr/>
          <a:lstStyle/>
          <a:p>
            <a:r>
              <a:rPr lang="en-US" sz="1200" b="1" dirty="0"/>
              <a:t>it is important to understand that it can also be brought about by temperatures in the 50's coupled with rain and/or wind.</a:t>
            </a:r>
          </a:p>
          <a:p>
            <a:r>
              <a:rPr lang="en-US" sz="1200" dirty="0"/>
              <a:t>"What constitutes cold stress and its effects can vary across different areas of the country. In regions relatively unaccustomed to winter weather, near freezing temperatures are considered factors for cold stress. Whenever temperatures drop decidedly below normal and as wind speed increases, heat can more rapidly leave your body. These weather-related.</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69</a:t>
            </a:fld>
            <a:endParaRPr lang="en-VI" dirty="0">
              <a:solidFill>
                <a:prstClr val="black"/>
              </a:solidFill>
            </a:endParaRPr>
          </a:p>
        </p:txBody>
      </p:sp>
      <p:sp>
        <p:nvSpPr>
          <p:cNvPr id="5" name="Date Placeholder 2">
            <a:extLst>
              <a:ext uri="{FF2B5EF4-FFF2-40B4-BE49-F238E27FC236}">
                <a16:creationId xmlns:a16="http://schemas.microsoft.com/office/drawing/2014/main" id="{223AA1AE-FFE2-7449-BC5D-9112929D741A}"/>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8857B7F-4BA2-69D4-B129-312D738C25F5}"/>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3819601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27224"/>
          </a:xfrm>
        </p:spPr>
        <p:txBody>
          <a:bodyPr/>
          <a:lstStyle/>
          <a:p>
            <a:r>
              <a:rPr lang="en-US" sz="1200" dirty="0"/>
              <a:t>4 types of cold stress.</a:t>
            </a:r>
          </a:p>
          <a:p>
            <a:r>
              <a:rPr lang="en-US" sz="1200" dirty="0"/>
              <a:t>Hypothermia is the most severe, followed by frost bite, trench foot, </a:t>
            </a:r>
            <a:r>
              <a:rPr lang="en-US" sz="1200" dirty="0" err="1"/>
              <a:t>chilbaines</a:t>
            </a:r>
            <a:r>
              <a:rPr lang="en-US" sz="1200" dirty="0"/>
              <a:t>.</a:t>
            </a:r>
          </a:p>
          <a:p>
            <a:r>
              <a:rPr lang="en-US" sz="1200" dirty="0"/>
              <a:t>Use of a buddy system, can help in early detection of cold stress symptoms as well as provide reinforcement to take breaks, get warm, etc. when working in unfavorable weather conditions.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70</a:t>
            </a:fld>
            <a:endParaRPr lang="en-VI">
              <a:solidFill>
                <a:prstClr val="black"/>
              </a:solidFill>
            </a:endParaRPr>
          </a:p>
        </p:txBody>
      </p:sp>
      <p:sp>
        <p:nvSpPr>
          <p:cNvPr id="5" name="Date Placeholder 2">
            <a:extLst>
              <a:ext uri="{FF2B5EF4-FFF2-40B4-BE49-F238E27FC236}">
                <a16:creationId xmlns:a16="http://schemas.microsoft.com/office/drawing/2014/main" id="{5234FF70-6651-CD07-E01A-959106BE375E}"/>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786C200B-6097-9AF0-7F61-D0F66B62AC8B}"/>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18388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87616"/>
          </a:xfrm>
          <a:noFill/>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7</a:t>
            </a:fld>
            <a:endParaRPr lang="en-US">
              <a:solidFill>
                <a:prstClr val="black"/>
              </a:solidFill>
            </a:endParaRPr>
          </a:p>
        </p:txBody>
      </p:sp>
      <p:sp>
        <p:nvSpPr>
          <p:cNvPr id="6" name="Date Placeholder 2">
            <a:extLst>
              <a:ext uri="{FF2B5EF4-FFF2-40B4-BE49-F238E27FC236}">
                <a16:creationId xmlns:a16="http://schemas.microsoft.com/office/drawing/2014/main" id="{1B8CCC82-9D90-B1B1-B005-ECB64D36846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5CBF5E4E-FE19-74CA-9B7E-A713A96924CF}"/>
              </a:ext>
            </a:extLst>
          </p:cNvPr>
          <p:cNvSpPr>
            <a:spLocks noGrp="1"/>
          </p:cNvSpPr>
          <p:nvPr>
            <p:ph type="ftr" sz="quarter" idx="4"/>
          </p:nvPr>
        </p:nvSpPr>
        <p:spPr>
          <a:xfrm>
            <a:off x="2614175"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0609051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02447"/>
          </a:xfrm>
        </p:spPr>
        <p:txBody>
          <a:bodyPr/>
          <a:lstStyle/>
          <a:p>
            <a:r>
              <a:rPr lang="en-US" sz="1200" dirty="0"/>
              <a:t>When exposed to cold temperatures, your body begins to lose heat faster than it can be produced. Prolonged exposure to cold will eventually use up your body’s stored energy. The result is hypothermia, or abnormally low body temperature. A body temperature that is too low affects the brain, making the victim unable to think clearly or move well. This makes hypothermia particularly dangerous because a person may not know it is happening and will not be able to do anything about it. https://www.cdc.gov/niosh/topics/coldstress/coldrelatedillnesses.html </a:t>
            </a:r>
          </a:p>
          <a:p>
            <a:r>
              <a:rPr lang="en-US" sz="1200" dirty="0"/>
              <a:t>Hypothermia occurs when the normal body temperature (98.6°F) drops to less than 95°F. Hypothermia is most likely at very cold temperatures, but it can occur even at cool temperatures (above 40°F) if a person becomes chilled from rain, sweat, or immersion in cold water.</a:t>
            </a:r>
          </a:p>
          <a:p>
            <a:r>
              <a:rPr lang="en-US" sz="1200" b="1" dirty="0"/>
              <a:t>Hypothermia can occur when you are exposed to cold air, water, wind, or rain. Your body temperature can drop to a low level at temperatures of 50°F (10°C) or higher in wet and windy weather, or if you are in 60°F (16°C) to 70°F (21°C) water</a:t>
            </a:r>
            <a:r>
              <a:rPr lang="en-US" sz="1200" dirty="0"/>
              <a:t>. If you have mild hypothermia, home treatment may be enough to bring your body temperature back up to normal.</a:t>
            </a:r>
          </a:p>
          <a:p>
            <a:r>
              <a:rPr lang="en-US" sz="1200" dirty="0"/>
              <a:t>Most at risk are those with prolonged exposure to cold – working outdoors, homeless, outdoor recreation</a:t>
            </a:r>
          </a:p>
          <a:p>
            <a:r>
              <a:rPr lang="en-US" sz="1200" dirty="0"/>
              <a:t>Other risk factors:</a:t>
            </a:r>
          </a:p>
          <a:p>
            <a:pPr lvl="1"/>
            <a:r>
              <a:rPr lang="en-US" sz="1200" dirty="0"/>
              <a:t>Elderly or very young – unable to regulate body temperature</a:t>
            </a:r>
          </a:p>
          <a:p>
            <a:pPr lvl="1"/>
            <a:r>
              <a:rPr lang="en-US" sz="1200" dirty="0"/>
              <a:t>People who drink alcohol or use illicit drugs.</a:t>
            </a:r>
          </a:p>
          <a:p>
            <a:pPr lvl="1"/>
            <a:r>
              <a:rPr lang="en-US" sz="1200" dirty="0"/>
              <a:t>Certain medical conditions can affect the body’s ability to maintain an adequate temperature or to feel cold. These conditions include:</a:t>
            </a:r>
          </a:p>
          <a:p>
            <a:pPr lvl="2"/>
            <a:r>
              <a:rPr lang="en-US" sz="1200" dirty="0"/>
              <a:t>hypothyroidism, which occurs when your thyroid gland produces too little hormone</a:t>
            </a:r>
          </a:p>
          <a:p>
            <a:pPr lvl="2"/>
            <a:r>
              <a:rPr lang="en-US" sz="1200" dirty="0"/>
              <a:t>arthritis</a:t>
            </a:r>
          </a:p>
          <a:p>
            <a:pPr lvl="2"/>
            <a:r>
              <a:rPr lang="en-US" sz="1200" dirty="0"/>
              <a:t>dehydration</a:t>
            </a:r>
          </a:p>
          <a:p>
            <a:pPr lvl="2"/>
            <a:r>
              <a:rPr lang="en-US" sz="1200" dirty="0"/>
              <a:t>diabetes</a:t>
            </a:r>
          </a:p>
          <a:p>
            <a:pPr lvl="2"/>
            <a:r>
              <a:rPr lang="en-US" sz="1200" dirty="0"/>
              <a:t>Parkinson’s disease, which is a nervous system disorder that affects movement</a:t>
            </a:r>
          </a:p>
          <a:p>
            <a:r>
              <a:rPr lang="en-US" sz="1200" dirty="0"/>
              <a:t>https://www.cdc.gov/disasters/winter/staysafe/hypothermia.html#:~:text=What%20is%20hypothermia%3F,leads%20to%20lower%20body%20temperature.</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71</a:t>
            </a:fld>
            <a:endParaRPr lang="en-VI">
              <a:solidFill>
                <a:prstClr val="black"/>
              </a:solidFill>
            </a:endParaRPr>
          </a:p>
        </p:txBody>
      </p:sp>
      <p:sp>
        <p:nvSpPr>
          <p:cNvPr id="5" name="Date Placeholder 2">
            <a:extLst>
              <a:ext uri="{FF2B5EF4-FFF2-40B4-BE49-F238E27FC236}">
                <a16:creationId xmlns:a16="http://schemas.microsoft.com/office/drawing/2014/main" id="{A9C127D1-649B-E5BC-0799-2ABF6E67EE9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0905B393-8E49-6280-7A11-451C786D9635}"/>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7685750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33419"/>
          </a:xfrm>
        </p:spPr>
        <p:txBody>
          <a:bodyPr/>
          <a:lstStyle/>
          <a:p>
            <a:r>
              <a:rPr lang="en-US" sz="1200" dirty="0"/>
              <a:t>https://www.cdc.gov/niosh/topics/coldstress/coldrelatedillnesses.html </a:t>
            </a:r>
          </a:p>
          <a:p>
            <a:r>
              <a:rPr lang="en-US" sz="1200" dirty="0"/>
              <a:t>https://www.weather.gov/wrn/infographics_winter </a:t>
            </a:r>
          </a:p>
          <a:p>
            <a:r>
              <a:rPr lang="en-US" sz="1200" b="1" dirty="0"/>
              <a:t>Symptoms of hypothermia can vary depending on how long you have been exposed to the cold temperatures.</a:t>
            </a:r>
          </a:p>
          <a:p>
            <a:pPr lvl="1">
              <a:buAutoNum type="alphaLcPeriod"/>
            </a:pPr>
            <a:r>
              <a:rPr lang="en-US" sz="1200" dirty="0"/>
              <a:t>Early Symptoms</a:t>
            </a:r>
          </a:p>
          <a:p>
            <a:pPr lvl="2"/>
            <a:r>
              <a:rPr lang="en-US" sz="1200" dirty="0"/>
              <a:t>Shivering</a:t>
            </a:r>
          </a:p>
          <a:p>
            <a:pPr lvl="2"/>
            <a:r>
              <a:rPr lang="en-US" sz="1200" dirty="0"/>
              <a:t>Fatigue – Exhaustion or feeling very tired - Drowsiness</a:t>
            </a:r>
          </a:p>
          <a:p>
            <a:pPr lvl="2"/>
            <a:r>
              <a:rPr lang="en-US" sz="1200" dirty="0"/>
              <a:t>Loss of coordination – Fumbling Hands</a:t>
            </a:r>
          </a:p>
          <a:p>
            <a:pPr lvl="2"/>
            <a:r>
              <a:rPr lang="en-US" sz="1200" dirty="0"/>
              <a:t>Confusion and disorientation - /Slurred Speech, Memory Loss</a:t>
            </a:r>
          </a:p>
          <a:p>
            <a:pPr lvl="1"/>
            <a:r>
              <a:rPr lang="en-US" sz="1200" dirty="0"/>
              <a:t>Late Symptoms</a:t>
            </a:r>
          </a:p>
          <a:p>
            <a:pPr lvl="2"/>
            <a:r>
              <a:rPr lang="en-US" sz="1200" dirty="0"/>
              <a:t>No shivering</a:t>
            </a:r>
          </a:p>
          <a:p>
            <a:pPr lvl="2"/>
            <a:r>
              <a:rPr lang="en-US" sz="1200" dirty="0"/>
              <a:t>Blue skin</a:t>
            </a:r>
          </a:p>
          <a:p>
            <a:pPr lvl="2"/>
            <a:r>
              <a:rPr lang="en-US" sz="1200" dirty="0"/>
              <a:t>Dilated pupils</a:t>
            </a:r>
          </a:p>
          <a:p>
            <a:pPr lvl="2"/>
            <a:r>
              <a:rPr lang="en-US" sz="1200" dirty="0"/>
              <a:t>Slowed pulse and breathing</a:t>
            </a:r>
          </a:p>
          <a:p>
            <a:pPr lvl="2"/>
            <a:r>
              <a:rPr lang="en-US" sz="1200" dirty="0"/>
              <a:t>Loss of consciousness</a:t>
            </a:r>
          </a:p>
          <a:p>
            <a:r>
              <a:rPr lang="en-US" sz="1200" dirty="0"/>
              <a:t>First Aid - Take the following steps to treat a worker with hypothermia:</a:t>
            </a:r>
          </a:p>
          <a:p>
            <a:pPr lvl="1"/>
            <a:r>
              <a:rPr lang="en-US" sz="1200" b="1" dirty="0"/>
              <a:t>Alert the supervisor </a:t>
            </a:r>
            <a:r>
              <a:rPr lang="en-US" sz="1200" dirty="0"/>
              <a:t>and request medical assistance.</a:t>
            </a:r>
          </a:p>
          <a:p>
            <a:pPr lvl="1"/>
            <a:r>
              <a:rPr lang="en-US" sz="1200" dirty="0"/>
              <a:t>Move the victim into a warm room or shelter.</a:t>
            </a:r>
          </a:p>
          <a:p>
            <a:pPr lvl="1"/>
            <a:r>
              <a:rPr lang="en-US" sz="1200" dirty="0"/>
              <a:t>Remove their wet clothing.</a:t>
            </a:r>
          </a:p>
          <a:p>
            <a:pPr lvl="1"/>
            <a:r>
              <a:rPr lang="en-US" sz="1200" dirty="0"/>
              <a:t>Warm the center of their body first-chest, neck, head, and groin-using an electric blanket, if available; or use skin-to-skin contact under loose, dry layers of blankets, clothing, towels, or sheets.</a:t>
            </a:r>
          </a:p>
          <a:p>
            <a:pPr lvl="1"/>
            <a:r>
              <a:rPr lang="en-US" sz="1200" dirty="0"/>
              <a:t>Warm beverages may help increase the body temperature, but do not give alcoholic beverages. Do not try to give beverages to an unconscious person.</a:t>
            </a:r>
          </a:p>
          <a:p>
            <a:pPr lvl="1"/>
            <a:r>
              <a:rPr lang="en-US" sz="1200" dirty="0"/>
              <a:t>After their body temperature has increased, keep the victim dry and wrapped in a warm blanket, including the head and neck.</a:t>
            </a:r>
          </a:p>
          <a:p>
            <a:pPr lvl="1"/>
            <a:r>
              <a:rPr lang="en-US" sz="1200" dirty="0"/>
              <a:t>If victim has no pulse, begin cardiopulmonary resuscitation (CPR).</a:t>
            </a:r>
          </a:p>
          <a:p>
            <a:pPr marL="0" indent="0">
              <a:buNone/>
            </a:pP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1021806">
              <a:defRPr/>
            </a:pPr>
            <a:fld id="{08B62C1E-FB89-4114-AF82-DCC7AD38C6E5}" type="slidenum">
              <a:rPr lang="en-VI">
                <a:solidFill>
                  <a:prstClr val="black"/>
                </a:solidFill>
              </a:rPr>
              <a:pPr defTabSz="1021806">
                <a:defRPr/>
              </a:pPr>
              <a:t>72</a:t>
            </a:fld>
            <a:endParaRPr lang="en-VI">
              <a:solidFill>
                <a:prstClr val="black"/>
              </a:solidFill>
            </a:endParaRPr>
          </a:p>
        </p:txBody>
      </p:sp>
      <p:sp>
        <p:nvSpPr>
          <p:cNvPr id="5" name="Date Placeholder 2">
            <a:extLst>
              <a:ext uri="{FF2B5EF4-FFF2-40B4-BE49-F238E27FC236}">
                <a16:creationId xmlns:a16="http://schemas.microsoft.com/office/drawing/2014/main" id="{7B232029-C042-ABE8-BC1E-8B3D35949842}"/>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2EDEB484-118B-EAD7-F5AC-65DE2C2007E5}"/>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635104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33419"/>
          </a:xfrm>
        </p:spPr>
        <p:txBody>
          <a:bodyPr/>
          <a:lstStyle/>
          <a:p>
            <a:r>
              <a:rPr lang="en-US" sz="1200" dirty="0"/>
              <a:t>Take the following steps to treat a worker with hypothermia:</a:t>
            </a:r>
          </a:p>
          <a:p>
            <a:pPr lvl="1"/>
            <a:r>
              <a:rPr lang="en-US" sz="1200" dirty="0"/>
              <a:t>Alert the supervisor and request medical assistance.</a:t>
            </a:r>
          </a:p>
          <a:p>
            <a:pPr lvl="1"/>
            <a:r>
              <a:rPr lang="en-US" sz="1200" dirty="0"/>
              <a:t>Move the victim into a warm room or shelter.</a:t>
            </a:r>
          </a:p>
          <a:p>
            <a:pPr lvl="1"/>
            <a:r>
              <a:rPr lang="en-US" sz="1200" dirty="0"/>
              <a:t>Remove their wet clothing.</a:t>
            </a:r>
          </a:p>
          <a:p>
            <a:pPr lvl="1"/>
            <a:r>
              <a:rPr lang="en-US" sz="1200" dirty="0"/>
              <a:t>Warm the center of their body first-chest, neck, head, and groin-using an electric blanket, if available; or use skin-to-skin contact under loose, dry layers of blankets, clothing, towels, or sheets.</a:t>
            </a:r>
          </a:p>
          <a:p>
            <a:pPr lvl="1"/>
            <a:r>
              <a:rPr lang="en-US" sz="1200" dirty="0"/>
              <a:t>Warm beverages may help increase the body temperature, but do not give alcoholic beverages. Do not try to give beverages to an unconscious person.</a:t>
            </a:r>
          </a:p>
          <a:p>
            <a:pPr lvl="1"/>
            <a:r>
              <a:rPr lang="en-US" sz="1200" dirty="0"/>
              <a:t>After their body temperature has increased, keep the victim dry and wrapped in a warm blanket, including the head and neck.</a:t>
            </a:r>
          </a:p>
          <a:p>
            <a:pPr lvl="1"/>
            <a:r>
              <a:rPr lang="en-US" sz="1200" dirty="0"/>
              <a:t>If victim has no pulse, begin cardiopulmonary resuscitation (CPR).</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73</a:t>
            </a:fld>
            <a:endParaRPr lang="en-VI">
              <a:solidFill>
                <a:prstClr val="black"/>
              </a:solidFill>
            </a:endParaRPr>
          </a:p>
        </p:txBody>
      </p:sp>
      <p:sp>
        <p:nvSpPr>
          <p:cNvPr id="5" name="Date Placeholder 2">
            <a:extLst>
              <a:ext uri="{FF2B5EF4-FFF2-40B4-BE49-F238E27FC236}">
                <a16:creationId xmlns:a16="http://schemas.microsoft.com/office/drawing/2014/main" id="{CF19AB70-88D8-8F06-EB51-9BAD39572043}"/>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25C2E97-51D7-B325-DD0C-B1BA75587888}"/>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3497134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linkClick r:id="rId3"/>
              </a:rPr>
              <a:t>https://www.cdc.gov/niosh/topics/coldstress/coldrelatedillnesses.html</a:t>
            </a:r>
            <a:endParaRPr lang="en-US" sz="1100" dirty="0"/>
          </a:p>
          <a:p>
            <a:pPr marL="193322" indent="-193322" defTabSz="1021806">
              <a:defRPr/>
            </a:pPr>
            <a:r>
              <a:rPr lang="en-US" sz="1100" dirty="0"/>
              <a:t> </a:t>
            </a:r>
            <a:r>
              <a:rPr lang="en-US" sz="1200" dirty="0">
                <a:solidFill>
                  <a:prstClr val="black"/>
                </a:solidFill>
                <a:hlinkClick r:id="rId4"/>
              </a:rPr>
              <a:t>https://www.mayoclinic.org/diseases-conditions/frostbite/symptoms-causes/syc-20372656</a:t>
            </a:r>
            <a:r>
              <a:rPr lang="en-US" sz="1200" dirty="0">
                <a:solidFill>
                  <a:prstClr val="black"/>
                </a:solidFill>
              </a:rPr>
              <a:t> </a:t>
            </a:r>
          </a:p>
          <a:p>
            <a:pPr marL="193322" indent="-193322" defTabSz="1021806">
              <a:defRPr/>
            </a:pPr>
            <a:r>
              <a:rPr lang="en-US" sz="1200" dirty="0">
                <a:solidFill>
                  <a:prstClr val="black"/>
                </a:solidFill>
                <a:hlinkClick r:id="rId5"/>
              </a:rPr>
              <a:t>https://my.clevelandclinic.org/health/diseases/15439-frostbite</a:t>
            </a:r>
            <a:r>
              <a:rPr lang="en-US" sz="1200" dirty="0">
                <a:solidFill>
                  <a:prstClr val="black"/>
                </a:solidFill>
              </a:rPr>
              <a:t> </a:t>
            </a:r>
          </a:p>
          <a:p>
            <a:pPr marL="193322" indent="-193322" defTabSz="1021806">
              <a:defRPr/>
            </a:pPr>
            <a:r>
              <a:rPr lang="en-US" sz="1200" dirty="0">
                <a:solidFill>
                  <a:prstClr val="black"/>
                </a:solidFill>
                <a:hlinkClick r:id="rId6"/>
              </a:rPr>
              <a:t>https://www.nhs.uk/conditions/frostbite/</a:t>
            </a:r>
            <a:r>
              <a:rPr lang="en-US" sz="1200" dirty="0">
                <a:solidFill>
                  <a:prstClr val="black"/>
                </a:solidFill>
              </a:rPr>
              <a:t> </a:t>
            </a:r>
          </a:p>
          <a:p>
            <a:pPr marL="193322" indent="-193322" defTabSz="1021806">
              <a:defRPr/>
            </a:pPr>
            <a:r>
              <a:rPr lang="en-US" sz="1200" dirty="0">
                <a:solidFill>
                  <a:prstClr val="black"/>
                </a:solidFill>
                <a:hlinkClick r:id="rId7"/>
              </a:rPr>
              <a:t>https://wikem.org/wiki/Frostbite</a:t>
            </a:r>
            <a:r>
              <a:rPr lang="en-US" sz="1200" dirty="0">
                <a:solidFill>
                  <a:prstClr val="black"/>
                </a:solidFill>
              </a:rPr>
              <a:t>   </a:t>
            </a:r>
          </a:p>
          <a:p>
            <a:pPr marL="193322" indent="-193322" defTabSz="1021806">
              <a:defRPr/>
            </a:pPr>
            <a:r>
              <a:rPr lang="en-US" sz="1200" dirty="0">
                <a:solidFill>
                  <a:prstClr val="black"/>
                </a:solidFill>
                <a:hlinkClick r:id="rId8"/>
              </a:rPr>
              <a:t>https://www.medicalnewstoday.com/articles/166187</a:t>
            </a:r>
            <a:r>
              <a:rPr lang="en-US" sz="1200" dirty="0">
                <a:solidFill>
                  <a:prstClr val="black"/>
                </a:solidFill>
              </a:rPr>
              <a:t>    </a:t>
            </a:r>
          </a:p>
          <a:p>
            <a:pPr marL="193322" indent="-193322" defTabSz="1021806">
              <a:defRPr/>
            </a:pPr>
            <a:r>
              <a:rPr lang="en-US" sz="1200" dirty="0">
                <a:solidFill>
                  <a:prstClr val="black"/>
                </a:solidFill>
                <a:hlinkClick r:id="rId9"/>
              </a:rPr>
              <a:t>https://www.emedicinehealth.com/frostbite/article_em.htm</a:t>
            </a:r>
            <a:r>
              <a:rPr lang="en-US" sz="1200" dirty="0">
                <a:solidFill>
                  <a:prstClr val="black"/>
                </a:solidFill>
              </a:rPr>
              <a:t> </a:t>
            </a:r>
          </a:p>
          <a:p>
            <a:pPr marL="193322" indent="-193322" defTabSz="1021806">
              <a:defRPr/>
            </a:pPr>
            <a:r>
              <a:rPr lang="en-US" sz="1200" dirty="0">
                <a:solidFill>
                  <a:prstClr val="black"/>
                </a:solidFill>
              </a:rPr>
              <a:t>Pictures: </a:t>
            </a:r>
            <a:r>
              <a:rPr lang="en-US" sz="1200" dirty="0">
                <a:solidFill>
                  <a:prstClr val="black"/>
                </a:solidFill>
                <a:hlinkClick r:id="rId7"/>
              </a:rPr>
              <a:t>https://wikem.org/wiki/Frostbite</a:t>
            </a:r>
            <a:endParaRPr lang="en-VI" sz="1100" dirty="0"/>
          </a:p>
          <a:p>
            <a:endParaRPr lang="en-VI"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74</a:t>
            </a:fld>
            <a:endParaRPr lang="en-VI" dirty="0"/>
          </a:p>
        </p:txBody>
      </p:sp>
    </p:spTree>
    <p:extLst>
      <p:ext uri="{BB962C8B-B14F-4D97-AF65-F5344CB8AC3E}">
        <p14:creationId xmlns:p14="http://schemas.microsoft.com/office/powerpoint/2010/main" val="38470573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b="1" dirty="0">
                <a:solidFill>
                  <a:prstClr val="black"/>
                </a:solidFill>
              </a:rPr>
              <a:t>2 categories of frostbite</a:t>
            </a:r>
          </a:p>
          <a:p>
            <a:pPr lvl="1" defTabSz="966612">
              <a:defRPr/>
            </a:pPr>
            <a:r>
              <a:rPr lang="en-US" sz="1200" dirty="0">
                <a:solidFill>
                  <a:prstClr val="black"/>
                </a:solidFill>
              </a:rPr>
              <a:t>Superficial -  Experience burning, numbness, tingling, itching, or cold sensations in the affected areas. The regions appear white and frozen, but if pressed on, they retain some resistance.</a:t>
            </a:r>
          </a:p>
          <a:p>
            <a:pPr lvl="1" defTabSz="966612">
              <a:defRPr/>
            </a:pPr>
            <a:r>
              <a:rPr lang="en-US" sz="1200" dirty="0">
                <a:solidFill>
                  <a:prstClr val="black"/>
                </a:solidFill>
              </a:rPr>
              <a:t>Deep frostbite -  An initial decrease in sensation that is eventually completely lost. Swelling and blood-filled blisters are noted over white or yellowish skin that looks waxy and turns a purplish blue as it rewards. The area is hard, has no resistance when pressed on, and may even appear blackened and dead. Experience significant pain as the areas are rewarmed and blood flow reestablished. A dull continuous ache transforms into a throbbing sensation in 2 to 3 days. This may last weeks to months until final tissue separation is complete.</a:t>
            </a:r>
          </a:p>
          <a:p>
            <a:pPr defTabSz="966612">
              <a:defRPr/>
            </a:pPr>
            <a:r>
              <a:rPr lang="en-US" sz="1200" b="1" dirty="0">
                <a:solidFill>
                  <a:prstClr val="black"/>
                </a:solidFill>
              </a:rPr>
              <a:t>Four (2) Stages of Frostbite</a:t>
            </a:r>
          </a:p>
          <a:p>
            <a:pPr defTabSz="1021806">
              <a:defRPr/>
            </a:pPr>
            <a:r>
              <a:rPr lang="en-US" sz="1200" b="1" dirty="0">
                <a:solidFill>
                  <a:prstClr val="black"/>
                </a:solidFill>
              </a:rPr>
              <a:t>First-degree </a:t>
            </a:r>
            <a:r>
              <a:rPr lang="en-US" sz="1200" dirty="0">
                <a:solidFill>
                  <a:prstClr val="black"/>
                </a:solidFill>
              </a:rPr>
              <a:t>(Frostnip)- Partial-skin freezing. This only affects the surface of the skin. Early symptoms are pain and itching. Irritates the skin and pain such as stinging and burning, followed by throbbing. The skin then develops white or yellow patches and may become numb. Due to its surface-level impact, frostnip does not usually cause permanent damage.  However, an area of skin with first-degree frostbite may lose sensitivity to heat and cold for a short period.</a:t>
            </a:r>
          </a:p>
          <a:p>
            <a:pPr defTabSz="1021806">
              <a:defRPr/>
            </a:pPr>
            <a:r>
              <a:rPr lang="en-US" sz="1200" b="1" dirty="0">
                <a:solidFill>
                  <a:prstClr val="black"/>
                </a:solidFill>
              </a:rPr>
              <a:t>Second-degree</a:t>
            </a:r>
            <a:r>
              <a:rPr lang="en-US" sz="1200" dirty="0">
                <a:solidFill>
                  <a:prstClr val="black"/>
                </a:solidFill>
              </a:rPr>
              <a:t> - Full-thickness skin freezing.  Blisters but has no major damage. This may cause the skin to freeze and harden but does not affect the deep tissues. After 2 days, purple blisters may develop in areas that froze. These blisters may turn black and become hard, taking 3–4 weeks to heal.  A person with second-degree frostbite who has nerve damage might experience numbness, pain, or total loss of sensation in the area. The decreased sense of heat and cold may be permanent.  Mild to moderate pain with rewarming.  Good prognosis. </a:t>
            </a:r>
          </a:p>
          <a:p>
            <a:pPr defTabSz="1021806">
              <a:defRPr/>
            </a:pPr>
            <a:r>
              <a:rPr lang="en-US" sz="1200" b="1" dirty="0">
                <a:solidFill>
                  <a:prstClr val="black"/>
                </a:solidFill>
              </a:rPr>
              <a:t>Third-degree</a:t>
            </a:r>
            <a:r>
              <a:rPr lang="en-US" sz="1200" dirty="0">
                <a:solidFill>
                  <a:prstClr val="black"/>
                </a:solidFill>
              </a:rPr>
              <a:t> - Tissue loss involving entire thickness (all layers) of the skin and causes permanent tissue damage. In people with the most severe presentations of frostbite, the damage penetrates deeper, causing deep tissue injury. Extremity feels like a "block of wood" followed by burning, throbbing, shooting pains. Hemorrhagic blisters form and are associated with skin necrosis and blue-gray discoloration.  Severe pain with rewarming. Usually a poor prognosis. </a:t>
            </a:r>
          </a:p>
          <a:p>
            <a:pPr defTabSz="1021806">
              <a:defRPr/>
            </a:pPr>
            <a:r>
              <a:rPr lang="en-US" sz="1200" b="1" dirty="0">
                <a:solidFill>
                  <a:prstClr val="black"/>
                </a:solidFill>
              </a:rPr>
              <a:t>Fourth-degree</a:t>
            </a:r>
            <a:r>
              <a:rPr lang="en-US" sz="1200" dirty="0">
                <a:solidFill>
                  <a:prstClr val="black"/>
                </a:solidFill>
              </a:rPr>
              <a:t> - frostbite occurs when bone and tendon freeze. Muscles, subcutaneous tissues, blood vessels, nerves, bones, and tendons freeze. There is little edema. The skin feels smooth and waxy. Deep, aching joint pain. Skin is mottled with </a:t>
            </a:r>
            <a:r>
              <a:rPr lang="en-US" sz="1200" dirty="0" err="1">
                <a:solidFill>
                  <a:prstClr val="black"/>
                </a:solidFill>
              </a:rPr>
              <a:t>nonblanching</a:t>
            </a:r>
            <a:r>
              <a:rPr lang="en-US" sz="1200" dirty="0">
                <a:solidFill>
                  <a:prstClr val="black"/>
                </a:solidFill>
              </a:rPr>
              <a:t> cyanosis and formation of deep, dry, black eschar (dead tissue that falls off). Some people may lose the use of an extremity, for example, a foot or a hand. For some people, this is permanent. No pain with rewarming because area is dead. May develop gangrene. Extremely poor prognosis.</a:t>
            </a:r>
          </a:p>
          <a:p>
            <a:pPr defTabSz="1021806">
              <a:defRPr/>
            </a:pPr>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75</a:t>
            </a:fld>
            <a:endParaRPr lang="en-VI"/>
          </a:p>
        </p:txBody>
      </p:sp>
      <p:sp>
        <p:nvSpPr>
          <p:cNvPr id="5" name="Date Placeholder 2">
            <a:extLst>
              <a:ext uri="{FF2B5EF4-FFF2-40B4-BE49-F238E27FC236}">
                <a16:creationId xmlns:a16="http://schemas.microsoft.com/office/drawing/2014/main" id="{EAFDF380-6766-D346-BE16-55F068A35A4E}"/>
              </a:ext>
            </a:extLst>
          </p:cNvPr>
          <p:cNvSpPr>
            <a:spLocks noGrp="1"/>
          </p:cNvSpPr>
          <p:nvPr>
            <p:ph type="dt" idx="1"/>
          </p:nvPr>
        </p:nvSpPr>
        <p:spPr>
          <a:xfrm>
            <a:off x="1" y="9307195"/>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B950AC4-73F6-5F84-FBE4-549BEC9F1488}"/>
              </a:ext>
            </a:extLst>
          </p:cNvPr>
          <p:cNvSpPr>
            <a:spLocks noGrp="1"/>
          </p:cNvSpPr>
          <p:nvPr>
            <p:ph type="ftr" sz="quarter" idx="4"/>
          </p:nvPr>
        </p:nvSpPr>
        <p:spPr>
          <a:xfrm>
            <a:off x="2316482" y="9318975"/>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1092745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Can be very painful, but is preventable &amp; treatable.</a:t>
            </a:r>
          </a:p>
          <a:p>
            <a:pPr defTabSz="966612">
              <a:defRPr/>
            </a:pPr>
            <a:r>
              <a:rPr lang="en-US" sz="1200" dirty="0">
                <a:solidFill>
                  <a:prstClr val="black"/>
                </a:solidFill>
              </a:rPr>
              <a:t>CDC list of symptoms – </a:t>
            </a:r>
          </a:p>
          <a:p>
            <a:pPr lvl="1" defTabSz="966612">
              <a:defRPr/>
            </a:pPr>
            <a:r>
              <a:rPr lang="en-US" sz="1200" dirty="0">
                <a:solidFill>
                  <a:prstClr val="black"/>
                </a:solidFill>
              </a:rPr>
              <a:t>Tingling and/or itching sensation, pain, swelling, cold and blotchy skin, numbness, and a prickly or heavy feeling in the foot.  T</a:t>
            </a:r>
          </a:p>
          <a:p>
            <a:pPr lvl="1" defTabSz="966612">
              <a:defRPr/>
            </a:pPr>
            <a:r>
              <a:rPr lang="en-US" sz="1200" dirty="0">
                <a:solidFill>
                  <a:prstClr val="black"/>
                </a:solidFill>
              </a:rPr>
              <a:t>he foot may be red, dry, and painful after it becomes warm. </a:t>
            </a:r>
          </a:p>
          <a:p>
            <a:pPr lvl="1" defTabSz="966612">
              <a:defRPr/>
            </a:pPr>
            <a:r>
              <a:rPr lang="en-US" sz="1200" dirty="0">
                <a:solidFill>
                  <a:prstClr val="black"/>
                </a:solidFill>
              </a:rPr>
              <a:t>Blisters may form, followed by skin and tissue dying and falling off.  </a:t>
            </a:r>
          </a:p>
          <a:p>
            <a:pPr lvl="1" defTabSz="966612">
              <a:defRPr/>
            </a:pPr>
            <a:r>
              <a:rPr lang="en-US" sz="1200" dirty="0">
                <a:solidFill>
                  <a:prstClr val="black"/>
                </a:solidFill>
              </a:rPr>
              <a:t>In severe cases, untreated trench foot can involve the toes, heel, or entire foot.</a:t>
            </a:r>
          </a:p>
          <a:p>
            <a:pPr defTabSz="966612">
              <a:defRPr/>
            </a:pPr>
            <a:r>
              <a:rPr lang="en-US" sz="1200" dirty="0">
                <a:solidFill>
                  <a:prstClr val="black"/>
                </a:solidFill>
              </a:rPr>
              <a:t>Prevention - When possible, air-dry and elevate your feet, and exchange wet shoes and socks for dry ones to help prevent the development of trench foot.</a:t>
            </a:r>
            <a:endParaRPr lang="en-VI" sz="1200" dirty="0">
              <a:solidFill>
                <a:prstClr val="black"/>
              </a:solidFill>
            </a:endParaRP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76</a:t>
            </a:fld>
            <a:endParaRPr lang="en-VI"/>
          </a:p>
        </p:txBody>
      </p:sp>
      <p:sp>
        <p:nvSpPr>
          <p:cNvPr id="5" name="Date Placeholder 2">
            <a:extLst>
              <a:ext uri="{FF2B5EF4-FFF2-40B4-BE49-F238E27FC236}">
                <a16:creationId xmlns:a16="http://schemas.microsoft.com/office/drawing/2014/main" id="{98508B81-49B3-C064-C3A9-799BD03D33A9}"/>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13137DEF-DDB4-E593-17E2-4A8BF08C53BC}"/>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2955909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CDC – Treatment</a:t>
            </a:r>
          </a:p>
          <a:p>
            <a:pPr defTabSz="966612">
              <a:defRPr/>
            </a:pPr>
            <a:r>
              <a:rPr lang="en-US" sz="1200" dirty="0">
                <a:solidFill>
                  <a:prstClr val="black"/>
                </a:solidFill>
              </a:rPr>
              <a:t>Treatment for trench foot is similar to the treatment for frostbite. Take the following steps:</a:t>
            </a:r>
          </a:p>
          <a:p>
            <a:pPr lvl="1" defTabSz="966612">
              <a:defRPr/>
            </a:pPr>
            <a:r>
              <a:rPr lang="en-US" sz="1200" dirty="0">
                <a:solidFill>
                  <a:prstClr val="black"/>
                </a:solidFill>
              </a:rPr>
              <a:t>Thoroughly clean and dry your feet.</a:t>
            </a:r>
          </a:p>
          <a:p>
            <a:pPr lvl="1" defTabSz="966612">
              <a:defRPr/>
            </a:pPr>
            <a:r>
              <a:rPr lang="en-US" sz="1200" dirty="0">
                <a:solidFill>
                  <a:prstClr val="black"/>
                </a:solidFill>
              </a:rPr>
              <a:t>Put on clean, dry socks daily.</a:t>
            </a:r>
          </a:p>
          <a:p>
            <a:pPr lvl="1" defTabSz="966612">
              <a:defRPr/>
            </a:pPr>
            <a:r>
              <a:rPr lang="en-US" sz="1200" dirty="0">
                <a:solidFill>
                  <a:prstClr val="black"/>
                </a:solidFill>
              </a:rPr>
              <a:t>Treat the affected part by applying warm packs or soaking in warm water (102° to 110° F) for approximately 5 minutes.</a:t>
            </a:r>
          </a:p>
          <a:p>
            <a:pPr lvl="1" defTabSz="966612">
              <a:defRPr/>
            </a:pPr>
            <a:r>
              <a:rPr lang="en-US" sz="1200" dirty="0">
                <a:solidFill>
                  <a:prstClr val="black"/>
                </a:solidFill>
              </a:rPr>
              <a:t>When sleeping or resting, do not wear socks.</a:t>
            </a:r>
          </a:p>
          <a:p>
            <a:pPr lvl="1" defTabSz="966612">
              <a:defRPr/>
            </a:pPr>
            <a:r>
              <a:rPr lang="en-US" sz="1200" dirty="0">
                <a:solidFill>
                  <a:prstClr val="black"/>
                </a:solidFill>
              </a:rPr>
              <a:t>Obtain medical assistance as soon as possible.</a:t>
            </a:r>
          </a:p>
          <a:p>
            <a:pPr defTabSz="966612">
              <a:defRPr/>
            </a:pPr>
            <a:r>
              <a:rPr lang="en-US" sz="1200" b="1" i="1" dirty="0">
                <a:solidFill>
                  <a:prstClr val="black"/>
                </a:solidFill>
              </a:rPr>
              <a:t>If you have a foot wound, your foot may be more prone to infection. Check your feet at least once a day for infections or worsening of symptoms.</a:t>
            </a:r>
          </a:p>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77</a:t>
            </a:fld>
            <a:endParaRPr lang="en-VI"/>
          </a:p>
        </p:txBody>
      </p:sp>
      <p:sp>
        <p:nvSpPr>
          <p:cNvPr id="5" name="Date Placeholder 2">
            <a:extLst>
              <a:ext uri="{FF2B5EF4-FFF2-40B4-BE49-F238E27FC236}">
                <a16:creationId xmlns:a16="http://schemas.microsoft.com/office/drawing/2014/main" id="{E58C7F4B-D7B9-3DB1-9DED-009BADC3326D}"/>
              </a:ext>
            </a:extLst>
          </p:cNvPr>
          <p:cNvSpPr>
            <a:spLocks noGrp="1"/>
          </p:cNvSpPr>
          <p:nvPr>
            <p:ph type="dt" idx="1"/>
          </p:nvPr>
        </p:nvSpPr>
        <p:spPr>
          <a:xfrm>
            <a:off x="1" y="931161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2FE8CEA-192C-98CA-E7BF-3B8BB5BE1F3A}"/>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2134627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39613"/>
          </a:xfrm>
        </p:spPr>
        <p:txBody>
          <a:bodyPr/>
          <a:lstStyle/>
          <a:p>
            <a:r>
              <a:rPr lang="en-US" sz="1200" dirty="0"/>
              <a:t>Usually affects fingers, toes, cheeks, ears.  Returns with additional exposure. </a:t>
            </a:r>
          </a:p>
          <a:p>
            <a:r>
              <a:rPr lang="en-US" sz="1200" dirty="0"/>
              <a:t>Chilblains are caused by the repeated exposure of skin to temperatures just above freezing to as high as 60 degrees F. The cold exposure causes damage (painful inflammation) to the capillary beds (groups of small blood vessels) in the skin. This damage is permanent and the redness and itching will return with additional exposure. Also known as pernio. </a:t>
            </a:r>
          </a:p>
          <a:p>
            <a:r>
              <a:rPr lang="en-US" sz="1200" dirty="0"/>
              <a:t>Symptoms of chilblains include:</a:t>
            </a:r>
          </a:p>
          <a:p>
            <a:pPr lvl="1"/>
            <a:r>
              <a:rPr lang="en-US" sz="1200" dirty="0"/>
              <a:t>Small, itchy red patches on the skin – often feet or hands</a:t>
            </a:r>
          </a:p>
          <a:p>
            <a:pPr lvl="1"/>
            <a:r>
              <a:rPr lang="en-US" sz="1200" dirty="0"/>
              <a:t>Possible blistering or skin ulcers in sever cases</a:t>
            </a:r>
          </a:p>
          <a:p>
            <a:pPr lvl="1"/>
            <a:r>
              <a:rPr lang="en-US" sz="1200" dirty="0"/>
              <a:t>Inflammation (swelling of the skin)</a:t>
            </a:r>
          </a:p>
          <a:p>
            <a:pPr lvl="1"/>
            <a:r>
              <a:rPr lang="en-US" sz="1200" dirty="0"/>
              <a:t>Burning sensation on your skin</a:t>
            </a:r>
          </a:p>
          <a:p>
            <a:pPr lvl="1"/>
            <a:r>
              <a:rPr lang="en-US" sz="1200" dirty="0"/>
              <a:t>Changes in skin color from red to dark blue accompanied by pain. </a:t>
            </a:r>
          </a:p>
          <a:p>
            <a:r>
              <a:rPr lang="en-US" sz="1200" dirty="0"/>
              <a:t>First Aid - Workers suffering from chilblains should:</a:t>
            </a:r>
          </a:p>
          <a:p>
            <a:pPr lvl="1"/>
            <a:r>
              <a:rPr lang="en-US" sz="1200" dirty="0"/>
              <a:t>Avoid scratching</a:t>
            </a:r>
          </a:p>
          <a:p>
            <a:pPr lvl="1"/>
            <a:r>
              <a:rPr lang="en-US" sz="1200" dirty="0"/>
              <a:t>Slowly warm the skin</a:t>
            </a:r>
          </a:p>
          <a:p>
            <a:pPr lvl="1"/>
            <a:r>
              <a:rPr lang="en-US" sz="1200" dirty="0"/>
              <a:t>Use corticosteroid creams to relieve itching and swelling</a:t>
            </a:r>
          </a:p>
          <a:p>
            <a:pPr lvl="1"/>
            <a:r>
              <a:rPr lang="en-US" sz="1200" dirty="0"/>
              <a:t>Keep blisters and ulcers clean and covered</a:t>
            </a:r>
          </a:p>
          <a:p>
            <a:pPr lvl="0">
              <a:buAutoNum type="arabicPeriod"/>
            </a:pPr>
            <a:r>
              <a:rPr lang="en-US" sz="1200" dirty="0">
                <a:hlinkClick r:id="rId3"/>
              </a:rPr>
              <a:t>https://www.cdc.gov/niosh/topics/coldstress/coldrelatedillnesses.html</a:t>
            </a:r>
            <a:r>
              <a:rPr lang="en-US" sz="1200" dirty="0"/>
              <a:t> </a:t>
            </a:r>
          </a:p>
          <a:p>
            <a:pPr lvl="0">
              <a:buAutoNum type="arabicPeriod"/>
            </a:pPr>
            <a:r>
              <a:rPr lang="en-US" sz="1200" dirty="0">
                <a:hlinkClick r:id="rId4"/>
              </a:rPr>
              <a:t>https://www.mayoclinic.org/diseases-conditions/chilblains/symptoms-causes/syc-20351097#:~:text=Chilblains%20(CHILL%2Dblayns)%20are,on%20your%20hands%20and%20feet</a:t>
            </a:r>
            <a:r>
              <a:rPr lang="en-US" sz="1200" dirty="0"/>
              <a:t>. </a:t>
            </a:r>
          </a:p>
          <a:p>
            <a:pPr lvl="0">
              <a:buAutoNum type="arabicPeriod"/>
            </a:pPr>
            <a:r>
              <a:rPr lang="en-US" sz="1200" dirty="0">
                <a:hlinkClick r:id="rId5"/>
              </a:rPr>
              <a:t>https://www.healthdirect.gov.au/chilblains</a:t>
            </a:r>
            <a:r>
              <a:rPr lang="en-US" sz="1200" dirty="0"/>
              <a:t>   </a:t>
            </a:r>
          </a:p>
          <a:p>
            <a:pPr lvl="0">
              <a:buAutoNum type="arabicPeriod"/>
            </a:pPr>
            <a:r>
              <a:rPr lang="en-US" sz="1200" dirty="0">
                <a:hlinkClick r:id="rId6"/>
              </a:rPr>
              <a:t>https://www.nhs.uk/conditions/chilblains/</a:t>
            </a:r>
            <a:r>
              <a:rPr lang="en-US" sz="1200" dirty="0"/>
              <a:t> </a:t>
            </a:r>
          </a:p>
          <a:p>
            <a:pPr lvl="0">
              <a:buAutoNum type="arabicPeriod"/>
            </a:pP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78</a:t>
            </a:fld>
            <a:endParaRPr lang="en-VI">
              <a:solidFill>
                <a:prstClr val="black"/>
              </a:solidFill>
            </a:endParaRPr>
          </a:p>
        </p:txBody>
      </p:sp>
      <p:sp>
        <p:nvSpPr>
          <p:cNvPr id="5" name="Date Placeholder 2">
            <a:extLst>
              <a:ext uri="{FF2B5EF4-FFF2-40B4-BE49-F238E27FC236}">
                <a16:creationId xmlns:a16="http://schemas.microsoft.com/office/drawing/2014/main" id="{28F1DE07-A671-8A23-D056-0493378850EA}"/>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9415A54C-EF6F-7639-43E8-E5CC23702F5F}"/>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6811415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120029"/>
          </a:xfrm>
        </p:spPr>
        <p:txBody>
          <a:bodyPr/>
          <a:lstStyle/>
          <a:p>
            <a:r>
              <a:rPr lang="en-US" sz="1200" dirty="0"/>
              <a:t>Usually affects fingers, toes, cheeks, ears.  Returns with additional exposure. </a:t>
            </a:r>
          </a:p>
          <a:p>
            <a:r>
              <a:rPr lang="en-US" sz="1200" dirty="0"/>
              <a:t>Chilblains are caused by the repeated exposure of skin to temperatures just above freezing to as high as 60 degrees F. The cold exposure causes damage (painful inflammation) to the capillary beds (groups of small blood vessels) in the skin. This damage is permanent and the redness and itching will return with additional exposure. Also known as pernio. </a:t>
            </a:r>
          </a:p>
          <a:p>
            <a:r>
              <a:rPr lang="en-US" sz="1200" dirty="0"/>
              <a:t>Symptoms of chilblains include:</a:t>
            </a:r>
          </a:p>
          <a:p>
            <a:pPr lvl="1"/>
            <a:r>
              <a:rPr lang="en-US" sz="1200" dirty="0"/>
              <a:t>Small, itchy red patches on the skin – often feet or hands</a:t>
            </a:r>
          </a:p>
          <a:p>
            <a:pPr lvl="1"/>
            <a:r>
              <a:rPr lang="en-US" sz="1200" dirty="0"/>
              <a:t>Possible blistering or skin ulcers in sever cases</a:t>
            </a:r>
          </a:p>
          <a:p>
            <a:pPr lvl="1"/>
            <a:r>
              <a:rPr lang="en-US" sz="1200" dirty="0"/>
              <a:t>Inflammation (swelling of the skin)</a:t>
            </a:r>
          </a:p>
          <a:p>
            <a:pPr lvl="1"/>
            <a:r>
              <a:rPr lang="en-US" sz="1200" dirty="0"/>
              <a:t>Burning sensation on your skin</a:t>
            </a:r>
          </a:p>
          <a:p>
            <a:pPr lvl="1"/>
            <a:r>
              <a:rPr lang="en-US" sz="1200" dirty="0"/>
              <a:t>Changes in skin color from red to dark blue accompanied by pain. </a:t>
            </a:r>
          </a:p>
          <a:p>
            <a:r>
              <a:rPr lang="en-US" sz="1200" dirty="0"/>
              <a:t>First Aid - Workers suffering from chilblains should:</a:t>
            </a:r>
          </a:p>
          <a:p>
            <a:pPr lvl="1"/>
            <a:r>
              <a:rPr lang="en-US" sz="1200" dirty="0"/>
              <a:t>Avoid scratching</a:t>
            </a:r>
          </a:p>
          <a:p>
            <a:pPr lvl="1"/>
            <a:r>
              <a:rPr lang="en-US" sz="1200" dirty="0"/>
              <a:t>Slowly warm the skin</a:t>
            </a:r>
          </a:p>
          <a:p>
            <a:pPr lvl="1"/>
            <a:r>
              <a:rPr lang="en-US" sz="1200" dirty="0"/>
              <a:t>Use </a:t>
            </a:r>
            <a:r>
              <a:rPr lang="en-US" sz="1200" b="1" dirty="0"/>
              <a:t>corticosteroid creams to relieve itching and swelling </a:t>
            </a:r>
            <a:r>
              <a:rPr lang="en-US" sz="1200" dirty="0"/>
              <a:t>– these can be prescription or </a:t>
            </a:r>
            <a:r>
              <a:rPr lang="en-US" sz="1200" dirty="0" err="1"/>
              <a:t>oer</a:t>
            </a:r>
            <a:r>
              <a:rPr lang="en-US" sz="1200" dirty="0"/>
              <a:t> the counter</a:t>
            </a:r>
          </a:p>
          <a:p>
            <a:pPr lvl="1"/>
            <a:r>
              <a:rPr lang="en-US" sz="1200" dirty="0"/>
              <a:t>Keep blisters and ulcers clean and covered</a:t>
            </a:r>
          </a:p>
          <a:p>
            <a:pPr lvl="0">
              <a:buAutoNum type="arabicPeriod"/>
            </a:pPr>
            <a:r>
              <a:rPr lang="en-US" sz="1200" dirty="0">
                <a:hlinkClick r:id="rId3"/>
              </a:rPr>
              <a:t>https://www.cdc.gov/niosh/topics/coldstress/coldrelatedillnesses.html</a:t>
            </a:r>
            <a:r>
              <a:rPr lang="en-US" sz="1200" dirty="0"/>
              <a:t> </a:t>
            </a:r>
          </a:p>
          <a:p>
            <a:pPr lvl="0">
              <a:buAutoNum type="arabicPeriod"/>
            </a:pPr>
            <a:r>
              <a:rPr lang="en-US" sz="1200" dirty="0">
                <a:hlinkClick r:id="rId4"/>
              </a:rPr>
              <a:t>https://www.mayoclinic.org/diseases-conditions/chilblains/symptoms-causes/syc-20351097#:~:text=Chilblains%20(CHILL%2Dblayns)%20are,on%20your%20hands%20and%20feet</a:t>
            </a:r>
            <a:r>
              <a:rPr lang="en-US" sz="1200" dirty="0"/>
              <a:t>. </a:t>
            </a:r>
          </a:p>
          <a:p>
            <a:pPr lvl="0">
              <a:buAutoNum type="arabicPeriod"/>
            </a:pPr>
            <a:r>
              <a:rPr lang="en-US" sz="1200" dirty="0">
                <a:hlinkClick r:id="rId5"/>
              </a:rPr>
              <a:t>https://www.healthdirect.gov.au/chilblains</a:t>
            </a:r>
            <a:r>
              <a:rPr lang="en-US" sz="1200" dirty="0"/>
              <a:t>   </a:t>
            </a:r>
          </a:p>
          <a:p>
            <a:pPr lvl="0">
              <a:buAutoNum type="arabicPeriod"/>
            </a:pPr>
            <a:r>
              <a:rPr lang="en-US" sz="1200" dirty="0">
                <a:hlinkClick r:id="rId6"/>
              </a:rPr>
              <a:t>https://www.nhs.uk/conditions/chilblains/</a:t>
            </a:r>
            <a:r>
              <a:rPr lang="en-US" sz="1200" dirty="0"/>
              <a:t> </a:t>
            </a:r>
          </a:p>
          <a:p>
            <a:pPr lvl="0">
              <a:buAutoNum type="arabicPeriod"/>
            </a:pP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79</a:t>
            </a:fld>
            <a:endParaRPr lang="en-VI" dirty="0">
              <a:solidFill>
                <a:prstClr val="black"/>
              </a:solidFill>
            </a:endParaRPr>
          </a:p>
        </p:txBody>
      </p:sp>
      <p:sp>
        <p:nvSpPr>
          <p:cNvPr id="5" name="Date Placeholder 2">
            <a:extLst>
              <a:ext uri="{FF2B5EF4-FFF2-40B4-BE49-F238E27FC236}">
                <a16:creationId xmlns:a16="http://schemas.microsoft.com/office/drawing/2014/main" id="{F0B7E093-41C9-CE90-7B99-58C6F0E3DD1F}"/>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5906974E-2512-9AEC-C51D-6431B93D2F65}"/>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933577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696253"/>
          </a:xfrm>
        </p:spPr>
        <p:txBody>
          <a:bodyPr/>
          <a:lstStyle/>
          <a:p>
            <a:r>
              <a:rPr lang="en-US" sz="1200" dirty="0"/>
              <a:t>Outdoor workers exposed to cold and windy conditions are at risk of cold stress. Both air temperature and wind speed affect how cold they feel. </a:t>
            </a:r>
          </a:p>
          <a:p>
            <a:r>
              <a:rPr lang="en-US" sz="1200" dirty="0"/>
              <a:t>Wind Chill is the term used to describe the rate of heat loss from the human body, resulting from the combined effect of low air temperature and wind speed.</a:t>
            </a:r>
          </a:p>
          <a:p>
            <a:r>
              <a:rPr lang="en-US" sz="1200" dirty="0"/>
              <a:t>The Wind Chill temperature is a single value that takes both air temperature and wind speed into account. </a:t>
            </a:r>
          </a:p>
          <a:p>
            <a:pPr lvl="1"/>
            <a:r>
              <a:rPr lang="en-US" sz="1200" dirty="0"/>
              <a:t>For example, when the air temperature is 40°F, and the wind speed is 35 mph, the wind chill temperature is 28°F; this measurement is the actual effect of the environmental cold on the exposed skin.</a:t>
            </a:r>
          </a:p>
          <a:p>
            <a:r>
              <a:rPr lang="en-US" sz="1200" dirty="0"/>
              <a:t>National Weather Service (NWS) Wind Chill Calculator: With this tool, one may input the air temperature and wind speed, and it will calculate the wind chill temperature.</a:t>
            </a:r>
          </a:p>
          <a:p>
            <a:r>
              <a:rPr lang="en-US" sz="1200" dirty="0"/>
              <a:t>The American Conference of Governmental Industrial Hygienists (ACGIH) developed the following Work/Warm-up Schedule for a 4-hour shift takes both air temperature and wind speed into account, to provide recommendations on scheduling work</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sz="1200">
                <a:solidFill>
                  <a:prstClr val="black"/>
                </a:solidFill>
                <a:latin typeface="Lato Light" panose="020F0302020204030203" pitchFamily="34" charset="0"/>
              </a:rPr>
              <a:pPr defTabSz="966612">
                <a:defRPr/>
              </a:pPr>
              <a:t>80</a:t>
            </a:fld>
            <a:endParaRPr lang="en-VI" sz="1200">
              <a:solidFill>
                <a:prstClr val="black"/>
              </a:solidFill>
              <a:latin typeface="Lato Light" panose="020F0302020204030203" pitchFamily="34" charset="0"/>
            </a:endParaRPr>
          </a:p>
        </p:txBody>
      </p:sp>
      <p:sp>
        <p:nvSpPr>
          <p:cNvPr id="5" name="Date Placeholder 2">
            <a:extLst>
              <a:ext uri="{FF2B5EF4-FFF2-40B4-BE49-F238E27FC236}">
                <a16:creationId xmlns:a16="http://schemas.microsoft.com/office/drawing/2014/main" id="{FF44D7EA-9C54-7278-150A-F13CD1E04F6C}"/>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81F342C-F5C4-DABE-BC4E-1C1105F6885F}"/>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10083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Winter hazards differ across the United States depending on the climate and types of weather experienced.</a:t>
            </a:r>
          </a:p>
          <a:p>
            <a:pPr defTabSz="966612">
              <a:defRPr/>
            </a:pPr>
            <a:r>
              <a:rPr lang="en-US" sz="1200" dirty="0">
                <a:solidFill>
                  <a:prstClr val="black"/>
                </a:solidFill>
              </a:rPr>
              <a:t>Understanding what is typical in your region helps to identify and plan for hazards.  </a:t>
            </a:r>
          </a:p>
          <a:p>
            <a:pPr defTabSz="966612">
              <a:defRPr/>
            </a:pPr>
            <a:r>
              <a:rPr lang="en-US" sz="1200" dirty="0">
                <a:solidFill>
                  <a:prstClr val="black"/>
                </a:solidFill>
              </a:rPr>
              <a:t>It also helps to identify when atypical weather is expected allowing for preparation and decision making on how, where, how much, etc.  and whether a worker should be exposed to unusual weather events.  </a:t>
            </a:r>
          </a:p>
          <a:p>
            <a:pPr lvl="1" defTabSz="966612">
              <a:defRPr/>
            </a:pPr>
            <a:r>
              <a:rPr lang="en-US" sz="1200" dirty="0">
                <a:solidFill>
                  <a:prstClr val="black"/>
                </a:solidFill>
              </a:rPr>
              <a:t>Example: Southern States typically do not get much snow accumulation or ice. They may not understand how slippery a metal ladder can be; they may be unfamiliar with driving in ice/snow (especially if they are young drivers), etc. </a:t>
            </a:r>
          </a:p>
          <a:p>
            <a:pPr defTabSz="966612">
              <a:defRPr/>
            </a:pPr>
            <a:r>
              <a:rPr lang="en-US" sz="1200" dirty="0">
                <a:solidFill>
                  <a:prstClr val="black"/>
                </a:solidFill>
              </a:rPr>
              <a:t>When workers are unfamiliar with a hazard, it can lead to more injuries. </a:t>
            </a:r>
          </a:p>
          <a:p>
            <a:pPr defTabSz="966612">
              <a:defRPr/>
            </a:pPr>
            <a:r>
              <a:rPr lang="en-US" sz="1200" dirty="0">
                <a:solidFill>
                  <a:prstClr val="black"/>
                </a:solidFill>
              </a:rPr>
              <a:t>Be prepared to  make changes to schedules, tasks, etc. based on the exposure to the hazard risks.</a:t>
            </a:r>
          </a:p>
          <a:p>
            <a:pPr lvl="1" defTabSz="966612">
              <a:defRPr/>
            </a:pPr>
            <a:r>
              <a:rPr lang="en-US" sz="1200" dirty="0">
                <a:solidFill>
                  <a:prstClr val="black"/>
                </a:solidFill>
              </a:rPr>
              <a:t>Delayed starts, early dismissals, reduced staffing, postponing outside work, half-time schedules, volunteer staffing, etc. are just some of the options available to managers.</a:t>
            </a:r>
          </a:p>
          <a:p>
            <a:pPr defTabSz="966612">
              <a:defRPr/>
            </a:pPr>
            <a:r>
              <a:rPr lang="en-US" sz="1200" dirty="0">
                <a:solidFill>
                  <a:prstClr val="black"/>
                </a:solidFill>
              </a:rPr>
              <a:t>When extreme, unusual and/or unfamiliar weather hazards  are predicted only critical operations should be done to minimize exposure to hazards and experienced personnel should be leading these. </a:t>
            </a:r>
          </a:p>
          <a:p>
            <a:pPr defTabSz="966612">
              <a:defRPr/>
            </a:pPr>
            <a:r>
              <a:rPr lang="en-US" sz="1200" b="1" dirty="0">
                <a:solidFill>
                  <a:prstClr val="black"/>
                </a:solidFill>
              </a:rPr>
              <a:t>Per DOT - Over 70 percent of the nation's roads are located in snowy regions, which receive more than five inches (or 13 cm) average snowfall annually.</a:t>
            </a:r>
            <a:r>
              <a:rPr lang="en-US" sz="1200" dirty="0">
                <a:solidFill>
                  <a:prstClr val="black"/>
                </a:solidFill>
              </a:rPr>
              <a:t> </a:t>
            </a:r>
          </a:p>
          <a:p>
            <a:pPr defTabSz="966612">
              <a:defRPr/>
            </a:pPr>
            <a:r>
              <a:rPr lang="en-US" sz="1200" b="1" dirty="0">
                <a:solidFill>
                  <a:prstClr val="black"/>
                </a:solidFill>
              </a:rPr>
              <a:t>Nearly 70 percent of the U.S. population lives in these snowy regions</a:t>
            </a:r>
          </a:p>
          <a:p>
            <a:pPr defTabSz="966612">
              <a:defRPr/>
            </a:pPr>
            <a:r>
              <a:rPr lang="en-US" sz="1200" dirty="0">
                <a:solidFill>
                  <a:prstClr val="black"/>
                </a:solidFill>
              </a:rPr>
              <a:t>Picture East Texas:  https://www.kltv.com/2019/03/14/storms-knock-out-power-thousands-e-texas/  (This was taken from a video). There is also a gallery of pictures available at https://www.kltv.com/community/user-content/</a:t>
            </a:r>
          </a:p>
          <a:p>
            <a:pPr defTabSz="966612">
              <a:defRPr/>
            </a:pPr>
            <a:r>
              <a:rPr lang="en-US" sz="1200" dirty="0">
                <a:solidFill>
                  <a:prstClr val="black"/>
                </a:solidFill>
              </a:rPr>
              <a:t>Picture Oklahoma – Jim Patterson </a:t>
            </a:r>
            <a:r>
              <a:rPr lang="en-US" sz="1200" dirty="0" err="1">
                <a:solidFill>
                  <a:prstClr val="black"/>
                </a:solidFill>
              </a:rPr>
              <a:t>pinterest</a:t>
            </a:r>
            <a:endParaRPr lang="en-US" sz="1200" dirty="0">
              <a:solidFill>
                <a:prstClr val="black"/>
              </a:solidFill>
            </a:endParaRPr>
          </a:p>
          <a:p>
            <a:pPr defTabSz="966612">
              <a:defRPr/>
            </a:pPr>
            <a:r>
              <a:rPr lang="en-US" sz="1200" dirty="0">
                <a:solidFill>
                  <a:prstClr val="black"/>
                </a:solidFill>
              </a:rPr>
              <a:t>– https://okcfox.com/news/local/over-300000-power-outages-12-injuries-from-oklahoma-ice-storm</a:t>
            </a:r>
          </a:p>
          <a:p>
            <a:pPr defTabSz="966612">
              <a:defRPr/>
            </a:pPr>
            <a:endParaRPr lang="en-US" sz="1200" dirty="0">
              <a:solidFill>
                <a:prstClr val="black"/>
              </a:solidFill>
            </a:endParaRPr>
          </a:p>
          <a:p>
            <a:pPr defTabSz="966612">
              <a:defRPr/>
            </a:pPr>
            <a:r>
              <a:rPr lang="en-US" sz="1200" dirty="0">
                <a:solidFill>
                  <a:prstClr val="black"/>
                </a:solidFill>
              </a:rPr>
              <a:t>Picture Virginia – http://floodlist.com/america/usa/usa-winter-storm-floods-south-east-february-2020</a:t>
            </a:r>
          </a:p>
          <a:p>
            <a:pPr defTabSz="966612">
              <a:defRPr/>
            </a:pPr>
            <a:r>
              <a:rPr lang="en-US" sz="1200" dirty="0">
                <a:solidFill>
                  <a:prstClr val="black"/>
                </a:solidFill>
              </a:rPr>
              <a:t>Picture Nebraska - https://www.knopnews2.com/content/news/I80-I76-closing-in-western-Nebraska-568940881.html</a:t>
            </a:r>
            <a:endParaRPr lang="en-VI" sz="1200" dirty="0">
              <a:solidFill>
                <a:prstClr val="black"/>
              </a:solidFill>
            </a:endParaRPr>
          </a:p>
          <a:p>
            <a:pPr marL="0" indent="0">
              <a:buNone/>
            </a:pPr>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t>8</a:t>
            </a:fld>
            <a:endParaRPr lang="en-VI" dirty="0"/>
          </a:p>
        </p:txBody>
      </p:sp>
      <p:sp>
        <p:nvSpPr>
          <p:cNvPr id="5" name="Date Placeholder 2">
            <a:extLst>
              <a:ext uri="{FF2B5EF4-FFF2-40B4-BE49-F238E27FC236}">
                <a16:creationId xmlns:a16="http://schemas.microsoft.com/office/drawing/2014/main" id="{2EC7FE0C-CCB2-51FA-26AE-3542AB572A40}"/>
              </a:ext>
            </a:extLst>
          </p:cNvPr>
          <p:cNvSpPr>
            <a:spLocks noGrp="1"/>
          </p:cNvSpPr>
          <p:nvPr>
            <p:ph type="dt" idx="1"/>
          </p:nvPr>
        </p:nvSpPr>
        <p:spPr>
          <a:xfrm>
            <a:off x="1696" y="9319074"/>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23A5604-2318-C8C3-AE83-12D2B6A53BFE}"/>
              </a:ext>
            </a:extLst>
          </p:cNvPr>
          <p:cNvSpPr>
            <a:spLocks noGrp="1"/>
          </p:cNvSpPr>
          <p:nvPr>
            <p:ph type="ftr" sz="quarter" idx="4"/>
          </p:nvPr>
        </p:nvSpPr>
        <p:spPr>
          <a:xfrm>
            <a:off x="2316482" y="9319075"/>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2252574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14836"/>
          </a:xfrm>
        </p:spPr>
        <p:txBody>
          <a:bodyPr/>
          <a:lstStyle/>
          <a:p>
            <a:r>
              <a:rPr lang="en-US" sz="1200" dirty="0"/>
              <a:t>The American Conference of Governmental Industrial Hygienists (ACGIH) developed the following Work/Warm-up Schedules for a 4-hour shift takes both air temperature and wind speed into account, to provide recommendations on scheduling work breaks and ceasing non-emergency work.</a:t>
            </a:r>
          </a:p>
          <a:p>
            <a:r>
              <a:rPr lang="en-US" sz="1200" dirty="0"/>
              <a:t>The American Conference of Governmental Industrial Hygienists (ACGIH) developed the following Work/Warm-up Schedules for a 4-hour shift takes both air temperature and wind speed into account, to provide recommendations on scheduling work breaks and ceasing non-emergency work. The first schedule is for light work (mostly standing, little to no movement) and the second is for moderate to heavy work.</a:t>
            </a:r>
          </a:p>
          <a:p>
            <a:r>
              <a:rPr lang="en-US" sz="1200" dirty="0"/>
              <a:t>As wind speed increases – the max work period decreases and frequency of warm-up breaks increases.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81</a:t>
            </a:fld>
            <a:endParaRPr lang="en-VI">
              <a:solidFill>
                <a:prstClr val="black"/>
              </a:solidFill>
            </a:endParaRPr>
          </a:p>
        </p:txBody>
      </p:sp>
      <p:sp>
        <p:nvSpPr>
          <p:cNvPr id="5" name="Date Placeholder 2">
            <a:extLst>
              <a:ext uri="{FF2B5EF4-FFF2-40B4-BE49-F238E27FC236}">
                <a16:creationId xmlns:a16="http://schemas.microsoft.com/office/drawing/2014/main" id="{9DA92BA2-2104-6F3B-06DD-011373F4FB80}"/>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4952BDEF-384D-B740-952E-8D706C4CDA9B}"/>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2817206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21030"/>
          </a:xfrm>
        </p:spPr>
        <p:txBody>
          <a:bodyPr/>
          <a:lstStyle/>
          <a:p>
            <a:r>
              <a:rPr lang="en-US" sz="1200" dirty="0"/>
              <a:t>The American Conference of Governmental Industrial Hygienists (ACGIH) developed the following Work/Warm-up Schedules for a 4-hour shift takes both air temperature and wind speed into account, to provide recommendations on scheduling work breaks and ceasing non-emergency work.</a:t>
            </a:r>
          </a:p>
          <a:p>
            <a:r>
              <a:rPr lang="en-US" sz="1200" dirty="0"/>
              <a:t>The American Conference of Governmental Industrial Hygienists (ACGIH) developed the following Work/Warm-up Schedules for a 4-hour shift takes both air temperature and wind speed into account, to provide recommendations on scheduling work breaks and ceasing non-emergency work. The first schedule is for light work (mostly standing, little to no movement) and the second is for moderate to heavy work.</a:t>
            </a:r>
          </a:p>
          <a:p>
            <a:r>
              <a:rPr lang="en-US" sz="1200" dirty="0"/>
              <a:t>As wind speed increases – the max work period decreases and frequency of warm-up breaks increases. </a:t>
            </a:r>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82</a:t>
            </a:fld>
            <a:endParaRPr lang="en-VI">
              <a:solidFill>
                <a:prstClr val="black"/>
              </a:solidFill>
            </a:endParaRPr>
          </a:p>
        </p:txBody>
      </p:sp>
      <p:sp>
        <p:nvSpPr>
          <p:cNvPr id="5" name="Date Placeholder 2">
            <a:extLst>
              <a:ext uri="{FF2B5EF4-FFF2-40B4-BE49-F238E27FC236}">
                <a16:creationId xmlns:a16="http://schemas.microsoft.com/office/drawing/2014/main" id="{1DA6681C-BE27-DCA8-3472-1B9DFB65BC21}"/>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8A2614E4-75E4-AB93-D48A-6089FFA62F79}"/>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1694493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08641"/>
          </a:xfrm>
        </p:spPr>
        <p:txBody>
          <a:bodyPr/>
          <a:lstStyle/>
          <a:p>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83</a:t>
            </a:fld>
            <a:endParaRPr lang="en-US">
              <a:solidFill>
                <a:prstClr val="black"/>
              </a:solidFill>
            </a:endParaRPr>
          </a:p>
        </p:txBody>
      </p:sp>
      <p:sp>
        <p:nvSpPr>
          <p:cNvPr id="6" name="Date Placeholder 2">
            <a:extLst>
              <a:ext uri="{FF2B5EF4-FFF2-40B4-BE49-F238E27FC236}">
                <a16:creationId xmlns:a16="http://schemas.microsoft.com/office/drawing/2014/main" id="{85EAF85D-B9FF-4193-480B-9F7542926BAB}"/>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004E5BD3-C5C7-8A87-DB63-590DA15033E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5823458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7"/>
            <a:ext cx="7802880" cy="6721030"/>
          </a:xfrm>
        </p:spPr>
        <p:txBody>
          <a:bodyPr/>
          <a:lstStyle/>
          <a:p>
            <a:r>
              <a:rPr lang="en-US" sz="1200" dirty="0"/>
              <a:t>Tic Tok video – tractor &amp; grain cart slide off road and grain spills.</a:t>
            </a:r>
          </a:p>
          <a:p>
            <a:r>
              <a:rPr lang="en-US" sz="1200" dirty="0"/>
              <a:t>Picture of break </a:t>
            </a:r>
            <a:r>
              <a:rPr lang="en-US" sz="1200" dirty="0" err="1"/>
              <a:t>dow</a:t>
            </a:r>
            <a:r>
              <a:rPr lang="en-US" sz="1200" dirty="0"/>
              <a:t> in snow/mud/cold trying to hook up tow ropes. </a:t>
            </a:r>
            <a:endParaRPr lang="en-VI" sz="1200" dirty="0"/>
          </a:p>
        </p:txBody>
      </p:sp>
      <p:sp>
        <p:nvSpPr>
          <p:cNvPr id="5" name="Slide Number Placeholder 4"/>
          <p:cNvSpPr>
            <a:spLocks noGrp="1"/>
          </p:cNvSpPr>
          <p:nvPr>
            <p:ph type="sldNum" sz="quarter" idx="5"/>
          </p:nvPr>
        </p:nvSpPr>
        <p:spPr>
          <a:xfrm>
            <a:off x="7073053" y="1"/>
            <a:ext cx="729827" cy="277808"/>
          </a:xfrm>
        </p:spPr>
        <p:txBody>
          <a:bodyPr/>
          <a:lstStyle/>
          <a:p>
            <a:pPr defTabSz="1021806">
              <a:defRPr/>
            </a:pPr>
            <a:fld id="{DDDBE19E-176A-47A6-8D2D-365132E40E2A}" type="slidenum">
              <a:rPr lang="en-US">
                <a:solidFill>
                  <a:prstClr val="black"/>
                </a:solidFill>
              </a:rPr>
              <a:pPr defTabSz="1021806">
                <a:defRPr/>
              </a:pPr>
              <a:t>84</a:t>
            </a:fld>
            <a:endParaRPr lang="en-US">
              <a:solidFill>
                <a:prstClr val="black"/>
              </a:solidFill>
            </a:endParaRPr>
          </a:p>
        </p:txBody>
      </p:sp>
      <p:sp>
        <p:nvSpPr>
          <p:cNvPr id="6" name="Date Placeholder 2">
            <a:extLst>
              <a:ext uri="{FF2B5EF4-FFF2-40B4-BE49-F238E27FC236}">
                <a16:creationId xmlns:a16="http://schemas.microsoft.com/office/drawing/2014/main" id="{351439BF-FE5B-BDC4-4207-44DF832B5C1F}"/>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7" name="Footer Placeholder 5">
            <a:extLst>
              <a:ext uri="{FF2B5EF4-FFF2-40B4-BE49-F238E27FC236}">
                <a16:creationId xmlns:a16="http://schemas.microsoft.com/office/drawing/2014/main" id="{F07968C2-48E7-F62B-79CE-324954ABA43C}"/>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7959443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27224"/>
          </a:xfrm>
        </p:spPr>
        <p:txBody>
          <a:bodyPr/>
          <a:lstStyle/>
          <a:p>
            <a:r>
              <a:rPr lang="en-US" sz="1200" dirty="0"/>
              <a:t>Preventing Cold Stress</a:t>
            </a:r>
          </a:p>
          <a:p>
            <a:r>
              <a:rPr lang="en-US" sz="1200" dirty="0"/>
              <a:t>Planning for work in cold weather is the most important defense in preventing cold stress.  Wearing appropriate clothing and being aware of how your body is reacting to the cold are important to preventing cold stress.  Avoiding alcohol, certain medications and smoking can also help to minimize the risk.</a:t>
            </a:r>
          </a:p>
          <a:p>
            <a:r>
              <a:rPr lang="en-US" sz="1200" dirty="0"/>
              <a:t>Protective Clothing</a:t>
            </a:r>
          </a:p>
          <a:p>
            <a:r>
              <a:rPr lang="en-US" sz="1200" dirty="0"/>
              <a:t>Wearing the right clothing is the most important way to avoid cold stress.  The type of fabric also makes a difference.  Cotton loses its insulation value when it becomes wet.  Wool, on the other hand, retains its insulative qualities even when wet.</a:t>
            </a:r>
          </a:p>
          <a:p>
            <a:r>
              <a:rPr lang="en-US" sz="1200" dirty="0"/>
              <a:t>Work Practices</a:t>
            </a:r>
          </a:p>
          <a:p>
            <a:r>
              <a:rPr lang="en-US" sz="1200" dirty="0"/>
              <a:t>Drinking:  Drink plenty of liquids, avoiding caffeine and alcohol.  It is easy to become dehydrated in cold weather.</a:t>
            </a:r>
          </a:p>
          <a:p>
            <a:r>
              <a:rPr lang="en-US" sz="1200" dirty="0"/>
              <a:t>Work Schedule: If possible, heavy work should be scheduled during the warmer parts of the day.  Take breaks out of the cold. Two examples of work schedules are at the bottom of the page.</a:t>
            </a:r>
          </a:p>
          <a:p>
            <a:r>
              <a:rPr lang="en-US" sz="1200" dirty="0"/>
              <a:t>Buddy System: Try to work in pairs to keep an eye on each other and watch for signs of cold stress.  Victims of hypothermia may not recognize symptoms.</a:t>
            </a:r>
          </a:p>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85</a:t>
            </a:fld>
            <a:endParaRPr lang="en-VI" dirty="0">
              <a:solidFill>
                <a:prstClr val="black"/>
              </a:solidFill>
            </a:endParaRPr>
          </a:p>
        </p:txBody>
      </p:sp>
      <p:sp>
        <p:nvSpPr>
          <p:cNvPr id="5" name="Date Placeholder 2">
            <a:extLst>
              <a:ext uri="{FF2B5EF4-FFF2-40B4-BE49-F238E27FC236}">
                <a16:creationId xmlns:a16="http://schemas.microsoft.com/office/drawing/2014/main" id="{BB7E762B-42AC-85BF-08E0-FB5D9849486E}"/>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327B4F42-F142-83CC-DB54-96D811F98A6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3118491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87616"/>
          </a:xfrm>
        </p:spPr>
        <p:txBody>
          <a:bodyPr/>
          <a:lstStyle/>
          <a:p>
            <a:r>
              <a:rPr lang="en-US" sz="1200" b="1" dirty="0"/>
              <a:t>Research shows that 24% of slips and falls are caused by incorrect footwear. This is one of the leading causes of STF's.</a:t>
            </a:r>
          </a:p>
          <a:p>
            <a:r>
              <a:rPr lang="en-US" sz="1200" dirty="0"/>
              <a:t>Make sure your employees are wearing proper footwear with slip-resistant soles and good traction all year round. Insulated boots are recommended in winter. Rubber boots with a good tread pattern are also useful during any wet conditions.</a:t>
            </a:r>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86</a:t>
            </a:fld>
            <a:endParaRPr lang="en-VI">
              <a:solidFill>
                <a:prstClr val="black"/>
              </a:solidFill>
            </a:endParaRPr>
          </a:p>
        </p:txBody>
      </p:sp>
      <p:sp>
        <p:nvSpPr>
          <p:cNvPr id="5" name="Date Placeholder 2">
            <a:extLst>
              <a:ext uri="{FF2B5EF4-FFF2-40B4-BE49-F238E27FC236}">
                <a16:creationId xmlns:a16="http://schemas.microsoft.com/office/drawing/2014/main" id="{FF1F899A-E9C8-A09B-7EB4-58126306E51F}"/>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8111B41F-317C-7F04-5E64-4D1A60C87B23}"/>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2149390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0"/>
            <a:ext cx="3840163" cy="2879725"/>
          </a:xfrm>
        </p:spPr>
      </p:sp>
      <p:sp>
        <p:nvSpPr>
          <p:cNvPr id="3" name="Notes Placeholder 2"/>
          <p:cNvSpPr>
            <a:spLocks noGrp="1"/>
          </p:cNvSpPr>
          <p:nvPr>
            <p:ph type="body" idx="1"/>
          </p:nvPr>
        </p:nvSpPr>
        <p:spPr>
          <a:xfrm>
            <a:off x="0" y="3004056"/>
            <a:ext cx="7802880" cy="6727224"/>
          </a:xfrm>
        </p:spPr>
        <p:txBody>
          <a:bodyPr/>
          <a:lstStyle/>
          <a:p>
            <a:endParaRPr lang="en-VI" sz="1200" dirty="0"/>
          </a:p>
        </p:txBody>
      </p:sp>
      <p:sp>
        <p:nvSpPr>
          <p:cNvPr id="4" name="Slide Number Placeholder 3"/>
          <p:cNvSpPr>
            <a:spLocks noGrp="1"/>
          </p:cNvSpPr>
          <p:nvPr>
            <p:ph type="sldNum" sz="quarter" idx="5"/>
          </p:nvPr>
        </p:nvSpPr>
        <p:spPr>
          <a:xfrm>
            <a:off x="7073053" y="1"/>
            <a:ext cx="729827" cy="277808"/>
          </a:xfrm>
        </p:spPr>
        <p:txBody>
          <a:bodyPr/>
          <a:lstStyle/>
          <a:p>
            <a:pPr defTabSz="966612">
              <a:defRPr/>
            </a:pPr>
            <a:fld id="{08B62C1E-FB89-4114-AF82-DCC7AD38C6E5}" type="slidenum">
              <a:rPr lang="en-VI">
                <a:solidFill>
                  <a:prstClr val="black"/>
                </a:solidFill>
              </a:rPr>
              <a:pPr defTabSz="966612">
                <a:defRPr/>
              </a:pPr>
              <a:t>87</a:t>
            </a:fld>
            <a:endParaRPr lang="en-VI">
              <a:solidFill>
                <a:prstClr val="black"/>
              </a:solidFill>
            </a:endParaRPr>
          </a:p>
        </p:txBody>
      </p:sp>
      <p:sp>
        <p:nvSpPr>
          <p:cNvPr id="5" name="Date Placeholder 2">
            <a:extLst>
              <a:ext uri="{FF2B5EF4-FFF2-40B4-BE49-F238E27FC236}">
                <a16:creationId xmlns:a16="http://schemas.microsoft.com/office/drawing/2014/main" id="{3898CB00-77AA-EB24-AD1D-BCB8997548C8}"/>
              </a:ext>
            </a:extLst>
          </p:cNvPr>
          <p:cNvSpPr>
            <a:spLocks noGrp="1"/>
          </p:cNvSpPr>
          <p:nvPr>
            <p:ph type="dt" idx="1"/>
          </p:nvPr>
        </p:nvSpPr>
        <p:spPr>
          <a:xfrm>
            <a:off x="1" y="9791672"/>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584ACC66-2DA5-EB8A-6D51-CA1F3D7C2310}"/>
              </a:ext>
            </a:extLst>
          </p:cNvPr>
          <p:cNvSpPr>
            <a:spLocks noGrp="1"/>
          </p:cNvSpPr>
          <p:nvPr>
            <p:ph type="ftr" sz="quarter" idx="4"/>
          </p:nvPr>
        </p:nvSpPr>
        <p:spPr>
          <a:xfrm>
            <a:off x="2560322" y="980345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6568852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88</a:t>
            </a:fld>
            <a:endParaRPr lang="en-VI"/>
          </a:p>
        </p:txBody>
      </p:sp>
    </p:spTree>
    <p:extLst>
      <p:ext uri="{BB962C8B-B14F-4D97-AF65-F5344CB8AC3E}">
        <p14:creationId xmlns:p14="http://schemas.microsoft.com/office/powerpoint/2010/main" val="24408619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0"/>
            <a:ext cx="3711575" cy="2784475"/>
          </a:xfrm>
        </p:spPr>
      </p:sp>
      <p:sp>
        <p:nvSpPr>
          <p:cNvPr id="3" name="Notes Placeholder 2"/>
          <p:cNvSpPr>
            <a:spLocks noGrp="1"/>
          </p:cNvSpPr>
          <p:nvPr>
            <p:ph type="body" idx="1"/>
          </p:nvPr>
        </p:nvSpPr>
        <p:spPr>
          <a:xfrm>
            <a:off x="-1" y="2876933"/>
            <a:ext cx="7313506" cy="6585363"/>
          </a:xfrm>
        </p:spPr>
        <p:txBody>
          <a:bodyPr/>
          <a:lstStyle/>
          <a:p>
            <a:pPr marL="193322" indent="-193322" defTabSz="966612">
              <a:defRPr/>
            </a:pPr>
            <a:r>
              <a:rPr lang="en-US" dirty="0">
                <a:solidFill>
                  <a:prstClr val="black"/>
                </a:solidFill>
              </a:rPr>
              <a:t>Seasonal Affective Disorder  (SAD) </a:t>
            </a:r>
            <a:r>
              <a:rPr lang="en-US" b="1" dirty="0">
                <a:solidFill>
                  <a:prstClr val="black"/>
                </a:solidFill>
              </a:rPr>
              <a:t>aka “The Winter Blues”</a:t>
            </a:r>
            <a:r>
              <a:rPr lang="en-US" dirty="0">
                <a:solidFill>
                  <a:prstClr val="black"/>
                </a:solidFill>
              </a:rPr>
              <a:t>— </a:t>
            </a:r>
            <a:r>
              <a:rPr lang="en-US" b="1" dirty="0">
                <a:solidFill>
                  <a:prstClr val="black"/>
                </a:solidFill>
              </a:rPr>
              <a:t>CHARACTERISTICS</a:t>
            </a:r>
            <a:r>
              <a:rPr lang="en-US" dirty="0">
                <a:solidFill>
                  <a:prstClr val="black"/>
                </a:solidFill>
              </a:rPr>
              <a:t>  Most notes are taken directly/verbatim from - </a:t>
            </a:r>
            <a:r>
              <a:rPr lang="en-US" dirty="0">
                <a:solidFill>
                  <a:prstClr val="black"/>
                </a:solidFill>
                <a:hlinkClick r:id="rId3"/>
              </a:rPr>
              <a:t>https://www.nimh.nih.gov/health/publications/seasonal-affective-disorder</a:t>
            </a:r>
            <a:endParaRPr lang="en-US" dirty="0">
              <a:solidFill>
                <a:prstClr val="black"/>
              </a:solidFill>
            </a:endParaRPr>
          </a:p>
          <a:p>
            <a:pPr marL="483306" lvl="1" indent="-193322" defTabSz="966612">
              <a:defRPr/>
            </a:pPr>
            <a:r>
              <a:rPr lang="en-US" dirty="0">
                <a:solidFill>
                  <a:prstClr val="black"/>
                </a:solidFill>
              </a:rPr>
              <a:t>Begins and ends about the same time every year. In most cases, SAD symptoms start in the late fall or early winter and go away during the spring and summer. People may start to feel “down” when the days get shorter in the fall and winter and begin to feel better in the spring, with longer daylight hours.</a:t>
            </a:r>
          </a:p>
          <a:p>
            <a:pPr marL="483306" lvl="1" indent="-193322" defTabSz="966612">
              <a:defRPr/>
            </a:pPr>
            <a:r>
              <a:rPr lang="en-US" dirty="0">
                <a:solidFill>
                  <a:prstClr val="black"/>
                </a:solidFill>
              </a:rPr>
              <a:t>More serious mood &amp; behavior changes may indicate the need for medical intervention.</a:t>
            </a:r>
          </a:p>
          <a:p>
            <a:pPr>
              <a:buFont typeface="+mj-lt"/>
              <a:buAutoNum type="arabicPeriod"/>
              <a:defRPr/>
            </a:pPr>
            <a:r>
              <a:rPr lang="en-US" b="1" dirty="0">
                <a:solidFill>
                  <a:prstClr val="black"/>
                </a:solidFill>
              </a:rPr>
              <a:t>For winter-pattern SAD, additional specific symptoms may include</a:t>
            </a:r>
            <a:r>
              <a:rPr lang="en-US" dirty="0">
                <a:solidFill>
                  <a:prstClr val="black"/>
                </a:solidFill>
              </a:rPr>
              <a:t>: Oversleeping (hypersomnia); ; Overeating, particularly with a craving for carbohydrates; Weight gain; Social withdrawal (feeling like “hibernating”).</a:t>
            </a:r>
          </a:p>
          <a:p>
            <a:pPr marL="193322" indent="-193322" defTabSz="966612">
              <a:defRPr/>
            </a:pPr>
            <a:r>
              <a:rPr lang="en-US" b="1" dirty="0">
                <a:solidFill>
                  <a:prstClr val="black"/>
                </a:solidFill>
              </a:rPr>
              <a:t>Who develops SAD? It is commonly thought SAD is more </a:t>
            </a:r>
            <a:r>
              <a:rPr lang="en-US" dirty="0">
                <a:solidFill>
                  <a:prstClr val="black"/>
                </a:solidFill>
              </a:rPr>
              <a:t>prevalent in women, but some studies suggest  it affects  males &amp; females equally. It is more common in those living farther north with shorter daylight hours and more common </a:t>
            </a:r>
            <a:r>
              <a:rPr lang="en-US" dirty="0" err="1">
                <a:solidFill>
                  <a:prstClr val="black"/>
                </a:solidFill>
              </a:rPr>
              <a:t>amoung</a:t>
            </a:r>
            <a:r>
              <a:rPr lang="en-US" dirty="0">
                <a:solidFill>
                  <a:prstClr val="black"/>
                </a:solidFill>
              </a:rPr>
              <a:t> younger adults.  </a:t>
            </a:r>
          </a:p>
          <a:p>
            <a:pPr marL="483306" lvl="1" indent="-193322" defTabSz="966612">
              <a:defRPr/>
            </a:pPr>
            <a:r>
              <a:rPr lang="en-US" b="1" dirty="0">
                <a:solidFill>
                  <a:prstClr val="black"/>
                </a:solidFill>
              </a:rPr>
              <a:t>More common in people with major depressive disorder or bipolar disorder, especially bipolar II disorder.</a:t>
            </a:r>
          </a:p>
          <a:p>
            <a:pPr marL="483306" lvl="1" indent="-193322" defTabSz="966612">
              <a:defRPr/>
            </a:pPr>
            <a:r>
              <a:rPr lang="en-US" dirty="0">
                <a:solidFill>
                  <a:prstClr val="black"/>
                </a:solidFill>
              </a:rPr>
              <a:t>Additionally, people with SAD tend to have other mental disorders, such as attention-deficit/hyperactivity disorder, an eating disorder, an anxiety disorder, or panic disorder</a:t>
            </a:r>
          </a:p>
          <a:p>
            <a:pPr marL="483306" lvl="1" indent="-193322" defTabSz="966612">
              <a:defRPr/>
            </a:pPr>
            <a:r>
              <a:rPr lang="en-US" dirty="0">
                <a:solidFill>
                  <a:prstClr val="black"/>
                </a:solidFill>
              </a:rPr>
              <a:t>Sometimes runs in families. More common in people who have relatives with other mental illnesses, such as major depression or schizophrenia.</a:t>
            </a:r>
          </a:p>
          <a:p>
            <a:pPr marL="193322" indent="-193322" defTabSz="966612">
              <a:defRPr/>
            </a:pPr>
            <a:r>
              <a:rPr lang="en-US" b="1" dirty="0">
                <a:solidFill>
                  <a:prstClr val="black"/>
                </a:solidFill>
              </a:rPr>
              <a:t>What causes SAD? It is thought the decrease in sunlight during fall &amp; winter may disrupt your body's internal (biological) clock – circadian rhythm.</a:t>
            </a:r>
            <a:r>
              <a:rPr lang="en-US" dirty="0">
                <a:solidFill>
                  <a:prstClr val="black"/>
                </a:solidFill>
              </a:rPr>
              <a:t> </a:t>
            </a:r>
            <a:r>
              <a:rPr lang="en-US" dirty="0">
                <a:solidFill>
                  <a:prstClr val="black"/>
                </a:solidFill>
                <a:hlinkClick r:id="rId4"/>
              </a:rPr>
              <a:t>https://www.mayoclinic.org/diseases-conditions/seasonal-affective-disorder/symptoms-causes/syc-20364651</a:t>
            </a:r>
            <a:r>
              <a:rPr lang="en-US" dirty="0">
                <a:solidFill>
                  <a:prstClr val="black"/>
                </a:solidFill>
              </a:rPr>
              <a:t> </a:t>
            </a:r>
          </a:p>
          <a:p>
            <a:pPr marL="483306" lvl="1" indent="-193322" defTabSz="966612">
              <a:defRPr/>
            </a:pPr>
            <a:r>
              <a:rPr lang="en-US" dirty="0">
                <a:solidFill>
                  <a:prstClr val="black"/>
                </a:solidFill>
              </a:rPr>
              <a:t>People with SAD may have reduced activity of the brain chemical (neurotransmitter) serotonin, which helps regulate mood – "happy" hormone. Research suggests sunlight controls the levels of molecules that help maintain normal serotonin levels, but in people with SAD, this regulation does not function properly, resulting in decreased serotonin levels in the winter.</a:t>
            </a:r>
          </a:p>
          <a:p>
            <a:pPr marL="483306" lvl="1" indent="-193322" defTabSz="966612">
              <a:defRPr/>
            </a:pPr>
            <a:r>
              <a:rPr lang="en-US" dirty="0">
                <a:solidFill>
                  <a:prstClr val="black"/>
                </a:solidFill>
              </a:rPr>
              <a:t>Findings suggest  people with SAD produce too much melatonin—a hormone that is central for maintaining the normal sleep-wake cycle. Overproduction of melatonin can increase sleepiness, lethargy, lack of energy. </a:t>
            </a:r>
          </a:p>
          <a:p>
            <a:pPr marL="483306" lvl="1" indent="-193322" defTabSz="966612">
              <a:defRPr/>
            </a:pPr>
            <a:r>
              <a:rPr lang="en-US" dirty="0">
                <a:solidFill>
                  <a:prstClr val="black"/>
                </a:solidFill>
              </a:rPr>
              <a:t>Both serotonin and melatonin help maintain the body’s daily rhythm that is tied to the seasonal night-day cycle. In people with SAD, the changes in serotonin and melatonin levels disrupt the normal daily rhythms. As a result, they can no longer adjust to the seasonal changes in day length, leading to sleep, mood, and behavior changes.</a:t>
            </a:r>
          </a:p>
          <a:p>
            <a:pPr marL="483306" lvl="1" indent="-193322" defTabSz="966612">
              <a:defRPr/>
            </a:pPr>
            <a:r>
              <a:rPr lang="en-US" dirty="0">
                <a:solidFill>
                  <a:prstClr val="black"/>
                </a:solidFill>
              </a:rPr>
              <a:t>Vitamin D deficits may exacerbate these problems. Vitamin D is believed to promote serotonin activity. Vitamin D is obtained through food  and produced by the body when exposed to sunlight on the skin. With less daylight in winter, people with SAD may have lower vitamin D levels, which may further hinder serotonin activity.</a:t>
            </a:r>
          </a:p>
          <a:p>
            <a:pPr marL="193322" indent="-193322" defTabSz="966612">
              <a:defRPr/>
            </a:pPr>
            <a:r>
              <a:rPr lang="en-US" b="1" dirty="0">
                <a:solidFill>
                  <a:prstClr val="black"/>
                </a:solidFill>
              </a:rPr>
              <a:t>Treatment of SAD - four main categories that may be used alone or in combination:</a:t>
            </a:r>
          </a:p>
          <a:p>
            <a:pPr marL="483306" lvl="1" indent="-193322" defTabSz="966612">
              <a:defRPr/>
            </a:pPr>
            <a:r>
              <a:rPr lang="en-US" dirty="0">
                <a:solidFill>
                  <a:prstClr val="black"/>
                </a:solidFill>
              </a:rPr>
              <a:t>Light therapy - Person sits in front of a very bright light box (10,000 lux) every day for about 30 to 45 minutes, usually first thing in the morning, from fall to spring. The light boxes, which are about 20 times brighter than ordinary indoor light, filter out the potentially damaging UV light, making this a safe treatment for most..</a:t>
            </a:r>
          </a:p>
          <a:p>
            <a:pPr marL="483306" lvl="1" indent="-193322" defTabSz="966612">
              <a:defRPr/>
            </a:pPr>
            <a:r>
              <a:rPr lang="en-US" dirty="0">
                <a:solidFill>
                  <a:prstClr val="black"/>
                </a:solidFill>
              </a:rPr>
              <a:t>Psychotherapy</a:t>
            </a:r>
          </a:p>
          <a:p>
            <a:pPr marL="483306" lvl="1" indent="-193322" defTabSz="966612">
              <a:defRPr/>
            </a:pPr>
            <a:r>
              <a:rPr lang="en-US" dirty="0">
                <a:solidFill>
                  <a:prstClr val="black"/>
                </a:solidFill>
              </a:rPr>
              <a:t>Antidepressant medications</a:t>
            </a:r>
          </a:p>
          <a:p>
            <a:pPr marL="483306" lvl="1" indent="-193322" defTabSz="966612">
              <a:defRPr/>
            </a:pPr>
            <a:r>
              <a:rPr lang="en-US" dirty="0">
                <a:solidFill>
                  <a:prstClr val="black"/>
                </a:solidFill>
              </a:rPr>
              <a:t>Vitamin D</a:t>
            </a:r>
          </a:p>
          <a:p>
            <a:endParaRPr lang="en-VI"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89</a:t>
            </a:fld>
            <a:endParaRPr lang="en-VI" dirty="0"/>
          </a:p>
        </p:txBody>
      </p:sp>
      <p:sp>
        <p:nvSpPr>
          <p:cNvPr id="5" name="Date Placeholder 2">
            <a:extLst>
              <a:ext uri="{FF2B5EF4-FFF2-40B4-BE49-F238E27FC236}">
                <a16:creationId xmlns:a16="http://schemas.microsoft.com/office/drawing/2014/main" id="{6D2585F7-F80F-D266-7357-A9F1DA9C8ABB}"/>
              </a:ext>
            </a:extLst>
          </p:cNvPr>
          <p:cNvSpPr>
            <a:spLocks noGrp="1"/>
          </p:cNvSpPr>
          <p:nvPr>
            <p:ph type="dt" idx="1"/>
          </p:nvPr>
        </p:nvSpPr>
        <p:spPr>
          <a:xfrm>
            <a:off x="1696" y="9306687"/>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6C4F4BFD-2F90-CB1D-FDB3-8A8955BFE412}"/>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21966167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40162" cy="2879725"/>
          </a:xfrm>
        </p:spPr>
      </p:sp>
      <p:sp>
        <p:nvSpPr>
          <p:cNvPr id="3" name="Notes Placeholder 2"/>
          <p:cNvSpPr>
            <a:spLocks noGrp="1"/>
          </p:cNvSpPr>
          <p:nvPr>
            <p:ph type="body" idx="1"/>
          </p:nvPr>
        </p:nvSpPr>
        <p:spPr>
          <a:xfrm>
            <a:off x="0" y="2995954"/>
            <a:ext cx="7313506" cy="6491117"/>
          </a:xfrm>
        </p:spPr>
        <p:txBody>
          <a:bodyPr/>
          <a:lstStyle/>
          <a:p>
            <a:pPr defTabSz="966612">
              <a:defRPr/>
            </a:pPr>
            <a:r>
              <a:rPr lang="en-US" sz="1200" dirty="0">
                <a:solidFill>
                  <a:prstClr val="black"/>
                </a:solidFill>
              </a:rPr>
              <a:t>Work area lighting – Use a mixture of overhead &amp; task lighting.  Increase ways for natural light to enter the work areas. Replace some florescent lighting with "Daylight" bulbs that mimic natural lighting and/or install florescent covers. </a:t>
            </a:r>
          </a:p>
          <a:p>
            <a:pPr lvl="1" defTabSz="966612">
              <a:defRPr/>
            </a:pPr>
            <a:r>
              <a:rPr lang="en-US" sz="1200" dirty="0">
                <a:solidFill>
                  <a:prstClr val="black"/>
                </a:solidFill>
              </a:rPr>
              <a:t>To achieve a balance between natural and artificial light and to avoid shadows and glare, place lights parallel to the window and the workspace. </a:t>
            </a:r>
          </a:p>
          <a:p>
            <a:pPr lvl="1" defTabSz="966612">
              <a:defRPr/>
            </a:pPr>
            <a:r>
              <a:rPr lang="en-US" sz="1200" dirty="0">
                <a:solidFill>
                  <a:prstClr val="black"/>
                </a:solidFill>
              </a:rPr>
              <a:t>Use task lights closer to desks rather than relying on overhead lighting all day to help reduce your office energy consumption up to 67 percent.  For desktop or laptop work, well-distributed diffuse light is best. </a:t>
            </a:r>
          </a:p>
          <a:p>
            <a:pPr>
              <a:buFont typeface="+mj-lt"/>
              <a:buAutoNum type="arabicPeriod"/>
              <a:defRPr/>
            </a:pPr>
            <a:r>
              <a:rPr lang="en-US" sz="1200" dirty="0">
                <a:solidFill>
                  <a:prstClr val="black"/>
                </a:solidFill>
              </a:rPr>
              <a:t>Warm white LED or incandescent lights provide the best lighting for eyestrain headache sufferers. Unlike fluorescent bulbs, they emit a warm glow with nominal blue light. Excess amounts of blue light have been shown by research to trigger migraine attacks. Incandescent light bulbs are not as energy efficient. </a:t>
            </a:r>
          </a:p>
          <a:p>
            <a:pPr lvl="1">
              <a:defRPr/>
            </a:pPr>
            <a:r>
              <a:rPr lang="en-US" sz="1200" b="1" dirty="0">
                <a:solidFill>
                  <a:prstClr val="black"/>
                </a:solidFill>
              </a:rPr>
              <a:t>Note</a:t>
            </a:r>
            <a:r>
              <a:rPr lang="en-US" sz="1200" dirty="0">
                <a:solidFill>
                  <a:prstClr val="black"/>
                </a:solidFill>
              </a:rPr>
              <a:t>  law changes regarding incandescent lights. There are bans in some states. More restrictions go into effect in 2025 under the 2007 Energy Independence and Security Act through the US Dept. of Energy.</a:t>
            </a:r>
          </a:p>
          <a:p>
            <a:pPr defTabSz="966612">
              <a:defRPr/>
            </a:pPr>
            <a:r>
              <a:rPr lang="en-US" sz="1200" dirty="0">
                <a:solidFill>
                  <a:prstClr val="black"/>
                </a:solidFill>
              </a:rPr>
              <a:t>Florescent lighting is a popular choice because of its relatively inexpensive cost and they last a long time.  Problems associated with them include very harsh on the eyes and  containing Mercury- a toxin. </a:t>
            </a:r>
          </a:p>
          <a:p>
            <a:pPr lvl="1">
              <a:buFont typeface="+mj-lt"/>
              <a:buAutoNum type="alphaLcPeriod"/>
              <a:defRPr/>
            </a:pPr>
            <a:r>
              <a:rPr lang="en-US" sz="1200" b="1" dirty="0">
                <a:solidFill>
                  <a:prstClr val="black"/>
                </a:solidFill>
              </a:rPr>
              <a:t>Florescent lights, even CFL's, "flicker".  </a:t>
            </a:r>
            <a:r>
              <a:rPr lang="en-US" sz="1200" dirty="0">
                <a:solidFill>
                  <a:prstClr val="black"/>
                </a:solidFill>
              </a:rPr>
              <a:t>Most people don't register the inconsistencies, but it can quickly become a problem. If bulbs aren’t replaced or taken care of properly, they are more susceptible to flickering, which can cause uncomfortable side effects for employees.  Some people are sensitive to flickering and it can cause them to experience the problems listed above more frequently and severely. </a:t>
            </a:r>
          </a:p>
          <a:p>
            <a:pPr lvl="1" defTabSz="966612">
              <a:defRPr/>
            </a:pPr>
            <a:r>
              <a:rPr lang="en-US" sz="1200" dirty="0">
                <a:solidFill>
                  <a:prstClr val="black"/>
                </a:solidFill>
              </a:rPr>
              <a:t>Any type of florescent light has color shift over time.  Florescent lights may not supply the broad spectrum of light and </a:t>
            </a:r>
            <a:r>
              <a:rPr lang="en-US" sz="1200" b="1" dirty="0">
                <a:solidFill>
                  <a:prstClr val="black"/>
                </a:solidFill>
              </a:rPr>
              <a:t>they emit more blue light than CFLS. which can trigger migraine attacks</a:t>
            </a:r>
            <a:r>
              <a:rPr lang="en-US" sz="1200" dirty="0">
                <a:solidFill>
                  <a:prstClr val="black"/>
                </a:solidFill>
              </a:rPr>
              <a:t>.</a:t>
            </a:r>
          </a:p>
          <a:p>
            <a:pPr lvl="1" defTabSz="966612">
              <a:defRPr/>
            </a:pPr>
            <a:r>
              <a:rPr lang="en-US" sz="1200" dirty="0">
                <a:solidFill>
                  <a:prstClr val="black"/>
                </a:solidFill>
              </a:rPr>
              <a:t>Warm up periods – florescent lights generally have to warm up to their full brightness when turned on.</a:t>
            </a:r>
          </a:p>
          <a:p>
            <a:pPr lvl="1" defTabSz="966612">
              <a:defRPr/>
            </a:pPr>
            <a:r>
              <a:rPr lang="en-US" sz="1200" dirty="0">
                <a:solidFill>
                  <a:prstClr val="black"/>
                </a:solidFill>
              </a:rPr>
              <a:t>Recycling Costs/Environmental Concerns – Florescent lights &amp; CFL's contain mercury.  </a:t>
            </a:r>
            <a:r>
              <a:rPr lang="en-US" sz="1200" b="1" dirty="0">
                <a:solidFill>
                  <a:prstClr val="black"/>
                </a:solidFill>
              </a:rPr>
              <a:t>Mercury is toxic </a:t>
            </a:r>
            <a:r>
              <a:rPr lang="en-US" sz="1200" dirty="0">
                <a:solidFill>
                  <a:prstClr val="black"/>
                </a:solidFill>
              </a:rPr>
              <a:t>especially to young children and unborn babies.  May be considered hazardous waste even if they contain just a little mercury. The US EPA recommends fluorescent lamps be segregated from general waste for recycling or safe disposal. Some jurisdictions require recycling of them. </a:t>
            </a:r>
          </a:p>
          <a:p>
            <a:pPr>
              <a:buFont typeface="+mj-lt"/>
              <a:buAutoNum type="arabicPeriod"/>
              <a:defRPr/>
            </a:pPr>
            <a:r>
              <a:rPr lang="en-US" sz="1200" b="1" dirty="0">
                <a:solidFill>
                  <a:prstClr val="black"/>
                </a:solidFill>
              </a:rPr>
              <a:t>BROKEN  FLORESCENT LIGHT. </a:t>
            </a:r>
            <a:r>
              <a:rPr lang="en-US" sz="1200" dirty="0">
                <a:solidFill>
                  <a:prstClr val="black"/>
                </a:solidFill>
              </a:rPr>
              <a:t> Although a CFL contains a small amount of mercury, take extra care when a florescent light breaks. The mercury escapes as both a gas that can be inhaled and as very fine powder. </a:t>
            </a:r>
          </a:p>
          <a:p>
            <a:pPr marL="483306" lvl="2" defTabSz="966612">
              <a:buFont typeface="+mj-lt"/>
              <a:buAutoNum type="alphaLcPeriod"/>
              <a:defRPr/>
            </a:pPr>
            <a:r>
              <a:rPr lang="en-US" sz="1200" dirty="0">
                <a:solidFill>
                  <a:prstClr val="black"/>
                </a:solidFill>
              </a:rPr>
              <a:t>Immediately open windows and ventilate the space and step outside for a couple minutes.</a:t>
            </a:r>
          </a:p>
          <a:p>
            <a:pPr marL="483306" lvl="2" defTabSz="966612">
              <a:buFont typeface="+mj-lt"/>
              <a:buAutoNum type="alphaLcPeriod"/>
              <a:defRPr/>
            </a:pPr>
            <a:r>
              <a:rPr lang="en-US" sz="1200" dirty="0">
                <a:solidFill>
                  <a:prstClr val="black"/>
                </a:solidFill>
              </a:rPr>
              <a:t>Get all the people and pets out of the room for 15 minutes and let the room air out.</a:t>
            </a:r>
          </a:p>
          <a:p>
            <a:pPr marL="483306" lvl="2" defTabSz="966612">
              <a:buFont typeface="+mj-lt"/>
              <a:buAutoNum type="alphaLcPeriod"/>
              <a:defRPr/>
            </a:pPr>
            <a:r>
              <a:rPr lang="en-US" sz="1200" dirty="0">
                <a:solidFill>
                  <a:prstClr val="black"/>
                </a:solidFill>
              </a:rPr>
              <a:t>Shut off central heating or HVAC systems to keep the gases and powder from being spread.</a:t>
            </a:r>
          </a:p>
          <a:p>
            <a:pPr marL="483306" lvl="2" defTabSz="966612">
              <a:buFont typeface="+mj-lt"/>
              <a:buAutoNum type="alphaLcPeriod"/>
              <a:defRPr/>
            </a:pPr>
            <a:r>
              <a:rPr lang="en-US" sz="1200" b="1" dirty="0">
                <a:solidFill>
                  <a:prstClr val="black"/>
                </a:solidFill>
              </a:rPr>
              <a:t>DO NOT TOUCH THE MERCURY. Scoop up larger pieces of the bulb from hard surfaces with stiff paper or cardboard. Use gloves to pick up pieces off carpet to avoid contact. Use sticky tape or duct tape to pick up smaller fragments. For hard surfaces, wipe down the area with a damp paper towel or a wet wipe. Do NOT use vacuums or brooms as they can spread mercury to other parts of the area.</a:t>
            </a:r>
          </a:p>
          <a:p>
            <a:pPr marL="483306" lvl="2" defTabSz="966612">
              <a:buFont typeface="+mj-lt"/>
              <a:buAutoNum type="alphaLcPeriod"/>
              <a:defRPr/>
            </a:pPr>
            <a:r>
              <a:rPr lang="en-US" sz="1200" b="1" dirty="0">
                <a:solidFill>
                  <a:prstClr val="black"/>
                </a:solidFill>
              </a:rPr>
              <a:t>Place all materials in a glass jar with a metal lid if available, otherwise they should be placed in a sealable plastic bag. Plastic bags do NOT contain the mercury fumes so take it outside immediately. </a:t>
            </a:r>
            <a:endParaRPr lang="en-US" sz="1200" dirty="0">
              <a:solidFill>
                <a:prstClr val="black"/>
              </a:solidFill>
            </a:endParaRPr>
          </a:p>
          <a:p>
            <a:pPr marL="193322" indent="-193322" defTabSz="966612">
              <a:defRPr/>
            </a:pPr>
            <a:endParaRPr lang="en-VI" sz="12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90</a:t>
            </a:fld>
            <a:endParaRPr lang="en-VI" dirty="0"/>
          </a:p>
        </p:txBody>
      </p:sp>
      <p:sp>
        <p:nvSpPr>
          <p:cNvPr id="6" name="Footer Placeholder 5">
            <a:extLst>
              <a:ext uri="{FF2B5EF4-FFF2-40B4-BE49-F238E27FC236}">
                <a16:creationId xmlns:a16="http://schemas.microsoft.com/office/drawing/2014/main" id="{CDFA05EB-BC4B-A15C-CA99-9DF4FEFF9217}"/>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414478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38575" cy="2879725"/>
          </a:xfrm>
        </p:spPr>
      </p:sp>
      <p:sp>
        <p:nvSpPr>
          <p:cNvPr id="3" name="Notes Placeholder 2"/>
          <p:cNvSpPr>
            <a:spLocks noGrp="1"/>
          </p:cNvSpPr>
          <p:nvPr>
            <p:ph type="body" idx="1"/>
          </p:nvPr>
        </p:nvSpPr>
        <p:spPr/>
        <p:txBody>
          <a:bodyPr/>
          <a:lstStyle/>
          <a:p>
            <a:pPr defTabSz="966612">
              <a:defRPr/>
            </a:pPr>
            <a:r>
              <a:rPr lang="en-US" sz="1200" dirty="0">
                <a:solidFill>
                  <a:prstClr val="black"/>
                </a:solidFill>
              </a:rPr>
              <a:t>Photo: </a:t>
            </a:r>
            <a:r>
              <a:rPr lang="en-US" sz="1200" dirty="0">
                <a:solidFill>
                  <a:prstClr val="black"/>
                </a:solidFill>
                <a:hlinkClick r:id="rId3"/>
              </a:rPr>
              <a:t>https://www.newschannelnebraska.com/story/41710215/wyoming-aiming-to-open-interstate-80-between-11-am-and-1-pm</a:t>
            </a:r>
            <a:r>
              <a:rPr lang="en-US" sz="1200" dirty="0">
                <a:solidFill>
                  <a:prstClr val="black"/>
                </a:solidFill>
              </a:rPr>
              <a:t> </a:t>
            </a:r>
          </a:p>
          <a:p>
            <a:pPr defTabSz="966612">
              <a:defRPr/>
            </a:pPr>
            <a:r>
              <a:rPr lang="en-US" sz="1200" dirty="0">
                <a:solidFill>
                  <a:prstClr val="black"/>
                </a:solidFill>
              </a:rPr>
              <a:t>Winter hazards are not just the weather conditions, but how those conditions affect how we work, &amp;  PPE use.</a:t>
            </a:r>
          </a:p>
          <a:p>
            <a:pPr defTabSz="966612">
              <a:defRPr/>
            </a:pPr>
            <a:r>
              <a:rPr lang="en-US" sz="1200" dirty="0">
                <a:solidFill>
                  <a:prstClr val="black"/>
                </a:solidFill>
              </a:rPr>
              <a:t>List of some of the hazards associated with winter weather across the United States.</a:t>
            </a:r>
          </a:p>
          <a:p>
            <a:pPr defTabSz="966612">
              <a:defRPr/>
            </a:pPr>
            <a:r>
              <a:rPr lang="en-US" sz="1200" dirty="0">
                <a:solidFill>
                  <a:prstClr val="black"/>
                </a:solidFill>
              </a:rPr>
              <a:t>NSC – IN 2021 known 209 deaths due to winter weather  the leading cause of weather related deaths; and second in weather related injuries. Heat was 2</a:t>
            </a:r>
            <a:r>
              <a:rPr lang="en-US" sz="1200" baseline="30000" dirty="0">
                <a:solidFill>
                  <a:prstClr val="black"/>
                </a:solidFill>
              </a:rPr>
              <a:t>nd</a:t>
            </a:r>
            <a:r>
              <a:rPr lang="en-US" sz="1200" dirty="0">
                <a:solidFill>
                  <a:prstClr val="black"/>
                </a:solidFill>
              </a:rPr>
              <a:t> weather-related deaths (301 ;  floods were third -150 deaths;</a:t>
            </a:r>
          </a:p>
          <a:p>
            <a:pPr lvl="1" defTabSz="966612">
              <a:defRPr/>
            </a:pPr>
            <a:r>
              <a:rPr lang="en-US" sz="1200" dirty="0">
                <a:solidFill>
                  <a:prstClr val="black"/>
                </a:solidFill>
              </a:rPr>
              <a:t> Tornados are leading cause of weather-related injuries 881 injuries; winter second; high winds/ thunderstorms were 3</a:t>
            </a:r>
            <a:r>
              <a:rPr lang="en-US" sz="1200" baseline="30000" dirty="0">
                <a:solidFill>
                  <a:prstClr val="black"/>
                </a:solidFill>
              </a:rPr>
              <a:t>rd</a:t>
            </a:r>
            <a:r>
              <a:rPr lang="en-US" sz="1200" dirty="0">
                <a:solidFill>
                  <a:prstClr val="black"/>
                </a:solidFill>
              </a:rPr>
              <a:t> with 155 injuries</a:t>
            </a:r>
          </a:p>
          <a:p>
            <a:pPr defTabSz="966612">
              <a:defRPr/>
            </a:pPr>
            <a:r>
              <a:rPr lang="en-US" sz="1200" dirty="0">
                <a:solidFill>
                  <a:prstClr val="black"/>
                </a:solidFill>
              </a:rPr>
              <a:t>Center for Disease Control (</a:t>
            </a:r>
            <a:r>
              <a:rPr lang="en-US" sz="1200" b="1" dirty="0">
                <a:solidFill>
                  <a:prstClr val="black"/>
                </a:solidFill>
              </a:rPr>
              <a:t>CDC), winter weather kills more than twice as many Americans as summer heat</a:t>
            </a:r>
            <a:r>
              <a:rPr lang="en-US" sz="1200" dirty="0">
                <a:solidFill>
                  <a:prstClr val="black"/>
                </a:solidFill>
              </a:rPr>
              <a:t>. </a:t>
            </a:r>
          </a:p>
          <a:p>
            <a:pPr lvl="1" defTabSz="966612">
              <a:defRPr/>
            </a:pPr>
            <a:r>
              <a:rPr lang="en-US" sz="1200" dirty="0">
                <a:solidFill>
                  <a:prstClr val="black"/>
                </a:solidFill>
              </a:rPr>
              <a:t>Snow shoveling is responsible for causing illness &amp; death during the winter. A Nationwide Children's Hospital reports about 100 people die each year after snow shoveling triggered a heart attack. </a:t>
            </a:r>
            <a:r>
              <a:rPr lang="en-US" sz="1200" dirty="0">
                <a:solidFill>
                  <a:prstClr val="black"/>
                </a:solidFill>
                <a:hlinkClick r:id="rId4"/>
              </a:rPr>
              <a:t>https://www.abc10.com/article/weather/accuweather/how-dangerous-is-winter-weather/507-e0a5f7d8-35f9-43c9-97d0-dcbe9f1f5f23</a:t>
            </a:r>
            <a:r>
              <a:rPr lang="en-US" sz="1200" dirty="0">
                <a:solidFill>
                  <a:prstClr val="black"/>
                </a:solidFill>
              </a:rPr>
              <a:t> </a:t>
            </a:r>
          </a:p>
          <a:p>
            <a:pPr defTabSz="966612">
              <a:defRPr/>
            </a:pPr>
            <a:r>
              <a:rPr lang="en-US" sz="1200" dirty="0">
                <a:solidFill>
                  <a:prstClr val="black"/>
                </a:solidFill>
              </a:rPr>
              <a:t>U.S. Bureau of Labor Statistics –in 2017, over 20,000 workplace injuries were linked to ice, sleet, or snow requiring employees to take at least one day off work. </a:t>
            </a:r>
          </a:p>
          <a:p>
            <a:pPr lvl="1" defTabSz="966612">
              <a:defRPr/>
            </a:pPr>
            <a:r>
              <a:rPr lang="en-US" sz="1200" dirty="0">
                <a:solidFill>
                  <a:prstClr val="black"/>
                </a:solidFill>
              </a:rPr>
              <a:t>In </a:t>
            </a:r>
            <a:r>
              <a:rPr lang="en-US" sz="1200" b="1" dirty="0">
                <a:solidFill>
                  <a:prstClr val="black"/>
                </a:solidFill>
              </a:rPr>
              <a:t>2020, ice, sleet, or snow was responsible for 41.5% of weather-related workplace fatalities. </a:t>
            </a:r>
          </a:p>
          <a:p>
            <a:pPr lvl="1" defTabSz="966612">
              <a:defRPr/>
            </a:pPr>
            <a:r>
              <a:rPr lang="en-US" sz="1200" dirty="0">
                <a:solidFill>
                  <a:prstClr val="black"/>
                </a:solidFill>
              </a:rPr>
              <a:t>Winter conditions are incredibly dangerous for your employees. A winter slip  averages $47,681 per workers’ compensation claim, as well as increased insurance premiums. Cause a major hit to productivity. </a:t>
            </a:r>
          </a:p>
          <a:p>
            <a:pPr lvl="1" defTabSz="966612">
              <a:defRPr/>
            </a:pPr>
            <a:r>
              <a:rPr lang="en-US" sz="1200" b="1" dirty="0">
                <a:solidFill>
                  <a:prstClr val="black"/>
                </a:solidFill>
              </a:rPr>
              <a:t>Research shows 24% of slips &amp; falls are caused by incorrect footwear</a:t>
            </a:r>
            <a:r>
              <a:rPr lang="en-US" sz="1200" dirty="0">
                <a:solidFill>
                  <a:prstClr val="black"/>
                </a:solidFill>
              </a:rPr>
              <a:t>. Ensure employees </a:t>
            </a:r>
            <a:r>
              <a:rPr lang="en-US" sz="1200" dirty="0" err="1">
                <a:solidFill>
                  <a:prstClr val="black"/>
                </a:solidFill>
              </a:rPr>
              <a:t>weariproper</a:t>
            </a:r>
            <a:r>
              <a:rPr lang="en-US" sz="1200" dirty="0">
                <a:solidFill>
                  <a:prstClr val="black"/>
                </a:solidFill>
              </a:rPr>
              <a:t> footwear with slip-resistant soles and good traction all year round. Insulated boots are recommended in winter. Rubber boots with a good tread pattern are also useful during any wet conditions.</a:t>
            </a:r>
          </a:p>
          <a:p>
            <a:pPr lvl="1" defTabSz="966612">
              <a:defRPr/>
            </a:pPr>
            <a:r>
              <a:rPr lang="en-US" sz="1200" dirty="0">
                <a:solidFill>
                  <a:prstClr val="black"/>
                </a:solidFill>
                <a:hlinkClick r:id="rId5"/>
              </a:rPr>
              <a:t>https://www.alertmedia.com/blog/slips-trips-falls/</a:t>
            </a:r>
            <a:r>
              <a:rPr lang="en-US" sz="1200" dirty="0">
                <a:solidFill>
                  <a:prstClr val="black"/>
                </a:solidFill>
              </a:rPr>
              <a:t> </a:t>
            </a:r>
          </a:p>
          <a:p>
            <a:pPr defTabSz="966612">
              <a:defRPr/>
            </a:pPr>
            <a:r>
              <a:rPr lang="en-US" sz="1200" dirty="0">
                <a:solidFill>
                  <a:prstClr val="black"/>
                </a:solidFill>
              </a:rPr>
              <a:t>According to SFM claims data, </a:t>
            </a:r>
            <a:r>
              <a:rPr lang="en-US" sz="1200" b="1" dirty="0">
                <a:solidFill>
                  <a:prstClr val="black"/>
                </a:solidFill>
              </a:rPr>
              <a:t>25 percent of ice- and snow-related falls occur in parking lots . </a:t>
            </a:r>
            <a:r>
              <a:rPr lang="en-US" sz="1200" dirty="0">
                <a:solidFill>
                  <a:prstClr val="black"/>
                </a:solidFill>
              </a:rPr>
              <a:t>20% of these result in lost time from work</a:t>
            </a:r>
            <a:r>
              <a:rPr lang="en-US" sz="1100" dirty="0">
                <a:solidFill>
                  <a:prstClr val="black"/>
                </a:solidFill>
              </a:rPr>
              <a:t>.   </a:t>
            </a:r>
            <a:r>
              <a:rPr lang="en-US" sz="1100" dirty="0">
                <a:solidFill>
                  <a:prstClr val="black"/>
                </a:solidFill>
                <a:hlinkClick r:id="rId6"/>
              </a:rPr>
              <a:t>https://www.sfmic.com/safety/avoid-winter-slips-and-falls/#:~:text=According%20to%20OSHA%2C%20slips%20and,only%20to%20motor%20vehicle%20accidents</a:t>
            </a:r>
            <a:r>
              <a:rPr lang="en-US" sz="1100" dirty="0">
                <a:solidFill>
                  <a:prstClr val="black"/>
                </a:solidFill>
              </a:rPr>
              <a:t>) </a:t>
            </a:r>
          </a:p>
          <a:p>
            <a:pPr defTabSz="966612">
              <a:defRPr/>
            </a:pPr>
            <a:r>
              <a:rPr lang="en-US" sz="1200" dirty="0">
                <a:solidFill>
                  <a:prstClr val="black"/>
                </a:solidFill>
              </a:rPr>
              <a:t>American Journal of Emergency Medicine recently published results of a 17-year study that documents the most common injuries associated with shoveling snow. ~11,000 people are hospitalized per year, and 195,000 across the whole span, due to accidents stemming from snow shoveling. Most of these injuries fell into the following categories: back injuries, head injuries, bone fractures, and heart attacks/strokes.</a:t>
            </a:r>
            <a:endParaRPr lang="en-US" sz="1200" b="1" dirty="0">
              <a:solidFill>
                <a:prstClr val="black"/>
              </a:solidFill>
            </a:endParaRPr>
          </a:p>
          <a:p>
            <a:pPr lvl="1" defTabSz="966612">
              <a:defRPr/>
            </a:pPr>
            <a:r>
              <a:rPr lang="en-US" sz="1200" b="1" dirty="0">
                <a:solidFill>
                  <a:prstClr val="black"/>
                </a:solidFill>
              </a:rPr>
              <a:t>The most common reasons for sustaining a snow shoveling injury included: slip and fall accidents, overexertion, and being struck by a shovel. </a:t>
            </a:r>
          </a:p>
          <a:p>
            <a:pPr lvl="0">
              <a:buAutoNum type="arabicPeriod"/>
            </a:pPr>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t>9</a:t>
            </a:fld>
            <a:endParaRPr lang="en-VI" dirty="0"/>
          </a:p>
        </p:txBody>
      </p:sp>
      <p:sp>
        <p:nvSpPr>
          <p:cNvPr id="5" name="Date Placeholder 2">
            <a:extLst>
              <a:ext uri="{FF2B5EF4-FFF2-40B4-BE49-F238E27FC236}">
                <a16:creationId xmlns:a16="http://schemas.microsoft.com/office/drawing/2014/main" id="{6650BD2C-63CD-3040-6626-8E564468B6C9}"/>
              </a:ext>
            </a:extLst>
          </p:cNvPr>
          <p:cNvSpPr>
            <a:spLocks noGrp="1"/>
          </p:cNvSpPr>
          <p:nvPr>
            <p:ph type="dt" idx="1"/>
          </p:nvPr>
        </p:nvSpPr>
        <p:spPr>
          <a:xfrm>
            <a:off x="1696" y="9319074"/>
            <a:ext cx="1705185" cy="289588"/>
          </a:xfrm>
          <a:prstGeom prst="rect">
            <a:avLst/>
          </a:prstGeom>
        </p:spPr>
        <p:txBody>
          <a:bodyPr vert="horz" lIns="96661" tIns="48331" rIns="96661" bIns="48331" rtlCol="0" anchor="b"/>
          <a:lstStyle>
            <a:lvl1pPr algn="l">
              <a:defRPr sz="1000">
                <a:latin typeface="Lato Light" panose="020F0302020204030203" pitchFamily="34" charset="0"/>
              </a:defRPr>
            </a:lvl1pPr>
          </a:lstStyle>
          <a:p>
            <a:r>
              <a:rPr lang="en-US" dirty="0"/>
              <a:t>Rev 12/01/2022</a:t>
            </a:r>
            <a:endParaRPr lang="en-VI" dirty="0"/>
          </a:p>
        </p:txBody>
      </p:sp>
      <p:sp>
        <p:nvSpPr>
          <p:cNvPr id="6" name="Footer Placeholder 5">
            <a:extLst>
              <a:ext uri="{FF2B5EF4-FFF2-40B4-BE49-F238E27FC236}">
                <a16:creationId xmlns:a16="http://schemas.microsoft.com/office/drawing/2014/main" id="{99B681C8-9031-1525-1582-C0C48A4B61E3}"/>
              </a:ext>
            </a:extLst>
          </p:cNvPr>
          <p:cNvSpPr>
            <a:spLocks noGrp="1"/>
          </p:cNvSpPr>
          <p:nvPr>
            <p:ph type="ftr" sz="quarter" idx="4"/>
          </p:nvPr>
        </p:nvSpPr>
        <p:spPr>
          <a:xfrm>
            <a:off x="2316482" y="9319075"/>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a:t>GHSC – Winter  &amp; Cold Weather Hazards</a:t>
            </a:r>
            <a:endParaRPr lang="en-VI" dirty="0"/>
          </a:p>
        </p:txBody>
      </p:sp>
    </p:spTree>
    <p:extLst>
      <p:ext uri="{BB962C8B-B14F-4D97-AF65-F5344CB8AC3E}">
        <p14:creationId xmlns:p14="http://schemas.microsoft.com/office/powerpoint/2010/main" val="847244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0"/>
            <a:ext cx="3840162" cy="2879725"/>
          </a:xfrm>
        </p:spPr>
      </p:sp>
      <p:sp>
        <p:nvSpPr>
          <p:cNvPr id="3" name="Notes Placeholder 2"/>
          <p:cNvSpPr>
            <a:spLocks noGrp="1"/>
          </p:cNvSpPr>
          <p:nvPr>
            <p:ph type="body" idx="1"/>
          </p:nvPr>
        </p:nvSpPr>
        <p:spPr>
          <a:xfrm>
            <a:off x="-1" y="3015686"/>
            <a:ext cx="7313506" cy="6491117"/>
          </a:xfrm>
        </p:spPr>
        <p:txBody>
          <a:bodyPr/>
          <a:lstStyle/>
          <a:p>
            <a:pPr marL="193322" indent="-193322" defTabSz="966612">
              <a:defRPr/>
            </a:pPr>
            <a:r>
              <a:rPr lang="en-US" sz="1200" dirty="0">
                <a:solidFill>
                  <a:prstClr val="black"/>
                </a:solidFill>
              </a:rPr>
              <a:t>Check the vehicle to ensure proper working order. </a:t>
            </a:r>
          </a:p>
          <a:p>
            <a:pPr marL="483306" lvl="1" indent="-193322" defTabSz="966612">
              <a:defRPr/>
            </a:pPr>
            <a:r>
              <a:rPr lang="en-US" sz="1200" dirty="0">
                <a:solidFill>
                  <a:prstClr val="black"/>
                </a:solidFill>
              </a:rPr>
              <a:t>Brakes: Brakes should provide even and balanced braking. Also check that brake fluid is at the proper level.</a:t>
            </a:r>
          </a:p>
          <a:p>
            <a:pPr marL="483306" lvl="1" indent="-193322" defTabSz="966612">
              <a:defRPr/>
            </a:pPr>
            <a:r>
              <a:rPr lang="en-US" sz="1200" dirty="0">
                <a:solidFill>
                  <a:prstClr val="black"/>
                </a:solidFill>
              </a:rPr>
              <a:t>Cooling System: Ensure  proper mixture of 50/50 antifreeze &amp; water in cooling system at the proper level.</a:t>
            </a:r>
          </a:p>
          <a:p>
            <a:pPr marL="483306" lvl="1" indent="-193322" defTabSz="966612">
              <a:defRPr/>
            </a:pPr>
            <a:r>
              <a:rPr lang="en-US" sz="1200" dirty="0">
                <a:solidFill>
                  <a:prstClr val="black"/>
                </a:solidFill>
              </a:rPr>
              <a:t>Electrical System: Check the ignition system. Make sure battery is fully charged &amp;the connections are clean. Check the alternator belt is in good condition with proper tension. When the temperature drops, so does battery power. In cold weather, gasoline and diesel engines take more battery power to start, and electric and hybrid-electric vehicles’ driving range can be reduced..</a:t>
            </a:r>
          </a:p>
          <a:p>
            <a:pPr marL="483306" lvl="1" indent="-193322" defTabSz="966612">
              <a:defRPr/>
            </a:pPr>
            <a:r>
              <a:rPr lang="en-US" sz="1200" dirty="0">
                <a:solidFill>
                  <a:prstClr val="black"/>
                </a:solidFill>
              </a:rPr>
              <a:t>Engine &amp; Exhaust System: Inspect all engine systems.  Check exhaust for leaks and all clamps &amp; hangers are snug.</a:t>
            </a:r>
          </a:p>
          <a:p>
            <a:pPr marL="483306" lvl="1" indent="-193322" defTabSz="966612">
              <a:defRPr/>
            </a:pPr>
            <a:r>
              <a:rPr lang="en-US" sz="1200" dirty="0">
                <a:solidFill>
                  <a:prstClr val="black"/>
                </a:solidFill>
              </a:rPr>
              <a:t>Tires: Check for proper tire inflation &amp;  tread depth (at least 2/32 of an inch). Tire inflation pressure drops as outside temps drop. Ensure each tire is filled to vehicle manufacturer’s recommended inflation pressure, (in owner’s manual and on a label located on the driver's side door frame). Do not inflate tires to pressure listed on the tire itself. That number is the maximum pressure the tire can hold, not the recommended pressure for the vehicle. Check tires when they are cold, meaning they have not been driven on for at least three hours. Check each tire’s age. Some vehicle manufacturers recommend replacing tires every six years regardless of use. Check tires &amp; sidewalls for damage &amp; uneven wear - cuts, punctures, bulges, scrapes, cracks, or bumps. </a:t>
            </a:r>
            <a:r>
              <a:rPr lang="en-US" sz="1200" b="1" dirty="0">
                <a:solidFill>
                  <a:prstClr val="black"/>
                </a:solidFill>
                <a:latin typeface="Lato" panose="020F0502020204030203" pitchFamily="34" charset="0"/>
                <a:cs typeface="Lato Semibold" panose="020F0702020204030203" pitchFamily="34" charset="0"/>
              </a:rPr>
              <a:t>CHECK </a:t>
            </a:r>
            <a:r>
              <a:rPr lang="en-US" sz="1200" b="1" dirty="0">
                <a:solidFill>
                  <a:prstClr val="black"/>
                </a:solidFill>
                <a:latin typeface="Lato" panose="020F0502020204030203" pitchFamily="34" charset="0"/>
              </a:rPr>
              <a:t>the spare tire. </a:t>
            </a:r>
          </a:p>
          <a:p>
            <a:pPr marL="483306" lvl="1" indent="-193322" defTabSz="966612">
              <a:defRPr/>
            </a:pPr>
            <a:r>
              <a:rPr lang="en-US" sz="1200" dirty="0">
                <a:solidFill>
                  <a:prstClr val="black"/>
                </a:solidFill>
              </a:rPr>
              <a:t>Oil: Check oil is at proper level.</a:t>
            </a:r>
          </a:p>
          <a:p>
            <a:pPr marL="483306" lvl="1" indent="-193322" defTabSz="966612">
              <a:defRPr/>
            </a:pPr>
            <a:r>
              <a:rPr lang="en-US" sz="1200" dirty="0">
                <a:solidFill>
                  <a:prstClr val="black"/>
                </a:solidFill>
              </a:rPr>
              <a:t>Visibility Systems: Inspect all exterior lights, defrosters (windshield &amp; rear window), and wipers. Install winter windshield wipers.</a:t>
            </a:r>
          </a:p>
          <a:p>
            <a:pPr marL="193322" indent="-193322" defTabSz="966612">
              <a:defRPr/>
            </a:pPr>
            <a:endParaRPr lang="en-VI" sz="1300" dirty="0"/>
          </a:p>
        </p:txBody>
      </p:sp>
      <p:sp>
        <p:nvSpPr>
          <p:cNvPr id="4" name="Slide Number Placeholder 3"/>
          <p:cNvSpPr>
            <a:spLocks noGrp="1"/>
          </p:cNvSpPr>
          <p:nvPr>
            <p:ph type="sldNum" sz="quarter" idx="5"/>
          </p:nvPr>
        </p:nvSpPr>
        <p:spPr/>
        <p:txBody>
          <a:bodyPr/>
          <a:lstStyle/>
          <a:p>
            <a:fld id="{08B62C1E-FB89-4114-AF82-DCC7AD38C6E5}" type="slidenum">
              <a:rPr lang="en-VI" smtClean="0"/>
              <a:pPr/>
              <a:t>91</a:t>
            </a:fld>
            <a:endParaRPr lang="en-VI" dirty="0"/>
          </a:p>
        </p:txBody>
      </p:sp>
      <p:sp>
        <p:nvSpPr>
          <p:cNvPr id="7" name="Date Placeholder 2">
            <a:extLst>
              <a:ext uri="{FF2B5EF4-FFF2-40B4-BE49-F238E27FC236}">
                <a16:creationId xmlns:a16="http://schemas.microsoft.com/office/drawing/2014/main" id="{39A0075F-7023-9F71-3651-25A43C838BF5}"/>
              </a:ext>
            </a:extLst>
          </p:cNvPr>
          <p:cNvSpPr txBox="1">
            <a:spLocks/>
          </p:cNvSpPr>
          <p:nvPr/>
        </p:nvSpPr>
        <p:spPr>
          <a:xfrm>
            <a:off x="1696" y="9311612"/>
            <a:ext cx="1705185" cy="289588"/>
          </a:xfrm>
          <a:prstGeom prst="rect">
            <a:avLst/>
          </a:prstGeom>
        </p:spPr>
        <p:txBody>
          <a:bodyPr vert="horz" lIns="96661" tIns="48331" rIns="96661" bIns="48331" rtlCol="0" anchor="b"/>
          <a:lstStyle>
            <a:defPPr>
              <a:defRPr lang="en-US"/>
            </a:defPPr>
            <a:lvl1pPr marL="0" algn="l" defTabSz="914400" rtl="0" eaLnBrk="1" latinLnBrk="0" hangingPunct="1">
              <a:defRPr sz="900" kern="1200">
                <a:solidFill>
                  <a:schemeClr val="tx1"/>
                </a:solidFill>
                <a:latin typeface="Lato Light" panose="020F03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Rev 12/01/2022</a:t>
            </a:r>
            <a:endParaRPr lang="en-VI" dirty="0"/>
          </a:p>
        </p:txBody>
      </p:sp>
      <p:sp>
        <p:nvSpPr>
          <p:cNvPr id="8" name="Footer Placeholder 5">
            <a:extLst>
              <a:ext uri="{FF2B5EF4-FFF2-40B4-BE49-F238E27FC236}">
                <a16:creationId xmlns:a16="http://schemas.microsoft.com/office/drawing/2014/main" id="{61B0152A-E373-7CB5-20C5-A64557FDED7E}"/>
              </a:ext>
            </a:extLst>
          </p:cNvPr>
          <p:cNvSpPr>
            <a:spLocks noGrp="1"/>
          </p:cNvSpPr>
          <p:nvPr>
            <p:ph type="ftr" sz="quarter" idx="4"/>
          </p:nvPr>
        </p:nvSpPr>
        <p:spPr>
          <a:xfrm>
            <a:off x="2316482" y="9323393"/>
            <a:ext cx="2682239" cy="277808"/>
          </a:xfrm>
          <a:prstGeom prst="rect">
            <a:avLst/>
          </a:prstGeom>
        </p:spPr>
        <p:txBody>
          <a:bodyPr vert="horz" lIns="96661" tIns="48331" rIns="96661" bIns="48331" rtlCol="0" anchor="b"/>
          <a:lstStyle>
            <a:lvl1pPr algn="r">
              <a:defRPr sz="1000">
                <a:latin typeface="Lato Light" panose="020F0302020204030203" pitchFamily="34" charset="0"/>
              </a:defRPr>
            </a:lvl1pPr>
          </a:lstStyle>
          <a:p>
            <a:r>
              <a:rPr lang="en-US" dirty="0"/>
              <a:t>GHSC – Winter  &amp; Cold Weather Hazards</a:t>
            </a:r>
            <a:endParaRPr lang="en-VI" dirty="0"/>
          </a:p>
        </p:txBody>
      </p:sp>
    </p:spTree>
    <p:extLst>
      <p:ext uri="{BB962C8B-B14F-4D97-AF65-F5344CB8AC3E}">
        <p14:creationId xmlns:p14="http://schemas.microsoft.com/office/powerpoint/2010/main" val="180999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74406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07357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0128498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5944876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8411951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2617272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2337088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5294586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2107139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05554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411478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3498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82537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191415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34B590AC-CB93-40A4-A9F1-8F2DA90FF5F6}" type="slidenum">
              <a:rPr lang="en-US" smtClean="0"/>
              <a:t>‹#›</a:t>
            </a:fld>
            <a:endParaRPr lang="en-US"/>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1835735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34B590AC-CB93-40A4-A9F1-8F2DA90FF5F6}" type="slidenum">
              <a:rPr lang="en-US" smtClean="0"/>
              <a:t>‹#›</a:t>
            </a:fld>
            <a:endParaRPr lang="en-US"/>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6704723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7431994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9040307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973A498F-9100-4B2F-B759-490118B7871F}" type="datetimeFigureOut">
              <a:rPr lang="en-US" smtClean="0"/>
              <a:t>3/16/2026</a:t>
            </a:fld>
            <a:endParaRPr lang="en-US"/>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34B590AC-CB93-40A4-A9F1-8F2DA90FF5F6}" type="slidenum">
              <a:rPr lang="en-US" smtClean="0"/>
              <a:t>‹#›</a:t>
            </a:fld>
            <a:endParaRPr lang="en-US"/>
          </a:p>
        </p:txBody>
      </p:sp>
    </p:spTree>
    <p:extLst>
      <p:ext uri="{BB962C8B-B14F-4D97-AF65-F5344CB8AC3E}">
        <p14:creationId xmlns:p14="http://schemas.microsoft.com/office/powerpoint/2010/main" val="20007583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973A498F-9100-4B2F-B759-490118B7871F}" type="datetimeFigureOut">
              <a:rPr lang="en-US" smtClean="0"/>
              <a:t>3/16/2026</a:t>
            </a:fld>
            <a:endParaRPr lang="en-US"/>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34B590AC-CB93-40A4-A9F1-8F2DA90FF5F6}" type="slidenum">
              <a:rPr lang="en-US" smtClean="0"/>
              <a:t>‹#›</a:t>
            </a:fld>
            <a:endParaRPr lang="en-US"/>
          </a:p>
        </p:txBody>
      </p:sp>
    </p:spTree>
    <p:extLst>
      <p:ext uri="{BB962C8B-B14F-4D97-AF65-F5344CB8AC3E}">
        <p14:creationId xmlns:p14="http://schemas.microsoft.com/office/powerpoint/2010/main" val="1364347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973A498F-9100-4B2F-B759-490118B7871F}" type="datetimeFigureOut">
              <a:rPr lang="en-US" smtClean="0"/>
              <a:t>3/16/2026</a:t>
            </a:fld>
            <a:endParaRPr lang="en-US"/>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34B590AC-CB93-40A4-A9F1-8F2DA90FF5F6}" type="slidenum">
              <a:rPr lang="en-US" smtClean="0"/>
              <a:t>‹#›</a:t>
            </a:fld>
            <a:endParaRPr lang="en-US"/>
          </a:p>
        </p:txBody>
      </p:sp>
    </p:spTree>
    <p:extLst>
      <p:ext uri="{BB962C8B-B14F-4D97-AF65-F5344CB8AC3E}">
        <p14:creationId xmlns:p14="http://schemas.microsoft.com/office/powerpoint/2010/main" val="21762373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3431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41385"/>
            <a:ext cx="8686800" cy="822960"/>
          </a:xfrm>
        </p:spPr>
        <p:txBody>
          <a:bodyPr anchor="t"/>
          <a:lstStyle>
            <a:lvl1pPr>
              <a:defRPr>
                <a:solidFill>
                  <a:schemeClr val="tx1">
                    <a:lumMod val="50000"/>
                    <a:lumOff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28601" y="1277938"/>
            <a:ext cx="4267200" cy="4877817"/>
          </a:xfrm>
        </p:spPr>
        <p:txBody>
          <a:bodyPr/>
          <a:lstStyle>
            <a:lvl1pPr>
              <a:defRPr sz="30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199" y="1277938"/>
            <a:ext cx="4267199" cy="4877817"/>
          </a:xfrm>
        </p:spPr>
        <p:txBody>
          <a:bodyPr/>
          <a:lstStyle>
            <a:lvl1pPr>
              <a:defRPr sz="30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62794A48-D97B-4E1F-989B-D6C7C2EE6280}"/>
              </a:ext>
            </a:extLst>
          </p:cNvPr>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a:extLst>
              <a:ext uri="{FF2B5EF4-FFF2-40B4-BE49-F238E27FC236}">
                <a16:creationId xmlns:a16="http://schemas.microsoft.com/office/drawing/2014/main" id="{828492CD-30C0-44F6-9BC4-3140D20ED125}"/>
              </a:ext>
            </a:extLst>
          </p:cNvPr>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6">
            <a:extLst>
              <a:ext uri="{FF2B5EF4-FFF2-40B4-BE49-F238E27FC236}">
                <a16:creationId xmlns:a16="http://schemas.microsoft.com/office/drawing/2014/main" id="{0337C173-90D9-450E-B01B-39A06EB04079}"/>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Tree>
    <p:extLst>
      <p:ext uri="{BB962C8B-B14F-4D97-AF65-F5344CB8AC3E}">
        <p14:creationId xmlns:p14="http://schemas.microsoft.com/office/powerpoint/2010/main" val="378904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222915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p>
        </p:txBody>
      </p:sp>
      <p:sp>
        <p:nvSpPr>
          <p:cNvPr id="3" name="Text Placeholder 2"/>
          <p:cNvSpPr>
            <a:spLocks noGrp="1"/>
          </p:cNvSpPr>
          <p:nvPr>
            <p:ph type="body" idx="1"/>
          </p:nvPr>
        </p:nvSpPr>
        <p:spPr>
          <a:xfrm>
            <a:off x="228600" y="1265612"/>
            <a:ext cx="4268788" cy="639762"/>
          </a:xfrm>
        </p:spPr>
        <p:txBody>
          <a:bodyPr anchor="b">
            <a:noAutofit/>
          </a:bodyPr>
          <a:lstStyle>
            <a:lvl1pPr marL="0" indent="0">
              <a:buNone/>
              <a:defRPr sz="3200" b="1">
                <a:solidFill>
                  <a:srgbClr val="F8A706"/>
                </a:solidFill>
                <a:latin typeface="Lato Black" panose="020F0A0202020403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05374"/>
            <a:ext cx="4268788" cy="4266826"/>
          </a:xfrm>
        </p:spPr>
        <p:txBody>
          <a:bodyPr/>
          <a:lstStyle>
            <a:lvl1pPr>
              <a:defRPr sz="2400">
                <a:latin typeface="Lato Light" panose="020F0302020204030203" pitchFamily="34" charset="0"/>
                <a:cs typeface="Arial" panose="020B0604020202020204" pitchFamily="34" charset="0"/>
              </a:defRPr>
            </a:lvl1pPr>
            <a:lvl2pPr>
              <a:defRPr sz="2000">
                <a:latin typeface="Lato Light" panose="020F0302020204030203" pitchFamily="34" charset="0"/>
                <a:cs typeface="Arial" panose="020B0604020202020204" pitchFamily="34" charset="0"/>
              </a:defRPr>
            </a:lvl2pPr>
            <a:lvl3pPr>
              <a:defRPr sz="1800">
                <a:latin typeface="Lato Light" panose="020F0302020204030203" pitchFamily="34" charset="0"/>
                <a:cs typeface="Arial" panose="020B0604020202020204" pitchFamily="34" charset="0"/>
              </a:defRPr>
            </a:lvl3pPr>
            <a:lvl4pPr>
              <a:defRPr sz="1600">
                <a:latin typeface="Lato Light" panose="020F0302020204030203" pitchFamily="34" charset="0"/>
                <a:cs typeface="Arial" panose="020B0604020202020204" pitchFamily="34" charset="0"/>
              </a:defRPr>
            </a:lvl4pPr>
            <a:lvl5pPr>
              <a:defRPr sz="1600">
                <a:latin typeface="Lato Light" panose="020F0302020204030203"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65612"/>
            <a:ext cx="4268788" cy="639762"/>
          </a:xfrm>
        </p:spPr>
        <p:txBody>
          <a:bodyPr anchor="b">
            <a:noAutofit/>
          </a:bodyPr>
          <a:lstStyle>
            <a:lvl1pPr marL="0" indent="0">
              <a:buNone/>
              <a:defRPr sz="3200" b="1">
                <a:solidFill>
                  <a:srgbClr val="F8A706"/>
                </a:solidFill>
                <a:latin typeface="Lato Black" panose="020F0A0202020403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374"/>
            <a:ext cx="4268788" cy="4266826"/>
          </a:xfrm>
        </p:spPr>
        <p:txBody>
          <a:bodyPr/>
          <a:lstStyle>
            <a:lvl1pPr>
              <a:defRPr sz="2400">
                <a:latin typeface="Lato Light" panose="020F0302020204030203" pitchFamily="34" charset="0"/>
                <a:cs typeface="Arial" panose="020B0604020202020204" pitchFamily="34" charset="0"/>
              </a:defRPr>
            </a:lvl1pPr>
            <a:lvl2pPr>
              <a:defRPr sz="2000">
                <a:latin typeface="Lato Light" panose="020F0302020204030203" pitchFamily="34" charset="0"/>
                <a:cs typeface="Arial" panose="020B0604020202020204" pitchFamily="34" charset="0"/>
              </a:defRPr>
            </a:lvl2pPr>
            <a:lvl3pPr>
              <a:defRPr sz="1800">
                <a:latin typeface="Lato Light" panose="020F0302020204030203" pitchFamily="34" charset="0"/>
                <a:cs typeface="Arial" panose="020B0604020202020204" pitchFamily="34" charset="0"/>
              </a:defRPr>
            </a:lvl3pPr>
            <a:lvl4pPr>
              <a:defRPr sz="1600">
                <a:latin typeface="Lato Light" panose="020F0302020204030203" pitchFamily="34" charset="0"/>
                <a:cs typeface="Arial" panose="020B0604020202020204" pitchFamily="34" charset="0"/>
              </a:defRPr>
            </a:lvl4pPr>
            <a:lvl5pPr>
              <a:defRPr sz="1600">
                <a:latin typeface="Lato Light" panose="020F0302020204030203"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E0E91861-69BC-473E-A247-49434E243B06}"/>
              </a:ext>
            </a:extLst>
          </p:cNvPr>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10" name="Footer Placeholder 4">
            <a:extLst>
              <a:ext uri="{FF2B5EF4-FFF2-40B4-BE49-F238E27FC236}">
                <a16:creationId xmlns:a16="http://schemas.microsoft.com/office/drawing/2014/main" id="{EA535CA3-C94F-491C-B7FE-91AB02A132BA}"/>
              </a:ext>
            </a:extLst>
          </p:cNvPr>
          <p:cNvSpPr>
            <a:spLocks noGrp="1"/>
          </p:cNvSpPr>
          <p:nvPr>
            <p:ph type="ftr" sz="quarter" idx="14"/>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1" name="Slide Number Placeholder 6">
            <a:extLst>
              <a:ext uri="{FF2B5EF4-FFF2-40B4-BE49-F238E27FC236}">
                <a16:creationId xmlns:a16="http://schemas.microsoft.com/office/drawing/2014/main" id="{B2F8DD37-248A-4ED6-9995-3FE27C19400A}"/>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Tree>
    <p:extLst>
      <p:ext uri="{BB962C8B-B14F-4D97-AF65-F5344CB8AC3E}">
        <p14:creationId xmlns:p14="http://schemas.microsoft.com/office/powerpoint/2010/main" val="22232784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A0013D40-B506-4AA2-8BA7-209BE0830F46}"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2058852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ctrTitle"/>
          </p:nvPr>
        </p:nvSpPr>
        <p:spPr>
          <a:xfrm>
            <a:off x="228600" y="2504209"/>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218709"/>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pic>
        <p:nvPicPr>
          <p:cNvPr id="8" name="Picture 7" descr="Logo, icon&#10;&#10;Description automatically generated">
            <a:extLst>
              <a:ext uri="{FF2B5EF4-FFF2-40B4-BE49-F238E27FC236}">
                <a16:creationId xmlns:a16="http://schemas.microsoft.com/office/drawing/2014/main" id="{2089A19F-F4F3-4BB9-AC84-495657092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607394"/>
            <a:ext cx="1352606" cy="1171634"/>
          </a:xfrm>
          <a:prstGeom prst="rect">
            <a:avLst/>
          </a:prstGeom>
        </p:spPr>
      </p:pic>
    </p:spTree>
    <p:extLst>
      <p:ext uri="{BB962C8B-B14F-4D97-AF65-F5344CB8AC3E}">
        <p14:creationId xmlns:p14="http://schemas.microsoft.com/office/powerpoint/2010/main" val="5145949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E59B1B9-7499-4FF5-92CF-C6D0AE26554D}" type="slidenum">
              <a:rPr lang="en-US" smtClean="0"/>
              <a:t>‹#›</a:t>
            </a:fld>
            <a:endParaRPr lang="en-US"/>
          </a:p>
        </p:txBody>
      </p:sp>
      <p:sp>
        <p:nvSpPr>
          <p:cNvPr id="4" name="Date Placeholder 3"/>
          <p:cNvSpPr>
            <a:spLocks noGrp="1"/>
          </p:cNvSpPr>
          <p:nvPr>
            <p:ph type="dt" sz="half" idx="11"/>
          </p:nvPr>
        </p:nvSpPr>
        <p:spPr/>
        <p:txBody>
          <a:bodyPr/>
          <a:lstStyle/>
          <a:p>
            <a:fld id="{F1283BFD-DC93-4880-9EB8-77697FBDF473}" type="datetime1">
              <a:rPr lang="en-US" smtClean="0"/>
              <a:t>3/16/2026</a:t>
            </a:fld>
            <a:endParaRPr lang="en-US"/>
          </a:p>
        </p:txBody>
      </p:sp>
      <p:sp>
        <p:nvSpPr>
          <p:cNvPr id="5" name="Footer Placeholder 4"/>
          <p:cNvSpPr>
            <a:spLocks noGrp="1"/>
          </p:cNvSpPr>
          <p:nvPr>
            <p:ph type="ftr" sz="quarter" idx="12"/>
          </p:nvPr>
        </p:nvSpPr>
        <p:spPr/>
        <p:txBody>
          <a:bodyPr/>
          <a:lstStyle/>
          <a:p>
            <a:endParaRPr lang="en-US" dirty="0"/>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grpSp>
        <p:nvGrpSpPr>
          <p:cNvPr id="65" name="Group 64">
            <a:extLst>
              <a:ext uri="{FF2B5EF4-FFF2-40B4-BE49-F238E27FC236}">
                <a16:creationId xmlns:a16="http://schemas.microsoft.com/office/drawing/2014/main" id="{BD4A5DE4-1EF6-436A-9D8D-37BE09E62500}"/>
              </a:ext>
            </a:extLst>
          </p:cNvPr>
          <p:cNvGrpSpPr/>
          <p:nvPr/>
        </p:nvGrpSpPr>
        <p:grpSpPr>
          <a:xfrm>
            <a:off x="-114300" y="0"/>
            <a:ext cx="9372600" cy="498239"/>
            <a:chOff x="-114300" y="0"/>
            <a:chExt cx="9372600" cy="498239"/>
          </a:xfrm>
        </p:grpSpPr>
        <p:grpSp>
          <p:nvGrpSpPr>
            <p:cNvPr id="67" name="Group 66">
              <a:extLst>
                <a:ext uri="{FF2B5EF4-FFF2-40B4-BE49-F238E27FC236}">
                  <a16:creationId xmlns:a16="http://schemas.microsoft.com/office/drawing/2014/main" id="{2AB16CE0-3F0B-423D-A33C-289E66D4584F}"/>
                </a:ext>
              </a:extLst>
            </p:cNvPr>
            <p:cNvGrpSpPr/>
            <p:nvPr/>
          </p:nvGrpSpPr>
          <p:grpSpPr>
            <a:xfrm flipH="1">
              <a:off x="0" y="0"/>
              <a:ext cx="9144001" cy="498239"/>
              <a:chOff x="-306388" y="609600"/>
              <a:chExt cx="12192181" cy="457200"/>
            </a:xfrm>
          </p:grpSpPr>
          <p:grpSp>
            <p:nvGrpSpPr>
              <p:cNvPr id="71" name="Group 70">
                <a:extLst>
                  <a:ext uri="{FF2B5EF4-FFF2-40B4-BE49-F238E27FC236}">
                    <a16:creationId xmlns:a16="http://schemas.microsoft.com/office/drawing/2014/main" id="{07788204-0521-4709-AA6E-F28D20FCCDF2}"/>
                  </a:ext>
                </a:extLst>
              </p:cNvPr>
              <p:cNvGrpSpPr/>
              <p:nvPr/>
            </p:nvGrpSpPr>
            <p:grpSpPr>
              <a:xfrm>
                <a:off x="-306388" y="609600"/>
                <a:ext cx="1524884" cy="457200"/>
                <a:chOff x="76200" y="273050"/>
                <a:chExt cx="1524884" cy="457200"/>
              </a:xfrm>
            </p:grpSpPr>
            <p:sp>
              <p:nvSpPr>
                <p:cNvPr id="93" name="Right Triangle 92">
                  <a:extLst>
                    <a:ext uri="{FF2B5EF4-FFF2-40B4-BE49-F238E27FC236}">
                      <a16:creationId xmlns:a16="http://schemas.microsoft.com/office/drawing/2014/main" id="{F42A0E4D-232A-485A-A2A5-6B6AA4D8C5D3}"/>
                    </a:ext>
                  </a:extLst>
                </p:cNvPr>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94" name="Right Triangle 93">
                  <a:extLst>
                    <a:ext uri="{FF2B5EF4-FFF2-40B4-BE49-F238E27FC236}">
                      <a16:creationId xmlns:a16="http://schemas.microsoft.com/office/drawing/2014/main" id="{41F0FB7A-5670-41E6-A4AC-0ECFD671382E}"/>
                    </a:ext>
                  </a:extLst>
                </p:cNvPr>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2" name="Group 71">
                <a:extLst>
                  <a:ext uri="{FF2B5EF4-FFF2-40B4-BE49-F238E27FC236}">
                    <a16:creationId xmlns:a16="http://schemas.microsoft.com/office/drawing/2014/main" id="{4B65704E-47A7-4686-A847-47CE5CA89E0E}"/>
                  </a:ext>
                </a:extLst>
              </p:cNvPr>
              <p:cNvGrpSpPr/>
              <p:nvPr/>
            </p:nvGrpSpPr>
            <p:grpSpPr>
              <a:xfrm>
                <a:off x="1218496" y="609600"/>
                <a:ext cx="1524884" cy="457200"/>
                <a:chOff x="1905000" y="381000"/>
                <a:chExt cx="1524884" cy="457200"/>
              </a:xfrm>
            </p:grpSpPr>
            <p:sp>
              <p:nvSpPr>
                <p:cNvPr id="91" name="Right Triangle 90">
                  <a:extLst>
                    <a:ext uri="{FF2B5EF4-FFF2-40B4-BE49-F238E27FC236}">
                      <a16:creationId xmlns:a16="http://schemas.microsoft.com/office/drawing/2014/main" id="{E8716855-7791-41CB-9832-7EBEF6AEDCE6}"/>
                    </a:ext>
                  </a:extLst>
                </p:cNvPr>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92" name="Right Triangle 91">
                  <a:extLst>
                    <a:ext uri="{FF2B5EF4-FFF2-40B4-BE49-F238E27FC236}">
                      <a16:creationId xmlns:a16="http://schemas.microsoft.com/office/drawing/2014/main" id="{CF8A5834-4412-4A79-BE55-75F887354F1B}"/>
                    </a:ext>
                  </a:extLst>
                </p:cNvPr>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3" name="Group 72">
                <a:extLst>
                  <a:ext uri="{FF2B5EF4-FFF2-40B4-BE49-F238E27FC236}">
                    <a16:creationId xmlns:a16="http://schemas.microsoft.com/office/drawing/2014/main" id="{F5F8F3D1-6E5E-4465-80BC-2BF8741854F3}"/>
                  </a:ext>
                </a:extLst>
              </p:cNvPr>
              <p:cNvGrpSpPr/>
              <p:nvPr/>
            </p:nvGrpSpPr>
            <p:grpSpPr>
              <a:xfrm>
                <a:off x="2743380" y="609600"/>
                <a:ext cx="1524884" cy="457200"/>
                <a:chOff x="4038600" y="990600"/>
                <a:chExt cx="1524884" cy="457200"/>
              </a:xfrm>
            </p:grpSpPr>
            <p:sp>
              <p:nvSpPr>
                <p:cNvPr id="89" name="Right Triangle 88">
                  <a:extLst>
                    <a:ext uri="{FF2B5EF4-FFF2-40B4-BE49-F238E27FC236}">
                      <a16:creationId xmlns:a16="http://schemas.microsoft.com/office/drawing/2014/main" id="{01C27B66-C197-4AAC-AAAB-BA5D03FF691C}"/>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90" name="Right Triangle 89">
                  <a:extLst>
                    <a:ext uri="{FF2B5EF4-FFF2-40B4-BE49-F238E27FC236}">
                      <a16:creationId xmlns:a16="http://schemas.microsoft.com/office/drawing/2014/main" id="{5CEA959F-AFCB-406A-8627-3C235E0900F7}"/>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4" name="Group 73">
                <a:extLst>
                  <a:ext uri="{FF2B5EF4-FFF2-40B4-BE49-F238E27FC236}">
                    <a16:creationId xmlns:a16="http://schemas.microsoft.com/office/drawing/2014/main" id="{825F4122-E74F-4C3F-A27B-8723A000028E}"/>
                  </a:ext>
                </a:extLst>
              </p:cNvPr>
              <p:cNvGrpSpPr/>
              <p:nvPr/>
            </p:nvGrpSpPr>
            <p:grpSpPr>
              <a:xfrm flipV="1">
                <a:off x="4266062" y="609600"/>
                <a:ext cx="1524884" cy="457200"/>
                <a:chOff x="4038600" y="990600"/>
                <a:chExt cx="1524884" cy="457200"/>
              </a:xfrm>
            </p:grpSpPr>
            <p:sp>
              <p:nvSpPr>
                <p:cNvPr id="87" name="Right Triangle 86">
                  <a:extLst>
                    <a:ext uri="{FF2B5EF4-FFF2-40B4-BE49-F238E27FC236}">
                      <a16:creationId xmlns:a16="http://schemas.microsoft.com/office/drawing/2014/main" id="{A0EF7AA4-C834-4149-A640-72A289EA6D45}"/>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8" name="Right Triangle 87">
                  <a:extLst>
                    <a:ext uri="{FF2B5EF4-FFF2-40B4-BE49-F238E27FC236}">
                      <a16:creationId xmlns:a16="http://schemas.microsoft.com/office/drawing/2014/main" id="{43665A3E-801B-48B8-A184-3246A13516C6}"/>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5" name="Group 74">
                <a:extLst>
                  <a:ext uri="{FF2B5EF4-FFF2-40B4-BE49-F238E27FC236}">
                    <a16:creationId xmlns:a16="http://schemas.microsoft.com/office/drawing/2014/main" id="{9A5594DC-7C87-46B3-ABAF-DF4DD8D8623E}"/>
                  </a:ext>
                </a:extLst>
              </p:cNvPr>
              <p:cNvGrpSpPr/>
              <p:nvPr/>
            </p:nvGrpSpPr>
            <p:grpSpPr>
              <a:xfrm flipV="1">
                <a:off x="7311141" y="609600"/>
                <a:ext cx="1524884" cy="457200"/>
                <a:chOff x="4038600" y="990600"/>
                <a:chExt cx="1524884" cy="457200"/>
              </a:xfrm>
            </p:grpSpPr>
            <p:sp>
              <p:nvSpPr>
                <p:cNvPr id="85" name="Right Triangle 84">
                  <a:extLst>
                    <a:ext uri="{FF2B5EF4-FFF2-40B4-BE49-F238E27FC236}">
                      <a16:creationId xmlns:a16="http://schemas.microsoft.com/office/drawing/2014/main" id="{0BA2AD0A-7953-49E5-BF47-195F3579F315}"/>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6" name="Right Triangle 85">
                  <a:extLst>
                    <a:ext uri="{FF2B5EF4-FFF2-40B4-BE49-F238E27FC236}">
                      <a16:creationId xmlns:a16="http://schemas.microsoft.com/office/drawing/2014/main" id="{5BF8057A-4D7A-458A-9265-DA31EBDADF25}"/>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6" name="Group 75">
                <a:extLst>
                  <a:ext uri="{FF2B5EF4-FFF2-40B4-BE49-F238E27FC236}">
                    <a16:creationId xmlns:a16="http://schemas.microsoft.com/office/drawing/2014/main" id="{5F05FEF9-48EF-4031-816C-471D431DC3BB}"/>
                  </a:ext>
                </a:extLst>
              </p:cNvPr>
              <p:cNvGrpSpPr/>
              <p:nvPr/>
            </p:nvGrpSpPr>
            <p:grpSpPr>
              <a:xfrm>
                <a:off x="5790946" y="609600"/>
                <a:ext cx="1524884" cy="457200"/>
                <a:chOff x="4038600" y="990600"/>
                <a:chExt cx="1524884" cy="457200"/>
              </a:xfrm>
            </p:grpSpPr>
            <p:sp>
              <p:nvSpPr>
                <p:cNvPr id="83" name="Right Triangle 82">
                  <a:extLst>
                    <a:ext uri="{FF2B5EF4-FFF2-40B4-BE49-F238E27FC236}">
                      <a16:creationId xmlns:a16="http://schemas.microsoft.com/office/drawing/2014/main" id="{6195935C-4F7B-45EE-92F2-03E0AFFA5779}"/>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4" name="Right Triangle 83">
                  <a:extLst>
                    <a:ext uri="{FF2B5EF4-FFF2-40B4-BE49-F238E27FC236}">
                      <a16:creationId xmlns:a16="http://schemas.microsoft.com/office/drawing/2014/main" id="{04557C9E-C1CA-4819-BF60-9814171483E4}"/>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7" name="Group 76">
                <a:extLst>
                  <a:ext uri="{FF2B5EF4-FFF2-40B4-BE49-F238E27FC236}">
                    <a16:creationId xmlns:a16="http://schemas.microsoft.com/office/drawing/2014/main" id="{E0EC801F-9458-407A-9714-1210F09AC37C}"/>
                  </a:ext>
                </a:extLst>
              </p:cNvPr>
              <p:cNvGrpSpPr/>
              <p:nvPr/>
            </p:nvGrpSpPr>
            <p:grpSpPr>
              <a:xfrm>
                <a:off x="8836025" y="609600"/>
                <a:ext cx="1524884" cy="457200"/>
                <a:chOff x="4038600" y="990600"/>
                <a:chExt cx="1524884" cy="457200"/>
              </a:xfrm>
            </p:grpSpPr>
            <p:sp>
              <p:nvSpPr>
                <p:cNvPr id="81" name="Right Triangle 80">
                  <a:extLst>
                    <a:ext uri="{FF2B5EF4-FFF2-40B4-BE49-F238E27FC236}">
                      <a16:creationId xmlns:a16="http://schemas.microsoft.com/office/drawing/2014/main" id="{C35A0667-00AA-4EF3-9966-67C7BE1E702B}"/>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2" name="Right Triangle 81">
                  <a:extLst>
                    <a:ext uri="{FF2B5EF4-FFF2-40B4-BE49-F238E27FC236}">
                      <a16:creationId xmlns:a16="http://schemas.microsoft.com/office/drawing/2014/main" id="{A15A4D57-9CA6-4BC6-BC9B-0AF1AB41592C}"/>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78" name="Group 77">
                <a:extLst>
                  <a:ext uri="{FF2B5EF4-FFF2-40B4-BE49-F238E27FC236}">
                    <a16:creationId xmlns:a16="http://schemas.microsoft.com/office/drawing/2014/main" id="{959B1028-DC38-4885-BD20-38F98419D8C3}"/>
                  </a:ext>
                </a:extLst>
              </p:cNvPr>
              <p:cNvGrpSpPr/>
              <p:nvPr/>
            </p:nvGrpSpPr>
            <p:grpSpPr>
              <a:xfrm flipV="1">
                <a:off x="10360909" y="609600"/>
                <a:ext cx="1524884" cy="457200"/>
                <a:chOff x="4038600" y="990600"/>
                <a:chExt cx="1524884" cy="457200"/>
              </a:xfrm>
            </p:grpSpPr>
            <p:sp>
              <p:nvSpPr>
                <p:cNvPr id="79" name="Right Triangle 78">
                  <a:extLst>
                    <a:ext uri="{FF2B5EF4-FFF2-40B4-BE49-F238E27FC236}">
                      <a16:creationId xmlns:a16="http://schemas.microsoft.com/office/drawing/2014/main" id="{743BD843-B780-4420-9AE1-BFD0C9BB4BD4}"/>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0" name="Right Triangle 79">
                  <a:extLst>
                    <a:ext uri="{FF2B5EF4-FFF2-40B4-BE49-F238E27FC236}">
                      <a16:creationId xmlns:a16="http://schemas.microsoft.com/office/drawing/2014/main" id="{33EB773C-D63D-40DE-8B6A-58D4B61E2F86}"/>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70" name="Straight Connector 69">
              <a:extLst>
                <a:ext uri="{FF2B5EF4-FFF2-40B4-BE49-F238E27FC236}">
                  <a16:creationId xmlns:a16="http://schemas.microsoft.com/office/drawing/2014/main" id="{A84B1624-F466-488B-B5AE-30335C3A3544}"/>
                </a:ext>
              </a:extLst>
            </p:cNvPr>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95" name="Picture 94">
            <a:extLst>
              <a:ext uri="{FF2B5EF4-FFF2-40B4-BE49-F238E27FC236}">
                <a16:creationId xmlns:a16="http://schemas.microsoft.com/office/drawing/2014/main" id="{4A9F0B50-C128-4ED2-A0CE-8A6273F9C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96" name="Group 95">
            <a:extLst>
              <a:ext uri="{FF2B5EF4-FFF2-40B4-BE49-F238E27FC236}">
                <a16:creationId xmlns:a16="http://schemas.microsoft.com/office/drawing/2014/main" id="{02EFEE15-A2F4-49DD-81D1-2100350905A1}"/>
              </a:ext>
            </a:extLst>
          </p:cNvPr>
          <p:cNvGrpSpPr/>
          <p:nvPr/>
        </p:nvGrpSpPr>
        <p:grpSpPr>
          <a:xfrm flipV="1">
            <a:off x="-114300" y="6359761"/>
            <a:ext cx="9372600" cy="498239"/>
            <a:chOff x="-114300" y="0"/>
            <a:chExt cx="9372600" cy="498239"/>
          </a:xfrm>
        </p:grpSpPr>
        <p:grpSp>
          <p:nvGrpSpPr>
            <p:cNvPr id="97" name="Group 96">
              <a:extLst>
                <a:ext uri="{FF2B5EF4-FFF2-40B4-BE49-F238E27FC236}">
                  <a16:creationId xmlns:a16="http://schemas.microsoft.com/office/drawing/2014/main" id="{A9C0949C-D268-44C4-887D-6EA936A359CF}"/>
                </a:ext>
              </a:extLst>
            </p:cNvPr>
            <p:cNvGrpSpPr/>
            <p:nvPr/>
          </p:nvGrpSpPr>
          <p:grpSpPr>
            <a:xfrm flipH="1">
              <a:off x="0" y="0"/>
              <a:ext cx="9144001" cy="498239"/>
              <a:chOff x="-306388" y="609600"/>
              <a:chExt cx="12192181" cy="457200"/>
            </a:xfrm>
          </p:grpSpPr>
          <p:grpSp>
            <p:nvGrpSpPr>
              <p:cNvPr id="99" name="Group 98">
                <a:extLst>
                  <a:ext uri="{FF2B5EF4-FFF2-40B4-BE49-F238E27FC236}">
                    <a16:creationId xmlns:a16="http://schemas.microsoft.com/office/drawing/2014/main" id="{F254B660-5396-4449-A947-6A0B920A6DD9}"/>
                  </a:ext>
                </a:extLst>
              </p:cNvPr>
              <p:cNvGrpSpPr/>
              <p:nvPr/>
            </p:nvGrpSpPr>
            <p:grpSpPr>
              <a:xfrm>
                <a:off x="-306388" y="609600"/>
                <a:ext cx="1524884" cy="457200"/>
                <a:chOff x="76200" y="273050"/>
                <a:chExt cx="1524884" cy="457200"/>
              </a:xfrm>
            </p:grpSpPr>
            <p:sp>
              <p:nvSpPr>
                <p:cNvPr id="121" name="Right Triangle 120">
                  <a:extLst>
                    <a:ext uri="{FF2B5EF4-FFF2-40B4-BE49-F238E27FC236}">
                      <a16:creationId xmlns:a16="http://schemas.microsoft.com/office/drawing/2014/main" id="{C2B68A7D-37D5-4769-95EC-491B5BF93219}"/>
                    </a:ext>
                  </a:extLst>
                </p:cNvPr>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22" name="Right Triangle 121">
                  <a:extLst>
                    <a:ext uri="{FF2B5EF4-FFF2-40B4-BE49-F238E27FC236}">
                      <a16:creationId xmlns:a16="http://schemas.microsoft.com/office/drawing/2014/main" id="{C3795AF2-A013-47BD-9828-D330645646E4}"/>
                    </a:ext>
                  </a:extLst>
                </p:cNvPr>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0" name="Group 99">
                <a:extLst>
                  <a:ext uri="{FF2B5EF4-FFF2-40B4-BE49-F238E27FC236}">
                    <a16:creationId xmlns:a16="http://schemas.microsoft.com/office/drawing/2014/main" id="{F8BAC04E-A024-4A36-A0F0-0AE32E740095}"/>
                  </a:ext>
                </a:extLst>
              </p:cNvPr>
              <p:cNvGrpSpPr/>
              <p:nvPr/>
            </p:nvGrpSpPr>
            <p:grpSpPr>
              <a:xfrm>
                <a:off x="1218496" y="609600"/>
                <a:ext cx="1524884" cy="457200"/>
                <a:chOff x="1905000" y="381000"/>
                <a:chExt cx="1524884" cy="457200"/>
              </a:xfrm>
            </p:grpSpPr>
            <p:sp>
              <p:nvSpPr>
                <p:cNvPr id="119" name="Right Triangle 118">
                  <a:extLst>
                    <a:ext uri="{FF2B5EF4-FFF2-40B4-BE49-F238E27FC236}">
                      <a16:creationId xmlns:a16="http://schemas.microsoft.com/office/drawing/2014/main" id="{C252C495-0F93-422F-83E8-F7499C3F4B37}"/>
                    </a:ext>
                  </a:extLst>
                </p:cNvPr>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20" name="Right Triangle 119">
                  <a:extLst>
                    <a:ext uri="{FF2B5EF4-FFF2-40B4-BE49-F238E27FC236}">
                      <a16:creationId xmlns:a16="http://schemas.microsoft.com/office/drawing/2014/main" id="{F22C2737-7FA6-4996-8039-68EA62E19A2F}"/>
                    </a:ext>
                  </a:extLst>
                </p:cNvPr>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1" name="Group 100">
                <a:extLst>
                  <a:ext uri="{FF2B5EF4-FFF2-40B4-BE49-F238E27FC236}">
                    <a16:creationId xmlns:a16="http://schemas.microsoft.com/office/drawing/2014/main" id="{7929F860-8680-4DE3-8C57-9BBA82640CF4}"/>
                  </a:ext>
                </a:extLst>
              </p:cNvPr>
              <p:cNvGrpSpPr/>
              <p:nvPr/>
            </p:nvGrpSpPr>
            <p:grpSpPr>
              <a:xfrm>
                <a:off x="2743380" y="609600"/>
                <a:ext cx="1524884" cy="457200"/>
                <a:chOff x="4038600" y="990600"/>
                <a:chExt cx="1524884" cy="457200"/>
              </a:xfrm>
            </p:grpSpPr>
            <p:sp>
              <p:nvSpPr>
                <p:cNvPr id="117" name="Right Triangle 116">
                  <a:extLst>
                    <a:ext uri="{FF2B5EF4-FFF2-40B4-BE49-F238E27FC236}">
                      <a16:creationId xmlns:a16="http://schemas.microsoft.com/office/drawing/2014/main" id="{DB71ADD9-CCCD-45A9-9D64-7D8B15468D8A}"/>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8" name="Right Triangle 117">
                  <a:extLst>
                    <a:ext uri="{FF2B5EF4-FFF2-40B4-BE49-F238E27FC236}">
                      <a16:creationId xmlns:a16="http://schemas.microsoft.com/office/drawing/2014/main" id="{6ECB7C44-4DCF-4C1A-91C9-3B4B9F953296}"/>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2" name="Group 101">
                <a:extLst>
                  <a:ext uri="{FF2B5EF4-FFF2-40B4-BE49-F238E27FC236}">
                    <a16:creationId xmlns:a16="http://schemas.microsoft.com/office/drawing/2014/main" id="{2AC774C9-684B-46F2-B28B-004C23127C31}"/>
                  </a:ext>
                </a:extLst>
              </p:cNvPr>
              <p:cNvGrpSpPr/>
              <p:nvPr/>
            </p:nvGrpSpPr>
            <p:grpSpPr>
              <a:xfrm flipV="1">
                <a:off x="4266062" y="609600"/>
                <a:ext cx="1524884" cy="457200"/>
                <a:chOff x="4038600" y="990600"/>
                <a:chExt cx="1524884" cy="457200"/>
              </a:xfrm>
            </p:grpSpPr>
            <p:sp>
              <p:nvSpPr>
                <p:cNvPr id="115" name="Right Triangle 114">
                  <a:extLst>
                    <a:ext uri="{FF2B5EF4-FFF2-40B4-BE49-F238E27FC236}">
                      <a16:creationId xmlns:a16="http://schemas.microsoft.com/office/drawing/2014/main" id="{8F66CD1D-4B01-4978-B5E3-DB015A671EC0}"/>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6" name="Right Triangle 115">
                  <a:extLst>
                    <a:ext uri="{FF2B5EF4-FFF2-40B4-BE49-F238E27FC236}">
                      <a16:creationId xmlns:a16="http://schemas.microsoft.com/office/drawing/2014/main" id="{FE80592B-9C56-4F5B-A55A-41D6FCED5B36}"/>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3" name="Group 102">
                <a:extLst>
                  <a:ext uri="{FF2B5EF4-FFF2-40B4-BE49-F238E27FC236}">
                    <a16:creationId xmlns:a16="http://schemas.microsoft.com/office/drawing/2014/main" id="{81B26162-AB6C-4328-AA31-60540A1B696D}"/>
                  </a:ext>
                </a:extLst>
              </p:cNvPr>
              <p:cNvGrpSpPr/>
              <p:nvPr/>
            </p:nvGrpSpPr>
            <p:grpSpPr>
              <a:xfrm flipV="1">
                <a:off x="7311141" y="609600"/>
                <a:ext cx="1524884" cy="457200"/>
                <a:chOff x="4038600" y="990600"/>
                <a:chExt cx="1524884" cy="457200"/>
              </a:xfrm>
            </p:grpSpPr>
            <p:sp>
              <p:nvSpPr>
                <p:cNvPr id="113" name="Right Triangle 112">
                  <a:extLst>
                    <a:ext uri="{FF2B5EF4-FFF2-40B4-BE49-F238E27FC236}">
                      <a16:creationId xmlns:a16="http://schemas.microsoft.com/office/drawing/2014/main" id="{6EA8DAF4-E5E3-4436-A64D-8A4D07BCF862}"/>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4" name="Right Triangle 113">
                  <a:extLst>
                    <a:ext uri="{FF2B5EF4-FFF2-40B4-BE49-F238E27FC236}">
                      <a16:creationId xmlns:a16="http://schemas.microsoft.com/office/drawing/2014/main" id="{B0D6BAF0-E2CA-48DB-B947-08C6A71121A2}"/>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4" name="Group 103">
                <a:extLst>
                  <a:ext uri="{FF2B5EF4-FFF2-40B4-BE49-F238E27FC236}">
                    <a16:creationId xmlns:a16="http://schemas.microsoft.com/office/drawing/2014/main" id="{64788F13-5251-4C6A-A0A6-D95B306DE3FB}"/>
                  </a:ext>
                </a:extLst>
              </p:cNvPr>
              <p:cNvGrpSpPr/>
              <p:nvPr/>
            </p:nvGrpSpPr>
            <p:grpSpPr>
              <a:xfrm>
                <a:off x="5790946" y="609600"/>
                <a:ext cx="1524884" cy="457200"/>
                <a:chOff x="4038600" y="990600"/>
                <a:chExt cx="1524884" cy="457200"/>
              </a:xfrm>
            </p:grpSpPr>
            <p:sp>
              <p:nvSpPr>
                <p:cNvPr id="111" name="Right Triangle 110">
                  <a:extLst>
                    <a:ext uri="{FF2B5EF4-FFF2-40B4-BE49-F238E27FC236}">
                      <a16:creationId xmlns:a16="http://schemas.microsoft.com/office/drawing/2014/main" id="{3202E161-6743-4069-9E5B-15AAC0E09615}"/>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2" name="Right Triangle 111">
                  <a:extLst>
                    <a:ext uri="{FF2B5EF4-FFF2-40B4-BE49-F238E27FC236}">
                      <a16:creationId xmlns:a16="http://schemas.microsoft.com/office/drawing/2014/main" id="{ACE8FC41-6101-41EA-9935-74C08F1C8B82}"/>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5" name="Group 104">
                <a:extLst>
                  <a:ext uri="{FF2B5EF4-FFF2-40B4-BE49-F238E27FC236}">
                    <a16:creationId xmlns:a16="http://schemas.microsoft.com/office/drawing/2014/main" id="{AB0141EB-8CEA-44D2-AEC7-58BD053A6932}"/>
                  </a:ext>
                </a:extLst>
              </p:cNvPr>
              <p:cNvGrpSpPr/>
              <p:nvPr/>
            </p:nvGrpSpPr>
            <p:grpSpPr>
              <a:xfrm>
                <a:off x="8836025" y="609600"/>
                <a:ext cx="1524884" cy="457200"/>
                <a:chOff x="4038600" y="990600"/>
                <a:chExt cx="1524884" cy="457200"/>
              </a:xfrm>
            </p:grpSpPr>
            <p:sp>
              <p:nvSpPr>
                <p:cNvPr id="109" name="Right Triangle 108">
                  <a:extLst>
                    <a:ext uri="{FF2B5EF4-FFF2-40B4-BE49-F238E27FC236}">
                      <a16:creationId xmlns:a16="http://schemas.microsoft.com/office/drawing/2014/main" id="{0EBA772A-EB9E-4CDF-9F23-5793789A34FE}"/>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10" name="Right Triangle 109">
                  <a:extLst>
                    <a:ext uri="{FF2B5EF4-FFF2-40B4-BE49-F238E27FC236}">
                      <a16:creationId xmlns:a16="http://schemas.microsoft.com/office/drawing/2014/main" id="{ABB27644-52B4-4591-B51C-FF3E02FC52CE}"/>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6" name="Group 105">
                <a:extLst>
                  <a:ext uri="{FF2B5EF4-FFF2-40B4-BE49-F238E27FC236}">
                    <a16:creationId xmlns:a16="http://schemas.microsoft.com/office/drawing/2014/main" id="{7A2883E6-9C4E-4271-BF7E-C5A267E236FE}"/>
                  </a:ext>
                </a:extLst>
              </p:cNvPr>
              <p:cNvGrpSpPr/>
              <p:nvPr/>
            </p:nvGrpSpPr>
            <p:grpSpPr>
              <a:xfrm flipV="1">
                <a:off x="10360909" y="609600"/>
                <a:ext cx="1524884" cy="457200"/>
                <a:chOff x="4038600" y="990600"/>
                <a:chExt cx="1524884" cy="457200"/>
              </a:xfrm>
            </p:grpSpPr>
            <p:sp>
              <p:nvSpPr>
                <p:cNvPr id="107" name="Right Triangle 106">
                  <a:extLst>
                    <a:ext uri="{FF2B5EF4-FFF2-40B4-BE49-F238E27FC236}">
                      <a16:creationId xmlns:a16="http://schemas.microsoft.com/office/drawing/2014/main" id="{4CE64110-B86B-4855-A5CE-6D3C19967FD3}"/>
                    </a:ext>
                  </a:extLst>
                </p:cNvPr>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08" name="Right Triangle 107">
                  <a:extLst>
                    <a:ext uri="{FF2B5EF4-FFF2-40B4-BE49-F238E27FC236}">
                      <a16:creationId xmlns:a16="http://schemas.microsoft.com/office/drawing/2014/main" id="{CD798211-233E-4F56-B321-A31480CC2FB9}"/>
                    </a:ext>
                  </a:extLst>
                </p:cNvPr>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98" name="Straight Connector 97">
              <a:extLst>
                <a:ext uri="{FF2B5EF4-FFF2-40B4-BE49-F238E27FC236}">
                  <a16:creationId xmlns:a16="http://schemas.microsoft.com/office/drawing/2014/main" id="{D0938CDF-56B2-49DA-9651-3B0C4664BC0A}"/>
                </a:ext>
              </a:extLst>
            </p:cNvPr>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123" name="Picture 122">
            <a:extLst>
              <a:ext uri="{FF2B5EF4-FFF2-40B4-BE49-F238E27FC236}">
                <a16:creationId xmlns:a16="http://schemas.microsoft.com/office/drawing/2014/main" id="{B1B20169-8D72-4303-AECC-6F5EC0B236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Tree>
    <p:extLst>
      <p:ext uri="{BB962C8B-B14F-4D97-AF65-F5344CB8AC3E}">
        <p14:creationId xmlns:p14="http://schemas.microsoft.com/office/powerpoint/2010/main" val="393752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F3CA5FA-92BE-46AF-9458-B1124BE80DB6}"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61A78F83-48B3-424F-B026-419026204E3E}"/>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69707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0200229"/>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6707692"/>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527B348A-00CC-45E4-9D52-B5AAEBCC1461}"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E957CE6F-AF63-467D-B4D3-15EE6F6672F1}"/>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863060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C68BA52E-EA3C-4F05-933C-4D9119532A4F}" type="datetime1">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BBD16CBB-E646-44F9-B619-2FC7764EF180}"/>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3785368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main no logo with highl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7599852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046094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74ECD26C-E921-4C51-91C1-00F2AE18E16D}"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864530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BE59B1B9-7499-4FF5-92CF-C6D0AE26554D}"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C124DBB3-BEAD-42D4-87CD-803707711C08}"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5802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2F735E6-168A-45F2-97CB-312830002ED0}"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D9729B43-8254-414B-A0D5-C1BD906F1F54}"/>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67530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Two Content xtra text boz">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01640069"/>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_Two Content highlight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2" name="Text Placeholder 8">
            <a:extLst>
              <a:ext uri="{FF2B5EF4-FFF2-40B4-BE49-F238E27FC236}">
                <a16:creationId xmlns:a16="http://schemas.microsoft.com/office/drawing/2014/main" id="{FF2420CC-EA0D-4BD6-9B72-7CD08B8F5C9F}"/>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953835880"/>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054B07CA-816C-4EDF-AFD5-E8230314724F}" type="datetime1">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853A9D17-0CC4-4A62-BF69-AEE80C3862E8}"/>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319233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_Comparison xtra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0298309"/>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4_Comparison highlight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4" name="Text Placeholder 8">
            <a:extLst>
              <a:ext uri="{FF2B5EF4-FFF2-40B4-BE49-F238E27FC236}">
                <a16:creationId xmlns:a16="http://schemas.microsoft.com/office/drawing/2014/main" id="{9B5FA087-5F23-41F6-98E6-EF659B23C6A6}"/>
              </a:ext>
            </a:extLst>
          </p:cNvPr>
          <p:cNvSpPr>
            <a:spLocks noGrp="1"/>
          </p:cNvSpPr>
          <p:nvPr>
            <p:ph type="body" sz="quarter" idx="16"/>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779738465"/>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3E070B49-70A0-4ECA-9073-4193A0320551}" type="datetime1">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FC325E06-19A4-45A1-9892-AA11302FEA8F}"/>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49269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3483743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573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6"/>
          <p:cNvSpPr>
            <a:spLocks noGrp="1"/>
          </p:cNvSpPr>
          <p:nvPr>
            <p:ph sz="quarter" idx="15"/>
          </p:nvPr>
        </p:nvSpPr>
        <p:spPr>
          <a:xfrm>
            <a:off x="4724400" y="12573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6"/>
          </p:nvPr>
        </p:nvSpPr>
        <p:spPr>
          <a:xfrm>
            <a:off x="4724400" y="3886200"/>
            <a:ext cx="4191000" cy="25146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784079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868309864"/>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127824732"/>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4_Title Only no 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859476557"/>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437232977"/>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82239480"/>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928458443"/>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763563339"/>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809022208"/>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201007097"/>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9659538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559175"/>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65612"/>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9" name="Content Placeholder 6"/>
          <p:cNvSpPr>
            <a:spLocks noGrp="1"/>
          </p:cNvSpPr>
          <p:nvPr>
            <p:ph sz="quarter" idx="15"/>
          </p:nvPr>
        </p:nvSpPr>
        <p:spPr>
          <a:xfrm>
            <a:off x="4724400" y="1265612"/>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6"/>
          </p:nvPr>
        </p:nvSpPr>
        <p:spPr>
          <a:xfrm>
            <a:off x="4724400" y="3559175"/>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4" name="Text Placeholder 3">
            <a:extLst>
              <a:ext uri="{FF2B5EF4-FFF2-40B4-BE49-F238E27FC236}">
                <a16:creationId xmlns:a16="http://schemas.microsoft.com/office/drawing/2014/main" id="{718AE96C-9C7E-4F66-B767-4F662CA53F48}"/>
              </a:ext>
            </a:extLst>
          </p:cNvPr>
          <p:cNvSpPr>
            <a:spLocks noGrp="1"/>
          </p:cNvSpPr>
          <p:nvPr>
            <p:ph type="body" sz="quarter" idx="17"/>
          </p:nvPr>
        </p:nvSpPr>
        <p:spPr>
          <a:xfrm>
            <a:off x="228600" y="5810337"/>
            <a:ext cx="8686800" cy="588963"/>
          </a:xfrm>
        </p:spPr>
        <p:txBody>
          <a:bodyPr/>
          <a:lstStyle>
            <a:lvl1pPr>
              <a:buNone/>
              <a:defRPr/>
            </a:lvl1pPr>
            <a:lvl3pPr>
              <a:buNone/>
              <a:defRPr/>
            </a:lvl3pPr>
          </a:lstStyle>
          <a:p>
            <a:pPr lvl="0"/>
            <a:r>
              <a:rPr lang="en-US" dirty="0"/>
              <a:t>Click to edit Master text styles</a:t>
            </a:r>
          </a:p>
        </p:txBody>
      </p:sp>
    </p:spTree>
    <p:extLst>
      <p:ext uri="{BB962C8B-B14F-4D97-AF65-F5344CB8AC3E}">
        <p14:creationId xmlns:p14="http://schemas.microsoft.com/office/powerpoint/2010/main" val="15336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BE59B1B9-7499-4FF5-92CF-C6D0AE26554D}"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815351159"/>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69D71407-F9AA-48EF-907F-907BF8C4711C}"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1A4CA055-1B21-4DFC-877A-D37EB538E2C0}"/>
              </a:ext>
            </a:extLst>
          </p:cNvPr>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208844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83FDCD81-AE91-454E-8BD5-D428B2A1427A}"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id="{76A71992-1524-470E-87D9-9B9EFE99E50D}"/>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166193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733F0FB-89E2-4133-ACBF-B66166946268}" type="datetime1">
              <a:rPr lang="en-US" smtClean="0"/>
              <a:t>3/16/2026</a:t>
            </a:fld>
            <a:endParaRPr lang="en-US"/>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403F09CC-5315-4021-99B9-732423705372}"/>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400317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DC7FBDD5-4AB2-4E84-880E-FB9AD732928A}"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5413094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E59B1B9-7499-4FF5-92CF-C6D0AE26554D}" type="slidenum">
              <a:rPr lang="en-US" smtClean="0"/>
              <a:pPr/>
              <a:t>‹#›</a:t>
            </a:fld>
            <a:endParaRPr lang="en-US"/>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7FE7360A-F33D-44B5-B12F-19BBAD5962D4}"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cxnSp>
        <p:nvCxnSpPr>
          <p:cNvPr id="12" name="Straight Connector 11">
            <a:extLst>
              <a:ext uri="{FF2B5EF4-FFF2-40B4-BE49-F238E27FC236}">
                <a16:creationId xmlns:a16="http://schemas.microsoft.com/office/drawing/2014/main" id="{73D65ECD-3323-460C-B5C8-52907FAEC12A}"/>
              </a:ext>
            </a:extLst>
          </p:cNvPr>
          <p:cNvCxnSpPr/>
          <p:nvPr/>
        </p:nvCxnSpPr>
        <p:spPr>
          <a:xfrm>
            <a:off x="0" y="1028700"/>
            <a:ext cx="91440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922999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252918"/>
            <a:ext cx="8686800" cy="5376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030384-D03F-8F4E-8223-330F888ED0B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005BF029-8F6B-4536-A686-583D767918FF}" type="datetime1">
              <a:rPr lang="en-US" smtClean="0"/>
              <a:t>3/16/2026</a:t>
            </a:fld>
            <a:endParaRPr lang="en-US" dirty="0"/>
          </a:p>
        </p:txBody>
      </p:sp>
      <p:sp>
        <p:nvSpPr>
          <p:cNvPr id="5" name="Rectangle 5">
            <a:extLst>
              <a:ext uri="{FF2B5EF4-FFF2-40B4-BE49-F238E27FC236}">
                <a16:creationId xmlns:a16="http://schemas.microsoft.com/office/drawing/2014/main" id="{A7D390A6-33C1-BD40-B3A3-A5A08A36FA5B}"/>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dirty="0"/>
          </a:p>
        </p:txBody>
      </p:sp>
      <p:sp>
        <p:nvSpPr>
          <p:cNvPr id="6" name="Rectangle 6">
            <a:extLst>
              <a:ext uri="{FF2B5EF4-FFF2-40B4-BE49-F238E27FC236}">
                <a16:creationId xmlns:a16="http://schemas.microsoft.com/office/drawing/2014/main" id="{92EB6A24-0B59-DD42-9A78-E0C8F4EACB23}"/>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BE59B1B9-7499-4FF5-92CF-C6D0AE26554D}" type="slidenum">
              <a:rPr lang="en-US" smtClean="0"/>
              <a:pPr/>
              <a:t>‹#›</a:t>
            </a:fld>
            <a:endParaRPr lang="en-US"/>
          </a:p>
        </p:txBody>
      </p:sp>
    </p:spTree>
    <p:extLst>
      <p:ext uri="{BB962C8B-B14F-4D97-AF65-F5344CB8AC3E}">
        <p14:creationId xmlns:p14="http://schemas.microsoft.com/office/powerpoint/2010/main" val="1749702503"/>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E68CB777-A129-4AF6-9ECC-E5865CD58601}" type="slidenum">
              <a:rPr lang="en-US" smtClean="0">
                <a:solidFill>
                  <a:prstClr val="white">
                    <a:lumMod val="85000"/>
                  </a:prstClr>
                </a:solidFill>
              </a:rPr>
              <a:pPr/>
              <a:t>‹#›</a:t>
            </a:fld>
            <a:endParaRPr lang="en-US" dirty="0">
              <a:solidFill>
                <a:prstClr val="white">
                  <a:lumMod val="85000"/>
                </a:prstClr>
              </a:solidFill>
            </a:endParaRPr>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F6B92222-12D7-4189-8EC0-A18C53BF1AB3}" type="datetime1">
              <a:rPr lang="en-US" smtClean="0"/>
              <a:t>3/16/2026</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US" dirty="0"/>
          </a:p>
        </p:txBody>
      </p:sp>
      <p:sp>
        <p:nvSpPr>
          <p:cNvPr id="11" name="Slide Number Placeholder 5">
            <a:extLst>
              <a:ext uri="{FF2B5EF4-FFF2-40B4-BE49-F238E27FC236}">
                <a16:creationId xmlns:a16="http://schemas.microsoft.com/office/drawing/2014/main" id="{866C26CB-BD65-4BE0-9169-C2F50F3379C7}"/>
              </a:ext>
            </a:extLst>
          </p:cNvPr>
          <p:cNvSpPr txBox="1">
            <a:spLocks/>
          </p:cNvSpPr>
          <p:nvPr/>
        </p:nvSpPr>
        <p:spPr>
          <a:xfrm>
            <a:off x="7413970" y="6356350"/>
            <a:ext cx="157460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100" smtClean="0">
                <a:solidFill>
                  <a:schemeClr val="tx1">
                    <a:lumMod val="50000"/>
                    <a:lumOff val="50000"/>
                  </a:schemeClr>
                </a:solidFill>
                <a:latin typeface="Lato" pitchFamily="34" charset="0"/>
              </a:rPr>
              <a:pPr/>
              <a:t>‹#›</a:t>
            </a:fld>
            <a:endParaRPr lang="en-US" sz="1100" dirty="0">
              <a:solidFill>
                <a:schemeClr val="tx1">
                  <a:lumMod val="50000"/>
                  <a:lumOff val="50000"/>
                </a:schemeClr>
              </a:solidFill>
              <a:latin typeface="Lato" pitchFamily="34" charset="0"/>
            </a:endParaRPr>
          </a:p>
        </p:txBody>
      </p:sp>
    </p:spTree>
    <p:extLst>
      <p:ext uri="{BB962C8B-B14F-4D97-AF65-F5344CB8AC3E}">
        <p14:creationId xmlns:p14="http://schemas.microsoft.com/office/powerpoint/2010/main" val="36131751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AB14823E-FC54-4DAA-AC11-C12D77830182}"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4192687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E45C7EC-B5DA-461B-B61D-0CDA873C096B}"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88817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559175"/>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65612"/>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9" name="Content Placeholder 6"/>
          <p:cNvSpPr>
            <a:spLocks noGrp="1"/>
          </p:cNvSpPr>
          <p:nvPr>
            <p:ph sz="quarter" idx="15"/>
          </p:nvPr>
        </p:nvSpPr>
        <p:spPr>
          <a:xfrm>
            <a:off x="4724400" y="1265612"/>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6"/>
          </p:nvPr>
        </p:nvSpPr>
        <p:spPr>
          <a:xfrm>
            <a:off x="4724400" y="3559175"/>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3" name="Text Placeholder 8">
            <a:extLst>
              <a:ext uri="{FF2B5EF4-FFF2-40B4-BE49-F238E27FC236}">
                <a16:creationId xmlns:a16="http://schemas.microsoft.com/office/drawing/2014/main" id="{B9418330-BB98-1DF3-9A32-91D51CB892C0}"/>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488338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005BF029-8F6B-4536-A686-583D767918FF}" type="datetime1">
              <a:rPr lang="en-US" smtClean="0"/>
              <a:t>3/16/2026</a:t>
            </a:fld>
            <a:endParaRPr lang="en-US" dirty="0"/>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dirty="0"/>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BE59B1B9-7499-4FF5-92CF-C6D0AE26554D}" type="slidenum">
              <a:rPr lang="en-US" smtClean="0"/>
              <a:pPr/>
              <a:t>‹#›</a:t>
            </a:fld>
            <a:endParaRPr lang="en-US"/>
          </a:p>
        </p:txBody>
      </p:sp>
    </p:spTree>
    <p:extLst>
      <p:ext uri="{BB962C8B-B14F-4D97-AF65-F5344CB8AC3E}">
        <p14:creationId xmlns:p14="http://schemas.microsoft.com/office/powerpoint/2010/main" val="2724807680"/>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005BF029-8F6B-4536-A686-583D767918FF}" type="datetime1">
              <a:rPr lang="en-US" smtClean="0"/>
              <a:t>3/16/2026</a:t>
            </a:fld>
            <a:endParaRPr lang="en-US" dirty="0"/>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dirty="0"/>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BE59B1B9-7499-4FF5-92CF-C6D0AE26554D}" type="slidenum">
              <a:rPr lang="en-US" smtClean="0"/>
              <a:pPr/>
              <a:t>‹#›</a:t>
            </a:fld>
            <a:endParaRPr lang="en-US"/>
          </a:p>
        </p:txBody>
      </p:sp>
    </p:spTree>
    <p:extLst>
      <p:ext uri="{BB962C8B-B14F-4D97-AF65-F5344CB8AC3E}">
        <p14:creationId xmlns:p14="http://schemas.microsoft.com/office/powerpoint/2010/main" val="2110756421"/>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005BF029-8F6B-4536-A686-583D767918FF}" type="datetime1">
              <a:rPr lang="en-US" smtClean="0"/>
              <a:t>3/16/2026</a:t>
            </a:fld>
            <a:endParaRPr lang="en-US" dirty="0"/>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dirty="0"/>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BE59B1B9-7499-4FF5-92CF-C6D0AE26554D}" type="slidenum">
              <a:rPr lang="en-US" smtClean="0"/>
              <a:pPr/>
              <a:t>‹#›</a:t>
            </a:fld>
            <a:endParaRPr lang="en-US"/>
          </a:p>
        </p:txBody>
      </p:sp>
    </p:spTree>
    <p:extLst>
      <p:ext uri="{BB962C8B-B14F-4D97-AF65-F5344CB8AC3E}">
        <p14:creationId xmlns:p14="http://schemas.microsoft.com/office/powerpoint/2010/main" val="3826427089"/>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311263"/>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100">
                <a:latin typeface="Lato"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100">
                <a:solidFill>
                  <a:schemeClr val="tx1">
                    <a:lumMod val="10000"/>
                    <a:lumOff val="90000"/>
                  </a:schemeClr>
                </a:solidFill>
                <a:latin typeface="Lato" pitchFamily="34" charset="0"/>
                <a:cs typeface="Arial" pitchFamily="34" charset="0"/>
              </a:defRPr>
            </a:lvl1pPr>
          </a:lstStyle>
          <a:p>
            <a:fld id="{00102F1D-152A-487F-ADC1-24BFD6F73AC7}" type="datetime1">
              <a:rPr lang="en-US" smtClean="0"/>
              <a:t>3/16/2026</a:t>
            </a:fld>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Lato"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498427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80B46F3D-1A7D-4794-B454-CAAE9D7ABCC7}"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2244381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6C07873E-F7A9-7D4C-A13B-E05E8079E2DB}" type="slidenum">
              <a:rPr lang="en-US" smtClean="0"/>
              <a:pPr defTabSz="457200"/>
              <a:t>‹#›</a:t>
            </a:fld>
            <a:endParaRPr lang="en-US" dirty="0"/>
          </a:p>
        </p:txBody>
      </p:sp>
      <p:sp>
        <p:nvSpPr>
          <p:cNvPr id="4" name="Date Placeholder 3"/>
          <p:cNvSpPr>
            <a:spLocks noGrp="1"/>
          </p:cNvSpPr>
          <p:nvPr>
            <p:ph type="dt" sz="half" idx="11"/>
          </p:nvPr>
        </p:nvSpPr>
        <p:spPr/>
        <p:txBody>
          <a:bodyPr/>
          <a:lstStyle/>
          <a:p>
            <a:fld id="{5D7DEBF8-009C-4DD9-ADA1-C352B774D277}" type="datetime1">
              <a:rPr lang="en-US" smtClean="0"/>
              <a:t>3/16/2026</a:t>
            </a:fld>
            <a:endParaRPr lang="en-US"/>
          </a:p>
        </p:txBody>
      </p:sp>
      <p:sp>
        <p:nvSpPr>
          <p:cNvPr id="5" name="Footer Placeholder 4"/>
          <p:cNvSpPr>
            <a:spLocks noGrp="1"/>
          </p:cNvSpPr>
          <p:nvPr>
            <p:ph type="ftr" sz="quarter" idx="12"/>
          </p:nvPr>
        </p:nvSpPr>
        <p:spPr/>
        <p:txBody>
          <a:bodyPr/>
          <a:lstStyle/>
          <a:p>
            <a:endParaRPr lang="en-US" dirty="0"/>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12308067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310101D9-10C7-4C1A-A83A-52C2053DB3A3}"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44990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E696D523-0E15-4F23-9986-55F3E261EC58}"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190092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FFA91F25-6FF3-4337-BF56-97FDC5200870}" type="datetime1">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8841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642609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4F83B179-D536-4C2C-828E-F626D0AB9626}"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4349973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50000"/>
                  </a:schemeClr>
                </a:solidFill>
                <a:latin typeface="Lato Light" panose="020F0302020204030203" pitchFamily="34" charset="0"/>
              </a:defRPr>
            </a:lvl1pPr>
          </a:lstStyle>
          <a:p>
            <a:pPr defTabSz="457200"/>
            <a:fld id="{6C07873E-F7A9-7D4C-A13B-E05E8079E2DB}" type="slidenum">
              <a:rPr lang="en-US" smtClean="0"/>
              <a:pPr defTabSz="457200"/>
              <a:t>‹#›</a:t>
            </a:fld>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F568E38-091E-4BD1-A021-CE9F98654744}"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30751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E5BD2A7D-1519-4518-A843-99820D93E9DD}"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86472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A49B6B39-144D-42D7-BC81-B3B80787F281}"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0296936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fld id="{DB68F8D3-9C34-4F89-9BE5-46C234B89A16}" type="datetime1">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373651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fld id="{2C0AC63E-87A0-4980-8317-0BFF1B026AB7}" type="datetime1">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464476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5AC02335-EF80-4F19-BF5B-E47ABD3CDD64}" type="datetime1">
              <a:rPr lang="en-US" smtClean="0"/>
              <a:t>3/16/2026</a:t>
            </a:fld>
            <a:endParaRPr lang="en-US" dirty="0"/>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91476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dirty="0">
              <a:solidFill>
                <a:prstClr val="black">
                  <a:tint val="7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465A73BB-40C3-4F94-BC76-1F466F501618}" type="datetime1">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66589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900" b="0" i="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DCE102E7-C5DC-4A68-92E7-76B689A2683A}"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1046482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0"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5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BC6CD192-E404-4EDB-B4AD-72170A7D4E7C}"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983961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06578420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1"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203437CF-702B-4E83-A0EF-1E613334CA9D}"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2831780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0"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5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D5E2A9DB-9620-486C-8E81-DD8BAA39E3B0}"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66700" y="228601"/>
            <a:ext cx="43053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5347130"/>
            <a:ext cx="8686800" cy="822960"/>
          </a:xfrm>
        </p:spPr>
        <p:txBody>
          <a:bodyPr/>
          <a:lstStyle/>
          <a:p>
            <a:r>
              <a:rPr lang="en-US"/>
              <a:t>Click to edit Master title style</a:t>
            </a:r>
            <a:endParaRPr lang="en-VI"/>
          </a:p>
        </p:txBody>
      </p:sp>
    </p:spTree>
    <p:extLst>
      <p:ext uri="{BB962C8B-B14F-4D97-AF65-F5344CB8AC3E}">
        <p14:creationId xmlns:p14="http://schemas.microsoft.com/office/powerpoint/2010/main" val="39219401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1" y="0"/>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5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51941DE3-5934-4F3A-B3B8-38B93056ADC7}" type="datetime1">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8599969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B8A6F9BA-A45C-40AC-839D-8AF08BA062D7}"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8955736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dirty="0"/>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900" b="0">
                <a:solidFill>
                  <a:schemeClr val="bg1">
                    <a:lumMod val="5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70BEC2E8-34C0-4C78-9133-2C545A259813}" type="datetime1">
              <a:rPr lang="en-US" smtClean="0"/>
              <a:t>3/16/2026</a:t>
            </a:fld>
            <a:endParaRPr lang="en-US" dirty="0"/>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3724116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8AD64E7-7A3B-4186-BA6F-C8CB2682003A}"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231806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653E5C41-D882-482B-B2B4-2EADF15DBC51}"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9" name="Content Placeholder 8"/>
          <p:cNvSpPr>
            <a:spLocks noGrp="1"/>
          </p:cNvSpPr>
          <p:nvPr>
            <p:ph sz="quarter" idx="14"/>
          </p:nvPr>
        </p:nvSpPr>
        <p:spPr>
          <a:xfrm>
            <a:off x="3657600" y="1257300"/>
            <a:ext cx="51435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18486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243B74E7-7C51-4E7F-A358-040E93CB9DBA}" type="datetime1">
              <a:rPr lang="en-US" smtClean="0"/>
              <a:t>3/16/2026</a:t>
            </a:fld>
            <a:endParaRPr lang="en-US"/>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9213650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07589396-6AD0-45C1-A011-3660CDF8FFF8}"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31674710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D7AC57CD-83D9-455B-BD66-65134E6F26C6}" type="datetime1">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68402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8199645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030384-D03F-8F4E-8223-330F888ED0B5}"/>
              </a:ext>
            </a:extLst>
          </p:cNvPr>
          <p:cNvSpPr>
            <a:spLocks noGrp="1" noChangeArrowheads="1"/>
          </p:cNvSpPr>
          <p:nvPr>
            <p:ph type="dt" sz="half" idx="10"/>
          </p:nvPr>
        </p:nvSpPr>
        <p:spPr>
          <a:xfrm>
            <a:off x="228600" y="6384176"/>
            <a:ext cx="2133600" cy="365125"/>
          </a:xfrm>
          <a:ln/>
        </p:spPr>
        <p:txBody>
          <a:bodyPr/>
          <a:lstStyle>
            <a:lvl1pPr>
              <a:defRPr>
                <a:solidFill>
                  <a:schemeClr val="bg1">
                    <a:lumMod val="90000"/>
                  </a:schemeClr>
                </a:solidFill>
              </a:defRPr>
            </a:lvl1pPr>
          </a:lstStyle>
          <a:p>
            <a:pPr>
              <a:defRPr/>
            </a:pPr>
            <a:fld id="{0DF81906-BE30-4257-83D6-999AEE6D1165}" type="datetime1">
              <a:rPr lang="en-US" smtClean="0"/>
              <a:t>3/16/2026</a:t>
            </a:fld>
            <a:endParaRPr lang="en-US"/>
          </a:p>
        </p:txBody>
      </p:sp>
      <p:sp>
        <p:nvSpPr>
          <p:cNvPr id="5" name="Rectangle 5">
            <a:extLst>
              <a:ext uri="{FF2B5EF4-FFF2-40B4-BE49-F238E27FC236}">
                <a16:creationId xmlns:a16="http://schemas.microsoft.com/office/drawing/2014/main" id="{A7D390A6-33C1-BD40-B3A3-A5A08A36FA5B}"/>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pPr>
              <a:defRPr/>
            </a:pPr>
            <a:endParaRPr lang="en-US"/>
          </a:p>
        </p:txBody>
      </p:sp>
      <p:sp>
        <p:nvSpPr>
          <p:cNvPr id="6" name="Rectangle 6">
            <a:extLst>
              <a:ext uri="{FF2B5EF4-FFF2-40B4-BE49-F238E27FC236}">
                <a16:creationId xmlns:a16="http://schemas.microsoft.com/office/drawing/2014/main" id="{92EB6A24-0B59-DD42-9A78-E0C8F4EACB23}"/>
              </a:ext>
            </a:extLst>
          </p:cNvPr>
          <p:cNvSpPr>
            <a:spLocks noGrp="1" noChangeArrowheads="1"/>
          </p:cNvSpPr>
          <p:nvPr>
            <p:ph type="sldNum" sz="quarter" idx="12"/>
          </p:nvPr>
        </p:nvSpPr>
        <p:spPr>
          <a:xfrm>
            <a:off x="6831879" y="6384176"/>
            <a:ext cx="2133600" cy="365125"/>
          </a:xfrm>
          <a:ln/>
        </p:spPr>
        <p:txBody>
          <a:bodyPr/>
          <a:lstStyle>
            <a:lvl1pPr>
              <a:defRPr>
                <a:solidFill>
                  <a:schemeClr val="bg1">
                    <a:lumMod val="90000"/>
                  </a:schemeClr>
                </a:solidFill>
              </a:defRPr>
            </a:lvl1pPr>
          </a:lstStyle>
          <a:p>
            <a:pPr defTabSz="457200"/>
            <a:fld id="{6C07873E-F7A9-7D4C-A13B-E05E8079E2DB}" type="slidenum">
              <a:rPr lang="en-US" smtClean="0"/>
              <a:pPr defTabSz="457200"/>
              <a:t>‹#›</a:t>
            </a:fld>
            <a:endParaRPr lang="en-US" dirty="0"/>
          </a:p>
        </p:txBody>
      </p:sp>
    </p:spTree>
    <p:extLst>
      <p:ext uri="{BB962C8B-B14F-4D97-AF65-F5344CB8AC3E}">
        <p14:creationId xmlns:p14="http://schemas.microsoft.com/office/powerpoint/2010/main" val="6890835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E68CB777-A129-4AF6-9ECC-E5865CD58601}" type="slidenum">
              <a:rPr lang="en-US" smtClean="0">
                <a:solidFill>
                  <a:prstClr val="white">
                    <a:lumMod val="85000"/>
                  </a:prstClr>
                </a:solidFill>
              </a:rPr>
              <a:pPr/>
              <a:t>‹#›</a:t>
            </a:fld>
            <a:endParaRPr lang="en-US" dirty="0">
              <a:solidFill>
                <a:prstClr val="white">
                  <a:lumMod val="85000"/>
                </a:prstClr>
              </a:solidFill>
            </a:endParaRPr>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900" smtClean="0">
                <a:solidFill>
                  <a:schemeClr val="bg1">
                    <a:lumMod val="90000"/>
                  </a:schemeClr>
                </a:solidFill>
                <a:latin typeface="Lato Light" panose="020F0302020204030203" pitchFamily="34" charset="0"/>
              </a:rPr>
              <a:pPr/>
              <a:t>‹#›</a:t>
            </a:fld>
            <a:endParaRPr lang="en-US" sz="900" dirty="0">
              <a:solidFill>
                <a:schemeClr val="bg1">
                  <a:lumMod val="9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96120218-CD53-4182-BEDC-9634E76D8ADF}" type="datetime1">
              <a:rPr lang="en-US" smtClean="0"/>
              <a:t>3/16/2026</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11" name="Slide Number Placeholder 5">
            <a:extLst>
              <a:ext uri="{FF2B5EF4-FFF2-40B4-BE49-F238E27FC236}">
                <a16:creationId xmlns:a16="http://schemas.microsoft.com/office/drawing/2014/main" id="{134F081B-389F-4E4D-841A-1A83BAD3E3E6}"/>
              </a:ext>
            </a:extLst>
          </p:cNvPr>
          <p:cNvSpPr txBox="1">
            <a:spLocks/>
          </p:cNvSpPr>
          <p:nvPr userDrawn="1"/>
        </p:nvSpPr>
        <p:spPr>
          <a:xfrm>
            <a:off x="7413970" y="6356350"/>
            <a:ext cx="157460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1887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EF1248E2-1894-4EC4-95DF-CD598889E2C4}"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23886045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5BCBCE0F-158F-4F6E-8060-718316160B0E}" type="datetime1">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10690437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0248"/>
            <a:ext cx="8229600" cy="822960"/>
          </a:xfrm>
        </p:spPr>
        <p:txBody>
          <a:bodyPr anchor="t"/>
          <a:lstStyle/>
          <a:p>
            <a:r>
              <a:rPr lang="en-US"/>
              <a:t>Click to edit Master title style</a:t>
            </a:r>
          </a:p>
        </p:txBody>
      </p:sp>
      <p:sp>
        <p:nvSpPr>
          <p:cNvPr id="3" name="Content Placeholder 2"/>
          <p:cNvSpPr>
            <a:spLocks noGrp="1"/>
          </p:cNvSpPr>
          <p:nvPr>
            <p:ph sz="half" idx="1"/>
          </p:nvPr>
        </p:nvSpPr>
        <p:spPr>
          <a:xfrm>
            <a:off x="457200" y="1277937"/>
            <a:ext cx="4038600" cy="5415488"/>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quarter" idx="2"/>
          </p:nvPr>
        </p:nvSpPr>
        <p:spPr>
          <a:xfrm>
            <a:off x="4648810" y="1277938"/>
            <a:ext cx="4038600" cy="2651760"/>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3"/>
          </p:nvPr>
        </p:nvSpPr>
        <p:spPr>
          <a:xfrm>
            <a:off x="4648200" y="4041665"/>
            <a:ext cx="4038600" cy="2651760"/>
          </a:xfrm>
        </p:spPr>
        <p:txBody>
          <a:bodyPr/>
          <a:lstStyle/>
          <a:p>
            <a:pPr lvl="0"/>
            <a:r>
              <a:rPr lang="en-US" dirty="0"/>
              <a:t>Click to edit Master text styles</a:t>
            </a:r>
          </a:p>
          <a:p>
            <a:pPr lvl="1"/>
            <a:r>
              <a:rPr lang="en-US" dirty="0"/>
              <a:t>Second level</a:t>
            </a:r>
          </a:p>
          <a:p>
            <a:pPr lvl="2"/>
            <a:r>
              <a:rPr lang="en-US" dirty="0"/>
              <a:t>Third level</a:t>
            </a:r>
          </a:p>
        </p:txBody>
      </p:sp>
      <p:sp>
        <p:nvSpPr>
          <p:cNvPr id="8" name="Rectangle 6"/>
          <p:cNvSpPr>
            <a:spLocks noGrp="1" noChangeArrowheads="1"/>
          </p:cNvSpPr>
          <p:nvPr>
            <p:ph type="sldNum" sz="quarter" idx="12"/>
          </p:nvPr>
        </p:nvSpPr>
        <p:spPr>
          <a:xfrm>
            <a:off x="7413970" y="6356350"/>
            <a:ext cx="1574605" cy="365125"/>
          </a:xfrm>
        </p:spPr>
        <p:txBody>
          <a:bodyPr/>
          <a:lstStyle>
            <a:lvl1pPr>
              <a:defRPr sz="1200" b="1"/>
            </a:lvl1pPr>
          </a:lstStyle>
          <a:p>
            <a:pPr>
              <a:defRPr/>
            </a:pPr>
            <a:fld id="{94CDD4EE-556E-4A9B-8639-B432414732F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79972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2665" y="232507"/>
            <a:ext cx="8229600" cy="822960"/>
          </a:xfrm>
        </p:spPr>
        <p:txBody>
          <a:bodyPr anchor="t"/>
          <a:lstStyle/>
          <a:p>
            <a:r>
              <a:rPr lang="en-US" dirty="0"/>
              <a:t>Click to edit Master title style</a:t>
            </a:r>
          </a:p>
        </p:txBody>
      </p:sp>
      <p:sp>
        <p:nvSpPr>
          <p:cNvPr id="3" name="Text Placeholder 2"/>
          <p:cNvSpPr>
            <a:spLocks noGrp="1"/>
          </p:cNvSpPr>
          <p:nvPr>
            <p:ph type="body" sz="half" idx="1"/>
          </p:nvPr>
        </p:nvSpPr>
        <p:spPr>
          <a:xfrm>
            <a:off x="462666" y="1276705"/>
            <a:ext cx="4041602" cy="4879050"/>
          </a:xfrm>
        </p:spPr>
        <p:txBody>
          <a:bodyPr/>
          <a:lstStyle/>
          <a:p>
            <a:pPr lvl="0"/>
            <a:r>
              <a:rPr lang="en-US" dirty="0"/>
              <a:t>Click to edit Master text styles</a:t>
            </a:r>
          </a:p>
          <a:p>
            <a:pPr lvl="1"/>
            <a:r>
              <a:rPr lang="en-US" dirty="0"/>
              <a:t>Second level</a:t>
            </a:r>
          </a:p>
          <a:p>
            <a:pPr lvl="2"/>
            <a:r>
              <a:rPr lang="en-US" dirty="0"/>
              <a:t>Third level</a:t>
            </a:r>
          </a:p>
        </p:txBody>
      </p:sp>
      <p:sp>
        <p:nvSpPr>
          <p:cNvPr id="4" name="ClipArt Placeholder 3"/>
          <p:cNvSpPr>
            <a:spLocks noGrp="1"/>
          </p:cNvSpPr>
          <p:nvPr>
            <p:ph type="clipArt" sz="half" idx="2"/>
          </p:nvPr>
        </p:nvSpPr>
        <p:spPr>
          <a:xfrm>
            <a:off x="4639734" y="1276705"/>
            <a:ext cx="4118411" cy="4879050"/>
          </a:xfrm>
        </p:spPr>
        <p:txBody>
          <a:bodyPr rtlCol="0">
            <a:normAutofit/>
          </a:bodyPr>
          <a:lstStyle/>
          <a:p>
            <a:pPr lvl="0"/>
            <a:endParaRPr lang="en-US" noProof="0"/>
          </a:p>
        </p:txBody>
      </p:sp>
      <p:sp>
        <p:nvSpPr>
          <p:cNvPr id="7" name="Rectangle 16"/>
          <p:cNvSpPr>
            <a:spLocks noGrp="1" noChangeArrowheads="1"/>
          </p:cNvSpPr>
          <p:nvPr>
            <p:ph type="sldNum" sz="quarter" idx="12"/>
          </p:nvPr>
        </p:nvSpPr>
        <p:spPr>
          <a:xfrm>
            <a:off x="7413970" y="6356350"/>
            <a:ext cx="1574605" cy="365125"/>
          </a:xfrm>
        </p:spPr>
        <p:txBody>
          <a:bodyPr/>
          <a:lstStyle>
            <a:lvl1pPr>
              <a:defRPr sz="1200" b="1"/>
            </a:lvl1pPr>
          </a:lstStyle>
          <a:p>
            <a:pPr>
              <a:defRPr/>
            </a:pPr>
            <a:fld id="{A119190F-E266-459F-8F95-B36B5E81C9A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31392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413970" y="6356350"/>
            <a:ext cx="1574605" cy="365125"/>
          </a:xfrm>
        </p:spPr>
        <p:txBody>
          <a:bodyPr/>
          <a:lstStyle>
            <a:lvl1pPr>
              <a:defRPr sz="1200" b="1"/>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8163969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375566" y="6356350"/>
            <a:ext cx="1613010" cy="365125"/>
          </a:xfrm>
        </p:spPr>
        <p:txBody>
          <a:bodyPr/>
          <a:lstStyle>
            <a:lvl1pPr>
              <a:defRPr sz="1200" b="1"/>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1E72EB-8140-418C-92A5-FCDB41038CFE}" type="slidenum">
              <a:rPr kumimoji="0" lang="en-US" sz="1200" b="1" i="0" u="none" strike="noStrike" kern="1200" cap="none" spc="0" normalizeH="0" baseline="0" noProof="0" smtClean="0">
                <a:ln>
                  <a:noFill/>
                </a:ln>
                <a:solidFill>
                  <a:prstClr val="black">
                    <a:tint val="7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black">
                  <a:tint val="75000"/>
                </a:prstClr>
              </a:solidFill>
              <a:effectLst/>
              <a:uLnTx/>
              <a:uFillTx/>
              <a:latin typeface="Lato Light" pitchFamily="34" charset="0"/>
              <a:ea typeface="+mn-ea"/>
              <a:cs typeface="Arial" panose="020B0604020202020204" pitchFamily="34" charset="0"/>
            </a:endParaRPr>
          </a:p>
        </p:txBody>
      </p:sp>
      <p:sp>
        <p:nvSpPr>
          <p:cNvPr id="2" name="Title 1"/>
          <p:cNvSpPr>
            <a:spLocks noGrp="1"/>
          </p:cNvSpPr>
          <p:nvPr>
            <p:ph type="title"/>
          </p:nvPr>
        </p:nvSpPr>
        <p:spPr>
          <a:xfrm>
            <a:off x="457200" y="241385"/>
            <a:ext cx="8229600" cy="822960"/>
          </a:xfrm>
        </p:spPr>
        <p:txBody>
          <a:bodyPr anchor="t"/>
          <a:lstStyle>
            <a:lvl1pPr>
              <a:defRPr>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277938"/>
            <a:ext cx="4038600" cy="4877817"/>
          </a:xfrm>
        </p:spPr>
        <p:txBody>
          <a:bodyPr/>
          <a:lstStyle>
            <a:lvl1pPr>
              <a:defRPr sz="30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277938"/>
            <a:ext cx="4038600" cy="4877817"/>
          </a:xfrm>
        </p:spPr>
        <p:txBody>
          <a:bodyPr/>
          <a:lstStyle>
            <a:lvl1pPr>
              <a:defRPr sz="30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8852340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54B73C1-F718-406C-8F73-B55A9561DD11}"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36408560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ctrTitle"/>
          </p:nvPr>
        </p:nvSpPr>
        <p:spPr>
          <a:xfrm>
            <a:off x="228600" y="2504209"/>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218709"/>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pic>
        <p:nvPicPr>
          <p:cNvPr id="8" name="Picture 7" descr="Logo, icon&#10;&#10;Description automatically generated">
            <a:extLst>
              <a:ext uri="{FF2B5EF4-FFF2-40B4-BE49-F238E27FC236}">
                <a16:creationId xmlns:a16="http://schemas.microsoft.com/office/drawing/2014/main" id="{2089A19F-F4F3-4BB9-AC84-495657092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486400"/>
            <a:ext cx="1352606" cy="1171634"/>
          </a:xfrm>
          <a:prstGeom prst="rect">
            <a:avLst/>
          </a:prstGeom>
        </p:spPr>
      </p:pic>
    </p:spTree>
    <p:extLst>
      <p:ext uri="{BB962C8B-B14F-4D97-AF65-F5344CB8AC3E}">
        <p14:creationId xmlns:p14="http://schemas.microsoft.com/office/powerpoint/2010/main" val="17195926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FAA73FB-2DED-463F-B3C4-8DF607290D7E}" type="slidenum">
              <a:rPr lang="en-VI" smtClean="0"/>
              <a:t>‹#›</a:t>
            </a:fld>
            <a:endParaRPr lang="en-VI"/>
          </a:p>
        </p:txBody>
      </p:sp>
      <p:sp>
        <p:nvSpPr>
          <p:cNvPr id="4" name="Date Placeholder 3"/>
          <p:cNvSpPr>
            <a:spLocks noGrp="1"/>
          </p:cNvSpPr>
          <p:nvPr>
            <p:ph type="dt" sz="half" idx="11"/>
          </p:nvPr>
        </p:nvSpPr>
        <p:spPr/>
        <p:txBody>
          <a:bodyPr/>
          <a:lstStyle/>
          <a:p>
            <a:fld id="{18B31DF4-33FA-4653-AC93-7206F163A5B5}" type="datetimeFigureOut">
              <a:rPr lang="en-VI" smtClean="0"/>
              <a:t>03/16/2026</a:t>
            </a:fld>
            <a:endParaRPr lang="en-VI"/>
          </a:p>
        </p:txBody>
      </p:sp>
      <p:sp>
        <p:nvSpPr>
          <p:cNvPr id="5" name="Footer Placeholder 4"/>
          <p:cNvSpPr>
            <a:spLocks noGrp="1"/>
          </p:cNvSpPr>
          <p:nvPr>
            <p:ph type="ftr" sz="quarter" idx="12"/>
          </p:nvPr>
        </p:nvSpPr>
        <p:spPr/>
        <p:txBody>
          <a:bodyPr/>
          <a:lstStyle/>
          <a:p>
            <a:endParaRPr lang="en-VI"/>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1495107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6603367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11"/>
          </p:nvPr>
        </p:nvSpPr>
        <p:spPr/>
        <p:txBody>
          <a:bodyPr/>
          <a:lstStyle/>
          <a:p>
            <a:fld id="{9B7A3FF0-116B-4164-9822-DF9ED84DF01A}"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12"/>
          </p:nvPr>
        </p:nvSpPr>
        <p:spPr/>
        <p:txBody>
          <a:bodyPr/>
          <a:lstStyle/>
          <a:p>
            <a:endParaRPr lang="en-US">
              <a:solidFill>
                <a:prstClr val="black">
                  <a:tint val="75000"/>
                </a:prstClr>
              </a:solidFill>
            </a:endParaRPr>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1169342967"/>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F0AECE7-0455-440A-8FCC-981C27E125EB}"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4370636"/>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6919966"/>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9690469"/>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4EC0A18-2206-40A8-971A-C2232F5A9AEF}"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82646386"/>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6D95925-4CCE-45CB-B0FD-B99581253C26}" type="datetime1">
              <a:rPr lang="en-US" smtClean="0">
                <a:solidFill>
                  <a:prstClr val="black">
                    <a:tint val="75000"/>
                  </a:prstClr>
                </a:solidFill>
              </a:rPr>
              <a:t>3/16/2026</a:t>
            </a:fld>
            <a:endParaRPr lang="en-US">
              <a:solidFill>
                <a:prstClr val="black">
                  <a:tint val="75000"/>
                </a:prstClr>
              </a:solidFill>
            </a:endParaRPr>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447789729"/>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main no logo with highl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73805198"/>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0628DCC-7125-4D08-9037-4D315634DC7C}"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4675008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secHead" preserve="1">
  <p:cSld name="Section Head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0628DCC-7125-4D08-9037-4D315634DC7C}"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pic>
        <p:nvPicPr>
          <p:cNvPr id="8" name="Picture 7" descr="Logo, icon&#10;&#10;Description automatically generated">
            <a:extLst>
              <a:ext uri="{FF2B5EF4-FFF2-40B4-BE49-F238E27FC236}">
                <a16:creationId xmlns:a16="http://schemas.microsoft.com/office/drawing/2014/main" id="{EA30816E-1CA3-4EA4-9055-BEBC0DA2E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33363"/>
            <a:ext cx="1371600" cy="1188087"/>
          </a:xfrm>
          <a:prstGeom prst="rect">
            <a:avLst/>
          </a:prstGeom>
        </p:spPr>
      </p:pic>
    </p:spTree>
    <p:extLst>
      <p:ext uri="{BB962C8B-B14F-4D97-AF65-F5344CB8AC3E}">
        <p14:creationId xmlns:p14="http://schemas.microsoft.com/office/powerpoint/2010/main" val="4207115476"/>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Instruto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hasCustomPrompt="1"/>
          </p:nvPr>
        </p:nvSpPr>
        <p:spPr>
          <a:xfrm>
            <a:off x="228600" y="3881439"/>
            <a:ext cx="8686800" cy="1033462"/>
          </a:xfrm>
        </p:spPr>
        <p:txBody>
          <a:bodyPr anchor="t">
            <a:noAutofit/>
          </a:bodyPr>
          <a:lstStyle>
            <a:lvl1pPr algn="l">
              <a:defRPr sz="4800" b="1" cap="none">
                <a:solidFill>
                  <a:srgbClr val="F4A61F"/>
                </a:solidFill>
              </a:defRPr>
            </a:lvl1pPr>
          </a:lstStyle>
          <a:p>
            <a:r>
              <a:rPr lang="en-US" dirty="0"/>
              <a:t>Click To Edit Name</a:t>
            </a:r>
          </a:p>
        </p:txBody>
      </p:sp>
      <p:sp>
        <p:nvSpPr>
          <p:cNvPr id="3" name="Text Placeholder 2"/>
          <p:cNvSpPr>
            <a:spLocks noGrp="1"/>
          </p:cNvSpPr>
          <p:nvPr>
            <p:ph type="body" idx="1" hasCustomPrompt="1"/>
          </p:nvPr>
        </p:nvSpPr>
        <p:spPr>
          <a:xfrm>
            <a:off x="228600" y="2381251"/>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Company Name &amp; Title</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0628DCC-7125-4D08-9037-4D315634DC7C}"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pic>
        <p:nvPicPr>
          <p:cNvPr id="8" name="Picture 7" descr="Logo, icon&#10;&#10;Description automatically generated">
            <a:extLst>
              <a:ext uri="{FF2B5EF4-FFF2-40B4-BE49-F238E27FC236}">
                <a16:creationId xmlns:a16="http://schemas.microsoft.com/office/drawing/2014/main" id="{68AE0E69-A62B-4302-A5CB-C86B7A169C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33363"/>
            <a:ext cx="1371600" cy="1188087"/>
          </a:xfrm>
          <a:prstGeom prst="rect">
            <a:avLst/>
          </a:prstGeom>
        </p:spPr>
      </p:pic>
      <p:sp>
        <p:nvSpPr>
          <p:cNvPr id="14" name="Title 1">
            <a:extLst>
              <a:ext uri="{FF2B5EF4-FFF2-40B4-BE49-F238E27FC236}">
                <a16:creationId xmlns:a16="http://schemas.microsoft.com/office/drawing/2014/main" id="{559860A1-EF28-4D41-A666-ABF46715A4D5}"/>
              </a:ext>
            </a:extLst>
          </p:cNvPr>
          <p:cNvSpPr txBox="1">
            <a:spLocks/>
          </p:cNvSpPr>
          <p:nvPr/>
        </p:nvSpPr>
        <p:spPr>
          <a:xfrm>
            <a:off x="228600" y="4919663"/>
            <a:ext cx="1828800" cy="1495424"/>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1" kern="1200" cap="none">
                <a:solidFill>
                  <a:srgbClr val="F4A61F"/>
                </a:solidFill>
                <a:latin typeface="Georgia" panose="02040502050405020303" pitchFamily="18" charset="0"/>
                <a:ea typeface="+mj-ea"/>
                <a:cs typeface="Arial" pitchFamily="34" charset="0"/>
              </a:defRPr>
            </a:lvl1pPr>
          </a:lstStyle>
          <a:p>
            <a:r>
              <a:rPr lang="en-US" sz="3200" dirty="0">
                <a:solidFill>
                  <a:srgbClr val="F4A61F"/>
                </a:solidFill>
                <a:latin typeface="Lato Black" panose="020F0A02020204030203" pitchFamily="34" charset="0"/>
              </a:rPr>
              <a:t>Contact:</a:t>
            </a:r>
          </a:p>
        </p:txBody>
      </p:sp>
      <p:sp>
        <p:nvSpPr>
          <p:cNvPr id="15" name="Text Placeholder 2">
            <a:extLst>
              <a:ext uri="{FF2B5EF4-FFF2-40B4-BE49-F238E27FC236}">
                <a16:creationId xmlns:a16="http://schemas.microsoft.com/office/drawing/2014/main" id="{0D38D60E-F4E5-4141-95AF-02D17D481F40}"/>
              </a:ext>
            </a:extLst>
          </p:cNvPr>
          <p:cNvSpPr>
            <a:spLocks noGrp="1"/>
          </p:cNvSpPr>
          <p:nvPr>
            <p:ph type="body" idx="13" hasCustomPrompt="1"/>
          </p:nvPr>
        </p:nvSpPr>
        <p:spPr>
          <a:xfrm>
            <a:off x="2057399" y="4914900"/>
            <a:ext cx="6858001" cy="1500187"/>
          </a:xfrm>
        </p:spPr>
        <p:txBody>
          <a:bodyPr anchor="t">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Email and Phone and/or Address Information </a:t>
            </a:r>
          </a:p>
        </p:txBody>
      </p:sp>
    </p:spTree>
    <p:extLst>
      <p:ext uri="{BB962C8B-B14F-4D97-AF65-F5344CB8AC3E}">
        <p14:creationId xmlns:p14="http://schemas.microsoft.com/office/powerpoint/2010/main" val="23873382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153342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C38941F9-903C-478A-A8F9-859B2FC05B5A}"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584267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dirty="0"/>
              <a:t>Click to edit Master title style</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F5E48526-5733-40AF-A6D8-7F8238328254}"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44432278"/>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_Two Content xtra text boz">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23735530"/>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_Two Content highlight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2" name="Text Placeholder 8">
            <a:extLst>
              <a:ext uri="{FF2B5EF4-FFF2-40B4-BE49-F238E27FC236}">
                <a16:creationId xmlns:a16="http://schemas.microsoft.com/office/drawing/2014/main" id="{FF2420CC-EA0D-4BD6-9B72-7CD08B8F5C9F}"/>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659007837"/>
      </p:ext>
    </p:extLst>
  </p:cSld>
  <p:clrMapOvr>
    <a:masterClrMapping/>
  </p:clrMapOvr>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3162068D-1640-4001-AE55-0C125D5B542B}"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22610246"/>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3_Comparison xtra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41121068"/>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4_Comparison highlight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4" name="Text Placeholder 8">
            <a:extLst>
              <a:ext uri="{FF2B5EF4-FFF2-40B4-BE49-F238E27FC236}">
                <a16:creationId xmlns:a16="http://schemas.microsoft.com/office/drawing/2014/main" id="{9B5FA087-5F23-41F6-98E6-EF659B23C6A6}"/>
              </a:ext>
            </a:extLst>
          </p:cNvPr>
          <p:cNvSpPr>
            <a:spLocks noGrp="1"/>
          </p:cNvSpPr>
          <p:nvPr>
            <p:ph type="body" sz="quarter" idx="16"/>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4191859832"/>
      </p:ext>
    </p:extLst>
  </p:cSld>
  <p:clrMapOvr>
    <a:masterClrMapping/>
  </p:clrMapOvr>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ABEE822B-E307-438B-ABE8-72434A2F60CF}" type="datetime1">
              <a:rPr lang="en-US" smtClean="0">
                <a:solidFill>
                  <a:prstClr val="black">
                    <a:tint val="75000"/>
                  </a:prstClr>
                </a:solidFill>
              </a:rPr>
              <a:t>3/16/2026</a:t>
            </a:fld>
            <a:endParaRPr lang="en-US">
              <a:solidFill>
                <a:prstClr val="black">
                  <a:tint val="75000"/>
                </a:prstClr>
              </a:solidFill>
            </a:endParaRPr>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520495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659776284"/>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62004181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40502823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351547771"/>
      </p:ext>
    </p:extLst>
  </p:cSld>
  <p:clrMapOvr>
    <a:masterClrMapping/>
  </p:clrMapOvr>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4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Content Placeholder 6">
            <a:extLst>
              <a:ext uri="{FF2B5EF4-FFF2-40B4-BE49-F238E27FC236}">
                <a16:creationId xmlns:a16="http://schemas.microsoft.com/office/drawing/2014/main" id="{64FB19C0-7EA2-46BF-AA2E-987981CA0D50}"/>
              </a:ext>
            </a:extLst>
          </p:cNvPr>
          <p:cNvSpPr>
            <a:spLocks noGrp="1"/>
          </p:cNvSpPr>
          <p:nvPr>
            <p:ph sz="quarter" idx="14"/>
          </p:nvPr>
        </p:nvSpPr>
        <p:spPr>
          <a:xfrm>
            <a:off x="228600" y="3886200"/>
            <a:ext cx="4191000" cy="25146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10" name="Content Placeholder 6">
            <a:extLst>
              <a:ext uri="{FF2B5EF4-FFF2-40B4-BE49-F238E27FC236}">
                <a16:creationId xmlns:a16="http://schemas.microsoft.com/office/drawing/2014/main" id="{32EE9818-EED7-46C5-A1DD-F3D8A6FCE004}"/>
              </a:ext>
            </a:extLst>
          </p:cNvPr>
          <p:cNvSpPr>
            <a:spLocks noGrp="1"/>
          </p:cNvSpPr>
          <p:nvPr>
            <p:ph sz="quarter" idx="13"/>
          </p:nvPr>
        </p:nvSpPr>
        <p:spPr>
          <a:xfrm>
            <a:off x="228600" y="1257300"/>
            <a:ext cx="4191000" cy="25146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11" name="Content Placeholder 6">
            <a:extLst>
              <a:ext uri="{FF2B5EF4-FFF2-40B4-BE49-F238E27FC236}">
                <a16:creationId xmlns:a16="http://schemas.microsoft.com/office/drawing/2014/main" id="{975B4E9E-CB18-405D-B825-0883625F7E20}"/>
              </a:ext>
            </a:extLst>
          </p:cNvPr>
          <p:cNvSpPr>
            <a:spLocks noGrp="1"/>
          </p:cNvSpPr>
          <p:nvPr>
            <p:ph sz="quarter" idx="15"/>
          </p:nvPr>
        </p:nvSpPr>
        <p:spPr>
          <a:xfrm>
            <a:off x="4724400" y="12573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
        <p:nvSpPr>
          <p:cNvPr id="12" name="Content Placeholder 6">
            <a:extLst>
              <a:ext uri="{FF2B5EF4-FFF2-40B4-BE49-F238E27FC236}">
                <a16:creationId xmlns:a16="http://schemas.microsoft.com/office/drawing/2014/main" id="{86E8FE2C-B926-4638-B671-905BF81862CC}"/>
              </a:ext>
            </a:extLst>
          </p:cNvPr>
          <p:cNvSpPr>
            <a:spLocks noGrp="1"/>
          </p:cNvSpPr>
          <p:nvPr>
            <p:ph sz="quarter" idx="16"/>
          </p:nvPr>
        </p:nvSpPr>
        <p:spPr>
          <a:xfrm>
            <a:off x="4724400" y="3886200"/>
            <a:ext cx="4191000" cy="25146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8852753"/>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4_Title Only no 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824692863"/>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679860430"/>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486D804C-AD43-4D82-B3AD-3DC4E4EB08AC}"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1471983872"/>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380DA922-10C5-48D3-9BDD-CF53C3A51EC0}"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438396814"/>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5A1455E-59F2-4995-B4AE-E587CF9B22B0}"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342293214"/>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2D542A92-E4FF-4858-801A-07727BFCB478}"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017120310"/>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0AC63F75-3929-4953-A453-5CB70AB3CFA1}"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1083965795"/>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DE4E8B2A-43EE-4F85-B650-B958139F14CA}"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02076008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96447417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7B8A0665-E391-4B9E-944F-517456D48B0C}"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953047836"/>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351E119D-2E47-422D-AE62-CE2767A4E797}"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38846444"/>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F1D68C9-CCCB-4626-80BF-66B8CE4C0D63}"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81520471"/>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4C5A3BC-C594-4819-AA8B-49ACD61F3E6D}" type="datetime1">
              <a:rPr lang="en-US" smtClean="0">
                <a:solidFill>
                  <a:prstClr val="black">
                    <a:tint val="75000"/>
                  </a:prstClr>
                </a:solidFill>
              </a:rPr>
              <a:t>3/16/2026</a:t>
            </a:fld>
            <a:endParaRPr lang="en-US">
              <a:solidFill>
                <a:prstClr val="black">
                  <a:tint val="75000"/>
                </a:prstClr>
              </a:solidFill>
            </a:endParaRPr>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09293852"/>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642C491-5BC3-4003-AA4E-BB5176D363E1}"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16290104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0E8087B1-849E-48DC-BF56-869AAF0A1D40}" type="datetime1">
              <a:rPr lang="en-US" smtClean="0">
                <a:solidFill>
                  <a:prstClr val="black">
                    <a:tint val="75000"/>
                  </a:prstClr>
                </a:solidFill>
              </a:rPr>
              <a:t>3/16/2026</a:t>
            </a:fld>
            <a:endParaRPr lang="en-US">
              <a:solidFill>
                <a:prstClr val="black">
                  <a:tint val="75000"/>
                </a:prstClr>
              </a:solidFill>
            </a:endParaRPr>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257294451"/>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5C71CC6C-8981-4E6A-BDF6-CA539252AB3A}" type="datetime1">
              <a:rPr lang="en-US" smtClean="0">
                <a:solidFill>
                  <a:prstClr val="black">
                    <a:tint val="75000"/>
                  </a:prstClr>
                </a:solidFill>
              </a:rPr>
              <a:t>3/16/2026</a:t>
            </a:fld>
            <a:endParaRPr lang="en-US">
              <a:solidFill>
                <a:prstClr val="black">
                  <a:tint val="75000"/>
                </a:prstClr>
              </a:solidFill>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4065686105"/>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84E8B191-D857-475A-A884-AB673ADE4AA5}"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396556053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51E72EB-8140-418C-92A5-FCDB41038CFE}" type="slidenum">
              <a:rPr lang="en-US" smtClean="0">
                <a:solidFill>
                  <a:prstClr val="black">
                    <a:tint val="75000"/>
                  </a:prstClr>
                </a:solidFill>
              </a:rPr>
              <a:pPr/>
              <a:t>‹#›</a:t>
            </a:fld>
            <a:endParaRPr lang="en-US">
              <a:solidFill>
                <a:prstClr val="black">
                  <a:tint val="75000"/>
                </a:prstClr>
              </a:solidFill>
            </a:endParaRPr>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B80390A5-49C3-4D6B-A9DB-4F6789B9598D}" type="datetime1">
              <a:rPr lang="en-US" smtClean="0">
                <a:solidFill>
                  <a:prstClr val="black">
                    <a:tint val="75000"/>
                  </a:prstClr>
                </a:solidFill>
              </a:rPr>
              <a:t>3/16/2026</a:t>
            </a:fld>
            <a:endParaRPr lang="en-US">
              <a:solidFill>
                <a:prstClr val="black">
                  <a:tint val="75000"/>
                </a:prstClr>
              </a:solidFill>
            </a:endParaRPr>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Tree>
    <p:extLst>
      <p:ext uri="{BB962C8B-B14F-4D97-AF65-F5344CB8AC3E}">
        <p14:creationId xmlns:p14="http://schemas.microsoft.com/office/powerpoint/2010/main" val="20577396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C056FBC-C8E6-40D6-9D48-4C33DF338E0E}" type="datetime1">
              <a:rPr lang="en-US" smtClean="0">
                <a:solidFill>
                  <a:prstClr val="black">
                    <a:tint val="75000"/>
                  </a:prstClr>
                </a:solidFill>
              </a:rPr>
              <a:t>3/16/2026</a:t>
            </a:fld>
            <a:endParaRPr lang="en-US">
              <a:solidFill>
                <a:prstClr val="black">
                  <a:tint val="75000"/>
                </a:prstClr>
              </a:solidFill>
            </a:endParaRPr>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solidFill>
                <a:prstClr val="black">
                  <a:tint val="75000"/>
                </a:prstClr>
              </a:solidFill>
            </a:endParaRPr>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345877285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773360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A5DFDE41-EAD2-4ED2-AF8E-6DA813894309}" type="datetime1">
              <a:rPr lang="en-US" smtClean="0">
                <a:solidFill>
                  <a:prstClr val="black">
                    <a:tint val="75000"/>
                  </a:prstClr>
                </a:solidFill>
              </a:rPr>
              <a:t>3/16/2026</a:t>
            </a:fld>
            <a:endParaRPr lang="en-US">
              <a:solidFill>
                <a:prstClr val="black">
                  <a:tint val="75000"/>
                </a:prstClr>
              </a:solidFill>
            </a:endParaRPr>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solidFill>
                <a:prstClr val="black">
                  <a:tint val="75000"/>
                </a:prstClr>
              </a:solidFill>
            </a:endParaRPr>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1578772644"/>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F92455FB-9702-412F-90F5-01EBE4EFD756}" type="datetime1">
              <a:rPr lang="en-US" smtClean="0">
                <a:solidFill>
                  <a:prstClr val="black">
                    <a:tint val="75000"/>
                  </a:prstClr>
                </a:solidFill>
              </a:rPr>
              <a:t>3/16/2026</a:t>
            </a:fld>
            <a:endParaRPr lang="en-US">
              <a:solidFill>
                <a:prstClr val="black">
                  <a:tint val="75000"/>
                </a:prstClr>
              </a:solidFill>
            </a:endParaRPr>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solidFill>
                <a:prstClr val="black">
                  <a:tint val="75000"/>
                </a:prstClr>
              </a:solidFill>
            </a:endParaRPr>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243926855"/>
      </p:ext>
    </p:extLst>
  </p:cSld>
  <p:clrMapOvr>
    <a:masterClrMapping/>
  </p:clrMapOvr>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F32B7231-E6A1-4D05-86B7-54A996B94D22}"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3098934"/>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89C6ED8-7806-498D-AAF3-78D0657D2691}" type="datetime1">
              <a:rPr lang="en-US" smtClean="0">
                <a:solidFill>
                  <a:prstClr val="black">
                    <a:tint val="75000"/>
                  </a:prstClr>
                </a:solidFill>
              </a:rPr>
              <a:t>3/16/2026</a:t>
            </a:fld>
            <a:endParaRPr lang="en-US">
              <a:solidFill>
                <a:prstClr val="black">
                  <a:tint val="75000"/>
                </a:prstClr>
              </a:solidFill>
            </a:endParaRPr>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solidFill>
                <a:prstClr val="black">
                  <a:tint val="75000"/>
                </a:prstClr>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4754455"/>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2186360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2" name="Title 1"/>
          <p:cNvSpPr>
            <a:spLocks noGrp="1"/>
          </p:cNvSpPr>
          <p:nvPr>
            <p:ph type="ctrTitle"/>
          </p:nvPr>
        </p:nvSpPr>
        <p:spPr>
          <a:xfrm>
            <a:off x="228600" y="2504209"/>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218709"/>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pic>
        <p:nvPicPr>
          <p:cNvPr id="8" name="Picture 7" descr="Logo, icon&#10;&#10;Description automatically generated">
            <a:extLst>
              <a:ext uri="{FF2B5EF4-FFF2-40B4-BE49-F238E27FC236}">
                <a16:creationId xmlns:a16="http://schemas.microsoft.com/office/drawing/2014/main" id="{2089A19F-F4F3-4BB9-AC84-495657092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5486400"/>
            <a:ext cx="1352606" cy="1171634"/>
          </a:xfrm>
          <a:prstGeom prst="rect">
            <a:avLst/>
          </a:prstGeom>
        </p:spPr>
      </p:pic>
    </p:spTree>
    <p:extLst>
      <p:ext uri="{BB962C8B-B14F-4D97-AF65-F5344CB8AC3E}">
        <p14:creationId xmlns:p14="http://schemas.microsoft.com/office/powerpoint/2010/main" val="1218167970"/>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FAA73FB-2DED-463F-B3C4-8DF607290D7E}" type="slidenum">
              <a:rPr lang="en-VI" smtClean="0"/>
              <a:t>‹#›</a:t>
            </a:fld>
            <a:endParaRPr lang="en-VI"/>
          </a:p>
        </p:txBody>
      </p:sp>
      <p:sp>
        <p:nvSpPr>
          <p:cNvPr id="4" name="Date Placeholder 3"/>
          <p:cNvSpPr>
            <a:spLocks noGrp="1"/>
          </p:cNvSpPr>
          <p:nvPr>
            <p:ph type="dt" sz="half" idx="11"/>
          </p:nvPr>
        </p:nvSpPr>
        <p:spPr/>
        <p:txBody>
          <a:bodyPr/>
          <a:lstStyle/>
          <a:p>
            <a:fld id="{18B31DF4-33FA-4653-AC93-7206F163A5B5}" type="datetimeFigureOut">
              <a:rPr lang="en-VI" smtClean="0"/>
              <a:t>03/16/2026</a:t>
            </a:fld>
            <a:endParaRPr lang="en-VI"/>
          </a:p>
        </p:txBody>
      </p:sp>
      <p:sp>
        <p:nvSpPr>
          <p:cNvPr id="5" name="Footer Placeholder 4"/>
          <p:cNvSpPr>
            <a:spLocks noGrp="1"/>
          </p:cNvSpPr>
          <p:nvPr>
            <p:ph type="ftr" sz="quarter" idx="12"/>
          </p:nvPr>
        </p:nvSpPr>
        <p:spPr/>
        <p:txBody>
          <a:bodyPr/>
          <a:lstStyle/>
          <a:p>
            <a:endParaRPr lang="en-VI"/>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34129641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2785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348145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7667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2525381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9302022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830512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main no logo with highl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98166888"/>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179918661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secHead" preserve="1">
  <p:cSld name="Section Head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FBBB560D-9706-46DE-B649-28956388DA56}"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pic>
        <p:nvPicPr>
          <p:cNvPr id="8" name="Picture 7" descr="Logo, icon&#10;&#10;Description automatically generated">
            <a:extLst>
              <a:ext uri="{FF2B5EF4-FFF2-40B4-BE49-F238E27FC236}">
                <a16:creationId xmlns:a16="http://schemas.microsoft.com/office/drawing/2014/main" id="{EA30816E-1CA3-4EA4-9055-BEBC0DA2E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33363"/>
            <a:ext cx="1371600" cy="1188087"/>
          </a:xfrm>
          <a:prstGeom prst="rect">
            <a:avLst/>
          </a:prstGeom>
        </p:spPr>
      </p:pic>
    </p:spTree>
    <p:extLst>
      <p:ext uri="{BB962C8B-B14F-4D97-AF65-F5344CB8AC3E}">
        <p14:creationId xmlns:p14="http://schemas.microsoft.com/office/powerpoint/2010/main" val="1825094198"/>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Instruto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pPr defTabSz="457200"/>
            <a:fld id="{6C07873E-F7A9-7D4C-A13B-E05E8079E2DB}" type="slidenum">
              <a:rPr lang="en-US" smtClean="0"/>
              <a:pPr defTabSz="457200"/>
              <a:t>‹#›</a:t>
            </a:fld>
            <a:endParaRPr lang="en-US" dirty="0"/>
          </a:p>
        </p:txBody>
      </p:sp>
      <p:sp>
        <p:nvSpPr>
          <p:cNvPr id="2" name="Title 1"/>
          <p:cNvSpPr>
            <a:spLocks noGrp="1"/>
          </p:cNvSpPr>
          <p:nvPr>
            <p:ph type="title" hasCustomPrompt="1"/>
          </p:nvPr>
        </p:nvSpPr>
        <p:spPr>
          <a:xfrm>
            <a:off x="228600" y="3881439"/>
            <a:ext cx="8686800" cy="1033462"/>
          </a:xfrm>
        </p:spPr>
        <p:txBody>
          <a:bodyPr anchor="t">
            <a:noAutofit/>
          </a:bodyPr>
          <a:lstStyle>
            <a:lvl1pPr algn="l">
              <a:defRPr sz="4800" b="1" cap="none">
                <a:solidFill>
                  <a:srgbClr val="F4A61F"/>
                </a:solidFill>
              </a:defRPr>
            </a:lvl1pPr>
          </a:lstStyle>
          <a:p>
            <a:r>
              <a:rPr lang="en-US" dirty="0"/>
              <a:t>Click To Edit Name</a:t>
            </a:r>
          </a:p>
        </p:txBody>
      </p:sp>
      <p:sp>
        <p:nvSpPr>
          <p:cNvPr id="3" name="Text Placeholder 2"/>
          <p:cNvSpPr>
            <a:spLocks noGrp="1"/>
          </p:cNvSpPr>
          <p:nvPr>
            <p:ph type="body" idx="1" hasCustomPrompt="1"/>
          </p:nvPr>
        </p:nvSpPr>
        <p:spPr>
          <a:xfrm>
            <a:off x="228600" y="2381251"/>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Company Name &amp; Title</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FBBB560D-9706-46DE-B649-28956388DA56}" type="datetime1">
              <a:rPr lang="en-US" smtClean="0"/>
              <a:t>3/16/2026</a:t>
            </a:fld>
            <a:endParaRPr lang="en-US" dirty="0"/>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pic>
        <p:nvPicPr>
          <p:cNvPr id="8" name="Picture 7" descr="Logo, icon&#10;&#10;Description automatically generated">
            <a:extLst>
              <a:ext uri="{FF2B5EF4-FFF2-40B4-BE49-F238E27FC236}">
                <a16:creationId xmlns:a16="http://schemas.microsoft.com/office/drawing/2014/main" id="{68AE0E69-A62B-4302-A5CB-C86B7A169C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33363"/>
            <a:ext cx="1371600" cy="1188087"/>
          </a:xfrm>
          <a:prstGeom prst="rect">
            <a:avLst/>
          </a:prstGeom>
        </p:spPr>
      </p:pic>
      <p:sp>
        <p:nvSpPr>
          <p:cNvPr id="14" name="Title 1">
            <a:extLst>
              <a:ext uri="{FF2B5EF4-FFF2-40B4-BE49-F238E27FC236}">
                <a16:creationId xmlns:a16="http://schemas.microsoft.com/office/drawing/2014/main" id="{559860A1-EF28-4D41-A666-ABF46715A4D5}"/>
              </a:ext>
            </a:extLst>
          </p:cNvPr>
          <p:cNvSpPr txBox="1">
            <a:spLocks/>
          </p:cNvSpPr>
          <p:nvPr/>
        </p:nvSpPr>
        <p:spPr>
          <a:xfrm>
            <a:off x="228600" y="4919663"/>
            <a:ext cx="1828800" cy="1495424"/>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1" kern="1200" cap="none">
                <a:solidFill>
                  <a:srgbClr val="F4A61F"/>
                </a:solidFill>
                <a:latin typeface="Georgia" panose="02040502050405020303" pitchFamily="18" charset="0"/>
                <a:ea typeface="+mj-ea"/>
                <a:cs typeface="Arial" pitchFamily="34" charset="0"/>
              </a:defRPr>
            </a:lvl1pPr>
          </a:lstStyle>
          <a:p>
            <a:r>
              <a:rPr lang="en-US" sz="3200" dirty="0">
                <a:solidFill>
                  <a:srgbClr val="F4A61F"/>
                </a:solidFill>
                <a:latin typeface="Lato Black" panose="020F0A02020204030203" pitchFamily="34" charset="0"/>
              </a:rPr>
              <a:t>Contact:</a:t>
            </a:r>
          </a:p>
        </p:txBody>
      </p:sp>
      <p:sp>
        <p:nvSpPr>
          <p:cNvPr id="15" name="Text Placeholder 2">
            <a:extLst>
              <a:ext uri="{FF2B5EF4-FFF2-40B4-BE49-F238E27FC236}">
                <a16:creationId xmlns:a16="http://schemas.microsoft.com/office/drawing/2014/main" id="{0D38D60E-F4E5-4141-95AF-02D17D481F40}"/>
              </a:ext>
            </a:extLst>
          </p:cNvPr>
          <p:cNvSpPr>
            <a:spLocks noGrp="1"/>
          </p:cNvSpPr>
          <p:nvPr>
            <p:ph type="body" idx="13" hasCustomPrompt="1"/>
          </p:nvPr>
        </p:nvSpPr>
        <p:spPr>
          <a:xfrm>
            <a:off x="2057399" y="4914900"/>
            <a:ext cx="6858001" cy="1500187"/>
          </a:xfrm>
        </p:spPr>
        <p:txBody>
          <a:bodyPr anchor="t">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Email and Phone and/or Address Information </a:t>
            </a:r>
          </a:p>
        </p:txBody>
      </p:sp>
    </p:spTree>
    <p:extLst>
      <p:ext uri="{BB962C8B-B14F-4D97-AF65-F5344CB8AC3E}">
        <p14:creationId xmlns:p14="http://schemas.microsoft.com/office/powerpoint/2010/main" val="413645899"/>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84029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167699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Two Content xtra text boz">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49212703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3_Two Content highlight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2" name="Text Placeholder 8">
            <a:extLst>
              <a:ext uri="{FF2B5EF4-FFF2-40B4-BE49-F238E27FC236}">
                <a16:creationId xmlns:a16="http://schemas.microsoft.com/office/drawing/2014/main" id="{FF2420CC-EA0D-4BD6-9B72-7CD08B8F5C9F}"/>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988295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228600"/>
            <a:ext cx="3314700" cy="1162050"/>
          </a:xfrm>
        </p:spPr>
        <p:txBody>
          <a:bodyPr anchor="t">
            <a:noAutofit/>
          </a:bodyPr>
          <a:lstStyle>
            <a:lvl1pPr algn="l">
              <a:defRPr sz="2800" b="1"/>
            </a:lvl1pPr>
          </a:lstStyle>
          <a:p>
            <a:r>
              <a:rPr lang="en-US" dirty="0"/>
              <a:t>Click to edit Master title style</a:t>
            </a:r>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9065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3631386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6631973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3_Comparison xtra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768959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4_Comparison highlight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4" name="Text Placeholder 8">
            <a:extLst>
              <a:ext uri="{FF2B5EF4-FFF2-40B4-BE49-F238E27FC236}">
                <a16:creationId xmlns:a16="http://schemas.microsoft.com/office/drawing/2014/main" id="{9B5FA087-5F23-41F6-98E6-EF659B23C6A6}"/>
              </a:ext>
            </a:extLst>
          </p:cNvPr>
          <p:cNvSpPr>
            <a:spLocks noGrp="1"/>
          </p:cNvSpPr>
          <p:nvPr>
            <p:ph type="body" sz="quarter" idx="16"/>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77618923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1595527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24691478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89884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78596410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4_Title Only no 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48821795"/>
      </p:ext>
    </p:extLst>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8989180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4293670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228600"/>
            <a:ext cx="3314700" cy="1162050"/>
          </a:xfrm>
        </p:spPr>
        <p:txBody>
          <a:bodyPr anchor="t">
            <a:noAutofit/>
          </a:bodyPr>
          <a:lstStyle>
            <a:lvl1pPr algn="l">
              <a:defRPr sz="2800" b="1"/>
            </a:lvl1pPr>
          </a:lstStyle>
          <a:p>
            <a:r>
              <a:rPr lang="en-US" dirty="0"/>
              <a:t>Click to edit Master title style</a:t>
            </a:r>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253999" y="-91017"/>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038897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0102349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52551491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6842295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45528272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52524440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FFAA73FB-2DED-463F-B3C4-8DF607290D7E}" type="slidenum">
              <a:rPr lang="en-VI" smtClean="0"/>
              <a:t>‹#›</a:t>
            </a:fld>
            <a:endParaRPr lang="en-VI"/>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5378828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5043934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2744960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6621407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856554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9350968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FFAA73FB-2DED-463F-B3C4-8DF607290D7E}" type="slidenum">
              <a:rPr lang="en-VI" smtClean="0"/>
              <a:t>‹#›</a:t>
            </a:fld>
            <a:endParaRPr lang="en-VI"/>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57676928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FFAA73FB-2DED-463F-B3C4-8DF607290D7E}" type="slidenum">
              <a:rPr lang="en-VI" smtClean="0"/>
              <a:t>‹#›</a:t>
            </a:fld>
            <a:endParaRPr lang="en-VI"/>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3348224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6270728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61846909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219005711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18B31DF4-33FA-4653-AC93-7206F163A5B5}" type="datetimeFigureOut">
              <a:rPr lang="en-VI" smtClean="0"/>
              <a:t>03/16/2026</a:t>
            </a:fld>
            <a:endParaRPr lang="en-VI"/>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VI"/>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9426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6667193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cSld name="5_Custom Layou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788533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559175"/>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7" name="Content Placeholder 6"/>
          <p:cNvSpPr>
            <a:spLocks noGrp="1"/>
          </p:cNvSpPr>
          <p:nvPr>
            <p:ph sz="quarter" idx="13"/>
          </p:nvPr>
        </p:nvSpPr>
        <p:spPr>
          <a:xfrm>
            <a:off x="228600" y="1265612"/>
            <a:ext cx="4191000" cy="2057400"/>
          </a:xfrm>
        </p:spPr>
        <p:txBody>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9" name="Content Placeholder 6"/>
          <p:cNvSpPr>
            <a:spLocks noGrp="1"/>
          </p:cNvSpPr>
          <p:nvPr>
            <p:ph sz="quarter" idx="15"/>
          </p:nvPr>
        </p:nvSpPr>
        <p:spPr>
          <a:xfrm>
            <a:off x="4724400" y="1265612"/>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6"/>
          </p:nvPr>
        </p:nvSpPr>
        <p:spPr>
          <a:xfrm>
            <a:off x="4724400" y="3559175"/>
            <a:ext cx="4191000" cy="2057400"/>
          </a:xfrm>
        </p:spPr>
        <p:txBody>
          <a:bodyPr/>
          <a:lstStyle/>
          <a:p>
            <a:pPr lvl="0"/>
            <a:r>
              <a:rPr lang="en-US" dirty="0"/>
              <a:t>Click to edit Master text styles</a:t>
            </a:r>
          </a:p>
          <a:p>
            <a:pPr lvl="1"/>
            <a:r>
              <a:rPr lang="en-US" dirty="0"/>
              <a:t>Second level</a:t>
            </a:r>
          </a:p>
          <a:p>
            <a:pPr lvl="2"/>
            <a:r>
              <a:rPr lang="en-US" dirty="0"/>
              <a:t>Third level</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3" name="Text Placeholder 8">
            <a:extLst>
              <a:ext uri="{FF2B5EF4-FFF2-40B4-BE49-F238E27FC236}">
                <a16:creationId xmlns:a16="http://schemas.microsoft.com/office/drawing/2014/main" id="{B9418330-BB98-1DF3-9A32-91D51CB892C0}"/>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8686805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258500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6893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41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930646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FFAA73FB-2DED-463F-B3C4-8DF607290D7E}" type="slidenum">
              <a:rPr lang="en-VI" smtClean="0"/>
              <a:t>‹#›</a:t>
            </a:fld>
            <a:endParaRPr lang="en-VI"/>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901772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FFAA73FB-2DED-463F-B3C4-8DF607290D7E}" type="slidenum">
              <a:rPr lang="en-VI" smtClean="0"/>
              <a:t>‹#›</a:t>
            </a:fld>
            <a:endParaRPr lang="en-VI"/>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580285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117396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604265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4165520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8B31DF4-33FA-4653-AC93-7206F163A5B5}" type="datetimeFigureOut">
              <a:rPr lang="en-VI" smtClean="0"/>
              <a:t>03/16/2026</a:t>
            </a:fld>
            <a:endParaRPr lang="en-VI"/>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VI"/>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FFAA73FB-2DED-463F-B3C4-8DF607290D7E}" type="slidenum">
              <a:rPr lang="en-VI" smtClean="0"/>
              <a:t>‹#›</a:t>
            </a:fld>
            <a:endParaRPr lang="en-VI"/>
          </a:p>
        </p:txBody>
      </p:sp>
    </p:spTree>
    <p:extLst>
      <p:ext uri="{BB962C8B-B14F-4D97-AF65-F5344CB8AC3E}">
        <p14:creationId xmlns:p14="http://schemas.microsoft.com/office/powerpoint/2010/main" val="1080316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18B31DF4-33FA-4653-AC93-7206F163A5B5}" type="datetimeFigureOut">
              <a:rPr lang="en-VI" smtClean="0"/>
              <a:t>03/16/2026</a:t>
            </a:fld>
            <a:endParaRPr lang="en-VI"/>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VI"/>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672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41385"/>
            <a:ext cx="8686800" cy="822960"/>
          </a:xfrm>
        </p:spPr>
        <p:txBody>
          <a:bodyPr anchor="t"/>
          <a:lstStyle>
            <a:lvl1pPr>
              <a:defRPr>
                <a:solidFill>
                  <a:schemeClr val="tx1">
                    <a:lumMod val="50000"/>
                    <a:lumOff val="50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28601" y="1277938"/>
            <a:ext cx="4267200" cy="4877817"/>
          </a:xfrm>
        </p:spPr>
        <p:txBody>
          <a:bodyPr/>
          <a:lstStyle>
            <a:lvl1pPr>
              <a:defRPr sz="30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199" y="1277938"/>
            <a:ext cx="4267199" cy="4877817"/>
          </a:xfrm>
        </p:spPr>
        <p:txBody>
          <a:bodyPr/>
          <a:lstStyle>
            <a:lvl1pPr>
              <a:defRPr sz="30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62794A48-D97B-4E1F-989B-D6C7C2EE6280}"/>
              </a:ext>
            </a:extLst>
          </p:cNvPr>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8" name="Footer Placeholder 4">
            <a:extLst>
              <a:ext uri="{FF2B5EF4-FFF2-40B4-BE49-F238E27FC236}">
                <a16:creationId xmlns:a16="http://schemas.microsoft.com/office/drawing/2014/main" id="{828492CD-30C0-44F6-9BC4-3140D20ED125}"/>
              </a:ext>
            </a:extLst>
          </p:cNvPr>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9" name="Slide Number Placeholder 6">
            <a:extLst>
              <a:ext uri="{FF2B5EF4-FFF2-40B4-BE49-F238E27FC236}">
                <a16:creationId xmlns:a16="http://schemas.microsoft.com/office/drawing/2014/main" id="{0337C173-90D9-450E-B01B-39A06EB04079}"/>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Tree>
    <p:extLst>
      <p:ext uri="{BB962C8B-B14F-4D97-AF65-F5344CB8AC3E}">
        <p14:creationId xmlns:p14="http://schemas.microsoft.com/office/powerpoint/2010/main" val="2455084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p>
        </p:txBody>
      </p:sp>
      <p:sp>
        <p:nvSpPr>
          <p:cNvPr id="3" name="Text Placeholder 2"/>
          <p:cNvSpPr>
            <a:spLocks noGrp="1"/>
          </p:cNvSpPr>
          <p:nvPr>
            <p:ph type="body" idx="1"/>
          </p:nvPr>
        </p:nvSpPr>
        <p:spPr>
          <a:xfrm>
            <a:off x="228600" y="1265612"/>
            <a:ext cx="4268788" cy="639762"/>
          </a:xfrm>
        </p:spPr>
        <p:txBody>
          <a:bodyPr anchor="b">
            <a:noAutofit/>
          </a:bodyPr>
          <a:lstStyle>
            <a:lvl1pPr marL="0" indent="0">
              <a:buNone/>
              <a:defRPr sz="3200" b="1">
                <a:solidFill>
                  <a:srgbClr val="F8A706"/>
                </a:solidFill>
                <a:latin typeface="Lato Black" panose="020F0A0202020403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905374"/>
            <a:ext cx="4268788" cy="4266826"/>
          </a:xfrm>
        </p:spPr>
        <p:txBody>
          <a:bodyPr/>
          <a:lstStyle>
            <a:lvl1pPr>
              <a:defRPr sz="2400">
                <a:latin typeface="Lato Light" panose="020F0302020204030203" pitchFamily="34" charset="0"/>
                <a:cs typeface="Arial" panose="020B0604020202020204" pitchFamily="34" charset="0"/>
              </a:defRPr>
            </a:lvl1pPr>
            <a:lvl2pPr>
              <a:defRPr sz="2000">
                <a:latin typeface="Lato Light" panose="020F0302020204030203" pitchFamily="34" charset="0"/>
                <a:cs typeface="Arial" panose="020B0604020202020204" pitchFamily="34" charset="0"/>
              </a:defRPr>
            </a:lvl2pPr>
            <a:lvl3pPr>
              <a:defRPr sz="1800">
                <a:latin typeface="Lato Light" panose="020F0302020204030203" pitchFamily="34" charset="0"/>
                <a:cs typeface="Arial" panose="020B0604020202020204" pitchFamily="34" charset="0"/>
              </a:defRPr>
            </a:lvl3pPr>
            <a:lvl4pPr>
              <a:defRPr sz="1600">
                <a:latin typeface="Lato Light" panose="020F0302020204030203" pitchFamily="34" charset="0"/>
                <a:cs typeface="Arial" panose="020B0604020202020204" pitchFamily="34" charset="0"/>
              </a:defRPr>
            </a:lvl4pPr>
            <a:lvl5pPr>
              <a:defRPr sz="1600">
                <a:latin typeface="Lato Light" panose="020F0302020204030203"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65612"/>
            <a:ext cx="4268788" cy="639762"/>
          </a:xfrm>
        </p:spPr>
        <p:txBody>
          <a:bodyPr anchor="b">
            <a:noAutofit/>
          </a:bodyPr>
          <a:lstStyle>
            <a:lvl1pPr marL="0" indent="0">
              <a:buNone/>
              <a:defRPr sz="3200" b="1">
                <a:solidFill>
                  <a:srgbClr val="F8A706"/>
                </a:solidFill>
                <a:latin typeface="Lato Black" panose="020F0A0202020403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5374"/>
            <a:ext cx="4268788" cy="4266826"/>
          </a:xfrm>
        </p:spPr>
        <p:txBody>
          <a:bodyPr/>
          <a:lstStyle>
            <a:lvl1pPr>
              <a:defRPr sz="2400">
                <a:latin typeface="Lato Light" panose="020F0302020204030203" pitchFamily="34" charset="0"/>
                <a:cs typeface="Arial" panose="020B0604020202020204" pitchFamily="34" charset="0"/>
              </a:defRPr>
            </a:lvl1pPr>
            <a:lvl2pPr>
              <a:defRPr sz="2000">
                <a:latin typeface="Lato Light" panose="020F0302020204030203" pitchFamily="34" charset="0"/>
                <a:cs typeface="Arial" panose="020B0604020202020204" pitchFamily="34" charset="0"/>
              </a:defRPr>
            </a:lvl2pPr>
            <a:lvl3pPr>
              <a:defRPr sz="1800">
                <a:latin typeface="Lato Light" panose="020F0302020204030203" pitchFamily="34" charset="0"/>
                <a:cs typeface="Arial" panose="020B0604020202020204" pitchFamily="34" charset="0"/>
              </a:defRPr>
            </a:lvl3pPr>
            <a:lvl4pPr>
              <a:defRPr sz="1600">
                <a:latin typeface="Lato Light" panose="020F0302020204030203" pitchFamily="34" charset="0"/>
                <a:cs typeface="Arial" panose="020B0604020202020204" pitchFamily="34" charset="0"/>
              </a:defRPr>
            </a:lvl4pPr>
            <a:lvl5pPr>
              <a:defRPr sz="1600">
                <a:latin typeface="Lato Light" panose="020F0302020204030203"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E0E91861-69BC-473E-A247-49434E243B06}"/>
              </a:ext>
            </a:extLst>
          </p:cNvPr>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0" name="Footer Placeholder 4">
            <a:extLst>
              <a:ext uri="{FF2B5EF4-FFF2-40B4-BE49-F238E27FC236}">
                <a16:creationId xmlns:a16="http://schemas.microsoft.com/office/drawing/2014/main" id="{EA535CA3-C94F-491C-B7FE-91AB02A132BA}"/>
              </a:ext>
            </a:extLst>
          </p:cNvPr>
          <p:cNvSpPr>
            <a:spLocks noGrp="1"/>
          </p:cNvSpPr>
          <p:nvPr>
            <p:ph type="ftr" sz="quarter" idx="14"/>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1" name="Slide Number Placeholder 6">
            <a:extLst>
              <a:ext uri="{FF2B5EF4-FFF2-40B4-BE49-F238E27FC236}">
                <a16:creationId xmlns:a16="http://schemas.microsoft.com/office/drawing/2014/main" id="{B2F8DD37-248A-4ED6-9995-3FE27C19400A}"/>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Tree>
    <p:extLst>
      <p:ext uri="{BB962C8B-B14F-4D97-AF65-F5344CB8AC3E}">
        <p14:creationId xmlns:p14="http://schemas.microsoft.com/office/powerpoint/2010/main" val="34916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10191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241298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F8EEE7-94B9-9C46-8A6B-17CF836CD50A}" type="slidenum">
              <a:rPr lang="en-US" smtClean="0"/>
              <a:pPr/>
              <a:t>‹#›</a:t>
            </a:fld>
            <a:endParaRPr lang="en-US"/>
          </a:p>
        </p:txBody>
      </p:sp>
      <p:sp>
        <p:nvSpPr>
          <p:cNvPr id="4" name="Date Placeholder 3"/>
          <p:cNvSpPr>
            <a:spLocks noGrp="1"/>
          </p:cNvSpPr>
          <p:nvPr>
            <p:ph type="dt" sz="half" idx="11"/>
          </p:nvPr>
        </p:nvSpPr>
        <p:spPr/>
        <p:txBody>
          <a:bodyPr/>
          <a:lstStyle/>
          <a:p>
            <a:fld id="{13A4A879-0094-0649-B1C0-6EE5D80AC506}" type="datetimeFigureOut">
              <a:rPr lang="en-US" smtClean="0"/>
              <a:pPr/>
              <a:t>3/16/2026</a:t>
            </a:fld>
            <a:endParaRPr lang="en-US"/>
          </a:p>
        </p:txBody>
      </p:sp>
      <p:sp>
        <p:nvSpPr>
          <p:cNvPr id="5" name="Footer Placeholder 4"/>
          <p:cNvSpPr>
            <a:spLocks noGrp="1"/>
          </p:cNvSpPr>
          <p:nvPr>
            <p:ph type="ftr" sz="quarter" idx="12"/>
          </p:nvPr>
        </p:nvSpPr>
        <p:spPr/>
        <p:txBody>
          <a:bodyPr/>
          <a:lstStyle/>
          <a:p>
            <a:endParaRPr lang="en-US"/>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3825972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810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696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57557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81540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936470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95F8EEE7-94B9-9C46-8A6B-17CF836CD50A}" type="slidenum">
              <a:rPr lang="en-US" smtClean="0"/>
              <a:pPr/>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7941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066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23659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wo Content xtra text boz">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10776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wo Content highlight box">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2" name="Text Placeholder 8">
            <a:extLst>
              <a:ext uri="{FF2B5EF4-FFF2-40B4-BE49-F238E27FC236}">
                <a16:creationId xmlns:a16="http://schemas.microsoft.com/office/drawing/2014/main" id="{FF2420CC-EA0D-4BD6-9B72-7CD08B8F5C9F}"/>
              </a:ext>
            </a:extLst>
          </p:cNvPr>
          <p:cNvSpPr>
            <a:spLocks noGrp="1"/>
          </p:cNvSpPr>
          <p:nvPr>
            <p:ph type="body" sz="quarter" idx="17"/>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dirty="0"/>
              <a:t>Click to edit Master text styles</a:t>
            </a:r>
          </a:p>
        </p:txBody>
      </p:sp>
    </p:spTree>
    <p:extLst>
      <p:ext uri="{BB962C8B-B14F-4D97-AF65-F5344CB8AC3E}">
        <p14:creationId xmlns:p14="http://schemas.microsoft.com/office/powerpoint/2010/main" val="718486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239605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Comparison xtra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84665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mparison highlight box">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4" name="Text Placeholder 8">
            <a:extLst>
              <a:ext uri="{FF2B5EF4-FFF2-40B4-BE49-F238E27FC236}">
                <a16:creationId xmlns:a16="http://schemas.microsoft.com/office/drawing/2014/main" id="{9B5FA087-5F23-41F6-98E6-EF659B23C6A6}"/>
              </a:ext>
            </a:extLst>
          </p:cNvPr>
          <p:cNvSpPr>
            <a:spLocks noGrp="1"/>
          </p:cNvSpPr>
          <p:nvPr>
            <p:ph type="body" sz="quarter" idx="16"/>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467019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91023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45923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userDrawn="1"/>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542795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userDrawn="1"/>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7476738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userDrawn="1"/>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98574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30444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1731221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238518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470384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DC4DA-EF67-45C0-AE61-6373234779D2}"/>
              </a:ext>
            </a:extLst>
          </p:cNvPr>
          <p:cNvSpPr/>
          <p:nvPr/>
        </p:nvSpPr>
        <p:spPr>
          <a:xfrm>
            <a:off x="0" y="0"/>
            <a:ext cx="9144000" cy="6858000"/>
          </a:xfrm>
          <a:prstGeom prst="rect">
            <a:avLst/>
          </a:prstGeom>
          <a:solidFill>
            <a:srgbClr val="666666"/>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3686777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4C2D4F-E3A3-4C8B-9759-E9D9549DE72E}"/>
              </a:ext>
            </a:extLst>
          </p:cNvPr>
          <p:cNvSpPr/>
          <p:nvPr/>
        </p:nvSpPr>
        <p:spPr>
          <a:xfrm>
            <a:off x="-14076" y="0"/>
            <a:ext cx="9172153"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VI" sz="1350" b="0" i="0" u="none" strike="noStrike" kern="1200" cap="none" spc="0" normalizeH="0" baseline="0" noProof="0">
              <a:ln>
                <a:noFill/>
              </a:ln>
              <a:solidFill>
                <a:srgbClr val="D9D9D9"/>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201A741C-4E73-4CA8-8009-561DCB5B2B96}"/>
              </a:ext>
            </a:extLst>
          </p:cNvPr>
          <p:cNvSpPr>
            <a:spLocks noGrp="1"/>
          </p:cNvSpPr>
          <p:nvPr>
            <p:ph type="body" sz="quarter" idx="13"/>
          </p:nvPr>
        </p:nvSpPr>
        <p:spPr>
          <a:xfrm>
            <a:off x="228600" y="228601"/>
            <a:ext cx="4343400" cy="5028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dirty="0"/>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5347130"/>
            <a:ext cx="8724900" cy="822960"/>
          </a:xfrm>
        </p:spPr>
        <p:txBody>
          <a:bodyPr/>
          <a:lstStyle/>
          <a:p>
            <a:r>
              <a:rPr lang="en-US"/>
              <a:t>Click to edit Master title style</a:t>
            </a: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464623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131159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rgbClr val="FBB040"/>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pic>
        <p:nvPicPr>
          <p:cNvPr id="10" name="Picture 9">
            <a:extLst>
              <a:ext uri="{FF2B5EF4-FFF2-40B4-BE49-F238E27FC236}">
                <a16:creationId xmlns:a16="http://schemas.microsoft.com/office/drawing/2014/main" id="{1EEB08D9-FBED-4CD2-AD51-41932037D2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947756"/>
            <a:ext cx="9144000" cy="1028700"/>
          </a:xfrm>
          <a:prstGeom prst="rect">
            <a:avLst/>
          </a:prstGeom>
        </p:spPr>
      </p:pic>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28600" y="228600"/>
            <a:ext cx="87249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42616"/>
            <a:ext cx="2133600" cy="365125"/>
          </a:xfrm>
        </p:spPr>
        <p:txBody>
          <a:bodyPr anchor="b"/>
          <a:lstStyle>
            <a:lvl1pPr>
              <a:defRPr sz="1000" b="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4261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42616"/>
            <a:ext cx="2895600" cy="365125"/>
          </a:xfrm>
          <a:prstGeom prst="rect">
            <a:avLst/>
          </a:prstGeom>
        </p:spPr>
        <p:txBody>
          <a:bodyPr vert="horz" lIns="91440" tIns="45720" rIns="91440" bIns="45720" rtlCol="0" anchor="b"/>
          <a:lstStyle>
            <a:lvl1pPr algn="ctr">
              <a:defRPr sz="900">
                <a:solidFill>
                  <a:schemeClr val="tx1">
                    <a:lumMod val="10000"/>
                    <a:lumOff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845475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8323B-7138-4129-93EE-BC9BF6016E97}"/>
              </a:ext>
            </a:extLst>
          </p:cNvPr>
          <p:cNvSpPr/>
          <p:nvPr/>
        </p:nvSpPr>
        <p:spPr>
          <a:xfrm>
            <a:off x="0" y="5217"/>
            <a:ext cx="9144000" cy="6852783"/>
          </a:xfrm>
          <a:prstGeom prst="rect">
            <a:avLst/>
          </a:prstGeom>
          <a:solidFill>
            <a:schemeClr val="accent1"/>
          </a:solidFill>
          <a:ln>
            <a:solidFill>
              <a:srgbClr val="FBB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8" name="Title 7">
            <a:extLst>
              <a:ext uri="{FF2B5EF4-FFF2-40B4-BE49-F238E27FC236}">
                <a16:creationId xmlns:a16="http://schemas.microsoft.com/office/drawing/2014/main" id="{02FE6729-1E31-4E3C-957C-BA26C050A3B7}"/>
              </a:ext>
            </a:extLst>
          </p:cNvPr>
          <p:cNvSpPr>
            <a:spLocks noGrp="1"/>
          </p:cNvSpPr>
          <p:nvPr>
            <p:ph type="title"/>
          </p:nvPr>
        </p:nvSpPr>
        <p:spPr>
          <a:xfrm>
            <a:off x="266700" y="228600"/>
            <a:ext cx="8686800" cy="822960"/>
          </a:xfrm>
        </p:spPr>
        <p:txBody>
          <a:bodyPr/>
          <a:lstStyle/>
          <a:p>
            <a:r>
              <a:rPr lang="en-US"/>
              <a:t>Click to edit Master title style</a:t>
            </a:r>
            <a:endParaRPr lang="en-VI" dirty="0"/>
          </a:p>
        </p:txBody>
      </p:sp>
      <p:sp>
        <p:nvSpPr>
          <p:cNvPr id="4" name="Slide Number Placeholder 3"/>
          <p:cNvSpPr>
            <a:spLocks noGrp="1"/>
          </p:cNvSpPr>
          <p:nvPr>
            <p:ph type="sldNum" sz="quarter" idx="12"/>
          </p:nvPr>
        </p:nvSpPr>
        <p:spPr>
          <a:xfrm>
            <a:off x="6831879" y="6384176"/>
            <a:ext cx="2133600" cy="365125"/>
          </a:xfrm>
        </p:spPr>
        <p:txBody>
          <a:bodyPr anchor="b"/>
          <a:lstStyle>
            <a:lvl1pPr>
              <a:defRPr sz="1000" b="0">
                <a:solidFill>
                  <a:schemeClr val="bg1">
                    <a:lumMod val="50000"/>
                  </a:schemeClr>
                </a:solidFill>
                <a:latin typeface="Lato Light" pitchFamily="34" charset="0"/>
              </a:defRPr>
            </a:lvl1pPr>
          </a:lstStyle>
          <a:p>
            <a:fld id="{95F8EEE7-94B9-9C46-8A6B-17CF836CD50A}" type="slidenum">
              <a:rPr lang="en-US" smtClean="0"/>
              <a:pPr/>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483483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2" name="Title 1"/>
          <p:cNvSpPr>
            <a:spLocks noGrp="1"/>
          </p:cNvSpPr>
          <p:nvPr>
            <p:ph type="title"/>
          </p:nvPr>
        </p:nvSpPr>
        <p:spPr>
          <a:xfrm>
            <a:off x="228600" y="228600"/>
            <a:ext cx="3314700" cy="1162050"/>
          </a:xfrm>
        </p:spPr>
        <p:txBody>
          <a:bodyPr anchor="b">
            <a:noAutofit/>
          </a:bodyPr>
          <a:lstStyle>
            <a:lvl1pPr algn="l">
              <a:defRPr sz="2800" b="1"/>
            </a:lvl1pPr>
          </a:lstStyle>
          <a:p>
            <a:r>
              <a:rPr lang="en-US"/>
              <a:t>Click to edit Master title style</a:t>
            </a:r>
            <a:endParaRPr lang="en-US" dirty="0"/>
          </a:p>
        </p:txBody>
      </p:sp>
      <p:sp>
        <p:nvSpPr>
          <p:cNvPr id="4" name="Text Placeholder 3"/>
          <p:cNvSpPr>
            <a:spLocks noGrp="1"/>
          </p:cNvSpPr>
          <p:nvPr>
            <p:ph type="body" sz="half" idx="2"/>
          </p:nvPr>
        </p:nvSpPr>
        <p:spPr>
          <a:xfrm>
            <a:off x="228600" y="1390650"/>
            <a:ext cx="3314700" cy="478155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3657600" y="228600"/>
            <a:ext cx="5257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1371600"/>
            <a:ext cx="3543300" cy="0"/>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05446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 with paragraph">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4" name="Text Placeholder 3"/>
          <p:cNvSpPr>
            <a:spLocks noGrp="1"/>
          </p:cNvSpPr>
          <p:nvPr>
            <p:ph type="body" sz="half" idx="2"/>
          </p:nvPr>
        </p:nvSpPr>
        <p:spPr>
          <a:xfrm>
            <a:off x="228600" y="1257300"/>
            <a:ext cx="3314700" cy="4914900"/>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C311FD36-96BA-4FC5-96E6-A211D1CBCFF3}"/>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03636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Custom Layou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059116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 column conten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6" name="Content Placeholder 5"/>
          <p:cNvSpPr>
            <a:spLocks noGrp="1"/>
          </p:cNvSpPr>
          <p:nvPr>
            <p:ph sz="quarter" idx="13"/>
          </p:nvPr>
        </p:nvSpPr>
        <p:spPr>
          <a:xfrm>
            <a:off x="228600" y="1257300"/>
            <a:ext cx="33147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9"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1" name="Content Placeholder 10"/>
          <p:cNvSpPr>
            <a:spLocks noGrp="1"/>
          </p:cNvSpPr>
          <p:nvPr>
            <p:ph sz="quarter" idx="14"/>
          </p:nvPr>
        </p:nvSpPr>
        <p:spPr>
          <a:xfrm>
            <a:off x="3657600" y="1257300"/>
            <a:ext cx="5257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345609E-C01C-429A-953D-CBC78D78FE4A}"/>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35725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Title 1"/>
          <p:cNvSpPr>
            <a:spLocks noGrp="1"/>
          </p:cNvSpPr>
          <p:nvPr>
            <p:ph type="title"/>
          </p:nvPr>
        </p:nvSpPr>
        <p:spPr>
          <a:xfrm>
            <a:off x="228600" y="4229100"/>
            <a:ext cx="8686800" cy="685800"/>
          </a:xfrm>
        </p:spPr>
        <p:txBody>
          <a:bodyPr anchor="t">
            <a:noAutofit/>
          </a:bodyPr>
          <a:lstStyle>
            <a:lvl1pPr algn="l">
              <a:defRPr sz="4000" b="1"/>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8686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914900"/>
            <a:ext cx="8686800" cy="13716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130683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900">
                <a:solidFill>
                  <a:schemeClr val="bg1">
                    <a:lumMod val="90000"/>
                  </a:schemeClr>
                </a:solidFill>
                <a:latin typeface="Lato Light" pitchFamily="34" charset="0"/>
              </a:defRPr>
            </a:lvl1pPr>
          </a:lstStyle>
          <a:p>
            <a:fld id="{95F8EEE7-94B9-9C46-8A6B-17CF836CD50A}" type="slidenum">
              <a:rPr lang="en-US" smtClean="0"/>
              <a:pPr/>
              <a:t>‹#›</a:t>
            </a:fld>
            <a:endParaRPr lang="en-US"/>
          </a:p>
        </p:txBody>
      </p:sp>
      <p:sp>
        <p:nvSpPr>
          <p:cNvPr id="3" name="Picture Placeholder 2"/>
          <p:cNvSpPr>
            <a:spLocks noGrp="1"/>
          </p:cNvSpPr>
          <p:nvPr>
            <p:ph type="pic" idx="1"/>
          </p:nvPr>
        </p:nvSpPr>
        <p:spPr>
          <a:xfrm>
            <a:off x="228600" y="1257300"/>
            <a:ext cx="86868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17539" y="4800600"/>
            <a:ext cx="8686800" cy="148590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5" name="Title 4"/>
          <p:cNvSpPr>
            <a:spLocks noGrp="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956E1770-28F5-4C36-948F-8880883E7F77}"/>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9" name="Slide Number Placeholder 6">
            <a:extLst>
              <a:ext uri="{FF2B5EF4-FFF2-40B4-BE49-F238E27FC236}">
                <a16:creationId xmlns:a16="http://schemas.microsoft.com/office/drawing/2014/main" id="{491E351E-7B7A-4AB5-8750-878F333CEE97}"/>
              </a:ext>
            </a:extLst>
          </p:cNvPr>
          <p:cNvSpPr txBox="1">
            <a:spLocks/>
          </p:cNvSpPr>
          <p:nvPr/>
        </p:nvSpPr>
        <p:spPr>
          <a:xfrm>
            <a:off x="6827948" y="6400801"/>
            <a:ext cx="2133600" cy="365125"/>
          </a:xfrm>
          <a:prstGeom prst="rect">
            <a:avLst/>
          </a:prstGeom>
        </p:spPr>
        <p:txBody>
          <a:bodyPr vert="horz" lIns="91440" tIns="45720" rIns="91440" bIns="45720" rtlCol="0" anchor="b"/>
          <a:lstStyle>
            <a:defPPr>
              <a:defRPr lang="en-US"/>
            </a:defPPr>
            <a:lvl1pPr marL="0" algn="r" defTabSz="914400" rtl="0" eaLnBrk="1" latinLnBrk="0" hangingPunct="1">
              <a:defRPr sz="900" b="0" kern="1200">
                <a:solidFill>
                  <a:schemeClr val="bg1">
                    <a:lumMod val="90000"/>
                  </a:schemeClr>
                </a:solidFill>
                <a:latin typeface="Lato Light"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6C07873E-F7A9-7D4C-A13B-E05E8079E2DB}" type="slidenum">
              <a:rPr lang="en-US" sz="1000" smtClean="0">
                <a:solidFill>
                  <a:schemeClr val="tx1">
                    <a:lumMod val="10000"/>
                    <a:lumOff val="90000"/>
                  </a:schemeClr>
                </a:solidFill>
              </a:rPr>
              <a:pPr defTabSz="457200"/>
              <a:t>‹#›</a:t>
            </a:fld>
            <a:endParaRPr lang="en-US" sz="1000" dirty="0">
              <a:solidFill>
                <a:schemeClr val="tx1">
                  <a:lumMod val="10000"/>
                  <a:lumOff val="90000"/>
                </a:schemeClr>
              </a:solidFill>
            </a:endParaRPr>
          </a:p>
        </p:txBody>
      </p:sp>
      <p:sp>
        <p:nvSpPr>
          <p:cNvPr id="11" name="Date Placeholder 3">
            <a:extLst>
              <a:ext uri="{FF2B5EF4-FFF2-40B4-BE49-F238E27FC236}">
                <a16:creationId xmlns:a16="http://schemas.microsoft.com/office/drawing/2014/main" id="{81B44F78-4C30-422A-8AA3-3C278956682A}"/>
              </a:ext>
            </a:extLst>
          </p:cNvPr>
          <p:cNvSpPr txBox="1">
            <a:spLocks/>
          </p:cNvSpPr>
          <p:nvPr/>
        </p:nvSpPr>
        <p:spPr>
          <a:xfrm>
            <a:off x="224669" y="6400801"/>
            <a:ext cx="2133600" cy="365125"/>
          </a:xfrm>
          <a:prstGeom prst="rect">
            <a:avLst/>
          </a:prstGeom>
        </p:spPr>
        <p:txBody>
          <a:bodyPr vert="horz" lIns="91440" tIns="45720" rIns="91440" bIns="45720" rtlCol="0" anchor="b"/>
          <a:lstStyle>
            <a:defPPr>
              <a:defRPr lang="en-US"/>
            </a:defPPr>
            <a:lvl1pPr marL="0" algn="l" defTabSz="914400" rtl="0" eaLnBrk="1" latinLnBrk="0" hangingPunct="1">
              <a:defRPr sz="900" kern="1200">
                <a:solidFill>
                  <a:schemeClr val="bg1">
                    <a:lumMod val="90000"/>
                  </a:schemeClr>
                </a:solidFill>
                <a:latin typeface="Lato Light" panose="020F0302020204030203"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794FC8-EFE2-4992-8974-D6B1115DF3A5}" type="datetime1">
              <a:rPr lang="en-US" smtClean="0">
                <a:solidFill>
                  <a:schemeClr val="tx1">
                    <a:lumMod val="10000"/>
                    <a:lumOff val="90000"/>
                  </a:schemeClr>
                </a:solidFill>
              </a:rPr>
              <a:pPr/>
              <a:t>3/16/2026</a:t>
            </a:fld>
            <a:endParaRPr lang="en-US">
              <a:solidFill>
                <a:schemeClr val="tx1">
                  <a:lumMod val="10000"/>
                  <a:lumOff val="90000"/>
                </a:schemeClr>
              </a:solidFill>
            </a:endParaRPr>
          </a:p>
        </p:txBody>
      </p:sp>
    </p:spTree>
    <p:extLst>
      <p:ext uri="{BB962C8B-B14F-4D97-AF65-F5344CB8AC3E}">
        <p14:creationId xmlns:p14="http://schemas.microsoft.com/office/powerpoint/2010/main" val="3966027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252918"/>
            <a:ext cx="8686800" cy="53764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030384-D03F-8F4E-8223-330F888ED0B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3A4A879-0094-0649-B1C0-6EE5D80AC506}" type="datetimeFigureOut">
              <a:rPr lang="en-US" smtClean="0"/>
              <a:pPr/>
              <a:t>3/16/2026</a:t>
            </a:fld>
            <a:endParaRPr lang="en-US"/>
          </a:p>
        </p:txBody>
      </p:sp>
      <p:sp>
        <p:nvSpPr>
          <p:cNvPr id="5" name="Rectangle 5">
            <a:extLst>
              <a:ext uri="{FF2B5EF4-FFF2-40B4-BE49-F238E27FC236}">
                <a16:creationId xmlns:a16="http://schemas.microsoft.com/office/drawing/2014/main" id="{A7D390A6-33C1-BD40-B3A3-A5A08A36FA5B}"/>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6" name="Rectangle 6">
            <a:extLst>
              <a:ext uri="{FF2B5EF4-FFF2-40B4-BE49-F238E27FC236}">
                <a16:creationId xmlns:a16="http://schemas.microsoft.com/office/drawing/2014/main" id="{92EB6A24-0B59-DD42-9A78-E0C8F4EACB23}"/>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95F8EEE7-94B9-9C46-8A6B-17CF836CD50A}" type="slidenum">
              <a:rPr lang="en-US" smtClean="0"/>
              <a:pPr/>
              <a:t>‹#›</a:t>
            </a:fld>
            <a:endParaRPr lang="en-US"/>
          </a:p>
        </p:txBody>
      </p:sp>
    </p:spTree>
    <p:extLst>
      <p:ext uri="{BB962C8B-B14F-4D97-AF65-F5344CB8AC3E}">
        <p14:creationId xmlns:p14="http://schemas.microsoft.com/office/powerpoint/2010/main" val="2047342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2_Custom Layout">
    <p:bg>
      <p:bgPr>
        <a:blipFill dpi="0" rotWithShape="1">
          <a:blip r:embed="rId2" cstate="print">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1752600"/>
            <a:ext cx="2133600" cy="365125"/>
          </a:xfrm>
        </p:spPr>
        <p:txBody>
          <a:bodyPr/>
          <a:lstStyle/>
          <a:p>
            <a:fld id="{95F8EEE7-94B9-9C46-8A6B-17CF836CD50A}" type="slidenum">
              <a:rPr lang="en-US" smtClean="0"/>
              <a:pPr/>
              <a:t>‹#›</a:t>
            </a:fld>
            <a:endParaRPr lang="en-US"/>
          </a:p>
        </p:txBody>
      </p:sp>
      <p:sp>
        <p:nvSpPr>
          <p:cNvPr id="8" name="Title 1"/>
          <p:cNvSpPr>
            <a:spLocks noGrp="1"/>
          </p:cNvSpPr>
          <p:nvPr>
            <p:ph type="title" hasCustomPrompt="1"/>
          </p:nvPr>
        </p:nvSpPr>
        <p:spPr>
          <a:xfrm>
            <a:off x="685800" y="4015317"/>
            <a:ext cx="7772400" cy="1362075"/>
          </a:xfrm>
        </p:spPr>
        <p:txBody>
          <a:bodyPr anchor="t">
            <a:noAutofit/>
          </a:bodyPr>
          <a:lstStyle>
            <a:lvl1pPr algn="l">
              <a:defRPr sz="4800" b="1" i="0" cap="none" spc="0">
                <a:ln>
                  <a:noFill/>
                </a:ln>
                <a:solidFill>
                  <a:srgbClr val="F4A61F"/>
                </a:solidFill>
                <a:effectLst/>
                <a:latin typeface="Georgia" panose="02040502050405020303" pitchFamily="18" charset="0"/>
              </a:defRPr>
            </a:lvl1pPr>
          </a:lstStyle>
          <a:p>
            <a:r>
              <a:rPr lang="en-US" dirty="0"/>
              <a:t>Click To Edit Master Title Style</a:t>
            </a:r>
          </a:p>
        </p:txBody>
      </p:sp>
      <p:sp>
        <p:nvSpPr>
          <p:cNvPr id="9" name="Text Placeholder 2"/>
          <p:cNvSpPr>
            <a:spLocks noGrp="1"/>
          </p:cNvSpPr>
          <p:nvPr>
            <p:ph type="body" idx="1"/>
          </p:nvPr>
        </p:nvSpPr>
        <p:spPr>
          <a:xfrm>
            <a:off x="685800" y="2514600"/>
            <a:ext cx="7772400" cy="1500187"/>
          </a:xfrm>
        </p:spPr>
        <p:txBody>
          <a:bodyPr anchor="b">
            <a:normAutofit/>
          </a:bodyPr>
          <a:lstStyle>
            <a:lvl1pPr marL="0" indent="0">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txBox="1">
            <a:spLocks/>
          </p:cNvSpPr>
          <p:nvPr/>
        </p:nvSpPr>
        <p:spPr>
          <a:xfrm>
            <a:off x="7413970" y="6356350"/>
            <a:ext cx="1574605" cy="365125"/>
          </a:xfrm>
          <a:prstGeom prst="rect">
            <a:avLst/>
          </a:prstGeom>
        </p:spPr>
        <p:txBody>
          <a:bodyPr vert="horz" lIns="91440" tIns="45720" rIns="91440" bIns="45720" rtlCol="0" anchor="b"/>
          <a:lstStyle>
            <a:defPPr>
              <a:defRPr lang="en-US"/>
            </a:defPPr>
            <a:lvl1pPr marL="0" algn="r" defTabSz="914400" rtl="0" eaLnBrk="1" latinLnBrk="0" hangingPunct="1">
              <a:defRPr sz="1200" b="1" kern="1200">
                <a:solidFill>
                  <a:schemeClr val="bg1">
                    <a:lumMod val="50000"/>
                  </a:schemeClr>
                </a:solidFill>
                <a:latin typeface="Arial Narrow" panose="020B060602020203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E72EB-8140-418C-92A5-FCDB41038CFE}" type="slidenum">
              <a:rPr lang="en-US" sz="1000" smtClean="0">
                <a:solidFill>
                  <a:schemeClr val="tx1">
                    <a:lumMod val="50000"/>
                    <a:lumOff val="50000"/>
                  </a:schemeClr>
                </a:solidFill>
                <a:latin typeface="Lato Light" panose="020F0302020204030203" pitchFamily="34" charset="0"/>
              </a:rPr>
              <a:pPr/>
              <a:t>‹#›</a:t>
            </a:fld>
            <a:endParaRPr lang="en-US" sz="1000" dirty="0">
              <a:solidFill>
                <a:schemeClr val="tx1">
                  <a:lumMod val="50000"/>
                  <a:lumOff val="50000"/>
                </a:schemeClr>
              </a:solidFill>
              <a:latin typeface="Lato Light" panose="020F0302020204030203" pitchFamily="34" charset="0"/>
            </a:endParaRPr>
          </a:p>
        </p:txBody>
      </p:sp>
      <p:sp>
        <p:nvSpPr>
          <p:cNvPr id="7" name="Date Placeholder 3"/>
          <p:cNvSpPr>
            <a:spLocks noGrp="1"/>
          </p:cNvSpPr>
          <p:nvPr>
            <p:ph type="dt" sz="half" idx="13"/>
          </p:nvPr>
        </p:nvSpPr>
        <p:spPr>
          <a:xfrm>
            <a:off x="228600" y="6356350"/>
            <a:ext cx="2133600" cy="365125"/>
          </a:xfrm>
          <a:prstGeom prst="rect">
            <a:avLst/>
          </a:prstGeom>
        </p:spPr>
        <p:txBody>
          <a:bodyPr vert="horz" lIns="91440" tIns="45720" rIns="91440" bIns="45720" rtlCol="0" anchor="b"/>
          <a:lstStyle>
            <a:lvl1pPr algn="l">
              <a:defRPr sz="900">
                <a:solidFill>
                  <a:schemeClr val="tx1">
                    <a:lumMod val="50000"/>
                    <a:lumOff val="5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900">
                <a:solidFill>
                  <a:schemeClr val="tx1">
                    <a:lumMod val="50000"/>
                    <a:lumOff val="5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0282591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dirty="0"/>
              <a:t>Click to edit Mater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59711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95F8EEE7-94B9-9C46-8A6B-17CF836CD50A}" type="slidenum">
              <a:rPr lang="en-US" smtClean="0"/>
              <a:t>‹#›</a:t>
            </a:fld>
            <a:endParaRPr lang="en-US"/>
          </a:p>
        </p:txBody>
      </p:sp>
      <p:sp>
        <p:nvSpPr>
          <p:cNvPr id="2" name="Vertical Title 1"/>
          <p:cNvSpPr>
            <a:spLocks noGrp="1"/>
          </p:cNvSpPr>
          <p:nvPr>
            <p:ph type="title" orient="vert"/>
          </p:nvPr>
        </p:nvSpPr>
        <p:spPr>
          <a:xfrm>
            <a:off x="6858000" y="274638"/>
            <a:ext cx="2057400" cy="5889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400800" cy="5897562"/>
          </a:xfrm>
        </p:spPr>
        <p:txBody>
          <a:bodyPr vert="eaVert"/>
          <a:lstStyle>
            <a:lvl1pPr>
              <a:defRPr>
                <a:latin typeface="Lato Light" panose="020F0302020204030203" pitchFamily="34" charset="0"/>
                <a:cs typeface="Arial" panose="020B0604020202020204" pitchFamily="34" charset="0"/>
              </a:defRPr>
            </a:lvl1pPr>
            <a:lvl2pPr>
              <a:defRPr>
                <a:latin typeface="Lato Light" panose="020F0302020204030203" pitchFamily="34" charset="0"/>
                <a:cs typeface="Arial" panose="020B0604020202020204" pitchFamily="34" charset="0"/>
              </a:defRPr>
            </a:lvl2pPr>
            <a:lvl3pPr>
              <a:defRPr>
                <a:latin typeface="Lato Light" panose="020F0302020204030203" pitchFamily="34" charset="0"/>
                <a:cs typeface="Arial" panose="020B0604020202020204" pitchFamily="34" charset="0"/>
              </a:defRPr>
            </a:lvl3pPr>
            <a:lvl4pPr>
              <a:defRPr>
                <a:latin typeface="Lato Light" panose="020F0302020204030203" pitchFamily="34" charset="0"/>
                <a:cs typeface="Arial" panose="020B0604020202020204" pitchFamily="34" charset="0"/>
              </a:defRPr>
            </a:lvl4pPr>
            <a:lvl5pPr>
              <a:defRPr>
                <a:latin typeface="Lato Light" panose="020F030202020403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746090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248"/>
            <a:ext cx="8686800" cy="822960"/>
          </a:xfrm>
        </p:spPr>
        <p:txBody>
          <a:bodyPr anchor="t"/>
          <a:lstStyle/>
          <a:p>
            <a:r>
              <a:rPr lang="en-US"/>
              <a:t>Click to edit Master title style</a:t>
            </a:r>
          </a:p>
        </p:txBody>
      </p:sp>
      <p:sp>
        <p:nvSpPr>
          <p:cNvPr id="3" name="Content Placeholder 2"/>
          <p:cNvSpPr>
            <a:spLocks noGrp="1"/>
          </p:cNvSpPr>
          <p:nvPr>
            <p:ph sz="half" idx="1"/>
          </p:nvPr>
        </p:nvSpPr>
        <p:spPr>
          <a:xfrm>
            <a:off x="228600" y="1277937"/>
            <a:ext cx="4267200" cy="541548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
          </p:nvPr>
        </p:nvSpPr>
        <p:spPr>
          <a:xfrm>
            <a:off x="4648810" y="1277938"/>
            <a:ext cx="4266590" cy="2651760"/>
          </a:xfrm>
        </p:spPr>
        <p:txBody>
          <a:bodyPr/>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3"/>
          </p:nvPr>
        </p:nvSpPr>
        <p:spPr>
          <a:xfrm>
            <a:off x="4648200" y="4041665"/>
            <a:ext cx="4266590" cy="2651760"/>
          </a:xfrm>
        </p:spPr>
        <p:txBody>
          <a:bodyPr/>
          <a:lstStyle/>
          <a:p>
            <a:pPr lvl="0"/>
            <a:r>
              <a:rPr lang="en-US"/>
              <a:t>Click to edit Master text styles</a:t>
            </a:r>
          </a:p>
          <a:p>
            <a:pPr lvl="1"/>
            <a:r>
              <a:rPr lang="en-US"/>
              <a:t>Second level</a:t>
            </a:r>
          </a:p>
          <a:p>
            <a:pPr lvl="2"/>
            <a:r>
              <a:rPr lang="en-US"/>
              <a:t>Third level</a:t>
            </a:r>
          </a:p>
        </p:txBody>
      </p:sp>
      <p:sp>
        <p:nvSpPr>
          <p:cNvPr id="7" name="Rectangle 4">
            <a:extLst>
              <a:ext uri="{FF2B5EF4-FFF2-40B4-BE49-F238E27FC236}">
                <a16:creationId xmlns:a16="http://schemas.microsoft.com/office/drawing/2014/main" id="{FB99A461-A63F-44E8-8329-3E173666F8BE}"/>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3A4A879-0094-0649-B1C0-6EE5D80AC506}" type="datetimeFigureOut">
              <a:rPr lang="en-US" smtClean="0"/>
              <a:pPr/>
              <a:t>3/16/2026</a:t>
            </a:fld>
            <a:endParaRPr lang="en-US"/>
          </a:p>
        </p:txBody>
      </p:sp>
      <p:sp>
        <p:nvSpPr>
          <p:cNvPr id="9" name="Rectangle 5">
            <a:extLst>
              <a:ext uri="{FF2B5EF4-FFF2-40B4-BE49-F238E27FC236}">
                <a16:creationId xmlns:a16="http://schemas.microsoft.com/office/drawing/2014/main" id="{3A878276-659E-496C-B8DA-69CA93E18E83}"/>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10" name="Rectangle 6">
            <a:extLst>
              <a:ext uri="{FF2B5EF4-FFF2-40B4-BE49-F238E27FC236}">
                <a16:creationId xmlns:a16="http://schemas.microsoft.com/office/drawing/2014/main" id="{A6419BF1-E91A-46BA-9E61-B0DDF55AC587}"/>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95F8EEE7-94B9-9C46-8A6B-17CF836CD50A}" type="slidenum">
              <a:rPr lang="en-US" smtClean="0"/>
              <a:pPr/>
              <a:t>‹#›</a:t>
            </a:fld>
            <a:endParaRPr lang="en-US"/>
          </a:p>
        </p:txBody>
      </p:sp>
    </p:spTree>
    <p:extLst>
      <p:ext uri="{BB962C8B-B14F-4D97-AF65-F5344CB8AC3E}">
        <p14:creationId xmlns:p14="http://schemas.microsoft.com/office/powerpoint/2010/main" val="929549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32507"/>
            <a:ext cx="8686800" cy="822960"/>
          </a:xfrm>
        </p:spPr>
        <p:txBody>
          <a:bodyPr anchor="t"/>
          <a:lstStyle/>
          <a:p>
            <a:r>
              <a:rPr lang="en-US"/>
              <a:t>Click to edit Master title style</a:t>
            </a:r>
            <a:endParaRPr lang="en-US" dirty="0"/>
          </a:p>
        </p:txBody>
      </p:sp>
      <p:sp>
        <p:nvSpPr>
          <p:cNvPr id="3" name="Text Placeholder 2"/>
          <p:cNvSpPr>
            <a:spLocks noGrp="1"/>
          </p:cNvSpPr>
          <p:nvPr>
            <p:ph type="body" sz="half" idx="1"/>
          </p:nvPr>
        </p:nvSpPr>
        <p:spPr>
          <a:xfrm>
            <a:off x="228600" y="1276705"/>
            <a:ext cx="4275668" cy="4879050"/>
          </a:xfrm>
        </p:spPr>
        <p:txBody>
          <a:bodyPr/>
          <a:lstStyle/>
          <a:p>
            <a:pPr lvl="0"/>
            <a:r>
              <a:rPr lang="en-US"/>
              <a:t>Click to edit Master text styles</a:t>
            </a:r>
          </a:p>
          <a:p>
            <a:pPr lvl="1"/>
            <a:r>
              <a:rPr lang="en-US"/>
              <a:t>Second level</a:t>
            </a:r>
          </a:p>
          <a:p>
            <a:pPr lvl="2"/>
            <a:r>
              <a:rPr lang="en-US"/>
              <a:t>Third level</a:t>
            </a:r>
          </a:p>
        </p:txBody>
      </p:sp>
      <p:sp>
        <p:nvSpPr>
          <p:cNvPr id="4" name="ClipArt Placeholder 3"/>
          <p:cNvSpPr>
            <a:spLocks noGrp="1"/>
          </p:cNvSpPr>
          <p:nvPr>
            <p:ph type="clipArt" sz="half" idx="2"/>
          </p:nvPr>
        </p:nvSpPr>
        <p:spPr>
          <a:xfrm>
            <a:off x="4639734" y="1276705"/>
            <a:ext cx="4275666" cy="4879050"/>
          </a:xfrm>
        </p:spPr>
        <p:txBody>
          <a:bodyPr rtlCol="0">
            <a:normAutofit/>
          </a:bodyPr>
          <a:lstStyle/>
          <a:p>
            <a:pPr lvl="0"/>
            <a:r>
              <a:rPr lang="en-US" noProof="0"/>
              <a:t>Click icon to add online image</a:t>
            </a:r>
          </a:p>
        </p:txBody>
      </p:sp>
      <p:sp>
        <p:nvSpPr>
          <p:cNvPr id="6" name="Rectangle 4">
            <a:extLst>
              <a:ext uri="{FF2B5EF4-FFF2-40B4-BE49-F238E27FC236}">
                <a16:creationId xmlns:a16="http://schemas.microsoft.com/office/drawing/2014/main" id="{F39103B5-90C9-4F2A-9BC7-DBCDC71900AD}"/>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3A4A879-0094-0649-B1C0-6EE5D80AC506}" type="datetimeFigureOut">
              <a:rPr lang="en-US" smtClean="0"/>
              <a:pPr/>
              <a:t>3/16/2026</a:t>
            </a:fld>
            <a:endParaRPr lang="en-US"/>
          </a:p>
        </p:txBody>
      </p:sp>
      <p:sp>
        <p:nvSpPr>
          <p:cNvPr id="8" name="Rectangle 5">
            <a:extLst>
              <a:ext uri="{FF2B5EF4-FFF2-40B4-BE49-F238E27FC236}">
                <a16:creationId xmlns:a16="http://schemas.microsoft.com/office/drawing/2014/main" id="{6C486E58-0FB2-409B-B99E-6B1D90E22401}"/>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9" name="Rectangle 6">
            <a:extLst>
              <a:ext uri="{FF2B5EF4-FFF2-40B4-BE49-F238E27FC236}">
                <a16:creationId xmlns:a16="http://schemas.microsoft.com/office/drawing/2014/main" id="{98DFF5D0-2FB8-4768-8705-3DF38E7D2BDF}"/>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95F8EEE7-94B9-9C46-8A6B-17CF836CD50A}" type="slidenum">
              <a:rPr lang="en-US" smtClean="0"/>
              <a:pPr/>
              <a:t>‹#›</a:t>
            </a:fld>
            <a:endParaRPr lang="en-US"/>
          </a:p>
        </p:txBody>
      </p:sp>
    </p:spTree>
    <p:extLst>
      <p:ext uri="{BB962C8B-B14F-4D97-AF65-F5344CB8AC3E}">
        <p14:creationId xmlns:p14="http://schemas.microsoft.com/office/powerpoint/2010/main" val="22534310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99150"/>
          </a:xfrm>
        </p:spPr>
        <p:txBody>
          <a:bodyPr/>
          <a:lstStyle>
            <a:lvl1pPr>
              <a:defRPr sz="3200">
                <a:latin typeface="Lato Light" panose="020F0302020204030203" pitchFamily="34" charset="0"/>
              </a:defRPr>
            </a:lvl1pPr>
            <a:lvl2pPr>
              <a:defRPr sz="2800">
                <a:latin typeface="Lato Light" panose="020F0302020204030203" pitchFamily="34" charset="0"/>
                <a:cs typeface="Arial" panose="020B0604020202020204" pitchFamily="34" charset="0"/>
              </a:defRPr>
            </a:lvl2pPr>
            <a:lvl3pPr>
              <a:defRPr sz="2400">
                <a:latin typeface="Lato Light" panose="020F0302020204030203"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228600" y="1435100"/>
            <a:ext cx="3236913" cy="472796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4">
            <a:extLst>
              <a:ext uri="{FF2B5EF4-FFF2-40B4-BE49-F238E27FC236}">
                <a16:creationId xmlns:a16="http://schemas.microsoft.com/office/drawing/2014/main" id="{2F137A60-FAE8-4001-A069-8E7E802EAC45}"/>
              </a:ext>
            </a:extLst>
          </p:cNvPr>
          <p:cNvSpPr>
            <a:spLocks noGrp="1" noChangeArrowheads="1"/>
          </p:cNvSpPr>
          <p:nvPr>
            <p:ph type="dt" sz="half" idx="10"/>
          </p:nvPr>
        </p:nvSpPr>
        <p:spPr>
          <a:xfrm>
            <a:off x="228600" y="6384176"/>
            <a:ext cx="2133600" cy="365125"/>
          </a:xfrm>
          <a:ln/>
        </p:spPr>
        <p:txBody>
          <a:bodyPr/>
          <a:lstStyle>
            <a:lvl1pPr>
              <a:defRPr>
                <a:solidFill>
                  <a:schemeClr val="tx1">
                    <a:lumMod val="10000"/>
                    <a:lumOff val="90000"/>
                  </a:schemeClr>
                </a:solidFill>
              </a:defRPr>
            </a:lvl1pPr>
          </a:lstStyle>
          <a:p>
            <a:fld id="{13A4A879-0094-0649-B1C0-6EE5D80AC506}" type="datetimeFigureOut">
              <a:rPr lang="en-US" smtClean="0"/>
              <a:pPr/>
              <a:t>3/16/2026</a:t>
            </a:fld>
            <a:endParaRPr lang="en-US"/>
          </a:p>
        </p:txBody>
      </p:sp>
      <p:sp>
        <p:nvSpPr>
          <p:cNvPr id="8" name="Rectangle 5">
            <a:extLst>
              <a:ext uri="{FF2B5EF4-FFF2-40B4-BE49-F238E27FC236}">
                <a16:creationId xmlns:a16="http://schemas.microsoft.com/office/drawing/2014/main" id="{93937A0D-E267-470C-88C0-63ABF920665F}"/>
              </a:ext>
            </a:extLst>
          </p:cNvPr>
          <p:cNvSpPr>
            <a:spLocks noGrp="1" noChangeArrowheads="1"/>
          </p:cNvSpPr>
          <p:nvPr>
            <p:ph type="ftr" sz="quarter" idx="11"/>
          </p:nvPr>
        </p:nvSpPr>
        <p:spPr>
          <a:xfrm>
            <a:off x="3118184" y="6384176"/>
            <a:ext cx="2895600" cy="365125"/>
          </a:xfrm>
          <a:ln/>
        </p:spPr>
        <p:txBody>
          <a:bodyPr/>
          <a:lstStyle>
            <a:lvl1pPr>
              <a:defRPr>
                <a:solidFill>
                  <a:schemeClr val="bg1">
                    <a:lumMod val="90000"/>
                  </a:schemeClr>
                </a:solidFill>
              </a:defRPr>
            </a:lvl1pPr>
          </a:lstStyle>
          <a:p>
            <a:endParaRPr lang="en-US"/>
          </a:p>
        </p:txBody>
      </p:sp>
      <p:sp>
        <p:nvSpPr>
          <p:cNvPr id="9" name="Rectangle 6">
            <a:extLst>
              <a:ext uri="{FF2B5EF4-FFF2-40B4-BE49-F238E27FC236}">
                <a16:creationId xmlns:a16="http://schemas.microsoft.com/office/drawing/2014/main" id="{4840E7CB-50ED-42C1-8E32-9946B8030EC2}"/>
              </a:ext>
            </a:extLst>
          </p:cNvPr>
          <p:cNvSpPr>
            <a:spLocks noGrp="1" noChangeArrowheads="1"/>
          </p:cNvSpPr>
          <p:nvPr>
            <p:ph type="sldNum" sz="quarter" idx="12"/>
          </p:nvPr>
        </p:nvSpPr>
        <p:spPr>
          <a:xfrm>
            <a:off x="6831879" y="6384176"/>
            <a:ext cx="2133600" cy="365125"/>
          </a:xfrm>
          <a:ln/>
        </p:spPr>
        <p:txBody>
          <a:bodyPr/>
          <a:lstStyle>
            <a:lvl1pPr>
              <a:defRPr>
                <a:solidFill>
                  <a:schemeClr val="tx1">
                    <a:lumMod val="10000"/>
                    <a:lumOff val="90000"/>
                  </a:schemeClr>
                </a:solidFill>
              </a:defRPr>
            </a:lvl1pPr>
          </a:lstStyle>
          <a:p>
            <a:fld id="{95F8EEE7-94B9-9C46-8A6B-17CF836CD50A}" type="slidenum">
              <a:rPr lang="en-US" smtClean="0"/>
              <a:pPr/>
              <a:t>‹#›</a:t>
            </a:fld>
            <a:endParaRPr lang="en-US"/>
          </a:p>
        </p:txBody>
      </p:sp>
    </p:spTree>
    <p:extLst>
      <p:ext uri="{BB962C8B-B14F-4D97-AF65-F5344CB8AC3E}">
        <p14:creationId xmlns:p14="http://schemas.microsoft.com/office/powerpoint/2010/main" val="258727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FFAA73FB-2DED-463F-B3C4-8DF607290D7E}" type="slidenum">
              <a:rPr lang="en-VI" smtClean="0"/>
              <a:t>‹#›</a:t>
            </a:fld>
            <a:endParaRPr lang="en-VI"/>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3609204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62950" y="6380020"/>
            <a:ext cx="2133600" cy="365125"/>
          </a:xfrm>
        </p:spPr>
        <p:txBody>
          <a:bodyPr/>
          <a:lstStyle>
            <a:lvl1pPr>
              <a:defRPr sz="1000">
                <a:solidFill>
                  <a:schemeClr val="tx1">
                    <a:lumMod val="10000"/>
                    <a:lumOff val="90000"/>
                  </a:schemeClr>
                </a:solidFill>
                <a:latin typeface="Lato Light" pitchFamily="34" charset="0"/>
              </a:defRPr>
            </a:lvl1pPr>
          </a:lstStyle>
          <a:p>
            <a:fld id="{95F8EEE7-94B9-9C46-8A6B-17CF836CD50A}" type="slidenum">
              <a:rPr lang="en-US" smtClean="0"/>
              <a:pPr/>
              <a:t>‹#›</a:t>
            </a:fld>
            <a:endParaRPr lang="en-US"/>
          </a:p>
        </p:txBody>
      </p:sp>
      <p:sp>
        <p:nvSpPr>
          <p:cNvPr id="4" name="Date Placeholder 3"/>
          <p:cNvSpPr>
            <a:spLocks noGrp="1"/>
          </p:cNvSpPr>
          <p:nvPr>
            <p:ph type="dt" sz="half" idx="2"/>
          </p:nvPr>
        </p:nvSpPr>
        <p:spPr>
          <a:xfrm>
            <a:off x="228600" y="6380020"/>
            <a:ext cx="2133600" cy="365125"/>
          </a:xfrm>
          <a:prstGeom prst="rect">
            <a:avLst/>
          </a:prstGeom>
        </p:spPr>
        <p:txBody>
          <a:bodyPr vert="horz" lIns="91440" tIns="45720" rIns="91440" bIns="45720" rtlCol="0" anchor="ctr"/>
          <a:lstStyle>
            <a:lvl1pPr algn="l">
              <a:defRPr sz="900">
                <a:solidFill>
                  <a:schemeClr val="tx1">
                    <a:lumMod val="10000"/>
                    <a:lumOff val="90000"/>
                  </a:schemeClr>
                </a:solidFill>
                <a:latin typeface="Lato Light" pitchFamily="34" charset="0"/>
                <a:cs typeface="Arial" pitchFamily="34" charset="0"/>
              </a:defRPr>
            </a:lvl1pPr>
          </a:lstStyle>
          <a:p>
            <a:fld id="{13A4A879-0094-0649-B1C0-6EE5D80AC506}" type="datetimeFigureOut">
              <a:rPr lang="en-US" smtClean="0"/>
              <a:pPr/>
              <a:t>3/16/2026</a:t>
            </a:fld>
            <a:endParaRPr lang="en-US"/>
          </a:p>
        </p:txBody>
      </p:sp>
      <p:sp>
        <p:nvSpPr>
          <p:cNvPr id="6" name="Footer Placeholder 4"/>
          <p:cNvSpPr>
            <a:spLocks noGrp="1"/>
          </p:cNvSpPr>
          <p:nvPr>
            <p:ph type="ftr" sz="quarter" idx="3"/>
          </p:nvPr>
        </p:nvSpPr>
        <p:spPr>
          <a:xfrm>
            <a:off x="3124200" y="6380020"/>
            <a:ext cx="2895600" cy="365125"/>
          </a:xfrm>
          <a:prstGeom prst="rect">
            <a:avLst/>
          </a:prstGeom>
        </p:spPr>
        <p:txBody>
          <a:bodyPr vert="horz" lIns="91440" tIns="45720" rIns="91440" bIns="45720" rtlCol="0" anchor="ctr"/>
          <a:lstStyle>
            <a:lvl1pPr algn="ctr">
              <a:defRPr sz="900">
                <a:solidFill>
                  <a:schemeClr val="tx1">
                    <a:lumMod val="10000"/>
                    <a:lumOff val="90000"/>
                  </a:schemeClr>
                </a:solidFill>
                <a:latin typeface="Lato Light"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228600" y="1143000"/>
            <a:ext cx="8686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43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ctrTitle"/>
          </p:nvPr>
        </p:nvSpPr>
        <p:spPr>
          <a:xfrm>
            <a:off x="228600" y="2857500"/>
            <a:ext cx="8686800" cy="1698625"/>
          </a:xfrm>
        </p:spPr>
        <p:txBody>
          <a:bodyPr anchor="b">
            <a:noAutofit/>
          </a:bodyPr>
          <a:lstStyle>
            <a:lvl1pPr>
              <a:defRPr sz="5400">
                <a:solidFill>
                  <a:srgbClr val="F4A61F"/>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 y="4572000"/>
            <a:ext cx="8686800" cy="1752600"/>
          </a:xfrm>
        </p:spPr>
        <p:txBody>
          <a:bodyPr>
            <a:normAutofit/>
          </a:bodyPr>
          <a:lstStyle>
            <a:lvl1pPr marL="0" indent="0" algn="ctr">
              <a:buNone/>
              <a:defRPr sz="40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1154347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3_Custom Layout">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4B590AC-CB93-40A4-A9F1-8F2DA90FF5F6}" type="slidenum">
              <a:rPr lang="en-US" smtClean="0"/>
              <a:t>‹#›</a:t>
            </a:fld>
            <a:endParaRPr lang="en-US"/>
          </a:p>
        </p:txBody>
      </p:sp>
      <p:sp>
        <p:nvSpPr>
          <p:cNvPr id="4" name="Date Placeholder 3"/>
          <p:cNvSpPr>
            <a:spLocks noGrp="1"/>
          </p:cNvSpPr>
          <p:nvPr>
            <p:ph type="dt" sz="half" idx="11"/>
          </p:nvPr>
        </p:nvSpPr>
        <p:spPr/>
        <p:txBody>
          <a:bodyPr/>
          <a:lstStyle/>
          <a:p>
            <a:fld id="{973A498F-9100-4B2F-B759-490118B7871F}" type="datetimeFigureOut">
              <a:rPr lang="en-US" smtClean="0"/>
              <a:t>3/16/2026</a:t>
            </a:fld>
            <a:endParaRPr lang="en-US"/>
          </a:p>
        </p:txBody>
      </p:sp>
      <p:sp>
        <p:nvSpPr>
          <p:cNvPr id="5" name="Footer Placeholder 4"/>
          <p:cNvSpPr>
            <a:spLocks noGrp="1"/>
          </p:cNvSpPr>
          <p:nvPr>
            <p:ph type="ftr" sz="quarter" idx="12"/>
          </p:nvPr>
        </p:nvSpPr>
        <p:spPr/>
        <p:txBody>
          <a:bodyPr/>
          <a:lstStyle/>
          <a:p>
            <a:endParaRPr lang="en-US"/>
          </a:p>
        </p:txBody>
      </p:sp>
      <p:grpSp>
        <p:nvGrpSpPr>
          <p:cNvPr id="6" name="Group 5"/>
          <p:cNvGrpSpPr/>
          <p:nvPr/>
        </p:nvGrpSpPr>
        <p:grpSpPr>
          <a:xfrm>
            <a:off x="-114300" y="0"/>
            <a:ext cx="9372600" cy="498239"/>
            <a:chOff x="-114300" y="0"/>
            <a:chExt cx="9372600" cy="498239"/>
          </a:xfrm>
        </p:grpSpPr>
        <p:grpSp>
          <p:nvGrpSpPr>
            <p:cNvPr id="7" name="Group 6"/>
            <p:cNvGrpSpPr/>
            <p:nvPr/>
          </p:nvGrpSpPr>
          <p:grpSpPr>
            <a:xfrm flipH="1">
              <a:off x="0" y="0"/>
              <a:ext cx="9144001" cy="498239"/>
              <a:chOff x="-306388" y="609600"/>
              <a:chExt cx="12192181" cy="457200"/>
            </a:xfrm>
          </p:grpSpPr>
          <p:grpSp>
            <p:nvGrpSpPr>
              <p:cNvPr id="9" name="Group 8"/>
              <p:cNvGrpSpPr/>
              <p:nvPr/>
            </p:nvGrpSpPr>
            <p:grpSpPr>
              <a:xfrm>
                <a:off x="-306388" y="609600"/>
                <a:ext cx="1524884" cy="457200"/>
                <a:chOff x="76200" y="273050"/>
                <a:chExt cx="1524884" cy="457200"/>
              </a:xfrm>
            </p:grpSpPr>
            <p:sp>
              <p:nvSpPr>
                <p:cNvPr id="31" name="Right Triangle 30"/>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Right Triangle 31"/>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0" name="Group 9"/>
              <p:cNvGrpSpPr/>
              <p:nvPr/>
            </p:nvGrpSpPr>
            <p:grpSpPr>
              <a:xfrm>
                <a:off x="1218496" y="609600"/>
                <a:ext cx="1524884" cy="457200"/>
                <a:chOff x="1905000" y="381000"/>
                <a:chExt cx="1524884" cy="457200"/>
              </a:xfrm>
            </p:grpSpPr>
            <p:sp>
              <p:nvSpPr>
                <p:cNvPr id="29" name="Right Triangle 28"/>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0" name="Right Triangle 29"/>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1" name="Group 10"/>
              <p:cNvGrpSpPr/>
              <p:nvPr/>
            </p:nvGrpSpPr>
            <p:grpSpPr>
              <a:xfrm>
                <a:off x="2743380" y="609600"/>
                <a:ext cx="1524884" cy="457200"/>
                <a:chOff x="4038600" y="990600"/>
                <a:chExt cx="1524884" cy="457200"/>
              </a:xfrm>
            </p:grpSpPr>
            <p:sp>
              <p:nvSpPr>
                <p:cNvPr id="27" name="Right Triangle 2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8" name="Right Triangle 2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2" name="Group 11"/>
              <p:cNvGrpSpPr/>
              <p:nvPr/>
            </p:nvGrpSpPr>
            <p:grpSpPr>
              <a:xfrm flipV="1">
                <a:off x="4266062" y="609600"/>
                <a:ext cx="1524884" cy="457200"/>
                <a:chOff x="4038600" y="990600"/>
                <a:chExt cx="1524884" cy="457200"/>
              </a:xfrm>
            </p:grpSpPr>
            <p:sp>
              <p:nvSpPr>
                <p:cNvPr id="25" name="Right Triangle 2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6" name="Right Triangle 2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3" name="Group 12"/>
              <p:cNvGrpSpPr/>
              <p:nvPr/>
            </p:nvGrpSpPr>
            <p:grpSpPr>
              <a:xfrm flipV="1">
                <a:off x="7311141" y="609600"/>
                <a:ext cx="1524884" cy="457200"/>
                <a:chOff x="4038600" y="990600"/>
                <a:chExt cx="1524884" cy="457200"/>
              </a:xfrm>
            </p:grpSpPr>
            <p:sp>
              <p:nvSpPr>
                <p:cNvPr id="23" name="Right Triangle 2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4" name="Right Triangle 2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4" name="Group 13"/>
              <p:cNvGrpSpPr/>
              <p:nvPr/>
            </p:nvGrpSpPr>
            <p:grpSpPr>
              <a:xfrm>
                <a:off x="5790946" y="609600"/>
                <a:ext cx="1524884" cy="457200"/>
                <a:chOff x="4038600" y="990600"/>
                <a:chExt cx="1524884" cy="457200"/>
              </a:xfrm>
            </p:grpSpPr>
            <p:sp>
              <p:nvSpPr>
                <p:cNvPr id="21" name="Right Triangle 2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2" name="Right Triangle 2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5" name="Group 14"/>
              <p:cNvGrpSpPr/>
              <p:nvPr/>
            </p:nvGrpSpPr>
            <p:grpSpPr>
              <a:xfrm>
                <a:off x="8836025" y="609600"/>
                <a:ext cx="1524884" cy="457200"/>
                <a:chOff x="4038600" y="990600"/>
                <a:chExt cx="1524884" cy="457200"/>
              </a:xfrm>
            </p:grpSpPr>
            <p:sp>
              <p:nvSpPr>
                <p:cNvPr id="19" name="Right Triangle 1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0" name="Right Triangle 1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16" name="Group 15"/>
              <p:cNvGrpSpPr/>
              <p:nvPr/>
            </p:nvGrpSpPr>
            <p:grpSpPr>
              <a:xfrm flipV="1">
                <a:off x="10360909" y="609600"/>
                <a:ext cx="1524884" cy="457200"/>
                <a:chOff x="4038600" y="990600"/>
                <a:chExt cx="1524884" cy="457200"/>
              </a:xfrm>
            </p:grpSpPr>
            <p:sp>
              <p:nvSpPr>
                <p:cNvPr id="17" name="Right Triangle 1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8" name="Right Triangle 1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8" name="Straight Connector 7"/>
            <p:cNvCxnSpPr/>
            <p:nvPr/>
          </p:nvCxnSpPr>
          <p:spPr>
            <a:xfrm>
              <a:off x="-114300" y="498239"/>
              <a:ext cx="9372600" cy="0"/>
            </a:xfrm>
            <a:prstGeom prst="line">
              <a:avLst/>
            </a:prstGeom>
            <a:noFill/>
            <a:ln w="57150" cap="flat" cmpd="sng" algn="ctr">
              <a:solidFill>
                <a:srgbClr val="FCB22D"/>
              </a:solidFill>
              <a:prstDash val="solid"/>
            </a:ln>
            <a:effectLst/>
          </p:spPr>
        </p:cxnSp>
      </p:gr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619" y="800100"/>
            <a:ext cx="3930763" cy="2743200"/>
          </a:xfrm>
          <a:prstGeom prst="rect">
            <a:avLst/>
          </a:prstGeom>
        </p:spPr>
      </p:pic>
      <p:grpSp>
        <p:nvGrpSpPr>
          <p:cNvPr id="34" name="Group 33"/>
          <p:cNvGrpSpPr/>
          <p:nvPr/>
        </p:nvGrpSpPr>
        <p:grpSpPr>
          <a:xfrm flipV="1">
            <a:off x="-114300" y="6359761"/>
            <a:ext cx="9372600" cy="498239"/>
            <a:chOff x="-114300" y="0"/>
            <a:chExt cx="9372600" cy="498239"/>
          </a:xfrm>
        </p:grpSpPr>
        <p:grpSp>
          <p:nvGrpSpPr>
            <p:cNvPr id="35" name="Group 34"/>
            <p:cNvGrpSpPr/>
            <p:nvPr/>
          </p:nvGrpSpPr>
          <p:grpSpPr>
            <a:xfrm flipH="1">
              <a:off x="0" y="0"/>
              <a:ext cx="9144001" cy="498239"/>
              <a:chOff x="-306388" y="609600"/>
              <a:chExt cx="12192181" cy="457200"/>
            </a:xfrm>
          </p:grpSpPr>
          <p:grpSp>
            <p:nvGrpSpPr>
              <p:cNvPr id="37" name="Group 36"/>
              <p:cNvGrpSpPr/>
              <p:nvPr/>
            </p:nvGrpSpPr>
            <p:grpSpPr>
              <a:xfrm>
                <a:off x="-306388" y="609600"/>
                <a:ext cx="1524884" cy="457200"/>
                <a:chOff x="76200" y="273050"/>
                <a:chExt cx="1524884" cy="457200"/>
              </a:xfrm>
            </p:grpSpPr>
            <p:sp>
              <p:nvSpPr>
                <p:cNvPr id="59" name="Right Triangle 58"/>
                <p:cNvSpPr/>
                <p:nvPr/>
              </p:nvSpPr>
              <p:spPr>
                <a:xfrm rot="10800000">
                  <a:off x="76200" y="27305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Right Triangle 59"/>
                <p:cNvSpPr/>
                <p:nvPr/>
              </p:nvSpPr>
              <p:spPr>
                <a:xfrm rot="10800000" flipH="1" flipV="1">
                  <a:off x="76200" y="27305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8" name="Group 37"/>
              <p:cNvGrpSpPr/>
              <p:nvPr/>
            </p:nvGrpSpPr>
            <p:grpSpPr>
              <a:xfrm>
                <a:off x="1218496" y="609600"/>
                <a:ext cx="1524884" cy="457200"/>
                <a:chOff x="1905000" y="381000"/>
                <a:chExt cx="1524884" cy="457200"/>
              </a:xfrm>
            </p:grpSpPr>
            <p:sp>
              <p:nvSpPr>
                <p:cNvPr id="57" name="Right Triangle 56"/>
                <p:cNvSpPr/>
                <p:nvPr/>
              </p:nvSpPr>
              <p:spPr>
                <a:xfrm flipH="1">
                  <a:off x="1905000" y="3810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8" name="Right Triangle 57"/>
                <p:cNvSpPr/>
                <p:nvPr/>
              </p:nvSpPr>
              <p:spPr>
                <a:xfrm flipV="1">
                  <a:off x="1905000" y="3810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39" name="Group 38"/>
              <p:cNvGrpSpPr/>
              <p:nvPr/>
            </p:nvGrpSpPr>
            <p:grpSpPr>
              <a:xfrm>
                <a:off x="2743380" y="609600"/>
                <a:ext cx="1524884" cy="457200"/>
                <a:chOff x="4038600" y="990600"/>
                <a:chExt cx="1524884" cy="457200"/>
              </a:xfrm>
            </p:grpSpPr>
            <p:sp>
              <p:nvSpPr>
                <p:cNvPr id="55" name="Right Triangle 5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6" name="Right Triangle 5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0" name="Group 39"/>
              <p:cNvGrpSpPr/>
              <p:nvPr/>
            </p:nvGrpSpPr>
            <p:grpSpPr>
              <a:xfrm flipV="1">
                <a:off x="4266062" y="609600"/>
                <a:ext cx="1524884" cy="457200"/>
                <a:chOff x="4038600" y="990600"/>
                <a:chExt cx="1524884" cy="457200"/>
              </a:xfrm>
            </p:grpSpPr>
            <p:sp>
              <p:nvSpPr>
                <p:cNvPr id="53" name="Right Triangle 52"/>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4" name="Right Triangle 53"/>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1" name="Group 40"/>
              <p:cNvGrpSpPr/>
              <p:nvPr/>
            </p:nvGrpSpPr>
            <p:grpSpPr>
              <a:xfrm flipV="1">
                <a:off x="7311141" y="609600"/>
                <a:ext cx="1524884" cy="457200"/>
                <a:chOff x="4038600" y="990600"/>
                <a:chExt cx="1524884" cy="457200"/>
              </a:xfrm>
            </p:grpSpPr>
            <p:sp>
              <p:nvSpPr>
                <p:cNvPr id="51" name="Right Triangle 50"/>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2" name="Right Triangle 51"/>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2" name="Group 41"/>
              <p:cNvGrpSpPr/>
              <p:nvPr/>
            </p:nvGrpSpPr>
            <p:grpSpPr>
              <a:xfrm>
                <a:off x="5790946" y="609600"/>
                <a:ext cx="1524884" cy="457200"/>
                <a:chOff x="4038600" y="990600"/>
                <a:chExt cx="1524884" cy="457200"/>
              </a:xfrm>
            </p:grpSpPr>
            <p:sp>
              <p:nvSpPr>
                <p:cNvPr id="49" name="Right Triangle 48"/>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0" name="Right Triangle 49"/>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3" name="Group 42"/>
              <p:cNvGrpSpPr/>
              <p:nvPr/>
            </p:nvGrpSpPr>
            <p:grpSpPr>
              <a:xfrm>
                <a:off x="8836025" y="609600"/>
                <a:ext cx="1524884" cy="457200"/>
                <a:chOff x="4038600" y="990600"/>
                <a:chExt cx="1524884" cy="457200"/>
              </a:xfrm>
            </p:grpSpPr>
            <p:sp>
              <p:nvSpPr>
                <p:cNvPr id="47" name="Right Triangle 46"/>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Right Triangle 47"/>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nvGrpSpPr>
              <p:cNvPr id="44" name="Group 43"/>
              <p:cNvGrpSpPr/>
              <p:nvPr/>
            </p:nvGrpSpPr>
            <p:grpSpPr>
              <a:xfrm flipV="1">
                <a:off x="10360909" y="609600"/>
                <a:ext cx="1524884" cy="457200"/>
                <a:chOff x="4038600" y="990600"/>
                <a:chExt cx="1524884" cy="457200"/>
              </a:xfrm>
            </p:grpSpPr>
            <p:sp>
              <p:nvSpPr>
                <p:cNvPr id="45" name="Right Triangle 44"/>
                <p:cNvSpPr/>
                <p:nvPr/>
              </p:nvSpPr>
              <p:spPr>
                <a:xfrm rot="10800000">
                  <a:off x="4038600" y="990600"/>
                  <a:ext cx="1524884" cy="457200"/>
                </a:xfrm>
                <a:prstGeom prst="rtTriangle">
                  <a:avLst/>
                </a:prstGeom>
                <a:solidFill>
                  <a:srgbClr val="0071B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6" name="Right Triangle 45"/>
                <p:cNvSpPr/>
                <p:nvPr/>
              </p:nvSpPr>
              <p:spPr>
                <a:xfrm rot="10800000" flipH="1" flipV="1">
                  <a:off x="4038600" y="990600"/>
                  <a:ext cx="1524884" cy="457200"/>
                </a:xfrm>
                <a:prstGeom prst="rtTriangle">
                  <a:avLst/>
                </a:prstGeom>
                <a:solidFill>
                  <a:srgbClr val="294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grpSp>
        </p:grpSp>
        <p:cxnSp>
          <p:nvCxnSpPr>
            <p:cNvPr id="36" name="Straight Connector 35"/>
            <p:cNvCxnSpPr/>
            <p:nvPr/>
          </p:nvCxnSpPr>
          <p:spPr>
            <a:xfrm>
              <a:off x="-114300" y="498239"/>
              <a:ext cx="9372600" cy="0"/>
            </a:xfrm>
            <a:prstGeom prst="line">
              <a:avLst/>
            </a:prstGeom>
            <a:noFill/>
            <a:ln w="57150" cap="flat" cmpd="sng" algn="ctr">
              <a:solidFill>
                <a:srgbClr val="FCB22D"/>
              </a:solidFill>
              <a:prstDash val="solid"/>
            </a:ln>
            <a:effectLst/>
          </p:spPr>
        </p:cxnSp>
      </p:grpSp>
      <p:sp>
        <p:nvSpPr>
          <p:cNvPr id="64" name="Text Placeholder 63"/>
          <p:cNvSpPr>
            <a:spLocks noGrp="1"/>
          </p:cNvSpPr>
          <p:nvPr>
            <p:ph type="body" sz="quarter" idx="13"/>
          </p:nvPr>
        </p:nvSpPr>
        <p:spPr>
          <a:xfrm>
            <a:off x="228600" y="3771900"/>
            <a:ext cx="8686800" cy="1028700"/>
          </a:xfrm>
        </p:spPr>
        <p:txBody>
          <a:bodyPr>
            <a:normAutofit/>
          </a:bodyPr>
          <a:lstStyle>
            <a:lvl1pPr marL="0" indent="0" algn="ctr">
              <a:buNone/>
              <a:defRPr sz="5400">
                <a:solidFill>
                  <a:srgbClr val="0071BA"/>
                </a:solidFill>
                <a:latin typeface="Montserrat ExtraBold" pitchFamily="50" charset="0"/>
              </a:defRPr>
            </a:lvl1pPr>
          </a:lstStyle>
          <a:p>
            <a:pPr lvl="0"/>
            <a:r>
              <a:rPr lang="en-US"/>
              <a:t>Click to edit Master text styles</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1" y="4604321"/>
            <a:ext cx="1943100" cy="1606663"/>
          </a:xfrm>
          <a:prstGeom prst="rect">
            <a:avLst/>
          </a:prstGeom>
        </p:spPr>
      </p:pic>
      <p:sp>
        <p:nvSpPr>
          <p:cNvPr id="68" name="Text Placeholder 67"/>
          <p:cNvSpPr>
            <a:spLocks noGrp="1"/>
          </p:cNvSpPr>
          <p:nvPr>
            <p:ph type="body" sz="quarter" idx="14"/>
          </p:nvPr>
        </p:nvSpPr>
        <p:spPr>
          <a:xfrm>
            <a:off x="914401" y="52578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
        <p:nvSpPr>
          <p:cNvPr id="69" name="Text Placeholder 67"/>
          <p:cNvSpPr>
            <a:spLocks noGrp="1"/>
          </p:cNvSpPr>
          <p:nvPr>
            <p:ph type="body" sz="quarter" idx="15"/>
          </p:nvPr>
        </p:nvSpPr>
        <p:spPr>
          <a:xfrm>
            <a:off x="914401" y="5715000"/>
            <a:ext cx="5714999" cy="457200"/>
          </a:xfrm>
        </p:spPr>
        <p:txBody>
          <a:bodyPr>
            <a:normAutofit/>
          </a:bodyPr>
          <a:lstStyle>
            <a:lvl1pPr marL="0" indent="0" algn="r">
              <a:buNone/>
              <a:defRPr sz="2400">
                <a:solidFill>
                  <a:srgbClr val="294095"/>
                </a:solidFill>
                <a:latin typeface="Montserrat" pitchFamily="2" charset="0"/>
              </a:defRPr>
            </a:lvl1pPr>
          </a:lstStyle>
          <a:p>
            <a:pPr lvl="0"/>
            <a:r>
              <a:rPr lang="en-US"/>
              <a:t>Click to edit Master text styles</a:t>
            </a:r>
          </a:p>
        </p:txBody>
      </p:sp>
    </p:spTree>
    <p:extLst>
      <p:ext uri="{BB962C8B-B14F-4D97-AF65-F5344CB8AC3E}">
        <p14:creationId xmlns:p14="http://schemas.microsoft.com/office/powerpoint/2010/main" val="297417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9554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2_Title &amp; content no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8" name="Straight Connector 7"/>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11845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10" name="Content Placeholder 9"/>
          <p:cNvSpPr>
            <a:spLocks noGrp="1"/>
          </p:cNvSpPr>
          <p:nvPr>
            <p:ph sz="quarter" idx="13"/>
          </p:nvPr>
        </p:nvSpPr>
        <p:spPr>
          <a:xfrm>
            <a:off x="228600" y="1257300"/>
            <a:ext cx="8686800" cy="491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02561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vered Topics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13" y="1269332"/>
            <a:ext cx="8686800" cy="5376482"/>
          </a:xfrm>
        </p:spPr>
        <p:txBody>
          <a:bodyPr/>
          <a:lstStyle>
            <a:lvl1pPr marL="457200" indent="-457200">
              <a:lnSpc>
                <a:spcPct val="100000"/>
              </a:lnSpc>
              <a:buSzPct val="150000"/>
              <a:buFontTx/>
              <a:buBlip>
                <a:blip r:embed="rId2"/>
              </a:buBlip>
              <a:defRPr>
                <a:latin typeface="Lato" pitchFamily="34" charset="0"/>
              </a:defRPr>
            </a:lvl1pPr>
            <a:lvl2pPr marL="914400" indent="-457200">
              <a:lnSpc>
                <a:spcPct val="100000"/>
              </a:lnSpc>
              <a:buSzPct val="150000"/>
              <a:buFontTx/>
              <a:buBlip>
                <a:blip r:embed="rId3"/>
              </a:buBlip>
              <a:defRPr>
                <a:latin typeface="Lato" pitchFamily="34" charset="0"/>
              </a:defRPr>
            </a:lvl2pPr>
            <a:lvl3pPr marL="1371600" indent="-457200">
              <a:buFontTx/>
              <a:buBlip>
                <a:blip r:embed="rId4"/>
              </a:buBlip>
              <a:defRPr/>
            </a:lvl3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4" name="Title 3"/>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2B345C7B-BB56-4C57-9EBB-DAB69071E730}"/>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988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5" name="Text Placeholder 4"/>
          <p:cNvSpPr>
            <a:spLocks noGrp="1"/>
          </p:cNvSpPr>
          <p:nvPr>
            <p:ph type="body" sz="quarter" idx="11"/>
          </p:nvPr>
        </p:nvSpPr>
        <p:spPr>
          <a:xfrm>
            <a:off x="228600" y="1257300"/>
            <a:ext cx="8686800" cy="1257300"/>
          </a:xfrm>
        </p:spPr>
        <p:txBody>
          <a:bodyPr>
            <a:normAutofit/>
          </a:bodyPr>
          <a:lstStyle>
            <a:lvl1pPr marL="0" indent="0">
              <a:buNone/>
              <a:defRPr sz="3600"/>
            </a:lvl1pPr>
          </a:lstStyle>
          <a:p>
            <a:pPr lvl="0"/>
            <a:r>
              <a:rPr lang="en-US"/>
              <a:t>Click to edit Master text styles</a:t>
            </a:r>
          </a:p>
        </p:txBody>
      </p:sp>
      <p:sp>
        <p:nvSpPr>
          <p:cNvPr id="7" name="Content Placeholder 6"/>
          <p:cNvSpPr>
            <a:spLocks noGrp="1"/>
          </p:cNvSpPr>
          <p:nvPr>
            <p:ph sz="quarter" idx="12"/>
          </p:nvPr>
        </p:nvSpPr>
        <p:spPr>
          <a:xfrm>
            <a:off x="228600" y="2514600"/>
            <a:ext cx="8686800"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10" name="Straight Connector 9">
            <a:extLst>
              <a:ext uri="{FF2B5EF4-FFF2-40B4-BE49-F238E27FC236}">
                <a16:creationId xmlns:a16="http://schemas.microsoft.com/office/drawing/2014/main" id="{4F2F9C24-0B56-41BF-8F7B-8507C08B0B5C}"/>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78185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2137158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34B590AC-CB93-40A4-A9F1-8F2DA90FF5F6}" type="slidenum">
              <a:rPr lang="en-US" smtClean="0"/>
              <a:t>‹#›</a:t>
            </a:fld>
            <a:endParaRPr lang="en-US"/>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US"/>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0466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31879" y="6384176"/>
            <a:ext cx="2133600" cy="365125"/>
          </a:xfrm>
        </p:spPr>
        <p:txBody>
          <a:bodyPr anchor="b"/>
          <a:lstStyle>
            <a:lvl1pPr>
              <a:defRPr sz="1000">
                <a:solidFill>
                  <a:schemeClr val="bg1">
                    <a:lumMod val="50000"/>
                  </a:schemeClr>
                </a:solidFill>
                <a:latin typeface="Lato Light" panose="020F0302020204030203" pitchFamily="34" charset="0"/>
              </a:defRPr>
            </a:lvl1pPr>
          </a:lstStyle>
          <a:p>
            <a:fld id="{FFAA73FB-2DED-463F-B3C4-8DF607290D7E}" type="slidenum">
              <a:rPr lang="en-VI" smtClean="0"/>
              <a:t>‹#›</a:t>
            </a:fld>
            <a:endParaRPr lang="en-VI"/>
          </a:p>
        </p:txBody>
      </p:sp>
      <p:sp>
        <p:nvSpPr>
          <p:cNvPr id="5"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5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7"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50000"/>
                  </a:schemeClr>
                </a:solidFill>
                <a:latin typeface="Lato Light" panose="020F0302020204030203" pitchFamily="34" charset="0"/>
                <a:cs typeface="Arial" pitchFamily="34" charset="0"/>
              </a:defRPr>
            </a:lvl1pPr>
          </a:lstStyle>
          <a:p>
            <a:endParaRPr lang="en-VI"/>
          </a:p>
        </p:txBody>
      </p:sp>
      <p:sp>
        <p:nvSpPr>
          <p:cNvPr id="2" name="Title 1"/>
          <p:cNvSpPr>
            <a:spLocks noGrp="1"/>
          </p:cNvSpPr>
          <p:nvPr>
            <p:ph type="title"/>
          </p:nvPr>
        </p:nvSpPr>
        <p:spPr>
          <a:xfrm>
            <a:off x="228600" y="4129087"/>
            <a:ext cx="8686800" cy="1362075"/>
          </a:xfrm>
        </p:spPr>
        <p:txBody>
          <a:bodyPr anchor="t">
            <a:noAutofit/>
          </a:bodyPr>
          <a:lstStyle>
            <a:lvl1pPr algn="l">
              <a:defRPr sz="4800" b="1" cap="all">
                <a:solidFill>
                  <a:srgbClr val="F4A61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2628900"/>
            <a:ext cx="86868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29904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686300" y="1143000"/>
            <a:ext cx="42291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99D1C2E-EC48-49F3-BE5B-116EC057E526}"/>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663865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6" name="Date Placeholder 3"/>
          <p:cNvSpPr>
            <a:spLocks noGrp="1"/>
          </p:cNvSpPr>
          <p:nvPr>
            <p:ph type="dt" sz="half" idx="13"/>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Content Placeholder 8"/>
          <p:cNvSpPr>
            <a:spLocks noGrp="1"/>
          </p:cNvSpPr>
          <p:nvPr>
            <p:ph sz="quarter" idx="14"/>
          </p:nvPr>
        </p:nvSpPr>
        <p:spPr>
          <a:xfrm>
            <a:off x="2286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86300" y="1257300"/>
            <a:ext cx="42291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6"/>
          </p:nvPr>
        </p:nvSpPr>
        <p:spPr>
          <a:xfrm>
            <a:off x="228600" y="5029200"/>
            <a:ext cx="8686800" cy="1257300"/>
          </a:xfrm>
        </p:spPr>
        <p:txBody>
          <a:bodyPr>
            <a:normAutofit/>
          </a:bodyPr>
          <a:lstStyle>
            <a:lvl1pPr marL="0" indent="0">
              <a:buNone/>
              <a:defRPr sz="3200"/>
            </a:lvl1pPr>
          </a:lstStyle>
          <a:p>
            <a:pPr lvl="0"/>
            <a:r>
              <a:rPr lang="en-US"/>
              <a:t>Click to edit Master text styles</a:t>
            </a:r>
          </a:p>
        </p:txBody>
      </p:sp>
      <p:cxnSp>
        <p:nvCxnSpPr>
          <p:cNvPr id="10" name="Straight Connector 9">
            <a:extLst>
              <a:ext uri="{FF2B5EF4-FFF2-40B4-BE49-F238E27FC236}">
                <a16:creationId xmlns:a16="http://schemas.microsoft.com/office/drawing/2014/main" id="{B8145D14-5164-4100-A358-F1B7F35E03E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42206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7000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86300" y="1270000"/>
            <a:ext cx="4225413"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6300" y="1955800"/>
            <a:ext cx="4229100"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62EE93C8-47AA-4C28-999C-05A27B8FCF7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443003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28600" y="6384176"/>
            <a:ext cx="2133600" cy="365125"/>
          </a:xfrm>
          <a:prstGeom prst="rect">
            <a:avLst/>
          </a:prstGeom>
        </p:spPr>
        <p:txBody>
          <a:bodyPr/>
          <a:lstStyle>
            <a:lvl1pPr>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8" name="Footer Placeholder 7"/>
          <p:cNvSpPr>
            <a:spLocks noGrp="1"/>
          </p:cNvSpPr>
          <p:nvPr>
            <p:ph type="ftr" sz="quarter" idx="11"/>
          </p:nvPr>
        </p:nvSpPr>
        <p:spPr>
          <a:xfrm>
            <a:off x="3124200" y="6384176"/>
            <a:ext cx="2895600" cy="365125"/>
          </a:xfrm>
          <a:prstGeom prst="rect">
            <a:avLst/>
          </a:prstGeom>
        </p:spPr>
        <p:txBody>
          <a:bodyPr/>
          <a:lstStyle>
            <a:lvl1pP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9" name="Slide Number Placeholder 8"/>
          <p:cNvSpPr>
            <a:spLocks noGrp="1"/>
          </p:cNvSpPr>
          <p:nvPr>
            <p:ph type="sldNum" sz="quarter" idx="12"/>
          </p:nvPr>
        </p:nvSpPr>
        <p:spPr>
          <a:xfrm>
            <a:off x="6831879" y="6384176"/>
            <a:ext cx="2133600" cy="365125"/>
          </a:xfrm>
        </p:spPr>
        <p:txBody>
          <a:bodyPr/>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8600"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56086" y="1263650"/>
            <a:ext cx="4233672" cy="639762"/>
          </a:xfrm>
        </p:spPr>
        <p:txBody>
          <a:bodyPr anchor="b">
            <a:noAutofit/>
          </a:bodyPr>
          <a:lstStyle>
            <a:lvl1pPr marL="0" indent="0">
              <a:buNone/>
              <a:defRPr sz="3200" b="1">
                <a:solidFill>
                  <a:srgbClr val="F4A61F"/>
                </a:solidFill>
                <a:latin typeface="Lato Black"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228600" y="5143500"/>
            <a:ext cx="8686800" cy="1143000"/>
          </a:xfrm>
        </p:spPr>
        <p:txBody>
          <a:bodyPr/>
          <a:lstStyle>
            <a:lvl1pPr marL="0" indent="0">
              <a:buNone/>
              <a:defRPr/>
            </a:lvl1pPr>
          </a:lstStyle>
          <a:p>
            <a:pPr lvl="0"/>
            <a:r>
              <a:rPr lang="en-US"/>
              <a:t>Click to edit Master text styles</a:t>
            </a:r>
          </a:p>
        </p:txBody>
      </p:sp>
      <p:sp>
        <p:nvSpPr>
          <p:cNvPr id="13" name="Content Placeholder 12"/>
          <p:cNvSpPr>
            <a:spLocks noGrp="1"/>
          </p:cNvSpPr>
          <p:nvPr>
            <p:ph sz="quarter" idx="14"/>
          </p:nvPr>
        </p:nvSpPr>
        <p:spPr>
          <a:xfrm>
            <a:off x="2286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5"/>
          </p:nvPr>
        </p:nvSpPr>
        <p:spPr>
          <a:xfrm>
            <a:off x="4686300" y="1949450"/>
            <a:ext cx="4229100" cy="319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D91A9A8E-C026-490C-A0FD-66D23E42C584}"/>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93724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sz="quarter" idx="14"/>
          </p:nvPr>
        </p:nvSpPr>
        <p:spPr>
          <a:xfrm>
            <a:off x="2286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7" name="Content Placeholder 6"/>
          <p:cNvSpPr>
            <a:spLocks noGrp="1"/>
          </p:cNvSpPr>
          <p:nvPr>
            <p:ph sz="quarter" idx="13"/>
          </p:nvPr>
        </p:nvSpPr>
        <p:spPr>
          <a:xfrm>
            <a:off x="2286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4724400" y="12573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4724400" y="3886200"/>
            <a:ext cx="4191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12"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cxnSp>
        <p:nvCxnSpPr>
          <p:cNvPr id="14" name="Straight Connector 13">
            <a:extLst>
              <a:ext uri="{FF2B5EF4-FFF2-40B4-BE49-F238E27FC236}">
                <a16:creationId xmlns:a16="http://schemas.microsoft.com/office/drawing/2014/main" id="{9414DD74-CBF2-41E8-B5D5-77E1EDCB7B05}"/>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2294994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AE9C0CF1-C09E-4868-AFA4-A66CF608BEB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7819723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Title Only with lin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85410B3F-9600-411E-AD11-8345AAF43D21}"/>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6068325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3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C511DC96-ABC1-4D86-BF6E-C1C9678EC354}"/>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1252993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4_Title Only w/line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31879" y="6384176"/>
            <a:ext cx="2133600" cy="365125"/>
          </a:xfrm>
        </p:spPr>
        <p:txBody>
          <a:bodyPr anchor="b"/>
          <a:lstStyle>
            <a:lvl1pPr>
              <a:defRPr sz="100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6"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3" name="Title 2"/>
          <p:cNvSpPr>
            <a:spLocks noGrp="1"/>
          </p:cNvSpPr>
          <p:nvPr>
            <p:ph type="title"/>
          </p:nvPr>
        </p:nvSpPr>
        <p:spPr/>
        <p:txBody>
          <a:body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0F65C81A-1AC1-453D-8510-1B85ED4C7F6F}"/>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
        <p:nvSpPr>
          <p:cNvPr id="8" name="Text Placeholder 8">
            <a:extLst>
              <a:ext uri="{FF2B5EF4-FFF2-40B4-BE49-F238E27FC236}">
                <a16:creationId xmlns:a16="http://schemas.microsoft.com/office/drawing/2014/main" id="{DAE8C15C-AD3B-45D0-A401-6DDF6951D11D}"/>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24943347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31879" y="6384176"/>
            <a:ext cx="2133600" cy="365125"/>
          </a:xfrm>
        </p:spPr>
        <p:txBody>
          <a:bodyPr anchor="b"/>
          <a:lstStyle>
            <a:lvl1pPr>
              <a:defRPr sz="1000" b="0" i="0">
                <a:solidFill>
                  <a:schemeClr val="tx1">
                    <a:lumMod val="10000"/>
                    <a:lumOff val="90000"/>
                  </a:schemeClr>
                </a:solidFill>
                <a:latin typeface="Lato Light" pitchFamily="34" charset="0"/>
              </a:defRPr>
            </a:lvl1pPr>
          </a:lstStyle>
          <a:p>
            <a:fld id="{34B590AC-CB93-40A4-A9F1-8F2DA90FF5F6}" type="slidenum">
              <a:rPr lang="en-US" smtClean="0"/>
              <a:t>‹#›</a:t>
            </a:fld>
            <a:endParaRPr lang="en-US"/>
          </a:p>
        </p:txBody>
      </p:sp>
      <p:sp>
        <p:nvSpPr>
          <p:cNvPr id="3"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24200"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a:p>
        </p:txBody>
      </p:sp>
      <p:sp>
        <p:nvSpPr>
          <p:cNvPr id="6" name="Text Placeholder 8">
            <a:extLst>
              <a:ext uri="{FF2B5EF4-FFF2-40B4-BE49-F238E27FC236}">
                <a16:creationId xmlns:a16="http://schemas.microsoft.com/office/drawing/2014/main" id="{8F51D5D3-73B6-4D62-BA87-A60D392E65C5}"/>
              </a:ext>
            </a:extLst>
          </p:cNvPr>
          <p:cNvSpPr>
            <a:spLocks noGrp="1"/>
          </p:cNvSpPr>
          <p:nvPr>
            <p:ph type="body" sz="quarter" idx="13"/>
          </p:nvPr>
        </p:nvSpPr>
        <p:spPr>
          <a:xfrm>
            <a:off x="228600" y="5143500"/>
            <a:ext cx="8686800" cy="1371600"/>
          </a:xfrm>
          <a:solidFill>
            <a:srgbClr val="CCCCCC"/>
          </a:solidFill>
          <a:scene3d>
            <a:camera prst="orthographicFront"/>
            <a:lightRig rig="threePt" dir="t"/>
          </a:scene3d>
          <a:sp3d>
            <a:bevelT w="165100" prst="coolSlant"/>
          </a:sp3d>
        </p:spPr>
        <p:txBody>
          <a:bodyPr anchor="ct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37402600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theme" Target="../theme/theme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slideLayout" Target="../slideLayouts/slideLayout80.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image" Target="../media/image1.png"/><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image" Target="../media/image1.png"/><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theme" Target="../theme/theme3.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slideLayout" Target="../slideLayouts/slideLayout159.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42" Type="http://schemas.openxmlformats.org/officeDocument/2006/relationships/slideLayout" Target="../slideLayouts/slideLayout162.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slideLayout" Target="../slideLayouts/slideLayout160.xml"/><Relationship Id="rId45" Type="http://schemas.openxmlformats.org/officeDocument/2006/relationships/theme" Target="../theme/theme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4" Type="http://schemas.openxmlformats.org/officeDocument/2006/relationships/slideLayout" Target="../slideLayouts/slideLayout164.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slideLayout" Target="../slideLayouts/slideLayout163.xml"/><Relationship Id="rId8" Type="http://schemas.openxmlformats.org/officeDocument/2006/relationships/slideLayout" Target="../slideLayouts/slideLayout128.xml"/><Relationship Id="rId3" Type="http://schemas.openxmlformats.org/officeDocument/2006/relationships/slideLayout" Target="../slideLayouts/slideLayout123.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46" Type="http://schemas.openxmlformats.org/officeDocument/2006/relationships/image" Target="../media/image8.png"/><Relationship Id="rId20" Type="http://schemas.openxmlformats.org/officeDocument/2006/relationships/slideLayout" Target="../slideLayouts/slideLayout140.xml"/><Relationship Id="rId41" Type="http://schemas.openxmlformats.org/officeDocument/2006/relationships/slideLayout" Target="../slideLayouts/slideLayout16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 Type="http://schemas.openxmlformats.org/officeDocument/2006/relationships/slideLayout" Target="../slideLayouts/slideLayout167.xml"/><Relationship Id="rId21" Type="http://schemas.openxmlformats.org/officeDocument/2006/relationships/slideLayout" Target="../slideLayouts/slideLayout185.xml"/><Relationship Id="rId34" Type="http://schemas.openxmlformats.org/officeDocument/2006/relationships/theme" Target="../theme/theme5.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slideLayout" Target="../slideLayouts/slideLayout184.xml"/><Relationship Id="rId29" Type="http://schemas.openxmlformats.org/officeDocument/2006/relationships/slideLayout" Target="../slideLayouts/slideLayout193.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image" Target="../media/image1.png"/><Relationship Id="rId8" Type="http://schemas.openxmlformats.org/officeDocument/2006/relationships/slideLayout" Target="../slideLayouts/slideLayout17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slideLayout" Target="../slideLayouts/slideLayout223.xml"/><Relationship Id="rId39" Type="http://schemas.openxmlformats.org/officeDocument/2006/relationships/slideLayout" Target="../slideLayouts/slideLayout236.xml"/><Relationship Id="rId21" Type="http://schemas.openxmlformats.org/officeDocument/2006/relationships/slideLayout" Target="../slideLayouts/slideLayout218.xml"/><Relationship Id="rId34" Type="http://schemas.openxmlformats.org/officeDocument/2006/relationships/slideLayout" Target="../slideLayouts/slideLayout231.xml"/><Relationship Id="rId42" Type="http://schemas.openxmlformats.org/officeDocument/2006/relationships/slideLayout" Target="../slideLayouts/slideLayout239.xml"/><Relationship Id="rId47" Type="http://schemas.openxmlformats.org/officeDocument/2006/relationships/theme" Target="../theme/theme6.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9" Type="http://schemas.openxmlformats.org/officeDocument/2006/relationships/slideLayout" Target="../slideLayouts/slideLayout226.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slideLayout" Target="../slideLayouts/slideLayout221.xml"/><Relationship Id="rId32" Type="http://schemas.openxmlformats.org/officeDocument/2006/relationships/slideLayout" Target="../slideLayouts/slideLayout229.xml"/><Relationship Id="rId37" Type="http://schemas.openxmlformats.org/officeDocument/2006/relationships/slideLayout" Target="../slideLayouts/slideLayout234.xml"/><Relationship Id="rId40" Type="http://schemas.openxmlformats.org/officeDocument/2006/relationships/slideLayout" Target="../slideLayouts/slideLayout237.xml"/><Relationship Id="rId45" Type="http://schemas.openxmlformats.org/officeDocument/2006/relationships/slideLayout" Target="../slideLayouts/slideLayout242.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slideLayout" Target="../slideLayouts/slideLayout225.xml"/><Relationship Id="rId36" Type="http://schemas.openxmlformats.org/officeDocument/2006/relationships/slideLayout" Target="../slideLayouts/slideLayout233.xml"/><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31" Type="http://schemas.openxmlformats.org/officeDocument/2006/relationships/slideLayout" Target="../slideLayouts/slideLayout228.xml"/><Relationship Id="rId44" Type="http://schemas.openxmlformats.org/officeDocument/2006/relationships/slideLayout" Target="../slideLayouts/slideLayout241.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slideLayout" Target="../slideLayouts/slideLayout224.xml"/><Relationship Id="rId30" Type="http://schemas.openxmlformats.org/officeDocument/2006/relationships/slideLayout" Target="../slideLayouts/slideLayout227.xml"/><Relationship Id="rId35" Type="http://schemas.openxmlformats.org/officeDocument/2006/relationships/slideLayout" Target="../slideLayouts/slideLayout232.xml"/><Relationship Id="rId43" Type="http://schemas.openxmlformats.org/officeDocument/2006/relationships/slideLayout" Target="../slideLayouts/slideLayout240.xml"/><Relationship Id="rId48" Type="http://schemas.openxmlformats.org/officeDocument/2006/relationships/image" Target="../media/image1.png"/><Relationship Id="rId8" Type="http://schemas.openxmlformats.org/officeDocument/2006/relationships/slideLayout" Target="../slideLayouts/slideLayout205.xml"/><Relationship Id="rId3" Type="http://schemas.openxmlformats.org/officeDocument/2006/relationships/slideLayout" Target="../slideLayouts/slideLayout200.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slideLayout" Target="../slideLayouts/slideLayout222.xml"/><Relationship Id="rId33" Type="http://schemas.openxmlformats.org/officeDocument/2006/relationships/slideLayout" Target="../slideLayouts/slideLayout230.xml"/><Relationship Id="rId38" Type="http://schemas.openxmlformats.org/officeDocument/2006/relationships/slideLayout" Target="../slideLayouts/slideLayout235.xml"/><Relationship Id="rId46" Type="http://schemas.openxmlformats.org/officeDocument/2006/relationships/slideLayout" Target="../slideLayouts/slideLayout243.xml"/><Relationship Id="rId20" Type="http://schemas.openxmlformats.org/officeDocument/2006/relationships/slideLayout" Target="../slideLayouts/slideLayout217.xml"/><Relationship Id="rId41" Type="http://schemas.openxmlformats.org/officeDocument/2006/relationships/slideLayout" Target="../slideLayouts/slideLayout23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slideLayout" Target="../slideLayouts/slideLayout269.xml"/><Relationship Id="rId39" Type="http://schemas.openxmlformats.org/officeDocument/2006/relationships/slideLayout" Target="../slideLayouts/slideLayout282.xml"/><Relationship Id="rId21" Type="http://schemas.openxmlformats.org/officeDocument/2006/relationships/slideLayout" Target="../slideLayouts/slideLayout264.xml"/><Relationship Id="rId34" Type="http://schemas.openxmlformats.org/officeDocument/2006/relationships/slideLayout" Target="../slideLayouts/slideLayout277.xml"/><Relationship Id="rId42" Type="http://schemas.openxmlformats.org/officeDocument/2006/relationships/slideLayout" Target="../slideLayouts/slideLayout285.xml"/><Relationship Id="rId47" Type="http://schemas.openxmlformats.org/officeDocument/2006/relationships/theme" Target="../theme/theme7.xml"/><Relationship Id="rId7" Type="http://schemas.openxmlformats.org/officeDocument/2006/relationships/slideLayout" Target="../slideLayouts/slideLayout250.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9" Type="http://schemas.openxmlformats.org/officeDocument/2006/relationships/slideLayout" Target="../slideLayouts/slideLayout272.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slideLayout" Target="../slideLayouts/slideLayout267.xml"/><Relationship Id="rId32" Type="http://schemas.openxmlformats.org/officeDocument/2006/relationships/slideLayout" Target="../slideLayouts/slideLayout275.xml"/><Relationship Id="rId37" Type="http://schemas.openxmlformats.org/officeDocument/2006/relationships/slideLayout" Target="../slideLayouts/slideLayout280.xml"/><Relationship Id="rId40" Type="http://schemas.openxmlformats.org/officeDocument/2006/relationships/slideLayout" Target="../slideLayouts/slideLayout283.xml"/><Relationship Id="rId45" Type="http://schemas.openxmlformats.org/officeDocument/2006/relationships/slideLayout" Target="../slideLayouts/slideLayout288.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28" Type="http://schemas.openxmlformats.org/officeDocument/2006/relationships/slideLayout" Target="../slideLayouts/slideLayout271.xml"/><Relationship Id="rId36" Type="http://schemas.openxmlformats.org/officeDocument/2006/relationships/slideLayout" Target="../slideLayouts/slideLayout279.xml"/><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31" Type="http://schemas.openxmlformats.org/officeDocument/2006/relationships/slideLayout" Target="../slideLayouts/slideLayout274.xml"/><Relationship Id="rId44" Type="http://schemas.openxmlformats.org/officeDocument/2006/relationships/slideLayout" Target="../slideLayouts/slideLayout287.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 Id="rId27" Type="http://schemas.openxmlformats.org/officeDocument/2006/relationships/slideLayout" Target="../slideLayouts/slideLayout270.xml"/><Relationship Id="rId30" Type="http://schemas.openxmlformats.org/officeDocument/2006/relationships/slideLayout" Target="../slideLayouts/slideLayout273.xml"/><Relationship Id="rId35" Type="http://schemas.openxmlformats.org/officeDocument/2006/relationships/slideLayout" Target="../slideLayouts/slideLayout278.xml"/><Relationship Id="rId43" Type="http://schemas.openxmlformats.org/officeDocument/2006/relationships/slideLayout" Target="../slideLayouts/slideLayout286.xml"/><Relationship Id="rId48" Type="http://schemas.openxmlformats.org/officeDocument/2006/relationships/image" Target="../media/image1.png"/><Relationship Id="rId8" Type="http://schemas.openxmlformats.org/officeDocument/2006/relationships/slideLayout" Target="../slideLayouts/slideLayout251.xml"/><Relationship Id="rId3" Type="http://schemas.openxmlformats.org/officeDocument/2006/relationships/slideLayout" Target="../slideLayouts/slideLayout246.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slideLayout" Target="../slideLayouts/slideLayout268.xml"/><Relationship Id="rId33" Type="http://schemas.openxmlformats.org/officeDocument/2006/relationships/slideLayout" Target="../slideLayouts/slideLayout276.xml"/><Relationship Id="rId38" Type="http://schemas.openxmlformats.org/officeDocument/2006/relationships/slideLayout" Target="../slideLayouts/slideLayout281.xml"/><Relationship Id="rId46" Type="http://schemas.openxmlformats.org/officeDocument/2006/relationships/slideLayout" Target="../slideLayouts/slideLayout289.xml"/><Relationship Id="rId20" Type="http://schemas.openxmlformats.org/officeDocument/2006/relationships/slideLayout" Target="../slideLayouts/slideLayout263.xml"/><Relationship Id="rId41" Type="http://schemas.openxmlformats.org/officeDocument/2006/relationships/slideLayout" Target="../slideLayouts/slideLayout2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1"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407147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863" r:id="rId7"/>
    <p:sldLayoutId id="2147483667" r:id="rId8"/>
    <p:sldLayoutId id="2147483668" r:id="rId9"/>
    <p:sldLayoutId id="2147483669" r:id="rId10"/>
    <p:sldLayoutId id="2147483670" r:id="rId11"/>
    <p:sldLayoutId id="2147483671" r:id="rId12"/>
    <p:sldLayoutId id="2147483672" r:id="rId13"/>
    <p:sldLayoutId id="2147483673" r:id="rId14"/>
    <p:sldLayoutId id="2147483698" r:id="rId15"/>
    <p:sldLayoutId id="2147483957"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783" r:id="rId27"/>
    <p:sldLayoutId id="2147483684" r:id="rId28"/>
    <p:sldLayoutId id="2147483685" r:id="rId29"/>
    <p:sldLayoutId id="2147483686" r:id="rId30"/>
    <p:sldLayoutId id="2147483687" r:id="rId31"/>
    <p:sldLayoutId id="2147483689" r:id="rId32"/>
    <p:sldLayoutId id="2147483690" r:id="rId33"/>
    <p:sldLayoutId id="2147483691" r:id="rId34"/>
    <p:sldLayoutId id="2147483692" r:id="rId35"/>
    <p:sldLayoutId id="2147483693" r:id="rId36"/>
    <p:sldLayoutId id="2147483695" r:id="rId37"/>
    <p:sldLayoutId id="2147483696" r:id="rId38"/>
    <p:sldLayoutId id="2147483697" r:id="rId39"/>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3"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95F8EEE7-94B9-9C46-8A6B-17CF836CD50A}"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3A4A879-0094-0649-B1C0-6EE5D80AC506}" type="datetimeFigureOut">
              <a:rPr lang="en-US" smtClean="0"/>
              <a:pPr/>
              <a:t>3/16/2026</a:t>
            </a:fld>
            <a:endParaRPr lang="en-US"/>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4030089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2"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34B590AC-CB93-40A4-A9F1-8F2DA90FF5F6}" type="slidenum">
              <a:rPr lang="en-US" smtClean="0"/>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973A498F-9100-4B2F-B759-490118B7871F}" type="datetimeFigureOut">
              <a:rPr lang="en-US" smtClean="0"/>
              <a:t>3/16/2026</a:t>
            </a:fld>
            <a:endParaRPr lang="en-US"/>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US"/>
          </a:p>
        </p:txBody>
      </p:sp>
    </p:spTree>
    <p:extLst>
      <p:ext uri="{BB962C8B-B14F-4D97-AF65-F5344CB8AC3E}">
        <p14:creationId xmlns:p14="http://schemas.microsoft.com/office/powerpoint/2010/main" val="324811379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4" r:id="rId32"/>
    <p:sldLayoutId id="2147483775" r:id="rId33"/>
    <p:sldLayoutId id="2147483776" r:id="rId34"/>
    <p:sldLayoutId id="2147483777" r:id="rId35"/>
    <p:sldLayoutId id="2147483778" r:id="rId36"/>
    <p:sldLayoutId id="2147483779" r:id="rId37"/>
    <p:sldLayoutId id="2147483780" r:id="rId38"/>
    <p:sldLayoutId id="2147483781" r:id="rId39"/>
    <p:sldLayoutId id="2147483782" r:id="rId40"/>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BE59B1B9-7499-4FF5-92CF-C6D0AE26554D}" type="slidenum">
              <a:rPr lang="en-US" smtClean="0"/>
              <a:pPr/>
              <a:t>‹#›</a:t>
            </a:fld>
            <a:endParaRPr lang="en-US"/>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005BF029-8F6B-4536-A686-583D767918FF}" type="datetime1">
              <a:rPr lang="en-US" smtClean="0"/>
              <a:t>3/16/2026</a:t>
            </a:fld>
            <a:endParaRPr lang="en-US" dirty="0"/>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420731057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 id="2147483815" r:id="rId31"/>
    <p:sldLayoutId id="2147483816" r:id="rId32"/>
    <p:sldLayoutId id="2147483817" r:id="rId33"/>
    <p:sldLayoutId id="2147483818" r:id="rId34"/>
    <p:sldLayoutId id="2147483819" r:id="rId35"/>
    <p:sldLayoutId id="2147483820" r:id="rId36"/>
    <p:sldLayoutId id="2147483821" r:id="rId37"/>
    <p:sldLayoutId id="2147483822" r:id="rId38"/>
    <p:sldLayoutId id="2147483823" r:id="rId39"/>
    <p:sldLayoutId id="2147483824" r:id="rId40"/>
    <p:sldLayoutId id="2147483825" r:id="rId41"/>
    <p:sldLayoutId id="2147483826" r:id="rId42"/>
    <p:sldLayoutId id="2147483827" r:id="rId43"/>
    <p:sldLayoutId id="2147483828" r:id="rId44"/>
  </p:sldLayoutIdLst>
  <p:hf hdr="0" ftr="0" dt="0"/>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5"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900" b="0">
                <a:solidFill>
                  <a:schemeClr val="bg1">
                    <a:lumMod val="90000"/>
                  </a:schemeClr>
                </a:solidFill>
                <a:latin typeface="Lato Light" pitchFamily="34" charset="0"/>
                <a:cs typeface="Arial" panose="020B0604020202020204" pitchFamily="34" charset="0"/>
              </a:defRPr>
            </a:lvl1pPr>
          </a:lstStyle>
          <a:p>
            <a:pPr defTabSz="457200"/>
            <a:fld id="{6C07873E-F7A9-7D4C-A13B-E05E8079E2DB}" type="slidenum">
              <a:rPr lang="en-US" smtClean="0"/>
              <a:pPr defTabSz="457200"/>
              <a:t>‹#›</a:t>
            </a:fld>
            <a:endParaRPr lang="en-US" dirty="0"/>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bg1">
                    <a:lumMod val="90000"/>
                  </a:schemeClr>
                </a:solidFill>
                <a:latin typeface="Lato Light" panose="020F0302020204030203" pitchFamily="34" charset="0"/>
                <a:cs typeface="Arial" pitchFamily="34" charset="0"/>
              </a:defRPr>
            </a:lvl1pPr>
          </a:lstStyle>
          <a:p>
            <a:fld id="{FBBB560D-9706-46DE-B649-28956388DA56}" type="datetime1">
              <a:rPr lang="en-US" smtClean="0"/>
              <a:t>3/16/2026</a:t>
            </a:fld>
            <a:endParaRPr lang="en-US" dirty="0"/>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900">
                <a:solidFill>
                  <a:schemeClr val="bg1">
                    <a:lumMod val="90000"/>
                  </a:schemeClr>
                </a:solidFill>
                <a:latin typeface="Lato Light" panose="020F0302020204030203" pitchFamily="34" charset="0"/>
                <a:cs typeface="Arial" pitchFamily="34" charset="0"/>
              </a:defRPr>
            </a:lvl1pPr>
          </a:lstStyle>
          <a:p>
            <a:endParaRPr lang="en-US" dirty="0"/>
          </a:p>
        </p:txBody>
      </p:sp>
    </p:spTree>
    <p:extLst>
      <p:ext uri="{BB962C8B-B14F-4D97-AF65-F5344CB8AC3E}">
        <p14:creationId xmlns:p14="http://schemas.microsoft.com/office/powerpoint/2010/main" val="84115641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Lst>
  <p:hf hdr="0" ftr="0" dt="0"/>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8"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pPr defTabSz="457200"/>
            <a:fld id="{6C07873E-F7A9-7D4C-A13B-E05E8079E2DB}"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pPr defTabSz="457200"/>
            <a:fld id="{D8F1B81A-B30F-4162-9355-9694392B92B0}" type="datetime1">
              <a:rPr lang="en-US" smtClean="0">
                <a:solidFill>
                  <a:prstClr val="black">
                    <a:tint val="75000"/>
                  </a:prstClr>
                </a:solidFill>
              </a:rPr>
              <a:t>3/16/2026</a:t>
            </a:fld>
            <a:endParaRPr lang="en-US">
              <a:solidFill>
                <a:prstClr val="black">
                  <a:tint val="75000"/>
                </a:prstClr>
              </a:solidFill>
            </a:endParaRPr>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pPr defTabSz="457200"/>
            <a:endParaRPr lang="en-US">
              <a:solidFill>
                <a:prstClr val="black">
                  <a:tint val="75000"/>
                </a:prstClr>
              </a:solidFill>
            </a:endParaRPr>
          </a:p>
        </p:txBody>
      </p:sp>
    </p:spTree>
    <p:extLst>
      <p:ext uri="{BB962C8B-B14F-4D97-AF65-F5344CB8AC3E}">
        <p14:creationId xmlns:p14="http://schemas.microsoft.com/office/powerpoint/2010/main" val="302100270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 id="2147483891" r:id="rId27"/>
    <p:sldLayoutId id="2147483892" r:id="rId28"/>
    <p:sldLayoutId id="2147483893" r:id="rId29"/>
    <p:sldLayoutId id="2147483894" r:id="rId30"/>
    <p:sldLayoutId id="2147483895" r:id="rId31"/>
    <p:sldLayoutId id="2147483896" r:id="rId32"/>
    <p:sldLayoutId id="2147483897" r:id="rId33"/>
    <p:sldLayoutId id="2147483898" r:id="rId34"/>
    <p:sldLayoutId id="2147483899" r:id="rId35"/>
    <p:sldLayoutId id="2147483900" r:id="rId36"/>
    <p:sldLayoutId id="2147483901" r:id="rId37"/>
    <p:sldLayoutId id="2147483902" r:id="rId38"/>
    <p:sldLayoutId id="2147483903" r:id="rId39"/>
    <p:sldLayoutId id="2147483904" r:id="rId40"/>
    <p:sldLayoutId id="2147483905" r:id="rId41"/>
    <p:sldLayoutId id="2147483906" r:id="rId42"/>
    <p:sldLayoutId id="2147483907" r:id="rId43"/>
    <p:sldLayoutId id="2147483908" r:id="rId44"/>
    <p:sldLayoutId id="2147483909" r:id="rId45"/>
    <p:sldLayoutId id="2147483910" r:id="rId46"/>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8" cstate="email">
            <a:extLst>
              <a:ext uri="{28A0092B-C50C-407E-A947-70E740481C1C}">
                <a14:useLocalDpi xmlns:a14="http://schemas.microsoft.com/office/drawing/2010/main"/>
              </a:ext>
            </a:extLst>
          </a:blip>
          <a:srcRect/>
          <a:stretch/>
        </p:blipFill>
        <p:spPr>
          <a:xfrm>
            <a:off x="-6016" y="5943600"/>
            <a:ext cx="9144000" cy="1028700"/>
          </a:xfrm>
          <a:prstGeom prst="rect">
            <a:avLst/>
          </a:prstGeom>
        </p:spPr>
      </p:pic>
      <p:sp>
        <p:nvSpPr>
          <p:cNvPr id="2" name="Title Placeholder 1"/>
          <p:cNvSpPr>
            <a:spLocks noGrp="1"/>
          </p:cNvSpPr>
          <p:nvPr>
            <p:ph type="title"/>
          </p:nvPr>
        </p:nvSpPr>
        <p:spPr>
          <a:xfrm>
            <a:off x="228600" y="228600"/>
            <a:ext cx="86868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8600" y="1257300"/>
            <a:ext cx="8686800" cy="5376482"/>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1879" y="6384176"/>
            <a:ext cx="2133600" cy="365125"/>
          </a:xfrm>
          <a:prstGeom prst="rect">
            <a:avLst/>
          </a:prstGeom>
        </p:spPr>
        <p:txBody>
          <a:bodyPr vert="horz" lIns="91440" tIns="45720" rIns="91440" bIns="45720" rtlCol="0" anchor="b"/>
          <a:lstStyle>
            <a:lvl1pPr algn="r">
              <a:defRPr sz="1000" b="0">
                <a:solidFill>
                  <a:schemeClr val="tx1">
                    <a:lumMod val="10000"/>
                    <a:lumOff val="90000"/>
                  </a:schemeClr>
                </a:solidFill>
                <a:latin typeface="Lato Light" pitchFamily="34" charset="0"/>
                <a:cs typeface="Arial" panose="020B0604020202020204" pitchFamily="34" charset="0"/>
              </a:defRPr>
            </a:lvl1pPr>
          </a:lstStyle>
          <a:p>
            <a:fld id="{FFAA73FB-2DED-463F-B3C4-8DF607290D7E}" type="slidenum">
              <a:rPr lang="en-VI" smtClean="0"/>
              <a:t>‹#›</a:t>
            </a:fld>
            <a:endParaRPr lang="en-VI"/>
          </a:p>
        </p:txBody>
      </p:sp>
      <p:sp>
        <p:nvSpPr>
          <p:cNvPr id="4" name="Date Placeholder 3"/>
          <p:cNvSpPr>
            <a:spLocks noGrp="1"/>
          </p:cNvSpPr>
          <p:nvPr>
            <p:ph type="dt" sz="half" idx="2"/>
          </p:nvPr>
        </p:nvSpPr>
        <p:spPr>
          <a:xfrm>
            <a:off x="228600" y="6384176"/>
            <a:ext cx="2133600" cy="365125"/>
          </a:xfrm>
          <a:prstGeom prst="rect">
            <a:avLst/>
          </a:prstGeom>
        </p:spPr>
        <p:txBody>
          <a:bodyPr vert="horz" lIns="91440" tIns="45720" rIns="91440" bIns="45720" rtlCol="0" anchor="b"/>
          <a:lstStyle>
            <a:lvl1pPr algn="l">
              <a:defRPr sz="900">
                <a:solidFill>
                  <a:schemeClr val="tx1">
                    <a:lumMod val="10000"/>
                    <a:lumOff val="90000"/>
                  </a:schemeClr>
                </a:solidFill>
                <a:latin typeface="Lato Light" panose="020F0302020204030203" pitchFamily="34" charset="0"/>
                <a:cs typeface="Arial" pitchFamily="34" charset="0"/>
              </a:defRPr>
            </a:lvl1pPr>
          </a:lstStyle>
          <a:p>
            <a:fld id="{18B31DF4-33FA-4653-AC93-7206F163A5B5}" type="datetimeFigureOut">
              <a:rPr lang="en-VI" smtClean="0"/>
              <a:t>03/16/2026</a:t>
            </a:fld>
            <a:endParaRPr lang="en-VI"/>
          </a:p>
        </p:txBody>
      </p:sp>
      <p:sp>
        <p:nvSpPr>
          <p:cNvPr id="5" name="Footer Placeholder 4"/>
          <p:cNvSpPr>
            <a:spLocks noGrp="1"/>
          </p:cNvSpPr>
          <p:nvPr>
            <p:ph type="ftr" sz="quarter" idx="3"/>
          </p:nvPr>
        </p:nvSpPr>
        <p:spPr>
          <a:xfrm>
            <a:off x="3118184" y="6384176"/>
            <a:ext cx="2895600" cy="365125"/>
          </a:xfrm>
          <a:prstGeom prst="rect">
            <a:avLst/>
          </a:prstGeom>
        </p:spPr>
        <p:txBody>
          <a:bodyPr vert="horz" lIns="91440" tIns="45720" rIns="91440" bIns="45720" rtlCol="0" anchor="b"/>
          <a:lstStyle>
            <a:lvl1pPr algn="ctr">
              <a:defRPr sz="1000">
                <a:solidFill>
                  <a:schemeClr val="bg1">
                    <a:lumMod val="90000"/>
                  </a:schemeClr>
                </a:solidFill>
                <a:latin typeface="Lato Light" panose="020F0302020204030203" pitchFamily="34" charset="0"/>
                <a:cs typeface="Arial" pitchFamily="34" charset="0"/>
              </a:defRPr>
            </a:lvl1pPr>
          </a:lstStyle>
          <a:p>
            <a:endParaRPr lang="en-VI"/>
          </a:p>
        </p:txBody>
      </p:sp>
    </p:spTree>
    <p:extLst>
      <p:ext uri="{BB962C8B-B14F-4D97-AF65-F5344CB8AC3E}">
        <p14:creationId xmlns:p14="http://schemas.microsoft.com/office/powerpoint/2010/main" val="235492913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3" r:id="rId41"/>
    <p:sldLayoutId id="2147483955" r:id="rId42"/>
    <p:sldLayoutId id="2147483958" r:id="rId43"/>
    <p:sldLayoutId id="2147483959" r:id="rId44"/>
    <p:sldLayoutId id="2147483960" r:id="rId45"/>
    <p:sldLayoutId id="2147483961" r:id="rId46"/>
  </p:sldLayoutIdLst>
  <p:txStyles>
    <p:title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2.xml"/><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0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0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0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0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0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0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2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06.xml"/><Relationship Id="rId5" Type="http://schemas.openxmlformats.org/officeDocument/2006/relationships/image" Target="../media/image35.jp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24.xml"/><Relationship Id="rId5" Type="http://schemas.openxmlformats.org/officeDocument/2006/relationships/image" Target="../media/image38.jpeg"/><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9.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10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124.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5.xml"/><Relationship Id="rId1" Type="http://schemas.openxmlformats.org/officeDocument/2006/relationships/slideLayout" Target="../slideLayouts/slideLayout167.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RhXSXSx3dk0" TargetMode="External"/><Relationship Id="rId2" Type="http://schemas.openxmlformats.org/officeDocument/2006/relationships/notesSlide" Target="../notesSlides/notesSlide36.xml"/><Relationship Id="rId1" Type="http://schemas.openxmlformats.org/officeDocument/2006/relationships/slideLayout" Target="../slideLayouts/slideLayout83.xml"/><Relationship Id="rId6" Type="http://schemas.openxmlformats.org/officeDocument/2006/relationships/hyperlink" Target="https://www.youtube.com/watch?v=XRoMSsTho4E" TargetMode="External"/><Relationship Id="rId5" Type="http://schemas.openxmlformats.org/officeDocument/2006/relationships/hyperlink" Target="https://www.youtube.com/watch?v=fGUMZxs5nYE" TargetMode="External"/><Relationship Id="rId4" Type="http://schemas.openxmlformats.org/officeDocument/2006/relationships/hyperlink" Target="https://www.youtube.com/watch?v=oVKL476GAD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102.xm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hyperlink" Target="http://www.whistleblowers.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97.xml"/><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66.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60.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4.xml"/><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5.xml"/><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6.xml"/><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8.xml"/><Relationship Id="rId1" Type="http://schemas.openxmlformats.org/officeDocument/2006/relationships/slideLayout" Target="../slideLayouts/slideLayout20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app=desktop&amp;v=K6T2DJ_n9pM" TargetMode="External"/><Relationship Id="rId2" Type="http://schemas.openxmlformats.org/officeDocument/2006/relationships/notesSlide" Target="../notesSlides/notesSlide50.xml"/><Relationship Id="rId1" Type="http://schemas.openxmlformats.org/officeDocument/2006/relationships/slideLayout" Target="../slideLayouts/slideLayout25.xml"/><Relationship Id="rId4" Type="http://schemas.openxmlformats.org/officeDocument/2006/relationships/image" Target="../media/image73.jpg"/></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1.xml"/><Relationship Id="rId1" Type="http://schemas.openxmlformats.org/officeDocument/2006/relationships/slideLayout" Target="../slideLayouts/slideLayout266.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26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5.xml"/></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4.xml"/><Relationship Id="rId1" Type="http://schemas.openxmlformats.org/officeDocument/2006/relationships/slideLayout" Target="../slideLayouts/slideLayout269.xml"/></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5.xml"/><Relationship Id="rId1" Type="http://schemas.openxmlformats.org/officeDocument/2006/relationships/slideLayout" Target="../slideLayouts/slideLayout269.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6.xml"/><Relationship Id="rId1" Type="http://schemas.openxmlformats.org/officeDocument/2006/relationships/slideLayout" Target="../slideLayouts/slideLayout271.xml"/></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7.xml"/><Relationship Id="rId1" Type="http://schemas.openxmlformats.org/officeDocument/2006/relationships/slideLayout" Target="../slideLayouts/slideLayout286.xml"/><Relationship Id="rId4" Type="http://schemas.openxmlformats.org/officeDocument/2006/relationships/image" Target="../media/image80.jpeg"/></Relationships>
</file>

<file path=ppt/slides/_rels/slide5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notesSlide" Target="../notesSlides/notesSlide58.xml"/><Relationship Id="rId16" Type="http://schemas.openxmlformats.org/officeDocument/2006/relationships/image" Target="../media/image94.svg"/><Relationship Id="rId1" Type="http://schemas.openxmlformats.org/officeDocument/2006/relationships/slideLayout" Target="../slideLayouts/slideLayout273.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svg"/><Relationship Id="rId15" Type="http://schemas.openxmlformats.org/officeDocument/2006/relationships/image" Target="../media/image93.pn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4.xml"/></Relationships>
</file>

<file path=ppt/slides/_rels/slide6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9.xml"/><Relationship Id="rId1" Type="http://schemas.openxmlformats.org/officeDocument/2006/relationships/slideLayout" Target="../slideLayouts/slideLayout251.xml"/><Relationship Id="rId5" Type="http://schemas.openxmlformats.org/officeDocument/2006/relationships/image" Target="../media/image100.jpeg"/><Relationship Id="rId4" Type="http://schemas.openxmlformats.org/officeDocument/2006/relationships/image" Target="../media/image99.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5.xml"/></Relationships>
</file>

<file path=ppt/slides/_rels/slide62.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61.xml"/><Relationship Id="rId1" Type="http://schemas.openxmlformats.org/officeDocument/2006/relationships/slideLayout" Target="../slideLayouts/slideLayout257.xml"/></Relationships>
</file>

<file path=ppt/slides/_rels/slide6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2.xml"/><Relationship Id="rId1" Type="http://schemas.openxmlformats.org/officeDocument/2006/relationships/slideLayout" Target="../slideLayouts/slideLayout257.xml"/></Relationships>
</file>

<file path=ppt/slides/_rels/slide6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3.xml"/><Relationship Id="rId1" Type="http://schemas.openxmlformats.org/officeDocument/2006/relationships/slideLayout" Target="../slideLayouts/slideLayout257.xml"/><Relationship Id="rId4" Type="http://schemas.openxmlformats.org/officeDocument/2006/relationships/image" Target="../media/image10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7.xml"/></Relationships>
</file>

<file path=ppt/slides/_rels/slide6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5.xml"/><Relationship Id="rId1" Type="http://schemas.openxmlformats.org/officeDocument/2006/relationships/slideLayout" Target="../slideLayouts/slideLayout27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5.xml"/></Relationships>
</file>

<file path=ppt/slides/_rels/slide6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67.xml"/><Relationship Id="rId1" Type="http://schemas.openxmlformats.org/officeDocument/2006/relationships/slideLayout" Target="../slideLayouts/slideLayout287.xml"/></Relationships>
</file>

<file path=ppt/slides/_rels/slide69.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68.xml"/><Relationship Id="rId1" Type="http://schemas.openxmlformats.org/officeDocument/2006/relationships/slideLayout" Target="../slideLayouts/slideLayout27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9.xml"/></Relationships>
</file>

<file path=ppt/slides/_rels/slide7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69.xml"/><Relationship Id="rId1" Type="http://schemas.openxmlformats.org/officeDocument/2006/relationships/slideLayout" Target="../slideLayouts/slideLayout251.xml"/></Relationships>
</file>

<file path=ppt/slides/_rels/slide7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0.xml"/><Relationship Id="rId1" Type="http://schemas.openxmlformats.org/officeDocument/2006/relationships/slideLayout" Target="../slideLayouts/slideLayout251.xml"/></Relationships>
</file>

<file path=ppt/slides/_rels/slide7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71.xml"/><Relationship Id="rId1" Type="http://schemas.openxmlformats.org/officeDocument/2006/relationships/slideLayout" Target="../slideLayouts/slideLayout288.xml"/></Relationships>
</file>

<file path=ppt/slides/_rels/slide7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72.xml"/><Relationship Id="rId1" Type="http://schemas.openxmlformats.org/officeDocument/2006/relationships/slideLayout" Target="../slideLayouts/slideLayout287.xml"/><Relationship Id="rId4" Type="http://schemas.openxmlformats.org/officeDocument/2006/relationships/image" Target="../media/image112.jpeg"/></Relationships>
</file>

<file path=ppt/slides/_rels/slide7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3.xml"/><Relationship Id="rId1" Type="http://schemas.openxmlformats.org/officeDocument/2006/relationships/slideLayout" Target="../slideLayouts/slideLayout289.xml"/><Relationship Id="rId4" Type="http://schemas.openxmlformats.org/officeDocument/2006/relationships/image" Target="../media/image114.svg"/></Relationships>
</file>

<file path=ppt/slides/_rels/slide7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74.xml"/><Relationship Id="rId1" Type="http://schemas.openxmlformats.org/officeDocument/2006/relationships/slideLayout" Target="../slideLayouts/slideLayout271.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7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75.xml"/><Relationship Id="rId1" Type="http://schemas.openxmlformats.org/officeDocument/2006/relationships/slideLayout" Target="../slideLayouts/slideLayout251.xml"/></Relationships>
</file>

<file path=ppt/slides/_rels/slide7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76.xml"/><Relationship Id="rId1" Type="http://schemas.openxmlformats.org/officeDocument/2006/relationships/slideLayout" Target="../slideLayouts/slideLayout275.xml"/></Relationships>
</file>

<file path=ppt/slides/_rels/slide7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77.xml"/><Relationship Id="rId1" Type="http://schemas.openxmlformats.org/officeDocument/2006/relationships/slideLayout" Target="../slideLayouts/slideLayout247.xml"/></Relationships>
</file>

<file path=ppt/slides/_rels/slide7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78.xml"/><Relationship Id="rId1" Type="http://schemas.openxmlformats.org/officeDocument/2006/relationships/slideLayout" Target="../slideLayouts/slideLayout26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9.xml"/><Relationship Id="rId1" Type="http://schemas.openxmlformats.org/officeDocument/2006/relationships/slideLayout" Target="../slideLayouts/slideLayout252.xml"/><Relationship Id="rId6" Type="http://schemas.openxmlformats.org/officeDocument/2006/relationships/image" Target="../media/image126.svg"/><Relationship Id="rId5" Type="http://schemas.openxmlformats.org/officeDocument/2006/relationships/image" Target="../media/image125.png"/><Relationship Id="rId4" Type="http://schemas.openxmlformats.org/officeDocument/2006/relationships/image" Target="../media/image124.svg"/></Relationships>
</file>

<file path=ppt/slides/_rels/slide8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80.xml"/><Relationship Id="rId1" Type="http://schemas.openxmlformats.org/officeDocument/2006/relationships/slideLayout" Target="../slideLayouts/slideLayout267.xml"/></Relationships>
</file>

<file path=ppt/slides/_rels/slide8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81.xml"/><Relationship Id="rId1" Type="http://schemas.openxmlformats.org/officeDocument/2006/relationships/slideLayout" Target="../slideLayouts/slideLayout26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5.xml"/></Relationships>
</file>

<file path=ppt/slides/_rels/slide84.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83.xml"/><Relationship Id="rId1" Type="http://schemas.openxmlformats.org/officeDocument/2006/relationships/slideLayout" Target="../slideLayouts/slideLayout257.xml"/><Relationship Id="rId4" Type="http://schemas.openxmlformats.org/officeDocument/2006/relationships/image" Target="../media/image130.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5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85.xml"/><Relationship Id="rId1" Type="http://schemas.openxmlformats.org/officeDocument/2006/relationships/slideLayout" Target="../slideLayouts/slideLayout269.xml"/><Relationship Id="rId5" Type="http://schemas.openxmlformats.org/officeDocument/2006/relationships/image" Target="../media/image133.svg"/><Relationship Id="rId4" Type="http://schemas.openxmlformats.org/officeDocument/2006/relationships/image" Target="../media/image13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53.xml"/></Relationships>
</file>

<file path=ppt/slides/_rels/slide88.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87.xml"/><Relationship Id="rId1" Type="http://schemas.openxmlformats.org/officeDocument/2006/relationships/slideLayout" Target="../slideLayouts/slideLayout271.xml"/></Relationships>
</file>

<file path=ppt/slides/_rels/slide89.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notesSlide" Target="../notesSlides/notesSlide88.xml"/><Relationship Id="rId1" Type="http://schemas.openxmlformats.org/officeDocument/2006/relationships/slideLayout" Target="../slideLayouts/slideLayout24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36.jpg"/><Relationship Id="rId2" Type="http://schemas.openxmlformats.org/officeDocument/2006/relationships/notesSlide" Target="../notesSlides/notesSlide89.xml"/><Relationship Id="rId1" Type="http://schemas.openxmlformats.org/officeDocument/2006/relationships/slideLayout" Target="../slideLayouts/slideLayout245.xml"/></Relationships>
</file>

<file path=ppt/slides/_rels/slide91.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notesSlide" Target="../notesSlides/notesSlide90.xml"/><Relationship Id="rId1" Type="http://schemas.openxmlformats.org/officeDocument/2006/relationships/slideLayout" Target="../slideLayouts/slideLayout2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D8AC-6697-467F-9A3B-84BB32FBDCD3}"/>
              </a:ext>
            </a:extLst>
          </p:cNvPr>
          <p:cNvSpPr>
            <a:spLocks noGrp="1"/>
          </p:cNvSpPr>
          <p:nvPr>
            <p:ph type="ctrTitle"/>
          </p:nvPr>
        </p:nvSpPr>
        <p:spPr>
          <a:xfrm>
            <a:off x="233943" y="3269978"/>
            <a:ext cx="8686800" cy="1698625"/>
          </a:xfrm>
        </p:spPr>
        <p:txBody>
          <a:bodyPr/>
          <a:lstStyle/>
          <a:p>
            <a:r>
              <a:rPr lang="en-US" dirty="0"/>
              <a:t>Winter &amp; Cold Weather Hazards</a:t>
            </a:r>
            <a:endParaRPr lang="en-VI" dirty="0"/>
          </a:p>
        </p:txBody>
      </p:sp>
      <p:pic>
        <p:nvPicPr>
          <p:cNvPr id="8" name="Picture 7" descr="Winter scene of country elevator with snow covered bin tops.">
            <a:extLst>
              <a:ext uri="{FF2B5EF4-FFF2-40B4-BE49-F238E27FC236}">
                <a16:creationId xmlns:a16="http://schemas.microsoft.com/office/drawing/2014/main" id="{D0C0D37D-5CA1-4CFA-8BEB-E3AB42F5FC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
            <a:ext cx="4571999" cy="3034749"/>
          </a:xfrm>
          <a:prstGeom prst="rect">
            <a:avLst/>
          </a:prstGeom>
          <a:ln w="19050">
            <a:solidFill>
              <a:schemeClr val="tx1">
                <a:lumMod val="50000"/>
                <a:lumOff val="50000"/>
              </a:schemeClr>
            </a:solidFill>
          </a:ln>
        </p:spPr>
      </p:pic>
      <p:pic>
        <p:nvPicPr>
          <p:cNvPr id="4" name="Picture 3" descr="Slick, muddy roads at elevator with melting snow.">
            <a:extLst>
              <a:ext uri="{FF2B5EF4-FFF2-40B4-BE49-F238E27FC236}">
                <a16:creationId xmlns:a16="http://schemas.microsoft.com/office/drawing/2014/main" id="{BB4A4864-41B0-B546-A8E9-A7D7F3039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20916"/>
            <a:ext cx="4581525" cy="3076575"/>
          </a:xfrm>
          <a:prstGeom prst="rect">
            <a:avLst/>
          </a:prstGeom>
        </p:spPr>
      </p:pic>
    </p:spTree>
    <p:extLst>
      <p:ext uri="{BB962C8B-B14F-4D97-AF65-F5344CB8AC3E}">
        <p14:creationId xmlns:p14="http://schemas.microsoft.com/office/powerpoint/2010/main" val="79088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90A43B-D8EF-8349-8560-CCA451C5D10A}"/>
              </a:ext>
            </a:extLst>
          </p:cNvPr>
          <p:cNvSpPr>
            <a:spLocks noGrp="1"/>
          </p:cNvSpPr>
          <p:nvPr>
            <p:ph type="ctrTitle"/>
          </p:nvPr>
        </p:nvSpPr>
        <p:spPr/>
        <p:txBody>
          <a:bodyPr/>
          <a:lstStyle/>
          <a:p>
            <a:r>
              <a:rPr lang="en-US" dirty="0"/>
              <a:t>Preparing for </a:t>
            </a:r>
            <a:br>
              <a:rPr lang="en-US" dirty="0"/>
            </a:br>
            <a:r>
              <a:rPr lang="en-US" dirty="0"/>
              <a:t>Cold Weather</a:t>
            </a:r>
          </a:p>
        </p:txBody>
      </p:sp>
      <p:sp>
        <p:nvSpPr>
          <p:cNvPr id="4" name="Subtitle 3">
            <a:extLst>
              <a:ext uri="{FF2B5EF4-FFF2-40B4-BE49-F238E27FC236}">
                <a16:creationId xmlns:a16="http://schemas.microsoft.com/office/drawing/2014/main" id="{57D010FB-C13B-504D-BA7A-14DE79B21481}"/>
              </a:ext>
            </a:extLst>
          </p:cNvPr>
          <p:cNvSpPr>
            <a:spLocks noGrp="1"/>
          </p:cNvSpPr>
          <p:nvPr>
            <p:ph type="subTitle" idx="1"/>
          </p:nvPr>
        </p:nvSpPr>
        <p:spPr/>
        <p:txBody>
          <a:bodyPr>
            <a:normAutofit/>
          </a:bodyPr>
          <a:lstStyle/>
          <a:p>
            <a:pPr algn="l"/>
            <a:r>
              <a:rPr lang="en-US" dirty="0"/>
              <a:t>Preparation, Time Management, Training, Preventive Maintenance</a:t>
            </a:r>
          </a:p>
        </p:txBody>
      </p:sp>
      <p:sp>
        <p:nvSpPr>
          <p:cNvPr id="2" name="Slide Number Placeholder 1">
            <a:extLst>
              <a:ext uri="{FF2B5EF4-FFF2-40B4-BE49-F238E27FC236}">
                <a16:creationId xmlns:a16="http://schemas.microsoft.com/office/drawing/2014/main" id="{57E255C7-F94E-664A-9762-FE831B57EA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29218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A65473-E831-BB47-B393-E22A36D0D356}"/>
              </a:ext>
            </a:extLst>
          </p:cNvPr>
          <p:cNvSpPr>
            <a:spLocks noGrp="1"/>
          </p:cNvSpPr>
          <p:nvPr>
            <p:ph type="title"/>
          </p:nvPr>
        </p:nvSpPr>
        <p:spPr>
          <a:xfrm>
            <a:off x="228600" y="227139"/>
            <a:ext cx="8686800" cy="822960"/>
          </a:xfrm>
        </p:spPr>
        <p:txBody>
          <a:bodyPr/>
          <a:lstStyle/>
          <a:p>
            <a:r>
              <a:rPr lang="en-US" dirty="0"/>
              <a:t>Preparations</a:t>
            </a:r>
          </a:p>
        </p:txBody>
      </p:sp>
      <p:pic>
        <p:nvPicPr>
          <p:cNvPr id="9" name="Picture 8" descr="Cattle in a snowy pasture being fed">
            <a:extLst>
              <a:ext uri="{FF2B5EF4-FFF2-40B4-BE49-F238E27FC236}">
                <a16:creationId xmlns:a16="http://schemas.microsoft.com/office/drawing/2014/main" id="{ED0F4ECD-DAD6-4782-BFC1-E54C0060100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5172" y="1584222"/>
            <a:ext cx="3039360" cy="4584158"/>
          </a:xfrm>
          <a:prstGeom prst="rect">
            <a:avLst/>
          </a:prstGeom>
        </p:spPr>
      </p:pic>
      <p:sp>
        <p:nvSpPr>
          <p:cNvPr id="6" name="Content Placeholder 5">
            <a:extLst>
              <a:ext uri="{FF2B5EF4-FFF2-40B4-BE49-F238E27FC236}">
                <a16:creationId xmlns:a16="http://schemas.microsoft.com/office/drawing/2014/main" id="{E08F32B7-72FC-DD4B-8FE7-248D93EF82AA}"/>
              </a:ext>
            </a:extLst>
          </p:cNvPr>
          <p:cNvSpPr>
            <a:spLocks noGrp="1"/>
          </p:cNvSpPr>
          <p:nvPr>
            <p:ph type="body" sz="quarter" idx="11"/>
          </p:nvPr>
        </p:nvSpPr>
        <p:spPr>
          <a:xfrm>
            <a:off x="3677478" y="1257299"/>
            <a:ext cx="5237922" cy="3730957"/>
          </a:xfrm>
        </p:spPr>
        <p:txBody>
          <a:bodyPr>
            <a:normAutofit/>
          </a:bodyPr>
          <a:lstStyle/>
          <a:p>
            <a:r>
              <a:rPr lang="en-US" dirty="0">
                <a:latin typeface="Lato" panose="020F0502020204030203" pitchFamily="34" charset="0"/>
              </a:rPr>
              <a:t>BE PREPARED!</a:t>
            </a:r>
          </a:p>
          <a:p>
            <a:pPr marL="457200" lvl="0" indent="-457200">
              <a:buFont typeface="Wingdings 3" pitchFamily="18" charset="2"/>
              <a:buChar char=""/>
            </a:pPr>
            <a:r>
              <a:rPr lang="en-US" sz="3200" strike="sngStrike" dirty="0">
                <a:solidFill>
                  <a:srgbClr val="181818"/>
                </a:solidFill>
              </a:rPr>
              <a:t>Just do it!</a:t>
            </a:r>
          </a:p>
          <a:p>
            <a:pPr marL="457200" lvl="0" indent="-457200">
              <a:buFont typeface="Wingdings 3" pitchFamily="18" charset="2"/>
              <a:buChar char=""/>
            </a:pPr>
            <a:r>
              <a:rPr lang="en-US" sz="3200" dirty="0">
                <a:solidFill>
                  <a:srgbClr val="181818"/>
                </a:solidFill>
              </a:rPr>
              <a:t>Plan</a:t>
            </a:r>
          </a:p>
          <a:p>
            <a:pPr marL="457200" lvl="0" indent="-457200">
              <a:buFont typeface="Wingdings 3" pitchFamily="18" charset="2"/>
              <a:buChar char=""/>
            </a:pPr>
            <a:r>
              <a:rPr lang="en-US" sz="3200" dirty="0">
                <a:solidFill>
                  <a:srgbClr val="181818"/>
                </a:solidFill>
              </a:rPr>
              <a:t>Communicate</a:t>
            </a:r>
          </a:p>
          <a:p>
            <a:pPr marL="457200" lvl="0" indent="-457200">
              <a:buFont typeface="Wingdings 3" pitchFamily="18" charset="2"/>
              <a:buChar char=""/>
            </a:pPr>
            <a:r>
              <a:rPr lang="en-US" sz="3200" dirty="0">
                <a:solidFill>
                  <a:srgbClr val="181818"/>
                </a:solidFill>
              </a:rPr>
              <a:t>Ask/Answer Questions</a:t>
            </a:r>
          </a:p>
          <a:p>
            <a:endParaRPr lang="en-US" dirty="0"/>
          </a:p>
        </p:txBody>
      </p:sp>
      <p:sp>
        <p:nvSpPr>
          <p:cNvPr id="3" name="Text Placeholder 2">
            <a:extLst>
              <a:ext uri="{FF2B5EF4-FFF2-40B4-BE49-F238E27FC236}">
                <a16:creationId xmlns:a16="http://schemas.microsoft.com/office/drawing/2014/main" id="{058A14E3-1A53-4791-A0B0-9DE204D71BA1}"/>
              </a:ext>
            </a:extLst>
          </p:cNvPr>
          <p:cNvSpPr>
            <a:spLocks noGrp="1"/>
          </p:cNvSpPr>
          <p:nvPr>
            <p:ph type="body" sz="quarter" idx="13"/>
          </p:nvPr>
        </p:nvSpPr>
        <p:spPr>
          <a:xfrm>
            <a:off x="3677479" y="4393895"/>
            <a:ext cx="5288000" cy="1882665"/>
          </a:xfrm>
        </p:spPr>
        <p:txBody>
          <a:bodyPr/>
          <a:lstStyle/>
          <a:p>
            <a:pPr algn="ctr"/>
            <a:r>
              <a:rPr lang="en-US" spc="-50" dirty="0">
                <a:latin typeface="Lato" panose="020F0502020204030203" pitchFamily="34" charset="0"/>
              </a:rPr>
              <a:t>Don't forget safe grain handling procedures!</a:t>
            </a:r>
            <a:endParaRPr lang="en-VI" spc="-50" dirty="0">
              <a:latin typeface="Lato" panose="020F0502020204030203" pitchFamily="34" charset="0"/>
            </a:endParaRPr>
          </a:p>
        </p:txBody>
      </p:sp>
      <p:sp>
        <p:nvSpPr>
          <p:cNvPr id="2" name="Slide Number Placeholder 1">
            <a:extLst>
              <a:ext uri="{FF2B5EF4-FFF2-40B4-BE49-F238E27FC236}">
                <a16:creationId xmlns:a16="http://schemas.microsoft.com/office/drawing/2014/main" id="{4F8F2D31-A282-EA42-884B-282925B427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7229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219AF-A3AD-1C43-AFF7-A1E05DC780ED}"/>
              </a:ext>
            </a:extLst>
          </p:cNvPr>
          <p:cNvSpPr>
            <a:spLocks noGrp="1"/>
          </p:cNvSpPr>
          <p:nvPr>
            <p:ph type="title"/>
          </p:nvPr>
        </p:nvSpPr>
        <p:spPr/>
        <p:txBody>
          <a:bodyPr/>
          <a:lstStyle/>
          <a:p>
            <a:r>
              <a:rPr lang="en-US" dirty="0"/>
              <a:t>Time Management</a:t>
            </a:r>
          </a:p>
        </p:txBody>
      </p:sp>
      <p:sp>
        <p:nvSpPr>
          <p:cNvPr id="12" name="Content Placeholder 11">
            <a:extLst>
              <a:ext uri="{FF2B5EF4-FFF2-40B4-BE49-F238E27FC236}">
                <a16:creationId xmlns:a16="http://schemas.microsoft.com/office/drawing/2014/main" id="{57660510-B518-094A-8505-5714000E1658}"/>
              </a:ext>
            </a:extLst>
          </p:cNvPr>
          <p:cNvSpPr>
            <a:spLocks noGrp="1"/>
          </p:cNvSpPr>
          <p:nvPr>
            <p:ph type="body" sz="quarter" idx="11"/>
          </p:nvPr>
        </p:nvSpPr>
        <p:spPr>
          <a:xfrm>
            <a:off x="228600" y="1257300"/>
            <a:ext cx="8686800" cy="998585"/>
          </a:xfrm>
        </p:spPr>
        <p:txBody>
          <a:bodyPr>
            <a:normAutofit/>
          </a:bodyPr>
          <a:lstStyle/>
          <a:p>
            <a:r>
              <a:rPr lang="en-US" dirty="0"/>
              <a:t>"I'll get gas in the morning:)" </a:t>
            </a:r>
          </a:p>
        </p:txBody>
      </p:sp>
      <p:sp>
        <p:nvSpPr>
          <p:cNvPr id="6" name="Content Placeholder 5">
            <a:extLst>
              <a:ext uri="{FF2B5EF4-FFF2-40B4-BE49-F238E27FC236}">
                <a16:creationId xmlns:a16="http://schemas.microsoft.com/office/drawing/2014/main" id="{0205CBA6-1B49-4401-B99E-E664D2EDA0C6}"/>
              </a:ext>
            </a:extLst>
          </p:cNvPr>
          <p:cNvSpPr>
            <a:spLocks noGrp="1"/>
          </p:cNvSpPr>
          <p:nvPr>
            <p:ph sz="quarter" idx="12"/>
          </p:nvPr>
        </p:nvSpPr>
        <p:spPr>
          <a:xfrm>
            <a:off x="228600" y="2339188"/>
            <a:ext cx="4368724" cy="4176399"/>
          </a:xfrm>
        </p:spPr>
        <p:txBody>
          <a:bodyPr>
            <a:normAutofit lnSpcReduction="10000"/>
          </a:bodyPr>
          <a:lstStyle/>
          <a:p>
            <a:r>
              <a:rPr lang="en-US" dirty="0"/>
              <a:t>Plan daily tasks based on anticipated weather.</a:t>
            </a:r>
          </a:p>
          <a:p>
            <a:pPr lvl="1"/>
            <a:r>
              <a:rPr lang="en-US" dirty="0"/>
              <a:t>Outside tasks in the afternoon when possible.</a:t>
            </a:r>
          </a:p>
          <a:p>
            <a:pPr lvl="1"/>
            <a:r>
              <a:rPr lang="en-US" dirty="0"/>
              <a:t>Other times may require additional resources.</a:t>
            </a:r>
          </a:p>
          <a:p>
            <a:endParaRPr lang="en-VI" dirty="0"/>
          </a:p>
        </p:txBody>
      </p:sp>
      <p:pic>
        <p:nvPicPr>
          <p:cNvPr id="9" name="Content Placeholder 7" descr="Tractor plowing snow at night.">
            <a:extLst>
              <a:ext uri="{FF2B5EF4-FFF2-40B4-BE49-F238E27FC236}">
                <a16:creationId xmlns:a16="http://schemas.microsoft.com/office/drawing/2014/main" id="{7FBF8A32-39B5-420A-BFC1-16673F1C3F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2552731"/>
            <a:ext cx="4114800" cy="2743200"/>
          </a:xfrm>
          <a:prstGeom prst="rect">
            <a:avLst/>
          </a:prstGeom>
          <a:ln w="19050">
            <a:solidFill>
              <a:schemeClr val="tx1">
                <a:lumMod val="50000"/>
                <a:lumOff val="50000"/>
              </a:schemeClr>
            </a:solidFill>
          </a:ln>
        </p:spPr>
      </p:pic>
      <p:sp>
        <p:nvSpPr>
          <p:cNvPr id="2" name="Slide Number Placeholder 1">
            <a:extLst>
              <a:ext uri="{FF2B5EF4-FFF2-40B4-BE49-F238E27FC236}">
                <a16:creationId xmlns:a16="http://schemas.microsoft.com/office/drawing/2014/main" id="{F91AE901-B4AF-E141-AE57-F293B51BCF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579621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AE3B3-B677-924B-8939-9F9460BBE588}"/>
              </a:ext>
            </a:extLst>
          </p:cNvPr>
          <p:cNvSpPr>
            <a:spLocks noGrp="1"/>
          </p:cNvSpPr>
          <p:nvPr>
            <p:ph type="title"/>
          </p:nvPr>
        </p:nvSpPr>
        <p:spPr>
          <a:xfrm>
            <a:off x="228600" y="228600"/>
            <a:ext cx="8686800" cy="822960"/>
          </a:xfrm>
        </p:spPr>
        <p:txBody>
          <a:bodyPr anchor="t">
            <a:normAutofit/>
          </a:bodyPr>
          <a:lstStyle/>
          <a:p>
            <a:r>
              <a:rPr lang="en-US" dirty="0"/>
              <a:t>Training – Part of Preparation</a:t>
            </a:r>
          </a:p>
        </p:txBody>
      </p:sp>
      <p:sp>
        <p:nvSpPr>
          <p:cNvPr id="9" name="Content Placeholder 3">
            <a:extLst>
              <a:ext uri="{FF2B5EF4-FFF2-40B4-BE49-F238E27FC236}">
                <a16:creationId xmlns:a16="http://schemas.microsoft.com/office/drawing/2014/main" id="{F9E236D0-527D-4D77-B9A5-C6A5616F6C05}"/>
              </a:ext>
            </a:extLst>
          </p:cNvPr>
          <p:cNvSpPr>
            <a:spLocks noGrp="1"/>
          </p:cNvSpPr>
          <p:nvPr>
            <p:ph sz="quarter" idx="14"/>
          </p:nvPr>
        </p:nvSpPr>
        <p:spPr>
          <a:xfrm>
            <a:off x="288830" y="1600200"/>
            <a:ext cx="4229100" cy="4191000"/>
          </a:xfrm>
        </p:spPr>
        <p:txBody>
          <a:bodyPr>
            <a:normAutofit lnSpcReduction="10000"/>
          </a:bodyPr>
          <a:lstStyle/>
          <a:p>
            <a:r>
              <a:rPr lang="en-US" dirty="0"/>
              <a:t>Be Prepared</a:t>
            </a:r>
          </a:p>
          <a:p>
            <a:pPr lvl="1"/>
            <a:r>
              <a:rPr lang="en-US" dirty="0"/>
              <a:t>Prevent</a:t>
            </a:r>
          </a:p>
          <a:p>
            <a:pPr lvl="1"/>
            <a:r>
              <a:rPr lang="en-US" dirty="0"/>
              <a:t>Recognize</a:t>
            </a:r>
          </a:p>
          <a:p>
            <a:pPr lvl="1"/>
            <a:r>
              <a:rPr lang="en-US" dirty="0"/>
              <a:t>Treat/Repair</a:t>
            </a:r>
          </a:p>
          <a:p>
            <a:r>
              <a:rPr lang="en-US" dirty="0"/>
              <a:t>How to Monitor</a:t>
            </a:r>
          </a:p>
          <a:p>
            <a:pPr lvl="1"/>
            <a:r>
              <a:rPr lang="en-US" dirty="0"/>
              <a:t>Weather</a:t>
            </a:r>
          </a:p>
          <a:p>
            <a:pPr lvl="1"/>
            <a:r>
              <a:rPr lang="en-US" dirty="0"/>
              <a:t>Systems</a:t>
            </a:r>
          </a:p>
          <a:p>
            <a:pPr lvl="1"/>
            <a:r>
              <a:rPr lang="en-US" dirty="0"/>
              <a:t>Workers</a:t>
            </a:r>
          </a:p>
        </p:txBody>
      </p:sp>
      <p:pic>
        <p:nvPicPr>
          <p:cNvPr id="7" name="Content Placeholder 6" descr="Cows huddling together at Nebraska feedlot during winter storm.&#10;">
            <a:extLst>
              <a:ext uri="{FF2B5EF4-FFF2-40B4-BE49-F238E27FC236}">
                <a16:creationId xmlns:a16="http://schemas.microsoft.com/office/drawing/2014/main" id="{BA006592-E54C-D44D-93FD-8757FD0F1908}"/>
              </a:ext>
            </a:extLst>
          </p:cNvPr>
          <p:cNvPicPr>
            <a:picLocks noGrp="1" noChangeAspect="1"/>
          </p:cNvPicPr>
          <p:nvPr>
            <p:ph sz="quarter" idx="15"/>
          </p:nvPr>
        </p:nvPicPr>
        <p:blipFill>
          <a:blip r:embed="rId3" cstate="email">
            <a:extLst>
              <a:ext uri="{28A0092B-C50C-407E-A947-70E740481C1C}">
                <a14:useLocalDpi xmlns:a14="http://schemas.microsoft.com/office/drawing/2010/main"/>
              </a:ext>
            </a:extLst>
          </a:blip>
          <a:stretch>
            <a:fillRect/>
          </a:stretch>
        </p:blipFill>
        <p:spPr>
          <a:xfrm>
            <a:off x="3771900" y="2003368"/>
            <a:ext cx="5143500" cy="3429000"/>
          </a:xfrm>
          <a:ln w="19050">
            <a:solidFill>
              <a:schemeClr val="tx1">
                <a:lumMod val="50000"/>
                <a:lumOff val="50000"/>
              </a:schemeClr>
            </a:solidFill>
          </a:ln>
        </p:spPr>
      </p:pic>
      <p:sp>
        <p:nvSpPr>
          <p:cNvPr id="2" name="Slide Number Placeholder 1">
            <a:extLst>
              <a:ext uri="{FF2B5EF4-FFF2-40B4-BE49-F238E27FC236}">
                <a16:creationId xmlns:a16="http://schemas.microsoft.com/office/drawing/2014/main" id="{A48237A7-2DAC-5B4D-BB38-D7FEF53AD008}"/>
              </a:ext>
            </a:extLst>
          </p:cNvPr>
          <p:cNvSpPr>
            <a:spLocks noGrp="1"/>
          </p:cNvSpPr>
          <p:nvPr>
            <p:ph type="sldNum" sz="quarter" idx="12"/>
          </p:nvPr>
        </p:nvSpPr>
        <p:spPr>
          <a:xfrm>
            <a:off x="6831879" y="6384176"/>
            <a:ext cx="2133600" cy="365125"/>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000" b="0" i="0" u="none" strike="noStrike" kern="1200" cap="none" spc="0" normalizeH="0" baseline="0" noProof="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107386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C17E65-C3A2-3D9B-CBEF-60235EA4C048}"/>
              </a:ext>
            </a:extLst>
          </p:cNvPr>
          <p:cNvSpPr>
            <a:spLocks noGrp="1"/>
          </p:cNvSpPr>
          <p:nvPr>
            <p:ph type="title"/>
          </p:nvPr>
        </p:nvSpPr>
        <p:spPr/>
        <p:txBody>
          <a:bodyPr/>
          <a:lstStyle/>
          <a:p>
            <a:r>
              <a:rPr lang="en-US" dirty="0"/>
              <a:t>Winter Weather Terms</a:t>
            </a:r>
            <a:endParaRPr lang="en-VI" dirty="0"/>
          </a:p>
        </p:txBody>
      </p:sp>
      <p:grpSp>
        <p:nvGrpSpPr>
          <p:cNvPr id="3" name="Group 2" descr="Graphic of Winter Weather Terms from the National Oceanic and Atmospheric Administration - NOAA.">
            <a:extLst>
              <a:ext uri="{FF2B5EF4-FFF2-40B4-BE49-F238E27FC236}">
                <a16:creationId xmlns:a16="http://schemas.microsoft.com/office/drawing/2014/main" id="{7C3AEB4C-5746-97AA-876C-A9E0A7D13EC6}"/>
              </a:ext>
            </a:extLst>
          </p:cNvPr>
          <p:cNvGrpSpPr/>
          <p:nvPr/>
        </p:nvGrpSpPr>
        <p:grpSpPr>
          <a:xfrm>
            <a:off x="228599" y="984139"/>
            <a:ext cx="8686800" cy="5545233"/>
            <a:chOff x="228599" y="909376"/>
            <a:chExt cx="8686800" cy="5545233"/>
          </a:xfrm>
        </p:grpSpPr>
        <p:grpSp>
          <p:nvGrpSpPr>
            <p:cNvPr id="16" name="Group 15" descr="Graphic of Winter Weather Terms from the National Oceanic and Atmospheric Administration - NOAA.">
              <a:extLst>
                <a:ext uri="{FF2B5EF4-FFF2-40B4-BE49-F238E27FC236}">
                  <a16:creationId xmlns:a16="http://schemas.microsoft.com/office/drawing/2014/main" id="{763DEFD8-4A37-471C-B060-61876F9FCC9D}"/>
                </a:ext>
              </a:extLst>
            </p:cNvPr>
            <p:cNvGrpSpPr/>
            <p:nvPr/>
          </p:nvGrpSpPr>
          <p:grpSpPr>
            <a:xfrm>
              <a:off x="228599" y="909376"/>
              <a:ext cx="8686800" cy="2743200"/>
              <a:chOff x="228600" y="1253932"/>
              <a:chExt cx="8686800" cy="2743200"/>
            </a:xfrm>
          </p:grpSpPr>
          <p:sp>
            <p:nvSpPr>
              <p:cNvPr id="2" name="Rectangle 1">
                <a:extLst>
                  <a:ext uri="{FF2B5EF4-FFF2-40B4-BE49-F238E27FC236}">
                    <a16:creationId xmlns:a16="http://schemas.microsoft.com/office/drawing/2014/main" id="{A6AD5D63-A6D9-468B-B2F1-75AA36302955}"/>
                  </a:ext>
                </a:extLst>
              </p:cNvPr>
              <p:cNvSpPr/>
              <p:nvPr/>
            </p:nvSpPr>
            <p:spPr>
              <a:xfrm>
                <a:off x="228600" y="1253932"/>
                <a:ext cx="2743200" cy="2743200"/>
              </a:xfrm>
              <a:prstGeom prst="rect">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Lato Black" panose="020F0A02020204030203" pitchFamily="34" charset="0"/>
                    <a:ea typeface="+mn-ea"/>
                    <a:cs typeface="Lato Semibold" panose="020F0702020204030203" pitchFamily="34" charset="0"/>
                  </a:rPr>
                  <a:t>Winter Weather Advisory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Lato" panose="020F0502020204030203" pitchFamily="34" charset="0"/>
                    <a:ea typeface="+mn-ea"/>
                    <a:cs typeface="+mn-cs"/>
                  </a:rPr>
                  <a:t>Issued for accumulations of snow, freezing rain, freezing drizzle and sleet which will cause significant inconveniences and, if caution is not exercised, could lead to life threatening situations.</a:t>
                </a:r>
              </a:p>
            </p:txBody>
          </p:sp>
          <p:sp>
            <p:nvSpPr>
              <p:cNvPr id="5" name="Rectangle 4">
                <a:extLst>
                  <a:ext uri="{FF2B5EF4-FFF2-40B4-BE49-F238E27FC236}">
                    <a16:creationId xmlns:a16="http://schemas.microsoft.com/office/drawing/2014/main" id="{4145B342-84EC-4259-B762-8ECEFDA2A934}"/>
                  </a:ext>
                </a:extLst>
              </p:cNvPr>
              <p:cNvSpPr/>
              <p:nvPr/>
            </p:nvSpPr>
            <p:spPr>
              <a:xfrm>
                <a:off x="6172200" y="1253932"/>
                <a:ext cx="2743200" cy="2743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Wind Chill Warning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Issued when wind chill temperatures are expected to be hazardous to life within several minutes of exposure.</a:t>
                </a:r>
              </a:p>
            </p:txBody>
          </p:sp>
          <p:sp>
            <p:nvSpPr>
              <p:cNvPr id="8" name="Rectangle 7">
                <a:extLst>
                  <a:ext uri="{FF2B5EF4-FFF2-40B4-BE49-F238E27FC236}">
                    <a16:creationId xmlns:a16="http://schemas.microsoft.com/office/drawing/2014/main" id="{450BB257-77D5-4F0B-A67F-60CB1B9AD0B7}"/>
                  </a:ext>
                </a:extLst>
              </p:cNvPr>
              <p:cNvSpPr/>
              <p:nvPr/>
            </p:nvSpPr>
            <p:spPr>
              <a:xfrm>
                <a:off x="3200400" y="1253932"/>
                <a:ext cx="2743200" cy="2743200"/>
              </a:xfrm>
              <a:prstGeom prst="rect">
                <a:avLst/>
              </a:prstGeom>
              <a:solidFill>
                <a:srgbClr val="4F9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Lato Black" panose="020F0A02020204030203" pitchFamily="34" charset="0"/>
                    <a:ea typeface="+mn-ea"/>
                    <a:cs typeface="Lato Semibold" panose="020F0702020204030203" pitchFamily="34" charset="0"/>
                  </a:rPr>
                  <a:t>Wind Chill Advisory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Lato" panose="020F0502020204030203" pitchFamily="34" charset="0"/>
                    <a:ea typeface="+mn-ea"/>
                    <a:cs typeface="+mn-cs"/>
                  </a:rPr>
                  <a:t>Issued when wind chill temperatures are expected to be a significant inconvenience to life with prolonged exposure, and, if caution is not exercised, could lead to hazardous exposure.</a:t>
                </a:r>
              </a:p>
            </p:txBody>
          </p:sp>
        </p:grpSp>
        <p:grpSp>
          <p:nvGrpSpPr>
            <p:cNvPr id="17" name="Group 16">
              <a:extLst>
                <a:ext uri="{FF2B5EF4-FFF2-40B4-BE49-F238E27FC236}">
                  <a16:creationId xmlns:a16="http://schemas.microsoft.com/office/drawing/2014/main" id="{8D0EA46D-4C72-4BE0-95DE-463DEFB3718C}"/>
                </a:ext>
              </a:extLst>
            </p:cNvPr>
            <p:cNvGrpSpPr/>
            <p:nvPr/>
          </p:nvGrpSpPr>
          <p:grpSpPr>
            <a:xfrm>
              <a:off x="228599" y="3711409"/>
              <a:ext cx="8686800" cy="2743200"/>
              <a:chOff x="228600" y="4055965"/>
              <a:chExt cx="8686800" cy="2743200"/>
            </a:xfrm>
          </p:grpSpPr>
          <p:sp>
            <p:nvSpPr>
              <p:cNvPr id="11" name="Rectangle 10">
                <a:extLst>
                  <a:ext uri="{FF2B5EF4-FFF2-40B4-BE49-F238E27FC236}">
                    <a16:creationId xmlns:a16="http://schemas.microsoft.com/office/drawing/2014/main" id="{8A817E44-BD5D-41CE-91D5-413A1DCB548A}"/>
                  </a:ext>
                </a:extLst>
              </p:cNvPr>
              <p:cNvSpPr/>
              <p:nvPr/>
            </p:nvSpPr>
            <p:spPr>
              <a:xfrm>
                <a:off x="228600" y="4055965"/>
                <a:ext cx="2743200" cy="2743200"/>
              </a:xfrm>
              <a:prstGeom prst="rect">
                <a:avLst/>
              </a:prstGeom>
              <a:solidFill>
                <a:srgbClr val="5767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Winter Storm Warning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Issued when hazardous winter weather in the form of heavy snow, blizzard conditions, heavy freezing rain or heavy sleet is imminent or occurring. Usually issued 12 to 24 hours before the event is expected to begin.</a:t>
                </a:r>
              </a:p>
            </p:txBody>
          </p:sp>
          <p:sp>
            <p:nvSpPr>
              <p:cNvPr id="12" name="Rectangle 11">
                <a:extLst>
                  <a:ext uri="{FF2B5EF4-FFF2-40B4-BE49-F238E27FC236}">
                    <a16:creationId xmlns:a16="http://schemas.microsoft.com/office/drawing/2014/main" id="{62B1A8A1-4465-42A4-AFAD-5A696ADFF48B}"/>
                  </a:ext>
                </a:extLst>
              </p:cNvPr>
              <p:cNvSpPr/>
              <p:nvPr/>
            </p:nvSpPr>
            <p:spPr>
              <a:xfrm>
                <a:off x="6172200" y="4055965"/>
                <a:ext cx="2743200" cy="2743200"/>
              </a:xfrm>
              <a:prstGeom prst="rect">
                <a:avLst/>
              </a:prstGeom>
              <a:solidFill>
                <a:srgbClr val="5F5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Blizzard Warning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Issued for sustained or gusty winds of 35 mph or more, and falling or blowing snow creating visibilities at or below 1/4 mile; these conditions should persist for at least three hours.</a:t>
                </a:r>
              </a:p>
            </p:txBody>
          </p:sp>
          <p:sp>
            <p:nvSpPr>
              <p:cNvPr id="13" name="Rectangle 12">
                <a:extLst>
                  <a:ext uri="{FF2B5EF4-FFF2-40B4-BE49-F238E27FC236}">
                    <a16:creationId xmlns:a16="http://schemas.microsoft.com/office/drawing/2014/main" id="{F5BE227D-B719-4504-B97F-D6397D1AF455}"/>
                  </a:ext>
                </a:extLst>
              </p:cNvPr>
              <p:cNvSpPr/>
              <p:nvPr/>
            </p:nvSpPr>
            <p:spPr>
              <a:xfrm>
                <a:off x="3200400" y="4055965"/>
                <a:ext cx="2743200" cy="2743200"/>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Winter Storm Watch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 Alerts the public to the possibility of a blizzard, heavy snow, heavy freezing rain or heavy sleet. Winter Storm watches are usually issued 12 to 48 hours before the beginning of a winter storm.</a:t>
                </a:r>
              </a:p>
            </p:txBody>
          </p:sp>
        </p:grpSp>
      </p:grpSp>
      <p:sp>
        <p:nvSpPr>
          <p:cNvPr id="19" name="TextBox 18">
            <a:extLst>
              <a:ext uri="{FF2B5EF4-FFF2-40B4-BE49-F238E27FC236}">
                <a16:creationId xmlns:a16="http://schemas.microsoft.com/office/drawing/2014/main" id="{289088C2-7DCA-4C92-A004-56831DC74B1C}"/>
              </a:ext>
            </a:extLst>
          </p:cNvPr>
          <p:cNvSpPr txBox="1"/>
          <p:nvPr/>
        </p:nvSpPr>
        <p:spPr>
          <a:xfrm>
            <a:off x="187738" y="6534834"/>
            <a:ext cx="872766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(From: National Oceanic and Atmospheric Administration (NOAA))</a:t>
            </a:r>
          </a:p>
        </p:txBody>
      </p:sp>
    </p:spTree>
    <p:extLst>
      <p:ext uri="{BB962C8B-B14F-4D97-AF65-F5344CB8AC3E}">
        <p14:creationId xmlns:p14="http://schemas.microsoft.com/office/powerpoint/2010/main" val="46392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5C23F-C3E9-4841-941B-495F215F7677}"/>
              </a:ext>
            </a:extLst>
          </p:cNvPr>
          <p:cNvSpPr>
            <a:spLocks noGrp="1"/>
          </p:cNvSpPr>
          <p:nvPr>
            <p:ph type="ctrTitle"/>
          </p:nvPr>
        </p:nvSpPr>
        <p:spPr/>
        <p:txBody>
          <a:bodyPr/>
          <a:lstStyle/>
          <a:p>
            <a:r>
              <a:rPr lang="en-US" dirty="0"/>
              <a:t>Proper Dress &amp; PPE</a:t>
            </a:r>
          </a:p>
        </p:txBody>
      </p:sp>
      <p:sp>
        <p:nvSpPr>
          <p:cNvPr id="4" name="Subtitle 3">
            <a:extLst>
              <a:ext uri="{FF2B5EF4-FFF2-40B4-BE49-F238E27FC236}">
                <a16:creationId xmlns:a16="http://schemas.microsoft.com/office/drawing/2014/main" id="{1E71C93F-01D0-3F43-A1B2-788720321419}"/>
              </a:ext>
            </a:extLst>
          </p:cNvPr>
          <p:cNvSpPr>
            <a:spLocks noGrp="1"/>
          </p:cNvSpPr>
          <p:nvPr>
            <p:ph type="subTitle" idx="1"/>
          </p:nvPr>
        </p:nvSpPr>
        <p:spPr/>
        <p:txBody>
          <a:bodyPr/>
          <a:lstStyle/>
          <a:p>
            <a:pPr algn="l"/>
            <a:endParaRPr lang="en-US" dirty="0"/>
          </a:p>
        </p:txBody>
      </p:sp>
      <p:sp>
        <p:nvSpPr>
          <p:cNvPr id="2" name="Slide Number Placeholder 1">
            <a:extLst>
              <a:ext uri="{FF2B5EF4-FFF2-40B4-BE49-F238E27FC236}">
                <a16:creationId xmlns:a16="http://schemas.microsoft.com/office/drawing/2014/main" id="{30FA2860-D50C-6B40-8910-9FDB7ED40E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50658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75B93-5F01-1C41-9EAF-E29A0147F800}"/>
              </a:ext>
            </a:extLst>
          </p:cNvPr>
          <p:cNvSpPr>
            <a:spLocks noGrp="1"/>
          </p:cNvSpPr>
          <p:nvPr>
            <p:ph type="title"/>
          </p:nvPr>
        </p:nvSpPr>
        <p:spPr/>
        <p:txBody>
          <a:bodyPr/>
          <a:lstStyle/>
          <a:p>
            <a:r>
              <a:rPr lang="en-US" dirty="0"/>
              <a:t>Cold Weather Wear</a:t>
            </a:r>
          </a:p>
        </p:txBody>
      </p:sp>
      <p:pic>
        <p:nvPicPr>
          <p:cNvPr id="6" name="Content Placeholder 5" descr="Graphic from NIOSH on cold weather deaths. In 2019, 32% of hypothermia deaths were work-related.">
            <a:extLst>
              <a:ext uri="{FF2B5EF4-FFF2-40B4-BE49-F238E27FC236}">
                <a16:creationId xmlns:a16="http://schemas.microsoft.com/office/drawing/2014/main" id="{3DB0F235-C5BA-CA40-BA56-6EABEFD6012D}"/>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228600" y="1364204"/>
            <a:ext cx="8686800" cy="4701091"/>
          </a:xfrm>
        </p:spPr>
      </p:pic>
      <p:sp>
        <p:nvSpPr>
          <p:cNvPr id="2" name="Slide Number Placeholder 1">
            <a:extLst>
              <a:ext uri="{FF2B5EF4-FFF2-40B4-BE49-F238E27FC236}">
                <a16:creationId xmlns:a16="http://schemas.microsoft.com/office/drawing/2014/main" id="{F08CEC04-3780-C444-8793-1281845C33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145701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75B93-5F01-1C41-9EAF-E29A0147F800}"/>
              </a:ext>
            </a:extLst>
          </p:cNvPr>
          <p:cNvSpPr>
            <a:spLocks noGrp="1"/>
          </p:cNvSpPr>
          <p:nvPr>
            <p:ph type="title"/>
          </p:nvPr>
        </p:nvSpPr>
        <p:spPr/>
        <p:txBody>
          <a:bodyPr/>
          <a:lstStyle/>
          <a:p>
            <a:r>
              <a:rPr lang="en-US" dirty="0"/>
              <a:t>Proper Dress</a:t>
            </a:r>
          </a:p>
        </p:txBody>
      </p:sp>
      <p:pic>
        <p:nvPicPr>
          <p:cNvPr id="8" name="Content Placeholder 7" descr="NIOSH graphic on proper dress and PPE for cold weather. Recommend insulated versions of PPE, coveralls, wind resistent coats with elastic waist and wrist bands to keep out air and moisture, wateproof and slip resistant boots, and efficient gloves with thin insulation to maintain destierity. ">
            <a:extLst>
              <a:ext uri="{FF2B5EF4-FFF2-40B4-BE49-F238E27FC236}">
                <a16:creationId xmlns:a16="http://schemas.microsoft.com/office/drawing/2014/main" id="{E36A5717-C632-5641-89CC-CEC5D55776C3}"/>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228600" y="1185089"/>
            <a:ext cx="8686800" cy="4358463"/>
          </a:xfrm>
        </p:spPr>
      </p:pic>
      <p:sp>
        <p:nvSpPr>
          <p:cNvPr id="2" name="Slide Number Placeholder 1">
            <a:extLst>
              <a:ext uri="{FF2B5EF4-FFF2-40B4-BE49-F238E27FC236}">
                <a16:creationId xmlns:a16="http://schemas.microsoft.com/office/drawing/2014/main" id="{F08CEC04-3780-C444-8793-1281845C33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98303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75B93-5F01-1C41-9EAF-E29A0147F800}"/>
              </a:ext>
            </a:extLst>
          </p:cNvPr>
          <p:cNvSpPr>
            <a:spLocks noGrp="1"/>
          </p:cNvSpPr>
          <p:nvPr>
            <p:ph type="title"/>
          </p:nvPr>
        </p:nvSpPr>
        <p:spPr/>
        <p:txBody>
          <a:bodyPr/>
          <a:lstStyle/>
          <a:p>
            <a:r>
              <a:rPr lang="en-US" dirty="0"/>
              <a:t>Cold Weather Dress Tips</a:t>
            </a:r>
          </a:p>
        </p:txBody>
      </p:sp>
      <p:pic>
        <p:nvPicPr>
          <p:cNvPr id="8" name="Content Placeholder 7" descr="NIOSH graphic on cold weather dressing reminding people to layer clothes, protect ears, face, hands, and feet, carry extra clothes and NEVER touch cold metal suraces with bare skin.">
            <a:extLst>
              <a:ext uri="{FF2B5EF4-FFF2-40B4-BE49-F238E27FC236}">
                <a16:creationId xmlns:a16="http://schemas.microsoft.com/office/drawing/2014/main" id="{719009F5-96CA-0544-9733-6DF111F7A34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21613" y="1181888"/>
            <a:ext cx="8313772" cy="5612480"/>
          </a:xfrm>
        </p:spPr>
      </p:pic>
      <p:pic>
        <p:nvPicPr>
          <p:cNvPr id="9" name="Picture 8" descr="Picture of handwarmers.">
            <a:extLst>
              <a:ext uri="{FF2B5EF4-FFF2-40B4-BE49-F238E27FC236}">
                <a16:creationId xmlns:a16="http://schemas.microsoft.com/office/drawing/2014/main" id="{8621575C-1404-0E4E-93E6-D2ED44883B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7342" y="2477192"/>
            <a:ext cx="1371600" cy="1371600"/>
          </a:xfrm>
          <a:prstGeom prst="rect">
            <a:avLst/>
          </a:prstGeom>
        </p:spPr>
      </p:pic>
      <p:sp>
        <p:nvSpPr>
          <p:cNvPr id="2" name="Slide Number Placeholder 1">
            <a:extLst>
              <a:ext uri="{FF2B5EF4-FFF2-40B4-BE49-F238E27FC236}">
                <a16:creationId xmlns:a16="http://schemas.microsoft.com/office/drawing/2014/main" id="{F08CEC04-3780-C444-8793-1281845C33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62244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27B72-4B56-5822-CD00-C0AFA452FA45}"/>
              </a:ext>
            </a:extLst>
          </p:cNvPr>
          <p:cNvSpPr>
            <a:spLocks noGrp="1"/>
          </p:cNvSpPr>
          <p:nvPr>
            <p:ph type="title"/>
          </p:nvPr>
        </p:nvSpPr>
        <p:spPr>
          <a:xfrm>
            <a:off x="228598" y="228600"/>
            <a:ext cx="3200400" cy="1634324"/>
          </a:xfrm>
        </p:spPr>
        <p:txBody>
          <a:bodyPr/>
          <a:lstStyle/>
          <a:p>
            <a:pPr algn="ctr"/>
            <a:r>
              <a:rPr lang="en-US" sz="3600" dirty="0">
                <a:solidFill>
                  <a:schemeClr val="tx1"/>
                </a:solidFill>
                <a:latin typeface="Lato Semibold" panose="020F0702020204030203" pitchFamily="34" charset="0"/>
                <a:cs typeface="Lato Semibold" panose="020F0702020204030203" pitchFamily="34" charset="0"/>
              </a:rPr>
              <a:t>Cold Weather Layering</a:t>
            </a:r>
            <a:br>
              <a:rPr lang="en-US" sz="3600" dirty="0">
                <a:solidFill>
                  <a:schemeClr val="tx1"/>
                </a:solidFill>
                <a:latin typeface="Lato Semibold" panose="020F0702020204030203" pitchFamily="34" charset="0"/>
                <a:cs typeface="Lato Semibold" panose="020F0702020204030203" pitchFamily="34" charset="0"/>
              </a:rPr>
            </a:br>
            <a:r>
              <a:rPr lang="en-US" sz="3600" dirty="0">
                <a:solidFill>
                  <a:srgbClr val="F4A61F"/>
                </a:solidFill>
                <a:latin typeface="Lato Black" panose="020F0A02020204030203" pitchFamily="34" charset="0"/>
                <a:cs typeface="Lato Semibold" panose="020F0702020204030203" pitchFamily="34" charset="0"/>
              </a:rPr>
              <a:t>W.I.S.E. (</a:t>
            </a:r>
            <a:r>
              <a:rPr lang="en-US" sz="3600" dirty="0" err="1">
                <a:solidFill>
                  <a:srgbClr val="F4A61F"/>
                </a:solidFill>
                <a:latin typeface="Lato Black" panose="020F0A02020204030203" pitchFamily="34" charset="0"/>
                <a:cs typeface="Lato Semibold" panose="020F0702020204030203" pitchFamily="34" charset="0"/>
              </a:rPr>
              <a:t>ly</a:t>
            </a:r>
            <a:r>
              <a:rPr lang="en-US" sz="3600" dirty="0">
                <a:solidFill>
                  <a:srgbClr val="F4A61F"/>
                </a:solidFill>
                <a:latin typeface="Lato Black" panose="020F0A02020204030203" pitchFamily="34" charset="0"/>
                <a:cs typeface="Lato Semibold" panose="020F0702020204030203" pitchFamily="34" charset="0"/>
              </a:rPr>
              <a:t>)</a:t>
            </a:r>
            <a:endParaRPr lang="en-VI" sz="3600" dirty="0">
              <a:solidFill>
                <a:srgbClr val="F4A61F"/>
              </a:solidFill>
              <a:latin typeface="Lato Black" panose="020F0A02020204030203" pitchFamily="34" charset="0"/>
              <a:cs typeface="Lato Semibold" panose="020F0702020204030203" pitchFamily="34" charset="0"/>
            </a:endParaRPr>
          </a:p>
        </p:txBody>
      </p:sp>
      <p:sp>
        <p:nvSpPr>
          <p:cNvPr id="5" name="Content Placeholder 4">
            <a:extLst>
              <a:ext uri="{FF2B5EF4-FFF2-40B4-BE49-F238E27FC236}">
                <a16:creationId xmlns:a16="http://schemas.microsoft.com/office/drawing/2014/main" id="{52CCE5A7-0B6A-E9E6-32E7-0E1ED48EE242}"/>
              </a:ext>
            </a:extLst>
          </p:cNvPr>
          <p:cNvSpPr>
            <a:spLocks noGrp="1"/>
          </p:cNvSpPr>
          <p:nvPr>
            <p:ph sz="quarter" idx="13"/>
          </p:nvPr>
        </p:nvSpPr>
        <p:spPr>
          <a:xfrm>
            <a:off x="337930" y="2385747"/>
            <a:ext cx="3142994" cy="830822"/>
          </a:xfrm>
        </p:spPr>
        <p:txBody>
          <a:bodyPr lIns="0">
            <a:normAutofit/>
          </a:bodyPr>
          <a:lstStyle/>
          <a:p>
            <a:pPr marL="0" indent="0">
              <a:buNone/>
            </a:pPr>
            <a:r>
              <a:rPr lang="en-US" sz="2200" dirty="0"/>
              <a:t>Add &amp; subtract layers as needed.</a:t>
            </a:r>
            <a:endParaRPr lang="en-VI" sz="2200" dirty="0"/>
          </a:p>
        </p:txBody>
      </p:sp>
      <p:sp>
        <p:nvSpPr>
          <p:cNvPr id="7" name="Content Placeholder 6">
            <a:extLst>
              <a:ext uri="{FF2B5EF4-FFF2-40B4-BE49-F238E27FC236}">
                <a16:creationId xmlns:a16="http://schemas.microsoft.com/office/drawing/2014/main" id="{C776D883-3E58-39B3-43B2-5B2AF7A2AD84}"/>
              </a:ext>
            </a:extLst>
          </p:cNvPr>
          <p:cNvSpPr>
            <a:spLocks noGrp="1"/>
          </p:cNvSpPr>
          <p:nvPr>
            <p:ph sz="quarter" idx="15"/>
          </p:nvPr>
        </p:nvSpPr>
        <p:spPr>
          <a:xfrm>
            <a:off x="337930" y="3404900"/>
            <a:ext cx="3142995" cy="1193250"/>
          </a:xfrm>
        </p:spPr>
        <p:txBody>
          <a:bodyPr lIns="0">
            <a:normAutofit/>
          </a:bodyPr>
          <a:lstStyle/>
          <a:p>
            <a:pPr marL="0" marR="0" lvl="0" indent="0" algn="l" defTabSz="914400" rtl="0" eaLnBrk="1" fontAlgn="auto" latinLnBrk="0" hangingPunct="1">
              <a:spcBef>
                <a:spcPts val="0"/>
              </a:spcBef>
              <a:spcAft>
                <a:spcPts val="0"/>
              </a:spcAft>
              <a:buClrTx/>
              <a:buSzTx/>
              <a:buFontTx/>
              <a:buNone/>
              <a:tabLst/>
              <a:defRPr/>
            </a:pPr>
            <a:r>
              <a:rPr kumimoji="0" lang="en-US" sz="2200" b="0" i="0" u="none" strike="noStrike" kern="1200" cap="none" spc="0" normalizeH="0" baseline="0" noProof="0" dirty="0">
                <a:ln>
                  <a:noFill/>
                </a:ln>
                <a:solidFill>
                  <a:srgbClr val="F4A61F"/>
                </a:solidFill>
                <a:effectLst/>
                <a:uLnTx/>
                <a:uFillTx/>
                <a:latin typeface="Lato Black" panose="020F0A02020204030203" pitchFamily="34" charset="0"/>
                <a:ea typeface="+mn-ea"/>
                <a:cs typeface="+mn-cs"/>
              </a:rPr>
              <a:t>NO </a:t>
            </a:r>
            <a:r>
              <a:rPr kumimoji="0" lang="en-US" sz="22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cotton. It absorbs moisture &amp; draws heat away from the body. </a:t>
            </a:r>
            <a:endParaRPr kumimoji="0" lang="en-VI" sz="22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sp>
        <p:nvSpPr>
          <p:cNvPr id="6" name="Content Placeholder 5">
            <a:extLst>
              <a:ext uri="{FF2B5EF4-FFF2-40B4-BE49-F238E27FC236}">
                <a16:creationId xmlns:a16="http://schemas.microsoft.com/office/drawing/2014/main" id="{AFEEEA8A-478A-04B5-5909-0919544262BF}"/>
              </a:ext>
            </a:extLst>
          </p:cNvPr>
          <p:cNvSpPr>
            <a:spLocks noGrp="1"/>
          </p:cNvSpPr>
          <p:nvPr>
            <p:ph sz="quarter" idx="14"/>
          </p:nvPr>
        </p:nvSpPr>
        <p:spPr>
          <a:xfrm>
            <a:off x="337930" y="4786480"/>
            <a:ext cx="3145831" cy="1827363"/>
          </a:xfrm>
        </p:spPr>
        <p:txBody>
          <a:bodyPr lIns="0">
            <a:noAutofit/>
          </a:bodyPr>
          <a:lstStyle/>
          <a:p>
            <a:pPr marL="0" marR="0" lvl="0" indent="0" algn="l" defTabSz="914400" rtl="0" eaLnBrk="1" fontAlgn="auto" latinLnBrk="0" hangingPunct="1">
              <a:spcBef>
                <a:spcPts val="0"/>
              </a:spcBef>
              <a:spcAft>
                <a:spcPts val="0"/>
              </a:spcAft>
              <a:buClrTx/>
              <a:buSzTx/>
              <a:buFontTx/>
              <a:buNone/>
              <a:tabLst/>
              <a:defRPr/>
            </a:pPr>
            <a:r>
              <a:rPr kumimoji="0" lang="en-US" sz="2200" b="0" i="0" u="none" strike="noStrike" kern="1200" cap="none" normalizeH="0" noProof="0" dirty="0">
                <a:ln>
                  <a:noFill/>
                </a:ln>
                <a:solidFill>
                  <a:srgbClr val="F4A61F"/>
                </a:solidFill>
                <a:effectLst/>
                <a:uLnTx/>
                <a:uFillTx/>
                <a:latin typeface="Lato Black" panose="020F0A02020204030203" pitchFamily="34" charset="0"/>
                <a:ea typeface="+mn-ea"/>
                <a:cs typeface="+mn-cs"/>
              </a:rPr>
              <a:t>AVOID </a:t>
            </a:r>
            <a:r>
              <a:rPr kumimoji="0" lang="en-US" sz="2200" b="0" i="0" u="none" strike="noStrike" kern="1200" cap="none" normalizeH="0" noProof="0" dirty="0">
                <a:ln>
                  <a:noFill/>
                </a:ln>
                <a:solidFill>
                  <a:srgbClr val="181818"/>
                </a:solidFill>
                <a:effectLst/>
                <a:uLnTx/>
                <a:uFillTx/>
                <a:latin typeface="Lato Light" panose="020F0302020204030203" pitchFamily="34" charset="0"/>
                <a:ea typeface="+mn-ea"/>
                <a:cs typeface="+mn-cs"/>
              </a:rPr>
              <a:t>denim as a mid-layer. A cotton material that loses insulating capability when wet &amp; takes a long time to dry.</a:t>
            </a:r>
            <a:endParaRPr lang="en-VI" sz="2200" dirty="0"/>
          </a:p>
        </p:txBody>
      </p:sp>
      <p:grpSp>
        <p:nvGrpSpPr>
          <p:cNvPr id="2" name="Group 1" descr="Graphic describing cold wather layering WISE(ly) which consists of wicking base layer, insulating mid-layer, sheltering outer layer and extremities &amp; extra clothing.">
            <a:extLst>
              <a:ext uri="{FF2B5EF4-FFF2-40B4-BE49-F238E27FC236}">
                <a16:creationId xmlns:a16="http://schemas.microsoft.com/office/drawing/2014/main" id="{B9C6EF11-CD66-B7F4-089F-341046310703}"/>
              </a:ext>
            </a:extLst>
          </p:cNvPr>
          <p:cNvGrpSpPr>
            <a:grpSpLocks noChangeAspect="1"/>
          </p:cNvGrpSpPr>
          <p:nvPr/>
        </p:nvGrpSpPr>
        <p:grpSpPr>
          <a:xfrm>
            <a:off x="3480927" y="362427"/>
            <a:ext cx="5487199" cy="6133146"/>
            <a:chOff x="3051373" y="50325"/>
            <a:chExt cx="5952991" cy="6653771"/>
          </a:xfrm>
        </p:grpSpPr>
        <p:pic>
          <p:nvPicPr>
            <p:cNvPr id="3" name="Picture 2" descr="Graphic descrbing cold wather layering WISE(ly) which consists of wicking base layer, insulating mid-layer, sheltering outer layer and extremities &amp; extra clothing.">
              <a:extLst>
                <a:ext uri="{FF2B5EF4-FFF2-40B4-BE49-F238E27FC236}">
                  <a16:creationId xmlns:a16="http://schemas.microsoft.com/office/drawing/2014/main" id="{FBD68A81-A86F-4F0C-A9C8-C4530766F0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1373" y="50325"/>
              <a:ext cx="5952991" cy="6652271"/>
            </a:xfrm>
            <a:prstGeom prst="rect">
              <a:avLst/>
            </a:prstGeom>
          </p:spPr>
        </p:pic>
        <p:cxnSp>
          <p:nvCxnSpPr>
            <p:cNvPr id="12" name="Straight Connector 11">
              <a:extLst>
                <a:ext uri="{FF2B5EF4-FFF2-40B4-BE49-F238E27FC236}">
                  <a16:creationId xmlns:a16="http://schemas.microsoft.com/office/drawing/2014/main" id="{6C235F7F-B603-4918-9A3B-EE34AD4E662D}"/>
                </a:ext>
              </a:extLst>
            </p:cNvPr>
            <p:cNvCxnSpPr>
              <a:cxnSpLocks/>
            </p:cNvCxnSpPr>
            <p:nvPr/>
          </p:nvCxnSpPr>
          <p:spPr>
            <a:xfrm>
              <a:off x="3051373" y="6704096"/>
              <a:ext cx="5952991" cy="0"/>
            </a:xfrm>
            <a:prstGeom prst="line">
              <a:avLst/>
            </a:prstGeom>
            <a:ln w="28575">
              <a:solidFill>
                <a:srgbClr val="A6A8AA"/>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8306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E58D3F-13B1-CF95-F7D9-70386A3E248A}"/>
              </a:ext>
            </a:extLst>
          </p:cNvPr>
          <p:cNvSpPr>
            <a:spLocks noGrp="1"/>
          </p:cNvSpPr>
          <p:nvPr>
            <p:ph type="title"/>
          </p:nvPr>
        </p:nvSpPr>
        <p:spPr>
          <a:xfrm>
            <a:off x="457200" y="1667556"/>
            <a:ext cx="8686800" cy="1033462"/>
          </a:xfrm>
        </p:spPr>
        <p:txBody>
          <a:bodyPr/>
          <a:lstStyle/>
          <a:p>
            <a:r>
              <a:rPr lang="en-US" dirty="0"/>
              <a:t>Presenter Name</a:t>
            </a:r>
            <a:endParaRPr lang="en-VI" dirty="0"/>
          </a:p>
        </p:txBody>
      </p:sp>
      <p:sp>
        <p:nvSpPr>
          <p:cNvPr id="7" name="Oval 6" descr="Placeholder circle for instetion of instructor's photo. ">
            <a:extLst>
              <a:ext uri="{FF2B5EF4-FFF2-40B4-BE49-F238E27FC236}">
                <a16:creationId xmlns:a16="http://schemas.microsoft.com/office/drawing/2014/main" id="{E12BD225-05A9-8AA4-223F-4D4C8B304FC0}"/>
              </a:ext>
            </a:extLst>
          </p:cNvPr>
          <p:cNvSpPr/>
          <p:nvPr/>
        </p:nvSpPr>
        <p:spPr>
          <a:xfrm>
            <a:off x="6683829" y="685800"/>
            <a:ext cx="1828800" cy="2743200"/>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solidFill>
                <a:latin typeface="Lato" panose="020F0502020204030203" pitchFamily="34" charset="0"/>
              </a:rPr>
              <a:t>Picture Placeholder</a:t>
            </a:r>
            <a:endParaRPr lang="en-VI" dirty="0">
              <a:solidFill>
                <a:schemeClr val="tx1"/>
              </a:solidFill>
              <a:latin typeface="Lato" panose="020F0502020204030203" pitchFamily="34" charset="0"/>
            </a:endParaRPr>
          </a:p>
        </p:txBody>
      </p:sp>
      <p:sp>
        <p:nvSpPr>
          <p:cNvPr id="5" name="Text Placeholder 4">
            <a:extLst>
              <a:ext uri="{FF2B5EF4-FFF2-40B4-BE49-F238E27FC236}">
                <a16:creationId xmlns:a16="http://schemas.microsoft.com/office/drawing/2014/main" id="{6FE87120-0B0C-CE13-E945-5DF56048FEF3}"/>
              </a:ext>
            </a:extLst>
          </p:cNvPr>
          <p:cNvSpPr>
            <a:spLocks noGrp="1"/>
          </p:cNvSpPr>
          <p:nvPr>
            <p:ph type="body" idx="1"/>
          </p:nvPr>
        </p:nvSpPr>
        <p:spPr>
          <a:xfrm>
            <a:off x="228600" y="3148013"/>
            <a:ext cx="8686800" cy="931409"/>
          </a:xfrm>
        </p:spPr>
        <p:txBody>
          <a:bodyPr/>
          <a:lstStyle/>
          <a:p>
            <a:r>
              <a:rPr lang="en-US" dirty="0"/>
              <a:t>Title and company</a:t>
            </a:r>
            <a:endParaRPr lang="en-VI" dirty="0"/>
          </a:p>
        </p:txBody>
      </p:sp>
      <p:sp>
        <p:nvSpPr>
          <p:cNvPr id="6" name="Text Placeholder 5">
            <a:extLst>
              <a:ext uri="{FF2B5EF4-FFF2-40B4-BE49-F238E27FC236}">
                <a16:creationId xmlns:a16="http://schemas.microsoft.com/office/drawing/2014/main" id="{0E583F25-2848-119C-D532-861DAB68E029}"/>
              </a:ext>
            </a:extLst>
          </p:cNvPr>
          <p:cNvSpPr>
            <a:spLocks noGrp="1"/>
          </p:cNvSpPr>
          <p:nvPr>
            <p:ph type="body" idx="13"/>
          </p:nvPr>
        </p:nvSpPr>
        <p:spPr/>
        <p:txBody>
          <a:bodyPr/>
          <a:lstStyle/>
          <a:p>
            <a:r>
              <a:rPr lang="en-US" dirty="0"/>
              <a:t>Email</a:t>
            </a:r>
          </a:p>
          <a:p>
            <a:r>
              <a:rPr lang="en-US" dirty="0"/>
              <a:t>Phone</a:t>
            </a:r>
            <a:endParaRPr lang="en-VI" dirty="0"/>
          </a:p>
        </p:txBody>
      </p:sp>
    </p:spTree>
    <p:extLst>
      <p:ext uri="{BB962C8B-B14F-4D97-AF65-F5344CB8AC3E}">
        <p14:creationId xmlns:p14="http://schemas.microsoft.com/office/powerpoint/2010/main" val="101411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3F6E-4B1C-4E26-BCBC-3E6CF37C8B35}"/>
              </a:ext>
            </a:extLst>
          </p:cNvPr>
          <p:cNvSpPr>
            <a:spLocks noGrp="1"/>
          </p:cNvSpPr>
          <p:nvPr>
            <p:ph type="title"/>
          </p:nvPr>
        </p:nvSpPr>
        <p:spPr/>
        <p:txBody>
          <a:bodyPr/>
          <a:lstStyle/>
          <a:p>
            <a:r>
              <a:rPr lang="en-US" dirty="0"/>
              <a:t>Bulky, Warm Clothing</a:t>
            </a:r>
          </a:p>
        </p:txBody>
      </p:sp>
      <p:sp>
        <p:nvSpPr>
          <p:cNvPr id="13" name="Content Placeholder 12">
            <a:extLst>
              <a:ext uri="{FF2B5EF4-FFF2-40B4-BE49-F238E27FC236}">
                <a16:creationId xmlns:a16="http://schemas.microsoft.com/office/drawing/2014/main" id="{508E5792-A3E1-4215-B071-EB0769486B20}"/>
              </a:ext>
            </a:extLst>
          </p:cNvPr>
          <p:cNvSpPr>
            <a:spLocks noGrp="1"/>
          </p:cNvSpPr>
          <p:nvPr>
            <p:ph sz="quarter" idx="13"/>
          </p:nvPr>
        </p:nvSpPr>
        <p:spPr>
          <a:xfrm>
            <a:off x="228601" y="1257300"/>
            <a:ext cx="4485761" cy="5504880"/>
          </a:xfrm>
        </p:spPr>
        <p:txBody>
          <a:bodyPr>
            <a:normAutofit lnSpcReduction="10000"/>
          </a:bodyPr>
          <a:lstStyle/>
          <a:p>
            <a:r>
              <a:rPr lang="en-US" dirty="0"/>
              <a:t>Ill-fitting clothes</a:t>
            </a:r>
          </a:p>
          <a:p>
            <a:r>
              <a:rPr lang="en-US" dirty="0"/>
              <a:t>Pant legs that drag</a:t>
            </a:r>
          </a:p>
          <a:p>
            <a:r>
              <a:rPr lang="en-US" dirty="0"/>
              <a:t>Restrictive clothing </a:t>
            </a:r>
          </a:p>
          <a:p>
            <a:pPr lvl="1">
              <a:spcBef>
                <a:spcPts val="0"/>
              </a:spcBef>
            </a:pPr>
            <a:r>
              <a:rPr lang="en-US" dirty="0"/>
              <a:t>Does not allow for free movement</a:t>
            </a:r>
          </a:p>
          <a:p>
            <a:pPr marL="0" indent="0">
              <a:buNone/>
            </a:pPr>
            <a:r>
              <a:rPr lang="en-US" sz="3600" dirty="0">
                <a:latin typeface="Lato Black" panose="020F0A02020204030203" pitchFamily="34" charset="0"/>
              </a:rPr>
              <a:t>Can </a:t>
            </a:r>
          </a:p>
          <a:p>
            <a:r>
              <a:rPr lang="en-US" dirty="0"/>
              <a:t>Increase STF &amp; entanglement hazards</a:t>
            </a:r>
          </a:p>
          <a:p>
            <a:r>
              <a:rPr lang="en-US" dirty="0"/>
              <a:t>Affect fit &amp; function of PPE</a:t>
            </a:r>
          </a:p>
        </p:txBody>
      </p:sp>
      <p:pic>
        <p:nvPicPr>
          <p:cNvPr id="15" name="Content Placeholder 4" descr="Worker on top of rail care in bulky winter clothing.">
            <a:extLst>
              <a:ext uri="{FF2B5EF4-FFF2-40B4-BE49-F238E27FC236}">
                <a16:creationId xmlns:a16="http://schemas.microsoft.com/office/drawing/2014/main" id="{0C6B4BE2-1C41-46E5-87FA-DB081BA663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74592" y="2839706"/>
            <a:ext cx="2356332" cy="3657600"/>
          </a:xfrm>
          <a:prstGeom prst="rect">
            <a:avLst/>
          </a:prstGeom>
          <a:ln w="19050">
            <a:solidFill>
              <a:schemeClr val="tx1">
                <a:lumMod val="50000"/>
                <a:lumOff val="50000"/>
              </a:schemeClr>
            </a:solidFill>
          </a:ln>
        </p:spPr>
      </p:pic>
      <p:pic>
        <p:nvPicPr>
          <p:cNvPr id="4" name="Picture 3" descr="Worker climbing grain bin ladder wearing bulky winter clothing.">
            <a:extLst>
              <a:ext uri="{FF2B5EF4-FFF2-40B4-BE49-F238E27FC236}">
                <a16:creationId xmlns:a16="http://schemas.microsoft.com/office/drawing/2014/main" id="{7CD49800-808B-C266-208B-88C3E4C68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624" y="1581150"/>
            <a:ext cx="2390775" cy="3695700"/>
          </a:xfrm>
          <a:prstGeom prst="rect">
            <a:avLst/>
          </a:prstGeom>
        </p:spPr>
      </p:pic>
    </p:spTree>
    <p:extLst>
      <p:ext uri="{BB962C8B-B14F-4D97-AF65-F5344CB8AC3E}">
        <p14:creationId xmlns:p14="http://schemas.microsoft.com/office/powerpoint/2010/main" val="48829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9D3F8-A780-4726-BE6B-4E980AFFDC26}"/>
              </a:ext>
            </a:extLst>
          </p:cNvPr>
          <p:cNvSpPr>
            <a:spLocks noGrp="1"/>
          </p:cNvSpPr>
          <p:nvPr>
            <p:ph type="title" idx="4294967295"/>
          </p:nvPr>
        </p:nvSpPr>
        <p:spPr>
          <a:xfrm>
            <a:off x="228600" y="239012"/>
            <a:ext cx="8686800" cy="822325"/>
          </a:xfrm>
        </p:spPr>
        <p:txBody>
          <a:bodyPr/>
          <a:lstStyle/>
          <a:p>
            <a:r>
              <a:rPr lang="en-US" dirty="0">
                <a:solidFill>
                  <a:schemeClr val="accent1"/>
                </a:solidFill>
              </a:rPr>
              <a:t>Cold Weather PPE</a:t>
            </a:r>
            <a:endParaRPr lang="en-VI" dirty="0">
              <a:solidFill>
                <a:schemeClr val="accent1"/>
              </a:solidFill>
            </a:endParaRPr>
          </a:p>
        </p:txBody>
      </p:sp>
      <p:sp>
        <p:nvSpPr>
          <p:cNvPr id="28" name="TextBox 27">
            <a:extLst>
              <a:ext uri="{FF2B5EF4-FFF2-40B4-BE49-F238E27FC236}">
                <a16:creationId xmlns:a16="http://schemas.microsoft.com/office/drawing/2014/main" id="{7F1AF45E-6F83-484F-975C-8012BD399D2B}"/>
              </a:ext>
            </a:extLst>
          </p:cNvPr>
          <p:cNvSpPr txBox="1"/>
          <p:nvPr/>
        </p:nvSpPr>
        <p:spPr>
          <a:xfrm>
            <a:off x="282179" y="1310159"/>
            <a:ext cx="74158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rPr>
              <a:t>Hard hat liners</a:t>
            </a:r>
            <a:endParaRPr kumimoji="0" lang="en-VI" sz="2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endParaRPr>
          </a:p>
        </p:txBody>
      </p:sp>
      <p:pic>
        <p:nvPicPr>
          <p:cNvPr id="10" name="Picture 9" descr="Group of pictures showing different types of hard hat liners.">
            <a:extLst>
              <a:ext uri="{FF2B5EF4-FFF2-40B4-BE49-F238E27FC236}">
                <a16:creationId xmlns:a16="http://schemas.microsoft.com/office/drawing/2014/main" id="{0F8BE6B3-ADA5-E229-A587-83EFD191FE0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2179" y="1832591"/>
            <a:ext cx="5322916" cy="2116975"/>
          </a:xfrm>
          <a:prstGeom prst="rect">
            <a:avLst/>
          </a:prstGeom>
        </p:spPr>
      </p:pic>
      <p:pic>
        <p:nvPicPr>
          <p:cNvPr id="14" name="Picture 13" descr="Pictures of different types of glove liners.">
            <a:extLst>
              <a:ext uri="{FF2B5EF4-FFF2-40B4-BE49-F238E27FC236}">
                <a16:creationId xmlns:a16="http://schemas.microsoft.com/office/drawing/2014/main" id="{F1761559-CA03-D9F1-4B40-B04B3057A17E}"/>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877552" y="1779823"/>
            <a:ext cx="2984269" cy="2057400"/>
          </a:xfrm>
          <a:prstGeom prst="rect">
            <a:avLst/>
          </a:prstGeom>
        </p:spPr>
      </p:pic>
      <p:sp>
        <p:nvSpPr>
          <p:cNvPr id="45" name="TextBox 44">
            <a:extLst>
              <a:ext uri="{FF2B5EF4-FFF2-40B4-BE49-F238E27FC236}">
                <a16:creationId xmlns:a16="http://schemas.microsoft.com/office/drawing/2014/main" id="{ED52231F-CEA0-49B7-9F0F-F69B9DA58D7D}"/>
              </a:ext>
            </a:extLst>
          </p:cNvPr>
          <p:cNvSpPr txBox="1"/>
          <p:nvPr/>
        </p:nvSpPr>
        <p:spPr>
          <a:xfrm>
            <a:off x="282179" y="4364895"/>
            <a:ext cx="2915649" cy="181588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4A61F"/>
              </a:buClr>
              <a:buSzTx/>
              <a:buFont typeface="Wingdings 3" panose="05040102010807070707" pitchFamily="18" charset="2"/>
              <a:buChar char="p"/>
              <a:tabLst/>
              <a:defRPr/>
            </a:pPr>
            <a:r>
              <a:rPr kumimoji="0" lang="en-US" sz="28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rPr>
              <a:t>Provide insulation</a:t>
            </a:r>
          </a:p>
          <a:p>
            <a:pPr marL="457200" marR="0" lvl="0" indent="-457200" algn="l" defTabSz="914400" rtl="0" eaLnBrk="1" fontAlgn="auto" latinLnBrk="0" hangingPunct="1">
              <a:lnSpc>
                <a:spcPct val="100000"/>
              </a:lnSpc>
              <a:spcBef>
                <a:spcPts val="0"/>
              </a:spcBef>
              <a:spcAft>
                <a:spcPts val="0"/>
              </a:spcAft>
              <a:buClr>
                <a:srgbClr val="F4A61F"/>
              </a:buClr>
              <a:buSzTx/>
              <a:buFont typeface="Wingdings 3" panose="05040102010807070707" pitchFamily="18" charset="2"/>
              <a:buChar char="p"/>
              <a:tabLst/>
              <a:defRPr/>
            </a:pPr>
            <a:r>
              <a:rPr kumimoji="0" lang="en-US" sz="28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rPr>
              <a:t>Reduce STF risk</a:t>
            </a:r>
            <a:endParaRPr kumimoji="0" lang="en-VI" sz="28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endParaRPr>
          </a:p>
        </p:txBody>
      </p:sp>
      <p:pic>
        <p:nvPicPr>
          <p:cNvPr id="17" name="Picture 16" descr="Picture of rubber over boots.Picture of rubber over boots.">
            <a:extLst>
              <a:ext uri="{FF2B5EF4-FFF2-40B4-BE49-F238E27FC236}">
                <a16:creationId xmlns:a16="http://schemas.microsoft.com/office/drawing/2014/main" id="{A2ADD567-5E42-7681-8DE0-21993E86127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55224" y="4193922"/>
            <a:ext cx="2086495" cy="2083724"/>
          </a:xfrm>
          <a:prstGeom prst="rect">
            <a:avLst/>
          </a:prstGeom>
        </p:spPr>
      </p:pic>
      <p:sp>
        <p:nvSpPr>
          <p:cNvPr id="30" name="TextBox 29">
            <a:extLst>
              <a:ext uri="{FF2B5EF4-FFF2-40B4-BE49-F238E27FC236}">
                <a16:creationId xmlns:a16="http://schemas.microsoft.com/office/drawing/2014/main" id="{2A916152-809B-47D0-A015-44BE03C5133A}"/>
              </a:ext>
            </a:extLst>
          </p:cNvPr>
          <p:cNvSpPr txBox="1"/>
          <p:nvPr/>
        </p:nvSpPr>
        <p:spPr>
          <a:xfrm>
            <a:off x="5266465" y="4364895"/>
            <a:ext cx="17146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rPr>
              <a:t>Rubber overshoes</a:t>
            </a:r>
            <a:endParaRPr kumimoji="0" lang="en-VI" sz="2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endParaRPr>
          </a:p>
        </p:txBody>
      </p:sp>
      <p:sp>
        <p:nvSpPr>
          <p:cNvPr id="29" name="TextBox 28">
            <a:extLst>
              <a:ext uri="{FF2B5EF4-FFF2-40B4-BE49-F238E27FC236}">
                <a16:creationId xmlns:a16="http://schemas.microsoft.com/office/drawing/2014/main" id="{BCD98F3F-3D50-4ABC-89F5-3AD4A5C49AA0}"/>
              </a:ext>
            </a:extLst>
          </p:cNvPr>
          <p:cNvSpPr txBox="1"/>
          <p:nvPr/>
        </p:nvSpPr>
        <p:spPr>
          <a:xfrm>
            <a:off x="4799114" y="6046814"/>
            <a:ext cx="205311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rPr>
              <a:t>Ice Cleats</a:t>
            </a:r>
            <a:endParaRPr kumimoji="0" lang="en-VI" sz="2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endParaRPr>
          </a:p>
        </p:txBody>
      </p:sp>
      <p:pic>
        <p:nvPicPr>
          <p:cNvPr id="21" name="Picture 20" descr="Picture of ice cleats worn over work boots.">
            <a:extLst>
              <a:ext uri="{FF2B5EF4-FFF2-40B4-BE49-F238E27FC236}">
                <a16:creationId xmlns:a16="http://schemas.microsoft.com/office/drawing/2014/main" id="{82655120-82DF-A28F-0903-09BEC214E15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5326" y="4154467"/>
            <a:ext cx="2086495" cy="2083724"/>
          </a:xfrm>
          <a:prstGeom prst="rect">
            <a:avLst/>
          </a:prstGeom>
        </p:spPr>
      </p:pic>
    </p:spTree>
    <p:extLst>
      <p:ext uri="{BB962C8B-B14F-4D97-AF65-F5344CB8AC3E}">
        <p14:creationId xmlns:p14="http://schemas.microsoft.com/office/powerpoint/2010/main" val="323364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8B966D-074C-43C2-80F1-E85C3C8BDC04}"/>
              </a:ext>
            </a:extLst>
          </p:cNvPr>
          <p:cNvSpPr>
            <a:spLocks noGrp="1"/>
          </p:cNvSpPr>
          <p:nvPr>
            <p:ph type="title"/>
          </p:nvPr>
        </p:nvSpPr>
        <p:spPr/>
        <p:txBody>
          <a:bodyPr/>
          <a:lstStyle/>
          <a:p>
            <a:r>
              <a:rPr lang="en-US" dirty="0"/>
              <a:t>Sun &amp; Wind Protection</a:t>
            </a:r>
            <a:endParaRPr lang="en-VI" dirty="0"/>
          </a:p>
        </p:txBody>
      </p:sp>
      <p:sp>
        <p:nvSpPr>
          <p:cNvPr id="5" name="Text Placeholder 4">
            <a:extLst>
              <a:ext uri="{FF2B5EF4-FFF2-40B4-BE49-F238E27FC236}">
                <a16:creationId xmlns:a16="http://schemas.microsoft.com/office/drawing/2014/main" id="{68C6C194-3A91-448E-B961-2B1855180EDD}"/>
              </a:ext>
            </a:extLst>
          </p:cNvPr>
          <p:cNvSpPr>
            <a:spLocks noGrp="1"/>
          </p:cNvSpPr>
          <p:nvPr>
            <p:ph type="body" sz="quarter" idx="11"/>
          </p:nvPr>
        </p:nvSpPr>
        <p:spPr/>
        <p:txBody>
          <a:bodyPr>
            <a:normAutofit/>
          </a:bodyPr>
          <a:lstStyle/>
          <a:p>
            <a:r>
              <a:rPr lang="en-US" dirty="0"/>
              <a:t>UVA rays penetrate clouds, fog, glass and cause sun glare.</a:t>
            </a:r>
            <a:endParaRPr lang="en-VI" dirty="0"/>
          </a:p>
        </p:txBody>
      </p:sp>
      <p:sp>
        <p:nvSpPr>
          <p:cNvPr id="6" name="Content Placeholder 5">
            <a:extLst>
              <a:ext uri="{FF2B5EF4-FFF2-40B4-BE49-F238E27FC236}">
                <a16:creationId xmlns:a16="http://schemas.microsoft.com/office/drawing/2014/main" id="{010B6149-33EA-4DEE-BFAD-99C038FD46BB}"/>
              </a:ext>
            </a:extLst>
          </p:cNvPr>
          <p:cNvSpPr>
            <a:spLocks noGrp="1"/>
          </p:cNvSpPr>
          <p:nvPr>
            <p:ph sz="quarter" idx="12"/>
          </p:nvPr>
        </p:nvSpPr>
        <p:spPr>
          <a:xfrm>
            <a:off x="263770" y="2635217"/>
            <a:ext cx="5118458" cy="2628900"/>
          </a:xfrm>
        </p:spPr>
        <p:txBody>
          <a:bodyPr>
            <a:normAutofit lnSpcReduction="10000"/>
          </a:bodyPr>
          <a:lstStyle/>
          <a:p>
            <a:r>
              <a:rPr lang="en-US" spc="-50" dirty="0"/>
              <a:t>Snow blindness</a:t>
            </a:r>
          </a:p>
          <a:p>
            <a:r>
              <a:rPr lang="en-US" spc="-50" dirty="0"/>
              <a:t>Sunburn</a:t>
            </a:r>
          </a:p>
          <a:p>
            <a:r>
              <a:rPr lang="en-US" spc="-50" dirty="0"/>
              <a:t>Windburn</a:t>
            </a:r>
          </a:p>
          <a:p>
            <a:r>
              <a:rPr lang="en-US" spc="-50" dirty="0"/>
              <a:t>Increased risk of skin cancer &amp; premature aging</a:t>
            </a:r>
            <a:endParaRPr lang="en-VI" spc="-50" dirty="0"/>
          </a:p>
        </p:txBody>
      </p:sp>
      <p:pic>
        <p:nvPicPr>
          <p:cNvPr id="11" name="Picture 10" descr="Sunglasses">
            <a:extLst>
              <a:ext uri="{FF2B5EF4-FFF2-40B4-BE49-F238E27FC236}">
                <a16:creationId xmlns:a16="http://schemas.microsoft.com/office/drawing/2014/main" id="{9C24F0FB-6285-A5F9-CCF0-DA16EEFA1B2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842971" y="2373125"/>
            <a:ext cx="1819275" cy="736882"/>
          </a:xfrm>
          <a:prstGeom prst="rect">
            <a:avLst/>
          </a:prstGeom>
        </p:spPr>
      </p:pic>
      <p:pic>
        <p:nvPicPr>
          <p:cNvPr id="8" name="Picture 7" descr="Picture of 30 SPF sunscreen and lip balm.">
            <a:extLst>
              <a:ext uri="{FF2B5EF4-FFF2-40B4-BE49-F238E27FC236}">
                <a16:creationId xmlns:a16="http://schemas.microsoft.com/office/drawing/2014/main" id="{04280B3E-FCFE-8ACB-AA71-F012DC02936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662246" y="2058035"/>
            <a:ext cx="1977045" cy="3092700"/>
          </a:xfrm>
          <a:prstGeom prst="rect">
            <a:avLst/>
          </a:prstGeom>
        </p:spPr>
      </p:pic>
      <p:pic>
        <p:nvPicPr>
          <p:cNvPr id="13" name="Picture 12" descr="Image of lips">
            <a:extLst>
              <a:ext uri="{FF2B5EF4-FFF2-40B4-BE49-F238E27FC236}">
                <a16:creationId xmlns:a16="http://schemas.microsoft.com/office/drawing/2014/main" id="{60F2F1E7-27AA-FAFF-EFAC-6455D63629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575" y="2792038"/>
            <a:ext cx="1647825" cy="1657350"/>
          </a:xfrm>
          <a:prstGeom prst="rect">
            <a:avLst/>
          </a:prstGeom>
        </p:spPr>
      </p:pic>
      <p:sp>
        <p:nvSpPr>
          <p:cNvPr id="7" name="Text Placeholder 6">
            <a:extLst>
              <a:ext uri="{FF2B5EF4-FFF2-40B4-BE49-F238E27FC236}">
                <a16:creationId xmlns:a16="http://schemas.microsoft.com/office/drawing/2014/main" id="{9EEB9C2B-EFB2-4BDE-902A-4D63A061D2BD}"/>
              </a:ext>
            </a:extLst>
          </p:cNvPr>
          <p:cNvSpPr>
            <a:spLocks noGrp="1"/>
          </p:cNvSpPr>
          <p:nvPr>
            <p:ph type="body" sz="quarter" idx="13"/>
          </p:nvPr>
        </p:nvSpPr>
        <p:spPr>
          <a:xfrm>
            <a:off x="228600" y="5377701"/>
            <a:ext cx="8686800" cy="1371600"/>
          </a:xfrm>
        </p:spPr>
        <p:txBody>
          <a:bodyPr/>
          <a:lstStyle/>
          <a:p>
            <a:r>
              <a:rPr lang="en-US" dirty="0"/>
              <a:t>Snow reflects up to 80% of sun's UV light, so the rays hit you twice. </a:t>
            </a:r>
            <a:endParaRPr lang="en-VI" dirty="0"/>
          </a:p>
        </p:txBody>
      </p:sp>
      <p:sp>
        <p:nvSpPr>
          <p:cNvPr id="2" name="Slide Number Placeholder 1">
            <a:extLst>
              <a:ext uri="{FF2B5EF4-FFF2-40B4-BE49-F238E27FC236}">
                <a16:creationId xmlns:a16="http://schemas.microsoft.com/office/drawing/2014/main" id="{C8FB77A2-F253-4F7F-8C8E-5D5F826D17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724336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5EAEB"/>
            </a:gs>
            <a:gs pos="28000">
              <a:srgbClr val="7FD1D3"/>
            </a:gs>
            <a:gs pos="97000">
              <a:srgbClr val="52B0C6"/>
            </a:gs>
            <a:gs pos="69000">
              <a:srgbClr val="7AC3D4"/>
            </a:gs>
          </a:gsLst>
          <a:lin ang="16200000" scaled="1"/>
          <a:tileRect/>
        </a:gradFill>
        <a:effectLst/>
      </p:bgPr>
    </p:bg>
    <p:spTree>
      <p:nvGrpSpPr>
        <p:cNvPr id="1" name=""/>
        <p:cNvGrpSpPr/>
        <p:nvPr/>
      </p:nvGrpSpPr>
      <p:grpSpPr>
        <a:xfrm>
          <a:off x="0" y="0"/>
          <a:ext cx="0" cy="0"/>
          <a:chOff x="0" y="0"/>
          <a:chExt cx="0" cy="0"/>
        </a:xfrm>
      </p:grpSpPr>
      <p:pic>
        <p:nvPicPr>
          <p:cNvPr id="468" name="Graphic 467">
            <a:extLst>
              <a:ext uri="{FF2B5EF4-FFF2-40B4-BE49-F238E27FC236}">
                <a16:creationId xmlns:a16="http://schemas.microsoft.com/office/drawing/2014/main" id="{CD272CCD-D34D-40A5-5BAE-3161C83DF4E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2744" t="25121" r="20359" b="18434"/>
          <a:stretch/>
        </p:blipFill>
        <p:spPr>
          <a:xfrm>
            <a:off x="1748091" y="44320"/>
            <a:ext cx="774546" cy="784238"/>
          </a:xfrm>
          <a:prstGeom prst="rect">
            <a:avLst/>
          </a:prstGeom>
        </p:spPr>
      </p:pic>
      <p:sp>
        <p:nvSpPr>
          <p:cNvPr id="381" name="Title 380">
            <a:extLst>
              <a:ext uri="{FF2B5EF4-FFF2-40B4-BE49-F238E27FC236}">
                <a16:creationId xmlns:a16="http://schemas.microsoft.com/office/drawing/2014/main" id="{0BFA4B11-D217-15D8-7F24-8E350B2D7C59}"/>
              </a:ext>
            </a:extLst>
          </p:cNvPr>
          <p:cNvSpPr txBox="1">
            <a:spLocks noGrp="1"/>
          </p:cNvSpPr>
          <p:nvPr>
            <p:ph type="title" idx="4294967295"/>
          </p:nvPr>
        </p:nvSpPr>
        <p:spPr>
          <a:xfrm>
            <a:off x="350089" y="530482"/>
            <a:ext cx="8443823"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B42027"/>
                </a:solidFill>
                <a:effectLst/>
                <a:uLnTx/>
                <a:uFillTx/>
                <a:latin typeface="Lato Black" panose="020F0A02020204030203" pitchFamily="34" charset="0"/>
                <a:ea typeface="+mn-ea"/>
                <a:cs typeface="Lato Semibold" panose="020F0702020204030203" pitchFamily="34" charset="0"/>
              </a:rPr>
              <a:t>Snowman Science Challenge!</a:t>
            </a:r>
            <a:endParaRPr kumimoji="0" lang="en-VI" sz="4800" b="0" i="0" u="none" strike="noStrike" kern="1200" cap="none" spc="0" normalizeH="0" baseline="0" noProof="0" dirty="0">
              <a:ln>
                <a:noFill/>
              </a:ln>
              <a:solidFill>
                <a:srgbClr val="B42027"/>
              </a:solidFill>
              <a:effectLst/>
              <a:uLnTx/>
              <a:uFillTx/>
              <a:latin typeface="Lato Black" panose="020F0A02020204030203" pitchFamily="34" charset="0"/>
              <a:ea typeface="+mn-ea"/>
              <a:cs typeface="Lato Semibold" panose="020F0702020204030203" pitchFamily="34" charset="0"/>
            </a:endParaRPr>
          </a:p>
        </p:txBody>
      </p:sp>
      <p:pic>
        <p:nvPicPr>
          <p:cNvPr id="467" name="Graphic 466">
            <a:extLst>
              <a:ext uri="{FF2B5EF4-FFF2-40B4-BE49-F238E27FC236}">
                <a16:creationId xmlns:a16="http://schemas.microsoft.com/office/drawing/2014/main" id="{AA2D350D-3550-94A4-1C63-A64CDF77C10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2744" t="25121" r="20359" b="18434"/>
          <a:stretch/>
        </p:blipFill>
        <p:spPr>
          <a:xfrm>
            <a:off x="286059" y="911106"/>
            <a:ext cx="1083719" cy="1097280"/>
          </a:xfrm>
          <a:prstGeom prst="rect">
            <a:avLst/>
          </a:prstGeom>
        </p:spPr>
      </p:pic>
      <p:pic>
        <p:nvPicPr>
          <p:cNvPr id="466" name="Graphic 465">
            <a:extLst>
              <a:ext uri="{FF2B5EF4-FFF2-40B4-BE49-F238E27FC236}">
                <a16:creationId xmlns:a16="http://schemas.microsoft.com/office/drawing/2014/main" id="{24B31B55-119C-B6AC-9F44-E9CBDE04865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2744" t="25121" r="20359" b="18434"/>
          <a:stretch/>
        </p:blipFill>
        <p:spPr>
          <a:xfrm>
            <a:off x="7429760" y="636786"/>
            <a:ext cx="1354649" cy="1371600"/>
          </a:xfrm>
          <a:prstGeom prst="rect">
            <a:avLst/>
          </a:prstGeom>
        </p:spPr>
      </p:pic>
      <p:sp>
        <p:nvSpPr>
          <p:cNvPr id="382" name="TextBox 381">
            <a:extLst>
              <a:ext uri="{FF2B5EF4-FFF2-40B4-BE49-F238E27FC236}">
                <a16:creationId xmlns:a16="http://schemas.microsoft.com/office/drawing/2014/main" id="{F24B1054-29A0-A71F-D9F5-F52ACCAE6DE4}"/>
              </a:ext>
              <a:ext uri="{C183D7F6-B498-43B3-948B-1728B52AA6E4}">
                <adec:decorative xmlns:adec="http://schemas.microsoft.com/office/drawing/2017/decorative" val="1"/>
              </a:ext>
            </a:extLst>
          </p:cNvPr>
          <p:cNvSpPr txBox="1"/>
          <p:nvPr/>
        </p:nvSpPr>
        <p:spPr>
          <a:xfrm>
            <a:off x="329491" y="1689321"/>
            <a:ext cx="84644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BACC6">
                    <a:lumMod val="50000"/>
                  </a:srgbClr>
                </a:solidFill>
                <a:effectLst/>
                <a:uLnTx/>
                <a:uFillTx/>
                <a:latin typeface="Lato" panose="020F0502020204030203" pitchFamily="34" charset="0"/>
                <a:ea typeface="+mn-ea"/>
                <a:cs typeface="Lato Semibold" panose="020F0702020204030203" pitchFamily="34" charset="0"/>
              </a:rPr>
              <a:t>What percent of body heat do we lose through our head not wearing a hat?</a:t>
            </a:r>
            <a:endParaRPr kumimoji="0" lang="en-VI" sz="3600" b="0" i="0" u="none" strike="noStrike" kern="1200" cap="none" spc="0" normalizeH="0" baseline="0" noProof="0" dirty="0">
              <a:ln>
                <a:noFill/>
              </a:ln>
              <a:solidFill>
                <a:srgbClr val="4BACC6">
                  <a:lumMod val="50000"/>
                </a:srgbClr>
              </a:solidFill>
              <a:effectLst/>
              <a:uLnTx/>
              <a:uFillTx/>
              <a:latin typeface="Lato" panose="020F0502020204030203" pitchFamily="34" charset="0"/>
              <a:ea typeface="+mn-ea"/>
              <a:cs typeface="Lato Semibold" panose="020F0702020204030203" pitchFamily="34" charset="0"/>
            </a:endParaRPr>
          </a:p>
        </p:txBody>
      </p:sp>
      <p:pic>
        <p:nvPicPr>
          <p:cNvPr id="465" name="Graphic 464">
            <a:extLst>
              <a:ext uri="{FF2B5EF4-FFF2-40B4-BE49-F238E27FC236}">
                <a16:creationId xmlns:a16="http://schemas.microsoft.com/office/drawing/2014/main" id="{BB4908AF-F905-15B3-5C30-4D8E75645636}"/>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2744" t="25121" r="20359" b="18434"/>
          <a:stretch/>
        </p:blipFill>
        <p:spPr>
          <a:xfrm>
            <a:off x="1165323" y="2461014"/>
            <a:ext cx="1083719" cy="1097280"/>
          </a:xfrm>
          <a:prstGeom prst="rect">
            <a:avLst/>
          </a:prstGeom>
        </p:spPr>
      </p:pic>
      <p:pic>
        <p:nvPicPr>
          <p:cNvPr id="464" name="Graphic 463">
            <a:extLst>
              <a:ext uri="{FF2B5EF4-FFF2-40B4-BE49-F238E27FC236}">
                <a16:creationId xmlns:a16="http://schemas.microsoft.com/office/drawing/2014/main" id="{B9C47736-9784-22DE-0573-18F57A9014C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2744" t="25121" r="20359" b="18434"/>
          <a:stretch/>
        </p:blipFill>
        <p:spPr>
          <a:xfrm>
            <a:off x="8106116" y="2791171"/>
            <a:ext cx="903099" cy="914400"/>
          </a:xfrm>
          <a:prstGeom prst="rect">
            <a:avLst/>
          </a:prstGeom>
        </p:spPr>
      </p:pic>
      <p:pic>
        <p:nvPicPr>
          <p:cNvPr id="4" name="Picture 3" descr="Images of snowmen">
            <a:extLst>
              <a:ext uri="{FF2B5EF4-FFF2-40B4-BE49-F238E27FC236}">
                <a16:creationId xmlns:a16="http://schemas.microsoft.com/office/drawing/2014/main" id="{9DADCBD7-861F-AD68-2933-5BDA1D478D4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0" y="3153258"/>
            <a:ext cx="9144000" cy="2569100"/>
          </a:xfrm>
          <a:prstGeom prst="rect">
            <a:avLst/>
          </a:prstGeom>
        </p:spPr>
      </p:pic>
      <p:grpSp>
        <p:nvGrpSpPr>
          <p:cNvPr id="484" name="Group 483" descr="Percent of body heat lost through head when not wearing a hat either 10%, 30%, 50% or 65 or more%.">
            <a:extLst>
              <a:ext uri="{FF2B5EF4-FFF2-40B4-BE49-F238E27FC236}">
                <a16:creationId xmlns:a16="http://schemas.microsoft.com/office/drawing/2014/main" id="{36C1374C-A5F9-7122-BF55-280F33D2E9DC}"/>
              </a:ext>
            </a:extLst>
          </p:cNvPr>
          <p:cNvGrpSpPr/>
          <p:nvPr/>
        </p:nvGrpSpPr>
        <p:grpSpPr>
          <a:xfrm>
            <a:off x="520089" y="5668547"/>
            <a:ext cx="8445390" cy="769441"/>
            <a:chOff x="349157" y="5503363"/>
            <a:chExt cx="8445390" cy="769441"/>
          </a:xfrm>
        </p:grpSpPr>
        <p:sp>
          <p:nvSpPr>
            <p:cNvPr id="383" name="TextBox 382">
              <a:extLst>
                <a:ext uri="{FF2B5EF4-FFF2-40B4-BE49-F238E27FC236}">
                  <a16:creationId xmlns:a16="http://schemas.microsoft.com/office/drawing/2014/main" id="{DC6278BB-F861-A91E-519F-CB626F56AF31}"/>
                </a:ext>
              </a:extLst>
            </p:cNvPr>
            <p:cNvSpPr txBox="1"/>
            <p:nvPr/>
          </p:nvSpPr>
          <p:spPr>
            <a:xfrm>
              <a:off x="7180823" y="5503363"/>
              <a:ext cx="1613724" cy="76944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D32027"/>
                  </a:solidFill>
                  <a:effectLst/>
                  <a:uLnTx/>
                  <a:uFillTx/>
                  <a:latin typeface="Lato Semibold" panose="020F0702020204030203" pitchFamily="34" charset="0"/>
                  <a:ea typeface="+mn-ea"/>
                  <a:cs typeface="Lato Semibold" panose="020F0702020204030203" pitchFamily="34" charset="0"/>
                </a:rPr>
                <a:t>65% +</a:t>
              </a:r>
              <a:endParaRPr kumimoji="0" lang="en-VI" sz="4400" b="0" i="0" u="none" strike="noStrike" kern="1200" cap="none" spc="0" normalizeH="0" baseline="0" noProof="0" dirty="0">
                <a:ln>
                  <a:noFill/>
                </a:ln>
                <a:solidFill>
                  <a:srgbClr val="D32027"/>
                </a:solidFill>
                <a:effectLst/>
                <a:uLnTx/>
                <a:uFillTx/>
                <a:latin typeface="Lato Semibold" panose="020F0702020204030203" pitchFamily="34" charset="0"/>
                <a:ea typeface="+mn-ea"/>
                <a:cs typeface="Lato Semibold" panose="020F0702020204030203" pitchFamily="34" charset="0"/>
              </a:endParaRPr>
            </a:p>
          </p:txBody>
        </p:sp>
        <p:sp>
          <p:nvSpPr>
            <p:cNvPr id="385" name="TextBox 384">
              <a:extLst>
                <a:ext uri="{FF2B5EF4-FFF2-40B4-BE49-F238E27FC236}">
                  <a16:creationId xmlns:a16="http://schemas.microsoft.com/office/drawing/2014/main" id="{B05FFDC6-B8F6-B205-9932-978012557160}"/>
                </a:ext>
              </a:extLst>
            </p:cNvPr>
            <p:cNvSpPr txBox="1"/>
            <p:nvPr/>
          </p:nvSpPr>
          <p:spPr>
            <a:xfrm>
              <a:off x="349157" y="5503363"/>
              <a:ext cx="1288501" cy="76944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D32027"/>
                  </a:solidFill>
                  <a:effectLst/>
                  <a:uLnTx/>
                  <a:uFillTx/>
                  <a:latin typeface="Lato Semibold" panose="020F0702020204030203" pitchFamily="34" charset="0"/>
                  <a:ea typeface="+mn-ea"/>
                  <a:cs typeface="Lato Semibold" panose="020F0702020204030203" pitchFamily="34" charset="0"/>
                </a:rPr>
                <a:t>10%</a:t>
              </a:r>
            </a:p>
          </p:txBody>
        </p:sp>
        <p:sp>
          <p:nvSpPr>
            <p:cNvPr id="480" name="TextBox 479">
              <a:extLst>
                <a:ext uri="{FF2B5EF4-FFF2-40B4-BE49-F238E27FC236}">
                  <a16:creationId xmlns:a16="http://schemas.microsoft.com/office/drawing/2014/main" id="{F745AA76-AD48-E65D-BFB3-A99A3C2FEF48}"/>
                </a:ext>
              </a:extLst>
            </p:cNvPr>
            <p:cNvSpPr txBox="1"/>
            <p:nvPr/>
          </p:nvSpPr>
          <p:spPr>
            <a:xfrm>
              <a:off x="2626379" y="5503363"/>
              <a:ext cx="1288501" cy="76944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D32027"/>
                  </a:solidFill>
                  <a:effectLst/>
                  <a:uLnTx/>
                  <a:uFillTx/>
                  <a:latin typeface="Lato Semibold" panose="020F0702020204030203" pitchFamily="34" charset="0"/>
                  <a:ea typeface="+mn-ea"/>
                  <a:cs typeface="Lato Semibold" panose="020F0702020204030203" pitchFamily="34" charset="0"/>
                </a:rPr>
                <a:t>30%</a:t>
              </a:r>
            </a:p>
          </p:txBody>
        </p:sp>
        <p:sp>
          <p:nvSpPr>
            <p:cNvPr id="481" name="TextBox 480">
              <a:extLst>
                <a:ext uri="{FF2B5EF4-FFF2-40B4-BE49-F238E27FC236}">
                  <a16:creationId xmlns:a16="http://schemas.microsoft.com/office/drawing/2014/main" id="{BA791D55-82FA-F15A-AD73-AA2D5B98C0D6}"/>
                </a:ext>
              </a:extLst>
            </p:cNvPr>
            <p:cNvSpPr txBox="1"/>
            <p:nvPr/>
          </p:nvSpPr>
          <p:spPr>
            <a:xfrm>
              <a:off x="4903601" y="5503363"/>
              <a:ext cx="1288501" cy="76944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D32027"/>
                  </a:solidFill>
                  <a:effectLst/>
                  <a:uLnTx/>
                  <a:uFillTx/>
                  <a:latin typeface="Lato Semibold" panose="020F0702020204030203" pitchFamily="34" charset="0"/>
                  <a:ea typeface="+mn-ea"/>
                  <a:cs typeface="Lato Semibold" panose="020F0702020204030203" pitchFamily="34" charset="0"/>
                </a:rPr>
                <a:t>50%</a:t>
              </a:r>
            </a:p>
          </p:txBody>
        </p:sp>
      </p:grpSp>
      <p:sp>
        <p:nvSpPr>
          <p:cNvPr id="2" name="Slide Number Placeholder 1">
            <a:extLst>
              <a:ext uri="{FF2B5EF4-FFF2-40B4-BE49-F238E27FC236}">
                <a16:creationId xmlns:a16="http://schemas.microsoft.com/office/drawing/2014/main" id="{1BE85AEB-0D0E-B08C-4E51-B6BFF016FC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132901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5C23F-C3E9-4841-941B-495F215F7677}"/>
              </a:ext>
            </a:extLst>
          </p:cNvPr>
          <p:cNvSpPr>
            <a:spLocks noGrp="1"/>
          </p:cNvSpPr>
          <p:nvPr>
            <p:ph type="ctrTitle"/>
          </p:nvPr>
        </p:nvSpPr>
        <p:spPr/>
        <p:txBody>
          <a:bodyPr/>
          <a:lstStyle/>
          <a:p>
            <a:r>
              <a:rPr lang="en-US" dirty="0"/>
              <a:t>Physical Hazards</a:t>
            </a:r>
          </a:p>
        </p:txBody>
      </p:sp>
      <p:sp>
        <p:nvSpPr>
          <p:cNvPr id="4" name="Subtitle 3">
            <a:extLst>
              <a:ext uri="{FF2B5EF4-FFF2-40B4-BE49-F238E27FC236}">
                <a16:creationId xmlns:a16="http://schemas.microsoft.com/office/drawing/2014/main" id="{1E71C93F-01D0-3F43-A1B2-788720321419}"/>
              </a:ext>
            </a:extLst>
          </p:cNvPr>
          <p:cNvSpPr>
            <a:spLocks noGrp="1"/>
          </p:cNvSpPr>
          <p:nvPr>
            <p:ph type="subTitle" idx="1"/>
          </p:nvPr>
        </p:nvSpPr>
        <p:spPr/>
        <p:txBody>
          <a:bodyPr/>
          <a:lstStyle/>
          <a:p>
            <a:r>
              <a:rPr lang="en-US" dirty="0"/>
              <a:t>Lighting, STF, Falling Snow</a:t>
            </a:r>
          </a:p>
        </p:txBody>
      </p:sp>
      <p:sp>
        <p:nvSpPr>
          <p:cNvPr id="2" name="Slide Number Placeholder 1">
            <a:extLst>
              <a:ext uri="{FF2B5EF4-FFF2-40B4-BE49-F238E27FC236}">
                <a16:creationId xmlns:a16="http://schemas.microsoft.com/office/drawing/2014/main" id="{30FA2860-D50C-6B40-8910-9FDB7ED40E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1496210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AF8E-EC6D-4BEA-8F3F-E2076D1BEB9C}"/>
              </a:ext>
            </a:extLst>
          </p:cNvPr>
          <p:cNvSpPr>
            <a:spLocks noGrp="1"/>
          </p:cNvSpPr>
          <p:nvPr>
            <p:ph type="title"/>
          </p:nvPr>
        </p:nvSpPr>
        <p:spPr/>
        <p:txBody>
          <a:bodyPr>
            <a:normAutofit/>
          </a:bodyPr>
          <a:lstStyle/>
          <a:p>
            <a:r>
              <a:rPr lang="en-US" dirty="0"/>
              <a:t>Winter Slip, Trip, Fall Hazards</a:t>
            </a:r>
            <a:endParaRPr lang="en-VI" dirty="0"/>
          </a:p>
        </p:txBody>
      </p:sp>
      <p:pic>
        <p:nvPicPr>
          <p:cNvPr id="14" name="Picture 13" descr="A picture containing diagrams showing Light, Slippery Surfaces, Heights Work, and Frost, Snow, Ice">
            <a:extLst>
              <a:ext uri="{FF2B5EF4-FFF2-40B4-BE49-F238E27FC236}">
                <a16:creationId xmlns:a16="http://schemas.microsoft.com/office/drawing/2014/main" id="{5356E602-5E51-9BB8-18D5-C65BE7879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84" y="1298579"/>
            <a:ext cx="8280653" cy="4685532"/>
          </a:xfrm>
          <a:prstGeom prst="rect">
            <a:avLst/>
          </a:prstGeom>
        </p:spPr>
      </p:pic>
    </p:spTree>
    <p:extLst>
      <p:ext uri="{BB962C8B-B14F-4D97-AF65-F5344CB8AC3E}">
        <p14:creationId xmlns:p14="http://schemas.microsoft.com/office/powerpoint/2010/main" val="3979412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AF8E-EC6D-4BEA-8F3F-E2076D1BEB9C}"/>
              </a:ext>
            </a:extLst>
          </p:cNvPr>
          <p:cNvSpPr>
            <a:spLocks noGrp="1"/>
          </p:cNvSpPr>
          <p:nvPr>
            <p:ph type="title"/>
          </p:nvPr>
        </p:nvSpPr>
        <p:spPr/>
        <p:txBody>
          <a:bodyPr>
            <a:normAutofit/>
          </a:bodyPr>
          <a:lstStyle/>
          <a:p>
            <a:r>
              <a:rPr lang="en-US" dirty="0"/>
              <a:t> Winter Slip, Trip, Fall Hazards</a:t>
            </a:r>
            <a:endParaRPr lang="en-VI" dirty="0"/>
          </a:p>
        </p:txBody>
      </p:sp>
      <p:sp>
        <p:nvSpPr>
          <p:cNvPr id="3" name="Content Placeholder 2">
            <a:extLst>
              <a:ext uri="{FF2B5EF4-FFF2-40B4-BE49-F238E27FC236}">
                <a16:creationId xmlns:a16="http://schemas.microsoft.com/office/drawing/2014/main" id="{CEC5786B-42C3-425C-A54C-10C94FA9798B}"/>
              </a:ext>
            </a:extLst>
          </p:cNvPr>
          <p:cNvSpPr>
            <a:spLocks noGrp="1"/>
          </p:cNvSpPr>
          <p:nvPr>
            <p:ph sz="quarter" idx="13"/>
          </p:nvPr>
        </p:nvSpPr>
        <p:spPr>
          <a:xfrm>
            <a:off x="172958" y="1255467"/>
            <a:ext cx="4196318" cy="2286000"/>
          </a:xfrm>
        </p:spPr>
        <p:txBody>
          <a:bodyPr>
            <a:normAutofit/>
          </a:bodyPr>
          <a:lstStyle/>
          <a:p>
            <a:pPr marL="0" indent="0">
              <a:lnSpc>
                <a:spcPct val="80000"/>
              </a:lnSpc>
              <a:buNone/>
            </a:pPr>
            <a:r>
              <a:rPr lang="en-US" sz="2600" b="1" dirty="0"/>
              <a:t>LIGHTING</a:t>
            </a:r>
          </a:p>
          <a:p>
            <a:pPr>
              <a:lnSpc>
                <a:spcPct val="80000"/>
              </a:lnSpc>
            </a:pPr>
            <a:r>
              <a:rPr lang="en-US" sz="2400" dirty="0"/>
              <a:t>Arrive /leave work in dark</a:t>
            </a:r>
          </a:p>
          <a:p>
            <a:pPr>
              <a:lnSpc>
                <a:spcPct val="80000"/>
              </a:lnSpc>
            </a:pPr>
            <a:r>
              <a:rPr lang="en-US" sz="2400" dirty="0"/>
              <a:t>Install bright lighting </a:t>
            </a:r>
          </a:p>
          <a:p>
            <a:pPr marL="685800" lvl="1" indent="-228600">
              <a:lnSpc>
                <a:spcPct val="80000"/>
              </a:lnSpc>
            </a:pPr>
            <a:r>
              <a:rPr lang="en-US" sz="2000" dirty="0"/>
              <a:t>Outdoor work paths, work areas, parking lots, etc. </a:t>
            </a:r>
          </a:p>
          <a:p>
            <a:pPr marL="457200" lvl="1" indent="0">
              <a:buNone/>
            </a:pPr>
            <a:endParaRPr lang="en-US" dirty="0"/>
          </a:p>
        </p:txBody>
      </p:sp>
      <p:sp>
        <p:nvSpPr>
          <p:cNvPr id="5" name="Content Placeholder 4">
            <a:extLst>
              <a:ext uri="{FF2B5EF4-FFF2-40B4-BE49-F238E27FC236}">
                <a16:creationId xmlns:a16="http://schemas.microsoft.com/office/drawing/2014/main" id="{65A60A8C-9FA6-43B6-9B39-3E72EFB770DD}"/>
              </a:ext>
            </a:extLst>
          </p:cNvPr>
          <p:cNvSpPr>
            <a:spLocks noGrp="1"/>
          </p:cNvSpPr>
          <p:nvPr>
            <p:ph sz="quarter" idx="15"/>
          </p:nvPr>
        </p:nvSpPr>
        <p:spPr>
          <a:xfrm>
            <a:off x="4470638" y="1255467"/>
            <a:ext cx="4500405" cy="2286000"/>
          </a:xfrm>
        </p:spPr>
        <p:txBody>
          <a:bodyPr>
            <a:noAutofit/>
          </a:bodyPr>
          <a:lstStyle/>
          <a:p>
            <a:pPr marL="0" indent="0">
              <a:lnSpc>
                <a:spcPct val="80000"/>
              </a:lnSpc>
              <a:buNone/>
            </a:pPr>
            <a:r>
              <a:rPr lang="en-US" sz="2600" b="1" dirty="0"/>
              <a:t>SLIPPERY SURFACES</a:t>
            </a:r>
          </a:p>
          <a:p>
            <a:pPr>
              <a:lnSpc>
                <a:spcPct val="80000"/>
              </a:lnSpc>
            </a:pPr>
            <a:r>
              <a:rPr lang="en-US" sz="2400" dirty="0"/>
              <a:t>Remove wet/decaying leaves</a:t>
            </a:r>
          </a:p>
          <a:p>
            <a:pPr>
              <a:lnSpc>
                <a:spcPct val="80000"/>
              </a:lnSpc>
            </a:pPr>
            <a:r>
              <a:rPr lang="en-US" sz="2400" dirty="0"/>
              <a:t>Avoid wet grass, mud, puddles</a:t>
            </a:r>
          </a:p>
          <a:p>
            <a:pPr>
              <a:lnSpc>
                <a:spcPct val="80000"/>
              </a:lnSpc>
            </a:pPr>
            <a:r>
              <a:rPr lang="en-US" sz="2400" dirty="0"/>
              <a:t>Clean up mud, water, debris, etc. </a:t>
            </a:r>
          </a:p>
        </p:txBody>
      </p:sp>
      <p:sp>
        <p:nvSpPr>
          <p:cNvPr id="6" name="Content Placeholder 5">
            <a:extLst>
              <a:ext uri="{FF2B5EF4-FFF2-40B4-BE49-F238E27FC236}">
                <a16:creationId xmlns:a16="http://schemas.microsoft.com/office/drawing/2014/main" id="{F67A306C-CD9F-41D2-93B2-C0F8803E896A}"/>
              </a:ext>
            </a:extLst>
          </p:cNvPr>
          <p:cNvSpPr>
            <a:spLocks noGrp="1"/>
          </p:cNvSpPr>
          <p:nvPr>
            <p:ph sz="quarter" idx="16"/>
          </p:nvPr>
        </p:nvSpPr>
        <p:spPr>
          <a:xfrm>
            <a:off x="172958" y="3541467"/>
            <a:ext cx="4297680" cy="2565400"/>
          </a:xfrm>
        </p:spPr>
        <p:txBody>
          <a:bodyPr>
            <a:normAutofit fontScale="32500" lnSpcReduction="20000"/>
          </a:bodyPr>
          <a:lstStyle/>
          <a:p>
            <a:pPr marL="0" indent="0">
              <a:buNone/>
            </a:pPr>
            <a:r>
              <a:rPr lang="en-US" sz="8000" b="1" dirty="0"/>
              <a:t>HEIGHT WORK</a:t>
            </a:r>
          </a:p>
          <a:p>
            <a:r>
              <a:rPr lang="en-US" sz="7400" dirty="0"/>
              <a:t>Fall protection</a:t>
            </a:r>
          </a:p>
          <a:p>
            <a:pPr marL="685800" lvl="1" indent="-228600"/>
            <a:r>
              <a:rPr lang="en-US" sz="6200" dirty="0"/>
              <a:t>Guard rails, PPE</a:t>
            </a:r>
          </a:p>
          <a:p>
            <a:r>
              <a:rPr lang="en-US" sz="7400" dirty="0"/>
              <a:t>Ladders clear snow/ice</a:t>
            </a:r>
          </a:p>
          <a:p>
            <a:pPr marL="685800" lvl="1" indent="-228600"/>
            <a:r>
              <a:rPr lang="en-US" sz="6200" dirty="0"/>
              <a:t>Set on firm surface</a:t>
            </a:r>
          </a:p>
          <a:p>
            <a:pPr marL="685800" lvl="1" indent="-228600"/>
            <a:r>
              <a:rPr lang="en-US" sz="6200" dirty="0"/>
              <a:t>Do not use on windy days</a:t>
            </a:r>
          </a:p>
          <a:p>
            <a:r>
              <a:rPr lang="en-US" sz="7400" dirty="0"/>
              <a:t>Caution near power lines</a:t>
            </a:r>
          </a:p>
          <a:p>
            <a:pPr marL="0" indent="0">
              <a:buNone/>
            </a:pPr>
            <a:endParaRPr lang="en-US" dirty="0"/>
          </a:p>
        </p:txBody>
      </p:sp>
      <p:sp>
        <p:nvSpPr>
          <p:cNvPr id="4" name="Content Placeholder 3">
            <a:extLst>
              <a:ext uri="{FF2B5EF4-FFF2-40B4-BE49-F238E27FC236}">
                <a16:creationId xmlns:a16="http://schemas.microsoft.com/office/drawing/2014/main" id="{5F2BAEC2-99A1-4718-92D3-B89183DD0562}"/>
              </a:ext>
            </a:extLst>
          </p:cNvPr>
          <p:cNvSpPr>
            <a:spLocks noGrp="1"/>
          </p:cNvSpPr>
          <p:nvPr>
            <p:ph sz="quarter" idx="14"/>
          </p:nvPr>
        </p:nvSpPr>
        <p:spPr>
          <a:xfrm>
            <a:off x="4572000" y="3541467"/>
            <a:ext cx="4399042" cy="2565399"/>
          </a:xfrm>
        </p:spPr>
        <p:txBody>
          <a:bodyPr>
            <a:normAutofit fontScale="62500" lnSpcReduction="20000"/>
          </a:bodyPr>
          <a:lstStyle/>
          <a:p>
            <a:pPr marL="0" indent="0">
              <a:buNone/>
            </a:pPr>
            <a:r>
              <a:rPr lang="en-US" sz="4200" b="1" dirty="0"/>
              <a:t>FROST, SNOW, ICE</a:t>
            </a:r>
          </a:p>
          <a:p>
            <a:r>
              <a:rPr lang="en-US" sz="3800" dirty="0"/>
              <a:t>Lack of grit</a:t>
            </a:r>
          </a:p>
          <a:p>
            <a:r>
              <a:rPr lang="en-US" sz="3800" dirty="0"/>
              <a:t>Remove snow &amp; ice</a:t>
            </a:r>
          </a:p>
          <a:p>
            <a:r>
              <a:rPr lang="en-US" sz="3800" dirty="0"/>
              <a:t>Spread </a:t>
            </a:r>
            <a:r>
              <a:rPr lang="en-US" sz="3800" dirty="0" err="1"/>
              <a:t>de-icer</a:t>
            </a:r>
            <a:endParaRPr lang="en-US" sz="3800" dirty="0"/>
          </a:p>
          <a:p>
            <a:pPr marL="685800" lvl="1" indent="-228600"/>
            <a:r>
              <a:rPr lang="en-US" sz="3200" dirty="0"/>
              <a:t>Rock salt stops ice forming &amp; melts existing snow/ice</a:t>
            </a:r>
          </a:p>
          <a:p>
            <a:pPr marL="685800" lvl="1" indent="-228600"/>
            <a:r>
              <a:rPr lang="en-US" sz="3200" dirty="0"/>
              <a:t>Sand adds grit to a surface </a:t>
            </a:r>
          </a:p>
          <a:p>
            <a:endParaRPr lang="en-VI" dirty="0"/>
          </a:p>
        </p:txBody>
      </p:sp>
    </p:spTree>
    <p:extLst>
      <p:ext uri="{BB962C8B-B14F-4D97-AF65-F5344CB8AC3E}">
        <p14:creationId xmlns:p14="http://schemas.microsoft.com/office/powerpoint/2010/main" val="210858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15B2-D895-49F1-8D02-8DCCCC8F6E35}"/>
              </a:ext>
            </a:extLst>
          </p:cNvPr>
          <p:cNvSpPr>
            <a:spLocks noGrp="1"/>
          </p:cNvSpPr>
          <p:nvPr>
            <p:ph type="title" idx="4294967295"/>
          </p:nvPr>
        </p:nvSpPr>
        <p:spPr>
          <a:xfrm>
            <a:off x="228600" y="241439"/>
            <a:ext cx="8686800" cy="822325"/>
          </a:xfrm>
        </p:spPr>
        <p:txBody>
          <a:bodyPr anchor="t"/>
          <a:lstStyle/>
          <a:p>
            <a:r>
              <a:rPr lang="en-US" sz="4000" dirty="0">
                <a:solidFill>
                  <a:srgbClr val="F4A61F"/>
                </a:solidFill>
              </a:rPr>
              <a:t>Winter Light</a:t>
            </a:r>
            <a:endParaRPr lang="en-VI" sz="4000" dirty="0">
              <a:solidFill>
                <a:srgbClr val="F4A61F"/>
              </a:solidFill>
            </a:endParaRPr>
          </a:p>
        </p:txBody>
      </p:sp>
      <p:pic>
        <p:nvPicPr>
          <p:cNvPr id="8" name="Picture 7" descr="An early winter mroning at grain elevator showing employee walking across parking lot and two semis parked.">
            <a:extLst>
              <a:ext uri="{FF2B5EF4-FFF2-40B4-BE49-F238E27FC236}">
                <a16:creationId xmlns:a16="http://schemas.microsoft.com/office/drawing/2014/main" id="{54B2B4E6-7775-436B-BA69-77CBFDBD9E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998331"/>
            <a:ext cx="8686800" cy="3516243"/>
          </a:xfrm>
          <a:prstGeom prst="rect">
            <a:avLst/>
          </a:prstGeom>
          <a:ln w="19050">
            <a:solidFill>
              <a:schemeClr val="tx1">
                <a:lumMod val="50000"/>
                <a:lumOff val="50000"/>
              </a:schemeClr>
            </a:solidFill>
          </a:ln>
        </p:spPr>
      </p:pic>
      <p:sp>
        <p:nvSpPr>
          <p:cNvPr id="5" name="Text Placeholder 4">
            <a:extLst>
              <a:ext uri="{FF2B5EF4-FFF2-40B4-BE49-F238E27FC236}">
                <a16:creationId xmlns:a16="http://schemas.microsoft.com/office/drawing/2014/main" id="{1F5D7DC1-B09F-45CB-BF5D-2BFA3DC8229E}"/>
              </a:ext>
            </a:extLst>
          </p:cNvPr>
          <p:cNvSpPr>
            <a:spLocks noGrp="1"/>
          </p:cNvSpPr>
          <p:nvPr>
            <p:ph type="body" sz="quarter" idx="4294967295"/>
          </p:nvPr>
        </p:nvSpPr>
        <p:spPr>
          <a:xfrm>
            <a:off x="228600" y="998331"/>
            <a:ext cx="8699357" cy="1277042"/>
          </a:xfrm>
        </p:spPr>
        <p:txBody>
          <a:bodyPr>
            <a:normAutofit fontScale="92500"/>
          </a:bodyPr>
          <a:lstStyle/>
          <a:p>
            <a:pPr marL="0" indent="0" algn="ctr">
              <a:buNone/>
            </a:pPr>
            <a:r>
              <a:rPr lang="en-US" dirty="0">
                <a:solidFill>
                  <a:srgbClr val="FFFFFF"/>
                </a:solidFill>
              </a:rPr>
              <a:t>Shortened daylight hours. Workers arrive &amp; leave in dark conditions. Less sunlight filters indoors. </a:t>
            </a:r>
          </a:p>
        </p:txBody>
      </p:sp>
      <p:sp>
        <p:nvSpPr>
          <p:cNvPr id="6" name="Content Placeholder 5">
            <a:extLst>
              <a:ext uri="{FF2B5EF4-FFF2-40B4-BE49-F238E27FC236}">
                <a16:creationId xmlns:a16="http://schemas.microsoft.com/office/drawing/2014/main" id="{A01D75E8-EC21-487F-B764-4A3EF419F37B}"/>
              </a:ext>
            </a:extLst>
          </p:cNvPr>
          <p:cNvSpPr>
            <a:spLocks noGrp="1"/>
          </p:cNvSpPr>
          <p:nvPr>
            <p:ph sz="quarter" idx="4294967295"/>
          </p:nvPr>
        </p:nvSpPr>
        <p:spPr>
          <a:xfrm>
            <a:off x="241157" y="4514574"/>
            <a:ext cx="8969104" cy="2376556"/>
          </a:xfrm>
        </p:spPr>
        <p:txBody>
          <a:bodyPr>
            <a:normAutofit/>
          </a:bodyPr>
          <a:lstStyle/>
          <a:p>
            <a:pPr marL="0" indent="0">
              <a:spcBef>
                <a:spcPts val="0"/>
              </a:spcBef>
              <a:spcAft>
                <a:spcPts val="1200"/>
              </a:spcAft>
              <a:buNone/>
            </a:pPr>
            <a:r>
              <a:rPr lang="en-US" sz="3600" spc="-50" dirty="0">
                <a:latin typeface="Lato Semibold" panose="020F0702020204030203" pitchFamily="34" charset="0"/>
                <a:cs typeface="Lato Semibold" panose="020F0702020204030203" pitchFamily="34" charset="0"/>
              </a:rPr>
              <a:t>Ensure adequate lighting to reduce hazards</a:t>
            </a:r>
          </a:p>
          <a:p>
            <a:pPr>
              <a:spcBef>
                <a:spcPts val="0"/>
              </a:spcBef>
            </a:pPr>
            <a:r>
              <a:rPr lang="en-US" spc="-100" dirty="0"/>
              <a:t>Outdoor paths, parking lots, stairs, work areas</a:t>
            </a:r>
          </a:p>
          <a:p>
            <a:pPr>
              <a:spcBef>
                <a:spcPts val="0"/>
              </a:spcBef>
            </a:pPr>
            <a:r>
              <a:rPr lang="en-US" spc="-100" dirty="0"/>
              <a:t>Indoor halls, stairs, work areas – overhead &amp; task</a:t>
            </a:r>
          </a:p>
          <a:p>
            <a:pPr>
              <a:spcBef>
                <a:spcPts val="0"/>
              </a:spcBef>
            </a:pPr>
            <a:r>
              <a:rPr lang="en-US" spc="-100" dirty="0"/>
              <a:t>Grain dust areas – NFPA dust explosion approved</a:t>
            </a:r>
          </a:p>
        </p:txBody>
      </p:sp>
    </p:spTree>
    <p:extLst>
      <p:ext uri="{BB962C8B-B14F-4D97-AF65-F5344CB8AC3E}">
        <p14:creationId xmlns:p14="http://schemas.microsoft.com/office/powerpoint/2010/main" val="424389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574B7-4297-47F4-81F2-DF47BA61A097}"/>
              </a:ext>
            </a:extLst>
          </p:cNvPr>
          <p:cNvSpPr>
            <a:spLocks noGrp="1"/>
          </p:cNvSpPr>
          <p:nvPr>
            <p:ph type="title" idx="4294967295"/>
          </p:nvPr>
        </p:nvSpPr>
        <p:spPr>
          <a:xfrm>
            <a:off x="238427" y="5865441"/>
            <a:ext cx="8724900" cy="822325"/>
          </a:xfrm>
        </p:spPr>
        <p:txBody>
          <a:bodyPr anchor="b"/>
          <a:lstStyle/>
          <a:p>
            <a:r>
              <a:rPr lang="en-US" dirty="0">
                <a:solidFill>
                  <a:srgbClr val="F4A61F"/>
                </a:solidFill>
              </a:rPr>
              <a:t>Did You Know?</a:t>
            </a:r>
            <a:endParaRPr lang="en-VI" dirty="0">
              <a:solidFill>
                <a:srgbClr val="F4A61F"/>
              </a:solidFill>
            </a:endParaRPr>
          </a:p>
        </p:txBody>
      </p:sp>
      <p:sp>
        <p:nvSpPr>
          <p:cNvPr id="2" name="Text Placeholder 1">
            <a:extLst>
              <a:ext uri="{FF2B5EF4-FFF2-40B4-BE49-F238E27FC236}">
                <a16:creationId xmlns:a16="http://schemas.microsoft.com/office/drawing/2014/main" id="{AE89CE73-94FF-4D70-9690-B8BBF74A1619}"/>
              </a:ext>
            </a:extLst>
          </p:cNvPr>
          <p:cNvSpPr>
            <a:spLocks noGrp="1"/>
          </p:cNvSpPr>
          <p:nvPr>
            <p:ph type="body" sz="quarter" idx="4294967295"/>
          </p:nvPr>
        </p:nvSpPr>
        <p:spPr>
          <a:xfrm>
            <a:off x="240445" y="227195"/>
            <a:ext cx="4343400" cy="5613197"/>
          </a:xfrm>
        </p:spPr>
        <p:txBody>
          <a:bodyPr>
            <a:normAutofit lnSpcReduction="10000"/>
          </a:bodyPr>
          <a:lstStyle/>
          <a:p>
            <a:pPr marL="0" indent="0">
              <a:buNone/>
            </a:pPr>
            <a:r>
              <a:rPr lang="en-US" dirty="0">
                <a:latin typeface="Lato" panose="020F0502020204030203" pitchFamily="34" charset="0"/>
                <a:cs typeface="Lato Semibold" panose="020F0702020204030203" pitchFamily="34" charset="0"/>
              </a:rPr>
              <a:t>Light can affect mental health &amp; productivity</a:t>
            </a:r>
          </a:p>
          <a:p>
            <a:r>
              <a:rPr lang="en-US" dirty="0"/>
              <a:t>Seasonal Affective Disorder – </a:t>
            </a:r>
          </a:p>
          <a:p>
            <a:pPr lvl="1"/>
            <a:r>
              <a:rPr lang="en-US" dirty="0"/>
              <a:t>"Winter Blues"</a:t>
            </a:r>
          </a:p>
          <a:p>
            <a:pPr lvl="1"/>
            <a:r>
              <a:rPr lang="en-US" dirty="0"/>
              <a:t>Lack of sunlight</a:t>
            </a:r>
          </a:p>
          <a:p>
            <a:pPr lvl="1"/>
            <a:r>
              <a:rPr lang="en-US" dirty="0"/>
              <a:t>Talk to doctor</a:t>
            </a:r>
          </a:p>
          <a:p>
            <a:r>
              <a:rPr lang="en-US" dirty="0"/>
              <a:t>Poor lighting</a:t>
            </a:r>
          </a:p>
          <a:p>
            <a:pPr lvl="1"/>
            <a:r>
              <a:rPr lang="en-US" dirty="0"/>
              <a:t>Too harsh/dim</a:t>
            </a:r>
          </a:p>
          <a:p>
            <a:pPr lvl="1"/>
            <a:r>
              <a:rPr lang="en-US" dirty="0"/>
              <a:t>Use overhead &amp; task lighting</a:t>
            </a:r>
          </a:p>
        </p:txBody>
      </p:sp>
      <p:pic>
        <p:nvPicPr>
          <p:cNvPr id="6" name="Picture 5" descr="Infographic on Seasonal Affective Disorder of SAD.">
            <a:extLst>
              <a:ext uri="{FF2B5EF4-FFF2-40B4-BE49-F238E27FC236}">
                <a16:creationId xmlns:a16="http://schemas.microsoft.com/office/drawing/2014/main" id="{114F3D3D-0A3E-5A08-C58F-2B6ABF4BCC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41667" y="0"/>
            <a:ext cx="4602333" cy="6858000"/>
          </a:xfrm>
          <a:prstGeom prst="rect">
            <a:avLst/>
          </a:prstGeom>
        </p:spPr>
      </p:pic>
    </p:spTree>
    <p:extLst>
      <p:ext uri="{BB962C8B-B14F-4D97-AF65-F5344CB8AC3E}">
        <p14:creationId xmlns:p14="http://schemas.microsoft.com/office/powerpoint/2010/main" val="4237302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8D8037-4BD4-358B-8150-E62DB4BAA7DF}"/>
              </a:ext>
            </a:extLst>
          </p:cNvPr>
          <p:cNvSpPr>
            <a:spLocks noGrp="1"/>
          </p:cNvSpPr>
          <p:nvPr>
            <p:ph type="title" idx="4294967295"/>
          </p:nvPr>
        </p:nvSpPr>
        <p:spPr>
          <a:xfrm>
            <a:off x="228600" y="-822960"/>
            <a:ext cx="8686800" cy="822960"/>
          </a:xfrm>
        </p:spPr>
        <p:txBody>
          <a:bodyPr vert="horz" lIns="91440" tIns="45720" rIns="91440" bIns="45720" rtlCol="0" anchor="b">
            <a:noAutofit/>
          </a:bodyPr>
          <a:lstStyle/>
          <a:p>
            <a:r>
              <a:rPr lang="en-US" dirty="0"/>
              <a:t>Effects of Inadequate Light</a:t>
            </a:r>
            <a:endParaRPr lang="en-VI" dirty="0"/>
          </a:p>
        </p:txBody>
      </p:sp>
      <p:pic>
        <p:nvPicPr>
          <p:cNvPr id="8" name="Picture 7" descr="Graphic showing the effects of inadequate light in the workplace. ">
            <a:extLst>
              <a:ext uri="{FF2B5EF4-FFF2-40B4-BE49-F238E27FC236}">
                <a16:creationId xmlns:a16="http://schemas.microsoft.com/office/drawing/2014/main" id="{65D71B7D-266E-37B1-A240-C2D2B167FC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8087" y="727363"/>
            <a:ext cx="5807825" cy="5403273"/>
          </a:xfrm>
          <a:prstGeom prst="rect">
            <a:avLst/>
          </a:prstGeom>
        </p:spPr>
      </p:pic>
    </p:spTree>
    <p:extLst>
      <p:ext uri="{BB962C8B-B14F-4D97-AF65-F5344CB8AC3E}">
        <p14:creationId xmlns:p14="http://schemas.microsoft.com/office/powerpoint/2010/main" val="152714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Disclaimers</a:t>
            </a:r>
          </a:p>
        </p:txBody>
      </p:sp>
      <p:sp>
        <p:nvSpPr>
          <p:cNvPr id="6" name="Content Placeholder 5"/>
          <p:cNvSpPr>
            <a:spLocks noGrp="1"/>
          </p:cNvSpPr>
          <p:nvPr>
            <p:ph sz="quarter" idx="13"/>
          </p:nvPr>
        </p:nvSpPr>
        <p:spPr>
          <a:xfrm>
            <a:off x="474562" y="1257299"/>
            <a:ext cx="8137003" cy="4599491"/>
          </a:xfrm>
        </p:spPr>
        <p:txBody>
          <a:bodyPr>
            <a:noAutofit/>
          </a:bodyPr>
          <a:lstStyle/>
          <a:p>
            <a:pPr marL="0" lvl="0" indent="0">
              <a:spcBef>
                <a:spcPts val="600"/>
              </a:spcBef>
              <a:buClrTx/>
              <a:buSzTx/>
              <a:buNone/>
            </a:pPr>
            <a:r>
              <a:rPr lang="en-US" sz="2800" dirty="0">
                <a:solidFill>
                  <a:prstClr val="black"/>
                </a:solidFill>
              </a:rPr>
              <a:t>This material was produced under grant number SH-37173-SH1 from the Occupational Safety and Health Administration, U. S. Department of Labor.</a:t>
            </a:r>
          </a:p>
          <a:p>
            <a:pPr marL="0" lvl="0" indent="0">
              <a:spcBef>
                <a:spcPts val="2400"/>
              </a:spcBef>
              <a:buClrTx/>
              <a:buSzTx/>
              <a:buNone/>
            </a:pPr>
            <a:r>
              <a:rPr lang="en-US" sz="2800" dirty="0">
                <a:solidFill>
                  <a:prstClr val="black"/>
                </a:solidFill>
              </a:rPr>
              <a:t>It does not necessarily reflect the views or policies of the U. S. Department of Labor, nor does mention of trade names, commercial products, or organizations imply endorsement by the U. S. Government.</a:t>
            </a:r>
          </a:p>
          <a:p>
            <a:pPr marL="0" indent="0">
              <a:spcBef>
                <a:spcPts val="600"/>
              </a:spcBef>
              <a:buNone/>
            </a:pP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200" b="1" i="0" u="none" strike="noStrike" kern="1200" cap="none" spc="0" normalizeH="0" baseline="0" noProof="0" smtClean="0">
                <a:ln>
                  <a:noFill/>
                </a:ln>
                <a:solidFill>
                  <a:prstClr val="black">
                    <a:tint val="75000"/>
                  </a:prstClr>
                </a:solidFill>
                <a:effectLst/>
                <a:uLnTx/>
                <a:uFillTx/>
                <a:latin typeface="Arial Narrow" panose="020B0606020202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black">
                  <a:tint val="75000"/>
                </a:prstClr>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762122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5DEE3-8EE0-4A07-BF9A-1C0AB07F907E}"/>
              </a:ext>
            </a:extLst>
          </p:cNvPr>
          <p:cNvSpPr>
            <a:spLocks noGrp="1"/>
          </p:cNvSpPr>
          <p:nvPr>
            <p:ph type="title"/>
          </p:nvPr>
        </p:nvSpPr>
        <p:spPr/>
        <p:txBody>
          <a:bodyPr/>
          <a:lstStyle/>
          <a:p>
            <a:r>
              <a:rPr lang="en-US" dirty="0"/>
              <a:t>Slippery Surfaces</a:t>
            </a:r>
            <a:endParaRPr lang="en-VI" dirty="0"/>
          </a:p>
        </p:txBody>
      </p:sp>
      <p:pic>
        <p:nvPicPr>
          <p:cNvPr id="8" name="Content Placeholder 7" descr="Wet, decaying leaves">
            <a:extLst>
              <a:ext uri="{FF2B5EF4-FFF2-40B4-BE49-F238E27FC236}">
                <a16:creationId xmlns:a16="http://schemas.microsoft.com/office/drawing/2014/main" id="{29BC5B2A-7331-4681-9876-65BB6BD3681A}"/>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228599" y="1163026"/>
            <a:ext cx="4114800" cy="2743027"/>
          </a:xfrm>
          <a:ln w="19050">
            <a:solidFill>
              <a:schemeClr val="tx1">
                <a:lumMod val="50000"/>
                <a:lumOff val="50000"/>
              </a:schemeClr>
            </a:solidFill>
          </a:ln>
        </p:spPr>
      </p:pic>
      <p:sp>
        <p:nvSpPr>
          <p:cNvPr id="15" name="TextBox 14">
            <a:extLst>
              <a:ext uri="{FF2B5EF4-FFF2-40B4-BE49-F238E27FC236}">
                <a16:creationId xmlns:a16="http://schemas.microsoft.com/office/drawing/2014/main" id="{06A7A94F-88FB-453F-B2B7-2B96E0520C50}"/>
              </a:ext>
            </a:extLst>
          </p:cNvPr>
          <p:cNvSpPr txBox="1"/>
          <p:nvPr/>
        </p:nvSpPr>
        <p:spPr>
          <a:xfrm>
            <a:off x="228599" y="1163026"/>
            <a:ext cx="4114800"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Remove wet/decaying leaves</a:t>
            </a:r>
            <a:endParaRPr kumimoji="0" lang="en-VI" sz="2400" b="0" i="0" u="none" strike="noStrike" kern="1200" cap="none" spc="0" normalizeH="0" baseline="0" noProof="0" dirty="0">
              <a:ln>
                <a:noFill/>
              </a:ln>
              <a:solidFill>
                <a:srgbClr val="FFFFFF"/>
              </a:solidFill>
              <a:effectLst/>
              <a:uLnTx/>
              <a:uFillTx/>
              <a:latin typeface="Lato" panose="020F0502020204030203" pitchFamily="34" charset="0"/>
              <a:ea typeface="+mn-ea"/>
              <a:cs typeface="+mn-cs"/>
            </a:endParaRPr>
          </a:p>
        </p:txBody>
      </p:sp>
      <p:pic>
        <p:nvPicPr>
          <p:cNvPr id="12" name="Content Placeholder 11" descr="Person stepping into mud puddle.">
            <a:extLst>
              <a:ext uri="{FF2B5EF4-FFF2-40B4-BE49-F238E27FC236}">
                <a16:creationId xmlns:a16="http://schemas.microsoft.com/office/drawing/2014/main" id="{DB2EB711-9DEC-46A9-BB13-90D132DBA73D}"/>
              </a:ext>
            </a:extLst>
          </p:cNvPr>
          <p:cNvPicPr>
            <a:picLocks noGrp="1" noChangeAspect="1"/>
          </p:cNvPicPr>
          <p:nvPr>
            <p:ph sz="quarter" idx="14"/>
          </p:nvPr>
        </p:nvPicPr>
        <p:blipFill>
          <a:blip r:embed="rId4" cstate="email">
            <a:extLst>
              <a:ext uri="{28A0092B-C50C-407E-A947-70E740481C1C}">
                <a14:useLocalDpi xmlns:a14="http://schemas.microsoft.com/office/drawing/2010/main"/>
              </a:ext>
            </a:extLst>
          </a:blip>
          <a:stretch>
            <a:fillRect/>
          </a:stretch>
        </p:blipFill>
        <p:spPr>
          <a:xfrm>
            <a:off x="228599" y="3977634"/>
            <a:ext cx="4114800" cy="2742903"/>
          </a:xfrm>
          <a:ln w="19050">
            <a:solidFill>
              <a:schemeClr val="tx1">
                <a:lumMod val="50000"/>
                <a:lumOff val="50000"/>
              </a:schemeClr>
            </a:solidFill>
          </a:ln>
        </p:spPr>
      </p:pic>
      <p:sp>
        <p:nvSpPr>
          <p:cNvPr id="19" name="TextBox 18">
            <a:extLst>
              <a:ext uri="{FF2B5EF4-FFF2-40B4-BE49-F238E27FC236}">
                <a16:creationId xmlns:a16="http://schemas.microsoft.com/office/drawing/2014/main" id="{C8B96B3C-3313-457F-B9D1-D80BBC62CF1B}"/>
              </a:ext>
            </a:extLst>
          </p:cNvPr>
          <p:cNvSpPr txBox="1"/>
          <p:nvPr/>
        </p:nvSpPr>
        <p:spPr>
          <a:xfrm>
            <a:off x="228599" y="3977634"/>
            <a:ext cx="4114800" cy="830997"/>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Avoid mud, wet grass, puddles, sloped terrain</a:t>
            </a:r>
            <a:endParaRPr kumimoji="0" lang="en-VI" sz="2400" b="0" i="0" u="none" strike="noStrike" kern="1200" cap="none" spc="0" normalizeH="0" baseline="0" noProof="0" dirty="0">
              <a:ln>
                <a:noFill/>
              </a:ln>
              <a:solidFill>
                <a:srgbClr val="FFFFFF"/>
              </a:solidFill>
              <a:effectLst/>
              <a:uLnTx/>
              <a:uFillTx/>
              <a:latin typeface="Lato" panose="020F0502020204030203" pitchFamily="34" charset="0"/>
              <a:ea typeface="+mn-ea"/>
              <a:cs typeface="+mn-cs"/>
            </a:endParaRPr>
          </a:p>
        </p:txBody>
      </p:sp>
      <p:pic>
        <p:nvPicPr>
          <p:cNvPr id="10" name="Content Placeholder 9" descr="Spilled grain on walkway.">
            <a:extLst>
              <a:ext uri="{FF2B5EF4-FFF2-40B4-BE49-F238E27FC236}">
                <a16:creationId xmlns:a16="http://schemas.microsoft.com/office/drawing/2014/main" id="{D1730B45-5338-42F1-84A2-F16F8B2BCB62}"/>
              </a:ext>
            </a:extLst>
          </p:cNvPr>
          <p:cNvPicPr>
            <a:picLocks noGrp="1" noChangeAspect="1"/>
          </p:cNvPicPr>
          <p:nvPr>
            <p:ph sz="quarter" idx="15"/>
          </p:nvPr>
        </p:nvPicPr>
        <p:blipFill>
          <a:blip r:embed="rId5" cstate="email">
            <a:extLst>
              <a:ext uri="{28A0092B-C50C-407E-A947-70E740481C1C}">
                <a14:useLocalDpi xmlns:a14="http://schemas.microsoft.com/office/drawing/2010/main"/>
              </a:ext>
            </a:extLst>
          </a:blip>
          <a:stretch>
            <a:fillRect/>
          </a:stretch>
        </p:blipFill>
        <p:spPr>
          <a:xfrm>
            <a:off x="4800600" y="1163026"/>
            <a:ext cx="4114800" cy="2743200"/>
          </a:xfrm>
          <a:ln w="19050">
            <a:solidFill>
              <a:schemeClr val="tx1">
                <a:lumMod val="50000"/>
                <a:lumOff val="50000"/>
              </a:schemeClr>
            </a:solidFill>
          </a:ln>
        </p:spPr>
      </p:pic>
      <p:sp>
        <p:nvSpPr>
          <p:cNvPr id="16" name="TextBox 15">
            <a:extLst>
              <a:ext uri="{FF2B5EF4-FFF2-40B4-BE49-F238E27FC236}">
                <a16:creationId xmlns:a16="http://schemas.microsoft.com/office/drawing/2014/main" id="{1D141402-BFD7-4285-8F19-98A46E45764F}"/>
              </a:ext>
            </a:extLst>
          </p:cNvPr>
          <p:cNvSpPr txBox="1"/>
          <p:nvPr/>
        </p:nvSpPr>
        <p:spPr>
          <a:xfrm>
            <a:off x="4800600" y="1163026"/>
            <a:ext cx="4114800"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Clean up spilled grain</a:t>
            </a:r>
            <a:endParaRPr kumimoji="0" lang="en-VI" sz="2400" b="0" i="0" u="none" strike="noStrike" kern="1200" cap="none" spc="0" normalizeH="0" baseline="0" noProof="0" dirty="0">
              <a:ln>
                <a:noFill/>
              </a:ln>
              <a:solidFill>
                <a:srgbClr val="FFFFFF"/>
              </a:solidFill>
              <a:effectLst/>
              <a:uLnTx/>
              <a:uFillTx/>
              <a:latin typeface="Lato" panose="020F0502020204030203" pitchFamily="34" charset="0"/>
              <a:ea typeface="+mn-ea"/>
              <a:cs typeface="+mn-cs"/>
            </a:endParaRPr>
          </a:p>
        </p:txBody>
      </p:sp>
      <p:pic>
        <p:nvPicPr>
          <p:cNvPr id="14" name="Content Placeholder 13" descr="Oil spill on the floor.">
            <a:extLst>
              <a:ext uri="{FF2B5EF4-FFF2-40B4-BE49-F238E27FC236}">
                <a16:creationId xmlns:a16="http://schemas.microsoft.com/office/drawing/2014/main" id="{F2F04C3F-D973-406C-B0DA-87F86C5FD443}"/>
              </a:ext>
            </a:extLst>
          </p:cNvPr>
          <p:cNvPicPr>
            <a:picLocks noGrp="1" noChangeAspect="1"/>
          </p:cNvPicPr>
          <p:nvPr>
            <p:ph sz="quarter" idx="16"/>
          </p:nvPr>
        </p:nvPicPr>
        <p:blipFill rotWithShape="1">
          <a:blip r:embed="rId6" cstate="email">
            <a:extLst>
              <a:ext uri="{28A0092B-C50C-407E-A947-70E740481C1C}">
                <a14:useLocalDpi xmlns:a14="http://schemas.microsoft.com/office/drawing/2010/main"/>
              </a:ext>
            </a:extLst>
          </a:blip>
          <a:srcRect/>
          <a:stretch/>
        </p:blipFill>
        <p:spPr>
          <a:xfrm>
            <a:off x="4800600" y="3977634"/>
            <a:ext cx="4114800" cy="2742903"/>
          </a:xfrm>
          <a:ln w="19050">
            <a:solidFill>
              <a:schemeClr val="tx1">
                <a:lumMod val="50000"/>
                <a:lumOff val="50000"/>
              </a:schemeClr>
            </a:solidFill>
          </a:ln>
        </p:spPr>
      </p:pic>
      <p:sp>
        <p:nvSpPr>
          <p:cNvPr id="18" name="TextBox 17">
            <a:extLst>
              <a:ext uri="{FF2B5EF4-FFF2-40B4-BE49-F238E27FC236}">
                <a16:creationId xmlns:a16="http://schemas.microsoft.com/office/drawing/2014/main" id="{7DDDC699-0685-4896-BF0E-5549DCB3C562}"/>
              </a:ext>
            </a:extLst>
          </p:cNvPr>
          <p:cNvSpPr txBox="1"/>
          <p:nvPr/>
        </p:nvSpPr>
        <p:spPr>
          <a:xfrm>
            <a:off x="4800600" y="3977634"/>
            <a:ext cx="4114800" cy="83099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Clean up water, mud, debris, etc.</a:t>
            </a:r>
            <a:endParaRPr kumimoji="0" lang="en-VI" sz="2400" b="0" i="0" u="none" strike="noStrike" kern="1200" cap="none" spc="0" normalizeH="0" baseline="0" noProof="0" dirty="0">
              <a:ln>
                <a:noFill/>
              </a:ln>
              <a:solidFill>
                <a:srgbClr val="FFFFFF"/>
              </a:solidFill>
              <a:effectLst/>
              <a:uLnTx/>
              <a:uFillTx/>
              <a:latin typeface="Lato" panose="020F0502020204030203" pitchFamily="34" charset="0"/>
              <a:ea typeface="+mn-ea"/>
              <a:cs typeface="+mn-cs"/>
            </a:endParaRPr>
          </a:p>
        </p:txBody>
      </p:sp>
      <p:cxnSp>
        <p:nvCxnSpPr>
          <p:cNvPr id="20" name="Straight Connector 19">
            <a:extLst>
              <a:ext uri="{FF2B5EF4-FFF2-40B4-BE49-F238E27FC236}">
                <a16:creationId xmlns:a16="http://schemas.microsoft.com/office/drawing/2014/main" id="{50A5BF0F-1517-4F59-9C6B-5829710CD01C}"/>
              </a:ext>
              <a:ext uri="{C183D7F6-B498-43B3-948B-1728B52AA6E4}">
                <adec:decorative xmlns:adec="http://schemas.microsoft.com/office/drawing/2017/decorative" val="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4955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FB0EBD-2798-46F4-B655-2826743EE8FB}"/>
              </a:ext>
            </a:extLst>
          </p:cNvPr>
          <p:cNvSpPr>
            <a:spLocks noGrp="1"/>
          </p:cNvSpPr>
          <p:nvPr>
            <p:ph type="title"/>
          </p:nvPr>
        </p:nvSpPr>
        <p:spPr/>
        <p:txBody>
          <a:bodyPr/>
          <a:lstStyle/>
          <a:p>
            <a:r>
              <a:rPr lang="en-US" dirty="0"/>
              <a:t>Equipment - Slippery Surfaces</a:t>
            </a:r>
            <a:endParaRPr lang="en-VI" dirty="0"/>
          </a:p>
        </p:txBody>
      </p:sp>
      <p:sp>
        <p:nvSpPr>
          <p:cNvPr id="2" name="Content Placeholder 1">
            <a:extLst>
              <a:ext uri="{FF2B5EF4-FFF2-40B4-BE49-F238E27FC236}">
                <a16:creationId xmlns:a16="http://schemas.microsoft.com/office/drawing/2014/main" id="{715E2F51-90C2-4243-ABE6-CAAF7C2CF2DC}"/>
              </a:ext>
            </a:extLst>
          </p:cNvPr>
          <p:cNvSpPr>
            <a:spLocks noGrp="1"/>
          </p:cNvSpPr>
          <p:nvPr>
            <p:ph sz="quarter" idx="13"/>
          </p:nvPr>
        </p:nvSpPr>
        <p:spPr/>
        <p:txBody>
          <a:bodyPr/>
          <a:lstStyle/>
          <a:p>
            <a:pPr marL="0" indent="0">
              <a:buNone/>
            </a:pPr>
            <a:r>
              <a:rPr lang="en-US" dirty="0">
                <a:solidFill>
                  <a:srgbClr val="F4A61F"/>
                </a:solidFill>
                <a:latin typeface="Lato Black" panose="020F0A02020204030203" pitchFamily="34" charset="0"/>
              </a:rPr>
              <a:t>Hydraulics </a:t>
            </a:r>
          </a:p>
          <a:p>
            <a:r>
              <a:rPr lang="en-US" dirty="0"/>
              <a:t>Maintenance</a:t>
            </a:r>
          </a:p>
          <a:p>
            <a:r>
              <a:rPr lang="en-US" dirty="0"/>
              <a:t>Repairs</a:t>
            </a:r>
          </a:p>
          <a:p>
            <a:r>
              <a:rPr lang="en-US" dirty="0"/>
              <a:t>Clean out</a:t>
            </a:r>
          </a:p>
          <a:p>
            <a:pPr marL="0" indent="0">
              <a:buNone/>
            </a:pPr>
            <a:endParaRPr lang="en-VI" dirty="0"/>
          </a:p>
        </p:txBody>
      </p:sp>
      <p:pic>
        <p:nvPicPr>
          <p:cNvPr id="4" name="Picture Placeholder 5" descr="Farm equipment showing ladder used to climb into cab.">
            <a:extLst>
              <a:ext uri="{FF2B5EF4-FFF2-40B4-BE49-F238E27FC236}">
                <a16:creationId xmlns:a16="http://schemas.microsoft.com/office/drawing/2014/main" id="{322AE55C-C8C8-4BFB-8CE4-5AA20C9C4BB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tretch/>
        </p:blipFill>
        <p:spPr>
          <a:xfrm>
            <a:off x="3429000" y="1257300"/>
            <a:ext cx="5486400" cy="4114800"/>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157994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1F248-AEC6-43BF-AC5C-D39BE9AE90FA}"/>
              </a:ext>
            </a:extLst>
          </p:cNvPr>
          <p:cNvSpPr>
            <a:spLocks noGrp="1"/>
          </p:cNvSpPr>
          <p:nvPr>
            <p:ph type="title"/>
          </p:nvPr>
        </p:nvSpPr>
        <p:spPr>
          <a:xfrm>
            <a:off x="228600" y="228600"/>
            <a:ext cx="8686800" cy="822960"/>
          </a:xfrm>
        </p:spPr>
        <p:txBody>
          <a:bodyPr/>
          <a:lstStyle/>
          <a:p>
            <a:r>
              <a:rPr lang="en-US" dirty="0"/>
              <a:t>Height Work</a:t>
            </a:r>
            <a:endParaRPr lang="en-VI" dirty="0"/>
          </a:p>
        </p:txBody>
      </p:sp>
      <p:sp>
        <p:nvSpPr>
          <p:cNvPr id="2" name="Content Placeholder 1">
            <a:extLst>
              <a:ext uri="{FF2B5EF4-FFF2-40B4-BE49-F238E27FC236}">
                <a16:creationId xmlns:a16="http://schemas.microsoft.com/office/drawing/2014/main" id="{0ABE14C1-53F5-4452-8ECD-3C0F008288FF}"/>
              </a:ext>
            </a:extLst>
          </p:cNvPr>
          <p:cNvSpPr>
            <a:spLocks noGrp="1"/>
          </p:cNvSpPr>
          <p:nvPr>
            <p:ph sz="quarter" idx="13"/>
          </p:nvPr>
        </p:nvSpPr>
        <p:spPr>
          <a:xfrm>
            <a:off x="228600" y="1257299"/>
            <a:ext cx="5087932" cy="5496891"/>
          </a:xfrm>
        </p:spPr>
        <p:txBody>
          <a:bodyPr>
            <a:normAutofit/>
          </a:bodyPr>
          <a:lstStyle/>
          <a:p>
            <a:r>
              <a:rPr lang="en-US" dirty="0"/>
              <a:t>Fall protection</a:t>
            </a:r>
          </a:p>
          <a:p>
            <a:pPr lvl="1"/>
            <a:r>
              <a:rPr lang="en-US" dirty="0"/>
              <a:t>Guardrail system</a:t>
            </a:r>
          </a:p>
          <a:p>
            <a:pPr lvl="1"/>
            <a:r>
              <a:rPr lang="en-US" dirty="0"/>
              <a:t>Personal fall arrest</a:t>
            </a:r>
          </a:p>
          <a:p>
            <a:pPr lvl="0"/>
            <a:r>
              <a:rPr lang="en-US" noProof="0" dirty="0"/>
              <a:t>Ladders clear snow/ice</a:t>
            </a:r>
          </a:p>
          <a:p>
            <a:pPr lvl="1"/>
            <a:r>
              <a:rPr lang="en-US" noProof="0" dirty="0"/>
              <a:t>Set on firm surface</a:t>
            </a:r>
          </a:p>
          <a:p>
            <a:pPr lvl="1"/>
            <a:r>
              <a:rPr lang="en-US" dirty="0"/>
              <a:t>Snow, mud, ice needs to be cleared away</a:t>
            </a:r>
            <a:endParaRPr lang="en-US" noProof="0" dirty="0"/>
          </a:p>
          <a:p>
            <a:pPr lvl="1"/>
            <a:r>
              <a:rPr lang="en-US" noProof="0" dirty="0"/>
              <a:t>Do not use on windy days</a:t>
            </a:r>
          </a:p>
          <a:p>
            <a:pPr lvl="0"/>
            <a:r>
              <a:rPr lang="en-US" noProof="0" dirty="0"/>
              <a:t>Caution near power lines</a:t>
            </a:r>
          </a:p>
          <a:p>
            <a:endParaRPr lang="en-VI" dirty="0"/>
          </a:p>
        </p:txBody>
      </p:sp>
      <p:pic>
        <p:nvPicPr>
          <p:cNvPr id="6" name="Picture 5" descr="A single rail ladder with one rail on a snow and ice-covered other rail balanced on top of a huge ice/snowball. The slash indicates a hazard.">
            <a:extLst>
              <a:ext uri="{FF2B5EF4-FFF2-40B4-BE49-F238E27FC236}">
                <a16:creationId xmlns:a16="http://schemas.microsoft.com/office/drawing/2014/main" id="{D39AE6B6-10A5-0C0C-1986-1770377582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3885" y="1395608"/>
            <a:ext cx="3839040" cy="3882448"/>
          </a:xfrm>
          <a:prstGeom prst="rect">
            <a:avLst/>
          </a:prstGeom>
        </p:spPr>
      </p:pic>
    </p:spTree>
    <p:extLst>
      <p:ext uri="{BB962C8B-B14F-4D97-AF65-F5344CB8AC3E}">
        <p14:creationId xmlns:p14="http://schemas.microsoft.com/office/powerpoint/2010/main" val="185351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767C-FD06-471A-97E1-CAF01CAAA643}"/>
              </a:ext>
            </a:extLst>
          </p:cNvPr>
          <p:cNvSpPr>
            <a:spLocks noGrp="1"/>
          </p:cNvSpPr>
          <p:nvPr>
            <p:ph type="title" idx="4294967295"/>
          </p:nvPr>
        </p:nvSpPr>
        <p:spPr>
          <a:xfrm>
            <a:off x="0" y="120650"/>
            <a:ext cx="8686800" cy="822325"/>
          </a:xfrm>
        </p:spPr>
        <p:txBody>
          <a:bodyPr/>
          <a:lstStyle/>
          <a:p>
            <a:r>
              <a:rPr lang="en-US" dirty="0">
                <a:solidFill>
                  <a:srgbClr val="FFFFFF"/>
                </a:solidFill>
              </a:rPr>
              <a:t>Fall Hazards</a:t>
            </a:r>
          </a:p>
        </p:txBody>
      </p:sp>
      <p:pic>
        <p:nvPicPr>
          <p:cNvPr id="6" name="Picture 1" descr="Shows a well guarded work platform above the truck being loaded iwth grain and near the spout loading spout.">
            <a:extLst>
              <a:ext uri="{FF2B5EF4-FFF2-40B4-BE49-F238E27FC236}">
                <a16:creationId xmlns:a16="http://schemas.microsoft.com/office/drawing/2014/main" id="{3F223971-6F73-4D90-A320-7BC2E9AA97F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2978" y="941881"/>
            <a:ext cx="3203715" cy="4572000"/>
          </a:xfrm>
          <a:prstGeom prst="rect">
            <a:avLst/>
          </a:prstGeom>
          <a:ln w="1905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287538C-4F1E-4577-B7F5-1F7C8B5C73A2}"/>
              </a:ext>
            </a:extLst>
          </p:cNvPr>
          <p:cNvSpPr txBox="1"/>
          <p:nvPr/>
        </p:nvSpPr>
        <p:spPr>
          <a:xfrm>
            <a:off x="673871" y="5512787"/>
            <a:ext cx="322282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panose="020F0502020204030203" pitchFamily="34" charset="0"/>
              </a:rPr>
              <a:t>Good platform-standard handrail system</a:t>
            </a:r>
          </a:p>
        </p:txBody>
      </p:sp>
      <p:pic>
        <p:nvPicPr>
          <p:cNvPr id="4" name="Content Placeholder 3" descr="An example of fall hazards with a bent single rail ladder onto of the fan ventilation case to reach the loading spot ont he grain bin.">
            <a:extLst>
              <a:ext uri="{FF2B5EF4-FFF2-40B4-BE49-F238E27FC236}">
                <a16:creationId xmlns:a16="http://schemas.microsoft.com/office/drawing/2014/main" id="{94F4DD56-5D65-472A-96D0-2499F8D5B66D}"/>
              </a:ext>
            </a:extLst>
          </p:cNvPr>
          <p:cNvPicPr>
            <a:picLocks noGrp="1" noChangeAspect="1"/>
          </p:cNvPicPr>
          <p:nvPr>
            <p:ph idx="4294967295"/>
          </p:nvPr>
        </p:nvPicPr>
        <p:blipFill rotWithShape="1">
          <a:blip r:embed="rId4" cstate="email">
            <a:extLst>
              <a:ext uri="{28A0092B-C50C-407E-A947-70E740481C1C}">
                <a14:useLocalDpi xmlns:a14="http://schemas.microsoft.com/office/drawing/2010/main"/>
              </a:ext>
            </a:extLst>
          </a:blip>
          <a:srcRect/>
          <a:stretch/>
        </p:blipFill>
        <p:spPr>
          <a:xfrm>
            <a:off x="5226763" y="941881"/>
            <a:ext cx="3205162" cy="4572000"/>
          </a:xfrm>
          <a:ln w="19050">
            <a:solidFill>
              <a:schemeClr val="tx1">
                <a:lumMod val="50000"/>
                <a:lumOff val="50000"/>
              </a:schemeClr>
            </a:solidFill>
          </a:ln>
        </p:spPr>
      </p:pic>
      <p:cxnSp>
        <p:nvCxnSpPr>
          <p:cNvPr id="5" name="Straight Connector 4" descr="Slash line indicating hazard on picture.">
            <a:extLst>
              <a:ext uri="{FF2B5EF4-FFF2-40B4-BE49-F238E27FC236}">
                <a16:creationId xmlns:a16="http://schemas.microsoft.com/office/drawing/2014/main" id="{C9B55252-EC11-4762-ABF8-E94DAE6D6C2A}"/>
              </a:ext>
            </a:extLst>
          </p:cNvPr>
          <p:cNvCxnSpPr>
            <a:cxnSpLocks/>
          </p:cNvCxnSpPr>
          <p:nvPr/>
        </p:nvCxnSpPr>
        <p:spPr>
          <a:xfrm>
            <a:off x="5245870" y="942860"/>
            <a:ext cx="3222822" cy="4569927"/>
          </a:xfrm>
          <a:prstGeom prst="line">
            <a:avLst/>
          </a:prstGeom>
          <a:ln w="38100" cap="rnd">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CB21954-162A-4CDF-8995-3A3C65990CFF}"/>
              </a:ext>
            </a:extLst>
          </p:cNvPr>
          <p:cNvSpPr txBox="1"/>
          <p:nvPr/>
        </p:nvSpPr>
        <p:spPr>
          <a:xfrm>
            <a:off x="5190435" y="5512787"/>
            <a:ext cx="329736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panose="020F0502020204030203" pitchFamily="34" charset="0"/>
              </a:rPr>
              <a:t>Ladder set up to unplug spout or work on unloading gate or chain</a:t>
            </a:r>
          </a:p>
        </p:txBody>
      </p:sp>
    </p:spTree>
    <p:extLst>
      <p:ext uri="{BB962C8B-B14F-4D97-AF65-F5344CB8AC3E}">
        <p14:creationId xmlns:p14="http://schemas.microsoft.com/office/powerpoint/2010/main" val="2315052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rmAutofit/>
          </a:bodyPr>
          <a:lstStyle/>
          <a:p>
            <a:r>
              <a:rPr lang="en-US" dirty="0"/>
              <a:t>Metal Has Less Traction</a:t>
            </a:r>
          </a:p>
        </p:txBody>
      </p:sp>
      <p:sp>
        <p:nvSpPr>
          <p:cNvPr id="21" name="Content Placeholder 20"/>
          <p:cNvSpPr>
            <a:spLocks noGrp="1"/>
          </p:cNvSpPr>
          <p:nvPr>
            <p:ph sz="half" idx="4294967295"/>
          </p:nvPr>
        </p:nvSpPr>
        <p:spPr>
          <a:xfrm>
            <a:off x="203561" y="1264001"/>
            <a:ext cx="8736879" cy="2247900"/>
          </a:xfrm>
        </p:spPr>
        <p:txBody>
          <a:bodyPr>
            <a:noAutofit/>
          </a:bodyPr>
          <a:lstStyle/>
          <a:p>
            <a:pPr marL="0" indent="0">
              <a:buNone/>
            </a:pPr>
            <a:r>
              <a:rPr lang="en-US" sz="3600" dirty="0"/>
              <a:t>Metal has a low force of friction/traction. Surfaces become smooth &amp; slippery with wear and can be very slick when wet, muddy, icy, greasy, etc.  </a:t>
            </a:r>
          </a:p>
        </p:txBody>
      </p:sp>
      <p:pic>
        <p:nvPicPr>
          <p:cNvPr id="5" name="Picture 4" descr="A snow covered metal walking/sorking surface with a slash line through it indicating a fall hazard.">
            <a:extLst>
              <a:ext uri="{FF2B5EF4-FFF2-40B4-BE49-F238E27FC236}">
                <a16:creationId xmlns:a16="http://schemas.microsoft.com/office/drawing/2014/main" id="{E438BB1B-6C10-A2D5-29F8-28B319C739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252" y="3511901"/>
            <a:ext cx="4061941" cy="2720606"/>
          </a:xfrm>
          <a:prstGeom prst="rect">
            <a:avLst/>
          </a:prstGeom>
        </p:spPr>
      </p:pic>
      <p:pic>
        <p:nvPicPr>
          <p:cNvPr id="10" name="Picture 9" descr="Ice covered metal stairs with slash line through it indicating a hazard.">
            <a:extLst>
              <a:ext uri="{FF2B5EF4-FFF2-40B4-BE49-F238E27FC236}">
                <a16:creationId xmlns:a16="http://schemas.microsoft.com/office/drawing/2014/main" id="{8B527DFC-FA84-E22F-AA2A-A6558307EE8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30346" y="3511901"/>
            <a:ext cx="4061941" cy="2720606"/>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59593-B2F0-4E87-A122-20914722CDBD}"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932681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22960"/>
          </a:xfrm>
        </p:spPr>
        <p:txBody>
          <a:bodyPr lIns="0" rIns="0">
            <a:normAutofit/>
          </a:bodyPr>
          <a:lstStyle/>
          <a:p>
            <a:r>
              <a:rPr lang="en-US" dirty="0"/>
              <a:t>3 Point Contact</a:t>
            </a:r>
          </a:p>
        </p:txBody>
      </p:sp>
      <p:sp>
        <p:nvSpPr>
          <p:cNvPr id="21" name="Content Placeholder 20"/>
          <p:cNvSpPr>
            <a:spLocks noGrp="1"/>
          </p:cNvSpPr>
          <p:nvPr>
            <p:ph sz="quarter" idx="13"/>
          </p:nvPr>
        </p:nvSpPr>
        <p:spPr>
          <a:xfrm>
            <a:off x="228600" y="1257300"/>
            <a:ext cx="5226878" cy="4914900"/>
          </a:xfrm>
        </p:spPr>
        <p:txBody>
          <a:bodyPr lIns="45720" rIns="45720">
            <a:noAutofit/>
          </a:bodyPr>
          <a:lstStyle/>
          <a:p>
            <a:pPr marL="0" indent="0">
              <a:buNone/>
            </a:pPr>
            <a:r>
              <a:rPr lang="en-US" sz="3600" dirty="0">
                <a:solidFill>
                  <a:srgbClr val="F4A61F"/>
                </a:solidFill>
                <a:latin typeface="Lato Semibold" panose="020F0702020204030203" pitchFamily="34" charset="0"/>
                <a:cs typeface="Lato Semibold" panose="020F0702020204030203" pitchFamily="34" charset="0"/>
              </a:rPr>
              <a:t>Maintain 3 points of contact </a:t>
            </a:r>
            <a:r>
              <a:rPr lang="en-US" sz="3600" dirty="0"/>
              <a:t>when entering &amp; exiting trucks, equipment.</a:t>
            </a:r>
          </a:p>
          <a:p>
            <a:pPr>
              <a:spcBef>
                <a:spcPts val="1800"/>
              </a:spcBef>
            </a:pPr>
            <a:r>
              <a:rPr lang="en-US" dirty="0"/>
              <a:t>Face equipment at all times</a:t>
            </a:r>
          </a:p>
          <a:p>
            <a:r>
              <a:rPr lang="en-US" dirty="0"/>
              <a:t>Firmly grasp handholds</a:t>
            </a:r>
          </a:p>
          <a:p>
            <a:r>
              <a:rPr lang="en-US" dirty="0"/>
              <a:t>Feet in center of step</a:t>
            </a:r>
          </a:p>
          <a:p>
            <a:r>
              <a:rPr lang="en-US" dirty="0"/>
              <a:t>Release handhold only when footing is secure</a:t>
            </a:r>
          </a:p>
          <a:p>
            <a:endParaRPr lang="en-US" dirty="0"/>
          </a:p>
        </p:txBody>
      </p:sp>
      <p:pic>
        <p:nvPicPr>
          <p:cNvPr id="5" name="Picture 4" descr="Man using 3 points of contact to mount an agricultural tractor.">
            <a:extLst>
              <a:ext uri="{FF2B5EF4-FFF2-40B4-BE49-F238E27FC236}">
                <a16:creationId xmlns:a16="http://schemas.microsoft.com/office/drawing/2014/main" id="{8CCB8F7C-9439-50B0-2AF1-C21C549E4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00" y="1524454"/>
            <a:ext cx="3467100" cy="4610100"/>
          </a:xfrm>
          <a:prstGeom prst="rect">
            <a:avLst/>
          </a:prstGeom>
        </p:spPr>
      </p:pic>
      <p:sp>
        <p:nvSpPr>
          <p:cNvPr id="11" name="TextBox 10">
            <a:extLst>
              <a:ext uri="{FF2B5EF4-FFF2-40B4-BE49-F238E27FC236}">
                <a16:creationId xmlns:a16="http://schemas.microsoft.com/office/drawing/2014/main" id="{DC33C31C-D706-49BD-840C-9FCAB2B2597C}"/>
              </a:ext>
            </a:extLst>
          </p:cNvPr>
          <p:cNvSpPr txBox="1"/>
          <p:nvPr/>
        </p:nvSpPr>
        <p:spPr>
          <a:xfrm>
            <a:off x="5486400" y="4733381"/>
            <a:ext cx="3429000" cy="1200329"/>
          </a:xfrm>
          <a:prstGeom prst="rect">
            <a:avLst/>
          </a:prstGeom>
          <a:noFill/>
        </p:spPr>
        <p:txBody>
          <a:bodyPr wrap="square" rtlCol="0">
            <a:spAutoFit/>
          </a:bodyPr>
          <a:lstStyle/>
          <a:p>
            <a:pPr algn="ctr"/>
            <a:r>
              <a:rPr lang="en-US" sz="2400" dirty="0">
                <a:solidFill>
                  <a:srgbClr val="FFFFFF"/>
                </a:solidFill>
                <a:latin typeface="Lato Light" panose="020F0302020204030203" pitchFamily="34" charset="0"/>
              </a:rPr>
              <a:t>Keep 2 hands &amp; 1 foot OR 2 feet &amp; 1 hand in contact with equipment.</a:t>
            </a:r>
            <a:endParaRPr lang="en-VI" sz="2400" dirty="0">
              <a:solidFill>
                <a:srgbClr val="FFFFFF"/>
              </a:solidFill>
              <a:latin typeface="Lato Light" panose="020F0302020204030203" pitchFamily="34" charset="0"/>
            </a:endParaRPr>
          </a:p>
        </p:txBody>
      </p:sp>
    </p:spTree>
    <p:extLst>
      <p:ext uri="{BB962C8B-B14F-4D97-AF65-F5344CB8AC3E}">
        <p14:creationId xmlns:p14="http://schemas.microsoft.com/office/powerpoint/2010/main" val="2471280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8F5D-F11A-44DA-A5E6-6B695CCD2CE8}"/>
              </a:ext>
            </a:extLst>
          </p:cNvPr>
          <p:cNvSpPr>
            <a:spLocks noGrp="1"/>
          </p:cNvSpPr>
          <p:nvPr>
            <p:ph type="title"/>
          </p:nvPr>
        </p:nvSpPr>
        <p:spPr/>
        <p:txBody>
          <a:bodyPr/>
          <a:lstStyle/>
          <a:p>
            <a:r>
              <a:rPr lang="en-US" dirty="0"/>
              <a:t>3 Point Contact Videos</a:t>
            </a:r>
            <a:endParaRPr lang="en-VI" dirty="0"/>
          </a:p>
        </p:txBody>
      </p:sp>
      <p:sp>
        <p:nvSpPr>
          <p:cNvPr id="3" name="Text Placeholder 2">
            <a:extLst>
              <a:ext uri="{FF2B5EF4-FFF2-40B4-BE49-F238E27FC236}">
                <a16:creationId xmlns:a16="http://schemas.microsoft.com/office/drawing/2014/main" id="{D30CF8A5-C6B5-467C-98FB-1F857C90319B}"/>
              </a:ext>
            </a:extLst>
          </p:cNvPr>
          <p:cNvSpPr>
            <a:spLocks noGrp="1"/>
          </p:cNvSpPr>
          <p:nvPr>
            <p:ph sz="quarter" idx="13"/>
          </p:nvPr>
        </p:nvSpPr>
        <p:spPr>
          <a:xfrm>
            <a:off x="92597" y="1257300"/>
            <a:ext cx="8958805" cy="4914900"/>
          </a:xfrm>
        </p:spPr>
        <p:txBody>
          <a:bodyPr>
            <a:normAutofit fontScale="92500"/>
          </a:bodyPr>
          <a:lstStyle/>
          <a:p>
            <a:r>
              <a:rPr lang="en-US" sz="3000" dirty="0">
                <a:hlinkClick r:id="rId3"/>
              </a:rPr>
              <a:t>https://www.youtube.com/watch?v=RhXSXSx3dk0</a:t>
            </a:r>
            <a:endParaRPr lang="en-US" sz="3000" dirty="0"/>
          </a:p>
          <a:p>
            <a:r>
              <a:rPr lang="en-US" dirty="0"/>
              <a:t>Colorado DOT – 3 points contact &amp; other safety (</a:t>
            </a:r>
            <a:r>
              <a:rPr lang="en-US" sz="3000" dirty="0"/>
              <a:t>very thorough)</a:t>
            </a:r>
            <a:r>
              <a:rPr lang="en-US" dirty="0"/>
              <a:t> </a:t>
            </a:r>
            <a:r>
              <a:rPr lang="en-US" sz="3000" dirty="0">
                <a:hlinkClick r:id="rId4"/>
              </a:rPr>
              <a:t>https://www.youtube.com/watch?v=oVKL476GADg</a:t>
            </a:r>
            <a:r>
              <a:rPr lang="en-US" sz="3000" dirty="0"/>
              <a:t> </a:t>
            </a:r>
          </a:p>
          <a:p>
            <a:r>
              <a:rPr lang="en-US" dirty="0"/>
              <a:t>Driving school video </a:t>
            </a:r>
            <a:r>
              <a:rPr lang="en-US" sz="3000" dirty="0">
                <a:hlinkClick r:id="rId5"/>
              </a:rPr>
              <a:t>https://www.youtube.com/watch?v=fGUMZxs5nYE</a:t>
            </a:r>
            <a:r>
              <a:rPr lang="en-US" sz="3000" dirty="0"/>
              <a:t> </a:t>
            </a:r>
          </a:p>
          <a:p>
            <a:r>
              <a:rPr lang="en-US" dirty="0"/>
              <a:t>This is okay - </a:t>
            </a:r>
            <a:r>
              <a:rPr lang="en-US" sz="3000" dirty="0">
                <a:hlinkClick r:id="rId6"/>
              </a:rPr>
              <a:t>https://www.youtube.com/watch?v=XRoMSsTho4E</a:t>
            </a:r>
            <a:r>
              <a:rPr lang="en-US" sz="3000" dirty="0"/>
              <a:t> </a:t>
            </a:r>
          </a:p>
          <a:p>
            <a:pPr marL="0" indent="0">
              <a:buNone/>
            </a:pPr>
            <a:endParaRPr lang="en-US" dirty="0"/>
          </a:p>
          <a:p>
            <a:endParaRPr lang="en-US" dirty="0"/>
          </a:p>
          <a:p>
            <a:endParaRPr lang="en-VI" dirty="0"/>
          </a:p>
        </p:txBody>
      </p:sp>
    </p:spTree>
    <p:extLst>
      <p:ext uri="{BB962C8B-B14F-4D97-AF65-F5344CB8AC3E}">
        <p14:creationId xmlns:p14="http://schemas.microsoft.com/office/powerpoint/2010/main" val="2171916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8157408-B8A5-4542-896A-6AEE87CCFDBA}"/>
              </a:ext>
            </a:extLst>
          </p:cNvPr>
          <p:cNvSpPr>
            <a:spLocks noGrp="1"/>
          </p:cNvSpPr>
          <p:nvPr>
            <p:ph type="title"/>
          </p:nvPr>
        </p:nvSpPr>
        <p:spPr/>
        <p:txBody>
          <a:bodyPr/>
          <a:lstStyle/>
          <a:p>
            <a:r>
              <a:rPr lang="en-US" dirty="0"/>
              <a:t>Tips for Bad Weather Entry/Exit</a:t>
            </a:r>
            <a:endParaRPr lang="en-VI" dirty="0"/>
          </a:p>
        </p:txBody>
      </p:sp>
      <p:sp>
        <p:nvSpPr>
          <p:cNvPr id="7" name="Content Placeholder 6">
            <a:extLst>
              <a:ext uri="{FF2B5EF4-FFF2-40B4-BE49-F238E27FC236}">
                <a16:creationId xmlns:a16="http://schemas.microsoft.com/office/drawing/2014/main" id="{9648F20D-ED0F-4667-9BFC-48FA2AE61AE8}"/>
              </a:ext>
            </a:extLst>
          </p:cNvPr>
          <p:cNvSpPr>
            <a:spLocks noGrp="1"/>
          </p:cNvSpPr>
          <p:nvPr>
            <p:ph sz="quarter" idx="13"/>
          </p:nvPr>
        </p:nvSpPr>
        <p:spPr>
          <a:xfrm>
            <a:off x="228600" y="1257299"/>
            <a:ext cx="4966252" cy="5492917"/>
          </a:xfrm>
        </p:spPr>
        <p:txBody>
          <a:bodyPr/>
          <a:lstStyle/>
          <a:p>
            <a:r>
              <a:rPr lang="en-US" dirty="0"/>
              <a:t>Keep the step area clean</a:t>
            </a:r>
          </a:p>
          <a:p>
            <a:pPr lvl="1"/>
            <a:r>
              <a:rPr lang="en-US" dirty="0"/>
              <a:t>Clear off mud, ice, snow, debris before entering &amp; exiting</a:t>
            </a:r>
          </a:p>
          <a:p>
            <a:r>
              <a:rPr lang="en-US" dirty="0"/>
              <a:t>Look at ground area before entry/exit</a:t>
            </a:r>
          </a:p>
          <a:p>
            <a:pPr lvl="1"/>
            <a:r>
              <a:rPr lang="en-US" dirty="0"/>
              <a:t>Debris, rocks, etc.</a:t>
            </a:r>
          </a:p>
          <a:p>
            <a:pPr lvl="1"/>
            <a:r>
              <a:rPr lang="en-US" dirty="0"/>
              <a:t>Snow, mud, ice, etc.</a:t>
            </a:r>
          </a:p>
          <a:p>
            <a:r>
              <a:rPr lang="en-US" dirty="0"/>
              <a:t>Clean off work boots </a:t>
            </a:r>
          </a:p>
          <a:p>
            <a:endParaRPr lang="en-VI" dirty="0"/>
          </a:p>
        </p:txBody>
      </p:sp>
      <p:pic>
        <p:nvPicPr>
          <p:cNvPr id="4" name="Picture 3" descr="The yellow arrow points to mud-covered ladder steps used to access farm machinery and a slash line indicating a hazard.">
            <a:extLst>
              <a:ext uri="{FF2B5EF4-FFF2-40B4-BE49-F238E27FC236}">
                <a16:creationId xmlns:a16="http://schemas.microsoft.com/office/drawing/2014/main" id="{083CD84D-655E-33D4-BE99-CFC718C7FC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30498" y="1208398"/>
            <a:ext cx="3710247" cy="5541818"/>
          </a:xfrm>
          <a:prstGeom prst="rect">
            <a:avLst/>
          </a:prstGeom>
        </p:spPr>
      </p:pic>
      <p:sp>
        <p:nvSpPr>
          <p:cNvPr id="11" name="Arrow: Right 10" descr="Yellow arrow pointing to hazard of dried, caked mud on ladder rungs used to enter cab of farm equipment.">
            <a:extLst>
              <a:ext uri="{FF2B5EF4-FFF2-40B4-BE49-F238E27FC236}">
                <a16:creationId xmlns:a16="http://schemas.microsoft.com/office/drawing/2014/main" id="{979F73ED-D957-4773-9912-31C100CB7161}"/>
              </a:ext>
            </a:extLst>
          </p:cNvPr>
          <p:cNvSpPr/>
          <p:nvPr/>
        </p:nvSpPr>
        <p:spPr>
          <a:xfrm>
            <a:off x="5337439" y="4808122"/>
            <a:ext cx="927652" cy="57426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Tree>
    <p:extLst>
      <p:ext uri="{BB962C8B-B14F-4D97-AF65-F5344CB8AC3E}">
        <p14:creationId xmlns:p14="http://schemas.microsoft.com/office/powerpoint/2010/main" val="99838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No Heights When There’s Ice</a:t>
            </a:r>
          </a:p>
        </p:txBody>
      </p:sp>
      <p:sp>
        <p:nvSpPr>
          <p:cNvPr id="15" name="Content Placeholder 14"/>
          <p:cNvSpPr>
            <a:spLocks noGrp="1"/>
          </p:cNvSpPr>
          <p:nvPr>
            <p:ph sz="quarter" idx="13"/>
          </p:nvPr>
        </p:nvSpPr>
        <p:spPr>
          <a:xfrm>
            <a:off x="228600" y="1257300"/>
            <a:ext cx="8686800" cy="1353213"/>
          </a:xfrm>
        </p:spPr>
        <p:txBody>
          <a:bodyPr lIns="91440" rIns="91440">
            <a:noAutofit/>
          </a:bodyPr>
          <a:lstStyle/>
          <a:p>
            <a:pPr marL="0" indent="0">
              <a:spcBef>
                <a:spcPts val="0"/>
              </a:spcBef>
              <a:buNone/>
            </a:pPr>
            <a:r>
              <a:rPr lang="en-US" sz="3600" spc="-50" dirty="0"/>
              <a:t>Rain, snow, ice, mud, etc. make walking/working surfaces hazardous.</a:t>
            </a:r>
          </a:p>
          <a:p>
            <a:pPr algn="ctr">
              <a:spcBef>
                <a:spcPts val="1800"/>
              </a:spcBef>
            </a:pPr>
            <a:endParaRPr lang="en-US" sz="3600" dirty="0"/>
          </a:p>
          <a:p>
            <a:pPr marL="0" indent="0" algn="ctr">
              <a:buNone/>
            </a:pPr>
            <a:endParaRPr lang="en-US" sz="3600" dirty="0"/>
          </a:p>
        </p:txBody>
      </p:sp>
      <p:pic>
        <p:nvPicPr>
          <p:cNvPr id="8" name="Picture 7" descr="Grain bin steps and platform covered in ice ad slash line indicating a hazard.">
            <a:extLst>
              <a:ext uri="{FF2B5EF4-FFF2-40B4-BE49-F238E27FC236}">
                <a16:creationId xmlns:a16="http://schemas.microsoft.com/office/drawing/2014/main" id="{E16DF2FF-B16A-C3E0-2F87-4481CEBCED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670" y="2700251"/>
            <a:ext cx="4610793" cy="3471949"/>
          </a:xfrm>
          <a:prstGeom prst="rect">
            <a:avLst/>
          </a:prstGeom>
        </p:spPr>
      </p:pic>
      <p:sp>
        <p:nvSpPr>
          <p:cNvPr id="3" name="Content Placeholder 2"/>
          <p:cNvSpPr>
            <a:spLocks noGrp="1"/>
          </p:cNvSpPr>
          <p:nvPr>
            <p:ph sz="half" idx="4294967295"/>
          </p:nvPr>
        </p:nvSpPr>
        <p:spPr>
          <a:xfrm>
            <a:off x="5199063" y="2819400"/>
            <a:ext cx="3944937" cy="3840163"/>
          </a:xfrm>
        </p:spPr>
        <p:txBody>
          <a:bodyPr lIns="91440" rIns="91440">
            <a:noAutofit/>
          </a:bodyPr>
          <a:lstStyle/>
          <a:p>
            <a:pPr>
              <a:lnSpc>
                <a:spcPct val="90000"/>
              </a:lnSpc>
              <a:spcBef>
                <a:spcPts val="0"/>
              </a:spcBef>
            </a:pPr>
            <a:r>
              <a:rPr lang="en-US" sz="3200" dirty="0"/>
              <a:t>Walk on driest, firmest path</a:t>
            </a:r>
          </a:p>
          <a:p>
            <a:pPr>
              <a:lnSpc>
                <a:spcPct val="90000"/>
              </a:lnSpc>
              <a:spcBef>
                <a:spcPts val="1200"/>
              </a:spcBef>
            </a:pPr>
            <a:r>
              <a:rPr lang="en-US" sz="3200" dirty="0"/>
              <a:t>Clear off, de-ice before use </a:t>
            </a:r>
          </a:p>
          <a:p>
            <a:pPr>
              <a:lnSpc>
                <a:spcPct val="90000"/>
              </a:lnSpc>
              <a:spcBef>
                <a:spcPts val="1200"/>
              </a:spcBef>
            </a:pPr>
            <a:r>
              <a:rPr lang="en-US" sz="3200" dirty="0"/>
              <a:t>Avoid climbing,  elevated surfaces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759593-B2F0-4E87-A122-20914722CDBD}"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376738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3968-668D-4924-9F95-048F60D54FDC}"/>
              </a:ext>
            </a:extLst>
          </p:cNvPr>
          <p:cNvSpPr>
            <a:spLocks noGrp="1"/>
          </p:cNvSpPr>
          <p:nvPr>
            <p:ph type="title" idx="4294967295"/>
          </p:nvPr>
        </p:nvSpPr>
        <p:spPr>
          <a:xfrm>
            <a:off x="223283" y="229665"/>
            <a:ext cx="8697433" cy="1053370"/>
          </a:xfrm>
        </p:spPr>
        <p:txBody>
          <a:bodyPr/>
          <a:lstStyle/>
          <a:p>
            <a:r>
              <a:rPr lang="en-US" spc="-100" dirty="0">
                <a:solidFill>
                  <a:srgbClr val="FFFFFF"/>
                </a:solidFill>
              </a:rPr>
              <a:t>Clear Walking/Working Surfaces</a:t>
            </a:r>
          </a:p>
        </p:txBody>
      </p:sp>
      <p:pic>
        <p:nvPicPr>
          <p:cNvPr id="7" name="Picture 6" descr="View looking down a grain bin ladder covered in ice. ">
            <a:extLst>
              <a:ext uri="{FF2B5EF4-FFF2-40B4-BE49-F238E27FC236}">
                <a16:creationId xmlns:a16="http://schemas.microsoft.com/office/drawing/2014/main" id="{492DDF93-3BDE-4C85-8D60-B65FC000E7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380" y="1137293"/>
            <a:ext cx="4114800" cy="5486400"/>
          </a:xfrm>
          <a:prstGeom prst="rect">
            <a:avLst/>
          </a:prstGeom>
          <a:ln w="19050">
            <a:solidFill>
              <a:schemeClr val="tx1">
                <a:lumMod val="50000"/>
                <a:lumOff val="50000"/>
              </a:schemeClr>
            </a:solidFill>
          </a:ln>
        </p:spPr>
      </p:pic>
      <p:pic>
        <p:nvPicPr>
          <p:cNvPr id="5" name="Content Placeholder 4" descr="Looking down at the top of snow covered railcars.">
            <a:extLst>
              <a:ext uri="{FF2B5EF4-FFF2-40B4-BE49-F238E27FC236}">
                <a16:creationId xmlns:a16="http://schemas.microsoft.com/office/drawing/2014/main" id="{7D73CC42-2A42-4899-88A9-47D3087FAC91}"/>
              </a:ext>
            </a:extLst>
          </p:cNvPr>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4717967" y="1102568"/>
            <a:ext cx="4114800" cy="5486400"/>
          </a:xfrm>
          <a:ln w="19050">
            <a:solidFill>
              <a:schemeClr val="tx1">
                <a:lumMod val="50000"/>
                <a:lumOff val="50000"/>
              </a:schemeClr>
            </a:solidFill>
          </a:ln>
        </p:spPr>
      </p:pic>
    </p:spTree>
    <p:extLst>
      <p:ext uri="{BB962C8B-B14F-4D97-AF65-F5344CB8AC3E}">
        <p14:creationId xmlns:p14="http://schemas.microsoft.com/office/powerpoint/2010/main" val="139843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Rights</a:t>
            </a:r>
          </a:p>
        </p:txBody>
      </p:sp>
      <p:sp>
        <p:nvSpPr>
          <p:cNvPr id="5" name="Content Placeholder 3"/>
          <p:cNvSpPr>
            <a:spLocks noGrp="1"/>
          </p:cNvSpPr>
          <p:nvPr>
            <p:ph sz="quarter" idx="13"/>
          </p:nvPr>
        </p:nvSpPr>
        <p:spPr/>
        <p:txBody>
          <a:bodyPr lIns="45720" rIns="45720">
            <a:normAutofit fontScale="92500" lnSpcReduction="10000"/>
          </a:bodyPr>
          <a:lstStyle/>
          <a:p>
            <a:pPr marL="0" indent="0">
              <a:spcBef>
                <a:spcPts val="1800"/>
              </a:spcBef>
              <a:spcAft>
                <a:spcPts val="600"/>
              </a:spcAft>
              <a:buNone/>
            </a:pPr>
            <a:r>
              <a:rPr lang="en-US" sz="3900" b="1" dirty="0">
                <a:solidFill>
                  <a:srgbClr val="F4A61F"/>
                </a:solidFill>
                <a:latin typeface="Arial Black" panose="020B0A04020102020204" pitchFamily="34" charset="0"/>
              </a:rPr>
              <a:t>Employees are entitled to:</a:t>
            </a:r>
          </a:p>
          <a:p>
            <a:pPr>
              <a:spcBef>
                <a:spcPts val="1200"/>
              </a:spcBef>
              <a:spcAft>
                <a:spcPts val="400"/>
              </a:spcAft>
            </a:pPr>
            <a:r>
              <a:rPr lang="en-US" sz="3500" dirty="0"/>
              <a:t>Safe &amp; healthy working conditions</a:t>
            </a:r>
          </a:p>
          <a:p>
            <a:pPr>
              <a:spcBef>
                <a:spcPts val="0"/>
              </a:spcBef>
              <a:spcAft>
                <a:spcPts val="400"/>
              </a:spcAft>
            </a:pPr>
            <a:r>
              <a:rPr lang="en-US" sz="3500" dirty="0"/>
              <a:t>Fair compensation for all hours worked</a:t>
            </a:r>
          </a:p>
          <a:p>
            <a:pPr>
              <a:spcBef>
                <a:spcPts val="0"/>
              </a:spcBef>
              <a:spcAft>
                <a:spcPts val="400"/>
              </a:spcAft>
            </a:pPr>
            <a:r>
              <a:rPr lang="en-US" sz="3500" dirty="0"/>
              <a:t>Report unsafe conditions without retaliation</a:t>
            </a:r>
          </a:p>
          <a:p>
            <a:pPr lvl="1">
              <a:spcBef>
                <a:spcPts val="0"/>
              </a:spcBef>
              <a:spcAft>
                <a:spcPts val="400"/>
              </a:spcAft>
            </a:pPr>
            <a:r>
              <a:rPr lang="en-US" sz="3200" dirty="0"/>
              <a:t>Call, write or email the OSHA area office within 30 days to report employer retaliation</a:t>
            </a:r>
          </a:p>
          <a:p>
            <a:pPr marL="0" indent="0" algn="ctr">
              <a:buNone/>
            </a:pPr>
            <a:r>
              <a:rPr lang="en-US" sz="3700" b="1" dirty="0">
                <a:solidFill>
                  <a:srgbClr val="F4A61F"/>
                </a:solidFill>
                <a:latin typeface="Arial Black" panose="020B0A04020102020204" pitchFamily="34" charset="0"/>
              </a:rPr>
              <a:t>Employers are responsible for providing a safe workplace.</a:t>
            </a:r>
          </a:p>
          <a:p>
            <a:pPr marL="0" lvl="0" indent="0" algn="ctr" defTabSz="457200">
              <a:spcBef>
                <a:spcPct val="20000"/>
              </a:spcBef>
              <a:spcAft>
                <a:spcPts val="0"/>
              </a:spcAft>
              <a:buClrTx/>
              <a:buSzTx/>
              <a:buNone/>
            </a:pPr>
            <a:r>
              <a:rPr lang="en-US" b="1" dirty="0">
                <a:solidFill>
                  <a:schemeClr val="accent6">
                    <a:lumMod val="75000"/>
                  </a:schemeClr>
                </a:solidFill>
                <a:hlinkClick r:id="rId3"/>
              </a:rPr>
              <a:t>www.osha.gov</a:t>
            </a:r>
            <a:r>
              <a:rPr lang="en-US" b="1" dirty="0">
                <a:solidFill>
                  <a:schemeClr val="accent6">
                    <a:lumMod val="75000"/>
                  </a:schemeClr>
                </a:solidFill>
              </a:rPr>
              <a:t> </a:t>
            </a:r>
            <a:r>
              <a:rPr lang="en-US" b="1" dirty="0"/>
              <a:t>&amp;</a:t>
            </a:r>
            <a:r>
              <a:rPr lang="en-US" b="1" dirty="0">
                <a:solidFill>
                  <a:srgbClr val="F5881B"/>
                </a:solidFill>
              </a:rPr>
              <a:t> </a:t>
            </a:r>
            <a:r>
              <a:rPr lang="en-US" b="1" dirty="0">
                <a:solidFill>
                  <a:srgbClr val="1F497D">
                    <a:lumMod val="60000"/>
                    <a:lumOff val="40000"/>
                  </a:srgbClr>
                </a:solidFill>
                <a:hlinkClick r:id="rId4"/>
              </a:rPr>
              <a:t>www.whistleblowers.gov</a:t>
            </a:r>
            <a:endParaRPr lang="en-US" b="1" dirty="0">
              <a:solidFill>
                <a:srgbClr val="1F497D">
                  <a:lumMod val="60000"/>
                  <a:lumOff val="40000"/>
                </a:srgbClr>
              </a:solidFill>
            </a:endParaRPr>
          </a:p>
          <a:p>
            <a:pPr marL="0" indent="0" algn="ctr">
              <a:buNone/>
            </a:pPr>
            <a:endParaRPr lang="en-US" b="1" dirty="0">
              <a:solidFill>
                <a:schemeClr val="accent6">
                  <a:lumMod val="75000"/>
                </a:schemeClr>
              </a:solidFill>
            </a:endParaRPr>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E72EB-8140-418C-92A5-FCDB41038CFE}" type="slidenum">
              <a:rPr kumimoji="0" lang="en-US" sz="1200" b="1" i="0" u="none" strike="noStrike" kern="1200" cap="none" spc="0" normalizeH="0" baseline="0" noProof="0" smtClean="0">
                <a:ln>
                  <a:noFill/>
                </a:ln>
                <a:solidFill>
                  <a:prstClr val="black">
                    <a:tint val="75000"/>
                  </a:prstClr>
                </a:solidFill>
                <a:effectLst/>
                <a:uLnTx/>
                <a:uFillTx/>
                <a:latin typeface="Arial Narrow" panose="020B0606020202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tint val="75000"/>
                </a:prstClr>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4180699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B4B28F-F543-4BE3-8FE4-102458C7846C}"/>
              </a:ext>
            </a:extLst>
          </p:cNvPr>
          <p:cNvSpPr>
            <a:spLocks noGrp="1"/>
          </p:cNvSpPr>
          <p:nvPr>
            <p:ph type="title"/>
          </p:nvPr>
        </p:nvSpPr>
        <p:spPr/>
        <p:txBody>
          <a:bodyPr/>
          <a:lstStyle/>
          <a:p>
            <a:r>
              <a:rPr lang="en-US" dirty="0">
                <a:solidFill>
                  <a:srgbClr val="FFFFFF"/>
                </a:solidFill>
              </a:rPr>
              <a:t>Black Ice</a:t>
            </a:r>
            <a:endParaRPr lang="en-VI" dirty="0">
              <a:solidFill>
                <a:srgbClr val="FFFFFF"/>
              </a:solidFill>
            </a:endParaRPr>
          </a:p>
        </p:txBody>
      </p:sp>
      <p:pic>
        <p:nvPicPr>
          <p:cNvPr id="5" name="Content Placeholder 4" descr="Worker walking across parking lot covered in black ice.">
            <a:extLst>
              <a:ext uri="{FF2B5EF4-FFF2-40B4-BE49-F238E27FC236}">
                <a16:creationId xmlns:a16="http://schemas.microsoft.com/office/drawing/2014/main" id="{23B45B85-88C6-4C5F-9D0A-F439DF898F2B}"/>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28600" y="1223839"/>
            <a:ext cx="8686800" cy="4895850"/>
          </a:xfrm>
          <a:ln w="19050">
            <a:solidFill>
              <a:schemeClr val="tx1">
                <a:lumMod val="50000"/>
                <a:lumOff val="50000"/>
              </a:schemeClr>
            </a:solidFill>
          </a:ln>
        </p:spPr>
      </p:pic>
    </p:spTree>
    <p:extLst>
      <p:ext uri="{BB962C8B-B14F-4D97-AF65-F5344CB8AC3E}">
        <p14:creationId xmlns:p14="http://schemas.microsoft.com/office/powerpoint/2010/main" val="140522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0B4AD-DD6D-43E2-8A83-12E310B323A2}"/>
              </a:ext>
            </a:extLst>
          </p:cNvPr>
          <p:cNvSpPr>
            <a:spLocks noGrp="1"/>
          </p:cNvSpPr>
          <p:nvPr>
            <p:ph type="title"/>
          </p:nvPr>
        </p:nvSpPr>
        <p:spPr>
          <a:xfrm>
            <a:off x="228600" y="228600"/>
            <a:ext cx="8686800" cy="822960"/>
          </a:xfrm>
        </p:spPr>
        <p:txBody>
          <a:bodyPr/>
          <a:lstStyle/>
          <a:p>
            <a:r>
              <a:rPr lang="en-US" dirty="0"/>
              <a:t>Entry &amp; Exit Points</a:t>
            </a:r>
            <a:endParaRPr lang="en-VI" dirty="0"/>
          </a:p>
        </p:txBody>
      </p:sp>
      <p:sp>
        <p:nvSpPr>
          <p:cNvPr id="2" name="Content Placeholder 1">
            <a:extLst>
              <a:ext uri="{FF2B5EF4-FFF2-40B4-BE49-F238E27FC236}">
                <a16:creationId xmlns:a16="http://schemas.microsoft.com/office/drawing/2014/main" id="{FB119635-8F61-4A45-8EFE-E7AAED0C13D3}"/>
              </a:ext>
            </a:extLst>
          </p:cNvPr>
          <p:cNvSpPr>
            <a:spLocks noGrp="1"/>
          </p:cNvSpPr>
          <p:nvPr>
            <p:ph type="body" sz="quarter" idx="13"/>
          </p:nvPr>
        </p:nvSpPr>
        <p:spPr>
          <a:xfrm>
            <a:off x="277191" y="5390156"/>
            <a:ext cx="8686800" cy="1371765"/>
          </a:xfrm>
        </p:spPr>
        <p:txBody>
          <a:bodyPr>
            <a:normAutofit fontScale="92500"/>
          </a:bodyPr>
          <a:lstStyle/>
          <a:p>
            <a:r>
              <a:rPr lang="en-US" dirty="0"/>
              <a:t>Obstructions &amp; overhangs can create uneven freezing, thawing, &amp; snow coverage.</a:t>
            </a:r>
            <a:endParaRPr lang="en-VI" dirty="0"/>
          </a:p>
        </p:txBody>
      </p:sp>
      <p:pic>
        <p:nvPicPr>
          <p:cNvPr id="7" name="Picture 6" descr="Frozen footprints outside a top access point of the grain elevator.">
            <a:extLst>
              <a:ext uri="{FF2B5EF4-FFF2-40B4-BE49-F238E27FC236}">
                <a16:creationId xmlns:a16="http://schemas.microsoft.com/office/drawing/2014/main" id="{2E70D49B-E383-4BD9-99DC-135AC641E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47148" y="1584960"/>
            <a:ext cx="4267200" cy="3200400"/>
          </a:xfrm>
          <a:prstGeom prst="rect">
            <a:avLst/>
          </a:prstGeom>
          <a:ln w="19050">
            <a:solidFill>
              <a:schemeClr val="tx1">
                <a:lumMod val="50000"/>
                <a:lumOff val="50000"/>
              </a:schemeClr>
            </a:solidFill>
          </a:ln>
        </p:spPr>
      </p:pic>
      <p:pic>
        <p:nvPicPr>
          <p:cNvPr id="9" name="Picture 8" descr="Uneven snow and ice coving the elevated catwalk around grain bins.">
            <a:extLst>
              <a:ext uri="{FF2B5EF4-FFF2-40B4-BE49-F238E27FC236}">
                <a16:creationId xmlns:a16="http://schemas.microsoft.com/office/drawing/2014/main" id="{56D054C8-B066-4ADA-AEA2-77162719E0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266095" y="1584960"/>
            <a:ext cx="4267200" cy="3200400"/>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4065753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0B4AD-DD6D-43E2-8A83-12E310B323A2}"/>
              </a:ext>
            </a:extLst>
          </p:cNvPr>
          <p:cNvSpPr>
            <a:spLocks noGrp="1"/>
          </p:cNvSpPr>
          <p:nvPr>
            <p:ph type="title"/>
          </p:nvPr>
        </p:nvSpPr>
        <p:spPr/>
        <p:txBody>
          <a:bodyPr/>
          <a:lstStyle/>
          <a:p>
            <a:r>
              <a:rPr lang="en-US" dirty="0"/>
              <a:t>Blocked Entry/Exit</a:t>
            </a:r>
            <a:endParaRPr lang="en-VI" dirty="0"/>
          </a:p>
        </p:txBody>
      </p:sp>
      <p:sp>
        <p:nvSpPr>
          <p:cNvPr id="2" name="Content Placeholder 1">
            <a:extLst>
              <a:ext uri="{FF2B5EF4-FFF2-40B4-BE49-F238E27FC236}">
                <a16:creationId xmlns:a16="http://schemas.microsoft.com/office/drawing/2014/main" id="{FB119635-8F61-4A45-8EFE-E7AAED0C13D3}"/>
              </a:ext>
            </a:extLst>
          </p:cNvPr>
          <p:cNvSpPr>
            <a:spLocks noGrp="1"/>
          </p:cNvSpPr>
          <p:nvPr>
            <p:ph type="body" sz="quarter" idx="13"/>
          </p:nvPr>
        </p:nvSpPr>
        <p:spPr>
          <a:xfrm>
            <a:off x="228600" y="5289411"/>
            <a:ext cx="8686800" cy="1371600"/>
          </a:xfrm>
        </p:spPr>
        <p:txBody>
          <a:bodyPr/>
          <a:lstStyle/>
          <a:p>
            <a:r>
              <a:rPr lang="en-US" dirty="0"/>
              <a:t>Blocked entry/exit points are a hazard. Keep clear of snow, ice, debris, etc. </a:t>
            </a:r>
            <a:endParaRPr lang="en-VI" dirty="0"/>
          </a:p>
        </p:txBody>
      </p:sp>
      <p:pic>
        <p:nvPicPr>
          <p:cNvPr id="6" name="Picture 5" descr="A blocked, inaccessible hatch opening for the grain bin tunnels covered in snow and ice with slash indicating a hazard.">
            <a:extLst>
              <a:ext uri="{FF2B5EF4-FFF2-40B4-BE49-F238E27FC236}">
                <a16:creationId xmlns:a16="http://schemas.microsoft.com/office/drawing/2014/main" id="{170CD6E1-1D9B-3009-82E8-65727038149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66521" y="1121254"/>
            <a:ext cx="3136669" cy="4114487"/>
          </a:xfrm>
          <a:prstGeom prst="rect">
            <a:avLst/>
          </a:prstGeom>
        </p:spPr>
      </p:pic>
      <p:pic>
        <p:nvPicPr>
          <p:cNvPr id="13" name="Picture 12" descr="The hatch area was cleared of ice to make tunnels accessible.">
            <a:extLst>
              <a:ext uri="{FF2B5EF4-FFF2-40B4-BE49-F238E27FC236}">
                <a16:creationId xmlns:a16="http://schemas.microsoft.com/office/drawing/2014/main" id="{7DE4B6BF-1383-169E-F7B8-F75FC001D27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202856" y="1113242"/>
            <a:ext cx="3136668" cy="4114487"/>
          </a:xfrm>
          <a:prstGeom prst="rect">
            <a:avLst/>
          </a:prstGeom>
        </p:spPr>
      </p:pic>
    </p:spTree>
    <p:extLst>
      <p:ext uri="{BB962C8B-B14F-4D97-AF65-F5344CB8AC3E}">
        <p14:creationId xmlns:p14="http://schemas.microsoft.com/office/powerpoint/2010/main" val="1759150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AF44-78BF-5C19-DD35-FE58487557C7}"/>
              </a:ext>
            </a:extLst>
          </p:cNvPr>
          <p:cNvSpPr>
            <a:spLocks noGrp="1"/>
          </p:cNvSpPr>
          <p:nvPr>
            <p:ph type="title" idx="4294967295"/>
          </p:nvPr>
        </p:nvSpPr>
        <p:spPr>
          <a:xfrm>
            <a:off x="228600" y="-822960"/>
            <a:ext cx="8686800" cy="822960"/>
          </a:xfrm>
        </p:spPr>
        <p:txBody>
          <a:bodyPr vert="horz" lIns="91440" tIns="45720" rIns="91440" bIns="45720" rtlCol="0" anchor="b">
            <a:noAutofit/>
          </a:bodyPr>
          <a:lstStyle/>
          <a:p>
            <a:r>
              <a:rPr lang="en-US" dirty="0"/>
              <a:t>We all need reminders</a:t>
            </a:r>
            <a:endParaRPr lang="en-VI" dirty="0"/>
          </a:p>
        </p:txBody>
      </p:sp>
      <p:pic>
        <p:nvPicPr>
          <p:cNvPr id="9" name="Content Placeholder 8" descr="Side view of inside of foot injured in a fall on ice.">
            <a:extLst>
              <a:ext uri="{FF2B5EF4-FFF2-40B4-BE49-F238E27FC236}">
                <a16:creationId xmlns:a16="http://schemas.microsoft.com/office/drawing/2014/main" id="{DC49FEE4-580B-451D-B83E-8026CE6F1FBB}"/>
              </a:ext>
            </a:extLst>
          </p:cNvPr>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228600" y="116106"/>
            <a:ext cx="2744555" cy="3657600"/>
          </a:xfrm>
          <a:ln w="19050">
            <a:solidFill>
              <a:schemeClr val="tx1">
                <a:lumMod val="50000"/>
                <a:lumOff val="50000"/>
              </a:schemeClr>
            </a:solidFill>
          </a:ln>
        </p:spPr>
      </p:pic>
      <p:sp>
        <p:nvSpPr>
          <p:cNvPr id="5" name="Text Placeholder 4">
            <a:extLst>
              <a:ext uri="{FF2B5EF4-FFF2-40B4-BE49-F238E27FC236}">
                <a16:creationId xmlns:a16="http://schemas.microsoft.com/office/drawing/2014/main" id="{45F7EFFB-5FEA-4A12-9B41-8BAB46092B9A}"/>
              </a:ext>
            </a:extLst>
          </p:cNvPr>
          <p:cNvSpPr>
            <a:spLocks noGrp="1"/>
          </p:cNvSpPr>
          <p:nvPr>
            <p:ph type="body" sz="quarter" idx="13"/>
          </p:nvPr>
        </p:nvSpPr>
        <p:spPr>
          <a:xfrm>
            <a:off x="3083339" y="116106"/>
            <a:ext cx="2981739" cy="6562990"/>
          </a:xfrm>
        </p:spPr>
        <p:txBody>
          <a:bodyPr anchor="ctr">
            <a:noAutofit/>
          </a:bodyPr>
          <a:lstStyle/>
          <a:p>
            <a:pPr>
              <a:lnSpc>
                <a:spcPct val="90000"/>
              </a:lnSpc>
              <a:spcBef>
                <a:spcPts val="0"/>
              </a:spcBef>
            </a:pPr>
            <a:r>
              <a:rPr lang="en-US" sz="3200" dirty="0">
                <a:latin typeface="Lato Semibold" panose="020F0702020204030203" pitchFamily="34" charset="0"/>
                <a:cs typeface="Lato Semibold" panose="020F0702020204030203" pitchFamily="34" charset="0"/>
              </a:rPr>
              <a:t>We ALL Need Reminders!</a:t>
            </a:r>
          </a:p>
          <a:p>
            <a:pPr>
              <a:lnSpc>
                <a:spcPct val="90000"/>
              </a:lnSpc>
              <a:spcBef>
                <a:spcPts val="1800"/>
              </a:spcBef>
            </a:pPr>
            <a:r>
              <a:rPr lang="en-US" sz="3200" dirty="0"/>
              <a:t>Injury from fall on ice. Safety Director walked around bin. One side had melted ice, the other side was still icy. Had failed to use PPE (ice cleats). Not a proud moment.</a:t>
            </a:r>
            <a:endParaRPr lang="en-VI" sz="3200" dirty="0"/>
          </a:p>
        </p:txBody>
      </p:sp>
      <p:pic>
        <p:nvPicPr>
          <p:cNvPr id="11" name="Content Placeholder 10" descr="Top and side view of extremely swollen foot injured in fall on ice.">
            <a:extLst>
              <a:ext uri="{FF2B5EF4-FFF2-40B4-BE49-F238E27FC236}">
                <a16:creationId xmlns:a16="http://schemas.microsoft.com/office/drawing/2014/main" id="{37074B41-253A-4717-9664-5151B2B3A80F}"/>
              </a:ext>
            </a:extLst>
          </p:cNvPr>
          <p:cNvPicPr>
            <a:picLocks noGrp="1" noChangeAspect="1"/>
          </p:cNvPicPr>
          <p:nvPr>
            <p:ph sz="quarter" idx="4294967295"/>
          </p:nvPr>
        </p:nvPicPr>
        <p:blipFill rotWithShape="1">
          <a:blip r:embed="rId4" cstate="email">
            <a:extLst>
              <a:ext uri="{28A0092B-C50C-407E-A947-70E740481C1C}">
                <a14:useLocalDpi xmlns:a14="http://schemas.microsoft.com/office/drawing/2010/main"/>
              </a:ext>
            </a:extLst>
          </a:blip>
          <a:srcRect/>
          <a:stretch/>
        </p:blipFill>
        <p:spPr>
          <a:xfrm>
            <a:off x="6163525" y="116106"/>
            <a:ext cx="2743200" cy="2422771"/>
          </a:xfrm>
          <a:ln w="19050">
            <a:solidFill>
              <a:schemeClr val="tx1">
                <a:lumMod val="50000"/>
                <a:lumOff val="50000"/>
              </a:schemeClr>
            </a:solidFill>
          </a:ln>
        </p:spPr>
      </p:pic>
      <p:pic>
        <p:nvPicPr>
          <p:cNvPr id="19" name="Content Placeholder 18" descr="foot and leg elevated in cast that was injured in fall on ice.">
            <a:extLst>
              <a:ext uri="{FF2B5EF4-FFF2-40B4-BE49-F238E27FC236}">
                <a16:creationId xmlns:a16="http://schemas.microsoft.com/office/drawing/2014/main" id="{5C5721B1-32C7-4A03-9310-69708897C083}"/>
              </a:ext>
            </a:extLst>
          </p:cNvPr>
          <p:cNvPicPr>
            <a:picLocks noGrp="1" noChangeAspect="1"/>
          </p:cNvPicPr>
          <p:nvPr>
            <p:ph sz="quarter" idx="4294967295"/>
          </p:nvPr>
        </p:nvPicPr>
        <p:blipFill rotWithShape="1">
          <a:blip r:embed="rId5" cstate="email">
            <a:extLst>
              <a:ext uri="{28A0092B-C50C-407E-A947-70E740481C1C}">
                <a14:useLocalDpi xmlns:a14="http://schemas.microsoft.com/office/drawing/2010/main"/>
              </a:ext>
            </a:extLst>
          </a:blip>
          <a:srcRect/>
          <a:stretch/>
        </p:blipFill>
        <p:spPr>
          <a:xfrm>
            <a:off x="228600" y="3898742"/>
            <a:ext cx="2744555" cy="2743200"/>
          </a:xfrm>
          <a:ln w="19050">
            <a:solidFill>
              <a:schemeClr val="tx1">
                <a:lumMod val="50000"/>
                <a:lumOff val="50000"/>
              </a:schemeClr>
            </a:solidFill>
          </a:ln>
        </p:spPr>
      </p:pic>
      <p:pic>
        <p:nvPicPr>
          <p:cNvPr id="17" name="Content Placeholder 16" descr="Xray showing broken bones in calf and foot from fall on ice. ">
            <a:extLst>
              <a:ext uri="{FF2B5EF4-FFF2-40B4-BE49-F238E27FC236}">
                <a16:creationId xmlns:a16="http://schemas.microsoft.com/office/drawing/2014/main" id="{F357DE00-639E-4A12-B840-71EB504EE07E}"/>
              </a:ext>
            </a:extLst>
          </p:cNvPr>
          <p:cNvPicPr>
            <a:picLocks noGrp="1" noChangeAspect="1"/>
          </p:cNvPicPr>
          <p:nvPr>
            <p:ph sz="quarter" idx="4294967295"/>
          </p:nvPr>
        </p:nvPicPr>
        <p:blipFill rotWithShape="1">
          <a:blip r:embed="rId6" cstate="email">
            <a:extLst>
              <a:ext uri="{28A0092B-C50C-407E-A947-70E740481C1C}">
                <a14:useLocalDpi xmlns:a14="http://schemas.microsoft.com/office/drawing/2010/main"/>
              </a:ext>
            </a:extLst>
          </a:blip>
          <a:srcRect/>
          <a:stretch/>
        </p:blipFill>
        <p:spPr>
          <a:xfrm>
            <a:off x="6163525" y="2707860"/>
            <a:ext cx="2729949" cy="3898743"/>
          </a:xfrm>
          <a:ln w="19050">
            <a:solidFill>
              <a:schemeClr val="tx1">
                <a:lumMod val="50000"/>
                <a:lumOff val="50000"/>
              </a:schemeClr>
            </a:solidFill>
          </a:ln>
        </p:spPr>
      </p:pic>
    </p:spTree>
    <p:extLst>
      <p:ext uri="{BB962C8B-B14F-4D97-AF65-F5344CB8AC3E}">
        <p14:creationId xmlns:p14="http://schemas.microsoft.com/office/powerpoint/2010/main" val="3238643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DB4C-1CF5-4D32-B5DD-92C0317C692E}"/>
              </a:ext>
            </a:extLst>
          </p:cNvPr>
          <p:cNvSpPr>
            <a:spLocks noGrp="1"/>
          </p:cNvSpPr>
          <p:nvPr>
            <p:ph type="title"/>
          </p:nvPr>
        </p:nvSpPr>
        <p:spPr/>
        <p:txBody>
          <a:bodyPr/>
          <a:lstStyle/>
          <a:p>
            <a:r>
              <a:rPr lang="en-US" dirty="0"/>
              <a:t>Falling Snow &amp; Ice</a:t>
            </a:r>
          </a:p>
        </p:txBody>
      </p:sp>
      <p:sp>
        <p:nvSpPr>
          <p:cNvPr id="4" name="Text Placeholder 3">
            <a:extLst>
              <a:ext uri="{FF2B5EF4-FFF2-40B4-BE49-F238E27FC236}">
                <a16:creationId xmlns:a16="http://schemas.microsoft.com/office/drawing/2014/main" id="{0946DADA-2B30-4C19-B5B6-649CE3159B13}"/>
              </a:ext>
            </a:extLst>
          </p:cNvPr>
          <p:cNvSpPr>
            <a:spLocks noGrp="1"/>
          </p:cNvSpPr>
          <p:nvPr>
            <p:ph type="body" sz="quarter" idx="11"/>
          </p:nvPr>
        </p:nvSpPr>
        <p:spPr>
          <a:xfrm>
            <a:off x="228600" y="1325092"/>
            <a:ext cx="4114800" cy="4701356"/>
          </a:xfrm>
        </p:spPr>
        <p:txBody>
          <a:bodyPr>
            <a:normAutofit/>
          </a:bodyPr>
          <a:lstStyle/>
          <a:p>
            <a:r>
              <a:rPr lang="en-US" dirty="0"/>
              <a:t>Witnesses said they heard a very loud bang but had no idea what had happened. Snow fell from a bin roof and damaged a fan transition.</a:t>
            </a:r>
            <a:endParaRPr lang="en-VI" dirty="0"/>
          </a:p>
        </p:txBody>
      </p:sp>
      <p:pic>
        <p:nvPicPr>
          <p:cNvPr id="5" name="Picture 4" descr="Aeration Fan transition near grain bin with large dent in steel frame caused by snow falling 90 feet from top of grain bin. ">
            <a:extLst>
              <a:ext uri="{FF2B5EF4-FFF2-40B4-BE49-F238E27FC236}">
                <a16:creationId xmlns:a16="http://schemas.microsoft.com/office/drawing/2014/main" id="{087D911D-7B35-43CC-B7D3-159539D7B5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1431921"/>
            <a:ext cx="4572000" cy="3449411"/>
          </a:xfrm>
          <a:prstGeom prst="rect">
            <a:avLst/>
          </a:prstGeom>
          <a:ln w="19050">
            <a:solidFill>
              <a:schemeClr val="tx1">
                <a:lumMod val="50000"/>
                <a:lumOff val="50000"/>
              </a:schemeClr>
            </a:solidFill>
          </a:ln>
        </p:spPr>
      </p:pic>
      <p:sp>
        <p:nvSpPr>
          <p:cNvPr id="3" name="Content Placeholder 2">
            <a:extLst>
              <a:ext uri="{FF2B5EF4-FFF2-40B4-BE49-F238E27FC236}">
                <a16:creationId xmlns:a16="http://schemas.microsoft.com/office/drawing/2014/main" id="{BACBE528-4595-4EB2-9AC7-735604702164}"/>
              </a:ext>
            </a:extLst>
          </p:cNvPr>
          <p:cNvSpPr>
            <a:spLocks noGrp="1"/>
          </p:cNvSpPr>
          <p:nvPr>
            <p:ph sz="quarter" idx="12"/>
          </p:nvPr>
        </p:nvSpPr>
        <p:spPr>
          <a:xfrm>
            <a:off x="4343401" y="4881332"/>
            <a:ext cx="4571999" cy="1641240"/>
          </a:xfrm>
        </p:spPr>
        <p:txBody>
          <a:bodyPr>
            <a:normAutofit/>
          </a:bodyPr>
          <a:lstStyle/>
          <a:p>
            <a:pPr marL="0" lvl="0" indent="0" algn="ctr" defTabSz="914400">
              <a:spcBef>
                <a:spcPts val="0"/>
              </a:spcBef>
              <a:buClrTx/>
              <a:buSzTx/>
              <a:buNone/>
              <a:defRPr/>
            </a:pPr>
            <a:r>
              <a:rPr lang="en-US" b="1" dirty="0">
                <a:solidFill>
                  <a:srgbClr val="F4A61F"/>
                </a:solidFill>
                <a:latin typeface="Lato Semibold" panose="020F0702020204030203" pitchFamily="34" charset="0"/>
                <a:cs typeface="Lato Semibold" panose="020F0702020204030203" pitchFamily="34" charset="0"/>
              </a:rPr>
              <a:t>Snow fell 90 ft onto this aeration fan transition</a:t>
            </a:r>
          </a:p>
          <a:p>
            <a:pPr marL="0" indent="0">
              <a:buNone/>
            </a:pPr>
            <a:endParaRPr lang="en-US" dirty="0"/>
          </a:p>
        </p:txBody>
      </p:sp>
    </p:spTree>
    <p:extLst>
      <p:ext uri="{BB962C8B-B14F-4D97-AF65-F5344CB8AC3E}">
        <p14:creationId xmlns:p14="http://schemas.microsoft.com/office/powerpoint/2010/main" val="3368572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B48B-1E7C-4130-89E9-891CBCA45B3F}"/>
              </a:ext>
            </a:extLst>
          </p:cNvPr>
          <p:cNvSpPr>
            <a:spLocks noGrp="1"/>
          </p:cNvSpPr>
          <p:nvPr>
            <p:ph type="title"/>
          </p:nvPr>
        </p:nvSpPr>
        <p:spPr/>
        <p:txBody>
          <a:bodyPr>
            <a:noAutofit/>
          </a:bodyPr>
          <a:lstStyle/>
          <a:p>
            <a:r>
              <a:rPr lang="en-US" dirty="0"/>
              <a:t>Weight of Snow on Bin Roof</a:t>
            </a:r>
            <a:br>
              <a:rPr lang="en-US" dirty="0"/>
            </a:br>
            <a:endParaRPr lang="en-US" dirty="0"/>
          </a:p>
        </p:txBody>
      </p:sp>
      <p:sp>
        <p:nvSpPr>
          <p:cNvPr id="7" name="TextBox 6">
            <a:extLst>
              <a:ext uri="{FF2B5EF4-FFF2-40B4-BE49-F238E27FC236}">
                <a16:creationId xmlns:a16="http://schemas.microsoft.com/office/drawing/2014/main" id="{DFD6620E-0A48-406A-B25F-EECB10521FBE}"/>
              </a:ext>
            </a:extLst>
          </p:cNvPr>
          <p:cNvSpPr txBox="1"/>
          <p:nvPr/>
        </p:nvSpPr>
        <p:spPr>
          <a:xfrm>
            <a:off x="255077" y="1053636"/>
            <a:ext cx="5184157" cy="1200329"/>
          </a:xfrm>
          <a:prstGeom prst="rect">
            <a:avLst/>
          </a:prstGeom>
          <a:noFill/>
        </p:spPr>
        <p:txBody>
          <a:bodyPr wrap="square" rtlCol="0">
            <a:spAutoFit/>
          </a:bodyPr>
          <a:lstStyle/>
          <a:p>
            <a:r>
              <a:rPr lang="en-US" sz="3600" dirty="0">
                <a:latin typeface="Lato Light" panose="020F0302020204030203" pitchFamily="34" charset="0"/>
              </a:rPr>
              <a:t>Snow weight varies – depth &amp; moisture content</a:t>
            </a:r>
            <a:endParaRPr lang="en-VI" sz="3600" dirty="0">
              <a:latin typeface="Lato Light" panose="020F0302020204030203" pitchFamily="34" charset="0"/>
            </a:endParaRPr>
          </a:p>
        </p:txBody>
      </p:sp>
      <p:sp>
        <p:nvSpPr>
          <p:cNvPr id="3" name="Content Placeholder 2">
            <a:extLst>
              <a:ext uri="{FF2B5EF4-FFF2-40B4-BE49-F238E27FC236}">
                <a16:creationId xmlns:a16="http://schemas.microsoft.com/office/drawing/2014/main" id="{9A6A12B4-4A88-4C1F-A057-07C4A21C110F}"/>
              </a:ext>
            </a:extLst>
          </p:cNvPr>
          <p:cNvSpPr>
            <a:spLocks noGrp="1"/>
          </p:cNvSpPr>
          <p:nvPr>
            <p:ph sz="quarter" idx="4294967295"/>
          </p:nvPr>
        </p:nvSpPr>
        <p:spPr>
          <a:xfrm>
            <a:off x="197126" y="2694105"/>
            <a:ext cx="5184157" cy="2397998"/>
          </a:xfrm>
        </p:spPr>
        <p:txBody>
          <a:bodyPr>
            <a:normAutofit/>
          </a:bodyPr>
          <a:lstStyle/>
          <a:p>
            <a:r>
              <a:rPr lang="en-US" dirty="0"/>
              <a:t>105’ diameter grain bin</a:t>
            </a:r>
          </a:p>
          <a:p>
            <a:pPr marL="685800" lvl="1" indent="-228600"/>
            <a:r>
              <a:rPr lang="en-US" dirty="0"/>
              <a:t>140 roof sections</a:t>
            </a:r>
          </a:p>
          <a:p>
            <a:pPr marL="685800" lvl="1" indent="-228600"/>
            <a:r>
              <a:rPr lang="en-US" dirty="0"/>
              <a:t>4 roof sections/bin sheet</a:t>
            </a:r>
          </a:p>
          <a:p>
            <a:r>
              <a:rPr lang="en-US" dirty="0"/>
              <a:t>Ave. 20 </a:t>
            </a:r>
            <a:r>
              <a:rPr lang="en-US" dirty="0" err="1"/>
              <a:t>lbs</a:t>
            </a:r>
            <a:r>
              <a:rPr lang="en-US" dirty="0"/>
              <a:t> per cubic foot         </a:t>
            </a:r>
          </a:p>
        </p:txBody>
      </p:sp>
      <p:sp>
        <p:nvSpPr>
          <p:cNvPr id="5" name="Text Placeholder 4">
            <a:extLst>
              <a:ext uri="{FF2B5EF4-FFF2-40B4-BE49-F238E27FC236}">
                <a16:creationId xmlns:a16="http://schemas.microsoft.com/office/drawing/2014/main" id="{4D6F777C-48EA-4EE2-B11A-9F2E94F5D3E3}"/>
              </a:ext>
            </a:extLst>
          </p:cNvPr>
          <p:cNvSpPr>
            <a:spLocks noGrp="1"/>
          </p:cNvSpPr>
          <p:nvPr>
            <p:ph type="body" sz="quarter" idx="13"/>
          </p:nvPr>
        </p:nvSpPr>
        <p:spPr>
          <a:xfrm>
            <a:off x="260074" y="5092103"/>
            <a:ext cx="4958315" cy="1371600"/>
          </a:xfrm>
        </p:spPr>
        <p:txBody>
          <a:bodyPr lIns="182880" rIns="182880">
            <a:normAutofit/>
          </a:bodyPr>
          <a:lstStyle/>
          <a:p>
            <a:pPr algn="ctr"/>
            <a:r>
              <a:rPr lang="en-US" dirty="0">
                <a:latin typeface="Lato Semibold" panose="020F0702020204030203" pitchFamily="34" charset="0"/>
                <a:cs typeface="Lato Semibold" panose="020F0702020204030203" pitchFamily="34" charset="0"/>
              </a:rPr>
              <a:t>1000 </a:t>
            </a:r>
            <a:r>
              <a:rPr lang="en-US" dirty="0" err="1">
                <a:latin typeface="Lato Semibold" panose="020F0702020204030203" pitchFamily="34" charset="0"/>
                <a:cs typeface="Lato Semibold" panose="020F0702020204030203" pitchFamily="34" charset="0"/>
              </a:rPr>
              <a:t>lbs</a:t>
            </a:r>
            <a:r>
              <a:rPr lang="en-US" dirty="0">
                <a:latin typeface="Lato Semibold" panose="020F0702020204030203" pitchFamily="34" charset="0"/>
                <a:cs typeface="Lato Semibold" panose="020F0702020204030203" pitchFamily="34" charset="0"/>
              </a:rPr>
              <a:t> of snow on each roof panel!</a:t>
            </a:r>
            <a:endParaRPr lang="en-VI" dirty="0">
              <a:latin typeface="Lato Semibold" panose="020F0702020204030203" pitchFamily="34" charset="0"/>
              <a:cs typeface="Lato Semibold" panose="020F0702020204030203" pitchFamily="34" charset="0"/>
            </a:endParaRPr>
          </a:p>
        </p:txBody>
      </p:sp>
      <p:pic>
        <p:nvPicPr>
          <p:cNvPr id="4" name="Content Placeholder 4" descr="Snow covered grain bin roofs. Bins are 105 feet in diameter with 140 roof sections. Each roof section has about 1000 pounds of snow on it.">
            <a:extLst>
              <a:ext uri="{FF2B5EF4-FFF2-40B4-BE49-F238E27FC236}">
                <a16:creationId xmlns:a16="http://schemas.microsoft.com/office/drawing/2014/main" id="{6488AB21-5DD8-4803-B952-1B5FB19D1B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39234" y="1434503"/>
            <a:ext cx="3507640" cy="5029200"/>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3347736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CAC56532-EBD8-421E-9750-04E2C43F5434}"/>
              </a:ext>
            </a:extLst>
          </p:cNvPr>
          <p:cNvSpPr>
            <a:spLocks noGrp="1"/>
          </p:cNvSpPr>
          <p:nvPr>
            <p:ph type="title"/>
          </p:nvPr>
        </p:nvSpPr>
        <p:spPr/>
        <p:txBody>
          <a:bodyPr/>
          <a:lstStyle/>
          <a:p>
            <a:r>
              <a:rPr lang="en-US" dirty="0"/>
              <a:t>Falling Snow Hazards</a:t>
            </a:r>
            <a:endParaRPr lang="en-VI" dirty="0"/>
          </a:p>
        </p:txBody>
      </p:sp>
      <p:pic>
        <p:nvPicPr>
          <p:cNvPr id="18" name="Picture 17" descr="Looking down from the peak of the grain bin to the edge of the roof line with the roof panels and fized ladder covered in snow.">
            <a:extLst>
              <a:ext uri="{FF2B5EF4-FFF2-40B4-BE49-F238E27FC236}">
                <a16:creationId xmlns:a16="http://schemas.microsoft.com/office/drawing/2014/main" id="{A20F8C02-5961-4886-8D6D-8EA26BA670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49816" y="2213193"/>
            <a:ext cx="5257800" cy="3500969"/>
          </a:xfrm>
          <a:prstGeom prst="rect">
            <a:avLst/>
          </a:prstGeom>
          <a:ln w="19050">
            <a:solidFill>
              <a:schemeClr val="tx1">
                <a:lumMod val="50000"/>
                <a:lumOff val="50000"/>
              </a:schemeClr>
            </a:solidFill>
          </a:ln>
        </p:spPr>
      </p:pic>
      <p:sp>
        <p:nvSpPr>
          <p:cNvPr id="22" name="Content Placeholder 12">
            <a:extLst>
              <a:ext uri="{FF2B5EF4-FFF2-40B4-BE49-F238E27FC236}">
                <a16:creationId xmlns:a16="http://schemas.microsoft.com/office/drawing/2014/main" id="{A5790E9D-7A71-4DFE-AEA7-01713D7FC5C9}"/>
              </a:ext>
            </a:extLst>
          </p:cNvPr>
          <p:cNvSpPr txBox="1">
            <a:spLocks/>
          </p:cNvSpPr>
          <p:nvPr/>
        </p:nvSpPr>
        <p:spPr>
          <a:xfrm>
            <a:off x="3941441" y="1198162"/>
            <a:ext cx="5111018" cy="1799038"/>
          </a:xfrm>
          <a:prstGeom prst="rect">
            <a:avLst/>
          </a:prstGeom>
        </p:spPr>
        <p:txBody>
          <a:bodyPr vert="horz" lIns="91440" tIns="45720" rIns="91440" bIns="45720" rtlCol="0">
            <a:normAutofit/>
          </a:bodyPr>
          <a:lst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3600" dirty="0">
                <a:solidFill>
                  <a:srgbClr val="F4A61F"/>
                </a:solidFill>
                <a:latin typeface="Lato Black" panose="020F0A02020204030203" pitchFamily="34" charset="0"/>
              </a:rPr>
              <a:t>Be aware &amp; avoid</a:t>
            </a:r>
            <a:r>
              <a:rPr lang="en-US" sz="3600" dirty="0"/>
              <a:t> </a:t>
            </a:r>
            <a:r>
              <a:rPr lang="en-US" sz="3600" dirty="0">
                <a:latin typeface="Lato" panose="020F0502020204030203" pitchFamily="34" charset="0"/>
              </a:rPr>
              <a:t>areas where falling snow/ice can occur.</a:t>
            </a:r>
          </a:p>
        </p:txBody>
      </p:sp>
      <p:sp>
        <p:nvSpPr>
          <p:cNvPr id="13" name="Content Placeholder 12">
            <a:extLst>
              <a:ext uri="{FF2B5EF4-FFF2-40B4-BE49-F238E27FC236}">
                <a16:creationId xmlns:a16="http://schemas.microsoft.com/office/drawing/2014/main" id="{7F7B0871-2959-4829-A83B-BF7BA8277ADD}"/>
              </a:ext>
            </a:extLst>
          </p:cNvPr>
          <p:cNvSpPr>
            <a:spLocks noGrp="1"/>
          </p:cNvSpPr>
          <p:nvPr>
            <p:ph sz="quarter" idx="4294967295"/>
          </p:nvPr>
        </p:nvSpPr>
        <p:spPr>
          <a:xfrm>
            <a:off x="3939899" y="2855843"/>
            <a:ext cx="5112560" cy="4002157"/>
          </a:xfrm>
        </p:spPr>
        <p:txBody>
          <a:bodyPr>
            <a:normAutofit lnSpcReduction="10000"/>
          </a:bodyPr>
          <a:lstStyle/>
          <a:p>
            <a:r>
              <a:rPr lang="en-US" dirty="0"/>
              <a:t>Bin roofs &amp; anywhere at height</a:t>
            </a:r>
          </a:p>
          <a:p>
            <a:r>
              <a:rPr lang="en-US" dirty="0"/>
              <a:t>Sun warms roof sheet &amp; creates falling snow</a:t>
            </a:r>
          </a:p>
          <a:p>
            <a:pPr lvl="1"/>
            <a:r>
              <a:rPr lang="en-US" dirty="0"/>
              <a:t>Can occur below freezing temperatures</a:t>
            </a:r>
          </a:p>
          <a:p>
            <a:r>
              <a:rPr lang="en-US" dirty="0"/>
              <a:t>North side usually last snow to fall</a:t>
            </a:r>
          </a:p>
          <a:p>
            <a:endParaRPr lang="en-VI" dirty="0"/>
          </a:p>
        </p:txBody>
      </p:sp>
    </p:spTree>
    <p:extLst>
      <p:ext uri="{BB962C8B-B14F-4D97-AF65-F5344CB8AC3E}">
        <p14:creationId xmlns:p14="http://schemas.microsoft.com/office/powerpoint/2010/main" val="35767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0B4AD-DD6D-43E2-8A83-12E310B323A2}"/>
              </a:ext>
            </a:extLst>
          </p:cNvPr>
          <p:cNvSpPr>
            <a:spLocks noGrp="1"/>
          </p:cNvSpPr>
          <p:nvPr>
            <p:ph type="title"/>
          </p:nvPr>
        </p:nvSpPr>
        <p:spPr>
          <a:xfrm>
            <a:off x="228600" y="228600"/>
            <a:ext cx="8686800" cy="822960"/>
          </a:xfrm>
        </p:spPr>
        <p:txBody>
          <a:bodyPr/>
          <a:lstStyle/>
          <a:p>
            <a:r>
              <a:rPr lang="en-US" dirty="0"/>
              <a:t>Prevention Strategies</a:t>
            </a:r>
            <a:endParaRPr lang="en-VI" dirty="0"/>
          </a:p>
        </p:txBody>
      </p:sp>
      <p:sp>
        <p:nvSpPr>
          <p:cNvPr id="2" name="Content Placeholder 1">
            <a:extLst>
              <a:ext uri="{FF2B5EF4-FFF2-40B4-BE49-F238E27FC236}">
                <a16:creationId xmlns:a16="http://schemas.microsoft.com/office/drawing/2014/main" id="{FB119635-8F61-4A45-8EFE-E7AAED0C13D3}"/>
              </a:ext>
            </a:extLst>
          </p:cNvPr>
          <p:cNvSpPr>
            <a:spLocks noGrp="1"/>
          </p:cNvSpPr>
          <p:nvPr>
            <p:ph sz="quarter" idx="13"/>
          </p:nvPr>
        </p:nvSpPr>
        <p:spPr>
          <a:xfrm>
            <a:off x="228600" y="1257299"/>
            <a:ext cx="4770782" cy="5483639"/>
          </a:xfrm>
        </p:spPr>
        <p:txBody>
          <a:bodyPr>
            <a:normAutofit/>
          </a:bodyPr>
          <a:lstStyle/>
          <a:p>
            <a:pPr marL="0" indent="0">
              <a:buNone/>
            </a:pPr>
            <a:r>
              <a:rPr lang="en-US" dirty="0"/>
              <a:t>Identify hazard area &amp;  restrict access . Don’t use as walkways, work areas.</a:t>
            </a:r>
          </a:p>
          <a:p>
            <a:pPr marL="0" indent="0">
              <a:spcBef>
                <a:spcPts val="1800"/>
              </a:spcBef>
              <a:buNone/>
            </a:pPr>
            <a:r>
              <a:rPr lang="en-US" dirty="0"/>
              <a:t>When clearing ice  &amp; snow overhead, ensure no one can enter the danger zone.</a:t>
            </a:r>
          </a:p>
          <a:p>
            <a:pPr marL="0" indent="0">
              <a:spcBef>
                <a:spcPts val="1800"/>
              </a:spcBef>
              <a:buNone/>
            </a:pPr>
            <a:r>
              <a:rPr lang="en-US" dirty="0"/>
              <a:t>Start at bottom. Work up.</a:t>
            </a:r>
          </a:p>
          <a:p>
            <a:pPr marL="0" indent="0">
              <a:spcBef>
                <a:spcPts val="1800"/>
              </a:spcBef>
              <a:buNone/>
            </a:pPr>
            <a:r>
              <a:rPr lang="en-US" dirty="0">
                <a:solidFill>
                  <a:srgbClr val="F4A61F"/>
                </a:solidFill>
                <a:latin typeface="Lato Semibold" panose="020F0702020204030203" pitchFamily="34" charset="0"/>
                <a:cs typeface="Lato Semibold" panose="020F0702020204030203" pitchFamily="34" charset="0"/>
              </a:rPr>
              <a:t>Require</a:t>
            </a:r>
            <a:r>
              <a:rPr lang="en-US" dirty="0"/>
              <a:t> hard hats.</a:t>
            </a:r>
          </a:p>
          <a:p>
            <a:pPr marL="0" indent="0">
              <a:buNone/>
            </a:pPr>
            <a:endParaRPr lang="en-VI" dirty="0"/>
          </a:p>
        </p:txBody>
      </p:sp>
      <p:pic>
        <p:nvPicPr>
          <p:cNvPr id="5" name="Picture 4" descr="Metal grain bin staircase with huge ice chunks covering the steps. ">
            <a:extLst>
              <a:ext uri="{FF2B5EF4-FFF2-40B4-BE49-F238E27FC236}">
                <a16:creationId xmlns:a16="http://schemas.microsoft.com/office/drawing/2014/main" id="{6C5629C7-3883-4E0C-96F0-CDAFC1BB6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1257299"/>
            <a:ext cx="3657600" cy="4876799"/>
          </a:xfrm>
          <a:prstGeom prst="rect">
            <a:avLst/>
          </a:prstGeom>
          <a:ln w="19050">
            <a:solidFill>
              <a:schemeClr val="tx1">
                <a:lumMod val="50000"/>
                <a:lumOff val="50000"/>
              </a:schemeClr>
            </a:solidFill>
          </a:ln>
        </p:spPr>
      </p:pic>
      <p:sp>
        <p:nvSpPr>
          <p:cNvPr id="8" name="TextBox 7">
            <a:extLst>
              <a:ext uri="{FF2B5EF4-FFF2-40B4-BE49-F238E27FC236}">
                <a16:creationId xmlns:a16="http://schemas.microsoft.com/office/drawing/2014/main" id="{7B289F61-AF34-418C-8C7F-8CD69F4F6ABA}"/>
              </a:ext>
            </a:extLst>
          </p:cNvPr>
          <p:cNvSpPr txBox="1"/>
          <p:nvPr/>
        </p:nvSpPr>
        <p:spPr>
          <a:xfrm>
            <a:off x="5257800" y="1257299"/>
            <a:ext cx="3657600" cy="954107"/>
          </a:xfrm>
          <a:prstGeom prst="rect">
            <a:avLst/>
          </a:prstGeom>
          <a:solidFill>
            <a:srgbClr val="8A9498">
              <a:alpha val="25098"/>
            </a:srgbClr>
          </a:solidFill>
        </p:spPr>
        <p:txBody>
          <a:bodyPr wrap="square" rtlCol="0">
            <a:spAutoFit/>
          </a:bodyPr>
          <a:lstStyle/>
          <a:p>
            <a:pPr algn="ctr"/>
            <a:r>
              <a:rPr lang="en-US" sz="2800" dirty="0">
                <a:solidFill>
                  <a:srgbClr val="FFFFFF"/>
                </a:solidFill>
                <a:latin typeface="Lato Semibold" panose="020F0702020204030203" pitchFamily="34" charset="0"/>
                <a:cs typeface="Lato Semibold" panose="020F0702020204030203" pitchFamily="34" charset="0"/>
              </a:rPr>
              <a:t>Falling ice chunks can cause serious injury</a:t>
            </a:r>
            <a:endParaRPr lang="en-VI" sz="2800" dirty="0">
              <a:solidFill>
                <a:srgbClr val="FFFFFF"/>
              </a:solidFill>
              <a:latin typeface="Lato Semibold" panose="020F0702020204030203" pitchFamily="34" charset="0"/>
              <a:cs typeface="Lato Semibold" panose="020F0702020204030203" pitchFamily="34" charset="0"/>
            </a:endParaRPr>
          </a:p>
        </p:txBody>
      </p:sp>
    </p:spTree>
    <p:extLst>
      <p:ext uri="{BB962C8B-B14F-4D97-AF65-F5344CB8AC3E}">
        <p14:creationId xmlns:p14="http://schemas.microsoft.com/office/powerpoint/2010/main" val="2396338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A6D4E8"/>
            </a:gs>
            <a:gs pos="28000">
              <a:srgbClr val="C3E1EF"/>
            </a:gs>
            <a:gs pos="97000">
              <a:srgbClr val="92C9E2"/>
            </a:gs>
            <a:gs pos="69000">
              <a:srgbClr val="B0D8EA"/>
            </a:gs>
          </a:gsLst>
          <a:lin ang="16200000" scaled="1"/>
          <a:tileRect/>
        </a:gradFill>
        <a:effectLst/>
      </p:bgPr>
    </p:bg>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68E7CBCE-8992-84C8-482C-6E1F110D26B6}"/>
              </a:ext>
            </a:extLst>
          </p:cNvPr>
          <p:cNvSpPr>
            <a:spLocks noGrp="1"/>
          </p:cNvSpPr>
          <p:nvPr>
            <p:ph type="title"/>
          </p:nvPr>
        </p:nvSpPr>
        <p:spPr>
          <a:xfrm>
            <a:off x="0" y="0"/>
            <a:ext cx="8686800" cy="260894"/>
          </a:xfrm>
        </p:spPr>
        <p:txBody>
          <a:bodyPr/>
          <a:lstStyle/>
          <a:p>
            <a:r>
              <a:rPr lang="en-US" sz="1000" dirty="0"/>
              <a:t>TRIVIA CHALLENGE</a:t>
            </a:r>
            <a:br>
              <a:rPr lang="en-US" dirty="0"/>
            </a:br>
            <a:endParaRPr lang="en-US" dirty="0"/>
          </a:p>
        </p:txBody>
      </p:sp>
      <p:pic>
        <p:nvPicPr>
          <p:cNvPr id="15" name="Picture 14" descr="Trivia Challenge showing a drawing of a man slipping and falling on ice">
            <a:extLst>
              <a:ext uri="{FF2B5EF4-FFF2-40B4-BE49-F238E27FC236}">
                <a16:creationId xmlns:a16="http://schemas.microsoft.com/office/drawing/2014/main" id="{A9E27EE4-FF96-B254-C5F0-74F4625B0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39" y="260894"/>
            <a:ext cx="8345347" cy="6227715"/>
          </a:xfrm>
          <a:prstGeom prst="rect">
            <a:avLst/>
          </a:prstGeom>
        </p:spPr>
      </p:pic>
      <p:sp>
        <p:nvSpPr>
          <p:cNvPr id="2" name="Slide Number Placeholder 1">
            <a:extLst>
              <a:ext uri="{FF2B5EF4-FFF2-40B4-BE49-F238E27FC236}">
                <a16:creationId xmlns:a16="http://schemas.microsoft.com/office/drawing/2014/main" id="{1BE85AEB-0D0E-B08C-4E51-B6BFF016FC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1358858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C82DAA-FC41-856C-4564-E71C0E7DE929}"/>
              </a:ext>
            </a:extLst>
          </p:cNvPr>
          <p:cNvSpPr>
            <a:spLocks noGrp="1"/>
          </p:cNvSpPr>
          <p:nvPr>
            <p:ph type="title"/>
          </p:nvPr>
        </p:nvSpPr>
        <p:spPr/>
        <p:txBody>
          <a:bodyPr/>
          <a:lstStyle/>
          <a:p>
            <a:r>
              <a:rPr lang="en-US" dirty="0"/>
              <a:t>Winter Tip – Unclench, relax</a:t>
            </a:r>
          </a:p>
        </p:txBody>
      </p:sp>
      <p:sp>
        <p:nvSpPr>
          <p:cNvPr id="5" name="Text Placeholder 4">
            <a:extLst>
              <a:ext uri="{FF2B5EF4-FFF2-40B4-BE49-F238E27FC236}">
                <a16:creationId xmlns:a16="http://schemas.microsoft.com/office/drawing/2014/main" id="{A8EB2079-4F24-8548-B116-A23CD3F3C47F}"/>
              </a:ext>
            </a:extLst>
          </p:cNvPr>
          <p:cNvSpPr>
            <a:spLocks noGrp="1"/>
          </p:cNvSpPr>
          <p:nvPr>
            <p:ph type="body" idx="4294967295"/>
          </p:nvPr>
        </p:nvSpPr>
        <p:spPr>
          <a:xfrm>
            <a:off x="228600" y="1564821"/>
            <a:ext cx="8686800" cy="3728357"/>
          </a:xfrm>
        </p:spPr>
        <p:txBody>
          <a:bodyPr/>
          <a:lstStyle/>
          <a:p>
            <a:pPr marL="0" indent="0">
              <a:spcBef>
                <a:spcPts val="1800"/>
              </a:spcBef>
              <a:buNone/>
            </a:pPr>
            <a:r>
              <a:rPr lang="en-US"/>
              <a:t>Cold weather causes our muscles to lose heat. Our muscles tighten &amp; we clench our teeth to help us stay warm, but it makes us work harder. </a:t>
            </a:r>
          </a:p>
          <a:p>
            <a:pPr marL="0" indent="0">
              <a:spcBef>
                <a:spcPts val="1800"/>
              </a:spcBef>
              <a:buNone/>
            </a:pPr>
            <a:r>
              <a:rPr lang="en-US"/>
              <a:t>Relax your jaw, &amp; the muscles of your face, neck &amp; shoulders. </a:t>
            </a:r>
          </a:p>
        </p:txBody>
      </p:sp>
      <p:sp>
        <p:nvSpPr>
          <p:cNvPr id="2" name="Slide Number Placeholder 1">
            <a:extLst>
              <a:ext uri="{FF2B5EF4-FFF2-40B4-BE49-F238E27FC236}">
                <a16:creationId xmlns:a16="http://schemas.microsoft.com/office/drawing/2014/main" id="{88DB6785-FCB7-ACDD-CE13-05E1A3F681F0}"/>
              </a:ext>
            </a:extLst>
          </p:cNvPr>
          <p:cNvSpPr>
            <a:spLocks noGrp="1"/>
          </p:cNvSpPr>
          <p:nvPr>
            <p:ph type="sldNum" sz="quarter" idx="12"/>
          </p:nvPr>
        </p:nvSpPr>
        <p:spPr/>
        <p:txBody>
          <a:bodyPr/>
          <a:lstStyle/>
          <a:p>
            <a:fld id="{E68CB777-A129-4AF6-9ECC-E5865CD58601}" type="slidenum">
              <a:rPr lang="en-US" smtClean="0">
                <a:solidFill>
                  <a:prstClr val="white">
                    <a:lumMod val="95000"/>
                  </a:prstClr>
                </a:solidFill>
              </a:rPr>
              <a:pPr/>
              <a:t>49</a:t>
            </a:fld>
            <a:endParaRPr lang="en-US" dirty="0">
              <a:solidFill>
                <a:prstClr val="white">
                  <a:lumMod val="95000"/>
                </a:prstClr>
              </a:solidFill>
            </a:endParaRPr>
          </a:p>
        </p:txBody>
      </p:sp>
    </p:spTree>
    <p:extLst>
      <p:ext uri="{BB962C8B-B14F-4D97-AF65-F5344CB8AC3E}">
        <p14:creationId xmlns:p14="http://schemas.microsoft.com/office/powerpoint/2010/main" val="22201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22960"/>
          </a:xfrm>
        </p:spPr>
        <p:txBody>
          <a:bodyPr>
            <a:normAutofit/>
          </a:bodyPr>
          <a:lstStyle/>
          <a:p>
            <a:r>
              <a:rPr lang="en-US" dirty="0"/>
              <a:t>Learning Objectives</a:t>
            </a:r>
          </a:p>
        </p:txBody>
      </p:sp>
      <p:sp>
        <p:nvSpPr>
          <p:cNvPr id="6" name="Content Placeholder 5"/>
          <p:cNvSpPr>
            <a:spLocks noGrp="1"/>
          </p:cNvSpPr>
          <p:nvPr>
            <p:ph sz="quarter" idx="13"/>
          </p:nvPr>
        </p:nvSpPr>
        <p:spPr>
          <a:xfrm>
            <a:off x="228600" y="1257300"/>
            <a:ext cx="8686800" cy="4914900"/>
          </a:xfrm>
        </p:spPr>
        <p:txBody>
          <a:bodyPr>
            <a:normAutofit/>
          </a:bodyPr>
          <a:lstStyle/>
          <a:p>
            <a:pPr marL="0" lvl="0" indent="0">
              <a:buNone/>
            </a:pPr>
            <a:r>
              <a:rPr lang="en-US" dirty="0">
                <a:solidFill>
                  <a:srgbClr val="F4A61F"/>
                </a:solidFill>
                <a:latin typeface="Lato" panose="020F0502020204030203" pitchFamily="34" charset="0"/>
              </a:rPr>
              <a:t>At the end of this session, participants will be able to:</a:t>
            </a:r>
          </a:p>
          <a:p>
            <a:pPr lvl="0">
              <a:spcBef>
                <a:spcPts val="2400"/>
              </a:spcBef>
            </a:pPr>
            <a:r>
              <a:rPr lang="en-US" dirty="0"/>
              <a:t> Identify different types of winter/cold weather work hazards.</a:t>
            </a:r>
          </a:p>
          <a:p>
            <a:pPr lvl="0"/>
            <a:r>
              <a:rPr lang="en-US" dirty="0"/>
              <a:t>Explain prevention strategies associated with winter/cold weather work hazards.</a:t>
            </a:r>
          </a:p>
          <a:p>
            <a:pPr lvl="0"/>
            <a:r>
              <a:rPr lang="en-US" dirty="0"/>
              <a:t>Understand how to prevent cold stress.</a:t>
            </a:r>
          </a:p>
          <a:p>
            <a:pPr marL="0" lvl="0" indent="0">
              <a:buNone/>
            </a:pPr>
            <a:endParaRPr lang="en-US" dirty="0"/>
          </a:p>
        </p:txBody>
      </p:sp>
      <p:sp>
        <p:nvSpPr>
          <p:cNvPr id="3" name="Slide Number Placeholder 2"/>
          <p:cNvSpPr>
            <a:spLocks noGrp="1"/>
          </p:cNvSpPr>
          <p:nvPr>
            <p:ph type="sldNum" sz="quarter" idx="12"/>
          </p:nvPr>
        </p:nvSpPr>
        <p:spPr>
          <a:xfrm>
            <a:off x="6831879" y="638417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439302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34A2-4330-44DD-8CE4-9870C3F101DE}"/>
              </a:ext>
            </a:extLst>
          </p:cNvPr>
          <p:cNvSpPr>
            <a:spLocks noGrp="1"/>
          </p:cNvSpPr>
          <p:nvPr>
            <p:ph type="title"/>
          </p:nvPr>
        </p:nvSpPr>
        <p:spPr/>
        <p:txBody>
          <a:bodyPr/>
          <a:lstStyle/>
          <a:p>
            <a:r>
              <a:rPr lang="en-US" dirty="0"/>
              <a:t>Winter Walking</a:t>
            </a:r>
            <a:endParaRPr lang="en-VI" dirty="0"/>
          </a:p>
        </p:txBody>
      </p:sp>
      <p:sp>
        <p:nvSpPr>
          <p:cNvPr id="3" name="Content Placeholder 2">
            <a:extLst>
              <a:ext uri="{FF2B5EF4-FFF2-40B4-BE49-F238E27FC236}">
                <a16:creationId xmlns:a16="http://schemas.microsoft.com/office/drawing/2014/main" id="{83BE3B2C-7C10-401A-9846-D05FD027A041}"/>
              </a:ext>
            </a:extLst>
          </p:cNvPr>
          <p:cNvSpPr>
            <a:spLocks noGrp="1"/>
          </p:cNvSpPr>
          <p:nvPr>
            <p:ph sz="quarter" idx="13"/>
          </p:nvPr>
        </p:nvSpPr>
        <p:spPr>
          <a:xfrm>
            <a:off x="228600" y="1392222"/>
            <a:ext cx="5431420" cy="5454731"/>
          </a:xfrm>
        </p:spPr>
        <p:txBody>
          <a:bodyPr>
            <a:normAutofit/>
          </a:bodyPr>
          <a:lstStyle/>
          <a:p>
            <a:r>
              <a:rPr lang="en-US" dirty="0"/>
              <a:t>Take short steps</a:t>
            </a:r>
          </a:p>
          <a:p>
            <a:r>
              <a:rPr lang="en-US" dirty="0"/>
              <a:t>Walk at a slower pace </a:t>
            </a:r>
          </a:p>
          <a:p>
            <a:pPr lvl="1"/>
            <a:r>
              <a:rPr lang="en-US" dirty="0"/>
              <a:t>React quickly to changes in traction</a:t>
            </a:r>
          </a:p>
          <a:p>
            <a:r>
              <a:rPr lang="en-US" dirty="0"/>
              <a:t>Heel-to-toe gait pattern </a:t>
            </a:r>
          </a:p>
          <a:p>
            <a:pPr lvl="1"/>
            <a:r>
              <a:rPr lang="en-US" dirty="0"/>
              <a:t>Don’t shuffle or glide on ice</a:t>
            </a:r>
          </a:p>
          <a:p>
            <a:r>
              <a:rPr lang="en-US" dirty="0"/>
              <a:t>Contract core musculature </a:t>
            </a:r>
          </a:p>
          <a:p>
            <a:pPr lvl="1"/>
            <a:r>
              <a:rPr lang="en-US" dirty="0"/>
              <a:t>Protects spine</a:t>
            </a:r>
          </a:p>
        </p:txBody>
      </p:sp>
      <p:pic>
        <p:nvPicPr>
          <p:cNvPr id="5" name="Picture 4" descr="A person's feet walking in the snow">
            <a:extLst>
              <a:ext uri="{FF2B5EF4-FFF2-40B4-BE49-F238E27FC236}">
                <a16:creationId xmlns:a16="http://schemas.microsoft.com/office/drawing/2014/main" id="{139B5BAB-2C3E-3B17-9F85-3C5D6146B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236" y="1990846"/>
            <a:ext cx="3496120" cy="3474931"/>
          </a:xfrm>
          <a:prstGeom prst="rect">
            <a:avLst/>
          </a:prstGeom>
        </p:spPr>
      </p:pic>
    </p:spTree>
    <p:extLst>
      <p:ext uri="{BB962C8B-B14F-4D97-AF65-F5344CB8AC3E}">
        <p14:creationId xmlns:p14="http://schemas.microsoft.com/office/powerpoint/2010/main" val="2025636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FB41-B203-40C2-9DE2-085FEEC8CD89}"/>
              </a:ext>
            </a:extLst>
          </p:cNvPr>
          <p:cNvSpPr>
            <a:spLocks noGrp="1"/>
          </p:cNvSpPr>
          <p:nvPr>
            <p:ph type="title"/>
          </p:nvPr>
        </p:nvSpPr>
        <p:spPr>
          <a:xfrm>
            <a:off x="226503" y="246118"/>
            <a:ext cx="8682605" cy="1368764"/>
          </a:xfrm>
        </p:spPr>
        <p:txBody>
          <a:bodyPr/>
          <a:lstStyle/>
          <a:p>
            <a:r>
              <a:rPr lang="en-US" sz="3600" dirty="0">
                <a:solidFill>
                  <a:srgbClr val="FFFFFF"/>
                </a:solidFill>
              </a:rPr>
              <a:t>Winter Tip -Walk Like a Penguin</a:t>
            </a:r>
            <a:endParaRPr lang="en-VI" sz="3600" dirty="0">
              <a:solidFill>
                <a:srgbClr val="FFFFFF"/>
              </a:solidFill>
            </a:endParaRPr>
          </a:p>
        </p:txBody>
      </p:sp>
      <p:sp>
        <p:nvSpPr>
          <p:cNvPr id="4" name="Rectangle 3">
            <a:extLst>
              <a:ext uri="{FF2B5EF4-FFF2-40B4-BE49-F238E27FC236}">
                <a16:creationId xmlns:a16="http://schemas.microsoft.com/office/drawing/2014/main" id="{52ADFC44-81D3-402A-BA09-1C5E7CF12938}"/>
              </a:ext>
            </a:extLst>
          </p:cNvPr>
          <p:cNvSpPr/>
          <p:nvPr/>
        </p:nvSpPr>
        <p:spPr>
          <a:xfrm>
            <a:off x="146975" y="5470172"/>
            <a:ext cx="8160151" cy="1323439"/>
          </a:xfrm>
          <a:prstGeom prst="rect">
            <a:avLst/>
          </a:prstGeom>
        </p:spPr>
        <p:txBody>
          <a:bodyPr wrap="square">
            <a:spAutoFit/>
          </a:bodyPr>
          <a:lstStyle/>
          <a:p>
            <a:pPr lvl="1"/>
            <a:r>
              <a:rPr lang="en-US" sz="2000" b="1" dirty="0">
                <a:solidFill>
                  <a:srgbClr val="FFFFFF"/>
                </a:solidFill>
                <a:hlinkClick r:id="rId3">
                  <a:extLst>
                    <a:ext uri="{A12FA001-AC4F-418D-AE19-62706E023703}">
                      <ahyp:hlinkClr xmlns:ahyp="http://schemas.microsoft.com/office/drawing/2018/hyperlinkcolor" val="tx"/>
                    </a:ext>
                  </a:extLst>
                </a:hlinkClick>
              </a:rPr>
              <a:t>Videos about walking on ice</a:t>
            </a:r>
          </a:p>
          <a:p>
            <a:pPr lvl="1"/>
            <a:r>
              <a:rPr lang="en-US" sz="2000" dirty="0"/>
              <a:t>https://www.youtube.com/watch?app=desktop&amp;v=K6T2DJ_n9pM </a:t>
            </a:r>
          </a:p>
          <a:p>
            <a:pPr lvl="1"/>
            <a:r>
              <a:rPr lang="en-US" sz="2000" dirty="0"/>
              <a:t>https://www.youtube.com/watch?v=LHaWGibGwyk </a:t>
            </a:r>
          </a:p>
          <a:p>
            <a:pPr lvl="1"/>
            <a:r>
              <a:rPr lang="en-US" sz="2000" dirty="0"/>
              <a:t>https://www.youtube.com/watch?v=BlMo3C4dAPw </a:t>
            </a:r>
            <a:endParaRPr lang="en-VI" sz="2000" dirty="0"/>
          </a:p>
        </p:txBody>
      </p:sp>
      <p:pic>
        <p:nvPicPr>
          <p:cNvPr id="6" name="Picture 5" descr="Snowy screen drawing showing a person laying on their back with a snowman and a penguin.">
            <a:extLst>
              <a:ext uri="{FF2B5EF4-FFF2-40B4-BE49-F238E27FC236}">
                <a16:creationId xmlns:a16="http://schemas.microsoft.com/office/drawing/2014/main" id="{19C021F6-BE2A-13B9-FD7C-498418F17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56" y="979691"/>
            <a:ext cx="7878863" cy="4425659"/>
          </a:xfrm>
          <a:prstGeom prst="rect">
            <a:avLst/>
          </a:prstGeom>
        </p:spPr>
      </p:pic>
    </p:spTree>
    <p:extLst>
      <p:ext uri="{BB962C8B-B14F-4D97-AF65-F5344CB8AC3E}">
        <p14:creationId xmlns:p14="http://schemas.microsoft.com/office/powerpoint/2010/main" val="4162097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8AAC-4A3E-A817-197D-3452A8183CCC}"/>
              </a:ext>
            </a:extLst>
          </p:cNvPr>
          <p:cNvSpPr>
            <a:spLocks noGrp="1"/>
          </p:cNvSpPr>
          <p:nvPr>
            <p:ph type="title"/>
          </p:nvPr>
        </p:nvSpPr>
        <p:spPr/>
        <p:txBody>
          <a:bodyPr/>
          <a:lstStyle/>
          <a:p>
            <a:r>
              <a:rPr lang="en-US" dirty="0"/>
              <a:t>Correct Way to Fall</a:t>
            </a:r>
            <a:endParaRPr lang="en-VI" dirty="0"/>
          </a:p>
        </p:txBody>
      </p:sp>
      <p:sp>
        <p:nvSpPr>
          <p:cNvPr id="4" name="Content Placeholder 3">
            <a:extLst>
              <a:ext uri="{FF2B5EF4-FFF2-40B4-BE49-F238E27FC236}">
                <a16:creationId xmlns:a16="http://schemas.microsoft.com/office/drawing/2014/main" id="{C3847BB7-FCAA-2FF0-4B52-BBA7E3E62254}"/>
              </a:ext>
            </a:extLst>
          </p:cNvPr>
          <p:cNvSpPr>
            <a:spLocks noGrp="1"/>
          </p:cNvSpPr>
          <p:nvPr>
            <p:ph sz="quarter" idx="4294967295"/>
          </p:nvPr>
        </p:nvSpPr>
        <p:spPr>
          <a:xfrm>
            <a:off x="228601" y="1288774"/>
            <a:ext cx="5257800" cy="4229100"/>
          </a:xfrm>
        </p:spPr>
        <p:txBody>
          <a:bodyPr>
            <a:normAutofit lnSpcReduction="10000"/>
          </a:bodyPr>
          <a:lstStyle/>
          <a:p>
            <a:r>
              <a:rPr lang="en-US" dirty="0"/>
              <a:t>Tuck your chin into chest.</a:t>
            </a:r>
          </a:p>
          <a:p>
            <a:r>
              <a:rPr lang="en-US" dirty="0"/>
              <a:t>Bend your knees.</a:t>
            </a:r>
          </a:p>
          <a:p>
            <a:r>
              <a:rPr lang="en-US" dirty="0"/>
              <a:t>Cross your arms or swing the away from the ground.</a:t>
            </a:r>
          </a:p>
          <a:p>
            <a:r>
              <a:rPr lang="en-US" dirty="0"/>
              <a:t>Turn body. Try to land on your side. </a:t>
            </a:r>
          </a:p>
          <a:p>
            <a:r>
              <a:rPr lang="en-US" dirty="0"/>
              <a:t>Loosen up as you fall. </a:t>
            </a:r>
          </a:p>
          <a:p>
            <a:pPr marL="0" indent="0">
              <a:buNone/>
            </a:pPr>
            <a:endParaRPr lang="en-VI" dirty="0"/>
          </a:p>
        </p:txBody>
      </p:sp>
      <p:pic>
        <p:nvPicPr>
          <p:cNvPr id="7" name="Picture 6" descr="Person falling backward on ice with arm extended to cath themself and slash mark to indicated hazard.">
            <a:extLst>
              <a:ext uri="{FF2B5EF4-FFF2-40B4-BE49-F238E27FC236}">
                <a16:creationId xmlns:a16="http://schemas.microsoft.com/office/drawing/2014/main" id="{E0A2F188-CB0E-1AC8-62A0-48BEF0F7E9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6401" y="1756455"/>
            <a:ext cx="3277985" cy="3264131"/>
          </a:xfrm>
          <a:prstGeom prst="rect">
            <a:avLst/>
          </a:prstGeom>
        </p:spPr>
      </p:pic>
      <p:sp>
        <p:nvSpPr>
          <p:cNvPr id="5" name="Text Placeholder 4">
            <a:extLst>
              <a:ext uri="{FF2B5EF4-FFF2-40B4-BE49-F238E27FC236}">
                <a16:creationId xmlns:a16="http://schemas.microsoft.com/office/drawing/2014/main" id="{0D52EE92-37BC-C589-9DC5-2150AD6A82BA}"/>
              </a:ext>
            </a:extLst>
          </p:cNvPr>
          <p:cNvSpPr>
            <a:spLocks noGrp="1"/>
          </p:cNvSpPr>
          <p:nvPr>
            <p:ph type="body" sz="quarter" idx="13"/>
          </p:nvPr>
        </p:nvSpPr>
        <p:spPr>
          <a:xfrm>
            <a:off x="228600" y="5257800"/>
            <a:ext cx="8686800" cy="1371600"/>
          </a:xfrm>
        </p:spPr>
        <p:txBody>
          <a:bodyPr/>
          <a:lstStyle/>
          <a:p>
            <a:pPr algn="ctr"/>
            <a:r>
              <a:rPr lang="en-US" spc="-30" dirty="0"/>
              <a:t>Avoid falling backwards. Protect your head. Don't use your arms to catch your fall.</a:t>
            </a:r>
          </a:p>
        </p:txBody>
      </p:sp>
    </p:spTree>
    <p:extLst>
      <p:ext uri="{BB962C8B-B14F-4D97-AF65-F5344CB8AC3E}">
        <p14:creationId xmlns:p14="http://schemas.microsoft.com/office/powerpoint/2010/main" val="721989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8AAC-4A3E-A817-197D-3452A8183CCC}"/>
              </a:ext>
            </a:extLst>
          </p:cNvPr>
          <p:cNvSpPr>
            <a:spLocks noGrp="1"/>
          </p:cNvSpPr>
          <p:nvPr>
            <p:ph type="title"/>
          </p:nvPr>
        </p:nvSpPr>
        <p:spPr/>
        <p:txBody>
          <a:bodyPr/>
          <a:lstStyle/>
          <a:p>
            <a:r>
              <a:rPr lang="en-US" dirty="0"/>
              <a:t>Falling on Ice the Right Way</a:t>
            </a:r>
            <a:endParaRPr lang="en-VI" dirty="0"/>
          </a:p>
        </p:txBody>
      </p:sp>
      <p:pic>
        <p:nvPicPr>
          <p:cNvPr id="4" name="Picture 3" descr="Two people ice skating&#10;goes with a video on the right way to fall on ice">
            <a:extLst>
              <a:ext uri="{FF2B5EF4-FFF2-40B4-BE49-F238E27FC236}">
                <a16:creationId xmlns:a16="http://schemas.microsoft.com/office/drawing/2014/main" id="{B2ACED1C-AFAB-440E-C421-1303CD6E859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01883" y="1239367"/>
            <a:ext cx="8022901" cy="4559383"/>
          </a:xfrm>
          <a:prstGeom prst="rect">
            <a:avLst/>
          </a:prstGeom>
        </p:spPr>
      </p:pic>
      <p:sp>
        <p:nvSpPr>
          <p:cNvPr id="10" name="TextBox 9">
            <a:extLst>
              <a:ext uri="{FF2B5EF4-FFF2-40B4-BE49-F238E27FC236}">
                <a16:creationId xmlns:a16="http://schemas.microsoft.com/office/drawing/2014/main" id="{0E866E6C-66E5-53A2-255A-A6CAD3C951B3}"/>
              </a:ext>
            </a:extLst>
          </p:cNvPr>
          <p:cNvSpPr txBox="1"/>
          <p:nvPr/>
        </p:nvSpPr>
        <p:spPr>
          <a:xfrm>
            <a:off x="1794075" y="5986557"/>
            <a:ext cx="6146157" cy="369332"/>
          </a:xfrm>
          <a:prstGeom prst="rect">
            <a:avLst/>
          </a:prstGeom>
          <a:noFill/>
        </p:spPr>
        <p:txBody>
          <a:bodyPr wrap="square">
            <a:spAutoFit/>
          </a:bodyPr>
          <a:lstStyle/>
          <a:p>
            <a:r>
              <a:rPr lang="en-US" dirty="0"/>
              <a:t>https://www.youtube.com/watch?v=yAMbnG0lsT8&amp;t=4s </a:t>
            </a:r>
          </a:p>
        </p:txBody>
      </p:sp>
    </p:spTree>
    <p:extLst>
      <p:ext uri="{BB962C8B-B14F-4D97-AF65-F5344CB8AC3E}">
        <p14:creationId xmlns:p14="http://schemas.microsoft.com/office/powerpoint/2010/main" val="3550376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5C23F-C3E9-4841-941B-495F215F7677}"/>
              </a:ext>
            </a:extLst>
          </p:cNvPr>
          <p:cNvSpPr>
            <a:spLocks noGrp="1"/>
          </p:cNvSpPr>
          <p:nvPr>
            <p:ph type="ctrTitle"/>
          </p:nvPr>
        </p:nvSpPr>
        <p:spPr/>
        <p:txBody>
          <a:bodyPr/>
          <a:lstStyle/>
          <a:p>
            <a:r>
              <a:rPr lang="en-US" dirty="0"/>
              <a:t>Snow Removal</a:t>
            </a:r>
          </a:p>
        </p:txBody>
      </p:sp>
      <p:sp>
        <p:nvSpPr>
          <p:cNvPr id="4" name="Subtitle 3">
            <a:extLst>
              <a:ext uri="{FF2B5EF4-FFF2-40B4-BE49-F238E27FC236}">
                <a16:creationId xmlns:a16="http://schemas.microsoft.com/office/drawing/2014/main" id="{1E71C93F-01D0-3F43-A1B2-788720321419}"/>
              </a:ext>
            </a:extLst>
          </p:cNvPr>
          <p:cNvSpPr>
            <a:spLocks noGrp="1"/>
          </p:cNvSpPr>
          <p:nvPr>
            <p:ph type="subTitle" idx="1"/>
          </p:nvPr>
        </p:nvSpPr>
        <p:spPr/>
        <p:txBody>
          <a:bodyPr/>
          <a:lstStyle/>
          <a:p>
            <a:pPr algn="l"/>
            <a:r>
              <a:rPr lang="en-US" dirty="0"/>
              <a:t>Shoveling, snow blower, plows</a:t>
            </a:r>
          </a:p>
        </p:txBody>
      </p:sp>
      <p:sp>
        <p:nvSpPr>
          <p:cNvPr id="2" name="Slide Number Placeholder 1">
            <a:extLst>
              <a:ext uri="{FF2B5EF4-FFF2-40B4-BE49-F238E27FC236}">
                <a16:creationId xmlns:a16="http://schemas.microsoft.com/office/drawing/2014/main" id="{30FA2860-D50C-6B40-8910-9FDB7ED40E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180442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44AB24-236A-4ADB-B2E8-518D8C22365A}"/>
              </a:ext>
              <a:ext uri="{C183D7F6-B498-43B3-948B-1728B52AA6E4}">
                <adec:decorative xmlns:adec="http://schemas.microsoft.com/office/drawing/2017/decorative" val="1"/>
              </a:ext>
            </a:extLst>
          </p:cNvPr>
          <p:cNvSpPr/>
          <p:nvPr/>
        </p:nvSpPr>
        <p:spPr>
          <a:xfrm>
            <a:off x="0" y="0"/>
            <a:ext cx="423627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3" name="Title 2">
            <a:extLst>
              <a:ext uri="{FF2B5EF4-FFF2-40B4-BE49-F238E27FC236}">
                <a16:creationId xmlns:a16="http://schemas.microsoft.com/office/drawing/2014/main" id="{8E2C6813-A518-4E0D-B2A8-8CD600B70D6A}"/>
              </a:ext>
            </a:extLst>
          </p:cNvPr>
          <p:cNvSpPr>
            <a:spLocks noGrp="1"/>
          </p:cNvSpPr>
          <p:nvPr>
            <p:ph type="title" idx="4294967295"/>
          </p:nvPr>
        </p:nvSpPr>
        <p:spPr>
          <a:xfrm>
            <a:off x="233014" y="234267"/>
            <a:ext cx="4445000" cy="823913"/>
          </a:xfrm>
        </p:spPr>
        <p:txBody>
          <a:bodyPr lIns="45720" rIns="45720"/>
          <a:lstStyle/>
          <a:p>
            <a:r>
              <a:rPr lang="en-US" sz="3600" dirty="0">
                <a:solidFill>
                  <a:srgbClr val="FFFFFF"/>
                </a:solidFill>
              </a:rPr>
              <a:t>Health Hazards</a:t>
            </a:r>
            <a:endParaRPr lang="en-VI" sz="3600" dirty="0">
              <a:solidFill>
                <a:srgbClr val="FFFFFF"/>
              </a:solidFill>
            </a:endParaRPr>
          </a:p>
        </p:txBody>
      </p:sp>
      <p:pic>
        <p:nvPicPr>
          <p:cNvPr id="6" name="Picture 5" descr="A person shoveling snow in the country.">
            <a:extLst>
              <a:ext uri="{FF2B5EF4-FFF2-40B4-BE49-F238E27FC236}">
                <a16:creationId xmlns:a16="http://schemas.microsoft.com/office/drawing/2014/main" id="{00F1B95F-DE7B-43F1-BE27-8254421567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4071" y="1058180"/>
            <a:ext cx="3748135" cy="5486400"/>
          </a:xfrm>
          <a:prstGeom prst="rect">
            <a:avLst/>
          </a:prstGeom>
          <a:ln w="19050">
            <a:solidFill>
              <a:schemeClr val="tx1">
                <a:lumMod val="50000"/>
                <a:lumOff val="50000"/>
              </a:schemeClr>
            </a:solidFill>
          </a:ln>
        </p:spPr>
      </p:pic>
      <p:sp>
        <p:nvSpPr>
          <p:cNvPr id="2" name="Content Placeholder 1">
            <a:extLst>
              <a:ext uri="{FF2B5EF4-FFF2-40B4-BE49-F238E27FC236}">
                <a16:creationId xmlns:a16="http://schemas.microsoft.com/office/drawing/2014/main" id="{FCEFCD58-3BBC-47F7-A741-8F8A1123A64E}"/>
              </a:ext>
            </a:extLst>
          </p:cNvPr>
          <p:cNvSpPr>
            <a:spLocks noGrp="1"/>
          </p:cNvSpPr>
          <p:nvPr>
            <p:ph sz="quarter" idx="4294967295"/>
          </p:nvPr>
        </p:nvSpPr>
        <p:spPr>
          <a:xfrm>
            <a:off x="4247335" y="1058180"/>
            <a:ext cx="4792738" cy="6154104"/>
          </a:xfrm>
        </p:spPr>
        <p:txBody>
          <a:bodyPr>
            <a:noAutofit/>
          </a:bodyPr>
          <a:lstStyle/>
          <a:p>
            <a:pPr marL="0" indent="0">
              <a:spcBef>
                <a:spcPts val="0"/>
              </a:spcBef>
              <a:spcAft>
                <a:spcPts val="2400"/>
              </a:spcAft>
              <a:buNone/>
            </a:pPr>
            <a:r>
              <a:rPr lang="en-US" sz="3600" dirty="0">
                <a:latin typeface="Lato Semibold" panose="020F0702020204030203" pitchFamily="34" charset="0"/>
                <a:cs typeface="Lato Semibold" panose="020F0702020204030203" pitchFamily="34" charset="0"/>
              </a:rPr>
              <a:t>Shoveling snow </a:t>
            </a:r>
            <a:r>
              <a:rPr lang="en-US" dirty="0"/>
              <a:t>is a strenuous, aerobic activity. Cold weather taxes the body &amp; makes it work harder.</a:t>
            </a:r>
          </a:p>
          <a:p>
            <a:pPr marL="0" indent="0">
              <a:spcBef>
                <a:spcPts val="0"/>
              </a:spcBef>
              <a:spcAft>
                <a:spcPts val="2400"/>
              </a:spcAft>
              <a:buNone/>
            </a:pPr>
            <a:r>
              <a:rPr lang="en-US" sz="3600" dirty="0">
                <a:latin typeface="Lato Semibold" panose="020F0702020204030203" pitchFamily="34" charset="0"/>
                <a:cs typeface="Lato Semibold" panose="020F0702020204030203" pitchFamily="34" charset="0"/>
              </a:rPr>
              <a:t>Health </a:t>
            </a:r>
            <a:r>
              <a:rPr lang="en-US" dirty="0">
                <a:latin typeface="Lato Semibold" panose="020F0702020204030203" pitchFamily="34" charset="0"/>
                <a:cs typeface="Lato Semibold" panose="020F0702020204030203" pitchFamily="34" charset="0"/>
              </a:rPr>
              <a:t>hazards </a:t>
            </a:r>
            <a:r>
              <a:rPr lang="en-US" dirty="0"/>
              <a:t>include exhaustion, dehydration, back injuries, muscle strains, and heart attacks. </a:t>
            </a:r>
            <a:endParaRPr lang="en-VI" dirty="0"/>
          </a:p>
        </p:txBody>
      </p:sp>
    </p:spTree>
    <p:extLst>
      <p:ext uri="{BB962C8B-B14F-4D97-AF65-F5344CB8AC3E}">
        <p14:creationId xmlns:p14="http://schemas.microsoft.com/office/powerpoint/2010/main" val="1137330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a:extLst>
              <a:ext uri="{FF2B5EF4-FFF2-40B4-BE49-F238E27FC236}">
                <a16:creationId xmlns:a16="http://schemas.microsoft.com/office/drawing/2014/main" id="{3EE51C6E-B7EF-466D-BCF6-B75942785680}"/>
              </a:ext>
              <a:ext uri="{C183D7F6-B498-43B3-948B-1728B52AA6E4}">
                <adec:decorative xmlns:adec="http://schemas.microsoft.com/office/drawing/2017/decorative" val="1"/>
              </a:ext>
            </a:extLst>
          </p:cNvPr>
          <p:cNvSpPr/>
          <p:nvPr/>
        </p:nvSpPr>
        <p:spPr>
          <a:xfrm>
            <a:off x="0" y="0"/>
            <a:ext cx="9144000" cy="6858000"/>
          </a:xfrm>
          <a:prstGeom prst="rect">
            <a:avLst/>
          </a:prstGeom>
          <a:solidFill>
            <a:srgbClr val="60C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I" sz="1800" b="0" i="0" u="none" strike="noStrike" kern="1200" cap="none" spc="0" normalizeH="0" baseline="0" noProof="0">
              <a:ln>
                <a:noFill/>
              </a:ln>
              <a:solidFill>
                <a:srgbClr val="D9D9D9"/>
              </a:solidFill>
              <a:effectLst/>
              <a:uLnTx/>
              <a:uFillTx/>
              <a:latin typeface="Calibri"/>
              <a:ea typeface="+mn-ea"/>
              <a:cs typeface="+mn-cs"/>
            </a:endParaRPr>
          </a:p>
        </p:txBody>
      </p:sp>
      <p:sp>
        <p:nvSpPr>
          <p:cNvPr id="3" name="Title 2">
            <a:extLst>
              <a:ext uri="{FF2B5EF4-FFF2-40B4-BE49-F238E27FC236}">
                <a16:creationId xmlns:a16="http://schemas.microsoft.com/office/drawing/2014/main" id="{D641BEB0-B427-449A-9531-731BECC11BC1}"/>
              </a:ext>
            </a:extLst>
          </p:cNvPr>
          <p:cNvSpPr>
            <a:spLocks noGrp="1"/>
          </p:cNvSpPr>
          <p:nvPr>
            <p:ph type="title" idx="4294967295"/>
          </p:nvPr>
        </p:nvSpPr>
        <p:spPr>
          <a:xfrm>
            <a:off x="0" y="0"/>
            <a:ext cx="8686800" cy="806450"/>
          </a:xfrm>
        </p:spPr>
        <p:txBody>
          <a:bodyPr/>
          <a:lstStyle/>
          <a:p>
            <a:pPr algn="r"/>
            <a:r>
              <a:rPr lang="en-US" dirty="0">
                <a:solidFill>
                  <a:srgbClr val="FFFFFF"/>
                </a:solidFill>
              </a:rPr>
              <a:t>Shovel Safe</a:t>
            </a:r>
            <a:endParaRPr lang="en-VI" dirty="0">
              <a:solidFill>
                <a:srgbClr val="FFFFFF"/>
              </a:solidFill>
            </a:endParaRPr>
          </a:p>
        </p:txBody>
      </p:sp>
      <p:pic>
        <p:nvPicPr>
          <p:cNvPr id="7" name="Picture 6" descr="Infographic on safe shoveling.">
            <a:extLst>
              <a:ext uri="{FF2B5EF4-FFF2-40B4-BE49-F238E27FC236}">
                <a16:creationId xmlns:a16="http://schemas.microsoft.com/office/drawing/2014/main" id="{21F737CB-A70B-4D43-69E5-02B4D22EF7C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88422" y="694481"/>
            <a:ext cx="8686800" cy="5937813"/>
          </a:xfrm>
          <a:prstGeom prst="rect">
            <a:avLst/>
          </a:prstGeom>
        </p:spPr>
      </p:pic>
    </p:spTree>
    <p:extLst>
      <p:ext uri="{BB962C8B-B14F-4D97-AF65-F5344CB8AC3E}">
        <p14:creationId xmlns:p14="http://schemas.microsoft.com/office/powerpoint/2010/main" val="2594065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23EF-46FD-41CA-0814-A318AB823790}"/>
              </a:ext>
            </a:extLst>
          </p:cNvPr>
          <p:cNvSpPr>
            <a:spLocks noGrp="1"/>
          </p:cNvSpPr>
          <p:nvPr>
            <p:ph type="title" idx="4294967295"/>
          </p:nvPr>
        </p:nvSpPr>
        <p:spPr>
          <a:xfrm>
            <a:off x="228599" y="463791"/>
            <a:ext cx="8686800" cy="822960"/>
          </a:xfrm>
        </p:spPr>
        <p:txBody>
          <a:bodyPr vert="horz" lIns="91440" tIns="45720" rIns="91440" bIns="45720" rtlCol="0" anchor="b">
            <a:noAutofit/>
          </a:bodyPr>
          <a:lstStyle/>
          <a:p>
            <a:r>
              <a:rPr lang="en-US" dirty="0"/>
              <a:t>Proper Shoveling Techniques</a:t>
            </a:r>
            <a:endParaRPr lang="en-VI" dirty="0"/>
          </a:p>
        </p:txBody>
      </p:sp>
      <p:grpSp>
        <p:nvGrpSpPr>
          <p:cNvPr id="20" name="Group 19" descr="Text Box with shoveling methods">
            <a:extLst>
              <a:ext uri="{FF2B5EF4-FFF2-40B4-BE49-F238E27FC236}">
                <a16:creationId xmlns:a16="http://schemas.microsoft.com/office/drawing/2014/main" id="{E649C64C-3C30-412F-A1B6-00AC33FD577B}"/>
              </a:ext>
            </a:extLst>
          </p:cNvPr>
          <p:cNvGrpSpPr/>
          <p:nvPr/>
        </p:nvGrpSpPr>
        <p:grpSpPr>
          <a:xfrm>
            <a:off x="0" y="5382227"/>
            <a:ext cx="9225023" cy="1724629"/>
            <a:chOff x="685800" y="5049479"/>
            <a:chExt cx="7822210" cy="1709130"/>
          </a:xfrm>
        </p:grpSpPr>
        <p:grpSp>
          <p:nvGrpSpPr>
            <p:cNvPr id="17" name="Group 16">
              <a:extLst>
                <a:ext uri="{FF2B5EF4-FFF2-40B4-BE49-F238E27FC236}">
                  <a16:creationId xmlns:a16="http://schemas.microsoft.com/office/drawing/2014/main" id="{425C31B0-5155-49C7-ABB6-CE1EFE84B2C4}"/>
                </a:ext>
              </a:extLst>
            </p:cNvPr>
            <p:cNvGrpSpPr/>
            <p:nvPr/>
          </p:nvGrpSpPr>
          <p:grpSpPr>
            <a:xfrm>
              <a:off x="685800" y="5088077"/>
              <a:ext cx="7772400" cy="1670532"/>
              <a:chOff x="685800" y="5088077"/>
              <a:chExt cx="7772400" cy="1554480"/>
            </a:xfrm>
          </p:grpSpPr>
          <p:sp>
            <p:nvSpPr>
              <p:cNvPr id="13" name="Rectangle 12">
                <a:extLst>
                  <a:ext uri="{FF2B5EF4-FFF2-40B4-BE49-F238E27FC236}">
                    <a16:creationId xmlns:a16="http://schemas.microsoft.com/office/drawing/2014/main" id="{9E12D4E4-1FED-4A70-8242-01AF601EF23E}"/>
                  </a:ext>
                </a:extLst>
              </p:cNvPr>
              <p:cNvSpPr/>
              <p:nvPr/>
            </p:nvSpPr>
            <p:spPr>
              <a:xfrm>
                <a:off x="6492240" y="5088077"/>
                <a:ext cx="1965960" cy="1554480"/>
              </a:xfrm>
              <a:prstGeom prst="rect">
                <a:avLst/>
              </a:prstGeom>
              <a:solidFill>
                <a:srgbClr val="D7E9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14" name="Rectangle 13">
                <a:extLst>
                  <a:ext uri="{FF2B5EF4-FFF2-40B4-BE49-F238E27FC236}">
                    <a16:creationId xmlns:a16="http://schemas.microsoft.com/office/drawing/2014/main" id="{BCEFD3C2-86ED-4D0A-8E98-9B0CB2272248}"/>
                  </a:ext>
                </a:extLst>
              </p:cNvPr>
              <p:cNvSpPr/>
              <p:nvPr/>
            </p:nvSpPr>
            <p:spPr>
              <a:xfrm>
                <a:off x="4572000" y="5088077"/>
                <a:ext cx="1920240" cy="1554480"/>
              </a:xfrm>
              <a:prstGeom prst="rect">
                <a:avLst/>
              </a:prstGeom>
              <a:solidFill>
                <a:srgbClr val="D0E2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15" name="Rectangle 14">
                <a:extLst>
                  <a:ext uri="{FF2B5EF4-FFF2-40B4-BE49-F238E27FC236}">
                    <a16:creationId xmlns:a16="http://schemas.microsoft.com/office/drawing/2014/main" id="{49803176-64FB-435D-A8D3-F0002975B2BC}"/>
                  </a:ext>
                </a:extLst>
              </p:cNvPr>
              <p:cNvSpPr/>
              <p:nvPr/>
            </p:nvSpPr>
            <p:spPr>
              <a:xfrm>
                <a:off x="2606040" y="5088077"/>
                <a:ext cx="1965960" cy="1554480"/>
              </a:xfrm>
              <a:prstGeom prst="rect">
                <a:avLst/>
              </a:prstGeom>
              <a:solidFill>
                <a:srgbClr val="C9DB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16" name="Rectangle 15">
                <a:extLst>
                  <a:ext uri="{FF2B5EF4-FFF2-40B4-BE49-F238E27FC236}">
                    <a16:creationId xmlns:a16="http://schemas.microsoft.com/office/drawing/2014/main" id="{645C33C8-85CA-4182-9492-4D8C48B067E1}"/>
                  </a:ext>
                </a:extLst>
              </p:cNvPr>
              <p:cNvSpPr/>
              <p:nvPr/>
            </p:nvSpPr>
            <p:spPr>
              <a:xfrm>
                <a:off x="685800" y="5088077"/>
                <a:ext cx="1965960" cy="1554480"/>
              </a:xfrm>
              <a:prstGeom prst="rect">
                <a:avLst/>
              </a:prstGeom>
              <a:solidFill>
                <a:srgbClr val="C2D3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grpSp>
        <p:grpSp>
          <p:nvGrpSpPr>
            <p:cNvPr id="19" name="Group 18">
              <a:extLst>
                <a:ext uri="{FF2B5EF4-FFF2-40B4-BE49-F238E27FC236}">
                  <a16:creationId xmlns:a16="http://schemas.microsoft.com/office/drawing/2014/main" id="{B1761D44-C0DF-47A0-9738-86390C890BD7}"/>
                </a:ext>
              </a:extLst>
            </p:cNvPr>
            <p:cNvGrpSpPr/>
            <p:nvPr/>
          </p:nvGrpSpPr>
          <p:grpSpPr>
            <a:xfrm>
              <a:off x="724181" y="5238934"/>
              <a:ext cx="7783829" cy="1384995"/>
              <a:chOff x="724181" y="5181513"/>
              <a:chExt cx="7783829" cy="1384995"/>
            </a:xfrm>
          </p:grpSpPr>
          <p:sp>
            <p:nvSpPr>
              <p:cNvPr id="5" name="TextBox 4">
                <a:extLst>
                  <a:ext uri="{FF2B5EF4-FFF2-40B4-BE49-F238E27FC236}">
                    <a16:creationId xmlns:a16="http://schemas.microsoft.com/office/drawing/2014/main" id="{196639DB-BF4B-4EB6-8D5C-EC8DB040E1D4}"/>
                  </a:ext>
                </a:extLst>
              </p:cNvPr>
              <p:cNvSpPr txBox="1"/>
              <p:nvPr/>
            </p:nvSpPr>
            <p:spPr>
              <a:xfrm>
                <a:off x="724181" y="5289234"/>
                <a:ext cx="1965960" cy="1169551"/>
              </a:xfrm>
              <a:prstGeom prst="rect">
                <a:avLst/>
              </a:prstGeom>
              <a:noFill/>
              <a:ln>
                <a:noFill/>
              </a:ln>
            </p:spPr>
            <p:txBody>
              <a:bodyPr wrap="square" rtlCol="0">
                <a:spAutoFit/>
              </a:bodyPr>
              <a:lstStyle/>
              <a:p>
                <a:pPr algn="ctr"/>
                <a:r>
                  <a:rPr lang="en-US" sz="1400" dirty="0">
                    <a:solidFill>
                      <a:srgbClr val="6381B6"/>
                    </a:solidFill>
                    <a:latin typeface="Lato Semibold" panose="020F0702020204030203" pitchFamily="34" charset="0"/>
                    <a:ea typeface="Open Sans" panose="020B0606030504020204" pitchFamily="34" charset="0"/>
                    <a:cs typeface="Lato Semibold" panose="020F0702020204030203" pitchFamily="34" charset="0"/>
                  </a:rPr>
                  <a:t>Using ergonomically correct shovel, bend low at the knees. Keep back straight and feet apart in strong stance.</a:t>
                </a:r>
                <a:endParaRPr lang="en-VI" sz="1400" dirty="0">
                  <a:solidFill>
                    <a:srgbClr val="6381B6"/>
                  </a:solidFill>
                  <a:latin typeface="Lato Semibold" panose="020F0702020204030203" pitchFamily="34" charset="0"/>
                  <a:ea typeface="Open Sans" panose="020B0606030504020204" pitchFamily="34" charset="0"/>
                  <a:cs typeface="Lato Semibold" panose="020F0702020204030203" pitchFamily="34" charset="0"/>
                </a:endParaRPr>
              </a:p>
            </p:txBody>
          </p:sp>
          <p:sp>
            <p:nvSpPr>
              <p:cNvPr id="6" name="TextBox 5">
                <a:extLst>
                  <a:ext uri="{FF2B5EF4-FFF2-40B4-BE49-F238E27FC236}">
                    <a16:creationId xmlns:a16="http://schemas.microsoft.com/office/drawing/2014/main" id="{9609F685-2A6F-4E47-9DA5-0154C7AA7296}"/>
                  </a:ext>
                </a:extLst>
              </p:cNvPr>
              <p:cNvSpPr txBox="1"/>
              <p:nvPr/>
            </p:nvSpPr>
            <p:spPr>
              <a:xfrm>
                <a:off x="2663190" y="5181513"/>
                <a:ext cx="1920240" cy="1384995"/>
              </a:xfrm>
              <a:prstGeom prst="rect">
                <a:avLst/>
              </a:prstGeom>
              <a:noFill/>
              <a:ln>
                <a:noFill/>
              </a:ln>
            </p:spPr>
            <p:txBody>
              <a:bodyPr wrap="square" rtlCol="0">
                <a:spAutoFit/>
              </a:bodyPr>
              <a:lstStyle/>
              <a:p>
                <a:pPr algn="ctr"/>
                <a:r>
                  <a:rPr lang="en-US" sz="1400" dirty="0">
                    <a:solidFill>
                      <a:srgbClr val="6381B6"/>
                    </a:solidFill>
                    <a:latin typeface="Lato Semibold" panose="020F0702020204030203" pitchFamily="34" charset="0"/>
                    <a:ea typeface="Open Sans" panose="020B0606030504020204" pitchFamily="34" charset="0"/>
                    <a:cs typeface="Lato Semibold" panose="020F0702020204030203" pitchFamily="34" charset="0"/>
                  </a:rPr>
                  <a:t>Scoop and lift upward with your legs. Do not lift with your back! Keep the shovel close to your body making it easier to lift. </a:t>
                </a:r>
                <a:endParaRPr lang="en-VI" sz="1400" dirty="0">
                  <a:solidFill>
                    <a:srgbClr val="6381B6"/>
                  </a:solidFill>
                  <a:latin typeface="Lato Semibold" panose="020F0702020204030203" pitchFamily="34" charset="0"/>
                  <a:ea typeface="Open Sans" panose="020B0606030504020204" pitchFamily="34" charset="0"/>
                  <a:cs typeface="Lato Semibold" panose="020F0702020204030203" pitchFamily="34" charset="0"/>
                </a:endParaRPr>
              </a:p>
            </p:txBody>
          </p:sp>
          <p:sp>
            <p:nvSpPr>
              <p:cNvPr id="7" name="TextBox 6">
                <a:extLst>
                  <a:ext uri="{FF2B5EF4-FFF2-40B4-BE49-F238E27FC236}">
                    <a16:creationId xmlns:a16="http://schemas.microsoft.com/office/drawing/2014/main" id="{AB9AB401-385F-42DE-9EA5-B68E38D62341}"/>
                  </a:ext>
                </a:extLst>
              </p:cNvPr>
              <p:cNvSpPr txBox="1"/>
              <p:nvPr/>
            </p:nvSpPr>
            <p:spPr>
              <a:xfrm>
                <a:off x="4583430" y="5181513"/>
                <a:ext cx="1920240" cy="1384995"/>
              </a:xfrm>
              <a:prstGeom prst="rect">
                <a:avLst/>
              </a:prstGeom>
              <a:noFill/>
              <a:ln>
                <a:noFill/>
              </a:ln>
            </p:spPr>
            <p:txBody>
              <a:bodyPr wrap="square" rtlCol="0">
                <a:spAutoFit/>
              </a:bodyPr>
              <a:lstStyle/>
              <a:p>
                <a:pPr algn="ctr"/>
                <a:r>
                  <a:rPr lang="en-US" sz="1400" dirty="0">
                    <a:solidFill>
                      <a:srgbClr val="6381B6"/>
                    </a:solidFill>
                    <a:latin typeface="Lato Semibold" panose="020F0702020204030203" pitchFamily="34" charset="0"/>
                    <a:ea typeface="Open Sans" panose="020B0606030504020204" pitchFamily="34" charset="0"/>
                    <a:cs typeface="Lato Semibold" panose="020F0702020204030203" pitchFamily="34" charset="0"/>
                  </a:rPr>
                  <a:t>Turn sideways without twisting your back. Point your feet in the direction you are throwing. and toss the snow.</a:t>
                </a:r>
                <a:endParaRPr lang="en-VI" sz="1400" dirty="0">
                  <a:solidFill>
                    <a:srgbClr val="6381B6"/>
                  </a:solidFill>
                  <a:latin typeface="Lato Semibold" panose="020F0702020204030203" pitchFamily="34" charset="0"/>
                  <a:ea typeface="Open Sans" panose="020B0606030504020204" pitchFamily="34" charset="0"/>
                  <a:cs typeface="Lato Semibold" panose="020F0702020204030203" pitchFamily="34" charset="0"/>
                </a:endParaRPr>
              </a:p>
            </p:txBody>
          </p:sp>
          <p:sp>
            <p:nvSpPr>
              <p:cNvPr id="8" name="TextBox 7">
                <a:extLst>
                  <a:ext uri="{FF2B5EF4-FFF2-40B4-BE49-F238E27FC236}">
                    <a16:creationId xmlns:a16="http://schemas.microsoft.com/office/drawing/2014/main" id="{B3956BE1-D75F-4FAF-A127-B529C5C627FA}"/>
                  </a:ext>
                </a:extLst>
              </p:cNvPr>
              <p:cNvSpPr txBox="1"/>
              <p:nvPr/>
            </p:nvSpPr>
            <p:spPr>
              <a:xfrm>
                <a:off x="6503669" y="5181513"/>
                <a:ext cx="2004341" cy="945532"/>
              </a:xfrm>
              <a:prstGeom prst="rect">
                <a:avLst/>
              </a:prstGeom>
              <a:noFill/>
              <a:ln>
                <a:noFill/>
              </a:ln>
            </p:spPr>
            <p:txBody>
              <a:bodyPr wrap="square" rtlCol="0">
                <a:spAutoFit/>
              </a:bodyPr>
              <a:lstStyle/>
              <a:p>
                <a:pPr algn="ctr"/>
                <a:r>
                  <a:rPr lang="en-US" sz="1400" dirty="0">
                    <a:solidFill>
                      <a:srgbClr val="6381B6"/>
                    </a:solidFill>
                    <a:latin typeface="Lato Semibold" panose="020F0702020204030203" pitchFamily="34" charset="0"/>
                    <a:ea typeface="Open Sans" panose="020B0606030504020204" pitchFamily="34" charset="0"/>
                    <a:cs typeface="Lato Semibold" panose="020F0702020204030203" pitchFamily="34" charset="0"/>
                  </a:rPr>
                  <a:t>If the snow is deeper than one foot, use your shovel as a blade to chop it down before shoveling it up.</a:t>
                </a:r>
                <a:endParaRPr lang="en-VI" sz="1400" dirty="0">
                  <a:solidFill>
                    <a:srgbClr val="6381B6"/>
                  </a:solidFill>
                  <a:latin typeface="Lato Semibold" panose="020F0702020204030203" pitchFamily="34" charset="0"/>
                  <a:ea typeface="Open Sans" panose="020B0606030504020204" pitchFamily="34" charset="0"/>
                  <a:cs typeface="Lato Semibold" panose="020F0702020204030203" pitchFamily="34" charset="0"/>
                </a:endParaRPr>
              </a:p>
            </p:txBody>
          </p:sp>
        </p:grpSp>
        <p:sp>
          <p:nvSpPr>
            <p:cNvPr id="18" name="Rectangle 17">
              <a:extLst>
                <a:ext uri="{FF2B5EF4-FFF2-40B4-BE49-F238E27FC236}">
                  <a16:creationId xmlns:a16="http://schemas.microsoft.com/office/drawing/2014/main" id="{5138AE41-29D8-45A1-BFCB-E002F6C7A645}"/>
                </a:ext>
              </a:extLst>
            </p:cNvPr>
            <p:cNvSpPr/>
            <p:nvPr/>
          </p:nvSpPr>
          <p:spPr>
            <a:xfrm>
              <a:off x="685800" y="5049479"/>
              <a:ext cx="7772400" cy="187323"/>
            </a:xfrm>
            <a:prstGeom prst="rect">
              <a:avLst/>
            </a:prstGeom>
            <a:solidFill>
              <a:srgbClr val="7896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grpSp>
      <p:pic>
        <p:nvPicPr>
          <p:cNvPr id="9" name="Picture 8" descr="Infographic on proper shoveling techniques.">
            <a:extLst>
              <a:ext uri="{FF2B5EF4-FFF2-40B4-BE49-F238E27FC236}">
                <a16:creationId xmlns:a16="http://schemas.microsoft.com/office/drawing/2014/main" id="{34453FCD-EB04-41B2-BD54-3BC2E83AA45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
            <a:ext cx="9143999" cy="5569430"/>
          </a:xfrm>
          <a:prstGeom prst="rect">
            <a:avLst/>
          </a:prstGeom>
        </p:spPr>
      </p:pic>
    </p:spTree>
    <p:extLst>
      <p:ext uri="{BB962C8B-B14F-4D97-AF65-F5344CB8AC3E}">
        <p14:creationId xmlns:p14="http://schemas.microsoft.com/office/powerpoint/2010/main" val="753680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35A5-5D3A-4DDA-AA9B-D5E3AF2EBEBE}"/>
              </a:ext>
            </a:extLst>
          </p:cNvPr>
          <p:cNvSpPr>
            <a:spLocks noGrp="1"/>
          </p:cNvSpPr>
          <p:nvPr>
            <p:ph type="title"/>
          </p:nvPr>
        </p:nvSpPr>
        <p:spPr>
          <a:xfrm>
            <a:off x="228600" y="273050"/>
            <a:ext cx="4122530" cy="822960"/>
          </a:xfrm>
        </p:spPr>
        <p:txBody>
          <a:bodyPr anchor="t"/>
          <a:lstStyle/>
          <a:p>
            <a:r>
              <a:rPr lang="en-US" sz="3600" dirty="0"/>
              <a:t>Sand vs De-icer</a:t>
            </a:r>
            <a:endParaRPr lang="en-VI" sz="3600" dirty="0"/>
          </a:p>
        </p:txBody>
      </p:sp>
      <p:pic>
        <p:nvPicPr>
          <p:cNvPr id="5" name="Picture 4" descr="A snow covered road that has had sand spread on it to increase traction.">
            <a:extLst>
              <a:ext uri="{FF2B5EF4-FFF2-40B4-BE49-F238E27FC236}">
                <a16:creationId xmlns:a16="http://schemas.microsoft.com/office/drawing/2014/main" id="{D229CF9A-7D3A-47BB-ADE8-BCF193E1B0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6330" y="1296335"/>
            <a:ext cx="4114800" cy="2602049"/>
          </a:xfrm>
          <a:prstGeom prst="rect">
            <a:avLst/>
          </a:prstGeom>
          <a:ln w="19050">
            <a:solidFill>
              <a:schemeClr val="tx1">
                <a:lumMod val="50000"/>
                <a:lumOff val="50000"/>
              </a:schemeClr>
            </a:solidFill>
          </a:ln>
        </p:spPr>
      </p:pic>
      <p:pic>
        <p:nvPicPr>
          <p:cNvPr id="6" name="Picture 5" descr="Bricks pavement covered in icemelt.">
            <a:extLst>
              <a:ext uri="{FF2B5EF4-FFF2-40B4-BE49-F238E27FC236}">
                <a16:creationId xmlns:a16="http://schemas.microsoft.com/office/drawing/2014/main" id="{5553962B-E115-4177-8FB6-90944EBB9A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6330" y="4077376"/>
            <a:ext cx="4114800" cy="2602048"/>
          </a:xfrm>
          <a:prstGeom prst="rect">
            <a:avLst/>
          </a:prstGeom>
          <a:ln w="19050">
            <a:solidFill>
              <a:schemeClr val="tx1">
                <a:lumMod val="50000"/>
                <a:lumOff val="50000"/>
              </a:schemeClr>
            </a:solidFill>
          </a:ln>
        </p:spPr>
      </p:pic>
      <p:sp>
        <p:nvSpPr>
          <p:cNvPr id="3" name="Content Placeholder 2">
            <a:extLst>
              <a:ext uri="{FF2B5EF4-FFF2-40B4-BE49-F238E27FC236}">
                <a16:creationId xmlns:a16="http://schemas.microsoft.com/office/drawing/2014/main" id="{F49A63D7-46A6-49A5-80B5-263689A38FEE}"/>
              </a:ext>
            </a:extLst>
          </p:cNvPr>
          <p:cNvSpPr>
            <a:spLocks noGrp="1"/>
          </p:cNvSpPr>
          <p:nvPr>
            <p:ph idx="1"/>
          </p:nvPr>
        </p:nvSpPr>
        <p:spPr>
          <a:xfrm>
            <a:off x="4572000" y="1296335"/>
            <a:ext cx="4439477" cy="5655088"/>
          </a:xfrm>
        </p:spPr>
        <p:txBody>
          <a:bodyPr>
            <a:normAutofit/>
          </a:bodyPr>
          <a:lstStyle/>
          <a:p>
            <a:pPr marL="0" indent="0">
              <a:buNone/>
            </a:pPr>
            <a:r>
              <a:rPr lang="en-US" sz="2800" dirty="0">
                <a:solidFill>
                  <a:srgbClr val="F4A61F"/>
                </a:solidFill>
                <a:latin typeface="Lato Semibold" panose="020F0702020204030203" pitchFamily="34" charset="0"/>
                <a:cs typeface="Lato Semibold" panose="020F0702020204030203" pitchFamily="34" charset="0"/>
              </a:rPr>
              <a:t>Sand</a:t>
            </a:r>
            <a:r>
              <a:rPr lang="en-US" sz="2800" dirty="0"/>
              <a:t> adds traction. </a:t>
            </a:r>
            <a:r>
              <a:rPr lang="en-US" sz="2800" dirty="0">
                <a:latin typeface="Lato Black" panose="020F0A02020204030203" pitchFamily="34" charset="0"/>
              </a:rPr>
              <a:t>Does not melt ice. </a:t>
            </a:r>
            <a:r>
              <a:rPr lang="en-US" sz="2800" dirty="0"/>
              <a:t>Apply wet to prevent blowing away. Can collect in drainage areas and clog pipes.</a:t>
            </a:r>
          </a:p>
          <a:p>
            <a:pPr marL="0" indent="0">
              <a:spcBef>
                <a:spcPts val="4800"/>
              </a:spcBef>
              <a:buNone/>
            </a:pPr>
            <a:r>
              <a:rPr lang="en-US" sz="2800" dirty="0">
                <a:solidFill>
                  <a:srgbClr val="F4A61F"/>
                </a:solidFill>
                <a:latin typeface="Lato Semibold" panose="020F0702020204030203" pitchFamily="34" charset="0"/>
                <a:cs typeface="Lato Semibold" panose="020F0702020204030203" pitchFamily="34" charset="0"/>
              </a:rPr>
              <a:t>De-icer</a:t>
            </a:r>
            <a:r>
              <a:rPr lang="en-US" sz="2800" dirty="0"/>
              <a:t> - rock salt or ice melt. Apply before snow or shovel first. </a:t>
            </a:r>
            <a:r>
              <a:rPr lang="en-US" sz="2800" dirty="0">
                <a:latin typeface="Lato Black" panose="020F0A02020204030203" pitchFamily="34" charset="0"/>
              </a:rPr>
              <a:t>Does not work in extreme cold. </a:t>
            </a:r>
            <a:r>
              <a:rPr lang="en-US" sz="2800" dirty="0"/>
              <a:t>Corrodes steel &amp; concrete.</a:t>
            </a:r>
          </a:p>
          <a:p>
            <a:endParaRPr lang="en-VI" sz="2800" dirty="0"/>
          </a:p>
        </p:txBody>
      </p:sp>
      <p:cxnSp>
        <p:nvCxnSpPr>
          <p:cNvPr id="7" name="Straight Connector 6">
            <a:extLst>
              <a:ext uri="{FF2B5EF4-FFF2-40B4-BE49-F238E27FC236}">
                <a16:creationId xmlns:a16="http://schemas.microsoft.com/office/drawing/2014/main" id="{93289D74-266C-4C74-9943-E96CB79BBAD5}"/>
              </a:ext>
              <a:ext uri="{C183D7F6-B498-43B3-948B-1728B52AA6E4}">
                <adec:decorative xmlns:adec="http://schemas.microsoft.com/office/drawing/2017/decorative" val="1"/>
              </a:ext>
            </a:extLst>
          </p:cNvPr>
          <p:cNvCxnSpPr>
            <a:cxnSpLocks/>
          </p:cNvCxnSpPr>
          <p:nvPr/>
        </p:nvCxnSpPr>
        <p:spPr>
          <a:xfrm>
            <a:off x="0" y="1028700"/>
            <a:ext cx="9236765"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51400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78A7-E2AF-4A38-B710-386A02DD7B4A}"/>
              </a:ext>
            </a:extLst>
          </p:cNvPr>
          <p:cNvSpPr>
            <a:spLocks noGrp="1"/>
          </p:cNvSpPr>
          <p:nvPr>
            <p:ph type="title" idx="4294967295"/>
          </p:nvPr>
        </p:nvSpPr>
        <p:spPr>
          <a:xfrm>
            <a:off x="228600" y="219502"/>
            <a:ext cx="8686800" cy="822325"/>
          </a:xfrm>
        </p:spPr>
        <p:txBody>
          <a:bodyPr/>
          <a:lstStyle/>
          <a:p>
            <a:r>
              <a:rPr lang="en-US" dirty="0">
                <a:solidFill>
                  <a:srgbClr val="FFFFFF"/>
                </a:solidFill>
              </a:rPr>
              <a:t>Snowblower Hazards</a:t>
            </a:r>
            <a:endParaRPr lang="en-VI" dirty="0">
              <a:solidFill>
                <a:srgbClr val="FFFFFF"/>
              </a:solidFill>
            </a:endParaRPr>
          </a:p>
        </p:txBody>
      </p:sp>
      <p:grpSp>
        <p:nvGrpSpPr>
          <p:cNvPr id="40" name="Group 39" descr="Icons representing snowblower hazards.">
            <a:extLst>
              <a:ext uri="{FF2B5EF4-FFF2-40B4-BE49-F238E27FC236}">
                <a16:creationId xmlns:a16="http://schemas.microsoft.com/office/drawing/2014/main" id="{7A7D68E2-5C1F-4682-8F5D-4EFA4CEDBC29}"/>
              </a:ext>
            </a:extLst>
          </p:cNvPr>
          <p:cNvGrpSpPr/>
          <p:nvPr/>
        </p:nvGrpSpPr>
        <p:grpSpPr>
          <a:xfrm>
            <a:off x="182213" y="1271691"/>
            <a:ext cx="1254530" cy="4633323"/>
            <a:chOff x="80496" y="1234440"/>
            <a:chExt cx="1254530" cy="4633323"/>
          </a:xfrm>
        </p:grpSpPr>
        <p:pic>
          <p:nvPicPr>
            <p:cNvPr id="12" name="Picture 11" descr="Shape&#10;&#10;Description automatically generated with medium confidence">
              <a:extLst>
                <a:ext uri="{FF2B5EF4-FFF2-40B4-BE49-F238E27FC236}">
                  <a16:creationId xmlns:a16="http://schemas.microsoft.com/office/drawing/2014/main" id="{31AE8C9A-BA0C-4807-87C2-302F8952D7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980" t="30848" r="30941" b="56606"/>
            <a:stretch/>
          </p:blipFill>
          <p:spPr>
            <a:xfrm>
              <a:off x="132367" y="1234440"/>
              <a:ext cx="1188720" cy="566316"/>
            </a:xfrm>
            <a:prstGeom prst="rect">
              <a:avLst/>
            </a:prstGeom>
          </p:spPr>
        </p:pic>
        <p:pic>
          <p:nvPicPr>
            <p:cNvPr id="14" name="Graphic 13" descr="No Littering with solid fill">
              <a:extLst>
                <a:ext uri="{FF2B5EF4-FFF2-40B4-BE49-F238E27FC236}">
                  <a16:creationId xmlns:a16="http://schemas.microsoft.com/office/drawing/2014/main" id="{A7E30768-1901-4ADD-8C2B-3B6D76BCDD0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9527" y="1867918"/>
              <a:ext cx="914400" cy="914400"/>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812BB0F9-0FD3-4FBD-8ABA-C61E588BBF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3350" t="15627" r="43756" b="59814"/>
            <a:stretch/>
          </p:blipFill>
          <p:spPr>
            <a:xfrm>
              <a:off x="253519" y="4953363"/>
              <a:ext cx="946416" cy="9144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3A244702-5512-4EAC-87D1-4997B0C53B2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3928" t="18695" r="47221" b="58817"/>
            <a:stretch/>
          </p:blipFill>
          <p:spPr>
            <a:xfrm>
              <a:off x="273283" y="2770227"/>
              <a:ext cx="906888" cy="914400"/>
            </a:xfrm>
            <a:prstGeom prst="rect">
              <a:avLst/>
            </a:prstGeom>
          </p:spPr>
        </p:pic>
        <p:grpSp>
          <p:nvGrpSpPr>
            <p:cNvPr id="11" name="Group 10">
              <a:extLst>
                <a:ext uri="{FF2B5EF4-FFF2-40B4-BE49-F238E27FC236}">
                  <a16:creationId xmlns:a16="http://schemas.microsoft.com/office/drawing/2014/main" id="{AA750ADC-8965-49FF-B7EF-9965AFB9DC70}"/>
                </a:ext>
              </a:extLst>
            </p:cNvPr>
            <p:cNvGrpSpPr/>
            <p:nvPr/>
          </p:nvGrpSpPr>
          <p:grpSpPr>
            <a:xfrm>
              <a:off x="80496" y="3828383"/>
              <a:ext cx="1254530" cy="914400"/>
              <a:chOff x="99462" y="5263543"/>
              <a:chExt cx="1254530" cy="914400"/>
            </a:xfrm>
          </p:grpSpPr>
          <p:pic>
            <p:nvPicPr>
              <p:cNvPr id="33" name="Picture 32" descr="Shape&#10;&#10;Description automatically generated with medium confidence">
                <a:extLst>
                  <a:ext uri="{FF2B5EF4-FFF2-40B4-BE49-F238E27FC236}">
                    <a16:creationId xmlns:a16="http://schemas.microsoft.com/office/drawing/2014/main" id="{39363B00-CEA2-4D9F-812F-64EBA18799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3731" y="5596415"/>
                <a:ext cx="680261" cy="566316"/>
              </a:xfrm>
              <a:prstGeom prst="rect">
                <a:avLst/>
              </a:prstGeom>
            </p:spPr>
          </p:pic>
          <p:pic>
            <p:nvPicPr>
              <p:cNvPr id="9" name="Graphic 8" descr="Walk with solid fill">
                <a:extLst>
                  <a:ext uri="{FF2B5EF4-FFF2-40B4-BE49-F238E27FC236}">
                    <a16:creationId xmlns:a16="http://schemas.microsoft.com/office/drawing/2014/main" id="{98F45907-B3FE-4BC6-AB4D-4BA3EE0E7A6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462" y="5263543"/>
                <a:ext cx="914400" cy="914400"/>
              </a:xfrm>
              <a:prstGeom prst="rect">
                <a:avLst/>
              </a:prstGeom>
            </p:spPr>
          </p:pic>
        </p:grpSp>
      </p:grpSp>
      <p:sp>
        <p:nvSpPr>
          <p:cNvPr id="7" name="Content Placeholder 6">
            <a:extLst>
              <a:ext uri="{FF2B5EF4-FFF2-40B4-BE49-F238E27FC236}">
                <a16:creationId xmlns:a16="http://schemas.microsoft.com/office/drawing/2014/main" id="{0CEE2360-88AD-416C-8422-1491A84C96AF}"/>
              </a:ext>
            </a:extLst>
          </p:cNvPr>
          <p:cNvSpPr>
            <a:spLocks noGrp="1"/>
          </p:cNvSpPr>
          <p:nvPr>
            <p:ph sz="quarter" idx="4294967295"/>
          </p:nvPr>
        </p:nvSpPr>
        <p:spPr>
          <a:xfrm>
            <a:off x="1335192" y="1242664"/>
            <a:ext cx="3231919" cy="5029200"/>
          </a:xfrm>
        </p:spPr>
        <p:txBody>
          <a:bodyPr>
            <a:normAutofit/>
          </a:bodyPr>
          <a:lstStyle/>
          <a:p>
            <a:pPr marL="0" indent="0">
              <a:spcBef>
                <a:spcPts val="2400"/>
              </a:spcBef>
              <a:buNone/>
            </a:pPr>
            <a:r>
              <a:rPr lang="en-US" sz="2800" spc="-100" dirty="0"/>
              <a:t>Read manual</a:t>
            </a:r>
          </a:p>
          <a:p>
            <a:pPr marL="0" indent="0">
              <a:spcBef>
                <a:spcPts val="3000"/>
              </a:spcBef>
              <a:buNone/>
            </a:pPr>
            <a:r>
              <a:rPr lang="en-US" sz="2800" spc="-100" dirty="0"/>
              <a:t>Clear obstacles</a:t>
            </a:r>
          </a:p>
          <a:p>
            <a:pPr marL="0" indent="0">
              <a:spcBef>
                <a:spcPts val="3000"/>
              </a:spcBef>
              <a:buNone/>
            </a:pPr>
            <a:r>
              <a:rPr lang="en-US" sz="2800" spc="-100" dirty="0"/>
              <a:t>Fuel outdoors &amp; with a cold engine</a:t>
            </a:r>
          </a:p>
          <a:p>
            <a:pPr marL="0" indent="0">
              <a:spcBef>
                <a:spcPts val="3000"/>
              </a:spcBef>
              <a:buNone/>
            </a:pPr>
            <a:r>
              <a:rPr lang="en-US" sz="2800" spc="-100" dirty="0"/>
              <a:t>Walking speed</a:t>
            </a:r>
          </a:p>
          <a:p>
            <a:pPr marL="0" indent="0">
              <a:spcBef>
                <a:spcPts val="3000"/>
              </a:spcBef>
              <a:buNone/>
            </a:pPr>
            <a:r>
              <a:rPr lang="en-US" sz="2800" spc="-100" dirty="0"/>
              <a:t>Discharge away from people into  wind</a:t>
            </a:r>
          </a:p>
          <a:p>
            <a:pPr marL="0" indent="0">
              <a:spcBef>
                <a:spcPts val="3000"/>
              </a:spcBef>
              <a:buNone/>
            </a:pPr>
            <a:endParaRPr lang="en-US" sz="2800" dirty="0"/>
          </a:p>
          <a:p>
            <a:pPr marL="0" indent="0">
              <a:spcBef>
                <a:spcPts val="2400"/>
              </a:spcBef>
              <a:buNone/>
            </a:pPr>
            <a:endParaRPr lang="en-US" sz="2800" dirty="0"/>
          </a:p>
        </p:txBody>
      </p:sp>
      <p:grpSp>
        <p:nvGrpSpPr>
          <p:cNvPr id="82" name="Group 81" descr="Icons representing snowblower hazards.">
            <a:extLst>
              <a:ext uri="{FF2B5EF4-FFF2-40B4-BE49-F238E27FC236}">
                <a16:creationId xmlns:a16="http://schemas.microsoft.com/office/drawing/2014/main" id="{3200A3A0-1F83-47A9-99F9-B8E7921DA966}"/>
              </a:ext>
            </a:extLst>
          </p:cNvPr>
          <p:cNvGrpSpPr/>
          <p:nvPr/>
        </p:nvGrpSpPr>
        <p:grpSpPr>
          <a:xfrm>
            <a:off x="4437704" y="1271691"/>
            <a:ext cx="1276625" cy="5228016"/>
            <a:chOff x="4420692" y="1271691"/>
            <a:chExt cx="1276625" cy="5228016"/>
          </a:xfrm>
        </p:grpSpPr>
        <p:grpSp>
          <p:nvGrpSpPr>
            <p:cNvPr id="78" name="Group 77">
              <a:extLst>
                <a:ext uri="{FF2B5EF4-FFF2-40B4-BE49-F238E27FC236}">
                  <a16:creationId xmlns:a16="http://schemas.microsoft.com/office/drawing/2014/main" id="{F9BC5982-B781-48C3-ACDC-71B5D4874A2C}"/>
                </a:ext>
              </a:extLst>
            </p:cNvPr>
            <p:cNvGrpSpPr/>
            <p:nvPr/>
          </p:nvGrpSpPr>
          <p:grpSpPr>
            <a:xfrm>
              <a:off x="4678399" y="3507889"/>
              <a:ext cx="761211" cy="1082475"/>
              <a:chOff x="4881272" y="2153852"/>
              <a:chExt cx="761211" cy="1082475"/>
            </a:xfrm>
          </p:grpSpPr>
          <p:pic>
            <p:nvPicPr>
              <p:cNvPr id="22" name="Picture 21" descr="A picture containing text, black&#10;&#10;Description automatically generated">
                <a:extLst>
                  <a:ext uri="{FF2B5EF4-FFF2-40B4-BE49-F238E27FC236}">
                    <a16:creationId xmlns:a16="http://schemas.microsoft.com/office/drawing/2014/main" id="{46055228-CB24-4461-B36A-4CCA3188B81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49488" y="2337948"/>
                <a:ext cx="624778" cy="822960"/>
              </a:xfrm>
              <a:prstGeom prst="rect">
                <a:avLst/>
              </a:prstGeom>
            </p:spPr>
          </p:pic>
          <p:sp>
            <p:nvSpPr>
              <p:cNvPr id="63" name="Multiplication Sign 62">
                <a:extLst>
                  <a:ext uri="{FF2B5EF4-FFF2-40B4-BE49-F238E27FC236}">
                    <a16:creationId xmlns:a16="http://schemas.microsoft.com/office/drawing/2014/main" id="{7B0CA439-4499-4C05-9D42-7C5A85DD1ADD}"/>
                  </a:ext>
                </a:extLst>
              </p:cNvPr>
              <p:cNvSpPr/>
              <p:nvPr/>
            </p:nvSpPr>
            <p:spPr>
              <a:xfrm>
                <a:off x="4881272" y="2153852"/>
                <a:ext cx="761211" cy="1082475"/>
              </a:xfrm>
              <a:prstGeom prst="mathMultiply">
                <a:avLst>
                  <a:gd name="adj1" fmla="val 13553"/>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grpSp>
        <p:grpSp>
          <p:nvGrpSpPr>
            <p:cNvPr id="77" name="Group 76">
              <a:extLst>
                <a:ext uri="{FF2B5EF4-FFF2-40B4-BE49-F238E27FC236}">
                  <a16:creationId xmlns:a16="http://schemas.microsoft.com/office/drawing/2014/main" id="{F3E2E523-8EAE-44E2-9B01-1DF5ED6B1A3F}"/>
                </a:ext>
              </a:extLst>
            </p:cNvPr>
            <p:cNvGrpSpPr/>
            <p:nvPr/>
          </p:nvGrpSpPr>
          <p:grpSpPr>
            <a:xfrm>
              <a:off x="4841900" y="5417232"/>
              <a:ext cx="850587" cy="1082475"/>
              <a:chOff x="4799797" y="4198355"/>
              <a:chExt cx="850587" cy="1082475"/>
            </a:xfrm>
          </p:grpSpPr>
          <p:sp>
            <p:nvSpPr>
              <p:cNvPr id="32" name="Isosceles Triangle 31">
                <a:extLst>
                  <a:ext uri="{FF2B5EF4-FFF2-40B4-BE49-F238E27FC236}">
                    <a16:creationId xmlns:a16="http://schemas.microsoft.com/office/drawing/2014/main" id="{0CE2AE04-33F2-4DFC-9F28-857F8F7EB627}"/>
                  </a:ext>
                </a:extLst>
              </p:cNvPr>
              <p:cNvSpPr/>
              <p:nvPr/>
            </p:nvSpPr>
            <p:spPr>
              <a:xfrm flipH="1">
                <a:off x="4799797" y="4405674"/>
                <a:ext cx="850587" cy="667836"/>
              </a:xfrm>
              <a:prstGeom prst="triangle">
                <a:avLst>
                  <a:gd name="adj" fmla="val 10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sp>
            <p:nvSpPr>
              <p:cNvPr id="71" name="Multiplication Sign 70">
                <a:extLst>
                  <a:ext uri="{FF2B5EF4-FFF2-40B4-BE49-F238E27FC236}">
                    <a16:creationId xmlns:a16="http://schemas.microsoft.com/office/drawing/2014/main" id="{2B26E292-F5A7-44B0-9BD9-EDB1C9ACA423}"/>
                  </a:ext>
                </a:extLst>
              </p:cNvPr>
              <p:cNvSpPr/>
              <p:nvPr/>
            </p:nvSpPr>
            <p:spPr>
              <a:xfrm>
                <a:off x="4844485" y="4198355"/>
                <a:ext cx="761211" cy="1082475"/>
              </a:xfrm>
              <a:prstGeom prst="mathMultiply">
                <a:avLst>
                  <a:gd name="adj1" fmla="val 13553"/>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grpSp>
        <p:grpSp>
          <p:nvGrpSpPr>
            <p:cNvPr id="75" name="Group 74">
              <a:extLst>
                <a:ext uri="{FF2B5EF4-FFF2-40B4-BE49-F238E27FC236}">
                  <a16:creationId xmlns:a16="http://schemas.microsoft.com/office/drawing/2014/main" id="{CAEF4C46-17AB-494B-9B86-7EEAABAE77D8}"/>
                </a:ext>
              </a:extLst>
            </p:cNvPr>
            <p:cNvGrpSpPr/>
            <p:nvPr/>
          </p:nvGrpSpPr>
          <p:grpSpPr>
            <a:xfrm>
              <a:off x="4509814" y="4526359"/>
              <a:ext cx="1098381" cy="1082475"/>
              <a:chOff x="4666739" y="3406840"/>
              <a:chExt cx="1098381" cy="1082475"/>
            </a:xfrm>
          </p:grpSpPr>
          <p:pic>
            <p:nvPicPr>
              <p:cNvPr id="35" name="Picture 34" descr="Shape&#10;&#10;Description automatically generated with medium confidence">
                <a:extLst>
                  <a:ext uri="{FF2B5EF4-FFF2-40B4-BE49-F238E27FC236}">
                    <a16:creationId xmlns:a16="http://schemas.microsoft.com/office/drawing/2014/main" id="{669C3162-2986-4630-96DA-82DA1DBF411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666739" y="3406840"/>
                <a:ext cx="1098381" cy="914400"/>
              </a:xfrm>
              <a:prstGeom prst="rect">
                <a:avLst/>
              </a:prstGeom>
            </p:spPr>
          </p:pic>
          <p:sp>
            <p:nvSpPr>
              <p:cNvPr id="72" name="Multiplication Sign 71">
                <a:extLst>
                  <a:ext uri="{FF2B5EF4-FFF2-40B4-BE49-F238E27FC236}">
                    <a16:creationId xmlns:a16="http://schemas.microsoft.com/office/drawing/2014/main" id="{BF3DC81F-DA8D-45D0-A58B-D178718AA0AF}"/>
                  </a:ext>
                </a:extLst>
              </p:cNvPr>
              <p:cNvSpPr/>
              <p:nvPr/>
            </p:nvSpPr>
            <p:spPr>
              <a:xfrm>
                <a:off x="4835324" y="3406840"/>
                <a:ext cx="761211" cy="1082475"/>
              </a:xfrm>
              <a:prstGeom prst="mathMultiply">
                <a:avLst>
                  <a:gd name="adj1" fmla="val 13553"/>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dirty="0"/>
              </a:p>
            </p:txBody>
          </p:sp>
        </p:grpSp>
        <p:grpSp>
          <p:nvGrpSpPr>
            <p:cNvPr id="74" name="Group 73">
              <a:extLst>
                <a:ext uri="{FF2B5EF4-FFF2-40B4-BE49-F238E27FC236}">
                  <a16:creationId xmlns:a16="http://schemas.microsoft.com/office/drawing/2014/main" id="{3B9C9E2A-CB2E-4FD7-AB92-8670D88A3CA7}"/>
                </a:ext>
              </a:extLst>
            </p:cNvPr>
            <p:cNvGrpSpPr/>
            <p:nvPr/>
          </p:nvGrpSpPr>
          <p:grpSpPr>
            <a:xfrm>
              <a:off x="4487504" y="2374842"/>
              <a:ext cx="1143000" cy="1078992"/>
              <a:chOff x="3716095" y="5630973"/>
              <a:chExt cx="1143000" cy="1078992"/>
            </a:xfrm>
          </p:grpSpPr>
          <p:grpSp>
            <p:nvGrpSpPr>
              <p:cNvPr id="61" name="Group 60">
                <a:extLst>
                  <a:ext uri="{FF2B5EF4-FFF2-40B4-BE49-F238E27FC236}">
                    <a16:creationId xmlns:a16="http://schemas.microsoft.com/office/drawing/2014/main" id="{8A103156-89F5-4F2A-AC5E-D93868529DC4}"/>
                  </a:ext>
                </a:extLst>
              </p:cNvPr>
              <p:cNvGrpSpPr/>
              <p:nvPr/>
            </p:nvGrpSpPr>
            <p:grpSpPr>
              <a:xfrm>
                <a:off x="3716095" y="5755480"/>
                <a:ext cx="1143000" cy="912672"/>
                <a:chOff x="3716095" y="5755480"/>
                <a:chExt cx="1143000" cy="912672"/>
              </a:xfrm>
            </p:grpSpPr>
            <p:pic>
              <p:nvPicPr>
                <p:cNvPr id="47" name="Graphic 46" descr="Hand with solid fill">
                  <a:extLst>
                    <a:ext uri="{FF2B5EF4-FFF2-40B4-BE49-F238E27FC236}">
                      <a16:creationId xmlns:a16="http://schemas.microsoft.com/office/drawing/2014/main" id="{BC3880B6-0C65-48B5-9DDF-795DA5F6D4E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5400000">
                  <a:off x="3808770" y="5726784"/>
                  <a:ext cx="729050" cy="914400"/>
                </a:xfrm>
                <a:prstGeom prst="rect">
                  <a:avLst/>
                </a:prstGeom>
              </p:spPr>
            </p:pic>
            <p:pic>
              <p:nvPicPr>
                <p:cNvPr id="50" name="Graphic 49" descr="Line arrow: Rotate left with solid fill">
                  <a:extLst>
                    <a:ext uri="{FF2B5EF4-FFF2-40B4-BE49-F238E27FC236}">
                      <a16:creationId xmlns:a16="http://schemas.microsoft.com/office/drawing/2014/main" id="{2DF646BF-7C56-46DF-BA1D-3A15FAC31BA4}"/>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6200000">
                  <a:off x="4401895" y="5755480"/>
                  <a:ext cx="457200" cy="457200"/>
                </a:xfrm>
                <a:prstGeom prst="rect">
                  <a:avLst/>
                </a:prstGeom>
              </p:spPr>
            </p:pic>
            <p:pic>
              <p:nvPicPr>
                <p:cNvPr id="52" name="Graphic 51" descr="Line arrow: Rotate right with solid fill">
                  <a:extLst>
                    <a:ext uri="{FF2B5EF4-FFF2-40B4-BE49-F238E27FC236}">
                      <a16:creationId xmlns:a16="http://schemas.microsoft.com/office/drawing/2014/main" id="{CB4FE03A-E7DD-4B9B-B6DE-2B80192F887A}"/>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6200000">
                  <a:off x="4401895" y="6210952"/>
                  <a:ext cx="457200" cy="457200"/>
                </a:xfrm>
                <a:prstGeom prst="rect">
                  <a:avLst/>
                </a:prstGeom>
              </p:spPr>
            </p:pic>
          </p:grpSp>
          <p:sp>
            <p:nvSpPr>
              <p:cNvPr id="73" name="Multiplication Sign 72">
                <a:extLst>
                  <a:ext uri="{FF2B5EF4-FFF2-40B4-BE49-F238E27FC236}">
                    <a16:creationId xmlns:a16="http://schemas.microsoft.com/office/drawing/2014/main" id="{35E633AE-AA16-445F-A64A-B627EA8B97F6}"/>
                  </a:ext>
                </a:extLst>
              </p:cNvPr>
              <p:cNvSpPr/>
              <p:nvPr/>
            </p:nvSpPr>
            <p:spPr>
              <a:xfrm>
                <a:off x="3812907" y="5630973"/>
                <a:ext cx="739886" cy="1078992"/>
              </a:xfrm>
              <a:prstGeom prst="mathMultiply">
                <a:avLst>
                  <a:gd name="adj1" fmla="val 13553"/>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VI"/>
              </a:p>
            </p:txBody>
          </p:sp>
        </p:grpSp>
        <p:pic>
          <p:nvPicPr>
            <p:cNvPr id="81" name="Picture 80" descr="Shape&#10;&#10;Description automatically generated with low confidence">
              <a:extLst>
                <a:ext uri="{FF2B5EF4-FFF2-40B4-BE49-F238E27FC236}">
                  <a16:creationId xmlns:a16="http://schemas.microsoft.com/office/drawing/2014/main" id="{DF4D0E52-EC70-4510-8D02-E075F7F296E0}"/>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l="10696" t="19028" r="10541" b="18915"/>
            <a:stretch/>
          </p:blipFill>
          <p:spPr>
            <a:xfrm>
              <a:off x="4420692" y="1271691"/>
              <a:ext cx="1276625" cy="1005840"/>
            </a:xfrm>
            <a:prstGeom prst="rect">
              <a:avLst/>
            </a:prstGeom>
          </p:spPr>
        </p:pic>
      </p:grpSp>
      <p:sp>
        <p:nvSpPr>
          <p:cNvPr id="8" name="Content Placeholder 7">
            <a:extLst>
              <a:ext uri="{FF2B5EF4-FFF2-40B4-BE49-F238E27FC236}">
                <a16:creationId xmlns:a16="http://schemas.microsoft.com/office/drawing/2014/main" id="{A2250DF7-6CE9-4887-A1D5-6B31F8BC4C48}"/>
              </a:ext>
            </a:extLst>
          </p:cNvPr>
          <p:cNvSpPr>
            <a:spLocks noGrp="1"/>
          </p:cNvSpPr>
          <p:nvPr>
            <p:ph sz="quarter" idx="4294967295"/>
          </p:nvPr>
        </p:nvSpPr>
        <p:spPr>
          <a:xfrm>
            <a:off x="5634338" y="1242664"/>
            <a:ext cx="3524426" cy="5580248"/>
          </a:xfrm>
        </p:spPr>
        <p:txBody>
          <a:bodyPr>
            <a:normAutofit/>
          </a:bodyPr>
          <a:lstStyle/>
          <a:p>
            <a:pPr marL="0" indent="0">
              <a:spcBef>
                <a:spcPts val="2400"/>
              </a:spcBef>
              <a:buNone/>
            </a:pPr>
            <a:r>
              <a:rPr lang="en-US" sz="2800" spc="-100" dirty="0"/>
              <a:t>Keep hands/feet away from moving parts</a:t>
            </a:r>
          </a:p>
          <a:p>
            <a:pPr marL="0" marR="0" lvl="0" indent="0" algn="l" defTabSz="457200" rtl="0" eaLnBrk="1" fontAlgn="auto" latinLnBrk="0" hangingPunct="1">
              <a:lnSpc>
                <a:spcPct val="100000"/>
              </a:lnSpc>
              <a:spcBef>
                <a:spcPts val="3000"/>
              </a:spcBef>
              <a:spcAft>
                <a:spcPts val="0"/>
              </a:spcAft>
              <a:buClr>
                <a:srgbClr val="FFC000"/>
              </a:buClr>
              <a:buSzPct val="100000"/>
              <a:buFont typeface="Wingdings 3" pitchFamily="18" charset="2"/>
              <a:buNone/>
              <a:tabLst/>
              <a:defRPr/>
            </a:pPr>
            <a:r>
              <a:rPr kumimoji="0" lang="en-US" sz="2800" b="0" i="0" u="none" strike="noStrike" kern="1200" cap="none" spc="-100" normalizeH="0" baseline="0" noProof="0" dirty="0">
                <a:ln>
                  <a:noFill/>
                </a:ln>
                <a:solidFill>
                  <a:srgbClr val="181818"/>
                </a:solidFill>
                <a:effectLst/>
                <a:uLnTx/>
                <a:uFillTx/>
                <a:latin typeface="Lato Black" panose="020F0A02020204030203" pitchFamily="34" charset="0"/>
                <a:ea typeface="+mn-ea"/>
                <a:cs typeface="Arial" pitchFamily="34" charset="0"/>
              </a:rPr>
              <a:t>NEVER</a:t>
            </a:r>
            <a:r>
              <a:rPr kumimoji="0" lang="en-US" sz="2800" b="0" i="0" u="none" strike="noStrike" kern="1200" cap="none" spc="-100" normalizeH="0" baseline="0" noProof="0" dirty="0">
                <a:ln>
                  <a:noFill/>
                </a:ln>
                <a:solidFill>
                  <a:srgbClr val="181818"/>
                </a:solidFill>
                <a:effectLst/>
                <a:uLnTx/>
                <a:uFillTx/>
                <a:latin typeface="Lato Light" pitchFamily="34" charset="0"/>
                <a:ea typeface="+mn-ea"/>
                <a:cs typeface="Arial" pitchFamily="34" charset="0"/>
              </a:rPr>
              <a:t> use hands to clear a jam; use a stick</a:t>
            </a:r>
          </a:p>
          <a:p>
            <a:pPr marL="0" marR="0" lvl="0" indent="0" algn="l" defTabSz="457200" rtl="0" eaLnBrk="1" fontAlgn="auto" latinLnBrk="0" hangingPunct="1">
              <a:lnSpc>
                <a:spcPct val="100000"/>
              </a:lnSpc>
              <a:spcBef>
                <a:spcPts val="3000"/>
              </a:spcBef>
              <a:spcAft>
                <a:spcPts val="0"/>
              </a:spcAft>
              <a:buClr>
                <a:srgbClr val="FFC000"/>
              </a:buClr>
              <a:buSzPct val="100000"/>
              <a:buFont typeface="Wingdings 3" pitchFamily="18" charset="2"/>
              <a:buNone/>
              <a:tabLst/>
              <a:defRPr/>
            </a:pPr>
            <a:r>
              <a:rPr kumimoji="0" lang="en-US" sz="2800" b="0" i="0" u="none" strike="noStrike" kern="1200" cap="none" spc="-100" normalizeH="0" baseline="0" noProof="0" dirty="0">
                <a:ln>
                  <a:noFill/>
                </a:ln>
                <a:solidFill>
                  <a:srgbClr val="181818"/>
                </a:solidFill>
                <a:effectLst/>
                <a:uLnTx/>
                <a:uFillTx/>
                <a:latin typeface="Lato Light" pitchFamily="34" charset="0"/>
                <a:ea typeface="+mn-ea"/>
                <a:cs typeface="Arial" pitchFamily="34" charset="0"/>
              </a:rPr>
              <a:t>No loose clothing</a:t>
            </a:r>
          </a:p>
          <a:p>
            <a:pPr marL="0" indent="0">
              <a:spcBef>
                <a:spcPts val="3000"/>
              </a:spcBef>
              <a:buNone/>
            </a:pPr>
            <a:r>
              <a:rPr lang="en-US" sz="2800" spc="-100" dirty="0"/>
              <a:t>Never leave running machine unattended</a:t>
            </a:r>
          </a:p>
          <a:p>
            <a:pPr marL="0" marR="0" lvl="0" indent="0" algn="l" defTabSz="457200" rtl="0" eaLnBrk="1" fontAlgn="auto" latinLnBrk="0" hangingPunct="1">
              <a:lnSpc>
                <a:spcPct val="100000"/>
              </a:lnSpc>
              <a:spcBef>
                <a:spcPts val="3000"/>
              </a:spcBef>
              <a:spcAft>
                <a:spcPts val="0"/>
              </a:spcAft>
              <a:buClr>
                <a:srgbClr val="FFC000"/>
              </a:buClr>
              <a:buSzPct val="100000"/>
              <a:buFont typeface="Wingdings 3" pitchFamily="18" charset="2"/>
              <a:buNone/>
              <a:tabLst/>
              <a:defRPr/>
            </a:pPr>
            <a:r>
              <a:rPr kumimoji="0" lang="en-US" sz="2800" b="0" i="0" u="none" strike="noStrike" kern="1200" cap="none" spc="-100" normalizeH="0" baseline="0" noProof="0" dirty="0">
                <a:ln>
                  <a:noFill/>
                </a:ln>
                <a:solidFill>
                  <a:srgbClr val="181818"/>
                </a:solidFill>
                <a:effectLst/>
                <a:uLnTx/>
                <a:uFillTx/>
                <a:latin typeface="Lato Light" pitchFamily="34" charset="0"/>
                <a:ea typeface="+mn-ea"/>
                <a:cs typeface="Arial" pitchFamily="34" charset="0"/>
              </a:rPr>
              <a:t>Do not use on inclines</a:t>
            </a:r>
          </a:p>
          <a:p>
            <a:pPr marL="0" indent="0">
              <a:spcBef>
                <a:spcPts val="2400"/>
              </a:spcBef>
              <a:buNone/>
            </a:pPr>
            <a:endParaRPr lang="en-US" sz="2800" dirty="0"/>
          </a:p>
          <a:p>
            <a:pPr marL="0" indent="0">
              <a:buNone/>
            </a:pPr>
            <a:endParaRPr lang="en-US" sz="2800" dirty="0"/>
          </a:p>
          <a:p>
            <a:endParaRPr lang="en-VI" sz="2800" dirty="0"/>
          </a:p>
        </p:txBody>
      </p:sp>
    </p:spTree>
    <p:extLst>
      <p:ext uri="{BB962C8B-B14F-4D97-AF65-F5344CB8AC3E}">
        <p14:creationId xmlns:p14="http://schemas.microsoft.com/office/powerpoint/2010/main" val="231666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22960"/>
          </a:xfrm>
        </p:spPr>
        <p:txBody>
          <a:bodyPr>
            <a:normAutofit/>
          </a:bodyPr>
          <a:lstStyle/>
          <a:p>
            <a:r>
              <a:rPr lang="en-US" dirty="0"/>
              <a:t>Topics Covered</a:t>
            </a:r>
          </a:p>
        </p:txBody>
      </p:sp>
      <p:sp>
        <p:nvSpPr>
          <p:cNvPr id="3" name="Content Placeholder 2"/>
          <p:cNvSpPr>
            <a:spLocks noGrp="1"/>
          </p:cNvSpPr>
          <p:nvPr>
            <p:ph idx="1"/>
          </p:nvPr>
        </p:nvSpPr>
        <p:spPr>
          <a:xfrm>
            <a:off x="236913" y="1269332"/>
            <a:ext cx="8686800" cy="5376482"/>
          </a:xfrm>
        </p:spPr>
        <p:txBody>
          <a:bodyPr>
            <a:normAutofit/>
          </a:bodyPr>
          <a:lstStyle/>
          <a:p>
            <a:pPr lvl="0" indent="-685800"/>
            <a:r>
              <a:rPr lang="en-US" dirty="0">
                <a:latin typeface="Lato Light" panose="020F0302020204030203" pitchFamily="34" charset="0"/>
              </a:rPr>
              <a:t>Overview – Cold Weather in the US</a:t>
            </a:r>
          </a:p>
          <a:p>
            <a:pPr lvl="0" indent="-685800"/>
            <a:r>
              <a:rPr lang="en-US" dirty="0">
                <a:latin typeface="Lato Light" panose="020F0302020204030203" pitchFamily="34" charset="0"/>
              </a:rPr>
              <a:t>Preparations for Cold Weather</a:t>
            </a:r>
          </a:p>
          <a:p>
            <a:pPr lvl="0" indent="-685800"/>
            <a:r>
              <a:rPr lang="en-US" dirty="0">
                <a:latin typeface="Lato Light" panose="020F0302020204030203" pitchFamily="34" charset="0"/>
              </a:rPr>
              <a:t>Proper Dress</a:t>
            </a:r>
          </a:p>
          <a:p>
            <a:pPr lvl="0" indent="-685800"/>
            <a:r>
              <a:rPr lang="en-US" dirty="0">
                <a:latin typeface="Lato Light" panose="020F0302020204030203" pitchFamily="34" charset="0"/>
              </a:rPr>
              <a:t>Preventive Maintenance</a:t>
            </a:r>
          </a:p>
          <a:p>
            <a:pPr lvl="0" indent="-685800"/>
            <a:r>
              <a:rPr lang="en-US" dirty="0">
                <a:latin typeface="Lato Light" panose="020F0302020204030203" pitchFamily="34" charset="0"/>
              </a:rPr>
              <a:t>Machinery and Equipment Systems</a:t>
            </a:r>
          </a:p>
          <a:p>
            <a:pPr lvl="0" indent="-685800"/>
            <a:r>
              <a:rPr lang="en-US" dirty="0">
                <a:latin typeface="Lato Light" panose="020F0302020204030203" pitchFamily="34" charset="0"/>
              </a:rPr>
              <a:t>Summary &amp; Best Practices</a:t>
            </a:r>
          </a:p>
          <a:p>
            <a:endParaRPr lang="en-US" dirty="0"/>
          </a:p>
        </p:txBody>
      </p:sp>
      <p:sp>
        <p:nvSpPr>
          <p:cNvPr id="4" name="Slide Number Placeholder 3"/>
          <p:cNvSpPr>
            <a:spLocks noGrp="1"/>
          </p:cNvSpPr>
          <p:nvPr>
            <p:ph type="sldNum" sz="quarter" idx="12"/>
          </p:nvPr>
        </p:nvSpPr>
        <p:spPr>
          <a:xfrm>
            <a:off x="6831879" y="638417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49071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4E60F8-62E4-450B-8A4B-ADCF0FDB7715}"/>
              </a:ext>
            </a:extLst>
          </p:cNvPr>
          <p:cNvSpPr>
            <a:spLocks noGrp="1"/>
          </p:cNvSpPr>
          <p:nvPr>
            <p:ph type="title"/>
          </p:nvPr>
        </p:nvSpPr>
        <p:spPr/>
        <p:txBody>
          <a:bodyPr/>
          <a:lstStyle/>
          <a:p>
            <a:r>
              <a:rPr lang="en-US" dirty="0"/>
              <a:t>Snowplow Safety</a:t>
            </a:r>
            <a:endParaRPr lang="en-VI" dirty="0"/>
          </a:p>
        </p:txBody>
      </p:sp>
      <p:sp>
        <p:nvSpPr>
          <p:cNvPr id="6" name="Text Placeholder 5">
            <a:extLst>
              <a:ext uri="{FF2B5EF4-FFF2-40B4-BE49-F238E27FC236}">
                <a16:creationId xmlns:a16="http://schemas.microsoft.com/office/drawing/2014/main" id="{E5A145A8-1CE8-44E4-8749-78E97F11F6EA}"/>
              </a:ext>
            </a:extLst>
          </p:cNvPr>
          <p:cNvSpPr>
            <a:spLocks noGrp="1"/>
          </p:cNvSpPr>
          <p:nvPr>
            <p:ph type="body" sz="quarter" idx="11"/>
          </p:nvPr>
        </p:nvSpPr>
        <p:spPr/>
        <p:txBody>
          <a:bodyPr>
            <a:normAutofit/>
          </a:bodyPr>
          <a:lstStyle/>
          <a:p>
            <a:r>
              <a:rPr lang="en-US" dirty="0"/>
              <a:t>Know area, road surfaces &amp; hidden obstacles before plowing.</a:t>
            </a:r>
            <a:endParaRPr lang="en-VI" dirty="0"/>
          </a:p>
        </p:txBody>
      </p:sp>
      <p:sp>
        <p:nvSpPr>
          <p:cNvPr id="2" name="Content Placeholder 1">
            <a:extLst>
              <a:ext uri="{FF2B5EF4-FFF2-40B4-BE49-F238E27FC236}">
                <a16:creationId xmlns:a16="http://schemas.microsoft.com/office/drawing/2014/main" id="{199773C5-B3BC-4E4D-84D3-A4C705A00DA3}"/>
              </a:ext>
            </a:extLst>
          </p:cNvPr>
          <p:cNvSpPr>
            <a:spLocks noGrp="1"/>
          </p:cNvSpPr>
          <p:nvPr>
            <p:ph sz="quarter" idx="12"/>
          </p:nvPr>
        </p:nvSpPr>
        <p:spPr>
          <a:xfrm>
            <a:off x="228600" y="2514600"/>
            <a:ext cx="8686800" cy="4501342"/>
          </a:xfrm>
        </p:spPr>
        <p:txBody>
          <a:bodyPr>
            <a:normAutofit/>
          </a:bodyPr>
          <a:lstStyle/>
          <a:p>
            <a:r>
              <a:rPr lang="en-US" dirty="0"/>
              <a:t>Warning lights, back up alarms</a:t>
            </a:r>
          </a:p>
          <a:p>
            <a:r>
              <a:rPr lang="en-US" dirty="0"/>
              <a:t>Use a seatbelt</a:t>
            </a:r>
          </a:p>
          <a:p>
            <a:r>
              <a:rPr lang="en-US" dirty="0"/>
              <a:t>L 			K</a:t>
            </a:r>
          </a:p>
          <a:p>
            <a:r>
              <a:rPr lang="en-US" dirty="0"/>
              <a:t>Speed – 14 mph plowing</a:t>
            </a:r>
          </a:p>
          <a:p>
            <a:pPr lvl="1">
              <a:spcBef>
                <a:spcPts val="0"/>
              </a:spcBef>
            </a:pPr>
            <a:r>
              <a:rPr lang="en-US" dirty="0"/>
              <a:t>40 mph transporting</a:t>
            </a:r>
          </a:p>
          <a:p>
            <a:r>
              <a:rPr lang="en-US" dirty="0"/>
              <a:t>Angle blade to right in transport</a:t>
            </a:r>
          </a:p>
          <a:p>
            <a:pPr lvl="1">
              <a:spcBef>
                <a:spcPts val="0"/>
              </a:spcBef>
            </a:pPr>
            <a:r>
              <a:rPr lang="en-US" dirty="0"/>
              <a:t>Lower blade when finished</a:t>
            </a:r>
          </a:p>
          <a:p>
            <a:endParaRPr lang="en-US" dirty="0"/>
          </a:p>
          <a:p>
            <a:endParaRPr lang="en-US" dirty="0"/>
          </a:p>
          <a:p>
            <a:endParaRPr lang="en-US" dirty="0"/>
          </a:p>
          <a:p>
            <a:endParaRPr lang="en-VI" dirty="0"/>
          </a:p>
        </p:txBody>
      </p:sp>
      <p:pic>
        <p:nvPicPr>
          <p:cNvPr id="11" name="Graphic 10" descr="Eyes with solid fill">
            <a:extLst>
              <a:ext uri="{FF2B5EF4-FFF2-40B4-BE49-F238E27FC236}">
                <a16:creationId xmlns:a16="http://schemas.microsoft.com/office/drawing/2014/main" id="{FDCB3DC9-623D-4026-8F9B-E00B37F68695}"/>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28409" b="31364"/>
          <a:stretch/>
        </p:blipFill>
        <p:spPr>
          <a:xfrm>
            <a:off x="951807" y="3697956"/>
            <a:ext cx="1174417" cy="472435"/>
          </a:xfrm>
          <a:prstGeom prst="rect">
            <a:avLst/>
          </a:prstGeom>
        </p:spPr>
      </p:pic>
      <p:pic>
        <p:nvPicPr>
          <p:cNvPr id="5" name="Picture 4" descr="A picture containing snow, tree, outdoor, car.&#10;">
            <a:extLst>
              <a:ext uri="{FF2B5EF4-FFF2-40B4-BE49-F238E27FC236}">
                <a16:creationId xmlns:a16="http://schemas.microsoft.com/office/drawing/2014/main" id="{E9F24EA8-D2B1-9559-9A76-8DB9CFEF97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09423" y="2483116"/>
            <a:ext cx="3105977" cy="3107845"/>
          </a:xfrm>
          <a:prstGeom prst="ellipse">
            <a:avLst/>
          </a:prstGeom>
          <a:ln w="19050">
            <a:solidFill>
              <a:schemeClr val="tx1">
                <a:lumMod val="50000"/>
                <a:lumOff val="50000"/>
              </a:schemeClr>
            </a:solidFill>
          </a:ln>
        </p:spPr>
      </p:pic>
    </p:spTree>
    <p:extLst>
      <p:ext uri="{BB962C8B-B14F-4D97-AF65-F5344CB8AC3E}">
        <p14:creationId xmlns:p14="http://schemas.microsoft.com/office/powerpoint/2010/main" val="2651141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5C23F-C3E9-4841-941B-495F215F7677}"/>
              </a:ext>
            </a:extLst>
          </p:cNvPr>
          <p:cNvSpPr>
            <a:spLocks noGrp="1"/>
          </p:cNvSpPr>
          <p:nvPr>
            <p:ph type="ctrTitle"/>
          </p:nvPr>
        </p:nvSpPr>
        <p:spPr/>
        <p:txBody>
          <a:bodyPr/>
          <a:lstStyle/>
          <a:p>
            <a:r>
              <a:rPr lang="en-US" dirty="0"/>
              <a:t>Machinery, Equipment, Vehicle Use</a:t>
            </a:r>
          </a:p>
        </p:txBody>
      </p:sp>
      <p:sp>
        <p:nvSpPr>
          <p:cNvPr id="2" name="Slide Number Placeholder 1">
            <a:extLst>
              <a:ext uri="{FF2B5EF4-FFF2-40B4-BE49-F238E27FC236}">
                <a16:creationId xmlns:a16="http://schemas.microsoft.com/office/drawing/2014/main" id="{30FA2860-D50C-6B40-8910-9FDB7ED40E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925329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723D59-7240-754D-9FE4-8745217B1873}"/>
              </a:ext>
            </a:extLst>
          </p:cNvPr>
          <p:cNvSpPr>
            <a:spLocks noGrp="1"/>
          </p:cNvSpPr>
          <p:nvPr>
            <p:ph type="title"/>
          </p:nvPr>
        </p:nvSpPr>
        <p:spPr/>
        <p:txBody>
          <a:bodyPr/>
          <a:lstStyle/>
          <a:p>
            <a:r>
              <a:rPr lang="en-US" dirty="0"/>
              <a:t>Preventive Maintenance</a:t>
            </a:r>
          </a:p>
        </p:txBody>
      </p:sp>
      <p:pic>
        <p:nvPicPr>
          <p:cNvPr id="8" name="Content Placeholder 7" descr="A tractor in a garage">
            <a:extLst>
              <a:ext uri="{FF2B5EF4-FFF2-40B4-BE49-F238E27FC236}">
                <a16:creationId xmlns:a16="http://schemas.microsoft.com/office/drawing/2014/main" id="{6776BC2F-BB80-B8E6-DF49-1F8359B92474}"/>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290637" y="1890712"/>
            <a:ext cx="2105025" cy="3533775"/>
          </a:xfrm>
        </p:spPr>
      </p:pic>
      <p:sp>
        <p:nvSpPr>
          <p:cNvPr id="5" name="Content Placeholder 4">
            <a:extLst>
              <a:ext uri="{FF2B5EF4-FFF2-40B4-BE49-F238E27FC236}">
                <a16:creationId xmlns:a16="http://schemas.microsoft.com/office/drawing/2014/main" id="{DF5F240C-4790-7940-9BE0-1130635112CB}"/>
              </a:ext>
            </a:extLst>
          </p:cNvPr>
          <p:cNvSpPr>
            <a:spLocks noGrp="1"/>
          </p:cNvSpPr>
          <p:nvPr>
            <p:ph sz="quarter" idx="15"/>
          </p:nvPr>
        </p:nvSpPr>
        <p:spPr>
          <a:xfrm>
            <a:off x="3924886" y="1311965"/>
            <a:ext cx="4990514" cy="5029200"/>
          </a:xfrm>
        </p:spPr>
        <p:txBody>
          <a:bodyPr>
            <a:normAutofit/>
          </a:bodyPr>
          <a:lstStyle/>
          <a:p>
            <a:r>
              <a:rPr lang="en-US" dirty="0"/>
              <a:t>Planned maintenance better than unplanned maintenance.</a:t>
            </a:r>
          </a:p>
          <a:p>
            <a:r>
              <a:rPr lang="en-US" dirty="0"/>
              <a:t>Prevents cold weather breakdowns</a:t>
            </a:r>
          </a:p>
          <a:p>
            <a:r>
              <a:rPr lang="en-US" dirty="0"/>
              <a:t>Maintenance Schedules</a:t>
            </a:r>
          </a:p>
          <a:p>
            <a:pPr lvl="1"/>
            <a:r>
              <a:rPr lang="en-US" dirty="0"/>
              <a:t>Daily checks</a:t>
            </a:r>
          </a:p>
          <a:p>
            <a:pPr lvl="1"/>
            <a:r>
              <a:rPr lang="en-US" dirty="0"/>
              <a:t>Different in cold?</a:t>
            </a:r>
          </a:p>
        </p:txBody>
      </p:sp>
      <p:sp>
        <p:nvSpPr>
          <p:cNvPr id="2" name="Slide Number Placeholder 1">
            <a:extLst>
              <a:ext uri="{FF2B5EF4-FFF2-40B4-BE49-F238E27FC236}">
                <a16:creationId xmlns:a16="http://schemas.microsoft.com/office/drawing/2014/main" id="{6AB7AEFC-F07B-8F47-A436-EB93EE8EFE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0263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2639D-7E5B-9443-8E41-E3552BE60E0C}"/>
              </a:ext>
            </a:extLst>
          </p:cNvPr>
          <p:cNvSpPr>
            <a:spLocks noGrp="1"/>
          </p:cNvSpPr>
          <p:nvPr>
            <p:ph type="title"/>
          </p:nvPr>
        </p:nvSpPr>
        <p:spPr/>
        <p:txBody>
          <a:bodyPr/>
          <a:lstStyle/>
          <a:p>
            <a:r>
              <a:rPr lang="en-US" dirty="0"/>
              <a:t>PM Checklist</a:t>
            </a:r>
          </a:p>
        </p:txBody>
      </p:sp>
      <p:pic>
        <p:nvPicPr>
          <p:cNvPr id="6" name="Content Placeholder 7" descr="Close up of tire on agricultural equipment. ">
            <a:extLst>
              <a:ext uri="{FF2B5EF4-FFF2-40B4-BE49-F238E27FC236}">
                <a16:creationId xmlns:a16="http://schemas.microsoft.com/office/drawing/2014/main" id="{F93BB64F-9216-604C-98AD-6CFA8E631B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71050"/>
            <a:ext cx="4229100" cy="2819400"/>
          </a:xfrm>
          <a:prstGeom prst="rect">
            <a:avLst/>
          </a:prstGeom>
          <a:ln w="19050">
            <a:solidFill>
              <a:schemeClr val="tx1">
                <a:lumMod val="50000"/>
                <a:lumOff val="50000"/>
              </a:schemeClr>
            </a:solidFill>
          </a:ln>
        </p:spPr>
      </p:pic>
      <p:sp>
        <p:nvSpPr>
          <p:cNvPr id="5" name="Content Placeholder 4">
            <a:extLst>
              <a:ext uri="{FF2B5EF4-FFF2-40B4-BE49-F238E27FC236}">
                <a16:creationId xmlns:a16="http://schemas.microsoft.com/office/drawing/2014/main" id="{782AA077-3F57-6D47-BB7A-163F50942D60}"/>
              </a:ext>
            </a:extLst>
          </p:cNvPr>
          <p:cNvSpPr>
            <a:spLocks noGrp="1"/>
          </p:cNvSpPr>
          <p:nvPr>
            <p:ph sz="quarter" idx="15"/>
          </p:nvPr>
        </p:nvSpPr>
        <p:spPr>
          <a:xfrm>
            <a:off x="4686300" y="1676400"/>
            <a:ext cx="4229100" cy="4495800"/>
          </a:xfrm>
        </p:spPr>
        <p:txBody>
          <a:bodyPr/>
          <a:lstStyle/>
          <a:p>
            <a:r>
              <a:rPr lang="en-US" dirty="0"/>
              <a:t>Typical Checks</a:t>
            </a:r>
          </a:p>
          <a:p>
            <a:pPr lvl="1"/>
            <a:r>
              <a:rPr lang="en-US" dirty="0"/>
              <a:t>Tires</a:t>
            </a:r>
          </a:p>
          <a:p>
            <a:pPr lvl="1"/>
            <a:r>
              <a:rPr lang="en-US" dirty="0"/>
              <a:t>Fuels</a:t>
            </a:r>
          </a:p>
          <a:p>
            <a:pPr lvl="1"/>
            <a:r>
              <a:rPr lang="en-US" dirty="0"/>
              <a:t>Lubricants</a:t>
            </a:r>
          </a:p>
          <a:p>
            <a:pPr lvl="1"/>
            <a:r>
              <a:rPr lang="en-US" dirty="0"/>
              <a:t>Filters</a:t>
            </a:r>
          </a:p>
          <a:p>
            <a:pPr lvl="1"/>
            <a:r>
              <a:rPr lang="en-US" dirty="0"/>
              <a:t>Seals</a:t>
            </a:r>
          </a:p>
          <a:p>
            <a:pPr lvl="1"/>
            <a:r>
              <a:rPr lang="en-US" dirty="0"/>
              <a:t>Worn Parts</a:t>
            </a:r>
          </a:p>
          <a:p>
            <a:pPr lvl="1"/>
            <a:r>
              <a:rPr lang="en-US" dirty="0"/>
              <a:t>Guards! </a:t>
            </a:r>
          </a:p>
        </p:txBody>
      </p:sp>
      <p:sp>
        <p:nvSpPr>
          <p:cNvPr id="2" name="Slide Number Placeholder 1">
            <a:extLst>
              <a:ext uri="{FF2B5EF4-FFF2-40B4-BE49-F238E27FC236}">
                <a16:creationId xmlns:a16="http://schemas.microsoft.com/office/drawing/2014/main" id="{D6B7F031-109D-7249-BE1C-3657B67102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039768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5A5A1D-05D9-D046-8A02-90BB672D9C8D}"/>
              </a:ext>
            </a:extLst>
          </p:cNvPr>
          <p:cNvSpPr>
            <a:spLocks noGrp="1"/>
          </p:cNvSpPr>
          <p:nvPr>
            <p:ph type="title"/>
          </p:nvPr>
        </p:nvSpPr>
        <p:spPr/>
        <p:txBody>
          <a:bodyPr/>
          <a:lstStyle/>
          <a:p>
            <a:r>
              <a:rPr lang="en-US" dirty="0"/>
              <a:t>Purchasing Decisions</a:t>
            </a:r>
          </a:p>
        </p:txBody>
      </p:sp>
      <p:pic>
        <p:nvPicPr>
          <p:cNvPr id="17" name="Content Placeholder 9" descr="Dried and caked mud on ladder rungs to tractor cab.">
            <a:extLst>
              <a:ext uri="{FF2B5EF4-FFF2-40B4-BE49-F238E27FC236}">
                <a16:creationId xmlns:a16="http://schemas.microsoft.com/office/drawing/2014/main" id="{3564AD6F-9880-0F41-924A-1A94C6F68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6200" y="1981200"/>
            <a:ext cx="5029200" cy="3352800"/>
          </a:xfrm>
          <a:prstGeom prst="rect">
            <a:avLst/>
          </a:prstGeom>
          <a:ln w="19050">
            <a:solidFill>
              <a:schemeClr val="tx1">
                <a:lumMod val="50000"/>
                <a:lumOff val="50000"/>
              </a:schemeClr>
            </a:solidFill>
          </a:ln>
        </p:spPr>
      </p:pic>
      <p:pic>
        <p:nvPicPr>
          <p:cNvPr id="21" name="Content Placeholder 9" descr="Steps to tractor cab which offer better safety for entering and existing.">
            <a:extLst>
              <a:ext uri="{FF2B5EF4-FFF2-40B4-BE49-F238E27FC236}">
                <a16:creationId xmlns:a16="http://schemas.microsoft.com/office/drawing/2014/main" id="{29FF5D26-8F58-7C4F-AED2-B171D70EC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286250" y="1981200"/>
            <a:ext cx="5029200" cy="3352800"/>
          </a:xfrm>
          <a:prstGeom prst="rect">
            <a:avLst/>
          </a:prstGeom>
          <a:ln w="19050">
            <a:solidFill>
              <a:schemeClr val="tx1">
                <a:lumMod val="50000"/>
                <a:lumOff val="50000"/>
              </a:schemeClr>
            </a:solidFill>
          </a:ln>
        </p:spPr>
      </p:pic>
      <p:sp>
        <p:nvSpPr>
          <p:cNvPr id="2" name="Slide Number Placeholder 1">
            <a:extLst>
              <a:ext uri="{FF2B5EF4-FFF2-40B4-BE49-F238E27FC236}">
                <a16:creationId xmlns:a16="http://schemas.microsoft.com/office/drawing/2014/main" id="{200E47D7-2864-4D4C-A46E-49953B954E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647611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53B485-CFD9-6541-97D0-79688B6A5F75}"/>
              </a:ext>
            </a:extLst>
          </p:cNvPr>
          <p:cNvSpPr>
            <a:spLocks noGrp="1"/>
          </p:cNvSpPr>
          <p:nvPr>
            <p:ph type="title"/>
          </p:nvPr>
        </p:nvSpPr>
        <p:spPr/>
        <p:txBody>
          <a:bodyPr/>
          <a:lstStyle/>
          <a:p>
            <a:r>
              <a:rPr lang="en-US" dirty="0"/>
              <a:t>Other considerations</a:t>
            </a:r>
          </a:p>
        </p:txBody>
      </p:sp>
      <p:sp>
        <p:nvSpPr>
          <p:cNvPr id="14" name="Content Placeholder 13">
            <a:extLst>
              <a:ext uri="{FF2B5EF4-FFF2-40B4-BE49-F238E27FC236}">
                <a16:creationId xmlns:a16="http://schemas.microsoft.com/office/drawing/2014/main" id="{68C869E8-8A41-E244-B3A5-2BC26375DD7E}"/>
              </a:ext>
            </a:extLst>
          </p:cNvPr>
          <p:cNvSpPr>
            <a:spLocks noGrp="1"/>
          </p:cNvSpPr>
          <p:nvPr>
            <p:ph sz="quarter" idx="14"/>
          </p:nvPr>
        </p:nvSpPr>
        <p:spPr>
          <a:xfrm>
            <a:off x="228600" y="1354976"/>
            <a:ext cx="4211989" cy="5029200"/>
          </a:xfrm>
        </p:spPr>
        <p:txBody>
          <a:bodyPr>
            <a:normAutofit lnSpcReduction="10000"/>
          </a:bodyPr>
          <a:lstStyle/>
          <a:p>
            <a:r>
              <a:rPr lang="en-US" dirty="0"/>
              <a:t>Add insulation or covers over outdoor components</a:t>
            </a:r>
          </a:p>
          <a:p>
            <a:r>
              <a:rPr lang="en-US" dirty="0"/>
              <a:t>Prevent condensation</a:t>
            </a:r>
          </a:p>
          <a:p>
            <a:r>
              <a:rPr lang="en-US" dirty="0"/>
              <a:t>Inspect for uninvited guests</a:t>
            </a:r>
          </a:p>
          <a:p>
            <a:r>
              <a:rPr lang="en-US" dirty="0"/>
              <a:t>Batteries – Follow jump starting safety procedures</a:t>
            </a:r>
          </a:p>
        </p:txBody>
      </p:sp>
      <p:sp>
        <p:nvSpPr>
          <p:cNvPr id="12" name="Content Placeholder 11">
            <a:extLst>
              <a:ext uri="{FF2B5EF4-FFF2-40B4-BE49-F238E27FC236}">
                <a16:creationId xmlns:a16="http://schemas.microsoft.com/office/drawing/2014/main" id="{6305CC09-609A-A04E-B024-1A59CB3A6D09}"/>
              </a:ext>
            </a:extLst>
          </p:cNvPr>
          <p:cNvSpPr>
            <a:spLocks noGrp="1"/>
          </p:cNvSpPr>
          <p:nvPr>
            <p:ph sz="quarter" idx="15"/>
          </p:nvPr>
        </p:nvSpPr>
        <p:spPr>
          <a:xfrm>
            <a:off x="4829346" y="1354976"/>
            <a:ext cx="4086054" cy="5029200"/>
          </a:xfrm>
        </p:spPr>
        <p:txBody>
          <a:bodyPr/>
          <a:lstStyle/>
          <a:p>
            <a:r>
              <a:rPr lang="en-US" dirty="0"/>
              <a:t>Warm up machinery before use</a:t>
            </a:r>
          </a:p>
          <a:p>
            <a:pPr lvl="1"/>
            <a:r>
              <a:rPr lang="en-US" dirty="0"/>
              <a:t>Test run regularly</a:t>
            </a:r>
          </a:p>
          <a:p>
            <a:r>
              <a:rPr lang="en-US" dirty="0"/>
              <a:t>Keep equipment clean</a:t>
            </a:r>
          </a:p>
          <a:p>
            <a:r>
              <a:rPr lang="en-US" dirty="0"/>
              <a:t>Avoid using open flames to thaw parts</a:t>
            </a:r>
          </a:p>
        </p:txBody>
      </p:sp>
      <p:sp>
        <p:nvSpPr>
          <p:cNvPr id="2" name="Slide Number Placeholder 1">
            <a:extLst>
              <a:ext uri="{FF2B5EF4-FFF2-40B4-BE49-F238E27FC236}">
                <a16:creationId xmlns:a16="http://schemas.microsoft.com/office/drawing/2014/main" id="{B064A147-4051-654C-9901-50917B703B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491064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car drving through snow storm.">
            <a:extLst>
              <a:ext uri="{FF2B5EF4-FFF2-40B4-BE49-F238E27FC236}">
                <a16:creationId xmlns:a16="http://schemas.microsoft.com/office/drawing/2014/main" id="{BDE664FD-C6DC-46D7-A9E0-1DB9E5D9C2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3048000"/>
          </a:xfrm>
          <a:prstGeom prst="rect">
            <a:avLst/>
          </a:prstGeom>
        </p:spPr>
      </p:pic>
      <p:sp>
        <p:nvSpPr>
          <p:cNvPr id="2" name="Title 1">
            <a:extLst>
              <a:ext uri="{FF2B5EF4-FFF2-40B4-BE49-F238E27FC236}">
                <a16:creationId xmlns:a16="http://schemas.microsoft.com/office/drawing/2014/main" id="{629F60FA-39EB-44A8-A8BB-3CDB8511BAE1}"/>
              </a:ext>
            </a:extLst>
          </p:cNvPr>
          <p:cNvSpPr>
            <a:spLocks noGrp="1"/>
          </p:cNvSpPr>
          <p:nvPr>
            <p:ph type="title" idx="4294967295"/>
          </p:nvPr>
        </p:nvSpPr>
        <p:spPr>
          <a:xfrm>
            <a:off x="228600" y="228600"/>
            <a:ext cx="8686800" cy="822325"/>
          </a:xfrm>
        </p:spPr>
        <p:txBody>
          <a:bodyPr/>
          <a:lstStyle/>
          <a:p>
            <a:r>
              <a:rPr lang="en-US" dirty="0">
                <a:solidFill>
                  <a:schemeClr val="accent1"/>
                </a:solidFill>
              </a:rPr>
              <a:t>Winter Driving</a:t>
            </a:r>
            <a:endParaRPr lang="en-VI" dirty="0">
              <a:solidFill>
                <a:schemeClr val="accent1"/>
              </a:solidFill>
            </a:endParaRPr>
          </a:p>
        </p:txBody>
      </p:sp>
      <p:sp>
        <p:nvSpPr>
          <p:cNvPr id="8" name="Text Placeholder 7">
            <a:extLst>
              <a:ext uri="{FF2B5EF4-FFF2-40B4-BE49-F238E27FC236}">
                <a16:creationId xmlns:a16="http://schemas.microsoft.com/office/drawing/2014/main" id="{4987D9D0-FE1A-4497-910B-4A740C10C240}"/>
              </a:ext>
            </a:extLst>
          </p:cNvPr>
          <p:cNvSpPr>
            <a:spLocks noGrp="1"/>
          </p:cNvSpPr>
          <p:nvPr>
            <p:ph type="body" sz="quarter" idx="4294967295"/>
          </p:nvPr>
        </p:nvSpPr>
        <p:spPr>
          <a:xfrm>
            <a:off x="642257" y="849086"/>
            <a:ext cx="8501743" cy="569684"/>
          </a:xfrm>
        </p:spPr>
        <p:txBody>
          <a:bodyPr anchor="b">
            <a:normAutofit fontScale="92500" lnSpcReduction="10000"/>
          </a:bodyPr>
          <a:lstStyle/>
          <a:p>
            <a:pPr marL="0" marR="0" lvl="0" indent="0" algn="l" defTabSz="457200" rtl="0" eaLnBrk="1" fontAlgn="auto" latinLnBrk="0" hangingPunct="1">
              <a:lnSpc>
                <a:spcPct val="100000"/>
              </a:lnSpc>
              <a:spcBef>
                <a:spcPts val="600"/>
              </a:spcBef>
              <a:spcAft>
                <a:spcPts val="0"/>
              </a:spcAft>
              <a:buClr>
                <a:srgbClr val="FFC000"/>
              </a:buClr>
              <a:buSzPct val="100000"/>
              <a:buNone/>
              <a:tabLst/>
              <a:defRPr/>
            </a:pPr>
            <a:r>
              <a:rPr kumimoji="0" lang="en-US" sz="3600" b="0" i="0" u="none" strike="noStrike" kern="1200" cap="none" spc="-100" normalizeH="0" noProof="0" dirty="0">
                <a:ln>
                  <a:noFill/>
                </a:ln>
                <a:solidFill>
                  <a:srgbClr val="FFFFFF"/>
                </a:solidFill>
                <a:effectLst/>
                <a:uLnTx/>
                <a:uFillTx/>
                <a:latin typeface="Lato Light" pitchFamily="34" charset="0"/>
                <a:ea typeface="+mn-ea"/>
                <a:cs typeface="Arial" pitchFamily="34" charset="0"/>
              </a:rPr>
              <a:t>Train workers </a:t>
            </a:r>
            <a:r>
              <a:rPr kumimoji="0" lang="en-US" sz="3600" b="0" i="0" u="none" strike="noStrike" kern="1200" cap="none" spc="-100" normalizeH="0" noProof="0" dirty="0">
                <a:ln>
                  <a:noFill/>
                </a:ln>
                <a:solidFill>
                  <a:srgbClr val="FFFFFF"/>
                </a:solidFill>
                <a:effectLst/>
                <a:uLnTx/>
                <a:uFillTx/>
                <a:latin typeface="Lato Black" panose="020F0A02020204030203" pitchFamily="34" charset="0"/>
                <a:cs typeface="Lato Semibold" panose="020F0702020204030203" pitchFamily="34" charset="0"/>
              </a:rPr>
              <a:t>before</a:t>
            </a:r>
            <a:r>
              <a:rPr kumimoji="0" lang="en-US" sz="3600" b="0" i="0" u="none" strike="noStrike" kern="1200" cap="none" spc="-100" normalizeH="0" noProof="0" dirty="0">
                <a:ln>
                  <a:noFill/>
                </a:ln>
                <a:solidFill>
                  <a:srgbClr val="FFFFFF"/>
                </a:solidFill>
                <a:effectLst/>
                <a:uLnTx/>
                <a:uFillTx/>
                <a:latin typeface="Lato Black" panose="020F0A02020204030203" pitchFamily="34" charset="0"/>
              </a:rPr>
              <a:t> </a:t>
            </a:r>
            <a:r>
              <a:rPr kumimoji="0" lang="en-US" sz="3600" b="0" i="0" u="none" strike="noStrike" kern="1200" cap="none" spc="-100" normalizeH="0" noProof="0" dirty="0">
                <a:ln>
                  <a:noFill/>
                </a:ln>
                <a:solidFill>
                  <a:srgbClr val="FFFFFF"/>
                </a:solidFill>
                <a:effectLst/>
                <a:uLnTx/>
                <a:uFillTx/>
                <a:latin typeface="Lato Light" pitchFamily="34" charset="0"/>
                <a:ea typeface="+mn-ea"/>
                <a:cs typeface="Arial" pitchFamily="34" charset="0"/>
              </a:rPr>
              <a:t>use of company vehicles.</a:t>
            </a:r>
            <a:endParaRPr lang="en-VI" sz="3600" spc="-100" dirty="0">
              <a:solidFill>
                <a:srgbClr val="FFFFFF"/>
              </a:solidFill>
            </a:endParaRPr>
          </a:p>
        </p:txBody>
      </p:sp>
      <p:sp>
        <p:nvSpPr>
          <p:cNvPr id="3" name="Content Placeholder 2">
            <a:extLst>
              <a:ext uri="{FF2B5EF4-FFF2-40B4-BE49-F238E27FC236}">
                <a16:creationId xmlns:a16="http://schemas.microsoft.com/office/drawing/2014/main" id="{0D97C69A-5FF5-416D-9A4D-DBDA6E964AC3}"/>
              </a:ext>
            </a:extLst>
          </p:cNvPr>
          <p:cNvSpPr>
            <a:spLocks noGrp="1"/>
          </p:cNvSpPr>
          <p:nvPr>
            <p:ph sz="quarter" idx="4294967295"/>
          </p:nvPr>
        </p:nvSpPr>
        <p:spPr>
          <a:xfrm>
            <a:off x="238351" y="3095655"/>
            <a:ext cx="4229100" cy="3657600"/>
          </a:xfrm>
        </p:spPr>
        <p:txBody>
          <a:bodyPr>
            <a:normAutofit fontScale="92500" lnSpcReduction="20000"/>
          </a:bodyPr>
          <a:lstStyle/>
          <a:p>
            <a:r>
              <a:rPr lang="en-US" sz="3000" dirty="0">
                <a:solidFill>
                  <a:srgbClr val="FFFFFF"/>
                </a:solidFill>
              </a:rPr>
              <a:t>Inspect vehicle –</a:t>
            </a:r>
          </a:p>
          <a:p>
            <a:pPr lvl="1"/>
            <a:r>
              <a:rPr lang="en-US" dirty="0">
                <a:solidFill>
                  <a:srgbClr val="FFFFFF"/>
                </a:solidFill>
              </a:rPr>
              <a:t>Brakes, cooling, electrical, exhaust, tires, lights, wipers, defroster</a:t>
            </a:r>
          </a:p>
          <a:p>
            <a:pPr marL="457200" marR="0" lvl="0" indent="-457200" algn="l" defTabSz="457200" rtl="0" eaLnBrk="1" fontAlgn="auto" latinLnBrk="0" hangingPunct="1">
              <a:lnSpc>
                <a:spcPct val="100000"/>
              </a:lnSpc>
              <a:spcBef>
                <a:spcPts val="600"/>
              </a:spcBef>
              <a:spcAft>
                <a:spcPts val="0"/>
              </a:spcAft>
              <a:buClr>
                <a:srgbClr val="FFC000"/>
              </a:buClr>
              <a:buSzPct val="100000"/>
              <a:buFont typeface="Wingdings 3" pitchFamily="18" charset="2"/>
              <a:buChar char=""/>
              <a:tabLst/>
              <a:defRPr/>
            </a:pPr>
            <a:r>
              <a:rPr kumimoji="0" lang="en-US" sz="3000" b="0" i="0" u="none" strike="noStrike" kern="1200" cap="none" spc="0" normalizeH="0" baseline="0" noProof="0" dirty="0">
                <a:ln>
                  <a:noFill/>
                </a:ln>
                <a:solidFill>
                  <a:srgbClr val="FFFFFF"/>
                </a:solidFill>
                <a:effectLst/>
                <a:uLnTx/>
                <a:uFillTx/>
              </a:rPr>
              <a:t>Emergency kit</a:t>
            </a:r>
          </a:p>
          <a:p>
            <a:pPr marL="914400" marR="0" lvl="1" indent="-457200" algn="l" defTabSz="457200" rtl="0" eaLnBrk="1" fontAlgn="auto" latinLnBrk="0" hangingPunct="1">
              <a:lnSpc>
                <a:spcPct val="100000"/>
              </a:lnSpc>
              <a:spcBef>
                <a:spcPts val="600"/>
              </a:spcBef>
              <a:spcAft>
                <a:spcPts val="0"/>
              </a:spcAft>
              <a:buClr>
                <a:srgbClr val="FFC000"/>
              </a:buClr>
              <a:buSzPct val="80000"/>
              <a:buFont typeface="Wingdings" pitchFamily="2" charset="2"/>
              <a:buChar char="u"/>
              <a:tabLst/>
              <a:defRPr/>
            </a:pPr>
            <a:r>
              <a:rPr kumimoji="0" lang="en-US" b="0" i="0" u="none" strike="noStrike" kern="1200" cap="none" spc="0" normalizeH="0" baseline="0" noProof="0" dirty="0">
                <a:ln>
                  <a:noFill/>
                </a:ln>
                <a:solidFill>
                  <a:srgbClr val="FFFFFF"/>
                </a:solidFill>
                <a:effectLst/>
                <a:uLnTx/>
                <a:uFillTx/>
              </a:rPr>
              <a:t>Know what to do if stranded</a:t>
            </a:r>
          </a:p>
          <a:p>
            <a:pPr marL="457200" marR="0" lvl="0" indent="-457200" algn="l" defTabSz="457200" rtl="0" eaLnBrk="1" fontAlgn="auto" latinLnBrk="0" hangingPunct="1">
              <a:lnSpc>
                <a:spcPct val="100000"/>
              </a:lnSpc>
              <a:spcBef>
                <a:spcPts val="600"/>
              </a:spcBef>
              <a:spcAft>
                <a:spcPts val="0"/>
              </a:spcAft>
              <a:buClr>
                <a:srgbClr val="FFC000"/>
              </a:buClr>
              <a:buSzPct val="100000"/>
              <a:buFont typeface="Wingdings 3" pitchFamily="18" charset="2"/>
              <a:buChar char=""/>
              <a:tabLst/>
              <a:defRPr/>
            </a:pPr>
            <a:r>
              <a:rPr kumimoji="0" lang="en-US" sz="3000" b="0" i="0" u="none" strike="noStrike" kern="1200" cap="none" spc="0" normalizeH="0" baseline="0" noProof="0" dirty="0">
                <a:ln>
                  <a:noFill/>
                </a:ln>
                <a:solidFill>
                  <a:srgbClr val="FFFFFF"/>
                </a:solidFill>
                <a:effectLst/>
                <a:uLnTx/>
                <a:uFillTx/>
              </a:rPr>
              <a:t>Full tank of gas</a:t>
            </a:r>
            <a:endParaRPr lang="en-US" sz="3000" dirty="0">
              <a:solidFill>
                <a:srgbClr val="FFFFFF"/>
              </a:solidFill>
            </a:endParaRPr>
          </a:p>
          <a:p>
            <a:endParaRPr lang="en-US" dirty="0">
              <a:solidFill>
                <a:srgbClr val="FFFFFF"/>
              </a:solidFill>
            </a:endParaRPr>
          </a:p>
        </p:txBody>
      </p:sp>
      <p:sp>
        <p:nvSpPr>
          <p:cNvPr id="7" name="Text Placeholder 6">
            <a:extLst>
              <a:ext uri="{FF2B5EF4-FFF2-40B4-BE49-F238E27FC236}">
                <a16:creationId xmlns:a16="http://schemas.microsoft.com/office/drawing/2014/main" id="{973B0D28-58D5-426D-B822-51A012E35191}"/>
              </a:ext>
            </a:extLst>
          </p:cNvPr>
          <p:cNvSpPr>
            <a:spLocks noGrp="1"/>
          </p:cNvSpPr>
          <p:nvPr>
            <p:ph sz="quarter" idx="4294967295"/>
          </p:nvPr>
        </p:nvSpPr>
        <p:spPr>
          <a:xfrm>
            <a:off x="4715552" y="3095655"/>
            <a:ext cx="4229100" cy="3657600"/>
          </a:xfrm>
        </p:spPr>
        <p:txBody>
          <a:bodyPr>
            <a:normAutofit lnSpcReduction="10000"/>
          </a:bodyPr>
          <a:lstStyle/>
          <a:p>
            <a:pPr marL="457200" marR="0" lvl="0" indent="-457200" algn="l" defTabSz="457200" rtl="0" eaLnBrk="1" fontAlgn="auto" latinLnBrk="0" hangingPunct="1">
              <a:lnSpc>
                <a:spcPct val="100000"/>
              </a:lnSpc>
              <a:spcBef>
                <a:spcPts val="600"/>
              </a:spcBef>
              <a:spcAft>
                <a:spcPts val="0"/>
              </a:spcAft>
              <a:buClr>
                <a:srgbClr val="FFC000"/>
              </a:buClr>
              <a:buSzPct val="100000"/>
              <a:buFont typeface="Wingdings 3" pitchFamily="18" charset="2"/>
              <a:buChar char=""/>
              <a:tabLst/>
              <a:defRPr/>
            </a:pPr>
            <a:r>
              <a:rPr kumimoji="0" lang="en-US" sz="2800" b="0" i="0" u="none" strike="noStrike" kern="1200" cap="none" spc="0" normalizeH="0" baseline="0" noProof="0" dirty="0">
                <a:ln>
                  <a:noFill/>
                </a:ln>
                <a:solidFill>
                  <a:srgbClr val="FFFFFF"/>
                </a:solidFill>
                <a:effectLst/>
                <a:uLnTx/>
                <a:uFillTx/>
              </a:rPr>
              <a:t>Practice driving</a:t>
            </a:r>
          </a:p>
          <a:p>
            <a:pPr marL="914400" marR="0" lvl="1" indent="-457200" algn="l" defTabSz="457200" rtl="0" eaLnBrk="1" fontAlgn="auto" latinLnBrk="0" hangingPunct="1">
              <a:lnSpc>
                <a:spcPct val="100000"/>
              </a:lnSpc>
              <a:spcBef>
                <a:spcPts val="600"/>
              </a:spcBef>
              <a:spcAft>
                <a:spcPts val="0"/>
              </a:spcAft>
              <a:buClr>
                <a:srgbClr val="FFC000"/>
              </a:buClr>
              <a:buSzPct val="80000"/>
              <a:buFont typeface="Wingdings" pitchFamily="2" charset="2"/>
              <a:buChar char="u"/>
              <a:tabLst/>
              <a:defRPr/>
            </a:pPr>
            <a:r>
              <a:rPr kumimoji="0" lang="en-US" sz="2800" b="0" i="0" u="none" strike="noStrike" kern="1200" cap="none" spc="0" normalizeH="0" baseline="0" noProof="0" dirty="0">
                <a:ln>
                  <a:noFill/>
                </a:ln>
                <a:solidFill>
                  <a:srgbClr val="FFFFFF"/>
                </a:solidFill>
                <a:effectLst/>
                <a:uLnTx/>
                <a:uFillTx/>
              </a:rPr>
              <a:t>Do </a:t>
            </a:r>
            <a:r>
              <a:rPr kumimoji="0" lang="en-US" sz="2800" b="0" i="0" u="none" strike="noStrike" kern="1200" cap="none" spc="0" normalizeH="0" baseline="0" noProof="0" dirty="0">
                <a:ln>
                  <a:noFill/>
                </a:ln>
                <a:solidFill>
                  <a:srgbClr val="FFFFFF"/>
                </a:solidFill>
                <a:effectLst/>
                <a:uLnTx/>
                <a:uFillTx/>
                <a:latin typeface="Lato Black" panose="020F0A02020204030203" pitchFamily="34" charset="0"/>
              </a:rPr>
              <a:t>NOT</a:t>
            </a:r>
            <a:r>
              <a:rPr kumimoji="0" lang="en-US" sz="2800" b="0" i="0" u="none" strike="noStrike" kern="1200" cap="none" spc="0" normalizeH="0" baseline="0" noProof="0" dirty="0">
                <a:ln>
                  <a:noFill/>
                </a:ln>
                <a:solidFill>
                  <a:srgbClr val="FFFFFF"/>
                </a:solidFill>
                <a:effectLst/>
                <a:uLnTx/>
                <a:uFillTx/>
              </a:rPr>
              <a:t> steer into skid with ABS system</a:t>
            </a:r>
          </a:p>
          <a:p>
            <a:pPr marL="914400" marR="0" lvl="1" indent="-457200" algn="l" defTabSz="457200" rtl="0" eaLnBrk="1" fontAlgn="auto" latinLnBrk="0" hangingPunct="1">
              <a:lnSpc>
                <a:spcPct val="100000"/>
              </a:lnSpc>
              <a:spcBef>
                <a:spcPts val="600"/>
              </a:spcBef>
              <a:spcAft>
                <a:spcPts val="0"/>
              </a:spcAft>
              <a:buClr>
                <a:srgbClr val="FFC000"/>
              </a:buClr>
              <a:buSzPct val="80000"/>
              <a:buFont typeface="Wingdings" pitchFamily="2" charset="2"/>
              <a:buChar char="u"/>
              <a:tabLst/>
              <a:defRPr/>
            </a:pPr>
            <a:r>
              <a:rPr kumimoji="0" lang="en-US" sz="2800" b="0" i="0" u="none" strike="noStrike" kern="1200" cap="none" spc="0" normalizeH="0" baseline="0" noProof="0" dirty="0">
                <a:ln>
                  <a:noFill/>
                </a:ln>
                <a:solidFill>
                  <a:srgbClr val="FFFFFF"/>
                </a:solidFill>
                <a:effectLst/>
                <a:uLnTx/>
                <a:uFillTx/>
              </a:rPr>
              <a:t>Do </a:t>
            </a:r>
            <a:r>
              <a:rPr kumimoji="0" lang="en-US" sz="2800" b="0" i="0" u="none" strike="noStrike" kern="1200" cap="none" spc="0" normalizeH="0" baseline="0" noProof="0" dirty="0">
                <a:ln>
                  <a:noFill/>
                </a:ln>
                <a:solidFill>
                  <a:srgbClr val="FFFFFF"/>
                </a:solidFill>
                <a:effectLst/>
                <a:uLnTx/>
                <a:uFillTx/>
                <a:latin typeface="Lato Black" panose="020F0A02020204030203" pitchFamily="34" charset="0"/>
              </a:rPr>
              <a:t>NOT</a:t>
            </a:r>
            <a:r>
              <a:rPr kumimoji="0" lang="en-US" sz="2800" b="0" i="0" u="none" strike="noStrike" kern="1200" cap="none" spc="0" normalizeH="0" baseline="0" noProof="0" dirty="0">
                <a:ln>
                  <a:noFill/>
                </a:ln>
                <a:solidFill>
                  <a:srgbClr val="FFFFFF"/>
                </a:solidFill>
                <a:effectLst/>
                <a:uLnTx/>
                <a:uFillTx/>
              </a:rPr>
              <a:t> use cruise control</a:t>
            </a:r>
          </a:p>
          <a:p>
            <a:pPr marL="457200" marR="0" lvl="0" indent="-457200" algn="l" defTabSz="457200" rtl="0" eaLnBrk="1" fontAlgn="auto" latinLnBrk="0" hangingPunct="1">
              <a:lnSpc>
                <a:spcPct val="100000"/>
              </a:lnSpc>
              <a:spcBef>
                <a:spcPts val="600"/>
              </a:spcBef>
              <a:spcAft>
                <a:spcPts val="0"/>
              </a:spcAft>
              <a:buClr>
                <a:srgbClr val="FFC000"/>
              </a:buClr>
              <a:buSzPct val="100000"/>
              <a:buFont typeface="Wingdings 3" pitchFamily="18" charset="2"/>
              <a:buChar char=""/>
              <a:tabLst/>
              <a:defRPr/>
            </a:pPr>
            <a:r>
              <a:rPr kumimoji="0" lang="en-US" sz="2800" b="0" i="0" u="none" strike="noStrike" kern="1200" cap="none" spc="0" normalizeH="0" baseline="0" noProof="0" dirty="0">
                <a:ln>
                  <a:noFill/>
                </a:ln>
                <a:solidFill>
                  <a:srgbClr val="FFFFFF"/>
                </a:solidFill>
                <a:effectLst/>
                <a:uLnTx/>
                <a:uFillTx/>
              </a:rPr>
              <a:t>Allow extra time &amp; distance</a:t>
            </a:r>
          </a:p>
          <a:p>
            <a:pPr marL="0" indent="0">
              <a:buNone/>
            </a:pPr>
            <a:endParaRPr lang="en-VI" dirty="0">
              <a:solidFill>
                <a:srgbClr val="FFFFFF"/>
              </a:solidFill>
            </a:endParaRPr>
          </a:p>
        </p:txBody>
      </p:sp>
    </p:spTree>
    <p:extLst>
      <p:ext uri="{BB962C8B-B14F-4D97-AF65-F5344CB8AC3E}">
        <p14:creationId xmlns:p14="http://schemas.microsoft.com/office/powerpoint/2010/main" val="3369962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5C23F-C3E9-4841-941B-495F215F7677}"/>
              </a:ext>
            </a:extLst>
          </p:cNvPr>
          <p:cNvSpPr>
            <a:spLocks noGrp="1"/>
          </p:cNvSpPr>
          <p:nvPr>
            <p:ph type="ctrTitle"/>
          </p:nvPr>
        </p:nvSpPr>
        <p:spPr/>
        <p:txBody>
          <a:bodyPr/>
          <a:lstStyle/>
          <a:p>
            <a:r>
              <a:rPr lang="en-US" dirty="0"/>
              <a:t>Cold Stress</a:t>
            </a:r>
          </a:p>
        </p:txBody>
      </p:sp>
      <p:sp>
        <p:nvSpPr>
          <p:cNvPr id="4" name="Subtitle 3">
            <a:extLst>
              <a:ext uri="{FF2B5EF4-FFF2-40B4-BE49-F238E27FC236}">
                <a16:creationId xmlns:a16="http://schemas.microsoft.com/office/drawing/2014/main" id="{1E71C93F-01D0-3F43-A1B2-788720321419}"/>
              </a:ext>
            </a:extLst>
          </p:cNvPr>
          <p:cNvSpPr>
            <a:spLocks noGrp="1"/>
          </p:cNvSpPr>
          <p:nvPr>
            <p:ph type="subTitle" idx="1"/>
          </p:nvPr>
        </p:nvSpPr>
        <p:spPr/>
        <p:txBody>
          <a:bodyPr/>
          <a:lstStyle/>
          <a:p>
            <a:pPr algn="l"/>
            <a:r>
              <a:rPr lang="en-US" dirty="0"/>
              <a:t>4 Types of Cold Stress</a:t>
            </a:r>
          </a:p>
        </p:txBody>
      </p:sp>
      <p:sp>
        <p:nvSpPr>
          <p:cNvPr id="2" name="Slide Number Placeholder 1">
            <a:extLst>
              <a:ext uri="{FF2B5EF4-FFF2-40B4-BE49-F238E27FC236}">
                <a16:creationId xmlns:a16="http://schemas.microsoft.com/office/drawing/2014/main" id="{30FA2860-D50C-6B40-8910-9FDB7ED40E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22550818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39B93A-D6C6-42D1-A972-B1A69E052968}"/>
              </a:ext>
            </a:extLst>
          </p:cNvPr>
          <p:cNvSpPr>
            <a:spLocks noGrp="1"/>
          </p:cNvSpPr>
          <p:nvPr>
            <p:ph type="title"/>
          </p:nvPr>
        </p:nvSpPr>
        <p:spPr>
          <a:xfrm>
            <a:off x="228600" y="228600"/>
            <a:ext cx="8686800" cy="822960"/>
          </a:xfrm>
        </p:spPr>
        <p:txBody>
          <a:bodyPr/>
          <a:lstStyle/>
          <a:p>
            <a:r>
              <a:rPr lang="en-US" dirty="0"/>
              <a:t>Cold Stress – 4 Factors </a:t>
            </a:r>
            <a:br>
              <a:rPr lang="en-US" dirty="0"/>
            </a:br>
            <a:endParaRPr lang="en-VI" dirty="0"/>
          </a:p>
        </p:txBody>
      </p:sp>
      <p:sp>
        <p:nvSpPr>
          <p:cNvPr id="4" name="Text Placeholder 3">
            <a:extLst>
              <a:ext uri="{FF2B5EF4-FFF2-40B4-BE49-F238E27FC236}">
                <a16:creationId xmlns:a16="http://schemas.microsoft.com/office/drawing/2014/main" id="{41A76750-3BBE-481D-9D02-A63C8AB31403}"/>
              </a:ext>
            </a:extLst>
          </p:cNvPr>
          <p:cNvSpPr>
            <a:spLocks noGrp="1"/>
          </p:cNvSpPr>
          <p:nvPr>
            <p:ph type="body" sz="quarter" idx="11"/>
          </p:nvPr>
        </p:nvSpPr>
        <p:spPr>
          <a:xfrm>
            <a:off x="228600" y="1146721"/>
            <a:ext cx="8686800" cy="1257300"/>
          </a:xfrm>
        </p:spPr>
        <p:txBody>
          <a:bodyPr/>
          <a:lstStyle/>
          <a:p>
            <a:r>
              <a:rPr lang="en-US" dirty="0"/>
              <a:t>A drop in skin temperature resulting in a decrease in internal body temperatures.</a:t>
            </a:r>
            <a:endParaRPr lang="en-VI" dirty="0"/>
          </a:p>
        </p:txBody>
      </p:sp>
      <p:sp>
        <p:nvSpPr>
          <p:cNvPr id="2" name="Content Placeholder 1">
            <a:extLst>
              <a:ext uri="{FF2B5EF4-FFF2-40B4-BE49-F238E27FC236}">
                <a16:creationId xmlns:a16="http://schemas.microsoft.com/office/drawing/2014/main" id="{025133D6-8ED7-4292-B803-BC8728E4FFD5}"/>
              </a:ext>
            </a:extLst>
          </p:cNvPr>
          <p:cNvSpPr>
            <a:spLocks noGrp="1"/>
          </p:cNvSpPr>
          <p:nvPr>
            <p:ph sz="quarter" idx="12"/>
          </p:nvPr>
        </p:nvSpPr>
        <p:spPr>
          <a:xfrm>
            <a:off x="228600" y="2560720"/>
            <a:ext cx="4659086" cy="2780128"/>
          </a:xfrm>
        </p:spPr>
        <p:txBody>
          <a:bodyPr>
            <a:normAutofit fontScale="92500" lnSpcReduction="20000"/>
          </a:bodyPr>
          <a:lstStyle/>
          <a:p>
            <a:pPr marL="0" indent="0">
              <a:spcAft>
                <a:spcPts val="1200"/>
              </a:spcAft>
              <a:buNone/>
            </a:pPr>
            <a:r>
              <a:rPr lang="en-US" dirty="0">
                <a:solidFill>
                  <a:srgbClr val="F4A61F"/>
                </a:solidFill>
                <a:latin typeface="Lato Semibold" panose="020F0702020204030203" pitchFamily="34" charset="0"/>
                <a:cs typeface="Lato Semibold" panose="020F0702020204030203" pitchFamily="34" charset="0"/>
              </a:rPr>
              <a:t>Four</a:t>
            </a:r>
            <a:r>
              <a:rPr lang="en-US" dirty="0">
                <a:latin typeface="Lato Semibold" panose="020F0702020204030203" pitchFamily="34" charset="0"/>
                <a:cs typeface="Lato Semibold" panose="020F0702020204030203" pitchFamily="34" charset="0"/>
              </a:rPr>
              <a:t> </a:t>
            </a:r>
            <a:r>
              <a:rPr lang="en-US" dirty="0">
                <a:solidFill>
                  <a:srgbClr val="F4A61F"/>
                </a:solidFill>
                <a:latin typeface="Lato Semibold" panose="020F0702020204030203" pitchFamily="34" charset="0"/>
                <a:cs typeface="Lato Semibold" panose="020F0702020204030203" pitchFamily="34" charset="0"/>
              </a:rPr>
              <a:t>Contributing Factors</a:t>
            </a:r>
          </a:p>
          <a:p>
            <a:pPr>
              <a:lnSpc>
                <a:spcPct val="110000"/>
              </a:lnSpc>
            </a:pPr>
            <a:r>
              <a:rPr lang="en-US" dirty="0"/>
              <a:t>Cold temperatures</a:t>
            </a:r>
          </a:p>
          <a:p>
            <a:pPr>
              <a:lnSpc>
                <a:spcPct val="110000"/>
              </a:lnSpc>
            </a:pPr>
            <a:r>
              <a:rPr lang="en-US" dirty="0"/>
              <a:t>High or cold wind</a:t>
            </a:r>
          </a:p>
          <a:p>
            <a:pPr>
              <a:lnSpc>
                <a:spcPct val="110000"/>
              </a:lnSpc>
            </a:pPr>
            <a:r>
              <a:rPr lang="en-US" dirty="0"/>
              <a:t>Dampness </a:t>
            </a:r>
          </a:p>
          <a:p>
            <a:pPr>
              <a:lnSpc>
                <a:spcPct val="110000"/>
              </a:lnSpc>
            </a:pPr>
            <a:r>
              <a:rPr lang="en-US" dirty="0"/>
              <a:t>Cold water </a:t>
            </a:r>
          </a:p>
        </p:txBody>
      </p:sp>
      <p:pic>
        <p:nvPicPr>
          <p:cNvPr id="7" name="Picture 6" descr="Person bundled up for cold weather.">
            <a:extLst>
              <a:ext uri="{FF2B5EF4-FFF2-40B4-BE49-F238E27FC236}">
                <a16:creationId xmlns:a16="http://schemas.microsoft.com/office/drawing/2014/main" id="{B3CF028C-B9CF-490A-BD94-71E405E40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9983" y="2648644"/>
            <a:ext cx="3575417" cy="2383611"/>
          </a:xfrm>
          <a:prstGeom prst="rect">
            <a:avLst/>
          </a:prstGeom>
          <a:ln w="19050">
            <a:solidFill>
              <a:schemeClr val="tx1">
                <a:lumMod val="50000"/>
                <a:lumOff val="50000"/>
              </a:schemeClr>
            </a:solidFill>
          </a:ln>
        </p:spPr>
      </p:pic>
      <p:sp>
        <p:nvSpPr>
          <p:cNvPr id="5" name="Text Placeholder 4">
            <a:extLst>
              <a:ext uri="{FF2B5EF4-FFF2-40B4-BE49-F238E27FC236}">
                <a16:creationId xmlns:a16="http://schemas.microsoft.com/office/drawing/2014/main" id="{44F6E623-C9AF-435A-B5A9-F89EB7F10C61}"/>
              </a:ext>
            </a:extLst>
          </p:cNvPr>
          <p:cNvSpPr>
            <a:spLocks noGrp="1"/>
          </p:cNvSpPr>
          <p:nvPr>
            <p:ph type="body" sz="quarter" idx="13"/>
          </p:nvPr>
        </p:nvSpPr>
        <p:spPr>
          <a:xfrm>
            <a:off x="228600" y="5428771"/>
            <a:ext cx="8686800" cy="1220051"/>
          </a:xfrm>
        </p:spPr>
        <p:txBody>
          <a:bodyPr>
            <a:normAutofit/>
          </a:bodyPr>
          <a:lstStyle/>
          <a:p>
            <a:pPr algn="ctr"/>
            <a:r>
              <a:rPr lang="en-US" sz="3200" dirty="0"/>
              <a:t>When the body cannot warm itself cold related illness and injury may occur.</a:t>
            </a:r>
            <a:endParaRPr lang="en-VI" sz="3200" dirty="0"/>
          </a:p>
        </p:txBody>
      </p:sp>
    </p:spTree>
    <p:extLst>
      <p:ext uri="{BB962C8B-B14F-4D97-AF65-F5344CB8AC3E}">
        <p14:creationId xmlns:p14="http://schemas.microsoft.com/office/powerpoint/2010/main" val="2771391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A1882-AF70-47DA-B1A2-66C3DF7913E6}"/>
              </a:ext>
            </a:extLst>
          </p:cNvPr>
          <p:cNvSpPr>
            <a:spLocks noGrp="1"/>
          </p:cNvSpPr>
          <p:nvPr>
            <p:ph type="title"/>
          </p:nvPr>
        </p:nvSpPr>
        <p:spPr>
          <a:xfrm>
            <a:off x="544286" y="0"/>
            <a:ext cx="8686800" cy="822960"/>
          </a:xfrm>
        </p:spPr>
        <p:txBody>
          <a:bodyPr/>
          <a:lstStyle/>
          <a:p>
            <a:r>
              <a:rPr lang="en-US" dirty="0">
                <a:solidFill>
                  <a:srgbClr val="FFFFFF"/>
                </a:solidFill>
              </a:rPr>
              <a:t>Cold Stress Varies by Region</a:t>
            </a:r>
            <a:endParaRPr lang="en-VI" dirty="0">
              <a:solidFill>
                <a:srgbClr val="FFFFFF"/>
              </a:solidFill>
            </a:endParaRPr>
          </a:p>
        </p:txBody>
      </p:sp>
      <p:pic>
        <p:nvPicPr>
          <p:cNvPr id="5" name="Picture 4" descr="Person walking against strong wind at the grain elevator.">
            <a:extLst>
              <a:ext uri="{FF2B5EF4-FFF2-40B4-BE49-F238E27FC236}">
                <a16:creationId xmlns:a16="http://schemas.microsoft.com/office/drawing/2014/main" id="{7EB56A20-73D2-F769-9582-43DCFEB76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1322896"/>
            <a:ext cx="4152900" cy="4610100"/>
          </a:xfrm>
          <a:prstGeom prst="rect">
            <a:avLst/>
          </a:prstGeom>
        </p:spPr>
      </p:pic>
      <p:sp>
        <p:nvSpPr>
          <p:cNvPr id="2" name="Text Placeholder 1">
            <a:extLst>
              <a:ext uri="{FF2B5EF4-FFF2-40B4-BE49-F238E27FC236}">
                <a16:creationId xmlns:a16="http://schemas.microsoft.com/office/drawing/2014/main" id="{A3069C30-D55E-4351-8CBD-81F9C4A65420}"/>
              </a:ext>
            </a:extLst>
          </p:cNvPr>
          <p:cNvSpPr>
            <a:spLocks noGrp="1"/>
          </p:cNvSpPr>
          <p:nvPr>
            <p:ph type="body" sz="quarter" idx="4294967295"/>
          </p:nvPr>
        </p:nvSpPr>
        <p:spPr>
          <a:xfrm>
            <a:off x="4439040" y="1048877"/>
            <a:ext cx="4590661" cy="5158138"/>
          </a:xfrm>
        </p:spPr>
        <p:txBody>
          <a:bodyPr>
            <a:noAutofit/>
          </a:bodyPr>
          <a:lstStyle/>
          <a:p>
            <a:pPr marL="0" indent="0">
              <a:buNone/>
            </a:pPr>
            <a:r>
              <a:rPr lang="en-US" sz="3600" dirty="0"/>
              <a:t>Cold Stress &amp; its effects vary according to region. Persons unaccustomed to winter weather can experience cold stress when temperatures are in the 50's coupled with rain and/or wind. </a:t>
            </a:r>
          </a:p>
          <a:p>
            <a:pPr marL="0" indent="0">
              <a:buNone/>
            </a:pPr>
            <a:endParaRPr lang="en-VI" sz="3600" dirty="0"/>
          </a:p>
        </p:txBody>
      </p:sp>
    </p:spTree>
    <p:extLst>
      <p:ext uri="{BB962C8B-B14F-4D97-AF65-F5344CB8AC3E}">
        <p14:creationId xmlns:p14="http://schemas.microsoft.com/office/powerpoint/2010/main" val="241047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90A43B-D8EF-8349-8560-CCA451C5D10A}"/>
              </a:ext>
            </a:extLst>
          </p:cNvPr>
          <p:cNvSpPr>
            <a:spLocks noGrp="1"/>
          </p:cNvSpPr>
          <p:nvPr>
            <p:ph type="ctrTitle"/>
          </p:nvPr>
        </p:nvSpPr>
        <p:spPr/>
        <p:txBody>
          <a:bodyPr/>
          <a:lstStyle/>
          <a:p>
            <a:r>
              <a:rPr lang="en-US" dirty="0"/>
              <a:t>Overview-</a:t>
            </a:r>
            <a:br>
              <a:rPr lang="en-US" dirty="0"/>
            </a:br>
            <a:r>
              <a:rPr lang="en-US" dirty="0"/>
              <a:t>Cold Weather in the US</a:t>
            </a:r>
          </a:p>
        </p:txBody>
      </p:sp>
      <p:sp>
        <p:nvSpPr>
          <p:cNvPr id="4" name="Subtitle 3">
            <a:extLst>
              <a:ext uri="{FF2B5EF4-FFF2-40B4-BE49-F238E27FC236}">
                <a16:creationId xmlns:a16="http://schemas.microsoft.com/office/drawing/2014/main" id="{57D010FB-C13B-504D-BA7A-14DE79B21481}"/>
              </a:ext>
            </a:extLst>
          </p:cNvPr>
          <p:cNvSpPr>
            <a:spLocks noGrp="1"/>
          </p:cNvSpPr>
          <p:nvPr>
            <p:ph type="subTitle" idx="1"/>
          </p:nvPr>
        </p:nvSpPr>
        <p:spPr/>
        <p:txBody>
          <a:bodyPr/>
          <a:lstStyle/>
          <a:p>
            <a:pPr algn="l"/>
            <a:r>
              <a:rPr lang="en-US" dirty="0"/>
              <a:t>Types of Hazards &amp; Weather Terms</a:t>
            </a:r>
          </a:p>
        </p:txBody>
      </p:sp>
      <p:sp>
        <p:nvSpPr>
          <p:cNvPr id="2" name="Slide Number Placeholder 1">
            <a:extLst>
              <a:ext uri="{FF2B5EF4-FFF2-40B4-BE49-F238E27FC236}">
                <a16:creationId xmlns:a16="http://schemas.microsoft.com/office/drawing/2014/main" id="{57E255C7-F94E-664A-9762-FE831B57EA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2062558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833E3-1FB1-4996-A027-21475992620D}"/>
              </a:ext>
            </a:extLst>
          </p:cNvPr>
          <p:cNvSpPr>
            <a:spLocks noGrp="1"/>
          </p:cNvSpPr>
          <p:nvPr>
            <p:ph type="title"/>
          </p:nvPr>
        </p:nvSpPr>
        <p:spPr/>
        <p:txBody>
          <a:bodyPr/>
          <a:lstStyle/>
          <a:p>
            <a:r>
              <a:rPr lang="en-US" dirty="0"/>
              <a:t>4 Types of Cold Stress</a:t>
            </a:r>
            <a:endParaRPr lang="en-VI" dirty="0"/>
          </a:p>
        </p:txBody>
      </p:sp>
      <p:sp>
        <p:nvSpPr>
          <p:cNvPr id="2" name="Content Placeholder 1">
            <a:extLst>
              <a:ext uri="{FF2B5EF4-FFF2-40B4-BE49-F238E27FC236}">
                <a16:creationId xmlns:a16="http://schemas.microsoft.com/office/drawing/2014/main" id="{965D834C-C2D9-40B6-8E9E-6B4B8C1608A5}"/>
              </a:ext>
            </a:extLst>
          </p:cNvPr>
          <p:cNvSpPr>
            <a:spLocks noGrp="1"/>
          </p:cNvSpPr>
          <p:nvPr>
            <p:ph sz="quarter" idx="12"/>
          </p:nvPr>
        </p:nvSpPr>
        <p:spPr>
          <a:xfrm>
            <a:off x="228600" y="1485900"/>
            <a:ext cx="3243943" cy="2628900"/>
          </a:xfrm>
        </p:spPr>
        <p:txBody>
          <a:bodyPr/>
          <a:lstStyle/>
          <a:p>
            <a:r>
              <a:rPr lang="en-US" dirty="0"/>
              <a:t>Hypothermia</a:t>
            </a:r>
          </a:p>
          <a:p>
            <a:r>
              <a:rPr lang="en-US" dirty="0"/>
              <a:t>Frost Bite</a:t>
            </a:r>
          </a:p>
          <a:p>
            <a:r>
              <a:rPr lang="en-US" dirty="0"/>
              <a:t>Trench Foot</a:t>
            </a:r>
          </a:p>
          <a:p>
            <a:r>
              <a:rPr lang="en-US" dirty="0" err="1"/>
              <a:t>Chilblaines</a:t>
            </a:r>
            <a:endParaRPr lang="en-VI" dirty="0"/>
          </a:p>
        </p:txBody>
      </p:sp>
      <p:pic>
        <p:nvPicPr>
          <p:cNvPr id="8" name="Picture 7" descr="Person checking grain bins in snowy weather.">
            <a:extLst>
              <a:ext uri="{FF2B5EF4-FFF2-40B4-BE49-F238E27FC236}">
                <a16:creationId xmlns:a16="http://schemas.microsoft.com/office/drawing/2014/main" id="{1E426C5B-64B1-8491-82D9-B42CDDA1473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73483" y="1406583"/>
            <a:ext cx="4854633" cy="3222567"/>
          </a:xfrm>
          <a:prstGeom prst="rect">
            <a:avLst/>
          </a:prstGeom>
        </p:spPr>
      </p:pic>
      <p:sp>
        <p:nvSpPr>
          <p:cNvPr id="9" name="Text Placeholder 8">
            <a:extLst>
              <a:ext uri="{FF2B5EF4-FFF2-40B4-BE49-F238E27FC236}">
                <a16:creationId xmlns:a16="http://schemas.microsoft.com/office/drawing/2014/main" id="{2771C6B6-119C-F5ED-BC5B-2938E2C23F4B}"/>
              </a:ext>
            </a:extLst>
          </p:cNvPr>
          <p:cNvSpPr>
            <a:spLocks noGrp="1"/>
          </p:cNvSpPr>
          <p:nvPr>
            <p:ph type="body" sz="quarter" idx="13"/>
          </p:nvPr>
        </p:nvSpPr>
        <p:spPr>
          <a:xfrm>
            <a:off x="228600" y="4686300"/>
            <a:ext cx="8686800" cy="1371600"/>
          </a:xfrm>
        </p:spPr>
        <p:txBody>
          <a:bodyPr/>
          <a:lstStyle/>
          <a:p>
            <a:pPr algn="ctr"/>
            <a:r>
              <a:rPr lang="en-US" dirty="0"/>
              <a:t>Use a buddy system. Helps in early detection of cold stress symptoms.  </a:t>
            </a:r>
            <a:endParaRPr lang="en-VI" dirty="0"/>
          </a:p>
        </p:txBody>
      </p:sp>
    </p:spTree>
    <p:extLst>
      <p:ext uri="{BB962C8B-B14F-4D97-AF65-F5344CB8AC3E}">
        <p14:creationId xmlns:p14="http://schemas.microsoft.com/office/powerpoint/2010/main" val="10654903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EC7D-96BD-4311-8078-0DF48CE25E86}"/>
              </a:ext>
            </a:extLst>
          </p:cNvPr>
          <p:cNvSpPr>
            <a:spLocks noGrp="1"/>
          </p:cNvSpPr>
          <p:nvPr>
            <p:ph type="title"/>
          </p:nvPr>
        </p:nvSpPr>
        <p:spPr/>
        <p:txBody>
          <a:bodyPr/>
          <a:lstStyle/>
          <a:p>
            <a:r>
              <a:rPr lang="en-US" dirty="0"/>
              <a:t>Hypothermia</a:t>
            </a:r>
            <a:endParaRPr lang="en-VI" dirty="0"/>
          </a:p>
        </p:txBody>
      </p:sp>
      <p:sp>
        <p:nvSpPr>
          <p:cNvPr id="3" name="Text Placeholder 2">
            <a:extLst>
              <a:ext uri="{FF2B5EF4-FFF2-40B4-BE49-F238E27FC236}">
                <a16:creationId xmlns:a16="http://schemas.microsoft.com/office/drawing/2014/main" id="{2DC66951-C0BF-4AA9-A149-716D4FE75EED}"/>
              </a:ext>
            </a:extLst>
          </p:cNvPr>
          <p:cNvSpPr>
            <a:spLocks noGrp="1"/>
          </p:cNvSpPr>
          <p:nvPr>
            <p:ph type="body" sz="quarter" idx="11"/>
          </p:nvPr>
        </p:nvSpPr>
        <p:spPr/>
        <p:txBody>
          <a:bodyPr>
            <a:normAutofit/>
          </a:bodyPr>
          <a:lstStyle/>
          <a:p>
            <a:r>
              <a:rPr lang="en-US" dirty="0"/>
              <a:t>Hypothermia - abnormally low body temperature. Drops to 95º F or less. </a:t>
            </a:r>
            <a:endParaRPr lang="en-VI" dirty="0"/>
          </a:p>
        </p:txBody>
      </p:sp>
      <p:sp>
        <p:nvSpPr>
          <p:cNvPr id="4" name="Content Placeholder 3">
            <a:extLst>
              <a:ext uri="{FF2B5EF4-FFF2-40B4-BE49-F238E27FC236}">
                <a16:creationId xmlns:a16="http://schemas.microsoft.com/office/drawing/2014/main" id="{F2267A7B-1285-417A-BD63-5D856D821072}"/>
              </a:ext>
            </a:extLst>
          </p:cNvPr>
          <p:cNvSpPr>
            <a:spLocks noGrp="1"/>
          </p:cNvSpPr>
          <p:nvPr>
            <p:ph sz="quarter" idx="12"/>
          </p:nvPr>
        </p:nvSpPr>
        <p:spPr>
          <a:xfrm>
            <a:off x="228601" y="2800348"/>
            <a:ext cx="5436394" cy="4343400"/>
          </a:xfrm>
        </p:spPr>
        <p:txBody>
          <a:bodyPr>
            <a:normAutofit/>
          </a:bodyPr>
          <a:lstStyle/>
          <a:p>
            <a:r>
              <a:rPr lang="en-US" dirty="0"/>
              <a:t>Body uses up stored energy &amp; cannot produce heat.</a:t>
            </a:r>
          </a:p>
          <a:p>
            <a:r>
              <a:rPr lang="en-US" dirty="0"/>
              <a:t>Prolonged exposure to cold temperatures.</a:t>
            </a:r>
          </a:p>
          <a:p>
            <a:pPr lvl="1"/>
            <a:r>
              <a:rPr lang="en-US" dirty="0"/>
              <a:t>Temps above 40º &amp; chill from water/wind.</a:t>
            </a:r>
          </a:p>
        </p:txBody>
      </p:sp>
      <p:pic>
        <p:nvPicPr>
          <p:cNvPr id="6" name="Picture 5" descr="Thermometer showing different levels of hypothermia.">
            <a:extLst>
              <a:ext uri="{FF2B5EF4-FFF2-40B4-BE49-F238E27FC236}">
                <a16:creationId xmlns:a16="http://schemas.microsoft.com/office/drawing/2014/main" id="{A38E535D-AD52-5328-1B5D-3F7E97830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710" y="2514600"/>
            <a:ext cx="3324689" cy="3886742"/>
          </a:xfrm>
          <a:prstGeom prst="rect">
            <a:avLst/>
          </a:prstGeom>
        </p:spPr>
      </p:pic>
    </p:spTree>
    <p:extLst>
      <p:ext uri="{BB962C8B-B14F-4D97-AF65-F5344CB8AC3E}">
        <p14:creationId xmlns:p14="http://schemas.microsoft.com/office/powerpoint/2010/main" val="4150951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B313-410E-4FBC-8D71-B8A91CFD8E22}"/>
              </a:ext>
            </a:extLst>
          </p:cNvPr>
          <p:cNvSpPr>
            <a:spLocks noGrp="1"/>
          </p:cNvSpPr>
          <p:nvPr>
            <p:ph type="title"/>
          </p:nvPr>
        </p:nvSpPr>
        <p:spPr>
          <a:xfrm>
            <a:off x="213988" y="228600"/>
            <a:ext cx="8686800" cy="822960"/>
          </a:xfrm>
        </p:spPr>
        <p:txBody>
          <a:bodyPr/>
          <a:lstStyle/>
          <a:p>
            <a:r>
              <a:rPr lang="en-US" dirty="0"/>
              <a:t>Hypothermia Symptoms</a:t>
            </a:r>
            <a:endParaRPr lang="en-VI" dirty="0"/>
          </a:p>
        </p:txBody>
      </p:sp>
      <p:pic>
        <p:nvPicPr>
          <p:cNvPr id="4" name="Picture 3" descr="Graphic from weather.gov showing warning signs of hypothermia.">
            <a:extLst>
              <a:ext uri="{FF2B5EF4-FFF2-40B4-BE49-F238E27FC236}">
                <a16:creationId xmlns:a16="http://schemas.microsoft.com/office/drawing/2014/main" id="{CCBB8979-0859-4BAF-8961-381BA49D15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894" y="1282141"/>
            <a:ext cx="4206240" cy="2197762"/>
          </a:xfrm>
          <a:prstGeom prst="rect">
            <a:avLst/>
          </a:prstGeom>
        </p:spPr>
      </p:pic>
      <p:sp>
        <p:nvSpPr>
          <p:cNvPr id="15" name="Content Placeholder 14">
            <a:extLst>
              <a:ext uri="{FF2B5EF4-FFF2-40B4-BE49-F238E27FC236}">
                <a16:creationId xmlns:a16="http://schemas.microsoft.com/office/drawing/2014/main" id="{5D25E244-6A69-3D11-8C22-B8D6A5113559}"/>
              </a:ext>
            </a:extLst>
          </p:cNvPr>
          <p:cNvSpPr>
            <a:spLocks noGrp="1"/>
          </p:cNvSpPr>
          <p:nvPr>
            <p:ph sz="quarter" idx="15"/>
          </p:nvPr>
        </p:nvSpPr>
        <p:spPr>
          <a:xfrm>
            <a:off x="213988" y="3656026"/>
            <a:ext cx="4227145" cy="718698"/>
          </a:xfrm>
        </p:spPr>
        <p:txBody>
          <a:bodyPr>
            <a:normAutofit/>
          </a:bodyPr>
          <a:lstStyle/>
          <a:p>
            <a:pPr marL="0" marR="0" lvl="0" indent="0" algn="l" defTabSz="457200" rtl="0" eaLnBrk="1" fontAlgn="auto" latinLnBrk="0" hangingPunct="1">
              <a:lnSpc>
                <a:spcPct val="100000"/>
              </a:lnSpc>
              <a:spcBef>
                <a:spcPts val="600"/>
              </a:spcBef>
              <a:spcAft>
                <a:spcPts val="0"/>
              </a:spcAft>
              <a:buClr>
                <a:srgbClr val="FFC000"/>
              </a:buClr>
              <a:buSzPct val="100000"/>
              <a:buFont typeface="Wingdings 3" pitchFamily="18" charset="2"/>
              <a:buNone/>
              <a:tabLst/>
              <a:defRPr/>
            </a:pPr>
            <a:r>
              <a:rPr kumimoji="0" lang="en-US" b="0" i="0" u="none" strike="noStrike" kern="1200" cap="none" spc="0" normalizeH="0" baseline="0" noProof="0" dirty="0">
                <a:ln>
                  <a:noFill/>
                </a:ln>
                <a:solidFill>
                  <a:srgbClr val="F4A61F"/>
                </a:solidFill>
                <a:effectLst/>
                <a:uLnTx/>
                <a:uFillTx/>
                <a:latin typeface="Lato Semibold" panose="020F0702020204030203" pitchFamily="34" charset="0"/>
                <a:ea typeface="+mn-ea"/>
                <a:cs typeface="Lato Semibold" panose="020F0702020204030203" pitchFamily="34" charset="0"/>
              </a:rPr>
              <a:t>Late Symptoms</a:t>
            </a:r>
          </a:p>
          <a:p>
            <a:pPr marL="0" indent="0">
              <a:buNone/>
            </a:pPr>
            <a:endParaRPr lang="en-VI" sz="4400" dirty="0"/>
          </a:p>
        </p:txBody>
      </p:sp>
      <p:sp>
        <p:nvSpPr>
          <p:cNvPr id="7" name="Text Placeholder 6">
            <a:extLst>
              <a:ext uri="{FF2B5EF4-FFF2-40B4-BE49-F238E27FC236}">
                <a16:creationId xmlns:a16="http://schemas.microsoft.com/office/drawing/2014/main" id="{673F6CC8-776F-4E01-8F1E-BFA829F3CDD6}"/>
              </a:ext>
            </a:extLst>
          </p:cNvPr>
          <p:cNvSpPr>
            <a:spLocks noGrp="1"/>
          </p:cNvSpPr>
          <p:nvPr>
            <p:ph sz="quarter" idx="14"/>
          </p:nvPr>
        </p:nvSpPr>
        <p:spPr>
          <a:xfrm>
            <a:off x="213988" y="4286521"/>
            <a:ext cx="4227145" cy="2119382"/>
          </a:xfrm>
        </p:spPr>
        <p:txBody>
          <a:bodyPr>
            <a:noAutofit/>
          </a:bodyPr>
          <a:lstStyle/>
          <a:p>
            <a:pPr marL="182880" marR="0" lvl="0" indent="-182880" algn="l" defTabSz="4572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81818"/>
                </a:solidFill>
                <a:effectLst/>
                <a:uLnTx/>
                <a:uFillTx/>
                <a:latin typeface="Lato Light" pitchFamily="34" charset="0"/>
                <a:ea typeface="+mn-ea"/>
                <a:cs typeface="Arial" pitchFamily="34" charset="0"/>
              </a:rPr>
              <a:t>No Shivering</a:t>
            </a:r>
          </a:p>
          <a:p>
            <a:pPr marL="182880" marR="0" lvl="0" indent="-182880" algn="l" defTabSz="4572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81818"/>
                </a:solidFill>
                <a:effectLst/>
                <a:uLnTx/>
                <a:uFillTx/>
                <a:latin typeface="Lato Light" pitchFamily="34" charset="0"/>
                <a:ea typeface="+mn-ea"/>
                <a:cs typeface="Arial" pitchFamily="34" charset="0"/>
              </a:rPr>
              <a:t>Blue Skin</a:t>
            </a:r>
          </a:p>
          <a:p>
            <a:pPr marL="182880" marR="0" lvl="0" indent="-182880" algn="l" defTabSz="4572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181818"/>
                </a:solidFill>
                <a:effectLst/>
                <a:uLnTx/>
                <a:uFillTx/>
                <a:latin typeface="Lato Light" pitchFamily="34" charset="0"/>
                <a:ea typeface="+mn-ea"/>
                <a:cs typeface="Arial" pitchFamily="34" charset="0"/>
              </a:rPr>
              <a:t>Dilated Pupils</a:t>
            </a:r>
          </a:p>
          <a:p>
            <a:pPr marL="182880" marR="0" lvl="0" indent="-182880" algn="l" defTabSz="4572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r>
              <a:rPr lang="en-US" sz="2400" dirty="0">
                <a:solidFill>
                  <a:srgbClr val="181818"/>
                </a:solidFill>
              </a:rPr>
              <a:t>Slowed Pulse &amp; Breathing</a:t>
            </a:r>
          </a:p>
          <a:p>
            <a:pPr marL="182880" marR="0" lvl="0" indent="-182880" algn="l" defTabSz="4572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r>
              <a:rPr lang="en-US" sz="2400" dirty="0" err="1">
                <a:solidFill>
                  <a:srgbClr val="181818"/>
                </a:solidFill>
              </a:rPr>
              <a:t>Unconciousness</a:t>
            </a:r>
            <a:endParaRPr lang="en-US" sz="2400" dirty="0"/>
          </a:p>
        </p:txBody>
      </p:sp>
      <p:sp>
        <p:nvSpPr>
          <p:cNvPr id="8" name="Text Placeholder 7">
            <a:extLst>
              <a:ext uri="{FF2B5EF4-FFF2-40B4-BE49-F238E27FC236}">
                <a16:creationId xmlns:a16="http://schemas.microsoft.com/office/drawing/2014/main" id="{09CFE8F8-E63F-4207-8119-6C7110B33458}"/>
              </a:ext>
            </a:extLst>
          </p:cNvPr>
          <p:cNvSpPr>
            <a:spLocks noGrp="1"/>
          </p:cNvSpPr>
          <p:nvPr>
            <p:ph sz="quarter" idx="13"/>
          </p:nvPr>
        </p:nvSpPr>
        <p:spPr>
          <a:xfrm>
            <a:off x="4702868" y="1156019"/>
            <a:ext cx="4297680" cy="3130502"/>
          </a:xfrm>
        </p:spPr>
        <p:txBody>
          <a:bodyPr>
            <a:normAutofit/>
          </a:bodyPr>
          <a:lstStyle/>
          <a:p>
            <a:pPr marL="0" indent="0">
              <a:buNone/>
            </a:pPr>
            <a:r>
              <a:rPr lang="en-US" sz="3600" spc="-50" dirty="0"/>
              <a:t>Hypothermia affects the brain. Victim is unable to think clearly or move well.</a:t>
            </a:r>
            <a:endParaRPr lang="en-VI" sz="3600" spc="-50" dirty="0"/>
          </a:p>
        </p:txBody>
      </p:sp>
      <p:sp>
        <p:nvSpPr>
          <p:cNvPr id="17" name="Text Placeholder 16">
            <a:extLst>
              <a:ext uri="{FF2B5EF4-FFF2-40B4-BE49-F238E27FC236}">
                <a16:creationId xmlns:a16="http://schemas.microsoft.com/office/drawing/2014/main" id="{29E64702-CB62-F045-FC33-9479F60AEF0F}"/>
              </a:ext>
            </a:extLst>
          </p:cNvPr>
          <p:cNvSpPr>
            <a:spLocks noGrp="1"/>
          </p:cNvSpPr>
          <p:nvPr>
            <p:ph type="body" sz="quarter" idx="17"/>
          </p:nvPr>
        </p:nvSpPr>
        <p:spPr>
          <a:xfrm>
            <a:off x="4833734" y="3656026"/>
            <a:ext cx="4081666" cy="2973374"/>
          </a:xfrm>
        </p:spPr>
        <p:txBody>
          <a:bodyPr tIns="91440" bIns="91440" anchor="ctr" anchorCtr="0">
            <a:normAutofit lnSpcReduction="10000"/>
          </a:bodyPr>
          <a:lstStyle/>
          <a:p>
            <a:pPr marR="0" lvl="0" algn="ctr" defTabSz="457200" rtl="0" eaLnBrk="1" fontAlgn="auto" latinLnBrk="0" hangingPunct="1">
              <a:lnSpc>
                <a:spcPct val="100000"/>
              </a:lnSpc>
              <a:spcBef>
                <a:spcPts val="600"/>
              </a:spcBef>
              <a:spcAft>
                <a:spcPts val="0"/>
              </a:spcAft>
              <a:buClr>
                <a:srgbClr val="FFC000"/>
              </a:buClr>
              <a:buSzPct val="100000"/>
              <a:tabLst/>
              <a:defRPr/>
            </a:pPr>
            <a:r>
              <a:rPr kumimoji="0" lang="en-US" b="0" i="0" u="none" strike="noStrike" kern="1200" cap="none" normalizeH="0" noProof="0" dirty="0">
                <a:ln>
                  <a:noFill/>
                </a:ln>
                <a:solidFill>
                  <a:srgbClr val="181818"/>
                </a:solidFill>
                <a:effectLst/>
                <a:uLnTx/>
                <a:uFillTx/>
                <a:latin typeface="Lato Black" panose="020F0A02020204030203" pitchFamily="34" charset="0"/>
                <a:ea typeface="+mn-ea"/>
                <a:cs typeface="Arial" pitchFamily="34" charset="0"/>
              </a:rPr>
              <a:t>Danger</a:t>
            </a:r>
            <a:endParaRPr lang="en-US" dirty="0">
              <a:solidFill>
                <a:srgbClr val="181818"/>
              </a:solidFill>
            </a:endParaRPr>
          </a:p>
          <a:p>
            <a:pPr marR="0" lvl="0" algn="ctr" defTabSz="457200" rtl="0" eaLnBrk="1" fontAlgn="auto" latinLnBrk="0" hangingPunct="1">
              <a:lnSpc>
                <a:spcPct val="100000"/>
              </a:lnSpc>
              <a:spcBef>
                <a:spcPts val="600"/>
              </a:spcBef>
              <a:spcAft>
                <a:spcPts val="0"/>
              </a:spcAft>
              <a:buClr>
                <a:srgbClr val="FFC000"/>
              </a:buClr>
              <a:buSzPct val="100000"/>
              <a:tabLst/>
              <a:defRPr/>
            </a:pPr>
            <a:r>
              <a:rPr kumimoji="0" lang="en-US" b="0" i="0" u="none" strike="noStrike" kern="1200" cap="none" spc="-50" normalizeH="0" noProof="0" dirty="0">
                <a:ln>
                  <a:noFill/>
                </a:ln>
                <a:solidFill>
                  <a:srgbClr val="181818"/>
                </a:solidFill>
                <a:effectLst/>
                <a:uLnTx/>
                <a:uFillTx/>
                <a:latin typeface="Lato Light" pitchFamily="34" charset="0"/>
                <a:ea typeface="+mn-ea"/>
                <a:cs typeface="Arial" pitchFamily="34" charset="0"/>
              </a:rPr>
              <a:t>Person may not recognize it &amp; not be able to do anything about it. </a:t>
            </a:r>
            <a:endParaRPr kumimoji="0" lang="en-VI" b="0" i="0" u="none" strike="noStrike" kern="1200" cap="none" spc="-50" normalizeH="0" noProof="0" dirty="0">
              <a:ln>
                <a:noFill/>
              </a:ln>
              <a:solidFill>
                <a:srgbClr val="181818"/>
              </a:solidFill>
              <a:effectLst/>
              <a:uLnTx/>
              <a:uFillTx/>
              <a:latin typeface="Lato Light" pitchFamily="34" charset="0"/>
              <a:ea typeface="+mn-ea"/>
              <a:cs typeface="Arial" pitchFamily="34" charset="0"/>
            </a:endParaRPr>
          </a:p>
        </p:txBody>
      </p:sp>
      <p:cxnSp>
        <p:nvCxnSpPr>
          <p:cNvPr id="18" name="Straight Connector 17">
            <a:extLst>
              <a:ext uri="{FF2B5EF4-FFF2-40B4-BE49-F238E27FC236}">
                <a16:creationId xmlns:a16="http://schemas.microsoft.com/office/drawing/2014/main" id="{E1268D4A-AF13-803C-9C26-64717D3E5DEB}"/>
              </a:ext>
              <a:ext uri="{C183D7F6-B498-43B3-948B-1728B52AA6E4}">
                <adec:decorative xmlns:adec="http://schemas.microsoft.com/office/drawing/2017/decorative" val="1"/>
              </a:ext>
            </a:extLst>
          </p:cNvPr>
          <p:cNvCxnSpPr/>
          <p:nvPr/>
        </p:nvCxnSpPr>
        <p:spPr>
          <a:xfrm>
            <a:off x="0" y="1028700"/>
            <a:ext cx="9144000" cy="0"/>
          </a:xfrm>
          <a:prstGeom prst="line">
            <a:avLst/>
          </a:prstGeom>
          <a:ln w="28575">
            <a:solidFill>
              <a:srgbClr val="F4A61F"/>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39423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0C3E-16CB-422C-B69D-D55A9153D482}"/>
              </a:ext>
            </a:extLst>
          </p:cNvPr>
          <p:cNvSpPr>
            <a:spLocks noGrp="1"/>
          </p:cNvSpPr>
          <p:nvPr>
            <p:ph type="title"/>
          </p:nvPr>
        </p:nvSpPr>
        <p:spPr>
          <a:xfrm>
            <a:off x="228600" y="228600"/>
            <a:ext cx="8686800" cy="822960"/>
          </a:xfrm>
        </p:spPr>
        <p:txBody>
          <a:bodyPr/>
          <a:lstStyle/>
          <a:p>
            <a:r>
              <a:rPr lang="en-US" dirty="0"/>
              <a:t>Hypothermia First Aid</a:t>
            </a:r>
            <a:endParaRPr lang="en-VI" dirty="0"/>
          </a:p>
        </p:txBody>
      </p:sp>
      <p:sp>
        <p:nvSpPr>
          <p:cNvPr id="3" name="Text Placeholder 2">
            <a:extLst>
              <a:ext uri="{FF2B5EF4-FFF2-40B4-BE49-F238E27FC236}">
                <a16:creationId xmlns:a16="http://schemas.microsoft.com/office/drawing/2014/main" id="{E5C31BCA-BC64-4EC7-AA5E-BB4643F9548A}"/>
              </a:ext>
              <a:ext uri="{C183D7F6-B498-43B3-948B-1728B52AA6E4}">
                <adec:decorative xmlns:adec="http://schemas.microsoft.com/office/drawing/2017/decorative" val="0"/>
              </a:ext>
            </a:extLst>
          </p:cNvPr>
          <p:cNvSpPr>
            <a:spLocks noGrp="1"/>
          </p:cNvSpPr>
          <p:nvPr>
            <p:ph type="body" sz="quarter" idx="11"/>
          </p:nvPr>
        </p:nvSpPr>
        <p:spPr>
          <a:xfrm>
            <a:off x="228600" y="1200583"/>
            <a:ext cx="8686800" cy="584775"/>
          </a:xfrm>
        </p:spPr>
        <p:txBody>
          <a:bodyPr>
            <a:normAutofit fontScale="92500" lnSpcReduction="10000"/>
          </a:bodyPr>
          <a:lstStyle/>
          <a:p>
            <a:r>
              <a:rPr lang="en-US" dirty="0">
                <a:latin typeface="Lato Semibold" panose="020F0702020204030203" pitchFamily="34" charset="0"/>
                <a:cs typeface="Lato Semibold" panose="020F0702020204030203" pitchFamily="34" charset="0"/>
              </a:rPr>
              <a:t>If you notice signs of hypothermia</a:t>
            </a:r>
            <a:endParaRPr lang="en-VI" dirty="0">
              <a:latin typeface="Lato Semibold" panose="020F0702020204030203" pitchFamily="34" charset="0"/>
              <a:cs typeface="Lato Semibold" panose="020F0702020204030203" pitchFamily="34" charset="0"/>
            </a:endParaRPr>
          </a:p>
        </p:txBody>
      </p:sp>
      <p:pic>
        <p:nvPicPr>
          <p:cNvPr id="9" name="Picture 8" descr="Icons represent what to do if someone has hypothermia.">
            <a:extLst>
              <a:ext uri="{FF2B5EF4-FFF2-40B4-BE49-F238E27FC236}">
                <a16:creationId xmlns:a16="http://schemas.microsoft.com/office/drawing/2014/main" id="{B889E998-5EAF-7CF1-5E5F-5017520584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032" y="1975658"/>
            <a:ext cx="4283825" cy="2906684"/>
          </a:xfrm>
          <a:prstGeom prst="rect">
            <a:avLst/>
          </a:prstGeom>
        </p:spPr>
      </p:pic>
      <p:sp>
        <p:nvSpPr>
          <p:cNvPr id="52" name="TextBox 51">
            <a:extLst>
              <a:ext uri="{FF2B5EF4-FFF2-40B4-BE49-F238E27FC236}">
                <a16:creationId xmlns:a16="http://schemas.microsoft.com/office/drawing/2014/main" id="{ECC6662A-C685-4DAE-82F7-34F00E68A532}"/>
              </a:ext>
            </a:extLst>
          </p:cNvPr>
          <p:cNvSpPr txBox="1"/>
          <p:nvPr/>
        </p:nvSpPr>
        <p:spPr>
          <a:xfrm>
            <a:off x="4817064" y="2605070"/>
            <a:ext cx="17879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A warm beverage can help increase body temperature. Do </a:t>
            </a:r>
            <a:r>
              <a:rPr kumimoji="0" lang="en-US" sz="1600" b="0" i="1" u="none" strike="noStrike" kern="1200" cap="none" spc="0" normalizeH="0" baseline="0" noProof="0" dirty="0">
                <a:ln>
                  <a:noFill/>
                </a:ln>
                <a:solidFill>
                  <a:srgbClr val="181818"/>
                </a:solidFill>
                <a:effectLst/>
                <a:uLnTx/>
                <a:uFillTx/>
                <a:latin typeface="Lato Semibold" panose="020F0702020204030203" pitchFamily="34" charset="0"/>
                <a:ea typeface="+mn-ea"/>
                <a:cs typeface="Lato Semibold" panose="020F0702020204030203" pitchFamily="34" charset="0"/>
              </a:rPr>
              <a:t>NOT</a:t>
            </a:r>
            <a:r>
              <a:rPr kumimoji="0" lang="en-US"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 give alcohol.</a:t>
            </a:r>
            <a:endParaRPr kumimoji="0" lang="en-VI"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pic>
        <p:nvPicPr>
          <p:cNvPr id="7" name="Picture 6" descr="Graphic of person shivering under a blanket.">
            <a:extLst>
              <a:ext uri="{FF2B5EF4-FFF2-40B4-BE49-F238E27FC236}">
                <a16:creationId xmlns:a16="http://schemas.microsoft.com/office/drawing/2014/main" id="{55B3C2E8-C100-CD14-A252-6C9A025DBDC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443561" y="1844264"/>
            <a:ext cx="2592730" cy="2414557"/>
          </a:xfrm>
          <a:prstGeom prst="rect">
            <a:avLst/>
          </a:prstGeom>
        </p:spPr>
      </p:pic>
      <p:sp>
        <p:nvSpPr>
          <p:cNvPr id="98" name="TextBox 97">
            <a:extLst>
              <a:ext uri="{FF2B5EF4-FFF2-40B4-BE49-F238E27FC236}">
                <a16:creationId xmlns:a16="http://schemas.microsoft.com/office/drawing/2014/main" id="{AED6BB5F-5BC0-4CFE-B20D-3AF4B19E815B}"/>
              </a:ext>
            </a:extLst>
          </p:cNvPr>
          <p:cNvSpPr txBox="1"/>
          <p:nvPr/>
        </p:nvSpPr>
        <p:spPr>
          <a:xfrm>
            <a:off x="4817064" y="4297737"/>
            <a:ext cx="40476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Warm center of body first – chest, neck, head, and groin.</a:t>
            </a:r>
            <a:endParaRPr kumimoji="0" lang="en-VI" sz="1600" b="0" i="1"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grpSp>
        <p:nvGrpSpPr>
          <p:cNvPr id="103" name="Group 102" descr="First Aid for hypothermia warm the person up under dry clothing and blankets.">
            <a:extLst>
              <a:ext uri="{FF2B5EF4-FFF2-40B4-BE49-F238E27FC236}">
                <a16:creationId xmlns:a16="http://schemas.microsoft.com/office/drawing/2014/main" id="{456A5DA0-CF03-4449-A595-E4F4777F3D9B}"/>
              </a:ext>
            </a:extLst>
          </p:cNvPr>
          <p:cNvGrpSpPr/>
          <p:nvPr/>
        </p:nvGrpSpPr>
        <p:grpSpPr>
          <a:xfrm>
            <a:off x="271325" y="5131964"/>
            <a:ext cx="4180217" cy="923330"/>
            <a:chOff x="4395369" y="2064983"/>
            <a:chExt cx="4180217" cy="923330"/>
          </a:xfrm>
        </p:grpSpPr>
        <p:sp>
          <p:nvSpPr>
            <p:cNvPr id="69" name="Oval 68">
              <a:extLst>
                <a:ext uri="{FF2B5EF4-FFF2-40B4-BE49-F238E27FC236}">
                  <a16:creationId xmlns:a16="http://schemas.microsoft.com/office/drawing/2014/main" id="{792EF9B2-A809-4EB5-8BC8-91CDE5569845}"/>
                </a:ext>
              </a:extLst>
            </p:cNvPr>
            <p:cNvSpPr/>
            <p:nvPr/>
          </p:nvSpPr>
          <p:spPr>
            <a:xfrm>
              <a:off x="4395369" y="2298048"/>
              <a:ext cx="457200" cy="4572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4</a:t>
              </a:r>
              <a:endParaRPr kumimoji="0" lang="en-VI" sz="1800" b="0"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endParaRPr>
            </a:p>
          </p:txBody>
        </p:sp>
        <p:sp>
          <p:nvSpPr>
            <p:cNvPr id="97" name="TextBox 96">
              <a:extLst>
                <a:ext uri="{FF2B5EF4-FFF2-40B4-BE49-F238E27FC236}">
                  <a16:creationId xmlns:a16="http://schemas.microsoft.com/office/drawing/2014/main" id="{89FFA890-8CDC-4F93-B77E-96494159FABA}"/>
                </a:ext>
              </a:extLst>
            </p:cNvPr>
            <p:cNvSpPr txBox="1"/>
            <p:nvPr/>
          </p:nvSpPr>
          <p:spPr>
            <a:xfrm>
              <a:off x="4909463" y="2064983"/>
              <a:ext cx="36661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rPr>
                <a:t>Warm the person up under dry layers of clothing &amp; blankets. Keep them dry &amp; warm.</a:t>
              </a:r>
              <a:endParaRPr kumimoji="0" lang="en-VI"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mn-cs"/>
              </a:endParaRPr>
            </a:p>
          </p:txBody>
        </p:sp>
      </p:grpSp>
      <p:sp>
        <p:nvSpPr>
          <p:cNvPr id="100" name="Text Placeholder 99">
            <a:extLst>
              <a:ext uri="{FF2B5EF4-FFF2-40B4-BE49-F238E27FC236}">
                <a16:creationId xmlns:a16="http://schemas.microsoft.com/office/drawing/2014/main" id="{A62D3908-556F-4ADA-AF32-01267037C610}"/>
              </a:ext>
            </a:extLst>
          </p:cNvPr>
          <p:cNvSpPr>
            <a:spLocks noGrp="1"/>
          </p:cNvSpPr>
          <p:nvPr>
            <p:ph type="body" sz="quarter" idx="13"/>
          </p:nvPr>
        </p:nvSpPr>
        <p:spPr>
          <a:xfrm>
            <a:off x="4817064" y="5051524"/>
            <a:ext cx="4125686" cy="1555552"/>
          </a:xfrm>
        </p:spPr>
        <p:txBody>
          <a:bodyPr>
            <a:normAutofit/>
          </a:bodyPr>
          <a:lstStyle/>
          <a:p>
            <a:pPr algn="ctr"/>
            <a:r>
              <a:rPr lang="en-US" dirty="0"/>
              <a:t>If victim has no pulse, begin CPR! </a:t>
            </a:r>
            <a:endParaRPr lang="en-VI" dirty="0"/>
          </a:p>
        </p:txBody>
      </p:sp>
    </p:spTree>
    <p:extLst>
      <p:ext uri="{BB962C8B-B14F-4D97-AF65-F5344CB8AC3E}">
        <p14:creationId xmlns:p14="http://schemas.microsoft.com/office/powerpoint/2010/main" val="2958603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1AE85-FF55-BF7C-D393-A8D070D0B158}"/>
              </a:ext>
              <a:ext uri="{C183D7F6-B498-43B3-948B-1728B52AA6E4}">
                <adec:decorative xmlns:adec="http://schemas.microsoft.com/office/drawing/2017/decorative" val="0"/>
              </a:ext>
            </a:extLst>
          </p:cNvPr>
          <p:cNvSpPr>
            <a:spLocks noGrp="1"/>
          </p:cNvSpPr>
          <p:nvPr>
            <p:ph sz="half" idx="1"/>
          </p:nvPr>
        </p:nvSpPr>
        <p:spPr>
          <a:xfrm>
            <a:off x="0" y="0"/>
            <a:ext cx="4238445" cy="6857999"/>
          </a:xfrm>
          <a:solidFill>
            <a:srgbClr val="676767"/>
          </a:solidFill>
        </p:spPr>
        <p:txBody>
          <a:bodyPr lIns="365760" tIns="640080" anchor="ctr" anchorCtr="0"/>
          <a:lstStyle/>
          <a:p>
            <a:pPr marL="0" marR="0" lvl="0" indent="0" algn="l" defTabSz="457200" rtl="0" eaLnBrk="1" fontAlgn="auto" latinLnBrk="0" hangingPunct="1">
              <a:lnSpc>
                <a:spcPct val="100000"/>
              </a:lnSpc>
              <a:spcBef>
                <a:spcPts val="600"/>
              </a:spcBef>
              <a:spcAft>
                <a:spcPts val="0"/>
              </a:spcAft>
              <a:buClr>
                <a:srgbClr val="FFC000"/>
              </a:buClr>
              <a:buSzPct val="100000"/>
              <a:buFont typeface="Wingdings 3" pitchFamily="18" charset="2"/>
              <a:buNone/>
              <a:tabLst/>
              <a:defRPr/>
            </a:pPr>
            <a:endParaRPr kumimoji="0" lang="en-US" sz="3200" b="0" i="0" u="none" strike="noStrike" kern="1200" cap="none" spc="0" normalizeH="0" baseline="0" noProof="0" dirty="0">
              <a:ln>
                <a:noFill/>
              </a:ln>
              <a:solidFill>
                <a:srgbClr val="FFFFFF"/>
              </a:solidFill>
              <a:effectLst/>
              <a:uLnTx/>
              <a:uFillTx/>
              <a:latin typeface="Lato Light" pitchFamily="34" charset="0"/>
              <a:ea typeface="+mn-ea"/>
              <a:cs typeface="Arial" pitchFamily="34" charset="0"/>
            </a:endParaRPr>
          </a:p>
          <a:p>
            <a:pPr marL="0" marR="0" lvl="0" indent="0" algn="l" defTabSz="457200" rtl="0" eaLnBrk="1" fontAlgn="auto" latinLnBrk="0" hangingPunct="1">
              <a:lnSpc>
                <a:spcPct val="100000"/>
              </a:lnSpc>
              <a:spcBef>
                <a:spcPts val="600"/>
              </a:spcBef>
              <a:spcAft>
                <a:spcPts val="0"/>
              </a:spcAft>
              <a:buClr>
                <a:srgbClr val="FFC000"/>
              </a:buClr>
              <a:buSzPct val="100000"/>
              <a:buFont typeface="Wingdings 3" pitchFamily="18" charset="2"/>
              <a:buNone/>
              <a:tabLst/>
              <a:defRPr/>
            </a:pPr>
            <a:r>
              <a:rPr kumimoji="0" lang="en-US" sz="3200" b="0" i="0" u="none" strike="noStrike" kern="1200" cap="none" spc="0" normalizeH="0" baseline="0" noProof="0" dirty="0">
                <a:ln>
                  <a:noFill/>
                </a:ln>
                <a:solidFill>
                  <a:srgbClr val="FFFFFF"/>
                </a:solidFill>
                <a:effectLst/>
                <a:uLnTx/>
                <a:uFillTx/>
                <a:latin typeface="Lato Light" pitchFamily="34" charset="0"/>
                <a:ea typeface="+mn-ea"/>
                <a:cs typeface="Arial" pitchFamily="34" charset="0"/>
              </a:rPr>
              <a:t>Injury to the body, caused by freezing. Usually tissue damage that affects nose, ears, cheeks, chin, fingers or toes. Can be severe and cause permanent damage.</a:t>
            </a:r>
            <a:endParaRPr kumimoji="0" lang="en-VI" sz="3200" b="0" i="0" u="none" strike="noStrike" kern="1200" cap="none" spc="0" normalizeH="0" baseline="0" noProof="0" dirty="0">
              <a:ln>
                <a:noFill/>
              </a:ln>
              <a:solidFill>
                <a:srgbClr val="FFFFFF"/>
              </a:solidFill>
              <a:effectLst/>
              <a:uLnTx/>
              <a:uFillTx/>
              <a:latin typeface="Lato Light" pitchFamily="34" charset="0"/>
              <a:ea typeface="+mn-ea"/>
              <a:cs typeface="Arial" pitchFamily="34" charset="0"/>
            </a:endParaRPr>
          </a:p>
          <a:p>
            <a:pPr marL="0" indent="0">
              <a:buNone/>
            </a:pPr>
            <a:endParaRPr lang="en-VI" dirty="0"/>
          </a:p>
        </p:txBody>
      </p:sp>
      <p:sp>
        <p:nvSpPr>
          <p:cNvPr id="2" name="Title 1">
            <a:extLst>
              <a:ext uri="{FF2B5EF4-FFF2-40B4-BE49-F238E27FC236}">
                <a16:creationId xmlns:a16="http://schemas.microsoft.com/office/drawing/2014/main" id="{AC6E001F-E3B2-19C6-14DB-0EC4D5CA6105}"/>
              </a:ext>
            </a:extLst>
          </p:cNvPr>
          <p:cNvSpPr>
            <a:spLocks noGrp="1"/>
          </p:cNvSpPr>
          <p:nvPr>
            <p:ph type="title"/>
          </p:nvPr>
        </p:nvSpPr>
        <p:spPr>
          <a:xfrm>
            <a:off x="228600" y="230248"/>
            <a:ext cx="3808562" cy="822960"/>
          </a:xfrm>
        </p:spPr>
        <p:txBody>
          <a:bodyPr/>
          <a:lstStyle/>
          <a:p>
            <a:r>
              <a:rPr lang="en-US" dirty="0">
                <a:solidFill>
                  <a:schemeClr val="accent1"/>
                </a:solidFill>
              </a:rPr>
              <a:t>Frostbite</a:t>
            </a:r>
            <a:endParaRPr lang="en-VI" dirty="0">
              <a:solidFill>
                <a:schemeClr val="accent1"/>
              </a:solidFill>
            </a:endParaRPr>
          </a:p>
        </p:txBody>
      </p:sp>
      <p:pic>
        <p:nvPicPr>
          <p:cNvPr id="6" name="Graphic 5" descr="Medical with solid fill&#10;">
            <a:extLst>
              <a:ext uri="{FF2B5EF4-FFF2-40B4-BE49-F238E27FC236}">
                <a16:creationId xmlns:a16="http://schemas.microsoft.com/office/drawing/2014/main" id="{B659A588-7909-4104-81A8-204E979F04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0394" y="133993"/>
            <a:ext cx="914400" cy="914400"/>
          </a:xfrm>
          <a:prstGeom prst="rect">
            <a:avLst/>
          </a:prstGeom>
        </p:spPr>
      </p:pic>
      <p:sp>
        <p:nvSpPr>
          <p:cNvPr id="4" name="Content Placeholder 3">
            <a:extLst>
              <a:ext uri="{FF2B5EF4-FFF2-40B4-BE49-F238E27FC236}">
                <a16:creationId xmlns:a16="http://schemas.microsoft.com/office/drawing/2014/main" id="{70258759-7492-E637-042D-C0ACB517FB6B}"/>
              </a:ext>
            </a:extLst>
          </p:cNvPr>
          <p:cNvSpPr>
            <a:spLocks noGrp="1"/>
          </p:cNvSpPr>
          <p:nvPr>
            <p:ph sz="quarter" idx="2"/>
          </p:nvPr>
        </p:nvSpPr>
        <p:spPr>
          <a:xfrm>
            <a:off x="4572000" y="296672"/>
            <a:ext cx="4342790" cy="2458030"/>
          </a:xfrm>
        </p:spPr>
        <p:txBody>
          <a:bodyPr lIns="0">
            <a:normAutofit/>
          </a:bodyPr>
          <a:lstStyle/>
          <a:p>
            <a:pPr marL="0" marR="0" lvl="0" indent="0" algn="l" defTabSz="914400" rtl="0" eaLnBrk="1" fontAlgn="auto" latinLnBrk="0" hangingPunct="1">
              <a:lnSpc>
                <a:spcPct val="100000"/>
              </a:lnSpc>
              <a:spcBef>
                <a:spcPts val="400"/>
              </a:spcBef>
              <a:spcAft>
                <a:spcPts val="0"/>
              </a:spcAft>
              <a:buClr>
                <a:srgbClr val="FFC000"/>
              </a:buClr>
              <a:buSzPct val="100000"/>
              <a:buFontTx/>
              <a:buNone/>
              <a:tabLst/>
              <a:defRPr/>
            </a:pPr>
            <a:r>
              <a:rPr kumimoji="0" lang="en-US" sz="2800" b="0" i="0" u="none" strike="noStrike" kern="1200" cap="none" spc="0" normalizeH="0" baseline="0" noProof="0" dirty="0">
                <a:ln>
                  <a:noFill/>
                </a:ln>
                <a:solidFill>
                  <a:srgbClr val="181818"/>
                </a:solidFill>
                <a:effectLst/>
                <a:uLnTx/>
                <a:uFillTx/>
                <a:latin typeface="Lato Semibold" panose="020F0702020204030203" pitchFamily="34" charset="0"/>
                <a:ea typeface="+mn-ea"/>
                <a:cs typeface="Lato Semibold" panose="020F0702020204030203" pitchFamily="34" charset="0"/>
              </a:rPr>
              <a:t>	Symptoms</a:t>
            </a:r>
          </a:p>
          <a:p>
            <a:pPr marL="285750" marR="0" lvl="0" indent="-285750" algn="l" defTabSz="914400" rtl="0" eaLnBrk="1" fontAlgn="auto" latinLnBrk="0" hangingPunct="1">
              <a:lnSpc>
                <a:spcPct val="100000"/>
              </a:lnSpc>
              <a:spcBef>
                <a:spcPts val="18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Reduced blood flow to hands &amp; feet</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Numbness</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Aching</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Tingling or stinging</a:t>
            </a:r>
          </a:p>
          <a:p>
            <a:pPr marL="285750" marR="0" lvl="0" indent="-285750" algn="l" defTabSz="914400" rtl="0" eaLnBrk="1" fontAlgn="auto" latinLnBrk="0" hangingPunct="1">
              <a:lnSpc>
                <a:spcPct val="100000"/>
              </a:lnSpc>
              <a:spcBef>
                <a:spcPts val="400"/>
              </a:spcBef>
              <a:spcAft>
                <a:spcPts val="60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Bluish or pale, waxy skin</a:t>
            </a:r>
          </a:p>
        </p:txBody>
      </p:sp>
      <p:pic>
        <p:nvPicPr>
          <p:cNvPr id="7" name="Graphic 6" descr="Medical with solid fill&#10;">
            <a:extLst>
              <a:ext uri="{FF2B5EF4-FFF2-40B4-BE49-F238E27FC236}">
                <a16:creationId xmlns:a16="http://schemas.microsoft.com/office/drawing/2014/main" id="{1DB92C90-76D0-F6F1-391D-0F6655697E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0394" y="2713711"/>
            <a:ext cx="914400" cy="914400"/>
          </a:xfrm>
          <a:prstGeom prst="rect">
            <a:avLst/>
          </a:prstGeom>
        </p:spPr>
      </p:pic>
      <p:sp>
        <p:nvSpPr>
          <p:cNvPr id="5" name="Content Placeholder 4">
            <a:extLst>
              <a:ext uri="{FF2B5EF4-FFF2-40B4-BE49-F238E27FC236}">
                <a16:creationId xmlns:a16="http://schemas.microsoft.com/office/drawing/2014/main" id="{DC9CBC9E-18BC-EE64-CC8C-47E4F28B421D}"/>
              </a:ext>
            </a:extLst>
          </p:cNvPr>
          <p:cNvSpPr>
            <a:spLocks noGrp="1"/>
          </p:cNvSpPr>
          <p:nvPr>
            <p:ph sz="quarter" idx="3"/>
          </p:nvPr>
        </p:nvSpPr>
        <p:spPr>
          <a:xfrm>
            <a:off x="4572000" y="2915728"/>
            <a:ext cx="4342790" cy="3720188"/>
          </a:xfrm>
        </p:spPr>
        <p:txBody>
          <a:bodyPr lIns="0">
            <a:normAutofit/>
          </a:bodyPr>
          <a:lstStyle/>
          <a:p>
            <a:pPr marL="0" marR="0" lvl="0" indent="0" algn="l" defTabSz="914400" rtl="0" eaLnBrk="1" fontAlgn="auto" latinLnBrk="0" hangingPunct="1">
              <a:lnSpc>
                <a:spcPct val="100000"/>
              </a:lnSpc>
              <a:spcBef>
                <a:spcPts val="400"/>
              </a:spcBef>
              <a:spcAft>
                <a:spcPts val="0"/>
              </a:spcAft>
              <a:buClr>
                <a:srgbClr val="FFC000"/>
              </a:buClr>
              <a:buSzPct val="100000"/>
              <a:buFontTx/>
              <a:buNone/>
              <a:tabLst/>
              <a:defRPr/>
            </a:pPr>
            <a:r>
              <a:rPr kumimoji="0" lang="en-US" sz="2800" b="0" i="0" u="none" strike="noStrike" kern="1200" cap="none" spc="0" normalizeH="0" baseline="0" noProof="0" dirty="0">
                <a:ln>
                  <a:noFill/>
                </a:ln>
                <a:solidFill>
                  <a:srgbClr val="181818"/>
                </a:solidFill>
                <a:effectLst/>
                <a:uLnTx/>
                <a:uFillTx/>
                <a:latin typeface="Lato Semibold" panose="020F0702020204030203" pitchFamily="34" charset="0"/>
                <a:ea typeface="+mn-ea"/>
                <a:cs typeface="Lato Semibold" panose="020F0702020204030203" pitchFamily="34" charset="0"/>
              </a:rPr>
              <a:t>	First Aid</a:t>
            </a:r>
          </a:p>
          <a:p>
            <a:pPr marL="285750" marR="0" lvl="0" indent="-285750" algn="l" defTabSz="914400" rtl="0" eaLnBrk="1" fontAlgn="auto" latinLnBrk="0" hangingPunct="1">
              <a:lnSpc>
                <a:spcPct val="100000"/>
              </a:lnSpc>
              <a:spcBef>
                <a:spcPts val="18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Get into warm room as soon as possible. </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Do not walk on frostbitten feet or toes, unless necessary.</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Immerse affected area in warm (not hot) water or warm area using body heat. </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Do not use a heating pad, fireplace, or radiator for warming.</a:t>
            </a:r>
          </a:p>
          <a:p>
            <a:pPr marL="285750" marR="0" lvl="0" indent="-285750" algn="l" defTabSz="914400" rtl="0" eaLnBrk="1" fontAlgn="auto" latinLnBrk="0" hangingPunct="1">
              <a:lnSpc>
                <a:spcPct val="100000"/>
              </a:lnSpc>
              <a:spcBef>
                <a:spcPts val="400"/>
              </a:spcBef>
              <a:spcAft>
                <a:spcPts val="0"/>
              </a:spcAft>
              <a:buClr>
                <a:srgbClr val="FFC000"/>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181818"/>
                </a:solidFill>
                <a:effectLst/>
                <a:uLnTx/>
                <a:uFillTx/>
                <a:latin typeface="Lato Light" panose="020F0302020204030203" pitchFamily="34" charset="0"/>
                <a:ea typeface="+mn-ea"/>
                <a:cs typeface="Lato Semibold" panose="020F0702020204030203" pitchFamily="34" charset="0"/>
              </a:rPr>
              <a:t>Do not massage the frostbitten area; doing so may cause more damage. </a:t>
            </a:r>
          </a:p>
          <a:p>
            <a:pPr marL="0" indent="0">
              <a:buNone/>
            </a:pPr>
            <a:endParaRPr lang="en-VI" dirty="0"/>
          </a:p>
        </p:txBody>
      </p:sp>
    </p:spTree>
    <p:extLst>
      <p:ext uri="{BB962C8B-B14F-4D97-AF65-F5344CB8AC3E}">
        <p14:creationId xmlns:p14="http://schemas.microsoft.com/office/powerpoint/2010/main" val="3555352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1739-FBF5-48A0-8F73-08C4EDA08CA1}"/>
              </a:ext>
            </a:extLst>
          </p:cNvPr>
          <p:cNvSpPr txBox="1">
            <a:spLocks noGrp="1"/>
          </p:cNvSpPr>
          <p:nvPr>
            <p:ph type="title" idx="4294967295"/>
          </p:nvPr>
        </p:nvSpPr>
        <p:spPr>
          <a:xfrm>
            <a:off x="228600" y="228600"/>
            <a:ext cx="8686800" cy="8229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Georgia" panose="02040502050405020303" pitchFamily="18" charset="0"/>
                <a:ea typeface="+mj-ea"/>
                <a:cs typeface="Arial" pitchFamily="34" charset="0"/>
              </a:rPr>
              <a:t>4 Stages of Frostbite</a:t>
            </a:r>
            <a:endParaRPr kumimoji="0" lang="en-VI" sz="4000" b="1" i="0" u="none" strike="noStrike" kern="1200" cap="none" spc="0" normalizeH="0" baseline="0" noProof="0" dirty="0">
              <a:ln>
                <a:noFill/>
              </a:ln>
              <a:solidFill>
                <a:srgbClr val="FFFFFF"/>
              </a:solidFill>
              <a:effectLst/>
              <a:uLnTx/>
              <a:uFillTx/>
              <a:latin typeface="Georgia" panose="02040502050405020303" pitchFamily="18" charset="0"/>
              <a:ea typeface="+mj-ea"/>
              <a:cs typeface="Arial" pitchFamily="34" charset="0"/>
            </a:endParaRPr>
          </a:p>
        </p:txBody>
      </p:sp>
      <p:sp>
        <p:nvSpPr>
          <p:cNvPr id="11" name="TextBox 10">
            <a:extLst>
              <a:ext uri="{FF2B5EF4-FFF2-40B4-BE49-F238E27FC236}">
                <a16:creationId xmlns:a16="http://schemas.microsoft.com/office/drawing/2014/main" id="{34823F0D-4967-4C29-8D8B-ECB6AD80ECE9}"/>
              </a:ext>
            </a:extLst>
          </p:cNvPr>
          <p:cNvSpPr txBox="1"/>
          <p:nvPr/>
        </p:nvSpPr>
        <p:spPr>
          <a:xfrm>
            <a:off x="665969" y="985993"/>
            <a:ext cx="387025" cy="646331"/>
          </a:xfrm>
          <a:prstGeom prst="rect">
            <a:avLst/>
          </a:prstGeom>
          <a:noFill/>
          <a:ln w="19050">
            <a:noFill/>
          </a:ln>
        </p:spPr>
        <p:txBody>
          <a:bodyPr wrap="square" rtlCol="0">
            <a:spAutoFit/>
          </a:bodyPr>
          <a:lstStyle/>
          <a:p>
            <a:pPr algn="ctr"/>
            <a:r>
              <a:rPr lang="en-US" sz="3600" dirty="0">
                <a:solidFill>
                  <a:srgbClr val="FFFFFF"/>
                </a:solidFill>
                <a:latin typeface="Lato Black" panose="020F0A02020204030203" pitchFamily="34" charset="0"/>
              </a:rPr>
              <a:t>1</a:t>
            </a:r>
            <a:endParaRPr lang="en-VI" sz="3600" dirty="0">
              <a:solidFill>
                <a:srgbClr val="FFFFFF"/>
              </a:solidFill>
              <a:latin typeface="Lato Black" panose="020F0A02020204030203" pitchFamily="34" charset="0"/>
            </a:endParaRPr>
          </a:p>
        </p:txBody>
      </p:sp>
      <p:pic>
        <p:nvPicPr>
          <p:cNvPr id="15" name="Picture 14" descr="First degree frostbite with redness and white patches on palm of hand.">
            <a:extLst>
              <a:ext uri="{FF2B5EF4-FFF2-40B4-BE49-F238E27FC236}">
                <a16:creationId xmlns:a16="http://schemas.microsoft.com/office/drawing/2014/main" id="{CEFEA667-5893-5B1B-8606-C6AD8103838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070991" y="1085506"/>
            <a:ext cx="3252578" cy="2349661"/>
          </a:xfrm>
          <a:prstGeom prst="rect">
            <a:avLst/>
          </a:prstGeom>
        </p:spPr>
      </p:pic>
      <p:sp>
        <p:nvSpPr>
          <p:cNvPr id="12" name="TextBox 11">
            <a:extLst>
              <a:ext uri="{FF2B5EF4-FFF2-40B4-BE49-F238E27FC236}">
                <a16:creationId xmlns:a16="http://schemas.microsoft.com/office/drawing/2014/main" id="{5904223D-4310-4DAC-BE60-EAAAF7DCF67E}"/>
              </a:ext>
            </a:extLst>
          </p:cNvPr>
          <p:cNvSpPr txBox="1"/>
          <p:nvPr/>
        </p:nvSpPr>
        <p:spPr>
          <a:xfrm>
            <a:off x="4820432" y="1015764"/>
            <a:ext cx="387025" cy="646331"/>
          </a:xfrm>
          <a:prstGeom prst="rect">
            <a:avLst/>
          </a:prstGeom>
          <a:noFill/>
          <a:ln w="19050">
            <a:noFill/>
          </a:ln>
        </p:spPr>
        <p:txBody>
          <a:bodyPr wrap="square" rtlCol="0">
            <a:spAutoFit/>
          </a:bodyPr>
          <a:lstStyle/>
          <a:p>
            <a:pPr algn="ctr"/>
            <a:r>
              <a:rPr lang="en-US" sz="3600" dirty="0">
                <a:solidFill>
                  <a:srgbClr val="FFFFFF"/>
                </a:solidFill>
                <a:latin typeface="Lato Black" panose="020F0A02020204030203" pitchFamily="34" charset="0"/>
              </a:rPr>
              <a:t>2</a:t>
            </a:r>
            <a:endParaRPr lang="en-VI" sz="3600" dirty="0">
              <a:solidFill>
                <a:srgbClr val="FFFFFF"/>
              </a:solidFill>
              <a:latin typeface="Lato Black" panose="020F0A02020204030203" pitchFamily="34" charset="0"/>
            </a:endParaRPr>
          </a:p>
        </p:txBody>
      </p:sp>
      <p:pic>
        <p:nvPicPr>
          <p:cNvPr id="17" name="Picture 16" descr="Second degree frostbite on goot showing blisters,">
            <a:extLst>
              <a:ext uri="{FF2B5EF4-FFF2-40B4-BE49-F238E27FC236}">
                <a16:creationId xmlns:a16="http://schemas.microsoft.com/office/drawing/2014/main" id="{7638A270-5D8E-2669-4FA8-EE111141ECEC}"/>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207457" y="985994"/>
            <a:ext cx="3270574" cy="2468636"/>
          </a:xfrm>
          <a:prstGeom prst="rect">
            <a:avLst/>
          </a:prstGeom>
        </p:spPr>
      </p:pic>
      <p:grpSp>
        <p:nvGrpSpPr>
          <p:cNvPr id="3" name="Group 2" descr="Thrid Degree frostbite on feet shoing skin necrosis, blu-gray discoloration, and hemorrhagic blisters.">
            <a:extLst>
              <a:ext uri="{FF2B5EF4-FFF2-40B4-BE49-F238E27FC236}">
                <a16:creationId xmlns:a16="http://schemas.microsoft.com/office/drawing/2014/main" id="{594DF908-69F8-BAA3-A126-7AFB889C871D}"/>
              </a:ext>
            </a:extLst>
          </p:cNvPr>
          <p:cNvGrpSpPr/>
          <p:nvPr/>
        </p:nvGrpSpPr>
        <p:grpSpPr>
          <a:xfrm>
            <a:off x="665969" y="3856429"/>
            <a:ext cx="3705851" cy="2743200"/>
            <a:chOff x="665969" y="3856429"/>
            <a:chExt cx="3705851" cy="2743200"/>
          </a:xfrm>
        </p:grpSpPr>
        <p:pic>
          <p:nvPicPr>
            <p:cNvPr id="10" name="Picture 9" descr="A picture containing person, indoor&#10;&#10;Description automatically generated">
              <a:extLst>
                <a:ext uri="{FF2B5EF4-FFF2-40B4-BE49-F238E27FC236}">
                  <a16:creationId xmlns:a16="http://schemas.microsoft.com/office/drawing/2014/main" id="{A89CBC6D-A27E-4B6C-A225-85FDFD4D18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969" y="3856429"/>
              <a:ext cx="3705851" cy="2743200"/>
            </a:xfrm>
            <a:prstGeom prst="rect">
              <a:avLst/>
            </a:prstGeom>
            <a:ln w="19050">
              <a:solidFill>
                <a:schemeClr val="tx1">
                  <a:lumMod val="50000"/>
                  <a:lumOff val="50000"/>
                </a:schemeClr>
              </a:solidFill>
            </a:ln>
          </p:spPr>
        </p:pic>
        <p:sp>
          <p:nvSpPr>
            <p:cNvPr id="13" name="TextBox 12">
              <a:extLst>
                <a:ext uri="{FF2B5EF4-FFF2-40B4-BE49-F238E27FC236}">
                  <a16:creationId xmlns:a16="http://schemas.microsoft.com/office/drawing/2014/main" id="{F5A896DC-4DF6-4481-BF98-507F69FBA95A}"/>
                </a:ext>
              </a:extLst>
            </p:cNvPr>
            <p:cNvSpPr txBox="1"/>
            <p:nvPr/>
          </p:nvSpPr>
          <p:spPr>
            <a:xfrm>
              <a:off x="665969" y="3856429"/>
              <a:ext cx="387025" cy="646331"/>
            </a:xfrm>
            <a:prstGeom prst="rect">
              <a:avLst/>
            </a:prstGeom>
            <a:noFill/>
            <a:ln w="19050">
              <a:noFill/>
            </a:ln>
          </p:spPr>
          <p:txBody>
            <a:bodyPr wrap="square" rtlCol="0">
              <a:spAutoFit/>
            </a:bodyPr>
            <a:lstStyle/>
            <a:p>
              <a:pPr algn="ctr"/>
              <a:r>
                <a:rPr lang="en-US" sz="3600" dirty="0">
                  <a:solidFill>
                    <a:srgbClr val="FFFFFF"/>
                  </a:solidFill>
                  <a:latin typeface="Lato Black" panose="020F0A02020204030203" pitchFamily="34" charset="0"/>
                </a:rPr>
                <a:t>3</a:t>
              </a:r>
              <a:endParaRPr lang="en-VI" sz="3600" dirty="0">
                <a:solidFill>
                  <a:srgbClr val="FFFFFF"/>
                </a:solidFill>
                <a:latin typeface="Lato Black" panose="020F0A02020204030203" pitchFamily="34" charset="0"/>
              </a:endParaRPr>
            </a:p>
          </p:txBody>
        </p:sp>
      </p:grpSp>
      <p:pic>
        <p:nvPicPr>
          <p:cNvPr id="20" name="Picture 19" descr="Fourth degree frostbite showing deep, dry, black eschar.">
            <a:extLst>
              <a:ext uri="{FF2B5EF4-FFF2-40B4-BE49-F238E27FC236}">
                <a16:creationId xmlns:a16="http://schemas.microsoft.com/office/drawing/2014/main" id="{78A71EDA-8C99-90BA-8204-DEE13A8A48D6}"/>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5443209" y="3856429"/>
            <a:ext cx="2799069" cy="2743200"/>
          </a:xfrm>
          <a:prstGeom prst="rect">
            <a:avLst/>
          </a:prstGeom>
        </p:spPr>
      </p:pic>
    </p:spTree>
    <p:extLst>
      <p:ext uri="{BB962C8B-B14F-4D97-AF65-F5344CB8AC3E}">
        <p14:creationId xmlns:p14="http://schemas.microsoft.com/office/powerpoint/2010/main" val="5337899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D465C-A5AB-41BC-AFB7-D8EDA013C012}"/>
              </a:ext>
            </a:extLst>
          </p:cNvPr>
          <p:cNvSpPr>
            <a:spLocks noGrp="1"/>
          </p:cNvSpPr>
          <p:nvPr>
            <p:ph type="title"/>
          </p:nvPr>
        </p:nvSpPr>
        <p:spPr/>
        <p:txBody>
          <a:bodyPr/>
          <a:lstStyle/>
          <a:p>
            <a:r>
              <a:rPr lang="en-US" dirty="0"/>
              <a:t>Trench Foot/Immersion</a:t>
            </a:r>
            <a:endParaRPr lang="en-VI" dirty="0"/>
          </a:p>
        </p:txBody>
      </p:sp>
      <p:sp>
        <p:nvSpPr>
          <p:cNvPr id="6" name="Text Placeholder 5">
            <a:extLst>
              <a:ext uri="{FF2B5EF4-FFF2-40B4-BE49-F238E27FC236}">
                <a16:creationId xmlns:a16="http://schemas.microsoft.com/office/drawing/2014/main" id="{2212790B-E5BB-45E4-8DB4-9F3D5747EAF0}"/>
              </a:ext>
            </a:extLst>
          </p:cNvPr>
          <p:cNvSpPr>
            <a:spLocks noGrp="1"/>
          </p:cNvSpPr>
          <p:nvPr>
            <p:ph type="body" sz="quarter" idx="11"/>
          </p:nvPr>
        </p:nvSpPr>
        <p:spPr>
          <a:xfrm>
            <a:off x="228600" y="1257300"/>
            <a:ext cx="8686800" cy="1979936"/>
          </a:xfrm>
        </p:spPr>
        <p:txBody>
          <a:bodyPr>
            <a:normAutofit/>
          </a:bodyPr>
          <a:lstStyle/>
          <a:p>
            <a:r>
              <a:rPr lang="en-US" spc="-50" dirty="0"/>
              <a:t>Non-freezing injury of the feet caused by prolonged exposure to wet &amp; cold conditions.</a:t>
            </a:r>
            <a:endParaRPr lang="en-VI" spc="-50" dirty="0"/>
          </a:p>
        </p:txBody>
      </p:sp>
      <p:sp>
        <p:nvSpPr>
          <p:cNvPr id="3" name="Content Placeholder 2">
            <a:extLst>
              <a:ext uri="{FF2B5EF4-FFF2-40B4-BE49-F238E27FC236}">
                <a16:creationId xmlns:a16="http://schemas.microsoft.com/office/drawing/2014/main" id="{7836FBD6-5BA2-4A5E-B279-82597FBE277D}"/>
              </a:ext>
            </a:extLst>
          </p:cNvPr>
          <p:cNvSpPr>
            <a:spLocks noGrp="1"/>
          </p:cNvSpPr>
          <p:nvPr>
            <p:ph sz="quarter" idx="12"/>
          </p:nvPr>
        </p:nvSpPr>
        <p:spPr>
          <a:xfrm>
            <a:off x="228600" y="2810044"/>
            <a:ext cx="4493525" cy="3598784"/>
          </a:xfrm>
        </p:spPr>
        <p:txBody>
          <a:bodyPr>
            <a:normAutofit/>
          </a:bodyPr>
          <a:lstStyle/>
          <a:p>
            <a:pPr marL="0" indent="0">
              <a:buNone/>
            </a:pPr>
            <a:r>
              <a:rPr lang="en-US" sz="3600" dirty="0">
                <a:solidFill>
                  <a:srgbClr val="F4A61F"/>
                </a:solidFill>
                <a:latin typeface="Lato Semibold" panose="020F0702020204030203" pitchFamily="34" charset="0"/>
                <a:cs typeface="Lato Semibold" panose="020F0702020204030203" pitchFamily="34" charset="0"/>
              </a:rPr>
              <a:t>Symptoms </a:t>
            </a:r>
          </a:p>
          <a:p>
            <a:pPr marL="0" indent="0">
              <a:spcBef>
                <a:spcPts val="1800"/>
              </a:spcBef>
              <a:buNone/>
            </a:pPr>
            <a:r>
              <a:rPr lang="en-US" dirty="0"/>
              <a:t>Reddening skin, tingling, pain, swelling, leg cramps, numbness, and blisters.</a:t>
            </a:r>
          </a:p>
        </p:txBody>
      </p:sp>
      <p:pic>
        <p:nvPicPr>
          <p:cNvPr id="7" name="Picture 6" descr="Trench foot on bottom of feet.">
            <a:extLst>
              <a:ext uri="{FF2B5EF4-FFF2-40B4-BE49-F238E27FC236}">
                <a16:creationId xmlns:a16="http://schemas.microsoft.com/office/drawing/2014/main" id="{0FD1EF7E-4580-41DA-B638-0FC135E702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800" y="2770286"/>
            <a:ext cx="3657600" cy="3678300"/>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2182495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2A23-24D7-4953-9ACA-855890E75564}"/>
              </a:ext>
            </a:extLst>
          </p:cNvPr>
          <p:cNvSpPr txBox="1">
            <a:spLocks noGrp="1"/>
          </p:cNvSpPr>
          <p:nvPr>
            <p:ph type="title" idx="4294967295"/>
          </p:nvPr>
        </p:nvSpPr>
        <p:spPr>
          <a:xfrm>
            <a:off x="228600" y="228600"/>
            <a:ext cx="8686800" cy="8229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a:ln>
                  <a:noFill/>
                </a:ln>
                <a:solidFill>
                  <a:srgbClr val="FFFFFF"/>
                </a:solidFill>
                <a:effectLst/>
                <a:uLnTx/>
                <a:uFillTx/>
                <a:latin typeface="Georgia" panose="02040502050405020303" pitchFamily="18" charset="0"/>
                <a:ea typeface="+mj-ea"/>
                <a:cs typeface="Arial" pitchFamily="34" charset="0"/>
              </a:rPr>
              <a:t>Trench Foot/Immersion First Aid</a:t>
            </a:r>
            <a:endParaRPr kumimoji="0" lang="en-VI" sz="4000" b="1" i="0" u="none" strike="noStrike" kern="1200" cap="none" spc="-100" normalizeH="0" baseline="0" noProof="0" dirty="0">
              <a:ln>
                <a:noFill/>
              </a:ln>
              <a:solidFill>
                <a:srgbClr val="FFFFFF"/>
              </a:solidFill>
              <a:effectLst/>
              <a:uLnTx/>
              <a:uFillTx/>
              <a:latin typeface="Georgia" panose="02040502050405020303" pitchFamily="18" charset="0"/>
              <a:ea typeface="+mj-ea"/>
              <a:cs typeface="Arial" pitchFamily="34" charset="0"/>
            </a:endParaRPr>
          </a:p>
        </p:txBody>
      </p:sp>
      <p:pic>
        <p:nvPicPr>
          <p:cNvPr id="6" name="Picture 5" descr="More advanced trench foot with blisters and dead skin.">
            <a:extLst>
              <a:ext uri="{FF2B5EF4-FFF2-40B4-BE49-F238E27FC236}">
                <a16:creationId xmlns:a16="http://schemas.microsoft.com/office/drawing/2014/main" id="{C5BE4D93-5024-403C-9555-07B1E070A9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600" y="1174748"/>
            <a:ext cx="5029200" cy="3025350"/>
          </a:xfrm>
          <a:prstGeom prst="rect">
            <a:avLst/>
          </a:prstGeom>
          <a:ln w="19050">
            <a:solidFill>
              <a:schemeClr val="tx1">
                <a:lumMod val="50000"/>
                <a:lumOff val="50000"/>
              </a:schemeClr>
            </a:solidFill>
          </a:ln>
        </p:spPr>
      </p:pic>
      <p:sp>
        <p:nvSpPr>
          <p:cNvPr id="7" name="TextBox 6">
            <a:extLst>
              <a:ext uri="{FF2B5EF4-FFF2-40B4-BE49-F238E27FC236}">
                <a16:creationId xmlns:a16="http://schemas.microsoft.com/office/drawing/2014/main" id="{0818D791-A8F5-4559-A461-F56ACBC22A63}"/>
              </a:ext>
            </a:extLst>
          </p:cNvPr>
          <p:cNvSpPr txBox="1"/>
          <p:nvPr/>
        </p:nvSpPr>
        <p:spPr>
          <a:xfrm>
            <a:off x="257308" y="4336465"/>
            <a:ext cx="8686799" cy="229293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600"/>
              </a:spcBef>
              <a:spcAft>
                <a:spcPts val="0"/>
              </a:spcAft>
              <a:buClr>
                <a:srgbClr val="FFFFFF"/>
              </a:buClr>
              <a:buSzPct val="100000"/>
              <a:buFont typeface="Wingdings 3" pitchFamily="18" charset="2"/>
              <a:buChar char=""/>
              <a:tabLst/>
              <a:defRPr/>
            </a:pPr>
            <a:r>
              <a:rPr kumimoji="0" lang="en-US" sz="3200" b="0" i="0" u="none" strike="noStrike" kern="1200" cap="none" spc="0" normalizeH="0" baseline="0" noProof="0" dirty="0">
                <a:ln>
                  <a:noFill/>
                </a:ln>
                <a:solidFill>
                  <a:srgbClr val="181818"/>
                </a:solidFill>
                <a:effectLst/>
                <a:uLnTx/>
                <a:uFillTx/>
                <a:latin typeface="Lato Light" pitchFamily="34" charset="0"/>
                <a:ea typeface="+mn-ea"/>
                <a:cs typeface="Arial" panose="020B0604020202020204" pitchFamily="34" charset="0"/>
              </a:rPr>
              <a:t>Remove wet shoes/boots &amp; wet socks</a:t>
            </a:r>
          </a:p>
          <a:p>
            <a:pPr marL="457200" marR="0" lvl="0" indent="-457200" algn="l" defTabSz="457200" rtl="0" eaLnBrk="1" fontAlgn="auto" latinLnBrk="0" hangingPunct="1">
              <a:lnSpc>
                <a:spcPct val="100000"/>
              </a:lnSpc>
              <a:spcBef>
                <a:spcPts val="600"/>
              </a:spcBef>
              <a:spcAft>
                <a:spcPts val="0"/>
              </a:spcAft>
              <a:buClr>
                <a:srgbClr val="FFFFFF"/>
              </a:buClr>
              <a:buSzPct val="100000"/>
              <a:buFont typeface="Wingdings 3" pitchFamily="18" charset="2"/>
              <a:buChar char=""/>
              <a:tabLst/>
              <a:defRPr/>
            </a:pPr>
            <a:r>
              <a:rPr kumimoji="0" lang="en-US" sz="3200" b="0" i="0" u="none" strike="noStrike" kern="1200" cap="none" spc="0" normalizeH="0" baseline="0" noProof="0" dirty="0">
                <a:ln>
                  <a:noFill/>
                </a:ln>
                <a:solidFill>
                  <a:srgbClr val="181818"/>
                </a:solidFill>
                <a:effectLst/>
                <a:uLnTx/>
                <a:uFillTx/>
                <a:latin typeface="Lato Light" pitchFamily="34" charset="0"/>
                <a:ea typeface="+mn-ea"/>
                <a:cs typeface="Arial" panose="020B0604020202020204" pitchFamily="34" charset="0"/>
              </a:rPr>
              <a:t>Dry the feet &amp; avoid working on them</a:t>
            </a:r>
          </a:p>
          <a:p>
            <a:pPr marL="457200" marR="0" lvl="0" indent="-457200" algn="l" defTabSz="457200" rtl="0" eaLnBrk="1" fontAlgn="auto" latinLnBrk="0" hangingPunct="1">
              <a:lnSpc>
                <a:spcPct val="100000"/>
              </a:lnSpc>
              <a:spcBef>
                <a:spcPts val="600"/>
              </a:spcBef>
              <a:spcAft>
                <a:spcPts val="0"/>
              </a:spcAft>
              <a:buClr>
                <a:srgbClr val="FFFFFF"/>
              </a:buClr>
              <a:buSzPct val="100000"/>
              <a:buFont typeface="Wingdings 3" pitchFamily="18" charset="2"/>
              <a:buChar char=""/>
              <a:tabLst/>
              <a:defRPr/>
            </a:pPr>
            <a:r>
              <a:rPr kumimoji="0" lang="en-US" sz="3200" b="0" i="0" u="none" strike="noStrike" kern="1200" cap="none" spc="0" normalizeH="0" baseline="0" noProof="0" dirty="0">
                <a:ln>
                  <a:noFill/>
                </a:ln>
                <a:solidFill>
                  <a:srgbClr val="181818"/>
                </a:solidFill>
                <a:effectLst/>
                <a:uLnTx/>
                <a:uFillTx/>
                <a:latin typeface="Lato Light" pitchFamily="34" charset="0"/>
                <a:ea typeface="+mn-ea"/>
                <a:cs typeface="Arial" panose="020B0604020202020204" pitchFamily="34" charset="0"/>
              </a:rPr>
              <a:t>Keep affected feet elevated &amp; avoid walking</a:t>
            </a:r>
          </a:p>
          <a:p>
            <a:pPr marL="457200" marR="0" lvl="0" indent="-457200" algn="l" defTabSz="457200" rtl="0" eaLnBrk="1" fontAlgn="auto" latinLnBrk="0" hangingPunct="1">
              <a:lnSpc>
                <a:spcPct val="100000"/>
              </a:lnSpc>
              <a:spcBef>
                <a:spcPts val="600"/>
              </a:spcBef>
              <a:spcAft>
                <a:spcPts val="0"/>
              </a:spcAft>
              <a:buClr>
                <a:srgbClr val="FFFFFF"/>
              </a:buClr>
              <a:buSzPct val="100000"/>
              <a:buFont typeface="Wingdings 3" pitchFamily="18" charset="2"/>
              <a:buChar char=""/>
              <a:tabLst/>
              <a:defRPr/>
            </a:pPr>
            <a:r>
              <a:rPr kumimoji="0" lang="en-US" sz="3200" b="0" i="0" u="none" strike="noStrike" kern="1200" cap="none" spc="0" normalizeH="0" baseline="0" noProof="0" dirty="0">
                <a:ln>
                  <a:noFill/>
                </a:ln>
                <a:solidFill>
                  <a:srgbClr val="181818"/>
                </a:solidFill>
                <a:effectLst/>
                <a:uLnTx/>
                <a:uFillTx/>
                <a:latin typeface="Lato Light" pitchFamily="34" charset="0"/>
                <a:ea typeface="+mn-ea"/>
                <a:cs typeface="Arial" panose="020B0604020202020204" pitchFamily="34" charset="0"/>
              </a:rPr>
              <a:t>Get medical attention</a:t>
            </a:r>
          </a:p>
        </p:txBody>
      </p:sp>
    </p:spTree>
    <p:extLst>
      <p:ext uri="{BB962C8B-B14F-4D97-AF65-F5344CB8AC3E}">
        <p14:creationId xmlns:p14="http://schemas.microsoft.com/office/powerpoint/2010/main" val="26410145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B441-20E7-4392-9E6E-A6D226F46219}"/>
              </a:ext>
            </a:extLst>
          </p:cNvPr>
          <p:cNvSpPr>
            <a:spLocks noGrp="1"/>
          </p:cNvSpPr>
          <p:nvPr>
            <p:ph type="title"/>
          </p:nvPr>
        </p:nvSpPr>
        <p:spPr/>
        <p:txBody>
          <a:bodyPr/>
          <a:lstStyle/>
          <a:p>
            <a:r>
              <a:rPr lang="en-US" dirty="0"/>
              <a:t>Chilblains</a:t>
            </a:r>
            <a:endParaRPr lang="en-VI" dirty="0"/>
          </a:p>
        </p:txBody>
      </p:sp>
      <p:sp>
        <p:nvSpPr>
          <p:cNvPr id="3" name="Text Placeholder 2">
            <a:extLst>
              <a:ext uri="{FF2B5EF4-FFF2-40B4-BE49-F238E27FC236}">
                <a16:creationId xmlns:a16="http://schemas.microsoft.com/office/drawing/2014/main" id="{189E3A2B-3846-4A87-AB8A-FFB1508ED96A}"/>
              </a:ext>
            </a:extLst>
          </p:cNvPr>
          <p:cNvSpPr>
            <a:spLocks noGrp="1"/>
          </p:cNvSpPr>
          <p:nvPr>
            <p:ph sz="quarter" idx="13"/>
          </p:nvPr>
        </p:nvSpPr>
        <p:spPr>
          <a:xfrm>
            <a:off x="228600" y="1377880"/>
            <a:ext cx="4343400" cy="5439926"/>
          </a:xfrm>
        </p:spPr>
        <p:txBody>
          <a:bodyPr>
            <a:normAutofit/>
          </a:bodyPr>
          <a:lstStyle/>
          <a:p>
            <a:pPr marL="0" indent="0">
              <a:buNone/>
            </a:pPr>
            <a:r>
              <a:rPr lang="en-US" dirty="0"/>
              <a:t>Painful inflammation of small blood vessels caused by repeated exposure to above freezing cold air.  Usually affects toes, fingers, cheeks,  ears. Returns with additional exposure.</a:t>
            </a:r>
            <a:endParaRPr lang="en-VI" dirty="0"/>
          </a:p>
        </p:txBody>
      </p:sp>
      <p:pic>
        <p:nvPicPr>
          <p:cNvPr id="6" name="Picture 5" descr="Chillblains on toes showing red, ichy patches on skin.">
            <a:extLst>
              <a:ext uri="{FF2B5EF4-FFF2-40B4-BE49-F238E27FC236}">
                <a16:creationId xmlns:a16="http://schemas.microsoft.com/office/drawing/2014/main" id="{F7578202-55D3-F2A3-09FD-51CF18DE31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52003" y="1780765"/>
            <a:ext cx="3945775" cy="2942705"/>
          </a:xfrm>
          <a:prstGeom prst="rect">
            <a:avLst/>
          </a:prstGeom>
        </p:spPr>
      </p:pic>
    </p:spTree>
    <p:extLst>
      <p:ext uri="{BB962C8B-B14F-4D97-AF65-F5344CB8AC3E}">
        <p14:creationId xmlns:p14="http://schemas.microsoft.com/office/powerpoint/2010/main" val="16425083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B441-20E7-4392-9E6E-A6D226F46219}"/>
              </a:ext>
            </a:extLst>
          </p:cNvPr>
          <p:cNvSpPr>
            <a:spLocks noGrp="1"/>
          </p:cNvSpPr>
          <p:nvPr>
            <p:ph type="title"/>
          </p:nvPr>
        </p:nvSpPr>
        <p:spPr/>
        <p:txBody>
          <a:bodyPr/>
          <a:lstStyle/>
          <a:p>
            <a:r>
              <a:rPr lang="en-US" spc="-100" dirty="0"/>
              <a:t>Chilblains Symptoms &amp; First Aid</a:t>
            </a:r>
            <a:endParaRPr lang="en-VI" spc="-100" dirty="0"/>
          </a:p>
        </p:txBody>
      </p:sp>
      <p:sp>
        <p:nvSpPr>
          <p:cNvPr id="10" name="Text Placeholder 9">
            <a:extLst>
              <a:ext uri="{FF2B5EF4-FFF2-40B4-BE49-F238E27FC236}">
                <a16:creationId xmlns:a16="http://schemas.microsoft.com/office/drawing/2014/main" id="{A9F37B70-E64D-42E5-9F67-2F6D0AFCD30F}"/>
              </a:ext>
            </a:extLst>
          </p:cNvPr>
          <p:cNvSpPr>
            <a:spLocks noGrp="1"/>
          </p:cNvSpPr>
          <p:nvPr>
            <p:ph type="body" idx="1"/>
          </p:nvPr>
        </p:nvSpPr>
        <p:spPr>
          <a:xfrm>
            <a:off x="228600" y="1145089"/>
            <a:ext cx="4233672" cy="639762"/>
          </a:xfrm>
        </p:spPr>
        <p:txBody>
          <a:bodyPr/>
          <a:lstStyle/>
          <a:p>
            <a:r>
              <a:rPr lang="en-US" dirty="0"/>
              <a:t>Symptoms</a:t>
            </a:r>
            <a:endParaRPr lang="en-VI" dirty="0"/>
          </a:p>
        </p:txBody>
      </p:sp>
      <p:sp>
        <p:nvSpPr>
          <p:cNvPr id="4" name="Content Placeholder 3">
            <a:extLst>
              <a:ext uri="{FF2B5EF4-FFF2-40B4-BE49-F238E27FC236}">
                <a16:creationId xmlns:a16="http://schemas.microsoft.com/office/drawing/2014/main" id="{E231F18B-55B4-454B-94C7-22B90294BA3A}"/>
              </a:ext>
            </a:extLst>
          </p:cNvPr>
          <p:cNvSpPr>
            <a:spLocks noGrp="1"/>
          </p:cNvSpPr>
          <p:nvPr>
            <p:ph sz="quarter" idx="13"/>
          </p:nvPr>
        </p:nvSpPr>
        <p:spPr>
          <a:xfrm>
            <a:off x="228600" y="1830889"/>
            <a:ext cx="4229100" cy="4330700"/>
          </a:xfrm>
        </p:spPr>
        <p:txBody>
          <a:bodyPr>
            <a:normAutofit/>
          </a:bodyPr>
          <a:lstStyle/>
          <a:p>
            <a:pPr>
              <a:lnSpc>
                <a:spcPct val="90000"/>
              </a:lnSpc>
            </a:pPr>
            <a:r>
              <a:rPr lang="en-US" sz="3000" dirty="0"/>
              <a:t>Itchy red patches</a:t>
            </a:r>
          </a:p>
          <a:p>
            <a:pPr>
              <a:lnSpc>
                <a:spcPct val="90000"/>
              </a:lnSpc>
            </a:pPr>
            <a:r>
              <a:rPr lang="en-US" sz="3000" dirty="0"/>
              <a:t>Swelling, blistering</a:t>
            </a:r>
          </a:p>
          <a:p>
            <a:pPr>
              <a:lnSpc>
                <a:spcPct val="90000"/>
              </a:lnSpc>
            </a:pPr>
            <a:r>
              <a:rPr lang="en-US" sz="3000" dirty="0"/>
              <a:t>Burning sensation</a:t>
            </a:r>
          </a:p>
          <a:p>
            <a:pPr>
              <a:lnSpc>
                <a:spcPct val="90000"/>
              </a:lnSpc>
            </a:pPr>
            <a:r>
              <a:rPr lang="en-US" sz="3000" dirty="0"/>
              <a:t>Skin color changes </a:t>
            </a:r>
          </a:p>
          <a:p>
            <a:pPr lvl="1">
              <a:lnSpc>
                <a:spcPct val="90000"/>
              </a:lnSpc>
            </a:pPr>
            <a:r>
              <a:rPr lang="en-US" dirty="0"/>
              <a:t>Red to dark blue</a:t>
            </a:r>
            <a:endParaRPr lang="en-VI" dirty="0"/>
          </a:p>
        </p:txBody>
      </p:sp>
      <p:sp>
        <p:nvSpPr>
          <p:cNvPr id="11" name="Text Placeholder 10">
            <a:extLst>
              <a:ext uri="{FF2B5EF4-FFF2-40B4-BE49-F238E27FC236}">
                <a16:creationId xmlns:a16="http://schemas.microsoft.com/office/drawing/2014/main" id="{1B3B847C-5A7B-42C1-8820-647866E548F2}"/>
              </a:ext>
            </a:extLst>
          </p:cNvPr>
          <p:cNvSpPr>
            <a:spLocks noGrp="1"/>
          </p:cNvSpPr>
          <p:nvPr>
            <p:ph type="body" sz="quarter" idx="3"/>
          </p:nvPr>
        </p:nvSpPr>
        <p:spPr>
          <a:xfrm>
            <a:off x="4686300" y="1145089"/>
            <a:ext cx="4225413" cy="639762"/>
          </a:xfrm>
        </p:spPr>
        <p:txBody>
          <a:bodyPr/>
          <a:lstStyle/>
          <a:p>
            <a:r>
              <a:rPr lang="en-US" dirty="0"/>
              <a:t>First Aid</a:t>
            </a:r>
            <a:endParaRPr lang="en-VI" dirty="0"/>
          </a:p>
        </p:txBody>
      </p:sp>
      <p:sp>
        <p:nvSpPr>
          <p:cNvPr id="8" name="Text Placeholder 7">
            <a:extLst>
              <a:ext uri="{FF2B5EF4-FFF2-40B4-BE49-F238E27FC236}">
                <a16:creationId xmlns:a16="http://schemas.microsoft.com/office/drawing/2014/main" id="{7A8295B7-1A6E-4DF3-8F6B-8C2AEB5061FB}"/>
              </a:ext>
            </a:extLst>
          </p:cNvPr>
          <p:cNvSpPr>
            <a:spLocks noGrp="1"/>
          </p:cNvSpPr>
          <p:nvPr>
            <p:ph sz="quarter" idx="14"/>
          </p:nvPr>
        </p:nvSpPr>
        <p:spPr>
          <a:xfrm>
            <a:off x="4686300" y="1830889"/>
            <a:ext cx="4291902" cy="4330700"/>
          </a:xfrm>
        </p:spPr>
        <p:txBody>
          <a:bodyPr>
            <a:normAutofit/>
          </a:bodyPr>
          <a:lstStyle/>
          <a:p>
            <a:r>
              <a:rPr lang="en-US" sz="3000" dirty="0"/>
              <a:t>Avoid scratching</a:t>
            </a:r>
          </a:p>
          <a:p>
            <a:r>
              <a:rPr lang="en-US" sz="3000" dirty="0"/>
              <a:t>Slowly warm skin</a:t>
            </a:r>
          </a:p>
          <a:p>
            <a:r>
              <a:rPr lang="en-US" sz="3000" dirty="0"/>
              <a:t>Corticosteroid creams</a:t>
            </a:r>
          </a:p>
          <a:p>
            <a:r>
              <a:rPr lang="en-US" sz="3000" dirty="0"/>
              <a:t>Keep blisters/ulcers clean &amp; covered</a:t>
            </a:r>
          </a:p>
          <a:p>
            <a:endParaRPr lang="en-US" dirty="0"/>
          </a:p>
        </p:txBody>
      </p:sp>
      <p:pic>
        <p:nvPicPr>
          <p:cNvPr id="13" name="Picture 12" descr="Chilblains that has formed large blisters on the fingers.">
            <a:extLst>
              <a:ext uri="{FF2B5EF4-FFF2-40B4-BE49-F238E27FC236}">
                <a16:creationId xmlns:a16="http://schemas.microsoft.com/office/drawing/2014/main" id="{1643A673-CE28-4339-A092-15CA92C34D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406202"/>
            <a:ext cx="9144000" cy="2451798"/>
          </a:xfrm>
          <a:prstGeom prst="rect">
            <a:avLst/>
          </a:prstGeom>
          <a:ln w="19050">
            <a:solidFill>
              <a:schemeClr val="tx1">
                <a:lumMod val="50000"/>
                <a:lumOff val="50000"/>
              </a:schemeClr>
            </a:solidFill>
          </a:ln>
        </p:spPr>
      </p:pic>
      <p:sp>
        <p:nvSpPr>
          <p:cNvPr id="15" name="TextBox 14">
            <a:extLst>
              <a:ext uri="{FF2B5EF4-FFF2-40B4-BE49-F238E27FC236}">
                <a16:creationId xmlns:a16="http://schemas.microsoft.com/office/drawing/2014/main" id="{88F77005-C977-47C8-AF61-A6CD575E1D95}"/>
              </a:ext>
            </a:extLst>
          </p:cNvPr>
          <p:cNvSpPr txBox="1"/>
          <p:nvPr/>
        </p:nvSpPr>
        <p:spPr>
          <a:xfrm>
            <a:off x="6595488" y="6475511"/>
            <a:ext cx="2446854"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rPr>
              <a:t>Healthdirect.gov.au</a:t>
            </a:r>
            <a:endParaRPr kumimoji="0" lang="en-VI" sz="1400" b="0" i="0" u="none" strike="noStrike" kern="1200" cap="none" spc="0" normalizeH="0" baseline="0" noProof="0" dirty="0">
              <a:ln>
                <a:noFill/>
              </a:ln>
              <a:solidFill>
                <a:srgbClr val="FFFFFF"/>
              </a:solidFill>
              <a:effectLst/>
              <a:uLnTx/>
              <a:uFillTx/>
              <a:latin typeface="Lato Light" panose="020F0302020204030203" pitchFamily="34" charset="0"/>
              <a:ea typeface="+mn-ea"/>
              <a:cs typeface="+mn-cs"/>
            </a:endParaRPr>
          </a:p>
        </p:txBody>
      </p:sp>
    </p:spTree>
    <p:extLst>
      <p:ext uri="{BB962C8B-B14F-4D97-AF65-F5344CB8AC3E}">
        <p14:creationId xmlns:p14="http://schemas.microsoft.com/office/powerpoint/2010/main" val="345433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9528-4466-46B7-9538-246B78750AD2}"/>
              </a:ext>
            </a:extLst>
          </p:cNvPr>
          <p:cNvSpPr>
            <a:spLocks noGrp="1"/>
          </p:cNvSpPr>
          <p:nvPr>
            <p:ph type="title" idx="4294967295"/>
          </p:nvPr>
        </p:nvSpPr>
        <p:spPr>
          <a:xfrm>
            <a:off x="182563" y="20638"/>
            <a:ext cx="8778875" cy="822325"/>
          </a:xfrm>
        </p:spPr>
        <p:txBody>
          <a:bodyPr anchor="ctr"/>
          <a:lstStyle/>
          <a:p>
            <a:r>
              <a:rPr lang="en-US" dirty="0">
                <a:solidFill>
                  <a:srgbClr val="FFFFFF"/>
                </a:solidFill>
              </a:rPr>
              <a:t>Winter in the US</a:t>
            </a:r>
            <a:endParaRPr lang="en-VI" dirty="0">
              <a:solidFill>
                <a:srgbClr val="FFFFFF"/>
              </a:solidFill>
            </a:endParaRPr>
          </a:p>
        </p:txBody>
      </p:sp>
      <p:pic>
        <p:nvPicPr>
          <p:cNvPr id="4" name="Picture 3" descr="Picture of wind damage in East Texas due to storm. January 2019.">
            <a:extLst>
              <a:ext uri="{FF2B5EF4-FFF2-40B4-BE49-F238E27FC236}">
                <a16:creationId xmlns:a16="http://schemas.microsoft.com/office/drawing/2014/main" id="{FF08DE37-81FA-CF04-7CB7-54EC83BCA32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82562" y="829399"/>
            <a:ext cx="8839200" cy="5640849"/>
          </a:xfrm>
          <a:prstGeom prst="rect">
            <a:avLst/>
          </a:prstGeom>
        </p:spPr>
      </p:pic>
    </p:spTree>
    <p:extLst>
      <p:ext uri="{BB962C8B-B14F-4D97-AF65-F5344CB8AC3E}">
        <p14:creationId xmlns:p14="http://schemas.microsoft.com/office/powerpoint/2010/main" val="3608631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BE59192-2E8C-41BD-888E-49E7A18A65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3950" y="1136764"/>
            <a:ext cx="5178828" cy="5178828"/>
          </a:xfrm>
          <a:prstGeom prst="rect">
            <a:avLst/>
          </a:prstGeom>
        </p:spPr>
      </p:pic>
      <p:sp>
        <p:nvSpPr>
          <p:cNvPr id="4" name="Title 3">
            <a:extLst>
              <a:ext uri="{FF2B5EF4-FFF2-40B4-BE49-F238E27FC236}">
                <a16:creationId xmlns:a16="http://schemas.microsoft.com/office/drawing/2014/main" id="{2D251142-57A6-4175-B460-367D2C7619DC}"/>
              </a:ext>
            </a:extLst>
          </p:cNvPr>
          <p:cNvSpPr>
            <a:spLocks noGrp="1"/>
          </p:cNvSpPr>
          <p:nvPr>
            <p:ph type="title"/>
          </p:nvPr>
        </p:nvSpPr>
        <p:spPr/>
        <p:txBody>
          <a:bodyPr/>
          <a:lstStyle/>
          <a:p>
            <a:r>
              <a:rPr lang="en-US" dirty="0"/>
              <a:t>Wind Chill</a:t>
            </a:r>
            <a:endParaRPr lang="en-VI" dirty="0"/>
          </a:p>
        </p:txBody>
      </p:sp>
      <p:sp>
        <p:nvSpPr>
          <p:cNvPr id="5" name="Text Placeholder 4">
            <a:extLst>
              <a:ext uri="{FF2B5EF4-FFF2-40B4-BE49-F238E27FC236}">
                <a16:creationId xmlns:a16="http://schemas.microsoft.com/office/drawing/2014/main" id="{F2A192B2-ABA0-4C31-8207-D9A8640EE89C}"/>
              </a:ext>
            </a:extLst>
          </p:cNvPr>
          <p:cNvSpPr>
            <a:spLocks noGrp="1"/>
          </p:cNvSpPr>
          <p:nvPr>
            <p:ph type="body" sz="quarter" idx="11"/>
          </p:nvPr>
        </p:nvSpPr>
        <p:spPr/>
        <p:txBody>
          <a:bodyPr>
            <a:noAutofit/>
          </a:bodyPr>
          <a:lstStyle/>
          <a:p>
            <a:pPr>
              <a:lnSpc>
                <a:spcPct val="90000"/>
              </a:lnSpc>
            </a:pPr>
            <a:r>
              <a:rPr lang="en-US" dirty="0"/>
              <a:t>Body's rate of heat loss from combined effect of low air temperature &amp; wind speed. </a:t>
            </a:r>
            <a:endParaRPr lang="en-VI" dirty="0"/>
          </a:p>
        </p:txBody>
      </p:sp>
      <p:sp>
        <p:nvSpPr>
          <p:cNvPr id="6" name="Content Placeholder 5">
            <a:extLst>
              <a:ext uri="{FF2B5EF4-FFF2-40B4-BE49-F238E27FC236}">
                <a16:creationId xmlns:a16="http://schemas.microsoft.com/office/drawing/2014/main" id="{913E6545-B21B-4E93-BBEB-DC42A78FD2B9}"/>
              </a:ext>
            </a:extLst>
          </p:cNvPr>
          <p:cNvSpPr>
            <a:spLocks noGrp="1"/>
          </p:cNvSpPr>
          <p:nvPr>
            <p:ph sz="quarter" idx="12"/>
          </p:nvPr>
        </p:nvSpPr>
        <p:spPr>
          <a:xfrm>
            <a:off x="228600" y="2471997"/>
            <a:ext cx="8686800" cy="3009022"/>
          </a:xfrm>
        </p:spPr>
        <p:txBody>
          <a:bodyPr>
            <a:normAutofit/>
          </a:bodyPr>
          <a:lstStyle/>
          <a:p>
            <a:pPr>
              <a:spcBef>
                <a:spcPts val="0"/>
              </a:spcBef>
            </a:pPr>
            <a:r>
              <a:rPr lang="en-US" dirty="0"/>
              <a:t>Single value accounts for air temperature &amp; wind speed</a:t>
            </a:r>
          </a:p>
          <a:p>
            <a:pPr lvl="1">
              <a:spcBef>
                <a:spcPts val="0"/>
              </a:spcBef>
            </a:pPr>
            <a:r>
              <a:rPr lang="en-US" dirty="0">
                <a:latin typeface="Lato Semibold" panose="020F0702020204030203" pitchFamily="34" charset="0"/>
                <a:cs typeface="Lato Semibold" panose="020F0702020204030203" pitchFamily="34" charset="0"/>
              </a:rPr>
              <a:t>Example:</a:t>
            </a:r>
            <a:r>
              <a:rPr lang="en-US" dirty="0"/>
              <a:t> Air temp 40°F, wind speed 35 mph = wind chill temperature of 28°F</a:t>
            </a:r>
          </a:p>
          <a:p>
            <a:pPr>
              <a:spcBef>
                <a:spcPts val="0"/>
              </a:spcBef>
            </a:pPr>
            <a:r>
              <a:rPr lang="en-US" dirty="0"/>
              <a:t>Actual effect of environmental cold on exposed skin</a:t>
            </a:r>
          </a:p>
          <a:p>
            <a:pPr>
              <a:spcBef>
                <a:spcPts val="0"/>
              </a:spcBef>
            </a:pPr>
            <a:endParaRPr lang="en-VI" dirty="0"/>
          </a:p>
        </p:txBody>
      </p:sp>
      <p:sp>
        <p:nvSpPr>
          <p:cNvPr id="7" name="Text Placeholder 6">
            <a:extLst>
              <a:ext uri="{FF2B5EF4-FFF2-40B4-BE49-F238E27FC236}">
                <a16:creationId xmlns:a16="http://schemas.microsoft.com/office/drawing/2014/main" id="{3DF7EBC9-17BE-4921-83B2-704C024DCC0C}"/>
              </a:ext>
            </a:extLst>
          </p:cNvPr>
          <p:cNvSpPr>
            <a:spLocks noGrp="1"/>
          </p:cNvSpPr>
          <p:nvPr>
            <p:ph type="body" sz="quarter" idx="13"/>
          </p:nvPr>
        </p:nvSpPr>
        <p:spPr>
          <a:xfrm>
            <a:off x="228600" y="5523621"/>
            <a:ext cx="8686800" cy="1217317"/>
          </a:xfrm>
        </p:spPr>
        <p:txBody>
          <a:bodyPr>
            <a:normAutofit/>
          </a:bodyPr>
          <a:lstStyle/>
          <a:p>
            <a:pPr algn="ctr">
              <a:lnSpc>
                <a:spcPct val="90000"/>
              </a:lnSpc>
              <a:spcBef>
                <a:spcPts val="0"/>
              </a:spcBef>
            </a:pPr>
            <a:r>
              <a:rPr lang="en-US" dirty="0"/>
              <a:t>Both air temperature &amp; wind speed affect how cold a person feels.</a:t>
            </a:r>
            <a:endParaRPr lang="en-VI" dirty="0"/>
          </a:p>
        </p:txBody>
      </p:sp>
      <p:pic>
        <p:nvPicPr>
          <p:cNvPr id="11" name="Graphic 10">
            <a:extLst>
              <a:ext uri="{FF2B5EF4-FFF2-40B4-BE49-F238E27FC236}">
                <a16:creationId xmlns:a16="http://schemas.microsoft.com/office/drawing/2014/main" id="{9037FDA9-4C3B-4A7D-B369-567DED4338C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41588" y="2514598"/>
            <a:ext cx="2373812" cy="2373812"/>
          </a:xfrm>
          <a:prstGeom prst="rect">
            <a:avLst/>
          </a:prstGeom>
        </p:spPr>
      </p:pic>
    </p:spTree>
    <p:extLst>
      <p:ext uri="{BB962C8B-B14F-4D97-AF65-F5344CB8AC3E}">
        <p14:creationId xmlns:p14="http://schemas.microsoft.com/office/powerpoint/2010/main" val="3342592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A28D-A72C-CCFE-5591-60E418A8FA9E}"/>
              </a:ext>
            </a:extLst>
          </p:cNvPr>
          <p:cNvSpPr>
            <a:spLocks noGrp="1"/>
          </p:cNvSpPr>
          <p:nvPr>
            <p:ph type="title"/>
          </p:nvPr>
        </p:nvSpPr>
        <p:spPr>
          <a:xfrm>
            <a:off x="317269" y="635752"/>
            <a:ext cx="8686800" cy="822960"/>
          </a:xfrm>
        </p:spPr>
        <p:txBody>
          <a:bodyPr vert="horz" lIns="91440" tIns="45720" rIns="91440" bIns="45720" rtlCol="0" anchor="b">
            <a:noAutofit/>
          </a:bodyPr>
          <a:lstStyle/>
          <a:p>
            <a:r>
              <a:rPr lang="en-US" sz="3200" dirty="0"/>
              <a:t>Work/Warm Schedule – light work</a:t>
            </a:r>
            <a:endParaRPr lang="en-VI" sz="3200" dirty="0"/>
          </a:p>
        </p:txBody>
      </p:sp>
      <p:sp>
        <p:nvSpPr>
          <p:cNvPr id="4" name="Text Placeholder 3">
            <a:extLst>
              <a:ext uri="{FF2B5EF4-FFF2-40B4-BE49-F238E27FC236}">
                <a16:creationId xmlns:a16="http://schemas.microsoft.com/office/drawing/2014/main" id="{7045B8B0-C451-489A-BC42-6D11DB22BD47}"/>
              </a:ext>
            </a:extLst>
          </p:cNvPr>
          <p:cNvSpPr>
            <a:spLocks noGrp="1"/>
          </p:cNvSpPr>
          <p:nvPr>
            <p:ph type="body" sz="quarter" idx="13"/>
          </p:nvPr>
        </p:nvSpPr>
        <p:spPr>
          <a:xfrm>
            <a:off x="228600" y="5434012"/>
            <a:ext cx="8686800" cy="1208744"/>
          </a:xfrm>
        </p:spPr>
        <p:txBody>
          <a:bodyPr>
            <a:normAutofit/>
          </a:bodyPr>
          <a:lstStyle/>
          <a:p>
            <a:r>
              <a:rPr lang="en-US" sz="3200" dirty="0"/>
              <a:t>Light work -mostly standing; little to no movement. </a:t>
            </a:r>
            <a:endParaRPr lang="en-VI" sz="3200" dirty="0"/>
          </a:p>
        </p:txBody>
      </p:sp>
      <p:pic>
        <p:nvPicPr>
          <p:cNvPr id="7" name="Picture 6" descr="Table&#10;Windchill chart showing work and warm schedule for light work.">
            <a:extLst>
              <a:ext uri="{FF2B5EF4-FFF2-40B4-BE49-F238E27FC236}">
                <a16:creationId xmlns:a16="http://schemas.microsoft.com/office/drawing/2014/main" id="{C599DC55-E2F7-8C52-9145-0171FAD561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931" y="485168"/>
            <a:ext cx="8775469" cy="4948844"/>
          </a:xfrm>
          <a:prstGeom prst="rect">
            <a:avLst/>
          </a:prstGeom>
        </p:spPr>
      </p:pic>
    </p:spTree>
    <p:extLst>
      <p:ext uri="{BB962C8B-B14F-4D97-AF65-F5344CB8AC3E}">
        <p14:creationId xmlns:p14="http://schemas.microsoft.com/office/powerpoint/2010/main" val="41508116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5868-9135-5FD1-F390-0CD7D8EB29F3}"/>
              </a:ext>
            </a:extLst>
          </p:cNvPr>
          <p:cNvSpPr>
            <a:spLocks noGrp="1"/>
          </p:cNvSpPr>
          <p:nvPr>
            <p:ph type="title"/>
          </p:nvPr>
        </p:nvSpPr>
        <p:spPr>
          <a:xfrm>
            <a:off x="142702" y="393538"/>
            <a:ext cx="6970853" cy="347241"/>
          </a:xfrm>
        </p:spPr>
        <p:txBody>
          <a:bodyPr vert="horz" lIns="91440" tIns="45720" rIns="91440" bIns="45720" rtlCol="0" anchor="b">
            <a:noAutofit/>
          </a:bodyPr>
          <a:lstStyle/>
          <a:p>
            <a:r>
              <a:rPr lang="en-US" sz="1200" dirty="0"/>
              <a:t>Work/Warm Schedule – Heavy/Moderate Work</a:t>
            </a:r>
            <a:endParaRPr lang="en-VI" sz="1200" dirty="0"/>
          </a:p>
        </p:txBody>
      </p:sp>
      <p:sp>
        <p:nvSpPr>
          <p:cNvPr id="6" name="Text Placeholder 5">
            <a:extLst>
              <a:ext uri="{FF2B5EF4-FFF2-40B4-BE49-F238E27FC236}">
                <a16:creationId xmlns:a16="http://schemas.microsoft.com/office/drawing/2014/main" id="{3A8044BA-E4EC-416D-BCE5-C9BD0E64CE2C}"/>
              </a:ext>
            </a:extLst>
          </p:cNvPr>
          <p:cNvSpPr>
            <a:spLocks noGrp="1"/>
          </p:cNvSpPr>
          <p:nvPr>
            <p:ph type="body" sz="quarter" idx="13"/>
          </p:nvPr>
        </p:nvSpPr>
        <p:spPr>
          <a:xfrm>
            <a:off x="228601" y="5044682"/>
            <a:ext cx="8686800" cy="1637880"/>
          </a:xfrm>
        </p:spPr>
        <p:txBody>
          <a:bodyPr>
            <a:normAutofit/>
          </a:bodyPr>
          <a:lstStyle/>
          <a:p>
            <a:r>
              <a:rPr lang="en-US" sz="3200" dirty="0"/>
              <a:t>10 minute warm-up periods and extended break (e.g. lunch) at end of 4 hour work period in a warm location. </a:t>
            </a:r>
          </a:p>
        </p:txBody>
      </p:sp>
      <p:cxnSp>
        <p:nvCxnSpPr>
          <p:cNvPr id="23" name="Straight Connector 22">
            <a:extLst>
              <a:ext uri="{FF2B5EF4-FFF2-40B4-BE49-F238E27FC236}">
                <a16:creationId xmlns:a16="http://schemas.microsoft.com/office/drawing/2014/main" id="{083C94E5-E582-435C-BEF2-FB75C112615D}"/>
              </a:ext>
              <a:ext uri="{C183D7F6-B498-43B3-948B-1728B52AA6E4}">
                <adec:decorative xmlns:adec="http://schemas.microsoft.com/office/drawing/2017/decorative" val="1"/>
              </a:ext>
            </a:extLst>
          </p:cNvPr>
          <p:cNvCxnSpPr>
            <a:cxnSpLocks/>
          </p:cNvCxnSpPr>
          <p:nvPr/>
        </p:nvCxnSpPr>
        <p:spPr>
          <a:xfrm>
            <a:off x="2983538" y="4203194"/>
            <a:ext cx="0" cy="73789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Windchill chart showing work and warm schedule for moderate to heavy work.">
            <a:extLst>
              <a:ext uri="{FF2B5EF4-FFF2-40B4-BE49-F238E27FC236}">
                <a16:creationId xmlns:a16="http://schemas.microsoft.com/office/drawing/2014/main" id="{94F230BD-D175-3964-58C6-291881BE2C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2702" y="249942"/>
            <a:ext cx="8772698" cy="4691149"/>
          </a:xfrm>
          <a:prstGeom prst="rect">
            <a:avLst/>
          </a:prstGeom>
        </p:spPr>
      </p:pic>
    </p:spTree>
    <p:extLst>
      <p:ext uri="{BB962C8B-B14F-4D97-AF65-F5344CB8AC3E}">
        <p14:creationId xmlns:p14="http://schemas.microsoft.com/office/powerpoint/2010/main" val="821110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27F36-A3D9-364D-AD8D-9A62865180CB}"/>
              </a:ext>
            </a:extLst>
          </p:cNvPr>
          <p:cNvSpPr>
            <a:spLocks noGrp="1"/>
          </p:cNvSpPr>
          <p:nvPr>
            <p:ph type="ctrTitle"/>
          </p:nvPr>
        </p:nvSpPr>
        <p:spPr/>
        <p:txBody>
          <a:bodyPr/>
          <a:lstStyle/>
          <a:p>
            <a:r>
              <a:rPr lang="en-US" dirty="0"/>
              <a:t>Summary and </a:t>
            </a:r>
            <a:br>
              <a:rPr lang="en-US" dirty="0"/>
            </a:br>
            <a:r>
              <a:rPr lang="en-US" dirty="0"/>
              <a:t>Best Practices</a:t>
            </a:r>
          </a:p>
        </p:txBody>
      </p:sp>
      <p:sp>
        <p:nvSpPr>
          <p:cNvPr id="2" name="Slide Number Placeholder 1">
            <a:extLst>
              <a:ext uri="{FF2B5EF4-FFF2-40B4-BE49-F238E27FC236}">
                <a16:creationId xmlns:a16="http://schemas.microsoft.com/office/drawing/2014/main" id="{8CBCA505-272E-0548-B912-7816370243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938429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4D7D1-96A1-3D48-AD3F-4F6E68FD3CF3}"/>
              </a:ext>
            </a:extLst>
          </p:cNvPr>
          <p:cNvSpPr>
            <a:spLocks noGrp="1"/>
          </p:cNvSpPr>
          <p:nvPr>
            <p:ph type="title"/>
          </p:nvPr>
        </p:nvSpPr>
        <p:spPr/>
        <p:txBody>
          <a:bodyPr/>
          <a:lstStyle/>
          <a:p>
            <a:r>
              <a:rPr lang="en-US" dirty="0"/>
              <a:t>Plan and Be Prepared</a:t>
            </a:r>
          </a:p>
        </p:txBody>
      </p:sp>
      <p:pic>
        <p:nvPicPr>
          <p:cNvPr id="9" name="Content Placeholder 8" descr="A tractor getting ready to pull a vehicle out of the ditch">
            <a:extLst>
              <a:ext uri="{FF2B5EF4-FFF2-40B4-BE49-F238E27FC236}">
                <a16:creationId xmlns:a16="http://schemas.microsoft.com/office/drawing/2014/main" id="{1DCB910D-6ABD-0AC7-CCDE-547FEFB87DB3}"/>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46640" y="1803540"/>
            <a:ext cx="2159662" cy="3941383"/>
          </a:xfrm>
        </p:spPr>
      </p:pic>
      <p:pic>
        <p:nvPicPr>
          <p:cNvPr id="7" name="Content Placeholder 5" descr="Semi truck broken down in muddy, snowing field.">
            <a:extLst>
              <a:ext uri="{FF2B5EF4-FFF2-40B4-BE49-F238E27FC236}">
                <a16:creationId xmlns:a16="http://schemas.microsoft.com/office/drawing/2014/main" id="{AB54065B-2F09-AC4E-BFB6-3998392410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64962" y="1570277"/>
            <a:ext cx="5115751" cy="4174646"/>
          </a:xfrm>
          <a:prstGeom prst="rect">
            <a:avLst/>
          </a:prstGeom>
          <a:ln w="19050">
            <a:solidFill>
              <a:schemeClr val="tx1">
                <a:lumMod val="50000"/>
                <a:lumOff val="50000"/>
              </a:schemeClr>
            </a:solidFill>
          </a:ln>
        </p:spPr>
      </p:pic>
      <p:sp>
        <p:nvSpPr>
          <p:cNvPr id="2" name="Slide Number Placeholder 1">
            <a:extLst>
              <a:ext uri="{FF2B5EF4-FFF2-40B4-BE49-F238E27FC236}">
                <a16:creationId xmlns:a16="http://schemas.microsoft.com/office/drawing/2014/main" id="{F6CBB0EC-9F8E-204D-A324-FBD00FC4D2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313488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6939-8117-482B-B629-93E2A7BD9715}"/>
              </a:ext>
            </a:extLst>
          </p:cNvPr>
          <p:cNvSpPr>
            <a:spLocks noGrp="1"/>
          </p:cNvSpPr>
          <p:nvPr>
            <p:ph type="title"/>
          </p:nvPr>
        </p:nvSpPr>
        <p:spPr/>
        <p:txBody>
          <a:bodyPr/>
          <a:lstStyle/>
          <a:p>
            <a:r>
              <a:rPr lang="en-US" dirty="0"/>
              <a:t>SUMMARY</a:t>
            </a:r>
            <a:endParaRPr lang="en-VI" dirty="0"/>
          </a:p>
        </p:txBody>
      </p:sp>
      <p:sp>
        <p:nvSpPr>
          <p:cNvPr id="3" name="Text Placeholder 2">
            <a:extLst>
              <a:ext uri="{FF2B5EF4-FFF2-40B4-BE49-F238E27FC236}">
                <a16:creationId xmlns:a16="http://schemas.microsoft.com/office/drawing/2014/main" id="{6DA6BC67-5649-4DFB-B85E-69DF551D73DF}"/>
              </a:ext>
            </a:extLst>
          </p:cNvPr>
          <p:cNvSpPr>
            <a:spLocks noGrp="1"/>
          </p:cNvSpPr>
          <p:nvPr>
            <p:ph type="body" sz="quarter" idx="11"/>
          </p:nvPr>
        </p:nvSpPr>
        <p:spPr>
          <a:xfrm>
            <a:off x="228600" y="1257300"/>
            <a:ext cx="8686800" cy="822960"/>
          </a:xfrm>
        </p:spPr>
        <p:txBody>
          <a:bodyPr>
            <a:normAutofit/>
          </a:bodyPr>
          <a:lstStyle/>
          <a:p>
            <a:r>
              <a:rPr lang="en-US" dirty="0">
                <a:latin typeface="Lato Semibold" panose="020F0702020204030203" pitchFamily="34" charset="0"/>
                <a:cs typeface="Lato Semibold" panose="020F0702020204030203" pitchFamily="34" charset="0"/>
              </a:rPr>
              <a:t>Planning is key to prevention.</a:t>
            </a:r>
            <a:endParaRPr lang="en-VI" dirty="0">
              <a:latin typeface="Lato Semibold" panose="020F0702020204030203" pitchFamily="34" charset="0"/>
              <a:cs typeface="Lato Semibold" panose="020F0702020204030203" pitchFamily="34" charset="0"/>
            </a:endParaRPr>
          </a:p>
        </p:txBody>
      </p:sp>
      <p:sp>
        <p:nvSpPr>
          <p:cNvPr id="4" name="Content Placeholder 3">
            <a:extLst>
              <a:ext uri="{FF2B5EF4-FFF2-40B4-BE49-F238E27FC236}">
                <a16:creationId xmlns:a16="http://schemas.microsoft.com/office/drawing/2014/main" id="{019799FE-765F-40E5-8D47-59115AD55597}"/>
              </a:ext>
            </a:extLst>
          </p:cNvPr>
          <p:cNvSpPr>
            <a:spLocks noGrp="1"/>
          </p:cNvSpPr>
          <p:nvPr>
            <p:ph sz="quarter" idx="12"/>
          </p:nvPr>
        </p:nvSpPr>
        <p:spPr>
          <a:xfrm>
            <a:off x="228600" y="2018714"/>
            <a:ext cx="8686800" cy="4839286"/>
          </a:xfrm>
        </p:spPr>
        <p:txBody>
          <a:bodyPr>
            <a:normAutofit/>
          </a:bodyPr>
          <a:lstStyle/>
          <a:p>
            <a:r>
              <a:rPr lang="en-US" dirty="0"/>
              <a:t>Check weather forecast</a:t>
            </a:r>
          </a:p>
          <a:p>
            <a:r>
              <a:rPr lang="en-US" dirty="0"/>
              <a:t>Outdoor work during warmer part of the day (usually afternoon). </a:t>
            </a:r>
          </a:p>
          <a:p>
            <a:r>
              <a:rPr lang="en-US" dirty="0"/>
              <a:t>Appropriate clothing</a:t>
            </a:r>
          </a:p>
          <a:p>
            <a:r>
              <a:rPr lang="en-US" dirty="0"/>
              <a:t>Keep hydrated; Limit alcohol/tobacco use</a:t>
            </a:r>
          </a:p>
          <a:p>
            <a:r>
              <a:rPr lang="en-US" dirty="0"/>
              <a:t>Take breaks from cold</a:t>
            </a:r>
          </a:p>
          <a:p>
            <a:r>
              <a:rPr lang="en-US" dirty="0"/>
              <a:t>Know signs of cold stress</a:t>
            </a:r>
          </a:p>
          <a:p>
            <a:r>
              <a:rPr lang="en-US" dirty="0"/>
              <a:t>Buddy system</a:t>
            </a:r>
          </a:p>
          <a:p>
            <a:endParaRPr lang="en-VI" dirty="0"/>
          </a:p>
        </p:txBody>
      </p:sp>
    </p:spTree>
    <p:extLst>
      <p:ext uri="{BB962C8B-B14F-4D97-AF65-F5344CB8AC3E}">
        <p14:creationId xmlns:p14="http://schemas.microsoft.com/office/powerpoint/2010/main" val="124033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86BF98-8D92-789B-20C2-600A4DFA99B3}"/>
              </a:ext>
            </a:extLst>
          </p:cNvPr>
          <p:cNvSpPr txBox="1">
            <a:spLocks noGrp="1"/>
          </p:cNvSpPr>
          <p:nvPr>
            <p:ph type="title" idx="4294967295"/>
          </p:nvPr>
        </p:nvSpPr>
        <p:spPr>
          <a:xfrm>
            <a:off x="1741714" y="664028"/>
            <a:ext cx="1426029" cy="3701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Georgia" panose="02040502050405020303" pitchFamily="18" charset="0"/>
                <a:ea typeface="+mj-ea"/>
                <a:cs typeface="Arial" pitchFamily="34" charset="0"/>
              </a:rPr>
              <a:t>Trivia</a:t>
            </a:r>
          </a:p>
        </p:txBody>
      </p:sp>
      <p:pic>
        <p:nvPicPr>
          <p:cNvPr id="41" name="Picture 40">
            <a:extLst>
              <a:ext uri="{FF2B5EF4-FFF2-40B4-BE49-F238E27FC236}">
                <a16:creationId xmlns:a16="http://schemas.microsoft.com/office/drawing/2014/main" id="{794FBE46-C457-425A-62B2-F7BD14092AF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860" y="104848"/>
            <a:ext cx="3882719" cy="3107665"/>
          </a:xfrm>
          <a:prstGeom prst="rect">
            <a:avLst/>
          </a:prstGeom>
        </p:spPr>
      </p:pic>
      <p:sp>
        <p:nvSpPr>
          <p:cNvPr id="382" name="TextBox 381">
            <a:extLst>
              <a:ext uri="{FF2B5EF4-FFF2-40B4-BE49-F238E27FC236}">
                <a16:creationId xmlns:a16="http://schemas.microsoft.com/office/drawing/2014/main" id="{F24B1054-29A0-A71F-D9F5-F52ACCAE6DE4}"/>
              </a:ext>
            </a:extLst>
          </p:cNvPr>
          <p:cNvSpPr txBox="1"/>
          <p:nvPr/>
        </p:nvSpPr>
        <p:spPr>
          <a:xfrm>
            <a:off x="329821" y="3282032"/>
            <a:ext cx="846442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3E00"/>
                </a:solidFill>
                <a:effectLst/>
                <a:uLnTx/>
                <a:uFillTx/>
                <a:latin typeface="Lato" panose="020F0502020204030203" pitchFamily="34" charset="0"/>
                <a:ea typeface="+mn-ea"/>
                <a:cs typeface="Lato Semibold" panose="020F0702020204030203" pitchFamily="34" charset="0"/>
              </a:rPr>
              <a:t>24% of trips &amp; falls are caused by incorrect footwear!</a:t>
            </a:r>
            <a:endParaRPr kumimoji="0" lang="en-VI" sz="4400" b="0" i="0" u="none" strike="noStrike" kern="1200" cap="none" spc="0" normalizeH="0" baseline="0" noProof="0" dirty="0">
              <a:ln>
                <a:noFill/>
              </a:ln>
              <a:solidFill>
                <a:srgbClr val="FF3E00"/>
              </a:solidFill>
              <a:effectLst/>
              <a:uLnTx/>
              <a:uFillTx/>
              <a:latin typeface="Lato" panose="020F0502020204030203" pitchFamily="34" charset="0"/>
              <a:ea typeface="+mn-ea"/>
              <a:cs typeface="Lato Semibold" panose="020F0702020204030203" pitchFamily="34" charset="0"/>
            </a:endParaRPr>
          </a:p>
        </p:txBody>
      </p:sp>
      <p:pic>
        <p:nvPicPr>
          <p:cNvPr id="6" name="Graphic 5">
            <a:extLst>
              <a:ext uri="{FF2B5EF4-FFF2-40B4-BE49-F238E27FC236}">
                <a16:creationId xmlns:a16="http://schemas.microsoft.com/office/drawing/2014/main" id="{A424E550-925E-2243-4506-CBCD5BF27DF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3331" y="4355866"/>
            <a:ext cx="3669701" cy="2501551"/>
          </a:xfrm>
          <a:prstGeom prst="rect">
            <a:avLst/>
          </a:prstGeom>
        </p:spPr>
      </p:pic>
      <p:sp>
        <p:nvSpPr>
          <p:cNvPr id="2" name="Slide Number Placeholder 1">
            <a:extLst>
              <a:ext uri="{FF2B5EF4-FFF2-40B4-BE49-F238E27FC236}">
                <a16:creationId xmlns:a16="http://schemas.microsoft.com/office/drawing/2014/main" id="{1BE85AEB-0D0E-B08C-4E51-B6BFF016FC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8CB777-A129-4AF6-9ECC-E5865CD58601}" type="slidenum">
              <a:rPr kumimoji="0" lang="en-US" sz="1000" b="0" i="0" u="none" strike="noStrike" kern="1200" cap="none" spc="0" normalizeH="0" baseline="0" noProof="0" smtClean="0">
                <a:ln>
                  <a:noFill/>
                </a:ln>
                <a:solidFill>
                  <a:prstClr val="white">
                    <a:lumMod val="95000"/>
                  </a:prst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000" b="0" i="0" u="none" strike="noStrike" kern="1200" cap="none" spc="0" normalizeH="0" baseline="0" noProof="0" dirty="0">
              <a:ln>
                <a:noFill/>
              </a:ln>
              <a:solidFill>
                <a:prstClr val="white">
                  <a:lumMod val="95000"/>
                </a:prstClr>
              </a:solidFill>
              <a:effectLst/>
              <a:uLnTx/>
              <a:uFillTx/>
              <a:latin typeface="Lato Light" pitchFamily="34" charset="0"/>
              <a:ea typeface="+mn-ea"/>
              <a:cs typeface="Arial" panose="020B0604020202020204" pitchFamily="34" charset="0"/>
            </a:endParaRPr>
          </a:p>
        </p:txBody>
      </p:sp>
    </p:spTree>
    <p:extLst>
      <p:ext uri="{BB962C8B-B14F-4D97-AF65-F5344CB8AC3E}">
        <p14:creationId xmlns:p14="http://schemas.microsoft.com/office/powerpoint/2010/main" val="40421146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1C47-B491-4EB2-8133-BE0ED0B3B4AF}"/>
              </a:ext>
            </a:extLst>
          </p:cNvPr>
          <p:cNvSpPr>
            <a:spLocks noGrp="1"/>
          </p:cNvSpPr>
          <p:nvPr>
            <p:ph type="title"/>
          </p:nvPr>
        </p:nvSpPr>
        <p:spPr/>
        <p:txBody>
          <a:bodyPr/>
          <a:lstStyle/>
          <a:p>
            <a:r>
              <a:rPr lang="en-US" dirty="0" err="1"/>
              <a:t>QUestions</a:t>
            </a:r>
            <a:r>
              <a:rPr lang="en-US" dirty="0"/>
              <a:t>?</a:t>
            </a:r>
            <a:endParaRPr lang="en-VI" dirty="0"/>
          </a:p>
        </p:txBody>
      </p:sp>
    </p:spTree>
    <p:extLst>
      <p:ext uri="{BB962C8B-B14F-4D97-AF65-F5344CB8AC3E}">
        <p14:creationId xmlns:p14="http://schemas.microsoft.com/office/powerpoint/2010/main" val="10359296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E72218-024D-4D3C-96A0-07731C219979}"/>
              </a:ext>
            </a:extLst>
          </p:cNvPr>
          <p:cNvSpPr txBox="1">
            <a:spLocks noGrp="1"/>
          </p:cNvSpPr>
          <p:nvPr>
            <p:ph type="title" idx="4294967295"/>
          </p:nvPr>
        </p:nvSpPr>
        <p:spPr>
          <a:xfrm>
            <a:off x="228600" y="128953"/>
            <a:ext cx="8915399" cy="7101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000" b="1" kern="1200">
                <a:solidFill>
                  <a:schemeClr val="tx1">
                    <a:lumMod val="50000"/>
                    <a:lumOff val="50000"/>
                  </a:schemeClr>
                </a:solidFill>
                <a:latin typeface="Georgia" panose="02040502050405020303" pitchFamily="18" charset="0"/>
                <a:ea typeface="+mj-ea"/>
                <a:cs typeface="Arial" pitchFamily="34" charset="0"/>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Georgia" panose="02040502050405020303" pitchFamily="18" charset="0"/>
                <a:ea typeface="+mj-ea"/>
                <a:cs typeface="Arial" pitchFamily="34" charset="0"/>
              </a:rPr>
              <a:t>Protect </a:t>
            </a:r>
            <a:r>
              <a:rPr kumimoji="0" lang="en-US" sz="3800" b="1" i="0" u="none" strike="noStrike" kern="1200" cap="none" spc="0" normalizeH="0" baseline="0" noProof="0" dirty="0">
                <a:ln>
                  <a:noFill/>
                </a:ln>
                <a:solidFill>
                  <a:srgbClr val="FFC000"/>
                </a:solidFill>
                <a:effectLst/>
                <a:uLnTx/>
                <a:uFillTx/>
                <a:latin typeface="Georgia" panose="02040502050405020303" pitchFamily="18" charset="0"/>
                <a:ea typeface="+mj-ea"/>
                <a:cs typeface="Arial" pitchFamily="34" charset="0"/>
              </a:rPr>
              <a:t>our</a:t>
            </a:r>
            <a:r>
              <a:rPr kumimoji="0" lang="en-US" sz="3600" b="1" i="0" u="none" strike="noStrike" kern="1200" cap="none" spc="0" normalizeH="0" baseline="0" noProof="0" dirty="0">
                <a:ln>
                  <a:noFill/>
                </a:ln>
                <a:solidFill>
                  <a:srgbClr val="FFC000"/>
                </a:solidFill>
                <a:effectLst/>
                <a:uLnTx/>
                <a:uFillTx/>
                <a:latin typeface="Georgia" panose="02040502050405020303" pitchFamily="18" charset="0"/>
                <a:ea typeface="+mj-ea"/>
                <a:cs typeface="Arial" pitchFamily="34" charset="0"/>
              </a:rPr>
              <a:t> most valuable resource -</a:t>
            </a:r>
          </a:p>
        </p:txBody>
      </p:sp>
      <p:sp>
        <p:nvSpPr>
          <p:cNvPr id="7" name="Subtitle 2">
            <a:extLst>
              <a:ext uri="{FF2B5EF4-FFF2-40B4-BE49-F238E27FC236}">
                <a16:creationId xmlns:a16="http://schemas.microsoft.com/office/drawing/2014/main" id="{0216CA82-5B93-4F8C-89E8-BE89B2F0B29E}"/>
              </a:ext>
            </a:extLst>
          </p:cNvPr>
          <p:cNvSpPr txBox="1">
            <a:spLocks/>
          </p:cNvSpPr>
          <p:nvPr/>
        </p:nvSpPr>
        <p:spPr>
          <a:xfrm>
            <a:off x="2410056" y="1068093"/>
            <a:ext cx="6298691" cy="755291"/>
          </a:xfrm>
          <a:prstGeom prst="rect">
            <a:avLst/>
          </a:prstGeom>
        </p:spPr>
        <p:txBody>
          <a:bodyPr/>
          <a:lstStyle>
            <a:lvl1pPr marL="457200" indent="-457200" algn="l" defTabSz="457200" rtl="0" eaLnBrk="1" latinLnBrk="0" hangingPunct="1">
              <a:spcBef>
                <a:spcPts val="600"/>
              </a:spcBef>
              <a:buClr>
                <a:srgbClr val="FFC000"/>
              </a:buClr>
              <a:buSzPct val="100000"/>
              <a:buFont typeface="Wingdings 3" pitchFamily="18" charset="2"/>
              <a:buChar char=""/>
              <a:defRPr sz="3200" kern="1200">
                <a:solidFill>
                  <a:schemeClr val="tx1"/>
                </a:solidFill>
                <a:latin typeface="Lato Light" pitchFamily="34" charset="0"/>
                <a:ea typeface="+mn-ea"/>
                <a:cs typeface="Arial" pitchFamily="34" charset="0"/>
              </a:defRPr>
            </a:lvl1pPr>
            <a:lvl2pPr marL="914400" indent="-457200" algn="l" defTabSz="457200" rtl="0" eaLnBrk="1" latinLnBrk="0" hangingPunct="1">
              <a:spcBef>
                <a:spcPts val="600"/>
              </a:spcBef>
              <a:buClr>
                <a:srgbClr val="FFC000"/>
              </a:buClr>
              <a:buSzPct val="80000"/>
              <a:buFont typeface="Wingdings" pitchFamily="2" charset="2"/>
              <a:buChar char="u"/>
              <a:defRPr sz="3000" kern="1200">
                <a:solidFill>
                  <a:schemeClr val="tx1"/>
                </a:solidFill>
                <a:latin typeface="Lato Light" pitchFamily="34" charset="0"/>
                <a:ea typeface="+mn-ea"/>
                <a:cs typeface="Arial" panose="020B0604020202020204" pitchFamily="34" charset="0"/>
              </a:defRPr>
            </a:lvl2pPr>
            <a:lvl3pPr marL="1371600" indent="-457200" algn="l" defTabSz="457200" rtl="0" eaLnBrk="1" latinLnBrk="0" hangingPunct="1">
              <a:spcBef>
                <a:spcPts val="600"/>
              </a:spcBef>
              <a:buClr>
                <a:srgbClr val="FFC000"/>
              </a:buClr>
              <a:buFont typeface="Wingdings 3" pitchFamily="18" charset="2"/>
              <a:buChar char=""/>
              <a:defRPr sz="2800" kern="1200">
                <a:solidFill>
                  <a:schemeClr val="tx1"/>
                </a:solidFill>
                <a:latin typeface="Lato Light" pitchFamily="34" charset="0"/>
                <a:ea typeface="+mn-ea"/>
                <a:cs typeface="Arial" panose="020B0604020202020204" pitchFamily="34" charset="0"/>
                <a:sym typeface="Wingdings 3"/>
              </a:defRPr>
            </a:lvl3pPr>
            <a:lvl4pPr marL="1600200" indent="-228600" algn="l" defTabSz="457200" rtl="0" eaLnBrk="1" latinLnBrk="0" hangingPunct="1">
              <a:spcBef>
                <a:spcPct val="20000"/>
              </a:spcBef>
              <a:buClr>
                <a:srgbClr val="FFC000"/>
              </a:buClr>
              <a:buFont typeface="Wingdings 2" pitchFamily="18" charset="2"/>
              <a:buChar char="·"/>
              <a:defRPr sz="2400" kern="1200">
                <a:solidFill>
                  <a:schemeClr val="tx1"/>
                </a:solidFill>
                <a:latin typeface="Lato Light" pitchFamily="34" charset="0"/>
                <a:ea typeface="+mn-ea"/>
                <a:cs typeface="Arial" pitchFamily="34" charset="0"/>
              </a:defRPr>
            </a:lvl4pPr>
            <a:lvl5pPr marL="1828800" indent="-228600" algn="l" defTabSz="457200" rtl="0" eaLnBrk="1" latinLnBrk="0" hangingPunct="1">
              <a:spcBef>
                <a:spcPct val="20000"/>
              </a:spcBef>
              <a:buClr>
                <a:srgbClr val="FFC000"/>
              </a:buClr>
              <a:buFont typeface="Wingdings 3" pitchFamily="18" charset="2"/>
              <a:buChar char="}"/>
              <a:defRPr sz="2000" kern="1200">
                <a:solidFill>
                  <a:schemeClr val="tx1"/>
                </a:solidFill>
                <a:latin typeface="Lato Light"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342900">
              <a:spcBef>
                <a:spcPct val="0"/>
              </a:spcBef>
              <a:buClrTx/>
              <a:buSzTx/>
              <a:buNone/>
              <a:defRPr/>
            </a:pPr>
            <a:r>
              <a:rPr lang="en-US" sz="5400" b="1" dirty="0">
                <a:solidFill>
                  <a:srgbClr val="FFC000"/>
                </a:solidFill>
                <a:latin typeface="Georgia" panose="02040502050405020303" pitchFamily="18" charset="0"/>
              </a:rPr>
              <a:t>Our Workers!</a:t>
            </a:r>
            <a:endParaRPr lang="en-VI" sz="5400" b="1" dirty="0">
              <a:solidFill>
                <a:srgbClr val="FFC000"/>
              </a:solidFill>
              <a:latin typeface="Georgia" panose="02040502050405020303" pitchFamily="18" charset="0"/>
            </a:endParaRPr>
          </a:p>
        </p:txBody>
      </p:sp>
      <p:grpSp>
        <p:nvGrpSpPr>
          <p:cNvPr id="2" name="Group 1" descr="Workers at grain facility covered in snow.">
            <a:extLst>
              <a:ext uri="{FF2B5EF4-FFF2-40B4-BE49-F238E27FC236}">
                <a16:creationId xmlns:a16="http://schemas.microsoft.com/office/drawing/2014/main" id="{EA0AB4F0-6D92-EF98-B049-C8F44F20D604}"/>
              </a:ext>
            </a:extLst>
          </p:cNvPr>
          <p:cNvGrpSpPr/>
          <p:nvPr/>
        </p:nvGrpSpPr>
        <p:grpSpPr>
          <a:xfrm>
            <a:off x="1536953" y="2178341"/>
            <a:ext cx="6298692" cy="4255116"/>
            <a:chOff x="3273286" y="2075983"/>
            <a:chExt cx="5550892" cy="3709537"/>
          </a:xfrm>
        </p:grpSpPr>
        <p:pic>
          <p:nvPicPr>
            <p:cNvPr id="3" name="Picture 2" descr="A group of men in safety vests standing in the snow&#10;&#10;Description automatically generated with low confidence">
              <a:extLst>
                <a:ext uri="{FF2B5EF4-FFF2-40B4-BE49-F238E27FC236}">
                  <a16:creationId xmlns:a16="http://schemas.microsoft.com/office/drawing/2014/main" id="{67F3A9AA-F0E0-4E02-8EC1-25865933F1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287" y="2075983"/>
              <a:ext cx="5550891" cy="3705515"/>
            </a:xfrm>
            <a:prstGeom prst="rect">
              <a:avLst/>
            </a:prstGeom>
            <a:ln w="19050">
              <a:solidFill>
                <a:schemeClr val="accent1"/>
              </a:solidFill>
            </a:ln>
          </p:spPr>
        </p:pic>
        <p:sp>
          <p:nvSpPr>
            <p:cNvPr id="11" name="TextBox 10">
              <a:extLst>
                <a:ext uri="{FF2B5EF4-FFF2-40B4-BE49-F238E27FC236}">
                  <a16:creationId xmlns:a16="http://schemas.microsoft.com/office/drawing/2014/main" id="{308C188F-070B-4C20-BBC5-0E74480E3490}"/>
                </a:ext>
              </a:extLst>
            </p:cNvPr>
            <p:cNvSpPr txBox="1"/>
            <p:nvPr/>
          </p:nvSpPr>
          <p:spPr>
            <a:xfrm>
              <a:off x="3273286" y="5446966"/>
              <a:ext cx="30126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81818">
                      <a:lumMod val="75000"/>
                      <a:lumOff val="25000"/>
                    </a:srgbClr>
                  </a:solidFill>
                  <a:effectLst/>
                  <a:uLnTx/>
                  <a:uFillTx/>
                  <a:latin typeface="Lato" panose="020F0502020204030203" pitchFamily="34" charset="0"/>
                  <a:ea typeface="+mn-ea"/>
                  <a:cs typeface="+mn-cs"/>
                </a:rPr>
                <a:t>Courtesy of CVA Coop</a:t>
              </a:r>
              <a:endParaRPr kumimoji="0" lang="en-VI" sz="1600" b="0" i="0" u="none" strike="noStrike" kern="1200" cap="none" spc="0" normalizeH="0" baseline="0" noProof="0" dirty="0">
                <a:ln>
                  <a:noFill/>
                </a:ln>
                <a:solidFill>
                  <a:srgbClr val="181818">
                    <a:lumMod val="75000"/>
                    <a:lumOff val="25000"/>
                  </a:srgbClr>
                </a:solidFill>
                <a:effectLst/>
                <a:uLnTx/>
                <a:uFillTx/>
                <a:latin typeface="Lato" panose="020F0502020204030203" pitchFamily="34" charset="0"/>
                <a:ea typeface="+mn-ea"/>
                <a:cs typeface="+mn-cs"/>
              </a:endParaRPr>
            </a:p>
          </p:txBody>
        </p:sp>
      </p:grpSp>
    </p:spTree>
    <p:extLst>
      <p:ext uri="{BB962C8B-B14F-4D97-AF65-F5344CB8AC3E}">
        <p14:creationId xmlns:p14="http://schemas.microsoft.com/office/powerpoint/2010/main" val="468412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CA963-6E43-A3EA-C468-498C27CC7226}"/>
              </a:ext>
            </a:extLst>
          </p:cNvPr>
          <p:cNvSpPr>
            <a:spLocks noGrp="1"/>
          </p:cNvSpPr>
          <p:nvPr>
            <p:ph type="ctrTitle"/>
          </p:nvPr>
        </p:nvSpPr>
        <p:spPr>
          <a:xfrm>
            <a:off x="228600" y="3687503"/>
            <a:ext cx="8686800" cy="973497"/>
          </a:xfrm>
        </p:spPr>
        <p:txBody>
          <a:bodyPr/>
          <a:lstStyle/>
          <a:p>
            <a:r>
              <a:rPr lang="en-US" dirty="0"/>
              <a:t>Appendix 1</a:t>
            </a:r>
            <a:endParaRPr lang="en-VI" dirty="0"/>
          </a:p>
        </p:txBody>
      </p:sp>
      <p:sp>
        <p:nvSpPr>
          <p:cNvPr id="4" name="Subtitle 3">
            <a:extLst>
              <a:ext uri="{FF2B5EF4-FFF2-40B4-BE49-F238E27FC236}">
                <a16:creationId xmlns:a16="http://schemas.microsoft.com/office/drawing/2014/main" id="{E07DC4C6-2EB9-62A3-AADE-1B4B5F592E46}"/>
              </a:ext>
            </a:extLst>
          </p:cNvPr>
          <p:cNvSpPr>
            <a:spLocks noGrp="1"/>
          </p:cNvSpPr>
          <p:nvPr>
            <p:ph type="subTitle" idx="1"/>
          </p:nvPr>
        </p:nvSpPr>
        <p:spPr>
          <a:xfrm>
            <a:off x="112854" y="4639275"/>
            <a:ext cx="8686800" cy="793129"/>
          </a:xfrm>
        </p:spPr>
        <p:txBody>
          <a:bodyPr/>
          <a:lstStyle/>
          <a:p>
            <a:pPr algn="l"/>
            <a:r>
              <a:rPr lang="en-US" dirty="0"/>
              <a:t>SAD – Seasonal Affective Disorder</a:t>
            </a:r>
            <a:endParaRPr lang="en-VI" dirty="0"/>
          </a:p>
        </p:txBody>
      </p:sp>
      <p:sp>
        <p:nvSpPr>
          <p:cNvPr id="2" name="Slide Number Placeholder 1">
            <a:extLst>
              <a:ext uri="{FF2B5EF4-FFF2-40B4-BE49-F238E27FC236}">
                <a16:creationId xmlns:a16="http://schemas.microsoft.com/office/drawing/2014/main" id="{6B86BF02-A92F-4198-FC6F-85D05875D6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9B1B9-7499-4FF5-92CF-C6D0AE26554D}"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000" b="0" i="0" u="none" strike="noStrike" kern="1200" cap="none" spc="0" normalizeH="0" baseline="0" noProof="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pic>
        <p:nvPicPr>
          <p:cNvPr id="7" name="Picture 6" descr="Picture of the slide with Seasonal Affective Disorder.">
            <a:extLst>
              <a:ext uri="{FF2B5EF4-FFF2-40B4-BE49-F238E27FC236}">
                <a16:creationId xmlns:a16="http://schemas.microsoft.com/office/drawing/2014/main" id="{52331FDB-1A89-97C0-FC50-369E3B8D7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252" y="327951"/>
            <a:ext cx="4479402" cy="3359552"/>
          </a:xfrm>
          <a:prstGeom prst="rect">
            <a:avLst/>
          </a:prstGeom>
          <a:ln>
            <a:solidFill>
              <a:schemeClr val="tx1"/>
            </a:solidFill>
          </a:ln>
        </p:spPr>
      </p:pic>
    </p:spTree>
    <p:extLst>
      <p:ext uri="{BB962C8B-B14F-4D97-AF65-F5344CB8AC3E}">
        <p14:creationId xmlns:p14="http://schemas.microsoft.com/office/powerpoint/2010/main" val="340835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9528-4466-46B7-9538-246B78750AD2}"/>
              </a:ext>
            </a:extLst>
          </p:cNvPr>
          <p:cNvSpPr>
            <a:spLocks noGrp="1"/>
          </p:cNvSpPr>
          <p:nvPr>
            <p:ph type="title"/>
          </p:nvPr>
        </p:nvSpPr>
        <p:spPr/>
        <p:txBody>
          <a:bodyPr/>
          <a:lstStyle/>
          <a:p>
            <a:r>
              <a:rPr lang="en-US" dirty="0"/>
              <a:t>Winter/Cold Weather Hazards</a:t>
            </a:r>
            <a:endParaRPr lang="en-VI" dirty="0"/>
          </a:p>
        </p:txBody>
      </p:sp>
      <p:pic>
        <p:nvPicPr>
          <p:cNvPr id="17" name="Picture 16" descr="Snow Plowing the I-80 interstate near mile marker 253 after blizzard in Central Nebraska February 2020,">
            <a:extLst>
              <a:ext uri="{FF2B5EF4-FFF2-40B4-BE49-F238E27FC236}">
                <a16:creationId xmlns:a16="http://schemas.microsoft.com/office/drawing/2014/main" id="{69B893DE-A9CE-45F1-8A54-AC56F060A9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80450"/>
            <a:ext cx="3512712" cy="4683615"/>
          </a:xfrm>
          <a:prstGeom prst="rect">
            <a:avLst/>
          </a:prstGeom>
          <a:ln w="19050">
            <a:solidFill>
              <a:schemeClr val="tx1">
                <a:lumMod val="50000"/>
                <a:lumOff val="50000"/>
              </a:schemeClr>
            </a:solidFill>
          </a:ln>
        </p:spPr>
      </p:pic>
      <p:sp>
        <p:nvSpPr>
          <p:cNvPr id="6" name="TextBox 5">
            <a:extLst>
              <a:ext uri="{FF2B5EF4-FFF2-40B4-BE49-F238E27FC236}">
                <a16:creationId xmlns:a16="http://schemas.microsoft.com/office/drawing/2014/main" id="{E9FAD928-A843-41DC-928D-4E186E06B7C1}"/>
              </a:ext>
            </a:extLst>
          </p:cNvPr>
          <p:cNvSpPr txBox="1"/>
          <p:nvPr/>
        </p:nvSpPr>
        <p:spPr>
          <a:xfrm>
            <a:off x="113324" y="5931211"/>
            <a:ext cx="4128481" cy="430887"/>
          </a:xfrm>
          <a:prstGeom prst="rect">
            <a:avLst/>
          </a:prstGeom>
          <a:noFill/>
        </p:spPr>
        <p:txBody>
          <a:bodyPr wrap="square">
            <a:spAutoFit/>
          </a:bodyPr>
          <a:lstStyle/>
          <a:p>
            <a:r>
              <a:rPr lang="en-US" sz="1100" dirty="0">
                <a:latin typeface="Lato Light" panose="020F0302020204030203" pitchFamily="34" charset="0"/>
              </a:rPr>
              <a:t>Photo: News Channel Nebraska Central, February 17, 2020, WYDOT District 1; I- 80 near Elk Mountain mile marker 253</a:t>
            </a:r>
            <a:endParaRPr lang="en-VI" sz="1100" dirty="0">
              <a:latin typeface="Lato Light" panose="020F0302020204030203" pitchFamily="34" charset="0"/>
            </a:endParaRPr>
          </a:p>
        </p:txBody>
      </p:sp>
      <p:sp>
        <p:nvSpPr>
          <p:cNvPr id="3" name="Content Placeholder 2">
            <a:extLst>
              <a:ext uri="{FF2B5EF4-FFF2-40B4-BE49-F238E27FC236}">
                <a16:creationId xmlns:a16="http://schemas.microsoft.com/office/drawing/2014/main" id="{A0EF4187-3F64-4653-9857-C1C4997930B0}"/>
              </a:ext>
            </a:extLst>
          </p:cNvPr>
          <p:cNvSpPr>
            <a:spLocks noGrp="1"/>
          </p:cNvSpPr>
          <p:nvPr>
            <p:ph sz="quarter" idx="13"/>
          </p:nvPr>
        </p:nvSpPr>
        <p:spPr>
          <a:xfrm>
            <a:off x="4002095" y="1257300"/>
            <a:ext cx="4913305" cy="4914900"/>
          </a:xfrm>
        </p:spPr>
        <p:txBody>
          <a:bodyPr>
            <a:normAutofit fontScale="92500" lnSpcReduction="20000"/>
          </a:bodyPr>
          <a:lstStyle/>
          <a:p>
            <a:r>
              <a:rPr lang="en-US" dirty="0"/>
              <a:t>Slips, trips, falls &amp; strains</a:t>
            </a:r>
          </a:p>
          <a:p>
            <a:r>
              <a:rPr lang="en-US" dirty="0"/>
              <a:t>Winds/tornados </a:t>
            </a:r>
          </a:p>
          <a:p>
            <a:r>
              <a:rPr lang="en-US" dirty="0"/>
              <a:t>Snow, ice, sleet, rain</a:t>
            </a:r>
          </a:p>
          <a:p>
            <a:r>
              <a:rPr lang="en-US" dirty="0"/>
              <a:t>Floods</a:t>
            </a:r>
          </a:p>
          <a:p>
            <a:r>
              <a:rPr lang="en-US" dirty="0"/>
              <a:t>Downed power lines &amp; trees</a:t>
            </a:r>
          </a:p>
          <a:p>
            <a:r>
              <a:rPr lang="en-US" dirty="0"/>
              <a:t>Snow removal</a:t>
            </a:r>
          </a:p>
          <a:p>
            <a:r>
              <a:rPr lang="en-US" dirty="0"/>
              <a:t>Winter driving</a:t>
            </a:r>
          </a:p>
          <a:p>
            <a:r>
              <a:rPr lang="en-US" dirty="0"/>
              <a:t>Cold stress</a:t>
            </a:r>
          </a:p>
          <a:p>
            <a:r>
              <a:rPr lang="en-US" dirty="0"/>
              <a:t>Equipment start-up</a:t>
            </a:r>
          </a:p>
          <a:p>
            <a:r>
              <a:rPr lang="en-US" dirty="0"/>
              <a:t>Bulky clothes/PPE</a:t>
            </a:r>
            <a:endParaRPr lang="en-VI" dirty="0"/>
          </a:p>
        </p:txBody>
      </p:sp>
    </p:spTree>
    <p:extLst>
      <p:ext uri="{BB962C8B-B14F-4D97-AF65-F5344CB8AC3E}">
        <p14:creationId xmlns:p14="http://schemas.microsoft.com/office/powerpoint/2010/main" val="60048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CA963-6E43-A3EA-C468-498C27CC7226}"/>
              </a:ext>
            </a:extLst>
          </p:cNvPr>
          <p:cNvSpPr>
            <a:spLocks noGrp="1"/>
          </p:cNvSpPr>
          <p:nvPr>
            <p:ph type="ctrTitle"/>
          </p:nvPr>
        </p:nvSpPr>
        <p:spPr>
          <a:xfrm>
            <a:off x="178521" y="3664438"/>
            <a:ext cx="8686800" cy="839608"/>
          </a:xfrm>
        </p:spPr>
        <p:txBody>
          <a:bodyPr/>
          <a:lstStyle/>
          <a:p>
            <a:r>
              <a:rPr lang="en-US" dirty="0"/>
              <a:t>Appendix 2</a:t>
            </a:r>
            <a:endParaRPr lang="en-VI" dirty="0"/>
          </a:p>
        </p:txBody>
      </p:sp>
      <p:sp>
        <p:nvSpPr>
          <p:cNvPr id="4" name="Subtitle 3">
            <a:extLst>
              <a:ext uri="{FF2B5EF4-FFF2-40B4-BE49-F238E27FC236}">
                <a16:creationId xmlns:a16="http://schemas.microsoft.com/office/drawing/2014/main" id="{E07DC4C6-2EB9-62A3-AADE-1B4B5F592E46}"/>
              </a:ext>
            </a:extLst>
          </p:cNvPr>
          <p:cNvSpPr>
            <a:spLocks noGrp="1"/>
          </p:cNvSpPr>
          <p:nvPr>
            <p:ph type="subTitle" idx="1"/>
          </p:nvPr>
        </p:nvSpPr>
        <p:spPr>
          <a:xfrm>
            <a:off x="178521" y="4484746"/>
            <a:ext cx="8686800" cy="839608"/>
          </a:xfrm>
        </p:spPr>
        <p:txBody>
          <a:bodyPr/>
          <a:lstStyle/>
          <a:p>
            <a:pPr algn="l"/>
            <a:r>
              <a:rPr lang="en-US" dirty="0"/>
              <a:t>Lighting</a:t>
            </a:r>
            <a:endParaRPr lang="en-VI" dirty="0"/>
          </a:p>
        </p:txBody>
      </p:sp>
      <p:sp>
        <p:nvSpPr>
          <p:cNvPr id="2" name="Slide Number Placeholder 1">
            <a:extLst>
              <a:ext uri="{FF2B5EF4-FFF2-40B4-BE49-F238E27FC236}">
                <a16:creationId xmlns:a16="http://schemas.microsoft.com/office/drawing/2014/main" id="{6B86BF02-A92F-4198-FC6F-85D05875D6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9B1B9-7499-4FF5-92CF-C6D0AE26554D}"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000" b="0" i="0" u="none" strike="noStrike" kern="1200" cap="none" spc="0" normalizeH="0" baseline="0" noProof="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pic>
        <p:nvPicPr>
          <p:cNvPr id="6" name="Picture 5" descr="Picture of the graphic slide of the effects of inadequate lighting.">
            <a:extLst>
              <a:ext uri="{FF2B5EF4-FFF2-40B4-BE49-F238E27FC236}">
                <a16:creationId xmlns:a16="http://schemas.microsoft.com/office/drawing/2014/main" id="{AD8629E5-718D-3A2A-4B8C-F8DD396B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500" y="329122"/>
            <a:ext cx="4472821" cy="3354616"/>
          </a:xfrm>
          <a:prstGeom prst="rect">
            <a:avLst/>
          </a:prstGeom>
          <a:ln>
            <a:solidFill>
              <a:schemeClr val="tx1"/>
            </a:solidFill>
          </a:ln>
        </p:spPr>
      </p:pic>
    </p:spTree>
    <p:extLst>
      <p:ext uri="{BB962C8B-B14F-4D97-AF65-F5344CB8AC3E}">
        <p14:creationId xmlns:p14="http://schemas.microsoft.com/office/powerpoint/2010/main" val="4341809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CA963-6E43-A3EA-C468-498C27CC7226}"/>
              </a:ext>
            </a:extLst>
          </p:cNvPr>
          <p:cNvSpPr>
            <a:spLocks noGrp="1"/>
          </p:cNvSpPr>
          <p:nvPr>
            <p:ph type="ctrTitle"/>
          </p:nvPr>
        </p:nvSpPr>
        <p:spPr>
          <a:xfrm>
            <a:off x="228600" y="3411241"/>
            <a:ext cx="8686800" cy="1025691"/>
          </a:xfrm>
        </p:spPr>
        <p:txBody>
          <a:bodyPr/>
          <a:lstStyle/>
          <a:p>
            <a:r>
              <a:rPr lang="en-US" dirty="0"/>
              <a:t>Appendix 3</a:t>
            </a:r>
            <a:endParaRPr lang="en-VI" dirty="0"/>
          </a:p>
        </p:txBody>
      </p:sp>
      <p:sp>
        <p:nvSpPr>
          <p:cNvPr id="4" name="Subtitle 3">
            <a:extLst>
              <a:ext uri="{FF2B5EF4-FFF2-40B4-BE49-F238E27FC236}">
                <a16:creationId xmlns:a16="http://schemas.microsoft.com/office/drawing/2014/main" id="{E07DC4C6-2EB9-62A3-AADE-1B4B5F592E46}"/>
              </a:ext>
            </a:extLst>
          </p:cNvPr>
          <p:cNvSpPr>
            <a:spLocks noGrp="1"/>
          </p:cNvSpPr>
          <p:nvPr>
            <p:ph type="subTitle" idx="1"/>
          </p:nvPr>
        </p:nvSpPr>
        <p:spPr>
          <a:xfrm>
            <a:off x="228600" y="4519651"/>
            <a:ext cx="8686800" cy="723681"/>
          </a:xfrm>
        </p:spPr>
        <p:txBody>
          <a:bodyPr/>
          <a:lstStyle/>
          <a:p>
            <a:pPr algn="l"/>
            <a:r>
              <a:rPr lang="en-US" dirty="0"/>
              <a:t>Winter Driving – Vehicle Checklist</a:t>
            </a:r>
            <a:endParaRPr lang="en-VI" dirty="0"/>
          </a:p>
        </p:txBody>
      </p:sp>
      <p:sp>
        <p:nvSpPr>
          <p:cNvPr id="2" name="Slide Number Placeholder 1">
            <a:extLst>
              <a:ext uri="{FF2B5EF4-FFF2-40B4-BE49-F238E27FC236}">
                <a16:creationId xmlns:a16="http://schemas.microsoft.com/office/drawing/2014/main" id="{6B86BF02-A92F-4198-FC6F-85D05875D6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9B1B9-7499-4FF5-92CF-C6D0AE26554D}" type="slidenum">
              <a:rPr kumimoji="0" lang="en-US" sz="1000" b="0" i="0" u="none" strike="noStrike" kern="1200" cap="none" spc="0" normalizeH="0" baseline="0" noProof="0" smtClean="0">
                <a:ln>
                  <a:noFill/>
                </a:ln>
                <a:solidFill>
                  <a:srgbClr val="181818">
                    <a:lumMod val="10000"/>
                    <a:lumOff val="90000"/>
                  </a:srgbClr>
                </a:solidFill>
                <a:effectLst/>
                <a:uLnTx/>
                <a:uFillTx/>
                <a:latin typeface="Lato Light"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000" b="0" i="0" u="none" strike="noStrike" kern="1200" cap="none" spc="0" normalizeH="0" baseline="0" noProof="0">
              <a:ln>
                <a:noFill/>
              </a:ln>
              <a:solidFill>
                <a:srgbClr val="181818">
                  <a:lumMod val="10000"/>
                  <a:lumOff val="90000"/>
                </a:srgbClr>
              </a:solidFill>
              <a:effectLst/>
              <a:uLnTx/>
              <a:uFillTx/>
              <a:latin typeface="Lato Light" pitchFamily="34" charset="0"/>
              <a:ea typeface="+mn-ea"/>
              <a:cs typeface="Arial" panose="020B0604020202020204" pitchFamily="34" charset="0"/>
            </a:endParaRPr>
          </a:p>
        </p:txBody>
      </p:sp>
      <p:pic>
        <p:nvPicPr>
          <p:cNvPr id="7" name="Picture 6" descr="Picture of the slide used for winter driving.">
            <a:extLst>
              <a:ext uri="{FF2B5EF4-FFF2-40B4-BE49-F238E27FC236}">
                <a16:creationId xmlns:a16="http://schemas.microsoft.com/office/drawing/2014/main" id="{F2997CB6-1587-6BAE-E768-B2D5555D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954" y="356722"/>
            <a:ext cx="4363656" cy="3272742"/>
          </a:xfrm>
          <a:prstGeom prst="rect">
            <a:avLst/>
          </a:prstGeom>
          <a:ln>
            <a:solidFill>
              <a:schemeClr val="tx1"/>
            </a:solidFill>
          </a:ln>
        </p:spPr>
      </p:pic>
    </p:spTree>
    <p:extLst>
      <p:ext uri="{BB962C8B-B14F-4D97-AF65-F5344CB8AC3E}">
        <p14:creationId xmlns:p14="http://schemas.microsoft.com/office/powerpoint/2010/main" val="2650026433"/>
      </p:ext>
    </p:extLst>
  </p:cSld>
  <p:clrMapOvr>
    <a:masterClrMapping/>
  </p:clrMapOvr>
</p:sld>
</file>

<file path=ppt/theme/theme1.xml><?xml version="1.0" encoding="utf-8"?>
<a:theme xmlns:a="http://schemas.openxmlformats.org/drawingml/2006/main" name="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69785290-E9E9-4621-8357-C43C95FB19EA}" vid="{AA71C299-3E70-4B89-889E-F130ACCDF708}"/>
    </a:ext>
  </a:extLst>
</a:theme>
</file>

<file path=ppt/theme/theme2.xml><?xml version="1.0" encoding="utf-8"?>
<a:theme xmlns:a="http://schemas.openxmlformats.org/drawingml/2006/main" name="1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69785290-E9E9-4621-8357-C43C95FB19EA}" vid="{AA71C299-3E70-4B89-889E-F130ACCDF708}"/>
    </a:ext>
  </a:extLst>
</a:theme>
</file>

<file path=ppt/theme/theme3.xml><?xml version="1.0" encoding="utf-8"?>
<a:theme xmlns:a="http://schemas.openxmlformats.org/drawingml/2006/main" name="2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EC5B0C21-6BA4-4FBB-AE75-AC12365A7D62}" vid="{19AFC15B-15E9-424A-AAF3-36C13CB9E788}"/>
    </a:ext>
  </a:extLst>
</a:theme>
</file>

<file path=ppt/theme/theme4.xml><?xml version="1.0" encoding="utf-8"?>
<a:theme xmlns:a="http://schemas.openxmlformats.org/drawingml/2006/main" name="11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1B4EA6E4-A528-4ED3-9CD7-A205681B339D}" vid="{C9A8E8F0-3449-4783-A420-DC313A5B5E2D}"/>
    </a:ext>
  </a:extLst>
</a:theme>
</file>

<file path=ppt/theme/theme5.xml><?xml version="1.0" encoding="utf-8"?>
<a:theme xmlns:a="http://schemas.openxmlformats.org/drawingml/2006/main" name="2_GHSC (a) adult Lato 4.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a) adult Lato 4.2020" id="{351970CA-0404-4F98-AE0E-79825F75B3D9}" vid="{771931C5-8612-4C50-98C9-6D4D5FE89896}"/>
    </a:ext>
  </a:extLst>
</a:theme>
</file>

<file path=ppt/theme/theme6.xml><?xml version="1.0" encoding="utf-8"?>
<a:theme xmlns:a="http://schemas.openxmlformats.org/drawingml/2006/main" name="12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07FB58A2-2D1E-464A-8DA2-8AF0890B2C5D}" vid="{C4BD7B53-D378-4EFD-81FC-1DBFEC828A42}"/>
    </a:ext>
  </a:extLst>
</a:theme>
</file>

<file path=ppt/theme/theme7.xml><?xml version="1.0" encoding="utf-8"?>
<a:theme xmlns:a="http://schemas.openxmlformats.org/drawingml/2006/main" name="10_GHSC (B) adult Lato 9.2020">
  <a:themeElements>
    <a:clrScheme name="GHSC">
      <a:dk1>
        <a:srgbClr val="181818"/>
      </a:dk1>
      <a:lt1>
        <a:srgbClr val="D9D9D9"/>
      </a:lt1>
      <a:dk2>
        <a:srgbClr val="7F7F7F"/>
      </a:dk2>
      <a:lt2>
        <a:srgbClr val="F5881B"/>
      </a:lt2>
      <a:accent1>
        <a:srgbClr val="FFC000"/>
      </a:accent1>
      <a:accent2>
        <a:srgbClr val="C0504D"/>
      </a:accent2>
      <a:accent3>
        <a:srgbClr val="9BBB59"/>
      </a:accent3>
      <a:accent4>
        <a:srgbClr val="8064A2"/>
      </a:accent4>
      <a:accent5>
        <a:srgbClr val="4BACC6"/>
      </a:accent5>
      <a:accent6>
        <a:srgbClr val="F79646"/>
      </a:accent6>
      <a:hlink>
        <a:srgbClr val="34A647"/>
      </a:hlink>
      <a:folHlink>
        <a:srgbClr val="9BCD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HSC (B) adult Lato 9.2020" id="{07FB58A2-2D1E-464A-8DA2-8AF0890B2C5D}" vid="{C4BD7B53-D378-4EFD-81FC-1DBFEC828A4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1D4554-530D-43CF-AB3A-24A3C7211136}"/>
</file>

<file path=customXml/itemProps2.xml><?xml version="1.0" encoding="utf-8"?>
<ds:datastoreItem xmlns:ds="http://schemas.openxmlformats.org/officeDocument/2006/customXml" ds:itemID="{F9996B23-6D22-4029-B4DF-9C23529CD9E3}"/>
</file>

<file path=customXml/itemProps3.xml><?xml version="1.0" encoding="utf-8"?>
<ds:datastoreItem xmlns:ds="http://schemas.openxmlformats.org/officeDocument/2006/customXml" ds:itemID="{BCDE2D46-F866-4B61-8F50-F61AC6CB8FFF}"/>
</file>

<file path=docProps/app.xml><?xml version="1.0" encoding="utf-8"?>
<Properties xmlns="http://schemas.openxmlformats.org/officeDocument/2006/extended-properties" xmlns:vt="http://schemas.openxmlformats.org/officeDocument/2006/docPropsVTypes">
  <Template>GHSC (B) adult Lato 9.2020</Template>
  <TotalTime>48330</TotalTime>
  <Words>21303</Words>
  <Application>Microsoft Office PowerPoint</Application>
  <PresentationFormat>On-screen Show (4:3)</PresentationFormat>
  <Paragraphs>1396</Paragraphs>
  <Slides>91</Slides>
  <Notes>90</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91</vt:i4>
      </vt:variant>
    </vt:vector>
  </HeadingPairs>
  <TitlesOfParts>
    <vt:vector size="114" baseType="lpstr">
      <vt:lpstr>Wingdings 2</vt:lpstr>
      <vt:lpstr>Wingdings</vt:lpstr>
      <vt:lpstr>Arial Narrow</vt:lpstr>
      <vt:lpstr>Lato Light</vt:lpstr>
      <vt:lpstr>Open Sans</vt:lpstr>
      <vt:lpstr>Wingdings 3</vt:lpstr>
      <vt:lpstr>Lato Semibold</vt:lpstr>
      <vt:lpstr>Montserrat ExtraBold</vt:lpstr>
      <vt:lpstr>Lato</vt:lpstr>
      <vt:lpstr>Lato Black</vt:lpstr>
      <vt:lpstr>Georgia</vt:lpstr>
      <vt:lpstr>Montserrat</vt:lpstr>
      <vt:lpstr>Calibri</vt:lpstr>
      <vt:lpstr>Latha</vt:lpstr>
      <vt:lpstr>Arial</vt:lpstr>
      <vt:lpstr>Arial Black</vt:lpstr>
      <vt:lpstr>GHSC (B) adult Lato 9.2020</vt:lpstr>
      <vt:lpstr>1_GHSC (B) adult Lato 9.2020</vt:lpstr>
      <vt:lpstr>2_GHSC (B) adult Lato 9.2020</vt:lpstr>
      <vt:lpstr>11_GHSC (B) adult Lato 9.2020</vt:lpstr>
      <vt:lpstr>2_GHSC (a) adult Lato 4.2020</vt:lpstr>
      <vt:lpstr>12_GHSC (B) adult Lato 9.2020</vt:lpstr>
      <vt:lpstr>10_GHSC (B) adult Lato 9.2020</vt:lpstr>
      <vt:lpstr>Winter &amp; Cold Weather Hazards</vt:lpstr>
      <vt:lpstr>Presenter Name</vt:lpstr>
      <vt:lpstr>Disclaimers</vt:lpstr>
      <vt:lpstr>Employee Rights</vt:lpstr>
      <vt:lpstr>Learning Objectives</vt:lpstr>
      <vt:lpstr>Topics Covered</vt:lpstr>
      <vt:lpstr>Overview- Cold Weather in the US</vt:lpstr>
      <vt:lpstr>Winter in the US</vt:lpstr>
      <vt:lpstr>Winter/Cold Weather Hazards</vt:lpstr>
      <vt:lpstr>Preparing for  Cold Weather</vt:lpstr>
      <vt:lpstr>Preparations</vt:lpstr>
      <vt:lpstr>Time Management</vt:lpstr>
      <vt:lpstr>Training – Part of Preparation</vt:lpstr>
      <vt:lpstr>Winter Weather Terms</vt:lpstr>
      <vt:lpstr>Proper Dress &amp; PPE</vt:lpstr>
      <vt:lpstr>Cold Weather Wear</vt:lpstr>
      <vt:lpstr>Proper Dress</vt:lpstr>
      <vt:lpstr>Cold Weather Dress Tips</vt:lpstr>
      <vt:lpstr>Cold Weather Layering W.I.S.E. (ly)</vt:lpstr>
      <vt:lpstr>Bulky, Warm Clothing</vt:lpstr>
      <vt:lpstr>Cold Weather PPE</vt:lpstr>
      <vt:lpstr>Sun &amp; Wind Protection</vt:lpstr>
      <vt:lpstr>Snowman Science Challenge!</vt:lpstr>
      <vt:lpstr>Physical Hazards</vt:lpstr>
      <vt:lpstr>Winter Slip, Trip, Fall Hazards</vt:lpstr>
      <vt:lpstr> Winter Slip, Trip, Fall Hazards</vt:lpstr>
      <vt:lpstr>Winter Light</vt:lpstr>
      <vt:lpstr>Did You Know?</vt:lpstr>
      <vt:lpstr>Effects of Inadequate Light</vt:lpstr>
      <vt:lpstr>Slippery Surfaces</vt:lpstr>
      <vt:lpstr>Equipment - Slippery Surfaces</vt:lpstr>
      <vt:lpstr>Height Work</vt:lpstr>
      <vt:lpstr>Fall Hazards</vt:lpstr>
      <vt:lpstr>Metal Has Less Traction</vt:lpstr>
      <vt:lpstr>3 Point Contact</vt:lpstr>
      <vt:lpstr>3 Point Contact Videos</vt:lpstr>
      <vt:lpstr>Tips for Bad Weather Entry/Exit</vt:lpstr>
      <vt:lpstr>No Heights When There’s Ice</vt:lpstr>
      <vt:lpstr>Clear Walking/Working Surfaces</vt:lpstr>
      <vt:lpstr>Black Ice</vt:lpstr>
      <vt:lpstr>Entry &amp; Exit Points</vt:lpstr>
      <vt:lpstr>Blocked Entry/Exit</vt:lpstr>
      <vt:lpstr>We all need reminders</vt:lpstr>
      <vt:lpstr>Falling Snow &amp; Ice</vt:lpstr>
      <vt:lpstr>Weight of Snow on Bin Roof </vt:lpstr>
      <vt:lpstr>Falling Snow Hazards</vt:lpstr>
      <vt:lpstr>Prevention Strategies</vt:lpstr>
      <vt:lpstr>TRIVIA CHALLENGE </vt:lpstr>
      <vt:lpstr>Winter Tip – Unclench, relax</vt:lpstr>
      <vt:lpstr>Winter Walking</vt:lpstr>
      <vt:lpstr>Winter Tip -Walk Like a Penguin</vt:lpstr>
      <vt:lpstr>Correct Way to Fall</vt:lpstr>
      <vt:lpstr>Falling on Ice the Right Way</vt:lpstr>
      <vt:lpstr>Snow Removal</vt:lpstr>
      <vt:lpstr>Health Hazards</vt:lpstr>
      <vt:lpstr>Shovel Safe</vt:lpstr>
      <vt:lpstr>Proper Shoveling Techniques</vt:lpstr>
      <vt:lpstr>Sand vs De-icer</vt:lpstr>
      <vt:lpstr>Snowblower Hazards</vt:lpstr>
      <vt:lpstr>Snowplow Safety</vt:lpstr>
      <vt:lpstr>Machinery, Equipment, Vehicle Use</vt:lpstr>
      <vt:lpstr>Preventive Maintenance</vt:lpstr>
      <vt:lpstr>PM Checklist</vt:lpstr>
      <vt:lpstr>Purchasing Decisions</vt:lpstr>
      <vt:lpstr>Other considerations</vt:lpstr>
      <vt:lpstr>Winter Driving</vt:lpstr>
      <vt:lpstr>Cold Stress</vt:lpstr>
      <vt:lpstr>Cold Stress – 4 Factors  </vt:lpstr>
      <vt:lpstr>Cold Stress Varies by Region</vt:lpstr>
      <vt:lpstr>4 Types of Cold Stress</vt:lpstr>
      <vt:lpstr>Hypothermia</vt:lpstr>
      <vt:lpstr>Hypothermia Symptoms</vt:lpstr>
      <vt:lpstr>Hypothermia First Aid</vt:lpstr>
      <vt:lpstr>Frostbite</vt:lpstr>
      <vt:lpstr>4 Stages of Frostbite</vt:lpstr>
      <vt:lpstr>Trench Foot/Immersion</vt:lpstr>
      <vt:lpstr>Trench Foot/Immersion First Aid</vt:lpstr>
      <vt:lpstr>Chilblains</vt:lpstr>
      <vt:lpstr>Chilblains Symptoms &amp; First Aid</vt:lpstr>
      <vt:lpstr>Wind Chill</vt:lpstr>
      <vt:lpstr>Work/Warm Schedule – light work</vt:lpstr>
      <vt:lpstr>Work/Warm Schedule – Heavy/Moderate Work</vt:lpstr>
      <vt:lpstr>Summary and  Best Practices</vt:lpstr>
      <vt:lpstr>Plan and Be Prepared</vt:lpstr>
      <vt:lpstr>SUMMARY</vt:lpstr>
      <vt:lpstr>Trivia</vt:lpstr>
      <vt:lpstr>QUestions?</vt:lpstr>
      <vt:lpstr>Protect our most valuable resource -</vt:lpstr>
      <vt:lpstr>Appendix 1</vt:lpstr>
      <vt:lpstr>Appendix 2</vt:lpstr>
      <vt:lpstr>Appendix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Rylatt, Catherine Ann</dc:creator>
  <cp:lastModifiedBy>Washington, L. Sherea - OSHA</cp:lastModifiedBy>
  <cp:revision>270</cp:revision>
  <cp:lastPrinted>2022-12-31T01:23:28Z</cp:lastPrinted>
  <dcterms:created xsi:type="dcterms:W3CDTF">2020-12-08T07:24:21Z</dcterms:created>
  <dcterms:modified xsi:type="dcterms:W3CDTF">2026-03-16T14:56:22Z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