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5"/>
  </p:sldMasterIdLst>
  <p:notesMasterIdLst>
    <p:notesMasterId r:id="rId98"/>
  </p:notesMasterIdLst>
  <p:handoutMasterIdLst>
    <p:handoutMasterId r:id="rId99"/>
  </p:handoutMasterIdLst>
  <p:sldIdLst>
    <p:sldId id="405" r:id="rId6"/>
    <p:sldId id="406" r:id="rId7"/>
    <p:sldId id="439" r:id="rId8"/>
    <p:sldId id="460" r:id="rId9"/>
    <p:sldId id="407" r:id="rId10"/>
    <p:sldId id="436" r:id="rId11"/>
    <p:sldId id="408" r:id="rId12"/>
    <p:sldId id="410" r:id="rId13"/>
    <p:sldId id="411" r:id="rId14"/>
    <p:sldId id="433" r:id="rId15"/>
    <p:sldId id="400" r:id="rId16"/>
    <p:sldId id="371" r:id="rId17"/>
    <p:sldId id="367" r:id="rId18"/>
    <p:sldId id="465" r:id="rId19"/>
    <p:sldId id="437" r:id="rId20"/>
    <p:sldId id="393" r:id="rId21"/>
    <p:sldId id="403" r:id="rId22"/>
    <p:sldId id="467" r:id="rId23"/>
    <p:sldId id="346" r:id="rId24"/>
    <p:sldId id="353" r:id="rId25"/>
    <p:sldId id="327" r:id="rId26"/>
    <p:sldId id="356" r:id="rId27"/>
    <p:sldId id="441" r:id="rId28"/>
    <p:sldId id="357" r:id="rId29"/>
    <p:sldId id="354" r:id="rId30"/>
    <p:sldId id="323" r:id="rId31"/>
    <p:sldId id="412" r:id="rId32"/>
    <p:sldId id="351" r:id="rId33"/>
    <p:sldId id="444" r:id="rId34"/>
    <p:sldId id="350" r:id="rId35"/>
    <p:sldId id="374" r:id="rId36"/>
    <p:sldId id="375" r:id="rId37"/>
    <p:sldId id="414" r:id="rId38"/>
    <p:sldId id="382" r:id="rId39"/>
    <p:sldId id="438" r:id="rId40"/>
    <p:sldId id="442" r:id="rId41"/>
    <p:sldId id="418" r:id="rId42"/>
    <p:sldId id="395" r:id="rId43"/>
    <p:sldId id="394" r:id="rId44"/>
    <p:sldId id="381" r:id="rId45"/>
    <p:sldId id="376" r:id="rId46"/>
    <p:sldId id="383" r:id="rId47"/>
    <p:sldId id="443" r:id="rId48"/>
    <p:sldId id="419" r:id="rId49"/>
    <p:sldId id="384" r:id="rId50"/>
    <p:sldId id="385" r:id="rId51"/>
    <p:sldId id="386" r:id="rId52"/>
    <p:sldId id="387" r:id="rId53"/>
    <p:sldId id="425" r:id="rId54"/>
    <p:sldId id="426" r:id="rId55"/>
    <p:sldId id="463" r:id="rId56"/>
    <p:sldId id="427" r:id="rId57"/>
    <p:sldId id="434" r:id="rId58"/>
    <p:sldId id="420" r:id="rId59"/>
    <p:sldId id="428" r:id="rId60"/>
    <p:sldId id="335" r:id="rId61"/>
    <p:sldId id="336" r:id="rId62"/>
    <p:sldId id="337" r:id="rId63"/>
    <p:sldId id="447" r:id="rId64"/>
    <p:sldId id="453" r:id="rId65"/>
    <p:sldId id="468" r:id="rId66"/>
    <p:sldId id="338" r:id="rId67"/>
    <p:sldId id="446" r:id="rId68"/>
    <p:sldId id="454" r:id="rId69"/>
    <p:sldId id="469" r:id="rId70"/>
    <p:sldId id="339" r:id="rId71"/>
    <p:sldId id="445" r:id="rId72"/>
    <p:sldId id="455" r:id="rId73"/>
    <p:sldId id="470" r:id="rId74"/>
    <p:sldId id="340" r:id="rId75"/>
    <p:sldId id="448" r:id="rId76"/>
    <p:sldId id="456" r:id="rId77"/>
    <p:sldId id="471" r:id="rId78"/>
    <p:sldId id="341" r:id="rId79"/>
    <p:sldId id="449" r:id="rId80"/>
    <p:sldId id="457" r:id="rId81"/>
    <p:sldId id="472" r:id="rId82"/>
    <p:sldId id="343" r:id="rId83"/>
    <p:sldId id="450" r:id="rId84"/>
    <p:sldId id="389" r:id="rId85"/>
    <p:sldId id="390" r:id="rId86"/>
    <p:sldId id="397" r:id="rId87"/>
    <p:sldId id="392" r:id="rId88"/>
    <p:sldId id="451" r:id="rId89"/>
    <p:sldId id="473" r:id="rId90"/>
    <p:sldId id="458" r:id="rId91"/>
    <p:sldId id="474" r:id="rId92"/>
    <p:sldId id="424" r:id="rId93"/>
    <p:sldId id="452" r:id="rId94"/>
    <p:sldId id="422" r:id="rId95"/>
    <p:sldId id="432" r:id="rId96"/>
    <p:sldId id="399" r:id="rId97"/>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14141"/>
    <a:srgbClr val="0033CC"/>
    <a:srgbClr val="B2B2B2"/>
    <a:srgbClr val="E6E6E6"/>
    <a:srgbClr val="808080"/>
    <a:srgbClr val="000010"/>
    <a:srgbClr val="C8DBFC"/>
    <a:srgbClr val="003366"/>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49654" autoAdjust="0"/>
  </p:normalViewPr>
  <p:slideViewPr>
    <p:cSldViewPr showGuides="1">
      <p:cViewPr varScale="1">
        <p:scale>
          <a:sx n="55" d="100"/>
          <a:sy n="55" d="100"/>
        </p:scale>
        <p:origin x="2514" y="42"/>
      </p:cViewPr>
      <p:guideLst>
        <p:guide orient="horz" pos="2160"/>
        <p:guide pos="2880"/>
      </p:guideLst>
    </p:cSldViewPr>
  </p:slideViewPr>
  <p:outlineViewPr>
    <p:cViewPr>
      <p:scale>
        <a:sx n="33" d="100"/>
        <a:sy n="33" d="100"/>
      </p:scale>
      <p:origin x="0" y="-58104"/>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theme" Target="theme/theme1.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notesMaster" Target="notesMasters/notesMaster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912BB1-FE99-D04B-B410-DF33009643A5}" type="doc">
      <dgm:prSet loTypeId="urn:microsoft.com/office/officeart/2005/8/layout/lProcess3" loCatId="" qsTypeId="urn:microsoft.com/office/officeart/2005/8/quickstyle/simple1" qsCatId="simple" csTypeId="urn:microsoft.com/office/officeart/2005/8/colors/colorful1" csCatId="colorful" phldr="1"/>
      <dgm:spPr/>
      <dgm:t>
        <a:bodyPr/>
        <a:lstStyle/>
        <a:p>
          <a:endParaRPr lang="en-US"/>
        </a:p>
      </dgm:t>
    </dgm:pt>
    <dgm:pt modelId="{5D459FAE-034B-FA44-A963-CDDE3915F71C}">
      <dgm:prSet/>
      <dgm:spPr>
        <a:solidFill>
          <a:schemeClr val="accent5"/>
        </a:solidFill>
      </dgm:spPr>
      <dgm:t>
        <a:bodyPr/>
        <a:lstStyle/>
        <a:p>
          <a:r>
            <a:rPr lang="en-US" dirty="0">
              <a:solidFill>
                <a:srgbClr val="000000"/>
              </a:solidFill>
            </a:rPr>
            <a:t>A</a:t>
          </a:r>
        </a:p>
      </dgm:t>
    </dgm:pt>
    <dgm:pt modelId="{CBD230BE-2BE1-F84C-8D70-CB881C60FB8A}" type="parTrans" cxnId="{DFEFCBC4-7AD4-FD47-98B4-A5CD63E3EF45}">
      <dgm:prSet/>
      <dgm:spPr/>
      <dgm:t>
        <a:bodyPr/>
        <a:lstStyle/>
        <a:p>
          <a:endParaRPr lang="en-US"/>
        </a:p>
      </dgm:t>
    </dgm:pt>
    <dgm:pt modelId="{D80B987D-FED4-7746-A732-A264780BCE67}" type="sibTrans" cxnId="{DFEFCBC4-7AD4-FD47-98B4-A5CD63E3EF45}">
      <dgm:prSet/>
      <dgm:spPr/>
      <dgm:t>
        <a:bodyPr/>
        <a:lstStyle/>
        <a:p>
          <a:endParaRPr lang="en-US"/>
        </a:p>
      </dgm:t>
    </dgm:pt>
    <dgm:pt modelId="{F7BBA2B9-DE5A-264E-8058-8B9588339E42}">
      <dgm:prSet custT="1"/>
      <dgm:spPr>
        <a:solidFill>
          <a:schemeClr val="accent5">
            <a:lumMod val="20000"/>
            <a:lumOff val="80000"/>
          </a:schemeClr>
        </a:solidFill>
        <a:ln>
          <a:noFill/>
        </a:ln>
      </dgm:spPr>
      <dgm:t>
        <a:bodyPr/>
        <a:lstStyle/>
        <a:p>
          <a:pPr algn="l"/>
          <a:r>
            <a:rPr lang="en-US" sz="1800" b="1" dirty="0">
              <a:solidFill>
                <a:srgbClr val="000000"/>
              </a:solidFill>
              <a:ea typeface="Calibri"/>
              <a:cs typeface="Times New Roman"/>
            </a:rPr>
            <a:t>A</a:t>
          </a:r>
          <a:r>
            <a:rPr lang="en-US" sz="1800" dirty="0">
              <a:solidFill>
                <a:srgbClr val="000000"/>
              </a:solidFill>
              <a:ea typeface="Calibri"/>
              <a:cs typeface="Times New Roman"/>
            </a:rPr>
            <a:t>ccept that it’s really happening, you cannot react until you accept the circumstance.</a:t>
          </a:r>
          <a:endParaRPr lang="en-US" sz="1800" dirty="0">
            <a:solidFill>
              <a:srgbClr val="000000"/>
            </a:solidFill>
          </a:endParaRPr>
        </a:p>
      </dgm:t>
      <dgm:extLst>
        <a:ext uri="{E40237B7-FDA0-4F09-8148-C483321AD2D9}">
          <dgm14:cNvPr xmlns:dgm14="http://schemas.microsoft.com/office/drawing/2010/diagram" id="0" name="" descr="A stands for Accept.&#10;B stands for Barricade.&#10;L stands for Leave.&#10;E stands for Engage."/>
        </a:ext>
      </dgm:extLst>
    </dgm:pt>
    <dgm:pt modelId="{E6AC00A6-B428-4D4C-9B1D-8206BD01E1E6}" type="parTrans" cxnId="{676319E4-59AB-E347-BEDC-66EA4C2C5942}">
      <dgm:prSet/>
      <dgm:spPr/>
      <dgm:t>
        <a:bodyPr/>
        <a:lstStyle/>
        <a:p>
          <a:endParaRPr lang="en-US"/>
        </a:p>
      </dgm:t>
    </dgm:pt>
    <dgm:pt modelId="{D7C59D9B-94AF-B343-8B0D-20F8CFF62A07}" type="sibTrans" cxnId="{676319E4-59AB-E347-BEDC-66EA4C2C5942}">
      <dgm:prSet/>
      <dgm:spPr/>
      <dgm:t>
        <a:bodyPr/>
        <a:lstStyle/>
        <a:p>
          <a:endParaRPr lang="en-US"/>
        </a:p>
      </dgm:t>
    </dgm:pt>
    <dgm:pt modelId="{6BF3A19D-04A7-B345-9853-DE6F391D3ED2}">
      <dgm:prSet/>
      <dgm:spPr>
        <a:solidFill>
          <a:schemeClr val="accent4"/>
        </a:solidFill>
      </dgm:spPr>
      <dgm:t>
        <a:bodyPr/>
        <a:lstStyle/>
        <a:p>
          <a:r>
            <a:rPr lang="en-US" dirty="0">
              <a:solidFill>
                <a:srgbClr val="000000"/>
              </a:solidFill>
            </a:rPr>
            <a:t>B</a:t>
          </a:r>
        </a:p>
      </dgm:t>
    </dgm:pt>
    <dgm:pt modelId="{76DB58EB-0578-C242-83BB-A802D11CDEE7}" type="parTrans" cxnId="{0AD9C0AD-2396-7648-BB6D-F54C4CDCB589}">
      <dgm:prSet/>
      <dgm:spPr/>
      <dgm:t>
        <a:bodyPr/>
        <a:lstStyle/>
        <a:p>
          <a:endParaRPr lang="en-US"/>
        </a:p>
      </dgm:t>
    </dgm:pt>
    <dgm:pt modelId="{A76CDF20-3DF6-4D4B-96B1-FA46E9D085A7}" type="sibTrans" cxnId="{0AD9C0AD-2396-7648-BB6D-F54C4CDCB589}">
      <dgm:prSet/>
      <dgm:spPr/>
      <dgm:t>
        <a:bodyPr/>
        <a:lstStyle/>
        <a:p>
          <a:endParaRPr lang="en-US"/>
        </a:p>
      </dgm:t>
    </dgm:pt>
    <dgm:pt modelId="{A02FCA5D-EC3F-3F4D-92D0-1E2936EB7AD5}">
      <dgm:prSet/>
      <dgm:spPr>
        <a:solidFill>
          <a:schemeClr val="accent3"/>
        </a:solidFill>
      </dgm:spPr>
      <dgm:t>
        <a:bodyPr/>
        <a:lstStyle/>
        <a:p>
          <a:r>
            <a:rPr lang="en-US" dirty="0">
              <a:solidFill>
                <a:srgbClr val="000000"/>
              </a:solidFill>
            </a:rPr>
            <a:t>L</a:t>
          </a:r>
        </a:p>
      </dgm:t>
    </dgm:pt>
    <dgm:pt modelId="{6F5EF3AA-CB99-BB47-8344-327D337B6C20}" type="parTrans" cxnId="{65508C27-5FB4-454E-9530-AD7CF24B37BE}">
      <dgm:prSet/>
      <dgm:spPr/>
      <dgm:t>
        <a:bodyPr/>
        <a:lstStyle/>
        <a:p>
          <a:endParaRPr lang="en-US"/>
        </a:p>
      </dgm:t>
    </dgm:pt>
    <dgm:pt modelId="{1C35F0F6-9E39-1144-A587-BA42329F8BF6}" type="sibTrans" cxnId="{65508C27-5FB4-454E-9530-AD7CF24B37BE}">
      <dgm:prSet/>
      <dgm:spPr/>
      <dgm:t>
        <a:bodyPr/>
        <a:lstStyle/>
        <a:p>
          <a:endParaRPr lang="en-US"/>
        </a:p>
      </dgm:t>
    </dgm:pt>
    <dgm:pt modelId="{603E2D68-EE05-3340-BA88-15D3CC116711}">
      <dgm:prSet/>
      <dgm:spPr>
        <a:solidFill>
          <a:schemeClr val="accent2"/>
        </a:solidFill>
      </dgm:spPr>
      <dgm:t>
        <a:bodyPr/>
        <a:lstStyle/>
        <a:p>
          <a:r>
            <a:rPr lang="en-US" dirty="0">
              <a:solidFill>
                <a:srgbClr val="000000"/>
              </a:solidFill>
            </a:rPr>
            <a:t>E</a:t>
          </a:r>
        </a:p>
      </dgm:t>
    </dgm:pt>
    <dgm:pt modelId="{B1632282-4DB3-0B49-A96D-BFA8BA0B806D}" type="parTrans" cxnId="{CA98D435-4787-0140-9970-0111CDAB3161}">
      <dgm:prSet/>
      <dgm:spPr/>
      <dgm:t>
        <a:bodyPr/>
        <a:lstStyle/>
        <a:p>
          <a:endParaRPr lang="en-US"/>
        </a:p>
      </dgm:t>
    </dgm:pt>
    <dgm:pt modelId="{7D7360B6-2C76-D047-A8E0-2DECCE4420A3}" type="sibTrans" cxnId="{CA98D435-4787-0140-9970-0111CDAB3161}">
      <dgm:prSet/>
      <dgm:spPr/>
      <dgm:t>
        <a:bodyPr/>
        <a:lstStyle/>
        <a:p>
          <a:endParaRPr lang="en-US"/>
        </a:p>
      </dgm:t>
    </dgm:pt>
    <dgm:pt modelId="{C5EB729C-249B-FD4A-95C3-A43A0641E3A6}">
      <dgm:prSet custT="1"/>
      <dgm:spPr>
        <a:solidFill>
          <a:schemeClr val="accent4">
            <a:lumMod val="20000"/>
            <a:lumOff val="80000"/>
          </a:schemeClr>
        </a:solidFill>
        <a:ln>
          <a:noFill/>
        </a:ln>
      </dgm:spPr>
      <dgm:t>
        <a:bodyPr/>
        <a:lstStyle/>
        <a:p>
          <a:pPr algn="l"/>
          <a:r>
            <a:rPr lang="en-US" sz="1800" b="1" dirty="0">
              <a:solidFill>
                <a:srgbClr val="000000"/>
              </a:solidFill>
              <a:ea typeface="Calibri"/>
              <a:cs typeface="Times New Roman"/>
            </a:rPr>
            <a:t>B</a:t>
          </a:r>
          <a:r>
            <a:rPr lang="en-US" sz="1800" dirty="0">
              <a:solidFill>
                <a:srgbClr val="000000"/>
              </a:solidFill>
              <a:ea typeface="Calibri"/>
              <a:cs typeface="Times New Roman"/>
            </a:rPr>
            <a:t>arricade yourself and others in, </a:t>
          </a:r>
          <a:br>
            <a:rPr lang="en-US" sz="1800" dirty="0">
              <a:solidFill>
                <a:srgbClr val="000000"/>
              </a:solidFill>
              <a:ea typeface="Calibri"/>
              <a:cs typeface="Times New Roman"/>
            </a:rPr>
          </a:br>
          <a:r>
            <a:rPr lang="en-US" sz="1800" dirty="0">
              <a:solidFill>
                <a:srgbClr val="000000"/>
              </a:solidFill>
              <a:ea typeface="Calibri"/>
              <a:cs typeface="Times New Roman"/>
            </a:rPr>
            <a:t>so that the aggressor stays out.</a:t>
          </a:r>
          <a:endParaRPr lang="en-US" sz="1800" dirty="0">
            <a:solidFill>
              <a:srgbClr val="000000"/>
            </a:solidFill>
          </a:endParaRPr>
        </a:p>
      </dgm:t>
      <dgm:extLst>
        <a:ext uri="{E40237B7-FDA0-4F09-8148-C483321AD2D9}">
          <dgm14:cNvPr xmlns:dgm14="http://schemas.microsoft.com/office/drawing/2010/diagram" id="0" name="" descr="A stands for Accept.&#10;B stands for Barricade.&#10;L stands for Leave.&#10;E stands for Engage."/>
        </a:ext>
      </dgm:extLst>
    </dgm:pt>
    <dgm:pt modelId="{4DD89F95-77A7-DE40-81CC-0E48C51117C0}" type="parTrans" cxnId="{3F845C7C-CBF8-E641-89D3-6EA68652EF67}">
      <dgm:prSet/>
      <dgm:spPr/>
      <dgm:t>
        <a:bodyPr/>
        <a:lstStyle/>
        <a:p>
          <a:endParaRPr lang="en-US"/>
        </a:p>
      </dgm:t>
    </dgm:pt>
    <dgm:pt modelId="{058BDEC3-3C46-3941-BA43-7FDF3119BF4D}" type="sibTrans" cxnId="{3F845C7C-CBF8-E641-89D3-6EA68652EF67}">
      <dgm:prSet/>
      <dgm:spPr/>
      <dgm:t>
        <a:bodyPr/>
        <a:lstStyle/>
        <a:p>
          <a:endParaRPr lang="en-US"/>
        </a:p>
      </dgm:t>
    </dgm:pt>
    <dgm:pt modelId="{3F0A63AA-61A4-8D42-B6BB-1745CB587C40}">
      <dgm:prSet custT="1"/>
      <dgm:spPr>
        <a:solidFill>
          <a:schemeClr val="accent3">
            <a:lumMod val="20000"/>
            <a:lumOff val="80000"/>
          </a:schemeClr>
        </a:solidFill>
        <a:ln>
          <a:noFill/>
        </a:ln>
      </dgm:spPr>
      <dgm:t>
        <a:bodyPr/>
        <a:lstStyle/>
        <a:p>
          <a:pPr algn="l"/>
          <a:r>
            <a:rPr lang="en-US" sz="1800" b="1" dirty="0">
              <a:solidFill>
                <a:srgbClr val="000000"/>
              </a:solidFill>
              <a:ea typeface="Calibri"/>
              <a:cs typeface="Times New Roman"/>
            </a:rPr>
            <a:t>L</a:t>
          </a:r>
          <a:r>
            <a:rPr lang="en-US" sz="1800" dirty="0">
              <a:solidFill>
                <a:srgbClr val="000000"/>
              </a:solidFill>
              <a:ea typeface="Calibri"/>
              <a:cs typeface="Times New Roman"/>
            </a:rPr>
            <a:t>eave the area. Get as far away as possible.</a:t>
          </a:r>
          <a:endParaRPr lang="en-US" sz="1800" dirty="0">
            <a:solidFill>
              <a:srgbClr val="000000"/>
            </a:solidFill>
          </a:endParaRPr>
        </a:p>
      </dgm:t>
    </dgm:pt>
    <dgm:pt modelId="{FE97579A-C304-F941-A75E-5B6BF12DE0B6}" type="parTrans" cxnId="{204A531B-F821-B74B-A8F6-495070CD18AC}">
      <dgm:prSet/>
      <dgm:spPr/>
      <dgm:t>
        <a:bodyPr/>
        <a:lstStyle/>
        <a:p>
          <a:endParaRPr lang="en-US"/>
        </a:p>
      </dgm:t>
    </dgm:pt>
    <dgm:pt modelId="{5AEA142E-EA92-A647-931B-9EA5040EAFE3}" type="sibTrans" cxnId="{204A531B-F821-B74B-A8F6-495070CD18AC}">
      <dgm:prSet/>
      <dgm:spPr/>
      <dgm:t>
        <a:bodyPr/>
        <a:lstStyle/>
        <a:p>
          <a:endParaRPr lang="en-US"/>
        </a:p>
      </dgm:t>
    </dgm:pt>
    <dgm:pt modelId="{0324F40D-25EA-9F46-BAE0-D99222E07C79}">
      <dgm:prSet custT="1"/>
      <dgm:spPr>
        <a:solidFill>
          <a:schemeClr val="accent2">
            <a:lumMod val="20000"/>
            <a:lumOff val="80000"/>
          </a:schemeClr>
        </a:solidFill>
        <a:ln>
          <a:noFill/>
        </a:ln>
      </dgm:spPr>
      <dgm:t>
        <a:bodyPr/>
        <a:lstStyle/>
        <a:p>
          <a:pPr algn="l"/>
          <a:r>
            <a:rPr lang="en-US" sz="1800" b="1" dirty="0">
              <a:solidFill>
                <a:srgbClr val="000000"/>
              </a:solidFill>
              <a:ea typeface="Calibri"/>
              <a:cs typeface="Times New Roman"/>
            </a:rPr>
            <a:t>E</a:t>
          </a:r>
          <a:r>
            <a:rPr lang="en-US" sz="1800" dirty="0">
              <a:solidFill>
                <a:srgbClr val="000000"/>
              </a:solidFill>
              <a:ea typeface="Calibri"/>
              <a:cs typeface="Times New Roman"/>
            </a:rPr>
            <a:t>ngage the aggressor, if you must, fight back.</a:t>
          </a:r>
          <a:endParaRPr lang="en-US" sz="1800" dirty="0">
            <a:solidFill>
              <a:srgbClr val="000000"/>
            </a:solidFill>
          </a:endParaRPr>
        </a:p>
      </dgm:t>
    </dgm:pt>
    <dgm:pt modelId="{3CDDFB4C-6A88-1441-A65F-B7D402CADF4D}" type="parTrans" cxnId="{5D436BBD-30D4-CE45-869E-5D4174373C12}">
      <dgm:prSet/>
      <dgm:spPr/>
      <dgm:t>
        <a:bodyPr/>
        <a:lstStyle/>
        <a:p>
          <a:endParaRPr lang="en-US"/>
        </a:p>
      </dgm:t>
    </dgm:pt>
    <dgm:pt modelId="{C709FFB9-9B4F-3C4C-BEC8-923FC9F217BF}" type="sibTrans" cxnId="{5D436BBD-30D4-CE45-869E-5D4174373C12}">
      <dgm:prSet/>
      <dgm:spPr/>
      <dgm:t>
        <a:bodyPr/>
        <a:lstStyle/>
        <a:p>
          <a:endParaRPr lang="en-US"/>
        </a:p>
      </dgm:t>
    </dgm:pt>
    <dgm:pt modelId="{06DA15A4-8D7E-2D45-8B7B-0220AC301B09}" type="pres">
      <dgm:prSet presAssocID="{40912BB1-FE99-D04B-B410-DF33009643A5}" presName="Name0" presStyleCnt="0">
        <dgm:presLayoutVars>
          <dgm:chPref val="3"/>
          <dgm:dir/>
          <dgm:animLvl val="lvl"/>
          <dgm:resizeHandles/>
        </dgm:presLayoutVars>
      </dgm:prSet>
      <dgm:spPr/>
    </dgm:pt>
    <dgm:pt modelId="{7F161CA2-25D0-2343-B0E2-5F43DB0BE010}" type="pres">
      <dgm:prSet presAssocID="{5D459FAE-034B-FA44-A963-CDDE3915F71C}" presName="horFlow" presStyleCnt="0"/>
      <dgm:spPr/>
    </dgm:pt>
    <dgm:pt modelId="{CF1DBCCD-EB18-7C43-8E32-BE42E6EDC0C1}" type="pres">
      <dgm:prSet presAssocID="{5D459FAE-034B-FA44-A963-CDDE3915F71C}" presName="bigChev" presStyleLbl="node1" presStyleIdx="0" presStyleCnt="4" custLinFactNeighborY="540"/>
      <dgm:spPr/>
    </dgm:pt>
    <dgm:pt modelId="{2B3AEE2D-1A62-8748-BDF3-D8C0D168198B}" type="pres">
      <dgm:prSet presAssocID="{E6AC00A6-B428-4D4C-9B1D-8206BD01E1E6}" presName="parTrans" presStyleCnt="0"/>
      <dgm:spPr/>
    </dgm:pt>
    <dgm:pt modelId="{AF073513-893F-D74E-B8B5-8A8839587D04}" type="pres">
      <dgm:prSet presAssocID="{F7BBA2B9-DE5A-264E-8058-8B9588339E42}" presName="node" presStyleLbl="alignAccFollowNode1" presStyleIdx="0" presStyleCnt="4" custScaleX="296074">
        <dgm:presLayoutVars>
          <dgm:bulletEnabled val="1"/>
        </dgm:presLayoutVars>
      </dgm:prSet>
      <dgm:spPr/>
    </dgm:pt>
    <dgm:pt modelId="{E788AA0F-77E5-1244-9720-1309DE69A609}" type="pres">
      <dgm:prSet presAssocID="{5D459FAE-034B-FA44-A963-CDDE3915F71C}" presName="vSp" presStyleCnt="0"/>
      <dgm:spPr/>
    </dgm:pt>
    <dgm:pt modelId="{F3861C34-F506-8E44-93CD-489D46EF419C}" type="pres">
      <dgm:prSet presAssocID="{6BF3A19D-04A7-B345-9853-DE6F391D3ED2}" presName="horFlow" presStyleCnt="0"/>
      <dgm:spPr/>
    </dgm:pt>
    <dgm:pt modelId="{0A9F8413-F35C-0E4F-9DBF-2836365952FD}" type="pres">
      <dgm:prSet presAssocID="{6BF3A19D-04A7-B345-9853-DE6F391D3ED2}" presName="bigChev" presStyleLbl="node1" presStyleIdx="1" presStyleCnt="4"/>
      <dgm:spPr/>
    </dgm:pt>
    <dgm:pt modelId="{4FF014D8-DB76-9A45-A98A-160B8949BAAD}" type="pres">
      <dgm:prSet presAssocID="{4DD89F95-77A7-DE40-81CC-0E48C51117C0}" presName="parTrans" presStyleCnt="0"/>
      <dgm:spPr/>
    </dgm:pt>
    <dgm:pt modelId="{2D78584E-69D5-E74E-AB9B-BFB50C100408}" type="pres">
      <dgm:prSet presAssocID="{C5EB729C-249B-FD4A-95C3-A43A0641E3A6}" presName="node" presStyleLbl="alignAccFollowNode1" presStyleIdx="1" presStyleCnt="4" custScaleX="287225">
        <dgm:presLayoutVars>
          <dgm:bulletEnabled val="1"/>
        </dgm:presLayoutVars>
      </dgm:prSet>
      <dgm:spPr/>
    </dgm:pt>
    <dgm:pt modelId="{3BCB598E-5470-6D43-A1AA-F3427EC7F91A}" type="pres">
      <dgm:prSet presAssocID="{6BF3A19D-04A7-B345-9853-DE6F391D3ED2}" presName="vSp" presStyleCnt="0"/>
      <dgm:spPr/>
    </dgm:pt>
    <dgm:pt modelId="{C19BCD2E-63C0-4B40-A654-E7296EC9FDD0}" type="pres">
      <dgm:prSet presAssocID="{A02FCA5D-EC3F-3F4D-92D0-1E2936EB7AD5}" presName="horFlow" presStyleCnt="0"/>
      <dgm:spPr/>
    </dgm:pt>
    <dgm:pt modelId="{22D885D5-7070-7C48-B377-3B3726309862}" type="pres">
      <dgm:prSet presAssocID="{A02FCA5D-EC3F-3F4D-92D0-1E2936EB7AD5}" presName="bigChev" presStyleLbl="node1" presStyleIdx="2" presStyleCnt="4"/>
      <dgm:spPr/>
    </dgm:pt>
    <dgm:pt modelId="{E2EFA911-9C05-7C47-A7B9-E82A212F89BB}" type="pres">
      <dgm:prSet presAssocID="{FE97579A-C304-F941-A75E-5B6BF12DE0B6}" presName="parTrans" presStyleCnt="0"/>
      <dgm:spPr/>
    </dgm:pt>
    <dgm:pt modelId="{E62AC9A0-E757-7946-A0C2-4906A01AA7E8}" type="pres">
      <dgm:prSet presAssocID="{3F0A63AA-61A4-8D42-B6BB-1745CB587C40}" presName="node" presStyleLbl="alignAccFollowNode1" presStyleIdx="2" presStyleCnt="4" custScaleX="262824">
        <dgm:presLayoutVars>
          <dgm:bulletEnabled val="1"/>
        </dgm:presLayoutVars>
      </dgm:prSet>
      <dgm:spPr/>
    </dgm:pt>
    <dgm:pt modelId="{75853E7C-94F9-C44B-BDBC-EF6C56140015}" type="pres">
      <dgm:prSet presAssocID="{A02FCA5D-EC3F-3F4D-92D0-1E2936EB7AD5}" presName="vSp" presStyleCnt="0"/>
      <dgm:spPr/>
    </dgm:pt>
    <dgm:pt modelId="{E50A36EB-598D-8946-A7F6-E5779A1F82FD}" type="pres">
      <dgm:prSet presAssocID="{603E2D68-EE05-3340-BA88-15D3CC116711}" presName="horFlow" presStyleCnt="0"/>
      <dgm:spPr/>
    </dgm:pt>
    <dgm:pt modelId="{F523E3BE-098D-9742-89E0-776438D5D660}" type="pres">
      <dgm:prSet presAssocID="{603E2D68-EE05-3340-BA88-15D3CC116711}" presName="bigChev" presStyleLbl="node1" presStyleIdx="3" presStyleCnt="4"/>
      <dgm:spPr/>
    </dgm:pt>
    <dgm:pt modelId="{19A64359-2F66-1041-8AE8-4A6BCC4985D3}" type="pres">
      <dgm:prSet presAssocID="{3CDDFB4C-6A88-1441-A65F-B7D402CADF4D}" presName="parTrans" presStyleCnt="0"/>
      <dgm:spPr/>
    </dgm:pt>
    <dgm:pt modelId="{CDAFF473-9E21-DD46-B2E4-F1D588F2E7E4}" type="pres">
      <dgm:prSet presAssocID="{0324F40D-25EA-9F46-BAE0-D99222E07C79}" presName="node" presStyleLbl="alignAccFollowNode1" presStyleIdx="3" presStyleCnt="4" custScaleX="212438">
        <dgm:presLayoutVars>
          <dgm:bulletEnabled val="1"/>
        </dgm:presLayoutVars>
      </dgm:prSet>
      <dgm:spPr/>
    </dgm:pt>
  </dgm:ptLst>
  <dgm:cxnLst>
    <dgm:cxn modelId="{204A531B-F821-B74B-A8F6-495070CD18AC}" srcId="{A02FCA5D-EC3F-3F4D-92D0-1E2936EB7AD5}" destId="{3F0A63AA-61A4-8D42-B6BB-1745CB587C40}" srcOrd="0" destOrd="0" parTransId="{FE97579A-C304-F941-A75E-5B6BF12DE0B6}" sibTransId="{5AEA142E-EA92-A647-931B-9EA5040EAFE3}"/>
    <dgm:cxn modelId="{65508C27-5FB4-454E-9530-AD7CF24B37BE}" srcId="{40912BB1-FE99-D04B-B410-DF33009643A5}" destId="{A02FCA5D-EC3F-3F4D-92D0-1E2936EB7AD5}" srcOrd="2" destOrd="0" parTransId="{6F5EF3AA-CB99-BB47-8344-327D337B6C20}" sibTransId="{1C35F0F6-9E39-1144-A587-BA42329F8BF6}"/>
    <dgm:cxn modelId="{03E02133-2B6A-6C4F-B6E3-ADD61A742A03}" type="presOf" srcId="{F7BBA2B9-DE5A-264E-8058-8B9588339E42}" destId="{AF073513-893F-D74E-B8B5-8A8839587D04}" srcOrd="0" destOrd="0" presId="urn:microsoft.com/office/officeart/2005/8/layout/lProcess3"/>
    <dgm:cxn modelId="{CA98D435-4787-0140-9970-0111CDAB3161}" srcId="{40912BB1-FE99-D04B-B410-DF33009643A5}" destId="{603E2D68-EE05-3340-BA88-15D3CC116711}" srcOrd="3" destOrd="0" parTransId="{B1632282-4DB3-0B49-A96D-BFA8BA0B806D}" sibTransId="{7D7360B6-2C76-D047-A8E0-2DECCE4420A3}"/>
    <dgm:cxn modelId="{681BB167-83A0-CE49-B4D7-DC4431749AC3}" type="presOf" srcId="{C5EB729C-249B-FD4A-95C3-A43A0641E3A6}" destId="{2D78584E-69D5-E74E-AB9B-BFB50C100408}" srcOrd="0" destOrd="0" presId="urn:microsoft.com/office/officeart/2005/8/layout/lProcess3"/>
    <dgm:cxn modelId="{AACAC368-180F-9145-95DD-ED97D704CF80}" type="presOf" srcId="{6BF3A19D-04A7-B345-9853-DE6F391D3ED2}" destId="{0A9F8413-F35C-0E4F-9DBF-2836365952FD}" srcOrd="0" destOrd="0" presId="urn:microsoft.com/office/officeart/2005/8/layout/lProcess3"/>
    <dgm:cxn modelId="{5804346E-EB5A-D64C-82C8-45FB75BA9C25}" type="presOf" srcId="{603E2D68-EE05-3340-BA88-15D3CC116711}" destId="{F523E3BE-098D-9742-89E0-776438D5D660}" srcOrd="0" destOrd="0" presId="urn:microsoft.com/office/officeart/2005/8/layout/lProcess3"/>
    <dgm:cxn modelId="{299C894E-6A49-2149-B0D5-B3CA7FC00FE9}" type="presOf" srcId="{A02FCA5D-EC3F-3F4D-92D0-1E2936EB7AD5}" destId="{22D885D5-7070-7C48-B377-3B3726309862}" srcOrd="0" destOrd="0" presId="urn:microsoft.com/office/officeart/2005/8/layout/lProcess3"/>
    <dgm:cxn modelId="{3F845C7C-CBF8-E641-89D3-6EA68652EF67}" srcId="{6BF3A19D-04A7-B345-9853-DE6F391D3ED2}" destId="{C5EB729C-249B-FD4A-95C3-A43A0641E3A6}" srcOrd="0" destOrd="0" parTransId="{4DD89F95-77A7-DE40-81CC-0E48C51117C0}" sibTransId="{058BDEC3-3C46-3941-BA43-7FDF3119BF4D}"/>
    <dgm:cxn modelId="{ED471C89-B085-264F-A6A7-9D0AE0FAF9DA}" type="presOf" srcId="{40912BB1-FE99-D04B-B410-DF33009643A5}" destId="{06DA15A4-8D7E-2D45-8B7B-0220AC301B09}" srcOrd="0" destOrd="0" presId="urn:microsoft.com/office/officeart/2005/8/layout/lProcess3"/>
    <dgm:cxn modelId="{0AD9C0AD-2396-7648-BB6D-F54C4CDCB589}" srcId="{40912BB1-FE99-D04B-B410-DF33009643A5}" destId="{6BF3A19D-04A7-B345-9853-DE6F391D3ED2}" srcOrd="1" destOrd="0" parTransId="{76DB58EB-0578-C242-83BB-A802D11CDEE7}" sibTransId="{A76CDF20-3DF6-4D4B-96B1-FA46E9D085A7}"/>
    <dgm:cxn modelId="{28CB8CB7-456D-E745-9C90-5749C6132010}" type="presOf" srcId="{5D459FAE-034B-FA44-A963-CDDE3915F71C}" destId="{CF1DBCCD-EB18-7C43-8E32-BE42E6EDC0C1}" srcOrd="0" destOrd="0" presId="urn:microsoft.com/office/officeart/2005/8/layout/lProcess3"/>
    <dgm:cxn modelId="{5D436BBD-30D4-CE45-869E-5D4174373C12}" srcId="{603E2D68-EE05-3340-BA88-15D3CC116711}" destId="{0324F40D-25EA-9F46-BAE0-D99222E07C79}" srcOrd="0" destOrd="0" parTransId="{3CDDFB4C-6A88-1441-A65F-B7D402CADF4D}" sibTransId="{C709FFB9-9B4F-3C4C-BEC8-923FC9F217BF}"/>
    <dgm:cxn modelId="{DFEFCBC4-7AD4-FD47-98B4-A5CD63E3EF45}" srcId="{40912BB1-FE99-D04B-B410-DF33009643A5}" destId="{5D459FAE-034B-FA44-A963-CDDE3915F71C}" srcOrd="0" destOrd="0" parTransId="{CBD230BE-2BE1-F84C-8D70-CB881C60FB8A}" sibTransId="{D80B987D-FED4-7746-A732-A264780BCE67}"/>
    <dgm:cxn modelId="{DA6D6BD9-82F0-094A-99F1-88738C1BE68B}" type="presOf" srcId="{0324F40D-25EA-9F46-BAE0-D99222E07C79}" destId="{CDAFF473-9E21-DD46-B2E4-F1D588F2E7E4}" srcOrd="0" destOrd="0" presId="urn:microsoft.com/office/officeart/2005/8/layout/lProcess3"/>
    <dgm:cxn modelId="{676319E4-59AB-E347-BEDC-66EA4C2C5942}" srcId="{5D459FAE-034B-FA44-A963-CDDE3915F71C}" destId="{F7BBA2B9-DE5A-264E-8058-8B9588339E42}" srcOrd="0" destOrd="0" parTransId="{E6AC00A6-B428-4D4C-9B1D-8206BD01E1E6}" sibTransId="{D7C59D9B-94AF-B343-8B0D-20F8CFF62A07}"/>
    <dgm:cxn modelId="{D18F10FB-1D43-3C4E-87BF-B77660F33C1E}" type="presOf" srcId="{3F0A63AA-61A4-8D42-B6BB-1745CB587C40}" destId="{E62AC9A0-E757-7946-A0C2-4906A01AA7E8}" srcOrd="0" destOrd="0" presId="urn:microsoft.com/office/officeart/2005/8/layout/lProcess3"/>
    <dgm:cxn modelId="{457C7FC2-9776-4E4D-9E9A-A968C0CD102D}" type="presParOf" srcId="{06DA15A4-8D7E-2D45-8B7B-0220AC301B09}" destId="{7F161CA2-25D0-2343-B0E2-5F43DB0BE010}" srcOrd="0" destOrd="0" presId="urn:microsoft.com/office/officeart/2005/8/layout/lProcess3"/>
    <dgm:cxn modelId="{515EE64C-8F18-2F4F-B2EE-FA919D899BF8}" type="presParOf" srcId="{7F161CA2-25D0-2343-B0E2-5F43DB0BE010}" destId="{CF1DBCCD-EB18-7C43-8E32-BE42E6EDC0C1}" srcOrd="0" destOrd="0" presId="urn:microsoft.com/office/officeart/2005/8/layout/lProcess3"/>
    <dgm:cxn modelId="{DB345367-F40B-D049-A0E4-21594DFBB2F3}" type="presParOf" srcId="{7F161CA2-25D0-2343-B0E2-5F43DB0BE010}" destId="{2B3AEE2D-1A62-8748-BDF3-D8C0D168198B}" srcOrd="1" destOrd="0" presId="urn:microsoft.com/office/officeart/2005/8/layout/lProcess3"/>
    <dgm:cxn modelId="{23375BEC-9C1B-A949-A854-09E2BD321EB1}" type="presParOf" srcId="{7F161CA2-25D0-2343-B0E2-5F43DB0BE010}" destId="{AF073513-893F-D74E-B8B5-8A8839587D04}" srcOrd="2" destOrd="0" presId="urn:microsoft.com/office/officeart/2005/8/layout/lProcess3"/>
    <dgm:cxn modelId="{254776AB-1012-9449-B7A3-D5703A26844B}" type="presParOf" srcId="{06DA15A4-8D7E-2D45-8B7B-0220AC301B09}" destId="{E788AA0F-77E5-1244-9720-1309DE69A609}" srcOrd="1" destOrd="0" presId="urn:microsoft.com/office/officeart/2005/8/layout/lProcess3"/>
    <dgm:cxn modelId="{B63163AF-9320-9941-99C6-0390AF425E89}" type="presParOf" srcId="{06DA15A4-8D7E-2D45-8B7B-0220AC301B09}" destId="{F3861C34-F506-8E44-93CD-489D46EF419C}" srcOrd="2" destOrd="0" presId="urn:microsoft.com/office/officeart/2005/8/layout/lProcess3"/>
    <dgm:cxn modelId="{75741C2A-25E6-2146-84AA-B3E7A580AE0B}" type="presParOf" srcId="{F3861C34-F506-8E44-93CD-489D46EF419C}" destId="{0A9F8413-F35C-0E4F-9DBF-2836365952FD}" srcOrd="0" destOrd="0" presId="urn:microsoft.com/office/officeart/2005/8/layout/lProcess3"/>
    <dgm:cxn modelId="{D2DB9676-7210-6E41-AFC7-AB1DEE723ED1}" type="presParOf" srcId="{F3861C34-F506-8E44-93CD-489D46EF419C}" destId="{4FF014D8-DB76-9A45-A98A-160B8949BAAD}" srcOrd="1" destOrd="0" presId="urn:microsoft.com/office/officeart/2005/8/layout/lProcess3"/>
    <dgm:cxn modelId="{0C882008-9997-6246-849D-5C4A9CFB3303}" type="presParOf" srcId="{F3861C34-F506-8E44-93CD-489D46EF419C}" destId="{2D78584E-69D5-E74E-AB9B-BFB50C100408}" srcOrd="2" destOrd="0" presId="urn:microsoft.com/office/officeart/2005/8/layout/lProcess3"/>
    <dgm:cxn modelId="{778B9042-22CD-F44C-A7EF-0726AB55D6F2}" type="presParOf" srcId="{06DA15A4-8D7E-2D45-8B7B-0220AC301B09}" destId="{3BCB598E-5470-6D43-A1AA-F3427EC7F91A}" srcOrd="3" destOrd="0" presId="urn:microsoft.com/office/officeart/2005/8/layout/lProcess3"/>
    <dgm:cxn modelId="{F24117FA-901E-1848-805A-A4C53BF47127}" type="presParOf" srcId="{06DA15A4-8D7E-2D45-8B7B-0220AC301B09}" destId="{C19BCD2E-63C0-4B40-A654-E7296EC9FDD0}" srcOrd="4" destOrd="0" presId="urn:microsoft.com/office/officeart/2005/8/layout/lProcess3"/>
    <dgm:cxn modelId="{7002AA6E-E944-A749-95A2-B7ECCECC1224}" type="presParOf" srcId="{C19BCD2E-63C0-4B40-A654-E7296EC9FDD0}" destId="{22D885D5-7070-7C48-B377-3B3726309862}" srcOrd="0" destOrd="0" presId="urn:microsoft.com/office/officeart/2005/8/layout/lProcess3"/>
    <dgm:cxn modelId="{AE3BCE53-D188-1045-9020-1C2CBF7C00FA}" type="presParOf" srcId="{C19BCD2E-63C0-4B40-A654-E7296EC9FDD0}" destId="{E2EFA911-9C05-7C47-A7B9-E82A212F89BB}" srcOrd="1" destOrd="0" presId="urn:microsoft.com/office/officeart/2005/8/layout/lProcess3"/>
    <dgm:cxn modelId="{CDCD22DA-F656-4947-A18F-68A7B68F3603}" type="presParOf" srcId="{C19BCD2E-63C0-4B40-A654-E7296EC9FDD0}" destId="{E62AC9A0-E757-7946-A0C2-4906A01AA7E8}" srcOrd="2" destOrd="0" presId="urn:microsoft.com/office/officeart/2005/8/layout/lProcess3"/>
    <dgm:cxn modelId="{075CA5E9-B85B-BE4C-B647-F39AA50629E6}" type="presParOf" srcId="{06DA15A4-8D7E-2D45-8B7B-0220AC301B09}" destId="{75853E7C-94F9-C44B-BDBC-EF6C56140015}" srcOrd="5" destOrd="0" presId="urn:microsoft.com/office/officeart/2005/8/layout/lProcess3"/>
    <dgm:cxn modelId="{C87B3FFE-2C57-D24C-B40F-0FAEEF0AA4A2}" type="presParOf" srcId="{06DA15A4-8D7E-2D45-8B7B-0220AC301B09}" destId="{E50A36EB-598D-8946-A7F6-E5779A1F82FD}" srcOrd="6" destOrd="0" presId="urn:microsoft.com/office/officeart/2005/8/layout/lProcess3"/>
    <dgm:cxn modelId="{07005052-5A94-3A4B-BC5A-6BF3864E4AEF}" type="presParOf" srcId="{E50A36EB-598D-8946-A7F6-E5779A1F82FD}" destId="{F523E3BE-098D-9742-89E0-776438D5D660}" srcOrd="0" destOrd="0" presId="urn:microsoft.com/office/officeart/2005/8/layout/lProcess3"/>
    <dgm:cxn modelId="{4E133CAE-500C-484C-BBF2-61DDA37265D1}" type="presParOf" srcId="{E50A36EB-598D-8946-A7F6-E5779A1F82FD}" destId="{19A64359-2F66-1041-8AE8-4A6BCC4985D3}" srcOrd="1" destOrd="0" presId="urn:microsoft.com/office/officeart/2005/8/layout/lProcess3"/>
    <dgm:cxn modelId="{006B6A92-713C-0447-814F-E6A541E97700}" type="presParOf" srcId="{E50A36EB-598D-8946-A7F6-E5779A1F82FD}" destId="{CDAFF473-9E21-DD46-B2E4-F1D588F2E7E4}"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1DBCCD-EB18-7C43-8E32-BE42E6EDC0C1}">
      <dsp:nvSpPr>
        <dsp:cNvPr id="0" name=""/>
        <dsp:cNvSpPr/>
      </dsp:nvSpPr>
      <dsp:spPr>
        <a:xfrm>
          <a:off x="3295" y="106716"/>
          <a:ext cx="2471291" cy="988516"/>
        </a:xfrm>
        <a:prstGeom prst="chevron">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40640" rIns="0" bIns="40640" numCol="1" spcCol="1270" anchor="ctr" anchorCtr="0">
          <a:noAutofit/>
        </a:bodyPr>
        <a:lstStyle/>
        <a:p>
          <a:pPr marL="0" lvl="0" indent="0" algn="ctr" defTabSz="2844800">
            <a:lnSpc>
              <a:spcPct val="90000"/>
            </a:lnSpc>
            <a:spcBef>
              <a:spcPct val="0"/>
            </a:spcBef>
            <a:spcAft>
              <a:spcPct val="35000"/>
            </a:spcAft>
            <a:buNone/>
          </a:pPr>
          <a:r>
            <a:rPr lang="en-US" sz="6400" kern="1200" dirty="0">
              <a:solidFill>
                <a:srgbClr val="000000"/>
              </a:solidFill>
            </a:rPr>
            <a:t>A</a:t>
          </a:r>
        </a:p>
      </dsp:txBody>
      <dsp:txXfrm>
        <a:off x="497553" y="106716"/>
        <a:ext cx="1482775" cy="988516"/>
      </dsp:txXfrm>
    </dsp:sp>
    <dsp:sp modelId="{AF073513-893F-D74E-B8B5-8A8839587D04}">
      <dsp:nvSpPr>
        <dsp:cNvPr id="0" name=""/>
        <dsp:cNvSpPr/>
      </dsp:nvSpPr>
      <dsp:spPr>
        <a:xfrm>
          <a:off x="2153318" y="185402"/>
          <a:ext cx="6072985" cy="820468"/>
        </a:xfrm>
        <a:prstGeom prst="chevron">
          <a:avLst/>
        </a:prstGeom>
        <a:solidFill>
          <a:schemeClr val="accent5">
            <a:lumMod val="20000"/>
            <a:lumOff val="8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rgbClr val="000000"/>
              </a:solidFill>
              <a:ea typeface="Calibri"/>
              <a:cs typeface="Times New Roman"/>
            </a:rPr>
            <a:t>A</a:t>
          </a:r>
          <a:r>
            <a:rPr lang="en-US" sz="1800" kern="1200" dirty="0">
              <a:solidFill>
                <a:srgbClr val="000000"/>
              </a:solidFill>
              <a:ea typeface="Calibri"/>
              <a:cs typeface="Times New Roman"/>
            </a:rPr>
            <a:t>ccept that it’s really happening, you cannot react until you accept the circumstance.</a:t>
          </a:r>
          <a:endParaRPr lang="en-US" sz="1800" kern="1200" dirty="0">
            <a:solidFill>
              <a:srgbClr val="000000"/>
            </a:solidFill>
          </a:endParaRPr>
        </a:p>
      </dsp:txBody>
      <dsp:txXfrm>
        <a:off x="2563552" y="185402"/>
        <a:ext cx="5252517" cy="820468"/>
      </dsp:txXfrm>
    </dsp:sp>
    <dsp:sp modelId="{0A9F8413-F35C-0E4F-9DBF-2836365952FD}">
      <dsp:nvSpPr>
        <dsp:cNvPr id="0" name=""/>
        <dsp:cNvSpPr/>
      </dsp:nvSpPr>
      <dsp:spPr>
        <a:xfrm>
          <a:off x="3295" y="1228287"/>
          <a:ext cx="2471291" cy="988516"/>
        </a:xfrm>
        <a:prstGeom prst="chevr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40640" rIns="0" bIns="40640" numCol="1" spcCol="1270" anchor="ctr" anchorCtr="0">
          <a:noAutofit/>
        </a:bodyPr>
        <a:lstStyle/>
        <a:p>
          <a:pPr marL="0" lvl="0" indent="0" algn="ctr" defTabSz="2844800">
            <a:lnSpc>
              <a:spcPct val="90000"/>
            </a:lnSpc>
            <a:spcBef>
              <a:spcPct val="0"/>
            </a:spcBef>
            <a:spcAft>
              <a:spcPct val="35000"/>
            </a:spcAft>
            <a:buNone/>
          </a:pPr>
          <a:r>
            <a:rPr lang="en-US" sz="6400" kern="1200" dirty="0">
              <a:solidFill>
                <a:srgbClr val="000000"/>
              </a:solidFill>
            </a:rPr>
            <a:t>B</a:t>
          </a:r>
        </a:p>
      </dsp:txBody>
      <dsp:txXfrm>
        <a:off x="497553" y="1228287"/>
        <a:ext cx="1482775" cy="988516"/>
      </dsp:txXfrm>
    </dsp:sp>
    <dsp:sp modelId="{2D78584E-69D5-E74E-AB9B-BFB50C100408}">
      <dsp:nvSpPr>
        <dsp:cNvPr id="0" name=""/>
        <dsp:cNvSpPr/>
      </dsp:nvSpPr>
      <dsp:spPr>
        <a:xfrm>
          <a:off x="2153318" y="1312311"/>
          <a:ext cx="5891477" cy="820468"/>
        </a:xfrm>
        <a:prstGeom prst="chevron">
          <a:avLst/>
        </a:prstGeom>
        <a:solidFill>
          <a:schemeClr val="accent4">
            <a:lumMod val="20000"/>
            <a:lumOff val="8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rgbClr val="000000"/>
              </a:solidFill>
              <a:ea typeface="Calibri"/>
              <a:cs typeface="Times New Roman"/>
            </a:rPr>
            <a:t>B</a:t>
          </a:r>
          <a:r>
            <a:rPr lang="en-US" sz="1800" kern="1200" dirty="0">
              <a:solidFill>
                <a:srgbClr val="000000"/>
              </a:solidFill>
              <a:ea typeface="Calibri"/>
              <a:cs typeface="Times New Roman"/>
            </a:rPr>
            <a:t>arricade yourself and others in, </a:t>
          </a:r>
          <a:br>
            <a:rPr lang="en-US" sz="1800" kern="1200" dirty="0">
              <a:solidFill>
                <a:srgbClr val="000000"/>
              </a:solidFill>
              <a:ea typeface="Calibri"/>
              <a:cs typeface="Times New Roman"/>
            </a:rPr>
          </a:br>
          <a:r>
            <a:rPr lang="en-US" sz="1800" kern="1200" dirty="0">
              <a:solidFill>
                <a:srgbClr val="000000"/>
              </a:solidFill>
              <a:ea typeface="Calibri"/>
              <a:cs typeface="Times New Roman"/>
            </a:rPr>
            <a:t>so that the aggressor stays out.</a:t>
          </a:r>
          <a:endParaRPr lang="en-US" sz="1800" kern="1200" dirty="0">
            <a:solidFill>
              <a:srgbClr val="000000"/>
            </a:solidFill>
          </a:endParaRPr>
        </a:p>
      </dsp:txBody>
      <dsp:txXfrm>
        <a:off x="2563552" y="1312311"/>
        <a:ext cx="5071009" cy="820468"/>
      </dsp:txXfrm>
    </dsp:sp>
    <dsp:sp modelId="{22D885D5-7070-7C48-B377-3B3726309862}">
      <dsp:nvSpPr>
        <dsp:cNvPr id="0" name=""/>
        <dsp:cNvSpPr/>
      </dsp:nvSpPr>
      <dsp:spPr>
        <a:xfrm>
          <a:off x="3295" y="2355196"/>
          <a:ext cx="2471291" cy="988516"/>
        </a:xfrm>
        <a:prstGeom prst="chevron">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40640" rIns="0" bIns="40640" numCol="1" spcCol="1270" anchor="ctr" anchorCtr="0">
          <a:noAutofit/>
        </a:bodyPr>
        <a:lstStyle/>
        <a:p>
          <a:pPr marL="0" lvl="0" indent="0" algn="ctr" defTabSz="2844800">
            <a:lnSpc>
              <a:spcPct val="90000"/>
            </a:lnSpc>
            <a:spcBef>
              <a:spcPct val="0"/>
            </a:spcBef>
            <a:spcAft>
              <a:spcPct val="35000"/>
            </a:spcAft>
            <a:buNone/>
          </a:pPr>
          <a:r>
            <a:rPr lang="en-US" sz="6400" kern="1200" dirty="0">
              <a:solidFill>
                <a:srgbClr val="000000"/>
              </a:solidFill>
            </a:rPr>
            <a:t>L</a:t>
          </a:r>
        </a:p>
      </dsp:txBody>
      <dsp:txXfrm>
        <a:off x="497553" y="2355196"/>
        <a:ext cx="1482775" cy="988516"/>
      </dsp:txXfrm>
    </dsp:sp>
    <dsp:sp modelId="{E62AC9A0-E757-7946-A0C2-4906A01AA7E8}">
      <dsp:nvSpPr>
        <dsp:cNvPr id="0" name=""/>
        <dsp:cNvSpPr/>
      </dsp:nvSpPr>
      <dsp:spPr>
        <a:xfrm>
          <a:off x="2153318" y="2439220"/>
          <a:ext cx="5390971" cy="820468"/>
        </a:xfrm>
        <a:prstGeom prst="chevron">
          <a:avLst/>
        </a:prstGeom>
        <a:solidFill>
          <a:schemeClr val="accent3">
            <a:lumMod val="20000"/>
            <a:lumOff val="8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rgbClr val="000000"/>
              </a:solidFill>
              <a:ea typeface="Calibri"/>
              <a:cs typeface="Times New Roman"/>
            </a:rPr>
            <a:t>L</a:t>
          </a:r>
          <a:r>
            <a:rPr lang="en-US" sz="1800" kern="1200" dirty="0">
              <a:solidFill>
                <a:srgbClr val="000000"/>
              </a:solidFill>
              <a:ea typeface="Calibri"/>
              <a:cs typeface="Times New Roman"/>
            </a:rPr>
            <a:t>eave the area. Get as far away as possible.</a:t>
          </a:r>
          <a:endParaRPr lang="en-US" sz="1800" kern="1200" dirty="0">
            <a:solidFill>
              <a:srgbClr val="000000"/>
            </a:solidFill>
          </a:endParaRPr>
        </a:p>
      </dsp:txBody>
      <dsp:txXfrm>
        <a:off x="2563552" y="2439220"/>
        <a:ext cx="4570503" cy="820468"/>
      </dsp:txXfrm>
    </dsp:sp>
    <dsp:sp modelId="{F523E3BE-098D-9742-89E0-776438D5D660}">
      <dsp:nvSpPr>
        <dsp:cNvPr id="0" name=""/>
        <dsp:cNvSpPr/>
      </dsp:nvSpPr>
      <dsp:spPr>
        <a:xfrm>
          <a:off x="3295" y="3482104"/>
          <a:ext cx="2471291" cy="988516"/>
        </a:xfrm>
        <a:prstGeom prst="chevron">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40640" rIns="0" bIns="40640" numCol="1" spcCol="1270" anchor="ctr" anchorCtr="0">
          <a:noAutofit/>
        </a:bodyPr>
        <a:lstStyle/>
        <a:p>
          <a:pPr marL="0" lvl="0" indent="0" algn="ctr" defTabSz="2844800">
            <a:lnSpc>
              <a:spcPct val="90000"/>
            </a:lnSpc>
            <a:spcBef>
              <a:spcPct val="0"/>
            </a:spcBef>
            <a:spcAft>
              <a:spcPct val="35000"/>
            </a:spcAft>
            <a:buNone/>
          </a:pPr>
          <a:r>
            <a:rPr lang="en-US" sz="6400" kern="1200" dirty="0">
              <a:solidFill>
                <a:srgbClr val="000000"/>
              </a:solidFill>
            </a:rPr>
            <a:t>E</a:t>
          </a:r>
        </a:p>
      </dsp:txBody>
      <dsp:txXfrm>
        <a:off x="497553" y="3482104"/>
        <a:ext cx="1482775" cy="988516"/>
      </dsp:txXfrm>
    </dsp:sp>
    <dsp:sp modelId="{CDAFF473-9E21-DD46-B2E4-F1D588F2E7E4}">
      <dsp:nvSpPr>
        <dsp:cNvPr id="0" name=""/>
        <dsp:cNvSpPr/>
      </dsp:nvSpPr>
      <dsp:spPr>
        <a:xfrm>
          <a:off x="2153318" y="3566128"/>
          <a:ext cx="4357467" cy="820468"/>
        </a:xfrm>
        <a:prstGeom prst="chevron">
          <a:avLst/>
        </a:prstGeom>
        <a:solidFill>
          <a:schemeClr val="accent2">
            <a:lumMod val="20000"/>
            <a:lumOff val="8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rgbClr val="000000"/>
              </a:solidFill>
              <a:ea typeface="Calibri"/>
              <a:cs typeface="Times New Roman"/>
            </a:rPr>
            <a:t>E</a:t>
          </a:r>
          <a:r>
            <a:rPr lang="en-US" sz="1800" kern="1200" dirty="0">
              <a:solidFill>
                <a:srgbClr val="000000"/>
              </a:solidFill>
              <a:ea typeface="Calibri"/>
              <a:cs typeface="Times New Roman"/>
            </a:rPr>
            <a:t>ngage the aggressor, if you must, fight back.</a:t>
          </a:r>
          <a:endParaRPr lang="en-US" sz="1800" kern="1200" dirty="0">
            <a:solidFill>
              <a:srgbClr val="000000"/>
            </a:solidFill>
          </a:endParaRPr>
        </a:p>
      </dsp:txBody>
      <dsp:txXfrm>
        <a:off x="2563552" y="3566128"/>
        <a:ext cx="3536999" cy="82046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2" y="1"/>
            <a:ext cx="3170238" cy="481013"/>
          </a:xfrm>
          <a:prstGeom prst="rect">
            <a:avLst/>
          </a:prstGeom>
          <a:noFill/>
          <a:ln w="9525">
            <a:noFill/>
            <a:miter lim="800000"/>
            <a:headEnd/>
            <a:tailEnd/>
          </a:ln>
          <a:effectLst/>
        </p:spPr>
        <p:txBody>
          <a:bodyPr vert="horz" wrap="square" lIns="96636" tIns="48317" rIns="96636" bIns="48317" numCol="1" anchor="t" anchorCtr="0" compatLnSpc="1">
            <a:prstTxWarp prst="textNoShape">
              <a:avLst/>
            </a:prstTxWarp>
          </a:bodyPr>
          <a:lstStyle>
            <a:lvl1pPr defTabSz="966602">
              <a:defRPr sz="1300" smtClean="0"/>
            </a:lvl1pPr>
          </a:lstStyle>
          <a:p>
            <a:pPr>
              <a:defRPr/>
            </a:pPr>
            <a:endParaRPr lang="en-US" dirty="0"/>
          </a:p>
        </p:txBody>
      </p:sp>
      <p:sp>
        <p:nvSpPr>
          <p:cNvPr id="41987" name="Rectangle 3"/>
          <p:cNvSpPr>
            <a:spLocks noGrp="1" noChangeArrowheads="1"/>
          </p:cNvSpPr>
          <p:nvPr>
            <p:ph type="dt" sz="quarter" idx="1"/>
          </p:nvPr>
        </p:nvSpPr>
        <p:spPr bwMode="auto">
          <a:xfrm>
            <a:off x="4144964" y="1"/>
            <a:ext cx="3170237" cy="481013"/>
          </a:xfrm>
          <a:prstGeom prst="rect">
            <a:avLst/>
          </a:prstGeom>
          <a:noFill/>
          <a:ln w="9525">
            <a:noFill/>
            <a:miter lim="800000"/>
            <a:headEnd/>
            <a:tailEnd/>
          </a:ln>
          <a:effectLst/>
        </p:spPr>
        <p:txBody>
          <a:bodyPr vert="horz" wrap="square" lIns="96636" tIns="48317" rIns="96636" bIns="48317" numCol="1" anchor="t" anchorCtr="0" compatLnSpc="1">
            <a:prstTxWarp prst="textNoShape">
              <a:avLst/>
            </a:prstTxWarp>
          </a:bodyPr>
          <a:lstStyle>
            <a:lvl1pPr algn="r" defTabSz="966602">
              <a:defRPr sz="1300" smtClean="0"/>
            </a:lvl1pPr>
          </a:lstStyle>
          <a:p>
            <a:pPr>
              <a:defRPr/>
            </a:pPr>
            <a:endParaRPr lang="en-US" dirty="0"/>
          </a:p>
        </p:txBody>
      </p:sp>
      <p:sp>
        <p:nvSpPr>
          <p:cNvPr id="41988" name="Rectangle 4"/>
          <p:cNvSpPr>
            <a:spLocks noGrp="1" noChangeArrowheads="1"/>
          </p:cNvSpPr>
          <p:nvPr>
            <p:ph type="ftr" sz="quarter" idx="2"/>
          </p:nvPr>
        </p:nvSpPr>
        <p:spPr bwMode="auto">
          <a:xfrm>
            <a:off x="2" y="9120188"/>
            <a:ext cx="3170238" cy="481012"/>
          </a:xfrm>
          <a:prstGeom prst="rect">
            <a:avLst/>
          </a:prstGeom>
          <a:noFill/>
          <a:ln w="9525">
            <a:noFill/>
            <a:miter lim="800000"/>
            <a:headEnd/>
            <a:tailEnd/>
          </a:ln>
          <a:effectLst/>
        </p:spPr>
        <p:txBody>
          <a:bodyPr vert="horz" wrap="square" lIns="96636" tIns="48317" rIns="96636" bIns="48317" numCol="1" anchor="b" anchorCtr="0" compatLnSpc="1">
            <a:prstTxWarp prst="textNoShape">
              <a:avLst/>
            </a:prstTxWarp>
          </a:bodyPr>
          <a:lstStyle>
            <a:lvl1pPr defTabSz="966602">
              <a:defRPr sz="1300" smtClean="0"/>
            </a:lvl1pPr>
          </a:lstStyle>
          <a:p>
            <a:pPr>
              <a:defRPr/>
            </a:pPr>
            <a:endParaRPr lang="en-US" dirty="0"/>
          </a:p>
        </p:txBody>
      </p:sp>
      <p:sp>
        <p:nvSpPr>
          <p:cNvPr id="41989" name="Rectangle 5"/>
          <p:cNvSpPr>
            <a:spLocks noGrp="1" noChangeArrowheads="1"/>
          </p:cNvSpPr>
          <p:nvPr>
            <p:ph type="sldNum" sz="quarter" idx="3"/>
          </p:nvPr>
        </p:nvSpPr>
        <p:spPr bwMode="auto">
          <a:xfrm>
            <a:off x="4144964" y="9120188"/>
            <a:ext cx="3170237" cy="481012"/>
          </a:xfrm>
          <a:prstGeom prst="rect">
            <a:avLst/>
          </a:prstGeom>
          <a:noFill/>
          <a:ln w="9525">
            <a:noFill/>
            <a:miter lim="800000"/>
            <a:headEnd/>
            <a:tailEnd/>
          </a:ln>
          <a:effectLst/>
        </p:spPr>
        <p:txBody>
          <a:bodyPr vert="horz" wrap="square" lIns="96636" tIns="48317" rIns="96636" bIns="48317" numCol="1" anchor="b" anchorCtr="0" compatLnSpc="1">
            <a:prstTxWarp prst="textNoShape">
              <a:avLst/>
            </a:prstTxWarp>
          </a:bodyPr>
          <a:lstStyle>
            <a:lvl1pPr algn="r" defTabSz="966602">
              <a:defRPr sz="1300" smtClean="0"/>
            </a:lvl1pPr>
          </a:lstStyle>
          <a:p>
            <a:pPr>
              <a:defRPr/>
            </a:pPr>
            <a:fld id="{89A07CFA-AAD9-427F-B2F3-7D8C9B697525}" type="slidenum">
              <a:rPr lang="en-US"/>
              <a:pPr>
                <a:defRPr/>
              </a:pPr>
              <a:t>‹#›</a:t>
            </a:fld>
            <a:endParaRPr lang="en-US" dirty="0"/>
          </a:p>
        </p:txBody>
      </p:sp>
    </p:spTree>
    <p:extLst>
      <p:ext uri="{BB962C8B-B14F-4D97-AF65-F5344CB8AC3E}">
        <p14:creationId xmlns:p14="http://schemas.microsoft.com/office/powerpoint/2010/main" val="36076007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2" y="1"/>
            <a:ext cx="3170238" cy="481013"/>
          </a:xfrm>
          <a:prstGeom prst="rect">
            <a:avLst/>
          </a:prstGeom>
          <a:noFill/>
          <a:ln w="9525">
            <a:noFill/>
            <a:miter lim="800000"/>
            <a:headEnd/>
            <a:tailEnd/>
          </a:ln>
          <a:effectLst/>
        </p:spPr>
        <p:txBody>
          <a:bodyPr vert="horz" wrap="square" lIns="96636" tIns="48317" rIns="96636" bIns="48317" numCol="1" anchor="t" anchorCtr="0" compatLnSpc="1">
            <a:prstTxWarp prst="textNoShape">
              <a:avLst/>
            </a:prstTxWarp>
          </a:bodyPr>
          <a:lstStyle>
            <a:lvl1pPr defTabSz="966602">
              <a:defRPr sz="1300" smtClean="0"/>
            </a:lvl1pPr>
          </a:lstStyle>
          <a:p>
            <a:pPr>
              <a:defRPr/>
            </a:pPr>
            <a:endParaRPr lang="en-US" dirty="0"/>
          </a:p>
        </p:txBody>
      </p:sp>
      <p:sp>
        <p:nvSpPr>
          <p:cNvPr id="95235" name="Rectangle 3"/>
          <p:cNvSpPr>
            <a:spLocks noGrp="1" noChangeArrowheads="1"/>
          </p:cNvSpPr>
          <p:nvPr>
            <p:ph type="dt" idx="1"/>
          </p:nvPr>
        </p:nvSpPr>
        <p:spPr bwMode="auto">
          <a:xfrm>
            <a:off x="4144964" y="1"/>
            <a:ext cx="3170237" cy="481013"/>
          </a:xfrm>
          <a:prstGeom prst="rect">
            <a:avLst/>
          </a:prstGeom>
          <a:noFill/>
          <a:ln w="9525">
            <a:noFill/>
            <a:miter lim="800000"/>
            <a:headEnd/>
            <a:tailEnd/>
          </a:ln>
          <a:effectLst/>
        </p:spPr>
        <p:txBody>
          <a:bodyPr vert="horz" wrap="square" lIns="96636" tIns="48317" rIns="96636" bIns="48317" numCol="1" anchor="t" anchorCtr="0" compatLnSpc="1">
            <a:prstTxWarp prst="textNoShape">
              <a:avLst/>
            </a:prstTxWarp>
          </a:bodyPr>
          <a:lstStyle>
            <a:lvl1pPr algn="r" defTabSz="966602">
              <a:defRPr sz="1300" smtClean="0"/>
            </a:lvl1pPr>
          </a:lstStyle>
          <a:p>
            <a:pPr>
              <a:defRPr/>
            </a:pPr>
            <a:endParaRPr lang="en-US" dirty="0"/>
          </a:p>
        </p:txBody>
      </p:sp>
      <p:sp>
        <p:nvSpPr>
          <p:cNvPr id="5124" name="Rectangle 4"/>
          <p:cNvSpPr>
            <a:spLocks noGrp="1" noRot="1" noChangeAspect="1" noChangeArrowheads="1" noTextEdit="1"/>
          </p:cNvSpPr>
          <p:nvPr>
            <p:ph type="sldImg" idx="2"/>
          </p:nvPr>
        </p:nvSpPr>
        <p:spPr bwMode="auto">
          <a:xfrm>
            <a:off x="1254125" y="717550"/>
            <a:ext cx="4802188" cy="3602038"/>
          </a:xfrm>
          <a:prstGeom prst="rect">
            <a:avLst/>
          </a:prstGeom>
          <a:noFill/>
          <a:ln w="9525">
            <a:solidFill>
              <a:srgbClr val="000000"/>
            </a:solidFill>
            <a:miter lim="800000"/>
            <a:headEnd/>
            <a:tailEnd/>
          </a:ln>
        </p:spPr>
      </p:sp>
      <p:sp>
        <p:nvSpPr>
          <p:cNvPr id="95237" name="Rectangle 5"/>
          <p:cNvSpPr>
            <a:spLocks noGrp="1" noChangeArrowheads="1"/>
          </p:cNvSpPr>
          <p:nvPr>
            <p:ph type="body" sz="quarter" idx="3"/>
          </p:nvPr>
        </p:nvSpPr>
        <p:spPr bwMode="auto">
          <a:xfrm>
            <a:off x="974726" y="4560890"/>
            <a:ext cx="5365750" cy="4321175"/>
          </a:xfrm>
          <a:prstGeom prst="rect">
            <a:avLst/>
          </a:prstGeom>
          <a:noFill/>
          <a:ln w="9525">
            <a:noFill/>
            <a:miter lim="800000"/>
            <a:headEnd/>
            <a:tailEnd/>
          </a:ln>
          <a:effectLst/>
        </p:spPr>
        <p:txBody>
          <a:bodyPr vert="horz" wrap="square" lIns="96636" tIns="48317" rIns="96636" bIns="4831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5238" name="Rectangle 6"/>
          <p:cNvSpPr>
            <a:spLocks noGrp="1" noChangeArrowheads="1"/>
          </p:cNvSpPr>
          <p:nvPr>
            <p:ph type="ftr" sz="quarter" idx="4"/>
          </p:nvPr>
        </p:nvSpPr>
        <p:spPr bwMode="auto">
          <a:xfrm>
            <a:off x="2" y="9120188"/>
            <a:ext cx="3170238" cy="481012"/>
          </a:xfrm>
          <a:prstGeom prst="rect">
            <a:avLst/>
          </a:prstGeom>
          <a:noFill/>
          <a:ln w="9525">
            <a:noFill/>
            <a:miter lim="800000"/>
            <a:headEnd/>
            <a:tailEnd/>
          </a:ln>
          <a:effectLst/>
        </p:spPr>
        <p:txBody>
          <a:bodyPr vert="horz" wrap="square" lIns="96636" tIns="48317" rIns="96636" bIns="48317" numCol="1" anchor="b" anchorCtr="0" compatLnSpc="1">
            <a:prstTxWarp prst="textNoShape">
              <a:avLst/>
            </a:prstTxWarp>
          </a:bodyPr>
          <a:lstStyle>
            <a:lvl1pPr defTabSz="966602">
              <a:defRPr sz="1300" smtClean="0"/>
            </a:lvl1pPr>
          </a:lstStyle>
          <a:p>
            <a:pPr>
              <a:defRPr/>
            </a:pPr>
            <a:endParaRPr lang="en-US" dirty="0"/>
          </a:p>
        </p:txBody>
      </p:sp>
      <p:sp>
        <p:nvSpPr>
          <p:cNvPr id="95239" name="Rectangle 7"/>
          <p:cNvSpPr>
            <a:spLocks noGrp="1" noChangeArrowheads="1"/>
          </p:cNvSpPr>
          <p:nvPr>
            <p:ph type="sldNum" sz="quarter" idx="5"/>
          </p:nvPr>
        </p:nvSpPr>
        <p:spPr bwMode="auto">
          <a:xfrm>
            <a:off x="4144964" y="9120188"/>
            <a:ext cx="3170237" cy="481012"/>
          </a:xfrm>
          <a:prstGeom prst="rect">
            <a:avLst/>
          </a:prstGeom>
          <a:noFill/>
          <a:ln w="9525">
            <a:noFill/>
            <a:miter lim="800000"/>
            <a:headEnd/>
            <a:tailEnd/>
          </a:ln>
          <a:effectLst/>
        </p:spPr>
        <p:txBody>
          <a:bodyPr vert="horz" wrap="square" lIns="96636" tIns="48317" rIns="96636" bIns="48317" numCol="1" anchor="b" anchorCtr="0" compatLnSpc="1">
            <a:prstTxWarp prst="textNoShape">
              <a:avLst/>
            </a:prstTxWarp>
          </a:bodyPr>
          <a:lstStyle>
            <a:lvl1pPr algn="r" defTabSz="966602">
              <a:defRPr sz="1300" smtClean="0"/>
            </a:lvl1pPr>
          </a:lstStyle>
          <a:p>
            <a:pPr>
              <a:defRPr/>
            </a:pPr>
            <a:fld id="{00D21756-2628-4BE9-BD09-0397532FBF3E}" type="slidenum">
              <a:rPr lang="en-US"/>
              <a:pPr>
                <a:defRPr/>
              </a:pPr>
              <a:t>‹#›</a:t>
            </a:fld>
            <a:endParaRPr lang="en-US" dirty="0"/>
          </a:p>
        </p:txBody>
      </p:sp>
    </p:spTree>
    <p:extLst>
      <p:ext uri="{BB962C8B-B14F-4D97-AF65-F5344CB8AC3E}">
        <p14:creationId xmlns:p14="http://schemas.microsoft.com/office/powerpoint/2010/main" val="320595247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ummahealth.org/medicaleducation/fellowships/medical-simulation/simulation-courses/responding-to-workplace-violence-in-healthcar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everyone.</a:t>
            </a:r>
          </a:p>
          <a:p>
            <a:r>
              <a:rPr lang="en-US" dirty="0"/>
              <a:t>Thank them for attending this important course and for their dedication to safety in the workplace.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Provide any necessary general instructions including location of emergency exits, restroom locations, and expected breaks.</a:t>
            </a:r>
          </a:p>
          <a:p>
            <a:endParaRPr lang="en-US" dirty="0"/>
          </a:p>
          <a:p>
            <a:r>
              <a:rPr lang="en-US" dirty="0"/>
              <a:t>Introduce the program.</a:t>
            </a:r>
          </a:p>
          <a:p>
            <a:endParaRPr lang="en-US" dirty="0"/>
          </a:p>
          <a:p>
            <a:r>
              <a:rPr lang="en-US" baseline="0" dirty="0"/>
              <a:t>You will hear things and see things in the class that you would not normally see in a classroom setting, but are things seen and heard in the patient care settings.</a:t>
            </a:r>
          </a:p>
          <a:p>
            <a:endParaRPr lang="en-US" baseline="0" dirty="0"/>
          </a:p>
          <a:p>
            <a:r>
              <a:rPr lang="en-US" baseline="0" dirty="0"/>
              <a:t>This course is NOT a substitute for any organizationally adopted de-escalation program (e.g., NVCI, NAPPI).</a:t>
            </a:r>
            <a:endParaRPr lang="en-US" dirty="0"/>
          </a:p>
          <a:p>
            <a:endParaRPr lang="en-US" dirty="0"/>
          </a:p>
        </p:txBody>
      </p:sp>
    </p:spTree>
    <p:extLst>
      <p:ext uri="{BB962C8B-B14F-4D97-AF65-F5344CB8AC3E}">
        <p14:creationId xmlns:p14="http://schemas.microsoft.com/office/powerpoint/2010/main" val="1546830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Purpose:</a:t>
            </a:r>
            <a:r>
              <a:rPr lang="en-US" baseline="0" dirty="0"/>
              <a:t>  Bring realization that nursing/healthcare workers work in the most violent environment.</a:t>
            </a:r>
          </a:p>
          <a:p>
            <a:endParaRPr lang="en-US" baseline="0" dirty="0"/>
          </a:p>
          <a:p>
            <a:r>
              <a:rPr lang="en-US" baseline="0" dirty="0"/>
              <a:t>Talk Points:</a:t>
            </a:r>
          </a:p>
          <a:p>
            <a:endParaRPr lang="en-US" baseline="0" dirty="0"/>
          </a:p>
          <a:p>
            <a:r>
              <a:rPr lang="en-US" baseline="0" dirty="0"/>
              <a:t>Review OSHA statement and statistic from 2014.  The numbers have only increased.</a:t>
            </a:r>
          </a:p>
          <a:p>
            <a:endParaRPr lang="en-US" dirty="0"/>
          </a:p>
          <a:p>
            <a:r>
              <a:rPr lang="en-US" dirty="0"/>
              <a:t>Assaults</a:t>
            </a:r>
            <a:r>
              <a:rPr lang="en-US" baseline="0" dirty="0"/>
              <a:t> s</a:t>
            </a:r>
            <a:r>
              <a:rPr lang="en-US" dirty="0"/>
              <a:t>uspected</a:t>
            </a:r>
            <a:r>
              <a:rPr lang="en-US" baseline="0" dirty="0"/>
              <a:t> of being low due to under reporting – OSHA.</a:t>
            </a:r>
          </a:p>
          <a:p>
            <a:endParaRPr lang="en-US" baseline="0" dirty="0"/>
          </a:p>
          <a:p>
            <a:r>
              <a:rPr lang="en-US" baseline="0" dirty="0"/>
              <a:t>What would this ‘percentage of assaults against healthcare workers’ be if we reported all of the forms of violence? </a:t>
            </a:r>
          </a:p>
          <a:p>
            <a:endParaRPr lang="en-US" baseline="0" dirty="0"/>
          </a:p>
          <a:p>
            <a:r>
              <a:rPr lang="en-US" baseline="0" dirty="0"/>
              <a:t>Other industries report these things that healthcare workers have developed decades of tolerances too.</a:t>
            </a:r>
          </a:p>
          <a:p>
            <a:endParaRPr lang="en-US" dirty="0"/>
          </a:p>
        </p:txBody>
      </p:sp>
    </p:spTree>
    <p:extLst>
      <p:ext uri="{BB962C8B-B14F-4D97-AF65-F5344CB8AC3E}">
        <p14:creationId xmlns:p14="http://schemas.microsoft.com/office/powerpoint/2010/main" val="2842810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Further bring realization that violent events can and will happen “here”</a:t>
            </a:r>
          </a:p>
          <a:p>
            <a:endParaRPr lang="en-US" baseline="0" dirty="0"/>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High resolution videos are available on the linked page if your presentation capabilities permit.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b="1" u="sng" dirty="0">
              <a:solidFill>
                <a:srgbClr val="000000"/>
              </a:solidFill>
              <a:hlinkClick r:id="rId3">
                <a:extLst>
                  <a:ext uri="{A12FA001-AC4F-418D-AE19-62706E023703}">
                    <ahyp:hlinkClr xmlns:ahyp="http://schemas.microsoft.com/office/drawing/2018/hyperlinkcolor" val="tx"/>
                  </a:ext>
                </a:extLst>
              </a:hlinkClick>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u="sng" dirty="0">
                <a:solidFill>
                  <a:srgbClr val="000000"/>
                </a:solidFill>
                <a:hlinkClick r:id="rId3">
                  <a:extLst>
                    <a:ext uri="{A12FA001-AC4F-418D-AE19-62706E023703}">
                      <ahyp:hlinkClr xmlns:ahyp="http://schemas.microsoft.com/office/drawing/2018/hyperlinkcolor" val="tx"/>
                    </a:ext>
                  </a:extLst>
                </a:hlinkClick>
              </a:rPr>
              <a:t>01 SIMULATION Hospital Lobby Active Shooter</a:t>
            </a:r>
            <a:endParaRPr lang="en-US" sz="1200" b="1" u="sng" dirty="0">
              <a:solidFill>
                <a:srgbClr val="00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Watch video in class: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Click link to enter webpage.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Select low- or high-resolution video file:  </a:t>
            </a:r>
            <a:r>
              <a:rPr lang="en-US" sz="1200" b="1" u="sng" dirty="0">
                <a:solidFill>
                  <a:srgbClr val="000000"/>
                </a:solidFill>
                <a:hlinkClick r:id="rId3">
                  <a:extLst>
                    <a:ext uri="{A12FA001-AC4F-418D-AE19-62706E023703}">
                      <ahyp:hlinkClr xmlns:ahyp="http://schemas.microsoft.com/office/drawing/2018/hyperlinkcolor" val="tx"/>
                    </a:ext>
                  </a:extLst>
                </a:hlinkClick>
              </a:rPr>
              <a:t>01 SIMULATION Hospital Lobby Active Shooter</a:t>
            </a:r>
            <a:endParaRPr lang="en-US" sz="1200" b="1" u="sng" dirty="0">
              <a:solidFill>
                <a:srgbClr val="00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Click to play video.</a:t>
            </a:r>
          </a:p>
          <a:p>
            <a:endParaRPr lang="en-US" baseline="0" dirty="0"/>
          </a:p>
          <a:p>
            <a:r>
              <a:rPr lang="en-US" baseline="0" dirty="0"/>
              <a:t>Talk Points:</a:t>
            </a:r>
          </a:p>
          <a:p>
            <a:endParaRPr lang="en-US" baseline="0" dirty="0"/>
          </a:p>
          <a:p>
            <a:r>
              <a:rPr lang="en-US" baseline="0" dirty="0"/>
              <a:t>Possibly share a similar experience/incident in own hospital.</a:t>
            </a:r>
          </a:p>
        </p:txBody>
      </p:sp>
    </p:spTree>
    <p:extLst>
      <p:ext uri="{BB962C8B-B14F-4D97-AF65-F5344CB8AC3E}">
        <p14:creationId xmlns:p14="http://schemas.microsoft.com/office/powerpoint/2010/main" val="462338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Get the class thinking of options and engaged in discussion</a:t>
            </a:r>
          </a:p>
          <a:p>
            <a:endParaRPr lang="en-US" baseline="0" dirty="0"/>
          </a:p>
          <a:p>
            <a:r>
              <a:rPr lang="en-US" baseline="0" dirty="0"/>
              <a:t>Talk Points:</a:t>
            </a:r>
            <a:endParaRPr lang="en-US" dirty="0"/>
          </a:p>
          <a:p>
            <a:endParaRPr lang="en-US" dirty="0"/>
          </a:p>
          <a:p>
            <a:r>
              <a:rPr lang="en-US" dirty="0"/>
              <a:t>What would you do?</a:t>
            </a:r>
          </a:p>
          <a:p>
            <a:endParaRPr lang="en-US" dirty="0"/>
          </a:p>
          <a:p>
            <a:r>
              <a:rPr lang="en-US" dirty="0"/>
              <a:t>(Minimal</a:t>
            </a:r>
            <a:r>
              <a:rPr lang="en-US" baseline="0" dirty="0"/>
              <a:t> instructor talking, l</a:t>
            </a:r>
            <a:r>
              <a:rPr lang="en-US" dirty="0"/>
              <a:t>et</a:t>
            </a:r>
            <a:r>
              <a:rPr lang="en-US" baseline="0" dirty="0"/>
              <a:t> the class talk and provide options. It will be tempting to relay knowledge and start teaching at this point, but stay the course, don’t jump ahead, transition into the next slide after some quick engagement)</a:t>
            </a:r>
            <a:r>
              <a:rPr lang="en-US" dirty="0"/>
              <a:t>		</a:t>
            </a:r>
          </a:p>
        </p:txBody>
      </p:sp>
    </p:spTree>
    <p:extLst>
      <p:ext uri="{BB962C8B-B14F-4D97-AF65-F5344CB8AC3E}">
        <p14:creationId xmlns:p14="http://schemas.microsoft.com/office/powerpoint/2010/main" val="3190360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Describe the proven tendency of “people” to revert to other crisis training taken in life when an incident occurs.</a:t>
            </a:r>
          </a:p>
          <a:p>
            <a:endParaRPr lang="en-US" baseline="0" dirty="0"/>
          </a:p>
          <a:p>
            <a:r>
              <a:rPr lang="en-US" baseline="0" dirty="0"/>
              <a:t>Talk Points:</a:t>
            </a:r>
            <a:endParaRPr lang="en-US" dirty="0"/>
          </a:p>
          <a:p>
            <a:endParaRPr lang="en-US" dirty="0"/>
          </a:p>
          <a:p>
            <a:r>
              <a:rPr lang="en-US" dirty="0"/>
              <a:t>What have you</a:t>
            </a:r>
            <a:r>
              <a:rPr lang="en-US" baseline="0" dirty="0"/>
              <a:t> been trained to do in the past?  </a:t>
            </a:r>
          </a:p>
          <a:p>
            <a:r>
              <a:rPr lang="en-US" baseline="0" dirty="0"/>
              <a:t>Many people haven’t had crisis or disaster training since their K-12 experience, where we did tornado drills and fire drills. </a:t>
            </a:r>
          </a:p>
          <a:p>
            <a:r>
              <a:rPr lang="en-US" baseline="0" dirty="0"/>
              <a:t>If you were in school in the 70’s and 80’s, you were likely trained in Nuclear air raid drills as well. </a:t>
            </a:r>
          </a:p>
          <a:p>
            <a:endParaRPr lang="en-US" baseline="0" dirty="0"/>
          </a:p>
          <a:p>
            <a:r>
              <a:rPr lang="en-US" baseline="0" dirty="0"/>
              <a:t>In fire drills, we learned to line up and follow the person in front of you, typically led by a teacher.</a:t>
            </a:r>
          </a:p>
          <a:p>
            <a:r>
              <a:rPr lang="en-US" baseline="0" dirty="0"/>
              <a:t>In tornado drills, we huddled to interior walls and faced away from the windows, hid under desks, went to corridors and lined against the walls, or huddled in corners. </a:t>
            </a:r>
          </a:p>
          <a:p>
            <a:endParaRPr lang="en-US" baseline="0" dirty="0"/>
          </a:p>
          <a:p>
            <a:r>
              <a:rPr lang="en-US" baseline="0" dirty="0"/>
              <a:t>So what do we do in a crisis? We revert to what we’re trained to do. </a:t>
            </a:r>
          </a:p>
          <a:p>
            <a:r>
              <a:rPr lang="en-US" baseline="0" dirty="0"/>
              <a:t>In Columbine High School during the shooting, surveillance videos of kids doing just that. </a:t>
            </a:r>
          </a:p>
          <a:p>
            <a:pPr marL="177845" indent="-177845">
              <a:buFontTx/>
              <a:buChar char="-"/>
            </a:pPr>
            <a:r>
              <a:rPr lang="en-US" baseline="0" dirty="0"/>
              <a:t>Hiding under desks and tables in the library and cafeteria. </a:t>
            </a:r>
          </a:p>
          <a:p>
            <a:pPr marL="177845" indent="-177845">
              <a:buFontTx/>
              <a:buChar char="-"/>
            </a:pPr>
            <a:r>
              <a:rPr lang="en-US" baseline="0" dirty="0"/>
              <a:t>Running around following the person in front of them.</a:t>
            </a:r>
          </a:p>
          <a:p>
            <a:pPr marL="177845" indent="-177845">
              <a:buFontTx/>
              <a:buChar char="-"/>
            </a:pPr>
            <a:r>
              <a:rPr lang="en-US" baseline="0" dirty="0"/>
              <a:t>In the library, there was a serpentine-like line of kids running between the tables without a direction or goal.</a:t>
            </a:r>
          </a:p>
          <a:p>
            <a:pPr marL="177845" indent="-177845">
              <a:buFontTx/>
              <a:buChar char="-"/>
            </a:pPr>
            <a:r>
              <a:rPr lang="en-US" baseline="0" dirty="0"/>
              <a:t>All proven to not be good options as a response to two kids with guns.</a:t>
            </a:r>
          </a:p>
          <a:p>
            <a:endParaRPr lang="en-US" baseline="0" dirty="0"/>
          </a:p>
          <a:p>
            <a:r>
              <a:rPr lang="en-US" baseline="0" dirty="0"/>
              <a:t>A photo was available, but now taken down to protect student privacy, of some students sitting on the floor, by the front of the classroom while a lone gunman shot and killed 32 people on the campus of Virginia Tech in 2007. The students stayed in their classroom, huddling, while the gunman shot and killed many.</a:t>
            </a:r>
          </a:p>
          <a:p>
            <a:endParaRPr lang="en-US" baseline="0" dirty="0"/>
          </a:p>
          <a:p>
            <a:r>
              <a:rPr lang="en-US" i="1" baseline="0" dirty="0"/>
              <a:t>Facts: 32 people were killed and 17 others wounded. Two semi-automatic pistols. Cho, the shooter, walked onto the second floor and into a classroom (206), shot the professor and fired several rounds into the students, then walked to the next classroom (211) and repeated.  Cho went back to 206 a second time and shot more. Other classrooms, heard shooting. One classroom (207) the students held the door. Cho went on to the next classroom (204) where professor tried to hold the door shut while students climbed out and dropped from the 2</a:t>
            </a:r>
            <a:r>
              <a:rPr lang="en-US" i="1" baseline="30000" dirty="0"/>
              <a:t>nd</a:t>
            </a:r>
            <a:r>
              <a:rPr lang="en-US" i="1" baseline="0" dirty="0"/>
              <a:t> story window. He went to another classroom (204) and starting shooting students. Cho went returned to the same classroom he started (206) and walked up and down the aisles shooting again. Then back to 211 where he shot more students, here is where he took his own life. </a:t>
            </a:r>
          </a:p>
          <a:p>
            <a:endParaRPr lang="en-US" baseline="0" dirty="0"/>
          </a:p>
          <a:p>
            <a:r>
              <a:rPr lang="en-US" baseline="0" dirty="0"/>
              <a:t>Referring to the picture (room 207 or 205).. </a:t>
            </a:r>
          </a:p>
          <a:p>
            <a:r>
              <a:rPr lang="en-US" baseline="0" dirty="0"/>
              <a:t>Is this a good option? </a:t>
            </a:r>
          </a:p>
          <a:p>
            <a:r>
              <a:rPr lang="en-US" baseline="0" dirty="0"/>
              <a:t>What are we doing here? (waiting for help, waiting for an “all clear”)</a:t>
            </a:r>
          </a:p>
          <a:p>
            <a:endParaRPr lang="en-US" baseline="0" dirty="0"/>
          </a:p>
          <a:p>
            <a:r>
              <a:rPr lang="en-US" baseline="0" dirty="0"/>
              <a:t>(Prepare the students for The Huddle in-class activity as provided in the Instructor Modules.)</a:t>
            </a:r>
          </a:p>
          <a:p>
            <a:endParaRPr lang="en-US" baseline="0" dirty="0"/>
          </a:p>
          <a:p>
            <a:endParaRPr lang="en-US" baseline="0" dirty="0"/>
          </a:p>
          <a:p>
            <a:endParaRPr lang="en-US" baseline="0" dirty="0"/>
          </a:p>
        </p:txBody>
      </p:sp>
    </p:spTree>
    <p:extLst>
      <p:ext uri="{BB962C8B-B14F-4D97-AF65-F5344CB8AC3E}">
        <p14:creationId xmlns:p14="http://schemas.microsoft.com/office/powerpoint/2010/main" val="2007571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Huddle activity as provided in the Instructor Modules.)</a:t>
            </a:r>
          </a:p>
          <a:p>
            <a:endParaRPr lang="en-US" dirty="0"/>
          </a:p>
          <a:p>
            <a:r>
              <a:rPr lang="en-US" dirty="0"/>
              <a:t>(If you are not going to include The Huddle activity in your class, you may go to the next slide and view an example of The Huddle.  If you are including the activity, you will this slide for your timer.)</a:t>
            </a:r>
          </a:p>
          <a:p>
            <a:endParaRPr lang="en-US" dirty="0"/>
          </a:p>
          <a:p>
            <a:r>
              <a:rPr lang="en-US" dirty="0"/>
              <a:t>Inform students of a short activity where they will huddle together while a simulated gunman (an actor) will come into the room.</a:t>
            </a:r>
          </a:p>
          <a:p>
            <a:endParaRPr lang="en-US" dirty="0"/>
          </a:p>
          <a:p>
            <a:r>
              <a:rPr lang="en-US" dirty="0"/>
              <a:t>Allow students to step to the side or view from a comfortable space if they request accommodations.</a:t>
            </a:r>
          </a:p>
          <a:p>
            <a:endParaRPr lang="en-US" dirty="0"/>
          </a:p>
          <a:p>
            <a:r>
              <a:rPr lang="en-US" dirty="0"/>
              <a:t>See Instructor Modules for instructions on how to run this activity.</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Have students move and huddle together.  Dim the lights.</a:t>
            </a:r>
          </a:p>
          <a:p>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*Always conduct the simulations and training only as provided in the Instructor Modules and accompanying videos. </a:t>
            </a:r>
          </a:p>
          <a:p>
            <a:endParaRPr lang="en-US" dirty="0"/>
          </a:p>
        </p:txBody>
      </p:sp>
    </p:spTree>
    <p:extLst>
      <p:ext uri="{BB962C8B-B14F-4D97-AF65-F5344CB8AC3E}">
        <p14:creationId xmlns:p14="http://schemas.microsoft.com/office/powerpoint/2010/main" val="1565168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This video is included here due to Covid pandemic restrictions. If your facility requires at least six (6) feet distancing, The Huddle activity can be viewed here and discussed as a class. If your facility does not have restrictions in place, complete the activity using the previous slide and skip this slide.</a:t>
            </a:r>
          </a:p>
          <a:p>
            <a:endParaRPr lang="en-US" baseline="0" dirty="0"/>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High resolution videos are available on the linked page if your presentation capabilities permit.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b="1" u="sng" dirty="0">
              <a:solidFill>
                <a:schemeClr val="accent3"/>
              </a:solidFill>
            </a:endParaRPr>
          </a:p>
          <a:p>
            <a:r>
              <a:rPr lang="en-US" sz="1200" b="1" u="sng" dirty="0">
                <a:solidFill>
                  <a:schemeClr val="accent3"/>
                </a:solidFill>
              </a:rPr>
              <a:t>View video #02 Huddle Observation Instruction Part 1</a:t>
            </a:r>
            <a:endParaRPr lang="en-US" b="1"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Watch video in class: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Click link to enter webpage.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Select low- or high-resolution video file: </a:t>
            </a:r>
            <a:r>
              <a:rPr lang="en-US" sz="1200" b="1" u="sng" dirty="0">
                <a:solidFill>
                  <a:schemeClr val="accent3"/>
                </a:solidFill>
              </a:rPr>
              <a:t>02 Huddle Observation Instruction Part 1</a:t>
            </a:r>
            <a:endParaRPr lang="en-US" sz="1200" b="1" u="sng" dirty="0">
              <a:solidFill>
                <a:srgbClr val="00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Click to play video.</a:t>
            </a:r>
          </a:p>
          <a:p>
            <a:endParaRPr lang="en-US" baseline="0" dirty="0"/>
          </a:p>
          <a:p>
            <a:r>
              <a:rPr lang="en-US" baseline="0" dirty="0"/>
              <a:t>Talk Points:</a:t>
            </a:r>
            <a:endParaRPr lang="en-US" dirty="0"/>
          </a:p>
          <a:p>
            <a:endParaRPr lang="en-US" dirty="0"/>
          </a:p>
          <a:p>
            <a:r>
              <a:rPr lang="en-US" dirty="0"/>
              <a:t>Discuss the video and how you may have felt in the same situation.</a:t>
            </a:r>
          </a:p>
        </p:txBody>
      </p:sp>
    </p:spTree>
    <p:extLst>
      <p:ext uri="{BB962C8B-B14F-4D97-AF65-F5344CB8AC3E}">
        <p14:creationId xmlns:p14="http://schemas.microsoft.com/office/powerpoint/2010/main" val="913304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a:noFill/>
        </p:spPr>
        <p:txBody>
          <a:bodyPr/>
          <a:lstStyle/>
          <a:p>
            <a:pPr defTabSz="965075"/>
            <a:r>
              <a:rPr lang="en-US" altLang="en-US" dirty="0"/>
              <a:t>Alice Presentation</a:t>
            </a:r>
          </a:p>
        </p:txBody>
      </p:sp>
      <p:sp>
        <p:nvSpPr>
          <p:cNvPr id="60419" name="Rectangle 7"/>
          <p:cNvSpPr>
            <a:spLocks noGrp="1" noChangeArrowheads="1"/>
          </p:cNvSpPr>
          <p:nvPr>
            <p:ph type="sldNum" sz="quarter" idx="5"/>
          </p:nvPr>
        </p:nvSpPr>
        <p:spPr>
          <a:noFill/>
        </p:spPr>
        <p:txBody>
          <a:bodyPr/>
          <a:lstStyle/>
          <a:p>
            <a:pPr defTabSz="965075"/>
            <a:fld id="{F1AA5068-D961-420C-9EFD-70F8B2847F8D}" type="slidenum">
              <a:rPr lang="en-US" altLang="en-US" smtClean="0"/>
              <a:pPr defTabSz="965075"/>
              <a:t>16</a:t>
            </a:fld>
            <a:endParaRPr lang="en-US" altLang="en-US" dirty="0"/>
          </a:p>
        </p:txBody>
      </p:sp>
      <p:sp>
        <p:nvSpPr>
          <p:cNvPr id="60420" name="Rectangle 2"/>
          <p:cNvSpPr>
            <a:spLocks noGrp="1" noRot="1" noChangeAspect="1" noChangeArrowheads="1" noTextEdit="1"/>
          </p:cNvSpPr>
          <p:nvPr>
            <p:ph type="sldImg"/>
          </p:nvPr>
        </p:nvSpPr>
        <p:spPr>
          <a:ln/>
        </p:spPr>
      </p:sp>
      <p:sp>
        <p:nvSpPr>
          <p:cNvPr id="60421" name="Rectangle 3"/>
          <p:cNvSpPr>
            <a:spLocks noGrp="1" noChangeArrowheads="1"/>
          </p:cNvSpPr>
          <p:nvPr>
            <p:ph type="body" idx="1"/>
          </p:nvPr>
        </p:nvSpPr>
        <p:spPr>
          <a:noFill/>
          <a:ln/>
        </p:spPr>
        <p:txBody>
          <a:bodyPr/>
          <a:lstStyle/>
          <a:p>
            <a:r>
              <a:rPr lang="en-US" dirty="0"/>
              <a:t>Purpose:</a:t>
            </a:r>
            <a:r>
              <a:rPr lang="en-US" baseline="0" dirty="0"/>
              <a:t> To show that the class is on there own for the first minutes of an incident.</a:t>
            </a:r>
          </a:p>
          <a:p>
            <a:endParaRPr lang="en-US" baseline="0" dirty="0"/>
          </a:p>
          <a:p>
            <a:r>
              <a:rPr lang="en-US" baseline="0" dirty="0"/>
              <a:t>Talk Points:</a:t>
            </a:r>
            <a:endParaRPr lang="en-US" dirty="0"/>
          </a:p>
          <a:p>
            <a:endParaRPr lang="en-US" altLang="en-US" dirty="0"/>
          </a:p>
          <a:p>
            <a:r>
              <a:rPr lang="en-US" altLang="en-US" dirty="0"/>
              <a:t>Review the first statement and second statement.</a:t>
            </a:r>
          </a:p>
          <a:p>
            <a:endParaRPr lang="en-US" altLang="en-US" dirty="0"/>
          </a:p>
          <a:p>
            <a:r>
              <a:rPr lang="en-US" altLang="en-US" dirty="0"/>
              <a:t>Who is really the FIRST responder?</a:t>
            </a:r>
            <a:r>
              <a:rPr lang="en-US" altLang="en-US" baseline="0" dirty="0"/>
              <a:t>  </a:t>
            </a:r>
          </a:p>
          <a:p>
            <a:r>
              <a:rPr lang="en-US" altLang="en-US" baseline="0" dirty="0"/>
              <a:t>You are. </a:t>
            </a:r>
          </a:p>
          <a:p>
            <a:r>
              <a:rPr lang="en-US" altLang="en-US" baseline="0" dirty="0"/>
              <a:t>You must have other options than what we experienced.</a:t>
            </a:r>
          </a:p>
          <a:p>
            <a:endParaRPr lang="en-US" altLang="en-US" baseline="0" dirty="0"/>
          </a:p>
          <a:p>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Reflect on what happens physiologically to our bodies.</a:t>
            </a:r>
          </a:p>
          <a:p>
            <a:endParaRPr lang="en-US" baseline="0" dirty="0"/>
          </a:p>
          <a:p>
            <a:r>
              <a:rPr lang="en-US" baseline="0" dirty="0"/>
              <a:t>Talk Points:</a:t>
            </a:r>
            <a:endParaRPr lang="en-US" dirty="0"/>
          </a:p>
          <a:p>
            <a:endParaRPr lang="en-US" dirty="0"/>
          </a:p>
          <a:p>
            <a:r>
              <a:rPr lang="en-US" dirty="0"/>
              <a:t>In</a:t>
            </a:r>
            <a:r>
              <a:rPr lang="en-US" baseline="0" dirty="0"/>
              <a:t> a crisis, our heart rates go up. </a:t>
            </a:r>
          </a:p>
          <a:p>
            <a:r>
              <a:rPr lang="en-US" baseline="0" dirty="0"/>
              <a:t>When our heart rates go up, our critical thinking shuts down.</a:t>
            </a:r>
          </a:p>
          <a:p>
            <a:r>
              <a:rPr lang="en-US" baseline="0" dirty="0"/>
              <a:t>When our critical thinking shuts down, we freeze or revert to whatever training we have had.</a:t>
            </a:r>
          </a:p>
          <a:p>
            <a:endParaRPr lang="en-US" baseline="0" dirty="0"/>
          </a:p>
        </p:txBody>
      </p:sp>
    </p:spTree>
    <p:extLst>
      <p:ext uri="{BB962C8B-B14F-4D97-AF65-F5344CB8AC3E}">
        <p14:creationId xmlns:p14="http://schemas.microsoft.com/office/powerpoint/2010/main" val="1989579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discuss acronyms your organization uses (e.g., R.A.C.E. and P.A.S.S for fire safety)</a:t>
            </a:r>
          </a:p>
          <a:p>
            <a:endParaRPr lang="en-US" dirty="0"/>
          </a:p>
          <a:p>
            <a:r>
              <a:rPr lang="en-US" dirty="0"/>
              <a:t>Add “A.B.L.E.” to this list to help us remember how to respond during a workplace violence situation.</a:t>
            </a:r>
          </a:p>
        </p:txBody>
      </p:sp>
    </p:spTree>
    <p:extLst>
      <p:ext uri="{BB962C8B-B14F-4D97-AF65-F5344CB8AC3E}">
        <p14:creationId xmlns:p14="http://schemas.microsoft.com/office/powerpoint/2010/main" val="2285862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a:t>
            </a:r>
          </a:p>
          <a:p>
            <a:endParaRPr lang="en-US" baseline="0" dirty="0"/>
          </a:p>
          <a:p>
            <a:r>
              <a:rPr lang="en-US" baseline="0" dirty="0"/>
              <a:t>Talk Points:</a:t>
            </a:r>
            <a:endParaRPr lang="en-US" dirty="0"/>
          </a:p>
          <a:p>
            <a:endParaRPr lang="en-US" baseline="0" dirty="0"/>
          </a:p>
          <a:p>
            <a:r>
              <a:rPr lang="en-US" baseline="0" dirty="0"/>
              <a:t>Sometimes this is referred to as “fight or flight”. It’s a bit more complex when we were conditioned to do something different than flight.</a:t>
            </a:r>
          </a:p>
          <a:p>
            <a:endParaRPr lang="en-US" baseline="0" dirty="0"/>
          </a:p>
          <a:p>
            <a:r>
              <a:rPr lang="en-US" baseline="0" dirty="0"/>
              <a:t>This may look more like “fight or flight or duck under tables or run aimlessly or yell or attack or other things”</a:t>
            </a:r>
          </a:p>
          <a:p>
            <a:endParaRPr lang="en-US" b="1" dirty="0"/>
          </a:p>
          <a:p>
            <a:r>
              <a:rPr lang="en-US" b="0" dirty="0"/>
              <a:t>From</a:t>
            </a:r>
            <a:r>
              <a:rPr lang="en-US" b="0" baseline="0" dirty="0"/>
              <a:t> this point on in the class, we’re going to indicate any violent crisis as the “</a:t>
            </a:r>
            <a:r>
              <a:rPr lang="en-US" b="1" i="0" baseline="0" dirty="0"/>
              <a:t>Boom</a:t>
            </a:r>
            <a:r>
              <a:rPr lang="en-US" b="0" baseline="0" dirty="0"/>
              <a:t>”.  This could be a bomb, a violent encounter like yelling or slamming, a gun shot. </a:t>
            </a:r>
            <a:endParaRPr lang="en-US" b="0" dirty="0"/>
          </a:p>
          <a:p>
            <a:endParaRPr lang="en-US" b="0" dirty="0"/>
          </a:p>
          <a:p>
            <a:r>
              <a:rPr lang="en-US" b="0" dirty="0"/>
              <a:t>Let’s talk</a:t>
            </a:r>
            <a:r>
              <a:rPr lang="en-US" b="0" baseline="0" dirty="0"/>
              <a:t> about what happens to our body when a balloon pops, a book slams on a desk, a near car accident, a person gets up in your face yelling. </a:t>
            </a:r>
          </a:p>
          <a:p>
            <a:endParaRPr lang="en-US" b="1" dirty="0"/>
          </a:p>
          <a:p>
            <a:r>
              <a:rPr lang="en-US" b="1" i="1" dirty="0"/>
              <a:t>Stress</a:t>
            </a:r>
          </a:p>
          <a:p>
            <a:r>
              <a:rPr lang="en-US" i="1" dirty="0"/>
              <a:t>According to the Cleveland Clinic, elevated heart rates are a natural response to stress. Excessive stress in your life can invoke the fight-or-flight reaction, which is the body's natural alarm system. When you face real or perceived threats to health or safety, the brain's hypothalamus region is stimulated, which produces nerve and hormonal signals that act on the adrenal glands. During stressful situations, the adrenal glands, which sit on top of the kidneys, release significant amounts of hormones, especially adrenaline and cortisol. These two hormones work in concert to ready the body for action. Adrenaline boosts your heart rate, along with blood pressure and energy supplies, while cortisol mobilizes stored sugars, increases the brain's use of glucose and down-regulates nonessential bodily functions, among other activities. Chronic activation of the body's stress-response system increases the risk of health problems, including heart disease, digestive problems and depression.</a:t>
            </a:r>
          </a:p>
          <a:p>
            <a:endParaRPr lang="en-US" dirty="0"/>
          </a:p>
        </p:txBody>
      </p:sp>
    </p:spTree>
    <p:extLst>
      <p:ext uri="{BB962C8B-B14F-4D97-AF65-F5344CB8AC3E}">
        <p14:creationId xmlns:p14="http://schemas.microsoft.com/office/powerpoint/2010/main" val="794511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 Background and disclaimer – review as needed.</a:t>
            </a:r>
          </a:p>
          <a:p>
            <a:endParaRPr lang="en-US" dirty="0"/>
          </a:p>
        </p:txBody>
      </p:sp>
    </p:spTree>
    <p:extLst>
      <p:ext uri="{BB962C8B-B14F-4D97-AF65-F5344CB8AC3E}">
        <p14:creationId xmlns:p14="http://schemas.microsoft.com/office/powerpoint/2010/main" val="2652088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To begin describing the importance of Accepting what is happening.  </a:t>
            </a:r>
          </a:p>
          <a:p>
            <a:endParaRPr lang="en-US" baseline="0" dirty="0"/>
          </a:p>
          <a:p>
            <a:r>
              <a:rPr lang="en-US" baseline="0" dirty="0"/>
              <a:t>Talk Points:</a:t>
            </a:r>
          </a:p>
          <a:p>
            <a:endParaRPr lang="en-US" baseline="0" dirty="0"/>
          </a:p>
          <a:p>
            <a:r>
              <a:rPr lang="en-US" baseline="0" dirty="0"/>
              <a:t>When a BOOM happens, y</a:t>
            </a:r>
            <a:r>
              <a:rPr lang="en-US" dirty="0"/>
              <a:t>our brain</a:t>
            </a:r>
            <a:r>
              <a:rPr lang="en-US" baseline="0" dirty="0"/>
              <a:t> either </a:t>
            </a:r>
            <a:r>
              <a:rPr lang="en-US" b="1" baseline="0" dirty="0"/>
              <a:t>accepts</a:t>
            </a:r>
            <a:r>
              <a:rPr lang="en-US" baseline="0" dirty="0"/>
              <a:t> what is happening right away… or it </a:t>
            </a:r>
            <a:r>
              <a:rPr lang="en-US" b="1" i="0" baseline="0" dirty="0"/>
              <a:t>doesn’t accept</a:t>
            </a:r>
            <a:r>
              <a:rPr lang="en-US" baseline="0" dirty="0"/>
              <a:t> that what is happening is real or we’ve been trained to react a different way to circumstances close to the one in front of our face.  </a:t>
            </a:r>
            <a:r>
              <a:rPr lang="en-US" dirty="0"/>
              <a:t>How well prepared is YOUR brain?</a:t>
            </a:r>
          </a:p>
        </p:txBody>
      </p:sp>
    </p:spTree>
    <p:extLst>
      <p:ext uri="{BB962C8B-B14F-4D97-AF65-F5344CB8AC3E}">
        <p14:creationId xmlns:p14="http://schemas.microsoft.com/office/powerpoint/2010/main" val="35197915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Describe the framework concept of who our brain would manage the situation. </a:t>
            </a:r>
          </a:p>
          <a:p>
            <a:endParaRPr lang="en-US" baseline="0" dirty="0"/>
          </a:p>
          <a:p>
            <a:r>
              <a:rPr lang="en-US" baseline="0" dirty="0"/>
              <a:t>Talk Points:</a:t>
            </a:r>
          </a:p>
          <a:p>
            <a:endParaRPr lang="en-US" baseline="0" dirty="0"/>
          </a:p>
          <a:p>
            <a:r>
              <a:rPr lang="en-US" i="0" baseline="0" dirty="0"/>
              <a:t>Framework: previous training or work experience. Military, safety trainings, self-defense classes, or previous Law Enforcement experience. This could provide you more options to critical think yourself through a BOOM (incident). </a:t>
            </a:r>
          </a:p>
          <a:p>
            <a:endParaRPr lang="en-US" i="0" baseline="0" dirty="0"/>
          </a:p>
          <a:p>
            <a:r>
              <a:rPr lang="en-US" i="0" baseline="0" dirty="0"/>
              <a:t>Physical limitations </a:t>
            </a:r>
          </a:p>
          <a:p>
            <a:r>
              <a:rPr lang="en-US" i="0" baseline="0" dirty="0"/>
              <a:t>Platform example: person had fallen off a train platform, some people may freeze if they are unable to jump down from an 8’ high platform.  – physical limitation</a:t>
            </a:r>
            <a:endParaRPr lang="en-US" i="0" dirty="0"/>
          </a:p>
          <a:p>
            <a:endParaRPr lang="en-US" i="0" dirty="0"/>
          </a:p>
          <a:p>
            <a:r>
              <a:rPr lang="en-US" i="0" dirty="0"/>
              <a:t>Emotional</a:t>
            </a:r>
            <a:r>
              <a:rPr lang="en-US" i="0" baseline="0" dirty="0"/>
              <a:t> limitations </a:t>
            </a:r>
          </a:p>
          <a:p>
            <a:r>
              <a:rPr lang="en-US" i="0" dirty="0"/>
              <a:t>Eye-pop example: In</a:t>
            </a:r>
            <a:r>
              <a:rPr lang="en-US" i="0" baseline="0" dirty="0"/>
              <a:t> a previous class someone had stated they would “take their fingers and pop out their attacker's eyes. Some may not be able to take themselves there emotionally if they don’t prepare themselves to do this.</a:t>
            </a:r>
            <a:r>
              <a:rPr lang="en-US" i="0" dirty="0"/>
              <a:t> – emotional limitation</a:t>
            </a:r>
          </a:p>
          <a:p>
            <a:endParaRPr lang="en-US" i="0" dirty="0"/>
          </a:p>
          <a:p>
            <a:r>
              <a:rPr lang="en-US" i="0" dirty="0">
                <a:solidFill>
                  <a:srgbClr val="FF0000"/>
                </a:solidFill>
              </a:rPr>
              <a:t>This section doesn’t provide the</a:t>
            </a:r>
            <a:r>
              <a:rPr lang="en-US" i="0" baseline="0" dirty="0">
                <a:solidFill>
                  <a:srgbClr val="FF0000"/>
                </a:solidFill>
              </a:rPr>
              <a:t> full story to be able to replicate.</a:t>
            </a:r>
            <a:endParaRPr lang="en-US" i="0" dirty="0">
              <a:solidFill>
                <a:srgbClr val="FF0000"/>
              </a:solidFill>
            </a:endParaRPr>
          </a:p>
        </p:txBody>
      </p:sp>
    </p:spTree>
    <p:extLst>
      <p:ext uri="{BB962C8B-B14F-4D97-AF65-F5344CB8AC3E}">
        <p14:creationId xmlns:p14="http://schemas.microsoft.com/office/powerpoint/2010/main" val="3049835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Purpose:</a:t>
            </a:r>
            <a:r>
              <a:rPr lang="en-US" baseline="0" dirty="0"/>
              <a:t> Introduction to the Gut Feeling</a:t>
            </a:r>
          </a:p>
          <a:p>
            <a:endParaRPr lang="en-US" baseline="0" dirty="0"/>
          </a:p>
          <a:p>
            <a:r>
              <a:rPr lang="en-US" baseline="0" dirty="0"/>
              <a:t>Talk Points:</a:t>
            </a:r>
          </a:p>
          <a:p>
            <a:r>
              <a:rPr lang="en-US" baseline="0" dirty="0"/>
              <a:t>How many people have experienced a gut feeling they couldn’t explain, déjà vu, hair standing up on the back of your neck, or just a feeling? </a:t>
            </a:r>
          </a:p>
          <a:p>
            <a:r>
              <a:rPr lang="en-US" baseline="0" dirty="0"/>
              <a:t>How many people have listened to this feeling? Normally we do not listen to this feeling, we ignore it. Sometimes we are even intrigued by danger. </a:t>
            </a:r>
          </a:p>
          <a:p>
            <a:r>
              <a:rPr lang="en-US" baseline="0" dirty="0"/>
              <a:t>Talk to the class about their own experiences so they can relate to it. Most tend to relate to leaving something on and leaving the house. </a:t>
            </a:r>
          </a:p>
          <a:p>
            <a:endParaRPr lang="en-US" baseline="0" dirty="0"/>
          </a:p>
          <a:p>
            <a:r>
              <a:rPr lang="en-US" baseline="0" dirty="0"/>
              <a:t>What is happening: your subconscious is trying to communicate with your conscious. We tend to be reactive to things throughout the day but listening to your gut feeling/intuition is something we can control, and we must listen to it. Sometimes we may not be able to explain it, but it could very well prevent you from becoming victimized.</a:t>
            </a:r>
          </a:p>
          <a:p>
            <a:endParaRPr lang="en-US" dirty="0"/>
          </a:p>
          <a:p>
            <a:r>
              <a:rPr lang="en-US" dirty="0"/>
              <a:t>Examples;</a:t>
            </a:r>
          </a:p>
          <a:p>
            <a:r>
              <a:rPr lang="en-US" dirty="0"/>
              <a:t>Home invasion  - we put our window shade up and watch the neighbor's home and police cars</a:t>
            </a:r>
          </a:p>
          <a:p>
            <a:r>
              <a:rPr lang="en-US" dirty="0"/>
              <a:t>Elevator – a person ignored their gut feeling, got on (or stayed on) the elevator, and was</a:t>
            </a:r>
            <a:r>
              <a:rPr lang="en-US" baseline="0" dirty="0"/>
              <a:t> assaulted</a:t>
            </a:r>
          </a:p>
          <a:p>
            <a:endParaRPr lang="en-US" baseline="0" dirty="0"/>
          </a:p>
          <a:p>
            <a:r>
              <a:rPr lang="en-US" baseline="0" dirty="0"/>
              <a:t>Include any appropriate such experiences you are comfortable sharing.</a:t>
            </a:r>
            <a:endParaRPr lang="en-US" i="1" baseline="0" dirty="0"/>
          </a:p>
          <a:p>
            <a:r>
              <a:rPr lang="en-US" i="1" baseline="0" dirty="0"/>
              <a:t>_____________________________</a:t>
            </a:r>
          </a:p>
          <a:p>
            <a:r>
              <a:rPr lang="en-US" i="1" baseline="0" dirty="0"/>
              <a:t>Instructors only – the following books are excellent sources of information to support this section and provide examples to share:</a:t>
            </a:r>
          </a:p>
          <a:p>
            <a:endParaRPr lang="en-US" i="1" baseline="0" dirty="0"/>
          </a:p>
          <a:p>
            <a:r>
              <a:rPr lang="en-US" i="1" u="sng" baseline="0" dirty="0"/>
              <a:t>The Gift of Fear by Gavin deBecker is a must read for relatable stories to share.  </a:t>
            </a:r>
          </a:p>
          <a:p>
            <a:r>
              <a:rPr lang="en-US" i="1" u="sng" baseline="0" dirty="0"/>
              <a:t>As are the following:</a:t>
            </a:r>
          </a:p>
          <a:p>
            <a:r>
              <a:rPr lang="en-US" i="1" u="sng" baseline="0" dirty="0"/>
              <a:t>Gut Feeling by Gerd Gigerenzer.</a:t>
            </a:r>
          </a:p>
          <a:p>
            <a:r>
              <a:rPr lang="en-US" i="1" u="sng" baseline="0" dirty="0"/>
              <a:t>Blink Malcolm Gladwell.</a:t>
            </a:r>
          </a:p>
          <a:p>
            <a:r>
              <a:rPr lang="en-US" i="1" u="sng" baseline="0" dirty="0"/>
              <a:t>This is the source of the “elevator” story.</a:t>
            </a:r>
          </a:p>
          <a:p>
            <a:r>
              <a:rPr lang="en-US" i="1" u="sng" baseline="0" dirty="0"/>
              <a:t>Reconditioning ourselves to not worry about being offense. Safety FIRST. Don’t worry about how it might look or make the person feel. </a:t>
            </a:r>
          </a:p>
          <a:p>
            <a:r>
              <a:rPr lang="en-US" i="1" u="sng" dirty="0"/>
              <a:t>Lengthy</a:t>
            </a:r>
            <a:r>
              <a:rPr lang="en-US" i="1" u="sng" baseline="0" dirty="0"/>
              <a:t> discussion on reconditioning ourselves to not ignore our instincts because we don’t want to be rude, hurt feelings, etc. </a:t>
            </a:r>
          </a:p>
          <a:p>
            <a:r>
              <a:rPr lang="en-US" i="1" u="sng" baseline="0" dirty="0"/>
              <a:t>Humans are the only species that ignores their gut feeling.</a:t>
            </a:r>
            <a:endParaRPr lang="en-US" i="1" u="sng" dirty="0"/>
          </a:p>
        </p:txBody>
      </p:sp>
      <p:sp>
        <p:nvSpPr>
          <p:cNvPr id="4" name="Slide Number Placeholder 3"/>
          <p:cNvSpPr>
            <a:spLocks noGrp="1"/>
          </p:cNvSpPr>
          <p:nvPr>
            <p:ph type="sldNum" sz="quarter" idx="10"/>
          </p:nvPr>
        </p:nvSpPr>
        <p:spPr/>
        <p:txBody>
          <a:bodyPr/>
          <a:lstStyle/>
          <a:p>
            <a:fld id="{D49AEDD1-03B7-F64A-95F2-004F31395B9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Tree>
    <p:extLst>
      <p:ext uri="{BB962C8B-B14F-4D97-AF65-F5344CB8AC3E}">
        <p14:creationId xmlns:p14="http://schemas.microsoft.com/office/powerpoint/2010/main" val="2112466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Purpose:</a:t>
            </a:r>
            <a:r>
              <a:rPr lang="en-US" baseline="0" dirty="0"/>
              <a:t> </a:t>
            </a:r>
          </a:p>
          <a:p>
            <a:endParaRPr lang="en-US" baseline="0" dirty="0"/>
          </a:p>
          <a:p>
            <a:r>
              <a:rPr lang="en-US" baseline="0" dirty="0"/>
              <a:t>Talk Points:</a:t>
            </a:r>
          </a:p>
          <a:p>
            <a:endParaRPr lang="en-US" baseline="0" dirty="0"/>
          </a:p>
          <a:p>
            <a:r>
              <a:rPr lang="en-US" baseline="0" dirty="0"/>
              <a:t>Ask the class who they think listens to their intuition/gut feeling better, humans or animals. </a:t>
            </a:r>
          </a:p>
          <a:p>
            <a:endParaRPr lang="en-US" baseline="0" dirty="0"/>
          </a:p>
          <a:p>
            <a:r>
              <a:rPr lang="en-US" baseline="0" dirty="0"/>
              <a:t>Animals do, they run from danger, humans tend to be intrigued by danger and want to see what is happening. </a:t>
            </a:r>
          </a:p>
          <a:p>
            <a:r>
              <a:rPr lang="en-US" baseline="0" dirty="0"/>
              <a:t>There is a lot of unknowns when your curiosity gets the best of you.  </a:t>
            </a:r>
          </a:p>
          <a:p>
            <a:r>
              <a:rPr lang="en-US" baseline="0" dirty="0"/>
              <a:t>Some people dismiss their intuition.  </a:t>
            </a:r>
          </a:p>
          <a:p>
            <a:endParaRPr lang="en-US" baseline="0" dirty="0"/>
          </a:p>
          <a:p>
            <a:r>
              <a:rPr lang="en-US" baseline="0" dirty="0"/>
              <a:t>Examples; rattlesnakes warn if you are too close by rattling their tail and if you ignore it that warning they are liable to strike you. </a:t>
            </a:r>
          </a:p>
          <a:p>
            <a:r>
              <a:rPr lang="en-US" baseline="0" dirty="0"/>
              <a:t>Deer, squirrels, birds, bears, in the back yard – they tend to flee if you try to go toward them, they are not staying around to figure out if there is danger. </a:t>
            </a:r>
          </a:p>
          <a:p>
            <a:endParaRPr lang="en-US" baseline="0" dirty="0"/>
          </a:p>
          <a:p>
            <a:r>
              <a:rPr lang="en-US" baseline="0" dirty="0"/>
              <a:t>As humans we do not generally listen to our gut feelings. </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D49AEDD1-03B7-F64A-95F2-004F31395B9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a:t>
            </a:r>
          </a:p>
          <a:p>
            <a:endParaRPr lang="en-US" baseline="0" dirty="0"/>
          </a:p>
          <a:p>
            <a:r>
              <a:rPr lang="en-US" baseline="0" dirty="0"/>
              <a:t>Talk Points:</a:t>
            </a:r>
          </a:p>
          <a:p>
            <a:endParaRPr lang="en-US" dirty="0"/>
          </a:p>
          <a:p>
            <a:r>
              <a:rPr lang="en-US" dirty="0"/>
              <a:t>From this point on in your life, we</a:t>
            </a:r>
            <a:r>
              <a:rPr lang="en-US" baseline="0" dirty="0"/>
              <a:t> are taking away your permissions </a:t>
            </a:r>
            <a:r>
              <a:rPr lang="en-US" dirty="0"/>
              <a:t>to freeze. </a:t>
            </a:r>
          </a:p>
          <a:p>
            <a:endParaRPr lang="en-US" dirty="0"/>
          </a:p>
          <a:p>
            <a:r>
              <a:rPr lang="en-US" dirty="0"/>
              <a:t>We must accept that what is happening is real as soon as possible.</a:t>
            </a:r>
          </a:p>
          <a:p>
            <a:endParaRPr lang="en-US" dirty="0"/>
          </a:p>
          <a:p>
            <a:r>
              <a:rPr lang="en-US" baseline="0" dirty="0"/>
              <a:t>This is the first step before we can allow ourselves to apply options to respond. </a:t>
            </a:r>
            <a:endParaRPr lang="en-US" dirty="0"/>
          </a:p>
        </p:txBody>
      </p:sp>
    </p:spTree>
    <p:extLst>
      <p:ext uri="{BB962C8B-B14F-4D97-AF65-F5344CB8AC3E}">
        <p14:creationId xmlns:p14="http://schemas.microsoft.com/office/powerpoint/2010/main" val="42552649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First option is a must, Accept</a:t>
            </a:r>
          </a:p>
          <a:p>
            <a:endParaRPr lang="en-US" baseline="0" dirty="0"/>
          </a:p>
          <a:p>
            <a:r>
              <a:rPr lang="en-US" baseline="0" dirty="0"/>
              <a:t>Talk Points:</a:t>
            </a:r>
            <a:endParaRPr lang="en-US" dirty="0"/>
          </a:p>
          <a:p>
            <a:endParaRPr lang="en-US" dirty="0"/>
          </a:p>
          <a:p>
            <a:r>
              <a:rPr lang="en-US" dirty="0"/>
              <a:t>Accept what is happening as real as soon as possible.</a:t>
            </a:r>
          </a:p>
        </p:txBody>
      </p:sp>
    </p:spTree>
    <p:extLst>
      <p:ext uri="{BB962C8B-B14F-4D97-AF65-F5344CB8AC3E}">
        <p14:creationId xmlns:p14="http://schemas.microsoft.com/office/powerpoint/2010/main" val="39246954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Carry over from previous</a:t>
            </a:r>
          </a:p>
          <a:p>
            <a:endParaRPr lang="en-US" baseline="0" dirty="0"/>
          </a:p>
          <a:p>
            <a:r>
              <a:rPr lang="en-US" baseline="0" dirty="0"/>
              <a:t>Talk Points:</a:t>
            </a:r>
            <a:endParaRPr lang="en-US" dirty="0"/>
          </a:p>
          <a:p>
            <a:endParaRPr lang="en-US" dirty="0"/>
          </a:p>
          <a:p>
            <a:r>
              <a:rPr lang="en-US" dirty="0"/>
              <a:t>Read slide.</a:t>
            </a:r>
          </a:p>
        </p:txBody>
      </p:sp>
    </p:spTree>
    <p:extLst>
      <p:ext uri="{BB962C8B-B14F-4D97-AF65-F5344CB8AC3E}">
        <p14:creationId xmlns:p14="http://schemas.microsoft.com/office/powerpoint/2010/main" val="39246954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Describe that not all BOOMs are instant.</a:t>
            </a:r>
          </a:p>
          <a:p>
            <a:endParaRPr lang="en-US" baseline="0" dirty="0"/>
          </a:p>
          <a:p>
            <a:r>
              <a:rPr lang="en-US" baseline="0" dirty="0"/>
              <a:t>Talk Points:</a:t>
            </a:r>
            <a:endParaRPr lang="en-US" dirty="0"/>
          </a:p>
          <a:p>
            <a:endParaRPr lang="en-US" dirty="0"/>
          </a:p>
          <a:p>
            <a:r>
              <a:rPr lang="en-US" dirty="0"/>
              <a:t>Review slide</a:t>
            </a:r>
            <a:r>
              <a:rPr lang="en-US" baseline="0" dirty="0"/>
              <a:t> and provide examples such as threats over a timeframe, escalating behaviors over a timeframe, maybe even days or weeks in some cases.  </a:t>
            </a:r>
          </a:p>
          <a:p>
            <a:endParaRPr lang="en-US" baseline="0" dirty="0"/>
          </a:p>
          <a:p>
            <a:r>
              <a:rPr lang="en-US" baseline="0" dirty="0"/>
              <a:t>For events that may build up, we all have a “safety” switch that needs to be turned on when attempts to resolve or other alternatives are not an option any further.  </a:t>
            </a:r>
          </a:p>
          <a:p>
            <a:endParaRPr lang="en-US" baseline="0" dirty="0"/>
          </a:p>
          <a:p>
            <a:r>
              <a:rPr lang="en-US" baseline="0" dirty="0"/>
              <a:t>That safety switch is different in each person, some have different thresholds and experiences.  </a:t>
            </a:r>
          </a:p>
          <a:p>
            <a:endParaRPr lang="en-US" baseline="0" dirty="0"/>
          </a:p>
          <a:p>
            <a:r>
              <a:rPr lang="en-US" baseline="0" dirty="0"/>
              <a:t>Trust your gut. Your gut will know when it’s time to switch from ‘de-escalate’ or tolerate to ‘take measures to be safe’.</a:t>
            </a:r>
          </a:p>
          <a:p>
            <a:endParaRPr lang="en-US" dirty="0"/>
          </a:p>
          <a:p>
            <a:r>
              <a:rPr lang="en-US" dirty="0"/>
              <a:t>Reinforce that</a:t>
            </a:r>
            <a:r>
              <a:rPr lang="en-US" baseline="0" dirty="0"/>
              <a:t> you can only react if you accept the situation.</a:t>
            </a:r>
            <a:endParaRPr lang="en-US" dirty="0"/>
          </a:p>
        </p:txBody>
      </p:sp>
    </p:spTree>
    <p:extLst>
      <p:ext uri="{BB962C8B-B14F-4D97-AF65-F5344CB8AC3E}">
        <p14:creationId xmlns:p14="http://schemas.microsoft.com/office/powerpoint/2010/main" val="18138522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Building framework</a:t>
            </a:r>
          </a:p>
          <a:p>
            <a:endParaRPr lang="en-US" baseline="0" dirty="0"/>
          </a:p>
          <a:p>
            <a:r>
              <a:rPr lang="en-US" baseline="0" dirty="0"/>
              <a:t>Talk Points:</a:t>
            </a:r>
            <a:endParaRPr lang="en-US" dirty="0"/>
          </a:p>
          <a:p>
            <a:endParaRPr lang="en-US" dirty="0"/>
          </a:p>
          <a:p>
            <a:r>
              <a:rPr lang="en-US" dirty="0"/>
              <a:t>Again,</a:t>
            </a:r>
            <a:r>
              <a:rPr lang="en-US" baseline="0" dirty="0"/>
              <a:t> reinforce. You can’t react until you accept.</a:t>
            </a:r>
            <a:endParaRPr lang="en-US" dirty="0"/>
          </a:p>
          <a:p>
            <a:endParaRPr lang="en-US" dirty="0"/>
          </a:p>
        </p:txBody>
      </p:sp>
    </p:spTree>
    <p:extLst>
      <p:ext uri="{BB962C8B-B14F-4D97-AF65-F5344CB8AC3E}">
        <p14:creationId xmlns:p14="http://schemas.microsoft.com/office/powerpoint/2010/main" val="1444686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 Background and warnings</a:t>
            </a:r>
          </a:p>
          <a:p>
            <a:endParaRPr lang="en-US" dirty="0"/>
          </a:p>
          <a:p>
            <a:r>
              <a:rPr lang="en-US" dirty="0"/>
              <a:t>Talk Points: </a:t>
            </a:r>
          </a:p>
          <a:p>
            <a:endParaRPr lang="en-US" dirty="0"/>
          </a:p>
          <a:p>
            <a:r>
              <a:rPr lang="en-US" i="1" dirty="0"/>
              <a:t>Optional</a:t>
            </a:r>
            <a:r>
              <a:rPr lang="en-US" i="1" baseline="0" dirty="0"/>
              <a:t> </a:t>
            </a:r>
            <a:r>
              <a:rPr lang="en-US" i="1" dirty="0"/>
              <a:t>(insert the organizations journey</a:t>
            </a:r>
            <a:r>
              <a:rPr lang="en-US" i="1" baseline="0" dirty="0"/>
              <a:t> to get to this class):</a:t>
            </a:r>
            <a:endParaRPr lang="en-US" i="1" dirty="0"/>
          </a:p>
          <a:p>
            <a:r>
              <a:rPr lang="en-US" i="1" dirty="0"/>
              <a:t>	How we got to this point in training we offer: </a:t>
            </a:r>
          </a:p>
          <a:p>
            <a:r>
              <a:rPr lang="en-US" i="1" dirty="0"/>
              <a:t>	Discuss your facility’s previous workplace violence training and need (examples of situations) and how you came to offer this course. </a:t>
            </a:r>
          </a:p>
          <a:p>
            <a:r>
              <a:rPr lang="en-US" i="1" dirty="0"/>
              <a:t>	Discuss NVCI and ALiCE if applicable.</a:t>
            </a:r>
          </a:p>
          <a:p>
            <a:endParaRPr lang="en-US" i="1" dirty="0"/>
          </a:p>
          <a:p>
            <a:r>
              <a:rPr lang="en-US" i="1" baseline="0" dirty="0"/>
              <a:t>A.B.L.E. fills in the gaps of workplace violence that these two programs (NVCI and ALiCE) leave to be filled and covers what staff may deal with more frequently, sometimes daily in the health system.</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1"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i="1" baseline="0" dirty="0"/>
              <a:t>This course fills in the gaps of workplace violence that these two programs leave to be filled and covers what our staff deals with more frequently, sometimes daily in the health system.</a:t>
            </a:r>
          </a:p>
          <a:p>
            <a:endParaRPr lang="en-US" baseline="0" dirty="0"/>
          </a:p>
          <a:p>
            <a:r>
              <a:rPr lang="en-US" baseline="0" dirty="0"/>
              <a:t>You will hear things and see things in the class that you would not normally see in a classroom setting, but are things seen and heard in the patient care settings.</a:t>
            </a:r>
          </a:p>
          <a:p>
            <a:endParaRPr lang="en-US" i="1" baseline="0" dirty="0"/>
          </a:p>
          <a:p>
            <a:r>
              <a:rPr lang="en-US" baseline="0" dirty="0"/>
              <a:t>This course is NOT a substitute for any organizationally adopted de-escalation program (e.g., NVCI, NAPPI).</a:t>
            </a:r>
            <a:endParaRPr lang="en-US" dirty="0"/>
          </a:p>
          <a:p>
            <a:endParaRPr lang="en-US" dirty="0"/>
          </a:p>
        </p:txBody>
      </p:sp>
    </p:spTree>
    <p:extLst>
      <p:ext uri="{BB962C8B-B14F-4D97-AF65-F5344CB8AC3E}">
        <p14:creationId xmlns:p14="http://schemas.microsoft.com/office/powerpoint/2010/main" val="11903584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Mindset needed when accepting that a violent event is imminent.</a:t>
            </a:r>
          </a:p>
          <a:p>
            <a:endParaRPr lang="en-US" baseline="0" dirty="0"/>
          </a:p>
          <a:p>
            <a:r>
              <a:rPr lang="en-US" baseline="0" dirty="0"/>
              <a:t>Talk Points:</a:t>
            </a:r>
            <a:endParaRPr lang="en-US" dirty="0"/>
          </a:p>
          <a:p>
            <a:endParaRPr lang="en-US" dirty="0"/>
          </a:p>
          <a:p>
            <a:r>
              <a:rPr lang="en-US" dirty="0"/>
              <a:t>Take control.</a:t>
            </a:r>
          </a:p>
          <a:p>
            <a:endParaRPr lang="en-US" dirty="0"/>
          </a:p>
          <a:p>
            <a:r>
              <a:rPr lang="en-US" dirty="0"/>
              <a:t>Review statements in slides.</a:t>
            </a:r>
          </a:p>
          <a:p>
            <a:endParaRPr lang="en-US" dirty="0"/>
          </a:p>
          <a:p>
            <a:r>
              <a:rPr lang="en-US" dirty="0"/>
              <a:t>Everyone has someone that counts on them to be in their life, we have a duty to them to take</a:t>
            </a:r>
            <a:r>
              <a:rPr lang="en-US" baseline="0" dirty="0"/>
              <a:t> action. </a:t>
            </a:r>
          </a:p>
          <a:p>
            <a:endParaRPr lang="en-US" baseline="0" dirty="0"/>
          </a:p>
          <a:p>
            <a:r>
              <a:rPr lang="en-US" b="0" i="1" u="sng" baseline="0" dirty="0"/>
              <a:t>Remember - One person does not have the right to take your choices away. </a:t>
            </a:r>
          </a:p>
          <a:p>
            <a:endParaRPr lang="en-US" b="0" i="1" u="sng" baseline="0" dirty="0"/>
          </a:p>
          <a:p>
            <a:r>
              <a:rPr lang="en-US" b="0" i="1" u="sng" baseline="0" dirty="0"/>
              <a:t>Flip the switch to survivor mindset!</a:t>
            </a:r>
            <a:endParaRPr lang="en-US" b="0" i="1" u="sng" dirty="0"/>
          </a:p>
        </p:txBody>
      </p:sp>
    </p:spTree>
    <p:extLst>
      <p:ext uri="{BB962C8B-B14F-4D97-AF65-F5344CB8AC3E}">
        <p14:creationId xmlns:p14="http://schemas.microsoft.com/office/powerpoint/2010/main" val="1209539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a:noFill/>
        </p:spPr>
        <p:txBody>
          <a:bodyPr/>
          <a:lstStyle/>
          <a:p>
            <a:r>
              <a:rPr lang="en-US" dirty="0"/>
              <a:t>Alice Presentation</a:t>
            </a:r>
          </a:p>
        </p:txBody>
      </p:sp>
      <p:sp>
        <p:nvSpPr>
          <p:cNvPr id="70659" name="Rectangle 7"/>
          <p:cNvSpPr>
            <a:spLocks noGrp="1" noChangeArrowheads="1"/>
          </p:cNvSpPr>
          <p:nvPr>
            <p:ph type="sldNum" sz="quarter" idx="5"/>
          </p:nvPr>
        </p:nvSpPr>
        <p:spPr>
          <a:noFill/>
        </p:spPr>
        <p:txBody>
          <a:bodyPr/>
          <a:lstStyle/>
          <a:p>
            <a:fld id="{E3E10010-CA42-484E-8DED-3B863E38585D}" type="slidenum">
              <a:rPr lang="en-US" smtClean="0"/>
              <a:pPr/>
              <a:t>31</a:t>
            </a:fld>
            <a:endParaRPr lang="en-US" dirty="0"/>
          </a:p>
        </p:txBody>
      </p:sp>
      <p:sp>
        <p:nvSpPr>
          <p:cNvPr id="70660" name="Rectangle 2"/>
          <p:cNvSpPr>
            <a:spLocks noGrp="1" noRot="1" noChangeAspect="1" noChangeArrowheads="1" noTextEdit="1"/>
          </p:cNvSpPr>
          <p:nvPr>
            <p:ph type="sldImg"/>
          </p:nvPr>
        </p:nvSpPr>
        <p:spPr>
          <a:ln/>
        </p:spPr>
      </p:sp>
      <p:sp>
        <p:nvSpPr>
          <p:cNvPr id="70661"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cap="all" baseline="0" dirty="0"/>
              <a:t>Customize this slide as needed to reflect your facility’s information and procedure.</a:t>
            </a:r>
            <a:endParaRPr lang="en-US" cap="all" dirty="0"/>
          </a:p>
          <a:p>
            <a:endParaRPr lang="en-US" dirty="0"/>
          </a:p>
          <a:p>
            <a:r>
              <a:rPr lang="en-US" dirty="0"/>
              <a:t>Purpose: Review</a:t>
            </a:r>
            <a:r>
              <a:rPr lang="en-US" baseline="0" dirty="0"/>
              <a:t> the notification options and methods for the class to start a response for security, police, help. </a:t>
            </a:r>
          </a:p>
          <a:p>
            <a:endParaRPr lang="en-US" cap="all" baseline="0" dirty="0"/>
          </a:p>
          <a:p>
            <a:r>
              <a:rPr lang="en-US" baseline="0" dirty="0"/>
              <a:t>Talk Points:</a:t>
            </a:r>
            <a:endParaRPr lang="en-US" dirty="0"/>
          </a:p>
          <a:p>
            <a:endParaRPr lang="en-US" dirty="0"/>
          </a:p>
          <a:p>
            <a:pPr defTabSz="948507">
              <a:defRPr/>
            </a:pPr>
            <a:r>
              <a:rPr lang="en-US" baseline="0" dirty="0">
                <a:highlight>
                  <a:srgbClr val="FFFF00"/>
                </a:highlight>
              </a:rPr>
              <a:t>Discuss how to call for help from your workplace (or wherever you are located). </a:t>
            </a:r>
          </a:p>
          <a:p>
            <a:pPr defTabSz="948507">
              <a:defRPr/>
            </a:pPr>
            <a:endParaRPr lang="en-US" baseline="0" dirty="0"/>
          </a:p>
          <a:p>
            <a:pPr defTabSz="948507">
              <a:defRPr/>
            </a:pPr>
            <a:r>
              <a:rPr lang="en-US" baseline="0" dirty="0"/>
              <a:t>The timer - remember the timer from the earlier exercise?  A response doesn’t start until a notification is made.  </a:t>
            </a:r>
          </a:p>
          <a:p>
            <a:pPr defTabSz="948507">
              <a:defRPr/>
            </a:pPr>
            <a:r>
              <a:rPr lang="en-US" baseline="0" dirty="0"/>
              <a:t>Calling may not be an option at first, but as soon as an opportunity occurs, this must occur to decrease the time of response for help.</a:t>
            </a:r>
          </a:p>
          <a:p>
            <a:pPr defTabSz="948507">
              <a:defRPr/>
            </a:pPr>
            <a:endParaRPr lang="en-US" i="0" baseline="0" dirty="0"/>
          </a:p>
          <a:p>
            <a:pPr defTabSz="948507">
              <a:defRPr/>
            </a:pPr>
            <a:r>
              <a:rPr lang="en-US" i="0" u="none" baseline="0" dirty="0"/>
              <a:t>If using your cell phone to call 911, local police or other emergency services, they may they ask for your address. </a:t>
            </a:r>
          </a:p>
          <a:p>
            <a:pPr defTabSz="948507">
              <a:defRPr/>
            </a:pPr>
            <a:r>
              <a:rPr lang="en-US" i="0" u="none" baseline="0" dirty="0"/>
              <a:t>Not all emergency services have automatic number identification or automatic location identification (ANI/ALI). </a:t>
            </a:r>
          </a:p>
          <a:p>
            <a:pPr defTabSz="948507">
              <a:defRPr/>
            </a:pPr>
            <a:r>
              <a:rPr lang="en-US" i="0" u="none" baseline="0" dirty="0"/>
              <a:t>As well, your call may go into a service area that does not service where you are (due to cell tower location). </a:t>
            </a:r>
          </a:p>
          <a:p>
            <a:pPr defTabSz="948507">
              <a:defRPr/>
            </a:pPr>
            <a:r>
              <a:rPr lang="en-US" i="0" u="none" baseline="0" dirty="0"/>
              <a:t>Your call may be transferred to another call center where you will most likely be asked to repeat the information.</a:t>
            </a:r>
          </a:p>
          <a:p>
            <a:pPr defTabSz="948507">
              <a:defRPr/>
            </a:pPr>
            <a:endParaRPr lang="en-US" i="0" u="none" baseline="0" dirty="0"/>
          </a:p>
          <a:p>
            <a:pPr defTabSz="948507">
              <a:defRPr/>
            </a:pPr>
            <a:r>
              <a:rPr lang="en-US" i="0" u="none" baseline="0" dirty="0"/>
              <a:t>Calling 911 from within the hospital may result in response delays. </a:t>
            </a:r>
          </a:p>
          <a:p>
            <a:pPr defTabSz="948507">
              <a:defRPr/>
            </a:pPr>
            <a:endParaRPr lang="en-US" i="0" u="none" baseline="0" dirty="0"/>
          </a:p>
          <a:p>
            <a:pPr defTabSz="948507">
              <a:defRPr/>
            </a:pPr>
            <a:r>
              <a:rPr lang="en-US" i="0" u="none" baseline="0" dirty="0"/>
              <a:t>(Detail your facility procedures)</a:t>
            </a:r>
          </a:p>
          <a:p>
            <a:pPr defTabSz="948507">
              <a:defRPr/>
            </a:pPr>
            <a:endParaRPr lang="en-US" baseline="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a:noFill/>
        </p:spPr>
        <p:txBody>
          <a:bodyPr/>
          <a:lstStyle/>
          <a:p>
            <a:r>
              <a:rPr lang="en-US" dirty="0"/>
              <a:t>Alice Presentation</a:t>
            </a:r>
          </a:p>
        </p:txBody>
      </p:sp>
      <p:sp>
        <p:nvSpPr>
          <p:cNvPr id="71683" name="Rectangle 7"/>
          <p:cNvSpPr>
            <a:spLocks noGrp="1" noChangeArrowheads="1"/>
          </p:cNvSpPr>
          <p:nvPr>
            <p:ph type="sldNum" sz="quarter" idx="5"/>
          </p:nvPr>
        </p:nvSpPr>
        <p:spPr>
          <a:noFill/>
        </p:spPr>
        <p:txBody>
          <a:bodyPr/>
          <a:lstStyle/>
          <a:p>
            <a:fld id="{3A643967-1C53-4967-8F14-04F466E2730F}" type="slidenum">
              <a:rPr lang="en-US" smtClean="0"/>
              <a:pPr/>
              <a:t>32</a:t>
            </a:fld>
            <a:endParaRPr lang="en-US" dirty="0"/>
          </a:p>
        </p:txBody>
      </p:sp>
      <p:sp>
        <p:nvSpPr>
          <p:cNvPr id="71684" name="Rectangle 2"/>
          <p:cNvSpPr>
            <a:spLocks noGrp="1" noRot="1" noChangeAspect="1" noChangeArrowheads="1" noTextEdit="1"/>
          </p:cNvSpPr>
          <p:nvPr>
            <p:ph type="sldImg"/>
          </p:nvPr>
        </p:nvSpPr>
        <p:spPr>
          <a:ln/>
        </p:spPr>
      </p:sp>
      <p:sp>
        <p:nvSpPr>
          <p:cNvPr id="71685"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CUSTOMIZE THIS SLIDE TO INCLUDE YOUR FACILITY’S INFORMATION.</a:t>
            </a:r>
            <a:endParaRPr lang="en-US" dirty="0"/>
          </a:p>
          <a:p>
            <a:endParaRPr lang="en-US" dirty="0"/>
          </a:p>
          <a:p>
            <a:r>
              <a:rPr lang="en-US" dirty="0"/>
              <a:t>Purpose:</a:t>
            </a:r>
            <a:r>
              <a:rPr lang="en-US" baseline="0" dirty="0"/>
              <a:t> Describe cellular 9-1-1 calls and provide an additional option if one exists. </a:t>
            </a:r>
          </a:p>
          <a:p>
            <a:endParaRPr lang="en-US" baseline="0" dirty="0"/>
          </a:p>
          <a:p>
            <a:r>
              <a:rPr lang="en-US" baseline="0" dirty="0"/>
              <a:t>Talk Points:</a:t>
            </a:r>
            <a:endParaRPr lang="en-US" dirty="0"/>
          </a:p>
          <a:p>
            <a:endParaRPr lang="en-US" dirty="0"/>
          </a:p>
          <a:p>
            <a:r>
              <a:rPr lang="en-US" dirty="0"/>
              <a:t>For campuses covered by physical</a:t>
            </a:r>
            <a:r>
              <a:rPr lang="en-US" baseline="0" dirty="0"/>
              <a:t> responders (police or security), it is a good idea to have the direct number programmed into your phone.  </a:t>
            </a:r>
          </a:p>
          <a:p>
            <a:r>
              <a:rPr lang="en-US" baseline="0" dirty="0"/>
              <a:t>Starting with an “AA” will put it to the top of contacts.</a:t>
            </a:r>
          </a:p>
          <a:p>
            <a:endParaRPr lang="en-US" baseline="0" dirty="0"/>
          </a:p>
          <a:p>
            <a:pPr marL="237127" indent="-237127">
              <a:buAutoNum type="arabicPeriod"/>
            </a:pPr>
            <a:r>
              <a:rPr lang="en-US" baseline="0" dirty="0"/>
              <a:t>The chances of calling from a landline is low in many situations, such as parking lots, hallways, closets, etc.</a:t>
            </a:r>
          </a:p>
          <a:p>
            <a:pPr marL="237127" indent="-237127">
              <a:buAutoNum type="arabicPeriod"/>
            </a:pPr>
            <a:r>
              <a:rPr lang="en-US" baseline="0" dirty="0"/>
              <a:t>The 9-1-1 call may get routed several times to get to the appropriate responders. </a:t>
            </a:r>
          </a:p>
          <a:p>
            <a:pPr marL="237127" indent="-237127">
              <a:buAutoNum type="arabicPeriod"/>
            </a:pPr>
            <a:r>
              <a:rPr lang="en-US" baseline="0" dirty="0"/>
              <a:t>Most 9-1-1 centers do not have high-level GPS technology. </a:t>
            </a:r>
          </a:p>
          <a:p>
            <a:pPr marL="237127" indent="-237127">
              <a:buAutoNum type="arabicPeriod"/>
            </a:pPr>
            <a:r>
              <a:rPr lang="en-US" baseline="0" dirty="0"/>
              <a:t>Outside responders will likely not know where “6 West”, “H-Lot”, “Facilities Engineering”, “Basement Pharmacy”, etc. are located.</a:t>
            </a:r>
          </a:p>
          <a:p>
            <a:pPr marL="237127" indent="-237127">
              <a:buAutoNum type="arabicPeriod"/>
            </a:pPr>
            <a:endParaRPr lang="en-US" baseline="0" dirty="0"/>
          </a:p>
          <a:p>
            <a:r>
              <a:rPr lang="en-US" baseline="0" dirty="0"/>
              <a:t>May save many “ticks” on the timer by dialing directly to onsite personnel if available in your facility.</a:t>
            </a:r>
          </a:p>
          <a:p>
            <a:endParaRPr lang="en-US" baseline="0" dirty="0"/>
          </a:p>
          <a:p>
            <a:r>
              <a:rPr lang="en-US" baseline="0" dirty="0"/>
              <a:t>If the site doesn’t have onsite responders staffed, 9-1-1 is your option. </a:t>
            </a:r>
          </a:p>
          <a:p>
            <a:r>
              <a:rPr lang="en-US" baseline="0" dirty="0"/>
              <a:t>Be prepared to provide specific directions.  Plan it out, because in a crisis, you will not be able to critically think.  </a:t>
            </a:r>
          </a:p>
          <a:p>
            <a:r>
              <a:rPr lang="en-US" baseline="0" dirty="0"/>
              <a:t>Plan should include “I’m at 111 Big Blvd, on the 2</a:t>
            </a:r>
            <a:r>
              <a:rPr lang="en-US" baseline="30000" dirty="0"/>
              <a:t>nd</a:t>
            </a:r>
            <a:r>
              <a:rPr lang="en-US" baseline="0" dirty="0"/>
              <a:t> floor, in the cafeteria, in the west building, that is quickest accessed through the south entrance of that building”.</a:t>
            </a:r>
          </a:p>
          <a:p>
            <a:endParaRPr lang="en-US" baseline="0" dirty="0"/>
          </a:p>
          <a:p>
            <a:r>
              <a:rPr lang="en-US" baseline="0" dirty="0"/>
              <a:t>[Next slide is the “flash” slide]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Show how a description is tough to attain in a flash.</a:t>
            </a:r>
          </a:p>
          <a:p>
            <a:endParaRPr lang="en-US" baseline="0" dirty="0"/>
          </a:p>
          <a:p>
            <a:r>
              <a:rPr lang="en-US" baseline="0" dirty="0"/>
              <a:t>Talk Points:</a:t>
            </a:r>
            <a:endParaRPr lang="en-US" dirty="0"/>
          </a:p>
          <a:p>
            <a:endParaRPr lang="en-US" dirty="0"/>
          </a:p>
          <a:p>
            <a:r>
              <a:rPr lang="en-US" dirty="0"/>
              <a:t>Show flash of the picture. </a:t>
            </a:r>
          </a:p>
          <a:p>
            <a:endParaRPr lang="en-US" dirty="0"/>
          </a:p>
          <a:p>
            <a:r>
              <a:rPr lang="en-US" dirty="0"/>
              <a:t>Ask the class to describe what they saw.</a:t>
            </a:r>
          </a:p>
          <a:p>
            <a:endParaRPr lang="en-US" dirty="0"/>
          </a:p>
          <a:p>
            <a:r>
              <a:rPr lang="en-US" dirty="0"/>
              <a:t>Then</a:t>
            </a:r>
            <a:r>
              <a:rPr lang="en-US" baseline="0" dirty="0"/>
              <a:t> review the picture for accuracy.</a:t>
            </a:r>
            <a:endParaRPr lang="en-US" dirty="0"/>
          </a:p>
        </p:txBody>
      </p:sp>
    </p:spTree>
    <p:extLst>
      <p:ext uri="{BB962C8B-B14F-4D97-AF65-F5344CB8AC3E}">
        <p14:creationId xmlns:p14="http://schemas.microsoft.com/office/powerpoint/2010/main" val="39246954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What information to report for critical decision making by responders and those occupants of the zone. </a:t>
            </a:r>
          </a:p>
          <a:p>
            <a:endParaRPr lang="en-US" baseline="0" dirty="0"/>
          </a:p>
          <a:p>
            <a:r>
              <a:rPr lang="en-US" baseline="0" dirty="0"/>
              <a:t>Talk Points:</a:t>
            </a:r>
            <a:endParaRPr lang="en-US" dirty="0"/>
          </a:p>
          <a:p>
            <a:endParaRPr lang="en-US" dirty="0"/>
          </a:p>
          <a:p>
            <a:r>
              <a:rPr lang="en-US" dirty="0"/>
              <a:t>Practice scanning someone from the top down, you will be impressed with what you remember with</a:t>
            </a:r>
            <a:r>
              <a:rPr lang="en-US" baseline="0" dirty="0"/>
              <a:t> a quick glance.</a:t>
            </a:r>
          </a:p>
          <a:p>
            <a:r>
              <a:rPr lang="en-US" baseline="0" dirty="0"/>
              <a:t>Top down. </a:t>
            </a:r>
          </a:p>
          <a:p>
            <a:r>
              <a:rPr lang="en-US" baseline="0" dirty="0"/>
              <a:t>We don’t want to focus on the details, unless you are in a safe place and can see from a safe distance. You will likely remember a lot from the top down glance.</a:t>
            </a:r>
          </a:p>
          <a:p>
            <a:endParaRPr lang="en-US" baseline="0" dirty="0"/>
          </a:p>
          <a:p>
            <a:r>
              <a:rPr lang="en-US" baseline="0" dirty="0"/>
              <a:t>Getting a description is 2</a:t>
            </a:r>
            <a:r>
              <a:rPr lang="en-US" baseline="30000" dirty="0"/>
              <a:t>nd</a:t>
            </a:r>
            <a:r>
              <a:rPr lang="en-US" baseline="0" dirty="0"/>
              <a:t> to getting to safety. When you call and make notification, here are items important to describe. </a:t>
            </a:r>
          </a:p>
          <a:p>
            <a:endParaRPr lang="en-US" baseline="0" dirty="0"/>
          </a:p>
          <a:p>
            <a:r>
              <a:rPr lang="en-US" baseline="0" dirty="0"/>
              <a:t>Read slide.</a:t>
            </a:r>
          </a:p>
          <a:p>
            <a:endParaRPr lang="en-US" baseline="0" dirty="0"/>
          </a:p>
          <a:p>
            <a:r>
              <a:rPr lang="en-US" baseline="0" dirty="0"/>
              <a:t>Describe weapons.. Not just knives and guns.  Large or small knife.  Long or short gun.  IV poles, bed rails, trays, letter openers, pipes, etc., are ALL weapons and require a different level of response from emergency responders.</a:t>
            </a:r>
          </a:p>
          <a:p>
            <a:endParaRPr lang="en-US" baseline="0" dirty="0"/>
          </a:p>
          <a:p>
            <a:r>
              <a:rPr lang="en-US" baseline="0" dirty="0"/>
              <a:t>Having a weapon also will determine what options of response we have the BOOM occurs and we Accept it.</a:t>
            </a:r>
          </a:p>
          <a:p>
            <a:endParaRPr lang="en-US" baseline="0" dirty="0"/>
          </a:p>
          <a:p>
            <a:r>
              <a:rPr lang="en-US" i="1" u="sng" baseline="0" dirty="0"/>
              <a:t>Reflect on items within healthcare that can be used as a weapon, IV pole, etc. </a:t>
            </a:r>
          </a:p>
          <a:p>
            <a:endParaRPr lang="en-US" i="1" u="sng" baseline="0" dirty="0"/>
          </a:p>
          <a:p>
            <a:r>
              <a:rPr lang="en-US" i="1" u="sng" baseline="0" dirty="0"/>
              <a:t>Difference in law enforcement response based on weapon or not, level of aggression. </a:t>
            </a:r>
          </a:p>
          <a:p>
            <a:r>
              <a:rPr lang="en-US" i="1" u="sng" baseline="0" dirty="0"/>
              <a:t>Information provided to law enforcement dictates their response, i.e., they have a gun.</a:t>
            </a:r>
          </a:p>
          <a:p>
            <a:endParaRPr lang="en-US" dirty="0"/>
          </a:p>
          <a:p>
            <a:endParaRPr lang="en-US" dirty="0"/>
          </a:p>
        </p:txBody>
      </p:sp>
    </p:spTree>
    <p:extLst>
      <p:ext uri="{BB962C8B-B14F-4D97-AF65-F5344CB8AC3E}">
        <p14:creationId xmlns:p14="http://schemas.microsoft.com/office/powerpoint/2010/main" val="4288942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Introduce the idea of an active shooter at work.</a:t>
            </a:r>
          </a:p>
          <a:p>
            <a:endParaRPr lang="en-US" baseline="0" dirty="0"/>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High resolution videos are available on the linked page if your presentation capabilities permit.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u="sng" dirty="0">
              <a:solidFill>
                <a:schemeClr val="accent3"/>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u="sng" dirty="0">
                <a:solidFill>
                  <a:schemeClr val="accent3"/>
                </a:solidFill>
              </a:rPr>
              <a:t>View video #09 SIMULATION Patient Room Active Shooter</a:t>
            </a:r>
            <a:endParaRPr lang="en-US" b="1"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Watch video in class: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Click link to enter webpage.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Select low- or high-resolution video file:  </a:t>
            </a:r>
            <a:r>
              <a:rPr lang="en-US" sz="1200" b="1" u="sng" dirty="0">
                <a:solidFill>
                  <a:schemeClr val="accent3"/>
                </a:solidFill>
              </a:rPr>
              <a:t>09 SIMULATION Patient Room Active Shooter</a:t>
            </a:r>
            <a:endParaRPr lang="en-US" sz="1200" b="1" u="sng" dirty="0">
              <a:solidFill>
                <a:srgbClr val="00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Click to play video.</a:t>
            </a:r>
          </a:p>
          <a:p>
            <a:endParaRPr lang="en-US" baseline="0" dirty="0"/>
          </a:p>
          <a:p>
            <a:r>
              <a:rPr lang="en-US" baseline="0" dirty="0"/>
              <a:t>Talk Points:</a:t>
            </a:r>
            <a:endParaRPr lang="en-US" dirty="0"/>
          </a:p>
          <a:p>
            <a:endParaRPr lang="en-US" dirty="0"/>
          </a:p>
          <a:p>
            <a:r>
              <a:rPr lang="en-US" dirty="0"/>
              <a:t>Ask and discuss how students may have reacted differently in the same situation.</a:t>
            </a:r>
          </a:p>
        </p:txBody>
      </p:sp>
    </p:spTree>
    <p:extLst>
      <p:ext uri="{BB962C8B-B14F-4D97-AF65-F5344CB8AC3E}">
        <p14:creationId xmlns:p14="http://schemas.microsoft.com/office/powerpoint/2010/main" val="21707936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Adding Barricade to the framework</a:t>
            </a:r>
          </a:p>
          <a:p>
            <a:endParaRPr lang="en-US" baseline="0" dirty="0"/>
          </a:p>
          <a:p>
            <a:r>
              <a:rPr lang="en-US" baseline="0" dirty="0"/>
              <a:t>Talk Points:</a:t>
            </a:r>
            <a:endParaRPr lang="en-US" dirty="0"/>
          </a:p>
          <a:p>
            <a:endParaRPr lang="en-US" dirty="0"/>
          </a:p>
          <a:p>
            <a:r>
              <a:rPr lang="en-US" dirty="0"/>
              <a:t>What can we do?  What can we do besides huddle in the corner or under a desk?</a:t>
            </a:r>
          </a:p>
          <a:p>
            <a:endParaRPr lang="en-US" dirty="0"/>
          </a:p>
          <a:p>
            <a:r>
              <a:rPr lang="en-US" dirty="0"/>
              <a:t>Barricade.</a:t>
            </a:r>
          </a:p>
        </p:txBody>
      </p:sp>
    </p:spTree>
    <p:extLst>
      <p:ext uri="{BB962C8B-B14F-4D97-AF65-F5344CB8AC3E}">
        <p14:creationId xmlns:p14="http://schemas.microsoft.com/office/powerpoint/2010/main" val="36895904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Define barricade for the purpose of this option to a violent act.</a:t>
            </a:r>
          </a:p>
          <a:p>
            <a:endParaRPr lang="en-US" baseline="0" dirty="0"/>
          </a:p>
          <a:p>
            <a:r>
              <a:rPr lang="en-US" baseline="0" dirty="0"/>
              <a:t>Talk Points:</a:t>
            </a:r>
            <a:endParaRPr lang="en-US" dirty="0"/>
          </a:p>
          <a:p>
            <a:endParaRPr lang="en-US" dirty="0"/>
          </a:p>
          <a:p>
            <a:r>
              <a:rPr lang="en-US" dirty="0"/>
              <a:t>In</a:t>
            </a:r>
            <a:r>
              <a:rPr lang="en-US" baseline="0" dirty="0"/>
              <a:t> the same ballpark as “hide” from “Run, hide, fight”, the focus of barricading is most effective in most situations.  </a:t>
            </a:r>
          </a:p>
          <a:p>
            <a:endParaRPr lang="en-US" baseline="0" dirty="0"/>
          </a:p>
          <a:p>
            <a:r>
              <a:rPr lang="en-US" i="1" u="sng" baseline="0" dirty="0"/>
              <a:t>Barricade between you and whatever bad situation is happening.</a:t>
            </a:r>
          </a:p>
          <a:p>
            <a:endParaRPr lang="en-US" i="1" u="sng" baseline="0" dirty="0"/>
          </a:p>
          <a:p>
            <a:r>
              <a:rPr lang="en-US" i="1" u="sng" baseline="0" dirty="0"/>
              <a:t>Typical response to a home invasion: HIDE. Why to we do this? We don’t give ourselves other options.</a:t>
            </a:r>
          </a:p>
          <a:p>
            <a:r>
              <a:rPr lang="en-US" i="1" u="sng" baseline="0" dirty="0"/>
              <a:t>How to barricade a nursing unit….fire doors. Homework: Can you barricade your unit? </a:t>
            </a:r>
          </a:p>
          <a:p>
            <a:r>
              <a:rPr lang="en-US" i="1" u="sng" baseline="0" dirty="0"/>
              <a:t>If you can’t barricade your unit, if not, where could you barricade yourself on the unit. </a:t>
            </a:r>
          </a:p>
          <a:p>
            <a:r>
              <a:rPr lang="en-US" i="1" u="sng" baseline="0" dirty="0"/>
              <a:t>Critical thinking is impaired unless you prepare in advance of the scenario and what you would do or where you would go to barricade.  How can I effectively barricade?</a:t>
            </a:r>
          </a:p>
          <a:p>
            <a:endParaRPr lang="en-US" u="sng" baseline="0" dirty="0"/>
          </a:p>
          <a:p>
            <a:endParaRPr lang="en-US" baseline="0" dirty="0"/>
          </a:p>
          <a:p>
            <a:endParaRPr lang="en-US" dirty="0"/>
          </a:p>
          <a:p>
            <a:endParaRPr lang="en-US" dirty="0"/>
          </a:p>
        </p:txBody>
      </p:sp>
    </p:spTree>
    <p:extLst>
      <p:ext uri="{BB962C8B-B14F-4D97-AF65-F5344CB8AC3E}">
        <p14:creationId xmlns:p14="http://schemas.microsoft.com/office/powerpoint/2010/main" val="39246954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Describe the options of most appropriate or natural barriers.</a:t>
            </a:r>
          </a:p>
          <a:p>
            <a:endParaRPr lang="en-US" baseline="0" dirty="0"/>
          </a:p>
          <a:p>
            <a:r>
              <a:rPr lang="en-US" baseline="0" dirty="0"/>
              <a:t>Talk Points:</a:t>
            </a:r>
          </a:p>
          <a:p>
            <a:endParaRPr lang="en-US" baseline="0" dirty="0"/>
          </a:p>
          <a:p>
            <a:r>
              <a:rPr lang="en-US" baseline="0" dirty="0"/>
              <a:t>If something bad is happening outside, the first option should be to keep it outside. Some buildings are already locked down or have the ability to lock them down quickly.</a:t>
            </a:r>
          </a:p>
          <a:p>
            <a:endParaRPr lang="en-US" baseline="0" dirty="0"/>
          </a:p>
          <a:p>
            <a:r>
              <a:rPr lang="en-US" baseline="0" dirty="0"/>
              <a:t>If something bad happens inside, can we lock down a wing?</a:t>
            </a:r>
          </a:p>
          <a:p>
            <a:endParaRPr lang="en-US" baseline="0" dirty="0"/>
          </a:p>
          <a:p>
            <a:r>
              <a:rPr lang="en-US" baseline="0" dirty="0"/>
              <a:t>If something bad happens inside the wing, can we lock down the unit?</a:t>
            </a:r>
          </a:p>
          <a:p>
            <a:r>
              <a:rPr lang="en-US" baseline="0" dirty="0"/>
              <a:t>- Remember that there are fire doors between each unit or wing.  Can they be locked? Homework.</a:t>
            </a:r>
          </a:p>
          <a:p>
            <a:endParaRPr lang="en-US" baseline="0" dirty="0"/>
          </a:p>
          <a:p>
            <a:r>
              <a:rPr lang="en-US" baseline="0" dirty="0"/>
              <a:t>If something bad happens inside the unit, where can we lock down?</a:t>
            </a:r>
          </a:p>
          <a:p>
            <a:pPr marL="177845" indent="-177845">
              <a:buFontTx/>
              <a:buChar char="-"/>
            </a:pPr>
            <a:r>
              <a:rPr lang="en-US" baseline="0" dirty="0"/>
              <a:t>Places already locked down include med rooms, staff lounges, offices.</a:t>
            </a:r>
          </a:p>
          <a:p>
            <a:pPr marL="177845" indent="-177845">
              <a:buFontTx/>
              <a:buChar char="-"/>
            </a:pPr>
            <a:r>
              <a:rPr lang="en-US" baseline="0" dirty="0"/>
              <a:t>Preparation includes the awareness that not all occupants will know what to do. Whether it’s due to one nurse assigned to four different patients or just untrained people, those that are trained and prepared will need to grab others as much as possible.</a:t>
            </a:r>
          </a:p>
          <a:p>
            <a:pPr marL="177845" indent="-177845">
              <a:buFontTx/>
              <a:buChar char="-"/>
            </a:pPr>
            <a:endParaRPr lang="en-US" baseline="0" dirty="0"/>
          </a:p>
          <a:p>
            <a:r>
              <a:rPr lang="en-US" baseline="0" dirty="0"/>
              <a:t>In the video, could they have barricaded in the bathroom?</a:t>
            </a:r>
            <a:endParaRPr lang="en-US" dirty="0"/>
          </a:p>
          <a:p>
            <a:endParaRPr lang="en-US" dirty="0"/>
          </a:p>
          <a:p>
            <a:r>
              <a:rPr lang="en-US" dirty="0"/>
              <a:t>Homework:</a:t>
            </a:r>
            <a:r>
              <a:rPr lang="en-US" baseline="0" dirty="0"/>
              <a:t> how would you barricade yourself and others away from bad things? At work? At home? At church?  At an airport? </a:t>
            </a:r>
            <a:r>
              <a:rPr lang="en-US" i="1" baseline="0" dirty="0"/>
              <a:t>Example of former student being present at Ft. Lauderdale airport shooting, several gates away from the shooting.  She took as many people as she could into a conference room and barricaded. She Accepted and reacted, taking people with her.</a:t>
            </a:r>
            <a:endParaRPr lang="en-US" i="1" dirty="0"/>
          </a:p>
          <a:p>
            <a:endParaRPr lang="en-US" dirty="0"/>
          </a:p>
          <a:p>
            <a:r>
              <a:rPr lang="en-US" dirty="0"/>
              <a:t>You may be the only one trained and find yourself giving order</a:t>
            </a:r>
            <a:r>
              <a:rPr lang="en-US" baseline="0" dirty="0"/>
              <a:t>s to others.</a:t>
            </a:r>
            <a:endParaRPr lang="en-US" dirty="0"/>
          </a:p>
        </p:txBody>
      </p:sp>
    </p:spTree>
    <p:extLst>
      <p:ext uri="{BB962C8B-B14F-4D97-AF65-F5344CB8AC3E}">
        <p14:creationId xmlns:p14="http://schemas.microsoft.com/office/powerpoint/2010/main" val="12953529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Barricading a door</a:t>
            </a:r>
          </a:p>
          <a:p>
            <a:endParaRPr lang="en-US" baseline="0" dirty="0"/>
          </a:p>
          <a:p>
            <a:r>
              <a:rPr lang="en-US" baseline="0" dirty="0"/>
              <a:t>Talk Points:</a:t>
            </a:r>
            <a:endParaRPr lang="en-US" dirty="0"/>
          </a:p>
          <a:p>
            <a:endParaRPr lang="en-US" dirty="0"/>
          </a:p>
          <a:p>
            <a:r>
              <a:rPr lang="en-US" baseline="0" dirty="0"/>
              <a:t>In the video, they could have blocked the door with the bed.  What could you use in this classroom to keep someone bad out.</a:t>
            </a:r>
          </a:p>
          <a:p>
            <a:endParaRPr lang="en-US" baseline="0" dirty="0"/>
          </a:p>
          <a:p>
            <a:r>
              <a:rPr lang="en-US" baseline="0" dirty="0"/>
              <a:t>…allow class to think through options…</a:t>
            </a:r>
          </a:p>
          <a:p>
            <a:endParaRPr lang="en-US" dirty="0"/>
          </a:p>
          <a:p>
            <a:r>
              <a:rPr lang="en-US" dirty="0"/>
              <a:t>Describe doors.</a:t>
            </a:r>
          </a:p>
          <a:p>
            <a:r>
              <a:rPr lang="en-US" dirty="0"/>
              <a:t>If</a:t>
            </a:r>
            <a:r>
              <a:rPr lang="en-US" baseline="0" dirty="0"/>
              <a:t> you see hinges, it opens towards you. Barricading by place objects in front is effective.</a:t>
            </a:r>
          </a:p>
          <a:p>
            <a:r>
              <a:rPr lang="en-US" baseline="0" dirty="0"/>
              <a:t>If you don’t see hinges, the door opens away. Holding it shut may be an option. What could you use?</a:t>
            </a:r>
          </a:p>
          <a:p>
            <a:r>
              <a:rPr lang="en-US" baseline="0" dirty="0"/>
              <a:t>Describe how a ‘closer’ works (hardware on the top of some doors).  This could be kept from opening and keep the door shut. </a:t>
            </a:r>
          </a:p>
          <a:p>
            <a:r>
              <a:rPr lang="en-US" baseline="0" dirty="0"/>
              <a:t>If the door is able to be locked, locked.</a:t>
            </a:r>
          </a:p>
          <a:p>
            <a:r>
              <a:rPr lang="en-US" baseline="0" dirty="0"/>
              <a:t>Describe a wedge under the door or door stopper. Substitutes include running shoe fronts, wallet, foot.  If preparing for a wedge as an option, test it ahead of time to ensure it works.</a:t>
            </a:r>
          </a:p>
          <a:p>
            <a:endParaRPr lang="en-US" baseline="0" dirty="0"/>
          </a:p>
          <a:p>
            <a:r>
              <a:rPr lang="en-US" baseline="0" dirty="0"/>
              <a:t>Again, homework.  </a:t>
            </a:r>
          </a:p>
          <a:p>
            <a:endParaRPr lang="en-US" baseline="0" dirty="0"/>
          </a:p>
          <a:p>
            <a:r>
              <a:rPr lang="en-US" i="1" u="sng" baseline="0" dirty="0"/>
              <a:t>Glass doors on nursing units. Can the IV pole be placing in the track to prevent it from sliding open? </a:t>
            </a:r>
          </a:p>
          <a:p>
            <a:r>
              <a:rPr lang="en-US" i="1" u="sng" baseline="0" dirty="0"/>
              <a:t>Use examples in the room from where you are teaching.</a:t>
            </a:r>
          </a:p>
          <a:p>
            <a:r>
              <a:rPr lang="en-US" i="1" u="sng" baseline="0" dirty="0"/>
              <a:t>Use real stories!</a:t>
            </a:r>
          </a:p>
          <a:p>
            <a:r>
              <a:rPr lang="en-US" i="1" u="sng" baseline="0" dirty="0"/>
              <a:t>How survivors think about what you would do if something bad happens. Think through the scenario in all situations as you go through your day to day activities. Thinking about “what if” prepares you to “accept” and react quickly because you have thought through the scenario in advance.</a:t>
            </a:r>
          </a:p>
        </p:txBody>
      </p:sp>
    </p:spTree>
    <p:extLst>
      <p:ext uri="{BB962C8B-B14F-4D97-AF65-F5344CB8AC3E}">
        <p14:creationId xmlns:p14="http://schemas.microsoft.com/office/powerpoint/2010/main" val="2514471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 to beginning the simulation, be sure to have confirmed that all students have completed the Trauma Screening and Pre-test, and that no student has opted out of the course.  </a:t>
            </a:r>
          </a:p>
          <a:p>
            <a:endParaRPr lang="en-US" dirty="0"/>
          </a:p>
          <a:p>
            <a:r>
              <a:rPr lang="en-US" dirty="0"/>
              <a:t>Remind students they are free to leave the simulation or ask to observe from the side at any time, including right now. Provide accommodations as needed and in accordance with the Instructor Modules. </a:t>
            </a:r>
          </a:p>
          <a:p>
            <a:endParaRPr lang="en-US" dirty="0"/>
          </a:p>
          <a:p>
            <a:r>
              <a:rPr lang="en-US" dirty="0"/>
              <a:t>Move students to the simulation area.</a:t>
            </a:r>
          </a:p>
          <a:p>
            <a:endParaRPr lang="en-US" dirty="0"/>
          </a:p>
          <a:p>
            <a:r>
              <a:rPr lang="en-US" dirty="0"/>
              <a:t>Provide all pre-briefing instructions per the Instructor Modules. Use the checklists provided to ensure complete instructions. </a:t>
            </a:r>
          </a:p>
          <a:p>
            <a:endParaRPr lang="en-US" dirty="0"/>
          </a:p>
          <a:p>
            <a:r>
              <a:rPr lang="en-US" dirty="0"/>
              <a:t>Conduct the initial simulation and move back to the classroom area.</a:t>
            </a:r>
          </a:p>
          <a:p>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*Always conduct the simulations and training only as provided in the Instructor Modules and accompanying videos. </a:t>
            </a:r>
          </a:p>
          <a:p>
            <a:endParaRPr lang="en-US" dirty="0"/>
          </a:p>
          <a:p>
            <a:endParaRPr lang="en-US" dirty="0"/>
          </a:p>
        </p:txBody>
      </p:sp>
    </p:spTree>
    <p:extLst>
      <p:ext uri="{BB962C8B-B14F-4D97-AF65-F5344CB8AC3E}">
        <p14:creationId xmlns:p14="http://schemas.microsoft.com/office/powerpoint/2010/main" val="18719392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think and prepare how to barricade workspaces.</a:t>
            </a:r>
          </a:p>
          <a:p>
            <a:endParaRPr lang="en-US" baseline="0" dirty="0"/>
          </a:p>
          <a:p>
            <a:r>
              <a:rPr lang="en-US" baseline="0" dirty="0"/>
              <a:t>Talk Points:</a:t>
            </a:r>
            <a:endParaRPr lang="en-US" dirty="0"/>
          </a:p>
          <a:p>
            <a:endParaRPr lang="en-US" dirty="0"/>
          </a:p>
          <a:p>
            <a:r>
              <a:rPr lang="en-US" dirty="0"/>
              <a:t>Discuss the many items in their work area that could be used to help barricade.</a:t>
            </a:r>
          </a:p>
        </p:txBody>
      </p:sp>
    </p:spTree>
    <p:extLst>
      <p:ext uri="{BB962C8B-B14F-4D97-AF65-F5344CB8AC3E}">
        <p14:creationId xmlns:p14="http://schemas.microsoft.com/office/powerpoint/2010/main" val="29982677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CUSTOMIZE THIS SLIDE TO MEET YOUR FACILITY’S PROCEDURES.</a:t>
            </a:r>
          </a:p>
          <a:p>
            <a:endParaRPr lang="en-US" dirty="0"/>
          </a:p>
          <a:p>
            <a:r>
              <a:rPr lang="en-US" dirty="0"/>
              <a:t>Purpose:</a:t>
            </a:r>
            <a:r>
              <a:rPr lang="en-US" baseline="0" dirty="0"/>
              <a:t> To describe how Lockdown Policy/Procedures fit into Barricade. </a:t>
            </a:r>
          </a:p>
          <a:p>
            <a:r>
              <a:rPr lang="en-US" baseline="0" dirty="0"/>
              <a:t>Talk Points:</a:t>
            </a:r>
            <a:endParaRPr lang="en-US" dirty="0"/>
          </a:p>
          <a:p>
            <a:endParaRPr lang="en-US" dirty="0"/>
          </a:p>
          <a:p>
            <a:r>
              <a:rPr lang="en-US" dirty="0"/>
              <a:t>For</a:t>
            </a:r>
            <a:r>
              <a:rPr lang="en-US" baseline="0" dirty="0"/>
              <a:t> instances where a BOOM is imminent, but there is time to prepare. </a:t>
            </a:r>
          </a:p>
          <a:p>
            <a:endParaRPr lang="en-US" baseline="0" dirty="0"/>
          </a:p>
          <a:p>
            <a:r>
              <a:rPr lang="en-US" i="1" baseline="0" dirty="0"/>
              <a:t>* Insert the facility’s or organization lockdown procedures and capabilities here.</a:t>
            </a:r>
          </a:p>
          <a:p>
            <a:endParaRPr lang="en-US" b="0" i="0" baseline="0" dirty="0"/>
          </a:p>
          <a:p>
            <a:r>
              <a:rPr lang="en-US" b="0" i="0" baseline="0" dirty="0"/>
              <a:t>Tailgating is a major concern in an effective lockdown or an established restricted area.  Only a culture of safety amongst employees and organization can combat this concern.  Remember that in many cases, the bad actor is an employee or former employee, or someone appearing (dressing) like they belong there.  Requiring everyone to swipe in or badge in is key to an optimum secure setting. </a:t>
            </a:r>
            <a:endParaRPr lang="en-US" i="1" baseline="0" dirty="0"/>
          </a:p>
        </p:txBody>
      </p:sp>
    </p:spTree>
    <p:extLst>
      <p:ext uri="{BB962C8B-B14F-4D97-AF65-F5344CB8AC3E}">
        <p14:creationId xmlns:p14="http://schemas.microsoft.com/office/powerpoint/2010/main" val="28321634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Purpose:</a:t>
            </a:r>
            <a:r>
              <a:rPr lang="en-US" baseline="0" dirty="0"/>
              <a:t> Introduce the option of Leaving. </a:t>
            </a:r>
          </a:p>
          <a:p>
            <a:r>
              <a:rPr lang="en-US" baseline="0" dirty="0"/>
              <a:t>Talk Points:</a:t>
            </a:r>
            <a:endParaRPr lang="en-US" dirty="0"/>
          </a:p>
          <a:p>
            <a:endParaRPr lang="en-US" dirty="0"/>
          </a:p>
          <a:p>
            <a:r>
              <a:rPr lang="en-US" dirty="0"/>
              <a:t>If</a:t>
            </a:r>
            <a:r>
              <a:rPr lang="en-US" baseline="0" dirty="0"/>
              <a:t> something happens in a building adjacent to yours or on a different floor, what might be another option besides barricading in place?</a:t>
            </a:r>
          </a:p>
          <a:p>
            <a:endParaRPr lang="en-US" baseline="0" dirty="0"/>
          </a:p>
          <a:p>
            <a:r>
              <a:rPr lang="en-US" i="1" u="sng" baseline="0" dirty="0"/>
              <a:t>Discuss options at each location.  LEAVE (favorite option). Get out. Train yourself to get out.</a:t>
            </a:r>
          </a:p>
          <a:p>
            <a:endParaRPr lang="en-US" dirty="0"/>
          </a:p>
          <a:p>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[**Instructors </a:t>
            </a:r>
            <a:r>
              <a:rPr lang="en-US" dirty="0"/>
              <a:t>– refer to your state’s regulations on whether “leaving” is deemed illegal due to your facility, employees, or </a:t>
            </a:r>
            <a:r>
              <a:rPr lang="en-US"/>
              <a:t>clients.**]</a:t>
            </a:r>
            <a:endParaRPr lang="en-US" dirty="0"/>
          </a:p>
          <a:p>
            <a:endParaRPr lang="en-US" dirty="0"/>
          </a:p>
        </p:txBody>
      </p:sp>
    </p:spTree>
    <p:extLst>
      <p:ext uri="{BB962C8B-B14F-4D97-AF65-F5344CB8AC3E}">
        <p14:creationId xmlns:p14="http://schemas.microsoft.com/office/powerpoint/2010/main" val="2350566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Build Leave into framework.</a:t>
            </a:r>
          </a:p>
          <a:p>
            <a:endParaRPr lang="en-US" baseline="0" dirty="0"/>
          </a:p>
          <a:p>
            <a:r>
              <a:rPr lang="en-US" baseline="0" dirty="0"/>
              <a:t>Talk Points:</a:t>
            </a:r>
            <a:endParaRPr lang="en-US" dirty="0"/>
          </a:p>
          <a:p>
            <a:endParaRPr lang="en-US" dirty="0"/>
          </a:p>
          <a:p>
            <a:r>
              <a:rPr lang="en-US" dirty="0"/>
              <a:t>[Instructors – refer to your state’s regulations on whether “leaving” is deemed illegal due to your facility, employees, or clients.]</a:t>
            </a:r>
          </a:p>
          <a:p>
            <a:endParaRPr lang="en-US" dirty="0"/>
          </a:p>
          <a:p>
            <a:r>
              <a:rPr lang="en-US" dirty="0"/>
              <a:t>Review slide.</a:t>
            </a:r>
          </a:p>
        </p:txBody>
      </p:sp>
    </p:spTree>
    <p:extLst>
      <p:ext uri="{BB962C8B-B14F-4D97-AF65-F5344CB8AC3E}">
        <p14:creationId xmlns:p14="http://schemas.microsoft.com/office/powerpoint/2010/main" val="37663940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Define Leave as an option to response of a violent act.</a:t>
            </a:r>
          </a:p>
          <a:p>
            <a:endParaRPr lang="en-US" baseline="0" dirty="0"/>
          </a:p>
          <a:p>
            <a:r>
              <a:rPr lang="en-US" baseline="0" dirty="0"/>
              <a:t>Talk Points:</a:t>
            </a:r>
            <a:endParaRPr lang="en-US" dirty="0"/>
          </a:p>
          <a:p>
            <a:endParaRPr lang="en-US" dirty="0"/>
          </a:p>
          <a:p>
            <a:r>
              <a:rPr lang="en-US" dirty="0"/>
              <a:t>Similar</a:t>
            </a:r>
            <a:r>
              <a:rPr lang="en-US" baseline="0" dirty="0"/>
              <a:t> to “Run” in “Run, Hide, Fight”, the focus here is to put as much distance as you can between you and the aggressor.</a:t>
            </a:r>
          </a:p>
          <a:p>
            <a:r>
              <a:rPr lang="en-US" baseline="0" dirty="0"/>
              <a:t>Might sound logical or as though it’s an easy choice, however, if you don’t prepare, you won’t be able to apply this option. </a:t>
            </a:r>
          </a:p>
          <a:p>
            <a:r>
              <a:rPr lang="en-US" baseline="0" dirty="0"/>
              <a:t>For example: can you get up and run out in a meeting or appointment? You have to give yourself permission during your preparation. </a:t>
            </a:r>
          </a:p>
          <a:p>
            <a:r>
              <a:rPr lang="en-US" i="1" baseline="0" dirty="0"/>
              <a:t>I.e. “When something bad happens, I’m taking my patient and going this way”</a:t>
            </a:r>
            <a:endParaRPr lang="en-US" i="1" dirty="0"/>
          </a:p>
        </p:txBody>
      </p:sp>
    </p:spTree>
    <p:extLst>
      <p:ext uri="{BB962C8B-B14F-4D97-AF65-F5344CB8AC3E}">
        <p14:creationId xmlns:p14="http://schemas.microsoft.com/office/powerpoint/2010/main" val="39246954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Highlight elements to execute an effective Leave option.</a:t>
            </a:r>
          </a:p>
          <a:p>
            <a:endParaRPr lang="en-US" baseline="0" dirty="0"/>
          </a:p>
          <a:p>
            <a:r>
              <a:rPr lang="en-US" baseline="0" dirty="0"/>
              <a:t>Talk Points:</a:t>
            </a:r>
            <a:endParaRPr lang="en-US" dirty="0"/>
          </a:p>
          <a:p>
            <a:endParaRPr lang="en-US" dirty="0"/>
          </a:p>
          <a:p>
            <a:r>
              <a:rPr lang="en-US" dirty="0"/>
              <a:t>Know your exits and know where exits</a:t>
            </a:r>
            <a:r>
              <a:rPr lang="en-US" baseline="0" dirty="0"/>
              <a:t> lead.  </a:t>
            </a:r>
          </a:p>
          <a:p>
            <a:endParaRPr lang="en-US" baseline="0" dirty="0"/>
          </a:p>
          <a:p>
            <a:r>
              <a:rPr lang="en-US" baseline="0" dirty="0"/>
              <a:t>Pausing on know your exits: During the Columbine shooting, not one person ran out of the emergency fire exit. Why?  There were kids hiding under the tables just feet from the exit. But no one ran out. This is because they did not have permission to use this exit, there were signs reading “do not exit”, “alarm will sound”. </a:t>
            </a:r>
          </a:p>
          <a:p>
            <a:endParaRPr lang="en-US" baseline="0" dirty="0"/>
          </a:p>
          <a:p>
            <a:r>
              <a:rPr lang="en-US" baseline="0" dirty="0"/>
              <a:t>In a crisis, unless using this exit is part of the preparedness, our critical thinking is inhibited and doesn’t allow us to consider this an option. Our plan must include that you will do things that you do not normally have permission to do.</a:t>
            </a:r>
          </a:p>
          <a:p>
            <a:endParaRPr lang="en-US" baseline="0" dirty="0"/>
          </a:p>
          <a:p>
            <a:r>
              <a:rPr lang="en-US" baseline="0" dirty="0"/>
              <a:t>Leave belongings behind.</a:t>
            </a:r>
          </a:p>
          <a:p>
            <a:endParaRPr lang="en-US" baseline="0" dirty="0"/>
          </a:p>
          <a:p>
            <a:r>
              <a:rPr lang="en-US" i="1" u="sng" baseline="0" dirty="0"/>
              <a:t>Reflect on home application; LEAVE is safest. Grab the PEOPLE (kids) and get out by whatever pathway is open. Leave is the safest option.</a:t>
            </a:r>
          </a:p>
          <a:p>
            <a:r>
              <a:rPr lang="en-US" i="1" u="sng" baseline="0" dirty="0"/>
              <a:t>Application of real-life stories of how people do silly things before they LEAVE. (e.g., turn off stove, shut down computer, finish filling the washing machine, etc.) </a:t>
            </a:r>
          </a:p>
          <a:p>
            <a:r>
              <a:rPr lang="en-US" i="1" u="sng" baseline="0" dirty="0"/>
              <a:t>Critical thinking shuts down.</a:t>
            </a:r>
          </a:p>
          <a:p>
            <a:endParaRPr lang="en-US" i="1" u="sng" dirty="0"/>
          </a:p>
        </p:txBody>
      </p:sp>
    </p:spTree>
    <p:extLst>
      <p:ext uri="{BB962C8B-B14F-4D97-AF65-F5344CB8AC3E}">
        <p14:creationId xmlns:p14="http://schemas.microsoft.com/office/powerpoint/2010/main" val="31993866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What if Leave is not an option.</a:t>
            </a:r>
          </a:p>
          <a:p>
            <a:endParaRPr lang="en-US" baseline="0" dirty="0"/>
          </a:p>
          <a:p>
            <a:r>
              <a:rPr lang="en-US" baseline="0" dirty="0"/>
              <a:t>Talk Points:</a:t>
            </a:r>
            <a:endParaRPr lang="en-US" dirty="0"/>
          </a:p>
          <a:p>
            <a:endParaRPr lang="en-US" dirty="0"/>
          </a:p>
          <a:p>
            <a:r>
              <a:rPr lang="en-US" dirty="0"/>
              <a:t>Explain</a:t>
            </a:r>
            <a:r>
              <a:rPr lang="en-US" baseline="0" dirty="0"/>
              <a:t> why each bullet point is relevant.</a:t>
            </a:r>
          </a:p>
          <a:p>
            <a:endParaRPr lang="en-US" dirty="0"/>
          </a:p>
          <a:p>
            <a:r>
              <a:rPr lang="en-US" dirty="0"/>
              <a:t>Explain conceal vs. cover. </a:t>
            </a:r>
          </a:p>
          <a:p>
            <a:r>
              <a:rPr lang="en-US" dirty="0"/>
              <a:t>Conceal is to hide but does not stop bullets.  Cover shelters you from bullets.</a:t>
            </a:r>
          </a:p>
          <a:p>
            <a:endParaRPr lang="en-US" dirty="0"/>
          </a:p>
          <a:p>
            <a:r>
              <a:rPr lang="en-US" i="1" u="sng" dirty="0"/>
              <a:t>Perpetrator typically try the door,</a:t>
            </a:r>
            <a:r>
              <a:rPr lang="en-US" i="1" u="sng" baseline="0" dirty="0"/>
              <a:t> if locked, they move on. </a:t>
            </a:r>
          </a:p>
          <a:p>
            <a:r>
              <a:rPr lang="en-US" i="1" u="sng" baseline="0" dirty="0"/>
              <a:t>Details of what provides “cover” and what open provides concealment. </a:t>
            </a:r>
            <a:endParaRPr lang="en-US" i="1" u="sng" dirty="0"/>
          </a:p>
        </p:txBody>
      </p:sp>
    </p:spTree>
    <p:extLst>
      <p:ext uri="{BB962C8B-B14F-4D97-AF65-F5344CB8AC3E}">
        <p14:creationId xmlns:p14="http://schemas.microsoft.com/office/powerpoint/2010/main" val="4344244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 Describe</a:t>
            </a:r>
            <a:r>
              <a:rPr lang="en-US" baseline="0" dirty="0"/>
              <a:t> what to expect when leaving.</a:t>
            </a:r>
          </a:p>
          <a:p>
            <a:endParaRPr lang="en-US" baseline="0" dirty="0"/>
          </a:p>
          <a:p>
            <a:r>
              <a:rPr lang="en-US" baseline="0" dirty="0"/>
              <a:t>Talk Points: </a:t>
            </a:r>
            <a:endParaRPr lang="en-US" dirty="0"/>
          </a:p>
          <a:p>
            <a:endParaRPr lang="en-US" dirty="0"/>
          </a:p>
          <a:p>
            <a:r>
              <a:rPr lang="en-US" dirty="0"/>
              <a:t>Don’t expect officers to help you if the threat is still active.  If you remember the timer, the officers’ job is to stop the aggressor to prevent</a:t>
            </a:r>
            <a:r>
              <a:rPr lang="en-US" baseline="0" dirty="0"/>
              <a:t> further injuries. </a:t>
            </a:r>
          </a:p>
          <a:p>
            <a:endParaRPr lang="en-US" baseline="0" dirty="0"/>
          </a:p>
          <a:p>
            <a:r>
              <a:rPr lang="en-US" baseline="0" dirty="0"/>
              <a:t>Help others get out that may be hurt. </a:t>
            </a:r>
          </a:p>
          <a:p>
            <a:endParaRPr lang="en-US" baseline="0" dirty="0"/>
          </a:p>
          <a:p>
            <a:r>
              <a:rPr lang="en-US" baseline="0" dirty="0"/>
              <a:t>Having nothing in your hands is important.  The only thing that can hurt an officer is your hands.  If they see your hands are empty, you are not a threat. </a:t>
            </a:r>
          </a:p>
          <a:p>
            <a:r>
              <a:rPr lang="en-US" baseline="0" dirty="0"/>
              <a:t>Remember that the officers’ heart rate is escalated too.  Having things in your hands puts them in a bad spot if they are expecting to encounter someone with a weapon or gun.  Put your cell phone in your pocket, waistband, bra, etc. unless using it up to your ear.</a:t>
            </a:r>
          </a:p>
          <a:p>
            <a:endParaRPr lang="en-US" baseline="0" dirty="0"/>
          </a:p>
          <a:p>
            <a:endParaRPr lang="en-US" i="1" u="sng" baseline="0" dirty="0"/>
          </a:p>
        </p:txBody>
      </p:sp>
    </p:spTree>
    <p:extLst>
      <p:ext uri="{BB962C8B-B14F-4D97-AF65-F5344CB8AC3E}">
        <p14:creationId xmlns:p14="http://schemas.microsoft.com/office/powerpoint/2010/main" val="17171968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Expect… continued	</a:t>
            </a:r>
          </a:p>
          <a:p>
            <a:endParaRPr lang="en-US" baseline="0" dirty="0"/>
          </a:p>
          <a:p>
            <a:r>
              <a:rPr lang="en-US" baseline="0" dirty="0"/>
              <a:t>Talk Points:</a:t>
            </a:r>
            <a:endParaRPr lang="en-US" dirty="0"/>
          </a:p>
          <a:p>
            <a:endParaRPr lang="en-US" dirty="0"/>
          </a:p>
          <a:p>
            <a:r>
              <a:rPr lang="en-US" dirty="0"/>
              <a:t>In some severe incident</a:t>
            </a:r>
            <a:r>
              <a:rPr lang="en-US" baseline="0" dirty="0"/>
              <a:t>s, or incidents where the aggressor is unknown, don’t be offended or non-compliant if officers must clear you.  Bad people wear scrubs and business clothes too.  You may be searched, handcuffed, or otherwise detained as part of officers securing the area.</a:t>
            </a:r>
          </a:p>
          <a:p>
            <a:endParaRPr lang="en-US" baseline="0" dirty="0"/>
          </a:p>
          <a:p>
            <a:r>
              <a:rPr lang="en-US" i="1" u="sng" dirty="0"/>
              <a:t>Provide rea</a:t>
            </a:r>
            <a:r>
              <a:rPr lang="en-US" i="1" u="sng" baseline="0" dirty="0"/>
              <a:t>l life stories and examples of incidents if available.</a:t>
            </a:r>
            <a:endParaRPr lang="en-US" i="1" u="sng" dirty="0"/>
          </a:p>
        </p:txBody>
      </p:sp>
    </p:spTree>
    <p:extLst>
      <p:ext uri="{BB962C8B-B14F-4D97-AF65-F5344CB8AC3E}">
        <p14:creationId xmlns:p14="http://schemas.microsoft.com/office/powerpoint/2010/main" val="8806282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a:t>
            </a:r>
          </a:p>
          <a:p>
            <a:endParaRPr lang="en-US" baseline="0" dirty="0"/>
          </a:p>
          <a:p>
            <a:r>
              <a:rPr lang="en-US" baseline="0" dirty="0"/>
              <a:t>Talk Points:</a:t>
            </a:r>
            <a:endParaRPr lang="en-US" dirty="0"/>
          </a:p>
          <a:p>
            <a:endParaRPr lang="en-US" dirty="0"/>
          </a:p>
          <a:p>
            <a:r>
              <a:rPr lang="en-US" dirty="0"/>
              <a:t>Provide students a break. Let them know that the simulations will begin when they return.</a:t>
            </a:r>
          </a:p>
        </p:txBody>
      </p:sp>
    </p:spTree>
    <p:extLst>
      <p:ext uri="{BB962C8B-B14F-4D97-AF65-F5344CB8AC3E}">
        <p14:creationId xmlns:p14="http://schemas.microsoft.com/office/powerpoint/2010/main" val="826511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Purpose:</a:t>
            </a:r>
            <a:r>
              <a:rPr lang="en-US" b="0" baseline="0" dirty="0"/>
              <a:t>  Set objectives to accomplish during training	</a:t>
            </a:r>
          </a:p>
          <a:p>
            <a:endParaRPr lang="en-US" b="0" baseline="0" dirty="0"/>
          </a:p>
          <a:p>
            <a:r>
              <a:rPr lang="en-US" b="0" baseline="0" dirty="0"/>
              <a:t>Talk Points:  </a:t>
            </a:r>
          </a:p>
          <a:p>
            <a:endParaRPr lang="en-US" b="0" baseline="0" dirty="0"/>
          </a:p>
          <a:p>
            <a:r>
              <a:rPr lang="en-US" b="0" baseline="0" dirty="0"/>
              <a:t>Only two objectives.</a:t>
            </a:r>
          </a:p>
          <a:p>
            <a:endParaRPr lang="en-US" b="0" baseline="0" dirty="0"/>
          </a:p>
          <a:p>
            <a:r>
              <a:rPr lang="en-US" b="0" baseline="0" dirty="0"/>
              <a:t>First Objective is building a framework of response to provide a structured way of processing the response and steps needed to take in a crisis. For the situation of a violent incident, we want to help build a framework of response that your minds can revert to when critical thinking shuts down.  Like the structures and frameworks built for national or unified responses to a crisis, this concept focuses on a framework for individual response to the crisis.</a:t>
            </a:r>
          </a:p>
          <a:p>
            <a:endParaRPr lang="en-US" b="0" baseline="0" dirty="0"/>
          </a:p>
          <a:p>
            <a:r>
              <a:rPr lang="en-US" b="0" baseline="0" dirty="0"/>
              <a:t>Second Objective is to move our mindset away from a ‘victim mindset’ and toward a ‘survival mindset’.  </a:t>
            </a:r>
          </a:p>
          <a:p>
            <a:r>
              <a:rPr lang="en-US" b="0" baseline="0" dirty="0"/>
              <a:t>To better explain this (next slide)</a:t>
            </a:r>
            <a:endParaRPr lang="en-US" b="0" dirty="0"/>
          </a:p>
          <a:p>
            <a:endParaRPr lang="en-US" dirty="0"/>
          </a:p>
        </p:txBody>
      </p:sp>
    </p:spTree>
    <p:extLst>
      <p:ext uri="{BB962C8B-B14F-4D97-AF65-F5344CB8AC3E}">
        <p14:creationId xmlns:p14="http://schemas.microsoft.com/office/powerpoint/2010/main" val="1055594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Rules</a:t>
            </a:r>
          </a:p>
          <a:p>
            <a:endParaRPr lang="en-US" baseline="0" dirty="0"/>
          </a:p>
          <a:p>
            <a:r>
              <a:rPr lang="en-US" baseline="0" dirty="0"/>
              <a:t>Talk Points:</a:t>
            </a:r>
            <a:endParaRPr lang="en-US" dirty="0"/>
          </a:p>
          <a:p>
            <a:endParaRPr lang="en-US" dirty="0"/>
          </a:p>
          <a:p>
            <a:r>
              <a:rPr lang="en-US" dirty="0"/>
              <a:t>Read slide. Clarify any student questions.</a:t>
            </a:r>
          </a:p>
          <a:p>
            <a:endParaRPr lang="en-US" dirty="0"/>
          </a:p>
          <a:p>
            <a:r>
              <a:rPr lang="en-US" dirty="0"/>
              <a:t>Point out where the “safe zone” is in your area for viewing the simulation but not participating. </a:t>
            </a:r>
          </a:p>
          <a:p>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*Always conduct the simulations and training only as provided in the Instructor Modules and accompanying videos. </a:t>
            </a:r>
          </a:p>
          <a:p>
            <a:endParaRPr lang="en-US" dirty="0"/>
          </a:p>
        </p:txBody>
      </p:sp>
    </p:spTree>
    <p:extLst>
      <p:ext uri="{BB962C8B-B14F-4D97-AF65-F5344CB8AC3E}">
        <p14:creationId xmlns:p14="http://schemas.microsoft.com/office/powerpoint/2010/main" val="17044575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Move students to simulation space.</a:t>
            </a:r>
          </a:p>
          <a:p>
            <a:endParaRPr lang="en-US" dirty="0"/>
          </a:p>
          <a:p>
            <a:r>
              <a:rPr lang="en-US" dirty="0"/>
              <a:t>Provide all instructions (again) to better ensure everyone remembers from earlier.</a:t>
            </a:r>
          </a:p>
          <a:p>
            <a:endParaRPr lang="en-US" dirty="0"/>
          </a:p>
          <a:p>
            <a:r>
              <a:rPr lang="en-US" dirty="0"/>
              <a:t>Use the checklist provided in the Instructor Modules to remember each point.</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*Always conduct the simulations and training only as provided in the Instructor Modules and accompanying videos. </a:t>
            </a:r>
          </a:p>
          <a:p>
            <a:endParaRPr lang="en-US" dirty="0"/>
          </a:p>
        </p:txBody>
      </p:sp>
    </p:spTree>
    <p:extLst>
      <p:ext uri="{BB962C8B-B14F-4D97-AF65-F5344CB8AC3E}">
        <p14:creationId xmlns:p14="http://schemas.microsoft.com/office/powerpoint/2010/main" val="18544065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Talk Points:</a:t>
            </a:r>
          </a:p>
          <a:p>
            <a:endParaRPr lang="en-US" baseline="0" dirty="0"/>
          </a:p>
          <a:p>
            <a:r>
              <a:rPr lang="en-US" i="0" baseline="0" dirty="0"/>
              <a:t>Review simulations and actions with class prior to beginning Engage as described in the Instructor Modules.</a:t>
            </a:r>
          </a:p>
          <a:p>
            <a:endParaRPr lang="en-US" i="0" baseline="0" dirty="0"/>
          </a:p>
          <a:p>
            <a:endParaRPr lang="en-US" i="1" dirty="0"/>
          </a:p>
          <a:p>
            <a:endParaRPr lang="en-US" dirty="0"/>
          </a:p>
          <a:p>
            <a:endParaRPr lang="en-US" dirty="0"/>
          </a:p>
        </p:txBody>
      </p:sp>
    </p:spTree>
    <p:extLst>
      <p:ext uri="{BB962C8B-B14F-4D97-AF65-F5344CB8AC3E}">
        <p14:creationId xmlns:p14="http://schemas.microsoft.com/office/powerpoint/2010/main" val="41998745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solidFill>
                  <a:srgbClr val="000000"/>
                </a:solidFill>
              </a:rPr>
              <a:t>Purpose:  Build last option of to complete the framework of response	</a:t>
            </a:r>
          </a:p>
          <a:p>
            <a:pPr defTabSz="948507">
              <a:defRPr/>
            </a:pPr>
            <a:endParaRPr lang="en-US" dirty="0">
              <a:solidFill>
                <a:srgbClr val="000000"/>
              </a:solidFill>
            </a:endParaRPr>
          </a:p>
          <a:p>
            <a:pPr defTabSz="948507">
              <a:defRPr/>
            </a:pPr>
            <a:r>
              <a:rPr lang="en-US" dirty="0">
                <a:solidFill>
                  <a:srgbClr val="000000"/>
                </a:solidFill>
              </a:rPr>
              <a:t>Talk Points:</a:t>
            </a:r>
          </a:p>
          <a:p>
            <a:pPr defTabSz="948507">
              <a:defRPr/>
            </a:pPr>
            <a:endParaRPr lang="en-US" dirty="0">
              <a:solidFill>
                <a:srgbClr val="000000"/>
              </a:solidFill>
            </a:endParaRPr>
          </a:p>
          <a:p>
            <a:pPr defTabSz="948507">
              <a:defRPr/>
            </a:pPr>
            <a:r>
              <a:rPr lang="en-US" dirty="0">
                <a:solidFill>
                  <a:srgbClr val="000000"/>
                </a:solidFill>
              </a:rPr>
              <a:t>When the option of Barricade or Leaving are not there, you cannot freeze or do nothing.  You must engage the aggressor.  </a:t>
            </a:r>
          </a:p>
          <a:p>
            <a:pPr defTabSz="948507">
              <a:defRPr/>
            </a:pPr>
            <a:endParaRPr lang="en-US" dirty="0">
              <a:solidFill>
                <a:srgbClr val="000000"/>
              </a:solidFill>
            </a:endParaRPr>
          </a:p>
          <a:p>
            <a:endParaRPr lang="en-US" dirty="0"/>
          </a:p>
        </p:txBody>
      </p:sp>
    </p:spTree>
    <p:extLst>
      <p:ext uri="{BB962C8B-B14F-4D97-AF65-F5344CB8AC3E}">
        <p14:creationId xmlns:p14="http://schemas.microsoft.com/office/powerpoint/2010/main" val="39935989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Introduce Engage.</a:t>
            </a:r>
          </a:p>
          <a:p>
            <a:endParaRPr lang="en-US" baseline="0" dirty="0"/>
          </a:p>
          <a:p>
            <a:r>
              <a:rPr lang="en-US" baseline="0" dirty="0"/>
              <a:t>Talk Points:</a:t>
            </a:r>
            <a:endParaRPr lang="en-US" dirty="0"/>
          </a:p>
          <a:p>
            <a:endParaRPr lang="en-US" dirty="0"/>
          </a:p>
          <a:p>
            <a:r>
              <a:rPr lang="en-US" dirty="0"/>
              <a:t>Review entire slide and note that from “React” you can make any of the three (3) choices.  Your choice will depend on the situation at hand and your actions may change and the situation changes.</a:t>
            </a:r>
          </a:p>
          <a:p>
            <a:endParaRPr lang="en-US" dirty="0"/>
          </a:p>
        </p:txBody>
      </p:sp>
    </p:spTree>
    <p:extLst>
      <p:ext uri="{BB962C8B-B14F-4D97-AF65-F5344CB8AC3E}">
        <p14:creationId xmlns:p14="http://schemas.microsoft.com/office/powerpoint/2010/main" val="31865938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a:t>
            </a:r>
          </a:p>
          <a:p>
            <a:endParaRPr lang="en-US" baseline="0" dirty="0"/>
          </a:p>
          <a:p>
            <a:r>
              <a:rPr lang="en-US" baseline="0" dirty="0"/>
              <a:t>Talk Points:</a:t>
            </a:r>
          </a:p>
          <a:p>
            <a:endParaRPr lang="en-US" baseline="0" dirty="0"/>
          </a:p>
          <a:p>
            <a:r>
              <a:rPr lang="en-US" baseline="0" dirty="0"/>
              <a:t>We save ENGAGE for last so you all don’t beat us up in the simulations. </a:t>
            </a:r>
            <a:r>
              <a:rPr lang="en-US" baseline="0" dirty="0">
                <a:sym typeface="Wingdings" panose="05000000000000000000" pitchFamily="2" charset="2"/>
              </a:rPr>
              <a:t> </a:t>
            </a:r>
          </a:p>
          <a:p>
            <a:endParaRPr lang="en-US" baseline="0" dirty="0">
              <a:sym typeface="Wingdings" panose="05000000000000000000" pitchFamily="2" charset="2"/>
            </a:endParaRPr>
          </a:p>
          <a:p>
            <a:r>
              <a:rPr lang="en-US" baseline="0" dirty="0">
                <a:sym typeface="Wingdings" panose="05000000000000000000" pitchFamily="2" charset="2"/>
              </a:rPr>
              <a:t>This is when we have no other options available, we must confront the aggressor.  </a:t>
            </a:r>
            <a:endParaRPr lang="en-US" dirty="0"/>
          </a:p>
          <a:p>
            <a:endParaRPr lang="en-US" dirty="0"/>
          </a:p>
        </p:txBody>
      </p:sp>
    </p:spTree>
    <p:extLst>
      <p:ext uri="{BB962C8B-B14F-4D97-AF65-F5344CB8AC3E}">
        <p14:creationId xmlns:p14="http://schemas.microsoft.com/office/powerpoint/2010/main" val="39935989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Mindset to engage</a:t>
            </a:r>
          </a:p>
          <a:p>
            <a:endParaRPr lang="en-US" baseline="0" dirty="0"/>
          </a:p>
          <a:p>
            <a:r>
              <a:rPr lang="en-US" baseline="0" dirty="0"/>
              <a:t>Talk Points:</a:t>
            </a:r>
          </a:p>
          <a:p>
            <a:endParaRPr lang="en-US" baseline="0" dirty="0"/>
          </a:p>
          <a:p>
            <a:r>
              <a:rPr lang="en-US" baseline="0" dirty="0"/>
              <a:t>You must believe in yourself. You are your own “first responder” for the first couple minutes before help arrives/ or the whole duration until you can get yourself to safety. </a:t>
            </a:r>
          </a:p>
          <a:p>
            <a:endParaRPr lang="en-US" baseline="0" dirty="0"/>
          </a:p>
          <a:p>
            <a:r>
              <a:rPr lang="en-US" baseline="0" dirty="0"/>
              <a:t>Use your voice as a weapon. Most random one on one assaults are driven by an aggressor looking for an easily victimized target. A strong voice can turn an aggressor away, as the impression is you are not easily victimized.</a:t>
            </a:r>
          </a:p>
          <a:p>
            <a:endParaRPr lang="en-US" baseline="0" dirty="0"/>
          </a:p>
          <a:p>
            <a:r>
              <a:rPr lang="en-US" i="1" baseline="0" dirty="0"/>
              <a:t>Show example of a strong and directive inner voice, (someone walking behind them closely, turn and asking if you can help them). </a:t>
            </a:r>
          </a:p>
          <a:p>
            <a:r>
              <a:rPr lang="en-US" i="1" baseline="0" dirty="0"/>
              <a:t>Remind them of when they yelled “gun, gun, gun” in the simulations too. </a:t>
            </a:r>
          </a:p>
          <a:p>
            <a:endParaRPr lang="en-US" baseline="0" dirty="0"/>
          </a:p>
          <a:p>
            <a:r>
              <a:rPr lang="en-US" baseline="0" dirty="0"/>
              <a:t>You have the right and duty to survive for yourself and loved ones. [</a:t>
            </a:r>
            <a:r>
              <a:rPr lang="en-US" i="1" baseline="0" dirty="0"/>
              <a:t>Make them feel empowered here.] </a:t>
            </a:r>
            <a:endParaRPr lang="en-US" i="1" dirty="0"/>
          </a:p>
          <a:p>
            <a:endParaRPr lang="en-US" dirty="0"/>
          </a:p>
          <a:p>
            <a:r>
              <a:rPr lang="en-US" dirty="0"/>
              <a:t>You are all in.</a:t>
            </a:r>
          </a:p>
        </p:txBody>
      </p:sp>
    </p:spTree>
    <p:extLst>
      <p:ext uri="{BB962C8B-B14F-4D97-AF65-F5344CB8AC3E}">
        <p14:creationId xmlns:p14="http://schemas.microsoft.com/office/powerpoint/2010/main" val="3323993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a:t>
            </a:r>
          </a:p>
          <a:p>
            <a:endParaRPr lang="en-US" baseline="0" dirty="0"/>
          </a:p>
          <a:p>
            <a:r>
              <a:rPr lang="en-US" baseline="0" dirty="0"/>
              <a:t>Talk Points:</a:t>
            </a:r>
          </a:p>
          <a:p>
            <a:endParaRPr lang="en-US" baseline="0" dirty="0"/>
          </a:p>
          <a:p>
            <a:r>
              <a:rPr lang="en-US" baseline="0" dirty="0"/>
              <a:t>Feel your balance: don’t stand with feet shoulder width apart, take a bladed stance. </a:t>
            </a:r>
          </a:p>
          <a:p>
            <a:endParaRPr lang="en-US" i="1" baseline="0" dirty="0"/>
          </a:p>
          <a:p>
            <a:r>
              <a:rPr lang="en-US" i="1" baseline="0" dirty="0"/>
              <a:t>Demonstrate this for them, show the different in your balance and strength  standing both ways. If you have a partner allow them to give you a push to show what each looks like. In your bladed stance you will see you are more balanced and powerful in this position. </a:t>
            </a:r>
          </a:p>
          <a:p>
            <a:endParaRPr lang="en-US" i="1" baseline="0" dirty="0"/>
          </a:p>
          <a:p>
            <a:r>
              <a:rPr lang="en-US" baseline="0" dirty="0"/>
              <a:t>The bladed stance allows you to move around easier as well. </a:t>
            </a:r>
            <a:r>
              <a:rPr lang="en-US" i="1" baseline="0" dirty="0"/>
              <a:t>Demonstrate this for them. </a:t>
            </a:r>
          </a:p>
          <a:p>
            <a:endParaRPr lang="en-US" baseline="0" dirty="0"/>
          </a:p>
          <a:p>
            <a:r>
              <a:rPr lang="en-US" baseline="0" dirty="0"/>
              <a:t>Tactical breather: you’ve all experienced a scare before, whether a loud noise, a scary movie, a BOOM.  Breathing calms you down to be able to think clearly and strategically. There are many articles easy to find online that explain how the brains neurons are released to counteract emotional excitement. Breathing in through your nose with deep breaths and out of your mouth is effective. </a:t>
            </a:r>
          </a:p>
          <a:p>
            <a:endParaRPr lang="en-US" baseline="0" dirty="0"/>
          </a:p>
          <a:p>
            <a:r>
              <a:rPr lang="en-US" baseline="0" dirty="0"/>
              <a:t>While practicing falling and getting up might seem silly, many people will ‘give up’ if they fall down in a crisis. Some curl up in a ball and cover their head.  Practicing rolling over and jumping back up could save you from getting hurt. </a:t>
            </a:r>
          </a:p>
          <a:p>
            <a:endParaRPr lang="en-US" baseline="0" dirty="0"/>
          </a:p>
          <a:p>
            <a:r>
              <a:rPr lang="en-US" baseline="0" dirty="0"/>
              <a:t>Also practicing rolling on your back and getting ready to kick an offender is an effective move as well. </a:t>
            </a:r>
            <a:r>
              <a:rPr lang="en-US" i="1" baseline="0" dirty="0"/>
              <a:t>Demonstrate what this looks like with a training partner. </a:t>
            </a:r>
            <a:r>
              <a:rPr lang="en-US" baseline="0" dirty="0"/>
              <a:t>You can kick to groin or legs to keep an aggressor off you, and even spin around as the aggressor moves.</a:t>
            </a:r>
          </a:p>
          <a:p>
            <a:endParaRPr lang="en-US" baseline="0" dirty="0"/>
          </a:p>
          <a:p>
            <a:r>
              <a:rPr lang="en-US" baseline="0" dirty="0"/>
              <a:t>Invest in your fitness. If your escape route is down 6 flights of stairs, make sure you can do it. if you need to climb over a 3-foot wall to escape, make sure you can do it. if you need to run down a 50-yard corridor to an exit, make sure you can do it.  You may need to strike someone 10 times to fight them off, practice strings of striking a mattress or pillow. </a:t>
            </a:r>
          </a:p>
          <a:p>
            <a:endParaRPr lang="en-US" baseline="0" dirty="0"/>
          </a:p>
          <a:p>
            <a:endParaRPr lang="en-US" baseline="0" dirty="0"/>
          </a:p>
          <a:p>
            <a:endParaRPr lang="en-US" baseline="0"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4860840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Talk Points:</a:t>
            </a:r>
            <a:endParaRPr lang="en-US" dirty="0"/>
          </a:p>
          <a:p>
            <a:endParaRPr lang="en-US" dirty="0"/>
          </a:p>
          <a:p>
            <a:r>
              <a:rPr lang="en-US" dirty="0"/>
              <a:t>Again, this</a:t>
            </a:r>
            <a:r>
              <a:rPr lang="en-US" baseline="0" dirty="0"/>
              <a:t> training goes back to picking up where de-escalation leaves off.</a:t>
            </a:r>
          </a:p>
          <a:p>
            <a:endParaRPr lang="en-US" baseline="0" dirty="0"/>
          </a:p>
          <a:p>
            <a:r>
              <a:rPr lang="en-US" baseline="0" dirty="0"/>
              <a:t>You may have to strike someone to fight them off. Don’t use your knuckles to punch someone if possible, use the meaty part of your fist like a hammer.</a:t>
            </a:r>
            <a:r>
              <a:rPr lang="en-US" i="1" baseline="0" dirty="0"/>
              <a:t> Demonstrate by explaining pounding on a door. </a:t>
            </a:r>
            <a:r>
              <a:rPr lang="en-US" i="0" baseline="0" dirty="0"/>
              <a:t>Use your hips to generate power while delivering a strike. The action looks like throwing a ball really hard.</a:t>
            </a:r>
          </a:p>
          <a:p>
            <a:endParaRPr lang="en-US" i="0" baseline="0" dirty="0"/>
          </a:p>
          <a:p>
            <a:r>
              <a:rPr lang="en-US" i="0" baseline="0" dirty="0"/>
              <a:t>If you must kick, use your hips to generate power. Knees to the groin or legs are effective.</a:t>
            </a:r>
          </a:p>
          <a:p>
            <a:endParaRPr lang="en-US" i="0" baseline="0" dirty="0"/>
          </a:p>
          <a:p>
            <a:r>
              <a:rPr lang="en-US" i="0" baseline="0" dirty="0"/>
              <a:t>Aim for the midline of the body for kicks and strikes. </a:t>
            </a:r>
          </a:p>
          <a:p>
            <a:endParaRPr lang="en-US" i="0" baseline="0" dirty="0"/>
          </a:p>
          <a:p>
            <a:r>
              <a:rPr lang="en-US" i="0" baseline="0" dirty="0"/>
              <a:t>Your goal isn’t to win a fight, but to create an opportunity to get away.</a:t>
            </a:r>
          </a:p>
          <a:p>
            <a:endParaRPr lang="en-US" i="0" baseline="0" dirty="0"/>
          </a:p>
          <a:p>
            <a:endParaRPr lang="en-US" i="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See video for additional instructor information.</a:t>
            </a:r>
          </a:p>
          <a:p>
            <a:endParaRPr lang="en-US" i="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*Always conduct the simulations and training only as provided in the Instructor Modules and accompanying videos. </a:t>
            </a:r>
          </a:p>
          <a:p>
            <a:endParaRPr lang="en-US" i="0" dirty="0"/>
          </a:p>
        </p:txBody>
      </p:sp>
    </p:spTree>
    <p:extLst>
      <p:ext uri="{BB962C8B-B14F-4D97-AF65-F5344CB8AC3E}">
        <p14:creationId xmlns:p14="http://schemas.microsoft.com/office/powerpoint/2010/main" val="192968547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 decide which technique will be instructed live vs. using the video provided.  Also decide which techniques will be practiced by students in accordance with the Instructor Modules and videos provided.</a:t>
            </a:r>
          </a:p>
          <a:p>
            <a:endParaRPr lang="en-US" dirty="0"/>
          </a:p>
          <a:p>
            <a:r>
              <a:rPr lang="en-US" dirty="0"/>
              <a:t>Always make accommodations for and be aware of maintaining a safe environment for students and instructors.</a:t>
            </a:r>
          </a:p>
          <a:p>
            <a:endParaRPr lang="en-US" dirty="0"/>
          </a:p>
          <a:p>
            <a:r>
              <a:rPr lang="en-US" dirty="0"/>
              <a:t>Talk points: (these will vary depending on your instructional method.  This slide is use for teaching purposes in either case so you will see it duplicated after the video).</a:t>
            </a:r>
          </a:p>
          <a:p>
            <a:endParaRPr lang="en-US" dirty="0"/>
          </a:p>
          <a:p>
            <a:r>
              <a:rPr lang="en-US" dirty="0"/>
              <a:t>We are going to provide demonstrations of each technique.  </a:t>
            </a:r>
          </a:p>
          <a:p>
            <a:endParaRPr lang="en-US" dirty="0"/>
          </a:p>
          <a:p>
            <a:r>
              <a:rPr lang="en-US" dirty="0"/>
              <a:t>Demonstrate for and teach students about how to use the technique.  </a:t>
            </a:r>
          </a:p>
          <a:p>
            <a:endParaRPr lang="en-US" dirty="0"/>
          </a:p>
          <a:p>
            <a:r>
              <a:rPr lang="en-US" dirty="0"/>
              <a:t>Instructors can teach it live, or use the video provided on an upcoming slide.</a:t>
            </a:r>
          </a:p>
          <a:p>
            <a:endParaRPr lang="en-US" dirty="0"/>
          </a:p>
          <a:p>
            <a:r>
              <a:rPr lang="en-US" dirty="0"/>
              <a:t>Provide a pad and allow students to practice.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Allow students to practice with a partner or instructor if you choose to do so.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Watch the student’s technique and provide any correction needed to assist them in completing their most optimal technique. Focus on the mechanics of the technique and guide students accordingly. Provide positive and constructive feedback to students. </a:t>
            </a:r>
          </a:p>
          <a:p>
            <a:endParaRPr lang="en-US" dirty="0"/>
          </a:p>
          <a:p>
            <a:endParaRPr lang="en-US" dirty="0"/>
          </a:p>
          <a:p>
            <a:r>
              <a:rPr lang="en-US" dirty="0"/>
              <a:t>This slide: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 series of photos showing different stages of the Hammer Fist strike.  The instructor keeps a solid, balanced stance, steps forward to strike a pad held by another instructor, and then moves back several steps with hands up in a defensive posture.</a:t>
            </a:r>
          </a:p>
          <a:p>
            <a:endParaRPr lang="en-US" dirty="0"/>
          </a:p>
        </p:txBody>
      </p:sp>
    </p:spTree>
    <p:extLst>
      <p:ext uri="{BB962C8B-B14F-4D97-AF65-F5344CB8AC3E}">
        <p14:creationId xmlns:p14="http://schemas.microsoft.com/office/powerpoint/2010/main" val="3769325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Purpose:</a:t>
            </a:r>
            <a:r>
              <a:rPr lang="en-US" b="0" baseline="0" dirty="0"/>
              <a:t> Describe the meanings behind a Victim mindset and a Survival mindset through use of a scale visual.</a:t>
            </a:r>
          </a:p>
          <a:p>
            <a:endParaRPr lang="en-US" b="0" baseline="0" dirty="0">
              <a:solidFill>
                <a:srgbClr val="FF0000"/>
              </a:solidFill>
            </a:endParaRPr>
          </a:p>
          <a:p>
            <a:r>
              <a:rPr lang="en-US" b="0" baseline="0" dirty="0">
                <a:solidFill>
                  <a:srgbClr val="FF0000"/>
                </a:solidFill>
              </a:rPr>
              <a:t>Talk Points:</a:t>
            </a:r>
          </a:p>
          <a:p>
            <a:endParaRPr lang="en-US" b="0" baseline="0" dirty="0">
              <a:solidFill>
                <a:srgbClr val="FF0000"/>
              </a:solidFill>
            </a:endParaRPr>
          </a:p>
          <a:p>
            <a:r>
              <a:rPr lang="en-US" b="0" baseline="0" dirty="0">
                <a:solidFill>
                  <a:srgbClr val="FF0000"/>
                </a:solidFill>
              </a:rPr>
              <a:t>What does it mean to have a victim mindset? Possibly ask how many participants would consider themselves to have a victim mindset.</a:t>
            </a:r>
          </a:p>
          <a:p>
            <a:r>
              <a:rPr lang="en-US" b="0" baseline="0" dirty="0">
                <a:solidFill>
                  <a:srgbClr val="FF0000"/>
                </a:solidFill>
              </a:rPr>
              <a:t>This is possibly the person who never thinks anything bad will happen to them.</a:t>
            </a:r>
          </a:p>
          <a:p>
            <a:r>
              <a:rPr lang="en-US" b="0" baseline="0" dirty="0">
                <a:solidFill>
                  <a:srgbClr val="FF0000"/>
                </a:solidFill>
              </a:rPr>
              <a:t>This person may walk outside looking up at the sky or down at the phone without assessing the situation around them, seeing the person in the car watching them, the person hiding in the bush, the car flying through the lot, the slightly ajar door or broken light bulb, the tree branch dangling ready to fall, or has their back to large crowds or events, etc.</a:t>
            </a:r>
          </a:p>
          <a:p>
            <a:endParaRPr lang="en-US" b="0" baseline="0" dirty="0">
              <a:solidFill>
                <a:srgbClr val="FF0000"/>
              </a:solidFill>
            </a:endParaRPr>
          </a:p>
          <a:p>
            <a:r>
              <a:rPr lang="en-US" b="0" baseline="0" dirty="0">
                <a:solidFill>
                  <a:srgbClr val="FF0000"/>
                </a:solidFill>
              </a:rPr>
              <a:t>This person would be the person that didn’t prepare or even think about preparing for any type of attack or physically aggressive situation. </a:t>
            </a:r>
          </a:p>
          <a:p>
            <a:endParaRPr lang="en-US" b="0" baseline="0" dirty="0">
              <a:solidFill>
                <a:srgbClr val="FF0000"/>
              </a:solidFill>
            </a:endParaRPr>
          </a:p>
          <a:p>
            <a:r>
              <a:rPr lang="en-US" b="0" baseline="0" dirty="0">
                <a:solidFill>
                  <a:srgbClr val="FF0000"/>
                </a:solidFill>
              </a:rPr>
              <a:t>What does it mean to have a survival mindset? Ask how many participants consider themselves to have a survival mindset</a:t>
            </a:r>
          </a:p>
          <a:p>
            <a:r>
              <a:rPr lang="en-US" b="0" baseline="0" dirty="0">
                <a:solidFill>
                  <a:srgbClr val="FF0000"/>
                </a:solidFill>
              </a:rPr>
              <a:t>On it’s extreme, this is the person who looks over their shoulder everywhere they go, looks for escape routes in every room, building, or venue they go into, watches everyone with suspicion with no regard for offending or being politically incorrect, possibly has a bunker in their back yard, has firearms for personal and home defense, has razor-wire around their property, stays off the grid to avoid identity theft or pattern tracing. </a:t>
            </a:r>
          </a:p>
          <a:p>
            <a:endParaRPr lang="en-US" b="0" baseline="0" dirty="0">
              <a:solidFill>
                <a:srgbClr val="FF0000"/>
              </a:solidFill>
            </a:endParaRPr>
          </a:p>
          <a:p>
            <a:r>
              <a:rPr lang="en-US" b="0" dirty="0">
                <a:solidFill>
                  <a:srgbClr val="FF0000"/>
                </a:solidFill>
              </a:rPr>
              <a:t>Most people will fall somewhere in between</a:t>
            </a:r>
            <a:r>
              <a:rPr lang="en-US" b="0" baseline="0" dirty="0">
                <a:solidFill>
                  <a:srgbClr val="FF0000"/>
                </a:solidFill>
              </a:rPr>
              <a:t> on this scale.  Our objective is to move you, wherever you're at, closer toward survivor.</a:t>
            </a:r>
            <a:endParaRPr lang="en-US" b="0" dirty="0">
              <a:solidFill>
                <a:srgbClr val="FF0000"/>
              </a:solidFill>
            </a:endParaRPr>
          </a:p>
          <a:p>
            <a:endParaRPr lang="en-US" dirty="0"/>
          </a:p>
        </p:txBody>
      </p:sp>
    </p:spTree>
    <p:extLst>
      <p:ext uri="{BB962C8B-B14F-4D97-AF65-F5344CB8AC3E}">
        <p14:creationId xmlns:p14="http://schemas.microsoft.com/office/powerpoint/2010/main" val="39638114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Watch video to teach the technique if not teaching it live.</a:t>
            </a:r>
          </a:p>
          <a:p>
            <a:endParaRPr lang="en-US" dirty="0"/>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High resolution videos are available on the linked page if your presentation capabilities permit. </a:t>
            </a:r>
          </a:p>
          <a:p>
            <a:pPr marL="0" marR="0">
              <a:lnSpc>
                <a:spcPct val="107000"/>
              </a:lnSpc>
              <a:spcBef>
                <a:spcPts val="0"/>
              </a:spcBef>
              <a:spcAft>
                <a:spcPts val="800"/>
              </a:spcAft>
            </a:pPr>
            <a:endParaRPr lang="en-US" dirty="0"/>
          </a:p>
          <a:p>
            <a:r>
              <a:rPr lang="en-US" sz="1200" b="1" u="sng" dirty="0">
                <a:solidFill>
                  <a:schemeClr val="accent3"/>
                </a:solidFill>
              </a:rPr>
              <a:t>View video #20 Tools to Engage Strikes Hammer Fist</a:t>
            </a:r>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Watch video in class: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Click link to enter webpage.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Select low- or high-resolution video file: </a:t>
            </a:r>
            <a:r>
              <a:rPr lang="en-US" sz="1200" b="1" u="sng" dirty="0">
                <a:solidFill>
                  <a:schemeClr val="accent3"/>
                </a:solidFill>
              </a:rPr>
              <a:t>20 Tools to Engage Strikes Hammer Fist</a:t>
            </a:r>
            <a:endParaRPr lang="en-US" sz="1200" b="1" u="sng" dirty="0">
              <a:solidFill>
                <a:srgbClr val="00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Click to play video.</a:t>
            </a:r>
          </a:p>
          <a:p>
            <a:endParaRPr lang="en-US" dirty="0"/>
          </a:p>
        </p:txBody>
      </p:sp>
    </p:spTree>
    <p:extLst>
      <p:ext uri="{BB962C8B-B14F-4D97-AF65-F5344CB8AC3E}">
        <p14:creationId xmlns:p14="http://schemas.microsoft.com/office/powerpoint/2010/main" val="215020973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 decide which technique will be instructed live vs. using the video provided.  Also decide which techniques will be practiced by students in accordance with the Instructor Modules and videos provided.</a:t>
            </a:r>
          </a:p>
          <a:p>
            <a:endParaRPr lang="en-US" dirty="0"/>
          </a:p>
          <a:p>
            <a:r>
              <a:rPr lang="en-US" dirty="0"/>
              <a:t>Always make accommodations for and be aware of maintaining a safe environment for students and instructors.</a:t>
            </a:r>
          </a:p>
          <a:p>
            <a:endParaRPr lang="en-US" dirty="0"/>
          </a:p>
          <a:p>
            <a:r>
              <a:rPr lang="en-US" dirty="0"/>
              <a:t>Talk points: (these will vary depending on your instructional method.  This slide is use for teaching purposes in either case so you will see it duplicated after the video).</a:t>
            </a:r>
          </a:p>
          <a:p>
            <a:endParaRPr lang="en-US" dirty="0"/>
          </a:p>
          <a:p>
            <a:r>
              <a:rPr lang="en-US" dirty="0"/>
              <a:t>We are going to provide demonstrations of each technique.  </a:t>
            </a:r>
          </a:p>
          <a:p>
            <a:endParaRPr lang="en-US" dirty="0"/>
          </a:p>
          <a:p>
            <a:r>
              <a:rPr lang="en-US" dirty="0"/>
              <a:t>Demonstrate for and teach students about how to use the technique.  </a:t>
            </a:r>
          </a:p>
          <a:p>
            <a:endParaRPr lang="en-US" dirty="0"/>
          </a:p>
          <a:p>
            <a:r>
              <a:rPr lang="en-US" dirty="0"/>
              <a:t>Instructors can teach it live, or use the video provided on an upcoming slide.</a:t>
            </a:r>
          </a:p>
          <a:p>
            <a:endParaRPr lang="en-US" dirty="0"/>
          </a:p>
          <a:p>
            <a:r>
              <a:rPr lang="en-US" dirty="0"/>
              <a:t>Provide a pad and allow students to practice. </a:t>
            </a:r>
          </a:p>
          <a:p>
            <a:endParaRPr lang="en-US" dirty="0"/>
          </a:p>
          <a:p>
            <a:r>
              <a:rPr lang="en-US" dirty="0"/>
              <a:t>Allow students to practice with a partner or instructor if you choose to do so.</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Watch the student’s technique and provide any correction needed to assist them in completing their most optimal technique. Focus on the mechanics of the technique and guide students accordingly. Provide positive and constructive feedback to students. </a:t>
            </a:r>
          </a:p>
          <a:p>
            <a:endParaRPr lang="en-US" dirty="0"/>
          </a:p>
          <a:p>
            <a:endParaRPr lang="en-US" dirty="0"/>
          </a:p>
          <a:p>
            <a:r>
              <a:rPr lang="en-US" dirty="0"/>
              <a:t>This slide: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 series of photos showing different stages of the Hammer Fist strike.  The instructor keeps a solid, balanced stance, steps forward to strike a pad held by another instructor, and then moves back several steps with hands up in a defensive posture.</a:t>
            </a:r>
          </a:p>
          <a:p>
            <a:endParaRPr lang="en-US" dirty="0"/>
          </a:p>
        </p:txBody>
      </p:sp>
    </p:spTree>
    <p:extLst>
      <p:ext uri="{BB962C8B-B14F-4D97-AF65-F5344CB8AC3E}">
        <p14:creationId xmlns:p14="http://schemas.microsoft.com/office/powerpoint/2010/main" val="20194577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Getting out of a wrist grab. </a:t>
            </a:r>
          </a:p>
          <a:p>
            <a:endParaRPr lang="en-US" baseline="0" dirty="0"/>
          </a:p>
          <a:p>
            <a:r>
              <a:rPr lang="en-US" dirty="0"/>
              <a:t>Instructors – decide which technique will be instructed live vs. using the video provided.  Also decide which techniques will be practiced by students in accordance with the Instructor Modules and videos provided.</a:t>
            </a:r>
          </a:p>
          <a:p>
            <a:endParaRPr lang="en-US" dirty="0"/>
          </a:p>
          <a:p>
            <a:r>
              <a:rPr lang="en-US" dirty="0"/>
              <a:t>Always make accommodations for and be aware of maintaining a safe environment for students and instructors.</a:t>
            </a:r>
          </a:p>
          <a:p>
            <a:endParaRPr lang="en-US" dirty="0"/>
          </a:p>
          <a:p>
            <a:endParaRPr lang="en-US" dirty="0"/>
          </a:p>
          <a:p>
            <a:r>
              <a:rPr lang="en-US" dirty="0"/>
              <a:t>Talk points:</a:t>
            </a:r>
          </a:p>
          <a:p>
            <a:endParaRPr lang="en-US" dirty="0"/>
          </a:p>
          <a:p>
            <a:r>
              <a:rPr lang="en-US" dirty="0"/>
              <a:t>We are going to provide demonstrations of each technique.  </a:t>
            </a:r>
          </a:p>
          <a:p>
            <a:endParaRPr lang="en-US" dirty="0"/>
          </a:p>
          <a:p>
            <a:r>
              <a:rPr lang="en-US" dirty="0"/>
              <a:t>Demonstrate for and teach students about how to use the technique.  </a:t>
            </a:r>
          </a:p>
          <a:p>
            <a:endParaRPr lang="en-US" dirty="0"/>
          </a:p>
          <a:p>
            <a:r>
              <a:rPr lang="en-US" dirty="0"/>
              <a:t>Instructors can teach it live, or use the video provided on an upcoming slide.</a:t>
            </a:r>
          </a:p>
          <a:p>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See video for additional instructor information.</a:t>
            </a:r>
          </a:p>
          <a:p>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*Always conduct the simulations and training only as provided in the Instructor Modules and accompanying videos. </a:t>
            </a:r>
          </a:p>
          <a:p>
            <a:endParaRPr lang="en-US" dirty="0"/>
          </a:p>
        </p:txBody>
      </p:sp>
    </p:spTree>
    <p:extLst>
      <p:ext uri="{BB962C8B-B14F-4D97-AF65-F5344CB8AC3E}">
        <p14:creationId xmlns:p14="http://schemas.microsoft.com/office/powerpoint/2010/main" val="3526102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 decide which technique will be instructed live vs. using the video provided.  Also decide which techniques will be practiced by students in accordance with the Instructor Modules and videos provided.</a:t>
            </a:r>
          </a:p>
          <a:p>
            <a:endParaRPr lang="en-US" dirty="0"/>
          </a:p>
          <a:p>
            <a:r>
              <a:rPr lang="en-US" dirty="0"/>
              <a:t>Always make accommodations for and be aware of maintaining a safe environment for students and instructors.</a:t>
            </a:r>
          </a:p>
          <a:p>
            <a:endParaRPr lang="en-US" dirty="0"/>
          </a:p>
          <a:p>
            <a:r>
              <a:rPr lang="en-US" dirty="0"/>
              <a:t>Talk points: (these will vary depending on your instructional method.  This slide is use for teaching purposes in either case so you will see it duplicated after the video).</a:t>
            </a:r>
          </a:p>
          <a:p>
            <a:endParaRPr lang="en-US" dirty="0"/>
          </a:p>
          <a:p>
            <a:r>
              <a:rPr lang="en-US" dirty="0"/>
              <a:t>We are going to provide demonstrations of each technique.  </a:t>
            </a:r>
          </a:p>
          <a:p>
            <a:endParaRPr lang="en-US" dirty="0"/>
          </a:p>
          <a:p>
            <a:r>
              <a:rPr lang="en-US" dirty="0"/>
              <a:t>Demonstrate for and teach students about how to use the technique.  </a:t>
            </a:r>
          </a:p>
          <a:p>
            <a:endParaRPr lang="en-US" dirty="0"/>
          </a:p>
          <a:p>
            <a:r>
              <a:rPr lang="en-US" dirty="0"/>
              <a:t>Instructors can teach it live, or use the video provided on an upcoming slide.</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Allow students to practice with a partner or instructor if you choose to do so.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Watch the student’s technique and provide any correction needed to assist them in completing their most optimal technique. Focus on the mechanics of the technique and guide students accordingly. Provide positive and constructive feedback to students. </a:t>
            </a:r>
          </a:p>
          <a:p>
            <a:endParaRPr lang="en-US" dirty="0"/>
          </a:p>
          <a:p>
            <a:endParaRPr lang="en-US" dirty="0"/>
          </a:p>
          <a:p>
            <a:r>
              <a:rPr lang="en-US" dirty="0"/>
              <a:t>This slide:</a:t>
            </a:r>
          </a:p>
          <a:p>
            <a:r>
              <a:rPr lang="en-US" dirty="0"/>
              <a:t>A series of photos showing different stages of defending against a wrist grab. The instructor has been grabbed on the wrist by another instructor who acts as the aggressor.  Using a release technique where you circle your hand and wrist around the attacker’s forearm and forcefully push down to release their grip on your wrist.</a:t>
            </a:r>
          </a:p>
        </p:txBody>
      </p:sp>
    </p:spTree>
    <p:extLst>
      <p:ext uri="{BB962C8B-B14F-4D97-AF65-F5344CB8AC3E}">
        <p14:creationId xmlns:p14="http://schemas.microsoft.com/office/powerpoint/2010/main" val="36776495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Watch video to teach the technique if not teaching it live.</a:t>
            </a:r>
          </a:p>
          <a:p>
            <a:endParaRPr lang="en-US" dirty="0"/>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High resolution videos are available on the linked page if your presentation capabilities permit.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u="sng" dirty="0">
                <a:solidFill>
                  <a:schemeClr val="accent3"/>
                </a:solidFill>
              </a:rPr>
              <a:t>View video #21 Tools to Engage Wrist Grab Snake and the Vine</a:t>
            </a:r>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Watch video in class: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Click link to enter webpage.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Select low- or high-resolution video file: </a:t>
            </a:r>
            <a:r>
              <a:rPr lang="en-US" sz="1200" b="1" u="sng" dirty="0">
                <a:solidFill>
                  <a:schemeClr val="accent3"/>
                </a:solidFill>
              </a:rPr>
              <a:t>21 Tools to Engage Wrist Grab Snake and the Vine</a:t>
            </a:r>
            <a:endParaRPr lang="en-US" sz="1200" b="1" u="sng" dirty="0">
              <a:solidFill>
                <a:srgbClr val="00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Click to play video.</a:t>
            </a:r>
          </a:p>
          <a:p>
            <a:endParaRPr lang="en-US" dirty="0"/>
          </a:p>
        </p:txBody>
      </p:sp>
    </p:spTree>
    <p:extLst>
      <p:ext uri="{BB962C8B-B14F-4D97-AF65-F5344CB8AC3E}">
        <p14:creationId xmlns:p14="http://schemas.microsoft.com/office/powerpoint/2010/main" val="23795531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 decide which technique will be instructed live vs. using the video provided.  Also decide which techniques will be practiced by students in accordance with the Instructor Modules and videos provided.</a:t>
            </a:r>
          </a:p>
          <a:p>
            <a:endParaRPr lang="en-US" dirty="0"/>
          </a:p>
          <a:p>
            <a:r>
              <a:rPr lang="en-US" dirty="0"/>
              <a:t>Always make accommodations for and be aware of maintaining a safe environment for students and instructors.</a:t>
            </a:r>
          </a:p>
          <a:p>
            <a:endParaRPr lang="en-US" dirty="0"/>
          </a:p>
          <a:p>
            <a:r>
              <a:rPr lang="en-US" dirty="0"/>
              <a:t>Talk points: (these will vary depending on your instructional method.  This slide is use for teaching purposes in either case so you will see it duplicated after the video).</a:t>
            </a:r>
          </a:p>
          <a:p>
            <a:endParaRPr lang="en-US" dirty="0"/>
          </a:p>
          <a:p>
            <a:r>
              <a:rPr lang="en-US" dirty="0"/>
              <a:t>We are going to provide demonstrations of each technique.  </a:t>
            </a:r>
          </a:p>
          <a:p>
            <a:endParaRPr lang="en-US" dirty="0"/>
          </a:p>
          <a:p>
            <a:r>
              <a:rPr lang="en-US" dirty="0"/>
              <a:t>Demonstrate for and teach students about how to use the technique.  </a:t>
            </a:r>
          </a:p>
          <a:p>
            <a:endParaRPr lang="en-US" dirty="0"/>
          </a:p>
          <a:p>
            <a:r>
              <a:rPr lang="en-US" dirty="0"/>
              <a:t>Instructors can teach it live, or use the video provided on an upcoming slide.</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Allow students to practice with a partner or instructor if you choose to do so.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Watch the student’s technique and provide any correction needed to assist them in completing their most optimal technique. Focus on the mechanics of the technique and guide students accordingly. Provide positive and constructive feedback to students. </a:t>
            </a:r>
          </a:p>
          <a:p>
            <a:endParaRPr lang="en-US" dirty="0"/>
          </a:p>
          <a:p>
            <a:endParaRPr lang="en-US" dirty="0"/>
          </a:p>
          <a:p>
            <a:r>
              <a:rPr lang="en-US" dirty="0"/>
              <a:t>This slide:</a:t>
            </a:r>
          </a:p>
          <a:p>
            <a:r>
              <a:rPr lang="en-US" dirty="0"/>
              <a:t>A series of photos showing different stages of defending against a wrist grab. The instructor has been grabbed on the wrist by another instructor who acts as the aggressor.  Using a release technique where you circle your hand and wrist around the attacker’s forearm and forcefully push down to release their grip on your wrist.</a:t>
            </a:r>
          </a:p>
        </p:txBody>
      </p:sp>
    </p:spTree>
    <p:extLst>
      <p:ext uri="{BB962C8B-B14F-4D97-AF65-F5344CB8AC3E}">
        <p14:creationId xmlns:p14="http://schemas.microsoft.com/office/powerpoint/2010/main" val="11717075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getting out of a hair pull/grab.</a:t>
            </a:r>
          </a:p>
          <a:p>
            <a:endParaRPr lang="en-US" baseline="0" dirty="0"/>
          </a:p>
          <a:p>
            <a:r>
              <a:rPr lang="en-US" baseline="0" dirty="0"/>
              <a:t>Talk Points:</a:t>
            </a:r>
            <a:endParaRPr lang="en-US" dirty="0"/>
          </a:p>
          <a:p>
            <a:endParaRPr lang="en-US" dirty="0"/>
          </a:p>
          <a:p>
            <a:r>
              <a:rPr lang="en-US" dirty="0"/>
              <a:t>Grabbing</a:t>
            </a:r>
            <a:r>
              <a:rPr lang="en-US" baseline="0" dirty="0"/>
              <a:t> hair from the front, top, or back is common. </a:t>
            </a:r>
            <a:endParaRPr lang="en-US" dirty="0"/>
          </a:p>
          <a:p>
            <a:endParaRPr lang="en-US" dirty="0"/>
          </a:p>
          <a:p>
            <a:r>
              <a:rPr lang="en-US" dirty="0"/>
              <a:t>This</a:t>
            </a:r>
            <a:r>
              <a:rPr lang="en-US" baseline="0" dirty="0"/>
              <a:t> technique also works from the front.</a:t>
            </a:r>
          </a:p>
          <a:p>
            <a:endParaRPr lang="en-US" baseline="0" dirty="0"/>
          </a:p>
          <a:p>
            <a:endParaRPr lang="en-US" baseline="0" dirty="0"/>
          </a:p>
          <a:p>
            <a:r>
              <a:rPr lang="en-US" dirty="0"/>
              <a:t>Instructors – decide which technique will be instructed live vs. using the video provided.  Also decide which techniques will be practiced by students in accordance with the Instructor Modules and videos provided.</a:t>
            </a:r>
          </a:p>
          <a:p>
            <a:endParaRPr lang="en-US" dirty="0"/>
          </a:p>
          <a:p>
            <a:r>
              <a:rPr lang="en-US" dirty="0"/>
              <a:t>Always make accommodations for and be aware of maintaining a safe environment for students and instructors.</a:t>
            </a:r>
          </a:p>
          <a:p>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See video for additional instructor information.</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*Always conduct the simulations and training only as provided in the Instructor Modules and accompanying videos. </a:t>
            </a:r>
          </a:p>
          <a:p>
            <a:endParaRPr lang="en-US" dirty="0"/>
          </a:p>
        </p:txBody>
      </p:sp>
    </p:spTree>
    <p:extLst>
      <p:ext uri="{BB962C8B-B14F-4D97-AF65-F5344CB8AC3E}">
        <p14:creationId xmlns:p14="http://schemas.microsoft.com/office/powerpoint/2010/main" val="366813216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 decide which technique will be instructed live vs. using the video provided.  Also decide which techniques will be practiced by students in accordance with the Instructor Modules and videos provided.</a:t>
            </a:r>
          </a:p>
          <a:p>
            <a:endParaRPr lang="en-US" dirty="0"/>
          </a:p>
          <a:p>
            <a:r>
              <a:rPr lang="en-US" dirty="0"/>
              <a:t>Always make accommodations for and be aware of maintaining a safe environment for students and instructors.</a:t>
            </a:r>
          </a:p>
          <a:p>
            <a:endParaRPr lang="en-US" dirty="0"/>
          </a:p>
          <a:p>
            <a:r>
              <a:rPr lang="en-US" dirty="0"/>
              <a:t>Talk points: (these will vary depending on your instructional method.  This slide is use for teaching purposes in either case so you will see it duplicated after the video).</a:t>
            </a:r>
          </a:p>
          <a:p>
            <a:endParaRPr lang="en-US" dirty="0"/>
          </a:p>
          <a:p>
            <a:r>
              <a:rPr lang="en-US" dirty="0"/>
              <a:t>We are going to provide demonstrations of each technique.  </a:t>
            </a:r>
          </a:p>
          <a:p>
            <a:endParaRPr lang="en-US" dirty="0"/>
          </a:p>
          <a:p>
            <a:r>
              <a:rPr lang="en-US" dirty="0"/>
              <a:t>Demonstrate for and teach students about how to use the technique.  </a:t>
            </a:r>
          </a:p>
          <a:p>
            <a:endParaRPr lang="en-US" dirty="0"/>
          </a:p>
          <a:p>
            <a:r>
              <a:rPr lang="en-US" dirty="0"/>
              <a:t>Instructors can teach it live, or use the video provided on an upcoming slide.</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Allow students to practice with a partner or instructor if you choose to do so.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Watch the student’s technique and provide any correction needed to assist them in completing their most optimal technique. Focus on the mechanics of the technique and guide students accordingly. Provide positive and constructive feedback to students. </a:t>
            </a:r>
          </a:p>
          <a:p>
            <a:endParaRPr lang="en-US" dirty="0"/>
          </a:p>
          <a:p>
            <a:endParaRPr lang="en-US" dirty="0"/>
          </a:p>
          <a:p>
            <a:r>
              <a:rPr lang="en-US" dirty="0"/>
              <a:t>This slide:</a:t>
            </a:r>
          </a:p>
          <a:p>
            <a:r>
              <a:rPr lang="en-US" dirty="0"/>
              <a:t>A series of photos showing different stages of defending against a hair pull/grab. The instructor’s hair has been grabbed (top of head) by another instructor who acts as the aggressor. The victim places their hands firmly on top of the aggressor’s hands on their head.  Pressing or pulling down forcefully, to ensure a solid hold, the victim dips down, bends slightly forward, and starts to twist or turn to one side.  This action puts significant force on the attacker’s wrist which can be very painful.  The attacker releases their grip in response to the pain.</a:t>
            </a:r>
          </a:p>
        </p:txBody>
      </p:sp>
    </p:spTree>
    <p:extLst>
      <p:ext uri="{BB962C8B-B14F-4D97-AF65-F5344CB8AC3E}">
        <p14:creationId xmlns:p14="http://schemas.microsoft.com/office/powerpoint/2010/main" val="284481357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Watch video to teach the technique if not teaching it live.</a:t>
            </a:r>
          </a:p>
          <a:p>
            <a:endParaRPr lang="en-US" dirty="0"/>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High resolution videos are available on the linked page if your presentation capabilities permit. </a:t>
            </a:r>
          </a:p>
          <a:p>
            <a:pPr marL="0" marR="0">
              <a:lnSpc>
                <a:spcPct val="107000"/>
              </a:lnSpc>
              <a:spcBef>
                <a:spcPts val="0"/>
              </a:spcBef>
              <a:spcAft>
                <a:spcPts val="800"/>
              </a:spcAft>
            </a:pPr>
            <a:endParaRPr lang="en-US" dirty="0"/>
          </a:p>
          <a:p>
            <a:r>
              <a:rPr lang="en-US" b="1" u="sng" dirty="0"/>
              <a:t>View video #22 Tools to Engage Hair Pull Be a Ballerina</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Watch video in class: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Click link to enter webpage.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Select low- or high-resolution video file:  </a:t>
            </a:r>
            <a:r>
              <a:rPr lang="en-US" b="1" u="sng" dirty="0"/>
              <a:t>22 Tools to Engage Hair Pull Be a Ballerina</a:t>
            </a:r>
            <a:endParaRPr lang="en-US" sz="1200" b="1" u="sng" dirty="0">
              <a:solidFill>
                <a:srgbClr val="00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Click to play video.</a:t>
            </a:r>
          </a:p>
          <a:p>
            <a:endParaRPr lang="en-US" dirty="0"/>
          </a:p>
        </p:txBody>
      </p:sp>
    </p:spTree>
    <p:extLst>
      <p:ext uri="{BB962C8B-B14F-4D97-AF65-F5344CB8AC3E}">
        <p14:creationId xmlns:p14="http://schemas.microsoft.com/office/powerpoint/2010/main" val="46585235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 decide which technique will be instructed live vs. using the video provided.  Also decide which techniques will be practiced by students in accordance with the Instructor Modules and videos provided.</a:t>
            </a:r>
          </a:p>
          <a:p>
            <a:endParaRPr lang="en-US" dirty="0"/>
          </a:p>
          <a:p>
            <a:r>
              <a:rPr lang="en-US" dirty="0"/>
              <a:t>Always make accommodations for and be aware of maintaining a safe environment for students and instructors.</a:t>
            </a:r>
          </a:p>
          <a:p>
            <a:endParaRPr lang="en-US" dirty="0"/>
          </a:p>
          <a:p>
            <a:r>
              <a:rPr lang="en-US" dirty="0"/>
              <a:t>Talk points: (these will vary depending on your instructional method.  This slide is use for teaching purposes in either case so you will see it duplicated after the video).</a:t>
            </a:r>
          </a:p>
          <a:p>
            <a:endParaRPr lang="en-US" dirty="0"/>
          </a:p>
          <a:p>
            <a:r>
              <a:rPr lang="en-US" dirty="0"/>
              <a:t>We are going to provide demonstrations of each technique.  </a:t>
            </a:r>
          </a:p>
          <a:p>
            <a:endParaRPr lang="en-US" dirty="0"/>
          </a:p>
          <a:p>
            <a:r>
              <a:rPr lang="en-US" dirty="0"/>
              <a:t>Demonstrate for and teach students about how to use the technique.  </a:t>
            </a:r>
          </a:p>
          <a:p>
            <a:endParaRPr lang="en-US" dirty="0"/>
          </a:p>
          <a:p>
            <a:r>
              <a:rPr lang="en-US" dirty="0"/>
              <a:t>Instructors can teach it live, or use the video provided on an upcoming slide.</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Allow students to practice with a partner or instructor if you choose to do so.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Watch the student’s technique and provide any correction needed to assist them in completing their most optimal technique. Focus on the mechanics of the technique and guide students accordingly. Provide positive and constructive feedback to students. </a:t>
            </a:r>
          </a:p>
          <a:p>
            <a:endParaRPr lang="en-US" dirty="0"/>
          </a:p>
          <a:p>
            <a:endParaRPr lang="en-US" dirty="0"/>
          </a:p>
          <a:p>
            <a:r>
              <a:rPr lang="en-US" dirty="0"/>
              <a:t>This slide:</a:t>
            </a:r>
          </a:p>
          <a:p>
            <a:r>
              <a:rPr lang="en-US" dirty="0"/>
              <a:t>A series of photos showing different stages of defending against a hair pull/grab. The instructor’s hair has been grabbed (top of head) by another instructor who acts as the aggressor. The victim places their hands firmly on top of the aggressor’s hands on their head.  Pressing or pulling down forcefully, to ensure a solid hold, the victim dips down, bends slightly forward, and starts to twist or turn to one side.  This action puts significant force on the attacker’s wrist which can be very painful.  The attacker releases their grip in response to the pain.</a:t>
            </a:r>
          </a:p>
        </p:txBody>
      </p:sp>
    </p:spTree>
    <p:extLst>
      <p:ext uri="{BB962C8B-B14F-4D97-AF65-F5344CB8AC3E}">
        <p14:creationId xmlns:p14="http://schemas.microsoft.com/office/powerpoint/2010/main" val="3187667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Define “Workplace Violence”</a:t>
            </a:r>
          </a:p>
          <a:p>
            <a:endParaRPr lang="en-US" baseline="0" dirty="0"/>
          </a:p>
          <a:p>
            <a:r>
              <a:rPr lang="en-US" baseline="0" dirty="0"/>
              <a:t>Talk Points:</a:t>
            </a:r>
            <a:endParaRPr lang="en-US" dirty="0"/>
          </a:p>
          <a:p>
            <a:endParaRPr lang="en-US" dirty="0"/>
          </a:p>
          <a:p>
            <a:r>
              <a:rPr lang="en-US" dirty="0"/>
              <a:t>Read slide.</a:t>
            </a:r>
          </a:p>
          <a:p>
            <a:endParaRPr lang="en-US" dirty="0"/>
          </a:p>
          <a:p>
            <a:r>
              <a:rPr lang="en-US" dirty="0"/>
              <a:t>Discuss this definition</a:t>
            </a:r>
            <a:r>
              <a:rPr lang="en-US" baseline="0" dirty="0"/>
              <a:t> and how many things we deal with in healthcare settings that fit this definition</a:t>
            </a:r>
            <a:endParaRPr lang="en-US" dirty="0"/>
          </a:p>
        </p:txBody>
      </p:sp>
    </p:spTree>
    <p:extLst>
      <p:ext uri="{BB962C8B-B14F-4D97-AF65-F5344CB8AC3E}">
        <p14:creationId xmlns:p14="http://schemas.microsoft.com/office/powerpoint/2010/main" val="168869670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getting out of a front choke hold</a:t>
            </a:r>
          </a:p>
          <a:p>
            <a:endParaRPr lang="en-US" baseline="0" dirty="0"/>
          </a:p>
          <a:p>
            <a:r>
              <a:rPr lang="en-US" baseline="0" dirty="0"/>
              <a:t>Talk Points:</a:t>
            </a:r>
            <a:endParaRPr lang="en-US" dirty="0"/>
          </a:p>
          <a:p>
            <a:endParaRPr lang="en-US" dirty="0"/>
          </a:p>
          <a:p>
            <a:r>
              <a:rPr lang="en-US" dirty="0"/>
              <a:t>Most</a:t>
            </a:r>
            <a:r>
              <a:rPr lang="en-US" baseline="0" dirty="0"/>
              <a:t> assaults on women, especially domestic, involve choking. </a:t>
            </a:r>
          </a:p>
          <a:p>
            <a:endParaRPr lang="en-US" baseline="0" dirty="0"/>
          </a:p>
          <a:p>
            <a:r>
              <a:rPr lang="en-US" baseline="0" dirty="0"/>
              <a:t>See video for additional instructor information.</a:t>
            </a:r>
          </a:p>
          <a:p>
            <a:endParaRPr lang="en-US" baseline="0" dirty="0"/>
          </a:p>
          <a:p>
            <a:r>
              <a:rPr lang="en-US" baseline="0" dirty="0"/>
              <a:t>Also, not captured in the video is being choked on a wall. Same concept of swinging (or swimming) your arm over top and turning will break the grip. </a:t>
            </a:r>
          </a:p>
          <a:p>
            <a:endParaRPr lang="en-US" baseline="0" dirty="0"/>
          </a:p>
          <a:p>
            <a:endParaRPr lang="en-US" baseline="0" dirty="0"/>
          </a:p>
          <a:p>
            <a:r>
              <a:rPr lang="en-US" dirty="0"/>
              <a:t>Instructors – decide which technique will be instructed live vs. using the video provided.  Also decide which techniques will be practiced by students in accordance with the Instructor Modules and videos provided.</a:t>
            </a:r>
          </a:p>
          <a:p>
            <a:endParaRPr lang="en-US" dirty="0"/>
          </a:p>
          <a:p>
            <a:r>
              <a:rPr lang="en-US" dirty="0"/>
              <a:t>Always make accommodations for and be aware of maintaining a safe environment for students and instructors.</a:t>
            </a:r>
          </a:p>
          <a:p>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*Always conduct the simulations and training only as provided in the Instructor Modules and accompanying videos. </a:t>
            </a:r>
          </a:p>
          <a:p>
            <a:endParaRPr lang="en-US" dirty="0"/>
          </a:p>
        </p:txBody>
      </p:sp>
    </p:spTree>
    <p:extLst>
      <p:ext uri="{BB962C8B-B14F-4D97-AF65-F5344CB8AC3E}">
        <p14:creationId xmlns:p14="http://schemas.microsoft.com/office/powerpoint/2010/main" val="222669130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 decide which technique will be instructed live vs. using the video provided.  Also decide which techniques will be practiced by students in accordance with the Instructor Modules and videos provided.</a:t>
            </a:r>
          </a:p>
          <a:p>
            <a:endParaRPr lang="en-US" dirty="0"/>
          </a:p>
          <a:p>
            <a:r>
              <a:rPr lang="en-US" dirty="0"/>
              <a:t>Always make accommodations for and be aware of maintaining a safe environment for students and instructors.</a:t>
            </a:r>
          </a:p>
          <a:p>
            <a:endParaRPr lang="en-US" dirty="0"/>
          </a:p>
          <a:p>
            <a:r>
              <a:rPr lang="en-US" dirty="0"/>
              <a:t>Talk points: (these will vary depending on your instructional method.  This slide is use for teaching purposes in either case so you will see it duplicated after the video).</a:t>
            </a:r>
          </a:p>
          <a:p>
            <a:endParaRPr lang="en-US" dirty="0"/>
          </a:p>
          <a:p>
            <a:r>
              <a:rPr lang="en-US" dirty="0"/>
              <a:t>We are going to provide demonstrations of each technique.  </a:t>
            </a:r>
          </a:p>
          <a:p>
            <a:endParaRPr lang="en-US" dirty="0"/>
          </a:p>
          <a:p>
            <a:r>
              <a:rPr lang="en-US" dirty="0"/>
              <a:t>Demonstrate for and teach students about how to use the technique.  </a:t>
            </a:r>
          </a:p>
          <a:p>
            <a:endParaRPr lang="en-US" dirty="0"/>
          </a:p>
          <a:p>
            <a:r>
              <a:rPr lang="en-US" dirty="0"/>
              <a:t>Instructors can teach it live, or use the video provided on an upcoming slide.</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Allow students to practice with a partner or instructor if you choose to do so.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Watch the student’s technique and provide any correction needed to assist them in completing their most optimal technique. Focus on the mechanics of the technique and guide students accordingly. Provide positive and constructive feedback to students. </a:t>
            </a:r>
          </a:p>
          <a:p>
            <a:endParaRPr lang="en-US" dirty="0"/>
          </a:p>
          <a:p>
            <a:endParaRPr lang="en-US" dirty="0"/>
          </a:p>
          <a:p>
            <a:r>
              <a:rPr lang="en-US" dirty="0"/>
              <a:t>This slide:</a:t>
            </a:r>
          </a:p>
          <a:p>
            <a:r>
              <a:rPr lang="en-US" dirty="0"/>
              <a:t>A series of photos showing different stages of defending against an attacker who grabs their neck from the front in a choke hold. The instructor, using a technique that is similar to pitching a baseball, raises their arm up, turns to the opposite direction, and then forcefully brings their outstretched arm down which completing the turn.  This breaks the attacker’s grip allowing the victim to get away.</a:t>
            </a:r>
          </a:p>
        </p:txBody>
      </p:sp>
    </p:spTree>
    <p:extLst>
      <p:ext uri="{BB962C8B-B14F-4D97-AF65-F5344CB8AC3E}">
        <p14:creationId xmlns:p14="http://schemas.microsoft.com/office/powerpoint/2010/main" val="308217563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Watch video to teach the technique if not teaching it live.</a:t>
            </a:r>
          </a:p>
          <a:p>
            <a:endParaRPr lang="en-US" dirty="0"/>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High resolution videos are available on the linked page if your presentation capabilities permit.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u="sng" dirty="0">
                <a:solidFill>
                  <a:schemeClr val="accent3"/>
                </a:solidFill>
              </a:rPr>
              <a:t>View video #23 Tools to Engage Front Choke Major League Pitcher</a:t>
            </a:r>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Watch video in class: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Click link to enter webpage.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Select low- or high-resolution video file: </a:t>
            </a:r>
            <a:r>
              <a:rPr lang="en-US" sz="1200" b="1" u="sng" dirty="0">
                <a:solidFill>
                  <a:schemeClr val="accent3"/>
                </a:solidFill>
              </a:rPr>
              <a:t>23 Tools to Engage Front Choke Major League Pitcher</a:t>
            </a:r>
            <a:endParaRPr lang="en-US" sz="1200" b="1" u="sng"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u="sng" dirty="0">
              <a:solidFill>
                <a:srgbClr val="00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Click to play video.</a:t>
            </a:r>
          </a:p>
          <a:p>
            <a:endParaRPr lang="en-US" dirty="0"/>
          </a:p>
        </p:txBody>
      </p:sp>
    </p:spTree>
    <p:extLst>
      <p:ext uri="{BB962C8B-B14F-4D97-AF65-F5344CB8AC3E}">
        <p14:creationId xmlns:p14="http://schemas.microsoft.com/office/powerpoint/2010/main" val="12139016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 decide which technique will be instructed live vs. using the video provided.  Also decide which techniques will be practiced by students in accordance with the Instructor Modules and videos provided.</a:t>
            </a:r>
          </a:p>
          <a:p>
            <a:endParaRPr lang="en-US" dirty="0"/>
          </a:p>
          <a:p>
            <a:r>
              <a:rPr lang="en-US" dirty="0"/>
              <a:t>Always make accommodations for and be aware of maintaining a safe environment for students and instructors.</a:t>
            </a:r>
          </a:p>
          <a:p>
            <a:endParaRPr lang="en-US" dirty="0"/>
          </a:p>
          <a:p>
            <a:r>
              <a:rPr lang="en-US" dirty="0"/>
              <a:t>Talk points: (these will vary depending on your instructional method.  This slide is use for teaching purposes in either case so you will see it duplicated after the video).</a:t>
            </a:r>
          </a:p>
          <a:p>
            <a:endParaRPr lang="en-US" dirty="0"/>
          </a:p>
          <a:p>
            <a:r>
              <a:rPr lang="en-US" dirty="0"/>
              <a:t>We are going to provide demonstrations of each technique.  </a:t>
            </a:r>
          </a:p>
          <a:p>
            <a:endParaRPr lang="en-US" dirty="0"/>
          </a:p>
          <a:p>
            <a:r>
              <a:rPr lang="en-US" dirty="0"/>
              <a:t>Demonstrate for and teach students about how to use the technique.  </a:t>
            </a:r>
          </a:p>
          <a:p>
            <a:endParaRPr lang="en-US" dirty="0"/>
          </a:p>
          <a:p>
            <a:r>
              <a:rPr lang="en-US" dirty="0"/>
              <a:t>Instructors can teach it live, or use the video provided on an upcoming slide.</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Allow students to practice with a partner or instructor if you choose to do so.</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Watch the student’s technique and provide any correction needed to assist them in completing their most optimal technique. Focus on the mechanics of the technique and guide students accordingly. Provide positive and constructive feedback to students.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a:p>
            <a:r>
              <a:rPr lang="en-US" dirty="0"/>
              <a:t>This slide:</a:t>
            </a:r>
          </a:p>
          <a:p>
            <a:r>
              <a:rPr lang="en-US" dirty="0"/>
              <a:t>A series of photos showing different stages of defending against an attacker who grabs their neck from the front in a choke hold. The instructor, using a technique that is similar to pitching a baseball, raises their arm up, turns to the opposite direction, and then forcefully brings their outstretched arm down which completing the turn.  This breaks the attacker’s grip allowing the victim to get away.</a:t>
            </a:r>
          </a:p>
        </p:txBody>
      </p:sp>
    </p:spTree>
    <p:extLst>
      <p:ext uri="{BB962C8B-B14F-4D97-AF65-F5344CB8AC3E}">
        <p14:creationId xmlns:p14="http://schemas.microsoft.com/office/powerpoint/2010/main" val="29404633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Getting out of a choke hold from behind.</a:t>
            </a:r>
          </a:p>
          <a:p>
            <a:endParaRPr lang="en-US" baseline="0" dirty="0"/>
          </a:p>
          <a:p>
            <a:r>
              <a:rPr lang="en-US" baseline="0" dirty="0"/>
              <a:t>Talk Points:</a:t>
            </a:r>
            <a:endParaRPr lang="en-US" dirty="0"/>
          </a:p>
          <a:p>
            <a:endParaRPr lang="en-US" dirty="0"/>
          </a:p>
          <a:p>
            <a:r>
              <a:rPr lang="en-US" dirty="0"/>
              <a:t>.. Watch video..</a:t>
            </a:r>
            <a:r>
              <a:rPr lang="en-US" baseline="0" dirty="0"/>
              <a:t> </a:t>
            </a:r>
          </a:p>
          <a:p>
            <a:endParaRPr lang="en-US" baseline="0" dirty="0"/>
          </a:p>
          <a:p>
            <a:r>
              <a:rPr lang="en-US" baseline="0" dirty="0"/>
              <a:t>Re-emphasize the airway. Most critical part. You can black out in seconds because of the blood flow to the brain and airway blockage.</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See video for additional instructor information.</a:t>
            </a:r>
          </a:p>
          <a:p>
            <a:endParaRPr lang="en-US" baseline="0" dirty="0"/>
          </a:p>
          <a:p>
            <a:endParaRPr lang="en-US" baseline="0" dirty="0"/>
          </a:p>
          <a:p>
            <a:r>
              <a:rPr lang="en-US" dirty="0"/>
              <a:t>Instructors – decide which technique will be instructed live vs. using the video provided.  Also decide which techniques will be practiced by students in accordance with the Instructor Modules and videos provided.</a:t>
            </a:r>
          </a:p>
          <a:p>
            <a:endParaRPr lang="en-US" dirty="0"/>
          </a:p>
          <a:p>
            <a:r>
              <a:rPr lang="en-US" dirty="0"/>
              <a:t>Always make accommodations for and be aware of maintaining a safe environment for students and instructors.</a:t>
            </a:r>
          </a:p>
          <a:p>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*Always conduct the simulations and training only as provided in the Instructor Modules and accompanying videos. </a:t>
            </a:r>
          </a:p>
          <a:p>
            <a:endParaRPr lang="en-US" dirty="0"/>
          </a:p>
        </p:txBody>
      </p:sp>
    </p:spTree>
    <p:extLst>
      <p:ext uri="{BB962C8B-B14F-4D97-AF65-F5344CB8AC3E}">
        <p14:creationId xmlns:p14="http://schemas.microsoft.com/office/powerpoint/2010/main" val="279735280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 decide which technique will be instructed live vs. using the video provided.  Also decide which techniques will be practiced by students in accordance with the Instructor Modules and videos provided.</a:t>
            </a:r>
          </a:p>
          <a:p>
            <a:endParaRPr lang="en-US" dirty="0"/>
          </a:p>
          <a:p>
            <a:r>
              <a:rPr lang="en-US" dirty="0"/>
              <a:t>Always make accommodations for and be aware of maintaining a safe environment for students and instructors.</a:t>
            </a:r>
          </a:p>
          <a:p>
            <a:endParaRPr lang="en-US" dirty="0"/>
          </a:p>
          <a:p>
            <a:r>
              <a:rPr lang="en-US" dirty="0"/>
              <a:t>Talk points: (these will vary depending on your instructional method.  This slide is use for teaching purposes in either case so you will see it duplicated after the video).</a:t>
            </a:r>
          </a:p>
          <a:p>
            <a:endParaRPr lang="en-US" dirty="0"/>
          </a:p>
          <a:p>
            <a:r>
              <a:rPr lang="en-US" dirty="0"/>
              <a:t>We are going to provide demonstrations of each technique.  </a:t>
            </a:r>
          </a:p>
          <a:p>
            <a:endParaRPr lang="en-US" dirty="0"/>
          </a:p>
          <a:p>
            <a:r>
              <a:rPr lang="en-US" dirty="0"/>
              <a:t>Demonstrate for and teach students about how to use the technique.  </a:t>
            </a:r>
          </a:p>
          <a:p>
            <a:endParaRPr lang="en-US" dirty="0"/>
          </a:p>
          <a:p>
            <a:r>
              <a:rPr lang="en-US" dirty="0"/>
              <a:t>Instructors can teach it live, or use the video provided on an upcoming slide.</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Allow students to practice with a partner or instructor if you choose to do so.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Watch the student’s technique and provide any correction needed to assist them in completing their most optimal technique. Focus on the mechanics of the technique and guide students accordingly. Provide positive and constructive feedback to students. </a:t>
            </a:r>
            <a:endParaRPr lang="en-US" dirty="0"/>
          </a:p>
          <a:p>
            <a:endParaRPr lang="en-US" dirty="0"/>
          </a:p>
          <a:p>
            <a:endParaRPr lang="en-US" dirty="0"/>
          </a:p>
          <a:p>
            <a:r>
              <a:rPr lang="en-US" dirty="0"/>
              <a:t>This slide:</a:t>
            </a:r>
          </a:p>
          <a:p>
            <a:r>
              <a:rPr lang="en-US" dirty="0"/>
              <a:t>A series of photos showing different stages of defending against an attacker who grabs a victim around the neck from behind. The instructor who is grabbed protects their airway by pulling down on the attacker’s forearm and pressing their own chin towards their chest to help provide air access.  The instructor then uses their heel to stomp forcefully down the shin and on top of the foot of the attacker.  This is followed by the instructor using a Hammer Fist strike to the groin of the attacker.</a:t>
            </a:r>
          </a:p>
        </p:txBody>
      </p:sp>
    </p:spTree>
    <p:extLst>
      <p:ext uri="{BB962C8B-B14F-4D97-AF65-F5344CB8AC3E}">
        <p14:creationId xmlns:p14="http://schemas.microsoft.com/office/powerpoint/2010/main" val="336478192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Watch video to teach the technique if not teaching it live.</a:t>
            </a:r>
          </a:p>
          <a:p>
            <a:endParaRPr lang="en-US" dirty="0"/>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High resolution videos are available on the linked page if your presentation capabilities permit.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u="sng" dirty="0">
                <a:solidFill>
                  <a:schemeClr val="accent3"/>
                </a:solidFill>
              </a:rPr>
              <a:t>View video #24 Tools to Engage Rear Choke Squash the Bug</a:t>
            </a:r>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Watch video in class: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Click link to enter webpage.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Select low- or high-resolution video file:  </a:t>
            </a:r>
            <a:r>
              <a:rPr lang="en-US" sz="1200" b="1" u="sng" dirty="0">
                <a:solidFill>
                  <a:schemeClr val="accent3"/>
                </a:solidFill>
              </a:rPr>
              <a:t>24 Tools to Engage Rear Choke Squash the Bug</a:t>
            </a:r>
            <a:endParaRPr lang="en-US" sz="1200" b="1" u="sng"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u="sng" dirty="0">
              <a:solidFill>
                <a:srgbClr val="00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Click to play video.</a:t>
            </a:r>
          </a:p>
          <a:p>
            <a:endParaRPr lang="en-US" dirty="0"/>
          </a:p>
        </p:txBody>
      </p:sp>
    </p:spTree>
    <p:extLst>
      <p:ext uri="{BB962C8B-B14F-4D97-AF65-F5344CB8AC3E}">
        <p14:creationId xmlns:p14="http://schemas.microsoft.com/office/powerpoint/2010/main" val="185558309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 decide which technique will be instructed live vs. using the video provided.  Also decide which techniques will be practiced by students in accordance with the Instructor Modules and videos provided.</a:t>
            </a:r>
          </a:p>
          <a:p>
            <a:endParaRPr lang="en-US" dirty="0"/>
          </a:p>
          <a:p>
            <a:r>
              <a:rPr lang="en-US" dirty="0"/>
              <a:t>Always make accommodations for and be aware of maintaining a safe environment for students and instructors.</a:t>
            </a:r>
          </a:p>
          <a:p>
            <a:endParaRPr lang="en-US" dirty="0"/>
          </a:p>
          <a:p>
            <a:r>
              <a:rPr lang="en-US" dirty="0"/>
              <a:t>Talk points: (these will vary depending on your instructional method.  This slide is use for teaching purposes in either case so you will see it duplicated after the video).</a:t>
            </a:r>
          </a:p>
          <a:p>
            <a:endParaRPr lang="en-US" dirty="0"/>
          </a:p>
          <a:p>
            <a:r>
              <a:rPr lang="en-US" dirty="0"/>
              <a:t>We are going to provide demonstrations of each technique.  </a:t>
            </a:r>
          </a:p>
          <a:p>
            <a:endParaRPr lang="en-US" dirty="0"/>
          </a:p>
          <a:p>
            <a:r>
              <a:rPr lang="en-US" dirty="0"/>
              <a:t>Demonstrate for and teach students about how to use the technique.  </a:t>
            </a:r>
          </a:p>
          <a:p>
            <a:endParaRPr lang="en-US" dirty="0"/>
          </a:p>
          <a:p>
            <a:r>
              <a:rPr lang="en-US" dirty="0"/>
              <a:t>Instructors can teach it live, or use the video provided on an upcoming slide.</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Allow students to practice with a partner or instructor if you choose to do so.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Watch the student’s technique and provide any correction needed to assist them in completing their most optimal technique. Focus on the mechanics of the technique and guide students accordingly. Provide positive and constructive feedback to students. </a:t>
            </a:r>
          </a:p>
          <a:p>
            <a:endParaRPr lang="en-US" dirty="0"/>
          </a:p>
          <a:p>
            <a:endParaRPr lang="en-US" dirty="0"/>
          </a:p>
          <a:p>
            <a:r>
              <a:rPr lang="en-US" dirty="0"/>
              <a:t>This slide:</a:t>
            </a:r>
          </a:p>
          <a:p>
            <a:r>
              <a:rPr lang="en-US" dirty="0"/>
              <a:t>A series of photos showing different stages of defending against an attacker who grabs a victim around the neck from behind. The instructor who is grabbed protects their airway by pulling down on the attacker’s forearm and pressing their own chin towards their chest to help provide air access.  The instructor then uses their heel to stomp forcefully down the shin and on top of the foot of the attacker.  This is followed by the instructor using a Hammer Fist strike to the groin of the attacker.</a:t>
            </a:r>
          </a:p>
        </p:txBody>
      </p:sp>
    </p:spTree>
    <p:extLst>
      <p:ext uri="{BB962C8B-B14F-4D97-AF65-F5344CB8AC3E}">
        <p14:creationId xmlns:p14="http://schemas.microsoft.com/office/powerpoint/2010/main" val="47086492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Understand shot accuracy.</a:t>
            </a:r>
          </a:p>
          <a:p>
            <a:endParaRPr lang="en-US" baseline="0" dirty="0"/>
          </a:p>
          <a:p>
            <a:r>
              <a:rPr lang="en-US" baseline="0" dirty="0"/>
              <a:t>Talk Points:  </a:t>
            </a:r>
          </a:p>
          <a:p>
            <a:endParaRPr lang="en-US" baseline="0" dirty="0"/>
          </a:p>
          <a:p>
            <a:r>
              <a:rPr lang="en-US" baseline="0" dirty="0"/>
              <a:t>Trained officers, spending many hours per year on the shooting range and other active shooting training are about 20-30% accuracy in a real shooting event.</a:t>
            </a:r>
          </a:p>
          <a:p>
            <a:r>
              <a:rPr lang="en-US" baseline="0" dirty="0"/>
              <a:t>Untrained aggressors are 1-5% accurate. </a:t>
            </a:r>
          </a:p>
          <a:p>
            <a:endParaRPr lang="en-US" baseline="0" dirty="0"/>
          </a:p>
          <a:p>
            <a:r>
              <a:rPr lang="en-US" baseline="0" dirty="0"/>
              <a:t>Moving targets are harder than stationary. Remember the timer exercise. The hit rate will be high when hiding under desks or huddled in the corner. The hit rate will be low if running or moving around.</a:t>
            </a:r>
          </a:p>
          <a:p>
            <a:endParaRPr lang="en-US" baseline="0" dirty="0"/>
          </a:p>
          <a:p>
            <a:r>
              <a:rPr lang="en-US" baseline="0" dirty="0"/>
              <a:t>Let’s talk about another way to interrupt the aim of an aggressor with a firearm…</a:t>
            </a:r>
          </a:p>
          <a:p>
            <a:endParaRPr lang="en-US" dirty="0"/>
          </a:p>
          <a:p>
            <a:r>
              <a:rPr lang="en-US" dirty="0"/>
              <a:t>Now watch the video.</a:t>
            </a:r>
          </a:p>
        </p:txBody>
      </p:sp>
    </p:spTree>
    <p:extLst>
      <p:ext uri="{BB962C8B-B14F-4D97-AF65-F5344CB8AC3E}">
        <p14:creationId xmlns:p14="http://schemas.microsoft.com/office/powerpoint/2010/main" val="295017488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 To demonstrate how a distraction can take a shooter’s aim off target.</a:t>
            </a:r>
          </a:p>
          <a:p>
            <a:endParaRPr lang="en-US" dirty="0"/>
          </a:p>
          <a:p>
            <a:r>
              <a:rPr lang="en-US" dirty="0"/>
              <a:t>This slide may be skipped for instructors who have the laser equipment and demonstrate live in class.</a:t>
            </a:r>
          </a:p>
          <a:p>
            <a:endParaRPr lang="en-US" dirty="0"/>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High resolution videos are available on the linked page if your presentation capabilities permit.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u="sng" dirty="0">
                <a:solidFill>
                  <a:schemeClr val="accent3"/>
                </a:solidFill>
              </a:rPr>
              <a:t>View video #26 Distraction What Causes a Reaction</a:t>
            </a:r>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Watch video in class: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Click link to enter webpage.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Select low- or high-resolution video file:  </a:t>
            </a:r>
            <a:r>
              <a:rPr lang="en-US" sz="1200" b="1" u="sng" dirty="0">
                <a:solidFill>
                  <a:schemeClr val="accent3"/>
                </a:solidFill>
              </a:rPr>
              <a:t>26 Distraction What Causes a Reaction</a:t>
            </a:r>
            <a:endParaRPr lang="en-US" sz="1200" b="1" u="sng" dirty="0">
              <a:solidFill>
                <a:srgbClr val="00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Click to play video.</a:t>
            </a:r>
          </a:p>
          <a:p>
            <a:endParaRPr lang="en-US" dirty="0"/>
          </a:p>
        </p:txBody>
      </p:sp>
    </p:spTree>
    <p:extLst>
      <p:ext uri="{BB962C8B-B14F-4D97-AF65-F5344CB8AC3E}">
        <p14:creationId xmlns:p14="http://schemas.microsoft.com/office/powerpoint/2010/main" val="168416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continued- Defining Workplace Violence. </a:t>
            </a:r>
          </a:p>
          <a:p>
            <a:endParaRPr lang="en-US" baseline="0" dirty="0"/>
          </a:p>
          <a:p>
            <a:r>
              <a:rPr lang="en-US" baseline="0" dirty="0"/>
              <a:t>Talk Points:</a:t>
            </a:r>
            <a:endParaRPr lang="en-US" dirty="0"/>
          </a:p>
          <a:p>
            <a:endParaRPr lang="en-US" dirty="0"/>
          </a:p>
          <a:p>
            <a:r>
              <a:rPr lang="en-US" dirty="0"/>
              <a:t>Traditionally,</a:t>
            </a:r>
            <a:r>
              <a:rPr lang="en-US" baseline="0" dirty="0"/>
              <a:t> we in healthcare reserve the term workplace violence for the following – read slide.</a:t>
            </a:r>
          </a:p>
          <a:p>
            <a:endParaRPr lang="en-US" baseline="0" dirty="0"/>
          </a:p>
          <a:p>
            <a:r>
              <a:rPr lang="en-US" baseline="0" dirty="0"/>
              <a:t>Really, our definition needs to convert to ALL of the forms of violence toward Healthcare workers, such as:</a:t>
            </a:r>
          </a:p>
          <a:p>
            <a:r>
              <a:rPr lang="en-US" baseline="0" dirty="0"/>
              <a:t>Biting</a:t>
            </a:r>
          </a:p>
          <a:p>
            <a:r>
              <a:rPr lang="en-US" baseline="0" dirty="0"/>
              <a:t>Kicking</a:t>
            </a:r>
          </a:p>
          <a:p>
            <a:r>
              <a:rPr lang="en-US" baseline="0" dirty="0"/>
              <a:t>Punching</a:t>
            </a:r>
          </a:p>
          <a:p>
            <a:r>
              <a:rPr lang="en-US" baseline="0" dirty="0"/>
              <a:t>Pushing</a:t>
            </a:r>
          </a:p>
          <a:p>
            <a:r>
              <a:rPr lang="en-US" baseline="0" dirty="0"/>
              <a:t>Pinching</a:t>
            </a:r>
          </a:p>
          <a:p>
            <a:r>
              <a:rPr lang="en-US" baseline="0" dirty="0"/>
              <a:t>Shoving</a:t>
            </a:r>
          </a:p>
          <a:p>
            <a:r>
              <a:rPr lang="en-US" baseline="0" dirty="0"/>
              <a:t>Scratching</a:t>
            </a:r>
          </a:p>
          <a:p>
            <a:r>
              <a:rPr lang="en-US" baseline="0" dirty="0"/>
              <a:t>Spitting at you</a:t>
            </a:r>
          </a:p>
          <a:p>
            <a:r>
              <a:rPr lang="en-US" baseline="0" dirty="0"/>
              <a:t>Name calling</a:t>
            </a:r>
          </a:p>
          <a:p>
            <a:r>
              <a:rPr lang="en-US" baseline="0" dirty="0"/>
              <a:t>Intimidating</a:t>
            </a:r>
          </a:p>
          <a:p>
            <a:r>
              <a:rPr lang="en-US" baseline="0" dirty="0"/>
              <a:t>Threatening</a:t>
            </a:r>
          </a:p>
          <a:p>
            <a:r>
              <a:rPr lang="en-US" baseline="0" dirty="0"/>
              <a:t>Yelling</a:t>
            </a:r>
          </a:p>
          <a:p>
            <a:r>
              <a:rPr lang="en-US" baseline="0" dirty="0"/>
              <a:t>Harassing (Sexual and Verbal)</a:t>
            </a:r>
          </a:p>
          <a:p>
            <a:r>
              <a:rPr lang="en-US" baseline="0" dirty="0"/>
              <a:t>Striking</a:t>
            </a:r>
          </a:p>
          <a:p>
            <a:r>
              <a:rPr lang="en-US" baseline="0" dirty="0"/>
              <a:t>Beating</a:t>
            </a:r>
          </a:p>
          <a:p>
            <a:r>
              <a:rPr lang="en-US" baseline="0" dirty="0"/>
              <a:t>Choking</a:t>
            </a:r>
          </a:p>
          <a:p>
            <a:r>
              <a:rPr lang="en-US" baseline="0" dirty="0"/>
              <a:t>Stabbing</a:t>
            </a:r>
          </a:p>
          <a:p>
            <a:r>
              <a:rPr lang="en-US" baseline="0" dirty="0"/>
              <a:t>Killing</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51383417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Understand shot accuracy.</a:t>
            </a:r>
          </a:p>
          <a:p>
            <a:endParaRPr lang="en-US" baseline="0" dirty="0"/>
          </a:p>
          <a:p>
            <a:r>
              <a:rPr lang="en-US" baseline="0" dirty="0"/>
              <a:t>Talk Points:  </a:t>
            </a:r>
          </a:p>
          <a:p>
            <a:endParaRPr lang="en-US" baseline="0" dirty="0"/>
          </a:p>
          <a:p>
            <a:r>
              <a:rPr lang="en-US" baseline="0" dirty="0"/>
              <a:t>Review how accuracy is greatly affected with just a small movement that will take the aim off target. </a:t>
            </a:r>
            <a:endParaRPr lang="en-US" dirty="0"/>
          </a:p>
          <a:p>
            <a:endParaRPr lang="en-US" dirty="0"/>
          </a:p>
          <a:p>
            <a:endParaRPr lang="en-US" dirty="0"/>
          </a:p>
          <a:p>
            <a:r>
              <a:rPr lang="en-US" dirty="0"/>
              <a:t>Photo shows a fake gun (for demonstration purposes) pointing at a silhouette of a person and a laser dot at the place where the bullet would strike if shot. An arrow is used to help note where the laser dot is located on the chest of the silhouette.</a:t>
            </a:r>
          </a:p>
        </p:txBody>
      </p:sp>
    </p:spTree>
    <p:extLst>
      <p:ext uri="{BB962C8B-B14F-4D97-AF65-F5344CB8AC3E}">
        <p14:creationId xmlns:p14="http://schemas.microsoft.com/office/powerpoint/2010/main" val="11811005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Describe things to use as a distraction.</a:t>
            </a:r>
          </a:p>
          <a:p>
            <a:endParaRPr lang="en-US" baseline="0" dirty="0"/>
          </a:p>
          <a:p>
            <a:r>
              <a:rPr lang="en-US" baseline="0" dirty="0"/>
              <a:t>Talk Points:</a:t>
            </a:r>
            <a:endParaRPr lang="en-US" dirty="0"/>
          </a:p>
          <a:p>
            <a:endParaRPr lang="en-US" dirty="0"/>
          </a:p>
          <a:p>
            <a:r>
              <a:rPr lang="en-US" dirty="0"/>
              <a:t>You must prepare</a:t>
            </a:r>
            <a:r>
              <a:rPr lang="en-US" baseline="0" dirty="0"/>
              <a:t> to throw your items that you wouldn’t normally throw. Give yourself permission. Say “When a man with a gun walks in, I’m going to throw … “</a:t>
            </a:r>
          </a:p>
          <a:p>
            <a:endParaRPr lang="en-US" baseline="0" dirty="0"/>
          </a:p>
          <a:p>
            <a:r>
              <a:rPr lang="en-US" baseline="0" dirty="0"/>
              <a:t>Think of things at hand like stapler, coffee cup, bottle, stack of papers, binder, etc.</a:t>
            </a:r>
          </a:p>
          <a:p>
            <a:endParaRPr lang="en-US" baseline="0" dirty="0"/>
          </a:p>
          <a:p>
            <a:r>
              <a:rPr lang="en-US" baseline="0" dirty="0"/>
              <a:t>A chair would take a second or two, but if that’s what you got, you do what is necessary.</a:t>
            </a:r>
            <a:endParaRPr lang="en-US" dirty="0"/>
          </a:p>
        </p:txBody>
      </p:sp>
    </p:spTree>
    <p:extLst>
      <p:ext uri="{BB962C8B-B14F-4D97-AF65-F5344CB8AC3E}">
        <p14:creationId xmlns:p14="http://schemas.microsoft.com/office/powerpoint/2010/main" val="79405585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Give yourself permission to use company equipment.</a:t>
            </a:r>
          </a:p>
          <a:p>
            <a:endParaRPr lang="en-US" baseline="0" dirty="0"/>
          </a:p>
          <a:p>
            <a:r>
              <a:rPr lang="en-US" baseline="0" dirty="0"/>
              <a:t>Talk Points:</a:t>
            </a:r>
            <a:endParaRPr lang="en-US" dirty="0"/>
          </a:p>
          <a:p>
            <a:endParaRPr lang="en-US" dirty="0"/>
          </a:p>
          <a:p>
            <a:r>
              <a:rPr lang="en-US" dirty="0"/>
              <a:t>When</a:t>
            </a:r>
            <a:r>
              <a:rPr lang="en-US" baseline="0" dirty="0"/>
              <a:t> critical thinking shuts down, you will not throw things that you would normally get in trouble for like laptop or equipment, UNLESS you give yourself permission and prepare to use it if it’s a matter of being safe, or worse, life or death.</a:t>
            </a:r>
            <a:endParaRPr lang="en-US" dirty="0"/>
          </a:p>
          <a:p>
            <a:endParaRPr lang="en-US" dirty="0"/>
          </a:p>
        </p:txBody>
      </p:sp>
    </p:spTree>
    <p:extLst>
      <p:ext uri="{BB962C8B-B14F-4D97-AF65-F5344CB8AC3E}">
        <p14:creationId xmlns:p14="http://schemas.microsoft.com/office/powerpoint/2010/main" val="229409278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Introduce the swarm technique.</a:t>
            </a:r>
          </a:p>
          <a:p>
            <a:endParaRPr lang="en-US" baseline="0" dirty="0"/>
          </a:p>
          <a:p>
            <a:r>
              <a:rPr lang="en-US" baseline="0" dirty="0"/>
              <a:t>Talk Points:</a:t>
            </a:r>
            <a:endParaRPr lang="en-US" dirty="0"/>
          </a:p>
          <a:p>
            <a:endParaRPr lang="en-US" dirty="0"/>
          </a:p>
          <a:p>
            <a:r>
              <a:rPr lang="en-US" dirty="0"/>
              <a:t>Now,</a:t>
            </a:r>
            <a:r>
              <a:rPr lang="en-US" baseline="0" dirty="0"/>
              <a:t> once you throw a distraction, you must follow up with an option. What are your options?</a:t>
            </a:r>
          </a:p>
          <a:p>
            <a:endParaRPr lang="en-US" baseline="0" dirty="0"/>
          </a:p>
          <a:p>
            <a:r>
              <a:rPr lang="en-US" baseline="0" dirty="0"/>
              <a:t>Leave… or Engage. </a:t>
            </a:r>
          </a:p>
          <a:p>
            <a:endParaRPr lang="en-US" baseline="0" dirty="0"/>
          </a:p>
          <a:p>
            <a:r>
              <a:rPr lang="en-US" baseline="0" dirty="0"/>
              <a:t>Again, you are all in. The swarm technique is an effective method when other options aren’t applicable.</a:t>
            </a:r>
          </a:p>
          <a:p>
            <a:endParaRPr lang="en-US" baseline="0" dirty="0"/>
          </a:p>
          <a:p>
            <a:r>
              <a:rPr lang="en-US" baseline="0" dirty="0"/>
              <a:t>This is what it might look like in a lobby setting.</a:t>
            </a:r>
          </a:p>
          <a:p>
            <a:endParaRPr lang="en-US" baseline="0" dirty="0"/>
          </a:p>
          <a:p>
            <a:r>
              <a:rPr lang="en-US" baseline="0" dirty="0"/>
              <a:t>Now watch video demonstration of the swarm.</a:t>
            </a:r>
          </a:p>
          <a:p>
            <a:endParaRPr lang="en-US" baseline="0" dirty="0"/>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*Always conduct the simulations and training only as provided in the Instructor Modules and accompanying videos. </a:t>
            </a:r>
          </a:p>
          <a:p>
            <a:endParaRPr lang="en-US" baseline="0" dirty="0"/>
          </a:p>
        </p:txBody>
      </p:sp>
    </p:spTree>
    <p:extLst>
      <p:ext uri="{BB962C8B-B14F-4D97-AF65-F5344CB8AC3E}">
        <p14:creationId xmlns:p14="http://schemas.microsoft.com/office/powerpoint/2010/main" val="46003557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View video demonstrating the Swarm Technique used in a lobby setting.</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u="sng" dirty="0">
                <a:solidFill>
                  <a:schemeClr val="accent3"/>
                </a:solidFill>
                <a:latin typeface="+mn-lt"/>
              </a:rPr>
              <a:t>View video #25 SIMULATION Swarm Maneuver Demo</a:t>
            </a:r>
            <a:endParaRPr lang="en-US" b="1"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Watch video in class: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Click link to enter webpage.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Select low- or high-resolution video file: </a:t>
            </a:r>
            <a:r>
              <a:rPr lang="en-US" sz="1200" b="1" u="sng" dirty="0">
                <a:solidFill>
                  <a:schemeClr val="accent3"/>
                </a:solidFill>
                <a:latin typeface="+mn-lt"/>
              </a:rPr>
              <a:t>25 SIMULATION Swarm Maneuver Demo</a:t>
            </a:r>
            <a:endParaRPr lang="en-US" sz="1200" b="1" u="sng" dirty="0">
              <a:solidFill>
                <a:srgbClr val="00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Click to play video.</a:t>
            </a:r>
          </a:p>
          <a:p>
            <a:endParaRPr lang="en-US" dirty="0"/>
          </a:p>
          <a:p>
            <a:endParaRPr lang="en-US" dirty="0"/>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High resolution videos are available on the linked page if your presentation capabilities permit. </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50245335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 decide which technique will be instructed live vs. using the video provided.  Also decide which techniques will be practiced by students in accordance with the Instructor Modules and videos provided.</a:t>
            </a:r>
          </a:p>
          <a:p>
            <a:endParaRPr lang="en-US" dirty="0"/>
          </a:p>
          <a:p>
            <a:r>
              <a:rPr lang="en-US" dirty="0"/>
              <a:t>Always make accommodations for and be aware of maintaining a safe environment for students and instructors.</a:t>
            </a:r>
          </a:p>
          <a:p>
            <a:endParaRPr lang="en-US" dirty="0"/>
          </a:p>
          <a:p>
            <a:r>
              <a:rPr lang="en-US" dirty="0"/>
              <a:t>Talk points: (these will vary depending on your instructional method.  This slide is use for teaching purposes in either case so you will see it duplicated after the video).</a:t>
            </a:r>
          </a:p>
          <a:p>
            <a:endParaRPr lang="en-US" dirty="0"/>
          </a:p>
          <a:p>
            <a:r>
              <a:rPr lang="en-US" dirty="0"/>
              <a:t>We are going to provide demonstrations of each technique.  </a:t>
            </a:r>
          </a:p>
          <a:p>
            <a:endParaRPr lang="en-US" dirty="0"/>
          </a:p>
          <a:p>
            <a:r>
              <a:rPr lang="en-US" dirty="0"/>
              <a:t>Demonstrate for and teach students about how to use the technique.  </a:t>
            </a:r>
          </a:p>
          <a:p>
            <a:endParaRPr lang="en-US" dirty="0"/>
          </a:p>
          <a:p>
            <a:r>
              <a:rPr lang="en-US" dirty="0"/>
              <a:t>Instructors can teach it live, or use the video provided on an upcoming slide.</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Allow students to practice with a partner or instructor if you choose to do so.</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Watch the student’s technique and provide any correction needed to assist them in completing their most optimal technique. Focus on the mechanics of the technique and guide students accordingly. Provide positive and constructive feedback to students.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*Always conduct the simulations and training only as provided in the Instructor Modules and accompanying videos. </a:t>
            </a:r>
          </a:p>
          <a:p>
            <a:endParaRPr lang="en-US" dirty="0"/>
          </a:p>
          <a:p>
            <a:endParaRPr lang="en-US" dirty="0"/>
          </a:p>
          <a:p>
            <a:r>
              <a:rPr lang="en-US" dirty="0"/>
              <a:t>This slide:</a:t>
            </a:r>
          </a:p>
          <a:p>
            <a:r>
              <a:rPr lang="en-US" dirty="0"/>
              <a:t>A series of photos showing different stages of defending against an instructor pointing a fake gun at a small group of people. The small group of people throw foam pads (for demonstration purposes so as to not injure the instructor) to cause the gunman to move the gun’s aim as they protect their face and head from the objects being thrown.  The same group then swarms the gunman, two of them wrap their arms firmly around the attacker’s arm above the elbow, and then drop their weight to pull the attacker to the ground (which is covered by a padded mat).  One person sits on the gunman’s lower legs. One person holds the gunman’s head down to the mat. One person reaches for the gun and removes it from the reach of the gunman. </a:t>
            </a:r>
          </a:p>
        </p:txBody>
      </p:sp>
    </p:spTree>
    <p:extLst>
      <p:ext uri="{BB962C8B-B14F-4D97-AF65-F5344CB8AC3E}">
        <p14:creationId xmlns:p14="http://schemas.microsoft.com/office/powerpoint/2010/main" val="158526925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Watch video to teach the technique if not teaching it live.</a:t>
            </a:r>
          </a:p>
          <a:p>
            <a:endParaRPr lang="en-US" dirty="0"/>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High resolution videos are available on the linked page if your presentation capabilities permit. </a:t>
            </a:r>
          </a:p>
          <a:p>
            <a:pPr marL="0" marR="0">
              <a:lnSpc>
                <a:spcPct val="107000"/>
              </a:lnSpc>
              <a:spcBef>
                <a:spcPts val="0"/>
              </a:spcBef>
              <a:spcAft>
                <a:spcPts val="800"/>
              </a:spcAft>
            </a:pPr>
            <a:endParaRPr lang="en-US" dirty="0"/>
          </a:p>
          <a:p>
            <a:r>
              <a:rPr lang="en-US" sz="1200" b="1" u="sng" dirty="0">
                <a:solidFill>
                  <a:schemeClr val="accent3"/>
                </a:solidFill>
              </a:rPr>
              <a:t>View video #27 Tools to Engage Weapon Swarm Maneuver</a:t>
            </a:r>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Watch video in class: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Click link to enter webpage.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Select low- or high-resolution video file:  </a:t>
            </a:r>
            <a:r>
              <a:rPr lang="en-US" sz="1200" b="1" u="sng" dirty="0">
                <a:solidFill>
                  <a:schemeClr val="accent3"/>
                </a:solidFill>
              </a:rPr>
              <a:t>27 Tools to Engage Weapon Swarm Maneuver</a:t>
            </a:r>
            <a:endParaRPr lang="en-US" sz="1200" b="1" u="sng" dirty="0">
              <a:solidFill>
                <a:srgbClr val="00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Click to play video.</a:t>
            </a:r>
          </a:p>
          <a:p>
            <a:endParaRPr lang="en-US" dirty="0"/>
          </a:p>
        </p:txBody>
      </p:sp>
    </p:spTree>
    <p:extLst>
      <p:ext uri="{BB962C8B-B14F-4D97-AF65-F5344CB8AC3E}">
        <p14:creationId xmlns:p14="http://schemas.microsoft.com/office/powerpoint/2010/main" val="397964754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 decide which technique will be instructed live vs. using the video provided.  Also decide which techniques will be practiced by students in accordance with the Instructor Modules and videos provided.</a:t>
            </a:r>
          </a:p>
          <a:p>
            <a:endParaRPr lang="en-US" dirty="0"/>
          </a:p>
          <a:p>
            <a:r>
              <a:rPr lang="en-US" dirty="0"/>
              <a:t>Always make accommodations for and be aware of maintaining a safe environment for students and instructors.</a:t>
            </a:r>
          </a:p>
          <a:p>
            <a:endParaRPr lang="en-US" dirty="0"/>
          </a:p>
          <a:p>
            <a:r>
              <a:rPr lang="en-US" dirty="0"/>
              <a:t>Talk points: (these will vary depending on your instructional method.  This slide is use for teaching purposes in either case so you will see it duplicated after the video).</a:t>
            </a:r>
          </a:p>
          <a:p>
            <a:endParaRPr lang="en-US" dirty="0"/>
          </a:p>
          <a:p>
            <a:r>
              <a:rPr lang="en-US" dirty="0"/>
              <a:t>We are going to provide demonstrations of each technique.  </a:t>
            </a:r>
          </a:p>
          <a:p>
            <a:endParaRPr lang="en-US" dirty="0"/>
          </a:p>
          <a:p>
            <a:r>
              <a:rPr lang="en-US" dirty="0"/>
              <a:t>Demonstrate for and teach students about how to use the technique.  </a:t>
            </a:r>
          </a:p>
          <a:p>
            <a:endParaRPr lang="en-US" dirty="0"/>
          </a:p>
          <a:p>
            <a:r>
              <a:rPr lang="en-US" dirty="0"/>
              <a:t>Instructors can teach it live, or use the video provided on an upcoming slide.</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Allow students to practice with a partner or instructor if you choose to do so.</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Watch the student’s technique and provide any correction needed to assist them in completing their most optimal technique. Focus on the mechanics of the technique and guide students accordingly. Provide positive and constructive feedback to students.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*Always conduct the simulations and training only as provided in the Instructor Modules and accompanying videos. </a:t>
            </a:r>
          </a:p>
          <a:p>
            <a:endParaRPr lang="en-US" dirty="0"/>
          </a:p>
          <a:p>
            <a:endParaRPr lang="en-US" dirty="0"/>
          </a:p>
          <a:p>
            <a:r>
              <a:rPr lang="en-US" dirty="0"/>
              <a:t>This slide:</a:t>
            </a:r>
          </a:p>
          <a:p>
            <a:r>
              <a:rPr lang="en-US" dirty="0"/>
              <a:t>A series of photos showing different stages of defending against an instructor pointing a fake gun at a small group of people. The small group of people throw foam pads (for demonstration purposes so as to not injure the instructor) to cause the gunman to move the gun’s aim as they protect their face and head from the objects being thrown.  The same group then swarms the gunman, two of them wrap their arms firmly around the attacker’s arm above the elbow, and then drop their weight to pull the attacker to the ground (which is covered by a padded mat).  One person sits on the gunman’s lower legs. One person holds the gunman’s head down to the mat. One person reaches for the gun and removes it from the reach of the gunman. </a:t>
            </a:r>
          </a:p>
        </p:txBody>
      </p:sp>
    </p:spTree>
    <p:extLst>
      <p:ext uri="{BB962C8B-B14F-4D97-AF65-F5344CB8AC3E}">
        <p14:creationId xmlns:p14="http://schemas.microsoft.com/office/powerpoint/2010/main" val="307590909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What to do if taken hostage. </a:t>
            </a:r>
          </a:p>
          <a:p>
            <a:endParaRPr lang="en-US" baseline="0" dirty="0"/>
          </a:p>
          <a:p>
            <a:r>
              <a:rPr lang="en-US" baseline="0" dirty="0"/>
              <a:t>Talk Points:</a:t>
            </a:r>
            <a:endParaRPr lang="en-US" dirty="0"/>
          </a:p>
          <a:p>
            <a:endParaRPr lang="en-US" dirty="0"/>
          </a:p>
          <a:p>
            <a:r>
              <a:rPr lang="en-US" dirty="0"/>
              <a:t>Review points on slide.</a:t>
            </a:r>
          </a:p>
          <a:p>
            <a:endParaRPr lang="en-US" dirty="0"/>
          </a:p>
          <a:p>
            <a:r>
              <a:rPr lang="en-US" dirty="0"/>
              <a:t>Know</a:t>
            </a:r>
            <a:r>
              <a:rPr lang="en-US" baseline="0" dirty="0"/>
              <a:t> that you will have an opportunity to get out of this situation.</a:t>
            </a:r>
          </a:p>
          <a:p>
            <a:endParaRPr lang="en-US" baseline="0" dirty="0"/>
          </a:p>
          <a:p>
            <a:r>
              <a:rPr lang="en-US" baseline="0" dirty="0"/>
              <a:t>If you encounter officers and they holler “drop, drop, drop” or “down, down, down”, fall straight down by buckling your legs. </a:t>
            </a:r>
          </a:p>
          <a:p>
            <a:endParaRPr lang="en-US" baseline="0" dirty="0"/>
          </a:p>
          <a:p>
            <a:r>
              <a:rPr lang="en-US" baseline="0" dirty="0"/>
              <a:t>Some responders are trained to yell this so that you leave the target (aggressor) up half wide open.</a:t>
            </a:r>
          </a:p>
          <a:p>
            <a:endParaRPr lang="en-US" baseline="0" dirty="0"/>
          </a:p>
          <a:p>
            <a:r>
              <a:rPr lang="en-US" baseline="0" dirty="0"/>
              <a:t>[Instructors – consider discussing this situation and law enforcement responses with your local emergency responders.]</a:t>
            </a:r>
            <a:endParaRPr lang="en-US" dirty="0"/>
          </a:p>
          <a:p>
            <a:endParaRPr lang="en-US" dirty="0"/>
          </a:p>
        </p:txBody>
      </p:sp>
    </p:spTree>
    <p:extLst>
      <p:ext uri="{BB962C8B-B14F-4D97-AF65-F5344CB8AC3E}">
        <p14:creationId xmlns:p14="http://schemas.microsoft.com/office/powerpoint/2010/main" val="392469542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Review the framework of response.</a:t>
            </a:r>
          </a:p>
          <a:p>
            <a:endParaRPr lang="en-US" baseline="0" dirty="0"/>
          </a:p>
          <a:p>
            <a:r>
              <a:rPr lang="en-US" baseline="0" dirty="0"/>
              <a:t>Talk Points:</a:t>
            </a:r>
            <a:endParaRPr lang="en-US" dirty="0"/>
          </a:p>
          <a:p>
            <a:endParaRPr lang="en-US" dirty="0"/>
          </a:p>
          <a:p>
            <a:r>
              <a:rPr lang="en-US" dirty="0"/>
              <a:t>To</a:t>
            </a:r>
            <a:r>
              <a:rPr lang="en-US" baseline="0" dirty="0"/>
              <a:t> recap and review.</a:t>
            </a:r>
          </a:p>
          <a:p>
            <a:endParaRPr lang="en-US" baseline="0" dirty="0"/>
          </a:p>
          <a:p>
            <a:r>
              <a:rPr lang="en-US" baseline="0" dirty="0"/>
              <a:t>When a BOOM happens you what? - (Accept) </a:t>
            </a:r>
          </a:p>
          <a:p>
            <a:endParaRPr lang="en-US" baseline="0" dirty="0"/>
          </a:p>
          <a:p>
            <a:r>
              <a:rPr lang="en-US" baseline="0" dirty="0"/>
              <a:t>Freezing is no longer an option!</a:t>
            </a:r>
          </a:p>
          <a:p>
            <a:endParaRPr lang="en-US" baseline="0" dirty="0"/>
          </a:p>
          <a:p>
            <a:r>
              <a:rPr lang="en-US" baseline="0" dirty="0"/>
              <a:t>Once you accept the reality, you can react. What are your options? (Barricade, Leave, Engage)</a:t>
            </a:r>
          </a:p>
          <a:p>
            <a:endParaRPr lang="en-US" baseline="0" dirty="0"/>
          </a:p>
          <a:p>
            <a:r>
              <a:rPr lang="en-US" baseline="0" dirty="0"/>
              <a:t>These are your only options. They may not be in a particular order of applicability.</a:t>
            </a:r>
          </a:p>
          <a:p>
            <a:endParaRPr lang="en-US" baseline="0" dirty="0"/>
          </a:p>
          <a:p>
            <a:r>
              <a:rPr lang="en-US" baseline="0" dirty="0"/>
              <a:t>You may have someone burst into your area, Leaving or Engaging are your options</a:t>
            </a:r>
          </a:p>
          <a:p>
            <a:endParaRPr lang="en-US" baseline="0" dirty="0"/>
          </a:p>
          <a:p>
            <a:r>
              <a:rPr lang="en-US" baseline="0" dirty="0"/>
              <a:t>You may be Leaving and must duck into a closet and Barricade. </a:t>
            </a:r>
          </a:p>
          <a:p>
            <a:endParaRPr lang="en-US" baseline="0" dirty="0"/>
          </a:p>
          <a:p>
            <a:r>
              <a:rPr lang="en-US" baseline="0" dirty="0"/>
              <a:t>Provide additional examples and ask students what they might do if X happened, or then Y happened. Use several examples to help students work through how their reactions would vary depending on the situation presented and that the situation will change.</a:t>
            </a:r>
            <a:endParaRPr lang="en-US" dirty="0"/>
          </a:p>
        </p:txBody>
      </p:sp>
    </p:spTree>
    <p:extLst>
      <p:ext uri="{BB962C8B-B14F-4D97-AF65-F5344CB8AC3E}">
        <p14:creationId xmlns:p14="http://schemas.microsoft.com/office/powerpoint/2010/main" val="1139859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Bring realization that nursing/healthcare workers work in the most violent environment.</a:t>
            </a:r>
          </a:p>
          <a:p>
            <a:endParaRPr lang="en-US" baseline="0" dirty="0"/>
          </a:p>
          <a:p>
            <a:r>
              <a:rPr lang="en-US" baseline="0" dirty="0"/>
              <a:t>Talk Points:</a:t>
            </a:r>
            <a:endParaRPr lang="en-US" dirty="0"/>
          </a:p>
          <a:p>
            <a:endParaRPr lang="en-US" dirty="0"/>
          </a:p>
          <a:p>
            <a:r>
              <a:rPr lang="en-US" dirty="0"/>
              <a:t>Review</a:t>
            </a:r>
            <a:r>
              <a:rPr lang="en-US" baseline="0" dirty="0"/>
              <a:t> OJIN statement</a:t>
            </a:r>
          </a:p>
          <a:p>
            <a:r>
              <a:rPr lang="en-US" baseline="0" dirty="0"/>
              <a:t>Review CDC statement</a:t>
            </a:r>
            <a:endParaRPr lang="en-US" dirty="0"/>
          </a:p>
        </p:txBody>
      </p:sp>
    </p:spTree>
    <p:extLst>
      <p:ext uri="{BB962C8B-B14F-4D97-AF65-F5344CB8AC3E}">
        <p14:creationId xmlns:p14="http://schemas.microsoft.com/office/powerpoint/2010/main" val="284281051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Review the objectives laid out at the beginning of class.</a:t>
            </a:r>
          </a:p>
          <a:p>
            <a:endParaRPr lang="en-US" baseline="0" dirty="0"/>
          </a:p>
          <a:p>
            <a:r>
              <a:rPr lang="en-US" baseline="0" dirty="0"/>
              <a:t>Talk Points:</a:t>
            </a:r>
            <a:endParaRPr lang="en-US" dirty="0"/>
          </a:p>
          <a:p>
            <a:r>
              <a:rPr lang="en-US" dirty="0"/>
              <a:t> </a:t>
            </a:r>
          </a:p>
          <a:p>
            <a:r>
              <a:rPr lang="en-US" dirty="0"/>
              <a:t>Did we build</a:t>
            </a:r>
            <a:r>
              <a:rPr lang="en-US" baseline="0" dirty="0"/>
              <a:t> a framework of response?</a:t>
            </a:r>
          </a:p>
          <a:p>
            <a:endParaRPr lang="en-US" baseline="0" dirty="0"/>
          </a:p>
          <a:p>
            <a:r>
              <a:rPr lang="en-US" baseline="0" dirty="0"/>
              <a:t>Did we move away from a victim mindset (easily victimized) toward a survivor mindset?</a:t>
            </a:r>
            <a:endParaRPr lang="en-US" dirty="0"/>
          </a:p>
          <a:p>
            <a:endParaRPr lang="en-US" dirty="0"/>
          </a:p>
        </p:txBody>
      </p:sp>
    </p:spTree>
    <p:extLst>
      <p:ext uri="{BB962C8B-B14F-4D97-AF65-F5344CB8AC3E}">
        <p14:creationId xmlns:p14="http://schemas.microsoft.com/office/powerpoint/2010/main" val="204498282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Last statement of commitment to responses</a:t>
            </a:r>
          </a:p>
          <a:p>
            <a:endParaRPr lang="en-US" baseline="0" dirty="0"/>
          </a:p>
          <a:p>
            <a:r>
              <a:rPr lang="en-US" baseline="0" dirty="0"/>
              <a:t>Talk Points:</a:t>
            </a:r>
            <a:endParaRPr lang="en-US" dirty="0"/>
          </a:p>
          <a:p>
            <a:endParaRPr lang="en-US" dirty="0"/>
          </a:p>
          <a:p>
            <a:r>
              <a:rPr lang="en-US" dirty="0"/>
              <a:t>Have the class all practice their inner voices in unison,</a:t>
            </a:r>
            <a:r>
              <a:rPr lang="en-US" baseline="0" dirty="0"/>
              <a:t> loud enough that people in the floor above can hear and read the statement together as a group. </a:t>
            </a:r>
          </a:p>
          <a:p>
            <a:endParaRPr lang="en-US" baseline="0" dirty="0"/>
          </a:p>
          <a:p>
            <a:r>
              <a:rPr lang="en-US" baseline="0" dirty="0"/>
              <a:t>Repeat if not loud enough. </a:t>
            </a:r>
            <a:endParaRPr lang="en-US" dirty="0"/>
          </a:p>
        </p:txBody>
      </p:sp>
    </p:spTree>
    <p:extLst>
      <p:ext uri="{BB962C8B-B14F-4D97-AF65-F5344CB8AC3E}">
        <p14:creationId xmlns:p14="http://schemas.microsoft.com/office/powerpoint/2010/main" val="175557132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Dismissal	</a:t>
            </a:r>
          </a:p>
          <a:p>
            <a:endParaRPr lang="en-US" baseline="0" dirty="0"/>
          </a:p>
          <a:p>
            <a:r>
              <a:rPr lang="en-US" baseline="0" dirty="0"/>
              <a:t>Talk Points:</a:t>
            </a:r>
            <a:endParaRPr lang="en-US" dirty="0"/>
          </a:p>
          <a:p>
            <a:endParaRPr lang="en-US" dirty="0"/>
          </a:p>
          <a:p>
            <a:r>
              <a:rPr lang="en-US" dirty="0"/>
              <a:t>Those questions can stick around.</a:t>
            </a:r>
            <a:r>
              <a:rPr lang="en-US" baseline="0" dirty="0"/>
              <a:t> Thank you for your engagement in the class. </a:t>
            </a:r>
          </a:p>
          <a:p>
            <a:endParaRPr lang="en-US" baseline="0" dirty="0"/>
          </a:p>
          <a:p>
            <a:r>
              <a:rPr lang="en-US" baseline="0" dirty="0"/>
              <a:t>Remind students to complete the post test and evaluation.</a:t>
            </a:r>
            <a:endParaRPr lang="en-US" dirty="0"/>
          </a:p>
        </p:txBody>
      </p:sp>
    </p:spTree>
    <p:extLst>
      <p:ext uri="{BB962C8B-B14F-4D97-AF65-F5344CB8AC3E}">
        <p14:creationId xmlns:p14="http://schemas.microsoft.com/office/powerpoint/2010/main" val="30737138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out image">
    <p:bg bwMode="lt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2131395"/>
            <a:ext cx="5669280" cy="1483836"/>
          </a:xfrm>
        </p:spPr>
        <p:txBody>
          <a:bodyPr wrap="square" anchor="b" anchorCtr="0">
            <a:noAutofit/>
          </a:bodyPr>
          <a:lstStyle>
            <a:lvl1pPr>
              <a:lnSpc>
                <a:spcPts val="3200"/>
              </a:lnSpc>
              <a:defRPr sz="3200" b="0">
                <a:solidFill>
                  <a:schemeClr val="accent1"/>
                </a:solidFill>
              </a:defRPr>
            </a:lvl1pPr>
          </a:lstStyle>
          <a:p>
            <a:r>
              <a:rPr lang="en-US"/>
              <a:t>Click to edit Master title style</a:t>
            </a:r>
            <a:endParaRPr lang="en-US" dirty="0"/>
          </a:p>
        </p:txBody>
      </p:sp>
      <p:sp>
        <p:nvSpPr>
          <p:cNvPr id="4" name="Date Placeholder 3"/>
          <p:cNvSpPr>
            <a:spLocks noGrp="1"/>
          </p:cNvSpPr>
          <p:nvPr>
            <p:ph type="dt" sz="half" idx="10"/>
          </p:nvPr>
        </p:nvSpPr>
        <p:spPr>
          <a:xfrm>
            <a:off x="3017520" y="5675607"/>
            <a:ext cx="2534087" cy="318272"/>
          </a:xfrm>
        </p:spPr>
        <p:txBody>
          <a:bodyPr anchor="b" anchorCtr="0"/>
          <a:lstStyle>
            <a:lvl1pPr marL="0" indent="0" algn="l" defTabSz="457200" rtl="0" eaLnBrk="1" latinLnBrk="0" hangingPunct="1">
              <a:spcBef>
                <a:spcPts val="0"/>
              </a:spcBef>
              <a:buFontTx/>
              <a:buNone/>
              <a:defRPr lang="en-US" sz="1600" b="0" kern="1200" smtClean="0">
                <a:solidFill>
                  <a:schemeClr val="tx1"/>
                </a:solidFill>
                <a:latin typeface="Calibri" panose="020F0502020204030204" pitchFamily="34" charset="0"/>
                <a:ea typeface="+mn-ea"/>
                <a:cs typeface="Calibri" panose="020F0502020204030204" pitchFamily="34" charset="0"/>
              </a:defRPr>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indent="-3657600"/>
            <a:r>
              <a:rPr lang="en-US" dirty="0"/>
              <a:t>2021</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457200" y="457200"/>
            <a:ext cx="2042164" cy="914402"/>
          </a:xfrm>
          <a:prstGeom prst="rect">
            <a:avLst/>
          </a:prstGeom>
        </p:spPr>
      </p:pic>
      <p:sp>
        <p:nvSpPr>
          <p:cNvPr id="6" name="Text Placeholder 5"/>
          <p:cNvSpPr>
            <a:spLocks noGrp="1"/>
          </p:cNvSpPr>
          <p:nvPr>
            <p:ph type="body" sz="quarter" idx="11"/>
          </p:nvPr>
        </p:nvSpPr>
        <p:spPr>
          <a:xfrm>
            <a:off x="3016250" y="3793433"/>
            <a:ext cx="3845944" cy="14329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02229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a Slide">
    <p:spTree>
      <p:nvGrpSpPr>
        <p:cNvPr id="1" name=""/>
        <p:cNvGrpSpPr/>
        <p:nvPr/>
      </p:nvGrpSpPr>
      <p:grpSpPr>
        <a:xfrm>
          <a:off x="0" y="0"/>
          <a:ext cx="0" cy="0"/>
          <a:chOff x="0" y="0"/>
          <a:chExt cx="0" cy="0"/>
        </a:xfrm>
      </p:grpSpPr>
      <p:sp>
        <p:nvSpPr>
          <p:cNvPr id="9" name="Content Placeholder 8"/>
          <p:cNvSpPr>
            <a:spLocks noGrp="1"/>
          </p:cNvSpPr>
          <p:nvPr>
            <p:ph sz="quarter" idx="12"/>
          </p:nvPr>
        </p:nvSpPr>
        <p:spPr>
          <a:xfrm>
            <a:off x="457200" y="1373188"/>
            <a:ext cx="8229600" cy="4568825"/>
          </a:xfrm>
        </p:spPr>
        <p:txBody>
          <a:bodyPr>
            <a:noAutofit/>
          </a:bodyPr>
          <a:lstStyle>
            <a:lvl1pPr marL="342900" indent="-342900">
              <a:buFont typeface="+mj-lt"/>
              <a:buAutoNum type="arabicPeriod"/>
              <a:defRPr sz="2800" baseline="0">
                <a:solidFill>
                  <a:schemeClr val="tx1"/>
                </a:solidFill>
              </a:defRPr>
            </a:lvl1pPr>
            <a:lvl2pPr marL="628650" indent="-284163">
              <a:buFont typeface="Arial" panose="020B0604020202020204" pitchFamily="34" charset="0"/>
              <a:buChar char="•"/>
              <a:defRPr sz="2800">
                <a:solidFill>
                  <a:schemeClr val="tx1"/>
                </a:solidFill>
              </a:defRPr>
            </a:lvl2pPr>
            <a:lvl3pPr marL="914400" indent="-283464">
              <a:buFont typeface="Courier New" panose="02070309020205020404" pitchFamily="49" charset="0"/>
              <a:buChar char="o"/>
              <a:defRPr sz="2800">
                <a:solidFill>
                  <a:schemeClr val="tx1"/>
                </a:solidFill>
              </a:defRPr>
            </a:lvl3pPr>
            <a:lvl4pPr marL="914400" indent="-283464">
              <a:buFont typeface="Courier New" panose="02070309020205020404" pitchFamily="49" charset="0"/>
              <a:buChar char="o"/>
              <a:defRPr sz="2800">
                <a:solidFill>
                  <a:schemeClr val="tx1"/>
                </a:solidFill>
              </a:defRPr>
            </a:lvl4pPr>
            <a:lvl5pPr marL="914400" indent="-283464">
              <a:buFont typeface="Courier New" panose="02070309020205020404" pitchFamily="49" charset="0"/>
              <a:buChar char="o"/>
              <a:defRPr sz="2800">
                <a:solidFill>
                  <a:schemeClr val="tx1"/>
                </a:solidFill>
              </a:defRPr>
            </a:lvl5pPr>
            <a:lvl6pPr marL="914400" indent="-283464">
              <a:buFont typeface="Courier New" panose="02070309020205020404" pitchFamily="49" charset="0"/>
              <a:buChar char="o"/>
              <a:defRPr sz="2800">
                <a:solidFill>
                  <a:schemeClr val="tx1"/>
                </a:solidFill>
              </a:defRPr>
            </a:lvl6pPr>
            <a:lvl7pPr marL="914400" indent="-283464">
              <a:buFont typeface="Courier New" panose="02070309020205020404" pitchFamily="49" charset="0"/>
              <a:buChar char="o"/>
              <a:defRPr sz="2800">
                <a:solidFill>
                  <a:schemeClr val="tx1"/>
                </a:solidFill>
              </a:defRPr>
            </a:lvl7pPr>
            <a:lvl8pPr marL="914400" indent="-283464">
              <a:buFont typeface="Courier New" panose="02070309020205020404" pitchFamily="49" charset="0"/>
              <a:buChar char="o"/>
              <a:defRPr sz="2800">
                <a:solidFill>
                  <a:schemeClr val="tx1"/>
                </a:solidFill>
              </a:defRPr>
            </a:lvl8pPr>
            <a:lvl9pPr marL="914400" indent="-283464">
              <a:buFont typeface="Courier New" panose="02070309020205020404" pitchFamily="49" charset="0"/>
              <a:buChar char="o"/>
              <a:defRPr sz="2800">
                <a:solidFill>
                  <a:schemeClr val="tx1"/>
                </a:solidFill>
              </a:defRPr>
            </a:lvl9pPr>
          </a:lstStyle>
          <a:p>
            <a:pPr lvl="0"/>
            <a:r>
              <a:rPr lang="en-US"/>
              <a:t>Edit Master text styles</a:t>
            </a:r>
          </a:p>
          <a:p>
            <a:pPr lvl="1"/>
            <a:r>
              <a:rPr lang="en-US"/>
              <a:t>Second level</a:t>
            </a:r>
          </a:p>
        </p:txBody>
      </p:sp>
      <p:sp>
        <p:nvSpPr>
          <p:cNvPr id="6" name="Title 5"/>
          <p:cNvSpPr>
            <a:spLocks noGrp="1"/>
          </p:cNvSpPr>
          <p:nvPr>
            <p:ph type="title"/>
          </p:nvPr>
        </p:nvSpPr>
        <p:spPr/>
        <p:txBody>
          <a:bodyPr/>
          <a:lstStyle>
            <a:lvl1pPr>
              <a:defRPr>
                <a:solidFill>
                  <a:schemeClr val="accent5"/>
                </a:solidFill>
              </a:defRPr>
            </a:lvl1pPr>
          </a:lstStyle>
          <a:p>
            <a:r>
              <a:rPr lang="en-US"/>
              <a:t>Click to edit Master title style</a:t>
            </a:r>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7846407" y="6301577"/>
            <a:ext cx="878131" cy="393193"/>
          </a:xfrm>
          <a:prstGeom prst="rect">
            <a:avLst/>
          </a:prstGeom>
        </p:spPr>
      </p:pic>
      <p:sp>
        <p:nvSpPr>
          <p:cNvPr id="11" name="Date Placeholder 10"/>
          <p:cNvSpPr>
            <a:spLocks noGrp="1"/>
          </p:cNvSpPr>
          <p:nvPr>
            <p:ph type="dt" sz="half" idx="13"/>
          </p:nvPr>
        </p:nvSpPr>
        <p:spPr/>
        <p:txBody>
          <a:bodyPr/>
          <a:lstStyle>
            <a:lvl1pPr algn="l">
              <a:defRPr/>
            </a:lvl1pPr>
          </a:lstStyle>
          <a:p>
            <a:r>
              <a:rPr lang="en-US" dirty="0"/>
              <a:t>2021</a:t>
            </a:r>
          </a:p>
        </p:txBody>
      </p:sp>
      <p:sp>
        <p:nvSpPr>
          <p:cNvPr id="12" name="Footer Placeholder 11"/>
          <p:cNvSpPr>
            <a:spLocks noGrp="1"/>
          </p:cNvSpPr>
          <p:nvPr>
            <p:ph type="ftr" sz="quarter" idx="14"/>
          </p:nvPr>
        </p:nvSpPr>
        <p:spPr/>
        <p:txBody>
          <a:bodyPr/>
          <a:lstStyle/>
          <a:p>
            <a:r>
              <a:rPr lang="en-US" dirty="0"/>
              <a:t>Summa Health</a:t>
            </a:r>
          </a:p>
        </p:txBody>
      </p:sp>
      <p:sp>
        <p:nvSpPr>
          <p:cNvPr id="13" name="Slide Number Placeholder 12"/>
          <p:cNvSpPr>
            <a:spLocks noGrp="1"/>
          </p:cNvSpPr>
          <p:nvPr>
            <p:ph type="sldNum" sz="quarter" idx="15"/>
          </p:nvPr>
        </p:nvSpPr>
        <p:spPr/>
        <p:txBody>
          <a:bodyPr/>
          <a:lstStyle/>
          <a:p>
            <a:fld id="{5E8BC936-0928-C346-B13E-04BD58031644}" type="slidenum">
              <a:rPr lang="en-US" smtClean="0"/>
              <a:pPr/>
              <a:t>‹#›</a:t>
            </a:fld>
            <a:endParaRPr lang="en-US" dirty="0"/>
          </a:p>
        </p:txBody>
      </p:sp>
    </p:spTree>
    <p:extLst>
      <p:ext uri="{BB962C8B-B14F-4D97-AF65-F5344CB8AC3E}">
        <p14:creationId xmlns:p14="http://schemas.microsoft.com/office/powerpoint/2010/main" val="1443075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Slide 2-Column">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8096"/>
          </a:xfrm>
        </p:spPr>
        <p:txBody>
          <a:bodyPr/>
          <a:lstStyle>
            <a:lvl1pPr>
              <a:defRPr>
                <a:solidFill>
                  <a:schemeClr val="accent5"/>
                </a:solidFill>
              </a:defRPr>
            </a:lvl1pPr>
          </a:lstStyle>
          <a:p>
            <a:r>
              <a:rPr lang="en-US"/>
              <a:t>Click to edit Master title style</a:t>
            </a:r>
            <a:endParaRPr lang="en-US" dirty="0"/>
          </a:p>
        </p:txBody>
      </p:sp>
      <p:sp>
        <p:nvSpPr>
          <p:cNvPr id="10" name="Content Placeholder 8"/>
          <p:cNvSpPr>
            <a:spLocks noGrp="1"/>
          </p:cNvSpPr>
          <p:nvPr>
            <p:ph sz="quarter" idx="14"/>
          </p:nvPr>
        </p:nvSpPr>
        <p:spPr>
          <a:xfrm>
            <a:off x="457200" y="1371600"/>
            <a:ext cx="3977640" cy="4572000"/>
          </a:xfrm>
        </p:spPr>
        <p:txBody>
          <a:bodyPr>
            <a:noAutofit/>
          </a:bodyPr>
          <a:lstStyle>
            <a:lvl1pPr>
              <a:defRPr sz="2400">
                <a:solidFill>
                  <a:schemeClr val="accent3"/>
                </a:solidFill>
              </a:defRPr>
            </a:lvl1pPr>
            <a:lvl2pPr marL="182880" indent="-182880">
              <a:buSzPct val="100000"/>
              <a:buFont typeface="Arial" panose="020B0604020202020204" pitchFamily="34" charset="0"/>
              <a:buChar char="•"/>
              <a:defRPr sz="2400">
                <a:solidFill>
                  <a:schemeClr val="accent3"/>
                </a:solidFill>
              </a:defRPr>
            </a:lvl2pPr>
            <a:lvl3pPr marL="182880" indent="-182880">
              <a:buFont typeface="Arial" panose="020B0604020202020204" pitchFamily="34" charset="0"/>
              <a:buChar char="•"/>
              <a:defRPr sz="2400">
                <a:solidFill>
                  <a:schemeClr val="accent3"/>
                </a:solidFill>
              </a:defRPr>
            </a:lvl3pPr>
            <a:lvl4pPr marL="182880" indent="-182880">
              <a:buSzPct val="100000"/>
              <a:buFont typeface="Arial" panose="020B0604020202020204" pitchFamily="34" charset="0"/>
              <a:buChar char="•"/>
              <a:defRPr sz="2400">
                <a:solidFill>
                  <a:schemeClr val="accent3"/>
                </a:solidFill>
              </a:defRPr>
            </a:lvl4pPr>
            <a:lvl5pPr marL="182880" indent="-182880">
              <a:buFont typeface="Arial" panose="020B0604020202020204" pitchFamily="34" charset="0"/>
              <a:buChar char="•"/>
              <a:defRPr sz="2400">
                <a:solidFill>
                  <a:schemeClr val="accent3"/>
                </a:solidFill>
              </a:defRPr>
            </a:lvl5pPr>
            <a:lvl6pPr marL="182880" indent="-182880">
              <a:buSzPct val="100000"/>
              <a:buFont typeface="Arial" panose="020B0604020202020204" pitchFamily="34" charset="0"/>
              <a:buChar char="•"/>
              <a:defRPr sz="2400">
                <a:solidFill>
                  <a:schemeClr val="accent3"/>
                </a:solidFill>
              </a:defRPr>
            </a:lvl6pPr>
            <a:lvl7pPr marL="182880" indent="-182880">
              <a:buFont typeface="Arial" panose="020B0604020202020204" pitchFamily="34" charset="0"/>
              <a:buChar char="•"/>
              <a:defRPr sz="2400">
                <a:solidFill>
                  <a:schemeClr val="accent3"/>
                </a:solidFill>
              </a:defRPr>
            </a:lvl7pPr>
            <a:lvl8pPr marL="182880" indent="-182880">
              <a:buSzPct val="100000"/>
              <a:buFont typeface="Arial" panose="020B0604020202020204" pitchFamily="34" charset="0"/>
              <a:buChar char="•"/>
              <a:defRPr sz="2400">
                <a:solidFill>
                  <a:schemeClr val="accent3"/>
                </a:solidFill>
              </a:defRPr>
            </a:lvl8pPr>
            <a:lvl9pPr marL="182880" indent="-182880">
              <a:buFont typeface="Arial" panose="020B0604020202020204" pitchFamily="34" charset="0"/>
              <a:buChar char="•"/>
              <a:defRPr sz="2400">
                <a:solidFill>
                  <a:schemeClr val="accent3"/>
                </a:solidFill>
              </a:defRPr>
            </a:lvl9pPr>
          </a:lstStyle>
          <a:p>
            <a:pPr lvl="0"/>
            <a:r>
              <a:rPr lang="en-US"/>
              <a:t>Edit Master text styles</a:t>
            </a:r>
          </a:p>
          <a:p>
            <a:pPr lvl="1"/>
            <a:r>
              <a:rPr lang="en-US"/>
              <a:t>Second level</a:t>
            </a:r>
          </a:p>
        </p:txBody>
      </p:sp>
      <p:sp>
        <p:nvSpPr>
          <p:cNvPr id="12" name="Content Placeholder 8"/>
          <p:cNvSpPr>
            <a:spLocks noGrp="1"/>
          </p:cNvSpPr>
          <p:nvPr>
            <p:ph sz="quarter" idx="15"/>
          </p:nvPr>
        </p:nvSpPr>
        <p:spPr>
          <a:xfrm>
            <a:off x="4707621" y="1371600"/>
            <a:ext cx="3977640" cy="4572000"/>
          </a:xfrm>
        </p:spPr>
        <p:txBody>
          <a:bodyPr>
            <a:noAutofit/>
          </a:bodyPr>
          <a:lstStyle>
            <a:lvl1pPr>
              <a:defRPr sz="2400">
                <a:solidFill>
                  <a:schemeClr val="accent3"/>
                </a:solidFill>
              </a:defRPr>
            </a:lvl1pPr>
            <a:lvl2pPr marL="182880" indent="-182880">
              <a:buSzPct val="100000"/>
              <a:buFont typeface="Arial" panose="020B0604020202020204" pitchFamily="34" charset="0"/>
              <a:buChar char="•"/>
              <a:defRPr sz="2400">
                <a:solidFill>
                  <a:schemeClr val="accent3"/>
                </a:solidFill>
              </a:defRPr>
            </a:lvl2pPr>
            <a:lvl3pPr marL="182880" indent="-182880">
              <a:buFont typeface="Arial" panose="020B0604020202020204" pitchFamily="34" charset="0"/>
              <a:buChar char="•"/>
              <a:defRPr sz="2400">
                <a:solidFill>
                  <a:schemeClr val="accent3"/>
                </a:solidFill>
              </a:defRPr>
            </a:lvl3pPr>
            <a:lvl4pPr marL="182880" indent="-182880">
              <a:buSzPct val="100000"/>
              <a:buFont typeface="Arial" panose="020B0604020202020204" pitchFamily="34" charset="0"/>
              <a:buChar char="•"/>
              <a:defRPr sz="2400">
                <a:solidFill>
                  <a:schemeClr val="accent3"/>
                </a:solidFill>
              </a:defRPr>
            </a:lvl4pPr>
            <a:lvl5pPr marL="182880" indent="-182880">
              <a:buFont typeface="Arial" panose="020B0604020202020204" pitchFamily="34" charset="0"/>
              <a:buChar char="•"/>
              <a:defRPr sz="2400">
                <a:solidFill>
                  <a:schemeClr val="accent3"/>
                </a:solidFill>
              </a:defRPr>
            </a:lvl5pPr>
            <a:lvl6pPr marL="182880" indent="-182880">
              <a:buSzPct val="100000"/>
              <a:buFont typeface="Arial" panose="020B0604020202020204" pitchFamily="34" charset="0"/>
              <a:buChar char="•"/>
              <a:defRPr sz="2400">
                <a:solidFill>
                  <a:schemeClr val="accent3"/>
                </a:solidFill>
              </a:defRPr>
            </a:lvl6pPr>
            <a:lvl7pPr marL="182880" indent="-182880">
              <a:buFont typeface="Arial" panose="020B0604020202020204" pitchFamily="34" charset="0"/>
              <a:buChar char="•"/>
              <a:defRPr sz="2400">
                <a:solidFill>
                  <a:schemeClr val="accent3"/>
                </a:solidFill>
              </a:defRPr>
            </a:lvl7pPr>
            <a:lvl8pPr marL="182880" indent="-182880">
              <a:buSzPct val="100000"/>
              <a:buFont typeface="Arial" panose="020B0604020202020204" pitchFamily="34" charset="0"/>
              <a:buChar char="•"/>
              <a:defRPr sz="2400">
                <a:solidFill>
                  <a:schemeClr val="accent3"/>
                </a:solidFill>
              </a:defRPr>
            </a:lvl8pPr>
            <a:lvl9pPr marL="182880" indent="-182880">
              <a:buFont typeface="Arial" panose="020B0604020202020204" pitchFamily="34" charset="0"/>
              <a:buChar char="•"/>
              <a:defRPr sz="2400">
                <a:solidFill>
                  <a:schemeClr val="accent3"/>
                </a:solidFill>
              </a:defRPr>
            </a:lvl9pPr>
          </a:lstStyle>
          <a:p>
            <a:pPr lvl="0"/>
            <a:r>
              <a:rPr lang="en-US"/>
              <a:t>Edit Master text styles</a:t>
            </a:r>
          </a:p>
          <a:p>
            <a:pPr lvl="1"/>
            <a:r>
              <a:rPr lang="en-US"/>
              <a:t>Second level</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7846407" y="6301577"/>
            <a:ext cx="878131" cy="393193"/>
          </a:xfrm>
          <a:prstGeom prst="rect">
            <a:avLst/>
          </a:prstGeom>
        </p:spPr>
      </p:pic>
      <p:sp>
        <p:nvSpPr>
          <p:cNvPr id="6" name="Footer Placeholder 5"/>
          <p:cNvSpPr>
            <a:spLocks noGrp="1"/>
          </p:cNvSpPr>
          <p:nvPr>
            <p:ph type="ftr" sz="quarter" idx="17"/>
          </p:nvPr>
        </p:nvSpPr>
        <p:spPr/>
        <p:txBody>
          <a:bodyPr/>
          <a:lstStyle/>
          <a:p>
            <a:r>
              <a:rPr lang="en-US" dirty="0"/>
              <a:t>Summa Health</a:t>
            </a:r>
          </a:p>
        </p:txBody>
      </p:sp>
      <p:sp>
        <p:nvSpPr>
          <p:cNvPr id="11" name="Slide Number Placeholder 10"/>
          <p:cNvSpPr>
            <a:spLocks noGrp="1"/>
          </p:cNvSpPr>
          <p:nvPr>
            <p:ph type="sldNum" sz="quarter" idx="18"/>
          </p:nvPr>
        </p:nvSpPr>
        <p:spPr/>
        <p:txBody>
          <a:bodyPr/>
          <a:lstStyle/>
          <a:p>
            <a:fld id="{5E8BC936-0928-C346-B13E-04BD58031644}" type="slidenum">
              <a:rPr lang="en-US" smtClean="0"/>
              <a:pPr/>
              <a:t>‹#›</a:t>
            </a:fld>
            <a:endParaRPr lang="en-US" dirty="0"/>
          </a:p>
        </p:txBody>
      </p:sp>
      <p:sp>
        <p:nvSpPr>
          <p:cNvPr id="13" name="Date Placeholder 10"/>
          <p:cNvSpPr>
            <a:spLocks noGrp="1"/>
          </p:cNvSpPr>
          <p:nvPr>
            <p:ph type="dt" sz="half" idx="19"/>
          </p:nvPr>
        </p:nvSpPr>
        <p:spPr>
          <a:xfrm>
            <a:off x="4709160" y="6470332"/>
            <a:ext cx="1463040" cy="182880"/>
          </a:xfrm>
        </p:spPr>
        <p:txBody>
          <a:bodyPr/>
          <a:lstStyle>
            <a:lvl1pPr algn="l">
              <a:defRPr/>
            </a:lvl1pPr>
          </a:lstStyle>
          <a:p>
            <a:r>
              <a:rPr lang="en-US" dirty="0"/>
              <a:t>2021</a:t>
            </a:r>
          </a:p>
        </p:txBody>
      </p:sp>
    </p:spTree>
    <p:extLst>
      <p:ext uri="{BB962C8B-B14F-4D97-AF65-F5344CB8AC3E}">
        <p14:creationId xmlns:p14="http://schemas.microsoft.com/office/powerpoint/2010/main" val="265628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7846407" y="6301577"/>
            <a:ext cx="878131" cy="393193"/>
          </a:xfrm>
          <a:prstGeom prst="rect">
            <a:avLst/>
          </a:prstGeom>
        </p:spPr>
      </p:pic>
      <p:sp>
        <p:nvSpPr>
          <p:cNvPr id="10" name="Footer Placeholder 9"/>
          <p:cNvSpPr>
            <a:spLocks noGrp="1"/>
          </p:cNvSpPr>
          <p:nvPr>
            <p:ph type="ftr" sz="quarter" idx="11"/>
          </p:nvPr>
        </p:nvSpPr>
        <p:spPr/>
        <p:txBody>
          <a:bodyPr/>
          <a:lstStyle/>
          <a:p>
            <a:r>
              <a:rPr lang="en-US" dirty="0"/>
              <a:t>Summa Health</a:t>
            </a:r>
          </a:p>
        </p:txBody>
      </p:sp>
      <p:sp>
        <p:nvSpPr>
          <p:cNvPr id="11" name="Slide Number Placeholder 10"/>
          <p:cNvSpPr>
            <a:spLocks noGrp="1"/>
          </p:cNvSpPr>
          <p:nvPr>
            <p:ph type="sldNum" sz="quarter" idx="12"/>
          </p:nvPr>
        </p:nvSpPr>
        <p:spPr/>
        <p:txBody>
          <a:bodyPr/>
          <a:lstStyle/>
          <a:p>
            <a:fld id="{5E8BC936-0928-C346-B13E-04BD58031644}" type="slidenum">
              <a:rPr lang="en-US" smtClean="0"/>
              <a:pPr/>
              <a:t>‹#›</a:t>
            </a:fld>
            <a:endParaRPr lang="en-US" dirty="0"/>
          </a:p>
        </p:txBody>
      </p:sp>
      <p:sp>
        <p:nvSpPr>
          <p:cNvPr id="8" name="Date Placeholder 10"/>
          <p:cNvSpPr>
            <a:spLocks noGrp="1"/>
          </p:cNvSpPr>
          <p:nvPr>
            <p:ph type="dt" sz="half" idx="15"/>
          </p:nvPr>
        </p:nvSpPr>
        <p:spPr>
          <a:xfrm>
            <a:off x="4709160" y="6470332"/>
            <a:ext cx="1463040" cy="182880"/>
          </a:xfrm>
        </p:spPr>
        <p:txBody>
          <a:bodyPr/>
          <a:lstStyle>
            <a:lvl1pPr algn="l">
              <a:defRPr/>
            </a:lvl1pPr>
          </a:lstStyle>
          <a:p>
            <a:r>
              <a:rPr lang="en-US" dirty="0"/>
              <a:t>2021</a:t>
            </a:r>
          </a:p>
        </p:txBody>
      </p:sp>
    </p:spTree>
    <p:extLst>
      <p:ext uri="{BB962C8B-B14F-4D97-AF65-F5344CB8AC3E}">
        <p14:creationId xmlns:p14="http://schemas.microsoft.com/office/powerpoint/2010/main" val="405149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Column Stacked Left">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458788" y="1373188"/>
            <a:ext cx="3975100" cy="21447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1"/>
          </p:nvPr>
        </p:nvSpPr>
        <p:spPr>
          <a:xfrm>
            <a:off x="4708526" y="1373187"/>
            <a:ext cx="3976687"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14"/>
          </p:nvPr>
        </p:nvSpPr>
        <p:spPr>
          <a:xfrm>
            <a:off x="457200" y="3794125"/>
            <a:ext cx="3976687" cy="21488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7846407" y="6301577"/>
            <a:ext cx="878131" cy="393193"/>
          </a:xfrm>
          <a:prstGeom prst="rect">
            <a:avLst/>
          </a:prstGeom>
        </p:spPr>
      </p:pic>
      <p:sp>
        <p:nvSpPr>
          <p:cNvPr id="7" name="Footer Placeholder 6"/>
          <p:cNvSpPr>
            <a:spLocks noGrp="1"/>
          </p:cNvSpPr>
          <p:nvPr>
            <p:ph type="ftr" sz="quarter" idx="16"/>
          </p:nvPr>
        </p:nvSpPr>
        <p:spPr/>
        <p:txBody>
          <a:bodyPr/>
          <a:lstStyle/>
          <a:p>
            <a:r>
              <a:rPr lang="en-US" dirty="0"/>
              <a:t>Summa Health</a:t>
            </a:r>
          </a:p>
        </p:txBody>
      </p:sp>
      <p:sp>
        <p:nvSpPr>
          <p:cNvPr id="13" name="Slide Number Placeholder 12"/>
          <p:cNvSpPr>
            <a:spLocks noGrp="1"/>
          </p:cNvSpPr>
          <p:nvPr>
            <p:ph type="sldNum" sz="quarter" idx="17"/>
          </p:nvPr>
        </p:nvSpPr>
        <p:spPr/>
        <p:txBody>
          <a:bodyPr/>
          <a:lstStyle/>
          <a:p>
            <a:fld id="{5E8BC936-0928-C346-B13E-04BD58031644}" type="slidenum">
              <a:rPr lang="en-US" smtClean="0"/>
              <a:pPr/>
              <a:t>‹#›</a:t>
            </a:fld>
            <a:endParaRPr lang="en-US" dirty="0"/>
          </a:p>
        </p:txBody>
      </p:sp>
      <p:sp>
        <p:nvSpPr>
          <p:cNvPr id="10" name="Date Placeholder 10"/>
          <p:cNvSpPr>
            <a:spLocks noGrp="1"/>
          </p:cNvSpPr>
          <p:nvPr>
            <p:ph type="dt" sz="half" idx="15"/>
          </p:nvPr>
        </p:nvSpPr>
        <p:spPr>
          <a:xfrm>
            <a:off x="4709160" y="6470332"/>
            <a:ext cx="1463040" cy="182880"/>
          </a:xfrm>
        </p:spPr>
        <p:txBody>
          <a:bodyPr/>
          <a:lstStyle>
            <a:lvl1pPr algn="l">
              <a:defRPr/>
            </a:lvl1pPr>
          </a:lstStyle>
          <a:p>
            <a:r>
              <a:rPr lang="en-US" dirty="0"/>
              <a:t>2021</a:t>
            </a:r>
          </a:p>
        </p:txBody>
      </p:sp>
      <p:sp>
        <p:nvSpPr>
          <p:cNvPr id="14" name="Title 1"/>
          <p:cNvSpPr>
            <a:spLocks noGrp="1"/>
          </p:cNvSpPr>
          <p:nvPr>
            <p:ph type="title"/>
          </p:nvPr>
        </p:nvSpPr>
        <p:spPr>
          <a:xfrm>
            <a:off x="457200" y="457200"/>
            <a:ext cx="8229600" cy="768096"/>
          </a:xfrm>
        </p:spPr>
        <p:txBody>
          <a:bodyPr/>
          <a:lstStyle>
            <a:lvl1pPr>
              <a:defRPr>
                <a:solidFill>
                  <a:schemeClr val="accent5"/>
                </a:solidFill>
              </a:defRPr>
            </a:lvl1pPr>
          </a:lstStyle>
          <a:p>
            <a:r>
              <a:rPr lang="en-US"/>
              <a:t>Click to edit Master title style</a:t>
            </a:r>
            <a:endParaRPr lang="en-US" dirty="0"/>
          </a:p>
        </p:txBody>
      </p:sp>
    </p:spTree>
    <p:extLst>
      <p:ext uri="{BB962C8B-B14F-4D97-AF65-F5344CB8AC3E}">
        <p14:creationId xmlns:p14="http://schemas.microsoft.com/office/powerpoint/2010/main" val="510453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Title Slid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5" name="Picture 4" descr="Opening Screen.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6192982"/>
            <a:ext cx="9144000" cy="665018"/>
          </a:xfrm>
          <a:prstGeom prst="rect">
            <a:avLst/>
          </a:prstGeom>
        </p:spPr>
      </p:pic>
      <p:sp>
        <p:nvSpPr>
          <p:cNvPr id="26636" name="Rectangle 12"/>
          <p:cNvSpPr>
            <a:spLocks noGrp="1" noChangeArrowheads="1"/>
          </p:cNvSpPr>
          <p:nvPr>
            <p:ph type="ctrTitle" sz="quarter"/>
          </p:nvPr>
        </p:nvSpPr>
        <p:spPr>
          <a:xfrm>
            <a:off x="457200" y="3962400"/>
            <a:ext cx="8229600" cy="1066800"/>
          </a:xfrm>
          <a:ln w="9525"/>
        </p:spPr>
        <p:txBody>
          <a:bodyPr lIns="91440" tIns="45720" rIns="91440" bIns="45720" anchor="ctr" anchorCtr="0"/>
          <a:lstStyle>
            <a:lvl1pPr algn="ctr">
              <a:defRPr sz="3600">
                <a:latin typeface="Helvetica" pitchFamily="34" charset="0"/>
              </a:defRPr>
            </a:lvl1pPr>
          </a:lstStyle>
          <a:p>
            <a:r>
              <a:rPr lang="en-US" dirty="0"/>
              <a:t>Click to edit Master title style</a:t>
            </a:r>
          </a:p>
        </p:txBody>
      </p:sp>
      <p:sp>
        <p:nvSpPr>
          <p:cNvPr id="26637" name="Rectangle 13"/>
          <p:cNvSpPr>
            <a:spLocks noGrp="1" noChangeArrowheads="1"/>
          </p:cNvSpPr>
          <p:nvPr>
            <p:ph type="subTitle" sz="quarter" idx="1"/>
          </p:nvPr>
        </p:nvSpPr>
        <p:spPr>
          <a:xfrm>
            <a:off x="457200" y="5181600"/>
            <a:ext cx="8229600" cy="762000"/>
          </a:xfrm>
        </p:spPr>
        <p:txBody>
          <a:bodyPr/>
          <a:lstStyle>
            <a:lvl1pPr marL="0" indent="0" algn="ctr">
              <a:buFont typeface="Wingdings" pitchFamily="2" charset="2"/>
              <a:buNone/>
              <a:defRPr>
                <a:latin typeface="Arial Narrow" pitchFamily="34" charset="0"/>
              </a:defRPr>
            </a:lvl1pPr>
          </a:lstStyle>
          <a:p>
            <a:r>
              <a:rPr lang="en-US" dirty="0"/>
              <a:t>Click to edit Master subtitle style</a:t>
            </a:r>
          </a:p>
        </p:txBody>
      </p:sp>
    </p:spTree>
    <p:extLst>
      <p:ext uri="{BB962C8B-B14F-4D97-AF65-F5344CB8AC3E}">
        <p14:creationId xmlns:p14="http://schemas.microsoft.com/office/powerpoint/2010/main" val="233292777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011B1F3-AFAC-4C71-9488-8429C371197A}" type="slidenum">
              <a:rPr lang="en-US" smtClean="0"/>
              <a:pPr/>
              <a:t>‹#›</a:t>
            </a:fld>
            <a:endParaRPr lang="en-US" dirty="0"/>
          </a:p>
        </p:txBody>
      </p:sp>
    </p:spTree>
    <p:extLst>
      <p:ext uri="{BB962C8B-B14F-4D97-AF65-F5344CB8AC3E}">
        <p14:creationId xmlns:p14="http://schemas.microsoft.com/office/powerpoint/2010/main" val="65738313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6891281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768096"/>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371599"/>
            <a:ext cx="8229600" cy="45720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09160" y="6470332"/>
            <a:ext cx="1463040" cy="182880"/>
          </a:xfrm>
          <a:prstGeom prst="rect">
            <a:avLst/>
          </a:prstGeom>
        </p:spPr>
        <p:txBody>
          <a:bodyPr vert="horz" lIns="0" tIns="0" rIns="0" bIns="0" rtlCol="0" anchor="b" anchorCtr="0"/>
          <a:lstStyle>
            <a:lvl1pPr algn="ctr">
              <a:defRPr sz="900" b="0">
                <a:solidFill>
                  <a:schemeClr val="tx1"/>
                </a:solidFill>
              </a:defRPr>
            </a:lvl1pPr>
          </a:lstStyle>
          <a:p>
            <a:pPr algn="l"/>
            <a:r>
              <a:rPr lang="en-US" dirty="0"/>
              <a:t>2021</a:t>
            </a:r>
          </a:p>
        </p:txBody>
      </p:sp>
      <p:sp>
        <p:nvSpPr>
          <p:cNvPr id="6" name="Slide Number Placeholder 5"/>
          <p:cNvSpPr>
            <a:spLocks noGrp="1"/>
          </p:cNvSpPr>
          <p:nvPr>
            <p:ph type="sldNum" sz="quarter" idx="4"/>
          </p:nvPr>
        </p:nvSpPr>
        <p:spPr>
          <a:xfrm>
            <a:off x="457200" y="6374288"/>
            <a:ext cx="457200" cy="278924"/>
          </a:xfrm>
          <a:prstGeom prst="rect">
            <a:avLst/>
          </a:prstGeom>
        </p:spPr>
        <p:txBody>
          <a:bodyPr vert="horz" lIns="0" tIns="0" rIns="0" bIns="0" rtlCol="0" anchor="b" anchorCtr="0"/>
          <a:lstStyle>
            <a:lvl1pPr algn="l">
              <a:defRPr sz="900">
                <a:solidFill>
                  <a:schemeClr val="tx1"/>
                </a:solidFill>
              </a:defRPr>
            </a:lvl1pPr>
          </a:lstStyle>
          <a:p>
            <a:fld id="{5E8BC936-0928-C346-B13E-04BD58031644}" type="slidenum">
              <a:rPr lang="en-US" smtClean="0"/>
              <a:pPr/>
              <a:t>‹#›</a:t>
            </a:fld>
            <a:endParaRPr lang="en-US" dirty="0"/>
          </a:p>
        </p:txBody>
      </p:sp>
      <p:sp>
        <p:nvSpPr>
          <p:cNvPr id="5" name="Footer Placeholder 4"/>
          <p:cNvSpPr>
            <a:spLocks noGrp="1"/>
          </p:cNvSpPr>
          <p:nvPr>
            <p:ph type="ftr" sz="quarter" idx="3"/>
          </p:nvPr>
        </p:nvSpPr>
        <p:spPr>
          <a:xfrm>
            <a:off x="731520" y="6473952"/>
            <a:ext cx="3657600" cy="182880"/>
          </a:xfrm>
          <a:prstGeom prst="rect">
            <a:avLst/>
          </a:prstGeom>
        </p:spPr>
        <p:txBody>
          <a:bodyPr vert="horz" lIns="0" tIns="45720" rIns="0" bIns="0" rtlCol="0" anchor="ctr"/>
          <a:lstStyle>
            <a:lvl1pPr algn="l">
              <a:defRPr sz="900">
                <a:solidFill>
                  <a:schemeClr val="tx1"/>
                </a:solidFill>
              </a:defRPr>
            </a:lvl1pPr>
          </a:lstStyle>
          <a:p>
            <a:r>
              <a:rPr lang="en-US" dirty="0"/>
              <a:t>Summa Health</a:t>
            </a:r>
          </a:p>
        </p:txBody>
      </p:sp>
    </p:spTree>
    <p:extLst>
      <p:ext uri="{BB962C8B-B14F-4D97-AF65-F5344CB8AC3E}">
        <p14:creationId xmlns:p14="http://schemas.microsoft.com/office/powerpoint/2010/main" val="279714688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Lst>
  <p:hf hdr="0"/>
  <p:txStyles>
    <p:titleStyle>
      <a:lvl1pPr algn="l" defTabSz="457200" rtl="0" eaLnBrk="1" latinLnBrk="0" hangingPunct="1">
        <a:spcBef>
          <a:spcPct val="0"/>
        </a:spcBef>
        <a:buNone/>
        <a:defRPr sz="2600" b="1" i="0" kern="1200">
          <a:solidFill>
            <a:schemeClr val="accent5"/>
          </a:solidFill>
          <a:latin typeface="Calibri"/>
          <a:ea typeface="+mj-ea"/>
          <a:cs typeface="Calibri"/>
        </a:defRPr>
      </a:lvl1pPr>
    </p:titleStyle>
    <p:bodyStyle>
      <a:lvl1pPr marL="182880" indent="-182880" algn="l" defTabSz="457200" rtl="0" eaLnBrk="1" latinLnBrk="0" hangingPunct="1">
        <a:spcBef>
          <a:spcPts val="0"/>
        </a:spcBef>
        <a:spcAft>
          <a:spcPts val="300"/>
        </a:spcAft>
        <a:buFont typeface="Arial" panose="020B0604020202020204" pitchFamily="34" charset="0"/>
        <a:buChar char="•"/>
        <a:defRPr sz="1800" b="0" kern="1200">
          <a:solidFill>
            <a:schemeClr val="tx1"/>
          </a:solidFill>
          <a:latin typeface="Calibri"/>
          <a:ea typeface="+mn-ea"/>
          <a:cs typeface="Calibri"/>
        </a:defRPr>
      </a:lvl1pPr>
      <a:lvl2pPr marL="365760" indent="-182880" algn="l" defTabSz="0" rtl="0" eaLnBrk="1" latinLnBrk="0" hangingPunct="1">
        <a:spcBef>
          <a:spcPts val="0"/>
        </a:spcBef>
        <a:spcAft>
          <a:spcPts val="300"/>
        </a:spcAft>
        <a:buSzPct val="80000"/>
        <a:buFont typeface="Courier New" panose="02070309020205020404" pitchFamily="49" charset="0"/>
        <a:buChar char="o"/>
        <a:defRPr sz="1800" b="0" i="0" kern="1200">
          <a:solidFill>
            <a:schemeClr val="tx1"/>
          </a:solidFill>
          <a:latin typeface="Calibri"/>
          <a:ea typeface="+mn-ea"/>
          <a:cs typeface="Calibri"/>
        </a:defRPr>
      </a:lvl2pPr>
      <a:lvl3pPr marL="548640" indent="-182880" algn="l" defTabSz="401638" rtl="0" eaLnBrk="1" latinLnBrk="0" hangingPunct="1">
        <a:spcBef>
          <a:spcPts val="0"/>
        </a:spcBef>
        <a:spcAft>
          <a:spcPts val="300"/>
        </a:spcAft>
        <a:buFont typeface="Arial" panose="020B0604020202020204" pitchFamily="34" charset="0"/>
        <a:buChar char="•"/>
        <a:defRPr sz="1800" b="0" i="0" kern="1200">
          <a:solidFill>
            <a:schemeClr val="tx1"/>
          </a:solidFill>
          <a:latin typeface="Calibri"/>
          <a:ea typeface="+mn-ea"/>
          <a:cs typeface="Calibri"/>
        </a:defRPr>
      </a:lvl3pPr>
      <a:lvl4pPr marL="731520" indent="-182880" algn="l" defTabSz="228600" rtl="0" eaLnBrk="1" latinLnBrk="0" hangingPunct="1">
        <a:spcBef>
          <a:spcPts val="0"/>
        </a:spcBef>
        <a:spcAft>
          <a:spcPts val="300"/>
        </a:spcAft>
        <a:buSzPct val="80000"/>
        <a:buFont typeface="Courier New" panose="02070309020205020404" pitchFamily="49" charset="0"/>
        <a:buChar char="o"/>
        <a:defRPr sz="1400" b="0" i="0" kern="1200">
          <a:solidFill>
            <a:schemeClr val="tx1"/>
          </a:solidFill>
          <a:latin typeface="Calibri"/>
          <a:ea typeface="+mn-ea"/>
          <a:cs typeface="Calibri"/>
        </a:defRPr>
      </a:lvl4pPr>
      <a:lvl5pPr marL="914400" indent="-182880" algn="l" defTabSz="457200" rtl="0" eaLnBrk="1" latinLnBrk="0" hangingPunct="1">
        <a:spcBef>
          <a:spcPts val="0"/>
        </a:spcBef>
        <a:spcAft>
          <a:spcPts val="300"/>
        </a:spcAft>
        <a:buFont typeface="Arial" panose="020B0604020202020204" pitchFamily="34" charset="0"/>
        <a:buChar char="•"/>
        <a:defRPr lang="en-US" sz="1400" b="0" i="0" kern="1200" dirty="0" smtClean="0">
          <a:solidFill>
            <a:schemeClr val="tx1"/>
          </a:solidFill>
          <a:latin typeface="Calibri"/>
          <a:ea typeface="+mn-ea"/>
          <a:cs typeface="Calibri"/>
        </a:defRPr>
      </a:lvl5pPr>
      <a:lvl6pPr marL="1097280" indent="-182880" algn="l" defTabSz="457200" rtl="0" eaLnBrk="1" latinLnBrk="0" hangingPunct="1">
        <a:spcBef>
          <a:spcPts val="0"/>
        </a:spcBef>
        <a:spcAft>
          <a:spcPts val="300"/>
        </a:spcAft>
        <a:buSzPct val="80000"/>
        <a:buFont typeface="Courier New" panose="02070309020205020404" pitchFamily="49" charset="0"/>
        <a:buChar char="o"/>
        <a:defRPr sz="1400" kern="1200" baseline="0">
          <a:solidFill>
            <a:schemeClr val="tx1"/>
          </a:solidFill>
          <a:latin typeface="+mn-lt"/>
          <a:ea typeface="+mn-ea"/>
          <a:cs typeface="+mn-cs"/>
        </a:defRPr>
      </a:lvl6pPr>
      <a:lvl7pPr marL="1280160" indent="-182880" algn="l" defTabSz="457200" rtl="0" eaLnBrk="1" latinLnBrk="0" hangingPunct="1">
        <a:spcBef>
          <a:spcPts val="0"/>
        </a:spcBef>
        <a:spcAft>
          <a:spcPts val="300"/>
        </a:spcAft>
        <a:buFont typeface="Arial" panose="020B0604020202020204" pitchFamily="34" charset="0"/>
        <a:buChar char="•"/>
        <a:defRPr sz="1400" kern="1200">
          <a:solidFill>
            <a:schemeClr val="tx1"/>
          </a:solidFill>
          <a:latin typeface="+mn-lt"/>
          <a:ea typeface="+mn-ea"/>
          <a:cs typeface="+mn-cs"/>
        </a:defRPr>
      </a:lvl7pPr>
      <a:lvl8pPr marL="1463040" indent="-182880" algn="l" defTabSz="457200" rtl="0" eaLnBrk="1" latinLnBrk="0" hangingPunct="1">
        <a:spcBef>
          <a:spcPts val="0"/>
        </a:spcBef>
        <a:spcAft>
          <a:spcPts val="300"/>
        </a:spcAft>
        <a:buSzPct val="80000"/>
        <a:buFont typeface="Courier New" panose="02070309020205020404" pitchFamily="49" charset="0"/>
        <a:buChar char="o"/>
        <a:defRPr sz="1400" kern="1200" baseline="0">
          <a:solidFill>
            <a:schemeClr val="tx1"/>
          </a:solidFill>
          <a:latin typeface="+mn-lt"/>
          <a:ea typeface="+mn-ea"/>
          <a:cs typeface="+mn-cs"/>
        </a:defRPr>
      </a:lvl8pPr>
      <a:lvl9pPr marL="1645920" indent="-182880" algn="l" defTabSz="457200" rtl="0" eaLnBrk="1" latinLnBrk="0" hangingPunct="1">
        <a:spcBef>
          <a:spcPts val="0"/>
        </a:spcBef>
        <a:spcAft>
          <a:spcPts val="300"/>
        </a:spcAft>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summahealth.org/medicaleducation/fellowships/medical-simulation/simulation-courses/responding-to-workplace-violence-in-healthcar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https://www.summahealth.org/medicaleducation/fellowships/medical-simulation/simulation-courses/responding-to-workplace-violence-in-healthcar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summahealth.org/medicaleducation/fellowships/medical-simulation/simulation-courses/responding-to-workplace-violence-in-healthcare"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9.xml"/><Relationship Id="rId1" Type="http://schemas.openxmlformats.org/officeDocument/2006/relationships/slideLayout" Target="../slideLayouts/slideLayout4.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summahealth.org/medicaleducation/fellowships/medical-simulation/simulation-courses/responding-to-workplace-violence-in-healthcare" TargetMode="External"/><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1.xml"/><Relationship Id="rId1" Type="http://schemas.openxmlformats.org/officeDocument/2006/relationships/slideLayout" Target="../slideLayouts/slideLayout4.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6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3.xml"/><Relationship Id="rId1" Type="http://schemas.openxmlformats.org/officeDocument/2006/relationships/slideLayout" Target="../slideLayouts/slideLayout4.xml"/><Relationship Id="rId5" Type="http://schemas.openxmlformats.org/officeDocument/2006/relationships/image" Target="../media/image52.jpeg"/><Relationship Id="rId4" Type="http://schemas.openxmlformats.org/officeDocument/2006/relationships/image" Target="../media/image51.jpeg"/></Relationships>
</file>

<file path=ppt/slides/_rels/slide64.xml.rels><?xml version="1.0" encoding="UTF-8" standalone="yes"?>
<Relationships xmlns="http://schemas.openxmlformats.org/package/2006/relationships"><Relationship Id="rId3" Type="http://schemas.openxmlformats.org/officeDocument/2006/relationships/hyperlink" Target="https://www.summahealth.org/medicaleducation/fellowships/medical-simulation/simulation-courses/responding-to-workplace-violence-in-healthcare" TargetMode="External"/><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5.xml"/><Relationship Id="rId1" Type="http://schemas.openxmlformats.org/officeDocument/2006/relationships/slideLayout" Target="../slideLayouts/slideLayout4.xml"/><Relationship Id="rId5" Type="http://schemas.openxmlformats.org/officeDocument/2006/relationships/image" Target="../media/image52.jpeg"/><Relationship Id="rId4" Type="http://schemas.openxmlformats.org/officeDocument/2006/relationships/image" Target="../media/image51.jpeg"/></Relationships>
</file>

<file path=ppt/slides/_rels/slide6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6.xml"/><Relationship Id="rId1" Type="http://schemas.openxmlformats.org/officeDocument/2006/relationships/slideLayout" Target="../slideLayouts/slideLayout3.xml"/><Relationship Id="rId4" Type="http://schemas.openxmlformats.org/officeDocument/2006/relationships/image" Target="../media/image54.jpeg"/></Relationships>
</file>

<file path=ppt/slides/_rels/slide67.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notesSlide" Target="../notesSlides/notesSlide67.xml"/><Relationship Id="rId1" Type="http://schemas.openxmlformats.org/officeDocument/2006/relationships/slideLayout" Target="../slideLayouts/slideLayout4.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68.xml.rels><?xml version="1.0" encoding="UTF-8" standalone="yes"?>
<Relationships xmlns="http://schemas.openxmlformats.org/package/2006/relationships"><Relationship Id="rId3" Type="http://schemas.openxmlformats.org/officeDocument/2006/relationships/hyperlink" Target="https://www.summahealth.org/medicaleducation/fellowships/medical-simulation/simulation-courses/responding-to-workplace-violence-in-healthcare" TargetMode="External"/><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notesSlide" Target="../notesSlides/notesSlide69.xml"/><Relationship Id="rId1" Type="http://schemas.openxmlformats.org/officeDocument/2006/relationships/slideLayout" Target="../slideLayouts/slideLayout4.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71.xml"/><Relationship Id="rId1" Type="http://schemas.openxmlformats.org/officeDocument/2006/relationships/slideLayout" Target="../slideLayouts/slideLayout4.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72.xml.rels><?xml version="1.0" encoding="UTF-8" standalone="yes"?>
<Relationships xmlns="http://schemas.openxmlformats.org/package/2006/relationships"><Relationship Id="rId3" Type="http://schemas.openxmlformats.org/officeDocument/2006/relationships/hyperlink" Target="https://www.summahealth.org/medicaleducation/fellowships/medical-simulation/simulation-courses/responding-to-workplace-violence-in-healthcare" TargetMode="External"/><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73.xml"/><Relationship Id="rId1" Type="http://schemas.openxmlformats.org/officeDocument/2006/relationships/slideLayout" Target="../slideLayouts/slideLayout4.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7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75.xml"/><Relationship Id="rId1" Type="http://schemas.openxmlformats.org/officeDocument/2006/relationships/slideLayout" Target="../slideLayouts/slideLayout4.xml"/><Relationship Id="rId5" Type="http://schemas.openxmlformats.org/officeDocument/2006/relationships/image" Target="../media/image68.jpeg"/><Relationship Id="rId4" Type="http://schemas.openxmlformats.org/officeDocument/2006/relationships/image" Target="../media/image67.jpeg"/></Relationships>
</file>

<file path=ppt/slides/_rels/slide76.xml.rels><?xml version="1.0" encoding="UTF-8" standalone="yes"?>
<Relationships xmlns="http://schemas.openxmlformats.org/package/2006/relationships"><Relationship Id="rId3" Type="http://schemas.openxmlformats.org/officeDocument/2006/relationships/hyperlink" Target="https://www.summahealth.org/medicaleducation/fellowships/medical-simulation/simulation-courses/responding-to-workplace-violence-in-healthcare" TargetMode="External"/><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77.xml"/><Relationship Id="rId1" Type="http://schemas.openxmlformats.org/officeDocument/2006/relationships/slideLayout" Target="../slideLayouts/slideLayout4.xml"/><Relationship Id="rId5" Type="http://schemas.openxmlformats.org/officeDocument/2006/relationships/image" Target="../media/image68.jpeg"/><Relationship Id="rId4" Type="http://schemas.openxmlformats.org/officeDocument/2006/relationships/image" Target="../media/image67.jpeg"/></Relationships>
</file>

<file path=ppt/slides/_rels/slide7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www.summahealth.org/medicaleducation/fellowships/medical-simulation/simulation-courses/responding-to-workplace-violence-in-healthcare" TargetMode="External"/><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s://www.summahealth.org/medicaleducation/fellowships/medical-simulation/simulation-courses/responding-to-workplace-violence-in-healthcare" TargetMode="External"/><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image" Target="../media/image74.jpeg"/><Relationship Id="rId7" Type="http://schemas.openxmlformats.org/officeDocument/2006/relationships/image" Target="../media/image78.jpeg"/><Relationship Id="rId2" Type="http://schemas.openxmlformats.org/officeDocument/2006/relationships/notesSlide" Target="../notesSlides/notesSlide85.xml"/><Relationship Id="rId1" Type="http://schemas.openxmlformats.org/officeDocument/2006/relationships/slideLayout" Target="../slideLayouts/slideLayout4.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jpeg"/></Relationships>
</file>

<file path=ppt/slides/_rels/slide86.xml.rels><?xml version="1.0" encoding="UTF-8" standalone="yes"?>
<Relationships xmlns="http://schemas.openxmlformats.org/package/2006/relationships"><Relationship Id="rId3" Type="http://schemas.openxmlformats.org/officeDocument/2006/relationships/hyperlink" Target="https://www.summahealth.org/medicaleducation/fellowships/medical-simulation/simulation-courses/responding-to-workplace-violence-in-healthcare" TargetMode="External"/><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image" Target="../media/image74.jpeg"/><Relationship Id="rId7" Type="http://schemas.openxmlformats.org/officeDocument/2006/relationships/image" Target="../media/image78.jpeg"/><Relationship Id="rId2" Type="http://schemas.openxmlformats.org/officeDocument/2006/relationships/notesSlide" Target="../notesSlides/notesSlide87.xml"/><Relationship Id="rId1" Type="http://schemas.openxmlformats.org/officeDocument/2006/relationships/slideLayout" Target="../slideLayouts/slideLayout4.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jpeg"/></Relationships>
</file>

<file path=ppt/slides/_rels/slide8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2023570"/>
            <a:ext cx="5897880" cy="1405430"/>
          </a:xfrm>
        </p:spPr>
        <p:txBody>
          <a:bodyPr/>
          <a:lstStyle/>
          <a:p>
            <a:r>
              <a:rPr lang="en-US" dirty="0"/>
              <a:t>Responding to Workplace Violence in Healthcare</a:t>
            </a:r>
            <a:br>
              <a:rPr lang="en-US" dirty="0"/>
            </a:br>
            <a:r>
              <a:rPr lang="en-US" sz="1800" i="1" dirty="0">
                <a:solidFill>
                  <a:schemeClr val="accent5"/>
                </a:solidFill>
              </a:rPr>
              <a:t>Options for when de-escalation doesn’t work</a:t>
            </a:r>
            <a:endParaRPr lang="en-US" i="1" dirty="0">
              <a:solidFill>
                <a:schemeClr val="accent5"/>
              </a:solidFill>
            </a:endParaRPr>
          </a:p>
        </p:txBody>
      </p:sp>
      <p:sp>
        <p:nvSpPr>
          <p:cNvPr id="4" name="Date Placeholder 3"/>
          <p:cNvSpPr>
            <a:spLocks noGrp="1"/>
          </p:cNvSpPr>
          <p:nvPr>
            <p:ph type="dt" sz="half" idx="10"/>
          </p:nvPr>
        </p:nvSpPr>
        <p:spPr>
          <a:xfrm>
            <a:off x="2971800" y="5638800"/>
            <a:ext cx="3230880" cy="247822"/>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36466"/>
                </a:solidFill>
                <a:effectLst/>
                <a:uLnTx/>
                <a:uFillTx/>
                <a:latin typeface="Calibri" panose="020F0502020204030204" pitchFamily="34" charset="0"/>
                <a:ea typeface="+mn-ea"/>
              </a:rPr>
              <a:t>  </a:t>
            </a:r>
            <a:r>
              <a:rPr kumimoji="0" lang="en-US" sz="1200" b="0" i="0" u="none" strike="noStrike" kern="1200" cap="none" spc="0" normalizeH="0" baseline="0" noProof="0" dirty="0">
                <a:ln>
                  <a:noFill/>
                </a:ln>
                <a:effectLst/>
                <a:uLnTx/>
                <a:uFillTx/>
                <a:latin typeface="Calibri" panose="020F0502020204030204" pitchFamily="34" charset="0"/>
                <a:ea typeface="+mn-ea"/>
              </a:rPr>
              <a:t>Summa Health 2021 Training Program</a:t>
            </a:r>
          </a:p>
        </p:txBody>
      </p:sp>
    </p:spTree>
    <p:extLst>
      <p:ext uri="{BB962C8B-B14F-4D97-AF65-F5344CB8AC3E}">
        <p14:creationId xmlns:p14="http://schemas.microsoft.com/office/powerpoint/2010/main" val="1726953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b="0" i="1" dirty="0">
                <a:solidFill>
                  <a:schemeClr val="accent4"/>
                </a:solidFill>
              </a:rPr>
              <a:t>Responding to Workplace Violence in Healthcare							More Statistics</a:t>
            </a:r>
            <a:endParaRPr lang="en-US" sz="1600" dirty="0"/>
          </a:p>
        </p:txBody>
      </p:sp>
      <p:sp>
        <p:nvSpPr>
          <p:cNvPr id="3" name="Content Placeholder 2"/>
          <p:cNvSpPr>
            <a:spLocks noGrp="1"/>
          </p:cNvSpPr>
          <p:nvPr>
            <p:ph idx="1"/>
          </p:nvPr>
        </p:nvSpPr>
        <p:spPr/>
        <p:txBody>
          <a:bodyPr/>
          <a:lstStyle/>
          <a:p>
            <a:pPr marL="182880" lvl="2" defTabSz="457200">
              <a:buNone/>
            </a:pPr>
            <a:endParaRPr lang="en-US" sz="2200" dirty="0"/>
          </a:p>
          <a:p>
            <a:pPr marL="182880" lvl="2" defTabSz="457200">
              <a:buNone/>
            </a:pPr>
            <a:endParaRPr lang="en-US" sz="2200" dirty="0"/>
          </a:p>
          <a:p>
            <a:pPr marL="182880" lvl="2" defTabSz="457200">
              <a:buNone/>
            </a:pPr>
            <a:r>
              <a:rPr lang="en-US" sz="2400" dirty="0">
                <a:solidFill>
                  <a:schemeClr val="accent1"/>
                </a:solidFill>
              </a:rPr>
              <a:t>More Statistics . . .</a:t>
            </a:r>
          </a:p>
          <a:p>
            <a:pPr marL="0" lvl="2" indent="0" defTabSz="457200">
              <a:lnSpc>
                <a:spcPct val="150000"/>
              </a:lnSpc>
              <a:buNone/>
            </a:pPr>
            <a:endParaRPr lang="en-US" dirty="0"/>
          </a:p>
          <a:p>
            <a:pPr marL="457200" lvl="2" indent="-457200" defTabSz="457200">
              <a:lnSpc>
                <a:spcPct val="150000"/>
              </a:lnSpc>
            </a:pPr>
            <a:r>
              <a:rPr lang="en-US" dirty="0"/>
              <a:t>According to OSHA, there are approximately 25,000 workplace violence assaults per year, </a:t>
            </a:r>
            <a:r>
              <a:rPr lang="en-US" b="1" dirty="0">
                <a:solidFill>
                  <a:schemeClr val="accent5"/>
                </a:solidFill>
              </a:rPr>
              <a:t>70-74%</a:t>
            </a:r>
            <a:r>
              <a:rPr lang="en-US" dirty="0">
                <a:solidFill>
                  <a:schemeClr val="accent5"/>
                </a:solidFill>
              </a:rPr>
              <a:t> of which are against healthcare workers</a:t>
            </a:r>
            <a:r>
              <a:rPr lang="en-US" dirty="0"/>
              <a:t>.</a:t>
            </a:r>
          </a:p>
          <a:p>
            <a:pPr marL="0" lvl="2" indent="0" defTabSz="457200">
              <a:lnSpc>
                <a:spcPct val="150000"/>
              </a:lnSpc>
              <a:buNone/>
            </a:pPr>
            <a:endParaRPr lang="en-US" dirty="0"/>
          </a:p>
          <a:p>
            <a:pPr marL="457200" lvl="2" indent="-457200" defTabSz="457200">
              <a:lnSpc>
                <a:spcPct val="150000"/>
              </a:lnSpc>
            </a:pPr>
            <a:r>
              <a:rPr lang="en-US" dirty="0"/>
              <a:t>Due to under-reporting of assaults, </a:t>
            </a:r>
            <a:r>
              <a:rPr lang="en-US" dirty="0">
                <a:solidFill>
                  <a:schemeClr val="accent5"/>
                </a:solidFill>
              </a:rPr>
              <a:t>these statistic is said to be </a:t>
            </a:r>
            <a:r>
              <a:rPr lang="en-US" u="sng" dirty="0">
                <a:solidFill>
                  <a:schemeClr val="accent5"/>
                </a:solidFill>
              </a:rPr>
              <a:t>low</a:t>
            </a:r>
            <a:r>
              <a:rPr lang="en-US" dirty="0">
                <a:solidFill>
                  <a:schemeClr val="accent5"/>
                </a:solidFill>
              </a:rPr>
              <a:t>.</a:t>
            </a:r>
          </a:p>
          <a:p>
            <a:pPr marL="640080" lvl="3" indent="-457200" defTabSz="457200">
              <a:lnSpc>
                <a:spcPct val="150000"/>
              </a:lnSpc>
              <a:buFont typeface="Arial" panose="020B0604020202020204" pitchFamily="34" charset="0"/>
              <a:buChar char="•"/>
            </a:pPr>
            <a:r>
              <a:rPr lang="en-US" sz="1800" dirty="0"/>
              <a:t>How many of you have been kicked, bitten, hit, had pudding thrown at you, grabbed, etc.?</a:t>
            </a:r>
          </a:p>
        </p:txBody>
      </p:sp>
      <p:pic>
        <p:nvPicPr>
          <p:cNvPr id="4" name="Picture 3">
            <a:extLst>
              <a:ext uri="{FF2B5EF4-FFF2-40B4-BE49-F238E27FC236}">
                <a16:creationId xmlns:a16="http://schemas.microsoft.com/office/drawing/2014/main" id="{0CBE4DB8-BEEC-45E4-A89E-A5233B136CD8}"/>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15000" y="867186"/>
            <a:ext cx="2762250" cy="1841500"/>
          </a:xfrm>
          <a:prstGeom prst="rect">
            <a:avLst/>
          </a:prstGeom>
        </p:spPr>
      </p:pic>
      <p:sp>
        <p:nvSpPr>
          <p:cNvPr id="5" name="Date Placeholder 4">
            <a:extLst>
              <a:ext uri="{FF2B5EF4-FFF2-40B4-BE49-F238E27FC236}">
                <a16:creationId xmlns:a16="http://schemas.microsoft.com/office/drawing/2014/main" id="{0D861FF6-4511-46DC-8690-B1DDA351AD8C}"/>
              </a:ext>
              <a:ext uri="{C183D7F6-B498-43B3-948B-1728B52AA6E4}">
                <adec:decorative xmlns:adec="http://schemas.microsoft.com/office/drawing/2017/decorative" val="1"/>
              </a:ext>
            </a:extLst>
          </p:cNvPr>
          <p:cNvSpPr>
            <a:spLocks noGrp="1"/>
          </p:cNvSpPr>
          <p:nvPr>
            <p:ph type="dt" sz="half" idx="15"/>
          </p:nvPr>
        </p:nvSpPr>
        <p:spPr/>
        <p:txBody>
          <a:bodyPr/>
          <a:lstStyle/>
          <a:p>
            <a:r>
              <a:rPr lang="en-US" dirty="0"/>
              <a:t>2021</a:t>
            </a:r>
          </a:p>
        </p:txBody>
      </p:sp>
      <p:sp>
        <p:nvSpPr>
          <p:cNvPr id="6" name="Footer Placeholder 5">
            <a:extLst>
              <a:ext uri="{FF2B5EF4-FFF2-40B4-BE49-F238E27FC236}">
                <a16:creationId xmlns:a16="http://schemas.microsoft.com/office/drawing/2014/main" id="{DA08F698-15AD-4B19-944E-C60D15AD7C9D}"/>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Summa Health</a:t>
            </a:r>
          </a:p>
        </p:txBody>
      </p:sp>
      <p:sp>
        <p:nvSpPr>
          <p:cNvPr id="7" name="Slide Number Placeholder 6">
            <a:extLst>
              <a:ext uri="{FF2B5EF4-FFF2-40B4-BE49-F238E27FC236}">
                <a16:creationId xmlns:a16="http://schemas.microsoft.com/office/drawing/2014/main" id="{5B41F620-2944-4B0E-8E6D-1958B9BD4D10}"/>
              </a:ext>
              <a:ext uri="{C183D7F6-B498-43B3-948B-1728B52AA6E4}">
                <adec:decorative xmlns:adec="http://schemas.microsoft.com/office/drawing/2017/decorative" val="1"/>
              </a:ext>
            </a:extLst>
          </p:cNvPr>
          <p:cNvSpPr>
            <a:spLocks noGrp="1"/>
          </p:cNvSpPr>
          <p:nvPr>
            <p:ph type="sldNum" sz="quarter" idx="12"/>
          </p:nvPr>
        </p:nvSpPr>
        <p:spPr/>
        <p:txBody>
          <a:bodyPr/>
          <a:lstStyle/>
          <a:p>
            <a:fld id="{5E8BC936-0928-C346-B13E-04BD58031644}" type="slidenum">
              <a:rPr lang="en-US" smtClean="0"/>
              <a:pPr/>
              <a:t>10</a:t>
            </a:fld>
            <a:endParaRPr lang="en-US" dirty="0"/>
          </a:p>
        </p:txBody>
      </p:sp>
    </p:spTree>
    <p:extLst>
      <p:ext uri="{BB962C8B-B14F-4D97-AF65-F5344CB8AC3E}">
        <p14:creationId xmlns:p14="http://schemas.microsoft.com/office/powerpoint/2010/main" val="3540434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2209800"/>
          </a:xfrm>
        </p:spPr>
        <p:txBody>
          <a:bodyPr/>
          <a:lstStyle/>
          <a:p>
            <a:r>
              <a:rPr lang="en-US" sz="1600" b="0" i="1" dirty="0">
                <a:solidFill>
                  <a:schemeClr val="accent4"/>
                </a:solidFill>
              </a:rPr>
              <a:t>Responding to Workplace Violence in Healthcare					Simulation Video: Lobby</a:t>
            </a:r>
            <a:endParaRPr lang="en-US" sz="1600" dirty="0"/>
          </a:p>
        </p:txBody>
      </p:sp>
      <p:sp>
        <p:nvSpPr>
          <p:cNvPr id="5" name="Content Placeholder 4" descr="Watch Video #01 a simulation of an active shooter in a hospital lobby.&#10;&#10;https://www.summahealth.org/medicaleducation/fellowships/medical-simulation/simulation-courses/responding-to-workplace-violence-in-healthcare">
            <a:extLst>
              <a:ext uri="{FF2B5EF4-FFF2-40B4-BE49-F238E27FC236}">
                <a16:creationId xmlns:a16="http://schemas.microsoft.com/office/drawing/2014/main" id="{1354E4B8-C57F-497C-A07B-AD7635A3069A}"/>
              </a:ext>
            </a:extLst>
          </p:cNvPr>
          <p:cNvSpPr>
            <a:spLocks noGrp="1"/>
          </p:cNvSpPr>
          <p:nvPr>
            <p:ph sz="quarter" idx="12"/>
          </p:nvPr>
        </p:nvSpPr>
        <p:spPr>
          <a:xfrm>
            <a:off x="457200" y="1373188"/>
            <a:ext cx="8229600" cy="4646612"/>
          </a:xfrm>
        </p:spPr>
        <p:txBody>
          <a:bodyPr/>
          <a:lstStyle/>
          <a:p>
            <a:pPr marL="0" indent="0">
              <a:buNone/>
            </a:pPr>
            <a:r>
              <a:rPr lang="en-US" sz="3200" dirty="0">
                <a:solidFill>
                  <a:schemeClr val="accent1"/>
                </a:solidFill>
              </a:rPr>
              <a:t>Will it happen here?</a:t>
            </a:r>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lgn="r">
              <a:buNone/>
            </a:pPr>
            <a:endParaRPr lang="en-US" sz="1000" u="sng" dirty="0">
              <a:solidFill>
                <a:schemeClr val="accent3"/>
              </a:solidFill>
            </a:endParaRPr>
          </a:p>
          <a:p>
            <a:pPr marL="0" indent="0" algn="r">
              <a:buNone/>
            </a:pPr>
            <a:r>
              <a:rPr lang="en-US" sz="1000" u="sng" dirty="0">
                <a:solidFill>
                  <a:schemeClr val="accent3"/>
                </a:solidFill>
                <a:hlinkClick r:id="rId3"/>
              </a:rPr>
              <a:t>Click and Select Video #01 SIMULATION Hospital Lobby Active Shooter</a:t>
            </a:r>
            <a:endParaRPr lang="en-US" sz="1000" u="sng" dirty="0">
              <a:solidFill>
                <a:schemeClr val="accent3"/>
              </a:solidFill>
            </a:endParaRPr>
          </a:p>
          <a:p>
            <a:endParaRPr lang="en-US" dirty="0"/>
          </a:p>
        </p:txBody>
      </p:sp>
      <p:sp>
        <p:nvSpPr>
          <p:cNvPr id="3" name="Date Placeholder 2">
            <a:extLst>
              <a:ext uri="{FF2B5EF4-FFF2-40B4-BE49-F238E27FC236}">
                <a16:creationId xmlns:a16="http://schemas.microsoft.com/office/drawing/2014/main" id="{EF3EB9D6-4A70-4F9B-BF12-1A6F9FDCE791}"/>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6" name="Footer Placeholder 5">
            <a:extLst>
              <a:ext uri="{FF2B5EF4-FFF2-40B4-BE49-F238E27FC236}">
                <a16:creationId xmlns:a16="http://schemas.microsoft.com/office/drawing/2014/main" id="{0281FFFA-6267-4CD2-8E5F-BB1C706C8CBE}"/>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7" name="Slide Number Placeholder 6">
            <a:extLst>
              <a:ext uri="{FF2B5EF4-FFF2-40B4-BE49-F238E27FC236}">
                <a16:creationId xmlns:a16="http://schemas.microsoft.com/office/drawing/2014/main" id="{006801AE-24A5-43E6-BCA0-CFFD73841120}"/>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11</a:t>
            </a:fld>
            <a:endParaRPr lang="en-US" dirty="0"/>
          </a:p>
        </p:txBody>
      </p:sp>
      <p:sp>
        <p:nvSpPr>
          <p:cNvPr id="8" name="Action Button: Go Forward or Next 7" descr="Watch Video #01 a simulation of an active shooter in a hospital lobby.&#10;&#10;https://www.summahealth.org/medicaleducation/fellowships/medical-simulation/simulation-courses/responding-to-workplace-violence-in-healthcare">
            <a:hlinkClick r:id="rId3"/>
            <a:extLst>
              <a:ext uri="{FF2B5EF4-FFF2-40B4-BE49-F238E27FC236}">
                <a16:creationId xmlns:a16="http://schemas.microsoft.com/office/drawing/2014/main" id="{8EE28B0A-109B-46AD-AB90-8D278AB369AB}"/>
              </a:ext>
              <a:ext uri="{C183D7F6-B498-43B3-948B-1728B52AA6E4}">
                <adec:decorative xmlns:adec="http://schemas.microsoft.com/office/drawing/2017/decorative" val="0"/>
              </a:ext>
            </a:extLst>
          </p:cNvPr>
          <p:cNvSpPr/>
          <p:nvPr/>
        </p:nvSpPr>
        <p:spPr>
          <a:xfrm>
            <a:off x="2362200" y="2514600"/>
            <a:ext cx="4419600" cy="25908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3632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768096"/>
          </a:xfrm>
        </p:spPr>
        <p:txBody>
          <a:bodyPr/>
          <a:lstStyle/>
          <a:p>
            <a:r>
              <a:rPr lang="en-US" sz="1600" b="0" i="1" dirty="0">
                <a:solidFill>
                  <a:schemeClr val="accent4"/>
                </a:solidFill>
              </a:rPr>
              <a:t>Responding to Workplace Violence in Healthcare								Question</a:t>
            </a:r>
            <a:br>
              <a:rPr lang="en-US" dirty="0"/>
            </a:br>
            <a:endParaRPr lang="en-US" dirty="0"/>
          </a:p>
        </p:txBody>
      </p:sp>
      <p:sp>
        <p:nvSpPr>
          <p:cNvPr id="3" name="Content Placeholder 2"/>
          <p:cNvSpPr>
            <a:spLocks noGrp="1"/>
          </p:cNvSpPr>
          <p:nvPr>
            <p:ph sz="quarter" idx="12"/>
          </p:nvPr>
        </p:nvSpPr>
        <p:spPr/>
        <p:txBody>
          <a:bodyPr/>
          <a:lstStyle/>
          <a:p>
            <a:pPr marL="0" indent="0">
              <a:buNone/>
            </a:pPr>
            <a:endParaRPr lang="en-US" dirty="0"/>
          </a:p>
          <a:p>
            <a:pPr marL="285750" lvl="1" indent="0">
              <a:buNone/>
            </a:pPr>
            <a:r>
              <a:rPr lang="en-US" dirty="0">
                <a:solidFill>
                  <a:schemeClr val="accent1"/>
                </a:solidFill>
                <a:latin typeface="+mj-lt"/>
              </a:rPr>
              <a:t>What would you do?</a:t>
            </a:r>
            <a:br>
              <a:rPr lang="en-US" sz="3600" dirty="0">
                <a:solidFill>
                  <a:schemeClr val="accent3"/>
                </a:solidFill>
                <a:latin typeface="+mj-lt"/>
              </a:rPr>
            </a:br>
            <a:endParaRPr lang="en-US" sz="2400" dirty="0">
              <a:latin typeface="+mj-lt"/>
            </a:endParaRPr>
          </a:p>
          <a:p>
            <a:pPr lvl="4">
              <a:lnSpc>
                <a:spcPct val="150000"/>
              </a:lnSpc>
              <a:buFont typeface="Arial" panose="020B0604020202020204" pitchFamily="34" charset="0"/>
              <a:buChar char="•"/>
            </a:pPr>
            <a:r>
              <a:rPr lang="en-US" sz="2400" dirty="0">
                <a:latin typeface="+mj-lt"/>
              </a:rPr>
              <a:t>With your patients?</a:t>
            </a:r>
          </a:p>
          <a:p>
            <a:pPr lvl="4">
              <a:lnSpc>
                <a:spcPct val="150000"/>
              </a:lnSpc>
              <a:buFont typeface="Arial" panose="020B0604020202020204" pitchFamily="34" charset="0"/>
              <a:buChar char="•"/>
            </a:pPr>
            <a:r>
              <a:rPr lang="en-US" sz="2400" dirty="0">
                <a:latin typeface="+mj-lt"/>
              </a:rPr>
              <a:t>Visitors?</a:t>
            </a:r>
          </a:p>
          <a:p>
            <a:pPr lvl="4">
              <a:lnSpc>
                <a:spcPct val="150000"/>
              </a:lnSpc>
              <a:buFont typeface="Arial" panose="020B0604020202020204" pitchFamily="34" charset="0"/>
              <a:buChar char="•"/>
            </a:pPr>
            <a:r>
              <a:rPr lang="en-US" sz="2400" dirty="0">
                <a:latin typeface="+mj-lt"/>
              </a:rPr>
              <a:t>Children?</a:t>
            </a:r>
          </a:p>
        </p:txBody>
      </p:sp>
      <p:sp>
        <p:nvSpPr>
          <p:cNvPr id="4" name="Date Placeholder 3">
            <a:extLst>
              <a:ext uri="{FF2B5EF4-FFF2-40B4-BE49-F238E27FC236}">
                <a16:creationId xmlns:a16="http://schemas.microsoft.com/office/drawing/2014/main" id="{437548A2-F094-4FE0-940A-F30F5131F734}"/>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5" name="Footer Placeholder 4">
            <a:extLst>
              <a:ext uri="{FF2B5EF4-FFF2-40B4-BE49-F238E27FC236}">
                <a16:creationId xmlns:a16="http://schemas.microsoft.com/office/drawing/2014/main" id="{CAD2E844-419B-4C62-A998-12C3EA06CEF5}"/>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6" name="Slide Number Placeholder 5">
            <a:extLst>
              <a:ext uri="{FF2B5EF4-FFF2-40B4-BE49-F238E27FC236}">
                <a16:creationId xmlns:a16="http://schemas.microsoft.com/office/drawing/2014/main" id="{FA739113-9567-41F0-BDE4-E38128FD2286}"/>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12</a:t>
            </a:fld>
            <a:endParaRPr lang="en-US" dirty="0"/>
          </a:p>
        </p:txBody>
      </p:sp>
    </p:spTree>
    <p:extLst>
      <p:ext uri="{BB962C8B-B14F-4D97-AF65-F5344CB8AC3E}">
        <p14:creationId xmlns:p14="http://schemas.microsoft.com/office/powerpoint/2010/main" val="53592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pPr>
            <a:r>
              <a:rPr lang="en-US" sz="1600" b="0" i="1" dirty="0">
                <a:solidFill>
                  <a:schemeClr val="accent4"/>
                </a:solidFill>
              </a:rPr>
              <a:t>Responding to Workplace Violence in Healthcare							Drills Historically</a:t>
            </a:r>
            <a:endParaRPr lang="en-US" sz="1800" dirty="0"/>
          </a:p>
        </p:txBody>
      </p:sp>
      <p:sp>
        <p:nvSpPr>
          <p:cNvPr id="5" name="Content Placeholder 4"/>
          <p:cNvSpPr>
            <a:spLocks noGrp="1"/>
          </p:cNvSpPr>
          <p:nvPr>
            <p:ph sz="quarter" idx="12"/>
          </p:nvPr>
        </p:nvSpPr>
        <p:spPr>
          <a:xfrm>
            <a:off x="399922" y="1295400"/>
            <a:ext cx="8229600" cy="4568825"/>
          </a:xfrm>
        </p:spPr>
        <p:txBody>
          <a:bodyPr/>
          <a:lstStyle/>
          <a:p>
            <a:pPr marL="0" indent="0" eaLnBrk="1" hangingPunct="1">
              <a:buNone/>
            </a:pPr>
            <a:r>
              <a:rPr lang="en-US" altLang="en-US" dirty="0">
                <a:solidFill>
                  <a:schemeClr val="accent1"/>
                </a:solidFill>
              </a:rPr>
              <a:t>Past “crisis” training typically included:</a:t>
            </a:r>
          </a:p>
          <a:p>
            <a:pPr lvl="1"/>
            <a:r>
              <a:rPr lang="en-US" altLang="en-US" sz="2400" dirty="0"/>
              <a:t>Tornado Drills</a:t>
            </a:r>
          </a:p>
          <a:p>
            <a:pPr lvl="1"/>
            <a:r>
              <a:rPr lang="en-US" altLang="en-US" sz="2400" dirty="0"/>
              <a:t>Fire Drills</a:t>
            </a:r>
          </a:p>
          <a:p>
            <a:pPr lvl="1"/>
            <a:r>
              <a:rPr lang="en-US" altLang="en-US" sz="2400" dirty="0"/>
              <a:t>Nuclear Air Raid Drills</a:t>
            </a:r>
          </a:p>
          <a:p>
            <a:endParaRPr lang="en-US" dirty="0"/>
          </a:p>
        </p:txBody>
      </p:sp>
      <p:pic>
        <p:nvPicPr>
          <p:cNvPr id="6" name="Picture 9" descr="Photo of a decorative stone wall at Virginia Tech.&#10;"/>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4572000" y="3346418"/>
            <a:ext cx="3848322" cy="2565548"/>
          </a:xfrm>
          <a:prstGeom prst="rect">
            <a:avLst/>
          </a:prstGeom>
          <a:noFill/>
          <a:ln w="9525">
            <a:noFill/>
            <a:miter lim="800000"/>
            <a:headEnd/>
            <a:tailEnd/>
          </a:ln>
        </p:spPr>
      </p:pic>
      <p:pic>
        <p:nvPicPr>
          <p:cNvPr id="7" name="Picture 6" descr="Photo of two children wearing gas masks, sitting under a school desk with their hands covering their heads as &quot;protection&quot; from whatever pending crisis."/>
          <p:cNvPicPr>
            <a:picLocks noChangeAspect="1" noChangeArrowheads="1"/>
          </p:cNvPicPr>
          <p:nvPr/>
        </p:nvPicPr>
        <p:blipFill>
          <a:blip r:embed="rId4" cstate="email">
            <a:extLst>
              <a:ext uri="{28A0092B-C50C-407E-A947-70E740481C1C}">
                <a14:useLocalDpi xmlns:a14="http://schemas.microsoft.com/office/drawing/2010/main"/>
              </a:ext>
            </a:extLst>
          </a:blip>
          <a:srcRect/>
          <a:stretch/>
        </p:blipFill>
        <p:spPr bwMode="auto">
          <a:xfrm>
            <a:off x="609600" y="3375412"/>
            <a:ext cx="3777627" cy="2518418"/>
          </a:xfrm>
          <a:prstGeom prst="rect">
            <a:avLst/>
          </a:prstGeom>
          <a:noFill/>
          <a:ln w="9525">
            <a:noFill/>
            <a:miter lim="800000"/>
            <a:headEnd/>
            <a:tailEnd/>
          </a:ln>
        </p:spPr>
      </p:pic>
      <p:sp>
        <p:nvSpPr>
          <p:cNvPr id="3" name="Date Placeholder 2">
            <a:extLst>
              <a:ext uri="{FF2B5EF4-FFF2-40B4-BE49-F238E27FC236}">
                <a16:creationId xmlns:a16="http://schemas.microsoft.com/office/drawing/2014/main" id="{48172E9E-BFBB-4ED2-9E56-EE5B2076BCF6}"/>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4" name="Footer Placeholder 3">
            <a:extLst>
              <a:ext uri="{FF2B5EF4-FFF2-40B4-BE49-F238E27FC236}">
                <a16:creationId xmlns:a16="http://schemas.microsoft.com/office/drawing/2014/main" id="{9A301020-0661-4740-BA86-E0FF2F183481}"/>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8" name="Slide Number Placeholder 7">
            <a:extLst>
              <a:ext uri="{FF2B5EF4-FFF2-40B4-BE49-F238E27FC236}">
                <a16:creationId xmlns:a16="http://schemas.microsoft.com/office/drawing/2014/main" id="{2B5187FA-1633-46F5-A6B7-E20843A24E3D}"/>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13</a:t>
            </a:fld>
            <a:endParaRPr lang="en-US" dirty="0"/>
          </a:p>
        </p:txBody>
      </p:sp>
    </p:spTree>
    <p:extLst>
      <p:ext uri="{BB962C8B-B14F-4D97-AF65-F5344CB8AC3E}">
        <p14:creationId xmlns:p14="http://schemas.microsoft.com/office/powerpoint/2010/main" val="374006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88F409-5AEA-4134-A2D7-350C88C808E2}"/>
              </a:ext>
            </a:extLst>
          </p:cNvPr>
          <p:cNvSpPr>
            <a:spLocks noGrp="1"/>
          </p:cNvSpPr>
          <p:nvPr>
            <p:ph type="title"/>
          </p:nvPr>
        </p:nvSpPr>
        <p:spPr/>
        <p:txBody>
          <a:bodyPr/>
          <a:lstStyle/>
          <a:p>
            <a:r>
              <a:rPr lang="en-US" sz="1400" b="0" i="1" dirty="0">
                <a:solidFill>
                  <a:schemeClr val="accent4"/>
                </a:solidFill>
              </a:rPr>
              <a:t>Responding to Workplace Violence in Healthcare							The Huddle Activity</a:t>
            </a:r>
            <a:br>
              <a:rPr lang="en-US" sz="1400" b="0" i="1" dirty="0">
                <a:solidFill>
                  <a:schemeClr val="accent4"/>
                </a:solidFill>
              </a:rPr>
            </a:br>
            <a:r>
              <a:rPr lang="en-US" sz="1400" b="0" i="1" dirty="0">
                <a:solidFill>
                  <a:schemeClr val="accent4"/>
                </a:solidFill>
              </a:rPr>
              <a:t>				 								</a:t>
            </a:r>
            <a:endParaRPr lang="en-US" sz="1400" dirty="0"/>
          </a:p>
        </p:txBody>
      </p:sp>
      <p:sp>
        <p:nvSpPr>
          <p:cNvPr id="4" name="Date Placeholder 3">
            <a:extLst>
              <a:ext uri="{FF2B5EF4-FFF2-40B4-BE49-F238E27FC236}">
                <a16:creationId xmlns:a16="http://schemas.microsoft.com/office/drawing/2014/main" id="{AEB75D43-25FC-4A1F-8841-438DCD391F2C}"/>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5" name="Footer Placeholder 4">
            <a:extLst>
              <a:ext uri="{FF2B5EF4-FFF2-40B4-BE49-F238E27FC236}">
                <a16:creationId xmlns:a16="http://schemas.microsoft.com/office/drawing/2014/main" id="{FD66A4A3-5F61-45BC-A0C4-A09A13EDCA8B}"/>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6" name="Slide Number Placeholder 5">
            <a:extLst>
              <a:ext uri="{FF2B5EF4-FFF2-40B4-BE49-F238E27FC236}">
                <a16:creationId xmlns:a16="http://schemas.microsoft.com/office/drawing/2014/main" id="{C74C98A8-75D8-4E18-BE82-A10F8D9281AF}"/>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14</a:t>
            </a:fld>
            <a:endParaRPr lang="en-US" dirty="0"/>
          </a:p>
        </p:txBody>
      </p:sp>
      <p:sp>
        <p:nvSpPr>
          <p:cNvPr id="10" name="Content Placeholder 9">
            <a:extLst>
              <a:ext uri="{FF2B5EF4-FFF2-40B4-BE49-F238E27FC236}">
                <a16:creationId xmlns:a16="http://schemas.microsoft.com/office/drawing/2014/main" id="{987364F8-8EF5-4D29-B4DA-DC8808C608D5}"/>
              </a:ext>
            </a:extLst>
          </p:cNvPr>
          <p:cNvSpPr>
            <a:spLocks noGrp="1"/>
          </p:cNvSpPr>
          <p:nvPr>
            <p:ph sz="quarter" idx="12"/>
          </p:nvPr>
        </p:nvSpPr>
        <p:spPr>
          <a:xfrm>
            <a:off x="485775" y="1472852"/>
            <a:ext cx="8229600" cy="4568825"/>
          </a:xfrm>
        </p:spPr>
        <p:txBody>
          <a:bodyPr/>
          <a:lstStyle/>
          <a:p>
            <a:endParaRPr lang="en-US" dirty="0"/>
          </a:p>
          <a:p>
            <a:endParaRPr lang="en-US" dirty="0"/>
          </a:p>
          <a:p>
            <a:endParaRPr lang="en-US" dirty="0"/>
          </a:p>
          <a:p>
            <a:endParaRPr lang="en-US" dirty="0"/>
          </a:p>
          <a:p>
            <a:endParaRPr lang="en-US" dirty="0"/>
          </a:p>
          <a:p>
            <a:endParaRPr lang="en-US" dirty="0"/>
          </a:p>
          <a:p>
            <a:pPr marL="0" indent="0">
              <a:buNone/>
            </a:pPr>
            <a:r>
              <a:rPr lang="en-US" dirty="0">
                <a:solidFill>
                  <a:schemeClr val="accent5"/>
                </a:solidFill>
              </a:rPr>
              <a:t>                                                         </a:t>
            </a:r>
          </a:p>
          <a:p>
            <a:pPr marL="0" indent="0">
              <a:buNone/>
            </a:pPr>
            <a:r>
              <a:rPr lang="en-US" dirty="0"/>
              <a:t>								</a:t>
            </a:r>
            <a:r>
              <a:rPr lang="en-US" sz="1600" dirty="0">
                <a:solidFill>
                  <a:schemeClr val="accent5"/>
                </a:solidFill>
              </a:rPr>
              <a:t>Click speaker to begin timer</a:t>
            </a:r>
            <a:br>
              <a:rPr lang="en-US" sz="1600" dirty="0">
                <a:solidFill>
                  <a:schemeClr val="accent5"/>
                </a:solidFill>
              </a:rPr>
            </a:br>
            <a:r>
              <a:rPr lang="en-US" sz="1600" dirty="0">
                <a:solidFill>
                  <a:schemeClr val="accent5"/>
                </a:solidFill>
              </a:rPr>
              <a:t>      	</a:t>
            </a:r>
          </a:p>
          <a:p>
            <a:pPr marL="0" indent="0">
              <a:buNone/>
            </a:pPr>
            <a:r>
              <a:rPr lang="en-US" sz="1600" dirty="0">
                <a:solidFill>
                  <a:schemeClr val="accent5"/>
                </a:solidFill>
              </a:rPr>
              <a:t>					</a:t>
            </a:r>
            <a:endParaRPr lang="en-US" dirty="0">
              <a:solidFill>
                <a:schemeClr val="accent5"/>
              </a:solidFill>
            </a:endParaRPr>
          </a:p>
        </p:txBody>
      </p:sp>
      <p:pic>
        <p:nvPicPr>
          <p:cNvPr id="11" name="Picture 10" descr="A close-up of a stopwatch&#10;&#10;">
            <a:extLst>
              <a:ext uri="{FF2B5EF4-FFF2-40B4-BE49-F238E27FC236}">
                <a16:creationId xmlns:a16="http://schemas.microsoft.com/office/drawing/2014/main" id="{29154318-EFDC-4D3A-93BC-876F122DB238}"/>
              </a:ext>
            </a:extLst>
          </p:cNvPr>
          <p:cNvPicPr/>
          <p:nvPr/>
        </p:nvPicPr>
        <p:blipFill>
          <a:blip r:embed="rId5"/>
          <a:stretch>
            <a:fillRect/>
          </a:stretch>
        </p:blipFill>
        <p:spPr>
          <a:xfrm>
            <a:off x="1049655" y="1225296"/>
            <a:ext cx="4391025" cy="2943225"/>
          </a:xfrm>
          <a:prstGeom prst="rect">
            <a:avLst/>
          </a:prstGeom>
        </p:spPr>
      </p:pic>
      <p:pic>
        <p:nvPicPr>
          <p:cNvPr id="12" name="Summa_ SH-05150-SH9_Audio_29-RWVH_Huddle_Timer_ppt" descr="Speaker icon where you click to start audio of timer.">
            <a:hlinkClick r:id="" action="ppaction://media"/>
            <a:extLst>
              <a:ext uri="{FF2B5EF4-FFF2-40B4-BE49-F238E27FC236}">
                <a16:creationId xmlns:a16="http://schemas.microsoft.com/office/drawing/2014/main" id="{EB53B9D4-5BB2-41B2-9809-00677C1604C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705600" y="4572000"/>
            <a:ext cx="914400" cy="914400"/>
          </a:xfrm>
          <a:prstGeom prst="rect">
            <a:avLst/>
          </a:prstGeom>
        </p:spPr>
      </p:pic>
    </p:spTree>
    <p:extLst>
      <p:ext uri="{BB962C8B-B14F-4D97-AF65-F5344CB8AC3E}">
        <p14:creationId xmlns:p14="http://schemas.microsoft.com/office/powerpoint/2010/main" val="51650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776"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90244">
                <p:cTn id="7" fill="hold" display="0">
                  <p:stCondLst>
                    <p:cond delay="indefinite"/>
                  </p:stCondLst>
                  <p:endCondLst>
                    <p:cond evt="onStopAudio" delay="0">
                      <p:tgtEl>
                        <p:sldTgt/>
                      </p:tgtEl>
                    </p:cond>
                  </p:endCondLst>
                </p:cTn>
                <p:tgtEl>
                  <p:spTgt spid="1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r>
              <a:rPr lang="en-US" sz="1600" b="0" i="1" dirty="0">
                <a:solidFill>
                  <a:schemeClr val="accent4"/>
                </a:solidFill>
              </a:rPr>
              <a:t>Responding to Workplace Violence in Healthcare					The Huddle Example Video				</a:t>
            </a:r>
            <a:endParaRPr lang="en-US" sz="1800" dirty="0"/>
          </a:p>
        </p:txBody>
      </p:sp>
      <p:sp>
        <p:nvSpPr>
          <p:cNvPr id="2" name="Date Placeholder 1">
            <a:extLst>
              <a:ext uri="{FF2B5EF4-FFF2-40B4-BE49-F238E27FC236}">
                <a16:creationId xmlns:a16="http://schemas.microsoft.com/office/drawing/2014/main" id="{A207431F-6651-454A-A64C-07E9C123FEB4}"/>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3" name="Footer Placeholder 2">
            <a:extLst>
              <a:ext uri="{FF2B5EF4-FFF2-40B4-BE49-F238E27FC236}">
                <a16:creationId xmlns:a16="http://schemas.microsoft.com/office/drawing/2014/main" id="{6420F965-76BD-46E4-8C13-069E3DD66652}"/>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9" name="Slide Number Placeholder 8">
            <a:extLst>
              <a:ext uri="{FF2B5EF4-FFF2-40B4-BE49-F238E27FC236}">
                <a16:creationId xmlns:a16="http://schemas.microsoft.com/office/drawing/2014/main" id="{9813D5D7-3058-49D9-B704-1E9CD7E85A0D}"/>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15</a:t>
            </a:fld>
            <a:endParaRPr lang="en-US" dirty="0"/>
          </a:p>
        </p:txBody>
      </p:sp>
      <p:sp>
        <p:nvSpPr>
          <p:cNvPr id="11" name="Content Placeholder 10" descr="Watch Video #02 a classroom example of The Huddle activity where student huddle in the corner during an active shooter event.&#10;&#10;https://www.summahealth.org/medicaleducation/fellowships/medical-simulation/simulation-courses/responding-to-workplace-violence-in-healthcare">
            <a:extLst>
              <a:ext uri="{FF2B5EF4-FFF2-40B4-BE49-F238E27FC236}">
                <a16:creationId xmlns:a16="http://schemas.microsoft.com/office/drawing/2014/main" id="{21C232DD-A944-46B4-90A9-9849BEFEC1E8}"/>
              </a:ext>
            </a:extLst>
          </p:cNvPr>
          <p:cNvSpPr>
            <a:spLocks noGrp="1"/>
          </p:cNvSpPr>
          <p:nvPr>
            <p:ph sz="quarter" idx="12"/>
          </p:nvPr>
        </p:nvSpPr>
        <p:spPr/>
        <p:txBody>
          <a:bodyPr/>
          <a:lstStyle/>
          <a:p>
            <a:pPr marL="0" indent="0">
              <a:buNone/>
            </a:pPr>
            <a:r>
              <a:rPr lang="en-US" dirty="0">
                <a:solidFill>
                  <a:schemeClr val="accent1"/>
                </a:solidFill>
              </a:rPr>
              <a:t>The Huddle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r">
              <a:buNone/>
            </a:pPr>
            <a:endParaRPr lang="en-US" sz="1000" u="sng" dirty="0">
              <a:solidFill>
                <a:schemeClr val="accent3"/>
              </a:solidFill>
            </a:endParaRPr>
          </a:p>
          <a:p>
            <a:pPr marL="0" indent="0" algn="r">
              <a:buNone/>
            </a:pPr>
            <a:r>
              <a:rPr lang="en-US" sz="1000" u="sng" dirty="0">
                <a:solidFill>
                  <a:schemeClr val="accent3"/>
                </a:solidFill>
                <a:hlinkClick r:id="rId3"/>
              </a:rPr>
              <a:t>Click and Select Video #02 Huddle Observation Instruction Part 1</a:t>
            </a:r>
            <a:endParaRPr lang="en-US" sz="1000" u="sng" dirty="0">
              <a:solidFill>
                <a:schemeClr val="accent3"/>
              </a:solidFill>
            </a:endParaRPr>
          </a:p>
        </p:txBody>
      </p:sp>
      <p:sp>
        <p:nvSpPr>
          <p:cNvPr id="13" name="Action Button: Video 12" descr="Watch Video #02 a classroom example of The Huddle activity where student huddle in the corner during an active shooter event.&#10;&#10;https://www.summahealth.org/medicaleducation/fellowships/medical-simulation/simulation-courses/responding-to-workplace-violence-in-healthcare">
            <a:hlinkClick r:id="rId3"/>
            <a:extLst>
              <a:ext uri="{FF2B5EF4-FFF2-40B4-BE49-F238E27FC236}">
                <a16:creationId xmlns:a16="http://schemas.microsoft.com/office/drawing/2014/main" id="{1DDC936A-282E-4582-B69D-F95068145113}"/>
              </a:ext>
              <a:ext uri="{C183D7F6-B498-43B3-948B-1728B52AA6E4}">
                <adec:decorative xmlns:adec="http://schemas.microsoft.com/office/drawing/2017/decorative" val="0"/>
              </a:ext>
            </a:extLst>
          </p:cNvPr>
          <p:cNvSpPr/>
          <p:nvPr/>
        </p:nvSpPr>
        <p:spPr>
          <a:xfrm>
            <a:off x="2362200" y="2514600"/>
            <a:ext cx="4419600" cy="2819400"/>
          </a:xfrm>
          <a:prstGeom prst="actionButtonMovi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87916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b="0" i="1" dirty="0">
                <a:solidFill>
                  <a:schemeClr val="accent4"/>
                </a:solidFill>
              </a:rPr>
              <a:t>Responding to Workplace Violence in Healthcare						Response Statistics</a:t>
            </a:r>
            <a:br>
              <a:rPr lang="en-US" dirty="0"/>
            </a:br>
            <a:endParaRPr lang="en-US" dirty="0"/>
          </a:p>
        </p:txBody>
      </p:sp>
      <p:sp>
        <p:nvSpPr>
          <p:cNvPr id="15363" name="Rectangle 3"/>
          <p:cNvSpPr>
            <a:spLocks noGrp="1" noChangeArrowheads="1"/>
          </p:cNvSpPr>
          <p:nvPr>
            <p:ph sz="quarter" idx="14"/>
          </p:nvPr>
        </p:nvSpPr>
        <p:spPr>
          <a:xfrm>
            <a:off x="1676400" y="1371600"/>
            <a:ext cx="2758439" cy="4572000"/>
          </a:xfrm>
        </p:spPr>
        <p:txBody>
          <a:bodyPr/>
          <a:lstStyle/>
          <a:p>
            <a:pPr marL="0" indent="0" eaLnBrk="1" hangingPunct="1">
              <a:buNone/>
            </a:pPr>
            <a:r>
              <a:rPr lang="en-US" altLang="en-US" dirty="0">
                <a:solidFill>
                  <a:schemeClr val="tx1"/>
                </a:solidFill>
              </a:rPr>
              <a:t>The </a:t>
            </a:r>
            <a:r>
              <a:rPr lang="en-US" altLang="en-US" i="1" dirty="0">
                <a:solidFill>
                  <a:schemeClr val="tx1"/>
                </a:solidFill>
              </a:rPr>
              <a:t>average police response </a:t>
            </a:r>
            <a:r>
              <a:rPr lang="en-US" altLang="en-US" dirty="0">
                <a:solidFill>
                  <a:schemeClr val="tx1"/>
                </a:solidFill>
              </a:rPr>
              <a:t>times to an </a:t>
            </a:r>
            <a:r>
              <a:rPr lang="en-US" altLang="en-US" dirty="0">
                <a:solidFill>
                  <a:schemeClr val="accent1"/>
                </a:solidFill>
              </a:rPr>
              <a:t>active aggressor incident is </a:t>
            </a:r>
            <a:r>
              <a:rPr lang="en-US" altLang="en-US" b="1" dirty="0">
                <a:solidFill>
                  <a:schemeClr val="accent1"/>
                </a:solidFill>
              </a:rPr>
              <a:t>5 - 20 minutes</a:t>
            </a:r>
            <a:r>
              <a:rPr lang="en-US" altLang="en-US" dirty="0">
                <a:solidFill>
                  <a:schemeClr val="accent1"/>
                </a:solidFill>
              </a:rPr>
              <a:t> </a:t>
            </a:r>
            <a:r>
              <a:rPr lang="en-US" altLang="en-US" dirty="0">
                <a:solidFill>
                  <a:schemeClr val="tx1"/>
                </a:solidFill>
              </a:rPr>
              <a:t>in the United States</a:t>
            </a:r>
          </a:p>
          <a:p>
            <a:pPr eaLnBrk="1" hangingPunct="1"/>
            <a:endParaRPr lang="en-US" altLang="en-US" dirty="0">
              <a:solidFill>
                <a:schemeClr val="tx1"/>
              </a:solidFill>
            </a:endParaRPr>
          </a:p>
          <a:p>
            <a:pPr marL="0" indent="0" eaLnBrk="1" hangingPunct="1">
              <a:buNone/>
            </a:pPr>
            <a:endParaRPr lang="en-US" altLang="en-US" dirty="0">
              <a:solidFill>
                <a:schemeClr val="tx1"/>
              </a:solidFill>
            </a:endParaRPr>
          </a:p>
          <a:p>
            <a:pPr marL="0" indent="0" eaLnBrk="1" hangingPunct="1">
              <a:buNone/>
            </a:pPr>
            <a:r>
              <a:rPr lang="en-US" altLang="en-US" dirty="0">
                <a:solidFill>
                  <a:schemeClr val="tx1"/>
                </a:solidFill>
              </a:rPr>
              <a:t>The </a:t>
            </a:r>
            <a:r>
              <a:rPr lang="en-US" altLang="en-US" i="1" dirty="0">
                <a:solidFill>
                  <a:schemeClr val="tx1"/>
                </a:solidFill>
              </a:rPr>
              <a:t>average duration of incident </a:t>
            </a:r>
            <a:r>
              <a:rPr lang="en-US" altLang="en-US" dirty="0">
                <a:solidFill>
                  <a:schemeClr val="tx1"/>
                </a:solidFill>
              </a:rPr>
              <a:t>with an </a:t>
            </a:r>
            <a:r>
              <a:rPr lang="en-US" altLang="en-US" dirty="0">
                <a:solidFill>
                  <a:schemeClr val="accent5"/>
                </a:solidFill>
              </a:rPr>
              <a:t>active Shooter is </a:t>
            </a:r>
            <a:r>
              <a:rPr lang="en-US" altLang="en-US" b="1" dirty="0">
                <a:solidFill>
                  <a:schemeClr val="accent5"/>
                </a:solidFill>
              </a:rPr>
              <a:t>3 - 4 minutes</a:t>
            </a:r>
          </a:p>
          <a:p>
            <a:pPr eaLnBrk="1" hangingPunct="1"/>
            <a:endParaRPr lang="en-US" altLang="en-US" dirty="0"/>
          </a:p>
        </p:txBody>
      </p:sp>
      <p:sp>
        <p:nvSpPr>
          <p:cNvPr id="5" name="Content Placeholder 4">
            <a:extLst>
              <a:ext uri="{FF2B5EF4-FFF2-40B4-BE49-F238E27FC236}">
                <a16:creationId xmlns:a16="http://schemas.microsoft.com/office/drawing/2014/main" id="{815DD1F2-5162-49C9-A19B-0FF63E736FC5}"/>
              </a:ext>
              <a:ext uri="{C183D7F6-B498-43B3-948B-1728B52AA6E4}">
                <adec:decorative xmlns:adec="http://schemas.microsoft.com/office/drawing/2017/decorative" val="1"/>
              </a:ext>
            </a:extLst>
          </p:cNvPr>
          <p:cNvSpPr>
            <a:spLocks noGrp="1"/>
          </p:cNvSpPr>
          <p:nvPr>
            <p:ph sz="quarter" idx="15"/>
          </p:nvPr>
        </p:nvSpPr>
        <p:spPr/>
        <p:txBody>
          <a:bodyPr/>
          <a:lstStyle/>
          <a:p>
            <a:endParaRPr lang="en-US" dirty="0"/>
          </a:p>
        </p:txBody>
      </p:sp>
      <p:sp>
        <p:nvSpPr>
          <p:cNvPr id="4" name="Footer Placeholder 3">
            <a:extLst>
              <a:ext uri="{FF2B5EF4-FFF2-40B4-BE49-F238E27FC236}">
                <a16:creationId xmlns:a16="http://schemas.microsoft.com/office/drawing/2014/main" id="{5CC7BD49-FCAE-4E88-BADF-BE349A6F9527}"/>
              </a:ext>
              <a:ext uri="{C183D7F6-B498-43B3-948B-1728B52AA6E4}">
                <adec:decorative xmlns:adec="http://schemas.microsoft.com/office/drawing/2017/decorative" val="1"/>
              </a:ext>
            </a:extLst>
          </p:cNvPr>
          <p:cNvSpPr>
            <a:spLocks noGrp="1"/>
          </p:cNvSpPr>
          <p:nvPr>
            <p:ph type="ftr" sz="quarter" idx="17"/>
          </p:nvPr>
        </p:nvSpPr>
        <p:spPr/>
        <p:txBody>
          <a:bodyPr/>
          <a:lstStyle/>
          <a:p>
            <a:r>
              <a:rPr lang="en-US" dirty="0"/>
              <a:t>Summa Health</a:t>
            </a:r>
          </a:p>
        </p:txBody>
      </p:sp>
      <p:sp>
        <p:nvSpPr>
          <p:cNvPr id="15364" name="Slide Number Placeholder 5">
            <a:extLst>
              <a:ext uri="{C183D7F6-B498-43B3-948B-1728B52AA6E4}">
                <adec:decorative xmlns:adec="http://schemas.microsoft.com/office/drawing/2017/decorative" val="1"/>
              </a:ext>
            </a:extLst>
          </p:cNvPr>
          <p:cNvSpPr>
            <a:spLocks noGrp="1"/>
          </p:cNvSpPr>
          <p:nvPr>
            <p:ph type="sldNum" sz="quarter" idx="18"/>
          </p:nvPr>
        </p:nvSpPr>
        <p:spPr bwMode="auto">
          <a:noFill/>
          <a:ln>
            <a:round/>
            <a:headEnd/>
            <a:tailEnd/>
          </a:ln>
        </p:spPr>
        <p:txBody>
          <a:bodyPr wrap="square" numCol="1" anchorCtr="0" compatLnSpc="1">
            <a:prstTxWarp prst="textNoShape">
              <a:avLst/>
            </a:prstTxWarp>
          </a:bodyPr>
          <a:lstStyle/>
          <a:p>
            <a:fld id="{EE51CEC0-09EF-486C-A024-B22A98C7617C}" type="slidenum">
              <a:rPr lang="en-US" altLang="en-US" smtClean="0"/>
              <a:pPr/>
              <a:t>16</a:t>
            </a:fld>
            <a:endParaRPr lang="en-US" altLang="en-US" dirty="0"/>
          </a:p>
        </p:txBody>
      </p:sp>
      <p:sp>
        <p:nvSpPr>
          <p:cNvPr id="3" name="Date Placeholder 2">
            <a:extLst>
              <a:ext uri="{FF2B5EF4-FFF2-40B4-BE49-F238E27FC236}">
                <a16:creationId xmlns:a16="http://schemas.microsoft.com/office/drawing/2014/main" id="{EEE32D0F-7EEC-4BC3-A788-476486DBC34F}"/>
              </a:ext>
              <a:ext uri="{C183D7F6-B498-43B3-948B-1728B52AA6E4}">
                <adec:decorative xmlns:adec="http://schemas.microsoft.com/office/drawing/2017/decorative" val="1"/>
              </a:ext>
            </a:extLst>
          </p:cNvPr>
          <p:cNvSpPr>
            <a:spLocks noGrp="1"/>
          </p:cNvSpPr>
          <p:nvPr>
            <p:ph type="dt" sz="half" idx="19"/>
          </p:nvPr>
        </p:nvSpPr>
        <p:spPr/>
        <p:txBody>
          <a:bodyPr/>
          <a:lstStyle/>
          <a:p>
            <a:r>
              <a:rPr lang="en-US" dirty="0"/>
              <a:t>2021</a:t>
            </a:r>
          </a:p>
        </p:txBody>
      </p:sp>
      <p:pic>
        <p:nvPicPr>
          <p:cNvPr id="15365" name="Picture 4" descr="Police car lights flashing.">
            <a:extLst>
              <a:ext uri="{C183D7F6-B498-43B3-948B-1728B52AA6E4}">
                <adec:decorative xmlns:adec="http://schemas.microsoft.com/office/drawing/2017/decorative" val="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4648572" y="1371600"/>
            <a:ext cx="4036689" cy="2895600"/>
          </a:xfrm>
          <a:prstGeom prst="rect">
            <a:avLst/>
          </a:prstGeom>
          <a:noFill/>
          <a:ln w="9525">
            <a:noFill/>
            <a:miter lim="800000"/>
            <a:headEnd/>
            <a:tailEnd/>
          </a:ln>
        </p:spPr>
      </p:pic>
      <p:grpSp>
        <p:nvGrpSpPr>
          <p:cNvPr id="9" name="Group 8">
            <a:extLst>
              <a:ext uri="{FF2B5EF4-FFF2-40B4-BE49-F238E27FC236}">
                <a16:creationId xmlns:a16="http://schemas.microsoft.com/office/drawing/2014/main" id="{CCDFF129-C7FB-40B9-9FEF-096D90B32D6D}"/>
              </a:ext>
              <a:ext uri="{C183D7F6-B498-43B3-948B-1728B52AA6E4}">
                <adec:decorative xmlns:adec="http://schemas.microsoft.com/office/drawing/2017/decorative" val="1"/>
              </a:ext>
            </a:extLst>
          </p:cNvPr>
          <p:cNvGrpSpPr/>
          <p:nvPr/>
        </p:nvGrpSpPr>
        <p:grpSpPr>
          <a:xfrm>
            <a:off x="457200" y="1828800"/>
            <a:ext cx="958033" cy="953812"/>
            <a:chOff x="282983" y="1542394"/>
            <a:chExt cx="958033" cy="953812"/>
          </a:xfrm>
        </p:grpSpPr>
        <p:pic>
          <p:nvPicPr>
            <p:cNvPr id="10" name="Picture 9">
              <a:extLst>
                <a:ext uri="{FF2B5EF4-FFF2-40B4-BE49-F238E27FC236}">
                  <a16:creationId xmlns:a16="http://schemas.microsoft.com/office/drawing/2014/main" id="{038A6C64-7A05-4A78-A8C1-AEFDCB9687D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2983" y="1542394"/>
              <a:ext cx="958033" cy="953812"/>
            </a:xfrm>
            <a:prstGeom prst="rect">
              <a:avLst/>
            </a:prstGeom>
          </p:spPr>
        </p:pic>
        <p:cxnSp>
          <p:nvCxnSpPr>
            <p:cNvPr id="11" name="Straight Arrow Connector 10">
              <a:extLst>
                <a:ext uri="{FF2B5EF4-FFF2-40B4-BE49-F238E27FC236}">
                  <a16:creationId xmlns:a16="http://schemas.microsoft.com/office/drawing/2014/main" id="{7D65A947-9C98-4D38-8D0C-1478C6B2B95D}"/>
                </a:ext>
              </a:extLst>
            </p:cNvPr>
            <p:cNvCxnSpPr/>
            <p:nvPr/>
          </p:nvCxnSpPr>
          <p:spPr>
            <a:xfrm flipV="1">
              <a:off x="762000" y="1676400"/>
              <a:ext cx="0" cy="3809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CF1F7FD6-485A-43EF-A3C6-B507D1C68A98}"/>
                </a:ext>
              </a:extLst>
            </p:cNvPr>
            <p:cNvCxnSpPr/>
            <p:nvPr/>
          </p:nvCxnSpPr>
          <p:spPr>
            <a:xfrm>
              <a:off x="762000" y="2038349"/>
              <a:ext cx="285103" cy="1555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3" name="Group 12">
            <a:extLst>
              <a:ext uri="{FF2B5EF4-FFF2-40B4-BE49-F238E27FC236}">
                <a16:creationId xmlns:a16="http://schemas.microsoft.com/office/drawing/2014/main" id="{26220A2B-0A26-4451-B520-53C815969DF0}"/>
              </a:ext>
              <a:ext uri="{C183D7F6-B498-43B3-948B-1728B52AA6E4}">
                <adec:decorative xmlns:adec="http://schemas.microsoft.com/office/drawing/2017/decorative" val="1"/>
              </a:ext>
            </a:extLst>
          </p:cNvPr>
          <p:cNvGrpSpPr/>
          <p:nvPr/>
        </p:nvGrpSpPr>
        <p:grpSpPr>
          <a:xfrm>
            <a:off x="457200" y="4572000"/>
            <a:ext cx="958033" cy="953812"/>
            <a:chOff x="304800" y="3336661"/>
            <a:chExt cx="958033" cy="953812"/>
          </a:xfrm>
        </p:grpSpPr>
        <p:pic>
          <p:nvPicPr>
            <p:cNvPr id="14" name="Picture 13">
              <a:extLst>
                <a:ext uri="{FF2B5EF4-FFF2-40B4-BE49-F238E27FC236}">
                  <a16:creationId xmlns:a16="http://schemas.microsoft.com/office/drawing/2014/main" id="{3D287129-CB72-4154-853C-49FC45A2B08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4800" y="3336661"/>
              <a:ext cx="958033" cy="953812"/>
            </a:xfrm>
            <a:prstGeom prst="rect">
              <a:avLst/>
            </a:prstGeom>
          </p:spPr>
        </p:pic>
        <p:cxnSp>
          <p:nvCxnSpPr>
            <p:cNvPr id="15" name="Straight Arrow Connector 14">
              <a:extLst>
                <a:ext uri="{FF2B5EF4-FFF2-40B4-BE49-F238E27FC236}">
                  <a16:creationId xmlns:a16="http://schemas.microsoft.com/office/drawing/2014/main" id="{85F4C59E-AC1E-4FE0-B8BC-8497CE35C89B}"/>
                </a:ext>
              </a:extLst>
            </p:cNvPr>
            <p:cNvCxnSpPr/>
            <p:nvPr/>
          </p:nvCxnSpPr>
          <p:spPr>
            <a:xfrm flipV="1">
              <a:off x="762000" y="3505200"/>
              <a:ext cx="0" cy="3809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DAC24827-7D9C-49FF-8799-67B853087938}"/>
                </a:ext>
              </a:extLst>
            </p:cNvPr>
            <p:cNvCxnSpPr/>
            <p:nvPr/>
          </p:nvCxnSpPr>
          <p:spPr>
            <a:xfrm flipV="1">
              <a:off x="762000" y="3505200"/>
              <a:ext cx="152400" cy="3619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8233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b="0" i="1" dirty="0">
                <a:solidFill>
                  <a:schemeClr val="accent4"/>
                </a:solidFill>
              </a:rPr>
              <a:t>Responding to Workplace Violence in Healthcare							Ask Yourself</a:t>
            </a:r>
            <a:endParaRPr lang="en-US" sz="1800" dirty="0"/>
          </a:p>
        </p:txBody>
      </p:sp>
      <p:sp>
        <p:nvSpPr>
          <p:cNvPr id="3" name="Content Placeholder 2"/>
          <p:cNvSpPr>
            <a:spLocks noGrp="1"/>
          </p:cNvSpPr>
          <p:nvPr>
            <p:ph sz="quarter" idx="12"/>
          </p:nvPr>
        </p:nvSpPr>
        <p:spPr/>
        <p:txBody>
          <a:bodyPr/>
          <a:lstStyle/>
          <a:p>
            <a:pPr marL="0" indent="0">
              <a:buNone/>
            </a:pPr>
            <a:endParaRPr lang="en-US" dirty="0">
              <a:solidFill>
                <a:schemeClr val="accent1"/>
              </a:solidFill>
            </a:endParaRPr>
          </a:p>
          <a:p>
            <a:pPr marL="0" indent="0">
              <a:buNone/>
            </a:pPr>
            <a:r>
              <a:rPr lang="en-US" dirty="0">
                <a:solidFill>
                  <a:schemeClr val="accent1"/>
                </a:solidFill>
                <a:latin typeface="+mj-lt"/>
              </a:rPr>
              <a:t>What options did we choose?</a:t>
            </a:r>
          </a:p>
          <a:p>
            <a:pPr marL="0" indent="0">
              <a:buNone/>
            </a:pPr>
            <a:endParaRPr lang="en-US" dirty="0">
              <a:solidFill>
                <a:schemeClr val="accent1"/>
              </a:solidFill>
              <a:latin typeface="+mj-lt"/>
            </a:endParaRPr>
          </a:p>
          <a:p>
            <a:pPr marL="0" indent="0">
              <a:buNone/>
            </a:pPr>
            <a:endParaRPr lang="en-US" dirty="0">
              <a:solidFill>
                <a:schemeClr val="accent1"/>
              </a:solidFill>
              <a:latin typeface="+mj-lt"/>
            </a:endParaRPr>
          </a:p>
          <a:p>
            <a:pPr marL="0" indent="0">
              <a:buNone/>
            </a:pPr>
            <a:r>
              <a:rPr lang="en-US" dirty="0">
                <a:solidFill>
                  <a:schemeClr val="accent1"/>
                </a:solidFill>
                <a:latin typeface="+mj-lt"/>
              </a:rPr>
              <a:t>What happened to our critical thinking?</a:t>
            </a:r>
          </a:p>
        </p:txBody>
      </p:sp>
      <p:sp>
        <p:nvSpPr>
          <p:cNvPr id="4" name="Date Placeholder 3">
            <a:extLst>
              <a:ext uri="{FF2B5EF4-FFF2-40B4-BE49-F238E27FC236}">
                <a16:creationId xmlns:a16="http://schemas.microsoft.com/office/drawing/2014/main" id="{BCCA2966-E746-4201-84D1-A1D61064B88A}"/>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5" name="Footer Placeholder 4">
            <a:extLst>
              <a:ext uri="{FF2B5EF4-FFF2-40B4-BE49-F238E27FC236}">
                <a16:creationId xmlns:a16="http://schemas.microsoft.com/office/drawing/2014/main" id="{15B2C6DE-F511-4AD8-A76B-15522A999089}"/>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6" name="Slide Number Placeholder 5">
            <a:extLst>
              <a:ext uri="{FF2B5EF4-FFF2-40B4-BE49-F238E27FC236}">
                <a16:creationId xmlns:a16="http://schemas.microsoft.com/office/drawing/2014/main" id="{6A0C21A1-520E-478E-AADA-6F4FCF90F43F}"/>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17</a:t>
            </a:fld>
            <a:endParaRPr lang="en-US" dirty="0"/>
          </a:p>
        </p:txBody>
      </p:sp>
    </p:spTree>
    <p:extLst>
      <p:ext uri="{BB962C8B-B14F-4D97-AF65-F5344CB8AC3E}">
        <p14:creationId xmlns:p14="http://schemas.microsoft.com/office/powerpoint/2010/main" val="223875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4546C-1435-4724-8EB7-2745E5A15627}"/>
              </a:ext>
            </a:extLst>
          </p:cNvPr>
          <p:cNvSpPr>
            <a:spLocks noGrp="1"/>
          </p:cNvSpPr>
          <p:nvPr>
            <p:ph type="title"/>
          </p:nvPr>
        </p:nvSpPr>
        <p:spPr/>
        <p:txBody>
          <a:bodyPr/>
          <a:lstStyle/>
          <a:p>
            <a:r>
              <a:rPr lang="en-US" sz="1600" b="0" i="1" dirty="0">
                <a:solidFill>
                  <a:schemeClr val="accent4"/>
                </a:solidFill>
              </a:rPr>
              <a:t>Responding to Workplace Violence in Healthcare							</a:t>
            </a:r>
            <a:r>
              <a:rPr lang="en-US" sz="2400" dirty="0">
                <a:solidFill>
                  <a:schemeClr val="accent4"/>
                </a:solidFill>
              </a:rPr>
              <a:t>A.B.L.E.</a:t>
            </a:r>
            <a:endParaRPr lang="en-US" sz="1600" dirty="0">
              <a:solidFill>
                <a:schemeClr val="accent4"/>
              </a:solidFill>
            </a:endParaRPr>
          </a:p>
        </p:txBody>
      </p:sp>
      <p:graphicFrame>
        <p:nvGraphicFramePr>
          <p:cNvPr id="7" name="Content Placeholder 6" descr="A stands for Accept.&#10;B stands for Barricade.&#10;L stands for Leave.&#10;E stands for Engage.">
            <a:extLst>
              <a:ext uri="{FF2B5EF4-FFF2-40B4-BE49-F238E27FC236}">
                <a16:creationId xmlns:a16="http://schemas.microsoft.com/office/drawing/2014/main" id="{CABA2111-1B88-4F98-B250-650C9CB071A5}"/>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1302367454"/>
              </p:ext>
            </p:extLst>
          </p:nvPr>
        </p:nvGraphicFramePr>
        <p:xfrm>
          <a:off x="457200" y="1371600"/>
          <a:ext cx="8229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51D85080-1D77-47E3-AF1E-DD01864AC99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Summa Health</a:t>
            </a:r>
          </a:p>
        </p:txBody>
      </p:sp>
      <p:sp>
        <p:nvSpPr>
          <p:cNvPr id="5" name="Slide Number Placeholder 4">
            <a:extLst>
              <a:ext uri="{FF2B5EF4-FFF2-40B4-BE49-F238E27FC236}">
                <a16:creationId xmlns:a16="http://schemas.microsoft.com/office/drawing/2014/main" id="{6F9CC041-E44F-4F02-B26C-78082BA8B9E5}"/>
              </a:ext>
              <a:ext uri="{C183D7F6-B498-43B3-948B-1728B52AA6E4}">
                <adec:decorative xmlns:adec="http://schemas.microsoft.com/office/drawing/2017/decorative" val="1"/>
              </a:ext>
            </a:extLst>
          </p:cNvPr>
          <p:cNvSpPr>
            <a:spLocks noGrp="1"/>
          </p:cNvSpPr>
          <p:nvPr>
            <p:ph type="sldNum" sz="quarter" idx="12"/>
          </p:nvPr>
        </p:nvSpPr>
        <p:spPr/>
        <p:txBody>
          <a:bodyPr/>
          <a:lstStyle/>
          <a:p>
            <a:fld id="{5E8BC936-0928-C346-B13E-04BD58031644}" type="slidenum">
              <a:rPr lang="en-US" smtClean="0"/>
              <a:pPr/>
              <a:t>18</a:t>
            </a:fld>
            <a:endParaRPr lang="en-US" dirty="0"/>
          </a:p>
        </p:txBody>
      </p:sp>
      <p:sp>
        <p:nvSpPr>
          <p:cNvPr id="6" name="Date Placeholder 5">
            <a:extLst>
              <a:ext uri="{FF2B5EF4-FFF2-40B4-BE49-F238E27FC236}">
                <a16:creationId xmlns:a16="http://schemas.microsoft.com/office/drawing/2014/main" id="{60FCADDB-5A7F-4D19-9F60-FB3E483272F9}"/>
              </a:ext>
              <a:ext uri="{C183D7F6-B498-43B3-948B-1728B52AA6E4}">
                <adec:decorative xmlns:adec="http://schemas.microsoft.com/office/drawing/2017/decorative" val="1"/>
              </a:ext>
            </a:extLst>
          </p:cNvPr>
          <p:cNvSpPr>
            <a:spLocks noGrp="1"/>
          </p:cNvSpPr>
          <p:nvPr>
            <p:ph type="dt" sz="half" idx="15"/>
          </p:nvPr>
        </p:nvSpPr>
        <p:spPr/>
        <p:txBody>
          <a:bodyPr/>
          <a:lstStyle/>
          <a:p>
            <a:r>
              <a:rPr lang="en-US" dirty="0"/>
              <a:t>2021</a:t>
            </a:r>
          </a:p>
        </p:txBody>
      </p:sp>
    </p:spTree>
    <p:extLst>
      <p:ext uri="{BB962C8B-B14F-4D97-AF65-F5344CB8AC3E}">
        <p14:creationId xmlns:p14="http://schemas.microsoft.com/office/powerpoint/2010/main" val="4252298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690" y="457200"/>
            <a:ext cx="8229600" cy="768096"/>
          </a:xfrm>
        </p:spPr>
        <p:txBody>
          <a:bodyPr/>
          <a:lstStyle/>
          <a:p>
            <a:r>
              <a:rPr lang="en-US" sz="1600" b="0" i="1" dirty="0">
                <a:solidFill>
                  <a:schemeClr val="accent4"/>
                </a:solidFill>
              </a:rPr>
              <a:t>Responding to Workplace Violence in Healthcare							Crisis Starts</a:t>
            </a:r>
            <a:endParaRPr lang="en-US" sz="1800" dirty="0"/>
          </a:p>
        </p:txBody>
      </p:sp>
      <p:sp>
        <p:nvSpPr>
          <p:cNvPr id="3" name="Content Placeholder 2"/>
          <p:cNvSpPr>
            <a:spLocks noGrp="1"/>
          </p:cNvSpPr>
          <p:nvPr>
            <p:ph sz="quarter" idx="12"/>
          </p:nvPr>
        </p:nvSpPr>
        <p:spPr>
          <a:xfrm>
            <a:off x="457200" y="2971801"/>
            <a:ext cx="8229600" cy="2895600"/>
          </a:xfrm>
        </p:spPr>
        <p:txBody>
          <a:bodyPr/>
          <a:lstStyle/>
          <a:p>
            <a:pPr marL="0" indent="0">
              <a:buNone/>
            </a:pPr>
            <a:r>
              <a:rPr lang="en-US" dirty="0">
                <a:solidFill>
                  <a:schemeClr val="accent1"/>
                </a:solidFill>
                <a:latin typeface="+mj-lt"/>
              </a:rPr>
              <a:t>What do we do?</a:t>
            </a:r>
          </a:p>
          <a:p>
            <a:pPr marL="742950" lvl="1" indent="-457200">
              <a:lnSpc>
                <a:spcPct val="150000"/>
              </a:lnSpc>
            </a:pPr>
            <a:r>
              <a:rPr lang="en-US" sz="2400" dirty="0">
                <a:latin typeface="+mj-lt"/>
              </a:rPr>
              <a:t>When a balloon pops . . .</a:t>
            </a:r>
          </a:p>
          <a:p>
            <a:pPr marL="742950" lvl="1" indent="-457200">
              <a:lnSpc>
                <a:spcPct val="150000"/>
              </a:lnSpc>
            </a:pPr>
            <a:r>
              <a:rPr lang="en-US" sz="2400" dirty="0">
                <a:latin typeface="+mj-lt"/>
              </a:rPr>
              <a:t>When someone slams a book on the desk </a:t>
            </a:r>
            <a:r>
              <a:rPr lang="en-US" sz="2400" dirty="0"/>
              <a:t>. . .</a:t>
            </a:r>
            <a:endParaRPr lang="en-US" sz="2400" dirty="0">
              <a:latin typeface="+mj-lt"/>
            </a:endParaRPr>
          </a:p>
          <a:p>
            <a:pPr marL="742950" lvl="1" indent="-457200">
              <a:lnSpc>
                <a:spcPct val="150000"/>
              </a:lnSpc>
            </a:pPr>
            <a:r>
              <a:rPr lang="en-US" sz="2400" dirty="0">
                <a:latin typeface="+mj-lt"/>
              </a:rPr>
              <a:t>When someone nearly hits you when changing lanes </a:t>
            </a:r>
            <a:r>
              <a:rPr lang="en-US" sz="2400" dirty="0"/>
              <a:t>. . .</a:t>
            </a:r>
            <a:endParaRPr lang="en-US" sz="2400" dirty="0">
              <a:latin typeface="+mj-lt"/>
            </a:endParaRPr>
          </a:p>
          <a:p>
            <a:pPr marL="742950" lvl="1" indent="-457200">
              <a:lnSpc>
                <a:spcPct val="150000"/>
              </a:lnSpc>
            </a:pPr>
            <a:r>
              <a:rPr lang="en-US" sz="2400" dirty="0">
                <a:latin typeface="+mj-lt"/>
              </a:rPr>
              <a:t>When a patient or visitor yells at or threatens you </a:t>
            </a:r>
            <a:r>
              <a:rPr lang="en-US" sz="2400" dirty="0"/>
              <a:t>. . .</a:t>
            </a:r>
          </a:p>
        </p:txBody>
      </p:sp>
      <p:sp>
        <p:nvSpPr>
          <p:cNvPr id="4" name="Explosion 2 3" descr="Explosive graphic with the word &quot;boom&quot; inside. This is the beginning of a series of actions you may take in an emergency.">
            <a:extLst>
              <a:ext uri="{C183D7F6-B498-43B3-948B-1728B52AA6E4}">
                <adec:decorative xmlns:adec="http://schemas.microsoft.com/office/drawing/2017/decorative" val="0"/>
              </a:ext>
            </a:extLst>
          </p:cNvPr>
          <p:cNvSpPr/>
          <p:nvPr/>
        </p:nvSpPr>
        <p:spPr>
          <a:xfrm>
            <a:off x="197797" y="914400"/>
            <a:ext cx="2438400" cy="1752600"/>
          </a:xfrm>
          <a:prstGeom prst="irregularSeal2">
            <a:avLst/>
          </a:prstGeom>
          <a:ln w="57150">
            <a:solidFill>
              <a:srgbClr val="FF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b="1" dirty="0">
                <a:effectLst/>
                <a:ea typeface="Calibri"/>
                <a:cs typeface="Times New Roman"/>
              </a:rPr>
              <a:t>BOOM</a:t>
            </a:r>
            <a:endParaRPr lang="en-US" dirty="0">
              <a:effectLst/>
              <a:ea typeface="Calibri"/>
              <a:cs typeface="Times New Roman"/>
            </a:endParaRPr>
          </a:p>
        </p:txBody>
      </p:sp>
      <p:sp>
        <p:nvSpPr>
          <p:cNvPr id="5" name="Date Placeholder 4">
            <a:extLst>
              <a:ext uri="{FF2B5EF4-FFF2-40B4-BE49-F238E27FC236}">
                <a16:creationId xmlns:a16="http://schemas.microsoft.com/office/drawing/2014/main" id="{FEA774C8-1683-4045-951A-C5DA672F933E}"/>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6" name="Footer Placeholder 5">
            <a:extLst>
              <a:ext uri="{FF2B5EF4-FFF2-40B4-BE49-F238E27FC236}">
                <a16:creationId xmlns:a16="http://schemas.microsoft.com/office/drawing/2014/main" id="{ABF60806-FEDF-4B13-B987-5F51E2021C37}"/>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7" name="Slide Number Placeholder 6">
            <a:extLst>
              <a:ext uri="{FF2B5EF4-FFF2-40B4-BE49-F238E27FC236}">
                <a16:creationId xmlns:a16="http://schemas.microsoft.com/office/drawing/2014/main" id="{209AF3D4-332D-4B8A-9A5C-D2D88F3C3A75}"/>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19</a:t>
            </a:fld>
            <a:endParaRPr lang="en-US" dirty="0"/>
          </a:p>
        </p:txBody>
      </p:sp>
    </p:spTree>
    <p:extLst>
      <p:ext uri="{BB962C8B-B14F-4D97-AF65-F5344CB8AC3E}">
        <p14:creationId xmlns:p14="http://schemas.microsoft.com/office/powerpoint/2010/main" val="388350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solidFill>
                  <a:schemeClr val="accent1"/>
                </a:solidFill>
              </a:rPr>
              <a:t>Responding to Workplace Violence in Healthcare</a:t>
            </a:r>
            <a:br>
              <a:rPr lang="en-US" sz="2800" i="1" dirty="0"/>
            </a:br>
            <a:r>
              <a:rPr lang="en-US" sz="2400" i="1" dirty="0">
                <a:solidFill>
                  <a:schemeClr val="accent4"/>
                </a:solidFill>
              </a:rPr>
              <a:t>Authorship and Disclaimer</a:t>
            </a:r>
            <a:endParaRPr lang="en-US" sz="2800" i="1" dirty="0">
              <a:solidFill>
                <a:schemeClr val="accent4"/>
              </a:solidFill>
            </a:endParaRPr>
          </a:p>
        </p:txBody>
      </p:sp>
      <p:sp>
        <p:nvSpPr>
          <p:cNvPr id="3" name="Content Placeholder 2"/>
          <p:cNvSpPr>
            <a:spLocks noGrp="1"/>
          </p:cNvSpPr>
          <p:nvPr>
            <p:ph sz="quarter" idx="12"/>
          </p:nvPr>
        </p:nvSpPr>
        <p:spPr>
          <a:xfrm>
            <a:off x="457200" y="1371600"/>
            <a:ext cx="8229600" cy="4572000"/>
          </a:xfrm>
        </p:spPr>
        <p:txBody>
          <a:bodyPr/>
          <a:lstStyle/>
          <a:p>
            <a:pPr marL="0" marR="0" lvl="0" indent="0" algn="l" defTabSz="457200" rtl="0" eaLnBrk="1" fontAlgn="auto" latinLnBrk="0" hangingPunct="1">
              <a:lnSpc>
                <a:spcPct val="100000"/>
              </a:lnSpc>
              <a:spcBef>
                <a:spcPts val="0"/>
              </a:spcBef>
              <a:spcAft>
                <a:spcPts val="300"/>
              </a:spcAft>
              <a:buClrTx/>
              <a:buSzTx/>
              <a:buFont typeface="+mj-lt"/>
              <a:buNone/>
              <a:tabLst/>
              <a:defRPr/>
            </a:pPr>
            <a:br>
              <a:rPr lang="en-US" sz="2400" dirty="0">
                <a:solidFill>
                  <a:srgbClr val="636466"/>
                </a:solidFill>
              </a:rPr>
            </a:br>
            <a:r>
              <a:rPr lang="en-US" sz="2400" dirty="0">
                <a:solidFill>
                  <a:schemeClr val="accent3"/>
                </a:solidFill>
              </a:rPr>
              <a:t>Authorship</a:t>
            </a:r>
            <a:endParaRPr kumimoji="0" lang="en-US" sz="2400" b="0" i="0" u="none" strike="noStrike" kern="1200" cap="none" spc="0" normalizeH="0" baseline="0" noProof="0" dirty="0">
              <a:ln>
                <a:noFill/>
              </a:ln>
              <a:solidFill>
                <a:schemeClr val="accent3"/>
              </a:solidFill>
              <a:effectLst/>
              <a:uLnTx/>
              <a:uFillTx/>
              <a:latin typeface="Calibri"/>
              <a:ea typeface="+mn-ea"/>
              <a:cs typeface="Calibri"/>
            </a:endParaRPr>
          </a:p>
          <a:p>
            <a:pPr marL="285750" lvl="1" indent="0">
              <a:buNone/>
            </a:pPr>
            <a:r>
              <a:rPr lang="en-US" sz="1800" dirty="0">
                <a:latin typeface="Calibri" panose="020F0502020204030204" pitchFamily="34" charset="0"/>
                <a:ea typeface="Calibri" panose="020F0502020204030204" pitchFamily="34" charset="0"/>
                <a:cs typeface="Times New Roman" panose="02020603050405020304" pitchFamily="18" charset="0"/>
              </a:rPr>
              <a:t>This course was</a:t>
            </a:r>
            <a:r>
              <a:rPr lang="en-US" sz="1800" dirty="0">
                <a:effectLst/>
                <a:latin typeface="Calibri" panose="020F0502020204030204" pitchFamily="34" charset="0"/>
                <a:ea typeface="Calibri" panose="020F0502020204030204" pitchFamily="34" charset="0"/>
                <a:cs typeface="Times New Roman" panose="02020603050405020304" pitchFamily="18" charset="0"/>
              </a:rPr>
              <a:t> developed </a:t>
            </a:r>
            <a:r>
              <a:rPr lang="en-US" sz="1800" dirty="0">
                <a:latin typeface="Calibri" panose="020F0502020204030204" pitchFamily="34" charset="0"/>
                <a:ea typeface="Calibri" panose="020F0502020204030204" pitchFamily="34" charset="0"/>
                <a:cs typeface="Times New Roman" panose="02020603050405020304" pitchFamily="18" charset="0"/>
              </a:rPr>
              <a:t>by </a:t>
            </a:r>
            <a:r>
              <a:rPr lang="en-US" sz="1800" dirty="0">
                <a:effectLst/>
                <a:latin typeface="Calibri" panose="020F0502020204030204" pitchFamily="34" charset="0"/>
                <a:ea typeface="Calibri" panose="020F0502020204030204" pitchFamily="34" charset="0"/>
                <a:cs typeface="Times New Roman" panose="02020603050405020304" pitchFamily="18" charset="0"/>
              </a:rPr>
              <a:t>Summa Health in Akron, Ohio, and is </a:t>
            </a:r>
            <a:r>
              <a:rPr lang="en-US" sz="1800" dirty="0">
                <a:latin typeface="Calibri" panose="020F0502020204030204" pitchFamily="34" charset="0"/>
                <a:ea typeface="Calibri" panose="020F0502020204030204" pitchFamily="34" charset="0"/>
                <a:cs typeface="Times New Roman" panose="02020603050405020304" pitchFamily="18" charset="0"/>
              </a:rPr>
              <a:t>a </a:t>
            </a:r>
            <a:r>
              <a:rPr lang="en-US" sz="1800" dirty="0">
                <a:effectLst/>
                <a:latin typeface="Calibri" panose="020F0502020204030204" pitchFamily="34" charset="0"/>
                <a:ea typeface="Calibri" panose="020F0502020204030204" pitchFamily="34" charset="0"/>
                <a:cs typeface="Times New Roman" panose="02020603050405020304" pitchFamily="18" charset="0"/>
              </a:rPr>
              <a:t>collaboration between Summa Health’s departments of nursing, emergency preparedness and protective services. For more information, contact Protective Services/Police Department at Summa Health.</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a:p>
            <a:pPr marL="0" indent="0">
              <a:buNone/>
            </a:pPr>
            <a:r>
              <a:rPr lang="en-US" sz="2400" dirty="0">
                <a:solidFill>
                  <a:schemeClr val="accent3"/>
                </a:solidFill>
              </a:rPr>
              <a:t>Disclaimer</a:t>
            </a:r>
          </a:p>
          <a:p>
            <a:pPr marL="344487" lvl="1" indent="0">
              <a:buNone/>
            </a:pPr>
            <a:r>
              <a:rPr lang="en-US" sz="1800" i="1" dirty="0">
                <a:effectLst/>
                <a:latin typeface="Calibri" panose="020F0502020204030204" pitchFamily="34" charset="0"/>
                <a:ea typeface="Calibri" panose="020F0502020204030204" pitchFamily="34" charset="0"/>
                <a:cs typeface="Times New Roman" panose="02020603050405020304" pitchFamily="18" charset="0"/>
              </a:rPr>
              <a:t>This material was produced under grant number SH-05150-SH9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
        <p:nvSpPr>
          <p:cNvPr id="4" name="Date Placeholder 3">
            <a:extLst>
              <a:ext uri="{FF2B5EF4-FFF2-40B4-BE49-F238E27FC236}">
                <a16:creationId xmlns:a16="http://schemas.microsoft.com/office/drawing/2014/main" id="{1FB0C34F-E1D8-43FE-918C-1B6784340BE5}"/>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5" name="Footer Placeholder 4">
            <a:extLst>
              <a:ext uri="{FF2B5EF4-FFF2-40B4-BE49-F238E27FC236}">
                <a16:creationId xmlns:a16="http://schemas.microsoft.com/office/drawing/2014/main" id="{6D88C6A6-2669-456B-AF98-A5DB15655F18}"/>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6" name="Slide Number Placeholder 5">
            <a:extLst>
              <a:ext uri="{FF2B5EF4-FFF2-40B4-BE49-F238E27FC236}">
                <a16:creationId xmlns:a16="http://schemas.microsoft.com/office/drawing/2014/main" id="{21274BEF-9A7F-42B1-9E72-0E5E64289231}"/>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2</a:t>
            </a:fld>
            <a:endParaRPr lang="en-US" dirty="0"/>
          </a:p>
        </p:txBody>
      </p:sp>
    </p:spTree>
    <p:extLst>
      <p:ext uri="{BB962C8B-B14F-4D97-AF65-F5344CB8AC3E}">
        <p14:creationId xmlns:p14="http://schemas.microsoft.com/office/powerpoint/2010/main" val="2283663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pPr>
            <a:r>
              <a:rPr lang="en-US" sz="1600" b="0" i="1" dirty="0">
                <a:solidFill>
                  <a:schemeClr val="accent4"/>
                </a:solidFill>
              </a:rPr>
              <a:t>Responding to Workplace Violence in Healthcare							Initial Choices</a:t>
            </a:r>
            <a:endParaRPr lang="en-US" sz="1800" dirty="0"/>
          </a:p>
        </p:txBody>
      </p:sp>
      <p:sp>
        <p:nvSpPr>
          <p:cNvPr id="4" name="Explosion 2 3" descr="Explosive graphic with the word &quot;boom&quot; inside. Arrows then link to either &quot;accept it&quot; or &quot;don't accept it&quot;."/>
          <p:cNvSpPr/>
          <p:nvPr/>
        </p:nvSpPr>
        <p:spPr>
          <a:xfrm>
            <a:off x="197797" y="914400"/>
            <a:ext cx="2438400" cy="1752600"/>
          </a:xfrm>
          <a:prstGeom prst="irregularSeal2">
            <a:avLst/>
          </a:prstGeom>
          <a:ln w="57150">
            <a:solidFill>
              <a:srgbClr val="FF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b="1" dirty="0">
                <a:effectLst/>
                <a:ea typeface="Calibri"/>
                <a:cs typeface="Times New Roman"/>
              </a:rPr>
              <a:t>BOOM</a:t>
            </a:r>
            <a:endParaRPr lang="en-US" dirty="0">
              <a:effectLst/>
              <a:ea typeface="Calibri"/>
              <a:cs typeface="Times New Roman"/>
            </a:endParaRPr>
          </a:p>
        </p:txBody>
      </p:sp>
      <p:sp>
        <p:nvSpPr>
          <p:cNvPr id="5" name="Rounded Rectangle 4">
            <a:extLst>
              <a:ext uri="{C183D7F6-B498-43B3-948B-1728B52AA6E4}">
                <adec:decorative xmlns:adec="http://schemas.microsoft.com/office/drawing/2017/decorative" val="1"/>
              </a:ext>
            </a:extLst>
          </p:cNvPr>
          <p:cNvSpPr/>
          <p:nvPr/>
        </p:nvSpPr>
        <p:spPr>
          <a:xfrm>
            <a:off x="3832617" y="959082"/>
            <a:ext cx="2697801" cy="1671342"/>
          </a:xfrm>
          <a:prstGeom prst="roundRect">
            <a:avLst/>
          </a:prstGeom>
          <a:solidFill>
            <a:schemeClr val="bg1"/>
          </a:solidFill>
          <a:ln w="57150">
            <a:solidFill>
              <a:srgbClr val="00B05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800" b="1" u="sng" dirty="0">
                <a:solidFill>
                  <a:schemeClr val="accent1"/>
                </a:solidFill>
                <a:effectLst/>
                <a:ea typeface="Calibri"/>
                <a:cs typeface="Times New Roman"/>
              </a:rPr>
              <a:t>A</a:t>
            </a:r>
            <a:r>
              <a:rPr lang="en-US" sz="2800" b="1" dirty="0">
                <a:solidFill>
                  <a:schemeClr val="accent1"/>
                </a:solidFill>
                <a:effectLst/>
                <a:ea typeface="Calibri"/>
                <a:cs typeface="Times New Roman"/>
              </a:rPr>
              <a:t>ccept It</a:t>
            </a:r>
            <a:endParaRPr lang="en-US" sz="2800" dirty="0">
              <a:solidFill>
                <a:schemeClr val="accent1"/>
              </a:solidFill>
              <a:effectLst/>
              <a:ea typeface="Calibri"/>
              <a:cs typeface="Times New Roman"/>
            </a:endParaRPr>
          </a:p>
        </p:txBody>
      </p:sp>
      <p:cxnSp>
        <p:nvCxnSpPr>
          <p:cNvPr id="6" name="Straight Arrow Connector 5">
            <a:extLst>
              <a:ext uri="{C183D7F6-B498-43B3-948B-1728B52AA6E4}">
                <adec:decorative xmlns:adec="http://schemas.microsoft.com/office/drawing/2017/decorative" val="1"/>
              </a:ext>
            </a:extLst>
          </p:cNvPr>
          <p:cNvCxnSpPr>
            <a:cxnSpLocks/>
            <a:endCxn id="5" idx="1"/>
          </p:cNvCxnSpPr>
          <p:nvPr/>
        </p:nvCxnSpPr>
        <p:spPr>
          <a:xfrm>
            <a:off x="2362200" y="1794753"/>
            <a:ext cx="1470417" cy="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C183D7F6-B498-43B3-948B-1728B52AA6E4}">
                <adec:decorative xmlns:adec="http://schemas.microsoft.com/office/drawing/2017/decorative" val="1"/>
              </a:ext>
            </a:extLst>
          </p:cNvPr>
          <p:cNvSpPr/>
          <p:nvPr/>
        </p:nvSpPr>
        <p:spPr>
          <a:xfrm>
            <a:off x="346953" y="3429000"/>
            <a:ext cx="2091447" cy="1447800"/>
          </a:xfrm>
          <a:prstGeom prst="roundRect">
            <a:avLst/>
          </a:prstGeom>
          <a:ln w="57150">
            <a:solidFill>
              <a:srgbClr val="FF000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dirty="0">
                <a:effectLst/>
                <a:ea typeface="Calibri"/>
                <a:cs typeface="Times New Roman"/>
              </a:rPr>
              <a:t>Don’t Accept</a:t>
            </a:r>
          </a:p>
        </p:txBody>
      </p:sp>
      <p:cxnSp>
        <p:nvCxnSpPr>
          <p:cNvPr id="10" name="Straight Arrow Connector 9">
            <a:extLst>
              <a:ext uri="{C183D7F6-B498-43B3-948B-1728B52AA6E4}">
                <adec:decorative xmlns:adec="http://schemas.microsoft.com/office/drawing/2017/decorative" val="1"/>
              </a:ext>
            </a:extLst>
          </p:cNvPr>
          <p:cNvCxnSpPr/>
          <p:nvPr/>
        </p:nvCxnSpPr>
        <p:spPr>
          <a:xfrm>
            <a:off x="1070853" y="2438399"/>
            <a:ext cx="0" cy="990601"/>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AEAA8493-B360-4268-97EC-FC7E36C6F211}"/>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8" name="Footer Placeholder 7">
            <a:extLst>
              <a:ext uri="{FF2B5EF4-FFF2-40B4-BE49-F238E27FC236}">
                <a16:creationId xmlns:a16="http://schemas.microsoft.com/office/drawing/2014/main" id="{55D6A881-4C70-4444-AC28-9546654C22E9}"/>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11" name="Slide Number Placeholder 10">
            <a:extLst>
              <a:ext uri="{FF2B5EF4-FFF2-40B4-BE49-F238E27FC236}">
                <a16:creationId xmlns:a16="http://schemas.microsoft.com/office/drawing/2014/main" id="{E9EBC15E-0C81-4CC8-8B04-CF862B43DF3B}"/>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20</a:t>
            </a:fld>
            <a:endParaRPr lang="en-US" dirty="0"/>
          </a:p>
        </p:txBody>
      </p:sp>
    </p:spTree>
    <p:extLst>
      <p:ext uri="{BB962C8B-B14F-4D97-AF65-F5344CB8AC3E}">
        <p14:creationId xmlns:p14="http://schemas.microsoft.com/office/powerpoint/2010/main" val="302301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8BE136B-FA78-42CE-8D9F-5B7525079D95}"/>
              </a:ext>
            </a:extLst>
          </p:cNvPr>
          <p:cNvSpPr>
            <a:spLocks noGrp="1"/>
          </p:cNvSpPr>
          <p:nvPr>
            <p:ph type="title"/>
          </p:nvPr>
        </p:nvSpPr>
        <p:spPr/>
        <p:txBody>
          <a:bodyPr/>
          <a:lstStyle/>
          <a:p>
            <a:r>
              <a:rPr lang="en-US" sz="1600" b="0" i="1" dirty="0">
                <a:solidFill>
                  <a:schemeClr val="accent4"/>
                </a:solidFill>
              </a:rPr>
              <a:t>Responding to Workplace Violence in Healthcare							Why we freeze</a:t>
            </a:r>
            <a:endParaRPr lang="en-US" sz="1600" dirty="0"/>
          </a:p>
        </p:txBody>
      </p:sp>
      <p:sp>
        <p:nvSpPr>
          <p:cNvPr id="3" name="Content Placeholder 2"/>
          <p:cNvSpPr>
            <a:spLocks noGrp="1"/>
          </p:cNvSpPr>
          <p:nvPr>
            <p:ph sz="quarter" idx="12"/>
          </p:nvPr>
        </p:nvSpPr>
        <p:spPr>
          <a:xfrm>
            <a:off x="762000" y="1638300"/>
            <a:ext cx="7924800" cy="4303713"/>
          </a:xfrm>
        </p:spPr>
        <p:txBody>
          <a:bodyPr/>
          <a:lstStyle/>
          <a:p>
            <a:pPr>
              <a:buNone/>
            </a:pPr>
            <a:r>
              <a:rPr lang="en-US" sz="4400" dirty="0"/>
              <a:t>					</a:t>
            </a:r>
            <a:r>
              <a:rPr lang="en-US" dirty="0">
                <a:solidFill>
                  <a:schemeClr val="accent1"/>
                </a:solidFill>
                <a:latin typeface="+mj-lt"/>
              </a:rPr>
              <a:t>= </a:t>
            </a:r>
            <a:r>
              <a:rPr lang="en-US" sz="3200" dirty="0">
                <a:solidFill>
                  <a:schemeClr val="accent1"/>
                </a:solidFill>
                <a:latin typeface="+mj-lt"/>
              </a:rPr>
              <a:t>What does this mean?</a:t>
            </a:r>
          </a:p>
          <a:p>
            <a:pPr>
              <a:buNone/>
            </a:pPr>
            <a:endParaRPr lang="en-US" sz="1200" dirty="0">
              <a:solidFill>
                <a:schemeClr val="accent1"/>
              </a:solidFill>
            </a:endParaRPr>
          </a:p>
          <a:p>
            <a:pPr>
              <a:buNone/>
            </a:pPr>
            <a:r>
              <a:rPr lang="en-US" dirty="0">
                <a:solidFill>
                  <a:schemeClr val="accent1"/>
                </a:solidFill>
                <a:latin typeface="+mj-lt"/>
              </a:rPr>
              <a:t>Why do people freeze?</a:t>
            </a:r>
          </a:p>
          <a:p>
            <a:pPr marL="571500" indent="-571500">
              <a:lnSpc>
                <a:spcPct val="150000"/>
              </a:lnSpc>
              <a:buFont typeface="Arial" panose="020B0604020202020204" pitchFamily="34" charset="0"/>
              <a:buChar char="•"/>
            </a:pPr>
            <a:r>
              <a:rPr lang="en-US" sz="2400" dirty="0">
                <a:latin typeface="+mj-lt"/>
              </a:rPr>
              <a:t>No framework for the event</a:t>
            </a:r>
          </a:p>
          <a:p>
            <a:pPr marL="571500" indent="-571500">
              <a:lnSpc>
                <a:spcPct val="150000"/>
              </a:lnSpc>
              <a:buFont typeface="Arial" panose="020B0604020202020204" pitchFamily="34" charset="0"/>
              <a:buChar char="•"/>
            </a:pPr>
            <a:r>
              <a:rPr lang="en-US" sz="2400" dirty="0">
                <a:latin typeface="+mj-lt"/>
              </a:rPr>
              <a:t>No similar life experience or training</a:t>
            </a:r>
          </a:p>
          <a:p>
            <a:pPr marL="571500" indent="-571500">
              <a:lnSpc>
                <a:spcPct val="150000"/>
              </a:lnSpc>
              <a:buFont typeface="Arial" panose="020B0604020202020204" pitchFamily="34" charset="0"/>
              <a:buChar char="•"/>
            </a:pPr>
            <a:r>
              <a:rPr lang="en-US" sz="2400" dirty="0">
                <a:latin typeface="+mj-lt"/>
              </a:rPr>
              <a:t>Physical capabilities or limitations </a:t>
            </a:r>
          </a:p>
          <a:p>
            <a:pPr marL="571500" indent="-571500">
              <a:lnSpc>
                <a:spcPct val="150000"/>
              </a:lnSpc>
              <a:buFont typeface="Arial" panose="020B0604020202020204" pitchFamily="34" charset="0"/>
              <a:buChar char="•"/>
            </a:pPr>
            <a:r>
              <a:rPr lang="en-US" sz="2400" dirty="0">
                <a:latin typeface="+mj-lt"/>
              </a:rPr>
              <a:t>Emotional </a:t>
            </a:r>
            <a:r>
              <a:rPr lang="en-US" sz="2400" dirty="0"/>
              <a:t>capabilities or </a:t>
            </a:r>
            <a:r>
              <a:rPr lang="en-US" sz="2400" dirty="0">
                <a:latin typeface="+mj-lt"/>
              </a:rPr>
              <a:t>limitations </a:t>
            </a:r>
          </a:p>
          <a:p>
            <a:endParaRPr lang="en-US" dirty="0"/>
          </a:p>
        </p:txBody>
      </p:sp>
      <p:sp>
        <p:nvSpPr>
          <p:cNvPr id="5" name="Rounded Rectangle 4" descr="States: &quot;Don't Accept&quot; "/>
          <p:cNvSpPr/>
          <p:nvPr/>
        </p:nvSpPr>
        <p:spPr>
          <a:xfrm>
            <a:off x="457200" y="990600"/>
            <a:ext cx="1862847" cy="1371600"/>
          </a:xfrm>
          <a:prstGeom prst="roundRect">
            <a:avLst/>
          </a:prstGeom>
          <a:ln w="57150">
            <a:solidFill>
              <a:srgbClr val="FF000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800" b="1" dirty="0">
                <a:effectLst/>
                <a:ea typeface="Calibri"/>
                <a:cs typeface="Times New Roman"/>
              </a:rPr>
              <a:t>Don’t Accept</a:t>
            </a:r>
            <a:endParaRPr lang="en-US" sz="2800" dirty="0">
              <a:effectLst/>
              <a:ea typeface="Calibri"/>
              <a:cs typeface="Times New Roman"/>
            </a:endParaRPr>
          </a:p>
        </p:txBody>
      </p:sp>
      <p:sp>
        <p:nvSpPr>
          <p:cNvPr id="2" name="Date Placeholder 1">
            <a:extLst>
              <a:ext uri="{FF2B5EF4-FFF2-40B4-BE49-F238E27FC236}">
                <a16:creationId xmlns:a16="http://schemas.microsoft.com/office/drawing/2014/main" id="{12785897-C0AA-4A52-B0C2-8935A925EC58}"/>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4" name="Footer Placeholder 3">
            <a:extLst>
              <a:ext uri="{FF2B5EF4-FFF2-40B4-BE49-F238E27FC236}">
                <a16:creationId xmlns:a16="http://schemas.microsoft.com/office/drawing/2014/main" id="{C17C1B8B-5AE0-4859-8C66-77424B8803E8}"/>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7" name="Slide Number Placeholder 6">
            <a:extLst>
              <a:ext uri="{FF2B5EF4-FFF2-40B4-BE49-F238E27FC236}">
                <a16:creationId xmlns:a16="http://schemas.microsoft.com/office/drawing/2014/main" id="{3593EAAC-F42F-43DF-B40E-1569780A1D25}"/>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21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linds(horizontal)">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linds(horizontal)">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62C5FF6-925A-463E-9092-B16CB1787561}"/>
              </a:ext>
            </a:extLst>
          </p:cNvPr>
          <p:cNvSpPr txBox="1">
            <a:spLocks noGrp="1"/>
          </p:cNvSpPr>
          <p:nvPr>
            <p:ph type="title" idx="4294967295"/>
          </p:nvPr>
        </p:nvSpPr>
        <p:spPr>
          <a:xfrm>
            <a:off x="594360" y="457201"/>
            <a:ext cx="8229600" cy="7680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457200" rtl="0" eaLnBrk="1" latinLnBrk="0" hangingPunct="1">
              <a:spcBef>
                <a:spcPct val="0"/>
              </a:spcBef>
              <a:buNone/>
              <a:defRPr sz="2600" b="1" i="0" kern="1200">
                <a:solidFill>
                  <a:schemeClr val="accent5"/>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600" b="0" i="1" u="none" strike="noStrike" kern="1200" cap="none" spc="0" normalizeH="0" baseline="0" noProof="0" dirty="0">
                <a:ln>
                  <a:noFill/>
                </a:ln>
                <a:solidFill>
                  <a:schemeClr val="accent4"/>
                </a:solidFill>
                <a:effectLst/>
                <a:uLnTx/>
                <a:uFillTx/>
                <a:latin typeface="Calibri"/>
                <a:ea typeface="+mj-ea"/>
                <a:cs typeface="Calibri"/>
              </a:rPr>
              <a:t>Responding to Workplace Violence in Healthcare								Intuition</a:t>
            </a:r>
            <a:endParaRPr kumimoji="0" lang="en-US" sz="1800" b="1" i="0" u="none" strike="noStrike" kern="1200" cap="none" spc="0" normalizeH="0" baseline="0" noProof="0" dirty="0">
              <a:ln>
                <a:noFill/>
              </a:ln>
              <a:solidFill>
                <a:schemeClr val="accent5"/>
              </a:solidFill>
              <a:effectLst/>
              <a:uLnTx/>
              <a:uFillTx/>
              <a:latin typeface="Calibri"/>
              <a:ea typeface="+mj-ea"/>
              <a:cs typeface="Calibri"/>
            </a:endParaRPr>
          </a:p>
        </p:txBody>
      </p:sp>
      <p:sp>
        <p:nvSpPr>
          <p:cNvPr id="3" name="Content Placeholder 2"/>
          <p:cNvSpPr>
            <a:spLocks noGrp="1"/>
          </p:cNvSpPr>
          <p:nvPr>
            <p:ph sz="quarter" idx="12"/>
          </p:nvPr>
        </p:nvSpPr>
        <p:spPr/>
        <p:txBody>
          <a:bodyPr/>
          <a:lstStyle/>
          <a:p>
            <a:pPr lvl="2">
              <a:buNone/>
            </a:pPr>
            <a:r>
              <a:rPr lang="en-US" dirty="0">
                <a:solidFill>
                  <a:schemeClr val="accent1"/>
                </a:solidFill>
              </a:rPr>
              <a:t>Gift of Intuition</a:t>
            </a:r>
          </a:p>
          <a:p>
            <a:pPr lvl="2">
              <a:buNone/>
            </a:pPr>
            <a:endParaRPr lang="en-US" dirty="0">
              <a:solidFill>
                <a:schemeClr val="accent3"/>
              </a:solidFill>
            </a:endParaRPr>
          </a:p>
          <a:p>
            <a:pPr marL="1028700" lvl="2" indent="-457200">
              <a:lnSpc>
                <a:spcPct val="150000"/>
              </a:lnSpc>
              <a:buFont typeface="Arial" panose="020B0604020202020204" pitchFamily="34" charset="0"/>
              <a:buChar char="•"/>
            </a:pPr>
            <a:r>
              <a:rPr lang="en-US" sz="2400" dirty="0"/>
              <a:t>Gut feeling </a:t>
            </a:r>
          </a:p>
          <a:p>
            <a:pPr marL="1028700" lvl="6" indent="-457200">
              <a:lnSpc>
                <a:spcPct val="150000"/>
              </a:lnSpc>
              <a:buFont typeface="Arial" panose="020B0604020202020204" pitchFamily="34" charset="0"/>
              <a:buChar char="•"/>
            </a:pPr>
            <a:r>
              <a:rPr lang="en-US" sz="2400" dirty="0"/>
              <a:t>Mother’s intuition</a:t>
            </a:r>
          </a:p>
          <a:p>
            <a:pPr marL="1028700" lvl="6" indent="-457200">
              <a:lnSpc>
                <a:spcPct val="150000"/>
              </a:lnSpc>
              <a:buFont typeface="Arial" panose="020B0604020202020204" pitchFamily="34" charset="0"/>
              <a:buChar char="•"/>
            </a:pPr>
            <a:r>
              <a:rPr lang="en-US" sz="2400" dirty="0"/>
              <a:t>Hair stands up on the back of your neck</a:t>
            </a:r>
          </a:p>
          <a:p>
            <a:pPr marL="1028700" lvl="6" indent="-457200">
              <a:lnSpc>
                <a:spcPct val="150000"/>
              </a:lnSpc>
              <a:buFont typeface="Arial" panose="020B0604020202020204" pitchFamily="34" charset="0"/>
              <a:buChar char="•"/>
            </a:pPr>
            <a:r>
              <a:rPr lang="en-US" sz="2400" dirty="0"/>
              <a:t>Déjà vu </a:t>
            </a:r>
          </a:p>
        </p:txBody>
      </p:sp>
      <p:sp>
        <p:nvSpPr>
          <p:cNvPr id="2" name="Date Placeholder 1">
            <a:extLst>
              <a:ext uri="{FF2B5EF4-FFF2-40B4-BE49-F238E27FC236}">
                <a16:creationId xmlns:a16="http://schemas.microsoft.com/office/drawing/2014/main" id="{BFA3158E-CF44-49FC-BE62-C328B2F936B2}"/>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5" name="Footer Placeholder 4">
            <a:extLst>
              <a:ext uri="{FF2B5EF4-FFF2-40B4-BE49-F238E27FC236}">
                <a16:creationId xmlns:a16="http://schemas.microsoft.com/office/drawing/2014/main" id="{DC45DBD0-91A9-4D05-AF84-683182D3D3DB}"/>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6" name="Slide Number Placeholder 5">
            <a:extLst>
              <a:ext uri="{FF2B5EF4-FFF2-40B4-BE49-F238E27FC236}">
                <a16:creationId xmlns:a16="http://schemas.microsoft.com/office/drawing/2014/main" id="{52CBC262-A82B-42DE-9EBE-B865F6CA6E40}"/>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22</a:t>
            </a:fld>
            <a:endParaRPr lang="en-US" dirty="0"/>
          </a:p>
        </p:txBody>
      </p:sp>
    </p:spTree>
    <p:extLst>
      <p:ext uri="{BB962C8B-B14F-4D97-AF65-F5344CB8AC3E}">
        <p14:creationId xmlns:p14="http://schemas.microsoft.com/office/powerpoint/2010/main" val="207003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D7423-8161-4402-8E98-3970576C0CB0}"/>
              </a:ext>
            </a:extLst>
          </p:cNvPr>
          <p:cNvSpPr>
            <a:spLocks noGrp="1"/>
          </p:cNvSpPr>
          <p:nvPr>
            <p:ph type="title"/>
          </p:nvPr>
        </p:nvSpPr>
        <p:spPr/>
        <p:txBody>
          <a:bodyPr/>
          <a:lstStyle/>
          <a:p>
            <a:r>
              <a:rPr lang="en-US" sz="1600" b="0" i="1" dirty="0">
                <a:solidFill>
                  <a:schemeClr val="accent4"/>
                </a:solidFill>
              </a:rPr>
              <a:t>Responding to Workplace Violence in Healthcare							Gut Feelings</a:t>
            </a:r>
            <a:endParaRPr lang="en-US" sz="1600" dirty="0"/>
          </a:p>
        </p:txBody>
      </p:sp>
      <p:sp>
        <p:nvSpPr>
          <p:cNvPr id="3" name="Content Placeholder 2">
            <a:extLst>
              <a:ext uri="{FF2B5EF4-FFF2-40B4-BE49-F238E27FC236}">
                <a16:creationId xmlns:a16="http://schemas.microsoft.com/office/drawing/2014/main" id="{FB8CF657-B16B-4D16-8726-99F8EC8CC18C}"/>
              </a:ext>
            </a:extLst>
          </p:cNvPr>
          <p:cNvSpPr>
            <a:spLocks noGrp="1"/>
          </p:cNvSpPr>
          <p:nvPr>
            <p:ph idx="1"/>
          </p:nvPr>
        </p:nvSpPr>
        <p:spPr>
          <a:xfrm>
            <a:off x="800100" y="1349541"/>
            <a:ext cx="7543800" cy="4572000"/>
          </a:xfrm>
        </p:spPr>
        <p:txBody>
          <a:bodyPr/>
          <a:lstStyle/>
          <a:p>
            <a:pPr marL="0" indent="0">
              <a:buNone/>
            </a:pPr>
            <a:br>
              <a:rPr lang="en-US" sz="4800" i="1" dirty="0">
                <a:solidFill>
                  <a:schemeClr val="accent3"/>
                </a:solidFill>
              </a:rPr>
            </a:br>
            <a:r>
              <a:rPr lang="en-US" sz="3600" dirty="0">
                <a:solidFill>
                  <a:schemeClr val="accent1"/>
                </a:solidFill>
              </a:rPr>
              <a:t>Always trust your gut . . .</a:t>
            </a:r>
            <a:br>
              <a:rPr lang="en-US" sz="3600" i="1" dirty="0">
                <a:solidFill>
                  <a:schemeClr val="accent3"/>
                </a:solidFill>
              </a:rPr>
            </a:br>
            <a:endParaRPr lang="en-US" sz="3600" i="1" dirty="0">
              <a:solidFill>
                <a:schemeClr val="accent4"/>
              </a:solidFill>
            </a:endParaRPr>
          </a:p>
          <a:p>
            <a:pPr marL="0" indent="0" algn="r">
              <a:buNone/>
            </a:pPr>
            <a:r>
              <a:rPr lang="en-US" sz="3600" i="1" dirty="0">
                <a:solidFill>
                  <a:schemeClr val="accent5"/>
                </a:solidFill>
              </a:rPr>
              <a:t>It knows what your head </a:t>
            </a:r>
          </a:p>
          <a:p>
            <a:pPr marL="0" indent="0" algn="r">
              <a:buNone/>
            </a:pPr>
            <a:r>
              <a:rPr lang="en-US" sz="3600" i="1" dirty="0">
                <a:solidFill>
                  <a:schemeClr val="accent5"/>
                </a:solidFill>
              </a:rPr>
              <a:t>hasn’t yet figured out.</a:t>
            </a:r>
          </a:p>
        </p:txBody>
      </p:sp>
      <p:sp>
        <p:nvSpPr>
          <p:cNvPr id="4" name="Footer Placeholder 3">
            <a:extLst>
              <a:ext uri="{FF2B5EF4-FFF2-40B4-BE49-F238E27FC236}">
                <a16:creationId xmlns:a16="http://schemas.microsoft.com/office/drawing/2014/main" id="{DC14AC55-8886-4840-A299-CD294E994DAC}"/>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Summa Health</a:t>
            </a:r>
          </a:p>
        </p:txBody>
      </p:sp>
      <p:sp>
        <p:nvSpPr>
          <p:cNvPr id="5" name="Slide Number Placeholder 4">
            <a:extLst>
              <a:ext uri="{FF2B5EF4-FFF2-40B4-BE49-F238E27FC236}">
                <a16:creationId xmlns:a16="http://schemas.microsoft.com/office/drawing/2014/main" id="{6A16FB07-7E31-49E4-B03E-96945013E0DD}"/>
              </a:ext>
              <a:ext uri="{C183D7F6-B498-43B3-948B-1728B52AA6E4}">
                <adec:decorative xmlns:adec="http://schemas.microsoft.com/office/drawing/2017/decorative" val="1"/>
              </a:ext>
            </a:extLst>
          </p:cNvPr>
          <p:cNvSpPr>
            <a:spLocks noGrp="1"/>
          </p:cNvSpPr>
          <p:nvPr>
            <p:ph type="sldNum" sz="quarter" idx="12"/>
          </p:nvPr>
        </p:nvSpPr>
        <p:spPr/>
        <p:txBody>
          <a:bodyPr/>
          <a:lstStyle/>
          <a:p>
            <a:fld id="{5E8BC936-0928-C346-B13E-04BD58031644}" type="slidenum">
              <a:rPr lang="en-US" smtClean="0"/>
              <a:pPr/>
              <a:t>23</a:t>
            </a:fld>
            <a:endParaRPr lang="en-US" dirty="0"/>
          </a:p>
        </p:txBody>
      </p:sp>
      <p:sp>
        <p:nvSpPr>
          <p:cNvPr id="6" name="Date Placeholder 5">
            <a:extLst>
              <a:ext uri="{FF2B5EF4-FFF2-40B4-BE49-F238E27FC236}">
                <a16:creationId xmlns:a16="http://schemas.microsoft.com/office/drawing/2014/main" id="{A78FBDFF-56DC-48D5-AD1A-750CE6131D8E}"/>
              </a:ext>
              <a:ext uri="{C183D7F6-B498-43B3-948B-1728B52AA6E4}">
                <adec:decorative xmlns:adec="http://schemas.microsoft.com/office/drawing/2017/decorative" val="1"/>
              </a:ext>
            </a:extLst>
          </p:cNvPr>
          <p:cNvSpPr>
            <a:spLocks noGrp="1"/>
          </p:cNvSpPr>
          <p:nvPr>
            <p:ph type="dt" sz="half" idx="15"/>
          </p:nvPr>
        </p:nvSpPr>
        <p:spPr/>
        <p:txBody>
          <a:bodyPr/>
          <a:lstStyle/>
          <a:p>
            <a:r>
              <a:rPr lang="en-US" dirty="0"/>
              <a:t>2021</a:t>
            </a:r>
          </a:p>
        </p:txBody>
      </p:sp>
    </p:spTree>
    <p:extLst>
      <p:ext uri="{BB962C8B-B14F-4D97-AF65-F5344CB8AC3E}">
        <p14:creationId xmlns:p14="http://schemas.microsoft.com/office/powerpoint/2010/main" val="315708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137E710-6859-4148-9372-9860B256AF57}"/>
              </a:ext>
            </a:extLst>
          </p:cNvPr>
          <p:cNvSpPr txBox="1">
            <a:spLocks noGrp="1"/>
          </p:cNvSpPr>
          <p:nvPr>
            <p:ph type="title" idx="4294967295"/>
          </p:nvPr>
        </p:nvSpPr>
        <p:spPr>
          <a:xfrm>
            <a:off x="457200" y="388955"/>
            <a:ext cx="8229600" cy="7680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457200" rtl="0" eaLnBrk="1" latinLnBrk="0" hangingPunct="1">
              <a:spcBef>
                <a:spcPct val="0"/>
              </a:spcBef>
              <a:buNone/>
              <a:defRPr sz="2600" b="1" i="0" kern="1200">
                <a:solidFill>
                  <a:schemeClr val="accent5"/>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600" b="0" i="1" u="none" strike="noStrike" kern="1200" cap="none" spc="0" normalizeH="0" baseline="0" noProof="0" dirty="0">
                <a:ln>
                  <a:noFill/>
                </a:ln>
                <a:solidFill>
                  <a:schemeClr val="accent4"/>
                </a:solidFill>
                <a:effectLst/>
                <a:uLnTx/>
                <a:uFillTx/>
                <a:latin typeface="Calibri"/>
                <a:ea typeface="+mj-ea"/>
                <a:cs typeface="Calibri"/>
              </a:rPr>
              <a:t>Responding to Workplace Violence in Healthcare							Trust your gut</a:t>
            </a:r>
            <a:endParaRPr kumimoji="0" lang="en-US" sz="1800" b="1" i="0" u="none" strike="noStrike" kern="1200" cap="none" spc="0" normalizeH="0" baseline="0" noProof="0" dirty="0">
              <a:ln>
                <a:noFill/>
              </a:ln>
              <a:solidFill>
                <a:schemeClr val="accent5"/>
              </a:solidFill>
              <a:effectLst/>
              <a:uLnTx/>
              <a:uFillTx/>
              <a:latin typeface="Calibri"/>
              <a:ea typeface="+mj-ea"/>
              <a:cs typeface="Calibri"/>
            </a:endParaRPr>
          </a:p>
        </p:txBody>
      </p:sp>
      <p:sp>
        <p:nvSpPr>
          <p:cNvPr id="3" name="Content Placeholder 2"/>
          <p:cNvSpPr>
            <a:spLocks noGrp="1"/>
          </p:cNvSpPr>
          <p:nvPr>
            <p:ph sz="quarter" idx="12"/>
          </p:nvPr>
        </p:nvSpPr>
        <p:spPr/>
        <p:txBody>
          <a:bodyPr/>
          <a:lstStyle/>
          <a:p>
            <a:pPr algn="ctr">
              <a:buNone/>
            </a:pPr>
            <a:r>
              <a:rPr lang="en-US" dirty="0">
                <a:solidFill>
                  <a:schemeClr val="accent1"/>
                </a:solidFill>
              </a:rPr>
              <a:t>Human vs. Animal </a:t>
            </a:r>
          </a:p>
          <a:p>
            <a:pPr algn="ctr">
              <a:buNone/>
            </a:pPr>
            <a:r>
              <a:rPr lang="en-US" sz="2400" dirty="0"/>
              <a:t>High stakes predictions - we make them every day</a:t>
            </a:r>
          </a:p>
          <a:p>
            <a:pPr marL="0" indent="0">
              <a:buNone/>
            </a:pPr>
            <a:r>
              <a:rPr lang="en-US" sz="1800" dirty="0"/>
              <a:t> </a:t>
            </a:r>
            <a:br>
              <a:rPr lang="en-US" dirty="0"/>
            </a:br>
            <a:r>
              <a:rPr lang="en-US" dirty="0">
                <a:solidFill>
                  <a:schemeClr val="accent1"/>
                </a:solidFill>
              </a:rPr>
              <a:t>Animals:</a:t>
            </a:r>
          </a:p>
          <a:p>
            <a:pPr marL="1028700" lvl="3" indent="-457200">
              <a:buFont typeface="Arial" panose="020B0604020202020204" pitchFamily="34" charset="0"/>
              <a:buChar char="•"/>
            </a:pPr>
            <a:r>
              <a:rPr lang="en-US" sz="2400" i="1" dirty="0"/>
              <a:t>Always</a:t>
            </a:r>
            <a:r>
              <a:rPr lang="en-US" sz="2400" dirty="0"/>
              <a:t> listen to “intuition” and . . .</a:t>
            </a:r>
          </a:p>
          <a:p>
            <a:pPr marL="571500" lvl="4" indent="0">
              <a:buNone/>
            </a:pPr>
            <a:r>
              <a:rPr lang="en-US" sz="2400" dirty="0"/>
              <a:t>			- run from danger</a:t>
            </a:r>
          </a:p>
          <a:p>
            <a:pPr marL="571500" lvl="4" indent="0">
              <a:buNone/>
            </a:pPr>
            <a:r>
              <a:rPr lang="en-US" sz="2400" dirty="0"/>
              <a:t>			- fight back when threatened or cornered</a:t>
            </a:r>
          </a:p>
          <a:p>
            <a:pPr marL="571500" lvl="4" indent="0">
              <a:buNone/>
            </a:pPr>
            <a:r>
              <a:rPr lang="en-US" sz="2400" dirty="0"/>
              <a:t>			- enact a self-defense mechanism</a:t>
            </a:r>
          </a:p>
          <a:p>
            <a:pPr marL="0" indent="0">
              <a:buNone/>
            </a:pPr>
            <a:r>
              <a:rPr lang="en-US" dirty="0">
                <a:solidFill>
                  <a:schemeClr val="accent1"/>
                </a:solidFill>
              </a:rPr>
              <a:t>Humans:</a:t>
            </a:r>
          </a:p>
          <a:p>
            <a:pPr marL="1028700" lvl="3" indent="-457200">
              <a:buFont typeface="Arial" panose="020B0604020202020204" pitchFamily="34" charset="0"/>
              <a:buChar char="•"/>
            </a:pPr>
            <a:r>
              <a:rPr lang="en-US" sz="2400" dirty="0"/>
              <a:t>Are the </a:t>
            </a:r>
            <a:r>
              <a:rPr lang="en-US" sz="2400" dirty="0">
                <a:solidFill>
                  <a:schemeClr val="accent5"/>
                </a:solidFill>
              </a:rPr>
              <a:t>only species </a:t>
            </a:r>
            <a:r>
              <a:rPr lang="en-US" sz="2400" dirty="0"/>
              <a:t>that </a:t>
            </a:r>
            <a:r>
              <a:rPr lang="en-US" sz="2400" i="1" dirty="0">
                <a:solidFill>
                  <a:schemeClr val="accent5"/>
                </a:solidFill>
              </a:rPr>
              <a:t>ignore their intuition </a:t>
            </a:r>
            <a:r>
              <a:rPr lang="en-US" sz="2400" dirty="0"/>
              <a:t>warning them of “DANGER” </a:t>
            </a:r>
          </a:p>
        </p:txBody>
      </p:sp>
      <p:sp>
        <p:nvSpPr>
          <p:cNvPr id="2" name="Date Placeholder 1">
            <a:extLst>
              <a:ext uri="{FF2B5EF4-FFF2-40B4-BE49-F238E27FC236}">
                <a16:creationId xmlns:a16="http://schemas.microsoft.com/office/drawing/2014/main" id="{AB9332A3-785C-42F4-833D-AB6B7F48B44B}"/>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5" name="Footer Placeholder 4">
            <a:extLst>
              <a:ext uri="{FF2B5EF4-FFF2-40B4-BE49-F238E27FC236}">
                <a16:creationId xmlns:a16="http://schemas.microsoft.com/office/drawing/2014/main" id="{6BA005D5-7B02-4DD9-8653-53FDC2512C84}"/>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6" name="Slide Number Placeholder 5">
            <a:extLst>
              <a:ext uri="{FF2B5EF4-FFF2-40B4-BE49-F238E27FC236}">
                <a16:creationId xmlns:a16="http://schemas.microsoft.com/office/drawing/2014/main" id="{7DA7E89B-F9A3-4F56-90AD-1D49BE2967FE}"/>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24</a:t>
            </a:fld>
            <a:endParaRPr lang="en-US" dirty="0"/>
          </a:p>
        </p:txBody>
      </p:sp>
    </p:spTree>
    <p:extLst>
      <p:ext uri="{BB962C8B-B14F-4D97-AF65-F5344CB8AC3E}">
        <p14:creationId xmlns:p14="http://schemas.microsoft.com/office/powerpoint/2010/main" val="415408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033" y="430340"/>
            <a:ext cx="8229600" cy="768096"/>
          </a:xfrm>
        </p:spPr>
        <p:txBody>
          <a:bodyPr/>
          <a:lstStyle/>
          <a:p>
            <a:r>
              <a:rPr lang="en-US" sz="1600" b="0" i="1" dirty="0">
                <a:solidFill>
                  <a:schemeClr val="accent4"/>
                </a:solidFill>
              </a:rPr>
              <a:t>Responding to Workplace Violence in Healthcare								Accept It</a:t>
            </a:r>
            <a:endParaRPr lang="en-US" sz="1800" dirty="0"/>
          </a:p>
        </p:txBody>
      </p:sp>
      <p:sp>
        <p:nvSpPr>
          <p:cNvPr id="4" name="Explosion 2 3" descr="Explosive graphic with the word &quot;boom&quot; inside. This is linked to a choice of &quot;Accept it&quot; or &quot;Don't accept&quot; which is then linked to &quot;freeze&quot; and &quot;not an option&quot;. The freeze is then covered with a red circle with slash to indicate this is not what we want you do to.&#10;"/>
          <p:cNvSpPr/>
          <p:nvPr/>
        </p:nvSpPr>
        <p:spPr>
          <a:xfrm>
            <a:off x="197797" y="914400"/>
            <a:ext cx="2438400" cy="1752600"/>
          </a:xfrm>
          <a:prstGeom prst="irregularSeal2">
            <a:avLst/>
          </a:prstGeom>
          <a:ln w="57150">
            <a:solidFill>
              <a:srgbClr val="FF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b="1" dirty="0">
                <a:effectLst/>
                <a:ea typeface="Calibri"/>
                <a:cs typeface="Times New Roman"/>
              </a:rPr>
              <a:t>BOOM</a:t>
            </a:r>
            <a:endParaRPr lang="en-US" dirty="0">
              <a:effectLst/>
              <a:ea typeface="Calibri"/>
              <a:cs typeface="Times New Roman"/>
            </a:endParaRPr>
          </a:p>
        </p:txBody>
      </p:sp>
      <p:sp>
        <p:nvSpPr>
          <p:cNvPr id="5" name="Rounded Rectangle 4">
            <a:extLst>
              <a:ext uri="{C183D7F6-B498-43B3-948B-1728B52AA6E4}">
                <adec:decorative xmlns:adec="http://schemas.microsoft.com/office/drawing/2017/decorative" val="1"/>
              </a:ext>
            </a:extLst>
          </p:cNvPr>
          <p:cNvSpPr/>
          <p:nvPr/>
        </p:nvSpPr>
        <p:spPr>
          <a:xfrm>
            <a:off x="3810000" y="1151106"/>
            <a:ext cx="2152650" cy="1287293"/>
          </a:xfrm>
          <a:prstGeom prst="roundRect">
            <a:avLst/>
          </a:prstGeom>
          <a:solidFill>
            <a:schemeClr val="bg1"/>
          </a:solidFill>
          <a:ln w="57150">
            <a:solidFill>
              <a:srgbClr val="00B05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b="1" u="sng" dirty="0">
                <a:solidFill>
                  <a:schemeClr val="accent1"/>
                </a:solidFill>
                <a:effectLst/>
                <a:ea typeface="Calibri"/>
                <a:cs typeface="Times New Roman"/>
              </a:rPr>
              <a:t>A</a:t>
            </a:r>
            <a:r>
              <a:rPr lang="en-US" b="1" dirty="0">
                <a:solidFill>
                  <a:schemeClr val="accent1"/>
                </a:solidFill>
                <a:effectLst/>
                <a:ea typeface="Calibri"/>
                <a:cs typeface="Times New Roman"/>
              </a:rPr>
              <a:t>ccept It</a:t>
            </a:r>
            <a:endParaRPr lang="en-US" dirty="0">
              <a:solidFill>
                <a:schemeClr val="accent1"/>
              </a:solidFill>
              <a:effectLst/>
              <a:ea typeface="Calibri"/>
              <a:cs typeface="Times New Roman"/>
            </a:endParaRPr>
          </a:p>
        </p:txBody>
      </p:sp>
      <p:cxnSp>
        <p:nvCxnSpPr>
          <p:cNvPr id="6" name="Straight Arrow Connector 5">
            <a:extLst>
              <a:ext uri="{C183D7F6-B498-43B3-948B-1728B52AA6E4}">
                <adec:decorative xmlns:adec="http://schemas.microsoft.com/office/drawing/2017/decorative" val="1"/>
              </a:ext>
            </a:extLst>
          </p:cNvPr>
          <p:cNvCxnSpPr>
            <a:endCxn id="5" idx="1"/>
          </p:cNvCxnSpPr>
          <p:nvPr/>
        </p:nvCxnSpPr>
        <p:spPr>
          <a:xfrm>
            <a:off x="2286000" y="1794752"/>
            <a:ext cx="1524000" cy="1"/>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C183D7F6-B498-43B3-948B-1728B52AA6E4}">
                <adec:decorative xmlns:adec="http://schemas.microsoft.com/office/drawing/2017/decorative" val="1"/>
              </a:ext>
            </a:extLst>
          </p:cNvPr>
          <p:cNvSpPr/>
          <p:nvPr/>
        </p:nvSpPr>
        <p:spPr>
          <a:xfrm>
            <a:off x="381000" y="3238194"/>
            <a:ext cx="1447800" cy="648006"/>
          </a:xfrm>
          <a:prstGeom prst="roundRect">
            <a:avLst/>
          </a:prstGeom>
          <a:ln w="57150">
            <a:solidFill>
              <a:srgbClr val="FF000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600" dirty="0">
                <a:effectLst/>
                <a:ea typeface="Calibri"/>
                <a:cs typeface="Times New Roman"/>
              </a:rPr>
              <a:t>Don’t Accept</a:t>
            </a:r>
          </a:p>
        </p:txBody>
      </p:sp>
      <p:cxnSp>
        <p:nvCxnSpPr>
          <p:cNvPr id="10" name="Straight Arrow Connector 9">
            <a:extLst>
              <a:ext uri="{C183D7F6-B498-43B3-948B-1728B52AA6E4}">
                <adec:decorative xmlns:adec="http://schemas.microsoft.com/office/drawing/2017/decorative" val="1"/>
              </a:ext>
            </a:extLst>
          </p:cNvPr>
          <p:cNvCxnSpPr>
            <a:endCxn id="9" idx="0"/>
          </p:cNvCxnSpPr>
          <p:nvPr/>
        </p:nvCxnSpPr>
        <p:spPr>
          <a:xfrm>
            <a:off x="1104900" y="2438399"/>
            <a:ext cx="0" cy="799795"/>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8" name="Rounded Rectangle 7">
            <a:extLst>
              <a:ext uri="{C183D7F6-B498-43B3-948B-1728B52AA6E4}">
                <adec:decorative xmlns:adec="http://schemas.microsoft.com/office/drawing/2017/decorative" val="1"/>
              </a:ext>
            </a:extLst>
          </p:cNvPr>
          <p:cNvSpPr/>
          <p:nvPr/>
        </p:nvSpPr>
        <p:spPr>
          <a:xfrm>
            <a:off x="304800" y="4343401"/>
            <a:ext cx="1752599" cy="1141412"/>
          </a:xfrm>
          <a:prstGeom prst="roundRect">
            <a:avLst/>
          </a:prstGeom>
          <a:ln w="57150">
            <a:solidFill>
              <a:srgbClr val="FF000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3600" b="1" dirty="0">
                <a:effectLst/>
                <a:ea typeface="Calibri"/>
                <a:cs typeface="Times New Roman"/>
              </a:rPr>
              <a:t>Freeze</a:t>
            </a:r>
            <a:endParaRPr lang="en-US" sz="3600" dirty="0">
              <a:effectLst/>
              <a:ea typeface="Calibri"/>
              <a:cs typeface="Times New Roman"/>
            </a:endParaRPr>
          </a:p>
          <a:p>
            <a:pPr marL="0" marR="0" algn="ctr">
              <a:lnSpc>
                <a:spcPct val="115000"/>
              </a:lnSpc>
              <a:spcBef>
                <a:spcPts val="0"/>
              </a:spcBef>
              <a:spcAft>
                <a:spcPts val="1000"/>
              </a:spcAft>
            </a:pPr>
            <a:r>
              <a:rPr lang="en-US" sz="1400" dirty="0">
                <a:effectLst/>
                <a:highlight>
                  <a:srgbClr val="FFFF00"/>
                </a:highlight>
                <a:ea typeface="Calibri"/>
                <a:cs typeface="Times New Roman"/>
              </a:rPr>
              <a:t>(NOT AN OPTION)</a:t>
            </a:r>
            <a:endParaRPr lang="en-US" sz="1100" dirty="0">
              <a:effectLst/>
              <a:ea typeface="Calibri"/>
              <a:cs typeface="Times New Roman"/>
            </a:endParaRPr>
          </a:p>
        </p:txBody>
      </p:sp>
      <p:cxnSp>
        <p:nvCxnSpPr>
          <p:cNvPr id="11" name="Straight Arrow Connector 10">
            <a:extLst>
              <a:ext uri="{C183D7F6-B498-43B3-948B-1728B52AA6E4}">
                <adec:decorative xmlns:adec="http://schemas.microsoft.com/office/drawing/2017/decorative" val="1"/>
              </a:ext>
            </a:extLst>
          </p:cNvPr>
          <p:cNvCxnSpPr>
            <a:stCxn id="9" idx="2"/>
          </p:cNvCxnSpPr>
          <p:nvPr/>
        </p:nvCxnSpPr>
        <p:spPr>
          <a:xfrm>
            <a:off x="1104900" y="3886200"/>
            <a:ext cx="0" cy="4572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 name="&quot;No&quot; Symbol 13">
            <a:extLst>
              <a:ext uri="{C183D7F6-B498-43B3-948B-1728B52AA6E4}">
                <adec:decorative xmlns:adec="http://schemas.microsoft.com/office/drawing/2017/decorative" val="1"/>
              </a:ext>
            </a:extLst>
          </p:cNvPr>
          <p:cNvSpPr/>
          <p:nvPr/>
        </p:nvSpPr>
        <p:spPr>
          <a:xfrm>
            <a:off x="133534" y="4021902"/>
            <a:ext cx="2095130" cy="1845023"/>
          </a:xfrm>
          <a:prstGeom prst="noSmoking">
            <a:avLst>
              <a:gd name="adj" fmla="val 10396"/>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0000"/>
              </a:solidFill>
            </a:endParaRPr>
          </a:p>
        </p:txBody>
      </p:sp>
      <p:sp>
        <p:nvSpPr>
          <p:cNvPr id="3" name="Date Placeholder 2">
            <a:extLst>
              <a:ext uri="{FF2B5EF4-FFF2-40B4-BE49-F238E27FC236}">
                <a16:creationId xmlns:a16="http://schemas.microsoft.com/office/drawing/2014/main" id="{D9A1B0E0-0534-44B0-A6A2-771708B3771F}"/>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12" name="Footer Placeholder 11">
            <a:extLst>
              <a:ext uri="{FF2B5EF4-FFF2-40B4-BE49-F238E27FC236}">
                <a16:creationId xmlns:a16="http://schemas.microsoft.com/office/drawing/2014/main" id="{31825692-C634-431D-ACD7-A16BD472D353}"/>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13" name="Slide Number Placeholder 12">
            <a:extLst>
              <a:ext uri="{FF2B5EF4-FFF2-40B4-BE49-F238E27FC236}">
                <a16:creationId xmlns:a16="http://schemas.microsoft.com/office/drawing/2014/main" id="{82461309-0E04-42C1-A347-CD0D947ECA9E}"/>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25</a:t>
            </a:fld>
            <a:endParaRPr lang="en-US" dirty="0"/>
          </a:p>
        </p:txBody>
      </p:sp>
    </p:spTree>
    <p:extLst>
      <p:ext uri="{BB962C8B-B14F-4D97-AF65-F5344CB8AC3E}">
        <p14:creationId xmlns:p14="http://schemas.microsoft.com/office/powerpoint/2010/main" val="308542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b="0" i="1" dirty="0">
                <a:solidFill>
                  <a:schemeClr val="accent4"/>
                </a:solidFill>
              </a:rPr>
              <a:t>Responding to Workplace Violence in Healthcare								Options</a:t>
            </a:r>
            <a:endParaRPr lang="en-US" sz="2000" dirty="0"/>
          </a:p>
        </p:txBody>
      </p:sp>
      <p:sp>
        <p:nvSpPr>
          <p:cNvPr id="4" name="Content Placeholder 3"/>
          <p:cNvSpPr>
            <a:spLocks noGrp="1"/>
          </p:cNvSpPr>
          <p:nvPr>
            <p:ph sz="quarter" idx="12"/>
          </p:nvPr>
        </p:nvSpPr>
        <p:spPr/>
        <p:txBody>
          <a:bodyPr/>
          <a:lstStyle/>
          <a:p>
            <a:pPr marL="0" indent="0">
              <a:buNone/>
            </a:pPr>
            <a:r>
              <a:rPr lang="en-US" sz="3600" dirty="0">
                <a:solidFill>
                  <a:schemeClr val="accent1"/>
                </a:solidFill>
              </a:rPr>
              <a:t>Our options:            </a:t>
            </a:r>
            <a:r>
              <a:rPr lang="en-US" sz="3600" i="1" dirty="0">
                <a:solidFill>
                  <a:schemeClr val="accent1"/>
                </a:solidFill>
              </a:rPr>
              <a:t>A.B.L.E.</a:t>
            </a:r>
          </a:p>
          <a:p>
            <a:pPr marL="571500" lvl="2" indent="0">
              <a:buNone/>
            </a:pPr>
            <a:r>
              <a:rPr lang="en-US" sz="6000" dirty="0"/>
              <a:t>A</a:t>
            </a:r>
          </a:p>
          <a:p>
            <a:pPr marL="571500" lvl="2" indent="0">
              <a:buNone/>
            </a:pPr>
            <a:r>
              <a:rPr lang="en-US" sz="6000" dirty="0"/>
              <a:t>B</a:t>
            </a:r>
          </a:p>
          <a:p>
            <a:pPr marL="571500" lvl="2" indent="0">
              <a:buNone/>
            </a:pPr>
            <a:r>
              <a:rPr lang="en-US" sz="6000" dirty="0"/>
              <a:t>L</a:t>
            </a:r>
          </a:p>
          <a:p>
            <a:pPr marL="571500" lvl="2" indent="0">
              <a:buNone/>
            </a:pPr>
            <a:r>
              <a:rPr lang="en-US" sz="6000" dirty="0"/>
              <a:t>E</a:t>
            </a:r>
          </a:p>
        </p:txBody>
      </p:sp>
      <p:sp>
        <p:nvSpPr>
          <p:cNvPr id="3" name="Date Placeholder 2">
            <a:extLst>
              <a:ext uri="{FF2B5EF4-FFF2-40B4-BE49-F238E27FC236}">
                <a16:creationId xmlns:a16="http://schemas.microsoft.com/office/drawing/2014/main" id="{207E5F84-474F-44CB-A6CF-319B67FB91F7}"/>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5" name="Footer Placeholder 4">
            <a:extLst>
              <a:ext uri="{FF2B5EF4-FFF2-40B4-BE49-F238E27FC236}">
                <a16:creationId xmlns:a16="http://schemas.microsoft.com/office/drawing/2014/main" id="{DF839E16-3BE2-4778-8633-4F40C944A92C}"/>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6" name="Slide Number Placeholder 5">
            <a:extLst>
              <a:ext uri="{FF2B5EF4-FFF2-40B4-BE49-F238E27FC236}">
                <a16:creationId xmlns:a16="http://schemas.microsoft.com/office/drawing/2014/main" id="{5A61C135-AAF0-4151-8ED5-FA42F7092452}"/>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b="0" i="1" dirty="0">
                <a:solidFill>
                  <a:schemeClr val="accent4"/>
                </a:solidFill>
              </a:rPr>
              <a:t>Responding to Workplace Violence in Healthcare								A - Accept</a:t>
            </a:r>
            <a:endParaRPr lang="en-US" sz="2000" dirty="0"/>
          </a:p>
        </p:txBody>
      </p:sp>
      <p:sp>
        <p:nvSpPr>
          <p:cNvPr id="4" name="Content Placeholder 3"/>
          <p:cNvSpPr>
            <a:spLocks noGrp="1"/>
          </p:cNvSpPr>
          <p:nvPr>
            <p:ph sz="quarter" idx="12"/>
          </p:nvPr>
        </p:nvSpPr>
        <p:spPr/>
        <p:txBody>
          <a:bodyPr/>
          <a:lstStyle/>
          <a:p>
            <a:pPr marL="0" indent="0">
              <a:buNone/>
            </a:pPr>
            <a:r>
              <a:rPr lang="en-US" sz="5400" b="1" dirty="0"/>
              <a:t>A</a:t>
            </a:r>
            <a:r>
              <a:rPr lang="en-US" sz="5400" dirty="0"/>
              <a:t> = </a:t>
            </a:r>
            <a:r>
              <a:rPr lang="en-US" sz="5400" b="1" dirty="0">
                <a:solidFill>
                  <a:schemeClr val="accent3"/>
                </a:solidFill>
              </a:rPr>
              <a:t>Accept</a:t>
            </a:r>
            <a:r>
              <a:rPr lang="en-US" sz="4000" dirty="0">
                <a:solidFill>
                  <a:schemeClr val="accent3"/>
                </a:solidFill>
              </a:rPr>
              <a:t> </a:t>
            </a:r>
            <a:r>
              <a:rPr lang="en-US" sz="4000" dirty="0"/>
              <a:t>what is happening </a:t>
            </a:r>
          </a:p>
          <a:p>
            <a:pPr marL="0" indent="0" algn="ctr">
              <a:buNone/>
            </a:pPr>
            <a:r>
              <a:rPr lang="en-US" sz="3200" i="1" dirty="0"/>
              <a:t>- quickly -</a:t>
            </a:r>
          </a:p>
          <a:p>
            <a:pPr marL="0" indent="0">
              <a:buNone/>
            </a:pPr>
            <a:r>
              <a:rPr lang="en-US" sz="6000" dirty="0"/>
              <a:t>B</a:t>
            </a:r>
          </a:p>
          <a:p>
            <a:pPr marL="0" indent="0">
              <a:buNone/>
            </a:pPr>
            <a:r>
              <a:rPr lang="en-US" sz="6000" dirty="0"/>
              <a:t>L</a:t>
            </a:r>
          </a:p>
          <a:p>
            <a:pPr marL="0" indent="0">
              <a:buNone/>
            </a:pPr>
            <a:r>
              <a:rPr lang="en-US" sz="6000" dirty="0"/>
              <a:t>E</a:t>
            </a:r>
          </a:p>
        </p:txBody>
      </p:sp>
      <p:sp>
        <p:nvSpPr>
          <p:cNvPr id="3" name="Date Placeholder 2">
            <a:extLst>
              <a:ext uri="{FF2B5EF4-FFF2-40B4-BE49-F238E27FC236}">
                <a16:creationId xmlns:a16="http://schemas.microsoft.com/office/drawing/2014/main" id="{CCBE18AA-0FA7-4D0F-9F97-21DB72D50817}"/>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5" name="Footer Placeholder 4">
            <a:extLst>
              <a:ext uri="{FF2B5EF4-FFF2-40B4-BE49-F238E27FC236}">
                <a16:creationId xmlns:a16="http://schemas.microsoft.com/office/drawing/2014/main" id="{8925872A-C345-423A-B746-D35912875912}"/>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6" name="Slide Number Placeholder 5">
            <a:extLst>
              <a:ext uri="{FF2B5EF4-FFF2-40B4-BE49-F238E27FC236}">
                <a16:creationId xmlns:a16="http://schemas.microsoft.com/office/drawing/2014/main" id="{B57BBAEA-3DF3-411E-80BD-B31E24A9BE74}"/>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27</a:t>
            </a:fld>
            <a:endParaRPr lang="en-US" dirty="0"/>
          </a:p>
        </p:txBody>
      </p:sp>
    </p:spTree>
    <p:extLst>
      <p:ext uri="{BB962C8B-B14F-4D97-AF65-F5344CB8AC3E}">
        <p14:creationId xmlns:p14="http://schemas.microsoft.com/office/powerpoint/2010/main" val="31044276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1600" b="0" i="1" dirty="0">
                <a:solidFill>
                  <a:schemeClr val="accent4"/>
                </a:solidFill>
              </a:rPr>
              <a:t>Responding to Workplace Violence in Healthcare								It’s real</a:t>
            </a:r>
            <a:endParaRPr lang="en-US" sz="1800" dirty="0"/>
          </a:p>
        </p:txBody>
      </p:sp>
      <p:sp>
        <p:nvSpPr>
          <p:cNvPr id="3" name="Content Placeholder 2"/>
          <p:cNvSpPr>
            <a:spLocks noGrp="1"/>
          </p:cNvSpPr>
          <p:nvPr>
            <p:ph sz="quarter" idx="12"/>
          </p:nvPr>
        </p:nvSpPr>
        <p:spPr/>
        <p:txBody>
          <a:bodyPr/>
          <a:lstStyle/>
          <a:p>
            <a:pPr marL="0" indent="0">
              <a:buNone/>
            </a:pPr>
            <a:r>
              <a:rPr lang="en-US" dirty="0">
                <a:solidFill>
                  <a:schemeClr val="accent1"/>
                </a:solidFill>
              </a:rPr>
              <a:t>It’s happening</a:t>
            </a:r>
          </a:p>
          <a:p>
            <a:pPr marL="0" indent="0">
              <a:buNone/>
            </a:pPr>
            <a:r>
              <a:rPr lang="en-US" dirty="0">
                <a:solidFill>
                  <a:schemeClr val="accent1"/>
                </a:solidFill>
              </a:rPr>
              <a:t>It’s real</a:t>
            </a:r>
          </a:p>
          <a:p>
            <a:pPr marL="0" indent="0">
              <a:buNone/>
            </a:pPr>
            <a:endParaRPr lang="en-US" dirty="0"/>
          </a:p>
          <a:p>
            <a:pPr marL="0" indent="0">
              <a:buNone/>
            </a:pPr>
            <a:r>
              <a:rPr lang="en-US" sz="2400" dirty="0"/>
              <a:t>This may take seconds or minutes.</a:t>
            </a:r>
          </a:p>
          <a:p>
            <a:pPr marL="457200" indent="-457200">
              <a:buFont typeface="Arial" panose="020B0604020202020204" pitchFamily="34" charset="0"/>
              <a:buChar char="•"/>
            </a:pPr>
            <a:r>
              <a:rPr lang="en-US" sz="2400" dirty="0"/>
              <a:t>Some events gradually build,  </a:t>
            </a:r>
          </a:p>
          <a:p>
            <a:pPr marL="571500" lvl="4" indent="0">
              <a:buNone/>
            </a:pPr>
            <a:r>
              <a:rPr lang="en-US" sz="2400" dirty="0"/>
              <a:t>                 . . . while some events have “</a:t>
            </a:r>
            <a:r>
              <a:rPr lang="en-US" sz="2400" i="1" dirty="0"/>
              <a:t>no-warning</a:t>
            </a:r>
            <a:r>
              <a:rPr lang="en-US" sz="2400" dirty="0"/>
              <a:t>”</a:t>
            </a:r>
          </a:p>
          <a:p>
            <a:pPr marL="0" indent="0">
              <a:buNone/>
            </a:pPr>
            <a:endParaRPr lang="en-US" sz="2400" dirty="0"/>
          </a:p>
          <a:p>
            <a:pPr marL="0" indent="0">
              <a:buNone/>
            </a:pPr>
            <a:r>
              <a:rPr lang="en-US" sz="2400" dirty="0"/>
              <a:t>You won’t be able to </a:t>
            </a:r>
            <a:r>
              <a:rPr lang="en-US" sz="2400" b="1" i="1" dirty="0">
                <a:solidFill>
                  <a:schemeClr val="accent3">
                    <a:lumMod val="50000"/>
                  </a:schemeClr>
                </a:solidFill>
              </a:rPr>
              <a:t>REACT</a:t>
            </a:r>
            <a:r>
              <a:rPr lang="en-US" sz="2400" dirty="0"/>
              <a:t> until you </a:t>
            </a:r>
            <a:r>
              <a:rPr lang="en-US" sz="2400" u="sng" dirty="0">
                <a:solidFill>
                  <a:schemeClr val="accent5"/>
                </a:solidFill>
              </a:rPr>
              <a:t>A</a:t>
            </a:r>
            <a:r>
              <a:rPr lang="en-US" sz="2400" dirty="0">
                <a:solidFill>
                  <a:schemeClr val="accent5"/>
                </a:solidFill>
              </a:rPr>
              <a:t>ccept</a:t>
            </a:r>
            <a:r>
              <a:rPr lang="en-US" sz="2400" dirty="0"/>
              <a:t> the situation.</a:t>
            </a:r>
          </a:p>
          <a:p>
            <a:pPr marL="0" indent="0">
              <a:buNone/>
            </a:pPr>
            <a:endParaRPr lang="en-US" sz="2400" dirty="0"/>
          </a:p>
          <a:p>
            <a:endParaRPr lang="en-US" dirty="0"/>
          </a:p>
        </p:txBody>
      </p:sp>
      <p:sp>
        <p:nvSpPr>
          <p:cNvPr id="4" name="Rounded Rectangle 3" descr=" &quot;Accept It&quot; "/>
          <p:cNvSpPr/>
          <p:nvPr/>
        </p:nvSpPr>
        <p:spPr>
          <a:xfrm>
            <a:off x="5410200" y="1087582"/>
            <a:ext cx="2152650" cy="1287293"/>
          </a:xfrm>
          <a:prstGeom prst="roundRect">
            <a:avLst/>
          </a:prstGeom>
          <a:solidFill>
            <a:schemeClr val="bg1"/>
          </a:solidFill>
          <a:ln w="57150">
            <a:solidFill>
              <a:srgbClr val="00B05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4800" b="1" u="sng" dirty="0">
                <a:solidFill>
                  <a:schemeClr val="accent1"/>
                </a:solidFill>
                <a:effectLst/>
                <a:ea typeface="Calibri"/>
                <a:cs typeface="Times New Roman"/>
              </a:rPr>
              <a:t>A</a:t>
            </a:r>
            <a:r>
              <a:rPr lang="en-US" sz="2800" b="1" dirty="0">
                <a:solidFill>
                  <a:schemeClr val="accent1"/>
                </a:solidFill>
                <a:effectLst/>
                <a:ea typeface="Calibri"/>
                <a:cs typeface="Times New Roman"/>
              </a:rPr>
              <a:t>ccept It</a:t>
            </a:r>
            <a:endParaRPr lang="en-US" sz="2800" dirty="0">
              <a:solidFill>
                <a:schemeClr val="accent1"/>
              </a:solidFill>
              <a:effectLst/>
              <a:ea typeface="Calibri"/>
              <a:cs typeface="Times New Roman"/>
            </a:endParaRPr>
          </a:p>
        </p:txBody>
      </p:sp>
      <p:sp>
        <p:nvSpPr>
          <p:cNvPr id="2" name="Date Placeholder 1">
            <a:extLst>
              <a:ext uri="{FF2B5EF4-FFF2-40B4-BE49-F238E27FC236}">
                <a16:creationId xmlns:a16="http://schemas.microsoft.com/office/drawing/2014/main" id="{01119B8A-7A5D-4B49-8386-E05CD21FFE71}"/>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5" name="Footer Placeholder 4">
            <a:extLst>
              <a:ext uri="{FF2B5EF4-FFF2-40B4-BE49-F238E27FC236}">
                <a16:creationId xmlns:a16="http://schemas.microsoft.com/office/drawing/2014/main" id="{55AE16FB-87A9-4A7C-90CC-A5246F835087}"/>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7" name="Slide Number Placeholder 6">
            <a:extLst>
              <a:ext uri="{FF2B5EF4-FFF2-40B4-BE49-F238E27FC236}">
                <a16:creationId xmlns:a16="http://schemas.microsoft.com/office/drawing/2014/main" id="{AE6364F3-42B3-4F11-9A65-AFC4C96C8E29}"/>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28</a:t>
            </a:fld>
            <a:endParaRPr lang="en-US" dirty="0"/>
          </a:p>
        </p:txBody>
      </p:sp>
    </p:spTree>
    <p:extLst>
      <p:ext uri="{BB962C8B-B14F-4D97-AF65-F5344CB8AC3E}">
        <p14:creationId xmlns:p14="http://schemas.microsoft.com/office/powerpoint/2010/main" val="1114487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3062"/>
            <a:ext cx="8229600" cy="768096"/>
          </a:xfrm>
        </p:spPr>
        <p:txBody>
          <a:bodyPr/>
          <a:lstStyle/>
          <a:p>
            <a:r>
              <a:rPr lang="en-US" sz="1600" b="0" i="1" dirty="0">
                <a:solidFill>
                  <a:schemeClr val="accent4"/>
                </a:solidFill>
              </a:rPr>
              <a:t>Responding to Workplace Violence in Healthcare								React</a:t>
            </a:r>
            <a:endParaRPr lang="en-US" sz="1800" dirty="0"/>
          </a:p>
        </p:txBody>
      </p:sp>
      <p:sp>
        <p:nvSpPr>
          <p:cNvPr id="4" name="Explosion 2 3" descr="Explosive graphic with the word &quot;boom&quot; inside. Now the graphic minimizes the &quot;don't accept/not an option&quot; and highlights &quot;accept it&quot; which now links to &quot;REACT&quot; to help yourself and others.&#10;"/>
          <p:cNvSpPr/>
          <p:nvPr/>
        </p:nvSpPr>
        <p:spPr>
          <a:xfrm>
            <a:off x="152400" y="944393"/>
            <a:ext cx="2438400" cy="1752600"/>
          </a:xfrm>
          <a:prstGeom prst="irregularSeal2">
            <a:avLst/>
          </a:prstGeom>
          <a:ln w="57150">
            <a:solidFill>
              <a:srgbClr val="FF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b="1" dirty="0">
                <a:effectLst/>
                <a:ea typeface="Calibri"/>
                <a:cs typeface="Times New Roman"/>
              </a:rPr>
              <a:t>BOOM</a:t>
            </a:r>
            <a:endParaRPr lang="en-US" dirty="0">
              <a:effectLst/>
              <a:ea typeface="Calibri"/>
              <a:cs typeface="Times New Roman"/>
            </a:endParaRPr>
          </a:p>
        </p:txBody>
      </p:sp>
      <p:sp>
        <p:nvSpPr>
          <p:cNvPr id="5" name="Rounded Rectangle 4">
            <a:extLst>
              <a:ext uri="{C183D7F6-B498-43B3-948B-1728B52AA6E4}">
                <adec:decorative xmlns:adec="http://schemas.microsoft.com/office/drawing/2017/decorative" val="1"/>
              </a:ext>
            </a:extLst>
          </p:cNvPr>
          <p:cNvSpPr/>
          <p:nvPr/>
        </p:nvSpPr>
        <p:spPr>
          <a:xfrm>
            <a:off x="4495800" y="609600"/>
            <a:ext cx="2152650" cy="1129351"/>
          </a:xfrm>
          <a:prstGeom prst="roundRect">
            <a:avLst/>
          </a:prstGeom>
          <a:solidFill>
            <a:schemeClr val="bg1"/>
          </a:solidFill>
          <a:ln w="57150">
            <a:solidFill>
              <a:srgbClr val="00B05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4800" b="1" u="sng" dirty="0">
                <a:solidFill>
                  <a:schemeClr val="accent1"/>
                </a:solidFill>
                <a:effectLst/>
                <a:ea typeface="Calibri"/>
                <a:cs typeface="Times New Roman"/>
              </a:rPr>
              <a:t>A</a:t>
            </a:r>
            <a:r>
              <a:rPr lang="en-US" sz="2800" b="1" dirty="0">
                <a:solidFill>
                  <a:schemeClr val="accent1"/>
                </a:solidFill>
                <a:effectLst/>
                <a:ea typeface="Calibri"/>
                <a:cs typeface="Times New Roman"/>
              </a:rPr>
              <a:t>ccept It</a:t>
            </a:r>
            <a:endParaRPr lang="en-US" sz="2800" dirty="0">
              <a:solidFill>
                <a:schemeClr val="accent1"/>
              </a:solidFill>
              <a:effectLst/>
              <a:ea typeface="Calibri"/>
              <a:cs typeface="Times New Roman"/>
            </a:endParaRPr>
          </a:p>
        </p:txBody>
      </p:sp>
      <p:cxnSp>
        <p:nvCxnSpPr>
          <p:cNvPr id="6" name="Straight Arrow Connector 5">
            <a:extLst>
              <a:ext uri="{C183D7F6-B498-43B3-948B-1728B52AA6E4}">
                <adec:decorative xmlns:adec="http://schemas.microsoft.com/office/drawing/2017/decorative" val="1"/>
              </a:ext>
            </a:extLst>
          </p:cNvPr>
          <p:cNvCxnSpPr>
            <a:cxnSpLocks/>
            <a:stCxn id="4" idx="3"/>
            <a:endCxn id="5" idx="1"/>
          </p:cNvCxnSpPr>
          <p:nvPr/>
        </p:nvCxnSpPr>
        <p:spPr>
          <a:xfrm flipV="1">
            <a:off x="2590800" y="1174276"/>
            <a:ext cx="1905000" cy="309285"/>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C183D7F6-B498-43B3-948B-1728B52AA6E4}">
                <adec:decorative xmlns:adec="http://schemas.microsoft.com/office/drawing/2017/decorative" val="1"/>
              </a:ext>
            </a:extLst>
          </p:cNvPr>
          <p:cNvSpPr/>
          <p:nvPr/>
        </p:nvSpPr>
        <p:spPr>
          <a:xfrm>
            <a:off x="625001" y="3048000"/>
            <a:ext cx="1035997" cy="457200"/>
          </a:xfrm>
          <a:prstGeom prst="roundRect">
            <a:avLst/>
          </a:prstGeom>
          <a:ln w="9525">
            <a:solidFill>
              <a:srgbClr val="FF000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200" dirty="0">
                <a:effectLst/>
                <a:ea typeface="Calibri"/>
                <a:cs typeface="Times New Roman"/>
              </a:rPr>
              <a:t>Don’t Accept</a:t>
            </a:r>
          </a:p>
        </p:txBody>
      </p:sp>
      <p:cxnSp>
        <p:nvCxnSpPr>
          <p:cNvPr id="10" name="Straight Arrow Connector 9">
            <a:extLst>
              <a:ext uri="{C183D7F6-B498-43B3-948B-1728B52AA6E4}">
                <adec:decorative xmlns:adec="http://schemas.microsoft.com/office/drawing/2017/decorative" val="1"/>
              </a:ext>
            </a:extLst>
          </p:cNvPr>
          <p:cNvCxnSpPr>
            <a:endCxn id="9" idx="0"/>
          </p:cNvCxnSpPr>
          <p:nvPr/>
        </p:nvCxnSpPr>
        <p:spPr>
          <a:xfrm>
            <a:off x="1143000" y="2552699"/>
            <a:ext cx="0" cy="495301"/>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C183D7F6-B498-43B3-948B-1728B52AA6E4}">
                <adec:decorative xmlns:adec="http://schemas.microsoft.com/office/drawing/2017/decorative" val="1"/>
              </a:ext>
            </a:extLst>
          </p:cNvPr>
          <p:cNvCxnSpPr>
            <a:cxnSpLocks/>
            <a:stCxn id="9" idx="2"/>
            <a:endCxn id="18" idx="0"/>
          </p:cNvCxnSpPr>
          <p:nvPr/>
        </p:nvCxnSpPr>
        <p:spPr>
          <a:xfrm>
            <a:off x="1143000" y="3505200"/>
            <a:ext cx="2026" cy="45720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C183D7F6-B498-43B3-948B-1728B52AA6E4}">
                <adec:decorative xmlns:adec="http://schemas.microsoft.com/office/drawing/2017/decorative" val="1"/>
              </a:ext>
            </a:extLst>
          </p:cNvPr>
          <p:cNvCxnSpPr>
            <a:cxnSpLocks/>
            <a:stCxn id="5" idx="2"/>
            <a:endCxn id="15" idx="0"/>
          </p:cNvCxnSpPr>
          <p:nvPr/>
        </p:nvCxnSpPr>
        <p:spPr>
          <a:xfrm>
            <a:off x="5572125" y="1738951"/>
            <a:ext cx="14028" cy="1613849"/>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a:extLst>
              <a:ext uri="{C183D7F6-B498-43B3-948B-1728B52AA6E4}">
                <adec:decorative xmlns:adec="http://schemas.microsoft.com/office/drawing/2017/decorative" val="1"/>
              </a:ext>
            </a:extLst>
          </p:cNvPr>
          <p:cNvSpPr/>
          <p:nvPr/>
        </p:nvSpPr>
        <p:spPr>
          <a:xfrm>
            <a:off x="4663440" y="3352800"/>
            <a:ext cx="1845425" cy="10668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800" b="1" dirty="0">
                <a:solidFill>
                  <a:schemeClr val="accent1"/>
                </a:solidFill>
                <a:effectLst/>
                <a:ea typeface="Calibri"/>
                <a:cs typeface="Times New Roman"/>
              </a:rPr>
              <a:t>React</a:t>
            </a:r>
          </a:p>
          <a:p>
            <a:pPr marL="0" marR="0" algn="ctr">
              <a:spcBef>
                <a:spcPts val="0"/>
              </a:spcBef>
              <a:spcAft>
                <a:spcPts val="0"/>
              </a:spcAft>
            </a:pPr>
            <a:r>
              <a:rPr lang="en-US" sz="1600" dirty="0">
                <a:ea typeface="Calibri"/>
                <a:cs typeface="Times New Roman"/>
              </a:rPr>
              <a:t>(help yourself, help others)</a:t>
            </a:r>
            <a:endParaRPr lang="en-US" sz="1600" dirty="0">
              <a:effectLst/>
              <a:ea typeface="Calibri"/>
              <a:cs typeface="Times New Roman"/>
            </a:endParaRPr>
          </a:p>
        </p:txBody>
      </p:sp>
      <p:sp>
        <p:nvSpPr>
          <p:cNvPr id="18" name="Rounded Rectangle 17">
            <a:extLst>
              <a:ext uri="{C183D7F6-B498-43B3-948B-1728B52AA6E4}">
                <adec:decorative xmlns:adec="http://schemas.microsoft.com/office/drawing/2017/decorative" val="1"/>
              </a:ext>
            </a:extLst>
          </p:cNvPr>
          <p:cNvSpPr/>
          <p:nvPr/>
        </p:nvSpPr>
        <p:spPr>
          <a:xfrm>
            <a:off x="625001" y="3962400"/>
            <a:ext cx="1040050" cy="619125"/>
          </a:xfrm>
          <a:prstGeom prst="roundRect">
            <a:avLst/>
          </a:prstGeom>
          <a:ln w="9525">
            <a:solidFill>
              <a:srgbClr val="FF000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200" dirty="0">
                <a:effectLst/>
                <a:highlight>
                  <a:srgbClr val="FFFF00"/>
                </a:highlight>
                <a:ea typeface="Calibri"/>
                <a:cs typeface="Times New Roman"/>
              </a:rPr>
              <a:t>(</a:t>
            </a:r>
            <a:r>
              <a:rPr lang="en-US" sz="1200" b="1" dirty="0">
                <a:effectLst/>
                <a:highlight>
                  <a:srgbClr val="FFFF00"/>
                </a:highlight>
                <a:ea typeface="Calibri"/>
                <a:cs typeface="Times New Roman"/>
              </a:rPr>
              <a:t>NOT AN OPTION</a:t>
            </a:r>
            <a:r>
              <a:rPr lang="en-US" sz="1400" dirty="0">
                <a:effectLst/>
                <a:highlight>
                  <a:srgbClr val="FFFF00"/>
                </a:highlight>
                <a:ea typeface="Calibri"/>
                <a:cs typeface="Times New Roman"/>
              </a:rPr>
              <a:t>)</a:t>
            </a:r>
            <a:endParaRPr lang="en-US" sz="1100" dirty="0">
              <a:effectLst/>
              <a:ea typeface="Calibri"/>
              <a:cs typeface="Times New Roman"/>
            </a:endParaRPr>
          </a:p>
        </p:txBody>
      </p:sp>
      <p:sp>
        <p:nvSpPr>
          <p:cNvPr id="3" name="Date Placeholder 2">
            <a:extLst>
              <a:ext uri="{FF2B5EF4-FFF2-40B4-BE49-F238E27FC236}">
                <a16:creationId xmlns:a16="http://schemas.microsoft.com/office/drawing/2014/main" id="{CDE99358-DAD3-4774-B9CB-7CF810AF0448}"/>
              </a:ext>
              <a:ext uri="{C183D7F6-B498-43B3-948B-1728B52AA6E4}">
                <adec:decorative xmlns:adec="http://schemas.microsoft.com/office/drawing/2017/decorative" val="1"/>
              </a:ext>
            </a:extLst>
          </p:cNvPr>
          <p:cNvSpPr>
            <a:spLocks noGrp="1"/>
          </p:cNvSpPr>
          <p:nvPr>
            <p:ph type="dt" sz="half" idx="15"/>
          </p:nvPr>
        </p:nvSpPr>
        <p:spPr/>
        <p:txBody>
          <a:bodyPr/>
          <a:lstStyle/>
          <a:p>
            <a:r>
              <a:rPr lang="en-US" dirty="0"/>
              <a:t>2021</a:t>
            </a:r>
          </a:p>
        </p:txBody>
      </p:sp>
      <p:sp>
        <p:nvSpPr>
          <p:cNvPr id="7" name="Footer Placeholder 6">
            <a:extLst>
              <a:ext uri="{FF2B5EF4-FFF2-40B4-BE49-F238E27FC236}">
                <a16:creationId xmlns:a16="http://schemas.microsoft.com/office/drawing/2014/main" id="{F5853DEA-47CE-42F5-9FA7-8ADF7ADE68F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Summa Health</a:t>
            </a:r>
          </a:p>
        </p:txBody>
      </p:sp>
      <p:sp>
        <p:nvSpPr>
          <p:cNvPr id="8" name="Slide Number Placeholder 7">
            <a:extLst>
              <a:ext uri="{FF2B5EF4-FFF2-40B4-BE49-F238E27FC236}">
                <a16:creationId xmlns:a16="http://schemas.microsoft.com/office/drawing/2014/main" id="{33127E05-8868-4D95-8EDA-2162BED3A11B}"/>
              </a:ext>
              <a:ext uri="{C183D7F6-B498-43B3-948B-1728B52AA6E4}">
                <adec:decorative xmlns:adec="http://schemas.microsoft.com/office/drawing/2017/decorative" val="1"/>
              </a:ext>
            </a:extLst>
          </p:cNvPr>
          <p:cNvSpPr>
            <a:spLocks noGrp="1"/>
          </p:cNvSpPr>
          <p:nvPr>
            <p:ph type="sldNum" sz="quarter" idx="12"/>
          </p:nvPr>
        </p:nvSpPr>
        <p:spPr/>
        <p:txBody>
          <a:bodyPr/>
          <a:lstStyle/>
          <a:p>
            <a:fld id="{5E8BC936-0928-C346-B13E-04BD58031644}" type="slidenum">
              <a:rPr lang="en-US" smtClean="0"/>
              <a:pPr/>
              <a:t>29</a:t>
            </a:fld>
            <a:endParaRPr lang="en-US" dirty="0"/>
          </a:p>
        </p:txBody>
      </p:sp>
    </p:spTree>
    <p:extLst>
      <p:ext uri="{BB962C8B-B14F-4D97-AF65-F5344CB8AC3E}">
        <p14:creationId xmlns:p14="http://schemas.microsoft.com/office/powerpoint/2010/main" val="967634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8411BEE-F36D-4E77-997C-76029A5AA069}"/>
              </a:ext>
              <a:ext uri="{C183D7F6-B498-43B3-948B-1728B52AA6E4}">
                <adec:decorative xmlns:adec="http://schemas.microsoft.com/office/drawing/2017/decorative" val="0"/>
              </a:ext>
            </a:extLst>
          </p:cNvPr>
          <p:cNvSpPr>
            <a:spLocks noGrp="1"/>
          </p:cNvSpPr>
          <p:nvPr>
            <p:ph type="title"/>
          </p:nvPr>
        </p:nvSpPr>
        <p:spPr>
          <a:xfrm>
            <a:off x="424912" y="457200"/>
            <a:ext cx="8229600" cy="768350"/>
          </a:xfrm>
        </p:spPr>
        <p:txBody>
          <a:bodyPr/>
          <a:lstStyle/>
          <a:p>
            <a:r>
              <a:rPr lang="en-US" sz="1600" b="0" i="1" dirty="0">
                <a:solidFill>
                  <a:schemeClr val="accent4"/>
                </a:solidFill>
              </a:rPr>
              <a:t>Responding to Workplace Violence in Healthcare					Introduction and Warnings</a:t>
            </a:r>
            <a:endParaRPr lang="en-US" sz="1600" dirty="0"/>
          </a:p>
        </p:txBody>
      </p:sp>
      <p:sp>
        <p:nvSpPr>
          <p:cNvPr id="3" name="Content Placeholder 2">
            <a:extLst>
              <a:ext uri="{C183D7F6-B498-43B3-948B-1728B52AA6E4}">
                <adec:decorative xmlns:adec="http://schemas.microsoft.com/office/drawing/2017/decorative" val="0"/>
              </a:ext>
            </a:extLst>
          </p:cNvPr>
          <p:cNvSpPr>
            <a:spLocks noGrp="1"/>
          </p:cNvSpPr>
          <p:nvPr>
            <p:ph sz="quarter" idx="12"/>
          </p:nvPr>
        </p:nvSpPr>
        <p:spPr/>
        <p:txBody>
          <a:bodyPr/>
          <a:lstStyle/>
          <a:p>
            <a:pPr marL="0" indent="0">
              <a:buNone/>
            </a:pPr>
            <a:r>
              <a:rPr lang="en-US" sz="2800" dirty="0">
                <a:solidFill>
                  <a:schemeClr val="accent1"/>
                </a:solidFill>
              </a:rPr>
              <a:t>Introduction</a:t>
            </a:r>
          </a:p>
          <a:p>
            <a:pPr lvl="1"/>
            <a:r>
              <a:rPr lang="en-US" sz="2400" b="0" dirty="0"/>
              <a:t>Instructor</a:t>
            </a:r>
            <a:r>
              <a:rPr lang="en-US" sz="2400" dirty="0"/>
              <a:t>s</a:t>
            </a:r>
            <a:endParaRPr lang="en-US" sz="2400" b="0" dirty="0"/>
          </a:p>
          <a:p>
            <a:pPr lvl="1"/>
            <a:r>
              <a:rPr lang="en-US" sz="2400" dirty="0"/>
              <a:t>How we got here</a:t>
            </a:r>
          </a:p>
          <a:p>
            <a:pPr marL="0" indent="0">
              <a:buNone/>
            </a:pPr>
            <a:endParaRPr lang="en-US" sz="2800" dirty="0"/>
          </a:p>
          <a:p>
            <a:pPr marL="0" indent="0">
              <a:buNone/>
            </a:pPr>
            <a:r>
              <a:rPr lang="en-US" sz="2800" dirty="0">
                <a:solidFill>
                  <a:schemeClr val="accent1"/>
                </a:solidFill>
              </a:rPr>
              <a:t>Warnings</a:t>
            </a:r>
          </a:p>
          <a:p>
            <a:pPr lvl="1"/>
            <a:r>
              <a:rPr lang="en-US" sz="2400" dirty="0"/>
              <a:t>Violent sounds and images in simulations</a:t>
            </a:r>
          </a:p>
          <a:p>
            <a:pPr lvl="1"/>
            <a:r>
              <a:rPr lang="en-US" sz="2400" dirty="0"/>
              <a:t>Not a substitute for N.V.C.I. </a:t>
            </a:r>
            <a:br>
              <a:rPr lang="en-US" sz="2400" dirty="0"/>
            </a:br>
            <a:r>
              <a:rPr lang="en-US" sz="2400" dirty="0"/>
              <a:t>             </a:t>
            </a:r>
            <a:r>
              <a:rPr lang="en-US" sz="1800" dirty="0"/>
              <a:t>(Non-Violent Crisis Intervention training)</a:t>
            </a:r>
          </a:p>
          <a:p>
            <a:pPr lvl="1"/>
            <a:r>
              <a:rPr lang="en-US" sz="2400" dirty="0"/>
              <a:t>No guarantee of survival or safety when concepts are applied in real life</a:t>
            </a:r>
          </a:p>
          <a:p>
            <a:pPr marL="344487" lvl="1" indent="0">
              <a:buNone/>
            </a:pPr>
            <a:endParaRPr lang="en-US" sz="2800" dirty="0"/>
          </a:p>
        </p:txBody>
      </p:sp>
      <p:pic>
        <p:nvPicPr>
          <p:cNvPr id="2" name="Picture 1">
            <a:extLst>
              <a:ext uri="{FF2B5EF4-FFF2-40B4-BE49-F238E27FC236}">
                <a16:creationId xmlns:a16="http://schemas.microsoft.com/office/drawing/2014/main" id="{56A32B66-86B0-4D8F-96D4-2459DF7B61B3}"/>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62600" y="1225550"/>
            <a:ext cx="2799058" cy="1853351"/>
          </a:xfrm>
          <a:prstGeom prst="rect">
            <a:avLst/>
          </a:prstGeom>
          <a:ln>
            <a:noFill/>
          </a:ln>
          <a:effectLst/>
        </p:spPr>
      </p:pic>
      <p:sp>
        <p:nvSpPr>
          <p:cNvPr id="5" name="Date Placeholder 4">
            <a:extLst>
              <a:ext uri="{FF2B5EF4-FFF2-40B4-BE49-F238E27FC236}">
                <a16:creationId xmlns:a16="http://schemas.microsoft.com/office/drawing/2014/main" id="{2A5E63FE-E283-46EC-BB4D-EB52D4AC1E5B}"/>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7" name="Slide Number Placeholder 6">
            <a:extLst>
              <a:ext uri="{FF2B5EF4-FFF2-40B4-BE49-F238E27FC236}">
                <a16:creationId xmlns:a16="http://schemas.microsoft.com/office/drawing/2014/main" id="{FDF626ED-5941-4172-A81A-7D0657AA135D}"/>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3</a:t>
            </a:fld>
            <a:endParaRPr lang="en-US" dirty="0"/>
          </a:p>
        </p:txBody>
      </p:sp>
      <p:sp>
        <p:nvSpPr>
          <p:cNvPr id="6" name="Footer Placeholder 5">
            <a:extLst>
              <a:ext uri="{FF2B5EF4-FFF2-40B4-BE49-F238E27FC236}">
                <a16:creationId xmlns:a16="http://schemas.microsoft.com/office/drawing/2014/main" id="{8E6FB7EC-7441-44D8-8CFD-D1F95079E15B}"/>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Tree>
    <p:extLst>
      <p:ext uri="{BB962C8B-B14F-4D97-AF65-F5344CB8AC3E}">
        <p14:creationId xmlns:p14="http://schemas.microsoft.com/office/powerpoint/2010/main" val="551881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b="0" i="1" dirty="0">
                <a:solidFill>
                  <a:schemeClr val="accent4"/>
                </a:solidFill>
              </a:rPr>
              <a:t>Responding to Workplace Violence in Healthcare							It’s your right!</a:t>
            </a:r>
            <a:endParaRPr lang="en-US" sz="1800" dirty="0"/>
          </a:p>
        </p:txBody>
      </p:sp>
      <p:sp>
        <p:nvSpPr>
          <p:cNvPr id="3" name="Content Placeholder 2"/>
          <p:cNvSpPr>
            <a:spLocks noGrp="1"/>
          </p:cNvSpPr>
          <p:nvPr>
            <p:ph sz="quarter" idx="12"/>
          </p:nvPr>
        </p:nvSpPr>
        <p:spPr/>
        <p:txBody>
          <a:bodyPr/>
          <a:lstStyle/>
          <a:p>
            <a:pPr marL="171450" indent="-171450">
              <a:buFont typeface="Arial" panose="020B0604020202020204" pitchFamily="34" charset="0"/>
              <a:buChar char="•"/>
            </a:pPr>
            <a:endParaRPr lang="en-US" sz="1100" dirty="0"/>
          </a:p>
          <a:p>
            <a:pPr marL="457200" indent="-457200">
              <a:lnSpc>
                <a:spcPct val="150000"/>
              </a:lnSpc>
              <a:buFont typeface="Arial" panose="020B0604020202020204" pitchFamily="34" charset="0"/>
              <a:buChar char="•"/>
            </a:pPr>
            <a:r>
              <a:rPr lang="en-US" sz="2400" dirty="0"/>
              <a:t>Take control of your choices to </a:t>
            </a:r>
            <a:r>
              <a:rPr lang="en-US" sz="2400" dirty="0">
                <a:solidFill>
                  <a:schemeClr val="accent1"/>
                </a:solidFill>
              </a:rPr>
              <a:t>be safe</a:t>
            </a:r>
            <a:r>
              <a:rPr lang="en-US" sz="2400" dirty="0"/>
              <a:t>.</a:t>
            </a:r>
          </a:p>
          <a:p>
            <a:pPr marL="457200" indent="-457200">
              <a:lnSpc>
                <a:spcPct val="150000"/>
              </a:lnSpc>
              <a:buFont typeface="Arial" panose="020B0604020202020204" pitchFamily="34" charset="0"/>
              <a:buChar char="•"/>
            </a:pPr>
            <a:r>
              <a:rPr lang="en-US" sz="2400" dirty="0"/>
              <a:t>Take control of your choices </a:t>
            </a:r>
            <a:r>
              <a:rPr lang="en-US" sz="2400" dirty="0">
                <a:solidFill>
                  <a:schemeClr val="accent1"/>
                </a:solidFill>
              </a:rPr>
              <a:t>to survive</a:t>
            </a:r>
            <a:r>
              <a:rPr lang="en-US" sz="2400" dirty="0"/>
              <a:t>.</a:t>
            </a:r>
          </a:p>
          <a:p>
            <a:pPr marL="457200" indent="-457200">
              <a:lnSpc>
                <a:spcPct val="150000"/>
              </a:lnSpc>
              <a:buFont typeface="Arial" panose="020B0604020202020204" pitchFamily="34" charset="0"/>
              <a:buChar char="•"/>
            </a:pPr>
            <a:r>
              <a:rPr lang="en-US" sz="2400" dirty="0"/>
              <a:t>You have a responsibility to your </a:t>
            </a:r>
          </a:p>
          <a:p>
            <a:pPr marL="285750" lvl="1" indent="0">
              <a:buNone/>
            </a:pPr>
            <a:r>
              <a:rPr lang="en-US" sz="2400" dirty="0"/>
              <a:t>   </a:t>
            </a:r>
            <a:r>
              <a:rPr lang="en-US" sz="2400" i="1" dirty="0"/>
              <a:t>family, friends, patients, </a:t>
            </a:r>
          </a:p>
          <a:p>
            <a:pPr marL="285750" lvl="1" indent="0">
              <a:buNone/>
            </a:pPr>
            <a:r>
              <a:rPr lang="en-US" sz="2400" i="1" dirty="0"/>
              <a:t>   and co-workers </a:t>
            </a:r>
            <a:r>
              <a:rPr lang="en-US" sz="2400" dirty="0">
                <a:solidFill>
                  <a:schemeClr val="accent1"/>
                </a:solidFill>
              </a:rPr>
              <a:t>to survive!</a:t>
            </a:r>
          </a:p>
          <a:p>
            <a:pPr marL="457200" indent="-457200">
              <a:lnSpc>
                <a:spcPct val="150000"/>
              </a:lnSpc>
              <a:buFont typeface="Arial" panose="020B0604020202020204" pitchFamily="34" charset="0"/>
              <a:buChar char="•"/>
            </a:pPr>
            <a:r>
              <a:rPr lang="en-US" sz="2400" dirty="0">
                <a:solidFill>
                  <a:schemeClr val="accent5"/>
                </a:solidFill>
              </a:rPr>
              <a:t>You have the right to survive!</a:t>
            </a:r>
          </a:p>
          <a:p>
            <a:pPr marL="457200" indent="-457200">
              <a:lnSpc>
                <a:spcPct val="150000"/>
              </a:lnSpc>
              <a:buFont typeface="Arial" panose="020B0604020202020204" pitchFamily="34" charset="0"/>
              <a:buChar char="•"/>
            </a:pPr>
            <a:endParaRPr lang="en-US" sz="2400" dirty="0">
              <a:solidFill>
                <a:schemeClr val="accent5"/>
              </a:solidFill>
            </a:endParaRPr>
          </a:p>
        </p:txBody>
      </p:sp>
      <p:sp>
        <p:nvSpPr>
          <p:cNvPr id="4" name="Date Placeholder 3">
            <a:extLst>
              <a:ext uri="{FF2B5EF4-FFF2-40B4-BE49-F238E27FC236}">
                <a16:creationId xmlns:a16="http://schemas.microsoft.com/office/drawing/2014/main" id="{9C1BC9E8-DE2B-46B6-8C25-DDAE5060B7AA}"/>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5" name="Footer Placeholder 4">
            <a:extLst>
              <a:ext uri="{FF2B5EF4-FFF2-40B4-BE49-F238E27FC236}">
                <a16:creationId xmlns:a16="http://schemas.microsoft.com/office/drawing/2014/main" id="{42319650-25DA-4837-BBCC-8D4D2C11F5C6}"/>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6" name="Slide Number Placeholder 5">
            <a:extLst>
              <a:ext uri="{FF2B5EF4-FFF2-40B4-BE49-F238E27FC236}">
                <a16:creationId xmlns:a16="http://schemas.microsoft.com/office/drawing/2014/main" id="{F9BE03B3-DD7E-4608-97EF-30D7B9BA9936}"/>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30</a:t>
            </a:fld>
            <a:endParaRPr lang="en-US" dirty="0"/>
          </a:p>
        </p:txBody>
      </p:sp>
      <p:pic>
        <p:nvPicPr>
          <p:cNvPr id="7" name="Picture 6">
            <a:extLst>
              <a:ext uri="{FF2B5EF4-FFF2-40B4-BE49-F238E27FC236}">
                <a16:creationId xmlns:a16="http://schemas.microsoft.com/office/drawing/2014/main" id="{D22D71AB-5D2F-4E06-B26D-19A86DD60594}"/>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rot="2062643">
            <a:off x="5742152" y="3421009"/>
            <a:ext cx="2423234" cy="1817426"/>
          </a:xfrm>
          <a:prstGeom prst="rect">
            <a:avLst/>
          </a:prstGeom>
        </p:spPr>
      </p:pic>
    </p:spTree>
    <p:extLst>
      <p:ext uri="{BB962C8B-B14F-4D97-AF65-F5344CB8AC3E}">
        <p14:creationId xmlns:p14="http://schemas.microsoft.com/office/powerpoint/2010/main" val="111448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466595" y="381127"/>
            <a:ext cx="8229600" cy="768096"/>
          </a:xfrm>
        </p:spPr>
        <p:txBody>
          <a:bodyPr/>
          <a:lstStyle/>
          <a:p>
            <a:r>
              <a:rPr lang="en-US" sz="1600" b="0" i="1" dirty="0">
                <a:solidFill>
                  <a:schemeClr val="accent4"/>
                </a:solidFill>
              </a:rPr>
              <a:t>Responding to Workplace Violence in Healthcare				Activate Emergency Response</a:t>
            </a:r>
            <a:endParaRPr lang="en-US" sz="1800" dirty="0"/>
          </a:p>
        </p:txBody>
      </p:sp>
      <p:sp>
        <p:nvSpPr>
          <p:cNvPr id="19460" name="Rectangle 3"/>
          <p:cNvSpPr>
            <a:spLocks noGrp="1" noChangeArrowheads="1"/>
          </p:cNvSpPr>
          <p:nvPr>
            <p:ph sz="quarter" idx="12"/>
          </p:nvPr>
        </p:nvSpPr>
        <p:spPr>
          <a:xfrm>
            <a:off x="457200" y="1524000"/>
            <a:ext cx="8229600" cy="4568825"/>
          </a:xfrm>
        </p:spPr>
        <p:txBody>
          <a:bodyPr/>
          <a:lstStyle/>
          <a:p>
            <a:pPr marL="0" indent="0">
              <a:buNone/>
            </a:pPr>
            <a:r>
              <a:rPr lang="en-US" dirty="0">
                <a:solidFill>
                  <a:schemeClr val="accent1"/>
                </a:solidFill>
                <a:latin typeface="+mj-lt"/>
              </a:rPr>
              <a:t>Activate a call for help by:</a:t>
            </a:r>
          </a:p>
          <a:p>
            <a:pPr lvl="1"/>
            <a:r>
              <a:rPr lang="en-US" dirty="0">
                <a:solidFill>
                  <a:schemeClr val="accent5"/>
                </a:solidFill>
                <a:latin typeface="+mj-lt"/>
              </a:rPr>
              <a:t>Dialing</a:t>
            </a:r>
          </a:p>
          <a:p>
            <a:pPr lvl="2">
              <a:buFont typeface="Arial" panose="020B0604020202020204" pitchFamily="34" charset="0"/>
              <a:buChar char="•"/>
            </a:pPr>
            <a:r>
              <a:rPr lang="en-US" sz="2400" dirty="0">
                <a:latin typeface="+mj-lt"/>
              </a:rPr>
              <a:t>Your in-house emergency number</a:t>
            </a:r>
          </a:p>
          <a:p>
            <a:pPr lvl="2">
              <a:buFont typeface="Arial" panose="020B0604020202020204" pitchFamily="34" charset="0"/>
              <a:buChar char="•"/>
            </a:pPr>
            <a:r>
              <a:rPr lang="en-US" sz="2400" dirty="0">
                <a:latin typeface="+mj-lt"/>
              </a:rPr>
              <a:t>(Remember to dial for an outside line if needed)</a:t>
            </a:r>
            <a:endParaRPr lang="en-US" dirty="0">
              <a:latin typeface="+mj-lt"/>
            </a:endParaRPr>
          </a:p>
          <a:p>
            <a:pPr lvl="1"/>
            <a:r>
              <a:rPr lang="en-US" dirty="0">
                <a:solidFill>
                  <a:schemeClr val="accent5"/>
                </a:solidFill>
                <a:latin typeface="+mj-lt"/>
              </a:rPr>
              <a:t>Vocera</a:t>
            </a:r>
            <a:r>
              <a:rPr lang="en-US" dirty="0">
                <a:latin typeface="+mj-lt"/>
              </a:rPr>
              <a:t> </a:t>
            </a:r>
            <a:r>
              <a:rPr lang="en-US" sz="2400" dirty="0">
                <a:latin typeface="+mj-lt"/>
              </a:rPr>
              <a:t>or other personal communication device </a:t>
            </a:r>
          </a:p>
          <a:p>
            <a:pPr lvl="2">
              <a:buFont typeface="Arial" panose="020B0604020202020204" pitchFamily="34" charset="0"/>
              <a:buChar char="•"/>
            </a:pPr>
            <a:r>
              <a:rPr lang="en-US" sz="2400" dirty="0">
                <a:latin typeface="+mj-lt"/>
              </a:rPr>
              <a:t>(If available)</a:t>
            </a:r>
          </a:p>
          <a:p>
            <a:pPr lvl="1"/>
            <a:r>
              <a:rPr lang="en-US" sz="2400" dirty="0">
                <a:latin typeface="+mj-lt"/>
              </a:rPr>
              <a:t>Using the </a:t>
            </a:r>
            <a:r>
              <a:rPr lang="en-US" dirty="0">
                <a:solidFill>
                  <a:schemeClr val="accent5"/>
                </a:solidFill>
                <a:latin typeface="+mj-lt"/>
              </a:rPr>
              <a:t>Code Violet button </a:t>
            </a:r>
            <a:r>
              <a:rPr lang="en-US" sz="2400" dirty="0">
                <a:latin typeface="+mj-lt"/>
              </a:rPr>
              <a:t>on your phone</a:t>
            </a:r>
          </a:p>
          <a:p>
            <a:pPr lvl="2">
              <a:buFont typeface="Arial" panose="020B0604020202020204" pitchFamily="34" charset="0"/>
              <a:buChar char="•"/>
            </a:pPr>
            <a:r>
              <a:rPr lang="en-US" sz="2400" dirty="0">
                <a:latin typeface="+mj-lt"/>
              </a:rPr>
              <a:t>(If available)</a:t>
            </a:r>
          </a:p>
          <a:p>
            <a:pPr lvl="1"/>
            <a:r>
              <a:rPr lang="en-US" dirty="0">
                <a:solidFill>
                  <a:schemeClr val="accent5"/>
                </a:solidFill>
                <a:latin typeface="+mj-lt"/>
              </a:rPr>
              <a:t>9-1-1</a:t>
            </a:r>
            <a:r>
              <a:rPr lang="en-US" dirty="0">
                <a:latin typeface="+mj-lt"/>
              </a:rPr>
              <a:t> </a:t>
            </a:r>
            <a:r>
              <a:rPr lang="en-US" sz="2400" dirty="0">
                <a:latin typeface="+mj-lt"/>
              </a:rPr>
              <a:t>or local emergency number</a:t>
            </a:r>
          </a:p>
          <a:p>
            <a:pPr lvl="2">
              <a:buFont typeface="Arial" panose="020B0604020202020204" pitchFamily="34" charset="0"/>
              <a:buChar char="•"/>
            </a:pPr>
            <a:r>
              <a:rPr lang="en-US" sz="2400" dirty="0">
                <a:latin typeface="+mj-lt"/>
              </a:rPr>
              <a:t>Place dialing instructions at each phone</a:t>
            </a:r>
          </a:p>
        </p:txBody>
      </p:sp>
      <p:sp>
        <p:nvSpPr>
          <p:cNvPr id="2" name="Date Placeholder 1">
            <a:extLst>
              <a:ext uri="{FF2B5EF4-FFF2-40B4-BE49-F238E27FC236}">
                <a16:creationId xmlns:a16="http://schemas.microsoft.com/office/drawing/2014/main" id="{EBD0C05B-8014-4967-A09C-80F66EF5BB13}"/>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3" name="Footer Placeholder 2">
            <a:extLst>
              <a:ext uri="{FF2B5EF4-FFF2-40B4-BE49-F238E27FC236}">
                <a16:creationId xmlns:a16="http://schemas.microsoft.com/office/drawing/2014/main" id="{6BF64564-6E02-4F42-A89E-F4698F4C570E}"/>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4" name="Slide Number Placeholder 3">
            <a:extLst>
              <a:ext uri="{FF2B5EF4-FFF2-40B4-BE49-F238E27FC236}">
                <a16:creationId xmlns:a16="http://schemas.microsoft.com/office/drawing/2014/main" id="{778CB356-404D-4A66-8D21-437B279C043A}"/>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31</a:t>
            </a:fld>
            <a:endParaRPr lang="en-US" dirty="0"/>
          </a:p>
        </p:txBody>
      </p:sp>
      <p:pic>
        <p:nvPicPr>
          <p:cNvPr id="5" name="Picture 4" descr="Hand dialing a phone.">
            <a:extLst>
              <a:ext uri="{FF2B5EF4-FFF2-40B4-BE49-F238E27FC236}">
                <a16:creationId xmlns:a16="http://schemas.microsoft.com/office/drawing/2014/main" id="{D7E0FDB6-EE30-44DC-BF61-28AAD545B8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43600" y="927354"/>
            <a:ext cx="2571750" cy="1714500"/>
          </a:xfrm>
          <a:prstGeom prst="rect">
            <a:avLst/>
          </a:prstGeom>
        </p:spPr>
      </p:pic>
    </p:spTree>
    <p:extLst>
      <p:ext uri="{BB962C8B-B14F-4D97-AF65-F5344CB8AC3E}">
        <p14:creationId xmlns:p14="http://schemas.microsoft.com/office/powerpoint/2010/main" val="3974390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r>
              <a:rPr lang="en-US" sz="1600" b="0" i="1" dirty="0">
                <a:solidFill>
                  <a:schemeClr val="accent4"/>
                </a:solidFill>
              </a:rPr>
              <a:t>Responding to Workplace Violence in Healthcare						Save the number</a:t>
            </a:r>
            <a:endParaRPr lang="en-US" sz="1800" dirty="0"/>
          </a:p>
        </p:txBody>
      </p:sp>
      <p:sp>
        <p:nvSpPr>
          <p:cNvPr id="20484" name="Rectangle 3"/>
          <p:cNvSpPr>
            <a:spLocks noGrp="1" noChangeArrowheads="1"/>
          </p:cNvSpPr>
          <p:nvPr>
            <p:ph sz="quarter" idx="12"/>
          </p:nvPr>
        </p:nvSpPr>
        <p:spPr/>
        <p:txBody>
          <a:bodyPr/>
          <a:lstStyle/>
          <a:p>
            <a:pPr algn="ctr">
              <a:buFont typeface="Wingdings" pitchFamily="2" charset="2"/>
              <a:buNone/>
            </a:pPr>
            <a:r>
              <a:rPr lang="en-US" sz="2800" dirty="0">
                <a:solidFill>
                  <a:schemeClr val="accent1"/>
                </a:solidFill>
                <a:latin typeface="+mj-lt"/>
              </a:rPr>
              <a:t>Program our emergency number into your cellular</a:t>
            </a:r>
          </a:p>
          <a:p>
            <a:pPr algn="ctr">
              <a:buFont typeface="Wingdings" pitchFamily="2" charset="2"/>
              <a:buNone/>
            </a:pPr>
            <a:endParaRPr lang="en-US" dirty="0">
              <a:solidFill>
                <a:schemeClr val="accent1"/>
              </a:solidFill>
              <a:latin typeface="+mj-lt"/>
            </a:endParaRPr>
          </a:p>
          <a:p>
            <a:pPr algn="ctr">
              <a:buFont typeface="Wingdings" pitchFamily="2" charset="2"/>
              <a:buNone/>
            </a:pPr>
            <a:endParaRPr lang="en-US" sz="2800" dirty="0">
              <a:solidFill>
                <a:schemeClr val="tx1"/>
              </a:solidFill>
              <a:latin typeface="+mj-lt"/>
            </a:endParaRPr>
          </a:p>
          <a:p>
            <a:pPr algn="ctr">
              <a:buFont typeface="Wingdings" pitchFamily="2" charset="2"/>
              <a:buNone/>
            </a:pPr>
            <a:endParaRPr lang="en-US" dirty="0">
              <a:latin typeface="+mj-lt"/>
            </a:endParaRPr>
          </a:p>
          <a:p>
            <a:pPr algn="ctr">
              <a:buFont typeface="Wingdings" pitchFamily="2" charset="2"/>
              <a:buNone/>
            </a:pPr>
            <a:r>
              <a:rPr lang="en-US" sz="2400" dirty="0">
                <a:solidFill>
                  <a:schemeClr val="tx1"/>
                </a:solidFill>
                <a:latin typeface="+mj-lt"/>
              </a:rPr>
              <a:t>This number should appear </a:t>
            </a:r>
          </a:p>
          <a:p>
            <a:pPr algn="ctr">
              <a:buFont typeface="Wingdings" pitchFamily="2" charset="2"/>
              <a:buNone/>
            </a:pPr>
            <a:r>
              <a:rPr lang="en-US" sz="2400" dirty="0">
                <a:solidFill>
                  <a:schemeClr val="tx1"/>
                </a:solidFill>
                <a:latin typeface="+mj-lt"/>
              </a:rPr>
              <a:t>first in your contacts.</a:t>
            </a:r>
          </a:p>
          <a:p>
            <a:pPr algn="ctr">
              <a:buFont typeface="Wingdings" pitchFamily="2" charset="2"/>
              <a:buNone/>
            </a:pPr>
            <a:endParaRPr lang="en-US" sz="2800" u="sng" dirty="0">
              <a:solidFill>
                <a:schemeClr val="tx1"/>
              </a:solidFill>
            </a:endParaRPr>
          </a:p>
          <a:p>
            <a:endParaRPr lang="en-US" sz="2800" dirty="0">
              <a:solidFill>
                <a:schemeClr val="tx1"/>
              </a:solidFill>
            </a:endParaRPr>
          </a:p>
        </p:txBody>
      </p:sp>
      <p:pic>
        <p:nvPicPr>
          <p:cNvPr id="5" name="Picture 4" descr="Hand dialing a cell phone."/>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505200" y="4301836"/>
            <a:ext cx="2312299" cy="1752600"/>
          </a:xfrm>
          <a:prstGeom prst="rect">
            <a:avLst/>
          </a:prstGeom>
        </p:spPr>
      </p:pic>
      <p:sp>
        <p:nvSpPr>
          <p:cNvPr id="2" name="Date Placeholder 1">
            <a:extLst>
              <a:ext uri="{FF2B5EF4-FFF2-40B4-BE49-F238E27FC236}">
                <a16:creationId xmlns:a16="http://schemas.microsoft.com/office/drawing/2014/main" id="{6DA06214-B86B-4C2E-A342-E82BC2A806EE}"/>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3" name="Footer Placeholder 2">
            <a:extLst>
              <a:ext uri="{FF2B5EF4-FFF2-40B4-BE49-F238E27FC236}">
                <a16:creationId xmlns:a16="http://schemas.microsoft.com/office/drawing/2014/main" id="{C2486577-848B-4031-BD75-F50A7349C956}"/>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4" name="Slide Number Placeholder 3">
            <a:extLst>
              <a:ext uri="{FF2B5EF4-FFF2-40B4-BE49-F238E27FC236}">
                <a16:creationId xmlns:a16="http://schemas.microsoft.com/office/drawing/2014/main" id="{BA9E9838-E6DA-4E22-9170-5BFE1D62C837}"/>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32</a:t>
            </a:fld>
            <a:endParaRPr lang="en-US" dirty="0"/>
          </a:p>
        </p:txBody>
      </p:sp>
    </p:spTree>
    <p:extLst>
      <p:ext uri="{BB962C8B-B14F-4D97-AF65-F5344CB8AC3E}">
        <p14:creationId xmlns:p14="http://schemas.microsoft.com/office/powerpoint/2010/main" val="42303197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b="0" i="1" dirty="0">
                <a:solidFill>
                  <a:schemeClr val="accent4"/>
                </a:solidFill>
              </a:rPr>
              <a:t>Responding to Workplace Violence in Healthcare							Be attentive</a:t>
            </a:r>
            <a:endParaRPr lang="en-US" sz="2000" dirty="0"/>
          </a:p>
        </p:txBody>
      </p:sp>
      <p:sp>
        <p:nvSpPr>
          <p:cNvPr id="4" name="Content Placeholder 3"/>
          <p:cNvSpPr>
            <a:spLocks noGrp="1"/>
          </p:cNvSpPr>
          <p:nvPr>
            <p:ph sz="quarter" idx="12"/>
          </p:nvPr>
        </p:nvSpPr>
        <p:spPr/>
        <p:txBody>
          <a:bodyPr/>
          <a:lstStyle/>
          <a:p>
            <a:pPr marL="0" indent="0">
              <a:buNone/>
            </a:pPr>
            <a:r>
              <a:rPr lang="en-US" sz="3600" dirty="0">
                <a:solidFill>
                  <a:schemeClr val="accent1"/>
                </a:solidFill>
              </a:rPr>
              <a:t>Describe this…</a:t>
            </a:r>
          </a:p>
          <a:p>
            <a:pPr marL="0" indent="0">
              <a:buNone/>
            </a:pPr>
            <a:endParaRPr lang="en-US" sz="6000" dirty="0"/>
          </a:p>
        </p:txBody>
      </p:sp>
      <p:pic>
        <p:nvPicPr>
          <p:cNvPr id="5" name="Picture 2" descr="Non-descript person wearing hoodie and pointing an office stapler as if it were a gun. The photo flashes on and off quickly so viewers don't really get a good look at what is happening.  "/>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4114800" y="1066270"/>
            <a:ext cx="3121238" cy="487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a:extLst>
              <a:ext uri="{FF2B5EF4-FFF2-40B4-BE49-F238E27FC236}">
                <a16:creationId xmlns:a16="http://schemas.microsoft.com/office/drawing/2014/main" id="{C0C3BEA6-4F12-4B33-9E47-293C73441656}"/>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6" name="Footer Placeholder 5">
            <a:extLst>
              <a:ext uri="{FF2B5EF4-FFF2-40B4-BE49-F238E27FC236}">
                <a16:creationId xmlns:a16="http://schemas.microsoft.com/office/drawing/2014/main" id="{89A29D5C-DB25-42CA-BFD8-214D414FE80D}"/>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7" name="Slide Number Placeholder 6">
            <a:extLst>
              <a:ext uri="{FF2B5EF4-FFF2-40B4-BE49-F238E27FC236}">
                <a16:creationId xmlns:a16="http://schemas.microsoft.com/office/drawing/2014/main" id="{F50C6C7E-E786-491A-B478-C94ADBA4888A}"/>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33</a:t>
            </a:fld>
            <a:endParaRPr lang="en-US" dirty="0"/>
          </a:p>
        </p:txBody>
      </p:sp>
    </p:spTree>
    <p:extLst>
      <p:ext uri="{BB962C8B-B14F-4D97-AF65-F5344CB8AC3E}">
        <p14:creationId xmlns:p14="http://schemas.microsoft.com/office/powerpoint/2010/main" val="169390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nodeType="clickEffect">
                                  <p:stCondLst>
                                    <p:cond delay="0"/>
                                  </p:stCondLst>
                                  <p:childTnLst>
                                    <p:set>
                                      <p:cBhvr>
                                        <p:cTn id="6" dur="500">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4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r>
              <a:rPr lang="en-US" sz="1600" b="0" i="1" dirty="0">
                <a:solidFill>
                  <a:schemeClr val="accent4"/>
                </a:solidFill>
              </a:rPr>
              <a:t>Responding to Workplace Violence in Healthcare							What to notice</a:t>
            </a:r>
            <a:endParaRPr lang="en-US" sz="1800" dirty="0"/>
          </a:p>
        </p:txBody>
      </p:sp>
      <p:sp>
        <p:nvSpPr>
          <p:cNvPr id="817155" name="Rectangle 3"/>
          <p:cNvSpPr>
            <a:spLocks noGrp="1" noChangeArrowheads="1"/>
          </p:cNvSpPr>
          <p:nvPr>
            <p:ph sz="quarter" idx="12"/>
          </p:nvPr>
        </p:nvSpPr>
        <p:spPr/>
        <p:txBody>
          <a:bodyPr/>
          <a:lstStyle/>
          <a:p>
            <a:pPr marL="0" indent="0">
              <a:buNone/>
            </a:pPr>
            <a:r>
              <a:rPr lang="en-US" dirty="0">
                <a:solidFill>
                  <a:schemeClr val="accent1"/>
                </a:solidFill>
              </a:rPr>
              <a:t>What to report:</a:t>
            </a:r>
          </a:p>
          <a:p>
            <a:pPr lvl="1">
              <a:lnSpc>
                <a:spcPct val="150000"/>
              </a:lnSpc>
            </a:pPr>
            <a:r>
              <a:rPr lang="en-US" sz="2400" dirty="0">
                <a:solidFill>
                  <a:schemeClr val="accent5"/>
                </a:solidFill>
              </a:rPr>
              <a:t>Number</a:t>
            </a:r>
            <a:r>
              <a:rPr lang="en-US" sz="2400" dirty="0"/>
              <a:t> of aggressors</a:t>
            </a:r>
          </a:p>
          <a:p>
            <a:pPr lvl="1">
              <a:lnSpc>
                <a:spcPct val="150000"/>
              </a:lnSpc>
            </a:pPr>
            <a:r>
              <a:rPr lang="en-US" sz="2400" dirty="0"/>
              <a:t>Aggressor's </a:t>
            </a:r>
            <a:r>
              <a:rPr lang="en-US" sz="2400" dirty="0">
                <a:solidFill>
                  <a:schemeClr val="accent5"/>
                </a:solidFill>
              </a:rPr>
              <a:t>description</a:t>
            </a:r>
          </a:p>
          <a:p>
            <a:pPr lvl="1">
              <a:lnSpc>
                <a:spcPct val="150000"/>
              </a:lnSpc>
            </a:pPr>
            <a:r>
              <a:rPr lang="en-US" sz="2400" dirty="0"/>
              <a:t>Type of </a:t>
            </a:r>
            <a:r>
              <a:rPr lang="en-US" sz="2400" dirty="0">
                <a:solidFill>
                  <a:schemeClr val="accent5"/>
                </a:solidFill>
              </a:rPr>
              <a:t>weapon</a:t>
            </a:r>
            <a:r>
              <a:rPr lang="en-US" sz="2400" dirty="0"/>
              <a:t>(s)</a:t>
            </a:r>
          </a:p>
          <a:p>
            <a:pPr lvl="1">
              <a:lnSpc>
                <a:spcPct val="150000"/>
              </a:lnSpc>
            </a:pPr>
            <a:r>
              <a:rPr lang="en-US" sz="2400" dirty="0"/>
              <a:t>Last known </a:t>
            </a:r>
            <a:r>
              <a:rPr lang="en-US" sz="2400" dirty="0">
                <a:solidFill>
                  <a:schemeClr val="accent5"/>
                </a:solidFill>
              </a:rPr>
              <a:t>location</a:t>
            </a:r>
          </a:p>
          <a:p>
            <a:pPr lvl="1">
              <a:lnSpc>
                <a:spcPct val="150000"/>
              </a:lnSpc>
            </a:pPr>
            <a:r>
              <a:rPr lang="en-US" sz="2400" dirty="0">
                <a:solidFill>
                  <a:schemeClr val="accent5"/>
                </a:solidFill>
              </a:rPr>
              <a:t>Direction</a:t>
            </a:r>
            <a:r>
              <a:rPr lang="en-US" sz="2400" dirty="0"/>
              <a:t> of travel</a:t>
            </a:r>
          </a:p>
        </p:txBody>
      </p:sp>
      <p:pic>
        <p:nvPicPr>
          <p:cNvPr id="5" name="Picture 4" descr="Titled &quot;Aggressor Description Features&quot;. Includes a line drawing person holding hammer (potential weapon), and a list of what to look for including:&#10;• Type of weapon&#10;• Gender &amp; build &#10;• Race &amp; age &#10;• Height &amp; weight&#10;• Hair color &amp; style&#10;&#10;• Clothing&#10;o Color, type&#10;o Hat, shoes&#10;&#10;• Facial features&#10;• Eye color&#10;• Facial hair&#10;• Glasses or mask&#10;&#10;• Voice or accent&#10;• Identifiable marks&#10;o Scars, tattoos&#10;&#10;• Jewelry&#10;• Objects carried&#10;• Physical injury or impairment&#10;"/>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403769" y="811157"/>
            <a:ext cx="3656956" cy="5029200"/>
          </a:xfrm>
          <a:prstGeom prst="rect">
            <a:avLst/>
          </a:prstGeom>
        </p:spPr>
      </p:pic>
      <p:sp>
        <p:nvSpPr>
          <p:cNvPr id="2" name="Date Placeholder 1">
            <a:extLst>
              <a:ext uri="{FF2B5EF4-FFF2-40B4-BE49-F238E27FC236}">
                <a16:creationId xmlns:a16="http://schemas.microsoft.com/office/drawing/2014/main" id="{16779D2B-84A0-4130-A528-F8514D4DE32B}"/>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3" name="Footer Placeholder 2">
            <a:extLst>
              <a:ext uri="{FF2B5EF4-FFF2-40B4-BE49-F238E27FC236}">
                <a16:creationId xmlns:a16="http://schemas.microsoft.com/office/drawing/2014/main" id="{9112EDA8-889B-4E81-B585-71B25E34E7E6}"/>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4" name="Slide Number Placeholder 3">
            <a:extLst>
              <a:ext uri="{FF2B5EF4-FFF2-40B4-BE49-F238E27FC236}">
                <a16:creationId xmlns:a16="http://schemas.microsoft.com/office/drawing/2014/main" id="{A05DCCD4-9AD6-4AB8-9B07-5516A8BC4947}"/>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34</a:t>
            </a:fld>
            <a:endParaRPr lang="en-US" dirty="0"/>
          </a:p>
        </p:txBody>
      </p:sp>
    </p:spTree>
    <p:extLst>
      <p:ext uri="{BB962C8B-B14F-4D97-AF65-F5344CB8AC3E}">
        <p14:creationId xmlns:p14="http://schemas.microsoft.com/office/powerpoint/2010/main" val="718301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71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71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1715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1715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71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b="0" i="1" dirty="0">
                <a:solidFill>
                  <a:schemeClr val="accent4"/>
                </a:solidFill>
              </a:rPr>
              <a:t>Responding to Workplace Violence in Healthcare				Simulation Video: Patient Room </a:t>
            </a:r>
            <a:endParaRPr lang="en-US" sz="1800" dirty="0"/>
          </a:p>
        </p:txBody>
      </p:sp>
      <p:sp>
        <p:nvSpPr>
          <p:cNvPr id="3" name="Content Placeholder 2" descr="Watch Video #09 a simulation of an active shooter in a patient room.&#10;&#10;https://www.summahealth.org/medicaleducation/fellowships/medical-simulation/simulation-courses/responding-to-workplace-violence-in-healthcare"/>
          <p:cNvSpPr>
            <a:spLocks noGrp="1"/>
          </p:cNvSpPr>
          <p:nvPr>
            <p:ph sz="quarter" idx="12"/>
          </p:nvPr>
        </p:nvSpPr>
        <p:spPr>
          <a:xfrm>
            <a:off x="457200" y="1373188"/>
            <a:ext cx="8305800" cy="4875212"/>
          </a:xfrm>
        </p:spPr>
        <p:txBody>
          <a:bodyPr/>
          <a:lstStyle/>
          <a:p>
            <a:pPr marL="0" indent="0">
              <a:buNone/>
            </a:pPr>
            <a:r>
              <a:rPr lang="en-US" dirty="0">
                <a:solidFill>
                  <a:schemeClr val="accent1"/>
                </a:solidFill>
              </a:rPr>
              <a:t>Let’s watch this scenario…….</a:t>
            </a:r>
          </a:p>
          <a:p>
            <a:pPr marL="0" indent="0">
              <a:buNone/>
            </a:pPr>
            <a:endParaRPr lang="en-US" sz="2000" dirty="0"/>
          </a:p>
          <a:p>
            <a:pPr marL="285750" lvl="1" indent="0">
              <a:buNone/>
            </a:pPr>
            <a:r>
              <a:rPr lang="en-US" sz="2400" dirty="0">
                <a:solidFill>
                  <a:schemeClr val="accent5"/>
                </a:solidFill>
              </a:rPr>
              <a:t>Would you do anything differently?</a:t>
            </a:r>
          </a:p>
          <a:p>
            <a:pPr marL="0" indent="0">
              <a:buNone/>
            </a:pPr>
            <a:endParaRPr lang="en-US" sz="3600" dirty="0"/>
          </a:p>
          <a:p>
            <a:pPr marL="0" indent="0">
              <a:buNone/>
            </a:pPr>
            <a:endParaRPr lang="en-US" sz="3600" dirty="0"/>
          </a:p>
          <a:p>
            <a:pPr marL="0" indent="0">
              <a:buNone/>
            </a:pPr>
            <a:endParaRPr lang="en-US" sz="3600" dirty="0"/>
          </a:p>
          <a:p>
            <a:pPr marL="0" indent="0">
              <a:buNone/>
            </a:pPr>
            <a:endParaRPr lang="en-US" sz="3600" dirty="0"/>
          </a:p>
          <a:p>
            <a:pPr marL="0" indent="0">
              <a:buNone/>
            </a:pPr>
            <a:endParaRPr lang="en-US" sz="3600" dirty="0"/>
          </a:p>
          <a:p>
            <a:pPr marL="0" indent="0" algn="r">
              <a:buNone/>
            </a:pPr>
            <a:endParaRPr lang="en-US" sz="1000" u="sng" dirty="0">
              <a:solidFill>
                <a:schemeClr val="accent3"/>
              </a:solidFill>
            </a:endParaRPr>
          </a:p>
          <a:p>
            <a:pPr marL="0" indent="0" algn="r">
              <a:buNone/>
            </a:pPr>
            <a:endParaRPr lang="en-US" sz="1000" u="sng" dirty="0">
              <a:solidFill>
                <a:schemeClr val="accent3"/>
              </a:solidFill>
            </a:endParaRPr>
          </a:p>
          <a:p>
            <a:pPr marL="0" indent="0" algn="r">
              <a:buNone/>
            </a:pPr>
            <a:r>
              <a:rPr lang="en-US" sz="1000" u="sng" dirty="0">
                <a:solidFill>
                  <a:schemeClr val="accent3"/>
                </a:solidFill>
                <a:hlinkClick r:id="rId3"/>
              </a:rPr>
              <a:t>Click and Select Video #09 SIMULATION Patient Room Active Shooter</a:t>
            </a:r>
            <a:br>
              <a:rPr lang="en-US" sz="3600" dirty="0">
                <a:hlinkClick r:id="rId3"/>
              </a:rPr>
            </a:br>
            <a:br>
              <a:rPr lang="en-US" sz="4400" dirty="0"/>
            </a:br>
            <a:endParaRPr lang="en-US" sz="4400" dirty="0"/>
          </a:p>
        </p:txBody>
      </p:sp>
      <p:sp>
        <p:nvSpPr>
          <p:cNvPr id="5" name="Action Button: Video 4" descr="Watch Video #09 a simulation of an active shooter in a patient room.&#10;&#10;https://www.summahealth.org/medicaleducation/fellowships/medical-simulation/simulation-courses/responding-to-workplace-violence-in-healthcare">
            <a:hlinkClick r:id="rId3"/>
            <a:extLst>
              <a:ext uri="{FF2B5EF4-FFF2-40B4-BE49-F238E27FC236}">
                <a16:creationId xmlns:a16="http://schemas.microsoft.com/office/drawing/2014/main" id="{0DDBB1EF-C9A8-4899-8C31-6F677FA4451F}"/>
              </a:ext>
              <a:ext uri="{C183D7F6-B498-43B3-948B-1728B52AA6E4}">
                <adec:decorative xmlns:adec="http://schemas.microsoft.com/office/drawing/2017/decorative" val="0"/>
              </a:ext>
            </a:extLst>
          </p:cNvPr>
          <p:cNvSpPr/>
          <p:nvPr/>
        </p:nvSpPr>
        <p:spPr>
          <a:xfrm>
            <a:off x="2628900" y="2971800"/>
            <a:ext cx="3886200" cy="2286000"/>
          </a:xfrm>
          <a:prstGeom prst="actionButtonMovi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BFF04613-4CE2-4B3B-9FF1-89EF888FD6C7}"/>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6" name="Footer Placeholder 5">
            <a:extLst>
              <a:ext uri="{FF2B5EF4-FFF2-40B4-BE49-F238E27FC236}">
                <a16:creationId xmlns:a16="http://schemas.microsoft.com/office/drawing/2014/main" id="{B01DA8D4-A68C-48CD-8FE2-89539853ABF7}"/>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7" name="Slide Number Placeholder 6">
            <a:extLst>
              <a:ext uri="{FF2B5EF4-FFF2-40B4-BE49-F238E27FC236}">
                <a16:creationId xmlns:a16="http://schemas.microsoft.com/office/drawing/2014/main" id="{26EFCC1B-A2D1-4254-AA22-D5FA2A2219BF}"/>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35</a:t>
            </a:fld>
            <a:endParaRPr lang="en-US" dirty="0"/>
          </a:p>
        </p:txBody>
      </p:sp>
    </p:spTree>
    <p:extLst>
      <p:ext uri="{BB962C8B-B14F-4D97-AF65-F5344CB8AC3E}">
        <p14:creationId xmlns:p14="http://schemas.microsoft.com/office/powerpoint/2010/main" val="129880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937"/>
            <a:ext cx="8229600" cy="768096"/>
          </a:xfrm>
        </p:spPr>
        <p:txBody>
          <a:bodyPr/>
          <a:lstStyle/>
          <a:p>
            <a:r>
              <a:rPr lang="en-US" sz="1600" b="0" i="1" dirty="0">
                <a:solidFill>
                  <a:schemeClr val="accent4"/>
                </a:solidFill>
              </a:rPr>
              <a:t>Responding to Workplace Violence in Healthcare						React by barricading</a:t>
            </a:r>
            <a:endParaRPr lang="en-US" sz="1800" dirty="0"/>
          </a:p>
        </p:txBody>
      </p:sp>
      <p:sp>
        <p:nvSpPr>
          <p:cNvPr id="4" name="Explosion 2 3" descr="&quot;Boom&quot; and &quot;React&quot; graphic as previously described but  now includes a &quot;Barricade&quot; as an action option. "/>
          <p:cNvSpPr/>
          <p:nvPr/>
        </p:nvSpPr>
        <p:spPr>
          <a:xfrm>
            <a:off x="152400" y="944393"/>
            <a:ext cx="2438400" cy="1752600"/>
          </a:xfrm>
          <a:prstGeom prst="irregularSeal2">
            <a:avLst/>
          </a:prstGeom>
          <a:ln w="57150">
            <a:solidFill>
              <a:srgbClr val="FF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b="1" dirty="0">
                <a:effectLst/>
                <a:ea typeface="Calibri"/>
                <a:cs typeface="Times New Roman"/>
              </a:rPr>
              <a:t>BOOM</a:t>
            </a:r>
            <a:endParaRPr lang="en-US" dirty="0">
              <a:effectLst/>
              <a:ea typeface="Calibri"/>
              <a:cs typeface="Times New Roman"/>
            </a:endParaRPr>
          </a:p>
        </p:txBody>
      </p:sp>
      <p:sp>
        <p:nvSpPr>
          <p:cNvPr id="5" name="Rounded Rectangle 4">
            <a:extLst>
              <a:ext uri="{C183D7F6-B498-43B3-948B-1728B52AA6E4}">
                <adec:decorative xmlns:adec="http://schemas.microsoft.com/office/drawing/2017/decorative" val="1"/>
              </a:ext>
            </a:extLst>
          </p:cNvPr>
          <p:cNvSpPr/>
          <p:nvPr/>
        </p:nvSpPr>
        <p:spPr>
          <a:xfrm>
            <a:off x="4595553" y="609600"/>
            <a:ext cx="1981200" cy="990600"/>
          </a:xfrm>
          <a:prstGeom prst="roundRect">
            <a:avLst/>
          </a:prstGeom>
          <a:solidFill>
            <a:schemeClr val="bg1"/>
          </a:solidFill>
          <a:ln w="57150">
            <a:solidFill>
              <a:srgbClr val="00B05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4800" u="sng" dirty="0">
                <a:solidFill>
                  <a:schemeClr val="tx1"/>
                </a:solidFill>
                <a:effectLst/>
                <a:ea typeface="Calibri"/>
                <a:cs typeface="Times New Roman"/>
              </a:rPr>
              <a:t>A</a:t>
            </a:r>
            <a:r>
              <a:rPr lang="en-US" sz="2800" dirty="0">
                <a:solidFill>
                  <a:schemeClr val="tx1"/>
                </a:solidFill>
                <a:effectLst/>
                <a:ea typeface="Calibri"/>
                <a:cs typeface="Times New Roman"/>
              </a:rPr>
              <a:t>ccept It</a:t>
            </a:r>
          </a:p>
        </p:txBody>
      </p:sp>
      <p:cxnSp>
        <p:nvCxnSpPr>
          <p:cNvPr id="6" name="Straight Arrow Connector 5">
            <a:extLst>
              <a:ext uri="{C183D7F6-B498-43B3-948B-1728B52AA6E4}">
                <adec:decorative xmlns:adec="http://schemas.microsoft.com/office/drawing/2017/decorative" val="1"/>
              </a:ext>
            </a:extLst>
          </p:cNvPr>
          <p:cNvCxnSpPr>
            <a:cxnSpLocks/>
            <a:stCxn id="4" idx="3"/>
            <a:endCxn id="5" idx="1"/>
          </p:cNvCxnSpPr>
          <p:nvPr/>
        </p:nvCxnSpPr>
        <p:spPr>
          <a:xfrm flipV="1">
            <a:off x="2590800" y="1104900"/>
            <a:ext cx="2004753" cy="378661"/>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C183D7F6-B498-43B3-948B-1728B52AA6E4}">
                <adec:decorative xmlns:adec="http://schemas.microsoft.com/office/drawing/2017/decorative" val="1"/>
              </a:ext>
            </a:extLst>
          </p:cNvPr>
          <p:cNvSpPr/>
          <p:nvPr/>
        </p:nvSpPr>
        <p:spPr>
          <a:xfrm>
            <a:off x="625001" y="3048000"/>
            <a:ext cx="1035997" cy="457200"/>
          </a:xfrm>
          <a:prstGeom prst="roundRect">
            <a:avLst/>
          </a:prstGeom>
          <a:ln w="3175">
            <a:solidFill>
              <a:srgbClr val="FF000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200" dirty="0">
                <a:effectLst/>
                <a:ea typeface="Calibri"/>
                <a:cs typeface="Times New Roman"/>
              </a:rPr>
              <a:t>Don’t Accept</a:t>
            </a:r>
          </a:p>
        </p:txBody>
      </p:sp>
      <p:cxnSp>
        <p:nvCxnSpPr>
          <p:cNvPr id="10" name="Straight Arrow Connector 9">
            <a:extLst>
              <a:ext uri="{C183D7F6-B498-43B3-948B-1728B52AA6E4}">
                <adec:decorative xmlns:adec="http://schemas.microsoft.com/office/drawing/2017/decorative" val="1"/>
              </a:ext>
            </a:extLst>
          </p:cNvPr>
          <p:cNvCxnSpPr>
            <a:endCxn id="9" idx="0"/>
          </p:cNvCxnSpPr>
          <p:nvPr/>
        </p:nvCxnSpPr>
        <p:spPr>
          <a:xfrm>
            <a:off x="1143000" y="2552699"/>
            <a:ext cx="0" cy="495301"/>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C183D7F6-B498-43B3-948B-1728B52AA6E4}">
                <adec:decorative xmlns:adec="http://schemas.microsoft.com/office/drawing/2017/decorative" val="1"/>
              </a:ext>
            </a:extLst>
          </p:cNvPr>
          <p:cNvCxnSpPr>
            <a:cxnSpLocks/>
          </p:cNvCxnSpPr>
          <p:nvPr/>
        </p:nvCxnSpPr>
        <p:spPr>
          <a:xfrm>
            <a:off x="1143000" y="3495675"/>
            <a:ext cx="2026" cy="4572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C183D7F6-B498-43B3-948B-1728B52AA6E4}">
                <adec:decorative xmlns:adec="http://schemas.microsoft.com/office/drawing/2017/decorative" val="1"/>
              </a:ext>
            </a:extLst>
          </p:cNvPr>
          <p:cNvCxnSpPr>
            <a:cxnSpLocks/>
            <a:stCxn id="5" idx="2"/>
            <a:endCxn id="15" idx="0"/>
          </p:cNvCxnSpPr>
          <p:nvPr/>
        </p:nvCxnSpPr>
        <p:spPr>
          <a:xfrm>
            <a:off x="5586153" y="1600200"/>
            <a:ext cx="0" cy="17526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a:extLst>
              <a:ext uri="{C183D7F6-B498-43B3-948B-1728B52AA6E4}">
                <adec:decorative xmlns:adec="http://schemas.microsoft.com/office/drawing/2017/decorative" val="1"/>
              </a:ext>
            </a:extLst>
          </p:cNvPr>
          <p:cNvSpPr/>
          <p:nvPr/>
        </p:nvSpPr>
        <p:spPr>
          <a:xfrm>
            <a:off x="4663440" y="3352800"/>
            <a:ext cx="1845425" cy="10668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800" dirty="0">
                <a:effectLst/>
                <a:ea typeface="Calibri"/>
                <a:cs typeface="Times New Roman"/>
              </a:rPr>
              <a:t>React</a:t>
            </a:r>
          </a:p>
          <a:p>
            <a:pPr marL="0" marR="0" algn="ctr">
              <a:spcBef>
                <a:spcPts val="0"/>
              </a:spcBef>
              <a:spcAft>
                <a:spcPts val="0"/>
              </a:spcAft>
            </a:pPr>
            <a:r>
              <a:rPr lang="en-US" sz="1600" dirty="0">
                <a:ea typeface="Calibri"/>
                <a:cs typeface="Times New Roman"/>
              </a:rPr>
              <a:t>(help yourself, help others)</a:t>
            </a:r>
            <a:endParaRPr lang="en-US" sz="1600" dirty="0">
              <a:effectLst/>
              <a:ea typeface="Calibri"/>
              <a:cs typeface="Times New Roman"/>
            </a:endParaRPr>
          </a:p>
        </p:txBody>
      </p:sp>
      <p:sp>
        <p:nvSpPr>
          <p:cNvPr id="13" name="Rounded Rectangle 12">
            <a:extLst>
              <a:ext uri="{C183D7F6-B498-43B3-948B-1728B52AA6E4}">
                <adec:decorative xmlns:adec="http://schemas.microsoft.com/office/drawing/2017/decorative" val="1"/>
              </a:ext>
            </a:extLst>
          </p:cNvPr>
          <p:cNvSpPr/>
          <p:nvPr/>
        </p:nvSpPr>
        <p:spPr>
          <a:xfrm>
            <a:off x="2454680" y="2236909"/>
            <a:ext cx="1905000" cy="1066800"/>
          </a:xfrm>
          <a:prstGeom prst="roundRect">
            <a:avLst/>
          </a:prstGeom>
          <a:solidFill>
            <a:schemeClr val="bg1"/>
          </a:solidFill>
          <a:ln w="57150">
            <a:solidFill>
              <a:srgbClr val="00B05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4800" b="1" u="sng" dirty="0">
                <a:solidFill>
                  <a:schemeClr val="accent1"/>
                </a:solidFill>
                <a:effectLst/>
                <a:ea typeface="Calibri"/>
                <a:cs typeface="Times New Roman"/>
              </a:rPr>
              <a:t>B</a:t>
            </a:r>
            <a:r>
              <a:rPr lang="en-US" sz="2800" b="1" dirty="0">
                <a:solidFill>
                  <a:schemeClr val="accent1"/>
                </a:solidFill>
                <a:ea typeface="Calibri"/>
                <a:cs typeface="Times New Roman"/>
              </a:rPr>
              <a:t>arricade</a:t>
            </a:r>
            <a:endParaRPr lang="en-US" sz="2800" dirty="0">
              <a:solidFill>
                <a:schemeClr val="accent1"/>
              </a:solidFill>
              <a:effectLst/>
              <a:ea typeface="Calibri"/>
              <a:cs typeface="Times New Roman"/>
            </a:endParaRPr>
          </a:p>
        </p:txBody>
      </p:sp>
      <p:cxnSp>
        <p:nvCxnSpPr>
          <p:cNvPr id="20" name="Straight Arrow Connector 19">
            <a:extLst>
              <a:ext uri="{C183D7F6-B498-43B3-948B-1728B52AA6E4}">
                <adec:decorative xmlns:adec="http://schemas.microsoft.com/office/drawing/2017/decorative" val="1"/>
              </a:ext>
            </a:extLst>
          </p:cNvPr>
          <p:cNvCxnSpPr>
            <a:cxnSpLocks/>
            <a:stCxn id="15" idx="1"/>
            <a:endCxn id="13" idx="2"/>
          </p:cNvCxnSpPr>
          <p:nvPr/>
        </p:nvCxnSpPr>
        <p:spPr>
          <a:xfrm flipH="1" flipV="1">
            <a:off x="3407180" y="3303709"/>
            <a:ext cx="1256260" cy="582491"/>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a:extLst>
              <a:ext uri="{C183D7F6-B498-43B3-948B-1728B52AA6E4}">
                <adec:decorative xmlns:adec="http://schemas.microsoft.com/office/drawing/2017/decorative" val="1"/>
              </a:ext>
            </a:extLst>
          </p:cNvPr>
          <p:cNvSpPr/>
          <p:nvPr/>
        </p:nvSpPr>
        <p:spPr>
          <a:xfrm>
            <a:off x="620948" y="3952875"/>
            <a:ext cx="1040050" cy="619125"/>
          </a:xfrm>
          <a:prstGeom prst="roundRect">
            <a:avLst/>
          </a:prstGeom>
          <a:ln w="3175">
            <a:solidFill>
              <a:srgbClr val="FF000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200" dirty="0">
                <a:solidFill>
                  <a:schemeClr val="tx1">
                    <a:lumMod val="75000"/>
                  </a:schemeClr>
                </a:solidFill>
                <a:effectLst/>
                <a:ea typeface="Calibri"/>
                <a:cs typeface="Times New Roman"/>
              </a:rPr>
              <a:t>(NOT AN OPTION</a:t>
            </a:r>
            <a:r>
              <a:rPr lang="en-US" sz="1400" dirty="0">
                <a:solidFill>
                  <a:schemeClr val="tx1">
                    <a:lumMod val="75000"/>
                  </a:schemeClr>
                </a:solidFill>
                <a:effectLst/>
                <a:ea typeface="Calibri"/>
                <a:cs typeface="Times New Roman"/>
              </a:rPr>
              <a:t>)</a:t>
            </a:r>
            <a:endParaRPr lang="en-US" sz="1100" dirty="0">
              <a:solidFill>
                <a:schemeClr val="tx1">
                  <a:lumMod val="75000"/>
                </a:schemeClr>
              </a:solidFill>
              <a:effectLst/>
              <a:ea typeface="Calibri"/>
              <a:cs typeface="Times New Roman"/>
            </a:endParaRPr>
          </a:p>
        </p:txBody>
      </p:sp>
      <p:sp>
        <p:nvSpPr>
          <p:cNvPr id="3" name="Date Placeholder 2">
            <a:extLst>
              <a:ext uri="{FF2B5EF4-FFF2-40B4-BE49-F238E27FC236}">
                <a16:creationId xmlns:a16="http://schemas.microsoft.com/office/drawing/2014/main" id="{CDE99358-DAD3-4774-B9CB-7CF810AF0448}"/>
              </a:ext>
              <a:ext uri="{C183D7F6-B498-43B3-948B-1728B52AA6E4}">
                <adec:decorative xmlns:adec="http://schemas.microsoft.com/office/drawing/2017/decorative" val="1"/>
              </a:ext>
            </a:extLst>
          </p:cNvPr>
          <p:cNvSpPr>
            <a:spLocks noGrp="1"/>
          </p:cNvSpPr>
          <p:nvPr>
            <p:ph type="dt" sz="half" idx="15"/>
          </p:nvPr>
        </p:nvSpPr>
        <p:spPr/>
        <p:txBody>
          <a:bodyPr/>
          <a:lstStyle/>
          <a:p>
            <a:r>
              <a:rPr lang="en-US" dirty="0"/>
              <a:t>2021</a:t>
            </a:r>
          </a:p>
        </p:txBody>
      </p:sp>
      <p:sp>
        <p:nvSpPr>
          <p:cNvPr id="7" name="Footer Placeholder 6">
            <a:extLst>
              <a:ext uri="{FF2B5EF4-FFF2-40B4-BE49-F238E27FC236}">
                <a16:creationId xmlns:a16="http://schemas.microsoft.com/office/drawing/2014/main" id="{F5853DEA-47CE-42F5-9FA7-8ADF7ADE68F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Summa Health</a:t>
            </a:r>
          </a:p>
        </p:txBody>
      </p:sp>
      <p:sp>
        <p:nvSpPr>
          <p:cNvPr id="8" name="Slide Number Placeholder 7">
            <a:extLst>
              <a:ext uri="{FF2B5EF4-FFF2-40B4-BE49-F238E27FC236}">
                <a16:creationId xmlns:a16="http://schemas.microsoft.com/office/drawing/2014/main" id="{33127E05-8868-4D95-8EDA-2162BED3A11B}"/>
              </a:ext>
              <a:ext uri="{C183D7F6-B498-43B3-948B-1728B52AA6E4}">
                <adec:decorative xmlns:adec="http://schemas.microsoft.com/office/drawing/2017/decorative" val="1"/>
              </a:ext>
            </a:extLst>
          </p:cNvPr>
          <p:cNvSpPr>
            <a:spLocks noGrp="1"/>
          </p:cNvSpPr>
          <p:nvPr>
            <p:ph type="sldNum" sz="quarter" idx="12"/>
          </p:nvPr>
        </p:nvSpPr>
        <p:spPr/>
        <p:txBody>
          <a:bodyPr/>
          <a:lstStyle/>
          <a:p>
            <a:fld id="{5E8BC936-0928-C346-B13E-04BD58031644}" type="slidenum">
              <a:rPr lang="en-US" smtClean="0"/>
              <a:pPr/>
              <a:t>36</a:t>
            </a:fld>
            <a:endParaRPr lang="en-US" dirty="0"/>
          </a:p>
        </p:txBody>
      </p:sp>
    </p:spTree>
    <p:extLst>
      <p:ext uri="{BB962C8B-B14F-4D97-AF65-F5344CB8AC3E}">
        <p14:creationId xmlns:p14="http://schemas.microsoft.com/office/powerpoint/2010/main" val="42347370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b="0" i="1" dirty="0">
                <a:solidFill>
                  <a:schemeClr val="accent4"/>
                </a:solidFill>
              </a:rPr>
              <a:t>Responding to Workplace Violence in Healthcare							B -  Barricade</a:t>
            </a:r>
            <a:endParaRPr lang="en-US" sz="2000" dirty="0"/>
          </a:p>
        </p:txBody>
      </p:sp>
      <p:sp>
        <p:nvSpPr>
          <p:cNvPr id="4" name="Content Placeholder 3"/>
          <p:cNvSpPr>
            <a:spLocks noGrp="1"/>
          </p:cNvSpPr>
          <p:nvPr>
            <p:ph sz="quarter" idx="12"/>
          </p:nvPr>
        </p:nvSpPr>
        <p:spPr>
          <a:xfrm>
            <a:off x="457200" y="1066800"/>
            <a:ext cx="8229600" cy="4568825"/>
          </a:xfrm>
        </p:spPr>
        <p:txBody>
          <a:bodyPr/>
          <a:lstStyle/>
          <a:p>
            <a:pPr marL="0" indent="0">
              <a:buNone/>
            </a:pPr>
            <a:r>
              <a:rPr lang="en-US" sz="6000" dirty="0"/>
              <a:t>A </a:t>
            </a:r>
          </a:p>
          <a:p>
            <a:pPr marL="0" indent="0">
              <a:buNone/>
            </a:pPr>
            <a:r>
              <a:rPr lang="en-US" sz="6000" b="1" dirty="0"/>
              <a:t>B = </a:t>
            </a:r>
            <a:r>
              <a:rPr lang="en-US" sz="5400" b="1" dirty="0">
                <a:solidFill>
                  <a:schemeClr val="accent3"/>
                </a:solidFill>
              </a:rPr>
              <a:t>Barricade</a:t>
            </a:r>
            <a:r>
              <a:rPr lang="en-US" sz="4000" dirty="0">
                <a:solidFill>
                  <a:schemeClr val="accent3"/>
                </a:solidFill>
              </a:rPr>
              <a:t> </a:t>
            </a:r>
            <a:r>
              <a:rPr lang="en-US" sz="4000" dirty="0"/>
              <a:t>- create a barrier </a:t>
            </a:r>
          </a:p>
          <a:p>
            <a:pPr marL="0" indent="0" algn="ctr">
              <a:buNone/>
            </a:pPr>
            <a:r>
              <a:rPr lang="en-US" sz="4000" dirty="0"/>
              <a:t>      between you and the aggressor</a:t>
            </a:r>
          </a:p>
          <a:p>
            <a:pPr marL="0" indent="0">
              <a:buNone/>
            </a:pPr>
            <a:r>
              <a:rPr lang="en-US" sz="6000" dirty="0"/>
              <a:t>L </a:t>
            </a:r>
          </a:p>
          <a:p>
            <a:pPr marL="0" indent="0">
              <a:buNone/>
            </a:pPr>
            <a:r>
              <a:rPr lang="en-US" sz="6000" dirty="0"/>
              <a:t>E</a:t>
            </a:r>
          </a:p>
        </p:txBody>
      </p:sp>
      <p:sp>
        <p:nvSpPr>
          <p:cNvPr id="3" name="Date Placeholder 2">
            <a:extLst>
              <a:ext uri="{FF2B5EF4-FFF2-40B4-BE49-F238E27FC236}">
                <a16:creationId xmlns:a16="http://schemas.microsoft.com/office/drawing/2014/main" id="{087E0F1A-482B-4103-9206-82FDCF0DC422}"/>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5" name="Footer Placeholder 4">
            <a:extLst>
              <a:ext uri="{FF2B5EF4-FFF2-40B4-BE49-F238E27FC236}">
                <a16:creationId xmlns:a16="http://schemas.microsoft.com/office/drawing/2014/main" id="{10457249-FA62-46A0-976B-A53554E18A27}"/>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6" name="Slide Number Placeholder 5">
            <a:extLst>
              <a:ext uri="{FF2B5EF4-FFF2-40B4-BE49-F238E27FC236}">
                <a16:creationId xmlns:a16="http://schemas.microsoft.com/office/drawing/2014/main" id="{A6F48C92-0AFC-414F-9EFF-BE96E363DEFA}"/>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37</a:t>
            </a:fld>
            <a:endParaRPr lang="en-US" dirty="0"/>
          </a:p>
        </p:txBody>
      </p:sp>
    </p:spTree>
    <p:extLst>
      <p:ext uri="{BB962C8B-B14F-4D97-AF65-F5344CB8AC3E}">
        <p14:creationId xmlns:p14="http://schemas.microsoft.com/office/powerpoint/2010/main" val="8275605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a:defRPr/>
            </a:pPr>
            <a:r>
              <a:rPr lang="en-US" sz="1600" b="0" i="1" dirty="0">
                <a:solidFill>
                  <a:schemeClr val="accent4"/>
                </a:solidFill>
              </a:rPr>
              <a:t>Responding to Workplace Violence in Healthcare					Barricade options - levels</a:t>
            </a:r>
            <a:endParaRPr lang="en-US" altLang="en-US" sz="1800" dirty="0"/>
          </a:p>
        </p:txBody>
      </p:sp>
      <p:sp>
        <p:nvSpPr>
          <p:cNvPr id="2" name="Rectangle 3" descr="Graphic shows circles of increasing diameter each denoting a &quot;level&quot; of barricade options.  The smallest circle is &quot;restroom or closet&quot;, then &quot;office&quot;, &quot;department/suite&quot;, &quot;wing/division&quot; and finally &quot;facility/building&quot; for the largest circle.  A series of arrows also shows this list but linearly, rather than with circles."/>
          <p:cNvSpPr>
            <a:spLocks noGrp="1" noChangeArrowheads="1"/>
          </p:cNvSpPr>
          <p:nvPr>
            <p:ph sz="quarter" idx="12"/>
          </p:nvPr>
        </p:nvSpPr>
        <p:spPr/>
        <p:txBody>
          <a:bodyPr/>
          <a:lstStyle/>
          <a:p>
            <a:pPr algn="ctr" eaLnBrk="1" hangingPunct="1">
              <a:buFont typeface="Arial" charset="0"/>
              <a:buNone/>
            </a:pPr>
            <a:r>
              <a:rPr lang="en-US" altLang="en-US" dirty="0">
                <a:solidFill>
                  <a:schemeClr val="accent1"/>
                </a:solidFill>
              </a:rPr>
              <a:t>Where can you barricade yourself?</a:t>
            </a:r>
          </a:p>
          <a:p>
            <a:pPr eaLnBrk="1" hangingPunct="1">
              <a:buFont typeface="Arial" charset="0"/>
              <a:buNone/>
            </a:pPr>
            <a:r>
              <a:rPr lang="en-US" altLang="en-US" sz="2400" b="1" dirty="0"/>
              <a:t>Facility</a:t>
            </a:r>
          </a:p>
          <a:p>
            <a:pPr eaLnBrk="1" hangingPunct="1">
              <a:buFontTx/>
              <a:buChar char="-"/>
            </a:pPr>
            <a:endParaRPr lang="en-US" altLang="en-US" sz="1600" b="1" dirty="0"/>
          </a:p>
          <a:p>
            <a:pPr eaLnBrk="1" hangingPunct="1">
              <a:buFont typeface="Arial" charset="0"/>
              <a:buNone/>
            </a:pPr>
            <a:r>
              <a:rPr lang="en-US" altLang="en-US" sz="2400" b="1" dirty="0"/>
              <a:t>Wing/Division</a:t>
            </a:r>
          </a:p>
          <a:p>
            <a:pPr eaLnBrk="1" hangingPunct="1">
              <a:buFontTx/>
              <a:buChar char="-"/>
            </a:pPr>
            <a:endParaRPr lang="en-US" altLang="en-US" sz="1600" b="1" dirty="0"/>
          </a:p>
          <a:p>
            <a:pPr eaLnBrk="1" hangingPunct="1">
              <a:buFont typeface="Arial" charset="0"/>
              <a:buNone/>
            </a:pPr>
            <a:r>
              <a:rPr lang="en-US" altLang="en-US" sz="2400" b="1" dirty="0"/>
              <a:t>Department/Suite</a:t>
            </a:r>
          </a:p>
          <a:p>
            <a:pPr eaLnBrk="1" hangingPunct="1">
              <a:buFont typeface="Arial" charset="0"/>
              <a:buNone/>
            </a:pPr>
            <a:endParaRPr lang="en-US" altLang="en-US" sz="1600" b="1" dirty="0"/>
          </a:p>
          <a:p>
            <a:pPr eaLnBrk="1" hangingPunct="1">
              <a:buFont typeface="Arial" charset="0"/>
              <a:buNone/>
            </a:pPr>
            <a:r>
              <a:rPr lang="en-US" altLang="en-US" sz="2400" b="1" dirty="0"/>
              <a:t>Office</a:t>
            </a:r>
          </a:p>
          <a:p>
            <a:pPr eaLnBrk="1" hangingPunct="1">
              <a:buFontTx/>
              <a:buChar char="-"/>
            </a:pPr>
            <a:endParaRPr lang="en-US" altLang="en-US" sz="1600" b="1" dirty="0"/>
          </a:p>
          <a:p>
            <a:pPr eaLnBrk="1" hangingPunct="1">
              <a:buFont typeface="Arial" charset="0"/>
              <a:buNone/>
            </a:pPr>
            <a:r>
              <a:rPr lang="en-US" altLang="en-US" sz="2400" b="1" dirty="0"/>
              <a:t>Restroom/Closet</a:t>
            </a:r>
          </a:p>
          <a:p>
            <a:pPr eaLnBrk="1" hangingPunct="1">
              <a:buFont typeface="Arial" charset="0"/>
              <a:buNone/>
            </a:pPr>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buFont typeface="Wingdings" pitchFamily="2" charset="2"/>
              <a:buNone/>
            </a:pPr>
            <a:endParaRPr lang="en-US" altLang="en-US" dirty="0"/>
          </a:p>
        </p:txBody>
      </p:sp>
      <p:sp>
        <p:nvSpPr>
          <p:cNvPr id="26628" name="Slide Number Placeholder 5">
            <a:extLst>
              <a:ext uri="{C183D7F6-B498-43B3-948B-1728B52AA6E4}">
                <adec:decorative xmlns:adec="http://schemas.microsoft.com/office/drawing/2017/decorative" val="1"/>
              </a:ext>
            </a:extLst>
          </p:cNvPr>
          <p:cNvSpPr>
            <a:spLocks noGrp="1"/>
          </p:cNvSpPr>
          <p:nvPr>
            <p:ph type="sldNum" sz="quarter" idx="15"/>
          </p:nvPr>
        </p:nvSpPr>
        <p:spPr bwMode="auto">
          <a:noFill/>
          <a:ln>
            <a:round/>
            <a:headEnd/>
            <a:tailEnd/>
          </a:ln>
        </p:spPr>
        <p:txBody>
          <a:bodyPr wrap="square" numCol="1" anchorCtr="0" compatLnSpc="1">
            <a:prstTxWarp prst="textNoShape">
              <a:avLst/>
            </a:prstTxWarp>
          </a:bodyPr>
          <a:lstStyle/>
          <a:p>
            <a:fld id="{1E3C23CD-2552-4D32-8410-E4CB99875FFB}" type="slidenum">
              <a:rPr lang="en-US" altLang="en-US" smtClean="0"/>
              <a:pPr/>
              <a:t>38</a:t>
            </a:fld>
            <a:endParaRPr lang="en-US" altLang="en-US" dirty="0"/>
          </a:p>
        </p:txBody>
      </p:sp>
      <p:sp>
        <p:nvSpPr>
          <p:cNvPr id="18" name="Down Arrow 17">
            <a:extLst>
              <a:ext uri="{C183D7F6-B498-43B3-948B-1728B52AA6E4}">
                <adec:decorative xmlns:adec="http://schemas.microsoft.com/office/drawing/2017/decorative" val="1"/>
              </a:ext>
            </a:extLst>
          </p:cNvPr>
          <p:cNvSpPr/>
          <p:nvPr/>
        </p:nvSpPr>
        <p:spPr>
          <a:xfrm>
            <a:off x="977307" y="2216729"/>
            <a:ext cx="304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Down Arrow 19">
            <a:extLst>
              <a:ext uri="{C183D7F6-B498-43B3-948B-1728B52AA6E4}">
                <adec:decorative xmlns:adec="http://schemas.microsoft.com/office/drawing/2017/decorative" val="1"/>
              </a:ext>
            </a:extLst>
          </p:cNvPr>
          <p:cNvSpPr/>
          <p:nvPr/>
        </p:nvSpPr>
        <p:spPr>
          <a:xfrm>
            <a:off x="984796" y="2895600"/>
            <a:ext cx="304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Down Arrow 20">
            <a:extLst>
              <a:ext uri="{C183D7F6-B498-43B3-948B-1728B52AA6E4}">
                <adec:decorative xmlns:adec="http://schemas.microsoft.com/office/drawing/2017/decorative" val="1"/>
              </a:ext>
            </a:extLst>
          </p:cNvPr>
          <p:cNvSpPr/>
          <p:nvPr/>
        </p:nvSpPr>
        <p:spPr>
          <a:xfrm>
            <a:off x="984796" y="3581400"/>
            <a:ext cx="304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 name="Down Arrow 21">
            <a:extLst>
              <a:ext uri="{C183D7F6-B498-43B3-948B-1728B52AA6E4}">
                <adec:decorative xmlns:adec="http://schemas.microsoft.com/office/drawing/2017/decorative" val="1"/>
              </a:ext>
            </a:extLst>
          </p:cNvPr>
          <p:cNvSpPr/>
          <p:nvPr/>
        </p:nvSpPr>
        <p:spPr>
          <a:xfrm>
            <a:off x="977307" y="4267200"/>
            <a:ext cx="304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6633" name="Picture 3">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3484563" y="1981200"/>
            <a:ext cx="4559300" cy="4267200"/>
          </a:xfrm>
          <a:prstGeom prst="rect">
            <a:avLst/>
          </a:prstGeom>
          <a:noFill/>
          <a:ln w="9525">
            <a:noFill/>
            <a:miter lim="800000"/>
            <a:headEnd/>
            <a:tailEnd/>
          </a:ln>
        </p:spPr>
      </p:pic>
      <p:sp>
        <p:nvSpPr>
          <p:cNvPr id="3" name="Date Placeholder 2">
            <a:extLst>
              <a:ext uri="{FF2B5EF4-FFF2-40B4-BE49-F238E27FC236}">
                <a16:creationId xmlns:a16="http://schemas.microsoft.com/office/drawing/2014/main" id="{1B25F967-F494-48FB-B9E2-0A4721184CEF}"/>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4" name="Footer Placeholder 3">
            <a:extLst>
              <a:ext uri="{FF2B5EF4-FFF2-40B4-BE49-F238E27FC236}">
                <a16:creationId xmlns:a16="http://schemas.microsoft.com/office/drawing/2014/main" id="{E4C1A5E2-6A6F-49F1-BC46-46E77BDF9531}"/>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Tree>
    <p:extLst>
      <p:ext uri="{BB962C8B-B14F-4D97-AF65-F5344CB8AC3E}">
        <p14:creationId xmlns:p14="http://schemas.microsoft.com/office/powerpoint/2010/main" val="338929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33"/>
                                        </p:tgtEl>
                                        <p:attrNameLst>
                                          <p:attrName>style.visibility</p:attrName>
                                        </p:attrNameLst>
                                      </p:cBhvr>
                                      <p:to>
                                        <p:strVal val="visible"/>
                                      </p:to>
                                    </p:set>
                                    <p:animEffect transition="in" filter="fade">
                                      <p:cBhvr>
                                        <p:cTn id="7" dur="500"/>
                                        <p:tgtEl>
                                          <p:spTgt spid="26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2" name="Rectangle 3"/>
          <p:cNvSpPr>
            <a:spLocks noGrp="1" noChangeArrowheads="1"/>
          </p:cNvSpPr>
          <p:nvPr>
            <p:ph sz="quarter" idx="12"/>
          </p:nvPr>
        </p:nvSpPr>
        <p:spPr/>
        <p:txBody>
          <a:bodyPr/>
          <a:lstStyle/>
          <a:p>
            <a:pPr marL="0" indent="0" eaLnBrk="1" hangingPunct="1">
              <a:buNone/>
            </a:pPr>
            <a:r>
              <a:rPr lang="en-US" altLang="en-US" dirty="0">
                <a:solidFill>
                  <a:schemeClr val="accent1"/>
                </a:solidFill>
              </a:rPr>
              <a:t>How does your door operate? </a:t>
            </a:r>
          </a:p>
          <a:p>
            <a:pPr eaLnBrk="1" hangingPunct="1"/>
            <a:endParaRPr lang="en-US" altLang="en-US" dirty="0"/>
          </a:p>
          <a:p>
            <a:pPr eaLnBrk="1" hangingPunct="1"/>
            <a:endParaRPr lang="en-US" altLang="en-US" dirty="0"/>
          </a:p>
          <a:p>
            <a:pPr eaLnBrk="1" hangingPunct="1"/>
            <a:endParaRPr lang="en-US" altLang="en-US" dirty="0"/>
          </a:p>
          <a:p>
            <a:pPr eaLnBrk="1" hangingPunct="1">
              <a:buFont typeface="Wingdings" pitchFamily="2" charset="2"/>
              <a:buNone/>
            </a:pPr>
            <a:endParaRPr lang="en-US" altLang="en-US" dirty="0"/>
          </a:p>
          <a:p>
            <a:pPr marL="0" indent="0" eaLnBrk="1" hangingPunct="1">
              <a:buNone/>
            </a:pPr>
            <a:endParaRPr lang="en-US" altLang="en-US" dirty="0"/>
          </a:p>
          <a:p>
            <a:pPr marL="0" indent="0" eaLnBrk="1" hangingPunct="1">
              <a:buNone/>
            </a:pPr>
            <a:r>
              <a:rPr lang="en-US" altLang="en-US" dirty="0">
                <a:solidFill>
                  <a:schemeClr val="accent1"/>
                </a:solidFill>
              </a:rPr>
              <a:t>What could you use?</a:t>
            </a:r>
          </a:p>
        </p:txBody>
      </p:sp>
      <p:sp>
        <p:nvSpPr>
          <p:cNvPr id="26627" name="Rectangle 2"/>
          <p:cNvSpPr>
            <a:spLocks noGrp="1" noChangeArrowheads="1"/>
          </p:cNvSpPr>
          <p:nvPr>
            <p:ph type="title"/>
          </p:nvPr>
        </p:nvSpPr>
        <p:spPr/>
        <p:txBody>
          <a:bodyPr/>
          <a:lstStyle/>
          <a:p>
            <a:pPr>
              <a:defRPr/>
            </a:pPr>
            <a:r>
              <a:rPr lang="en-US" sz="1600" b="0" i="1" dirty="0">
                <a:solidFill>
                  <a:schemeClr val="accent4"/>
                </a:solidFill>
              </a:rPr>
              <a:t>Responding to Workplace Violence in Healthcare					Barricade options - items</a:t>
            </a:r>
            <a:endParaRPr lang="en-US" altLang="en-US" sz="1800" dirty="0"/>
          </a:p>
        </p:txBody>
      </p:sp>
      <p:sp>
        <p:nvSpPr>
          <p:cNvPr id="25604" name="Slide Number Placeholder 5">
            <a:extLst>
              <a:ext uri="{C183D7F6-B498-43B3-948B-1728B52AA6E4}">
                <adec:decorative xmlns:adec="http://schemas.microsoft.com/office/drawing/2017/decorative" val="1"/>
              </a:ext>
            </a:extLst>
          </p:cNvPr>
          <p:cNvSpPr>
            <a:spLocks noGrp="1"/>
          </p:cNvSpPr>
          <p:nvPr>
            <p:ph type="sldNum" sz="quarter" idx="15"/>
          </p:nvPr>
        </p:nvSpPr>
        <p:spPr bwMode="auto">
          <a:noFill/>
          <a:ln>
            <a:round/>
            <a:headEnd/>
            <a:tailEnd/>
          </a:ln>
        </p:spPr>
        <p:txBody>
          <a:bodyPr wrap="square" numCol="1" anchorCtr="0" compatLnSpc="1">
            <a:prstTxWarp prst="textNoShape">
              <a:avLst/>
            </a:prstTxWarp>
          </a:bodyPr>
          <a:lstStyle/>
          <a:p>
            <a:fld id="{796334E4-C9C0-4D3D-934C-9A980A3EE69E}" type="slidenum">
              <a:rPr lang="en-US" altLang="en-US" smtClean="0"/>
              <a:pPr/>
              <a:t>39</a:t>
            </a:fld>
            <a:endParaRPr lang="en-US" altLang="en-US" dirty="0"/>
          </a:p>
        </p:txBody>
      </p:sp>
      <p:pic>
        <p:nvPicPr>
          <p:cNvPr id="11" name="Picture 10" descr="Standard room door."/>
          <p:cNvPicPr>
            <a:picLocks noChangeAspect="1"/>
          </p:cNvPicPr>
          <p:nvPr/>
        </p:nvPicPr>
        <p:blipFill>
          <a:blip r:embed="rId3" cstate="email">
            <a:extLst>
              <a:ext uri="{28A0092B-C50C-407E-A947-70E740481C1C}">
                <a14:useLocalDpi xmlns:a14="http://schemas.microsoft.com/office/drawing/2010/main"/>
              </a:ext>
            </a:extLst>
          </a:blip>
          <a:srcRect/>
          <a:stretch/>
        </p:blipFill>
        <p:spPr bwMode="auto">
          <a:xfrm>
            <a:off x="383909" y="2066351"/>
            <a:ext cx="911491" cy="1389863"/>
          </a:xfrm>
          <a:prstGeom prst="rect">
            <a:avLst/>
          </a:prstGeom>
          <a:noFill/>
          <a:ln w="9525">
            <a:noFill/>
            <a:miter lim="800000"/>
            <a:headEnd/>
            <a:tailEnd/>
          </a:ln>
        </p:spPr>
      </p:pic>
      <p:pic>
        <p:nvPicPr>
          <p:cNvPr id="12" name="Picture 11" descr="Glass door wall doors.&#10;"/>
          <p:cNvPicPr>
            <a:picLocks noChangeAspect="1"/>
          </p:cNvPicPr>
          <p:nvPr/>
        </p:nvPicPr>
        <p:blipFill>
          <a:blip r:embed="rId4" cstate="email">
            <a:extLst>
              <a:ext uri="{28A0092B-C50C-407E-A947-70E740481C1C}">
                <a14:useLocalDpi xmlns:a14="http://schemas.microsoft.com/office/drawing/2010/main"/>
              </a:ext>
            </a:extLst>
          </a:blip>
          <a:srcRect/>
          <a:stretch/>
        </p:blipFill>
        <p:spPr bwMode="auto">
          <a:xfrm>
            <a:off x="1628685" y="2066351"/>
            <a:ext cx="2229249" cy="1486165"/>
          </a:xfrm>
          <a:prstGeom prst="rect">
            <a:avLst/>
          </a:prstGeom>
          <a:noFill/>
          <a:ln w="9525">
            <a:noFill/>
            <a:miter lim="800000"/>
            <a:headEnd/>
            <a:tailEnd/>
          </a:ln>
        </p:spPr>
      </p:pic>
      <p:pic>
        <p:nvPicPr>
          <p:cNvPr id="13" name="Picture 12" descr="Commercial door type hinge with metal closer protruding from wall/door."/>
          <p:cNvPicPr>
            <a:picLocks noChangeAspect="1"/>
          </p:cNvPicPr>
          <p:nvPr/>
        </p:nvPicPr>
        <p:blipFill>
          <a:blip r:embed="rId5" cstate="email">
            <a:extLst>
              <a:ext uri="{28A0092B-C50C-407E-A947-70E740481C1C}">
                <a14:useLocalDpi xmlns:a14="http://schemas.microsoft.com/office/drawing/2010/main"/>
              </a:ext>
            </a:extLst>
          </a:blip>
          <a:srcRect/>
          <a:stretch/>
        </p:blipFill>
        <p:spPr bwMode="auto">
          <a:xfrm>
            <a:off x="4192554" y="2029003"/>
            <a:ext cx="2069778" cy="1379852"/>
          </a:xfrm>
          <a:prstGeom prst="rect">
            <a:avLst/>
          </a:prstGeom>
          <a:noFill/>
          <a:ln w="9525">
            <a:noFill/>
            <a:miter lim="800000"/>
            <a:headEnd/>
            <a:tailEnd/>
          </a:ln>
        </p:spPr>
      </p:pic>
      <p:pic>
        <p:nvPicPr>
          <p:cNvPr id="14" name="Picture 13" descr="Door stop."/>
          <p:cNvPicPr>
            <a:picLocks noChangeAspect="1"/>
          </p:cNvPicPr>
          <p:nvPr/>
        </p:nvPicPr>
        <p:blipFill>
          <a:blip r:embed="rId6" cstate="email">
            <a:extLst>
              <a:ext uri="{28A0092B-C50C-407E-A947-70E740481C1C}">
                <a14:useLocalDpi xmlns:a14="http://schemas.microsoft.com/office/drawing/2010/main"/>
              </a:ext>
            </a:extLst>
          </a:blip>
          <a:srcRect/>
          <a:stretch/>
        </p:blipFill>
        <p:spPr bwMode="auto">
          <a:xfrm>
            <a:off x="157680" y="4929918"/>
            <a:ext cx="1513439" cy="1013905"/>
          </a:xfrm>
          <a:prstGeom prst="rect">
            <a:avLst/>
          </a:prstGeom>
          <a:noFill/>
          <a:ln w="9525">
            <a:noFill/>
            <a:miter lim="800000"/>
            <a:headEnd/>
            <a:tailEnd/>
          </a:ln>
        </p:spPr>
      </p:pic>
      <p:pic>
        <p:nvPicPr>
          <p:cNvPr id="15" name="Picture 14" descr="Person's belt.&#10;"/>
          <p:cNvPicPr>
            <a:picLocks noChangeAspect="1"/>
          </p:cNvPicPr>
          <p:nvPr/>
        </p:nvPicPr>
        <p:blipFill>
          <a:blip r:embed="rId7" cstate="email">
            <a:extLst>
              <a:ext uri="{28A0092B-C50C-407E-A947-70E740481C1C}">
                <a14:useLocalDpi xmlns:a14="http://schemas.microsoft.com/office/drawing/2010/main"/>
              </a:ext>
            </a:extLst>
          </a:blip>
          <a:srcRect/>
          <a:stretch/>
        </p:blipFill>
        <p:spPr bwMode="auto">
          <a:xfrm>
            <a:off x="1603705" y="4803887"/>
            <a:ext cx="1913229" cy="1275485"/>
          </a:xfrm>
          <a:prstGeom prst="rect">
            <a:avLst/>
          </a:prstGeom>
          <a:noFill/>
          <a:ln w="9525">
            <a:noFill/>
            <a:miter lim="800000"/>
            <a:headEnd/>
            <a:tailEnd/>
          </a:ln>
        </p:spPr>
      </p:pic>
      <p:pic>
        <p:nvPicPr>
          <p:cNvPr id="25610" name="Picture 12" descr="Hospital bed"/>
          <p:cNvPicPr>
            <a:picLocks noChangeAspect="1" noChangeArrowheads="1"/>
          </p:cNvPicPr>
          <p:nvPr/>
        </p:nvPicPr>
        <p:blipFill>
          <a:blip r:embed="rId8" cstate="email">
            <a:extLst>
              <a:ext uri="{28A0092B-C50C-407E-A947-70E740481C1C}">
                <a14:useLocalDpi xmlns:a14="http://schemas.microsoft.com/office/drawing/2010/main"/>
              </a:ext>
            </a:extLst>
          </a:blip>
          <a:srcRect/>
          <a:stretch/>
        </p:blipFill>
        <p:spPr bwMode="auto">
          <a:xfrm>
            <a:off x="3954269" y="4462500"/>
            <a:ext cx="1932580" cy="1612187"/>
          </a:xfrm>
          <a:prstGeom prst="rect">
            <a:avLst/>
          </a:prstGeom>
          <a:noFill/>
          <a:ln w="9525">
            <a:noFill/>
            <a:miter lim="800000"/>
            <a:headEnd/>
            <a:tailEnd/>
          </a:ln>
        </p:spPr>
      </p:pic>
      <p:pic>
        <p:nvPicPr>
          <p:cNvPr id="25611" name="Picture 11" descr="Commercial door handle and internal locking mechanism.&#10;"/>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755088" y="1798262"/>
            <a:ext cx="1749486" cy="1876544"/>
          </a:xfrm>
          <a:prstGeom prst="rect">
            <a:avLst/>
          </a:prstGeom>
          <a:noFill/>
          <a:ln w="9525">
            <a:noFill/>
            <a:miter lim="800000"/>
            <a:headEnd/>
            <a:tailEnd/>
          </a:ln>
        </p:spPr>
      </p:pic>
      <p:pic>
        <p:nvPicPr>
          <p:cNvPr id="25613" name="Picture 13" descr="Person pushing against door to hold closed."/>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511355" y="4577314"/>
            <a:ext cx="2057879" cy="1364699"/>
          </a:xfrm>
          <a:prstGeom prst="rect">
            <a:avLst/>
          </a:prstGeom>
          <a:noFill/>
          <a:ln w="9525">
            <a:noFill/>
            <a:miter lim="800000"/>
            <a:headEnd/>
            <a:tailEnd/>
          </a:ln>
        </p:spPr>
      </p:pic>
      <p:sp>
        <p:nvSpPr>
          <p:cNvPr id="2" name="Date Placeholder 1">
            <a:extLst>
              <a:ext uri="{FF2B5EF4-FFF2-40B4-BE49-F238E27FC236}">
                <a16:creationId xmlns:a16="http://schemas.microsoft.com/office/drawing/2014/main" id="{5F4040B3-9EFC-4F7C-8325-8B750B853913}"/>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3" name="Footer Placeholder 2">
            <a:extLst>
              <a:ext uri="{FF2B5EF4-FFF2-40B4-BE49-F238E27FC236}">
                <a16:creationId xmlns:a16="http://schemas.microsoft.com/office/drawing/2014/main" id="{18DB8E7D-D497-4F13-A2BE-8877744FFD0B}"/>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Tree>
    <p:extLst>
      <p:ext uri="{BB962C8B-B14F-4D97-AF65-F5344CB8AC3E}">
        <p14:creationId xmlns:p14="http://schemas.microsoft.com/office/powerpoint/2010/main" val="281626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checkerboard(across)">
                                      <p:cBhvr>
                                        <p:cTn id="7" dur="500"/>
                                        <p:tgtEl>
                                          <p:spTgt spid="2765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par>
                          <p:cTn id="13" fill="hold">
                            <p:stCondLst>
                              <p:cond delay="500"/>
                            </p:stCondLst>
                            <p:childTnLst>
                              <p:par>
                                <p:cTn id="14" presetID="5" presetClass="entr" presetSubtype="1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heckerboard(across)">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checkerboard(across)">
                                      <p:cBhvr>
                                        <p:cTn id="21" dur="500"/>
                                        <p:tgtEl>
                                          <p:spTgt spid="13"/>
                                        </p:tgtEl>
                                      </p:cBhvr>
                                    </p:animEffect>
                                  </p:childTnLst>
                                </p:cTn>
                              </p:par>
                            </p:childTnLst>
                          </p:cTn>
                        </p:par>
                        <p:par>
                          <p:cTn id="22" fill="hold">
                            <p:stCondLst>
                              <p:cond delay="500"/>
                            </p:stCondLst>
                            <p:childTnLst>
                              <p:par>
                                <p:cTn id="23" presetID="4" presetClass="entr" presetSubtype="16" fill="hold" nodeType="afterEffect">
                                  <p:stCondLst>
                                    <p:cond delay="0"/>
                                  </p:stCondLst>
                                  <p:childTnLst>
                                    <p:set>
                                      <p:cBhvr>
                                        <p:cTn id="24" dur="1" fill="hold">
                                          <p:stCondLst>
                                            <p:cond delay="0"/>
                                          </p:stCondLst>
                                        </p:cTn>
                                        <p:tgtEl>
                                          <p:spTgt spid="25611"/>
                                        </p:tgtEl>
                                        <p:attrNameLst>
                                          <p:attrName>style.visibility</p:attrName>
                                        </p:attrNameLst>
                                      </p:cBhvr>
                                      <p:to>
                                        <p:strVal val="visible"/>
                                      </p:to>
                                    </p:set>
                                    <p:animEffect transition="in" filter="box(in)">
                                      <p:cBhvr>
                                        <p:cTn id="25" dur="500"/>
                                        <p:tgtEl>
                                          <p:spTgt spid="25611"/>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checkerboard(across)">
                                      <p:cBhvr>
                                        <p:cTn id="30" dur="500"/>
                                        <p:tgtEl>
                                          <p:spTgt spid="14"/>
                                        </p:tgtEl>
                                      </p:cBhvr>
                                    </p:animEffect>
                                  </p:childTnLst>
                                </p:cTn>
                              </p:par>
                            </p:childTnLst>
                          </p:cTn>
                        </p:par>
                        <p:par>
                          <p:cTn id="31" fill="hold">
                            <p:stCondLst>
                              <p:cond delay="500"/>
                            </p:stCondLst>
                            <p:childTnLst>
                              <p:par>
                                <p:cTn id="32" presetID="5" presetClass="entr" presetSubtype="10"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checkerboard(across)">
                                      <p:cBhvr>
                                        <p:cTn id="34" dur="500"/>
                                        <p:tgtEl>
                                          <p:spTgt spid="15"/>
                                        </p:tgtEl>
                                      </p:cBhvr>
                                    </p:animEffect>
                                  </p:childTnLst>
                                </p:cTn>
                              </p:par>
                            </p:childTnLst>
                          </p:cTn>
                        </p:par>
                        <p:par>
                          <p:cTn id="35" fill="hold">
                            <p:stCondLst>
                              <p:cond delay="1000"/>
                            </p:stCondLst>
                            <p:childTnLst>
                              <p:par>
                                <p:cTn id="36" presetID="3" presetClass="entr" presetSubtype="10" fill="hold" nodeType="afterEffect">
                                  <p:stCondLst>
                                    <p:cond delay="0"/>
                                  </p:stCondLst>
                                  <p:childTnLst>
                                    <p:set>
                                      <p:cBhvr>
                                        <p:cTn id="37" dur="1" fill="hold">
                                          <p:stCondLst>
                                            <p:cond delay="0"/>
                                          </p:stCondLst>
                                        </p:cTn>
                                        <p:tgtEl>
                                          <p:spTgt spid="25610"/>
                                        </p:tgtEl>
                                        <p:attrNameLst>
                                          <p:attrName>style.visibility</p:attrName>
                                        </p:attrNameLst>
                                      </p:cBhvr>
                                      <p:to>
                                        <p:strVal val="visible"/>
                                      </p:to>
                                    </p:set>
                                    <p:animEffect transition="in" filter="blinds(horizontal)">
                                      <p:cBhvr>
                                        <p:cTn id="38" dur="500"/>
                                        <p:tgtEl>
                                          <p:spTgt spid="25610"/>
                                        </p:tgtEl>
                                      </p:cBhvr>
                                    </p:animEffect>
                                  </p:childTnLst>
                                </p:cTn>
                              </p:par>
                            </p:childTnLst>
                          </p:cTn>
                        </p:par>
                        <p:par>
                          <p:cTn id="39" fill="hold">
                            <p:stCondLst>
                              <p:cond delay="1500"/>
                            </p:stCondLst>
                            <p:childTnLst>
                              <p:par>
                                <p:cTn id="40" presetID="3" presetClass="entr" presetSubtype="10" fill="hold" nodeType="afterEffect">
                                  <p:stCondLst>
                                    <p:cond delay="0"/>
                                  </p:stCondLst>
                                  <p:childTnLst>
                                    <p:set>
                                      <p:cBhvr>
                                        <p:cTn id="41" dur="1" fill="hold">
                                          <p:stCondLst>
                                            <p:cond delay="0"/>
                                          </p:stCondLst>
                                        </p:cTn>
                                        <p:tgtEl>
                                          <p:spTgt spid="25613"/>
                                        </p:tgtEl>
                                        <p:attrNameLst>
                                          <p:attrName>style.visibility</p:attrName>
                                        </p:attrNameLst>
                                      </p:cBhvr>
                                      <p:to>
                                        <p:strVal val="visible"/>
                                      </p:to>
                                    </p:set>
                                    <p:animEffect transition="in" filter="blinds(horizontal)">
                                      <p:cBhvr>
                                        <p:cTn id="42" dur="500"/>
                                        <p:tgtEl>
                                          <p:spTgt spid="25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B5F79-D7F0-40AF-9016-15F42F215135}"/>
              </a:ext>
            </a:extLst>
          </p:cNvPr>
          <p:cNvSpPr>
            <a:spLocks noGrp="1"/>
          </p:cNvSpPr>
          <p:nvPr>
            <p:ph type="title"/>
          </p:nvPr>
        </p:nvSpPr>
        <p:spPr/>
        <p:txBody>
          <a:bodyPr/>
          <a:lstStyle/>
          <a:p>
            <a:r>
              <a:rPr lang="en-US" sz="1600" b="0" i="1" dirty="0">
                <a:solidFill>
                  <a:schemeClr val="accent4"/>
                </a:solidFill>
              </a:rPr>
              <a:t>Responding to Workplace Violence in Healthcare						Initial Simulation</a:t>
            </a:r>
            <a:endParaRPr lang="en-US" sz="1600" dirty="0"/>
          </a:p>
        </p:txBody>
      </p:sp>
      <p:sp>
        <p:nvSpPr>
          <p:cNvPr id="3" name="Content Placeholder 2">
            <a:extLst>
              <a:ext uri="{FF2B5EF4-FFF2-40B4-BE49-F238E27FC236}">
                <a16:creationId xmlns:a16="http://schemas.microsoft.com/office/drawing/2014/main" id="{1BD6B9ED-6DFF-4BC1-BCAF-0E6B76411CE5}"/>
              </a:ext>
            </a:extLst>
          </p:cNvPr>
          <p:cNvSpPr>
            <a:spLocks noGrp="1"/>
          </p:cNvSpPr>
          <p:nvPr>
            <p:ph idx="1"/>
          </p:nvPr>
        </p:nvSpPr>
        <p:spPr>
          <a:xfrm>
            <a:off x="533400" y="1371600"/>
            <a:ext cx="8229600" cy="4572000"/>
          </a:xfrm>
        </p:spPr>
        <p:txBody>
          <a:bodyPr/>
          <a:lstStyle/>
          <a:p>
            <a:pPr marL="0" indent="0" algn="ctr">
              <a:buNone/>
            </a:pPr>
            <a:endParaRPr lang="en-US" sz="3600" dirty="0">
              <a:latin typeface="+mj-lt"/>
            </a:endParaRPr>
          </a:p>
          <a:p>
            <a:pPr marL="0" indent="0" algn="ctr">
              <a:buNone/>
            </a:pPr>
            <a:endParaRPr lang="en-US" sz="3600" dirty="0">
              <a:latin typeface="+mj-lt"/>
            </a:endParaRPr>
          </a:p>
          <a:p>
            <a:pPr marL="0" indent="0" algn="ctr">
              <a:buNone/>
            </a:pPr>
            <a:r>
              <a:rPr lang="en-US" sz="4000" dirty="0">
                <a:solidFill>
                  <a:schemeClr val="accent1"/>
                </a:solidFill>
                <a:latin typeface="+mj-lt"/>
              </a:rPr>
              <a:t>Initial Simulation</a:t>
            </a:r>
          </a:p>
        </p:txBody>
      </p:sp>
      <p:sp>
        <p:nvSpPr>
          <p:cNvPr id="4" name="Footer Placeholder 3">
            <a:extLst>
              <a:ext uri="{FF2B5EF4-FFF2-40B4-BE49-F238E27FC236}">
                <a16:creationId xmlns:a16="http://schemas.microsoft.com/office/drawing/2014/main" id="{0707583F-2843-45A5-8185-9CD933B5942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Summa Health</a:t>
            </a:r>
          </a:p>
        </p:txBody>
      </p:sp>
      <p:sp>
        <p:nvSpPr>
          <p:cNvPr id="5" name="Slide Number Placeholder 4">
            <a:extLst>
              <a:ext uri="{FF2B5EF4-FFF2-40B4-BE49-F238E27FC236}">
                <a16:creationId xmlns:a16="http://schemas.microsoft.com/office/drawing/2014/main" id="{38D22D9C-2F26-44EA-9D90-DFA024921B34}"/>
              </a:ext>
              <a:ext uri="{C183D7F6-B498-43B3-948B-1728B52AA6E4}">
                <adec:decorative xmlns:adec="http://schemas.microsoft.com/office/drawing/2017/decorative" val="1"/>
              </a:ext>
            </a:extLst>
          </p:cNvPr>
          <p:cNvSpPr>
            <a:spLocks noGrp="1"/>
          </p:cNvSpPr>
          <p:nvPr>
            <p:ph type="sldNum" sz="quarter" idx="12"/>
          </p:nvPr>
        </p:nvSpPr>
        <p:spPr/>
        <p:txBody>
          <a:bodyPr/>
          <a:lstStyle/>
          <a:p>
            <a:fld id="{5E8BC936-0928-C346-B13E-04BD58031644}" type="slidenum">
              <a:rPr lang="en-US" smtClean="0"/>
              <a:pPr/>
              <a:t>4</a:t>
            </a:fld>
            <a:endParaRPr lang="en-US" dirty="0"/>
          </a:p>
        </p:txBody>
      </p:sp>
      <p:sp>
        <p:nvSpPr>
          <p:cNvPr id="6" name="Date Placeholder 5">
            <a:extLst>
              <a:ext uri="{FF2B5EF4-FFF2-40B4-BE49-F238E27FC236}">
                <a16:creationId xmlns:a16="http://schemas.microsoft.com/office/drawing/2014/main" id="{A8614253-9D94-48BA-A58D-0CE1903D2227}"/>
              </a:ext>
              <a:ext uri="{C183D7F6-B498-43B3-948B-1728B52AA6E4}">
                <adec:decorative xmlns:adec="http://schemas.microsoft.com/office/drawing/2017/decorative" val="1"/>
              </a:ext>
            </a:extLst>
          </p:cNvPr>
          <p:cNvSpPr>
            <a:spLocks noGrp="1"/>
          </p:cNvSpPr>
          <p:nvPr>
            <p:ph type="dt" sz="half" idx="15"/>
          </p:nvPr>
        </p:nvSpPr>
        <p:spPr/>
        <p:txBody>
          <a:bodyPr/>
          <a:lstStyle/>
          <a:p>
            <a:r>
              <a:rPr lang="en-US" dirty="0"/>
              <a:t>2021</a:t>
            </a:r>
          </a:p>
        </p:txBody>
      </p:sp>
    </p:spTree>
    <p:extLst>
      <p:ext uri="{BB962C8B-B14F-4D97-AF65-F5344CB8AC3E}">
        <p14:creationId xmlns:p14="http://schemas.microsoft.com/office/powerpoint/2010/main" val="35390538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r>
              <a:rPr lang="en-US" sz="1600" b="0" i="1" dirty="0">
                <a:solidFill>
                  <a:schemeClr val="accent4"/>
                </a:solidFill>
              </a:rPr>
              <a:t>Responding to Workplace Violence in Healthcare				Barricade options - examples</a:t>
            </a:r>
            <a:endParaRPr lang="en-US" sz="1800" dirty="0"/>
          </a:p>
        </p:txBody>
      </p:sp>
      <p:sp>
        <p:nvSpPr>
          <p:cNvPr id="27652" name="Rectangle 3" descr="Graphic listing: Beds, Desks, Belts, nightstands, IV tubing, and restraint belts.&#10;"/>
          <p:cNvSpPr>
            <a:spLocks noGrp="1" noChangeArrowheads="1"/>
          </p:cNvSpPr>
          <p:nvPr>
            <p:ph sz="quarter" idx="12"/>
          </p:nvPr>
        </p:nvSpPr>
        <p:spPr>
          <a:xfrm>
            <a:off x="457200" y="1096096"/>
            <a:ext cx="8229600" cy="4568825"/>
          </a:xfrm>
        </p:spPr>
        <p:txBody>
          <a:bodyPr/>
          <a:lstStyle/>
          <a:p>
            <a:pPr marL="0" indent="0">
              <a:buNone/>
            </a:pPr>
            <a:r>
              <a:rPr lang="en-US" dirty="0">
                <a:solidFill>
                  <a:schemeClr val="accent1"/>
                </a:solidFill>
              </a:rPr>
              <a:t>What is available?</a:t>
            </a:r>
          </a:p>
        </p:txBody>
      </p:sp>
      <p:pic>
        <p:nvPicPr>
          <p:cNvPr id="11" name="Picture 1" descr="Very large stack of chairs."/>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317268" y="2135816"/>
            <a:ext cx="2719411" cy="3706856"/>
          </a:xfrm>
          <a:prstGeom prst="rect">
            <a:avLst/>
          </a:prstGeom>
          <a:noFill/>
        </p:spPr>
      </p:pic>
      <p:sp>
        <p:nvSpPr>
          <p:cNvPr id="787460" name="AutoShape 4">
            <a:extLst>
              <a:ext uri="{C183D7F6-B498-43B3-948B-1728B52AA6E4}">
                <adec:decorative xmlns:adec="http://schemas.microsoft.com/office/drawing/2017/decorative" val="1"/>
              </a:ext>
            </a:extLst>
          </p:cNvPr>
          <p:cNvSpPr>
            <a:spLocks noChangeArrowheads="1"/>
          </p:cNvSpPr>
          <p:nvPr/>
        </p:nvSpPr>
        <p:spPr bwMode="auto">
          <a:xfrm>
            <a:off x="5747440" y="942202"/>
            <a:ext cx="2362200" cy="1371600"/>
          </a:xfrm>
          <a:prstGeom prst="irregularSeal2">
            <a:avLst/>
          </a:prstGeom>
          <a:noFill/>
          <a:ln w="12700">
            <a:solidFill>
              <a:schemeClr val="tx1"/>
            </a:solidFill>
            <a:miter lim="800000"/>
            <a:headEnd/>
            <a:tailEnd/>
          </a:ln>
        </p:spPr>
        <p:txBody>
          <a:bodyPr wrap="none" anchor="ctr"/>
          <a:lstStyle/>
          <a:p>
            <a:pPr algn="ctr"/>
            <a:r>
              <a:rPr lang="en-US" dirty="0">
                <a:solidFill>
                  <a:schemeClr val="accent3"/>
                </a:solidFill>
              </a:rPr>
              <a:t>Beds/Desks</a:t>
            </a:r>
          </a:p>
        </p:txBody>
      </p:sp>
      <p:sp>
        <p:nvSpPr>
          <p:cNvPr id="787461" name="AutoShape 5">
            <a:extLst>
              <a:ext uri="{C183D7F6-B498-43B3-948B-1728B52AA6E4}">
                <adec:decorative xmlns:adec="http://schemas.microsoft.com/office/drawing/2017/decorative" val="1"/>
              </a:ext>
            </a:extLst>
          </p:cNvPr>
          <p:cNvSpPr>
            <a:spLocks noChangeArrowheads="1"/>
          </p:cNvSpPr>
          <p:nvPr/>
        </p:nvSpPr>
        <p:spPr bwMode="auto">
          <a:xfrm>
            <a:off x="6057900" y="2313802"/>
            <a:ext cx="2895600" cy="1828800"/>
          </a:xfrm>
          <a:prstGeom prst="irregularSeal2">
            <a:avLst/>
          </a:prstGeom>
          <a:noFill/>
          <a:ln w="12700">
            <a:solidFill>
              <a:schemeClr val="tx1"/>
            </a:solidFill>
            <a:miter lim="800000"/>
            <a:headEnd/>
            <a:tailEnd/>
          </a:ln>
        </p:spPr>
        <p:txBody>
          <a:bodyPr wrap="none" anchor="ctr"/>
          <a:lstStyle/>
          <a:p>
            <a:pPr algn="ctr"/>
            <a:r>
              <a:rPr lang="en-US" dirty="0">
                <a:solidFill>
                  <a:schemeClr val="accent5"/>
                </a:solidFill>
              </a:rPr>
              <a:t>Nightstands</a:t>
            </a:r>
          </a:p>
        </p:txBody>
      </p:sp>
      <p:sp>
        <p:nvSpPr>
          <p:cNvPr id="787462" name="AutoShape 6">
            <a:extLst>
              <a:ext uri="{C183D7F6-B498-43B3-948B-1728B52AA6E4}">
                <adec:decorative xmlns:adec="http://schemas.microsoft.com/office/drawing/2017/decorative" val="1"/>
              </a:ext>
            </a:extLst>
          </p:cNvPr>
          <p:cNvSpPr>
            <a:spLocks noChangeArrowheads="1"/>
          </p:cNvSpPr>
          <p:nvPr/>
        </p:nvSpPr>
        <p:spPr bwMode="auto">
          <a:xfrm>
            <a:off x="4617027" y="2863623"/>
            <a:ext cx="1381125" cy="1403350"/>
          </a:xfrm>
          <a:prstGeom prst="irregularSeal2">
            <a:avLst/>
          </a:prstGeom>
          <a:noFill/>
          <a:ln w="12700">
            <a:solidFill>
              <a:schemeClr val="tx1"/>
            </a:solidFill>
            <a:miter lim="800000"/>
            <a:headEnd/>
            <a:tailEnd/>
          </a:ln>
        </p:spPr>
        <p:txBody>
          <a:bodyPr wrap="none" anchor="ctr"/>
          <a:lstStyle/>
          <a:p>
            <a:pPr algn="ctr"/>
            <a:r>
              <a:rPr lang="en-US" dirty="0">
                <a:solidFill>
                  <a:schemeClr val="accent3"/>
                </a:solidFill>
              </a:rPr>
              <a:t>Belt</a:t>
            </a:r>
          </a:p>
        </p:txBody>
      </p:sp>
      <p:sp>
        <p:nvSpPr>
          <p:cNvPr id="787463" name="AutoShape 7">
            <a:extLst>
              <a:ext uri="{C183D7F6-B498-43B3-948B-1728B52AA6E4}">
                <adec:decorative xmlns:adec="http://schemas.microsoft.com/office/drawing/2017/decorative" val="1"/>
              </a:ext>
            </a:extLst>
          </p:cNvPr>
          <p:cNvSpPr>
            <a:spLocks noChangeArrowheads="1"/>
          </p:cNvSpPr>
          <p:nvPr/>
        </p:nvSpPr>
        <p:spPr bwMode="auto">
          <a:xfrm>
            <a:off x="2991484" y="4104527"/>
            <a:ext cx="2667000" cy="1905000"/>
          </a:xfrm>
          <a:prstGeom prst="irregularSeal2">
            <a:avLst/>
          </a:prstGeom>
          <a:noFill/>
          <a:ln w="12700">
            <a:solidFill>
              <a:schemeClr val="tx1"/>
            </a:solidFill>
            <a:miter lim="800000"/>
            <a:headEnd/>
            <a:tailEnd/>
          </a:ln>
        </p:spPr>
        <p:txBody>
          <a:bodyPr wrap="none" anchor="ctr"/>
          <a:lstStyle/>
          <a:p>
            <a:pPr algn="ctr"/>
            <a:r>
              <a:rPr lang="en-US" dirty="0">
                <a:solidFill>
                  <a:schemeClr val="accent5"/>
                </a:solidFill>
              </a:rPr>
              <a:t>IV Tubing</a:t>
            </a:r>
          </a:p>
        </p:txBody>
      </p:sp>
      <p:sp>
        <p:nvSpPr>
          <p:cNvPr id="787464" name="AutoShape 8">
            <a:extLst>
              <a:ext uri="{C183D7F6-B498-43B3-948B-1728B52AA6E4}">
                <adec:decorative xmlns:adec="http://schemas.microsoft.com/office/drawing/2017/decorative" val="1"/>
              </a:ext>
            </a:extLst>
          </p:cNvPr>
          <p:cNvSpPr>
            <a:spLocks noChangeArrowheads="1"/>
          </p:cNvSpPr>
          <p:nvPr/>
        </p:nvSpPr>
        <p:spPr bwMode="auto">
          <a:xfrm>
            <a:off x="5613288" y="4119884"/>
            <a:ext cx="3429000" cy="1905000"/>
          </a:xfrm>
          <a:prstGeom prst="irregularSeal2">
            <a:avLst/>
          </a:prstGeom>
          <a:noFill/>
          <a:ln w="12700">
            <a:solidFill>
              <a:schemeClr val="tx1"/>
            </a:solidFill>
            <a:miter lim="800000"/>
            <a:headEnd/>
            <a:tailEnd/>
          </a:ln>
        </p:spPr>
        <p:txBody>
          <a:bodyPr wrap="none" anchor="ctr"/>
          <a:lstStyle/>
          <a:p>
            <a:pPr algn="ctr"/>
            <a:r>
              <a:rPr lang="en-US" dirty="0">
                <a:solidFill>
                  <a:schemeClr val="accent3"/>
                </a:solidFill>
              </a:rPr>
              <a:t>Restraint Belts</a:t>
            </a:r>
          </a:p>
        </p:txBody>
      </p:sp>
      <p:sp>
        <p:nvSpPr>
          <p:cNvPr id="787465" name="AutoShape 9">
            <a:extLst>
              <a:ext uri="{C183D7F6-B498-43B3-948B-1728B52AA6E4}">
                <adec:decorative xmlns:adec="http://schemas.microsoft.com/office/drawing/2017/decorative" val="1"/>
              </a:ext>
            </a:extLst>
          </p:cNvPr>
          <p:cNvSpPr>
            <a:spLocks noChangeArrowheads="1"/>
          </p:cNvSpPr>
          <p:nvPr/>
        </p:nvSpPr>
        <p:spPr bwMode="auto">
          <a:xfrm>
            <a:off x="3230880" y="1670007"/>
            <a:ext cx="2209800" cy="1524000"/>
          </a:xfrm>
          <a:prstGeom prst="irregularSeal2">
            <a:avLst/>
          </a:prstGeom>
          <a:noFill/>
          <a:ln w="12700">
            <a:solidFill>
              <a:schemeClr val="tx1"/>
            </a:solidFill>
            <a:miter lim="800000"/>
            <a:headEnd/>
            <a:tailEnd/>
          </a:ln>
        </p:spPr>
        <p:txBody>
          <a:bodyPr wrap="none" anchor="ctr"/>
          <a:lstStyle/>
          <a:p>
            <a:pPr algn="ctr"/>
            <a:r>
              <a:rPr lang="en-US" dirty="0">
                <a:solidFill>
                  <a:schemeClr val="accent5"/>
                </a:solidFill>
              </a:rPr>
              <a:t>Beds</a:t>
            </a:r>
          </a:p>
        </p:txBody>
      </p:sp>
      <p:sp>
        <p:nvSpPr>
          <p:cNvPr id="2" name="Date Placeholder 1">
            <a:extLst>
              <a:ext uri="{FF2B5EF4-FFF2-40B4-BE49-F238E27FC236}">
                <a16:creationId xmlns:a16="http://schemas.microsoft.com/office/drawing/2014/main" id="{FCF39A4E-E6FD-4FC7-9EFA-E313339B1027}"/>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3" name="Footer Placeholder 2">
            <a:extLst>
              <a:ext uri="{FF2B5EF4-FFF2-40B4-BE49-F238E27FC236}">
                <a16:creationId xmlns:a16="http://schemas.microsoft.com/office/drawing/2014/main" id="{67A49EFB-0E40-4A78-9205-76702C1AB837}"/>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4" name="Slide Number Placeholder 3">
            <a:extLst>
              <a:ext uri="{FF2B5EF4-FFF2-40B4-BE49-F238E27FC236}">
                <a16:creationId xmlns:a16="http://schemas.microsoft.com/office/drawing/2014/main" id="{46BCBD9F-9F09-4BD3-9D4B-60DCE912DCD0}"/>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40</a:t>
            </a:fld>
            <a:endParaRPr lang="en-US" dirty="0"/>
          </a:p>
        </p:txBody>
      </p:sp>
    </p:spTree>
    <p:extLst>
      <p:ext uri="{BB962C8B-B14F-4D97-AF65-F5344CB8AC3E}">
        <p14:creationId xmlns:p14="http://schemas.microsoft.com/office/powerpoint/2010/main" val="9303252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87465"/>
                                        </p:tgtEl>
                                        <p:attrNameLst>
                                          <p:attrName>style.visibility</p:attrName>
                                        </p:attrNameLst>
                                      </p:cBhvr>
                                      <p:to>
                                        <p:strVal val="visible"/>
                                      </p:to>
                                    </p:set>
                                    <p:animEffect transition="in" filter="diamond(in)">
                                      <p:cBhvr>
                                        <p:cTn id="7" dur="1000"/>
                                        <p:tgtEl>
                                          <p:spTgt spid="787465"/>
                                        </p:tgtEl>
                                      </p:cBhvr>
                                    </p:animEffect>
                                  </p:childTnLst>
                                </p:cTn>
                              </p:par>
                            </p:childTnLst>
                          </p:cTn>
                        </p:par>
                        <p:par>
                          <p:cTn id="8" fill="hold" nodeType="withGroup">
                            <p:stCondLst>
                              <p:cond delay="1000"/>
                            </p:stCondLst>
                            <p:childTnLst>
                              <p:par>
                                <p:cTn id="9" presetID="8" presetClass="entr" presetSubtype="16" fill="hold" grpId="0" nodeType="afterEffect">
                                  <p:stCondLst>
                                    <p:cond delay="0"/>
                                  </p:stCondLst>
                                  <p:childTnLst>
                                    <p:set>
                                      <p:cBhvr>
                                        <p:cTn id="10" dur="1" fill="hold">
                                          <p:stCondLst>
                                            <p:cond delay="0"/>
                                          </p:stCondLst>
                                        </p:cTn>
                                        <p:tgtEl>
                                          <p:spTgt spid="787464"/>
                                        </p:tgtEl>
                                        <p:attrNameLst>
                                          <p:attrName>style.visibility</p:attrName>
                                        </p:attrNameLst>
                                      </p:cBhvr>
                                      <p:to>
                                        <p:strVal val="visible"/>
                                      </p:to>
                                    </p:set>
                                    <p:animEffect transition="in" filter="diamond(in)">
                                      <p:cBhvr>
                                        <p:cTn id="11" dur="1000"/>
                                        <p:tgtEl>
                                          <p:spTgt spid="787464"/>
                                        </p:tgtEl>
                                      </p:cBhvr>
                                    </p:animEffect>
                                  </p:childTnLst>
                                </p:cTn>
                              </p:par>
                            </p:childTnLst>
                          </p:cTn>
                        </p:par>
                        <p:par>
                          <p:cTn id="12" fill="hold" nodeType="withGroup">
                            <p:stCondLst>
                              <p:cond delay="2000"/>
                            </p:stCondLst>
                            <p:childTnLst>
                              <p:par>
                                <p:cTn id="13" presetID="8" presetClass="entr" presetSubtype="16" fill="hold" grpId="0" nodeType="afterEffect">
                                  <p:stCondLst>
                                    <p:cond delay="0"/>
                                  </p:stCondLst>
                                  <p:childTnLst>
                                    <p:set>
                                      <p:cBhvr>
                                        <p:cTn id="14" dur="1" fill="hold">
                                          <p:stCondLst>
                                            <p:cond delay="0"/>
                                          </p:stCondLst>
                                        </p:cTn>
                                        <p:tgtEl>
                                          <p:spTgt spid="787463"/>
                                        </p:tgtEl>
                                        <p:attrNameLst>
                                          <p:attrName>style.visibility</p:attrName>
                                        </p:attrNameLst>
                                      </p:cBhvr>
                                      <p:to>
                                        <p:strVal val="visible"/>
                                      </p:to>
                                    </p:set>
                                    <p:animEffect transition="in" filter="diamond(in)">
                                      <p:cBhvr>
                                        <p:cTn id="15" dur="1000"/>
                                        <p:tgtEl>
                                          <p:spTgt spid="787463"/>
                                        </p:tgtEl>
                                      </p:cBhvr>
                                    </p:animEffect>
                                  </p:childTnLst>
                                </p:cTn>
                              </p:par>
                            </p:childTnLst>
                          </p:cTn>
                        </p:par>
                        <p:par>
                          <p:cTn id="16" fill="hold" nodeType="withGroup">
                            <p:stCondLst>
                              <p:cond delay="3000"/>
                            </p:stCondLst>
                            <p:childTnLst>
                              <p:par>
                                <p:cTn id="17" presetID="8" presetClass="entr" presetSubtype="16" fill="hold" grpId="0" nodeType="afterEffect">
                                  <p:stCondLst>
                                    <p:cond delay="0"/>
                                  </p:stCondLst>
                                  <p:childTnLst>
                                    <p:set>
                                      <p:cBhvr>
                                        <p:cTn id="18" dur="1" fill="hold">
                                          <p:stCondLst>
                                            <p:cond delay="0"/>
                                          </p:stCondLst>
                                        </p:cTn>
                                        <p:tgtEl>
                                          <p:spTgt spid="787461"/>
                                        </p:tgtEl>
                                        <p:attrNameLst>
                                          <p:attrName>style.visibility</p:attrName>
                                        </p:attrNameLst>
                                      </p:cBhvr>
                                      <p:to>
                                        <p:strVal val="visible"/>
                                      </p:to>
                                    </p:set>
                                    <p:animEffect transition="in" filter="diamond(in)">
                                      <p:cBhvr>
                                        <p:cTn id="19" dur="1000"/>
                                        <p:tgtEl>
                                          <p:spTgt spid="787461"/>
                                        </p:tgtEl>
                                      </p:cBhvr>
                                    </p:animEffect>
                                  </p:childTnLst>
                                </p:cTn>
                              </p:par>
                            </p:childTnLst>
                          </p:cTn>
                        </p:par>
                        <p:par>
                          <p:cTn id="20" fill="hold" nodeType="withGroup">
                            <p:stCondLst>
                              <p:cond delay="4000"/>
                            </p:stCondLst>
                            <p:childTnLst>
                              <p:par>
                                <p:cTn id="21" presetID="8" presetClass="entr" presetSubtype="16" fill="hold" grpId="0" nodeType="afterEffect">
                                  <p:stCondLst>
                                    <p:cond delay="0"/>
                                  </p:stCondLst>
                                  <p:childTnLst>
                                    <p:set>
                                      <p:cBhvr>
                                        <p:cTn id="22" dur="1" fill="hold">
                                          <p:stCondLst>
                                            <p:cond delay="0"/>
                                          </p:stCondLst>
                                        </p:cTn>
                                        <p:tgtEl>
                                          <p:spTgt spid="787460"/>
                                        </p:tgtEl>
                                        <p:attrNameLst>
                                          <p:attrName>style.visibility</p:attrName>
                                        </p:attrNameLst>
                                      </p:cBhvr>
                                      <p:to>
                                        <p:strVal val="visible"/>
                                      </p:to>
                                    </p:set>
                                    <p:animEffect transition="in" filter="diamond(in)">
                                      <p:cBhvr>
                                        <p:cTn id="23" dur="1000"/>
                                        <p:tgtEl>
                                          <p:spTgt spid="787460"/>
                                        </p:tgtEl>
                                      </p:cBhvr>
                                    </p:animEffect>
                                  </p:childTnLst>
                                </p:cTn>
                              </p:par>
                            </p:childTnLst>
                          </p:cTn>
                        </p:par>
                        <p:par>
                          <p:cTn id="24" fill="hold" nodeType="withGroup">
                            <p:stCondLst>
                              <p:cond delay="5000"/>
                            </p:stCondLst>
                            <p:childTnLst>
                              <p:par>
                                <p:cTn id="25" presetID="8" presetClass="entr" presetSubtype="16" fill="hold" grpId="0" nodeType="afterEffect">
                                  <p:stCondLst>
                                    <p:cond delay="0"/>
                                  </p:stCondLst>
                                  <p:childTnLst>
                                    <p:set>
                                      <p:cBhvr>
                                        <p:cTn id="26" dur="1" fill="hold">
                                          <p:stCondLst>
                                            <p:cond delay="0"/>
                                          </p:stCondLst>
                                        </p:cTn>
                                        <p:tgtEl>
                                          <p:spTgt spid="787462"/>
                                        </p:tgtEl>
                                        <p:attrNameLst>
                                          <p:attrName>style.visibility</p:attrName>
                                        </p:attrNameLst>
                                      </p:cBhvr>
                                      <p:to>
                                        <p:strVal val="visible"/>
                                      </p:to>
                                    </p:set>
                                    <p:animEffect transition="in" filter="diamond(in)">
                                      <p:cBhvr>
                                        <p:cTn id="27" dur="1000"/>
                                        <p:tgtEl>
                                          <p:spTgt spid="787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7460" grpId="0" animBg="1"/>
      <p:bldP spid="787461" grpId="0" animBg="1"/>
      <p:bldP spid="787462" grpId="0" animBg="1"/>
      <p:bldP spid="787463" grpId="0" animBg="1"/>
      <p:bldP spid="787464" grpId="0" animBg="1"/>
      <p:bldP spid="78746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r>
              <a:rPr lang="en-US" sz="1600" b="0" i="1" dirty="0">
                <a:solidFill>
                  <a:schemeClr val="accent4"/>
                </a:solidFill>
              </a:rPr>
              <a:t>Responding to Workplace Violence in Healthcare						Lockdown Policy</a:t>
            </a:r>
            <a:endParaRPr lang="en-US" sz="1800" dirty="0"/>
          </a:p>
        </p:txBody>
      </p:sp>
      <p:sp>
        <p:nvSpPr>
          <p:cNvPr id="789507" name="Rectangle 3"/>
          <p:cNvSpPr>
            <a:spLocks noGrp="1" noChangeArrowheads="1"/>
          </p:cNvSpPr>
          <p:nvPr>
            <p:ph sz="quarter" idx="12"/>
          </p:nvPr>
        </p:nvSpPr>
        <p:spPr>
          <a:xfrm>
            <a:off x="457200" y="1066800"/>
            <a:ext cx="8229600" cy="4875213"/>
          </a:xfrm>
        </p:spPr>
        <p:txBody>
          <a:bodyPr/>
          <a:lstStyle/>
          <a:p>
            <a:pPr marL="0" indent="0">
              <a:buNone/>
            </a:pPr>
            <a:r>
              <a:rPr lang="en-US" b="1" dirty="0">
                <a:solidFill>
                  <a:schemeClr val="accent1"/>
                </a:solidFill>
                <a:latin typeface="+mj-lt"/>
              </a:rPr>
              <a:t>Hospital Lockdown Policy</a:t>
            </a:r>
            <a:r>
              <a:rPr lang="en-US" dirty="0">
                <a:solidFill>
                  <a:schemeClr val="accent1"/>
                </a:solidFill>
                <a:latin typeface="+mj-lt"/>
              </a:rPr>
              <a:t>: </a:t>
            </a:r>
          </a:p>
          <a:p>
            <a:pPr marL="285750" lvl="1" indent="0">
              <a:buNone/>
            </a:pPr>
            <a:r>
              <a:rPr lang="en-US" sz="2400" dirty="0">
                <a:latin typeface="+mj-lt"/>
              </a:rPr>
              <a:t>The objective of lockdown is to control entry into the hospital while maintaining safety and service.</a:t>
            </a:r>
          </a:p>
          <a:p>
            <a:pPr marL="0" indent="0">
              <a:buNone/>
            </a:pPr>
            <a:endParaRPr lang="en-US" sz="2400" dirty="0">
              <a:latin typeface="+mj-lt"/>
            </a:endParaRPr>
          </a:p>
          <a:p>
            <a:pPr lvl="1"/>
            <a:r>
              <a:rPr lang="en-US" sz="2400" b="1" dirty="0">
                <a:solidFill>
                  <a:schemeClr val="accent5"/>
                </a:solidFill>
                <a:latin typeface="+mj-lt"/>
              </a:rPr>
              <a:t>Partial lockdown</a:t>
            </a:r>
            <a:r>
              <a:rPr lang="en-US" sz="2400" dirty="0">
                <a:latin typeface="+mj-lt"/>
              </a:rPr>
              <a:t>: Protective Services will limit access into selected areas of the hospital by controlling entry points.</a:t>
            </a:r>
            <a:br>
              <a:rPr lang="en-US" sz="2400" dirty="0">
                <a:latin typeface="+mj-lt"/>
              </a:rPr>
            </a:br>
            <a:endParaRPr lang="en-US" sz="2400" dirty="0">
              <a:latin typeface="+mj-lt"/>
            </a:endParaRPr>
          </a:p>
          <a:p>
            <a:pPr lvl="1"/>
            <a:r>
              <a:rPr lang="en-US" sz="2400" b="1" dirty="0">
                <a:solidFill>
                  <a:schemeClr val="accent5"/>
                </a:solidFill>
                <a:latin typeface="+mj-lt"/>
              </a:rPr>
              <a:t>Full facility lockdown</a:t>
            </a:r>
            <a:r>
              <a:rPr lang="en-US" sz="2400" dirty="0">
                <a:latin typeface="+mj-lt"/>
              </a:rPr>
              <a:t>: Protective Services will limit access into all entry points.</a:t>
            </a:r>
          </a:p>
        </p:txBody>
      </p:sp>
      <p:sp>
        <p:nvSpPr>
          <p:cNvPr id="2" name="Date Placeholder 1">
            <a:extLst>
              <a:ext uri="{FF2B5EF4-FFF2-40B4-BE49-F238E27FC236}">
                <a16:creationId xmlns:a16="http://schemas.microsoft.com/office/drawing/2014/main" id="{CC91EEBE-6F7E-4BEE-8C64-D2163651926B}"/>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3" name="Footer Placeholder 2">
            <a:extLst>
              <a:ext uri="{FF2B5EF4-FFF2-40B4-BE49-F238E27FC236}">
                <a16:creationId xmlns:a16="http://schemas.microsoft.com/office/drawing/2014/main" id="{B57FE288-D723-470D-AE19-824E621C51CF}"/>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4" name="Slide Number Placeholder 3">
            <a:extLst>
              <a:ext uri="{FF2B5EF4-FFF2-40B4-BE49-F238E27FC236}">
                <a16:creationId xmlns:a16="http://schemas.microsoft.com/office/drawing/2014/main" id="{94A61F49-6079-48E3-9783-ED5EDCB16B67}"/>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41</a:t>
            </a:fld>
            <a:endParaRPr lang="en-US" dirty="0"/>
          </a:p>
        </p:txBody>
      </p:sp>
      <p:pic>
        <p:nvPicPr>
          <p:cNvPr id="7" name="Picture 6">
            <a:extLst>
              <a:ext uri="{FF2B5EF4-FFF2-40B4-BE49-F238E27FC236}">
                <a16:creationId xmlns:a16="http://schemas.microsoft.com/office/drawing/2014/main" id="{9004A646-1222-4C4D-B610-D90F4AA663EF}"/>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43400" y="4777637"/>
            <a:ext cx="3296475" cy="872394"/>
          </a:xfrm>
          <a:prstGeom prst="rect">
            <a:avLst/>
          </a:prstGeom>
        </p:spPr>
      </p:pic>
    </p:spTree>
    <p:extLst>
      <p:ext uri="{BB962C8B-B14F-4D97-AF65-F5344CB8AC3E}">
        <p14:creationId xmlns:p14="http://schemas.microsoft.com/office/powerpoint/2010/main" val="3775223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89507">
                                            <p:txEl>
                                              <p:pRg st="3" end="3"/>
                                            </p:txEl>
                                          </p:spTgt>
                                        </p:tgtEl>
                                        <p:attrNameLst>
                                          <p:attrName>style.visibility</p:attrName>
                                        </p:attrNameLst>
                                      </p:cBhvr>
                                      <p:to>
                                        <p:strVal val="visible"/>
                                      </p:to>
                                    </p:set>
                                    <p:animEffect transition="in" filter="fade">
                                      <p:cBhvr>
                                        <p:cTn id="7" dur="500"/>
                                        <p:tgtEl>
                                          <p:spTgt spid="78950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89507">
                                            <p:txEl>
                                              <p:pRg st="4" end="4"/>
                                            </p:txEl>
                                          </p:spTgt>
                                        </p:tgtEl>
                                        <p:attrNameLst>
                                          <p:attrName>style.visibility</p:attrName>
                                        </p:attrNameLst>
                                      </p:cBhvr>
                                      <p:to>
                                        <p:strVal val="visible"/>
                                      </p:to>
                                    </p:set>
                                    <p:animEffect transition="in" filter="fade">
                                      <p:cBhvr>
                                        <p:cTn id="12" dur="500"/>
                                        <p:tgtEl>
                                          <p:spTgt spid="7895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533527"/>
            <a:ext cx="8229600" cy="768096"/>
          </a:xfrm>
        </p:spPr>
        <p:txBody>
          <a:bodyPr/>
          <a:lstStyle/>
          <a:p>
            <a:r>
              <a:rPr lang="en-US" sz="1600" b="0" i="1" dirty="0">
                <a:solidFill>
                  <a:schemeClr val="accent4"/>
                </a:solidFill>
              </a:rPr>
              <a:t>Responding to Workplace Violence in Healthcare							Know your exits</a:t>
            </a:r>
            <a:endParaRPr lang="en-US" sz="1800" dirty="0"/>
          </a:p>
        </p:txBody>
      </p:sp>
      <p:sp>
        <p:nvSpPr>
          <p:cNvPr id="4" name="Content Placeholder 3"/>
          <p:cNvSpPr>
            <a:spLocks noGrp="1"/>
          </p:cNvSpPr>
          <p:nvPr>
            <p:ph sz="quarter" idx="12"/>
          </p:nvPr>
        </p:nvSpPr>
        <p:spPr>
          <a:xfrm>
            <a:off x="457200" y="1371600"/>
            <a:ext cx="8229600" cy="4568825"/>
          </a:xfrm>
        </p:spPr>
        <p:txBody>
          <a:bodyPr/>
          <a:lstStyle/>
          <a:p>
            <a:pPr marL="0" indent="0" algn="ctr">
              <a:buNone/>
            </a:pPr>
            <a:r>
              <a:rPr lang="en-US" sz="3200" dirty="0"/>
              <a:t>Know your </a:t>
            </a:r>
            <a:r>
              <a:rPr lang="en-US" sz="3600" b="1" dirty="0">
                <a:solidFill>
                  <a:srgbClr val="FF0000"/>
                </a:solidFill>
              </a:rPr>
              <a:t>EXITS</a:t>
            </a:r>
            <a:r>
              <a:rPr lang="en-US" sz="3200" dirty="0"/>
              <a:t> and </a:t>
            </a:r>
          </a:p>
          <a:p>
            <a:pPr marL="0" indent="0" algn="ctr">
              <a:buNone/>
            </a:pPr>
            <a:r>
              <a:rPr lang="en-US" sz="3200" dirty="0"/>
              <a:t>how to avoid the dangerous areas</a:t>
            </a:r>
          </a:p>
        </p:txBody>
      </p:sp>
      <p:sp>
        <p:nvSpPr>
          <p:cNvPr id="3" name="Date Placeholder 2">
            <a:extLst>
              <a:ext uri="{FF2B5EF4-FFF2-40B4-BE49-F238E27FC236}">
                <a16:creationId xmlns:a16="http://schemas.microsoft.com/office/drawing/2014/main" id="{1DB72550-A259-4A7B-BC91-A009635D0426}"/>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5" name="Footer Placeholder 4">
            <a:extLst>
              <a:ext uri="{FF2B5EF4-FFF2-40B4-BE49-F238E27FC236}">
                <a16:creationId xmlns:a16="http://schemas.microsoft.com/office/drawing/2014/main" id="{DA3C023D-DF2D-40A8-AA97-6C34BF180497}"/>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6" name="Slide Number Placeholder 5">
            <a:extLst>
              <a:ext uri="{FF2B5EF4-FFF2-40B4-BE49-F238E27FC236}">
                <a16:creationId xmlns:a16="http://schemas.microsoft.com/office/drawing/2014/main" id="{90DFE996-493D-46B7-A943-1BC293AD5E7E}"/>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42</a:t>
            </a:fld>
            <a:endParaRPr lang="en-US" dirty="0"/>
          </a:p>
        </p:txBody>
      </p:sp>
      <p:pic>
        <p:nvPicPr>
          <p:cNvPr id="2" name="Picture 1">
            <a:extLst>
              <a:ext uri="{FF2B5EF4-FFF2-40B4-BE49-F238E27FC236}">
                <a16:creationId xmlns:a16="http://schemas.microsoft.com/office/drawing/2014/main" id="{0DCB7E54-67C4-4DF5-ABB2-AD25255A4651}"/>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57475" y="2971800"/>
            <a:ext cx="3829050" cy="2571470"/>
          </a:xfrm>
          <a:prstGeom prst="rect">
            <a:avLst/>
          </a:prstGeom>
        </p:spPr>
      </p:pic>
    </p:spTree>
    <p:extLst>
      <p:ext uri="{BB962C8B-B14F-4D97-AF65-F5344CB8AC3E}">
        <p14:creationId xmlns:p14="http://schemas.microsoft.com/office/powerpoint/2010/main" val="19276118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782" y="235977"/>
            <a:ext cx="8229600" cy="768096"/>
          </a:xfrm>
        </p:spPr>
        <p:txBody>
          <a:bodyPr/>
          <a:lstStyle/>
          <a:p>
            <a:r>
              <a:rPr lang="en-US" sz="1600" b="0" i="1" dirty="0">
                <a:solidFill>
                  <a:schemeClr val="accent4"/>
                </a:solidFill>
              </a:rPr>
              <a:t>Responding to Workplace Violence in Healthcare						 React by leaving</a:t>
            </a:r>
            <a:endParaRPr lang="en-US" sz="1800" dirty="0"/>
          </a:p>
        </p:txBody>
      </p:sp>
      <p:sp>
        <p:nvSpPr>
          <p:cNvPr id="4" name="Explosion 2 3" descr="&quot;Boom&quot; and &quot;React&quot; graphic as previously described but  now includes a &quot;Barricade&quot; and &quot;leave&quot; as an action option. "/>
          <p:cNvSpPr/>
          <p:nvPr/>
        </p:nvSpPr>
        <p:spPr>
          <a:xfrm>
            <a:off x="152400" y="944393"/>
            <a:ext cx="2438400" cy="1752600"/>
          </a:xfrm>
          <a:prstGeom prst="irregularSeal2">
            <a:avLst/>
          </a:prstGeom>
          <a:ln w="57150">
            <a:solidFill>
              <a:srgbClr val="FF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b="1" dirty="0">
                <a:effectLst/>
                <a:ea typeface="Calibri"/>
                <a:cs typeface="Times New Roman"/>
              </a:rPr>
              <a:t>BOOM</a:t>
            </a:r>
            <a:endParaRPr lang="en-US" dirty="0">
              <a:effectLst/>
              <a:ea typeface="Calibri"/>
              <a:cs typeface="Times New Roman"/>
            </a:endParaRPr>
          </a:p>
        </p:txBody>
      </p:sp>
      <p:sp>
        <p:nvSpPr>
          <p:cNvPr id="5" name="Rounded Rectangle 4">
            <a:extLst>
              <a:ext uri="{C183D7F6-B498-43B3-948B-1728B52AA6E4}">
                <adec:decorative xmlns:adec="http://schemas.microsoft.com/office/drawing/2017/decorative" val="1"/>
              </a:ext>
            </a:extLst>
          </p:cNvPr>
          <p:cNvSpPr/>
          <p:nvPr/>
        </p:nvSpPr>
        <p:spPr>
          <a:xfrm>
            <a:off x="4571617" y="688848"/>
            <a:ext cx="2013065" cy="949730"/>
          </a:xfrm>
          <a:prstGeom prst="roundRect">
            <a:avLst/>
          </a:prstGeom>
          <a:solidFill>
            <a:schemeClr val="bg1"/>
          </a:solidFill>
          <a:ln w="57150">
            <a:solidFill>
              <a:srgbClr val="00B05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4800" u="sng" dirty="0">
                <a:solidFill>
                  <a:srgbClr val="000000"/>
                </a:solidFill>
                <a:effectLst/>
                <a:ea typeface="Calibri"/>
                <a:cs typeface="Times New Roman"/>
              </a:rPr>
              <a:t>A</a:t>
            </a:r>
            <a:r>
              <a:rPr lang="en-US" sz="2800" dirty="0">
                <a:effectLst/>
                <a:ea typeface="Calibri"/>
                <a:cs typeface="Times New Roman"/>
              </a:rPr>
              <a:t>ccept It</a:t>
            </a:r>
          </a:p>
        </p:txBody>
      </p:sp>
      <p:cxnSp>
        <p:nvCxnSpPr>
          <p:cNvPr id="6" name="Straight Arrow Connector 5">
            <a:extLst>
              <a:ext uri="{C183D7F6-B498-43B3-948B-1728B52AA6E4}">
                <adec:decorative xmlns:adec="http://schemas.microsoft.com/office/drawing/2017/decorative" val="1"/>
              </a:ext>
            </a:extLst>
          </p:cNvPr>
          <p:cNvCxnSpPr>
            <a:cxnSpLocks/>
            <a:stCxn id="4" idx="3"/>
            <a:endCxn id="5" idx="1"/>
          </p:cNvCxnSpPr>
          <p:nvPr/>
        </p:nvCxnSpPr>
        <p:spPr>
          <a:xfrm flipV="1">
            <a:off x="2590800" y="1163713"/>
            <a:ext cx="1980817" cy="319848"/>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C183D7F6-B498-43B3-948B-1728B52AA6E4}">
                <adec:decorative xmlns:adec="http://schemas.microsoft.com/office/drawing/2017/decorative" val="1"/>
              </a:ext>
            </a:extLst>
          </p:cNvPr>
          <p:cNvSpPr/>
          <p:nvPr/>
        </p:nvSpPr>
        <p:spPr>
          <a:xfrm>
            <a:off x="625001" y="3048000"/>
            <a:ext cx="1035997" cy="457200"/>
          </a:xfrm>
          <a:prstGeom prst="roundRect">
            <a:avLst/>
          </a:prstGeom>
          <a:ln w="3175">
            <a:solidFill>
              <a:srgbClr val="FF000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200" dirty="0">
                <a:effectLst/>
                <a:ea typeface="Calibri"/>
                <a:cs typeface="Times New Roman"/>
              </a:rPr>
              <a:t>Don’t Accept</a:t>
            </a:r>
          </a:p>
        </p:txBody>
      </p:sp>
      <p:cxnSp>
        <p:nvCxnSpPr>
          <p:cNvPr id="10" name="Straight Arrow Connector 9">
            <a:extLst>
              <a:ext uri="{C183D7F6-B498-43B3-948B-1728B52AA6E4}">
                <adec:decorative xmlns:adec="http://schemas.microsoft.com/office/drawing/2017/decorative" val="1"/>
              </a:ext>
            </a:extLst>
          </p:cNvPr>
          <p:cNvCxnSpPr>
            <a:endCxn id="9" idx="0"/>
          </p:cNvCxnSpPr>
          <p:nvPr/>
        </p:nvCxnSpPr>
        <p:spPr>
          <a:xfrm>
            <a:off x="1143000" y="2552699"/>
            <a:ext cx="0" cy="495301"/>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C183D7F6-B498-43B3-948B-1728B52AA6E4}">
                <adec:decorative xmlns:adec="http://schemas.microsoft.com/office/drawing/2017/decorative" val="1"/>
              </a:ext>
            </a:extLst>
          </p:cNvPr>
          <p:cNvCxnSpPr>
            <a:cxnSpLocks/>
            <a:stCxn id="9" idx="2"/>
            <a:endCxn id="18" idx="0"/>
          </p:cNvCxnSpPr>
          <p:nvPr/>
        </p:nvCxnSpPr>
        <p:spPr>
          <a:xfrm flipH="1">
            <a:off x="1140973" y="3505200"/>
            <a:ext cx="2027" cy="524775"/>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C183D7F6-B498-43B3-948B-1728B52AA6E4}">
                <adec:decorative xmlns:adec="http://schemas.microsoft.com/office/drawing/2017/decorative" val="1"/>
              </a:ext>
            </a:extLst>
          </p:cNvPr>
          <p:cNvCxnSpPr>
            <a:cxnSpLocks/>
            <a:stCxn id="5" idx="2"/>
            <a:endCxn id="15" idx="0"/>
          </p:cNvCxnSpPr>
          <p:nvPr/>
        </p:nvCxnSpPr>
        <p:spPr>
          <a:xfrm>
            <a:off x="5578150" y="1638578"/>
            <a:ext cx="8003" cy="1714222"/>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a:extLst>
              <a:ext uri="{C183D7F6-B498-43B3-948B-1728B52AA6E4}">
                <adec:decorative xmlns:adec="http://schemas.microsoft.com/office/drawing/2017/decorative" val="1"/>
              </a:ext>
            </a:extLst>
          </p:cNvPr>
          <p:cNvSpPr/>
          <p:nvPr/>
        </p:nvSpPr>
        <p:spPr>
          <a:xfrm>
            <a:off x="4663440" y="3352800"/>
            <a:ext cx="1845425" cy="10668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800" dirty="0">
                <a:effectLst/>
                <a:ea typeface="Calibri"/>
                <a:cs typeface="Times New Roman"/>
              </a:rPr>
              <a:t>React</a:t>
            </a:r>
          </a:p>
          <a:p>
            <a:pPr marL="0" marR="0" algn="ctr">
              <a:spcBef>
                <a:spcPts val="0"/>
              </a:spcBef>
              <a:spcAft>
                <a:spcPts val="0"/>
              </a:spcAft>
            </a:pPr>
            <a:r>
              <a:rPr lang="en-US" sz="1600" dirty="0">
                <a:ea typeface="Calibri"/>
                <a:cs typeface="Times New Roman"/>
              </a:rPr>
              <a:t>(help yourself, help others)</a:t>
            </a:r>
            <a:endParaRPr lang="en-US" sz="1600" dirty="0">
              <a:effectLst/>
              <a:ea typeface="Calibri"/>
              <a:cs typeface="Times New Roman"/>
            </a:endParaRPr>
          </a:p>
        </p:txBody>
      </p:sp>
      <p:sp>
        <p:nvSpPr>
          <p:cNvPr id="13" name="Rounded Rectangle 12">
            <a:extLst>
              <a:ext uri="{C183D7F6-B498-43B3-948B-1728B52AA6E4}">
                <adec:decorative xmlns:adec="http://schemas.microsoft.com/office/drawing/2017/decorative" val="1"/>
              </a:ext>
            </a:extLst>
          </p:cNvPr>
          <p:cNvSpPr/>
          <p:nvPr/>
        </p:nvSpPr>
        <p:spPr>
          <a:xfrm>
            <a:off x="2454680" y="2236909"/>
            <a:ext cx="1905000" cy="1066800"/>
          </a:xfrm>
          <a:prstGeom prst="roundRect">
            <a:avLst/>
          </a:prstGeom>
          <a:solidFill>
            <a:schemeClr val="bg1"/>
          </a:solidFill>
          <a:ln w="57150">
            <a:solidFill>
              <a:srgbClr val="00B05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4800" u="sng" dirty="0">
                <a:solidFill>
                  <a:srgbClr val="000000"/>
                </a:solidFill>
                <a:effectLst/>
                <a:ea typeface="Calibri"/>
                <a:cs typeface="Times New Roman"/>
              </a:rPr>
              <a:t>B</a:t>
            </a:r>
            <a:r>
              <a:rPr lang="en-US" sz="2800" dirty="0">
                <a:ea typeface="Calibri"/>
                <a:cs typeface="Times New Roman"/>
              </a:rPr>
              <a:t>arricade</a:t>
            </a:r>
            <a:endParaRPr lang="en-US" sz="2800" dirty="0">
              <a:effectLst/>
              <a:ea typeface="Calibri"/>
              <a:cs typeface="Times New Roman"/>
            </a:endParaRPr>
          </a:p>
        </p:txBody>
      </p:sp>
      <p:cxnSp>
        <p:nvCxnSpPr>
          <p:cNvPr id="20" name="Straight Arrow Connector 19">
            <a:extLst>
              <a:ext uri="{C183D7F6-B498-43B3-948B-1728B52AA6E4}">
                <adec:decorative xmlns:adec="http://schemas.microsoft.com/office/drawing/2017/decorative" val="1"/>
              </a:ext>
            </a:extLst>
          </p:cNvPr>
          <p:cNvCxnSpPr>
            <a:cxnSpLocks/>
            <a:stCxn id="15" idx="1"/>
            <a:endCxn id="13" idx="2"/>
          </p:cNvCxnSpPr>
          <p:nvPr/>
        </p:nvCxnSpPr>
        <p:spPr>
          <a:xfrm flipH="1" flipV="1">
            <a:off x="3407180" y="3303709"/>
            <a:ext cx="1256260" cy="582491"/>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a:extLst>
              <a:ext uri="{C183D7F6-B498-43B3-948B-1728B52AA6E4}">
                <adec:decorative xmlns:adec="http://schemas.microsoft.com/office/drawing/2017/decorative" val="1"/>
              </a:ext>
            </a:extLst>
          </p:cNvPr>
          <p:cNvSpPr/>
          <p:nvPr/>
        </p:nvSpPr>
        <p:spPr>
          <a:xfrm>
            <a:off x="6775382" y="2236909"/>
            <a:ext cx="1905000" cy="1050996"/>
          </a:xfrm>
          <a:prstGeom prst="roundRect">
            <a:avLst/>
          </a:prstGeom>
          <a:solidFill>
            <a:schemeClr val="bg1"/>
          </a:solidFill>
          <a:ln w="57150">
            <a:solidFill>
              <a:srgbClr val="00B05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4800" b="1" u="sng" dirty="0">
                <a:solidFill>
                  <a:schemeClr val="accent1"/>
                </a:solidFill>
                <a:ea typeface="Calibri"/>
                <a:cs typeface="Times New Roman"/>
              </a:rPr>
              <a:t>L</a:t>
            </a:r>
            <a:r>
              <a:rPr lang="en-US" sz="2800" b="1" dirty="0">
                <a:solidFill>
                  <a:schemeClr val="accent1"/>
                </a:solidFill>
                <a:ea typeface="Calibri"/>
                <a:cs typeface="Times New Roman"/>
              </a:rPr>
              <a:t>eave</a:t>
            </a:r>
            <a:endParaRPr lang="en-US" sz="2800" dirty="0">
              <a:solidFill>
                <a:schemeClr val="accent1"/>
              </a:solidFill>
              <a:effectLst/>
              <a:ea typeface="Calibri"/>
              <a:cs typeface="Times New Roman"/>
            </a:endParaRPr>
          </a:p>
        </p:txBody>
      </p:sp>
      <p:cxnSp>
        <p:nvCxnSpPr>
          <p:cNvPr id="16" name="Straight Arrow Connector 15">
            <a:extLst>
              <a:ext uri="{C183D7F6-B498-43B3-948B-1728B52AA6E4}">
                <adec:decorative xmlns:adec="http://schemas.microsoft.com/office/drawing/2017/decorative" val="1"/>
              </a:ext>
            </a:extLst>
          </p:cNvPr>
          <p:cNvCxnSpPr>
            <a:cxnSpLocks/>
            <a:stCxn id="15" idx="3"/>
            <a:endCxn id="14" idx="2"/>
          </p:cNvCxnSpPr>
          <p:nvPr/>
        </p:nvCxnSpPr>
        <p:spPr>
          <a:xfrm flipV="1">
            <a:off x="6508865" y="3287905"/>
            <a:ext cx="1219017" cy="598295"/>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a:extLst>
              <a:ext uri="{C183D7F6-B498-43B3-948B-1728B52AA6E4}">
                <adec:decorative xmlns:adec="http://schemas.microsoft.com/office/drawing/2017/decorative" val="1"/>
              </a:ext>
            </a:extLst>
          </p:cNvPr>
          <p:cNvSpPr/>
          <p:nvPr/>
        </p:nvSpPr>
        <p:spPr>
          <a:xfrm>
            <a:off x="620948" y="4029975"/>
            <a:ext cx="1040050" cy="619125"/>
          </a:xfrm>
          <a:prstGeom prst="roundRect">
            <a:avLst/>
          </a:prstGeom>
          <a:ln w="3175">
            <a:solidFill>
              <a:srgbClr val="FF000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200" dirty="0">
                <a:solidFill>
                  <a:schemeClr val="tx1">
                    <a:lumMod val="75000"/>
                  </a:schemeClr>
                </a:solidFill>
                <a:effectLst/>
                <a:ea typeface="Calibri"/>
                <a:cs typeface="Times New Roman"/>
              </a:rPr>
              <a:t>(NOT AN OPTION</a:t>
            </a:r>
            <a:r>
              <a:rPr lang="en-US" sz="1400" dirty="0">
                <a:solidFill>
                  <a:schemeClr val="tx1">
                    <a:lumMod val="75000"/>
                  </a:schemeClr>
                </a:solidFill>
                <a:effectLst/>
                <a:ea typeface="Calibri"/>
                <a:cs typeface="Times New Roman"/>
              </a:rPr>
              <a:t>)</a:t>
            </a:r>
            <a:endParaRPr lang="en-US" sz="1100" dirty="0">
              <a:solidFill>
                <a:schemeClr val="tx1">
                  <a:lumMod val="75000"/>
                </a:schemeClr>
              </a:solidFill>
              <a:effectLst/>
              <a:ea typeface="Calibri"/>
              <a:cs typeface="Times New Roman"/>
            </a:endParaRPr>
          </a:p>
        </p:txBody>
      </p:sp>
      <p:sp>
        <p:nvSpPr>
          <p:cNvPr id="3" name="Date Placeholder 2">
            <a:extLst>
              <a:ext uri="{FF2B5EF4-FFF2-40B4-BE49-F238E27FC236}">
                <a16:creationId xmlns:a16="http://schemas.microsoft.com/office/drawing/2014/main" id="{CDE99358-DAD3-4774-B9CB-7CF810AF0448}"/>
              </a:ext>
              <a:ext uri="{C183D7F6-B498-43B3-948B-1728B52AA6E4}">
                <adec:decorative xmlns:adec="http://schemas.microsoft.com/office/drawing/2017/decorative" val="1"/>
              </a:ext>
            </a:extLst>
          </p:cNvPr>
          <p:cNvSpPr>
            <a:spLocks noGrp="1"/>
          </p:cNvSpPr>
          <p:nvPr>
            <p:ph type="dt" sz="half" idx="15"/>
          </p:nvPr>
        </p:nvSpPr>
        <p:spPr/>
        <p:txBody>
          <a:bodyPr/>
          <a:lstStyle/>
          <a:p>
            <a:r>
              <a:rPr lang="en-US" dirty="0"/>
              <a:t>2021</a:t>
            </a:r>
          </a:p>
        </p:txBody>
      </p:sp>
      <p:sp>
        <p:nvSpPr>
          <p:cNvPr id="7" name="Footer Placeholder 6">
            <a:extLst>
              <a:ext uri="{FF2B5EF4-FFF2-40B4-BE49-F238E27FC236}">
                <a16:creationId xmlns:a16="http://schemas.microsoft.com/office/drawing/2014/main" id="{F5853DEA-47CE-42F5-9FA7-8ADF7ADE68F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Summa Health</a:t>
            </a:r>
          </a:p>
        </p:txBody>
      </p:sp>
      <p:sp>
        <p:nvSpPr>
          <p:cNvPr id="8" name="Slide Number Placeholder 7">
            <a:extLst>
              <a:ext uri="{FF2B5EF4-FFF2-40B4-BE49-F238E27FC236}">
                <a16:creationId xmlns:a16="http://schemas.microsoft.com/office/drawing/2014/main" id="{33127E05-8868-4D95-8EDA-2162BED3A11B}"/>
              </a:ext>
              <a:ext uri="{C183D7F6-B498-43B3-948B-1728B52AA6E4}">
                <adec:decorative xmlns:adec="http://schemas.microsoft.com/office/drawing/2017/decorative" val="1"/>
              </a:ext>
            </a:extLst>
          </p:cNvPr>
          <p:cNvSpPr>
            <a:spLocks noGrp="1"/>
          </p:cNvSpPr>
          <p:nvPr>
            <p:ph type="sldNum" sz="quarter" idx="12"/>
          </p:nvPr>
        </p:nvSpPr>
        <p:spPr/>
        <p:txBody>
          <a:bodyPr/>
          <a:lstStyle/>
          <a:p>
            <a:fld id="{5E8BC936-0928-C346-B13E-04BD58031644}" type="slidenum">
              <a:rPr lang="en-US" smtClean="0"/>
              <a:pPr/>
              <a:t>43</a:t>
            </a:fld>
            <a:endParaRPr lang="en-US" dirty="0"/>
          </a:p>
        </p:txBody>
      </p:sp>
    </p:spTree>
    <p:extLst>
      <p:ext uri="{BB962C8B-B14F-4D97-AF65-F5344CB8AC3E}">
        <p14:creationId xmlns:p14="http://schemas.microsoft.com/office/powerpoint/2010/main" val="11608464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b="0" i="1" dirty="0">
                <a:solidFill>
                  <a:schemeClr val="accent4"/>
                </a:solidFill>
              </a:rPr>
              <a:t>Responding to Workplace Violence in Healthcare								L - Leave</a:t>
            </a:r>
            <a:endParaRPr lang="en-US" sz="2000" dirty="0"/>
          </a:p>
        </p:txBody>
      </p:sp>
      <p:sp>
        <p:nvSpPr>
          <p:cNvPr id="4" name="Content Placeholder 3"/>
          <p:cNvSpPr>
            <a:spLocks noGrp="1"/>
          </p:cNvSpPr>
          <p:nvPr>
            <p:ph sz="quarter" idx="12"/>
          </p:nvPr>
        </p:nvSpPr>
        <p:spPr>
          <a:xfrm>
            <a:off x="430161" y="1144587"/>
            <a:ext cx="8229600" cy="4875213"/>
          </a:xfrm>
        </p:spPr>
        <p:txBody>
          <a:bodyPr/>
          <a:lstStyle/>
          <a:p>
            <a:pPr marL="0" indent="0">
              <a:buNone/>
            </a:pPr>
            <a:r>
              <a:rPr lang="en-US" sz="6000" dirty="0"/>
              <a:t>A </a:t>
            </a:r>
          </a:p>
          <a:p>
            <a:pPr marL="0" indent="0">
              <a:buNone/>
            </a:pPr>
            <a:r>
              <a:rPr lang="en-US" sz="6000" dirty="0"/>
              <a:t>B</a:t>
            </a:r>
            <a:endParaRPr lang="en-US" sz="4400" dirty="0"/>
          </a:p>
          <a:p>
            <a:pPr marL="0" indent="0">
              <a:buNone/>
            </a:pPr>
            <a:r>
              <a:rPr lang="en-US" sz="6000" b="1" dirty="0"/>
              <a:t>L </a:t>
            </a:r>
            <a:r>
              <a:rPr lang="en-US" sz="4400" b="1" dirty="0"/>
              <a:t>= </a:t>
            </a:r>
            <a:r>
              <a:rPr lang="en-US" sz="5400" b="1" dirty="0">
                <a:solidFill>
                  <a:schemeClr val="tx2">
                    <a:lumMod val="60000"/>
                    <a:lumOff val="40000"/>
                  </a:schemeClr>
                </a:solidFill>
              </a:rPr>
              <a:t>Leave</a:t>
            </a:r>
            <a:r>
              <a:rPr lang="en-US" sz="4000" b="1" dirty="0">
                <a:solidFill>
                  <a:schemeClr val="tx2">
                    <a:lumMod val="60000"/>
                    <a:lumOff val="40000"/>
                  </a:schemeClr>
                </a:solidFill>
              </a:rPr>
              <a:t> </a:t>
            </a:r>
            <a:r>
              <a:rPr lang="en-US" sz="4000" dirty="0"/>
              <a:t>- put as much distance as </a:t>
            </a:r>
          </a:p>
          <a:p>
            <a:pPr marL="0" indent="0">
              <a:buNone/>
            </a:pPr>
            <a:r>
              <a:rPr lang="en-US" sz="4000" dirty="0"/>
              <a:t>        possible between you and </a:t>
            </a:r>
          </a:p>
          <a:p>
            <a:pPr marL="0" indent="0">
              <a:buNone/>
            </a:pPr>
            <a:r>
              <a:rPr lang="en-US" sz="4000" dirty="0"/>
              <a:t>        the aggressor</a:t>
            </a:r>
          </a:p>
          <a:p>
            <a:pPr marL="0" indent="0">
              <a:buNone/>
            </a:pPr>
            <a:r>
              <a:rPr lang="en-US" sz="6000" dirty="0"/>
              <a:t>E</a:t>
            </a:r>
          </a:p>
        </p:txBody>
      </p:sp>
      <p:sp>
        <p:nvSpPr>
          <p:cNvPr id="3" name="Date Placeholder 2">
            <a:extLst>
              <a:ext uri="{FF2B5EF4-FFF2-40B4-BE49-F238E27FC236}">
                <a16:creationId xmlns:a16="http://schemas.microsoft.com/office/drawing/2014/main" id="{CECA877B-CC03-40C1-9564-B1B97E159280}"/>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5" name="Footer Placeholder 4">
            <a:extLst>
              <a:ext uri="{FF2B5EF4-FFF2-40B4-BE49-F238E27FC236}">
                <a16:creationId xmlns:a16="http://schemas.microsoft.com/office/drawing/2014/main" id="{499111A9-FAEE-48A3-91E3-CC22532F4C62}"/>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6" name="Slide Number Placeholder 5">
            <a:extLst>
              <a:ext uri="{FF2B5EF4-FFF2-40B4-BE49-F238E27FC236}">
                <a16:creationId xmlns:a16="http://schemas.microsoft.com/office/drawing/2014/main" id="{8A9C140F-D403-4070-9A96-0641226FEABE}"/>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44</a:t>
            </a:fld>
            <a:endParaRPr lang="en-US" dirty="0"/>
          </a:p>
        </p:txBody>
      </p:sp>
    </p:spTree>
    <p:extLst>
      <p:ext uri="{BB962C8B-B14F-4D97-AF65-F5344CB8AC3E}">
        <p14:creationId xmlns:p14="http://schemas.microsoft.com/office/powerpoint/2010/main" val="10738280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r>
              <a:rPr lang="en-US" sz="1600" b="0" i="1" dirty="0">
                <a:solidFill>
                  <a:schemeClr val="accent4"/>
                </a:solidFill>
              </a:rPr>
              <a:t>Responding to Workplace Violence in Healthcare						Help patients leave</a:t>
            </a:r>
            <a:endParaRPr lang="en-US" sz="1800" dirty="0"/>
          </a:p>
        </p:txBody>
      </p:sp>
      <p:sp>
        <p:nvSpPr>
          <p:cNvPr id="30724" name="Rectangle 3"/>
          <p:cNvSpPr>
            <a:spLocks noGrp="1" noChangeArrowheads="1"/>
          </p:cNvSpPr>
          <p:nvPr>
            <p:ph sz="quarter" idx="12"/>
          </p:nvPr>
        </p:nvSpPr>
        <p:spPr/>
        <p:txBody>
          <a:bodyPr/>
          <a:lstStyle/>
          <a:p>
            <a:pPr marL="0" indent="0">
              <a:lnSpc>
                <a:spcPct val="150000"/>
              </a:lnSpc>
              <a:buNone/>
            </a:pPr>
            <a:r>
              <a:rPr lang="en-US" sz="2800" dirty="0">
                <a:solidFill>
                  <a:schemeClr val="accent1"/>
                </a:solidFill>
                <a:latin typeface="+mj-lt"/>
              </a:rPr>
              <a:t>Ambulatory Patients</a:t>
            </a:r>
            <a:endParaRPr lang="en-US" sz="2400" dirty="0">
              <a:solidFill>
                <a:schemeClr val="accent1"/>
              </a:solidFill>
              <a:latin typeface="+mj-lt"/>
            </a:endParaRPr>
          </a:p>
          <a:p>
            <a:pPr lvl="1">
              <a:lnSpc>
                <a:spcPct val="150000"/>
              </a:lnSpc>
            </a:pPr>
            <a:r>
              <a:rPr lang="en-US" sz="2400" b="1" dirty="0">
                <a:solidFill>
                  <a:schemeClr val="accent5"/>
                </a:solidFill>
                <a:latin typeface="+mj-lt"/>
              </a:rPr>
              <a:t>Leave</a:t>
            </a:r>
            <a:r>
              <a:rPr lang="en-US" sz="2400" dirty="0">
                <a:latin typeface="+mj-lt"/>
              </a:rPr>
              <a:t> is an option (RUN)</a:t>
            </a:r>
          </a:p>
          <a:p>
            <a:pPr lvl="1">
              <a:lnSpc>
                <a:spcPct val="150000"/>
              </a:lnSpc>
            </a:pPr>
            <a:r>
              <a:rPr lang="en-US" sz="2400" b="1" dirty="0">
                <a:solidFill>
                  <a:schemeClr val="accent5"/>
                </a:solidFill>
                <a:latin typeface="+mj-lt"/>
              </a:rPr>
              <a:t>Leave</a:t>
            </a:r>
            <a:r>
              <a:rPr lang="en-US" sz="2400" dirty="0">
                <a:latin typeface="+mj-lt"/>
              </a:rPr>
              <a:t> through a predetermined evacuation route</a:t>
            </a:r>
          </a:p>
          <a:p>
            <a:pPr lvl="1">
              <a:lnSpc>
                <a:spcPct val="150000"/>
              </a:lnSpc>
            </a:pPr>
            <a:r>
              <a:rPr lang="en-US" sz="2400" b="1" dirty="0">
                <a:solidFill>
                  <a:schemeClr val="accent5"/>
                </a:solidFill>
                <a:latin typeface="+mj-lt"/>
              </a:rPr>
              <a:t>Leave</a:t>
            </a:r>
            <a:r>
              <a:rPr lang="en-US" sz="2400" dirty="0">
                <a:latin typeface="+mj-lt"/>
              </a:rPr>
              <a:t> belongings behind</a:t>
            </a:r>
          </a:p>
          <a:p>
            <a:pPr lvl="1">
              <a:lnSpc>
                <a:spcPct val="150000"/>
              </a:lnSpc>
            </a:pPr>
            <a:r>
              <a:rPr lang="en-US" sz="2400" b="1" dirty="0">
                <a:solidFill>
                  <a:schemeClr val="accent1"/>
                </a:solidFill>
                <a:latin typeface="+mj-lt"/>
              </a:rPr>
              <a:t>Know</a:t>
            </a:r>
            <a:r>
              <a:rPr lang="en-US" sz="2400" dirty="0">
                <a:latin typeface="+mj-lt"/>
              </a:rPr>
              <a:t> where your exits lead</a:t>
            </a:r>
          </a:p>
          <a:p>
            <a:pPr lvl="1">
              <a:lnSpc>
                <a:spcPct val="150000"/>
              </a:lnSpc>
            </a:pPr>
            <a:r>
              <a:rPr lang="en-US" sz="2400" dirty="0">
                <a:latin typeface="+mj-lt"/>
              </a:rPr>
              <a:t>Have a </a:t>
            </a:r>
            <a:r>
              <a:rPr lang="en-US" sz="2400" dirty="0">
                <a:solidFill>
                  <a:schemeClr val="accent1"/>
                </a:solidFill>
                <a:latin typeface="+mj-lt"/>
              </a:rPr>
              <a:t>meet</a:t>
            </a:r>
            <a:r>
              <a:rPr lang="en-US" sz="2400" dirty="0">
                <a:latin typeface="+mj-lt"/>
              </a:rPr>
              <a:t> up location</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562600" y="3657600"/>
            <a:ext cx="2613413" cy="1960060"/>
          </a:xfrm>
          <a:prstGeom prst="rect">
            <a:avLst/>
          </a:prstGeom>
        </p:spPr>
      </p:pic>
      <p:sp>
        <p:nvSpPr>
          <p:cNvPr id="2" name="Date Placeholder 1">
            <a:extLst>
              <a:ext uri="{FF2B5EF4-FFF2-40B4-BE49-F238E27FC236}">
                <a16:creationId xmlns:a16="http://schemas.microsoft.com/office/drawing/2014/main" id="{FF84EC75-87B6-4F8B-83C3-70D825E4C9B3}"/>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3" name="Footer Placeholder 2">
            <a:extLst>
              <a:ext uri="{FF2B5EF4-FFF2-40B4-BE49-F238E27FC236}">
                <a16:creationId xmlns:a16="http://schemas.microsoft.com/office/drawing/2014/main" id="{379778EF-CBD5-401E-8D15-F761108BE9FE}"/>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4" name="Slide Number Placeholder 3">
            <a:extLst>
              <a:ext uri="{FF2B5EF4-FFF2-40B4-BE49-F238E27FC236}">
                <a16:creationId xmlns:a16="http://schemas.microsoft.com/office/drawing/2014/main" id="{CCCA288F-AE95-4119-BD4C-7C3526981EE8}"/>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45</a:t>
            </a:fld>
            <a:endParaRPr lang="en-US" dirty="0"/>
          </a:p>
        </p:txBody>
      </p:sp>
    </p:spTree>
    <p:extLst>
      <p:ext uri="{BB962C8B-B14F-4D97-AF65-F5344CB8AC3E}">
        <p14:creationId xmlns:p14="http://schemas.microsoft.com/office/powerpoint/2010/main" val="281171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24">
                                            <p:txEl>
                                              <p:pRg st="1" end="1"/>
                                            </p:txEl>
                                          </p:spTgt>
                                        </p:tgtEl>
                                        <p:attrNameLst>
                                          <p:attrName>style.visibility</p:attrName>
                                        </p:attrNameLst>
                                      </p:cBhvr>
                                      <p:to>
                                        <p:strVal val="visible"/>
                                      </p:to>
                                    </p:set>
                                    <p:animEffect transition="in" filter="fade">
                                      <p:cBhvr>
                                        <p:cTn id="7" dur="500"/>
                                        <p:tgtEl>
                                          <p:spTgt spid="3072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24">
                                            <p:txEl>
                                              <p:pRg st="2" end="2"/>
                                            </p:txEl>
                                          </p:spTgt>
                                        </p:tgtEl>
                                        <p:attrNameLst>
                                          <p:attrName>style.visibility</p:attrName>
                                        </p:attrNameLst>
                                      </p:cBhvr>
                                      <p:to>
                                        <p:strVal val="visible"/>
                                      </p:to>
                                    </p:set>
                                    <p:animEffect transition="in" filter="fade">
                                      <p:cBhvr>
                                        <p:cTn id="12" dur="500"/>
                                        <p:tgtEl>
                                          <p:spTgt spid="3072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24">
                                            <p:txEl>
                                              <p:pRg st="3" end="3"/>
                                            </p:txEl>
                                          </p:spTgt>
                                        </p:tgtEl>
                                        <p:attrNameLst>
                                          <p:attrName>style.visibility</p:attrName>
                                        </p:attrNameLst>
                                      </p:cBhvr>
                                      <p:to>
                                        <p:strVal val="visible"/>
                                      </p:to>
                                    </p:set>
                                    <p:animEffect transition="in" filter="fade">
                                      <p:cBhvr>
                                        <p:cTn id="17" dur="500"/>
                                        <p:tgtEl>
                                          <p:spTgt spid="3072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24">
                                            <p:txEl>
                                              <p:pRg st="4" end="4"/>
                                            </p:txEl>
                                          </p:spTgt>
                                        </p:tgtEl>
                                        <p:attrNameLst>
                                          <p:attrName>style.visibility</p:attrName>
                                        </p:attrNameLst>
                                      </p:cBhvr>
                                      <p:to>
                                        <p:strVal val="visible"/>
                                      </p:to>
                                    </p:set>
                                    <p:animEffect transition="in" filter="fade">
                                      <p:cBhvr>
                                        <p:cTn id="22" dur="500"/>
                                        <p:tgtEl>
                                          <p:spTgt spid="3072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24">
                                            <p:txEl>
                                              <p:pRg st="5" end="5"/>
                                            </p:txEl>
                                          </p:spTgt>
                                        </p:tgtEl>
                                        <p:attrNameLst>
                                          <p:attrName>style.visibility</p:attrName>
                                        </p:attrNameLst>
                                      </p:cBhvr>
                                      <p:to>
                                        <p:strVal val="visible"/>
                                      </p:to>
                                    </p:set>
                                    <p:animEffect transition="in" filter="fade">
                                      <p:cBhvr>
                                        <p:cTn id="27" dur="500"/>
                                        <p:tgtEl>
                                          <p:spTgt spid="3072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r>
              <a:rPr lang="en-US" sz="1600" b="0" i="1" dirty="0">
                <a:solidFill>
                  <a:schemeClr val="accent4"/>
                </a:solidFill>
              </a:rPr>
              <a:t>Responding to Workplace Violence in Healthcare					Barricade with patients</a:t>
            </a:r>
            <a:endParaRPr lang="en-US" sz="1800" dirty="0"/>
          </a:p>
        </p:txBody>
      </p:sp>
      <p:sp>
        <p:nvSpPr>
          <p:cNvPr id="816131" name="Rectangle 3"/>
          <p:cNvSpPr>
            <a:spLocks noGrp="1" noChangeArrowheads="1"/>
          </p:cNvSpPr>
          <p:nvPr>
            <p:ph sz="quarter" idx="12"/>
          </p:nvPr>
        </p:nvSpPr>
        <p:spPr/>
        <p:txBody>
          <a:bodyPr/>
          <a:lstStyle/>
          <a:p>
            <a:pPr marL="0" indent="0">
              <a:lnSpc>
                <a:spcPct val="90000"/>
              </a:lnSpc>
              <a:buNone/>
            </a:pPr>
            <a:r>
              <a:rPr lang="en-US" sz="2800" dirty="0">
                <a:solidFill>
                  <a:schemeClr val="accent1"/>
                </a:solidFill>
                <a:latin typeface="+mj-lt"/>
              </a:rPr>
              <a:t>Non-Ambulatory Patients</a:t>
            </a:r>
            <a:br>
              <a:rPr lang="en-US" sz="2800" dirty="0">
                <a:latin typeface="+mj-lt"/>
              </a:rPr>
            </a:br>
            <a:r>
              <a:rPr lang="en-US" sz="400" dirty="0">
                <a:latin typeface="+mj-lt"/>
              </a:rPr>
              <a:t> </a:t>
            </a:r>
          </a:p>
          <a:p>
            <a:pPr marL="457200" indent="-457200">
              <a:buFont typeface="Arial" panose="020B0604020202020204" pitchFamily="34" charset="0"/>
              <a:buChar char="•"/>
            </a:pPr>
            <a:r>
              <a:rPr lang="en-US" dirty="0">
                <a:latin typeface="+mj-lt"/>
              </a:rPr>
              <a:t>Removing the patient may not be an option</a:t>
            </a:r>
          </a:p>
          <a:p>
            <a:pPr marL="457200" indent="-457200">
              <a:buFont typeface="Arial" panose="020B0604020202020204" pitchFamily="34" charset="0"/>
              <a:buChar char="•"/>
            </a:pPr>
            <a:r>
              <a:rPr lang="en-US" dirty="0">
                <a:solidFill>
                  <a:schemeClr val="accent5"/>
                </a:solidFill>
                <a:latin typeface="+mj-lt"/>
              </a:rPr>
              <a:t>Barricade</a:t>
            </a:r>
            <a:r>
              <a:rPr lang="en-US" dirty="0">
                <a:latin typeface="+mj-lt"/>
              </a:rPr>
              <a:t> or </a:t>
            </a:r>
            <a:r>
              <a:rPr lang="en-US" dirty="0">
                <a:solidFill>
                  <a:schemeClr val="accent1"/>
                </a:solidFill>
                <a:latin typeface="+mj-lt"/>
              </a:rPr>
              <a:t>“defend” in place</a:t>
            </a:r>
          </a:p>
          <a:p>
            <a:pPr lvl="2">
              <a:buFont typeface="Arial" panose="020B0604020202020204" pitchFamily="34" charset="0"/>
              <a:buChar char="•"/>
            </a:pPr>
            <a:r>
              <a:rPr lang="en-US" dirty="0">
                <a:latin typeface="+mj-lt"/>
              </a:rPr>
              <a:t>Turn off lights</a:t>
            </a:r>
          </a:p>
          <a:p>
            <a:pPr lvl="2">
              <a:buFont typeface="Arial" panose="020B0604020202020204" pitchFamily="34" charset="0"/>
              <a:buChar char="•"/>
            </a:pPr>
            <a:r>
              <a:rPr lang="en-US" dirty="0">
                <a:latin typeface="+mj-lt"/>
              </a:rPr>
              <a:t>Silence cell phones</a:t>
            </a:r>
          </a:p>
          <a:p>
            <a:pPr lvl="2">
              <a:buFont typeface="Arial" panose="020B0604020202020204" pitchFamily="34" charset="0"/>
              <a:buChar char="•"/>
            </a:pPr>
            <a:r>
              <a:rPr lang="en-US" dirty="0">
                <a:latin typeface="+mj-lt"/>
              </a:rPr>
              <a:t>Block windows</a:t>
            </a:r>
          </a:p>
          <a:p>
            <a:pPr lvl="2">
              <a:buFont typeface="Arial" panose="020B0604020202020204" pitchFamily="34" charset="0"/>
              <a:buChar char="•"/>
            </a:pPr>
            <a:r>
              <a:rPr lang="en-US" dirty="0">
                <a:latin typeface="+mj-lt"/>
              </a:rPr>
              <a:t>Position behind cover</a:t>
            </a:r>
          </a:p>
          <a:p>
            <a:pPr lvl="2">
              <a:buFont typeface="Arial" panose="020B0604020202020204" pitchFamily="34" charset="0"/>
              <a:buChar char="•"/>
            </a:pPr>
            <a:r>
              <a:rPr lang="en-US" dirty="0">
                <a:latin typeface="+mj-lt"/>
              </a:rPr>
              <a:t>Treat injured if trained</a:t>
            </a:r>
          </a:p>
          <a:p>
            <a:pPr lvl="2">
              <a:buFont typeface="Arial" panose="020B0604020202020204" pitchFamily="34" charset="0"/>
              <a:buChar char="•"/>
            </a:pPr>
            <a:r>
              <a:rPr lang="en-US" dirty="0">
                <a:latin typeface="+mj-lt"/>
              </a:rPr>
              <a:t>Await directions</a:t>
            </a:r>
          </a:p>
        </p:txBody>
      </p:sp>
      <p:pic>
        <p:nvPicPr>
          <p:cNvPr id="35845" name="Picture 8" descr="A healthcare worker attending to a patient in hospital bed. Both are masked.&#10;"/>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5181600" y="3200400"/>
            <a:ext cx="3150422" cy="2100281"/>
          </a:xfrm>
          <a:prstGeom prst="rect">
            <a:avLst/>
          </a:prstGeom>
          <a:noFill/>
          <a:ln w="9525">
            <a:noFill/>
            <a:miter lim="800000"/>
            <a:headEnd/>
            <a:tailEnd/>
          </a:ln>
          <a:effectLst/>
        </p:spPr>
      </p:pic>
      <p:sp>
        <p:nvSpPr>
          <p:cNvPr id="2" name="Date Placeholder 1">
            <a:extLst>
              <a:ext uri="{FF2B5EF4-FFF2-40B4-BE49-F238E27FC236}">
                <a16:creationId xmlns:a16="http://schemas.microsoft.com/office/drawing/2014/main" id="{5CF97D70-7881-494F-9D49-E548C73A3B05}"/>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3" name="Footer Placeholder 2">
            <a:extLst>
              <a:ext uri="{FF2B5EF4-FFF2-40B4-BE49-F238E27FC236}">
                <a16:creationId xmlns:a16="http://schemas.microsoft.com/office/drawing/2014/main" id="{9C357BC5-BE58-4800-8DCE-E4C34C7478FE}"/>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4" name="Slide Number Placeholder 3">
            <a:extLst>
              <a:ext uri="{FF2B5EF4-FFF2-40B4-BE49-F238E27FC236}">
                <a16:creationId xmlns:a16="http://schemas.microsoft.com/office/drawing/2014/main" id="{72C9D6DD-1E98-4306-B2C5-2E79C43438A1}"/>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46</a:t>
            </a:fld>
            <a:endParaRPr lang="en-US" dirty="0"/>
          </a:p>
        </p:txBody>
      </p:sp>
    </p:spTree>
    <p:extLst>
      <p:ext uri="{BB962C8B-B14F-4D97-AF65-F5344CB8AC3E}">
        <p14:creationId xmlns:p14="http://schemas.microsoft.com/office/powerpoint/2010/main" val="20374020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613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613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16131">
                                            <p:txEl>
                                              <p:pRg st="3" end="3"/>
                                            </p:txEl>
                                          </p:spTgt>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nodeType="afterEffect">
                                  <p:stCondLst>
                                    <p:cond delay="1500"/>
                                  </p:stCondLst>
                                  <p:childTnLst>
                                    <p:set>
                                      <p:cBhvr>
                                        <p:cTn id="17" dur="1" fill="hold">
                                          <p:stCondLst>
                                            <p:cond delay="0"/>
                                          </p:stCondLst>
                                        </p:cTn>
                                        <p:tgtEl>
                                          <p:spTgt spid="816131">
                                            <p:txEl>
                                              <p:pRg st="4" end="4"/>
                                            </p:txEl>
                                          </p:spTgt>
                                        </p:tgtEl>
                                        <p:attrNameLst>
                                          <p:attrName>style.visibility</p:attrName>
                                        </p:attrNameLst>
                                      </p:cBhvr>
                                      <p:to>
                                        <p:strVal val="visible"/>
                                      </p:to>
                                    </p:set>
                                  </p:childTnLst>
                                </p:cTn>
                              </p:par>
                            </p:childTnLst>
                          </p:cTn>
                        </p:par>
                        <p:par>
                          <p:cTn id="18" fill="hold" nodeType="afterGroup">
                            <p:stCondLst>
                              <p:cond delay="1500"/>
                            </p:stCondLst>
                            <p:childTnLst>
                              <p:par>
                                <p:cTn id="19" presetID="1" presetClass="entr" presetSubtype="0" fill="hold" nodeType="afterEffect">
                                  <p:stCondLst>
                                    <p:cond delay="1500"/>
                                  </p:stCondLst>
                                  <p:childTnLst>
                                    <p:set>
                                      <p:cBhvr>
                                        <p:cTn id="20" dur="1" fill="hold">
                                          <p:stCondLst>
                                            <p:cond delay="0"/>
                                          </p:stCondLst>
                                        </p:cTn>
                                        <p:tgtEl>
                                          <p:spTgt spid="816131">
                                            <p:txEl>
                                              <p:pRg st="5" end="5"/>
                                            </p:txEl>
                                          </p:spTgt>
                                        </p:tgtEl>
                                        <p:attrNameLst>
                                          <p:attrName>style.visibility</p:attrName>
                                        </p:attrNameLst>
                                      </p:cBhvr>
                                      <p:to>
                                        <p:strVal val="visible"/>
                                      </p:to>
                                    </p:set>
                                  </p:childTnLst>
                                </p:cTn>
                              </p:par>
                            </p:childTnLst>
                          </p:cTn>
                        </p:par>
                        <p:par>
                          <p:cTn id="21" fill="hold" nodeType="afterGroup">
                            <p:stCondLst>
                              <p:cond delay="3000"/>
                            </p:stCondLst>
                            <p:childTnLst>
                              <p:par>
                                <p:cTn id="22" presetID="1" presetClass="entr" presetSubtype="0" fill="hold" nodeType="afterEffect">
                                  <p:stCondLst>
                                    <p:cond delay="1500"/>
                                  </p:stCondLst>
                                  <p:childTnLst>
                                    <p:set>
                                      <p:cBhvr>
                                        <p:cTn id="23" dur="1" fill="hold">
                                          <p:stCondLst>
                                            <p:cond delay="0"/>
                                          </p:stCondLst>
                                        </p:cTn>
                                        <p:tgtEl>
                                          <p:spTgt spid="816131">
                                            <p:txEl>
                                              <p:pRg st="6" end="6"/>
                                            </p:txEl>
                                          </p:spTgt>
                                        </p:tgtEl>
                                        <p:attrNameLst>
                                          <p:attrName>style.visibility</p:attrName>
                                        </p:attrNameLst>
                                      </p:cBhvr>
                                      <p:to>
                                        <p:strVal val="visible"/>
                                      </p:to>
                                    </p:set>
                                  </p:childTnLst>
                                </p:cTn>
                              </p:par>
                            </p:childTnLst>
                          </p:cTn>
                        </p:par>
                        <p:par>
                          <p:cTn id="24" fill="hold" nodeType="afterGroup">
                            <p:stCondLst>
                              <p:cond delay="4500"/>
                            </p:stCondLst>
                            <p:childTnLst>
                              <p:par>
                                <p:cTn id="25" presetID="1" presetClass="entr" presetSubtype="0" fill="hold" nodeType="afterEffect">
                                  <p:stCondLst>
                                    <p:cond delay="1500"/>
                                  </p:stCondLst>
                                  <p:childTnLst>
                                    <p:set>
                                      <p:cBhvr>
                                        <p:cTn id="26" dur="1" fill="hold">
                                          <p:stCondLst>
                                            <p:cond delay="0"/>
                                          </p:stCondLst>
                                        </p:cTn>
                                        <p:tgtEl>
                                          <p:spTgt spid="816131">
                                            <p:txEl>
                                              <p:pRg st="7" end="7"/>
                                            </p:txEl>
                                          </p:spTgt>
                                        </p:tgtEl>
                                        <p:attrNameLst>
                                          <p:attrName>style.visibility</p:attrName>
                                        </p:attrNameLst>
                                      </p:cBhvr>
                                      <p:to>
                                        <p:strVal val="visible"/>
                                      </p:to>
                                    </p:set>
                                  </p:childTnLst>
                                </p:cTn>
                              </p:par>
                            </p:childTnLst>
                          </p:cTn>
                        </p:par>
                        <p:par>
                          <p:cTn id="27" fill="hold" nodeType="afterGroup">
                            <p:stCondLst>
                              <p:cond delay="6000"/>
                            </p:stCondLst>
                            <p:childTnLst>
                              <p:par>
                                <p:cTn id="28" presetID="1" presetClass="entr" presetSubtype="0" fill="hold" nodeType="afterEffect">
                                  <p:stCondLst>
                                    <p:cond delay="1500"/>
                                  </p:stCondLst>
                                  <p:childTnLst>
                                    <p:set>
                                      <p:cBhvr>
                                        <p:cTn id="29" dur="1" fill="hold">
                                          <p:stCondLst>
                                            <p:cond delay="0"/>
                                          </p:stCondLst>
                                        </p:cTn>
                                        <p:tgtEl>
                                          <p:spTgt spid="8161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457200" y="531939"/>
            <a:ext cx="8229600" cy="768096"/>
          </a:xfrm>
        </p:spPr>
        <p:txBody>
          <a:bodyPr/>
          <a:lstStyle/>
          <a:p>
            <a:r>
              <a:rPr lang="en-US" sz="1600" b="0" i="1" dirty="0">
                <a:solidFill>
                  <a:schemeClr val="accent4"/>
                </a:solidFill>
              </a:rPr>
              <a:t>Responding to Workplace Violence in Healthcare			 			When you do leave</a:t>
            </a:r>
            <a:endParaRPr lang="en-US" sz="1800" dirty="0"/>
          </a:p>
        </p:txBody>
      </p:sp>
      <p:sp>
        <p:nvSpPr>
          <p:cNvPr id="816131" name="Rectangle 3"/>
          <p:cNvSpPr>
            <a:spLocks noGrp="1" noChangeArrowheads="1"/>
          </p:cNvSpPr>
          <p:nvPr>
            <p:ph sz="quarter" idx="12"/>
          </p:nvPr>
        </p:nvSpPr>
        <p:spPr/>
        <p:txBody>
          <a:bodyPr/>
          <a:lstStyle/>
          <a:p>
            <a:pPr>
              <a:lnSpc>
                <a:spcPct val="90000"/>
              </a:lnSpc>
              <a:buFont typeface="Wingdings" pitchFamily="2" charset="2"/>
              <a:buNone/>
            </a:pPr>
            <a:r>
              <a:rPr lang="en-US" dirty="0">
                <a:solidFill>
                  <a:schemeClr val="accent1"/>
                </a:solidFill>
                <a:latin typeface="+mj-lt"/>
              </a:rPr>
              <a:t>Upon exiting the building:</a:t>
            </a:r>
          </a:p>
          <a:p>
            <a:pPr lvl="1">
              <a:lnSpc>
                <a:spcPct val="90000"/>
              </a:lnSpc>
              <a:buFont typeface="Wingdings" pitchFamily="2" charset="2"/>
              <a:buNone/>
            </a:pPr>
            <a:endParaRPr lang="en-US" sz="800" b="1" dirty="0">
              <a:latin typeface="+mj-lt"/>
            </a:endParaRPr>
          </a:p>
          <a:p>
            <a:pPr>
              <a:buFont typeface="Arial" panose="020B0604020202020204" pitchFamily="34" charset="0"/>
              <a:buChar char="•"/>
            </a:pPr>
            <a:r>
              <a:rPr lang="en-US" sz="2400" dirty="0">
                <a:latin typeface="+mj-lt"/>
              </a:rPr>
              <a:t>Do not expect police to initially help you</a:t>
            </a:r>
          </a:p>
          <a:p>
            <a:pPr lvl="2">
              <a:buFont typeface="Arial" panose="020B0604020202020204" pitchFamily="34" charset="0"/>
              <a:buChar char="•"/>
            </a:pPr>
            <a:r>
              <a:rPr lang="en-US" sz="2400" dirty="0">
                <a:latin typeface="+mj-lt"/>
              </a:rPr>
              <a:t>O</a:t>
            </a:r>
            <a:r>
              <a:rPr lang="en-US" sz="2400" dirty="0"/>
              <a:t>fficers are trained to neutralize the threat</a:t>
            </a:r>
          </a:p>
          <a:p>
            <a:pPr lvl="2">
              <a:buFont typeface="Arial" panose="020B0604020202020204" pitchFamily="34" charset="0"/>
              <a:buChar char="•"/>
            </a:pPr>
            <a:r>
              <a:rPr lang="en-US" sz="2400" dirty="0"/>
              <a:t>Rescue operations will arrive next</a:t>
            </a:r>
            <a:endParaRPr lang="en-US" sz="1400" dirty="0">
              <a:latin typeface="+mj-lt"/>
            </a:endParaRPr>
          </a:p>
          <a:p>
            <a:pPr>
              <a:lnSpc>
                <a:spcPct val="150000"/>
              </a:lnSpc>
              <a:buFont typeface="Arial" panose="020B0604020202020204" pitchFamily="34" charset="0"/>
              <a:buChar char="•"/>
            </a:pPr>
            <a:r>
              <a:rPr lang="en-US" sz="2400" b="1" dirty="0">
                <a:solidFill>
                  <a:schemeClr val="accent1"/>
                </a:solidFill>
                <a:latin typeface="+mj-lt"/>
              </a:rPr>
              <a:t>Do not </a:t>
            </a:r>
            <a:r>
              <a:rPr lang="en-US" sz="2400" dirty="0">
                <a:solidFill>
                  <a:schemeClr val="accent1"/>
                </a:solidFill>
                <a:latin typeface="+mj-lt"/>
              </a:rPr>
              <a:t>have anything in your hands</a:t>
            </a:r>
          </a:p>
          <a:p>
            <a:pPr>
              <a:lnSpc>
                <a:spcPct val="150000"/>
              </a:lnSpc>
              <a:buFont typeface="Arial" panose="020B0604020202020204" pitchFamily="34" charset="0"/>
              <a:buChar char="•"/>
            </a:pPr>
            <a:r>
              <a:rPr lang="en-US" sz="2400" dirty="0">
                <a:latin typeface="+mj-lt"/>
              </a:rPr>
              <a:t>Officers may point their gun at you</a:t>
            </a:r>
            <a:endParaRPr lang="en-US" sz="1600" dirty="0">
              <a:latin typeface="+mj-lt"/>
            </a:endParaRPr>
          </a:p>
          <a:p>
            <a:pPr>
              <a:buFont typeface="Arial" panose="020B0604020202020204" pitchFamily="34" charset="0"/>
              <a:buChar char="•"/>
            </a:pPr>
            <a:r>
              <a:rPr lang="en-US" sz="2400" dirty="0">
                <a:solidFill>
                  <a:schemeClr val="accent5"/>
                </a:solidFill>
                <a:latin typeface="+mj-lt"/>
              </a:rPr>
              <a:t>Raise your open hands </a:t>
            </a:r>
            <a:r>
              <a:rPr lang="en-US" sz="2400" dirty="0">
                <a:latin typeface="+mj-lt"/>
              </a:rPr>
              <a:t>so officers can </a:t>
            </a:r>
            <a:br>
              <a:rPr lang="en-US" sz="2400" dirty="0">
                <a:latin typeface="+mj-lt"/>
              </a:rPr>
            </a:br>
            <a:r>
              <a:rPr lang="en-US" sz="2400" dirty="0">
                <a:latin typeface="+mj-lt"/>
              </a:rPr>
              <a:t>see your empty hands</a:t>
            </a:r>
            <a:endParaRPr lang="en-US" sz="1800" dirty="0">
              <a:latin typeface="+mj-lt"/>
            </a:endParaRPr>
          </a:p>
          <a:p>
            <a:pPr>
              <a:lnSpc>
                <a:spcPct val="150000"/>
              </a:lnSpc>
              <a:buFont typeface="Arial" panose="020B0604020202020204" pitchFamily="34" charset="0"/>
              <a:buChar char="•"/>
            </a:pPr>
            <a:r>
              <a:rPr lang="en-US" sz="2400" dirty="0"/>
              <a:t>Treat the injured if you are trained</a:t>
            </a:r>
            <a:endParaRPr lang="en-US" sz="2400" dirty="0">
              <a:latin typeface="+mj-lt"/>
            </a:endParaRPr>
          </a:p>
          <a:p>
            <a:pPr lvl="1">
              <a:lnSpc>
                <a:spcPct val="90000"/>
              </a:lnSpc>
              <a:buFont typeface="Wingdings" pitchFamily="2" charset="2"/>
              <a:buNone/>
            </a:pPr>
            <a:endParaRPr lang="en-US" sz="2400" dirty="0">
              <a:latin typeface="+mj-lt"/>
            </a:endParaRPr>
          </a:p>
          <a:p>
            <a:pPr lvl="1">
              <a:lnSpc>
                <a:spcPct val="90000"/>
              </a:lnSpc>
              <a:buFont typeface="Wingdings" pitchFamily="2" charset="2"/>
              <a:buNone/>
            </a:pPr>
            <a:endParaRPr lang="en-US" sz="2400" dirty="0"/>
          </a:p>
        </p:txBody>
      </p:sp>
      <p:pic>
        <p:nvPicPr>
          <p:cNvPr id="6" name="Picture 5" descr="A pair of hands held up with palms forward.&#10;&#10;">
            <a:extLst>
              <a:ext uri="{FF2B5EF4-FFF2-40B4-BE49-F238E27FC236}">
                <a16:creationId xmlns:a16="http://schemas.microsoft.com/office/drawing/2014/main" id="{DD636138-7762-43F9-B9AC-D4274AF671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67400" y="3429000"/>
            <a:ext cx="2676525" cy="1981200"/>
          </a:xfrm>
          <a:prstGeom prst="rect">
            <a:avLst/>
          </a:prstGeom>
        </p:spPr>
      </p:pic>
      <p:sp>
        <p:nvSpPr>
          <p:cNvPr id="2" name="Date Placeholder 1">
            <a:extLst>
              <a:ext uri="{FF2B5EF4-FFF2-40B4-BE49-F238E27FC236}">
                <a16:creationId xmlns:a16="http://schemas.microsoft.com/office/drawing/2014/main" id="{88C0F68A-0996-44ED-9439-B97F2B4A208B}"/>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3" name="Footer Placeholder 2">
            <a:extLst>
              <a:ext uri="{FF2B5EF4-FFF2-40B4-BE49-F238E27FC236}">
                <a16:creationId xmlns:a16="http://schemas.microsoft.com/office/drawing/2014/main" id="{148746A7-5761-4775-AF01-0F9B5816154C}"/>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4" name="Slide Number Placeholder 3">
            <a:extLst>
              <a:ext uri="{FF2B5EF4-FFF2-40B4-BE49-F238E27FC236}">
                <a16:creationId xmlns:a16="http://schemas.microsoft.com/office/drawing/2014/main" id="{0CABA106-19C5-4BFD-BF02-080620843495}"/>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47</a:t>
            </a:fld>
            <a:endParaRPr lang="en-US" dirty="0"/>
          </a:p>
        </p:txBody>
      </p:sp>
    </p:spTree>
    <p:extLst>
      <p:ext uri="{BB962C8B-B14F-4D97-AF65-F5344CB8AC3E}">
        <p14:creationId xmlns:p14="http://schemas.microsoft.com/office/powerpoint/2010/main" val="412787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6131">
                                            <p:txEl>
                                              <p:pRg st="0" end="0"/>
                                            </p:txEl>
                                          </p:spTgt>
                                        </p:tgtEl>
                                        <p:attrNameLst>
                                          <p:attrName>style.visibility</p:attrName>
                                        </p:attrNameLst>
                                      </p:cBhvr>
                                      <p:to>
                                        <p:strVal val="visible"/>
                                      </p:to>
                                    </p:set>
                                    <p:animEffect transition="in" filter="fade">
                                      <p:cBhvr>
                                        <p:cTn id="7" dur="500"/>
                                        <p:tgtEl>
                                          <p:spTgt spid="8161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6131">
                                            <p:txEl>
                                              <p:pRg st="2" end="2"/>
                                            </p:txEl>
                                          </p:spTgt>
                                        </p:tgtEl>
                                        <p:attrNameLst>
                                          <p:attrName>style.visibility</p:attrName>
                                        </p:attrNameLst>
                                      </p:cBhvr>
                                      <p:to>
                                        <p:strVal val="visible"/>
                                      </p:to>
                                    </p:set>
                                    <p:animEffect transition="in" filter="fade">
                                      <p:cBhvr>
                                        <p:cTn id="12" dur="500"/>
                                        <p:tgtEl>
                                          <p:spTgt spid="8161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1613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16131">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16131">
                                            <p:txEl>
                                              <p:pRg st="5" end="5"/>
                                            </p:txEl>
                                          </p:spTgt>
                                        </p:tgtEl>
                                        <p:attrNameLst>
                                          <p:attrName>style.visibility</p:attrName>
                                        </p:attrNameLst>
                                      </p:cBhvr>
                                      <p:to>
                                        <p:strVal val="visible"/>
                                      </p:to>
                                    </p:set>
                                    <p:animEffect transition="in" filter="fade">
                                      <p:cBhvr>
                                        <p:cTn id="25" dur="500"/>
                                        <p:tgtEl>
                                          <p:spTgt spid="816131">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16131">
                                            <p:txEl>
                                              <p:pRg st="6" end="6"/>
                                            </p:txEl>
                                          </p:spTgt>
                                        </p:tgtEl>
                                        <p:attrNameLst>
                                          <p:attrName>style.visibility</p:attrName>
                                        </p:attrNameLst>
                                      </p:cBhvr>
                                      <p:to>
                                        <p:strVal val="visible"/>
                                      </p:to>
                                    </p:set>
                                    <p:animEffect transition="in" filter="fade">
                                      <p:cBhvr>
                                        <p:cTn id="30" dur="500"/>
                                        <p:tgtEl>
                                          <p:spTgt spid="816131">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16131">
                                            <p:txEl>
                                              <p:pRg st="7" end="7"/>
                                            </p:txEl>
                                          </p:spTgt>
                                        </p:tgtEl>
                                        <p:attrNameLst>
                                          <p:attrName>style.visibility</p:attrName>
                                        </p:attrNameLst>
                                      </p:cBhvr>
                                      <p:to>
                                        <p:strVal val="visible"/>
                                      </p:to>
                                    </p:set>
                                    <p:animEffect transition="in" filter="fade">
                                      <p:cBhvr>
                                        <p:cTn id="35" dur="500"/>
                                        <p:tgtEl>
                                          <p:spTgt spid="816131">
                                            <p:txEl>
                                              <p:pRg st="7" end="7"/>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816131">
                                            <p:txEl>
                                              <p:pRg st="8" end="8"/>
                                            </p:txEl>
                                          </p:spTgt>
                                        </p:tgtEl>
                                        <p:attrNameLst>
                                          <p:attrName>style.visibility</p:attrName>
                                        </p:attrNameLst>
                                      </p:cBhvr>
                                      <p:to>
                                        <p:strVal val="visible"/>
                                      </p:to>
                                    </p:set>
                                    <p:animEffect transition="in" filter="fade">
                                      <p:cBhvr>
                                        <p:cTn id="38" dur="500"/>
                                        <p:tgtEl>
                                          <p:spTgt spid="81613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z="1600" b="0" i="1" dirty="0">
                <a:solidFill>
                  <a:schemeClr val="accent4"/>
                </a:solidFill>
              </a:rPr>
              <a:t>Responding to Workplace Violence in Healthcare							What to expect</a:t>
            </a:r>
            <a:endParaRPr lang="en-US" sz="1800" dirty="0"/>
          </a:p>
        </p:txBody>
      </p:sp>
      <p:sp>
        <p:nvSpPr>
          <p:cNvPr id="3" name="Content Placeholder 2"/>
          <p:cNvSpPr>
            <a:spLocks noGrp="1"/>
          </p:cNvSpPr>
          <p:nvPr>
            <p:ph sz="quarter" idx="12"/>
          </p:nvPr>
        </p:nvSpPr>
        <p:spPr/>
        <p:txBody>
          <a:bodyPr/>
          <a:lstStyle/>
          <a:p>
            <a:pPr marL="0" indent="0">
              <a:lnSpc>
                <a:spcPct val="90000"/>
              </a:lnSpc>
              <a:spcBef>
                <a:spcPct val="20000"/>
              </a:spcBef>
              <a:buClr>
                <a:srgbClr val="0066CC"/>
              </a:buClr>
              <a:buSzPct val="100000"/>
              <a:buNone/>
              <a:defRPr/>
            </a:pPr>
            <a:r>
              <a:rPr lang="en-US" sz="2800" kern="0" dirty="0">
                <a:solidFill>
                  <a:schemeClr val="accent1"/>
                </a:solidFill>
                <a:latin typeface="+mj-lt"/>
              </a:rPr>
              <a:t>Expect that you:</a:t>
            </a:r>
          </a:p>
          <a:p>
            <a:pPr marL="457200" lvl="1" indent="0">
              <a:lnSpc>
                <a:spcPct val="90000"/>
              </a:lnSpc>
              <a:spcBef>
                <a:spcPct val="20000"/>
              </a:spcBef>
              <a:buClr>
                <a:srgbClr val="0066CC"/>
              </a:buClr>
              <a:buSzPct val="100000"/>
              <a:buNone/>
              <a:defRPr/>
            </a:pPr>
            <a:r>
              <a:rPr lang="en-US" kern="0" dirty="0">
                <a:latin typeface="+mj-lt"/>
              </a:rPr>
              <a:t>May have weapons pointed at you</a:t>
            </a:r>
          </a:p>
          <a:p>
            <a:pPr marL="457200" lvl="1" indent="0">
              <a:lnSpc>
                <a:spcPct val="90000"/>
              </a:lnSpc>
              <a:spcBef>
                <a:spcPct val="20000"/>
              </a:spcBef>
              <a:buClr>
                <a:srgbClr val="0066CC"/>
              </a:buClr>
              <a:buSzPct val="100000"/>
              <a:buNone/>
              <a:defRPr/>
            </a:pPr>
            <a:r>
              <a:rPr lang="en-US" kern="0" dirty="0">
                <a:latin typeface="+mj-lt"/>
              </a:rPr>
              <a:t>May be searched</a:t>
            </a:r>
          </a:p>
          <a:p>
            <a:pPr marL="457200" lvl="1" indent="0">
              <a:lnSpc>
                <a:spcPct val="90000"/>
              </a:lnSpc>
              <a:spcBef>
                <a:spcPct val="20000"/>
              </a:spcBef>
              <a:buClr>
                <a:srgbClr val="0066CC"/>
              </a:buClr>
              <a:buSzPct val="100000"/>
              <a:buNone/>
              <a:defRPr/>
            </a:pPr>
            <a:r>
              <a:rPr lang="en-US" kern="0" dirty="0">
                <a:latin typeface="+mj-lt"/>
              </a:rPr>
              <a:t>May be handcuffed</a:t>
            </a:r>
          </a:p>
          <a:p>
            <a:pPr marL="457200" lvl="1" indent="0">
              <a:lnSpc>
                <a:spcPct val="90000"/>
              </a:lnSpc>
              <a:spcBef>
                <a:spcPct val="20000"/>
              </a:spcBef>
              <a:buClr>
                <a:srgbClr val="0066CC"/>
              </a:buClr>
              <a:buSzPct val="100000"/>
              <a:buNone/>
              <a:defRPr/>
            </a:pPr>
            <a:r>
              <a:rPr lang="en-US" kern="0" dirty="0">
                <a:latin typeface="+mj-lt"/>
              </a:rPr>
              <a:t>May be told to lay on the ground</a:t>
            </a:r>
          </a:p>
          <a:p>
            <a:endParaRPr lang="en-US" dirty="0"/>
          </a:p>
        </p:txBody>
      </p:sp>
      <p:pic>
        <p:nvPicPr>
          <p:cNvPr id="7" name="Picture 6" descr="A person with the arms raised and fearful facial expression.&#10;&#10;">
            <a:extLst>
              <a:ext uri="{FF2B5EF4-FFF2-40B4-BE49-F238E27FC236}">
                <a16:creationId xmlns:a16="http://schemas.microsoft.com/office/drawing/2014/main" id="{48E4FAAB-6D9F-4B85-872C-35AED048FD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4035209"/>
            <a:ext cx="1761306" cy="1977922"/>
          </a:xfrm>
          <a:prstGeom prst="rect">
            <a:avLst/>
          </a:prstGeom>
        </p:spPr>
      </p:pic>
      <p:pic>
        <p:nvPicPr>
          <p:cNvPr id="37893" name="Picture 5" descr="A person kneeling with hands handcuffed behind back."/>
          <p:cNvPicPr>
            <a:picLocks noChangeAspect="1" noChangeArrowheads="1"/>
          </p:cNvPicPr>
          <p:nvPr/>
        </p:nvPicPr>
        <p:blipFill>
          <a:blip r:embed="rId4" cstate="email">
            <a:extLst>
              <a:ext uri="{28A0092B-C50C-407E-A947-70E740481C1C}">
                <a14:useLocalDpi xmlns:a14="http://schemas.microsoft.com/office/drawing/2010/main"/>
              </a:ext>
            </a:extLst>
          </a:blip>
          <a:srcRect/>
          <a:stretch/>
        </p:blipFill>
        <p:spPr bwMode="auto">
          <a:xfrm>
            <a:off x="6553200" y="2563177"/>
            <a:ext cx="1641436" cy="2921635"/>
          </a:xfrm>
          <a:prstGeom prst="rect">
            <a:avLst/>
          </a:prstGeom>
          <a:ln>
            <a:noFill/>
          </a:ln>
          <a:effectLst/>
        </p:spPr>
      </p:pic>
      <p:sp>
        <p:nvSpPr>
          <p:cNvPr id="2" name="Date Placeholder 1">
            <a:extLst>
              <a:ext uri="{FF2B5EF4-FFF2-40B4-BE49-F238E27FC236}">
                <a16:creationId xmlns:a16="http://schemas.microsoft.com/office/drawing/2014/main" id="{44569EAC-14FB-4C0B-90BB-745A2FD3D146}"/>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4" name="Footer Placeholder 3">
            <a:extLst>
              <a:ext uri="{FF2B5EF4-FFF2-40B4-BE49-F238E27FC236}">
                <a16:creationId xmlns:a16="http://schemas.microsoft.com/office/drawing/2014/main" id="{D49EBD6C-CBD8-461F-8EA7-2272E8829FEE}"/>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5" name="Slide Number Placeholder 4">
            <a:extLst>
              <a:ext uri="{FF2B5EF4-FFF2-40B4-BE49-F238E27FC236}">
                <a16:creationId xmlns:a16="http://schemas.microsoft.com/office/drawing/2014/main" id="{EF70F112-0106-4279-9949-F30DCF68D0E6}"/>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48</a:t>
            </a:fld>
            <a:endParaRPr lang="en-US" dirty="0"/>
          </a:p>
        </p:txBody>
      </p:sp>
    </p:spTree>
    <p:extLst>
      <p:ext uri="{BB962C8B-B14F-4D97-AF65-F5344CB8AC3E}">
        <p14:creationId xmlns:p14="http://schemas.microsoft.com/office/powerpoint/2010/main" val="8005718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b="0" i="1" dirty="0">
                <a:solidFill>
                  <a:schemeClr val="accent4"/>
                </a:solidFill>
              </a:rPr>
              <a:t>Responding to Workplace Violence in Healthcare							Break time</a:t>
            </a:r>
            <a:endParaRPr lang="en-US" sz="2000" dirty="0"/>
          </a:p>
        </p:txBody>
      </p:sp>
      <p:sp>
        <p:nvSpPr>
          <p:cNvPr id="4" name="Content Placeholder 3"/>
          <p:cNvSpPr>
            <a:spLocks noGrp="1"/>
          </p:cNvSpPr>
          <p:nvPr>
            <p:ph sz="quarter" idx="12"/>
          </p:nvPr>
        </p:nvSpPr>
        <p:spPr/>
        <p:txBody>
          <a:bodyPr/>
          <a:lstStyle/>
          <a:p>
            <a:pPr marL="0" indent="0">
              <a:buNone/>
            </a:pPr>
            <a:endParaRPr lang="en-US" sz="4800" dirty="0"/>
          </a:p>
          <a:p>
            <a:pPr marL="0" indent="0" algn="ctr">
              <a:buNone/>
            </a:pPr>
            <a:r>
              <a:rPr lang="en-US" sz="4000" dirty="0">
                <a:solidFill>
                  <a:schemeClr val="accent1"/>
                </a:solidFill>
              </a:rPr>
              <a:t>Break (10 minutes)</a:t>
            </a:r>
          </a:p>
          <a:p>
            <a:pPr marL="0" indent="0" algn="ctr">
              <a:buNone/>
            </a:pPr>
            <a:endParaRPr lang="en-US" sz="4000" dirty="0">
              <a:solidFill>
                <a:schemeClr val="accent1"/>
              </a:solidFill>
            </a:endParaRPr>
          </a:p>
          <a:p>
            <a:pPr marL="0" indent="0" algn="ctr">
              <a:buNone/>
            </a:pPr>
            <a:endParaRPr lang="en-US" sz="3600" dirty="0"/>
          </a:p>
          <a:p>
            <a:pPr marL="0" indent="0" algn="ctr">
              <a:buNone/>
            </a:pPr>
            <a:endParaRPr lang="en-US" sz="3600" dirty="0"/>
          </a:p>
          <a:p>
            <a:pPr marL="0" indent="0">
              <a:buNone/>
            </a:pPr>
            <a:r>
              <a:rPr lang="en-US" dirty="0"/>
              <a:t>Next up:</a:t>
            </a:r>
          </a:p>
          <a:p>
            <a:pPr marL="571500" lvl="4" indent="0">
              <a:buNone/>
            </a:pPr>
            <a:r>
              <a:rPr lang="en-US" dirty="0"/>
              <a:t>Simulations…</a:t>
            </a:r>
          </a:p>
          <a:p>
            <a:pPr marL="0" indent="0">
              <a:buNone/>
            </a:pPr>
            <a:endParaRPr lang="en-US" sz="6000" dirty="0"/>
          </a:p>
          <a:p>
            <a:pPr marL="0" indent="0">
              <a:buNone/>
            </a:pPr>
            <a:endParaRPr lang="en-US" sz="6000" dirty="0"/>
          </a:p>
        </p:txBody>
      </p:sp>
      <p:sp>
        <p:nvSpPr>
          <p:cNvPr id="3" name="Date Placeholder 2">
            <a:extLst>
              <a:ext uri="{FF2B5EF4-FFF2-40B4-BE49-F238E27FC236}">
                <a16:creationId xmlns:a16="http://schemas.microsoft.com/office/drawing/2014/main" id="{48D5564E-A2C0-4813-83B1-D711FC907340}"/>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5" name="Footer Placeholder 4">
            <a:extLst>
              <a:ext uri="{FF2B5EF4-FFF2-40B4-BE49-F238E27FC236}">
                <a16:creationId xmlns:a16="http://schemas.microsoft.com/office/drawing/2014/main" id="{1A6FF8FF-38B8-4C4D-9579-AA29E3A7707A}"/>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6" name="Slide Number Placeholder 5">
            <a:extLst>
              <a:ext uri="{FF2B5EF4-FFF2-40B4-BE49-F238E27FC236}">
                <a16:creationId xmlns:a16="http://schemas.microsoft.com/office/drawing/2014/main" id="{21D4CD19-BE35-4C25-8666-A92A517582FB}"/>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49</a:t>
            </a:fld>
            <a:endParaRPr lang="en-US" dirty="0"/>
          </a:p>
        </p:txBody>
      </p:sp>
    </p:spTree>
    <p:extLst>
      <p:ext uri="{BB962C8B-B14F-4D97-AF65-F5344CB8AC3E}">
        <p14:creationId xmlns:p14="http://schemas.microsoft.com/office/powerpoint/2010/main" val="27137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9F8126-8287-48F2-8409-17FDA8146E92}"/>
              </a:ext>
            </a:extLst>
          </p:cNvPr>
          <p:cNvSpPr>
            <a:spLocks noGrp="1"/>
          </p:cNvSpPr>
          <p:nvPr>
            <p:ph type="title"/>
          </p:nvPr>
        </p:nvSpPr>
        <p:spPr/>
        <p:txBody>
          <a:bodyPr/>
          <a:lstStyle/>
          <a:p>
            <a:r>
              <a:rPr lang="en-US" sz="1600" b="0" i="1" dirty="0">
                <a:solidFill>
                  <a:schemeClr val="accent4"/>
                </a:solidFill>
              </a:rPr>
              <a:t>Responding to Workplace Violence in Healthcare							Objectives</a:t>
            </a:r>
            <a:endParaRPr lang="en-US" sz="1600" dirty="0"/>
          </a:p>
        </p:txBody>
      </p:sp>
      <p:sp>
        <p:nvSpPr>
          <p:cNvPr id="3" name="Content Placeholder 2"/>
          <p:cNvSpPr>
            <a:spLocks noGrp="1"/>
          </p:cNvSpPr>
          <p:nvPr>
            <p:ph sz="quarter" idx="12"/>
          </p:nvPr>
        </p:nvSpPr>
        <p:spPr>
          <a:xfrm>
            <a:off x="457200" y="1373189"/>
            <a:ext cx="8229600" cy="4113212"/>
          </a:xfrm>
        </p:spPr>
        <p:txBody>
          <a:bodyPr/>
          <a:lstStyle/>
          <a:p>
            <a:pPr marL="0" indent="0">
              <a:buNone/>
            </a:pPr>
            <a:r>
              <a:rPr lang="en-US" dirty="0">
                <a:solidFill>
                  <a:schemeClr val="accent1"/>
                </a:solidFill>
              </a:rPr>
              <a:t>Objectives</a:t>
            </a:r>
          </a:p>
          <a:p>
            <a:pPr>
              <a:buFontTx/>
              <a:buChar char="-"/>
            </a:pPr>
            <a:endParaRPr lang="en-US" sz="2400" dirty="0"/>
          </a:p>
          <a:p>
            <a:pPr marL="571500" indent="-571500">
              <a:buFont typeface="Arial" panose="020B0604020202020204" pitchFamily="34" charset="0"/>
              <a:buChar char="•"/>
            </a:pPr>
            <a:r>
              <a:rPr lang="en-US" sz="2400" dirty="0"/>
              <a:t>To increase confidence in your reactions to violence by building a response framework</a:t>
            </a:r>
          </a:p>
          <a:p>
            <a:pPr marL="457200" indent="-457200">
              <a:buFont typeface="Arial" panose="020B0604020202020204" pitchFamily="34" charset="0"/>
              <a:buChar char="•"/>
            </a:pPr>
            <a:endParaRPr lang="en-US" sz="2400" dirty="0"/>
          </a:p>
          <a:p>
            <a:pPr marL="571500" indent="-571500">
              <a:buFont typeface="Arial" panose="020B0604020202020204" pitchFamily="34" charset="0"/>
              <a:buChar char="•"/>
            </a:pPr>
            <a:r>
              <a:rPr lang="en-US" sz="2400" dirty="0"/>
              <a:t>To move away from a </a:t>
            </a:r>
            <a:r>
              <a:rPr lang="en-US" sz="2400" i="1" dirty="0">
                <a:solidFill>
                  <a:schemeClr val="accent5"/>
                </a:solidFill>
              </a:rPr>
              <a:t>victim</a:t>
            </a:r>
            <a:r>
              <a:rPr lang="en-US" sz="2400" i="1" dirty="0"/>
              <a:t> </a:t>
            </a:r>
            <a:r>
              <a:rPr lang="en-US" sz="2400" dirty="0"/>
              <a:t>mindset . . .</a:t>
            </a:r>
          </a:p>
          <a:p>
            <a:pPr marL="0" indent="0">
              <a:buNone/>
            </a:pPr>
            <a:r>
              <a:rPr lang="en-US" sz="2400" dirty="0"/>
              <a:t>						. . . and toward a </a:t>
            </a:r>
            <a:r>
              <a:rPr lang="en-US" sz="2400" b="1" i="1" dirty="0">
                <a:solidFill>
                  <a:schemeClr val="accent5"/>
                </a:solidFill>
              </a:rPr>
              <a:t>Survivor</a:t>
            </a:r>
            <a:r>
              <a:rPr lang="en-US" sz="2400" b="1" i="1" dirty="0"/>
              <a:t> </a:t>
            </a:r>
            <a:r>
              <a:rPr lang="en-US" sz="2400" dirty="0"/>
              <a:t>mindset</a:t>
            </a:r>
          </a:p>
        </p:txBody>
      </p:sp>
      <p:sp>
        <p:nvSpPr>
          <p:cNvPr id="2" name="Date Placeholder 1">
            <a:extLst>
              <a:ext uri="{FF2B5EF4-FFF2-40B4-BE49-F238E27FC236}">
                <a16:creationId xmlns:a16="http://schemas.microsoft.com/office/drawing/2014/main" id="{C87D311F-BB25-49EC-AFD7-0412539A48F6}"/>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4" name="Footer Placeholder 3">
            <a:extLst>
              <a:ext uri="{FF2B5EF4-FFF2-40B4-BE49-F238E27FC236}">
                <a16:creationId xmlns:a16="http://schemas.microsoft.com/office/drawing/2014/main" id="{072E0DD2-E811-4192-B25B-2DF47377BAA6}"/>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6" name="Slide Number Placeholder 5">
            <a:extLst>
              <a:ext uri="{FF2B5EF4-FFF2-40B4-BE49-F238E27FC236}">
                <a16:creationId xmlns:a16="http://schemas.microsoft.com/office/drawing/2014/main" id="{732BDF1B-B513-48E3-994D-59FF67742E42}"/>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5</a:t>
            </a:fld>
            <a:endParaRPr lang="en-US" dirty="0"/>
          </a:p>
        </p:txBody>
      </p:sp>
    </p:spTree>
    <p:extLst>
      <p:ext uri="{BB962C8B-B14F-4D97-AF65-F5344CB8AC3E}">
        <p14:creationId xmlns:p14="http://schemas.microsoft.com/office/powerpoint/2010/main" val="62271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b="0" i="1" dirty="0">
                <a:solidFill>
                  <a:schemeClr val="accent4"/>
                </a:solidFill>
              </a:rPr>
              <a:t>Responding to Workplace Violence in Healthcare						Simulation rules begin</a:t>
            </a:r>
            <a:endParaRPr lang="en-US" sz="2000" dirty="0"/>
          </a:p>
        </p:txBody>
      </p:sp>
      <p:sp>
        <p:nvSpPr>
          <p:cNvPr id="4" name="Content Placeholder 3"/>
          <p:cNvSpPr>
            <a:spLocks noGrp="1"/>
          </p:cNvSpPr>
          <p:nvPr>
            <p:ph sz="quarter" idx="12"/>
          </p:nvPr>
        </p:nvSpPr>
        <p:spPr/>
        <p:txBody>
          <a:bodyPr/>
          <a:lstStyle/>
          <a:p>
            <a:pPr marL="0" indent="0">
              <a:buNone/>
            </a:pPr>
            <a:r>
              <a:rPr lang="en-US" dirty="0">
                <a:solidFill>
                  <a:schemeClr val="accent1"/>
                </a:solidFill>
                <a:latin typeface="+mn-lt"/>
              </a:rPr>
              <a:t>Simulation Rules</a:t>
            </a:r>
          </a:p>
          <a:p>
            <a:pPr marL="0" indent="0">
              <a:buNone/>
            </a:pPr>
            <a:r>
              <a:rPr lang="en-US" sz="1100" dirty="0">
                <a:solidFill>
                  <a:schemeClr val="accent1"/>
                </a:solidFill>
              </a:rPr>
              <a:t> </a:t>
            </a:r>
          </a:p>
          <a:p>
            <a:pPr marL="571500" indent="-571500">
              <a:lnSpc>
                <a:spcPct val="150000"/>
              </a:lnSpc>
              <a:buFont typeface="Arial" panose="020B0604020202020204" pitchFamily="34" charset="0"/>
              <a:buChar char="•"/>
            </a:pPr>
            <a:r>
              <a:rPr lang="en-US" b="1" dirty="0">
                <a:solidFill>
                  <a:schemeClr val="accent1"/>
                </a:solidFill>
              </a:rPr>
              <a:t>Do not touch </a:t>
            </a:r>
            <a:r>
              <a:rPr lang="en-US" dirty="0"/>
              <a:t>the actors</a:t>
            </a:r>
          </a:p>
          <a:p>
            <a:pPr marL="571500" indent="-571500">
              <a:lnSpc>
                <a:spcPct val="150000"/>
              </a:lnSpc>
              <a:buFont typeface="Arial" panose="020B0604020202020204" pitchFamily="34" charset="0"/>
              <a:buChar char="•"/>
            </a:pPr>
            <a:r>
              <a:rPr lang="en-US" b="1" dirty="0">
                <a:solidFill>
                  <a:schemeClr val="accent1"/>
                </a:solidFill>
              </a:rPr>
              <a:t>Do not throw</a:t>
            </a:r>
            <a:r>
              <a:rPr lang="en-US" b="1" dirty="0"/>
              <a:t> </a:t>
            </a:r>
            <a:r>
              <a:rPr lang="en-US" dirty="0"/>
              <a:t>anything</a:t>
            </a:r>
          </a:p>
          <a:p>
            <a:pPr marL="571500" indent="-571500">
              <a:lnSpc>
                <a:spcPct val="150000"/>
              </a:lnSpc>
              <a:buFont typeface="Arial" panose="020B0604020202020204" pitchFamily="34" charset="0"/>
              <a:buChar char="•"/>
            </a:pPr>
            <a:r>
              <a:rPr lang="en-US" dirty="0">
                <a:solidFill>
                  <a:schemeClr val="accent5"/>
                </a:solidFill>
              </a:rPr>
              <a:t>The Safe-Zone</a:t>
            </a:r>
            <a:r>
              <a:rPr lang="en-US" dirty="0"/>
              <a:t>:</a:t>
            </a:r>
          </a:p>
          <a:p>
            <a:pPr marL="571500" lvl="4" indent="0">
              <a:buNone/>
            </a:pPr>
            <a:r>
              <a:rPr lang="en-US" dirty="0"/>
              <a:t>Outside of the room, and </a:t>
            </a:r>
          </a:p>
          <a:p>
            <a:pPr marL="571500" lvl="4" indent="0">
              <a:buNone/>
            </a:pPr>
            <a:r>
              <a:rPr lang="en-US" dirty="0"/>
              <a:t>any other designated area</a:t>
            </a:r>
          </a:p>
          <a:p>
            <a:pPr marL="457200" indent="-457200">
              <a:buFontTx/>
              <a:buChar char="-"/>
            </a:pPr>
            <a:endParaRPr lang="en-US" dirty="0"/>
          </a:p>
          <a:p>
            <a:pPr marL="0" indent="0">
              <a:buNone/>
            </a:pPr>
            <a:endParaRPr lang="en-US" sz="6000" dirty="0"/>
          </a:p>
          <a:p>
            <a:pPr marL="0" indent="0">
              <a:buNone/>
            </a:pPr>
            <a:endParaRPr lang="en-US" sz="6000" dirty="0"/>
          </a:p>
        </p:txBody>
      </p:sp>
      <p:pic>
        <p:nvPicPr>
          <p:cNvPr id="8" name="Picture 7" descr="A coaches whistle">
            <a:extLst>
              <a:ext uri="{FF2B5EF4-FFF2-40B4-BE49-F238E27FC236}">
                <a16:creationId xmlns:a16="http://schemas.microsoft.com/office/drawing/2014/main" id="{38538708-78DF-4500-B473-1519D99B97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38800" y="974353"/>
            <a:ext cx="2686833" cy="2514600"/>
          </a:xfrm>
          <a:prstGeom prst="rect">
            <a:avLst/>
          </a:prstGeom>
        </p:spPr>
      </p:pic>
      <p:sp>
        <p:nvSpPr>
          <p:cNvPr id="3" name="Date Placeholder 2">
            <a:extLst>
              <a:ext uri="{FF2B5EF4-FFF2-40B4-BE49-F238E27FC236}">
                <a16:creationId xmlns:a16="http://schemas.microsoft.com/office/drawing/2014/main" id="{028C21F4-E40A-4239-86D1-AB5E3FF9E412}"/>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5" name="Footer Placeholder 4">
            <a:extLst>
              <a:ext uri="{FF2B5EF4-FFF2-40B4-BE49-F238E27FC236}">
                <a16:creationId xmlns:a16="http://schemas.microsoft.com/office/drawing/2014/main" id="{76248454-3E55-4006-9FE2-E1B709FC672D}"/>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6" name="Slide Number Placeholder 5">
            <a:extLst>
              <a:ext uri="{FF2B5EF4-FFF2-40B4-BE49-F238E27FC236}">
                <a16:creationId xmlns:a16="http://schemas.microsoft.com/office/drawing/2014/main" id="{F1762A8F-A204-45B9-B2EA-B62B0F2B3132}"/>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50</a:t>
            </a:fld>
            <a:endParaRPr lang="en-US" dirty="0"/>
          </a:p>
        </p:txBody>
      </p:sp>
    </p:spTree>
    <p:extLst>
      <p:ext uri="{BB962C8B-B14F-4D97-AF65-F5344CB8AC3E}">
        <p14:creationId xmlns:p14="http://schemas.microsoft.com/office/powerpoint/2010/main" val="9216581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B5F79-D7F0-40AF-9016-15F42F215135}"/>
              </a:ext>
            </a:extLst>
          </p:cNvPr>
          <p:cNvSpPr>
            <a:spLocks noGrp="1"/>
          </p:cNvSpPr>
          <p:nvPr>
            <p:ph type="title"/>
          </p:nvPr>
        </p:nvSpPr>
        <p:spPr/>
        <p:txBody>
          <a:bodyPr/>
          <a:lstStyle/>
          <a:p>
            <a:r>
              <a:rPr lang="en-US" sz="1600" b="0" i="1" dirty="0">
                <a:solidFill>
                  <a:schemeClr val="accent4"/>
                </a:solidFill>
              </a:rPr>
              <a:t>Responding to Workplace Violence in Healthcare						Begin simulations</a:t>
            </a:r>
            <a:endParaRPr lang="en-US" sz="1600" dirty="0"/>
          </a:p>
        </p:txBody>
      </p:sp>
      <p:sp>
        <p:nvSpPr>
          <p:cNvPr id="3" name="Content Placeholder 2">
            <a:extLst>
              <a:ext uri="{FF2B5EF4-FFF2-40B4-BE49-F238E27FC236}">
                <a16:creationId xmlns:a16="http://schemas.microsoft.com/office/drawing/2014/main" id="{1BD6B9ED-6DFF-4BC1-BCAF-0E6B76411CE5}"/>
              </a:ext>
            </a:extLst>
          </p:cNvPr>
          <p:cNvSpPr>
            <a:spLocks noGrp="1"/>
          </p:cNvSpPr>
          <p:nvPr>
            <p:ph idx="1"/>
          </p:nvPr>
        </p:nvSpPr>
        <p:spPr>
          <a:xfrm>
            <a:off x="533400" y="1371600"/>
            <a:ext cx="8229600" cy="4572000"/>
          </a:xfrm>
        </p:spPr>
        <p:txBody>
          <a:bodyPr/>
          <a:lstStyle/>
          <a:p>
            <a:pPr marL="0" indent="0" algn="ctr">
              <a:buNone/>
            </a:pPr>
            <a:endParaRPr lang="en-US" sz="3600" dirty="0">
              <a:latin typeface="+mj-lt"/>
            </a:endParaRPr>
          </a:p>
          <a:p>
            <a:pPr marL="0" indent="0" algn="ctr">
              <a:buNone/>
            </a:pPr>
            <a:endParaRPr lang="en-US" sz="3600" dirty="0">
              <a:latin typeface="+mj-lt"/>
            </a:endParaRPr>
          </a:p>
          <a:p>
            <a:pPr marL="0" indent="0" algn="ctr">
              <a:buNone/>
            </a:pPr>
            <a:r>
              <a:rPr lang="en-US" sz="4000" dirty="0">
                <a:solidFill>
                  <a:schemeClr val="accent1"/>
                </a:solidFill>
                <a:latin typeface="+mj-lt"/>
              </a:rPr>
              <a:t>Begin Simulations</a:t>
            </a:r>
          </a:p>
        </p:txBody>
      </p:sp>
      <p:sp>
        <p:nvSpPr>
          <p:cNvPr id="4" name="Footer Placeholder 3">
            <a:extLst>
              <a:ext uri="{FF2B5EF4-FFF2-40B4-BE49-F238E27FC236}">
                <a16:creationId xmlns:a16="http://schemas.microsoft.com/office/drawing/2014/main" id="{0707583F-2843-45A5-8185-9CD933B5942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Summa Health</a:t>
            </a:r>
          </a:p>
        </p:txBody>
      </p:sp>
      <p:sp>
        <p:nvSpPr>
          <p:cNvPr id="5" name="Slide Number Placeholder 4">
            <a:extLst>
              <a:ext uri="{FF2B5EF4-FFF2-40B4-BE49-F238E27FC236}">
                <a16:creationId xmlns:a16="http://schemas.microsoft.com/office/drawing/2014/main" id="{38D22D9C-2F26-44EA-9D90-DFA024921B34}"/>
              </a:ext>
              <a:ext uri="{C183D7F6-B498-43B3-948B-1728B52AA6E4}">
                <adec:decorative xmlns:adec="http://schemas.microsoft.com/office/drawing/2017/decorative" val="1"/>
              </a:ext>
            </a:extLst>
          </p:cNvPr>
          <p:cNvSpPr>
            <a:spLocks noGrp="1"/>
          </p:cNvSpPr>
          <p:nvPr>
            <p:ph type="sldNum" sz="quarter" idx="12"/>
          </p:nvPr>
        </p:nvSpPr>
        <p:spPr/>
        <p:txBody>
          <a:bodyPr/>
          <a:lstStyle/>
          <a:p>
            <a:fld id="{5E8BC936-0928-C346-B13E-04BD58031644}" type="slidenum">
              <a:rPr lang="en-US" smtClean="0"/>
              <a:pPr/>
              <a:t>51</a:t>
            </a:fld>
            <a:endParaRPr lang="en-US" dirty="0"/>
          </a:p>
        </p:txBody>
      </p:sp>
      <p:sp>
        <p:nvSpPr>
          <p:cNvPr id="6" name="Date Placeholder 5">
            <a:extLst>
              <a:ext uri="{FF2B5EF4-FFF2-40B4-BE49-F238E27FC236}">
                <a16:creationId xmlns:a16="http://schemas.microsoft.com/office/drawing/2014/main" id="{A8614253-9D94-48BA-A58D-0CE1903D2227}"/>
              </a:ext>
              <a:ext uri="{C183D7F6-B498-43B3-948B-1728B52AA6E4}">
                <adec:decorative xmlns:adec="http://schemas.microsoft.com/office/drawing/2017/decorative" val="1"/>
              </a:ext>
            </a:extLst>
          </p:cNvPr>
          <p:cNvSpPr>
            <a:spLocks noGrp="1"/>
          </p:cNvSpPr>
          <p:nvPr>
            <p:ph type="dt" sz="half" idx="15"/>
          </p:nvPr>
        </p:nvSpPr>
        <p:spPr/>
        <p:txBody>
          <a:bodyPr/>
          <a:lstStyle/>
          <a:p>
            <a:r>
              <a:rPr lang="en-US" dirty="0"/>
              <a:t>2021</a:t>
            </a:r>
          </a:p>
        </p:txBody>
      </p:sp>
    </p:spTree>
    <p:extLst>
      <p:ext uri="{BB962C8B-B14F-4D97-AF65-F5344CB8AC3E}">
        <p14:creationId xmlns:p14="http://schemas.microsoft.com/office/powerpoint/2010/main" val="25224054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61" y="338328"/>
            <a:ext cx="8229600" cy="768096"/>
          </a:xfrm>
        </p:spPr>
        <p:txBody>
          <a:bodyPr anchor="t">
            <a:normAutofit/>
          </a:bodyPr>
          <a:lstStyle/>
          <a:p>
            <a:r>
              <a:rPr lang="en-US" sz="1600" b="0" i="1" dirty="0">
                <a:solidFill>
                  <a:schemeClr val="accent4"/>
                </a:solidFill>
              </a:rPr>
              <a:t>Responding to Workplace Violence in Healthcare						Simulation review</a:t>
            </a:r>
            <a:endParaRPr lang="en-US" sz="1600" dirty="0"/>
          </a:p>
        </p:txBody>
      </p:sp>
      <p:sp>
        <p:nvSpPr>
          <p:cNvPr id="4" name="Content Placeholder 3"/>
          <p:cNvSpPr>
            <a:spLocks noGrp="1"/>
          </p:cNvSpPr>
          <p:nvPr>
            <p:ph sz="quarter" idx="14"/>
          </p:nvPr>
        </p:nvSpPr>
        <p:spPr>
          <a:xfrm>
            <a:off x="457200" y="1371600"/>
            <a:ext cx="3977640" cy="4572000"/>
          </a:xfrm>
        </p:spPr>
        <p:txBody>
          <a:bodyPr>
            <a:normAutofit/>
          </a:bodyPr>
          <a:lstStyle/>
          <a:p>
            <a:pPr marL="0" indent="0">
              <a:buNone/>
            </a:pPr>
            <a:r>
              <a:rPr lang="en-US" sz="2800" dirty="0">
                <a:solidFill>
                  <a:schemeClr val="accent1"/>
                </a:solidFill>
              </a:rPr>
              <a:t>Simulation Review</a:t>
            </a:r>
          </a:p>
          <a:p>
            <a:pPr marL="0" indent="0">
              <a:buNone/>
            </a:pPr>
            <a:endParaRPr lang="en-US" dirty="0"/>
          </a:p>
          <a:p>
            <a:pPr marL="0" indent="0">
              <a:buNone/>
            </a:pPr>
            <a:endParaRPr lang="en-US" dirty="0"/>
          </a:p>
        </p:txBody>
      </p:sp>
      <p:pic>
        <p:nvPicPr>
          <p:cNvPr id="9" name="Picture 8" descr="Post with signs. &quot;Passive&quot; pointing one way, and &quot;active&quot; pointing the opposite way.">
            <a:extLst>
              <a:ext uri="{FF2B5EF4-FFF2-40B4-BE49-F238E27FC236}">
                <a16:creationId xmlns:a16="http://schemas.microsoft.com/office/drawing/2014/main" id="{B1EDC8B5-E5EF-49CF-988D-DED508CB32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4458" y="2323019"/>
            <a:ext cx="3314475" cy="2211961"/>
          </a:xfrm>
          <a:prstGeom prst="rect">
            <a:avLst/>
          </a:prstGeom>
        </p:spPr>
      </p:pic>
      <p:sp>
        <p:nvSpPr>
          <p:cNvPr id="5" name="Footer Placeholder 4">
            <a:extLst>
              <a:ext uri="{FF2B5EF4-FFF2-40B4-BE49-F238E27FC236}">
                <a16:creationId xmlns:a16="http://schemas.microsoft.com/office/drawing/2014/main" id="{5209BAF6-00D5-4C71-94BD-CB528AC19322}"/>
              </a:ext>
              <a:ext uri="{C183D7F6-B498-43B3-948B-1728B52AA6E4}">
                <adec:decorative xmlns:adec="http://schemas.microsoft.com/office/drawing/2017/decorative" val="1"/>
              </a:ext>
            </a:extLst>
          </p:cNvPr>
          <p:cNvSpPr>
            <a:spLocks noGrp="1"/>
          </p:cNvSpPr>
          <p:nvPr>
            <p:ph type="ftr" sz="quarter" idx="17"/>
          </p:nvPr>
        </p:nvSpPr>
        <p:spPr>
          <a:xfrm>
            <a:off x="731520" y="6473952"/>
            <a:ext cx="3657600" cy="182880"/>
          </a:xfrm>
        </p:spPr>
        <p:txBody>
          <a:bodyPr anchor="ctr">
            <a:normAutofit/>
          </a:bodyPr>
          <a:lstStyle/>
          <a:p>
            <a:pPr>
              <a:spcAft>
                <a:spcPts val="600"/>
              </a:spcAft>
            </a:pPr>
            <a:r>
              <a:rPr lang="en-US" dirty="0"/>
              <a:t>Summa Health</a:t>
            </a:r>
          </a:p>
        </p:txBody>
      </p:sp>
      <p:sp>
        <p:nvSpPr>
          <p:cNvPr id="6" name="Slide Number Placeholder 5">
            <a:extLst>
              <a:ext uri="{FF2B5EF4-FFF2-40B4-BE49-F238E27FC236}">
                <a16:creationId xmlns:a16="http://schemas.microsoft.com/office/drawing/2014/main" id="{4E0BAE00-1CFE-4062-BABC-4257C98B34AE}"/>
              </a:ext>
              <a:ext uri="{C183D7F6-B498-43B3-948B-1728B52AA6E4}">
                <adec:decorative xmlns:adec="http://schemas.microsoft.com/office/drawing/2017/decorative" val="1"/>
              </a:ext>
            </a:extLst>
          </p:cNvPr>
          <p:cNvSpPr>
            <a:spLocks noGrp="1"/>
          </p:cNvSpPr>
          <p:nvPr>
            <p:ph type="sldNum" sz="quarter" idx="18"/>
          </p:nvPr>
        </p:nvSpPr>
        <p:spPr>
          <a:xfrm>
            <a:off x="457200" y="6374288"/>
            <a:ext cx="457200" cy="278924"/>
          </a:xfrm>
        </p:spPr>
        <p:txBody>
          <a:bodyPr anchor="b">
            <a:normAutofit/>
          </a:bodyPr>
          <a:lstStyle/>
          <a:p>
            <a:pPr>
              <a:spcAft>
                <a:spcPts val="600"/>
              </a:spcAft>
            </a:pPr>
            <a:fld id="{5E8BC936-0928-C346-B13E-04BD58031644}" type="slidenum">
              <a:rPr lang="en-US" smtClean="0"/>
              <a:pPr>
                <a:spcAft>
                  <a:spcPts val="600"/>
                </a:spcAft>
              </a:pPr>
              <a:t>52</a:t>
            </a:fld>
            <a:endParaRPr lang="en-US" dirty="0"/>
          </a:p>
        </p:txBody>
      </p:sp>
      <p:sp>
        <p:nvSpPr>
          <p:cNvPr id="3" name="Date Placeholder 2">
            <a:extLst>
              <a:ext uri="{FF2B5EF4-FFF2-40B4-BE49-F238E27FC236}">
                <a16:creationId xmlns:a16="http://schemas.microsoft.com/office/drawing/2014/main" id="{279212DA-27C3-4C54-B6C0-F885940B26E8}"/>
              </a:ext>
              <a:ext uri="{C183D7F6-B498-43B3-948B-1728B52AA6E4}">
                <adec:decorative xmlns:adec="http://schemas.microsoft.com/office/drawing/2017/decorative" val="1"/>
              </a:ext>
            </a:extLst>
          </p:cNvPr>
          <p:cNvSpPr>
            <a:spLocks noGrp="1"/>
          </p:cNvSpPr>
          <p:nvPr>
            <p:ph type="dt" sz="half" idx="19"/>
          </p:nvPr>
        </p:nvSpPr>
        <p:spPr>
          <a:xfrm>
            <a:off x="4709160" y="6470332"/>
            <a:ext cx="1463040" cy="182880"/>
          </a:xfrm>
        </p:spPr>
        <p:txBody>
          <a:bodyPr anchor="b">
            <a:normAutofit/>
          </a:bodyPr>
          <a:lstStyle/>
          <a:p>
            <a:pPr>
              <a:spcAft>
                <a:spcPts val="600"/>
              </a:spcAft>
            </a:pPr>
            <a:r>
              <a:rPr lang="en-US" dirty="0"/>
              <a:t>2021</a:t>
            </a:r>
          </a:p>
        </p:txBody>
      </p:sp>
    </p:spTree>
    <p:extLst>
      <p:ext uri="{BB962C8B-B14F-4D97-AF65-F5344CB8AC3E}">
        <p14:creationId xmlns:p14="http://schemas.microsoft.com/office/powerpoint/2010/main" val="12091085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b="0" i="1" dirty="0">
                <a:solidFill>
                  <a:schemeClr val="accent4"/>
                </a:solidFill>
              </a:rPr>
              <a:t>Responding to Workplace Violence in Healthcare							The last resort</a:t>
            </a:r>
            <a:endParaRPr lang="en-US" sz="2000" dirty="0"/>
          </a:p>
        </p:txBody>
      </p:sp>
      <p:sp>
        <p:nvSpPr>
          <p:cNvPr id="4" name="Content Placeholder 3"/>
          <p:cNvSpPr>
            <a:spLocks noGrp="1"/>
          </p:cNvSpPr>
          <p:nvPr>
            <p:ph sz="quarter" idx="12"/>
          </p:nvPr>
        </p:nvSpPr>
        <p:spPr/>
        <p:txBody>
          <a:bodyPr/>
          <a:lstStyle/>
          <a:p>
            <a:pPr marL="0" indent="0">
              <a:lnSpc>
                <a:spcPct val="150000"/>
              </a:lnSpc>
              <a:buNone/>
            </a:pPr>
            <a:r>
              <a:rPr lang="en-US" dirty="0">
                <a:solidFill>
                  <a:schemeClr val="accent1"/>
                </a:solidFill>
              </a:rPr>
              <a:t>Finally, as a last resort,</a:t>
            </a:r>
          </a:p>
          <a:p>
            <a:pPr marL="571500" lvl="3" indent="0">
              <a:lnSpc>
                <a:spcPct val="150000"/>
              </a:lnSpc>
              <a:buNone/>
            </a:pPr>
            <a:r>
              <a:rPr lang="en-US" sz="2400" dirty="0"/>
              <a:t>and sometimes the only option . . .</a:t>
            </a:r>
            <a:endParaRPr lang="en-US" sz="1400" b="1" dirty="0"/>
          </a:p>
        </p:txBody>
      </p:sp>
      <p:sp>
        <p:nvSpPr>
          <p:cNvPr id="3" name="Date Placeholder 2">
            <a:extLst>
              <a:ext uri="{FF2B5EF4-FFF2-40B4-BE49-F238E27FC236}">
                <a16:creationId xmlns:a16="http://schemas.microsoft.com/office/drawing/2014/main" id="{D55DFDD7-1BA6-4016-AA0D-B7964532D38F}"/>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5" name="Footer Placeholder 4">
            <a:extLst>
              <a:ext uri="{FF2B5EF4-FFF2-40B4-BE49-F238E27FC236}">
                <a16:creationId xmlns:a16="http://schemas.microsoft.com/office/drawing/2014/main" id="{6E1D09BA-E180-43A7-9CD7-58B76197D9ED}"/>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6" name="Slide Number Placeholder 5">
            <a:extLst>
              <a:ext uri="{FF2B5EF4-FFF2-40B4-BE49-F238E27FC236}">
                <a16:creationId xmlns:a16="http://schemas.microsoft.com/office/drawing/2014/main" id="{FEAB9630-A272-401D-B265-3E7AB407F9B1}"/>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53</a:t>
            </a:fld>
            <a:endParaRPr lang="en-US" dirty="0"/>
          </a:p>
        </p:txBody>
      </p:sp>
    </p:spTree>
    <p:extLst>
      <p:ext uri="{BB962C8B-B14F-4D97-AF65-F5344CB8AC3E}">
        <p14:creationId xmlns:p14="http://schemas.microsoft.com/office/powerpoint/2010/main" val="11520883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042"/>
            <a:ext cx="8229600" cy="768096"/>
          </a:xfrm>
        </p:spPr>
        <p:txBody>
          <a:bodyPr/>
          <a:lstStyle/>
          <a:p>
            <a:r>
              <a:rPr lang="en-US" sz="1600" b="0" i="1" dirty="0">
                <a:solidFill>
                  <a:schemeClr val="accent4"/>
                </a:solidFill>
              </a:rPr>
              <a:t>Responding to Workplace Violence in Healthcare						React by engaging</a:t>
            </a:r>
            <a:endParaRPr lang="en-US" sz="1800" dirty="0"/>
          </a:p>
        </p:txBody>
      </p:sp>
      <p:sp>
        <p:nvSpPr>
          <p:cNvPr id="4" name="Explosion 2 3" descr="&quot;Boom&quot; and &quot;React&quot; graphic as previously described but  now includes a &quot;Barricade&quot;, &quot;leave&quot;, and &quot;engage&quot;  as action options. "/>
          <p:cNvSpPr/>
          <p:nvPr/>
        </p:nvSpPr>
        <p:spPr>
          <a:xfrm>
            <a:off x="152400" y="944393"/>
            <a:ext cx="2438400" cy="1752600"/>
          </a:xfrm>
          <a:prstGeom prst="irregularSeal2">
            <a:avLst/>
          </a:prstGeom>
          <a:ln w="57150">
            <a:solidFill>
              <a:srgbClr val="FF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b="1" dirty="0">
                <a:effectLst/>
                <a:ea typeface="Calibri"/>
                <a:cs typeface="Times New Roman"/>
              </a:rPr>
              <a:t>BOOM</a:t>
            </a:r>
            <a:endParaRPr lang="en-US" dirty="0">
              <a:effectLst/>
              <a:ea typeface="Calibri"/>
              <a:cs typeface="Times New Roman"/>
            </a:endParaRPr>
          </a:p>
        </p:txBody>
      </p:sp>
      <p:sp>
        <p:nvSpPr>
          <p:cNvPr id="5" name="Rounded Rectangle 4">
            <a:extLst>
              <a:ext uri="{C183D7F6-B498-43B3-948B-1728B52AA6E4}">
                <adec:decorative xmlns:adec="http://schemas.microsoft.com/office/drawing/2017/decorative" val="1"/>
              </a:ext>
            </a:extLst>
          </p:cNvPr>
          <p:cNvSpPr/>
          <p:nvPr/>
        </p:nvSpPr>
        <p:spPr>
          <a:xfrm>
            <a:off x="4603662" y="643940"/>
            <a:ext cx="1964982" cy="949846"/>
          </a:xfrm>
          <a:prstGeom prst="roundRect">
            <a:avLst/>
          </a:prstGeom>
          <a:solidFill>
            <a:schemeClr val="bg1"/>
          </a:solidFill>
          <a:ln w="57150">
            <a:solidFill>
              <a:srgbClr val="00B05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4800" u="sng" dirty="0">
                <a:solidFill>
                  <a:srgbClr val="000000"/>
                </a:solidFill>
                <a:effectLst/>
                <a:ea typeface="Calibri"/>
                <a:cs typeface="Times New Roman"/>
              </a:rPr>
              <a:t>A</a:t>
            </a:r>
            <a:r>
              <a:rPr lang="en-US" sz="2800" dirty="0">
                <a:effectLst/>
                <a:ea typeface="Calibri"/>
                <a:cs typeface="Times New Roman"/>
              </a:rPr>
              <a:t>ccept It</a:t>
            </a:r>
          </a:p>
        </p:txBody>
      </p:sp>
      <p:cxnSp>
        <p:nvCxnSpPr>
          <p:cNvPr id="6" name="Straight Arrow Connector 5">
            <a:extLst>
              <a:ext uri="{C183D7F6-B498-43B3-948B-1728B52AA6E4}">
                <adec:decorative xmlns:adec="http://schemas.microsoft.com/office/drawing/2017/decorative" val="1"/>
              </a:ext>
            </a:extLst>
          </p:cNvPr>
          <p:cNvCxnSpPr>
            <a:cxnSpLocks/>
            <a:stCxn id="4" idx="3"/>
            <a:endCxn id="5" idx="1"/>
          </p:cNvCxnSpPr>
          <p:nvPr/>
        </p:nvCxnSpPr>
        <p:spPr>
          <a:xfrm flipV="1">
            <a:off x="2590800" y="1118863"/>
            <a:ext cx="2012862" cy="364698"/>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C183D7F6-B498-43B3-948B-1728B52AA6E4}">
                <adec:decorative xmlns:adec="http://schemas.microsoft.com/office/drawing/2017/decorative" val="1"/>
              </a:ext>
            </a:extLst>
          </p:cNvPr>
          <p:cNvSpPr/>
          <p:nvPr/>
        </p:nvSpPr>
        <p:spPr>
          <a:xfrm>
            <a:off x="625001" y="3048000"/>
            <a:ext cx="1035997" cy="457200"/>
          </a:xfrm>
          <a:prstGeom prst="roundRect">
            <a:avLst/>
          </a:prstGeom>
          <a:ln w="3175">
            <a:solidFill>
              <a:srgbClr val="FF000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200" dirty="0">
                <a:effectLst/>
                <a:ea typeface="Calibri"/>
                <a:cs typeface="Times New Roman"/>
              </a:rPr>
              <a:t>Don’t Accept</a:t>
            </a:r>
          </a:p>
        </p:txBody>
      </p:sp>
      <p:cxnSp>
        <p:nvCxnSpPr>
          <p:cNvPr id="10" name="Straight Arrow Connector 9">
            <a:extLst>
              <a:ext uri="{C183D7F6-B498-43B3-948B-1728B52AA6E4}">
                <adec:decorative xmlns:adec="http://schemas.microsoft.com/office/drawing/2017/decorative" val="1"/>
              </a:ext>
            </a:extLst>
          </p:cNvPr>
          <p:cNvCxnSpPr>
            <a:endCxn id="9" idx="0"/>
          </p:cNvCxnSpPr>
          <p:nvPr/>
        </p:nvCxnSpPr>
        <p:spPr>
          <a:xfrm>
            <a:off x="1143000" y="2552699"/>
            <a:ext cx="0" cy="495301"/>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C183D7F6-B498-43B3-948B-1728B52AA6E4}">
                <adec:decorative xmlns:adec="http://schemas.microsoft.com/office/drawing/2017/decorative" val="1"/>
              </a:ext>
            </a:extLst>
          </p:cNvPr>
          <p:cNvCxnSpPr>
            <a:cxnSpLocks/>
            <a:stCxn id="9" idx="2"/>
            <a:endCxn id="18" idx="0"/>
          </p:cNvCxnSpPr>
          <p:nvPr/>
        </p:nvCxnSpPr>
        <p:spPr>
          <a:xfrm flipH="1">
            <a:off x="1140973" y="3505200"/>
            <a:ext cx="2027" cy="447675"/>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C183D7F6-B498-43B3-948B-1728B52AA6E4}">
                <adec:decorative xmlns:adec="http://schemas.microsoft.com/office/drawing/2017/decorative" val="1"/>
              </a:ext>
            </a:extLst>
          </p:cNvPr>
          <p:cNvCxnSpPr>
            <a:cxnSpLocks/>
            <a:stCxn id="5" idx="2"/>
            <a:endCxn id="15" idx="0"/>
          </p:cNvCxnSpPr>
          <p:nvPr/>
        </p:nvCxnSpPr>
        <p:spPr>
          <a:xfrm>
            <a:off x="5586153" y="1593786"/>
            <a:ext cx="0" cy="1759014"/>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a:extLst>
              <a:ext uri="{C183D7F6-B498-43B3-948B-1728B52AA6E4}">
                <adec:decorative xmlns:adec="http://schemas.microsoft.com/office/drawing/2017/decorative" val="1"/>
              </a:ext>
            </a:extLst>
          </p:cNvPr>
          <p:cNvSpPr/>
          <p:nvPr/>
        </p:nvSpPr>
        <p:spPr>
          <a:xfrm>
            <a:off x="4663440" y="3352800"/>
            <a:ext cx="1845425" cy="10668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800" dirty="0">
                <a:effectLst/>
                <a:ea typeface="Calibri"/>
                <a:cs typeface="Times New Roman"/>
              </a:rPr>
              <a:t>React</a:t>
            </a:r>
          </a:p>
          <a:p>
            <a:pPr marL="0" marR="0" algn="ctr">
              <a:spcBef>
                <a:spcPts val="0"/>
              </a:spcBef>
              <a:spcAft>
                <a:spcPts val="0"/>
              </a:spcAft>
            </a:pPr>
            <a:r>
              <a:rPr lang="en-US" sz="1600" dirty="0">
                <a:ea typeface="Calibri"/>
                <a:cs typeface="Times New Roman"/>
              </a:rPr>
              <a:t>(help yourself, help others)</a:t>
            </a:r>
            <a:endParaRPr lang="en-US" sz="1600" dirty="0">
              <a:effectLst/>
              <a:ea typeface="Calibri"/>
              <a:cs typeface="Times New Roman"/>
            </a:endParaRPr>
          </a:p>
        </p:txBody>
      </p:sp>
      <p:sp>
        <p:nvSpPr>
          <p:cNvPr id="13" name="Rounded Rectangle 12">
            <a:extLst>
              <a:ext uri="{C183D7F6-B498-43B3-948B-1728B52AA6E4}">
                <adec:decorative xmlns:adec="http://schemas.microsoft.com/office/drawing/2017/decorative" val="1"/>
              </a:ext>
            </a:extLst>
          </p:cNvPr>
          <p:cNvSpPr/>
          <p:nvPr/>
        </p:nvSpPr>
        <p:spPr>
          <a:xfrm>
            <a:off x="2454680" y="2236909"/>
            <a:ext cx="1905000" cy="1066800"/>
          </a:xfrm>
          <a:prstGeom prst="roundRect">
            <a:avLst/>
          </a:prstGeom>
          <a:solidFill>
            <a:schemeClr val="bg1"/>
          </a:solidFill>
          <a:ln w="57150">
            <a:solidFill>
              <a:srgbClr val="00B05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4800" u="sng" dirty="0">
                <a:solidFill>
                  <a:srgbClr val="000000"/>
                </a:solidFill>
                <a:effectLst/>
                <a:ea typeface="Calibri"/>
                <a:cs typeface="Times New Roman"/>
              </a:rPr>
              <a:t>B</a:t>
            </a:r>
            <a:r>
              <a:rPr lang="en-US" sz="2800" dirty="0">
                <a:ea typeface="Calibri"/>
                <a:cs typeface="Times New Roman"/>
              </a:rPr>
              <a:t>arricade</a:t>
            </a:r>
            <a:endParaRPr lang="en-US" sz="2800" dirty="0">
              <a:effectLst/>
              <a:ea typeface="Calibri"/>
              <a:cs typeface="Times New Roman"/>
            </a:endParaRPr>
          </a:p>
        </p:txBody>
      </p:sp>
      <p:cxnSp>
        <p:nvCxnSpPr>
          <p:cNvPr id="20" name="Straight Arrow Connector 19">
            <a:extLst>
              <a:ext uri="{C183D7F6-B498-43B3-948B-1728B52AA6E4}">
                <adec:decorative xmlns:adec="http://schemas.microsoft.com/office/drawing/2017/decorative" val="1"/>
              </a:ext>
            </a:extLst>
          </p:cNvPr>
          <p:cNvCxnSpPr>
            <a:cxnSpLocks/>
            <a:stCxn id="15" idx="1"/>
            <a:endCxn id="13" idx="2"/>
          </p:cNvCxnSpPr>
          <p:nvPr/>
        </p:nvCxnSpPr>
        <p:spPr>
          <a:xfrm flipH="1" flipV="1">
            <a:off x="3407180" y="3303709"/>
            <a:ext cx="1256260" cy="582491"/>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a:extLst>
              <a:ext uri="{C183D7F6-B498-43B3-948B-1728B52AA6E4}">
                <adec:decorative xmlns:adec="http://schemas.microsoft.com/office/drawing/2017/decorative" val="1"/>
              </a:ext>
            </a:extLst>
          </p:cNvPr>
          <p:cNvSpPr/>
          <p:nvPr/>
        </p:nvSpPr>
        <p:spPr>
          <a:xfrm>
            <a:off x="6748549" y="2225604"/>
            <a:ext cx="1905000" cy="1050996"/>
          </a:xfrm>
          <a:prstGeom prst="roundRect">
            <a:avLst/>
          </a:prstGeom>
          <a:solidFill>
            <a:schemeClr val="bg1"/>
          </a:solidFill>
          <a:ln w="57150">
            <a:solidFill>
              <a:srgbClr val="00B05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4800" u="sng" dirty="0">
                <a:solidFill>
                  <a:srgbClr val="000000"/>
                </a:solidFill>
                <a:ea typeface="Calibri"/>
                <a:cs typeface="Times New Roman"/>
              </a:rPr>
              <a:t>L</a:t>
            </a:r>
            <a:r>
              <a:rPr lang="en-US" sz="2800" dirty="0">
                <a:ea typeface="Calibri"/>
                <a:cs typeface="Times New Roman"/>
              </a:rPr>
              <a:t>eave</a:t>
            </a:r>
            <a:endParaRPr lang="en-US" sz="2800" dirty="0">
              <a:effectLst/>
              <a:ea typeface="Calibri"/>
              <a:cs typeface="Times New Roman"/>
            </a:endParaRPr>
          </a:p>
        </p:txBody>
      </p:sp>
      <p:cxnSp>
        <p:nvCxnSpPr>
          <p:cNvPr id="16" name="Straight Arrow Connector 15">
            <a:extLst>
              <a:ext uri="{C183D7F6-B498-43B3-948B-1728B52AA6E4}">
                <adec:decorative xmlns:adec="http://schemas.microsoft.com/office/drawing/2017/decorative" val="1"/>
              </a:ext>
            </a:extLst>
          </p:cNvPr>
          <p:cNvCxnSpPr>
            <a:cxnSpLocks/>
            <a:stCxn id="15" idx="3"/>
            <a:endCxn id="14" idx="2"/>
          </p:cNvCxnSpPr>
          <p:nvPr/>
        </p:nvCxnSpPr>
        <p:spPr>
          <a:xfrm flipV="1">
            <a:off x="6508865" y="3276600"/>
            <a:ext cx="1192184" cy="6096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7" name="Rounded Rectangle 16">
            <a:extLst>
              <a:ext uri="{C183D7F6-B498-43B3-948B-1728B52AA6E4}">
                <adec:decorative xmlns:adec="http://schemas.microsoft.com/office/drawing/2017/decorative" val="1"/>
              </a:ext>
            </a:extLst>
          </p:cNvPr>
          <p:cNvSpPr/>
          <p:nvPr/>
        </p:nvSpPr>
        <p:spPr>
          <a:xfrm>
            <a:off x="4595553" y="5147260"/>
            <a:ext cx="1981200" cy="1031354"/>
          </a:xfrm>
          <a:prstGeom prst="roundRect">
            <a:avLst/>
          </a:prstGeom>
          <a:solidFill>
            <a:schemeClr val="bg1"/>
          </a:solidFill>
          <a:ln w="57150">
            <a:solidFill>
              <a:srgbClr val="00B05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4800" b="1" u="sng" dirty="0">
                <a:solidFill>
                  <a:schemeClr val="accent1"/>
                </a:solidFill>
                <a:ea typeface="Calibri"/>
                <a:cs typeface="Times New Roman"/>
              </a:rPr>
              <a:t>E</a:t>
            </a:r>
            <a:r>
              <a:rPr lang="en-US" sz="2800" b="1" dirty="0">
                <a:solidFill>
                  <a:schemeClr val="accent1"/>
                </a:solidFill>
                <a:ea typeface="Calibri"/>
                <a:cs typeface="Times New Roman"/>
              </a:rPr>
              <a:t>ngage</a:t>
            </a:r>
            <a:endParaRPr lang="en-US" sz="2800" dirty="0">
              <a:solidFill>
                <a:schemeClr val="accent1"/>
              </a:solidFill>
              <a:effectLst/>
              <a:ea typeface="Calibri"/>
              <a:cs typeface="Times New Roman"/>
            </a:endParaRPr>
          </a:p>
        </p:txBody>
      </p:sp>
      <p:cxnSp>
        <p:nvCxnSpPr>
          <p:cNvPr id="25" name="Straight Arrow Connector 24">
            <a:extLst>
              <a:ext uri="{C183D7F6-B498-43B3-948B-1728B52AA6E4}">
                <adec:decorative xmlns:adec="http://schemas.microsoft.com/office/drawing/2017/decorative" val="1"/>
              </a:ext>
            </a:extLst>
          </p:cNvPr>
          <p:cNvCxnSpPr>
            <a:cxnSpLocks/>
            <a:stCxn id="15" idx="2"/>
            <a:endCxn id="17" idx="0"/>
          </p:cNvCxnSpPr>
          <p:nvPr/>
        </p:nvCxnSpPr>
        <p:spPr>
          <a:xfrm>
            <a:off x="5586153" y="4419600"/>
            <a:ext cx="0" cy="72766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a:extLst>
              <a:ext uri="{C183D7F6-B498-43B3-948B-1728B52AA6E4}">
                <adec:decorative xmlns:adec="http://schemas.microsoft.com/office/drawing/2017/decorative" val="1"/>
              </a:ext>
            </a:extLst>
          </p:cNvPr>
          <p:cNvSpPr/>
          <p:nvPr/>
        </p:nvSpPr>
        <p:spPr>
          <a:xfrm>
            <a:off x="620948" y="3952875"/>
            <a:ext cx="1040050" cy="619125"/>
          </a:xfrm>
          <a:prstGeom prst="roundRect">
            <a:avLst/>
          </a:prstGeom>
          <a:ln w="3175">
            <a:solidFill>
              <a:srgbClr val="FF000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200" dirty="0">
                <a:solidFill>
                  <a:schemeClr val="tx1">
                    <a:lumMod val="75000"/>
                  </a:schemeClr>
                </a:solidFill>
                <a:effectLst/>
                <a:ea typeface="Calibri"/>
                <a:cs typeface="Times New Roman"/>
              </a:rPr>
              <a:t>(Not an option</a:t>
            </a:r>
            <a:r>
              <a:rPr lang="en-US" sz="1400" dirty="0">
                <a:solidFill>
                  <a:schemeClr val="tx1">
                    <a:lumMod val="75000"/>
                  </a:schemeClr>
                </a:solidFill>
                <a:effectLst/>
                <a:ea typeface="Calibri"/>
                <a:cs typeface="Times New Roman"/>
              </a:rPr>
              <a:t>)</a:t>
            </a:r>
            <a:endParaRPr lang="en-US" sz="1100" dirty="0">
              <a:solidFill>
                <a:schemeClr val="tx1">
                  <a:lumMod val="75000"/>
                </a:schemeClr>
              </a:solidFill>
              <a:effectLst/>
              <a:ea typeface="Calibri"/>
              <a:cs typeface="Times New Roman"/>
            </a:endParaRPr>
          </a:p>
        </p:txBody>
      </p:sp>
      <p:sp>
        <p:nvSpPr>
          <p:cNvPr id="3" name="Date Placeholder 2">
            <a:extLst>
              <a:ext uri="{FF2B5EF4-FFF2-40B4-BE49-F238E27FC236}">
                <a16:creationId xmlns:a16="http://schemas.microsoft.com/office/drawing/2014/main" id="{CDE99358-DAD3-4774-B9CB-7CF810AF0448}"/>
              </a:ext>
              <a:ext uri="{C183D7F6-B498-43B3-948B-1728B52AA6E4}">
                <adec:decorative xmlns:adec="http://schemas.microsoft.com/office/drawing/2017/decorative" val="1"/>
              </a:ext>
            </a:extLst>
          </p:cNvPr>
          <p:cNvSpPr>
            <a:spLocks noGrp="1"/>
          </p:cNvSpPr>
          <p:nvPr>
            <p:ph type="dt" sz="half" idx="15"/>
          </p:nvPr>
        </p:nvSpPr>
        <p:spPr/>
        <p:txBody>
          <a:bodyPr/>
          <a:lstStyle/>
          <a:p>
            <a:r>
              <a:rPr lang="en-US" dirty="0"/>
              <a:t>2021</a:t>
            </a:r>
          </a:p>
        </p:txBody>
      </p:sp>
      <p:sp>
        <p:nvSpPr>
          <p:cNvPr id="7" name="Footer Placeholder 6">
            <a:extLst>
              <a:ext uri="{FF2B5EF4-FFF2-40B4-BE49-F238E27FC236}">
                <a16:creationId xmlns:a16="http://schemas.microsoft.com/office/drawing/2014/main" id="{F5853DEA-47CE-42F5-9FA7-8ADF7ADE68F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Summa Health</a:t>
            </a:r>
          </a:p>
        </p:txBody>
      </p:sp>
      <p:sp>
        <p:nvSpPr>
          <p:cNvPr id="8" name="Slide Number Placeholder 7">
            <a:extLst>
              <a:ext uri="{FF2B5EF4-FFF2-40B4-BE49-F238E27FC236}">
                <a16:creationId xmlns:a16="http://schemas.microsoft.com/office/drawing/2014/main" id="{33127E05-8868-4D95-8EDA-2162BED3A11B}"/>
              </a:ext>
              <a:ext uri="{C183D7F6-B498-43B3-948B-1728B52AA6E4}">
                <adec:decorative xmlns:adec="http://schemas.microsoft.com/office/drawing/2017/decorative" val="1"/>
              </a:ext>
            </a:extLst>
          </p:cNvPr>
          <p:cNvSpPr>
            <a:spLocks noGrp="1"/>
          </p:cNvSpPr>
          <p:nvPr>
            <p:ph type="sldNum" sz="quarter" idx="12"/>
          </p:nvPr>
        </p:nvSpPr>
        <p:spPr/>
        <p:txBody>
          <a:bodyPr/>
          <a:lstStyle/>
          <a:p>
            <a:fld id="{5E8BC936-0928-C346-B13E-04BD58031644}" type="slidenum">
              <a:rPr lang="en-US" smtClean="0"/>
              <a:pPr/>
              <a:t>54</a:t>
            </a:fld>
            <a:endParaRPr lang="en-US" dirty="0"/>
          </a:p>
        </p:txBody>
      </p:sp>
    </p:spTree>
    <p:extLst>
      <p:ext uri="{BB962C8B-B14F-4D97-AF65-F5344CB8AC3E}">
        <p14:creationId xmlns:p14="http://schemas.microsoft.com/office/powerpoint/2010/main" val="223544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heel(1)">
                                      <p:cBhvr>
                                        <p:cTn id="1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b="0" i="1" dirty="0">
                <a:solidFill>
                  <a:schemeClr val="accent4"/>
                </a:solidFill>
              </a:rPr>
              <a:t>Responding to Workplace Violence in Healthcare							E - Engage</a:t>
            </a:r>
            <a:endParaRPr lang="en-US" sz="2000" dirty="0"/>
          </a:p>
        </p:txBody>
      </p:sp>
      <p:sp>
        <p:nvSpPr>
          <p:cNvPr id="4" name="Content Placeholder 3"/>
          <p:cNvSpPr>
            <a:spLocks noGrp="1"/>
          </p:cNvSpPr>
          <p:nvPr>
            <p:ph sz="quarter" idx="12"/>
          </p:nvPr>
        </p:nvSpPr>
        <p:spPr/>
        <p:txBody>
          <a:bodyPr/>
          <a:lstStyle/>
          <a:p>
            <a:pPr marL="0" indent="0">
              <a:buNone/>
            </a:pPr>
            <a:r>
              <a:rPr lang="en-US" sz="6000" dirty="0"/>
              <a:t>A </a:t>
            </a:r>
          </a:p>
          <a:p>
            <a:pPr marL="0" indent="0">
              <a:buNone/>
            </a:pPr>
            <a:r>
              <a:rPr lang="en-US" sz="6000" dirty="0"/>
              <a:t>B</a:t>
            </a:r>
            <a:endParaRPr lang="en-US" sz="4400" dirty="0"/>
          </a:p>
          <a:p>
            <a:pPr marL="0" indent="0">
              <a:buNone/>
            </a:pPr>
            <a:r>
              <a:rPr lang="en-US" sz="6000" dirty="0"/>
              <a:t>L </a:t>
            </a:r>
          </a:p>
          <a:p>
            <a:pPr marL="0" indent="0">
              <a:buNone/>
            </a:pPr>
            <a:r>
              <a:rPr lang="en-US" sz="6000" dirty="0"/>
              <a:t>E = </a:t>
            </a:r>
            <a:r>
              <a:rPr lang="en-US" sz="5400" b="1" dirty="0">
                <a:solidFill>
                  <a:schemeClr val="accent3"/>
                </a:solidFill>
              </a:rPr>
              <a:t>Engage</a:t>
            </a:r>
            <a:r>
              <a:rPr lang="en-US" sz="6000" b="1" dirty="0"/>
              <a:t> </a:t>
            </a:r>
            <a:r>
              <a:rPr lang="en-US" sz="6000" dirty="0"/>
              <a:t>- </a:t>
            </a:r>
            <a:r>
              <a:rPr lang="en-US" sz="4000" dirty="0"/>
              <a:t>physically confront</a:t>
            </a:r>
          </a:p>
          <a:p>
            <a:pPr marL="0" indent="0">
              <a:buNone/>
            </a:pPr>
            <a:r>
              <a:rPr lang="en-US" sz="4000" dirty="0"/>
              <a:t>		  aggressor as a last resort</a:t>
            </a:r>
          </a:p>
        </p:txBody>
      </p:sp>
      <p:sp>
        <p:nvSpPr>
          <p:cNvPr id="3" name="Date Placeholder 2">
            <a:extLst>
              <a:ext uri="{FF2B5EF4-FFF2-40B4-BE49-F238E27FC236}">
                <a16:creationId xmlns:a16="http://schemas.microsoft.com/office/drawing/2014/main" id="{19AAB71D-9A7C-4045-99F9-D898FB0E5AF6}"/>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5" name="Footer Placeholder 4">
            <a:extLst>
              <a:ext uri="{FF2B5EF4-FFF2-40B4-BE49-F238E27FC236}">
                <a16:creationId xmlns:a16="http://schemas.microsoft.com/office/drawing/2014/main" id="{E8B1656E-EE4A-419D-BD9C-94A4CDDFA607}"/>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6" name="Slide Number Placeholder 5">
            <a:extLst>
              <a:ext uri="{FF2B5EF4-FFF2-40B4-BE49-F238E27FC236}">
                <a16:creationId xmlns:a16="http://schemas.microsoft.com/office/drawing/2014/main" id="{8E0C5909-777B-4259-8D0A-91BC6A12E0D7}"/>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55</a:t>
            </a:fld>
            <a:endParaRPr lang="en-US" dirty="0"/>
          </a:p>
        </p:txBody>
      </p:sp>
    </p:spTree>
    <p:extLst>
      <p:ext uri="{BB962C8B-B14F-4D97-AF65-F5344CB8AC3E}">
        <p14:creationId xmlns:p14="http://schemas.microsoft.com/office/powerpoint/2010/main" val="14944550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CB9E7E3-1AD2-48A9-84B2-614DF1366C11}"/>
              </a:ext>
            </a:extLst>
          </p:cNvPr>
          <p:cNvSpPr>
            <a:spLocks noGrp="1"/>
          </p:cNvSpPr>
          <p:nvPr>
            <p:ph type="title"/>
          </p:nvPr>
        </p:nvSpPr>
        <p:spPr>
          <a:xfrm>
            <a:off x="274320" y="231580"/>
            <a:ext cx="8229600" cy="768096"/>
          </a:xfrm>
        </p:spPr>
        <p:txBody>
          <a:bodyPr/>
          <a:lstStyle/>
          <a:p>
            <a:r>
              <a:rPr lang="en-US" sz="1600" b="0" i="1" dirty="0">
                <a:solidFill>
                  <a:schemeClr val="accent4"/>
                </a:solidFill>
              </a:rPr>
              <a:t>Responding to Workplace Violence in Healthcare							You are strong</a:t>
            </a:r>
            <a:endParaRPr lang="en-US" sz="1600" dirty="0"/>
          </a:p>
        </p:txBody>
      </p:sp>
      <p:sp>
        <p:nvSpPr>
          <p:cNvPr id="3" name="Content Placeholder 2"/>
          <p:cNvSpPr>
            <a:spLocks noGrp="1"/>
          </p:cNvSpPr>
          <p:nvPr>
            <p:ph sz="quarter" idx="12"/>
          </p:nvPr>
        </p:nvSpPr>
        <p:spPr/>
        <p:txBody>
          <a:bodyPr/>
          <a:lstStyle/>
          <a:p>
            <a:pPr>
              <a:buNone/>
            </a:pPr>
            <a:r>
              <a:rPr lang="en-US" sz="3600" dirty="0">
                <a:solidFill>
                  <a:schemeClr val="accent1"/>
                </a:solidFill>
                <a:latin typeface="+mn-lt"/>
              </a:rPr>
              <a:t>Tools to engage</a:t>
            </a:r>
          </a:p>
          <a:p>
            <a:pPr>
              <a:buNone/>
            </a:pPr>
            <a:r>
              <a:rPr lang="en-US" sz="1400" dirty="0">
                <a:latin typeface="+mn-lt"/>
              </a:rPr>
              <a:t> </a:t>
            </a:r>
          </a:p>
          <a:p>
            <a:pPr marL="457200" indent="-457200">
              <a:lnSpc>
                <a:spcPct val="150000"/>
              </a:lnSpc>
              <a:buFont typeface="Arial" panose="020B0604020202020204" pitchFamily="34" charset="0"/>
              <a:buChar char="•"/>
            </a:pPr>
            <a:r>
              <a:rPr lang="en-US" dirty="0">
                <a:latin typeface="+mn-lt"/>
              </a:rPr>
              <a:t>You are strong</a:t>
            </a:r>
            <a:r>
              <a:rPr lang="en-US" dirty="0">
                <a:solidFill>
                  <a:schemeClr val="accent1"/>
                </a:solidFill>
                <a:latin typeface="+mn-lt"/>
              </a:rPr>
              <a:t>,</a:t>
            </a:r>
            <a:r>
              <a:rPr lang="en-US" dirty="0">
                <a:latin typeface="+mn-lt"/>
              </a:rPr>
              <a:t> but you may not know it yet</a:t>
            </a:r>
          </a:p>
          <a:p>
            <a:pPr marL="457200" indent="-457200">
              <a:lnSpc>
                <a:spcPct val="150000"/>
              </a:lnSpc>
              <a:buFont typeface="Arial" panose="020B0604020202020204" pitchFamily="34" charset="0"/>
              <a:buChar char="•"/>
            </a:pPr>
            <a:r>
              <a:rPr lang="en-US" dirty="0">
                <a:latin typeface="+mn-lt"/>
              </a:rPr>
              <a:t>You have an inner voice that is STRONG and directive</a:t>
            </a:r>
          </a:p>
          <a:p>
            <a:pPr marL="457200" indent="-457200">
              <a:lnSpc>
                <a:spcPct val="150000"/>
              </a:lnSpc>
              <a:buFont typeface="Arial" panose="020B0604020202020204" pitchFamily="34" charset="0"/>
              <a:buChar char="•"/>
            </a:pPr>
            <a:r>
              <a:rPr lang="en-US" dirty="0">
                <a:latin typeface="+mn-lt"/>
              </a:rPr>
              <a:t>You have permission to “not be nice” to survive</a:t>
            </a:r>
            <a:br>
              <a:rPr lang="en-US" dirty="0">
                <a:latin typeface="+mn-lt"/>
              </a:rPr>
            </a:br>
            <a:r>
              <a:rPr lang="en-US" sz="600" dirty="0">
                <a:latin typeface="+mn-lt"/>
              </a:rPr>
              <a:t> </a:t>
            </a:r>
            <a:endParaRPr lang="en-US" dirty="0">
              <a:latin typeface="+mn-lt"/>
            </a:endParaRPr>
          </a:p>
          <a:p>
            <a:pPr marL="457200" indent="-457200">
              <a:buFont typeface="Arial" panose="020B0604020202020204" pitchFamily="34" charset="0"/>
              <a:buChar char="•"/>
            </a:pPr>
            <a:r>
              <a:rPr lang="en-US" dirty="0">
                <a:solidFill>
                  <a:schemeClr val="accent1"/>
                </a:solidFill>
                <a:latin typeface="+mn-lt"/>
              </a:rPr>
              <a:t>You must believe that </a:t>
            </a:r>
            <a:r>
              <a:rPr lang="en-US" dirty="0">
                <a:solidFill>
                  <a:schemeClr val="accent5"/>
                </a:solidFill>
                <a:latin typeface="+mn-lt"/>
              </a:rPr>
              <a:t>you are strong and will survive</a:t>
            </a:r>
          </a:p>
        </p:txBody>
      </p:sp>
      <p:sp>
        <p:nvSpPr>
          <p:cNvPr id="5" name="Rounded Rectangle 4">
            <a:extLst>
              <a:ext uri="{C183D7F6-B498-43B3-948B-1728B52AA6E4}">
                <adec:decorative xmlns:adec="http://schemas.microsoft.com/office/drawing/2017/decorative" val="1"/>
              </a:ext>
            </a:extLst>
          </p:cNvPr>
          <p:cNvSpPr/>
          <p:nvPr/>
        </p:nvSpPr>
        <p:spPr>
          <a:xfrm>
            <a:off x="6096000" y="908034"/>
            <a:ext cx="1981200" cy="1066800"/>
          </a:xfrm>
          <a:prstGeom prst="roundRect">
            <a:avLst/>
          </a:prstGeom>
          <a:solidFill>
            <a:schemeClr val="bg1"/>
          </a:solidFill>
          <a:ln w="57150">
            <a:solidFill>
              <a:srgbClr val="00B05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4800" b="1" u="sng" dirty="0">
                <a:solidFill>
                  <a:srgbClr val="000000"/>
                </a:solidFill>
                <a:ea typeface="Calibri"/>
                <a:cs typeface="Times New Roman"/>
              </a:rPr>
              <a:t>E</a:t>
            </a:r>
            <a:r>
              <a:rPr lang="en-US" sz="2800" b="1" dirty="0">
                <a:ea typeface="Calibri"/>
                <a:cs typeface="Times New Roman"/>
              </a:rPr>
              <a:t>ngage</a:t>
            </a:r>
            <a:endParaRPr lang="en-US" sz="2800" dirty="0">
              <a:effectLst/>
              <a:ea typeface="Calibri"/>
              <a:cs typeface="Times New Roman"/>
            </a:endParaRPr>
          </a:p>
        </p:txBody>
      </p:sp>
      <p:sp>
        <p:nvSpPr>
          <p:cNvPr id="2" name="Date Placeholder 1">
            <a:extLst>
              <a:ext uri="{FF2B5EF4-FFF2-40B4-BE49-F238E27FC236}">
                <a16:creationId xmlns:a16="http://schemas.microsoft.com/office/drawing/2014/main" id="{43A89A92-C4C6-4CE9-A5E1-F70ACBF10975}"/>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6" name="Footer Placeholder 5">
            <a:extLst>
              <a:ext uri="{FF2B5EF4-FFF2-40B4-BE49-F238E27FC236}">
                <a16:creationId xmlns:a16="http://schemas.microsoft.com/office/drawing/2014/main" id="{0FE0AA56-B703-4E34-AC3A-8A57970328CD}"/>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7" name="Slide Number Placeholder 6">
            <a:extLst>
              <a:ext uri="{FF2B5EF4-FFF2-40B4-BE49-F238E27FC236}">
                <a16:creationId xmlns:a16="http://schemas.microsoft.com/office/drawing/2014/main" id="{0A6085C3-7FA3-4E23-8797-896A225245B5}"/>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56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AE3A46E-834C-4299-8597-50D4E3B03CC8}"/>
              </a:ext>
            </a:extLst>
          </p:cNvPr>
          <p:cNvSpPr txBox="1">
            <a:spLocks noGrp="1"/>
          </p:cNvSpPr>
          <p:nvPr>
            <p:ph type="title" idx="4294967295"/>
          </p:nvPr>
        </p:nvSpPr>
        <p:spPr>
          <a:xfrm>
            <a:off x="457200" y="453580"/>
            <a:ext cx="8229600" cy="7680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457200" rtl="0" eaLnBrk="1" latinLnBrk="0" hangingPunct="1">
              <a:spcBef>
                <a:spcPct val="0"/>
              </a:spcBef>
              <a:buNone/>
              <a:defRPr sz="2600" b="1" i="0" kern="1200">
                <a:solidFill>
                  <a:schemeClr val="accent5"/>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600" b="0" i="1" u="none" strike="noStrike" kern="1200" cap="none" spc="0" normalizeH="0" baseline="0" noProof="0" dirty="0">
                <a:ln>
                  <a:noFill/>
                </a:ln>
                <a:solidFill>
                  <a:schemeClr val="accent4"/>
                </a:solidFill>
                <a:effectLst/>
                <a:uLnTx/>
                <a:uFillTx/>
                <a:latin typeface="Calibri"/>
                <a:ea typeface="+mj-ea"/>
                <a:cs typeface="Calibri"/>
              </a:rPr>
              <a:t>Responding to Workplace Violence in Healthcare							Be powerful</a:t>
            </a:r>
            <a:endParaRPr kumimoji="0" lang="en-US" sz="2000" b="1" i="0" u="none" strike="noStrike" kern="1200" cap="none" spc="0" normalizeH="0" baseline="0" noProof="0" dirty="0">
              <a:ln>
                <a:noFill/>
              </a:ln>
              <a:solidFill>
                <a:schemeClr val="accent5"/>
              </a:solidFill>
              <a:effectLst/>
              <a:uLnTx/>
              <a:uFillTx/>
              <a:latin typeface="Calibri"/>
              <a:ea typeface="+mj-ea"/>
              <a:cs typeface="Calibri"/>
            </a:endParaRPr>
          </a:p>
        </p:txBody>
      </p:sp>
      <p:sp>
        <p:nvSpPr>
          <p:cNvPr id="3" name="Content Placeholder 2"/>
          <p:cNvSpPr>
            <a:spLocks noGrp="1"/>
          </p:cNvSpPr>
          <p:nvPr>
            <p:ph sz="quarter" idx="12"/>
          </p:nvPr>
        </p:nvSpPr>
        <p:spPr/>
        <p:txBody>
          <a:bodyPr/>
          <a:lstStyle/>
          <a:p>
            <a:pPr>
              <a:buNone/>
            </a:pPr>
            <a:r>
              <a:rPr lang="en-US" sz="3600" dirty="0">
                <a:solidFill>
                  <a:schemeClr val="accent1"/>
                </a:solidFill>
                <a:latin typeface="+mj-lt"/>
              </a:rPr>
              <a:t>Tools to Engage </a:t>
            </a:r>
            <a:r>
              <a:rPr lang="en-US" sz="2000" dirty="0">
                <a:latin typeface="+mj-lt"/>
              </a:rPr>
              <a:t>(Continued) </a:t>
            </a:r>
            <a:br>
              <a:rPr lang="en-US" sz="2000" dirty="0">
                <a:latin typeface="+mj-lt"/>
              </a:rPr>
            </a:br>
            <a:r>
              <a:rPr lang="en-US" sz="2000" dirty="0">
                <a:latin typeface="+mj-lt"/>
              </a:rPr>
              <a:t> </a:t>
            </a:r>
            <a:endParaRPr lang="en-US" sz="3600" dirty="0">
              <a:latin typeface="+mj-lt"/>
            </a:endParaRPr>
          </a:p>
          <a:p>
            <a:pPr marL="742950" lvl="1" indent="-457200"/>
            <a:r>
              <a:rPr lang="en-US" dirty="0">
                <a:latin typeface="+mj-lt"/>
              </a:rPr>
              <a:t>Feel your balance </a:t>
            </a:r>
          </a:p>
          <a:p>
            <a:pPr marL="742950" lvl="1" indent="-457200"/>
            <a:r>
              <a:rPr lang="en-US" dirty="0">
                <a:latin typeface="+mj-lt"/>
              </a:rPr>
              <a:t>Learn to be a tactical breather</a:t>
            </a:r>
          </a:p>
          <a:p>
            <a:pPr marL="742950" lvl="1" indent="-457200"/>
            <a:r>
              <a:rPr lang="en-US" dirty="0">
                <a:latin typeface="+mj-lt"/>
              </a:rPr>
              <a:t>Always stand in a balanced fighting stance</a:t>
            </a:r>
          </a:p>
          <a:p>
            <a:pPr marL="742950" lvl="1" indent="-457200"/>
            <a:r>
              <a:rPr lang="en-US" dirty="0">
                <a:latin typeface="+mj-lt"/>
              </a:rPr>
              <a:t>Power comes from the hips</a:t>
            </a:r>
          </a:p>
          <a:p>
            <a:pPr marL="742950" lvl="1" indent="-457200"/>
            <a:r>
              <a:rPr lang="en-US" dirty="0">
                <a:latin typeface="+mj-lt"/>
              </a:rPr>
              <a:t>Practice falling and getting up</a:t>
            </a:r>
          </a:p>
          <a:p>
            <a:pPr marL="742950" lvl="1" indent="-457200"/>
            <a:r>
              <a:rPr lang="en-US" dirty="0">
                <a:latin typeface="+mj-lt"/>
              </a:rPr>
              <a:t>Invest in your fitness</a:t>
            </a:r>
          </a:p>
          <a:p>
            <a:pPr>
              <a:buFont typeface="Courier New" panose="02070309020205020404" pitchFamily="49" charset="0"/>
              <a:buChar char="o"/>
            </a:pPr>
            <a:endParaRPr lang="en-US" sz="2400" dirty="0">
              <a:latin typeface="+mj-lt"/>
            </a:endParaRPr>
          </a:p>
          <a:p>
            <a:endParaRPr lang="en-US" dirty="0">
              <a:latin typeface="+mj-lt"/>
            </a:endParaRPr>
          </a:p>
        </p:txBody>
      </p:sp>
      <p:sp>
        <p:nvSpPr>
          <p:cNvPr id="2" name="Date Placeholder 1">
            <a:extLst>
              <a:ext uri="{FF2B5EF4-FFF2-40B4-BE49-F238E27FC236}">
                <a16:creationId xmlns:a16="http://schemas.microsoft.com/office/drawing/2014/main" id="{AA0A4A11-2A01-48CA-A7AC-F4DBBA5CBBA7}"/>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6" name="Footer Placeholder 5">
            <a:extLst>
              <a:ext uri="{FF2B5EF4-FFF2-40B4-BE49-F238E27FC236}">
                <a16:creationId xmlns:a16="http://schemas.microsoft.com/office/drawing/2014/main" id="{B884EA23-BF90-4EE6-86CE-DCCC8019F41F}"/>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7" name="Slide Number Placeholder 6">
            <a:extLst>
              <a:ext uri="{FF2B5EF4-FFF2-40B4-BE49-F238E27FC236}">
                <a16:creationId xmlns:a16="http://schemas.microsoft.com/office/drawing/2014/main" id="{078B3973-7C3B-40F7-8A53-FDCCB60588ED}"/>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57</a:t>
            </a:fld>
            <a:endParaRPr lang="en-US" dirty="0"/>
          </a:p>
        </p:txBody>
      </p:sp>
      <p:pic>
        <p:nvPicPr>
          <p:cNvPr id="9" name="Picture 8">
            <a:extLst>
              <a:ext uri="{FF2B5EF4-FFF2-40B4-BE49-F238E27FC236}">
                <a16:creationId xmlns:a16="http://schemas.microsoft.com/office/drawing/2014/main" id="{E6A6C276-7FE2-435E-83B5-1A637CFB2B2E}"/>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19800" y="932772"/>
            <a:ext cx="2139881" cy="13900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1DEBEE1-86DC-4419-9812-228430800B20}"/>
              </a:ext>
            </a:extLst>
          </p:cNvPr>
          <p:cNvSpPr>
            <a:spLocks noGrp="1"/>
          </p:cNvSpPr>
          <p:nvPr>
            <p:ph type="title"/>
          </p:nvPr>
        </p:nvSpPr>
        <p:spPr>
          <a:xfrm>
            <a:off x="457200" y="457200"/>
            <a:ext cx="8229600" cy="768096"/>
          </a:xfrm>
        </p:spPr>
        <p:txBody>
          <a:bodyPr/>
          <a:lstStyle/>
          <a:p>
            <a:r>
              <a:rPr lang="en-US" sz="1600" b="0" i="1" dirty="0">
                <a:solidFill>
                  <a:schemeClr val="accent4"/>
                </a:solidFill>
              </a:rPr>
              <a:t>Responding to Workplace Violence in Healthcare						Engage: Hammer Fist</a:t>
            </a:r>
            <a:endParaRPr lang="en-US" sz="2000" dirty="0"/>
          </a:p>
        </p:txBody>
      </p:sp>
      <p:sp>
        <p:nvSpPr>
          <p:cNvPr id="3" name="Content Placeholder 2"/>
          <p:cNvSpPr>
            <a:spLocks noGrp="1"/>
          </p:cNvSpPr>
          <p:nvPr>
            <p:ph sz="quarter" idx="14"/>
          </p:nvPr>
        </p:nvSpPr>
        <p:spPr/>
        <p:txBody>
          <a:bodyPr/>
          <a:lstStyle/>
          <a:p>
            <a:pPr>
              <a:lnSpc>
                <a:spcPct val="150000"/>
              </a:lnSpc>
              <a:buNone/>
            </a:pPr>
            <a:r>
              <a:rPr lang="en-US" sz="2800" dirty="0">
                <a:solidFill>
                  <a:schemeClr val="accent1"/>
                </a:solidFill>
                <a:latin typeface="+mj-lt"/>
              </a:rPr>
              <a:t>Strikes</a:t>
            </a:r>
          </a:p>
          <a:p>
            <a:pPr marL="742950" lvl="1" indent="-457200">
              <a:lnSpc>
                <a:spcPct val="150000"/>
              </a:lnSpc>
            </a:pPr>
            <a:r>
              <a:rPr lang="en-US" dirty="0">
                <a:solidFill>
                  <a:schemeClr val="tx1"/>
                </a:solidFill>
                <a:latin typeface="+mj-lt"/>
              </a:rPr>
              <a:t>Hammer fist</a:t>
            </a:r>
          </a:p>
          <a:p>
            <a:pPr marL="742950" lvl="1" indent="-457200">
              <a:lnSpc>
                <a:spcPct val="150000"/>
              </a:lnSpc>
            </a:pPr>
            <a:r>
              <a:rPr lang="en-US" dirty="0">
                <a:solidFill>
                  <a:schemeClr val="tx1"/>
                </a:solidFill>
                <a:latin typeface="+mj-lt"/>
              </a:rPr>
              <a:t>Kick with balance</a:t>
            </a:r>
            <a:br>
              <a:rPr lang="en-US" dirty="0">
                <a:solidFill>
                  <a:schemeClr val="tx1"/>
                </a:solidFill>
                <a:latin typeface="+mj-lt"/>
              </a:rPr>
            </a:br>
            <a:r>
              <a:rPr lang="en-US" sz="1050" dirty="0">
                <a:solidFill>
                  <a:schemeClr val="tx1"/>
                </a:solidFill>
                <a:latin typeface="+mj-lt"/>
              </a:rPr>
              <a:t> </a:t>
            </a:r>
            <a:endParaRPr lang="en-US" dirty="0">
              <a:solidFill>
                <a:schemeClr val="tx1"/>
              </a:solidFill>
              <a:latin typeface="+mj-lt"/>
            </a:endParaRPr>
          </a:p>
          <a:p>
            <a:pPr marL="742950" lvl="1" indent="-457200"/>
            <a:r>
              <a:rPr lang="en-US" dirty="0">
                <a:solidFill>
                  <a:schemeClr val="tx1"/>
                </a:solidFill>
                <a:latin typeface="+mj-lt"/>
              </a:rPr>
              <a:t>Always strike the midline of the body</a:t>
            </a:r>
            <a:br>
              <a:rPr lang="en-US" dirty="0">
                <a:solidFill>
                  <a:schemeClr val="tx1"/>
                </a:solidFill>
                <a:latin typeface="+mj-lt"/>
              </a:rPr>
            </a:br>
            <a:r>
              <a:rPr lang="en-US" sz="1400" dirty="0">
                <a:solidFill>
                  <a:schemeClr val="tx1"/>
                </a:solidFill>
                <a:latin typeface="+mj-lt"/>
              </a:rPr>
              <a:t> </a:t>
            </a:r>
            <a:endParaRPr lang="en-US" sz="2800" dirty="0">
              <a:solidFill>
                <a:schemeClr val="tx1"/>
              </a:solidFill>
              <a:latin typeface="+mj-lt"/>
            </a:endParaRPr>
          </a:p>
          <a:p>
            <a:pPr marL="742950" lvl="1" indent="-457200"/>
            <a:r>
              <a:rPr lang="en-US" dirty="0">
                <a:solidFill>
                  <a:schemeClr val="tx1"/>
                </a:solidFill>
                <a:latin typeface="+mj-lt"/>
              </a:rPr>
              <a:t>The goal is to always get away</a:t>
            </a:r>
          </a:p>
        </p:txBody>
      </p:sp>
      <p:pic>
        <p:nvPicPr>
          <p:cNvPr id="23" name="Content Placeholder 22" descr="One instructor holding a large pad while another instructor hits the pad forcefully.">
            <a:extLst>
              <a:ext uri="{FF2B5EF4-FFF2-40B4-BE49-F238E27FC236}">
                <a16:creationId xmlns:a16="http://schemas.microsoft.com/office/drawing/2014/main" id="{E00D8101-107F-45A0-A431-8B0D20EE09C1}"/>
              </a:ext>
            </a:extLst>
          </p:cNvPr>
          <p:cNvPicPr>
            <a:picLocks noGrp="1" noChangeAspect="1"/>
          </p:cNvPicPr>
          <p:nvPr>
            <p:ph sz="quarter" idx="15"/>
          </p:nvPr>
        </p:nvPicPr>
        <p:blipFill>
          <a:blip r:embed="rId3" cstate="email">
            <a:extLst>
              <a:ext uri="{28A0092B-C50C-407E-A947-70E740481C1C}">
                <a14:useLocalDpi xmlns:a14="http://schemas.microsoft.com/office/drawing/2010/main"/>
              </a:ext>
            </a:extLst>
          </a:blip>
          <a:stretch>
            <a:fillRect/>
          </a:stretch>
        </p:blipFill>
        <p:spPr>
          <a:xfrm>
            <a:off x="4706938" y="2494362"/>
            <a:ext cx="3978275" cy="2326476"/>
          </a:xfrm>
        </p:spPr>
      </p:pic>
      <p:sp>
        <p:nvSpPr>
          <p:cNvPr id="5" name="Footer Placeholder 4">
            <a:extLst>
              <a:ext uri="{FF2B5EF4-FFF2-40B4-BE49-F238E27FC236}">
                <a16:creationId xmlns:a16="http://schemas.microsoft.com/office/drawing/2014/main" id="{4A838577-6DCB-42EC-B469-92C16A07C081}"/>
              </a:ext>
              <a:ext uri="{C183D7F6-B498-43B3-948B-1728B52AA6E4}">
                <adec:decorative xmlns:adec="http://schemas.microsoft.com/office/drawing/2017/decorative" val="1"/>
              </a:ext>
            </a:extLst>
          </p:cNvPr>
          <p:cNvSpPr>
            <a:spLocks noGrp="1"/>
          </p:cNvSpPr>
          <p:nvPr>
            <p:ph type="ftr" sz="quarter" idx="17"/>
          </p:nvPr>
        </p:nvSpPr>
        <p:spPr/>
        <p:txBody>
          <a:bodyPr/>
          <a:lstStyle/>
          <a:p>
            <a:r>
              <a:rPr lang="en-US" dirty="0"/>
              <a:t>Summa Health</a:t>
            </a:r>
          </a:p>
        </p:txBody>
      </p:sp>
      <p:sp>
        <p:nvSpPr>
          <p:cNvPr id="6" name="Slide Number Placeholder 5">
            <a:extLst>
              <a:ext uri="{FF2B5EF4-FFF2-40B4-BE49-F238E27FC236}">
                <a16:creationId xmlns:a16="http://schemas.microsoft.com/office/drawing/2014/main" id="{991FFDD8-02B9-4CDC-BE1B-E8D2D36ADE9D}"/>
              </a:ext>
              <a:ext uri="{C183D7F6-B498-43B3-948B-1728B52AA6E4}">
                <adec:decorative xmlns:adec="http://schemas.microsoft.com/office/drawing/2017/decorative" val="1"/>
              </a:ext>
            </a:extLst>
          </p:cNvPr>
          <p:cNvSpPr>
            <a:spLocks noGrp="1"/>
          </p:cNvSpPr>
          <p:nvPr>
            <p:ph type="sldNum" sz="quarter" idx="18"/>
          </p:nvPr>
        </p:nvSpPr>
        <p:spPr/>
        <p:txBody>
          <a:bodyPr/>
          <a:lstStyle/>
          <a:p>
            <a:fld id="{5E8BC936-0928-C346-B13E-04BD58031644}" type="slidenum">
              <a:rPr lang="en-US" smtClean="0"/>
              <a:pPr/>
              <a:t>58</a:t>
            </a:fld>
            <a:endParaRPr lang="en-US" dirty="0"/>
          </a:p>
        </p:txBody>
      </p:sp>
      <p:sp>
        <p:nvSpPr>
          <p:cNvPr id="2" name="Date Placeholder 1">
            <a:extLst>
              <a:ext uri="{FF2B5EF4-FFF2-40B4-BE49-F238E27FC236}">
                <a16:creationId xmlns:a16="http://schemas.microsoft.com/office/drawing/2014/main" id="{A738084E-9B61-4E57-9EFE-A4AAC814F3B9}"/>
              </a:ext>
              <a:ext uri="{C183D7F6-B498-43B3-948B-1728B52AA6E4}">
                <adec:decorative xmlns:adec="http://schemas.microsoft.com/office/drawing/2017/decorative" val="1"/>
              </a:ext>
            </a:extLst>
          </p:cNvPr>
          <p:cNvSpPr>
            <a:spLocks noGrp="1"/>
          </p:cNvSpPr>
          <p:nvPr>
            <p:ph type="dt" sz="half" idx="19"/>
          </p:nvPr>
        </p:nvSpPr>
        <p:spPr/>
        <p:txBody>
          <a:bodyPr/>
          <a:lstStyle/>
          <a:p>
            <a:r>
              <a:rPr lang="en-US" dirty="0"/>
              <a:t>2021</a:t>
            </a:r>
          </a:p>
        </p:txBody>
      </p:sp>
      <p:sp>
        <p:nvSpPr>
          <p:cNvPr id="18" name="Connector: Curved 17">
            <a:extLst>
              <a:ext uri="{FF2B5EF4-FFF2-40B4-BE49-F238E27FC236}">
                <a16:creationId xmlns:a16="http://schemas.microsoft.com/office/drawing/2014/main" id="{A20C2C59-512B-49C4-A47F-605B4007D2A3}"/>
              </a:ext>
              <a:ext uri="{C183D7F6-B498-43B3-948B-1728B52AA6E4}">
                <adec:decorative xmlns:adec="http://schemas.microsoft.com/office/drawing/2017/decorative" val="1"/>
              </a:ext>
            </a:extLst>
          </p:cNvPr>
          <p:cNvSpPr/>
          <p:nvPr/>
        </p:nvSpPr>
        <p:spPr>
          <a:xfrm>
            <a:off x="0" y="0"/>
            <a:ext cx="0" cy="0"/>
          </a:xfrm>
          <a:prstGeom prst="curvedConnector2">
            <a:avLst/>
          </a:prstGeom>
          <a:solidFill>
            <a:srgbClr val="000000">
              <a:alpha val="5000"/>
            </a:srgbClr>
          </a:solidFill>
          <a:ln w="18000">
            <a:solidFill>
              <a:srgbClr val="000000"/>
            </a:solidFill>
          </a:ln>
        </p:spPr>
        <p:style>
          <a:lnRef idx="2">
            <a:schemeClr val="accent1"/>
          </a:lnRef>
          <a:fillRef idx="0">
            <a:schemeClr val="accent1"/>
          </a:fillRef>
          <a:effectRef idx="1">
            <a:schemeClr val="accent1"/>
          </a:effectRef>
          <a:fontRef idx="minor">
            <a:schemeClr val="tx1"/>
          </a:fontRef>
        </p:style>
        <p:txBody>
          <a:bodyPr wrap="none" rtlCol="0" anchor="ctr" anchorCtr="1"/>
          <a:lstStyle/>
          <a:p>
            <a:endParaRPr lang="en-US">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E2E0A-906D-4647-8999-8DAC09A7288F}"/>
              </a:ext>
            </a:extLst>
          </p:cNvPr>
          <p:cNvSpPr>
            <a:spLocks noGrp="1"/>
          </p:cNvSpPr>
          <p:nvPr>
            <p:ph type="title"/>
          </p:nvPr>
        </p:nvSpPr>
        <p:spPr/>
        <p:txBody>
          <a:bodyPr/>
          <a:lstStyle/>
          <a:p>
            <a:r>
              <a:rPr lang="en-US" sz="1600" b="0" i="1" dirty="0">
                <a:solidFill>
                  <a:schemeClr val="accent4"/>
                </a:solidFill>
              </a:rPr>
              <a:t>Responding to Workplace Violence in Healthcare				How to use the Hammer Fist</a:t>
            </a:r>
            <a:endParaRPr lang="en-US" sz="2400" b="0" dirty="0">
              <a:solidFill>
                <a:schemeClr val="accent1"/>
              </a:solidFill>
            </a:endParaRPr>
          </a:p>
        </p:txBody>
      </p:sp>
      <p:sp>
        <p:nvSpPr>
          <p:cNvPr id="4" name="Footer Placeholder 3">
            <a:extLst>
              <a:ext uri="{FF2B5EF4-FFF2-40B4-BE49-F238E27FC236}">
                <a16:creationId xmlns:a16="http://schemas.microsoft.com/office/drawing/2014/main" id="{09F98EB3-43A2-4AC1-A497-5E78B9CFC389}"/>
              </a:ext>
            </a:extLst>
          </p:cNvPr>
          <p:cNvSpPr>
            <a:spLocks noGrp="1"/>
          </p:cNvSpPr>
          <p:nvPr>
            <p:ph type="ftr" sz="quarter" idx="11"/>
          </p:nvPr>
        </p:nvSpPr>
        <p:spPr/>
        <p:txBody>
          <a:bodyPr/>
          <a:lstStyle/>
          <a:p>
            <a:r>
              <a:rPr lang="en-US" dirty="0"/>
              <a:t>Summa Health</a:t>
            </a:r>
          </a:p>
        </p:txBody>
      </p:sp>
      <p:sp>
        <p:nvSpPr>
          <p:cNvPr id="5" name="Slide Number Placeholder 4">
            <a:extLst>
              <a:ext uri="{FF2B5EF4-FFF2-40B4-BE49-F238E27FC236}">
                <a16:creationId xmlns:a16="http://schemas.microsoft.com/office/drawing/2014/main" id="{A6B64748-CB5D-4655-92C2-D042C1654165}"/>
              </a:ext>
              <a:ext uri="{C183D7F6-B498-43B3-948B-1728B52AA6E4}">
                <adec:decorative xmlns:adec="http://schemas.microsoft.com/office/drawing/2017/decorative" val="1"/>
              </a:ext>
            </a:extLst>
          </p:cNvPr>
          <p:cNvSpPr>
            <a:spLocks noGrp="1"/>
          </p:cNvSpPr>
          <p:nvPr>
            <p:ph type="sldNum" sz="quarter" idx="12"/>
          </p:nvPr>
        </p:nvSpPr>
        <p:spPr/>
        <p:txBody>
          <a:bodyPr/>
          <a:lstStyle/>
          <a:p>
            <a:fld id="{5E8BC936-0928-C346-B13E-04BD58031644}" type="slidenum">
              <a:rPr lang="en-US" smtClean="0"/>
              <a:pPr/>
              <a:t>59</a:t>
            </a:fld>
            <a:endParaRPr lang="en-US" dirty="0"/>
          </a:p>
        </p:txBody>
      </p:sp>
      <p:sp>
        <p:nvSpPr>
          <p:cNvPr id="6" name="Date Placeholder 5">
            <a:extLst>
              <a:ext uri="{FF2B5EF4-FFF2-40B4-BE49-F238E27FC236}">
                <a16:creationId xmlns:a16="http://schemas.microsoft.com/office/drawing/2014/main" id="{01190B65-BDD6-4BED-A3B6-C599131B4BEC}"/>
              </a:ext>
              <a:ext uri="{C183D7F6-B498-43B3-948B-1728B52AA6E4}">
                <adec:decorative xmlns:adec="http://schemas.microsoft.com/office/drawing/2017/decorative" val="1"/>
              </a:ext>
            </a:extLst>
          </p:cNvPr>
          <p:cNvSpPr>
            <a:spLocks noGrp="1"/>
          </p:cNvSpPr>
          <p:nvPr>
            <p:ph type="dt" sz="half" idx="15"/>
          </p:nvPr>
        </p:nvSpPr>
        <p:spPr/>
        <p:txBody>
          <a:bodyPr/>
          <a:lstStyle/>
          <a:p>
            <a:r>
              <a:rPr lang="en-US" dirty="0"/>
              <a:t>2021</a:t>
            </a:r>
          </a:p>
        </p:txBody>
      </p:sp>
      <p:pic>
        <p:nvPicPr>
          <p:cNvPr id="12" name="Picture 11" descr="A series of photos showing different stages of the Hammer Fist strike.  The instructor keeps a solid, balanced stance, steps forward to strike a pad held by another instructor, and then moves back several steps with hands up in a defensive posture.">
            <a:extLst>
              <a:ext uri="{FF2B5EF4-FFF2-40B4-BE49-F238E27FC236}">
                <a16:creationId xmlns:a16="http://schemas.microsoft.com/office/drawing/2014/main" id="{73E82256-80C7-4669-ABF5-F860F07F1B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2599" y="952986"/>
            <a:ext cx="1690724" cy="2896637"/>
          </a:xfrm>
          <a:prstGeom prst="rect">
            <a:avLst/>
          </a:prstGeom>
        </p:spPr>
      </p:pic>
      <p:pic>
        <p:nvPicPr>
          <p:cNvPr id="10" name="Picture 9" descr="The strike to pad.">
            <a:extLst>
              <a:ext uri="{FF2B5EF4-FFF2-40B4-BE49-F238E27FC236}">
                <a16:creationId xmlns:a16="http://schemas.microsoft.com/office/drawing/2014/main" id="{0B5AC383-A296-478A-9D61-7BF613E9D3CE}"/>
              </a:ex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68904" y="3429000"/>
            <a:ext cx="3440432" cy="2179721"/>
          </a:xfrm>
          <a:prstGeom prst="rect">
            <a:avLst/>
          </a:prstGeom>
        </p:spPr>
      </p:pic>
      <p:pic>
        <p:nvPicPr>
          <p:cNvPr id="8" name="Content Placeholder 7" descr="The strike to pad.">
            <a:extLst>
              <a:ext uri="{FF2B5EF4-FFF2-40B4-BE49-F238E27FC236}">
                <a16:creationId xmlns:a16="http://schemas.microsoft.com/office/drawing/2014/main" id="{8D96504C-2678-428D-A68E-EB0AFB2FBFC7}"/>
              </a:ext>
              <a:ext uri="{C183D7F6-B498-43B3-948B-1728B52AA6E4}">
                <adec:decorative xmlns:adec="http://schemas.microsoft.com/office/drawing/2017/decorative" val="0"/>
              </a:ext>
            </a:extLst>
          </p:cNvPr>
          <p:cNvPicPr>
            <a:picLocks noGrp="1" noChangeAspect="1"/>
          </p:cNvPicPr>
          <p:nvPr>
            <p:ph idx="1"/>
          </p:nvPr>
        </p:nvPicPr>
        <p:blipFill>
          <a:blip r:embed="rId5" cstate="email">
            <a:extLst>
              <a:ext uri="{28A0092B-C50C-407E-A947-70E740481C1C}">
                <a14:useLocalDpi xmlns:a14="http://schemas.microsoft.com/office/drawing/2010/main"/>
              </a:ext>
            </a:extLst>
          </a:blip>
          <a:stretch>
            <a:fillRect/>
          </a:stretch>
        </p:blipFill>
        <p:spPr>
          <a:xfrm>
            <a:off x="2286000" y="1249279"/>
            <a:ext cx="3325769" cy="1944894"/>
          </a:xfrm>
        </p:spPr>
      </p:pic>
      <p:pic>
        <p:nvPicPr>
          <p:cNvPr id="14" name="Picture 13" descr="Stepping back in defensive posture.">
            <a:extLst>
              <a:ext uri="{FF2B5EF4-FFF2-40B4-BE49-F238E27FC236}">
                <a16:creationId xmlns:a16="http://schemas.microsoft.com/office/drawing/2014/main" id="{6CCE50E4-F662-4CB7-9206-B45445623D5E}"/>
              </a:ext>
              <a:ext uri="{C183D7F6-B498-43B3-948B-1728B52AA6E4}">
                <adec:decorative xmlns:adec="http://schemas.microsoft.com/office/drawing/2017/decorative" val="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99909" y="2971800"/>
            <a:ext cx="2699385" cy="3084195"/>
          </a:xfrm>
          <a:prstGeom prst="rect">
            <a:avLst/>
          </a:prstGeom>
        </p:spPr>
      </p:pic>
    </p:spTree>
    <p:extLst>
      <p:ext uri="{BB962C8B-B14F-4D97-AF65-F5344CB8AC3E}">
        <p14:creationId xmlns:p14="http://schemas.microsoft.com/office/powerpoint/2010/main" val="6498585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DA09A02-E32F-4874-AA12-8AC7093F4D8E}"/>
              </a:ext>
            </a:extLst>
          </p:cNvPr>
          <p:cNvSpPr>
            <a:spLocks noGrp="1"/>
          </p:cNvSpPr>
          <p:nvPr>
            <p:ph type="title"/>
          </p:nvPr>
        </p:nvSpPr>
        <p:spPr/>
        <p:txBody>
          <a:bodyPr/>
          <a:lstStyle/>
          <a:p>
            <a:r>
              <a:rPr lang="en-US" sz="1600" b="0" i="1" dirty="0">
                <a:solidFill>
                  <a:schemeClr val="accent4"/>
                </a:solidFill>
              </a:rPr>
              <a:t>Responding to Workplace Violence in Healthcare						Mindset Sliding Scale</a:t>
            </a:r>
            <a:endParaRPr lang="en-US" sz="1600" dirty="0"/>
          </a:p>
        </p:txBody>
      </p:sp>
      <p:pic>
        <p:nvPicPr>
          <p:cNvPr id="1026" name="Picture 2" descr="Graphic shows a timeline where the far left end states &quot;victim mindset&quot; and the far right end states &quot;survivor mindset&quot;, with tick-marks across the line in betwee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5300" y="3603172"/>
            <a:ext cx="8153400" cy="2281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a:extLst>
              <a:ext uri="{FF2B5EF4-FFF2-40B4-BE49-F238E27FC236}">
                <a16:creationId xmlns:a16="http://schemas.microsoft.com/office/drawing/2014/main" id="{6BD5A13E-9CA2-45F3-9ABC-71A16B281D82}"/>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8" name="Footer Placeholder 7">
            <a:extLst>
              <a:ext uri="{FF2B5EF4-FFF2-40B4-BE49-F238E27FC236}">
                <a16:creationId xmlns:a16="http://schemas.microsoft.com/office/drawing/2014/main" id="{FCC0FC30-E07B-4087-B071-5832E3E8790C}"/>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9" name="Slide Number Placeholder 8">
            <a:extLst>
              <a:ext uri="{FF2B5EF4-FFF2-40B4-BE49-F238E27FC236}">
                <a16:creationId xmlns:a16="http://schemas.microsoft.com/office/drawing/2014/main" id="{ED783756-7676-4A17-ABCE-91F6E1544C37}"/>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6</a:t>
            </a:fld>
            <a:endParaRPr lang="en-US" dirty="0"/>
          </a:p>
        </p:txBody>
      </p:sp>
    </p:spTree>
    <p:extLst>
      <p:ext uri="{BB962C8B-B14F-4D97-AF65-F5344CB8AC3E}">
        <p14:creationId xmlns:p14="http://schemas.microsoft.com/office/powerpoint/2010/main" val="38102589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A5565-202B-436F-97E9-8E8511270D0B}"/>
              </a:ext>
            </a:extLst>
          </p:cNvPr>
          <p:cNvSpPr>
            <a:spLocks noGrp="1"/>
          </p:cNvSpPr>
          <p:nvPr>
            <p:ph type="title"/>
          </p:nvPr>
        </p:nvSpPr>
        <p:spPr/>
        <p:txBody>
          <a:bodyPr/>
          <a:lstStyle/>
          <a:p>
            <a:r>
              <a:rPr lang="en-US" sz="1600" b="0" i="1" dirty="0">
                <a:solidFill>
                  <a:schemeClr val="accent4"/>
                </a:solidFill>
              </a:rPr>
              <a:t>Responding to Workplace Violence in Healthcare						Hammer Fist Video				</a:t>
            </a:r>
            <a:endParaRPr lang="en-US" sz="1600" dirty="0"/>
          </a:p>
        </p:txBody>
      </p:sp>
      <p:sp>
        <p:nvSpPr>
          <p:cNvPr id="3" name="Content Placeholder 2" descr="Watch Video #20 an instructor teaches how to strike an aggressor using a hammer fist.&#10;&#10;https://www.summahealth.org/medicaleducation/fellowships/medical-simulation/simulation-courses/responding-to-workplace-violence-in-healthcare">
            <a:extLst>
              <a:ext uri="{FF2B5EF4-FFF2-40B4-BE49-F238E27FC236}">
                <a16:creationId xmlns:a16="http://schemas.microsoft.com/office/drawing/2014/main" id="{A77D9542-CC06-41E7-AB5E-411501FDFC12}"/>
              </a:ext>
            </a:extLst>
          </p:cNvPr>
          <p:cNvSpPr>
            <a:spLocks noGrp="1"/>
          </p:cNvSpPr>
          <p:nvPr>
            <p:ph idx="1"/>
          </p:nvPr>
        </p:nvSpPr>
        <p:spPr/>
        <p:txBody>
          <a:bodyPr/>
          <a:lstStyle/>
          <a:p>
            <a:pPr marL="0" indent="0">
              <a:buNone/>
            </a:pPr>
            <a:r>
              <a:rPr lang="en-US" sz="2800" dirty="0">
                <a:solidFill>
                  <a:schemeClr val="accent1"/>
                </a:solidFill>
              </a:rPr>
              <a:t>Hammer Fist Strike</a:t>
            </a:r>
          </a:p>
          <a:p>
            <a:pPr marL="0" indent="0">
              <a:buNone/>
            </a:pPr>
            <a:r>
              <a:rPr lang="en-US" sz="2400" dirty="0"/>
              <a:t>Instructional Video</a:t>
            </a:r>
          </a:p>
          <a:p>
            <a:pPr marL="0" indent="0">
              <a:buNone/>
            </a:pPr>
            <a:endParaRPr lang="en-US" sz="3600" dirty="0"/>
          </a:p>
          <a:p>
            <a:pPr marL="0" indent="0">
              <a:buNone/>
            </a:pPr>
            <a:endParaRPr lang="en-US" sz="3600" dirty="0"/>
          </a:p>
          <a:p>
            <a:pPr marL="0" indent="0">
              <a:buNone/>
            </a:pPr>
            <a:endParaRPr lang="en-US" sz="3600" dirty="0"/>
          </a:p>
          <a:p>
            <a:pPr marL="0" indent="0">
              <a:buNone/>
            </a:pPr>
            <a:endParaRPr lang="en-US" sz="3600" dirty="0"/>
          </a:p>
          <a:p>
            <a:pPr marL="0" indent="0">
              <a:buNone/>
            </a:pPr>
            <a:endParaRPr lang="en-US" sz="3600" dirty="0"/>
          </a:p>
          <a:p>
            <a:pPr marL="0" indent="0">
              <a:buNone/>
            </a:pPr>
            <a:endParaRPr lang="en-US" sz="1600" dirty="0">
              <a:solidFill>
                <a:schemeClr val="accent3"/>
              </a:solidFill>
            </a:endParaRPr>
          </a:p>
          <a:p>
            <a:pPr marL="0" indent="0" algn="r">
              <a:buNone/>
            </a:pPr>
            <a:endParaRPr lang="en-US" sz="1000" u="sng" dirty="0">
              <a:solidFill>
                <a:schemeClr val="accent3"/>
              </a:solidFill>
            </a:endParaRPr>
          </a:p>
          <a:p>
            <a:pPr marL="0" indent="0" algn="r">
              <a:buNone/>
            </a:pPr>
            <a:endParaRPr lang="en-US" sz="1000" u="sng" dirty="0">
              <a:solidFill>
                <a:schemeClr val="accent3"/>
              </a:solidFill>
              <a:hlinkClick r:id="rId3"/>
            </a:endParaRPr>
          </a:p>
          <a:p>
            <a:pPr marL="0" indent="0" algn="r">
              <a:buNone/>
            </a:pPr>
            <a:r>
              <a:rPr lang="en-US" sz="1000" u="sng" dirty="0">
                <a:solidFill>
                  <a:schemeClr val="accent3"/>
                </a:solidFill>
                <a:hlinkClick r:id="rId3"/>
              </a:rPr>
              <a:t>Click and Select Video #20 Tools to Engage Strikes Hammer Fist</a:t>
            </a:r>
            <a:endParaRPr lang="en-US" sz="1000" u="sng" dirty="0">
              <a:solidFill>
                <a:schemeClr val="accent3"/>
              </a:solidFill>
            </a:endParaRPr>
          </a:p>
        </p:txBody>
      </p:sp>
      <p:sp>
        <p:nvSpPr>
          <p:cNvPr id="4" name="Footer Placeholder 3">
            <a:extLst>
              <a:ext uri="{FF2B5EF4-FFF2-40B4-BE49-F238E27FC236}">
                <a16:creationId xmlns:a16="http://schemas.microsoft.com/office/drawing/2014/main" id="{9D5496BD-3488-432E-8CD4-1A3F16FC9A93}"/>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Summa Health</a:t>
            </a:r>
          </a:p>
        </p:txBody>
      </p:sp>
      <p:sp>
        <p:nvSpPr>
          <p:cNvPr id="5" name="Slide Number Placeholder 4">
            <a:extLst>
              <a:ext uri="{FF2B5EF4-FFF2-40B4-BE49-F238E27FC236}">
                <a16:creationId xmlns:a16="http://schemas.microsoft.com/office/drawing/2014/main" id="{9D1133C5-07A9-4535-981F-185BBA95ADBE}"/>
              </a:ext>
              <a:ext uri="{C183D7F6-B498-43B3-948B-1728B52AA6E4}">
                <adec:decorative xmlns:adec="http://schemas.microsoft.com/office/drawing/2017/decorative" val="1"/>
              </a:ext>
            </a:extLst>
          </p:cNvPr>
          <p:cNvSpPr>
            <a:spLocks noGrp="1"/>
          </p:cNvSpPr>
          <p:nvPr>
            <p:ph type="sldNum" sz="quarter" idx="12"/>
          </p:nvPr>
        </p:nvSpPr>
        <p:spPr/>
        <p:txBody>
          <a:bodyPr/>
          <a:lstStyle/>
          <a:p>
            <a:fld id="{5E8BC936-0928-C346-B13E-04BD58031644}" type="slidenum">
              <a:rPr lang="en-US" smtClean="0"/>
              <a:pPr/>
              <a:t>60</a:t>
            </a:fld>
            <a:endParaRPr lang="en-US" dirty="0"/>
          </a:p>
        </p:txBody>
      </p:sp>
      <p:sp>
        <p:nvSpPr>
          <p:cNvPr id="6" name="Date Placeholder 5">
            <a:extLst>
              <a:ext uri="{FF2B5EF4-FFF2-40B4-BE49-F238E27FC236}">
                <a16:creationId xmlns:a16="http://schemas.microsoft.com/office/drawing/2014/main" id="{18617F1D-45EC-42DA-8CEA-8E7ABFC50658}"/>
              </a:ext>
              <a:ext uri="{C183D7F6-B498-43B3-948B-1728B52AA6E4}">
                <adec:decorative xmlns:adec="http://schemas.microsoft.com/office/drawing/2017/decorative" val="1"/>
              </a:ext>
            </a:extLst>
          </p:cNvPr>
          <p:cNvSpPr>
            <a:spLocks noGrp="1"/>
          </p:cNvSpPr>
          <p:nvPr>
            <p:ph type="dt" sz="half" idx="15"/>
          </p:nvPr>
        </p:nvSpPr>
        <p:spPr/>
        <p:txBody>
          <a:bodyPr/>
          <a:lstStyle/>
          <a:p>
            <a:r>
              <a:rPr lang="en-US" dirty="0"/>
              <a:t>2021</a:t>
            </a:r>
          </a:p>
        </p:txBody>
      </p:sp>
      <p:sp>
        <p:nvSpPr>
          <p:cNvPr id="7" name="Action Button: Video 6" descr="Watch Video #20 an instructor teaches how to strike an aggressor using a hammer fist.&#10;&#10;https://www.summahealth.org/medicaleducation/fellowships/medical-simulation/simulation-courses/responding-to-workplace-violence-in-healthcare">
            <a:hlinkClick r:id="rId3"/>
            <a:extLst>
              <a:ext uri="{FF2B5EF4-FFF2-40B4-BE49-F238E27FC236}">
                <a16:creationId xmlns:a16="http://schemas.microsoft.com/office/drawing/2014/main" id="{D8EA1B46-E262-4A52-BC24-95BB30C6A97E}"/>
              </a:ext>
              <a:ext uri="{C183D7F6-B498-43B3-948B-1728B52AA6E4}">
                <adec:decorative xmlns:adec="http://schemas.microsoft.com/office/drawing/2017/decorative" val="0"/>
              </a:ext>
            </a:extLst>
          </p:cNvPr>
          <p:cNvSpPr/>
          <p:nvPr/>
        </p:nvSpPr>
        <p:spPr>
          <a:xfrm>
            <a:off x="2438400" y="2976909"/>
            <a:ext cx="4114800" cy="2286000"/>
          </a:xfrm>
          <a:prstGeom prst="actionButtonMovi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683189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E2E0A-906D-4647-8999-8DAC09A7288F}"/>
              </a:ext>
            </a:extLst>
          </p:cNvPr>
          <p:cNvSpPr>
            <a:spLocks noGrp="1"/>
          </p:cNvSpPr>
          <p:nvPr>
            <p:ph type="title"/>
          </p:nvPr>
        </p:nvSpPr>
        <p:spPr/>
        <p:txBody>
          <a:bodyPr/>
          <a:lstStyle/>
          <a:p>
            <a:r>
              <a:rPr lang="en-US" sz="1600" b="0" i="1" dirty="0">
                <a:solidFill>
                  <a:schemeClr val="accent4"/>
                </a:solidFill>
              </a:rPr>
              <a:t>Responding to Workplace Violence in Healthcare</a:t>
            </a:r>
            <a:r>
              <a:rPr lang="en-US" sz="1600" dirty="0">
                <a:solidFill>
                  <a:schemeClr val="tx1"/>
                </a:solidFill>
                <a:latin typeface="+mj-lt"/>
              </a:rPr>
              <a:t>     			</a:t>
            </a:r>
            <a:r>
              <a:rPr lang="en-US" sz="1600" b="0" i="1" dirty="0">
                <a:solidFill>
                  <a:schemeClr val="accent4"/>
                </a:solidFill>
              </a:rPr>
              <a:t> How to use the Hammer Fist.</a:t>
            </a:r>
            <a:endParaRPr lang="en-US" sz="1600" b="0" dirty="0">
              <a:solidFill>
                <a:schemeClr val="accent1"/>
              </a:solidFill>
            </a:endParaRPr>
          </a:p>
        </p:txBody>
      </p:sp>
      <p:sp>
        <p:nvSpPr>
          <p:cNvPr id="4" name="Footer Placeholder 3">
            <a:extLst>
              <a:ext uri="{FF2B5EF4-FFF2-40B4-BE49-F238E27FC236}">
                <a16:creationId xmlns:a16="http://schemas.microsoft.com/office/drawing/2014/main" id="{09F98EB3-43A2-4AC1-A497-5E78B9CFC389}"/>
              </a:ext>
            </a:extLst>
          </p:cNvPr>
          <p:cNvSpPr>
            <a:spLocks noGrp="1"/>
          </p:cNvSpPr>
          <p:nvPr>
            <p:ph type="ftr" sz="quarter" idx="11"/>
          </p:nvPr>
        </p:nvSpPr>
        <p:spPr/>
        <p:txBody>
          <a:bodyPr/>
          <a:lstStyle/>
          <a:p>
            <a:r>
              <a:rPr lang="en-US" dirty="0"/>
              <a:t>Summa Health</a:t>
            </a:r>
          </a:p>
        </p:txBody>
      </p:sp>
      <p:sp>
        <p:nvSpPr>
          <p:cNvPr id="5" name="Slide Number Placeholder 4">
            <a:extLst>
              <a:ext uri="{FF2B5EF4-FFF2-40B4-BE49-F238E27FC236}">
                <a16:creationId xmlns:a16="http://schemas.microsoft.com/office/drawing/2014/main" id="{A6B64748-CB5D-4655-92C2-D042C1654165}"/>
              </a:ext>
              <a:ext uri="{C183D7F6-B498-43B3-948B-1728B52AA6E4}">
                <adec:decorative xmlns:adec="http://schemas.microsoft.com/office/drawing/2017/decorative" val="1"/>
              </a:ext>
            </a:extLst>
          </p:cNvPr>
          <p:cNvSpPr>
            <a:spLocks noGrp="1"/>
          </p:cNvSpPr>
          <p:nvPr>
            <p:ph type="sldNum" sz="quarter" idx="12"/>
          </p:nvPr>
        </p:nvSpPr>
        <p:spPr/>
        <p:txBody>
          <a:bodyPr/>
          <a:lstStyle/>
          <a:p>
            <a:fld id="{5E8BC936-0928-C346-B13E-04BD58031644}" type="slidenum">
              <a:rPr lang="en-US" smtClean="0"/>
              <a:pPr/>
              <a:t>61</a:t>
            </a:fld>
            <a:endParaRPr lang="en-US" dirty="0"/>
          </a:p>
        </p:txBody>
      </p:sp>
      <p:sp>
        <p:nvSpPr>
          <p:cNvPr id="6" name="Date Placeholder 5">
            <a:extLst>
              <a:ext uri="{FF2B5EF4-FFF2-40B4-BE49-F238E27FC236}">
                <a16:creationId xmlns:a16="http://schemas.microsoft.com/office/drawing/2014/main" id="{01190B65-BDD6-4BED-A3B6-C599131B4BEC}"/>
              </a:ext>
              <a:ext uri="{C183D7F6-B498-43B3-948B-1728B52AA6E4}">
                <adec:decorative xmlns:adec="http://schemas.microsoft.com/office/drawing/2017/decorative" val="1"/>
              </a:ext>
            </a:extLst>
          </p:cNvPr>
          <p:cNvSpPr>
            <a:spLocks noGrp="1"/>
          </p:cNvSpPr>
          <p:nvPr>
            <p:ph type="dt" sz="half" idx="15"/>
          </p:nvPr>
        </p:nvSpPr>
        <p:spPr/>
        <p:txBody>
          <a:bodyPr/>
          <a:lstStyle/>
          <a:p>
            <a:r>
              <a:rPr lang="en-US" dirty="0"/>
              <a:t>2021</a:t>
            </a:r>
          </a:p>
        </p:txBody>
      </p:sp>
      <p:pic>
        <p:nvPicPr>
          <p:cNvPr id="12" name="Picture 11" descr="A series of photos showing different stages of the Hammer Fist strike.  The instructor keeps a solid, balanced stance, steps forward to strike a pad held by another instructor, and then moves back several steps with hands up in a defensive posture.">
            <a:extLst>
              <a:ext uri="{FF2B5EF4-FFF2-40B4-BE49-F238E27FC236}">
                <a16:creationId xmlns:a16="http://schemas.microsoft.com/office/drawing/2014/main" id="{73E82256-80C7-4669-ABF5-F860F07F1B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2599" y="952986"/>
            <a:ext cx="1690724" cy="2896637"/>
          </a:xfrm>
          <a:prstGeom prst="rect">
            <a:avLst/>
          </a:prstGeom>
        </p:spPr>
      </p:pic>
      <p:pic>
        <p:nvPicPr>
          <p:cNvPr id="10" name="Picture 9" descr="The strike to pad.">
            <a:extLst>
              <a:ext uri="{FF2B5EF4-FFF2-40B4-BE49-F238E27FC236}">
                <a16:creationId xmlns:a16="http://schemas.microsoft.com/office/drawing/2014/main" id="{0B5AC383-A296-478A-9D61-7BF613E9D3CE}"/>
              </a:ex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68904" y="3429000"/>
            <a:ext cx="3440432" cy="2179721"/>
          </a:xfrm>
          <a:prstGeom prst="rect">
            <a:avLst/>
          </a:prstGeom>
        </p:spPr>
      </p:pic>
      <p:pic>
        <p:nvPicPr>
          <p:cNvPr id="8" name="Content Placeholder 7" descr="The strike to pad.">
            <a:extLst>
              <a:ext uri="{FF2B5EF4-FFF2-40B4-BE49-F238E27FC236}">
                <a16:creationId xmlns:a16="http://schemas.microsoft.com/office/drawing/2014/main" id="{8D96504C-2678-428D-A68E-EB0AFB2FBFC7}"/>
              </a:ext>
              <a:ext uri="{C183D7F6-B498-43B3-948B-1728B52AA6E4}">
                <adec:decorative xmlns:adec="http://schemas.microsoft.com/office/drawing/2017/decorative" val="0"/>
              </a:ext>
            </a:extLst>
          </p:cNvPr>
          <p:cNvPicPr>
            <a:picLocks noGrp="1" noChangeAspect="1"/>
          </p:cNvPicPr>
          <p:nvPr>
            <p:ph idx="1"/>
          </p:nvPr>
        </p:nvPicPr>
        <p:blipFill>
          <a:blip r:embed="rId5" cstate="email">
            <a:extLst>
              <a:ext uri="{28A0092B-C50C-407E-A947-70E740481C1C}">
                <a14:useLocalDpi xmlns:a14="http://schemas.microsoft.com/office/drawing/2010/main"/>
              </a:ext>
            </a:extLst>
          </a:blip>
          <a:stretch>
            <a:fillRect/>
          </a:stretch>
        </p:blipFill>
        <p:spPr>
          <a:xfrm>
            <a:off x="2286000" y="1249279"/>
            <a:ext cx="3325769" cy="1944894"/>
          </a:xfrm>
        </p:spPr>
      </p:pic>
      <p:pic>
        <p:nvPicPr>
          <p:cNvPr id="14" name="Picture 13" descr="Stepping back in defensive posture.">
            <a:extLst>
              <a:ext uri="{FF2B5EF4-FFF2-40B4-BE49-F238E27FC236}">
                <a16:creationId xmlns:a16="http://schemas.microsoft.com/office/drawing/2014/main" id="{6CCE50E4-F662-4CB7-9206-B45445623D5E}"/>
              </a:ext>
              <a:ext uri="{C183D7F6-B498-43B3-948B-1728B52AA6E4}">
                <adec:decorative xmlns:adec="http://schemas.microsoft.com/office/drawing/2017/decorative" val="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99909" y="2971800"/>
            <a:ext cx="2699385" cy="3084195"/>
          </a:xfrm>
          <a:prstGeom prst="rect">
            <a:avLst/>
          </a:prstGeom>
        </p:spPr>
      </p:pic>
    </p:spTree>
    <p:extLst>
      <p:ext uri="{BB962C8B-B14F-4D97-AF65-F5344CB8AC3E}">
        <p14:creationId xmlns:p14="http://schemas.microsoft.com/office/powerpoint/2010/main" val="36212521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AFEBC1F-A99D-4855-A460-606E238E8E47}"/>
              </a:ext>
            </a:extLst>
          </p:cNvPr>
          <p:cNvSpPr>
            <a:spLocks noGrp="1"/>
          </p:cNvSpPr>
          <p:nvPr>
            <p:ph type="title"/>
          </p:nvPr>
        </p:nvSpPr>
        <p:spPr/>
        <p:txBody>
          <a:bodyPr anchor="t">
            <a:normAutofit/>
          </a:bodyPr>
          <a:lstStyle/>
          <a:p>
            <a:r>
              <a:rPr lang="en-US" sz="1600" b="0" i="1" dirty="0">
                <a:solidFill>
                  <a:schemeClr val="accent4"/>
                </a:solidFill>
              </a:rPr>
              <a:t>Responding to Workplace Violence in Healthcare					Engage:  Snake &amp; Vine</a:t>
            </a:r>
            <a:endParaRPr lang="en-US" sz="1600" dirty="0"/>
          </a:p>
        </p:txBody>
      </p:sp>
      <p:sp>
        <p:nvSpPr>
          <p:cNvPr id="3" name="Content Placeholder 2"/>
          <p:cNvSpPr>
            <a:spLocks noGrp="1"/>
          </p:cNvSpPr>
          <p:nvPr>
            <p:ph sz="quarter" idx="14"/>
          </p:nvPr>
        </p:nvSpPr>
        <p:spPr>
          <a:xfrm>
            <a:off x="4806049" y="1225296"/>
            <a:ext cx="3977640" cy="4572000"/>
          </a:xfrm>
        </p:spPr>
        <p:txBody>
          <a:bodyPr>
            <a:normAutofit/>
          </a:bodyPr>
          <a:lstStyle/>
          <a:p>
            <a:pPr>
              <a:buNone/>
            </a:pPr>
            <a:endParaRPr lang="en-US" sz="3600" dirty="0"/>
          </a:p>
          <a:p>
            <a:pPr>
              <a:buNone/>
            </a:pPr>
            <a:r>
              <a:rPr lang="en-US" sz="2800" dirty="0">
                <a:solidFill>
                  <a:schemeClr val="accent1"/>
                </a:solidFill>
              </a:rPr>
              <a:t>Wrist Grab</a:t>
            </a:r>
          </a:p>
          <a:p>
            <a:pPr>
              <a:buNone/>
            </a:pPr>
            <a:r>
              <a:rPr lang="en-US" sz="800" dirty="0">
                <a:solidFill>
                  <a:schemeClr val="tx1"/>
                </a:solidFill>
              </a:rPr>
              <a:t> </a:t>
            </a:r>
          </a:p>
          <a:p>
            <a:pPr marL="742950" lvl="1" indent="-457200">
              <a:lnSpc>
                <a:spcPct val="150000"/>
              </a:lnSpc>
            </a:pPr>
            <a:r>
              <a:rPr lang="en-US" dirty="0">
                <a:solidFill>
                  <a:schemeClr val="tx1"/>
                </a:solidFill>
              </a:rPr>
              <a:t>Snake and the vine</a:t>
            </a:r>
          </a:p>
          <a:p>
            <a:pPr marL="742950" lvl="1" indent="-457200"/>
            <a:r>
              <a:rPr lang="en-US" dirty="0">
                <a:solidFill>
                  <a:schemeClr val="tx1"/>
                </a:solidFill>
              </a:rPr>
              <a:t>Never pull someone toward you </a:t>
            </a:r>
          </a:p>
          <a:p>
            <a:endParaRPr lang="en-US" dirty="0"/>
          </a:p>
        </p:txBody>
      </p:sp>
      <p:pic>
        <p:nvPicPr>
          <p:cNvPr id="14" name="Content Placeholder 13" descr="Instructor grabbing another instructor's wrist who is trying to get away.">
            <a:extLst>
              <a:ext uri="{FF2B5EF4-FFF2-40B4-BE49-F238E27FC236}">
                <a16:creationId xmlns:a16="http://schemas.microsoft.com/office/drawing/2014/main" id="{5B347E88-F2FF-4882-8776-61DD322D03C7}"/>
              </a:ext>
            </a:extLst>
          </p:cNvPr>
          <p:cNvPicPr>
            <a:picLocks noGrp="1" noChangeAspect="1"/>
          </p:cNvPicPr>
          <p:nvPr>
            <p:ph sz="quarter" idx="15"/>
          </p:nvPr>
        </p:nvPicPr>
        <p:blipFill>
          <a:blip r:embed="rId3" cstate="email">
            <a:extLst>
              <a:ext uri="{28A0092B-C50C-407E-A947-70E740481C1C}">
                <a14:useLocalDpi xmlns:a14="http://schemas.microsoft.com/office/drawing/2010/main"/>
              </a:ext>
            </a:extLst>
          </a:blip>
          <a:stretch>
            <a:fillRect/>
          </a:stretch>
        </p:blipFill>
        <p:spPr>
          <a:xfrm>
            <a:off x="359677" y="2273172"/>
            <a:ext cx="3978275" cy="2476248"/>
          </a:xfrm>
        </p:spPr>
      </p:pic>
      <p:sp>
        <p:nvSpPr>
          <p:cNvPr id="5" name="Footer Placeholder 4">
            <a:extLst>
              <a:ext uri="{FF2B5EF4-FFF2-40B4-BE49-F238E27FC236}">
                <a16:creationId xmlns:a16="http://schemas.microsoft.com/office/drawing/2014/main" id="{45BD3995-AB9B-4746-8E87-767CE7629700}"/>
              </a:ext>
              <a:ext uri="{C183D7F6-B498-43B3-948B-1728B52AA6E4}">
                <adec:decorative xmlns:adec="http://schemas.microsoft.com/office/drawing/2017/decorative" val="1"/>
              </a:ext>
            </a:extLst>
          </p:cNvPr>
          <p:cNvSpPr>
            <a:spLocks noGrp="1"/>
          </p:cNvSpPr>
          <p:nvPr>
            <p:ph type="ftr" sz="quarter" idx="17"/>
          </p:nvPr>
        </p:nvSpPr>
        <p:spPr/>
        <p:txBody>
          <a:bodyPr anchor="ctr">
            <a:normAutofit/>
          </a:bodyPr>
          <a:lstStyle/>
          <a:p>
            <a:pPr>
              <a:spcAft>
                <a:spcPts val="600"/>
              </a:spcAft>
            </a:pPr>
            <a:r>
              <a:rPr lang="en-US" dirty="0"/>
              <a:t>Summa Health</a:t>
            </a:r>
          </a:p>
        </p:txBody>
      </p:sp>
      <p:sp>
        <p:nvSpPr>
          <p:cNvPr id="6" name="Slide Number Placeholder 5">
            <a:extLst>
              <a:ext uri="{FF2B5EF4-FFF2-40B4-BE49-F238E27FC236}">
                <a16:creationId xmlns:a16="http://schemas.microsoft.com/office/drawing/2014/main" id="{C7C983CD-F375-4C41-8A98-75D56A0F917E}"/>
              </a:ext>
              <a:ext uri="{C183D7F6-B498-43B3-948B-1728B52AA6E4}">
                <adec:decorative xmlns:adec="http://schemas.microsoft.com/office/drawing/2017/decorative" val="1"/>
              </a:ext>
            </a:extLst>
          </p:cNvPr>
          <p:cNvSpPr>
            <a:spLocks noGrp="1"/>
          </p:cNvSpPr>
          <p:nvPr>
            <p:ph type="sldNum" sz="quarter" idx="18"/>
          </p:nvPr>
        </p:nvSpPr>
        <p:spPr/>
        <p:txBody>
          <a:bodyPr anchor="b">
            <a:normAutofit/>
          </a:bodyPr>
          <a:lstStyle/>
          <a:p>
            <a:pPr>
              <a:spcAft>
                <a:spcPts val="600"/>
              </a:spcAft>
            </a:pPr>
            <a:fld id="{5E8BC936-0928-C346-B13E-04BD58031644}" type="slidenum">
              <a:rPr lang="en-US" smtClean="0"/>
              <a:pPr>
                <a:spcAft>
                  <a:spcPts val="600"/>
                </a:spcAft>
              </a:pPr>
              <a:t>62</a:t>
            </a:fld>
            <a:endParaRPr lang="en-US" dirty="0"/>
          </a:p>
        </p:txBody>
      </p:sp>
      <p:sp>
        <p:nvSpPr>
          <p:cNvPr id="2" name="Date Placeholder 1">
            <a:extLst>
              <a:ext uri="{FF2B5EF4-FFF2-40B4-BE49-F238E27FC236}">
                <a16:creationId xmlns:a16="http://schemas.microsoft.com/office/drawing/2014/main" id="{85987B51-30DF-4A93-AFB6-DB18E6D9E55E}"/>
              </a:ext>
              <a:ext uri="{C183D7F6-B498-43B3-948B-1728B52AA6E4}">
                <adec:decorative xmlns:adec="http://schemas.microsoft.com/office/drawing/2017/decorative" val="1"/>
              </a:ext>
            </a:extLst>
          </p:cNvPr>
          <p:cNvSpPr>
            <a:spLocks noGrp="1"/>
          </p:cNvSpPr>
          <p:nvPr>
            <p:ph type="dt" sz="half" idx="19"/>
          </p:nvPr>
        </p:nvSpPr>
        <p:spPr/>
        <p:txBody>
          <a:bodyPr anchor="b">
            <a:normAutofit/>
          </a:bodyPr>
          <a:lstStyle/>
          <a:p>
            <a:pPr>
              <a:spcAft>
                <a:spcPts val="600"/>
              </a:spcAft>
            </a:pPr>
            <a:r>
              <a:rPr lang="en-US" dirty="0"/>
              <a:t>2021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7FEE1-779E-470F-B182-5772597E1262}"/>
              </a:ext>
            </a:extLst>
          </p:cNvPr>
          <p:cNvSpPr>
            <a:spLocks noGrp="1"/>
          </p:cNvSpPr>
          <p:nvPr>
            <p:ph type="title"/>
          </p:nvPr>
        </p:nvSpPr>
        <p:spPr/>
        <p:txBody>
          <a:bodyPr/>
          <a:lstStyle/>
          <a:p>
            <a:r>
              <a:rPr lang="en-US" sz="1600" b="0" i="1" dirty="0">
                <a:solidFill>
                  <a:schemeClr val="accent4"/>
                </a:solidFill>
              </a:rPr>
              <a:t>Responding to Workplace Violence in Healthcare</a:t>
            </a:r>
            <a:r>
              <a:rPr lang="en-US" sz="1600" i="1" dirty="0">
                <a:solidFill>
                  <a:schemeClr val="accent4"/>
                </a:solidFill>
              </a:rPr>
              <a:t>	</a:t>
            </a:r>
            <a:r>
              <a:rPr lang="en-US" sz="1600" b="0" i="1" dirty="0">
                <a:solidFill>
                  <a:schemeClr val="accent4"/>
                </a:solidFill>
              </a:rPr>
              <a:t>			How to use the Snake &amp; Vine	</a:t>
            </a:r>
            <a:r>
              <a:rPr lang="en-US" sz="1600" i="1" dirty="0">
                <a:solidFill>
                  <a:schemeClr val="accent4"/>
                </a:solidFill>
              </a:rPr>
              <a:t>			</a:t>
            </a:r>
            <a:br>
              <a:rPr lang="en-US" sz="2400" dirty="0">
                <a:solidFill>
                  <a:schemeClr val="tx1"/>
                </a:solidFill>
              </a:rPr>
            </a:br>
            <a:endParaRPr lang="en-US" sz="2400" dirty="0"/>
          </a:p>
        </p:txBody>
      </p:sp>
      <p:pic>
        <p:nvPicPr>
          <p:cNvPr id="8" name="Content Placeholder 7" descr="A series of photos showing different stages of defending against a wrist grab. The instructor has been grabbed on the wrist by another instructor who acts as the aggressor.  Using a release technique where you circle your hand and wrist around the attacker’s forearm and forcefully push down to release their grip on your wrist.">
            <a:extLst>
              <a:ext uri="{FF2B5EF4-FFF2-40B4-BE49-F238E27FC236}">
                <a16:creationId xmlns:a16="http://schemas.microsoft.com/office/drawing/2014/main" id="{65E08CC9-7F46-4728-8CF1-920262B4B02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85800" y="1260285"/>
            <a:ext cx="3484203" cy="2168716"/>
          </a:xfrm>
        </p:spPr>
      </p:pic>
      <p:sp>
        <p:nvSpPr>
          <p:cNvPr id="4" name="Footer Placeholder 3">
            <a:extLst>
              <a:ext uri="{FF2B5EF4-FFF2-40B4-BE49-F238E27FC236}">
                <a16:creationId xmlns:a16="http://schemas.microsoft.com/office/drawing/2014/main" id="{B8BE1CFF-6595-402E-8468-FCEBDBD3074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Summa Health</a:t>
            </a:r>
          </a:p>
        </p:txBody>
      </p:sp>
      <p:sp>
        <p:nvSpPr>
          <p:cNvPr id="5" name="Slide Number Placeholder 4">
            <a:extLst>
              <a:ext uri="{FF2B5EF4-FFF2-40B4-BE49-F238E27FC236}">
                <a16:creationId xmlns:a16="http://schemas.microsoft.com/office/drawing/2014/main" id="{637AE510-FF4E-4965-8452-240EB8629D73}"/>
              </a:ext>
              <a:ext uri="{C183D7F6-B498-43B3-948B-1728B52AA6E4}">
                <adec:decorative xmlns:adec="http://schemas.microsoft.com/office/drawing/2017/decorative" val="1"/>
              </a:ext>
            </a:extLst>
          </p:cNvPr>
          <p:cNvSpPr>
            <a:spLocks noGrp="1"/>
          </p:cNvSpPr>
          <p:nvPr>
            <p:ph type="sldNum" sz="quarter" idx="12"/>
          </p:nvPr>
        </p:nvSpPr>
        <p:spPr/>
        <p:txBody>
          <a:bodyPr/>
          <a:lstStyle/>
          <a:p>
            <a:fld id="{5E8BC936-0928-C346-B13E-04BD58031644}" type="slidenum">
              <a:rPr lang="en-US" smtClean="0"/>
              <a:pPr/>
              <a:t>63</a:t>
            </a:fld>
            <a:endParaRPr lang="en-US" dirty="0"/>
          </a:p>
        </p:txBody>
      </p:sp>
      <p:sp>
        <p:nvSpPr>
          <p:cNvPr id="6" name="Date Placeholder 5">
            <a:extLst>
              <a:ext uri="{FF2B5EF4-FFF2-40B4-BE49-F238E27FC236}">
                <a16:creationId xmlns:a16="http://schemas.microsoft.com/office/drawing/2014/main" id="{4A9403B5-C222-4D42-83A6-A94E1CC8C6BD}"/>
              </a:ext>
              <a:ext uri="{C183D7F6-B498-43B3-948B-1728B52AA6E4}">
                <adec:decorative xmlns:adec="http://schemas.microsoft.com/office/drawing/2017/decorative" val="1"/>
              </a:ext>
            </a:extLst>
          </p:cNvPr>
          <p:cNvSpPr>
            <a:spLocks noGrp="1"/>
          </p:cNvSpPr>
          <p:nvPr>
            <p:ph type="dt" sz="half" idx="15"/>
          </p:nvPr>
        </p:nvSpPr>
        <p:spPr/>
        <p:txBody>
          <a:bodyPr/>
          <a:lstStyle/>
          <a:p>
            <a:r>
              <a:rPr lang="en-US" dirty="0"/>
              <a:t>2021</a:t>
            </a:r>
          </a:p>
        </p:txBody>
      </p:sp>
      <p:pic>
        <p:nvPicPr>
          <p:cNvPr id="10" name="Picture 9" descr="Forcefully pressing down on attacker's forearm.">
            <a:extLst>
              <a:ext uri="{FF2B5EF4-FFF2-40B4-BE49-F238E27FC236}">
                <a16:creationId xmlns:a16="http://schemas.microsoft.com/office/drawing/2014/main" id="{A03F23E4-8F44-4305-9E02-5DE8E4852C50}"/>
              </a:ex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26400" y="2344643"/>
            <a:ext cx="2695198" cy="2703517"/>
          </a:xfrm>
          <a:prstGeom prst="rect">
            <a:avLst/>
          </a:prstGeom>
        </p:spPr>
      </p:pic>
      <p:pic>
        <p:nvPicPr>
          <p:cNvPr id="12" name="Picture 11" descr="Following through with press down and release.">
            <a:extLst>
              <a:ext uri="{FF2B5EF4-FFF2-40B4-BE49-F238E27FC236}">
                <a16:creationId xmlns:a16="http://schemas.microsoft.com/office/drawing/2014/main" id="{59473048-9AF4-40BD-9746-AD496C50D3CB}"/>
              </a:ext>
              <a:ext uri="{C183D7F6-B498-43B3-948B-1728B52AA6E4}">
                <adec:decorative xmlns:adec="http://schemas.microsoft.com/office/drawing/2017/decorative" val="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91603" y="3397311"/>
            <a:ext cx="2695198" cy="2524033"/>
          </a:xfrm>
          <a:prstGeom prst="rect">
            <a:avLst/>
          </a:prstGeom>
        </p:spPr>
      </p:pic>
    </p:spTree>
    <p:extLst>
      <p:ext uri="{BB962C8B-B14F-4D97-AF65-F5344CB8AC3E}">
        <p14:creationId xmlns:p14="http://schemas.microsoft.com/office/powerpoint/2010/main" val="14325063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FCBE2-68BA-4184-8A9C-2CE76A8357FA}"/>
              </a:ext>
            </a:extLst>
          </p:cNvPr>
          <p:cNvSpPr>
            <a:spLocks noGrp="1"/>
          </p:cNvSpPr>
          <p:nvPr>
            <p:ph type="title"/>
          </p:nvPr>
        </p:nvSpPr>
        <p:spPr/>
        <p:txBody>
          <a:bodyPr/>
          <a:lstStyle/>
          <a:p>
            <a:r>
              <a:rPr lang="en-US" sz="1600" b="0" i="1" dirty="0">
                <a:solidFill>
                  <a:schemeClr val="accent4"/>
                </a:solidFill>
              </a:rPr>
              <a:t>Responding to Workplace Violence in Healthcare						Snake &amp; Vine Video</a:t>
            </a:r>
            <a:endParaRPr lang="en-US" sz="1600" dirty="0"/>
          </a:p>
        </p:txBody>
      </p:sp>
      <p:sp>
        <p:nvSpPr>
          <p:cNvPr id="3" name="Content Placeholder 2" descr="Watch Video #21 an instructor teaches how to get away from an aggressor who grabs your wrist.&#10;&#10;https://www.summahealth.org/medicaleducation/fellowships/medical-simulation/simulation-courses/responding-to-workplace-violence-in-healthcare">
            <a:extLst>
              <a:ext uri="{FF2B5EF4-FFF2-40B4-BE49-F238E27FC236}">
                <a16:creationId xmlns:a16="http://schemas.microsoft.com/office/drawing/2014/main" id="{157721C3-159C-498E-B0E3-84D0EF239F5E}"/>
              </a:ext>
            </a:extLst>
          </p:cNvPr>
          <p:cNvSpPr>
            <a:spLocks noGrp="1"/>
          </p:cNvSpPr>
          <p:nvPr>
            <p:ph idx="1"/>
          </p:nvPr>
        </p:nvSpPr>
        <p:spPr/>
        <p:txBody>
          <a:bodyPr/>
          <a:lstStyle/>
          <a:p>
            <a:pPr marL="0" indent="0">
              <a:buNone/>
            </a:pPr>
            <a:r>
              <a:rPr lang="en-US" sz="2800" dirty="0">
                <a:solidFill>
                  <a:schemeClr val="accent1"/>
                </a:solidFill>
              </a:rPr>
              <a:t>Wrist Grab Defense </a:t>
            </a:r>
          </a:p>
          <a:p>
            <a:pPr marL="0" indent="0">
              <a:buNone/>
            </a:pPr>
            <a:r>
              <a:rPr lang="en-US" sz="2400" dirty="0"/>
              <a:t>Instructional Video</a:t>
            </a:r>
          </a:p>
          <a:p>
            <a:pPr marL="0" indent="0">
              <a:buNone/>
            </a:pPr>
            <a:endParaRPr lang="en-US" sz="3600" dirty="0"/>
          </a:p>
          <a:p>
            <a:pPr marL="0" indent="0">
              <a:buNone/>
            </a:pPr>
            <a:endParaRPr lang="en-US" sz="3600" dirty="0"/>
          </a:p>
          <a:p>
            <a:pPr marL="0" indent="0">
              <a:buNone/>
            </a:pPr>
            <a:endParaRPr lang="en-US" sz="3600" dirty="0"/>
          </a:p>
          <a:p>
            <a:pPr marL="0" indent="0">
              <a:buNone/>
            </a:pPr>
            <a:endParaRPr lang="en-US" sz="3600" dirty="0"/>
          </a:p>
          <a:p>
            <a:pPr marL="0" indent="0">
              <a:buNone/>
            </a:pPr>
            <a:endParaRPr lang="en-US" sz="3600" dirty="0"/>
          </a:p>
          <a:p>
            <a:pPr marL="0" indent="0" algn="r">
              <a:buNone/>
            </a:pPr>
            <a:endParaRPr lang="en-US" sz="1600" dirty="0">
              <a:solidFill>
                <a:schemeClr val="accent3"/>
              </a:solidFill>
            </a:endParaRPr>
          </a:p>
          <a:p>
            <a:pPr marL="0" indent="0" algn="r">
              <a:buNone/>
            </a:pPr>
            <a:endParaRPr lang="en-US" sz="1000" dirty="0">
              <a:solidFill>
                <a:schemeClr val="accent3"/>
              </a:solidFill>
            </a:endParaRPr>
          </a:p>
          <a:p>
            <a:pPr marL="0" indent="0" algn="r">
              <a:buNone/>
            </a:pPr>
            <a:endParaRPr lang="en-US" sz="1000" dirty="0">
              <a:solidFill>
                <a:schemeClr val="accent3"/>
              </a:solidFill>
            </a:endParaRPr>
          </a:p>
          <a:p>
            <a:pPr marL="0" indent="0" algn="r">
              <a:buNone/>
            </a:pPr>
            <a:r>
              <a:rPr lang="en-US" sz="1000" u="sng" dirty="0">
                <a:solidFill>
                  <a:schemeClr val="accent3"/>
                </a:solidFill>
                <a:hlinkClick r:id="rId3"/>
              </a:rPr>
              <a:t>Click and Select Video #21 Tools to Engage Wrist Grab Snake and the Vine</a:t>
            </a:r>
            <a:endParaRPr lang="en-US" sz="1000" u="sng" dirty="0"/>
          </a:p>
        </p:txBody>
      </p:sp>
      <p:sp>
        <p:nvSpPr>
          <p:cNvPr id="4" name="Footer Placeholder 3">
            <a:extLst>
              <a:ext uri="{FF2B5EF4-FFF2-40B4-BE49-F238E27FC236}">
                <a16:creationId xmlns:a16="http://schemas.microsoft.com/office/drawing/2014/main" id="{6D00CC33-A5FF-4107-8123-251184DA289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Summa Health</a:t>
            </a:r>
          </a:p>
        </p:txBody>
      </p:sp>
      <p:sp>
        <p:nvSpPr>
          <p:cNvPr id="5" name="Slide Number Placeholder 4">
            <a:extLst>
              <a:ext uri="{FF2B5EF4-FFF2-40B4-BE49-F238E27FC236}">
                <a16:creationId xmlns:a16="http://schemas.microsoft.com/office/drawing/2014/main" id="{672B5EA7-A792-46A7-BBB0-5DA6CE4B0BE0}"/>
              </a:ext>
              <a:ext uri="{C183D7F6-B498-43B3-948B-1728B52AA6E4}">
                <adec:decorative xmlns:adec="http://schemas.microsoft.com/office/drawing/2017/decorative" val="1"/>
              </a:ext>
            </a:extLst>
          </p:cNvPr>
          <p:cNvSpPr>
            <a:spLocks noGrp="1"/>
          </p:cNvSpPr>
          <p:nvPr>
            <p:ph type="sldNum" sz="quarter" idx="12"/>
          </p:nvPr>
        </p:nvSpPr>
        <p:spPr/>
        <p:txBody>
          <a:bodyPr/>
          <a:lstStyle/>
          <a:p>
            <a:fld id="{5E8BC936-0928-C346-B13E-04BD58031644}" type="slidenum">
              <a:rPr lang="en-US" smtClean="0"/>
              <a:pPr/>
              <a:t>64</a:t>
            </a:fld>
            <a:endParaRPr lang="en-US" dirty="0"/>
          </a:p>
        </p:txBody>
      </p:sp>
      <p:sp>
        <p:nvSpPr>
          <p:cNvPr id="6" name="Date Placeholder 5">
            <a:extLst>
              <a:ext uri="{FF2B5EF4-FFF2-40B4-BE49-F238E27FC236}">
                <a16:creationId xmlns:a16="http://schemas.microsoft.com/office/drawing/2014/main" id="{1A6A1375-718C-4584-BC65-A669DC1DCD6C}"/>
              </a:ext>
              <a:ext uri="{C183D7F6-B498-43B3-948B-1728B52AA6E4}">
                <adec:decorative xmlns:adec="http://schemas.microsoft.com/office/drawing/2017/decorative" val="1"/>
              </a:ext>
            </a:extLst>
          </p:cNvPr>
          <p:cNvSpPr>
            <a:spLocks noGrp="1"/>
          </p:cNvSpPr>
          <p:nvPr>
            <p:ph type="dt" sz="half" idx="15"/>
          </p:nvPr>
        </p:nvSpPr>
        <p:spPr/>
        <p:txBody>
          <a:bodyPr/>
          <a:lstStyle/>
          <a:p>
            <a:r>
              <a:rPr lang="en-US" dirty="0"/>
              <a:t>2021</a:t>
            </a:r>
          </a:p>
        </p:txBody>
      </p:sp>
      <p:sp>
        <p:nvSpPr>
          <p:cNvPr id="7" name="Action Button: Video 6" descr="Watch Video #21 an instructor teaches how to get away from an aggressor who grabs your wrist.&#10;&#10;https://www.summahealth.org/medicaleducation/fellowships/medical-simulation/simulation-courses/responding-to-workplace-violence-in-healthcare">
            <a:hlinkClick r:id="rId3"/>
            <a:extLst>
              <a:ext uri="{FF2B5EF4-FFF2-40B4-BE49-F238E27FC236}">
                <a16:creationId xmlns:a16="http://schemas.microsoft.com/office/drawing/2014/main" id="{D4F677AD-FCB6-4DDF-802B-497933CA0154}"/>
              </a:ext>
              <a:ext uri="{C183D7F6-B498-43B3-948B-1728B52AA6E4}">
                <adec:decorative xmlns:adec="http://schemas.microsoft.com/office/drawing/2017/decorative" val="0"/>
              </a:ext>
            </a:extLst>
          </p:cNvPr>
          <p:cNvSpPr/>
          <p:nvPr/>
        </p:nvSpPr>
        <p:spPr>
          <a:xfrm>
            <a:off x="2362200" y="2864910"/>
            <a:ext cx="4419600" cy="2240490"/>
          </a:xfrm>
          <a:prstGeom prst="actionButtonMovi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437320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7FEE1-779E-470F-B182-5772597E1262}"/>
              </a:ext>
            </a:extLst>
          </p:cNvPr>
          <p:cNvSpPr>
            <a:spLocks noGrp="1"/>
          </p:cNvSpPr>
          <p:nvPr>
            <p:ph type="title"/>
          </p:nvPr>
        </p:nvSpPr>
        <p:spPr/>
        <p:txBody>
          <a:bodyPr/>
          <a:lstStyle/>
          <a:p>
            <a:r>
              <a:rPr lang="en-US" sz="1600" b="0" i="1" dirty="0">
                <a:solidFill>
                  <a:schemeClr val="accent4"/>
                </a:solidFill>
              </a:rPr>
              <a:t>Responding to Workplace Violence in Healthcare			How to use the Snake &amp; Vine review	</a:t>
            </a:r>
            <a:br>
              <a:rPr lang="en-US" sz="2400" dirty="0">
                <a:solidFill>
                  <a:schemeClr val="tx1"/>
                </a:solidFill>
              </a:rPr>
            </a:br>
            <a:endParaRPr lang="en-US" sz="2400" dirty="0"/>
          </a:p>
        </p:txBody>
      </p:sp>
      <p:pic>
        <p:nvPicPr>
          <p:cNvPr id="8" name="Content Placeholder 7" descr="A series of photos showing different stages of defending against a wrist grab. The instructor has been grabbed on the wrist by another instructor who acts as the aggressor.  Using a release technique where you circle your hand and wrist around the attacker’s forearm and forcefully push down to release their grip on your wrist.">
            <a:extLst>
              <a:ext uri="{FF2B5EF4-FFF2-40B4-BE49-F238E27FC236}">
                <a16:creationId xmlns:a16="http://schemas.microsoft.com/office/drawing/2014/main" id="{65E08CC9-7F46-4728-8CF1-920262B4B02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85800" y="1260285"/>
            <a:ext cx="3484203" cy="2168716"/>
          </a:xfrm>
        </p:spPr>
      </p:pic>
      <p:sp>
        <p:nvSpPr>
          <p:cNvPr id="4" name="Footer Placeholder 3">
            <a:extLst>
              <a:ext uri="{FF2B5EF4-FFF2-40B4-BE49-F238E27FC236}">
                <a16:creationId xmlns:a16="http://schemas.microsoft.com/office/drawing/2014/main" id="{B8BE1CFF-6595-402E-8468-FCEBDBD3074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Summa Health</a:t>
            </a:r>
          </a:p>
        </p:txBody>
      </p:sp>
      <p:sp>
        <p:nvSpPr>
          <p:cNvPr id="5" name="Slide Number Placeholder 4">
            <a:extLst>
              <a:ext uri="{FF2B5EF4-FFF2-40B4-BE49-F238E27FC236}">
                <a16:creationId xmlns:a16="http://schemas.microsoft.com/office/drawing/2014/main" id="{637AE510-FF4E-4965-8452-240EB8629D73}"/>
              </a:ext>
              <a:ext uri="{C183D7F6-B498-43B3-948B-1728B52AA6E4}">
                <adec:decorative xmlns:adec="http://schemas.microsoft.com/office/drawing/2017/decorative" val="1"/>
              </a:ext>
            </a:extLst>
          </p:cNvPr>
          <p:cNvSpPr>
            <a:spLocks noGrp="1"/>
          </p:cNvSpPr>
          <p:nvPr>
            <p:ph type="sldNum" sz="quarter" idx="12"/>
          </p:nvPr>
        </p:nvSpPr>
        <p:spPr/>
        <p:txBody>
          <a:bodyPr/>
          <a:lstStyle/>
          <a:p>
            <a:fld id="{5E8BC936-0928-C346-B13E-04BD58031644}" type="slidenum">
              <a:rPr lang="en-US" smtClean="0"/>
              <a:pPr/>
              <a:t>65</a:t>
            </a:fld>
            <a:endParaRPr lang="en-US" dirty="0"/>
          </a:p>
        </p:txBody>
      </p:sp>
      <p:sp>
        <p:nvSpPr>
          <p:cNvPr id="6" name="Date Placeholder 5">
            <a:extLst>
              <a:ext uri="{FF2B5EF4-FFF2-40B4-BE49-F238E27FC236}">
                <a16:creationId xmlns:a16="http://schemas.microsoft.com/office/drawing/2014/main" id="{4A9403B5-C222-4D42-83A6-A94E1CC8C6BD}"/>
              </a:ext>
              <a:ext uri="{C183D7F6-B498-43B3-948B-1728B52AA6E4}">
                <adec:decorative xmlns:adec="http://schemas.microsoft.com/office/drawing/2017/decorative" val="1"/>
              </a:ext>
            </a:extLst>
          </p:cNvPr>
          <p:cNvSpPr>
            <a:spLocks noGrp="1"/>
          </p:cNvSpPr>
          <p:nvPr>
            <p:ph type="dt" sz="half" idx="15"/>
          </p:nvPr>
        </p:nvSpPr>
        <p:spPr/>
        <p:txBody>
          <a:bodyPr/>
          <a:lstStyle/>
          <a:p>
            <a:r>
              <a:rPr lang="en-US" dirty="0"/>
              <a:t>2021</a:t>
            </a:r>
          </a:p>
        </p:txBody>
      </p:sp>
      <p:pic>
        <p:nvPicPr>
          <p:cNvPr id="10" name="Picture 9" descr="Forcefully pressing down on attacker's forearm.">
            <a:extLst>
              <a:ext uri="{FF2B5EF4-FFF2-40B4-BE49-F238E27FC236}">
                <a16:creationId xmlns:a16="http://schemas.microsoft.com/office/drawing/2014/main" id="{A03F23E4-8F44-4305-9E02-5DE8E4852C50}"/>
              </a:ex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26400" y="2344643"/>
            <a:ext cx="2695198" cy="2703517"/>
          </a:xfrm>
          <a:prstGeom prst="rect">
            <a:avLst/>
          </a:prstGeom>
        </p:spPr>
      </p:pic>
      <p:pic>
        <p:nvPicPr>
          <p:cNvPr id="12" name="Picture 11" descr="Following through with press down and release.">
            <a:extLst>
              <a:ext uri="{FF2B5EF4-FFF2-40B4-BE49-F238E27FC236}">
                <a16:creationId xmlns:a16="http://schemas.microsoft.com/office/drawing/2014/main" id="{59473048-9AF4-40BD-9746-AD496C50D3CB}"/>
              </a:ext>
              <a:ext uri="{C183D7F6-B498-43B3-948B-1728B52AA6E4}">
                <adec:decorative xmlns:adec="http://schemas.microsoft.com/office/drawing/2017/decorative" val="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91603" y="3397311"/>
            <a:ext cx="2695198" cy="2524033"/>
          </a:xfrm>
          <a:prstGeom prst="rect">
            <a:avLst/>
          </a:prstGeom>
        </p:spPr>
      </p:pic>
    </p:spTree>
    <p:extLst>
      <p:ext uri="{BB962C8B-B14F-4D97-AF65-F5344CB8AC3E}">
        <p14:creationId xmlns:p14="http://schemas.microsoft.com/office/powerpoint/2010/main" val="30079232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B8263D4-DB03-4FE3-B901-71FD766B04C8}"/>
              </a:ext>
            </a:extLst>
          </p:cNvPr>
          <p:cNvSpPr>
            <a:spLocks noGrp="1"/>
          </p:cNvSpPr>
          <p:nvPr>
            <p:ph type="title"/>
          </p:nvPr>
        </p:nvSpPr>
        <p:spPr>
          <a:xfrm>
            <a:off x="457200" y="457200"/>
            <a:ext cx="8229600" cy="768096"/>
          </a:xfrm>
        </p:spPr>
        <p:txBody>
          <a:bodyPr/>
          <a:lstStyle/>
          <a:p>
            <a:r>
              <a:rPr lang="en-US" sz="1600" b="0" i="1" dirty="0">
                <a:solidFill>
                  <a:schemeClr val="accent4"/>
                </a:solidFill>
              </a:rPr>
              <a:t>Responding to Workplace Violence in Healthcare					Engage: Be a Ballerina</a:t>
            </a:r>
            <a:endParaRPr lang="en-US" sz="2000" dirty="0"/>
          </a:p>
        </p:txBody>
      </p:sp>
      <p:sp>
        <p:nvSpPr>
          <p:cNvPr id="3" name="Content Placeholder 2"/>
          <p:cNvSpPr>
            <a:spLocks noGrp="1"/>
          </p:cNvSpPr>
          <p:nvPr>
            <p:ph sz="quarter" idx="14"/>
          </p:nvPr>
        </p:nvSpPr>
        <p:spPr>
          <a:xfrm>
            <a:off x="4584032" y="1225296"/>
            <a:ext cx="3977640" cy="4572000"/>
          </a:xfrm>
        </p:spPr>
        <p:txBody>
          <a:bodyPr/>
          <a:lstStyle/>
          <a:p>
            <a:pPr>
              <a:lnSpc>
                <a:spcPct val="150000"/>
              </a:lnSpc>
              <a:buNone/>
            </a:pPr>
            <a:r>
              <a:rPr lang="en-US" sz="2800" dirty="0">
                <a:solidFill>
                  <a:schemeClr val="accent1"/>
                </a:solidFill>
              </a:rPr>
              <a:t>Hair Pull / Grab</a:t>
            </a:r>
          </a:p>
          <a:p>
            <a:pPr marL="742950" lvl="1" indent="-457200">
              <a:lnSpc>
                <a:spcPct val="150000"/>
              </a:lnSpc>
            </a:pPr>
            <a:r>
              <a:rPr lang="en-US" dirty="0">
                <a:solidFill>
                  <a:schemeClr val="tx1"/>
                </a:solidFill>
              </a:rPr>
              <a:t>Be a  Ballerina</a:t>
            </a:r>
          </a:p>
          <a:p>
            <a:pPr marL="742950" lvl="1" indent="-457200">
              <a:lnSpc>
                <a:spcPct val="150000"/>
              </a:lnSpc>
            </a:pPr>
            <a:r>
              <a:rPr lang="en-US" dirty="0">
                <a:solidFill>
                  <a:schemeClr val="tx1"/>
                </a:solidFill>
              </a:rPr>
              <a:t>It’s all about the angles</a:t>
            </a:r>
          </a:p>
        </p:txBody>
      </p:sp>
      <p:sp>
        <p:nvSpPr>
          <p:cNvPr id="4" name="Footer Placeholder 3">
            <a:extLst>
              <a:ext uri="{FF2B5EF4-FFF2-40B4-BE49-F238E27FC236}">
                <a16:creationId xmlns:a16="http://schemas.microsoft.com/office/drawing/2014/main" id="{5E2EC9E8-7A15-48DF-9598-C2DC97BF54BD}"/>
              </a:ext>
              <a:ext uri="{C183D7F6-B498-43B3-948B-1728B52AA6E4}">
                <adec:decorative xmlns:adec="http://schemas.microsoft.com/office/drawing/2017/decorative" val="1"/>
              </a:ext>
            </a:extLst>
          </p:cNvPr>
          <p:cNvSpPr>
            <a:spLocks noGrp="1"/>
          </p:cNvSpPr>
          <p:nvPr>
            <p:ph type="ftr" sz="quarter" idx="17"/>
          </p:nvPr>
        </p:nvSpPr>
        <p:spPr/>
        <p:txBody>
          <a:bodyPr/>
          <a:lstStyle/>
          <a:p>
            <a:r>
              <a:rPr lang="en-US" dirty="0"/>
              <a:t>Summa Health</a:t>
            </a:r>
          </a:p>
        </p:txBody>
      </p:sp>
      <p:sp>
        <p:nvSpPr>
          <p:cNvPr id="6" name="Slide Number Placeholder 5">
            <a:extLst>
              <a:ext uri="{FF2B5EF4-FFF2-40B4-BE49-F238E27FC236}">
                <a16:creationId xmlns:a16="http://schemas.microsoft.com/office/drawing/2014/main" id="{3BAEE77C-C115-4F3D-9F1E-77B8646E517D}"/>
              </a:ext>
              <a:ext uri="{C183D7F6-B498-43B3-948B-1728B52AA6E4}">
                <adec:decorative xmlns:adec="http://schemas.microsoft.com/office/drawing/2017/decorative" val="1"/>
              </a:ext>
            </a:extLst>
          </p:cNvPr>
          <p:cNvSpPr>
            <a:spLocks noGrp="1"/>
          </p:cNvSpPr>
          <p:nvPr>
            <p:ph type="sldNum" sz="quarter" idx="18"/>
          </p:nvPr>
        </p:nvSpPr>
        <p:spPr/>
        <p:txBody>
          <a:bodyPr/>
          <a:lstStyle/>
          <a:p>
            <a:fld id="{5E8BC936-0928-C346-B13E-04BD58031644}" type="slidenum">
              <a:rPr lang="en-US" smtClean="0"/>
              <a:pPr/>
              <a:t>66</a:t>
            </a:fld>
            <a:endParaRPr lang="en-US" dirty="0"/>
          </a:p>
        </p:txBody>
      </p:sp>
      <p:sp>
        <p:nvSpPr>
          <p:cNvPr id="2" name="Date Placeholder 1">
            <a:extLst>
              <a:ext uri="{FF2B5EF4-FFF2-40B4-BE49-F238E27FC236}">
                <a16:creationId xmlns:a16="http://schemas.microsoft.com/office/drawing/2014/main" id="{3B339A97-FDAA-4A1D-8985-6D6508082E93}"/>
              </a:ext>
              <a:ext uri="{C183D7F6-B498-43B3-948B-1728B52AA6E4}">
                <adec:decorative xmlns:adec="http://schemas.microsoft.com/office/drawing/2017/decorative" val="1"/>
              </a:ext>
            </a:extLst>
          </p:cNvPr>
          <p:cNvSpPr>
            <a:spLocks noGrp="1"/>
          </p:cNvSpPr>
          <p:nvPr>
            <p:ph type="dt" sz="half" idx="19"/>
          </p:nvPr>
        </p:nvSpPr>
        <p:spPr/>
        <p:txBody>
          <a:bodyPr/>
          <a:lstStyle/>
          <a:p>
            <a:r>
              <a:rPr lang="en-US" dirty="0"/>
              <a:t>2021</a:t>
            </a:r>
          </a:p>
        </p:txBody>
      </p:sp>
      <p:pic>
        <p:nvPicPr>
          <p:cNvPr id="19" name="Picture 18" descr="Instructor grabbing another instructor's hair on top of head.">
            <a:extLst>
              <a:ext uri="{FF2B5EF4-FFF2-40B4-BE49-F238E27FC236}">
                <a16:creationId xmlns:a16="http://schemas.microsoft.com/office/drawing/2014/main" id="{33E38065-95C3-4A0D-8173-3A2B1C4220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1371600"/>
            <a:ext cx="3387903" cy="3815542"/>
          </a:xfrm>
          <a:prstGeom prst="rect">
            <a:avLst/>
          </a:prstGeom>
        </p:spPr>
      </p:pic>
      <p:pic>
        <p:nvPicPr>
          <p:cNvPr id="23" name="Content Placeholder 22" descr="Instructor grabbing another instructor's pony tail from behind.">
            <a:extLst>
              <a:ext uri="{FF2B5EF4-FFF2-40B4-BE49-F238E27FC236}">
                <a16:creationId xmlns:a16="http://schemas.microsoft.com/office/drawing/2014/main" id="{8E5350DD-357C-42F1-AF87-AF723C13A870}"/>
              </a:ext>
            </a:extLst>
          </p:cNvPr>
          <p:cNvPicPr>
            <a:picLocks noGrp="1" noChangeAspect="1"/>
          </p:cNvPicPr>
          <p:nvPr>
            <p:ph sz="quarter" idx="15"/>
          </p:nvPr>
        </p:nvPicPr>
        <p:blipFill>
          <a:blip r:embed="rId4" cstate="email">
            <a:extLst>
              <a:ext uri="{28A0092B-C50C-407E-A947-70E740481C1C}">
                <a14:useLocalDpi xmlns:a14="http://schemas.microsoft.com/office/drawing/2010/main"/>
              </a:ext>
            </a:extLst>
          </a:blip>
          <a:stretch>
            <a:fillRect/>
          </a:stretch>
        </p:blipFill>
        <p:spPr>
          <a:xfrm>
            <a:off x="2320723" y="4801433"/>
            <a:ext cx="2743959" cy="1332381"/>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4D391-4E72-4F68-A221-1CFC67B7BFB4}"/>
              </a:ext>
            </a:extLst>
          </p:cNvPr>
          <p:cNvSpPr>
            <a:spLocks noGrp="1"/>
          </p:cNvSpPr>
          <p:nvPr>
            <p:ph type="title"/>
          </p:nvPr>
        </p:nvSpPr>
        <p:spPr/>
        <p:txBody>
          <a:bodyPr/>
          <a:lstStyle/>
          <a:p>
            <a:r>
              <a:rPr lang="en-US" sz="1600" b="0" i="1" dirty="0">
                <a:solidFill>
                  <a:schemeClr val="accent4"/>
                </a:solidFill>
              </a:rPr>
              <a:t>Responding to Workplace Violence in Healthcare</a:t>
            </a:r>
            <a:r>
              <a:rPr lang="en-US" sz="1400" b="0" i="1" dirty="0">
                <a:solidFill>
                  <a:schemeClr val="accent4"/>
                </a:solidFill>
              </a:rPr>
              <a:t>						How to Be a Ballerina	</a:t>
            </a:r>
            <a:br>
              <a:rPr lang="en-US" sz="1800" dirty="0">
                <a:solidFill>
                  <a:schemeClr val="tx1"/>
                </a:solidFill>
              </a:rPr>
            </a:br>
            <a:r>
              <a:rPr lang="en-US" sz="2400" i="1" dirty="0"/>
              <a:t> </a:t>
            </a:r>
            <a:endParaRPr lang="en-US" sz="2400" dirty="0"/>
          </a:p>
        </p:txBody>
      </p:sp>
      <p:pic>
        <p:nvPicPr>
          <p:cNvPr id="10" name="Picture 9" descr="A series of photos showing different stages of defending against a hair pull/grab. The instructor’s hair has been grabbed (top of head) by another instructor who acts as the aggressor. The victim places their hands firmly on top of the aggressor’s hands on their head.  Pressing or pulling down forcefully, to ensure a solid hold, the victim dips down, bends slightly forward, and starts to twist or turn to one side.  This action puts significant force on the attacker’s wrist which can be very painful.  The attacker releases their grip in response to the pain.">
            <a:extLst>
              <a:ext uri="{FF2B5EF4-FFF2-40B4-BE49-F238E27FC236}">
                <a16:creationId xmlns:a16="http://schemas.microsoft.com/office/drawing/2014/main" id="{8B6FB18D-05A1-44DD-A069-E85FA3A5E5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5116" y="1135402"/>
            <a:ext cx="1860884" cy="2095774"/>
          </a:xfrm>
          <a:prstGeom prst="rect">
            <a:avLst/>
          </a:prstGeom>
        </p:spPr>
      </p:pic>
      <p:pic>
        <p:nvPicPr>
          <p:cNvPr id="9" name="Picture 8" descr="Instructor starting to crouch down.">
            <a:extLst>
              <a:ext uri="{FF2B5EF4-FFF2-40B4-BE49-F238E27FC236}">
                <a16:creationId xmlns:a16="http://schemas.microsoft.com/office/drawing/2014/main" id="{F60FAA84-DE46-4C76-B0A4-77E54FA67C00}"/>
              </a:ex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52600" y="2483556"/>
            <a:ext cx="1981200" cy="2765256"/>
          </a:xfrm>
          <a:prstGeom prst="rect">
            <a:avLst/>
          </a:prstGeom>
        </p:spPr>
      </p:pic>
      <p:pic>
        <p:nvPicPr>
          <p:cNvPr id="8" name="Picture 7" descr="Victim's hands laced together on top of attacker's hand.">
            <a:extLst>
              <a:ext uri="{FF2B5EF4-FFF2-40B4-BE49-F238E27FC236}">
                <a16:creationId xmlns:a16="http://schemas.microsoft.com/office/drawing/2014/main" id="{E1976EFD-4422-4516-BD25-868308DF58AF}"/>
              </a:ext>
              <a:ext uri="{C183D7F6-B498-43B3-948B-1728B52AA6E4}">
                <adec:decorative xmlns:adec="http://schemas.microsoft.com/office/drawing/2017/decorative" val="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80745" y="945695"/>
            <a:ext cx="2301709" cy="1801250"/>
          </a:xfrm>
          <a:prstGeom prst="rect">
            <a:avLst/>
          </a:prstGeom>
        </p:spPr>
      </p:pic>
      <p:sp>
        <p:nvSpPr>
          <p:cNvPr id="4" name="Footer Placeholder 3">
            <a:extLst>
              <a:ext uri="{FF2B5EF4-FFF2-40B4-BE49-F238E27FC236}">
                <a16:creationId xmlns:a16="http://schemas.microsoft.com/office/drawing/2014/main" id="{19F66AA4-498F-49F9-83DD-F6F360A22FC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Summa Health</a:t>
            </a:r>
          </a:p>
        </p:txBody>
      </p:sp>
      <p:sp>
        <p:nvSpPr>
          <p:cNvPr id="5" name="Slide Number Placeholder 4">
            <a:extLst>
              <a:ext uri="{FF2B5EF4-FFF2-40B4-BE49-F238E27FC236}">
                <a16:creationId xmlns:a16="http://schemas.microsoft.com/office/drawing/2014/main" id="{D1E8E3A4-FC95-48C5-947E-EAD6E117AB11}"/>
              </a:ext>
              <a:ext uri="{C183D7F6-B498-43B3-948B-1728B52AA6E4}">
                <adec:decorative xmlns:adec="http://schemas.microsoft.com/office/drawing/2017/decorative" val="1"/>
              </a:ext>
            </a:extLst>
          </p:cNvPr>
          <p:cNvSpPr>
            <a:spLocks noGrp="1"/>
          </p:cNvSpPr>
          <p:nvPr>
            <p:ph type="sldNum" sz="quarter" idx="12"/>
          </p:nvPr>
        </p:nvSpPr>
        <p:spPr/>
        <p:txBody>
          <a:bodyPr/>
          <a:lstStyle/>
          <a:p>
            <a:fld id="{5E8BC936-0928-C346-B13E-04BD58031644}" type="slidenum">
              <a:rPr lang="en-US" smtClean="0"/>
              <a:pPr/>
              <a:t>67</a:t>
            </a:fld>
            <a:endParaRPr lang="en-US" dirty="0"/>
          </a:p>
        </p:txBody>
      </p:sp>
      <p:sp>
        <p:nvSpPr>
          <p:cNvPr id="6" name="Date Placeholder 5">
            <a:extLst>
              <a:ext uri="{FF2B5EF4-FFF2-40B4-BE49-F238E27FC236}">
                <a16:creationId xmlns:a16="http://schemas.microsoft.com/office/drawing/2014/main" id="{939D6D7D-8D37-492C-A82F-402DD455B512}"/>
              </a:ext>
              <a:ext uri="{C183D7F6-B498-43B3-948B-1728B52AA6E4}">
                <adec:decorative xmlns:adec="http://schemas.microsoft.com/office/drawing/2017/decorative" val="1"/>
              </a:ext>
            </a:extLst>
          </p:cNvPr>
          <p:cNvSpPr>
            <a:spLocks noGrp="1"/>
          </p:cNvSpPr>
          <p:nvPr>
            <p:ph type="dt" sz="half" idx="15"/>
          </p:nvPr>
        </p:nvSpPr>
        <p:spPr/>
        <p:txBody>
          <a:bodyPr/>
          <a:lstStyle/>
          <a:p>
            <a:r>
              <a:rPr lang="en-US" dirty="0"/>
              <a:t>2021</a:t>
            </a:r>
          </a:p>
        </p:txBody>
      </p:sp>
      <p:pic>
        <p:nvPicPr>
          <p:cNvPr id="12" name="Picture 11" descr="Dropping down and twisting.">
            <a:extLst>
              <a:ext uri="{FF2B5EF4-FFF2-40B4-BE49-F238E27FC236}">
                <a16:creationId xmlns:a16="http://schemas.microsoft.com/office/drawing/2014/main" id="{FDB35D37-E962-4698-96DF-6F1FDB7DBFAF}"/>
              </a:ext>
              <a:ext uri="{C183D7F6-B498-43B3-948B-1728B52AA6E4}">
                <adec:decorative xmlns:adec="http://schemas.microsoft.com/office/drawing/2017/decorative" val="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60545" y="2819400"/>
            <a:ext cx="1684107" cy="2814367"/>
          </a:xfrm>
          <a:prstGeom prst="rect">
            <a:avLst/>
          </a:prstGeom>
        </p:spPr>
      </p:pic>
      <p:pic>
        <p:nvPicPr>
          <p:cNvPr id="7" name="Content Placeholder 6" descr="Grip is released and victim getting away.">
            <a:extLst>
              <a:ext uri="{FF2B5EF4-FFF2-40B4-BE49-F238E27FC236}">
                <a16:creationId xmlns:a16="http://schemas.microsoft.com/office/drawing/2014/main" id="{DA1F2B65-0FF4-45D6-A5CD-E6039D772FDA}"/>
              </a:ext>
              <a:ext uri="{C183D7F6-B498-43B3-948B-1728B52AA6E4}">
                <adec:decorative xmlns:adec="http://schemas.microsoft.com/office/drawing/2017/decorative" val="0"/>
              </a:ext>
            </a:extLst>
          </p:cNvPr>
          <p:cNvPicPr>
            <a:picLocks noGrp="1" noChangeAspect="1"/>
          </p:cNvPicPr>
          <p:nvPr>
            <p:ph idx="1"/>
          </p:nvPr>
        </p:nvPicPr>
        <p:blipFill>
          <a:blip r:embed="rId7" cstate="email">
            <a:extLst>
              <a:ext uri="{28A0092B-C50C-407E-A947-70E740481C1C}">
                <a14:useLocalDpi xmlns:a14="http://schemas.microsoft.com/office/drawing/2010/main"/>
              </a:ext>
            </a:extLst>
          </a:blip>
          <a:stretch>
            <a:fillRect/>
          </a:stretch>
        </p:blipFill>
        <p:spPr>
          <a:xfrm>
            <a:off x="6629400" y="3249672"/>
            <a:ext cx="1815374" cy="2627043"/>
          </a:xfrm>
          <a:prstGeom prst="rect">
            <a:avLst/>
          </a:prstGeom>
        </p:spPr>
      </p:pic>
    </p:spTree>
    <p:extLst>
      <p:ext uri="{BB962C8B-B14F-4D97-AF65-F5344CB8AC3E}">
        <p14:creationId xmlns:p14="http://schemas.microsoft.com/office/powerpoint/2010/main" val="16500749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0D870-881E-4478-B3BD-30F9721DAF0E}"/>
              </a:ext>
            </a:extLst>
          </p:cNvPr>
          <p:cNvSpPr>
            <a:spLocks noGrp="1"/>
          </p:cNvSpPr>
          <p:nvPr>
            <p:ph type="title"/>
          </p:nvPr>
        </p:nvSpPr>
        <p:spPr/>
        <p:txBody>
          <a:bodyPr/>
          <a:lstStyle/>
          <a:p>
            <a:r>
              <a:rPr lang="en-US" sz="1600" b="0" i="1" dirty="0">
                <a:solidFill>
                  <a:schemeClr val="accent4"/>
                </a:solidFill>
              </a:rPr>
              <a:t>Responding to Workplace Violence in Healthcare						Be a Ballerina Video</a:t>
            </a:r>
            <a:endParaRPr lang="en-US" sz="1600" dirty="0"/>
          </a:p>
        </p:txBody>
      </p:sp>
      <p:sp>
        <p:nvSpPr>
          <p:cNvPr id="3" name="Content Placeholder 2">
            <a:extLst>
              <a:ext uri="{FF2B5EF4-FFF2-40B4-BE49-F238E27FC236}">
                <a16:creationId xmlns:a16="http://schemas.microsoft.com/office/drawing/2014/main" id="{065FA28B-9549-439E-A954-8CD3D1A5297A}"/>
              </a:ext>
            </a:extLst>
          </p:cNvPr>
          <p:cNvSpPr>
            <a:spLocks noGrp="1"/>
          </p:cNvSpPr>
          <p:nvPr>
            <p:ph idx="1"/>
          </p:nvPr>
        </p:nvSpPr>
        <p:spPr/>
        <p:txBody>
          <a:bodyPr/>
          <a:lstStyle/>
          <a:p>
            <a:pPr marL="0" indent="0">
              <a:buNone/>
            </a:pPr>
            <a:r>
              <a:rPr lang="en-US" sz="2800" dirty="0">
                <a:solidFill>
                  <a:schemeClr val="accent1"/>
                </a:solidFill>
              </a:rPr>
              <a:t>Hair Pull/Grab Defense </a:t>
            </a:r>
          </a:p>
          <a:p>
            <a:pPr marL="0" indent="0">
              <a:buNone/>
            </a:pPr>
            <a:r>
              <a:rPr lang="en-US" sz="2400" dirty="0"/>
              <a:t>Instructional Video</a:t>
            </a:r>
          </a:p>
          <a:p>
            <a:pPr marL="0" indent="0">
              <a:buNone/>
            </a:pPr>
            <a:endParaRPr lang="en-US" sz="3600" dirty="0"/>
          </a:p>
          <a:p>
            <a:pPr marL="0" indent="0">
              <a:buNone/>
            </a:pPr>
            <a:endParaRPr lang="en-US" sz="3600" dirty="0"/>
          </a:p>
          <a:p>
            <a:pPr marL="0" indent="0">
              <a:buNone/>
            </a:pPr>
            <a:endParaRPr lang="en-US" sz="3600" dirty="0"/>
          </a:p>
          <a:p>
            <a:pPr marL="0" indent="0">
              <a:buNone/>
            </a:pPr>
            <a:endParaRPr lang="en-US" sz="3600" dirty="0"/>
          </a:p>
          <a:p>
            <a:pPr marL="0" indent="0">
              <a:buNone/>
            </a:pPr>
            <a:endParaRPr lang="en-US" sz="3600" dirty="0"/>
          </a:p>
          <a:p>
            <a:pPr marL="0" indent="0" algn="r">
              <a:buNone/>
            </a:pPr>
            <a:endParaRPr lang="en-US" sz="1600" dirty="0">
              <a:solidFill>
                <a:schemeClr val="accent3"/>
              </a:solidFill>
            </a:endParaRPr>
          </a:p>
          <a:p>
            <a:pPr marL="0" indent="0" algn="r">
              <a:buNone/>
            </a:pPr>
            <a:endParaRPr lang="en-US" sz="1000" u="sng" dirty="0">
              <a:solidFill>
                <a:schemeClr val="accent3"/>
              </a:solidFill>
            </a:endParaRPr>
          </a:p>
          <a:p>
            <a:pPr marL="0" indent="0" algn="r">
              <a:buNone/>
            </a:pPr>
            <a:endParaRPr lang="en-US" sz="1000" u="sng" dirty="0">
              <a:solidFill>
                <a:schemeClr val="accent3"/>
              </a:solidFill>
            </a:endParaRPr>
          </a:p>
          <a:p>
            <a:pPr marL="0" indent="0" algn="r">
              <a:buNone/>
            </a:pPr>
            <a:r>
              <a:rPr lang="en-US" sz="1000" u="sng" dirty="0">
                <a:solidFill>
                  <a:schemeClr val="accent3"/>
                </a:solidFill>
                <a:hlinkClick r:id="rId3"/>
              </a:rPr>
              <a:t>Click and Select Video #22 Tools to Engage Hair Pull Be a Ballerina</a:t>
            </a:r>
            <a:endParaRPr lang="en-US" sz="1000" u="sng" dirty="0"/>
          </a:p>
          <a:p>
            <a:pPr marL="0" indent="0">
              <a:buNone/>
            </a:pPr>
            <a:endParaRPr lang="en-US" dirty="0"/>
          </a:p>
        </p:txBody>
      </p:sp>
      <p:sp>
        <p:nvSpPr>
          <p:cNvPr id="4" name="Footer Placeholder 3">
            <a:extLst>
              <a:ext uri="{FF2B5EF4-FFF2-40B4-BE49-F238E27FC236}">
                <a16:creationId xmlns:a16="http://schemas.microsoft.com/office/drawing/2014/main" id="{4DDBBCA4-AD4B-44EA-9111-831830E2DBCC}"/>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Summa Health</a:t>
            </a:r>
          </a:p>
        </p:txBody>
      </p:sp>
      <p:sp>
        <p:nvSpPr>
          <p:cNvPr id="5" name="Slide Number Placeholder 4">
            <a:extLst>
              <a:ext uri="{FF2B5EF4-FFF2-40B4-BE49-F238E27FC236}">
                <a16:creationId xmlns:a16="http://schemas.microsoft.com/office/drawing/2014/main" id="{5ADFEF1B-EC09-4112-83DC-4FFB77C270A0}"/>
              </a:ext>
              <a:ext uri="{C183D7F6-B498-43B3-948B-1728B52AA6E4}">
                <adec:decorative xmlns:adec="http://schemas.microsoft.com/office/drawing/2017/decorative" val="1"/>
              </a:ext>
            </a:extLst>
          </p:cNvPr>
          <p:cNvSpPr>
            <a:spLocks noGrp="1"/>
          </p:cNvSpPr>
          <p:nvPr>
            <p:ph type="sldNum" sz="quarter" idx="12"/>
          </p:nvPr>
        </p:nvSpPr>
        <p:spPr/>
        <p:txBody>
          <a:bodyPr/>
          <a:lstStyle/>
          <a:p>
            <a:fld id="{5E8BC936-0928-C346-B13E-04BD58031644}" type="slidenum">
              <a:rPr lang="en-US" smtClean="0"/>
              <a:pPr/>
              <a:t>68</a:t>
            </a:fld>
            <a:endParaRPr lang="en-US" dirty="0"/>
          </a:p>
        </p:txBody>
      </p:sp>
      <p:sp>
        <p:nvSpPr>
          <p:cNvPr id="6" name="Date Placeholder 5">
            <a:extLst>
              <a:ext uri="{FF2B5EF4-FFF2-40B4-BE49-F238E27FC236}">
                <a16:creationId xmlns:a16="http://schemas.microsoft.com/office/drawing/2014/main" id="{4D39556D-03AD-421E-B1CF-C8370B75C2D6}"/>
              </a:ext>
              <a:ext uri="{C183D7F6-B498-43B3-948B-1728B52AA6E4}">
                <adec:decorative xmlns:adec="http://schemas.microsoft.com/office/drawing/2017/decorative" val="1"/>
              </a:ext>
            </a:extLst>
          </p:cNvPr>
          <p:cNvSpPr>
            <a:spLocks noGrp="1"/>
          </p:cNvSpPr>
          <p:nvPr>
            <p:ph type="dt" sz="half" idx="15"/>
          </p:nvPr>
        </p:nvSpPr>
        <p:spPr/>
        <p:txBody>
          <a:bodyPr/>
          <a:lstStyle/>
          <a:p>
            <a:r>
              <a:rPr lang="en-US" dirty="0"/>
              <a:t>2021</a:t>
            </a:r>
          </a:p>
        </p:txBody>
      </p:sp>
      <p:sp>
        <p:nvSpPr>
          <p:cNvPr id="7" name="Action Button: Video 6" descr="Watch Video #2 an instructor teaches how to get away from an aggressor who grabs your hair.&#10;&#10;https://www.summahealth.org/medicaleducation/fellowships/medical-simulation/simulation-courses/responding-to-workplace-violence-in-healthcare">
            <a:hlinkClick r:id="rId3"/>
            <a:extLst>
              <a:ext uri="{FF2B5EF4-FFF2-40B4-BE49-F238E27FC236}">
                <a16:creationId xmlns:a16="http://schemas.microsoft.com/office/drawing/2014/main" id="{DACD296D-F30D-46D8-8A0B-3CB71E0DCCFB}"/>
              </a:ext>
              <a:ext uri="{C183D7F6-B498-43B3-948B-1728B52AA6E4}">
                <adec:decorative xmlns:adec="http://schemas.microsoft.com/office/drawing/2017/decorative" val="0"/>
              </a:ext>
            </a:extLst>
          </p:cNvPr>
          <p:cNvSpPr/>
          <p:nvPr/>
        </p:nvSpPr>
        <p:spPr>
          <a:xfrm>
            <a:off x="2476500" y="2819400"/>
            <a:ext cx="4191000" cy="2209800"/>
          </a:xfrm>
          <a:prstGeom prst="actionButtonMovi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263847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4D391-4E72-4F68-A221-1CFC67B7BFB4}"/>
              </a:ext>
            </a:extLst>
          </p:cNvPr>
          <p:cNvSpPr>
            <a:spLocks noGrp="1"/>
          </p:cNvSpPr>
          <p:nvPr>
            <p:ph type="title"/>
          </p:nvPr>
        </p:nvSpPr>
        <p:spPr/>
        <p:txBody>
          <a:bodyPr/>
          <a:lstStyle/>
          <a:p>
            <a:r>
              <a:rPr lang="en-US" sz="1600" b="0" i="1" dirty="0">
                <a:solidFill>
                  <a:schemeClr val="accent4"/>
                </a:solidFill>
              </a:rPr>
              <a:t>Responding to Workplace Violence in Healthcare</a:t>
            </a:r>
            <a:r>
              <a:rPr lang="en-US" sz="2400" b="0" i="1" dirty="0">
                <a:solidFill>
                  <a:schemeClr val="accent4"/>
                </a:solidFill>
              </a:rPr>
              <a:t>				</a:t>
            </a:r>
            <a:r>
              <a:rPr lang="en-US" sz="1600" b="0" i="1" dirty="0">
                <a:solidFill>
                  <a:schemeClr val="accent4"/>
                </a:solidFill>
              </a:rPr>
              <a:t>How to Be a Ballerina	review</a:t>
            </a:r>
            <a:br>
              <a:rPr lang="en-US" sz="2000" dirty="0">
                <a:solidFill>
                  <a:schemeClr val="tx1"/>
                </a:solidFill>
              </a:rPr>
            </a:br>
            <a:br>
              <a:rPr lang="en-US" sz="2000" dirty="0">
                <a:solidFill>
                  <a:schemeClr val="tx1"/>
                </a:solidFill>
              </a:rPr>
            </a:br>
            <a:r>
              <a:rPr lang="en-US" sz="2400" i="1" dirty="0"/>
              <a:t> </a:t>
            </a:r>
            <a:endParaRPr lang="en-US" sz="2400" dirty="0"/>
          </a:p>
        </p:txBody>
      </p:sp>
      <p:pic>
        <p:nvPicPr>
          <p:cNvPr id="10" name="Picture 9" descr="A series of photos showing different stages of defending against a hair pull/grab. The instructor’s hair has been grabbed (top of head) by another instructor who acts as the aggressor. The victim places their hands firmly on top of the aggressor’s hands on their head.  Pressing or pulling down forcefully, to ensure a solid hold, the victim dips down, bends slightly forward, and starts to twist or turn to one side.  This action puts significant force on the attacker’s wrist which can be very painful.  The attacker releases their grip in response to the pain.">
            <a:extLst>
              <a:ext uri="{FF2B5EF4-FFF2-40B4-BE49-F238E27FC236}">
                <a16:creationId xmlns:a16="http://schemas.microsoft.com/office/drawing/2014/main" id="{8B6FB18D-05A1-44DD-A069-E85FA3A5E5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5116" y="1135402"/>
            <a:ext cx="1860884" cy="2095774"/>
          </a:xfrm>
          <a:prstGeom prst="rect">
            <a:avLst/>
          </a:prstGeom>
        </p:spPr>
      </p:pic>
      <p:sp>
        <p:nvSpPr>
          <p:cNvPr id="4" name="Footer Placeholder 3">
            <a:extLst>
              <a:ext uri="{FF2B5EF4-FFF2-40B4-BE49-F238E27FC236}">
                <a16:creationId xmlns:a16="http://schemas.microsoft.com/office/drawing/2014/main" id="{19F66AA4-498F-49F9-83DD-F6F360A22FC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Summa Health</a:t>
            </a:r>
          </a:p>
        </p:txBody>
      </p:sp>
      <p:sp>
        <p:nvSpPr>
          <p:cNvPr id="5" name="Slide Number Placeholder 4">
            <a:extLst>
              <a:ext uri="{FF2B5EF4-FFF2-40B4-BE49-F238E27FC236}">
                <a16:creationId xmlns:a16="http://schemas.microsoft.com/office/drawing/2014/main" id="{D1E8E3A4-FC95-48C5-947E-EAD6E117AB11}"/>
              </a:ext>
              <a:ext uri="{C183D7F6-B498-43B3-948B-1728B52AA6E4}">
                <adec:decorative xmlns:adec="http://schemas.microsoft.com/office/drawing/2017/decorative" val="1"/>
              </a:ext>
            </a:extLst>
          </p:cNvPr>
          <p:cNvSpPr>
            <a:spLocks noGrp="1"/>
          </p:cNvSpPr>
          <p:nvPr>
            <p:ph type="sldNum" sz="quarter" idx="12"/>
          </p:nvPr>
        </p:nvSpPr>
        <p:spPr/>
        <p:txBody>
          <a:bodyPr/>
          <a:lstStyle/>
          <a:p>
            <a:fld id="{5E8BC936-0928-C346-B13E-04BD58031644}" type="slidenum">
              <a:rPr lang="en-US" smtClean="0"/>
              <a:pPr/>
              <a:t>69</a:t>
            </a:fld>
            <a:endParaRPr lang="en-US" dirty="0"/>
          </a:p>
        </p:txBody>
      </p:sp>
      <p:sp>
        <p:nvSpPr>
          <p:cNvPr id="6" name="Date Placeholder 5">
            <a:extLst>
              <a:ext uri="{FF2B5EF4-FFF2-40B4-BE49-F238E27FC236}">
                <a16:creationId xmlns:a16="http://schemas.microsoft.com/office/drawing/2014/main" id="{939D6D7D-8D37-492C-A82F-402DD455B512}"/>
              </a:ext>
              <a:ext uri="{C183D7F6-B498-43B3-948B-1728B52AA6E4}">
                <adec:decorative xmlns:adec="http://schemas.microsoft.com/office/drawing/2017/decorative" val="1"/>
              </a:ext>
            </a:extLst>
          </p:cNvPr>
          <p:cNvSpPr>
            <a:spLocks noGrp="1"/>
          </p:cNvSpPr>
          <p:nvPr>
            <p:ph type="dt" sz="half" idx="15"/>
          </p:nvPr>
        </p:nvSpPr>
        <p:spPr/>
        <p:txBody>
          <a:bodyPr/>
          <a:lstStyle/>
          <a:p>
            <a:r>
              <a:rPr lang="en-US" dirty="0"/>
              <a:t>2021</a:t>
            </a:r>
          </a:p>
        </p:txBody>
      </p:sp>
      <p:pic>
        <p:nvPicPr>
          <p:cNvPr id="9" name="Picture 8" descr="Instructor starting to crouch down.">
            <a:extLst>
              <a:ext uri="{FF2B5EF4-FFF2-40B4-BE49-F238E27FC236}">
                <a16:creationId xmlns:a16="http://schemas.microsoft.com/office/drawing/2014/main" id="{F60FAA84-DE46-4C76-B0A4-77E54FA67C00}"/>
              </a:ex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52600" y="2483556"/>
            <a:ext cx="1981200" cy="2765256"/>
          </a:xfrm>
          <a:prstGeom prst="rect">
            <a:avLst/>
          </a:prstGeom>
        </p:spPr>
      </p:pic>
      <p:pic>
        <p:nvPicPr>
          <p:cNvPr id="8" name="Picture 7" descr="Victim's hands laced together on top of attacker's hand.">
            <a:extLst>
              <a:ext uri="{FF2B5EF4-FFF2-40B4-BE49-F238E27FC236}">
                <a16:creationId xmlns:a16="http://schemas.microsoft.com/office/drawing/2014/main" id="{E1976EFD-4422-4516-BD25-868308DF58AF}"/>
              </a:ext>
              <a:ext uri="{C183D7F6-B498-43B3-948B-1728B52AA6E4}">
                <adec:decorative xmlns:adec="http://schemas.microsoft.com/office/drawing/2017/decorative" val="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80745" y="945695"/>
            <a:ext cx="2301709" cy="1801250"/>
          </a:xfrm>
          <a:prstGeom prst="rect">
            <a:avLst/>
          </a:prstGeom>
        </p:spPr>
      </p:pic>
      <p:pic>
        <p:nvPicPr>
          <p:cNvPr id="12" name="Picture 11" descr="Dropping down and twisting.">
            <a:extLst>
              <a:ext uri="{FF2B5EF4-FFF2-40B4-BE49-F238E27FC236}">
                <a16:creationId xmlns:a16="http://schemas.microsoft.com/office/drawing/2014/main" id="{FDB35D37-E962-4698-96DF-6F1FDB7DBFAF}"/>
              </a:ext>
              <a:ext uri="{C183D7F6-B498-43B3-948B-1728B52AA6E4}">
                <adec:decorative xmlns:adec="http://schemas.microsoft.com/office/drawing/2017/decorative" val="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60545" y="2819400"/>
            <a:ext cx="1684107" cy="2814367"/>
          </a:xfrm>
          <a:prstGeom prst="rect">
            <a:avLst/>
          </a:prstGeom>
        </p:spPr>
      </p:pic>
      <p:pic>
        <p:nvPicPr>
          <p:cNvPr id="7" name="Content Placeholder 6" descr="Grip is released and victim getting away.">
            <a:extLst>
              <a:ext uri="{FF2B5EF4-FFF2-40B4-BE49-F238E27FC236}">
                <a16:creationId xmlns:a16="http://schemas.microsoft.com/office/drawing/2014/main" id="{DA1F2B65-0FF4-45D6-A5CD-E6039D772FDA}"/>
              </a:ext>
              <a:ext uri="{C183D7F6-B498-43B3-948B-1728B52AA6E4}">
                <adec:decorative xmlns:adec="http://schemas.microsoft.com/office/drawing/2017/decorative" val="0"/>
              </a:ext>
            </a:extLst>
          </p:cNvPr>
          <p:cNvPicPr>
            <a:picLocks noGrp="1" noChangeAspect="1"/>
          </p:cNvPicPr>
          <p:nvPr>
            <p:ph idx="1"/>
          </p:nvPr>
        </p:nvPicPr>
        <p:blipFill>
          <a:blip r:embed="rId7" cstate="email">
            <a:extLst>
              <a:ext uri="{28A0092B-C50C-407E-A947-70E740481C1C}">
                <a14:useLocalDpi xmlns:a14="http://schemas.microsoft.com/office/drawing/2010/main"/>
              </a:ext>
            </a:extLst>
          </a:blip>
          <a:stretch>
            <a:fillRect/>
          </a:stretch>
        </p:blipFill>
        <p:spPr>
          <a:xfrm>
            <a:off x="6629400" y="3249672"/>
            <a:ext cx="1815374" cy="2627043"/>
          </a:xfrm>
          <a:prstGeom prst="rect">
            <a:avLst/>
          </a:prstGeom>
        </p:spPr>
      </p:pic>
    </p:spTree>
    <p:extLst>
      <p:ext uri="{BB962C8B-B14F-4D97-AF65-F5344CB8AC3E}">
        <p14:creationId xmlns:p14="http://schemas.microsoft.com/office/powerpoint/2010/main" val="26348496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B4B52E-356E-420A-84D1-7C3B37F84477}"/>
              </a:ext>
            </a:extLst>
          </p:cNvPr>
          <p:cNvSpPr>
            <a:spLocks noGrp="1"/>
          </p:cNvSpPr>
          <p:nvPr>
            <p:ph type="title"/>
          </p:nvPr>
        </p:nvSpPr>
        <p:spPr>
          <a:xfrm>
            <a:off x="457200" y="457200"/>
            <a:ext cx="8229600" cy="768096"/>
          </a:xfrm>
        </p:spPr>
        <p:txBody>
          <a:bodyPr anchor="t">
            <a:normAutofit/>
          </a:bodyPr>
          <a:lstStyle/>
          <a:p>
            <a:r>
              <a:rPr lang="en-US" sz="1600" b="0" i="1" dirty="0">
                <a:solidFill>
                  <a:schemeClr val="accent4"/>
                </a:solidFill>
              </a:rPr>
              <a:t>Responding to Workplace Violence in Healthcare								Definition</a:t>
            </a:r>
            <a:endParaRPr lang="en-US" sz="1600" dirty="0"/>
          </a:p>
        </p:txBody>
      </p:sp>
      <p:sp>
        <p:nvSpPr>
          <p:cNvPr id="3" name="Content Placeholder 2"/>
          <p:cNvSpPr>
            <a:spLocks noGrp="1"/>
          </p:cNvSpPr>
          <p:nvPr>
            <p:ph sz="quarter" idx="14"/>
          </p:nvPr>
        </p:nvSpPr>
        <p:spPr>
          <a:xfrm>
            <a:off x="457200" y="1371600"/>
            <a:ext cx="3977640" cy="4572000"/>
          </a:xfrm>
        </p:spPr>
        <p:txBody>
          <a:bodyPr>
            <a:normAutofit fontScale="92500"/>
          </a:bodyPr>
          <a:lstStyle/>
          <a:p>
            <a:pPr>
              <a:buNone/>
            </a:pPr>
            <a:r>
              <a:rPr lang="en-US" sz="2800" dirty="0">
                <a:solidFill>
                  <a:schemeClr val="accent1"/>
                </a:solidFill>
              </a:rPr>
              <a:t>What is Workplace Violence?</a:t>
            </a:r>
          </a:p>
          <a:p>
            <a:pPr>
              <a:buNone/>
            </a:pPr>
            <a:r>
              <a:rPr lang="en-US" sz="2200" b="1" dirty="0">
                <a:solidFill>
                  <a:schemeClr val="tx1"/>
                </a:solidFill>
              </a:rPr>
              <a:t> </a:t>
            </a:r>
          </a:p>
          <a:p>
            <a:pPr marL="0" lvl="1" indent="0">
              <a:buNone/>
            </a:pPr>
            <a:r>
              <a:rPr lang="en-US" sz="1800" dirty="0">
                <a:solidFill>
                  <a:schemeClr val="tx1"/>
                </a:solidFill>
              </a:rPr>
              <a:t>Occupational Safety and Health Administration (OSHA) defines</a:t>
            </a:r>
            <a:r>
              <a:rPr lang="en-US" sz="1800" b="1" dirty="0">
                <a:solidFill>
                  <a:schemeClr val="tx1"/>
                </a:solidFill>
              </a:rPr>
              <a:t> </a:t>
            </a:r>
            <a:r>
              <a:rPr lang="en-US" sz="1800" b="1" i="1" dirty="0">
                <a:solidFill>
                  <a:schemeClr val="tx1"/>
                </a:solidFill>
              </a:rPr>
              <a:t>workplace violence</a:t>
            </a:r>
            <a:r>
              <a:rPr lang="en-US" sz="1800" i="1" dirty="0">
                <a:solidFill>
                  <a:schemeClr val="tx1"/>
                </a:solidFill>
              </a:rPr>
              <a:t> </a:t>
            </a:r>
            <a:r>
              <a:rPr lang="en-US" sz="1800" dirty="0">
                <a:solidFill>
                  <a:schemeClr val="tx1"/>
                </a:solidFill>
              </a:rPr>
              <a:t>as: </a:t>
            </a:r>
          </a:p>
          <a:p>
            <a:pPr marL="0" lvl="1" indent="0">
              <a:buNone/>
            </a:pPr>
            <a:endParaRPr lang="en-US" dirty="0">
              <a:solidFill>
                <a:schemeClr val="tx1"/>
              </a:solidFill>
            </a:endParaRPr>
          </a:p>
          <a:p>
            <a:pPr lvl="2"/>
            <a:r>
              <a:rPr lang="en-US" i="1" dirty="0">
                <a:solidFill>
                  <a:schemeClr val="accent5"/>
                </a:solidFill>
              </a:rPr>
              <a:t>Any act or threat of physical violence, both verbal and nonverbal, harassment, intimidation, or other threatening disruptive behavior that occurs at the work site.</a:t>
            </a:r>
          </a:p>
        </p:txBody>
      </p:sp>
      <p:pic>
        <p:nvPicPr>
          <p:cNvPr id="2" name="Picture 1" descr="A close-up of &quot;police line&quot; yellow caution tape used at crime scenes.">
            <a:extLst>
              <a:ext uri="{FF2B5EF4-FFF2-40B4-BE49-F238E27FC236}">
                <a16:creationId xmlns:a16="http://schemas.microsoft.com/office/drawing/2014/main" id="{725BDE9A-88FC-4613-A765-3A2A505027BE}"/>
              </a:ext>
              <a:ext uri="{C183D7F6-B498-43B3-948B-1728B52AA6E4}">
                <adec:decorative xmlns:adec="http://schemas.microsoft.com/office/drawing/2017/decorative" val="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07621" y="1371600"/>
            <a:ext cx="3977640" cy="4572000"/>
          </a:xfrm>
          <a:prstGeom prst="rect">
            <a:avLst/>
          </a:prstGeom>
          <a:noFill/>
          <a:ln>
            <a:noFill/>
          </a:ln>
          <a:effectLst/>
        </p:spPr>
      </p:pic>
      <p:sp>
        <p:nvSpPr>
          <p:cNvPr id="6" name="Footer Placeholder 5">
            <a:extLst>
              <a:ext uri="{FF2B5EF4-FFF2-40B4-BE49-F238E27FC236}">
                <a16:creationId xmlns:a16="http://schemas.microsoft.com/office/drawing/2014/main" id="{7612F881-592C-4409-8492-B96129B51471}"/>
              </a:ext>
              <a:ext uri="{C183D7F6-B498-43B3-948B-1728B52AA6E4}">
                <adec:decorative xmlns:adec="http://schemas.microsoft.com/office/drawing/2017/decorative" val="1"/>
              </a:ext>
            </a:extLst>
          </p:cNvPr>
          <p:cNvSpPr>
            <a:spLocks noGrp="1"/>
          </p:cNvSpPr>
          <p:nvPr>
            <p:ph type="ftr" sz="quarter" idx="17"/>
          </p:nvPr>
        </p:nvSpPr>
        <p:spPr>
          <a:xfrm>
            <a:off x="731520" y="6473952"/>
            <a:ext cx="3657600" cy="182880"/>
          </a:xfrm>
        </p:spPr>
        <p:txBody>
          <a:bodyPr anchor="ctr">
            <a:normAutofit/>
          </a:bodyPr>
          <a:lstStyle/>
          <a:p>
            <a:pPr>
              <a:spcAft>
                <a:spcPts val="600"/>
              </a:spcAft>
            </a:pPr>
            <a:r>
              <a:rPr lang="en-US" dirty="0"/>
              <a:t>Summa Health</a:t>
            </a:r>
          </a:p>
        </p:txBody>
      </p:sp>
      <p:sp>
        <p:nvSpPr>
          <p:cNvPr id="7" name="Slide Number Placeholder 6">
            <a:extLst>
              <a:ext uri="{FF2B5EF4-FFF2-40B4-BE49-F238E27FC236}">
                <a16:creationId xmlns:a16="http://schemas.microsoft.com/office/drawing/2014/main" id="{22A6D383-78CA-4C1A-AE93-8601977ABA3B}"/>
              </a:ext>
              <a:ext uri="{C183D7F6-B498-43B3-948B-1728B52AA6E4}">
                <adec:decorative xmlns:adec="http://schemas.microsoft.com/office/drawing/2017/decorative" val="1"/>
              </a:ext>
            </a:extLst>
          </p:cNvPr>
          <p:cNvSpPr>
            <a:spLocks noGrp="1"/>
          </p:cNvSpPr>
          <p:nvPr>
            <p:ph type="sldNum" sz="quarter" idx="18"/>
          </p:nvPr>
        </p:nvSpPr>
        <p:spPr>
          <a:xfrm>
            <a:off x="457200" y="6374288"/>
            <a:ext cx="457200" cy="278924"/>
          </a:xfrm>
        </p:spPr>
        <p:txBody>
          <a:bodyPr anchor="b">
            <a:normAutofit/>
          </a:bodyPr>
          <a:lstStyle/>
          <a:p>
            <a:pPr>
              <a:spcAft>
                <a:spcPts val="600"/>
              </a:spcAft>
            </a:pPr>
            <a:fld id="{5E8BC936-0928-C346-B13E-04BD58031644}" type="slidenum">
              <a:rPr lang="en-US" smtClean="0"/>
              <a:pPr>
                <a:spcAft>
                  <a:spcPts val="600"/>
                </a:spcAft>
              </a:pPr>
              <a:t>7</a:t>
            </a:fld>
            <a:endParaRPr lang="en-US" dirty="0"/>
          </a:p>
        </p:txBody>
      </p:sp>
      <p:sp>
        <p:nvSpPr>
          <p:cNvPr id="4" name="Date Placeholder 3">
            <a:extLst>
              <a:ext uri="{FF2B5EF4-FFF2-40B4-BE49-F238E27FC236}">
                <a16:creationId xmlns:a16="http://schemas.microsoft.com/office/drawing/2014/main" id="{052591B0-B50E-420C-90FD-766568B4EF67}"/>
              </a:ext>
              <a:ext uri="{C183D7F6-B498-43B3-948B-1728B52AA6E4}">
                <adec:decorative xmlns:adec="http://schemas.microsoft.com/office/drawing/2017/decorative" val="1"/>
              </a:ext>
            </a:extLst>
          </p:cNvPr>
          <p:cNvSpPr>
            <a:spLocks noGrp="1"/>
          </p:cNvSpPr>
          <p:nvPr>
            <p:ph type="dt" sz="half" idx="19"/>
          </p:nvPr>
        </p:nvSpPr>
        <p:spPr>
          <a:xfrm>
            <a:off x="4709160" y="6470332"/>
            <a:ext cx="1463040" cy="182880"/>
          </a:xfrm>
        </p:spPr>
        <p:txBody>
          <a:bodyPr anchor="b">
            <a:normAutofit/>
          </a:bodyPr>
          <a:lstStyle/>
          <a:p>
            <a:pPr>
              <a:spcAft>
                <a:spcPts val="600"/>
              </a:spcAft>
            </a:pPr>
            <a:r>
              <a:rPr lang="en-US" dirty="0"/>
              <a:t>2021</a:t>
            </a:r>
          </a:p>
        </p:txBody>
      </p:sp>
    </p:spTree>
    <p:extLst>
      <p:ext uri="{BB962C8B-B14F-4D97-AF65-F5344CB8AC3E}">
        <p14:creationId xmlns:p14="http://schemas.microsoft.com/office/powerpoint/2010/main" val="32670495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41C9225-A04E-4CAB-81F6-2FB5D9277012}"/>
              </a:ext>
            </a:extLst>
          </p:cNvPr>
          <p:cNvSpPr>
            <a:spLocks noGrp="1"/>
          </p:cNvSpPr>
          <p:nvPr>
            <p:ph type="title"/>
          </p:nvPr>
        </p:nvSpPr>
        <p:spPr>
          <a:xfrm>
            <a:off x="457200" y="457200"/>
            <a:ext cx="8229600" cy="768096"/>
          </a:xfrm>
        </p:spPr>
        <p:txBody>
          <a:bodyPr/>
          <a:lstStyle/>
          <a:p>
            <a:r>
              <a:rPr lang="en-US" sz="1600" b="0" i="1" dirty="0">
                <a:solidFill>
                  <a:schemeClr val="accent4"/>
                </a:solidFill>
              </a:rPr>
              <a:t>Responding to Workplace Violence in Healthcare				Engage: Major League Pitcher</a:t>
            </a:r>
            <a:endParaRPr lang="en-US" sz="2000" dirty="0"/>
          </a:p>
        </p:txBody>
      </p:sp>
      <p:sp>
        <p:nvSpPr>
          <p:cNvPr id="3" name="Content Placeholder 2"/>
          <p:cNvSpPr>
            <a:spLocks noGrp="1"/>
          </p:cNvSpPr>
          <p:nvPr>
            <p:ph sz="quarter" idx="14"/>
          </p:nvPr>
        </p:nvSpPr>
        <p:spPr/>
        <p:txBody>
          <a:bodyPr/>
          <a:lstStyle/>
          <a:p>
            <a:pPr>
              <a:lnSpc>
                <a:spcPct val="150000"/>
              </a:lnSpc>
              <a:buNone/>
            </a:pPr>
            <a:r>
              <a:rPr lang="en-US" sz="2800" dirty="0">
                <a:solidFill>
                  <a:schemeClr val="accent1"/>
                </a:solidFill>
              </a:rPr>
              <a:t>Front Choke Hold</a:t>
            </a:r>
          </a:p>
          <a:p>
            <a:pPr marL="742950" lvl="1" indent="-457200">
              <a:lnSpc>
                <a:spcPct val="150000"/>
              </a:lnSpc>
            </a:pPr>
            <a:r>
              <a:rPr lang="en-US" dirty="0">
                <a:solidFill>
                  <a:schemeClr val="tx1"/>
                </a:solidFill>
              </a:rPr>
              <a:t>Major League pitcher</a:t>
            </a:r>
          </a:p>
          <a:p>
            <a:pPr marL="742950" lvl="1" indent="-457200"/>
            <a:r>
              <a:rPr lang="en-US" dirty="0">
                <a:solidFill>
                  <a:schemeClr val="tx1"/>
                </a:solidFill>
              </a:rPr>
              <a:t>Power from the hips </a:t>
            </a:r>
          </a:p>
        </p:txBody>
      </p:sp>
      <p:sp>
        <p:nvSpPr>
          <p:cNvPr id="4" name="Footer Placeholder 3">
            <a:extLst>
              <a:ext uri="{FF2B5EF4-FFF2-40B4-BE49-F238E27FC236}">
                <a16:creationId xmlns:a16="http://schemas.microsoft.com/office/drawing/2014/main" id="{77D52A54-DAB9-4444-95A9-38A6DBF15723}"/>
              </a:ext>
              <a:ext uri="{C183D7F6-B498-43B3-948B-1728B52AA6E4}">
                <adec:decorative xmlns:adec="http://schemas.microsoft.com/office/drawing/2017/decorative" val="1"/>
              </a:ext>
            </a:extLst>
          </p:cNvPr>
          <p:cNvSpPr>
            <a:spLocks noGrp="1"/>
          </p:cNvSpPr>
          <p:nvPr>
            <p:ph type="ftr" sz="quarter" idx="17"/>
          </p:nvPr>
        </p:nvSpPr>
        <p:spPr/>
        <p:txBody>
          <a:bodyPr/>
          <a:lstStyle/>
          <a:p>
            <a:r>
              <a:rPr lang="en-US" dirty="0"/>
              <a:t>Summa Health</a:t>
            </a:r>
          </a:p>
        </p:txBody>
      </p:sp>
      <p:sp>
        <p:nvSpPr>
          <p:cNvPr id="6" name="Slide Number Placeholder 5">
            <a:extLst>
              <a:ext uri="{FF2B5EF4-FFF2-40B4-BE49-F238E27FC236}">
                <a16:creationId xmlns:a16="http://schemas.microsoft.com/office/drawing/2014/main" id="{68359715-0E2B-4F29-BA2F-00F8478F7D6B}"/>
              </a:ext>
              <a:ext uri="{C183D7F6-B498-43B3-948B-1728B52AA6E4}">
                <adec:decorative xmlns:adec="http://schemas.microsoft.com/office/drawing/2017/decorative" val="1"/>
              </a:ext>
            </a:extLst>
          </p:cNvPr>
          <p:cNvSpPr>
            <a:spLocks noGrp="1"/>
          </p:cNvSpPr>
          <p:nvPr>
            <p:ph type="sldNum" sz="quarter" idx="18"/>
          </p:nvPr>
        </p:nvSpPr>
        <p:spPr/>
        <p:txBody>
          <a:bodyPr/>
          <a:lstStyle/>
          <a:p>
            <a:fld id="{5E8BC936-0928-C346-B13E-04BD58031644}" type="slidenum">
              <a:rPr lang="en-US" smtClean="0"/>
              <a:pPr/>
              <a:t>70</a:t>
            </a:fld>
            <a:endParaRPr lang="en-US" dirty="0"/>
          </a:p>
        </p:txBody>
      </p:sp>
      <p:sp>
        <p:nvSpPr>
          <p:cNvPr id="2" name="Date Placeholder 1">
            <a:extLst>
              <a:ext uri="{FF2B5EF4-FFF2-40B4-BE49-F238E27FC236}">
                <a16:creationId xmlns:a16="http://schemas.microsoft.com/office/drawing/2014/main" id="{7FBAC9F8-D383-4E47-9F96-169D28995E7E}"/>
              </a:ext>
              <a:ext uri="{C183D7F6-B498-43B3-948B-1728B52AA6E4}">
                <adec:decorative xmlns:adec="http://schemas.microsoft.com/office/drawing/2017/decorative" val="1"/>
              </a:ext>
            </a:extLst>
          </p:cNvPr>
          <p:cNvSpPr>
            <a:spLocks noGrp="1"/>
          </p:cNvSpPr>
          <p:nvPr>
            <p:ph type="dt" sz="half" idx="19"/>
          </p:nvPr>
        </p:nvSpPr>
        <p:spPr/>
        <p:txBody>
          <a:bodyPr/>
          <a:lstStyle/>
          <a:p>
            <a:r>
              <a:rPr lang="en-US" dirty="0"/>
              <a:t>2021</a:t>
            </a:r>
          </a:p>
        </p:txBody>
      </p:sp>
      <p:pic>
        <p:nvPicPr>
          <p:cNvPr id="13" name="Picture 12" descr="Instructor choking another instructor from the front.">
            <a:extLst>
              <a:ext uri="{FF2B5EF4-FFF2-40B4-BE49-F238E27FC236}">
                <a16:creationId xmlns:a16="http://schemas.microsoft.com/office/drawing/2014/main" id="{B1481D58-1D0A-49D7-A42F-BCB9A5EC3C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09160" y="1225296"/>
            <a:ext cx="3467883" cy="49224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42574-3A33-4C39-9B32-D0EEC81435FD}"/>
              </a:ext>
            </a:extLst>
          </p:cNvPr>
          <p:cNvSpPr>
            <a:spLocks noGrp="1"/>
          </p:cNvSpPr>
          <p:nvPr>
            <p:ph type="title"/>
          </p:nvPr>
        </p:nvSpPr>
        <p:spPr/>
        <p:txBody>
          <a:bodyPr/>
          <a:lstStyle/>
          <a:p>
            <a:r>
              <a:rPr lang="en-US" sz="1600" b="0" i="1" dirty="0">
                <a:solidFill>
                  <a:schemeClr val="accent4"/>
                </a:solidFill>
              </a:rPr>
              <a:t>Responding to Workplace Violence in Healthcare</a:t>
            </a:r>
            <a:r>
              <a:rPr lang="en-US" sz="2400" b="0" i="1" dirty="0">
                <a:solidFill>
                  <a:schemeClr val="accent4"/>
                </a:solidFill>
              </a:rPr>
              <a:t>	</a:t>
            </a:r>
            <a:r>
              <a:rPr lang="en-US" sz="1600" b="0" i="1" dirty="0">
                <a:solidFill>
                  <a:schemeClr val="accent4"/>
                </a:solidFill>
              </a:rPr>
              <a:t>				How to be a ML Pitcher</a:t>
            </a:r>
            <a:endParaRPr lang="en-US" sz="1600" b="0" dirty="0">
              <a:solidFill>
                <a:schemeClr val="accent1"/>
              </a:solidFill>
            </a:endParaRPr>
          </a:p>
        </p:txBody>
      </p:sp>
      <p:sp>
        <p:nvSpPr>
          <p:cNvPr id="4" name="Footer Placeholder 3">
            <a:extLst>
              <a:ext uri="{FF2B5EF4-FFF2-40B4-BE49-F238E27FC236}">
                <a16:creationId xmlns:a16="http://schemas.microsoft.com/office/drawing/2014/main" id="{8F33BDED-CADB-4099-BA48-E7B59A59FA4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Summa Health</a:t>
            </a:r>
          </a:p>
        </p:txBody>
      </p:sp>
      <p:sp>
        <p:nvSpPr>
          <p:cNvPr id="5" name="Slide Number Placeholder 4">
            <a:extLst>
              <a:ext uri="{FF2B5EF4-FFF2-40B4-BE49-F238E27FC236}">
                <a16:creationId xmlns:a16="http://schemas.microsoft.com/office/drawing/2014/main" id="{612D586B-9FF0-4538-988C-E0494633B792}"/>
              </a:ext>
            </a:extLst>
          </p:cNvPr>
          <p:cNvSpPr>
            <a:spLocks noGrp="1"/>
          </p:cNvSpPr>
          <p:nvPr>
            <p:ph type="sldNum" sz="quarter" idx="12"/>
          </p:nvPr>
        </p:nvSpPr>
        <p:spPr/>
        <p:txBody>
          <a:bodyPr/>
          <a:lstStyle/>
          <a:p>
            <a:fld id="{5E8BC936-0928-C346-B13E-04BD58031644}" type="slidenum">
              <a:rPr lang="en-US" smtClean="0"/>
              <a:pPr/>
              <a:t>71</a:t>
            </a:fld>
            <a:endParaRPr lang="en-US" dirty="0"/>
          </a:p>
        </p:txBody>
      </p:sp>
      <p:sp>
        <p:nvSpPr>
          <p:cNvPr id="6" name="Date Placeholder 5">
            <a:extLst>
              <a:ext uri="{FF2B5EF4-FFF2-40B4-BE49-F238E27FC236}">
                <a16:creationId xmlns:a16="http://schemas.microsoft.com/office/drawing/2014/main" id="{5033523E-5A64-44C8-B593-F7F290BF61A1}"/>
              </a:ext>
              <a:ext uri="{C183D7F6-B498-43B3-948B-1728B52AA6E4}">
                <adec:decorative xmlns:adec="http://schemas.microsoft.com/office/drawing/2017/decorative" val="1"/>
              </a:ext>
            </a:extLst>
          </p:cNvPr>
          <p:cNvSpPr>
            <a:spLocks noGrp="1"/>
          </p:cNvSpPr>
          <p:nvPr>
            <p:ph type="dt" sz="half" idx="15"/>
          </p:nvPr>
        </p:nvSpPr>
        <p:spPr/>
        <p:txBody>
          <a:bodyPr/>
          <a:lstStyle/>
          <a:p>
            <a:r>
              <a:rPr lang="en-US" dirty="0"/>
              <a:t>2021</a:t>
            </a:r>
          </a:p>
        </p:txBody>
      </p:sp>
      <p:pic>
        <p:nvPicPr>
          <p:cNvPr id="7" name="Content Placeholder 6" descr="A series of photos showing different stages of defending against an attacker who grabs their neck from the front in a choke hold. The instructor, using a technique that is similar to pitching a baseball, raises their arm up, turns to the opposite direction, and then forcefully brings their outstretched arm down which completing the turn.  This breaks the attacker’s grip allowing the victim to get away.">
            <a:extLst>
              <a:ext uri="{FF2B5EF4-FFF2-40B4-BE49-F238E27FC236}">
                <a16:creationId xmlns:a16="http://schemas.microsoft.com/office/drawing/2014/main" id="{BB18D390-13D1-492D-A2EA-819AE79EDE6B}"/>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57200" y="1066800"/>
            <a:ext cx="2394904" cy="3399440"/>
          </a:xfrm>
          <a:prstGeom prst="rect">
            <a:avLst/>
          </a:prstGeom>
        </p:spPr>
      </p:pic>
      <p:pic>
        <p:nvPicPr>
          <p:cNvPr id="11" name="Picture 10" descr="Arm lifting up and over.">
            <a:extLst>
              <a:ext uri="{FF2B5EF4-FFF2-40B4-BE49-F238E27FC236}">
                <a16:creationId xmlns:a16="http://schemas.microsoft.com/office/drawing/2014/main" id="{07E0C364-4B0C-4031-9234-12A1764ECE66}"/>
              </a:ex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54810" y="2604357"/>
            <a:ext cx="2274455" cy="2642934"/>
          </a:xfrm>
          <a:prstGeom prst="rect">
            <a:avLst/>
          </a:prstGeom>
        </p:spPr>
      </p:pic>
      <p:pic>
        <p:nvPicPr>
          <p:cNvPr id="13" name="Picture 12" descr="Arm pressing over and down.">
            <a:extLst>
              <a:ext uri="{FF2B5EF4-FFF2-40B4-BE49-F238E27FC236}">
                <a16:creationId xmlns:a16="http://schemas.microsoft.com/office/drawing/2014/main" id="{DD56B973-4B97-44C1-A731-0DBE5A3D4760}"/>
              </a:ext>
              <a:ext uri="{C183D7F6-B498-43B3-948B-1728B52AA6E4}">
                <adec:decorative xmlns:adec="http://schemas.microsoft.com/office/drawing/2017/decorative" val="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91972" y="1410652"/>
            <a:ext cx="2279287" cy="2399348"/>
          </a:xfrm>
          <a:prstGeom prst="rect">
            <a:avLst/>
          </a:prstGeom>
        </p:spPr>
      </p:pic>
      <p:pic>
        <p:nvPicPr>
          <p:cNvPr id="15" name="Picture 14" descr="Victim getting away.">
            <a:extLst>
              <a:ext uri="{FF2B5EF4-FFF2-40B4-BE49-F238E27FC236}">
                <a16:creationId xmlns:a16="http://schemas.microsoft.com/office/drawing/2014/main" id="{506A3F81-87B7-4308-8FCD-2DA65E1689EB}"/>
              </a:ext>
              <a:ext uri="{C183D7F6-B498-43B3-948B-1728B52AA6E4}">
                <adec:decorative xmlns:adec="http://schemas.microsoft.com/office/drawing/2017/decorative" val="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72200" y="2604357"/>
            <a:ext cx="2274550" cy="3516697"/>
          </a:xfrm>
          <a:prstGeom prst="rect">
            <a:avLst/>
          </a:prstGeom>
        </p:spPr>
      </p:pic>
    </p:spTree>
    <p:extLst>
      <p:ext uri="{BB962C8B-B14F-4D97-AF65-F5344CB8AC3E}">
        <p14:creationId xmlns:p14="http://schemas.microsoft.com/office/powerpoint/2010/main" val="42735241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48E25-28E4-4A2C-A91F-F69E702605CF}"/>
              </a:ext>
            </a:extLst>
          </p:cNvPr>
          <p:cNvSpPr>
            <a:spLocks noGrp="1"/>
          </p:cNvSpPr>
          <p:nvPr>
            <p:ph type="title"/>
          </p:nvPr>
        </p:nvSpPr>
        <p:spPr/>
        <p:txBody>
          <a:bodyPr/>
          <a:lstStyle/>
          <a:p>
            <a:r>
              <a:rPr lang="en-US" sz="1600" b="0" i="1" dirty="0">
                <a:solidFill>
                  <a:schemeClr val="accent4"/>
                </a:solidFill>
              </a:rPr>
              <a:t>Responding to Workplace Violence in Healthcare					Major League Pitcher Video</a:t>
            </a:r>
            <a:endParaRPr lang="en-US" sz="1600" dirty="0"/>
          </a:p>
        </p:txBody>
      </p:sp>
      <p:sp>
        <p:nvSpPr>
          <p:cNvPr id="3" name="Content Placeholder 2" descr="Watch Video #23 an instructor teaches how to get away from an aggressor who grabs your throat from the front.&#10;&#10;https://www.summahealth.org/medicaleducation/fellowships/medical-simulation/simulation-courses/responding-to-workplace-violence-in-healthcare">
            <a:extLst>
              <a:ext uri="{FF2B5EF4-FFF2-40B4-BE49-F238E27FC236}">
                <a16:creationId xmlns:a16="http://schemas.microsoft.com/office/drawing/2014/main" id="{B18188C1-D7DB-43D4-8BF3-F03B8980E14D}"/>
              </a:ext>
            </a:extLst>
          </p:cNvPr>
          <p:cNvSpPr>
            <a:spLocks noGrp="1"/>
          </p:cNvSpPr>
          <p:nvPr>
            <p:ph idx="1"/>
          </p:nvPr>
        </p:nvSpPr>
        <p:spPr/>
        <p:txBody>
          <a:bodyPr/>
          <a:lstStyle/>
          <a:p>
            <a:pPr marL="0" indent="0">
              <a:buNone/>
            </a:pPr>
            <a:r>
              <a:rPr lang="en-US" sz="2800" dirty="0">
                <a:solidFill>
                  <a:schemeClr val="accent1"/>
                </a:solidFill>
              </a:rPr>
              <a:t>Front Choke Defense </a:t>
            </a:r>
          </a:p>
          <a:p>
            <a:pPr marL="0" indent="0">
              <a:buNone/>
            </a:pPr>
            <a:r>
              <a:rPr lang="en-US" sz="2400" dirty="0"/>
              <a:t>Instructional Video</a:t>
            </a:r>
          </a:p>
          <a:p>
            <a:pPr marL="0" indent="0">
              <a:buNone/>
            </a:pPr>
            <a:endParaRPr lang="en-US" sz="3600" dirty="0"/>
          </a:p>
          <a:p>
            <a:pPr marL="0" indent="0">
              <a:buNone/>
            </a:pPr>
            <a:endParaRPr lang="en-US" sz="3600" dirty="0"/>
          </a:p>
          <a:p>
            <a:pPr marL="0" indent="0">
              <a:buNone/>
            </a:pPr>
            <a:endParaRPr lang="en-US" sz="3600" dirty="0"/>
          </a:p>
          <a:p>
            <a:pPr marL="0" indent="0">
              <a:buNone/>
            </a:pPr>
            <a:endParaRPr lang="en-US" sz="3600" dirty="0"/>
          </a:p>
          <a:p>
            <a:pPr marL="0" indent="0">
              <a:buNone/>
            </a:pPr>
            <a:endParaRPr lang="en-US" sz="3600" dirty="0"/>
          </a:p>
          <a:p>
            <a:pPr marL="0" indent="0" algn="r">
              <a:buNone/>
            </a:pPr>
            <a:endParaRPr lang="en-US" sz="1600" dirty="0">
              <a:solidFill>
                <a:schemeClr val="accent3"/>
              </a:solidFill>
            </a:endParaRPr>
          </a:p>
          <a:p>
            <a:pPr marL="0" indent="0" algn="r">
              <a:buNone/>
            </a:pPr>
            <a:endParaRPr lang="en-US" sz="1000" u="sng" dirty="0">
              <a:solidFill>
                <a:schemeClr val="accent3"/>
              </a:solidFill>
            </a:endParaRPr>
          </a:p>
          <a:p>
            <a:pPr marL="0" indent="0" algn="r">
              <a:buNone/>
            </a:pPr>
            <a:endParaRPr lang="en-US" sz="1000" u="sng" dirty="0">
              <a:solidFill>
                <a:schemeClr val="accent3"/>
              </a:solidFill>
              <a:hlinkClick r:id="rId3"/>
            </a:endParaRPr>
          </a:p>
          <a:p>
            <a:pPr marL="0" indent="0" algn="r">
              <a:buNone/>
            </a:pPr>
            <a:r>
              <a:rPr lang="en-US" sz="1000" u="sng" dirty="0">
                <a:solidFill>
                  <a:schemeClr val="accent3"/>
                </a:solidFill>
                <a:hlinkClick r:id="rId3"/>
              </a:rPr>
              <a:t>Click and Select Video #23 Tools to Engage Front Choke Major League Pitcher</a:t>
            </a:r>
            <a:endParaRPr lang="en-US" sz="1000" u="sng" dirty="0"/>
          </a:p>
          <a:p>
            <a:pPr marL="0" indent="0">
              <a:buNone/>
            </a:pPr>
            <a:endParaRPr lang="en-US" dirty="0"/>
          </a:p>
        </p:txBody>
      </p:sp>
      <p:sp>
        <p:nvSpPr>
          <p:cNvPr id="4" name="Footer Placeholder 3">
            <a:extLst>
              <a:ext uri="{FF2B5EF4-FFF2-40B4-BE49-F238E27FC236}">
                <a16:creationId xmlns:a16="http://schemas.microsoft.com/office/drawing/2014/main" id="{49BAF2C2-AAB1-4EFF-B4EF-D99A20B49FA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Summa Health</a:t>
            </a:r>
          </a:p>
        </p:txBody>
      </p:sp>
      <p:sp>
        <p:nvSpPr>
          <p:cNvPr id="5" name="Slide Number Placeholder 4">
            <a:extLst>
              <a:ext uri="{FF2B5EF4-FFF2-40B4-BE49-F238E27FC236}">
                <a16:creationId xmlns:a16="http://schemas.microsoft.com/office/drawing/2014/main" id="{99670E0F-CE43-497B-A01D-A1848C3C8B16}"/>
              </a:ext>
              <a:ext uri="{C183D7F6-B498-43B3-948B-1728B52AA6E4}">
                <adec:decorative xmlns:adec="http://schemas.microsoft.com/office/drawing/2017/decorative" val="1"/>
              </a:ext>
            </a:extLst>
          </p:cNvPr>
          <p:cNvSpPr>
            <a:spLocks noGrp="1"/>
          </p:cNvSpPr>
          <p:nvPr>
            <p:ph type="sldNum" sz="quarter" idx="12"/>
          </p:nvPr>
        </p:nvSpPr>
        <p:spPr/>
        <p:txBody>
          <a:bodyPr/>
          <a:lstStyle/>
          <a:p>
            <a:fld id="{5E8BC936-0928-C346-B13E-04BD58031644}" type="slidenum">
              <a:rPr lang="en-US" smtClean="0"/>
              <a:pPr/>
              <a:t>72</a:t>
            </a:fld>
            <a:endParaRPr lang="en-US" dirty="0"/>
          </a:p>
        </p:txBody>
      </p:sp>
      <p:sp>
        <p:nvSpPr>
          <p:cNvPr id="6" name="Date Placeholder 5">
            <a:extLst>
              <a:ext uri="{FF2B5EF4-FFF2-40B4-BE49-F238E27FC236}">
                <a16:creationId xmlns:a16="http://schemas.microsoft.com/office/drawing/2014/main" id="{3F88C1A6-11B4-405F-9B39-AFCAEAD32D3D}"/>
              </a:ext>
              <a:ext uri="{C183D7F6-B498-43B3-948B-1728B52AA6E4}">
                <adec:decorative xmlns:adec="http://schemas.microsoft.com/office/drawing/2017/decorative" val="1"/>
              </a:ext>
            </a:extLst>
          </p:cNvPr>
          <p:cNvSpPr>
            <a:spLocks noGrp="1"/>
          </p:cNvSpPr>
          <p:nvPr>
            <p:ph type="dt" sz="half" idx="15"/>
          </p:nvPr>
        </p:nvSpPr>
        <p:spPr/>
        <p:txBody>
          <a:bodyPr/>
          <a:lstStyle/>
          <a:p>
            <a:r>
              <a:rPr lang="en-US" dirty="0"/>
              <a:t>2021</a:t>
            </a:r>
          </a:p>
        </p:txBody>
      </p:sp>
      <p:sp>
        <p:nvSpPr>
          <p:cNvPr id="7" name="Action Button: Video 6" descr="Watch Video #23 an instructor teaches how to get away from an aggressor who grabs your throat from the front.&#10;&#10;https://www.summahealth.org/medicaleducation/fellowships/medical-simulation/simulation-courses/responding-to-workplace-violence-in-healthcare">
            <a:hlinkClick r:id="rId3"/>
            <a:extLst>
              <a:ext uri="{FF2B5EF4-FFF2-40B4-BE49-F238E27FC236}">
                <a16:creationId xmlns:a16="http://schemas.microsoft.com/office/drawing/2014/main" id="{30DDD95D-32CF-44FB-8418-87A6A9B9779A}"/>
              </a:ext>
              <a:ext uri="{C183D7F6-B498-43B3-948B-1728B52AA6E4}">
                <adec:decorative xmlns:adec="http://schemas.microsoft.com/office/drawing/2017/decorative" val="0"/>
              </a:ext>
            </a:extLst>
          </p:cNvPr>
          <p:cNvSpPr/>
          <p:nvPr/>
        </p:nvSpPr>
        <p:spPr>
          <a:xfrm>
            <a:off x="2286000" y="2895600"/>
            <a:ext cx="4343400" cy="2362200"/>
          </a:xfrm>
          <a:prstGeom prst="actionButtonMovi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714885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42574-3A33-4C39-9B32-D0EEC81435FD}"/>
              </a:ext>
            </a:extLst>
          </p:cNvPr>
          <p:cNvSpPr>
            <a:spLocks noGrp="1"/>
          </p:cNvSpPr>
          <p:nvPr>
            <p:ph type="title"/>
          </p:nvPr>
        </p:nvSpPr>
        <p:spPr/>
        <p:txBody>
          <a:bodyPr/>
          <a:lstStyle/>
          <a:p>
            <a:r>
              <a:rPr lang="en-US" sz="1600" b="0" i="1" dirty="0">
                <a:solidFill>
                  <a:schemeClr val="accent4"/>
                </a:solidFill>
              </a:rPr>
              <a:t>Responding to Workplace Violence in Healthcare				 How to be a ML Pitcher review</a:t>
            </a:r>
            <a:endParaRPr lang="en-US" sz="1600" b="0" dirty="0">
              <a:solidFill>
                <a:schemeClr val="accent1"/>
              </a:solidFill>
            </a:endParaRPr>
          </a:p>
        </p:txBody>
      </p:sp>
      <p:sp>
        <p:nvSpPr>
          <p:cNvPr id="4" name="Footer Placeholder 3">
            <a:extLst>
              <a:ext uri="{FF2B5EF4-FFF2-40B4-BE49-F238E27FC236}">
                <a16:creationId xmlns:a16="http://schemas.microsoft.com/office/drawing/2014/main" id="{8F33BDED-CADB-4099-BA48-E7B59A59FA4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Summa Health</a:t>
            </a:r>
          </a:p>
        </p:txBody>
      </p:sp>
      <p:sp>
        <p:nvSpPr>
          <p:cNvPr id="5" name="Slide Number Placeholder 4">
            <a:extLst>
              <a:ext uri="{FF2B5EF4-FFF2-40B4-BE49-F238E27FC236}">
                <a16:creationId xmlns:a16="http://schemas.microsoft.com/office/drawing/2014/main" id="{612D586B-9FF0-4538-988C-E0494633B792}"/>
              </a:ext>
              <a:ext uri="{C183D7F6-B498-43B3-948B-1728B52AA6E4}">
                <adec:decorative xmlns:adec="http://schemas.microsoft.com/office/drawing/2017/decorative" val="1"/>
              </a:ext>
            </a:extLst>
          </p:cNvPr>
          <p:cNvSpPr>
            <a:spLocks noGrp="1"/>
          </p:cNvSpPr>
          <p:nvPr>
            <p:ph type="sldNum" sz="quarter" idx="12"/>
          </p:nvPr>
        </p:nvSpPr>
        <p:spPr/>
        <p:txBody>
          <a:bodyPr/>
          <a:lstStyle/>
          <a:p>
            <a:fld id="{5E8BC936-0928-C346-B13E-04BD58031644}" type="slidenum">
              <a:rPr lang="en-US" smtClean="0"/>
              <a:pPr/>
              <a:t>73</a:t>
            </a:fld>
            <a:endParaRPr lang="en-US" dirty="0"/>
          </a:p>
        </p:txBody>
      </p:sp>
      <p:sp>
        <p:nvSpPr>
          <p:cNvPr id="6" name="Date Placeholder 5">
            <a:extLst>
              <a:ext uri="{FF2B5EF4-FFF2-40B4-BE49-F238E27FC236}">
                <a16:creationId xmlns:a16="http://schemas.microsoft.com/office/drawing/2014/main" id="{5033523E-5A64-44C8-B593-F7F290BF61A1}"/>
              </a:ext>
              <a:ext uri="{C183D7F6-B498-43B3-948B-1728B52AA6E4}">
                <adec:decorative xmlns:adec="http://schemas.microsoft.com/office/drawing/2017/decorative" val="1"/>
              </a:ext>
            </a:extLst>
          </p:cNvPr>
          <p:cNvSpPr>
            <a:spLocks noGrp="1"/>
          </p:cNvSpPr>
          <p:nvPr>
            <p:ph type="dt" sz="half" idx="15"/>
          </p:nvPr>
        </p:nvSpPr>
        <p:spPr/>
        <p:txBody>
          <a:bodyPr/>
          <a:lstStyle/>
          <a:p>
            <a:r>
              <a:rPr lang="en-US" dirty="0"/>
              <a:t>2021</a:t>
            </a:r>
          </a:p>
        </p:txBody>
      </p:sp>
      <p:pic>
        <p:nvPicPr>
          <p:cNvPr id="7" name="Content Placeholder 6" descr="A series of photos showing different stages of defending against an attacker who grabs their neck from the front in a choke hold. The instructor, using a technique that is similar to pitching a baseball, raises their arm up, turns to the opposite direction, and then forcefully brings their outstretched arm down which completing the turn.  This breaks the attacker’s grip allowing the victim to get away.">
            <a:extLst>
              <a:ext uri="{FF2B5EF4-FFF2-40B4-BE49-F238E27FC236}">
                <a16:creationId xmlns:a16="http://schemas.microsoft.com/office/drawing/2014/main" id="{BB18D390-13D1-492D-A2EA-819AE79EDE6B}"/>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57200" y="1066800"/>
            <a:ext cx="2394904" cy="3399440"/>
          </a:xfrm>
          <a:prstGeom prst="rect">
            <a:avLst/>
          </a:prstGeom>
        </p:spPr>
      </p:pic>
      <p:pic>
        <p:nvPicPr>
          <p:cNvPr id="11" name="Picture 10" descr="Arm lifting up and over.">
            <a:extLst>
              <a:ext uri="{FF2B5EF4-FFF2-40B4-BE49-F238E27FC236}">
                <a16:creationId xmlns:a16="http://schemas.microsoft.com/office/drawing/2014/main" id="{07E0C364-4B0C-4031-9234-12A1764ECE66}"/>
              </a:ex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54810" y="2604357"/>
            <a:ext cx="2274455" cy="2642934"/>
          </a:xfrm>
          <a:prstGeom prst="rect">
            <a:avLst/>
          </a:prstGeom>
        </p:spPr>
      </p:pic>
      <p:pic>
        <p:nvPicPr>
          <p:cNvPr id="13" name="Picture 12" descr="Arm pressing over and down.">
            <a:extLst>
              <a:ext uri="{FF2B5EF4-FFF2-40B4-BE49-F238E27FC236}">
                <a16:creationId xmlns:a16="http://schemas.microsoft.com/office/drawing/2014/main" id="{DD56B973-4B97-44C1-A731-0DBE5A3D4760}"/>
              </a:ext>
              <a:ext uri="{C183D7F6-B498-43B3-948B-1728B52AA6E4}">
                <adec:decorative xmlns:adec="http://schemas.microsoft.com/office/drawing/2017/decorative" val="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91972" y="1410652"/>
            <a:ext cx="2279287" cy="2399348"/>
          </a:xfrm>
          <a:prstGeom prst="rect">
            <a:avLst/>
          </a:prstGeom>
        </p:spPr>
      </p:pic>
      <p:pic>
        <p:nvPicPr>
          <p:cNvPr id="15" name="Picture 14" descr="Victim getting away.">
            <a:extLst>
              <a:ext uri="{FF2B5EF4-FFF2-40B4-BE49-F238E27FC236}">
                <a16:creationId xmlns:a16="http://schemas.microsoft.com/office/drawing/2014/main" id="{506A3F81-87B7-4308-8FCD-2DA65E1689EB}"/>
              </a:ext>
              <a:ext uri="{C183D7F6-B498-43B3-948B-1728B52AA6E4}">
                <adec:decorative xmlns:adec="http://schemas.microsoft.com/office/drawing/2017/decorative" val="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72200" y="2604357"/>
            <a:ext cx="2274550" cy="3516697"/>
          </a:xfrm>
          <a:prstGeom prst="rect">
            <a:avLst/>
          </a:prstGeom>
        </p:spPr>
      </p:pic>
    </p:spTree>
    <p:extLst>
      <p:ext uri="{BB962C8B-B14F-4D97-AF65-F5344CB8AC3E}">
        <p14:creationId xmlns:p14="http://schemas.microsoft.com/office/powerpoint/2010/main" val="32040504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37847D9-824E-4D61-8E97-D75BDCFDABB7}"/>
              </a:ext>
            </a:extLst>
          </p:cNvPr>
          <p:cNvSpPr>
            <a:spLocks noGrp="1"/>
          </p:cNvSpPr>
          <p:nvPr>
            <p:ph type="title"/>
          </p:nvPr>
        </p:nvSpPr>
        <p:spPr>
          <a:xfrm>
            <a:off x="457200" y="457200"/>
            <a:ext cx="8229600" cy="768096"/>
          </a:xfrm>
        </p:spPr>
        <p:txBody>
          <a:bodyPr/>
          <a:lstStyle/>
          <a:p>
            <a:r>
              <a:rPr lang="en-US" sz="1600" b="0" i="1" dirty="0">
                <a:solidFill>
                  <a:schemeClr val="accent4"/>
                </a:solidFill>
              </a:rPr>
              <a:t>Responding to Workplace Violence in Healthcare					Engage: Squash the Bug</a:t>
            </a:r>
            <a:endParaRPr lang="en-US" sz="2000" dirty="0"/>
          </a:p>
        </p:txBody>
      </p:sp>
      <p:sp>
        <p:nvSpPr>
          <p:cNvPr id="3" name="Content Placeholder 2"/>
          <p:cNvSpPr>
            <a:spLocks noGrp="1"/>
          </p:cNvSpPr>
          <p:nvPr>
            <p:ph sz="quarter" idx="14"/>
          </p:nvPr>
        </p:nvSpPr>
        <p:spPr>
          <a:xfrm>
            <a:off x="4572000" y="1225296"/>
            <a:ext cx="3977640" cy="4572000"/>
          </a:xfrm>
        </p:spPr>
        <p:txBody>
          <a:bodyPr/>
          <a:lstStyle/>
          <a:p>
            <a:pPr>
              <a:lnSpc>
                <a:spcPct val="150000"/>
              </a:lnSpc>
              <a:buNone/>
            </a:pPr>
            <a:r>
              <a:rPr lang="en-US" sz="2800" dirty="0">
                <a:solidFill>
                  <a:schemeClr val="accent1"/>
                </a:solidFill>
              </a:rPr>
              <a:t>Grab from Behind</a:t>
            </a:r>
          </a:p>
          <a:p>
            <a:pPr marL="742950" lvl="1" indent="-457200">
              <a:lnSpc>
                <a:spcPct val="150000"/>
              </a:lnSpc>
            </a:pPr>
            <a:r>
              <a:rPr lang="en-US" dirty="0">
                <a:solidFill>
                  <a:schemeClr val="tx1"/>
                </a:solidFill>
              </a:rPr>
              <a:t>Squash the bug</a:t>
            </a:r>
          </a:p>
          <a:p>
            <a:pPr marL="742950" lvl="1" indent="-457200"/>
            <a:r>
              <a:rPr lang="en-US" dirty="0">
                <a:solidFill>
                  <a:schemeClr val="tx1"/>
                </a:solidFill>
              </a:rPr>
              <a:t>Groin strikes</a:t>
            </a:r>
          </a:p>
          <a:p>
            <a:pPr marL="457200" lvl="3" indent="-457200">
              <a:lnSpc>
                <a:spcPct val="150000"/>
              </a:lnSpc>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1AB117B7-5EA0-4685-8293-D12C95A6B876}"/>
              </a:ext>
              <a:ext uri="{C183D7F6-B498-43B3-948B-1728B52AA6E4}">
                <adec:decorative xmlns:adec="http://schemas.microsoft.com/office/drawing/2017/decorative" val="1"/>
              </a:ext>
            </a:extLst>
          </p:cNvPr>
          <p:cNvSpPr>
            <a:spLocks noGrp="1"/>
          </p:cNvSpPr>
          <p:nvPr>
            <p:ph type="ftr" sz="quarter" idx="17"/>
          </p:nvPr>
        </p:nvSpPr>
        <p:spPr/>
        <p:txBody>
          <a:bodyPr/>
          <a:lstStyle/>
          <a:p>
            <a:r>
              <a:rPr lang="en-US" dirty="0"/>
              <a:t>Summa Health</a:t>
            </a:r>
          </a:p>
        </p:txBody>
      </p:sp>
      <p:sp>
        <p:nvSpPr>
          <p:cNvPr id="6" name="Slide Number Placeholder 5">
            <a:extLst>
              <a:ext uri="{FF2B5EF4-FFF2-40B4-BE49-F238E27FC236}">
                <a16:creationId xmlns:a16="http://schemas.microsoft.com/office/drawing/2014/main" id="{B2AC729D-92B8-4FBD-BC09-49857F2A9898}"/>
              </a:ext>
              <a:ext uri="{C183D7F6-B498-43B3-948B-1728B52AA6E4}">
                <adec:decorative xmlns:adec="http://schemas.microsoft.com/office/drawing/2017/decorative" val="1"/>
              </a:ext>
            </a:extLst>
          </p:cNvPr>
          <p:cNvSpPr>
            <a:spLocks noGrp="1"/>
          </p:cNvSpPr>
          <p:nvPr>
            <p:ph type="sldNum" sz="quarter" idx="18"/>
          </p:nvPr>
        </p:nvSpPr>
        <p:spPr/>
        <p:txBody>
          <a:bodyPr/>
          <a:lstStyle/>
          <a:p>
            <a:fld id="{5E8BC936-0928-C346-B13E-04BD58031644}" type="slidenum">
              <a:rPr lang="en-US" smtClean="0"/>
              <a:pPr/>
              <a:t>74</a:t>
            </a:fld>
            <a:endParaRPr lang="en-US" dirty="0"/>
          </a:p>
        </p:txBody>
      </p:sp>
      <p:sp>
        <p:nvSpPr>
          <p:cNvPr id="2" name="Date Placeholder 1">
            <a:extLst>
              <a:ext uri="{FF2B5EF4-FFF2-40B4-BE49-F238E27FC236}">
                <a16:creationId xmlns:a16="http://schemas.microsoft.com/office/drawing/2014/main" id="{B47366C6-5E2B-4169-B2FF-DDD364243D41}"/>
              </a:ext>
              <a:ext uri="{C183D7F6-B498-43B3-948B-1728B52AA6E4}">
                <adec:decorative xmlns:adec="http://schemas.microsoft.com/office/drawing/2017/decorative" val="1"/>
              </a:ext>
            </a:extLst>
          </p:cNvPr>
          <p:cNvSpPr>
            <a:spLocks noGrp="1"/>
          </p:cNvSpPr>
          <p:nvPr>
            <p:ph type="dt" sz="half" idx="19"/>
          </p:nvPr>
        </p:nvSpPr>
        <p:spPr/>
        <p:txBody>
          <a:bodyPr/>
          <a:lstStyle/>
          <a:p>
            <a:r>
              <a:rPr lang="en-US" dirty="0"/>
              <a:t>2021</a:t>
            </a:r>
          </a:p>
        </p:txBody>
      </p:sp>
      <p:pic>
        <p:nvPicPr>
          <p:cNvPr id="13" name="Content Placeholder 12" descr="Instructor grabbing another instructor around the neck in a choke hold from behind.">
            <a:extLst>
              <a:ext uri="{FF2B5EF4-FFF2-40B4-BE49-F238E27FC236}">
                <a16:creationId xmlns:a16="http://schemas.microsoft.com/office/drawing/2014/main" id="{D492FBA8-C49D-43D7-9975-81CF37ABA14C}"/>
              </a:ext>
            </a:extLst>
          </p:cNvPr>
          <p:cNvPicPr>
            <a:picLocks noGrp="1" noChangeAspect="1"/>
          </p:cNvPicPr>
          <p:nvPr>
            <p:ph sz="quarter" idx="15"/>
          </p:nvPr>
        </p:nvPicPr>
        <p:blipFill>
          <a:blip r:embed="rId3" cstate="email">
            <a:extLst>
              <a:ext uri="{28A0092B-C50C-407E-A947-70E740481C1C}">
                <a14:useLocalDpi xmlns:a14="http://schemas.microsoft.com/office/drawing/2010/main"/>
              </a:ext>
            </a:extLst>
          </a:blip>
          <a:stretch>
            <a:fillRect/>
          </a:stretch>
        </p:blipFill>
        <p:spPr>
          <a:xfrm>
            <a:off x="457200" y="1225296"/>
            <a:ext cx="3136722" cy="4572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54F49-A2FF-4681-AED1-A2C5A7365AF5}"/>
              </a:ext>
            </a:extLst>
          </p:cNvPr>
          <p:cNvSpPr>
            <a:spLocks noGrp="1"/>
          </p:cNvSpPr>
          <p:nvPr>
            <p:ph type="title"/>
          </p:nvPr>
        </p:nvSpPr>
        <p:spPr>
          <a:xfrm>
            <a:off x="457200" y="285023"/>
            <a:ext cx="8305800" cy="768096"/>
          </a:xfrm>
        </p:spPr>
        <p:txBody>
          <a:bodyPr/>
          <a:lstStyle/>
          <a:p>
            <a:r>
              <a:rPr lang="en-US" sz="1600" b="0" i="1" dirty="0">
                <a:solidFill>
                  <a:schemeClr val="accent4"/>
                </a:solidFill>
              </a:rPr>
              <a:t>Responding to Workplace Violence in Healthcare					How to Squash the Bug	 	</a:t>
            </a:r>
            <a:endParaRPr lang="en-US" sz="1600" dirty="0"/>
          </a:p>
        </p:txBody>
      </p:sp>
      <p:pic>
        <p:nvPicPr>
          <p:cNvPr id="8" name="Content Placeholder 7" descr="A series of photos showing different stages of defending against an attacker who grabs a victim around the neck from behind. The instructor who is grabbed protects their airway by pulling down on the attacker’s forearm and pressing their own chin towards their chest to help provide air access.  The instructor then uses their heel to stomp forcefully down the shin and on top of the foot of the attacker.  This is followed by the instructor using a Hammer Fist strike to the groin of the attacker.">
            <a:extLst>
              <a:ext uri="{FF2B5EF4-FFF2-40B4-BE49-F238E27FC236}">
                <a16:creationId xmlns:a16="http://schemas.microsoft.com/office/drawing/2014/main" id="{7C1A8E47-71F2-4058-8F65-089C2354D458}"/>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90838" y="1066800"/>
            <a:ext cx="2243802" cy="3270504"/>
          </a:xfrm>
        </p:spPr>
      </p:pic>
      <p:sp>
        <p:nvSpPr>
          <p:cNvPr id="4" name="Footer Placeholder 3">
            <a:extLst>
              <a:ext uri="{FF2B5EF4-FFF2-40B4-BE49-F238E27FC236}">
                <a16:creationId xmlns:a16="http://schemas.microsoft.com/office/drawing/2014/main" id="{706087D9-074C-4885-B069-5BB2BFCE3831}"/>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Summa Health</a:t>
            </a:r>
          </a:p>
        </p:txBody>
      </p:sp>
      <p:sp>
        <p:nvSpPr>
          <p:cNvPr id="5" name="Slide Number Placeholder 4">
            <a:extLst>
              <a:ext uri="{FF2B5EF4-FFF2-40B4-BE49-F238E27FC236}">
                <a16:creationId xmlns:a16="http://schemas.microsoft.com/office/drawing/2014/main" id="{B94BB9AD-75B8-4075-945B-2747CB1610CD}"/>
              </a:ext>
              <a:ext uri="{C183D7F6-B498-43B3-948B-1728B52AA6E4}">
                <adec:decorative xmlns:adec="http://schemas.microsoft.com/office/drawing/2017/decorative" val="1"/>
              </a:ext>
            </a:extLst>
          </p:cNvPr>
          <p:cNvSpPr>
            <a:spLocks noGrp="1"/>
          </p:cNvSpPr>
          <p:nvPr>
            <p:ph type="sldNum" sz="quarter" idx="12"/>
          </p:nvPr>
        </p:nvSpPr>
        <p:spPr/>
        <p:txBody>
          <a:bodyPr/>
          <a:lstStyle/>
          <a:p>
            <a:fld id="{5E8BC936-0928-C346-B13E-04BD58031644}" type="slidenum">
              <a:rPr lang="en-US" smtClean="0"/>
              <a:pPr/>
              <a:t>75</a:t>
            </a:fld>
            <a:endParaRPr lang="en-US" dirty="0"/>
          </a:p>
        </p:txBody>
      </p:sp>
      <p:sp>
        <p:nvSpPr>
          <p:cNvPr id="6" name="Date Placeholder 5">
            <a:extLst>
              <a:ext uri="{FF2B5EF4-FFF2-40B4-BE49-F238E27FC236}">
                <a16:creationId xmlns:a16="http://schemas.microsoft.com/office/drawing/2014/main" id="{70FE351C-58B4-4903-93BA-FE886D90D20E}"/>
              </a:ext>
              <a:ext uri="{C183D7F6-B498-43B3-948B-1728B52AA6E4}">
                <adec:decorative xmlns:adec="http://schemas.microsoft.com/office/drawing/2017/decorative" val="1"/>
              </a:ext>
            </a:extLst>
          </p:cNvPr>
          <p:cNvSpPr>
            <a:spLocks noGrp="1"/>
          </p:cNvSpPr>
          <p:nvPr>
            <p:ph type="dt" sz="half" idx="15"/>
          </p:nvPr>
        </p:nvSpPr>
        <p:spPr/>
        <p:txBody>
          <a:bodyPr/>
          <a:lstStyle/>
          <a:p>
            <a:r>
              <a:rPr lang="en-US" dirty="0"/>
              <a:t>2021</a:t>
            </a:r>
          </a:p>
        </p:txBody>
      </p:sp>
      <p:pic>
        <p:nvPicPr>
          <p:cNvPr id="10" name="Picture 9" descr="Foot stomp.">
            <a:extLst>
              <a:ext uri="{FF2B5EF4-FFF2-40B4-BE49-F238E27FC236}">
                <a16:creationId xmlns:a16="http://schemas.microsoft.com/office/drawing/2014/main" id="{BE58C8A5-7536-47CF-9A98-EDAEEF275EE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60257" y="2365176"/>
            <a:ext cx="2766060" cy="1972128"/>
          </a:xfrm>
          <a:prstGeom prst="rect">
            <a:avLst/>
          </a:prstGeom>
        </p:spPr>
      </p:pic>
      <p:pic>
        <p:nvPicPr>
          <p:cNvPr id="12" name="Picture 11" descr="Strike to groin.">
            <a:extLst>
              <a:ext uri="{FF2B5EF4-FFF2-40B4-BE49-F238E27FC236}">
                <a16:creationId xmlns:a16="http://schemas.microsoft.com/office/drawing/2014/main" id="{56478CF9-A5A7-4F10-831C-4A43FF4CD60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51934" y="1095594"/>
            <a:ext cx="2544233" cy="4958801"/>
          </a:xfrm>
          <a:prstGeom prst="rect">
            <a:avLst/>
          </a:prstGeom>
        </p:spPr>
      </p:pic>
    </p:spTree>
    <p:extLst>
      <p:ext uri="{BB962C8B-B14F-4D97-AF65-F5344CB8AC3E}">
        <p14:creationId xmlns:p14="http://schemas.microsoft.com/office/powerpoint/2010/main" val="35148102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0A3C-F67A-4CCD-BB69-60E9CFB3D171}"/>
              </a:ext>
            </a:extLst>
          </p:cNvPr>
          <p:cNvSpPr>
            <a:spLocks noGrp="1"/>
          </p:cNvSpPr>
          <p:nvPr>
            <p:ph type="title"/>
          </p:nvPr>
        </p:nvSpPr>
        <p:spPr>
          <a:xfrm>
            <a:off x="457200" y="530353"/>
            <a:ext cx="8229600" cy="768096"/>
          </a:xfrm>
        </p:spPr>
        <p:txBody>
          <a:bodyPr/>
          <a:lstStyle/>
          <a:p>
            <a:r>
              <a:rPr lang="en-US" sz="1600" b="0" i="1" dirty="0">
                <a:solidFill>
                  <a:schemeClr val="accent4"/>
                </a:solidFill>
              </a:rPr>
              <a:t>Responding to Workplace Violence in Healthcare						Squash the Bug Video</a:t>
            </a:r>
            <a:endParaRPr lang="en-US" sz="1600" dirty="0"/>
          </a:p>
        </p:txBody>
      </p:sp>
      <p:sp>
        <p:nvSpPr>
          <p:cNvPr id="3" name="Content Placeholder 2" descr="Watch Video #24 an instructor teaches how to get away from an aggressor who grabs you around the neck from behind.&#10;&#10;https://www.summahealth.org/medicaleducation/fellowships/medical-simulation/simulation-courses/responding-to-workplace-violence-in-healthcare">
            <a:extLst>
              <a:ext uri="{FF2B5EF4-FFF2-40B4-BE49-F238E27FC236}">
                <a16:creationId xmlns:a16="http://schemas.microsoft.com/office/drawing/2014/main" id="{03A73398-2EE1-46FC-9C1B-86853E23EEC3}"/>
              </a:ext>
            </a:extLst>
          </p:cNvPr>
          <p:cNvSpPr>
            <a:spLocks noGrp="1"/>
          </p:cNvSpPr>
          <p:nvPr>
            <p:ph idx="1"/>
          </p:nvPr>
        </p:nvSpPr>
        <p:spPr/>
        <p:txBody>
          <a:bodyPr/>
          <a:lstStyle/>
          <a:p>
            <a:pPr marL="0" indent="0">
              <a:buNone/>
            </a:pPr>
            <a:r>
              <a:rPr lang="en-US" sz="2800" dirty="0">
                <a:solidFill>
                  <a:schemeClr val="accent1"/>
                </a:solidFill>
              </a:rPr>
              <a:t>Grab from Behind Defense </a:t>
            </a:r>
          </a:p>
          <a:p>
            <a:pPr marL="0" indent="0">
              <a:buNone/>
            </a:pPr>
            <a:r>
              <a:rPr lang="en-US" sz="2400" dirty="0"/>
              <a:t>Instructional Video</a:t>
            </a:r>
          </a:p>
          <a:p>
            <a:pPr marL="0" indent="0">
              <a:buNone/>
            </a:pPr>
            <a:endParaRPr lang="en-US" sz="3600" dirty="0"/>
          </a:p>
          <a:p>
            <a:pPr marL="0" indent="0">
              <a:buNone/>
            </a:pPr>
            <a:endParaRPr lang="en-US" sz="3600" dirty="0"/>
          </a:p>
          <a:p>
            <a:pPr marL="0" indent="0">
              <a:buNone/>
            </a:pPr>
            <a:endParaRPr lang="en-US" sz="3600" dirty="0"/>
          </a:p>
          <a:p>
            <a:pPr marL="0" indent="0">
              <a:buNone/>
            </a:pPr>
            <a:endParaRPr lang="en-US" sz="3600" dirty="0"/>
          </a:p>
          <a:p>
            <a:pPr marL="0" indent="0">
              <a:buNone/>
            </a:pPr>
            <a:endParaRPr lang="en-US" sz="3600" dirty="0"/>
          </a:p>
          <a:p>
            <a:pPr marL="0" indent="0" algn="r">
              <a:buNone/>
            </a:pPr>
            <a:endParaRPr lang="en-US" sz="1600" dirty="0">
              <a:solidFill>
                <a:schemeClr val="accent3"/>
              </a:solidFill>
            </a:endParaRPr>
          </a:p>
          <a:p>
            <a:pPr marL="0" indent="0" algn="r">
              <a:buNone/>
            </a:pPr>
            <a:endParaRPr lang="en-US" sz="1000" u="sng" dirty="0">
              <a:solidFill>
                <a:schemeClr val="accent3"/>
              </a:solidFill>
              <a:hlinkClick r:id="rId3"/>
            </a:endParaRPr>
          </a:p>
          <a:p>
            <a:pPr marL="0" indent="0" algn="r">
              <a:buNone/>
            </a:pPr>
            <a:endParaRPr lang="en-US" sz="1000" u="sng" dirty="0">
              <a:solidFill>
                <a:schemeClr val="accent3"/>
              </a:solidFill>
              <a:hlinkClick r:id="rId3"/>
            </a:endParaRPr>
          </a:p>
          <a:p>
            <a:pPr marL="0" indent="0" algn="r">
              <a:buNone/>
            </a:pPr>
            <a:r>
              <a:rPr lang="en-US" sz="1000" u="sng" dirty="0">
                <a:solidFill>
                  <a:schemeClr val="accent3"/>
                </a:solidFill>
                <a:hlinkClick r:id="rId3"/>
              </a:rPr>
              <a:t>Click and Select Video #24 Tools to Engage Rear Choke Squash the Bug</a:t>
            </a:r>
            <a:endParaRPr lang="en-US" sz="1000" u="sng" dirty="0"/>
          </a:p>
          <a:p>
            <a:pPr marL="0" indent="0">
              <a:buNone/>
            </a:pPr>
            <a:endParaRPr lang="en-US" dirty="0"/>
          </a:p>
        </p:txBody>
      </p:sp>
      <p:sp>
        <p:nvSpPr>
          <p:cNvPr id="4" name="Footer Placeholder 3">
            <a:extLst>
              <a:ext uri="{FF2B5EF4-FFF2-40B4-BE49-F238E27FC236}">
                <a16:creationId xmlns:a16="http://schemas.microsoft.com/office/drawing/2014/main" id="{48AF1BE1-63E5-4ACF-A2C5-06EFB3B66D6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Summa Health</a:t>
            </a:r>
          </a:p>
        </p:txBody>
      </p:sp>
      <p:sp>
        <p:nvSpPr>
          <p:cNvPr id="5" name="Slide Number Placeholder 4">
            <a:extLst>
              <a:ext uri="{FF2B5EF4-FFF2-40B4-BE49-F238E27FC236}">
                <a16:creationId xmlns:a16="http://schemas.microsoft.com/office/drawing/2014/main" id="{4EAA0C24-EA4A-42A3-8B4D-7906A01C1D6E}"/>
              </a:ext>
              <a:ext uri="{C183D7F6-B498-43B3-948B-1728B52AA6E4}">
                <adec:decorative xmlns:adec="http://schemas.microsoft.com/office/drawing/2017/decorative" val="1"/>
              </a:ext>
            </a:extLst>
          </p:cNvPr>
          <p:cNvSpPr>
            <a:spLocks noGrp="1"/>
          </p:cNvSpPr>
          <p:nvPr>
            <p:ph type="sldNum" sz="quarter" idx="12"/>
          </p:nvPr>
        </p:nvSpPr>
        <p:spPr/>
        <p:txBody>
          <a:bodyPr/>
          <a:lstStyle/>
          <a:p>
            <a:fld id="{5E8BC936-0928-C346-B13E-04BD58031644}" type="slidenum">
              <a:rPr lang="en-US" smtClean="0"/>
              <a:pPr/>
              <a:t>76</a:t>
            </a:fld>
            <a:endParaRPr lang="en-US" dirty="0"/>
          </a:p>
        </p:txBody>
      </p:sp>
      <p:sp>
        <p:nvSpPr>
          <p:cNvPr id="6" name="Date Placeholder 5">
            <a:extLst>
              <a:ext uri="{FF2B5EF4-FFF2-40B4-BE49-F238E27FC236}">
                <a16:creationId xmlns:a16="http://schemas.microsoft.com/office/drawing/2014/main" id="{2D4E1899-0A04-4E51-BAC9-D292CE8D2AA0}"/>
              </a:ext>
              <a:ext uri="{C183D7F6-B498-43B3-948B-1728B52AA6E4}">
                <adec:decorative xmlns:adec="http://schemas.microsoft.com/office/drawing/2017/decorative" val="1"/>
              </a:ext>
            </a:extLst>
          </p:cNvPr>
          <p:cNvSpPr>
            <a:spLocks noGrp="1"/>
          </p:cNvSpPr>
          <p:nvPr>
            <p:ph type="dt" sz="half" idx="15"/>
          </p:nvPr>
        </p:nvSpPr>
        <p:spPr/>
        <p:txBody>
          <a:bodyPr/>
          <a:lstStyle/>
          <a:p>
            <a:r>
              <a:rPr lang="en-US" dirty="0"/>
              <a:t>2021</a:t>
            </a:r>
          </a:p>
        </p:txBody>
      </p:sp>
      <p:sp>
        <p:nvSpPr>
          <p:cNvPr id="7" name="Action Button: Video 6" descr="Watch Video #24 an instructor teaches how to get away from an aggressor who grabs you around the neck from behind.&#10;&#10;https://www.summahealth.org/medicaleducation/fellowships/medical-simulation/simulation-courses/responding-to-workplace-violence-in-healthcare">
            <a:hlinkClick r:id="rId3"/>
            <a:extLst>
              <a:ext uri="{FF2B5EF4-FFF2-40B4-BE49-F238E27FC236}">
                <a16:creationId xmlns:a16="http://schemas.microsoft.com/office/drawing/2014/main" id="{539191BE-44A8-4853-82B1-36C10381D79A}"/>
              </a:ext>
              <a:ext uri="{C183D7F6-B498-43B3-948B-1728B52AA6E4}">
                <adec:decorative xmlns:adec="http://schemas.microsoft.com/office/drawing/2017/decorative" val="0"/>
              </a:ext>
            </a:extLst>
          </p:cNvPr>
          <p:cNvSpPr/>
          <p:nvPr/>
        </p:nvSpPr>
        <p:spPr>
          <a:xfrm>
            <a:off x="2514600" y="2667000"/>
            <a:ext cx="4114800" cy="2362200"/>
          </a:xfrm>
          <a:prstGeom prst="actionButtonMovi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437961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54F49-A2FF-4681-AED1-A2C5A7365AF5}"/>
              </a:ext>
            </a:extLst>
          </p:cNvPr>
          <p:cNvSpPr>
            <a:spLocks noGrp="1"/>
          </p:cNvSpPr>
          <p:nvPr>
            <p:ph type="title"/>
          </p:nvPr>
        </p:nvSpPr>
        <p:spPr>
          <a:xfrm>
            <a:off x="457200" y="285023"/>
            <a:ext cx="8305800" cy="768096"/>
          </a:xfrm>
        </p:spPr>
        <p:txBody>
          <a:bodyPr/>
          <a:lstStyle/>
          <a:p>
            <a:r>
              <a:rPr lang="en-US" sz="1600" b="0" i="1" dirty="0">
                <a:solidFill>
                  <a:schemeClr val="accent4"/>
                </a:solidFill>
              </a:rPr>
              <a:t>Responding to Workplace Violence in Healthcare 				 How to Squash the Bug review</a:t>
            </a:r>
            <a:br>
              <a:rPr lang="en-US" sz="2400" dirty="0">
                <a:solidFill>
                  <a:schemeClr val="tx1"/>
                </a:solidFill>
              </a:rPr>
            </a:br>
            <a:r>
              <a:rPr lang="en-US" sz="2400" i="1" dirty="0"/>
              <a:t> </a:t>
            </a:r>
            <a:endParaRPr lang="en-US" sz="2400" dirty="0"/>
          </a:p>
        </p:txBody>
      </p:sp>
      <p:pic>
        <p:nvPicPr>
          <p:cNvPr id="8" name="Content Placeholder 7" descr="A series of photos showing different stages of defending against an attacker who grabs a victim around the neck from behind. The instructor who is grabbed protects their airway by pulling down on the attacker’s forearm and pressing their own chin towards their chest to help provide air access.  The instructor then uses their heel to stomp forcefully down the shin and on top of the foot of the attacker.  This is followed by the instructor using a Hammer Fist strike to the groin of the attacker.">
            <a:extLst>
              <a:ext uri="{FF2B5EF4-FFF2-40B4-BE49-F238E27FC236}">
                <a16:creationId xmlns:a16="http://schemas.microsoft.com/office/drawing/2014/main" id="{7C1A8E47-71F2-4058-8F65-089C2354D458}"/>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90838" y="1066800"/>
            <a:ext cx="2243802" cy="3270504"/>
          </a:xfrm>
        </p:spPr>
      </p:pic>
      <p:sp>
        <p:nvSpPr>
          <p:cNvPr id="4" name="Footer Placeholder 3">
            <a:extLst>
              <a:ext uri="{FF2B5EF4-FFF2-40B4-BE49-F238E27FC236}">
                <a16:creationId xmlns:a16="http://schemas.microsoft.com/office/drawing/2014/main" id="{706087D9-074C-4885-B069-5BB2BFCE3831}"/>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Summa Health</a:t>
            </a:r>
          </a:p>
        </p:txBody>
      </p:sp>
      <p:sp>
        <p:nvSpPr>
          <p:cNvPr id="5" name="Slide Number Placeholder 4">
            <a:extLst>
              <a:ext uri="{FF2B5EF4-FFF2-40B4-BE49-F238E27FC236}">
                <a16:creationId xmlns:a16="http://schemas.microsoft.com/office/drawing/2014/main" id="{B94BB9AD-75B8-4075-945B-2747CB1610CD}"/>
              </a:ext>
              <a:ext uri="{C183D7F6-B498-43B3-948B-1728B52AA6E4}">
                <adec:decorative xmlns:adec="http://schemas.microsoft.com/office/drawing/2017/decorative" val="1"/>
              </a:ext>
            </a:extLst>
          </p:cNvPr>
          <p:cNvSpPr>
            <a:spLocks noGrp="1"/>
          </p:cNvSpPr>
          <p:nvPr>
            <p:ph type="sldNum" sz="quarter" idx="12"/>
          </p:nvPr>
        </p:nvSpPr>
        <p:spPr/>
        <p:txBody>
          <a:bodyPr/>
          <a:lstStyle/>
          <a:p>
            <a:fld id="{5E8BC936-0928-C346-B13E-04BD58031644}" type="slidenum">
              <a:rPr lang="en-US" smtClean="0"/>
              <a:pPr/>
              <a:t>77</a:t>
            </a:fld>
            <a:endParaRPr lang="en-US" dirty="0"/>
          </a:p>
        </p:txBody>
      </p:sp>
      <p:sp>
        <p:nvSpPr>
          <p:cNvPr id="6" name="Date Placeholder 5">
            <a:extLst>
              <a:ext uri="{FF2B5EF4-FFF2-40B4-BE49-F238E27FC236}">
                <a16:creationId xmlns:a16="http://schemas.microsoft.com/office/drawing/2014/main" id="{70FE351C-58B4-4903-93BA-FE886D90D20E}"/>
              </a:ext>
              <a:ext uri="{C183D7F6-B498-43B3-948B-1728B52AA6E4}">
                <adec:decorative xmlns:adec="http://schemas.microsoft.com/office/drawing/2017/decorative" val="1"/>
              </a:ext>
            </a:extLst>
          </p:cNvPr>
          <p:cNvSpPr>
            <a:spLocks noGrp="1"/>
          </p:cNvSpPr>
          <p:nvPr>
            <p:ph type="dt" sz="half" idx="15"/>
          </p:nvPr>
        </p:nvSpPr>
        <p:spPr/>
        <p:txBody>
          <a:bodyPr/>
          <a:lstStyle/>
          <a:p>
            <a:r>
              <a:rPr lang="en-US" dirty="0"/>
              <a:t>2021</a:t>
            </a:r>
          </a:p>
        </p:txBody>
      </p:sp>
      <p:pic>
        <p:nvPicPr>
          <p:cNvPr id="10" name="Picture 9" descr="Foot stomp.">
            <a:extLst>
              <a:ext uri="{FF2B5EF4-FFF2-40B4-BE49-F238E27FC236}">
                <a16:creationId xmlns:a16="http://schemas.microsoft.com/office/drawing/2014/main" id="{BE58C8A5-7536-47CF-9A98-EDAEEF275EE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60257" y="2365176"/>
            <a:ext cx="2766060" cy="1972128"/>
          </a:xfrm>
          <a:prstGeom prst="rect">
            <a:avLst/>
          </a:prstGeom>
        </p:spPr>
      </p:pic>
      <p:pic>
        <p:nvPicPr>
          <p:cNvPr id="12" name="Picture 11" descr="Strike to groin.">
            <a:extLst>
              <a:ext uri="{FF2B5EF4-FFF2-40B4-BE49-F238E27FC236}">
                <a16:creationId xmlns:a16="http://schemas.microsoft.com/office/drawing/2014/main" id="{56478CF9-A5A7-4F10-831C-4A43FF4CD60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51934" y="1095594"/>
            <a:ext cx="2544233" cy="4958801"/>
          </a:xfrm>
          <a:prstGeom prst="rect">
            <a:avLst/>
          </a:prstGeom>
        </p:spPr>
      </p:pic>
    </p:spTree>
    <p:extLst>
      <p:ext uri="{BB962C8B-B14F-4D97-AF65-F5344CB8AC3E}">
        <p14:creationId xmlns:p14="http://schemas.microsoft.com/office/powerpoint/2010/main" val="8055152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BF4AB40-B005-4065-B95B-8A302BBE4699}"/>
              </a:ext>
            </a:extLst>
          </p:cNvPr>
          <p:cNvSpPr>
            <a:spLocks noGrp="1"/>
          </p:cNvSpPr>
          <p:nvPr>
            <p:ph type="title"/>
          </p:nvPr>
        </p:nvSpPr>
        <p:spPr>
          <a:xfrm>
            <a:off x="457200" y="457200"/>
            <a:ext cx="8229600" cy="768096"/>
          </a:xfrm>
        </p:spPr>
        <p:txBody>
          <a:bodyPr/>
          <a:lstStyle/>
          <a:p>
            <a:r>
              <a:rPr lang="en-US" sz="1600" b="0" i="1" dirty="0">
                <a:solidFill>
                  <a:schemeClr val="accent4"/>
                </a:solidFill>
              </a:rPr>
              <a:t>Responding to Workplace Violence in Healthcare								Hit rates</a:t>
            </a:r>
            <a:endParaRPr lang="en-US" sz="2000" dirty="0"/>
          </a:p>
        </p:txBody>
      </p:sp>
      <p:sp>
        <p:nvSpPr>
          <p:cNvPr id="2" name="Date Placeholder 1">
            <a:extLst>
              <a:ext uri="{FF2B5EF4-FFF2-40B4-BE49-F238E27FC236}">
                <a16:creationId xmlns:a16="http://schemas.microsoft.com/office/drawing/2014/main" id="{74C396B5-7A61-44B3-BB40-E008CFB86928}"/>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4" name="Footer Placeholder 3">
            <a:extLst>
              <a:ext uri="{FF2B5EF4-FFF2-40B4-BE49-F238E27FC236}">
                <a16:creationId xmlns:a16="http://schemas.microsoft.com/office/drawing/2014/main" id="{FEC3B937-37DE-478E-8788-9D00293AF394}"/>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6" name="Slide Number Placeholder 5">
            <a:extLst>
              <a:ext uri="{FF2B5EF4-FFF2-40B4-BE49-F238E27FC236}">
                <a16:creationId xmlns:a16="http://schemas.microsoft.com/office/drawing/2014/main" id="{E5264922-221E-4DF2-8A3A-79305E05E0E6}"/>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78</a:t>
            </a:fld>
            <a:endParaRPr lang="en-US" dirty="0"/>
          </a:p>
        </p:txBody>
      </p:sp>
      <p:sp>
        <p:nvSpPr>
          <p:cNvPr id="8" name="Content Placeholder 7">
            <a:extLst>
              <a:ext uri="{FF2B5EF4-FFF2-40B4-BE49-F238E27FC236}">
                <a16:creationId xmlns:a16="http://schemas.microsoft.com/office/drawing/2014/main" id="{7A04FBEE-ECEF-4F77-B501-97D1174257D6}"/>
              </a:ext>
            </a:extLst>
          </p:cNvPr>
          <p:cNvSpPr>
            <a:spLocks noGrp="1"/>
          </p:cNvSpPr>
          <p:nvPr>
            <p:ph sz="quarter" idx="12"/>
          </p:nvPr>
        </p:nvSpPr>
        <p:spPr/>
        <p:txBody>
          <a:bodyPr/>
          <a:lstStyle/>
          <a:p>
            <a:pPr marL="0" indent="0">
              <a:buNone/>
            </a:pPr>
            <a:r>
              <a:rPr lang="en-US" dirty="0">
                <a:solidFill>
                  <a:schemeClr val="accent1"/>
                </a:solidFill>
              </a:rPr>
              <a:t>Just how good are the shooters?</a:t>
            </a:r>
          </a:p>
          <a:p>
            <a:pPr marL="0" indent="0">
              <a:buNone/>
            </a:pPr>
            <a:endParaRPr lang="en-US" sz="2400" dirty="0"/>
          </a:p>
          <a:p>
            <a:pPr marL="457200" indent="-457200">
              <a:buFont typeface="Arial" panose="020B0604020202020204" pitchFamily="34" charset="0"/>
              <a:buChar char="•"/>
            </a:pPr>
            <a:r>
              <a:rPr lang="en-US" sz="2400" dirty="0"/>
              <a:t>Let’s see . . .</a:t>
            </a:r>
          </a:p>
          <a:p>
            <a:pPr lvl="2">
              <a:lnSpc>
                <a:spcPct val="150000"/>
              </a:lnSpc>
              <a:buFont typeface="Arial" panose="020B0604020202020204" pitchFamily="34" charset="0"/>
              <a:buChar char="•"/>
            </a:pPr>
            <a:r>
              <a:rPr lang="en-US" sz="2400" dirty="0">
                <a:latin typeface="+mj-lt"/>
              </a:rPr>
              <a:t> What is a </a:t>
            </a:r>
            <a:r>
              <a:rPr lang="en-US" sz="2400" u="sng" dirty="0">
                <a:latin typeface="+mj-lt"/>
              </a:rPr>
              <a:t>trained</a:t>
            </a:r>
          </a:p>
          <a:p>
            <a:pPr marL="630936" lvl="2" indent="0">
              <a:buNone/>
            </a:pPr>
            <a:r>
              <a:rPr lang="en-US" sz="2400" dirty="0">
                <a:latin typeface="+mj-lt"/>
              </a:rPr>
              <a:t>      officer’s hit rate? </a:t>
            </a:r>
          </a:p>
          <a:p>
            <a:pPr marL="742950" lvl="1" indent="-457200"/>
            <a:endParaRPr lang="en-US" dirty="0"/>
          </a:p>
        </p:txBody>
      </p:sp>
      <p:pic>
        <p:nvPicPr>
          <p:cNvPr id="10" name="Picture 9" descr="View of a gun - looking down the barrel from close up.">
            <a:extLst>
              <a:ext uri="{FF2B5EF4-FFF2-40B4-BE49-F238E27FC236}">
                <a16:creationId xmlns:a16="http://schemas.microsoft.com/office/drawing/2014/main" id="{544B4FAA-0EF9-4211-8E3D-0A7F5BE3B4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62600" y="1595690"/>
            <a:ext cx="2592748" cy="3889122"/>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140B-1E38-4199-B687-8FDB16909D6B}"/>
              </a:ext>
            </a:extLst>
          </p:cNvPr>
          <p:cNvSpPr>
            <a:spLocks noGrp="1"/>
          </p:cNvSpPr>
          <p:nvPr>
            <p:ph type="title"/>
          </p:nvPr>
        </p:nvSpPr>
        <p:spPr/>
        <p:txBody>
          <a:bodyPr/>
          <a:lstStyle/>
          <a:p>
            <a:r>
              <a:rPr lang="en-US" sz="1600" b="0" i="1" dirty="0">
                <a:solidFill>
                  <a:schemeClr val="accent4"/>
                </a:solidFill>
              </a:rPr>
              <a:t>Responding to Workplace Violence in Healthcare					How to distract a shooter</a:t>
            </a:r>
            <a:endParaRPr lang="en-US" sz="1600" dirty="0"/>
          </a:p>
        </p:txBody>
      </p:sp>
      <p:sp>
        <p:nvSpPr>
          <p:cNvPr id="3" name="Content Placeholder 2" descr="Watch Video #26 an instructor teaches about how a distraction can cause a gunman to take their aim off target.&#10;&#10;https://www.summahealth.org/medicaleducation/fellowships/medical-simulation/simulation-courses/responding-to-workplace-violence-in-healthcare">
            <a:extLst>
              <a:ext uri="{FF2B5EF4-FFF2-40B4-BE49-F238E27FC236}">
                <a16:creationId xmlns:a16="http://schemas.microsoft.com/office/drawing/2014/main" id="{20C43FEF-95D4-444B-AAAF-0A01B6945B30}"/>
              </a:ext>
            </a:extLst>
          </p:cNvPr>
          <p:cNvSpPr>
            <a:spLocks noGrp="1"/>
          </p:cNvSpPr>
          <p:nvPr>
            <p:ph idx="1"/>
          </p:nvPr>
        </p:nvSpPr>
        <p:spPr>
          <a:xfrm>
            <a:off x="457200" y="1371598"/>
            <a:ext cx="8229600" cy="4648201"/>
          </a:xfrm>
        </p:spPr>
        <p:txBody>
          <a:bodyPr/>
          <a:lstStyle/>
          <a:p>
            <a:pPr marL="0" indent="0">
              <a:buNone/>
            </a:pPr>
            <a:r>
              <a:rPr lang="en-US" sz="2800" dirty="0">
                <a:solidFill>
                  <a:schemeClr val="accent1"/>
                </a:solidFill>
                <a:latin typeface="+mj-lt"/>
              </a:rPr>
              <a:t>Distraction . . . What Causes a Reaction?</a:t>
            </a:r>
          </a:p>
          <a:p>
            <a:pPr marL="0" indent="0">
              <a:buNone/>
            </a:pPr>
            <a:endParaRPr lang="en-US" sz="3200" dirty="0">
              <a:latin typeface="+mj-lt"/>
            </a:endParaRPr>
          </a:p>
          <a:p>
            <a:pPr marL="0" indent="0">
              <a:buNone/>
            </a:pPr>
            <a:endParaRPr lang="en-US" sz="3200" dirty="0">
              <a:latin typeface="+mj-lt"/>
            </a:endParaRPr>
          </a:p>
          <a:p>
            <a:pPr marL="0" indent="0">
              <a:buNone/>
            </a:pPr>
            <a:endParaRPr lang="en-US" sz="3200" dirty="0">
              <a:latin typeface="+mj-lt"/>
            </a:endParaRPr>
          </a:p>
          <a:p>
            <a:pPr marL="0" indent="0">
              <a:buNone/>
            </a:pPr>
            <a:endParaRPr lang="en-US" sz="3200" dirty="0">
              <a:latin typeface="+mj-lt"/>
            </a:endParaRPr>
          </a:p>
          <a:p>
            <a:pPr marL="0" indent="0">
              <a:buNone/>
            </a:pPr>
            <a:endParaRPr lang="en-US" sz="3200" dirty="0">
              <a:latin typeface="+mj-lt"/>
            </a:endParaRPr>
          </a:p>
          <a:p>
            <a:pPr marL="0" indent="0">
              <a:buNone/>
            </a:pPr>
            <a:endParaRPr lang="en-US" sz="3200" dirty="0">
              <a:latin typeface="+mj-lt"/>
            </a:endParaRPr>
          </a:p>
          <a:p>
            <a:pPr marL="0" indent="0">
              <a:buNone/>
            </a:pPr>
            <a:endParaRPr lang="en-US" sz="3200" dirty="0">
              <a:latin typeface="+mj-lt"/>
            </a:endParaRPr>
          </a:p>
          <a:p>
            <a:pPr marL="0" indent="0" algn="r">
              <a:buNone/>
            </a:pPr>
            <a:endParaRPr lang="en-US" sz="1600" dirty="0">
              <a:solidFill>
                <a:schemeClr val="accent3"/>
              </a:solidFill>
            </a:endParaRPr>
          </a:p>
          <a:p>
            <a:pPr marL="0" indent="0" algn="r">
              <a:buNone/>
            </a:pPr>
            <a:r>
              <a:rPr lang="en-US" sz="1000" u="sng" dirty="0">
                <a:solidFill>
                  <a:schemeClr val="accent3"/>
                </a:solidFill>
                <a:hlinkClick r:id="rId3"/>
              </a:rPr>
              <a:t>Click and Select Video #26 Distraction What Causes a Reaction</a:t>
            </a:r>
            <a:endParaRPr lang="en-US" sz="1000" u="sng" dirty="0">
              <a:latin typeface="+mj-lt"/>
            </a:endParaRPr>
          </a:p>
          <a:p>
            <a:pPr lvl="1"/>
            <a:endParaRPr lang="en-US" sz="3200" dirty="0">
              <a:latin typeface="+mj-lt"/>
            </a:endParaRP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48360F65-504A-4FE2-8DF6-75C4188AE7CD}"/>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Summa Health</a:t>
            </a:r>
          </a:p>
        </p:txBody>
      </p:sp>
      <p:sp>
        <p:nvSpPr>
          <p:cNvPr id="5" name="Slide Number Placeholder 4">
            <a:extLst>
              <a:ext uri="{FF2B5EF4-FFF2-40B4-BE49-F238E27FC236}">
                <a16:creationId xmlns:a16="http://schemas.microsoft.com/office/drawing/2014/main" id="{9F1E72C4-AD69-4FE4-B7E5-B92D024F3C6D}"/>
              </a:ext>
              <a:ext uri="{C183D7F6-B498-43B3-948B-1728B52AA6E4}">
                <adec:decorative xmlns:adec="http://schemas.microsoft.com/office/drawing/2017/decorative" val="1"/>
              </a:ext>
            </a:extLst>
          </p:cNvPr>
          <p:cNvSpPr>
            <a:spLocks noGrp="1"/>
          </p:cNvSpPr>
          <p:nvPr>
            <p:ph type="sldNum" sz="quarter" idx="12"/>
          </p:nvPr>
        </p:nvSpPr>
        <p:spPr/>
        <p:txBody>
          <a:bodyPr/>
          <a:lstStyle/>
          <a:p>
            <a:fld id="{5E8BC936-0928-C346-B13E-04BD58031644}" type="slidenum">
              <a:rPr lang="en-US" smtClean="0"/>
              <a:pPr/>
              <a:t>79</a:t>
            </a:fld>
            <a:endParaRPr lang="en-US" dirty="0"/>
          </a:p>
        </p:txBody>
      </p:sp>
      <p:sp>
        <p:nvSpPr>
          <p:cNvPr id="6" name="Date Placeholder 5">
            <a:extLst>
              <a:ext uri="{FF2B5EF4-FFF2-40B4-BE49-F238E27FC236}">
                <a16:creationId xmlns:a16="http://schemas.microsoft.com/office/drawing/2014/main" id="{8FB60288-A230-4532-8C2B-BB398A6E3DF8}"/>
              </a:ext>
              <a:ext uri="{C183D7F6-B498-43B3-948B-1728B52AA6E4}">
                <adec:decorative xmlns:adec="http://schemas.microsoft.com/office/drawing/2017/decorative" val="1"/>
              </a:ext>
            </a:extLst>
          </p:cNvPr>
          <p:cNvSpPr>
            <a:spLocks noGrp="1"/>
          </p:cNvSpPr>
          <p:nvPr>
            <p:ph type="dt" sz="half" idx="15"/>
          </p:nvPr>
        </p:nvSpPr>
        <p:spPr/>
        <p:txBody>
          <a:bodyPr/>
          <a:lstStyle/>
          <a:p>
            <a:r>
              <a:rPr lang="en-US" dirty="0"/>
              <a:t>2021</a:t>
            </a:r>
          </a:p>
        </p:txBody>
      </p:sp>
      <p:sp>
        <p:nvSpPr>
          <p:cNvPr id="7" name="Action Button: Video 6" descr="Watch Video #26 an instructor teaches about how a distraction can cause a gunman to take their aim off target.&#10;&#10;https://www.summahealth.org/medicaleducation/fellowships/medical-simulation/simulation-courses/responding-to-workplace-violence-in-healthcare">
            <a:hlinkClick r:id="rId3"/>
            <a:extLst>
              <a:ext uri="{FF2B5EF4-FFF2-40B4-BE49-F238E27FC236}">
                <a16:creationId xmlns:a16="http://schemas.microsoft.com/office/drawing/2014/main" id="{4B7B6971-7EC7-4074-B150-79A6E59231A7}"/>
              </a:ext>
              <a:ext uri="{C183D7F6-B498-43B3-948B-1728B52AA6E4}">
                <adec:decorative xmlns:adec="http://schemas.microsoft.com/office/drawing/2017/decorative" val="0"/>
              </a:ext>
            </a:extLst>
          </p:cNvPr>
          <p:cNvSpPr/>
          <p:nvPr/>
        </p:nvSpPr>
        <p:spPr>
          <a:xfrm>
            <a:off x="2133600" y="2514600"/>
            <a:ext cx="4419600" cy="2819400"/>
          </a:xfrm>
          <a:prstGeom prst="actionButtonMovi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1354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8096"/>
          </a:xfrm>
        </p:spPr>
        <p:txBody>
          <a:bodyPr anchor="t">
            <a:normAutofit/>
          </a:bodyPr>
          <a:lstStyle/>
          <a:p>
            <a:r>
              <a:rPr lang="en-US" sz="1600" b="0" i="1" dirty="0">
                <a:solidFill>
                  <a:schemeClr val="accent4"/>
                </a:solidFill>
              </a:rPr>
              <a:t>Responding to Workplace Violence in Healthcare						Incident Examples</a:t>
            </a:r>
            <a:endParaRPr lang="en-US" sz="1600" dirty="0"/>
          </a:p>
        </p:txBody>
      </p:sp>
      <p:sp>
        <p:nvSpPr>
          <p:cNvPr id="3" name="Content Placeholder 2"/>
          <p:cNvSpPr>
            <a:spLocks noGrp="1"/>
          </p:cNvSpPr>
          <p:nvPr>
            <p:ph sz="quarter" idx="14"/>
          </p:nvPr>
        </p:nvSpPr>
        <p:spPr>
          <a:xfrm>
            <a:off x="457200" y="1371600"/>
            <a:ext cx="4648200" cy="4419600"/>
          </a:xfrm>
        </p:spPr>
        <p:txBody>
          <a:bodyPr>
            <a:normAutofit lnSpcReduction="10000"/>
          </a:bodyPr>
          <a:lstStyle/>
          <a:p>
            <a:pPr>
              <a:lnSpc>
                <a:spcPct val="90000"/>
              </a:lnSpc>
              <a:buNone/>
            </a:pPr>
            <a:r>
              <a:rPr lang="en-US" dirty="0">
                <a:solidFill>
                  <a:schemeClr val="accent1"/>
                </a:solidFill>
              </a:rPr>
              <a:t>In the healthcare environment, these acts and threats include incidents such as:</a:t>
            </a:r>
          </a:p>
          <a:p>
            <a:pPr>
              <a:lnSpc>
                <a:spcPct val="90000"/>
              </a:lnSpc>
              <a:buNone/>
            </a:pPr>
            <a:endParaRPr lang="en-US" sz="2000" dirty="0">
              <a:solidFill>
                <a:schemeClr val="tx1"/>
              </a:solidFill>
            </a:endParaRPr>
          </a:p>
          <a:p>
            <a:pPr lvl="8">
              <a:lnSpc>
                <a:spcPct val="150000"/>
              </a:lnSpc>
            </a:pPr>
            <a:r>
              <a:rPr lang="en-US" sz="1800" dirty="0">
                <a:solidFill>
                  <a:schemeClr val="tx1"/>
                </a:solidFill>
              </a:rPr>
              <a:t>Combative patients </a:t>
            </a:r>
          </a:p>
          <a:p>
            <a:pPr lvl="8">
              <a:lnSpc>
                <a:spcPct val="150000"/>
              </a:lnSpc>
            </a:pPr>
            <a:r>
              <a:rPr lang="en-US" sz="1800" dirty="0">
                <a:solidFill>
                  <a:schemeClr val="tx1"/>
                </a:solidFill>
              </a:rPr>
              <a:t>Violent terminations</a:t>
            </a:r>
          </a:p>
          <a:p>
            <a:pPr lvl="8">
              <a:lnSpc>
                <a:spcPct val="150000"/>
              </a:lnSpc>
            </a:pPr>
            <a:r>
              <a:rPr lang="en-US" sz="1800" dirty="0">
                <a:solidFill>
                  <a:schemeClr val="tx1"/>
                </a:solidFill>
              </a:rPr>
              <a:t>Domestic disputes</a:t>
            </a:r>
          </a:p>
          <a:p>
            <a:pPr lvl="8">
              <a:lnSpc>
                <a:spcPct val="150000"/>
              </a:lnSpc>
            </a:pPr>
            <a:r>
              <a:rPr lang="en-US" sz="1800" dirty="0">
                <a:solidFill>
                  <a:schemeClr val="tx1"/>
                </a:solidFill>
              </a:rPr>
              <a:t>Homicidal or suicidal acts</a:t>
            </a:r>
          </a:p>
          <a:p>
            <a:pPr lvl="8">
              <a:lnSpc>
                <a:spcPct val="150000"/>
              </a:lnSpc>
            </a:pPr>
            <a:r>
              <a:rPr lang="en-US" sz="1800" dirty="0">
                <a:solidFill>
                  <a:schemeClr val="tx1"/>
                </a:solidFill>
              </a:rPr>
              <a:t>Patient or family dissatisfaction, wrongful death</a:t>
            </a:r>
          </a:p>
          <a:p>
            <a:pPr lvl="8">
              <a:lnSpc>
                <a:spcPct val="150000"/>
              </a:lnSpc>
            </a:pPr>
            <a:r>
              <a:rPr lang="en-US" sz="1800" dirty="0">
                <a:solidFill>
                  <a:schemeClr val="tx1"/>
                </a:solidFill>
              </a:rPr>
              <a:t>Chemically induced behavior (Narcan, intoxication)</a:t>
            </a:r>
          </a:p>
          <a:p>
            <a:pPr>
              <a:lnSpc>
                <a:spcPct val="90000"/>
              </a:lnSpc>
              <a:buNone/>
            </a:pPr>
            <a:endParaRPr lang="en-US" sz="2000" b="1" dirty="0"/>
          </a:p>
          <a:p>
            <a:pPr lvl="1">
              <a:lnSpc>
                <a:spcPct val="90000"/>
              </a:lnSpc>
            </a:pPr>
            <a:endParaRPr lang="en-US" sz="2000" dirty="0"/>
          </a:p>
        </p:txBody>
      </p:sp>
      <p:pic>
        <p:nvPicPr>
          <p:cNvPr id="4" name="Picture 3" descr="Photo of an injured person becoming violent towards healthcare workers trying to assist them.&#10;">
            <a:extLst>
              <a:ext uri="{FF2B5EF4-FFF2-40B4-BE49-F238E27FC236}">
                <a16:creationId xmlns:a16="http://schemas.microsoft.com/office/drawing/2014/main" id="{76124802-5963-4BF9-AA15-72A17A38BE8B}"/>
              </a:ext>
              <a:ext uri="{C183D7F6-B498-43B3-948B-1728B52AA6E4}">
                <adec:decorative xmlns:adec="http://schemas.microsoft.com/office/drawing/2017/decorative" val="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57800" y="1371600"/>
            <a:ext cx="3427461" cy="3939610"/>
          </a:xfrm>
          <a:prstGeom prst="rect">
            <a:avLst/>
          </a:prstGeom>
          <a:noFill/>
          <a:ln>
            <a:noFill/>
          </a:ln>
        </p:spPr>
      </p:pic>
      <p:sp>
        <p:nvSpPr>
          <p:cNvPr id="5" name="Date Placeholder 4">
            <a:extLst>
              <a:ext uri="{FF2B5EF4-FFF2-40B4-BE49-F238E27FC236}">
                <a16:creationId xmlns:a16="http://schemas.microsoft.com/office/drawing/2014/main" id="{B1983309-572E-4AC9-A7A5-3E8F2BCC094B}"/>
              </a:ext>
              <a:ext uri="{C183D7F6-B498-43B3-948B-1728B52AA6E4}">
                <adec:decorative xmlns:adec="http://schemas.microsoft.com/office/drawing/2017/decorative" val="1"/>
              </a:ext>
            </a:extLst>
          </p:cNvPr>
          <p:cNvSpPr>
            <a:spLocks noGrp="1"/>
          </p:cNvSpPr>
          <p:nvPr>
            <p:ph type="dt" sz="half" idx="19"/>
          </p:nvPr>
        </p:nvSpPr>
        <p:spPr/>
        <p:txBody>
          <a:bodyPr/>
          <a:lstStyle/>
          <a:p>
            <a:r>
              <a:rPr lang="en-US" dirty="0"/>
              <a:t>2021</a:t>
            </a:r>
          </a:p>
        </p:txBody>
      </p:sp>
      <p:sp>
        <p:nvSpPr>
          <p:cNvPr id="6" name="Footer Placeholder 5">
            <a:extLst>
              <a:ext uri="{FF2B5EF4-FFF2-40B4-BE49-F238E27FC236}">
                <a16:creationId xmlns:a16="http://schemas.microsoft.com/office/drawing/2014/main" id="{AFC5E0D7-02C3-4740-B70C-97A507C87CE9}"/>
              </a:ext>
              <a:ext uri="{C183D7F6-B498-43B3-948B-1728B52AA6E4}">
                <adec:decorative xmlns:adec="http://schemas.microsoft.com/office/drawing/2017/decorative" val="1"/>
              </a:ext>
            </a:extLst>
          </p:cNvPr>
          <p:cNvSpPr>
            <a:spLocks noGrp="1"/>
          </p:cNvSpPr>
          <p:nvPr>
            <p:ph type="ftr" sz="quarter" idx="17"/>
          </p:nvPr>
        </p:nvSpPr>
        <p:spPr/>
        <p:txBody>
          <a:bodyPr/>
          <a:lstStyle/>
          <a:p>
            <a:r>
              <a:rPr lang="en-US" dirty="0"/>
              <a:t>Summa Health</a:t>
            </a:r>
          </a:p>
        </p:txBody>
      </p:sp>
      <p:sp>
        <p:nvSpPr>
          <p:cNvPr id="7" name="Slide Number Placeholder 6">
            <a:extLst>
              <a:ext uri="{FF2B5EF4-FFF2-40B4-BE49-F238E27FC236}">
                <a16:creationId xmlns:a16="http://schemas.microsoft.com/office/drawing/2014/main" id="{73D99A99-94D9-4567-A9FA-A518E70ED77F}"/>
              </a:ext>
              <a:ext uri="{C183D7F6-B498-43B3-948B-1728B52AA6E4}">
                <adec:decorative xmlns:adec="http://schemas.microsoft.com/office/drawing/2017/decorative" val="1"/>
              </a:ext>
            </a:extLst>
          </p:cNvPr>
          <p:cNvSpPr>
            <a:spLocks noGrp="1"/>
          </p:cNvSpPr>
          <p:nvPr>
            <p:ph type="sldNum" sz="quarter" idx="18"/>
          </p:nvPr>
        </p:nvSpPr>
        <p:spPr/>
        <p:txBody>
          <a:bodyPr/>
          <a:lstStyle/>
          <a:p>
            <a:fld id="{5E8BC936-0928-C346-B13E-04BD58031644}" type="slidenum">
              <a:rPr lang="en-US" smtClean="0"/>
              <a:pPr/>
              <a:t>8</a:t>
            </a:fld>
            <a:endParaRPr lang="en-US" dirty="0"/>
          </a:p>
        </p:txBody>
      </p:sp>
    </p:spTree>
    <p:extLst>
      <p:ext uri="{BB962C8B-B14F-4D97-AF65-F5344CB8AC3E}">
        <p14:creationId xmlns:p14="http://schemas.microsoft.com/office/powerpoint/2010/main" val="4440770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79E06AE-1980-4390-BFCF-7F842A59E86B}"/>
              </a:ext>
            </a:extLst>
          </p:cNvPr>
          <p:cNvSpPr>
            <a:spLocks noGrp="1"/>
          </p:cNvSpPr>
          <p:nvPr>
            <p:ph type="title"/>
          </p:nvPr>
        </p:nvSpPr>
        <p:spPr>
          <a:xfrm>
            <a:off x="457200" y="457200"/>
            <a:ext cx="8229600" cy="768096"/>
          </a:xfrm>
        </p:spPr>
        <p:txBody>
          <a:bodyPr/>
          <a:lstStyle/>
          <a:p>
            <a:r>
              <a:rPr lang="en-US" sz="1600" b="0" i="1" dirty="0">
                <a:solidFill>
                  <a:schemeClr val="accent4"/>
                </a:solidFill>
              </a:rPr>
              <a:t>Responding to Workplace Violence in Healthcare						Distraction and aim				</a:t>
            </a:r>
            <a:endParaRPr lang="en-US" sz="2000" dirty="0"/>
          </a:p>
        </p:txBody>
      </p:sp>
      <p:sp>
        <p:nvSpPr>
          <p:cNvPr id="90115" name="Rectangle 3"/>
          <p:cNvSpPr>
            <a:spLocks noGrp="1" noChangeArrowheads="1"/>
          </p:cNvSpPr>
          <p:nvPr>
            <p:ph sz="quarter" idx="12"/>
          </p:nvPr>
        </p:nvSpPr>
        <p:spPr/>
        <p:txBody>
          <a:bodyPr/>
          <a:lstStyle/>
          <a:p>
            <a:pPr marL="0" indent="0">
              <a:buNone/>
            </a:pPr>
            <a:r>
              <a:rPr lang="en-US" dirty="0">
                <a:solidFill>
                  <a:schemeClr val="accent1"/>
                </a:solidFill>
                <a:latin typeface="+mj-lt"/>
              </a:rPr>
              <a:t>Just how good are the shooters?</a:t>
            </a:r>
          </a:p>
          <a:p>
            <a:pPr lvl="1"/>
            <a:endParaRPr lang="en-US" sz="3200" dirty="0">
              <a:latin typeface="+mj-lt"/>
            </a:endParaRPr>
          </a:p>
          <a:p>
            <a:pPr lvl="1">
              <a:lnSpc>
                <a:spcPct val="150000"/>
              </a:lnSpc>
            </a:pPr>
            <a:endParaRPr lang="en-US" sz="3200" dirty="0">
              <a:latin typeface="+mj-lt"/>
            </a:endParaRPr>
          </a:p>
          <a:p>
            <a:pPr lvl="1">
              <a:buFont typeface="Wingdings" pitchFamily="2" charset="2"/>
              <a:buNone/>
            </a:pPr>
            <a:endParaRPr lang="en-US" sz="3200" dirty="0"/>
          </a:p>
        </p:txBody>
      </p:sp>
      <p:sp>
        <p:nvSpPr>
          <p:cNvPr id="2" name="Date Placeholder 1">
            <a:extLst>
              <a:ext uri="{FF2B5EF4-FFF2-40B4-BE49-F238E27FC236}">
                <a16:creationId xmlns:a16="http://schemas.microsoft.com/office/drawing/2014/main" id="{122B5027-F293-4219-B849-4F18F2CE2066}"/>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3" name="Footer Placeholder 2">
            <a:extLst>
              <a:ext uri="{FF2B5EF4-FFF2-40B4-BE49-F238E27FC236}">
                <a16:creationId xmlns:a16="http://schemas.microsoft.com/office/drawing/2014/main" id="{3EE8A6BC-D077-4411-A76D-E0D3F9F95334}"/>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4" name="Slide Number Placeholder 3">
            <a:extLst>
              <a:ext uri="{FF2B5EF4-FFF2-40B4-BE49-F238E27FC236}">
                <a16:creationId xmlns:a16="http://schemas.microsoft.com/office/drawing/2014/main" id="{43E46B2D-18FA-465B-81A8-7B6BA5546563}"/>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80</a:t>
            </a:fld>
            <a:endParaRPr lang="en-US" dirty="0"/>
          </a:p>
        </p:txBody>
      </p:sp>
      <p:pic>
        <p:nvPicPr>
          <p:cNvPr id="12" name="Picture 11" descr="Photo shows a fake gun (for demonstration purposes) pointing at a silhouette of a person and a laser dot at the place where the bullet would strike if shot. An arrow is used to help note where the laser dot is located on the chest of the silhouette.">
            <a:extLst>
              <a:ext uri="{FF2B5EF4-FFF2-40B4-BE49-F238E27FC236}">
                <a16:creationId xmlns:a16="http://schemas.microsoft.com/office/drawing/2014/main" id="{F25EAD90-05E5-4606-BACA-D08A760CD6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7192" y="2276988"/>
            <a:ext cx="3249906" cy="3207824"/>
          </a:xfrm>
          <a:prstGeom prst="rect">
            <a:avLst/>
          </a:prstGeom>
        </p:spPr>
      </p:pic>
      <p:pic>
        <p:nvPicPr>
          <p:cNvPr id="10" name="Picture 9" descr="Photo shows a fake gun (for demonstration purposes) pointing at a silhouette of a person and a laser dot at the place where the bullet would strike if shot. In this second photo, the gun has been moved a short distance to one side, about 2 inches. The laser dot is now on the wall to the side of the silhouette as opposed to striking the person. An arrow is used to help note where the laser dot is located.">
            <a:extLst>
              <a:ext uri="{FF2B5EF4-FFF2-40B4-BE49-F238E27FC236}">
                <a16:creationId xmlns:a16="http://schemas.microsoft.com/office/drawing/2014/main" id="{F743534B-15FA-482C-8CAC-AF4716261C5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20272" y="2271208"/>
            <a:ext cx="3249906" cy="3213604"/>
          </a:xfrm>
          <a:prstGeom prst="rect">
            <a:avLst/>
          </a:prstGeom>
        </p:spPr>
      </p:pic>
      <p:cxnSp>
        <p:nvCxnSpPr>
          <p:cNvPr id="15" name="Straight Arrow Connector 14">
            <a:extLst>
              <a:ext uri="{FF2B5EF4-FFF2-40B4-BE49-F238E27FC236}">
                <a16:creationId xmlns:a16="http://schemas.microsoft.com/office/drawing/2014/main" id="{6E4E1841-89BD-4335-AF8D-166AB05A23E2}"/>
              </a:ext>
              <a:ext uri="{C183D7F6-B498-43B3-948B-1728B52AA6E4}">
                <adec:decorative xmlns:adec="http://schemas.microsoft.com/office/drawing/2017/decorative" val="1"/>
              </a:ext>
            </a:extLst>
          </p:cNvPr>
          <p:cNvCxnSpPr>
            <a:cxnSpLocks/>
          </p:cNvCxnSpPr>
          <p:nvPr/>
        </p:nvCxnSpPr>
        <p:spPr>
          <a:xfrm>
            <a:off x="3200400" y="2895600"/>
            <a:ext cx="208086" cy="1524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2C53DF77-7B67-4B23-8E05-F4FAC2ADDBEA}"/>
              </a:ext>
              <a:ext uri="{C183D7F6-B498-43B3-948B-1728B52AA6E4}">
                <adec:decorative xmlns:adec="http://schemas.microsoft.com/office/drawing/2017/decorative" val="1"/>
              </a:ext>
            </a:extLst>
          </p:cNvPr>
          <p:cNvCxnSpPr>
            <a:cxnSpLocks/>
          </p:cNvCxnSpPr>
          <p:nvPr/>
        </p:nvCxnSpPr>
        <p:spPr>
          <a:xfrm>
            <a:off x="7716808" y="2657213"/>
            <a:ext cx="228600" cy="2286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311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80">
                                          <p:stCondLst>
                                            <p:cond delay="0"/>
                                          </p:stCondLst>
                                        </p:cTn>
                                        <p:tgtEl>
                                          <p:spTgt spid="25"/>
                                        </p:tgtEl>
                                      </p:cBhvr>
                                    </p:animEffect>
                                    <p:anim calcmode="lin" valueType="num">
                                      <p:cBhvr>
                                        <p:cTn id="2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31" dur="26">
                                          <p:stCondLst>
                                            <p:cond delay="650"/>
                                          </p:stCondLst>
                                        </p:cTn>
                                        <p:tgtEl>
                                          <p:spTgt spid="25"/>
                                        </p:tgtEl>
                                      </p:cBhvr>
                                      <p:to x="100000" y="60000"/>
                                    </p:animScale>
                                    <p:animScale>
                                      <p:cBhvr>
                                        <p:cTn id="32" dur="166" decel="50000">
                                          <p:stCondLst>
                                            <p:cond delay="676"/>
                                          </p:stCondLst>
                                        </p:cTn>
                                        <p:tgtEl>
                                          <p:spTgt spid="25"/>
                                        </p:tgtEl>
                                      </p:cBhvr>
                                      <p:to x="100000" y="100000"/>
                                    </p:animScale>
                                    <p:animScale>
                                      <p:cBhvr>
                                        <p:cTn id="33" dur="26">
                                          <p:stCondLst>
                                            <p:cond delay="1312"/>
                                          </p:stCondLst>
                                        </p:cTn>
                                        <p:tgtEl>
                                          <p:spTgt spid="25"/>
                                        </p:tgtEl>
                                      </p:cBhvr>
                                      <p:to x="100000" y="80000"/>
                                    </p:animScale>
                                    <p:animScale>
                                      <p:cBhvr>
                                        <p:cTn id="34" dur="166" decel="50000">
                                          <p:stCondLst>
                                            <p:cond delay="1338"/>
                                          </p:stCondLst>
                                        </p:cTn>
                                        <p:tgtEl>
                                          <p:spTgt spid="25"/>
                                        </p:tgtEl>
                                      </p:cBhvr>
                                      <p:to x="100000" y="100000"/>
                                    </p:animScale>
                                    <p:animScale>
                                      <p:cBhvr>
                                        <p:cTn id="35" dur="26">
                                          <p:stCondLst>
                                            <p:cond delay="1642"/>
                                          </p:stCondLst>
                                        </p:cTn>
                                        <p:tgtEl>
                                          <p:spTgt spid="25"/>
                                        </p:tgtEl>
                                      </p:cBhvr>
                                      <p:to x="100000" y="90000"/>
                                    </p:animScale>
                                    <p:animScale>
                                      <p:cBhvr>
                                        <p:cTn id="36" dur="166" decel="50000">
                                          <p:stCondLst>
                                            <p:cond delay="1668"/>
                                          </p:stCondLst>
                                        </p:cTn>
                                        <p:tgtEl>
                                          <p:spTgt spid="25"/>
                                        </p:tgtEl>
                                      </p:cBhvr>
                                      <p:to x="100000" y="100000"/>
                                    </p:animScale>
                                    <p:animScale>
                                      <p:cBhvr>
                                        <p:cTn id="37" dur="26">
                                          <p:stCondLst>
                                            <p:cond delay="1808"/>
                                          </p:stCondLst>
                                        </p:cTn>
                                        <p:tgtEl>
                                          <p:spTgt spid="25"/>
                                        </p:tgtEl>
                                      </p:cBhvr>
                                      <p:to x="100000" y="95000"/>
                                    </p:animScale>
                                    <p:animScale>
                                      <p:cBhvr>
                                        <p:cTn id="38"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C3A5038A-D225-42E1-A57F-DEEAD67110D4}"/>
              </a:ext>
            </a:extLst>
          </p:cNvPr>
          <p:cNvSpPr>
            <a:spLocks noGrp="1"/>
          </p:cNvSpPr>
          <p:nvPr>
            <p:ph type="title"/>
          </p:nvPr>
        </p:nvSpPr>
        <p:spPr>
          <a:xfrm>
            <a:off x="457200" y="457200"/>
            <a:ext cx="8229600" cy="768096"/>
          </a:xfrm>
        </p:spPr>
        <p:txBody>
          <a:bodyPr/>
          <a:lstStyle/>
          <a:p>
            <a:r>
              <a:rPr lang="en-US" sz="1600" b="0" i="1" dirty="0">
                <a:solidFill>
                  <a:schemeClr val="accent4"/>
                </a:solidFill>
              </a:rPr>
              <a:t>Responding to Workplace Violence in Healthcare						What can you throw?</a:t>
            </a:r>
            <a:endParaRPr lang="en-US" sz="2000" dirty="0"/>
          </a:p>
        </p:txBody>
      </p:sp>
      <p:sp>
        <p:nvSpPr>
          <p:cNvPr id="41988" name="Rectangle 3"/>
          <p:cNvSpPr>
            <a:spLocks noGrp="1" noChangeArrowheads="1"/>
          </p:cNvSpPr>
          <p:nvPr>
            <p:ph sz="quarter" idx="12"/>
          </p:nvPr>
        </p:nvSpPr>
        <p:spPr>
          <a:xfrm>
            <a:off x="457200" y="1130773"/>
            <a:ext cx="8229600" cy="4568825"/>
          </a:xfrm>
        </p:spPr>
        <p:txBody>
          <a:bodyPr/>
          <a:lstStyle/>
          <a:p>
            <a:pPr marL="0" indent="0">
              <a:buNone/>
            </a:pPr>
            <a:r>
              <a:rPr lang="en-US" dirty="0">
                <a:solidFill>
                  <a:schemeClr val="accent1"/>
                </a:solidFill>
                <a:latin typeface="+mj-lt"/>
              </a:rPr>
              <a:t>What Could You Use As A Distraction?</a:t>
            </a:r>
          </a:p>
        </p:txBody>
      </p:sp>
      <p:sp>
        <p:nvSpPr>
          <p:cNvPr id="806916" name="AutoShape 4">
            <a:extLst>
              <a:ext uri="{C183D7F6-B498-43B3-948B-1728B52AA6E4}">
                <adec:decorative xmlns:adec="http://schemas.microsoft.com/office/drawing/2017/decorative" val="1"/>
              </a:ext>
            </a:extLst>
          </p:cNvPr>
          <p:cNvSpPr>
            <a:spLocks noChangeArrowheads="1"/>
          </p:cNvSpPr>
          <p:nvPr/>
        </p:nvSpPr>
        <p:spPr bwMode="auto">
          <a:xfrm>
            <a:off x="3238500" y="3655980"/>
            <a:ext cx="1524000" cy="1295400"/>
          </a:xfrm>
          <a:prstGeom prst="irregularSeal2">
            <a:avLst/>
          </a:prstGeom>
          <a:noFill/>
          <a:ln w="12700">
            <a:solidFill>
              <a:schemeClr val="tx1"/>
            </a:solidFill>
            <a:miter lim="800000"/>
            <a:headEnd/>
            <a:tailEnd/>
          </a:ln>
        </p:spPr>
        <p:txBody>
          <a:bodyPr wrap="none" anchor="ctr"/>
          <a:lstStyle/>
          <a:p>
            <a:pPr algn="ctr"/>
            <a:r>
              <a:rPr lang="en-US" dirty="0">
                <a:solidFill>
                  <a:schemeClr val="accent1"/>
                </a:solidFill>
                <a:latin typeface="+mj-lt"/>
              </a:rPr>
              <a:t>Stapler</a:t>
            </a:r>
          </a:p>
        </p:txBody>
      </p:sp>
      <p:sp>
        <p:nvSpPr>
          <p:cNvPr id="806917" name="AutoShape 5">
            <a:extLst>
              <a:ext uri="{C183D7F6-B498-43B3-948B-1728B52AA6E4}">
                <adec:decorative xmlns:adec="http://schemas.microsoft.com/office/drawing/2017/decorative" val="1"/>
              </a:ext>
            </a:extLst>
          </p:cNvPr>
          <p:cNvSpPr>
            <a:spLocks noChangeArrowheads="1"/>
          </p:cNvSpPr>
          <p:nvPr/>
        </p:nvSpPr>
        <p:spPr bwMode="auto">
          <a:xfrm>
            <a:off x="2856271" y="2590363"/>
            <a:ext cx="1676400" cy="990600"/>
          </a:xfrm>
          <a:prstGeom prst="irregularSeal2">
            <a:avLst/>
          </a:prstGeom>
          <a:noFill/>
          <a:ln w="12700">
            <a:solidFill>
              <a:schemeClr val="tx1"/>
            </a:solidFill>
            <a:miter lim="800000"/>
            <a:headEnd/>
            <a:tailEnd/>
          </a:ln>
        </p:spPr>
        <p:txBody>
          <a:bodyPr wrap="none" anchor="ctr"/>
          <a:lstStyle/>
          <a:p>
            <a:pPr algn="ctr"/>
            <a:r>
              <a:rPr lang="en-US" dirty="0">
                <a:solidFill>
                  <a:schemeClr val="accent5"/>
                </a:solidFill>
                <a:latin typeface="+mj-lt"/>
              </a:rPr>
              <a:t>IV</a:t>
            </a:r>
            <a:r>
              <a:rPr lang="en-US" dirty="0">
                <a:solidFill>
                  <a:schemeClr val="accent5"/>
                </a:solidFill>
              </a:rPr>
              <a:t> </a:t>
            </a:r>
            <a:r>
              <a:rPr lang="en-US" dirty="0">
                <a:solidFill>
                  <a:schemeClr val="accent5"/>
                </a:solidFill>
                <a:latin typeface="+mj-lt"/>
              </a:rPr>
              <a:t>Pole</a:t>
            </a:r>
          </a:p>
        </p:txBody>
      </p:sp>
      <p:sp>
        <p:nvSpPr>
          <p:cNvPr id="806918" name="AutoShape 6">
            <a:extLst>
              <a:ext uri="{C183D7F6-B498-43B3-948B-1728B52AA6E4}">
                <adec:decorative xmlns:adec="http://schemas.microsoft.com/office/drawing/2017/decorative" val="1"/>
              </a:ext>
            </a:extLst>
          </p:cNvPr>
          <p:cNvSpPr>
            <a:spLocks noChangeArrowheads="1"/>
          </p:cNvSpPr>
          <p:nvPr/>
        </p:nvSpPr>
        <p:spPr bwMode="auto">
          <a:xfrm>
            <a:off x="1093839" y="3161847"/>
            <a:ext cx="1676400" cy="1524000"/>
          </a:xfrm>
          <a:prstGeom prst="irregularSeal2">
            <a:avLst/>
          </a:prstGeom>
          <a:noFill/>
          <a:ln w="12700">
            <a:solidFill>
              <a:schemeClr val="tx1"/>
            </a:solidFill>
            <a:miter lim="800000"/>
            <a:headEnd/>
            <a:tailEnd/>
          </a:ln>
        </p:spPr>
        <p:txBody>
          <a:bodyPr wrap="none" anchor="ctr"/>
          <a:lstStyle/>
          <a:p>
            <a:pPr algn="ctr"/>
            <a:r>
              <a:rPr lang="en-US" dirty="0">
                <a:solidFill>
                  <a:schemeClr val="accent4"/>
                </a:solidFill>
                <a:latin typeface="+mj-lt"/>
              </a:rPr>
              <a:t>Phone</a:t>
            </a:r>
          </a:p>
        </p:txBody>
      </p:sp>
      <p:sp>
        <p:nvSpPr>
          <p:cNvPr id="806919" name="AutoShape 7">
            <a:extLst>
              <a:ext uri="{C183D7F6-B498-43B3-948B-1728B52AA6E4}">
                <adec:decorative xmlns:adec="http://schemas.microsoft.com/office/drawing/2017/decorative" val="1"/>
              </a:ext>
            </a:extLst>
          </p:cNvPr>
          <p:cNvSpPr>
            <a:spLocks noChangeArrowheads="1"/>
          </p:cNvSpPr>
          <p:nvPr/>
        </p:nvSpPr>
        <p:spPr bwMode="auto">
          <a:xfrm>
            <a:off x="6712974" y="2171263"/>
            <a:ext cx="2057400" cy="838200"/>
          </a:xfrm>
          <a:prstGeom prst="irregularSeal2">
            <a:avLst/>
          </a:prstGeom>
          <a:noFill/>
          <a:ln w="12700">
            <a:solidFill>
              <a:schemeClr val="tx1"/>
            </a:solidFill>
            <a:miter lim="800000"/>
            <a:headEnd/>
            <a:tailEnd/>
          </a:ln>
        </p:spPr>
        <p:txBody>
          <a:bodyPr wrap="none" anchor="ctr"/>
          <a:lstStyle/>
          <a:p>
            <a:pPr algn="ctr"/>
            <a:r>
              <a:rPr lang="en-US" dirty="0">
                <a:solidFill>
                  <a:schemeClr val="accent5"/>
                </a:solidFill>
                <a:latin typeface="+mj-lt"/>
              </a:rPr>
              <a:t>Laptop</a:t>
            </a:r>
          </a:p>
        </p:txBody>
      </p:sp>
      <p:sp>
        <p:nvSpPr>
          <p:cNvPr id="806920" name="AutoShape 8">
            <a:extLst>
              <a:ext uri="{C183D7F6-B498-43B3-948B-1728B52AA6E4}">
                <adec:decorative xmlns:adec="http://schemas.microsoft.com/office/drawing/2017/decorative" val="1"/>
              </a:ext>
            </a:extLst>
          </p:cNvPr>
          <p:cNvSpPr>
            <a:spLocks noChangeArrowheads="1"/>
          </p:cNvSpPr>
          <p:nvPr/>
        </p:nvSpPr>
        <p:spPr bwMode="auto">
          <a:xfrm>
            <a:off x="973398" y="4740516"/>
            <a:ext cx="2438400" cy="1143000"/>
          </a:xfrm>
          <a:prstGeom prst="irregularSeal2">
            <a:avLst/>
          </a:prstGeom>
          <a:noFill/>
          <a:ln w="12700">
            <a:solidFill>
              <a:schemeClr val="tx1"/>
            </a:solidFill>
            <a:miter lim="800000"/>
            <a:headEnd/>
            <a:tailEnd/>
          </a:ln>
        </p:spPr>
        <p:txBody>
          <a:bodyPr wrap="none" anchor="ctr"/>
          <a:lstStyle/>
          <a:p>
            <a:pPr algn="ctr"/>
            <a:r>
              <a:rPr lang="en-US" dirty="0">
                <a:solidFill>
                  <a:schemeClr val="accent5"/>
                </a:solidFill>
                <a:latin typeface="+mj-lt"/>
              </a:rPr>
              <a:t>Keyboard</a:t>
            </a:r>
          </a:p>
        </p:txBody>
      </p:sp>
      <p:sp>
        <p:nvSpPr>
          <p:cNvPr id="806921" name="AutoShape 9">
            <a:extLst>
              <a:ext uri="{C183D7F6-B498-43B3-948B-1728B52AA6E4}">
                <adec:decorative xmlns:adec="http://schemas.microsoft.com/office/drawing/2017/decorative" val="1"/>
              </a:ext>
            </a:extLst>
          </p:cNvPr>
          <p:cNvSpPr>
            <a:spLocks noChangeArrowheads="1"/>
          </p:cNvSpPr>
          <p:nvPr/>
        </p:nvSpPr>
        <p:spPr bwMode="auto">
          <a:xfrm>
            <a:off x="4343400" y="1593586"/>
            <a:ext cx="2514600" cy="1447800"/>
          </a:xfrm>
          <a:prstGeom prst="irregularSeal2">
            <a:avLst/>
          </a:prstGeom>
          <a:noFill/>
          <a:ln w="12700">
            <a:solidFill>
              <a:schemeClr val="tx1"/>
            </a:solidFill>
            <a:miter lim="800000"/>
            <a:headEnd/>
            <a:tailEnd/>
          </a:ln>
        </p:spPr>
        <p:txBody>
          <a:bodyPr wrap="none" anchor="ctr"/>
          <a:lstStyle/>
          <a:p>
            <a:pPr algn="ctr"/>
            <a:r>
              <a:rPr lang="en-US" dirty="0">
                <a:solidFill>
                  <a:schemeClr val="accent1"/>
                </a:solidFill>
                <a:latin typeface="+mj-lt"/>
              </a:rPr>
              <a:t>Soda</a:t>
            </a:r>
            <a:r>
              <a:rPr lang="en-US" dirty="0">
                <a:solidFill>
                  <a:schemeClr val="accent1"/>
                </a:solidFill>
              </a:rPr>
              <a:t> </a:t>
            </a:r>
            <a:r>
              <a:rPr lang="en-US" dirty="0">
                <a:solidFill>
                  <a:schemeClr val="accent1"/>
                </a:solidFill>
                <a:latin typeface="+mj-lt"/>
              </a:rPr>
              <a:t>Cans</a:t>
            </a:r>
          </a:p>
        </p:txBody>
      </p:sp>
      <p:sp>
        <p:nvSpPr>
          <p:cNvPr id="806922" name="AutoShape 10">
            <a:extLst>
              <a:ext uri="{C183D7F6-B498-43B3-948B-1728B52AA6E4}">
                <adec:decorative xmlns:adec="http://schemas.microsoft.com/office/drawing/2017/decorative" val="1"/>
              </a:ext>
            </a:extLst>
          </p:cNvPr>
          <p:cNvSpPr>
            <a:spLocks noChangeArrowheads="1"/>
          </p:cNvSpPr>
          <p:nvPr/>
        </p:nvSpPr>
        <p:spPr bwMode="auto">
          <a:xfrm>
            <a:off x="4723171" y="3054695"/>
            <a:ext cx="1828800" cy="838200"/>
          </a:xfrm>
          <a:prstGeom prst="irregularSeal2">
            <a:avLst/>
          </a:prstGeom>
          <a:noFill/>
          <a:ln w="12700">
            <a:solidFill>
              <a:schemeClr val="tx1"/>
            </a:solidFill>
            <a:miter lim="800000"/>
            <a:headEnd/>
            <a:tailEnd/>
          </a:ln>
        </p:spPr>
        <p:txBody>
          <a:bodyPr wrap="none" anchor="ctr"/>
          <a:lstStyle/>
          <a:p>
            <a:pPr algn="ctr"/>
            <a:r>
              <a:rPr lang="en-US" dirty="0">
                <a:solidFill>
                  <a:schemeClr val="accent4"/>
                </a:solidFill>
                <a:latin typeface="+mj-lt"/>
              </a:rPr>
              <a:t>Charts</a:t>
            </a:r>
          </a:p>
        </p:txBody>
      </p:sp>
      <p:sp>
        <p:nvSpPr>
          <p:cNvPr id="806923" name="AutoShape 11">
            <a:extLst>
              <a:ext uri="{C183D7F6-B498-43B3-948B-1728B52AA6E4}">
                <adec:decorative xmlns:adec="http://schemas.microsoft.com/office/drawing/2017/decorative" val="1"/>
              </a:ext>
            </a:extLst>
          </p:cNvPr>
          <p:cNvSpPr>
            <a:spLocks noChangeArrowheads="1"/>
          </p:cNvSpPr>
          <p:nvPr/>
        </p:nvSpPr>
        <p:spPr bwMode="auto">
          <a:xfrm>
            <a:off x="6292645" y="3085663"/>
            <a:ext cx="2667000" cy="1524000"/>
          </a:xfrm>
          <a:prstGeom prst="irregularSeal2">
            <a:avLst/>
          </a:prstGeom>
          <a:noFill/>
          <a:ln w="12700">
            <a:solidFill>
              <a:schemeClr val="tx1"/>
            </a:solidFill>
            <a:miter lim="800000"/>
            <a:headEnd/>
            <a:tailEnd/>
          </a:ln>
        </p:spPr>
        <p:txBody>
          <a:bodyPr wrap="none" anchor="ctr"/>
          <a:lstStyle/>
          <a:p>
            <a:pPr algn="ctr"/>
            <a:r>
              <a:rPr lang="en-US" sz="2000" dirty="0">
                <a:solidFill>
                  <a:schemeClr val="accent1"/>
                </a:solidFill>
                <a:latin typeface="+mj-lt"/>
              </a:rPr>
              <a:t>Lunch</a:t>
            </a:r>
            <a:r>
              <a:rPr lang="en-US" sz="2000" dirty="0">
                <a:solidFill>
                  <a:schemeClr val="accent1"/>
                </a:solidFill>
              </a:rPr>
              <a:t> </a:t>
            </a:r>
            <a:r>
              <a:rPr lang="en-US" sz="2000" dirty="0">
                <a:solidFill>
                  <a:schemeClr val="accent1"/>
                </a:solidFill>
                <a:latin typeface="+mj-lt"/>
              </a:rPr>
              <a:t>Bags</a:t>
            </a:r>
          </a:p>
        </p:txBody>
      </p:sp>
      <p:sp>
        <p:nvSpPr>
          <p:cNvPr id="806924" name="AutoShape 12" descr="Slide shows a list of items that can be used as a distraction and thrown at a gunman including: food trays, IV pole, phone, keyboard, stapler, soda cans, charts, book bags, laptop, lunch bag."/>
          <p:cNvSpPr>
            <a:spLocks noChangeArrowheads="1"/>
          </p:cNvSpPr>
          <p:nvPr/>
        </p:nvSpPr>
        <p:spPr bwMode="auto">
          <a:xfrm>
            <a:off x="419100" y="1879610"/>
            <a:ext cx="2819400" cy="1295400"/>
          </a:xfrm>
          <a:prstGeom prst="irregularSeal2">
            <a:avLst/>
          </a:prstGeom>
          <a:noFill/>
          <a:ln w="12700">
            <a:solidFill>
              <a:schemeClr val="tx1"/>
            </a:solidFill>
            <a:miter lim="800000"/>
            <a:headEnd/>
            <a:tailEnd/>
          </a:ln>
        </p:spPr>
        <p:txBody>
          <a:bodyPr wrap="none" anchor="ctr"/>
          <a:lstStyle/>
          <a:p>
            <a:pPr algn="ctr"/>
            <a:r>
              <a:rPr lang="en-US" dirty="0">
                <a:solidFill>
                  <a:schemeClr val="accent1"/>
                </a:solidFill>
                <a:latin typeface="+mj-lt"/>
              </a:rPr>
              <a:t>Food Trays</a:t>
            </a:r>
          </a:p>
        </p:txBody>
      </p:sp>
      <p:sp>
        <p:nvSpPr>
          <p:cNvPr id="806925" name="AutoShape 13">
            <a:extLst>
              <a:ext uri="{C183D7F6-B498-43B3-948B-1728B52AA6E4}">
                <adec:decorative xmlns:adec="http://schemas.microsoft.com/office/drawing/2017/decorative" val="1"/>
              </a:ext>
            </a:extLst>
          </p:cNvPr>
          <p:cNvSpPr>
            <a:spLocks noChangeArrowheads="1"/>
          </p:cNvSpPr>
          <p:nvPr/>
        </p:nvSpPr>
        <p:spPr bwMode="auto">
          <a:xfrm>
            <a:off x="4639599" y="4545031"/>
            <a:ext cx="2819400" cy="1219200"/>
          </a:xfrm>
          <a:prstGeom prst="irregularSeal2">
            <a:avLst/>
          </a:prstGeom>
          <a:noFill/>
          <a:ln w="12700">
            <a:solidFill>
              <a:schemeClr val="tx1"/>
            </a:solidFill>
            <a:miter lim="800000"/>
            <a:headEnd/>
            <a:tailEnd/>
          </a:ln>
        </p:spPr>
        <p:txBody>
          <a:bodyPr wrap="none" anchor="ctr"/>
          <a:lstStyle/>
          <a:p>
            <a:pPr algn="ctr"/>
            <a:r>
              <a:rPr lang="en-US" dirty="0">
                <a:solidFill>
                  <a:schemeClr val="accent5"/>
                </a:solidFill>
                <a:latin typeface="+mj-lt"/>
              </a:rPr>
              <a:t>Book</a:t>
            </a:r>
            <a:r>
              <a:rPr lang="en-US" dirty="0">
                <a:solidFill>
                  <a:schemeClr val="accent5"/>
                </a:solidFill>
              </a:rPr>
              <a:t> </a:t>
            </a:r>
            <a:r>
              <a:rPr lang="en-US" dirty="0">
                <a:solidFill>
                  <a:schemeClr val="accent5"/>
                </a:solidFill>
                <a:latin typeface="+mj-lt"/>
              </a:rPr>
              <a:t>Bags</a:t>
            </a:r>
          </a:p>
        </p:txBody>
      </p:sp>
      <p:sp>
        <p:nvSpPr>
          <p:cNvPr id="2" name="Date Placeholder 1">
            <a:extLst>
              <a:ext uri="{FF2B5EF4-FFF2-40B4-BE49-F238E27FC236}">
                <a16:creationId xmlns:a16="http://schemas.microsoft.com/office/drawing/2014/main" id="{89D3573E-BAA7-4CDE-B5E9-7BE48E23DE94}"/>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3" name="Footer Placeholder 2">
            <a:extLst>
              <a:ext uri="{FF2B5EF4-FFF2-40B4-BE49-F238E27FC236}">
                <a16:creationId xmlns:a16="http://schemas.microsoft.com/office/drawing/2014/main" id="{211A21D8-0860-4DC5-A4AE-BFD337331250}"/>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4" name="Slide Number Placeholder 3">
            <a:extLst>
              <a:ext uri="{FF2B5EF4-FFF2-40B4-BE49-F238E27FC236}">
                <a16:creationId xmlns:a16="http://schemas.microsoft.com/office/drawing/2014/main" id="{C1F18CFC-D51E-4632-ACF8-A915B6294B76}"/>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81</a:t>
            </a:fld>
            <a:endParaRPr lang="en-US" dirty="0"/>
          </a:p>
        </p:txBody>
      </p:sp>
    </p:spTree>
    <p:extLst>
      <p:ext uri="{BB962C8B-B14F-4D97-AF65-F5344CB8AC3E}">
        <p14:creationId xmlns:p14="http://schemas.microsoft.com/office/powerpoint/2010/main" val="14124833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06924"/>
                                        </p:tgtEl>
                                        <p:attrNameLst>
                                          <p:attrName>style.visibility</p:attrName>
                                        </p:attrNameLst>
                                      </p:cBhvr>
                                      <p:to>
                                        <p:strVal val="visible"/>
                                      </p:to>
                                    </p:set>
                                    <p:animEffect transition="in" filter="diamond(in)">
                                      <p:cBhvr>
                                        <p:cTn id="7" dur="1000"/>
                                        <p:tgtEl>
                                          <p:spTgt spid="806924"/>
                                        </p:tgtEl>
                                      </p:cBhvr>
                                    </p:animEffect>
                                  </p:childTnLst>
                                </p:cTn>
                              </p:par>
                            </p:childTnLst>
                          </p:cTn>
                        </p:par>
                        <p:par>
                          <p:cTn id="8" fill="hold" nodeType="withGroup">
                            <p:stCondLst>
                              <p:cond delay="1000"/>
                            </p:stCondLst>
                            <p:childTnLst>
                              <p:par>
                                <p:cTn id="9" presetID="8" presetClass="entr" presetSubtype="16" fill="hold" grpId="0" nodeType="afterEffect">
                                  <p:stCondLst>
                                    <p:cond delay="0"/>
                                  </p:stCondLst>
                                  <p:childTnLst>
                                    <p:set>
                                      <p:cBhvr>
                                        <p:cTn id="10" dur="1" fill="hold">
                                          <p:stCondLst>
                                            <p:cond delay="0"/>
                                          </p:stCondLst>
                                        </p:cTn>
                                        <p:tgtEl>
                                          <p:spTgt spid="806923"/>
                                        </p:tgtEl>
                                        <p:attrNameLst>
                                          <p:attrName>style.visibility</p:attrName>
                                        </p:attrNameLst>
                                      </p:cBhvr>
                                      <p:to>
                                        <p:strVal val="visible"/>
                                      </p:to>
                                    </p:set>
                                    <p:animEffect transition="in" filter="diamond(in)">
                                      <p:cBhvr>
                                        <p:cTn id="11" dur="1000"/>
                                        <p:tgtEl>
                                          <p:spTgt spid="806923"/>
                                        </p:tgtEl>
                                      </p:cBhvr>
                                    </p:animEffect>
                                  </p:childTnLst>
                                </p:cTn>
                              </p:par>
                            </p:childTnLst>
                          </p:cTn>
                        </p:par>
                        <p:par>
                          <p:cTn id="12" fill="hold" nodeType="withGroup">
                            <p:stCondLst>
                              <p:cond delay="2000"/>
                            </p:stCondLst>
                            <p:childTnLst>
                              <p:par>
                                <p:cTn id="13" presetID="8" presetClass="entr" presetSubtype="16" fill="hold" grpId="0" nodeType="afterEffect">
                                  <p:stCondLst>
                                    <p:cond delay="0"/>
                                  </p:stCondLst>
                                  <p:childTnLst>
                                    <p:set>
                                      <p:cBhvr>
                                        <p:cTn id="14" dur="1" fill="hold">
                                          <p:stCondLst>
                                            <p:cond delay="0"/>
                                          </p:stCondLst>
                                        </p:cTn>
                                        <p:tgtEl>
                                          <p:spTgt spid="806916"/>
                                        </p:tgtEl>
                                        <p:attrNameLst>
                                          <p:attrName>style.visibility</p:attrName>
                                        </p:attrNameLst>
                                      </p:cBhvr>
                                      <p:to>
                                        <p:strVal val="visible"/>
                                      </p:to>
                                    </p:set>
                                    <p:animEffect transition="in" filter="diamond(in)">
                                      <p:cBhvr>
                                        <p:cTn id="15" dur="1000"/>
                                        <p:tgtEl>
                                          <p:spTgt spid="806916"/>
                                        </p:tgtEl>
                                      </p:cBhvr>
                                    </p:animEffect>
                                  </p:childTnLst>
                                </p:cTn>
                              </p:par>
                            </p:childTnLst>
                          </p:cTn>
                        </p:par>
                        <p:par>
                          <p:cTn id="16" fill="hold" nodeType="withGroup">
                            <p:stCondLst>
                              <p:cond delay="3000"/>
                            </p:stCondLst>
                            <p:childTnLst>
                              <p:par>
                                <p:cTn id="17" presetID="8" presetClass="entr" presetSubtype="16" fill="hold" grpId="0" nodeType="afterEffect">
                                  <p:stCondLst>
                                    <p:cond delay="0"/>
                                  </p:stCondLst>
                                  <p:childTnLst>
                                    <p:set>
                                      <p:cBhvr>
                                        <p:cTn id="18" dur="1" fill="hold">
                                          <p:stCondLst>
                                            <p:cond delay="0"/>
                                          </p:stCondLst>
                                        </p:cTn>
                                        <p:tgtEl>
                                          <p:spTgt spid="806921"/>
                                        </p:tgtEl>
                                        <p:attrNameLst>
                                          <p:attrName>style.visibility</p:attrName>
                                        </p:attrNameLst>
                                      </p:cBhvr>
                                      <p:to>
                                        <p:strVal val="visible"/>
                                      </p:to>
                                    </p:set>
                                    <p:animEffect transition="in" filter="diamond(in)">
                                      <p:cBhvr>
                                        <p:cTn id="19" dur="1000"/>
                                        <p:tgtEl>
                                          <p:spTgt spid="806921"/>
                                        </p:tgtEl>
                                      </p:cBhvr>
                                    </p:animEffect>
                                  </p:childTnLst>
                                </p:cTn>
                              </p:par>
                            </p:childTnLst>
                          </p:cTn>
                        </p:par>
                        <p:par>
                          <p:cTn id="20" fill="hold" nodeType="withGroup">
                            <p:stCondLst>
                              <p:cond delay="4000"/>
                            </p:stCondLst>
                            <p:childTnLst>
                              <p:par>
                                <p:cTn id="21" presetID="8" presetClass="entr" presetSubtype="16" fill="hold" grpId="0" nodeType="afterEffect">
                                  <p:stCondLst>
                                    <p:cond delay="0"/>
                                  </p:stCondLst>
                                  <p:childTnLst>
                                    <p:set>
                                      <p:cBhvr>
                                        <p:cTn id="22" dur="1" fill="hold">
                                          <p:stCondLst>
                                            <p:cond delay="0"/>
                                          </p:stCondLst>
                                        </p:cTn>
                                        <p:tgtEl>
                                          <p:spTgt spid="806919"/>
                                        </p:tgtEl>
                                        <p:attrNameLst>
                                          <p:attrName>style.visibility</p:attrName>
                                        </p:attrNameLst>
                                      </p:cBhvr>
                                      <p:to>
                                        <p:strVal val="visible"/>
                                      </p:to>
                                    </p:set>
                                    <p:animEffect transition="in" filter="diamond(in)">
                                      <p:cBhvr>
                                        <p:cTn id="23" dur="1000"/>
                                        <p:tgtEl>
                                          <p:spTgt spid="806919"/>
                                        </p:tgtEl>
                                      </p:cBhvr>
                                    </p:animEffect>
                                  </p:childTnLst>
                                </p:cTn>
                              </p:par>
                            </p:childTnLst>
                          </p:cTn>
                        </p:par>
                        <p:par>
                          <p:cTn id="24" fill="hold" nodeType="withGroup">
                            <p:stCondLst>
                              <p:cond delay="5000"/>
                            </p:stCondLst>
                            <p:childTnLst>
                              <p:par>
                                <p:cTn id="25" presetID="8" presetClass="entr" presetSubtype="16" fill="hold" grpId="0" nodeType="afterEffect">
                                  <p:stCondLst>
                                    <p:cond delay="0"/>
                                  </p:stCondLst>
                                  <p:childTnLst>
                                    <p:set>
                                      <p:cBhvr>
                                        <p:cTn id="26" dur="1" fill="hold">
                                          <p:stCondLst>
                                            <p:cond delay="0"/>
                                          </p:stCondLst>
                                        </p:cTn>
                                        <p:tgtEl>
                                          <p:spTgt spid="806920"/>
                                        </p:tgtEl>
                                        <p:attrNameLst>
                                          <p:attrName>style.visibility</p:attrName>
                                        </p:attrNameLst>
                                      </p:cBhvr>
                                      <p:to>
                                        <p:strVal val="visible"/>
                                      </p:to>
                                    </p:set>
                                    <p:animEffect transition="in" filter="diamond(in)">
                                      <p:cBhvr>
                                        <p:cTn id="27" dur="1000"/>
                                        <p:tgtEl>
                                          <p:spTgt spid="806920"/>
                                        </p:tgtEl>
                                      </p:cBhvr>
                                    </p:animEffect>
                                  </p:childTnLst>
                                </p:cTn>
                              </p:par>
                            </p:childTnLst>
                          </p:cTn>
                        </p:par>
                        <p:par>
                          <p:cTn id="28" fill="hold" nodeType="withGroup">
                            <p:stCondLst>
                              <p:cond delay="6000"/>
                            </p:stCondLst>
                            <p:childTnLst>
                              <p:par>
                                <p:cTn id="29" presetID="8" presetClass="entr" presetSubtype="16" fill="hold" grpId="0" nodeType="afterEffect">
                                  <p:stCondLst>
                                    <p:cond delay="0"/>
                                  </p:stCondLst>
                                  <p:childTnLst>
                                    <p:set>
                                      <p:cBhvr>
                                        <p:cTn id="30" dur="1" fill="hold">
                                          <p:stCondLst>
                                            <p:cond delay="0"/>
                                          </p:stCondLst>
                                        </p:cTn>
                                        <p:tgtEl>
                                          <p:spTgt spid="806918"/>
                                        </p:tgtEl>
                                        <p:attrNameLst>
                                          <p:attrName>style.visibility</p:attrName>
                                        </p:attrNameLst>
                                      </p:cBhvr>
                                      <p:to>
                                        <p:strVal val="visible"/>
                                      </p:to>
                                    </p:set>
                                    <p:animEffect transition="in" filter="diamond(in)">
                                      <p:cBhvr>
                                        <p:cTn id="31" dur="1000"/>
                                        <p:tgtEl>
                                          <p:spTgt spid="806918"/>
                                        </p:tgtEl>
                                      </p:cBhvr>
                                    </p:animEffect>
                                  </p:childTnLst>
                                </p:cTn>
                              </p:par>
                            </p:childTnLst>
                          </p:cTn>
                        </p:par>
                        <p:par>
                          <p:cTn id="32" fill="hold" nodeType="withGroup">
                            <p:stCondLst>
                              <p:cond delay="7000"/>
                            </p:stCondLst>
                            <p:childTnLst>
                              <p:par>
                                <p:cTn id="33" presetID="8" presetClass="entr" presetSubtype="16" fill="hold" grpId="0" nodeType="afterEffect">
                                  <p:stCondLst>
                                    <p:cond delay="0"/>
                                  </p:stCondLst>
                                  <p:childTnLst>
                                    <p:set>
                                      <p:cBhvr>
                                        <p:cTn id="34" dur="1" fill="hold">
                                          <p:stCondLst>
                                            <p:cond delay="0"/>
                                          </p:stCondLst>
                                        </p:cTn>
                                        <p:tgtEl>
                                          <p:spTgt spid="806925"/>
                                        </p:tgtEl>
                                        <p:attrNameLst>
                                          <p:attrName>style.visibility</p:attrName>
                                        </p:attrNameLst>
                                      </p:cBhvr>
                                      <p:to>
                                        <p:strVal val="visible"/>
                                      </p:to>
                                    </p:set>
                                    <p:animEffect transition="in" filter="diamond(in)">
                                      <p:cBhvr>
                                        <p:cTn id="35" dur="1000"/>
                                        <p:tgtEl>
                                          <p:spTgt spid="806925"/>
                                        </p:tgtEl>
                                      </p:cBhvr>
                                    </p:animEffect>
                                  </p:childTnLst>
                                </p:cTn>
                              </p:par>
                            </p:childTnLst>
                          </p:cTn>
                        </p:par>
                        <p:par>
                          <p:cTn id="36" fill="hold" nodeType="withGroup">
                            <p:stCondLst>
                              <p:cond delay="8000"/>
                            </p:stCondLst>
                            <p:childTnLst>
                              <p:par>
                                <p:cTn id="37" presetID="8" presetClass="entr" presetSubtype="16" fill="hold" grpId="0" nodeType="afterEffect">
                                  <p:stCondLst>
                                    <p:cond delay="0"/>
                                  </p:stCondLst>
                                  <p:childTnLst>
                                    <p:set>
                                      <p:cBhvr>
                                        <p:cTn id="38" dur="1" fill="hold">
                                          <p:stCondLst>
                                            <p:cond delay="0"/>
                                          </p:stCondLst>
                                        </p:cTn>
                                        <p:tgtEl>
                                          <p:spTgt spid="806922"/>
                                        </p:tgtEl>
                                        <p:attrNameLst>
                                          <p:attrName>style.visibility</p:attrName>
                                        </p:attrNameLst>
                                      </p:cBhvr>
                                      <p:to>
                                        <p:strVal val="visible"/>
                                      </p:to>
                                    </p:set>
                                    <p:animEffect transition="in" filter="diamond(in)">
                                      <p:cBhvr>
                                        <p:cTn id="39" dur="1000"/>
                                        <p:tgtEl>
                                          <p:spTgt spid="806922"/>
                                        </p:tgtEl>
                                      </p:cBhvr>
                                    </p:animEffect>
                                  </p:childTnLst>
                                </p:cTn>
                              </p:par>
                            </p:childTnLst>
                          </p:cTn>
                        </p:par>
                        <p:par>
                          <p:cTn id="40" fill="hold" nodeType="withGroup">
                            <p:stCondLst>
                              <p:cond delay="9000"/>
                            </p:stCondLst>
                            <p:childTnLst>
                              <p:par>
                                <p:cTn id="41" presetID="8" presetClass="entr" presetSubtype="16" fill="hold" grpId="0" nodeType="afterEffect">
                                  <p:stCondLst>
                                    <p:cond delay="0"/>
                                  </p:stCondLst>
                                  <p:childTnLst>
                                    <p:set>
                                      <p:cBhvr>
                                        <p:cTn id="42" dur="1" fill="hold">
                                          <p:stCondLst>
                                            <p:cond delay="0"/>
                                          </p:stCondLst>
                                        </p:cTn>
                                        <p:tgtEl>
                                          <p:spTgt spid="806917"/>
                                        </p:tgtEl>
                                        <p:attrNameLst>
                                          <p:attrName>style.visibility</p:attrName>
                                        </p:attrNameLst>
                                      </p:cBhvr>
                                      <p:to>
                                        <p:strVal val="visible"/>
                                      </p:to>
                                    </p:set>
                                    <p:animEffect transition="in" filter="diamond(in)">
                                      <p:cBhvr>
                                        <p:cTn id="43" dur="1000"/>
                                        <p:tgtEl>
                                          <p:spTgt spid="806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6916" grpId="0" animBg="1"/>
      <p:bldP spid="806917" grpId="0" animBg="1"/>
      <p:bldP spid="806918" grpId="0" animBg="1"/>
      <p:bldP spid="806919" grpId="0" animBg="1"/>
      <p:bldP spid="806920" grpId="0" animBg="1"/>
      <p:bldP spid="806921" grpId="0" animBg="1"/>
      <p:bldP spid="806922" grpId="0" animBg="1"/>
      <p:bldP spid="806923" grpId="0" animBg="1"/>
      <p:bldP spid="806924" grpId="0" animBg="1"/>
      <p:bldP spid="806925"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CBEE427-9097-40BB-8365-87A95F26CAD4}"/>
              </a:ext>
            </a:extLst>
          </p:cNvPr>
          <p:cNvSpPr>
            <a:spLocks noGrp="1"/>
          </p:cNvSpPr>
          <p:nvPr>
            <p:ph type="title"/>
          </p:nvPr>
        </p:nvSpPr>
        <p:spPr>
          <a:xfrm>
            <a:off x="457200" y="457200"/>
            <a:ext cx="8229600" cy="768096"/>
          </a:xfrm>
        </p:spPr>
        <p:txBody>
          <a:bodyPr/>
          <a:lstStyle/>
          <a:p>
            <a:r>
              <a:rPr lang="en-US" sz="1600" b="0" i="1" dirty="0">
                <a:solidFill>
                  <a:schemeClr val="accent4"/>
                </a:solidFill>
              </a:rPr>
              <a:t>Responding to Workplace Violence in Healthcare 						Authority granted</a:t>
            </a:r>
            <a:endParaRPr lang="en-US" sz="2000" dirty="0"/>
          </a:p>
        </p:txBody>
      </p:sp>
      <p:sp>
        <p:nvSpPr>
          <p:cNvPr id="41987" name="Rectangle 3"/>
          <p:cNvSpPr>
            <a:spLocks noGrp="1" noChangeArrowheads="1"/>
          </p:cNvSpPr>
          <p:nvPr>
            <p:ph sz="quarter" idx="14"/>
          </p:nvPr>
        </p:nvSpPr>
        <p:spPr/>
        <p:txBody>
          <a:bodyPr/>
          <a:lstStyle/>
          <a:p>
            <a:pPr marL="0" indent="0" eaLnBrk="1" hangingPunct="1">
              <a:buNone/>
            </a:pPr>
            <a:r>
              <a:rPr lang="en-US" altLang="en-US" sz="2800" dirty="0">
                <a:solidFill>
                  <a:schemeClr val="accent1"/>
                </a:solidFill>
              </a:rPr>
              <a:t>Authority</a:t>
            </a:r>
          </a:p>
          <a:p>
            <a:pPr marL="0" indent="0" eaLnBrk="1" hangingPunct="1">
              <a:buNone/>
            </a:pPr>
            <a:endParaRPr lang="en-US" altLang="en-US" dirty="0">
              <a:solidFill>
                <a:schemeClr val="tx1"/>
              </a:solidFill>
            </a:endParaRPr>
          </a:p>
          <a:p>
            <a:pPr marL="457200" indent="-457200" eaLnBrk="1" hangingPunct="1">
              <a:buFont typeface="Arial" panose="020B0604020202020204" pitchFamily="34" charset="0"/>
              <a:buChar char="•"/>
            </a:pPr>
            <a:r>
              <a:rPr lang="en-US" altLang="en-US" dirty="0">
                <a:solidFill>
                  <a:schemeClr val="tx1"/>
                </a:solidFill>
              </a:rPr>
              <a:t>Authority must be given to employees</a:t>
            </a:r>
          </a:p>
          <a:p>
            <a:pPr marL="457200" indent="-457200" eaLnBrk="1" hangingPunct="1">
              <a:buFont typeface="Arial" panose="020B0604020202020204" pitchFamily="34" charset="0"/>
              <a:buChar char="•"/>
            </a:pPr>
            <a:endParaRPr lang="en-US" altLang="en-US" dirty="0">
              <a:solidFill>
                <a:schemeClr val="tx1"/>
              </a:solidFill>
            </a:endParaRPr>
          </a:p>
          <a:p>
            <a:pPr marL="457200" indent="-457200" eaLnBrk="1" hangingPunct="1">
              <a:buFont typeface="Arial" panose="020B0604020202020204" pitchFamily="34" charset="0"/>
              <a:buChar char="•"/>
            </a:pPr>
            <a:r>
              <a:rPr lang="en-US" altLang="en-US" dirty="0">
                <a:solidFill>
                  <a:schemeClr val="accent5"/>
                </a:solidFill>
              </a:rPr>
              <a:t>Employees must give themselves authority</a:t>
            </a:r>
          </a:p>
          <a:p>
            <a:pPr eaLnBrk="1" hangingPunct="1"/>
            <a:endParaRPr lang="en-US" altLang="en-US" sz="2800" dirty="0"/>
          </a:p>
        </p:txBody>
      </p:sp>
      <p:pic>
        <p:nvPicPr>
          <p:cNvPr id="4" name="Picture 3" descr="Office worker throwing laptop.">
            <a:extLst>
              <a:ext uri="{FF2B5EF4-FFF2-40B4-BE49-F238E27FC236}">
                <a16:creationId xmlns:a16="http://schemas.microsoft.com/office/drawing/2014/main" id="{E1C4D6CA-6B5A-4C8C-91A1-C95434DB41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0" y="1478511"/>
            <a:ext cx="2905452" cy="4358178"/>
          </a:xfrm>
          <a:prstGeom prst="rect">
            <a:avLst/>
          </a:prstGeom>
        </p:spPr>
      </p:pic>
      <p:sp>
        <p:nvSpPr>
          <p:cNvPr id="3" name="Footer Placeholder 2">
            <a:extLst>
              <a:ext uri="{FF2B5EF4-FFF2-40B4-BE49-F238E27FC236}">
                <a16:creationId xmlns:a16="http://schemas.microsoft.com/office/drawing/2014/main" id="{8FABA120-D68C-4F0A-8CD0-2AAB1896D528}"/>
              </a:ext>
              <a:ext uri="{C183D7F6-B498-43B3-948B-1728B52AA6E4}">
                <adec:decorative xmlns:adec="http://schemas.microsoft.com/office/drawing/2017/decorative" val="1"/>
              </a:ext>
            </a:extLst>
          </p:cNvPr>
          <p:cNvSpPr>
            <a:spLocks noGrp="1"/>
          </p:cNvSpPr>
          <p:nvPr>
            <p:ph type="ftr" sz="quarter" idx="17"/>
          </p:nvPr>
        </p:nvSpPr>
        <p:spPr/>
        <p:txBody>
          <a:bodyPr/>
          <a:lstStyle/>
          <a:p>
            <a:r>
              <a:rPr lang="en-US" dirty="0"/>
              <a:t>Summa Health</a:t>
            </a:r>
          </a:p>
        </p:txBody>
      </p:sp>
      <p:sp>
        <p:nvSpPr>
          <p:cNvPr id="41988" name="Slide Number Placeholder 5">
            <a:extLst>
              <a:ext uri="{C183D7F6-B498-43B3-948B-1728B52AA6E4}">
                <adec:decorative xmlns:adec="http://schemas.microsoft.com/office/drawing/2017/decorative" val="1"/>
              </a:ext>
            </a:extLst>
          </p:cNvPr>
          <p:cNvSpPr>
            <a:spLocks noGrp="1"/>
          </p:cNvSpPr>
          <p:nvPr>
            <p:ph type="sldNum" sz="quarter" idx="18"/>
          </p:nvPr>
        </p:nvSpPr>
        <p:spPr bwMode="auto">
          <a:noFill/>
          <a:ln>
            <a:round/>
            <a:headEnd/>
            <a:tailEnd/>
          </a:ln>
        </p:spPr>
        <p:txBody>
          <a:bodyPr wrap="square" numCol="1" anchorCtr="0" compatLnSpc="1">
            <a:prstTxWarp prst="textNoShape">
              <a:avLst/>
            </a:prstTxWarp>
          </a:bodyPr>
          <a:lstStyle/>
          <a:p>
            <a:fld id="{E3119B7B-9555-4038-AC25-3F0BBE1A41B7}" type="slidenum">
              <a:rPr lang="en-US" altLang="en-US" smtClean="0"/>
              <a:pPr/>
              <a:t>82</a:t>
            </a:fld>
            <a:endParaRPr lang="en-US" altLang="en-US" dirty="0"/>
          </a:p>
        </p:txBody>
      </p:sp>
      <p:sp>
        <p:nvSpPr>
          <p:cNvPr id="2" name="Date Placeholder 1">
            <a:extLst>
              <a:ext uri="{FF2B5EF4-FFF2-40B4-BE49-F238E27FC236}">
                <a16:creationId xmlns:a16="http://schemas.microsoft.com/office/drawing/2014/main" id="{6AA149F0-0944-4D77-B7B8-9CC9C00D5B70}"/>
              </a:ext>
              <a:ext uri="{C183D7F6-B498-43B3-948B-1728B52AA6E4}">
                <adec:decorative xmlns:adec="http://schemas.microsoft.com/office/drawing/2017/decorative" val="1"/>
              </a:ext>
            </a:extLst>
          </p:cNvPr>
          <p:cNvSpPr>
            <a:spLocks noGrp="1"/>
          </p:cNvSpPr>
          <p:nvPr>
            <p:ph type="dt" sz="half" idx="19"/>
          </p:nvPr>
        </p:nvSpPr>
        <p:spPr/>
        <p:txBody>
          <a:bodyPr/>
          <a:lstStyle/>
          <a:p>
            <a:r>
              <a:rPr lang="en-US" dirty="0"/>
              <a:t>2021</a:t>
            </a:r>
          </a:p>
        </p:txBody>
      </p:sp>
    </p:spTree>
    <p:extLst>
      <p:ext uri="{BB962C8B-B14F-4D97-AF65-F5344CB8AC3E}">
        <p14:creationId xmlns:p14="http://schemas.microsoft.com/office/powerpoint/2010/main" val="14417723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8BF60F5-3C87-4424-AAE4-4B733A3C3E71}"/>
              </a:ext>
            </a:extLst>
          </p:cNvPr>
          <p:cNvSpPr>
            <a:spLocks noGrp="1"/>
          </p:cNvSpPr>
          <p:nvPr>
            <p:ph type="title"/>
          </p:nvPr>
        </p:nvSpPr>
        <p:spPr>
          <a:xfrm>
            <a:off x="457200" y="457200"/>
            <a:ext cx="8229600" cy="768096"/>
          </a:xfrm>
        </p:spPr>
        <p:txBody>
          <a:bodyPr/>
          <a:lstStyle/>
          <a:p>
            <a:r>
              <a:rPr lang="en-US" sz="1600" b="0" i="1" dirty="0">
                <a:solidFill>
                  <a:schemeClr val="accent4"/>
                </a:solidFill>
              </a:rPr>
              <a:t>Responding to Workplace Violence in Healthcare 						Engage: The Swarm</a:t>
            </a:r>
            <a:endParaRPr lang="en-US" sz="2000" dirty="0"/>
          </a:p>
        </p:txBody>
      </p:sp>
      <p:sp>
        <p:nvSpPr>
          <p:cNvPr id="802819" name="Rectangle 3"/>
          <p:cNvSpPr>
            <a:spLocks noGrp="1" noChangeArrowheads="1"/>
          </p:cNvSpPr>
          <p:nvPr>
            <p:ph sz="quarter" idx="12"/>
          </p:nvPr>
        </p:nvSpPr>
        <p:spPr/>
        <p:txBody>
          <a:bodyPr/>
          <a:lstStyle/>
          <a:p>
            <a:pPr marL="0" indent="0">
              <a:buNone/>
            </a:pPr>
            <a:r>
              <a:rPr lang="en-US" dirty="0">
                <a:solidFill>
                  <a:schemeClr val="accent1"/>
                </a:solidFill>
                <a:latin typeface="+mj-lt"/>
              </a:rPr>
              <a:t>Very simple and effective tactic:  The Swarm</a:t>
            </a:r>
          </a:p>
          <a:p>
            <a:endParaRPr lang="en-US" dirty="0">
              <a:latin typeface="+mj-lt"/>
            </a:endParaRPr>
          </a:p>
          <a:p>
            <a:pPr marL="0" indent="0">
              <a:lnSpc>
                <a:spcPct val="150000"/>
              </a:lnSpc>
              <a:buNone/>
            </a:pPr>
            <a:r>
              <a:rPr lang="en-US" dirty="0">
                <a:latin typeface="+mj-lt"/>
              </a:rPr>
              <a:t>The goal is to </a:t>
            </a:r>
            <a:r>
              <a:rPr lang="en-US" dirty="0">
                <a:solidFill>
                  <a:schemeClr val="accent5"/>
                </a:solidFill>
                <a:latin typeface="+mj-lt"/>
              </a:rPr>
              <a:t>control 3 points</a:t>
            </a:r>
            <a:r>
              <a:rPr lang="en-US" dirty="0">
                <a:latin typeface="+mj-lt"/>
              </a:rPr>
              <a:t>:</a:t>
            </a:r>
          </a:p>
          <a:p>
            <a:pPr lvl="1">
              <a:lnSpc>
                <a:spcPct val="150000"/>
              </a:lnSpc>
            </a:pPr>
            <a:r>
              <a:rPr lang="en-US" dirty="0">
                <a:solidFill>
                  <a:schemeClr val="accent1"/>
                </a:solidFill>
                <a:latin typeface="+mj-lt"/>
              </a:rPr>
              <a:t>Arms</a:t>
            </a:r>
          </a:p>
          <a:p>
            <a:pPr lvl="1"/>
            <a:r>
              <a:rPr lang="en-US" dirty="0">
                <a:solidFill>
                  <a:schemeClr val="accent1"/>
                </a:solidFill>
                <a:latin typeface="+mj-lt"/>
              </a:rPr>
              <a:t>Legs</a:t>
            </a:r>
          </a:p>
          <a:p>
            <a:pPr lvl="1"/>
            <a:r>
              <a:rPr lang="en-US" dirty="0">
                <a:solidFill>
                  <a:schemeClr val="accent1"/>
                </a:solidFill>
                <a:latin typeface="+mj-lt"/>
              </a:rPr>
              <a:t>Head</a:t>
            </a:r>
          </a:p>
          <a:p>
            <a:endParaRPr lang="en-US" dirty="0">
              <a:latin typeface="+mj-lt"/>
            </a:endParaRPr>
          </a:p>
          <a:p>
            <a:endParaRPr lang="en-US" dirty="0">
              <a:latin typeface="+mj-lt"/>
            </a:endParaRPr>
          </a:p>
          <a:p>
            <a:pPr lvl="1"/>
            <a:endParaRPr lang="en-US" dirty="0"/>
          </a:p>
        </p:txBody>
      </p:sp>
      <p:pic>
        <p:nvPicPr>
          <p:cNvPr id="9" name="Picture 8" descr="Group of people holding an aggressor down on the ground.">
            <a:extLst>
              <a:ext uri="{FF2B5EF4-FFF2-40B4-BE49-F238E27FC236}">
                <a16:creationId xmlns:a16="http://schemas.microsoft.com/office/drawing/2014/main" id="{B64C4A40-E9FE-4E17-962A-F2F6E8B564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9200" y="2971800"/>
            <a:ext cx="3556770" cy="2700972"/>
          </a:xfrm>
          <a:prstGeom prst="rect">
            <a:avLst/>
          </a:prstGeom>
        </p:spPr>
      </p:pic>
      <p:sp>
        <p:nvSpPr>
          <p:cNvPr id="2" name="Date Placeholder 1">
            <a:extLst>
              <a:ext uri="{FF2B5EF4-FFF2-40B4-BE49-F238E27FC236}">
                <a16:creationId xmlns:a16="http://schemas.microsoft.com/office/drawing/2014/main" id="{BF162559-72F2-4BF6-B572-7D5C5A598C0C}"/>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3" name="Footer Placeholder 2">
            <a:extLst>
              <a:ext uri="{FF2B5EF4-FFF2-40B4-BE49-F238E27FC236}">
                <a16:creationId xmlns:a16="http://schemas.microsoft.com/office/drawing/2014/main" id="{50C1DD50-3F61-4D4C-92C6-0F5E0D2CC428}"/>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4" name="Slide Number Placeholder 3">
            <a:extLst>
              <a:ext uri="{FF2B5EF4-FFF2-40B4-BE49-F238E27FC236}">
                <a16:creationId xmlns:a16="http://schemas.microsoft.com/office/drawing/2014/main" id="{274F9389-D1BE-403B-AF06-4921C1469C90}"/>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83</a:t>
            </a:fld>
            <a:endParaRPr lang="en-US" dirty="0"/>
          </a:p>
        </p:txBody>
      </p:sp>
    </p:spTree>
    <p:extLst>
      <p:ext uri="{BB962C8B-B14F-4D97-AF65-F5344CB8AC3E}">
        <p14:creationId xmlns:p14="http://schemas.microsoft.com/office/powerpoint/2010/main" val="36777311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02819">
                                            <p:txEl>
                                              <p:pRg st="0" end="0"/>
                                            </p:txEl>
                                          </p:spTgt>
                                        </p:tgtEl>
                                        <p:attrNameLst>
                                          <p:attrName>style.visibility</p:attrName>
                                        </p:attrNameLst>
                                      </p:cBhvr>
                                      <p:to>
                                        <p:strVal val="visible"/>
                                      </p:to>
                                    </p:set>
                                    <p:animEffect transition="in" filter="fade">
                                      <p:cBhvr>
                                        <p:cTn id="7" dur="500"/>
                                        <p:tgtEl>
                                          <p:spTgt spid="8028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02819">
                                            <p:txEl>
                                              <p:pRg st="2" end="2"/>
                                            </p:txEl>
                                          </p:spTgt>
                                        </p:tgtEl>
                                        <p:attrNameLst>
                                          <p:attrName>style.visibility</p:attrName>
                                        </p:attrNameLst>
                                      </p:cBhvr>
                                      <p:to>
                                        <p:strVal val="visible"/>
                                      </p:to>
                                    </p:set>
                                    <p:animEffect transition="in" filter="fade">
                                      <p:cBhvr>
                                        <p:cTn id="12" dur="500"/>
                                        <p:tgtEl>
                                          <p:spTgt spid="802819">
                                            <p:txEl>
                                              <p:pRg st="2" end="2"/>
                                            </p:txEl>
                                          </p:spTgt>
                                        </p:tgtEl>
                                      </p:cBhvr>
                                    </p:animEffect>
                                  </p:childTnLst>
                                </p:cTn>
                              </p:par>
                            </p:childTnLst>
                          </p:cTn>
                        </p:par>
                      </p:childTnLst>
                    </p:cTn>
                  </p:par>
                  <p:par>
                    <p:cTn id="13" fill="hold">
                      <p:stCondLst>
                        <p:cond delay="indefinite"/>
                      </p:stCondLst>
                      <p:childTnLst>
                        <p:par>
                          <p:cTn id="14" fill="hold" nodeType="afterGroup">
                            <p:stCondLst>
                              <p:cond delay="0"/>
                            </p:stCondLst>
                            <p:childTnLst>
                              <p:par>
                                <p:cTn id="15" presetID="1" presetClass="entr" presetSubtype="0" fill="hold" nodeType="clickEffect">
                                  <p:stCondLst>
                                    <p:cond delay="0"/>
                                  </p:stCondLst>
                                  <p:childTnLst>
                                    <p:set>
                                      <p:cBhvr>
                                        <p:cTn id="16" dur="1" fill="hold">
                                          <p:stCondLst>
                                            <p:cond delay="0"/>
                                          </p:stCondLst>
                                        </p:cTn>
                                        <p:tgtEl>
                                          <p:spTgt spid="80281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nodeType="afterGroup">
                            <p:stCondLst>
                              <p:cond delay="0"/>
                            </p:stCondLst>
                            <p:childTnLst>
                              <p:par>
                                <p:cTn id="19" presetID="1" presetClass="entr" presetSubtype="0" fill="hold" nodeType="clickEffect">
                                  <p:stCondLst>
                                    <p:cond delay="0"/>
                                  </p:stCondLst>
                                  <p:childTnLst>
                                    <p:set>
                                      <p:cBhvr>
                                        <p:cTn id="20" dur="1" fill="hold">
                                          <p:stCondLst>
                                            <p:cond delay="0"/>
                                          </p:stCondLst>
                                        </p:cTn>
                                        <p:tgtEl>
                                          <p:spTgt spid="802819">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nodeType="afterGroup">
                            <p:stCondLst>
                              <p:cond delay="0"/>
                            </p:stCondLst>
                            <p:childTnLst>
                              <p:par>
                                <p:cTn id="23" presetID="1" presetClass="entr" presetSubtype="0" fill="hold" nodeType="clickEffect">
                                  <p:stCondLst>
                                    <p:cond delay="0"/>
                                  </p:stCondLst>
                                  <p:childTnLst>
                                    <p:set>
                                      <p:cBhvr>
                                        <p:cTn id="24" dur="1" fill="hold">
                                          <p:stCondLst>
                                            <p:cond delay="0"/>
                                          </p:stCondLst>
                                        </p:cTn>
                                        <p:tgtEl>
                                          <p:spTgt spid="8028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3547-6403-44F1-8263-AB7A00F87F70}"/>
              </a:ext>
            </a:extLst>
          </p:cNvPr>
          <p:cNvSpPr>
            <a:spLocks noGrp="1"/>
          </p:cNvSpPr>
          <p:nvPr>
            <p:ph type="title"/>
          </p:nvPr>
        </p:nvSpPr>
        <p:spPr/>
        <p:txBody>
          <a:bodyPr/>
          <a:lstStyle/>
          <a:p>
            <a:r>
              <a:rPr lang="en-US" sz="1600" b="0" i="1" dirty="0">
                <a:solidFill>
                  <a:schemeClr val="accent4"/>
                </a:solidFill>
              </a:rPr>
              <a:t>Responding to Workplace Violence in Healthcare					The Swarm Video Demo</a:t>
            </a:r>
            <a:endParaRPr lang="en-US" sz="1600" dirty="0"/>
          </a:p>
        </p:txBody>
      </p:sp>
      <p:sp>
        <p:nvSpPr>
          <p:cNvPr id="4" name="Footer Placeholder 3">
            <a:extLst>
              <a:ext uri="{FF2B5EF4-FFF2-40B4-BE49-F238E27FC236}">
                <a16:creationId xmlns:a16="http://schemas.microsoft.com/office/drawing/2014/main" id="{77894779-D4BF-4D3B-9E8E-B7EFDF6FC379}"/>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Summa Health</a:t>
            </a:r>
          </a:p>
        </p:txBody>
      </p:sp>
      <p:sp>
        <p:nvSpPr>
          <p:cNvPr id="5" name="Slide Number Placeholder 4">
            <a:extLst>
              <a:ext uri="{FF2B5EF4-FFF2-40B4-BE49-F238E27FC236}">
                <a16:creationId xmlns:a16="http://schemas.microsoft.com/office/drawing/2014/main" id="{B55FBC67-D01D-41D0-811E-03549C4C1C14}"/>
              </a:ext>
              <a:ext uri="{C183D7F6-B498-43B3-948B-1728B52AA6E4}">
                <adec:decorative xmlns:adec="http://schemas.microsoft.com/office/drawing/2017/decorative" val="1"/>
              </a:ext>
            </a:extLst>
          </p:cNvPr>
          <p:cNvSpPr>
            <a:spLocks noGrp="1"/>
          </p:cNvSpPr>
          <p:nvPr>
            <p:ph type="sldNum" sz="quarter" idx="12"/>
          </p:nvPr>
        </p:nvSpPr>
        <p:spPr/>
        <p:txBody>
          <a:bodyPr/>
          <a:lstStyle/>
          <a:p>
            <a:fld id="{5E8BC936-0928-C346-B13E-04BD58031644}" type="slidenum">
              <a:rPr lang="en-US" smtClean="0"/>
              <a:pPr/>
              <a:t>84</a:t>
            </a:fld>
            <a:endParaRPr lang="en-US" dirty="0"/>
          </a:p>
        </p:txBody>
      </p:sp>
      <p:sp>
        <p:nvSpPr>
          <p:cNvPr id="6" name="Date Placeholder 5">
            <a:extLst>
              <a:ext uri="{FF2B5EF4-FFF2-40B4-BE49-F238E27FC236}">
                <a16:creationId xmlns:a16="http://schemas.microsoft.com/office/drawing/2014/main" id="{BB287897-4A9B-4B9B-BE6C-B44C462C3BCE}"/>
              </a:ext>
              <a:ext uri="{C183D7F6-B498-43B3-948B-1728B52AA6E4}">
                <adec:decorative xmlns:adec="http://schemas.microsoft.com/office/drawing/2017/decorative" val="1"/>
              </a:ext>
            </a:extLst>
          </p:cNvPr>
          <p:cNvSpPr>
            <a:spLocks noGrp="1"/>
          </p:cNvSpPr>
          <p:nvPr>
            <p:ph type="dt" sz="half" idx="15"/>
          </p:nvPr>
        </p:nvSpPr>
        <p:spPr/>
        <p:txBody>
          <a:bodyPr/>
          <a:lstStyle/>
          <a:p>
            <a:r>
              <a:rPr lang="en-US" dirty="0"/>
              <a:t>2021</a:t>
            </a:r>
          </a:p>
        </p:txBody>
      </p:sp>
      <p:sp>
        <p:nvSpPr>
          <p:cNvPr id="8" name="TextBox 7" descr="Watch Video #25 shows a simulation of a group of people swarming a gunman and taking them down to the ground.&#10;&#10;https://www.summahealth.org/medicaleducation/fellowships/medical-simulation/simulation-courses/responding-to-workplace-violence-in-healthcare">
            <a:extLst>
              <a:ext uri="{FF2B5EF4-FFF2-40B4-BE49-F238E27FC236}">
                <a16:creationId xmlns:a16="http://schemas.microsoft.com/office/drawing/2014/main" id="{2A756084-1FB3-47E5-8C81-0FFC5D4D935A}"/>
              </a:ext>
            </a:extLst>
          </p:cNvPr>
          <p:cNvSpPr txBox="1"/>
          <p:nvPr/>
        </p:nvSpPr>
        <p:spPr>
          <a:xfrm>
            <a:off x="762000" y="1225296"/>
            <a:ext cx="7924800" cy="4955203"/>
          </a:xfrm>
          <a:prstGeom prst="rect">
            <a:avLst/>
          </a:prstGeom>
          <a:noFill/>
        </p:spPr>
        <p:txBody>
          <a:bodyPr wrap="square" rtlCol="0">
            <a:spAutoFit/>
          </a:bodyPr>
          <a:lstStyle/>
          <a:p>
            <a:r>
              <a:rPr lang="en-US" sz="2800" dirty="0">
                <a:solidFill>
                  <a:schemeClr val="accent1"/>
                </a:solidFill>
                <a:latin typeface="+mn-lt"/>
              </a:rPr>
              <a:t>The Swarm Demonstration</a:t>
            </a:r>
          </a:p>
          <a:p>
            <a:endParaRPr lang="en-US" sz="2800" dirty="0">
              <a:latin typeface="+mn-lt"/>
            </a:endParaRPr>
          </a:p>
          <a:p>
            <a:endParaRPr lang="en-US" sz="2800" dirty="0">
              <a:latin typeface="+mn-lt"/>
            </a:endParaRPr>
          </a:p>
          <a:p>
            <a:endParaRPr lang="en-US" sz="2800" dirty="0">
              <a:latin typeface="+mn-lt"/>
            </a:endParaRPr>
          </a:p>
          <a:p>
            <a:endParaRPr lang="en-US" sz="2800" dirty="0">
              <a:latin typeface="+mn-lt"/>
            </a:endParaRPr>
          </a:p>
          <a:p>
            <a:endParaRPr lang="en-US" sz="2800" dirty="0">
              <a:latin typeface="+mn-lt"/>
            </a:endParaRPr>
          </a:p>
          <a:p>
            <a:endParaRPr lang="en-US" sz="2800" dirty="0">
              <a:latin typeface="+mn-lt"/>
            </a:endParaRPr>
          </a:p>
          <a:p>
            <a:endParaRPr lang="en-US" sz="2800" dirty="0">
              <a:latin typeface="+mn-lt"/>
            </a:endParaRPr>
          </a:p>
          <a:p>
            <a:endParaRPr lang="en-US" sz="2800" dirty="0">
              <a:latin typeface="+mn-lt"/>
            </a:endParaRPr>
          </a:p>
          <a:p>
            <a:endParaRPr lang="en-US" sz="2800" dirty="0">
              <a:latin typeface="+mn-lt"/>
            </a:endParaRPr>
          </a:p>
          <a:p>
            <a:pPr algn="r"/>
            <a:endParaRPr lang="en-US" sz="1600" dirty="0">
              <a:solidFill>
                <a:schemeClr val="accent3"/>
              </a:solidFill>
              <a:latin typeface="+mn-lt"/>
            </a:endParaRPr>
          </a:p>
          <a:p>
            <a:pPr algn="r"/>
            <a:endParaRPr lang="en-US" sz="1000" u="sng" dirty="0">
              <a:solidFill>
                <a:schemeClr val="accent3"/>
              </a:solidFill>
              <a:latin typeface="+mn-lt"/>
            </a:endParaRPr>
          </a:p>
          <a:p>
            <a:pPr algn="r"/>
            <a:r>
              <a:rPr lang="en-US" sz="1000" u="sng" dirty="0">
                <a:solidFill>
                  <a:schemeClr val="accent3"/>
                </a:solidFill>
                <a:latin typeface="+mn-lt"/>
                <a:hlinkClick r:id="rId3"/>
              </a:rPr>
              <a:t>Click and Select Video #25 SIMULATION Swarm Maneuver Demo</a:t>
            </a:r>
            <a:endParaRPr lang="en-US" sz="1000" u="sng" dirty="0">
              <a:latin typeface="+mn-lt"/>
            </a:endParaRPr>
          </a:p>
        </p:txBody>
      </p:sp>
      <p:sp>
        <p:nvSpPr>
          <p:cNvPr id="3" name="Action Button: Video 2" descr="Watch Video #25 shows a simulation of a group of people swarming a gunman and taking them down to the ground.&#10;&#10;https://www.summahealth.org/medicaleducation/fellowships/medical-simulation/simulation-courses/responding-to-workplace-violence-in-healthcare">
            <a:hlinkClick r:id="rId3"/>
            <a:extLst>
              <a:ext uri="{FF2B5EF4-FFF2-40B4-BE49-F238E27FC236}">
                <a16:creationId xmlns:a16="http://schemas.microsoft.com/office/drawing/2014/main" id="{98426D87-4F0D-4892-A1A4-D9943396C75C}"/>
              </a:ext>
              <a:ext uri="{C183D7F6-B498-43B3-948B-1728B52AA6E4}">
                <adec:decorative xmlns:adec="http://schemas.microsoft.com/office/drawing/2017/decorative" val="0"/>
              </a:ext>
            </a:extLst>
          </p:cNvPr>
          <p:cNvSpPr/>
          <p:nvPr/>
        </p:nvSpPr>
        <p:spPr>
          <a:xfrm>
            <a:off x="2552700" y="2514600"/>
            <a:ext cx="4038600" cy="2438400"/>
          </a:xfrm>
          <a:prstGeom prst="actionButtonMovi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870273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7FE77-0AEA-4010-A1EE-6F5C8D6DB045}"/>
              </a:ext>
            </a:extLst>
          </p:cNvPr>
          <p:cNvSpPr>
            <a:spLocks noGrp="1"/>
          </p:cNvSpPr>
          <p:nvPr>
            <p:ph type="title"/>
          </p:nvPr>
        </p:nvSpPr>
        <p:spPr>
          <a:xfrm>
            <a:off x="381000" y="265597"/>
            <a:ext cx="8229600" cy="768096"/>
          </a:xfrm>
        </p:spPr>
        <p:txBody>
          <a:bodyPr/>
          <a:lstStyle/>
          <a:p>
            <a:r>
              <a:rPr lang="en-US" sz="1600" i="1" dirty="0">
                <a:solidFill>
                  <a:schemeClr val="tx1">
                    <a:lumMod val="50000"/>
                  </a:schemeClr>
                </a:solidFill>
              </a:rPr>
              <a:t>Responding to Workplace Violence in Healthcare							How to Swarm</a:t>
            </a:r>
            <a:endParaRPr lang="en-US" sz="1600" dirty="0">
              <a:solidFill>
                <a:schemeClr val="tx1">
                  <a:lumMod val="50000"/>
                </a:schemeClr>
              </a:solidFill>
            </a:endParaRPr>
          </a:p>
        </p:txBody>
      </p:sp>
      <p:pic>
        <p:nvPicPr>
          <p:cNvPr id="8" name="Content Placeholder 7">
            <a:extLst>
              <a:ext uri="{FF2B5EF4-FFF2-40B4-BE49-F238E27FC236}">
                <a16:creationId xmlns:a16="http://schemas.microsoft.com/office/drawing/2014/main" id="{3AB89AEB-99AA-462E-BBC7-903C01113E4C}"/>
              </a:ext>
              <a:ext uri="{C183D7F6-B498-43B3-948B-1728B52AA6E4}">
                <adec:decorative xmlns:adec="http://schemas.microsoft.com/office/drawing/2017/decorative" val="1"/>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535972" y="801473"/>
            <a:ext cx="3706296" cy="1484527"/>
          </a:xfrm>
        </p:spPr>
      </p:pic>
      <p:pic>
        <p:nvPicPr>
          <p:cNvPr id="14" name="Picture 13">
            <a:extLst>
              <a:ext uri="{FF2B5EF4-FFF2-40B4-BE49-F238E27FC236}">
                <a16:creationId xmlns:a16="http://schemas.microsoft.com/office/drawing/2014/main" id="{E632B2F7-A36C-4EE2-A389-958F72498BFC}"/>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79356" y="1263610"/>
            <a:ext cx="1879689" cy="1484527"/>
          </a:xfrm>
          <a:prstGeom prst="rect">
            <a:avLst/>
          </a:prstGeom>
        </p:spPr>
      </p:pic>
      <p:pic>
        <p:nvPicPr>
          <p:cNvPr id="12" name="Picture 11">
            <a:extLst>
              <a:ext uri="{FF2B5EF4-FFF2-40B4-BE49-F238E27FC236}">
                <a16:creationId xmlns:a16="http://schemas.microsoft.com/office/drawing/2014/main" id="{6E44A99D-56C9-42CD-B4A8-4BA84B16358A}"/>
              </a:ext>
              <a:ext uri="{C183D7F6-B498-43B3-948B-1728B52AA6E4}">
                <adec:decorative xmlns:adec="http://schemas.microsoft.com/office/drawing/2017/decorative" val="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752600" y="2433464"/>
            <a:ext cx="2133600" cy="1676400"/>
          </a:xfrm>
          <a:prstGeom prst="rect">
            <a:avLst/>
          </a:prstGeom>
        </p:spPr>
      </p:pic>
      <p:pic>
        <p:nvPicPr>
          <p:cNvPr id="16" name="Picture 15">
            <a:extLst>
              <a:ext uri="{FF2B5EF4-FFF2-40B4-BE49-F238E27FC236}">
                <a16:creationId xmlns:a16="http://schemas.microsoft.com/office/drawing/2014/main" id="{6135AB62-2551-433B-8671-EBF0FF3CB163}"/>
              </a:ext>
              <a:ext uri="{C183D7F6-B498-43B3-948B-1728B52AA6E4}">
                <adec:decorative xmlns:adec="http://schemas.microsoft.com/office/drawing/2017/decorative" val="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314700" y="3865161"/>
            <a:ext cx="2362200" cy="1484527"/>
          </a:xfrm>
          <a:prstGeom prst="rect">
            <a:avLst/>
          </a:prstGeom>
        </p:spPr>
      </p:pic>
      <p:pic>
        <p:nvPicPr>
          <p:cNvPr id="18" name="Picture 17">
            <a:extLst>
              <a:ext uri="{FF2B5EF4-FFF2-40B4-BE49-F238E27FC236}">
                <a16:creationId xmlns:a16="http://schemas.microsoft.com/office/drawing/2014/main" id="{0E8E6F79-4EC6-403A-9453-037FE847E2A1}"/>
              </a:ext>
              <a:ext uri="{C183D7F6-B498-43B3-948B-1728B52AA6E4}">
                <adec:decorative xmlns:adec="http://schemas.microsoft.com/office/drawing/2017/decorative" val="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519364" y="4882460"/>
            <a:ext cx="1905000" cy="1270875"/>
          </a:xfrm>
          <a:prstGeom prst="rect">
            <a:avLst/>
          </a:prstGeom>
        </p:spPr>
      </p:pic>
      <p:pic>
        <p:nvPicPr>
          <p:cNvPr id="20" name="Picture 19">
            <a:extLst>
              <a:ext uri="{FF2B5EF4-FFF2-40B4-BE49-F238E27FC236}">
                <a16:creationId xmlns:a16="http://schemas.microsoft.com/office/drawing/2014/main" id="{6DD1038A-3B39-4CD4-B943-E2DF01F17F4D}"/>
              </a:ext>
              <a:ext uri="{C183D7F6-B498-43B3-948B-1728B52AA6E4}">
                <adec:decorative xmlns:adec="http://schemas.microsoft.com/office/drawing/2017/decorative" val="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781800" y="2246587"/>
            <a:ext cx="1566039" cy="2050154"/>
          </a:xfrm>
          <a:prstGeom prst="rect">
            <a:avLst/>
          </a:prstGeom>
        </p:spPr>
      </p:pic>
      <p:sp>
        <p:nvSpPr>
          <p:cNvPr id="6" name="Date Placeholder 5">
            <a:extLst>
              <a:ext uri="{FF2B5EF4-FFF2-40B4-BE49-F238E27FC236}">
                <a16:creationId xmlns:a16="http://schemas.microsoft.com/office/drawing/2014/main" id="{30ADF8B1-4F8A-4D2E-9078-10B32FCFABC4}"/>
              </a:ext>
              <a:ext uri="{C183D7F6-B498-43B3-948B-1728B52AA6E4}">
                <adec:decorative xmlns:adec="http://schemas.microsoft.com/office/drawing/2017/decorative" val="1"/>
              </a:ext>
            </a:extLst>
          </p:cNvPr>
          <p:cNvSpPr>
            <a:spLocks noGrp="1"/>
          </p:cNvSpPr>
          <p:nvPr>
            <p:ph type="dt" sz="half" idx="15"/>
          </p:nvPr>
        </p:nvSpPr>
        <p:spPr/>
        <p:txBody>
          <a:bodyPr/>
          <a:lstStyle/>
          <a:p>
            <a:r>
              <a:rPr lang="en-US" dirty="0"/>
              <a:t>2021</a:t>
            </a:r>
          </a:p>
        </p:txBody>
      </p:sp>
      <p:sp>
        <p:nvSpPr>
          <p:cNvPr id="5" name="Slide Number Placeholder 4">
            <a:extLst>
              <a:ext uri="{FF2B5EF4-FFF2-40B4-BE49-F238E27FC236}">
                <a16:creationId xmlns:a16="http://schemas.microsoft.com/office/drawing/2014/main" id="{DAB6E276-7649-4EBC-8ACC-A5F239D5FCBB}"/>
              </a:ext>
              <a:ext uri="{C183D7F6-B498-43B3-948B-1728B52AA6E4}">
                <adec:decorative xmlns:adec="http://schemas.microsoft.com/office/drawing/2017/decorative" val="0"/>
              </a:ext>
            </a:extLst>
          </p:cNvPr>
          <p:cNvSpPr>
            <a:spLocks noGrp="1"/>
          </p:cNvSpPr>
          <p:nvPr>
            <p:ph type="sldNum" sz="quarter" idx="12"/>
          </p:nvPr>
        </p:nvSpPr>
        <p:spPr/>
        <p:txBody>
          <a:bodyPr/>
          <a:lstStyle/>
          <a:p>
            <a:fld id="{5E8BC936-0928-C346-B13E-04BD58031644}" type="slidenum">
              <a:rPr lang="en-US" smtClean="0"/>
              <a:pPr/>
              <a:t>85</a:t>
            </a:fld>
            <a:endParaRPr lang="en-US" dirty="0"/>
          </a:p>
        </p:txBody>
      </p:sp>
    </p:spTree>
    <p:extLst>
      <p:ext uri="{BB962C8B-B14F-4D97-AF65-F5344CB8AC3E}">
        <p14:creationId xmlns:p14="http://schemas.microsoft.com/office/powerpoint/2010/main" val="45548734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01FB6-AD1A-42FA-959C-E06FF7A930A4}"/>
              </a:ext>
            </a:extLst>
          </p:cNvPr>
          <p:cNvSpPr>
            <a:spLocks noGrp="1"/>
          </p:cNvSpPr>
          <p:nvPr>
            <p:ph type="title"/>
          </p:nvPr>
        </p:nvSpPr>
        <p:spPr/>
        <p:txBody>
          <a:bodyPr/>
          <a:lstStyle/>
          <a:p>
            <a:r>
              <a:rPr lang="en-US" sz="1600" b="0" i="1" dirty="0">
                <a:solidFill>
                  <a:schemeClr val="accent4"/>
                </a:solidFill>
              </a:rPr>
              <a:t>Responding to Workplace Violence in Healthcare						The Swarm Video					</a:t>
            </a:r>
            <a:endParaRPr lang="en-US" sz="1600" dirty="0"/>
          </a:p>
        </p:txBody>
      </p:sp>
      <p:sp>
        <p:nvSpPr>
          <p:cNvPr id="3" name="Content Placeholder 2" descr="Watch Video #27  shows an instructor teaching of a group of people how to swarm a gunman and taking them down to the ground.&#10;&#10;https://www.summahealth.org/medicaleducation/fellowships/medical-simulation/simulation-courses/responding-to-workplace-violence-in-healthcare">
            <a:extLst>
              <a:ext uri="{FF2B5EF4-FFF2-40B4-BE49-F238E27FC236}">
                <a16:creationId xmlns:a16="http://schemas.microsoft.com/office/drawing/2014/main" id="{7FE0CF91-9105-41AD-A1A4-ACFD0D179F7E}"/>
              </a:ext>
            </a:extLst>
          </p:cNvPr>
          <p:cNvSpPr>
            <a:spLocks noGrp="1"/>
          </p:cNvSpPr>
          <p:nvPr>
            <p:ph idx="1"/>
          </p:nvPr>
        </p:nvSpPr>
        <p:spPr>
          <a:xfrm>
            <a:off x="457200" y="1225296"/>
            <a:ext cx="8229600" cy="4572000"/>
          </a:xfrm>
        </p:spPr>
        <p:txBody>
          <a:bodyPr/>
          <a:lstStyle/>
          <a:p>
            <a:pPr marL="0" indent="0">
              <a:buNone/>
            </a:pPr>
            <a:r>
              <a:rPr lang="en-US" sz="2800" dirty="0">
                <a:solidFill>
                  <a:schemeClr val="accent1"/>
                </a:solidFill>
              </a:rPr>
              <a:t>The Swarm</a:t>
            </a:r>
          </a:p>
          <a:p>
            <a:pPr marL="0" indent="0">
              <a:buNone/>
            </a:pPr>
            <a:r>
              <a:rPr lang="en-US" sz="2400" dirty="0"/>
              <a:t>Instructional Video</a:t>
            </a:r>
          </a:p>
          <a:p>
            <a:pPr marL="0" indent="0">
              <a:buNone/>
            </a:pPr>
            <a:endParaRPr lang="en-US" sz="3600" dirty="0"/>
          </a:p>
          <a:p>
            <a:pPr marL="0" indent="0">
              <a:buNone/>
            </a:pPr>
            <a:endParaRPr lang="en-US" sz="3600" dirty="0"/>
          </a:p>
          <a:p>
            <a:pPr marL="0" indent="0">
              <a:buNone/>
            </a:pPr>
            <a:endParaRPr lang="en-US" sz="3600" dirty="0"/>
          </a:p>
          <a:p>
            <a:pPr marL="0" indent="0">
              <a:buNone/>
            </a:pPr>
            <a:endParaRPr lang="en-US" sz="3600" dirty="0"/>
          </a:p>
          <a:p>
            <a:pPr marL="0" indent="0">
              <a:buNone/>
            </a:pPr>
            <a:endParaRPr lang="en-US" sz="3600" dirty="0"/>
          </a:p>
          <a:p>
            <a:pPr marL="0" indent="0" algn="r">
              <a:buNone/>
            </a:pPr>
            <a:endParaRPr lang="en-US" sz="1600" dirty="0">
              <a:solidFill>
                <a:schemeClr val="accent3"/>
              </a:solidFill>
            </a:endParaRPr>
          </a:p>
          <a:p>
            <a:pPr marL="0" indent="0" algn="r">
              <a:buNone/>
            </a:pPr>
            <a:endParaRPr lang="en-US" sz="1000" u="sng" dirty="0">
              <a:solidFill>
                <a:schemeClr val="accent3"/>
              </a:solidFill>
              <a:hlinkClick r:id="rId3"/>
            </a:endParaRPr>
          </a:p>
          <a:p>
            <a:pPr marL="0" indent="0" algn="r">
              <a:buNone/>
            </a:pPr>
            <a:endParaRPr lang="en-US" sz="1000" u="sng" dirty="0">
              <a:solidFill>
                <a:schemeClr val="accent3"/>
              </a:solidFill>
              <a:hlinkClick r:id="rId3"/>
            </a:endParaRPr>
          </a:p>
          <a:p>
            <a:pPr marL="0" indent="0" algn="r">
              <a:buNone/>
            </a:pPr>
            <a:r>
              <a:rPr lang="en-US" sz="1000" u="sng" dirty="0">
                <a:solidFill>
                  <a:schemeClr val="accent3"/>
                </a:solidFill>
                <a:hlinkClick r:id="rId3"/>
              </a:rPr>
              <a:t>Click and Select Video #27 Tools to Engage Weapon Swarm Maneuver</a:t>
            </a:r>
            <a:endParaRPr lang="en-US" sz="1000" u="sng" dirty="0"/>
          </a:p>
        </p:txBody>
      </p:sp>
      <p:sp>
        <p:nvSpPr>
          <p:cNvPr id="4" name="Footer Placeholder 3">
            <a:extLst>
              <a:ext uri="{FF2B5EF4-FFF2-40B4-BE49-F238E27FC236}">
                <a16:creationId xmlns:a16="http://schemas.microsoft.com/office/drawing/2014/main" id="{04439903-D359-479D-9026-2AD47FC6FAA9}"/>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Summa Health</a:t>
            </a:r>
          </a:p>
        </p:txBody>
      </p:sp>
      <p:sp>
        <p:nvSpPr>
          <p:cNvPr id="5" name="Slide Number Placeholder 4">
            <a:extLst>
              <a:ext uri="{FF2B5EF4-FFF2-40B4-BE49-F238E27FC236}">
                <a16:creationId xmlns:a16="http://schemas.microsoft.com/office/drawing/2014/main" id="{A1FA7BA8-ED00-4A78-8B9A-1BF6DE133A1D}"/>
              </a:ext>
              <a:ext uri="{C183D7F6-B498-43B3-948B-1728B52AA6E4}">
                <adec:decorative xmlns:adec="http://schemas.microsoft.com/office/drawing/2017/decorative" val="1"/>
              </a:ext>
            </a:extLst>
          </p:cNvPr>
          <p:cNvSpPr>
            <a:spLocks noGrp="1"/>
          </p:cNvSpPr>
          <p:nvPr>
            <p:ph type="sldNum" sz="quarter" idx="12"/>
          </p:nvPr>
        </p:nvSpPr>
        <p:spPr/>
        <p:txBody>
          <a:bodyPr/>
          <a:lstStyle/>
          <a:p>
            <a:fld id="{5E8BC936-0928-C346-B13E-04BD58031644}" type="slidenum">
              <a:rPr lang="en-US" smtClean="0"/>
              <a:pPr/>
              <a:t>86</a:t>
            </a:fld>
            <a:endParaRPr lang="en-US" dirty="0"/>
          </a:p>
        </p:txBody>
      </p:sp>
      <p:sp>
        <p:nvSpPr>
          <p:cNvPr id="6" name="Date Placeholder 5">
            <a:extLst>
              <a:ext uri="{FF2B5EF4-FFF2-40B4-BE49-F238E27FC236}">
                <a16:creationId xmlns:a16="http://schemas.microsoft.com/office/drawing/2014/main" id="{05AE33C0-72B3-44B1-A8D6-3580C4D3BC9B}"/>
              </a:ext>
              <a:ext uri="{C183D7F6-B498-43B3-948B-1728B52AA6E4}">
                <adec:decorative xmlns:adec="http://schemas.microsoft.com/office/drawing/2017/decorative" val="1"/>
              </a:ext>
            </a:extLst>
          </p:cNvPr>
          <p:cNvSpPr>
            <a:spLocks noGrp="1"/>
          </p:cNvSpPr>
          <p:nvPr>
            <p:ph type="dt" sz="half" idx="15"/>
          </p:nvPr>
        </p:nvSpPr>
        <p:spPr/>
        <p:txBody>
          <a:bodyPr/>
          <a:lstStyle/>
          <a:p>
            <a:r>
              <a:rPr lang="en-US" dirty="0"/>
              <a:t>2021</a:t>
            </a:r>
          </a:p>
        </p:txBody>
      </p:sp>
      <p:sp>
        <p:nvSpPr>
          <p:cNvPr id="7" name="Action Button: Video 6" descr="Watch Video #27  shows an instructor teaching of a group of people how to swarm a gunman and taking them down to the ground.&#10;&#10;https://www.summahealth.org/medicaleducation/fellowships/medical-simulation/simulation-courses/responding-to-workplace-violence-in-healthcare">
            <a:hlinkClick r:id="rId3"/>
            <a:extLst>
              <a:ext uri="{FF2B5EF4-FFF2-40B4-BE49-F238E27FC236}">
                <a16:creationId xmlns:a16="http://schemas.microsoft.com/office/drawing/2014/main" id="{7D3D4D2D-C73B-47A7-8290-ECE882280661}"/>
              </a:ext>
              <a:ext uri="{C183D7F6-B498-43B3-948B-1728B52AA6E4}">
                <adec:decorative xmlns:adec="http://schemas.microsoft.com/office/drawing/2017/decorative" val="0"/>
              </a:ext>
            </a:extLst>
          </p:cNvPr>
          <p:cNvSpPr/>
          <p:nvPr/>
        </p:nvSpPr>
        <p:spPr>
          <a:xfrm>
            <a:off x="2324100" y="2667000"/>
            <a:ext cx="4495800" cy="2209800"/>
          </a:xfrm>
          <a:prstGeom prst="actionButtonMovi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61272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7FE77-0AEA-4010-A1EE-6F5C8D6DB045}"/>
              </a:ext>
            </a:extLst>
          </p:cNvPr>
          <p:cNvSpPr>
            <a:spLocks noGrp="1"/>
          </p:cNvSpPr>
          <p:nvPr>
            <p:ph type="title"/>
          </p:nvPr>
        </p:nvSpPr>
        <p:spPr>
          <a:xfrm>
            <a:off x="381000" y="265597"/>
            <a:ext cx="8229600" cy="768096"/>
          </a:xfrm>
        </p:spPr>
        <p:txBody>
          <a:bodyPr/>
          <a:lstStyle/>
          <a:p>
            <a:r>
              <a:rPr lang="en-US" sz="1600" i="1" dirty="0">
                <a:solidFill>
                  <a:schemeClr val="tx1">
                    <a:lumMod val="50000"/>
                  </a:schemeClr>
                </a:solidFill>
              </a:rPr>
              <a:t>Responding to Workplace Violence in Healthcare					How to Swarm review</a:t>
            </a:r>
            <a:endParaRPr lang="en-US" sz="1600" dirty="0">
              <a:solidFill>
                <a:schemeClr val="tx1">
                  <a:lumMod val="50000"/>
                </a:schemeClr>
              </a:solidFill>
            </a:endParaRPr>
          </a:p>
        </p:txBody>
      </p:sp>
      <p:pic>
        <p:nvPicPr>
          <p:cNvPr id="8" name="Content Placeholder 7">
            <a:extLst>
              <a:ext uri="{FF2B5EF4-FFF2-40B4-BE49-F238E27FC236}">
                <a16:creationId xmlns:a16="http://schemas.microsoft.com/office/drawing/2014/main" id="{3AB89AEB-99AA-462E-BBC7-903C01113E4C}"/>
              </a:ext>
              <a:ext uri="{C183D7F6-B498-43B3-948B-1728B52AA6E4}">
                <adec:decorative xmlns:adec="http://schemas.microsoft.com/office/drawing/2017/decorative" val="1"/>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535972" y="704665"/>
            <a:ext cx="3706296" cy="1484527"/>
          </a:xfrm>
        </p:spPr>
      </p:pic>
      <p:pic>
        <p:nvPicPr>
          <p:cNvPr id="14" name="Picture 13">
            <a:extLst>
              <a:ext uri="{FF2B5EF4-FFF2-40B4-BE49-F238E27FC236}">
                <a16:creationId xmlns:a16="http://schemas.microsoft.com/office/drawing/2014/main" id="{E632B2F7-A36C-4EE2-A389-958F72498BFC}"/>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79356" y="1263610"/>
            <a:ext cx="1879689" cy="1484527"/>
          </a:xfrm>
          <a:prstGeom prst="rect">
            <a:avLst/>
          </a:prstGeom>
        </p:spPr>
      </p:pic>
      <p:pic>
        <p:nvPicPr>
          <p:cNvPr id="12" name="Picture 11">
            <a:extLst>
              <a:ext uri="{FF2B5EF4-FFF2-40B4-BE49-F238E27FC236}">
                <a16:creationId xmlns:a16="http://schemas.microsoft.com/office/drawing/2014/main" id="{6E44A99D-56C9-42CD-B4A8-4BA84B16358A}"/>
              </a:ext>
              <a:ext uri="{C183D7F6-B498-43B3-948B-1728B52AA6E4}">
                <adec:decorative xmlns:adec="http://schemas.microsoft.com/office/drawing/2017/decorative" val="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752600" y="2433464"/>
            <a:ext cx="2133600" cy="1676400"/>
          </a:xfrm>
          <a:prstGeom prst="rect">
            <a:avLst/>
          </a:prstGeom>
        </p:spPr>
      </p:pic>
      <p:pic>
        <p:nvPicPr>
          <p:cNvPr id="16" name="Picture 15">
            <a:extLst>
              <a:ext uri="{FF2B5EF4-FFF2-40B4-BE49-F238E27FC236}">
                <a16:creationId xmlns:a16="http://schemas.microsoft.com/office/drawing/2014/main" id="{6135AB62-2551-433B-8671-EBF0FF3CB163}"/>
              </a:ext>
              <a:ext uri="{C183D7F6-B498-43B3-948B-1728B52AA6E4}">
                <adec:decorative xmlns:adec="http://schemas.microsoft.com/office/drawing/2017/decorative" val="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314700" y="3865161"/>
            <a:ext cx="2362200" cy="1484527"/>
          </a:xfrm>
          <a:prstGeom prst="rect">
            <a:avLst/>
          </a:prstGeom>
        </p:spPr>
      </p:pic>
      <p:pic>
        <p:nvPicPr>
          <p:cNvPr id="18" name="Picture 17">
            <a:extLst>
              <a:ext uri="{FF2B5EF4-FFF2-40B4-BE49-F238E27FC236}">
                <a16:creationId xmlns:a16="http://schemas.microsoft.com/office/drawing/2014/main" id="{0E8E6F79-4EC6-403A-9453-037FE847E2A1}"/>
              </a:ext>
              <a:ext uri="{C183D7F6-B498-43B3-948B-1728B52AA6E4}">
                <adec:decorative xmlns:adec="http://schemas.microsoft.com/office/drawing/2017/decorative" val="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519364" y="4882460"/>
            <a:ext cx="1905000" cy="1270875"/>
          </a:xfrm>
          <a:prstGeom prst="rect">
            <a:avLst/>
          </a:prstGeom>
        </p:spPr>
      </p:pic>
      <p:pic>
        <p:nvPicPr>
          <p:cNvPr id="20" name="Picture 19">
            <a:extLst>
              <a:ext uri="{FF2B5EF4-FFF2-40B4-BE49-F238E27FC236}">
                <a16:creationId xmlns:a16="http://schemas.microsoft.com/office/drawing/2014/main" id="{6DD1038A-3B39-4CD4-B943-E2DF01F17F4D}"/>
              </a:ext>
              <a:ext uri="{C183D7F6-B498-43B3-948B-1728B52AA6E4}">
                <adec:decorative xmlns:adec="http://schemas.microsoft.com/office/drawing/2017/decorative" val="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781800" y="2246587"/>
            <a:ext cx="1566039" cy="2050154"/>
          </a:xfrm>
          <a:prstGeom prst="rect">
            <a:avLst/>
          </a:prstGeom>
        </p:spPr>
      </p:pic>
      <p:sp>
        <p:nvSpPr>
          <p:cNvPr id="6" name="Date Placeholder 5">
            <a:extLst>
              <a:ext uri="{FF2B5EF4-FFF2-40B4-BE49-F238E27FC236}">
                <a16:creationId xmlns:a16="http://schemas.microsoft.com/office/drawing/2014/main" id="{30ADF8B1-4F8A-4D2E-9078-10B32FCFABC4}"/>
              </a:ext>
              <a:ext uri="{C183D7F6-B498-43B3-948B-1728B52AA6E4}">
                <adec:decorative xmlns:adec="http://schemas.microsoft.com/office/drawing/2017/decorative" val="1"/>
              </a:ext>
            </a:extLst>
          </p:cNvPr>
          <p:cNvSpPr>
            <a:spLocks noGrp="1"/>
          </p:cNvSpPr>
          <p:nvPr>
            <p:ph type="dt" sz="half" idx="15"/>
          </p:nvPr>
        </p:nvSpPr>
        <p:spPr/>
        <p:txBody>
          <a:bodyPr/>
          <a:lstStyle/>
          <a:p>
            <a:r>
              <a:rPr lang="en-US" dirty="0"/>
              <a:t>2021</a:t>
            </a:r>
          </a:p>
        </p:txBody>
      </p:sp>
      <p:sp>
        <p:nvSpPr>
          <p:cNvPr id="5" name="Slide Number Placeholder 4">
            <a:extLst>
              <a:ext uri="{FF2B5EF4-FFF2-40B4-BE49-F238E27FC236}">
                <a16:creationId xmlns:a16="http://schemas.microsoft.com/office/drawing/2014/main" id="{DAB6E276-7649-4EBC-8ACC-A5F239D5FCBB}"/>
              </a:ext>
              <a:ext uri="{C183D7F6-B498-43B3-948B-1728B52AA6E4}">
                <adec:decorative xmlns:adec="http://schemas.microsoft.com/office/drawing/2017/decorative" val="0"/>
              </a:ext>
            </a:extLst>
          </p:cNvPr>
          <p:cNvSpPr>
            <a:spLocks noGrp="1"/>
          </p:cNvSpPr>
          <p:nvPr>
            <p:ph type="sldNum" sz="quarter" idx="12"/>
          </p:nvPr>
        </p:nvSpPr>
        <p:spPr/>
        <p:txBody>
          <a:bodyPr/>
          <a:lstStyle/>
          <a:p>
            <a:fld id="{5E8BC936-0928-C346-B13E-04BD58031644}" type="slidenum">
              <a:rPr lang="en-US" smtClean="0"/>
              <a:pPr/>
              <a:t>87</a:t>
            </a:fld>
            <a:endParaRPr lang="en-US" dirty="0"/>
          </a:p>
        </p:txBody>
      </p:sp>
    </p:spTree>
    <p:extLst>
      <p:ext uri="{BB962C8B-B14F-4D97-AF65-F5344CB8AC3E}">
        <p14:creationId xmlns:p14="http://schemas.microsoft.com/office/powerpoint/2010/main" val="389205153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b="0" i="1" dirty="0">
                <a:solidFill>
                  <a:schemeClr val="accent4"/>
                </a:solidFill>
              </a:rPr>
              <a:t>Responding to Workplace Violence in Healthcare						Hostage Situations</a:t>
            </a:r>
            <a:endParaRPr lang="en-US" sz="2000" dirty="0"/>
          </a:p>
        </p:txBody>
      </p:sp>
      <p:sp>
        <p:nvSpPr>
          <p:cNvPr id="4" name="Content Placeholder 3"/>
          <p:cNvSpPr>
            <a:spLocks noGrp="1"/>
          </p:cNvSpPr>
          <p:nvPr>
            <p:ph sz="quarter" idx="12"/>
          </p:nvPr>
        </p:nvSpPr>
        <p:spPr>
          <a:xfrm>
            <a:off x="457200" y="1373188"/>
            <a:ext cx="4876800" cy="4568825"/>
          </a:xfrm>
        </p:spPr>
        <p:txBody>
          <a:bodyPr/>
          <a:lstStyle/>
          <a:p>
            <a:pPr marL="0" indent="0">
              <a:buNone/>
            </a:pPr>
            <a:r>
              <a:rPr lang="en-US" dirty="0">
                <a:solidFill>
                  <a:schemeClr val="accent1"/>
                </a:solidFill>
              </a:rPr>
              <a:t>Hostage:</a:t>
            </a:r>
          </a:p>
          <a:p>
            <a:pPr marL="0" indent="0">
              <a:buNone/>
            </a:pPr>
            <a:endParaRPr lang="en-US" sz="2400" dirty="0">
              <a:solidFill>
                <a:schemeClr val="accent1"/>
              </a:solidFill>
            </a:endParaRPr>
          </a:p>
          <a:p>
            <a:pPr marL="0" indent="0">
              <a:buNone/>
            </a:pPr>
            <a:r>
              <a:rPr lang="en-US" sz="2400" dirty="0"/>
              <a:t>If you are taken hostage:</a:t>
            </a:r>
          </a:p>
          <a:p>
            <a:pPr lvl="1"/>
            <a:r>
              <a:rPr lang="en-US" sz="2400" dirty="0"/>
              <a:t>Be patient</a:t>
            </a:r>
          </a:p>
          <a:p>
            <a:pPr lvl="1"/>
            <a:r>
              <a:rPr lang="en-US" sz="2400" dirty="0"/>
              <a:t>Be alert and follow instructions</a:t>
            </a:r>
          </a:p>
          <a:p>
            <a:pPr lvl="1"/>
            <a:r>
              <a:rPr lang="en-US" sz="2400" dirty="0"/>
              <a:t>Do not speak unless spoken to</a:t>
            </a:r>
          </a:p>
          <a:p>
            <a:pPr lvl="1"/>
            <a:r>
              <a:rPr lang="en-US" sz="2400" dirty="0"/>
              <a:t>Avoid arguments or appearing hostile</a:t>
            </a:r>
          </a:p>
          <a:p>
            <a:pPr lvl="1"/>
            <a:r>
              <a:rPr lang="en-US" sz="2400" dirty="0"/>
              <a:t>Conserve your energy</a:t>
            </a:r>
          </a:p>
          <a:p>
            <a:pPr lvl="1"/>
            <a:r>
              <a:rPr lang="en-US" sz="2400" dirty="0"/>
              <a:t>Be observant</a:t>
            </a:r>
          </a:p>
        </p:txBody>
      </p:sp>
      <p:pic>
        <p:nvPicPr>
          <p:cNvPr id="1026" name="Picture 2" descr="Gunman holding a hostage. (simulated with actor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1600" y="915987"/>
            <a:ext cx="3291296" cy="219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a:extLst>
              <a:ext uri="{FF2B5EF4-FFF2-40B4-BE49-F238E27FC236}">
                <a16:creationId xmlns:a16="http://schemas.microsoft.com/office/drawing/2014/main" id="{1E35C5EA-C738-4676-8ABF-452A3396E4E4}"/>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5" name="Footer Placeholder 4">
            <a:extLst>
              <a:ext uri="{FF2B5EF4-FFF2-40B4-BE49-F238E27FC236}">
                <a16:creationId xmlns:a16="http://schemas.microsoft.com/office/drawing/2014/main" id="{D01E35B1-4425-4FC6-BF2B-69FB7A358A47}"/>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6" name="Slide Number Placeholder 5">
            <a:extLst>
              <a:ext uri="{FF2B5EF4-FFF2-40B4-BE49-F238E27FC236}">
                <a16:creationId xmlns:a16="http://schemas.microsoft.com/office/drawing/2014/main" id="{DA7AE7BA-B413-421A-83D2-0F89B5E98B96}"/>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88</a:t>
            </a:fld>
            <a:endParaRPr lang="en-US" dirty="0"/>
          </a:p>
        </p:txBody>
      </p:sp>
    </p:spTree>
    <p:extLst>
      <p:ext uri="{BB962C8B-B14F-4D97-AF65-F5344CB8AC3E}">
        <p14:creationId xmlns:p14="http://schemas.microsoft.com/office/powerpoint/2010/main" val="398924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706" y="194057"/>
            <a:ext cx="8229600" cy="768096"/>
          </a:xfrm>
        </p:spPr>
        <p:txBody>
          <a:bodyPr/>
          <a:lstStyle/>
          <a:p>
            <a:r>
              <a:rPr lang="en-US" sz="1600" b="0" i="1" dirty="0">
                <a:solidFill>
                  <a:schemeClr val="accent4"/>
                </a:solidFill>
              </a:rPr>
              <a:t>Responding to Workplace Violence in Healthcare							A.B.L.E. Recap</a:t>
            </a:r>
            <a:endParaRPr lang="en-US" sz="1800" dirty="0"/>
          </a:p>
        </p:txBody>
      </p:sp>
      <p:sp>
        <p:nvSpPr>
          <p:cNvPr id="4" name="Explosion 2 3" descr="&quot;Boom&quot; and &quot;React&quot; graphic as previously described. This final graphic highlights the Barricade, Leave, and Engage options. Curved arrows show a flowing and changing decision making process to indicate that your options vary and may/will change as the situation changes."/>
          <p:cNvSpPr/>
          <p:nvPr/>
        </p:nvSpPr>
        <p:spPr>
          <a:xfrm>
            <a:off x="152400" y="944393"/>
            <a:ext cx="2438400" cy="1752600"/>
          </a:xfrm>
          <a:prstGeom prst="irregularSeal2">
            <a:avLst/>
          </a:prstGeom>
          <a:ln w="57150">
            <a:solidFill>
              <a:srgbClr val="FF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b="1" dirty="0">
                <a:effectLst/>
                <a:ea typeface="Calibri"/>
                <a:cs typeface="Times New Roman"/>
              </a:rPr>
              <a:t>BOOM</a:t>
            </a:r>
            <a:endParaRPr lang="en-US" dirty="0">
              <a:effectLst/>
              <a:ea typeface="Calibri"/>
              <a:cs typeface="Times New Roman"/>
            </a:endParaRPr>
          </a:p>
        </p:txBody>
      </p:sp>
      <p:sp>
        <p:nvSpPr>
          <p:cNvPr id="5" name="Rounded Rectangle 4">
            <a:extLst>
              <a:ext uri="{C183D7F6-B498-43B3-948B-1728B52AA6E4}">
                <adec:decorative xmlns:adec="http://schemas.microsoft.com/office/drawing/2017/decorative" val="1"/>
              </a:ext>
            </a:extLst>
          </p:cNvPr>
          <p:cNvSpPr/>
          <p:nvPr/>
        </p:nvSpPr>
        <p:spPr>
          <a:xfrm>
            <a:off x="4498743" y="570228"/>
            <a:ext cx="2152649" cy="970029"/>
          </a:xfrm>
          <a:prstGeom prst="roundRect">
            <a:avLst/>
          </a:prstGeom>
          <a:solidFill>
            <a:schemeClr val="bg1"/>
          </a:solidFill>
          <a:ln w="19050">
            <a:solidFill>
              <a:srgbClr val="00B05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4800" u="sng" dirty="0">
                <a:solidFill>
                  <a:schemeClr val="tx1">
                    <a:lumMod val="75000"/>
                  </a:schemeClr>
                </a:solidFill>
                <a:effectLst/>
                <a:ea typeface="Calibri"/>
                <a:cs typeface="Times New Roman"/>
              </a:rPr>
              <a:t>A</a:t>
            </a:r>
            <a:r>
              <a:rPr lang="en-US" sz="2800" dirty="0">
                <a:solidFill>
                  <a:schemeClr val="tx1">
                    <a:lumMod val="75000"/>
                  </a:schemeClr>
                </a:solidFill>
                <a:effectLst/>
                <a:ea typeface="Calibri"/>
                <a:cs typeface="Times New Roman"/>
              </a:rPr>
              <a:t>ccept It</a:t>
            </a:r>
          </a:p>
        </p:txBody>
      </p:sp>
      <p:cxnSp>
        <p:nvCxnSpPr>
          <p:cNvPr id="6" name="Straight Arrow Connector 5">
            <a:extLst>
              <a:ext uri="{C183D7F6-B498-43B3-948B-1728B52AA6E4}">
                <adec:decorative xmlns:adec="http://schemas.microsoft.com/office/drawing/2017/decorative" val="1"/>
              </a:ext>
            </a:extLst>
          </p:cNvPr>
          <p:cNvCxnSpPr>
            <a:cxnSpLocks/>
            <a:stCxn id="4" idx="3"/>
            <a:endCxn id="5" idx="1"/>
          </p:cNvCxnSpPr>
          <p:nvPr/>
        </p:nvCxnSpPr>
        <p:spPr>
          <a:xfrm flipV="1">
            <a:off x="2590800" y="1055243"/>
            <a:ext cx="1907943" cy="428318"/>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C183D7F6-B498-43B3-948B-1728B52AA6E4}">
                <adec:decorative xmlns:adec="http://schemas.microsoft.com/office/drawing/2017/decorative" val="1"/>
              </a:ext>
            </a:extLst>
          </p:cNvPr>
          <p:cNvSpPr/>
          <p:nvPr/>
        </p:nvSpPr>
        <p:spPr>
          <a:xfrm>
            <a:off x="625001" y="3048000"/>
            <a:ext cx="1035997" cy="457200"/>
          </a:xfrm>
          <a:prstGeom prst="roundRect">
            <a:avLst/>
          </a:prstGeom>
          <a:ln w="3175">
            <a:solidFill>
              <a:srgbClr val="FF000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200" dirty="0">
                <a:solidFill>
                  <a:schemeClr val="tx1">
                    <a:lumMod val="75000"/>
                  </a:schemeClr>
                </a:solidFill>
                <a:effectLst/>
                <a:ea typeface="Calibri"/>
                <a:cs typeface="Times New Roman"/>
              </a:rPr>
              <a:t>Don’t Accept</a:t>
            </a:r>
          </a:p>
        </p:txBody>
      </p:sp>
      <p:cxnSp>
        <p:nvCxnSpPr>
          <p:cNvPr id="10" name="Straight Arrow Connector 9">
            <a:extLst>
              <a:ext uri="{C183D7F6-B498-43B3-948B-1728B52AA6E4}">
                <adec:decorative xmlns:adec="http://schemas.microsoft.com/office/drawing/2017/decorative" val="1"/>
              </a:ext>
            </a:extLst>
          </p:cNvPr>
          <p:cNvCxnSpPr>
            <a:cxnSpLocks/>
            <a:endCxn id="9" idx="0"/>
          </p:cNvCxnSpPr>
          <p:nvPr/>
        </p:nvCxnSpPr>
        <p:spPr>
          <a:xfrm>
            <a:off x="1143000" y="2552699"/>
            <a:ext cx="0" cy="495301"/>
          </a:xfrm>
          <a:prstGeom prst="straightConnector1">
            <a:avLst/>
          </a:prstGeom>
          <a:ln w="95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C183D7F6-B498-43B3-948B-1728B52AA6E4}">
                <adec:decorative xmlns:adec="http://schemas.microsoft.com/office/drawing/2017/decorative" val="1"/>
              </a:ext>
            </a:extLst>
          </p:cNvPr>
          <p:cNvCxnSpPr>
            <a:cxnSpLocks/>
            <a:stCxn id="9" idx="2"/>
            <a:endCxn id="18" idx="0"/>
          </p:cNvCxnSpPr>
          <p:nvPr/>
        </p:nvCxnSpPr>
        <p:spPr>
          <a:xfrm>
            <a:off x="1143000" y="3505200"/>
            <a:ext cx="2026" cy="555688"/>
          </a:xfrm>
          <a:prstGeom prst="straightConnector1">
            <a:avLst/>
          </a:prstGeom>
          <a:ln w="95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C183D7F6-B498-43B3-948B-1728B52AA6E4}">
                <adec:decorative xmlns:adec="http://schemas.microsoft.com/office/drawing/2017/decorative" val="1"/>
              </a:ext>
            </a:extLst>
          </p:cNvPr>
          <p:cNvCxnSpPr>
            <a:cxnSpLocks/>
          </p:cNvCxnSpPr>
          <p:nvPr/>
        </p:nvCxnSpPr>
        <p:spPr>
          <a:xfrm>
            <a:off x="5575068" y="1547732"/>
            <a:ext cx="1" cy="1807017"/>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a:extLst>
              <a:ext uri="{C183D7F6-B498-43B3-948B-1728B52AA6E4}">
                <adec:decorative xmlns:adec="http://schemas.microsoft.com/office/drawing/2017/decorative" val="1"/>
              </a:ext>
            </a:extLst>
          </p:cNvPr>
          <p:cNvSpPr/>
          <p:nvPr/>
        </p:nvSpPr>
        <p:spPr>
          <a:xfrm>
            <a:off x="4663440" y="3352800"/>
            <a:ext cx="1845425" cy="1066800"/>
          </a:xfrm>
          <a:prstGeom prst="roundRect">
            <a:avLst/>
          </a:prstGeom>
          <a:ln w="19050">
            <a:solidFill>
              <a:srgbClr val="00B05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800" dirty="0">
                <a:solidFill>
                  <a:schemeClr val="tx1">
                    <a:lumMod val="75000"/>
                  </a:schemeClr>
                </a:solidFill>
                <a:effectLst/>
                <a:ea typeface="Calibri"/>
                <a:cs typeface="Times New Roman"/>
              </a:rPr>
              <a:t>React</a:t>
            </a:r>
          </a:p>
          <a:p>
            <a:pPr marL="0" marR="0" algn="ctr">
              <a:spcBef>
                <a:spcPts val="0"/>
              </a:spcBef>
              <a:spcAft>
                <a:spcPts val="0"/>
              </a:spcAft>
            </a:pPr>
            <a:r>
              <a:rPr lang="en-US" sz="1600" dirty="0">
                <a:solidFill>
                  <a:schemeClr val="tx1">
                    <a:lumMod val="75000"/>
                  </a:schemeClr>
                </a:solidFill>
                <a:ea typeface="Calibri"/>
                <a:cs typeface="Times New Roman"/>
              </a:rPr>
              <a:t>(help yourself</a:t>
            </a:r>
            <a:br>
              <a:rPr lang="en-US" sz="1600" dirty="0">
                <a:solidFill>
                  <a:schemeClr val="tx1">
                    <a:lumMod val="75000"/>
                  </a:schemeClr>
                </a:solidFill>
                <a:ea typeface="Calibri"/>
                <a:cs typeface="Times New Roman"/>
              </a:rPr>
            </a:br>
            <a:r>
              <a:rPr lang="en-US" sz="1600" dirty="0">
                <a:solidFill>
                  <a:schemeClr val="tx1">
                    <a:lumMod val="75000"/>
                  </a:schemeClr>
                </a:solidFill>
                <a:ea typeface="Calibri"/>
                <a:cs typeface="Times New Roman"/>
              </a:rPr>
              <a:t>&amp; help others</a:t>
            </a:r>
            <a:r>
              <a:rPr lang="en-US" sz="1600" b="1" dirty="0">
                <a:solidFill>
                  <a:schemeClr val="tx1">
                    <a:lumMod val="75000"/>
                  </a:schemeClr>
                </a:solidFill>
                <a:ea typeface="Calibri"/>
                <a:cs typeface="Times New Roman"/>
              </a:rPr>
              <a:t>)</a:t>
            </a:r>
            <a:endParaRPr lang="en-US" sz="1600" dirty="0">
              <a:solidFill>
                <a:schemeClr val="tx1">
                  <a:lumMod val="75000"/>
                </a:schemeClr>
              </a:solidFill>
              <a:effectLst/>
              <a:ea typeface="Calibri"/>
              <a:cs typeface="Times New Roman"/>
            </a:endParaRPr>
          </a:p>
        </p:txBody>
      </p:sp>
      <p:sp>
        <p:nvSpPr>
          <p:cNvPr id="13" name="Rounded Rectangle 12">
            <a:extLst>
              <a:ext uri="{C183D7F6-B498-43B3-948B-1728B52AA6E4}">
                <adec:decorative xmlns:adec="http://schemas.microsoft.com/office/drawing/2017/decorative" val="1"/>
              </a:ext>
            </a:extLst>
          </p:cNvPr>
          <p:cNvSpPr/>
          <p:nvPr/>
        </p:nvSpPr>
        <p:spPr>
          <a:xfrm>
            <a:off x="2454680" y="2236909"/>
            <a:ext cx="1905000" cy="1066800"/>
          </a:xfrm>
          <a:prstGeom prst="roundRect">
            <a:avLst/>
          </a:prstGeom>
          <a:solidFill>
            <a:schemeClr val="bg1"/>
          </a:solidFill>
          <a:ln w="57150">
            <a:solidFill>
              <a:srgbClr val="00B05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4800" b="1" u="sng" dirty="0">
                <a:solidFill>
                  <a:schemeClr val="accent1"/>
                </a:solidFill>
                <a:effectLst/>
                <a:ea typeface="Calibri"/>
                <a:cs typeface="Times New Roman"/>
              </a:rPr>
              <a:t>B</a:t>
            </a:r>
            <a:r>
              <a:rPr lang="en-US" sz="2800" b="1" dirty="0">
                <a:solidFill>
                  <a:schemeClr val="accent1"/>
                </a:solidFill>
                <a:ea typeface="Calibri"/>
                <a:cs typeface="Times New Roman"/>
              </a:rPr>
              <a:t>arricade</a:t>
            </a:r>
            <a:endParaRPr lang="en-US" sz="2800" dirty="0">
              <a:solidFill>
                <a:schemeClr val="accent1"/>
              </a:solidFill>
              <a:effectLst/>
              <a:ea typeface="Calibri"/>
              <a:cs typeface="Times New Roman"/>
            </a:endParaRPr>
          </a:p>
        </p:txBody>
      </p:sp>
      <p:cxnSp>
        <p:nvCxnSpPr>
          <p:cNvPr id="20" name="Straight Arrow Connector 19">
            <a:extLst>
              <a:ext uri="{C183D7F6-B498-43B3-948B-1728B52AA6E4}">
                <adec:decorative xmlns:adec="http://schemas.microsoft.com/office/drawing/2017/decorative" val="1"/>
              </a:ext>
            </a:extLst>
          </p:cNvPr>
          <p:cNvCxnSpPr>
            <a:cxnSpLocks/>
            <a:stCxn id="15" idx="1"/>
            <a:endCxn id="13" idx="2"/>
          </p:cNvCxnSpPr>
          <p:nvPr/>
        </p:nvCxnSpPr>
        <p:spPr>
          <a:xfrm flipH="1" flipV="1">
            <a:off x="3407180" y="3303709"/>
            <a:ext cx="1256260" cy="582491"/>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a:extLst>
              <a:ext uri="{C183D7F6-B498-43B3-948B-1728B52AA6E4}">
                <adec:decorative xmlns:adec="http://schemas.microsoft.com/office/drawing/2017/decorative" val="1"/>
              </a:ext>
            </a:extLst>
          </p:cNvPr>
          <p:cNvSpPr/>
          <p:nvPr/>
        </p:nvSpPr>
        <p:spPr>
          <a:xfrm>
            <a:off x="6748549" y="2225604"/>
            <a:ext cx="1905000" cy="1050996"/>
          </a:xfrm>
          <a:prstGeom prst="roundRect">
            <a:avLst/>
          </a:prstGeom>
          <a:solidFill>
            <a:schemeClr val="bg1"/>
          </a:solidFill>
          <a:ln w="57150">
            <a:solidFill>
              <a:srgbClr val="00B05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4800" b="1" u="sng" dirty="0">
                <a:solidFill>
                  <a:schemeClr val="accent1"/>
                </a:solidFill>
                <a:ea typeface="Calibri"/>
                <a:cs typeface="Times New Roman"/>
              </a:rPr>
              <a:t>L</a:t>
            </a:r>
            <a:r>
              <a:rPr lang="en-US" sz="2800" b="1" dirty="0">
                <a:solidFill>
                  <a:schemeClr val="accent1"/>
                </a:solidFill>
                <a:ea typeface="Calibri"/>
                <a:cs typeface="Times New Roman"/>
              </a:rPr>
              <a:t>eave</a:t>
            </a:r>
            <a:endParaRPr lang="en-US" sz="2800" dirty="0">
              <a:solidFill>
                <a:schemeClr val="accent1"/>
              </a:solidFill>
              <a:effectLst/>
              <a:ea typeface="Calibri"/>
              <a:cs typeface="Times New Roman"/>
            </a:endParaRPr>
          </a:p>
        </p:txBody>
      </p:sp>
      <p:cxnSp>
        <p:nvCxnSpPr>
          <p:cNvPr id="16" name="Straight Arrow Connector 15">
            <a:extLst>
              <a:ext uri="{C183D7F6-B498-43B3-948B-1728B52AA6E4}">
                <adec:decorative xmlns:adec="http://schemas.microsoft.com/office/drawing/2017/decorative" val="1"/>
              </a:ext>
            </a:extLst>
          </p:cNvPr>
          <p:cNvCxnSpPr>
            <a:cxnSpLocks/>
            <a:stCxn id="15" idx="3"/>
            <a:endCxn id="14" idx="2"/>
          </p:cNvCxnSpPr>
          <p:nvPr/>
        </p:nvCxnSpPr>
        <p:spPr>
          <a:xfrm flipV="1">
            <a:off x="6508865" y="3276600"/>
            <a:ext cx="1192184" cy="6096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7" name="Rounded Rectangle 16">
            <a:extLst>
              <a:ext uri="{C183D7F6-B498-43B3-948B-1728B52AA6E4}">
                <adec:decorative xmlns:adec="http://schemas.microsoft.com/office/drawing/2017/decorative" val="1"/>
              </a:ext>
            </a:extLst>
          </p:cNvPr>
          <p:cNvSpPr/>
          <p:nvPr/>
        </p:nvSpPr>
        <p:spPr>
          <a:xfrm>
            <a:off x="4595553" y="5181600"/>
            <a:ext cx="1981200" cy="1032460"/>
          </a:xfrm>
          <a:prstGeom prst="roundRect">
            <a:avLst/>
          </a:prstGeom>
          <a:solidFill>
            <a:schemeClr val="bg1"/>
          </a:solidFill>
          <a:ln w="57150">
            <a:solidFill>
              <a:srgbClr val="00B05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4800" b="1" u="sng" dirty="0">
                <a:solidFill>
                  <a:schemeClr val="accent1"/>
                </a:solidFill>
                <a:ea typeface="Calibri"/>
                <a:cs typeface="Times New Roman"/>
              </a:rPr>
              <a:t>E</a:t>
            </a:r>
            <a:r>
              <a:rPr lang="en-US" sz="2800" b="1" dirty="0">
                <a:solidFill>
                  <a:schemeClr val="accent1"/>
                </a:solidFill>
                <a:ea typeface="Calibri"/>
                <a:cs typeface="Times New Roman"/>
              </a:rPr>
              <a:t>ngage</a:t>
            </a:r>
            <a:endParaRPr lang="en-US" sz="2800" dirty="0">
              <a:solidFill>
                <a:schemeClr val="accent1"/>
              </a:solidFill>
              <a:effectLst/>
              <a:ea typeface="Calibri"/>
              <a:cs typeface="Times New Roman"/>
            </a:endParaRPr>
          </a:p>
        </p:txBody>
      </p:sp>
      <p:cxnSp>
        <p:nvCxnSpPr>
          <p:cNvPr id="25" name="Straight Arrow Connector 24">
            <a:extLst>
              <a:ext uri="{C183D7F6-B498-43B3-948B-1728B52AA6E4}">
                <adec:decorative xmlns:adec="http://schemas.microsoft.com/office/drawing/2017/decorative" val="1"/>
              </a:ext>
            </a:extLst>
          </p:cNvPr>
          <p:cNvCxnSpPr>
            <a:cxnSpLocks/>
            <a:stCxn id="15" idx="2"/>
            <a:endCxn id="17" idx="0"/>
          </p:cNvCxnSpPr>
          <p:nvPr/>
        </p:nvCxnSpPr>
        <p:spPr>
          <a:xfrm>
            <a:off x="5586153" y="4419600"/>
            <a:ext cx="0" cy="7620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a:extLst>
              <a:ext uri="{C183D7F6-B498-43B3-948B-1728B52AA6E4}">
                <adec:decorative xmlns:adec="http://schemas.microsoft.com/office/drawing/2017/decorative" val="1"/>
              </a:ext>
            </a:extLst>
          </p:cNvPr>
          <p:cNvSpPr/>
          <p:nvPr/>
        </p:nvSpPr>
        <p:spPr>
          <a:xfrm>
            <a:off x="625001" y="4060888"/>
            <a:ext cx="1040050" cy="619125"/>
          </a:xfrm>
          <a:prstGeom prst="roundRect">
            <a:avLst/>
          </a:prstGeom>
          <a:ln w="3175">
            <a:solidFill>
              <a:srgbClr val="FF000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dirty="0">
                <a:solidFill>
                  <a:schemeClr val="tx1">
                    <a:lumMod val="75000"/>
                  </a:schemeClr>
                </a:solidFill>
                <a:effectLst/>
                <a:ea typeface="Calibri"/>
                <a:cs typeface="Times New Roman"/>
              </a:rPr>
              <a:t>(Not an option</a:t>
            </a:r>
            <a:r>
              <a:rPr lang="en-US" sz="1200" dirty="0">
                <a:solidFill>
                  <a:schemeClr val="tx1">
                    <a:lumMod val="75000"/>
                  </a:schemeClr>
                </a:solidFill>
                <a:effectLst/>
                <a:ea typeface="Calibri"/>
                <a:cs typeface="Times New Roman"/>
              </a:rPr>
              <a:t>)</a:t>
            </a:r>
            <a:endParaRPr lang="en-US" sz="1050" dirty="0">
              <a:solidFill>
                <a:schemeClr val="tx1">
                  <a:lumMod val="75000"/>
                </a:schemeClr>
              </a:solidFill>
              <a:effectLst/>
              <a:ea typeface="Calibri"/>
              <a:cs typeface="Times New Roman"/>
            </a:endParaRPr>
          </a:p>
        </p:txBody>
      </p:sp>
      <p:sp>
        <p:nvSpPr>
          <p:cNvPr id="3" name="Date Placeholder 2">
            <a:extLst>
              <a:ext uri="{FF2B5EF4-FFF2-40B4-BE49-F238E27FC236}">
                <a16:creationId xmlns:a16="http://schemas.microsoft.com/office/drawing/2014/main" id="{CDE99358-DAD3-4774-B9CB-7CF810AF0448}"/>
              </a:ext>
              <a:ext uri="{C183D7F6-B498-43B3-948B-1728B52AA6E4}">
                <adec:decorative xmlns:adec="http://schemas.microsoft.com/office/drawing/2017/decorative" val="1"/>
              </a:ext>
            </a:extLst>
          </p:cNvPr>
          <p:cNvSpPr>
            <a:spLocks noGrp="1"/>
          </p:cNvSpPr>
          <p:nvPr>
            <p:ph type="dt" sz="half" idx="15"/>
          </p:nvPr>
        </p:nvSpPr>
        <p:spPr/>
        <p:txBody>
          <a:bodyPr/>
          <a:lstStyle/>
          <a:p>
            <a:r>
              <a:rPr lang="en-US" dirty="0"/>
              <a:t>2021</a:t>
            </a:r>
          </a:p>
        </p:txBody>
      </p:sp>
      <p:sp>
        <p:nvSpPr>
          <p:cNvPr id="7" name="Footer Placeholder 6">
            <a:extLst>
              <a:ext uri="{FF2B5EF4-FFF2-40B4-BE49-F238E27FC236}">
                <a16:creationId xmlns:a16="http://schemas.microsoft.com/office/drawing/2014/main" id="{F5853DEA-47CE-42F5-9FA7-8ADF7ADE68F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Summa Health</a:t>
            </a:r>
          </a:p>
        </p:txBody>
      </p:sp>
      <p:sp>
        <p:nvSpPr>
          <p:cNvPr id="8" name="Slide Number Placeholder 7">
            <a:extLst>
              <a:ext uri="{FF2B5EF4-FFF2-40B4-BE49-F238E27FC236}">
                <a16:creationId xmlns:a16="http://schemas.microsoft.com/office/drawing/2014/main" id="{33127E05-8868-4D95-8EDA-2162BED3A11B}"/>
              </a:ext>
              <a:ext uri="{C183D7F6-B498-43B3-948B-1728B52AA6E4}">
                <adec:decorative xmlns:adec="http://schemas.microsoft.com/office/drawing/2017/decorative" val="1"/>
              </a:ext>
            </a:extLst>
          </p:cNvPr>
          <p:cNvSpPr>
            <a:spLocks noGrp="1"/>
          </p:cNvSpPr>
          <p:nvPr>
            <p:ph type="sldNum" sz="quarter" idx="12"/>
          </p:nvPr>
        </p:nvSpPr>
        <p:spPr/>
        <p:txBody>
          <a:bodyPr/>
          <a:lstStyle/>
          <a:p>
            <a:fld id="{5E8BC936-0928-C346-B13E-04BD58031644}" type="slidenum">
              <a:rPr lang="en-US" smtClean="0"/>
              <a:pPr/>
              <a:t>89</a:t>
            </a:fld>
            <a:endParaRPr lang="en-US" dirty="0"/>
          </a:p>
        </p:txBody>
      </p:sp>
      <p:sp>
        <p:nvSpPr>
          <p:cNvPr id="22" name="Curved Left Arrow 17">
            <a:extLst>
              <a:ext uri="{FF2B5EF4-FFF2-40B4-BE49-F238E27FC236}">
                <a16:creationId xmlns:a16="http://schemas.microsoft.com/office/drawing/2014/main" id="{9B623622-07BA-412D-B5C7-3C428A9EF7F8}"/>
              </a:ext>
              <a:ext uri="{C183D7F6-B498-43B3-948B-1728B52AA6E4}">
                <adec:decorative xmlns:adec="http://schemas.microsoft.com/office/drawing/2017/decorative" val="1"/>
              </a:ext>
            </a:extLst>
          </p:cNvPr>
          <p:cNvSpPr/>
          <p:nvPr/>
        </p:nvSpPr>
        <p:spPr bwMode="auto">
          <a:xfrm rot="8920656">
            <a:off x="3037304" y="3328678"/>
            <a:ext cx="806702" cy="2965514"/>
          </a:xfrm>
          <a:prstGeom prst="curvedLeftArrow">
            <a:avLst>
              <a:gd name="adj1" fmla="val 25000"/>
              <a:gd name="adj2" fmla="val 44059"/>
              <a:gd name="adj3" fmla="val 23031"/>
            </a:avLst>
          </a:prstGeom>
          <a:solidFill>
            <a:schemeClr val="accent3">
              <a:lumMod val="75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26" name="Curved Left Arrow 17">
            <a:extLst>
              <a:ext uri="{FF2B5EF4-FFF2-40B4-BE49-F238E27FC236}">
                <a16:creationId xmlns:a16="http://schemas.microsoft.com/office/drawing/2014/main" id="{1FA81EB8-7024-48C1-9FFE-9D746BDBB2D8}"/>
              </a:ext>
              <a:ext uri="{C183D7F6-B498-43B3-948B-1728B52AA6E4}">
                <adec:decorative xmlns:adec="http://schemas.microsoft.com/office/drawing/2017/decorative" val="1"/>
              </a:ext>
            </a:extLst>
          </p:cNvPr>
          <p:cNvSpPr/>
          <p:nvPr/>
        </p:nvSpPr>
        <p:spPr bwMode="auto">
          <a:xfrm rot="1885075">
            <a:off x="7513453" y="3338181"/>
            <a:ext cx="792171" cy="2965514"/>
          </a:xfrm>
          <a:prstGeom prst="curvedLeftArrow">
            <a:avLst>
              <a:gd name="adj1" fmla="val 25000"/>
              <a:gd name="adj2" fmla="val 44059"/>
              <a:gd name="adj3" fmla="val 23031"/>
            </a:avLst>
          </a:prstGeom>
          <a:solidFill>
            <a:schemeClr val="accent3">
              <a:lumMod val="75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28" name="Curved Left Arrow 17">
            <a:extLst>
              <a:ext uri="{FF2B5EF4-FFF2-40B4-BE49-F238E27FC236}">
                <a16:creationId xmlns:a16="http://schemas.microsoft.com/office/drawing/2014/main" id="{BA343B3C-2121-47A6-AD9E-3AD1F151FBB0}"/>
              </a:ext>
              <a:ext uri="{C183D7F6-B498-43B3-948B-1728B52AA6E4}">
                <adec:decorative xmlns:adec="http://schemas.microsoft.com/office/drawing/2017/decorative" val="1"/>
              </a:ext>
            </a:extLst>
          </p:cNvPr>
          <p:cNvSpPr/>
          <p:nvPr/>
        </p:nvSpPr>
        <p:spPr bwMode="auto">
          <a:xfrm rot="16200000">
            <a:off x="5272737" y="-286109"/>
            <a:ext cx="842752" cy="4013871"/>
          </a:xfrm>
          <a:prstGeom prst="curvedLeftArrow">
            <a:avLst>
              <a:gd name="adj1" fmla="val 25000"/>
              <a:gd name="adj2" fmla="val 44059"/>
              <a:gd name="adj3" fmla="val 23031"/>
            </a:avLst>
          </a:prstGeom>
          <a:solidFill>
            <a:schemeClr val="accent3">
              <a:lumMod val="75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661591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3E663F-5286-4398-9BF0-152FF6EBBA28}"/>
              </a:ext>
            </a:extLst>
          </p:cNvPr>
          <p:cNvSpPr>
            <a:spLocks noGrp="1"/>
          </p:cNvSpPr>
          <p:nvPr>
            <p:ph type="title"/>
          </p:nvPr>
        </p:nvSpPr>
        <p:spPr>
          <a:xfrm>
            <a:off x="457200" y="457200"/>
            <a:ext cx="8229600" cy="768096"/>
          </a:xfrm>
        </p:spPr>
        <p:txBody>
          <a:bodyPr anchor="t">
            <a:normAutofit/>
          </a:bodyPr>
          <a:lstStyle/>
          <a:p>
            <a:r>
              <a:rPr lang="en-US" sz="1600" b="0" i="1" dirty="0">
                <a:solidFill>
                  <a:schemeClr val="accent4"/>
                </a:solidFill>
              </a:rPr>
              <a:t>Responding to Workplace Violence in Healthcare								Statistics</a:t>
            </a:r>
            <a:endParaRPr lang="en-US" sz="1600" dirty="0"/>
          </a:p>
        </p:txBody>
      </p:sp>
      <p:pic>
        <p:nvPicPr>
          <p:cNvPr id="4" name="Picture 3" descr="Photo of a nurse in defensive posture as if someone is becoming aggressive towards them.">
            <a:extLst>
              <a:ext uri="{FF2B5EF4-FFF2-40B4-BE49-F238E27FC236}">
                <a16:creationId xmlns:a16="http://schemas.microsoft.com/office/drawing/2014/main" id="{84478267-E3E7-4A5D-9D05-78FCC7092D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3720" y="1493476"/>
            <a:ext cx="2926080" cy="4078160"/>
          </a:xfrm>
          <a:prstGeom prst="rect">
            <a:avLst/>
          </a:prstGeom>
          <a:noFill/>
        </p:spPr>
      </p:pic>
      <p:sp>
        <p:nvSpPr>
          <p:cNvPr id="3" name="Content Placeholder 2"/>
          <p:cNvSpPr>
            <a:spLocks noGrp="1"/>
          </p:cNvSpPr>
          <p:nvPr>
            <p:ph sz="quarter" idx="15"/>
          </p:nvPr>
        </p:nvSpPr>
        <p:spPr>
          <a:xfrm>
            <a:off x="4114800" y="1371600"/>
            <a:ext cx="4570461" cy="4572000"/>
          </a:xfrm>
        </p:spPr>
        <p:txBody>
          <a:bodyPr>
            <a:normAutofit/>
          </a:bodyPr>
          <a:lstStyle/>
          <a:p>
            <a:pPr marL="182880" lvl="2" defTabSz="457200">
              <a:lnSpc>
                <a:spcPct val="90000"/>
              </a:lnSpc>
              <a:buNone/>
            </a:pPr>
            <a:r>
              <a:rPr lang="en-US" dirty="0">
                <a:solidFill>
                  <a:schemeClr val="accent1"/>
                </a:solidFill>
              </a:rPr>
              <a:t>Statistics….</a:t>
            </a:r>
          </a:p>
          <a:p>
            <a:pPr marL="182880" lvl="2" defTabSz="457200">
              <a:lnSpc>
                <a:spcPct val="90000"/>
              </a:lnSpc>
              <a:buNone/>
            </a:pPr>
            <a:endParaRPr lang="en-US" sz="1800" dirty="0">
              <a:solidFill>
                <a:schemeClr val="tx1"/>
              </a:solidFill>
            </a:endParaRPr>
          </a:p>
          <a:p>
            <a:pPr lvl="3">
              <a:lnSpc>
                <a:spcPct val="150000"/>
              </a:lnSpc>
            </a:pPr>
            <a:r>
              <a:rPr lang="en-US" sz="1800" dirty="0">
                <a:solidFill>
                  <a:schemeClr val="tx1"/>
                </a:solidFill>
              </a:rPr>
              <a:t>According to the Online Journal of Issues in Nursing (OJIN), </a:t>
            </a:r>
            <a:r>
              <a:rPr lang="en-US" sz="1800" dirty="0">
                <a:solidFill>
                  <a:schemeClr val="accent5"/>
                </a:solidFill>
              </a:rPr>
              <a:t>nurses are ranked number one</a:t>
            </a:r>
            <a:r>
              <a:rPr lang="en-US" sz="1800" dirty="0">
                <a:solidFill>
                  <a:schemeClr val="tx1"/>
                </a:solidFill>
              </a:rPr>
              <a:t> of employees in all industries experiencing workplace violence.</a:t>
            </a:r>
          </a:p>
          <a:p>
            <a:pPr marL="342900" lvl="2" indent="-342900" defTabSz="457200">
              <a:lnSpc>
                <a:spcPct val="150000"/>
              </a:lnSpc>
              <a:buFont typeface="Courier New" panose="02070309020205020404" pitchFamily="49" charset="0"/>
              <a:buChar char="o"/>
            </a:pPr>
            <a:endParaRPr lang="en-US" sz="1800" dirty="0">
              <a:solidFill>
                <a:schemeClr val="tx1"/>
              </a:solidFill>
            </a:endParaRPr>
          </a:p>
          <a:p>
            <a:pPr lvl="2" defTabSz="457200">
              <a:lnSpc>
                <a:spcPct val="150000"/>
              </a:lnSpc>
            </a:pPr>
            <a:r>
              <a:rPr lang="en-US" sz="1800" dirty="0">
                <a:solidFill>
                  <a:schemeClr val="tx1"/>
                </a:solidFill>
              </a:rPr>
              <a:t>The Centers for Disease Control and Prevention (CDC) states that </a:t>
            </a:r>
            <a:r>
              <a:rPr lang="en-US" sz="1800" dirty="0">
                <a:solidFill>
                  <a:schemeClr val="accent5"/>
                </a:solidFill>
              </a:rPr>
              <a:t>nursing is the highest safety risk occupation.</a:t>
            </a:r>
          </a:p>
        </p:txBody>
      </p:sp>
      <p:sp>
        <p:nvSpPr>
          <p:cNvPr id="6" name="Date Placeholder 5">
            <a:extLst>
              <a:ext uri="{FF2B5EF4-FFF2-40B4-BE49-F238E27FC236}">
                <a16:creationId xmlns:a16="http://schemas.microsoft.com/office/drawing/2014/main" id="{472130B2-8ABA-454B-9248-2AD1BA3C7EE5}"/>
              </a:ext>
              <a:ext uri="{C183D7F6-B498-43B3-948B-1728B52AA6E4}">
                <adec:decorative xmlns:adec="http://schemas.microsoft.com/office/drawing/2017/decorative" val="1"/>
              </a:ext>
            </a:extLst>
          </p:cNvPr>
          <p:cNvSpPr>
            <a:spLocks noGrp="1"/>
          </p:cNvSpPr>
          <p:nvPr>
            <p:ph type="dt" sz="half" idx="19"/>
          </p:nvPr>
        </p:nvSpPr>
        <p:spPr/>
        <p:txBody>
          <a:bodyPr/>
          <a:lstStyle/>
          <a:p>
            <a:r>
              <a:rPr lang="en-US" dirty="0"/>
              <a:t>2021</a:t>
            </a:r>
          </a:p>
        </p:txBody>
      </p:sp>
      <p:sp>
        <p:nvSpPr>
          <p:cNvPr id="7" name="Footer Placeholder 6">
            <a:extLst>
              <a:ext uri="{FF2B5EF4-FFF2-40B4-BE49-F238E27FC236}">
                <a16:creationId xmlns:a16="http://schemas.microsoft.com/office/drawing/2014/main" id="{FE5302DD-113F-4DAC-80D0-16AFF1C35745}"/>
              </a:ext>
              <a:ext uri="{C183D7F6-B498-43B3-948B-1728B52AA6E4}">
                <adec:decorative xmlns:adec="http://schemas.microsoft.com/office/drawing/2017/decorative" val="1"/>
              </a:ext>
            </a:extLst>
          </p:cNvPr>
          <p:cNvSpPr>
            <a:spLocks noGrp="1"/>
          </p:cNvSpPr>
          <p:nvPr>
            <p:ph type="ftr" sz="quarter" idx="17"/>
          </p:nvPr>
        </p:nvSpPr>
        <p:spPr/>
        <p:txBody>
          <a:bodyPr/>
          <a:lstStyle/>
          <a:p>
            <a:r>
              <a:rPr lang="en-US" dirty="0"/>
              <a:t>Summa Health</a:t>
            </a:r>
          </a:p>
        </p:txBody>
      </p:sp>
      <p:sp>
        <p:nvSpPr>
          <p:cNvPr id="8" name="Slide Number Placeholder 7">
            <a:extLst>
              <a:ext uri="{FF2B5EF4-FFF2-40B4-BE49-F238E27FC236}">
                <a16:creationId xmlns:a16="http://schemas.microsoft.com/office/drawing/2014/main" id="{90F9FE63-9F3B-42A7-B60C-CAEC19CD4F13}"/>
              </a:ext>
              <a:ext uri="{C183D7F6-B498-43B3-948B-1728B52AA6E4}">
                <adec:decorative xmlns:adec="http://schemas.microsoft.com/office/drawing/2017/decorative" val="1"/>
              </a:ext>
            </a:extLst>
          </p:cNvPr>
          <p:cNvSpPr>
            <a:spLocks noGrp="1"/>
          </p:cNvSpPr>
          <p:nvPr>
            <p:ph type="sldNum" sz="quarter" idx="18"/>
          </p:nvPr>
        </p:nvSpPr>
        <p:spPr/>
        <p:txBody>
          <a:bodyPr/>
          <a:lstStyle/>
          <a:p>
            <a:fld id="{5E8BC936-0928-C346-B13E-04BD58031644}" type="slidenum">
              <a:rPr lang="en-US" smtClean="0"/>
              <a:pPr/>
              <a:t>9</a:t>
            </a:fld>
            <a:endParaRPr lang="en-US" dirty="0"/>
          </a:p>
        </p:txBody>
      </p:sp>
    </p:spTree>
    <p:extLst>
      <p:ext uri="{BB962C8B-B14F-4D97-AF65-F5344CB8AC3E}">
        <p14:creationId xmlns:p14="http://schemas.microsoft.com/office/powerpoint/2010/main" val="5609086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b="0" i="1" dirty="0">
                <a:solidFill>
                  <a:schemeClr val="accent4"/>
                </a:solidFill>
              </a:rPr>
              <a:t>Responding to Workplace Violence in Healthcare						Review Objectives</a:t>
            </a:r>
            <a:endParaRPr lang="en-US" sz="1800" dirty="0"/>
          </a:p>
        </p:txBody>
      </p:sp>
      <p:sp>
        <p:nvSpPr>
          <p:cNvPr id="3" name="Content Placeholder 2"/>
          <p:cNvSpPr>
            <a:spLocks noGrp="1"/>
          </p:cNvSpPr>
          <p:nvPr>
            <p:ph idx="1"/>
          </p:nvPr>
        </p:nvSpPr>
        <p:spPr/>
        <p:txBody>
          <a:bodyPr/>
          <a:lstStyle/>
          <a:p>
            <a:pPr marL="0" indent="0">
              <a:buNone/>
            </a:pPr>
            <a:r>
              <a:rPr lang="en-US" sz="2800" dirty="0">
                <a:solidFill>
                  <a:schemeClr val="accent1"/>
                </a:solidFill>
              </a:rPr>
              <a:t>Review of Objectives</a:t>
            </a:r>
            <a:br>
              <a:rPr lang="en-US" sz="2800" dirty="0">
                <a:solidFill>
                  <a:schemeClr val="accent1"/>
                </a:solidFill>
              </a:rPr>
            </a:br>
            <a:r>
              <a:rPr lang="en-US" sz="100" dirty="0">
                <a:solidFill>
                  <a:schemeClr val="accent1"/>
                </a:solidFill>
              </a:rPr>
              <a:t> </a:t>
            </a:r>
          </a:p>
          <a:p>
            <a:pPr marL="0" indent="0">
              <a:buNone/>
            </a:pPr>
            <a:r>
              <a:rPr lang="en-US" sz="2400" dirty="0"/>
              <a:t>To increase confidence in your reactions to a crisis by building a framework of options</a:t>
            </a:r>
          </a:p>
          <a:p>
            <a:pPr lvl="1">
              <a:buFont typeface="Arial" panose="020B0604020202020204" pitchFamily="34" charset="0"/>
              <a:buChar char="•"/>
            </a:pPr>
            <a:r>
              <a:rPr lang="en-US" sz="2400" b="1" i="1" dirty="0">
                <a:solidFill>
                  <a:schemeClr val="accent1"/>
                </a:solidFill>
              </a:rPr>
              <a:t>Accept</a:t>
            </a:r>
            <a:r>
              <a:rPr lang="en-US" sz="2400" i="1" dirty="0"/>
              <a:t> that its happening and </a:t>
            </a:r>
            <a:r>
              <a:rPr lang="en-US" sz="2400" i="1" dirty="0">
                <a:solidFill>
                  <a:schemeClr val="accent3"/>
                </a:solidFill>
              </a:rPr>
              <a:t>take action</a:t>
            </a:r>
            <a:r>
              <a:rPr lang="en-US" sz="2400" i="1" dirty="0"/>
              <a:t>. </a:t>
            </a:r>
          </a:p>
          <a:p>
            <a:pPr lvl="1">
              <a:buFont typeface="Arial" panose="020B0604020202020204" pitchFamily="34" charset="0"/>
              <a:buChar char="•"/>
            </a:pPr>
            <a:r>
              <a:rPr lang="en-US" sz="2000" i="1" dirty="0"/>
              <a:t>Options for fire drills and tornados do not fit options for violent people</a:t>
            </a:r>
          </a:p>
          <a:p>
            <a:pPr lvl="1">
              <a:buFont typeface="Arial" panose="020B0604020202020204" pitchFamily="34" charset="0"/>
              <a:buChar char="•"/>
            </a:pPr>
            <a:r>
              <a:rPr lang="en-US" sz="2400" b="1" i="1" dirty="0">
                <a:solidFill>
                  <a:schemeClr val="accent5"/>
                </a:solidFill>
              </a:rPr>
              <a:t>Barricade</a:t>
            </a:r>
            <a:r>
              <a:rPr lang="en-US" sz="2400" i="1" dirty="0">
                <a:solidFill>
                  <a:schemeClr val="accent5"/>
                </a:solidFill>
              </a:rPr>
              <a:t> . . . </a:t>
            </a:r>
            <a:r>
              <a:rPr lang="en-US" sz="2400" b="1" i="1" dirty="0">
                <a:solidFill>
                  <a:schemeClr val="accent5"/>
                </a:solidFill>
              </a:rPr>
              <a:t>Leave</a:t>
            </a:r>
            <a:r>
              <a:rPr lang="en-US" sz="2400" i="1" dirty="0">
                <a:solidFill>
                  <a:schemeClr val="accent5"/>
                </a:solidFill>
              </a:rPr>
              <a:t> . . . </a:t>
            </a:r>
            <a:r>
              <a:rPr lang="en-US" sz="2400" b="1" i="1" dirty="0">
                <a:solidFill>
                  <a:schemeClr val="accent5"/>
                </a:solidFill>
              </a:rPr>
              <a:t>Engage</a:t>
            </a:r>
            <a:br>
              <a:rPr lang="en-US" sz="2400" i="1" dirty="0">
                <a:solidFill>
                  <a:schemeClr val="accent5"/>
                </a:solidFill>
              </a:rPr>
            </a:br>
            <a:endParaRPr lang="en-US" sz="2400" i="1" dirty="0">
              <a:solidFill>
                <a:schemeClr val="accent5"/>
              </a:solidFill>
            </a:endParaRPr>
          </a:p>
          <a:p>
            <a:pPr marL="0" indent="0">
              <a:buNone/>
            </a:pPr>
            <a:r>
              <a:rPr lang="en-US" sz="2400" dirty="0"/>
              <a:t>To move away from a </a:t>
            </a:r>
            <a:r>
              <a:rPr lang="en-US" sz="2400" i="1" dirty="0"/>
              <a:t>Victim Mindset . . .</a:t>
            </a:r>
            <a:r>
              <a:rPr lang="en-US" sz="2400" dirty="0"/>
              <a:t> </a:t>
            </a:r>
            <a:br>
              <a:rPr lang="en-US" sz="2400" dirty="0"/>
            </a:br>
            <a:r>
              <a:rPr lang="en-US" sz="2400" dirty="0"/>
              <a:t>					. . . and toward a </a:t>
            </a:r>
            <a:r>
              <a:rPr lang="en-US" sz="2400" b="1" i="1" dirty="0">
                <a:solidFill>
                  <a:schemeClr val="accent5"/>
                </a:solidFill>
              </a:rPr>
              <a:t>Survival Mindset</a:t>
            </a:r>
          </a:p>
          <a:p>
            <a:pPr lvl="1">
              <a:buFont typeface="Arial" panose="020B0604020202020204" pitchFamily="34" charset="0"/>
              <a:buChar char="•"/>
            </a:pPr>
            <a:r>
              <a:rPr lang="en-US" sz="2400" i="1" dirty="0"/>
              <a:t>React to your intuition - that gut feeling</a:t>
            </a:r>
          </a:p>
          <a:p>
            <a:pPr lvl="1">
              <a:buFont typeface="Arial" panose="020B0604020202020204" pitchFamily="34" charset="0"/>
              <a:buChar char="•"/>
            </a:pPr>
            <a:r>
              <a:rPr lang="en-US" sz="2400" i="1" dirty="0">
                <a:solidFill>
                  <a:schemeClr val="accent1"/>
                </a:solidFill>
              </a:rPr>
              <a:t>You have a right and duty to </a:t>
            </a:r>
            <a:r>
              <a:rPr lang="en-US" sz="2400" b="1" i="1" dirty="0">
                <a:solidFill>
                  <a:schemeClr val="accent1"/>
                </a:solidFill>
              </a:rPr>
              <a:t>survive</a:t>
            </a:r>
          </a:p>
        </p:txBody>
      </p:sp>
      <p:sp>
        <p:nvSpPr>
          <p:cNvPr id="4" name="Date Placeholder 3">
            <a:extLst>
              <a:ext uri="{FF2B5EF4-FFF2-40B4-BE49-F238E27FC236}">
                <a16:creationId xmlns:a16="http://schemas.microsoft.com/office/drawing/2014/main" id="{FB3BDFBE-353B-4166-BC22-E5D6DB8C8EEE}"/>
              </a:ext>
              <a:ext uri="{C183D7F6-B498-43B3-948B-1728B52AA6E4}">
                <adec:decorative xmlns:adec="http://schemas.microsoft.com/office/drawing/2017/decorative" val="1"/>
              </a:ext>
            </a:extLst>
          </p:cNvPr>
          <p:cNvSpPr>
            <a:spLocks noGrp="1"/>
          </p:cNvSpPr>
          <p:nvPr>
            <p:ph type="dt" sz="half" idx="15"/>
          </p:nvPr>
        </p:nvSpPr>
        <p:spPr/>
        <p:txBody>
          <a:bodyPr/>
          <a:lstStyle/>
          <a:p>
            <a:r>
              <a:rPr lang="en-US" dirty="0"/>
              <a:t>2021</a:t>
            </a:r>
          </a:p>
        </p:txBody>
      </p:sp>
      <p:sp>
        <p:nvSpPr>
          <p:cNvPr id="5" name="Footer Placeholder 4">
            <a:extLst>
              <a:ext uri="{FF2B5EF4-FFF2-40B4-BE49-F238E27FC236}">
                <a16:creationId xmlns:a16="http://schemas.microsoft.com/office/drawing/2014/main" id="{5E66480A-C809-4C28-ADD9-30882D8BADFD}"/>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Summa Health</a:t>
            </a:r>
          </a:p>
        </p:txBody>
      </p:sp>
      <p:sp>
        <p:nvSpPr>
          <p:cNvPr id="6" name="Slide Number Placeholder 5">
            <a:extLst>
              <a:ext uri="{FF2B5EF4-FFF2-40B4-BE49-F238E27FC236}">
                <a16:creationId xmlns:a16="http://schemas.microsoft.com/office/drawing/2014/main" id="{6F693DCD-6DDA-4B4C-A09A-D72DE01AE3A7}"/>
              </a:ext>
              <a:ext uri="{C183D7F6-B498-43B3-948B-1728B52AA6E4}">
                <adec:decorative xmlns:adec="http://schemas.microsoft.com/office/drawing/2017/decorative" val="1"/>
              </a:ext>
            </a:extLst>
          </p:cNvPr>
          <p:cNvSpPr>
            <a:spLocks noGrp="1"/>
          </p:cNvSpPr>
          <p:nvPr>
            <p:ph type="sldNum" sz="quarter" idx="12"/>
          </p:nvPr>
        </p:nvSpPr>
        <p:spPr/>
        <p:txBody>
          <a:bodyPr/>
          <a:lstStyle/>
          <a:p>
            <a:fld id="{5E8BC936-0928-C346-B13E-04BD58031644}" type="slidenum">
              <a:rPr lang="en-US" smtClean="0"/>
              <a:pPr/>
              <a:t>90</a:t>
            </a:fld>
            <a:endParaRPr lang="en-US" dirty="0"/>
          </a:p>
        </p:txBody>
      </p:sp>
    </p:spTree>
    <p:extLst>
      <p:ext uri="{BB962C8B-B14F-4D97-AF65-F5344CB8AC3E}">
        <p14:creationId xmlns:p14="http://schemas.microsoft.com/office/powerpoint/2010/main" val="270555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1600" b="0" i="1" dirty="0">
                <a:solidFill>
                  <a:schemeClr val="accent4"/>
                </a:solidFill>
              </a:rPr>
              <a:t>Responding to Workplace Violence in Healthcare						Confirming Statement</a:t>
            </a:r>
            <a:endParaRPr lang="en-US" sz="1800" dirty="0"/>
          </a:p>
        </p:txBody>
      </p:sp>
      <p:sp>
        <p:nvSpPr>
          <p:cNvPr id="2" name="Rectangle 1"/>
          <p:cNvSpPr/>
          <p:nvPr/>
        </p:nvSpPr>
        <p:spPr>
          <a:xfrm>
            <a:off x="457200" y="1447800"/>
            <a:ext cx="8229600" cy="3170099"/>
          </a:xfrm>
          <a:prstGeom prst="rect">
            <a:avLst/>
          </a:prstGeom>
        </p:spPr>
        <p:txBody>
          <a:bodyPr wrap="square">
            <a:spAutoFit/>
          </a:bodyPr>
          <a:lstStyle/>
          <a:p>
            <a:pPr marL="182880" lvl="1" indent="0" algn="ctr">
              <a:buNone/>
            </a:pPr>
            <a:r>
              <a:rPr lang="en-US" sz="4000" i="1" dirty="0">
                <a:solidFill>
                  <a:schemeClr val="accent1"/>
                </a:solidFill>
              </a:rPr>
              <a:t>When confronted with violence, </a:t>
            </a:r>
          </a:p>
          <a:p>
            <a:pPr marL="182880" lvl="1" indent="0" algn="ctr">
              <a:buNone/>
            </a:pPr>
            <a:r>
              <a:rPr lang="en-US" sz="4000" i="1" dirty="0">
                <a:solidFill>
                  <a:schemeClr val="accent5"/>
                </a:solidFill>
              </a:rPr>
              <a:t>I will NOT FREEZE</a:t>
            </a:r>
            <a:r>
              <a:rPr lang="en-US" sz="4000" i="1" dirty="0">
                <a:solidFill>
                  <a:schemeClr val="accent1"/>
                </a:solidFill>
              </a:rPr>
              <a:t>. </a:t>
            </a:r>
          </a:p>
          <a:p>
            <a:pPr marL="182880" lvl="1" indent="0" algn="ctr">
              <a:buNone/>
            </a:pPr>
            <a:r>
              <a:rPr lang="en-US" sz="4000" i="1" dirty="0">
                <a:solidFill>
                  <a:schemeClr val="accent1"/>
                </a:solidFill>
              </a:rPr>
              <a:t> </a:t>
            </a:r>
          </a:p>
          <a:p>
            <a:pPr marL="182880" lvl="1" indent="0" algn="ctr">
              <a:buNone/>
            </a:pPr>
            <a:r>
              <a:rPr lang="en-US" sz="4000" i="1" dirty="0">
                <a:solidFill>
                  <a:schemeClr val="accent1"/>
                </a:solidFill>
              </a:rPr>
              <a:t>	I will take action, and </a:t>
            </a:r>
          </a:p>
          <a:p>
            <a:pPr marL="182880" lvl="1" indent="0" algn="ctr">
              <a:buNone/>
            </a:pPr>
            <a:r>
              <a:rPr lang="en-US" sz="4000" i="1" dirty="0">
                <a:solidFill>
                  <a:schemeClr val="accent5"/>
                </a:solidFill>
              </a:rPr>
              <a:t>I will survive.</a:t>
            </a:r>
          </a:p>
        </p:txBody>
      </p:sp>
      <p:sp>
        <p:nvSpPr>
          <p:cNvPr id="3" name="Date Placeholder 2">
            <a:extLst>
              <a:ext uri="{FF2B5EF4-FFF2-40B4-BE49-F238E27FC236}">
                <a16:creationId xmlns:a16="http://schemas.microsoft.com/office/drawing/2014/main" id="{A6CC9880-6A5F-4064-87B7-C6299B0CF54D}"/>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4" name="Footer Placeholder 3">
            <a:extLst>
              <a:ext uri="{FF2B5EF4-FFF2-40B4-BE49-F238E27FC236}">
                <a16:creationId xmlns:a16="http://schemas.microsoft.com/office/drawing/2014/main" id="{14F847D5-6A8A-4803-A75F-6D7139D5A827}"/>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5" name="Slide Number Placeholder 4">
            <a:extLst>
              <a:ext uri="{FF2B5EF4-FFF2-40B4-BE49-F238E27FC236}">
                <a16:creationId xmlns:a16="http://schemas.microsoft.com/office/drawing/2014/main" id="{6ACA9F9F-694B-4857-9947-F8D6165ECF59}"/>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91</a:t>
            </a:fld>
            <a:endParaRPr lang="en-US" dirty="0"/>
          </a:p>
        </p:txBody>
      </p:sp>
    </p:spTree>
    <p:extLst>
      <p:ext uri="{BB962C8B-B14F-4D97-AF65-F5344CB8AC3E}">
        <p14:creationId xmlns:p14="http://schemas.microsoft.com/office/powerpoint/2010/main" val="125555278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fontAlgn="auto" hangingPunct="1">
              <a:spcAft>
                <a:spcPts val="0"/>
              </a:spcAft>
              <a:defRPr/>
            </a:pPr>
            <a:r>
              <a:rPr lang="en-US" sz="1600" b="0" i="1" dirty="0">
                <a:solidFill>
                  <a:schemeClr val="accent4"/>
                </a:solidFill>
              </a:rPr>
              <a:t>Responding to Workplace Violence in Healthcare					Questions and Feedback</a:t>
            </a:r>
            <a:endParaRPr lang="en-US" altLang="en-US" sz="1600" dirty="0"/>
          </a:p>
        </p:txBody>
      </p:sp>
      <p:sp>
        <p:nvSpPr>
          <p:cNvPr id="3" name="Content Placeholder 2"/>
          <p:cNvSpPr>
            <a:spLocks noGrp="1"/>
          </p:cNvSpPr>
          <p:nvPr>
            <p:ph sz="quarter" idx="12"/>
          </p:nvPr>
        </p:nvSpPr>
        <p:spPr/>
        <p:txBody>
          <a:bodyPr/>
          <a:lstStyle/>
          <a:p>
            <a:pPr marL="0" indent="0" algn="ctr">
              <a:buNone/>
            </a:pPr>
            <a:r>
              <a:rPr lang="en-US" dirty="0">
                <a:solidFill>
                  <a:schemeClr val="accent1"/>
                </a:solidFill>
              </a:rPr>
              <a:t>Questions and Feedback</a:t>
            </a:r>
          </a:p>
        </p:txBody>
      </p:sp>
      <p:pic>
        <p:nvPicPr>
          <p:cNvPr id="48131" name="Picture 8">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2156460" y="2133600"/>
            <a:ext cx="5105400" cy="3403600"/>
          </a:xfrm>
          <a:prstGeom prst="rect">
            <a:avLst/>
          </a:prstGeom>
          <a:noFill/>
          <a:ln w="9525">
            <a:noFill/>
            <a:miter lim="800000"/>
            <a:headEnd/>
            <a:tailEnd/>
          </a:ln>
        </p:spPr>
      </p:pic>
      <p:sp>
        <p:nvSpPr>
          <p:cNvPr id="2" name="Date Placeholder 1">
            <a:extLst>
              <a:ext uri="{FF2B5EF4-FFF2-40B4-BE49-F238E27FC236}">
                <a16:creationId xmlns:a16="http://schemas.microsoft.com/office/drawing/2014/main" id="{D852ECF1-D665-4F70-A7F3-3076997985B8}"/>
              </a:ext>
            </a:extLst>
          </p:cNvPr>
          <p:cNvSpPr>
            <a:spLocks noGrp="1"/>
          </p:cNvSpPr>
          <p:nvPr>
            <p:ph type="dt" sz="half" idx="13"/>
          </p:nvPr>
        </p:nvSpPr>
        <p:spPr/>
        <p:txBody>
          <a:bodyPr/>
          <a:lstStyle/>
          <a:p>
            <a:r>
              <a:rPr lang="en-US" dirty="0"/>
              <a:t>2021</a:t>
            </a:r>
          </a:p>
        </p:txBody>
      </p:sp>
      <p:sp>
        <p:nvSpPr>
          <p:cNvPr id="4" name="Footer Placeholder 3">
            <a:extLst>
              <a:ext uri="{FF2B5EF4-FFF2-40B4-BE49-F238E27FC236}">
                <a16:creationId xmlns:a16="http://schemas.microsoft.com/office/drawing/2014/main" id="{31E989A3-15DB-402F-B8E9-4221D406D5FB}"/>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5" name="Slide Number Placeholder 4">
            <a:extLst>
              <a:ext uri="{FF2B5EF4-FFF2-40B4-BE49-F238E27FC236}">
                <a16:creationId xmlns:a16="http://schemas.microsoft.com/office/drawing/2014/main" id="{11041731-98FA-4468-8A8B-F87BCD535BC3}"/>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92</a:t>
            </a:fld>
            <a:endParaRPr lang="en-US" dirty="0"/>
          </a:p>
        </p:txBody>
      </p:sp>
    </p:spTree>
    <p:extLst>
      <p:ext uri="{BB962C8B-B14F-4D97-AF65-F5344CB8AC3E}">
        <p14:creationId xmlns:p14="http://schemas.microsoft.com/office/powerpoint/2010/main" val="3721876377"/>
      </p:ext>
    </p:extLst>
  </p:cSld>
  <p:clrMapOvr>
    <a:masterClrMapping/>
  </p:clrMapOvr>
</p:sld>
</file>

<file path=ppt/theme/theme1.xml><?xml version="1.0" encoding="utf-8"?>
<a:theme xmlns:a="http://schemas.openxmlformats.org/drawingml/2006/main" name="nwh_ppt_blue_4x3_160310">
  <a:themeElements>
    <a:clrScheme name="sh5">
      <a:dk1>
        <a:srgbClr val="636466"/>
      </a:dk1>
      <a:lt1>
        <a:srgbClr val="FFFFFF"/>
      </a:lt1>
      <a:dk2>
        <a:srgbClr val="003595"/>
      </a:dk2>
      <a:lt2>
        <a:srgbClr val="FFFFFF"/>
      </a:lt2>
      <a:accent1>
        <a:srgbClr val="003595"/>
      </a:accent1>
      <a:accent2>
        <a:srgbClr val="00B3E3"/>
      </a:accent2>
      <a:accent3>
        <a:srgbClr val="0084D6"/>
      </a:accent3>
      <a:accent4>
        <a:srgbClr val="FF9F19"/>
      </a:accent4>
      <a:accent5>
        <a:srgbClr val="FF4C00"/>
      </a:accent5>
      <a:accent6>
        <a:srgbClr val="999999"/>
      </a:accent6>
      <a:hlink>
        <a:srgbClr val="003595"/>
      </a:hlink>
      <a:folHlink>
        <a:srgbClr val="0084D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536AF224EF5343AEE9DBD81549EA0A" ma:contentTypeVersion="13" ma:contentTypeDescription="Create a new document." ma:contentTypeScope="" ma:versionID="3c679bc7b9f00c4a8bc1f3057deb1e2d">
  <xsd:schema xmlns:xsd="http://www.w3.org/2001/XMLSchema" xmlns:xs="http://www.w3.org/2001/XMLSchema" xmlns:p="http://schemas.microsoft.com/office/2006/metadata/properties" xmlns:ns2="bd922f8f-26a1-42cd-870a-103b6576e799" xmlns:ns3="a2ae72f9-ddce-4cfa-8954-d11df5baf6ef" targetNamespace="http://schemas.microsoft.com/office/2006/metadata/properties" ma:root="true" ma:fieldsID="4e4c60b0767ab52e5f4da6bfe316920b" ns2:_="" ns3:_="">
    <xsd:import namespace="bd922f8f-26a1-42cd-870a-103b6576e799"/>
    <xsd:import namespace="a2ae72f9-ddce-4cfa-8954-d11df5baf6e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922f8f-26a1-42cd-870a-103b6576e7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5a8d78b-6148-4bf1-92dd-b4f00782c405"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ae72f9-ddce-4cfa-8954-d11df5baf6e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2df83a99-fe18-458c-a0bc-fe9bf11b95ec}" ma:internalName="TaxCatchAll" ma:showField="CatchAllData" ma:web="a2ae72f9-ddce-4cfa-8954-d11df5baf6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TaxCatchAll xmlns="a2ae72f9-ddce-4cfa-8954-d11df5baf6ef" xsi:nil="true"/>
    <lcf76f155ced4ddcb4097134ff3c332f xmlns="bd922f8f-26a1-42cd-870a-103b6576e79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C92EE720-610C-4302-8D14-870A5D62AE4B}"/>
</file>

<file path=customXml/itemProps2.xml><?xml version="1.0" encoding="utf-8"?>
<ds:datastoreItem xmlns:ds="http://schemas.openxmlformats.org/officeDocument/2006/customXml" ds:itemID="{3FE1B472-A9A3-409F-B2AB-17FF80923F80}">
  <ds:schemaRefs>
    <ds:schemaRef ds:uri="http://schemas.microsoft.com/office/infopath/2007/PartnerControls"/>
    <ds:schemaRef ds:uri="http://schemas.microsoft.com/office/2006/documentManagement/types"/>
    <ds:schemaRef ds:uri="http://schemas.microsoft.com/office/2006/metadata/properties"/>
    <ds:schemaRef ds:uri="f4c00444-584d-4229-a47d-e437e47e9b3e"/>
    <ds:schemaRef ds:uri="http://purl.org/dc/dcmitype/"/>
    <ds:schemaRef ds:uri="http://purl.org/dc/elements/1.1/"/>
    <ds:schemaRef ds:uri="http://www.w3.org/XML/1998/namespace"/>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E9BCFE9E-CEF0-458A-AFB5-502DD1A7F017}">
  <ds:schemaRefs>
    <ds:schemaRef ds:uri="http://schemas.microsoft.com/sharepoint/v3/contenttype/forms"/>
  </ds:schemaRefs>
</ds:datastoreItem>
</file>

<file path=customXml/itemProps4.xml><?xml version="1.0" encoding="utf-8"?>
<ds:datastoreItem xmlns:ds="http://schemas.openxmlformats.org/officeDocument/2006/customXml" ds:itemID="{F51F156C-0950-4AF9-BEC4-162110669ED7}">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14343</TotalTime>
  <Words>15841</Words>
  <Application>Microsoft Office PowerPoint</Application>
  <PresentationFormat>On-screen Show (4:3)</PresentationFormat>
  <Paragraphs>2045</Paragraphs>
  <Slides>92</Slides>
  <Notes>92</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92</vt:i4>
      </vt:variant>
    </vt:vector>
  </HeadingPairs>
  <TitlesOfParts>
    <vt:vector size="100" baseType="lpstr">
      <vt:lpstr>Arial</vt:lpstr>
      <vt:lpstr>Arial Narrow</vt:lpstr>
      <vt:lpstr>Calibri</vt:lpstr>
      <vt:lpstr>Courier New</vt:lpstr>
      <vt:lpstr>Helvetica</vt:lpstr>
      <vt:lpstr>Times New Roman</vt:lpstr>
      <vt:lpstr>Wingdings</vt:lpstr>
      <vt:lpstr>nwh_ppt_blue_4x3_160310</vt:lpstr>
      <vt:lpstr>Responding to Workplace Violence in Healthcare Options for when de-escalation doesn’t work</vt:lpstr>
      <vt:lpstr>Responding to Workplace Violence in Healthcare Authorship and Disclaimer</vt:lpstr>
      <vt:lpstr>Responding to Workplace Violence in Healthcare     Introduction and Warnings</vt:lpstr>
      <vt:lpstr>Responding to Workplace Violence in Healthcare      Initial Simulation</vt:lpstr>
      <vt:lpstr>Responding to Workplace Violence in Healthcare       Objectives</vt:lpstr>
      <vt:lpstr>Responding to Workplace Violence in Healthcare      Mindset Sliding Scale</vt:lpstr>
      <vt:lpstr>Responding to Workplace Violence in Healthcare        Definition</vt:lpstr>
      <vt:lpstr>Responding to Workplace Violence in Healthcare      Incident Examples</vt:lpstr>
      <vt:lpstr>Responding to Workplace Violence in Healthcare        Statistics</vt:lpstr>
      <vt:lpstr>Responding to Workplace Violence in Healthcare       More Statistics</vt:lpstr>
      <vt:lpstr>Responding to Workplace Violence in Healthcare     Simulation Video: Lobby</vt:lpstr>
      <vt:lpstr>Responding to Workplace Violence in Healthcare        Question </vt:lpstr>
      <vt:lpstr>Responding to Workplace Violence in Healthcare       Drills Historically</vt:lpstr>
      <vt:lpstr>Responding to Workplace Violence in Healthcare       The Huddle Activity              </vt:lpstr>
      <vt:lpstr>Responding to Workplace Violence in Healthcare     The Huddle Example Video    </vt:lpstr>
      <vt:lpstr>Responding to Workplace Violence in Healthcare      Response Statistics </vt:lpstr>
      <vt:lpstr>Responding to Workplace Violence in Healthcare       Ask Yourself</vt:lpstr>
      <vt:lpstr>Responding to Workplace Violence in Healthcare       A.B.L.E.</vt:lpstr>
      <vt:lpstr>Responding to Workplace Violence in Healthcare       Crisis Starts</vt:lpstr>
      <vt:lpstr>Responding to Workplace Violence in Healthcare       Initial Choices</vt:lpstr>
      <vt:lpstr>Responding to Workplace Violence in Healthcare       Why we freeze</vt:lpstr>
      <vt:lpstr>Responding to Workplace Violence in Healthcare        Intuition</vt:lpstr>
      <vt:lpstr>Responding to Workplace Violence in Healthcare       Gut Feelings</vt:lpstr>
      <vt:lpstr>Responding to Workplace Violence in Healthcare       Trust your gut</vt:lpstr>
      <vt:lpstr>Responding to Workplace Violence in Healthcare        Accept It</vt:lpstr>
      <vt:lpstr>Responding to Workplace Violence in Healthcare        Options</vt:lpstr>
      <vt:lpstr>Responding to Workplace Violence in Healthcare        A - Accept</vt:lpstr>
      <vt:lpstr>Responding to Workplace Violence in Healthcare        It’s real</vt:lpstr>
      <vt:lpstr>Responding to Workplace Violence in Healthcare        React</vt:lpstr>
      <vt:lpstr>Responding to Workplace Violence in Healthcare       It’s your right!</vt:lpstr>
      <vt:lpstr>Responding to Workplace Violence in Healthcare    Activate Emergency Response</vt:lpstr>
      <vt:lpstr>Responding to Workplace Violence in Healthcare      Save the number</vt:lpstr>
      <vt:lpstr>Responding to Workplace Violence in Healthcare       Be attentive</vt:lpstr>
      <vt:lpstr>Responding to Workplace Violence in Healthcare       What to notice</vt:lpstr>
      <vt:lpstr>Responding to Workplace Violence in Healthcare    Simulation Video: Patient Room </vt:lpstr>
      <vt:lpstr>Responding to Workplace Violence in Healthcare      React by barricading</vt:lpstr>
      <vt:lpstr>Responding to Workplace Violence in Healthcare       B -  Barricade</vt:lpstr>
      <vt:lpstr>Responding to Workplace Violence in Healthcare     Barricade options - levels</vt:lpstr>
      <vt:lpstr>Responding to Workplace Violence in Healthcare     Barricade options - items</vt:lpstr>
      <vt:lpstr>Responding to Workplace Violence in Healthcare    Barricade options - examples</vt:lpstr>
      <vt:lpstr>Responding to Workplace Violence in Healthcare      Lockdown Policy</vt:lpstr>
      <vt:lpstr>Responding to Workplace Violence in Healthcare       Know your exits</vt:lpstr>
      <vt:lpstr>Responding to Workplace Violence in Healthcare       React by leaving</vt:lpstr>
      <vt:lpstr>Responding to Workplace Violence in Healthcare        L - Leave</vt:lpstr>
      <vt:lpstr>Responding to Workplace Violence in Healthcare      Help patients leave</vt:lpstr>
      <vt:lpstr>Responding to Workplace Violence in Healthcare     Barricade with patients</vt:lpstr>
      <vt:lpstr>Responding to Workplace Violence in Healthcare       When you do leave</vt:lpstr>
      <vt:lpstr>Responding to Workplace Violence in Healthcare       What to expect</vt:lpstr>
      <vt:lpstr>Responding to Workplace Violence in Healthcare       Break time</vt:lpstr>
      <vt:lpstr>Responding to Workplace Violence in Healthcare      Simulation rules begin</vt:lpstr>
      <vt:lpstr>Responding to Workplace Violence in Healthcare      Begin simulations</vt:lpstr>
      <vt:lpstr>Responding to Workplace Violence in Healthcare      Simulation review</vt:lpstr>
      <vt:lpstr>Responding to Workplace Violence in Healthcare       The last resort</vt:lpstr>
      <vt:lpstr>Responding to Workplace Violence in Healthcare      React by engaging</vt:lpstr>
      <vt:lpstr>Responding to Workplace Violence in Healthcare       E - Engage</vt:lpstr>
      <vt:lpstr>Responding to Workplace Violence in Healthcare       You are strong</vt:lpstr>
      <vt:lpstr>Responding to Workplace Violence in Healthcare       Be powerful</vt:lpstr>
      <vt:lpstr>Responding to Workplace Violence in Healthcare      Engage: Hammer Fist</vt:lpstr>
      <vt:lpstr>Responding to Workplace Violence in Healthcare    How to use the Hammer Fist</vt:lpstr>
      <vt:lpstr>Responding to Workplace Violence in Healthcare      Hammer Fist Video    </vt:lpstr>
      <vt:lpstr>Responding to Workplace Violence in Healthcare         How to use the Hammer Fist.</vt:lpstr>
      <vt:lpstr>Responding to Workplace Violence in Healthcare     Engage:  Snake &amp; Vine</vt:lpstr>
      <vt:lpstr>Responding to Workplace Violence in Healthcare    How to use the Snake &amp; Vine     </vt:lpstr>
      <vt:lpstr>Responding to Workplace Violence in Healthcare      Snake &amp; Vine Video</vt:lpstr>
      <vt:lpstr>Responding to Workplace Violence in Healthcare   How to use the Snake &amp; Vine review  </vt:lpstr>
      <vt:lpstr>Responding to Workplace Violence in Healthcare     Engage: Be a Ballerina</vt:lpstr>
      <vt:lpstr>Responding to Workplace Violence in Healthcare      How to Be a Ballerina   </vt:lpstr>
      <vt:lpstr>Responding to Workplace Violence in Healthcare      Be a Ballerina Video</vt:lpstr>
      <vt:lpstr>Responding to Workplace Violence in Healthcare    How to Be a Ballerina review   </vt:lpstr>
      <vt:lpstr>Responding to Workplace Violence in Healthcare    Engage: Major League Pitcher</vt:lpstr>
      <vt:lpstr>Responding to Workplace Violence in Healthcare     How to be a ML Pitcher</vt:lpstr>
      <vt:lpstr>Responding to Workplace Violence in Healthcare     Major League Pitcher Video</vt:lpstr>
      <vt:lpstr>Responding to Workplace Violence in Healthcare     How to be a ML Pitcher review</vt:lpstr>
      <vt:lpstr>Responding to Workplace Violence in Healthcare     Engage: Squash the Bug</vt:lpstr>
      <vt:lpstr>Responding to Workplace Violence in Healthcare     How to Squash the Bug   </vt:lpstr>
      <vt:lpstr>Responding to Workplace Violence in Healthcare      Squash the Bug Video</vt:lpstr>
      <vt:lpstr>Responding to Workplace Violence in Healthcare      How to Squash the Bug review  </vt:lpstr>
      <vt:lpstr>Responding to Workplace Violence in Healthcare        Hit rates</vt:lpstr>
      <vt:lpstr>Responding to Workplace Violence in Healthcare     How to distract a shooter</vt:lpstr>
      <vt:lpstr>Responding to Workplace Violence in Healthcare      Distraction and aim    </vt:lpstr>
      <vt:lpstr>Responding to Workplace Violence in Healthcare      What can you throw?</vt:lpstr>
      <vt:lpstr>Responding to Workplace Violence in Healthcare       Authority granted</vt:lpstr>
      <vt:lpstr>Responding to Workplace Violence in Healthcare       Engage: The Swarm</vt:lpstr>
      <vt:lpstr>Responding to Workplace Violence in Healthcare     The Swarm Video Demo</vt:lpstr>
      <vt:lpstr>Responding to Workplace Violence in Healthcare       How to Swarm</vt:lpstr>
      <vt:lpstr>Responding to Workplace Violence in Healthcare      The Swarm Video     </vt:lpstr>
      <vt:lpstr>Responding to Workplace Violence in Healthcare     How to Swarm review</vt:lpstr>
      <vt:lpstr>Responding to Workplace Violence in Healthcare      Hostage Situations</vt:lpstr>
      <vt:lpstr>Responding to Workplace Violence in Healthcare       A.B.L.E. Recap</vt:lpstr>
      <vt:lpstr>Responding to Workplace Violence in Healthcare      Review Objectives</vt:lpstr>
      <vt:lpstr>Responding to Workplace Violence in Healthcare      Confirming Statement</vt:lpstr>
      <vt:lpstr>Responding to Workplace Violence in Healthcare     Questions and Feedback</vt:lpstr>
    </vt:vector>
  </TitlesOfParts>
  <Company>Summa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Summa Health template</dc:title>
  <dc:creator>Steve Getch</dc:creator>
  <dc:description>We specialize in you</dc:description>
  <cp:lastModifiedBy>Washington, L. Sherea - OSHA</cp:lastModifiedBy>
  <cp:revision>1022</cp:revision>
  <cp:lastPrinted>2021-07-08T15:33:34Z</cp:lastPrinted>
  <dcterms:created xsi:type="dcterms:W3CDTF">2008-07-30T20:11:42Z</dcterms:created>
  <dcterms:modified xsi:type="dcterms:W3CDTF">2025-02-20T19:47:27Z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Author">
    <vt:lpwstr>SHSNTD1\getchs</vt:lpwstr>
  </property>
  <property fmtid="{D5CDD505-2E9C-101B-9397-08002B2CF9AE}" pid="3" name="Order">
    <vt:lpwstr>16400.0000000000</vt:lpwstr>
  </property>
  <property fmtid="{D5CDD505-2E9C-101B-9397-08002B2CF9AE}" pid="4" name="_SourceUrl">
    <vt:lpwstr/>
  </property>
  <property fmtid="{D5CDD505-2E9C-101B-9397-08002B2CF9AE}" pid="5" name="ContentTypeId">
    <vt:lpwstr>0x010100E6536AF224EF5343AEE9DBD81549EA0A</vt:lpwstr>
  </property>
</Properties>
</file>