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4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3.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60" r:id="rId2"/>
  </p:sldMasterIdLst>
  <p:notesMasterIdLst>
    <p:notesMasterId r:id="rId106"/>
  </p:notesMasterIdLst>
  <p:handoutMasterIdLst>
    <p:handoutMasterId r:id="rId107"/>
  </p:handoutMasterIdLst>
  <p:sldIdLst>
    <p:sldId id="462" r:id="rId3"/>
    <p:sldId id="558" r:id="rId4"/>
    <p:sldId id="347" r:id="rId5"/>
    <p:sldId id="466" r:id="rId6"/>
    <p:sldId id="467" r:id="rId7"/>
    <p:sldId id="468" r:id="rId8"/>
    <p:sldId id="475" r:id="rId9"/>
    <p:sldId id="469" r:id="rId10"/>
    <p:sldId id="465" r:id="rId11"/>
    <p:sldId id="476" r:id="rId12"/>
    <p:sldId id="348" r:id="rId13"/>
    <p:sldId id="471" r:id="rId14"/>
    <p:sldId id="556" r:id="rId15"/>
    <p:sldId id="559" r:id="rId16"/>
    <p:sldId id="560" r:id="rId17"/>
    <p:sldId id="731" r:id="rId18"/>
    <p:sldId id="565" r:id="rId19"/>
    <p:sldId id="777" r:id="rId20"/>
    <p:sldId id="717" r:id="rId21"/>
    <p:sldId id="726" r:id="rId22"/>
    <p:sldId id="797" r:id="rId23"/>
    <p:sldId id="727" r:id="rId24"/>
    <p:sldId id="774" r:id="rId25"/>
    <p:sldId id="722" r:id="rId26"/>
    <p:sldId id="732" r:id="rId27"/>
    <p:sldId id="745" r:id="rId28"/>
    <p:sldId id="567" r:id="rId29"/>
    <p:sldId id="721" r:id="rId30"/>
    <p:sldId id="569" r:id="rId31"/>
    <p:sldId id="362" r:id="rId32"/>
    <p:sldId id="363" r:id="rId33"/>
    <p:sldId id="364" r:id="rId34"/>
    <p:sldId id="572" r:id="rId35"/>
    <p:sldId id="570" r:id="rId36"/>
    <p:sldId id="577" r:id="rId37"/>
    <p:sldId id="669" r:id="rId38"/>
    <p:sldId id="578" r:id="rId39"/>
    <p:sldId id="580" r:id="rId40"/>
    <p:sldId id="755" r:id="rId41"/>
    <p:sldId id="581" r:id="rId42"/>
    <p:sldId id="675" r:id="rId43"/>
    <p:sldId id="791" r:id="rId44"/>
    <p:sldId id="676" r:id="rId45"/>
    <p:sldId id="716" r:id="rId46"/>
    <p:sldId id="586" r:id="rId47"/>
    <p:sldId id="798" r:id="rId48"/>
    <p:sldId id="788" r:id="rId49"/>
    <p:sldId id="588" r:id="rId50"/>
    <p:sldId id="789" r:id="rId51"/>
    <p:sldId id="790" r:id="rId52"/>
    <p:sldId id="800" r:id="rId53"/>
    <p:sldId id="608" r:id="rId54"/>
    <p:sldId id="592" r:id="rId55"/>
    <p:sldId id="609" r:id="rId56"/>
    <p:sldId id="792" r:id="rId57"/>
    <p:sldId id="794" r:id="rId58"/>
    <p:sldId id="740" r:id="rId59"/>
    <p:sldId id="820" r:id="rId60"/>
    <p:sldId id="821" r:id="rId61"/>
    <p:sldId id="822" r:id="rId62"/>
    <p:sldId id="610" r:id="rId63"/>
    <p:sldId id="743" r:id="rId64"/>
    <p:sldId id="720" r:id="rId65"/>
    <p:sldId id="712" r:id="rId66"/>
    <p:sldId id="611" r:id="rId67"/>
    <p:sldId id="714" r:id="rId68"/>
    <p:sldId id="753" r:id="rId69"/>
    <p:sldId id="766" r:id="rId70"/>
    <p:sldId id="764" r:id="rId71"/>
    <p:sldId id="703" r:id="rId72"/>
    <p:sldId id="617" r:id="rId73"/>
    <p:sldId id="618" r:id="rId74"/>
    <p:sldId id="619" r:id="rId75"/>
    <p:sldId id="795" r:id="rId76"/>
    <p:sldId id="674" r:id="rId77"/>
    <p:sldId id="620" r:id="rId78"/>
    <p:sldId id="779" r:id="rId79"/>
    <p:sldId id="622" r:id="rId80"/>
    <p:sldId id="757" r:id="rId81"/>
    <p:sldId id="747" r:id="rId82"/>
    <p:sldId id="799" r:id="rId83"/>
    <p:sldId id="736" r:id="rId84"/>
    <p:sldId id="801" r:id="rId85"/>
    <p:sldId id="772" r:id="rId86"/>
    <p:sldId id="759" r:id="rId87"/>
    <p:sldId id="758" r:id="rId88"/>
    <p:sldId id="752" r:id="rId89"/>
    <p:sldId id="746" r:id="rId90"/>
    <p:sldId id="831" r:id="rId91"/>
    <p:sldId id="735" r:id="rId92"/>
    <p:sldId id="734" r:id="rId93"/>
    <p:sldId id="771" r:id="rId94"/>
    <p:sldId id="673" r:id="rId95"/>
    <p:sldId id="802" r:id="rId96"/>
    <p:sldId id="803" r:id="rId97"/>
    <p:sldId id="642" r:id="rId98"/>
    <p:sldId id="643" r:id="rId99"/>
    <p:sldId id="718" r:id="rId100"/>
    <p:sldId id="667" r:id="rId101"/>
    <p:sldId id="514" r:id="rId102"/>
    <p:sldId id="518" r:id="rId103"/>
    <p:sldId id="517" r:id="rId104"/>
    <p:sldId id="668" r:id="rId10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76A32-CA96-0F04-5A2D-2E3EECE26F92}" v="19" dt="2020-09-07T19:31:48.248"/>
    <p1510:client id="{3AE77D4E-3B5C-437C-0C0A-DC0D4FA60A0C}" v="315" dt="2020-09-06T23:19:29.918"/>
    <p1510:client id="{5DBF3006-3373-CEBB-3BEC-C6B29CDCFD03}" v="18" dt="2020-09-07T04:28:10.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68239" autoAdjust="0"/>
  </p:normalViewPr>
  <p:slideViewPr>
    <p:cSldViewPr snapToGrid="0">
      <p:cViewPr varScale="1">
        <p:scale>
          <a:sx n="75" d="100"/>
          <a:sy n="75" d="100"/>
        </p:scale>
        <p:origin x="1818"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5/10/relationships/revisionInfo" Target="revisionInfo.xml"/><Relationship Id="rId16" Type="http://schemas.openxmlformats.org/officeDocument/2006/relationships/slide" Target="slides/slide14.xml"/><Relationship Id="rId107" Type="http://schemas.openxmlformats.org/officeDocument/2006/relationships/handoutMaster" Target="handoutMasters/handout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customXml" Target="../customXml/item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14" Type="http://schemas.openxmlformats.org/officeDocument/2006/relationships/customXml" Target="../customXml/item2.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115" Type="http://schemas.openxmlformats.org/officeDocument/2006/relationships/customXml" Target="../customXml/item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1440" tIns="45720" rIns="91440" bIns="45720" rtlCol="0"/>
          <a:lstStyle>
            <a:lvl1pPr algn="l">
              <a:defRPr sz="1200"/>
            </a:lvl1pPr>
          </a:lstStyle>
          <a:p>
            <a:r>
              <a:rPr lang="en-US"/>
              <a:t>Southern Illinois University</a:t>
            </a:r>
          </a:p>
        </p:txBody>
      </p:sp>
      <p:sp>
        <p:nvSpPr>
          <p:cNvPr id="3" name="Date Placeholder 2"/>
          <p:cNvSpPr>
            <a:spLocks noGrp="1"/>
          </p:cNvSpPr>
          <p:nvPr>
            <p:ph type="dt" sz="quarter" idx="1"/>
          </p:nvPr>
        </p:nvSpPr>
        <p:spPr>
          <a:xfrm>
            <a:off x="3936174" y="0"/>
            <a:ext cx="3012329" cy="46212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772378"/>
            <a:ext cx="3012329" cy="462120"/>
          </a:xfrm>
          <a:prstGeom prst="rect">
            <a:avLst/>
          </a:prstGeom>
        </p:spPr>
        <p:txBody>
          <a:bodyPr vert="horz" lIns="91440" tIns="45720" rIns="91440" bIns="45720" rtlCol="0" anchor="b"/>
          <a:lstStyle>
            <a:lvl1pPr algn="l">
              <a:defRPr sz="1200"/>
            </a:lvl1pPr>
          </a:lstStyle>
          <a:p>
            <a:r>
              <a:rPr lang="en-US"/>
              <a:t>SH-05044-SH8</a:t>
            </a:r>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lIns="91440" tIns="45720" rIns="91440" bIns="45720" rtlCol="0" anchor="b"/>
          <a:lstStyle>
            <a:lvl1pPr algn="r">
              <a:defRPr sz="1200"/>
            </a:lvl1pPr>
          </a:lstStyle>
          <a:p>
            <a:fld id="{151AD9FE-FD14-4ADD-851A-0274BBA05793}" type="slidenum">
              <a:rPr lang="en-US" smtClean="0"/>
              <a:t>‹#›</a:t>
            </a:fld>
            <a:endParaRPr lang="en-US"/>
          </a:p>
        </p:txBody>
      </p:sp>
    </p:spTree>
    <p:extLst>
      <p:ext uri="{BB962C8B-B14F-4D97-AF65-F5344CB8AC3E}">
        <p14:creationId xmlns:p14="http://schemas.microsoft.com/office/powerpoint/2010/main" val="2732066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r>
              <a:rPr lang="en-US"/>
              <a:t>Southern Illinois University</a:t>
            </a:r>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r>
              <a:rPr lang="en-US"/>
              <a:t>SH-05044-SH8</a:t>
            </a:r>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236F376C-05AE-40DA-9153-0868A2A48635}" type="slidenum">
              <a:rPr lang="en-US" smtClean="0"/>
              <a:t>‹#›</a:t>
            </a:fld>
            <a:endParaRPr lang="en-US"/>
          </a:p>
        </p:txBody>
      </p:sp>
    </p:spTree>
    <p:extLst>
      <p:ext uri="{BB962C8B-B14F-4D97-AF65-F5344CB8AC3E}">
        <p14:creationId xmlns:p14="http://schemas.microsoft.com/office/powerpoint/2010/main" val="89153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00.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01.xml.rels><?xml version="1.0" encoding="UTF-8" standalone="yes"?>
<Relationships xmlns="http://schemas.openxmlformats.org/package/2006/relationships"><Relationship Id="rId3" Type="http://schemas.openxmlformats.org/officeDocument/2006/relationships/slide" Target="../slides/slide101.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02.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osha.gov/pls/oshaweb/owastand.display_standard_group?p_toc_level=1&amp;p_part_number=1926#1926_Subpart_P"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endParaRPr lang="en-US" altLang="en-US" b="1" dirty="0"/>
          </a:p>
          <a:p>
            <a:pPr marL="0" marR="0" lvl="0" indent="0" algn="l" defTabSz="931774" rtl="0" eaLnBrk="1" fontAlgn="base" latinLnBrk="0" hangingPunct="1">
              <a:lnSpc>
                <a:spcPct val="100000"/>
              </a:lnSpc>
              <a:spcBef>
                <a:spcPct val="30000"/>
              </a:spcBef>
              <a:spcAft>
                <a:spcPct val="0"/>
              </a:spcAft>
              <a:buClrTx/>
              <a:buSzTx/>
              <a:buFontTx/>
              <a:buNone/>
              <a:tabLst/>
              <a:defRPr/>
            </a:pPr>
            <a:r>
              <a:rPr lang="es-MX" altLang="en-US" b="1" noProof="0" dirty="0"/>
              <a:t>Nota para el entrenador:</a:t>
            </a:r>
          </a:p>
          <a:p>
            <a:pPr marL="0" marR="0" lvl="0" indent="0" algn="l" defTabSz="931774" rtl="0" eaLnBrk="1" fontAlgn="base" latinLnBrk="0" hangingPunct="1">
              <a:lnSpc>
                <a:spcPct val="100000"/>
              </a:lnSpc>
              <a:spcBef>
                <a:spcPct val="30000"/>
              </a:spcBef>
              <a:spcAft>
                <a:spcPct val="0"/>
              </a:spcAft>
              <a:buClrTx/>
              <a:buSzTx/>
              <a:buFontTx/>
              <a:buNone/>
              <a:tabLst/>
              <a:defRPr/>
            </a:pPr>
            <a:endParaRPr lang="es-MX" altLang="en-US" noProof="0" dirty="0"/>
          </a:p>
          <a:p>
            <a:pPr marL="0" marR="0" lvl="0" indent="0" algn="l" defTabSz="931774" rtl="0" eaLnBrk="1" fontAlgn="base" latinLnBrk="0" hangingPunct="1">
              <a:lnSpc>
                <a:spcPct val="100000"/>
              </a:lnSpc>
              <a:spcBef>
                <a:spcPct val="30000"/>
              </a:spcBef>
              <a:spcAft>
                <a:spcPct val="0"/>
              </a:spcAft>
              <a:buClrTx/>
              <a:buSzTx/>
              <a:buFontTx/>
              <a:buNone/>
              <a:tabLst/>
              <a:defRPr/>
            </a:pPr>
            <a:r>
              <a:rPr lang="es-MX" altLang="en-US" noProof="0" dirty="0"/>
              <a:t>Dado que los trabajadores son el objetivo como audiencia, esta presentación enfatiza la identificación, la evitación y el control de peligros, no los estándares. No se ha intentado tratar el tema de forma exhaustiva. Es fundamental que los entrenadores adapten sus presentaciones a las necesidades y la comprensión de su audiencia.</a:t>
            </a:r>
            <a:endParaRPr lang="es-MX" baseline="0" noProof="0" dirty="0">
              <a:solidFill>
                <a:srgbClr val="000000"/>
              </a:solidFill>
              <a:latin typeface="Arial" charset="0"/>
            </a:endParaRPr>
          </a:p>
        </p:txBody>
      </p:sp>
      <p:sp>
        <p:nvSpPr>
          <p:cNvPr id="8" name="Slide Number Placeholder 7"/>
          <p:cNvSpPr>
            <a:spLocks noGrp="1"/>
          </p:cNvSpPr>
          <p:nvPr>
            <p:ph type="sldNum" sz="quarter" idx="10"/>
          </p:nvPr>
        </p:nvSpPr>
        <p:spPr/>
        <p:txBody>
          <a:bodyPr/>
          <a:lstStyle/>
          <a:p>
            <a:fld id="{236F376C-05AE-40DA-9153-0868A2A48635}" type="slidenum">
              <a:rPr lang="en-US" smtClean="0"/>
              <a:t>1</a:t>
            </a:fld>
            <a:endParaRPr lang="en-US"/>
          </a:p>
        </p:txBody>
      </p:sp>
    </p:spTree>
    <p:extLst>
      <p:ext uri="{BB962C8B-B14F-4D97-AF65-F5344CB8AC3E}">
        <p14:creationId xmlns:p14="http://schemas.microsoft.com/office/powerpoint/2010/main" val="42009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b="1" noProof="0" dirty="0"/>
              <a:t>Nota para el entrenador:</a:t>
            </a:r>
          </a:p>
          <a:p>
            <a:endParaRPr lang="es-MX" b="1" dirty="0"/>
          </a:p>
          <a:p>
            <a:r>
              <a:rPr lang="es-MX" dirty="0"/>
              <a:t>La primera sección del</a:t>
            </a:r>
            <a:r>
              <a:rPr lang="es-MX" baseline="0" dirty="0"/>
              <a:t> entrenamiento </a:t>
            </a:r>
            <a:r>
              <a:rPr lang="es-MX" dirty="0"/>
              <a:t>tratará sobre conceptos básicos y un estudio de caso.</a:t>
            </a:r>
            <a:endParaRPr lang="es-MX" dirty="0">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a:t>
            </a:fld>
            <a:endParaRPr lang="en-US"/>
          </a:p>
        </p:txBody>
      </p:sp>
    </p:spTree>
    <p:extLst>
      <p:ext uri="{BB962C8B-B14F-4D97-AF65-F5344CB8AC3E}">
        <p14:creationId xmlns:p14="http://schemas.microsoft.com/office/powerpoint/2010/main" val="973531996"/>
      </p:ext>
    </p:extLst>
  </p:cSld>
  <p:clrMapOvr>
    <a:overrideClrMapping bg1="lt1" tx1="dk1" bg2="lt2" tx2="dk2" accent1="accent1" accent2="accent2" accent3="accent3" accent4="accent4" accent5="accent5" accent6="accent6" hlink="hlink" folHlink="folHlink"/>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sz="1200" b="1" noProof="0" dirty="0"/>
              <a:t>Nota para el entrenador:</a:t>
            </a:r>
          </a:p>
          <a:p>
            <a:endParaRPr lang="en-US" dirty="0"/>
          </a:p>
          <a:p>
            <a:pPr algn="just"/>
            <a:r>
              <a:rPr lang="es-MX" dirty="0"/>
              <a:t>Por favor inicia el examen posterior (15 minutos).</a:t>
            </a:r>
            <a:endParaRPr lang="es-MX" dirty="0">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100</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100</a:t>
            </a:fld>
            <a:endParaRPr lang="en-US"/>
          </a:p>
        </p:txBody>
      </p:sp>
    </p:spTree>
    <p:extLst>
      <p:ext uri="{BB962C8B-B14F-4D97-AF65-F5344CB8AC3E}">
        <p14:creationId xmlns:p14="http://schemas.microsoft.com/office/powerpoint/2010/main" val="4197916666"/>
      </p:ext>
    </p:extLst>
  </p:cSld>
  <p:clrMapOvr>
    <a:overrideClrMapping bg1="lt1" tx1="dk1" bg2="lt2" tx2="dk2" accent1="accent1" accent2="accent2" accent3="accent3" accent4="accent4" accent5="accent5" accent6="accent6" hlink="hlink" folHlink="folHlink"/>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sz="1200" b="1" noProof="0" dirty="0"/>
              <a:t>Nota para el entrenador:</a:t>
            </a:r>
          </a:p>
          <a:p>
            <a:endParaRPr lang="en-US" dirty="0"/>
          </a:p>
          <a:p>
            <a:r>
              <a:rPr lang="es-ES" dirty="0"/>
              <a:t>Reparta la encuesta de retroalimentación.</a:t>
            </a:r>
            <a:endParaRPr lang="en-US" dirty="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101</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101</a:t>
            </a:fld>
            <a:endParaRPr lang="en-US"/>
          </a:p>
        </p:txBody>
      </p:sp>
    </p:spTree>
    <p:extLst>
      <p:ext uri="{BB962C8B-B14F-4D97-AF65-F5344CB8AC3E}">
        <p14:creationId xmlns:p14="http://schemas.microsoft.com/office/powerpoint/2010/main" val="4175693776"/>
      </p:ext>
    </p:extLst>
  </p:cSld>
  <p:clrMapOvr>
    <a:overrideClrMapping bg1="lt1" tx1="dk1" bg2="lt2" tx2="dk2" accent1="accent1" accent2="accent2" accent3="accent3" accent4="accent4" accent5="accent5" accent6="accent6" hlink="hlink" folHlink="folHlink"/>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sz="1200" b="1" noProof="0" dirty="0"/>
              <a:t>Nota para el entrenador:</a:t>
            </a:r>
          </a:p>
          <a:p>
            <a:endParaRPr lang="en-US" b="1" dirty="0">
              <a:cs typeface="Calibri"/>
            </a:endParaRPr>
          </a:p>
          <a:p>
            <a:r>
              <a:rPr lang="es-ES" dirty="0">
                <a:cs typeface="Calibri"/>
              </a:rPr>
              <a:t>Repase las preguntas posteriores a la prueba para su audiencia y indague si hay alguna pregunta.</a:t>
            </a:r>
            <a:endParaRPr lang="en-US" dirty="0">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102</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102</a:t>
            </a:fld>
            <a:endParaRPr lang="en-US"/>
          </a:p>
        </p:txBody>
      </p:sp>
    </p:spTree>
    <p:extLst>
      <p:ext uri="{BB962C8B-B14F-4D97-AF65-F5344CB8AC3E}">
        <p14:creationId xmlns:p14="http://schemas.microsoft.com/office/powerpoint/2010/main" val="2418624607"/>
      </p:ext>
    </p:extLst>
  </p:cSld>
  <p:clrMapOvr>
    <a:overrideClrMapping bg1="lt1" tx1="dk1" bg2="lt2" tx2="dk2" accent1="accent1" accent2="accent2" accent3="accent3" accent4="accent4" accent5="accent5" accent6="accent6" hlink="hlink" folHlink="folHlink"/>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dirty="0"/>
          </a:p>
          <a:p>
            <a:r>
              <a:rPr lang="es-MX" altLang="en-US" sz="1200" b="1" noProof="0" dirty="0"/>
              <a:t>Nota para el entrenador:</a:t>
            </a:r>
          </a:p>
          <a:p>
            <a:pPr>
              <a:defRPr/>
            </a:pPr>
            <a:endParaRPr lang="en-US" b="1" dirty="0"/>
          </a:p>
          <a:p>
            <a:pPr>
              <a:defRPr/>
            </a:pPr>
            <a:r>
              <a:rPr lang="es-ES" dirty="0">
                <a:cs typeface="Calibri"/>
              </a:rPr>
              <a:t>Recoja las respuestas de la encuesta de la audiencia antes del final del entrenamiento.</a:t>
            </a:r>
            <a:endParaRPr lang="en-US"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103</a:t>
            </a:fld>
            <a:endParaRPr lang="en-US"/>
          </a:p>
        </p:txBody>
      </p:sp>
    </p:spTree>
    <p:extLst>
      <p:ext uri="{BB962C8B-B14F-4D97-AF65-F5344CB8AC3E}">
        <p14:creationId xmlns:p14="http://schemas.microsoft.com/office/powerpoint/2010/main" val="277412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1" dirty="0"/>
          </a:p>
          <a:p>
            <a:r>
              <a:rPr lang="es-MX" altLang="en-US" sz="1100" b="1" noProof="0" dirty="0"/>
              <a:t>Nota para el entrenador:</a:t>
            </a:r>
          </a:p>
          <a:p>
            <a:endParaRPr lang="es-MX" altLang="en-US" sz="1100" dirty="0"/>
          </a:p>
          <a:p>
            <a:r>
              <a:rPr lang="es-MX" altLang="en-US" sz="1100" dirty="0"/>
              <a:t>Según (https://www.osha.gov/OshDoc/data_Hurricane_Facts/trench_excavation_fs.pdf), los trabajadores tienen derecho a: Condiciones laborales que no presenten riesgo de daños graves. A</a:t>
            </a:r>
            <a:r>
              <a:rPr lang="es-MX" altLang="en-US" sz="1100" baseline="0" dirty="0"/>
              <a:t> r</a:t>
            </a:r>
            <a:r>
              <a:rPr lang="es-MX" altLang="en-US" sz="1100" dirty="0"/>
              <a:t>ecibir información y capacitación (en un idioma y vocabulario que el trabajador comprenda) sobre los peligros en el lugar de trabajo, los métodos para prevenirlos y las normas de OSHA que se aplican a su lugar de trabajo. A</a:t>
            </a:r>
            <a:r>
              <a:rPr lang="es-MX" altLang="en-US" sz="1100" baseline="0" dirty="0"/>
              <a:t> r</a:t>
            </a:r>
            <a:r>
              <a:rPr lang="es-MX" altLang="en-US" sz="1100" dirty="0"/>
              <a:t>evisar los registros de lesiones y enfermedades relacionadas con el trabajo. A presentar una queja pidiendo a OSHA que inspeccione su lugar de trabajo si creen que existe un peligro grave o que su empleador no está siguiendo las reglas de OSHA. OSHA mantendrá la confidencialidad de todas las identidades. A ejercer sus derechos bajo la ley sin represalias, incluyendo reportar una lesión o plantear preocupaciones de salud y seguridad a su empleador o OSHA. Si un trabajador ha sido objeto de represalias por usar sus derechos, debe presentar una queja ante OSHA lo antes posible, pero a más tardar en 30 días.</a:t>
            </a:r>
          </a:p>
        </p:txBody>
      </p:sp>
      <p:sp>
        <p:nvSpPr>
          <p:cNvPr id="2" name="Slide Number Placeholder 1"/>
          <p:cNvSpPr>
            <a:spLocks noGrp="1"/>
          </p:cNvSpPr>
          <p:nvPr>
            <p:ph type="sldNum" sz="quarter" idx="10"/>
          </p:nvPr>
        </p:nvSpPr>
        <p:spPr/>
        <p:txBody>
          <a:bodyPr/>
          <a:lstStyle/>
          <a:p>
            <a:fld id="{236F376C-05AE-40DA-9153-0868A2A48635}" type="slidenum">
              <a:rPr lang="en-US" smtClean="0"/>
              <a:t>11</a:t>
            </a:fld>
            <a:endParaRPr lang="en-US"/>
          </a:p>
        </p:txBody>
      </p:sp>
    </p:spTree>
    <p:extLst>
      <p:ext uri="{BB962C8B-B14F-4D97-AF65-F5344CB8AC3E}">
        <p14:creationId xmlns:p14="http://schemas.microsoft.com/office/powerpoint/2010/main" val="104567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1" dirty="0"/>
          </a:p>
          <a:p>
            <a:r>
              <a:rPr lang="es-MX" altLang="en-US" sz="1100" b="1" noProof="0" dirty="0"/>
              <a:t>Nota para el entrenador:</a:t>
            </a:r>
          </a:p>
          <a:p>
            <a:endParaRPr lang="es-MX" altLang="en-US" sz="1100" dirty="0"/>
          </a:p>
          <a:p>
            <a:r>
              <a:rPr lang="es-MX" altLang="en-US" sz="1100" dirty="0"/>
              <a:t>Según (https://www.osha.gov/OshDoc/data_Hurricane_Facts/trench_excavation_fs.pdf), los trabajadores tienen derecho a: Condiciones laborales que no presenten riesgo de daños graves. A</a:t>
            </a:r>
            <a:r>
              <a:rPr lang="es-MX" altLang="en-US" sz="1100" baseline="0" dirty="0"/>
              <a:t> r</a:t>
            </a:r>
            <a:r>
              <a:rPr lang="es-MX" altLang="en-US" sz="1100" dirty="0"/>
              <a:t>ecibir información y capacitación (en un idioma y vocabulario que el trabajador comprenda) sobre los peligros en el lugar de trabajo, los métodos para prevenirlos y las normas de OSHA que se aplican a su lugar de trabajo. A</a:t>
            </a:r>
            <a:r>
              <a:rPr lang="es-MX" altLang="en-US" sz="1100" baseline="0" dirty="0"/>
              <a:t> r</a:t>
            </a:r>
            <a:r>
              <a:rPr lang="es-MX" altLang="en-US" sz="1100" dirty="0"/>
              <a:t>evisar los registros de lesiones y enfermedades relacionadas con el trabajo. A presentar una queja pidiendo a OSHA que inspeccione su lugar de trabajo si creen que existe un peligro grave o que su empleador no está siguiendo las reglas de OSHA. OSHA mantendrá la confidencialidad de todas las identidades. A ejercer sus derechos bajo la ley sin represalias, incluyendo reportar una lesión o plantear preocupaciones de salud y seguridad a su empleador o OSHA. Si un trabajador ha sido objeto de represalias por usar sus derechos, debe presentar una queja ante OSHA lo antes posible, pero a más tardar en 30 días.</a:t>
            </a:r>
          </a:p>
        </p:txBody>
      </p:sp>
      <p:sp>
        <p:nvSpPr>
          <p:cNvPr id="2" name="Slide Number Placeholder 1"/>
          <p:cNvSpPr>
            <a:spLocks noGrp="1"/>
          </p:cNvSpPr>
          <p:nvPr>
            <p:ph type="sldNum" sz="quarter" idx="10"/>
          </p:nvPr>
        </p:nvSpPr>
        <p:spPr/>
        <p:txBody>
          <a:bodyPr/>
          <a:lstStyle/>
          <a:p>
            <a:fld id="{236F376C-05AE-40DA-9153-0868A2A48635}" type="slidenum">
              <a:rPr lang="en-US" smtClean="0"/>
              <a:t>12</a:t>
            </a:fld>
            <a:endParaRPr lang="en-US"/>
          </a:p>
        </p:txBody>
      </p:sp>
    </p:spTree>
    <p:extLst>
      <p:ext uri="{BB962C8B-B14F-4D97-AF65-F5344CB8AC3E}">
        <p14:creationId xmlns:p14="http://schemas.microsoft.com/office/powerpoint/2010/main" val="272014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endParaRPr lang="en-US" altLang="en-US" sz="1100" dirty="0"/>
          </a:p>
          <a:p>
            <a:r>
              <a:rPr lang="es-MX" altLang="en-US" sz="1100" b="1" noProof="0" dirty="0"/>
              <a:t>Nota para el entrenador:</a:t>
            </a:r>
          </a:p>
          <a:p>
            <a:endParaRPr lang="es-MX" altLang="en-US" sz="1100" dirty="0"/>
          </a:p>
          <a:p>
            <a:r>
              <a:rPr lang="es-MX" altLang="en-US" sz="1100" dirty="0"/>
              <a:t>Consulte https://www.osha.gov/laws-regs/regulations/standardnumber/1926/1926.21</a:t>
            </a:r>
          </a:p>
        </p:txBody>
      </p:sp>
      <p:sp>
        <p:nvSpPr>
          <p:cNvPr id="2" name="Slide Number Placeholder 1"/>
          <p:cNvSpPr>
            <a:spLocks noGrp="1"/>
          </p:cNvSpPr>
          <p:nvPr>
            <p:ph type="sldNum" sz="quarter" idx="10"/>
          </p:nvPr>
        </p:nvSpPr>
        <p:spPr/>
        <p:txBody>
          <a:bodyPr/>
          <a:lstStyle/>
          <a:p>
            <a:fld id="{236F376C-05AE-40DA-9153-0868A2A48635}" type="slidenum">
              <a:rPr lang="en-US" smtClean="0"/>
              <a:t>13</a:t>
            </a:fld>
            <a:endParaRPr lang="en-US"/>
          </a:p>
        </p:txBody>
      </p:sp>
    </p:spTree>
    <p:extLst>
      <p:ext uri="{BB962C8B-B14F-4D97-AF65-F5344CB8AC3E}">
        <p14:creationId xmlns:p14="http://schemas.microsoft.com/office/powerpoint/2010/main" val="124745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pPr fontAlgn="t"/>
            <a:br>
              <a:rPr lang="es-ES" sz="1200" b="0" i="0" kern="120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Diferencia entre una excavación y una zanja (consulte https://www.osha.gov/Publications/osha2226.pdf):</a:t>
            </a:r>
            <a:br>
              <a:rPr lang="es-ES" sz="1200" b="0" i="0" kern="1200" noProof="0" dirty="0">
                <a:solidFill>
                  <a:schemeClr val="tx1"/>
                </a:solidFill>
                <a:effectLst/>
                <a:latin typeface="+mn-lt"/>
                <a:ea typeface="+mn-ea"/>
                <a:cs typeface="+mn-cs"/>
              </a:rPr>
            </a:b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OSHA define una excavación como cualquier corte, cavidad, zanja o depresión hecha por el hombre en la superficie de la Tierra formada a través de remoción de tierra.</a:t>
            </a: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Una zanja se define como una excavación estrecha (en relación con su longitud) realizada debajo de la superficie del suelo. En general, la profundidad</a:t>
            </a: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de una zanja es mayor que su ancho, pero el ancho de una zanja (medido en la parte inferior) no es mayor de 15 pies (4,6 m).</a:t>
            </a:r>
            <a:br>
              <a:rPr lang="es-ES" sz="1200" b="0" i="0" kern="1200" noProof="0" dirty="0">
                <a:solidFill>
                  <a:schemeClr val="tx1"/>
                </a:solidFill>
                <a:effectLst/>
                <a:latin typeface="+mn-lt"/>
                <a:ea typeface="+mn-ea"/>
                <a:cs typeface="+mn-cs"/>
              </a:rPr>
            </a:b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La foto se copió de (https://www.osha.gov/doc/quickaction.html)</a:t>
            </a: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14</a:t>
            </a:fld>
            <a:endParaRPr lang="en-US"/>
          </a:p>
        </p:txBody>
      </p:sp>
    </p:spTree>
    <p:extLst>
      <p:ext uri="{BB962C8B-B14F-4D97-AF65-F5344CB8AC3E}">
        <p14:creationId xmlns:p14="http://schemas.microsoft.com/office/powerpoint/2010/main" val="3021681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r>
              <a:rPr lang="es-MX" dirty="0"/>
              <a:t>Los suelos se pueden clasificar como Tipo A, Tipo B o Tipo C. El suelo tipo A es el suelo más estable para excavar. El tipo C es el suelo menos estable.</a:t>
            </a:r>
          </a:p>
          <a:p>
            <a:r>
              <a:rPr lang="es-MX" dirty="0"/>
              <a:t>Es importante recordar que una zanja puede atravesar más de un tipo de suelo.</a:t>
            </a:r>
          </a:p>
          <a:p>
            <a:endParaRPr lang="es-MX" dirty="0"/>
          </a:p>
          <a:p>
            <a:r>
              <a:rPr lang="es-MX" dirty="0"/>
              <a:t>Consulte https://www.osha.gov/dts/vtools/construction/soil_testing_fnl_eng_web_transcript.html</a:t>
            </a:r>
            <a:endParaRPr lang="es-MX" altLang="en-US" dirty="0">
              <a:latin typeface="Arial" panose="020B0604020202020204" pitchFamily="34" charset="0"/>
            </a:endParaRPr>
          </a:p>
          <a:p>
            <a:endParaRPr lang="es-MX"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15</a:t>
            </a:fld>
            <a:endParaRPr lang="en-US"/>
          </a:p>
        </p:txBody>
      </p:sp>
    </p:spTree>
    <p:extLst>
      <p:ext uri="{BB962C8B-B14F-4D97-AF65-F5344CB8AC3E}">
        <p14:creationId xmlns:p14="http://schemas.microsoft.com/office/powerpoint/2010/main" val="2562621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s-MX" altLang="en-US" dirty="0">
              <a:latin typeface="Arial" panose="020B0604020202020204" pitchFamily="34" charset="0"/>
            </a:endParaRPr>
          </a:p>
          <a:p>
            <a:r>
              <a:rPr lang="es-MX" sz="1200" b="0" i="0" kern="1200" dirty="0">
                <a:solidFill>
                  <a:schemeClr val="tx1"/>
                </a:solidFill>
                <a:effectLst/>
                <a:latin typeface="+mn-lt"/>
                <a:ea typeface="+mn-ea"/>
                <a:cs typeface="+mn-cs"/>
              </a:rPr>
              <a:t>De acuerdo con el Reglamento OSHA 1926.650 (b), "Roca estable" significa material mineral sólido natural que puede excavarse con lados verticales y permanecerá intacto mientras esté expuesto. Se considera que la roca inestable es estable cuando el material rocoso en el costado o los lados de la excavación está asegurado contra el derrumbe o el movimiento por medio de pernos para roca o por otro sistema de protección que haya sido diseñado por un ingeniero profesional registrado.</a:t>
            </a:r>
          </a:p>
          <a:p>
            <a:endParaRPr lang="es-MX" sz="1200" b="0" i="0" kern="1200" dirty="0">
              <a:solidFill>
                <a:schemeClr val="tx1"/>
              </a:solidFill>
              <a:effectLst/>
              <a:latin typeface="+mn-lt"/>
              <a:ea typeface="+mn-ea"/>
              <a:cs typeface="+mn-cs"/>
            </a:endParaRPr>
          </a:p>
          <a:p>
            <a:r>
              <a:rPr lang="es-MX" sz="1200" b="0" i="0" kern="1200" dirty="0">
                <a:solidFill>
                  <a:schemeClr val="tx1"/>
                </a:solidFill>
                <a:effectLst/>
                <a:latin typeface="+mn-lt"/>
                <a:ea typeface="+mn-ea"/>
                <a:cs typeface="+mn-cs"/>
              </a:rPr>
              <a:t>Consulte (https://www.osha.gov/dts/osta/otm/otm_v/otm_v_2.html), la roca estable generalmente se identifica por un nombre de roca como granito o arenisca. Determinar si un depósito es de este tipo puede ser difícil a menos que se sepa si existen grietas y si las grietas entran o salen de la excavación.</a:t>
            </a:r>
          </a:p>
          <a:p>
            <a:endParaRPr lang="es-MX" sz="1200" b="0" i="0" kern="1200" dirty="0">
              <a:solidFill>
                <a:schemeClr val="tx1"/>
              </a:solidFill>
              <a:effectLst/>
              <a:latin typeface="+mn-lt"/>
              <a:ea typeface="+mn-ea"/>
              <a:cs typeface="+mn-cs"/>
            </a:endParaRPr>
          </a:p>
          <a:p>
            <a:r>
              <a:rPr lang="es-MX" sz="1200" b="0" i="0" kern="1200" dirty="0">
                <a:solidFill>
                  <a:schemeClr val="tx1"/>
                </a:solidFill>
                <a:effectLst/>
                <a:latin typeface="+mn-lt"/>
                <a:ea typeface="+mn-ea"/>
                <a:cs typeface="+mn-cs"/>
              </a:rPr>
              <a:t>La foto se copió de (https://www.osha.gov/doc/engineering/2007_r_02.html)</a:t>
            </a:r>
            <a:endParaRPr lang="es-MX"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16</a:t>
            </a:fld>
            <a:endParaRPr lang="en-US"/>
          </a:p>
        </p:txBody>
      </p:sp>
    </p:spTree>
    <p:extLst>
      <p:ext uri="{BB962C8B-B14F-4D97-AF65-F5344CB8AC3E}">
        <p14:creationId xmlns:p14="http://schemas.microsoft.com/office/powerpoint/2010/main" val="347169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a:latin typeface="Arial" panose="020B0604020202020204" pitchFamily="34" charset="0"/>
            </a:endParaRPr>
          </a:p>
          <a:p>
            <a:r>
              <a:rPr lang="es-MX" altLang="en-US" sz="1200" b="1" noProof="0" dirty="0"/>
              <a:t>Nota para el entrenador:</a:t>
            </a:r>
          </a:p>
          <a:p>
            <a:endParaRPr lang="es-MX" altLang="en-US" dirty="0">
              <a:latin typeface="Arial" panose="020B0604020202020204" pitchFamily="34" charset="0"/>
            </a:endParaRPr>
          </a:p>
          <a:p>
            <a:r>
              <a:rPr lang="es-MX" altLang="en-US" dirty="0"/>
              <a:t>La información de la tabla se encontró en https://www.osha.gov/dts/vtools/construction/soil_testing_fnl_eng_web_transcript.html</a:t>
            </a:r>
          </a:p>
          <a:p>
            <a:endParaRPr lang="es-MX" altLang="en-US" dirty="0"/>
          </a:p>
          <a:p>
            <a:r>
              <a:rPr lang="es-MX" altLang="en-US" dirty="0"/>
              <a:t>La foto se copió del video de OSHA (https://www.osha.gov/dts/vtools/construction/soil_testing_fnl_eng_web.html)</a:t>
            </a:r>
            <a:endParaRPr lang="es-MX" altLang="en-US"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17</a:t>
            </a:fld>
            <a:endParaRPr lang="en-US"/>
          </a:p>
        </p:txBody>
      </p:sp>
    </p:spTree>
    <p:extLst>
      <p:ext uri="{BB962C8B-B14F-4D97-AF65-F5344CB8AC3E}">
        <p14:creationId xmlns:p14="http://schemas.microsoft.com/office/powerpoint/2010/main" val="44529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s-MX" altLang="en-US" dirty="0"/>
          </a:p>
          <a:p>
            <a:r>
              <a:rPr lang="es-MX" altLang="en-US" dirty="0"/>
              <a:t>La foto se copió de (https://www.osha.gov/dts/vtools/construction/soil_testing_fnl_eng_web.html) a los 6 minutos y 11 segundos</a:t>
            </a:r>
          </a:p>
        </p:txBody>
      </p:sp>
      <p:sp>
        <p:nvSpPr>
          <p:cNvPr id="4" name="Slide Number Placeholder 3"/>
          <p:cNvSpPr>
            <a:spLocks noGrp="1"/>
          </p:cNvSpPr>
          <p:nvPr>
            <p:ph type="sldNum" sz="quarter" idx="10"/>
          </p:nvPr>
        </p:nvSpPr>
        <p:spPr/>
        <p:txBody>
          <a:bodyPr/>
          <a:lstStyle/>
          <a:p>
            <a:fld id="{236F376C-05AE-40DA-9153-0868A2A48635}" type="slidenum">
              <a:rPr lang="en-US" smtClean="0"/>
              <a:t>18</a:t>
            </a:fld>
            <a:endParaRPr lang="en-US"/>
          </a:p>
        </p:txBody>
      </p:sp>
    </p:spTree>
    <p:extLst>
      <p:ext uri="{BB962C8B-B14F-4D97-AF65-F5344CB8AC3E}">
        <p14:creationId xmlns:p14="http://schemas.microsoft.com/office/powerpoint/2010/main" val="367509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a:latin typeface="Arial" panose="020B0604020202020204" pitchFamily="34" charset="0"/>
            </a:endParaRPr>
          </a:p>
          <a:p>
            <a:r>
              <a:rPr lang="es-MX" altLang="en-US" sz="1200" b="1" noProof="0" dirty="0"/>
              <a:t>Nota para el entrenador:</a:t>
            </a:r>
          </a:p>
          <a:p>
            <a:endParaRPr lang="es-MX" dirty="0">
              <a:latin typeface="Arial" panose="020B0604020202020204" pitchFamily="34" charset="0"/>
            </a:endParaRPr>
          </a:p>
          <a:p>
            <a:r>
              <a:rPr lang="es-MX" dirty="0">
                <a:latin typeface="Arial" panose="020B0604020202020204" pitchFamily="34" charset="0"/>
              </a:rPr>
              <a:t>Se utiliza una prueba de penetración del pulgar para estimar rápidamente la resistencia a la compresión de una muestra de suelo cohesivo. Para realizar la prueba de penetración del pulgar, simplemente presione el extremo de su pulgar en un grupo fresco de tierra. Si la muestra de suelo es Tipo A, su pulgar solo hará una hendidura en el suelo con gran esfuerzo, como puede ver demostrado aquí. Si la muestra de suelo es de Tipo B, su pulgar se hundirá en el suelo hasta el final de su pulgar, así como así. Si la muestra de suelo es de tipo C, su pulgar se hundirá hasta el final en el grupo de suelo, como puede ver aquí. Los resultados de esta prueba probablemente estarán entre estos resultados.</a:t>
            </a:r>
          </a:p>
          <a:p>
            <a:endParaRPr lang="es-MX" dirty="0">
              <a:latin typeface="Arial" panose="020B0604020202020204" pitchFamily="34" charset="0"/>
            </a:endParaRPr>
          </a:p>
          <a:p>
            <a:r>
              <a:rPr lang="es-MX" dirty="0">
                <a:latin typeface="Arial" panose="020B0604020202020204" pitchFamily="34" charset="0"/>
              </a:rPr>
              <a:t>Consulte https://www.osha.gov/dts/vtools/construction/soil_testing_fnl_eng_web_transcript.html</a:t>
            </a:r>
            <a:endParaRPr lang="es-MX"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19</a:t>
            </a:fld>
            <a:endParaRPr lang="en-US"/>
          </a:p>
        </p:txBody>
      </p:sp>
    </p:spTree>
    <p:extLst>
      <p:ext uri="{BB962C8B-B14F-4D97-AF65-F5344CB8AC3E}">
        <p14:creationId xmlns:p14="http://schemas.microsoft.com/office/powerpoint/2010/main" val="134386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5713" y="717550"/>
            <a:ext cx="4799012" cy="3600450"/>
          </a:xfrm>
        </p:spPr>
      </p:sp>
      <p:sp>
        <p:nvSpPr>
          <p:cNvPr id="22531" name="Notes Placeholder 2"/>
          <p:cNvSpPr>
            <a:spLocks noGrp="1" noChangeArrowheads="1"/>
          </p:cNvSpPr>
          <p:nvPr>
            <p:ph type="body" idx="1"/>
          </p:nvPr>
        </p:nvSpPr>
        <p:spPr>
          <a:noFill/>
        </p:spPr>
        <p:txBody>
          <a:bodyPr anchor="t"/>
          <a:lstStyle/>
          <a:p>
            <a:endParaRPr lang="en-US" altLang="en-US" b="1" dirty="0"/>
          </a:p>
          <a:p>
            <a:r>
              <a:rPr lang="es-MX" altLang="en-US" b="1" noProof="0" dirty="0"/>
              <a:t>Nota para el entrenador:</a:t>
            </a:r>
          </a:p>
          <a:p>
            <a:endParaRPr lang="es-MX" altLang="en-US" noProof="0" dirty="0"/>
          </a:p>
          <a:p>
            <a:r>
              <a:rPr lang="es-MX" altLang="en-US" noProof="0" dirty="0"/>
              <a:t>Esta página se copió del PowerPoint fy10_sh-20999-10-electrical-safety</a:t>
            </a:r>
          </a:p>
        </p:txBody>
      </p:sp>
      <p:sp>
        <p:nvSpPr>
          <p:cNvPr id="22532"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marL="742950" indent="-28575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marL="11430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marL="16002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marL="20574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StarSymbol" charset="0"/>
              <a:buNone/>
            </a:pPr>
            <a:fld id="{18D115A4-3238-4865-A2D3-10347CA4A053}" type="slidenum">
              <a:rPr lang="en-US" altLang="en-US">
                <a:ea typeface="SimSun" panose="02010600030101010101" pitchFamily="2" charset="-122"/>
                <a:cs typeface="AR PL UMing HK" charset="0"/>
              </a:rPr>
              <a:pPr algn="r" eaLnBrk="1" hangingPunct="1">
                <a:spcBef>
                  <a:spcPct val="0"/>
                </a:spcBef>
                <a:buSzPct val="45000"/>
                <a:buFont typeface="StarSymbol" charset="0"/>
                <a:buNone/>
              </a:pPr>
              <a:t>2</a:t>
            </a:fld>
            <a:endParaRPr lang="en-US" altLang="en-US">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a:t>
            </a:fld>
            <a:endParaRPr lang="en-US"/>
          </a:p>
        </p:txBody>
      </p:sp>
    </p:spTree>
    <p:extLst>
      <p:ext uri="{BB962C8B-B14F-4D97-AF65-F5344CB8AC3E}">
        <p14:creationId xmlns:p14="http://schemas.microsoft.com/office/powerpoint/2010/main" val="2980600465"/>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a:latin typeface="Arial" panose="020B0604020202020204" pitchFamily="34" charset="0"/>
            </a:endParaRPr>
          </a:p>
          <a:p>
            <a:r>
              <a:rPr lang="es-MX" altLang="en-US" sz="1200" b="1" noProof="0" dirty="0"/>
              <a:t>Nota para el entrenador:</a:t>
            </a:r>
          </a:p>
          <a:p>
            <a:endParaRPr lang="es-MX" altLang="en-US" dirty="0">
              <a:latin typeface="Arial" panose="020B0604020202020204" pitchFamily="34" charset="0"/>
            </a:endParaRPr>
          </a:p>
          <a:p>
            <a:r>
              <a:rPr lang="es-MX" dirty="0"/>
              <a:t>"Persona competente" significa alguien que es capaz de identificar los peligros existentes y predecibles en los alrededores, o las condiciones de trabajo que son insalubres, peligrosas o de riesgo para los empleados, y que tiene autorización para tomar medidas correctivas inmediatas para eliminarlos. (Consulte https://www.osha.gov/laws-regs/regulations/standardnumber/1926/1926.650)</a:t>
            </a:r>
            <a:endParaRPr lang="es-MX"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20</a:t>
            </a:fld>
            <a:endParaRPr lang="en-US"/>
          </a:p>
        </p:txBody>
      </p:sp>
    </p:spTree>
    <p:extLst>
      <p:ext uri="{BB962C8B-B14F-4D97-AF65-F5344CB8AC3E}">
        <p14:creationId xmlns:p14="http://schemas.microsoft.com/office/powerpoint/2010/main" val="4040327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a:latin typeface="Arial" panose="020B0604020202020204" pitchFamily="34" charset="0"/>
            </a:endParaRPr>
          </a:p>
          <a:p>
            <a:r>
              <a:rPr lang="es-MX" altLang="en-US" sz="1200" b="1" noProof="0" dirty="0"/>
              <a:t>Nota para el entrenador:</a:t>
            </a:r>
          </a:p>
          <a:p>
            <a:endParaRPr lang="es-MX" altLang="en-US" dirty="0">
              <a:latin typeface="Arial" panose="020B0604020202020204" pitchFamily="34" charset="0"/>
            </a:endParaRPr>
          </a:p>
          <a:p>
            <a:r>
              <a:rPr lang="es-MX" sz="1200" b="0" i="0" u="none" strike="noStrike" kern="1200" baseline="0" dirty="0">
                <a:solidFill>
                  <a:schemeClr val="tx1"/>
                </a:solidFill>
                <a:latin typeface="+mn-lt"/>
                <a:ea typeface="+mn-ea"/>
                <a:cs typeface="+mn-cs"/>
              </a:rPr>
              <a:t>Bajo los estándares de excavación, las tareas realizadas por la persona competente incluyen: Clasificación del suelo; Inspección de sistemas de protección; Diseño de rampas estructurales; Monitoreo de equipos de remoción de agua; y Realización de inspecciones del sitio.</a:t>
            </a:r>
          </a:p>
          <a:p>
            <a:r>
              <a:rPr lang="es-MX" sz="1200" b="0" i="0" u="none" strike="noStrike" kern="1200" baseline="0" dirty="0">
                <a:solidFill>
                  <a:schemeClr val="tx1"/>
                </a:solidFill>
                <a:latin typeface="+mn-lt"/>
                <a:ea typeface="+mn-ea"/>
                <a:cs typeface="+mn-cs"/>
              </a:rPr>
              <a:t>(Consulte https://www.osha.gov/Publications/osha2226.pdf)</a:t>
            </a:r>
            <a:endParaRPr lang="es-MX"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21</a:t>
            </a:fld>
            <a:endParaRPr lang="en-US"/>
          </a:p>
        </p:txBody>
      </p:sp>
    </p:spTree>
    <p:extLst>
      <p:ext uri="{BB962C8B-B14F-4D97-AF65-F5344CB8AC3E}">
        <p14:creationId xmlns:p14="http://schemas.microsoft.com/office/powerpoint/2010/main" val="255796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a:latin typeface="Arial" panose="020B0604020202020204" pitchFamily="34" charset="0"/>
            </a:endParaRPr>
          </a:p>
          <a:p>
            <a:r>
              <a:rPr lang="es-MX" altLang="en-US" sz="1200" b="1" noProof="0" dirty="0"/>
              <a:t>Nota para el entrenador:</a:t>
            </a:r>
          </a:p>
          <a:p>
            <a:endParaRPr lang="es-MX" altLang="en-US" dirty="0">
              <a:latin typeface="Arial" panose="020B0604020202020204" pitchFamily="34" charset="0"/>
            </a:endParaRPr>
          </a:p>
          <a:p>
            <a:r>
              <a:rPr lang="es-MX" dirty="0"/>
              <a:t>Una persona competente debe realizar inspecciones diarias de las excavaciones, las áreas adyacentes y los sistemas de protección en busca de evidencia de una situación que podría resultar en posibles derrumbes, indicios de fallas en los sistemas de protección, atmósferas peligrosas u otras condiciones peligrosas. La persona competente deberá realizar una inspección antes del inicio del trabajo y según sea necesario durante todo el turno. También se deben realizar inspecciones después de cada tormenta u otro peligro que aumente la ocurrencia. Estas inspecciones solo se requieren cuando la exposición de los empleados se puede anticipar razonablemente.</a:t>
            </a:r>
          </a:p>
          <a:p>
            <a:endParaRPr lang="es-MX" dirty="0"/>
          </a:p>
          <a:p>
            <a:r>
              <a:rPr lang="es-MX" dirty="0"/>
              <a:t>Consulte https://www.osha.gov/laws-regs/regulations/standardnumber/1926/1926.651</a:t>
            </a:r>
            <a:endParaRPr lang="es-MX" altLang="en-US"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22</a:t>
            </a:fld>
            <a:endParaRPr lang="en-US"/>
          </a:p>
        </p:txBody>
      </p:sp>
    </p:spTree>
    <p:extLst>
      <p:ext uri="{BB962C8B-B14F-4D97-AF65-F5344CB8AC3E}">
        <p14:creationId xmlns:p14="http://schemas.microsoft.com/office/powerpoint/2010/main" val="3221667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a:latin typeface="Arial" panose="020B0604020202020204" pitchFamily="34" charset="0"/>
            </a:endParaRPr>
          </a:p>
          <a:p>
            <a:r>
              <a:rPr lang="es-MX" altLang="en-US" sz="1200" b="1" noProof="0" dirty="0"/>
              <a:t>Nota para el entrenador:</a:t>
            </a:r>
          </a:p>
          <a:p>
            <a:endParaRPr lang="es-MX" altLang="en-US" dirty="0">
              <a:latin typeface="Arial" panose="020B0604020202020204" pitchFamily="34" charset="0"/>
            </a:endParaRPr>
          </a:p>
          <a:p>
            <a:r>
              <a:rPr lang="es-MX" sz="1200" b="0" i="0" u="none" strike="noStrike" kern="1200" baseline="0" dirty="0">
                <a:solidFill>
                  <a:schemeClr val="tx1"/>
                </a:solidFill>
                <a:latin typeface="+mn-lt"/>
                <a:ea typeface="+mn-ea"/>
                <a:cs typeface="+mn-cs"/>
              </a:rPr>
              <a:t>Bajo la Ley de Salud y Seguridad Ocupacional de 1970, los empleadores son responsables de proporcionar lugares de trabajo seguros y saludables para sus empleados. Las normas de OSHA requieren que los empleadores proporcionen lugares de trabajo libres de peligros reconocidos. El empleador debe cumplir con los requisitos de zanjeo y excavación de 29 CFR 1926.651 y 1926.652 o requisitos comparables del plan estatal aprobado por OSHA.</a:t>
            </a:r>
          </a:p>
          <a:p>
            <a:endParaRPr lang="es-MX" sz="1200" b="0" i="0" u="none" strike="noStrike" kern="1200" baseline="0" dirty="0">
              <a:solidFill>
                <a:schemeClr val="tx1"/>
              </a:solidFill>
              <a:latin typeface="+mn-lt"/>
              <a:ea typeface="+mn-ea"/>
              <a:cs typeface="+mn-cs"/>
            </a:endParaRPr>
          </a:p>
          <a:p>
            <a:r>
              <a:rPr lang="es-MX" sz="1200" b="0" i="0" u="none" strike="noStrike" kern="1200" baseline="0" dirty="0">
                <a:solidFill>
                  <a:schemeClr val="tx1"/>
                </a:solidFill>
                <a:latin typeface="+mn-lt"/>
                <a:ea typeface="+mn-ea"/>
                <a:cs typeface="+mn-cs"/>
              </a:rPr>
              <a:t>El papel de OSHA es ayudar a garantizar estas condiciones para los trabajadores y trabajadoras estadounidenses estableciendo y haciendo cumplir los estándares y proporcionando capacitación, educación y asistencia. (Consulte https://www.osha.gov/OshDoc/data_Hurricane_Facts/trench_excavation_fs.pdf)</a:t>
            </a:r>
            <a:endParaRPr lang="es-MX"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23</a:t>
            </a:fld>
            <a:endParaRPr lang="en-US"/>
          </a:p>
        </p:txBody>
      </p:sp>
    </p:spTree>
    <p:extLst>
      <p:ext uri="{BB962C8B-B14F-4D97-AF65-F5344CB8AC3E}">
        <p14:creationId xmlns:p14="http://schemas.microsoft.com/office/powerpoint/2010/main" val="246890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endParaRPr lang="es-MX" altLang="en-US" b="1" dirty="0"/>
          </a:p>
          <a:p>
            <a:r>
              <a:rPr lang="es-MX" dirty="0"/>
              <a:t>https://blogs.cdc.gov/niosh-science-blog/2019/06/06/trenching/</a:t>
            </a:r>
          </a:p>
          <a:p>
            <a:endParaRPr lang="es-MX" dirty="0"/>
          </a:p>
          <a:p>
            <a:r>
              <a:rPr lang="es-MX" dirty="0"/>
              <a:t>36 muertes en 2016 se encontró en (https://www.nesglobal.net/trenching-excavation-fatalities-reach-alarming-number/)</a:t>
            </a:r>
          </a:p>
          <a:p>
            <a:endParaRPr lang="es-MX" dirty="0"/>
          </a:p>
          <a:p>
            <a:r>
              <a:rPr lang="es-MX" dirty="0"/>
              <a:t>112% se encontró en (https://www.osha.gov/SLTC/etools/construction/trenching/mainpage.html)</a:t>
            </a:r>
          </a:p>
          <a:p>
            <a:endParaRPr lang="es-MX" dirty="0"/>
          </a:p>
          <a:p>
            <a:r>
              <a:rPr lang="es-MX" dirty="0"/>
              <a:t>https://www.cdc.gov/niosh/topics/trenching/default.html</a:t>
            </a:r>
          </a:p>
          <a:p>
            <a:endParaRPr lang="es-MX" dirty="0"/>
          </a:p>
          <a:p>
            <a:r>
              <a:rPr lang="es-MX" dirty="0"/>
              <a:t>La foto se copió de (https://www.osha.gov/SLTC/etools/construction/trenching/mainpage.html)</a:t>
            </a:r>
            <a:endParaRPr lang="es-MX"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24</a:t>
            </a:fld>
            <a:endParaRPr lang="en-US"/>
          </a:p>
        </p:txBody>
      </p:sp>
    </p:spTree>
    <p:extLst>
      <p:ext uri="{BB962C8B-B14F-4D97-AF65-F5344CB8AC3E}">
        <p14:creationId xmlns:p14="http://schemas.microsoft.com/office/powerpoint/2010/main" val="3854507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endParaRPr lang="es-MX" altLang="en-US" dirty="0"/>
          </a:p>
          <a:p>
            <a:r>
              <a:rPr lang="es-MX" dirty="0"/>
              <a:t>https://blogs.cdc.gov/niosh-science-blog/2019/06/06/trenching/</a:t>
            </a:r>
          </a:p>
          <a:p>
            <a:endParaRPr lang="es-MX" dirty="0"/>
          </a:p>
          <a:p>
            <a:r>
              <a:rPr lang="es-MX" dirty="0"/>
              <a:t>https://www.constructionequipment.com/trench-excavation-deaths-hit-all-time-high</a:t>
            </a:r>
          </a:p>
          <a:p>
            <a:endParaRPr lang="es-MX" dirty="0"/>
          </a:p>
          <a:p>
            <a:r>
              <a:rPr lang="es-MX" dirty="0"/>
              <a:t>La foto se copió de (https://www.osha.gov/Publications/OSHA3886.pdf)</a:t>
            </a:r>
            <a:endParaRPr lang="es-MX"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25</a:t>
            </a:fld>
            <a:endParaRPr lang="en-US"/>
          </a:p>
        </p:txBody>
      </p:sp>
    </p:spTree>
    <p:extLst>
      <p:ext uri="{BB962C8B-B14F-4D97-AF65-F5344CB8AC3E}">
        <p14:creationId xmlns:p14="http://schemas.microsoft.com/office/powerpoint/2010/main" val="124951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endParaRPr lang="es-MX" altLang="en-US" b="1" dirty="0"/>
          </a:p>
          <a:p>
            <a:r>
              <a:rPr lang="en-US" dirty="0"/>
              <a:t>https://blogs.cdc.gov/niosh-science-blog/2019/06/06/trenching/</a:t>
            </a:r>
          </a:p>
          <a:p>
            <a:endParaRPr lang="en-US" altLang="en-US" dirty="0"/>
          </a:p>
          <a:p>
            <a:r>
              <a:rPr lang="en-US" altLang="en-US" dirty="0"/>
              <a:t>https://www.cpwr.com/sites/default/files/publications/SS2019-Trenching-Fatalities-Causes-and-Reduction.pdf</a:t>
            </a: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26</a:t>
            </a:fld>
            <a:endParaRPr lang="en-US"/>
          </a:p>
        </p:txBody>
      </p:sp>
    </p:spTree>
    <p:extLst>
      <p:ext uri="{BB962C8B-B14F-4D97-AF65-F5344CB8AC3E}">
        <p14:creationId xmlns:p14="http://schemas.microsoft.com/office/powerpoint/2010/main" val="554322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sz="1200" b="1" dirty="0"/>
          </a:p>
          <a:p>
            <a:r>
              <a:rPr lang="es-MX" altLang="en-US" sz="1200" b="1" noProof="0" dirty="0"/>
              <a:t>Nota para el entrenador:</a:t>
            </a:r>
          </a:p>
          <a:p>
            <a:endParaRPr lang="es-MX" altLang="en-US" sz="1200" dirty="0"/>
          </a:p>
          <a:p>
            <a:r>
              <a:rPr lang="es-MX" altLang="en-US" sz="1200" dirty="0"/>
              <a:t>Este programa lo ayudará a familiarizarse primero con los conceptos básicos de excavación y zanja, y luego a reconocer los peligros comunes de excavación y zanja en la construcción y, finalmente, a aprender las formas de disminuir esos peligros en su lugar de trabajo. A lo largo de todo este programa, se le mostrarán algunos ejemplos de prácticas y condiciones seguras e inseguras. La marca de verificación verde "Sí" se utilizará para indicar condiciones seguras, mientras que el símbolo del círculo rojo "No" se utilizará para indicar condiciones inseguras.</a:t>
            </a:r>
            <a:endParaRPr lang="es-MX" altLang="en-US" dirty="0">
              <a:latin typeface="Arial" panose="020B0604020202020204" pitchFamily="34" charset="0"/>
            </a:endParaRPr>
          </a:p>
          <a:p>
            <a:endParaRPr lang="es-MX"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27</a:t>
            </a:fld>
            <a:endParaRPr lang="en-US"/>
          </a:p>
        </p:txBody>
      </p:sp>
    </p:spTree>
    <p:extLst>
      <p:ext uri="{BB962C8B-B14F-4D97-AF65-F5344CB8AC3E}">
        <p14:creationId xmlns:p14="http://schemas.microsoft.com/office/powerpoint/2010/main" val="30905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endParaRPr lang="es-MX" altLang="en-US" b="1" dirty="0"/>
          </a:p>
          <a:p>
            <a:r>
              <a:rPr lang="es-MX" dirty="0"/>
              <a:t>Uno de los trabajos de construcción más peligrosos es la excavación de zanjas, que mata a 40 trabajadores de la construcción cada año. Los trabajadores pueden sufrir la muerte o lesiones graves a los pocos minutos de quedar atrapados en el derrumbe de una zanja.</a:t>
            </a:r>
          </a:p>
          <a:p>
            <a:endParaRPr lang="es-MX" dirty="0"/>
          </a:p>
          <a:p>
            <a:r>
              <a:rPr lang="es-MX" dirty="0"/>
              <a:t>La foto se copió de (https://www.osha.gov/sites/default/files/2018-12/fy15_sh-27662-sh5_Excavation_Safety.pptx)</a:t>
            </a:r>
            <a:endParaRPr lang="es-MX" altLang="en-US" dirty="0">
              <a:latin typeface="Arial" panose="020B0604020202020204" pitchFamily="34" charset="0"/>
            </a:endParaRPr>
          </a:p>
          <a:p>
            <a:endParaRPr lang="en-US" altLang="en-US" dirty="0">
              <a:latin typeface="Arial"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28</a:t>
            </a:fld>
            <a:endParaRPr lang="en-US"/>
          </a:p>
        </p:txBody>
      </p:sp>
    </p:spTree>
    <p:extLst>
      <p:ext uri="{BB962C8B-B14F-4D97-AF65-F5344CB8AC3E}">
        <p14:creationId xmlns:p14="http://schemas.microsoft.com/office/powerpoint/2010/main" val="3616656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endParaRPr lang="en-US" altLang="en-US" dirty="0"/>
          </a:p>
          <a:p>
            <a:r>
              <a:rPr lang="en-US" altLang="en-US" dirty="0"/>
              <a:t>https://www.osha.gov/as/opa/worker/employer-responsibility.html</a:t>
            </a:r>
          </a:p>
        </p:txBody>
      </p:sp>
      <p:sp>
        <p:nvSpPr>
          <p:cNvPr id="4" name="Slide Number Placeholder 3"/>
          <p:cNvSpPr>
            <a:spLocks noGrp="1"/>
          </p:cNvSpPr>
          <p:nvPr>
            <p:ph type="sldNum" sz="quarter" idx="10"/>
          </p:nvPr>
        </p:nvSpPr>
        <p:spPr/>
        <p:txBody>
          <a:bodyPr/>
          <a:lstStyle/>
          <a:p>
            <a:fld id="{236F376C-05AE-40DA-9153-0868A2A48635}" type="slidenum">
              <a:rPr lang="en-US" smtClean="0"/>
              <a:t>29</a:t>
            </a:fld>
            <a:endParaRPr lang="en-US"/>
          </a:p>
        </p:txBody>
      </p:sp>
    </p:spTree>
    <p:extLst>
      <p:ext uri="{BB962C8B-B14F-4D97-AF65-F5344CB8AC3E}">
        <p14:creationId xmlns:p14="http://schemas.microsoft.com/office/powerpoint/2010/main" val="231023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b="1" noProof="0" dirty="0"/>
              <a:t>Nota para el entrenador:</a:t>
            </a:r>
          </a:p>
          <a:p>
            <a:endParaRPr lang="es-MX" b="1" dirty="0">
              <a:cs typeface="Calibri"/>
            </a:endParaRPr>
          </a:p>
          <a:p>
            <a:r>
              <a:rPr lang="es-MX" dirty="0"/>
              <a:t>Los objetivos del entrenamiento se enlistan aquí. </a:t>
            </a:r>
            <a:endParaRPr lang="es-MX" dirty="0">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a:t>
            </a:fld>
            <a:endParaRPr lang="en-US"/>
          </a:p>
        </p:txBody>
      </p:sp>
    </p:spTree>
    <p:extLst>
      <p:ext uri="{BB962C8B-B14F-4D97-AF65-F5344CB8AC3E}">
        <p14:creationId xmlns:p14="http://schemas.microsoft.com/office/powerpoint/2010/main" val="2580396848"/>
      </p:ext>
    </p:extLst>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5713" y="717550"/>
            <a:ext cx="4800600" cy="3600450"/>
          </a:xfrm>
          <a:extLst>
            <a:ext uri="{909E8E84-426E-40DD-AFC4-6F175D3DCCD1}">
              <a14:hiddenFill xmlns:a14="http://schemas.microsoft.com/office/drawing/2010/main">
                <a:solidFill>
                  <a:schemeClr val="accent1"/>
                </a:solidFill>
              </a14:hiddenFill>
            </a:ext>
          </a:extLst>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Lst>
        </p:spPr>
        <p:txBody>
          <a:bodyPr/>
          <a:lstStyle/>
          <a:p>
            <a:endParaRPr lang="en-US" altLang="en-US" b="1" dirty="0"/>
          </a:p>
          <a:p>
            <a:r>
              <a:rPr lang="es-MX" altLang="en-US" sz="1200" b="1" noProof="0" dirty="0"/>
              <a:t>Nota para el entrenador:</a:t>
            </a:r>
          </a:p>
          <a:p>
            <a:endParaRPr lang="en-US" altLang="en-US" b="1" dirty="0">
              <a:solidFill>
                <a:srgbClr val="292526"/>
              </a:solidFill>
            </a:endParaRPr>
          </a:p>
          <a:p>
            <a:r>
              <a:rPr lang="es-ES" sz="1200" b="0" i="0" u="none" strike="noStrike" kern="1200" baseline="0" noProof="0" dirty="0">
                <a:solidFill>
                  <a:schemeClr val="tx1"/>
                </a:solidFill>
                <a:latin typeface="+mn-lt"/>
                <a:ea typeface="+mn-ea"/>
                <a:cs typeface="+mn-cs"/>
              </a:rPr>
              <a:t>Mantenga el suelo excavado (escombros) y otros materiales al menos a 2 pies (0,6 metros) de los bordes de la zanja. (Consulte la hoja informativa de seguridad de excavaciones y zanjas de OSHA https://www.osha.gov/OshDoc/data_Hurricane_Facts/trench_excavation_fs.pdf)</a:t>
            </a:r>
          </a:p>
          <a:p>
            <a:endParaRPr lang="es-ES" sz="1200" b="0" i="0" u="none" strike="noStrike" kern="1200" baseline="0" noProof="0" dirty="0">
              <a:solidFill>
                <a:schemeClr val="tx1"/>
              </a:solidFill>
              <a:latin typeface="+mn-lt"/>
              <a:ea typeface="+mn-ea"/>
              <a:cs typeface="+mn-cs"/>
            </a:endParaRPr>
          </a:p>
          <a:p>
            <a:r>
              <a:rPr lang="es-ES" sz="1200" b="0" i="0" u="none" strike="noStrike" kern="1200" baseline="0" noProof="0" dirty="0">
                <a:solidFill>
                  <a:schemeClr val="tx1"/>
                </a:solidFill>
                <a:latin typeface="+mn-lt"/>
                <a:ea typeface="+mn-ea"/>
                <a:cs typeface="+mn-cs"/>
              </a:rPr>
              <a:t>La foto se copió de (https://www.osha.gov/SLTC/etools/hurricane/trenches.html)</a:t>
            </a:r>
            <a:endParaRPr lang="es-ES" altLang="en-US" b="0" noProof="0" dirty="0">
              <a:solidFill>
                <a:srgbClr val="292526"/>
              </a:solidFill>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30</a:t>
            </a:fld>
            <a:endParaRPr lang="en-US"/>
          </a:p>
        </p:txBody>
      </p:sp>
    </p:spTree>
    <p:extLst>
      <p:ext uri="{BB962C8B-B14F-4D97-AF65-F5344CB8AC3E}">
        <p14:creationId xmlns:p14="http://schemas.microsoft.com/office/powerpoint/2010/main" val="289656433"/>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55713" y="717550"/>
            <a:ext cx="4799012" cy="3600450"/>
          </a:xfrm>
        </p:spPr>
      </p:sp>
      <p:sp>
        <p:nvSpPr>
          <p:cNvPr id="57347" name="Notes Placeholder 2"/>
          <p:cNvSpPr>
            <a:spLocks noGrp="1" noChangeArrowheads="1"/>
          </p:cNvSpPr>
          <p:nvPr>
            <p:ph type="body" idx="1"/>
          </p:nvPr>
        </p:nvSpPr>
        <p:spPr>
          <a:noFill/>
        </p:spPr>
        <p:txBody>
          <a:bodyPr anchor="t"/>
          <a:lstStyle/>
          <a:p>
            <a:endParaRPr lang="en-US" altLang="en-US" b="1" dirty="0"/>
          </a:p>
          <a:p>
            <a:r>
              <a:rPr lang="es-MX" altLang="en-US" sz="1200" b="1" noProof="0" dirty="0"/>
              <a:t>Nota para el entrenador:</a:t>
            </a:r>
          </a:p>
          <a:p>
            <a:endParaRPr lang="en-US" altLang="en-US" dirty="0"/>
          </a:p>
          <a:p>
            <a:r>
              <a:rPr lang="es-MX" sz="1200" b="0" i="0" u="none" strike="noStrike" kern="1200" baseline="0" noProof="0" dirty="0">
                <a:solidFill>
                  <a:schemeClr val="tx1"/>
                </a:solidFill>
                <a:latin typeface="+mn-lt"/>
                <a:ea typeface="+mn-ea"/>
                <a:cs typeface="+mn-cs"/>
              </a:rPr>
              <a:t>La foto se copió de </a:t>
            </a:r>
            <a:r>
              <a:rPr lang="es-MX" altLang="en-US" baseline="0" dirty="0">
                <a:solidFill>
                  <a:schemeClr val="tx1"/>
                </a:solidFill>
                <a:cs typeface="Times New Roman" panose="02020603050405020304" pitchFamily="18" charset="0"/>
              </a:rPr>
              <a:t>(https://www.osha.gov/dts/weather/flood/)</a:t>
            </a:r>
            <a:endParaRPr lang="es-MX" altLang="en-US" dirty="0">
              <a:solidFill>
                <a:schemeClr val="tx1"/>
              </a:solidFill>
              <a:cs typeface="Times New Roman" panose="02020603050405020304" pitchFamily="18" charset="0"/>
            </a:endParaRPr>
          </a:p>
          <a:p>
            <a:endParaRPr lang="es-MX" altLang="en-US" dirty="0"/>
          </a:p>
        </p:txBody>
      </p:sp>
      <p:sp>
        <p:nvSpPr>
          <p:cNvPr id="5734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A0E68691-3E4E-4713-BCB6-B0944FFFDF7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31</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31</a:t>
            </a:fld>
            <a:endParaRPr lang="en-US"/>
          </a:p>
        </p:txBody>
      </p:sp>
    </p:spTree>
    <p:extLst>
      <p:ext uri="{BB962C8B-B14F-4D97-AF65-F5344CB8AC3E}">
        <p14:creationId xmlns:p14="http://schemas.microsoft.com/office/powerpoint/2010/main" val="308713414"/>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5713" y="717550"/>
            <a:ext cx="4800600" cy="3600450"/>
          </a:xfrm>
        </p:spPr>
      </p:sp>
      <p:sp>
        <p:nvSpPr>
          <p:cNvPr id="59395"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endParaRPr lang="en-US" altLang="en-US" b="1" dirty="0">
              <a:solidFill>
                <a:srgbClr val="292526"/>
              </a:solidFill>
            </a:endParaRPr>
          </a:p>
          <a:p>
            <a:r>
              <a:rPr lang="es-MX" sz="1200" b="0" i="0" u="none" strike="noStrike" kern="1200" baseline="0" noProof="0" dirty="0">
                <a:solidFill>
                  <a:schemeClr val="tx1"/>
                </a:solidFill>
                <a:latin typeface="+mn-lt"/>
                <a:ea typeface="+mn-ea"/>
                <a:cs typeface="+mn-cs"/>
              </a:rPr>
              <a:t>La foto se copió de </a:t>
            </a:r>
            <a:r>
              <a:rPr lang="es-MX" dirty="0"/>
              <a:t>(https://www.osha.gov/Publications/trench/3215_trench_poster_eng.pdf)</a:t>
            </a:r>
            <a:endParaRPr lang="es-MX" altLang="en-US" dirty="0">
              <a:solidFill>
                <a:schemeClr val="tx1"/>
              </a:solidFill>
            </a:endParaRPr>
          </a:p>
          <a:p>
            <a:pPr>
              <a:buFont typeface="Arial" panose="020B0604020202020204" pitchFamily="34" charset="0"/>
              <a:buNone/>
            </a:pPr>
            <a:endParaRPr lang="en-US" altLang="en-US" dirty="0">
              <a:solidFill>
                <a:schemeClr val="tx1"/>
              </a:solidFill>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32</a:t>
            </a:fld>
            <a:endParaRPr lang="en-US"/>
          </a:p>
        </p:txBody>
      </p:sp>
    </p:spTree>
    <p:extLst>
      <p:ext uri="{BB962C8B-B14F-4D97-AF65-F5344CB8AC3E}">
        <p14:creationId xmlns:p14="http://schemas.microsoft.com/office/powerpoint/2010/main" val="996061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latin typeface="Arial" panose="020B0604020202020204" pitchFamily="34" charset="0"/>
            </a:endParaRPr>
          </a:p>
          <a:p>
            <a:r>
              <a:rPr lang="es-MX" sz="1200" b="0" i="0" u="none" strike="noStrike" kern="1200" baseline="0" noProof="0" dirty="0">
                <a:solidFill>
                  <a:schemeClr val="tx1"/>
                </a:solidFill>
                <a:latin typeface="+mn-lt"/>
                <a:ea typeface="+mn-ea"/>
                <a:cs typeface="+mn-cs"/>
              </a:rPr>
              <a:t>Los derrumbes representan el mayor riesgo y tienen más probabilidades que otros incidentes relacionados con la excavación de resultar en la muerte de los trabajadores. Una yarda cúbica de tierra puede pesar tanto como un automóvil.</a:t>
            </a:r>
          </a:p>
          <a:p>
            <a:r>
              <a:rPr lang="es-MX" sz="1200" b="0" i="0" u="none" strike="noStrike" kern="1200" baseline="0" noProof="0" dirty="0">
                <a:solidFill>
                  <a:schemeClr val="tx1"/>
                </a:solidFill>
                <a:latin typeface="+mn-lt"/>
                <a:ea typeface="+mn-ea"/>
                <a:cs typeface="+mn-cs"/>
              </a:rPr>
              <a:t>(Consulte la publicación sobre seguridad en excavaciones y zanjas de OSHA https://www.osha.gov/Publications/osha2226.pdf)</a:t>
            </a: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33</a:t>
            </a:fld>
            <a:endParaRPr lang="en-US"/>
          </a:p>
        </p:txBody>
      </p:sp>
    </p:spTree>
    <p:extLst>
      <p:ext uri="{BB962C8B-B14F-4D97-AF65-F5344CB8AC3E}">
        <p14:creationId xmlns:p14="http://schemas.microsoft.com/office/powerpoint/2010/main" val="1877069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a:lnSpc>
                <a:spcPct val="100000"/>
              </a:lnSpc>
              <a:spcBef>
                <a:spcPts val="0"/>
              </a:spcBef>
              <a:spcAft>
                <a:spcPts val="0"/>
              </a:spcAft>
              <a:buClrTx/>
              <a:buSzTx/>
              <a:buNone/>
              <a:tabLst/>
              <a:defRPr/>
            </a:pPr>
            <a:endParaRPr lang="en-US" dirty="0"/>
          </a:p>
          <a:p>
            <a:r>
              <a:rPr lang="es-MX" altLang="en-US" sz="1200" b="1" noProof="0" dirty="0"/>
              <a:t>Nota para el entrenador:</a:t>
            </a:r>
          </a:p>
          <a:p>
            <a:pPr>
              <a:defRPr/>
            </a:pPr>
            <a:endParaRPr lang="en-US" b="1" dirty="0"/>
          </a:p>
          <a:p>
            <a:pPr>
              <a:defRPr/>
            </a:pPr>
            <a:r>
              <a:rPr lang="es-ES" noProof="0" dirty="0"/>
              <a:t>Nunca ingrese a una zanja sin protección. El derrumbe de la zanja es repentino y sin previo aviso, por lo que nunca asuma que un trabajador tendría tiempo para salir de la zanja cuando ocurre un derrumbe.</a:t>
            </a:r>
            <a:endParaRPr lang="es-ES" noProof="0"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34</a:t>
            </a:fld>
            <a:endParaRPr lang="en-US"/>
          </a:p>
        </p:txBody>
      </p:sp>
    </p:spTree>
    <p:extLst>
      <p:ext uri="{BB962C8B-B14F-4D97-AF65-F5344CB8AC3E}">
        <p14:creationId xmlns:p14="http://schemas.microsoft.com/office/powerpoint/2010/main" val="1023131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noProof="0" dirty="0"/>
              <a:t>https://www.pecsafety.com/safetymeetings/2012-02-Excavating-and-Trenching-Quiz.pdf</a:t>
            </a:r>
          </a:p>
          <a:p>
            <a:endParaRPr lang="es-MX" altLang="en-US" noProof="0" dirty="0"/>
          </a:p>
          <a:p>
            <a:r>
              <a:rPr lang="es-MX" altLang="en-US" noProof="0" dirty="0"/>
              <a:t>https://www.digdifferent.com/online_exclusives/2018/05/think-it-cant-happen-to-you-how-to-respond-to-a-trench-collapse</a:t>
            </a: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35</a:t>
            </a:fld>
            <a:endParaRPr lang="en-US"/>
          </a:p>
        </p:txBody>
      </p:sp>
    </p:spTree>
    <p:extLst>
      <p:ext uri="{BB962C8B-B14F-4D97-AF65-F5344CB8AC3E}">
        <p14:creationId xmlns:p14="http://schemas.microsoft.com/office/powerpoint/2010/main" val="697794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latin typeface="Arial" panose="020B0604020202020204" pitchFamily="34" charset="0"/>
            </a:endParaRPr>
          </a:p>
          <a:p>
            <a:r>
              <a:rPr lang="en-US" altLang="en-US" dirty="0"/>
              <a:t>https://www.osha.gov/fatalities</a:t>
            </a:r>
          </a:p>
          <a:p>
            <a:endParaRPr lang="en-US" altLang="en-US" dirty="0"/>
          </a:p>
          <a:p>
            <a:r>
              <a:rPr lang="en-US" altLang="en-US" dirty="0"/>
              <a:t>https://www.osha.gov/pls/imis/establishment.inspection_detail?id=1395796.015</a:t>
            </a:r>
          </a:p>
          <a:p>
            <a:r>
              <a:rPr lang="en-US" altLang="en-US" dirty="0"/>
              <a:t>https://www.osha.gov/pls/imis/establishment.inspection_detail?id=1417434.015</a:t>
            </a:r>
          </a:p>
          <a:p>
            <a:r>
              <a:rPr lang="en-US" altLang="en-US" dirty="0"/>
              <a:t>https://www.osha.gov/pls/imis/establishment.inspection_detail?id=1395796.015</a:t>
            </a:r>
          </a:p>
        </p:txBody>
      </p:sp>
      <p:sp>
        <p:nvSpPr>
          <p:cNvPr id="4" name="Slide Number Placeholder 3"/>
          <p:cNvSpPr>
            <a:spLocks noGrp="1"/>
          </p:cNvSpPr>
          <p:nvPr>
            <p:ph type="sldNum" sz="quarter" idx="10"/>
          </p:nvPr>
        </p:nvSpPr>
        <p:spPr/>
        <p:txBody>
          <a:bodyPr/>
          <a:lstStyle/>
          <a:p>
            <a:fld id="{236F376C-05AE-40DA-9153-0868A2A48635}" type="slidenum">
              <a:rPr lang="en-US" smtClean="0"/>
              <a:t>36</a:t>
            </a:fld>
            <a:endParaRPr lang="en-US"/>
          </a:p>
        </p:txBody>
      </p:sp>
    </p:spTree>
    <p:extLst>
      <p:ext uri="{BB962C8B-B14F-4D97-AF65-F5344CB8AC3E}">
        <p14:creationId xmlns:p14="http://schemas.microsoft.com/office/powerpoint/2010/main" val="2597870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algn="just" eaLnBrk="1" hangingPunct="1">
              <a:buClr>
                <a:srgbClr val="3333FF"/>
              </a:buClr>
              <a:buFont typeface="Arial" panose="020B0604020202020204" pitchFamily="34" charset="0"/>
              <a:buNone/>
            </a:pPr>
            <a:r>
              <a:rPr lang="es-ES" altLang="en-US" noProof="0" dirty="0">
                <a:latin typeface="Times New Roman" panose="02020603050405020304" pitchFamily="18" charset="0"/>
                <a:cs typeface="Times New Roman" panose="02020603050405020304" pitchFamily="18" charset="0"/>
              </a:rPr>
              <a:t>El último accidente es bastante similar al estudio de caso que discutimos.</a:t>
            </a:r>
          </a:p>
          <a:p>
            <a:pPr algn="just" eaLnBrk="1" hangingPunct="1">
              <a:buClr>
                <a:srgbClr val="3333FF"/>
              </a:buClr>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https://www.osha.gov/pls/imis/establishment.inspection_detail?id=1396424.015</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https://www.osha.gov/pls/imis/establishment.inspection_detail?id=1235208.015</a:t>
            </a: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37</a:t>
            </a:fld>
            <a:endParaRPr lang="en-US"/>
          </a:p>
        </p:txBody>
      </p:sp>
    </p:spTree>
    <p:extLst>
      <p:ext uri="{BB962C8B-B14F-4D97-AF65-F5344CB8AC3E}">
        <p14:creationId xmlns:p14="http://schemas.microsoft.com/office/powerpoint/2010/main" val="4249207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n-US" altLang="en-US" dirty="0"/>
              <a:t>https://www.osha.gov/oshstats/commonstats.html</a:t>
            </a:r>
          </a:p>
          <a:p>
            <a:endParaRPr lang="en-US" altLang="en-US" dirty="0"/>
          </a:p>
          <a:p>
            <a:r>
              <a:rPr lang="en-US" altLang="en-US" dirty="0"/>
              <a:t>https://www.osha.gov/pls/imis/AccidentSearch.search?acc_keyword=%22Cave-In%22&amp;keyword_list=on</a:t>
            </a: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38</a:t>
            </a:fld>
            <a:endParaRPr lang="en-US"/>
          </a:p>
        </p:txBody>
      </p:sp>
    </p:spTree>
    <p:extLst>
      <p:ext uri="{BB962C8B-B14F-4D97-AF65-F5344CB8AC3E}">
        <p14:creationId xmlns:p14="http://schemas.microsoft.com/office/powerpoint/2010/main" val="1277689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endParaRPr lang="en-US" altLang="en-US" dirty="0"/>
          </a:p>
          <a:p>
            <a:r>
              <a:rPr lang="es-ES" altLang="en-US" noProof="0" dirty="0"/>
              <a:t>Pregunte a la clase cuántos de estos existen en esta foto.</a:t>
            </a:r>
          </a:p>
          <a:p>
            <a:endParaRPr lang="es-ES" altLang="en-US" noProof="0" dirty="0"/>
          </a:p>
          <a:p>
            <a:r>
              <a:rPr lang="es-ES" altLang="en-US" noProof="0" dirty="0"/>
              <a:t>Pida que los estudiantes hagan una lluvia de ideas sobre los peligros ambientales que aquí podrían haber.</a:t>
            </a:r>
          </a:p>
          <a:p>
            <a:endParaRPr lang="es-ES" altLang="en-US" noProof="0" dirty="0"/>
          </a:p>
          <a:p>
            <a:r>
              <a:rPr lang="es-ES" altLang="en-US" noProof="0" dirty="0"/>
              <a:t>Pregunte a los estudiantes cuál creen que es el mayor peligro.</a:t>
            </a:r>
          </a:p>
          <a:p>
            <a:endParaRPr lang="es-ES" altLang="en-US" noProof="0" dirty="0"/>
          </a:p>
          <a:p>
            <a:r>
              <a:rPr lang="es-ES" altLang="en-US" noProof="0" dirty="0"/>
              <a:t>La foto se copió de (https://www.osha.gov/sites/default/files/2018-12/fy15_sh-27662-sh5_Excavation_Safety.pptx).</a:t>
            </a:r>
            <a:endParaRPr lang="es-ES" altLang="en-US" sz="1200" noProof="0" dirty="0">
              <a:ea typeface="宋体"/>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39</a:t>
            </a:fld>
            <a:endParaRPr lang="en-US"/>
          </a:p>
        </p:txBody>
      </p:sp>
    </p:spTree>
    <p:extLst>
      <p:ext uri="{BB962C8B-B14F-4D97-AF65-F5344CB8AC3E}">
        <p14:creationId xmlns:p14="http://schemas.microsoft.com/office/powerpoint/2010/main" val="342038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b="1" noProof="0" dirty="0"/>
              <a:t>Nota para el entrenador:</a:t>
            </a:r>
          </a:p>
          <a:p>
            <a:endParaRPr lang="es-MX" dirty="0"/>
          </a:p>
          <a:p>
            <a:r>
              <a:rPr lang="es-MX" dirty="0"/>
              <a:t>Esta página muestra la agenda de entrenamiento paso por paso.</a:t>
            </a:r>
            <a:endParaRPr lang="es-MX" dirty="0">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4</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a:t>
            </a:fld>
            <a:endParaRPr lang="en-US"/>
          </a:p>
        </p:txBody>
      </p:sp>
    </p:spTree>
    <p:extLst>
      <p:ext uri="{BB962C8B-B14F-4D97-AF65-F5344CB8AC3E}">
        <p14:creationId xmlns:p14="http://schemas.microsoft.com/office/powerpoint/2010/main" val="3546944398"/>
      </p:ext>
    </p:extLst>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a:latin typeface="Arial" panose="020B0604020202020204" pitchFamily="34" charset="0"/>
            </a:endParaRPr>
          </a:p>
          <a:p>
            <a:r>
              <a:rPr lang="es-MX" altLang="en-US" sz="1200" b="1" noProof="0" dirty="0"/>
              <a:t>Nota para el entrenador:</a:t>
            </a:r>
          </a:p>
          <a:p>
            <a:endParaRPr lang="es-MX" noProof="0" dirty="0"/>
          </a:p>
          <a:p>
            <a:r>
              <a:rPr lang="es-MX" noProof="0" dirty="0"/>
              <a:t>La segunda sección tratará sobre los peligros de excavación en la construcción.</a:t>
            </a:r>
          </a:p>
        </p:txBody>
      </p:sp>
      <p:sp>
        <p:nvSpPr>
          <p:cNvPr id="4" name="Slide Number Placeholder 3"/>
          <p:cNvSpPr>
            <a:spLocks noGrp="1"/>
          </p:cNvSpPr>
          <p:nvPr>
            <p:ph type="sldNum" sz="quarter" idx="10"/>
          </p:nvPr>
        </p:nvSpPr>
        <p:spPr/>
        <p:txBody>
          <a:bodyPr/>
          <a:lstStyle/>
          <a:p>
            <a:fld id="{236F376C-05AE-40DA-9153-0868A2A48635}" type="slidenum">
              <a:rPr lang="en-US" smtClean="0"/>
              <a:t>40</a:t>
            </a:fld>
            <a:endParaRPr lang="en-US"/>
          </a:p>
        </p:txBody>
      </p:sp>
    </p:spTree>
    <p:extLst>
      <p:ext uri="{BB962C8B-B14F-4D97-AF65-F5344CB8AC3E}">
        <p14:creationId xmlns:p14="http://schemas.microsoft.com/office/powerpoint/2010/main" val="3702589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s-ES" sz="1200" b="0" i="0" kern="1200" noProof="0" dirty="0">
                <a:solidFill>
                  <a:schemeClr val="tx1"/>
                </a:solidFill>
                <a:effectLst/>
                <a:latin typeface="+mn-lt"/>
                <a:ea typeface="+mn-ea"/>
                <a:cs typeface="+mn-cs"/>
              </a:rPr>
              <a:t>De acuerdo con la Regulación 1029.650 (b) de OSHA, "Derrumbe" significa la separación de una masa de suelo o material rocoso del lado de una excavación, o la pérdida de suelo debajo de un escudo de zanja o sistema de soporte, y su movimiento repentino en la excavación, ya sea cayéndose o deslizándose, en cantidad suficiente como para atrapar, enterrar o lesionar e inmovilizar de otra manera a una persona.</a:t>
            </a:r>
          </a:p>
          <a:p>
            <a:endParaRPr lang="es-ES" sz="1200" b="0" i="0" kern="1200" noProof="0" dirty="0">
              <a:solidFill>
                <a:schemeClr val="tx1"/>
              </a:solidFill>
              <a:effectLst/>
              <a:latin typeface="+mn-lt"/>
              <a:ea typeface="+mn-ea"/>
              <a:cs typeface="+mn-cs"/>
            </a:endParaRPr>
          </a:p>
          <a:p>
            <a:r>
              <a:rPr lang="es-ES" sz="1200" b="0" i="0" kern="1200" noProof="0" dirty="0">
                <a:solidFill>
                  <a:schemeClr val="tx1"/>
                </a:solidFill>
                <a:effectLst/>
                <a:latin typeface="+mn-lt"/>
                <a:ea typeface="+mn-ea"/>
                <a:cs typeface="+mn-cs"/>
              </a:rPr>
              <a:t>Los derrumbes representan el mayor riesgo y es mucho más probable que provoquen la muerte de los trabajadores que otros accidentes relacionados con la excavación.</a:t>
            </a:r>
            <a:r>
              <a:rPr lang="es-ES" sz="1200" b="0" i="0" kern="1200" baseline="0" noProof="0" dirty="0">
                <a:solidFill>
                  <a:schemeClr val="tx1"/>
                </a:solidFill>
                <a:effectLst/>
                <a:latin typeface="+mn-lt"/>
                <a:ea typeface="+mn-ea"/>
                <a:cs typeface="+mn-cs"/>
              </a:rPr>
              <a:t> </a:t>
            </a:r>
            <a:r>
              <a:rPr lang="es-ES" sz="1200" b="0" i="0" kern="1200" noProof="0" dirty="0">
                <a:solidFill>
                  <a:schemeClr val="tx1"/>
                </a:solidFill>
                <a:effectLst/>
                <a:latin typeface="+mn-lt"/>
                <a:ea typeface="+mn-ea"/>
                <a:cs typeface="+mn-cs"/>
              </a:rPr>
              <a:t>Solo 2-3 pies cortados de tierra pueden ejercer suficiente presión sobre su cuerpo y evitar que respire. Solo 4-6 minutos sin oxígeno pueden causar daño cerebral permanente, 10 minutos será demasiado tarde.</a:t>
            </a:r>
            <a:r>
              <a:rPr lang="es-ES" sz="1200" b="0" i="0" kern="1200" baseline="0" noProof="0" dirty="0">
                <a:solidFill>
                  <a:schemeClr val="tx1"/>
                </a:solidFill>
                <a:effectLst/>
                <a:latin typeface="+mn-lt"/>
                <a:ea typeface="+mn-ea"/>
                <a:cs typeface="+mn-cs"/>
              </a:rPr>
              <a:t> </a:t>
            </a:r>
            <a:r>
              <a:rPr lang="es-ES" sz="1200" b="0" i="0" kern="1200" noProof="0" dirty="0">
                <a:solidFill>
                  <a:schemeClr val="tx1"/>
                </a:solidFill>
                <a:effectLst/>
                <a:latin typeface="+mn-lt"/>
                <a:ea typeface="+mn-ea"/>
                <a:cs typeface="+mn-cs"/>
              </a:rPr>
              <a:t>Las normas de OSHA requieren que todas las zanjas y excavaciones de 5 pies o más profundas estén protegidas contra el colapso de las paredes laterales. Esta foto ilustra peligros tales como empleados que trabajan en una excavación sin protección, sin una escalera y con escombros apilados encima de la excavación. Estos trabajadores podrían haber sido aplastados y enterrados en segundos bajo toneladas de tierra y escombros, sin ninguna opción de escape.</a:t>
            </a:r>
            <a:r>
              <a:rPr lang="es-ES" sz="1200" b="0" i="0" kern="1200" baseline="0" noProof="0" dirty="0">
                <a:solidFill>
                  <a:schemeClr val="tx1"/>
                </a:solidFill>
                <a:effectLst/>
                <a:latin typeface="+mn-lt"/>
                <a:ea typeface="+mn-ea"/>
                <a:cs typeface="+mn-cs"/>
              </a:rPr>
              <a:t> </a:t>
            </a:r>
            <a:r>
              <a:rPr lang="es-ES" sz="1200" b="0" i="0" kern="1200" noProof="0" dirty="0">
                <a:solidFill>
                  <a:schemeClr val="tx1"/>
                </a:solidFill>
                <a:effectLst/>
                <a:latin typeface="+mn-lt"/>
                <a:ea typeface="+mn-ea"/>
                <a:cs typeface="+mn-cs"/>
              </a:rPr>
              <a:t>La foto fue tomada del comunicado de prensa de OSHA (https://www.osha.gov/news/newsreleases/region1/02102014)</a:t>
            </a:r>
            <a:endParaRPr lang="es-ES" altLang="en-US" noProof="0" dirty="0"/>
          </a:p>
        </p:txBody>
      </p:sp>
      <p:sp>
        <p:nvSpPr>
          <p:cNvPr id="4" name="Slide Number Placeholder 3"/>
          <p:cNvSpPr>
            <a:spLocks noGrp="1"/>
          </p:cNvSpPr>
          <p:nvPr>
            <p:ph type="sldNum" sz="quarter" idx="10"/>
          </p:nvPr>
        </p:nvSpPr>
        <p:spPr/>
        <p:txBody>
          <a:bodyPr/>
          <a:lstStyle/>
          <a:p>
            <a:fld id="{236F376C-05AE-40DA-9153-0868A2A48635}" type="slidenum">
              <a:rPr lang="en-US" smtClean="0"/>
              <a:t>41</a:t>
            </a:fld>
            <a:endParaRPr lang="en-US"/>
          </a:p>
        </p:txBody>
      </p:sp>
    </p:spTree>
    <p:extLst>
      <p:ext uri="{BB962C8B-B14F-4D97-AF65-F5344CB8AC3E}">
        <p14:creationId xmlns:p14="http://schemas.microsoft.com/office/powerpoint/2010/main" val="1501309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El 20 de abril de 2011, el Oficial de Cumplimiento de OSHA, Eliseo Hernández, y el Subdirector de Área Joseph </a:t>
            </a:r>
            <a:r>
              <a:rPr lang="es-MX" noProof="0" dirty="0" err="1"/>
              <a:t>Roesler</a:t>
            </a:r>
            <a:r>
              <a:rPr lang="es-MX" noProof="0" dirty="0"/>
              <a:t> se dirigían a una inspección cerca de Auburn, Alabama, el miércoles. En el camino, notaron una excavación abierta donde los empleados no estaban protegidos de los derrumbes. Inmediatamente, se detuvieron y abrieron una inspección. La excavación tenía aproximadamente 5 pies y medio de profundidad donde dos empleados trabajaban debajo de un cucharón de excavadora que conectaba una línea de agua. Justo después de que Hernández sacó a los empleados del peligro, la pared de la excavación se agrietó y colapsó. Nadie resultó herido y el programa de énfasis en la excavación y la creación de zanjas demostró su valor.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La foto se copió de (https://www.osha.gov/doc/trench-collapse.html)</a:t>
            </a:r>
            <a:endParaRPr lang="es-MX" altLang="en-US" noProof="0" dirty="0">
              <a:latin typeface="Arial"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42</a:t>
            </a:fld>
            <a:endParaRPr lang="en-US"/>
          </a:p>
        </p:txBody>
      </p:sp>
    </p:spTree>
    <p:extLst>
      <p:ext uri="{BB962C8B-B14F-4D97-AF65-F5344CB8AC3E}">
        <p14:creationId xmlns:p14="http://schemas.microsoft.com/office/powerpoint/2010/main" val="1883813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pPr fontAlgn="t"/>
            <a:r>
              <a:rPr lang="es-ES" sz="1200" b="0" i="0" kern="1200" noProof="0" dirty="0">
                <a:solidFill>
                  <a:schemeClr val="tx1"/>
                </a:solidFill>
                <a:effectLst/>
                <a:latin typeface="+mn-lt"/>
                <a:ea typeface="+mn-ea"/>
                <a:cs typeface="+mn-cs"/>
              </a:rPr>
              <a:t>La calculadora de tiempo de caída es de (https://keisan.casio.com/exec/system/1224852055)</a:t>
            </a: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Suelo: Pesa alrededor de 2,200 libras por yarda cúbica, dependiendo del contenido de humedad. Arena, grava, piedra: puede inclinar la balanza a más de 3,000 libras por yarda cúbica.</a:t>
            </a: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Fuente: https://todayshomeowner.com/buying-materials-by-the-cubic-yard-faq/#:~:text=Soil%3A%20Weighs%20about%202%2C200%20pounds,3%2C000%20pounds% 20por% 20cúbico% 20 yardas.</a:t>
            </a:r>
          </a:p>
        </p:txBody>
      </p:sp>
      <p:sp>
        <p:nvSpPr>
          <p:cNvPr id="4" name="Slide Number Placeholder 3"/>
          <p:cNvSpPr>
            <a:spLocks noGrp="1"/>
          </p:cNvSpPr>
          <p:nvPr>
            <p:ph type="sldNum" sz="quarter" idx="10"/>
          </p:nvPr>
        </p:nvSpPr>
        <p:spPr/>
        <p:txBody>
          <a:bodyPr/>
          <a:lstStyle/>
          <a:p>
            <a:fld id="{236F376C-05AE-40DA-9153-0868A2A48635}" type="slidenum">
              <a:rPr lang="en-US" smtClean="0"/>
              <a:t>43</a:t>
            </a:fld>
            <a:endParaRPr lang="en-US"/>
          </a:p>
        </p:txBody>
      </p:sp>
    </p:spTree>
    <p:extLst>
      <p:ext uri="{BB962C8B-B14F-4D97-AF65-F5344CB8AC3E}">
        <p14:creationId xmlns:p14="http://schemas.microsoft.com/office/powerpoint/2010/main" val="11257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a:lnSpc>
                <a:spcPct val="100000"/>
              </a:lnSpc>
              <a:spcBef>
                <a:spcPts val="0"/>
              </a:spcBef>
              <a:spcAft>
                <a:spcPts val="0"/>
              </a:spcAft>
              <a:buClrTx/>
              <a:buSzTx/>
              <a:buNone/>
              <a:tabLst/>
              <a:defRPr/>
            </a:pPr>
            <a:endParaRPr lang="en-US" dirty="0"/>
          </a:p>
          <a:p>
            <a:r>
              <a:rPr lang="es-MX" altLang="en-US" sz="1200" b="1" noProof="0" dirty="0"/>
              <a:t>Nota para el entrenador:</a:t>
            </a:r>
          </a:p>
          <a:p>
            <a:pPr>
              <a:defRPr/>
            </a:pPr>
            <a:endParaRPr lang="en-US" b="1" dirty="0">
              <a:cs typeface="Calibri"/>
            </a:endParaRPr>
          </a:p>
          <a:p>
            <a:pPr>
              <a:defRPr/>
            </a:pPr>
            <a:r>
              <a:rPr lang="es-ES" noProof="0" dirty="0">
                <a:cs typeface="Calibri"/>
              </a:rPr>
              <a:t>Esta página muestra una idea de lo peligroso que podría ser un evento de derrumbe.</a:t>
            </a:r>
          </a:p>
        </p:txBody>
      </p:sp>
      <p:sp>
        <p:nvSpPr>
          <p:cNvPr id="4" name="Slide Number Placeholder 3"/>
          <p:cNvSpPr>
            <a:spLocks noGrp="1"/>
          </p:cNvSpPr>
          <p:nvPr>
            <p:ph type="sldNum" sz="quarter" idx="10"/>
          </p:nvPr>
        </p:nvSpPr>
        <p:spPr/>
        <p:txBody>
          <a:bodyPr/>
          <a:lstStyle/>
          <a:p>
            <a:fld id="{236F376C-05AE-40DA-9153-0868A2A48635}" type="slidenum">
              <a:rPr lang="en-US" smtClean="0"/>
              <a:t>44</a:t>
            </a:fld>
            <a:endParaRPr lang="en-US"/>
          </a:p>
        </p:txBody>
      </p:sp>
    </p:spTree>
    <p:extLst>
      <p:ext uri="{BB962C8B-B14F-4D97-AF65-F5344CB8AC3E}">
        <p14:creationId xmlns:p14="http://schemas.microsoft.com/office/powerpoint/2010/main" val="742063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ES" sz="1200" b="0" i="0" u="none" strike="noStrike" kern="1200" baseline="0" noProof="0" dirty="0">
                <a:solidFill>
                  <a:schemeClr val="tx1"/>
                </a:solidFill>
                <a:latin typeface="+mn-lt"/>
                <a:ea typeface="+mn-ea"/>
                <a:cs typeface="+mn-cs"/>
              </a:rPr>
              <a:t>El agua en una zanja puede socavar los lados de la excavación y hacer que sea más difícil para los trabajadores salir de ella.</a:t>
            </a:r>
          </a:p>
          <a:p>
            <a:r>
              <a:rPr lang="es-ES" sz="1200" b="0" i="0" u="none" strike="noStrike" kern="1200" baseline="0" noProof="0" dirty="0">
                <a:solidFill>
                  <a:schemeClr val="tx1"/>
                </a:solidFill>
                <a:latin typeface="+mn-lt"/>
                <a:ea typeface="+mn-ea"/>
                <a:cs typeface="+mn-cs"/>
              </a:rPr>
              <a:t>(Consulte la publicación OSHA Seguridad en excavaciones y zanjas 2226-10R, https://www.osha.gov/Publications/osha2226.pdf)</a:t>
            </a:r>
          </a:p>
          <a:p>
            <a:endParaRPr lang="es-ES" sz="1200" b="0" i="0" u="none" strike="noStrike" kern="1200" baseline="0" noProof="0" dirty="0">
              <a:solidFill>
                <a:schemeClr val="tx1"/>
              </a:solidFill>
              <a:latin typeface="+mn-lt"/>
              <a:ea typeface="+mn-ea"/>
              <a:cs typeface="+mn-cs"/>
            </a:endParaRPr>
          </a:p>
          <a:p>
            <a:r>
              <a:rPr lang="es-ES" sz="1200" b="0" i="0" u="none" strike="noStrike" kern="1200" baseline="0" noProof="0" dirty="0">
                <a:solidFill>
                  <a:schemeClr val="tx1"/>
                </a:solidFill>
                <a:latin typeface="+mn-lt"/>
                <a:ea typeface="+mn-ea"/>
                <a:cs typeface="+mn-cs"/>
              </a:rPr>
              <a:t>La foto se copió de (https://www.osha.gov/sites/default/files/2018-12/fy15_sh-27662-sh5_Excavation_Safety.pptx)</a:t>
            </a:r>
            <a:endParaRPr lang="es-ES" altLang="en-US" b="0" noProof="0" dirty="0"/>
          </a:p>
        </p:txBody>
      </p:sp>
      <p:sp>
        <p:nvSpPr>
          <p:cNvPr id="4" name="Slide Number Placeholder 3"/>
          <p:cNvSpPr>
            <a:spLocks noGrp="1"/>
          </p:cNvSpPr>
          <p:nvPr>
            <p:ph type="sldNum" sz="quarter" idx="10"/>
          </p:nvPr>
        </p:nvSpPr>
        <p:spPr/>
        <p:txBody>
          <a:bodyPr/>
          <a:lstStyle/>
          <a:p>
            <a:fld id="{236F376C-05AE-40DA-9153-0868A2A48635}" type="slidenum">
              <a:rPr lang="en-US" smtClean="0"/>
              <a:t>45</a:t>
            </a:fld>
            <a:endParaRPr lang="en-US"/>
          </a:p>
        </p:txBody>
      </p:sp>
    </p:spTree>
    <p:extLst>
      <p:ext uri="{BB962C8B-B14F-4D97-AF65-F5344CB8AC3E}">
        <p14:creationId xmlns:p14="http://schemas.microsoft.com/office/powerpoint/2010/main" val="2372748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ES" sz="1200" b="0" i="0" u="none" strike="noStrike" kern="1200" baseline="0" noProof="0" dirty="0">
                <a:solidFill>
                  <a:schemeClr val="tx1"/>
                </a:solidFill>
                <a:latin typeface="+mn-lt"/>
                <a:ea typeface="+mn-ea"/>
                <a:cs typeface="+mn-cs"/>
              </a:rPr>
              <a:t>El agua en una zanja puede socavar los lados de la excavación y hacer que sea más difícil para los trabajadores salir de ella.</a:t>
            </a:r>
          </a:p>
          <a:p>
            <a:r>
              <a:rPr lang="es-ES" sz="1200" b="0" i="0" u="none" strike="noStrike" kern="1200" baseline="0" noProof="0" dirty="0">
                <a:solidFill>
                  <a:schemeClr val="tx1"/>
                </a:solidFill>
                <a:latin typeface="+mn-lt"/>
                <a:ea typeface="+mn-ea"/>
                <a:cs typeface="+mn-cs"/>
              </a:rPr>
              <a:t>(Consulte la publicación OSHA Seguridad en excavaciones y zanjas 2226-10R, https://www.osha.gov/Publications/osha2226.pdf)</a:t>
            </a:r>
          </a:p>
          <a:p>
            <a:endParaRPr lang="es-ES" sz="1200" b="0" i="0" u="none" strike="noStrike" kern="1200" baseline="0" noProof="0" dirty="0">
              <a:solidFill>
                <a:schemeClr val="tx1"/>
              </a:solidFill>
              <a:latin typeface="+mn-lt"/>
              <a:ea typeface="+mn-ea"/>
              <a:cs typeface="+mn-cs"/>
            </a:endParaRPr>
          </a:p>
          <a:p>
            <a:r>
              <a:rPr lang="es-ES" sz="1200" b="0" i="0" u="none" strike="noStrike" kern="1200" baseline="0" noProof="0" dirty="0">
                <a:solidFill>
                  <a:schemeClr val="tx1"/>
                </a:solidFill>
                <a:latin typeface="+mn-lt"/>
                <a:ea typeface="+mn-ea"/>
                <a:cs typeface="+mn-cs"/>
              </a:rPr>
              <a:t>La foto se copió de (https://www.osha.gov/sites/default/files/2018-12/fy15_sh-27662-sh5_Excavation_Safety.pptx)</a:t>
            </a:r>
            <a:endParaRPr lang="es-ES" altLang="en-US" b="0" noProof="0" dirty="0"/>
          </a:p>
        </p:txBody>
      </p:sp>
      <p:sp>
        <p:nvSpPr>
          <p:cNvPr id="4" name="Slide Number Placeholder 3"/>
          <p:cNvSpPr>
            <a:spLocks noGrp="1"/>
          </p:cNvSpPr>
          <p:nvPr>
            <p:ph type="sldNum" sz="quarter" idx="10"/>
          </p:nvPr>
        </p:nvSpPr>
        <p:spPr/>
        <p:txBody>
          <a:bodyPr/>
          <a:lstStyle/>
          <a:p>
            <a:fld id="{236F376C-05AE-40DA-9153-0868A2A48635}" type="slidenum">
              <a:rPr lang="en-US" smtClean="0"/>
              <a:t>46</a:t>
            </a:fld>
            <a:endParaRPr lang="en-US"/>
          </a:p>
        </p:txBody>
      </p:sp>
    </p:spTree>
    <p:extLst>
      <p:ext uri="{BB962C8B-B14F-4D97-AF65-F5344CB8AC3E}">
        <p14:creationId xmlns:p14="http://schemas.microsoft.com/office/powerpoint/2010/main" val="800793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https://www.9news.com/article/news/local/citations-fines-after-fatal-trench-collapse-in-windsor/73-57fd32e4-50af-434b-b3fd-855d16e63c2f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https://denver.cbslocal.com/2019/10/04/backhoe-excavating-company-fine-trench-collapse-two-workers-killed-windsor-firestone-construction-accident-christopher-ramirez-jorge-valadez/</a:t>
            </a:r>
          </a:p>
        </p:txBody>
      </p:sp>
      <p:sp>
        <p:nvSpPr>
          <p:cNvPr id="4" name="Slide Number Placeholder 3"/>
          <p:cNvSpPr>
            <a:spLocks noGrp="1"/>
          </p:cNvSpPr>
          <p:nvPr>
            <p:ph type="sldNum" sz="quarter" idx="10"/>
          </p:nvPr>
        </p:nvSpPr>
        <p:spPr/>
        <p:txBody>
          <a:bodyPr/>
          <a:lstStyle/>
          <a:p>
            <a:fld id="{236F376C-05AE-40DA-9153-0868A2A48635}" type="slidenum">
              <a:rPr lang="en-US" smtClean="0"/>
              <a:t>47</a:t>
            </a:fld>
            <a:endParaRPr lang="en-US"/>
          </a:p>
        </p:txBody>
      </p:sp>
    </p:spTree>
    <p:extLst>
      <p:ext uri="{BB962C8B-B14F-4D97-AF65-F5344CB8AC3E}">
        <p14:creationId xmlns:p14="http://schemas.microsoft.com/office/powerpoint/2010/main" val="3275457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fontAlgn="t"/>
            <a:br>
              <a:rPr lang="es-ES" sz="1200" b="0" i="0" kern="120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De acuerdo con el Reglamento OSHA 1926.650 (b), "Atmósfera peligrosa" significa una atmósfera que por ser explosiva, inflamable, venenosa, corrosiva, oxidante, irritante, deficiente en oxígeno, tóxica o dañina de otra manera, puede causar la muerte, enfermedad o lesión. .</a:t>
            </a:r>
            <a:br>
              <a:rPr lang="es-ES" sz="1200" b="0" i="0" kern="1200" noProof="0" dirty="0">
                <a:solidFill>
                  <a:schemeClr val="tx1"/>
                </a:solidFill>
                <a:effectLst/>
                <a:latin typeface="+mn-lt"/>
                <a:ea typeface="+mn-ea"/>
                <a:cs typeface="+mn-cs"/>
              </a:rPr>
            </a:b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De acuerdo con (https://www.osha.gov/dts/osta/otm/otm_v/otm_v_2.html), no se permitirá a los empleados trabajar en atmósferas peligrosas y / o tóxicas. Tales atmósferas incluyen aquellas con: Menos del 19,5% o más del 23,5% de oxígeno; Una concentración de gas combustible superior al 20% del límite inferior de inflamabilidad; y Concentraciones de sustancias peligrosas que exceden las especificadas en los Valores límite de umbral para contaminantes en el aire establecidos por la ACGIH (Conferencia Americana de Higienistas Industriales Gubernamentales).</a:t>
            </a:r>
            <a:br>
              <a:rPr lang="es-ES" sz="1200" b="0" i="0" kern="1200" noProof="0" dirty="0">
                <a:solidFill>
                  <a:schemeClr val="tx1"/>
                </a:solidFill>
                <a:effectLst/>
                <a:latin typeface="+mn-lt"/>
                <a:ea typeface="+mn-ea"/>
                <a:cs typeface="+mn-cs"/>
              </a:rPr>
            </a:b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https://www.osha.gov/SLTC/etools/construction/trenching/mainpage.html</a:t>
            </a:r>
            <a:br>
              <a:rPr lang="es-ES" sz="1200" b="0" i="0" kern="1200" noProof="0" dirty="0">
                <a:solidFill>
                  <a:schemeClr val="tx1"/>
                </a:solidFill>
                <a:effectLst/>
                <a:latin typeface="+mn-lt"/>
                <a:ea typeface="+mn-ea"/>
                <a:cs typeface="+mn-cs"/>
              </a:rPr>
            </a:br>
            <a:br>
              <a:rPr lang="es-ES" sz="1200" b="0" i="0" kern="1200" noProof="0" dirty="0">
                <a:solidFill>
                  <a:schemeClr val="tx1"/>
                </a:solidFill>
                <a:effectLst/>
                <a:latin typeface="+mn-lt"/>
                <a:ea typeface="+mn-ea"/>
                <a:cs typeface="+mn-cs"/>
              </a:rPr>
            </a:br>
            <a:r>
              <a:rPr lang="es-ES" sz="1200" b="0" i="0" kern="1200" noProof="0" dirty="0">
                <a:solidFill>
                  <a:schemeClr val="tx1"/>
                </a:solidFill>
                <a:effectLst/>
                <a:latin typeface="+mn-lt"/>
                <a:ea typeface="+mn-ea"/>
                <a:cs typeface="+mn-cs"/>
              </a:rPr>
              <a:t>La foto se copió de (https://www.osha.gov/SLTC/etools/hurricane/trenches.html)</a:t>
            </a:r>
          </a:p>
          <a:p>
            <a:endParaRPr lang="es-ES" altLang="en-US" noProof="0" dirty="0"/>
          </a:p>
        </p:txBody>
      </p:sp>
      <p:sp>
        <p:nvSpPr>
          <p:cNvPr id="4" name="Slide Number Placeholder 3"/>
          <p:cNvSpPr>
            <a:spLocks noGrp="1"/>
          </p:cNvSpPr>
          <p:nvPr>
            <p:ph type="sldNum" sz="quarter" idx="10"/>
          </p:nvPr>
        </p:nvSpPr>
        <p:spPr/>
        <p:txBody>
          <a:bodyPr/>
          <a:lstStyle/>
          <a:p>
            <a:fld id="{236F376C-05AE-40DA-9153-0868A2A48635}" type="slidenum">
              <a:rPr lang="en-US" smtClean="0"/>
              <a:t>48</a:t>
            </a:fld>
            <a:endParaRPr lang="en-US"/>
          </a:p>
        </p:txBody>
      </p:sp>
    </p:spTree>
    <p:extLst>
      <p:ext uri="{BB962C8B-B14F-4D97-AF65-F5344CB8AC3E}">
        <p14:creationId xmlns:p14="http://schemas.microsoft.com/office/powerpoint/2010/main" val="2979934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s-MX" altLang="en-US" noProof="0" dirty="0"/>
          </a:p>
          <a:p>
            <a:r>
              <a:rPr lang="es-MX" altLang="en-US" noProof="0" dirty="0"/>
              <a:t>https://www.osha.gov/SLTC/etools/construction/trenching/mainpage.html</a:t>
            </a:r>
          </a:p>
          <a:p>
            <a:endParaRPr lang="es-MX" altLang="en-US" noProof="0" dirty="0"/>
          </a:p>
          <a:p>
            <a:r>
              <a:rPr lang="es-MX" altLang="en-US" noProof="0" dirty="0"/>
              <a:t>Se requieren pruebas atmosféricas antes de que los trabajadores ingresen a una excavación de más de 4 pies (1.22 metros) de profundidad donde haya una deficiencia de oxígeno o una atmósfera peligrosa o podría esperarse razonablemente, como en excavaciones en áreas de vertederos o excavaciones en áreas donde hay sustancias peligrosas almacenado cerca.</a:t>
            </a:r>
          </a:p>
          <a:p>
            <a:endParaRPr lang="es-MX" altLang="en-US" noProof="0" dirty="0"/>
          </a:p>
          <a:p>
            <a:r>
              <a:rPr lang="es-MX" altLang="en-US" noProof="0" dirty="0"/>
              <a:t>La foto se copió de (https://osha.oregon.gov/edu/Documents/workshop-materials/1-320i.pdf)</a:t>
            </a:r>
          </a:p>
        </p:txBody>
      </p:sp>
      <p:sp>
        <p:nvSpPr>
          <p:cNvPr id="4" name="Slide Number Placeholder 3"/>
          <p:cNvSpPr>
            <a:spLocks noGrp="1"/>
          </p:cNvSpPr>
          <p:nvPr>
            <p:ph type="sldNum" sz="quarter" idx="10"/>
          </p:nvPr>
        </p:nvSpPr>
        <p:spPr/>
        <p:txBody>
          <a:bodyPr/>
          <a:lstStyle/>
          <a:p>
            <a:fld id="{236F376C-05AE-40DA-9153-0868A2A48635}" type="slidenum">
              <a:rPr lang="en-US" smtClean="0"/>
              <a:t>49</a:t>
            </a:fld>
            <a:endParaRPr lang="en-US"/>
          </a:p>
        </p:txBody>
      </p:sp>
    </p:spTree>
    <p:extLst>
      <p:ext uri="{BB962C8B-B14F-4D97-AF65-F5344CB8AC3E}">
        <p14:creationId xmlns:p14="http://schemas.microsoft.com/office/powerpoint/2010/main" val="315572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b="1" noProof="0" dirty="0"/>
              <a:t>Nota para el entrenador:</a:t>
            </a:r>
          </a:p>
          <a:p>
            <a:endParaRPr lang="es-MX" b="1" dirty="0"/>
          </a:p>
          <a:p>
            <a:r>
              <a:rPr lang="es-MX" dirty="0"/>
              <a:t>Es el momento de llenar la hoja de registro. </a:t>
            </a:r>
            <a:endParaRPr lang="es-MX" dirty="0">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5</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a:t>
            </a:fld>
            <a:endParaRPr lang="en-US"/>
          </a:p>
        </p:txBody>
      </p:sp>
    </p:spTree>
    <p:extLst>
      <p:ext uri="{BB962C8B-B14F-4D97-AF65-F5344CB8AC3E}">
        <p14:creationId xmlns:p14="http://schemas.microsoft.com/office/powerpoint/2010/main" val="2770977795"/>
      </p:ext>
    </p:extLst>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latin typeface="Arial" panose="020B0604020202020204" pitchFamily="34" charset="0"/>
            </a:endParaRPr>
          </a:p>
          <a:p>
            <a:r>
              <a:rPr lang="es-ES" altLang="en-US" noProof="0" dirty="0"/>
              <a:t>Según (https://www.osha.gov/dts/osta/otm/otm_v/otm_v_2.html), Ingreso y Egreso significan "entrada" y "salida", respectivamente. En las operaciones de zanjas y excavaciones, se refieren a la provisión de medios seguros para que los empleados entren o salgan de una excavación o zanja.</a:t>
            </a:r>
          </a:p>
          <a:p>
            <a:endParaRPr lang="es-ES" altLang="en-US" noProof="0" dirty="0"/>
          </a:p>
          <a:p>
            <a:r>
              <a:rPr lang="es-ES" altLang="en-US" noProof="0" dirty="0"/>
              <a:t>La foto se copió de (https://www.osha.gov/SLTC/trenchingexcavation/newsletter.html)</a:t>
            </a:r>
          </a:p>
        </p:txBody>
      </p:sp>
      <p:sp>
        <p:nvSpPr>
          <p:cNvPr id="4" name="Slide Number Placeholder 3"/>
          <p:cNvSpPr>
            <a:spLocks noGrp="1"/>
          </p:cNvSpPr>
          <p:nvPr>
            <p:ph type="sldNum" sz="quarter" idx="10"/>
          </p:nvPr>
        </p:nvSpPr>
        <p:spPr/>
        <p:txBody>
          <a:bodyPr/>
          <a:lstStyle/>
          <a:p>
            <a:fld id="{236F376C-05AE-40DA-9153-0868A2A48635}" type="slidenum">
              <a:rPr lang="en-US" smtClean="0"/>
              <a:t>50</a:t>
            </a:fld>
            <a:endParaRPr lang="en-US"/>
          </a:p>
        </p:txBody>
      </p:sp>
    </p:spTree>
    <p:extLst>
      <p:ext uri="{BB962C8B-B14F-4D97-AF65-F5344CB8AC3E}">
        <p14:creationId xmlns:p14="http://schemas.microsoft.com/office/powerpoint/2010/main" val="2775695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(https://www.osha.gov/SLTC/etools/construction/trenching/mainpage.html)</a:t>
            </a: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51</a:t>
            </a:fld>
            <a:endParaRPr lang="en-US"/>
          </a:p>
        </p:txBody>
      </p:sp>
    </p:spTree>
    <p:extLst>
      <p:ext uri="{BB962C8B-B14F-4D97-AF65-F5344CB8AC3E}">
        <p14:creationId xmlns:p14="http://schemas.microsoft.com/office/powerpoint/2010/main" val="617112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Además de derrumbes y peligros relacionados, los trabajadores involucrados en trabajos de excavación están expuestos a peligros que involucran caídas y objetos que caen. Como resultado, se requiere protección contra caídas alrededor de excavaciones y zanjas.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De acuerdo con el Reglamento OSHA 1926.501 (b) (7), cada empleado en el borde de una excavación de 6 pies (1.8m) o más de profundidad deberá estar protegido contra caídas mediante sistemas de barandales, cercas o barricadas cuando las excavaciones no se puedan ver fácilmente. debido al crecimiento de las plantas u otra barrera visual. Cada empleado en el borde de un pozo, foso, pozo y excavación similar de 6 pies (1.8 m) o más de profundidad deberá estar protegido contra caídas mediante sistemas de barandas, cercas, barricadas o cubiertas.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s-ES" altLang="en-US" noProof="0" dirty="0"/>
              <a:t>La foto se copió de </a:t>
            </a:r>
            <a:r>
              <a:rPr lang="en-US" altLang="en-US" baseline="0" dirty="0"/>
              <a:t>(https://www.osha.gov/SLTC/trenchingexcavation/newsletter.html)</a:t>
            </a:r>
            <a:endParaRPr lang="en-US" altLang="en-US" dirty="0"/>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52</a:t>
            </a:fld>
            <a:endParaRPr lang="en-US"/>
          </a:p>
        </p:txBody>
      </p:sp>
    </p:spTree>
    <p:extLst>
      <p:ext uri="{BB962C8B-B14F-4D97-AF65-F5344CB8AC3E}">
        <p14:creationId xmlns:p14="http://schemas.microsoft.com/office/powerpoint/2010/main" val="1058242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r>
              <a:rPr lang="es-MX" altLang="en-US" sz="1200" b="1" noProof="0" dirty="0"/>
              <a:t>Nota para el entrenador:</a:t>
            </a:r>
          </a:p>
          <a:p>
            <a:endParaRPr lang="en-US" altLang="en-US" dirty="0"/>
          </a:p>
          <a:p>
            <a:r>
              <a:rPr lang="es-ES" altLang="en-US" noProof="0" dirty="0"/>
              <a:t>De acuerdo con la Regulación de OSHA 1926.651 (e), no se permitirá a ningún empleado debajo de cargas manipuladas con equipo de elevación o excavación. Se requerirá que los empleados se mantengan alejados de cualquier vehículo que se cargue o descargue para evitar ser golpeados por cualquier derrame o caída de materiales. Los operadores pueden permanecer en las cabinas de los vehículos que se cargan o descargan cuando los vehículos están equipados, de acuerdo con §1926.601 (b) (6), para brindar protección adecuada para el operador durante las operaciones de carga y descarga.</a:t>
            </a:r>
          </a:p>
          <a:p>
            <a:endParaRPr lang="en-US" altLang="en-US" dirty="0">
              <a:latin typeface="Arial" panose="020B0604020202020204" pitchFamily="34" charset="0"/>
            </a:endParaRPr>
          </a:p>
          <a:p>
            <a:r>
              <a:rPr lang="es-ES" altLang="en-US" noProof="0" dirty="0"/>
              <a:t>La foto se copió de </a:t>
            </a:r>
            <a:r>
              <a:rPr lang="en-US" altLang="en-US" baseline="0" dirty="0"/>
              <a:t>(https://osha.oregon.gov/edu/Documents/workshop-materials/1-320i.pdf)</a:t>
            </a:r>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53</a:t>
            </a:fld>
            <a:endParaRPr lang="en-US"/>
          </a:p>
        </p:txBody>
      </p:sp>
    </p:spTree>
    <p:extLst>
      <p:ext uri="{BB962C8B-B14F-4D97-AF65-F5344CB8AC3E}">
        <p14:creationId xmlns:p14="http://schemas.microsoft.com/office/powerpoint/2010/main" val="2380651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Cuando el equipo móvil se opera junto a una excavación; el operador debe tener una vista clara y directa del borde de la excavación, o… Se debe utilizar un sistema de advertencia como barricadas, señales manuales o mecánicas o registros de parada. Si es posible, la pendiente debe estar alejada de la excavación.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De acuerdo con el Manual técnico de OSHA (https://www.osha.gov/dts/osta/otm/otm_v/otm_v_2.html), los procedimientos para proteger a los empleados de resultar heridos o muertos por el tráfico de vehículos incluyen: requerir una persona designada y capacitada junto con letreros, señales y barricadas cuando sea necesario.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altLang="en-US" baseline="0" dirty="0"/>
              <a:t>(</a:t>
            </a:r>
            <a:r>
              <a:rPr lang="en-US" altLang="en-US" dirty="0"/>
              <a:t>https://www.osha.gov/sites/default/files/2020-04/Excavating%20%26amp%3B%20Trenching%20Awareness%20For%20The%20Construction%20Industry.pptx)</a:t>
            </a:r>
            <a:endParaRPr lang="en-US" alt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54</a:t>
            </a:fld>
            <a:endParaRPr lang="en-US"/>
          </a:p>
        </p:txBody>
      </p:sp>
    </p:spTree>
    <p:extLst>
      <p:ext uri="{BB962C8B-B14F-4D97-AF65-F5344CB8AC3E}">
        <p14:creationId xmlns:p14="http://schemas.microsoft.com/office/powerpoint/2010/main" val="3056178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Mantenga el equipo pesado alejado de los bordes de la excavación.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De acuerdo con la Regulación de OSHA 1926.651, los empleados deberán estar protegidos de excavaciones u otros materiales o equipos que pudieran representar un peligro al caer o rodar dentro de las excavaciones. Se debe proporcionar protección colocando y manteniendo dichos materiales o equipos al menos a 2 pies (.61 m) del borde de las excavaciones, o mediante el uso de dispositivos de retención que sean suficientes para evitar que los materiales o equipos caigan o rueden en las excavaciones, o por una combinación de ambos si es necesario.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De acuerdo con la Regulación de OSHA 1926.651 (I), se deben proveer pasillos donde se requiera o se permita a los empleados o equipo cruzar excavaciones. Se deben proporcionar barandas que cumplan con §1926.502 (b) donde los pasillos estén a 6 pies (1.8 m) o más por encima de los niveles inferiores.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dirty="0"/>
              <a:t>(https://www.osha.gov/Publications/trench/3215_trench_poster_eng.pdf)</a:t>
            </a:r>
            <a:endParaRPr lang="en-US" alt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55</a:t>
            </a:fld>
            <a:endParaRPr lang="en-US"/>
          </a:p>
        </p:txBody>
      </p:sp>
    </p:spTree>
    <p:extLst>
      <p:ext uri="{BB962C8B-B14F-4D97-AF65-F5344CB8AC3E}">
        <p14:creationId xmlns:p14="http://schemas.microsoft.com/office/powerpoint/2010/main" val="2290295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s-ES" dirty="0"/>
              <a:t>Pueden ocurrir electrocuciones o explosiones cuando los trabajadores entran en contacto con servicios públicos subterráneos. Las instalaciones subterráneas incluyen, pero no se limitan a, servicios públicos (alcantarillado, teléfono, combustible, electricidad, agua y otras líneas de productos), túneles, pozos, bóvedas, cimientos y otros accesorios o equipos subterráneos que se pueden encontrar durante los trabajos de excavación de zanjas. </a:t>
            </a:r>
          </a:p>
          <a:p>
            <a:endParaRPr lang="en-US" altLang="en-US" dirty="0"/>
          </a:p>
          <a:p>
            <a:r>
              <a:rPr lang="en-US" altLang="en-US" dirty="0"/>
              <a:t>https://www.osha.gov/SLTC/etools/construction/trenching/mainpage.html</a:t>
            </a:r>
          </a:p>
          <a:p>
            <a:endParaRPr lang="en-US" altLang="en-US" dirty="0"/>
          </a:p>
          <a:p>
            <a:r>
              <a:rPr lang="en-US" altLang="en-US" dirty="0"/>
              <a:t>https://precast.org/2012/11/prevent-excavation-cave-in-fatalities/</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altLang="zh-CN" dirty="0"/>
              <a:t>(</a:t>
            </a:r>
            <a:r>
              <a:rPr lang="en-US" altLang="en-US" dirty="0"/>
              <a:t>Photo is copied from (https://www.osha.gov/doc/trench-collapse.html)</a:t>
            </a:r>
            <a:r>
              <a:rPr lang="en-US" altLang="zh-CN" dirty="0"/>
              <a:t>)</a:t>
            </a:r>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56</a:t>
            </a:fld>
            <a:endParaRPr lang="en-US"/>
          </a:p>
        </p:txBody>
      </p:sp>
    </p:spTree>
    <p:extLst>
      <p:ext uri="{BB962C8B-B14F-4D97-AF65-F5344CB8AC3E}">
        <p14:creationId xmlns:p14="http://schemas.microsoft.com/office/powerpoint/2010/main" val="1615439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s-ES" sz="1200" b="0" i="0" kern="1200" dirty="0">
                <a:solidFill>
                  <a:schemeClr val="tx1"/>
                </a:solidFill>
                <a:effectLst/>
                <a:latin typeface="+mn-lt"/>
                <a:ea typeface="+mn-ea"/>
                <a:cs typeface="+mn-cs"/>
              </a:rPr>
              <a:t>De acuerdo con el Reglamento de OSHA 1926.651 (b) (1), la ubicación estimada de las instalaciones de servicios públicos, como alcantarillado, teléfono, combustible, electricidad, líneas de agua o cualquier otra instalación subterránea que razonablemente se pueda esperar que se encuentre durante el trabajo de excavación, deberá determinarse antes de abrir una excavación.</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Consultas con funcionarios locales y empresas de servicios públicos. Esta información ayudará a los empleadores a determinar la cantidad, el tipo y el costo del equipo de seguridad que necesitarán para realizar el trabajo de manera segura.</a:t>
            </a:r>
          </a:p>
          <a:p>
            <a:endParaRPr lang="en-US" altLang="en-US" dirty="0"/>
          </a:p>
          <a:p>
            <a:r>
              <a:rPr lang="en-US" altLang="en-US" dirty="0"/>
              <a:t>https://www.osha.gov/SLTC/etools/construction/trenching/mainpage.html</a:t>
            </a: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57</a:t>
            </a:fld>
            <a:endParaRPr lang="en-US"/>
          </a:p>
        </p:txBody>
      </p:sp>
    </p:spTree>
    <p:extLst>
      <p:ext uri="{BB962C8B-B14F-4D97-AF65-F5344CB8AC3E}">
        <p14:creationId xmlns:p14="http://schemas.microsoft.com/office/powerpoint/2010/main" val="4261310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a:t> </a:t>
            </a:r>
          </a:p>
          <a:p>
            <a:r>
              <a:rPr lang="es-MX" altLang="en-US" sz="1200" b="1" noProof="0" dirty="0"/>
              <a:t>Nota para el entrenador:</a:t>
            </a:r>
          </a:p>
          <a:p>
            <a:endParaRPr lang="en-US" dirty="0"/>
          </a:p>
          <a:p>
            <a:r>
              <a:rPr lang="es-ES" altLang="en-US" noProof="0" dirty="0"/>
              <a:t>La foto se copió de </a:t>
            </a:r>
            <a:r>
              <a:rPr lang="en-US" baseline="0" dirty="0"/>
              <a:t>(</a:t>
            </a:r>
            <a:r>
              <a:rPr lang="en-US" dirty="0"/>
              <a:t>https://www.osha.gov/dte/outreach/construction/focus_four/electrocution/electr_hazrec.ppt)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58</a:t>
            </a:fld>
            <a:endParaRPr lang="en-US"/>
          </a:p>
        </p:txBody>
      </p:sp>
    </p:spTree>
    <p:extLst>
      <p:ext uri="{BB962C8B-B14F-4D97-AF65-F5344CB8AC3E}">
        <p14:creationId xmlns:p14="http://schemas.microsoft.com/office/powerpoint/2010/main" val="2984681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(https://www.osha.gov/sites/default/files/2018-12/fy07_sh-16582-07_excav_trenching.ppt)</a:t>
            </a: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59</a:t>
            </a:fld>
            <a:endParaRPr lang="en-US"/>
          </a:p>
        </p:txBody>
      </p:sp>
    </p:spTree>
    <p:extLst>
      <p:ext uri="{BB962C8B-B14F-4D97-AF65-F5344CB8AC3E}">
        <p14:creationId xmlns:p14="http://schemas.microsoft.com/office/powerpoint/2010/main" val="185222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b="1" noProof="0" dirty="0"/>
              <a:t>Nota para el entrenador:</a:t>
            </a:r>
          </a:p>
          <a:p>
            <a:endParaRPr lang="es-MX" b="1" dirty="0">
              <a:cs typeface="Calibri"/>
            </a:endParaRPr>
          </a:p>
          <a:p>
            <a:pPr algn="just"/>
            <a:r>
              <a:rPr lang="es-MX" dirty="0"/>
              <a:t>Por favor inicia el examen previo (15 minutos).</a:t>
            </a:r>
            <a:endParaRPr lang="es-MX" dirty="0">
              <a:cs typeface="Calibri"/>
            </a:endParaRPr>
          </a:p>
          <a:p>
            <a:endParaRPr lang="en-US" b="1" dirty="0">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6</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a:t>
            </a:fld>
            <a:endParaRPr lang="en-US"/>
          </a:p>
        </p:txBody>
      </p:sp>
    </p:spTree>
    <p:extLst>
      <p:ext uri="{BB962C8B-B14F-4D97-AF65-F5344CB8AC3E}">
        <p14:creationId xmlns:p14="http://schemas.microsoft.com/office/powerpoint/2010/main" val="1287663232"/>
      </p:ext>
    </p:extLst>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altLang="zh-CN" sz="1200" dirty="0"/>
              <a:t>(https://www.osha.gov/sites/default/files/2018-12/fy15_sh-27662-sh5_Excavation_Safety.pptx)</a:t>
            </a: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60</a:t>
            </a:fld>
            <a:endParaRPr lang="en-US"/>
          </a:p>
        </p:txBody>
      </p:sp>
    </p:spTree>
    <p:extLst>
      <p:ext uri="{BB962C8B-B14F-4D97-AF65-F5344CB8AC3E}">
        <p14:creationId xmlns:p14="http://schemas.microsoft.com/office/powerpoint/2010/main" val="33390063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sz="1200" b="1" noProof="0" dirty="0"/>
              <a:t>Nota para el entrenador:</a:t>
            </a:r>
          </a:p>
          <a:p>
            <a:pPr>
              <a:defRPr/>
            </a:pPr>
            <a:endParaRPr lang="en-US" dirty="0"/>
          </a:p>
          <a:p>
            <a:pPr>
              <a:defRPr/>
            </a:pPr>
            <a:r>
              <a:rPr lang="es-ES" dirty="0"/>
              <a:t>La tercera sección del entrenamiento será sobre la prevención de peligros de excavación.</a:t>
            </a:r>
            <a:endParaRPr lang="en-GB" dirty="0"/>
          </a:p>
        </p:txBody>
      </p:sp>
      <p:sp>
        <p:nvSpPr>
          <p:cNvPr id="4" name="Slide Number Placeholder 3"/>
          <p:cNvSpPr>
            <a:spLocks noGrp="1"/>
          </p:cNvSpPr>
          <p:nvPr>
            <p:ph type="sldNum" sz="quarter" idx="10"/>
          </p:nvPr>
        </p:nvSpPr>
        <p:spPr/>
        <p:txBody>
          <a:bodyPr/>
          <a:lstStyle/>
          <a:p>
            <a:fld id="{236F376C-05AE-40DA-9153-0868A2A48635}" type="slidenum">
              <a:rPr lang="en-US" smtClean="0"/>
              <a:t>61</a:t>
            </a:fld>
            <a:endParaRPr lang="en-US"/>
          </a:p>
        </p:txBody>
      </p:sp>
    </p:spTree>
    <p:extLst>
      <p:ext uri="{BB962C8B-B14F-4D97-AF65-F5344CB8AC3E}">
        <p14:creationId xmlns:p14="http://schemas.microsoft.com/office/powerpoint/2010/main" val="3131903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ES" sz="1200" b="0" i="0" u="none" strike="noStrike" kern="1200" baseline="0" dirty="0">
                <a:solidFill>
                  <a:schemeClr val="tx1"/>
                </a:solidFill>
                <a:latin typeface="+mn-lt"/>
                <a:ea typeface="+mn-ea"/>
                <a:cs typeface="+mn-cs"/>
              </a:rPr>
              <a:t>De acuerdo con la publicación de seguridad en excavaciones y zanjas de OSHA 2226-10R 2015 (https://www.osha.gov/Publications/osha2226.pdf), las normas de excavación no requieren un sistema de protección cuando una excavación se realiza completamente en roca estable o cuando una excavación tiene menos de 5 pies (1,52 metros) de profundidad y una persona competente ha examinado el suelo y no ha encontrado indicios de un posible derrumbe.</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De acuerdo con la hoja de datos de seguridad de excavaciones y zanjas de OSHA (https://www.osha.gov/OshDoc/data_Hurricane_Facts/trench_excavation_fs.pdf), las zanjas de 5 pies (1,5 metros) de profundidad o más requieren un sistema de protección, a menos que la excavación se realice completamente en roca estable. Si tiene menos de 5 pies de profundidad, la persona competente puede determinar que no se requiere un sistema de protección.</a:t>
            </a:r>
          </a:p>
          <a:p>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https://www.osha.gov/Publications/osha2226.pdf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62</a:t>
            </a:fld>
            <a:endParaRPr lang="en-US"/>
          </a:p>
        </p:txBody>
      </p:sp>
    </p:spTree>
    <p:extLst>
      <p:ext uri="{BB962C8B-B14F-4D97-AF65-F5344CB8AC3E}">
        <p14:creationId xmlns:p14="http://schemas.microsoft.com/office/powerpoint/2010/main" val="2709178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a:solidFill>
                  <a:schemeClr val="tx1"/>
                </a:solidFill>
                <a:latin typeface="+mn-lt"/>
                <a:ea typeface="+mn-ea"/>
                <a:cs typeface="+mn-cs"/>
              </a:rPr>
              <a:t>De acuerdo con la hoja de datos de seguridad de excavación y apertura de zanjas de OSHA (https://www.osha.gov/OshDoc/data_Hurricane_Facts/trench_excavation_fs.pdf), ¡no ingrese a una trinchera desprotegida! Las zanjas de 5 pies (1,5 metros) de profundidad o más requieren un sistema de protección, a menos que la excavación se realice completamente en roca estable.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a:t>
            </a:r>
            <a:r>
              <a:rPr lang="en-GB" altLang="en-US" sz="1200" dirty="0"/>
              <a:t>https://www.osha.gov/Publications/OSHA3974.pdf)</a:t>
            </a:r>
          </a:p>
        </p:txBody>
      </p:sp>
      <p:sp>
        <p:nvSpPr>
          <p:cNvPr id="4" name="Slide Number Placeholder 3"/>
          <p:cNvSpPr>
            <a:spLocks noGrp="1"/>
          </p:cNvSpPr>
          <p:nvPr>
            <p:ph type="sldNum" sz="quarter" idx="10"/>
          </p:nvPr>
        </p:nvSpPr>
        <p:spPr/>
        <p:txBody>
          <a:bodyPr/>
          <a:lstStyle/>
          <a:p>
            <a:fld id="{236F376C-05AE-40DA-9153-0868A2A48635}" type="slidenum">
              <a:rPr lang="en-US" smtClean="0"/>
              <a:t>63</a:t>
            </a:fld>
            <a:endParaRPr lang="en-US"/>
          </a:p>
        </p:txBody>
      </p:sp>
    </p:spTree>
    <p:extLst>
      <p:ext uri="{BB962C8B-B14F-4D97-AF65-F5344CB8AC3E}">
        <p14:creationId xmlns:p14="http://schemas.microsoft.com/office/powerpoint/2010/main" val="13666193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De acuerdo con la Regulación OSHA 1926.650 (b), "Ingeniero Profesional Registrado" significa una persona que está registrada como ingeniero profesional en el estado donde se realizará el trabajo. Sin embargo, un ingeniero profesional, registrado en cualquier estado, se considera un "ingeniero profesional registrado" en el sentido de esta norma cuando aprueba diseños para "sistemas de protección fabricados" o "datos tabulados" para su uso en el comercio interestatal.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De acuerdo con la Hoja de datos de seguridad de excavaciones y zanjas de OSHA (https://www.osha.gov/OshDoc/data_Hurricane_Facts/trench_excavation_fs.pdf), las zanjas de 20 pies (6,1 metros) de profundidad o más requieren que el sistema de protección sea diseñado por un ingeniero profesional registrado, o estar basado en datos tabulados preparados y/o aprobados por un ingeniero profesional registrado de acuerdo con 1926.652 (b) y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De acuerdo con el Reglamento OSHA 1926.650 (b), "Datos tabulados" significa tablas y gráficos aprobados por un ingeniero profesional registrado y utilizados para diseñar y construir un sistema de protección.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Consulte 29 CFR 1926 </a:t>
            </a:r>
            <a:r>
              <a:rPr lang="es-ES" altLang="en-US" sz="1200" dirty="0" err="1"/>
              <a:t>subparte</a:t>
            </a:r>
            <a:r>
              <a:rPr lang="es-ES" altLang="en-US" sz="1200" dirty="0"/>
              <a:t> P para conocer los requisitos.</a:t>
            </a:r>
            <a:endParaRPr lang="en-US" altLang="zh-CN" sz="1200" baseline="0" dirty="0">
              <a:ea typeface="宋体"/>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64</a:t>
            </a:fld>
            <a:endParaRPr lang="en-US"/>
          </a:p>
        </p:txBody>
      </p:sp>
    </p:spTree>
    <p:extLst>
      <p:ext uri="{BB962C8B-B14F-4D97-AF65-F5344CB8AC3E}">
        <p14:creationId xmlns:p14="http://schemas.microsoft.com/office/powerpoint/2010/main" val="39705142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a:solidFill>
                  <a:schemeClr val="tx1"/>
                </a:solidFill>
                <a:latin typeface="+mn-lt"/>
                <a:ea typeface="+mn-ea"/>
                <a:cs typeface="+mn-cs"/>
              </a:rPr>
              <a:t>Según (https://www.osha.gov/OshDoc/data_Hurricane_Facts/trench_excavation_fs.pdf), diseñar un sistema de protección puede ser complejo porque debe considerar muchos factores: clasificación del suelo, profundidad de corte, contenido de agua del suelo, cambios causados por el tiempo o el clima, sobrecargas (por ejemplo, escombros, otros materiales que se utilizarán en la zanja) y otras operaciones en las cercanías.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a:solidFill>
                  <a:schemeClr val="tx1"/>
                </a:solidFill>
                <a:latin typeface="+mn-lt"/>
                <a:ea typeface="+mn-ea"/>
                <a:cs typeface="+mn-cs"/>
              </a:rPr>
              <a:t>La sobrecarga se define en (https://www.osha.gov/dts/osta/otm/otm_v/otm_v_2.html). Sobrecarga significa una carga o peso vertical excesivo causado por desperdicio, acumulación de material, vehículos, equipo o actividades que pueden afectar la estabilidad de la zanja.</a:t>
            </a: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65</a:t>
            </a:fld>
            <a:endParaRPr lang="en-US"/>
          </a:p>
        </p:txBody>
      </p:sp>
    </p:spTree>
    <p:extLst>
      <p:ext uri="{BB962C8B-B14F-4D97-AF65-F5344CB8AC3E}">
        <p14:creationId xmlns:p14="http://schemas.microsoft.com/office/powerpoint/2010/main" val="3553213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Referencia 1926.650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Talud (sistema de pendiente): protege a los empleados de los derrumbes al excavar para formar lados de una excavación que están inclinados hacia afuera de la excavación para evitar derrumbes. El ángulo de inclinación varía con las diferencias en factores como el tipo de suelo, las condiciones ambientales de exposición y la aplicación de sobrecargas.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s-ES" altLang="en-US" noProof="0" dirty="0"/>
              <a:t>La foto se copió de </a:t>
            </a:r>
            <a:r>
              <a:rPr lang="en-US" altLang="en-US" dirty="0"/>
              <a:t>(https://www.osha.gov/sites/default/files/2018-12/excavation_safety_part2.ppt)</a:t>
            </a:r>
          </a:p>
        </p:txBody>
      </p:sp>
      <p:sp>
        <p:nvSpPr>
          <p:cNvPr id="4" name="Slide Number Placeholder 3"/>
          <p:cNvSpPr>
            <a:spLocks noGrp="1"/>
          </p:cNvSpPr>
          <p:nvPr>
            <p:ph type="sldNum" sz="quarter" idx="10"/>
          </p:nvPr>
        </p:nvSpPr>
        <p:spPr/>
        <p:txBody>
          <a:bodyPr/>
          <a:lstStyle/>
          <a:p>
            <a:fld id="{236F376C-05AE-40DA-9153-0868A2A48635}" type="slidenum">
              <a:rPr lang="en-US" smtClean="0"/>
              <a:t>66</a:t>
            </a:fld>
            <a:endParaRPr lang="en-US"/>
          </a:p>
        </p:txBody>
      </p:sp>
    </p:spTree>
    <p:extLst>
      <p:ext uri="{BB962C8B-B14F-4D97-AF65-F5344CB8AC3E}">
        <p14:creationId xmlns:p14="http://schemas.microsoft.com/office/powerpoint/2010/main" val="1396633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a:defRPr/>
            </a:pPr>
            <a:endParaRPr lang="en-US" b="1" dirty="0">
              <a:cs typeface="Calibri"/>
            </a:endParaRPr>
          </a:p>
          <a:p>
            <a:pPr>
              <a:defRPr/>
            </a:pPr>
            <a:r>
              <a:rPr lang="es-ES" dirty="0">
                <a:cs typeface="Calibri"/>
              </a:rPr>
              <a:t>Esta página muestra la altura/profundidad de la pendiente de la zanja y el ángulo para cada tipo de suelo.</a:t>
            </a:r>
            <a:endParaRPr lang="en-US" b="1"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67</a:t>
            </a:fld>
            <a:endParaRPr lang="en-US"/>
          </a:p>
        </p:txBody>
      </p:sp>
    </p:spTree>
    <p:extLst>
      <p:ext uri="{BB962C8B-B14F-4D97-AF65-F5344CB8AC3E}">
        <p14:creationId xmlns:p14="http://schemas.microsoft.com/office/powerpoint/2010/main" val="2714244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noProof="0" dirty="0"/>
              <a:t>Referir a https://www.pecsafety.com/safetymeetings/2012-02-Excavating-and-Trenching-Quiz.pdf</a:t>
            </a:r>
          </a:p>
        </p:txBody>
      </p:sp>
      <p:sp>
        <p:nvSpPr>
          <p:cNvPr id="4" name="Slide Number Placeholder 3"/>
          <p:cNvSpPr>
            <a:spLocks noGrp="1"/>
          </p:cNvSpPr>
          <p:nvPr>
            <p:ph type="sldNum" sz="quarter" idx="10"/>
          </p:nvPr>
        </p:nvSpPr>
        <p:spPr/>
        <p:txBody>
          <a:bodyPr/>
          <a:lstStyle/>
          <a:p>
            <a:fld id="{236F376C-05AE-40DA-9153-0868A2A48635}" type="slidenum">
              <a:rPr lang="en-US" smtClean="0"/>
              <a:t>68</a:t>
            </a:fld>
            <a:endParaRPr lang="en-US"/>
          </a:p>
        </p:txBody>
      </p:sp>
    </p:spTree>
    <p:extLst>
      <p:ext uri="{BB962C8B-B14F-4D97-AF65-F5344CB8AC3E}">
        <p14:creationId xmlns:p14="http://schemas.microsoft.com/office/powerpoint/2010/main" val="452769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Referencia 1926.650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Talud (sistema de pendiente): protege a los empleados de los derrumbes al excavar para formar lados de una excavación que están inclinados hacia afuera de la excavación para evitar derrumbes. El ángulo de inclinación varía con las diferencias en factores como el tipo de suelo, las condiciones ambientales de exposición y la aplicación de sobrecargas.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De acuerdo con la Publicación de Seguridad en Excavaciones y Zanjas de OSHA 2226-10R 2015 (https://www.osha.gov/Publications/osha2226.pdf), instituir y hacer cumplir las reglas de trabajo que prohíben a los trabajadores trabajar en las caras de excavaciones inclinadas o en bancadas a niveles superiores a otros trabajadores a menos que los trabajadores de los niveles inferiores estén adecuadamente protegidos de los peligros de caída, rodadura o deslizamiento de material o equipo.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altLang="en-US" dirty="0"/>
              <a:t>(https://www.osha.gov/sites/default/files/2018-12/excavation_safety_part2.ppt)</a:t>
            </a:r>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69</a:t>
            </a:fld>
            <a:endParaRPr lang="en-US"/>
          </a:p>
        </p:txBody>
      </p:sp>
    </p:spTree>
    <p:extLst>
      <p:ext uri="{BB962C8B-B14F-4D97-AF65-F5344CB8AC3E}">
        <p14:creationId xmlns:p14="http://schemas.microsoft.com/office/powerpoint/2010/main" val="90806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b="1" noProof="0" dirty="0"/>
              <a:t>Nota para el entrenador:</a:t>
            </a:r>
          </a:p>
          <a:p>
            <a:endParaRPr lang="es-MX" b="1" dirty="0">
              <a:cs typeface="Calibri"/>
            </a:endParaRPr>
          </a:p>
          <a:p>
            <a:r>
              <a:rPr lang="es-MX" dirty="0">
                <a:cs typeface="Calibri"/>
              </a:rPr>
              <a:t>La primera sección del entrenamiento tratará sobre conceptos básicos y un estudio de caso.</a:t>
            </a:r>
            <a:endParaRPr lang="es-MX" dirty="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7</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a:t>
            </a:fld>
            <a:endParaRPr lang="en-US"/>
          </a:p>
        </p:txBody>
      </p:sp>
    </p:spTree>
    <p:extLst>
      <p:ext uri="{BB962C8B-B14F-4D97-AF65-F5344CB8AC3E}">
        <p14:creationId xmlns:p14="http://schemas.microsoft.com/office/powerpoint/2010/main" val="2225459514"/>
      </p:ext>
    </p:extLst>
  </p:cSld>
  <p:clrMapOvr>
    <a:overrideClrMapping bg1="lt1" tx1="dk1" bg2="lt2" tx2="dk2" accent1="accent1" accent2="accent2" accent3="accent3" accent4="accent4" accent5="accent5" accent6="accent6" hlink="hlink" folHlink="folHlink"/>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r>
              <a:rPr lang="es-MX" altLang="en-US" sz="1200" b="1" noProof="0" dirty="0"/>
              <a:t>Nota para el entrenador:</a:t>
            </a:r>
          </a:p>
          <a:p>
            <a:endParaRPr lang="en-US" sz="1200" dirty="0"/>
          </a:p>
          <a:p>
            <a:r>
              <a:rPr lang="es-ES" sz="1200" dirty="0"/>
              <a:t>De acuerdo con el reglamento OSHA 1926.650, "Apuntalamiento (sistema de apuntalamiento)" significa una estructura tal como un sistema de apuntalamiento de madera, mecánico o hidráulico de metal que soporta los lados de una excavación y que está diseñado para prevenir derrumbes.</a:t>
            </a:r>
            <a:endParaRPr 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70</a:t>
            </a:fld>
            <a:endParaRPr lang="en-US"/>
          </a:p>
        </p:txBody>
      </p:sp>
    </p:spTree>
    <p:extLst>
      <p:ext uri="{BB962C8B-B14F-4D97-AF65-F5344CB8AC3E}">
        <p14:creationId xmlns:p14="http://schemas.microsoft.com/office/powerpoint/2010/main" val="18401980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altLang="zh-CN" sz="1200" dirty="0"/>
              <a:t>(https://www.osha.gov/sites/default/files/2018-12/fy15_sh-27662-sh5_Excavation_Safety.pptx)</a:t>
            </a: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71</a:t>
            </a:fld>
            <a:endParaRPr lang="en-US"/>
          </a:p>
        </p:txBody>
      </p:sp>
    </p:spTree>
    <p:extLst>
      <p:ext uri="{BB962C8B-B14F-4D97-AF65-F5344CB8AC3E}">
        <p14:creationId xmlns:p14="http://schemas.microsoft.com/office/powerpoint/2010/main" val="389636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GB" sz="1200" dirty="0"/>
          </a:p>
          <a:p>
            <a:r>
              <a:rPr lang="es-ES" altLang="en-US" noProof="0" dirty="0"/>
              <a:t>La foto se copió de </a:t>
            </a:r>
            <a:r>
              <a:rPr lang="en-GB" sz="1200" baseline="0" dirty="0"/>
              <a:t>(</a:t>
            </a:r>
            <a:r>
              <a:rPr lang="en-US" dirty="0"/>
              <a:t>https://www.osha.gov/SLTC/etools/construction/trenching/mainpage.html) </a:t>
            </a:r>
            <a:endParaRPr 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72</a:t>
            </a:fld>
            <a:endParaRPr lang="en-US"/>
          </a:p>
        </p:txBody>
      </p:sp>
    </p:spTree>
    <p:extLst>
      <p:ext uri="{BB962C8B-B14F-4D97-AF65-F5344CB8AC3E}">
        <p14:creationId xmlns:p14="http://schemas.microsoft.com/office/powerpoint/2010/main" val="24245955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pPr>
              <a:defRPr/>
            </a:pPr>
            <a:endParaRPr lang="en-GB" dirty="0"/>
          </a:p>
          <a:p>
            <a:pPr rtl="0"/>
            <a:r>
              <a:rPr lang="es-ES" sz="1200" b="0" i="0" kern="1200" dirty="0">
                <a:solidFill>
                  <a:schemeClr val="tx1"/>
                </a:solidFill>
                <a:effectLst/>
                <a:latin typeface="+mn-lt"/>
                <a:ea typeface="+mn-ea"/>
                <a:cs typeface="+mn-cs"/>
              </a:rPr>
              <a:t>Referir a (https://www.osha.gov/laws-regs/standardinterpretations/2000-08-10-0)</a:t>
            </a:r>
            <a:br>
              <a:rPr lang="es-ES" sz="1200" b="0" i="0" kern="1200" dirty="0">
                <a:solidFill>
                  <a:schemeClr val="tx1"/>
                </a:solidFill>
                <a:effectLst/>
                <a:latin typeface="+mn-lt"/>
                <a:ea typeface="+mn-ea"/>
                <a:cs typeface="+mn-cs"/>
              </a:rPr>
            </a:br>
            <a:br>
              <a:rPr lang="es-ES" sz="1200" b="0" i="0" kern="1200" dirty="0">
                <a:solidFill>
                  <a:schemeClr val="tx1"/>
                </a:solidFill>
                <a:effectLst/>
                <a:latin typeface="+mn-lt"/>
                <a:ea typeface="+mn-ea"/>
                <a:cs typeface="+mn-cs"/>
              </a:rPr>
            </a:br>
            <a:r>
              <a:rPr lang="es-ES" sz="1200" b="0" i="0" kern="1200" dirty="0">
                <a:solidFill>
                  <a:schemeClr val="tx1"/>
                </a:solidFill>
                <a:effectLst/>
                <a:latin typeface="+mn-lt"/>
                <a:ea typeface="+mn-ea"/>
                <a:cs typeface="+mn-cs"/>
              </a:rPr>
              <a:t>Específicamente, la barrera de la zanja se extiende 18 pulgadas (0,45 m) por encima de la parte vertical de las paredes, pero está por debajo del borde de la zanja. Por lo tanto, donde la parte superior de la barrera está debajo del nivel, debe extenderse un mínimo de 18 pulgadas por encima de la parte vertical de la pared.</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dirty="0"/>
              <a:t>(https://www.osha.gov/sites/default/files/2018-12/excavation_safety_part_2.ppt)</a:t>
            </a:r>
          </a:p>
        </p:txBody>
      </p:sp>
      <p:sp>
        <p:nvSpPr>
          <p:cNvPr id="4" name="Slide Number Placeholder 3"/>
          <p:cNvSpPr>
            <a:spLocks noGrp="1"/>
          </p:cNvSpPr>
          <p:nvPr>
            <p:ph type="sldNum" sz="quarter" idx="10"/>
          </p:nvPr>
        </p:nvSpPr>
        <p:spPr/>
        <p:txBody>
          <a:bodyPr/>
          <a:lstStyle/>
          <a:p>
            <a:fld id="{236F376C-05AE-40DA-9153-0868A2A48635}" type="slidenum">
              <a:rPr lang="en-US" smtClean="0"/>
              <a:t>73</a:t>
            </a:fld>
            <a:endParaRPr lang="en-US"/>
          </a:p>
        </p:txBody>
      </p:sp>
    </p:spTree>
    <p:extLst>
      <p:ext uri="{BB962C8B-B14F-4D97-AF65-F5344CB8AC3E}">
        <p14:creationId xmlns:p14="http://schemas.microsoft.com/office/powerpoint/2010/main" val="36496548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dirty="0"/>
          </a:p>
          <a:p>
            <a:r>
              <a:rPr lang="es-MX" altLang="en-US" sz="1200" b="1" noProof="0" dirty="0"/>
              <a:t>Nota para el entrenador:</a:t>
            </a:r>
          </a:p>
          <a:p>
            <a:endParaRPr lang="en-US" altLang="en-US" b="1" dirty="0"/>
          </a:p>
          <a:p>
            <a:r>
              <a:rPr lang="es-ES" altLang="en-US" dirty="0"/>
              <a:t>ARMADURA (SISTEMA ESCUDO) significa una estructura que es capaz de resistir las fuerzas impuestas por un derrumbe y por lo tanto proteger a los empleados dentro de la estructura. Las armaduras pueden ser estructuras permanentes o pueden diseñarse para ser portátiles y moverse a medida que avanza el trabajo.</a:t>
            </a:r>
          </a:p>
          <a:p>
            <a:r>
              <a:rPr lang="es-ES" altLang="en-US" dirty="0"/>
              <a:t>Las armaduras y cajas de zanja, si se instalan correctamente, están diseñados para proteger a los trabajadores de las fuerzas de un derrumbe</a:t>
            </a:r>
          </a:p>
          <a:p>
            <a:r>
              <a:rPr lang="es-ES" altLang="en-US" dirty="0"/>
              <a:t>Para que la armadura haga su trabajo, el trabajador debe permanecer dentro de la protección de la armadura incluso al entrar y salir.</a:t>
            </a:r>
          </a:p>
          <a:p>
            <a:r>
              <a:rPr lang="es-ES" altLang="en-US" dirty="0"/>
              <a:t>Utilice una caja de zanja o una armadura diseñada o aprobada por un ingeniero profesional registrado o basado en datos tabulados preparados o aprobados por un ingeniero profesional registrado. También se pueden utilizar madera, aluminio u otros materiales adecuados.</a:t>
            </a:r>
          </a:p>
          <a:p>
            <a:endParaRPr lang="en-US" altLang="en-US" dirty="0"/>
          </a:p>
          <a:p>
            <a:r>
              <a:rPr lang="es-ES" altLang="en-US" noProof="0" dirty="0"/>
              <a:t>La foto se copió de </a:t>
            </a:r>
            <a:r>
              <a:rPr lang="en-US" altLang="en-US" baseline="0" dirty="0"/>
              <a:t>(https://www.osha.org/Publications/osha2226.pdf)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74</a:t>
            </a:fld>
            <a:endParaRPr lang="en-US"/>
          </a:p>
        </p:txBody>
      </p:sp>
    </p:spTree>
    <p:extLst>
      <p:ext uri="{BB962C8B-B14F-4D97-AF65-F5344CB8AC3E}">
        <p14:creationId xmlns:p14="http://schemas.microsoft.com/office/powerpoint/2010/main" val="27921927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dirty="0"/>
          </a:p>
          <a:p>
            <a:r>
              <a:rPr lang="es-MX" altLang="en-US" sz="1200" b="1" noProof="0" dirty="0"/>
              <a:t>Nota para el entrenador:</a:t>
            </a:r>
          </a:p>
          <a:p>
            <a:pPr>
              <a:defRPr/>
            </a:pPr>
            <a:endParaRPr lang="en-US" b="1" dirty="0">
              <a:cs typeface="Calibri"/>
            </a:endParaRPr>
          </a:p>
          <a:p>
            <a:pPr>
              <a:defRPr/>
            </a:pPr>
            <a:r>
              <a:rPr lang="es-ES" dirty="0">
                <a:cs typeface="Calibri"/>
              </a:rPr>
              <a:t>Revise los tres tipos comunes de sistemas de protección en trabajos de excavación.</a:t>
            </a:r>
            <a:endParaRPr lang="en-US" b="1"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75</a:t>
            </a:fld>
            <a:endParaRPr lang="en-US"/>
          </a:p>
        </p:txBody>
      </p:sp>
    </p:spTree>
    <p:extLst>
      <p:ext uri="{BB962C8B-B14F-4D97-AF65-F5344CB8AC3E}">
        <p14:creationId xmlns:p14="http://schemas.microsoft.com/office/powerpoint/2010/main" val="11326513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noProof="0" dirty="0"/>
              <a:t>Referir a https://www.osha.gov/SLTC/trenchingexcavation/newsletter.html</a:t>
            </a:r>
          </a:p>
        </p:txBody>
      </p:sp>
      <p:sp>
        <p:nvSpPr>
          <p:cNvPr id="4" name="Slide Number Placeholder 3"/>
          <p:cNvSpPr>
            <a:spLocks noGrp="1"/>
          </p:cNvSpPr>
          <p:nvPr>
            <p:ph type="sldNum" sz="quarter" idx="10"/>
          </p:nvPr>
        </p:nvSpPr>
        <p:spPr/>
        <p:txBody>
          <a:bodyPr/>
          <a:lstStyle/>
          <a:p>
            <a:fld id="{236F376C-05AE-40DA-9153-0868A2A48635}" type="slidenum">
              <a:rPr lang="en-US" smtClean="0"/>
              <a:t>76</a:t>
            </a:fld>
            <a:endParaRPr lang="en-US"/>
          </a:p>
        </p:txBody>
      </p:sp>
    </p:spTree>
    <p:extLst>
      <p:ext uri="{BB962C8B-B14F-4D97-AF65-F5344CB8AC3E}">
        <p14:creationId xmlns:p14="http://schemas.microsoft.com/office/powerpoint/2010/main" val="25129520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228600" indent="-228600"/>
            <a:endParaRPr lang="en-US" altLang="en-US" u="sng" dirty="0"/>
          </a:p>
          <a:p>
            <a:pPr marL="228600" indent="-228600"/>
            <a:r>
              <a:rPr lang="es-ES" altLang="en-US" dirty="0">
                <a:cs typeface="Calibri"/>
              </a:rPr>
              <a:t>Referencia 1926.652 (d)</a:t>
            </a:r>
          </a:p>
          <a:p>
            <a:pPr marL="228600" indent="-228600"/>
            <a:r>
              <a:rPr lang="es-ES" altLang="en-US" dirty="0">
                <a:cs typeface="Calibri"/>
              </a:rPr>
              <a:t>(1) Los materiales y equipos utilizados para los sistemas de protección deberán estar libres de daños o defectos que puedan afectar su correcto funcionamiento.</a:t>
            </a:r>
          </a:p>
          <a:p>
            <a:pPr marL="228600" indent="-228600"/>
            <a:r>
              <a:rPr lang="es-ES" altLang="en-US" dirty="0">
                <a:cs typeface="Calibri"/>
              </a:rPr>
              <a:t>(2) Los materiales y equipos manufacturados utilizados para los sistemas de protección deben usarse y mantenerse de una manera que sea consistente con las recomendaciones del fabricante y de una manera que prevenga la exposición de los empleados a los peligros.</a:t>
            </a:r>
          </a:p>
          <a:p>
            <a:pPr marL="228600" indent="-228600"/>
            <a:r>
              <a:rPr lang="es-ES" altLang="en-US" dirty="0">
                <a:cs typeface="Calibri"/>
              </a:rPr>
              <a:t>(3) Cuando el material o equipo que se utiliza para los sistemas de protección está dañado, una persona competente debe examinar el material o equipo y evaluar su idoneidad para su uso continuo. Si la persona competente no puede asegurar que el material o equipo sea capaz de soportar las cargas previstas o que sea adecuado para un uso seguro, entonces dicho material o equipo deberá retirarse de servicio y será evaluado y aprobado por un ingeniero profesional registrado antes de ser devuelto al servicio.</a:t>
            </a:r>
            <a:endParaRPr lang="en-US" altLang="en-US"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77</a:t>
            </a:fld>
            <a:endParaRPr lang="en-US"/>
          </a:p>
        </p:txBody>
      </p:sp>
    </p:spTree>
    <p:extLst>
      <p:ext uri="{BB962C8B-B14F-4D97-AF65-F5344CB8AC3E}">
        <p14:creationId xmlns:p14="http://schemas.microsoft.com/office/powerpoint/2010/main" val="14564024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ES" sz="1200" b="0" i="0" u="none" strike="noStrike" kern="1200" baseline="0" dirty="0">
                <a:solidFill>
                  <a:schemeClr val="tx1"/>
                </a:solidFill>
                <a:latin typeface="+mn-lt"/>
                <a:ea typeface="+mn-ea"/>
                <a:cs typeface="+mn-cs"/>
              </a:rPr>
              <a:t>Las normas de OSHA prohíben a los empleadores permitir que los trabajadores ingresen a una excavación donde se haya acumulado o se esté acumulando agua a menos que se tomen las precauciones adecuadas para proteger a los trabajadores.</a:t>
            </a:r>
          </a:p>
          <a:p>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a:t>
            </a:r>
            <a:r>
              <a:rPr lang="en-GB" altLang="en-US" sz="1200" dirty="0"/>
              <a:t>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78</a:t>
            </a:fld>
            <a:endParaRPr lang="en-US"/>
          </a:p>
        </p:txBody>
      </p:sp>
    </p:spTree>
    <p:extLst>
      <p:ext uri="{BB962C8B-B14F-4D97-AF65-F5344CB8AC3E}">
        <p14:creationId xmlns:p14="http://schemas.microsoft.com/office/powerpoint/2010/main" val="2857559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228600" indent="-228600">
              <a:lnSpc>
                <a:spcPct val="80000"/>
              </a:lnSpc>
            </a:pPr>
            <a:endParaRPr lang="en-US" altLang="en-US" u="sng" dirty="0"/>
          </a:p>
          <a:p>
            <a:pPr marL="0" indent="0">
              <a:lnSpc>
                <a:spcPct val="80000"/>
              </a:lnSpc>
            </a:pPr>
            <a:r>
              <a:rPr lang="es-ES" altLang="en-US" u="none" baseline="0" dirty="0"/>
              <a:t>De acuerdo con el Manual técnico de OSHA (https://www.osha.gov/dts/osta/otm/otm_v/otm_v_2.html), se deben proporcionar métodos para controlar el agua estancada y la acumulación de agua, y deben consistir en lo siguiente si los empleados están autorizados para trabajar en la excavación: Uso de sistemas especiales de soporte o blindaje aprobados por un ingeniero profesional registrado. Equipo de remoción de agua, es decir, bien apuntado, usado y monitoreado por una persona competente. Arneses de seguridad y cuerdas de salvamento usados de conformidad con 29 CFR 1926.104. Desviar el agua superficial de la zanja. Retirar a los empleados de la zanja durante las tormentas. Zanjas cuidadosamente inspeccionadas por una persona competente después de cada lluvia y antes de que se permita a los empleados volver a entrar en ellas.</a:t>
            </a:r>
            <a:endParaRPr 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79</a:t>
            </a:fld>
            <a:endParaRPr lang="en-US"/>
          </a:p>
        </p:txBody>
      </p:sp>
    </p:spTree>
    <p:extLst>
      <p:ext uri="{BB962C8B-B14F-4D97-AF65-F5344CB8AC3E}">
        <p14:creationId xmlns:p14="http://schemas.microsoft.com/office/powerpoint/2010/main" val="165538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b="1" noProof="0" dirty="0"/>
              <a:t>Nota para el entrenador:</a:t>
            </a:r>
          </a:p>
          <a:p>
            <a:endParaRPr lang="es-MX" dirty="0">
              <a:cs typeface="Calibri"/>
            </a:endParaRPr>
          </a:p>
          <a:p>
            <a:r>
              <a:rPr lang="es-MX" dirty="0">
                <a:cs typeface="Calibri"/>
              </a:rPr>
              <a:t>La segunda sección tratará sobre los peligros en excavación en la construcción.</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8</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a:t>
            </a:fld>
            <a:endParaRPr lang="en-US"/>
          </a:p>
        </p:txBody>
      </p:sp>
    </p:spTree>
    <p:extLst>
      <p:ext uri="{BB962C8B-B14F-4D97-AF65-F5344CB8AC3E}">
        <p14:creationId xmlns:p14="http://schemas.microsoft.com/office/powerpoint/2010/main" val="1804377056"/>
      </p:ext>
    </p:extLst>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Referir a https://www.osha.gov/dts/osta/otm/otm_v/otm_v_2.html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dirty="0"/>
              <a:t>Al realizar pruebas de contaminantes atmosféricos, se debe considerar lo siguiente: Las pruebas deben realizarse antes de que los empleados ingresen a la zanja y deben realizarse con regularidad para garantizar que la zanja permanezca segura. La frecuencia de las pruebas debe aumentarse si el equipo está funcionando en la zanja. La frecuencia de las pruebas también debe aumentarse si se realiza soldadura, corte o quemado en la zanja.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(https://osha.oregon.gov/edu/Documents/workshop-materials/1-320i.pdf</a:t>
            </a:r>
            <a:r>
              <a:rPr lang="en-GB" alt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80</a:t>
            </a:fld>
            <a:endParaRPr lang="en-US"/>
          </a:p>
        </p:txBody>
      </p:sp>
    </p:spTree>
    <p:extLst>
      <p:ext uri="{BB962C8B-B14F-4D97-AF65-F5344CB8AC3E}">
        <p14:creationId xmlns:p14="http://schemas.microsoft.com/office/powerpoint/2010/main" val="42312399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Según (https://www.osha.gov/dts/osta/otm/otm_v/otm_v_2.html), los empleados que deben usar protección respiratoria deben estar capacitados, someterse a una prueba de ajuste y estar inscritos en un programa de protección respiratoria. Algunas zanjas califican como espacios confinados. Cuando esto ocurre, también se requiere el cumplimiento de la Norma para espacios confinados.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 acuerdo con la Publicación de Seguridad en Excavaciones y Zanjas de OSHA 2226-10R 2015 (https://www.osha.gov/Publications/osha2226.pdf), si existen condiciones atmosféricas peligrosas o se puede esperar razonablemente que se desarrollen en una excavación, el empleador debe asegurarse la disponibilidad inmediata de equipo de rescate de emergencia, como un aparato de respiración, un arnés y una cuerda de seguridad, o una camilla de canasta. Este equipo debe ser atendido cuando esté en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Referir a https://osha.oregon.gov/edu/Documents/workshop-materials/1-320i.pdf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dirty="0"/>
              <a:t>(https://www.osha.gov/SLTC/etools/respiratory/)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a:p>
        </p:txBody>
      </p:sp>
      <p:sp>
        <p:nvSpPr>
          <p:cNvPr id="4" name="Slide Number Placeholder 3"/>
          <p:cNvSpPr>
            <a:spLocks noGrp="1"/>
          </p:cNvSpPr>
          <p:nvPr>
            <p:ph type="sldNum" sz="quarter" idx="10"/>
          </p:nvPr>
        </p:nvSpPr>
        <p:spPr/>
        <p:txBody>
          <a:bodyPr/>
          <a:lstStyle/>
          <a:p>
            <a:fld id="{236F376C-05AE-40DA-9153-0868A2A48635}" type="slidenum">
              <a:rPr lang="en-US" smtClean="0"/>
              <a:t>81</a:t>
            </a:fld>
            <a:endParaRPr lang="en-US"/>
          </a:p>
        </p:txBody>
      </p:sp>
    </p:spTree>
    <p:extLst>
      <p:ext uri="{BB962C8B-B14F-4D97-AF65-F5344CB8AC3E}">
        <p14:creationId xmlns:p14="http://schemas.microsoft.com/office/powerpoint/2010/main" val="36807109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 acuerdo con la Regulación de OSHA 1926.651 (c) (2), una escalera, rampa u otro medio seguro de salida debe ubicarse en aquellas excavaciones de zanja que tengan 4 pies (1.22 m) o más de profundidad y que no requieran más de 25 pies (7,62 m) de recorrido lateral para los empleados.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a:t>
            </a:r>
            <a:r>
              <a:rPr lang="en-GB" altLang="en-US" sz="1200" dirty="0"/>
              <a:t>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82</a:t>
            </a:fld>
            <a:endParaRPr lang="en-US"/>
          </a:p>
        </p:txBody>
      </p:sp>
    </p:spTree>
    <p:extLst>
      <p:ext uri="{BB962C8B-B14F-4D97-AF65-F5344CB8AC3E}">
        <p14:creationId xmlns:p14="http://schemas.microsoft.com/office/powerpoint/2010/main" val="33068975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latin typeface="Arial" panose="020B0604020202020204" pitchFamily="34" charset="0"/>
            </a:endParaRPr>
          </a:p>
          <a:p>
            <a:r>
              <a:rPr lang="es-ES" altLang="en-US" dirty="0"/>
              <a:t>De acuerdo con (https://www.osha.gov/dts/osta/otm/otm_v/otm_v_2.html), las escaleras deben asegurarse y extenderse un mínimo de 36 pulgadas (0,9 m) por encima del nivel de suelo. Las escaleras de metal deben usarse con precaución, particularmente cuando hay servicios eléctricos.</a:t>
            </a:r>
          </a:p>
          <a:p>
            <a:endParaRPr lang="en-US" altLang="en-US" dirty="0">
              <a:latin typeface="Arial" panose="020B0604020202020204" pitchFamily="34" charset="0"/>
            </a:endParaRPr>
          </a:p>
          <a:p>
            <a:r>
              <a:rPr lang="es-ES" altLang="en-US" noProof="0" dirty="0"/>
              <a:t>La foto se copió de </a:t>
            </a:r>
            <a:r>
              <a:rPr lang="en-US" altLang="en-US" baseline="0" dirty="0"/>
              <a:t>(https://osha.oregon.gov/edu/Documents/workshop-materials/1-320i.pdf)</a:t>
            </a:r>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83</a:t>
            </a:fld>
            <a:endParaRPr lang="en-US"/>
          </a:p>
        </p:txBody>
      </p:sp>
    </p:spTree>
    <p:extLst>
      <p:ext uri="{BB962C8B-B14F-4D97-AF65-F5344CB8AC3E}">
        <p14:creationId xmlns:p14="http://schemas.microsoft.com/office/powerpoint/2010/main" val="29418150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De acuerdo con la Regulación OSHA 1926.650 (b), "Rampa" significa una superficie inclinada para caminar o trabajar que se usa para obtener acceso a un punto desde otro y está construida de tierra o de materiales estructurales como acero o madera.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De acuerdo con el Reglamento OSHA 1926.651 (b), las rampas estructurales que son utilizadas únicamente por los empleados como medio de ingreso o egreso de excavaciones deben ser diseñadas por una persona competente. Las rampas estructurales utilizadas para el acceso o la salida de equipos deben ser diseñadas por una persona competente calificada en diseño estructural y deben construirse de acuerdo con el diseño.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altLang="zh-CN" sz="1200" dirty="0"/>
              <a:t>(https://www.osha.gov/sites/default/files/2018-12/fy15_sh-27662-sh5_Excavation_Safety.pptx)</a:t>
            </a: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84</a:t>
            </a:fld>
            <a:endParaRPr lang="en-US"/>
          </a:p>
        </p:txBody>
      </p:sp>
    </p:spTree>
    <p:extLst>
      <p:ext uri="{BB962C8B-B14F-4D97-AF65-F5344CB8AC3E}">
        <p14:creationId xmlns:p14="http://schemas.microsoft.com/office/powerpoint/2010/main" val="16436810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De acuerdo con la Publicación de Seguridad en Excavaciones y Zanjas de OSHA 2226-10R 2015 (https://www.osha.gov/Publications/osha2226.pdf), los miembros estructurales utilizados para rampas o pasarelas deben tener un espesor uniforme y estar unidos de manera que se eviten tropiezos o desplazamientos.</a:t>
            </a:r>
          </a:p>
          <a:p>
            <a:endParaRPr lang="en-US" altLang="en-US" sz="1200" b="0" i="0" u="none" strike="noStrike" kern="1200" baseline="0" dirty="0">
              <a:solidFill>
                <a:schemeClr val="tx1"/>
              </a:solidFill>
              <a:latin typeface="+mn-lt"/>
              <a:ea typeface="+mn-ea"/>
              <a:cs typeface="+mn-cs"/>
            </a:endParaRPr>
          </a:p>
          <a:p>
            <a:r>
              <a:rPr lang="es-ES" altLang="en-US" noProof="0" dirty="0"/>
              <a:t>La foto se copió de </a:t>
            </a:r>
            <a:r>
              <a:rPr lang="en-US" altLang="en-US" sz="1200" b="0" i="0" u="none" strike="noStrike" kern="1200" baseline="0" dirty="0">
                <a:solidFill>
                  <a:schemeClr val="tx1"/>
                </a:solidFill>
                <a:latin typeface="+mn-lt"/>
                <a:ea typeface="+mn-ea"/>
                <a:cs typeface="+mn-cs"/>
              </a:rPr>
              <a:t>(</a:t>
            </a:r>
            <a:r>
              <a:rPr lang="en-US" dirty="0"/>
              <a:t>https://www.osha.gov/SLTC/etools/construction/trenching/mainpage.html</a:t>
            </a:r>
            <a:r>
              <a:rPr lang="en-US" altLang="en-US" sz="1200" b="0" i="0" u="none" strike="noStrike" kern="1200" baseline="0" dirty="0">
                <a:solidFill>
                  <a:schemeClr val="tx1"/>
                </a:solidFill>
                <a:latin typeface="+mn-lt"/>
                <a:ea typeface="+mn-ea"/>
                <a:cs typeface="+mn-cs"/>
              </a:rPr>
              <a:t>)</a:t>
            </a: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85</a:t>
            </a:fld>
            <a:endParaRPr lang="en-US"/>
          </a:p>
        </p:txBody>
      </p:sp>
    </p:spTree>
    <p:extLst>
      <p:ext uri="{BB962C8B-B14F-4D97-AF65-F5344CB8AC3E}">
        <p14:creationId xmlns:p14="http://schemas.microsoft.com/office/powerpoint/2010/main" val="26101002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noProof="0" dirty="0"/>
              <a:t>Referencia 1926.651(c) and 1926.1053 (escalera)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(http://www.osha.gov/sites/default/files/2018-12/excavation_safety_part_1.ppt)</a:t>
            </a: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86</a:t>
            </a:fld>
            <a:endParaRPr lang="en-US"/>
          </a:p>
        </p:txBody>
      </p:sp>
    </p:spTree>
    <p:extLst>
      <p:ext uri="{BB962C8B-B14F-4D97-AF65-F5344CB8AC3E}">
        <p14:creationId xmlns:p14="http://schemas.microsoft.com/office/powerpoint/2010/main" val="18195402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dirty="0"/>
              <a:t>Según el Manual técnico de OSHA (https://www.osha.gov/dts/osta/otm/otm_v/otm_v_2.html), los empleados no pueden trabajar debajo de objetos elevados. Se requiere que los empleados se mantengan alejados de</a:t>
            </a:r>
            <a:r>
              <a:rPr lang="es-ES" altLang="en-US" baseline="0" dirty="0"/>
              <a:t> cualquier</a:t>
            </a:r>
            <a:r>
              <a:rPr lang="es-ES" altLang="en-US" dirty="0"/>
              <a:t> equipo que se está cargando o descargando. Los operadores de equipo o los conductores de camiones pueden permanecer en su equipo durante la carga y descarga si el equipo está debidamente equipado con un protector de cabina o un toldo adecuado.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dirty="0"/>
              <a:t>De acuerdo con el Reglamento de OSHA 1926.651, no se permitirá a ningún empleado estar debajo de cargas manipuladas con equipo de elevación o excavación. Se requerirá que los empleados se mantengan alejados de cualquier vehículo que se cargue o descargue para evitar ser golpeados por cualquier derrame o caída de materiales.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altLang="zh-CN" sz="1200" dirty="0"/>
              <a:t>(https://www.osha.gov/sites/default/files/2018-12/fy15_sh-27662-sh5_Excavation_Safety.pptx)</a:t>
            </a: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87</a:t>
            </a:fld>
            <a:endParaRPr lang="en-US"/>
          </a:p>
        </p:txBody>
      </p:sp>
    </p:spTree>
    <p:extLst>
      <p:ext uri="{BB962C8B-B14F-4D97-AF65-F5344CB8AC3E}">
        <p14:creationId xmlns:p14="http://schemas.microsoft.com/office/powerpoint/2010/main" val="31003030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s-ES" altLang="en-US" dirty="0"/>
              <a:t>Debes estar protegido de los materiales o equipos excavados u otros que puedan representar un peligro al caer o rodar dentro de las excavaciones.</a:t>
            </a:r>
          </a:p>
          <a:p>
            <a:endParaRPr lang="es-ES" altLang="en-US" dirty="0"/>
          </a:p>
          <a:p>
            <a:r>
              <a:rPr lang="es-ES" altLang="en-US" dirty="0"/>
              <a:t>De acuerdo con el Reglamento OSHA 1926.651 (j) (2), se debe proporcionar protección colocando y manteniendo dichos materiales o equipos al menos a 2 pies (.61 m) del borde de las excavaciones, o mediante el uso de dispositivos de retención que sean suficientes para evitar que los materiales o equipos caigan o rueden dentro de las excavaciones, o mediante una combinación de ambos si es necesario. De ser posible, colocarse más atrás cuando se trate de una "sobrecarga“.</a:t>
            </a:r>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88</a:t>
            </a:fld>
            <a:endParaRPr lang="en-US"/>
          </a:p>
        </p:txBody>
      </p:sp>
    </p:spTree>
    <p:extLst>
      <p:ext uri="{BB962C8B-B14F-4D97-AF65-F5344CB8AC3E}">
        <p14:creationId xmlns:p14="http://schemas.microsoft.com/office/powerpoint/2010/main" val="37719462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(https://www.osha.gov/SLTC/etools/construction/trenching/mainpage.html)</a:t>
            </a: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89</a:t>
            </a:fld>
            <a:endParaRPr lang="en-US"/>
          </a:p>
        </p:txBody>
      </p:sp>
    </p:spTree>
    <p:extLst>
      <p:ext uri="{BB962C8B-B14F-4D97-AF65-F5344CB8AC3E}">
        <p14:creationId xmlns:p14="http://schemas.microsoft.com/office/powerpoint/2010/main" val="33242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dirty="0"/>
          </a:p>
          <a:p>
            <a:r>
              <a:rPr lang="es-MX" altLang="en-US" b="1" noProof="0" dirty="0"/>
              <a:t>Nota para el entrenador:</a:t>
            </a:r>
          </a:p>
          <a:p>
            <a:endParaRPr lang="en-US" altLang="en-US" dirty="0">
              <a:cs typeface="Calibri"/>
            </a:endParaRPr>
          </a:p>
          <a:p>
            <a:r>
              <a:rPr lang="es-ES" altLang="en-US" dirty="0">
                <a:cs typeface="Calibri"/>
              </a:rPr>
              <a:t>La tercera sección del entrenamiento será sobre la prevención de peligros en excavación.</a:t>
            </a:r>
            <a:endParaRPr lang="en-US" altLang="en-US" dirty="0">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9</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a:t>
            </a:fld>
            <a:endParaRPr lang="en-US"/>
          </a:p>
        </p:txBody>
      </p:sp>
    </p:spTree>
    <p:extLst>
      <p:ext uri="{BB962C8B-B14F-4D97-AF65-F5344CB8AC3E}">
        <p14:creationId xmlns:p14="http://schemas.microsoft.com/office/powerpoint/2010/main" val="923709289"/>
      </p:ext>
    </p:extLst>
  </p:cSld>
  <p:clrMapOvr>
    <a:overrideClrMapping bg1="lt1" tx1="dk1" bg2="lt2" tx2="dk2" accent1="accent1" accent2="accent2" accent3="accent3" accent4="accent4" accent5="accent5" accent6="accent6" hlink="hlink" folHlink="folHlink"/>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dirty="0"/>
              <a:t>De acuerdo con las regulaciones de OSHA 1926.501 (b) (7), cada empleado en el borde de una excavación de 6 pies (1.8 m) o más de profundidad deberá estar protegido contra caídas mediante sistemas de barandales, cercas o barricadas cuando las excavaciones no se puedan ver fácilmente debido al crecimiento de plantas u otra barrera visual; cada empleado en el borde de un pozo, foso, pozo y excavación similar de 6 pies (1.8 m) o más de profundidad deberá estar protegido contra caídas mediante sistemas de barandales, cercas, barricadas o cubiertas.</a:t>
            </a:r>
            <a:r>
              <a:rPr lang="es-ES" altLang="en-US" baseline="0" dirty="0"/>
              <a:t> </a:t>
            </a:r>
            <a:r>
              <a:rPr lang="es-ES" altLang="en-US" dirty="0"/>
              <a:t>De acuerdo con el Manual técnico de OSHA (https://www.osha.gov/dts/osta/otm/otm_v/otm_v_2.html), se deben tomar los siguientes pasos para evitar que los vehículos caigan accidentalmente en la zanja: Deben instalarse barricadas donde sea necesario.</a:t>
            </a:r>
            <a:r>
              <a:rPr lang="es-ES" altLang="en-US" baseline="0" dirty="0"/>
              <a:t> </a:t>
            </a:r>
            <a:r>
              <a:rPr lang="es-ES" altLang="en-US" dirty="0"/>
              <a:t>Se deben utilizar señales manuales o mecánicas según sea necesario. Deben instalarse registros de parada si existe el peligro de que los vehículos caigan en la zanja. El suelo debe clasificarse lejos de la excavación; esto ayudará en el control del vehículo y la canalización del agua de escurrimiento.</a:t>
            </a:r>
            <a:r>
              <a:rPr lang="es-ES" altLang="en-US" baseline="0" dirty="0"/>
              <a:t> </a:t>
            </a:r>
            <a:r>
              <a:rPr lang="es-ES" altLang="en-US" dirty="0"/>
              <a:t>De acuerdo con las regulaciones de OSHA 1926.501 (b) (7), cada empleado en el borde de un pozo, foso, pozo y excavación similar de 6 pies (1.8 m) o más de profundidad deberá estar protegido contra caídas mediante sistemas de barandales, cercas, barricadas o cubiertas.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US" altLang="en-US" dirty="0"/>
              <a:t>(https://www.osha.gov/Publications/OSHA3974.pdf)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90</a:t>
            </a:fld>
            <a:endParaRPr lang="en-US"/>
          </a:p>
        </p:txBody>
      </p:sp>
    </p:spTree>
    <p:extLst>
      <p:ext uri="{BB962C8B-B14F-4D97-AF65-F5344CB8AC3E}">
        <p14:creationId xmlns:p14="http://schemas.microsoft.com/office/powerpoint/2010/main" val="2840626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fontAlgn="t"/>
            <a:br>
              <a:rPr lang="es-ES" sz="1200" b="0" i="0" kern="1200" dirty="0">
                <a:solidFill>
                  <a:schemeClr val="tx1"/>
                </a:solidFill>
                <a:effectLst/>
                <a:latin typeface="+mn-lt"/>
                <a:ea typeface="+mn-ea"/>
                <a:cs typeface="+mn-cs"/>
              </a:rPr>
            </a:br>
            <a:r>
              <a:rPr lang="es-ES" sz="1200" b="0" i="0" kern="1200" dirty="0">
                <a:solidFill>
                  <a:schemeClr val="tx1"/>
                </a:solidFill>
                <a:effectLst/>
                <a:latin typeface="+mn-lt"/>
                <a:ea typeface="+mn-ea"/>
                <a:cs typeface="+mn-cs"/>
              </a:rPr>
              <a:t>De acuerdo con (https://www.osha.gov/OshDoc/data_Hurricane_Facts/trench_excavation_fs.pdf), asegúrese de que el personal use ropa de alta visibilidad u otra ropa adecuada cuando esté expuesto al tráfico vehicular.</a:t>
            </a:r>
            <a:br>
              <a:rPr lang="es-ES" sz="1200" b="0" i="0" kern="1200" dirty="0">
                <a:solidFill>
                  <a:schemeClr val="tx1"/>
                </a:solidFill>
                <a:effectLst/>
                <a:latin typeface="+mn-lt"/>
                <a:ea typeface="+mn-ea"/>
                <a:cs typeface="+mn-cs"/>
              </a:rPr>
            </a:br>
            <a:br>
              <a:rPr lang="es-ES" sz="1200" b="0" i="0" kern="1200" dirty="0">
                <a:solidFill>
                  <a:schemeClr val="tx1"/>
                </a:solidFill>
                <a:effectLst/>
                <a:latin typeface="+mn-lt"/>
                <a:ea typeface="+mn-ea"/>
                <a:cs typeface="+mn-cs"/>
              </a:rPr>
            </a:br>
            <a:r>
              <a:rPr lang="es-ES" sz="1200" b="0" i="0" kern="1200" dirty="0">
                <a:solidFill>
                  <a:schemeClr val="tx1"/>
                </a:solidFill>
                <a:effectLst/>
                <a:latin typeface="+mn-lt"/>
                <a:ea typeface="+mn-ea"/>
                <a:cs typeface="+mn-cs"/>
              </a:rPr>
              <a:t>De acuerdo con el Manual Técnico de OSHA (https://www.osha.gov/dts/osta/otm/otm_v/otm_v_2.html), los procedimientos para proteger a los empleados de ser heridos o muertos por el tráfico de vehículos incluyen: proporcionarles</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y exigirles que usen chalecos de advertencia u otras prendas adecuadas marcadas o fabricadas con materiales reflectantes o de alta visibilidad.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a:defRPr/>
            </a:pPr>
            <a:r>
              <a:rPr lang="es-ES" altLang="en-US" noProof="0" dirty="0"/>
              <a:t>La foto se copió de </a:t>
            </a:r>
            <a:r>
              <a:rPr lang="en-US" altLang="en-US" dirty="0"/>
              <a:t>(https://www.osha.gov/enforcement)</a:t>
            </a:r>
            <a:endParaRPr lang="en-US" alt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91</a:t>
            </a:fld>
            <a:endParaRPr lang="en-US"/>
          </a:p>
        </p:txBody>
      </p:sp>
    </p:spTree>
    <p:extLst>
      <p:ext uri="{BB962C8B-B14F-4D97-AF65-F5344CB8AC3E}">
        <p14:creationId xmlns:p14="http://schemas.microsoft.com/office/powerpoint/2010/main" val="36498445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s-ES" altLang="en-US" noProof="0" dirty="0"/>
              <a:t>La foto se copió de </a:t>
            </a:r>
            <a:r>
              <a:rPr lang="en-US" altLang="en-US" baseline="0" dirty="0"/>
              <a:t>(</a:t>
            </a:r>
            <a:r>
              <a:rPr lang="en-US" altLang="en-US" dirty="0"/>
              <a:t>https://www.osha.gov/SLTC/etools/construction/trenching/mainpage.html)</a:t>
            </a:r>
          </a:p>
        </p:txBody>
      </p:sp>
      <p:sp>
        <p:nvSpPr>
          <p:cNvPr id="4" name="Slide Number Placeholder 3"/>
          <p:cNvSpPr>
            <a:spLocks noGrp="1"/>
          </p:cNvSpPr>
          <p:nvPr>
            <p:ph type="sldNum" sz="quarter" idx="10"/>
          </p:nvPr>
        </p:nvSpPr>
        <p:spPr/>
        <p:txBody>
          <a:bodyPr/>
          <a:lstStyle/>
          <a:p>
            <a:fld id="{236F376C-05AE-40DA-9153-0868A2A48635}" type="slidenum">
              <a:rPr lang="en-US" smtClean="0"/>
              <a:t>92</a:t>
            </a:fld>
            <a:endParaRPr lang="en-US"/>
          </a:p>
        </p:txBody>
      </p:sp>
    </p:spTree>
    <p:extLst>
      <p:ext uri="{BB962C8B-B14F-4D97-AF65-F5344CB8AC3E}">
        <p14:creationId xmlns:p14="http://schemas.microsoft.com/office/powerpoint/2010/main" val="13363573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s-ES" sz="1200" b="0" i="0" u="none" strike="noStrike" kern="1200" baseline="0" dirty="0">
                <a:solidFill>
                  <a:schemeClr val="tx1"/>
                </a:solidFill>
                <a:latin typeface="+mn-lt"/>
                <a:ea typeface="+mn-ea"/>
                <a:cs typeface="+mn-cs"/>
              </a:rPr>
              <a:t>De acuerdo con la Publicación de Seguridad de Excavaciones y Zanjas de OSHA 2226-10R 2015 (https://www.osha.gov/Publications/osha2226.pdf), antes de comenzar a trabajar, las normas de excavación requieren que los empleadores hagan lo siguiente: determinar la(s) ubicación(es) aproximada(s) de las instalaciones de servicios públicos, incluidas las líneas de alcantarillado, teléfono, combustible, electricidad y agua. Una práctica común de la industria es llamar al 811, el número de “Llame antes de excavar”, para establecer la ubicación de cualquier instalación de servicios públicos subterráneos en el área de trabajo. Comuníquese y notifique a las empresas de servicios públicos o propietarios involucrados para informarles del trabajo propuesto dentro de los tiempos de respuesta locales establecidos o habituales.</a:t>
            </a:r>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93</a:t>
            </a:fld>
            <a:endParaRPr lang="en-US"/>
          </a:p>
        </p:txBody>
      </p:sp>
    </p:spTree>
    <p:extLst>
      <p:ext uri="{BB962C8B-B14F-4D97-AF65-F5344CB8AC3E}">
        <p14:creationId xmlns:p14="http://schemas.microsoft.com/office/powerpoint/2010/main" val="9094874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s-ES" sz="1200" b="0" i="0" u="none" strike="noStrike" kern="1200" baseline="0" dirty="0">
                <a:solidFill>
                  <a:schemeClr val="tx1"/>
                </a:solidFill>
                <a:latin typeface="+mn-lt"/>
                <a:ea typeface="+mn-ea"/>
                <a:cs typeface="+mn-cs"/>
              </a:rPr>
              <a:t>De acuerdo con la Publicación de Seguridad en Excavaciones y Zanjas de OSHA 2226-10R 2015 (https://www.osha.gov/Publications/osha2226.pdf), solicite a las compañías de servicios públicos o a los propietarios que establezcan la ubicación de las instalaciones subterráneas antes del inicio del trabajo de excavación. Si no pueden responder dentro de las 24 horas (a menos que el período requerido por la ley estatal o local sea más largo) o no pueden establecer la ubicación exacta de las instalaciones de servicios públicos, los empleadores pueden proceder con precaución, lo que incluye el uso de equipos de detección u otros medios aceptables para ubicar las instalaciones de servicios públicos. Determine la ubicación exacta de las instalaciones subterráneas por medios seguros y aceptables cuando las operaciones de excavación se acerquen a la ubicación aproximada de las instalaciones. Asegúrese de que mientras la excavación esté abierta, las instalaciones subterráneas estén protegidas, apoyadas o retiradas según sea necesario para salvaguardar a los trabajadores.</a:t>
            </a:r>
            <a:endParaRPr lang="en-US" alt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94</a:t>
            </a:fld>
            <a:endParaRPr lang="en-US"/>
          </a:p>
        </p:txBody>
      </p:sp>
    </p:spTree>
    <p:extLst>
      <p:ext uri="{BB962C8B-B14F-4D97-AF65-F5344CB8AC3E}">
        <p14:creationId xmlns:p14="http://schemas.microsoft.com/office/powerpoint/2010/main" val="25788720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http://elcosh.org/document/4226/d001510/kentucky-face-case-report%3A-19-year-old-construction-laborer-crushed-in-trench-collapse-while-laying-sewage-pipe.html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a:defRPr/>
            </a:pPr>
            <a:r>
              <a:rPr lang="en-GB" altLang="en-US" sz="1200" dirty="0"/>
              <a:t>https://www.wave3.com/story/29298688/trench-rescue-underway-on-dixie-highway/</a:t>
            </a:r>
            <a:endParaRPr lang="en-GB" altLang="en-US" sz="1200" dirty="0">
              <a:cs typeface="Calibri"/>
            </a:endParaRPr>
          </a:p>
          <a:p>
            <a:pPr marL="0" marR="0" lvl="0" indent="0" algn="l" defTabSz="914400">
              <a:lnSpc>
                <a:spcPct val="100000"/>
              </a:lnSpc>
              <a:spcBef>
                <a:spcPts val="0"/>
              </a:spcBef>
              <a:spcAft>
                <a:spcPts val="0"/>
              </a:spcAft>
              <a:buClrTx/>
              <a:buSzTx/>
              <a:buFontTx/>
              <a:buNone/>
              <a:tabLst/>
              <a:defRPr/>
            </a:pPr>
            <a:endParaRPr lang="en-GB" altLang="en-US" sz="1200" dirty="0">
              <a:cs typeface="Calibri"/>
            </a:endParaRPr>
          </a:p>
          <a:p>
            <a:pPr>
              <a:defRPr/>
            </a:pPr>
            <a:r>
              <a:rPr lang="es-ES" dirty="0"/>
              <a:t>Cuando analice los posibles factores y las sugerencias sugeridas, consulte http://www.mc.uky.edu/kiprc/face/reports/pdf/15KY031.pdf</a:t>
            </a:r>
            <a:endParaRPr lang="en-GB" dirty="0"/>
          </a:p>
          <a:p>
            <a:pPr marL="0" marR="0" lvl="0" indent="0" algn="l" defTabSz="914400">
              <a:lnSpc>
                <a:spcPct val="100000"/>
              </a:lnSpc>
              <a:spcBef>
                <a:spcPts val="0"/>
              </a:spcBef>
              <a:spcAft>
                <a:spcPts val="0"/>
              </a:spcAft>
              <a:buClrTx/>
              <a:buSzTx/>
              <a:buFontTx/>
              <a:buNone/>
              <a:tabLst/>
              <a:defRPr/>
            </a:pPr>
            <a:endParaRPr lang="en-GB" altLang="en-US" sz="1200" baseline="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a:defRPr/>
            </a:pPr>
            <a:endParaRPr lang="en-GB" altLang="en-US" dirty="0">
              <a:cs typeface="Calibri"/>
            </a:endParaRPr>
          </a:p>
          <a:p>
            <a:pPr>
              <a:defRPr/>
            </a:pPr>
            <a:endParaRPr lang="en-GB" altLang="en-US"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95</a:t>
            </a:fld>
            <a:endParaRPr lang="en-US"/>
          </a:p>
        </p:txBody>
      </p:sp>
    </p:spTree>
    <p:extLst>
      <p:ext uri="{BB962C8B-B14F-4D97-AF65-F5344CB8AC3E}">
        <p14:creationId xmlns:p14="http://schemas.microsoft.com/office/powerpoint/2010/main" val="3324575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r>
              <a:rPr lang="es-MX" altLang="en-US" sz="1200" b="1" noProof="0" dirty="0"/>
              <a:t>Nota para el entrenador:</a:t>
            </a:r>
          </a:p>
          <a:p>
            <a:endParaRPr lang="en-US" altLang="en-US" dirty="0"/>
          </a:p>
          <a:p>
            <a:r>
              <a:rPr lang="es-ES" altLang="en-US" dirty="0"/>
              <a:t>Asegúrese de que no se permita a los trabajadores estar debajo de las cargas que manipulan excavadoras o montacargas.</a:t>
            </a:r>
          </a:p>
          <a:p>
            <a:r>
              <a:rPr lang="es-ES" altLang="en-US" dirty="0"/>
              <a:t>Evite la operación de equipo cerca del borde superior de una excavación porque esto aumenta la posibilidad de fractura del borde.</a:t>
            </a:r>
          </a:p>
          <a:p>
            <a:r>
              <a:rPr lang="es-ES" altLang="en-US" dirty="0"/>
              <a:t>El almacenamiento de materiales cerca del borde superior de una excavación, la vibración y la presencia de agua también aumentan la posibilidad de que se fracture el borde de la zanja.</a:t>
            </a:r>
          </a:p>
          <a:p>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noProof="0" dirty="0"/>
              <a:t>La foto se copió de </a:t>
            </a:r>
            <a:r>
              <a:rPr lang="en-GB" altLang="en-US" sz="1200" baseline="0" dirty="0"/>
              <a:t>(https://www.osha.gov/Publications/OSHA0089.pdf)</a:t>
            </a:r>
            <a:endParaRPr lang="en-GB" alt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96</a:t>
            </a:fld>
            <a:endParaRPr lang="en-US"/>
          </a:p>
        </p:txBody>
      </p:sp>
    </p:spTree>
    <p:extLst>
      <p:ext uri="{BB962C8B-B14F-4D97-AF65-F5344CB8AC3E}">
        <p14:creationId xmlns:p14="http://schemas.microsoft.com/office/powerpoint/2010/main" val="32518826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r>
              <a:rPr lang="en-US" b="1" dirty="0">
                <a:cs typeface="Calibri"/>
              </a:rPr>
              <a:t> </a:t>
            </a:r>
            <a:endParaRPr lang="en-US" b="1" dirty="0"/>
          </a:p>
          <a:p>
            <a:r>
              <a:rPr lang="es-MX" altLang="en-US" sz="1200" b="1" noProof="0" dirty="0"/>
              <a:t>Nota para el entrenador:</a:t>
            </a:r>
          </a:p>
          <a:p>
            <a:pPr>
              <a:defRPr/>
            </a:pPr>
            <a:endParaRPr lang="en-US" b="1" dirty="0"/>
          </a:p>
          <a:p>
            <a:pPr>
              <a:defRPr/>
            </a:pPr>
            <a:r>
              <a:rPr lang="es-MX" noProof="0" dirty="0"/>
              <a:t>La persona competente designada deberá tener y poder demostrar lo siguiente:</a:t>
            </a:r>
            <a:endParaRPr lang="es-MX" noProof="0" dirty="0">
              <a:cs typeface="Calibri"/>
            </a:endParaRPr>
          </a:p>
          <a:p>
            <a:pPr marL="171450" indent="-171450">
              <a:buFont typeface="Arial"/>
              <a:buChar char="•"/>
              <a:defRPr/>
            </a:pPr>
            <a:r>
              <a:rPr lang="es-MX" noProof="0" dirty="0"/>
              <a:t>Formación, experiencia y conocimiento de:</a:t>
            </a:r>
            <a:endParaRPr lang="es-MX" noProof="0" dirty="0">
              <a:cs typeface="Calibri"/>
            </a:endParaRPr>
          </a:p>
          <a:p>
            <a:pPr marL="628650" lvl="1" indent="-171450">
              <a:buFont typeface="Arial"/>
              <a:buChar char="•"/>
              <a:defRPr/>
            </a:pPr>
            <a:r>
              <a:rPr lang="es-MX" noProof="0" dirty="0"/>
              <a:t>análisis de suelos;</a:t>
            </a:r>
            <a:endParaRPr lang="es-MX" noProof="0" dirty="0">
              <a:cs typeface="Calibri"/>
            </a:endParaRPr>
          </a:p>
          <a:p>
            <a:pPr marL="628650" lvl="1" indent="-171450">
              <a:buFont typeface="Arial"/>
              <a:buChar char="•"/>
              <a:defRPr/>
            </a:pPr>
            <a:r>
              <a:rPr lang="es-MX" noProof="0" dirty="0"/>
              <a:t>uso de sistemas de protección; y</a:t>
            </a:r>
            <a:endParaRPr lang="es-MX" noProof="0" dirty="0">
              <a:cs typeface="Calibri"/>
            </a:endParaRPr>
          </a:p>
          <a:p>
            <a:pPr marL="628650" lvl="1" indent="-171450">
              <a:buFont typeface="Arial"/>
              <a:buChar char="•"/>
              <a:defRPr/>
            </a:pPr>
            <a:r>
              <a:rPr lang="es-MX" noProof="0" dirty="0"/>
              <a:t>requerimientos de </a:t>
            </a:r>
            <a:r>
              <a:rPr lang="es-MX" noProof="0" dirty="0">
                <a:hlinkClick r:id="rId3"/>
              </a:rPr>
              <a:t>29 CFR Parte 1926 </a:t>
            </a:r>
            <a:r>
              <a:rPr lang="es-MX" noProof="0" dirty="0" err="1">
                <a:hlinkClick r:id="rId3"/>
              </a:rPr>
              <a:t>subparte</a:t>
            </a:r>
            <a:r>
              <a:rPr lang="es-MX" noProof="0" dirty="0">
                <a:hlinkClick r:id="rId3"/>
              </a:rPr>
              <a:t> P</a:t>
            </a:r>
            <a:endParaRPr lang="es-MX" noProof="0" dirty="0"/>
          </a:p>
          <a:p>
            <a:pPr marL="171450" indent="-171450">
              <a:buFont typeface="Arial"/>
              <a:buChar char="•"/>
              <a:defRPr/>
            </a:pPr>
            <a:r>
              <a:rPr lang="es-MX" noProof="0" dirty="0"/>
              <a:t>Habilidad para detectar:</a:t>
            </a:r>
            <a:endParaRPr lang="es-MX" noProof="0" dirty="0">
              <a:cs typeface="Calibri"/>
            </a:endParaRPr>
          </a:p>
          <a:p>
            <a:pPr marL="628650" lvl="1" indent="-171450">
              <a:buFont typeface="Arial"/>
              <a:buChar char="•"/>
              <a:defRPr/>
            </a:pPr>
            <a:r>
              <a:rPr lang="es-MX" noProof="0" dirty="0"/>
              <a:t>condiciones que pudieran resultar en derrumbes;</a:t>
            </a:r>
            <a:endParaRPr lang="es-MX" noProof="0" dirty="0">
              <a:cs typeface="Calibri"/>
            </a:endParaRPr>
          </a:p>
          <a:p>
            <a:pPr marL="628650" lvl="1" indent="-171450">
              <a:buFont typeface="Arial"/>
              <a:buChar char="•"/>
              <a:defRPr/>
            </a:pPr>
            <a:r>
              <a:rPr lang="es-MX" noProof="0" dirty="0"/>
              <a:t>fallas</a:t>
            </a:r>
            <a:r>
              <a:rPr lang="es-MX" baseline="0" noProof="0" dirty="0"/>
              <a:t> en sistemas de protección</a:t>
            </a:r>
            <a:r>
              <a:rPr lang="es-MX" noProof="0" dirty="0"/>
              <a:t>;</a:t>
            </a:r>
            <a:endParaRPr lang="es-MX" noProof="0" dirty="0">
              <a:cs typeface="Calibri"/>
            </a:endParaRPr>
          </a:p>
          <a:p>
            <a:pPr marL="628650" lvl="1" indent="-171450">
              <a:buFont typeface="Arial"/>
              <a:buChar char="•"/>
              <a:defRPr/>
            </a:pPr>
            <a:r>
              <a:rPr lang="es-MX" noProof="0" dirty="0"/>
              <a:t>condiciones atmosféricas peligrosas; y</a:t>
            </a:r>
            <a:endParaRPr lang="es-MX" noProof="0" dirty="0">
              <a:cs typeface="Calibri"/>
            </a:endParaRPr>
          </a:p>
          <a:p>
            <a:pPr marL="628650" lvl="1" indent="-171450">
              <a:buFont typeface="Arial"/>
              <a:buChar char="•"/>
              <a:defRPr/>
            </a:pPr>
            <a:r>
              <a:rPr lang="es-MX" noProof="0" dirty="0"/>
              <a:t>Otros peligros, incluyendo aquellos asociados con espacios confinados.</a:t>
            </a:r>
            <a:endParaRPr lang="es-MX" noProof="0" dirty="0">
              <a:cs typeface="Calibri"/>
            </a:endParaRPr>
          </a:p>
          <a:p>
            <a:pPr marL="171450" indent="-171450">
              <a:buFont typeface="Arial"/>
              <a:buChar char="•"/>
              <a:defRPr/>
            </a:pPr>
            <a:r>
              <a:rPr lang="es-MX" noProof="0" dirty="0"/>
              <a:t>Autoridad para tomar medidas correctivas inmediatas para</a:t>
            </a:r>
            <a:r>
              <a:rPr lang="es-MX" baseline="0" noProof="0" dirty="0"/>
              <a:t> eliminar peligros existentes y predecibles y para detener las labores cuando se requiera.</a:t>
            </a:r>
            <a:endParaRPr lang="es-MX" noProof="0" dirty="0">
              <a:cs typeface="Calibri"/>
            </a:endParaRPr>
          </a:p>
          <a:p>
            <a:pPr>
              <a:defRPr/>
            </a:pPr>
            <a:r>
              <a:rPr lang="es-MX" noProof="0" dirty="0">
                <a:cs typeface="Calibri"/>
              </a:rPr>
              <a:t>(Referir a </a:t>
            </a:r>
            <a:r>
              <a:rPr lang="es-MX" noProof="0" dirty="0"/>
              <a:t>https://www.osha.gov/dts/osta/otm/otm_v/otm_v_2.html</a:t>
            </a:r>
            <a:r>
              <a:rPr lang="es-MX" noProof="0" dirty="0">
                <a:cs typeface="Calibri"/>
              </a:rPr>
              <a:t>) </a:t>
            </a:r>
          </a:p>
        </p:txBody>
      </p:sp>
      <p:sp>
        <p:nvSpPr>
          <p:cNvPr id="4" name="Slide Number Placeholder 3"/>
          <p:cNvSpPr>
            <a:spLocks noGrp="1"/>
          </p:cNvSpPr>
          <p:nvPr>
            <p:ph type="sldNum" sz="quarter" idx="10"/>
          </p:nvPr>
        </p:nvSpPr>
        <p:spPr/>
        <p:txBody>
          <a:bodyPr/>
          <a:lstStyle/>
          <a:p>
            <a:fld id="{236F376C-05AE-40DA-9153-0868A2A48635}" type="slidenum">
              <a:rPr lang="en-US" smtClean="0"/>
              <a:t>97</a:t>
            </a:fld>
            <a:endParaRPr lang="en-US"/>
          </a:p>
        </p:txBody>
      </p:sp>
    </p:spTree>
    <p:extLst>
      <p:ext uri="{BB962C8B-B14F-4D97-AF65-F5344CB8AC3E}">
        <p14:creationId xmlns:p14="http://schemas.microsoft.com/office/powerpoint/2010/main" val="23007203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dirty="0"/>
          </a:p>
          <a:p>
            <a:r>
              <a:rPr lang="es-MX" altLang="en-US" sz="1200" b="1" noProof="0" dirty="0"/>
              <a:t>Nota para el entrenador:</a:t>
            </a:r>
          </a:p>
          <a:p>
            <a:pPr>
              <a:defRPr/>
            </a:pPr>
            <a:endParaRPr lang="en-US" dirty="0"/>
          </a:p>
          <a:p>
            <a:pPr>
              <a:defRPr/>
            </a:pPr>
            <a:r>
              <a:rPr lang="es-ES" dirty="0"/>
              <a:t>Es importante que los empleadores sigan las normas de excavación de OSHA para garantizar que los trabajadores cuenten con un lugar de trabajo seguro. Las medidas de prevención de derrumbes de zanjas salvan la vida de los trabajadores. Utilice estas protecciones en el trabajo: podría ser la diferencia entre la vida y la muerte.</a:t>
            </a:r>
            <a:endParaRPr 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98</a:t>
            </a:fld>
            <a:endParaRPr lang="en-US"/>
          </a:p>
        </p:txBody>
      </p:sp>
    </p:spTree>
    <p:extLst>
      <p:ext uri="{BB962C8B-B14F-4D97-AF65-F5344CB8AC3E}">
        <p14:creationId xmlns:p14="http://schemas.microsoft.com/office/powerpoint/2010/main" val="22647645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dirty="0"/>
          </a:p>
          <a:p>
            <a:r>
              <a:rPr lang="es-MX" altLang="en-US" sz="1200" b="1" noProof="0" dirty="0"/>
              <a:t>Nota para el entrenador:</a:t>
            </a:r>
          </a:p>
          <a:p>
            <a:pPr>
              <a:defRPr/>
            </a:pPr>
            <a:endParaRPr lang="en-US" dirty="0">
              <a:cs typeface="Calibri"/>
            </a:endParaRPr>
          </a:p>
          <a:p>
            <a:pPr>
              <a:defRPr/>
            </a:pPr>
            <a:r>
              <a:rPr lang="es-MX" noProof="0" dirty="0">
                <a:cs typeface="Calibri"/>
              </a:rPr>
              <a:t>Pregunte a la audiencia si tienen alguna pregunta. </a:t>
            </a:r>
            <a:endParaRPr lang="es-MX" noProof="0" dirty="0"/>
          </a:p>
        </p:txBody>
      </p:sp>
      <p:sp>
        <p:nvSpPr>
          <p:cNvPr id="4" name="Slide Number Placeholder 3"/>
          <p:cNvSpPr>
            <a:spLocks noGrp="1"/>
          </p:cNvSpPr>
          <p:nvPr>
            <p:ph type="sldNum" sz="quarter" idx="10"/>
          </p:nvPr>
        </p:nvSpPr>
        <p:spPr/>
        <p:txBody>
          <a:bodyPr/>
          <a:lstStyle/>
          <a:p>
            <a:fld id="{236F376C-05AE-40DA-9153-0868A2A48635}" type="slidenum">
              <a:rPr lang="en-US" smtClean="0"/>
              <a:t>99</a:t>
            </a:fld>
            <a:endParaRPr lang="en-US"/>
          </a:p>
        </p:txBody>
      </p:sp>
    </p:spTree>
    <p:extLst>
      <p:ext uri="{BB962C8B-B14F-4D97-AF65-F5344CB8AC3E}">
        <p14:creationId xmlns:p14="http://schemas.microsoft.com/office/powerpoint/2010/main" val="313934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135196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6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4420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67414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7917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32928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48651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01316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0769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4590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48475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88264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111820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92754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244213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341250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71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42789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249806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6241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14873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4" name="Rectangle 10"/>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5" name="Rectangle 11"/>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 name="Slide Number Placeholder 1"/>
          <p:cNvSpPr>
            <a:spLocks noGrp="1"/>
          </p:cNvSpPr>
          <p:nvPr>
            <p:ph type="sldNum" sz="quarter" idx="4"/>
          </p:nvPr>
        </p:nvSpPr>
        <p:spPr>
          <a:xfrm>
            <a:off x="7010400" y="62992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D45F6-FF50-4BC5-8A2D-899CD8EC2ED8}" type="slidenum">
              <a:rPr lang="en-US" smtClean="0"/>
              <a:t>‹#›</a:t>
            </a:fld>
            <a:endParaRPr lang="en-US"/>
          </a:p>
        </p:txBody>
      </p:sp>
    </p:spTree>
    <p:extLst>
      <p:ext uri="{BB962C8B-B14F-4D97-AF65-F5344CB8AC3E}">
        <p14:creationId xmlns:p14="http://schemas.microsoft.com/office/powerpoint/2010/main" val="3711079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CE4F-E99F-49AA-AB8F-DBC533F5BFF7}" type="slidenum">
              <a:rPr lang="en-US" smtClean="0"/>
              <a:t>‹#›</a:t>
            </a:fld>
            <a:endParaRPr lang="en-US"/>
          </a:p>
        </p:txBody>
      </p:sp>
    </p:spTree>
    <p:extLst>
      <p:ext uri="{BB962C8B-B14F-4D97-AF65-F5344CB8AC3E}">
        <p14:creationId xmlns:p14="http://schemas.microsoft.com/office/powerpoint/2010/main" val="191380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osha.gov/laws-regs/regulations/standardnumber/1926/1926.65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osha.gov/laws-regs/regulations/standardnumber/1926/1926SubpartPAppA" TargetMode="External"/><Relationship Id="rId5" Type="http://schemas.openxmlformats.org/officeDocument/2006/relationships/hyperlink" Target="https://www.youtube.com/watch?v=nks5rdeFF5Q"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SubpartPAppA" TargetMode="Externa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6dTu34WqCC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youtube.com/watch?v=mjBBmzlKjK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www.wnep.com/embeds/video/523-8f5e2fd4-bc82-45e5-9d85-ca6c8ace15ab/iframe" TargetMode="Externa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www.youtube.com/watch?v=0wmcD3aM8X4" TargetMode="Externa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ww.youtube.com/watch?v=YMnvC0oae10" TargetMode="External"/><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denver.cbslocal.com/2019/10/04/backhoe-excavating-company-fine-trench-collapse-two-workers-killed-windsor-firestone-construction-accident-christopher-ramirez-jorge-valadez/"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osha.gov/Publications/osha2226.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youtube.com/watch?v=Z8226Umtgx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youtube.com/watch?v=29lCiaj3OIk" TargetMode="External"/><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osha.gov/OshDoc/data_Hurricane_Facts/trench_excavation_fs.pdf" TargetMode="External"/><Relationship Id="rId4" Type="http://schemas.openxmlformats.org/officeDocument/2006/relationships/image" Target="../media/image28.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SubpartPAppB"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0"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SubpartPAppD" TargetMode="External"/><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www.osha.gov/dts/osta/otm/otm_v/otm_v_2.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1" TargetMode="External"/><Relationship Id="rId4" Type="http://schemas.openxmlformats.org/officeDocument/2006/relationships/image" Target="../media/image38.jpe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www.osha.gov/laws-regs/regulations/standardnumber/1926/1926.651" TargetMode="Externa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40.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www.osha.gov/Publications/osha2226.pdf" TargetMode="External"/><Relationship Id="rId4" Type="http://schemas.openxmlformats.org/officeDocument/2006/relationships/image" Target="../media/image41.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www.osha.gov/dts/osta/otm/otm_v/otm_v_2.html" TargetMode="External"/><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1"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501" TargetMode="External"/><Relationship Id="rId4" Type="http://schemas.openxmlformats.org/officeDocument/2006/relationships/image" Target="../media/image44.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www.osha.gov/OshDoc/data_Hurricane_Facts/trench_excavation_fs.pdf" TargetMode="External"/><Relationship Id="rId4" Type="http://schemas.openxmlformats.org/officeDocument/2006/relationships/image" Target="../media/image45.jpe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www.wave3.com/story/29298688/trench-rescue-underway-on-dixie-highway/"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s://www.youtube.com/watch?v=cFYkeT0Yk6k&amp;ab_channel=USDepartmentofLabor"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1752600"/>
            <a:ext cx="8534400" cy="1470025"/>
          </a:xfrm>
        </p:spPr>
        <p:txBody>
          <a:bodyPr/>
          <a:lstStyle/>
          <a:p>
            <a:r>
              <a:rPr lang="es-ES" dirty="0">
                <a:solidFill>
                  <a:srgbClr val="000099"/>
                </a:solidFill>
              </a:rPr>
              <a:t>Peligros en excavación y apertura de zanjas en la construcción</a:t>
            </a:r>
            <a:endParaRPr lang="en-US" dirty="0">
              <a:solidFill>
                <a:srgbClr val="000099"/>
              </a:solidFill>
            </a:endParaRPr>
          </a:p>
        </p:txBody>
      </p:sp>
      <p:sp>
        <p:nvSpPr>
          <p:cNvPr id="5" name="Subtitle 4"/>
          <p:cNvSpPr>
            <a:spLocks noGrp="1"/>
          </p:cNvSpPr>
          <p:nvPr>
            <p:ph type="subTitle" idx="1"/>
          </p:nvPr>
        </p:nvSpPr>
        <p:spPr>
          <a:xfrm>
            <a:off x="609600" y="3429000"/>
            <a:ext cx="7620000" cy="1143000"/>
          </a:xfrm>
        </p:spPr>
        <p:txBody>
          <a:bodyPr/>
          <a:lstStyle/>
          <a:p>
            <a:r>
              <a:rPr lang="es-ES" dirty="0">
                <a:solidFill>
                  <a:srgbClr val="000099"/>
                </a:solidFill>
              </a:rPr>
              <a:t>Entrenamiento de seguridad apropiado para el lenguaje y la alfabetización</a:t>
            </a:r>
            <a:endParaRPr lang="en-US" dirty="0">
              <a:solidFill>
                <a:srgbClr val="000099"/>
              </a:solidFill>
            </a:endParaRPr>
          </a:p>
        </p:txBody>
      </p:sp>
      <p:sp>
        <p:nvSpPr>
          <p:cNvPr id="7" name="Content Placeholder 2"/>
          <p:cNvSpPr txBox="1">
            <a:spLocks/>
          </p:cNvSpPr>
          <p:nvPr/>
        </p:nvSpPr>
        <p:spPr bwMode="auto">
          <a:xfrm>
            <a:off x="419100" y="5410200"/>
            <a:ext cx="8305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just">
              <a:buClr>
                <a:srgbClr val="3333FF"/>
              </a:buClr>
            </a:pPr>
            <a:r>
              <a:rPr lang="es-ES" altLang="en-US" sz="1600" i="1" kern="0" dirty="0">
                <a:latin typeface="Times New Roman" panose="02020603050405020304" pitchFamily="18" charset="0"/>
                <a:ea typeface="AR PL UMing HK" charset="0"/>
                <a:cs typeface="Times New Roman" panose="02020603050405020304" pitchFamily="18" charset="0"/>
              </a:rPr>
              <a:t>Este material fue producido bajo una subvención</a:t>
            </a:r>
            <a:r>
              <a:rPr lang="en-US" altLang="en-US" sz="1600" i="1" kern="0" dirty="0">
                <a:latin typeface="Times New Roman" panose="02020603050405020304" pitchFamily="18" charset="0"/>
                <a:ea typeface="AR PL UMing HK" charset="0"/>
                <a:cs typeface="Times New Roman" panose="02020603050405020304" pitchFamily="18" charset="0"/>
              </a:rPr>
              <a:t> (SH-05</a:t>
            </a:r>
            <a:r>
              <a:rPr lang="en-US" altLang="zh-CN" sz="1600" i="1" kern="0" dirty="0">
                <a:latin typeface="Times New Roman" panose="02020603050405020304" pitchFamily="18" charset="0"/>
                <a:ea typeface="AR PL UMing HK" charset="0"/>
                <a:cs typeface="Times New Roman" panose="02020603050405020304" pitchFamily="18" charset="0"/>
              </a:rPr>
              <a:t>149</a:t>
            </a:r>
            <a:r>
              <a:rPr lang="en-US" altLang="en-US" sz="1600" i="1" kern="0" dirty="0">
                <a:latin typeface="Times New Roman" panose="02020603050405020304" pitchFamily="18" charset="0"/>
                <a:ea typeface="AR PL UMing HK" charset="0"/>
                <a:cs typeface="Times New Roman" panose="02020603050405020304" pitchFamily="18" charset="0"/>
              </a:rPr>
              <a:t>-SH</a:t>
            </a:r>
            <a:r>
              <a:rPr lang="en-US" altLang="zh-CN" sz="1600" i="1" kern="0" dirty="0">
                <a:latin typeface="Times New Roman" panose="02020603050405020304" pitchFamily="18" charset="0"/>
                <a:ea typeface="AR PL UMing HK" charset="0"/>
                <a:cs typeface="Times New Roman" panose="02020603050405020304" pitchFamily="18" charset="0"/>
              </a:rPr>
              <a:t>9</a:t>
            </a:r>
            <a:r>
              <a:rPr lang="en-US" altLang="en-US" sz="1600" i="1" kern="0" dirty="0">
                <a:latin typeface="Times New Roman" panose="02020603050405020304" pitchFamily="18" charset="0"/>
                <a:ea typeface="AR PL UMing HK" charset="0"/>
                <a:cs typeface="Times New Roman" panose="02020603050405020304" pitchFamily="18" charset="0"/>
              </a:rPr>
              <a:t>) </a:t>
            </a:r>
            <a:r>
              <a:rPr lang="es-ES" altLang="en-US" sz="1600" i="1" kern="0" dirty="0">
                <a:latin typeface="Times New Roman" panose="02020603050405020304" pitchFamily="18" charset="0"/>
                <a:ea typeface="AR PL UMing HK" charset="0"/>
                <a:cs typeface="Times New Roman" panose="02020603050405020304" pitchFamily="18" charset="0"/>
              </a:rPr>
              <a:t>de la Administración de Salud y Seguridad Ocupacional, Departamento de Trabajo de EE.UU</a:t>
            </a:r>
            <a:r>
              <a:rPr lang="en-US" altLang="en-US" sz="1600" i="1" kern="0" dirty="0">
                <a:latin typeface="Times New Roman" panose="02020603050405020304" pitchFamily="18" charset="0"/>
                <a:ea typeface="AR PL UMing HK" charset="0"/>
                <a:cs typeface="Times New Roman" panose="02020603050405020304" pitchFamily="18" charset="0"/>
              </a:rPr>
              <a:t>. </a:t>
            </a:r>
            <a:r>
              <a:rPr lang="es-ES" altLang="en-US" sz="1600" i="1" kern="0" dirty="0">
                <a:latin typeface="Times New Roman" panose="02020603050405020304" pitchFamily="18" charset="0"/>
                <a:ea typeface="AR PL UMing HK" charset="0"/>
                <a:cs typeface="Times New Roman" panose="02020603050405020304" pitchFamily="18" charset="0"/>
              </a:rPr>
              <a:t>No refleja necesariamente las opiniones o políticas del Departamento de Trabajo de EE. UU., ni la mención de nombres comerciales, productos comerciales u organizaciones implica el respaldo del gobierno de EE. UU.</a:t>
            </a:r>
            <a:endParaRPr lang="en-US" altLang="en-US" sz="1600" i="1" kern="0" dirty="0">
              <a:latin typeface="Times New Roman" panose="02020603050405020304" pitchFamily="18" charset="0"/>
              <a:ea typeface="AR PL UMing HK" charset="0"/>
              <a:cs typeface="Times New Roman" panose="02020603050405020304" pitchFamily="18" charset="0"/>
            </a:endParaRPr>
          </a:p>
        </p:txBody>
      </p:sp>
    </p:spTree>
    <p:extLst>
      <p:ext uri="{BB962C8B-B14F-4D97-AF65-F5344CB8AC3E}">
        <p14:creationId xmlns:p14="http://schemas.microsoft.com/office/powerpoint/2010/main" val="326233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0" y="604837"/>
            <a:ext cx="9067800" cy="1136039"/>
          </a:xfrm>
        </p:spPr>
        <p:txBody>
          <a:bodyPr/>
          <a:lstStyle/>
          <a:p>
            <a:r>
              <a:rPr lang="es-ES" altLang="en-US" dirty="0">
                <a:latin typeface="Times New Roman" panose="02020603050405020304" pitchFamily="18" charset="0"/>
                <a:ea typeface="SimSun" panose="02010600030101010101" pitchFamily="2" charset="-122"/>
              </a:rPr>
              <a:t>Agenda de módulos de entrenamiento para la Sección I</a:t>
            </a:r>
            <a:endParaRPr lang="en-US" altLang="en-US" dirty="0"/>
          </a:p>
        </p:txBody>
      </p:sp>
      <p:sp>
        <p:nvSpPr>
          <p:cNvPr id="25605" name="Content Placeholder 2"/>
          <p:cNvSpPr>
            <a:spLocks noGrp="1"/>
          </p:cNvSpPr>
          <p:nvPr>
            <p:ph idx="1"/>
          </p:nvPr>
        </p:nvSpPr>
        <p:spPr>
          <a:xfrm>
            <a:off x="181708" y="1955800"/>
            <a:ext cx="8886092" cy="4343400"/>
          </a:xfrm>
        </p:spPr>
        <p:txBody>
          <a:bodyPr/>
          <a:lstStyle/>
          <a:p>
            <a:pPr algn="just">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MX" altLang="en-US" dirty="0">
                <a:latin typeface="Times New Roman" panose="02020603050405020304" pitchFamily="18" charset="0"/>
                <a:cs typeface="Times New Roman" panose="02020603050405020304" pitchFamily="18" charset="0"/>
              </a:rPr>
              <a:t>Sección I: Términos Básicos y Caso de Estudio</a:t>
            </a:r>
          </a:p>
          <a:p>
            <a:pPr lvl="1">
              <a:buClr>
                <a:srgbClr val="3333FF"/>
              </a:buClr>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Derechos de los trabajadores bajo la ley OSH</a:t>
            </a:r>
          </a:p>
          <a:p>
            <a:pPr lvl="1">
              <a:buClr>
                <a:srgbClr val="3333FF"/>
              </a:buClr>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Términos Básicos Asociados con la Excavación</a:t>
            </a:r>
          </a:p>
          <a:p>
            <a:pPr lvl="1">
              <a:buClr>
                <a:srgbClr val="3333FF"/>
              </a:buClr>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Estadísticas de Peligros en la Excavación y las Zanjas</a:t>
            </a:r>
          </a:p>
          <a:p>
            <a:pPr lvl="1">
              <a:buClr>
                <a:srgbClr val="3333FF"/>
              </a:buClr>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Discusión de un Caso de Estudio</a:t>
            </a:r>
          </a:p>
          <a:p>
            <a:pPr>
              <a:buClr>
                <a:schemeClr val="bg1">
                  <a:lumMod val="75000"/>
                </a:schemeClr>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MX" altLang="en-US" dirty="0">
                <a:solidFill>
                  <a:schemeClr val="bg1">
                    <a:lumMod val="75000"/>
                  </a:schemeClr>
                </a:solidFill>
                <a:latin typeface="Times New Roman" panose="02020603050405020304" pitchFamily="18" charset="0"/>
                <a:cs typeface="Times New Roman" panose="02020603050405020304" pitchFamily="18" charset="0"/>
              </a:rPr>
              <a:t>Sección II: Peligros en Excavación en la      Construcción</a:t>
            </a:r>
          </a:p>
          <a:p>
            <a:pPr>
              <a:buClr>
                <a:schemeClr val="bg1">
                  <a:lumMod val="75000"/>
                </a:schemeClr>
              </a:buClr>
              <a:buFont typeface="Wingdings" panose="05000000000000000000" pitchFamily="2" charset="2"/>
              <a:buChar char="q"/>
            </a:pPr>
            <a:r>
              <a:rPr lang="es-MX" altLang="en-US" sz="2800" dirty="0">
                <a:latin typeface="Times New Roman" panose="02020603050405020304" pitchFamily="18" charset="0"/>
                <a:cs typeface="Times New Roman" panose="02020603050405020304" pitchFamily="18" charset="0"/>
              </a:rPr>
              <a:t> </a:t>
            </a:r>
            <a:r>
              <a:rPr lang="es-MX" altLang="en-US" dirty="0">
                <a:solidFill>
                  <a:schemeClr val="bg1">
                    <a:lumMod val="75000"/>
                  </a:schemeClr>
                </a:solidFill>
                <a:latin typeface="Times New Roman" panose="02020603050405020304" pitchFamily="18" charset="0"/>
                <a:cs typeface="Times New Roman" panose="02020603050405020304" pitchFamily="18" charset="0"/>
              </a:rPr>
              <a:t>Sección III: Prevención de Peligros en Excavación</a:t>
            </a:r>
          </a:p>
        </p:txBody>
      </p:sp>
      <p:sp>
        <p:nvSpPr>
          <p:cNvPr id="2" name="Slide Number Placeholder 1"/>
          <p:cNvSpPr>
            <a:spLocks noGrp="1"/>
          </p:cNvSpPr>
          <p:nvPr>
            <p:ph type="sldNum" sz="quarter" idx="10"/>
          </p:nvPr>
        </p:nvSpPr>
        <p:spPr/>
        <p:txBody>
          <a:bodyPr/>
          <a:lstStyle/>
          <a:p>
            <a:fld id="{CE4D45F6-FF50-4BC5-8A2D-899CD8EC2ED8}" type="slidenum">
              <a:rPr lang="en-US" smtClean="0"/>
              <a:t>10</a:t>
            </a:fld>
            <a:endParaRPr lang="en-US"/>
          </a:p>
        </p:txBody>
      </p:sp>
    </p:spTree>
    <p:extLst>
      <p:ext uri="{BB962C8B-B14F-4D97-AF65-F5344CB8AC3E}">
        <p14:creationId xmlns:p14="http://schemas.microsoft.com/office/powerpoint/2010/main" val="1186782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579438"/>
            <a:ext cx="8229600" cy="563562"/>
          </a:xfrm>
        </p:spPr>
        <p:txBody>
          <a:bodyPr/>
          <a:lstStyle/>
          <a:p>
            <a:r>
              <a:rPr lang="en-GB" altLang="en-US">
                <a:latin typeface="Times New Roman" panose="02020603050405020304" pitchFamily="18" charset="0"/>
                <a:ea typeface="SimSun" panose="02010600030101010101" pitchFamily="2" charset="-122"/>
              </a:rPr>
              <a:t>Post-Test</a:t>
            </a:r>
            <a:endParaRPr lang="en-US" altLang="en-US"/>
          </a:p>
        </p:txBody>
      </p:sp>
      <p:sp>
        <p:nvSpPr>
          <p:cNvPr id="8" name="Content Placeholder 2"/>
          <p:cNvSpPr txBox="1">
            <a:spLocks/>
          </p:cNvSpPr>
          <p:nvPr/>
        </p:nvSpPr>
        <p:spPr bwMode="auto">
          <a:xfrm>
            <a:off x="754459" y="2133600"/>
            <a:ext cx="7635081" cy="139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s-MX" altLang="en-US" sz="4000" dirty="0">
                <a:latin typeface="Times New Roman" panose="02020603050405020304" pitchFamily="18" charset="0"/>
                <a:cs typeface="Times New Roman" panose="02020603050405020304" pitchFamily="18" charset="0"/>
              </a:rPr>
              <a:t>Por favor inicia el Pre-Test </a:t>
            </a:r>
          </a:p>
          <a:p>
            <a:pPr marL="0" indent="0" algn="just" defTabSz="914400" eaLnBrk="1" hangingPunct="1">
              <a:buClr>
                <a:srgbClr val="3333FF"/>
              </a:buClr>
              <a:buNone/>
            </a:pPr>
            <a:r>
              <a:rPr lang="en-US" altLang="en-US" sz="4000" dirty="0">
                <a:latin typeface="Times New Roman" panose="02020603050405020304" pitchFamily="18" charset="0"/>
                <a:cs typeface="Times New Roman" panose="02020603050405020304" pitchFamily="18" charset="0"/>
              </a:rPr>
              <a:t>                 (</a:t>
            </a:r>
            <a:r>
              <a:rPr lang="es-MX" altLang="en-US" sz="4000" dirty="0">
                <a:latin typeface="Times New Roman" panose="02020603050405020304" pitchFamily="18" charset="0"/>
                <a:cs typeface="Times New Roman" panose="02020603050405020304" pitchFamily="18" charset="0"/>
              </a:rPr>
              <a:t>15 Minutos</a:t>
            </a:r>
            <a:r>
              <a:rPr lang="en-US" altLang="en-US" sz="40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6276736" y="2044700"/>
            <a:ext cx="1417376" cy="830997"/>
          </a:xfrm>
          <a:prstGeom prst="rect">
            <a:avLst/>
          </a:prstGeom>
          <a:noFill/>
        </p:spPr>
        <p:txBody>
          <a:bodyPr wrap="none" rtlCol="0">
            <a:spAutoFit/>
          </a:bodyPr>
          <a:lstStyle/>
          <a:p>
            <a:pPr algn="ctr"/>
            <a:r>
              <a:rPr lang="es-MX" sz="2400" dirty="0"/>
              <a:t>Examen</a:t>
            </a:r>
          </a:p>
          <a:p>
            <a:pPr algn="ctr"/>
            <a:r>
              <a:rPr lang="es-MX" sz="2400" dirty="0"/>
              <a:t>Posterior</a:t>
            </a:r>
          </a:p>
        </p:txBody>
      </p:sp>
      <p:sp>
        <p:nvSpPr>
          <p:cNvPr id="2" name="Slide Number Placeholder 1"/>
          <p:cNvSpPr>
            <a:spLocks noGrp="1"/>
          </p:cNvSpPr>
          <p:nvPr>
            <p:ph type="sldNum" sz="quarter" idx="10"/>
          </p:nvPr>
        </p:nvSpPr>
        <p:spPr/>
        <p:txBody>
          <a:bodyPr/>
          <a:lstStyle/>
          <a:p>
            <a:fld id="{CE4D45F6-FF50-4BC5-8A2D-899CD8EC2ED8}" type="slidenum">
              <a:rPr lang="en-US" smtClean="0"/>
              <a:t>100</a:t>
            </a:fld>
            <a:endParaRPr lang="en-US"/>
          </a:p>
        </p:txBody>
      </p:sp>
    </p:spTree>
    <p:extLst>
      <p:ext uri="{BB962C8B-B14F-4D97-AF65-F5344CB8AC3E}">
        <p14:creationId xmlns:p14="http://schemas.microsoft.com/office/powerpoint/2010/main" val="38377970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655638"/>
            <a:ext cx="8229600" cy="563562"/>
          </a:xfrm>
        </p:spPr>
        <p:txBody>
          <a:bodyPr/>
          <a:lstStyle/>
          <a:p>
            <a:r>
              <a:rPr lang="es-MX" altLang="en-US" dirty="0">
                <a:latin typeface="Times New Roman" panose="02020603050405020304" pitchFamily="18" charset="0"/>
                <a:ea typeface="SimSun" panose="02010600030101010101" pitchFamily="2" charset="-122"/>
              </a:rPr>
              <a:t>Encuesta de retroalimentación</a:t>
            </a:r>
            <a:endParaRPr lang="es-MX"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101</a:t>
            </a:fld>
            <a:endParaRPr lang="en-US"/>
          </a:p>
        </p:txBody>
      </p:sp>
      <p:sp>
        <p:nvSpPr>
          <p:cNvPr id="19" name="Content Placeholder 2"/>
          <p:cNvSpPr txBox="1">
            <a:spLocks/>
          </p:cNvSpPr>
          <p:nvPr/>
        </p:nvSpPr>
        <p:spPr bwMode="auto">
          <a:xfrm>
            <a:off x="906859" y="2133600"/>
            <a:ext cx="7246541" cy="122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s-MX" altLang="en-US" sz="4000" dirty="0">
                <a:latin typeface="Times New Roman" panose="02020603050405020304" pitchFamily="18" charset="0"/>
                <a:cs typeface="Times New Roman" panose="02020603050405020304" pitchFamily="18" charset="0"/>
              </a:rPr>
              <a:t>Por favor llene la encuesta </a:t>
            </a:r>
          </a:p>
          <a:p>
            <a:pPr marL="0" indent="0" algn="ctr" defTabSz="914400" eaLnBrk="1" hangingPunct="1">
              <a:buClr>
                <a:srgbClr val="3333FF"/>
              </a:buClr>
              <a:buNone/>
            </a:pPr>
            <a:r>
              <a:rPr lang="es-MX" altLang="en-US" sz="4000" dirty="0">
                <a:latin typeface="Times New Roman" panose="02020603050405020304" pitchFamily="18" charset="0"/>
                <a:cs typeface="Times New Roman" panose="02020603050405020304" pitchFamily="18" charset="0"/>
              </a:rPr>
              <a:t>de retroalimentación</a:t>
            </a:r>
          </a:p>
        </p:txBody>
      </p:sp>
    </p:spTree>
    <p:extLst>
      <p:ext uri="{BB962C8B-B14F-4D97-AF65-F5344CB8AC3E}">
        <p14:creationId xmlns:p14="http://schemas.microsoft.com/office/powerpoint/2010/main" val="385940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655638"/>
            <a:ext cx="8229600" cy="563562"/>
          </a:xfrm>
        </p:spPr>
        <p:txBody>
          <a:bodyPr/>
          <a:lstStyle/>
          <a:p>
            <a:r>
              <a:rPr lang="en-GB" altLang="en-US" dirty="0" err="1">
                <a:latin typeface="Times New Roman" panose="02020603050405020304" pitchFamily="18" charset="0"/>
                <a:ea typeface="SimSun" panose="02010600030101010101" pitchFamily="2" charset="-122"/>
              </a:rPr>
              <a:t>Solucion</a:t>
            </a:r>
            <a:r>
              <a:rPr lang="en-GB" altLang="en-US" dirty="0">
                <a:latin typeface="Times New Roman" panose="02020603050405020304" pitchFamily="18" charset="0"/>
                <a:ea typeface="SimSun" panose="02010600030101010101" pitchFamily="2" charset="-122"/>
              </a:rPr>
              <a:t> del</a:t>
            </a:r>
            <a:r>
              <a:rPr lang="en-US" altLang="en-US" dirty="0"/>
              <a:t> </a:t>
            </a:r>
            <a:r>
              <a:rPr lang="en-GB" altLang="en-US" dirty="0">
                <a:latin typeface="Times New Roman" panose="02020603050405020304" pitchFamily="18" charset="0"/>
                <a:ea typeface="SimSun" panose="02010600030101010101" pitchFamily="2" charset="-122"/>
              </a:rPr>
              <a:t>Post-Test</a:t>
            </a:r>
            <a:endParaRPr lang="en-US" altLang="en-US" dirty="0"/>
          </a:p>
        </p:txBody>
      </p:sp>
      <p:sp>
        <p:nvSpPr>
          <p:cNvPr id="19" name="Content Placeholder 2"/>
          <p:cNvSpPr txBox="1">
            <a:spLocks/>
          </p:cNvSpPr>
          <p:nvPr/>
        </p:nvSpPr>
        <p:spPr bwMode="auto">
          <a:xfrm>
            <a:off x="906859" y="2133600"/>
            <a:ext cx="7246541" cy="133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buClr>
                <a:srgbClr val="3333FF"/>
              </a:buClr>
              <a:buNone/>
            </a:pPr>
            <a:r>
              <a:rPr lang="es-ES" altLang="en-US" sz="4000" dirty="0">
                <a:latin typeface="Times New Roman" panose="02020603050405020304" pitchFamily="18" charset="0"/>
                <a:cs typeface="Times New Roman" panose="02020603050405020304" pitchFamily="18" charset="0"/>
              </a:rPr>
              <a:t>Sesión interactiva de preguntas y      </a:t>
            </a:r>
          </a:p>
          <a:p>
            <a:pPr marL="0" indent="0">
              <a:buClr>
                <a:srgbClr val="3333FF"/>
              </a:buClr>
              <a:buNone/>
            </a:pPr>
            <a:r>
              <a:rPr lang="es-ES" altLang="en-US" sz="4000" dirty="0">
                <a:latin typeface="Times New Roman" panose="02020603050405020304" pitchFamily="18" charset="0"/>
                <a:cs typeface="Times New Roman" panose="02020603050405020304" pitchFamily="18" charset="0"/>
              </a:rPr>
              <a:t>   respuestas del Post-Test</a:t>
            </a:r>
            <a:endParaRPr lang="en-US" alt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570352" y="2753572"/>
            <a:ext cx="1503938" cy="892552"/>
          </a:xfrm>
          <a:prstGeom prst="rect">
            <a:avLst/>
          </a:prstGeom>
          <a:noFill/>
        </p:spPr>
        <p:txBody>
          <a:bodyPr wrap="none" rtlCol="0">
            <a:spAutoFit/>
          </a:bodyPr>
          <a:lstStyle/>
          <a:p>
            <a:pPr algn="ctr"/>
            <a:r>
              <a:rPr lang="es-MX" sz="2800" dirty="0"/>
              <a:t>Examen</a:t>
            </a:r>
          </a:p>
          <a:p>
            <a:pPr algn="ctr"/>
            <a:r>
              <a:rPr lang="es-MX" sz="2400" dirty="0"/>
              <a:t>Posterior</a:t>
            </a:r>
            <a:endParaRPr lang="es-MX" sz="2800" dirty="0"/>
          </a:p>
        </p:txBody>
      </p:sp>
      <p:sp>
        <p:nvSpPr>
          <p:cNvPr id="2" name="Slide Number Placeholder 1"/>
          <p:cNvSpPr>
            <a:spLocks noGrp="1"/>
          </p:cNvSpPr>
          <p:nvPr>
            <p:ph type="sldNum" sz="quarter" idx="10"/>
          </p:nvPr>
        </p:nvSpPr>
        <p:spPr/>
        <p:txBody>
          <a:bodyPr/>
          <a:lstStyle/>
          <a:p>
            <a:fld id="{CE4D45F6-FF50-4BC5-8A2D-899CD8EC2ED8}" type="slidenum">
              <a:rPr lang="en-US" smtClean="0"/>
              <a:t>102</a:t>
            </a:fld>
            <a:endParaRPr lang="en-US"/>
          </a:p>
        </p:txBody>
      </p:sp>
    </p:spTree>
    <p:extLst>
      <p:ext uri="{BB962C8B-B14F-4D97-AF65-F5344CB8AC3E}">
        <p14:creationId xmlns:p14="http://schemas.microsoft.com/office/powerpoint/2010/main" val="23346337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2743200"/>
            <a:ext cx="8819147" cy="563562"/>
          </a:xfrm>
        </p:spPr>
        <p:txBody>
          <a:bodyPr/>
          <a:lstStyle/>
          <a:p>
            <a:r>
              <a:rPr lang="en-GB" altLang="en-US" dirty="0">
                <a:latin typeface="Times New Roman" panose="02020603050405020304" pitchFamily="18" charset="0"/>
                <a:ea typeface="SimSun" panose="02010600030101010101" pitchFamily="2" charset="-122"/>
              </a:rPr>
              <a:t>Fin</a:t>
            </a:r>
            <a:br>
              <a:rPr lang="en-GB" altLang="en-US" dirty="0">
                <a:latin typeface="Times New Roman" panose="02020603050405020304" pitchFamily="18" charset="0"/>
                <a:ea typeface="SimSun" panose="02010600030101010101" pitchFamily="2" charset="-122"/>
              </a:rPr>
            </a:br>
            <a:br>
              <a:rPr lang="en-GB" altLang="en-US" dirty="0">
                <a:latin typeface="Times New Roman" panose="02020603050405020304" pitchFamily="18" charset="0"/>
                <a:ea typeface="SimSun" panose="02010600030101010101" pitchFamily="2" charset="-122"/>
              </a:rPr>
            </a:br>
            <a:r>
              <a:rPr lang="en-GB" altLang="en-US" dirty="0" err="1">
                <a:latin typeface="Times New Roman" panose="02020603050405020304" pitchFamily="18" charset="0"/>
                <a:ea typeface="SimSun" panose="02010600030101010101" pitchFamily="2" charset="-122"/>
              </a:rPr>
              <a:t>Gracias</a:t>
            </a:r>
            <a:r>
              <a:rPr lang="en-GB" altLang="en-US" dirty="0">
                <a:latin typeface="Times New Roman" panose="02020603050405020304" pitchFamily="18" charset="0"/>
                <a:ea typeface="SimSun" panose="02010600030101010101" pitchFamily="2" charset="-122"/>
              </a:rPr>
              <a:t>!</a:t>
            </a:r>
            <a:endParaRPr lang="en-US"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103</a:t>
            </a:fld>
            <a:endParaRPr lang="en-US"/>
          </a:p>
        </p:txBody>
      </p:sp>
    </p:spTree>
    <p:extLst>
      <p:ext uri="{BB962C8B-B14F-4D97-AF65-F5344CB8AC3E}">
        <p14:creationId xmlns:p14="http://schemas.microsoft.com/office/powerpoint/2010/main" val="138065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0319" y="669708"/>
            <a:ext cx="9001124" cy="563562"/>
          </a:xfrm>
        </p:spPr>
        <p:txBody>
          <a:bodyPr/>
          <a:lstStyle/>
          <a:p>
            <a:r>
              <a:rPr lang="es-ES" altLang="en-US" sz="3800" dirty="0">
                <a:latin typeface="Times New Roman" panose="02020603050405020304" pitchFamily="18" charset="0"/>
                <a:ea typeface="SimSun" panose="02010600030101010101" pitchFamily="2" charset="-122"/>
              </a:rPr>
              <a:t>Derechos del trabajador bajo la ley OSH</a:t>
            </a:r>
          </a:p>
        </p:txBody>
      </p:sp>
      <p:sp>
        <p:nvSpPr>
          <p:cNvPr id="27654" name="Content Placeholder 2"/>
          <p:cNvSpPr txBox="1">
            <a:spLocks/>
          </p:cNvSpPr>
          <p:nvPr/>
        </p:nvSpPr>
        <p:spPr bwMode="auto">
          <a:xfrm>
            <a:off x="304800" y="1524000"/>
            <a:ext cx="8412162" cy="48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MX" altLang="en-US" sz="3200" dirty="0">
                <a:latin typeface="Times New Roman" panose="02020603050405020304" pitchFamily="18" charset="0"/>
                <a:cs typeface="Times New Roman" panose="02020603050405020304" pitchFamily="18" charset="0"/>
              </a:rPr>
              <a:t>Los trabajadores tienen derecho a:</a:t>
            </a:r>
          </a:p>
          <a:p>
            <a:pPr lvl="1" algn="just">
              <a:buClr>
                <a:srgbClr val="3333FF"/>
              </a:buClr>
              <a:buFont typeface="Wingdings" panose="05000000000000000000" pitchFamily="2" charset="2"/>
              <a:buChar char="§"/>
            </a:pPr>
            <a:endParaRPr lang="es-MX" altLang="en-US" sz="16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Condiciones de trabajo sin riesgo de daños graves</a:t>
            </a:r>
          </a:p>
          <a:p>
            <a:pPr lvl="1" algn="just">
              <a:buClr>
                <a:srgbClr val="3333FF"/>
              </a:buClr>
              <a:buFont typeface="Wingdings" panose="05000000000000000000" pitchFamily="2" charset="2"/>
              <a:buChar char="§"/>
            </a:pPr>
            <a:endParaRPr lang="es-MX"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Revisar los registros del empleador de lesiones y enfermedades relacionadas con el trabajo</a:t>
            </a:r>
          </a:p>
          <a:p>
            <a:pPr lvl="1" algn="just">
              <a:buClr>
                <a:srgbClr val="3333FF"/>
              </a:buClr>
              <a:buFont typeface="Wingdings" panose="05000000000000000000" pitchFamily="2" charset="2"/>
              <a:buChar char="§"/>
            </a:pPr>
            <a:endParaRPr lang="es-MX"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Obtener una copia de sus registros médicos</a:t>
            </a:r>
          </a:p>
          <a:p>
            <a:pPr lvl="1" algn="just">
              <a:buClr>
                <a:srgbClr val="3333FF"/>
              </a:buClr>
              <a:buFont typeface="Wingdings" panose="05000000000000000000" pitchFamily="2" charset="2"/>
              <a:buChar char="§"/>
            </a:pPr>
            <a:endParaRPr lang="es-MX"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Recibir información y entrenamiento sobre peligros y métodos de prevención y las normas de OSHA</a:t>
            </a:r>
            <a:endParaRPr lang="es-MX" altLang="en-US" sz="1600" dirty="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11</a:t>
            </a:fld>
            <a:endParaRPr lang="en-US"/>
          </a:p>
        </p:txBody>
      </p:sp>
    </p:spTree>
    <p:extLst>
      <p:ext uri="{BB962C8B-B14F-4D97-AF65-F5344CB8AC3E}">
        <p14:creationId xmlns:p14="http://schemas.microsoft.com/office/powerpoint/2010/main" val="259399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0318" y="669708"/>
            <a:ext cx="9133681" cy="563562"/>
          </a:xfrm>
        </p:spPr>
        <p:txBody>
          <a:bodyPr/>
          <a:lstStyle/>
          <a:p>
            <a:r>
              <a:rPr lang="es-ES" altLang="en-US" sz="3600" dirty="0">
                <a:latin typeface="Times New Roman" panose="02020603050405020304" pitchFamily="18" charset="0"/>
                <a:ea typeface="SimSun" panose="02010600030101010101" pitchFamily="2" charset="-122"/>
              </a:rPr>
              <a:t>Más Derechos del trabajador bajo la ley OSH</a:t>
            </a:r>
          </a:p>
        </p:txBody>
      </p:sp>
      <p:sp>
        <p:nvSpPr>
          <p:cNvPr id="5" name="Content Placeholder 2"/>
          <p:cNvSpPr txBox="1">
            <a:spLocks/>
          </p:cNvSpPr>
          <p:nvPr/>
        </p:nvSpPr>
        <p:spPr bwMode="auto">
          <a:xfrm>
            <a:off x="66675" y="1494631"/>
            <a:ext cx="8927855" cy="49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MX" altLang="en-US" sz="3200" dirty="0">
                <a:latin typeface="Times New Roman" panose="02020603050405020304" pitchFamily="18" charset="0"/>
                <a:cs typeface="Times New Roman" panose="02020603050405020304" pitchFamily="18" charset="0"/>
              </a:rPr>
              <a:t>Los trabajadores tienen derecho a:</a:t>
            </a:r>
          </a:p>
          <a:p>
            <a:pPr lvl="1" algn="just">
              <a:buClr>
                <a:srgbClr val="3333FF"/>
              </a:buClr>
              <a:buFont typeface="Wingdings" panose="05000000000000000000" pitchFamily="2" charset="2"/>
              <a:buChar char="§"/>
            </a:pPr>
            <a:endParaRPr lang="es-MX" altLang="en-US" sz="1000" dirty="0">
              <a:latin typeface="Times New Roman" panose="02020603050405020304" pitchFamily="18" charset="0"/>
              <a:cs typeface="Times New Roman" panose="02020603050405020304" pitchFamily="18" charset="0"/>
            </a:endParaRPr>
          </a:p>
          <a:p>
            <a:pPr lvl="1">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Presentar una queja pidiendo a OSHA que inspeccione el lugar de trabajo</a:t>
            </a:r>
          </a:p>
          <a:p>
            <a:pPr lvl="1" algn="just">
              <a:buClr>
                <a:srgbClr val="3333FF"/>
              </a:buClr>
              <a:buFont typeface="Wingdings" panose="05000000000000000000" pitchFamily="2" charset="2"/>
              <a:buChar char="§"/>
            </a:pPr>
            <a:endParaRPr lang="es-MX" altLang="en-US" sz="12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OSHA mantendrá confidenciales las identidades</a:t>
            </a:r>
          </a:p>
          <a:p>
            <a:pPr lvl="1" algn="just">
              <a:buClr>
                <a:srgbClr val="3333FF"/>
              </a:buClr>
              <a:buFont typeface="Wingdings" panose="05000000000000000000" pitchFamily="2" charset="2"/>
              <a:buChar char="§"/>
            </a:pPr>
            <a:endParaRPr lang="es-MX" altLang="en-US" sz="12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Ejercer los derechos establecidos por la ley sin represalias</a:t>
            </a:r>
          </a:p>
          <a:p>
            <a:pPr lvl="1" algn="just">
              <a:buClr>
                <a:srgbClr val="3333FF"/>
              </a:buClr>
              <a:buFont typeface="Wingdings" panose="05000000000000000000" pitchFamily="2" charset="2"/>
              <a:buChar char="§"/>
            </a:pPr>
            <a:endParaRPr lang="es-MX" altLang="en-US" sz="12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Si se toman represalias contra un trabajador por usar sus derechos, el trabajador debe presentar una queja ante OSHA lo antes posible (a más tardar en 30 días)</a:t>
            </a:r>
            <a:endParaRPr lang="es-MX"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12</a:t>
            </a:fld>
            <a:endParaRPr lang="en-US"/>
          </a:p>
        </p:txBody>
      </p:sp>
    </p:spTree>
    <p:extLst>
      <p:ext uri="{BB962C8B-B14F-4D97-AF65-F5344CB8AC3E}">
        <p14:creationId xmlns:p14="http://schemas.microsoft.com/office/powerpoint/2010/main" val="151417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762000"/>
            <a:ext cx="9067800" cy="563562"/>
          </a:xfrm>
        </p:spPr>
        <p:txBody>
          <a:bodyPr/>
          <a:lstStyle/>
          <a:p>
            <a:r>
              <a:rPr lang="es-MX" altLang="en-US" sz="3600" dirty="0">
                <a:latin typeface="Times New Roman" panose="02020603050405020304" pitchFamily="18" charset="0"/>
                <a:ea typeface="SimSun" panose="02010600030101010101" pitchFamily="2" charset="-122"/>
              </a:rPr>
              <a:t>Derechos del trabajador: Estándar de OSHA</a:t>
            </a:r>
            <a:endParaRPr lang="es-MX" altLang="en-US" sz="3600" dirty="0"/>
          </a:p>
        </p:txBody>
      </p:sp>
      <p:sp>
        <p:nvSpPr>
          <p:cNvPr id="27654" name="Content Placeholder 2"/>
          <p:cNvSpPr txBox="1">
            <a:spLocks/>
          </p:cNvSpPr>
          <p:nvPr/>
        </p:nvSpPr>
        <p:spPr bwMode="auto">
          <a:xfrm>
            <a:off x="216877" y="1651633"/>
            <a:ext cx="8557846" cy="455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buClr>
                <a:srgbClr val="3333FF"/>
              </a:buCl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s-ES" sz="3200" dirty="0">
                <a:latin typeface="Times New Roman" panose="02020603050405020304" pitchFamily="18" charset="0"/>
                <a:cs typeface="Times New Roman" panose="02020603050405020304" pitchFamily="18" charset="0"/>
              </a:rPr>
              <a:t>El estándar de entrenamiento y educación de seguridad de OSHA para la industria de la construcción, en el Título 29, Código de Regulaciones Federales (29 CFR 1926), establece que </a:t>
            </a:r>
            <a:r>
              <a:rPr lang="es-ES" sz="3200" b="1" dirty="0">
                <a:latin typeface="Times New Roman" panose="02020603050405020304" pitchFamily="18" charset="0"/>
                <a:cs typeface="Times New Roman" panose="02020603050405020304" pitchFamily="18" charset="0"/>
              </a:rPr>
              <a:t>“El empleador debe instruir a cada empleado en el reconocimiento y prevención de las condiciones inseguras y las regulaciones aplicables a su ambiente de trabajo para controlar o eliminar cualquier peligro u otra exposición a enfermedades o lesiones</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p>
          <a:p>
            <a:pPr marL="0" indent="0" algn="just" defTabSz="914400" eaLnBrk="1" hangingPunct="1">
              <a:buClr>
                <a:srgbClr val="3333FF"/>
              </a:buClr>
              <a:buNone/>
            </a:pPr>
            <a:endParaRPr lang="en-US" altLang="en-US" sz="1600" dirty="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13</a:t>
            </a:fld>
            <a:endParaRPr lang="en-US"/>
          </a:p>
        </p:txBody>
      </p:sp>
    </p:spTree>
    <p:extLst>
      <p:ext uri="{BB962C8B-B14F-4D97-AF65-F5344CB8AC3E}">
        <p14:creationId xmlns:p14="http://schemas.microsoft.com/office/powerpoint/2010/main" val="194218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469900"/>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1)</a:t>
            </a:r>
            <a:endParaRPr lang="es-MX" altLang="en-US" dirty="0"/>
          </a:p>
        </p:txBody>
      </p:sp>
      <p:sp>
        <p:nvSpPr>
          <p:cNvPr id="7" name="Rectangle 7"/>
          <p:cNvSpPr>
            <a:spLocks noChangeArrowheads="1"/>
          </p:cNvSpPr>
          <p:nvPr/>
        </p:nvSpPr>
        <p:spPr bwMode="auto">
          <a:xfrm>
            <a:off x="228599" y="1206817"/>
            <a:ext cx="5128575"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s-MX" altLang="en-US" sz="3200" b="1" dirty="0">
                <a:solidFill>
                  <a:srgbClr val="7030A0"/>
                </a:solidFill>
                <a:latin typeface="Times New Roman" panose="02020603050405020304" pitchFamily="18" charset="0"/>
                <a:cs typeface="Times New Roman" panose="02020603050405020304" pitchFamily="18" charset="0"/>
              </a:rPr>
              <a:t>Excavación</a:t>
            </a:r>
            <a:r>
              <a:rPr lang="es-MX" altLang="en-US" sz="3200" dirty="0">
                <a:latin typeface="Times New Roman" panose="02020603050405020304" pitchFamily="18" charset="0"/>
                <a:cs typeface="Times New Roman" panose="02020603050405020304" pitchFamily="18" charset="0"/>
              </a:rPr>
              <a:t>: </a:t>
            </a:r>
            <a:r>
              <a:rPr lang="es-MX" altLang="en-US" sz="3000" dirty="0">
                <a:latin typeface="Times New Roman" panose="02020603050405020304" pitchFamily="18" charset="0"/>
                <a:cs typeface="Times New Roman" panose="02020603050405020304" pitchFamily="18" charset="0"/>
              </a:rPr>
              <a:t>un corte, cavidad, zanja o depresión hecha por el hombre a través de remoción de tierra.</a:t>
            </a:r>
          </a:p>
          <a:p>
            <a:pPr marL="457200" indent="-457200">
              <a:buClr>
                <a:srgbClr val="3333FF"/>
              </a:buClr>
              <a:buFont typeface="Wingdings" panose="05000000000000000000" pitchFamily="2" charset="2"/>
              <a:buChar char="q"/>
            </a:pPr>
            <a:endParaRPr lang="es-MX" altLang="en-US" sz="1000" dirty="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q"/>
            </a:pPr>
            <a:endParaRPr lang="es-MX" altLang="en-US" sz="1000" dirty="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q"/>
            </a:pPr>
            <a:r>
              <a:rPr lang="es-MX" altLang="en-US" sz="3200" b="1" dirty="0">
                <a:solidFill>
                  <a:srgbClr val="7030A0"/>
                </a:solidFill>
                <a:latin typeface="Times New Roman" panose="02020603050405020304" pitchFamily="18" charset="0"/>
                <a:cs typeface="Times New Roman" panose="02020603050405020304" pitchFamily="18" charset="0"/>
              </a:rPr>
              <a:t>Zanja</a:t>
            </a:r>
            <a:r>
              <a:rPr lang="es-MX" altLang="en-US" sz="3200" dirty="0">
                <a:latin typeface="Times New Roman" panose="02020603050405020304" pitchFamily="18" charset="0"/>
                <a:cs typeface="Times New Roman" panose="02020603050405020304" pitchFamily="18" charset="0"/>
              </a:rPr>
              <a:t>: </a:t>
            </a:r>
            <a:r>
              <a:rPr lang="es-MX" altLang="en-US" sz="3000" dirty="0">
                <a:latin typeface="Times New Roman" panose="02020603050405020304" pitchFamily="18" charset="0"/>
                <a:cs typeface="Times New Roman" panose="02020603050405020304" pitchFamily="18" charset="0"/>
              </a:rPr>
              <a:t>una excavación subterránea estrecha.</a:t>
            </a:r>
          </a:p>
          <a:p>
            <a:pPr marL="1200150" lvl="1" indent="-457200">
              <a:buClr>
                <a:srgbClr val="3333FF"/>
              </a:buClr>
              <a:buFont typeface="Wingdings" panose="05000000000000000000" pitchFamily="2" charset="2"/>
              <a:buChar char="§"/>
            </a:pPr>
            <a:r>
              <a:rPr lang="es-MX" altLang="en-US" sz="3000" dirty="0">
                <a:latin typeface="Times New Roman" panose="02020603050405020304" pitchFamily="18" charset="0"/>
                <a:cs typeface="Times New Roman" panose="02020603050405020304" pitchFamily="18" charset="0"/>
              </a:rPr>
              <a:t>Ancho ≤ 15 pies</a:t>
            </a:r>
          </a:p>
          <a:p>
            <a:pPr marL="1257300" lvl="1" indent="-514350">
              <a:buClr>
                <a:srgbClr val="3333FF"/>
              </a:buClr>
              <a:buFont typeface="Wingdings" panose="05000000000000000000" pitchFamily="2" charset="2"/>
              <a:buChar char="§"/>
            </a:pPr>
            <a:r>
              <a:rPr lang="es-MX" altLang="en-US" sz="3000" dirty="0">
                <a:latin typeface="Times New Roman" panose="02020603050405020304" pitchFamily="18" charset="0"/>
                <a:cs typeface="Times New Roman" panose="02020603050405020304" pitchFamily="18" charset="0"/>
              </a:rPr>
              <a:t>Profundidad &gt; Anchura</a:t>
            </a:r>
          </a:p>
        </p:txBody>
      </p:sp>
      <p:sp>
        <p:nvSpPr>
          <p:cNvPr id="13" name="Rectangle 12"/>
          <p:cNvSpPr/>
          <p:nvPr/>
        </p:nvSpPr>
        <p:spPr>
          <a:xfrm>
            <a:off x="641887" y="5714244"/>
            <a:ext cx="3894015" cy="461665"/>
          </a:xfrm>
          <a:prstGeom prst="rect">
            <a:avLst/>
          </a:prstGeom>
        </p:spPr>
        <p:txBody>
          <a:bodyPr wrap="none">
            <a:spAutoFit/>
          </a:bodyPr>
          <a:lstStyle/>
          <a:p>
            <a:pPr algn="ctr"/>
            <a:r>
              <a:rPr lang="es-MX" altLang="en-US" sz="2400" kern="0" dirty="0">
                <a:latin typeface="Times New Roman" panose="02020603050405020304" pitchFamily="18" charset="0"/>
                <a:cs typeface="Times New Roman" panose="02020603050405020304" pitchFamily="18" charset="0"/>
              </a:rPr>
              <a:t>Regulación OSHA : </a:t>
            </a:r>
            <a:r>
              <a:rPr lang="es-MX" altLang="en-US" sz="2400" kern="0" dirty="0">
                <a:latin typeface="Times New Roman" panose="02020603050405020304" pitchFamily="18" charset="0"/>
                <a:cs typeface="Times New Roman" panose="02020603050405020304" pitchFamily="18" charset="0"/>
                <a:hlinkClick r:id="rId4"/>
              </a:rPr>
              <a:t>1926.650</a:t>
            </a:r>
            <a:endParaRPr lang="es-MX" sz="2400" kern="0" dirty="0">
              <a:latin typeface="Times New Roman" panose="02020603050405020304" pitchFamily="18" charset="0"/>
              <a:cs typeface="Times New Roman" panose="02020603050405020304" pitchFamily="18" charset="0"/>
            </a:endParaRPr>
          </a:p>
        </p:txBody>
      </p:sp>
      <p:pic>
        <p:nvPicPr>
          <p:cNvPr id="12" name="Picture 11" descr="trench&#10;&#10;trench view" title="trenc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6240" y="1343654"/>
            <a:ext cx="3004457" cy="4730044"/>
          </a:xfrm>
          <a:prstGeom prst="rect">
            <a:avLst/>
          </a:prstGeom>
        </p:spPr>
      </p:pic>
      <p:sp>
        <p:nvSpPr>
          <p:cNvPr id="14" name="Rectangle 24"/>
          <p:cNvSpPr>
            <a:spLocks noChangeArrowheads="1"/>
          </p:cNvSpPr>
          <p:nvPr/>
        </p:nvSpPr>
        <p:spPr bwMode="auto">
          <a:xfrm rot="16200000">
            <a:off x="5267909" y="3461334"/>
            <a:ext cx="26439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s-MX" altLang="en-US" sz="3200" b="1" dirty="0">
                <a:solidFill>
                  <a:schemeClr val="accent1"/>
                </a:solidFill>
                <a:latin typeface="Times New Roman" panose="02020603050405020304" pitchFamily="18" charset="0"/>
                <a:cs typeface="Times New Roman" panose="02020603050405020304" pitchFamily="18" charset="0"/>
              </a:rPr>
              <a:t>Profundidad de Zanja</a:t>
            </a:r>
          </a:p>
        </p:txBody>
      </p:sp>
      <p:sp>
        <p:nvSpPr>
          <p:cNvPr id="15" name="Up-Down Arrow 14" descr="this arrow shows the trench depth" title="trench depth"/>
          <p:cNvSpPr/>
          <p:nvPr/>
        </p:nvSpPr>
        <p:spPr>
          <a:xfrm>
            <a:off x="7075369" y="3151738"/>
            <a:ext cx="205500" cy="1905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descr="This arrow shows the trench width" title="trench width"/>
          <p:cNvSpPr/>
          <p:nvPr/>
        </p:nvSpPr>
        <p:spPr>
          <a:xfrm>
            <a:off x="6235389" y="5335161"/>
            <a:ext cx="990600" cy="151825"/>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4"/>
          <p:cNvSpPr>
            <a:spLocks noChangeArrowheads="1"/>
          </p:cNvSpPr>
          <p:nvPr/>
        </p:nvSpPr>
        <p:spPr bwMode="auto">
          <a:xfrm>
            <a:off x="5549589" y="5436186"/>
            <a:ext cx="2721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s-MX" altLang="en-US" sz="2800" b="1" dirty="0">
                <a:solidFill>
                  <a:schemeClr val="bg1"/>
                </a:solidFill>
                <a:latin typeface="Times New Roman" panose="02020603050405020304" pitchFamily="18" charset="0"/>
                <a:cs typeface="Times New Roman" panose="02020603050405020304" pitchFamily="18" charset="0"/>
              </a:rPr>
              <a:t>Ancho de Zanja</a:t>
            </a:r>
          </a:p>
        </p:txBody>
      </p:sp>
      <p:sp>
        <p:nvSpPr>
          <p:cNvPr id="3" name="Rectangle 2"/>
          <p:cNvSpPr/>
          <p:nvPr/>
        </p:nvSpPr>
        <p:spPr>
          <a:xfrm>
            <a:off x="88663" y="6096000"/>
            <a:ext cx="8770927" cy="523220"/>
          </a:xfrm>
          <a:prstGeom prst="rect">
            <a:avLst/>
          </a:prstGeom>
        </p:spPr>
        <p:txBody>
          <a:bodyPr wrap="none">
            <a:spAutoFit/>
          </a:bodyPr>
          <a:lstStyle/>
          <a:p>
            <a:pPr algn="ctr">
              <a:spcBef>
                <a:spcPct val="0"/>
              </a:spcBef>
            </a:pPr>
            <a:r>
              <a:rPr lang="es-ES" altLang="en-US" sz="2800" b="1" dirty="0">
                <a:solidFill>
                  <a:srgbClr val="FF0000"/>
                </a:solidFill>
                <a:latin typeface="Times New Roman" panose="02020603050405020304" pitchFamily="18" charset="0"/>
                <a:cs typeface="Times New Roman" panose="02020603050405020304" pitchFamily="18" charset="0"/>
              </a:rPr>
              <a:t>Toda excavación es inherentemente inestable y peligrosa</a:t>
            </a:r>
          </a:p>
        </p:txBody>
      </p:sp>
      <p:sp>
        <p:nvSpPr>
          <p:cNvPr id="2" name="Slide Number Placeholder 1"/>
          <p:cNvSpPr>
            <a:spLocks noGrp="1"/>
          </p:cNvSpPr>
          <p:nvPr>
            <p:ph type="sldNum" sz="quarter" idx="10"/>
          </p:nvPr>
        </p:nvSpPr>
        <p:spPr/>
        <p:txBody>
          <a:bodyPr/>
          <a:lstStyle/>
          <a:p>
            <a:fld id="{CE4D45F6-FF50-4BC5-8A2D-899CD8EC2ED8}" type="slidenum">
              <a:rPr lang="en-US" smtClean="0"/>
              <a:t>14</a:t>
            </a:fld>
            <a:endParaRPr lang="en-US"/>
          </a:p>
        </p:txBody>
      </p:sp>
    </p:spTree>
    <p:extLst>
      <p:ext uri="{BB962C8B-B14F-4D97-AF65-F5344CB8AC3E}">
        <p14:creationId xmlns:p14="http://schemas.microsoft.com/office/powerpoint/2010/main" val="427187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457200" y="469900"/>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2)</a:t>
            </a:r>
            <a:endParaRPr lang="es-MX" altLang="en-US" dirty="0"/>
          </a:p>
        </p:txBody>
      </p:sp>
      <p:sp>
        <p:nvSpPr>
          <p:cNvPr id="11" name="Rectangle 7"/>
          <p:cNvSpPr>
            <a:spLocks noChangeArrowheads="1"/>
          </p:cNvSpPr>
          <p:nvPr/>
        </p:nvSpPr>
        <p:spPr bwMode="auto">
          <a:xfrm>
            <a:off x="228600" y="1234490"/>
            <a:ext cx="8686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s-MX" altLang="en-US" sz="3200" b="1" dirty="0">
                <a:solidFill>
                  <a:srgbClr val="7030A0"/>
                </a:solidFill>
                <a:latin typeface="Times New Roman" panose="02020603050405020304" pitchFamily="18" charset="0"/>
                <a:cs typeface="Times New Roman" panose="02020603050405020304" pitchFamily="18" charset="0"/>
              </a:rPr>
              <a:t>Estabilidad del suelo</a:t>
            </a:r>
            <a:r>
              <a:rPr lang="es-MX" altLang="en-US" sz="3200" dirty="0">
                <a:latin typeface="Times New Roman" panose="02020603050405020304" pitchFamily="18" charset="0"/>
                <a:cs typeface="Times New Roman" panose="02020603050405020304" pitchFamily="18" charset="0"/>
              </a:rPr>
              <a:t>: Cuando se aplica estrés al suelo (con agua o alguna fuerza), éste se descompondrá debido a la pérdida de su resistencia y rigidez a la compresión.</a:t>
            </a:r>
          </a:p>
        </p:txBody>
      </p:sp>
      <p:sp>
        <p:nvSpPr>
          <p:cNvPr id="15" name="Rectangle 9"/>
          <p:cNvSpPr txBox="1">
            <a:spLocks noChangeArrowheads="1"/>
          </p:cNvSpPr>
          <p:nvPr/>
        </p:nvSpPr>
        <p:spPr>
          <a:xfrm>
            <a:off x="152400" y="3514108"/>
            <a:ext cx="8229599" cy="609600"/>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pPr marL="457200" indent="-457200" algn="l">
              <a:buClr>
                <a:srgbClr val="0000FF"/>
              </a:buClr>
              <a:buFont typeface="Wingdings" panose="05000000000000000000" pitchFamily="2" charset="2"/>
              <a:buChar char="q"/>
            </a:pPr>
            <a:r>
              <a:rPr lang="es-MX" altLang="en-US" sz="3200" dirty="0">
                <a:solidFill>
                  <a:srgbClr val="7030A0"/>
                </a:solidFill>
                <a:latin typeface="Times New Roman" panose="02020603050405020304" pitchFamily="18" charset="0"/>
                <a:ea typeface="+mn-ea"/>
                <a:cs typeface="Times New Roman" panose="02020603050405020304" pitchFamily="18" charset="0"/>
              </a:rPr>
              <a:t>4 tipos de suelo</a:t>
            </a:r>
            <a:r>
              <a:rPr lang="es-MX" altLang="en-US" sz="3200" b="0" dirty="0">
                <a:solidFill>
                  <a:schemeClr val="tx1"/>
                </a:solidFill>
                <a:latin typeface="Times New Roman" panose="02020603050405020304" pitchFamily="18" charset="0"/>
                <a:ea typeface="+mn-ea"/>
                <a:cs typeface="Times New Roman" panose="02020603050405020304" pitchFamily="18" charset="0"/>
              </a:rPr>
              <a:t>: Basados en su estabilidad</a:t>
            </a:r>
          </a:p>
        </p:txBody>
      </p:sp>
      <p:sp>
        <p:nvSpPr>
          <p:cNvPr id="27" name="Rectangle 26"/>
          <p:cNvSpPr/>
          <p:nvPr/>
        </p:nvSpPr>
        <p:spPr>
          <a:xfrm>
            <a:off x="838200" y="4387987"/>
            <a:ext cx="1495935" cy="584775"/>
          </a:xfrm>
          <a:prstGeom prst="rect">
            <a:avLst/>
          </a:prstGeom>
          <a:ln w="25400">
            <a:solidFill>
              <a:srgbClr val="FF0000"/>
            </a:solidFill>
          </a:ln>
        </p:spPr>
        <p:txBody>
          <a:bodyPr wrap="square">
            <a:spAutoFit/>
          </a:bodyPr>
          <a:lstStyle/>
          <a:p>
            <a:r>
              <a:rPr lang="es-MX" sz="3200" b="1" kern="0" dirty="0">
                <a:latin typeface="Times New Roman" panose="02020603050405020304" pitchFamily="18" charset="0"/>
                <a:cs typeface="Times New Roman" panose="02020603050405020304" pitchFamily="18" charset="0"/>
              </a:rPr>
              <a:t>Tipo C</a:t>
            </a:r>
            <a:endParaRPr lang="es-MX" sz="3200" b="1" dirty="0"/>
          </a:p>
        </p:txBody>
      </p:sp>
      <p:sp>
        <p:nvSpPr>
          <p:cNvPr id="26" name="Rectangle 25"/>
          <p:cNvSpPr/>
          <p:nvPr/>
        </p:nvSpPr>
        <p:spPr>
          <a:xfrm>
            <a:off x="2474051" y="4387987"/>
            <a:ext cx="1494963" cy="584775"/>
          </a:xfrm>
          <a:prstGeom prst="rect">
            <a:avLst/>
          </a:prstGeom>
          <a:ln w="25400">
            <a:solidFill>
              <a:srgbClr val="FF0000"/>
            </a:solidFill>
          </a:ln>
        </p:spPr>
        <p:txBody>
          <a:bodyPr wrap="square">
            <a:spAutoFit/>
          </a:bodyPr>
          <a:lstStyle/>
          <a:p>
            <a:r>
              <a:rPr lang="es-MX" sz="3200" b="1" kern="0" dirty="0">
                <a:latin typeface="Times New Roman" panose="02020603050405020304" pitchFamily="18" charset="0"/>
                <a:cs typeface="Times New Roman" panose="02020603050405020304" pitchFamily="18" charset="0"/>
              </a:rPr>
              <a:t>Tipo</a:t>
            </a:r>
            <a:r>
              <a:rPr lang="en-US" sz="3200" b="1" kern="0" dirty="0">
                <a:latin typeface="Times New Roman" panose="02020603050405020304" pitchFamily="18" charset="0"/>
                <a:cs typeface="Times New Roman" panose="02020603050405020304" pitchFamily="18" charset="0"/>
              </a:rPr>
              <a:t> B</a:t>
            </a:r>
            <a:endParaRPr lang="en-US" sz="3200" b="1" dirty="0"/>
          </a:p>
        </p:txBody>
      </p:sp>
      <p:sp>
        <p:nvSpPr>
          <p:cNvPr id="21" name="Rectangle 20"/>
          <p:cNvSpPr/>
          <p:nvPr/>
        </p:nvSpPr>
        <p:spPr>
          <a:xfrm>
            <a:off x="4081435" y="4385408"/>
            <a:ext cx="1515094" cy="584775"/>
          </a:xfrm>
          <a:prstGeom prst="rect">
            <a:avLst/>
          </a:prstGeom>
          <a:ln w="25400">
            <a:solidFill>
              <a:srgbClr val="FF0000"/>
            </a:solidFill>
          </a:ln>
        </p:spPr>
        <p:txBody>
          <a:bodyPr wrap="square">
            <a:spAutoFit/>
          </a:bodyPr>
          <a:lstStyle/>
          <a:p>
            <a:r>
              <a:rPr lang="es-MX" sz="3200" b="1" kern="0" dirty="0">
                <a:latin typeface="Times New Roman" panose="02020603050405020304" pitchFamily="18" charset="0"/>
                <a:cs typeface="Times New Roman" panose="02020603050405020304" pitchFamily="18" charset="0"/>
              </a:rPr>
              <a:t>Tipo</a:t>
            </a:r>
            <a:r>
              <a:rPr lang="en-US" sz="3200" b="1" kern="0" dirty="0">
                <a:latin typeface="Times New Roman" panose="02020603050405020304" pitchFamily="18" charset="0"/>
                <a:cs typeface="Times New Roman" panose="02020603050405020304" pitchFamily="18" charset="0"/>
              </a:rPr>
              <a:t> A</a:t>
            </a:r>
            <a:endParaRPr lang="en-US" sz="3200" b="1" dirty="0"/>
          </a:p>
        </p:txBody>
      </p:sp>
      <p:sp>
        <p:nvSpPr>
          <p:cNvPr id="20" name="Rectangle 19"/>
          <p:cNvSpPr/>
          <p:nvPr/>
        </p:nvSpPr>
        <p:spPr>
          <a:xfrm>
            <a:off x="5701644" y="4387986"/>
            <a:ext cx="2475201" cy="584775"/>
          </a:xfrm>
          <a:prstGeom prst="rect">
            <a:avLst/>
          </a:prstGeom>
          <a:ln w="25400">
            <a:solidFill>
              <a:srgbClr val="FF0000"/>
            </a:solidFill>
          </a:ln>
        </p:spPr>
        <p:txBody>
          <a:bodyPr wrap="square">
            <a:spAutoFit/>
          </a:bodyPr>
          <a:lstStyle/>
          <a:p>
            <a:r>
              <a:rPr lang="es-MX" altLang="en-US" sz="3200" b="1" kern="0" dirty="0">
                <a:latin typeface="Times New Roman" panose="02020603050405020304" pitchFamily="18" charset="0"/>
                <a:cs typeface="Times New Roman" panose="02020603050405020304" pitchFamily="18" charset="0"/>
              </a:rPr>
              <a:t>Roca estable</a:t>
            </a:r>
            <a:endParaRPr lang="es-MX" sz="3200" b="1" dirty="0"/>
          </a:p>
        </p:txBody>
      </p:sp>
      <p:sp>
        <p:nvSpPr>
          <p:cNvPr id="4" name="Right Arrow 3" descr="This arrow shows the soil stability from low (left side) to high (right side)" title="stability arrow"/>
          <p:cNvSpPr/>
          <p:nvPr/>
        </p:nvSpPr>
        <p:spPr>
          <a:xfrm>
            <a:off x="1143000" y="5036403"/>
            <a:ext cx="6629400" cy="391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2399" y="5410200"/>
            <a:ext cx="1693985" cy="830997"/>
          </a:xfrm>
          <a:prstGeom prst="rect">
            <a:avLst/>
          </a:prstGeom>
        </p:spPr>
        <p:txBody>
          <a:bodyPr wrap="square">
            <a:spAutoFit/>
          </a:bodyPr>
          <a:lstStyle/>
          <a:p>
            <a:pPr algn="ctr"/>
            <a:r>
              <a:rPr lang="es-MX" altLang="en-US" sz="2400" b="1" kern="0" dirty="0">
                <a:latin typeface="Times New Roman" panose="02020603050405020304" pitchFamily="18" charset="0"/>
                <a:cs typeface="Times New Roman" panose="02020603050405020304" pitchFamily="18" charset="0"/>
              </a:rPr>
              <a:t>Baja </a:t>
            </a:r>
          </a:p>
          <a:p>
            <a:pPr algn="ctr"/>
            <a:r>
              <a:rPr lang="es-MX" altLang="en-US" sz="2400" b="1" kern="0" dirty="0">
                <a:latin typeface="Times New Roman" panose="02020603050405020304" pitchFamily="18" charset="0"/>
                <a:cs typeface="Times New Roman" panose="02020603050405020304" pitchFamily="18" charset="0"/>
              </a:rPr>
              <a:t>Estabilidad</a:t>
            </a:r>
            <a:endParaRPr lang="es-MX" sz="2400" b="1" dirty="0"/>
          </a:p>
        </p:txBody>
      </p:sp>
      <p:sp>
        <p:nvSpPr>
          <p:cNvPr id="17" name="Rectangle 16"/>
          <p:cNvSpPr/>
          <p:nvPr/>
        </p:nvSpPr>
        <p:spPr>
          <a:xfrm>
            <a:off x="6925407" y="5447893"/>
            <a:ext cx="1693985" cy="830997"/>
          </a:xfrm>
          <a:prstGeom prst="rect">
            <a:avLst/>
          </a:prstGeom>
        </p:spPr>
        <p:txBody>
          <a:bodyPr wrap="square">
            <a:spAutoFit/>
          </a:bodyPr>
          <a:lstStyle/>
          <a:p>
            <a:pPr algn="ctr"/>
            <a:r>
              <a:rPr lang="es-MX" altLang="en-US" sz="2400" b="1" kern="0" dirty="0">
                <a:latin typeface="Times New Roman" panose="02020603050405020304" pitchFamily="18" charset="0"/>
                <a:cs typeface="Times New Roman" panose="02020603050405020304" pitchFamily="18" charset="0"/>
              </a:rPr>
              <a:t>Alta </a:t>
            </a:r>
          </a:p>
          <a:p>
            <a:pPr algn="ctr"/>
            <a:r>
              <a:rPr lang="es-MX" altLang="en-US" sz="2400" b="1" kern="0" dirty="0">
                <a:latin typeface="Times New Roman" panose="02020603050405020304" pitchFamily="18" charset="0"/>
                <a:cs typeface="Times New Roman" panose="02020603050405020304" pitchFamily="18" charset="0"/>
              </a:rPr>
              <a:t>Estabilidad</a:t>
            </a:r>
            <a:endParaRPr lang="es-MX" sz="2400" b="1" dirty="0"/>
          </a:p>
        </p:txBody>
      </p:sp>
      <p:sp>
        <p:nvSpPr>
          <p:cNvPr id="2" name="Slide Number Placeholder 1"/>
          <p:cNvSpPr>
            <a:spLocks noGrp="1"/>
          </p:cNvSpPr>
          <p:nvPr>
            <p:ph type="sldNum" sz="quarter" idx="10"/>
          </p:nvPr>
        </p:nvSpPr>
        <p:spPr/>
        <p:txBody>
          <a:bodyPr/>
          <a:lstStyle/>
          <a:p>
            <a:fld id="{CE4D45F6-FF50-4BC5-8A2D-899CD8EC2ED8}" type="slidenum">
              <a:rPr lang="en-US" smtClean="0"/>
              <a:t>15</a:t>
            </a:fld>
            <a:endParaRPr lang="en-US"/>
          </a:p>
        </p:txBody>
      </p:sp>
    </p:spTree>
    <p:extLst>
      <p:ext uri="{BB962C8B-B14F-4D97-AF65-F5344CB8AC3E}">
        <p14:creationId xmlns:p14="http://schemas.microsoft.com/office/powerpoint/2010/main" val="187324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69900"/>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3)</a:t>
            </a:r>
            <a:endParaRPr lang="es-MX" altLang="en-US" dirty="0"/>
          </a:p>
        </p:txBody>
      </p:sp>
      <p:sp>
        <p:nvSpPr>
          <p:cNvPr id="11" name="Rectangle 7"/>
          <p:cNvSpPr>
            <a:spLocks noChangeArrowheads="1"/>
          </p:cNvSpPr>
          <p:nvPr/>
        </p:nvSpPr>
        <p:spPr bwMode="auto">
          <a:xfrm>
            <a:off x="228600" y="1066800"/>
            <a:ext cx="8458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s-MX" altLang="en-US" sz="3200" b="1" dirty="0">
                <a:solidFill>
                  <a:srgbClr val="7030A0"/>
                </a:solidFill>
                <a:latin typeface="Times New Roman" panose="02020603050405020304" pitchFamily="18" charset="0"/>
                <a:cs typeface="Times New Roman" panose="02020603050405020304" pitchFamily="18" charset="0"/>
              </a:rPr>
              <a:t>Roca Estable</a:t>
            </a:r>
            <a:r>
              <a:rPr lang="es-MX" altLang="en-US" sz="3200" dirty="0">
                <a:latin typeface="Times New Roman" panose="02020603050405020304" pitchFamily="18" charset="0"/>
                <a:cs typeface="Times New Roman" panose="02020603050405020304" pitchFamily="18" charset="0"/>
              </a:rPr>
              <a:t>: </a:t>
            </a:r>
            <a:r>
              <a:rPr lang="es-MX" sz="3200" dirty="0">
                <a:latin typeface="Times New Roman" panose="02020603050405020304" pitchFamily="18" charset="0"/>
                <a:cs typeface="Times New Roman" panose="02020603050405020304" pitchFamily="18" charset="0"/>
              </a:rPr>
              <a:t>materia mineral sólida natural que se puede excavar con lados verticales y permanecer intacta mientras está expuesta</a:t>
            </a:r>
          </a:p>
        </p:txBody>
      </p:sp>
      <p:sp>
        <p:nvSpPr>
          <p:cNvPr id="12" name="Rectangle 24"/>
          <p:cNvSpPr>
            <a:spLocks noChangeArrowheads="1"/>
          </p:cNvSpPr>
          <p:nvPr/>
        </p:nvSpPr>
        <p:spPr bwMode="auto">
          <a:xfrm>
            <a:off x="1695396" y="3128284"/>
            <a:ext cx="1677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s-MX" altLang="zh-CN" sz="3200" b="1" dirty="0">
                <a:latin typeface="Times New Roman" panose="02020603050405020304" pitchFamily="18" charset="0"/>
                <a:cs typeface="Times New Roman" panose="02020603050405020304" pitchFamily="18" charset="0"/>
              </a:rPr>
              <a:t>¿Es esta roca estable?</a:t>
            </a:r>
            <a:endParaRPr lang="es-MX" altLang="en-US" sz="3200" b="1" dirty="0">
              <a:latin typeface="Times New Roman" panose="02020603050405020304" pitchFamily="18" charset="0"/>
              <a:cs typeface="Times New Roman" panose="02020603050405020304" pitchFamily="18" charset="0"/>
            </a:endParaRPr>
          </a:p>
        </p:txBody>
      </p:sp>
      <p:cxnSp>
        <p:nvCxnSpPr>
          <p:cNvPr id="8" name="Straight Arrow Connector 7" descr="This arrow shows the location of stable rock" title="stable rock arrow"/>
          <p:cNvCxnSpPr/>
          <p:nvPr/>
        </p:nvCxnSpPr>
        <p:spPr>
          <a:xfrm flipV="1">
            <a:off x="3372633" y="3888471"/>
            <a:ext cx="1199367" cy="492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This figure shows an example of stable rock" title="stable roc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807" y="2648970"/>
            <a:ext cx="3431293" cy="2577574"/>
          </a:xfrm>
          <a:prstGeom prst="rect">
            <a:avLst/>
          </a:prstGeom>
        </p:spPr>
      </p:pic>
      <p:sp>
        <p:nvSpPr>
          <p:cNvPr id="7" name="Rectangle 7"/>
          <p:cNvSpPr>
            <a:spLocks noChangeArrowheads="1"/>
          </p:cNvSpPr>
          <p:nvPr/>
        </p:nvSpPr>
        <p:spPr bwMode="auto">
          <a:xfrm>
            <a:off x="150725" y="5177488"/>
            <a:ext cx="878226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lvl="1" indent="-457200" algn="just">
              <a:buClr>
                <a:srgbClr val="3333FF"/>
              </a:buClr>
              <a:buFont typeface="Wingdings" panose="05000000000000000000" pitchFamily="2" charset="2"/>
              <a:buChar char="q"/>
            </a:pPr>
            <a:r>
              <a:rPr lang="es-MX" altLang="zh-CN" sz="2800" b="1" dirty="0">
                <a:latin typeface="Times New Roman" panose="02020603050405020304" pitchFamily="18" charset="0"/>
                <a:cs typeface="Times New Roman" panose="02020603050405020304" pitchFamily="18" charset="0"/>
              </a:rPr>
              <a:t>Es difícil determinar si es estable a menos que se sepa</a:t>
            </a:r>
            <a:endParaRPr lang="es-MX" sz="2800" b="1" dirty="0">
              <a:latin typeface="Times New Roman" panose="02020603050405020304" pitchFamily="18" charset="0"/>
              <a:cs typeface="Times New Roman" panose="02020603050405020304" pitchFamily="18" charset="0"/>
            </a:endParaRPr>
          </a:p>
          <a:p>
            <a:pPr marL="857250" lvl="2" indent="-457200" algn="just">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Si existen grietas y</a:t>
            </a:r>
          </a:p>
          <a:p>
            <a:pPr marL="857250" lvl="2" indent="-457200" algn="just">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Si las grietas entran o salen de la excavación</a:t>
            </a:r>
            <a:endParaRPr lang="es-MX"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16</a:t>
            </a:fld>
            <a:endParaRPr lang="en-US" dirty="0"/>
          </a:p>
        </p:txBody>
      </p:sp>
    </p:spTree>
    <p:extLst>
      <p:ext uri="{BB962C8B-B14F-4D97-AF65-F5344CB8AC3E}">
        <p14:creationId xmlns:p14="http://schemas.microsoft.com/office/powerpoint/2010/main" val="369270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0" y="469900"/>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4)</a:t>
            </a:r>
            <a:endParaRPr lang="es-MX" altLang="en-US" dirty="0"/>
          </a:p>
        </p:txBody>
      </p:sp>
      <p:graphicFrame>
        <p:nvGraphicFramePr>
          <p:cNvPr id="11"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541724625"/>
              </p:ext>
            </p:extLst>
          </p:nvPr>
        </p:nvGraphicFramePr>
        <p:xfrm>
          <a:off x="66675" y="1201699"/>
          <a:ext cx="9001125" cy="2620324"/>
        </p:xfrm>
        <a:graphic>
          <a:graphicData uri="http://schemas.openxmlformats.org/drawingml/2006/table">
            <a:tbl>
              <a:tblPr firstRow="1"/>
              <a:tblGrid>
                <a:gridCol w="1533524">
                  <a:extLst>
                    <a:ext uri="{9D8B030D-6E8A-4147-A177-3AD203B41FA5}">
                      <a16:colId xmlns:a16="http://schemas.microsoft.com/office/drawing/2014/main" val="20003"/>
                    </a:ext>
                  </a:extLst>
                </a:gridCol>
                <a:gridCol w="2057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819401">
                  <a:extLst>
                    <a:ext uri="{9D8B030D-6E8A-4147-A177-3AD203B41FA5}">
                      <a16:colId xmlns:a16="http://schemas.microsoft.com/office/drawing/2014/main" val="20002"/>
                    </a:ext>
                  </a:extLst>
                </a:gridCol>
              </a:tblGrid>
              <a:tr h="497523">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400" b="1" i="0" u="none" strike="noStrike" cap="none" normalizeH="0" baseline="0" dirty="0">
                        <a:ln>
                          <a:noFill/>
                        </a:ln>
                        <a:solidFill>
                          <a:srgbClr val="000000"/>
                        </a:solidFill>
                        <a:effectLst/>
                        <a:latin typeface="Times New Roman" panose="02020603050405020304" pitchFamily="18" charset="0"/>
                        <a:ea typeface="MS PGothic" panose="020B0600070205080204" pitchFamily="34" charset="-128"/>
                      </a:endParaRP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Suelos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Tipo A</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Suelos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Tipo B</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Suelos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Tipo C</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67460">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Caracte-rísticas</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cohesivo; </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resistencia alta</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quebradizo; resistencia media</a:t>
                      </a:r>
                      <a:endParaRPr kumimoji="0" lang="es-MX" altLang="en-US"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no integrable; </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resistencia baja</a:t>
                      </a:r>
                      <a:endParaRPr kumimoji="0" lang="es-MX" altLang="en-US"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7881">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800" b="1"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Peso</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≥1.5 ton/ pie cuadrado</a:t>
                      </a:r>
                      <a:endParaRPr kumimoji="0" lang="es-MX" altLang="en-US"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0.5~1 ton/ pie cuadrado</a:t>
                      </a:r>
                      <a:endParaRPr kumimoji="0" lang="es-MX" altLang="en-US"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≤0.5 ton/ </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pie cuadrado</a:t>
                      </a:r>
                      <a:endParaRPr kumimoji="0" lang="es-MX" altLang="en-US"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 name="Picture 2" descr="This figure shows three types of soils" title="Soil ty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833792"/>
            <a:ext cx="4471595" cy="2864616"/>
          </a:xfrm>
          <a:prstGeom prst="rect">
            <a:avLst/>
          </a:prstGeom>
        </p:spPr>
      </p:pic>
      <p:sp>
        <p:nvSpPr>
          <p:cNvPr id="10" name="Rectangle 1"/>
          <p:cNvSpPr>
            <a:spLocks noChangeArrowheads="1"/>
          </p:cNvSpPr>
          <p:nvPr/>
        </p:nvSpPr>
        <p:spPr bwMode="auto">
          <a:xfrm>
            <a:off x="6023742" y="4045636"/>
            <a:ext cx="2667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s-MX" altLang="en-US" sz="2400" dirty="0">
                <a:hlinkClick r:id="rId5"/>
              </a:rPr>
              <a:t>Video: Clasificación de suelos </a:t>
            </a:r>
          </a:p>
          <a:p>
            <a:pPr algn="ctr">
              <a:spcBef>
                <a:spcPct val="0"/>
              </a:spcBef>
              <a:buClrTx/>
              <a:buSzTx/>
              <a:buFontTx/>
              <a:buNone/>
            </a:pPr>
            <a:r>
              <a:rPr kumimoji="0" lang="es-MX" altLang="en-US" sz="2400" dirty="0">
                <a:latin typeface="Arial"/>
                <a:cs typeface="Arial"/>
                <a:hlinkClick r:id="rId5"/>
              </a:rPr>
              <a:t>(5 Minutos)</a:t>
            </a:r>
            <a:endParaRPr kumimoji="0" lang="es-MX" altLang="en-US" sz="2400" dirty="0">
              <a:latin typeface="Arial"/>
              <a:cs typeface="Arial"/>
            </a:endParaRPr>
          </a:p>
        </p:txBody>
      </p:sp>
      <p:sp>
        <p:nvSpPr>
          <p:cNvPr id="8" name="Rectangle 7"/>
          <p:cNvSpPr/>
          <p:nvPr/>
        </p:nvSpPr>
        <p:spPr>
          <a:xfrm>
            <a:off x="5761404" y="5621457"/>
            <a:ext cx="3191677" cy="830997"/>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 : </a:t>
            </a:r>
            <a:r>
              <a:rPr lang="es-MX" altLang="en-US" sz="2400" kern="0" dirty="0">
                <a:latin typeface="Times New Roman" panose="02020603050405020304" pitchFamily="18" charset="0"/>
                <a:cs typeface="Times New Roman" panose="02020603050405020304" pitchFamily="18" charset="0"/>
                <a:hlinkClick r:id="rId6"/>
              </a:rPr>
              <a:t>1926 Sub parte P App A</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17</a:t>
            </a:fld>
            <a:endParaRPr lang="en-US"/>
          </a:p>
        </p:txBody>
      </p:sp>
    </p:spTree>
    <p:extLst>
      <p:ext uri="{BB962C8B-B14F-4D97-AF65-F5344CB8AC3E}">
        <p14:creationId xmlns:p14="http://schemas.microsoft.com/office/powerpoint/2010/main" val="304321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409612"/>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5)</a:t>
            </a:r>
            <a:endParaRPr lang="es-MX" altLang="en-US" dirty="0"/>
          </a:p>
        </p:txBody>
      </p:sp>
      <p:graphicFrame>
        <p:nvGraphicFramePr>
          <p:cNvPr id="12"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2847881812"/>
              </p:ext>
            </p:extLst>
          </p:nvPr>
        </p:nvGraphicFramePr>
        <p:xfrm>
          <a:off x="142874" y="1041681"/>
          <a:ext cx="8848725" cy="3081229"/>
        </p:xfrm>
        <a:graphic>
          <a:graphicData uri="http://schemas.openxmlformats.org/drawingml/2006/table">
            <a:tbl>
              <a:tblPr firstRow="1"/>
              <a:tblGrid>
                <a:gridCol w="1533524">
                  <a:extLst>
                    <a:ext uri="{9D8B030D-6E8A-4147-A177-3AD203B41FA5}">
                      <a16:colId xmlns:a16="http://schemas.microsoft.com/office/drawing/2014/main" val="20003"/>
                    </a:ext>
                  </a:extLst>
                </a:gridCol>
                <a:gridCol w="2057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667001">
                  <a:extLst>
                    <a:ext uri="{9D8B030D-6E8A-4147-A177-3AD203B41FA5}">
                      <a16:colId xmlns:a16="http://schemas.microsoft.com/office/drawing/2014/main" val="20002"/>
                    </a:ext>
                  </a:extLst>
                </a:gridCol>
              </a:tblGrid>
              <a:tr h="497523">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4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Suelos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Tipo A</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Suelos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Tipo B</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Suelos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Tipo C</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1225341">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Ejemplo</a:t>
                      </a:r>
                      <a:endParaRPr kumimoji="0" lang="es-MX" altLang="en-US" sz="2800" b="1"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Arcilla</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endParaRP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Arcilla limosa</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endParaRP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Arcilla arenosa</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Grava angular</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Suelos previamente distribuidos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Roca inestable seca</a:t>
                      </a:r>
                      <a:endParaRPr kumimoji="0" lang="es-MX" altLang="en-US"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Suelos granulares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Roca sumergida</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rPr>
                        <a:t>Suelo del cual el agua se filtra libremente</a:t>
                      </a:r>
                      <a:endParaRPr kumimoji="0" lang="es-MX" altLang="en-US" sz="2400" b="0" i="0" u="none" strike="noStrike" kern="1200"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 name="Rectangle 7"/>
          <p:cNvSpPr>
            <a:spLocks noChangeArrowheads="1"/>
          </p:cNvSpPr>
          <p:nvPr/>
        </p:nvSpPr>
        <p:spPr bwMode="auto">
          <a:xfrm>
            <a:off x="223837" y="4083209"/>
            <a:ext cx="86868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lvl="1" indent="-457200" algn="just">
              <a:buClr>
                <a:srgbClr val="3333FF"/>
              </a:buClr>
              <a:buFont typeface="Wingdings" panose="05000000000000000000" pitchFamily="2" charset="2"/>
              <a:buChar char="q"/>
            </a:pPr>
            <a:r>
              <a:rPr lang="es-MX" altLang="zh-CN" sz="3200" b="1" dirty="0">
                <a:latin typeface="Times New Roman" panose="02020603050405020304" pitchFamily="18" charset="0"/>
                <a:cs typeface="Times New Roman" panose="02020603050405020304" pitchFamily="18" charset="0"/>
              </a:rPr>
              <a:t>Ningún suelo es tipo A si</a:t>
            </a:r>
            <a:endParaRPr lang="es-MX" sz="3200" b="1" dirty="0">
              <a:latin typeface="Times New Roman" panose="02020603050405020304" pitchFamily="18" charset="0"/>
              <a:cs typeface="Times New Roman" panose="02020603050405020304" pitchFamily="18" charset="0"/>
            </a:endParaRPr>
          </a:p>
          <a:p>
            <a:pPr marL="857250" lvl="2" indent="-457200" algn="just">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se fisura</a:t>
            </a:r>
          </a:p>
          <a:p>
            <a:pPr marL="857250" lvl="2" indent="-457200" algn="just">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esta sujeto a vibración</a:t>
            </a:r>
          </a:p>
          <a:p>
            <a:pPr marL="857250" lvl="2" indent="-457200"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se ha removido previamente</a:t>
            </a:r>
          </a:p>
          <a:p>
            <a:pPr marL="857250" lvl="2" indent="-457200"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deja pasar el agua</a:t>
            </a:r>
          </a:p>
        </p:txBody>
      </p:sp>
      <p:pic>
        <p:nvPicPr>
          <p:cNvPr id="4" name="Picture 3" descr="cracked soil" title="cracked soi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4319526"/>
            <a:ext cx="3581400" cy="2013554"/>
          </a:xfrm>
          <a:prstGeom prst="rect">
            <a:avLst/>
          </a:prstGeom>
        </p:spPr>
      </p:pic>
      <p:cxnSp>
        <p:nvCxnSpPr>
          <p:cNvPr id="17" name="Straight Connector 16">
            <a:extLst>
              <a:ext uri="{C183D7F6-B498-43B3-948B-1728B52AA6E4}">
                <adec:decorative xmlns:adec="http://schemas.microsoft.com/office/drawing/2017/decorative" val="1"/>
              </a:ext>
            </a:extLst>
          </p:cNvPr>
          <p:cNvCxnSpPr/>
          <p:nvPr/>
        </p:nvCxnSpPr>
        <p:spPr>
          <a:xfrm>
            <a:off x="2832959" y="4876800"/>
            <a:ext cx="3324828" cy="1929"/>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7" descr="It indicates the location of fissured soil" title="location of fissured soil"/>
          <p:cNvSpPr>
            <a:spLocks noChangeArrowheads="1"/>
          </p:cNvSpPr>
          <p:nvPr/>
        </p:nvSpPr>
        <p:spPr bwMode="auto">
          <a:xfrm>
            <a:off x="6146901" y="4724400"/>
            <a:ext cx="1854099" cy="1139188"/>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1" name="Rectangle 10"/>
          <p:cNvSpPr/>
          <p:nvPr/>
        </p:nvSpPr>
        <p:spPr>
          <a:xfrm>
            <a:off x="2566944" y="6243935"/>
            <a:ext cx="5838911"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 : </a:t>
            </a:r>
            <a:r>
              <a:rPr lang="es-MX" altLang="en-US" sz="2400" kern="0" dirty="0">
                <a:latin typeface="Times New Roman" panose="02020603050405020304" pitchFamily="18" charset="0"/>
                <a:cs typeface="Times New Roman" panose="02020603050405020304" pitchFamily="18" charset="0"/>
                <a:hlinkClick r:id="rId5"/>
              </a:rPr>
              <a:t>1926 Sub parte P App A</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18</a:t>
            </a:fld>
            <a:endParaRPr lang="en-US"/>
          </a:p>
        </p:txBody>
      </p:sp>
    </p:spTree>
    <p:extLst>
      <p:ext uri="{BB962C8B-B14F-4D97-AF65-F5344CB8AC3E}">
        <p14:creationId xmlns:p14="http://schemas.microsoft.com/office/powerpoint/2010/main" val="217557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1"/>
          <p:cNvSpPr>
            <a:spLocks noGrp="1"/>
          </p:cNvSpPr>
          <p:nvPr>
            <p:ph type="title"/>
          </p:nvPr>
        </p:nvSpPr>
        <p:spPr>
          <a:xfrm>
            <a:off x="457200" y="469900"/>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6)</a:t>
            </a:r>
            <a:endParaRPr lang="es-MX" altLang="en-US" dirty="0"/>
          </a:p>
        </p:txBody>
      </p:sp>
      <p:sp>
        <p:nvSpPr>
          <p:cNvPr id="7" name="Rectangle 7"/>
          <p:cNvSpPr>
            <a:spLocks noChangeArrowheads="1"/>
          </p:cNvSpPr>
          <p:nvPr/>
        </p:nvSpPr>
        <p:spPr bwMode="auto">
          <a:xfrm>
            <a:off x="228600" y="1136327"/>
            <a:ext cx="871412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s-MX" sz="3200" b="1" dirty="0">
                <a:solidFill>
                  <a:srgbClr val="7030A0"/>
                </a:solidFill>
                <a:latin typeface="Times New Roman" panose="02020603050405020304" pitchFamily="18" charset="0"/>
                <a:cs typeface="Times New Roman" panose="02020603050405020304" pitchFamily="18" charset="0"/>
              </a:rPr>
              <a:t>Prueba de penetración del pulgar </a:t>
            </a:r>
            <a:r>
              <a:rPr lang="es-MX" sz="3600" dirty="0">
                <a:latin typeface="Times New Roman" panose="02020603050405020304" pitchFamily="18" charset="0"/>
                <a:cs typeface="Times New Roman" panose="02020603050405020304" pitchFamily="18" charset="0"/>
              </a:rPr>
              <a:t>: </a:t>
            </a:r>
            <a:r>
              <a:rPr lang="es-MX" sz="3200" dirty="0">
                <a:latin typeface="Times New Roman" panose="02020603050405020304" pitchFamily="18" charset="0"/>
                <a:cs typeface="Times New Roman" panose="02020603050405020304" pitchFamily="18" charset="0"/>
              </a:rPr>
              <a:t>un método </a:t>
            </a:r>
          </a:p>
          <a:p>
            <a:pPr>
              <a:buClr>
                <a:srgbClr val="3333FF"/>
              </a:buClr>
            </a:pPr>
            <a:r>
              <a:rPr lang="es-MX" sz="3200" dirty="0">
                <a:latin typeface="Times New Roman" panose="02020603050405020304" pitchFamily="18" charset="0"/>
                <a:cs typeface="Times New Roman" panose="02020603050405020304" pitchFamily="18" charset="0"/>
              </a:rPr>
              <a:t>      para estimar rápida y visualmente el tipo de suelo</a:t>
            </a:r>
          </a:p>
        </p:txBody>
      </p:sp>
      <p:sp>
        <p:nvSpPr>
          <p:cNvPr id="13" name="Rounded Rectangle 12"/>
          <p:cNvSpPr/>
          <p:nvPr/>
        </p:nvSpPr>
        <p:spPr>
          <a:xfrm>
            <a:off x="304800" y="2355527"/>
            <a:ext cx="8637926" cy="6254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en-US" sz="2800" dirty="0">
                <a:solidFill>
                  <a:schemeClr val="tx1"/>
                </a:solidFill>
                <a:latin typeface="Times New Roman" panose="02020603050405020304" pitchFamily="18" charset="0"/>
                <a:ea typeface="MS PGothic" panose="020B0600070205080204" pitchFamily="34" charset="-128"/>
              </a:rPr>
              <a:t>Presione la punta de un pulgar en un grupo de tierra fresca</a:t>
            </a:r>
            <a:endParaRPr lang="es-ES" altLang="en-US" sz="2800" dirty="0">
              <a:solidFill>
                <a:schemeClr val="tx1"/>
              </a:solidFill>
            </a:endParaRPr>
          </a:p>
        </p:txBody>
      </p:sp>
      <p:sp>
        <p:nvSpPr>
          <p:cNvPr id="12" name="Down Arrow 5" descr="It shows the accident consequence" title="arrow"/>
          <p:cNvSpPr>
            <a:spLocks noChangeArrowheads="1"/>
          </p:cNvSpPr>
          <p:nvPr/>
        </p:nvSpPr>
        <p:spPr bwMode="auto">
          <a:xfrm>
            <a:off x="1887904" y="30413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4" name="Rounded Rectangle 13"/>
          <p:cNvSpPr/>
          <p:nvPr/>
        </p:nvSpPr>
        <p:spPr>
          <a:xfrm>
            <a:off x="843592" y="3373611"/>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latin typeface="Times New Roman" panose="02020603050405020304" pitchFamily="18" charset="0"/>
                <a:cs typeface="Times New Roman" panose="02020603050405020304" pitchFamily="18" charset="0"/>
              </a:rPr>
              <a:t>Suelos Tipo A</a:t>
            </a:r>
          </a:p>
        </p:txBody>
      </p:sp>
      <p:sp>
        <p:nvSpPr>
          <p:cNvPr id="15" name="Down Arrow 5" descr="It shows the accident consequence" title="arrow"/>
          <p:cNvSpPr>
            <a:spLocks noChangeArrowheads="1"/>
          </p:cNvSpPr>
          <p:nvPr/>
        </p:nvSpPr>
        <p:spPr bwMode="auto">
          <a:xfrm>
            <a:off x="1904999"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6" name="Rounded Rectangle 15"/>
          <p:cNvSpPr/>
          <p:nvPr/>
        </p:nvSpPr>
        <p:spPr>
          <a:xfrm>
            <a:off x="124288" y="4495800"/>
            <a:ext cx="3140978" cy="162523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tx1"/>
                </a:solidFill>
                <a:latin typeface="Times New Roman" panose="02020603050405020304" pitchFamily="18" charset="0"/>
                <a:cs typeface="Times New Roman" panose="02020603050405020304" pitchFamily="18" charset="0"/>
              </a:rPr>
              <a:t>El pulgar se hunde en el suelo con gran esfuerzo.</a:t>
            </a:r>
            <a:endParaRPr lang="es-ES" altLang="en-US" sz="2800" dirty="0">
              <a:solidFill>
                <a:schemeClr val="tx1"/>
              </a:solidFill>
              <a:latin typeface="Times New Roman" panose="02020603050405020304" pitchFamily="18" charset="0"/>
              <a:cs typeface="Times New Roman" panose="02020603050405020304" pitchFamily="18" charset="0"/>
            </a:endParaRPr>
          </a:p>
        </p:txBody>
      </p:sp>
      <p:sp>
        <p:nvSpPr>
          <p:cNvPr id="17" name="Down Arrow 5" descr="It shows the accident consequence" title="arrow"/>
          <p:cNvSpPr>
            <a:spLocks noChangeArrowheads="1"/>
          </p:cNvSpPr>
          <p:nvPr/>
        </p:nvSpPr>
        <p:spPr bwMode="auto">
          <a:xfrm>
            <a:off x="4633985" y="3047861"/>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8" name="Rounded Rectangle 17"/>
          <p:cNvSpPr/>
          <p:nvPr/>
        </p:nvSpPr>
        <p:spPr>
          <a:xfrm>
            <a:off x="3572578" y="3357884"/>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latin typeface="Times New Roman" panose="02020603050405020304" pitchFamily="18" charset="0"/>
                <a:cs typeface="Times New Roman" panose="02020603050405020304" pitchFamily="18" charset="0"/>
              </a:rPr>
              <a:t>Suelos Tipo B</a:t>
            </a:r>
          </a:p>
        </p:txBody>
      </p:sp>
      <p:sp>
        <p:nvSpPr>
          <p:cNvPr id="23" name="Down Arrow 5" descr="It shows the accident consequence" title="arrow"/>
          <p:cNvSpPr>
            <a:spLocks noChangeArrowheads="1"/>
          </p:cNvSpPr>
          <p:nvPr/>
        </p:nvSpPr>
        <p:spPr bwMode="auto">
          <a:xfrm>
            <a:off x="4639376"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1" name="Rounded Rectangle 20"/>
          <p:cNvSpPr/>
          <p:nvPr/>
        </p:nvSpPr>
        <p:spPr>
          <a:xfrm>
            <a:off x="3352800" y="4521674"/>
            <a:ext cx="3048000" cy="15993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tx1"/>
                </a:solidFill>
                <a:latin typeface="Times New Roman" panose="02020603050405020304" pitchFamily="18" charset="0"/>
                <a:cs typeface="Times New Roman" panose="02020603050405020304" pitchFamily="18" charset="0"/>
              </a:rPr>
              <a:t>El pulgar se hunde en el suelo hasta el final de la u</a:t>
            </a:r>
            <a:r>
              <a:rPr lang="es-ES" sz="2800" dirty="0">
                <a:solidFill>
                  <a:schemeClr val="tx1"/>
                </a:solidFill>
                <a:latin typeface="Calibri" panose="020F0502020204030204" pitchFamily="34" charset="0"/>
                <a:cs typeface="Calibri" panose="020F0502020204030204" pitchFamily="34" charset="0"/>
              </a:rPr>
              <a:t>ñ</a:t>
            </a:r>
            <a:r>
              <a:rPr lang="es-ES" sz="2800" dirty="0">
                <a:solidFill>
                  <a:schemeClr val="tx1"/>
                </a:solidFill>
                <a:latin typeface="Times New Roman" panose="02020603050405020304" pitchFamily="18" charset="0"/>
                <a:cs typeface="Times New Roman" panose="02020603050405020304" pitchFamily="18" charset="0"/>
              </a:rPr>
              <a:t>a.</a:t>
            </a:r>
            <a:endParaRPr lang="es-ES" altLang="en-US" sz="2800" dirty="0">
              <a:solidFill>
                <a:schemeClr val="tx1"/>
              </a:solidFill>
              <a:latin typeface="Times New Roman" panose="02020603050405020304" pitchFamily="18" charset="0"/>
              <a:cs typeface="Times New Roman" panose="02020603050405020304" pitchFamily="18" charset="0"/>
            </a:endParaRPr>
          </a:p>
        </p:txBody>
      </p:sp>
      <p:sp>
        <p:nvSpPr>
          <p:cNvPr id="19" name="Down Arrow 5" descr="It shows the accident consequence" title="arrow"/>
          <p:cNvSpPr>
            <a:spLocks noChangeArrowheads="1"/>
          </p:cNvSpPr>
          <p:nvPr/>
        </p:nvSpPr>
        <p:spPr bwMode="auto">
          <a:xfrm>
            <a:off x="7374750" y="3047861"/>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0" name="Rounded Rectangle 19"/>
          <p:cNvSpPr/>
          <p:nvPr/>
        </p:nvSpPr>
        <p:spPr>
          <a:xfrm>
            <a:off x="6325046" y="3358219"/>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latin typeface="Times New Roman" panose="02020603050405020304" pitchFamily="18" charset="0"/>
                <a:cs typeface="Times New Roman" panose="02020603050405020304" pitchFamily="18" charset="0"/>
              </a:rPr>
              <a:t>Suelos Tipo C</a:t>
            </a:r>
          </a:p>
        </p:txBody>
      </p:sp>
      <p:sp>
        <p:nvSpPr>
          <p:cNvPr id="24" name="Down Arrow 5" descr="It shows the accident consequence" title="arrow"/>
          <p:cNvSpPr>
            <a:spLocks noChangeArrowheads="1"/>
          </p:cNvSpPr>
          <p:nvPr/>
        </p:nvSpPr>
        <p:spPr bwMode="auto">
          <a:xfrm>
            <a:off x="7403548"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2" name="Rounded Rectangle 21"/>
          <p:cNvSpPr/>
          <p:nvPr/>
        </p:nvSpPr>
        <p:spPr>
          <a:xfrm>
            <a:off x="6477000" y="4495800"/>
            <a:ext cx="2438400" cy="15993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tx1"/>
                </a:solidFill>
                <a:latin typeface="Times New Roman" panose="02020603050405020304" pitchFamily="18" charset="0"/>
                <a:cs typeface="Times New Roman" panose="02020603050405020304" pitchFamily="18" charset="0"/>
              </a:rPr>
              <a:t>El pulgar se hunde en el suelo por completo.</a:t>
            </a:r>
            <a:endParaRPr lang="es-ES" altLang="en-US" sz="28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a:xfrm>
            <a:off x="6961346" y="6324600"/>
            <a:ext cx="2057400" cy="365125"/>
          </a:xfrm>
        </p:spPr>
        <p:txBody>
          <a:bodyPr/>
          <a:lstStyle/>
          <a:p>
            <a:fld id="{CE4D45F6-FF50-4BC5-8A2D-899CD8EC2ED8}" type="slidenum">
              <a:rPr lang="en-US" smtClean="0"/>
              <a:t>19</a:t>
            </a:fld>
            <a:endParaRPr lang="en-US" dirty="0"/>
          </a:p>
        </p:txBody>
      </p:sp>
    </p:spTree>
    <p:extLst>
      <p:ext uri="{BB962C8B-B14F-4D97-AF65-F5344CB8AC3E}">
        <p14:creationId xmlns:p14="http://schemas.microsoft.com/office/powerpoint/2010/main" val="243824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457200"/>
            <a:ext cx="8229600" cy="563562"/>
          </a:xfrm>
        </p:spPr>
        <p:txBody>
          <a:bodyPr/>
          <a:lstStyle/>
          <a:p>
            <a:r>
              <a:rPr lang="en-GB" altLang="en-US" dirty="0">
                <a:latin typeface="Times New Roman" panose="02020603050405020304" pitchFamily="18" charset="0"/>
                <a:ea typeface="SimSun" panose="02010600030101010101" pitchFamily="2" charset="-122"/>
              </a:rPr>
              <a:t>Descargo de </a:t>
            </a:r>
            <a:r>
              <a:rPr lang="en-GB" altLang="en-US" dirty="0" err="1">
                <a:latin typeface="Times New Roman" panose="02020603050405020304" pitchFamily="18" charset="0"/>
                <a:ea typeface="SimSun" panose="02010600030101010101" pitchFamily="2" charset="-122"/>
              </a:rPr>
              <a:t>responsabilidad</a:t>
            </a:r>
            <a:endParaRPr lang="en-US"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2</a:t>
            </a:fld>
            <a:endParaRPr lang="en-US"/>
          </a:p>
        </p:txBody>
      </p:sp>
      <p:sp>
        <p:nvSpPr>
          <p:cNvPr id="7" name="Rectangle 1"/>
          <p:cNvSpPr>
            <a:spLocks noChangeArrowheads="1"/>
          </p:cNvSpPr>
          <p:nvPr/>
        </p:nvSpPr>
        <p:spPr bwMode="auto">
          <a:xfrm>
            <a:off x="223023" y="1190981"/>
            <a:ext cx="8631044"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No se ofrece ni se implica ningún asesoramiento legal, y no se pretende ni se establece ninguna relación abogado-cliente. Si se requiere asesoramiento legal u otra asistencia de expertos, se deben buscar los servicios de un profesional competente.</a:t>
            </a:r>
          </a:p>
          <a:p>
            <a:pPr>
              <a:lnSpc>
                <a:spcPct val="100000"/>
              </a:lnSpc>
              <a:spcBef>
                <a:spcPct val="0"/>
              </a:spcBef>
              <a:buClr>
                <a:srgbClr val="3333FF"/>
              </a:buClr>
              <a:buNone/>
            </a:pPr>
            <a:endParaRPr lang="en-US" altLang="en-US" sz="2800" dirty="0">
              <a:latin typeface="Times New Roman" panose="02020603050405020304" pitchFamily="18" charset="0"/>
              <a:cs typeface="Times New Roman" panose="02020603050405020304" pitchFamily="18" charset="0"/>
            </a:endParaRPr>
          </a:p>
          <a:p>
            <a:pPr>
              <a:lnSpc>
                <a:spcPct val="100000"/>
              </a:lnSpc>
              <a:spcBef>
                <a:spcPct val="0"/>
              </a:spcBef>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Es responsabilidad del empleador y sus empleados cumplir con todas las reglas y regulaciones pertinentes de OSHA en la jurisdicción en la que trabajan.</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95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0" y="669708"/>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7)</a:t>
            </a:r>
            <a:endParaRPr lang="es-MX" altLang="en-US" dirty="0"/>
          </a:p>
        </p:txBody>
      </p:sp>
      <p:sp>
        <p:nvSpPr>
          <p:cNvPr id="11" name="Rectangle 7"/>
          <p:cNvSpPr>
            <a:spLocks noChangeArrowheads="1"/>
          </p:cNvSpPr>
          <p:nvPr/>
        </p:nvSpPr>
        <p:spPr bwMode="auto">
          <a:xfrm>
            <a:off x="297988" y="1637452"/>
            <a:ext cx="8388812" cy="32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s-MX" sz="3200" b="1" dirty="0">
                <a:solidFill>
                  <a:srgbClr val="7030A0"/>
                </a:solidFill>
                <a:latin typeface="Times New Roman" panose="02020603050405020304" pitchFamily="18" charset="0"/>
                <a:cs typeface="Times New Roman" panose="02020603050405020304" pitchFamily="18" charset="0"/>
              </a:rPr>
              <a:t>Una Persona Competente</a:t>
            </a:r>
            <a:r>
              <a:rPr lang="es-MX" sz="3200" dirty="0">
                <a:latin typeface="Times New Roman" panose="02020603050405020304" pitchFamily="18" charset="0"/>
                <a:cs typeface="Times New Roman" panose="02020603050405020304" pitchFamily="18" charset="0"/>
              </a:rPr>
              <a:t> </a:t>
            </a:r>
          </a:p>
          <a:p>
            <a:pPr marL="1200150" lvl="1" indent="-457200" algn="just">
              <a:lnSpc>
                <a:spcPct val="150000"/>
              </a:lnSpc>
              <a:buClr>
                <a:srgbClr val="3333FF"/>
              </a:buClr>
              <a:buFont typeface="Wingdings" panose="05000000000000000000" pitchFamily="2" charset="2"/>
              <a:buChar char="§"/>
            </a:pPr>
            <a:r>
              <a:rPr lang="es-MX" sz="2800" dirty="0">
                <a:latin typeface="Times New Roman"/>
                <a:cs typeface="Times New Roman"/>
              </a:rPr>
              <a:t>Es capaz de identificar excavaciones peligrosas</a:t>
            </a:r>
          </a:p>
          <a:p>
            <a:pPr lvl="1" indent="0" algn="just">
              <a:lnSpc>
                <a:spcPct val="150000"/>
              </a:lnSpc>
              <a:buClr>
                <a:srgbClr val="3333FF"/>
              </a:buClr>
            </a:pPr>
            <a:r>
              <a:rPr lang="es-MX" sz="2800" dirty="0">
                <a:latin typeface="Times New Roman"/>
                <a:cs typeface="Times New Roman"/>
              </a:rPr>
              <a:t>     existentes y predecibles.</a:t>
            </a:r>
          </a:p>
          <a:p>
            <a:pPr marL="1200150" lvl="1"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Está autorizada para tomar medidas correctivas inmediatas para eliminar los peligros</a:t>
            </a:r>
          </a:p>
          <a:p>
            <a:pPr marL="457200" indent="-457200" algn="just">
              <a:buClr>
                <a:srgbClr val="3333FF"/>
              </a:buClr>
              <a:buFont typeface="Wingdings" panose="05000000000000000000" pitchFamily="2" charset="2"/>
              <a:buChar char="q"/>
            </a:pPr>
            <a:endParaRPr lang="en-US" sz="1050" dirty="0">
              <a:latin typeface="Times New Roman" panose="02020603050405020304" pitchFamily="18" charset="0"/>
              <a:cs typeface="Times New Roman" panose="02020603050405020304" pitchFamily="18" charset="0"/>
            </a:endParaRPr>
          </a:p>
        </p:txBody>
      </p:sp>
      <p:sp>
        <p:nvSpPr>
          <p:cNvPr id="8" name="Rectangle 7"/>
          <p:cNvSpPr/>
          <p:nvPr/>
        </p:nvSpPr>
        <p:spPr>
          <a:xfrm>
            <a:off x="2362200" y="5334000"/>
            <a:ext cx="4267200"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 : </a:t>
            </a:r>
            <a:r>
              <a:rPr lang="es-MX" altLang="en-US" sz="2400" kern="0" dirty="0">
                <a:latin typeface="Times New Roman" panose="02020603050405020304" pitchFamily="18" charset="0"/>
                <a:cs typeface="Times New Roman" panose="02020603050405020304" pitchFamily="18" charset="0"/>
                <a:hlinkClick r:id="rId4"/>
              </a:rPr>
              <a:t>1926.650</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20</a:t>
            </a:fld>
            <a:endParaRPr lang="en-US"/>
          </a:p>
        </p:txBody>
      </p:sp>
    </p:spTree>
    <p:extLst>
      <p:ext uri="{BB962C8B-B14F-4D97-AF65-F5344CB8AC3E}">
        <p14:creationId xmlns:p14="http://schemas.microsoft.com/office/powerpoint/2010/main" val="116955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669708"/>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8)</a:t>
            </a:r>
            <a:endParaRPr lang="es-MX" altLang="en-US" dirty="0"/>
          </a:p>
        </p:txBody>
      </p:sp>
      <p:sp>
        <p:nvSpPr>
          <p:cNvPr id="4" name="Rectangle 3"/>
          <p:cNvSpPr/>
          <p:nvPr/>
        </p:nvSpPr>
        <p:spPr>
          <a:xfrm>
            <a:off x="246743" y="1288971"/>
            <a:ext cx="8668657" cy="4801314"/>
          </a:xfrm>
          <a:prstGeom prst="rect">
            <a:avLst/>
          </a:prstGeom>
        </p:spPr>
        <p:txBody>
          <a:bodyPr wrap="square">
            <a:spAutoFit/>
          </a:bodyPr>
          <a:lstStyle/>
          <a:p>
            <a:pPr marL="457200" indent="-457200">
              <a:buClr>
                <a:srgbClr val="3333FF"/>
              </a:buClr>
              <a:buFont typeface="Wingdings" panose="05000000000000000000" pitchFamily="2" charset="2"/>
              <a:buChar char="q"/>
            </a:pPr>
            <a:r>
              <a:rPr lang="es-MX" sz="3200" dirty="0">
                <a:latin typeface="Times New Roman" panose="02020603050405020304" pitchFamily="18" charset="0"/>
                <a:cs typeface="Times New Roman" panose="02020603050405020304" pitchFamily="18" charset="0"/>
              </a:rPr>
              <a:t>Según las normas de excavación de OSHA, las tareas realizadas por una persona competente incluyen :</a:t>
            </a:r>
          </a:p>
          <a:p>
            <a:pPr marL="914400" lvl="1"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Clasificación del suelo</a:t>
            </a:r>
          </a:p>
          <a:p>
            <a:pPr marL="914400" lvl="1"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Inspección de sistemas de protección</a:t>
            </a:r>
          </a:p>
          <a:p>
            <a:pPr marL="914400" lvl="1"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Diseño de rampas estructurales</a:t>
            </a:r>
          </a:p>
          <a:p>
            <a:pPr marL="914400" lvl="1"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Monitoreo del equipo de remoción de agua</a:t>
            </a:r>
          </a:p>
          <a:p>
            <a:pPr marL="914400" lvl="1"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Realización de inspecciones del sitio</a:t>
            </a:r>
          </a:p>
        </p:txBody>
      </p:sp>
      <p:sp>
        <p:nvSpPr>
          <p:cNvPr id="8" name="Rectangle 7"/>
          <p:cNvSpPr/>
          <p:nvPr/>
        </p:nvSpPr>
        <p:spPr>
          <a:xfrm>
            <a:off x="2819400" y="5986273"/>
            <a:ext cx="3615203"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Publicación OSHA : </a:t>
            </a:r>
            <a:r>
              <a:rPr lang="es-MX" altLang="en-US" sz="2400" kern="0" dirty="0">
                <a:latin typeface="Times New Roman" panose="02020603050405020304" pitchFamily="18" charset="0"/>
                <a:cs typeface="Times New Roman" panose="02020603050405020304" pitchFamily="18" charset="0"/>
                <a:hlinkClick r:id="rId4"/>
              </a:rPr>
              <a:t>2226</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21</a:t>
            </a:fld>
            <a:endParaRPr lang="en-US"/>
          </a:p>
        </p:txBody>
      </p:sp>
    </p:spTree>
    <p:extLst>
      <p:ext uri="{BB962C8B-B14F-4D97-AF65-F5344CB8AC3E}">
        <p14:creationId xmlns:p14="http://schemas.microsoft.com/office/powerpoint/2010/main" val="142590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669708"/>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9)</a:t>
            </a:r>
            <a:endParaRPr lang="es-MX" altLang="en-US" dirty="0"/>
          </a:p>
        </p:txBody>
      </p:sp>
      <p:sp>
        <p:nvSpPr>
          <p:cNvPr id="11" name="Rectangle 7"/>
          <p:cNvSpPr>
            <a:spLocks noChangeArrowheads="1"/>
          </p:cNvSpPr>
          <p:nvPr/>
        </p:nvSpPr>
        <p:spPr bwMode="auto">
          <a:xfrm>
            <a:off x="152400" y="1269861"/>
            <a:ext cx="86296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s-MX" sz="3200" dirty="0">
                <a:latin typeface="Times New Roman" panose="02020603050405020304" pitchFamily="18" charset="0"/>
                <a:cs typeface="Times New Roman" panose="02020603050405020304" pitchFamily="18" charset="0"/>
              </a:rPr>
              <a:t>Una persona competente inspecciona las excavaciones, las áreas adyacentes y los sistemas de protección</a:t>
            </a:r>
          </a:p>
          <a:p>
            <a:pPr marL="1600200" lvl="2"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Diario</a:t>
            </a:r>
          </a:p>
          <a:p>
            <a:pPr marL="1600200" lvl="2"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Antes del inicio del trabajo</a:t>
            </a:r>
          </a:p>
          <a:p>
            <a:pPr marL="1600200" lvl="2"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Según sea necesario durante el turno</a:t>
            </a:r>
          </a:p>
          <a:p>
            <a:pPr marL="1600200" lvl="2"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Después de cada tormenta</a:t>
            </a:r>
          </a:p>
          <a:p>
            <a:pPr marL="1600200" lvl="2" indent="-457200" algn="just">
              <a:lnSpc>
                <a:spcPct val="150000"/>
              </a:lnSpc>
              <a:buClr>
                <a:srgbClr val="3333FF"/>
              </a:buClr>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Después de que ocurra otro peligro creciente</a:t>
            </a:r>
          </a:p>
        </p:txBody>
      </p:sp>
      <p:sp>
        <p:nvSpPr>
          <p:cNvPr id="6" name="Rectangle 5"/>
          <p:cNvSpPr/>
          <p:nvPr/>
        </p:nvSpPr>
        <p:spPr>
          <a:xfrm>
            <a:off x="2051127" y="6015433"/>
            <a:ext cx="5220165"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 </a:t>
            </a:r>
            <a:r>
              <a:rPr lang="es-MX" altLang="en-US" sz="2400" kern="0" dirty="0">
                <a:latin typeface="Times New Roman" panose="02020603050405020304" pitchFamily="18" charset="0"/>
                <a:cs typeface="Times New Roman" panose="02020603050405020304" pitchFamily="18" charset="0"/>
                <a:hlinkClick r:id="rId4"/>
              </a:rPr>
              <a:t>1926.651</a:t>
            </a:r>
            <a:r>
              <a:rPr lang="es-MX" altLang="en-US" sz="2400" kern="0" dirty="0">
                <a:latin typeface="Times New Roman" panose="02020603050405020304" pitchFamily="18" charset="0"/>
                <a:cs typeface="Times New Roman" panose="02020603050405020304" pitchFamily="18" charset="0"/>
              </a:rPr>
              <a:t> </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22</a:t>
            </a:fld>
            <a:endParaRPr lang="en-US"/>
          </a:p>
        </p:txBody>
      </p:sp>
    </p:spTree>
    <p:extLst>
      <p:ext uri="{BB962C8B-B14F-4D97-AF65-F5344CB8AC3E}">
        <p14:creationId xmlns:p14="http://schemas.microsoft.com/office/powerpoint/2010/main" val="325230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0" y="669708"/>
            <a:ext cx="8229600" cy="563562"/>
          </a:xfrm>
        </p:spPr>
        <p:txBody>
          <a:bodyPr/>
          <a:lstStyle/>
          <a:p>
            <a:r>
              <a:rPr lang="es-MX" altLang="en-US" dirty="0">
                <a:latin typeface="Times New Roman" panose="02020603050405020304" pitchFamily="18" charset="0"/>
                <a:ea typeface="SimSun" panose="02010600030101010101" pitchFamily="2" charset="-122"/>
              </a:rPr>
              <a:t>Términos Básicos (Parte 10)</a:t>
            </a:r>
            <a:endParaRPr lang="es-MX" altLang="en-US" dirty="0"/>
          </a:p>
        </p:txBody>
      </p:sp>
      <p:sp>
        <p:nvSpPr>
          <p:cNvPr id="11" name="Rectangle 7"/>
          <p:cNvSpPr>
            <a:spLocks noChangeArrowheads="1"/>
          </p:cNvSpPr>
          <p:nvPr/>
        </p:nvSpPr>
        <p:spPr bwMode="auto">
          <a:xfrm>
            <a:off x="166688" y="1467009"/>
            <a:ext cx="792956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s-MX" sz="3200" b="1" dirty="0">
                <a:solidFill>
                  <a:srgbClr val="7030A0"/>
                </a:solidFill>
                <a:latin typeface="Times New Roman" panose="02020603050405020304" pitchFamily="18" charset="0"/>
                <a:cs typeface="Times New Roman" panose="02020603050405020304" pitchFamily="18" charset="0"/>
              </a:rPr>
              <a:t>Responsabilidades del empleador</a:t>
            </a:r>
            <a:endParaRPr lang="es-MX" sz="3200" dirty="0">
              <a:latin typeface="Times New Roman" panose="02020603050405020304" pitchFamily="18" charset="0"/>
              <a:cs typeface="Times New Roman" panose="02020603050405020304" pitchFamily="18" charset="0"/>
            </a:endParaRPr>
          </a:p>
          <a:p>
            <a:pPr marL="1200150" lvl="1" indent="-457200" algn="just">
              <a:buClr>
                <a:srgbClr val="3333FF"/>
              </a:buClr>
              <a:buFont typeface="Wingdings" panose="05000000000000000000" pitchFamily="2" charset="2"/>
              <a:buChar char="§"/>
            </a:pPr>
            <a:r>
              <a:rPr lang="es-MX" sz="2800" dirty="0">
                <a:latin typeface="Times New Roman" panose="02020603050405020304" pitchFamily="18" charset="0"/>
                <a:ea typeface="MS PGothic" panose="020B0600070205080204" pitchFamily="34" charset="-128"/>
              </a:rPr>
              <a:t>Bajo la Ley de Salud y Seguridad Ocupacional de 1970, los empleadores son responsables de proporcionar lugares de trabajo seguros y saludables para sus empleados. </a:t>
            </a:r>
          </a:p>
        </p:txBody>
      </p:sp>
      <p:sp>
        <p:nvSpPr>
          <p:cNvPr id="13" name="Rectangle 12"/>
          <p:cNvSpPr/>
          <p:nvPr/>
        </p:nvSpPr>
        <p:spPr>
          <a:xfrm>
            <a:off x="76200" y="3916740"/>
            <a:ext cx="8705850" cy="1877437"/>
          </a:xfrm>
          <a:prstGeom prst="rect">
            <a:avLst/>
          </a:prstGeom>
        </p:spPr>
        <p:txBody>
          <a:bodyPr wrap="square" lIns="91440" tIns="45720" rIns="91440" bIns="45720" anchor="t">
            <a:spAutoFit/>
          </a:bodyPr>
          <a:lstStyle/>
          <a:p>
            <a:pPr marL="457200" indent="-457200">
              <a:buClr>
                <a:srgbClr val="0000FF"/>
              </a:buClr>
              <a:buFont typeface="Wingdings" panose="05000000000000000000" pitchFamily="2" charset="2"/>
              <a:buChar char="q"/>
            </a:pPr>
            <a:r>
              <a:rPr lang="es-MX" sz="3200" b="1" dirty="0">
                <a:solidFill>
                  <a:srgbClr val="7030A0"/>
                </a:solidFill>
                <a:latin typeface="Times New Roman"/>
                <a:ea typeface="MS PGothic"/>
                <a:cs typeface="Times New Roman"/>
              </a:rPr>
              <a:t>El papel de OSHA </a:t>
            </a:r>
            <a:r>
              <a:rPr lang="es-MX" sz="2800" dirty="0">
                <a:latin typeface="Times New Roman"/>
                <a:ea typeface="MS PGothic"/>
                <a:cs typeface="Times New Roman"/>
              </a:rPr>
              <a:t>es garantizar la seguridad y la salud de los trabajadores estableciendo y haciendo cumplir los estándares y proporcionando capacitación, educación y asistencia.</a:t>
            </a:r>
          </a:p>
        </p:txBody>
      </p:sp>
      <p:sp>
        <p:nvSpPr>
          <p:cNvPr id="7" name="Rectangle 6"/>
          <p:cNvSpPr/>
          <p:nvPr/>
        </p:nvSpPr>
        <p:spPr>
          <a:xfrm>
            <a:off x="1228725" y="5986338"/>
            <a:ext cx="6853237"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OSHA: </a:t>
            </a:r>
            <a:r>
              <a:rPr lang="es-ES" altLang="en-US" sz="2400" kern="0" dirty="0">
                <a:latin typeface="Times New Roman" panose="02020603050405020304" pitchFamily="18" charset="0"/>
                <a:cs typeface="Times New Roman" panose="02020603050405020304" pitchFamily="18" charset="0"/>
                <a:hlinkClick r:id="rId4"/>
              </a:rPr>
              <a:t>Ficha de seguridad para zanjas y excavaciones</a:t>
            </a:r>
            <a:endParaRPr lang="en-US"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23</a:t>
            </a:fld>
            <a:endParaRPr lang="en-US"/>
          </a:p>
        </p:txBody>
      </p:sp>
    </p:spTree>
    <p:extLst>
      <p:ext uri="{BB962C8B-B14F-4D97-AF65-F5344CB8AC3E}">
        <p14:creationId xmlns:p14="http://schemas.microsoft.com/office/powerpoint/2010/main" val="1710546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199" y="598488"/>
            <a:ext cx="8405609" cy="563562"/>
          </a:xfrm>
        </p:spPr>
        <p:txBody>
          <a:bodyPr/>
          <a:lstStyle/>
          <a:p>
            <a:r>
              <a:rPr lang="es-ES" altLang="en-US" dirty="0">
                <a:latin typeface="Times New Roman" panose="02020603050405020304" pitchFamily="18" charset="0"/>
                <a:ea typeface="SimSun" panose="02010600030101010101" pitchFamily="2" charset="-122"/>
              </a:rPr>
              <a:t>Estadísticas de peligros de excavación</a:t>
            </a:r>
            <a:endParaRPr lang="es-ES" altLang="en-US" dirty="0"/>
          </a:p>
        </p:txBody>
      </p:sp>
      <p:sp>
        <p:nvSpPr>
          <p:cNvPr id="5" name="Slide Number Placeholder 4"/>
          <p:cNvSpPr>
            <a:spLocks noGrp="1"/>
          </p:cNvSpPr>
          <p:nvPr>
            <p:ph type="sldNum" sz="quarter" idx="10"/>
          </p:nvPr>
        </p:nvSpPr>
        <p:spPr/>
        <p:txBody>
          <a:bodyPr/>
          <a:lstStyle/>
          <a:p>
            <a:fld id="{CE4D45F6-FF50-4BC5-8A2D-899CD8EC2ED8}" type="slidenum">
              <a:rPr lang="en-US" smtClean="0"/>
              <a:t>24</a:t>
            </a:fld>
            <a:endParaRPr lang="en-US"/>
          </a:p>
        </p:txBody>
      </p:sp>
      <p:sp>
        <p:nvSpPr>
          <p:cNvPr id="4" name="Rectangle 7"/>
          <p:cNvSpPr>
            <a:spLocks noChangeArrowheads="1"/>
          </p:cNvSpPr>
          <p:nvPr/>
        </p:nvSpPr>
        <p:spPr bwMode="auto">
          <a:xfrm>
            <a:off x="161694" y="1271472"/>
            <a:ext cx="863420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lgn="just">
              <a:buClr>
                <a:srgbClr val="3333FF"/>
              </a:buClr>
              <a:buFont typeface="Wingdings" panose="05000000000000000000" pitchFamily="2" charset="2"/>
              <a:buChar char="q"/>
            </a:pPr>
            <a:r>
              <a:rPr lang="es-MX" altLang="en-US" sz="3200" dirty="0">
                <a:solidFill>
                  <a:schemeClr val="tx1"/>
                </a:solidFill>
                <a:latin typeface="Times New Roman" panose="02020603050405020304" pitchFamily="18" charset="0"/>
                <a:cs typeface="Times New Roman" panose="02020603050405020304" pitchFamily="18" charset="0"/>
              </a:rPr>
              <a:t>Según el Departamento de Trabajo de EE. UU.</a:t>
            </a:r>
          </a:p>
          <a:p>
            <a:pPr marL="1200150" lvl="1" indent="-457200" algn="just">
              <a:buClr>
                <a:srgbClr val="3333FF"/>
              </a:buClr>
              <a:buFont typeface="Wingdings" panose="05000000000000000000" pitchFamily="2" charset="2"/>
              <a:buChar char="§"/>
            </a:pPr>
            <a:r>
              <a:rPr lang="es-MX" altLang="en-US" sz="3000" dirty="0">
                <a:solidFill>
                  <a:schemeClr val="tx1"/>
                </a:solidFill>
                <a:latin typeface="Times New Roman" panose="02020603050405020304" pitchFamily="18" charset="0"/>
                <a:cs typeface="Times New Roman" panose="02020603050405020304" pitchFamily="18" charset="0"/>
              </a:rPr>
              <a:t>97 muertes por excavaciones entre 2013 y 2017 en la industria de la construcción </a:t>
            </a:r>
            <a:r>
              <a:rPr lang="es-MX" altLang="en-US" sz="3000" dirty="0">
                <a:solidFill>
                  <a:srgbClr val="FF0000"/>
                </a:solidFill>
                <a:latin typeface="Times New Roman" panose="02020603050405020304" pitchFamily="18" charset="0"/>
                <a:cs typeface="Times New Roman" panose="02020603050405020304" pitchFamily="18" charset="0"/>
              </a:rPr>
              <a:t>(36 muertes en 2016)</a:t>
            </a:r>
            <a:endParaRPr lang="es-MX" altLang="en-US" sz="3000" dirty="0">
              <a:solidFill>
                <a:schemeClr val="tx1"/>
              </a:solidFill>
              <a:latin typeface="Times New Roman" panose="02020603050405020304" pitchFamily="18" charset="0"/>
              <a:cs typeface="Times New Roman" panose="02020603050405020304" pitchFamily="18" charset="0"/>
            </a:endParaRPr>
          </a:p>
          <a:p>
            <a:pPr marL="1200150" lvl="1" indent="-457200" algn="just">
              <a:buClr>
                <a:srgbClr val="3333FF"/>
              </a:buClr>
              <a:buFont typeface="Wingdings" panose="05000000000000000000" pitchFamily="2" charset="2"/>
              <a:buChar char="§"/>
            </a:pPr>
            <a:r>
              <a:rPr lang="es-MX" altLang="en-US" sz="3000" dirty="0">
                <a:solidFill>
                  <a:srgbClr val="FF0000"/>
                </a:solidFill>
                <a:latin typeface="Times New Roman" panose="02020603050405020304" pitchFamily="18" charset="0"/>
                <a:cs typeface="Times New Roman" panose="02020603050405020304" pitchFamily="18" charset="0"/>
              </a:rPr>
              <a:t>La tasa de mortalidad por excavación es 112% más alta que la tasa para la construcción general</a:t>
            </a:r>
          </a:p>
          <a:p>
            <a:pPr marL="1200150" lvl="1" indent="-457200" algn="just">
              <a:buClr>
                <a:srgbClr val="3333FF"/>
              </a:buClr>
              <a:buFont typeface="Wingdings" panose="05000000000000000000" pitchFamily="2" charset="2"/>
              <a:buChar char="§"/>
            </a:pPr>
            <a:r>
              <a:rPr lang="es-MX" altLang="en-US" sz="3200" dirty="0">
                <a:solidFill>
                  <a:schemeClr val="tx1"/>
                </a:solidFill>
                <a:latin typeface="Times New Roman" panose="02020603050405020304" pitchFamily="18" charset="0"/>
                <a:cs typeface="Times New Roman" panose="02020603050405020304" pitchFamily="18" charset="0"/>
              </a:rPr>
              <a:t>La mayoría de muertes son </a:t>
            </a:r>
          </a:p>
          <a:p>
            <a:pPr marL="1943100" lvl="4" indent="-457200" algn="just">
              <a:buClr>
                <a:srgbClr val="3333FF"/>
              </a:buClr>
              <a:buFont typeface="Wingdings" panose="05000000000000000000" pitchFamily="2" charset="2"/>
              <a:buChar char="Ø"/>
            </a:pPr>
            <a:r>
              <a:rPr lang="es-MX" altLang="en-US" sz="2600" dirty="0">
                <a:solidFill>
                  <a:schemeClr val="tx1"/>
                </a:solidFill>
                <a:latin typeface="Times New Roman" panose="02020603050405020304" pitchFamily="18" charset="0"/>
                <a:cs typeface="Times New Roman" panose="02020603050405020304" pitchFamily="18" charset="0"/>
              </a:rPr>
              <a:t>hombres de 25 a 34 años</a:t>
            </a:r>
          </a:p>
          <a:p>
            <a:pPr marL="1943100" lvl="4" indent="-457200" algn="just">
              <a:buClr>
                <a:srgbClr val="3333FF"/>
              </a:buClr>
              <a:buFont typeface="Wingdings" panose="05000000000000000000" pitchFamily="2" charset="2"/>
              <a:buChar char="Ø"/>
            </a:pPr>
            <a:r>
              <a:rPr lang="es-MX" altLang="en-US" sz="2600" dirty="0">
                <a:solidFill>
                  <a:schemeClr val="tx1"/>
                </a:solidFill>
                <a:latin typeface="Times New Roman" panose="02020603050405020304" pitchFamily="18" charset="0"/>
                <a:cs typeface="Times New Roman" panose="02020603050405020304" pitchFamily="18" charset="0"/>
              </a:rPr>
              <a:t>por asfixia o lesiones internas</a:t>
            </a:r>
          </a:p>
          <a:p>
            <a:pPr marL="1943100" lvl="4" indent="-457200" algn="just">
              <a:buClr>
                <a:srgbClr val="3333FF"/>
              </a:buClr>
              <a:buFont typeface="Wingdings" panose="05000000000000000000" pitchFamily="2" charset="2"/>
              <a:buChar char="Ø"/>
            </a:pPr>
            <a:r>
              <a:rPr lang="es-MX" altLang="en-US" sz="2600" dirty="0">
                <a:solidFill>
                  <a:schemeClr val="tx1"/>
                </a:solidFill>
                <a:latin typeface="Times New Roman" panose="02020603050405020304" pitchFamily="18" charset="0"/>
                <a:cs typeface="Times New Roman" panose="02020603050405020304" pitchFamily="18" charset="0"/>
              </a:rPr>
              <a:t>en empresas de menos de 50 trabajadores</a:t>
            </a:r>
          </a:p>
          <a:p>
            <a:pPr marL="1943100" lvl="4" indent="-457200" algn="just">
              <a:buClr>
                <a:srgbClr val="3333FF"/>
              </a:buClr>
              <a:buFont typeface="Wingdings" panose="05000000000000000000" pitchFamily="2" charset="2"/>
              <a:buChar char="Ø"/>
            </a:pPr>
            <a:r>
              <a:rPr lang="es-MX" altLang="en-US" sz="2600" dirty="0">
                <a:solidFill>
                  <a:schemeClr val="tx1"/>
                </a:solidFill>
                <a:latin typeface="Times New Roman" panose="02020603050405020304" pitchFamily="18" charset="0"/>
                <a:cs typeface="Times New Roman" panose="02020603050405020304" pitchFamily="18" charset="0"/>
              </a:rPr>
              <a:t>ocurrieron en mayo, agosto, noviembre en el sur </a:t>
            </a:r>
          </a:p>
          <a:p>
            <a:pPr marL="1485900" lvl="4" algn="just">
              <a:buClr>
                <a:srgbClr val="3333FF"/>
              </a:buClr>
            </a:pPr>
            <a:r>
              <a:rPr lang="es-MX" altLang="en-US" sz="2600" dirty="0">
                <a:solidFill>
                  <a:schemeClr val="tx1"/>
                </a:solidFill>
                <a:latin typeface="Times New Roman" panose="02020603050405020304" pitchFamily="18" charset="0"/>
                <a:cs typeface="Times New Roman" panose="02020603050405020304" pitchFamily="18" charset="0"/>
              </a:rPr>
              <a:t>      y el medio oeste del país</a:t>
            </a:r>
          </a:p>
        </p:txBody>
      </p:sp>
      <p:pic>
        <p:nvPicPr>
          <p:cNvPr id="6" name="Picture 5" descr="This icon shows a construction worker is digging an excavation" title="Excavatio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551" y="4070032"/>
            <a:ext cx="1440779" cy="1270364"/>
          </a:xfrm>
          <a:prstGeom prst="rect">
            <a:avLst/>
          </a:prstGeom>
        </p:spPr>
      </p:pic>
    </p:spTree>
    <p:extLst>
      <p:ext uri="{BB962C8B-B14F-4D97-AF65-F5344CB8AC3E}">
        <p14:creationId xmlns:p14="http://schemas.microsoft.com/office/powerpoint/2010/main" val="288183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s-ES" altLang="en-US" dirty="0">
                <a:latin typeface="Times New Roman" panose="02020603050405020304" pitchFamily="18" charset="0"/>
                <a:ea typeface="SimSun" panose="02010600030101010101" pitchFamily="2" charset="-122"/>
              </a:rPr>
              <a:t>Estado de peligro de excavación</a:t>
            </a:r>
            <a:endParaRPr lang="es-ES" altLang="en-US" dirty="0"/>
          </a:p>
        </p:txBody>
      </p:sp>
      <p:sp>
        <p:nvSpPr>
          <p:cNvPr id="8" name="Rectangle 7"/>
          <p:cNvSpPr>
            <a:spLocks noChangeArrowheads="1"/>
          </p:cNvSpPr>
          <p:nvPr/>
        </p:nvSpPr>
        <p:spPr bwMode="auto">
          <a:xfrm>
            <a:off x="228600" y="1143000"/>
            <a:ext cx="8686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lgn="just">
              <a:buClr>
                <a:srgbClr val="3333FF"/>
              </a:buClr>
              <a:buFont typeface="Wingdings" panose="05000000000000000000" pitchFamily="2" charset="2"/>
              <a:buChar char="q"/>
            </a:pPr>
            <a:r>
              <a:rPr lang="es-MX" altLang="en-US" sz="3200" dirty="0">
                <a:solidFill>
                  <a:schemeClr val="tx1"/>
                </a:solidFill>
                <a:latin typeface="Times New Roman" panose="02020603050405020304" pitchFamily="18" charset="0"/>
                <a:cs typeface="Times New Roman" panose="02020603050405020304" pitchFamily="18" charset="0"/>
              </a:rPr>
              <a:t>En los últimos años, las muertes por zanjas y excavaciones alcanzan un número alarmante </a:t>
            </a:r>
          </a:p>
        </p:txBody>
      </p:sp>
      <p:sp>
        <p:nvSpPr>
          <p:cNvPr id="6" name="Rectangle 5"/>
          <p:cNvSpPr/>
          <p:nvPr/>
        </p:nvSpPr>
        <p:spPr>
          <a:xfrm>
            <a:off x="121855" y="2146278"/>
            <a:ext cx="8806249" cy="2954655"/>
          </a:xfrm>
          <a:prstGeom prst="rect">
            <a:avLst/>
          </a:prstGeom>
        </p:spPr>
        <p:txBody>
          <a:bodyPr wrap="square">
            <a:spAutoFit/>
          </a:bodyPr>
          <a:lstStyle/>
          <a:p>
            <a:pPr marL="457200" indent="-457200">
              <a:buClr>
                <a:srgbClr val="3333FF"/>
              </a:buClr>
              <a:buFont typeface="Wingdings" panose="05000000000000000000" pitchFamily="2" charset="2"/>
              <a:buChar char="q"/>
            </a:pPr>
            <a:r>
              <a:rPr lang="es-MX" altLang="en-US" sz="3200" dirty="0">
                <a:latin typeface="Times New Roman" panose="02020603050405020304" pitchFamily="18" charset="0"/>
                <a:cs typeface="Times New Roman" panose="02020603050405020304" pitchFamily="18" charset="0"/>
              </a:rPr>
              <a:t>Estado actual y tendencia</a:t>
            </a:r>
          </a:p>
          <a:p>
            <a:pPr marL="914400" lvl="1" indent="-457200">
              <a:buClr>
                <a:srgbClr val="3333FF"/>
              </a:buClr>
              <a:buFont typeface="Wingdings" panose="05000000000000000000" pitchFamily="2" charset="2"/>
              <a:buChar char="§"/>
            </a:pPr>
            <a:endParaRPr lang="es-MX" altLang="en-US" sz="1400" dirty="0">
              <a:latin typeface="Times New Roman" panose="02020603050405020304" pitchFamily="18" charset="0"/>
              <a:cs typeface="Times New Roman" panose="02020603050405020304" pitchFamily="18" charset="0"/>
            </a:endParaRPr>
          </a:p>
          <a:p>
            <a:pPr marL="914400" lvl="1" indent="-457200">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La mano de obra calificada para la construcción es escasa.</a:t>
            </a:r>
          </a:p>
          <a:p>
            <a:pPr marL="914400" lvl="1" indent="-457200">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Algunos trabajadores de la construcción jóvenes carecen de experiencia, especialmente en la excavación de zanjas.</a:t>
            </a:r>
          </a:p>
        </p:txBody>
      </p:sp>
      <p:sp>
        <p:nvSpPr>
          <p:cNvPr id="11" name="Rectangle 1"/>
          <p:cNvSpPr>
            <a:spLocks noChangeArrowheads="1"/>
          </p:cNvSpPr>
          <p:nvPr/>
        </p:nvSpPr>
        <p:spPr bwMode="auto">
          <a:xfrm>
            <a:off x="228600" y="5210594"/>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None/>
            </a:pPr>
            <a:r>
              <a:rPr kumimoji="0" lang="es-MX" altLang="en-US" dirty="0">
                <a:hlinkClick r:id="rId4"/>
              </a:rPr>
              <a:t>Video: </a:t>
            </a:r>
            <a:r>
              <a:rPr lang="es-MX" dirty="0">
                <a:solidFill>
                  <a:schemeClr val="tx1"/>
                </a:solidFill>
                <a:hlinkClick r:id="rId4"/>
              </a:rPr>
              <a:t>Seguridad en zanjas y excavaciones: </a:t>
            </a:r>
          </a:p>
          <a:p>
            <a:pPr algn="ctr">
              <a:spcBef>
                <a:spcPct val="0"/>
              </a:spcBef>
              <a:buClrTx/>
              <a:buSzTx/>
              <a:buNone/>
            </a:pPr>
            <a:r>
              <a:rPr lang="es-MX" dirty="0">
                <a:solidFill>
                  <a:schemeClr val="tx1"/>
                </a:solidFill>
                <a:hlinkClick r:id="rId4"/>
              </a:rPr>
              <a:t>la historia de Scott </a:t>
            </a:r>
            <a:r>
              <a:rPr lang="es-MX" dirty="0" err="1">
                <a:solidFill>
                  <a:schemeClr val="tx1"/>
                </a:solidFill>
                <a:hlinkClick r:id="rId4"/>
              </a:rPr>
              <a:t>May</a:t>
            </a:r>
            <a:r>
              <a:rPr lang="es-MX" dirty="0">
                <a:solidFill>
                  <a:schemeClr val="tx1"/>
                </a:solidFill>
                <a:hlinkClick r:id="rId4"/>
              </a:rPr>
              <a:t> </a:t>
            </a:r>
            <a:r>
              <a:rPr kumimoji="0" lang="es-MX" altLang="en-US" dirty="0">
                <a:hlinkClick r:id="rId4"/>
              </a:rPr>
              <a:t>(2 Minutes)</a:t>
            </a:r>
            <a:endParaRPr kumimoji="0" lang="es-MX" altLang="en-US" dirty="0"/>
          </a:p>
        </p:txBody>
      </p:sp>
      <p:sp>
        <p:nvSpPr>
          <p:cNvPr id="5" name="Slide Number Placeholder 4"/>
          <p:cNvSpPr>
            <a:spLocks noGrp="1"/>
          </p:cNvSpPr>
          <p:nvPr>
            <p:ph type="sldNum" sz="quarter" idx="10"/>
          </p:nvPr>
        </p:nvSpPr>
        <p:spPr/>
        <p:txBody>
          <a:bodyPr/>
          <a:lstStyle/>
          <a:p>
            <a:fld id="{CE4D45F6-FF50-4BC5-8A2D-899CD8EC2ED8}" type="slidenum">
              <a:rPr lang="en-US" smtClean="0"/>
              <a:t>25</a:t>
            </a:fld>
            <a:endParaRPr lang="en-US" dirty="0"/>
          </a:p>
        </p:txBody>
      </p:sp>
    </p:spTree>
    <p:extLst>
      <p:ext uri="{BB962C8B-B14F-4D97-AF65-F5344CB8AC3E}">
        <p14:creationId xmlns:p14="http://schemas.microsoft.com/office/powerpoint/2010/main" val="1222503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s-MX" altLang="en-US" dirty="0">
                <a:latin typeface="Times New Roman" panose="02020603050405020304" pitchFamily="18" charset="0"/>
                <a:ea typeface="SimSun" panose="02010600030101010101" pitchFamily="2" charset="-122"/>
              </a:rPr>
              <a:t>Esfuerzos educativos de OSHA</a:t>
            </a:r>
            <a:endParaRPr lang="es-MX" altLang="en-US" dirty="0"/>
          </a:p>
        </p:txBody>
      </p:sp>
      <p:sp>
        <p:nvSpPr>
          <p:cNvPr id="5" name="Slide Number Placeholder 4"/>
          <p:cNvSpPr>
            <a:spLocks noGrp="1"/>
          </p:cNvSpPr>
          <p:nvPr>
            <p:ph type="sldNum" sz="quarter" idx="10"/>
          </p:nvPr>
        </p:nvSpPr>
        <p:spPr/>
        <p:txBody>
          <a:bodyPr/>
          <a:lstStyle/>
          <a:p>
            <a:fld id="{CE4D45F6-FF50-4BC5-8A2D-899CD8EC2ED8}" type="slidenum">
              <a:rPr lang="en-US" smtClean="0"/>
              <a:t>26</a:t>
            </a:fld>
            <a:endParaRPr lang="en-US"/>
          </a:p>
        </p:txBody>
      </p:sp>
      <p:sp>
        <p:nvSpPr>
          <p:cNvPr id="8" name="Rectangle 7"/>
          <p:cNvSpPr/>
          <p:nvPr/>
        </p:nvSpPr>
        <p:spPr>
          <a:xfrm>
            <a:off x="266700" y="1339396"/>
            <a:ext cx="8420100" cy="5386090"/>
          </a:xfrm>
          <a:prstGeom prst="rect">
            <a:avLst/>
          </a:prstGeom>
        </p:spPr>
        <p:txBody>
          <a:bodyPr wrap="square">
            <a:spAutoFit/>
          </a:bodyPr>
          <a:lstStyle/>
          <a:p>
            <a:pPr marL="457200" indent="-457200">
              <a:buClr>
                <a:srgbClr val="3333FF"/>
              </a:buClr>
              <a:buFont typeface="Wingdings" panose="05000000000000000000" pitchFamily="2" charset="2"/>
              <a:buChar char="q"/>
            </a:pPr>
            <a:r>
              <a:rPr lang="es-MX" altLang="en-US" sz="3000" dirty="0">
                <a:latin typeface="Times New Roman" panose="02020603050405020304" pitchFamily="18" charset="0"/>
                <a:cs typeface="Times New Roman" panose="02020603050405020304" pitchFamily="18" charset="0"/>
              </a:rPr>
              <a:t>A partir de 2018, OSHA inició el Programa Nacional de Énfasis (NEP) en zanjas y excavaciones para aumentar los esfuerzos de educación y cumplimiento</a:t>
            </a:r>
          </a:p>
          <a:p>
            <a:pPr marL="457200" indent="-457200">
              <a:buClr>
                <a:srgbClr val="3333FF"/>
              </a:buClr>
              <a:buFont typeface="Wingdings" panose="05000000000000000000" pitchFamily="2" charset="2"/>
              <a:buChar char="q"/>
            </a:pPr>
            <a:endParaRPr lang="es-MX" altLang="en-US" sz="1100" dirty="0">
              <a:latin typeface="Times New Roman" panose="02020603050405020304" pitchFamily="18" charset="0"/>
              <a:cs typeface="Times New Roman" panose="02020603050405020304" pitchFamily="18" charset="0"/>
            </a:endParaRPr>
          </a:p>
          <a:p>
            <a:pPr marL="914400" lvl="1" indent="-457200">
              <a:buClr>
                <a:srgbClr val="3333FF"/>
              </a:buClr>
              <a:buFont typeface="Wingdings" panose="05000000000000000000" pitchFamily="2" charset="2"/>
              <a:buChar char="§"/>
            </a:pPr>
            <a:r>
              <a:rPr lang="es-MX" altLang="en-US" sz="3000" dirty="0">
                <a:latin typeface="Times New Roman" panose="02020603050405020304" pitchFamily="18" charset="0"/>
                <a:cs typeface="Times New Roman" panose="02020603050405020304" pitchFamily="18" charset="0"/>
              </a:rPr>
              <a:t>Exigir que cada oficina de área y región desarrolle e implemente un programa de extensión</a:t>
            </a:r>
          </a:p>
          <a:p>
            <a:pPr marL="914400" lvl="1" indent="-457200">
              <a:buClr>
                <a:srgbClr val="3333FF"/>
              </a:buClr>
              <a:buFont typeface="Wingdings" panose="05000000000000000000" pitchFamily="2" charset="2"/>
              <a:buChar char="§"/>
            </a:pPr>
            <a:r>
              <a:rPr lang="es-MX" altLang="en-US" sz="3000" dirty="0">
                <a:latin typeface="Times New Roman" panose="02020603050405020304" pitchFamily="18" charset="0"/>
                <a:cs typeface="Times New Roman" panose="02020603050405020304" pitchFamily="18" charset="0"/>
              </a:rPr>
              <a:t>Aumenta el asistente de cumplimiento para zanjas</a:t>
            </a:r>
          </a:p>
          <a:p>
            <a:pPr marL="914400" lvl="1" indent="-457200">
              <a:buClr>
                <a:srgbClr val="3333FF"/>
              </a:buClr>
              <a:buFont typeface="Wingdings" panose="05000000000000000000" pitchFamily="2" charset="2"/>
              <a:buChar char="§"/>
            </a:pPr>
            <a:r>
              <a:rPr lang="es-MX" altLang="en-US" sz="3000" dirty="0">
                <a:latin typeface="Times New Roman" panose="02020603050405020304" pitchFamily="18" charset="0"/>
                <a:cs typeface="Times New Roman" panose="02020603050405020304" pitchFamily="18" charset="0"/>
              </a:rPr>
              <a:t>Emitir una </a:t>
            </a:r>
            <a:r>
              <a:rPr lang="es-MX" altLang="en-US" sz="3000" dirty="0" err="1">
                <a:latin typeface="Times New Roman" panose="02020603050405020304" pitchFamily="18" charset="0"/>
                <a:cs typeface="Times New Roman" panose="02020603050405020304" pitchFamily="18" charset="0"/>
              </a:rPr>
              <a:t>QuickCard</a:t>
            </a:r>
            <a:r>
              <a:rPr lang="es-MX" altLang="en-US" sz="3000" dirty="0">
                <a:latin typeface="Times New Roman" panose="02020603050405020304" pitchFamily="18" charset="0"/>
                <a:cs typeface="Times New Roman" panose="02020603050405020304" pitchFamily="18" charset="0"/>
              </a:rPr>
              <a:t> de seguridad para zanjas, carteles y páginas web actualizadas</a:t>
            </a:r>
          </a:p>
        </p:txBody>
      </p:sp>
    </p:spTree>
    <p:extLst>
      <p:ext uri="{BB962C8B-B14F-4D97-AF65-F5344CB8AC3E}">
        <p14:creationId xmlns:p14="http://schemas.microsoft.com/office/powerpoint/2010/main" val="84610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96081" y="880031"/>
            <a:ext cx="8229600" cy="563562"/>
          </a:xfrm>
        </p:spPr>
        <p:txBody>
          <a:bodyPr/>
          <a:lstStyle/>
          <a:p>
            <a:r>
              <a:rPr lang="es-ES" altLang="en-US" dirty="0">
                <a:latin typeface="Times New Roman" panose="02020603050405020304" pitchFamily="18" charset="0"/>
                <a:ea typeface="SimSun" panose="02010600030101010101" pitchFamily="2" charset="-122"/>
              </a:rPr>
              <a:t>Símbolos de peligro de excavación</a:t>
            </a:r>
            <a:endParaRPr lang="es-ES" altLang="en-US" dirty="0"/>
          </a:p>
        </p:txBody>
      </p:sp>
      <p:sp>
        <p:nvSpPr>
          <p:cNvPr id="8" name="Content Placeholder 2"/>
          <p:cNvSpPr txBox="1">
            <a:spLocks/>
          </p:cNvSpPr>
          <p:nvPr/>
        </p:nvSpPr>
        <p:spPr bwMode="auto">
          <a:xfrm>
            <a:off x="396081" y="1896856"/>
            <a:ext cx="8412162" cy="9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MX" altLang="en-US" sz="3200" dirty="0">
                <a:latin typeface="Times New Roman" panose="02020603050405020304" pitchFamily="18" charset="0"/>
                <a:cs typeface="Times New Roman" panose="02020603050405020304" pitchFamily="18" charset="0"/>
              </a:rPr>
              <a:t>Estos símbolos le dicen si la situación en la imagen es segura o no segura durante esta capacitación.</a:t>
            </a:r>
          </a:p>
          <a:p>
            <a:pPr algn="just" defTabSz="914400" eaLnBrk="1" hangingPunct="1">
              <a:buClr>
                <a:srgbClr val="3333FF"/>
              </a:buClr>
              <a:buFont typeface="Wingdings" panose="05000000000000000000" pitchFamily="2" charset="2"/>
              <a:buChar char="q"/>
            </a:pPr>
            <a:endParaRPr lang="en-US" altLang="en-US" sz="2000" dirty="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18" name="Rectangle 17"/>
          <p:cNvSpPr/>
          <p:nvPr/>
        </p:nvSpPr>
        <p:spPr>
          <a:xfrm>
            <a:off x="1810100" y="3523635"/>
            <a:ext cx="1924951" cy="769441"/>
          </a:xfrm>
          <a:prstGeom prst="rect">
            <a:avLst/>
          </a:prstGeom>
        </p:spPr>
        <p:txBody>
          <a:bodyPr wrap="none">
            <a:spAutoFit/>
          </a:bodyPr>
          <a:lstStyle/>
          <a:p>
            <a:r>
              <a:rPr lang="es-MX" altLang="en-US" sz="4400" b="1" dirty="0">
                <a:latin typeface="Times New Roman" panose="02020603050405020304" pitchFamily="18" charset="0"/>
                <a:cs typeface="Times New Roman" panose="02020603050405020304" pitchFamily="18" charset="0"/>
              </a:rPr>
              <a:t>Seguro</a:t>
            </a:r>
            <a:r>
              <a:rPr lang="en-US" altLang="en-US" dirty="0">
                <a:latin typeface="Times New Roman" panose="02020603050405020304" pitchFamily="18" charset="0"/>
                <a:cs typeface="Times New Roman" panose="02020603050405020304" pitchFamily="18" charset="0"/>
              </a:rPr>
              <a:t> </a:t>
            </a:r>
            <a:endParaRPr lang="en-US" dirty="0"/>
          </a:p>
        </p:txBody>
      </p:sp>
      <p:sp>
        <p:nvSpPr>
          <p:cNvPr id="15" name="Rectangle 14"/>
          <p:cNvSpPr/>
          <p:nvPr/>
        </p:nvSpPr>
        <p:spPr>
          <a:xfrm>
            <a:off x="2198349" y="4373484"/>
            <a:ext cx="888385" cy="1631216"/>
          </a:xfrm>
          <a:prstGeom prst="rect">
            <a:avLst/>
          </a:prstGeom>
        </p:spPr>
        <p:txBody>
          <a:bodyPr wrap="non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7" name="Rectangle 16"/>
          <p:cNvSpPr/>
          <p:nvPr/>
        </p:nvSpPr>
        <p:spPr>
          <a:xfrm>
            <a:off x="4727552" y="3523635"/>
            <a:ext cx="2660728" cy="769441"/>
          </a:xfrm>
          <a:prstGeom prst="rect">
            <a:avLst/>
          </a:prstGeom>
        </p:spPr>
        <p:txBody>
          <a:bodyPr wrap="none">
            <a:spAutoFit/>
          </a:bodyPr>
          <a:lstStyle/>
          <a:p>
            <a:r>
              <a:rPr lang="es-MX" altLang="en-US" sz="4400" b="1" dirty="0">
                <a:latin typeface="Times New Roman" panose="02020603050405020304" pitchFamily="18" charset="0"/>
                <a:cs typeface="Times New Roman" panose="02020603050405020304" pitchFamily="18" charset="0"/>
              </a:rPr>
              <a:t>No seguro</a:t>
            </a:r>
            <a:r>
              <a:rPr lang="es-MX" altLang="en-US" dirty="0">
                <a:latin typeface="Times New Roman" panose="02020603050405020304" pitchFamily="18" charset="0"/>
                <a:cs typeface="Times New Roman" panose="02020603050405020304" pitchFamily="18" charset="0"/>
              </a:rPr>
              <a:t> </a:t>
            </a:r>
            <a:endParaRPr lang="es-MX" dirty="0"/>
          </a:p>
        </p:txBody>
      </p:sp>
      <p:sp>
        <p:nvSpPr>
          <p:cNvPr id="16" name="Rectangle 15"/>
          <p:cNvSpPr/>
          <p:nvPr/>
        </p:nvSpPr>
        <p:spPr>
          <a:xfrm>
            <a:off x="5600099" y="4297284"/>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27</a:t>
            </a:fld>
            <a:endParaRPr lang="en-US"/>
          </a:p>
        </p:txBody>
      </p:sp>
    </p:spTree>
    <p:extLst>
      <p:ext uri="{BB962C8B-B14F-4D97-AF65-F5344CB8AC3E}">
        <p14:creationId xmlns:p14="http://schemas.microsoft.com/office/powerpoint/2010/main" val="1692668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199" y="806171"/>
            <a:ext cx="8229600" cy="563562"/>
          </a:xfrm>
        </p:spPr>
        <p:txBody>
          <a:bodyPr/>
          <a:lstStyle/>
          <a:p>
            <a:r>
              <a:rPr lang="es-ES" altLang="en-US" dirty="0">
                <a:latin typeface="Times New Roman" panose="02020603050405020304" pitchFamily="18" charset="0"/>
                <a:ea typeface="SimSun" panose="02010600030101010101" pitchFamily="2" charset="-122"/>
              </a:rPr>
              <a:t>Discusión de un estudio de caso</a:t>
            </a:r>
            <a:endParaRPr lang="es-ES" altLang="en-US" dirty="0"/>
          </a:p>
        </p:txBody>
      </p:sp>
      <p:sp>
        <p:nvSpPr>
          <p:cNvPr id="14" name="TextBox 28"/>
          <p:cNvSpPr txBox="1">
            <a:spLocks noChangeArrowheads="1"/>
          </p:cNvSpPr>
          <p:nvPr/>
        </p:nvSpPr>
        <p:spPr bwMode="auto">
          <a:xfrm>
            <a:off x="152399" y="1699904"/>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57200" indent="-457200">
              <a:lnSpc>
                <a:spcPct val="100000"/>
              </a:lnSpc>
              <a:spcBef>
                <a:spcPct val="0"/>
              </a:spcBef>
              <a:buClr>
                <a:srgbClr val="0000FF"/>
              </a:buClr>
              <a:buFont typeface="Wingdings" panose="05000000000000000000" pitchFamily="2" charset="2"/>
              <a:buChar char="q"/>
            </a:pPr>
            <a:r>
              <a:rPr lang="es-MX" altLang="en-US" sz="3200" b="1" dirty="0">
                <a:latin typeface="Times New Roman" panose="02020603050405020304" pitchFamily="18" charset="0"/>
                <a:ea typeface="SimSun" panose="02010600030101010101" pitchFamily="2" charset="-122"/>
              </a:rPr>
              <a:t>La excavación es muy peligrosa (lesiones o muerte) </a:t>
            </a:r>
          </a:p>
        </p:txBody>
      </p:sp>
      <p:sp>
        <p:nvSpPr>
          <p:cNvPr id="11" name="Rectangle 1"/>
          <p:cNvSpPr>
            <a:spLocks noChangeArrowheads="1"/>
          </p:cNvSpPr>
          <p:nvPr/>
        </p:nvSpPr>
        <p:spPr bwMode="auto">
          <a:xfrm>
            <a:off x="0" y="3291684"/>
            <a:ext cx="62293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s-MX" altLang="en-US" dirty="0">
                <a:hlinkClick r:id="rId4"/>
              </a:rPr>
              <a:t>Video: Cómo </a:t>
            </a:r>
            <a:r>
              <a:rPr kumimoji="0" lang="es-MX" altLang="en-US" dirty="0" err="1">
                <a:hlinkClick r:id="rId4"/>
              </a:rPr>
              <a:t>Jordan</a:t>
            </a:r>
            <a:r>
              <a:rPr kumimoji="0" lang="es-MX" altLang="en-US" dirty="0">
                <a:hlinkClick r:id="rId4"/>
              </a:rPr>
              <a:t> </a:t>
            </a:r>
            <a:r>
              <a:rPr kumimoji="0" lang="es-MX" altLang="en-US" dirty="0" err="1">
                <a:hlinkClick r:id="rId4"/>
              </a:rPr>
              <a:t>Baughn</a:t>
            </a:r>
            <a:r>
              <a:rPr kumimoji="0" lang="es-MX" altLang="en-US" dirty="0">
                <a:hlinkClick r:id="rId4"/>
              </a:rPr>
              <a:t> casi muere </a:t>
            </a:r>
          </a:p>
          <a:p>
            <a:pPr algn="ctr">
              <a:spcBef>
                <a:spcPct val="0"/>
              </a:spcBef>
              <a:buClrTx/>
              <a:buSzTx/>
              <a:buFontTx/>
              <a:buNone/>
            </a:pPr>
            <a:r>
              <a:rPr kumimoji="0" lang="es-MX" altLang="en-US" dirty="0">
                <a:hlinkClick r:id="rId4"/>
              </a:rPr>
              <a:t>en una zanja de 3'9“ de profundidad</a:t>
            </a:r>
          </a:p>
          <a:p>
            <a:pPr algn="ctr">
              <a:spcBef>
                <a:spcPct val="0"/>
              </a:spcBef>
              <a:buClrTx/>
              <a:buSzTx/>
              <a:buFontTx/>
              <a:buNone/>
            </a:pPr>
            <a:r>
              <a:rPr kumimoji="0" lang="es-MX" altLang="en-US" dirty="0">
                <a:hlinkClick r:id="rId4"/>
              </a:rPr>
              <a:t>(5 Minutes)</a:t>
            </a:r>
            <a:endParaRPr kumimoji="0" lang="es-MX" altLang="en-US" dirty="0"/>
          </a:p>
        </p:txBody>
      </p:sp>
      <p:pic>
        <p:nvPicPr>
          <p:cNvPr id="7" name="Picture 4" descr="fact41graphic1"/>
          <p:cNvPicPr>
            <a:picLocks noChangeAspect="1" noChangeArrowheads="1"/>
          </p:cNvPicPr>
          <p:nvPr/>
        </p:nvPicPr>
        <p:blipFill>
          <a:blip r:embed="rId5" cstate="email">
            <a:extLst>
              <a:ext uri="{28A0092B-C50C-407E-A947-70E740481C1C}">
                <a14:useLocalDpi xmlns:a14="http://schemas.microsoft.com/office/drawing/2010/main"/>
              </a:ext>
            </a:extLst>
          </a:blip>
          <a:srcRect l="18605" r="16280"/>
          <a:stretch>
            <a:fillRect/>
          </a:stretch>
        </p:blipFill>
        <p:spPr bwMode="auto">
          <a:xfrm>
            <a:off x="5788025" y="2421142"/>
            <a:ext cx="2889250" cy="387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3">
            <a:extLst>
              <a:ext uri="{FF2B5EF4-FFF2-40B4-BE49-F238E27FC236}">
                <a16:creationId xmlns:a16="http://schemas.microsoft.com/office/drawing/2014/main" id="{41D2DF4A-6764-4158-BA93-201568B51F9B}"/>
              </a:ext>
            </a:extLst>
          </p:cNvPr>
          <p:cNvSpPr>
            <a:spLocks noChangeArrowheads="1"/>
          </p:cNvSpPr>
          <p:nvPr/>
        </p:nvSpPr>
        <p:spPr bwMode="auto">
          <a:xfrm>
            <a:off x="7328140" y="2646245"/>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5" name="Slide Number Placeholder 4"/>
          <p:cNvSpPr>
            <a:spLocks noGrp="1"/>
          </p:cNvSpPr>
          <p:nvPr>
            <p:ph type="sldNum" sz="quarter" idx="10"/>
          </p:nvPr>
        </p:nvSpPr>
        <p:spPr/>
        <p:txBody>
          <a:bodyPr/>
          <a:lstStyle/>
          <a:p>
            <a:fld id="{CE4D45F6-FF50-4BC5-8A2D-899CD8EC2ED8}" type="slidenum">
              <a:rPr lang="en-US" smtClean="0"/>
              <a:t>28</a:t>
            </a:fld>
            <a:endParaRPr lang="en-US"/>
          </a:p>
        </p:txBody>
      </p:sp>
    </p:spTree>
    <p:extLst>
      <p:ext uri="{BB962C8B-B14F-4D97-AF65-F5344CB8AC3E}">
        <p14:creationId xmlns:p14="http://schemas.microsoft.com/office/powerpoint/2010/main" val="3648778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31813"/>
            <a:ext cx="8229600" cy="563562"/>
          </a:xfrm>
        </p:spPr>
        <p:txBody>
          <a:bodyPr/>
          <a:lstStyle/>
          <a:p>
            <a:r>
              <a:rPr lang="es-ES" altLang="en-US" sz="3600" dirty="0">
                <a:latin typeface="Times New Roman" panose="02020603050405020304" pitchFamily="18" charset="0"/>
                <a:ea typeface="SimSun" panose="02010600030101010101" pitchFamily="2" charset="-122"/>
              </a:rPr>
              <a:t>Discusión de un estudio de caso </a:t>
            </a:r>
            <a:r>
              <a:rPr lang="en-GB" altLang="en-US" sz="3600" dirty="0">
                <a:latin typeface="Times New Roman" panose="02020603050405020304" pitchFamily="18" charset="0"/>
                <a:ea typeface="SimSun" panose="02010600030101010101" pitchFamily="2" charset="-122"/>
              </a:rPr>
              <a:t>(Parte 1)</a:t>
            </a:r>
            <a:endParaRPr lang="en-US" altLang="en-US" sz="3600" dirty="0"/>
          </a:p>
        </p:txBody>
      </p:sp>
      <p:sp>
        <p:nvSpPr>
          <p:cNvPr id="15" name="Rectangle 7"/>
          <p:cNvSpPr>
            <a:spLocks noChangeArrowheads="1"/>
          </p:cNvSpPr>
          <p:nvPr/>
        </p:nvSpPr>
        <p:spPr bwMode="auto">
          <a:xfrm>
            <a:off x="311784" y="1165788"/>
            <a:ext cx="837501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3333FF"/>
              </a:buClr>
            </a:pPr>
            <a:r>
              <a:rPr lang="es-MX" altLang="en-US" sz="2800" b="1" dirty="0">
                <a:latin typeface="Times New Roman" panose="02020603050405020304" pitchFamily="18" charset="0"/>
                <a:cs typeface="Times New Roman" panose="02020603050405020304" pitchFamily="18" charset="0"/>
              </a:rPr>
              <a:t>1</a:t>
            </a:r>
            <a:r>
              <a:rPr lang="es-MX" altLang="en-US" sz="2800" dirty="0">
                <a:latin typeface="Times New Roman" panose="02020603050405020304" pitchFamily="18" charset="0"/>
                <a:cs typeface="Times New Roman" panose="02020603050405020304" pitchFamily="18" charset="0"/>
              </a:rPr>
              <a:t>: ¿Quién es responsable de proporcionar la capacitación necesaria sobre seguridad en excavaciones para los empleados?</a:t>
            </a:r>
          </a:p>
        </p:txBody>
      </p:sp>
      <p:sp>
        <p:nvSpPr>
          <p:cNvPr id="8" name="Rectangle 7"/>
          <p:cNvSpPr>
            <a:spLocks noChangeArrowheads="1"/>
          </p:cNvSpPr>
          <p:nvPr/>
        </p:nvSpPr>
        <p:spPr bwMode="auto">
          <a:xfrm>
            <a:off x="161925" y="2621303"/>
            <a:ext cx="8982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3333FF"/>
              </a:buClr>
            </a:pPr>
            <a:r>
              <a:rPr lang="es-ES" altLang="en-US" sz="2800" dirty="0">
                <a:latin typeface="Times New Roman" panose="02020603050405020304" pitchFamily="18" charset="0"/>
                <a:cs typeface="Times New Roman" panose="02020603050405020304" pitchFamily="18" charset="0"/>
              </a:rPr>
              <a:t>¿OSHA? ¿Empleadores? ¿Empleados? ¿Persona competente?</a:t>
            </a:r>
          </a:p>
        </p:txBody>
      </p:sp>
      <p:sp>
        <p:nvSpPr>
          <p:cNvPr id="16" name="Rectangle 7"/>
          <p:cNvSpPr>
            <a:spLocks noChangeArrowheads="1"/>
          </p:cNvSpPr>
          <p:nvPr/>
        </p:nvSpPr>
        <p:spPr bwMode="auto">
          <a:xfrm>
            <a:off x="384492" y="3276600"/>
            <a:ext cx="82296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Clr>
                <a:srgbClr val="3333FF"/>
              </a:buClr>
              <a:buFont typeface="Arial" panose="020B0604020202020204" pitchFamily="34" charset="0"/>
              <a:buNone/>
            </a:pPr>
            <a:r>
              <a:rPr lang="es-MX" altLang="en-US" sz="2800" b="1" dirty="0">
                <a:latin typeface="Times New Roman" panose="02020603050405020304" pitchFamily="18" charset="0"/>
                <a:cs typeface="Times New Roman" panose="02020603050405020304" pitchFamily="18" charset="0"/>
              </a:rPr>
              <a:t>Respuesta</a:t>
            </a:r>
            <a:r>
              <a:rPr lang="es-MX" altLang="en-US" sz="2800" dirty="0">
                <a:latin typeface="Times New Roman" panose="02020603050405020304" pitchFamily="18" charset="0"/>
                <a:cs typeface="Times New Roman" panose="02020603050405020304" pitchFamily="18" charset="0"/>
              </a:rPr>
              <a:t>: Los Empleadores</a:t>
            </a:r>
          </a:p>
          <a:p>
            <a:pPr eaLnBrk="1" hangingPunct="1">
              <a:buClr>
                <a:srgbClr val="3333FF"/>
              </a:buClr>
              <a:buFont typeface="Arial" panose="020B0604020202020204" pitchFamily="34" charset="0"/>
              <a:buNone/>
            </a:pPr>
            <a:endParaRPr lang="es-MX" altLang="en-US" sz="2800" dirty="0">
              <a:latin typeface="Times New Roman" panose="02020603050405020304" pitchFamily="18" charset="0"/>
              <a:cs typeface="Times New Roman" panose="02020603050405020304" pitchFamily="18" charset="0"/>
            </a:endParaRPr>
          </a:p>
          <a:p>
            <a:pPr>
              <a:buClr>
                <a:srgbClr val="3333FF"/>
              </a:buClr>
            </a:pPr>
            <a:r>
              <a:rPr lang="es-MX" altLang="en-US" sz="2800" dirty="0">
                <a:latin typeface="Times New Roman" panose="02020603050405020304" pitchFamily="18" charset="0"/>
                <a:cs typeface="Times New Roman" panose="02020603050405020304" pitchFamily="18" charset="0"/>
              </a:rPr>
              <a:t>Los empleadores deben brindar capacitación en seguridad en un idioma y vocabulario que los trabajadores puedan comprender. Los empleadores deben asegurarse de que los empleados tengan y utilicen herramientas y equipos seguros</a:t>
            </a:r>
          </a:p>
        </p:txBody>
      </p:sp>
      <p:sp>
        <p:nvSpPr>
          <p:cNvPr id="2" name="Slide Number Placeholder 1"/>
          <p:cNvSpPr>
            <a:spLocks noGrp="1"/>
          </p:cNvSpPr>
          <p:nvPr>
            <p:ph type="sldNum" sz="quarter" idx="10"/>
          </p:nvPr>
        </p:nvSpPr>
        <p:spPr/>
        <p:txBody>
          <a:bodyPr/>
          <a:lstStyle/>
          <a:p>
            <a:fld id="{CE4D45F6-FF50-4BC5-8A2D-899CD8EC2ED8}" type="slidenum">
              <a:rPr lang="en-US" smtClean="0"/>
              <a:t>29</a:t>
            </a:fld>
            <a:endParaRPr lang="en-US"/>
          </a:p>
        </p:txBody>
      </p:sp>
    </p:spTree>
    <p:extLst>
      <p:ext uri="{BB962C8B-B14F-4D97-AF65-F5344CB8AC3E}">
        <p14:creationId xmlns:p14="http://schemas.microsoft.com/office/powerpoint/2010/main" val="398633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457200"/>
            <a:ext cx="8229600" cy="563562"/>
          </a:xfrm>
        </p:spPr>
        <p:txBody>
          <a:bodyPr/>
          <a:lstStyle/>
          <a:p>
            <a:r>
              <a:rPr lang="es-MX" altLang="en-US" dirty="0">
                <a:latin typeface="Times New Roman" panose="02020603050405020304" pitchFamily="18" charset="0"/>
                <a:ea typeface="SimSun" panose="02010600030101010101" pitchFamily="2" charset="-122"/>
              </a:rPr>
              <a:t>Objetivos</a:t>
            </a:r>
            <a:endParaRPr lang="es-MX" altLang="en-US" dirty="0"/>
          </a:p>
        </p:txBody>
      </p:sp>
      <p:sp>
        <p:nvSpPr>
          <p:cNvPr id="25605" name="Content Placeholder 2"/>
          <p:cNvSpPr>
            <a:spLocks noGrp="1"/>
          </p:cNvSpPr>
          <p:nvPr>
            <p:ph idx="1"/>
          </p:nvPr>
        </p:nvSpPr>
        <p:spPr>
          <a:xfrm>
            <a:off x="221166" y="1126907"/>
            <a:ext cx="8722112" cy="4927600"/>
          </a:xfrm>
        </p:spPr>
        <p:txBody>
          <a:bodyPr/>
          <a:lstStyle/>
          <a:p>
            <a:pPr algn="just">
              <a:buClr>
                <a:srgbClr val="3333FF"/>
              </a:buClr>
              <a:buFont typeface="Wingdings" panose="05000000000000000000" pitchFamily="2" charset="2"/>
              <a:buChar char="q"/>
            </a:pPr>
            <a:r>
              <a:rPr lang="en-US" altLang="en-US" dirty="0">
                <a:latin typeface="Times New Roman" panose="02020603050405020304" pitchFamily="18" charset="0"/>
                <a:cs typeface="Times New Roman" panose="02020603050405020304" pitchFamily="18" charset="0"/>
              </a:rPr>
              <a:t> </a:t>
            </a:r>
            <a:r>
              <a:rPr lang="es-ES" altLang="en-US" sz="3000" dirty="0">
                <a:latin typeface="Times New Roman" panose="02020603050405020304" pitchFamily="18" charset="0"/>
                <a:cs typeface="Times New Roman" panose="02020603050405020304" pitchFamily="18" charset="0"/>
              </a:rPr>
              <a:t>Comprender los términos y conocimientos básicos</a:t>
            </a:r>
          </a:p>
          <a:p>
            <a:pPr>
              <a:buClr>
                <a:srgbClr val="3333FF"/>
              </a:buClr>
              <a:buFont typeface="Wingdings" panose="05000000000000000000" pitchFamily="2" charset="2"/>
              <a:buChar char="q"/>
            </a:pPr>
            <a:r>
              <a:rPr lang="es-ES" altLang="en-US" sz="3000" dirty="0">
                <a:latin typeface="Times New Roman" panose="02020603050405020304" pitchFamily="18" charset="0"/>
                <a:cs typeface="Times New Roman" panose="02020603050405020304" pitchFamily="18" charset="0"/>
              </a:rPr>
              <a:t> Reconocer a las personas competentes y las responsabilidades del empleador para proteger a los trabajadores.</a:t>
            </a:r>
          </a:p>
          <a:p>
            <a:pPr>
              <a:buClr>
                <a:srgbClr val="3333FF"/>
              </a:buClr>
              <a:buFont typeface="Wingdings" panose="05000000000000000000" pitchFamily="2" charset="2"/>
              <a:buChar char="q"/>
            </a:pPr>
            <a:r>
              <a:rPr lang="es-ES" altLang="en-US" sz="3000" dirty="0">
                <a:latin typeface="Times New Roman" panose="02020603050405020304" pitchFamily="18" charset="0"/>
                <a:cs typeface="Times New Roman" panose="02020603050405020304" pitchFamily="18" charset="0"/>
              </a:rPr>
              <a:t> Sensibilizar sobre los peligros de trabajar en las zanjas.</a:t>
            </a:r>
          </a:p>
          <a:p>
            <a:pPr>
              <a:buClr>
                <a:srgbClr val="3333FF"/>
              </a:buClr>
              <a:buFont typeface="Wingdings" panose="05000000000000000000" pitchFamily="2" charset="2"/>
              <a:buChar char="q"/>
            </a:pPr>
            <a:r>
              <a:rPr lang="es-ES" altLang="en-US" sz="3000" dirty="0">
                <a:latin typeface="Times New Roman" panose="02020603050405020304" pitchFamily="18" charset="0"/>
                <a:cs typeface="Times New Roman" panose="02020603050405020304" pitchFamily="18" charset="0"/>
              </a:rPr>
              <a:t> Identificar los principales tipos de peligros en excavación en los lugares de trabajo de construcción.</a:t>
            </a:r>
          </a:p>
          <a:p>
            <a:pPr>
              <a:buClr>
                <a:srgbClr val="3333FF"/>
              </a:buClr>
              <a:buFont typeface="Wingdings" panose="05000000000000000000" pitchFamily="2" charset="2"/>
              <a:buChar char="q"/>
            </a:pPr>
            <a:r>
              <a:rPr lang="es-ES" altLang="en-US" sz="3000" dirty="0">
                <a:latin typeface="Times New Roman" panose="02020603050405020304" pitchFamily="18" charset="0"/>
                <a:cs typeface="Times New Roman" panose="02020603050405020304" pitchFamily="18" charset="0"/>
              </a:rPr>
              <a:t> Aprender a prevenir accidentes en excavación en los sitios de construcción</a:t>
            </a:r>
            <a:endParaRPr lang="en-US" altLang="en-US" sz="3000" dirty="0"/>
          </a:p>
        </p:txBody>
      </p:sp>
      <p:sp>
        <p:nvSpPr>
          <p:cNvPr id="2" name="Slide Number Placeholder 1"/>
          <p:cNvSpPr>
            <a:spLocks noGrp="1"/>
          </p:cNvSpPr>
          <p:nvPr>
            <p:ph type="sldNum" sz="quarter" idx="10"/>
          </p:nvPr>
        </p:nvSpPr>
        <p:spPr/>
        <p:txBody>
          <a:bodyPr/>
          <a:lstStyle/>
          <a:p>
            <a:fld id="{CE4D45F6-FF50-4BC5-8A2D-899CD8EC2ED8}" type="slidenum">
              <a:rPr lang="en-US" smtClean="0"/>
              <a:t>3</a:t>
            </a:fld>
            <a:endParaRPr lang="en-US"/>
          </a:p>
        </p:txBody>
      </p:sp>
    </p:spTree>
    <p:extLst>
      <p:ext uri="{BB962C8B-B14F-4D97-AF65-F5344CB8AC3E}">
        <p14:creationId xmlns:p14="http://schemas.microsoft.com/office/powerpoint/2010/main" val="154627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C183D7F6-B498-43B3-948B-1728B52AA6E4}">
                <adec:decorative xmlns:adec="http://schemas.microsoft.com/office/drawing/2017/decorative" val="1"/>
              </a:ext>
            </a:extLst>
          </p:cNvPr>
          <p:cNvSpPr txBox="1">
            <a:spLocks/>
          </p:cNvSpPr>
          <p:nvPr/>
        </p:nvSpPr>
        <p:spPr bwMode="auto">
          <a:xfrm>
            <a:off x="457200" y="531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s-MX" altLang="en-US" sz="3600" kern="0" dirty="0">
                <a:latin typeface="Times New Roman" panose="02020603050405020304" pitchFamily="18" charset="0"/>
                <a:ea typeface="SimSun" panose="02010600030101010101" pitchFamily="2" charset="-122"/>
              </a:rPr>
              <a:t>Discusión de un estudio de caso (Parte 2)</a:t>
            </a:r>
            <a:endParaRPr lang="es-MX" altLang="en-US" sz="3600" kern="0" dirty="0"/>
          </a:p>
        </p:txBody>
      </p:sp>
      <p:sp>
        <p:nvSpPr>
          <p:cNvPr id="54275" name="Title 1"/>
          <p:cNvSpPr>
            <a:spLocks noGrp="1"/>
          </p:cNvSpPr>
          <p:nvPr>
            <p:ph type="title"/>
          </p:nvPr>
        </p:nvSpPr>
        <p:spPr>
          <a:xfrm>
            <a:off x="266700" y="1219200"/>
            <a:ext cx="8610600" cy="1303794"/>
          </a:xfrm>
        </p:spPr>
        <p:txBody>
          <a:bodyPr/>
          <a:lstStyle/>
          <a:p>
            <a:pPr algn="l">
              <a:buClr>
                <a:srgbClr val="3333FF"/>
              </a:buClr>
            </a:pPr>
            <a:r>
              <a:rPr lang="es-MX" altLang="en-US" sz="2800" dirty="0">
                <a:solidFill>
                  <a:schemeClr val="tx1"/>
                </a:solidFill>
                <a:latin typeface="Times New Roman" panose="02020603050405020304" pitchFamily="18" charset="0"/>
                <a:cs typeface="Times New Roman" panose="02020603050405020304" pitchFamily="18" charset="0"/>
              </a:rPr>
              <a:t>2</a:t>
            </a:r>
            <a:r>
              <a:rPr lang="es-MX" altLang="en-US" sz="2800" b="0" dirty="0">
                <a:solidFill>
                  <a:schemeClr val="tx1"/>
                </a:solidFill>
                <a:latin typeface="Times New Roman" panose="02020603050405020304" pitchFamily="18" charset="0"/>
                <a:cs typeface="Times New Roman" panose="02020603050405020304" pitchFamily="18" charset="0"/>
              </a:rPr>
              <a:t>: Durante la excavación, ¿deben los trabajadores mantener las herramientas y los materiales cerca del borde de la zanja para facilitar su disponibilidad?</a:t>
            </a:r>
          </a:p>
        </p:txBody>
      </p:sp>
      <p:sp>
        <p:nvSpPr>
          <p:cNvPr id="54276" name="Content Placeholder 2"/>
          <p:cNvSpPr>
            <a:spLocks noGrp="1"/>
          </p:cNvSpPr>
          <p:nvPr>
            <p:ph sz="half" idx="1"/>
          </p:nvPr>
        </p:nvSpPr>
        <p:spPr>
          <a:xfrm>
            <a:off x="266700" y="2901276"/>
            <a:ext cx="4465320" cy="2917368"/>
          </a:xfrm>
        </p:spPr>
        <p:txBody>
          <a:bodyPr/>
          <a:lstStyle/>
          <a:p>
            <a:pPr marL="0" indent="0">
              <a:buNone/>
            </a:pPr>
            <a:r>
              <a:rPr lang="es-MX" altLang="en-US" b="1" dirty="0">
                <a:latin typeface="Times New Roman" panose="02020603050405020304" pitchFamily="18" charset="0"/>
                <a:cs typeface="Times New Roman" panose="02020603050405020304" pitchFamily="18" charset="0"/>
              </a:rPr>
              <a:t>Respuesta</a:t>
            </a:r>
            <a:r>
              <a:rPr lang="es-MX" altLang="en-US" dirty="0">
                <a:latin typeface="Times New Roman" panose="02020603050405020304" pitchFamily="18" charset="0"/>
                <a:cs typeface="Times New Roman" panose="02020603050405020304" pitchFamily="18" charset="0"/>
              </a:rPr>
              <a:t>: No</a:t>
            </a:r>
          </a:p>
          <a:p>
            <a:pPr marL="0" indent="0">
              <a:buNone/>
            </a:pPr>
            <a:endParaRPr lang="es-MX" altLang="en-US" sz="1600" dirty="0">
              <a:latin typeface="Times New Roman" panose="02020603050405020304" pitchFamily="18" charset="0"/>
              <a:cs typeface="Times New Roman" panose="02020603050405020304" pitchFamily="18" charset="0"/>
            </a:endParaRPr>
          </a:p>
          <a:p>
            <a:pPr marL="0" indent="0">
              <a:buNone/>
            </a:pPr>
            <a:r>
              <a:rPr lang="es-MX" altLang="en-US" dirty="0">
                <a:latin typeface="Times New Roman" panose="02020603050405020304" pitchFamily="18" charset="0"/>
                <a:cs typeface="Times New Roman" panose="02020603050405020304" pitchFamily="18" charset="0"/>
              </a:rPr>
              <a:t>El equipo y los materiales pueden caer o rodar fácilmente en una zanja y lastimar a los trabajadores dentro de la zanja.</a:t>
            </a:r>
          </a:p>
        </p:txBody>
      </p:sp>
      <p:pic>
        <p:nvPicPr>
          <p:cNvPr id="2" name="Picture 1" descr="This figure shows an excavation cave-in site" title="cave-in haz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300" y="2569032"/>
            <a:ext cx="3937000" cy="3359150"/>
          </a:xfrm>
          <a:prstGeom prst="rect">
            <a:avLst/>
          </a:prstGeom>
        </p:spPr>
      </p:pic>
      <p:sp>
        <p:nvSpPr>
          <p:cNvPr id="10" name="Rectangle 13"/>
          <p:cNvSpPr>
            <a:spLocks noChangeArrowheads="1"/>
          </p:cNvSpPr>
          <p:nvPr/>
        </p:nvSpPr>
        <p:spPr bwMode="auto">
          <a:xfrm>
            <a:off x="6781800" y="3077566"/>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3" name="Slide Number Placeholder 2"/>
          <p:cNvSpPr>
            <a:spLocks noGrp="1"/>
          </p:cNvSpPr>
          <p:nvPr>
            <p:ph type="sldNum" sz="quarter" idx="10"/>
          </p:nvPr>
        </p:nvSpPr>
        <p:spPr/>
        <p:txBody>
          <a:bodyPr/>
          <a:lstStyle/>
          <a:p>
            <a:fld id="{CE4D45F6-FF50-4BC5-8A2D-899CD8EC2ED8}" type="slidenum">
              <a:rPr lang="en-US" smtClean="0"/>
              <a:t>30</a:t>
            </a:fld>
            <a:endParaRPr lang="en-US"/>
          </a:p>
        </p:txBody>
      </p:sp>
    </p:spTree>
    <p:extLst>
      <p:ext uri="{BB962C8B-B14F-4D97-AF65-F5344CB8AC3E}">
        <p14:creationId xmlns:p14="http://schemas.microsoft.com/office/powerpoint/2010/main" val="1947412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C183D7F6-B498-43B3-948B-1728B52AA6E4}">
                <adec:decorative xmlns:adec="http://schemas.microsoft.com/office/drawing/2017/decorative" val="1"/>
              </a:ext>
            </a:extLst>
          </p:cNvPr>
          <p:cNvSpPr txBox="1">
            <a:spLocks/>
          </p:cNvSpPr>
          <p:nvPr/>
        </p:nvSpPr>
        <p:spPr bwMode="auto">
          <a:xfrm>
            <a:off x="457200" y="531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s-MX" altLang="en-US" sz="3600" kern="0" dirty="0">
                <a:latin typeface="Times New Roman" panose="02020603050405020304" pitchFamily="18" charset="0"/>
                <a:ea typeface="SimSun" panose="02010600030101010101" pitchFamily="2" charset="-122"/>
              </a:rPr>
              <a:t>Discusión de un estudio de caso (Parte 3)</a:t>
            </a:r>
            <a:endParaRPr lang="es-MX" altLang="en-US" sz="3600" kern="0" dirty="0"/>
          </a:p>
        </p:txBody>
      </p:sp>
      <p:sp>
        <p:nvSpPr>
          <p:cNvPr id="2" name="Title 1"/>
          <p:cNvSpPr>
            <a:spLocks noGrp="1"/>
          </p:cNvSpPr>
          <p:nvPr>
            <p:ph type="title"/>
          </p:nvPr>
        </p:nvSpPr>
        <p:spPr>
          <a:xfrm>
            <a:off x="214313" y="1283157"/>
            <a:ext cx="8715374" cy="515459"/>
          </a:xfrm>
        </p:spPr>
        <p:txBody>
          <a:bodyPr rtlCol="0">
            <a:noAutofit/>
          </a:bodyPr>
          <a:lstStyle/>
          <a:p>
            <a:pPr algn="l" fontAlgn="auto">
              <a:spcAft>
                <a:spcPts val="0"/>
              </a:spcAft>
              <a:defRPr/>
            </a:pPr>
            <a:r>
              <a:rPr lang="es-MX" altLang="en-US" sz="2800" dirty="0">
                <a:solidFill>
                  <a:schemeClr val="tx1"/>
                </a:solidFill>
                <a:latin typeface="Times New Roman" panose="02020603050405020304" pitchFamily="18" charset="0"/>
                <a:cs typeface="Times New Roman" panose="02020603050405020304" pitchFamily="18" charset="0"/>
              </a:rPr>
              <a:t>3:</a:t>
            </a:r>
            <a:r>
              <a:rPr lang="es-MX" altLang="en-US" sz="2800" b="0" dirty="0">
                <a:latin typeface="Times New Roman" panose="02020603050405020304" pitchFamily="18" charset="0"/>
                <a:cs typeface="Times New Roman" panose="02020603050405020304" pitchFamily="18" charset="0"/>
              </a:rPr>
              <a:t> </a:t>
            </a:r>
            <a:r>
              <a:rPr lang="es-MX" altLang="en-US" sz="2800" b="0" dirty="0">
                <a:solidFill>
                  <a:schemeClr val="tx1"/>
                </a:solidFill>
                <a:latin typeface="Times New Roman" panose="02020603050405020304" pitchFamily="18" charset="0"/>
                <a:cs typeface="Times New Roman" panose="02020603050405020304" pitchFamily="18" charset="0"/>
              </a:rPr>
              <a:t>¿Es la humedad una razón potencial para los derrumbes?</a:t>
            </a:r>
            <a:endParaRPr lang="es-MX" sz="2800" dirty="0">
              <a:solidFill>
                <a:schemeClr val="tx1"/>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74" y="2061586"/>
            <a:ext cx="7827412" cy="1138814"/>
          </a:xfrm>
          <a:prstGeom prst="rect">
            <a:avLst/>
          </a:prstGeom>
        </p:spPr>
      </p:pic>
      <p:sp>
        <p:nvSpPr>
          <p:cNvPr id="56325" name="Content Placeholder 2"/>
          <p:cNvSpPr>
            <a:spLocks noGrp="1"/>
          </p:cNvSpPr>
          <p:nvPr>
            <p:ph sz="half" idx="1"/>
          </p:nvPr>
        </p:nvSpPr>
        <p:spPr>
          <a:xfrm>
            <a:off x="152400" y="3309984"/>
            <a:ext cx="8991600" cy="1462041"/>
          </a:xfrm>
        </p:spPr>
        <p:txBody>
          <a:bodyPr/>
          <a:lstStyle/>
          <a:p>
            <a:pPr marL="0" indent="0" algn="just">
              <a:lnSpc>
                <a:spcPct val="100000"/>
              </a:lnSpc>
              <a:spcBef>
                <a:spcPts val="0"/>
              </a:spcBef>
              <a:buClr>
                <a:srgbClr val="3333FF"/>
              </a:buClr>
              <a:buFont typeface="Arial" panose="020B0604020202020204" pitchFamily="34" charset="0"/>
              <a:buNone/>
            </a:pPr>
            <a:r>
              <a:rPr lang="es-MX" altLang="en-US" b="1" dirty="0">
                <a:latin typeface="Times New Roman" panose="02020603050405020304" pitchFamily="18" charset="0"/>
                <a:cs typeface="Times New Roman" panose="02020603050405020304" pitchFamily="18" charset="0"/>
              </a:rPr>
              <a:t>Respuesta</a:t>
            </a:r>
            <a:r>
              <a:rPr lang="es-MX" altLang="en-US" dirty="0">
                <a:latin typeface="Times New Roman" panose="02020603050405020304" pitchFamily="18" charset="0"/>
                <a:cs typeface="Times New Roman" panose="02020603050405020304" pitchFamily="18" charset="0"/>
              </a:rPr>
              <a:t>: Sí</a:t>
            </a:r>
          </a:p>
          <a:p>
            <a:pPr marL="0" indent="0" algn="just">
              <a:lnSpc>
                <a:spcPct val="100000"/>
              </a:lnSpc>
              <a:spcBef>
                <a:spcPts val="0"/>
              </a:spcBef>
              <a:buClr>
                <a:srgbClr val="3333FF"/>
              </a:buClr>
              <a:buFont typeface="Arial" panose="020B0604020202020204" pitchFamily="34" charset="0"/>
              <a:buNone/>
            </a:pPr>
            <a:endParaRPr lang="es-MX" altLang="en-US" sz="1600" dirty="0">
              <a:latin typeface="Times New Roman" panose="02020603050405020304" pitchFamily="18" charset="0"/>
              <a:cs typeface="Times New Roman" panose="02020603050405020304" pitchFamily="18" charset="0"/>
            </a:endParaRPr>
          </a:p>
          <a:p>
            <a:pPr marL="0" indent="0" algn="just">
              <a:spcBef>
                <a:spcPts val="0"/>
              </a:spcBef>
              <a:buClr>
                <a:srgbClr val="3333FF"/>
              </a:buClr>
              <a:buNone/>
            </a:pPr>
            <a:r>
              <a:rPr lang="es-MX" dirty="0">
                <a:latin typeface="Times New Roman" panose="02020603050405020304" pitchFamily="18" charset="0"/>
                <a:cs typeface="Times New Roman" panose="02020603050405020304" pitchFamily="18" charset="0"/>
              </a:rPr>
              <a:t>El agua se filtra en el suelo y lo vuelve inestable. </a:t>
            </a:r>
          </a:p>
          <a:p>
            <a:pPr marL="0" indent="0" algn="just">
              <a:spcBef>
                <a:spcPts val="0"/>
              </a:spcBef>
              <a:buClr>
                <a:srgbClr val="3333FF"/>
              </a:buClr>
              <a:buNone/>
            </a:pPr>
            <a:r>
              <a:rPr lang="es-MX" dirty="0">
                <a:latin typeface="Times New Roman" panose="02020603050405020304" pitchFamily="18" charset="0"/>
                <a:cs typeface="Times New Roman" panose="02020603050405020304" pitchFamily="18" charset="0"/>
              </a:rPr>
              <a:t>Pequeñas grietas en el suelo provocan el colapso de la zanja.</a:t>
            </a:r>
            <a:endParaRPr lang="es-MX" altLang="en-US" dirty="0">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609600" y="5096767"/>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s-MX" altLang="en-US" dirty="0">
                <a:hlinkClick r:id="rId5"/>
              </a:rPr>
              <a:t>Video: Hombre muerto en el derrumbe de una trinchera en parte debido al clima húmedo </a:t>
            </a:r>
          </a:p>
          <a:p>
            <a:pPr algn="ctr">
              <a:spcBef>
                <a:spcPct val="0"/>
              </a:spcBef>
              <a:buClrTx/>
              <a:buSzTx/>
              <a:buFontTx/>
              <a:buNone/>
            </a:pPr>
            <a:r>
              <a:rPr kumimoji="0" lang="es-MX" altLang="en-US" dirty="0">
                <a:hlinkClick r:id="rId5"/>
              </a:rPr>
              <a:t>(1.5 Minutes)</a:t>
            </a:r>
            <a:endParaRPr kumimoji="0" lang="es-MX" altLang="en-US" dirty="0"/>
          </a:p>
        </p:txBody>
      </p:sp>
      <p:sp>
        <p:nvSpPr>
          <p:cNvPr id="3" name="Slide Number Placeholder 2"/>
          <p:cNvSpPr>
            <a:spLocks noGrp="1"/>
          </p:cNvSpPr>
          <p:nvPr>
            <p:ph type="sldNum" sz="quarter" idx="10"/>
          </p:nvPr>
        </p:nvSpPr>
        <p:spPr/>
        <p:txBody>
          <a:bodyPr/>
          <a:lstStyle/>
          <a:p>
            <a:fld id="{CE4D45F6-FF50-4BC5-8A2D-899CD8EC2ED8}" type="slidenum">
              <a:rPr lang="en-US" smtClean="0"/>
              <a:t>31</a:t>
            </a:fld>
            <a:endParaRPr lang="en-US"/>
          </a:p>
        </p:txBody>
      </p:sp>
    </p:spTree>
    <p:extLst>
      <p:ext uri="{BB962C8B-B14F-4D97-AF65-F5344CB8AC3E}">
        <p14:creationId xmlns:p14="http://schemas.microsoft.com/office/powerpoint/2010/main" val="1720150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C183D7F6-B498-43B3-948B-1728B52AA6E4}">
                <adec:decorative xmlns:adec="http://schemas.microsoft.com/office/drawing/2017/decorative" val="1"/>
              </a:ext>
            </a:extLst>
          </p:cNvPr>
          <p:cNvSpPr txBox="1">
            <a:spLocks/>
          </p:cNvSpPr>
          <p:nvPr/>
        </p:nvSpPr>
        <p:spPr bwMode="auto">
          <a:xfrm>
            <a:off x="457200" y="531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s-MX" altLang="en-US" sz="3600" kern="0" dirty="0">
                <a:latin typeface="Times New Roman" panose="02020603050405020304" pitchFamily="18" charset="0"/>
                <a:ea typeface="SimSun" panose="02010600030101010101" pitchFamily="2" charset="-122"/>
              </a:rPr>
              <a:t>Discusión de un estudio de caso (Parte 4)</a:t>
            </a:r>
            <a:endParaRPr lang="es-MX" altLang="en-US" sz="3600" kern="0" dirty="0"/>
          </a:p>
        </p:txBody>
      </p:sp>
      <p:sp>
        <p:nvSpPr>
          <p:cNvPr id="2" name="Title 1"/>
          <p:cNvSpPr>
            <a:spLocks noGrp="1"/>
          </p:cNvSpPr>
          <p:nvPr>
            <p:ph type="title"/>
          </p:nvPr>
        </p:nvSpPr>
        <p:spPr>
          <a:xfrm>
            <a:off x="228600" y="1287462"/>
            <a:ext cx="8686800" cy="990600"/>
          </a:xfrm>
        </p:spPr>
        <p:txBody>
          <a:bodyPr rtlCol="0">
            <a:noAutofit/>
          </a:bodyPr>
          <a:lstStyle/>
          <a:p>
            <a:pPr algn="just" fontAlgn="auto">
              <a:spcAft>
                <a:spcPts val="0"/>
              </a:spcAft>
              <a:defRPr/>
            </a:pPr>
            <a:r>
              <a:rPr lang="es-MX" altLang="en-US" sz="2800" b="1" dirty="0">
                <a:solidFill>
                  <a:schemeClr val="tx1"/>
                </a:solidFill>
                <a:latin typeface="Times New Roman" panose="02020603050405020304" pitchFamily="18" charset="0"/>
                <a:cs typeface="Times New Roman" panose="02020603050405020304" pitchFamily="18" charset="0"/>
              </a:rPr>
              <a:t>4</a:t>
            </a:r>
            <a:r>
              <a:rPr lang="es-MX" altLang="en-US" sz="2800" b="0" dirty="0">
                <a:solidFill>
                  <a:schemeClr val="tx1"/>
                </a:solidFill>
                <a:latin typeface="Times New Roman" panose="02020603050405020304" pitchFamily="18" charset="0"/>
                <a:cs typeface="Times New Roman" panose="02020603050405020304" pitchFamily="18" charset="0"/>
              </a:rPr>
              <a:t>: ¿Pueden las vibraciones de los equipos de construcción cercanos (por ejemplo, una excavadora) causar el colapso de la zanja?</a:t>
            </a:r>
            <a:endParaRPr lang="es-MX" sz="2800" b="0" dirty="0"/>
          </a:p>
        </p:txBody>
      </p:sp>
      <p:sp>
        <p:nvSpPr>
          <p:cNvPr id="58371" name="Rectangle 7"/>
          <p:cNvSpPr>
            <a:spLocks noChangeArrowheads="1"/>
          </p:cNvSpPr>
          <p:nvPr/>
        </p:nvSpPr>
        <p:spPr bwMode="auto">
          <a:xfrm>
            <a:off x="356755" y="2701654"/>
            <a:ext cx="4544291"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3333FF"/>
              </a:buClr>
            </a:pPr>
            <a:r>
              <a:rPr lang="es-MX" altLang="en-US" sz="2800" b="1" dirty="0">
                <a:latin typeface="Times New Roman" panose="02020603050405020304" pitchFamily="18" charset="0"/>
                <a:cs typeface="Times New Roman" panose="02020603050405020304" pitchFamily="18" charset="0"/>
              </a:rPr>
              <a:t>Respuesta</a:t>
            </a:r>
            <a:r>
              <a:rPr lang="es-MX" altLang="en-US" sz="2800" dirty="0">
                <a:latin typeface="Times New Roman" panose="02020603050405020304" pitchFamily="18" charset="0"/>
                <a:cs typeface="Times New Roman" panose="02020603050405020304" pitchFamily="18" charset="0"/>
              </a:rPr>
              <a:t>: Sí </a:t>
            </a:r>
          </a:p>
          <a:p>
            <a:pPr>
              <a:buClr>
                <a:srgbClr val="3333FF"/>
              </a:buClr>
            </a:pPr>
            <a:endParaRPr lang="es-MX" altLang="en-US" sz="1600" dirty="0">
              <a:latin typeface="Times New Roman" panose="02020603050405020304" pitchFamily="18" charset="0"/>
              <a:cs typeface="Times New Roman" panose="02020603050405020304" pitchFamily="18" charset="0"/>
            </a:endParaRPr>
          </a:p>
          <a:p>
            <a:pPr>
              <a:buClr>
                <a:srgbClr val="3333FF"/>
              </a:buClr>
            </a:pPr>
            <a:r>
              <a:rPr lang="es-MX" altLang="en-US" sz="2800" dirty="0">
                <a:latin typeface="Times New Roman" panose="02020603050405020304" pitchFamily="18" charset="0"/>
                <a:cs typeface="Times New Roman" panose="02020603050405020304" pitchFamily="18" charset="0"/>
              </a:rPr>
              <a:t>La maquinaria cercana a la excavación provoca una vibración excesiva del suelo y obliga al suelo a desplazarse</a:t>
            </a:r>
          </a:p>
        </p:txBody>
      </p:sp>
      <p:pic>
        <p:nvPicPr>
          <p:cNvPr id="5" name="Picture 4" descr="This figure shows a nearby construction equipment whose vibrations may cause trench collapse." title="nearby construction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297991"/>
            <a:ext cx="3200400" cy="4197626"/>
          </a:xfrm>
          <a:prstGeom prst="rect">
            <a:avLst/>
          </a:prstGeom>
        </p:spPr>
      </p:pic>
      <p:sp>
        <p:nvSpPr>
          <p:cNvPr id="10" name="Rectangle 13"/>
          <p:cNvSpPr>
            <a:spLocks noChangeArrowheads="1"/>
          </p:cNvSpPr>
          <p:nvPr/>
        </p:nvSpPr>
        <p:spPr bwMode="auto">
          <a:xfrm>
            <a:off x="6490809" y="3877596"/>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2" name="Rectangle 1"/>
          <p:cNvSpPr>
            <a:spLocks noChangeArrowheads="1"/>
          </p:cNvSpPr>
          <p:nvPr/>
        </p:nvSpPr>
        <p:spPr bwMode="auto">
          <a:xfrm>
            <a:off x="589938" y="5572287"/>
            <a:ext cx="41835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s-MX" altLang="en-US" sz="2400" dirty="0">
                <a:solidFill>
                  <a:srgbClr val="00CC99"/>
                </a:solidFill>
                <a:hlinkClick r:id="rId5"/>
              </a:rPr>
              <a:t>Video: Derrumbe en zanja</a:t>
            </a:r>
            <a:r>
              <a:rPr kumimoji="0" lang="es-MX" altLang="en-US" sz="1800" dirty="0">
                <a:solidFill>
                  <a:srgbClr val="00CC99"/>
                </a:solidFill>
                <a:hlinkClick r:id="rId5"/>
              </a:rPr>
              <a:t> </a:t>
            </a:r>
          </a:p>
          <a:p>
            <a:pPr algn="ctr">
              <a:spcBef>
                <a:spcPct val="0"/>
              </a:spcBef>
              <a:buClrTx/>
              <a:buSzTx/>
              <a:buFontTx/>
              <a:buNone/>
            </a:pPr>
            <a:r>
              <a:rPr kumimoji="0" lang="es-MX" altLang="en-US" sz="2400" dirty="0">
                <a:solidFill>
                  <a:srgbClr val="00CC99"/>
                </a:solidFill>
                <a:hlinkClick r:id="rId5"/>
              </a:rPr>
              <a:t>(1.5 Minutos)</a:t>
            </a:r>
            <a:endParaRPr kumimoji="0" lang="es-MX" altLang="en-US" sz="2400" dirty="0">
              <a:solidFill>
                <a:srgbClr val="00CC99"/>
              </a:solidFill>
            </a:endParaRPr>
          </a:p>
        </p:txBody>
      </p:sp>
      <p:sp>
        <p:nvSpPr>
          <p:cNvPr id="4" name="Slide Number Placeholder 3"/>
          <p:cNvSpPr>
            <a:spLocks noGrp="1"/>
          </p:cNvSpPr>
          <p:nvPr>
            <p:ph type="sldNum" sz="quarter" idx="10"/>
          </p:nvPr>
        </p:nvSpPr>
        <p:spPr/>
        <p:txBody>
          <a:bodyPr/>
          <a:lstStyle/>
          <a:p>
            <a:fld id="{CE4D45F6-FF50-4BC5-8A2D-899CD8EC2ED8}" type="slidenum">
              <a:rPr lang="en-US" smtClean="0"/>
              <a:t>32</a:t>
            </a:fld>
            <a:endParaRPr lang="en-US"/>
          </a:p>
        </p:txBody>
      </p:sp>
    </p:spTree>
    <p:extLst>
      <p:ext uri="{BB962C8B-B14F-4D97-AF65-F5344CB8AC3E}">
        <p14:creationId xmlns:p14="http://schemas.microsoft.com/office/powerpoint/2010/main" val="170905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57711" y="753106"/>
            <a:ext cx="9077324" cy="563562"/>
          </a:xfrm>
        </p:spPr>
        <p:txBody>
          <a:bodyPr/>
          <a:lstStyle/>
          <a:p>
            <a:r>
              <a:rPr lang="es-MX" altLang="en-US" dirty="0">
                <a:latin typeface="Times New Roman" panose="02020603050405020304" pitchFamily="18" charset="0"/>
                <a:ea typeface="SimSun" panose="02010600030101010101" pitchFamily="2" charset="-122"/>
              </a:rPr>
              <a:t>Discusión de un estudio de caso (Parte 5)</a:t>
            </a:r>
            <a:endParaRPr lang="es-MX" altLang="en-US" dirty="0"/>
          </a:p>
        </p:txBody>
      </p:sp>
      <p:sp>
        <p:nvSpPr>
          <p:cNvPr id="14" name="Rectangle 7"/>
          <p:cNvSpPr>
            <a:spLocks noChangeArrowheads="1"/>
          </p:cNvSpPr>
          <p:nvPr/>
        </p:nvSpPr>
        <p:spPr bwMode="auto">
          <a:xfrm>
            <a:off x="266700" y="1527521"/>
            <a:ext cx="8610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s-MX" altLang="en-US" sz="2800" b="1" dirty="0">
                <a:latin typeface="Times New Roman" panose="02020603050405020304" pitchFamily="18" charset="0"/>
                <a:cs typeface="Times New Roman" panose="02020603050405020304" pitchFamily="18" charset="0"/>
              </a:rPr>
              <a:t>5</a:t>
            </a:r>
            <a:r>
              <a:rPr lang="es-MX" altLang="en-US" sz="2800" dirty="0">
                <a:latin typeface="Times New Roman" panose="02020603050405020304" pitchFamily="18" charset="0"/>
                <a:cs typeface="Times New Roman" panose="02020603050405020304" pitchFamily="18" charset="0"/>
              </a:rPr>
              <a:t>: Al trabajar en una zanja, es notoria una condición que indica un posible derrumbe. ¿Qué deberías hacer primero?</a:t>
            </a:r>
          </a:p>
        </p:txBody>
      </p:sp>
      <p:sp>
        <p:nvSpPr>
          <p:cNvPr id="11" name="Rectangle 7"/>
          <p:cNvSpPr>
            <a:spLocks noChangeArrowheads="1"/>
          </p:cNvSpPr>
          <p:nvPr/>
        </p:nvSpPr>
        <p:spPr bwMode="auto">
          <a:xfrm>
            <a:off x="383322" y="3683216"/>
            <a:ext cx="81510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s-MX" altLang="en-US" sz="2800" b="1" dirty="0">
                <a:latin typeface="Times New Roman" panose="02020603050405020304" pitchFamily="18" charset="0"/>
                <a:cs typeface="Times New Roman" panose="02020603050405020304" pitchFamily="18" charset="0"/>
              </a:rPr>
              <a:t>Respuesta</a:t>
            </a:r>
            <a:r>
              <a:rPr lang="es-MX" altLang="en-US" sz="2800" dirty="0">
                <a:latin typeface="Times New Roman" panose="02020603050405020304" pitchFamily="18" charset="0"/>
                <a:cs typeface="Times New Roman" panose="02020603050405020304" pitchFamily="18" charset="0"/>
              </a:rPr>
              <a:t>: Salir de la zanja inmediatamente</a:t>
            </a:r>
          </a:p>
        </p:txBody>
      </p:sp>
      <p:sp>
        <p:nvSpPr>
          <p:cNvPr id="12" name="Rectangle 10"/>
          <p:cNvSpPr>
            <a:spLocks noChangeArrowheads="1"/>
          </p:cNvSpPr>
          <p:nvPr/>
        </p:nvSpPr>
        <p:spPr bwMode="auto">
          <a:xfrm>
            <a:off x="323229" y="4729540"/>
            <a:ext cx="836357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3333FF"/>
              </a:buClr>
            </a:pPr>
            <a:r>
              <a:rPr lang="es-ES" altLang="en-US" sz="2800" dirty="0">
                <a:latin typeface="Times New Roman" panose="02020603050405020304" pitchFamily="18" charset="0"/>
                <a:ea typeface="AR PL UMing HK" charset="0"/>
                <a:cs typeface="Times New Roman" panose="02020603050405020304" pitchFamily="18" charset="0"/>
              </a:rPr>
              <a:t>El colapso de la zanja puede enterrar rápidamente a los trabajadores con una gran cantidad de tierra y causar lesiones graves.</a:t>
            </a:r>
          </a:p>
        </p:txBody>
      </p:sp>
      <p:sp>
        <p:nvSpPr>
          <p:cNvPr id="2" name="Slide Number Placeholder 1"/>
          <p:cNvSpPr>
            <a:spLocks noGrp="1"/>
          </p:cNvSpPr>
          <p:nvPr>
            <p:ph type="sldNum" sz="quarter" idx="10"/>
          </p:nvPr>
        </p:nvSpPr>
        <p:spPr/>
        <p:txBody>
          <a:bodyPr/>
          <a:lstStyle/>
          <a:p>
            <a:fld id="{CE4D45F6-FF50-4BC5-8A2D-899CD8EC2ED8}" type="slidenum">
              <a:rPr lang="en-US" smtClean="0"/>
              <a:t>33</a:t>
            </a:fld>
            <a:endParaRPr lang="en-US"/>
          </a:p>
        </p:txBody>
      </p:sp>
    </p:spTree>
    <p:extLst>
      <p:ext uri="{BB962C8B-B14F-4D97-AF65-F5344CB8AC3E}">
        <p14:creationId xmlns:p14="http://schemas.microsoft.com/office/powerpoint/2010/main" val="317398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7711" y="753106"/>
            <a:ext cx="9077324" cy="563562"/>
          </a:xfrm>
        </p:spPr>
        <p:txBody>
          <a:bodyPr/>
          <a:lstStyle/>
          <a:p>
            <a:r>
              <a:rPr lang="es-MX" altLang="en-US" dirty="0">
                <a:latin typeface="Times New Roman" panose="02020603050405020304" pitchFamily="18" charset="0"/>
                <a:ea typeface="SimSun" panose="02010600030101010101" pitchFamily="2" charset="-122"/>
              </a:rPr>
              <a:t>Discusión de un estudio de caso (Parte 6)</a:t>
            </a:r>
            <a:endParaRPr lang="es-MX" altLang="en-US" dirty="0"/>
          </a:p>
        </p:txBody>
      </p:sp>
      <p:sp>
        <p:nvSpPr>
          <p:cNvPr id="8" name="Rectangle 7"/>
          <p:cNvSpPr>
            <a:spLocks noChangeArrowheads="1"/>
          </p:cNvSpPr>
          <p:nvPr/>
        </p:nvSpPr>
        <p:spPr bwMode="auto">
          <a:xfrm>
            <a:off x="257175" y="1609725"/>
            <a:ext cx="861377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3333FF"/>
              </a:buClr>
            </a:pPr>
            <a:r>
              <a:rPr lang="es-MX" altLang="en-US" sz="2800" b="1" dirty="0">
                <a:latin typeface="Times New Roman" panose="02020603050405020304" pitchFamily="18" charset="0"/>
                <a:cs typeface="Times New Roman" panose="02020603050405020304" pitchFamily="18" charset="0"/>
              </a:rPr>
              <a:t>6</a:t>
            </a:r>
            <a:r>
              <a:rPr lang="es-MX" altLang="en-US" sz="2800" dirty="0">
                <a:latin typeface="Times New Roman" panose="02020603050405020304" pitchFamily="18" charset="0"/>
                <a:cs typeface="Times New Roman" panose="02020603050405020304" pitchFamily="18" charset="0"/>
              </a:rPr>
              <a:t>: Si un paquete de cigarrillos cae de su bolsillo en una trinchera desprotegida, ¿es seguro saltar dentro de esta trinchera para recogerlo?</a:t>
            </a:r>
          </a:p>
        </p:txBody>
      </p:sp>
      <p:sp>
        <p:nvSpPr>
          <p:cNvPr id="13" name="Rectangle 12"/>
          <p:cNvSpPr/>
          <p:nvPr/>
        </p:nvSpPr>
        <p:spPr>
          <a:xfrm>
            <a:off x="228600" y="3562350"/>
            <a:ext cx="8642351" cy="2677656"/>
          </a:xfrm>
          <a:prstGeom prst="rect">
            <a:avLst/>
          </a:prstGeom>
        </p:spPr>
        <p:txBody>
          <a:bodyPr wrap="square">
            <a:spAutoFit/>
          </a:bodyPr>
          <a:lstStyle/>
          <a:p>
            <a:r>
              <a:rPr lang="es-MX" altLang="en-US" sz="2800" b="1" dirty="0">
                <a:latin typeface="Times New Roman" panose="02020603050405020304" pitchFamily="18" charset="0"/>
                <a:cs typeface="Times New Roman" panose="02020603050405020304" pitchFamily="18" charset="0"/>
              </a:rPr>
              <a:t>Respuesta</a:t>
            </a:r>
            <a:r>
              <a:rPr lang="es-MX" altLang="en-US" sz="2800" dirty="0">
                <a:latin typeface="Times New Roman" panose="02020603050405020304" pitchFamily="18" charset="0"/>
                <a:cs typeface="Times New Roman" panose="02020603050405020304" pitchFamily="18" charset="0"/>
              </a:rPr>
              <a:t>: No</a:t>
            </a:r>
          </a:p>
          <a:p>
            <a:endParaRPr lang="es-MX" sz="2800" dirty="0">
              <a:latin typeface="Times New Roman" panose="02020603050405020304" pitchFamily="18" charset="0"/>
              <a:cs typeface="Times New Roman" panose="02020603050405020304" pitchFamily="18" charset="0"/>
            </a:endParaRPr>
          </a:p>
          <a:p>
            <a:r>
              <a:rPr lang="es-MX" sz="2800" dirty="0">
                <a:latin typeface="Times New Roman" panose="02020603050405020304" pitchFamily="18" charset="0"/>
                <a:cs typeface="Times New Roman" panose="02020603050405020304" pitchFamily="18" charset="0"/>
              </a:rPr>
              <a:t>Nunca ingrese a una zanja sin protección. El derrumbe de la zanja es repentino y sin previo aviso, por lo que nunca asuma que un trabajador tendría tiempo para salir de la zanja cuando ocurre un derrumbe.</a:t>
            </a:r>
            <a:endParaRPr lang="es-MX" sz="2800" dirty="0"/>
          </a:p>
        </p:txBody>
      </p:sp>
      <p:sp>
        <p:nvSpPr>
          <p:cNvPr id="2" name="Slide Number Placeholder 1"/>
          <p:cNvSpPr>
            <a:spLocks noGrp="1"/>
          </p:cNvSpPr>
          <p:nvPr>
            <p:ph type="sldNum" sz="quarter" idx="10"/>
          </p:nvPr>
        </p:nvSpPr>
        <p:spPr/>
        <p:txBody>
          <a:bodyPr/>
          <a:lstStyle/>
          <a:p>
            <a:fld id="{CE4D45F6-FF50-4BC5-8A2D-899CD8EC2ED8}" type="slidenum">
              <a:rPr lang="en-US" smtClean="0"/>
              <a:t>34</a:t>
            </a:fld>
            <a:endParaRPr lang="en-US"/>
          </a:p>
        </p:txBody>
      </p:sp>
    </p:spTree>
    <p:extLst>
      <p:ext uri="{BB962C8B-B14F-4D97-AF65-F5344CB8AC3E}">
        <p14:creationId xmlns:p14="http://schemas.microsoft.com/office/powerpoint/2010/main" val="2837948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7711" y="753106"/>
            <a:ext cx="9077324" cy="563562"/>
          </a:xfrm>
        </p:spPr>
        <p:txBody>
          <a:bodyPr/>
          <a:lstStyle/>
          <a:p>
            <a:r>
              <a:rPr lang="es-MX" altLang="en-US" dirty="0">
                <a:latin typeface="Times New Roman" panose="02020603050405020304" pitchFamily="18" charset="0"/>
                <a:ea typeface="SimSun" panose="02010600030101010101" pitchFamily="2" charset="-122"/>
              </a:rPr>
              <a:t>Discusión de un estudio de caso (Parte 7)</a:t>
            </a:r>
            <a:endParaRPr lang="es-MX" altLang="en-US" dirty="0"/>
          </a:p>
        </p:txBody>
      </p:sp>
      <p:sp>
        <p:nvSpPr>
          <p:cNvPr id="14" name="Rectangle 7"/>
          <p:cNvSpPr>
            <a:spLocks noChangeArrowheads="1"/>
          </p:cNvSpPr>
          <p:nvPr/>
        </p:nvSpPr>
        <p:spPr bwMode="auto">
          <a:xfrm>
            <a:off x="489781" y="1494472"/>
            <a:ext cx="827321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3333FF"/>
              </a:buClr>
            </a:pPr>
            <a:r>
              <a:rPr lang="es-MX" altLang="en-US" sz="2800" b="1" dirty="0">
                <a:latin typeface="Times New Roman" panose="02020603050405020304" pitchFamily="18" charset="0"/>
                <a:cs typeface="Times New Roman" panose="02020603050405020304" pitchFamily="18" charset="0"/>
              </a:rPr>
              <a:t>7</a:t>
            </a:r>
            <a:r>
              <a:rPr lang="es-MX" altLang="en-US" sz="2800" dirty="0">
                <a:latin typeface="Times New Roman" panose="02020603050405020304" pitchFamily="18" charset="0"/>
                <a:cs typeface="Times New Roman" panose="02020603050405020304" pitchFamily="18" charset="0"/>
              </a:rPr>
              <a:t>: </a:t>
            </a:r>
            <a:r>
              <a:rPr lang="es-MX" altLang="zh-CN" sz="2800" dirty="0">
                <a:latin typeface="Times New Roman" panose="02020603050405020304" pitchFamily="18" charset="0"/>
                <a:cs typeface="Times New Roman" panose="02020603050405020304" pitchFamily="18" charset="0"/>
              </a:rPr>
              <a:t>Si observa el colapso de una zanja, ¿ingresas tú inmediatamente a la zanja para rescatar a los compañeros de trabajo enterrados?</a:t>
            </a:r>
            <a:endParaRPr lang="es-MX" altLang="en-US" sz="2800" dirty="0">
              <a:latin typeface="Times New Roman" panose="02020603050405020304" pitchFamily="18" charset="0"/>
              <a:cs typeface="Times New Roman" panose="02020603050405020304" pitchFamily="18" charset="0"/>
            </a:endParaRPr>
          </a:p>
        </p:txBody>
      </p:sp>
      <p:sp>
        <p:nvSpPr>
          <p:cNvPr id="7" name="Rectangle 7"/>
          <p:cNvSpPr>
            <a:spLocks noChangeArrowheads="1"/>
          </p:cNvSpPr>
          <p:nvPr/>
        </p:nvSpPr>
        <p:spPr bwMode="auto">
          <a:xfrm>
            <a:off x="522362" y="3551872"/>
            <a:ext cx="8164438"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s-MX" altLang="en-US" sz="2800" b="1" dirty="0">
                <a:latin typeface="Times New Roman" panose="02020603050405020304" pitchFamily="18" charset="0"/>
                <a:cs typeface="Times New Roman" panose="02020603050405020304" pitchFamily="18" charset="0"/>
              </a:rPr>
              <a:t>Respuesta</a:t>
            </a:r>
            <a:r>
              <a:rPr lang="es-MX" altLang="en-US" sz="2800" dirty="0">
                <a:latin typeface="Times New Roman" panose="02020603050405020304" pitchFamily="18" charset="0"/>
                <a:cs typeface="Times New Roman" panose="02020603050405020304" pitchFamily="18" charset="0"/>
              </a:rPr>
              <a:t>: No </a:t>
            </a:r>
          </a:p>
          <a:p>
            <a:pPr algn="just" eaLnBrk="1" hangingPunct="1">
              <a:buClr>
                <a:srgbClr val="3333FF"/>
              </a:buClr>
            </a:pPr>
            <a:endParaRPr lang="es-MX" altLang="en-US" sz="2800" dirty="0">
              <a:latin typeface="Times New Roman" panose="02020603050405020304" pitchFamily="18" charset="0"/>
              <a:cs typeface="Times New Roman" panose="02020603050405020304" pitchFamily="18" charset="0"/>
            </a:endParaRPr>
          </a:p>
          <a:p>
            <a:pPr>
              <a:buClr>
                <a:srgbClr val="3333FF"/>
              </a:buClr>
            </a:pPr>
            <a:r>
              <a:rPr lang="es-MX" altLang="en-US" sz="2800" dirty="0">
                <a:latin typeface="Times New Roman" panose="02020603050405020304" pitchFamily="18" charset="0"/>
                <a:cs typeface="Times New Roman" panose="02020603050405020304" pitchFamily="18" charset="0"/>
              </a:rPr>
              <a:t>Dado que puede ocurrir un segundo colapso, los rescatistas no capacitados podrían quedar atrapados y convertirse en víctimas.</a:t>
            </a:r>
          </a:p>
        </p:txBody>
      </p:sp>
      <p:sp>
        <p:nvSpPr>
          <p:cNvPr id="2" name="Slide Number Placeholder 1"/>
          <p:cNvSpPr>
            <a:spLocks noGrp="1"/>
          </p:cNvSpPr>
          <p:nvPr>
            <p:ph type="sldNum" sz="quarter" idx="10"/>
          </p:nvPr>
        </p:nvSpPr>
        <p:spPr/>
        <p:txBody>
          <a:bodyPr/>
          <a:lstStyle/>
          <a:p>
            <a:fld id="{CE4D45F6-FF50-4BC5-8A2D-899CD8EC2ED8}" type="slidenum">
              <a:rPr lang="en-US" smtClean="0"/>
              <a:t>35</a:t>
            </a:fld>
            <a:endParaRPr lang="en-US"/>
          </a:p>
        </p:txBody>
      </p:sp>
    </p:spTree>
    <p:extLst>
      <p:ext uri="{BB962C8B-B14F-4D97-AF65-F5344CB8AC3E}">
        <p14:creationId xmlns:p14="http://schemas.microsoft.com/office/powerpoint/2010/main" val="109806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7711" y="753106"/>
            <a:ext cx="9077324" cy="563562"/>
          </a:xfrm>
        </p:spPr>
        <p:txBody>
          <a:bodyPr/>
          <a:lstStyle/>
          <a:p>
            <a:r>
              <a:rPr lang="es-MX" altLang="en-US" dirty="0">
                <a:latin typeface="Times New Roman" panose="02020603050405020304" pitchFamily="18" charset="0"/>
                <a:ea typeface="SimSun" panose="02010600030101010101" pitchFamily="2" charset="-122"/>
              </a:rPr>
              <a:t>Discusión de un estudio de caso (Parte 8)</a:t>
            </a:r>
            <a:endParaRPr lang="es-MX"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36</a:t>
            </a:fld>
            <a:endParaRPr lang="en-US"/>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1394189638"/>
              </p:ext>
            </p:extLst>
          </p:nvPr>
        </p:nvGraphicFramePr>
        <p:xfrm>
          <a:off x="155575" y="1570037"/>
          <a:ext cx="8832849" cy="4652572"/>
        </p:xfrm>
        <a:graphic>
          <a:graphicData uri="http://schemas.openxmlformats.org/drawingml/2006/table">
            <a:tbl>
              <a:tblPr firstRow="1"/>
              <a:tblGrid>
                <a:gridCol w="1447800">
                  <a:extLst>
                    <a:ext uri="{9D8B030D-6E8A-4147-A177-3AD203B41FA5}">
                      <a16:colId xmlns:a16="http://schemas.microsoft.com/office/drawing/2014/main" val="3923773436"/>
                    </a:ext>
                  </a:extLst>
                </a:gridCol>
                <a:gridCol w="1371600">
                  <a:extLst>
                    <a:ext uri="{9D8B030D-6E8A-4147-A177-3AD203B41FA5}">
                      <a16:colId xmlns:a16="http://schemas.microsoft.com/office/drawing/2014/main" val="2694362748"/>
                    </a:ext>
                  </a:extLst>
                </a:gridCol>
                <a:gridCol w="3425825">
                  <a:extLst>
                    <a:ext uri="{9D8B030D-6E8A-4147-A177-3AD203B41FA5}">
                      <a16:colId xmlns:a16="http://schemas.microsoft.com/office/drawing/2014/main" val="3721835861"/>
                    </a:ext>
                  </a:extLst>
                </a:gridCol>
                <a:gridCol w="2587624">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Fecha</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Lugar</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¿Qué ocurrió?</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Daños</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Julio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Alabama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2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La pared lateral de la zanja se derrumbó, enterrando a los trabajadores bajo dos pies de tierra.</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 Murió por asfixia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Julio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Virginia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2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En una trinchera no asegurada se derrumbó la pared lateral atrapando a dos trabajadores.</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Enterrado y muerto por asfixia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640051">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Abril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Utah</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2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Un trabajador entró en la excavación con herramientas manuales, el montón de tierra se deslizo y lo atrapó en la zanja.</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Asfixia y muerte por el peso de la tierra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628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337" y="671398"/>
            <a:ext cx="9077324" cy="563562"/>
          </a:xfrm>
        </p:spPr>
        <p:txBody>
          <a:bodyPr/>
          <a:lstStyle/>
          <a:p>
            <a:r>
              <a:rPr lang="es-MX" altLang="en-US" dirty="0">
                <a:latin typeface="Times New Roman" panose="02020603050405020304" pitchFamily="18" charset="0"/>
                <a:ea typeface="SimSun" panose="02010600030101010101" pitchFamily="2" charset="-122"/>
              </a:rPr>
              <a:t>Discusión de un estudio de caso (Parte 9)</a:t>
            </a:r>
            <a:endParaRPr lang="es-MX"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37</a:t>
            </a:fld>
            <a:endParaRPr lang="en-US"/>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2846596758"/>
              </p:ext>
            </p:extLst>
          </p:nvPr>
        </p:nvGraphicFramePr>
        <p:xfrm>
          <a:off x="155575" y="1371486"/>
          <a:ext cx="8832849" cy="4791188"/>
        </p:xfrm>
        <a:graphic>
          <a:graphicData uri="http://schemas.openxmlformats.org/drawingml/2006/table">
            <a:tbl>
              <a:tblPr firstRow="1"/>
              <a:tblGrid>
                <a:gridCol w="1216025">
                  <a:extLst>
                    <a:ext uri="{9D8B030D-6E8A-4147-A177-3AD203B41FA5}">
                      <a16:colId xmlns:a16="http://schemas.microsoft.com/office/drawing/2014/main" val="3923773436"/>
                    </a:ext>
                  </a:extLst>
                </a:gridCol>
                <a:gridCol w="1219200">
                  <a:extLst>
                    <a:ext uri="{9D8B030D-6E8A-4147-A177-3AD203B41FA5}">
                      <a16:colId xmlns:a16="http://schemas.microsoft.com/office/drawing/2014/main" val="2694362748"/>
                    </a:ext>
                  </a:extLst>
                </a:gridCol>
                <a:gridCol w="4572000">
                  <a:extLst>
                    <a:ext uri="{9D8B030D-6E8A-4147-A177-3AD203B41FA5}">
                      <a16:colId xmlns:a16="http://schemas.microsoft.com/office/drawing/2014/main" val="3721835861"/>
                    </a:ext>
                  </a:extLst>
                </a:gridCol>
                <a:gridCol w="1825624">
                  <a:extLst>
                    <a:ext uri="{9D8B030D-6E8A-4147-A177-3AD203B41FA5}">
                      <a16:colId xmlns:a16="http://schemas.microsoft.com/office/drawing/2014/main" val="2947171526"/>
                    </a:ext>
                  </a:extLst>
                </a:gridCol>
              </a:tblGrid>
              <a:tr h="57929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Fecha</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Lugar</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¿Qué ocurrió?</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Daños</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259886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Abril 2019</a:t>
                      </a:r>
                      <a:endParaRPr kumimoji="0" lang="es-MX" altLang="en-US" sz="36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Georgia</a:t>
                      </a:r>
                      <a:endParaRPr kumimoji="0" lang="es-MX" altLang="en-US" sz="36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s-MX" altLang="en-US" sz="22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Un trabajador estaba parado en la calle al borde de una excavación guiando a su compañero de trabajo para operar una retroexcavadora. La superficie de la calle se derrumbó y cayó en la excavación. El lado opuesto de la excavación luego también colapsó.</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Enterrado bajo la tierra (murió)</a:t>
                      </a:r>
                      <a:endParaRPr kumimoji="0" lang="es-MX" altLang="en-US" sz="36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161303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Mayo 2017</a:t>
                      </a:r>
                      <a:endParaRPr kumimoji="0" lang="es-MX" altLang="en-US" sz="36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New York</a:t>
                      </a:r>
                      <a:endParaRPr kumimoji="0" lang="es-MX" altLang="en-US" sz="36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sz="2200" b="0" i="0" u="none" strike="noStrike" kern="1200" cap="none" normalizeH="0" baseline="0" noProof="0" dirty="0">
                          <a:ln>
                            <a:noFill/>
                          </a:ln>
                          <a:solidFill>
                            <a:srgbClr val="000000"/>
                          </a:solidFill>
                          <a:effectLst/>
                          <a:latin typeface="Times New Roman" panose="02020603050405020304" pitchFamily="18" charset="0"/>
                          <a:ea typeface="AR PL UMing HK" charset="0"/>
                          <a:cs typeface="Times New Roman" panose="02020603050405020304" pitchFamily="18" charset="0"/>
                        </a:rPr>
                        <a:t>Un trabajador estaba dirigiendo a un operador de grúa mientras estaba dentro de una excavación. El suelo cedió y se derrumbó.</a:t>
                      </a:r>
                      <a:endParaRPr kumimoji="0" lang="es-MX" altLang="en-US" sz="2200" b="0" i="0" u="none" strike="noStrike" kern="1200" cap="none" normalizeH="0" baseline="0" noProof="0" dirty="0">
                        <a:ln>
                          <a:noFill/>
                        </a:ln>
                        <a:solidFill>
                          <a:srgbClr val="000000"/>
                        </a:solidFill>
                        <a:effectLst/>
                        <a:latin typeface="Times New Roman" panose="02020603050405020304" pitchFamily="18" charset="0"/>
                        <a:ea typeface="AR PL UMing HK" charset="0"/>
                        <a:cs typeface="Times New Roman" panose="02020603050405020304" pitchFamily="18" charset="0"/>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Cayó en el hueco y fue engullido</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(murió)</a:t>
                      </a:r>
                      <a:endParaRPr kumimoji="0" lang="es-MX" altLang="en-US" sz="36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bl>
          </a:graphicData>
        </a:graphic>
      </p:graphicFrame>
    </p:spTree>
    <p:extLst>
      <p:ext uri="{BB962C8B-B14F-4D97-AF65-F5344CB8AC3E}">
        <p14:creationId xmlns:p14="http://schemas.microsoft.com/office/powerpoint/2010/main" val="1201499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s-MX" altLang="en-US" dirty="0">
                <a:latin typeface="Times New Roman" panose="02020603050405020304" pitchFamily="18" charset="0"/>
                <a:ea typeface="SimSun" panose="02010600030101010101" pitchFamily="2" charset="-122"/>
              </a:rPr>
              <a:t>Otros Accidentes Reportados</a:t>
            </a:r>
            <a:endParaRPr lang="es-MX" altLang="en-US" dirty="0"/>
          </a:p>
        </p:txBody>
      </p:sp>
      <p:sp>
        <p:nvSpPr>
          <p:cNvPr id="6" name="Rectangle 7"/>
          <p:cNvSpPr>
            <a:spLocks noChangeArrowheads="1"/>
          </p:cNvSpPr>
          <p:nvPr/>
        </p:nvSpPr>
        <p:spPr bwMode="auto">
          <a:xfrm>
            <a:off x="723900" y="1283671"/>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1085850" indent="-34290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s-MX" altLang="en-US" sz="2400" dirty="0">
                <a:latin typeface="Times New Roman" panose="02020603050405020304" pitchFamily="18" charset="0"/>
                <a:ea typeface="AR PL UMing HK" charset="0"/>
                <a:cs typeface="Times New Roman" panose="02020603050405020304" pitchFamily="18" charset="0"/>
              </a:rPr>
              <a:t>Fuente: https://www.osha.gov/pls/imis/accidentsearch.search </a:t>
            </a:r>
            <a:endParaRPr lang="es-MX" altLang="en-US" sz="2400" dirty="0">
              <a:solidFill>
                <a:srgbClr val="C00000"/>
              </a:solidFill>
              <a:latin typeface="Times New Roman" panose="02020603050405020304" pitchFamily="18" charset="0"/>
              <a:ea typeface="AR PL UMing HK" charset="0"/>
              <a:cs typeface="Times New Roman" panose="02020603050405020304" pitchFamily="18" charset="0"/>
            </a:endParaRPr>
          </a:p>
        </p:txBody>
      </p:sp>
      <p:graphicFrame>
        <p:nvGraphicFramePr>
          <p:cNvPr id="5" name="Group 4" descr="It lists typical mistakes of accidents" title="accident description"/>
          <p:cNvGraphicFramePr>
            <a:graphicFrameLocks noGrp="1"/>
          </p:cNvGraphicFramePr>
          <p:nvPr>
            <p:extLst>
              <p:ext uri="{D42A27DB-BD31-4B8C-83A1-F6EECF244321}">
                <p14:modId xmlns:p14="http://schemas.microsoft.com/office/powerpoint/2010/main" val="2824973888"/>
              </p:ext>
            </p:extLst>
          </p:nvPr>
        </p:nvGraphicFramePr>
        <p:xfrm>
          <a:off x="76200" y="1828800"/>
          <a:ext cx="8955088" cy="4695711"/>
        </p:xfrm>
        <a:graphic>
          <a:graphicData uri="http://schemas.openxmlformats.org/drawingml/2006/table">
            <a:tbl>
              <a:tblPr firstRow="1"/>
              <a:tblGrid>
                <a:gridCol w="8955088">
                  <a:extLst>
                    <a:ext uri="{9D8B030D-6E8A-4147-A177-3AD203B41FA5}">
                      <a16:colId xmlns:a16="http://schemas.microsoft.com/office/drawing/2014/main" val="20001"/>
                    </a:ext>
                  </a:extLst>
                </a:gridCol>
              </a:tblGrid>
              <a:tr h="604776">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400" b="1" i="0" u="none" strike="noStrike" cap="none" normalizeH="0" baseline="0" noProof="0" dirty="0">
                          <a:ln>
                            <a:noFill/>
                          </a:ln>
                          <a:solidFill>
                            <a:srgbClr val="000000"/>
                          </a:solidFill>
                          <a:effectLst/>
                          <a:latin typeface="Arial" panose="020B0604020202020204" pitchFamily="34" charset="0"/>
                          <a:ea typeface="MS PGothic" panose="020B0600070205080204" pitchFamily="34" charset="-128"/>
                        </a:rPr>
                        <a:t>Descripción del Evento</a:t>
                      </a:r>
                      <a:endParaRPr kumimoji="0" lang="es-MX" altLang="en-US" sz="2400" b="1" i="0" u="none" strike="noStrike" cap="none" normalizeH="0" baseline="0" noProof="0" dirty="0">
                        <a:ln>
                          <a:noFill/>
                        </a:ln>
                        <a:solidFill>
                          <a:srgbClr val="000000"/>
                        </a:solidFill>
                        <a:effectLst/>
                        <a:latin typeface="Calibri" panose="020F0502020204030204" pitchFamily="34" charset="0"/>
                        <a:ea typeface="MS PGothic" panose="020B0600070205080204" pitchFamily="34" charset="-128"/>
                      </a:endParaRPr>
                    </a:p>
                  </a:txBody>
                  <a:tcPr marL="90000" marR="90000" marT="172474"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Un empleado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muere </a:t>
                      </a: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cuando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la pared de la zanja se derrumba</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91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El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tobillo</a:t>
                      </a: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 del empleado está aplastado en los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derrumbes de una zanja</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Un empleado en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zanja derrumbada </a:t>
                      </a: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tiene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tobillo roto</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Un empleado está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enterrado en un derrumbe de la zanja </a:t>
                      </a: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y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sus piernas están fracturadas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Un empleado queda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atrapado en el derrumbe de la zanja </a:t>
                      </a: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y se le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disloca la cadera</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Un empleado queda atrapado en el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colapso de una zanja </a:t>
                      </a:r>
                      <a:r>
                        <a:rPr kumimoji="0" lang="es-MX" altLang="en-US" sz="2400" b="0"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rPr>
                        <a:t>y sufre </a:t>
                      </a:r>
                      <a:r>
                        <a:rPr kumimoji="0" lang="es-MX" altLang="en-US" sz="2400" b="0" i="0" u="none" strike="noStrike" cap="none" normalizeH="0" baseline="0" noProof="0" dirty="0">
                          <a:ln>
                            <a:noFill/>
                          </a:ln>
                          <a:solidFill>
                            <a:srgbClr val="FF0000"/>
                          </a:solidFill>
                          <a:effectLst/>
                          <a:latin typeface="Times New Roman" panose="02020603050405020304" pitchFamily="18" charset="0"/>
                          <a:ea typeface="MS PGothic" panose="020B0600070205080204" pitchFamily="34" charset="-128"/>
                        </a:rPr>
                        <a:t>fractura en múltiples costillas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0"/>
          </p:nvPr>
        </p:nvSpPr>
        <p:spPr/>
        <p:txBody>
          <a:bodyPr/>
          <a:lstStyle/>
          <a:p>
            <a:fld id="{CE4D45F6-FF50-4BC5-8A2D-899CD8EC2ED8}" type="slidenum">
              <a:rPr lang="en-US" smtClean="0"/>
              <a:t>38</a:t>
            </a:fld>
            <a:endParaRPr lang="en-US"/>
          </a:p>
        </p:txBody>
      </p:sp>
    </p:spTree>
    <p:extLst>
      <p:ext uri="{BB962C8B-B14F-4D97-AF65-F5344CB8AC3E}">
        <p14:creationId xmlns:p14="http://schemas.microsoft.com/office/powerpoint/2010/main" val="139268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s-MX" altLang="en-US" dirty="0">
                <a:latin typeface="Times New Roman" panose="02020603050405020304" pitchFamily="18" charset="0"/>
                <a:ea typeface="SimSun" panose="02010600030101010101" pitchFamily="2" charset="-122"/>
              </a:rPr>
              <a:t>Peligros de Excavación</a:t>
            </a:r>
            <a:endParaRPr lang="es-MX"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39</a:t>
            </a:fld>
            <a:endParaRPr lang="en-US"/>
          </a:p>
        </p:txBody>
      </p:sp>
      <p:pic>
        <p:nvPicPr>
          <p:cNvPr id="25" name="Picture 5" descr="DSC001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799" y="1295400"/>
            <a:ext cx="7055795" cy="4876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3">
            <a:extLst>
              <a:ext uri="{FF2B5EF4-FFF2-40B4-BE49-F238E27FC236}">
                <a16:creationId xmlns:a16="http://schemas.microsoft.com/office/drawing/2014/main" id="{508497AC-17C0-4B5A-B3ED-3CF01D28E64B}"/>
              </a:ext>
            </a:extLst>
          </p:cNvPr>
          <p:cNvSpPr>
            <a:spLocks noChangeArrowheads="1"/>
          </p:cNvSpPr>
          <p:nvPr/>
        </p:nvSpPr>
        <p:spPr bwMode="auto">
          <a:xfrm>
            <a:off x="5818517" y="3652660"/>
            <a:ext cx="2223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Tree>
    <p:extLst>
      <p:ext uri="{BB962C8B-B14F-4D97-AF65-F5344CB8AC3E}">
        <p14:creationId xmlns:p14="http://schemas.microsoft.com/office/powerpoint/2010/main" val="18877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1"/>
          <p:cNvSpPr>
            <a:spLocks noGrp="1"/>
          </p:cNvSpPr>
          <p:nvPr>
            <p:ph type="title"/>
          </p:nvPr>
        </p:nvSpPr>
        <p:spPr>
          <a:xfrm>
            <a:off x="457200" y="688893"/>
            <a:ext cx="8229600" cy="563562"/>
          </a:xfrm>
        </p:spPr>
        <p:txBody>
          <a:bodyPr/>
          <a:lstStyle/>
          <a:p>
            <a:r>
              <a:rPr lang="es-ES" altLang="en-US" sz="3800" dirty="0">
                <a:latin typeface="Times New Roman" panose="02020603050405020304" pitchFamily="18" charset="0"/>
                <a:ea typeface="SimSun" panose="02010600030101010101" pitchFamily="2" charset="-122"/>
              </a:rPr>
              <a:t>Agenda de entrenamiento paso a paso</a:t>
            </a:r>
            <a:endParaRPr lang="en-US" altLang="en-US" sz="3800" dirty="0"/>
          </a:p>
        </p:txBody>
      </p:sp>
      <p:sp>
        <p:nvSpPr>
          <p:cNvPr id="7" name="Rounded Rectangle 1"/>
          <p:cNvSpPr>
            <a:spLocks noChangeArrowheads="1"/>
          </p:cNvSpPr>
          <p:nvPr/>
        </p:nvSpPr>
        <p:spPr bwMode="auto">
          <a:xfrm>
            <a:off x="2152741" y="1415568"/>
            <a:ext cx="1779962" cy="45787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err="1">
                <a:latin typeface="Times New Roman" panose="02020603050405020304" pitchFamily="18" charset="0"/>
                <a:cs typeface="Times New Roman" panose="02020603050405020304" pitchFamily="18" charset="0"/>
              </a:rPr>
              <a:t>Registro</a:t>
            </a:r>
            <a:endParaRPr lang="en-US" altLang="en-US" sz="2400" b="1" dirty="0">
              <a:latin typeface="Times New Roman" panose="02020603050405020304" pitchFamily="18" charset="0"/>
              <a:cs typeface="Times New Roman" panose="02020603050405020304" pitchFamily="18" charset="0"/>
            </a:endParaRPr>
          </a:p>
        </p:txBody>
      </p:sp>
      <p:sp>
        <p:nvSpPr>
          <p:cNvPr id="3" name="Down Arrow 2" descr="It shows a time sequence" title="down arrow"/>
          <p:cNvSpPr/>
          <p:nvPr/>
        </p:nvSpPr>
        <p:spPr>
          <a:xfrm>
            <a:off x="2891697" y="1888486"/>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
          <p:cNvSpPr>
            <a:spLocks noChangeArrowheads="1"/>
          </p:cNvSpPr>
          <p:nvPr/>
        </p:nvSpPr>
        <p:spPr bwMode="auto">
          <a:xfrm>
            <a:off x="1524000" y="2162812"/>
            <a:ext cx="2979936" cy="50960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MX" sz="2800" b="1" dirty="0"/>
              <a:t>Examen Previo</a:t>
            </a:r>
          </a:p>
        </p:txBody>
      </p:sp>
      <p:sp>
        <p:nvSpPr>
          <p:cNvPr id="27" name="Down Arrow 26" descr="It shows a time sequence" title="down arrow"/>
          <p:cNvSpPr/>
          <p:nvPr/>
        </p:nvSpPr>
        <p:spPr>
          <a:xfrm>
            <a:off x="2900088" y="2697842"/>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
          <p:cNvSpPr>
            <a:spLocks noChangeArrowheads="1"/>
          </p:cNvSpPr>
          <p:nvPr/>
        </p:nvSpPr>
        <p:spPr bwMode="auto">
          <a:xfrm>
            <a:off x="1524000" y="2964778"/>
            <a:ext cx="3048000" cy="90753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800" b="1" dirty="0">
                <a:latin typeface="Times New Roman" panose="02020603050405020304" pitchFamily="18" charset="0"/>
                <a:cs typeface="Times New Roman" panose="02020603050405020304" pitchFamily="18" charset="0"/>
              </a:rPr>
              <a:t>Módulos de Entrenamiento</a:t>
            </a:r>
            <a:endParaRPr lang="es-MX" altLang="en-US" sz="2400" b="1" dirty="0">
              <a:latin typeface="Times New Roman" panose="02020603050405020304" pitchFamily="18" charset="0"/>
              <a:cs typeface="Times New Roman" panose="02020603050405020304" pitchFamily="18" charset="0"/>
            </a:endParaRPr>
          </a:p>
        </p:txBody>
      </p:sp>
      <p:sp>
        <p:nvSpPr>
          <p:cNvPr id="28" name="Down Arrow 27" descr="It shows a time sequence" title="down arrow"/>
          <p:cNvSpPr/>
          <p:nvPr/>
        </p:nvSpPr>
        <p:spPr>
          <a:xfrm>
            <a:off x="2900088" y="3897076"/>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
          <p:cNvSpPr>
            <a:spLocks noChangeArrowheads="1"/>
          </p:cNvSpPr>
          <p:nvPr/>
        </p:nvSpPr>
        <p:spPr bwMode="auto">
          <a:xfrm>
            <a:off x="1723292" y="4165171"/>
            <a:ext cx="2681653" cy="48148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800" b="1" dirty="0">
                <a:latin typeface="Times New Roman" panose="02020603050405020304" pitchFamily="18" charset="0"/>
                <a:cs typeface="Times New Roman" panose="02020603050405020304" pitchFamily="18" charset="0"/>
              </a:rPr>
              <a:t>Caso de Estudio</a:t>
            </a:r>
            <a:endParaRPr lang="es-MX" altLang="en-US" sz="2400" b="1" dirty="0">
              <a:latin typeface="Times New Roman" panose="02020603050405020304" pitchFamily="18" charset="0"/>
              <a:cs typeface="Times New Roman" panose="02020603050405020304" pitchFamily="18" charset="0"/>
            </a:endParaRPr>
          </a:p>
        </p:txBody>
      </p:sp>
      <p:sp>
        <p:nvSpPr>
          <p:cNvPr id="29" name="Down Arrow 28" descr="It shows a time sequence" title="down arrow"/>
          <p:cNvSpPr/>
          <p:nvPr/>
        </p:nvSpPr>
        <p:spPr>
          <a:xfrm>
            <a:off x="2900088" y="4665837"/>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
          <p:cNvSpPr>
            <a:spLocks noChangeArrowheads="1"/>
          </p:cNvSpPr>
          <p:nvPr/>
        </p:nvSpPr>
        <p:spPr bwMode="auto">
          <a:xfrm>
            <a:off x="1384300" y="4934852"/>
            <a:ext cx="3255764" cy="41616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MX" sz="2800" b="1" dirty="0"/>
              <a:t>Examen Posterior</a:t>
            </a:r>
          </a:p>
        </p:txBody>
      </p:sp>
      <p:sp>
        <p:nvSpPr>
          <p:cNvPr id="30" name="Down Arrow 29" descr="It shows a time sequence" title="down arrow"/>
          <p:cNvSpPr/>
          <p:nvPr/>
        </p:nvSpPr>
        <p:spPr>
          <a:xfrm>
            <a:off x="2914183" y="5360879"/>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
          <p:cNvSpPr>
            <a:spLocks noChangeArrowheads="1"/>
          </p:cNvSpPr>
          <p:nvPr/>
        </p:nvSpPr>
        <p:spPr bwMode="auto">
          <a:xfrm>
            <a:off x="1624881" y="5639221"/>
            <a:ext cx="3015183" cy="840472"/>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es-MX" altLang="en-US" sz="2800" b="1" dirty="0">
                <a:latin typeface="Times New Roman" panose="02020603050405020304" pitchFamily="18" charset="0"/>
                <a:cs typeface="Times New Roman" panose="02020603050405020304" pitchFamily="18" charset="0"/>
              </a:rPr>
              <a:t>Encuesta de retroalimentación</a:t>
            </a:r>
            <a:endParaRPr lang="es-MX" altLang="en-US" sz="2400" b="1" dirty="0">
              <a:latin typeface="Times New Roman" panose="02020603050405020304" pitchFamily="18" charset="0"/>
              <a:cs typeface="Times New Roman" panose="02020603050405020304" pitchFamily="18" charset="0"/>
            </a:endParaRPr>
          </a:p>
        </p:txBody>
      </p:sp>
      <p:sp>
        <p:nvSpPr>
          <p:cNvPr id="4" name="Left Brace 3" descr="arrow&#10;&#10;It shows &quot;training modules&quot; consists of five section modules">
            <a:extLst>
              <a:ext uri="{C183D7F6-B498-43B3-948B-1728B52AA6E4}">
                <adec:decorative xmlns:adec="http://schemas.microsoft.com/office/drawing/2017/decorative" val="0"/>
              </a:ext>
            </a:extLst>
          </p:cNvPr>
          <p:cNvSpPr/>
          <p:nvPr/>
        </p:nvSpPr>
        <p:spPr>
          <a:xfrm>
            <a:off x="4640065" y="1942645"/>
            <a:ext cx="543287" cy="2934155"/>
          </a:xfrm>
          <a:prstGeom prst="lef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5"/>
          <p:cNvSpPr>
            <a:spLocks noChangeArrowheads="1"/>
          </p:cNvSpPr>
          <p:nvPr/>
        </p:nvSpPr>
        <p:spPr bwMode="auto">
          <a:xfrm>
            <a:off x="5793531" y="1873447"/>
            <a:ext cx="1820375" cy="67307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es-MX" altLang="en-US" sz="2400" b="1" dirty="0">
                <a:latin typeface="Times New Roman" panose="02020603050405020304" pitchFamily="18" charset="0"/>
                <a:cs typeface="Times New Roman" panose="02020603050405020304" pitchFamily="18" charset="0"/>
              </a:rPr>
              <a:t>Términos Básicos</a:t>
            </a:r>
          </a:p>
        </p:txBody>
      </p:sp>
      <p:sp>
        <p:nvSpPr>
          <p:cNvPr id="20" name="Rounded Rectangle 5"/>
          <p:cNvSpPr>
            <a:spLocks noChangeArrowheads="1"/>
          </p:cNvSpPr>
          <p:nvPr/>
        </p:nvSpPr>
        <p:spPr bwMode="auto">
          <a:xfrm>
            <a:off x="5495192" y="2695946"/>
            <a:ext cx="2338753" cy="459604"/>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es-MX" altLang="en-US" sz="2400" b="1" dirty="0">
                <a:latin typeface="Times New Roman" panose="02020603050405020304" pitchFamily="18" charset="0"/>
                <a:cs typeface="Times New Roman" panose="02020603050405020304" pitchFamily="18" charset="0"/>
              </a:rPr>
              <a:t>Caso de Estudio</a:t>
            </a:r>
            <a:endParaRPr lang="es-MX" altLang="en-US" sz="2000" b="1" dirty="0">
              <a:latin typeface="Times New Roman" panose="02020603050405020304" pitchFamily="18" charset="0"/>
              <a:cs typeface="Times New Roman" panose="02020603050405020304" pitchFamily="18" charset="0"/>
            </a:endParaRPr>
          </a:p>
        </p:txBody>
      </p:sp>
      <p:sp>
        <p:nvSpPr>
          <p:cNvPr id="13" name="Rounded Rectangle 5"/>
          <p:cNvSpPr>
            <a:spLocks noChangeArrowheads="1"/>
          </p:cNvSpPr>
          <p:nvPr/>
        </p:nvSpPr>
        <p:spPr bwMode="auto">
          <a:xfrm>
            <a:off x="5183353" y="3329605"/>
            <a:ext cx="3292432" cy="47032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400" b="1" dirty="0">
                <a:latin typeface="Times New Roman" panose="02020603050405020304" pitchFamily="18" charset="0"/>
                <a:cs typeface="Times New Roman" panose="02020603050405020304" pitchFamily="18" charset="0"/>
              </a:rPr>
              <a:t>Peligros en Excavación</a:t>
            </a:r>
            <a:endParaRPr lang="es-MX" altLang="en-US" sz="2000" b="1" dirty="0">
              <a:latin typeface="Times New Roman" panose="02020603050405020304" pitchFamily="18" charset="0"/>
              <a:cs typeface="Times New Roman" panose="02020603050405020304" pitchFamily="18" charset="0"/>
            </a:endParaRPr>
          </a:p>
        </p:txBody>
      </p:sp>
      <p:sp>
        <p:nvSpPr>
          <p:cNvPr id="15" name="Rounded Rectangle 5"/>
          <p:cNvSpPr>
            <a:spLocks noChangeArrowheads="1"/>
          </p:cNvSpPr>
          <p:nvPr/>
        </p:nvSpPr>
        <p:spPr bwMode="auto">
          <a:xfrm>
            <a:off x="5183353" y="3990009"/>
            <a:ext cx="3292432" cy="833120"/>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es-MX" altLang="en-US" sz="2400" b="1" dirty="0">
                <a:latin typeface="Times New Roman" panose="02020603050405020304" pitchFamily="18" charset="0"/>
                <a:cs typeface="Times New Roman" panose="02020603050405020304" pitchFamily="18" charset="0"/>
              </a:rPr>
              <a:t>Prevención de </a:t>
            </a:r>
          </a:p>
          <a:p>
            <a:pPr algn="ctr">
              <a:buSzPct val="100000"/>
            </a:pPr>
            <a:r>
              <a:rPr lang="es-MX" altLang="en-US" sz="2400" b="1" dirty="0">
                <a:latin typeface="Times New Roman" panose="02020603050405020304" pitchFamily="18" charset="0"/>
                <a:cs typeface="Times New Roman" panose="02020603050405020304" pitchFamily="18" charset="0"/>
              </a:rPr>
              <a:t>Peligros en Excavación</a:t>
            </a:r>
            <a:endParaRPr lang="es-MX" altLang="en-US" sz="20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a:t>
            </a:fld>
            <a:endParaRPr lang="en-US"/>
          </a:p>
        </p:txBody>
      </p:sp>
    </p:spTree>
    <p:extLst>
      <p:ext uri="{BB962C8B-B14F-4D97-AF65-F5344CB8AC3E}">
        <p14:creationId xmlns:p14="http://schemas.microsoft.com/office/powerpoint/2010/main" val="1620543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0" y="614362"/>
            <a:ext cx="9067800" cy="1136039"/>
          </a:xfrm>
        </p:spPr>
        <p:txBody>
          <a:bodyPr/>
          <a:lstStyle/>
          <a:p>
            <a:r>
              <a:rPr lang="es-ES" altLang="en-US" dirty="0">
                <a:latin typeface="Times New Roman" panose="02020603050405020304" pitchFamily="18" charset="0"/>
                <a:ea typeface="SimSun" panose="02010600030101010101" pitchFamily="2" charset="-122"/>
              </a:rPr>
              <a:t>Agenda de módulos de entrenamiento para la Sección II</a:t>
            </a:r>
            <a:endParaRPr lang="es-ES" altLang="en-US" dirty="0"/>
          </a:p>
        </p:txBody>
      </p:sp>
      <p:sp>
        <p:nvSpPr>
          <p:cNvPr id="7" name="Content Placeholder 2"/>
          <p:cNvSpPr>
            <a:spLocks noGrp="1"/>
          </p:cNvSpPr>
          <p:nvPr>
            <p:ph idx="1"/>
          </p:nvPr>
        </p:nvSpPr>
        <p:spPr>
          <a:xfrm>
            <a:off x="66676" y="1844992"/>
            <a:ext cx="9077324" cy="1219200"/>
          </a:xfrm>
        </p:spPr>
        <p:txBody>
          <a:bodyPr/>
          <a:lstStyle/>
          <a:p>
            <a:pPr algn="just">
              <a:buClr>
                <a:schemeClr val="bg1">
                  <a:lumMod val="75000"/>
                </a:schemeClr>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s-MX" altLang="en-US" dirty="0">
                <a:solidFill>
                  <a:schemeClr val="bg1">
                    <a:lumMod val="75000"/>
                  </a:schemeClr>
                </a:solidFill>
                <a:latin typeface="Times New Roman" panose="02020603050405020304" pitchFamily="18" charset="0"/>
                <a:cs typeface="Times New Roman" panose="02020603050405020304" pitchFamily="18" charset="0"/>
              </a:rPr>
              <a:t>Sección I: Términos Básicos y Caso de Estudio</a:t>
            </a:r>
          </a:p>
          <a:p>
            <a:pPr algn="just">
              <a:buClr>
                <a:srgbClr val="0000FF"/>
              </a:buClr>
              <a:buFont typeface="Wingdings" panose="05000000000000000000" pitchFamily="2" charset="2"/>
              <a:buChar char="q"/>
            </a:pPr>
            <a:r>
              <a:rPr lang="es-MX"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s-MX" altLang="en-US" dirty="0">
                <a:latin typeface="Times New Roman" panose="02020603050405020304" pitchFamily="18" charset="0"/>
                <a:cs typeface="Times New Roman" panose="02020603050405020304" pitchFamily="18" charset="0"/>
              </a:rPr>
              <a:t>Sección II: Peligros en Excavación en Construcción</a:t>
            </a:r>
          </a:p>
        </p:txBody>
      </p:sp>
      <p:sp>
        <p:nvSpPr>
          <p:cNvPr id="11" name="Rectangle 10"/>
          <p:cNvSpPr/>
          <p:nvPr/>
        </p:nvSpPr>
        <p:spPr>
          <a:xfrm>
            <a:off x="433449" y="2952750"/>
            <a:ext cx="8329551" cy="3108543"/>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s-MX" altLang="en-US" sz="2800" dirty="0">
                <a:latin typeface="Times New Roman" panose="02020603050405020304" pitchFamily="18" charset="0"/>
                <a:cs typeface="Times New Roman" panose="02020603050405020304" pitchFamily="18" charset="0"/>
              </a:rPr>
              <a:t>Derrumbe (colapso de zanja)</a:t>
            </a: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  Acumulación de agua</a:t>
            </a: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  Deficiencia de oxígeno o humos tóxicos</a:t>
            </a: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  Entrada o salida</a:t>
            </a: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  Caídas o exposición a cargas que caen</a:t>
            </a: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  Equipo móvil</a:t>
            </a:r>
          </a:p>
          <a:p>
            <a:pPr lvl="1" algn="just">
              <a:buClr>
                <a:srgbClr val="3333FF"/>
              </a:buClr>
              <a:buFont typeface="Wingdings" panose="05000000000000000000" pitchFamily="2" charset="2"/>
              <a:buChar char="§"/>
            </a:pPr>
            <a:r>
              <a:rPr lang="es-MX" altLang="en-US" sz="2800" dirty="0">
                <a:latin typeface="Times New Roman" panose="02020603050405020304" pitchFamily="18" charset="0"/>
                <a:cs typeface="Times New Roman" panose="02020603050405020304" pitchFamily="18" charset="0"/>
              </a:rPr>
              <a:t>  Electrocución o explosión</a:t>
            </a:r>
          </a:p>
        </p:txBody>
      </p:sp>
      <p:sp>
        <p:nvSpPr>
          <p:cNvPr id="8" name="Rectangle 7"/>
          <p:cNvSpPr/>
          <p:nvPr/>
        </p:nvSpPr>
        <p:spPr>
          <a:xfrm>
            <a:off x="66677" y="5966043"/>
            <a:ext cx="9124948" cy="584775"/>
          </a:xfrm>
          <a:prstGeom prst="rect">
            <a:avLst/>
          </a:prstGeom>
        </p:spPr>
        <p:txBody>
          <a:bodyPr wrap="square">
            <a:spAutoFit/>
          </a:bodyPr>
          <a:lstStyle/>
          <a:p>
            <a:pPr algn="just">
              <a:buClr>
                <a:schemeClr val="bg1">
                  <a:lumMod val="75000"/>
                </a:schemeClr>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ES" altLang="en-US" sz="3200" dirty="0">
                <a:solidFill>
                  <a:schemeClr val="bg1">
                    <a:lumMod val="75000"/>
                  </a:schemeClr>
                </a:solidFill>
                <a:latin typeface="Times New Roman" panose="02020603050405020304" pitchFamily="18" charset="0"/>
                <a:cs typeface="Times New Roman" panose="02020603050405020304" pitchFamily="18" charset="0"/>
              </a:rPr>
              <a:t>Sección III: Prevención de Peligros en Excavación  </a:t>
            </a:r>
          </a:p>
        </p:txBody>
      </p:sp>
      <p:sp>
        <p:nvSpPr>
          <p:cNvPr id="2" name="Slide Number Placeholder 1"/>
          <p:cNvSpPr>
            <a:spLocks noGrp="1"/>
          </p:cNvSpPr>
          <p:nvPr>
            <p:ph type="sldNum" sz="quarter" idx="10"/>
          </p:nvPr>
        </p:nvSpPr>
        <p:spPr/>
        <p:txBody>
          <a:bodyPr/>
          <a:lstStyle/>
          <a:p>
            <a:fld id="{CE4D45F6-FF50-4BC5-8A2D-899CD8EC2ED8}" type="slidenum">
              <a:rPr lang="en-US" smtClean="0"/>
              <a:t>40</a:t>
            </a:fld>
            <a:endParaRPr lang="en-US"/>
          </a:p>
        </p:txBody>
      </p:sp>
    </p:spTree>
    <p:extLst>
      <p:ext uri="{BB962C8B-B14F-4D97-AF65-F5344CB8AC3E}">
        <p14:creationId xmlns:p14="http://schemas.microsoft.com/office/powerpoint/2010/main" val="1491514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s-MX" altLang="en-US" dirty="0">
                <a:latin typeface="Times New Roman" panose="02020603050405020304" pitchFamily="18" charset="0"/>
                <a:ea typeface="SimSun" panose="02010600030101010101" pitchFamily="2" charset="-122"/>
              </a:rPr>
              <a:t>Peligro 1: Derrumbe </a:t>
            </a:r>
            <a:r>
              <a:rPr lang="es-MX" altLang="zh-CN" dirty="0">
                <a:latin typeface="Times New Roman" panose="02020603050405020304" pitchFamily="18" charset="0"/>
                <a:ea typeface="SimSun" panose="02010600030101010101" pitchFamily="2" charset="-122"/>
              </a:rPr>
              <a:t>(Parte 1)</a:t>
            </a:r>
            <a:endParaRPr lang="es-MX" altLang="en-US" dirty="0"/>
          </a:p>
        </p:txBody>
      </p:sp>
      <p:sp>
        <p:nvSpPr>
          <p:cNvPr id="20" name="Rectangle 6"/>
          <p:cNvSpPr>
            <a:spLocks noChangeArrowheads="1"/>
          </p:cNvSpPr>
          <p:nvPr/>
        </p:nvSpPr>
        <p:spPr bwMode="auto">
          <a:xfrm>
            <a:off x="76199" y="1143000"/>
            <a:ext cx="89916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3000" dirty="0">
                <a:latin typeface="Times New Roman" panose="02020603050405020304" pitchFamily="18" charset="0"/>
                <a:ea typeface="MS PGothic" panose="020B0600070205080204" pitchFamily="34" charset="-128"/>
                <a:cs typeface="AR PL UMing HK" charset="0"/>
              </a:rPr>
              <a:t>Es natural que una zanja trate de llenarse sola</a:t>
            </a:r>
          </a:p>
          <a:p>
            <a:pPr marL="457200" indent="-457200">
              <a:buClr>
                <a:srgbClr val="0000FF"/>
              </a:buClr>
              <a:buFont typeface="Wingdings" panose="05000000000000000000" pitchFamily="2" charset="2"/>
              <a:buChar char="q"/>
            </a:pPr>
            <a:r>
              <a:rPr lang="es-ES" altLang="en-US" sz="3000" dirty="0">
                <a:latin typeface="Times New Roman" panose="02020603050405020304" pitchFamily="18" charset="0"/>
                <a:ea typeface="MS PGothic" panose="020B0600070205080204" pitchFamily="34" charset="-128"/>
                <a:cs typeface="AR PL UMing HK" charset="0"/>
              </a:rPr>
              <a:t>2-3 pies cúbicos de tierra hacen que la persona deje </a:t>
            </a:r>
          </a:p>
          <a:p>
            <a:pPr marL="0" indent="0">
              <a:buClr>
                <a:srgbClr val="0000FF"/>
              </a:buClr>
            </a:pPr>
            <a:r>
              <a:rPr lang="es-ES" altLang="en-US" sz="3000" dirty="0">
                <a:latin typeface="Times New Roman" panose="02020603050405020304" pitchFamily="18" charset="0"/>
                <a:ea typeface="MS PGothic" panose="020B0600070205080204" pitchFamily="34" charset="-128"/>
                <a:cs typeface="AR PL UMing HK" charset="0"/>
              </a:rPr>
              <a:t>     de respirar y causa daño cerebral permanente</a:t>
            </a:r>
          </a:p>
        </p:txBody>
      </p:sp>
      <p:sp>
        <p:nvSpPr>
          <p:cNvPr id="17" name="Rectangle 6"/>
          <p:cNvSpPr>
            <a:spLocks noChangeArrowheads="1"/>
          </p:cNvSpPr>
          <p:nvPr/>
        </p:nvSpPr>
        <p:spPr bwMode="auto">
          <a:xfrm>
            <a:off x="104502" y="2805491"/>
            <a:ext cx="416269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3000" dirty="0">
                <a:latin typeface="Times New Roman" panose="02020603050405020304" pitchFamily="18" charset="0"/>
                <a:ea typeface="MS PGothic" panose="020B0600070205080204" pitchFamily="34" charset="-128"/>
                <a:cs typeface="AR PL UMing HK" charset="0"/>
              </a:rPr>
              <a:t>Es peligroso para los empleados trabajar en una excavación sin protección con escombros apilados encima de la excavación.</a:t>
            </a:r>
          </a:p>
        </p:txBody>
      </p:sp>
      <p:pic>
        <p:nvPicPr>
          <p:cNvPr id="18" name="Picture 17" descr="This figure shows that it is hazardous for employees to work in an unprotected excavation with debris piled atop the excavation&#10;" title="cave-in haz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839857"/>
            <a:ext cx="4648200" cy="3482877"/>
          </a:xfrm>
          <a:prstGeom prst="rect">
            <a:avLst/>
          </a:prstGeom>
        </p:spPr>
      </p:pic>
      <p:sp>
        <p:nvSpPr>
          <p:cNvPr id="19" name="Rectangle 18"/>
          <p:cNvSpPr>
            <a:spLocks noChangeArrowheads="1"/>
          </p:cNvSpPr>
          <p:nvPr/>
        </p:nvSpPr>
        <p:spPr bwMode="auto">
          <a:xfrm>
            <a:off x="7184976" y="370084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6" name="Rectangle 15"/>
          <p:cNvSpPr/>
          <p:nvPr/>
        </p:nvSpPr>
        <p:spPr>
          <a:xfrm>
            <a:off x="0" y="6131367"/>
            <a:ext cx="4267200"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 : </a:t>
            </a:r>
            <a:r>
              <a:rPr lang="es-MX" altLang="en-US" sz="2400" kern="0" dirty="0">
                <a:latin typeface="Times New Roman" panose="02020603050405020304" pitchFamily="18" charset="0"/>
                <a:cs typeface="Times New Roman" panose="02020603050405020304" pitchFamily="18" charset="0"/>
                <a:hlinkClick r:id="rId5"/>
              </a:rPr>
              <a:t>1926.650(b)</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41</a:t>
            </a:fld>
            <a:endParaRPr lang="en-US"/>
          </a:p>
        </p:txBody>
      </p:sp>
    </p:spTree>
    <p:extLst>
      <p:ext uri="{BB962C8B-B14F-4D97-AF65-F5344CB8AC3E}">
        <p14:creationId xmlns:p14="http://schemas.microsoft.com/office/powerpoint/2010/main" val="3781001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503238"/>
            <a:ext cx="8229600" cy="563562"/>
          </a:xfrm>
        </p:spPr>
        <p:txBody>
          <a:bodyPr/>
          <a:lstStyle/>
          <a:p>
            <a:r>
              <a:rPr lang="es-MX" altLang="en-US" dirty="0">
                <a:latin typeface="Times New Roman" panose="02020603050405020304" pitchFamily="18" charset="0"/>
                <a:ea typeface="SimSun" panose="02010600030101010101" pitchFamily="2" charset="-122"/>
              </a:rPr>
              <a:t>Peligro 1: Derrumbe </a:t>
            </a:r>
            <a:r>
              <a:rPr lang="es-MX" altLang="zh-CN" dirty="0">
                <a:latin typeface="Times New Roman" panose="02020603050405020304" pitchFamily="18" charset="0"/>
                <a:ea typeface="SimSun" panose="02010600030101010101" pitchFamily="2" charset="-122"/>
              </a:rPr>
              <a:t>(Parte 2)</a:t>
            </a:r>
            <a:endParaRPr lang="es-MX"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42</a:t>
            </a:fld>
            <a:endParaRPr lang="en-US"/>
          </a:p>
        </p:txBody>
      </p:sp>
      <p:pic>
        <p:nvPicPr>
          <p:cNvPr id="3" name="Picture 2" descr="This figure shows a cave-in occurred in a construction site" title="Cave-in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295400"/>
            <a:ext cx="7272372" cy="4851400"/>
          </a:xfrm>
          <a:prstGeom prst="rect">
            <a:avLst/>
          </a:prstGeom>
        </p:spPr>
      </p:pic>
      <p:sp>
        <p:nvSpPr>
          <p:cNvPr id="14" name="Rounded Rectangle 13" descr="It shows cords passing through a nail" title="location of sharper"/>
          <p:cNvSpPr>
            <a:spLocks noChangeArrowheads="1"/>
          </p:cNvSpPr>
          <p:nvPr/>
        </p:nvSpPr>
        <p:spPr bwMode="auto">
          <a:xfrm rot="5400000" flipH="1">
            <a:off x="2739689" y="1247230"/>
            <a:ext cx="3885656" cy="4046164"/>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3" name="Rectangle 12"/>
          <p:cNvSpPr>
            <a:spLocks noChangeArrowheads="1"/>
          </p:cNvSpPr>
          <p:nvPr/>
        </p:nvSpPr>
        <p:spPr bwMode="auto">
          <a:xfrm>
            <a:off x="3048000" y="12954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Tree>
    <p:extLst>
      <p:ext uri="{BB962C8B-B14F-4D97-AF65-F5344CB8AC3E}">
        <p14:creationId xmlns:p14="http://schemas.microsoft.com/office/powerpoint/2010/main" val="310047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503238"/>
            <a:ext cx="8229600" cy="563562"/>
          </a:xfrm>
        </p:spPr>
        <p:txBody>
          <a:bodyPr/>
          <a:lstStyle/>
          <a:p>
            <a:r>
              <a:rPr lang="es-MX" altLang="en-US" dirty="0">
                <a:latin typeface="Times New Roman" panose="02020603050405020304" pitchFamily="18" charset="0"/>
                <a:ea typeface="SimSun" panose="02010600030101010101" pitchFamily="2" charset="-122"/>
              </a:rPr>
              <a:t>Peligro 1: Derrumbe </a:t>
            </a:r>
            <a:r>
              <a:rPr lang="es-MX" altLang="zh-CN" dirty="0">
                <a:latin typeface="Times New Roman" panose="02020603050405020304" pitchFamily="18" charset="0"/>
                <a:ea typeface="SimSun" panose="02010600030101010101" pitchFamily="2" charset="-122"/>
              </a:rPr>
              <a:t>(Parte 3)</a:t>
            </a:r>
            <a:endParaRPr lang="es-MX" altLang="en-US" dirty="0"/>
          </a:p>
        </p:txBody>
      </p:sp>
      <p:sp>
        <p:nvSpPr>
          <p:cNvPr id="12" name="Rectangle 2"/>
          <p:cNvSpPr>
            <a:spLocks noChangeArrowheads="1"/>
          </p:cNvSpPr>
          <p:nvPr/>
        </p:nvSpPr>
        <p:spPr bwMode="auto">
          <a:xfrm>
            <a:off x="1" y="1219200"/>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MX" altLang="en-US" sz="3000" b="1" dirty="0">
                <a:latin typeface="Times New Roman" panose="02020603050405020304" pitchFamily="18" charset="0"/>
                <a:ea typeface="MS PGothic" panose="020B0600070205080204" pitchFamily="34" charset="-128"/>
                <a:cs typeface="AR PL UMing HK" charset="0"/>
              </a:rPr>
              <a:t>8</a:t>
            </a:r>
            <a:r>
              <a:rPr lang="es-MX" altLang="en-US" sz="3000" dirty="0">
                <a:latin typeface="Times New Roman" panose="02020603050405020304" pitchFamily="18" charset="0"/>
                <a:ea typeface="MS PGothic" panose="020B0600070205080204" pitchFamily="34" charset="-128"/>
                <a:cs typeface="AR PL UMing HK" charset="0"/>
              </a:rPr>
              <a:t>: ¿Por qué los riesgos de derrumbe son tan peligrosos?</a:t>
            </a:r>
          </a:p>
        </p:txBody>
      </p:sp>
      <p:sp>
        <p:nvSpPr>
          <p:cNvPr id="29" name="Rounded Rectangle 28"/>
          <p:cNvSpPr/>
          <p:nvPr/>
        </p:nvSpPr>
        <p:spPr>
          <a:xfrm>
            <a:off x="609600" y="1981200"/>
            <a:ext cx="8104526" cy="9548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ltLang="en-US" sz="3000" dirty="0">
                <a:solidFill>
                  <a:schemeClr val="tx1"/>
                </a:solidFill>
                <a:latin typeface="Times New Roman" panose="02020603050405020304" pitchFamily="18" charset="0"/>
                <a:ea typeface="MS PGothic" panose="020B0600070205080204" pitchFamily="34" charset="-128"/>
              </a:rPr>
              <a:t>Una yarda cúbica de suelo pesa hasta 3000 libras,</a:t>
            </a:r>
          </a:p>
          <a:p>
            <a:pPr algn="ctr"/>
            <a:r>
              <a:rPr lang="es-MX" altLang="en-US" sz="3000" dirty="0">
                <a:solidFill>
                  <a:schemeClr val="tx1"/>
                </a:solidFill>
                <a:latin typeface="Times New Roman" panose="02020603050405020304" pitchFamily="18" charset="0"/>
                <a:ea typeface="MS PGothic" panose="020B0600070205080204" pitchFamily="34" charset="-128"/>
              </a:rPr>
              <a:t>y al caer de una zanja a 6 pies de altura</a:t>
            </a:r>
            <a:endParaRPr lang="es-MX" altLang="en-US" sz="3000" dirty="0">
              <a:solidFill>
                <a:schemeClr val="tx1"/>
              </a:solidFill>
            </a:endParaRPr>
          </a:p>
        </p:txBody>
      </p:sp>
      <p:sp>
        <p:nvSpPr>
          <p:cNvPr id="25" name="Down Arrow 5" descr="It shows the accident consequence" title="arrow"/>
          <p:cNvSpPr>
            <a:spLocks noChangeArrowheads="1"/>
          </p:cNvSpPr>
          <p:nvPr/>
        </p:nvSpPr>
        <p:spPr bwMode="auto">
          <a:xfrm>
            <a:off x="4495800" y="29718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30" name="Rounded Rectangle 29"/>
          <p:cNvSpPr/>
          <p:nvPr/>
        </p:nvSpPr>
        <p:spPr>
          <a:xfrm>
            <a:off x="1524000" y="3313774"/>
            <a:ext cx="6324600" cy="107347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000" dirty="0">
                <a:solidFill>
                  <a:schemeClr val="tx1"/>
                </a:solidFill>
                <a:latin typeface="Times New Roman" panose="02020603050405020304" pitchFamily="18" charset="0"/>
                <a:cs typeface="Times New Roman" panose="02020603050405020304" pitchFamily="18" charset="0"/>
              </a:rPr>
              <a:t>Tiempo de caída = 0.6 segundos</a:t>
            </a:r>
          </a:p>
          <a:p>
            <a:pPr algn="ctr"/>
            <a:r>
              <a:rPr lang="es-MX" sz="3000" dirty="0">
                <a:solidFill>
                  <a:schemeClr val="tx1"/>
                </a:solidFill>
                <a:latin typeface="Times New Roman" panose="02020603050405020304" pitchFamily="18" charset="0"/>
                <a:cs typeface="Times New Roman" panose="02020603050405020304" pitchFamily="18" charset="0"/>
              </a:rPr>
              <a:t>Velocidad de impacto = 13.3 MPH</a:t>
            </a:r>
          </a:p>
        </p:txBody>
      </p:sp>
      <p:sp>
        <p:nvSpPr>
          <p:cNvPr id="32" name="Down Arrow 5" descr="It shows the accident consequence" title="arrow"/>
          <p:cNvSpPr>
            <a:spLocks noChangeArrowheads="1"/>
          </p:cNvSpPr>
          <p:nvPr/>
        </p:nvSpPr>
        <p:spPr bwMode="auto">
          <a:xfrm>
            <a:off x="4495800" y="44196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33" name="Rounded Rectangle 32"/>
          <p:cNvSpPr/>
          <p:nvPr/>
        </p:nvSpPr>
        <p:spPr>
          <a:xfrm>
            <a:off x="609601" y="4800600"/>
            <a:ext cx="8001000" cy="107347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000" dirty="0">
                <a:solidFill>
                  <a:schemeClr val="tx1"/>
                </a:solidFill>
                <a:latin typeface="Times New Roman" panose="02020603050405020304" pitchFamily="18" charset="0"/>
                <a:cs typeface="Times New Roman" panose="02020603050405020304" pitchFamily="18" charset="0"/>
              </a:rPr>
              <a:t>Huesos rotos, hemorragia interna, órganos perforados, falta de circulación sanguínea, asfixia.</a:t>
            </a:r>
            <a:endParaRPr lang="es-MX" altLang="en-US" sz="30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43</a:t>
            </a:fld>
            <a:endParaRPr lang="en-US"/>
          </a:p>
        </p:txBody>
      </p:sp>
    </p:spTree>
    <p:extLst>
      <p:ext uri="{BB962C8B-B14F-4D97-AF65-F5344CB8AC3E}">
        <p14:creationId xmlns:p14="http://schemas.microsoft.com/office/powerpoint/2010/main" val="4013400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199" y="631025"/>
            <a:ext cx="8229600" cy="563562"/>
          </a:xfrm>
        </p:spPr>
        <p:txBody>
          <a:bodyPr/>
          <a:lstStyle/>
          <a:p>
            <a:r>
              <a:rPr lang="es-MX" altLang="en-US" dirty="0">
                <a:latin typeface="Times New Roman" panose="02020603050405020304" pitchFamily="18" charset="0"/>
                <a:ea typeface="SimSun" panose="02010600030101010101" pitchFamily="2" charset="-122"/>
              </a:rPr>
              <a:t>Peligro 1: Derrumbe </a:t>
            </a:r>
            <a:r>
              <a:rPr lang="es-MX" altLang="zh-CN" dirty="0">
                <a:latin typeface="Times New Roman" panose="02020603050405020304" pitchFamily="18" charset="0"/>
                <a:ea typeface="SimSun" panose="02010600030101010101" pitchFamily="2" charset="-122"/>
              </a:rPr>
              <a:t>(Parte 4)</a:t>
            </a:r>
            <a:endParaRPr lang="es-MX" altLang="en-US" dirty="0"/>
          </a:p>
        </p:txBody>
      </p:sp>
      <p:sp>
        <p:nvSpPr>
          <p:cNvPr id="12" name="Rectangle 2"/>
          <p:cNvSpPr>
            <a:spLocks noChangeArrowheads="1"/>
          </p:cNvSpPr>
          <p:nvPr/>
        </p:nvSpPr>
        <p:spPr bwMode="auto">
          <a:xfrm>
            <a:off x="219075" y="1283782"/>
            <a:ext cx="86201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3200" dirty="0">
                <a:latin typeface="Times New Roman" panose="02020603050405020304" pitchFamily="18" charset="0"/>
                <a:ea typeface="MS PGothic" panose="020B0600070205080204" pitchFamily="34" charset="-128"/>
                <a:cs typeface="AR PL UMing HK" charset="0"/>
              </a:rPr>
              <a:t>Al trabajar en una zanja, imagine que un automóvil de 3000 libras lo golpeara a 13 MPH al momento de ocurrir un derrumbe.</a:t>
            </a:r>
            <a:endParaRPr lang="en-US" altLang="en-US" sz="3200" dirty="0">
              <a:latin typeface="Times New Roman" panose="02020603050405020304" pitchFamily="18" charset="0"/>
              <a:ea typeface="MS PGothic" panose="020B0600070205080204" pitchFamily="34" charset="-128"/>
              <a:cs typeface="AR PL UMing HK" charset="0"/>
            </a:endParaRPr>
          </a:p>
        </p:txBody>
      </p:sp>
      <p:pic>
        <p:nvPicPr>
          <p:cNvPr id="3" name="Picture 2" descr="This figure shows the hazard of cave-in is similar to a car hitting a person with a speed of 13 MPH" title="a car hitting a pers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205" y="2864612"/>
            <a:ext cx="5998464" cy="3371088"/>
          </a:xfrm>
          <a:prstGeom prst="rect">
            <a:avLst/>
          </a:prstGeom>
        </p:spPr>
      </p:pic>
      <p:sp>
        <p:nvSpPr>
          <p:cNvPr id="11" name="Rectangle 1"/>
          <p:cNvSpPr>
            <a:spLocks noChangeArrowheads="1"/>
          </p:cNvSpPr>
          <p:nvPr/>
        </p:nvSpPr>
        <p:spPr bwMode="auto">
          <a:xfrm>
            <a:off x="219075" y="6202660"/>
            <a:ext cx="8848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s-MX" altLang="en-US" sz="2400" dirty="0">
                <a:solidFill>
                  <a:srgbClr val="00CC99"/>
                </a:solidFill>
                <a:latin typeface="+mn-lt"/>
                <a:hlinkClick r:id="rId5"/>
              </a:rPr>
              <a:t>Video: Accidente automovilístico a 15 mph (1 minuto) </a:t>
            </a:r>
            <a:endParaRPr kumimoji="0" lang="es-MX" altLang="en-US" sz="2400" dirty="0">
              <a:solidFill>
                <a:srgbClr val="00CC99"/>
              </a:solidFill>
              <a:latin typeface="+mn-lt"/>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44</a:t>
            </a:fld>
            <a:endParaRPr lang="en-US"/>
          </a:p>
        </p:txBody>
      </p:sp>
    </p:spTree>
    <p:extLst>
      <p:ext uri="{BB962C8B-B14F-4D97-AF65-F5344CB8AC3E}">
        <p14:creationId xmlns:p14="http://schemas.microsoft.com/office/powerpoint/2010/main" val="4105223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8901" y="592138"/>
            <a:ext cx="8882060" cy="563562"/>
          </a:xfrm>
        </p:spPr>
        <p:txBody>
          <a:bodyPr/>
          <a:lstStyle/>
          <a:p>
            <a:r>
              <a:rPr lang="es-MX" altLang="en-US" sz="3600" dirty="0">
                <a:latin typeface="Times New Roman" panose="02020603050405020304" pitchFamily="18" charset="0"/>
                <a:ea typeface="SimSun" panose="02010600030101010101" pitchFamily="2" charset="-122"/>
              </a:rPr>
              <a:t>Peligro 2: Acumulación de agua (Parte 1)</a:t>
            </a:r>
            <a:endParaRPr lang="es-MX" altLang="en-US" sz="3600" dirty="0"/>
          </a:p>
        </p:txBody>
      </p:sp>
      <p:sp>
        <p:nvSpPr>
          <p:cNvPr id="15" name="Rectangle 2"/>
          <p:cNvSpPr>
            <a:spLocks noChangeArrowheads="1"/>
          </p:cNvSpPr>
          <p:nvPr/>
        </p:nvSpPr>
        <p:spPr bwMode="auto">
          <a:xfrm>
            <a:off x="261938" y="1134649"/>
            <a:ext cx="86201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3200" dirty="0">
                <a:latin typeface="Times New Roman" panose="02020603050405020304" pitchFamily="18" charset="0"/>
                <a:ea typeface="MS PGothic" panose="020B0600070205080204" pitchFamily="34" charset="-128"/>
                <a:cs typeface="AR PL UMing HK" charset="0"/>
              </a:rPr>
              <a:t>Cuando hay agua, el suelo está saturado, por lo que es extremadamente peligroso ingresar.</a:t>
            </a:r>
          </a:p>
        </p:txBody>
      </p:sp>
      <p:pic>
        <p:nvPicPr>
          <p:cNvPr id="11" name="Picture 5" descr="It shows water accumulation hazards" title="water accumu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51630"/>
            <a:ext cx="4800600" cy="4258597"/>
          </a:xfrm>
          <a:prstGeom prst="rect">
            <a:avLst/>
          </a:prstGeom>
          <a:noFill/>
          <a:ln>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4204809" y="3244783"/>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4" name="AutoShape 4"/>
          <p:cNvSpPr>
            <a:spLocks noChangeArrowheads="1"/>
          </p:cNvSpPr>
          <p:nvPr/>
        </p:nvSpPr>
        <p:spPr bwMode="auto">
          <a:xfrm>
            <a:off x="5715000" y="2448240"/>
            <a:ext cx="3200400" cy="1609787"/>
          </a:xfrm>
          <a:prstGeom prst="wedgeRoundRectCallout">
            <a:avLst>
              <a:gd name="adj1" fmla="val -76532"/>
              <a:gd name="adj2" fmla="val 438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3200" dirty="0">
                <a:latin typeface="Times" panose="02020603060405020304" pitchFamily="18" charset="0"/>
                <a:sym typeface="Helvetica Neue" charset="0"/>
              </a:rPr>
              <a:t>se dificulta a los trabajadores salir de la excavación.</a:t>
            </a:r>
            <a:endParaRPr lang="es-ES" altLang="en-US" sz="3200" b="1" dirty="0">
              <a:latin typeface="Times" panose="02020603060405020304" pitchFamily="18" charset="0"/>
              <a:sym typeface="Helvetica Neue" charset="0"/>
            </a:endParaRPr>
          </a:p>
        </p:txBody>
      </p:sp>
      <p:sp>
        <p:nvSpPr>
          <p:cNvPr id="8" name="Rectangle 7"/>
          <p:cNvSpPr>
            <a:spLocks noChangeArrowheads="1"/>
          </p:cNvSpPr>
          <p:nvPr/>
        </p:nvSpPr>
        <p:spPr bwMode="auto">
          <a:xfrm>
            <a:off x="2161219" y="4994817"/>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3" name="AutoShape 4"/>
          <p:cNvSpPr>
            <a:spLocks noChangeArrowheads="1"/>
          </p:cNvSpPr>
          <p:nvPr/>
        </p:nvSpPr>
        <p:spPr bwMode="auto">
          <a:xfrm>
            <a:off x="5486400" y="4419055"/>
            <a:ext cx="2844800" cy="1626690"/>
          </a:xfrm>
          <a:prstGeom prst="wedgeRoundRectCallout">
            <a:avLst>
              <a:gd name="adj1" fmla="val -131875"/>
              <a:gd name="adj2" fmla="val 3760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3200" dirty="0">
                <a:latin typeface="Times" panose="02020603060405020304" pitchFamily="18" charset="0"/>
                <a:sym typeface="Helvetica Neue" charset="0"/>
              </a:rPr>
              <a:t>el agua socava los lados de la excavación.</a:t>
            </a:r>
            <a:endParaRPr lang="es-ES" altLang="en-US" sz="3200" b="1" dirty="0">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45</a:t>
            </a:fld>
            <a:endParaRPr lang="en-US"/>
          </a:p>
        </p:txBody>
      </p:sp>
    </p:spTree>
    <p:extLst>
      <p:ext uri="{BB962C8B-B14F-4D97-AF65-F5344CB8AC3E}">
        <p14:creationId xmlns:p14="http://schemas.microsoft.com/office/powerpoint/2010/main" val="1870994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8901" y="592138"/>
            <a:ext cx="8882060" cy="563562"/>
          </a:xfrm>
        </p:spPr>
        <p:txBody>
          <a:bodyPr/>
          <a:lstStyle/>
          <a:p>
            <a:r>
              <a:rPr lang="es-MX" altLang="en-US" sz="3600" dirty="0">
                <a:latin typeface="Times New Roman" panose="02020603050405020304" pitchFamily="18" charset="0"/>
                <a:ea typeface="SimSun" panose="02010600030101010101" pitchFamily="2" charset="-122"/>
              </a:rPr>
              <a:t>Peligro 2: Acumulación de agua (Parte 2)</a:t>
            </a:r>
            <a:endParaRPr lang="es-MX" altLang="en-US" sz="3600" dirty="0"/>
          </a:p>
        </p:txBody>
      </p:sp>
      <p:sp>
        <p:nvSpPr>
          <p:cNvPr id="8" name="Rectangle 7"/>
          <p:cNvSpPr/>
          <p:nvPr/>
        </p:nvSpPr>
        <p:spPr>
          <a:xfrm>
            <a:off x="142876" y="1237730"/>
            <a:ext cx="8848724" cy="584775"/>
          </a:xfrm>
          <a:prstGeom prst="rect">
            <a:avLst/>
          </a:prstGeom>
        </p:spPr>
        <p:txBody>
          <a:bodyPr wrap="square">
            <a:spAutoFit/>
          </a:bodyPr>
          <a:lstStyle/>
          <a:p>
            <a:pPr algn="ctr"/>
            <a:r>
              <a:rPr lang="es-ES" sz="3200" b="1" dirty="0">
                <a:solidFill>
                  <a:srgbClr val="FF0000"/>
                </a:solidFill>
                <a:latin typeface="Times New Roman" panose="02020603050405020304" pitchFamily="18" charset="0"/>
                <a:ea typeface="MS PGothic" panose="020B0600070205080204" pitchFamily="34" charset="-128"/>
              </a:rPr>
              <a:t>El agua estancada aumenta el riesgo de derrumbe</a:t>
            </a:r>
            <a:endParaRPr lang="es-ES" sz="3200" b="1" dirty="0">
              <a:solidFill>
                <a:srgbClr val="FF0000"/>
              </a:solidFill>
            </a:endParaRPr>
          </a:p>
        </p:txBody>
      </p:sp>
      <p:pic>
        <p:nvPicPr>
          <p:cNvPr id="17" name="Picture 4" descr="this figure shows standing water will probably lead to cave-in hazards" title="water accumu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6120336" cy="4306165"/>
          </a:xfrm>
          <a:prstGeom prst="rect">
            <a:avLst/>
          </a:prstGeom>
          <a:noFill/>
          <a:ln>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896776" y="307854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46</a:t>
            </a:fld>
            <a:endParaRPr lang="en-US"/>
          </a:p>
        </p:txBody>
      </p:sp>
    </p:spTree>
    <p:extLst>
      <p:ext uri="{BB962C8B-B14F-4D97-AF65-F5344CB8AC3E}">
        <p14:creationId xmlns:p14="http://schemas.microsoft.com/office/powerpoint/2010/main" val="1720648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8901" y="592138"/>
            <a:ext cx="8882060" cy="563562"/>
          </a:xfrm>
        </p:spPr>
        <p:txBody>
          <a:bodyPr/>
          <a:lstStyle/>
          <a:p>
            <a:r>
              <a:rPr lang="es-MX" altLang="en-US" sz="3600" dirty="0">
                <a:latin typeface="Times New Roman" panose="02020603050405020304" pitchFamily="18" charset="0"/>
                <a:ea typeface="SimSun" panose="02010600030101010101" pitchFamily="2" charset="-122"/>
              </a:rPr>
              <a:t>Peligro 2: Acumulación de agua (Parte 3)</a:t>
            </a:r>
            <a:endParaRPr lang="es-MX" altLang="en-US" sz="3600" dirty="0"/>
          </a:p>
        </p:txBody>
      </p:sp>
      <p:sp>
        <p:nvSpPr>
          <p:cNvPr id="7" name="Rectangle 1"/>
          <p:cNvSpPr>
            <a:spLocks noChangeArrowheads="1"/>
          </p:cNvSpPr>
          <p:nvPr/>
        </p:nvSpPr>
        <p:spPr bwMode="auto">
          <a:xfrm>
            <a:off x="605631" y="1804276"/>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lang="es-MX" sz="2400" dirty="0">
                <a:cs typeface="Arial" panose="020B0604020202020204" pitchFamily="34" charset="0"/>
                <a:hlinkClick r:id="rId4"/>
              </a:rPr>
              <a:t>Video: Empresa multada con $31,000 dólares tras el colapso de una zanja que mató a dos trabajadores </a:t>
            </a:r>
          </a:p>
          <a:p>
            <a:pPr algn="ctr">
              <a:spcBef>
                <a:spcPct val="0"/>
              </a:spcBef>
              <a:buClrTx/>
              <a:buSzTx/>
              <a:buFontTx/>
              <a:buNone/>
            </a:pPr>
            <a:r>
              <a:rPr lang="es-MX" sz="2400" dirty="0">
                <a:cs typeface="Arial" panose="020B0604020202020204" pitchFamily="34" charset="0"/>
                <a:hlinkClick r:id="rId4"/>
              </a:rPr>
              <a:t>(1 Minuto)</a:t>
            </a:r>
            <a:endParaRPr kumimoji="0" lang="es-MX" altLang="en-US" sz="2400" b="0" dirty="0">
              <a:solidFill>
                <a:schemeClr val="tx1"/>
              </a:solidFill>
            </a:endParaRPr>
          </a:p>
        </p:txBody>
      </p:sp>
      <p:sp>
        <p:nvSpPr>
          <p:cNvPr id="12" name="Rectangle 6"/>
          <p:cNvSpPr>
            <a:spLocks noChangeArrowheads="1"/>
          </p:cNvSpPr>
          <p:nvPr/>
        </p:nvSpPr>
        <p:spPr bwMode="auto">
          <a:xfrm>
            <a:off x="88902" y="3336708"/>
            <a:ext cx="905509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MX" altLang="en-US" sz="2800" dirty="0">
                <a:latin typeface="Times New Roman" panose="02020603050405020304" pitchFamily="18" charset="0"/>
                <a:ea typeface="MS PGothic" panose="020B0600070205080204" pitchFamily="34" charset="-128"/>
                <a:cs typeface="AR PL UMing HK" charset="0"/>
              </a:rPr>
              <a:t>En este video, el colapso fatal de una zanja ocurrió cuando</a:t>
            </a:r>
          </a:p>
          <a:p>
            <a:pPr marL="0" indent="0">
              <a:buClr>
                <a:srgbClr val="0000FF"/>
              </a:buClr>
            </a:pPr>
            <a:endParaRPr lang="es-MX" altLang="en-US" sz="1600" dirty="0">
              <a:latin typeface="Times New Roman" panose="02020603050405020304" pitchFamily="18" charset="0"/>
              <a:ea typeface="MS PGothic" panose="020B0600070205080204" pitchFamily="34" charset="-128"/>
              <a:cs typeface="AR PL UMing HK" charset="0"/>
            </a:endParaRPr>
          </a:p>
          <a:p>
            <a:pPr marL="914400" lvl="1" indent="-457200">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cs typeface="AR PL UMing HK" charset="0"/>
              </a:rPr>
              <a:t>El agua se acumulaba en la zanja</a:t>
            </a:r>
          </a:p>
          <a:p>
            <a:pPr marL="914400" lvl="1" indent="-457200">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cs typeface="AR PL UMing HK" charset="0"/>
              </a:rPr>
              <a:t>Trabajadores en la zanja sin sistemas de protección</a:t>
            </a:r>
          </a:p>
        </p:txBody>
      </p:sp>
      <p:sp>
        <p:nvSpPr>
          <p:cNvPr id="2" name="Slide Number Placeholder 1"/>
          <p:cNvSpPr>
            <a:spLocks noGrp="1"/>
          </p:cNvSpPr>
          <p:nvPr>
            <p:ph type="sldNum" sz="quarter" idx="10"/>
          </p:nvPr>
        </p:nvSpPr>
        <p:spPr/>
        <p:txBody>
          <a:bodyPr/>
          <a:lstStyle/>
          <a:p>
            <a:fld id="{CE4D45F6-FF50-4BC5-8A2D-899CD8EC2ED8}" type="slidenum">
              <a:rPr lang="en-US" smtClean="0"/>
              <a:t>47</a:t>
            </a:fld>
            <a:endParaRPr lang="en-US"/>
          </a:p>
        </p:txBody>
      </p:sp>
    </p:spTree>
    <p:extLst>
      <p:ext uri="{BB962C8B-B14F-4D97-AF65-F5344CB8AC3E}">
        <p14:creationId xmlns:p14="http://schemas.microsoft.com/office/powerpoint/2010/main" val="1269146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7"/>
            <a:ext cx="8229600" cy="1284605"/>
          </a:xfrm>
        </p:spPr>
        <p:txBody>
          <a:bodyPr/>
          <a:lstStyle/>
          <a:p>
            <a:r>
              <a:rPr lang="es-MX" altLang="en-US" dirty="0">
                <a:latin typeface="Times New Roman" panose="02020603050405020304" pitchFamily="18" charset="0"/>
                <a:ea typeface="SimSun" panose="02010600030101010101" pitchFamily="2" charset="-122"/>
              </a:rPr>
              <a:t>Peligro 3: Deficiencia de oxígeno o humos tóxicos (Parte 1)</a:t>
            </a:r>
            <a:endParaRPr lang="es-MX" altLang="en-US" dirty="0"/>
          </a:p>
        </p:txBody>
      </p:sp>
      <p:sp>
        <p:nvSpPr>
          <p:cNvPr id="11" name="Rectangle 6"/>
          <p:cNvSpPr>
            <a:spLocks noChangeArrowheads="1"/>
          </p:cNvSpPr>
          <p:nvPr/>
        </p:nvSpPr>
        <p:spPr bwMode="auto">
          <a:xfrm>
            <a:off x="0" y="1748394"/>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cs typeface="AR PL UMing HK" charset="0"/>
              </a:rPr>
              <a:t>Pruebe los peligros atmosféricos si la profundidad de la zanja &gt; 4 pies</a:t>
            </a:r>
          </a:p>
        </p:txBody>
      </p:sp>
      <p:sp>
        <p:nvSpPr>
          <p:cNvPr id="12" name="Rectangle 6"/>
          <p:cNvSpPr>
            <a:spLocks noChangeArrowheads="1"/>
          </p:cNvSpPr>
          <p:nvPr/>
        </p:nvSpPr>
        <p:spPr bwMode="auto">
          <a:xfrm>
            <a:off x="-1" y="2836235"/>
            <a:ext cx="489782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MX" sz="3200" dirty="0">
                <a:latin typeface="Times New Roman" panose="02020603050405020304" pitchFamily="18" charset="0"/>
                <a:ea typeface="MS PGothic" panose="020B0600070205080204" pitchFamily="34" charset="-128"/>
                <a:cs typeface="AR PL UMing HK" charset="0"/>
              </a:rPr>
              <a:t>Especialmente cuando</a:t>
            </a:r>
          </a:p>
          <a:p>
            <a:pPr marL="914400" lvl="1" indent="-457200">
              <a:buClr>
                <a:srgbClr val="0000FF"/>
              </a:buClr>
              <a:buFont typeface="Wingdings" panose="05000000000000000000" pitchFamily="2" charset="2"/>
              <a:buChar char="§"/>
            </a:pPr>
            <a:r>
              <a:rPr lang="es-MX" sz="2800" dirty="0">
                <a:latin typeface="Times New Roman" panose="02020603050405020304" pitchFamily="18" charset="0"/>
                <a:ea typeface="MS PGothic" panose="020B0600070205080204" pitchFamily="34" charset="-128"/>
                <a:cs typeface="AR PL UMing HK" charset="0"/>
              </a:rPr>
              <a:t>Equipos impulsado por motor de gasolina están funcionando.</a:t>
            </a:r>
          </a:p>
          <a:p>
            <a:pPr marL="914400" lvl="1" indent="-457200">
              <a:buClr>
                <a:srgbClr val="0000FF"/>
              </a:buClr>
              <a:buFont typeface="Wingdings" panose="05000000000000000000" pitchFamily="2" charset="2"/>
              <a:buChar char="§"/>
            </a:pPr>
            <a:r>
              <a:rPr lang="es-MX" sz="2800" dirty="0">
                <a:latin typeface="Times New Roman" panose="02020603050405020304" pitchFamily="18" charset="0"/>
                <a:ea typeface="MS PGothic" panose="020B0600070205080204" pitchFamily="34" charset="-128"/>
                <a:cs typeface="AR PL UMing HK" charset="0"/>
              </a:rPr>
              <a:t>Hay soldadura en zanjas que contienen sustancias combustibles inflamables.</a:t>
            </a:r>
            <a:endParaRPr lang="es-MX" altLang="en-US" sz="2800" dirty="0">
              <a:latin typeface="Times New Roman" panose="02020603050405020304" pitchFamily="18" charset="0"/>
              <a:ea typeface="MS PGothic" panose="020B0600070205080204" pitchFamily="34" charset="-128"/>
              <a:cs typeface="AR PL UMing HK" charset="0"/>
            </a:endParaRPr>
          </a:p>
        </p:txBody>
      </p:sp>
      <p:sp>
        <p:nvSpPr>
          <p:cNvPr id="4" name="TextBox 3"/>
          <p:cNvSpPr txBox="1"/>
          <p:nvPr/>
        </p:nvSpPr>
        <p:spPr>
          <a:xfrm>
            <a:off x="609599" y="6128448"/>
            <a:ext cx="3394841" cy="461665"/>
          </a:xfrm>
          <a:prstGeom prst="rect">
            <a:avLst/>
          </a:prstGeom>
          <a:noFill/>
        </p:spPr>
        <p:txBody>
          <a:bodyPr wrap="square" rtlCol="0">
            <a:spAutoFit/>
          </a:bodyPr>
          <a:lstStyle/>
          <a:p>
            <a:r>
              <a:rPr lang="es-MX" sz="2400" dirty="0">
                <a:latin typeface="Times New Roman" panose="02020603050405020304" pitchFamily="18" charset="0"/>
                <a:cs typeface="Times New Roman" panose="02020603050405020304" pitchFamily="18" charset="0"/>
              </a:rPr>
              <a:t>Publicación OSHA: </a:t>
            </a:r>
            <a:r>
              <a:rPr lang="es-MX" sz="2400" dirty="0">
                <a:latin typeface="Times New Roman" panose="02020603050405020304" pitchFamily="18" charset="0"/>
                <a:cs typeface="Times New Roman" panose="02020603050405020304" pitchFamily="18" charset="0"/>
                <a:hlinkClick r:id="rId4"/>
              </a:rPr>
              <a:t>2226</a:t>
            </a:r>
            <a:endParaRPr lang="es-MX" sz="2400" dirty="0">
              <a:latin typeface="Times New Roman" panose="02020603050405020304" pitchFamily="18" charset="0"/>
              <a:cs typeface="Times New Roman" panose="02020603050405020304" pitchFamily="18" charset="0"/>
            </a:endParaRPr>
          </a:p>
        </p:txBody>
      </p:sp>
      <p:pic>
        <p:nvPicPr>
          <p:cNvPr id="3" name="Picture 2" descr="This figure shows that it is hazardous to work in underground trenches" title="hazards of underground wor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2712753"/>
            <a:ext cx="4038600" cy="3557813"/>
          </a:xfrm>
          <a:prstGeom prst="rect">
            <a:avLst/>
          </a:prstGeom>
        </p:spPr>
      </p:pic>
      <p:sp>
        <p:nvSpPr>
          <p:cNvPr id="8" name="Rectangle 7"/>
          <p:cNvSpPr>
            <a:spLocks noChangeArrowheads="1"/>
          </p:cNvSpPr>
          <p:nvPr/>
        </p:nvSpPr>
        <p:spPr bwMode="auto">
          <a:xfrm>
            <a:off x="6781800" y="4558788"/>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48</a:t>
            </a:fld>
            <a:endParaRPr lang="en-US"/>
          </a:p>
        </p:txBody>
      </p:sp>
    </p:spTree>
    <p:extLst>
      <p:ext uri="{BB962C8B-B14F-4D97-AF65-F5344CB8AC3E}">
        <p14:creationId xmlns:p14="http://schemas.microsoft.com/office/powerpoint/2010/main" val="3218513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503237"/>
            <a:ext cx="8229600" cy="1284605"/>
          </a:xfrm>
        </p:spPr>
        <p:txBody>
          <a:bodyPr/>
          <a:lstStyle/>
          <a:p>
            <a:r>
              <a:rPr lang="es-MX" altLang="en-US" dirty="0">
                <a:latin typeface="Times New Roman" panose="02020603050405020304" pitchFamily="18" charset="0"/>
                <a:ea typeface="SimSun" panose="02010600030101010101" pitchFamily="2" charset="-122"/>
              </a:rPr>
              <a:t>Peligro 3: Deficiencia de oxígeno o humos tóxicos (Parte 2)</a:t>
            </a:r>
            <a:endParaRPr lang="es-MX" altLang="en-US" dirty="0"/>
          </a:p>
        </p:txBody>
      </p:sp>
      <p:sp>
        <p:nvSpPr>
          <p:cNvPr id="11" name="Rectangle 6"/>
          <p:cNvSpPr>
            <a:spLocks noChangeArrowheads="1"/>
          </p:cNvSpPr>
          <p:nvPr/>
        </p:nvSpPr>
        <p:spPr bwMode="auto">
          <a:xfrm>
            <a:off x="0" y="1905000"/>
            <a:ext cx="5638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MX" sz="3200" dirty="0">
                <a:latin typeface="Times New Roman" panose="02020603050405020304" pitchFamily="18" charset="0"/>
                <a:ea typeface="MS PGothic" panose="020B0600070205080204" pitchFamily="34" charset="-128"/>
                <a:cs typeface="AR PL UMing HK" charset="0"/>
              </a:rPr>
              <a:t>Prueba y control</a:t>
            </a:r>
          </a:p>
          <a:p>
            <a:pPr marL="0" indent="0">
              <a:buClr>
                <a:srgbClr val="0000FF"/>
              </a:buClr>
            </a:pPr>
            <a:endParaRPr lang="es-MX" sz="1600" dirty="0">
              <a:latin typeface="Times New Roman" panose="02020603050405020304" pitchFamily="18" charset="0"/>
              <a:ea typeface="MS PGothic" panose="020B0600070205080204" pitchFamily="34" charset="-128"/>
              <a:cs typeface="AR PL UMing HK" charset="0"/>
            </a:endParaRPr>
          </a:p>
          <a:p>
            <a:pPr marL="914400" lvl="1" indent="-457200">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cs typeface="AR PL UMing HK" charset="0"/>
              </a:rPr>
              <a:t>Humos peligrosos</a:t>
            </a:r>
          </a:p>
          <a:p>
            <a:pPr marL="914400" lvl="1" indent="-457200">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cs typeface="AR PL UMing HK" charset="0"/>
              </a:rPr>
              <a:t>Gases tóxicos (por ejemplo, sulfuro)</a:t>
            </a:r>
          </a:p>
          <a:p>
            <a:pPr marL="914400" lvl="1" indent="-457200">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cs typeface="AR PL UMing HK" charset="0"/>
              </a:rPr>
              <a:t>Gases o vapores inflamables</a:t>
            </a:r>
          </a:p>
          <a:p>
            <a:pPr marL="914400" lvl="1" indent="-457200">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cs typeface="AR PL UMing HK" charset="0"/>
              </a:rPr>
              <a:t>Deficiencia de oxígeno (&lt;19,5% de oxígeno)</a:t>
            </a:r>
            <a:endParaRPr lang="es-MX" sz="2800" dirty="0">
              <a:latin typeface="Times New Roman" panose="02020603050405020304" pitchFamily="18" charset="0"/>
              <a:ea typeface="MS PGothic" panose="020B0600070205080204" pitchFamily="34" charset="-128"/>
              <a:cs typeface="AR PL UMing HK" charset="0"/>
            </a:endParaRPr>
          </a:p>
        </p:txBody>
      </p:sp>
      <p:sp>
        <p:nvSpPr>
          <p:cNvPr id="12" name="Rectangle 1"/>
          <p:cNvSpPr>
            <a:spLocks noChangeArrowheads="1"/>
          </p:cNvSpPr>
          <p:nvPr/>
        </p:nvSpPr>
        <p:spPr bwMode="auto">
          <a:xfrm>
            <a:off x="571500" y="5576899"/>
            <a:ext cx="46736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buClr>
                <a:srgbClr val="0000FF"/>
              </a:buClr>
              <a:buNone/>
            </a:pPr>
            <a:r>
              <a:rPr lang="es-MX" altLang="en-US" sz="2400" dirty="0">
                <a:ea typeface="MS PGothic" panose="020B0600070205080204" pitchFamily="34" charset="-128"/>
                <a:hlinkClick r:id="rId4"/>
              </a:rPr>
              <a:t>Video: Peligro de deficiencia </a:t>
            </a:r>
          </a:p>
          <a:p>
            <a:pPr algn="ctr">
              <a:buClr>
                <a:srgbClr val="0000FF"/>
              </a:buClr>
              <a:buNone/>
            </a:pPr>
            <a:r>
              <a:rPr lang="es-MX" altLang="en-US" sz="2400" dirty="0">
                <a:ea typeface="MS PGothic" panose="020B0600070205080204" pitchFamily="34" charset="-128"/>
                <a:hlinkClick r:id="rId4"/>
              </a:rPr>
              <a:t>de oxígeno (2 </a:t>
            </a:r>
            <a:r>
              <a:rPr lang="es-MX" altLang="en-US" sz="2400" dirty="0">
                <a:ea typeface="MS PGothic" panose="020B0600070205080204" pitchFamily="34" charset="-128"/>
                <a:cs typeface="Arial" panose="020B0604020202020204" pitchFamily="34" charset="0"/>
                <a:hlinkClick r:id="rId4"/>
              </a:rPr>
              <a:t>Minutos</a:t>
            </a:r>
            <a:r>
              <a:rPr lang="es-MX" altLang="en-US" sz="2400" dirty="0">
                <a:ea typeface="MS PGothic" panose="020B0600070205080204" pitchFamily="34" charset="-128"/>
                <a:hlinkClick r:id="rId4"/>
              </a:rPr>
              <a:t>) </a:t>
            </a:r>
            <a:endParaRPr lang="es-MX" altLang="en-US" sz="2400" dirty="0">
              <a:ea typeface="MS PGothic" panose="020B0600070205080204" pitchFamily="34" charset="-128"/>
            </a:endParaRPr>
          </a:p>
        </p:txBody>
      </p:sp>
      <p:pic>
        <p:nvPicPr>
          <p:cNvPr id="3" name="Picture 2" descr="hazardous trench environment" title="hazardous trench environme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794360"/>
            <a:ext cx="3138044" cy="4193000"/>
          </a:xfrm>
          <a:prstGeom prst="rect">
            <a:avLst/>
          </a:prstGeom>
        </p:spPr>
      </p:pic>
      <p:sp>
        <p:nvSpPr>
          <p:cNvPr id="8" name="Rectangle 7"/>
          <p:cNvSpPr>
            <a:spLocks noChangeArrowheads="1"/>
          </p:cNvSpPr>
          <p:nvPr/>
        </p:nvSpPr>
        <p:spPr bwMode="auto">
          <a:xfrm>
            <a:off x="7324490" y="23212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49</a:t>
            </a:fld>
            <a:endParaRPr lang="en-US"/>
          </a:p>
        </p:txBody>
      </p:sp>
    </p:spTree>
    <p:extLst>
      <p:ext uri="{BB962C8B-B14F-4D97-AF65-F5344CB8AC3E}">
        <p14:creationId xmlns:p14="http://schemas.microsoft.com/office/powerpoint/2010/main" val="354734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03238"/>
            <a:ext cx="8229600" cy="563562"/>
          </a:xfrm>
        </p:spPr>
        <p:txBody>
          <a:bodyPr/>
          <a:lstStyle/>
          <a:p>
            <a:r>
              <a:rPr lang="en-GB" altLang="en-US" dirty="0" err="1">
                <a:latin typeface="Times New Roman" panose="02020603050405020304" pitchFamily="18" charset="0"/>
                <a:ea typeface="SimSun" panose="02010600030101010101" pitchFamily="2" charset="-122"/>
              </a:rPr>
              <a:t>Registro</a:t>
            </a:r>
            <a:endParaRPr lang="en-US" altLang="en-US" dirty="0"/>
          </a:p>
        </p:txBody>
      </p:sp>
      <p:sp>
        <p:nvSpPr>
          <p:cNvPr id="19" name="Content Placeholder 2"/>
          <p:cNvSpPr txBox="1">
            <a:spLocks/>
          </p:cNvSpPr>
          <p:nvPr/>
        </p:nvSpPr>
        <p:spPr bwMode="auto">
          <a:xfrm>
            <a:off x="754459" y="2133600"/>
            <a:ext cx="7635081"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a:buClr>
                <a:srgbClr val="3333FF"/>
              </a:buClr>
              <a:buNone/>
            </a:pPr>
            <a:r>
              <a:rPr lang="es-ES" altLang="en-US" sz="4000" dirty="0">
                <a:latin typeface="Times New Roman" panose="02020603050405020304" pitchFamily="18" charset="0"/>
                <a:cs typeface="Times New Roman" panose="02020603050405020304" pitchFamily="18" charset="0"/>
              </a:rPr>
              <a:t>Es el momento de llenar</a:t>
            </a:r>
          </a:p>
          <a:p>
            <a:pPr marL="0" indent="0" algn="just">
              <a:buClr>
                <a:srgbClr val="3333FF"/>
              </a:buClr>
              <a:buNone/>
            </a:pPr>
            <a:r>
              <a:rPr lang="es-ES" altLang="en-US" sz="4000" dirty="0">
                <a:latin typeface="Times New Roman" panose="02020603050405020304" pitchFamily="18" charset="0"/>
                <a:cs typeface="Times New Roman" panose="02020603050405020304" pitchFamily="18" charset="0"/>
              </a:rPr>
              <a:t>la hoja de registro</a:t>
            </a:r>
            <a:endParaRPr lang="en-US" altLang="en-US" sz="4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a:t>
            </a:fld>
            <a:endParaRPr lang="en-US"/>
          </a:p>
        </p:txBody>
      </p:sp>
    </p:spTree>
    <p:extLst>
      <p:ext uri="{BB962C8B-B14F-4D97-AF65-F5344CB8AC3E}">
        <p14:creationId xmlns:p14="http://schemas.microsoft.com/office/powerpoint/2010/main" val="2076117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617538"/>
            <a:ext cx="8229600" cy="563562"/>
          </a:xfrm>
        </p:spPr>
        <p:txBody>
          <a:bodyPr/>
          <a:lstStyle/>
          <a:p>
            <a:r>
              <a:rPr lang="es-MX" altLang="en-US" dirty="0">
                <a:latin typeface="Times New Roman" panose="02020603050405020304" pitchFamily="18" charset="0"/>
                <a:ea typeface="SimSun" panose="02010600030101010101" pitchFamily="2" charset="-122"/>
              </a:rPr>
              <a:t>Peligro 4: Ingreso o Egreso (Parte 1)</a:t>
            </a:r>
            <a:endParaRPr lang="es-MX" altLang="en-US" dirty="0"/>
          </a:p>
        </p:txBody>
      </p:sp>
      <p:sp>
        <p:nvSpPr>
          <p:cNvPr id="6" name="Rectangle 6"/>
          <p:cNvSpPr>
            <a:spLocks noChangeArrowheads="1"/>
          </p:cNvSpPr>
          <p:nvPr/>
        </p:nvSpPr>
        <p:spPr bwMode="auto">
          <a:xfrm>
            <a:off x="-1" y="1304133"/>
            <a:ext cx="92106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MX" sz="3200" b="1" dirty="0">
                <a:latin typeface="Times New Roman" panose="02020603050405020304" pitchFamily="18" charset="0"/>
                <a:ea typeface="MS PGothic" panose="020B0600070205080204" pitchFamily="34" charset="-128"/>
                <a:cs typeface="AR PL UMing HK" charset="0"/>
              </a:rPr>
              <a:t>9</a:t>
            </a:r>
            <a:r>
              <a:rPr lang="es-MX" sz="3200" dirty="0">
                <a:latin typeface="Times New Roman" panose="02020603050405020304" pitchFamily="18" charset="0"/>
                <a:ea typeface="MS PGothic" panose="020B0600070205080204" pitchFamily="34" charset="-128"/>
                <a:cs typeface="AR PL UMing HK" charset="0"/>
              </a:rPr>
              <a:t>: ¿Tiene este sitio ingreso o egreso para que este trabajador entre o salga de la zanja de forma segura?</a:t>
            </a:r>
          </a:p>
        </p:txBody>
      </p:sp>
      <p:sp>
        <p:nvSpPr>
          <p:cNvPr id="12" name="Content Placeholder 2"/>
          <p:cNvSpPr>
            <a:spLocks noGrp="1"/>
          </p:cNvSpPr>
          <p:nvPr>
            <p:ph sz="half" idx="1"/>
          </p:nvPr>
        </p:nvSpPr>
        <p:spPr>
          <a:xfrm>
            <a:off x="259641" y="2769107"/>
            <a:ext cx="2699193" cy="631368"/>
          </a:xfrm>
        </p:spPr>
        <p:txBody>
          <a:bodyPr/>
          <a:lstStyle/>
          <a:p>
            <a:pPr marL="0" indent="0">
              <a:buNone/>
            </a:pPr>
            <a:r>
              <a:rPr lang="es-MX" altLang="en-US" sz="3200" b="1" dirty="0">
                <a:latin typeface="Times New Roman" panose="02020603050405020304" pitchFamily="18" charset="0"/>
                <a:cs typeface="Times New Roman" panose="02020603050405020304" pitchFamily="18" charset="0"/>
              </a:rPr>
              <a:t>Respuesta</a:t>
            </a:r>
            <a:r>
              <a:rPr lang="es-MX" altLang="en-US" sz="3200" dirty="0">
                <a:latin typeface="Times New Roman" panose="02020603050405020304" pitchFamily="18" charset="0"/>
                <a:cs typeface="Times New Roman" panose="02020603050405020304" pitchFamily="18" charset="0"/>
              </a:rPr>
              <a:t>: No</a:t>
            </a:r>
          </a:p>
          <a:p>
            <a:pPr marL="0" indent="0">
              <a:buNone/>
            </a:pPr>
            <a:endParaRPr lang="en-US" altLang="en-US" sz="1200" dirty="0">
              <a:latin typeface="Times New Roman" panose="02020603050405020304" pitchFamily="18" charset="0"/>
              <a:cs typeface="Times New Roman" panose="02020603050405020304" pitchFamily="18" charset="0"/>
            </a:endParaRPr>
          </a:p>
        </p:txBody>
      </p:sp>
      <p:sp>
        <p:nvSpPr>
          <p:cNvPr id="13" name="Rectangle 12"/>
          <p:cNvSpPr/>
          <p:nvPr/>
        </p:nvSpPr>
        <p:spPr>
          <a:xfrm>
            <a:off x="20794" y="3905941"/>
            <a:ext cx="3399265" cy="1569660"/>
          </a:xfrm>
          <a:prstGeom prst="rect">
            <a:avLst/>
          </a:prstGeom>
        </p:spPr>
        <p:txBody>
          <a:bodyPr wrap="none">
            <a:spAutoFit/>
          </a:bodyPr>
          <a:lstStyle/>
          <a:p>
            <a:pPr algn="ctr">
              <a:spcBef>
                <a:spcPct val="0"/>
              </a:spcBef>
            </a:pPr>
            <a:r>
              <a:rPr lang="es-MX" altLang="en-US" sz="3200" b="1" dirty="0">
                <a:solidFill>
                  <a:srgbClr val="FF0000"/>
                </a:solidFill>
                <a:latin typeface="Times New Roman" panose="02020603050405020304" pitchFamily="18" charset="0"/>
                <a:cs typeface="Times New Roman" panose="02020603050405020304" pitchFamily="18" charset="0"/>
              </a:rPr>
              <a:t>Ingreso = Entrada</a:t>
            </a:r>
          </a:p>
          <a:p>
            <a:pPr algn="ctr">
              <a:spcBef>
                <a:spcPct val="0"/>
              </a:spcBef>
            </a:pPr>
            <a:endParaRPr lang="es-MX" altLang="en-US" sz="3200" b="1" dirty="0">
              <a:solidFill>
                <a:srgbClr val="FF0000"/>
              </a:solidFill>
              <a:latin typeface="Times New Roman" panose="02020603050405020304" pitchFamily="18" charset="0"/>
              <a:cs typeface="Times New Roman" panose="02020603050405020304" pitchFamily="18" charset="0"/>
            </a:endParaRPr>
          </a:p>
          <a:p>
            <a:pPr algn="ctr">
              <a:spcBef>
                <a:spcPct val="0"/>
              </a:spcBef>
            </a:pPr>
            <a:r>
              <a:rPr lang="es-MX" altLang="en-US" sz="3200" b="1" dirty="0">
                <a:solidFill>
                  <a:srgbClr val="FF0000"/>
                </a:solidFill>
                <a:latin typeface="Times New Roman" panose="02020603050405020304" pitchFamily="18" charset="0"/>
                <a:cs typeface="Times New Roman" panose="02020603050405020304" pitchFamily="18" charset="0"/>
              </a:rPr>
              <a:t>Egreso = Salida</a:t>
            </a:r>
          </a:p>
        </p:txBody>
      </p:sp>
      <p:pic>
        <p:nvPicPr>
          <p:cNvPr id="3" name="Picture 2" descr="This figure shows no ingress or egress in a trench" title="ingress or egress of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851" y="2717217"/>
            <a:ext cx="4630686" cy="3947108"/>
          </a:xfrm>
          <a:prstGeom prst="rect">
            <a:avLst/>
          </a:prstGeom>
        </p:spPr>
      </p:pic>
      <p:sp>
        <p:nvSpPr>
          <p:cNvPr id="11" name="Rectangle 10"/>
          <p:cNvSpPr/>
          <p:nvPr/>
        </p:nvSpPr>
        <p:spPr>
          <a:xfrm>
            <a:off x="3574851" y="441960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7" name="Rounded Rectangle 6" descr="It shows cords passing through a nail" title="location of sharper"/>
          <p:cNvSpPr>
            <a:spLocks noChangeArrowheads="1"/>
          </p:cNvSpPr>
          <p:nvPr/>
        </p:nvSpPr>
        <p:spPr bwMode="auto">
          <a:xfrm rot="5400000" flipH="1">
            <a:off x="3919972" y="4716754"/>
            <a:ext cx="2194509" cy="1143001"/>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50</a:t>
            </a:fld>
            <a:endParaRPr lang="en-US"/>
          </a:p>
        </p:txBody>
      </p:sp>
    </p:spTree>
    <p:extLst>
      <p:ext uri="{BB962C8B-B14F-4D97-AF65-F5344CB8AC3E}">
        <p14:creationId xmlns:p14="http://schemas.microsoft.com/office/powerpoint/2010/main" val="3737125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457200" y="617538"/>
            <a:ext cx="8229600" cy="563562"/>
          </a:xfrm>
        </p:spPr>
        <p:txBody>
          <a:bodyPr/>
          <a:lstStyle/>
          <a:p>
            <a:r>
              <a:rPr lang="es-MX" altLang="en-US" dirty="0">
                <a:latin typeface="Times New Roman" panose="02020603050405020304" pitchFamily="18" charset="0"/>
                <a:ea typeface="SimSun" panose="02010600030101010101" pitchFamily="2" charset="-122"/>
              </a:rPr>
              <a:t>Peligro 4: Ingreso o Egreso (Parte 2)</a:t>
            </a:r>
            <a:endParaRPr lang="es-MX" altLang="en-US" dirty="0"/>
          </a:p>
        </p:txBody>
      </p:sp>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75" y="1387999"/>
            <a:ext cx="3425825"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4"/>
          <p:cNvSpPr>
            <a:spLocks noChangeArrowheads="1"/>
          </p:cNvSpPr>
          <p:nvPr/>
        </p:nvSpPr>
        <p:spPr bwMode="auto">
          <a:xfrm>
            <a:off x="152400" y="1524000"/>
            <a:ext cx="3505200" cy="2133600"/>
          </a:xfrm>
          <a:prstGeom prst="wedgeRoundRectCallout">
            <a:avLst>
              <a:gd name="adj1" fmla="val 68056"/>
              <a:gd name="adj2" fmla="val 260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3200" dirty="0">
                <a:latin typeface="Times" panose="02020603060405020304" pitchFamily="18" charset="0"/>
                <a:sym typeface="Helvetica Neue" charset="0"/>
              </a:rPr>
              <a:t>el trabajador está en una zanja sin ningún sistema de protección</a:t>
            </a:r>
            <a:endParaRPr lang="es-ES" altLang="en-US" sz="3200" b="1" dirty="0">
              <a:latin typeface="Times" panose="02020603060405020304" pitchFamily="18" charset="0"/>
              <a:sym typeface="Helvetica Neue" charset="0"/>
            </a:endParaRPr>
          </a:p>
        </p:txBody>
      </p:sp>
      <p:sp>
        <p:nvSpPr>
          <p:cNvPr id="14" name="Rectangle 13"/>
          <p:cNvSpPr/>
          <p:nvPr/>
        </p:nvSpPr>
        <p:spPr>
          <a:xfrm>
            <a:off x="4571365" y="1400842"/>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1" name="Rectangle 10"/>
          <p:cNvSpPr/>
          <p:nvPr/>
        </p:nvSpPr>
        <p:spPr>
          <a:xfrm>
            <a:off x="3943766" y="3771275"/>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5" name="AutoShape 4"/>
          <p:cNvSpPr>
            <a:spLocks noChangeArrowheads="1"/>
          </p:cNvSpPr>
          <p:nvPr/>
        </p:nvSpPr>
        <p:spPr bwMode="auto">
          <a:xfrm>
            <a:off x="5411912" y="4051707"/>
            <a:ext cx="2881188" cy="1139418"/>
          </a:xfrm>
          <a:prstGeom prst="wedgeRoundRectCallout">
            <a:avLst>
              <a:gd name="adj1" fmla="val -69927"/>
              <a:gd name="adj2" fmla="val 394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3200" dirty="0">
                <a:latin typeface="Times" panose="02020603060405020304" pitchFamily="18" charset="0"/>
                <a:sym typeface="Helvetica Neue" charset="0"/>
              </a:rPr>
              <a:t>y sin un medio    de salida</a:t>
            </a:r>
            <a:endParaRPr lang="es-MX" altLang="en-US" sz="3200" b="1" dirty="0">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51</a:t>
            </a:fld>
            <a:endParaRPr lang="en-US"/>
          </a:p>
        </p:txBody>
      </p:sp>
    </p:spTree>
    <p:extLst>
      <p:ext uri="{BB962C8B-B14F-4D97-AF65-F5344CB8AC3E}">
        <p14:creationId xmlns:p14="http://schemas.microsoft.com/office/powerpoint/2010/main" val="2871619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7175" y="774698"/>
            <a:ext cx="8628648" cy="977902"/>
          </a:xfrm>
        </p:spPr>
        <p:txBody>
          <a:bodyPr/>
          <a:lstStyle/>
          <a:p>
            <a:r>
              <a:rPr lang="es-MX" altLang="en-US" dirty="0">
                <a:latin typeface="Times New Roman" panose="02020603050405020304" pitchFamily="18" charset="0"/>
                <a:ea typeface="SimSun" panose="02010600030101010101" pitchFamily="2" charset="-122"/>
              </a:rPr>
              <a:t>Peligro 5: Caídas o exposición a objetos que caen (Parte 1)</a:t>
            </a:r>
            <a:endParaRPr lang="es-MX" altLang="en-US" dirty="0"/>
          </a:p>
        </p:txBody>
      </p:sp>
      <p:sp>
        <p:nvSpPr>
          <p:cNvPr id="19" name="Rectangle 6"/>
          <p:cNvSpPr>
            <a:spLocks noChangeArrowheads="1"/>
          </p:cNvSpPr>
          <p:nvPr/>
        </p:nvSpPr>
        <p:spPr bwMode="auto">
          <a:xfrm>
            <a:off x="122824" y="1929825"/>
            <a:ext cx="87629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lgn="just">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cs typeface="AR PL UMing HK" charset="0"/>
              </a:rPr>
              <a:t>Los trabajadores pueden perder el equilibrio involuntariamente y caer</a:t>
            </a:r>
            <a:endParaRPr lang="en-US" sz="3200" dirty="0">
              <a:latin typeface="Times New Roman" panose="02020603050405020304" pitchFamily="18" charset="0"/>
              <a:ea typeface="MS PGothic" panose="020B0600070205080204" pitchFamily="34" charset="-128"/>
              <a:cs typeface="AR PL UMing HK" charset="0"/>
            </a:endParaRPr>
          </a:p>
        </p:txBody>
      </p:sp>
      <p:pic>
        <p:nvPicPr>
          <p:cNvPr id="11" name="Picture 10" descr="This figure shows no ingress or egress in a trench" title="ingress or egress of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265" y="2957383"/>
            <a:ext cx="4341485" cy="3700599"/>
          </a:xfrm>
          <a:prstGeom prst="rect">
            <a:avLst/>
          </a:prstGeom>
        </p:spPr>
      </p:pic>
      <p:sp>
        <p:nvSpPr>
          <p:cNvPr id="13" name="Rectangle 13"/>
          <p:cNvSpPr>
            <a:spLocks noChangeArrowheads="1"/>
          </p:cNvSpPr>
          <p:nvPr/>
        </p:nvSpPr>
        <p:spPr bwMode="auto">
          <a:xfrm>
            <a:off x="4032858" y="2817179"/>
            <a:ext cx="8313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2" name="Rounded Rectangle 11" descr="It shows cords passing through a nail" title="location of sharper"/>
          <p:cNvSpPr>
            <a:spLocks noChangeArrowheads="1"/>
          </p:cNvSpPr>
          <p:nvPr/>
        </p:nvSpPr>
        <p:spPr bwMode="auto">
          <a:xfrm rot="5400000" flipH="1">
            <a:off x="4622221" y="3448370"/>
            <a:ext cx="1280681" cy="752476"/>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52</a:t>
            </a:fld>
            <a:endParaRPr lang="en-US"/>
          </a:p>
        </p:txBody>
      </p:sp>
    </p:spTree>
    <p:extLst>
      <p:ext uri="{BB962C8B-B14F-4D97-AF65-F5344CB8AC3E}">
        <p14:creationId xmlns:p14="http://schemas.microsoft.com/office/powerpoint/2010/main" val="226716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57175" y="774698"/>
            <a:ext cx="8628648" cy="977902"/>
          </a:xfrm>
        </p:spPr>
        <p:txBody>
          <a:bodyPr/>
          <a:lstStyle/>
          <a:p>
            <a:r>
              <a:rPr lang="es-MX" altLang="en-US" dirty="0">
                <a:latin typeface="Times New Roman" panose="02020603050405020304" pitchFamily="18" charset="0"/>
                <a:ea typeface="SimSun" panose="02010600030101010101" pitchFamily="2" charset="-122"/>
              </a:rPr>
              <a:t>Peligro 5: Caídas o exposición a objetos que caen (Parte 2)</a:t>
            </a:r>
            <a:endParaRPr lang="es-MX" altLang="en-US" dirty="0"/>
          </a:p>
        </p:txBody>
      </p:sp>
      <p:sp>
        <p:nvSpPr>
          <p:cNvPr id="17" name="Rectangle 6"/>
          <p:cNvSpPr>
            <a:spLocks noChangeArrowheads="1"/>
          </p:cNvSpPr>
          <p:nvPr/>
        </p:nvSpPr>
        <p:spPr bwMode="auto">
          <a:xfrm>
            <a:off x="190500" y="1828800"/>
            <a:ext cx="8877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lgn="just">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cs typeface="AR PL UMing HK" charset="0"/>
              </a:rPr>
              <a:t>Es riesgoso para los trabajadores bajo cargas manipuladas por equipos de elevación o excavación.</a:t>
            </a:r>
          </a:p>
        </p:txBody>
      </p:sp>
      <p:pic>
        <p:nvPicPr>
          <p:cNvPr id="6" name="Picture 5" descr="This figure illustrates the hazard of expose to falling loads" title="Exposure to falling lo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99" y="3058417"/>
            <a:ext cx="4748763" cy="3605907"/>
          </a:xfrm>
          <a:prstGeom prst="rect">
            <a:avLst/>
          </a:prstGeom>
        </p:spPr>
      </p:pic>
      <p:sp>
        <p:nvSpPr>
          <p:cNvPr id="12" name="Rectangle 11"/>
          <p:cNvSpPr/>
          <p:nvPr/>
        </p:nvSpPr>
        <p:spPr>
          <a:xfrm>
            <a:off x="2819400" y="358508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53</a:t>
            </a:fld>
            <a:endParaRPr lang="en-US"/>
          </a:p>
        </p:txBody>
      </p:sp>
    </p:spTree>
    <p:extLst>
      <p:ext uri="{BB962C8B-B14F-4D97-AF65-F5344CB8AC3E}">
        <p14:creationId xmlns:p14="http://schemas.microsoft.com/office/powerpoint/2010/main" val="1064578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85800"/>
            <a:ext cx="8819147" cy="563562"/>
          </a:xfrm>
        </p:spPr>
        <p:txBody>
          <a:bodyPr/>
          <a:lstStyle/>
          <a:p>
            <a:r>
              <a:rPr lang="es-MX" altLang="en-US" dirty="0">
                <a:latin typeface="Times New Roman" panose="02020603050405020304" pitchFamily="18" charset="0"/>
                <a:ea typeface="SimSun" panose="02010600030101010101" pitchFamily="2" charset="-122"/>
              </a:rPr>
              <a:t>Peligro 6: Equipo Móvil (Parte 1)</a:t>
            </a:r>
            <a:endParaRPr lang="es-MX" altLang="en-US" dirty="0"/>
          </a:p>
        </p:txBody>
      </p:sp>
      <p:sp>
        <p:nvSpPr>
          <p:cNvPr id="15" name="Rectangle 14"/>
          <p:cNvSpPr/>
          <p:nvPr/>
        </p:nvSpPr>
        <p:spPr>
          <a:xfrm>
            <a:off x="235527" y="1371600"/>
            <a:ext cx="8659819" cy="1569660"/>
          </a:xfrm>
          <a:prstGeom prst="rect">
            <a:avLst/>
          </a:prstGeom>
        </p:spPr>
        <p:txBody>
          <a:bodyPr wrap="square">
            <a:spAutoFit/>
          </a:bodyPr>
          <a:lstStyle/>
          <a:p>
            <a:pPr algn="just">
              <a:buClr>
                <a:srgbClr val="0000FF"/>
              </a:buClr>
              <a:buFont typeface="Wingdings" panose="05000000000000000000" pitchFamily="2" charset="2"/>
              <a:buChar char="q"/>
            </a:pPr>
            <a:r>
              <a:rPr lang="en-GB" altLang="en-US" sz="3200" dirty="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Es peligroso cuando el operador del equipo móvil no tiene visión directa y clara del borde de la excavación.</a:t>
            </a:r>
            <a:endParaRPr lang="es-ES" sz="3200" dirty="0"/>
          </a:p>
        </p:txBody>
      </p:sp>
      <p:pic>
        <p:nvPicPr>
          <p:cNvPr id="8" name="Picture 4" descr="How much pressure does it take from an outrigger to make this trench fail&#10;"/>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tretch>
            <a:fillRect/>
          </a:stretch>
        </p:blipFill>
        <p:spPr>
          <a:xfrm>
            <a:off x="2819400" y="3063498"/>
            <a:ext cx="5745162" cy="3399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mobile equipment" title="mobile equipment"/>
          <p:cNvPicPr>
            <a:picLocks noChangeAspect="1"/>
          </p:cNvPicPr>
          <p:nvPr/>
        </p:nvPicPr>
        <p:blipFill>
          <a:blip r:embed="rId5"/>
          <a:stretch>
            <a:fillRect/>
          </a:stretch>
        </p:blipFill>
        <p:spPr>
          <a:xfrm>
            <a:off x="6324600" y="3323983"/>
            <a:ext cx="2164268" cy="2566638"/>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54</a:t>
            </a:fld>
            <a:endParaRPr lang="en-US"/>
          </a:p>
        </p:txBody>
      </p:sp>
    </p:spTree>
    <p:extLst>
      <p:ext uri="{BB962C8B-B14F-4D97-AF65-F5344CB8AC3E}">
        <p14:creationId xmlns:p14="http://schemas.microsoft.com/office/powerpoint/2010/main" val="3130427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76199" y="685800"/>
            <a:ext cx="8819147" cy="563562"/>
          </a:xfrm>
        </p:spPr>
        <p:txBody>
          <a:bodyPr/>
          <a:lstStyle/>
          <a:p>
            <a:r>
              <a:rPr lang="es-MX" altLang="en-US" dirty="0">
                <a:latin typeface="Times New Roman" panose="02020603050405020304" pitchFamily="18" charset="0"/>
                <a:ea typeface="SimSun" panose="02010600030101010101" pitchFamily="2" charset="-122"/>
              </a:rPr>
              <a:t>Peligro 6: Equipo Móvil (Parte 2)</a:t>
            </a:r>
            <a:endParaRPr lang="es-MX" altLang="en-US" dirty="0"/>
          </a:p>
        </p:txBody>
      </p:sp>
      <p:sp>
        <p:nvSpPr>
          <p:cNvPr id="11" name="Rectangle 10"/>
          <p:cNvSpPr/>
          <p:nvPr/>
        </p:nvSpPr>
        <p:spPr>
          <a:xfrm>
            <a:off x="235527" y="1304925"/>
            <a:ext cx="8527473" cy="1077218"/>
          </a:xfrm>
          <a:prstGeom prst="rect">
            <a:avLst/>
          </a:prstGeom>
        </p:spPr>
        <p:txBody>
          <a:bodyPr wrap="square">
            <a:spAutoFit/>
          </a:bodyPr>
          <a:lstStyle/>
          <a:p>
            <a:pPr algn="just">
              <a:buClr>
                <a:srgbClr val="0000FF"/>
              </a:buClr>
              <a:buFont typeface="Wingdings" panose="05000000000000000000" pitchFamily="2" charset="2"/>
              <a:buChar char="q"/>
            </a:pPr>
            <a:r>
              <a:rPr lang="en-GB" altLang="en-US" sz="3200" dirty="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Es peligroso cuando el equipo pesado no se mantiene alejado de los bordes de la excavación.</a:t>
            </a:r>
            <a:endParaRPr lang="es-ES" sz="3200" dirty="0"/>
          </a:p>
        </p:txBody>
      </p:sp>
      <p:pic>
        <p:nvPicPr>
          <p:cNvPr id="14" name="Picture 13" descr="This figure shows a nearby construction equipment whose vibrations may cause trench collapse." title="nearby construction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440109"/>
            <a:ext cx="3200400" cy="4197626"/>
          </a:xfrm>
          <a:prstGeom prst="rect">
            <a:avLst/>
          </a:prstGeom>
        </p:spPr>
      </p:pic>
      <p:sp>
        <p:nvSpPr>
          <p:cNvPr id="15" name="Rounded Rectangle 14" descr="It shows cords passing through a nail" title="location of sharper"/>
          <p:cNvSpPr>
            <a:spLocks noChangeArrowheads="1"/>
          </p:cNvSpPr>
          <p:nvPr/>
        </p:nvSpPr>
        <p:spPr bwMode="auto">
          <a:xfrm rot="5400000" flipH="1">
            <a:off x="4241426" y="2308270"/>
            <a:ext cx="2277906" cy="254158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6" name="Rectangle 15"/>
          <p:cNvSpPr/>
          <p:nvPr/>
        </p:nvSpPr>
        <p:spPr>
          <a:xfrm>
            <a:off x="5609591" y="431178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55</a:t>
            </a:fld>
            <a:endParaRPr lang="en-US"/>
          </a:p>
        </p:txBody>
      </p:sp>
    </p:spTree>
    <p:extLst>
      <p:ext uri="{BB962C8B-B14F-4D97-AF65-F5344CB8AC3E}">
        <p14:creationId xmlns:p14="http://schemas.microsoft.com/office/powerpoint/2010/main" val="2492493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0" y="901166"/>
            <a:ext cx="8819147" cy="563562"/>
          </a:xfrm>
        </p:spPr>
        <p:txBody>
          <a:bodyPr/>
          <a:lstStyle/>
          <a:p>
            <a:r>
              <a:rPr lang="es-MX" altLang="zh-CN" dirty="0">
                <a:latin typeface="Times New Roman" panose="02020603050405020304" pitchFamily="18" charset="0"/>
                <a:ea typeface="SimSun" panose="02010600030101010101" pitchFamily="2" charset="-122"/>
              </a:rPr>
              <a:t>Peligro 7: Electrocución o Explosión (Parte 1)</a:t>
            </a:r>
            <a:endParaRPr lang="es-MX" altLang="en-US" dirty="0"/>
          </a:p>
        </p:txBody>
      </p:sp>
      <p:sp>
        <p:nvSpPr>
          <p:cNvPr id="6" name="Rectangle 5"/>
          <p:cNvSpPr/>
          <p:nvPr/>
        </p:nvSpPr>
        <p:spPr>
          <a:xfrm>
            <a:off x="173140" y="1600200"/>
            <a:ext cx="8722206" cy="4185761"/>
          </a:xfrm>
          <a:prstGeom prst="rect">
            <a:avLst/>
          </a:prstGeom>
        </p:spPr>
        <p:txBody>
          <a:bodyPr wrap="square">
            <a:spAutoFit/>
          </a:bodyPr>
          <a:lstStyle/>
          <a:p>
            <a:pPr algn="just">
              <a:spcAft>
                <a:spcPts val="1200"/>
              </a:spcAft>
              <a:buClr>
                <a:srgbClr val="0000FF"/>
              </a:buClr>
              <a:buFont typeface="Wingdings" panose="05000000000000000000" pitchFamily="2" charset="2"/>
              <a:buChar char="q"/>
            </a:pPr>
            <a:r>
              <a:rPr lang="en-GB" altLang="en-US" sz="3200" dirty="0">
                <a:latin typeface="Times New Roman" panose="02020603050405020304" pitchFamily="18" charset="0"/>
                <a:ea typeface="AR PL UMing HK" charset="0"/>
                <a:cs typeface="Times New Roman" panose="02020603050405020304" pitchFamily="18" charset="0"/>
              </a:rPr>
              <a:t> </a:t>
            </a:r>
            <a:r>
              <a:rPr lang="es-MX" sz="3200" dirty="0">
                <a:latin typeface="Times New Roman" panose="02020603050405020304" pitchFamily="18" charset="0"/>
                <a:ea typeface="AR PL UMing HK" charset="0"/>
                <a:cs typeface="Times New Roman" panose="02020603050405020304" pitchFamily="18" charset="0"/>
              </a:rPr>
              <a:t>Es peligroso cuando los trabajadores cavan junto a alimentadores públicos subterráneos.</a:t>
            </a:r>
          </a:p>
          <a:p>
            <a:pPr>
              <a:buClr>
                <a:srgbClr val="0000FF"/>
              </a:buClr>
              <a:buFont typeface="Wingdings" panose="05000000000000000000" pitchFamily="2" charset="2"/>
              <a:buChar char="q"/>
            </a:pPr>
            <a:r>
              <a:rPr lang="es-MX" altLang="en-US" sz="3200" dirty="0">
                <a:latin typeface="Times New Roman" panose="02020603050405020304" pitchFamily="18" charset="0"/>
                <a:ea typeface="AR PL UMing HK" charset="0"/>
                <a:cs typeface="Times New Roman" panose="02020603050405020304" pitchFamily="18" charset="0"/>
              </a:rPr>
              <a:t> Confirme las ubicaciones subterráneas exactas de</a:t>
            </a:r>
          </a:p>
          <a:p>
            <a:pPr marL="91440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AR PL UMing HK" charset="0"/>
                <a:cs typeface="Times New Roman" panose="02020603050405020304" pitchFamily="18" charset="0"/>
              </a:rPr>
              <a:t>drenaje</a:t>
            </a:r>
          </a:p>
          <a:p>
            <a:pPr marL="91440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AR PL UMing HK" charset="0"/>
                <a:cs typeface="Times New Roman" panose="02020603050405020304" pitchFamily="18" charset="0"/>
              </a:rPr>
              <a:t>líneas telefónicas</a:t>
            </a:r>
          </a:p>
          <a:p>
            <a:pPr marL="91440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AR PL UMing HK" charset="0"/>
                <a:cs typeface="Times New Roman" panose="02020603050405020304" pitchFamily="18" charset="0"/>
              </a:rPr>
              <a:t>oleo/gasoductos</a:t>
            </a:r>
          </a:p>
          <a:p>
            <a:pPr marL="91440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AR PL UMing HK" charset="0"/>
                <a:cs typeface="Times New Roman" panose="02020603050405020304" pitchFamily="18" charset="0"/>
              </a:rPr>
              <a:t>líneas eléctricas</a:t>
            </a:r>
          </a:p>
          <a:p>
            <a:pPr marL="91440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AR PL UMing HK" charset="0"/>
                <a:cs typeface="Times New Roman" panose="02020603050405020304" pitchFamily="18" charset="0"/>
              </a:rPr>
              <a:t>líneas de agua</a:t>
            </a:r>
            <a:endParaRPr lang="es-MX" sz="3200" dirty="0"/>
          </a:p>
        </p:txBody>
      </p:sp>
      <p:pic>
        <p:nvPicPr>
          <p:cNvPr id="11" name="Picture 10" descr="This figure shows a cave-in occurred in a construction site" title="Cave-in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377" y="3372961"/>
            <a:ext cx="3617148" cy="2413000"/>
          </a:xfrm>
          <a:prstGeom prst="rect">
            <a:avLst/>
          </a:prstGeom>
        </p:spPr>
      </p:pic>
      <p:sp>
        <p:nvSpPr>
          <p:cNvPr id="3" name="Rectangle 2">
            <a:extLst>
              <a:ext uri="{FF2B5EF4-FFF2-40B4-BE49-F238E27FC236}">
                <a16:creationId xmlns:a16="http://schemas.microsoft.com/office/drawing/2014/main" id="{242DBE74-9DB8-47C6-8951-75B40C231A69}"/>
              </a:ext>
            </a:extLst>
          </p:cNvPr>
          <p:cNvSpPr/>
          <p:nvPr/>
        </p:nvSpPr>
        <p:spPr>
          <a:xfrm>
            <a:off x="5609591" y="4081742"/>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Rectangle 1"/>
          <p:cNvSpPr>
            <a:spLocks noChangeArrowheads="1"/>
          </p:cNvSpPr>
          <p:nvPr/>
        </p:nvSpPr>
        <p:spPr bwMode="auto">
          <a:xfrm>
            <a:off x="531413" y="6057030"/>
            <a:ext cx="80056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lnSpc>
                <a:spcPct val="90000"/>
              </a:lnSpc>
              <a:spcBef>
                <a:spcPct val="50000"/>
              </a:spcBef>
              <a:buSzTx/>
              <a:buFontTx/>
              <a:buNone/>
            </a:pPr>
            <a:r>
              <a:rPr kumimoji="0" lang="en-US" altLang="en-US" sz="2400" dirty="0">
                <a:hlinkClick r:id="rId5"/>
              </a:rPr>
              <a:t>Video: </a:t>
            </a:r>
            <a:r>
              <a:rPr kumimoji="0" lang="en-US" altLang="en-US" sz="2400" dirty="0" err="1">
                <a:hlinkClick r:id="rId5"/>
              </a:rPr>
              <a:t>Peligros</a:t>
            </a:r>
            <a:r>
              <a:rPr kumimoji="0" lang="en-US" altLang="en-US" sz="2400" dirty="0">
                <a:hlinkClick r:id="rId5"/>
              </a:rPr>
              <a:t> de </a:t>
            </a:r>
            <a:r>
              <a:rPr kumimoji="0" lang="en-US" altLang="en-US" sz="2400" dirty="0" err="1">
                <a:hlinkClick r:id="rId5"/>
              </a:rPr>
              <a:t>zanjas</a:t>
            </a:r>
            <a:r>
              <a:rPr kumimoji="0" lang="en-US" altLang="en-US" sz="2400" dirty="0">
                <a:hlinkClick r:id="rId5"/>
              </a:rPr>
              <a:t> y </a:t>
            </a:r>
            <a:r>
              <a:rPr kumimoji="0" lang="en-US" altLang="en-US" sz="2400" dirty="0" err="1">
                <a:hlinkClick r:id="rId5"/>
              </a:rPr>
              <a:t>excavaciones</a:t>
            </a:r>
            <a:r>
              <a:rPr kumimoji="0" lang="en-US" altLang="en-US" sz="2400" dirty="0">
                <a:hlinkClick r:id="rId5"/>
              </a:rPr>
              <a:t> (4 </a:t>
            </a:r>
            <a:r>
              <a:rPr kumimoji="0" lang="en-US" altLang="en-US" sz="2400" dirty="0" err="1">
                <a:hlinkClick r:id="rId5"/>
              </a:rPr>
              <a:t>Minutos</a:t>
            </a:r>
            <a:r>
              <a:rPr kumimoji="0" lang="en-US" altLang="en-US" sz="2400" dirty="0">
                <a:hlinkClick r:id="rId5"/>
              </a:rPr>
              <a:t>)</a:t>
            </a:r>
            <a:endParaRPr kumimoji="0" lang="en-US" altLang="en-US" sz="2400" dirty="0"/>
          </a:p>
        </p:txBody>
      </p:sp>
      <p:sp>
        <p:nvSpPr>
          <p:cNvPr id="2" name="Slide Number Placeholder 1"/>
          <p:cNvSpPr>
            <a:spLocks noGrp="1"/>
          </p:cNvSpPr>
          <p:nvPr>
            <p:ph type="sldNum" sz="quarter" idx="10"/>
          </p:nvPr>
        </p:nvSpPr>
        <p:spPr/>
        <p:txBody>
          <a:bodyPr/>
          <a:lstStyle/>
          <a:p>
            <a:fld id="{CE4D45F6-FF50-4BC5-8A2D-899CD8EC2ED8}" type="slidenum">
              <a:rPr lang="en-US" smtClean="0"/>
              <a:t>56</a:t>
            </a:fld>
            <a:endParaRPr lang="en-US"/>
          </a:p>
        </p:txBody>
      </p:sp>
    </p:spTree>
    <p:extLst>
      <p:ext uri="{BB962C8B-B14F-4D97-AF65-F5344CB8AC3E}">
        <p14:creationId xmlns:p14="http://schemas.microsoft.com/office/powerpoint/2010/main" val="2690941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901166"/>
            <a:ext cx="8819147" cy="563562"/>
          </a:xfrm>
        </p:spPr>
        <p:txBody>
          <a:bodyPr/>
          <a:lstStyle/>
          <a:p>
            <a:r>
              <a:rPr lang="es-MX" altLang="zh-CN" dirty="0">
                <a:latin typeface="Times New Roman" panose="02020603050405020304" pitchFamily="18" charset="0"/>
                <a:ea typeface="SimSun" panose="02010600030101010101" pitchFamily="2" charset="-122"/>
              </a:rPr>
              <a:t>Peligro 7: Electrocución o Explosión (Parte 2)</a:t>
            </a:r>
            <a:endParaRPr lang="es-MX" altLang="en-US" dirty="0"/>
          </a:p>
        </p:txBody>
      </p:sp>
      <p:sp>
        <p:nvSpPr>
          <p:cNvPr id="6" name="Rectangle 5"/>
          <p:cNvSpPr/>
          <p:nvPr/>
        </p:nvSpPr>
        <p:spPr>
          <a:xfrm>
            <a:off x="173140" y="2026921"/>
            <a:ext cx="8928527" cy="1569660"/>
          </a:xfrm>
          <a:prstGeom prst="rect">
            <a:avLst/>
          </a:prstGeom>
        </p:spPr>
        <p:txBody>
          <a:bodyPr wrap="square">
            <a:spAutoFit/>
          </a:bodyPr>
          <a:lstStyle/>
          <a:p>
            <a:pPr>
              <a:buClr>
                <a:srgbClr val="0000FF"/>
              </a:buClr>
              <a:buFont typeface="Wingdings" panose="05000000000000000000" pitchFamily="2" charset="2"/>
              <a:buChar char="q"/>
            </a:pPr>
            <a:r>
              <a:rPr lang="en-GB" altLang="en-US" sz="3200" b="1" dirty="0">
                <a:latin typeface="Times New Roman" panose="02020603050405020304" pitchFamily="18" charset="0"/>
                <a:ea typeface="AR PL UMing HK" charset="0"/>
                <a:cs typeface="Times New Roman" panose="02020603050405020304" pitchFamily="18" charset="0"/>
              </a:rPr>
              <a:t>10</a:t>
            </a:r>
            <a:r>
              <a:rPr lang="en-GB" altLang="en-US" sz="3200" dirty="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¿Deberías comunicarte con las empresas de servicios públicos antes de realizar una excavación subterránea?</a:t>
            </a:r>
            <a:endParaRPr lang="en-GB" altLang="en-US" sz="3200" dirty="0">
              <a:latin typeface="Times New Roman" panose="02020603050405020304" pitchFamily="18" charset="0"/>
              <a:ea typeface="AR PL UMing HK" charset="0"/>
              <a:cs typeface="Times New Roman" panose="02020603050405020304" pitchFamily="18" charset="0"/>
            </a:endParaRPr>
          </a:p>
        </p:txBody>
      </p:sp>
      <p:sp>
        <p:nvSpPr>
          <p:cNvPr id="8" name="Content Placeholder 2"/>
          <p:cNvSpPr>
            <a:spLocks noGrp="1"/>
          </p:cNvSpPr>
          <p:nvPr>
            <p:ph sz="half" idx="1"/>
          </p:nvPr>
        </p:nvSpPr>
        <p:spPr>
          <a:xfrm>
            <a:off x="173140" y="3877142"/>
            <a:ext cx="8589860" cy="1923375"/>
          </a:xfrm>
        </p:spPr>
        <p:txBody>
          <a:bodyPr/>
          <a:lstStyle/>
          <a:p>
            <a:pPr marL="0" indent="0">
              <a:buNone/>
            </a:pPr>
            <a:r>
              <a:rPr lang="es-MX" altLang="en-US" sz="3200" b="1" dirty="0">
                <a:latin typeface="Times New Roman" panose="02020603050405020304" pitchFamily="18" charset="0"/>
                <a:cs typeface="Times New Roman" panose="02020603050405020304" pitchFamily="18" charset="0"/>
              </a:rPr>
              <a:t>Respuesta</a:t>
            </a:r>
            <a:r>
              <a:rPr lang="es-MX" altLang="en-US" sz="3200" dirty="0">
                <a:latin typeface="Times New Roman" panose="02020603050405020304" pitchFamily="18" charset="0"/>
                <a:cs typeface="Times New Roman" panose="02020603050405020304" pitchFamily="18" charset="0"/>
              </a:rPr>
              <a:t>: </a:t>
            </a:r>
            <a:r>
              <a:rPr lang="es-MX" altLang="en-US" dirty="0">
                <a:latin typeface="Times New Roman" panose="02020603050405020304" pitchFamily="18" charset="0"/>
                <a:cs typeface="Times New Roman" panose="02020603050405020304" pitchFamily="18" charset="0"/>
              </a:rPr>
              <a:t>Sí</a:t>
            </a:r>
            <a:endParaRPr lang="es-MX" altLang="en-US" sz="1200" dirty="0">
              <a:latin typeface="Times New Roman" panose="02020603050405020304" pitchFamily="18" charset="0"/>
              <a:cs typeface="Times New Roman" panose="02020603050405020304" pitchFamily="18" charset="0"/>
            </a:endParaRPr>
          </a:p>
          <a:p>
            <a:pPr marL="0" indent="0">
              <a:buNone/>
            </a:pPr>
            <a:r>
              <a:rPr lang="es-MX" altLang="en-US" dirty="0">
                <a:latin typeface="Times New Roman" panose="02020603050405020304" pitchFamily="18" charset="0"/>
                <a:cs typeface="Times New Roman" panose="02020603050405020304" pitchFamily="18" charset="0"/>
              </a:rPr>
              <a:t>Ponte en contacto con los funcionarios locales o las empresas de servicios públicos antes de excavar.</a:t>
            </a:r>
            <a:endParaRPr lang="es-MX" altLang="en-US" sz="32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57</a:t>
            </a:fld>
            <a:endParaRPr lang="en-US"/>
          </a:p>
        </p:txBody>
      </p:sp>
    </p:spTree>
    <p:extLst>
      <p:ext uri="{BB962C8B-B14F-4D97-AF65-F5344CB8AC3E}">
        <p14:creationId xmlns:p14="http://schemas.microsoft.com/office/powerpoint/2010/main" val="1413892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1</a:t>
            </a:r>
            <a:endParaRPr lang="en-US" altLang="en-US" dirty="0"/>
          </a:p>
        </p:txBody>
      </p:sp>
      <p:sp>
        <p:nvSpPr>
          <p:cNvPr id="14" name="Rectangle 6"/>
          <p:cNvSpPr>
            <a:spLocks noChangeArrowheads="1"/>
          </p:cNvSpPr>
          <p:nvPr/>
        </p:nvSpPr>
        <p:spPr bwMode="auto">
          <a:xfrm>
            <a:off x="228600" y="1162637"/>
            <a:ext cx="8763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2900" dirty="0">
                <a:latin typeface="Times New Roman" panose="02020603050405020304" pitchFamily="18" charset="0"/>
                <a:ea typeface="AR PL UMing HK" charset="0"/>
                <a:cs typeface="Times New Roman" panose="02020603050405020304" pitchFamily="18" charset="0"/>
              </a:rPr>
              <a:t>¿Qué peligros de excavación puedes encontrar a aquí?</a:t>
            </a:r>
            <a:endParaRPr lang="en-US" altLang="en-US" sz="2900" dirty="0">
              <a:latin typeface="Times New Roman" panose="02020603050405020304" pitchFamily="18" charset="0"/>
              <a:ea typeface="AR PL UMing HK" charset="0"/>
              <a:cs typeface="Times New Roman" panose="02020603050405020304" pitchFamily="18" charset="0"/>
            </a:endParaRPr>
          </a:p>
        </p:txBody>
      </p:sp>
      <p:pic>
        <p:nvPicPr>
          <p:cNvPr id="11" name="Picture 3" descr="Picture1">
            <a:extLst>
              <a:ext uri="{C183D7F6-B498-43B3-948B-1728B52AA6E4}">
                <adec:decorative xmlns:adec="http://schemas.microsoft.com/office/drawing/2017/decorative" val="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5867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765741" y="2806774"/>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5" name="AutoShape 4"/>
          <p:cNvSpPr>
            <a:spLocks noChangeArrowheads="1"/>
          </p:cNvSpPr>
          <p:nvPr/>
        </p:nvSpPr>
        <p:spPr bwMode="auto">
          <a:xfrm>
            <a:off x="355600" y="4865244"/>
            <a:ext cx="3302000" cy="1433956"/>
          </a:xfrm>
          <a:prstGeom prst="wedgeRoundRectCallout">
            <a:avLst>
              <a:gd name="adj1" fmla="val 26583"/>
              <a:gd name="adj2" fmla="val -13228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MX" altLang="en-US" sz="2800" dirty="0">
                <a:effectLst>
                  <a:outerShdw blurRad="38100" dist="38100" dir="2700000" algn="tl">
                    <a:srgbClr val="FFFFFF"/>
                  </a:outerShdw>
                </a:effectLst>
                <a:latin typeface="Times" panose="02020603060405020304" pitchFamily="18" charset="0"/>
                <a:sym typeface="Helvetica Neue" charset="0"/>
              </a:rPr>
              <a:t>la excavadora está muy cerca del borde de la zanja</a:t>
            </a:r>
          </a:p>
          <a:p>
            <a:endParaRPr lang="en-US" altLang="en-US" sz="1600" dirty="0"/>
          </a:p>
        </p:txBody>
      </p:sp>
      <p:sp>
        <p:nvSpPr>
          <p:cNvPr id="12" name="Rectangle 11"/>
          <p:cNvSpPr/>
          <p:nvPr/>
        </p:nvSpPr>
        <p:spPr>
          <a:xfrm>
            <a:off x="4230277" y="3422772"/>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3" name="AutoShape 4"/>
          <p:cNvSpPr>
            <a:spLocks noChangeArrowheads="1"/>
          </p:cNvSpPr>
          <p:nvPr/>
        </p:nvSpPr>
        <p:spPr bwMode="auto">
          <a:xfrm>
            <a:off x="5105400" y="2043151"/>
            <a:ext cx="3886200" cy="2743200"/>
          </a:xfrm>
          <a:prstGeom prst="wedgeRoundRectCallout">
            <a:avLst>
              <a:gd name="adj1" fmla="val -54384"/>
              <a:gd name="adj2" fmla="val 4840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dirty="0">
                <a:effectLst>
                  <a:outerShdw blurRad="38100" dist="38100" dir="2700000" algn="tl">
                    <a:srgbClr val="FFFFFF"/>
                  </a:outerShdw>
                </a:effectLst>
                <a:latin typeface="Times" panose="02020603060405020304" pitchFamily="18" charset="0"/>
                <a:sym typeface="Helvetica Neue" charset="0"/>
              </a:rPr>
              <a:t>la caja de la zanja debe estar por encima del borde de la zanja para evitar que la tierra vuelva a caer dentro de la excavación</a:t>
            </a:r>
            <a:endParaRPr lang="en-US" altLang="en-US" sz="2800" dirty="0"/>
          </a:p>
        </p:txBody>
      </p:sp>
      <p:sp>
        <p:nvSpPr>
          <p:cNvPr id="2" name="Slide Number Placeholder 1"/>
          <p:cNvSpPr>
            <a:spLocks noGrp="1"/>
          </p:cNvSpPr>
          <p:nvPr>
            <p:ph type="sldNum" sz="quarter" idx="10"/>
          </p:nvPr>
        </p:nvSpPr>
        <p:spPr/>
        <p:txBody>
          <a:bodyPr/>
          <a:lstStyle/>
          <a:p>
            <a:fld id="{CE4D45F6-FF50-4BC5-8A2D-899CD8EC2ED8}" type="slidenum">
              <a:rPr lang="en-US" smtClean="0"/>
              <a:t>58</a:t>
            </a:fld>
            <a:endParaRPr lang="en-US"/>
          </a:p>
        </p:txBody>
      </p:sp>
    </p:spTree>
    <p:extLst>
      <p:ext uri="{BB962C8B-B14F-4D97-AF65-F5344CB8AC3E}">
        <p14:creationId xmlns:p14="http://schemas.microsoft.com/office/powerpoint/2010/main" val="1655689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2</a:t>
            </a:r>
            <a:endParaRPr lang="en-US" altLang="en-US" dirty="0"/>
          </a:p>
        </p:txBody>
      </p:sp>
      <p:sp>
        <p:nvSpPr>
          <p:cNvPr id="22" name="Rectangle 6"/>
          <p:cNvSpPr>
            <a:spLocks noChangeArrowheads="1"/>
          </p:cNvSpPr>
          <p:nvPr/>
        </p:nvSpPr>
        <p:spPr bwMode="auto">
          <a:xfrm>
            <a:off x="228600" y="1162637"/>
            <a:ext cx="8763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2900" dirty="0">
                <a:latin typeface="Times New Roman" panose="02020603050405020304" pitchFamily="18" charset="0"/>
                <a:ea typeface="AR PL UMing HK" charset="0"/>
                <a:cs typeface="Times New Roman" panose="02020603050405020304" pitchFamily="18" charset="0"/>
              </a:rPr>
              <a:t>¿Qué peligros de excavación puedes encontrar a aquí?</a:t>
            </a:r>
            <a:endParaRPr lang="en-US" altLang="en-US" sz="2900" dirty="0">
              <a:latin typeface="Times New Roman" panose="02020603050405020304" pitchFamily="18" charset="0"/>
              <a:ea typeface="AR PL UMing HK" charset="0"/>
              <a:cs typeface="Times New Roman" panose="02020603050405020304" pitchFamily="18" charset="0"/>
            </a:endParaRPr>
          </a:p>
        </p:txBody>
      </p:sp>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927" t="18889" r="44444" b="14444"/>
          <a:stretch>
            <a:fillRect/>
          </a:stretch>
        </p:blipFill>
        <p:spPr bwMode="auto">
          <a:xfrm>
            <a:off x="2743055" y="1774341"/>
            <a:ext cx="3848180" cy="485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4"/>
          <p:cNvSpPr>
            <a:spLocks noChangeArrowheads="1"/>
          </p:cNvSpPr>
          <p:nvPr/>
        </p:nvSpPr>
        <p:spPr bwMode="auto">
          <a:xfrm>
            <a:off x="431800" y="1828799"/>
            <a:ext cx="2110362" cy="1485901"/>
          </a:xfrm>
          <a:prstGeom prst="wedgeRoundRectCallout">
            <a:avLst>
              <a:gd name="adj1" fmla="val 65003"/>
              <a:gd name="adj2" fmla="val -106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2800" dirty="0">
                <a:latin typeface="Times New Roman" panose="02020603050405020304" pitchFamily="18" charset="0"/>
                <a:cs typeface="Times New Roman" panose="02020603050405020304" pitchFamily="18" charset="0"/>
              </a:rPr>
              <a:t>material que caiga en la zanja</a:t>
            </a:r>
          </a:p>
        </p:txBody>
      </p:sp>
      <p:sp>
        <p:nvSpPr>
          <p:cNvPr id="20" name="Rectangle 19"/>
          <p:cNvSpPr/>
          <p:nvPr/>
        </p:nvSpPr>
        <p:spPr>
          <a:xfrm>
            <a:off x="2743055" y="1183985"/>
            <a:ext cx="915635" cy="1631216"/>
          </a:xfrm>
          <a:prstGeom prst="rect">
            <a:avLst/>
          </a:prstGeom>
        </p:spPr>
        <p:txBody>
          <a:bodyPr wrap="none">
            <a:spAutoFit/>
          </a:bodyPr>
          <a:lstStyle/>
          <a:p>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4" name="Rectangle 13"/>
          <p:cNvSpPr/>
          <p:nvPr/>
        </p:nvSpPr>
        <p:spPr>
          <a:xfrm>
            <a:off x="4009959" y="1264384"/>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3" name="AutoShape 4"/>
          <p:cNvSpPr>
            <a:spLocks noChangeArrowheads="1"/>
          </p:cNvSpPr>
          <p:nvPr/>
        </p:nvSpPr>
        <p:spPr bwMode="auto">
          <a:xfrm>
            <a:off x="327682" y="4096962"/>
            <a:ext cx="2556359" cy="1077480"/>
          </a:xfrm>
          <a:prstGeom prst="wedgeRoundRectCallout">
            <a:avLst>
              <a:gd name="adj1" fmla="val 108693"/>
              <a:gd name="adj2" fmla="val -19775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2800" dirty="0">
                <a:latin typeface="Times New Roman" panose="02020603050405020304" pitchFamily="18" charset="0"/>
                <a:cs typeface="Times New Roman" panose="02020603050405020304" pitchFamily="18" charset="0"/>
              </a:rPr>
              <a:t>vibraciones del equipo</a:t>
            </a:r>
          </a:p>
        </p:txBody>
      </p:sp>
      <p:sp>
        <p:nvSpPr>
          <p:cNvPr id="17" name="AutoShape 4"/>
          <p:cNvSpPr>
            <a:spLocks noChangeArrowheads="1"/>
          </p:cNvSpPr>
          <p:nvPr/>
        </p:nvSpPr>
        <p:spPr bwMode="auto">
          <a:xfrm>
            <a:off x="5487833" y="2143233"/>
            <a:ext cx="2962424" cy="985918"/>
          </a:xfrm>
          <a:prstGeom prst="wedgeRoundRectCallout">
            <a:avLst>
              <a:gd name="adj1" fmla="val -55958"/>
              <a:gd name="adj2" fmla="val -857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2800" dirty="0">
                <a:latin typeface="Times New Roman" panose="02020603050405020304" pitchFamily="18" charset="0"/>
                <a:cs typeface="Times New Roman" panose="02020603050405020304" pitchFamily="18" charset="0"/>
              </a:rPr>
              <a:t>humo proveniente del equipo</a:t>
            </a:r>
          </a:p>
        </p:txBody>
      </p:sp>
      <p:sp>
        <p:nvSpPr>
          <p:cNvPr id="18" name="Rectangle 17"/>
          <p:cNvSpPr/>
          <p:nvPr/>
        </p:nvSpPr>
        <p:spPr>
          <a:xfrm>
            <a:off x="4713183" y="2978067"/>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6075310" y="3571138"/>
            <a:ext cx="1994268" cy="1035481"/>
          </a:xfrm>
          <a:prstGeom prst="wedgeRoundRectCallout">
            <a:avLst>
              <a:gd name="adj1" fmla="val -69196"/>
              <a:gd name="adj2" fmla="val -3397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2800" dirty="0">
                <a:latin typeface="Times New Roman" panose="02020603050405020304" pitchFamily="18" charset="0"/>
                <a:cs typeface="Times New Roman" panose="02020603050405020304" pitchFamily="18" charset="0"/>
              </a:rPr>
              <a:t>peligro de derrumbe</a:t>
            </a:r>
          </a:p>
        </p:txBody>
      </p:sp>
      <p:sp>
        <p:nvSpPr>
          <p:cNvPr id="15" name="Rectangle 14"/>
          <p:cNvSpPr/>
          <p:nvPr/>
        </p:nvSpPr>
        <p:spPr>
          <a:xfrm>
            <a:off x="4743062" y="4230037"/>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6" name="AutoShape 4"/>
          <p:cNvSpPr>
            <a:spLocks noChangeArrowheads="1"/>
          </p:cNvSpPr>
          <p:nvPr/>
        </p:nvSpPr>
        <p:spPr bwMode="auto">
          <a:xfrm>
            <a:off x="6362389" y="4876800"/>
            <a:ext cx="2087867" cy="1422400"/>
          </a:xfrm>
          <a:prstGeom prst="wedgeRoundRectCallout">
            <a:avLst>
              <a:gd name="adj1" fmla="val -68331"/>
              <a:gd name="adj2" fmla="val -195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2800" dirty="0">
                <a:latin typeface="Times New Roman" panose="02020603050405020304" pitchFamily="18" charset="0"/>
                <a:cs typeface="Times New Roman" panose="02020603050405020304" pitchFamily="18" charset="0"/>
              </a:rPr>
              <a:t>exposición a caída de objetos</a:t>
            </a:r>
          </a:p>
        </p:txBody>
      </p:sp>
      <p:sp>
        <p:nvSpPr>
          <p:cNvPr id="2" name="Slide Number Placeholder 1"/>
          <p:cNvSpPr>
            <a:spLocks noGrp="1"/>
          </p:cNvSpPr>
          <p:nvPr>
            <p:ph type="sldNum" sz="quarter" idx="10"/>
          </p:nvPr>
        </p:nvSpPr>
        <p:spPr/>
        <p:txBody>
          <a:bodyPr/>
          <a:lstStyle/>
          <a:p>
            <a:fld id="{CE4D45F6-FF50-4BC5-8A2D-899CD8EC2ED8}" type="slidenum">
              <a:rPr lang="en-US" smtClean="0"/>
              <a:t>59</a:t>
            </a:fld>
            <a:endParaRPr lang="en-US"/>
          </a:p>
        </p:txBody>
      </p:sp>
    </p:spTree>
    <p:extLst>
      <p:ext uri="{BB962C8B-B14F-4D97-AF65-F5344CB8AC3E}">
        <p14:creationId xmlns:p14="http://schemas.microsoft.com/office/powerpoint/2010/main" val="297225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Pre-Test</a:t>
            </a:r>
            <a:endParaRPr lang="en-US" altLang="en-US"/>
          </a:p>
        </p:txBody>
      </p:sp>
      <p:sp>
        <p:nvSpPr>
          <p:cNvPr id="19" name="Content Placeholder 2"/>
          <p:cNvSpPr txBox="1">
            <a:spLocks/>
          </p:cNvSpPr>
          <p:nvPr/>
        </p:nvSpPr>
        <p:spPr bwMode="auto">
          <a:xfrm>
            <a:off x="754459" y="2133600"/>
            <a:ext cx="7635081" cy="139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s-MX" altLang="en-US" sz="4000" dirty="0">
                <a:latin typeface="Times New Roman" panose="02020603050405020304" pitchFamily="18" charset="0"/>
                <a:cs typeface="Times New Roman" panose="02020603050405020304" pitchFamily="18" charset="0"/>
              </a:rPr>
              <a:t>Por favor inicia el Pre-Test </a:t>
            </a:r>
          </a:p>
          <a:p>
            <a:pPr marL="0" indent="0" algn="just" defTabSz="914400" eaLnBrk="1" hangingPunct="1">
              <a:buClr>
                <a:srgbClr val="3333FF"/>
              </a:buClr>
              <a:buNone/>
            </a:pPr>
            <a:r>
              <a:rPr lang="en-US" altLang="en-US" sz="4000" dirty="0">
                <a:latin typeface="Times New Roman" panose="02020603050405020304" pitchFamily="18" charset="0"/>
                <a:cs typeface="Times New Roman" panose="02020603050405020304" pitchFamily="18" charset="0"/>
              </a:rPr>
              <a:t>                 (</a:t>
            </a:r>
            <a:r>
              <a:rPr lang="es-MX" altLang="en-US" sz="4000" dirty="0">
                <a:latin typeface="Times New Roman" panose="02020603050405020304" pitchFamily="18" charset="0"/>
                <a:cs typeface="Times New Roman" panose="02020603050405020304" pitchFamily="18" charset="0"/>
              </a:rPr>
              <a:t>15 Minutos</a:t>
            </a:r>
            <a:r>
              <a:rPr lang="en-US" altLang="en-US" sz="40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6339570" y="1999788"/>
            <a:ext cx="1563249" cy="954107"/>
          </a:xfrm>
          <a:prstGeom prst="rect">
            <a:avLst/>
          </a:prstGeom>
          <a:noFill/>
        </p:spPr>
        <p:txBody>
          <a:bodyPr wrap="none" rtlCol="0">
            <a:spAutoFit/>
          </a:bodyPr>
          <a:lstStyle/>
          <a:p>
            <a:pPr algn="ctr"/>
            <a:r>
              <a:rPr lang="es-MX" sz="2800" b="1" dirty="0"/>
              <a:t>Examen</a:t>
            </a:r>
          </a:p>
          <a:p>
            <a:pPr algn="ctr"/>
            <a:r>
              <a:rPr lang="es-MX" sz="2800" b="1" dirty="0"/>
              <a:t>Previo</a:t>
            </a:r>
          </a:p>
        </p:txBody>
      </p:sp>
      <p:sp>
        <p:nvSpPr>
          <p:cNvPr id="2" name="Slide Number Placeholder 1"/>
          <p:cNvSpPr>
            <a:spLocks noGrp="1"/>
          </p:cNvSpPr>
          <p:nvPr>
            <p:ph type="sldNum" sz="quarter" idx="10"/>
          </p:nvPr>
        </p:nvSpPr>
        <p:spPr/>
        <p:txBody>
          <a:bodyPr/>
          <a:lstStyle/>
          <a:p>
            <a:fld id="{CE4D45F6-FF50-4BC5-8A2D-899CD8EC2ED8}" type="slidenum">
              <a:rPr lang="en-US" smtClean="0"/>
              <a:t>6</a:t>
            </a:fld>
            <a:endParaRPr lang="en-US"/>
          </a:p>
        </p:txBody>
      </p:sp>
    </p:spTree>
    <p:extLst>
      <p:ext uri="{BB962C8B-B14F-4D97-AF65-F5344CB8AC3E}">
        <p14:creationId xmlns:p14="http://schemas.microsoft.com/office/powerpoint/2010/main" val="2723349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3</a:t>
            </a:r>
            <a:endParaRPr lang="en-US" altLang="en-US" dirty="0"/>
          </a:p>
        </p:txBody>
      </p:sp>
      <p:sp>
        <p:nvSpPr>
          <p:cNvPr id="13" name="Rectangle 6"/>
          <p:cNvSpPr>
            <a:spLocks noChangeArrowheads="1"/>
          </p:cNvSpPr>
          <p:nvPr/>
        </p:nvSpPr>
        <p:spPr bwMode="auto">
          <a:xfrm>
            <a:off x="66676" y="1087369"/>
            <a:ext cx="884872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2900" dirty="0">
                <a:latin typeface="Times New Roman" panose="02020603050405020304" pitchFamily="18" charset="0"/>
                <a:ea typeface="AR PL UMing HK" charset="0"/>
                <a:cs typeface="Times New Roman" panose="02020603050405020304" pitchFamily="18" charset="0"/>
              </a:rPr>
              <a:t>¿Cómo evitar que los coches caigan en la excavación?</a:t>
            </a:r>
            <a:endParaRPr lang="en-US" altLang="en-US" sz="2900" dirty="0">
              <a:latin typeface="Times New Roman" panose="02020603050405020304" pitchFamily="18" charset="0"/>
              <a:ea typeface="AR PL UMing HK" charset="0"/>
              <a:cs typeface="Times New Roman" panose="02020603050405020304" pitchFamily="18" charset="0"/>
            </a:endParaRPr>
          </a:p>
        </p:txBody>
      </p:sp>
      <p:pic>
        <p:nvPicPr>
          <p:cNvPr id="11"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0" t="19260" r="20000" b="18518"/>
          <a:stretch>
            <a:fillRect/>
          </a:stretch>
        </p:blipFill>
        <p:spPr bwMode="auto">
          <a:xfrm>
            <a:off x="1659732" y="1796597"/>
            <a:ext cx="5788443" cy="450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a:off x="508000" y="2043639"/>
            <a:ext cx="1936151" cy="924005"/>
          </a:xfrm>
          <a:prstGeom prst="wedgeRoundRectCallout">
            <a:avLst>
              <a:gd name="adj1" fmla="val 37333"/>
              <a:gd name="adj2" fmla="val 10613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s-MX" altLang="en-US" sz="2800" dirty="0">
                <a:latin typeface="Times New Roman"/>
                <a:cs typeface="Times New Roman"/>
              </a:rPr>
              <a:t>instalar barricadas</a:t>
            </a:r>
            <a:endParaRPr lang="es-MX" alt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2002505" y="260909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8" name="AutoShape 4"/>
          <p:cNvSpPr>
            <a:spLocks noChangeArrowheads="1"/>
          </p:cNvSpPr>
          <p:nvPr/>
        </p:nvSpPr>
        <p:spPr bwMode="auto">
          <a:xfrm>
            <a:off x="406400" y="4362539"/>
            <a:ext cx="2988244" cy="1943696"/>
          </a:xfrm>
          <a:prstGeom prst="wedgeRoundRectCallout">
            <a:avLst>
              <a:gd name="adj1" fmla="val 67160"/>
              <a:gd name="adj2" fmla="val 58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s-MX" altLang="en-US" sz="2800" dirty="0">
                <a:latin typeface="Times New Roman"/>
                <a:cs typeface="Times New Roman"/>
              </a:rPr>
              <a:t>mantener el material al menos a 2 pies de la excavación</a:t>
            </a:r>
            <a:endParaRPr lang="es-MX" alt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3503965" y="411480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7" name="Rectangle 16"/>
          <p:cNvSpPr/>
          <p:nvPr/>
        </p:nvSpPr>
        <p:spPr>
          <a:xfrm>
            <a:off x="4646965" y="396240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4561224" y="5425103"/>
            <a:ext cx="3696764" cy="1045042"/>
          </a:xfrm>
          <a:prstGeom prst="wedgeRoundRectCallout">
            <a:avLst>
              <a:gd name="adj1" fmla="val -34208"/>
              <a:gd name="adj2" fmla="val -7994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s-ES" sz="2800" dirty="0">
                <a:latin typeface="Times New Roman"/>
                <a:cs typeface="Times New Roman"/>
              </a:rPr>
              <a:t>designar un abanderado capacitado</a:t>
            </a:r>
          </a:p>
        </p:txBody>
      </p:sp>
      <p:sp>
        <p:nvSpPr>
          <p:cNvPr id="2" name="Slide Number Placeholder 1"/>
          <p:cNvSpPr>
            <a:spLocks noGrp="1"/>
          </p:cNvSpPr>
          <p:nvPr>
            <p:ph type="sldNum" sz="quarter" idx="10"/>
          </p:nvPr>
        </p:nvSpPr>
        <p:spPr/>
        <p:txBody>
          <a:bodyPr/>
          <a:lstStyle/>
          <a:p>
            <a:fld id="{CE4D45F6-FF50-4BC5-8A2D-899CD8EC2ED8}" type="slidenum">
              <a:rPr lang="en-US" smtClean="0"/>
              <a:t>60</a:t>
            </a:fld>
            <a:endParaRPr lang="en-US"/>
          </a:p>
        </p:txBody>
      </p:sp>
    </p:spTree>
    <p:extLst>
      <p:ext uri="{BB962C8B-B14F-4D97-AF65-F5344CB8AC3E}">
        <p14:creationId xmlns:p14="http://schemas.microsoft.com/office/powerpoint/2010/main" val="3516287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454054"/>
            <a:ext cx="9144000" cy="1136039"/>
          </a:xfrm>
        </p:spPr>
        <p:txBody>
          <a:bodyPr/>
          <a:lstStyle/>
          <a:p>
            <a:r>
              <a:rPr lang="es-ES" altLang="en-US" sz="3200" dirty="0">
                <a:latin typeface="Times New Roman" panose="02020603050405020304" pitchFamily="18" charset="0"/>
                <a:ea typeface="SimSun" panose="02010600030101010101" pitchFamily="2" charset="-122"/>
              </a:rPr>
              <a:t>Agenda de módulos de entrenamiento para la Sección III</a:t>
            </a:r>
            <a:endParaRPr lang="en-US" altLang="en-US" sz="3200" dirty="0"/>
          </a:p>
        </p:txBody>
      </p:sp>
      <p:sp>
        <p:nvSpPr>
          <p:cNvPr id="11" name="Content Placeholder 2"/>
          <p:cNvSpPr>
            <a:spLocks noGrp="1"/>
          </p:cNvSpPr>
          <p:nvPr>
            <p:ph idx="1"/>
          </p:nvPr>
        </p:nvSpPr>
        <p:spPr>
          <a:xfrm>
            <a:off x="0" y="1386681"/>
            <a:ext cx="9144000" cy="1000919"/>
          </a:xfrm>
        </p:spPr>
        <p:txBody>
          <a:bodyPr/>
          <a:lstStyle/>
          <a:p>
            <a:pPr algn="just">
              <a:buClr>
                <a:schemeClr val="bg1">
                  <a:lumMod val="75000"/>
                </a:schemeClr>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s-ES" altLang="en-US" sz="2800" dirty="0">
                <a:solidFill>
                  <a:schemeClr val="bg1">
                    <a:lumMod val="75000"/>
                  </a:schemeClr>
                </a:solidFill>
                <a:latin typeface="Times New Roman" panose="02020603050405020304" pitchFamily="18" charset="0"/>
                <a:cs typeface="Times New Roman" panose="02020603050405020304" pitchFamily="18" charset="0"/>
              </a:rPr>
              <a:t>Sección I: Términos Básicos y Caso de Estudio</a:t>
            </a:r>
          </a:p>
          <a:p>
            <a:pPr algn="just">
              <a:buClr>
                <a:schemeClr val="bg1">
                  <a:lumMod val="75000"/>
                </a:schemeClr>
              </a:buClr>
              <a:buFont typeface="Wingdings" panose="05000000000000000000" pitchFamily="2" charset="2"/>
              <a:buChar char="q"/>
            </a:pPr>
            <a:r>
              <a:rPr lang="es-ES" altLang="en-US" sz="2800" dirty="0">
                <a:solidFill>
                  <a:schemeClr val="bg1">
                    <a:lumMod val="75000"/>
                  </a:schemeClr>
                </a:solidFill>
                <a:latin typeface="Times New Roman" panose="02020603050405020304" pitchFamily="18" charset="0"/>
                <a:cs typeface="Times New Roman" panose="02020603050405020304" pitchFamily="18" charset="0"/>
              </a:rPr>
              <a:t> Sección II: Peligros en Excavación en Construcción</a:t>
            </a:r>
            <a:endParaRPr lang="en-US" altLang="en-US" sz="28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6" name="Content Placeholder 2"/>
          <p:cNvSpPr txBox="1">
            <a:spLocks/>
          </p:cNvSpPr>
          <p:nvPr/>
        </p:nvSpPr>
        <p:spPr bwMode="auto">
          <a:xfrm>
            <a:off x="0" y="2374899"/>
            <a:ext cx="90678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a:latin typeface="Times New Roman" panose="02020603050405020304" pitchFamily="18" charset="0"/>
                <a:cs typeface="Times New Roman" panose="02020603050405020304" pitchFamily="18" charset="0"/>
              </a:rPr>
              <a:t> </a:t>
            </a:r>
            <a:r>
              <a:rPr lang="es-ES" altLang="en-US" sz="2800" kern="0" dirty="0">
                <a:latin typeface="Times New Roman" panose="02020603050405020304" pitchFamily="18" charset="0"/>
                <a:cs typeface="Times New Roman" panose="02020603050405020304" pitchFamily="18" charset="0"/>
              </a:rPr>
              <a:t>Sección III: Prevención de Peligros en Excavación </a:t>
            </a:r>
            <a:endParaRPr lang="en-US" altLang="en-US" kern="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sz="2600" kern="0" dirty="0">
                <a:latin typeface="Times New Roman" panose="02020603050405020304" pitchFamily="18" charset="0"/>
                <a:cs typeface="Times New Roman" panose="02020603050405020304" pitchFamily="18" charset="0"/>
              </a:rPr>
              <a:t>Medidas de protección contra derrumbes</a:t>
            </a:r>
          </a:p>
          <a:p>
            <a:pPr lvl="1" algn="just">
              <a:buClr>
                <a:srgbClr val="3333FF"/>
              </a:buClr>
              <a:buFont typeface="Wingdings" panose="05000000000000000000" pitchFamily="2" charset="2"/>
              <a:buChar char="§"/>
            </a:pPr>
            <a:r>
              <a:rPr lang="es-ES" sz="2600" kern="0" dirty="0">
                <a:latin typeface="Times New Roman" panose="02020603050405020304" pitchFamily="18" charset="0"/>
                <a:cs typeface="Times New Roman" panose="02020603050405020304" pitchFamily="18" charset="0"/>
              </a:rPr>
              <a:t>Busque agua estancada en las zanjas</a:t>
            </a:r>
          </a:p>
          <a:p>
            <a:pPr lvl="1" algn="just">
              <a:buClr>
                <a:srgbClr val="3333FF"/>
              </a:buClr>
              <a:buFont typeface="Wingdings" panose="05000000000000000000" pitchFamily="2" charset="2"/>
              <a:buChar char="§"/>
            </a:pPr>
            <a:r>
              <a:rPr lang="es-ES" sz="2600" kern="0" dirty="0">
                <a:latin typeface="Times New Roman" panose="02020603050405020304" pitchFamily="18" charset="0"/>
                <a:cs typeface="Times New Roman" panose="02020603050405020304" pitchFamily="18" charset="0"/>
              </a:rPr>
              <a:t>Comprueba peligros atmosféricos</a:t>
            </a:r>
          </a:p>
          <a:p>
            <a:pPr lvl="1" algn="just">
              <a:buClr>
                <a:srgbClr val="3333FF"/>
              </a:buClr>
              <a:buFont typeface="Wingdings" panose="05000000000000000000" pitchFamily="2" charset="2"/>
              <a:buChar char="§"/>
            </a:pPr>
            <a:r>
              <a:rPr lang="es-ES" sz="2600" kern="0" dirty="0">
                <a:latin typeface="Times New Roman" panose="02020603050405020304" pitchFamily="18" charset="0"/>
                <a:cs typeface="Times New Roman" panose="02020603050405020304" pitchFamily="18" charset="0"/>
              </a:rPr>
              <a:t>Garantizar una forma segura de entrar y salir</a:t>
            </a:r>
          </a:p>
          <a:p>
            <a:pPr lvl="1" algn="just">
              <a:buClr>
                <a:srgbClr val="3333FF"/>
              </a:buClr>
              <a:buFont typeface="Wingdings" panose="05000000000000000000" pitchFamily="2" charset="2"/>
              <a:buChar char="§"/>
            </a:pPr>
            <a:r>
              <a:rPr lang="es-ES" sz="2600" kern="0" dirty="0">
                <a:latin typeface="Times New Roman" panose="02020603050405020304" pitchFamily="18" charset="0"/>
                <a:cs typeface="Times New Roman" panose="02020603050405020304" pitchFamily="18" charset="0"/>
              </a:rPr>
              <a:t>No trabaje bajo objetos suspendidos o elevados</a:t>
            </a:r>
          </a:p>
          <a:p>
            <a:pPr lvl="1" algn="just">
              <a:buClr>
                <a:srgbClr val="3333FF"/>
              </a:buClr>
              <a:buFont typeface="Wingdings" panose="05000000000000000000" pitchFamily="2" charset="2"/>
              <a:buChar char="§"/>
            </a:pPr>
            <a:r>
              <a:rPr lang="es-ES" sz="2600" kern="0" dirty="0">
                <a:latin typeface="Times New Roman" panose="02020603050405020304" pitchFamily="18" charset="0"/>
                <a:cs typeface="Times New Roman" panose="02020603050405020304" pitchFamily="18" charset="0"/>
              </a:rPr>
              <a:t>Mantenga los materiales lejos de los bordes de las zanjas</a:t>
            </a:r>
          </a:p>
          <a:p>
            <a:pPr lvl="1">
              <a:buClr>
                <a:srgbClr val="3333FF"/>
              </a:buClr>
              <a:buFont typeface="Wingdings" panose="05000000000000000000" pitchFamily="2" charset="2"/>
              <a:buChar char="§"/>
            </a:pPr>
            <a:r>
              <a:rPr lang="es-ES" sz="2600" kern="0" dirty="0">
                <a:latin typeface="Times New Roman" panose="02020603050405020304" pitchFamily="18" charset="0"/>
                <a:cs typeface="Times New Roman" panose="02020603050405020304" pitchFamily="18" charset="0"/>
              </a:rPr>
              <a:t>Nunca excave una zanja a menos que el sitio haya sido inspeccionado adecuadamente</a:t>
            </a:r>
            <a:endParaRPr lang="en-US" altLang="en-US" sz="2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61</a:t>
            </a:fld>
            <a:endParaRPr lang="en-US"/>
          </a:p>
        </p:txBody>
      </p:sp>
    </p:spTree>
    <p:extLst>
      <p:ext uri="{BB962C8B-B14F-4D97-AF65-F5344CB8AC3E}">
        <p14:creationId xmlns:p14="http://schemas.microsoft.com/office/powerpoint/2010/main" val="960501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4987" y="749615"/>
            <a:ext cx="8995883" cy="563562"/>
          </a:xfrm>
        </p:spPr>
        <p:txBody>
          <a:bodyPr/>
          <a:lstStyle/>
          <a:p>
            <a:r>
              <a:rPr lang="es-MX" altLang="en-US" sz="3200" dirty="0">
                <a:latin typeface="Times New Roman" panose="02020603050405020304" pitchFamily="18" charset="0"/>
                <a:ea typeface="SimSun" panose="02010600030101010101" pitchFamily="2" charset="-122"/>
              </a:rPr>
              <a:t>Medidas de protección contra derrumbes (Parte 1)</a:t>
            </a:r>
            <a:endParaRPr lang="es-MX" altLang="en-US" sz="3200" dirty="0"/>
          </a:p>
        </p:txBody>
      </p:sp>
      <p:sp>
        <p:nvSpPr>
          <p:cNvPr id="11" name="Rectangle 6"/>
          <p:cNvSpPr>
            <a:spLocks noChangeArrowheads="1"/>
          </p:cNvSpPr>
          <p:nvPr/>
        </p:nvSpPr>
        <p:spPr bwMode="auto">
          <a:xfrm>
            <a:off x="380999" y="1782761"/>
            <a:ext cx="848036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altLang="zh-CN" sz="3000" dirty="0">
                <a:latin typeface="Times New Roman" panose="02020603050405020304" pitchFamily="18" charset="0"/>
                <a:ea typeface="AR PL UMing HK" charset="0"/>
                <a:cs typeface="Times New Roman" panose="02020603050405020304" pitchFamily="18" charset="0"/>
              </a:rPr>
              <a:t>Los estándares de excavación de OSHA requieren un sistema de protección en el sitio</a:t>
            </a:r>
          </a:p>
          <a:p>
            <a:pPr marL="914400" lvl="1" indent="-457200" algn="just">
              <a:spcBef>
                <a:spcPts val="1200"/>
              </a:spcBef>
              <a:buClr>
                <a:srgbClr val="0000FF"/>
              </a:buClr>
              <a:buFont typeface="Wingdings" panose="05000000000000000000" pitchFamily="2" charset="2"/>
              <a:buChar char="§"/>
            </a:pPr>
            <a:r>
              <a:rPr lang="es-MX" altLang="zh-CN" sz="2800" dirty="0">
                <a:latin typeface="Times New Roman" panose="02020603050405020304" pitchFamily="18" charset="0"/>
                <a:ea typeface="AR PL UMing HK" charset="0"/>
                <a:cs typeface="Times New Roman" panose="02020603050405020304" pitchFamily="18" charset="0"/>
              </a:rPr>
              <a:t>cuando una excavación tiene 5 pies de profundidad o más, a menos que la excavación se haga completamente en roca estable.</a:t>
            </a:r>
          </a:p>
          <a:p>
            <a:pPr marL="914400" lvl="1" indent="-457200" algn="just">
              <a:spcBef>
                <a:spcPts val="1200"/>
              </a:spcBef>
              <a:buClr>
                <a:srgbClr val="0000FF"/>
              </a:buClr>
              <a:buFont typeface="Wingdings" panose="05000000000000000000" pitchFamily="2" charset="2"/>
              <a:buChar char="§"/>
            </a:pPr>
            <a:r>
              <a:rPr lang="es-MX" altLang="zh-CN" sz="2800" dirty="0">
                <a:latin typeface="Times New Roman" panose="02020603050405020304" pitchFamily="18" charset="0"/>
                <a:ea typeface="AR PL UMing HK" charset="0"/>
                <a:cs typeface="Times New Roman" panose="02020603050405020304" pitchFamily="18" charset="0"/>
              </a:rPr>
              <a:t>Si tiene menos de 5 pies de profundidad, una persona competente puede determinar que se requiere un determinado sistema de protección.</a:t>
            </a:r>
          </a:p>
        </p:txBody>
      </p:sp>
      <p:sp>
        <p:nvSpPr>
          <p:cNvPr id="7" name="Rectangle 6"/>
          <p:cNvSpPr/>
          <p:nvPr/>
        </p:nvSpPr>
        <p:spPr>
          <a:xfrm>
            <a:off x="3048000" y="5859018"/>
            <a:ext cx="3387436"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Publicación OSHA: </a:t>
            </a:r>
            <a:r>
              <a:rPr lang="es-MX" altLang="en-US" sz="2400" kern="0" dirty="0">
                <a:latin typeface="Times New Roman" panose="02020603050405020304" pitchFamily="18" charset="0"/>
                <a:cs typeface="Times New Roman" panose="02020603050405020304" pitchFamily="18" charset="0"/>
                <a:hlinkClick r:id="rId4"/>
              </a:rPr>
              <a:t>2226</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62</a:t>
            </a:fld>
            <a:endParaRPr lang="en-US"/>
          </a:p>
        </p:txBody>
      </p:sp>
    </p:spTree>
    <p:extLst>
      <p:ext uri="{BB962C8B-B14F-4D97-AF65-F5344CB8AC3E}">
        <p14:creationId xmlns:p14="http://schemas.microsoft.com/office/powerpoint/2010/main" val="3779802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64987" y="749615"/>
            <a:ext cx="8995883" cy="563562"/>
          </a:xfrm>
        </p:spPr>
        <p:txBody>
          <a:bodyPr/>
          <a:lstStyle/>
          <a:p>
            <a:r>
              <a:rPr lang="es-MX" altLang="en-US" sz="3200" dirty="0">
                <a:latin typeface="Times New Roman" panose="02020603050405020304" pitchFamily="18" charset="0"/>
                <a:ea typeface="SimSun" panose="02010600030101010101" pitchFamily="2" charset="-122"/>
              </a:rPr>
              <a:t>Medidas de protección contra derrumbes (Parte 2)</a:t>
            </a:r>
            <a:endParaRPr lang="es-MX" altLang="en-US" sz="3200" dirty="0"/>
          </a:p>
        </p:txBody>
      </p:sp>
      <p:sp>
        <p:nvSpPr>
          <p:cNvPr id="11" name="Rectangle 6"/>
          <p:cNvSpPr>
            <a:spLocks noChangeArrowheads="1"/>
          </p:cNvSpPr>
          <p:nvPr/>
        </p:nvSpPr>
        <p:spPr bwMode="auto">
          <a:xfrm>
            <a:off x="192022" y="1219200"/>
            <a:ext cx="88757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altLang="zh-CN" sz="3000" dirty="0">
                <a:latin typeface="Times New Roman" panose="02020603050405020304" pitchFamily="18" charset="0"/>
                <a:ea typeface="AR PL UMing HK" charset="0"/>
                <a:cs typeface="Times New Roman" panose="02020603050405020304" pitchFamily="18" charset="0"/>
              </a:rPr>
              <a:t>No entre en zanjas desprotegidas</a:t>
            </a:r>
          </a:p>
          <a:p>
            <a:pPr marL="457200" indent="-457200" algn="just">
              <a:buClr>
                <a:srgbClr val="0000FF"/>
              </a:buClr>
              <a:buFont typeface="Wingdings" panose="05000000000000000000" pitchFamily="2" charset="2"/>
              <a:buChar char="q"/>
            </a:pPr>
            <a:r>
              <a:rPr lang="es-MX" altLang="zh-CN" sz="3000" dirty="0">
                <a:latin typeface="Times New Roman" panose="02020603050405020304" pitchFamily="18" charset="0"/>
                <a:ea typeface="AR PL UMing HK" charset="0"/>
                <a:cs typeface="Times New Roman" panose="02020603050405020304" pitchFamily="18" charset="0"/>
              </a:rPr>
              <a:t>Cuando las excavaciones son ≥ 5 pies de profundidad, se requieren sistemas de protección a menos que la excavación se haga completamente en roca estable</a:t>
            </a:r>
            <a:endParaRPr lang="es-MX" altLang="en-US" sz="3000" dirty="0">
              <a:latin typeface="Times New Roman" panose="02020603050405020304" pitchFamily="18" charset="0"/>
              <a:ea typeface="AR PL UMing HK" charset="0"/>
              <a:cs typeface="Times New Roman" panose="02020603050405020304" pitchFamily="18" charset="0"/>
            </a:endParaRPr>
          </a:p>
        </p:txBody>
      </p:sp>
      <p:pic>
        <p:nvPicPr>
          <p:cNvPr id="3" name="Picture 2" descr="This figure shows good cave-in protection measures" title="cave-in protection meas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3388896"/>
            <a:ext cx="6705600" cy="2657526"/>
          </a:xfrm>
          <a:prstGeom prst="rect">
            <a:avLst/>
          </a:prstGeom>
        </p:spPr>
      </p:pic>
      <p:sp>
        <p:nvSpPr>
          <p:cNvPr id="7" name="Rectangle 6"/>
          <p:cNvSpPr/>
          <p:nvPr/>
        </p:nvSpPr>
        <p:spPr>
          <a:xfrm>
            <a:off x="4343400" y="3962400"/>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2" name="Rectangle 11"/>
          <p:cNvSpPr/>
          <p:nvPr/>
        </p:nvSpPr>
        <p:spPr>
          <a:xfrm>
            <a:off x="135877" y="6096000"/>
            <a:ext cx="8703323"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OSHA: </a:t>
            </a:r>
            <a:r>
              <a:rPr lang="es-ES" altLang="en-US" sz="2400" kern="0" dirty="0">
                <a:latin typeface="Times New Roman" panose="02020603050405020304" pitchFamily="18" charset="0"/>
                <a:cs typeface="Times New Roman" panose="02020603050405020304" pitchFamily="18" charset="0"/>
                <a:hlinkClick r:id="rId5"/>
              </a:rPr>
              <a:t>Ficha de seguridad para zanjas y excavaciones</a:t>
            </a:r>
            <a:endParaRPr lang="en-US"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63</a:t>
            </a:fld>
            <a:endParaRPr lang="en-US"/>
          </a:p>
        </p:txBody>
      </p:sp>
    </p:spTree>
    <p:extLst>
      <p:ext uri="{BB962C8B-B14F-4D97-AF65-F5344CB8AC3E}">
        <p14:creationId xmlns:p14="http://schemas.microsoft.com/office/powerpoint/2010/main" val="2369846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4987" y="749615"/>
            <a:ext cx="8995883" cy="563562"/>
          </a:xfrm>
        </p:spPr>
        <p:txBody>
          <a:bodyPr/>
          <a:lstStyle/>
          <a:p>
            <a:r>
              <a:rPr lang="es-MX" altLang="en-US" sz="3200" dirty="0">
                <a:latin typeface="Times New Roman" panose="02020603050405020304" pitchFamily="18" charset="0"/>
                <a:ea typeface="SimSun" panose="02010600030101010101" pitchFamily="2" charset="-122"/>
              </a:rPr>
              <a:t>Medidas de protección contra derrumbes (Parte 3)</a:t>
            </a:r>
            <a:endParaRPr lang="es-MX" altLang="en-US" sz="3200" dirty="0"/>
          </a:p>
        </p:txBody>
      </p:sp>
      <p:sp>
        <p:nvSpPr>
          <p:cNvPr id="11" name="Rectangle 6"/>
          <p:cNvSpPr>
            <a:spLocks noChangeArrowheads="1"/>
          </p:cNvSpPr>
          <p:nvPr/>
        </p:nvSpPr>
        <p:spPr bwMode="auto">
          <a:xfrm>
            <a:off x="485271" y="1530247"/>
            <a:ext cx="8001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sz="3200" dirty="0">
                <a:latin typeface="Times New Roman" panose="02020603050405020304" pitchFamily="18" charset="0"/>
                <a:cs typeface="Times New Roman" panose="02020603050405020304" pitchFamily="18" charset="0"/>
              </a:rPr>
              <a:t>Cuando las excavaciones sean ≥ 20 pies de profundidad</a:t>
            </a:r>
          </a:p>
          <a:p>
            <a:pPr marL="457200" indent="-457200" algn="just">
              <a:buClr>
                <a:srgbClr val="0000FF"/>
              </a:buClr>
              <a:buFont typeface="Wingdings" panose="05000000000000000000" pitchFamily="2" charset="2"/>
              <a:buChar char="q"/>
            </a:pPr>
            <a:endParaRPr lang="en-US" altLang="en-US" sz="1200" dirty="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s-ES" sz="2800" dirty="0">
                <a:latin typeface="Times New Roman" panose="02020603050405020304" pitchFamily="18" charset="0"/>
                <a:ea typeface="AR PL UMing HK" charset="0"/>
                <a:cs typeface="Times New Roman" panose="02020603050405020304" pitchFamily="18" charset="0"/>
              </a:rPr>
              <a:t>Los sistemas de protección deben ser diseñados por un ingeniero profesional registrado.</a:t>
            </a:r>
          </a:p>
          <a:p>
            <a:pPr marL="914400" lvl="1" indent="-457200" algn="just">
              <a:buClr>
                <a:srgbClr val="0000FF"/>
              </a:buClr>
              <a:buFont typeface="Wingdings" panose="05000000000000000000" pitchFamily="2" charset="2"/>
              <a:buChar char="§"/>
            </a:pPr>
            <a:endParaRPr lang="en-US" sz="2800" dirty="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s-ES" sz="2800" dirty="0">
                <a:latin typeface="Times New Roman" panose="02020603050405020304" pitchFamily="18" charset="0"/>
                <a:ea typeface="AR PL UMing HK" charset="0"/>
                <a:cs typeface="Times New Roman" panose="02020603050405020304" pitchFamily="18" charset="0"/>
              </a:rPr>
              <a:t>Los sistemas de protección se basan en datos tabulados preparados y / o aprobados por un ingeniero profesional registrado.</a:t>
            </a:r>
            <a:endParaRPr lang="en-US" sz="2800" dirty="0">
              <a:latin typeface="Times New Roman" panose="02020603050405020304" pitchFamily="18" charset="0"/>
              <a:ea typeface="AR PL UMing HK" charset="0"/>
              <a:cs typeface="Times New Roman" panose="02020603050405020304" pitchFamily="18" charset="0"/>
            </a:endParaRPr>
          </a:p>
        </p:txBody>
      </p:sp>
      <p:sp>
        <p:nvSpPr>
          <p:cNvPr id="6" name="Rectangle 5"/>
          <p:cNvSpPr/>
          <p:nvPr/>
        </p:nvSpPr>
        <p:spPr>
          <a:xfrm>
            <a:off x="1187670" y="5773975"/>
            <a:ext cx="6889532"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OSHA: </a:t>
            </a:r>
            <a:r>
              <a:rPr lang="es-ES" altLang="en-US" sz="2400" kern="0" dirty="0">
                <a:latin typeface="Times New Roman" panose="02020603050405020304" pitchFamily="18" charset="0"/>
                <a:cs typeface="Times New Roman" panose="02020603050405020304" pitchFamily="18" charset="0"/>
                <a:hlinkClick r:id="rId4"/>
              </a:rPr>
              <a:t>Ficha de seguridad para zanjas y excavaciones</a:t>
            </a:r>
            <a:endParaRPr lang="en-US"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64</a:t>
            </a:fld>
            <a:endParaRPr lang="en-US"/>
          </a:p>
        </p:txBody>
      </p:sp>
    </p:spTree>
    <p:extLst>
      <p:ext uri="{BB962C8B-B14F-4D97-AF65-F5344CB8AC3E}">
        <p14:creationId xmlns:p14="http://schemas.microsoft.com/office/powerpoint/2010/main" val="2544526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4987" y="749615"/>
            <a:ext cx="8995883" cy="563562"/>
          </a:xfrm>
        </p:spPr>
        <p:txBody>
          <a:bodyPr/>
          <a:lstStyle/>
          <a:p>
            <a:r>
              <a:rPr lang="es-MX" altLang="en-US" sz="3200" dirty="0">
                <a:latin typeface="Times New Roman" panose="02020603050405020304" pitchFamily="18" charset="0"/>
                <a:ea typeface="SimSun" panose="02010600030101010101" pitchFamily="2" charset="-122"/>
              </a:rPr>
              <a:t>Medidas de protección contra derrumbes (Parte 4)</a:t>
            </a:r>
            <a:endParaRPr lang="es-MX" altLang="en-US" sz="3200" dirty="0"/>
          </a:p>
        </p:txBody>
      </p:sp>
      <p:sp>
        <p:nvSpPr>
          <p:cNvPr id="11" name="Rectangle 6"/>
          <p:cNvSpPr>
            <a:spLocks noChangeArrowheads="1"/>
          </p:cNvSpPr>
          <p:nvPr/>
        </p:nvSpPr>
        <p:spPr bwMode="auto">
          <a:xfrm>
            <a:off x="252248" y="1371600"/>
            <a:ext cx="8586952"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altLang="zh-CN" sz="3200" dirty="0">
                <a:latin typeface="Times New Roman" panose="02020603050405020304" pitchFamily="18" charset="0"/>
                <a:ea typeface="AR PL UMing HK" charset="0"/>
                <a:cs typeface="Times New Roman" panose="02020603050405020304" pitchFamily="18" charset="0"/>
              </a:rPr>
              <a:t>Factores involucrados en el diseño del sistema de protección</a:t>
            </a:r>
          </a:p>
          <a:p>
            <a:pPr marL="0" indent="0" algn="just">
              <a:buClr>
                <a:srgbClr val="0000FF"/>
              </a:buClr>
            </a:pPr>
            <a:endParaRPr lang="es-MX" altLang="zh-CN" sz="1600" dirty="0">
              <a:latin typeface="Times New Roman" panose="02020603050405020304" pitchFamily="18" charset="0"/>
              <a:ea typeface="AR PL UMing HK" charset="0"/>
              <a:cs typeface="Times New Roman" panose="02020603050405020304" pitchFamily="18" charset="0"/>
            </a:endParaRPr>
          </a:p>
          <a:p>
            <a:pPr marL="914400" lvl="1" indent="-457200" algn="just">
              <a:spcBef>
                <a:spcPts val="600"/>
              </a:spcBef>
              <a:spcAft>
                <a:spcPts val="600"/>
              </a:spcAft>
              <a:buClr>
                <a:srgbClr val="0000FF"/>
              </a:buClr>
              <a:buFont typeface="Wingdings" panose="05000000000000000000" pitchFamily="2" charset="2"/>
              <a:buChar char="§"/>
            </a:pPr>
            <a:r>
              <a:rPr lang="es-MX" altLang="zh-CN" sz="2400" dirty="0">
                <a:latin typeface="Times New Roman" panose="02020603050405020304" pitchFamily="18" charset="0"/>
                <a:ea typeface="AR PL UMing HK" charset="0"/>
                <a:cs typeface="Times New Roman" panose="02020603050405020304" pitchFamily="18" charset="0"/>
              </a:rPr>
              <a:t>Análisis y características del suelo</a:t>
            </a:r>
          </a:p>
          <a:p>
            <a:pPr marL="914400" lvl="1" indent="-457200" algn="just">
              <a:spcBef>
                <a:spcPts val="600"/>
              </a:spcBef>
              <a:spcAft>
                <a:spcPts val="600"/>
              </a:spcAft>
              <a:buClr>
                <a:srgbClr val="0000FF"/>
              </a:buClr>
              <a:buFont typeface="Wingdings" panose="05000000000000000000" pitchFamily="2" charset="2"/>
              <a:buChar char="§"/>
            </a:pPr>
            <a:r>
              <a:rPr lang="es-MX" altLang="zh-CN" sz="2400" dirty="0">
                <a:latin typeface="Times New Roman" panose="02020603050405020304" pitchFamily="18" charset="0"/>
                <a:ea typeface="AR PL UMing HK" charset="0"/>
                <a:cs typeface="Times New Roman" panose="02020603050405020304" pitchFamily="18" charset="0"/>
              </a:rPr>
              <a:t>Profundidad del corte</a:t>
            </a:r>
          </a:p>
          <a:p>
            <a:pPr marL="914400" lvl="1" indent="-457200" algn="just">
              <a:spcBef>
                <a:spcPts val="600"/>
              </a:spcBef>
              <a:spcAft>
                <a:spcPts val="600"/>
              </a:spcAft>
              <a:buClr>
                <a:srgbClr val="0000FF"/>
              </a:buClr>
              <a:buFont typeface="Wingdings" panose="05000000000000000000" pitchFamily="2" charset="2"/>
              <a:buChar char="§"/>
            </a:pPr>
            <a:r>
              <a:rPr lang="es-MX" altLang="zh-CN" sz="2400" dirty="0">
                <a:latin typeface="Times New Roman" panose="02020603050405020304" pitchFamily="18" charset="0"/>
                <a:ea typeface="AR PL UMing HK" charset="0"/>
                <a:cs typeface="Times New Roman" panose="02020603050405020304" pitchFamily="18" charset="0"/>
              </a:rPr>
              <a:t>Contenido de agua del suelo</a:t>
            </a:r>
          </a:p>
          <a:p>
            <a:pPr marL="914400" lvl="1" indent="-457200" algn="just">
              <a:spcBef>
                <a:spcPts val="600"/>
              </a:spcBef>
              <a:spcAft>
                <a:spcPts val="600"/>
              </a:spcAft>
              <a:buClr>
                <a:srgbClr val="0000FF"/>
              </a:buClr>
              <a:buFont typeface="Wingdings" panose="05000000000000000000" pitchFamily="2" charset="2"/>
              <a:buChar char="§"/>
            </a:pPr>
            <a:r>
              <a:rPr lang="es-MX" altLang="zh-CN" sz="2400" dirty="0">
                <a:latin typeface="Times New Roman" panose="02020603050405020304" pitchFamily="18" charset="0"/>
                <a:ea typeface="AR PL UMing HK" charset="0"/>
                <a:cs typeface="Times New Roman" panose="02020603050405020304" pitchFamily="18" charset="0"/>
              </a:rPr>
              <a:t>Cambios causados por el clima y fenómenos atmosféricos</a:t>
            </a:r>
          </a:p>
          <a:p>
            <a:pPr marL="914400" lvl="1" indent="-457200" algn="just">
              <a:spcBef>
                <a:spcPts val="600"/>
              </a:spcBef>
              <a:spcAft>
                <a:spcPts val="600"/>
              </a:spcAft>
              <a:buClr>
                <a:srgbClr val="0000FF"/>
              </a:buClr>
              <a:buFont typeface="Wingdings" panose="05000000000000000000" pitchFamily="2" charset="2"/>
              <a:buChar char="§"/>
            </a:pPr>
            <a:r>
              <a:rPr lang="es-MX" altLang="zh-CN" sz="2400" dirty="0">
                <a:latin typeface="Times New Roman" panose="02020603050405020304" pitchFamily="18" charset="0"/>
                <a:ea typeface="AR PL UMing HK" charset="0"/>
                <a:cs typeface="Times New Roman" panose="02020603050405020304" pitchFamily="18" charset="0"/>
              </a:rPr>
              <a:t>Recargas (es decir, carga vertical excesiva o peso causado por desperdicio, vehículo o equipo)</a:t>
            </a:r>
          </a:p>
          <a:p>
            <a:pPr marL="914400" lvl="1" indent="-457200" algn="just">
              <a:spcBef>
                <a:spcPts val="600"/>
              </a:spcBef>
              <a:spcAft>
                <a:spcPts val="600"/>
              </a:spcAft>
              <a:buClr>
                <a:srgbClr val="0000FF"/>
              </a:buClr>
              <a:buFont typeface="Wingdings" panose="05000000000000000000" pitchFamily="2" charset="2"/>
              <a:buChar char="§"/>
            </a:pPr>
            <a:r>
              <a:rPr lang="es-MX" altLang="zh-CN" sz="2400" dirty="0">
                <a:latin typeface="Times New Roman" panose="02020603050405020304" pitchFamily="18" charset="0"/>
                <a:ea typeface="AR PL UMing HK" charset="0"/>
                <a:cs typeface="Times New Roman" panose="02020603050405020304" pitchFamily="18" charset="0"/>
              </a:rPr>
              <a:t>Otras operaciones en las cercanías de la zanja</a:t>
            </a:r>
          </a:p>
        </p:txBody>
      </p:sp>
      <p:sp>
        <p:nvSpPr>
          <p:cNvPr id="10" name="Rectangle 9"/>
          <p:cNvSpPr/>
          <p:nvPr/>
        </p:nvSpPr>
        <p:spPr>
          <a:xfrm>
            <a:off x="1187670" y="6183876"/>
            <a:ext cx="6889532"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OSHA: </a:t>
            </a:r>
            <a:r>
              <a:rPr lang="es-ES" altLang="en-US" sz="2400" kern="0" dirty="0">
                <a:latin typeface="Times New Roman" panose="02020603050405020304" pitchFamily="18" charset="0"/>
                <a:cs typeface="Times New Roman" panose="02020603050405020304" pitchFamily="18" charset="0"/>
                <a:hlinkClick r:id="rId4"/>
              </a:rPr>
              <a:t>Ficha de seguridad para zanjas y excavaciones</a:t>
            </a:r>
            <a:endParaRPr lang="en-US"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65</a:t>
            </a:fld>
            <a:endParaRPr lang="en-US"/>
          </a:p>
        </p:txBody>
      </p:sp>
    </p:spTree>
    <p:extLst>
      <p:ext uri="{BB962C8B-B14F-4D97-AF65-F5344CB8AC3E}">
        <p14:creationId xmlns:p14="http://schemas.microsoft.com/office/powerpoint/2010/main" val="2923086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s-MX" altLang="en-US" dirty="0">
                <a:latin typeface="Times New Roman" panose="02020603050405020304" pitchFamily="18" charset="0"/>
                <a:ea typeface="SimSun" panose="02010600030101010101" pitchFamily="2" charset="-122"/>
              </a:rPr>
              <a:t>Taludes en zanjas (Parte 1)</a:t>
            </a:r>
            <a:endParaRPr lang="es-MX" altLang="en-US" dirty="0"/>
          </a:p>
        </p:txBody>
      </p:sp>
      <p:sp>
        <p:nvSpPr>
          <p:cNvPr id="11" name="Rectangle 6"/>
          <p:cNvSpPr>
            <a:spLocks noChangeArrowheads="1"/>
          </p:cNvSpPr>
          <p:nvPr/>
        </p:nvSpPr>
        <p:spPr bwMode="auto">
          <a:xfrm>
            <a:off x="192022" y="1143000"/>
            <a:ext cx="86942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altLang="en-US" sz="3000" dirty="0">
                <a:latin typeface="Times New Roman" panose="02020603050405020304" pitchFamily="18" charset="0"/>
                <a:ea typeface="AR PL UMing HK" charset="0"/>
                <a:cs typeface="Times New Roman" panose="02020603050405020304" pitchFamily="18" charset="0"/>
              </a:rPr>
              <a:t>Taludes significa recortar la pared de la zanja en un ángulo inclinado hacia afuera de la excavación</a:t>
            </a:r>
          </a:p>
        </p:txBody>
      </p:sp>
      <p:pic>
        <p:nvPicPr>
          <p:cNvPr id="4" name="Picture 3" descr="a sloping is shown in this construction site" title="a sloped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942" y="2360612"/>
            <a:ext cx="4832414" cy="4121150"/>
          </a:xfrm>
          <a:prstGeom prst="rect">
            <a:avLst/>
          </a:prstGeom>
        </p:spPr>
      </p:pic>
      <p:sp>
        <p:nvSpPr>
          <p:cNvPr id="7" name="Rectangle 6"/>
          <p:cNvSpPr/>
          <p:nvPr/>
        </p:nvSpPr>
        <p:spPr>
          <a:xfrm>
            <a:off x="3619149"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6248400" y="4648200"/>
            <a:ext cx="2637894" cy="830997"/>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a:t>
            </a:r>
          </a:p>
          <a:p>
            <a:pPr algn="ctr"/>
            <a:r>
              <a:rPr lang="es-MX" altLang="en-US" sz="2400" kern="0" dirty="0">
                <a:latin typeface="Times New Roman" panose="02020603050405020304" pitchFamily="18" charset="0"/>
                <a:cs typeface="Times New Roman" panose="02020603050405020304" pitchFamily="18" charset="0"/>
                <a:hlinkClick r:id="rId5"/>
              </a:rPr>
              <a:t>1926.650</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66</a:t>
            </a:fld>
            <a:endParaRPr lang="en-US"/>
          </a:p>
        </p:txBody>
      </p:sp>
    </p:spTree>
    <p:extLst>
      <p:ext uri="{BB962C8B-B14F-4D97-AF65-F5344CB8AC3E}">
        <p14:creationId xmlns:p14="http://schemas.microsoft.com/office/powerpoint/2010/main" val="2488804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76198" y="609600"/>
            <a:ext cx="8819147" cy="563562"/>
          </a:xfrm>
        </p:spPr>
        <p:txBody>
          <a:bodyPr/>
          <a:lstStyle/>
          <a:p>
            <a:r>
              <a:rPr lang="es-MX" altLang="en-US" dirty="0">
                <a:latin typeface="Times New Roman" panose="02020603050405020304" pitchFamily="18" charset="0"/>
                <a:ea typeface="SimSun" panose="02010600030101010101" pitchFamily="2" charset="-122"/>
              </a:rPr>
              <a:t>Taludes en zanjas (Parte 2)</a:t>
            </a:r>
            <a:endParaRPr lang="es-MX" altLang="en-US" dirty="0"/>
          </a:p>
        </p:txBody>
      </p:sp>
      <p:graphicFrame>
        <p:nvGraphicFramePr>
          <p:cNvPr id="7" name="Group 5" descr="This table shows the OSHA requirement of slope trench" title="slope trench requirement"/>
          <p:cNvGraphicFramePr>
            <a:graphicFrameLocks noGrp="1"/>
          </p:cNvGraphicFramePr>
          <p:nvPr>
            <p:extLst>
              <p:ext uri="{D42A27DB-BD31-4B8C-83A1-F6EECF244321}">
                <p14:modId xmlns:p14="http://schemas.microsoft.com/office/powerpoint/2010/main" val="329119081"/>
              </p:ext>
            </p:extLst>
          </p:nvPr>
        </p:nvGraphicFramePr>
        <p:xfrm>
          <a:off x="0" y="1284735"/>
          <a:ext cx="9106092" cy="2762981"/>
        </p:xfrm>
        <a:graphic>
          <a:graphicData uri="http://schemas.openxmlformats.org/drawingml/2006/table">
            <a:tbl>
              <a:tblPr firstRow="1"/>
              <a:tblGrid>
                <a:gridCol w="1854945">
                  <a:extLst>
                    <a:ext uri="{9D8B030D-6E8A-4147-A177-3AD203B41FA5}">
                      <a16:colId xmlns:a16="http://schemas.microsoft.com/office/drawing/2014/main" val="3923773436"/>
                    </a:ext>
                  </a:extLst>
                </a:gridCol>
                <a:gridCol w="2831547">
                  <a:extLst>
                    <a:ext uri="{9D8B030D-6E8A-4147-A177-3AD203B41FA5}">
                      <a16:colId xmlns:a16="http://schemas.microsoft.com/office/drawing/2014/main" val="20001"/>
                    </a:ext>
                  </a:extLst>
                </a:gridCol>
                <a:gridCol w="2286000">
                  <a:extLst>
                    <a:ext uri="{9D8B030D-6E8A-4147-A177-3AD203B41FA5}">
                      <a16:colId xmlns:a16="http://schemas.microsoft.com/office/drawing/2014/main" val="2694362748"/>
                    </a:ext>
                  </a:extLst>
                </a:gridCol>
                <a:gridCol w="2133600">
                  <a:extLst>
                    <a:ext uri="{9D8B030D-6E8A-4147-A177-3AD203B41FA5}">
                      <a16:colId xmlns:a16="http://schemas.microsoft.com/office/drawing/2014/main" val="2947171526"/>
                    </a:ext>
                  </a:extLst>
                </a:gridCol>
              </a:tblGrid>
              <a:tr h="708591">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Tipo de suelo</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Profundidad máxima</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Altura/ Profundidad</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MX" altLang="en-US" sz="2800" b="1" noProof="0" dirty="0">
                          <a:solidFill>
                            <a:srgbClr val="0000FF"/>
                          </a:solidFill>
                          <a:latin typeface="Times New Roman" panose="02020603050405020304" pitchFamily="18" charset="0"/>
                          <a:ea typeface="AR PL UMing HK" charset="0"/>
                          <a:cs typeface="Times New Roman" panose="02020603050405020304" pitchFamily="18" charset="0"/>
                        </a:rPr>
                        <a:t>Ángulo</a:t>
                      </a:r>
                      <a:r>
                        <a:rPr kumimoji="0" lang="es-MX" altLang="en-US" sz="2800" b="1" i="0" u="none" strike="noStrike" cap="none" normalizeH="0" baseline="0" noProof="0" dirty="0">
                          <a:ln>
                            <a:noFill/>
                          </a:ln>
                          <a:solidFill>
                            <a:srgbClr val="0000FF"/>
                          </a:solidFill>
                          <a:effectLst/>
                          <a:latin typeface="Times New Roman" panose="02020603050405020304" pitchFamily="18" charset="0"/>
                          <a:ea typeface="MS PGothic" panose="020B0600070205080204" pitchFamily="34" charset="-128"/>
                          <a:cs typeface="Times New Roman" panose="02020603050405020304" pitchFamily="18" charset="0"/>
                        </a:rPr>
                        <a:t> del talud</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43177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Roca Estable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20 pies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Vertical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FF"/>
                          </a:solidFill>
                          <a:effectLst/>
                          <a:latin typeface="Times New Roman" panose="02020603050405020304" pitchFamily="18" charset="0"/>
                          <a:cs typeface="Times New Roman" panose="02020603050405020304" pitchFamily="18" charset="0"/>
                        </a:rPr>
                        <a:t> ≤ 90 grados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43177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Tipo 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20 pies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0.75 a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FF"/>
                          </a:solidFill>
                          <a:effectLst/>
                          <a:latin typeface="Times New Roman" panose="02020603050405020304" pitchFamily="18" charset="0"/>
                          <a:cs typeface="Times New Roman" panose="02020603050405020304" pitchFamily="18" charset="0"/>
                        </a:rPr>
                        <a:t>≤ 53 grados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43177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Tipo B</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20 pies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1 a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FF"/>
                          </a:solidFill>
                          <a:effectLst/>
                          <a:latin typeface="Times New Roman" panose="02020603050405020304" pitchFamily="18" charset="0"/>
                          <a:cs typeface="Times New Roman" panose="02020603050405020304" pitchFamily="18" charset="0"/>
                        </a:rPr>
                        <a:t>≤ 45 grados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125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Tipo C</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20 pies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00"/>
                          </a:solidFill>
                          <a:effectLst/>
                          <a:latin typeface="Times New Roman" panose="02020603050405020304" pitchFamily="18" charset="0"/>
                          <a:cs typeface="Times New Roman" panose="02020603050405020304" pitchFamily="18" charset="0"/>
                        </a:rPr>
                        <a:t>1.5 a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a:ln>
                            <a:noFill/>
                          </a:ln>
                          <a:solidFill>
                            <a:srgbClr val="0000FF"/>
                          </a:solidFill>
                          <a:effectLst/>
                          <a:latin typeface="Times New Roman" panose="02020603050405020304" pitchFamily="18" charset="0"/>
                          <a:cs typeface="Times New Roman" panose="02020603050405020304" pitchFamily="18" charset="0"/>
                        </a:rPr>
                        <a:t>≤ 34 grados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 name="Rectangle 29"/>
          <p:cNvSpPr/>
          <p:nvPr/>
        </p:nvSpPr>
        <p:spPr>
          <a:xfrm>
            <a:off x="1899472" y="4020820"/>
            <a:ext cx="5495992" cy="584775"/>
          </a:xfrm>
          <a:prstGeom prst="rect">
            <a:avLst/>
          </a:prstGeom>
        </p:spPr>
        <p:txBody>
          <a:bodyPr wrap="none">
            <a:spAutoFit/>
          </a:bodyPr>
          <a:lstStyle/>
          <a:p>
            <a:r>
              <a:rPr lang="es-MX" altLang="en-US" sz="3200" b="1" dirty="0">
                <a:solidFill>
                  <a:srgbClr val="FF0000"/>
                </a:solidFill>
                <a:latin typeface="Times New Roman" panose="02020603050405020304" pitchFamily="18" charset="0"/>
                <a:ea typeface="AR PL UMing HK" charset="0"/>
                <a:cs typeface="Times New Roman" panose="02020603050405020304" pitchFamily="18" charset="0"/>
              </a:rPr>
              <a:t>Profundidad máxima (20 pies)</a:t>
            </a:r>
            <a:endParaRPr lang="es-MX" sz="3200" b="1" dirty="0">
              <a:solidFill>
                <a:srgbClr val="FF0000"/>
              </a:solidFill>
            </a:endParaRPr>
          </a:p>
        </p:txBody>
      </p:sp>
      <p:cxnSp>
        <p:nvCxnSpPr>
          <p:cNvPr id="18" name="Straight Connector 17" descr="it shows the maximum depth of a trench" title="a line"/>
          <p:cNvCxnSpPr/>
          <p:nvPr/>
        </p:nvCxnSpPr>
        <p:spPr>
          <a:xfrm flipH="1" flipV="1">
            <a:off x="4591934" y="4516595"/>
            <a:ext cx="18166" cy="1172227"/>
          </a:xfrm>
          <a:prstGeom prst="line">
            <a:avLst/>
          </a:prstGeom>
          <a:ln w="635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C183D7F6-B498-43B3-948B-1728B52AA6E4}">
                <adec:decorative xmlns:adec="http://schemas.microsoft.com/office/drawing/2017/decorative" val="1"/>
              </a:ext>
            </a:extLst>
          </p:cNvPr>
          <p:cNvCxnSpPr/>
          <p:nvPr/>
        </p:nvCxnSpPr>
        <p:spPr>
          <a:xfrm>
            <a:off x="3541366" y="5688822"/>
            <a:ext cx="2057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C183D7F6-B498-43B3-948B-1728B52AA6E4}">
                <adec:decorative xmlns:adec="http://schemas.microsoft.com/office/drawing/2017/decorative" val="1"/>
              </a:ext>
            </a:extLst>
          </p:cNvPr>
          <p:cNvCxnSpPr/>
          <p:nvPr/>
        </p:nvCxnSpPr>
        <p:spPr>
          <a:xfrm flipH="1" flipV="1">
            <a:off x="1768749" y="4578698"/>
            <a:ext cx="1832497" cy="111012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C183D7F6-B498-43B3-948B-1728B52AA6E4}">
                <adec:decorative xmlns:adec="http://schemas.microsoft.com/office/drawing/2017/decorative" val="1"/>
              </a:ext>
            </a:extLst>
          </p:cNvPr>
          <p:cNvCxnSpPr/>
          <p:nvPr/>
        </p:nvCxnSpPr>
        <p:spPr>
          <a:xfrm>
            <a:off x="609600" y="4578698"/>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p:nvCxnSpPr>
        <p:spPr>
          <a:xfrm flipV="1">
            <a:off x="5598766" y="4578698"/>
            <a:ext cx="1981200" cy="111012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p:nvPr/>
        </p:nvCxnSpPr>
        <p:spPr>
          <a:xfrm>
            <a:off x="7543800" y="4578698"/>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p:nvPr/>
        </p:nvCxnSpPr>
        <p:spPr>
          <a:xfrm>
            <a:off x="457200" y="5688822"/>
            <a:ext cx="8305800" cy="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Arc 15" descr="it shows the slope angle" title="an arc"/>
          <p:cNvSpPr/>
          <p:nvPr/>
        </p:nvSpPr>
        <p:spPr>
          <a:xfrm>
            <a:off x="6132166" y="5333222"/>
            <a:ext cx="304800" cy="355600"/>
          </a:xfrm>
          <a:prstGeom prst="arc">
            <a:avLst>
              <a:gd name="adj1" fmla="val 15447857"/>
              <a:gd name="adj2" fmla="val 3305294"/>
            </a:avLst>
          </a:prstGeom>
          <a:ln w="635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6444938" y="5136930"/>
            <a:ext cx="2741456" cy="523220"/>
          </a:xfrm>
          <a:prstGeom prst="rect">
            <a:avLst/>
          </a:prstGeom>
        </p:spPr>
        <p:txBody>
          <a:bodyPr wrap="none">
            <a:spAutoFit/>
          </a:bodyPr>
          <a:lstStyle/>
          <a:p>
            <a:r>
              <a:rPr lang="es-MX" altLang="en-US" sz="2800" b="1" dirty="0">
                <a:solidFill>
                  <a:srgbClr val="0000FF"/>
                </a:solidFill>
                <a:latin typeface="Times New Roman" panose="02020603050405020304" pitchFamily="18" charset="0"/>
                <a:ea typeface="AR PL UMing HK" charset="0"/>
                <a:cs typeface="Times New Roman" panose="02020603050405020304" pitchFamily="18" charset="0"/>
              </a:rPr>
              <a:t>Ángulo del talud</a:t>
            </a:r>
            <a:endParaRPr lang="es-MX" sz="2800" b="1" dirty="0">
              <a:solidFill>
                <a:srgbClr val="0000FF"/>
              </a:solidFill>
            </a:endParaRPr>
          </a:p>
        </p:txBody>
      </p:sp>
      <p:sp>
        <p:nvSpPr>
          <p:cNvPr id="33" name="Rectangle 32"/>
          <p:cNvSpPr/>
          <p:nvPr/>
        </p:nvSpPr>
        <p:spPr>
          <a:xfrm>
            <a:off x="4003850" y="5615150"/>
            <a:ext cx="1233030" cy="584775"/>
          </a:xfrm>
          <a:prstGeom prst="rect">
            <a:avLst/>
          </a:prstGeom>
        </p:spPr>
        <p:txBody>
          <a:bodyPr wrap="none">
            <a:spAutoFit/>
          </a:bodyPr>
          <a:lstStyle/>
          <a:p>
            <a:r>
              <a:rPr lang="es-MX" altLang="en-US" sz="3200" b="1" dirty="0">
                <a:latin typeface="Times New Roman" panose="02020603050405020304" pitchFamily="18" charset="0"/>
                <a:ea typeface="AR PL UMing HK" charset="0"/>
                <a:cs typeface="Times New Roman" panose="02020603050405020304" pitchFamily="18" charset="0"/>
              </a:rPr>
              <a:t>Zanja</a:t>
            </a:r>
            <a:endParaRPr lang="es-MX" sz="3200" b="1" dirty="0"/>
          </a:p>
        </p:txBody>
      </p:sp>
      <p:sp>
        <p:nvSpPr>
          <p:cNvPr id="19" name="Rectangle 18"/>
          <p:cNvSpPr/>
          <p:nvPr/>
        </p:nvSpPr>
        <p:spPr>
          <a:xfrm>
            <a:off x="2026223" y="6197163"/>
            <a:ext cx="5663730" cy="461665"/>
          </a:xfrm>
          <a:prstGeom prst="rect">
            <a:avLst/>
          </a:prstGeom>
        </p:spPr>
        <p:txBody>
          <a:bodyPr wrap="none">
            <a:spAutoFit/>
          </a:bodyPr>
          <a:lstStyle/>
          <a:p>
            <a:pPr algn="ctr"/>
            <a:r>
              <a:rPr lang="es-MX" altLang="en-US" sz="2400" kern="0" dirty="0">
                <a:latin typeface="Times New Roman" panose="02020603050405020304" pitchFamily="18" charset="0"/>
                <a:cs typeface="Times New Roman" panose="02020603050405020304" pitchFamily="18" charset="0"/>
              </a:rPr>
              <a:t>Regulación OSHA : </a:t>
            </a:r>
            <a:r>
              <a:rPr lang="es-MX" altLang="en-US" sz="2400" kern="0" dirty="0">
                <a:latin typeface="Times New Roman" panose="02020603050405020304" pitchFamily="18" charset="0"/>
                <a:cs typeface="Times New Roman" panose="02020603050405020304" pitchFamily="18" charset="0"/>
                <a:hlinkClick r:id="rId4"/>
              </a:rPr>
              <a:t>1926 </a:t>
            </a:r>
            <a:r>
              <a:rPr lang="es-MX" altLang="en-US" sz="2400" kern="0" dirty="0" err="1">
                <a:latin typeface="Times New Roman" panose="02020603050405020304" pitchFamily="18" charset="0"/>
                <a:cs typeface="Times New Roman" panose="02020603050405020304" pitchFamily="18" charset="0"/>
                <a:hlinkClick r:id="rId4"/>
              </a:rPr>
              <a:t>subparte</a:t>
            </a:r>
            <a:r>
              <a:rPr lang="es-MX" altLang="en-US" sz="2400" kern="0" dirty="0">
                <a:latin typeface="Times New Roman" panose="02020603050405020304" pitchFamily="18" charset="0"/>
                <a:cs typeface="Times New Roman" panose="02020603050405020304" pitchFamily="18" charset="0"/>
                <a:hlinkClick r:id="rId4"/>
              </a:rPr>
              <a:t> P App B</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67</a:t>
            </a:fld>
            <a:endParaRPr lang="en-US"/>
          </a:p>
        </p:txBody>
      </p:sp>
    </p:spTree>
    <p:extLst>
      <p:ext uri="{BB962C8B-B14F-4D97-AF65-F5344CB8AC3E}">
        <p14:creationId xmlns:p14="http://schemas.microsoft.com/office/powerpoint/2010/main" val="2993376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3302" y="838200"/>
            <a:ext cx="8819147" cy="563562"/>
          </a:xfrm>
        </p:spPr>
        <p:txBody>
          <a:bodyPr/>
          <a:lstStyle/>
          <a:p>
            <a:r>
              <a:rPr lang="es-MX" altLang="en-US" dirty="0">
                <a:latin typeface="Times New Roman" panose="02020603050405020304" pitchFamily="18" charset="0"/>
                <a:ea typeface="SimSun" panose="02010600030101010101" pitchFamily="2" charset="-122"/>
              </a:rPr>
              <a:t>Taludes en zanjas </a:t>
            </a:r>
            <a:endParaRPr lang="es-MX" altLang="en-US" dirty="0"/>
          </a:p>
        </p:txBody>
      </p:sp>
      <p:sp>
        <p:nvSpPr>
          <p:cNvPr id="11" name="Rectangle 6"/>
          <p:cNvSpPr>
            <a:spLocks noChangeArrowheads="1"/>
          </p:cNvSpPr>
          <p:nvPr/>
        </p:nvSpPr>
        <p:spPr bwMode="auto">
          <a:xfrm>
            <a:off x="192022" y="1600200"/>
            <a:ext cx="857097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altLang="zh-CN" sz="3200" b="1" dirty="0">
                <a:latin typeface="Times New Roman" panose="02020603050405020304" pitchFamily="18" charset="0"/>
                <a:ea typeface="AR PL UMing HK" charset="0"/>
                <a:cs typeface="Times New Roman" panose="02020603050405020304" pitchFamily="18" charset="0"/>
              </a:rPr>
              <a:t>11</a:t>
            </a:r>
            <a:r>
              <a:rPr lang="es-MX" altLang="zh-CN" sz="3200" dirty="0">
                <a:latin typeface="Times New Roman" panose="02020603050405020304" pitchFamily="18" charset="0"/>
                <a:ea typeface="AR PL UMing HK" charset="0"/>
                <a:cs typeface="Times New Roman" panose="02020603050405020304" pitchFamily="18" charset="0"/>
              </a:rPr>
              <a:t>: Si se desconoce un tipo de suelo, ¿qué tipo de suelo debemos asumir al diseñar un sistema de protección para la seguridad de excavaciones y zanjas?</a:t>
            </a:r>
          </a:p>
        </p:txBody>
      </p:sp>
      <p:sp>
        <p:nvSpPr>
          <p:cNvPr id="7" name="Rectangle 6"/>
          <p:cNvSpPr>
            <a:spLocks noChangeArrowheads="1"/>
          </p:cNvSpPr>
          <p:nvPr/>
        </p:nvSpPr>
        <p:spPr bwMode="auto">
          <a:xfrm>
            <a:off x="533400" y="4058491"/>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pPr>
            <a:r>
              <a:rPr lang="es-ES" altLang="zh-CN" sz="3200" b="1" dirty="0">
                <a:latin typeface="Times New Roman" panose="02020603050405020304" pitchFamily="18" charset="0"/>
                <a:ea typeface="AR PL UMing HK" charset="0"/>
                <a:cs typeface="Times New Roman" panose="02020603050405020304" pitchFamily="18" charset="0"/>
              </a:rPr>
              <a:t>Respuesta: </a:t>
            </a:r>
            <a:r>
              <a:rPr lang="es-ES" altLang="zh-CN" sz="3200" dirty="0">
                <a:latin typeface="Times New Roman" panose="02020603050405020304" pitchFamily="18" charset="0"/>
                <a:ea typeface="AR PL UMing HK" charset="0"/>
                <a:cs typeface="Times New Roman" panose="02020603050405020304" pitchFamily="18" charset="0"/>
              </a:rPr>
              <a:t>Suelo tipo C. El suelo tipo C es el más inestable y propenso a derrumbarse. </a:t>
            </a:r>
          </a:p>
          <a:p>
            <a:pPr marL="0" indent="0" algn="just">
              <a:buClr>
                <a:srgbClr val="0000FF"/>
              </a:buClr>
            </a:pPr>
            <a:r>
              <a:rPr lang="es-ES" altLang="zh-CN" sz="3200" dirty="0">
                <a:latin typeface="Times New Roman" panose="02020603050405020304" pitchFamily="18" charset="0"/>
                <a:ea typeface="AR PL UMing HK" charset="0"/>
                <a:cs typeface="Times New Roman" panose="02020603050405020304" pitchFamily="18" charset="0"/>
              </a:rPr>
              <a:t>Es apropiado estimarlo de manera conservadora.</a:t>
            </a:r>
          </a:p>
        </p:txBody>
      </p:sp>
      <p:sp>
        <p:nvSpPr>
          <p:cNvPr id="2" name="Slide Number Placeholder 1"/>
          <p:cNvSpPr>
            <a:spLocks noGrp="1"/>
          </p:cNvSpPr>
          <p:nvPr>
            <p:ph type="sldNum" sz="quarter" idx="10"/>
          </p:nvPr>
        </p:nvSpPr>
        <p:spPr/>
        <p:txBody>
          <a:bodyPr/>
          <a:lstStyle/>
          <a:p>
            <a:fld id="{CE4D45F6-FF50-4BC5-8A2D-899CD8EC2ED8}" type="slidenum">
              <a:rPr lang="en-US" smtClean="0"/>
              <a:t>68</a:t>
            </a:fld>
            <a:endParaRPr lang="en-US"/>
          </a:p>
        </p:txBody>
      </p:sp>
    </p:spTree>
    <p:extLst>
      <p:ext uri="{BB962C8B-B14F-4D97-AF65-F5344CB8AC3E}">
        <p14:creationId xmlns:p14="http://schemas.microsoft.com/office/powerpoint/2010/main" val="1683983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76196" y="569082"/>
            <a:ext cx="8819147" cy="563562"/>
          </a:xfrm>
        </p:spPr>
        <p:txBody>
          <a:bodyPr/>
          <a:lstStyle/>
          <a:p>
            <a:r>
              <a:rPr lang="es-MX" altLang="en-US" dirty="0">
                <a:latin typeface="Times New Roman" panose="02020603050405020304" pitchFamily="18" charset="0"/>
                <a:ea typeface="SimSun" panose="02010600030101010101" pitchFamily="2" charset="-122"/>
              </a:rPr>
              <a:t>Gradas en zanjas </a:t>
            </a:r>
            <a:endParaRPr lang="es-MX" altLang="en-US" dirty="0"/>
          </a:p>
        </p:txBody>
      </p:sp>
      <p:sp>
        <p:nvSpPr>
          <p:cNvPr id="11" name="Rectangle 6"/>
          <p:cNvSpPr>
            <a:spLocks noChangeArrowheads="1"/>
          </p:cNvSpPr>
          <p:nvPr/>
        </p:nvSpPr>
        <p:spPr bwMode="auto">
          <a:xfrm>
            <a:off x="192022" y="1143000"/>
            <a:ext cx="869427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2900" dirty="0">
                <a:latin typeface="Times New Roman" panose="02020603050405020304" pitchFamily="18" charset="0"/>
                <a:ea typeface="AR PL UMing HK" charset="0"/>
                <a:cs typeface="Times New Roman" panose="02020603050405020304" pitchFamily="18" charset="0"/>
              </a:rPr>
              <a:t>Las gradas hacen que el lado de una excavación forme uno o una serie de niveles o escalones horizontales</a:t>
            </a:r>
          </a:p>
        </p:txBody>
      </p:sp>
      <p:pic>
        <p:nvPicPr>
          <p:cNvPr id="14" name="Picture 9" descr="Picture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024" y="2300135"/>
            <a:ext cx="266149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9C859E4-5C2A-49A9-B10F-3F2953C20CE6}"/>
              </a:ext>
            </a:extLst>
          </p:cNvPr>
          <p:cNvSpPr/>
          <p:nvPr/>
        </p:nvSpPr>
        <p:spPr>
          <a:xfrm>
            <a:off x="3619149"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6172199" y="4191000"/>
            <a:ext cx="2582917" cy="830997"/>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a:t>
            </a:r>
          </a:p>
          <a:p>
            <a:pPr algn="ctr"/>
            <a:r>
              <a:rPr lang="es-MX" altLang="en-US" sz="2400" kern="0" dirty="0">
                <a:latin typeface="Times New Roman" panose="02020603050405020304" pitchFamily="18" charset="0"/>
                <a:cs typeface="Times New Roman" panose="02020603050405020304" pitchFamily="18" charset="0"/>
                <a:hlinkClick r:id="rId5"/>
              </a:rPr>
              <a:t>1926.650</a:t>
            </a:r>
            <a:endParaRPr lang="es-MX" sz="2400" kern="0" dirty="0">
              <a:latin typeface="Times New Roman" panose="02020603050405020304" pitchFamily="18" charset="0"/>
              <a:cs typeface="Times New Roman" panose="02020603050405020304" pitchFamily="18" charset="0"/>
            </a:endParaRPr>
          </a:p>
        </p:txBody>
      </p:sp>
      <p:sp>
        <p:nvSpPr>
          <p:cNvPr id="12" name="Rectangle 11"/>
          <p:cNvSpPr/>
          <p:nvPr/>
        </p:nvSpPr>
        <p:spPr>
          <a:xfrm>
            <a:off x="280516" y="5952185"/>
            <a:ext cx="8517284" cy="584775"/>
          </a:xfrm>
          <a:prstGeom prst="rect">
            <a:avLst/>
          </a:prstGeom>
        </p:spPr>
        <p:txBody>
          <a:bodyPr wrap="square">
            <a:spAutoFit/>
          </a:bodyPr>
          <a:lstStyle/>
          <a:p>
            <a:r>
              <a:rPr lang="es-ES" altLang="en-US" sz="3200" b="1" dirty="0">
                <a:solidFill>
                  <a:srgbClr val="FF0000"/>
                </a:solidFill>
                <a:latin typeface="Times New Roman" panose="02020603050405020304" pitchFamily="18" charset="0"/>
                <a:ea typeface="AR PL UMing HK" charset="0"/>
                <a:cs typeface="Times New Roman" panose="02020603050405020304" pitchFamily="18" charset="0"/>
              </a:rPr>
              <a:t>Nota: No se permiten las gradas en suelo Tipo C</a:t>
            </a:r>
            <a:endParaRPr lang="es-ES" sz="3200" b="1" dirty="0">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69</a:t>
            </a:fld>
            <a:endParaRPr lang="en-US"/>
          </a:p>
        </p:txBody>
      </p:sp>
    </p:spTree>
    <p:extLst>
      <p:ext uri="{BB962C8B-B14F-4D97-AF65-F5344CB8AC3E}">
        <p14:creationId xmlns:p14="http://schemas.microsoft.com/office/powerpoint/2010/main" val="9030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90146" y="836499"/>
            <a:ext cx="8405446" cy="563562"/>
          </a:xfrm>
        </p:spPr>
        <p:txBody>
          <a:bodyPr/>
          <a:lstStyle/>
          <a:p>
            <a:r>
              <a:rPr lang="es-MX" altLang="en-US" dirty="0">
                <a:latin typeface="Times New Roman" panose="02020603050405020304" pitchFamily="18" charset="0"/>
                <a:ea typeface="SimSun" panose="02010600030101010101" pitchFamily="2" charset="-122"/>
              </a:rPr>
              <a:t>Sección I: Módulos de Entrenamiento</a:t>
            </a:r>
            <a:endParaRPr lang="es-MX" altLang="en-US" dirty="0"/>
          </a:p>
        </p:txBody>
      </p:sp>
      <p:sp>
        <p:nvSpPr>
          <p:cNvPr id="25605" name="Content Placeholder 2"/>
          <p:cNvSpPr>
            <a:spLocks noGrp="1"/>
          </p:cNvSpPr>
          <p:nvPr>
            <p:ph idx="1"/>
          </p:nvPr>
        </p:nvSpPr>
        <p:spPr>
          <a:xfrm>
            <a:off x="474785" y="1667610"/>
            <a:ext cx="8364415" cy="3291251"/>
          </a:xfrm>
        </p:spPr>
        <p:txBody>
          <a:bodyPr/>
          <a:lstStyle/>
          <a:p>
            <a:pPr algn="just">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MX" altLang="en-US" dirty="0">
                <a:latin typeface="Times New Roman" panose="02020603050405020304" pitchFamily="18" charset="0"/>
                <a:cs typeface="Times New Roman" panose="02020603050405020304" pitchFamily="18" charset="0"/>
              </a:rPr>
              <a:t>Sección I: Términos Básicos y Caso de Estudio</a:t>
            </a:r>
          </a:p>
          <a:p>
            <a:pPr lvl="1">
              <a:buClr>
                <a:srgbClr val="3333FF"/>
              </a:buClr>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Derechos de los trabajadores bajo la ley OSH</a:t>
            </a:r>
          </a:p>
          <a:p>
            <a:pPr lvl="1">
              <a:buClr>
                <a:srgbClr val="3333FF"/>
              </a:buClr>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Términos Básicos Asociados con la Excavación</a:t>
            </a:r>
          </a:p>
          <a:p>
            <a:pPr lvl="1">
              <a:buClr>
                <a:srgbClr val="3333FF"/>
              </a:buClr>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Estadísticas de Peligros en la Excavación y las Zanjas</a:t>
            </a:r>
          </a:p>
          <a:p>
            <a:pPr lvl="1">
              <a:buClr>
                <a:srgbClr val="3333FF"/>
              </a:buClr>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Discusión de un Caso de Estudio</a:t>
            </a:r>
          </a:p>
        </p:txBody>
      </p:sp>
      <p:sp>
        <p:nvSpPr>
          <p:cNvPr id="3" name="Slide Number Placeholder 2"/>
          <p:cNvSpPr>
            <a:spLocks noGrp="1"/>
          </p:cNvSpPr>
          <p:nvPr>
            <p:ph type="sldNum" sz="quarter" idx="10"/>
          </p:nvPr>
        </p:nvSpPr>
        <p:spPr>
          <a:xfrm>
            <a:off x="7019693" y="6215268"/>
            <a:ext cx="2057400" cy="365125"/>
          </a:xfrm>
        </p:spPr>
        <p:txBody>
          <a:bodyPr/>
          <a:lstStyle/>
          <a:p>
            <a:fld id="{CE4D45F6-FF50-4BC5-8A2D-899CD8EC2ED8}" type="slidenum">
              <a:rPr lang="en-US" smtClean="0"/>
              <a:t>7</a:t>
            </a:fld>
            <a:endParaRPr lang="en-US"/>
          </a:p>
        </p:txBody>
      </p:sp>
    </p:spTree>
    <p:extLst>
      <p:ext uri="{BB962C8B-B14F-4D97-AF65-F5344CB8AC3E}">
        <p14:creationId xmlns:p14="http://schemas.microsoft.com/office/powerpoint/2010/main" val="966491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666754"/>
            <a:ext cx="9144000" cy="1319296"/>
          </a:xfrm>
        </p:spPr>
        <p:txBody>
          <a:bodyPr/>
          <a:lstStyle/>
          <a:p>
            <a:r>
              <a:rPr lang="es-MX" altLang="en-US" dirty="0">
                <a:latin typeface="Times New Roman" panose="02020603050405020304" pitchFamily="18" charset="0"/>
                <a:ea typeface="SimSun" panose="02010600030101010101" pitchFamily="2" charset="-122"/>
              </a:rPr>
              <a:t>Apuntalar la zanja con Soportes </a:t>
            </a:r>
            <a:br>
              <a:rPr lang="es-MX" altLang="en-US" dirty="0">
                <a:latin typeface="Times New Roman" panose="02020603050405020304" pitchFamily="18" charset="0"/>
                <a:ea typeface="SimSun" panose="02010600030101010101" pitchFamily="2" charset="-122"/>
              </a:rPr>
            </a:br>
            <a:r>
              <a:rPr lang="es-MX" altLang="en-US" dirty="0">
                <a:latin typeface="Times New Roman" panose="02020603050405020304" pitchFamily="18" charset="0"/>
                <a:ea typeface="SimSun" panose="02010600030101010101" pitchFamily="2" charset="-122"/>
              </a:rPr>
              <a:t>(Parte 1)</a:t>
            </a:r>
            <a:endParaRPr lang="es-MX" altLang="en-US" dirty="0"/>
          </a:p>
        </p:txBody>
      </p:sp>
      <p:sp>
        <p:nvSpPr>
          <p:cNvPr id="23" name="Rectangle 6"/>
          <p:cNvSpPr>
            <a:spLocks noChangeArrowheads="1"/>
          </p:cNvSpPr>
          <p:nvPr/>
        </p:nvSpPr>
        <p:spPr bwMode="auto">
          <a:xfrm>
            <a:off x="304800" y="2057400"/>
            <a:ext cx="85762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3200" dirty="0">
                <a:latin typeface="Times New Roman" panose="02020603050405020304" pitchFamily="18" charset="0"/>
                <a:ea typeface="AR PL UMing HK" charset="0"/>
                <a:cs typeface="Times New Roman" panose="02020603050405020304" pitchFamily="18" charset="0"/>
              </a:rPr>
              <a:t>El apuntalamiento significa una estructura como un sistema de apuntalamiento hidráulico, mecánico o de madera de metal que soporta los lados de una excavación para evitar derrumbes</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6" name="Rectangle 5"/>
          <p:cNvSpPr/>
          <p:nvPr/>
        </p:nvSpPr>
        <p:spPr>
          <a:xfrm>
            <a:off x="2587199" y="5105400"/>
            <a:ext cx="3966001"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 </a:t>
            </a:r>
            <a:r>
              <a:rPr lang="es-MX" altLang="en-US" sz="2400" kern="0" dirty="0">
                <a:latin typeface="Times New Roman" panose="02020603050405020304" pitchFamily="18" charset="0"/>
                <a:cs typeface="Times New Roman" panose="02020603050405020304" pitchFamily="18" charset="0"/>
                <a:hlinkClick r:id="rId4"/>
              </a:rPr>
              <a:t>1926.650</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70</a:t>
            </a:fld>
            <a:endParaRPr lang="en-US"/>
          </a:p>
        </p:txBody>
      </p:sp>
    </p:spTree>
    <p:extLst>
      <p:ext uri="{BB962C8B-B14F-4D97-AF65-F5344CB8AC3E}">
        <p14:creationId xmlns:p14="http://schemas.microsoft.com/office/powerpoint/2010/main" val="2536868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0" y="467059"/>
            <a:ext cx="9144000" cy="1319296"/>
          </a:xfrm>
        </p:spPr>
        <p:txBody>
          <a:bodyPr/>
          <a:lstStyle/>
          <a:p>
            <a:r>
              <a:rPr lang="es-MX" altLang="en-US" dirty="0">
                <a:latin typeface="Times New Roman" panose="02020603050405020304" pitchFamily="18" charset="0"/>
                <a:ea typeface="SimSun" panose="02010600030101010101" pitchFamily="2" charset="-122"/>
              </a:rPr>
              <a:t>Apuntalar la zanja con Soportes </a:t>
            </a:r>
            <a:br>
              <a:rPr lang="es-MX" altLang="en-US" dirty="0">
                <a:latin typeface="Times New Roman" panose="02020603050405020304" pitchFamily="18" charset="0"/>
                <a:ea typeface="SimSun" panose="02010600030101010101" pitchFamily="2" charset="-122"/>
              </a:rPr>
            </a:br>
            <a:r>
              <a:rPr lang="es-MX" altLang="en-US" dirty="0">
                <a:latin typeface="Times New Roman" panose="02020603050405020304" pitchFamily="18" charset="0"/>
                <a:ea typeface="SimSun" panose="02010600030101010101" pitchFamily="2" charset="-122"/>
              </a:rPr>
              <a:t>(Parte 2)</a:t>
            </a:r>
            <a:endParaRPr lang="es-MX" altLang="en-US" dirty="0"/>
          </a:p>
        </p:txBody>
      </p:sp>
      <p:sp>
        <p:nvSpPr>
          <p:cNvPr id="12" name="Rectangle 6"/>
          <p:cNvSpPr>
            <a:spLocks noChangeArrowheads="1"/>
          </p:cNvSpPr>
          <p:nvPr/>
        </p:nvSpPr>
        <p:spPr bwMode="auto">
          <a:xfrm>
            <a:off x="212164" y="1694201"/>
            <a:ext cx="8110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a:latin typeface="Times New Roman" panose="02020603050405020304" pitchFamily="18" charset="0"/>
                <a:ea typeface="AR PL UMing HK" charset="0"/>
                <a:cs typeface="Times New Roman" panose="02020603050405020304" pitchFamily="18" charset="0"/>
              </a:rPr>
              <a:t> </a:t>
            </a:r>
            <a:r>
              <a:rPr lang="es-MX" altLang="en-US" sz="3200" dirty="0">
                <a:latin typeface="Times New Roman" panose="02020603050405020304" pitchFamily="18" charset="0"/>
                <a:ea typeface="AR PL UMing HK" charset="0"/>
                <a:cs typeface="Times New Roman" panose="02020603050405020304" pitchFamily="18" charset="0"/>
              </a:rPr>
              <a:t>Soporte hidráulico para zanjas</a:t>
            </a:r>
          </a:p>
        </p:txBody>
      </p:sp>
      <p:pic>
        <p:nvPicPr>
          <p:cNvPr id="19" name="Picture 9" descr="hydraulic trench support is shown in this construction site" title="hydraulic trench support"/>
          <p:cNvPicPr>
            <a:picLocks noChangeAspect="1" noChangeArrowheads="1"/>
          </p:cNvPicPr>
          <p:nvPr/>
        </p:nvPicPr>
        <p:blipFill>
          <a:blip r:embed="rId4">
            <a:extLst>
              <a:ext uri="{28A0092B-C50C-407E-A947-70E740481C1C}">
                <a14:useLocalDpi xmlns:a14="http://schemas.microsoft.com/office/drawing/2010/main" val="0"/>
              </a:ext>
            </a:extLst>
          </a:blip>
          <a:srcRect l="22223" t="10001" r="24445" b="12962"/>
          <a:stretch>
            <a:fillRect/>
          </a:stretch>
        </p:blipFill>
        <p:spPr bwMode="auto">
          <a:xfrm>
            <a:off x="212164" y="2441845"/>
            <a:ext cx="3410504" cy="369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16470A1-31A0-426D-A86C-3CABB7A29F77}"/>
              </a:ext>
            </a:extLst>
          </p:cNvPr>
          <p:cNvSpPr/>
          <p:nvPr/>
        </p:nvSpPr>
        <p:spPr>
          <a:xfrm>
            <a:off x="2842772"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6"/>
          <p:cNvSpPr>
            <a:spLocks noChangeArrowheads="1"/>
          </p:cNvSpPr>
          <p:nvPr/>
        </p:nvSpPr>
        <p:spPr bwMode="auto">
          <a:xfrm>
            <a:off x="3791810" y="2469929"/>
            <a:ext cx="527599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buClr>
                <a:srgbClr val="0000FF"/>
              </a:buClr>
              <a:buFont typeface="Wingdings" panose="05000000000000000000" pitchFamily="2" charset="2"/>
              <a:buChar char="§"/>
            </a:pPr>
            <a:r>
              <a:rPr lang="en-US" altLang="en-US" sz="3200" dirty="0">
                <a:latin typeface="Times New Roman" panose="02020603050405020304" pitchFamily="18" charset="0"/>
                <a:ea typeface="AR PL UMing HK" charset="0"/>
                <a:cs typeface="Times New Roman" panose="02020603050405020304" pitchFamily="18" charset="0"/>
              </a:rPr>
              <a:t> </a:t>
            </a:r>
            <a:r>
              <a:rPr lang="es-ES" altLang="en-US" sz="2800" dirty="0">
                <a:latin typeface="Times New Roman" panose="02020603050405020304" pitchFamily="18" charset="0"/>
                <a:ea typeface="AR PL UMing HK" charset="0"/>
                <a:cs typeface="Times New Roman" panose="02020603050405020304" pitchFamily="18" charset="0"/>
              </a:rPr>
              <a:t>Utilice gatos hidráulicos para  que el operador pueda colocar fácilmente el sistema en el orificio.</a:t>
            </a:r>
          </a:p>
          <a:p>
            <a:pPr marL="0" indent="0">
              <a:buClr>
                <a:srgbClr val="0000FF"/>
              </a:buClr>
              <a:buFont typeface="Wingdings" panose="05000000000000000000" pitchFamily="2" charset="2"/>
              <a:buChar char="§"/>
            </a:pPr>
            <a:r>
              <a:rPr lang="es-ES" altLang="en-US" sz="2800" dirty="0">
                <a:latin typeface="Times New Roman" panose="02020603050405020304" pitchFamily="18" charset="0"/>
                <a:ea typeface="AR PL UMing HK" charset="0"/>
                <a:cs typeface="Times New Roman" panose="02020603050405020304" pitchFamily="18" charset="0"/>
              </a:rPr>
              <a:t>  Una vez en su lugar, se aumenta la presión hidráulica para mantener las formas en su lugar.</a:t>
            </a:r>
          </a:p>
          <a:p>
            <a:pPr marL="0" indent="0">
              <a:buClr>
                <a:srgbClr val="0000FF"/>
              </a:buClr>
              <a:buFont typeface="Wingdings" panose="05000000000000000000" pitchFamily="2" charset="2"/>
              <a:buChar char="§"/>
            </a:pPr>
            <a:r>
              <a:rPr lang="es-ES" altLang="en-US" sz="2800" dirty="0">
                <a:latin typeface="Times New Roman" panose="02020603050405020304" pitchFamily="18" charset="0"/>
                <a:ea typeface="AR PL UMing HK" charset="0"/>
                <a:cs typeface="Times New Roman" panose="02020603050405020304" pitchFamily="18" charset="0"/>
              </a:rPr>
              <a:t>  Los pasadores de zanja se ponen para el caso de falla hidráulica.</a:t>
            </a:r>
          </a:p>
        </p:txBody>
      </p:sp>
      <p:sp>
        <p:nvSpPr>
          <p:cNvPr id="8" name="Rectangle 7"/>
          <p:cNvSpPr/>
          <p:nvPr/>
        </p:nvSpPr>
        <p:spPr>
          <a:xfrm>
            <a:off x="2047061" y="6197163"/>
            <a:ext cx="5622053" cy="461665"/>
          </a:xfrm>
          <a:prstGeom prst="rect">
            <a:avLst/>
          </a:prstGeom>
        </p:spPr>
        <p:txBody>
          <a:bodyPr wrap="none">
            <a:spAutoFit/>
          </a:bodyPr>
          <a:lstStyle/>
          <a:p>
            <a:pPr algn="ctr"/>
            <a:r>
              <a:rPr lang="es-MX" altLang="en-US" sz="2400" kern="0" dirty="0">
                <a:latin typeface="Times New Roman" panose="02020603050405020304" pitchFamily="18" charset="0"/>
                <a:cs typeface="Times New Roman" panose="02020603050405020304" pitchFamily="18" charset="0"/>
              </a:rPr>
              <a:t>Regulación OSHA: </a:t>
            </a:r>
            <a:r>
              <a:rPr lang="es-MX" altLang="en-US" sz="2400" kern="0" dirty="0">
                <a:latin typeface="Times New Roman" panose="02020603050405020304" pitchFamily="18" charset="0"/>
                <a:cs typeface="Times New Roman" panose="02020603050405020304" pitchFamily="18" charset="0"/>
                <a:hlinkClick r:id="rId5"/>
              </a:rPr>
              <a:t>1926 </a:t>
            </a:r>
            <a:r>
              <a:rPr lang="es-MX" altLang="en-US" sz="2400" kern="0" dirty="0" err="1">
                <a:latin typeface="Times New Roman" panose="02020603050405020304" pitchFamily="18" charset="0"/>
                <a:cs typeface="Times New Roman" panose="02020603050405020304" pitchFamily="18" charset="0"/>
                <a:hlinkClick r:id="rId5"/>
              </a:rPr>
              <a:t>subparte</a:t>
            </a:r>
            <a:r>
              <a:rPr lang="es-MX" altLang="en-US" sz="2400" kern="0" dirty="0">
                <a:latin typeface="Times New Roman" panose="02020603050405020304" pitchFamily="18" charset="0"/>
                <a:cs typeface="Times New Roman" panose="02020603050405020304" pitchFamily="18" charset="0"/>
                <a:hlinkClick r:id="rId5"/>
              </a:rPr>
              <a:t> P App D</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71</a:t>
            </a:fld>
            <a:endParaRPr lang="en-US"/>
          </a:p>
        </p:txBody>
      </p:sp>
    </p:spTree>
    <p:extLst>
      <p:ext uri="{BB962C8B-B14F-4D97-AF65-F5344CB8AC3E}">
        <p14:creationId xmlns:p14="http://schemas.microsoft.com/office/powerpoint/2010/main" val="36723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0" y="540634"/>
            <a:ext cx="9144000" cy="1319296"/>
          </a:xfrm>
        </p:spPr>
        <p:txBody>
          <a:bodyPr/>
          <a:lstStyle/>
          <a:p>
            <a:r>
              <a:rPr lang="es-MX" altLang="en-US" dirty="0">
                <a:latin typeface="Times New Roman" panose="02020603050405020304" pitchFamily="18" charset="0"/>
                <a:ea typeface="SimSun" panose="02010600030101010101" pitchFamily="2" charset="-122"/>
              </a:rPr>
              <a:t>Apuntalar la zanja con Soportes </a:t>
            </a:r>
            <a:br>
              <a:rPr lang="es-MX" altLang="en-US" dirty="0">
                <a:latin typeface="Times New Roman" panose="02020603050405020304" pitchFamily="18" charset="0"/>
                <a:ea typeface="SimSun" panose="02010600030101010101" pitchFamily="2" charset="-122"/>
              </a:rPr>
            </a:br>
            <a:r>
              <a:rPr lang="es-MX" altLang="en-US" dirty="0">
                <a:latin typeface="Times New Roman" panose="02020603050405020304" pitchFamily="18" charset="0"/>
                <a:ea typeface="SimSun" panose="02010600030101010101" pitchFamily="2" charset="-122"/>
              </a:rPr>
              <a:t>(Parte 3)</a:t>
            </a:r>
            <a:endParaRPr lang="es-MX" altLang="en-US" dirty="0"/>
          </a:p>
        </p:txBody>
      </p:sp>
      <p:sp>
        <p:nvSpPr>
          <p:cNvPr id="19" name="Rectangle 6"/>
          <p:cNvSpPr>
            <a:spLocks noChangeArrowheads="1"/>
          </p:cNvSpPr>
          <p:nvPr/>
        </p:nvSpPr>
        <p:spPr bwMode="auto">
          <a:xfrm>
            <a:off x="120552" y="1857911"/>
            <a:ext cx="86942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3000" dirty="0">
                <a:latin typeface="Times New Roman" panose="02020603050405020304" pitchFamily="18" charset="0"/>
                <a:ea typeface="AR PL UMing HK" charset="0"/>
                <a:cs typeface="Times New Roman" panose="02020603050405020304" pitchFamily="18" charset="0"/>
              </a:rPr>
              <a:t>Hacer un apuntalamiento inadecuado no hace más que proporcionar una falsa sensación de seguridad.</a:t>
            </a:r>
          </a:p>
        </p:txBody>
      </p:sp>
      <p:pic>
        <p:nvPicPr>
          <p:cNvPr id="3" name="Picture 2" descr="This figure shows an inadequate shoring" title="inadequate sho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854" y="3009900"/>
            <a:ext cx="3043121" cy="3557754"/>
          </a:xfrm>
          <a:prstGeom prst="rect">
            <a:avLst/>
          </a:prstGeom>
        </p:spPr>
      </p:pic>
      <p:sp>
        <p:nvSpPr>
          <p:cNvPr id="10" name="Rectangle 9"/>
          <p:cNvSpPr/>
          <p:nvPr/>
        </p:nvSpPr>
        <p:spPr>
          <a:xfrm>
            <a:off x="3866102" y="3009900"/>
            <a:ext cx="970624" cy="1569660"/>
          </a:xfrm>
          <a:prstGeom prst="rect">
            <a:avLst/>
          </a:prstGeom>
        </p:spPr>
        <p:txBody>
          <a:bodyPr wrap="square">
            <a:spAutoFit/>
          </a:bodyPr>
          <a:lstStyle/>
          <a:p>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72</a:t>
            </a:fld>
            <a:endParaRPr lang="en-US"/>
          </a:p>
        </p:txBody>
      </p:sp>
    </p:spTree>
    <p:extLst>
      <p:ext uri="{BB962C8B-B14F-4D97-AF65-F5344CB8AC3E}">
        <p14:creationId xmlns:p14="http://schemas.microsoft.com/office/powerpoint/2010/main" val="1578715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627668"/>
            <a:ext cx="9144000" cy="563562"/>
          </a:xfrm>
        </p:spPr>
        <p:txBody>
          <a:bodyPr/>
          <a:lstStyle/>
          <a:p>
            <a:r>
              <a:rPr lang="es-ES" altLang="en-US" dirty="0">
                <a:latin typeface="Times New Roman" panose="02020603050405020304" pitchFamily="18" charset="0"/>
                <a:ea typeface="SimSun" panose="02010600030101010101" pitchFamily="2" charset="-122"/>
              </a:rPr>
              <a:t>Encofrado con cajas de zanja (Parte 1)</a:t>
            </a:r>
            <a:endParaRPr lang="es-ES" altLang="en-US" dirty="0"/>
          </a:p>
        </p:txBody>
      </p:sp>
      <p:sp>
        <p:nvSpPr>
          <p:cNvPr id="12" name="Rectangle 6"/>
          <p:cNvSpPr>
            <a:spLocks noChangeArrowheads="1"/>
          </p:cNvSpPr>
          <p:nvPr/>
        </p:nvSpPr>
        <p:spPr bwMode="auto">
          <a:xfrm>
            <a:off x="195728" y="121920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3200" dirty="0">
                <a:latin typeface="Times New Roman" panose="02020603050405020304" pitchFamily="18" charset="0"/>
                <a:ea typeface="AR PL UMing HK" charset="0"/>
                <a:cs typeface="Times New Roman" panose="02020603050405020304" pitchFamily="18" charset="0"/>
              </a:rPr>
              <a:t>Usar estructuras protectoras prefabricadas (cajas de zanjas) ayuda a evitar derrumbes de tierra.</a:t>
            </a:r>
          </a:p>
        </p:txBody>
      </p:sp>
      <p:pic>
        <p:nvPicPr>
          <p:cNvPr id="13" name="Picture 8" descr="Steel Frame APS"/>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174946" y="2460721"/>
            <a:ext cx="3429000" cy="3650226"/>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F9949CD-7AA9-4CB0-8771-FF205456121B}"/>
              </a:ext>
            </a:extLst>
          </p:cNvPr>
          <p:cNvSpPr/>
          <p:nvPr/>
        </p:nvSpPr>
        <p:spPr>
          <a:xfrm>
            <a:off x="2181413"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6"/>
          <p:cNvSpPr>
            <a:spLocks noChangeArrowheads="1"/>
          </p:cNvSpPr>
          <p:nvPr/>
        </p:nvSpPr>
        <p:spPr bwMode="auto">
          <a:xfrm>
            <a:off x="3957731" y="2807810"/>
            <a:ext cx="493226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pPr>
            <a:r>
              <a:rPr lang="es-ES" altLang="zh-CN" sz="3200" dirty="0">
                <a:latin typeface="Times New Roman"/>
                <a:ea typeface="AR PL UMing HK" charset="0"/>
                <a:cs typeface="Times New Roman"/>
              </a:rPr>
              <a:t>El límite superior del encofrado debe extenderse un mínimo de 18 pulgadas por encima del borde de la zanja.</a:t>
            </a:r>
          </a:p>
        </p:txBody>
      </p:sp>
      <p:sp>
        <p:nvSpPr>
          <p:cNvPr id="2" name="Slide Number Placeholder 1"/>
          <p:cNvSpPr>
            <a:spLocks noGrp="1"/>
          </p:cNvSpPr>
          <p:nvPr>
            <p:ph type="sldNum" sz="quarter" idx="10"/>
          </p:nvPr>
        </p:nvSpPr>
        <p:spPr/>
        <p:txBody>
          <a:bodyPr/>
          <a:lstStyle/>
          <a:p>
            <a:fld id="{CE4D45F6-FF50-4BC5-8A2D-899CD8EC2ED8}" type="slidenum">
              <a:rPr lang="en-US" smtClean="0"/>
              <a:t>73</a:t>
            </a:fld>
            <a:endParaRPr lang="en-US"/>
          </a:p>
        </p:txBody>
      </p:sp>
    </p:spTree>
    <p:extLst>
      <p:ext uri="{BB962C8B-B14F-4D97-AF65-F5344CB8AC3E}">
        <p14:creationId xmlns:p14="http://schemas.microsoft.com/office/powerpoint/2010/main" val="3622600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0" y="627668"/>
            <a:ext cx="9144000" cy="563562"/>
          </a:xfrm>
        </p:spPr>
        <p:txBody>
          <a:bodyPr/>
          <a:lstStyle/>
          <a:p>
            <a:r>
              <a:rPr lang="es-ES" altLang="en-US" dirty="0">
                <a:latin typeface="Times New Roman" panose="02020603050405020304" pitchFamily="18" charset="0"/>
                <a:ea typeface="SimSun" panose="02010600030101010101" pitchFamily="2" charset="-122"/>
              </a:rPr>
              <a:t>Encofrado con cajas de zanja (Parte 2)</a:t>
            </a:r>
            <a:endParaRPr lang="en-US" altLang="en-US" dirty="0"/>
          </a:p>
        </p:txBody>
      </p:sp>
      <p:sp>
        <p:nvSpPr>
          <p:cNvPr id="8" name="Rectangle 6"/>
          <p:cNvSpPr>
            <a:spLocks noChangeArrowheads="1"/>
          </p:cNvSpPr>
          <p:nvPr/>
        </p:nvSpPr>
        <p:spPr bwMode="auto">
          <a:xfrm>
            <a:off x="195728" y="1219200"/>
            <a:ext cx="8694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s-MX" altLang="en-US" sz="3200" dirty="0">
                <a:latin typeface="Times New Roman" panose="02020603050405020304" pitchFamily="18" charset="0"/>
                <a:ea typeface="AR PL UMing HK" charset="0"/>
                <a:cs typeface="Times New Roman" panose="02020603050405020304" pitchFamily="18" charset="0"/>
              </a:rPr>
              <a:t>Sistema de encofrado</a:t>
            </a:r>
          </a:p>
        </p:txBody>
      </p:sp>
      <p:pic>
        <p:nvPicPr>
          <p:cNvPr id="3" name="Picture 2" descr="shield trench" title="shield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832278"/>
            <a:ext cx="5618422" cy="4707974"/>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74</a:t>
            </a:fld>
            <a:endParaRPr lang="en-US"/>
          </a:p>
        </p:txBody>
      </p:sp>
    </p:spTree>
    <p:extLst>
      <p:ext uri="{BB962C8B-B14F-4D97-AF65-F5344CB8AC3E}">
        <p14:creationId xmlns:p14="http://schemas.microsoft.com/office/powerpoint/2010/main" val="1581718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7926" y="648712"/>
            <a:ext cx="8819147" cy="563562"/>
          </a:xfrm>
        </p:spPr>
        <p:txBody>
          <a:bodyPr/>
          <a:lstStyle/>
          <a:p>
            <a:r>
              <a:rPr lang="en-GB" altLang="en-US" dirty="0">
                <a:latin typeface="Times New Roman" panose="02020603050405020304" pitchFamily="18" charset="0"/>
                <a:ea typeface="SimSun" panose="02010600030101010101" pitchFamily="2" charset="-122"/>
              </a:rPr>
              <a:t>Quiz 4</a:t>
            </a:r>
            <a:endParaRPr lang="en-US" altLang="en-US" dirty="0"/>
          </a:p>
        </p:txBody>
      </p:sp>
      <p:sp>
        <p:nvSpPr>
          <p:cNvPr id="8" name="Rectangle 6"/>
          <p:cNvSpPr>
            <a:spLocks noChangeArrowheads="1"/>
          </p:cNvSpPr>
          <p:nvPr/>
        </p:nvSpPr>
        <p:spPr bwMode="auto">
          <a:xfrm>
            <a:off x="195728" y="140214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zh-CN" sz="3200" b="1" dirty="0">
                <a:latin typeface="Times New Roman" panose="02020603050405020304" pitchFamily="18" charset="0"/>
                <a:ea typeface="MS PGothic" panose="020B0600070205080204" pitchFamily="34" charset="-128"/>
              </a:rPr>
              <a:t>12: </a:t>
            </a:r>
            <a:r>
              <a:rPr lang="es-ES" altLang="zh-CN" sz="3200" dirty="0">
                <a:latin typeface="Times New Roman" panose="02020603050405020304" pitchFamily="18" charset="0"/>
                <a:ea typeface="AR PL UMing HK" charset="0"/>
                <a:cs typeface="Times New Roman" panose="02020603050405020304" pitchFamily="18" charset="0"/>
              </a:rPr>
              <a:t>Nombre los tres tipos comunes de sistemas de protección en trabajos de excavación</a:t>
            </a:r>
            <a:endParaRPr lang="en-US" altLang="zh-CN" sz="3200" dirty="0">
              <a:latin typeface="Times New Roman" panose="02020603050405020304" pitchFamily="18" charset="0"/>
              <a:ea typeface="AR PL UMing HK" charset="0"/>
              <a:cs typeface="Times New Roman" panose="02020603050405020304" pitchFamily="18" charset="0"/>
            </a:endParaRPr>
          </a:p>
        </p:txBody>
      </p:sp>
      <p:sp>
        <p:nvSpPr>
          <p:cNvPr id="3" name="Rectangle 2"/>
          <p:cNvSpPr/>
          <p:nvPr/>
        </p:nvSpPr>
        <p:spPr>
          <a:xfrm>
            <a:off x="533400" y="3352020"/>
            <a:ext cx="2180405" cy="584775"/>
          </a:xfrm>
          <a:prstGeom prst="rect">
            <a:avLst/>
          </a:prstGeom>
        </p:spPr>
        <p:txBody>
          <a:bodyPr wrap="none">
            <a:spAutoFit/>
          </a:bodyPr>
          <a:lstStyle/>
          <a:p>
            <a:r>
              <a:rPr lang="es-MX" altLang="en-US" sz="3200" b="1" dirty="0">
                <a:latin typeface="Times New Roman" panose="02020603050405020304" pitchFamily="18" charset="0"/>
                <a:cs typeface="Times New Roman" panose="02020603050405020304" pitchFamily="18" charset="0"/>
              </a:rPr>
              <a:t>Respuesta</a:t>
            </a:r>
            <a:r>
              <a:rPr lang="es-MX" altLang="en-US" sz="3200" dirty="0">
                <a:latin typeface="Times New Roman" panose="02020603050405020304" pitchFamily="18" charset="0"/>
                <a:cs typeface="Times New Roman" panose="02020603050405020304" pitchFamily="18" charset="0"/>
              </a:rPr>
              <a:t>: </a:t>
            </a:r>
            <a:endParaRPr lang="es-MX" sz="3200" dirty="0"/>
          </a:p>
        </p:txBody>
      </p:sp>
      <p:sp>
        <p:nvSpPr>
          <p:cNvPr id="7" name="Rectangle 6"/>
          <p:cNvSpPr>
            <a:spLocks noChangeArrowheads="1"/>
          </p:cNvSpPr>
          <p:nvPr/>
        </p:nvSpPr>
        <p:spPr bwMode="auto">
          <a:xfrm>
            <a:off x="2890596" y="3462456"/>
            <a:ext cx="24434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buFont typeface="Wingdings" panose="05000000000000000000" pitchFamily="2" charset="2"/>
              <a:buChar char="§"/>
            </a:pPr>
            <a:r>
              <a:rPr lang="en-US" altLang="en-US" sz="3200" dirty="0">
                <a:latin typeface="Times New Roman" panose="02020603050405020304" pitchFamily="18" charset="0"/>
                <a:ea typeface="AR PL UMing HK" charset="0"/>
                <a:cs typeface="Times New Roman" panose="02020603050405020304" pitchFamily="18" charset="0"/>
              </a:rPr>
              <a:t> </a:t>
            </a:r>
            <a:r>
              <a:rPr lang="es-MX" altLang="en-US" sz="3200" dirty="0">
                <a:latin typeface="Times New Roman" panose="02020603050405020304" pitchFamily="18" charset="0"/>
                <a:ea typeface="AR PL UMing HK" charset="0"/>
                <a:cs typeface="Times New Roman" panose="02020603050405020304" pitchFamily="18" charset="0"/>
              </a:rPr>
              <a:t>Taludes</a:t>
            </a:r>
          </a:p>
          <a:p>
            <a:pPr marL="0" indent="0" algn="just" eaLnBrk="1" hangingPunct="1">
              <a:buClr>
                <a:srgbClr val="0000FF"/>
              </a:buClr>
              <a:buFont typeface="Wingdings" panose="05000000000000000000" pitchFamily="2" charset="2"/>
              <a:buChar char="§"/>
            </a:pPr>
            <a:r>
              <a:rPr lang="es-MX" altLang="en-US" sz="3200" dirty="0">
                <a:latin typeface="Times New Roman" panose="02020603050405020304" pitchFamily="18" charset="0"/>
                <a:ea typeface="AR PL UMing HK" charset="0"/>
                <a:cs typeface="Times New Roman" panose="02020603050405020304" pitchFamily="18" charset="0"/>
              </a:rPr>
              <a:t> Apuntalar</a:t>
            </a:r>
          </a:p>
          <a:p>
            <a:pPr marL="0" indent="0" algn="just" eaLnBrk="1" hangingPunct="1">
              <a:buClr>
                <a:srgbClr val="0000FF"/>
              </a:buClr>
              <a:buFont typeface="Wingdings" panose="05000000000000000000" pitchFamily="2" charset="2"/>
              <a:buChar char="§"/>
            </a:pPr>
            <a:r>
              <a:rPr lang="es-MX" altLang="en-US" sz="3200" dirty="0">
                <a:latin typeface="Times New Roman" panose="02020603050405020304" pitchFamily="18" charset="0"/>
                <a:ea typeface="AR PL UMing HK" charset="0"/>
                <a:cs typeface="Times New Roman" panose="02020603050405020304" pitchFamily="18" charset="0"/>
              </a:rPr>
              <a:t> Encofrado</a:t>
            </a:r>
          </a:p>
        </p:txBody>
      </p:sp>
      <p:sp>
        <p:nvSpPr>
          <p:cNvPr id="2" name="Slide Number Placeholder 1"/>
          <p:cNvSpPr>
            <a:spLocks noGrp="1"/>
          </p:cNvSpPr>
          <p:nvPr>
            <p:ph type="sldNum" sz="quarter" idx="10"/>
          </p:nvPr>
        </p:nvSpPr>
        <p:spPr/>
        <p:txBody>
          <a:bodyPr/>
          <a:lstStyle/>
          <a:p>
            <a:fld id="{CE4D45F6-FF50-4BC5-8A2D-899CD8EC2ED8}" type="slidenum">
              <a:rPr lang="en-US" smtClean="0"/>
              <a:t>75</a:t>
            </a:fld>
            <a:endParaRPr lang="en-US"/>
          </a:p>
        </p:txBody>
      </p:sp>
    </p:spTree>
    <p:extLst>
      <p:ext uri="{BB962C8B-B14F-4D97-AF65-F5344CB8AC3E}">
        <p14:creationId xmlns:p14="http://schemas.microsoft.com/office/powerpoint/2010/main" val="4007811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4987" y="749615"/>
            <a:ext cx="8995883" cy="563562"/>
          </a:xfrm>
        </p:spPr>
        <p:txBody>
          <a:bodyPr/>
          <a:lstStyle/>
          <a:p>
            <a:r>
              <a:rPr lang="es-MX" altLang="en-US" sz="3200" dirty="0">
                <a:latin typeface="Times New Roman" panose="02020603050405020304" pitchFamily="18" charset="0"/>
                <a:ea typeface="SimSun" panose="02010600030101010101" pitchFamily="2" charset="-122"/>
              </a:rPr>
              <a:t>Medidas de protección contra derrumbes (Parte 5)</a:t>
            </a:r>
            <a:endParaRPr lang="es-MX" altLang="en-US" sz="3200" dirty="0"/>
          </a:p>
        </p:txBody>
      </p:sp>
      <p:sp>
        <p:nvSpPr>
          <p:cNvPr id="6" name="Rectangle 6"/>
          <p:cNvSpPr>
            <a:spLocks noChangeArrowheads="1"/>
          </p:cNvSpPr>
          <p:nvPr/>
        </p:nvSpPr>
        <p:spPr bwMode="auto">
          <a:xfrm>
            <a:off x="195728" y="1752600"/>
            <a:ext cx="869961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3200" dirty="0">
                <a:latin typeface="Times New Roman" panose="02020603050405020304" pitchFamily="18" charset="0"/>
                <a:ea typeface="AR PL UMing HK" charset="0"/>
                <a:cs typeface="Times New Roman" panose="02020603050405020304" pitchFamily="18" charset="0"/>
              </a:rPr>
              <a:t>Apuntalar, encofrado y taludes son aceptables para OSHA</a:t>
            </a:r>
          </a:p>
          <a:p>
            <a:pPr marL="457200" indent="-457200" algn="just">
              <a:buClr>
                <a:srgbClr val="0000FF"/>
              </a:buClr>
              <a:buFont typeface="Wingdings" panose="05000000000000000000" pitchFamily="2" charset="2"/>
              <a:buChar char="q"/>
            </a:pPr>
            <a:endParaRPr lang="es-ES" altLang="en-US" sz="3200" dirty="0">
              <a:latin typeface="Times New Roman" panose="02020603050405020304" pitchFamily="18" charset="0"/>
              <a:ea typeface="AR PL UMing HK" charset="0"/>
              <a:cs typeface="Times New Roman" panose="02020603050405020304" pitchFamily="18" charset="0"/>
            </a:endParaRPr>
          </a:p>
          <a:p>
            <a:pPr marL="457200" indent="-457200" algn="just">
              <a:buClr>
                <a:srgbClr val="0000FF"/>
              </a:buClr>
              <a:buFont typeface="Wingdings" panose="05000000000000000000" pitchFamily="2" charset="2"/>
              <a:buChar char="q"/>
            </a:pPr>
            <a:r>
              <a:rPr lang="es-ES" altLang="en-US" sz="3200" dirty="0">
                <a:latin typeface="Times New Roman" panose="02020603050405020304" pitchFamily="18" charset="0"/>
                <a:ea typeface="AR PL UMing HK" charset="0"/>
                <a:cs typeface="Times New Roman" panose="02020603050405020304" pitchFamily="18" charset="0"/>
              </a:rPr>
              <a:t>Depende de la persona competente determinar qué método es el más eficaz para el trabajo.</a:t>
            </a:r>
          </a:p>
          <a:p>
            <a:pPr marL="457200" indent="-457200" algn="just">
              <a:buClr>
                <a:srgbClr val="0000FF"/>
              </a:buClr>
              <a:buFont typeface="Wingdings" panose="05000000000000000000" pitchFamily="2" charset="2"/>
              <a:buChar char="q"/>
            </a:pPr>
            <a:endParaRPr lang="es-ES" altLang="en-US" sz="3200" dirty="0">
              <a:latin typeface="Times New Roman" panose="02020603050405020304" pitchFamily="18" charset="0"/>
              <a:ea typeface="AR PL UMing HK" charset="0"/>
              <a:cs typeface="Times New Roman" panose="02020603050405020304" pitchFamily="18" charset="0"/>
            </a:endParaRPr>
          </a:p>
          <a:p>
            <a:pPr marL="457200" indent="-457200" algn="just">
              <a:buClr>
                <a:srgbClr val="0000FF"/>
              </a:buClr>
              <a:buFont typeface="Wingdings" panose="05000000000000000000" pitchFamily="2" charset="2"/>
              <a:buChar char="q"/>
            </a:pPr>
            <a:r>
              <a:rPr lang="es-ES" altLang="en-US" sz="3200" dirty="0">
                <a:latin typeface="Times New Roman" panose="02020603050405020304" pitchFamily="18" charset="0"/>
                <a:ea typeface="AR PL UMing HK" charset="0"/>
                <a:cs typeface="Times New Roman" panose="02020603050405020304" pitchFamily="18" charset="0"/>
              </a:rPr>
              <a:t>Mantenga abiertas las excavaciones el tiempo mínimo necesario para completar las operaciones</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76</a:t>
            </a:fld>
            <a:endParaRPr lang="en-US"/>
          </a:p>
        </p:txBody>
      </p:sp>
    </p:spTree>
    <p:extLst>
      <p:ext uri="{BB962C8B-B14F-4D97-AF65-F5344CB8AC3E}">
        <p14:creationId xmlns:p14="http://schemas.microsoft.com/office/powerpoint/2010/main" val="2719207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4987" y="749615"/>
            <a:ext cx="8995883" cy="563562"/>
          </a:xfrm>
        </p:spPr>
        <p:txBody>
          <a:bodyPr/>
          <a:lstStyle/>
          <a:p>
            <a:r>
              <a:rPr lang="es-MX" altLang="en-US" sz="3200" dirty="0">
                <a:latin typeface="Times New Roman" panose="02020603050405020304" pitchFamily="18" charset="0"/>
                <a:ea typeface="SimSun" panose="02010600030101010101" pitchFamily="2" charset="-122"/>
              </a:rPr>
              <a:t>Medidas de protección contra derrumbes (Parte 6)</a:t>
            </a:r>
            <a:endParaRPr lang="es-MX" altLang="en-US" sz="3200" dirty="0"/>
          </a:p>
        </p:txBody>
      </p:sp>
      <p:sp>
        <p:nvSpPr>
          <p:cNvPr id="15" name="Rectangle 6"/>
          <p:cNvSpPr>
            <a:spLocks noChangeArrowheads="1"/>
          </p:cNvSpPr>
          <p:nvPr/>
        </p:nvSpPr>
        <p:spPr bwMode="auto">
          <a:xfrm>
            <a:off x="177926" y="1560983"/>
            <a:ext cx="865983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3200" dirty="0">
                <a:latin typeface="Times New Roman"/>
                <a:ea typeface="AR PL UMing HK" charset="0"/>
                <a:cs typeface="Times New Roman"/>
              </a:rPr>
              <a:t>Los equipos para sistemas de protección no deben presentar daños o defectos que perjudiquen su funcionamiento.</a:t>
            </a:r>
          </a:p>
          <a:p>
            <a:pPr marL="457200" indent="-457200" algn="just">
              <a:buClr>
                <a:srgbClr val="0000FF"/>
              </a:buClr>
              <a:buFont typeface="Wingdings" panose="05000000000000000000" pitchFamily="2" charset="2"/>
              <a:buChar char="q"/>
            </a:pPr>
            <a:endParaRPr lang="es-ES" altLang="en-US" sz="1600" dirty="0">
              <a:latin typeface="Times New Roman"/>
              <a:ea typeface="AR PL UMing HK" charset="0"/>
              <a:cs typeface="Times New Roman"/>
            </a:endParaRPr>
          </a:p>
          <a:p>
            <a:pPr marL="457200" indent="-457200" algn="just">
              <a:buClr>
                <a:srgbClr val="0000FF"/>
              </a:buClr>
              <a:buFont typeface="Wingdings" panose="05000000000000000000" pitchFamily="2" charset="2"/>
              <a:buChar char="q"/>
            </a:pPr>
            <a:r>
              <a:rPr lang="es-ES" altLang="en-US" sz="3200" dirty="0">
                <a:latin typeface="Times New Roman"/>
                <a:ea typeface="AR PL UMing HK" charset="0"/>
                <a:cs typeface="Times New Roman"/>
              </a:rPr>
              <a:t>Si el equipo está dañado, debe examinarlo una persona competente para verificar si es adecuado para su uso continuado.</a:t>
            </a:r>
            <a:endParaRPr lang="en-US" altLang="en-US" sz="3200" dirty="0">
              <a:latin typeface="Times New Roman"/>
              <a:ea typeface="AR PL UMing HK" charset="0"/>
              <a:cs typeface="Times New Roman"/>
            </a:endParaRPr>
          </a:p>
        </p:txBody>
      </p:sp>
      <p:sp>
        <p:nvSpPr>
          <p:cNvPr id="3" name="Rectangle 2"/>
          <p:cNvSpPr/>
          <p:nvPr/>
        </p:nvSpPr>
        <p:spPr>
          <a:xfrm>
            <a:off x="177926" y="5032802"/>
            <a:ext cx="8659836" cy="1077218"/>
          </a:xfrm>
          <a:prstGeom prst="rect">
            <a:avLst/>
          </a:prstGeom>
        </p:spPr>
        <p:txBody>
          <a:bodyPr wrap="square" lIns="91440" tIns="45720" rIns="91440" bIns="45720" anchor="t">
            <a:spAutoFit/>
          </a:bodyPr>
          <a:lstStyle/>
          <a:p>
            <a:pPr marL="457200" indent="-457200" algn="just">
              <a:buClr>
                <a:srgbClr val="0000FF"/>
              </a:buClr>
              <a:buFont typeface="Wingdings" panose="05000000000000000000" pitchFamily="2" charset="2"/>
              <a:buChar char="q"/>
            </a:pPr>
            <a:r>
              <a:rPr lang="es-ES" altLang="en-US" sz="3200" dirty="0">
                <a:latin typeface="Times New Roman"/>
                <a:ea typeface="AR PL UMing HK" charset="0"/>
                <a:cs typeface="Times New Roman"/>
              </a:rPr>
              <a:t>Si no es adecuado, retírelo de servicio hasta que un ingeniero profesional lo apruebe para su uso.</a:t>
            </a:r>
            <a:endParaRPr lang="en-US" altLang="en-US" sz="3200" dirty="0">
              <a:latin typeface="Times New Roman"/>
              <a:ea typeface="AR PL UMing HK" charset="0"/>
              <a:cs typeface="Times New Roman"/>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77</a:t>
            </a:fld>
            <a:endParaRPr lang="en-US"/>
          </a:p>
        </p:txBody>
      </p:sp>
    </p:spTree>
    <p:extLst>
      <p:ext uri="{BB962C8B-B14F-4D97-AF65-F5344CB8AC3E}">
        <p14:creationId xmlns:p14="http://schemas.microsoft.com/office/powerpoint/2010/main" val="885183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443181"/>
            <a:ext cx="8819147" cy="1406634"/>
          </a:xfrm>
        </p:spPr>
        <p:txBody>
          <a:bodyPr/>
          <a:lstStyle/>
          <a:p>
            <a:r>
              <a:rPr lang="es-ES" altLang="en-US" dirty="0">
                <a:latin typeface="Times New Roman" panose="02020603050405020304" pitchFamily="18" charset="0"/>
                <a:ea typeface="SimSun" panose="02010600030101010101" pitchFamily="2" charset="-122"/>
              </a:rPr>
              <a:t>Busque agua estancada en las zanjas (Parte 1)</a:t>
            </a:r>
            <a:endParaRPr lang="en-US" altLang="en-US" dirty="0"/>
          </a:p>
        </p:txBody>
      </p:sp>
      <p:sp>
        <p:nvSpPr>
          <p:cNvPr id="15" name="Rectangle 1"/>
          <p:cNvSpPr>
            <a:spLocks noChangeArrowheads="1"/>
          </p:cNvSpPr>
          <p:nvPr/>
        </p:nvSpPr>
        <p:spPr bwMode="auto">
          <a:xfrm>
            <a:off x="96254" y="1734352"/>
            <a:ext cx="88191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3200" dirty="0">
                <a:latin typeface="Times New Roman" panose="02020603050405020304" pitchFamily="18" charset="0"/>
                <a:ea typeface="MS PGothic" panose="020B0600070205080204" pitchFamily="34" charset="-128"/>
              </a:rPr>
              <a:t>No ingrese a excavaciones donde el agua se está acumulando o se ha depositado a menos que se tomen las precauciones adecuadas.</a:t>
            </a:r>
            <a:endParaRPr lang="en-GB" altLang="en-US" sz="3200" dirty="0">
              <a:latin typeface="Times New Roman" panose="02020603050405020304" pitchFamily="18" charset="0"/>
              <a:ea typeface="MS PGothic" panose="020B0600070205080204" pitchFamily="34" charset="-128"/>
            </a:endParaRPr>
          </a:p>
        </p:txBody>
      </p:sp>
      <p:pic>
        <p:nvPicPr>
          <p:cNvPr id="3" name="Picture 2" descr="This figure is a trench with standing water in it." title="a trench with standing wa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75" y="3406187"/>
            <a:ext cx="7417503" cy="2796438"/>
          </a:xfrm>
          <a:prstGeom prst="rect">
            <a:avLst/>
          </a:prstGeom>
        </p:spPr>
      </p:pic>
      <p:sp>
        <p:nvSpPr>
          <p:cNvPr id="7" name="Rectangle 6"/>
          <p:cNvSpPr/>
          <p:nvPr/>
        </p:nvSpPr>
        <p:spPr>
          <a:xfrm>
            <a:off x="3124200" y="441434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8" name="Rectangle 7"/>
          <p:cNvSpPr/>
          <p:nvPr/>
        </p:nvSpPr>
        <p:spPr>
          <a:xfrm>
            <a:off x="1676400" y="6115565"/>
            <a:ext cx="5638800" cy="584775"/>
          </a:xfrm>
          <a:prstGeom prst="rect">
            <a:avLst/>
          </a:prstGeom>
        </p:spPr>
        <p:txBody>
          <a:bodyPr wrap="square">
            <a:spAutoFit/>
          </a:bodyPr>
          <a:lstStyle/>
          <a:p>
            <a:pPr algn="ctr"/>
            <a:r>
              <a:rPr lang="es-ES" sz="3200" b="1" dirty="0">
                <a:solidFill>
                  <a:srgbClr val="FF0000"/>
                </a:solidFill>
                <a:latin typeface="Times New Roman" panose="02020603050405020304" pitchFamily="18" charset="0"/>
                <a:ea typeface="MS PGothic" panose="020B0600070205080204" pitchFamily="34" charset="-128"/>
              </a:rPr>
              <a:t>El agua en la zanja es peligrosa</a:t>
            </a:r>
            <a:endParaRPr lang="en-US" sz="3200" b="1" dirty="0">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78</a:t>
            </a:fld>
            <a:endParaRPr lang="en-US"/>
          </a:p>
        </p:txBody>
      </p:sp>
    </p:spTree>
    <p:extLst>
      <p:ext uri="{BB962C8B-B14F-4D97-AF65-F5344CB8AC3E}">
        <p14:creationId xmlns:p14="http://schemas.microsoft.com/office/powerpoint/2010/main" val="32061064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96253" y="443181"/>
            <a:ext cx="8819147" cy="1406634"/>
          </a:xfrm>
        </p:spPr>
        <p:txBody>
          <a:bodyPr/>
          <a:lstStyle/>
          <a:p>
            <a:r>
              <a:rPr lang="es-ES" altLang="en-US" dirty="0">
                <a:latin typeface="Times New Roman" panose="02020603050405020304" pitchFamily="18" charset="0"/>
                <a:ea typeface="SimSun" panose="02010600030101010101" pitchFamily="2" charset="-122"/>
              </a:rPr>
              <a:t>Busque agua estancada en las zanjas (Parte 2)</a:t>
            </a:r>
            <a:endParaRPr lang="en-US" altLang="en-US" dirty="0"/>
          </a:p>
        </p:txBody>
      </p:sp>
      <p:sp>
        <p:nvSpPr>
          <p:cNvPr id="15" name="Rectangle 1"/>
          <p:cNvSpPr>
            <a:spLocks noChangeArrowheads="1"/>
          </p:cNvSpPr>
          <p:nvPr/>
        </p:nvSpPr>
        <p:spPr bwMode="auto">
          <a:xfrm>
            <a:off x="0" y="170092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MX" altLang="en-US" sz="3200" dirty="0">
                <a:latin typeface="Times New Roman" panose="02020603050405020304" pitchFamily="18" charset="0"/>
                <a:ea typeface="MS PGothic" panose="020B0600070205080204" pitchFamily="34" charset="-128"/>
              </a:rPr>
              <a:t>Métodos para controlar el agua estancada en zanjas.</a:t>
            </a:r>
          </a:p>
          <a:p>
            <a:pPr marL="1200150" lvl="1" indent="-457200">
              <a:spcBef>
                <a:spcPts val="1200"/>
              </a:spcBef>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Uso de sistemas especiales de soporte o blindaje</a:t>
            </a:r>
          </a:p>
          <a:p>
            <a:pPr marL="1200150" lvl="1" indent="-457200">
              <a:spcBef>
                <a:spcPts val="1200"/>
              </a:spcBef>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Equipo de remoción de agua</a:t>
            </a:r>
          </a:p>
          <a:p>
            <a:pPr marL="1200150" lvl="1" indent="-457200">
              <a:spcBef>
                <a:spcPts val="1200"/>
              </a:spcBef>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Uso de arnés de seguridad y línea de vida.</a:t>
            </a:r>
          </a:p>
          <a:p>
            <a:pPr marL="1200150" lvl="1" indent="-457200">
              <a:spcBef>
                <a:spcPts val="1200"/>
              </a:spcBef>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Agua superficial desalojada de la zanja</a:t>
            </a:r>
          </a:p>
          <a:p>
            <a:pPr marL="1200150" lvl="1" indent="-457200">
              <a:spcBef>
                <a:spcPts val="1200"/>
              </a:spcBef>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Empleados retirados de la zanja durante las lluvias</a:t>
            </a:r>
          </a:p>
          <a:p>
            <a:pPr marL="1200150" lvl="1" indent="-457200">
              <a:spcBef>
                <a:spcPts val="1200"/>
              </a:spcBef>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Zanjas inspeccionadas por una persona competente después de cada lluvia y antes de que los empleados vuelvan a entrar en ella.</a:t>
            </a:r>
          </a:p>
        </p:txBody>
      </p:sp>
      <p:sp>
        <p:nvSpPr>
          <p:cNvPr id="14" name="Rectangle 13"/>
          <p:cNvSpPr/>
          <p:nvPr/>
        </p:nvSpPr>
        <p:spPr>
          <a:xfrm>
            <a:off x="5496820" y="6194458"/>
            <a:ext cx="3191899" cy="461665"/>
          </a:xfrm>
          <a:prstGeom prst="rect">
            <a:avLst/>
          </a:prstGeom>
        </p:spPr>
        <p:txBody>
          <a:bodyPr wrap="none" lIns="91440" tIns="45720" rIns="91440" bIns="45720" anchor="t">
            <a:spAutoFit/>
          </a:bodyPr>
          <a:lstStyle/>
          <a:p>
            <a:pPr algn="ctr"/>
            <a:r>
              <a:rPr lang="es-MX" altLang="en-US" sz="2400" kern="0" dirty="0">
                <a:latin typeface="Times New Roman"/>
                <a:cs typeface="Times New Roman"/>
              </a:rPr>
              <a:t>OSHA: </a:t>
            </a:r>
            <a:r>
              <a:rPr lang="es-MX" altLang="en-US" sz="2400" kern="0" dirty="0">
                <a:latin typeface="Times New Roman"/>
                <a:cs typeface="Times New Roman"/>
                <a:hlinkClick r:id="rId4"/>
              </a:rPr>
              <a:t>Manual Técnico</a:t>
            </a:r>
            <a:endParaRPr lang="es-MX" sz="2400" kern="0" dirty="0">
              <a:latin typeface="Times New Roman"/>
              <a:cs typeface="Times New Roman"/>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79</a:t>
            </a:fld>
            <a:endParaRPr lang="en-US"/>
          </a:p>
        </p:txBody>
      </p:sp>
    </p:spTree>
    <p:extLst>
      <p:ext uri="{BB962C8B-B14F-4D97-AF65-F5344CB8AC3E}">
        <p14:creationId xmlns:p14="http://schemas.microsoft.com/office/powerpoint/2010/main" val="388926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85553" y="669708"/>
            <a:ext cx="8581292" cy="563562"/>
          </a:xfrm>
        </p:spPr>
        <p:txBody>
          <a:bodyPr/>
          <a:lstStyle/>
          <a:p>
            <a:r>
              <a:rPr lang="es-MX" altLang="en-US" dirty="0">
                <a:latin typeface="Times New Roman" panose="02020603050405020304" pitchFamily="18" charset="0"/>
                <a:ea typeface="SimSun" panose="02010600030101010101" pitchFamily="2" charset="-122"/>
              </a:rPr>
              <a:t>Sección II: Módulos de Entrenamiento</a:t>
            </a:r>
            <a:endParaRPr lang="es-MX" altLang="en-US" dirty="0"/>
          </a:p>
        </p:txBody>
      </p:sp>
      <p:sp>
        <p:nvSpPr>
          <p:cNvPr id="25605" name="Content Placeholder 2"/>
          <p:cNvSpPr>
            <a:spLocks noGrp="1"/>
          </p:cNvSpPr>
          <p:nvPr>
            <p:ph idx="1"/>
          </p:nvPr>
        </p:nvSpPr>
        <p:spPr>
          <a:xfrm>
            <a:off x="426929" y="1380908"/>
            <a:ext cx="8382000" cy="4918292"/>
          </a:xfrm>
        </p:spPr>
        <p:txBody>
          <a:bodyPr/>
          <a:lstStyle/>
          <a:p>
            <a:pPr>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MX" altLang="en-US" dirty="0">
                <a:latin typeface="Times New Roman" panose="02020603050405020304" pitchFamily="18" charset="0"/>
                <a:cs typeface="Times New Roman" panose="02020603050405020304" pitchFamily="18" charset="0"/>
              </a:rPr>
              <a:t>Sección II: Peligros en Excavación en la      Construcción</a:t>
            </a:r>
          </a:p>
          <a:p>
            <a:pPr lvl="1" algn="just">
              <a:buClr>
                <a:srgbClr val="3333FF"/>
              </a:buClr>
              <a:buSzPct val="100000"/>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Derrumbe (colapso de la zanja)</a:t>
            </a:r>
          </a:p>
          <a:p>
            <a:pPr lvl="1" algn="just">
              <a:buClr>
                <a:srgbClr val="3333FF"/>
              </a:buClr>
              <a:buSzPct val="100000"/>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Acumulación de agua</a:t>
            </a:r>
          </a:p>
          <a:p>
            <a:pPr lvl="1" algn="just">
              <a:buClr>
                <a:srgbClr val="3333FF"/>
              </a:buClr>
              <a:buSzPct val="100000"/>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Falta de oxígeno y humos tóxicos</a:t>
            </a:r>
          </a:p>
          <a:p>
            <a:pPr lvl="1" algn="just">
              <a:buClr>
                <a:srgbClr val="3333FF"/>
              </a:buClr>
              <a:buSzPct val="100000"/>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Ingreso o egreso </a:t>
            </a:r>
          </a:p>
          <a:p>
            <a:pPr lvl="1" algn="just">
              <a:buClr>
                <a:srgbClr val="3333FF"/>
              </a:buClr>
              <a:buSzPct val="100000"/>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Exposición a la caída de objetos</a:t>
            </a:r>
          </a:p>
          <a:p>
            <a:pPr lvl="1" algn="just">
              <a:buClr>
                <a:srgbClr val="3333FF"/>
              </a:buClr>
              <a:buSzPct val="100000"/>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Equipo móvil</a:t>
            </a:r>
          </a:p>
          <a:p>
            <a:pPr lvl="1" algn="just">
              <a:buClr>
                <a:srgbClr val="3333FF"/>
              </a:buClr>
              <a:buSzPct val="100000"/>
              <a:buFont typeface="Wingdings" panose="05000000000000000000" pitchFamily="2" charset="2"/>
              <a:buChar char="§"/>
            </a:pPr>
            <a:r>
              <a:rPr lang="es-MX" altLang="en-US" dirty="0">
                <a:latin typeface="Times New Roman" panose="02020603050405020304" pitchFamily="18" charset="0"/>
                <a:cs typeface="Times New Roman" panose="02020603050405020304" pitchFamily="18" charset="0"/>
              </a:rPr>
              <a:t>Electrocución o explosión</a:t>
            </a:r>
          </a:p>
        </p:txBody>
      </p:sp>
      <p:sp>
        <p:nvSpPr>
          <p:cNvPr id="2" name="Slide Number Placeholder 1"/>
          <p:cNvSpPr>
            <a:spLocks noGrp="1"/>
          </p:cNvSpPr>
          <p:nvPr>
            <p:ph type="sldNum" sz="quarter" idx="10"/>
          </p:nvPr>
        </p:nvSpPr>
        <p:spPr/>
        <p:txBody>
          <a:bodyPr/>
          <a:lstStyle/>
          <a:p>
            <a:fld id="{CE4D45F6-FF50-4BC5-8A2D-899CD8EC2ED8}" type="slidenum">
              <a:rPr lang="en-US" smtClean="0"/>
              <a:t>8</a:t>
            </a:fld>
            <a:endParaRPr lang="en-US"/>
          </a:p>
        </p:txBody>
      </p:sp>
    </p:spTree>
    <p:extLst>
      <p:ext uri="{BB962C8B-B14F-4D97-AF65-F5344CB8AC3E}">
        <p14:creationId xmlns:p14="http://schemas.microsoft.com/office/powerpoint/2010/main" val="38012240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 y="685800"/>
            <a:ext cx="9144000" cy="563562"/>
          </a:xfrm>
        </p:spPr>
        <p:txBody>
          <a:bodyPr/>
          <a:lstStyle/>
          <a:p>
            <a:r>
              <a:rPr lang="es-ES" altLang="en-US" sz="3900" dirty="0">
                <a:latin typeface="Times New Roman" panose="02020603050405020304" pitchFamily="18" charset="0"/>
                <a:ea typeface="SimSun" panose="02010600030101010101" pitchFamily="2" charset="-122"/>
              </a:rPr>
              <a:t>Prueba de peligros atmosféricos (Parte 1)</a:t>
            </a:r>
            <a:endParaRPr lang="en-US" altLang="en-US" sz="3900" dirty="0"/>
          </a:p>
        </p:txBody>
      </p:sp>
      <p:sp>
        <p:nvSpPr>
          <p:cNvPr id="15" name="Rectangle 1"/>
          <p:cNvSpPr>
            <a:spLocks noChangeArrowheads="1"/>
          </p:cNvSpPr>
          <p:nvPr/>
        </p:nvSpPr>
        <p:spPr bwMode="auto">
          <a:xfrm>
            <a:off x="199505" y="1358612"/>
            <a:ext cx="818249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MX" altLang="en-US" sz="3200" dirty="0">
                <a:latin typeface="Times New Roman" panose="02020603050405020304" pitchFamily="18" charset="0"/>
                <a:ea typeface="MS PGothic" panose="020B0600070205080204" pitchFamily="34" charset="-128"/>
              </a:rPr>
              <a:t>Prueba de peligros atmosféricos para zanjas de más de 4 pies de profundidad</a:t>
            </a:r>
          </a:p>
          <a:p>
            <a:pPr marL="120015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MS PGothic" panose="020B0600070205080204" pitchFamily="34" charset="-128"/>
              </a:rPr>
              <a:t>poco oxígeno</a:t>
            </a:r>
          </a:p>
          <a:p>
            <a:pPr marL="120015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MS PGothic" panose="020B0600070205080204" pitchFamily="34" charset="-128"/>
              </a:rPr>
              <a:t>humos peligrosos</a:t>
            </a:r>
          </a:p>
          <a:p>
            <a:pPr marL="120015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MS PGothic" panose="020B0600070205080204" pitchFamily="34" charset="-128"/>
              </a:rPr>
              <a:t>gases tóxicos</a:t>
            </a:r>
          </a:p>
          <a:p>
            <a:pPr marL="1200150" lvl="1" indent="-457200">
              <a:buClr>
                <a:srgbClr val="0000FF"/>
              </a:buClr>
              <a:buFont typeface="Wingdings" panose="05000000000000000000" pitchFamily="2" charset="2"/>
              <a:buChar char="§"/>
            </a:pPr>
            <a:r>
              <a:rPr lang="es-MX" altLang="en-US" sz="3200" dirty="0">
                <a:latin typeface="Times New Roman" panose="02020603050405020304" pitchFamily="18" charset="0"/>
                <a:ea typeface="MS PGothic" panose="020B0600070205080204" pitchFamily="34" charset="-128"/>
              </a:rPr>
              <a:t>gas </a:t>
            </a:r>
            <a:r>
              <a:rPr lang="es-MX" altLang="en-US" sz="3200" dirty="0" err="1">
                <a:latin typeface="Times New Roman" panose="02020603050405020304" pitchFamily="18" charset="0"/>
                <a:ea typeface="MS PGothic" panose="020B0600070205080204" pitchFamily="34" charset="-128"/>
              </a:rPr>
              <a:t>áltamente</a:t>
            </a:r>
            <a:r>
              <a:rPr lang="es-MX" altLang="en-US" sz="3200" dirty="0">
                <a:latin typeface="Times New Roman" panose="02020603050405020304" pitchFamily="18" charset="0"/>
                <a:ea typeface="MS PGothic" panose="020B0600070205080204" pitchFamily="34" charset="-128"/>
              </a:rPr>
              <a:t> combustible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970" y="1953585"/>
            <a:ext cx="1391196" cy="2613985"/>
          </a:xfrm>
          <a:prstGeom prst="rect">
            <a:avLst/>
          </a:prstGeom>
        </p:spPr>
      </p:pic>
      <p:sp>
        <p:nvSpPr>
          <p:cNvPr id="8" name="Rectangle 1"/>
          <p:cNvSpPr>
            <a:spLocks noChangeArrowheads="1"/>
          </p:cNvSpPr>
          <p:nvPr/>
        </p:nvSpPr>
        <p:spPr bwMode="auto">
          <a:xfrm>
            <a:off x="228600" y="456757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rPr>
              <a:t>La prueba debe realizarse antes de que los empleados ingresen a la zanja.</a:t>
            </a:r>
          </a:p>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rPr>
              <a:t>Las pruebas deben realizarse con regularidad para garantizar que la zanja permanezca segura.</a:t>
            </a:r>
            <a:endParaRPr lang="en-US" sz="3200" dirty="0">
              <a:latin typeface="Times New Roman" panose="02020603050405020304" pitchFamily="18" charset="0"/>
              <a:ea typeface="MS PGothic" panose="020B0600070205080204" pitchFamily="34" charset="-128"/>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80</a:t>
            </a:fld>
            <a:endParaRPr lang="en-US"/>
          </a:p>
        </p:txBody>
      </p:sp>
    </p:spTree>
    <p:extLst>
      <p:ext uri="{BB962C8B-B14F-4D97-AF65-F5344CB8AC3E}">
        <p14:creationId xmlns:p14="http://schemas.microsoft.com/office/powerpoint/2010/main" val="388438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 y="685800"/>
            <a:ext cx="9144000" cy="563562"/>
          </a:xfrm>
        </p:spPr>
        <p:txBody>
          <a:bodyPr/>
          <a:lstStyle/>
          <a:p>
            <a:r>
              <a:rPr lang="es-ES" altLang="en-US" sz="3900" dirty="0">
                <a:latin typeface="Times New Roman" panose="02020603050405020304" pitchFamily="18" charset="0"/>
                <a:ea typeface="SimSun" panose="02010600030101010101" pitchFamily="2" charset="-122"/>
              </a:rPr>
              <a:t>Prueba de peligros atmosféricos (Parte 2)</a:t>
            </a:r>
            <a:endParaRPr lang="en-US" altLang="en-US" sz="3900" dirty="0"/>
          </a:p>
        </p:txBody>
      </p:sp>
      <p:sp>
        <p:nvSpPr>
          <p:cNvPr id="15" name="Rectangle 1"/>
          <p:cNvSpPr>
            <a:spLocks noChangeArrowheads="1"/>
          </p:cNvSpPr>
          <p:nvPr/>
        </p:nvSpPr>
        <p:spPr bwMode="auto">
          <a:xfrm>
            <a:off x="125934" y="1358612"/>
            <a:ext cx="8868296"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altLang="en-US" sz="3200" dirty="0">
                <a:latin typeface="Times New Roman" panose="02020603050405020304" pitchFamily="18" charset="0"/>
                <a:ea typeface="MS PGothic" panose="020B0600070205080204" pitchFamily="34" charset="-128"/>
              </a:rPr>
              <a:t>Asegurar unas condiciones atmosféricas </a:t>
            </a:r>
          </a:p>
          <a:p>
            <a:pPr algn="just">
              <a:buClr>
                <a:srgbClr val="0000FF"/>
              </a:buClr>
            </a:pPr>
            <a:r>
              <a:rPr lang="es-MX" altLang="en-US" sz="3200" dirty="0">
                <a:latin typeface="Times New Roman" panose="02020603050405020304" pitchFamily="18" charset="0"/>
                <a:ea typeface="MS PGothic" panose="020B0600070205080204" pitchFamily="34" charset="-128"/>
              </a:rPr>
              <a:t>     aceptables mediante</a:t>
            </a:r>
          </a:p>
          <a:p>
            <a:pPr marL="1200150" lvl="1" indent="-457200">
              <a:spcBef>
                <a:spcPts val="600"/>
              </a:spcBef>
              <a:spcAft>
                <a:spcPts val="600"/>
              </a:spcAft>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Pruebas atmosféricas</a:t>
            </a:r>
          </a:p>
          <a:p>
            <a:pPr marL="1200150" lvl="1" indent="-457200">
              <a:spcBef>
                <a:spcPts val="600"/>
              </a:spcBef>
              <a:spcAft>
                <a:spcPts val="600"/>
              </a:spcAft>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Eliminación de sustancias</a:t>
            </a:r>
          </a:p>
          <a:p>
            <a:pPr marL="1200150" lvl="1" indent="-457200">
              <a:spcBef>
                <a:spcPts val="600"/>
              </a:spcBef>
              <a:spcAft>
                <a:spcPts val="600"/>
              </a:spcAft>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Ventilación adecuada</a:t>
            </a:r>
          </a:p>
          <a:p>
            <a:pPr marL="1200150" lvl="1" indent="-457200">
              <a:spcBef>
                <a:spcPts val="600"/>
              </a:spcBef>
              <a:spcAft>
                <a:spcPts val="600"/>
              </a:spcAft>
              <a:buClr>
                <a:srgbClr val="0000FF"/>
              </a:buClr>
              <a:buFont typeface="Wingdings" panose="05000000000000000000" pitchFamily="2" charset="2"/>
              <a:buChar char="§"/>
            </a:pPr>
            <a:r>
              <a:rPr lang="es-MX" altLang="en-US" sz="2800" dirty="0">
                <a:latin typeface="Times New Roman" panose="02020603050405020304" pitchFamily="18" charset="0"/>
                <a:ea typeface="MS PGothic" panose="020B0600070205080204" pitchFamily="34" charset="-128"/>
              </a:rPr>
              <a:t>Protección respiratoria</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457" y="2501621"/>
            <a:ext cx="3701747" cy="1996699"/>
          </a:xfrm>
          <a:prstGeom prst="rect">
            <a:avLst/>
          </a:prstGeom>
        </p:spPr>
      </p:pic>
      <p:sp>
        <p:nvSpPr>
          <p:cNvPr id="11" name="Rectangle 6"/>
          <p:cNvSpPr>
            <a:spLocks noChangeArrowheads="1"/>
          </p:cNvSpPr>
          <p:nvPr/>
        </p:nvSpPr>
        <p:spPr bwMode="auto">
          <a:xfrm>
            <a:off x="125933" y="5011806"/>
            <a:ext cx="89671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cs typeface="AR PL UMing HK" charset="0"/>
              </a:rPr>
              <a:t>Los empleados que han usar protección respiratoria deben haber recibido capacitación.</a:t>
            </a:r>
          </a:p>
        </p:txBody>
      </p:sp>
      <p:sp>
        <p:nvSpPr>
          <p:cNvPr id="2" name="Slide Number Placeholder 1"/>
          <p:cNvSpPr>
            <a:spLocks noGrp="1"/>
          </p:cNvSpPr>
          <p:nvPr>
            <p:ph type="sldNum" sz="quarter" idx="10"/>
          </p:nvPr>
        </p:nvSpPr>
        <p:spPr/>
        <p:txBody>
          <a:bodyPr/>
          <a:lstStyle/>
          <a:p>
            <a:fld id="{CE4D45F6-FF50-4BC5-8A2D-899CD8EC2ED8}" type="slidenum">
              <a:rPr lang="en-US" smtClean="0"/>
              <a:t>81</a:t>
            </a:fld>
            <a:endParaRPr lang="en-US"/>
          </a:p>
        </p:txBody>
      </p:sp>
    </p:spTree>
    <p:extLst>
      <p:ext uri="{BB962C8B-B14F-4D97-AF65-F5344CB8AC3E}">
        <p14:creationId xmlns:p14="http://schemas.microsoft.com/office/powerpoint/2010/main" val="985528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06829"/>
            <a:ext cx="8819147" cy="1263535"/>
          </a:xfrm>
        </p:spPr>
        <p:txBody>
          <a:bodyPr/>
          <a:lstStyle/>
          <a:p>
            <a:r>
              <a:rPr lang="es-ES" altLang="en-US" dirty="0">
                <a:latin typeface="Times New Roman" panose="02020603050405020304" pitchFamily="18" charset="0"/>
                <a:ea typeface="SimSun" panose="02010600030101010101" pitchFamily="2" charset="-122"/>
              </a:rPr>
              <a:t>Garantizar una forma segura de entrar y salir (Parte 1)</a:t>
            </a:r>
            <a:endParaRPr lang="es-ES" altLang="en-US" dirty="0"/>
          </a:p>
        </p:txBody>
      </p:sp>
      <p:sp>
        <p:nvSpPr>
          <p:cNvPr id="11" name="Rectangle 6"/>
          <p:cNvSpPr>
            <a:spLocks noChangeArrowheads="1"/>
          </p:cNvSpPr>
          <p:nvPr/>
        </p:nvSpPr>
        <p:spPr bwMode="auto">
          <a:xfrm>
            <a:off x="152400" y="1696648"/>
            <a:ext cx="9029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sz="2800" dirty="0">
                <a:latin typeface="Times New Roman" panose="02020603050405020304" pitchFamily="18" charset="0"/>
                <a:ea typeface="MS PGothic" panose="020B0600070205080204" pitchFamily="34" charset="-128"/>
                <a:cs typeface="AR PL UMing HK" charset="0"/>
              </a:rPr>
              <a:t>Medios seguros para entrar/salir de zanjas </a:t>
            </a:r>
            <a:r>
              <a:rPr lang="es-MX" sz="2800" u="sng" dirty="0">
                <a:latin typeface="Times New Roman" panose="02020603050405020304" pitchFamily="18" charset="0"/>
                <a:ea typeface="MS PGothic" panose="020B0600070205080204" pitchFamily="34" charset="-128"/>
                <a:cs typeface="AR PL UMing HK" charset="0"/>
              </a:rPr>
              <a:t>&gt;</a:t>
            </a:r>
            <a:r>
              <a:rPr lang="es-MX" sz="2800" dirty="0">
                <a:latin typeface="Times New Roman" panose="02020603050405020304" pitchFamily="18" charset="0"/>
                <a:ea typeface="MS PGothic" panose="020B0600070205080204" pitchFamily="34" charset="-128"/>
                <a:cs typeface="AR PL UMing HK" charset="0"/>
              </a:rPr>
              <a:t> 4 pies </a:t>
            </a:r>
          </a:p>
          <a:p>
            <a:pPr marL="0" indent="0" algn="just">
              <a:buClr>
                <a:srgbClr val="0000FF"/>
              </a:buClr>
            </a:pPr>
            <a:r>
              <a:rPr lang="es-MX" sz="2800" dirty="0">
                <a:latin typeface="Times New Roman" panose="02020603050405020304" pitchFamily="18" charset="0"/>
                <a:ea typeface="MS PGothic" panose="020B0600070205080204" pitchFamily="34" charset="-128"/>
                <a:cs typeface="AR PL UMing HK" charset="0"/>
              </a:rPr>
              <a:t>     de profundidad</a:t>
            </a:r>
          </a:p>
          <a:p>
            <a:pPr marL="914400" lvl="1" indent="-457200" algn="just">
              <a:buClr>
                <a:srgbClr val="0000FF"/>
              </a:buClr>
              <a:buFont typeface="Wingdings" panose="05000000000000000000" pitchFamily="2" charset="2"/>
              <a:buChar char="§"/>
            </a:pPr>
            <a:r>
              <a:rPr lang="es-MX" sz="2400" dirty="0">
                <a:latin typeface="Times New Roman" panose="02020603050405020304" pitchFamily="18" charset="0"/>
                <a:ea typeface="MS PGothic" panose="020B0600070205080204" pitchFamily="34" charset="-128"/>
                <a:cs typeface="AR PL UMing HK" charset="0"/>
              </a:rPr>
              <a:t>Escalera, </a:t>
            </a:r>
            <a:r>
              <a:rPr lang="es-MX" sz="2800" dirty="0">
                <a:latin typeface="Times New Roman" panose="02020603050405020304" pitchFamily="18" charset="0"/>
                <a:ea typeface="MS PGothic" panose="020B0600070205080204" pitchFamily="34" charset="-128"/>
                <a:cs typeface="AR PL UMing HK" charset="0"/>
              </a:rPr>
              <a:t>rampa</a:t>
            </a:r>
            <a:r>
              <a:rPr lang="es-MX" sz="2400" dirty="0">
                <a:latin typeface="Times New Roman" panose="02020603050405020304" pitchFamily="18" charset="0"/>
                <a:ea typeface="MS PGothic" panose="020B0600070205080204" pitchFamily="34" charset="-128"/>
                <a:cs typeface="AR PL UMing HK" charset="0"/>
              </a:rPr>
              <a:t> u otros medios seguros</a:t>
            </a:r>
          </a:p>
        </p:txBody>
      </p:sp>
      <p:sp>
        <p:nvSpPr>
          <p:cNvPr id="6" name="Rectangle 6"/>
          <p:cNvSpPr>
            <a:spLocks noChangeArrowheads="1"/>
          </p:cNvSpPr>
          <p:nvPr/>
        </p:nvSpPr>
        <p:spPr bwMode="auto">
          <a:xfrm>
            <a:off x="152400" y="3036921"/>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2800" dirty="0">
                <a:latin typeface="Times New Roman" panose="02020603050405020304" pitchFamily="18" charset="0"/>
                <a:ea typeface="AR PL UMing HK" charset="0"/>
                <a:cs typeface="Times New Roman" panose="02020603050405020304" pitchFamily="18" charset="0"/>
              </a:rPr>
              <a:t>Asegúrese de que los trabajadores no tengan que moverse más de 25 pies hasta el medio de salida más cercano.</a:t>
            </a:r>
          </a:p>
        </p:txBody>
      </p:sp>
      <p:pic>
        <p:nvPicPr>
          <p:cNvPr id="3" name="Picture 2" descr="a ladder is in a trench to ensure a safe way of entering and exist" title="a ladder as 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043225"/>
            <a:ext cx="5943600" cy="2269671"/>
          </a:xfrm>
          <a:prstGeom prst="rect">
            <a:avLst/>
          </a:prstGeom>
        </p:spPr>
      </p:pic>
      <p:sp>
        <p:nvSpPr>
          <p:cNvPr id="7" name="Rectangle 6"/>
          <p:cNvSpPr/>
          <p:nvPr/>
        </p:nvSpPr>
        <p:spPr>
          <a:xfrm>
            <a:off x="6061362" y="4172942"/>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2599296" y="6263667"/>
            <a:ext cx="4517583" cy="461665"/>
          </a:xfrm>
          <a:prstGeom prst="rect">
            <a:avLst/>
          </a:prstGeom>
        </p:spPr>
        <p:txBody>
          <a:bodyPr wrap="none">
            <a:spAutoFit/>
          </a:bodyPr>
          <a:lstStyle/>
          <a:p>
            <a:pPr algn="ctr"/>
            <a:r>
              <a:rPr lang="es-MX" altLang="en-US" sz="2400" kern="0" dirty="0">
                <a:latin typeface="Times New Roman" panose="02020603050405020304" pitchFamily="18" charset="0"/>
                <a:cs typeface="Times New Roman" panose="02020603050405020304" pitchFamily="18" charset="0"/>
              </a:rPr>
              <a:t>Regulación OSHA: </a:t>
            </a:r>
            <a:r>
              <a:rPr lang="es-MX" altLang="en-US" sz="2400" kern="0" dirty="0">
                <a:latin typeface="Times New Roman" panose="02020603050405020304" pitchFamily="18" charset="0"/>
                <a:cs typeface="Times New Roman" panose="02020603050405020304" pitchFamily="18" charset="0"/>
                <a:hlinkClick r:id="rId5"/>
              </a:rPr>
              <a:t>1926.651(c)(2)</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82</a:t>
            </a:fld>
            <a:endParaRPr lang="en-US"/>
          </a:p>
        </p:txBody>
      </p:sp>
    </p:spTree>
    <p:extLst>
      <p:ext uri="{BB962C8B-B14F-4D97-AF65-F5344CB8AC3E}">
        <p14:creationId xmlns:p14="http://schemas.microsoft.com/office/powerpoint/2010/main" val="1411545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76199" y="606829"/>
            <a:ext cx="8819147" cy="1263535"/>
          </a:xfrm>
        </p:spPr>
        <p:txBody>
          <a:bodyPr/>
          <a:lstStyle/>
          <a:p>
            <a:r>
              <a:rPr lang="es-ES" altLang="en-US" dirty="0">
                <a:latin typeface="Times New Roman" panose="02020603050405020304" pitchFamily="18" charset="0"/>
                <a:ea typeface="SimSun" panose="02010600030101010101" pitchFamily="2" charset="-122"/>
              </a:rPr>
              <a:t>Garantizar una forma segura de entrar y salir (Parte 2)</a:t>
            </a:r>
            <a:endParaRPr lang="en-US" altLang="en-US" dirty="0"/>
          </a:p>
        </p:txBody>
      </p:sp>
      <p:sp>
        <p:nvSpPr>
          <p:cNvPr id="14" name="Rectangle 6"/>
          <p:cNvSpPr>
            <a:spLocks noChangeArrowheads="1"/>
          </p:cNvSpPr>
          <p:nvPr/>
        </p:nvSpPr>
        <p:spPr bwMode="auto">
          <a:xfrm>
            <a:off x="228600" y="1828800"/>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sz="2800" dirty="0">
                <a:latin typeface="Times New Roman" panose="02020603050405020304" pitchFamily="18" charset="0"/>
                <a:ea typeface="MS PGothic" panose="020B0600070205080204" pitchFamily="34" charset="-128"/>
                <a:cs typeface="AR PL UMing HK" charset="0"/>
              </a:rPr>
              <a:t>Las escaleras deben asegurarse y extenderse al menos 3 pies por encima del suelo.</a:t>
            </a:r>
          </a:p>
        </p:txBody>
      </p:sp>
      <p:sp>
        <p:nvSpPr>
          <p:cNvPr id="15" name="Rectangle 6"/>
          <p:cNvSpPr>
            <a:spLocks noChangeArrowheads="1"/>
          </p:cNvSpPr>
          <p:nvPr/>
        </p:nvSpPr>
        <p:spPr bwMode="auto">
          <a:xfrm>
            <a:off x="228599" y="3608220"/>
            <a:ext cx="490560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sz="2800" dirty="0">
                <a:latin typeface="Times New Roman" panose="02020603050405020304" pitchFamily="18" charset="0"/>
                <a:ea typeface="MS PGothic" panose="020B0600070205080204" pitchFamily="34" charset="-128"/>
                <a:cs typeface="AR PL UMing HK" charset="0"/>
              </a:rPr>
              <a:t>Las escaleras de metal deben usarse con precaución, especialmente cuando hay líneas eléctricas presentes.</a:t>
            </a:r>
          </a:p>
        </p:txBody>
      </p:sp>
      <p:pic>
        <p:nvPicPr>
          <p:cNvPr id="8" name="Picture 7" descr="a ladder is placed in trenches to ensure a safe way of entering and exist" title="a ladder as 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634" y="2438400"/>
            <a:ext cx="2892966" cy="4135870"/>
          </a:xfrm>
          <a:prstGeom prst="rect">
            <a:avLst/>
          </a:prstGeom>
        </p:spPr>
      </p:pic>
      <p:sp>
        <p:nvSpPr>
          <p:cNvPr id="13" name="Rectangle 12"/>
          <p:cNvSpPr/>
          <p:nvPr/>
        </p:nvSpPr>
        <p:spPr>
          <a:xfrm>
            <a:off x="5858929" y="5060635"/>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2" name="Rounded Rectangle 11" descr="It shows cords passing through a nail" title="location of sharper"/>
          <p:cNvSpPr>
            <a:spLocks noChangeArrowheads="1"/>
          </p:cNvSpPr>
          <p:nvPr/>
        </p:nvSpPr>
        <p:spPr bwMode="auto">
          <a:xfrm rot="5400000" flipH="1">
            <a:off x="6386891" y="3640245"/>
            <a:ext cx="2238933" cy="139678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83</a:t>
            </a:fld>
            <a:endParaRPr lang="en-US"/>
          </a:p>
        </p:txBody>
      </p:sp>
    </p:spTree>
    <p:extLst>
      <p:ext uri="{BB962C8B-B14F-4D97-AF65-F5344CB8AC3E}">
        <p14:creationId xmlns:p14="http://schemas.microsoft.com/office/powerpoint/2010/main" val="8779038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76199" y="606829"/>
            <a:ext cx="8819147" cy="1263535"/>
          </a:xfrm>
        </p:spPr>
        <p:txBody>
          <a:bodyPr/>
          <a:lstStyle/>
          <a:p>
            <a:r>
              <a:rPr lang="es-ES" altLang="en-US" dirty="0">
                <a:latin typeface="Times New Roman" panose="02020603050405020304" pitchFamily="18" charset="0"/>
                <a:ea typeface="SimSun" panose="02010600030101010101" pitchFamily="2" charset="-122"/>
              </a:rPr>
              <a:t>Garantizar una forma segura de entrar y salir (Parte 3)</a:t>
            </a:r>
            <a:endParaRPr lang="en-US" altLang="en-US" dirty="0"/>
          </a:p>
        </p:txBody>
      </p:sp>
      <p:sp>
        <p:nvSpPr>
          <p:cNvPr id="6" name="Rectangle 6"/>
          <p:cNvSpPr>
            <a:spLocks noChangeArrowheads="1"/>
          </p:cNvSpPr>
          <p:nvPr/>
        </p:nvSpPr>
        <p:spPr bwMode="auto">
          <a:xfrm>
            <a:off x="76198" y="1826759"/>
            <a:ext cx="502920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altLang="en-US" sz="3200" dirty="0">
                <a:latin typeface="Times New Roman" panose="02020603050405020304" pitchFamily="18" charset="0"/>
                <a:ea typeface="AR PL UMing HK" charset="0"/>
                <a:cs typeface="Times New Roman" panose="02020603050405020304" pitchFamily="18" charset="0"/>
              </a:rPr>
              <a:t>Rampas Estructurales</a:t>
            </a:r>
          </a:p>
          <a:p>
            <a:pPr marL="914400" lvl="1" indent="-457200" algn="just">
              <a:buClr>
                <a:srgbClr val="0000FF"/>
              </a:buClr>
              <a:buFont typeface="Wingdings" panose="05000000000000000000" pitchFamily="2" charset="2"/>
              <a:buChar char="§"/>
            </a:pPr>
            <a:endParaRPr lang="es-MX" sz="1200" dirty="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s-MX" sz="2600" dirty="0">
                <a:latin typeface="Times New Roman" panose="02020603050405020304" pitchFamily="18" charset="0"/>
                <a:ea typeface="AR PL UMing HK" charset="0"/>
                <a:cs typeface="Times New Roman" panose="02020603050405020304" pitchFamily="18" charset="0"/>
              </a:rPr>
              <a:t>Una rampa construida de acero o madera diseñada por una persona competente.</a:t>
            </a:r>
          </a:p>
          <a:p>
            <a:pPr marL="914400" lvl="1" indent="-457200" algn="just">
              <a:buClr>
                <a:srgbClr val="0000FF"/>
              </a:buClr>
              <a:buFont typeface="Wingdings" panose="05000000000000000000" pitchFamily="2" charset="2"/>
              <a:buChar char="§"/>
            </a:pPr>
            <a:endParaRPr lang="es-MX" sz="1600" dirty="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s-MX" sz="2600" dirty="0">
                <a:latin typeface="Times New Roman" panose="02020603050405020304" pitchFamily="18" charset="0"/>
                <a:ea typeface="AR PL UMing HK" charset="0"/>
                <a:cs typeface="Times New Roman" panose="02020603050405020304" pitchFamily="18" charset="0"/>
              </a:rPr>
              <a:t>Se utiliza únicamente como medio de ingreso o egreso de excavaciones.</a:t>
            </a:r>
          </a:p>
        </p:txBody>
      </p:sp>
      <p:pic>
        <p:nvPicPr>
          <p:cNvPr id="4" name="Picture 3" descr="this figure shows a ramp as a safe way of entering and exist" title="ra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627845"/>
            <a:ext cx="3352800" cy="2567509"/>
          </a:xfrm>
          <a:prstGeom prst="rect">
            <a:avLst/>
          </a:prstGeom>
        </p:spPr>
      </p:pic>
      <p:sp>
        <p:nvSpPr>
          <p:cNvPr id="12" name="Rectangle 11"/>
          <p:cNvSpPr/>
          <p:nvPr/>
        </p:nvSpPr>
        <p:spPr>
          <a:xfrm>
            <a:off x="5791200" y="3448226"/>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10"/>
          <p:cNvSpPr/>
          <p:nvPr/>
        </p:nvSpPr>
        <p:spPr>
          <a:xfrm>
            <a:off x="1770066" y="5915170"/>
            <a:ext cx="5843266" cy="461665"/>
          </a:xfrm>
          <a:prstGeom prst="rect">
            <a:avLst/>
          </a:prstGeom>
        </p:spPr>
        <p:txBody>
          <a:bodyPr wrap="none">
            <a:spAutoFit/>
          </a:bodyPr>
          <a:lstStyle/>
          <a:p>
            <a:pPr algn="ctr"/>
            <a:r>
              <a:rPr lang="es-MX" altLang="en-US" sz="2400" kern="0" dirty="0">
                <a:latin typeface="Times New Roman" panose="02020603050405020304" pitchFamily="18" charset="0"/>
                <a:cs typeface="Times New Roman" panose="02020603050405020304" pitchFamily="18" charset="0"/>
              </a:rPr>
              <a:t>Regulación OSHA: </a:t>
            </a:r>
            <a:r>
              <a:rPr lang="es-MX" altLang="en-US" sz="2400" kern="0" dirty="0">
                <a:latin typeface="Times New Roman" panose="02020603050405020304" pitchFamily="18" charset="0"/>
                <a:cs typeface="Times New Roman" panose="02020603050405020304" pitchFamily="18" charset="0"/>
                <a:hlinkClick r:id="rId5"/>
              </a:rPr>
              <a:t>1926.650(b)</a:t>
            </a:r>
            <a:r>
              <a:rPr lang="es-MX" altLang="en-US" sz="2400" kern="0" dirty="0">
                <a:latin typeface="Times New Roman" panose="02020603050405020304" pitchFamily="18" charset="0"/>
                <a:cs typeface="Times New Roman" panose="02020603050405020304" pitchFamily="18" charset="0"/>
              </a:rPr>
              <a:t>, </a:t>
            </a:r>
            <a:r>
              <a:rPr lang="es-MX" altLang="en-US" sz="2400" kern="0" dirty="0">
                <a:latin typeface="Times New Roman" panose="02020603050405020304" pitchFamily="18" charset="0"/>
                <a:cs typeface="Times New Roman" panose="02020603050405020304" pitchFamily="18" charset="0"/>
                <a:hlinkClick r:id="rId6"/>
              </a:rPr>
              <a:t>1926.651(b)</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84</a:t>
            </a:fld>
            <a:endParaRPr lang="en-US"/>
          </a:p>
        </p:txBody>
      </p:sp>
    </p:spTree>
    <p:extLst>
      <p:ext uri="{BB962C8B-B14F-4D97-AF65-F5344CB8AC3E}">
        <p14:creationId xmlns:p14="http://schemas.microsoft.com/office/powerpoint/2010/main" val="23062088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76199" y="606829"/>
            <a:ext cx="8819147" cy="1263535"/>
          </a:xfrm>
        </p:spPr>
        <p:txBody>
          <a:bodyPr/>
          <a:lstStyle/>
          <a:p>
            <a:r>
              <a:rPr lang="es-ES" altLang="en-US" dirty="0">
                <a:latin typeface="Times New Roman" panose="02020603050405020304" pitchFamily="18" charset="0"/>
                <a:ea typeface="SimSun" panose="02010600030101010101" pitchFamily="2" charset="-122"/>
              </a:rPr>
              <a:t>Garantizar una forma segura de entrar y salir (Parte 4)</a:t>
            </a:r>
            <a:endParaRPr lang="en-US" altLang="en-US" dirty="0"/>
          </a:p>
        </p:txBody>
      </p:sp>
      <p:sp>
        <p:nvSpPr>
          <p:cNvPr id="14" name="Rectangle 6"/>
          <p:cNvSpPr>
            <a:spLocks noChangeArrowheads="1"/>
          </p:cNvSpPr>
          <p:nvPr/>
        </p:nvSpPr>
        <p:spPr bwMode="auto">
          <a:xfrm>
            <a:off x="228600" y="1828800"/>
            <a:ext cx="86868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sz="3000" dirty="0">
                <a:latin typeface="Times New Roman" panose="02020603050405020304" pitchFamily="18" charset="0"/>
                <a:ea typeface="MS PGothic" panose="020B0600070205080204" pitchFamily="34" charset="-128"/>
                <a:cs typeface="AR PL UMing HK" charset="0"/>
              </a:rPr>
              <a:t>El egreso debe tener un grosor uniforme y estar unido de manera que se evite tropezar o desplazarse</a:t>
            </a:r>
            <a:r>
              <a:rPr lang="es-ES" sz="3200" dirty="0">
                <a:latin typeface="Times New Roman" panose="02020603050405020304" pitchFamily="18" charset="0"/>
                <a:ea typeface="MS PGothic" panose="020B0600070205080204" pitchFamily="34" charset="-128"/>
                <a:cs typeface="AR PL UMing HK" charset="0"/>
              </a:rPr>
              <a:t>.</a:t>
            </a:r>
          </a:p>
        </p:txBody>
      </p:sp>
      <p:pic>
        <p:nvPicPr>
          <p:cNvPr id="3" name="Picture 2" descr="This figure shows an unsafe way of entering and exiting" title="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2876550"/>
            <a:ext cx="2552700" cy="3829050"/>
          </a:xfrm>
          <a:prstGeom prst="rect">
            <a:avLst/>
          </a:prstGeom>
        </p:spPr>
      </p:pic>
      <p:sp>
        <p:nvSpPr>
          <p:cNvPr id="11" name="Rectangle 10"/>
          <p:cNvSpPr/>
          <p:nvPr/>
        </p:nvSpPr>
        <p:spPr>
          <a:xfrm>
            <a:off x="1110126" y="365760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2488479" y="4105443"/>
            <a:ext cx="2831666" cy="1121818"/>
          </a:xfrm>
          <a:prstGeom prst="wedgeRoundRectCallout">
            <a:avLst>
              <a:gd name="adj1" fmla="val -72979"/>
              <a:gd name="adj2" fmla="val -3971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3000" dirty="0">
                <a:latin typeface="Times" panose="02020603060405020304" pitchFamily="18" charset="0"/>
                <a:sym typeface="Helvetica Neue" charset="0"/>
              </a:rPr>
              <a:t>Ingreso o egreso no seguros</a:t>
            </a:r>
            <a:endParaRPr lang="es-ES" altLang="en-US" sz="3000" b="1" dirty="0">
              <a:latin typeface="Times" panose="02020603060405020304" pitchFamily="18" charset="0"/>
              <a:sym typeface="Helvetica Neue" charset="0"/>
            </a:endParaRPr>
          </a:p>
        </p:txBody>
      </p:sp>
      <p:sp>
        <p:nvSpPr>
          <p:cNvPr id="15" name="Rectangle 14"/>
          <p:cNvSpPr/>
          <p:nvPr/>
        </p:nvSpPr>
        <p:spPr>
          <a:xfrm>
            <a:off x="4724400" y="5837535"/>
            <a:ext cx="3334753"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Publicación OSHA: </a:t>
            </a:r>
            <a:r>
              <a:rPr lang="es-MX" altLang="en-US" sz="2400" kern="0" dirty="0">
                <a:latin typeface="Times New Roman" panose="02020603050405020304" pitchFamily="18" charset="0"/>
                <a:cs typeface="Times New Roman" panose="02020603050405020304" pitchFamily="18" charset="0"/>
                <a:hlinkClick r:id="rId5"/>
              </a:rPr>
              <a:t>2226</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85</a:t>
            </a:fld>
            <a:endParaRPr lang="en-US"/>
          </a:p>
        </p:txBody>
      </p:sp>
    </p:spTree>
    <p:extLst>
      <p:ext uri="{BB962C8B-B14F-4D97-AF65-F5344CB8AC3E}">
        <p14:creationId xmlns:p14="http://schemas.microsoft.com/office/powerpoint/2010/main" val="2253680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76199" y="606829"/>
            <a:ext cx="8819147" cy="1263535"/>
          </a:xfrm>
        </p:spPr>
        <p:txBody>
          <a:bodyPr/>
          <a:lstStyle/>
          <a:p>
            <a:r>
              <a:rPr lang="es-ES" altLang="en-US" dirty="0">
                <a:latin typeface="Times New Roman" panose="02020603050405020304" pitchFamily="18" charset="0"/>
                <a:ea typeface="SimSun" panose="02010600030101010101" pitchFamily="2" charset="-122"/>
              </a:rPr>
              <a:t>Garantizar una forma segura de entrar y salir (Parte 5)</a:t>
            </a:r>
            <a:endParaRPr lang="en-US" altLang="en-US" dirty="0"/>
          </a:p>
        </p:txBody>
      </p:sp>
      <p:pic>
        <p:nvPicPr>
          <p:cNvPr id="13" name="Picture 12" descr="Picture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43491"/>
            <a:ext cx="6858000" cy="458875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4"/>
          <p:cNvSpPr>
            <a:spLocks noChangeArrowheads="1"/>
          </p:cNvSpPr>
          <p:nvPr/>
        </p:nvSpPr>
        <p:spPr bwMode="auto">
          <a:xfrm>
            <a:off x="152400" y="1945411"/>
            <a:ext cx="2590800" cy="1178789"/>
          </a:xfrm>
          <a:prstGeom prst="wedgeRoundRectCallout">
            <a:avLst>
              <a:gd name="adj1" fmla="val 29628"/>
              <a:gd name="adj2" fmla="val 6858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3200" dirty="0">
                <a:latin typeface="Times" panose="02020603060405020304" pitchFamily="18" charset="0"/>
                <a:sym typeface="Helvetica Neue" charset="0"/>
              </a:rPr>
              <a:t>escalera muy corta</a:t>
            </a:r>
            <a:endParaRPr lang="es-MX" altLang="en-US" sz="3200" b="1" dirty="0">
              <a:latin typeface="Times" panose="02020603060405020304" pitchFamily="18" charset="0"/>
              <a:sym typeface="Helvetica Neue" charset="0"/>
            </a:endParaRPr>
          </a:p>
        </p:txBody>
      </p:sp>
      <p:sp>
        <p:nvSpPr>
          <p:cNvPr id="14" name="Rectangle 13"/>
          <p:cNvSpPr/>
          <p:nvPr/>
        </p:nvSpPr>
        <p:spPr>
          <a:xfrm>
            <a:off x="2057400" y="3984652"/>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8" name="Rectangle 17"/>
          <p:cNvSpPr/>
          <p:nvPr/>
        </p:nvSpPr>
        <p:spPr>
          <a:xfrm>
            <a:off x="5165138" y="3988663"/>
            <a:ext cx="970624" cy="1569660"/>
          </a:xfrm>
          <a:prstGeom prst="rect">
            <a:avLst/>
          </a:prstGeom>
        </p:spPr>
        <p:txBody>
          <a:bodyPr wrap="square">
            <a:spAutoFit/>
          </a:bodyPr>
          <a:lstStyle/>
          <a:p>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9" name="AutoShape 4"/>
          <p:cNvSpPr>
            <a:spLocks noChangeArrowheads="1"/>
          </p:cNvSpPr>
          <p:nvPr/>
        </p:nvSpPr>
        <p:spPr bwMode="auto">
          <a:xfrm>
            <a:off x="6181943" y="3711828"/>
            <a:ext cx="2590800" cy="1184368"/>
          </a:xfrm>
          <a:prstGeom prst="wedgeRoundRectCallout">
            <a:avLst>
              <a:gd name="adj1" fmla="val -62495"/>
              <a:gd name="adj2" fmla="val 4152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3200" dirty="0">
                <a:latin typeface="Times" panose="02020603060405020304" pitchFamily="18" charset="0"/>
                <a:sym typeface="Helvetica Neue" charset="0"/>
              </a:rPr>
              <a:t>excavación no protegida</a:t>
            </a:r>
            <a:endParaRPr lang="es-MX" altLang="en-US" sz="3200" b="1" dirty="0">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86</a:t>
            </a:fld>
            <a:endParaRPr lang="en-US"/>
          </a:p>
        </p:txBody>
      </p:sp>
    </p:spTree>
    <p:extLst>
      <p:ext uri="{BB962C8B-B14F-4D97-AF65-F5344CB8AC3E}">
        <p14:creationId xmlns:p14="http://schemas.microsoft.com/office/powerpoint/2010/main" val="2066336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577731"/>
            <a:ext cx="8819147" cy="1357203"/>
          </a:xfrm>
        </p:spPr>
        <p:txBody>
          <a:bodyPr/>
          <a:lstStyle/>
          <a:p>
            <a:r>
              <a:rPr lang="es-MX" altLang="en-US" dirty="0">
                <a:latin typeface="Times New Roman" panose="02020603050405020304" pitchFamily="18" charset="0"/>
                <a:ea typeface="SimSun" panose="02010600030101010101" pitchFamily="2" charset="-122"/>
              </a:rPr>
              <a:t>No trabaje debajo de objetos suspendidos o elevados</a:t>
            </a:r>
            <a:endParaRPr lang="es-MX" altLang="en-US" dirty="0"/>
          </a:p>
        </p:txBody>
      </p:sp>
      <p:sp>
        <p:nvSpPr>
          <p:cNvPr id="12" name="Rectangle 6"/>
          <p:cNvSpPr>
            <a:spLocks noChangeArrowheads="1"/>
          </p:cNvSpPr>
          <p:nvPr/>
        </p:nvSpPr>
        <p:spPr bwMode="auto">
          <a:xfrm>
            <a:off x="76200" y="1894582"/>
            <a:ext cx="8915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sz="3000" dirty="0">
                <a:latin typeface="Times New Roman" panose="02020603050405020304" pitchFamily="18" charset="0"/>
                <a:ea typeface="MS PGothic" panose="020B0600070205080204" pitchFamily="34" charset="-128"/>
                <a:cs typeface="AR PL UMing HK" charset="0"/>
              </a:rPr>
              <a:t>Los trabajadores no deben trabajar bajo objetos elevadas. Deben mantenerse alejados de todo equipo que se carga o descarga.</a:t>
            </a:r>
            <a:endParaRPr lang="es-ES" sz="3000" dirty="0">
              <a:latin typeface="Times" panose="02020603060405020304" pitchFamily="18" charset="0"/>
              <a:ea typeface="MS PGothic" panose="020B0600070205080204" pitchFamily="34" charset="-128"/>
              <a:cs typeface="AR PL UMing HK" charset="0"/>
            </a:endParaRPr>
          </a:p>
        </p:txBody>
      </p:sp>
      <p:sp>
        <p:nvSpPr>
          <p:cNvPr id="11" name="AutoShape 4"/>
          <p:cNvSpPr>
            <a:spLocks noChangeArrowheads="1"/>
          </p:cNvSpPr>
          <p:nvPr/>
        </p:nvSpPr>
        <p:spPr bwMode="auto">
          <a:xfrm>
            <a:off x="573578" y="3650901"/>
            <a:ext cx="4076436" cy="2186634"/>
          </a:xfrm>
          <a:prstGeom prst="wedgeRoundRectCallout">
            <a:avLst>
              <a:gd name="adj1" fmla="val 65842"/>
              <a:gd name="adj2" fmla="val 1758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3200" dirty="0">
                <a:latin typeface="Times" panose="02020603060405020304" pitchFamily="18" charset="0"/>
                <a:sym typeface="Helvetica Neue" charset="0"/>
              </a:rPr>
              <a:t>Los objetos elevados pueden caer y lesionar a los trabajadores en la zanja.</a:t>
            </a:r>
            <a:endParaRPr lang="es-ES" altLang="en-US" sz="3200" b="1" dirty="0">
              <a:latin typeface="Times" panose="02020603060405020304" pitchFamily="18" charset="0"/>
              <a:sym typeface="Helvetica Neue" charset="0"/>
            </a:endParaRPr>
          </a:p>
        </p:txBody>
      </p:sp>
      <p:pic>
        <p:nvPicPr>
          <p:cNvPr id="8" name="Picture 5" descr="This figure shows the hazard of working under raised loads" title="raised load"/>
          <p:cNvPicPr>
            <a:picLocks noChangeAspect="1" noChangeArrowheads="1"/>
          </p:cNvPicPr>
          <p:nvPr/>
        </p:nvPicPr>
        <p:blipFill>
          <a:blip r:embed="rId4">
            <a:extLst>
              <a:ext uri="{28A0092B-C50C-407E-A947-70E740481C1C}">
                <a14:useLocalDpi xmlns:a14="http://schemas.microsoft.com/office/drawing/2010/main" val="0"/>
              </a:ext>
            </a:extLst>
          </a:blip>
          <a:srcRect l="21111" t="2963" r="22223" b="14075"/>
          <a:stretch>
            <a:fillRect/>
          </a:stretch>
        </p:blipFill>
        <p:spPr bwMode="auto">
          <a:xfrm>
            <a:off x="5276654" y="3067831"/>
            <a:ext cx="3286063" cy="360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949061" y="3587878"/>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3" name="Rectangle 12"/>
          <p:cNvSpPr/>
          <p:nvPr/>
        </p:nvSpPr>
        <p:spPr>
          <a:xfrm>
            <a:off x="868085" y="6028035"/>
            <a:ext cx="3690207"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OSHA: </a:t>
            </a:r>
            <a:r>
              <a:rPr lang="es-MX" altLang="en-US" sz="2400" kern="0" dirty="0">
                <a:latin typeface="Times New Roman" panose="02020603050405020304" pitchFamily="18" charset="0"/>
                <a:cs typeface="Times New Roman" panose="02020603050405020304" pitchFamily="18" charset="0"/>
                <a:hlinkClick r:id="rId5"/>
              </a:rPr>
              <a:t>Manual Técnico</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87</a:t>
            </a:fld>
            <a:endParaRPr lang="en-US"/>
          </a:p>
        </p:txBody>
      </p:sp>
    </p:spTree>
    <p:extLst>
      <p:ext uri="{BB962C8B-B14F-4D97-AF65-F5344CB8AC3E}">
        <p14:creationId xmlns:p14="http://schemas.microsoft.com/office/powerpoint/2010/main" val="3630897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31769"/>
            <a:ext cx="8819147" cy="1158240"/>
          </a:xfrm>
        </p:spPr>
        <p:txBody>
          <a:bodyPr/>
          <a:lstStyle/>
          <a:p>
            <a:r>
              <a:rPr lang="es-ES" altLang="en-US" sz="3600" dirty="0">
                <a:latin typeface="Times New Roman" panose="02020603050405020304" pitchFamily="18" charset="0"/>
                <a:ea typeface="SimSun" panose="02010600030101010101" pitchFamily="2" charset="-122"/>
              </a:rPr>
              <a:t>Mantenga los materiales lejos de las zanjas (Parte 1)</a:t>
            </a:r>
            <a:endParaRPr lang="es-ES" altLang="en-US" sz="3600" dirty="0"/>
          </a:p>
        </p:txBody>
      </p:sp>
      <p:sp>
        <p:nvSpPr>
          <p:cNvPr id="6" name="Rectangle 1"/>
          <p:cNvSpPr>
            <a:spLocks noChangeArrowheads="1"/>
          </p:cNvSpPr>
          <p:nvPr/>
        </p:nvSpPr>
        <p:spPr bwMode="auto">
          <a:xfrm>
            <a:off x="363352" y="1752600"/>
            <a:ext cx="85319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3200" dirty="0">
                <a:latin typeface="Times New Roman"/>
                <a:ea typeface="MS PGothic"/>
                <a:cs typeface="Times New Roman"/>
              </a:rPr>
              <a:t>Mantenga la tierra excavada y otros materiales </a:t>
            </a:r>
            <a:r>
              <a:rPr lang="es-ES" altLang="en-US" sz="3200" dirty="0">
                <a:solidFill>
                  <a:srgbClr val="FF0000"/>
                </a:solidFill>
                <a:latin typeface="Times New Roman"/>
                <a:ea typeface="MS PGothic"/>
                <a:cs typeface="Times New Roman"/>
              </a:rPr>
              <a:t>al menos a 2 pies </a:t>
            </a:r>
            <a:r>
              <a:rPr lang="es-ES" altLang="en-US" sz="3200" dirty="0">
                <a:latin typeface="Times New Roman"/>
                <a:ea typeface="MS PGothic"/>
                <a:cs typeface="Times New Roman"/>
              </a:rPr>
              <a:t>de los bordes de la zanja</a:t>
            </a:r>
          </a:p>
        </p:txBody>
      </p:sp>
      <p:sp>
        <p:nvSpPr>
          <p:cNvPr id="12" name="AutoShape 4"/>
          <p:cNvSpPr>
            <a:spLocks noChangeArrowheads="1"/>
          </p:cNvSpPr>
          <p:nvPr/>
        </p:nvSpPr>
        <p:spPr bwMode="auto">
          <a:xfrm>
            <a:off x="224444" y="2895600"/>
            <a:ext cx="3872148" cy="1626709"/>
          </a:xfrm>
          <a:prstGeom prst="wedgeRoundRectCallout">
            <a:avLst>
              <a:gd name="adj1" fmla="val 98257"/>
              <a:gd name="adj2" fmla="val 4390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2800" dirty="0">
                <a:latin typeface="Times" panose="02020603060405020304" pitchFamily="18" charset="0"/>
                <a:sym typeface="Helvetica Neue" charset="0"/>
              </a:rPr>
              <a:t>mide desde la parte más cercana de la tierra hasta el borde de la zanja</a:t>
            </a:r>
            <a:endParaRPr lang="es-ES" altLang="en-US" sz="2800" b="1" dirty="0">
              <a:latin typeface="Times" panose="02020603060405020304" pitchFamily="18" charset="0"/>
              <a:sym typeface="Helvetica Neue" charset="0"/>
            </a:endParaRPr>
          </a:p>
        </p:txBody>
      </p:sp>
      <p:sp>
        <p:nvSpPr>
          <p:cNvPr id="16" name="Rectangle 15">
            <a:extLst>
              <a:ext uri="{C183D7F6-B498-43B3-948B-1728B52AA6E4}">
                <adec:decorative xmlns:adec="http://schemas.microsoft.com/office/drawing/2017/decorative" val="0"/>
              </a:ext>
            </a:extLst>
          </p:cNvPr>
          <p:cNvSpPr/>
          <p:nvPr/>
        </p:nvSpPr>
        <p:spPr>
          <a:xfrm>
            <a:off x="6249215" y="2816727"/>
            <a:ext cx="2662908" cy="830997"/>
          </a:xfrm>
          <a:prstGeom prst="rect">
            <a:avLst/>
          </a:prstGeom>
        </p:spPr>
        <p:txBody>
          <a:bodyPr wrap="none">
            <a:spAutoFit/>
          </a:bodyPr>
          <a:lstStyle/>
          <a:p>
            <a:pPr algn="ctr"/>
            <a:r>
              <a:rPr lang="es-MX" altLang="en-US" sz="2400" kern="0" dirty="0">
                <a:latin typeface="Times New Roman" panose="02020603050405020304" pitchFamily="18" charset="0"/>
                <a:cs typeface="Times New Roman" panose="02020603050405020304" pitchFamily="18" charset="0"/>
              </a:rPr>
              <a:t>Regulación OSHA: </a:t>
            </a:r>
          </a:p>
          <a:p>
            <a:pPr algn="ctr"/>
            <a:r>
              <a:rPr lang="es-MX" sz="2400" kern="0" dirty="0">
                <a:latin typeface="Times New Roman" panose="02020603050405020304" pitchFamily="18" charset="0"/>
                <a:cs typeface="Times New Roman" panose="02020603050405020304" pitchFamily="18" charset="0"/>
                <a:hlinkClick r:id="rId4"/>
              </a:rPr>
              <a:t>1926.651(j)(2)</a:t>
            </a:r>
            <a:endParaRPr lang="es-MX" sz="2400" kern="0" dirty="0">
              <a:latin typeface="Times New Roman" panose="02020603050405020304" pitchFamily="18" charset="0"/>
              <a:cs typeface="Times New Roman" panose="02020603050405020304" pitchFamily="18" charset="0"/>
            </a:endParaRPr>
          </a:p>
        </p:txBody>
      </p:sp>
      <p:sp>
        <p:nvSpPr>
          <p:cNvPr id="37" name="Rectangle 36"/>
          <p:cNvSpPr/>
          <p:nvPr/>
        </p:nvSpPr>
        <p:spPr>
          <a:xfrm>
            <a:off x="6065689" y="4051013"/>
            <a:ext cx="1141659" cy="523220"/>
          </a:xfrm>
          <a:prstGeom prst="rect">
            <a:avLst/>
          </a:prstGeom>
        </p:spPr>
        <p:txBody>
          <a:bodyPr wrap="none">
            <a:spAutoFit/>
          </a:bodyPr>
          <a:lstStyle/>
          <a:p>
            <a:r>
              <a:rPr lang="es-MX" altLang="en-US" sz="2800" b="1" dirty="0">
                <a:solidFill>
                  <a:srgbClr val="FF0000"/>
                </a:solidFill>
                <a:latin typeface="Times New Roman" panose="02020603050405020304" pitchFamily="18" charset="0"/>
                <a:ea typeface="MS PGothic" panose="020B0600070205080204" pitchFamily="34" charset="-128"/>
              </a:rPr>
              <a:t>2 pies </a:t>
            </a:r>
            <a:endParaRPr lang="es-MX" sz="2800" dirty="0"/>
          </a:p>
        </p:txBody>
      </p:sp>
      <p:cxnSp>
        <p:nvCxnSpPr>
          <p:cNvPr id="34" name="Straight Arrow Connector 33" descr="It shows measures from the nearest part of spoil to excavation edge" title="2 feet distance"/>
          <p:cNvCxnSpPr/>
          <p:nvPr/>
        </p:nvCxnSpPr>
        <p:spPr>
          <a:xfrm>
            <a:off x="6117447" y="4674709"/>
            <a:ext cx="1049362" cy="0"/>
          </a:xfrm>
          <a:prstGeom prst="straightConnector1">
            <a:avLst/>
          </a:prstGeom>
          <a:ln w="635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rapezoid 2">
            <a:extLst>
              <a:ext uri="{C183D7F6-B498-43B3-948B-1728B52AA6E4}">
                <adec:decorative xmlns:adec="http://schemas.microsoft.com/office/drawing/2017/decorative" val="1"/>
              </a:ext>
            </a:extLst>
          </p:cNvPr>
          <p:cNvSpPr/>
          <p:nvPr/>
        </p:nvSpPr>
        <p:spPr>
          <a:xfrm>
            <a:off x="7166809" y="3898614"/>
            <a:ext cx="1337280" cy="914399"/>
          </a:xfrm>
          <a:prstGeom prst="trapezoid">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20329" y="4089934"/>
            <a:ext cx="1050288" cy="584775"/>
          </a:xfrm>
          <a:prstGeom prst="rect">
            <a:avLst/>
          </a:prstGeom>
        </p:spPr>
        <p:txBody>
          <a:bodyPr wrap="none">
            <a:spAutoFit/>
          </a:bodyPr>
          <a:lstStyle/>
          <a:p>
            <a:r>
              <a:rPr lang="es-MX" altLang="en-US" sz="3200" dirty="0">
                <a:latin typeface="Times New Roman" panose="02020603050405020304" pitchFamily="18" charset="0"/>
                <a:ea typeface="MS PGothic" panose="020B0600070205080204" pitchFamily="34" charset="-128"/>
              </a:rPr>
              <a:t>tierra</a:t>
            </a:r>
            <a:endParaRPr lang="es-MX" sz="3200" dirty="0"/>
          </a:p>
        </p:txBody>
      </p:sp>
      <p:sp>
        <p:nvSpPr>
          <p:cNvPr id="8" name="Rectangle 7"/>
          <p:cNvSpPr/>
          <p:nvPr/>
        </p:nvSpPr>
        <p:spPr>
          <a:xfrm>
            <a:off x="3627815" y="5267604"/>
            <a:ext cx="1051891" cy="584775"/>
          </a:xfrm>
          <a:prstGeom prst="rect">
            <a:avLst/>
          </a:prstGeom>
        </p:spPr>
        <p:txBody>
          <a:bodyPr wrap="none">
            <a:spAutoFit/>
          </a:bodyPr>
          <a:lstStyle/>
          <a:p>
            <a:r>
              <a:rPr lang="es-MX" altLang="en-US" sz="3200" dirty="0">
                <a:latin typeface="Times New Roman" panose="02020603050405020304" pitchFamily="18" charset="0"/>
                <a:ea typeface="MS PGothic" panose="020B0600070205080204" pitchFamily="34" charset="-128"/>
              </a:rPr>
              <a:t>zanja</a:t>
            </a:r>
            <a:endParaRPr lang="es-MX" sz="3200" dirty="0"/>
          </a:p>
        </p:txBody>
      </p:sp>
      <p:cxnSp>
        <p:nvCxnSpPr>
          <p:cNvPr id="17" name="Straight Connector 16">
            <a:extLst>
              <a:ext uri="{C183D7F6-B498-43B3-948B-1728B52AA6E4}">
                <adec:decorative xmlns:adec="http://schemas.microsoft.com/office/drawing/2017/decorative" val="1"/>
              </a:ext>
            </a:extLst>
          </p:cNvPr>
          <p:cNvCxnSpPr/>
          <p:nvPr/>
        </p:nvCxnSpPr>
        <p:spPr>
          <a:xfrm>
            <a:off x="3189936" y="5846936"/>
            <a:ext cx="199751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p:nvPr/>
        </p:nvCxnSpPr>
        <p:spPr>
          <a:xfrm flipH="1" flipV="1">
            <a:off x="2209874" y="4837461"/>
            <a:ext cx="980062" cy="102993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flipV="1">
            <a:off x="5187455" y="4816997"/>
            <a:ext cx="990688" cy="102993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p:nvPr/>
        </p:nvCxnSpPr>
        <p:spPr>
          <a:xfrm>
            <a:off x="1038045" y="4833723"/>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C183D7F6-B498-43B3-948B-1728B52AA6E4}">
                <adec:decorative xmlns:adec="http://schemas.microsoft.com/office/drawing/2017/decorative" val="1"/>
              </a:ext>
            </a:extLst>
          </p:cNvPr>
          <p:cNvCxnSpPr/>
          <p:nvPr/>
        </p:nvCxnSpPr>
        <p:spPr>
          <a:xfrm>
            <a:off x="6117447" y="4826556"/>
            <a:ext cx="2518988" cy="716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C183D7F6-B498-43B3-948B-1728B52AA6E4}">
                <adec:decorative xmlns:adec="http://schemas.microsoft.com/office/drawing/2017/decorative" val="1"/>
              </a:ext>
            </a:extLst>
          </p:cNvPr>
          <p:cNvCxnSpPr/>
          <p:nvPr/>
        </p:nvCxnSpPr>
        <p:spPr>
          <a:xfrm flipH="1">
            <a:off x="6980089" y="49654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p:nvPr/>
        </p:nvCxnSpPr>
        <p:spPr>
          <a:xfrm flipH="1">
            <a:off x="7132489" y="51178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p:nvPr/>
        </p:nvCxnSpPr>
        <p:spPr>
          <a:xfrm flipH="1">
            <a:off x="7284889" y="52702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89778" y="5574928"/>
            <a:ext cx="3776206" cy="584775"/>
          </a:xfrm>
          <a:prstGeom prst="rect">
            <a:avLst/>
          </a:prstGeom>
        </p:spPr>
        <p:txBody>
          <a:bodyPr wrap="square">
            <a:spAutoFit/>
          </a:bodyPr>
          <a:lstStyle/>
          <a:p>
            <a:pPr algn="ctr"/>
            <a:r>
              <a:rPr lang="es-MX" sz="3200" dirty="0">
                <a:solidFill>
                  <a:srgbClr val="0000FF"/>
                </a:solidFill>
                <a:latin typeface="Times New Roman" panose="02020603050405020304" pitchFamily="18" charset="0"/>
                <a:ea typeface="MS PGothic" panose="020B0600070205080204" pitchFamily="34" charset="-128"/>
              </a:rPr>
              <a:t>Presión de la tierra</a:t>
            </a:r>
            <a:endParaRPr lang="es-MX" sz="3200" dirty="0">
              <a:solidFill>
                <a:srgbClr val="0000FF"/>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88</a:t>
            </a:fld>
            <a:endParaRPr lang="en-US"/>
          </a:p>
        </p:txBody>
      </p:sp>
    </p:spTree>
    <p:extLst>
      <p:ext uri="{BB962C8B-B14F-4D97-AF65-F5344CB8AC3E}">
        <p14:creationId xmlns:p14="http://schemas.microsoft.com/office/powerpoint/2010/main" val="20635557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76199" y="631769"/>
            <a:ext cx="8819147" cy="1158240"/>
          </a:xfrm>
        </p:spPr>
        <p:txBody>
          <a:bodyPr/>
          <a:lstStyle/>
          <a:p>
            <a:r>
              <a:rPr lang="es-ES" altLang="en-US" sz="3600" dirty="0">
                <a:latin typeface="Times New Roman" panose="02020603050405020304" pitchFamily="18" charset="0"/>
                <a:ea typeface="SimSun" panose="02010600030101010101" pitchFamily="2" charset="-122"/>
              </a:rPr>
              <a:t>Mantenga los materiales lejos de las zanjas (Parte 2)</a:t>
            </a:r>
            <a:endParaRPr lang="en-US" altLang="en-US" sz="3600" dirty="0"/>
          </a:p>
        </p:txBody>
      </p:sp>
      <p:sp>
        <p:nvSpPr>
          <p:cNvPr id="22" name="AutoShape 4"/>
          <p:cNvSpPr>
            <a:spLocks noChangeArrowheads="1"/>
          </p:cNvSpPr>
          <p:nvPr/>
        </p:nvSpPr>
        <p:spPr bwMode="auto">
          <a:xfrm>
            <a:off x="668747" y="2541205"/>
            <a:ext cx="2580296" cy="2589595"/>
          </a:xfrm>
          <a:prstGeom prst="wedgeRoundRectCallout">
            <a:avLst>
              <a:gd name="adj1" fmla="val 69539"/>
              <a:gd name="adj2" fmla="val -224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3000" dirty="0">
                <a:latin typeface="Times" panose="02020603060405020304" pitchFamily="18" charset="0"/>
                <a:sym typeface="Helvetica Neue" charset="0"/>
              </a:rPr>
              <a:t>la tierra debe estar al menos a 2 pies del borde de la zanja</a:t>
            </a:r>
            <a:endParaRPr lang="es-ES" altLang="en-US" sz="3000" b="1" dirty="0">
              <a:latin typeface="Times" panose="02020603060405020304" pitchFamily="18" charset="0"/>
              <a:sym typeface="Helvetica Neue" charset="0"/>
            </a:endParaRPr>
          </a:p>
        </p:txBody>
      </p:sp>
      <p:pic>
        <p:nvPicPr>
          <p:cNvPr id="20" name="Picture 5" descr="excavation hazards are found in this construction site" title="excavation haz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266" y="2159000"/>
            <a:ext cx="3105359" cy="449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883448" y="2541205"/>
            <a:ext cx="970624" cy="1569660"/>
          </a:xfrm>
          <a:prstGeom prst="rect">
            <a:avLst/>
          </a:prstGeom>
        </p:spPr>
        <p:txBody>
          <a:bodyPr wrap="square">
            <a:spAutoFit/>
          </a:bodyPr>
          <a:lstStyle/>
          <a:p>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89</a:t>
            </a:fld>
            <a:endParaRPr lang="en-US"/>
          </a:p>
        </p:txBody>
      </p:sp>
    </p:spTree>
    <p:extLst>
      <p:ext uri="{BB962C8B-B14F-4D97-AF65-F5344CB8AC3E}">
        <p14:creationId xmlns:p14="http://schemas.microsoft.com/office/powerpoint/2010/main" val="402314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63389" y="669708"/>
            <a:ext cx="8803456" cy="563562"/>
          </a:xfrm>
        </p:spPr>
        <p:txBody>
          <a:bodyPr/>
          <a:lstStyle/>
          <a:p>
            <a:r>
              <a:rPr lang="es-MX" altLang="en-US" dirty="0">
                <a:latin typeface="Times New Roman" panose="02020603050405020304" pitchFamily="18" charset="0"/>
                <a:ea typeface="SimSun" panose="02010600030101010101" pitchFamily="2" charset="-122"/>
              </a:rPr>
              <a:t>Sección III: Módulos de Entrenamiento</a:t>
            </a:r>
            <a:endParaRPr lang="es-MX" altLang="en-US" dirty="0"/>
          </a:p>
        </p:txBody>
      </p:sp>
      <p:sp>
        <p:nvSpPr>
          <p:cNvPr id="25605" name="Content Placeholder 2"/>
          <p:cNvSpPr>
            <a:spLocks noGrp="1"/>
          </p:cNvSpPr>
          <p:nvPr>
            <p:ph idx="1"/>
          </p:nvPr>
        </p:nvSpPr>
        <p:spPr>
          <a:xfrm>
            <a:off x="163389" y="1566852"/>
            <a:ext cx="8904412" cy="4965833"/>
          </a:xfrm>
        </p:spPr>
        <p:txBody>
          <a:bodyPr/>
          <a:lstStyle/>
          <a:p>
            <a:pPr>
              <a:buClr>
                <a:srgbClr val="3333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MX" altLang="en-US" dirty="0">
                <a:latin typeface="Times New Roman" panose="02020603050405020304" pitchFamily="18" charset="0"/>
                <a:cs typeface="Times New Roman" panose="02020603050405020304" pitchFamily="18" charset="0"/>
              </a:rPr>
              <a:t>Sección III: Prevención de Peligros en Excavación</a:t>
            </a:r>
          </a:p>
          <a:p>
            <a:pPr lvl="1" algn="just">
              <a:buClr>
                <a:srgbClr val="3333FF"/>
              </a:buClr>
              <a:buFont typeface="Wingdings" panose="05000000000000000000" pitchFamily="2" charset="2"/>
              <a:buChar char="§"/>
            </a:pPr>
            <a:r>
              <a:rPr lang="es-ES" altLang="en-US" dirty="0">
                <a:latin typeface="Times New Roman" panose="02020603050405020304" pitchFamily="18" charset="0"/>
                <a:ea typeface="SimSun" panose="02010600030101010101" pitchFamily="2" charset="-122"/>
              </a:rPr>
              <a:t>Medidas de protección contra derrumbes</a:t>
            </a:r>
          </a:p>
          <a:p>
            <a:pPr lvl="1" algn="just">
              <a:buClr>
                <a:srgbClr val="3333FF"/>
              </a:buClr>
              <a:buFont typeface="Wingdings" panose="05000000000000000000" pitchFamily="2" charset="2"/>
              <a:buChar char="§"/>
            </a:pPr>
            <a:r>
              <a:rPr lang="es-ES" altLang="en-US" dirty="0">
                <a:latin typeface="Times New Roman" panose="02020603050405020304" pitchFamily="18" charset="0"/>
                <a:ea typeface="SimSun" panose="02010600030101010101" pitchFamily="2" charset="-122"/>
              </a:rPr>
              <a:t>Identifique agua estancada en las zanjas</a:t>
            </a:r>
          </a:p>
          <a:p>
            <a:pPr lvl="1" algn="just">
              <a:buClr>
                <a:srgbClr val="3333FF"/>
              </a:buClr>
              <a:buFont typeface="Wingdings" panose="05000000000000000000" pitchFamily="2" charset="2"/>
              <a:buChar char="§"/>
            </a:pPr>
            <a:r>
              <a:rPr lang="es-ES" altLang="en-US" dirty="0">
                <a:latin typeface="Times New Roman" panose="02020603050405020304" pitchFamily="18" charset="0"/>
                <a:ea typeface="SimSun" panose="02010600030101010101" pitchFamily="2" charset="-122"/>
              </a:rPr>
              <a:t>Compruebe peligros atmosféricos</a:t>
            </a:r>
          </a:p>
          <a:p>
            <a:pPr lvl="1" algn="just">
              <a:buClr>
                <a:srgbClr val="3333FF"/>
              </a:buClr>
              <a:buFont typeface="Wingdings" panose="05000000000000000000" pitchFamily="2" charset="2"/>
              <a:buChar char="§"/>
            </a:pPr>
            <a:r>
              <a:rPr lang="es-ES" altLang="en-US" dirty="0">
                <a:latin typeface="Times New Roman" panose="02020603050405020304" pitchFamily="18" charset="0"/>
                <a:ea typeface="SimSun" panose="02010600030101010101" pitchFamily="2" charset="-122"/>
              </a:rPr>
              <a:t>Garantizar una forma segura de entrar y salir</a:t>
            </a:r>
          </a:p>
          <a:p>
            <a:pPr lvl="1" algn="just">
              <a:buClr>
                <a:srgbClr val="3333FF"/>
              </a:buClr>
              <a:buFont typeface="Wingdings" panose="05000000000000000000" pitchFamily="2" charset="2"/>
              <a:buChar char="§"/>
            </a:pPr>
            <a:r>
              <a:rPr lang="es-ES" altLang="en-US" dirty="0">
                <a:latin typeface="Times New Roman" panose="02020603050405020304" pitchFamily="18" charset="0"/>
                <a:ea typeface="SimSun" panose="02010600030101010101" pitchFamily="2" charset="-122"/>
              </a:rPr>
              <a:t>No trabaje bajo objetos suspendidos o elevados</a:t>
            </a:r>
          </a:p>
          <a:p>
            <a:pPr lvl="1">
              <a:buClr>
                <a:srgbClr val="3333FF"/>
              </a:buClr>
              <a:buFont typeface="Wingdings" panose="05000000000000000000" pitchFamily="2" charset="2"/>
              <a:buChar char="§"/>
            </a:pPr>
            <a:r>
              <a:rPr lang="es-ES" altLang="en-US" dirty="0">
                <a:latin typeface="Times New Roman" panose="02020603050405020304" pitchFamily="18" charset="0"/>
                <a:ea typeface="SimSun" panose="02010600030101010101" pitchFamily="2" charset="-122"/>
              </a:rPr>
              <a:t>Mantenga los materiales lejos de los bordes de las zanjas</a:t>
            </a:r>
          </a:p>
          <a:p>
            <a:pPr lvl="1">
              <a:buClr>
                <a:srgbClr val="3333FF"/>
              </a:buClr>
              <a:buFont typeface="Wingdings" panose="05000000000000000000" pitchFamily="2" charset="2"/>
              <a:buChar char="§"/>
            </a:pPr>
            <a:r>
              <a:rPr lang="es-ES" altLang="en-US" dirty="0">
                <a:latin typeface="Times New Roman" panose="02020603050405020304" pitchFamily="18" charset="0"/>
                <a:ea typeface="SimSun" panose="02010600030101010101" pitchFamily="2" charset="-122"/>
              </a:rPr>
              <a:t>Nunca excave una zanja a menos que se haya inspeccionado adecuadamente</a:t>
            </a:r>
            <a:endParaRPr lang="en-US"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9</a:t>
            </a:fld>
            <a:endParaRPr lang="en-US"/>
          </a:p>
        </p:txBody>
      </p:sp>
    </p:spTree>
    <p:extLst>
      <p:ext uri="{BB962C8B-B14F-4D97-AF65-F5344CB8AC3E}">
        <p14:creationId xmlns:p14="http://schemas.microsoft.com/office/powerpoint/2010/main" val="21552151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76199" y="631769"/>
            <a:ext cx="8819147" cy="1158240"/>
          </a:xfrm>
        </p:spPr>
        <p:txBody>
          <a:bodyPr/>
          <a:lstStyle/>
          <a:p>
            <a:r>
              <a:rPr lang="es-ES" altLang="en-US" sz="3600" dirty="0">
                <a:latin typeface="Times New Roman" panose="02020603050405020304" pitchFamily="18" charset="0"/>
                <a:ea typeface="SimSun" panose="02010600030101010101" pitchFamily="2" charset="-122"/>
              </a:rPr>
              <a:t>Mantenga los materiales lejos de las zanjas (Parte 3)</a:t>
            </a:r>
            <a:endParaRPr lang="en-US" altLang="en-US" sz="3600" dirty="0"/>
          </a:p>
        </p:txBody>
      </p:sp>
      <p:sp>
        <p:nvSpPr>
          <p:cNvPr id="6" name="Rectangle 1"/>
          <p:cNvSpPr>
            <a:spLocks noChangeArrowheads="1"/>
          </p:cNvSpPr>
          <p:nvPr/>
        </p:nvSpPr>
        <p:spPr bwMode="auto">
          <a:xfrm>
            <a:off x="152400" y="1727200"/>
            <a:ext cx="870444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2600" dirty="0">
                <a:latin typeface="Times New Roman" panose="02020603050405020304" pitchFamily="18" charset="0"/>
                <a:ea typeface="MS PGothic" panose="020B0600070205080204" pitchFamily="34" charset="-128"/>
              </a:rPr>
              <a:t>Identificar las causas que afectan la estabilidad de la zanja y utilizar sistemas de advertencia (barricadas, listones, etc.)</a:t>
            </a:r>
            <a:endParaRPr lang="es-ES" altLang="zh-CN" sz="2600" dirty="0">
              <a:latin typeface="Times New Roman" panose="02020603050405020304" pitchFamily="18" charset="0"/>
              <a:ea typeface="AR PL UMing HK" charset="0"/>
              <a:cs typeface="Times New Roman" panose="02020603050405020304" pitchFamily="18" charset="0"/>
            </a:endParaRPr>
          </a:p>
        </p:txBody>
      </p:sp>
      <p:pic>
        <p:nvPicPr>
          <p:cNvPr id="13" name="Picture 12" descr="This figure shows excavator is kept away from trenches and barricades is surrouned this trench" title="trench s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906018"/>
            <a:ext cx="7923518" cy="2978150"/>
          </a:xfrm>
          <a:prstGeom prst="rect">
            <a:avLst/>
          </a:prstGeom>
        </p:spPr>
      </p:pic>
      <p:sp>
        <p:nvSpPr>
          <p:cNvPr id="16" name="AutoShape 4"/>
          <p:cNvSpPr>
            <a:spLocks noChangeArrowheads="1"/>
          </p:cNvSpPr>
          <p:nvPr/>
        </p:nvSpPr>
        <p:spPr bwMode="auto">
          <a:xfrm>
            <a:off x="1066800" y="2885823"/>
            <a:ext cx="4495799" cy="1142999"/>
          </a:xfrm>
          <a:prstGeom prst="wedgeRoundRectCallout">
            <a:avLst>
              <a:gd name="adj1" fmla="val 65874"/>
              <a:gd name="adj2" fmla="val 436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2800" dirty="0">
                <a:latin typeface="Times" panose="02020603060405020304" pitchFamily="18" charset="0"/>
                <a:sym typeface="Helvetica Neue" charset="0"/>
              </a:rPr>
              <a:t>La excavadora puede afectar la estabilidad de la </a:t>
            </a:r>
            <a:r>
              <a:rPr lang="es-ES" altLang="en-US" sz="3200" dirty="0">
                <a:latin typeface="Times" panose="02020603060405020304" pitchFamily="18" charset="0"/>
                <a:sym typeface="Helvetica Neue" charset="0"/>
              </a:rPr>
              <a:t>zanja</a:t>
            </a:r>
            <a:endParaRPr lang="es-ES" altLang="en-US" sz="2800" b="1" dirty="0">
              <a:latin typeface="Times" panose="02020603060405020304" pitchFamily="18" charset="0"/>
              <a:sym typeface="Helvetica Neue" charset="0"/>
            </a:endParaRPr>
          </a:p>
        </p:txBody>
      </p:sp>
      <p:sp>
        <p:nvSpPr>
          <p:cNvPr id="14" name="Rectangle 13"/>
          <p:cNvSpPr/>
          <p:nvPr/>
        </p:nvSpPr>
        <p:spPr>
          <a:xfrm>
            <a:off x="1354281" y="3847211"/>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5" name="AutoShape 4"/>
          <p:cNvSpPr>
            <a:spLocks noChangeArrowheads="1"/>
          </p:cNvSpPr>
          <p:nvPr/>
        </p:nvSpPr>
        <p:spPr bwMode="auto">
          <a:xfrm>
            <a:off x="749299" y="5465068"/>
            <a:ext cx="2809643" cy="1142999"/>
          </a:xfrm>
          <a:prstGeom prst="wedgeRoundRectCallout">
            <a:avLst>
              <a:gd name="adj1" fmla="val 13127"/>
              <a:gd name="adj2" fmla="val -788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MX" altLang="en-US" sz="3000" dirty="0">
                <a:latin typeface="Times" panose="02020603060405020304" pitchFamily="18" charset="0"/>
                <a:sym typeface="Helvetica Neue" charset="0"/>
              </a:rPr>
              <a:t>rodear la zanja   con barricadas</a:t>
            </a:r>
            <a:endParaRPr lang="es-MX" altLang="en-US" sz="3000" b="1" dirty="0">
              <a:latin typeface="Times" panose="02020603060405020304" pitchFamily="18" charset="0"/>
              <a:sym typeface="Helvetica Neue" charset="0"/>
            </a:endParaRPr>
          </a:p>
        </p:txBody>
      </p:sp>
      <p:sp>
        <p:nvSpPr>
          <p:cNvPr id="12" name="Rectangle 11"/>
          <p:cNvSpPr/>
          <p:nvPr/>
        </p:nvSpPr>
        <p:spPr>
          <a:xfrm>
            <a:off x="3695699" y="6068367"/>
            <a:ext cx="4704346"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Regulación OSHA: </a:t>
            </a:r>
            <a:r>
              <a:rPr lang="es-MX" altLang="en-US" sz="2400" kern="0" dirty="0">
                <a:latin typeface="Times New Roman" panose="02020603050405020304" pitchFamily="18" charset="0"/>
                <a:cs typeface="Times New Roman" panose="02020603050405020304" pitchFamily="18" charset="0"/>
                <a:hlinkClick r:id="rId5"/>
              </a:rPr>
              <a:t>1926.501(b)(7)</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90</a:t>
            </a:fld>
            <a:endParaRPr lang="en-US"/>
          </a:p>
        </p:txBody>
      </p:sp>
    </p:spTree>
    <p:extLst>
      <p:ext uri="{BB962C8B-B14F-4D97-AF65-F5344CB8AC3E}">
        <p14:creationId xmlns:p14="http://schemas.microsoft.com/office/powerpoint/2010/main" val="5482009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76199" y="631769"/>
            <a:ext cx="8819147" cy="1158240"/>
          </a:xfrm>
        </p:spPr>
        <p:txBody>
          <a:bodyPr/>
          <a:lstStyle/>
          <a:p>
            <a:r>
              <a:rPr lang="es-ES" altLang="en-US" sz="3600" dirty="0">
                <a:latin typeface="Times New Roman" panose="02020603050405020304" pitchFamily="18" charset="0"/>
                <a:ea typeface="SimSun" panose="02010600030101010101" pitchFamily="2" charset="-122"/>
              </a:rPr>
              <a:t>Mantenga los materiales lejos de las zanjas (Parte 4)</a:t>
            </a:r>
            <a:endParaRPr lang="en-US" altLang="en-US" sz="3600" dirty="0"/>
          </a:p>
        </p:txBody>
      </p:sp>
      <p:sp>
        <p:nvSpPr>
          <p:cNvPr id="6" name="Rectangle 1"/>
          <p:cNvSpPr>
            <a:spLocks noChangeArrowheads="1"/>
          </p:cNvSpPr>
          <p:nvPr/>
        </p:nvSpPr>
        <p:spPr bwMode="auto">
          <a:xfrm>
            <a:off x="134752" y="1828800"/>
            <a:ext cx="87020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ES" altLang="en-US" sz="3200" dirty="0">
                <a:latin typeface="Times New Roman" panose="02020603050405020304" pitchFamily="18" charset="0"/>
                <a:ea typeface="MS PGothic" panose="020B0600070205080204" pitchFamily="34" charset="-128"/>
              </a:rPr>
              <a:t>El personal usa ropa de alta visibilidad u otra ropa adecuada al caminar alrededor de zanjas.</a:t>
            </a:r>
          </a:p>
        </p:txBody>
      </p:sp>
      <p:pic>
        <p:nvPicPr>
          <p:cNvPr id="4" name="Picture 3" descr="This figure shows personnel wear high visibility or other suitable clothing when walking around trenches&#10;" title="Personnel with high visbility clot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058418"/>
            <a:ext cx="8100532" cy="2656582"/>
          </a:xfrm>
          <a:prstGeom prst="rect">
            <a:avLst/>
          </a:prstGeom>
        </p:spPr>
      </p:pic>
      <p:sp>
        <p:nvSpPr>
          <p:cNvPr id="7" name="Rectangle 6"/>
          <p:cNvSpPr/>
          <p:nvPr/>
        </p:nvSpPr>
        <p:spPr>
          <a:xfrm>
            <a:off x="4485772" y="3058418"/>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2" name="Rectangle 11"/>
          <p:cNvSpPr/>
          <p:nvPr/>
        </p:nvSpPr>
        <p:spPr>
          <a:xfrm>
            <a:off x="1187670" y="6183876"/>
            <a:ext cx="6889532"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OSHA: </a:t>
            </a:r>
            <a:r>
              <a:rPr lang="es-MX" altLang="en-US" sz="2400" kern="0" dirty="0">
                <a:latin typeface="Times New Roman" panose="02020603050405020304" pitchFamily="18" charset="0"/>
                <a:cs typeface="Times New Roman" panose="02020603050405020304" pitchFamily="18" charset="0"/>
                <a:hlinkClick r:id="rId5"/>
              </a:rPr>
              <a:t>Ficha de seguridad para zanjas y excavaciones</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91</a:t>
            </a:fld>
            <a:endParaRPr lang="en-US"/>
          </a:p>
        </p:txBody>
      </p:sp>
    </p:spTree>
    <p:extLst>
      <p:ext uri="{BB962C8B-B14F-4D97-AF65-F5344CB8AC3E}">
        <p14:creationId xmlns:p14="http://schemas.microsoft.com/office/powerpoint/2010/main" val="8576350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Quiz 5</a:t>
            </a:r>
            <a:endParaRPr lang="en-US" altLang="en-US" dirty="0"/>
          </a:p>
        </p:txBody>
      </p:sp>
      <p:sp>
        <p:nvSpPr>
          <p:cNvPr id="6" name="Rectangle 1"/>
          <p:cNvSpPr>
            <a:spLocks noChangeArrowheads="1"/>
          </p:cNvSpPr>
          <p:nvPr/>
        </p:nvSpPr>
        <p:spPr bwMode="auto">
          <a:xfrm>
            <a:off x="363352" y="1676400"/>
            <a:ext cx="85319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s-MX" altLang="en-US" sz="3200" b="1" dirty="0">
                <a:latin typeface="Times New Roman" panose="02020603050405020304" pitchFamily="18" charset="0"/>
                <a:ea typeface="MS PGothic" panose="020B0600070205080204" pitchFamily="34" charset="-128"/>
              </a:rPr>
              <a:t>13</a:t>
            </a:r>
            <a:r>
              <a:rPr lang="es-MX" altLang="en-US" sz="3200" dirty="0">
                <a:latin typeface="Times New Roman" panose="02020603050405020304" pitchFamily="18" charset="0"/>
                <a:ea typeface="MS PGothic" panose="020B0600070205080204" pitchFamily="34" charset="-128"/>
              </a:rPr>
              <a:t>: ¿qué peligros de excavación hay aquí?</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810" y="2291997"/>
            <a:ext cx="4432290" cy="4098350"/>
          </a:xfrm>
          <a:prstGeom prst="rect">
            <a:avLst/>
          </a:prstGeom>
        </p:spPr>
      </p:pic>
      <p:sp>
        <p:nvSpPr>
          <p:cNvPr id="8" name="AutoShape 4"/>
          <p:cNvSpPr>
            <a:spLocks noChangeArrowheads="1"/>
          </p:cNvSpPr>
          <p:nvPr/>
        </p:nvSpPr>
        <p:spPr bwMode="auto">
          <a:xfrm>
            <a:off x="236362" y="2438399"/>
            <a:ext cx="3370448" cy="3596641"/>
          </a:xfrm>
          <a:prstGeom prst="wedgeRoundRectCallout">
            <a:avLst>
              <a:gd name="adj1" fmla="val 68620"/>
              <a:gd name="adj2" fmla="val -2185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3000" dirty="0">
                <a:latin typeface="Times" panose="02020603060405020304" pitchFamily="18" charset="0"/>
                <a:sym typeface="Helvetica Neue" charset="0"/>
              </a:rPr>
              <a:t>La tierra está demasiado cerca del borde de la zanja, por lo que podría rodar fácilmente sobre los trabajadores</a:t>
            </a:r>
            <a:endParaRPr lang="es-ES" altLang="en-US" sz="3000" b="1" dirty="0">
              <a:latin typeface="Times" panose="02020603060405020304" pitchFamily="18" charset="0"/>
              <a:sym typeface="Helvetica Neue" charset="0"/>
            </a:endParaRPr>
          </a:p>
        </p:txBody>
      </p:sp>
      <p:sp>
        <p:nvSpPr>
          <p:cNvPr id="11" name="Rectangle 10"/>
          <p:cNvSpPr/>
          <p:nvPr/>
        </p:nvSpPr>
        <p:spPr>
          <a:xfrm>
            <a:off x="4027954" y="2250542"/>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92</a:t>
            </a:fld>
            <a:endParaRPr lang="en-US"/>
          </a:p>
        </p:txBody>
      </p:sp>
    </p:spTree>
    <p:extLst>
      <p:ext uri="{BB962C8B-B14F-4D97-AF65-F5344CB8AC3E}">
        <p14:creationId xmlns:p14="http://schemas.microsoft.com/office/powerpoint/2010/main" val="21628094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54444" y="729178"/>
            <a:ext cx="8819147" cy="1132876"/>
          </a:xfrm>
        </p:spPr>
        <p:txBody>
          <a:bodyPr/>
          <a:lstStyle/>
          <a:p>
            <a:r>
              <a:rPr lang="es-ES" altLang="en-US" sz="3600" dirty="0">
                <a:latin typeface="Times New Roman" panose="02020603050405020304" pitchFamily="18" charset="0"/>
                <a:ea typeface="SimSun" panose="02010600030101010101" pitchFamily="2" charset="-122"/>
              </a:rPr>
              <a:t>Nunca excave una zanja a menos que haya sido inspeccionado adecuadamente (Parte 1)</a:t>
            </a:r>
            <a:endParaRPr lang="es-ES" altLang="en-US" sz="3600" dirty="0"/>
          </a:p>
        </p:txBody>
      </p:sp>
      <p:sp>
        <p:nvSpPr>
          <p:cNvPr id="7" name="Rectangle 6"/>
          <p:cNvSpPr/>
          <p:nvPr/>
        </p:nvSpPr>
        <p:spPr>
          <a:xfrm>
            <a:off x="209550" y="2133600"/>
            <a:ext cx="8705850" cy="3554819"/>
          </a:xfrm>
          <a:prstGeom prst="rect">
            <a:avLst/>
          </a:prstGeom>
        </p:spPr>
        <p:txBody>
          <a:bodyPr wrap="square">
            <a:spAutoFit/>
          </a:bodyPr>
          <a:lstStyle/>
          <a:p>
            <a:pPr marL="457200" indent="-457200">
              <a:buClr>
                <a:srgbClr val="0000FF"/>
              </a:buClr>
              <a:buFont typeface="Wingdings" panose="05000000000000000000" pitchFamily="2" charset="2"/>
              <a:buChar char="q"/>
            </a:pPr>
            <a:r>
              <a:rPr lang="es-MX" altLang="zh-CN" sz="3200" dirty="0">
                <a:latin typeface="Times New Roman" panose="02020603050405020304" pitchFamily="18" charset="0"/>
                <a:ea typeface="MS PGothic" panose="020B0600070205080204" pitchFamily="34" charset="-128"/>
              </a:rPr>
              <a:t>Antes de iniciar la excavación</a:t>
            </a:r>
          </a:p>
          <a:p>
            <a:pPr marL="914400" lvl="1" indent="-457200">
              <a:spcBef>
                <a:spcPts val="600"/>
              </a:spcBef>
              <a:spcAft>
                <a:spcPts val="600"/>
              </a:spcAft>
              <a:buClr>
                <a:srgbClr val="0000FF"/>
              </a:buClr>
              <a:buFont typeface="Wingdings" panose="05000000000000000000" pitchFamily="2" charset="2"/>
              <a:buChar char="§"/>
            </a:pPr>
            <a:r>
              <a:rPr lang="es-MX" sz="2800" dirty="0">
                <a:latin typeface="Times New Roman" panose="02020603050405020304" pitchFamily="18" charset="0"/>
                <a:ea typeface="MS PGothic" panose="020B0600070205080204" pitchFamily="34" charset="-128"/>
              </a:rPr>
              <a:t>Localice las diversas líneas de servicios públicos.</a:t>
            </a:r>
          </a:p>
          <a:p>
            <a:pPr marL="914400" lvl="1" indent="-457200">
              <a:spcBef>
                <a:spcPts val="600"/>
              </a:spcBef>
              <a:spcAft>
                <a:spcPts val="600"/>
              </a:spcAft>
              <a:buClr>
                <a:srgbClr val="0000FF"/>
              </a:buClr>
              <a:buFont typeface="Wingdings" panose="05000000000000000000" pitchFamily="2" charset="2"/>
              <a:buChar char="§"/>
            </a:pPr>
            <a:r>
              <a:rPr lang="es-MX" sz="2800" dirty="0">
                <a:latin typeface="Times New Roman" panose="02020603050405020304" pitchFamily="18" charset="0"/>
                <a:ea typeface="MS PGothic" panose="020B0600070205080204" pitchFamily="34" charset="-128"/>
              </a:rPr>
              <a:t>Una practica común es llamar a 811 – el numero de “llame antes de cavar”.</a:t>
            </a:r>
          </a:p>
          <a:p>
            <a:pPr marL="914400" lvl="1" indent="-457200" algn="just">
              <a:spcBef>
                <a:spcPts val="600"/>
              </a:spcBef>
              <a:spcAft>
                <a:spcPts val="600"/>
              </a:spcAft>
              <a:buClr>
                <a:srgbClr val="0000FF"/>
              </a:buClr>
              <a:buFont typeface="Wingdings" panose="05000000000000000000" pitchFamily="2" charset="2"/>
              <a:buChar char="§"/>
            </a:pPr>
            <a:r>
              <a:rPr lang="es-MX" sz="2800" dirty="0">
                <a:latin typeface="Times New Roman" panose="02020603050405020304" pitchFamily="18" charset="0"/>
                <a:ea typeface="MS PGothic" panose="020B0600070205080204" pitchFamily="34" charset="-128"/>
              </a:rPr>
              <a:t>Contacte y notifique a las compañías de servicios o a los propietarios para informarles del trabajo previsto dentro del plazo establecido o acostumbrado.</a:t>
            </a:r>
            <a:endParaRPr lang="es-MX" sz="5400" dirty="0">
              <a:latin typeface="Times New Roman" panose="02020603050405020304" pitchFamily="18" charset="0"/>
              <a:ea typeface="MS PGothic" panose="020B0600070205080204" pitchFamily="34" charset="-128"/>
            </a:endParaRPr>
          </a:p>
        </p:txBody>
      </p:sp>
      <p:sp>
        <p:nvSpPr>
          <p:cNvPr id="8" name="Rectangle 7"/>
          <p:cNvSpPr/>
          <p:nvPr/>
        </p:nvSpPr>
        <p:spPr>
          <a:xfrm>
            <a:off x="3048000" y="6068367"/>
            <a:ext cx="3324457"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Publicación OSHA: </a:t>
            </a:r>
            <a:r>
              <a:rPr lang="es-MX" altLang="en-US" sz="2400" kern="0" dirty="0">
                <a:latin typeface="Times New Roman" panose="02020603050405020304" pitchFamily="18" charset="0"/>
                <a:cs typeface="Times New Roman" panose="02020603050405020304" pitchFamily="18" charset="0"/>
                <a:hlinkClick r:id="rId4"/>
              </a:rPr>
              <a:t>2226</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93</a:t>
            </a:fld>
            <a:endParaRPr lang="en-US"/>
          </a:p>
        </p:txBody>
      </p:sp>
    </p:spTree>
    <p:extLst>
      <p:ext uri="{BB962C8B-B14F-4D97-AF65-F5344CB8AC3E}">
        <p14:creationId xmlns:p14="http://schemas.microsoft.com/office/powerpoint/2010/main" val="3052345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4444" y="729178"/>
            <a:ext cx="8819147" cy="1132876"/>
          </a:xfrm>
        </p:spPr>
        <p:txBody>
          <a:bodyPr/>
          <a:lstStyle/>
          <a:p>
            <a:r>
              <a:rPr lang="es-ES" altLang="en-US" sz="3600" dirty="0">
                <a:latin typeface="Times New Roman" panose="02020603050405020304" pitchFamily="18" charset="0"/>
                <a:ea typeface="SimSun" panose="02010600030101010101" pitchFamily="2" charset="-122"/>
              </a:rPr>
              <a:t>Nunca excave una zanja a menos que haya sido inspeccionado adecuadamente (Parte 2)</a:t>
            </a:r>
            <a:endParaRPr lang="en-US" altLang="en-US" sz="3600" dirty="0"/>
          </a:p>
        </p:txBody>
      </p:sp>
      <p:sp>
        <p:nvSpPr>
          <p:cNvPr id="7" name="Rectangle 6"/>
          <p:cNvSpPr/>
          <p:nvPr/>
        </p:nvSpPr>
        <p:spPr>
          <a:xfrm>
            <a:off x="209550" y="2133600"/>
            <a:ext cx="8705850" cy="3385542"/>
          </a:xfrm>
          <a:prstGeom prst="rect">
            <a:avLst/>
          </a:prstGeom>
        </p:spPr>
        <p:txBody>
          <a:bodyPr wrap="square">
            <a:spAutoFit/>
          </a:bodyPr>
          <a:lstStyle/>
          <a:p>
            <a:pPr marL="457200" indent="-457200" algn="just">
              <a:buClr>
                <a:srgbClr val="0000FF"/>
              </a:buClr>
              <a:buFont typeface="Wingdings" panose="05000000000000000000" pitchFamily="2" charset="2"/>
              <a:buChar char="q"/>
            </a:pPr>
            <a:r>
              <a:rPr lang="es-MX" sz="2800" dirty="0">
                <a:latin typeface="Times New Roman" panose="02020603050405020304" pitchFamily="18" charset="0"/>
                <a:ea typeface="MS PGothic" panose="020B0600070205080204" pitchFamily="34" charset="-128"/>
              </a:rPr>
              <a:t>Si las compañías de servicios públicos no pueden establecer la ubicación exacta de sus instalaciones, los trabajadores pueden proceder con precaución usando equipos u otros medios aceptables para detectarlas.</a:t>
            </a:r>
          </a:p>
          <a:p>
            <a:pPr marL="457200" indent="-457200" algn="just">
              <a:buClr>
                <a:srgbClr val="0000FF"/>
              </a:buClr>
              <a:buFont typeface="Wingdings" panose="05000000000000000000" pitchFamily="2" charset="2"/>
              <a:buChar char="q"/>
            </a:pPr>
            <a:endParaRPr lang="es-MX" dirty="0">
              <a:latin typeface="Times New Roman" panose="02020603050405020304" pitchFamily="18" charset="0"/>
              <a:ea typeface="MS PGothic" panose="020B0600070205080204" pitchFamily="34" charset="-128"/>
            </a:endParaRPr>
          </a:p>
          <a:p>
            <a:pPr marL="457200" indent="-457200" algn="just">
              <a:buClr>
                <a:srgbClr val="0000FF"/>
              </a:buClr>
              <a:buFont typeface="Wingdings" panose="05000000000000000000" pitchFamily="2" charset="2"/>
              <a:buChar char="q"/>
            </a:pPr>
            <a:r>
              <a:rPr lang="es-MX" sz="2800" dirty="0">
                <a:latin typeface="Times New Roman" panose="02020603050405020304" pitchFamily="18" charset="0"/>
                <a:ea typeface="MS PGothic" panose="020B0600070205080204" pitchFamily="34" charset="-128"/>
              </a:rPr>
              <a:t>Mientras la excavación está abierta, las instalaciones subterráneas estarán protegidas, apuntaladas o retiradas según sea necesario para salvaguardar a los trabajadores.</a:t>
            </a:r>
          </a:p>
        </p:txBody>
      </p:sp>
      <p:sp>
        <p:nvSpPr>
          <p:cNvPr id="11" name="Rectangle 10"/>
          <p:cNvSpPr/>
          <p:nvPr/>
        </p:nvSpPr>
        <p:spPr>
          <a:xfrm>
            <a:off x="3048000" y="6167735"/>
            <a:ext cx="3324457" cy="461665"/>
          </a:xfrm>
          <a:prstGeom prst="rect">
            <a:avLst/>
          </a:prstGeom>
        </p:spPr>
        <p:txBody>
          <a:bodyPr wrap="square">
            <a:spAutoFit/>
          </a:bodyPr>
          <a:lstStyle/>
          <a:p>
            <a:pPr algn="ctr"/>
            <a:r>
              <a:rPr lang="es-MX" altLang="en-US" sz="2400" kern="0" dirty="0">
                <a:latin typeface="Times New Roman" panose="02020603050405020304" pitchFamily="18" charset="0"/>
                <a:cs typeface="Times New Roman" panose="02020603050405020304" pitchFamily="18" charset="0"/>
              </a:rPr>
              <a:t>Publicación OSHA: </a:t>
            </a:r>
            <a:r>
              <a:rPr lang="es-MX" altLang="en-US" sz="2400" kern="0" dirty="0">
                <a:latin typeface="Times New Roman" panose="02020603050405020304" pitchFamily="18" charset="0"/>
                <a:cs typeface="Times New Roman" panose="02020603050405020304" pitchFamily="18" charset="0"/>
                <a:hlinkClick r:id="rId4"/>
              </a:rPr>
              <a:t>2226</a:t>
            </a:r>
            <a:endParaRPr lang="es-MX" sz="2400" kern="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94</a:t>
            </a:fld>
            <a:endParaRPr lang="en-US"/>
          </a:p>
        </p:txBody>
      </p:sp>
    </p:spTree>
    <p:extLst>
      <p:ext uri="{BB962C8B-B14F-4D97-AF65-F5344CB8AC3E}">
        <p14:creationId xmlns:p14="http://schemas.microsoft.com/office/powerpoint/2010/main" val="18257108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38363" y="908627"/>
            <a:ext cx="8819147" cy="563562"/>
          </a:xfrm>
        </p:spPr>
        <p:txBody>
          <a:bodyPr/>
          <a:lstStyle/>
          <a:p>
            <a:r>
              <a:rPr lang="es-MX" altLang="en-US" dirty="0">
                <a:latin typeface="Times New Roman" panose="02020603050405020304" pitchFamily="18" charset="0"/>
                <a:ea typeface="SimSun" panose="02010600030101010101" pitchFamily="2" charset="-122"/>
              </a:rPr>
              <a:t>Un accidente de zanja en Kentucky</a:t>
            </a:r>
            <a:endParaRPr lang="es-MX" altLang="en-US" dirty="0"/>
          </a:p>
        </p:txBody>
      </p:sp>
      <p:sp>
        <p:nvSpPr>
          <p:cNvPr id="11" name="Rectangle 2"/>
          <p:cNvSpPr>
            <a:spLocks noChangeArrowheads="1"/>
          </p:cNvSpPr>
          <p:nvPr/>
        </p:nvSpPr>
        <p:spPr bwMode="auto">
          <a:xfrm>
            <a:off x="240632" y="1909663"/>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MX" altLang="en-US" sz="2800" b="1" dirty="0">
                <a:latin typeface="+mn-lt"/>
                <a:ea typeface="MS PGothic" panose="020B0600070205080204" pitchFamily="34" charset="-128"/>
                <a:hlinkClick r:id="rId4"/>
              </a:rPr>
              <a:t>Video: </a:t>
            </a:r>
            <a:r>
              <a:rPr lang="es-MX" altLang="en-US" sz="2800" b="1" dirty="0">
                <a:latin typeface="+mn-lt"/>
                <a:ea typeface="MS PGothic" panose="020B0600070205080204" pitchFamily="34" charset="-128"/>
                <a:cs typeface="Arial" panose="020B0604020202020204" pitchFamily="34" charset="0"/>
                <a:hlinkClick r:id="rId4"/>
              </a:rPr>
              <a:t>Trabajador de la construcción aplastado en el derrumbe de una zanja</a:t>
            </a:r>
            <a:r>
              <a:rPr lang="es-MX" altLang="en-US" sz="2800" b="1" dirty="0">
                <a:latin typeface="+mn-lt"/>
                <a:ea typeface="MS PGothic" panose="020B0600070205080204" pitchFamily="34" charset="-128"/>
                <a:hlinkClick r:id="rId4"/>
              </a:rPr>
              <a:t> (2 Minutos)</a:t>
            </a:r>
            <a:endParaRPr lang="es-MX" altLang="en-US" sz="2800" b="1" dirty="0">
              <a:latin typeface="+mn-lt"/>
              <a:ea typeface="MS PGothic" panose="020B0600070205080204" pitchFamily="34" charset="-128"/>
            </a:endParaRPr>
          </a:p>
        </p:txBody>
      </p:sp>
      <p:sp>
        <p:nvSpPr>
          <p:cNvPr id="7" name="Content Placeholder 2"/>
          <p:cNvSpPr txBox="1">
            <a:spLocks/>
          </p:cNvSpPr>
          <p:nvPr/>
        </p:nvSpPr>
        <p:spPr bwMode="auto">
          <a:xfrm>
            <a:off x="98258" y="3581501"/>
            <a:ext cx="8971547" cy="166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srgbClr val="3333FF"/>
              </a:buClr>
              <a:buFont typeface="Wingdings" panose="05000000000000000000" pitchFamily="2" charset="2"/>
              <a:buChar char="q"/>
            </a:pPr>
            <a:r>
              <a:rPr lang="en-US" altLang="en-US" sz="2800" kern="0" dirty="0">
                <a:latin typeface="Times New Roman" panose="02020603050405020304" pitchFamily="18" charset="0"/>
                <a:cs typeface="Times New Roman" panose="02020603050405020304" pitchFamily="18" charset="0"/>
              </a:rPr>
              <a:t> </a:t>
            </a:r>
            <a:r>
              <a:rPr lang="es-ES" altLang="en-US" kern="0" dirty="0">
                <a:latin typeface="Times New Roman" panose="02020603050405020304" pitchFamily="18" charset="0"/>
                <a:cs typeface="Times New Roman" panose="02020603050405020304" pitchFamily="18" charset="0"/>
              </a:rPr>
              <a:t>Discusión: </a:t>
            </a:r>
          </a:p>
          <a:p>
            <a:pPr marL="0" indent="0">
              <a:buClr>
                <a:srgbClr val="3333FF"/>
              </a:buClr>
              <a:buNone/>
            </a:pPr>
            <a:r>
              <a:rPr lang="es-ES" altLang="en-US" kern="0" dirty="0">
                <a:latin typeface="Times New Roman" panose="02020603050405020304" pitchFamily="18" charset="0"/>
                <a:cs typeface="Times New Roman" panose="02020603050405020304" pitchFamily="18" charset="0"/>
              </a:rPr>
              <a:t> ¿Qué factores contribuyen en este accidente?     ¿Qué medidas sugerirías para evitar este accidente?</a:t>
            </a:r>
          </a:p>
        </p:txBody>
      </p:sp>
      <p:sp>
        <p:nvSpPr>
          <p:cNvPr id="2" name="Slide Number Placeholder 1"/>
          <p:cNvSpPr>
            <a:spLocks noGrp="1"/>
          </p:cNvSpPr>
          <p:nvPr>
            <p:ph type="sldNum" sz="quarter" idx="10"/>
          </p:nvPr>
        </p:nvSpPr>
        <p:spPr/>
        <p:txBody>
          <a:bodyPr/>
          <a:lstStyle/>
          <a:p>
            <a:fld id="{CE4D45F6-FF50-4BC5-8A2D-899CD8EC2ED8}" type="slidenum">
              <a:rPr lang="en-US" smtClean="0"/>
              <a:t>95</a:t>
            </a:fld>
            <a:endParaRPr lang="en-US"/>
          </a:p>
        </p:txBody>
      </p:sp>
    </p:spTree>
    <p:extLst>
      <p:ext uri="{BB962C8B-B14F-4D97-AF65-F5344CB8AC3E}">
        <p14:creationId xmlns:p14="http://schemas.microsoft.com/office/powerpoint/2010/main" val="34861207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81883"/>
            <a:ext cx="8819147" cy="1225809"/>
          </a:xfrm>
        </p:spPr>
        <p:txBody>
          <a:bodyPr/>
          <a:lstStyle/>
          <a:p>
            <a:r>
              <a:rPr lang="es-ES" altLang="en-US" dirty="0">
                <a:latin typeface="Times New Roman" panose="02020603050405020304" pitchFamily="18" charset="0"/>
                <a:ea typeface="SimSun" panose="02010600030101010101" pitchFamily="2" charset="-122"/>
              </a:rPr>
              <a:t>Resumen de los módulos de formación (parte 1)</a:t>
            </a:r>
            <a:endParaRPr lang="es-ES" altLang="en-US" dirty="0"/>
          </a:p>
        </p:txBody>
      </p:sp>
      <p:sp>
        <p:nvSpPr>
          <p:cNvPr id="11" name="Rectangle 10"/>
          <p:cNvSpPr/>
          <p:nvPr/>
        </p:nvSpPr>
        <p:spPr>
          <a:xfrm>
            <a:off x="1" y="1752600"/>
            <a:ext cx="9144000" cy="4355038"/>
          </a:xfrm>
          <a:prstGeom prst="rect">
            <a:avLst/>
          </a:prstGeom>
        </p:spPr>
        <p:txBody>
          <a:bodyPr wrap="square">
            <a:spAutoFit/>
          </a:bodyPr>
          <a:lstStyle/>
          <a:p>
            <a:pPr marL="457200" indent="-457200">
              <a:buClr>
                <a:srgbClr val="0000FF"/>
              </a:buClr>
              <a:buFont typeface="Wingdings" panose="05000000000000000000" pitchFamily="2" charset="2"/>
              <a:buChar char="q"/>
            </a:pPr>
            <a:r>
              <a:rPr lang="es-MX" sz="2900" b="1" dirty="0">
                <a:latin typeface="Times New Roman" panose="02020603050405020304" pitchFamily="18" charset="0"/>
                <a:ea typeface="MS PGothic" panose="020B0600070205080204" pitchFamily="34" charset="-128"/>
              </a:rPr>
              <a:t>El mayor riesgo en una excavación son los derrumbes</a:t>
            </a:r>
          </a:p>
          <a:p>
            <a:pPr marL="914400" lvl="1" indent="-457200">
              <a:buClr>
                <a:srgbClr val="0000FF"/>
              </a:buClr>
              <a:buFont typeface="Wingdings" panose="05000000000000000000" pitchFamily="2" charset="2"/>
              <a:buChar char="§"/>
            </a:pPr>
            <a:r>
              <a:rPr lang="es-MX" sz="2800" dirty="0">
                <a:latin typeface="Times New Roman" panose="02020603050405020304" pitchFamily="18" charset="0"/>
                <a:ea typeface="MS PGothic" panose="020B0600070205080204" pitchFamily="34" charset="-128"/>
              </a:rPr>
              <a:t>Protegidos mediante talud, apuntalar y encofrado</a:t>
            </a:r>
          </a:p>
          <a:p>
            <a:pPr marL="457200" indent="-457200">
              <a:buClr>
                <a:srgbClr val="0000FF"/>
              </a:buClr>
              <a:buFont typeface="Wingdings" panose="05000000000000000000" pitchFamily="2" charset="2"/>
              <a:buChar char="q"/>
            </a:pPr>
            <a:endParaRPr lang="es-MX" sz="3200" dirty="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s-MX" sz="3200" dirty="0">
                <a:latin typeface="Times New Roman" panose="02020603050405020304" pitchFamily="18" charset="0"/>
                <a:ea typeface="MS PGothic" panose="020B0600070205080204" pitchFamily="34" charset="-128"/>
              </a:rPr>
              <a:t>Otros peligros en las excavaciones incluyen</a:t>
            </a:r>
          </a:p>
          <a:p>
            <a:pPr marL="914400" lvl="1" indent="-457200">
              <a:buClr>
                <a:srgbClr val="0000FF"/>
              </a:buClr>
              <a:buFont typeface="Wingdings" panose="05000000000000000000" pitchFamily="2" charset="2"/>
              <a:buChar char="§"/>
            </a:pPr>
            <a:r>
              <a:rPr lang="es-MX" sz="2600" dirty="0">
                <a:latin typeface="Times New Roman" panose="02020603050405020304" pitchFamily="18" charset="0"/>
                <a:ea typeface="MS PGothic" panose="020B0600070205080204" pitchFamily="34" charset="-128"/>
              </a:rPr>
              <a:t>Acumulación de agua</a:t>
            </a:r>
          </a:p>
          <a:p>
            <a:pPr marL="914400" lvl="1" indent="-457200">
              <a:buClr>
                <a:srgbClr val="0000FF"/>
              </a:buClr>
              <a:buFont typeface="Wingdings" panose="05000000000000000000" pitchFamily="2" charset="2"/>
              <a:buChar char="§"/>
            </a:pPr>
            <a:r>
              <a:rPr lang="es-MX" sz="2600" dirty="0">
                <a:latin typeface="Times New Roman" panose="02020603050405020304" pitchFamily="18" charset="0"/>
                <a:ea typeface="MS PGothic" panose="020B0600070205080204" pitchFamily="34" charset="-128"/>
              </a:rPr>
              <a:t>Deficiencia de oxígeno o humos tóxicos</a:t>
            </a:r>
          </a:p>
          <a:p>
            <a:pPr marL="914400" lvl="1" indent="-457200">
              <a:buClr>
                <a:srgbClr val="0000FF"/>
              </a:buClr>
              <a:buFont typeface="Wingdings" panose="05000000000000000000" pitchFamily="2" charset="2"/>
              <a:buChar char="§"/>
            </a:pPr>
            <a:r>
              <a:rPr lang="es-MX" sz="2600" dirty="0">
                <a:latin typeface="Times New Roman" panose="02020603050405020304" pitchFamily="18" charset="0"/>
                <a:ea typeface="MS PGothic" panose="020B0600070205080204" pitchFamily="34" charset="-128"/>
              </a:rPr>
              <a:t>Entrada o salida</a:t>
            </a:r>
          </a:p>
          <a:p>
            <a:pPr marL="914400" lvl="1" indent="-457200">
              <a:buClr>
                <a:srgbClr val="0000FF"/>
              </a:buClr>
              <a:buFont typeface="Wingdings" panose="05000000000000000000" pitchFamily="2" charset="2"/>
              <a:buChar char="§"/>
            </a:pPr>
            <a:r>
              <a:rPr lang="es-MX" sz="2600" dirty="0">
                <a:latin typeface="Times New Roman" panose="02020603050405020304" pitchFamily="18" charset="0"/>
                <a:ea typeface="MS PGothic" panose="020B0600070205080204" pitchFamily="34" charset="-128"/>
              </a:rPr>
              <a:t>Caídas o exposición a cargas que caen</a:t>
            </a:r>
          </a:p>
          <a:p>
            <a:pPr marL="914400" lvl="1" indent="-457200">
              <a:buClr>
                <a:srgbClr val="0000FF"/>
              </a:buClr>
              <a:buFont typeface="Wingdings" panose="05000000000000000000" pitchFamily="2" charset="2"/>
              <a:buChar char="§"/>
            </a:pPr>
            <a:r>
              <a:rPr lang="es-MX" sz="2600" dirty="0">
                <a:latin typeface="Times New Roman" panose="02020603050405020304" pitchFamily="18" charset="0"/>
                <a:ea typeface="MS PGothic" panose="020B0600070205080204" pitchFamily="34" charset="-128"/>
              </a:rPr>
              <a:t>Equipo móvil</a:t>
            </a:r>
          </a:p>
          <a:p>
            <a:pPr marL="914400" lvl="1" indent="-457200">
              <a:buClr>
                <a:srgbClr val="0000FF"/>
              </a:buClr>
              <a:buFont typeface="Wingdings" panose="05000000000000000000" pitchFamily="2" charset="2"/>
              <a:buChar char="§"/>
            </a:pPr>
            <a:r>
              <a:rPr lang="es-MX" sz="2600" dirty="0">
                <a:latin typeface="Times New Roman" panose="02020603050405020304" pitchFamily="18" charset="0"/>
                <a:ea typeface="MS PGothic" panose="020B0600070205080204" pitchFamily="34" charset="-128"/>
              </a:rPr>
              <a:t>Electrocución o explosión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348" y="3791713"/>
            <a:ext cx="2602452" cy="2547081"/>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96</a:t>
            </a:fld>
            <a:endParaRPr lang="en-US"/>
          </a:p>
        </p:txBody>
      </p:sp>
    </p:spTree>
    <p:extLst>
      <p:ext uri="{BB962C8B-B14F-4D97-AF65-F5344CB8AC3E}">
        <p14:creationId xmlns:p14="http://schemas.microsoft.com/office/powerpoint/2010/main" val="26981618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96253" y="581883"/>
            <a:ext cx="8819147" cy="1225809"/>
          </a:xfrm>
        </p:spPr>
        <p:txBody>
          <a:bodyPr/>
          <a:lstStyle/>
          <a:p>
            <a:r>
              <a:rPr lang="es-ES" altLang="en-US" dirty="0">
                <a:latin typeface="Times New Roman" panose="02020603050405020304" pitchFamily="18" charset="0"/>
                <a:ea typeface="SimSun" panose="02010600030101010101" pitchFamily="2" charset="-122"/>
              </a:rPr>
              <a:t>Resumen de los módulos de formación (parte 2)</a:t>
            </a:r>
            <a:endParaRPr lang="es-ES" altLang="en-US" dirty="0"/>
          </a:p>
        </p:txBody>
      </p:sp>
      <p:sp>
        <p:nvSpPr>
          <p:cNvPr id="8" name="Content Placeholder 2"/>
          <p:cNvSpPr txBox="1">
            <a:spLocks/>
          </p:cNvSpPr>
          <p:nvPr/>
        </p:nvSpPr>
        <p:spPr bwMode="auto">
          <a:xfrm>
            <a:off x="226423" y="1752600"/>
            <a:ext cx="868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a:latin typeface="Times New Roman" panose="02020603050405020304" pitchFamily="18" charset="0"/>
                <a:cs typeface="Times New Roman" panose="02020603050405020304" pitchFamily="18" charset="0"/>
              </a:rPr>
              <a:t> </a:t>
            </a:r>
            <a:r>
              <a:rPr lang="es-MX" altLang="en-US" kern="0" dirty="0">
                <a:latin typeface="Times New Roman" panose="02020603050405020304" pitchFamily="18" charset="0"/>
                <a:cs typeface="Times New Roman" panose="02020603050405020304" pitchFamily="18" charset="0"/>
              </a:rPr>
              <a:t>Una persona competente</a:t>
            </a:r>
          </a:p>
          <a:p>
            <a:pPr lvl="1" algn="just">
              <a:buClr>
                <a:srgbClr val="3333FF"/>
              </a:buClr>
              <a:buFont typeface="Wingdings" panose="05000000000000000000" pitchFamily="2" charset="2"/>
              <a:buChar char="§"/>
            </a:pPr>
            <a:r>
              <a:rPr lang="es-MX" altLang="en-US" sz="2400" kern="0" dirty="0">
                <a:latin typeface="Times New Roman" panose="02020603050405020304" pitchFamily="18" charset="0"/>
                <a:cs typeface="Times New Roman" panose="02020603050405020304" pitchFamily="18" charset="0"/>
              </a:rPr>
              <a:t>Garantiza la implementación de medidas de seguridad.</a:t>
            </a:r>
          </a:p>
          <a:p>
            <a:pPr lvl="1" algn="just">
              <a:buClr>
                <a:srgbClr val="3333FF"/>
              </a:buClr>
              <a:buFont typeface="Wingdings" panose="05000000000000000000" pitchFamily="2" charset="2"/>
              <a:buChar char="§"/>
            </a:pPr>
            <a:r>
              <a:rPr lang="es-MX" altLang="en-US" sz="2400" kern="0" dirty="0">
                <a:latin typeface="Times New Roman" panose="02020603050405020304" pitchFamily="18" charset="0"/>
                <a:cs typeface="Times New Roman" panose="02020603050405020304" pitchFamily="18" charset="0"/>
              </a:rPr>
              <a:t>Diseña e instala sistemas de protección.</a:t>
            </a:r>
          </a:p>
          <a:p>
            <a:pPr lvl="1" algn="just">
              <a:buClr>
                <a:srgbClr val="3333FF"/>
              </a:buClr>
              <a:buFont typeface="Wingdings" panose="05000000000000000000" pitchFamily="2" charset="2"/>
              <a:buChar char="§"/>
            </a:pPr>
            <a:r>
              <a:rPr lang="es-MX" altLang="en-US" sz="2400" kern="0" dirty="0">
                <a:latin typeface="Times New Roman" panose="02020603050405020304" pitchFamily="18" charset="0"/>
                <a:cs typeface="Times New Roman" panose="02020603050405020304" pitchFamily="18" charset="0"/>
              </a:rPr>
              <a:t>Implementa prueba de tipo de suelo.</a:t>
            </a:r>
          </a:p>
          <a:p>
            <a:pPr lvl="1" algn="just">
              <a:buClr>
                <a:srgbClr val="3333FF"/>
              </a:buClr>
              <a:buFont typeface="Wingdings" panose="05000000000000000000" pitchFamily="2" charset="2"/>
              <a:buChar char="§"/>
            </a:pPr>
            <a:r>
              <a:rPr lang="es-MX" altLang="en-US" sz="2400" kern="0" dirty="0">
                <a:latin typeface="Times New Roman" panose="02020603050405020304" pitchFamily="18" charset="0"/>
                <a:cs typeface="Times New Roman" panose="02020603050405020304" pitchFamily="18" charset="0"/>
              </a:rPr>
              <a:t>Implementa pruebas de bajo nivel de oxígeno, humos peligrosos y gases tóxicos.</a:t>
            </a:r>
          </a:p>
          <a:p>
            <a:pPr lvl="1" algn="just">
              <a:buClr>
                <a:srgbClr val="3333FF"/>
              </a:buClr>
              <a:buFont typeface="Wingdings" panose="05000000000000000000" pitchFamily="2" charset="2"/>
              <a:buChar char="§"/>
            </a:pPr>
            <a:r>
              <a:rPr lang="es-MX" altLang="en-US" sz="2400" kern="0" dirty="0">
                <a:latin typeface="Times New Roman" panose="02020603050405020304" pitchFamily="18" charset="0"/>
                <a:cs typeface="Times New Roman" panose="02020603050405020304" pitchFamily="18" charset="0"/>
              </a:rPr>
              <a:t>Inspecciona todas las zanjas al inicio de cada turno.</a:t>
            </a:r>
          </a:p>
          <a:p>
            <a:pPr lvl="1" algn="just">
              <a:buClr>
                <a:srgbClr val="3333FF"/>
              </a:buClr>
              <a:buFont typeface="Wingdings" panose="05000000000000000000" pitchFamily="2" charset="2"/>
              <a:buChar char="§"/>
            </a:pPr>
            <a:r>
              <a:rPr lang="es-MX" altLang="en-US" sz="2400" kern="0" dirty="0">
                <a:latin typeface="Times New Roman" panose="02020603050405020304" pitchFamily="18" charset="0"/>
                <a:cs typeface="Times New Roman" panose="02020603050405020304" pitchFamily="18" charset="0"/>
              </a:rPr>
              <a:t>Inspecciona todas las zanjas después de una tormenta.</a:t>
            </a:r>
          </a:p>
          <a:p>
            <a:pPr lvl="1" algn="just">
              <a:buClr>
                <a:srgbClr val="3333FF"/>
              </a:buClr>
              <a:buFont typeface="Wingdings" panose="05000000000000000000" pitchFamily="2" charset="2"/>
              <a:buChar char="§"/>
            </a:pPr>
            <a:r>
              <a:rPr lang="es-MX" altLang="en-US" sz="2400" kern="0" dirty="0">
                <a:latin typeface="Times New Roman" panose="02020603050405020304" pitchFamily="18" charset="0"/>
                <a:cs typeface="Times New Roman" panose="02020603050405020304" pitchFamily="18" charset="0"/>
              </a:rPr>
              <a:t>Asegura la disponibilidad de equipo de rescate de emergencia.</a:t>
            </a:r>
          </a:p>
          <a:p>
            <a:pPr lvl="1" algn="just">
              <a:buClr>
                <a:srgbClr val="3333FF"/>
              </a:buClr>
              <a:buFont typeface="Wingdings" panose="05000000000000000000" pitchFamily="2" charset="2"/>
              <a:buChar char="§"/>
            </a:pPr>
            <a:r>
              <a:rPr lang="es-MX" altLang="en-US" sz="2400" kern="0" dirty="0">
                <a:latin typeface="Times New Roman" panose="02020603050405020304" pitchFamily="18" charset="0"/>
                <a:cs typeface="Times New Roman" panose="02020603050405020304" pitchFamily="18" charset="0"/>
              </a:rPr>
              <a:t>Retira a los trabajadores de las áreas peligrosas.</a:t>
            </a:r>
            <a:endParaRPr lang="es-MX"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97</a:t>
            </a:fld>
            <a:endParaRPr lang="en-US"/>
          </a:p>
        </p:txBody>
      </p:sp>
    </p:spTree>
    <p:extLst>
      <p:ext uri="{BB962C8B-B14F-4D97-AF65-F5344CB8AC3E}">
        <p14:creationId xmlns:p14="http://schemas.microsoft.com/office/powerpoint/2010/main" val="32135417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96253" y="581883"/>
            <a:ext cx="8819147" cy="1225809"/>
          </a:xfrm>
        </p:spPr>
        <p:txBody>
          <a:bodyPr/>
          <a:lstStyle/>
          <a:p>
            <a:r>
              <a:rPr lang="es-ES" altLang="en-US" dirty="0">
                <a:latin typeface="Times New Roman" panose="02020603050405020304" pitchFamily="18" charset="0"/>
                <a:ea typeface="SimSun" panose="02010600030101010101" pitchFamily="2" charset="-122"/>
              </a:rPr>
              <a:t>Resumen de los módulos de formación (parte 3)</a:t>
            </a:r>
            <a:endParaRPr lang="es-ES" altLang="en-US" dirty="0"/>
          </a:p>
        </p:txBody>
      </p:sp>
      <p:sp>
        <p:nvSpPr>
          <p:cNvPr id="8" name="Content Placeholder 2"/>
          <p:cNvSpPr txBox="1">
            <a:spLocks/>
          </p:cNvSpPr>
          <p:nvPr/>
        </p:nvSpPr>
        <p:spPr bwMode="auto">
          <a:xfrm>
            <a:off x="0" y="1881453"/>
            <a:ext cx="9067800" cy="339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a:latin typeface="Times New Roman" panose="02020603050405020304" pitchFamily="18" charset="0"/>
                <a:cs typeface="Times New Roman" panose="02020603050405020304" pitchFamily="18" charset="0"/>
              </a:rPr>
              <a:t> </a:t>
            </a:r>
            <a:r>
              <a:rPr lang="es-MX" altLang="en-US" kern="0" dirty="0">
                <a:latin typeface="Times New Roman" panose="02020603050405020304" pitchFamily="18" charset="0"/>
                <a:cs typeface="Times New Roman" panose="02020603050405020304" pitchFamily="18" charset="0"/>
              </a:rPr>
              <a:t>Para los trabajadores de la construcción</a:t>
            </a:r>
          </a:p>
          <a:p>
            <a:pPr lvl="1" algn="just">
              <a:buClr>
                <a:srgbClr val="3333FF"/>
              </a:buClr>
              <a:buFont typeface="Wingdings" panose="05000000000000000000" pitchFamily="2" charset="2"/>
              <a:buChar char="§"/>
            </a:pPr>
            <a:r>
              <a:rPr lang="es-MX" altLang="zh-CN" sz="2400" kern="0" dirty="0">
                <a:latin typeface="Times New Roman" panose="02020603050405020304" pitchFamily="18" charset="0"/>
                <a:cs typeface="Times New Roman" panose="02020603050405020304" pitchFamily="18" charset="0"/>
              </a:rPr>
              <a:t>No entrar en zanjas desprotegidas ni siquiera para una tarea breve.</a:t>
            </a:r>
          </a:p>
          <a:p>
            <a:pPr lvl="1" algn="just">
              <a:buClr>
                <a:srgbClr val="3333FF"/>
              </a:buClr>
              <a:buFont typeface="Wingdings" panose="05000000000000000000" pitchFamily="2" charset="2"/>
              <a:buChar char="§"/>
            </a:pPr>
            <a:r>
              <a:rPr lang="es-MX" altLang="zh-CN" sz="2400" kern="0" dirty="0">
                <a:latin typeface="Times New Roman" panose="02020603050405020304" pitchFamily="18" charset="0"/>
                <a:cs typeface="Times New Roman" panose="02020603050405020304" pitchFamily="18" charset="0"/>
              </a:rPr>
              <a:t>Reconocer los peligros potenciales antes de ingresar en las zanja.</a:t>
            </a:r>
          </a:p>
          <a:p>
            <a:pPr lvl="1" algn="just">
              <a:buClr>
                <a:srgbClr val="3333FF"/>
              </a:buClr>
              <a:buFont typeface="Wingdings" panose="05000000000000000000" pitchFamily="2" charset="2"/>
              <a:buChar char="§"/>
            </a:pPr>
            <a:r>
              <a:rPr lang="es-MX" altLang="zh-CN" sz="2400" kern="0" dirty="0">
                <a:latin typeface="Times New Roman" panose="02020603050405020304" pitchFamily="18" charset="0"/>
                <a:cs typeface="Times New Roman" panose="02020603050405020304" pitchFamily="18" charset="0"/>
              </a:rPr>
              <a:t>Ubicar la forma segura de ingresar y egresar de las zanjas.</a:t>
            </a:r>
          </a:p>
          <a:p>
            <a:pPr lvl="1" algn="just">
              <a:buClr>
                <a:srgbClr val="3333FF"/>
              </a:buClr>
              <a:buFont typeface="Wingdings" panose="05000000000000000000" pitchFamily="2" charset="2"/>
              <a:buChar char="§"/>
            </a:pPr>
            <a:r>
              <a:rPr lang="es-MX" altLang="zh-CN" sz="2400" kern="0" dirty="0">
                <a:latin typeface="Times New Roman" panose="02020603050405020304" pitchFamily="18" charset="0"/>
                <a:cs typeface="Times New Roman" panose="02020603050405020304" pitchFamily="18" charset="0"/>
              </a:rPr>
              <a:t>Mantener la tierra al menos a 2 pies de los bordes de la zanja</a:t>
            </a:r>
          </a:p>
          <a:p>
            <a:pPr lvl="1" algn="just">
              <a:buClr>
                <a:srgbClr val="3333FF"/>
              </a:buClr>
              <a:buFont typeface="Wingdings" panose="05000000000000000000" pitchFamily="2" charset="2"/>
              <a:buChar char="§"/>
            </a:pPr>
            <a:r>
              <a:rPr lang="es-MX" altLang="zh-CN" sz="2400" kern="0" dirty="0">
                <a:latin typeface="Times New Roman" panose="02020603050405020304" pitchFamily="18" charset="0"/>
                <a:cs typeface="Times New Roman" panose="02020603050405020304" pitchFamily="18" charset="0"/>
              </a:rPr>
              <a:t>Salir de la zanja y llamar a la persona competente si se observa algún problema con los sistemas de protección.</a:t>
            </a:r>
            <a:endParaRPr lang="es-MX" altLang="en-US" sz="2400" kern="0" dirty="0">
              <a:latin typeface="Times New Roman" panose="02020603050405020304" pitchFamily="18" charset="0"/>
              <a:cs typeface="Times New Roman" panose="02020603050405020304" pitchFamily="18" charset="0"/>
            </a:endParaRPr>
          </a:p>
        </p:txBody>
      </p:sp>
      <p:sp>
        <p:nvSpPr>
          <p:cNvPr id="12" name="TextBox 1"/>
          <p:cNvSpPr txBox="1">
            <a:spLocks noChangeArrowheads="1"/>
          </p:cNvSpPr>
          <p:nvPr/>
        </p:nvSpPr>
        <p:spPr bwMode="auto">
          <a:xfrm>
            <a:off x="166255" y="5350203"/>
            <a:ext cx="88114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None/>
            </a:pPr>
            <a:r>
              <a:rPr kumimoji="0" lang="es-MX" altLang="en-US" sz="2400" dirty="0">
                <a:solidFill>
                  <a:schemeClr val="tx1"/>
                </a:solidFill>
                <a:cs typeface="Arial" panose="020B0604020202020204" pitchFamily="34" charset="0"/>
                <a:hlinkClick r:id="" action="ppaction://noaction"/>
              </a:rPr>
              <a:t>Video: </a:t>
            </a:r>
            <a:r>
              <a:rPr kumimoji="0" lang="es-MX" altLang="en-US" sz="2400" dirty="0">
                <a:solidFill>
                  <a:schemeClr val="tx1"/>
                </a:solidFill>
                <a:cs typeface="Arial" panose="020B0604020202020204" pitchFamily="34" charset="0"/>
                <a:hlinkClick r:id="rId4"/>
              </a:rPr>
              <a:t>Zanjas/Excavaciones en Construcción</a:t>
            </a:r>
          </a:p>
          <a:p>
            <a:pPr algn="ctr">
              <a:spcBef>
                <a:spcPct val="0"/>
              </a:spcBef>
              <a:buClrTx/>
              <a:buSzTx/>
              <a:buFontTx/>
              <a:buNone/>
            </a:pPr>
            <a:r>
              <a:rPr kumimoji="0" lang="es-MX" altLang="en-US" sz="2400" dirty="0">
                <a:solidFill>
                  <a:schemeClr val="tx1"/>
                </a:solidFill>
                <a:cs typeface="Arial" panose="020B0604020202020204" pitchFamily="34" charset="0"/>
                <a:hlinkClick r:id="" action="ppaction://noaction"/>
              </a:rPr>
              <a:t>(9 Minutos)</a:t>
            </a:r>
            <a:endParaRPr kumimoji="0" lang="es-MX" altLang="en-US" sz="2400" dirty="0">
              <a:solidFill>
                <a:schemeClr val="tx1"/>
              </a:solidFill>
              <a:cs typeface="Arial" panose="020B0604020202020204" pitchFamily="34" charset="0"/>
            </a:endParaRP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10"/>
          </p:nvPr>
        </p:nvSpPr>
        <p:spPr/>
        <p:txBody>
          <a:bodyPr/>
          <a:lstStyle/>
          <a:p>
            <a:fld id="{CE4D45F6-FF50-4BC5-8A2D-899CD8EC2ED8}" type="slidenum">
              <a:rPr lang="en-US" smtClean="0"/>
              <a:t>98</a:t>
            </a:fld>
            <a:endParaRPr lang="en-US"/>
          </a:p>
        </p:txBody>
      </p:sp>
    </p:spTree>
    <p:extLst>
      <p:ext uri="{BB962C8B-B14F-4D97-AF65-F5344CB8AC3E}">
        <p14:creationId xmlns:p14="http://schemas.microsoft.com/office/powerpoint/2010/main" val="2685159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2743200"/>
            <a:ext cx="8819147" cy="563562"/>
          </a:xfrm>
        </p:spPr>
        <p:txBody>
          <a:bodyPr/>
          <a:lstStyle/>
          <a:p>
            <a:r>
              <a:rPr lang="es-MX" altLang="en-US" dirty="0">
                <a:latin typeface="Times New Roman" panose="02020603050405020304" pitchFamily="18" charset="0"/>
                <a:ea typeface="SimSun" panose="02010600030101010101" pitchFamily="2" charset="-122"/>
              </a:rPr>
              <a:t>¿Alguna pregunta?</a:t>
            </a:r>
            <a:endParaRPr lang="es-MX" altLang="en-US" dirty="0"/>
          </a:p>
        </p:txBody>
      </p:sp>
      <p:sp>
        <p:nvSpPr>
          <p:cNvPr id="2" name="Slide Number Placeholder 1"/>
          <p:cNvSpPr>
            <a:spLocks noGrp="1"/>
          </p:cNvSpPr>
          <p:nvPr>
            <p:ph type="sldNum" sz="quarter" idx="10"/>
          </p:nvPr>
        </p:nvSpPr>
        <p:spPr/>
        <p:txBody>
          <a:bodyPr/>
          <a:lstStyle/>
          <a:p>
            <a:fld id="{CE4D45F6-FF50-4BC5-8A2D-899CD8EC2ED8}" type="slidenum">
              <a:rPr lang="en-US" smtClean="0"/>
              <a:t>99</a:t>
            </a:fld>
            <a:endParaRPr lang="en-US"/>
          </a:p>
        </p:txBody>
      </p:sp>
    </p:spTree>
    <p:extLst>
      <p:ext uri="{BB962C8B-B14F-4D97-AF65-F5344CB8AC3E}">
        <p14:creationId xmlns:p14="http://schemas.microsoft.com/office/powerpoint/2010/main" val="2609432256"/>
      </p:ext>
    </p:extLst>
  </p:cSld>
  <p:clrMapOvr>
    <a:masterClrMapping/>
  </p:clrMapOvr>
</p:sld>
</file>

<file path=ppt/theme/theme1.xml><?xml version="1.0" encoding="utf-8"?>
<a:theme xmlns:a="http://schemas.openxmlformats.org/drawingml/2006/main" name="15 - Program Requirements 1pm 10.19.16 Roberts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BBC93D-4111-4B9D-BF4C-9704C9884861}"/>
</file>

<file path=customXml/itemProps2.xml><?xml version="1.0" encoding="utf-8"?>
<ds:datastoreItem xmlns:ds="http://schemas.openxmlformats.org/officeDocument/2006/customXml" ds:itemID="{0E2921C2-37E3-4E67-8284-BE2A4455D562}"/>
</file>

<file path=customXml/itemProps3.xml><?xml version="1.0" encoding="utf-8"?>
<ds:datastoreItem xmlns:ds="http://schemas.openxmlformats.org/officeDocument/2006/customXml" ds:itemID="{566A2F6B-98A1-4442-B18F-7EA3AE2AAC26}"/>
</file>

<file path=docProps/app.xml><?xml version="1.0" encoding="utf-8"?>
<Properties xmlns="http://schemas.openxmlformats.org/officeDocument/2006/extended-properties" xmlns:vt="http://schemas.openxmlformats.org/officeDocument/2006/docPropsVTypes">
  <Template>15 - Program Requirements 1pm 10.19.16 Robertson</Template>
  <TotalTime>4366</TotalTime>
  <Words>14892</Words>
  <Application>Microsoft Office PowerPoint</Application>
  <PresentationFormat>On-screen Show (4:3)</PresentationFormat>
  <Paragraphs>1525</Paragraphs>
  <Slides>103</Slides>
  <Notes>103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103</vt:i4>
      </vt:variant>
    </vt:vector>
  </HeadingPairs>
  <TitlesOfParts>
    <vt:vector size="114" baseType="lpstr">
      <vt:lpstr>MS PGothic</vt:lpstr>
      <vt:lpstr>宋体</vt:lpstr>
      <vt:lpstr>宋体</vt:lpstr>
      <vt:lpstr>Arial</vt:lpstr>
      <vt:lpstr>Calibri</vt:lpstr>
      <vt:lpstr>StarSymbol</vt:lpstr>
      <vt:lpstr>Times</vt:lpstr>
      <vt:lpstr>Times New Roman</vt:lpstr>
      <vt:lpstr>Wingdings</vt:lpstr>
      <vt:lpstr>15 - Program Requirements 1pm 10.19.16 Robertson</vt:lpstr>
      <vt:lpstr>Custom Design</vt:lpstr>
      <vt:lpstr>Peligros en excavación y apertura de zanjas en la construcción</vt:lpstr>
      <vt:lpstr>Descargo de responsabilidad</vt:lpstr>
      <vt:lpstr>Objetivos</vt:lpstr>
      <vt:lpstr>Agenda de entrenamiento paso a paso</vt:lpstr>
      <vt:lpstr>Registro</vt:lpstr>
      <vt:lpstr>Pre-Test</vt:lpstr>
      <vt:lpstr>Sección I: Módulos de Entrenamiento</vt:lpstr>
      <vt:lpstr>Sección II: Módulos de Entrenamiento</vt:lpstr>
      <vt:lpstr>Sección III: Módulos de Entrenamiento</vt:lpstr>
      <vt:lpstr>Agenda de módulos de entrenamiento para la Sección I</vt:lpstr>
      <vt:lpstr>Derechos del trabajador bajo la ley OSH</vt:lpstr>
      <vt:lpstr>Más Derechos del trabajador bajo la ley OSH</vt:lpstr>
      <vt:lpstr>Derechos del trabajador: Estándar de OSHA</vt:lpstr>
      <vt:lpstr>Términos Básicos (Parte 1)</vt:lpstr>
      <vt:lpstr>Términos Básicos (Parte 2)</vt:lpstr>
      <vt:lpstr>Términos Básicos (Parte 3)</vt:lpstr>
      <vt:lpstr>Términos Básicos (Parte 4)</vt:lpstr>
      <vt:lpstr>Términos Básicos (Parte 5)</vt:lpstr>
      <vt:lpstr>Términos Básicos (Parte 6)</vt:lpstr>
      <vt:lpstr>Términos Básicos (Parte 7)</vt:lpstr>
      <vt:lpstr>Términos Básicos (Parte 8)</vt:lpstr>
      <vt:lpstr>Términos Básicos (Parte 9)</vt:lpstr>
      <vt:lpstr>Términos Básicos (Parte 10)</vt:lpstr>
      <vt:lpstr>Estadísticas de peligros de excavación</vt:lpstr>
      <vt:lpstr>Estado de peligro de excavación</vt:lpstr>
      <vt:lpstr>Esfuerzos educativos de OSHA</vt:lpstr>
      <vt:lpstr>Símbolos de peligro de excavación</vt:lpstr>
      <vt:lpstr>Discusión de un estudio de caso</vt:lpstr>
      <vt:lpstr>Discusión de un estudio de caso (Parte 1)</vt:lpstr>
      <vt:lpstr>2: Durante la excavación, ¿deben los trabajadores mantener las herramientas y los materiales cerca del borde de la zanja para facilitar su disponibilidad?</vt:lpstr>
      <vt:lpstr>3: ¿Es la humedad una razón potencial para los derrumbes?</vt:lpstr>
      <vt:lpstr>4: ¿Pueden las vibraciones de los equipos de construcción cercanos (por ejemplo, una excavadora) causar el colapso de la zanja?</vt:lpstr>
      <vt:lpstr>Discusión de un estudio de caso (Parte 5)</vt:lpstr>
      <vt:lpstr>Discusión de un estudio de caso (Parte 6)</vt:lpstr>
      <vt:lpstr>Discusión de un estudio de caso (Parte 7)</vt:lpstr>
      <vt:lpstr>Discusión de un estudio de caso (Parte 8)</vt:lpstr>
      <vt:lpstr>Discusión de un estudio de caso (Parte 9)</vt:lpstr>
      <vt:lpstr>Otros Accidentes Reportados</vt:lpstr>
      <vt:lpstr>Peligros de Excavación</vt:lpstr>
      <vt:lpstr>Agenda de módulos de entrenamiento para la Sección II</vt:lpstr>
      <vt:lpstr>Peligro 1: Derrumbe (Parte 1)</vt:lpstr>
      <vt:lpstr>Peligro 1: Derrumbe (Parte 2)</vt:lpstr>
      <vt:lpstr>Peligro 1: Derrumbe (Parte 3)</vt:lpstr>
      <vt:lpstr>Peligro 1: Derrumbe (Parte 4)</vt:lpstr>
      <vt:lpstr>Peligro 2: Acumulación de agua (Parte 1)</vt:lpstr>
      <vt:lpstr>Peligro 2: Acumulación de agua (Parte 2)</vt:lpstr>
      <vt:lpstr>Peligro 2: Acumulación de agua (Parte 3)</vt:lpstr>
      <vt:lpstr>Peligro 3: Deficiencia de oxígeno o humos tóxicos (Parte 1)</vt:lpstr>
      <vt:lpstr>Peligro 3: Deficiencia de oxígeno o humos tóxicos (Parte 2)</vt:lpstr>
      <vt:lpstr>Peligro 4: Ingreso o Egreso (Parte 1)</vt:lpstr>
      <vt:lpstr>Peligro 4: Ingreso o Egreso (Parte 2)</vt:lpstr>
      <vt:lpstr>Peligro 5: Caídas o exposición a objetos que caen (Parte 1)</vt:lpstr>
      <vt:lpstr>Peligro 5: Caídas o exposición a objetos que caen (Parte 2)</vt:lpstr>
      <vt:lpstr>Peligro 6: Equipo Móvil (Parte 1)</vt:lpstr>
      <vt:lpstr>Peligro 6: Equipo Móvil (Parte 2)</vt:lpstr>
      <vt:lpstr>Peligro 7: Electrocución o Explosión (Parte 1)</vt:lpstr>
      <vt:lpstr>Peligro 7: Electrocución o Explosión (Parte 2)</vt:lpstr>
      <vt:lpstr>Quiz 1</vt:lpstr>
      <vt:lpstr>Quiz 2</vt:lpstr>
      <vt:lpstr>Quiz 3</vt:lpstr>
      <vt:lpstr>Agenda de módulos de entrenamiento para la Sección III</vt:lpstr>
      <vt:lpstr>Medidas de protección contra derrumbes (Parte 1)</vt:lpstr>
      <vt:lpstr>Medidas de protección contra derrumbes (Parte 2)</vt:lpstr>
      <vt:lpstr>Medidas de protección contra derrumbes (Parte 3)</vt:lpstr>
      <vt:lpstr>Medidas de protección contra derrumbes (Parte 4)</vt:lpstr>
      <vt:lpstr>Taludes en zanjas (Parte 1)</vt:lpstr>
      <vt:lpstr>Taludes en zanjas (Parte 2)</vt:lpstr>
      <vt:lpstr>Taludes en zanjas </vt:lpstr>
      <vt:lpstr>Gradas en zanjas </vt:lpstr>
      <vt:lpstr>Apuntalar la zanja con Soportes  (Parte 1)</vt:lpstr>
      <vt:lpstr>Apuntalar la zanja con Soportes  (Parte 2)</vt:lpstr>
      <vt:lpstr>Apuntalar la zanja con Soportes  (Parte 3)</vt:lpstr>
      <vt:lpstr>Encofrado con cajas de zanja (Parte 1)</vt:lpstr>
      <vt:lpstr>Encofrado con cajas de zanja (Parte 2)</vt:lpstr>
      <vt:lpstr>Quiz 4</vt:lpstr>
      <vt:lpstr>Medidas de protección contra derrumbes (Parte 5)</vt:lpstr>
      <vt:lpstr>Medidas de protección contra derrumbes (Parte 6)</vt:lpstr>
      <vt:lpstr>Busque agua estancada en las zanjas (Parte 1)</vt:lpstr>
      <vt:lpstr>Busque agua estancada en las zanjas (Parte 2)</vt:lpstr>
      <vt:lpstr>Prueba de peligros atmosféricos (Parte 1)</vt:lpstr>
      <vt:lpstr>Prueba de peligros atmosféricos (Parte 2)</vt:lpstr>
      <vt:lpstr>Garantizar una forma segura de entrar y salir (Parte 1)</vt:lpstr>
      <vt:lpstr>Garantizar una forma segura de entrar y salir (Parte 2)</vt:lpstr>
      <vt:lpstr>Garantizar una forma segura de entrar y salir (Parte 3)</vt:lpstr>
      <vt:lpstr>Garantizar una forma segura de entrar y salir (Parte 4)</vt:lpstr>
      <vt:lpstr>Garantizar una forma segura de entrar y salir (Parte 5)</vt:lpstr>
      <vt:lpstr>No trabaje debajo de objetos suspendidos o elevados</vt:lpstr>
      <vt:lpstr>Mantenga los materiales lejos de las zanjas (Parte 1)</vt:lpstr>
      <vt:lpstr>Mantenga los materiales lejos de las zanjas (Parte 2)</vt:lpstr>
      <vt:lpstr>Mantenga los materiales lejos de las zanjas (Parte 3)</vt:lpstr>
      <vt:lpstr>Mantenga los materiales lejos de las zanjas (Parte 4)</vt:lpstr>
      <vt:lpstr>Quiz 5</vt:lpstr>
      <vt:lpstr>Nunca excave una zanja a menos que haya sido inspeccionado adecuadamente (Parte 1)</vt:lpstr>
      <vt:lpstr>Nunca excave una zanja a menos que haya sido inspeccionado adecuadamente (Parte 2)</vt:lpstr>
      <vt:lpstr>Un accidente de zanja en Kentucky</vt:lpstr>
      <vt:lpstr>Resumen de los módulos de formación (parte 1)</vt:lpstr>
      <vt:lpstr>Resumen de los módulos de formación (parte 2)</vt:lpstr>
      <vt:lpstr>Resumen de los módulos de formación (parte 3)</vt:lpstr>
      <vt:lpstr>¿Alguna pregunta?</vt:lpstr>
      <vt:lpstr>Post-Test</vt:lpstr>
      <vt:lpstr>Encuesta de retroalimentación</vt:lpstr>
      <vt:lpstr>Solucion del Post-Test</vt:lpstr>
      <vt:lpstr>Fin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Requirements Overview</dc:title>
  <dc:creator>Saldana, Andres - OSHA</dc:creator>
  <cp:lastModifiedBy>Washington, L. Sherea - OSHA</cp:lastModifiedBy>
  <cp:revision>212</cp:revision>
  <cp:lastPrinted>2020-06-27T00:20:21Z</cp:lastPrinted>
  <dcterms:created xsi:type="dcterms:W3CDTF">2017-10-23T15:39:52Z</dcterms:created>
  <dcterms:modified xsi:type="dcterms:W3CDTF">2025-04-08T17:32:49Z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