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3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83.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84.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3.xml" ContentType="application/vnd.openxmlformats-officedocument.themeOverride+xml"/>
  <Override PartName="/ppt/theme/themeOverride11.xml" ContentType="application/vnd.openxmlformats-officedocument.themeOverride+xml"/>
  <Override PartName="/ppt/theme/themeOverride13.xml" ContentType="application/vnd.openxmlformats-officedocument.themeOverride+xml"/>
  <Override PartName="/ppt/theme/themeOverride12.xml" ContentType="application/vnd.openxmlformats-officedocument.themeOverride+xml"/>
  <Override PartName="/ppt/theme/themeOverride14.xml" ContentType="application/vnd.openxmlformats-officedocument.themeOverr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ppt/revisionInfo.xml" ContentType="application/vnd.ms-powerpoint.revisioninfo+xml"/>
  <Override PartName="/docProps/app.xml" ContentType="application/vnd.openxmlformats-officedocument.extended-properties+xml"/>
  <Override PartName="/ppt/changesInfos/changesInfo1.xml" ContentType="application/vnd.ms-powerpoint.changes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60" r:id="rId2"/>
  </p:sldMasterIdLst>
  <p:notesMasterIdLst>
    <p:notesMasterId r:id="rId106"/>
  </p:notesMasterIdLst>
  <p:handoutMasterIdLst>
    <p:handoutMasterId r:id="rId107"/>
  </p:handoutMasterIdLst>
  <p:sldIdLst>
    <p:sldId id="462" r:id="rId3"/>
    <p:sldId id="558" r:id="rId4"/>
    <p:sldId id="347" r:id="rId5"/>
    <p:sldId id="466" r:id="rId6"/>
    <p:sldId id="467" r:id="rId7"/>
    <p:sldId id="468" r:id="rId8"/>
    <p:sldId id="475" r:id="rId9"/>
    <p:sldId id="469" r:id="rId10"/>
    <p:sldId id="465" r:id="rId11"/>
    <p:sldId id="476" r:id="rId12"/>
    <p:sldId id="348" r:id="rId13"/>
    <p:sldId id="471" r:id="rId14"/>
    <p:sldId id="556" r:id="rId15"/>
    <p:sldId id="559" r:id="rId16"/>
    <p:sldId id="560" r:id="rId17"/>
    <p:sldId id="731" r:id="rId18"/>
    <p:sldId id="565" r:id="rId19"/>
    <p:sldId id="777" r:id="rId20"/>
    <p:sldId id="717" r:id="rId21"/>
    <p:sldId id="726" r:id="rId22"/>
    <p:sldId id="797" r:id="rId23"/>
    <p:sldId id="727" r:id="rId24"/>
    <p:sldId id="774" r:id="rId25"/>
    <p:sldId id="722" r:id="rId26"/>
    <p:sldId id="732" r:id="rId27"/>
    <p:sldId id="745" r:id="rId28"/>
    <p:sldId id="567" r:id="rId29"/>
    <p:sldId id="721" r:id="rId30"/>
    <p:sldId id="569" r:id="rId31"/>
    <p:sldId id="362" r:id="rId32"/>
    <p:sldId id="363" r:id="rId33"/>
    <p:sldId id="364" r:id="rId34"/>
    <p:sldId id="572" r:id="rId35"/>
    <p:sldId id="570" r:id="rId36"/>
    <p:sldId id="577" r:id="rId37"/>
    <p:sldId id="669" r:id="rId38"/>
    <p:sldId id="578" r:id="rId39"/>
    <p:sldId id="580" r:id="rId40"/>
    <p:sldId id="755" r:id="rId41"/>
    <p:sldId id="581" r:id="rId42"/>
    <p:sldId id="675" r:id="rId43"/>
    <p:sldId id="791" r:id="rId44"/>
    <p:sldId id="676" r:id="rId45"/>
    <p:sldId id="716" r:id="rId46"/>
    <p:sldId id="586" r:id="rId47"/>
    <p:sldId id="798" r:id="rId48"/>
    <p:sldId id="788" r:id="rId49"/>
    <p:sldId id="588" r:id="rId50"/>
    <p:sldId id="789" r:id="rId51"/>
    <p:sldId id="790" r:id="rId52"/>
    <p:sldId id="800" r:id="rId53"/>
    <p:sldId id="608" r:id="rId54"/>
    <p:sldId id="592" r:id="rId55"/>
    <p:sldId id="609" r:id="rId56"/>
    <p:sldId id="792" r:id="rId57"/>
    <p:sldId id="794" r:id="rId58"/>
    <p:sldId id="740" r:id="rId59"/>
    <p:sldId id="820" r:id="rId60"/>
    <p:sldId id="821" r:id="rId61"/>
    <p:sldId id="822" r:id="rId62"/>
    <p:sldId id="610" r:id="rId63"/>
    <p:sldId id="743" r:id="rId64"/>
    <p:sldId id="720" r:id="rId65"/>
    <p:sldId id="712" r:id="rId66"/>
    <p:sldId id="611" r:id="rId67"/>
    <p:sldId id="714" r:id="rId68"/>
    <p:sldId id="753" r:id="rId69"/>
    <p:sldId id="766" r:id="rId70"/>
    <p:sldId id="764" r:id="rId71"/>
    <p:sldId id="703" r:id="rId72"/>
    <p:sldId id="617" r:id="rId73"/>
    <p:sldId id="618" r:id="rId74"/>
    <p:sldId id="619" r:id="rId75"/>
    <p:sldId id="795" r:id="rId76"/>
    <p:sldId id="674" r:id="rId77"/>
    <p:sldId id="620" r:id="rId78"/>
    <p:sldId id="779" r:id="rId79"/>
    <p:sldId id="622" r:id="rId80"/>
    <p:sldId id="757" r:id="rId81"/>
    <p:sldId id="747" r:id="rId82"/>
    <p:sldId id="799" r:id="rId83"/>
    <p:sldId id="736" r:id="rId84"/>
    <p:sldId id="801" r:id="rId85"/>
    <p:sldId id="772" r:id="rId86"/>
    <p:sldId id="759" r:id="rId87"/>
    <p:sldId id="758" r:id="rId88"/>
    <p:sldId id="752" r:id="rId89"/>
    <p:sldId id="746" r:id="rId90"/>
    <p:sldId id="831" r:id="rId91"/>
    <p:sldId id="735" r:id="rId92"/>
    <p:sldId id="734" r:id="rId93"/>
    <p:sldId id="771" r:id="rId94"/>
    <p:sldId id="673" r:id="rId95"/>
    <p:sldId id="802" r:id="rId96"/>
    <p:sldId id="803" r:id="rId97"/>
    <p:sldId id="642" r:id="rId98"/>
    <p:sldId id="643" r:id="rId99"/>
    <p:sldId id="718" r:id="rId100"/>
    <p:sldId id="667" r:id="rId101"/>
    <p:sldId id="514" r:id="rId102"/>
    <p:sldId id="518" r:id="rId103"/>
    <p:sldId id="517" r:id="rId104"/>
    <p:sldId id="668" r:id="rId105"/>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376A32-CA96-0F04-5A2D-2E3EECE26F92}" v="19" dt="2020-09-07T19:31:48.248"/>
    <p1510:client id="{3AE77D4E-3B5C-437C-0C0A-DC0D4FA60A0C}" v="315" dt="2020-09-06T23:19:29.918"/>
    <p1510:client id="{5DBF3006-3373-CEBB-3BEC-C6B29CDCFD03}" v="18" dt="2020-09-07T04:28:10.2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984" y="114"/>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microsoft.com/office/2016/11/relationships/changesInfo" Target="changesInfos/changesInfo1.xml"/><Relationship Id="rId16" Type="http://schemas.openxmlformats.org/officeDocument/2006/relationships/slide" Target="slides/slide14.xml"/><Relationship Id="rId107" Type="http://schemas.openxmlformats.org/officeDocument/2006/relationships/handoutMaster" Target="handoutMasters/handoutMaster1.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microsoft.com/office/2015/10/relationships/revisionInfo" Target="revisionInfo.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presProps" Target="presProp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notesMaster" Target="notesMasters/notesMaster1.xml"/><Relationship Id="rId114" Type="http://schemas.openxmlformats.org/officeDocument/2006/relationships/customXml" Target="../customXml/item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viewProps" Target="viewProp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theme" Target="theme/theme1.xml"/><Relationship Id="rId115" Type="http://schemas.openxmlformats.org/officeDocument/2006/relationships/customXml" Target="../customXml/item2.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customXml" Target="../customXml/item3.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ang, Qian" userId="S::qhuang@siu.edu::aa793450-6b11-4128-94a8-0789286a3e27" providerId="AD" clId="Web-{5A1DF949-BD8D-4065-8E0E-C7AA912011E7}"/>
    <pc:docChg chg="modSld">
      <pc:chgData name="Huang, Qian" userId="S::qhuang@siu.edu::aa793450-6b11-4128-94a8-0789286a3e27" providerId="AD" clId="Web-{5A1DF949-BD8D-4065-8E0E-C7AA912011E7}" dt="2020-09-25T20:16:38.827" v="2"/>
      <pc:docMkLst>
        <pc:docMk/>
      </pc:docMkLst>
      <pc:sldChg chg="modNotes">
        <pc:chgData name="Huang, Qian" userId="S::qhuang@siu.edu::aa793450-6b11-4128-94a8-0789286a3e27" providerId="AD" clId="Web-{5A1DF949-BD8D-4065-8E0E-C7AA912011E7}" dt="2020-09-25T20:16:38.827" v="2"/>
        <pc:sldMkLst>
          <pc:docMk/>
          <pc:sldMk cId="548200991" sldId="735"/>
        </pc:sldMkLst>
      </pc:sldChg>
    </pc:docChg>
  </pc:docChgLst>
  <pc:docChgLst>
    <pc:chgData name="Huang, Qian" userId="S::qhuang@siu.edu::aa793450-6b11-4128-94a8-0789286a3e27" providerId="AD" clId="Web-{F01C2C30-D05F-465A-8D26-7874E91E0326}"/>
    <pc:docChg chg="modSld">
      <pc:chgData name="Huang, Qian" userId="S::qhuang@siu.edu::aa793450-6b11-4128-94a8-0789286a3e27" providerId="AD" clId="Web-{F01C2C30-D05F-465A-8D26-7874E91E0326}" dt="2020-09-25T20:17:58.274" v="2"/>
      <pc:docMkLst>
        <pc:docMk/>
      </pc:docMkLst>
      <pc:sldChg chg="modNotes">
        <pc:chgData name="Huang, Qian" userId="S::qhuang@siu.edu::aa793450-6b11-4128-94a8-0789286a3e27" providerId="AD" clId="Web-{F01C2C30-D05F-465A-8D26-7874E91E0326}" dt="2020-09-25T20:17:58.274" v="2"/>
        <pc:sldMkLst>
          <pc:docMk/>
          <pc:sldMk cId="3781001991" sldId="675"/>
        </pc:sldMkLst>
      </pc:sldChg>
    </pc:docChg>
  </pc:docChgLst>
  <pc:docChgLst>
    <pc:chgData name="Huang, Qian" userId="S::qhuang@siu.edu::aa793450-6b11-4128-94a8-0789286a3e27" providerId="AD" clId="Web-{3AE77D4E-3B5C-437C-0C0A-DC0D4FA60A0C}"/>
    <pc:docChg chg="modSld">
      <pc:chgData name="Huang, Qian" userId="S::qhuang@siu.edu::aa793450-6b11-4128-94a8-0789286a3e27" providerId="AD" clId="Web-{3AE77D4E-3B5C-437C-0C0A-DC0D4FA60A0C}" dt="2020-09-06T23:29:34.641" v="1291"/>
      <pc:docMkLst>
        <pc:docMk/>
      </pc:docMkLst>
      <pc:sldChg chg="modNotes">
        <pc:chgData name="Huang, Qian" userId="S::qhuang@siu.edu::aa793450-6b11-4128-94a8-0789286a3e27" providerId="AD" clId="Web-{3AE77D4E-3B5C-437C-0C0A-DC0D4FA60A0C}" dt="2020-09-06T22:52:11.543" v="895"/>
        <pc:sldMkLst>
          <pc:docMk/>
          <pc:sldMk cId="1546275717" sldId="347"/>
        </pc:sldMkLst>
      </pc:sldChg>
      <pc:sldChg chg="modNotes">
        <pc:chgData name="Huang, Qian" userId="S::qhuang@siu.edu::aa793450-6b11-4128-94a8-0789286a3e27" providerId="AD" clId="Web-{3AE77D4E-3B5C-437C-0C0A-DC0D4FA60A0C}" dt="2020-09-06T22:54:42.328" v="946"/>
        <pc:sldMkLst>
          <pc:docMk/>
          <pc:sldMk cId="2593996643" sldId="348"/>
        </pc:sldMkLst>
      </pc:sldChg>
      <pc:sldChg chg="modNotes">
        <pc:chgData name="Huang, Qian" userId="S::qhuang@siu.edu::aa793450-6b11-4128-94a8-0789286a3e27" providerId="AD" clId="Web-{3AE77D4E-3B5C-437C-0C0A-DC0D4FA60A0C}" dt="2020-09-06T22:54:11.046" v="941"/>
        <pc:sldMkLst>
          <pc:docMk/>
          <pc:sldMk cId="2155215191" sldId="465"/>
        </pc:sldMkLst>
      </pc:sldChg>
      <pc:sldChg chg="modNotes">
        <pc:chgData name="Huang, Qian" userId="S::qhuang@siu.edu::aa793450-6b11-4128-94a8-0789286a3e27" providerId="AD" clId="Web-{3AE77D4E-3B5C-437C-0C0A-DC0D4FA60A0C}" dt="2020-09-06T22:53:01.794" v="932"/>
        <pc:sldMkLst>
          <pc:docMk/>
          <pc:sldMk cId="1620543967" sldId="466"/>
        </pc:sldMkLst>
      </pc:sldChg>
      <pc:sldChg chg="modNotes">
        <pc:chgData name="Huang, Qian" userId="S::qhuang@siu.edu::aa793450-6b11-4128-94a8-0789286a3e27" providerId="AD" clId="Web-{3AE77D4E-3B5C-437C-0C0A-DC0D4FA60A0C}" dt="2020-09-06T22:53:16.373" v="934"/>
        <pc:sldMkLst>
          <pc:docMk/>
          <pc:sldMk cId="2076117708" sldId="467"/>
        </pc:sldMkLst>
      </pc:sldChg>
      <pc:sldChg chg="modNotes">
        <pc:chgData name="Huang, Qian" userId="S::qhuang@siu.edu::aa793450-6b11-4128-94a8-0789286a3e27" providerId="AD" clId="Web-{3AE77D4E-3B5C-437C-0C0A-DC0D4FA60A0C}" dt="2020-09-06T22:53:36.873" v="937"/>
        <pc:sldMkLst>
          <pc:docMk/>
          <pc:sldMk cId="2723349021" sldId="468"/>
        </pc:sldMkLst>
      </pc:sldChg>
      <pc:sldChg chg="modNotes">
        <pc:chgData name="Huang, Qian" userId="S::qhuang@siu.edu::aa793450-6b11-4128-94a8-0789286a3e27" providerId="AD" clId="Web-{3AE77D4E-3B5C-437C-0C0A-DC0D4FA60A0C}" dt="2020-09-06T22:54:01.811" v="940"/>
        <pc:sldMkLst>
          <pc:docMk/>
          <pc:sldMk cId="3801224006" sldId="469"/>
        </pc:sldMkLst>
      </pc:sldChg>
      <pc:sldChg chg="modNotes">
        <pc:chgData name="Huang, Qian" userId="S::qhuang@siu.edu::aa793450-6b11-4128-94a8-0789286a3e27" providerId="AD" clId="Web-{3AE77D4E-3B5C-437C-0C0A-DC0D4FA60A0C}" dt="2020-09-06T22:53:57.858" v="939"/>
        <pc:sldMkLst>
          <pc:docMk/>
          <pc:sldMk cId="966491525" sldId="475"/>
        </pc:sldMkLst>
      </pc:sldChg>
      <pc:sldChg chg="modNotes">
        <pc:chgData name="Huang, Qian" userId="S::qhuang@siu.edu::aa793450-6b11-4128-94a8-0789286a3e27" providerId="AD" clId="Web-{3AE77D4E-3B5C-437C-0C0A-DC0D4FA60A0C}" dt="2020-09-06T22:54:28.812" v="945"/>
        <pc:sldMkLst>
          <pc:docMk/>
          <pc:sldMk cId="1186782357" sldId="476"/>
        </pc:sldMkLst>
      </pc:sldChg>
      <pc:sldChg chg="modNotes">
        <pc:chgData name="Huang, Qian" userId="S::qhuang@siu.edu::aa793450-6b11-4128-94a8-0789286a3e27" providerId="AD" clId="Web-{3AE77D4E-3B5C-437C-0C0A-DC0D4FA60A0C}" dt="2020-09-06T23:22:17.594" v="1273"/>
        <pc:sldMkLst>
          <pc:docMk/>
          <pc:sldMk cId="3837797024" sldId="514"/>
        </pc:sldMkLst>
      </pc:sldChg>
      <pc:sldChg chg="modNotes">
        <pc:chgData name="Huang, Qian" userId="S::qhuang@siu.edu::aa793450-6b11-4128-94a8-0789286a3e27" providerId="AD" clId="Web-{3AE77D4E-3B5C-437C-0C0A-DC0D4FA60A0C}" dt="2020-09-06T23:22:30.454" v="1275"/>
        <pc:sldMkLst>
          <pc:docMk/>
          <pc:sldMk cId="2334633716" sldId="517"/>
        </pc:sldMkLst>
      </pc:sldChg>
      <pc:sldChg chg="modSp modNotes">
        <pc:chgData name="Huang, Qian" userId="S::qhuang@siu.edu::aa793450-6b11-4128-94a8-0789286a3e27" providerId="AD" clId="Web-{3AE77D4E-3B5C-437C-0C0A-DC0D4FA60A0C}" dt="2020-09-06T23:22:23.672" v="1274"/>
        <pc:sldMkLst>
          <pc:docMk/>
          <pc:sldMk cId="38594013" sldId="518"/>
        </pc:sldMkLst>
        <pc:spChg chg="mod">
          <ac:chgData name="Huang, Qian" userId="S::qhuang@siu.edu::aa793450-6b11-4128-94a8-0789286a3e27" providerId="AD" clId="Web-{3AE77D4E-3B5C-437C-0C0A-DC0D4FA60A0C}" dt="2020-09-06T21:49:32.090" v="615" actId="20577"/>
          <ac:spMkLst>
            <pc:docMk/>
            <pc:sldMk cId="38594013" sldId="518"/>
            <ac:spMk id="6" creationId="{00000000-0000-0000-0000-000000000000}"/>
          </ac:spMkLst>
        </pc:spChg>
      </pc:sldChg>
      <pc:sldChg chg="modNotes">
        <pc:chgData name="Huang, Qian" userId="S::qhuang@siu.edu::aa793450-6b11-4128-94a8-0789286a3e27" providerId="AD" clId="Web-{3AE77D4E-3B5C-437C-0C0A-DC0D4FA60A0C}" dt="2020-09-06T20:55:57.691" v="6"/>
        <pc:sldMkLst>
          <pc:docMk/>
          <pc:sldMk cId="4271876301" sldId="559"/>
        </pc:sldMkLst>
      </pc:sldChg>
      <pc:sldChg chg="modNotes">
        <pc:chgData name="Huang, Qian" userId="S::qhuang@siu.edu::aa793450-6b11-4128-94a8-0789286a3e27" providerId="AD" clId="Web-{3AE77D4E-3B5C-437C-0C0A-DC0D4FA60A0C}" dt="2020-09-06T20:56:08.972" v="7"/>
        <pc:sldMkLst>
          <pc:docMk/>
          <pc:sldMk cId="1873241031" sldId="560"/>
        </pc:sldMkLst>
      </pc:sldChg>
      <pc:sldChg chg="modNotes">
        <pc:chgData name="Huang, Qian" userId="S::qhuang@siu.edu::aa793450-6b11-4128-94a8-0789286a3e27" providerId="AD" clId="Web-{3AE77D4E-3B5C-437C-0C0A-DC0D4FA60A0C}" dt="2020-09-06T22:56:44.894" v="957"/>
        <pc:sldMkLst>
          <pc:docMk/>
          <pc:sldMk cId="3043211379" sldId="565"/>
        </pc:sldMkLst>
      </pc:sldChg>
      <pc:sldChg chg="modNotes">
        <pc:chgData name="Huang, Qian" userId="S::qhuang@siu.edu::aa793450-6b11-4128-94a8-0789286a3e27" providerId="AD" clId="Web-{3AE77D4E-3B5C-437C-0C0A-DC0D4FA60A0C}" dt="2020-09-06T21:29:19.829" v="353"/>
        <pc:sldMkLst>
          <pc:docMk/>
          <pc:sldMk cId="2837948170" sldId="570"/>
        </pc:sldMkLst>
      </pc:sldChg>
      <pc:sldChg chg="modNotes">
        <pc:chgData name="Huang, Qian" userId="S::qhuang@siu.edu::aa793450-6b11-4128-94a8-0789286a3e27" providerId="AD" clId="Web-{3AE77D4E-3B5C-437C-0C0A-DC0D4FA60A0C}" dt="2020-09-06T20:59:48.435" v="16"/>
        <pc:sldMkLst>
          <pc:docMk/>
          <pc:sldMk cId="1201499658" sldId="578"/>
        </pc:sldMkLst>
      </pc:sldChg>
      <pc:sldChg chg="modNotes">
        <pc:chgData name="Huang, Qian" userId="S::qhuang@siu.edu::aa793450-6b11-4128-94a8-0789286a3e27" providerId="AD" clId="Web-{3AE77D4E-3B5C-437C-0C0A-DC0D4FA60A0C}" dt="2020-09-06T22:59:49.275" v="963"/>
        <pc:sldMkLst>
          <pc:docMk/>
          <pc:sldMk cId="1392683253" sldId="580"/>
        </pc:sldMkLst>
      </pc:sldChg>
      <pc:sldChg chg="modNotes">
        <pc:chgData name="Huang, Qian" userId="S::qhuang@siu.edu::aa793450-6b11-4128-94a8-0789286a3e27" providerId="AD" clId="Web-{3AE77D4E-3B5C-437C-0C0A-DC0D4FA60A0C}" dt="2020-09-06T21:31:13.301" v="382"/>
        <pc:sldMkLst>
          <pc:docMk/>
          <pc:sldMk cId="1491514963" sldId="581"/>
        </pc:sldMkLst>
      </pc:sldChg>
      <pc:sldChg chg="modNotes">
        <pc:chgData name="Huang, Qian" userId="S::qhuang@siu.edu::aa793450-6b11-4128-94a8-0789286a3e27" providerId="AD" clId="Web-{3AE77D4E-3B5C-437C-0C0A-DC0D4FA60A0C}" dt="2020-09-06T21:01:45.053" v="24"/>
        <pc:sldMkLst>
          <pc:docMk/>
          <pc:sldMk cId="1870994252" sldId="586"/>
        </pc:sldMkLst>
      </pc:sldChg>
      <pc:sldChg chg="modNotes">
        <pc:chgData name="Huang, Qian" userId="S::qhuang@siu.edu::aa793450-6b11-4128-94a8-0789286a3e27" providerId="AD" clId="Web-{3AE77D4E-3B5C-437C-0C0A-DC0D4FA60A0C}" dt="2020-09-06T21:01:58.663" v="25"/>
        <pc:sldMkLst>
          <pc:docMk/>
          <pc:sldMk cId="3218513174" sldId="588"/>
        </pc:sldMkLst>
      </pc:sldChg>
      <pc:sldChg chg="modNotes">
        <pc:chgData name="Huang, Qian" userId="S::qhuang@siu.edu::aa793450-6b11-4128-94a8-0789286a3e27" providerId="AD" clId="Web-{3AE77D4E-3B5C-437C-0C0A-DC0D4FA60A0C}" dt="2020-09-06T21:02:31.851" v="28"/>
        <pc:sldMkLst>
          <pc:docMk/>
          <pc:sldMk cId="1064578602" sldId="592"/>
        </pc:sldMkLst>
      </pc:sldChg>
      <pc:sldChg chg="modNotes">
        <pc:chgData name="Huang, Qian" userId="S::qhuang@siu.edu::aa793450-6b11-4128-94a8-0789286a3e27" providerId="AD" clId="Web-{3AE77D4E-3B5C-437C-0C0A-DC0D4FA60A0C}" dt="2020-09-06T23:03:55.110" v="971"/>
        <pc:sldMkLst>
          <pc:docMk/>
          <pc:sldMk cId="3130427048" sldId="609"/>
        </pc:sldMkLst>
      </pc:sldChg>
      <pc:sldChg chg="modNotes">
        <pc:chgData name="Huang, Qian" userId="S::qhuang@siu.edu::aa793450-6b11-4128-94a8-0789286a3e27" providerId="AD" clId="Web-{3AE77D4E-3B5C-437C-0C0A-DC0D4FA60A0C}" dt="2020-09-06T21:36:18.346" v="406"/>
        <pc:sldMkLst>
          <pc:docMk/>
          <pc:sldMk cId="960501494" sldId="610"/>
        </pc:sldMkLst>
      </pc:sldChg>
      <pc:sldChg chg="addSp modSp">
        <pc:chgData name="Huang, Qian" userId="S::qhuang@siu.edu::aa793450-6b11-4128-94a8-0789286a3e27" providerId="AD" clId="Web-{3AE77D4E-3B5C-437C-0C0A-DC0D4FA60A0C}" dt="2020-09-06T23:14:57.440" v="1213" actId="1076"/>
        <pc:sldMkLst>
          <pc:docMk/>
          <pc:sldMk cId="36723239" sldId="617"/>
        </pc:sldMkLst>
        <pc:spChg chg="add mod">
          <ac:chgData name="Huang, Qian" userId="S::qhuang@siu.edu::aa793450-6b11-4128-94a8-0789286a3e27" providerId="AD" clId="Web-{3AE77D4E-3B5C-437C-0C0A-DC0D4FA60A0C}" dt="2020-09-06T23:14:57.440" v="1213" actId="1076"/>
          <ac:spMkLst>
            <pc:docMk/>
            <pc:sldMk cId="36723239" sldId="617"/>
            <ac:spMk id="3" creationId="{A16470A1-31A0-426D-A86C-3CABB7A29F77}"/>
          </ac:spMkLst>
        </pc:spChg>
      </pc:sldChg>
      <pc:sldChg chg="addSp delSp modSp modNotes">
        <pc:chgData name="Huang, Qian" userId="S::qhuang@siu.edu::aa793450-6b11-4128-94a8-0789286a3e27" providerId="AD" clId="Web-{3AE77D4E-3B5C-437C-0C0A-DC0D4FA60A0C}" dt="2020-09-06T23:15:05.378" v="1215" actId="1076"/>
        <pc:sldMkLst>
          <pc:docMk/>
          <pc:sldMk cId="3622600553" sldId="619"/>
        </pc:sldMkLst>
        <pc:spChg chg="add mod">
          <ac:chgData name="Huang, Qian" userId="S::qhuang@siu.edu::aa793450-6b11-4128-94a8-0789286a3e27" providerId="AD" clId="Web-{3AE77D4E-3B5C-437C-0C0A-DC0D4FA60A0C}" dt="2020-09-06T23:15:05.378" v="1215" actId="1076"/>
          <ac:spMkLst>
            <pc:docMk/>
            <pc:sldMk cId="3622600553" sldId="619"/>
            <ac:spMk id="3" creationId="{5F9949CD-7AA9-4CB0-8771-FF205456121B}"/>
          </ac:spMkLst>
        </pc:spChg>
        <pc:spChg chg="mod">
          <ac:chgData name="Huang, Qian" userId="S::qhuang@siu.edu::aa793450-6b11-4128-94a8-0789286a3e27" providerId="AD" clId="Web-{3AE77D4E-3B5C-437C-0C0A-DC0D4FA60A0C}" dt="2020-09-06T23:13:44.251" v="1185" actId="14100"/>
          <ac:spMkLst>
            <pc:docMk/>
            <pc:sldMk cId="3622600553" sldId="619"/>
            <ac:spMk id="11" creationId="{00000000-0000-0000-0000-000000000000}"/>
          </ac:spMkLst>
        </pc:spChg>
        <pc:spChg chg="del">
          <ac:chgData name="Huang, Qian" userId="S::qhuang@siu.edu::aa793450-6b11-4128-94a8-0789286a3e27" providerId="AD" clId="Web-{3AE77D4E-3B5C-437C-0C0A-DC0D4FA60A0C}" dt="2020-09-06T23:13:35.969" v="1184"/>
          <ac:spMkLst>
            <pc:docMk/>
            <pc:sldMk cId="3622600553" sldId="619"/>
            <ac:spMk id="16" creationId="{00000000-0000-0000-0000-000000000000}"/>
          </ac:spMkLst>
        </pc:spChg>
        <pc:spChg chg="del mod">
          <ac:chgData name="Huang, Qian" userId="S::qhuang@siu.edu::aa793450-6b11-4128-94a8-0789286a3e27" providerId="AD" clId="Web-{3AE77D4E-3B5C-437C-0C0A-DC0D4FA60A0C}" dt="2020-09-06T23:13:33.453" v="1183"/>
          <ac:spMkLst>
            <pc:docMk/>
            <pc:sldMk cId="3622600553" sldId="619"/>
            <ac:spMk id="17" creationId="{00000000-0000-0000-0000-000000000000}"/>
          </ac:spMkLst>
        </pc:spChg>
      </pc:sldChg>
      <pc:sldChg chg="modNotes">
        <pc:chgData name="Huang, Qian" userId="S::qhuang@siu.edu::aa793450-6b11-4128-94a8-0789286a3e27" providerId="AD" clId="Web-{3AE77D4E-3B5C-437C-0C0A-DC0D4FA60A0C}" dt="2020-09-06T23:29:34.641" v="1291"/>
        <pc:sldMkLst>
          <pc:docMk/>
          <pc:sldMk cId="3213541761" sldId="643"/>
        </pc:sldMkLst>
      </pc:sldChg>
      <pc:sldChg chg="modNotes">
        <pc:chgData name="Huang, Qian" userId="S::qhuang@siu.edu::aa793450-6b11-4128-94a8-0789286a3e27" providerId="AD" clId="Web-{3AE77D4E-3B5C-437C-0C0A-DC0D4FA60A0C}" dt="2020-09-06T23:22:08.328" v="1272"/>
        <pc:sldMkLst>
          <pc:docMk/>
          <pc:sldMk cId="2609432256" sldId="667"/>
        </pc:sldMkLst>
      </pc:sldChg>
      <pc:sldChg chg="modNotes">
        <pc:chgData name="Huang, Qian" userId="S::qhuang@siu.edu::aa793450-6b11-4128-94a8-0789286a3e27" providerId="AD" clId="Web-{3AE77D4E-3B5C-437C-0C0A-DC0D4FA60A0C}" dt="2020-09-06T23:22:42.704" v="1276"/>
        <pc:sldMkLst>
          <pc:docMk/>
          <pc:sldMk cId="1380659686" sldId="668"/>
        </pc:sldMkLst>
      </pc:sldChg>
      <pc:sldChg chg="modNotes">
        <pc:chgData name="Huang, Qian" userId="S::qhuang@siu.edu::aa793450-6b11-4128-94a8-0789286a3e27" providerId="AD" clId="Web-{3AE77D4E-3B5C-437C-0C0A-DC0D4FA60A0C}" dt="2020-09-06T23:15:51.379" v="1222"/>
        <pc:sldMkLst>
          <pc:docMk/>
          <pc:sldMk cId="4007811828" sldId="674"/>
        </pc:sldMkLst>
      </pc:sldChg>
      <pc:sldChg chg="modNotes">
        <pc:chgData name="Huang, Qian" userId="S::qhuang@siu.edu::aa793450-6b11-4128-94a8-0789286a3e27" providerId="AD" clId="Web-{3AE77D4E-3B5C-437C-0C0A-DC0D4FA60A0C}" dt="2020-09-06T23:02:07.232" v="969"/>
        <pc:sldMkLst>
          <pc:docMk/>
          <pc:sldMk cId="4013400081" sldId="676"/>
        </pc:sldMkLst>
      </pc:sldChg>
      <pc:sldChg chg="modNotes">
        <pc:chgData name="Huang, Qian" userId="S::qhuang@siu.edu::aa793450-6b11-4128-94a8-0789286a3e27" providerId="AD" clId="Web-{3AE77D4E-3B5C-437C-0C0A-DC0D4FA60A0C}" dt="2020-09-06T21:09:40.380" v="158"/>
        <pc:sldMkLst>
          <pc:docMk/>
          <pc:sldMk cId="2544526594" sldId="712"/>
        </pc:sldMkLst>
      </pc:sldChg>
      <pc:sldChg chg="modNotes">
        <pc:chgData name="Huang, Qian" userId="S::qhuang@siu.edu::aa793450-6b11-4128-94a8-0789286a3e27" providerId="AD" clId="Web-{3AE77D4E-3B5C-437C-0C0A-DC0D4FA60A0C}" dt="2020-09-06T23:06:05.238" v="974"/>
        <pc:sldMkLst>
          <pc:docMk/>
          <pc:sldMk cId="2488804796" sldId="714"/>
        </pc:sldMkLst>
      </pc:sldChg>
      <pc:sldChg chg="modNotes">
        <pc:chgData name="Huang, Qian" userId="S::qhuang@siu.edu::aa793450-6b11-4128-94a8-0789286a3e27" providerId="AD" clId="Web-{3AE77D4E-3B5C-437C-0C0A-DC0D4FA60A0C}" dt="2020-09-06T22:49:20.241" v="892"/>
        <pc:sldMkLst>
          <pc:docMk/>
          <pc:sldMk cId="4105223665" sldId="716"/>
        </pc:sldMkLst>
      </pc:sldChg>
      <pc:sldChg chg="modNotes">
        <pc:chgData name="Huang, Qian" userId="S::qhuang@siu.edu::aa793450-6b11-4128-94a8-0789286a3e27" providerId="AD" clId="Web-{3AE77D4E-3B5C-437C-0C0A-DC0D4FA60A0C}" dt="2020-09-06T20:56:59.849" v="10"/>
        <pc:sldMkLst>
          <pc:docMk/>
          <pc:sldMk cId="2438240508" sldId="717"/>
        </pc:sldMkLst>
      </pc:sldChg>
      <pc:sldChg chg="modNotes">
        <pc:chgData name="Huang, Qian" userId="S::qhuang@siu.edu::aa793450-6b11-4128-94a8-0789286a3e27" providerId="AD" clId="Web-{3AE77D4E-3B5C-437C-0C0A-DC0D4FA60A0C}" dt="2020-09-06T23:22:00.375" v="1271"/>
        <pc:sldMkLst>
          <pc:docMk/>
          <pc:sldMk cId="2685159281" sldId="718"/>
        </pc:sldMkLst>
      </pc:sldChg>
      <pc:sldChg chg="addSp modSp">
        <pc:chgData name="Huang, Qian" userId="S::qhuang@siu.edu::aa793450-6b11-4128-94a8-0789286a3e27" providerId="AD" clId="Web-{3AE77D4E-3B5C-437C-0C0A-DC0D4FA60A0C}" dt="2020-09-06T20:59:10.465" v="15" actId="1076"/>
        <pc:sldMkLst>
          <pc:docMk/>
          <pc:sldMk cId="3648778504" sldId="721"/>
        </pc:sldMkLst>
        <pc:spChg chg="add mod">
          <ac:chgData name="Huang, Qian" userId="S::qhuang@siu.edu::aa793450-6b11-4128-94a8-0789286a3e27" providerId="AD" clId="Web-{3AE77D4E-3B5C-437C-0C0A-DC0D4FA60A0C}" dt="2020-09-06T20:59:10.465" v="15" actId="1076"/>
          <ac:spMkLst>
            <pc:docMk/>
            <pc:sldMk cId="3648778504" sldId="721"/>
            <ac:spMk id="2" creationId="{41D2DF4A-6764-4158-BA93-201568B51F9B}"/>
          </ac:spMkLst>
        </pc:spChg>
      </pc:sldChg>
      <pc:sldChg chg="modNotes">
        <pc:chgData name="Huang, Qian" userId="S::qhuang@siu.edu::aa793450-6b11-4128-94a8-0789286a3e27" providerId="AD" clId="Web-{3AE77D4E-3B5C-437C-0C0A-DC0D4FA60A0C}" dt="2020-09-06T22:58:28.805" v="962"/>
        <pc:sldMkLst>
          <pc:docMk/>
          <pc:sldMk cId="2881837845" sldId="722"/>
        </pc:sldMkLst>
      </pc:sldChg>
      <pc:sldChg chg="modNotes">
        <pc:chgData name="Huang, Qian" userId="S::qhuang@siu.edu::aa793450-6b11-4128-94a8-0789286a3e27" providerId="AD" clId="Web-{3AE77D4E-3B5C-437C-0C0A-DC0D4FA60A0C}" dt="2020-09-06T20:57:10.068" v="11"/>
        <pc:sldMkLst>
          <pc:docMk/>
          <pc:sldMk cId="1169558737" sldId="726"/>
        </pc:sldMkLst>
      </pc:sldChg>
      <pc:sldChg chg="modNotes">
        <pc:chgData name="Huang, Qian" userId="S::qhuang@siu.edu::aa793450-6b11-4128-94a8-0789286a3e27" providerId="AD" clId="Web-{3AE77D4E-3B5C-437C-0C0A-DC0D4FA60A0C}" dt="2020-09-06T22:57:43.880" v="961"/>
        <pc:sldMkLst>
          <pc:docMk/>
          <pc:sldMk cId="3252307662" sldId="727"/>
        </pc:sldMkLst>
      </pc:sldChg>
      <pc:sldChg chg="modNotes">
        <pc:chgData name="Huang, Qian" userId="S::qhuang@siu.edu::aa793450-6b11-4128-94a8-0789286a3e27" providerId="AD" clId="Web-{3AE77D4E-3B5C-437C-0C0A-DC0D4FA60A0C}" dt="2020-09-06T20:56:20.988" v="8"/>
        <pc:sldMkLst>
          <pc:docMk/>
          <pc:sldMk cId="3692705001" sldId="731"/>
        </pc:sldMkLst>
      </pc:sldChg>
      <pc:sldChg chg="modNotes">
        <pc:chgData name="Huang, Qian" userId="S::qhuang@siu.edu::aa793450-6b11-4128-94a8-0789286a3e27" providerId="AD" clId="Web-{3AE77D4E-3B5C-437C-0C0A-DC0D4FA60A0C}" dt="2020-09-06T20:57:38.478" v="12"/>
        <pc:sldMkLst>
          <pc:docMk/>
          <pc:sldMk cId="1222503755" sldId="732"/>
        </pc:sldMkLst>
      </pc:sldChg>
      <pc:sldChg chg="modNotes">
        <pc:chgData name="Huang, Qian" userId="S::qhuang@siu.edu::aa793450-6b11-4128-94a8-0789286a3e27" providerId="AD" clId="Web-{3AE77D4E-3B5C-437C-0C0A-DC0D4FA60A0C}" dt="2020-09-06T23:20:26.654" v="1268"/>
        <pc:sldMkLst>
          <pc:docMk/>
          <pc:sldMk cId="857635099" sldId="734"/>
        </pc:sldMkLst>
      </pc:sldChg>
      <pc:sldChg chg="modNotes">
        <pc:chgData name="Huang, Qian" userId="S::qhuang@siu.edu::aa793450-6b11-4128-94a8-0789286a3e27" providerId="AD" clId="Web-{3AE77D4E-3B5C-437C-0C0A-DC0D4FA60A0C}" dt="2020-09-06T21:15:21.447" v="172"/>
        <pc:sldMkLst>
          <pc:docMk/>
          <pc:sldMk cId="548200991" sldId="735"/>
        </pc:sldMkLst>
      </pc:sldChg>
      <pc:sldChg chg="modNotes">
        <pc:chgData name="Huang, Qian" userId="S::qhuang@siu.edu::aa793450-6b11-4128-94a8-0789286a3e27" providerId="AD" clId="Web-{3AE77D4E-3B5C-437C-0C0A-DC0D4FA60A0C}" dt="2020-09-06T20:58:01.791" v="13"/>
        <pc:sldMkLst>
          <pc:docMk/>
          <pc:sldMk cId="846101820" sldId="745"/>
        </pc:sldMkLst>
      </pc:sldChg>
      <pc:sldChg chg="modSp">
        <pc:chgData name="Huang, Qian" userId="S::qhuang@siu.edu::aa793450-6b11-4128-94a8-0789286a3e27" providerId="AD" clId="Web-{3AE77D4E-3B5C-437C-0C0A-DC0D4FA60A0C}" dt="2020-09-06T23:19:29.918" v="1260" actId="1076"/>
        <pc:sldMkLst>
          <pc:docMk/>
          <pc:sldMk cId="2063555717" sldId="746"/>
        </pc:sldMkLst>
        <pc:spChg chg="mod">
          <ac:chgData name="Huang, Qian" userId="S::qhuang@siu.edu::aa793450-6b11-4128-94a8-0789286a3e27" providerId="AD" clId="Web-{3AE77D4E-3B5C-437C-0C0A-DC0D4FA60A0C}" dt="2020-09-06T21:14:50.488" v="169" actId="20577"/>
          <ac:spMkLst>
            <pc:docMk/>
            <pc:sldMk cId="2063555717" sldId="746"/>
            <ac:spMk id="6" creationId="{00000000-0000-0000-0000-000000000000}"/>
          </ac:spMkLst>
        </pc:spChg>
        <pc:cxnChg chg="mod">
          <ac:chgData name="Huang, Qian" userId="S::qhuang@siu.edu::aa793450-6b11-4128-94a8-0789286a3e27" providerId="AD" clId="Web-{3AE77D4E-3B5C-437C-0C0A-DC0D4FA60A0C}" dt="2020-09-06T23:19:29.918" v="1260" actId="1076"/>
          <ac:cxnSpMkLst>
            <pc:docMk/>
            <pc:sldMk cId="2063555717" sldId="746"/>
            <ac:cxnSpMk id="19" creationId="{00000000-0000-0000-0000-000000000000}"/>
          </ac:cxnSpMkLst>
        </pc:cxnChg>
      </pc:sldChg>
      <pc:sldChg chg="modNotes">
        <pc:chgData name="Huang, Qian" userId="S::qhuang@siu.edu::aa793450-6b11-4128-94a8-0789286a3e27" providerId="AD" clId="Web-{3AE77D4E-3B5C-437C-0C0A-DC0D4FA60A0C}" dt="2020-09-06T23:18:37.914" v="1259"/>
        <pc:sldMkLst>
          <pc:docMk/>
          <pc:sldMk cId="388438014" sldId="747"/>
        </pc:sldMkLst>
      </pc:sldChg>
      <pc:sldChg chg="modNotes">
        <pc:chgData name="Huang, Qian" userId="S::qhuang@siu.edu::aa793450-6b11-4128-94a8-0789286a3e27" providerId="AD" clId="Web-{3AE77D4E-3B5C-437C-0C0A-DC0D4FA60A0C}" dt="2020-09-06T21:13:25.798" v="159"/>
        <pc:sldMkLst>
          <pc:docMk/>
          <pc:sldMk cId="3630897376" sldId="752"/>
        </pc:sldMkLst>
      </pc:sldChg>
      <pc:sldChg chg="modNotes">
        <pc:chgData name="Huang, Qian" userId="S::qhuang@siu.edu::aa793450-6b11-4128-94a8-0789286a3e27" providerId="AD" clId="Web-{3AE77D4E-3B5C-437C-0C0A-DC0D4FA60A0C}" dt="2020-09-06T23:07:24.787" v="1044"/>
        <pc:sldMkLst>
          <pc:docMk/>
          <pc:sldMk cId="2993376906" sldId="753"/>
        </pc:sldMkLst>
      </pc:sldChg>
      <pc:sldChg chg="addSp delSp modSp modNotes">
        <pc:chgData name="Huang, Qian" userId="S::qhuang@siu.edu::aa793450-6b11-4128-94a8-0789286a3e27" providerId="AD" clId="Web-{3AE77D4E-3B5C-437C-0C0A-DC0D4FA60A0C}" dt="2020-09-06T23:01:08.106" v="968"/>
        <pc:sldMkLst>
          <pc:docMk/>
          <pc:sldMk cId="188776202" sldId="755"/>
        </pc:sldMkLst>
        <pc:spChg chg="add mod">
          <ac:chgData name="Huang, Qian" userId="S::qhuang@siu.edu::aa793450-6b11-4128-94a8-0789286a3e27" providerId="AD" clId="Web-{3AE77D4E-3B5C-437C-0C0A-DC0D4FA60A0C}" dt="2020-09-06T21:00:58.255" v="22" actId="1076"/>
          <ac:spMkLst>
            <pc:docMk/>
            <pc:sldMk cId="188776202" sldId="755"/>
            <ac:spMk id="3" creationId="{508497AC-17C0-4B5A-B3ED-3CF01D28E64B}"/>
          </ac:spMkLst>
        </pc:spChg>
        <pc:spChg chg="add del mod">
          <ac:chgData name="Huang, Qian" userId="S::qhuang@siu.edu::aa793450-6b11-4128-94a8-0789286a3e27" providerId="AD" clId="Web-{3AE77D4E-3B5C-437C-0C0A-DC0D4FA60A0C}" dt="2020-09-06T21:00:49.142" v="21"/>
          <ac:spMkLst>
            <pc:docMk/>
            <pc:sldMk cId="188776202" sldId="755"/>
            <ac:spMk id="4" creationId="{3EA843F5-F45B-4A02-A81E-85AA7173C08B}"/>
          </ac:spMkLst>
        </pc:spChg>
      </pc:sldChg>
      <pc:sldChg chg="modSp">
        <pc:chgData name="Huang, Qian" userId="S::qhuang@siu.edu::aa793450-6b11-4128-94a8-0789286a3e27" providerId="AD" clId="Web-{3AE77D4E-3B5C-437C-0C0A-DC0D4FA60A0C}" dt="2020-09-06T23:18:01.070" v="1255" actId="20577"/>
        <pc:sldMkLst>
          <pc:docMk/>
          <pc:sldMk cId="3889265220" sldId="757"/>
        </pc:sldMkLst>
        <pc:spChg chg="mod">
          <ac:chgData name="Huang, Qian" userId="S::qhuang@siu.edu::aa793450-6b11-4128-94a8-0789286a3e27" providerId="AD" clId="Web-{3AE77D4E-3B5C-437C-0C0A-DC0D4FA60A0C}" dt="2020-09-06T23:18:01.070" v="1255" actId="20577"/>
          <ac:spMkLst>
            <pc:docMk/>
            <pc:sldMk cId="3889265220" sldId="757"/>
            <ac:spMk id="14" creationId="{00000000-0000-0000-0000-000000000000}"/>
          </ac:spMkLst>
        </pc:spChg>
      </pc:sldChg>
      <pc:sldChg chg="addSp modNotes">
        <pc:chgData name="Huang, Qian" userId="S::qhuang@siu.edu::aa793450-6b11-4128-94a8-0789286a3e27" providerId="AD" clId="Web-{3AE77D4E-3B5C-437C-0C0A-DC0D4FA60A0C}" dt="2020-09-06T23:14:44.627" v="1211"/>
        <pc:sldMkLst>
          <pc:docMk/>
          <pc:sldMk cId="903066501" sldId="764"/>
        </pc:sldMkLst>
        <pc:spChg chg="add">
          <ac:chgData name="Huang, Qian" userId="S::qhuang@siu.edu::aa793450-6b11-4128-94a8-0789286a3e27" providerId="AD" clId="Web-{3AE77D4E-3B5C-437C-0C0A-DC0D4FA60A0C}" dt="2020-09-06T23:14:44.627" v="1211"/>
          <ac:spMkLst>
            <pc:docMk/>
            <pc:sldMk cId="903066501" sldId="764"/>
            <ac:spMk id="3" creationId="{69C859E4-5C2A-49A9-B10F-3F2953C20CE6}"/>
          </ac:spMkLst>
        </pc:spChg>
      </pc:sldChg>
      <pc:sldChg chg="delSp modSp modNotes">
        <pc:chgData name="Huang, Qian" userId="S::qhuang@siu.edu::aa793450-6b11-4128-94a8-0789286a3e27" providerId="AD" clId="Web-{3AE77D4E-3B5C-437C-0C0A-DC0D4FA60A0C}" dt="2020-09-06T23:17:18.240" v="1253" actId="20577"/>
        <pc:sldMkLst>
          <pc:docMk/>
          <pc:sldMk cId="885183599" sldId="779"/>
        </pc:sldMkLst>
        <pc:spChg chg="mod">
          <ac:chgData name="Huang, Qian" userId="S::qhuang@siu.edu::aa793450-6b11-4128-94a8-0789286a3e27" providerId="AD" clId="Web-{3AE77D4E-3B5C-437C-0C0A-DC0D4FA60A0C}" dt="2020-09-06T23:17:18.240" v="1253" actId="20577"/>
          <ac:spMkLst>
            <pc:docMk/>
            <pc:sldMk cId="885183599" sldId="779"/>
            <ac:spMk id="3" creationId="{00000000-0000-0000-0000-000000000000}"/>
          </ac:spMkLst>
        </pc:spChg>
        <pc:spChg chg="mod">
          <ac:chgData name="Huang, Qian" userId="S::qhuang@siu.edu::aa793450-6b11-4128-94a8-0789286a3e27" providerId="AD" clId="Web-{3AE77D4E-3B5C-437C-0C0A-DC0D4FA60A0C}" dt="2020-09-06T23:17:07.943" v="1249" actId="20577"/>
          <ac:spMkLst>
            <pc:docMk/>
            <pc:sldMk cId="885183599" sldId="779"/>
            <ac:spMk id="15" creationId="{00000000-0000-0000-0000-000000000000}"/>
          </ac:spMkLst>
        </pc:spChg>
        <pc:picChg chg="del">
          <ac:chgData name="Huang, Qian" userId="S::qhuang@siu.edu::aa793450-6b11-4128-94a8-0789286a3e27" providerId="AD" clId="Web-{3AE77D4E-3B5C-437C-0C0A-DC0D4FA60A0C}" dt="2020-09-06T23:16:34.599" v="1244"/>
          <ac:picMkLst>
            <pc:docMk/>
            <pc:sldMk cId="885183599" sldId="779"/>
            <ac:picMk id="4" creationId="{00000000-0000-0000-0000-000000000000}"/>
          </ac:picMkLst>
        </pc:picChg>
      </pc:sldChg>
      <pc:sldChg chg="modNotes">
        <pc:chgData name="Huang, Qian" userId="S::qhuang@siu.edu::aa793450-6b11-4128-94a8-0789286a3e27" providerId="AD" clId="Web-{3AE77D4E-3B5C-437C-0C0A-DC0D4FA60A0C}" dt="2020-09-06T21:02:07.038" v="26"/>
        <pc:sldMkLst>
          <pc:docMk/>
          <pc:sldMk cId="3547349733" sldId="789"/>
        </pc:sldMkLst>
      </pc:sldChg>
      <pc:sldChg chg="modNotes">
        <pc:chgData name="Huang, Qian" userId="S::qhuang@siu.edu::aa793450-6b11-4128-94a8-0789286a3e27" providerId="AD" clId="Web-{3AE77D4E-3B5C-437C-0C0A-DC0D4FA60A0C}" dt="2020-09-06T21:02:18.992" v="27"/>
        <pc:sldMkLst>
          <pc:docMk/>
          <pc:sldMk cId="3737125493" sldId="790"/>
        </pc:sldMkLst>
      </pc:sldChg>
      <pc:sldChg chg="addSp modSp modNotes">
        <pc:chgData name="Huang, Qian" userId="S::qhuang@siu.edu::aa793450-6b11-4128-94a8-0789286a3e27" providerId="AD" clId="Web-{3AE77D4E-3B5C-437C-0C0A-DC0D4FA60A0C}" dt="2020-09-06T23:04:36.908" v="973" actId="1076"/>
        <pc:sldMkLst>
          <pc:docMk/>
          <pc:sldMk cId="2690941361" sldId="794"/>
        </pc:sldMkLst>
        <pc:spChg chg="add mod">
          <ac:chgData name="Huang, Qian" userId="S::qhuang@siu.edu::aa793450-6b11-4128-94a8-0789286a3e27" providerId="AD" clId="Web-{3AE77D4E-3B5C-437C-0C0A-DC0D4FA60A0C}" dt="2020-09-06T23:04:36.908" v="973" actId="1076"/>
          <ac:spMkLst>
            <pc:docMk/>
            <pc:sldMk cId="2690941361" sldId="794"/>
            <ac:spMk id="3" creationId="{242DBE74-9DB8-47C6-8951-75B40C231A69}"/>
          </ac:spMkLst>
        </pc:spChg>
      </pc:sldChg>
      <pc:sldChg chg="modNotes">
        <pc:chgData name="Huang, Qian" userId="S::qhuang@siu.edu::aa793450-6b11-4128-94a8-0789286a3e27" providerId="AD" clId="Web-{3AE77D4E-3B5C-437C-0C0A-DC0D4FA60A0C}" dt="2020-09-06T23:15:31.644" v="1221"/>
        <pc:sldMkLst>
          <pc:docMk/>
          <pc:sldMk cId="1581718653" sldId="795"/>
        </pc:sldMkLst>
      </pc:sldChg>
      <pc:sldChg chg="modNotes">
        <pc:chgData name="Huang, Qian" userId="S::qhuang@siu.edu::aa793450-6b11-4128-94a8-0789286a3e27" providerId="AD" clId="Web-{3AE77D4E-3B5C-437C-0C0A-DC0D4FA60A0C}" dt="2020-09-06T20:54:47.642" v="5"/>
        <pc:sldMkLst>
          <pc:docMk/>
          <pc:sldMk cId="877903819" sldId="801"/>
        </pc:sldMkLst>
      </pc:sldChg>
      <pc:sldChg chg="modNotes">
        <pc:chgData name="Huang, Qian" userId="S::qhuang@siu.edu::aa793450-6b11-4128-94a8-0789286a3e27" providerId="AD" clId="Web-{3AE77D4E-3B5C-437C-0C0A-DC0D4FA60A0C}" dt="2020-09-06T22:46:33.878" v="800"/>
        <pc:sldMkLst>
          <pc:docMk/>
          <pc:sldMk cId="3486120762" sldId="803"/>
        </pc:sldMkLst>
      </pc:sldChg>
      <pc:sldChg chg="delSp modSp">
        <pc:chgData name="Huang, Qian" userId="S::qhuang@siu.edu::aa793450-6b11-4128-94a8-0789286a3e27" providerId="AD" clId="Web-{3AE77D4E-3B5C-437C-0C0A-DC0D4FA60A0C}" dt="2020-09-06T21:09:07.817" v="152" actId="20577"/>
        <pc:sldMkLst>
          <pc:docMk/>
          <pc:sldMk cId="3516287705" sldId="822"/>
        </pc:sldMkLst>
        <pc:spChg chg="mod">
          <ac:chgData name="Huang, Qian" userId="S::qhuang@siu.edu::aa793450-6b11-4128-94a8-0789286a3e27" providerId="AD" clId="Web-{3AE77D4E-3B5C-437C-0C0A-DC0D4FA60A0C}" dt="2020-09-06T21:09:07.817" v="152" actId="20577"/>
          <ac:spMkLst>
            <pc:docMk/>
            <pc:sldMk cId="3516287705" sldId="822"/>
            <ac:spMk id="6" creationId="{00000000-0000-0000-0000-000000000000}"/>
          </ac:spMkLst>
        </pc:spChg>
        <pc:spChg chg="del">
          <ac:chgData name="Huang, Qian" userId="S::qhuang@siu.edu::aa793450-6b11-4128-94a8-0789286a3e27" providerId="AD" clId="Web-{3AE77D4E-3B5C-437C-0C0A-DC0D4FA60A0C}" dt="2020-09-06T21:05:04.341" v="89"/>
          <ac:spMkLst>
            <pc:docMk/>
            <pc:sldMk cId="3516287705" sldId="822"/>
            <ac:spMk id="7" creationId="{00000000-0000-0000-0000-000000000000}"/>
          </ac:spMkLst>
        </pc:spChg>
        <pc:spChg chg="mod">
          <ac:chgData name="Huang, Qian" userId="S::qhuang@siu.edu::aa793450-6b11-4128-94a8-0789286a3e27" providerId="AD" clId="Web-{3AE77D4E-3B5C-437C-0C0A-DC0D4FA60A0C}" dt="2020-09-06T21:05:33.451" v="104" actId="14100"/>
          <ac:spMkLst>
            <pc:docMk/>
            <pc:sldMk cId="3516287705" sldId="822"/>
            <ac:spMk id="8" creationId="{00000000-0000-0000-0000-000000000000}"/>
          </ac:spMkLst>
        </pc:spChg>
        <pc:spChg chg="mod">
          <ac:chgData name="Huang, Qian" userId="S::qhuang@siu.edu::aa793450-6b11-4128-94a8-0789286a3e27" providerId="AD" clId="Web-{3AE77D4E-3B5C-437C-0C0A-DC0D4FA60A0C}" dt="2020-09-06T21:08:17.159" v="123" actId="14100"/>
          <ac:spMkLst>
            <pc:docMk/>
            <pc:sldMk cId="3516287705" sldId="822"/>
            <ac:spMk id="12" creationId="{00000000-0000-0000-0000-000000000000}"/>
          </ac:spMkLst>
        </pc:spChg>
        <pc:spChg chg="del">
          <ac:chgData name="Huang, Qian" userId="S::qhuang@siu.edu::aa793450-6b11-4128-94a8-0789286a3e27" providerId="AD" clId="Web-{3AE77D4E-3B5C-437C-0C0A-DC0D4FA60A0C}" dt="2020-09-06T21:05:17.669" v="91"/>
          <ac:spMkLst>
            <pc:docMk/>
            <pc:sldMk cId="3516287705" sldId="822"/>
            <ac:spMk id="14" creationId="{00000000-0000-0000-0000-000000000000}"/>
          </ac:spMkLst>
        </pc:spChg>
      </pc:sldChg>
    </pc:docChg>
  </pc:docChgLst>
  <pc:docChgLst>
    <pc:chgData name="Huang, Qian" userId="S::qhuang@siu.edu::aa793450-6b11-4128-94a8-0789286a3e27" providerId="AD" clId="Web-{5DBF3006-3373-CEBB-3BEC-C6B29CDCFD03}"/>
    <pc:docChg chg="modSld">
      <pc:chgData name="Huang, Qian" userId="S::qhuang@siu.edu::aa793450-6b11-4128-94a8-0789286a3e27" providerId="AD" clId="Web-{5DBF3006-3373-CEBB-3BEC-C6B29CDCFD03}" dt="2020-09-07T04:28:10.267" v="16" actId="20577"/>
      <pc:docMkLst>
        <pc:docMk/>
      </pc:docMkLst>
      <pc:sldChg chg="modSp">
        <pc:chgData name="Huang, Qian" userId="S::qhuang@siu.edu::aa793450-6b11-4128-94a8-0789286a3e27" providerId="AD" clId="Web-{5DBF3006-3373-CEBB-3BEC-C6B29CDCFD03}" dt="2020-09-07T04:05:20.872" v="2" actId="20577"/>
        <pc:sldMkLst>
          <pc:docMk/>
          <pc:sldMk cId="1169558737" sldId="726"/>
        </pc:sldMkLst>
        <pc:spChg chg="mod">
          <ac:chgData name="Huang, Qian" userId="S::qhuang@siu.edu::aa793450-6b11-4128-94a8-0789286a3e27" providerId="AD" clId="Web-{5DBF3006-3373-CEBB-3BEC-C6B29CDCFD03}" dt="2020-09-07T04:05:20.872" v="2" actId="20577"/>
          <ac:spMkLst>
            <pc:docMk/>
            <pc:sldMk cId="1169558737" sldId="726"/>
            <ac:spMk id="11" creationId="{00000000-0000-0000-0000-000000000000}"/>
          </ac:spMkLst>
        </pc:spChg>
      </pc:sldChg>
      <pc:sldChg chg="modSp">
        <pc:chgData name="Huang, Qian" userId="S::qhuang@siu.edu::aa793450-6b11-4128-94a8-0789286a3e27" providerId="AD" clId="Web-{5DBF3006-3373-CEBB-3BEC-C6B29CDCFD03}" dt="2020-09-07T04:28:10.251" v="15" actId="20577"/>
        <pc:sldMkLst>
          <pc:docMk/>
          <pc:sldMk cId="1710546250" sldId="774"/>
        </pc:sldMkLst>
        <pc:spChg chg="mod">
          <ac:chgData name="Huang, Qian" userId="S::qhuang@siu.edu::aa793450-6b11-4128-94a8-0789286a3e27" providerId="AD" clId="Web-{5DBF3006-3373-CEBB-3BEC-C6B29CDCFD03}" dt="2020-09-07T04:28:10.251" v="15" actId="20577"/>
          <ac:spMkLst>
            <pc:docMk/>
            <pc:sldMk cId="1710546250" sldId="774"/>
            <ac:spMk id="13" creationId="{00000000-0000-0000-0000-000000000000}"/>
          </ac:spMkLst>
        </pc:spChg>
      </pc:sldChg>
    </pc:docChg>
  </pc:docChgLst>
  <pc:docChgLst>
    <pc:chgData name="Huang, Qian" userId="S::qhuang@siu.edu::aa793450-6b11-4128-94a8-0789286a3e27" providerId="AD" clId="Web-{0A376A32-CA96-0F04-5A2D-2E3EECE26F92}"/>
    <pc:docChg chg="modSld">
      <pc:chgData name="Huang, Qian" userId="S::qhuang@siu.edu::aa793450-6b11-4128-94a8-0789286a3e27" providerId="AD" clId="Web-{0A376A32-CA96-0F04-5A2D-2E3EECE26F92}" dt="2020-09-07T19:31:48.248" v="18"/>
      <pc:docMkLst>
        <pc:docMk/>
      </pc:docMkLst>
      <pc:sldChg chg="modSp">
        <pc:chgData name="Huang, Qian" userId="S::qhuang@siu.edu::aa793450-6b11-4128-94a8-0789286a3e27" providerId="AD" clId="Web-{0A376A32-CA96-0F04-5A2D-2E3EECE26F92}" dt="2020-09-07T19:30:15.074" v="10"/>
        <pc:sldMkLst>
          <pc:docMk/>
          <pc:sldMk cId="4271876301" sldId="559"/>
        </pc:sldMkLst>
        <pc:spChg chg="ord">
          <ac:chgData name="Huang, Qian" userId="S::qhuang@siu.edu::aa793450-6b11-4128-94a8-0789286a3e27" providerId="AD" clId="Web-{0A376A32-CA96-0F04-5A2D-2E3EECE26F92}" dt="2020-09-07T19:30:01.573" v="0"/>
          <ac:spMkLst>
            <pc:docMk/>
            <pc:sldMk cId="4271876301" sldId="559"/>
            <ac:spMk id="3" creationId="{00000000-0000-0000-0000-000000000000}"/>
          </ac:spMkLst>
        </pc:spChg>
        <pc:spChg chg="ord">
          <ac:chgData name="Huang, Qian" userId="S::qhuang@siu.edu::aa793450-6b11-4128-94a8-0789286a3e27" providerId="AD" clId="Web-{0A376A32-CA96-0F04-5A2D-2E3EECE26F92}" dt="2020-09-07T19:30:12.214" v="7"/>
          <ac:spMkLst>
            <pc:docMk/>
            <pc:sldMk cId="4271876301" sldId="559"/>
            <ac:spMk id="14" creationId="{00000000-0000-0000-0000-000000000000}"/>
          </ac:spMkLst>
        </pc:spChg>
        <pc:spChg chg="ord">
          <ac:chgData name="Huang, Qian" userId="S::qhuang@siu.edu::aa793450-6b11-4128-94a8-0789286a3e27" providerId="AD" clId="Web-{0A376A32-CA96-0F04-5A2D-2E3EECE26F92}" dt="2020-09-07T19:30:12.418" v="8"/>
          <ac:spMkLst>
            <pc:docMk/>
            <pc:sldMk cId="4271876301" sldId="559"/>
            <ac:spMk id="15" creationId="{00000000-0000-0000-0000-000000000000}"/>
          </ac:spMkLst>
        </pc:spChg>
        <pc:spChg chg="ord">
          <ac:chgData name="Huang, Qian" userId="S::qhuang@siu.edu::aa793450-6b11-4128-94a8-0789286a3e27" providerId="AD" clId="Web-{0A376A32-CA96-0F04-5A2D-2E3EECE26F92}" dt="2020-09-07T19:30:14.699" v="9"/>
          <ac:spMkLst>
            <pc:docMk/>
            <pc:sldMk cId="4271876301" sldId="559"/>
            <ac:spMk id="16" creationId="{00000000-0000-0000-0000-000000000000}"/>
          </ac:spMkLst>
        </pc:spChg>
        <pc:spChg chg="ord">
          <ac:chgData name="Huang, Qian" userId="S::qhuang@siu.edu::aa793450-6b11-4128-94a8-0789286a3e27" providerId="AD" clId="Web-{0A376A32-CA96-0F04-5A2D-2E3EECE26F92}" dt="2020-09-07T19:30:15.074" v="10"/>
          <ac:spMkLst>
            <pc:docMk/>
            <pc:sldMk cId="4271876301" sldId="559"/>
            <ac:spMk id="17" creationId="{00000000-0000-0000-0000-000000000000}"/>
          </ac:spMkLst>
        </pc:spChg>
        <pc:picChg chg="ord">
          <ac:chgData name="Huang, Qian" userId="S::qhuang@siu.edu::aa793450-6b11-4128-94a8-0789286a3e27" providerId="AD" clId="Web-{0A376A32-CA96-0F04-5A2D-2E3EECE26F92}" dt="2020-09-07T19:30:11.449" v="6"/>
          <ac:picMkLst>
            <pc:docMk/>
            <pc:sldMk cId="4271876301" sldId="559"/>
            <ac:picMk id="12" creationId="{00000000-0000-0000-0000-000000000000}"/>
          </ac:picMkLst>
        </pc:picChg>
      </pc:sldChg>
      <pc:sldChg chg="modSp">
        <pc:chgData name="Huang, Qian" userId="S::qhuang@siu.edu::aa793450-6b11-4128-94a8-0789286a3e27" providerId="AD" clId="Web-{0A376A32-CA96-0F04-5A2D-2E3EECE26F92}" dt="2020-09-07T19:31:26.263" v="17"/>
        <pc:sldMkLst>
          <pc:docMk/>
          <pc:sldMk cId="903066501" sldId="764"/>
        </pc:sldMkLst>
        <pc:spChg chg="ord">
          <ac:chgData name="Huang, Qian" userId="S::qhuang@siu.edu::aa793450-6b11-4128-94a8-0789286a3e27" providerId="AD" clId="Web-{0A376A32-CA96-0F04-5A2D-2E3EECE26F92}" dt="2020-09-07T19:31:26.263" v="17"/>
          <ac:spMkLst>
            <pc:docMk/>
            <pc:sldMk cId="903066501" sldId="764"/>
            <ac:spMk id="3" creationId="{69C859E4-5C2A-49A9-B10F-3F2953C20CE6}"/>
          </ac:spMkLst>
        </pc:spChg>
      </pc:sldChg>
      <pc:sldChg chg="modSp">
        <pc:chgData name="Huang, Qian" userId="S::qhuang@siu.edu::aa793450-6b11-4128-94a8-0789286a3e27" providerId="AD" clId="Web-{0A376A32-CA96-0F04-5A2D-2E3EECE26F92}" dt="2020-09-07T19:31:00.356" v="16"/>
        <pc:sldMkLst>
          <pc:docMk/>
          <pc:sldMk cId="3737125493" sldId="790"/>
        </pc:sldMkLst>
        <pc:spChg chg="ord">
          <ac:chgData name="Huang, Qian" userId="S::qhuang@siu.edu::aa793450-6b11-4128-94a8-0789286a3e27" providerId="AD" clId="Web-{0A376A32-CA96-0F04-5A2D-2E3EECE26F92}" dt="2020-09-07T19:30:55.997" v="13"/>
          <ac:spMkLst>
            <pc:docMk/>
            <pc:sldMk cId="3737125493" sldId="790"/>
            <ac:spMk id="12" creationId="{00000000-0000-0000-0000-000000000000}"/>
          </ac:spMkLst>
        </pc:spChg>
        <pc:spChg chg="ord">
          <ac:chgData name="Huang, Qian" userId="S::qhuang@siu.edu::aa793450-6b11-4128-94a8-0789286a3e27" providerId="AD" clId="Web-{0A376A32-CA96-0F04-5A2D-2E3EECE26F92}" dt="2020-09-07T19:31:00.356" v="16"/>
          <ac:spMkLst>
            <pc:docMk/>
            <pc:sldMk cId="3737125493" sldId="790"/>
            <ac:spMk id="13" creationId="{00000000-0000-0000-0000-000000000000}"/>
          </ac:spMkLst>
        </pc:spChg>
      </pc:sldChg>
      <pc:sldChg chg="modSp">
        <pc:chgData name="Huang, Qian" userId="S::qhuang@siu.edu::aa793450-6b11-4128-94a8-0789286a3e27" providerId="AD" clId="Web-{0A376A32-CA96-0F04-5A2D-2E3EECE26F92}" dt="2020-09-07T19:31:48.248" v="18"/>
        <pc:sldMkLst>
          <pc:docMk/>
          <pc:sldMk cId="3486120762" sldId="803"/>
        </pc:sldMkLst>
        <pc:spChg chg="ord">
          <ac:chgData name="Huang, Qian" userId="S::qhuang@siu.edu::aa793450-6b11-4128-94a8-0789286a3e27" providerId="AD" clId="Web-{0A376A32-CA96-0F04-5A2D-2E3EECE26F92}" dt="2020-09-07T19:31:48.248" v="18"/>
          <ac:spMkLst>
            <pc:docMk/>
            <pc:sldMk cId="3486120762" sldId="803"/>
            <ac:spMk id="8"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2329" cy="462120"/>
          </a:xfrm>
          <a:prstGeom prst="rect">
            <a:avLst/>
          </a:prstGeom>
        </p:spPr>
        <p:txBody>
          <a:bodyPr vert="horz" lIns="91440" tIns="45720" rIns="91440" bIns="45720" rtlCol="0"/>
          <a:lstStyle>
            <a:lvl1pPr algn="l">
              <a:defRPr sz="1200"/>
            </a:lvl1pPr>
          </a:lstStyle>
          <a:p>
            <a:r>
              <a:rPr lang="en-US"/>
              <a:t>Southern Illinois University</a:t>
            </a:r>
          </a:p>
        </p:txBody>
      </p:sp>
      <p:sp>
        <p:nvSpPr>
          <p:cNvPr id="3" name="Date Placeholder 2"/>
          <p:cNvSpPr>
            <a:spLocks noGrp="1"/>
          </p:cNvSpPr>
          <p:nvPr>
            <p:ph type="dt" sz="quarter" idx="1"/>
          </p:nvPr>
        </p:nvSpPr>
        <p:spPr>
          <a:xfrm>
            <a:off x="3936174" y="0"/>
            <a:ext cx="3012329" cy="462120"/>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1" y="8772378"/>
            <a:ext cx="3012329" cy="462120"/>
          </a:xfrm>
          <a:prstGeom prst="rect">
            <a:avLst/>
          </a:prstGeom>
        </p:spPr>
        <p:txBody>
          <a:bodyPr vert="horz" lIns="91440" tIns="45720" rIns="91440" bIns="45720" rtlCol="0" anchor="b"/>
          <a:lstStyle>
            <a:lvl1pPr algn="l">
              <a:defRPr sz="1200"/>
            </a:lvl1pPr>
          </a:lstStyle>
          <a:p>
            <a:r>
              <a:rPr lang="en-US"/>
              <a:t>SH-05044-SH8</a:t>
            </a:r>
          </a:p>
        </p:txBody>
      </p:sp>
      <p:sp>
        <p:nvSpPr>
          <p:cNvPr id="5" name="Slide Number Placeholder 4"/>
          <p:cNvSpPr>
            <a:spLocks noGrp="1"/>
          </p:cNvSpPr>
          <p:nvPr>
            <p:ph type="sldNum" sz="quarter" idx="3"/>
          </p:nvPr>
        </p:nvSpPr>
        <p:spPr>
          <a:xfrm>
            <a:off x="3936174" y="8772378"/>
            <a:ext cx="3012329" cy="462120"/>
          </a:xfrm>
          <a:prstGeom prst="rect">
            <a:avLst/>
          </a:prstGeom>
        </p:spPr>
        <p:txBody>
          <a:bodyPr vert="horz" lIns="91440" tIns="45720" rIns="91440" bIns="45720" rtlCol="0" anchor="b"/>
          <a:lstStyle>
            <a:lvl1pPr algn="r">
              <a:defRPr sz="1200"/>
            </a:lvl1pPr>
          </a:lstStyle>
          <a:p>
            <a:fld id="{151AD9FE-FD14-4ADD-851A-0274BBA05793}" type="slidenum">
              <a:rPr lang="en-US" smtClean="0"/>
              <a:t>‹#›</a:t>
            </a:fld>
            <a:endParaRPr lang="en-US"/>
          </a:p>
        </p:txBody>
      </p:sp>
    </p:spTree>
    <p:extLst>
      <p:ext uri="{BB962C8B-B14F-4D97-AF65-F5344CB8AC3E}">
        <p14:creationId xmlns:p14="http://schemas.microsoft.com/office/powerpoint/2010/main" val="27320662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3177" tIns="46589" rIns="93177" bIns="46589" rtlCol="0"/>
          <a:lstStyle>
            <a:lvl1pPr algn="l">
              <a:defRPr sz="1200"/>
            </a:lvl1pPr>
          </a:lstStyle>
          <a:p>
            <a:r>
              <a:rPr lang="en-US"/>
              <a:t>Southern Illinois University</a:t>
            </a:r>
          </a:p>
        </p:txBody>
      </p:sp>
      <p:sp>
        <p:nvSpPr>
          <p:cNvPr id="3" name="Date Placeholder 2"/>
          <p:cNvSpPr>
            <a:spLocks noGrp="1"/>
          </p:cNvSpPr>
          <p:nvPr>
            <p:ph type="dt" idx="1"/>
          </p:nvPr>
        </p:nvSpPr>
        <p:spPr>
          <a:xfrm>
            <a:off x="3936768" y="0"/>
            <a:ext cx="3011699" cy="461804"/>
          </a:xfrm>
          <a:prstGeom prst="rect">
            <a:avLst/>
          </a:prstGeom>
        </p:spPr>
        <p:txBody>
          <a:bodyPr vert="horz" lIns="93177" tIns="46589" rIns="93177" bIns="46589" rtlCol="0"/>
          <a:lstStyle>
            <a:lvl1pPr algn="r">
              <a:defRPr sz="1200"/>
            </a:lvl1pPr>
          </a:lstStyle>
          <a:p>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1804"/>
          </a:xfrm>
          <a:prstGeom prst="rect">
            <a:avLst/>
          </a:prstGeom>
        </p:spPr>
        <p:txBody>
          <a:bodyPr vert="horz" lIns="93177" tIns="46589" rIns="93177" bIns="46589" rtlCol="0" anchor="b"/>
          <a:lstStyle>
            <a:lvl1pPr algn="l">
              <a:defRPr sz="1200"/>
            </a:lvl1pPr>
          </a:lstStyle>
          <a:p>
            <a:r>
              <a:rPr lang="en-US"/>
              <a:t>SH-05044-SH8</a:t>
            </a:r>
          </a:p>
        </p:txBody>
      </p:sp>
      <p:sp>
        <p:nvSpPr>
          <p:cNvPr id="7" name="Slide Number Placeholder 6"/>
          <p:cNvSpPr>
            <a:spLocks noGrp="1"/>
          </p:cNvSpPr>
          <p:nvPr>
            <p:ph type="sldNum" sz="quarter" idx="5"/>
          </p:nvPr>
        </p:nvSpPr>
        <p:spPr>
          <a:xfrm>
            <a:off x="3936768" y="8772669"/>
            <a:ext cx="3011699" cy="461804"/>
          </a:xfrm>
          <a:prstGeom prst="rect">
            <a:avLst/>
          </a:prstGeom>
        </p:spPr>
        <p:txBody>
          <a:bodyPr vert="horz" lIns="93177" tIns="46589" rIns="93177" bIns="46589" rtlCol="0" anchor="b"/>
          <a:lstStyle>
            <a:lvl1pPr algn="r">
              <a:defRPr sz="1200"/>
            </a:lvl1pPr>
          </a:lstStyle>
          <a:p>
            <a:fld id="{236F376C-05AE-40DA-9153-0868A2A48635}" type="slidenum">
              <a:rPr lang="en-US" smtClean="0"/>
              <a:t>‹#›</a:t>
            </a:fld>
            <a:endParaRPr lang="en-US"/>
          </a:p>
        </p:txBody>
      </p:sp>
    </p:spTree>
    <p:extLst>
      <p:ext uri="{BB962C8B-B14F-4D97-AF65-F5344CB8AC3E}">
        <p14:creationId xmlns:p14="http://schemas.microsoft.com/office/powerpoint/2010/main" val="8915321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hemeOverride" Target="../theme/themeOverride9.xml"/></Relationships>
</file>

<file path=ppt/notesSlides/_rels/notesSlide100.xml.rels><?xml version="1.0" encoding="UTF-8" standalone="yes"?>
<Relationships xmlns="http://schemas.openxmlformats.org/package/2006/relationships"><Relationship Id="rId3" Type="http://schemas.openxmlformats.org/officeDocument/2006/relationships/slide" Target="../slides/slide100.xml"/><Relationship Id="rId2" Type="http://schemas.openxmlformats.org/officeDocument/2006/relationships/notesMaster" Target="../notesMasters/notesMaster1.xml"/><Relationship Id="rId1" Type="http://schemas.openxmlformats.org/officeDocument/2006/relationships/themeOverride" Target="../theme/themeOverride12.xml"/></Relationships>
</file>

<file path=ppt/notesSlides/_rels/notesSlide101.xml.rels><?xml version="1.0" encoding="UTF-8" standalone="yes"?>
<Relationships xmlns="http://schemas.openxmlformats.org/package/2006/relationships"><Relationship Id="rId3" Type="http://schemas.openxmlformats.org/officeDocument/2006/relationships/slide" Target="../slides/slide101.xml"/><Relationship Id="rId2" Type="http://schemas.openxmlformats.org/officeDocument/2006/relationships/notesMaster" Target="../notesMasters/notesMaster1.xml"/><Relationship Id="rId1" Type="http://schemas.openxmlformats.org/officeDocument/2006/relationships/themeOverride" Target="../theme/themeOverride13.xml"/></Relationships>
</file>

<file path=ppt/notesSlides/_rels/notesSlide102.xml.rels><?xml version="1.0" encoding="UTF-8" standalone="yes"?>
<Relationships xmlns="http://schemas.openxmlformats.org/package/2006/relationships"><Relationship Id="rId3" Type="http://schemas.openxmlformats.org/officeDocument/2006/relationships/slide" Target="../slides/slide102.xml"/><Relationship Id="rId2" Type="http://schemas.openxmlformats.org/officeDocument/2006/relationships/notesMaster" Target="../notesMasters/notesMaster1.xml"/><Relationship Id="rId1" Type="http://schemas.openxmlformats.org/officeDocument/2006/relationships/themeOverride" Target="../theme/themeOverride14.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hemeOverride" Target="../theme/themeOverride10.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hemeOverride" Target="../theme/themeOverride1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hemeOverride" Target="../theme/themeOverride3.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hemeOverride" Target="../theme/themeOverride4.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hemeOverride" Target="../theme/themeOverride5.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hemeOverride" Target="../theme/themeOverride6.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3" Type="http://schemas.openxmlformats.org/officeDocument/2006/relationships/hyperlink" Target="https://www.osha.gov/laws-regs/standardinterpretations/2000-08-10-0" TargetMode="External"/><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hemeOverride" Target="../theme/themeOverride7.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hemeOverride" Target="../theme/themeOverride8.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3" Type="http://schemas.openxmlformats.org/officeDocument/2006/relationships/hyperlink" Target="https://www.osha.gov/pls/oshaweb/owastand.display_standard_group?p_toc_level=1&amp;p_part_number=1926#1926_Subpart_P" TargetMode="External"/><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base" latinLnBrk="0" hangingPunct="1">
              <a:lnSpc>
                <a:spcPct val="100000"/>
              </a:lnSpc>
              <a:spcBef>
                <a:spcPct val="30000"/>
              </a:spcBef>
              <a:spcAft>
                <a:spcPct val="0"/>
              </a:spcAft>
              <a:buClrTx/>
              <a:buSzTx/>
              <a:buFontTx/>
              <a:buNone/>
              <a:tabLst/>
              <a:defRPr/>
            </a:pPr>
            <a:endParaRPr lang="en-US" altLang="en-US" b="1"/>
          </a:p>
          <a:p>
            <a:pPr marL="0" marR="0" lvl="0" indent="0" algn="l" defTabSz="931774" rtl="0" eaLnBrk="1" fontAlgn="base" latinLnBrk="0" hangingPunct="1">
              <a:lnSpc>
                <a:spcPct val="100000"/>
              </a:lnSpc>
              <a:spcBef>
                <a:spcPct val="30000"/>
              </a:spcBef>
              <a:spcAft>
                <a:spcPct val="0"/>
              </a:spcAft>
              <a:buClrTx/>
              <a:buSzTx/>
              <a:buFontTx/>
              <a:buNone/>
              <a:tabLst/>
              <a:defRPr/>
            </a:pPr>
            <a:r>
              <a:rPr lang="en-US" altLang="en-US" b="1"/>
              <a:t>Note for Trainer:</a:t>
            </a:r>
          </a:p>
          <a:p>
            <a:pPr marL="0" marR="0" lvl="0" indent="0" algn="l" defTabSz="931774" rtl="0" eaLnBrk="1" fontAlgn="base" latinLnBrk="0" hangingPunct="1">
              <a:lnSpc>
                <a:spcPct val="100000"/>
              </a:lnSpc>
              <a:spcBef>
                <a:spcPct val="30000"/>
              </a:spcBef>
              <a:spcAft>
                <a:spcPct val="0"/>
              </a:spcAft>
              <a:buClrTx/>
              <a:buSzTx/>
              <a:buFontTx/>
              <a:buNone/>
              <a:tabLst/>
              <a:defRPr/>
            </a:pPr>
            <a:endParaRPr lang="en-US" altLang="en-US"/>
          </a:p>
          <a:p>
            <a:pPr marL="0" marR="0" lvl="0" indent="0" algn="l" defTabSz="931774" rtl="0" eaLnBrk="1" fontAlgn="base" latinLnBrk="0" hangingPunct="1">
              <a:lnSpc>
                <a:spcPct val="100000"/>
              </a:lnSpc>
              <a:spcBef>
                <a:spcPct val="30000"/>
              </a:spcBef>
              <a:spcAft>
                <a:spcPct val="0"/>
              </a:spcAft>
              <a:buClrTx/>
              <a:buSzTx/>
              <a:buFontTx/>
              <a:buNone/>
              <a:tabLst/>
              <a:defRPr/>
            </a:pPr>
            <a:r>
              <a:rPr lang="en-US" altLang="en-US"/>
              <a:t>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pPr defTabSz="931774" fontAlgn="base">
              <a:spcBef>
                <a:spcPct val="30000"/>
              </a:spcBef>
              <a:spcAft>
                <a:spcPct val="0"/>
              </a:spcAft>
              <a:defRPr/>
            </a:pPr>
            <a:endParaRPr lang="en-US" baseline="0">
              <a:solidFill>
                <a:srgbClr val="000000"/>
              </a:solidFill>
              <a:latin typeface="Arial" charset="0"/>
            </a:endParaRPr>
          </a:p>
        </p:txBody>
      </p:sp>
      <p:sp>
        <p:nvSpPr>
          <p:cNvPr id="8" name="Slide Number Placeholder 7"/>
          <p:cNvSpPr>
            <a:spLocks noGrp="1"/>
          </p:cNvSpPr>
          <p:nvPr>
            <p:ph type="sldNum" sz="quarter" idx="10"/>
          </p:nvPr>
        </p:nvSpPr>
        <p:spPr/>
        <p:txBody>
          <a:bodyPr/>
          <a:lstStyle/>
          <a:p>
            <a:fld id="{236F376C-05AE-40DA-9153-0868A2A48635}" type="slidenum">
              <a:rPr lang="en-US" smtClean="0"/>
              <a:t>1</a:t>
            </a:fld>
            <a:endParaRPr lang="en-US"/>
          </a:p>
        </p:txBody>
      </p:sp>
    </p:spTree>
    <p:extLst>
      <p:ext uri="{BB962C8B-B14F-4D97-AF65-F5344CB8AC3E}">
        <p14:creationId xmlns:p14="http://schemas.microsoft.com/office/powerpoint/2010/main" val="4200933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255713" y="717550"/>
            <a:ext cx="4799012" cy="3600450"/>
          </a:xfrm>
        </p:spPr>
      </p:sp>
      <p:sp>
        <p:nvSpPr>
          <p:cNvPr id="26627" name="Notes Placeholder 2"/>
          <p:cNvSpPr>
            <a:spLocks noGrp="1" noChangeArrowheads="1"/>
          </p:cNvSpPr>
          <p:nvPr>
            <p:ph type="body" idx="1"/>
          </p:nvPr>
        </p:nvSpPr>
        <p:spPr>
          <a:noFill/>
        </p:spPr>
        <p:txBody>
          <a:bodyPr anchor="t"/>
          <a:lstStyle/>
          <a:p>
            <a:endParaRPr lang="en-US" b="1"/>
          </a:p>
          <a:p>
            <a:r>
              <a:rPr lang="en-US" b="1"/>
              <a:t>Note for Trainer:</a:t>
            </a:r>
            <a:endParaRPr lang="en-US"/>
          </a:p>
          <a:p>
            <a:endParaRPr lang="en-US" b="1"/>
          </a:p>
          <a:p>
            <a:r>
              <a:rPr lang="en-US"/>
              <a:t>The first section of the training will be about basic concepts and one case study.</a:t>
            </a:r>
            <a:endParaRPr lang="en-US">
              <a:cs typeface="Calibri"/>
            </a:endParaRPr>
          </a:p>
        </p:txBody>
      </p:sp>
      <p:sp>
        <p:nvSpPr>
          <p:cNvPr id="26628" name="Slide Number Placeholder 3"/>
          <p:cNvSpPr txBox="1">
            <a:spLocks noGrp="1" noChangeArrowheads="1"/>
          </p:cNvSpPr>
          <p:nvPr/>
        </p:nvSpPr>
        <p:spPr bwMode="auto">
          <a:xfrm>
            <a:off x="4144963"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49" tIns="46445" rIns="93249" bIns="46445" anchor="b"/>
          <a:lstStyle>
            <a:lvl1pPr>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1pPr>
            <a:lvl2pPr marL="742950" indent="-28575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2pPr>
            <a:lvl3pPr marL="11430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3pPr>
            <a:lvl4pPr marL="16002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4pPr>
            <a:lvl5pPr marL="20574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5pPr>
            <a:lvl6pPr marL="25146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6pPr>
            <a:lvl7pPr marL="29718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7pPr>
            <a:lvl8pPr marL="34290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8pPr>
            <a:lvl9pPr marL="38862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9pPr>
          </a:lstStyle>
          <a:p>
            <a:pPr algn="r" eaLnBrk="1" hangingPunct="1">
              <a:buSzPct val="45000"/>
              <a:buFont typeface="StarSymbol" charset="0"/>
              <a:buNone/>
            </a:pPr>
            <a:fld id="{16F7CAB5-C6BB-4759-8763-0644849A5342}" type="slidenum">
              <a:rPr lang="en-US" altLang="en-US" sz="1200">
                <a:solidFill>
                  <a:srgbClr val="000000"/>
                </a:solidFill>
                <a:latin typeface="Times New Roman" panose="02020603050405020304" pitchFamily="18" charset="0"/>
                <a:ea typeface="SimSun" panose="02010600030101010101" pitchFamily="2" charset="-122"/>
                <a:cs typeface="AR PL UMing HK" charset="0"/>
              </a:rPr>
              <a:pPr algn="r" eaLnBrk="1" hangingPunct="1">
                <a:buSzPct val="45000"/>
                <a:buFont typeface="StarSymbol" charset="0"/>
                <a:buNone/>
              </a:pPr>
              <a:t>10</a:t>
            </a:fld>
            <a:endParaRPr lang="en-US" altLang="en-US" sz="1200">
              <a:solidFill>
                <a:srgbClr val="000000"/>
              </a:solidFill>
              <a:latin typeface="Times New Roman" panose="02020603050405020304" pitchFamily="18" charset="0"/>
              <a:ea typeface="SimSun" panose="02010600030101010101" pitchFamily="2" charset="-122"/>
              <a:cs typeface="AR PL UMing HK"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10</a:t>
            </a:fld>
            <a:endParaRPr lang="en-US"/>
          </a:p>
        </p:txBody>
      </p:sp>
    </p:spTree>
    <p:extLst>
      <p:ext uri="{BB962C8B-B14F-4D97-AF65-F5344CB8AC3E}">
        <p14:creationId xmlns:p14="http://schemas.microsoft.com/office/powerpoint/2010/main" val="973531996"/>
      </p:ext>
    </p:extLst>
  </p:cSld>
  <p:clrMapOvr>
    <a:overrideClrMapping bg1="lt1" tx1="dk1" bg2="lt2" tx2="dk2" accent1="accent1" accent2="accent2" accent3="accent3" accent4="accent4" accent5="accent5" accent6="accent6" hlink="hlink" folHlink="folHlink"/>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255713" y="717550"/>
            <a:ext cx="4799012" cy="3600450"/>
          </a:xfrm>
        </p:spPr>
      </p:sp>
      <p:sp>
        <p:nvSpPr>
          <p:cNvPr id="26627" name="Notes Placeholder 2"/>
          <p:cNvSpPr>
            <a:spLocks noGrp="1" noChangeArrowheads="1"/>
          </p:cNvSpPr>
          <p:nvPr>
            <p:ph type="body" idx="1"/>
          </p:nvPr>
        </p:nvSpPr>
        <p:spPr>
          <a:noFill/>
        </p:spPr>
        <p:txBody>
          <a:bodyPr anchor="t"/>
          <a:lstStyle/>
          <a:p>
            <a:endParaRPr lang="en-US" b="1"/>
          </a:p>
          <a:p>
            <a:r>
              <a:rPr lang="en-US" b="1"/>
              <a:t>Note for Trainer:</a:t>
            </a:r>
            <a:endParaRPr lang="en-US">
              <a:cs typeface="Calibri"/>
            </a:endParaRPr>
          </a:p>
          <a:p>
            <a:endParaRPr lang="en-US"/>
          </a:p>
          <a:p>
            <a:pPr algn="just"/>
            <a:r>
              <a:rPr lang="en-US"/>
              <a:t>Please begin Post-Test (15 Minutes)</a:t>
            </a:r>
            <a:endParaRPr lang="en-US">
              <a:cs typeface="Calibri"/>
            </a:endParaRPr>
          </a:p>
        </p:txBody>
      </p:sp>
      <p:sp>
        <p:nvSpPr>
          <p:cNvPr id="26628" name="Slide Number Placeholder 3"/>
          <p:cNvSpPr txBox="1">
            <a:spLocks noGrp="1" noChangeArrowheads="1"/>
          </p:cNvSpPr>
          <p:nvPr/>
        </p:nvSpPr>
        <p:spPr bwMode="auto">
          <a:xfrm>
            <a:off x="4144963"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49" tIns="46445" rIns="93249" bIns="46445" anchor="b"/>
          <a:lstStyle>
            <a:lvl1pPr>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1pPr>
            <a:lvl2pPr marL="742950" indent="-28575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2pPr>
            <a:lvl3pPr marL="11430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3pPr>
            <a:lvl4pPr marL="16002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4pPr>
            <a:lvl5pPr marL="20574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5pPr>
            <a:lvl6pPr marL="25146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6pPr>
            <a:lvl7pPr marL="29718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7pPr>
            <a:lvl8pPr marL="34290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8pPr>
            <a:lvl9pPr marL="38862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9pPr>
          </a:lstStyle>
          <a:p>
            <a:pPr algn="r" eaLnBrk="1" hangingPunct="1">
              <a:buSzPct val="45000"/>
              <a:buFont typeface="StarSymbol" charset="0"/>
              <a:buNone/>
            </a:pPr>
            <a:fld id="{16F7CAB5-C6BB-4759-8763-0644849A5342}" type="slidenum">
              <a:rPr lang="en-US" altLang="en-US" sz="1200">
                <a:solidFill>
                  <a:srgbClr val="000000"/>
                </a:solidFill>
                <a:latin typeface="Times New Roman" panose="02020603050405020304" pitchFamily="18" charset="0"/>
                <a:ea typeface="SimSun" panose="02010600030101010101" pitchFamily="2" charset="-122"/>
                <a:cs typeface="AR PL UMing HK" charset="0"/>
              </a:rPr>
              <a:pPr algn="r" eaLnBrk="1" hangingPunct="1">
                <a:buSzPct val="45000"/>
                <a:buFont typeface="StarSymbol" charset="0"/>
                <a:buNone/>
              </a:pPr>
              <a:t>100</a:t>
            </a:fld>
            <a:endParaRPr lang="en-US" altLang="en-US" sz="1200">
              <a:solidFill>
                <a:srgbClr val="000000"/>
              </a:solidFill>
              <a:latin typeface="Times New Roman" panose="02020603050405020304" pitchFamily="18" charset="0"/>
              <a:ea typeface="SimSun" panose="02010600030101010101" pitchFamily="2" charset="-122"/>
              <a:cs typeface="AR PL UMing HK"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100</a:t>
            </a:fld>
            <a:endParaRPr lang="en-US"/>
          </a:p>
        </p:txBody>
      </p:sp>
    </p:spTree>
    <p:extLst>
      <p:ext uri="{BB962C8B-B14F-4D97-AF65-F5344CB8AC3E}">
        <p14:creationId xmlns:p14="http://schemas.microsoft.com/office/powerpoint/2010/main" val="4197916666"/>
      </p:ext>
    </p:extLst>
  </p:cSld>
  <p:clrMapOvr>
    <a:overrideClrMapping bg1="lt1" tx1="dk1" bg2="lt2" tx2="dk2" accent1="accent1" accent2="accent2" accent3="accent3" accent4="accent4" accent5="accent5" accent6="accent6" hlink="hlink" folHlink="folHlink"/>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255713" y="717550"/>
            <a:ext cx="4799012" cy="3600450"/>
          </a:xfrm>
        </p:spPr>
      </p:sp>
      <p:sp>
        <p:nvSpPr>
          <p:cNvPr id="26627" name="Notes Placeholder 2"/>
          <p:cNvSpPr>
            <a:spLocks noGrp="1" noChangeArrowheads="1"/>
          </p:cNvSpPr>
          <p:nvPr>
            <p:ph type="body" idx="1"/>
          </p:nvPr>
        </p:nvSpPr>
        <p:spPr>
          <a:noFill/>
        </p:spPr>
        <p:txBody>
          <a:bodyPr anchor="t"/>
          <a:lstStyle/>
          <a:p>
            <a:endParaRPr lang="en-US" b="1"/>
          </a:p>
          <a:p>
            <a:r>
              <a:rPr lang="en-US" b="1"/>
              <a:t>Note for Trainer:</a:t>
            </a:r>
            <a:endParaRPr lang="en-US">
              <a:cs typeface="Calibri"/>
            </a:endParaRPr>
          </a:p>
          <a:p>
            <a:endParaRPr lang="en-US"/>
          </a:p>
          <a:p>
            <a:r>
              <a:rPr lang="en-US"/>
              <a:t>Hand out the feedback survey. </a:t>
            </a:r>
          </a:p>
        </p:txBody>
      </p:sp>
      <p:sp>
        <p:nvSpPr>
          <p:cNvPr id="26628" name="Slide Number Placeholder 3"/>
          <p:cNvSpPr txBox="1">
            <a:spLocks noGrp="1" noChangeArrowheads="1"/>
          </p:cNvSpPr>
          <p:nvPr/>
        </p:nvSpPr>
        <p:spPr bwMode="auto">
          <a:xfrm>
            <a:off x="4144963"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49" tIns="46445" rIns="93249" bIns="46445" anchor="b"/>
          <a:lstStyle>
            <a:lvl1pPr>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1pPr>
            <a:lvl2pPr marL="742950" indent="-28575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2pPr>
            <a:lvl3pPr marL="11430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3pPr>
            <a:lvl4pPr marL="16002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4pPr>
            <a:lvl5pPr marL="20574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5pPr>
            <a:lvl6pPr marL="25146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6pPr>
            <a:lvl7pPr marL="29718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7pPr>
            <a:lvl8pPr marL="34290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8pPr>
            <a:lvl9pPr marL="38862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9pPr>
          </a:lstStyle>
          <a:p>
            <a:pPr algn="r" eaLnBrk="1" hangingPunct="1">
              <a:buSzPct val="45000"/>
              <a:buFont typeface="StarSymbol" charset="0"/>
              <a:buNone/>
            </a:pPr>
            <a:fld id="{16F7CAB5-C6BB-4759-8763-0644849A5342}" type="slidenum">
              <a:rPr lang="en-US" altLang="en-US" sz="1200">
                <a:solidFill>
                  <a:srgbClr val="000000"/>
                </a:solidFill>
                <a:latin typeface="Times New Roman" panose="02020603050405020304" pitchFamily="18" charset="0"/>
                <a:ea typeface="SimSun" panose="02010600030101010101" pitchFamily="2" charset="-122"/>
                <a:cs typeface="AR PL UMing HK" charset="0"/>
              </a:rPr>
              <a:pPr algn="r" eaLnBrk="1" hangingPunct="1">
                <a:buSzPct val="45000"/>
                <a:buFont typeface="StarSymbol" charset="0"/>
                <a:buNone/>
              </a:pPr>
              <a:t>101</a:t>
            </a:fld>
            <a:endParaRPr lang="en-US" altLang="en-US" sz="1200">
              <a:solidFill>
                <a:srgbClr val="000000"/>
              </a:solidFill>
              <a:latin typeface="Times New Roman" panose="02020603050405020304" pitchFamily="18" charset="0"/>
              <a:ea typeface="SimSun" panose="02010600030101010101" pitchFamily="2" charset="-122"/>
              <a:cs typeface="AR PL UMing HK"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101</a:t>
            </a:fld>
            <a:endParaRPr lang="en-US"/>
          </a:p>
        </p:txBody>
      </p:sp>
    </p:spTree>
    <p:extLst>
      <p:ext uri="{BB962C8B-B14F-4D97-AF65-F5344CB8AC3E}">
        <p14:creationId xmlns:p14="http://schemas.microsoft.com/office/powerpoint/2010/main" val="4175693776"/>
      </p:ext>
    </p:extLst>
  </p:cSld>
  <p:clrMapOvr>
    <a:overrideClrMapping bg1="lt1" tx1="dk1" bg2="lt2" tx2="dk2" accent1="accent1" accent2="accent2" accent3="accent3" accent4="accent4" accent5="accent5" accent6="accent6" hlink="hlink" folHlink="folHlink"/>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255713" y="717550"/>
            <a:ext cx="4799012" cy="3600450"/>
          </a:xfrm>
        </p:spPr>
      </p:sp>
      <p:sp>
        <p:nvSpPr>
          <p:cNvPr id="26627" name="Notes Placeholder 2"/>
          <p:cNvSpPr>
            <a:spLocks noGrp="1" noChangeArrowheads="1"/>
          </p:cNvSpPr>
          <p:nvPr>
            <p:ph type="body" idx="1"/>
          </p:nvPr>
        </p:nvSpPr>
        <p:spPr>
          <a:noFill/>
        </p:spPr>
        <p:txBody>
          <a:bodyPr anchor="t"/>
          <a:lstStyle/>
          <a:p>
            <a:endParaRPr lang="en-US" b="1"/>
          </a:p>
          <a:p>
            <a:r>
              <a:rPr lang="en-US" b="1"/>
              <a:t>Note for Trainer:</a:t>
            </a:r>
            <a:endParaRPr lang="en-US">
              <a:cs typeface="Calibri"/>
            </a:endParaRPr>
          </a:p>
          <a:p>
            <a:endParaRPr lang="en-US" b="1">
              <a:cs typeface="Calibri"/>
            </a:endParaRPr>
          </a:p>
          <a:p>
            <a:r>
              <a:rPr lang="en-US">
                <a:cs typeface="Calibri"/>
              </a:rPr>
              <a:t>Go over the post-test questions for your audience and ask if there is any question.</a:t>
            </a:r>
          </a:p>
        </p:txBody>
      </p:sp>
      <p:sp>
        <p:nvSpPr>
          <p:cNvPr id="26628" name="Slide Number Placeholder 3"/>
          <p:cNvSpPr txBox="1">
            <a:spLocks noGrp="1" noChangeArrowheads="1"/>
          </p:cNvSpPr>
          <p:nvPr/>
        </p:nvSpPr>
        <p:spPr bwMode="auto">
          <a:xfrm>
            <a:off x="4144963"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49" tIns="46445" rIns="93249" bIns="46445" anchor="b"/>
          <a:lstStyle>
            <a:lvl1pPr>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1pPr>
            <a:lvl2pPr marL="742950" indent="-28575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2pPr>
            <a:lvl3pPr marL="11430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3pPr>
            <a:lvl4pPr marL="16002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4pPr>
            <a:lvl5pPr marL="20574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5pPr>
            <a:lvl6pPr marL="25146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6pPr>
            <a:lvl7pPr marL="29718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7pPr>
            <a:lvl8pPr marL="34290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8pPr>
            <a:lvl9pPr marL="38862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9pPr>
          </a:lstStyle>
          <a:p>
            <a:pPr algn="r" eaLnBrk="1" hangingPunct="1">
              <a:buSzPct val="45000"/>
              <a:buFont typeface="StarSymbol" charset="0"/>
              <a:buNone/>
            </a:pPr>
            <a:fld id="{16F7CAB5-C6BB-4759-8763-0644849A5342}" type="slidenum">
              <a:rPr lang="en-US" altLang="en-US" sz="1200">
                <a:solidFill>
                  <a:srgbClr val="000000"/>
                </a:solidFill>
                <a:latin typeface="Times New Roman" panose="02020603050405020304" pitchFamily="18" charset="0"/>
                <a:ea typeface="SimSun" panose="02010600030101010101" pitchFamily="2" charset="-122"/>
                <a:cs typeface="AR PL UMing HK" charset="0"/>
              </a:rPr>
              <a:pPr algn="r" eaLnBrk="1" hangingPunct="1">
                <a:buSzPct val="45000"/>
                <a:buFont typeface="StarSymbol" charset="0"/>
                <a:buNone/>
              </a:pPr>
              <a:t>102</a:t>
            </a:fld>
            <a:endParaRPr lang="en-US" altLang="en-US" sz="1200">
              <a:solidFill>
                <a:srgbClr val="000000"/>
              </a:solidFill>
              <a:latin typeface="Times New Roman" panose="02020603050405020304" pitchFamily="18" charset="0"/>
              <a:ea typeface="SimSun" panose="02010600030101010101" pitchFamily="2" charset="-122"/>
              <a:cs typeface="AR PL UMing HK"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102</a:t>
            </a:fld>
            <a:endParaRPr lang="en-US"/>
          </a:p>
        </p:txBody>
      </p:sp>
    </p:spTree>
    <p:extLst>
      <p:ext uri="{BB962C8B-B14F-4D97-AF65-F5344CB8AC3E}">
        <p14:creationId xmlns:p14="http://schemas.microsoft.com/office/powerpoint/2010/main" val="2418624607"/>
      </p:ext>
    </p:extLst>
  </p:cSld>
  <p:clrMapOvr>
    <a:overrideClrMapping bg1="lt1" tx1="dk1" bg2="lt2" tx2="dk2" accent1="accent1" accent2="accent2" accent3="accent3" accent4="accent4" accent5="accent5" accent6="accent6" hlink="hlink" folHlink="folHlink"/>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a:defRPr/>
            </a:pPr>
            <a:endParaRPr lang="en-US" b="1"/>
          </a:p>
          <a:p>
            <a:pPr>
              <a:defRPr/>
            </a:pPr>
            <a:r>
              <a:rPr lang="en-US" b="1"/>
              <a:t>Note for Trainer:</a:t>
            </a:r>
            <a:endParaRPr lang="en-US"/>
          </a:p>
          <a:p>
            <a:pPr>
              <a:defRPr/>
            </a:pPr>
            <a:endParaRPr lang="en-US" b="1"/>
          </a:p>
          <a:p>
            <a:pPr>
              <a:defRPr/>
            </a:pPr>
            <a:r>
              <a:rPr lang="en-US">
                <a:cs typeface="Calibri"/>
              </a:rPr>
              <a:t>Collect the survey responses from your audience before the end of the training. </a:t>
            </a:r>
          </a:p>
        </p:txBody>
      </p:sp>
      <p:sp>
        <p:nvSpPr>
          <p:cNvPr id="4" name="Slide Number Placeholder 3"/>
          <p:cNvSpPr>
            <a:spLocks noGrp="1"/>
          </p:cNvSpPr>
          <p:nvPr>
            <p:ph type="sldNum" sz="quarter" idx="10"/>
          </p:nvPr>
        </p:nvSpPr>
        <p:spPr/>
        <p:txBody>
          <a:bodyPr/>
          <a:lstStyle/>
          <a:p>
            <a:fld id="{236F376C-05AE-40DA-9153-0868A2A48635}" type="slidenum">
              <a:rPr lang="en-US" smtClean="0"/>
              <a:t>103</a:t>
            </a:fld>
            <a:endParaRPr lang="en-US"/>
          </a:p>
        </p:txBody>
      </p:sp>
    </p:spTree>
    <p:extLst>
      <p:ext uri="{BB962C8B-B14F-4D97-AF65-F5344CB8AC3E}">
        <p14:creationId xmlns:p14="http://schemas.microsoft.com/office/powerpoint/2010/main" val="2774126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p:cNvSpPr>
            <a:spLocks noGrp="1" noRot="1" noChangeAspect="1" noChangeArrowheads="1" noTextEdit="1"/>
          </p:cNvSpPr>
          <p:nvPr>
            <p:ph type="sldImg"/>
          </p:nvPr>
        </p:nvSpPr>
        <p:spPr>
          <a:xfrm>
            <a:off x="1255713" y="717550"/>
            <a:ext cx="4800600" cy="3600450"/>
          </a:xfrm>
        </p:spPr>
      </p:sp>
      <p:sp>
        <p:nvSpPr>
          <p:cNvPr id="28675" name="Rectangle 1027"/>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100"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100" b="1"/>
              <a:t>Note for Trainer:</a:t>
            </a:r>
          </a:p>
          <a:p>
            <a:endParaRPr lang="en-US" altLang="en-US" sz="1100"/>
          </a:p>
          <a:p>
            <a:r>
              <a:rPr lang="en-US" altLang="en-US" sz="1100"/>
              <a:t>According</a:t>
            </a:r>
            <a:r>
              <a:rPr lang="en-US" altLang="en-US" sz="1100" baseline="0"/>
              <a:t> to (</a:t>
            </a:r>
            <a:r>
              <a:rPr lang="en-US" altLang="en-US" sz="1100"/>
              <a:t>https://www.osha.gov/OshDoc/data_Hurricane_Facts/trench_excavation_fs.pdf),</a:t>
            </a:r>
            <a:r>
              <a:rPr lang="en-US" altLang="en-US" sz="1100" baseline="0"/>
              <a:t> w</a:t>
            </a:r>
            <a:r>
              <a:rPr lang="en-US" sz="1100"/>
              <a:t>orkers have the right to: Working conditions that do not pose a risk of serious harm. Receive information and training (in a language and vocabulary the worker understands) about workplace hazards, methods to prevent them, and the OSHA standards that apply to their workplace. Review records of work-related injuries and illnesses. File a complaint asking OSHA to inspect their workplace if they believe there is a serious hazard or that their employer is not following OSHA’s rules. OSHA will keep all identities confidential. Exercise their rights under the law without retaliation, including reporting an injury or raising health and safety concerns with their employer or OSHA. If a worker has been retaliated against for using their rights, they must file a complaint with OSHA as soon as possible, but no later than 30 days.</a:t>
            </a:r>
            <a:endParaRPr lang="en-US" altLang="en-US" sz="1100"/>
          </a:p>
        </p:txBody>
      </p:sp>
      <p:sp>
        <p:nvSpPr>
          <p:cNvPr id="2" name="Slide Number Placeholder 1"/>
          <p:cNvSpPr>
            <a:spLocks noGrp="1"/>
          </p:cNvSpPr>
          <p:nvPr>
            <p:ph type="sldNum" sz="quarter" idx="10"/>
          </p:nvPr>
        </p:nvSpPr>
        <p:spPr/>
        <p:txBody>
          <a:bodyPr/>
          <a:lstStyle/>
          <a:p>
            <a:fld id="{236F376C-05AE-40DA-9153-0868A2A48635}" type="slidenum">
              <a:rPr lang="en-US" smtClean="0"/>
              <a:t>11</a:t>
            </a:fld>
            <a:endParaRPr lang="en-US"/>
          </a:p>
        </p:txBody>
      </p:sp>
    </p:spTree>
    <p:extLst>
      <p:ext uri="{BB962C8B-B14F-4D97-AF65-F5344CB8AC3E}">
        <p14:creationId xmlns:p14="http://schemas.microsoft.com/office/powerpoint/2010/main" val="1045677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p:cNvSpPr>
            <a:spLocks noGrp="1" noRot="1" noChangeAspect="1" noChangeArrowheads="1" noTextEdit="1"/>
          </p:cNvSpPr>
          <p:nvPr>
            <p:ph type="sldImg"/>
          </p:nvPr>
        </p:nvSpPr>
        <p:spPr>
          <a:xfrm>
            <a:off x="1255713" y="717550"/>
            <a:ext cx="4800600" cy="3600450"/>
          </a:xfrm>
        </p:spPr>
      </p:sp>
      <p:sp>
        <p:nvSpPr>
          <p:cNvPr id="28675" name="Rectangle 1027"/>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100"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100" b="1"/>
              <a:t>Note for Trainer:</a:t>
            </a:r>
          </a:p>
          <a:p>
            <a:endParaRPr lang="en-US" altLang="en-US" sz="1100"/>
          </a:p>
          <a:p>
            <a:r>
              <a:rPr lang="en-US" altLang="en-US" sz="1100"/>
              <a:t>According</a:t>
            </a:r>
            <a:r>
              <a:rPr lang="en-US" altLang="en-US" sz="1100" baseline="0"/>
              <a:t> to (</a:t>
            </a:r>
            <a:r>
              <a:rPr lang="en-US" altLang="en-US" sz="1100"/>
              <a:t>https://www.osha.gov/OshDoc/data_Hurricane_Facts/trench_excavation_fs.pdf),</a:t>
            </a:r>
            <a:r>
              <a:rPr lang="en-US" altLang="en-US" sz="1100" baseline="0"/>
              <a:t> w</a:t>
            </a:r>
            <a:r>
              <a:rPr lang="en-US" sz="1100"/>
              <a:t>orkers have the right to: Working conditions that do not pose a risk of serious harm. Receive information and training (in a language and vocabulary the worker understands) about workplace hazards, methods to prevent them, and the OSHA standards that apply to their workplace. Review records of work-related injuries and illnesses. File a complaint asking OSHA to inspect their workplace if they believe there is a serious hazard or that their employer is not following OSHA’s rules. OSHA will keep all identities confidential. Exercise their rights under the law without retaliation, including reporting an injury or raising health and safety concerns with their employer or OSHA. If a worker has been retaliated against for using their rights, they must file a complaint with OSHA as soon as possible, but no later than 30 days.</a:t>
            </a:r>
            <a:endParaRPr lang="en-US" altLang="en-US" sz="1100"/>
          </a:p>
        </p:txBody>
      </p:sp>
      <p:sp>
        <p:nvSpPr>
          <p:cNvPr id="2" name="Slide Number Placeholder 1"/>
          <p:cNvSpPr>
            <a:spLocks noGrp="1"/>
          </p:cNvSpPr>
          <p:nvPr>
            <p:ph type="sldNum" sz="quarter" idx="10"/>
          </p:nvPr>
        </p:nvSpPr>
        <p:spPr/>
        <p:txBody>
          <a:bodyPr/>
          <a:lstStyle/>
          <a:p>
            <a:fld id="{236F376C-05AE-40DA-9153-0868A2A48635}" type="slidenum">
              <a:rPr lang="en-US" smtClean="0"/>
              <a:t>12</a:t>
            </a:fld>
            <a:endParaRPr lang="en-US"/>
          </a:p>
        </p:txBody>
      </p:sp>
    </p:spTree>
    <p:extLst>
      <p:ext uri="{BB962C8B-B14F-4D97-AF65-F5344CB8AC3E}">
        <p14:creationId xmlns:p14="http://schemas.microsoft.com/office/powerpoint/2010/main" val="2720142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p:cNvSpPr>
            <a:spLocks noGrp="1" noRot="1" noChangeAspect="1" noChangeArrowheads="1" noTextEdit="1"/>
          </p:cNvSpPr>
          <p:nvPr>
            <p:ph type="sldImg"/>
          </p:nvPr>
        </p:nvSpPr>
        <p:spPr>
          <a:xfrm>
            <a:off x="1255713" y="717550"/>
            <a:ext cx="4800600" cy="3600450"/>
          </a:xfrm>
        </p:spPr>
      </p:sp>
      <p:sp>
        <p:nvSpPr>
          <p:cNvPr id="28675" name="Rectangle 1027"/>
          <p:cNvSpPr>
            <a:spLocks noGrp="1" noChangeArrowheads="1"/>
          </p:cNvSpPr>
          <p:nvPr>
            <p:ph type="body" idx="1"/>
          </p:nvPr>
        </p:nvSpPr>
        <p:spPr>
          <a:noFill/>
        </p:spPr>
        <p:txBody>
          <a:bodyPr/>
          <a:lstStyle/>
          <a:p>
            <a:endParaRPr lang="en-US" altLang="en-US" sz="110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100" b="1"/>
              <a:t>Note for Trainer:</a:t>
            </a:r>
            <a:endParaRPr lang="en-US" altLang="en-US" sz="1100" b="0">
              <a:solidFill>
                <a:srgbClr val="292526"/>
              </a:solidFill>
            </a:endParaRPr>
          </a:p>
          <a:p>
            <a:endParaRPr lang="en-US" altLang="en-US" sz="1100"/>
          </a:p>
          <a:p>
            <a:r>
              <a:rPr lang="en-US" altLang="en-US" sz="1100"/>
              <a:t>Refer</a:t>
            </a:r>
            <a:r>
              <a:rPr lang="en-US" altLang="en-US" sz="1100" baseline="0"/>
              <a:t> to </a:t>
            </a:r>
            <a:r>
              <a:rPr lang="en-US" altLang="en-US" sz="1100"/>
              <a:t>https://www.osha.gov/laws-regs/regulations/standardnumber/1926/1926.21</a:t>
            </a:r>
          </a:p>
        </p:txBody>
      </p:sp>
      <p:sp>
        <p:nvSpPr>
          <p:cNvPr id="2" name="Slide Number Placeholder 1"/>
          <p:cNvSpPr>
            <a:spLocks noGrp="1"/>
          </p:cNvSpPr>
          <p:nvPr>
            <p:ph type="sldNum" sz="quarter" idx="10"/>
          </p:nvPr>
        </p:nvSpPr>
        <p:spPr/>
        <p:txBody>
          <a:bodyPr/>
          <a:lstStyle/>
          <a:p>
            <a:fld id="{236F376C-05AE-40DA-9153-0868A2A48635}" type="slidenum">
              <a:rPr lang="en-US" smtClean="0"/>
              <a:t>13</a:t>
            </a:fld>
            <a:endParaRPr lang="en-US"/>
          </a:p>
        </p:txBody>
      </p:sp>
    </p:spTree>
    <p:extLst>
      <p:ext uri="{BB962C8B-B14F-4D97-AF65-F5344CB8AC3E}">
        <p14:creationId xmlns:p14="http://schemas.microsoft.com/office/powerpoint/2010/main" val="1247459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b="1"/>
          </a:p>
          <a:p>
            <a:r>
              <a:rPr lang="en-US" altLang="en-US" b="1"/>
              <a:t>Note for Trainer:</a:t>
            </a:r>
          </a:p>
          <a:p>
            <a:endParaRPr lang="en-US" altLang="en-US">
              <a:latin typeface="Arial" panose="020B0604020202020204" pitchFamily="34" charset="0"/>
            </a:endParaRPr>
          </a:p>
          <a:p>
            <a:r>
              <a:rPr lang="en-US" sz="1200" b="0" i="0" u="none" strike="noStrike" kern="1200" baseline="0">
                <a:solidFill>
                  <a:schemeClr val="tx1"/>
                </a:solidFill>
                <a:latin typeface="+mn-lt"/>
                <a:ea typeface="+mn-ea"/>
                <a:cs typeface="+mn-cs"/>
              </a:rPr>
              <a:t>Difference between an excavation and a trench (refer to https://www.osha.gov/Publications/osha2226.pdf):</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OSHA defines an excavation as any man-made cut, cavity, trench, or depression in the Earth’s surface formed by earth removal.</a:t>
            </a:r>
          </a:p>
          <a:p>
            <a:r>
              <a:rPr lang="en-US"/>
              <a:t>A trench is defined as a narrow excavation (in relation to its length) made below the surface of the ground. In general, the depth</a:t>
            </a:r>
          </a:p>
          <a:p>
            <a:r>
              <a:rPr lang="en-US"/>
              <a:t>of a trench is greater than its width, but the width of a trench (measured at the bottom) is not greater than 15 feet (4.6 m).</a:t>
            </a:r>
            <a:endParaRPr lang="en-US" altLang="en-US"/>
          </a:p>
          <a:p>
            <a:endParaRPr lang="en-US" alt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t>Photo is copied from (https://www.osha.gov/doc/quickaction.html)</a:t>
            </a:r>
          </a:p>
          <a:p>
            <a:endParaRPr lang="en-US" altLang="en-US"/>
          </a:p>
        </p:txBody>
      </p:sp>
      <p:sp>
        <p:nvSpPr>
          <p:cNvPr id="4" name="Slide Number Placeholder 3"/>
          <p:cNvSpPr>
            <a:spLocks noGrp="1"/>
          </p:cNvSpPr>
          <p:nvPr>
            <p:ph type="sldNum" sz="quarter" idx="10"/>
          </p:nvPr>
        </p:nvSpPr>
        <p:spPr/>
        <p:txBody>
          <a:bodyPr/>
          <a:lstStyle/>
          <a:p>
            <a:fld id="{236F376C-05AE-40DA-9153-0868A2A48635}" type="slidenum">
              <a:rPr lang="en-US" smtClean="0"/>
              <a:t>14</a:t>
            </a:fld>
            <a:endParaRPr lang="en-US"/>
          </a:p>
        </p:txBody>
      </p:sp>
    </p:spTree>
    <p:extLst>
      <p:ext uri="{BB962C8B-B14F-4D97-AF65-F5344CB8AC3E}">
        <p14:creationId xmlns:p14="http://schemas.microsoft.com/office/powerpoint/2010/main" val="3021681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endParaRPr lang="en-US" altLang="en-US" b="0">
              <a:solidFill>
                <a:srgbClr val="292526"/>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US"/>
              <a:t>Soils can be classified as Type A, Type B, or Type C. Type A soil is the most stable soil in which to excavate. Type C is the least stable soil. </a:t>
            </a:r>
          </a:p>
          <a:p>
            <a:r>
              <a:rPr lang="en-US"/>
              <a:t>It's important to remember that a trench can be cut through more than one type of soil.</a:t>
            </a:r>
          </a:p>
          <a:p>
            <a:endParaRPr lang="en-US" altLang="en-US"/>
          </a:p>
          <a:p>
            <a:r>
              <a:rPr lang="en-US" altLang="en-US"/>
              <a:t>Refer to https://www.osha.gov/dts/vtools/construction/soil_testing_fnl_eng_web_transcript.html</a:t>
            </a:r>
          </a:p>
          <a:p>
            <a:endParaRPr lang="en-US" altLang="en-US">
              <a:latin typeface="Arial" panose="020B0604020202020204" pitchFamily="34" charset="0"/>
            </a:endParaRPr>
          </a:p>
          <a:p>
            <a:endParaRPr lang="en-US" altLang="en-US"/>
          </a:p>
        </p:txBody>
      </p:sp>
      <p:sp>
        <p:nvSpPr>
          <p:cNvPr id="4" name="Slide Number Placeholder 3"/>
          <p:cNvSpPr>
            <a:spLocks noGrp="1"/>
          </p:cNvSpPr>
          <p:nvPr>
            <p:ph type="sldNum" sz="quarter" idx="10"/>
          </p:nvPr>
        </p:nvSpPr>
        <p:spPr/>
        <p:txBody>
          <a:bodyPr/>
          <a:lstStyle/>
          <a:p>
            <a:fld id="{236F376C-05AE-40DA-9153-0868A2A48635}" type="slidenum">
              <a:rPr lang="en-US" smtClean="0"/>
              <a:t>15</a:t>
            </a:fld>
            <a:endParaRPr lang="en-US"/>
          </a:p>
        </p:txBody>
      </p:sp>
    </p:spTree>
    <p:extLst>
      <p:ext uri="{BB962C8B-B14F-4D97-AF65-F5344CB8AC3E}">
        <p14:creationId xmlns:p14="http://schemas.microsoft.com/office/powerpoint/2010/main" val="2562621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endParaRPr lang="en-US" altLang="en-US" b="0">
              <a:solidFill>
                <a:srgbClr val="292526"/>
              </a:solidFill>
            </a:endParaRPr>
          </a:p>
          <a:p>
            <a:endParaRPr lang="en-US" altLang="en-US">
              <a:latin typeface="Arial" panose="020B0604020202020204" pitchFamily="34" charset="0"/>
            </a:endParaRPr>
          </a:p>
          <a:p>
            <a:r>
              <a:rPr lang="en-US" sz="1200" b="0" i="0" kern="1200">
                <a:solidFill>
                  <a:schemeClr val="tx1"/>
                </a:solidFill>
                <a:effectLst/>
                <a:latin typeface="+mn-lt"/>
                <a:ea typeface="+mn-ea"/>
                <a:cs typeface="+mn-cs"/>
              </a:rPr>
              <a:t>According to OSHA Regulation</a:t>
            </a:r>
            <a:r>
              <a:rPr lang="en-US" sz="1200" b="0" i="0" kern="1200" baseline="0">
                <a:solidFill>
                  <a:schemeClr val="tx1"/>
                </a:solidFill>
                <a:effectLst/>
                <a:latin typeface="+mn-lt"/>
                <a:ea typeface="+mn-ea"/>
                <a:cs typeface="+mn-cs"/>
              </a:rPr>
              <a:t> 1926.650(b), </a:t>
            </a:r>
            <a:r>
              <a:rPr lang="en-US" sz="1200" b="0" i="0" kern="1200">
                <a:solidFill>
                  <a:schemeClr val="tx1"/>
                </a:solidFill>
                <a:effectLst/>
                <a:latin typeface="+mn-lt"/>
                <a:ea typeface="+mn-ea"/>
                <a:cs typeface="+mn-cs"/>
              </a:rPr>
              <a:t>"Stable rock" means natural solid mineral material that can be excavated with vertical sides and will remain intact while exposed. Unstable rock is considered to be stable when the rock material on the side or sides of the excavation is secured against caving-in or movement by rock </a:t>
            </a:r>
            <a:r>
              <a:rPr lang="en-US"/>
              <a:t>bolts or by another protective system that has been designed by a registered professional engineer.</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t>Refer to (https://www.osha.gov/dts/osta/otm/otm_v/otm_v_2.html)</a:t>
            </a:r>
            <a:r>
              <a:rPr lang="en-US"/>
              <a:t>, stable rock is usually identified by a rock name such as granite or sandstone. Determining whether a deposit is of this type may be difficult unless it is known whether cracks exist and whether or not the cracks run into or away from the excavation. </a:t>
            </a:r>
          </a:p>
          <a:p>
            <a:endParaRPr lang="en-US" altLang="en-US"/>
          </a:p>
          <a:p>
            <a:r>
              <a:rPr lang="en-US" altLang="en-US"/>
              <a:t>Photo is copied from (https://www.osha.gov/doc/engineering/2007_r_02.html)</a:t>
            </a:r>
          </a:p>
          <a:p>
            <a:endParaRPr lang="en-US" altLang="en-US"/>
          </a:p>
        </p:txBody>
      </p:sp>
      <p:sp>
        <p:nvSpPr>
          <p:cNvPr id="4" name="Slide Number Placeholder 3"/>
          <p:cNvSpPr>
            <a:spLocks noGrp="1"/>
          </p:cNvSpPr>
          <p:nvPr>
            <p:ph type="sldNum" sz="quarter" idx="10"/>
          </p:nvPr>
        </p:nvSpPr>
        <p:spPr/>
        <p:txBody>
          <a:bodyPr/>
          <a:lstStyle/>
          <a:p>
            <a:fld id="{236F376C-05AE-40DA-9153-0868A2A48635}" type="slidenum">
              <a:rPr lang="en-US" smtClean="0"/>
              <a:t>16</a:t>
            </a:fld>
            <a:endParaRPr lang="en-US"/>
          </a:p>
        </p:txBody>
      </p:sp>
    </p:spTree>
    <p:extLst>
      <p:ext uri="{BB962C8B-B14F-4D97-AF65-F5344CB8AC3E}">
        <p14:creationId xmlns:p14="http://schemas.microsoft.com/office/powerpoint/2010/main" val="34716923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endParaRPr lang="en-US" altLang="en-US" b="0">
              <a:solidFill>
                <a:srgbClr val="292526"/>
              </a:solidFill>
            </a:endParaRPr>
          </a:p>
          <a:p>
            <a:endParaRPr lang="en-US" altLang="en-US">
              <a:latin typeface="Arial" panose="020B0604020202020204" pitchFamily="34" charset="0"/>
            </a:endParaRPr>
          </a:p>
          <a:p>
            <a:r>
              <a:rPr lang="en-US" altLang="en-US"/>
              <a:t>Table information is found at https://www.osha.gov/dts/vtools/construction/soil_testing_fnl_eng_web_transcript.html</a:t>
            </a:r>
          </a:p>
          <a:p>
            <a:endParaRPr lang="en-US" altLang="en-US"/>
          </a:p>
          <a:p>
            <a:r>
              <a:rPr lang="en-US" altLang="en-US"/>
              <a:t>Photo is copied from OSHA video (https://www.osha.gov/dts/vtools/construction/soil_testing_fnl_eng_web.html)</a:t>
            </a:r>
            <a:endParaRPr lang="en-US" altLang="en-US">
              <a:cs typeface="Calibri"/>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17</a:t>
            </a:fld>
            <a:endParaRPr lang="en-US"/>
          </a:p>
        </p:txBody>
      </p:sp>
    </p:spTree>
    <p:extLst>
      <p:ext uri="{BB962C8B-B14F-4D97-AF65-F5344CB8AC3E}">
        <p14:creationId xmlns:p14="http://schemas.microsoft.com/office/powerpoint/2010/main" val="445294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endParaRPr lang="en-US" altLang="en-US" b="0">
              <a:solidFill>
                <a:srgbClr val="292526"/>
              </a:solidFill>
            </a:endParaRPr>
          </a:p>
          <a:p>
            <a:endParaRPr lang="en-US" altLang="en-US"/>
          </a:p>
          <a:p>
            <a:r>
              <a:rPr lang="en-US" altLang="en-US"/>
              <a:t>Photo is copied from (https://www.osha.gov/dts/vtools/construction/soil_testing_fnl_eng_web.html) at 6 minutes 11 seconds</a:t>
            </a:r>
          </a:p>
        </p:txBody>
      </p:sp>
      <p:sp>
        <p:nvSpPr>
          <p:cNvPr id="4" name="Slide Number Placeholder 3"/>
          <p:cNvSpPr>
            <a:spLocks noGrp="1"/>
          </p:cNvSpPr>
          <p:nvPr>
            <p:ph type="sldNum" sz="quarter" idx="10"/>
          </p:nvPr>
        </p:nvSpPr>
        <p:spPr/>
        <p:txBody>
          <a:bodyPr/>
          <a:lstStyle/>
          <a:p>
            <a:fld id="{236F376C-05AE-40DA-9153-0868A2A48635}" type="slidenum">
              <a:rPr lang="en-US" smtClean="0"/>
              <a:t>18</a:t>
            </a:fld>
            <a:endParaRPr lang="en-US"/>
          </a:p>
        </p:txBody>
      </p:sp>
    </p:spTree>
    <p:extLst>
      <p:ext uri="{BB962C8B-B14F-4D97-AF65-F5344CB8AC3E}">
        <p14:creationId xmlns:p14="http://schemas.microsoft.com/office/powerpoint/2010/main" val="36750996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endParaRPr lang="en-US" altLang="en-US">
              <a:latin typeface="Arial" panose="020B0604020202020204" pitchFamily="34" charset="0"/>
            </a:endParaRPr>
          </a:p>
          <a:p>
            <a:endParaRPr lang="en-US">
              <a:latin typeface="Arial" panose="020B0604020202020204" pitchFamily="34" charset="0"/>
            </a:endParaRPr>
          </a:p>
          <a:p>
            <a:r>
              <a:rPr lang="en-US">
                <a:latin typeface="Arial" panose="020B0604020202020204" pitchFamily="34" charset="0"/>
              </a:rPr>
              <a:t>A</a:t>
            </a:r>
            <a:r>
              <a:rPr lang="en-US"/>
              <a:t> thumb penetration test is used to quickly estimate the compressive strength of a cohesive soil sample. To perform the thumb penetration test, simply press the end of your thumb into a fresh clump of soil. If the soil sample is Type A, your thumb will only make an indentation in the soil with great effort, as you can see demonstrated here. If the soil sample is Type B, your thumb will sink into the soil up to the end of your thumbnail, just like this. If the soil sample is Type C, your thumb will sink all the way into the soil clump, as you can see here. Your results for this test will probably be somewhere in between these results.</a:t>
            </a:r>
          </a:p>
          <a:p>
            <a:endParaRPr lang="en-US" altLang="en-US"/>
          </a:p>
          <a:p>
            <a:r>
              <a:rPr lang="en-US" altLang="en-US"/>
              <a:t>Refer to https://www.osha.gov/dts/vtools/construction/soil_testing_fnl_eng_web_transcript.html</a:t>
            </a:r>
          </a:p>
        </p:txBody>
      </p:sp>
      <p:sp>
        <p:nvSpPr>
          <p:cNvPr id="4" name="Slide Number Placeholder 3"/>
          <p:cNvSpPr>
            <a:spLocks noGrp="1"/>
          </p:cNvSpPr>
          <p:nvPr>
            <p:ph type="sldNum" sz="quarter" idx="10"/>
          </p:nvPr>
        </p:nvSpPr>
        <p:spPr/>
        <p:txBody>
          <a:bodyPr/>
          <a:lstStyle/>
          <a:p>
            <a:fld id="{236F376C-05AE-40DA-9153-0868A2A48635}" type="slidenum">
              <a:rPr lang="en-US" smtClean="0"/>
              <a:t>19</a:t>
            </a:fld>
            <a:endParaRPr lang="en-US"/>
          </a:p>
        </p:txBody>
      </p:sp>
    </p:spTree>
    <p:extLst>
      <p:ext uri="{BB962C8B-B14F-4D97-AF65-F5344CB8AC3E}">
        <p14:creationId xmlns:p14="http://schemas.microsoft.com/office/powerpoint/2010/main" val="1343868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1255713" y="717550"/>
            <a:ext cx="4799012" cy="3600450"/>
          </a:xfrm>
        </p:spPr>
      </p:sp>
      <p:sp>
        <p:nvSpPr>
          <p:cNvPr id="22531" name="Notes Placeholder 2"/>
          <p:cNvSpPr>
            <a:spLocks noGrp="1" noChangeArrowheads="1"/>
          </p:cNvSpPr>
          <p:nvPr>
            <p:ph type="body" idx="1"/>
          </p:nvPr>
        </p:nvSpPr>
        <p:spPr>
          <a:noFill/>
        </p:spPr>
        <p:txBody>
          <a:bodyPr anchor="t"/>
          <a:lstStyle/>
          <a:p>
            <a:endParaRPr lang="en-US" altLang="en-US" b="1"/>
          </a:p>
          <a:p>
            <a:r>
              <a:rPr lang="en-US" altLang="en-US" b="1"/>
              <a:t>Note for Trainer:</a:t>
            </a:r>
          </a:p>
          <a:p>
            <a:endParaRPr lang="en-US" altLang="en-US"/>
          </a:p>
          <a:p>
            <a:r>
              <a:rPr lang="en-US" altLang="en-US"/>
              <a:t>This page is copied from the fy10_sh-20999-10-electrical-safety PowerPoint</a:t>
            </a:r>
          </a:p>
        </p:txBody>
      </p:sp>
      <p:sp>
        <p:nvSpPr>
          <p:cNvPr id="22532" name="Slide Number Placeholder 3"/>
          <p:cNvSpPr txBox="1">
            <a:spLocks noGrp="1" noChangeArrowheads="1"/>
          </p:cNvSpPr>
          <p:nvPr/>
        </p:nvSpPr>
        <p:spPr bwMode="auto">
          <a:xfrm>
            <a:off x="4144963"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49" tIns="46445" rIns="93249" bIns="46445" anchor="b"/>
          <a:lstStyle>
            <a:lvl1pPr>
              <a:spcBef>
                <a:spcPct val="30000"/>
              </a:spcBef>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marL="742950" indent="-285750">
              <a:spcBef>
                <a:spcPct val="30000"/>
              </a:spcBef>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marL="1143000" indent="-228600">
              <a:spcBef>
                <a:spcPct val="30000"/>
              </a:spcBef>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marL="1600200" indent="-228600">
              <a:spcBef>
                <a:spcPct val="30000"/>
              </a:spcBef>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marL="2057400" indent="-228600">
              <a:spcBef>
                <a:spcPct val="30000"/>
              </a:spcBef>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lgn="r" eaLnBrk="1" hangingPunct="1">
              <a:spcBef>
                <a:spcPct val="0"/>
              </a:spcBef>
              <a:buSzPct val="45000"/>
              <a:buFont typeface="StarSymbol" charset="0"/>
              <a:buNone/>
            </a:pPr>
            <a:fld id="{18D115A4-3238-4865-A2D3-10347CA4A053}" type="slidenum">
              <a:rPr lang="en-US" altLang="en-US">
                <a:ea typeface="SimSun" panose="02010600030101010101" pitchFamily="2" charset="-122"/>
                <a:cs typeface="AR PL UMing HK" charset="0"/>
              </a:rPr>
              <a:pPr algn="r" eaLnBrk="1" hangingPunct="1">
                <a:spcBef>
                  <a:spcPct val="0"/>
                </a:spcBef>
                <a:buSzPct val="45000"/>
                <a:buFont typeface="StarSymbol" charset="0"/>
                <a:buNone/>
              </a:pPr>
              <a:t>2</a:t>
            </a:fld>
            <a:endParaRPr lang="en-US" altLang="en-US">
              <a:ea typeface="SimSun" panose="02010600030101010101" pitchFamily="2" charset="-122"/>
              <a:cs typeface="AR PL UMing HK"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2</a:t>
            </a:fld>
            <a:endParaRPr lang="en-US"/>
          </a:p>
        </p:txBody>
      </p:sp>
    </p:spTree>
    <p:extLst>
      <p:ext uri="{BB962C8B-B14F-4D97-AF65-F5344CB8AC3E}">
        <p14:creationId xmlns:p14="http://schemas.microsoft.com/office/powerpoint/2010/main" val="2980600465"/>
      </p:ext>
    </p:extLst>
  </p:cSld>
  <p:clrMapOvr>
    <a:overrideClrMapping bg1="lt1" tx1="dk1" bg2="lt2" tx2="dk2" accent1="accent1" accent2="accent2" accent3="accent3" accent4="accent4" accent5="accent5" accent6="accent6" hlink="hlink" folHlink="folHlink"/>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a:latin typeface="Arial" panose="020B0604020202020204" pitchFamily="34" charset="0"/>
            </a:endParaRPr>
          </a:p>
          <a:p>
            <a:r>
              <a:rPr lang="en-US" altLang="en-US" b="1"/>
              <a:t>Note for Trainer:</a:t>
            </a:r>
            <a:endParaRPr lang="en-US" altLang="en-US">
              <a:solidFill>
                <a:srgbClr val="292526"/>
              </a:solidFill>
            </a:endParaRPr>
          </a:p>
          <a:p>
            <a:endParaRPr lang="en-US" altLang="en-US">
              <a:latin typeface="Arial" panose="020B0604020202020204" pitchFamily="34" charset="0"/>
            </a:endParaRPr>
          </a:p>
          <a:p>
            <a:r>
              <a:rPr lang="en-US"/>
              <a:t>"Competent person" means one who is capable of identifying existing and predictable hazards in the surroundings, or working conditions which are unsanitary, hazardous, or dangerous to employees, and who has authorization to take prompt corrective measures to eliminate them. (</a:t>
            </a:r>
            <a:r>
              <a:rPr lang="en-US" altLang="en-US"/>
              <a:t>Refer to https://www.osha.gov/laws-regs/regulations/standardnumber/1926/1926.650)</a:t>
            </a:r>
          </a:p>
          <a:p>
            <a:endParaRPr lang="en-US" altLang="en-US">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20</a:t>
            </a:fld>
            <a:endParaRPr lang="en-US"/>
          </a:p>
        </p:txBody>
      </p:sp>
    </p:spTree>
    <p:extLst>
      <p:ext uri="{BB962C8B-B14F-4D97-AF65-F5344CB8AC3E}">
        <p14:creationId xmlns:p14="http://schemas.microsoft.com/office/powerpoint/2010/main" val="40403275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a:latin typeface="Arial" panose="020B0604020202020204" pitchFamily="34" charset="0"/>
            </a:endParaRPr>
          </a:p>
          <a:p>
            <a:r>
              <a:rPr lang="en-US" altLang="en-US" b="1"/>
              <a:t>Note for Trainer:</a:t>
            </a:r>
            <a:endParaRPr lang="en-US" altLang="en-US">
              <a:solidFill>
                <a:srgbClr val="292526"/>
              </a:solidFill>
            </a:endParaRPr>
          </a:p>
          <a:p>
            <a:endParaRPr lang="en-US" altLang="en-US">
              <a:latin typeface="Arial" panose="020B0604020202020204" pitchFamily="34" charset="0"/>
            </a:endParaRPr>
          </a:p>
          <a:p>
            <a:r>
              <a:rPr lang="en-US" sz="1200" b="0" i="0" u="none" strike="noStrike" kern="1200" baseline="0">
                <a:solidFill>
                  <a:schemeClr val="tx1"/>
                </a:solidFill>
                <a:latin typeface="+mn-lt"/>
                <a:ea typeface="+mn-ea"/>
                <a:cs typeface="+mn-cs"/>
              </a:rPr>
              <a:t>Under the Excavation standards, tasks performed by the competent person include: Classifying soil; Inspecting protective systems; Designing structural ramps; Monitoring water removal equipment; and Conducting site inspections.</a:t>
            </a:r>
          </a:p>
          <a:p>
            <a:r>
              <a:rPr lang="en-US" altLang="en-US" sz="1200" b="0" i="0" u="none" strike="noStrike" kern="1200" baseline="0">
                <a:solidFill>
                  <a:schemeClr val="tx1"/>
                </a:solidFill>
                <a:latin typeface="+mn-lt"/>
                <a:ea typeface="+mn-ea"/>
                <a:cs typeface="+mn-cs"/>
              </a:rPr>
              <a:t>(Refer to https://www.osha.gov/Publications/osha2226.pdf)</a:t>
            </a:r>
          </a:p>
          <a:p>
            <a:endParaRPr lang="en-US" altLang="en-US"/>
          </a:p>
        </p:txBody>
      </p:sp>
      <p:sp>
        <p:nvSpPr>
          <p:cNvPr id="4" name="Slide Number Placeholder 3"/>
          <p:cNvSpPr>
            <a:spLocks noGrp="1"/>
          </p:cNvSpPr>
          <p:nvPr>
            <p:ph type="sldNum" sz="quarter" idx="10"/>
          </p:nvPr>
        </p:nvSpPr>
        <p:spPr/>
        <p:txBody>
          <a:bodyPr/>
          <a:lstStyle/>
          <a:p>
            <a:fld id="{236F376C-05AE-40DA-9153-0868A2A48635}" type="slidenum">
              <a:rPr lang="en-US" smtClean="0"/>
              <a:t>21</a:t>
            </a:fld>
            <a:endParaRPr lang="en-US"/>
          </a:p>
        </p:txBody>
      </p:sp>
    </p:spTree>
    <p:extLst>
      <p:ext uri="{BB962C8B-B14F-4D97-AF65-F5344CB8AC3E}">
        <p14:creationId xmlns:p14="http://schemas.microsoft.com/office/powerpoint/2010/main" val="25579655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a:latin typeface="Arial" panose="020B0604020202020204" pitchFamily="34" charset="0"/>
            </a:endParaRPr>
          </a:p>
          <a:p>
            <a:r>
              <a:rPr lang="en-US" altLang="en-US" b="1"/>
              <a:t>Note for Trainer:</a:t>
            </a:r>
            <a:endParaRPr lang="en-US" altLang="en-US">
              <a:solidFill>
                <a:srgbClr val="292526"/>
              </a:solidFill>
            </a:endParaRPr>
          </a:p>
          <a:p>
            <a:endParaRPr lang="en-US" altLang="en-US">
              <a:latin typeface="Arial" panose="020B0604020202020204" pitchFamily="34" charset="0"/>
            </a:endParaRPr>
          </a:p>
          <a:p>
            <a:r>
              <a:rPr lang="en-US"/>
              <a:t>Daily inspections of excavations, the adjacent areas, and protective systems shall be made by a competent person for evidence of a situation that could result in possible cave-ins, indications of failure of protective systems, hazardous atmospheres, or other hazardous conditions. An inspection shall be conducted by the competent person prior to the start of work and as needed throughout the shift. Inspections shall also be made after every rainstorm or other hazard increasing occurrence. These inspections are only required when employee exposure can be reasonably anticipated. </a:t>
            </a:r>
            <a:endParaRPr lang="en-US" altLang="en-US"/>
          </a:p>
          <a:p>
            <a:endParaRPr lang="en-US"/>
          </a:p>
          <a:p>
            <a:r>
              <a:rPr lang="en-US"/>
              <a:t>Refer to https://www.osha.gov/laws-regs/regulations/standardnumber/1926/1926.651</a:t>
            </a:r>
            <a:endParaRPr lang="en-US" altLang="en-US">
              <a:cs typeface="Calibri"/>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22</a:t>
            </a:fld>
            <a:endParaRPr lang="en-US"/>
          </a:p>
        </p:txBody>
      </p:sp>
    </p:spTree>
    <p:extLst>
      <p:ext uri="{BB962C8B-B14F-4D97-AF65-F5344CB8AC3E}">
        <p14:creationId xmlns:p14="http://schemas.microsoft.com/office/powerpoint/2010/main" val="32216676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a:latin typeface="Arial" panose="020B0604020202020204" pitchFamily="34" charset="0"/>
            </a:endParaRPr>
          </a:p>
          <a:p>
            <a:r>
              <a:rPr lang="en-US" altLang="en-US" b="1"/>
              <a:t>Note for Trainer:</a:t>
            </a:r>
            <a:endParaRPr lang="en-US" altLang="en-US">
              <a:solidFill>
                <a:srgbClr val="292526"/>
              </a:solidFill>
            </a:endParaRPr>
          </a:p>
          <a:p>
            <a:endParaRPr lang="en-US" altLang="en-US">
              <a:latin typeface="Arial" panose="020B0604020202020204" pitchFamily="34" charset="0"/>
            </a:endParaRPr>
          </a:p>
          <a:p>
            <a:r>
              <a:rPr lang="en-US" sz="1200" b="0" i="0" u="none" strike="noStrike" kern="1200" baseline="0">
                <a:solidFill>
                  <a:schemeClr val="tx1"/>
                </a:solidFill>
                <a:latin typeface="+mn-lt"/>
                <a:ea typeface="+mn-ea"/>
                <a:cs typeface="+mn-cs"/>
              </a:rPr>
              <a:t>Under the Occupational Safety and Health Act of 1970, employers are responsible for providing safe and healthful workplaces for their employees. OSHA standards require that employers provide workplaces free of recognized hazards. The employer must comply with the trenching and excavation requirements of 29 CFR 1926.651 and 1926.652 or comparable OSHA-approved state plan requirements.</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OSHA’s role is to help ensure these conditions for America’s working men and women by setting and enforcing standards, and providing training, education and assistance. (Refer to https://www.osha.gov/OshDoc/data_Hurricane_Facts/trench_excavation_fs.pdf)</a:t>
            </a:r>
            <a:endParaRPr lang="en-US" altLang="en-US"/>
          </a:p>
        </p:txBody>
      </p:sp>
      <p:sp>
        <p:nvSpPr>
          <p:cNvPr id="4" name="Slide Number Placeholder 3"/>
          <p:cNvSpPr>
            <a:spLocks noGrp="1"/>
          </p:cNvSpPr>
          <p:nvPr>
            <p:ph type="sldNum" sz="quarter" idx="10"/>
          </p:nvPr>
        </p:nvSpPr>
        <p:spPr/>
        <p:txBody>
          <a:bodyPr/>
          <a:lstStyle/>
          <a:p>
            <a:fld id="{236F376C-05AE-40DA-9153-0868A2A48635}" type="slidenum">
              <a:rPr lang="en-US" smtClean="0"/>
              <a:t>23</a:t>
            </a:fld>
            <a:endParaRPr lang="en-US"/>
          </a:p>
        </p:txBody>
      </p:sp>
    </p:spTree>
    <p:extLst>
      <p:ext uri="{BB962C8B-B14F-4D97-AF65-F5344CB8AC3E}">
        <p14:creationId xmlns:p14="http://schemas.microsoft.com/office/powerpoint/2010/main" val="24689037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b="1"/>
          </a:p>
          <a:p>
            <a:r>
              <a:rPr lang="en-US" altLang="en-US" b="1"/>
              <a:t>Note for Trainer:</a:t>
            </a:r>
          </a:p>
          <a:p>
            <a:endParaRPr lang="en-US" altLang="en-US" b="1"/>
          </a:p>
          <a:p>
            <a:r>
              <a:rPr lang="en-US"/>
              <a:t>https://blogs.cdc.gov/niosh-science-blog/2019/06/06/trenching/</a:t>
            </a:r>
          </a:p>
          <a:p>
            <a:endParaRPr lang="en-US" altLang="en-US">
              <a:latin typeface="Arial" panose="020B0604020202020204" pitchFamily="34" charset="0"/>
            </a:endParaRPr>
          </a:p>
          <a:p>
            <a:r>
              <a:rPr lang="en-US" altLang="en-US"/>
              <a:t>36 death in 2016 is found at (https://www.nesglobal.net/trenching-excavation-fatalities-reach-alarming-number/)</a:t>
            </a:r>
          </a:p>
          <a:p>
            <a:endParaRPr lang="en-US" altLang="en-US">
              <a:latin typeface="Arial" panose="020B0604020202020204" pitchFamily="34" charset="0"/>
            </a:endParaRPr>
          </a:p>
          <a:p>
            <a:r>
              <a:rPr lang="en-US" altLang="en-US"/>
              <a:t>112% is found at (https://www.osha.gov/SLTC/etools/construction/trenching/mainpage.html)</a:t>
            </a:r>
          </a:p>
          <a:p>
            <a:endParaRPr lang="en-US" altLang="en-US"/>
          </a:p>
          <a:p>
            <a:r>
              <a:rPr lang="en-US" altLang="en-US"/>
              <a:t>https://www.cdc.gov/niosh/topics/trenching/default.html</a:t>
            </a:r>
          </a:p>
          <a:p>
            <a:endParaRPr lang="en-US" altLang="en-US"/>
          </a:p>
          <a:p>
            <a:r>
              <a:rPr lang="en-US" altLang="en-US"/>
              <a:t>Photo</a:t>
            </a:r>
            <a:r>
              <a:rPr lang="en-US" altLang="en-US" baseline="0"/>
              <a:t> is copied from (https://www.osha.gov/SLTC/etools/construction/trenching/mainpage.html)</a:t>
            </a:r>
            <a:endParaRPr lang="en-US" altLang="en-US"/>
          </a:p>
        </p:txBody>
      </p:sp>
      <p:sp>
        <p:nvSpPr>
          <p:cNvPr id="4" name="Slide Number Placeholder 3"/>
          <p:cNvSpPr>
            <a:spLocks noGrp="1"/>
          </p:cNvSpPr>
          <p:nvPr>
            <p:ph type="sldNum" sz="quarter" idx="10"/>
          </p:nvPr>
        </p:nvSpPr>
        <p:spPr/>
        <p:txBody>
          <a:bodyPr/>
          <a:lstStyle/>
          <a:p>
            <a:fld id="{236F376C-05AE-40DA-9153-0868A2A48635}" type="slidenum">
              <a:rPr lang="en-US" smtClean="0"/>
              <a:t>24</a:t>
            </a:fld>
            <a:endParaRPr lang="en-US"/>
          </a:p>
        </p:txBody>
      </p:sp>
    </p:spTree>
    <p:extLst>
      <p:ext uri="{BB962C8B-B14F-4D97-AF65-F5344CB8AC3E}">
        <p14:creationId xmlns:p14="http://schemas.microsoft.com/office/powerpoint/2010/main" val="38545072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b="1"/>
          </a:p>
          <a:p>
            <a:r>
              <a:rPr lang="en-US" altLang="en-US" b="1"/>
              <a:t>Note for Trainer:</a:t>
            </a:r>
          </a:p>
          <a:p>
            <a:endParaRPr lang="en-US" altLang="en-US"/>
          </a:p>
          <a:p>
            <a:r>
              <a:rPr lang="en-US"/>
              <a:t>https://blogs.cdc.gov/niosh-science-blog/2019/06/06/trenching/</a:t>
            </a:r>
          </a:p>
          <a:p>
            <a:endParaRPr lang="en-US" altLang="en-US"/>
          </a:p>
          <a:p>
            <a:r>
              <a:rPr lang="en-US" altLang="en-US"/>
              <a:t>https://www.constructionequipment.com/trench-excavation-deaths-hit-all-time-high</a:t>
            </a:r>
          </a:p>
          <a:p>
            <a:endParaRPr lang="en-US" altLang="en-US"/>
          </a:p>
          <a:p>
            <a:r>
              <a:rPr lang="en-US" altLang="en-US"/>
              <a:t>Photo is copied from (https://www.osha.gov/Publications/OSHA3886.pdf)</a:t>
            </a:r>
          </a:p>
          <a:p>
            <a:endParaRPr lang="en-US" altLang="en-US"/>
          </a:p>
        </p:txBody>
      </p:sp>
      <p:sp>
        <p:nvSpPr>
          <p:cNvPr id="4" name="Slide Number Placeholder 3"/>
          <p:cNvSpPr>
            <a:spLocks noGrp="1"/>
          </p:cNvSpPr>
          <p:nvPr>
            <p:ph type="sldNum" sz="quarter" idx="10"/>
          </p:nvPr>
        </p:nvSpPr>
        <p:spPr/>
        <p:txBody>
          <a:bodyPr/>
          <a:lstStyle/>
          <a:p>
            <a:fld id="{236F376C-05AE-40DA-9153-0868A2A48635}" type="slidenum">
              <a:rPr lang="en-US" smtClean="0"/>
              <a:t>25</a:t>
            </a:fld>
            <a:endParaRPr lang="en-US"/>
          </a:p>
        </p:txBody>
      </p:sp>
    </p:spTree>
    <p:extLst>
      <p:ext uri="{BB962C8B-B14F-4D97-AF65-F5344CB8AC3E}">
        <p14:creationId xmlns:p14="http://schemas.microsoft.com/office/powerpoint/2010/main" val="12495135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b="1"/>
          </a:p>
          <a:p>
            <a:r>
              <a:rPr lang="en-US" altLang="en-US" b="1"/>
              <a:t>Note for Trainer:</a:t>
            </a:r>
          </a:p>
          <a:p>
            <a:endParaRPr lang="en-US" altLang="en-US" b="1"/>
          </a:p>
          <a:p>
            <a:r>
              <a:rPr lang="en-US"/>
              <a:t>https://blogs.cdc.gov/niosh-science-blog/2019/06/06/trenching/</a:t>
            </a:r>
          </a:p>
          <a:p>
            <a:endParaRPr lang="en-US" altLang="en-US"/>
          </a:p>
          <a:p>
            <a:r>
              <a:rPr lang="en-US" altLang="en-US"/>
              <a:t>https://www.cpwr.com/sites/default/files/publications/SS2019-Trenching-Fatalities-Causes-and-Reduction.pdf</a:t>
            </a:r>
          </a:p>
          <a:p>
            <a:endParaRPr lang="en-US" altLang="en-US"/>
          </a:p>
        </p:txBody>
      </p:sp>
      <p:sp>
        <p:nvSpPr>
          <p:cNvPr id="4" name="Slide Number Placeholder 3"/>
          <p:cNvSpPr>
            <a:spLocks noGrp="1"/>
          </p:cNvSpPr>
          <p:nvPr>
            <p:ph type="sldNum" sz="quarter" idx="10"/>
          </p:nvPr>
        </p:nvSpPr>
        <p:spPr/>
        <p:txBody>
          <a:bodyPr/>
          <a:lstStyle/>
          <a:p>
            <a:fld id="{236F376C-05AE-40DA-9153-0868A2A48635}" type="slidenum">
              <a:rPr lang="en-US" smtClean="0"/>
              <a:t>26</a:t>
            </a:fld>
            <a:endParaRPr lang="en-US"/>
          </a:p>
        </p:txBody>
      </p:sp>
    </p:spTree>
    <p:extLst>
      <p:ext uri="{BB962C8B-B14F-4D97-AF65-F5344CB8AC3E}">
        <p14:creationId xmlns:p14="http://schemas.microsoft.com/office/powerpoint/2010/main" val="5543224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sz="1200" b="1"/>
          </a:p>
          <a:p>
            <a:r>
              <a:rPr lang="en-US" altLang="en-US" sz="1200" b="1"/>
              <a:t>Note for Trainer:</a:t>
            </a:r>
          </a:p>
          <a:p>
            <a:endParaRPr lang="en-US" altLang="en-US" sz="1200"/>
          </a:p>
          <a:p>
            <a:r>
              <a:rPr lang="en-US" altLang="en-US" sz="1200"/>
              <a:t>This program will help you first getting familiar with basic concepts of excavation</a:t>
            </a:r>
            <a:r>
              <a:rPr lang="en-US" altLang="en-US" sz="1200" baseline="0"/>
              <a:t> and trench</a:t>
            </a:r>
            <a:r>
              <a:rPr lang="en-US" altLang="en-US" sz="1200"/>
              <a:t>, and then being able to recognize common excavation</a:t>
            </a:r>
            <a:r>
              <a:rPr lang="en-US" altLang="en-US" sz="1200" baseline="0"/>
              <a:t> and trench</a:t>
            </a:r>
            <a:r>
              <a:rPr lang="en-US" altLang="en-US" sz="1200"/>
              <a:t> hazards in construction and finally learning your ways to decrease those hazards at your job site. Throughout this whole program, you will be shown some examples of safe and unsafe practice and conditions. The green “Yes” checkmark will be used to denote safe conditions, while the red “No” circle symbol is used to denote unsafe conditions.</a:t>
            </a:r>
          </a:p>
          <a:p>
            <a:endParaRPr lang="en-US" altLang="en-US">
              <a:latin typeface="Arial" panose="020B0604020202020204" pitchFamily="34" charset="0"/>
            </a:endParaRPr>
          </a:p>
          <a:p>
            <a:endParaRPr lang="en-US" altLang="en-US"/>
          </a:p>
        </p:txBody>
      </p:sp>
      <p:sp>
        <p:nvSpPr>
          <p:cNvPr id="4" name="Slide Number Placeholder 3"/>
          <p:cNvSpPr>
            <a:spLocks noGrp="1"/>
          </p:cNvSpPr>
          <p:nvPr>
            <p:ph type="sldNum" sz="quarter" idx="10"/>
          </p:nvPr>
        </p:nvSpPr>
        <p:spPr/>
        <p:txBody>
          <a:bodyPr/>
          <a:lstStyle/>
          <a:p>
            <a:fld id="{236F376C-05AE-40DA-9153-0868A2A48635}" type="slidenum">
              <a:rPr lang="en-US" smtClean="0"/>
              <a:t>27</a:t>
            </a:fld>
            <a:endParaRPr lang="en-US"/>
          </a:p>
        </p:txBody>
      </p:sp>
    </p:spTree>
    <p:extLst>
      <p:ext uri="{BB962C8B-B14F-4D97-AF65-F5344CB8AC3E}">
        <p14:creationId xmlns:p14="http://schemas.microsoft.com/office/powerpoint/2010/main" val="309056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b="1"/>
          </a:p>
          <a:p>
            <a:r>
              <a:rPr lang="en-US" altLang="en-US" b="1"/>
              <a:t>Note for Trainer:</a:t>
            </a:r>
          </a:p>
          <a:p>
            <a:endParaRPr lang="en-US" altLang="en-US" b="1"/>
          </a:p>
          <a:p>
            <a:r>
              <a:rPr lang="en-US"/>
              <a:t>One of the most dangerous types of construction work is trenching, which kills 40 construction workers every year. Workers can suffer death or serious injury within minutes of being caught in a trench cave-in.</a:t>
            </a:r>
          </a:p>
          <a:p>
            <a:endParaRPr lang="en-US" altLang="en-US">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a:t>Photo is copied from (https://www.osha.gov/sites/default/files/2018-12/fy15_sh-27662-sh5_Excavation_Safety.pptx)</a:t>
            </a:r>
            <a:endParaRPr lang="en-GB" altLang="en-US" sz="1200"/>
          </a:p>
          <a:p>
            <a:endParaRPr lang="en-US" altLang="en-US">
              <a:latin typeface="Arial" panose="020B0604020202020204" pitchFamily="34" charset="0"/>
            </a:endParaRPr>
          </a:p>
          <a:p>
            <a:endParaRPr lang="en-US" altLang="en-US">
              <a:latin typeface="Arial" panose="020B0604020202020204" pitchFamily="34" charset="0"/>
            </a:endParaRPr>
          </a:p>
          <a:p>
            <a:endParaRPr lang="en-US" altLang="en-US"/>
          </a:p>
        </p:txBody>
      </p:sp>
      <p:sp>
        <p:nvSpPr>
          <p:cNvPr id="4" name="Slide Number Placeholder 3"/>
          <p:cNvSpPr>
            <a:spLocks noGrp="1"/>
          </p:cNvSpPr>
          <p:nvPr>
            <p:ph type="sldNum" sz="quarter" idx="10"/>
          </p:nvPr>
        </p:nvSpPr>
        <p:spPr/>
        <p:txBody>
          <a:bodyPr/>
          <a:lstStyle/>
          <a:p>
            <a:fld id="{236F376C-05AE-40DA-9153-0868A2A48635}" type="slidenum">
              <a:rPr lang="en-US" smtClean="0"/>
              <a:t>28</a:t>
            </a:fld>
            <a:endParaRPr lang="en-US"/>
          </a:p>
        </p:txBody>
      </p:sp>
    </p:spTree>
    <p:extLst>
      <p:ext uri="{BB962C8B-B14F-4D97-AF65-F5344CB8AC3E}">
        <p14:creationId xmlns:p14="http://schemas.microsoft.com/office/powerpoint/2010/main" val="36166568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b="1"/>
          </a:p>
          <a:p>
            <a:r>
              <a:rPr lang="en-US" altLang="en-US" b="1"/>
              <a:t>Note for Trainer:</a:t>
            </a:r>
          </a:p>
          <a:p>
            <a:endParaRPr lang="en-US" altLang="en-US"/>
          </a:p>
          <a:p>
            <a:r>
              <a:rPr lang="en-US" altLang="en-US"/>
              <a:t>https://www.osha.gov/as/opa/worker/employer-responsibility.html</a:t>
            </a:r>
          </a:p>
        </p:txBody>
      </p:sp>
      <p:sp>
        <p:nvSpPr>
          <p:cNvPr id="4" name="Slide Number Placeholder 3"/>
          <p:cNvSpPr>
            <a:spLocks noGrp="1"/>
          </p:cNvSpPr>
          <p:nvPr>
            <p:ph type="sldNum" sz="quarter" idx="10"/>
          </p:nvPr>
        </p:nvSpPr>
        <p:spPr/>
        <p:txBody>
          <a:bodyPr/>
          <a:lstStyle/>
          <a:p>
            <a:fld id="{236F376C-05AE-40DA-9153-0868A2A48635}" type="slidenum">
              <a:rPr lang="en-US" smtClean="0"/>
              <a:t>29</a:t>
            </a:fld>
            <a:endParaRPr lang="en-US"/>
          </a:p>
        </p:txBody>
      </p:sp>
    </p:spTree>
    <p:extLst>
      <p:ext uri="{BB962C8B-B14F-4D97-AF65-F5344CB8AC3E}">
        <p14:creationId xmlns:p14="http://schemas.microsoft.com/office/powerpoint/2010/main" val="2310238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255713" y="717550"/>
            <a:ext cx="4799012" cy="3600450"/>
          </a:xfrm>
        </p:spPr>
      </p:sp>
      <p:sp>
        <p:nvSpPr>
          <p:cNvPr id="26627" name="Notes Placeholder 2"/>
          <p:cNvSpPr>
            <a:spLocks noGrp="1" noChangeArrowheads="1"/>
          </p:cNvSpPr>
          <p:nvPr>
            <p:ph type="body" idx="1"/>
          </p:nvPr>
        </p:nvSpPr>
        <p:spPr>
          <a:noFill/>
        </p:spPr>
        <p:txBody>
          <a:bodyPr anchor="t"/>
          <a:lstStyle/>
          <a:p>
            <a:endParaRPr lang="en-US" b="1"/>
          </a:p>
          <a:p>
            <a:r>
              <a:rPr lang="en-US" b="1"/>
              <a:t>Note for Trainer:</a:t>
            </a:r>
            <a:endParaRPr lang="en-US"/>
          </a:p>
          <a:p>
            <a:endParaRPr lang="en-US" b="1">
              <a:cs typeface="Calibri"/>
            </a:endParaRPr>
          </a:p>
          <a:p>
            <a:r>
              <a:rPr lang="en-US"/>
              <a:t>Training objectives are listed here. </a:t>
            </a:r>
            <a:endParaRPr lang="en-US">
              <a:cs typeface="Calibri"/>
            </a:endParaRPr>
          </a:p>
        </p:txBody>
      </p:sp>
      <p:sp>
        <p:nvSpPr>
          <p:cNvPr id="26628" name="Slide Number Placeholder 3"/>
          <p:cNvSpPr txBox="1">
            <a:spLocks noGrp="1" noChangeArrowheads="1"/>
          </p:cNvSpPr>
          <p:nvPr/>
        </p:nvSpPr>
        <p:spPr bwMode="auto">
          <a:xfrm>
            <a:off x="4144963"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49" tIns="46445" rIns="93249" bIns="46445" anchor="b"/>
          <a:lstStyle>
            <a:lvl1pPr>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1pPr>
            <a:lvl2pPr marL="742950" indent="-28575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2pPr>
            <a:lvl3pPr marL="11430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3pPr>
            <a:lvl4pPr marL="16002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4pPr>
            <a:lvl5pPr marL="20574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5pPr>
            <a:lvl6pPr marL="25146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6pPr>
            <a:lvl7pPr marL="29718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7pPr>
            <a:lvl8pPr marL="34290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8pPr>
            <a:lvl9pPr marL="38862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9pPr>
          </a:lstStyle>
          <a:p>
            <a:pPr algn="r" eaLnBrk="1" hangingPunct="1">
              <a:buSzPct val="45000"/>
              <a:buFont typeface="StarSymbol" charset="0"/>
              <a:buNone/>
            </a:pPr>
            <a:fld id="{16F7CAB5-C6BB-4759-8763-0644849A5342}" type="slidenum">
              <a:rPr lang="en-US" altLang="en-US" sz="1200">
                <a:solidFill>
                  <a:srgbClr val="000000"/>
                </a:solidFill>
                <a:latin typeface="Times New Roman" panose="02020603050405020304" pitchFamily="18" charset="0"/>
                <a:ea typeface="SimSun" panose="02010600030101010101" pitchFamily="2" charset="-122"/>
                <a:cs typeface="AR PL UMing HK" charset="0"/>
              </a:rPr>
              <a:pPr algn="r" eaLnBrk="1" hangingPunct="1">
                <a:buSzPct val="45000"/>
                <a:buFont typeface="StarSymbol" charset="0"/>
                <a:buNone/>
              </a:pPr>
              <a:t>3</a:t>
            </a:fld>
            <a:endParaRPr lang="en-US" altLang="en-US" sz="1200">
              <a:solidFill>
                <a:srgbClr val="000000"/>
              </a:solidFill>
              <a:latin typeface="Times New Roman" panose="02020603050405020304" pitchFamily="18" charset="0"/>
              <a:ea typeface="SimSun" panose="02010600030101010101" pitchFamily="2" charset="-122"/>
              <a:cs typeface="AR PL UMing HK"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3</a:t>
            </a:fld>
            <a:endParaRPr lang="en-US"/>
          </a:p>
        </p:txBody>
      </p:sp>
    </p:spTree>
    <p:extLst>
      <p:ext uri="{BB962C8B-B14F-4D97-AF65-F5344CB8AC3E}">
        <p14:creationId xmlns:p14="http://schemas.microsoft.com/office/powerpoint/2010/main" val="2580396848"/>
      </p:ext>
    </p:extLst>
  </p:cSld>
  <p:clrMapOvr>
    <a:overrideClrMapping bg1="lt1" tx1="dk1" bg2="lt2" tx2="dk2" accent1="accent1" accent2="accent2" accent3="accent3" accent4="accent4" accent5="accent5" accent6="accent6" hlink="hlink" folHlink="folHlink"/>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1255713" y="717550"/>
            <a:ext cx="4800600" cy="3600450"/>
          </a:xfrm>
          <a:extLst>
            <a:ext uri="{909E8E84-426E-40DD-AFC4-6F175D3DCCD1}">
              <a14:hiddenFill xmlns:a14="http://schemas.microsoft.com/office/drawing/2010/main">
                <a:solidFill>
                  <a:schemeClr val="accent1"/>
                </a:solidFill>
              </a14:hiddenFill>
            </a:ext>
          </a:extLst>
        </p:spPr>
      </p:sp>
      <p:sp>
        <p:nvSpPr>
          <p:cNvPr id="55299"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Lst>
        </p:spPr>
        <p:txBody>
          <a:bodyPr/>
          <a:lstStyle/>
          <a:p>
            <a:endParaRPr lang="en-US" altLang="en-US" b="1"/>
          </a:p>
          <a:p>
            <a:r>
              <a:rPr lang="en-US" altLang="en-US" b="1"/>
              <a:t>Note for Trainer:</a:t>
            </a:r>
          </a:p>
          <a:p>
            <a:endParaRPr lang="en-US" altLang="en-US" b="1">
              <a:solidFill>
                <a:srgbClr val="292526"/>
              </a:solidFill>
            </a:endParaRPr>
          </a:p>
          <a:p>
            <a:r>
              <a:rPr lang="en-US" sz="1200" b="0" i="0" u="none" strike="noStrike" kern="1200" baseline="0">
                <a:solidFill>
                  <a:schemeClr val="tx1"/>
                </a:solidFill>
                <a:latin typeface="+mn-lt"/>
                <a:ea typeface="+mn-ea"/>
                <a:cs typeface="+mn-cs"/>
              </a:rPr>
              <a:t>Keep excavated soil (spoils) and other materials </a:t>
            </a:r>
            <a:r>
              <a:rPr lang="en-US" sz="1200" b="1" i="0" u="none" strike="noStrike" kern="1200" baseline="0">
                <a:solidFill>
                  <a:schemeClr val="tx1"/>
                </a:solidFill>
                <a:latin typeface="+mn-lt"/>
                <a:ea typeface="+mn-ea"/>
                <a:cs typeface="+mn-cs"/>
              </a:rPr>
              <a:t>at least 2 feet (0.6 meters) </a:t>
            </a:r>
            <a:r>
              <a:rPr lang="en-US" sz="1200" b="0" i="0" u="none" strike="noStrike" kern="1200" baseline="0">
                <a:solidFill>
                  <a:schemeClr val="tx1"/>
                </a:solidFill>
                <a:latin typeface="+mn-lt"/>
                <a:ea typeface="+mn-ea"/>
                <a:cs typeface="+mn-cs"/>
              </a:rPr>
              <a:t>from trench edges. (Refer to OSHA Trenching and Excavation Safety Factsheet https://www.osha.gov/OshDoc/data_Hurricane_Facts/trench_excavation_fs.pdf)</a:t>
            </a:r>
          </a:p>
          <a:p>
            <a:endParaRPr lang="en-US" altLang="en-US" b="1">
              <a:solidFill>
                <a:srgbClr val="292526"/>
              </a:solidFill>
            </a:endParaRPr>
          </a:p>
          <a:p>
            <a:r>
              <a:rPr lang="en-US" altLang="en-US" b="0">
                <a:solidFill>
                  <a:srgbClr val="292526"/>
                </a:solidFill>
              </a:rPr>
              <a:t>Photo is copied from (https://www.osha.gov/SLTC/etools/hurricane/trenches.html)</a:t>
            </a:r>
          </a:p>
        </p:txBody>
      </p:sp>
      <p:sp>
        <p:nvSpPr>
          <p:cNvPr id="4" name="Slide Number Placeholder 3"/>
          <p:cNvSpPr>
            <a:spLocks noGrp="1"/>
          </p:cNvSpPr>
          <p:nvPr>
            <p:ph type="sldNum" sz="quarter" idx="10"/>
          </p:nvPr>
        </p:nvSpPr>
        <p:spPr/>
        <p:txBody>
          <a:bodyPr/>
          <a:lstStyle/>
          <a:p>
            <a:fld id="{236F376C-05AE-40DA-9153-0868A2A48635}" type="slidenum">
              <a:rPr lang="en-US" smtClean="0"/>
              <a:t>30</a:t>
            </a:fld>
            <a:endParaRPr lang="en-US"/>
          </a:p>
        </p:txBody>
      </p:sp>
    </p:spTree>
    <p:extLst>
      <p:ext uri="{BB962C8B-B14F-4D97-AF65-F5344CB8AC3E}">
        <p14:creationId xmlns:p14="http://schemas.microsoft.com/office/powerpoint/2010/main" val="289656433"/>
      </p:ext>
    </p:extLst>
  </p:cSld>
  <p:clrMapOvr>
    <a:overrideClrMapping bg1="lt1" tx1="dk1" bg2="lt2" tx2="dk2" accent1="accent1" accent2="accent2" accent3="accent3" accent4="accent4" accent5="accent5" accent6="accent6" hlink="hlink" folHlink="folHlink"/>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1255713" y="717550"/>
            <a:ext cx="4799012" cy="3600450"/>
          </a:xfrm>
        </p:spPr>
      </p:sp>
      <p:sp>
        <p:nvSpPr>
          <p:cNvPr id="57347" name="Notes Placeholder 2"/>
          <p:cNvSpPr>
            <a:spLocks noGrp="1" noChangeArrowheads="1"/>
          </p:cNvSpPr>
          <p:nvPr>
            <p:ph type="body" idx="1"/>
          </p:nvPr>
        </p:nvSpPr>
        <p:spPr>
          <a:noFill/>
        </p:spPr>
        <p:txBody>
          <a:bodyPr anchor="t"/>
          <a:lstStyle/>
          <a:p>
            <a:endParaRPr lang="en-US" altLang="en-US" b="1"/>
          </a:p>
          <a:p>
            <a:r>
              <a:rPr lang="en-US" altLang="en-US" b="1"/>
              <a:t>Note for Trainer:</a:t>
            </a:r>
          </a:p>
          <a:p>
            <a:endParaRPr lang="en-US" altLang="en-US"/>
          </a:p>
          <a:p>
            <a:r>
              <a:rPr lang="en-US" altLang="en-US">
                <a:solidFill>
                  <a:schemeClr val="tx1"/>
                </a:solidFill>
                <a:cs typeface="Times New Roman" panose="02020603050405020304" pitchFamily="18" charset="0"/>
              </a:rPr>
              <a:t>Photo</a:t>
            </a:r>
            <a:r>
              <a:rPr lang="en-US" altLang="en-US" baseline="0">
                <a:solidFill>
                  <a:schemeClr val="tx1"/>
                </a:solidFill>
                <a:cs typeface="Times New Roman" panose="02020603050405020304" pitchFamily="18" charset="0"/>
              </a:rPr>
              <a:t> is copied from (https://www.osha.gov/dts/weather/flood/)</a:t>
            </a:r>
            <a:endParaRPr lang="en-US" altLang="en-US">
              <a:solidFill>
                <a:schemeClr val="tx1"/>
              </a:solidFill>
              <a:cs typeface="Times New Roman" panose="02020603050405020304" pitchFamily="18" charset="0"/>
            </a:endParaRPr>
          </a:p>
          <a:p>
            <a:endParaRPr lang="en-US" altLang="en-US"/>
          </a:p>
        </p:txBody>
      </p:sp>
      <p:sp>
        <p:nvSpPr>
          <p:cNvPr id="57348" name="Slide Number Placeholder 3"/>
          <p:cNvSpPr txBox="1">
            <a:spLocks noGrp="1" noChangeArrowheads="1"/>
          </p:cNvSpPr>
          <p:nvPr/>
        </p:nvSpPr>
        <p:spPr bwMode="auto">
          <a:xfrm>
            <a:off x="4144963"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49" tIns="46445" rIns="93249" bIns="46445" anchor="b"/>
          <a:lstStyle>
            <a:lvl1pPr>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1pPr>
            <a:lvl2pPr marL="742950" indent="-28575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2pPr>
            <a:lvl3pPr marL="11430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3pPr>
            <a:lvl4pPr marL="16002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4pPr>
            <a:lvl5pPr marL="20574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5pPr>
            <a:lvl6pPr marL="25146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6pPr>
            <a:lvl7pPr marL="29718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7pPr>
            <a:lvl8pPr marL="34290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8pPr>
            <a:lvl9pPr marL="38862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9pPr>
          </a:lstStyle>
          <a:p>
            <a:pPr algn="r" eaLnBrk="1" hangingPunct="1">
              <a:buSzPct val="45000"/>
              <a:buFont typeface="StarSymbol" charset="0"/>
              <a:buNone/>
            </a:pPr>
            <a:fld id="{A0E68691-3E4E-4713-BCB6-B0944FFFDF72}" type="slidenum">
              <a:rPr lang="en-US" altLang="en-US" sz="1200">
                <a:solidFill>
                  <a:srgbClr val="000000"/>
                </a:solidFill>
                <a:latin typeface="Times New Roman" panose="02020603050405020304" pitchFamily="18" charset="0"/>
                <a:ea typeface="SimSun" panose="02010600030101010101" pitchFamily="2" charset="-122"/>
                <a:cs typeface="AR PL UMing HK" charset="0"/>
              </a:rPr>
              <a:pPr algn="r" eaLnBrk="1" hangingPunct="1">
                <a:buSzPct val="45000"/>
                <a:buFont typeface="StarSymbol" charset="0"/>
                <a:buNone/>
              </a:pPr>
              <a:t>31</a:t>
            </a:fld>
            <a:endParaRPr lang="en-US" altLang="en-US" sz="1200">
              <a:solidFill>
                <a:srgbClr val="000000"/>
              </a:solidFill>
              <a:latin typeface="Times New Roman" panose="02020603050405020304" pitchFamily="18" charset="0"/>
              <a:ea typeface="SimSun" panose="02010600030101010101" pitchFamily="2" charset="-122"/>
              <a:cs typeface="AR PL UMing HK"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31</a:t>
            </a:fld>
            <a:endParaRPr lang="en-US"/>
          </a:p>
        </p:txBody>
      </p:sp>
    </p:spTree>
    <p:extLst>
      <p:ext uri="{BB962C8B-B14F-4D97-AF65-F5344CB8AC3E}">
        <p14:creationId xmlns:p14="http://schemas.microsoft.com/office/powerpoint/2010/main" val="308713414"/>
      </p:ext>
    </p:extLst>
  </p:cSld>
  <p:clrMapOvr>
    <a:overrideClrMapping bg1="lt1" tx1="dk1" bg2="lt2" tx2="dk2" accent1="accent1" accent2="accent2" accent3="accent3" accent4="accent4" accent5="accent5" accent6="accent6" hlink="hlink" folHlink="folHlink"/>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1255713" y="717550"/>
            <a:ext cx="4800600" cy="3600450"/>
          </a:xfrm>
        </p:spPr>
      </p:sp>
      <p:sp>
        <p:nvSpPr>
          <p:cNvPr id="59395" name="Notes Placeholder 2"/>
          <p:cNvSpPr>
            <a:spLocks noGrp="1"/>
          </p:cNvSpPr>
          <p:nvPr>
            <p:ph type="body" idx="1"/>
          </p:nvPr>
        </p:nvSpPr>
        <p:spPr>
          <a:noFill/>
        </p:spPr>
        <p:txBody>
          <a:bodyPr/>
          <a:lstStyle/>
          <a:p>
            <a:endParaRPr lang="en-US" altLang="en-US" b="1"/>
          </a:p>
          <a:p>
            <a:r>
              <a:rPr lang="en-US" altLang="en-US" b="1"/>
              <a:t>Note for Trainer:</a:t>
            </a:r>
          </a:p>
          <a:p>
            <a:endParaRPr lang="en-US" altLang="en-US" b="1">
              <a:solidFill>
                <a:srgbClr val="292526"/>
              </a:solidFill>
            </a:endParaRPr>
          </a:p>
          <a:p>
            <a:r>
              <a:rPr lang="en-US"/>
              <a:t>Photo is copied from (https://www.osha.gov/Publications/trench/3215_trench_poster_eng.pdf)</a:t>
            </a:r>
            <a:endParaRPr lang="en-US" altLang="en-US">
              <a:solidFill>
                <a:schemeClr val="tx1"/>
              </a:solidFill>
            </a:endParaRPr>
          </a:p>
          <a:p>
            <a:pPr>
              <a:buFont typeface="Arial" panose="020B0604020202020204" pitchFamily="34" charset="0"/>
              <a:buNone/>
            </a:pPr>
            <a:endParaRPr lang="en-US" altLang="en-US">
              <a:solidFill>
                <a:schemeClr val="tx1"/>
              </a:solidFill>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32</a:t>
            </a:fld>
            <a:endParaRPr lang="en-US"/>
          </a:p>
        </p:txBody>
      </p:sp>
    </p:spTree>
    <p:extLst>
      <p:ext uri="{BB962C8B-B14F-4D97-AF65-F5344CB8AC3E}">
        <p14:creationId xmlns:p14="http://schemas.microsoft.com/office/powerpoint/2010/main" val="9960610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endParaRPr lang="en-US" altLang="en-US">
              <a:latin typeface="Arial" panose="020B0604020202020204" pitchFamily="34" charset="0"/>
            </a:endParaRPr>
          </a:p>
          <a:p>
            <a:r>
              <a:rPr lang="en-US" sz="1200" b="0" i="0" u="none" strike="noStrike" kern="1200" baseline="0">
                <a:solidFill>
                  <a:schemeClr val="tx1"/>
                </a:solidFill>
                <a:latin typeface="+mn-lt"/>
                <a:ea typeface="+mn-ea"/>
                <a:cs typeface="+mn-cs"/>
              </a:rPr>
              <a:t>Cave-ins pose the greatest risk and are more likely than some other excavation-related incidents to result in worker fatalities. One cubic yard of soil can weigh as much as a car.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a:solidFill>
                  <a:schemeClr val="tx1"/>
                </a:solidFill>
                <a:latin typeface="+mn-lt"/>
                <a:ea typeface="+mn-ea"/>
                <a:cs typeface="+mn-cs"/>
              </a:rPr>
              <a:t>(Refer to OSHA Trenching and Excavation Safety Publication https://www.osha.gov/Publications/osha2226.pdf)</a:t>
            </a:r>
          </a:p>
          <a:p>
            <a:endParaRPr lang="en-US" sz="1200" b="0" i="0" u="none" strike="noStrike" kern="1200" baseline="0">
              <a:solidFill>
                <a:schemeClr val="tx1"/>
              </a:solidFill>
              <a:latin typeface="+mn-lt"/>
              <a:ea typeface="+mn-ea"/>
              <a:cs typeface="+mn-cs"/>
            </a:endParaRPr>
          </a:p>
          <a:p>
            <a:endParaRPr lang="en-US" altLang="en-US"/>
          </a:p>
        </p:txBody>
      </p:sp>
      <p:sp>
        <p:nvSpPr>
          <p:cNvPr id="4" name="Slide Number Placeholder 3"/>
          <p:cNvSpPr>
            <a:spLocks noGrp="1"/>
          </p:cNvSpPr>
          <p:nvPr>
            <p:ph type="sldNum" sz="quarter" idx="10"/>
          </p:nvPr>
        </p:nvSpPr>
        <p:spPr/>
        <p:txBody>
          <a:bodyPr/>
          <a:lstStyle/>
          <a:p>
            <a:fld id="{236F376C-05AE-40DA-9153-0868A2A48635}" type="slidenum">
              <a:rPr lang="en-US" smtClean="0"/>
              <a:t>33</a:t>
            </a:fld>
            <a:endParaRPr lang="en-US"/>
          </a:p>
        </p:txBody>
      </p:sp>
    </p:spTree>
    <p:extLst>
      <p:ext uri="{BB962C8B-B14F-4D97-AF65-F5344CB8AC3E}">
        <p14:creationId xmlns:p14="http://schemas.microsoft.com/office/powerpoint/2010/main" val="18770691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a:lnSpc>
                <a:spcPct val="100000"/>
              </a:lnSpc>
              <a:spcBef>
                <a:spcPts val="0"/>
              </a:spcBef>
              <a:spcAft>
                <a:spcPts val="0"/>
              </a:spcAft>
              <a:buClrTx/>
              <a:buSzTx/>
              <a:buNone/>
              <a:tabLst/>
              <a:defRPr/>
            </a:pPr>
            <a:endParaRPr lang="en-US"/>
          </a:p>
          <a:p>
            <a:pPr>
              <a:defRPr/>
            </a:pPr>
            <a:r>
              <a:rPr lang="en-US" b="1"/>
              <a:t>Note for Trainer:</a:t>
            </a:r>
            <a:endParaRPr lang="en-US"/>
          </a:p>
          <a:p>
            <a:pPr>
              <a:defRPr/>
            </a:pPr>
            <a:endParaRPr lang="en-US" b="1"/>
          </a:p>
          <a:p>
            <a:pPr>
              <a:defRPr/>
            </a:pPr>
            <a:r>
              <a:rPr lang="en-US"/>
              <a:t>Never enter unprotected trench. Trench collapse is sudden without warning, so never assume that a worker would have time to exit of the trench when cave-in happens.</a:t>
            </a:r>
            <a:endParaRPr lang="en-US">
              <a:cs typeface="Calibri"/>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34</a:t>
            </a:fld>
            <a:endParaRPr lang="en-US"/>
          </a:p>
        </p:txBody>
      </p:sp>
    </p:spTree>
    <p:extLst>
      <p:ext uri="{BB962C8B-B14F-4D97-AF65-F5344CB8AC3E}">
        <p14:creationId xmlns:p14="http://schemas.microsoft.com/office/powerpoint/2010/main" val="10231318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r>
              <a:rPr lang="en-US" altLang="en-US"/>
              <a:t>https://www.pecsafety.com/safetymeetings/2012-02-Excavating-and-Trenching-Quiz.pdf</a:t>
            </a:r>
          </a:p>
          <a:p>
            <a:endParaRPr lang="en-US" altLang="en-US"/>
          </a:p>
          <a:p>
            <a:r>
              <a:rPr lang="en-US" altLang="en-US"/>
              <a:t>https://www.digdifferent.com/online_exclusives/2018/05/think-it-cant-happen-to-you-how-to-respond-to-a-trench-collapse</a:t>
            </a:r>
          </a:p>
          <a:p>
            <a:endParaRPr lang="en-US" altLang="en-US"/>
          </a:p>
        </p:txBody>
      </p:sp>
      <p:sp>
        <p:nvSpPr>
          <p:cNvPr id="4" name="Slide Number Placeholder 3"/>
          <p:cNvSpPr>
            <a:spLocks noGrp="1"/>
          </p:cNvSpPr>
          <p:nvPr>
            <p:ph type="sldNum" sz="quarter" idx="10"/>
          </p:nvPr>
        </p:nvSpPr>
        <p:spPr/>
        <p:txBody>
          <a:bodyPr/>
          <a:lstStyle/>
          <a:p>
            <a:fld id="{236F376C-05AE-40DA-9153-0868A2A48635}" type="slidenum">
              <a:rPr lang="en-US" smtClean="0"/>
              <a:t>35</a:t>
            </a:fld>
            <a:endParaRPr lang="en-US"/>
          </a:p>
        </p:txBody>
      </p:sp>
    </p:spTree>
    <p:extLst>
      <p:ext uri="{BB962C8B-B14F-4D97-AF65-F5344CB8AC3E}">
        <p14:creationId xmlns:p14="http://schemas.microsoft.com/office/powerpoint/2010/main" val="6977941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endParaRPr lang="en-US" altLang="en-US" b="0">
              <a:solidFill>
                <a:srgbClr val="292526"/>
              </a:solidFill>
            </a:endParaRPr>
          </a:p>
          <a:p>
            <a:endParaRPr lang="en-US" altLang="en-US">
              <a:latin typeface="Arial" panose="020B0604020202020204" pitchFamily="34" charset="0"/>
            </a:endParaRPr>
          </a:p>
          <a:p>
            <a:r>
              <a:rPr lang="en-US" altLang="en-US"/>
              <a:t>https://www.osha.gov/fatalities</a:t>
            </a:r>
          </a:p>
          <a:p>
            <a:endParaRPr lang="en-US" altLang="en-US"/>
          </a:p>
          <a:p>
            <a:r>
              <a:rPr lang="en-US" altLang="en-US"/>
              <a:t>https://www.osha.gov/pls/imis/establishment.inspection_detail?id=1395796.015</a:t>
            </a:r>
          </a:p>
          <a:p>
            <a:r>
              <a:rPr lang="en-US" altLang="en-US"/>
              <a:t>https://www.osha.gov/pls/imis/establishment.inspection_detail?id=1417434.015</a:t>
            </a:r>
          </a:p>
          <a:p>
            <a:r>
              <a:rPr lang="en-US" altLang="en-US"/>
              <a:t>https://www.osha.gov/pls/imis/establishment.inspection_detail?id=1395796.015</a:t>
            </a:r>
          </a:p>
        </p:txBody>
      </p:sp>
      <p:sp>
        <p:nvSpPr>
          <p:cNvPr id="4" name="Slide Number Placeholder 3"/>
          <p:cNvSpPr>
            <a:spLocks noGrp="1"/>
          </p:cNvSpPr>
          <p:nvPr>
            <p:ph type="sldNum" sz="quarter" idx="10"/>
          </p:nvPr>
        </p:nvSpPr>
        <p:spPr/>
        <p:txBody>
          <a:bodyPr/>
          <a:lstStyle/>
          <a:p>
            <a:fld id="{236F376C-05AE-40DA-9153-0868A2A48635}" type="slidenum">
              <a:rPr lang="en-US" smtClean="0"/>
              <a:t>36</a:t>
            </a:fld>
            <a:endParaRPr lang="en-US"/>
          </a:p>
        </p:txBody>
      </p:sp>
    </p:spTree>
    <p:extLst>
      <p:ext uri="{BB962C8B-B14F-4D97-AF65-F5344CB8AC3E}">
        <p14:creationId xmlns:p14="http://schemas.microsoft.com/office/powerpoint/2010/main" val="25978709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pPr algn="just" eaLnBrk="1" hangingPunct="1">
              <a:buClr>
                <a:srgbClr val="3333FF"/>
              </a:buClr>
              <a:buFont typeface="Arial" panose="020B0604020202020204" pitchFamily="34" charset="0"/>
              <a:buNone/>
            </a:pPr>
            <a:r>
              <a:rPr lang="en-US" altLang="en-US">
                <a:latin typeface="Times New Roman" panose="02020603050405020304" pitchFamily="18" charset="0"/>
                <a:cs typeface="Times New Roman" panose="02020603050405020304" pitchFamily="18" charset="0"/>
              </a:rPr>
              <a:t>The last accident is quite similar to the case study that we discuss.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a:latin typeface="Times New Roman" panose="02020603050405020304" pitchFamily="18" charset="0"/>
              <a:cs typeface="Times New Roman" panose="02020603050405020304" pitchFamily="18" charset="0"/>
            </a:endParaRPr>
          </a:p>
          <a:p>
            <a:r>
              <a:rPr lang="en-US" altLang="en-US">
                <a:latin typeface="Times New Roman" panose="02020603050405020304" pitchFamily="18" charset="0"/>
                <a:cs typeface="Times New Roman" panose="02020603050405020304" pitchFamily="18" charset="0"/>
              </a:rPr>
              <a:t>https://www.osha.gov/pls/imis/establishment.inspection_detail?id=1396424.015</a:t>
            </a:r>
          </a:p>
          <a:p>
            <a:endParaRPr lang="en-US" altLang="en-US">
              <a:latin typeface="Times New Roman" panose="02020603050405020304" pitchFamily="18" charset="0"/>
              <a:cs typeface="Times New Roman" panose="02020603050405020304" pitchFamily="18" charset="0"/>
            </a:endParaRPr>
          </a:p>
          <a:p>
            <a:r>
              <a:rPr lang="en-US" altLang="en-US">
                <a:latin typeface="Times New Roman" panose="02020603050405020304" pitchFamily="18" charset="0"/>
                <a:cs typeface="Times New Roman" panose="02020603050405020304" pitchFamily="18" charset="0"/>
              </a:rPr>
              <a:t>https://www.osha.gov/pls/imis/establishment.inspection_detail?id=1235208.015</a:t>
            </a:r>
          </a:p>
          <a:p>
            <a:endParaRPr lang="en-US" altLang="en-US"/>
          </a:p>
        </p:txBody>
      </p:sp>
      <p:sp>
        <p:nvSpPr>
          <p:cNvPr id="4" name="Slide Number Placeholder 3"/>
          <p:cNvSpPr>
            <a:spLocks noGrp="1"/>
          </p:cNvSpPr>
          <p:nvPr>
            <p:ph type="sldNum" sz="quarter" idx="10"/>
          </p:nvPr>
        </p:nvSpPr>
        <p:spPr/>
        <p:txBody>
          <a:bodyPr/>
          <a:lstStyle/>
          <a:p>
            <a:fld id="{236F376C-05AE-40DA-9153-0868A2A48635}" type="slidenum">
              <a:rPr lang="en-US" smtClean="0"/>
              <a:t>37</a:t>
            </a:fld>
            <a:endParaRPr lang="en-US"/>
          </a:p>
        </p:txBody>
      </p:sp>
    </p:spTree>
    <p:extLst>
      <p:ext uri="{BB962C8B-B14F-4D97-AF65-F5344CB8AC3E}">
        <p14:creationId xmlns:p14="http://schemas.microsoft.com/office/powerpoint/2010/main" val="42492070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endParaRPr lang="en-US" altLang="en-US" b="0">
              <a:solidFill>
                <a:srgbClr val="292526"/>
              </a:solidFill>
            </a:endParaRPr>
          </a:p>
          <a:p>
            <a:endParaRPr lang="en-US" altLang="en-US"/>
          </a:p>
          <a:p>
            <a:r>
              <a:rPr lang="en-US" altLang="en-US"/>
              <a:t>https://www.osha.gov/oshstats/commonstats.html</a:t>
            </a:r>
          </a:p>
          <a:p>
            <a:endParaRPr lang="en-US" altLang="en-US"/>
          </a:p>
          <a:p>
            <a:r>
              <a:rPr lang="en-US" altLang="en-US"/>
              <a:t>https://www.osha.gov/pls/imis/AccidentSearch.search?acc_keyword=%22Cave-In%22&amp;keyword_list=on</a:t>
            </a:r>
          </a:p>
          <a:p>
            <a:endParaRPr lang="en-US" altLang="en-US"/>
          </a:p>
        </p:txBody>
      </p:sp>
      <p:sp>
        <p:nvSpPr>
          <p:cNvPr id="4" name="Slide Number Placeholder 3"/>
          <p:cNvSpPr>
            <a:spLocks noGrp="1"/>
          </p:cNvSpPr>
          <p:nvPr>
            <p:ph type="sldNum" sz="quarter" idx="10"/>
          </p:nvPr>
        </p:nvSpPr>
        <p:spPr/>
        <p:txBody>
          <a:bodyPr/>
          <a:lstStyle/>
          <a:p>
            <a:fld id="{236F376C-05AE-40DA-9153-0868A2A48635}" type="slidenum">
              <a:rPr lang="en-US" smtClean="0"/>
              <a:t>38</a:t>
            </a:fld>
            <a:endParaRPr lang="en-US"/>
          </a:p>
        </p:txBody>
      </p:sp>
    </p:spTree>
    <p:extLst>
      <p:ext uri="{BB962C8B-B14F-4D97-AF65-F5344CB8AC3E}">
        <p14:creationId xmlns:p14="http://schemas.microsoft.com/office/powerpoint/2010/main" val="12776894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b="1"/>
          </a:p>
          <a:p>
            <a:r>
              <a:rPr lang="en-US" altLang="en-US" b="1"/>
              <a:t>Note for trainer:</a:t>
            </a:r>
          </a:p>
          <a:p>
            <a:endParaRPr lang="en-US" altLang="en-US"/>
          </a:p>
          <a:p>
            <a:r>
              <a:rPr lang="en-US" altLang="en-US"/>
              <a:t>Ask the class how many of these exist in this photo?</a:t>
            </a:r>
          </a:p>
          <a:p>
            <a:endParaRPr lang="en-US" altLang="en-US"/>
          </a:p>
          <a:p>
            <a:r>
              <a:rPr lang="en-US" altLang="en-US"/>
              <a:t>Have the students brainstorm on what environmental hazards might be.</a:t>
            </a:r>
          </a:p>
          <a:p>
            <a:endParaRPr lang="en-US" altLang="en-US"/>
          </a:p>
          <a:p>
            <a:r>
              <a:rPr lang="en-US" altLang="en-US"/>
              <a:t>Ask the students which they feel is the greatest hazard?</a:t>
            </a:r>
          </a:p>
          <a:p>
            <a:endParaRPr lang="en-US" altLang="en-US">
              <a:latin typeface="Arial" panose="020B0604020202020204" pitchFamily="34" charset="0"/>
            </a:endParaRPr>
          </a:p>
          <a:p>
            <a:pPr>
              <a:defRPr/>
            </a:pPr>
            <a:r>
              <a:rPr lang="en-US"/>
              <a:t>Photo is copied from </a:t>
            </a:r>
            <a:r>
              <a:rPr lang="en-US" altLang="zh-CN" sz="1200">
                <a:ea typeface="宋体"/>
              </a:rPr>
              <a:t>(https://www.osha.gov/sites/default/files/2018-12/fy15_sh-27662-sh5_Excavation_Safety.pptx</a:t>
            </a:r>
            <a:r>
              <a:rPr lang="en-US" altLang="zh-CN">
                <a:ea typeface="宋体"/>
              </a:rPr>
              <a:t>).</a:t>
            </a:r>
            <a:endParaRPr lang="en-GB" altLang="en-US" sz="1200">
              <a:ea typeface="宋体"/>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39</a:t>
            </a:fld>
            <a:endParaRPr lang="en-US"/>
          </a:p>
        </p:txBody>
      </p:sp>
    </p:spTree>
    <p:extLst>
      <p:ext uri="{BB962C8B-B14F-4D97-AF65-F5344CB8AC3E}">
        <p14:creationId xmlns:p14="http://schemas.microsoft.com/office/powerpoint/2010/main" val="3420389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255713" y="717550"/>
            <a:ext cx="4799012" cy="3600450"/>
          </a:xfrm>
        </p:spPr>
      </p:sp>
      <p:sp>
        <p:nvSpPr>
          <p:cNvPr id="26627" name="Notes Placeholder 2"/>
          <p:cNvSpPr>
            <a:spLocks noGrp="1" noChangeArrowheads="1"/>
          </p:cNvSpPr>
          <p:nvPr>
            <p:ph type="body" idx="1"/>
          </p:nvPr>
        </p:nvSpPr>
        <p:spPr>
          <a:noFill/>
        </p:spPr>
        <p:txBody>
          <a:bodyPr anchor="t"/>
          <a:lstStyle/>
          <a:p>
            <a:endParaRPr lang="en-US" b="1"/>
          </a:p>
          <a:p>
            <a:r>
              <a:rPr lang="en-US" b="1"/>
              <a:t>Note for Trainer:</a:t>
            </a:r>
            <a:endParaRPr lang="en-US"/>
          </a:p>
          <a:p>
            <a:endParaRPr lang="en-US"/>
          </a:p>
          <a:p>
            <a:r>
              <a:rPr lang="en-US"/>
              <a:t>This page shows the step-by-step training agenda.</a:t>
            </a:r>
            <a:endParaRPr lang="en-US">
              <a:cs typeface="Calibri"/>
            </a:endParaRPr>
          </a:p>
        </p:txBody>
      </p:sp>
      <p:sp>
        <p:nvSpPr>
          <p:cNvPr id="26628" name="Slide Number Placeholder 3"/>
          <p:cNvSpPr txBox="1">
            <a:spLocks noGrp="1" noChangeArrowheads="1"/>
          </p:cNvSpPr>
          <p:nvPr/>
        </p:nvSpPr>
        <p:spPr bwMode="auto">
          <a:xfrm>
            <a:off x="4144963"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49" tIns="46445" rIns="93249" bIns="46445" anchor="b"/>
          <a:lstStyle>
            <a:lvl1pPr>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1pPr>
            <a:lvl2pPr marL="742950" indent="-28575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2pPr>
            <a:lvl3pPr marL="11430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3pPr>
            <a:lvl4pPr marL="16002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4pPr>
            <a:lvl5pPr marL="20574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5pPr>
            <a:lvl6pPr marL="25146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6pPr>
            <a:lvl7pPr marL="29718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7pPr>
            <a:lvl8pPr marL="34290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8pPr>
            <a:lvl9pPr marL="38862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9pPr>
          </a:lstStyle>
          <a:p>
            <a:pPr algn="r" eaLnBrk="1" hangingPunct="1">
              <a:buSzPct val="45000"/>
              <a:buFont typeface="StarSymbol" charset="0"/>
              <a:buNone/>
            </a:pPr>
            <a:fld id="{16F7CAB5-C6BB-4759-8763-0644849A5342}" type="slidenum">
              <a:rPr lang="en-US" altLang="en-US" sz="1200">
                <a:solidFill>
                  <a:srgbClr val="000000"/>
                </a:solidFill>
                <a:latin typeface="Times New Roman" panose="02020603050405020304" pitchFamily="18" charset="0"/>
                <a:ea typeface="SimSun" panose="02010600030101010101" pitchFamily="2" charset="-122"/>
                <a:cs typeface="AR PL UMing HK" charset="0"/>
              </a:rPr>
              <a:pPr algn="r" eaLnBrk="1" hangingPunct="1">
                <a:buSzPct val="45000"/>
                <a:buFont typeface="StarSymbol" charset="0"/>
                <a:buNone/>
              </a:pPr>
              <a:t>4</a:t>
            </a:fld>
            <a:endParaRPr lang="en-US" altLang="en-US" sz="1200">
              <a:solidFill>
                <a:srgbClr val="000000"/>
              </a:solidFill>
              <a:latin typeface="Times New Roman" panose="02020603050405020304" pitchFamily="18" charset="0"/>
              <a:ea typeface="SimSun" panose="02010600030101010101" pitchFamily="2" charset="-122"/>
              <a:cs typeface="AR PL UMing HK"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4</a:t>
            </a:fld>
            <a:endParaRPr lang="en-US"/>
          </a:p>
        </p:txBody>
      </p:sp>
    </p:spTree>
    <p:extLst>
      <p:ext uri="{BB962C8B-B14F-4D97-AF65-F5344CB8AC3E}">
        <p14:creationId xmlns:p14="http://schemas.microsoft.com/office/powerpoint/2010/main" val="3546944398"/>
      </p:ext>
    </p:extLst>
  </p:cSld>
  <p:clrMapOvr>
    <a:overrideClrMapping bg1="lt1" tx1="dk1" bg2="lt2" tx2="dk2" accent1="accent1" accent2="accent2" accent3="accent3" accent4="accent4" accent5="accent5" accent6="accent6" hlink="hlink" folHlink="folHlink"/>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a:latin typeface="Arial" panose="020B0604020202020204" pitchFamily="34" charset="0"/>
            </a:endParaRPr>
          </a:p>
          <a:p>
            <a:r>
              <a:rPr lang="en-US" b="1"/>
              <a:t>Note for Trainer:</a:t>
            </a:r>
            <a:endParaRPr lang="en-US"/>
          </a:p>
          <a:p>
            <a:endParaRPr lang="en-US"/>
          </a:p>
          <a:p>
            <a:r>
              <a:rPr lang="en-US"/>
              <a:t>The second section will be about excavation hazards in Construction. </a:t>
            </a:r>
          </a:p>
        </p:txBody>
      </p:sp>
      <p:sp>
        <p:nvSpPr>
          <p:cNvPr id="4" name="Slide Number Placeholder 3"/>
          <p:cNvSpPr>
            <a:spLocks noGrp="1"/>
          </p:cNvSpPr>
          <p:nvPr>
            <p:ph type="sldNum" sz="quarter" idx="10"/>
          </p:nvPr>
        </p:nvSpPr>
        <p:spPr/>
        <p:txBody>
          <a:bodyPr/>
          <a:lstStyle/>
          <a:p>
            <a:fld id="{236F376C-05AE-40DA-9153-0868A2A48635}" type="slidenum">
              <a:rPr lang="en-US" smtClean="0"/>
              <a:t>40</a:t>
            </a:fld>
            <a:endParaRPr lang="en-US"/>
          </a:p>
        </p:txBody>
      </p:sp>
    </p:spTree>
    <p:extLst>
      <p:ext uri="{BB962C8B-B14F-4D97-AF65-F5344CB8AC3E}">
        <p14:creationId xmlns:p14="http://schemas.microsoft.com/office/powerpoint/2010/main" val="37025896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t>Note for Trainer:</a:t>
            </a:r>
            <a:endParaRPr lang="en-US" altLang="en-US" dirty="0"/>
          </a:p>
          <a:p>
            <a:endParaRPr lang="en-US" altLang="en-US"/>
          </a:p>
          <a:p>
            <a:r>
              <a:rPr lang="en-US" sz="1200" b="0" i="0" kern="1200" dirty="0">
                <a:solidFill>
                  <a:schemeClr val="tx1"/>
                </a:solidFill>
                <a:effectLst/>
                <a:latin typeface="+mn-lt"/>
                <a:ea typeface="+mn-ea"/>
                <a:cs typeface="+mn-cs"/>
              </a:rPr>
              <a:t>According to OSHA Regulation</a:t>
            </a:r>
            <a:r>
              <a:rPr lang="en-US" sz="1200" b="0" i="0" kern="1200" baseline="0" dirty="0">
                <a:solidFill>
                  <a:schemeClr val="tx1"/>
                </a:solidFill>
                <a:effectLst/>
                <a:latin typeface="+mn-lt"/>
                <a:ea typeface="+mn-ea"/>
                <a:cs typeface="+mn-cs"/>
              </a:rPr>
              <a:t> 1029.650(b), </a:t>
            </a:r>
            <a:r>
              <a:rPr lang="en-US" sz="1200" b="0" i="0" kern="1200" dirty="0">
                <a:solidFill>
                  <a:schemeClr val="tx1"/>
                </a:solidFill>
                <a:effectLst/>
                <a:latin typeface="+mn-lt"/>
                <a:ea typeface="+mn-ea"/>
                <a:cs typeface="+mn-cs"/>
              </a:rPr>
              <a:t>"Cave-in" means the separation of a mass of soil or rock material from the side of an excavation, or the loss of soil from under a trench shield or support system, and its sudden movement into the excavation, either by falling or sliding, in sufficient quantity so that it could entrap, bury, or other wise injure and immobilize a person.</a:t>
            </a:r>
            <a:endParaRPr lang="en-US" sz="1200" b="0" i="0" kern="1200" dirty="0">
              <a:solidFill>
                <a:schemeClr val="tx1"/>
              </a:solidFill>
              <a:effectLst/>
              <a:latin typeface="+mn-lt"/>
              <a:cs typeface="Calibri"/>
            </a:endParaRPr>
          </a:p>
          <a:p>
            <a:endParaRPr lang="en-US" altLang="en-US"/>
          </a:p>
          <a:p>
            <a:r>
              <a:rPr lang="en-US" altLang="en-US" dirty="0"/>
              <a:t>Cave-ins pose the greatest risk and are much more likely than other excavation related accidents to result in worker fatalities.</a:t>
            </a:r>
            <a:endParaRPr lang="en-US" altLang="en-US" dirty="0">
              <a:cs typeface="Calibri"/>
            </a:endParaRPr>
          </a:p>
          <a:p>
            <a:r>
              <a:rPr lang="en-US" altLang="en-US" dirty="0"/>
              <a:t>Only 2-3 cut feet of soil can put enough pressure on your body and keep you out of breathing. Only 4-6 minutes without oxygen, can cause permeant brain damage, 10 minutes will be too late.</a:t>
            </a:r>
            <a:endParaRPr lang="en-US" altLang="en-US" dirty="0">
              <a:cs typeface="Calibri"/>
            </a:endParaRPr>
          </a:p>
          <a:p>
            <a:pPr>
              <a:defRPr/>
            </a:pPr>
            <a:r>
              <a:rPr lang="en-US" dirty="0"/>
              <a:t>OSHA standards require that all trenches</a:t>
            </a:r>
            <a:r>
              <a:rPr lang="en-US" baseline="0" dirty="0"/>
              <a:t> and excavations</a:t>
            </a:r>
            <a:r>
              <a:rPr lang="en-US" dirty="0"/>
              <a:t> 5 feet or deeper be protected against sidewalls collapsing. This photo illustrates hazards such as employees working in an unprotected excavation, without a ladder and with debris piled atop the excavation. These workers could have been crushed and buried in seconds beneath tons of soil and debris, without any escape options. </a:t>
            </a:r>
            <a:endParaRPr lang="en-US" dirty="0">
              <a:cs typeface="Calibri"/>
            </a:endParaRPr>
          </a:p>
          <a:p>
            <a:endParaRPr lang="en-US" altLang="en-US"/>
          </a:p>
          <a:p>
            <a:r>
              <a:rPr lang="en-US" altLang="en-US" dirty="0"/>
              <a:t>Photo</a:t>
            </a:r>
            <a:r>
              <a:rPr lang="en-US" altLang="en-US" baseline="0" dirty="0"/>
              <a:t> is captured from OSHA News Release (</a:t>
            </a:r>
            <a:r>
              <a:rPr lang="en-US" altLang="en-US" dirty="0"/>
              <a:t>https://www.osha.gov/news/newsreleases/region1/02102014)</a:t>
            </a:r>
            <a:endParaRPr lang="en-US" altLang="en-US" dirty="0">
              <a:cs typeface="Calibri"/>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41</a:t>
            </a:fld>
            <a:endParaRPr lang="en-US"/>
          </a:p>
        </p:txBody>
      </p:sp>
    </p:spTree>
    <p:extLst>
      <p:ext uri="{BB962C8B-B14F-4D97-AF65-F5344CB8AC3E}">
        <p14:creationId xmlns:p14="http://schemas.microsoft.com/office/powerpoint/2010/main" val="15013091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On April 20, 2011, OSHA Compliance Officer Eliseo Hernandez and Assistant Area Director Joseph Roesler were on their way to an inspection near Auburn, Alabama, on Wednesday. Along the way they noticed an open excavation where employees were not protected from cave-ins. Immediately, they stopped and opened an inspection. The excavation was approximately 5 and 1/2 feet deep where two employees were working under an excavator bucket connecting a water line. Just after Hernandez removed the employees from the hazard, the wall of the excavation fissured and collapsed. No one was hurt, and the emphasis program on excavation and trenching demonstrated its value.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t>Photo is copied</a:t>
            </a:r>
            <a:r>
              <a:rPr lang="en-US" altLang="en-US" baseline="0"/>
              <a:t> from (https://www.osha.gov/doc/trench-collapse.html)</a:t>
            </a:r>
            <a:endParaRPr lang="en-US" altLang="en-US"/>
          </a:p>
          <a:p>
            <a:endParaRPr lang="en-US" altLang="en-US">
              <a:latin typeface="Arial" panose="020B0604020202020204" pitchFamily="34" charset="0"/>
            </a:endParaRPr>
          </a:p>
          <a:p>
            <a:endParaRPr lang="en-US" altLang="en-US"/>
          </a:p>
        </p:txBody>
      </p:sp>
      <p:sp>
        <p:nvSpPr>
          <p:cNvPr id="4" name="Slide Number Placeholder 3"/>
          <p:cNvSpPr>
            <a:spLocks noGrp="1"/>
          </p:cNvSpPr>
          <p:nvPr>
            <p:ph type="sldNum" sz="quarter" idx="10"/>
          </p:nvPr>
        </p:nvSpPr>
        <p:spPr/>
        <p:txBody>
          <a:bodyPr/>
          <a:lstStyle/>
          <a:p>
            <a:fld id="{236F376C-05AE-40DA-9153-0868A2A48635}" type="slidenum">
              <a:rPr lang="en-US" smtClean="0"/>
              <a:t>42</a:t>
            </a:fld>
            <a:endParaRPr lang="en-US"/>
          </a:p>
        </p:txBody>
      </p:sp>
    </p:spTree>
    <p:extLst>
      <p:ext uri="{BB962C8B-B14F-4D97-AF65-F5344CB8AC3E}">
        <p14:creationId xmlns:p14="http://schemas.microsoft.com/office/powerpoint/2010/main" val="18838138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endParaRPr lang="en-US" alt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t>Falling time calculator is from (https://keisan.casio.com/exec/system/1224852055)</a:t>
            </a:r>
          </a:p>
          <a:p>
            <a:r>
              <a:rPr lang="en-US" sz="1200" b="0" i="0" kern="1200">
                <a:solidFill>
                  <a:schemeClr val="tx1"/>
                </a:solidFill>
                <a:effectLst/>
                <a:latin typeface="+mn-lt"/>
                <a:ea typeface="+mn-ea"/>
                <a:cs typeface="+mn-cs"/>
              </a:rPr>
              <a:t>Soil: Weighs about 2,200 </a:t>
            </a:r>
            <a:r>
              <a:rPr lang="en-US" sz="1200" b="1" i="0" kern="1200">
                <a:solidFill>
                  <a:schemeClr val="tx1"/>
                </a:solidFill>
                <a:effectLst/>
                <a:latin typeface="+mn-lt"/>
                <a:ea typeface="+mn-ea"/>
                <a:cs typeface="+mn-cs"/>
              </a:rPr>
              <a:t>pounds</a:t>
            </a:r>
            <a:r>
              <a:rPr lang="en-US" sz="1200" b="0" i="0" kern="1200">
                <a:solidFill>
                  <a:schemeClr val="tx1"/>
                </a:solidFill>
                <a:effectLst/>
                <a:latin typeface="+mn-lt"/>
                <a:ea typeface="+mn-ea"/>
                <a:cs typeface="+mn-cs"/>
              </a:rPr>
              <a:t> per cubic yard, depending on the moisture content. Sand, Gravel, Stone: Can tip the scales at upwards of 3,000 </a:t>
            </a:r>
            <a:r>
              <a:rPr lang="en-US" sz="1200" b="1" i="0" kern="1200">
                <a:solidFill>
                  <a:schemeClr val="tx1"/>
                </a:solidFill>
                <a:effectLst/>
                <a:latin typeface="+mn-lt"/>
                <a:ea typeface="+mn-ea"/>
                <a:cs typeface="+mn-cs"/>
              </a:rPr>
              <a:t>pounds</a:t>
            </a:r>
            <a:r>
              <a:rPr lang="en-US" sz="1200" b="0" i="0" kern="1200">
                <a:solidFill>
                  <a:schemeClr val="tx1"/>
                </a:solidFill>
                <a:effectLst/>
                <a:latin typeface="+mn-lt"/>
                <a:ea typeface="+mn-ea"/>
                <a:cs typeface="+mn-cs"/>
              </a:rPr>
              <a:t> per cubic yard.</a:t>
            </a:r>
          </a:p>
          <a:p>
            <a:r>
              <a:rPr lang="en-US" altLang="en-US"/>
              <a:t>Source: https://todayshomeowner.com/buying-materials-by-the-cubic-yard-faq/#:~:text=Soil%3A%20Weighs%20about%202%2C200%20pounds,3%2C000%20pounds%20per%20cubic%20yard.</a:t>
            </a:r>
          </a:p>
        </p:txBody>
      </p:sp>
      <p:sp>
        <p:nvSpPr>
          <p:cNvPr id="4" name="Slide Number Placeholder 3"/>
          <p:cNvSpPr>
            <a:spLocks noGrp="1"/>
          </p:cNvSpPr>
          <p:nvPr>
            <p:ph type="sldNum" sz="quarter" idx="10"/>
          </p:nvPr>
        </p:nvSpPr>
        <p:spPr/>
        <p:txBody>
          <a:bodyPr/>
          <a:lstStyle/>
          <a:p>
            <a:fld id="{236F376C-05AE-40DA-9153-0868A2A48635}" type="slidenum">
              <a:rPr lang="en-US" smtClean="0"/>
              <a:t>43</a:t>
            </a:fld>
            <a:endParaRPr lang="en-US"/>
          </a:p>
        </p:txBody>
      </p:sp>
    </p:spTree>
    <p:extLst>
      <p:ext uri="{BB962C8B-B14F-4D97-AF65-F5344CB8AC3E}">
        <p14:creationId xmlns:p14="http://schemas.microsoft.com/office/powerpoint/2010/main" val="112576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a:lnSpc>
                <a:spcPct val="100000"/>
              </a:lnSpc>
              <a:spcBef>
                <a:spcPts val="0"/>
              </a:spcBef>
              <a:spcAft>
                <a:spcPts val="0"/>
              </a:spcAft>
              <a:buClrTx/>
              <a:buSzTx/>
              <a:buNone/>
              <a:tabLst/>
              <a:defRPr/>
            </a:pPr>
            <a:endParaRPr lang="en-US"/>
          </a:p>
          <a:p>
            <a:pPr>
              <a:defRPr/>
            </a:pPr>
            <a:r>
              <a:rPr lang="en-US" b="1"/>
              <a:t>Note for Trainer:</a:t>
            </a:r>
            <a:endParaRPr lang="en-US" b="1">
              <a:cs typeface="Calibri"/>
            </a:endParaRPr>
          </a:p>
          <a:p>
            <a:pPr>
              <a:defRPr/>
            </a:pPr>
            <a:endParaRPr lang="en-US" b="1">
              <a:cs typeface="Calibri"/>
            </a:endParaRPr>
          </a:p>
          <a:p>
            <a:pPr>
              <a:defRPr/>
            </a:pPr>
            <a:r>
              <a:rPr lang="en-US">
                <a:cs typeface="Calibri"/>
              </a:rPr>
              <a:t>This page shows an imagnation of how dangerous a cave-in hazard could be.  </a:t>
            </a:r>
          </a:p>
        </p:txBody>
      </p:sp>
      <p:sp>
        <p:nvSpPr>
          <p:cNvPr id="4" name="Slide Number Placeholder 3"/>
          <p:cNvSpPr>
            <a:spLocks noGrp="1"/>
          </p:cNvSpPr>
          <p:nvPr>
            <p:ph type="sldNum" sz="quarter" idx="10"/>
          </p:nvPr>
        </p:nvSpPr>
        <p:spPr/>
        <p:txBody>
          <a:bodyPr/>
          <a:lstStyle/>
          <a:p>
            <a:fld id="{236F376C-05AE-40DA-9153-0868A2A48635}" type="slidenum">
              <a:rPr lang="en-US" smtClean="0"/>
              <a:t>44</a:t>
            </a:fld>
            <a:endParaRPr lang="en-US"/>
          </a:p>
        </p:txBody>
      </p:sp>
    </p:spTree>
    <p:extLst>
      <p:ext uri="{BB962C8B-B14F-4D97-AF65-F5344CB8AC3E}">
        <p14:creationId xmlns:p14="http://schemas.microsoft.com/office/powerpoint/2010/main" val="7420631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r>
              <a:rPr lang="en-US" sz="1200" b="0" i="0" u="none" strike="noStrike" kern="1200" baseline="0">
                <a:solidFill>
                  <a:schemeClr val="tx1"/>
                </a:solidFill>
                <a:latin typeface="+mn-lt"/>
                <a:ea typeface="+mn-ea"/>
                <a:cs typeface="+mn-cs"/>
              </a:rPr>
              <a:t>Water in an excavation can undermine the sides of the excavation and make it more difficult for workers to get out of the excavation.</a:t>
            </a:r>
          </a:p>
          <a:p>
            <a:r>
              <a:rPr lang="en-US" altLang="en-US" sz="1200" b="0" i="0" u="none" strike="noStrike" kern="1200" baseline="0">
                <a:solidFill>
                  <a:schemeClr val="tx1"/>
                </a:solidFill>
                <a:latin typeface="+mn-lt"/>
                <a:ea typeface="+mn-ea"/>
                <a:cs typeface="+mn-cs"/>
              </a:rPr>
              <a:t>(Refer to OSHA Publication Trenching and Excavation Safety 2226-10R, </a:t>
            </a:r>
            <a:r>
              <a:rPr lang="en-US"/>
              <a:t>https://www.osha.gov/Publications/osha2226.pdf)</a:t>
            </a:r>
          </a:p>
          <a:p>
            <a:endParaRPr lang="en-US" alt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a:t>Photo is copied from (https://www.osha.gov/sites/default/files/2018-12/fy15_sh-27662-sh5_Excavation_Safety.pptx)</a:t>
            </a:r>
            <a:endParaRPr lang="en-GB" altLang="en-US" sz="1200"/>
          </a:p>
          <a:p>
            <a:endParaRPr lang="en-US" altLang="en-US" b="0"/>
          </a:p>
        </p:txBody>
      </p:sp>
      <p:sp>
        <p:nvSpPr>
          <p:cNvPr id="4" name="Slide Number Placeholder 3"/>
          <p:cNvSpPr>
            <a:spLocks noGrp="1"/>
          </p:cNvSpPr>
          <p:nvPr>
            <p:ph type="sldNum" sz="quarter" idx="10"/>
          </p:nvPr>
        </p:nvSpPr>
        <p:spPr/>
        <p:txBody>
          <a:bodyPr/>
          <a:lstStyle/>
          <a:p>
            <a:fld id="{236F376C-05AE-40DA-9153-0868A2A48635}" type="slidenum">
              <a:rPr lang="en-US" smtClean="0"/>
              <a:t>45</a:t>
            </a:fld>
            <a:endParaRPr lang="en-US"/>
          </a:p>
        </p:txBody>
      </p:sp>
    </p:spTree>
    <p:extLst>
      <p:ext uri="{BB962C8B-B14F-4D97-AF65-F5344CB8AC3E}">
        <p14:creationId xmlns:p14="http://schemas.microsoft.com/office/powerpoint/2010/main" val="23727484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r>
              <a:rPr lang="en-US" sz="1200" b="0" i="0" u="none" strike="noStrike" kern="1200" baseline="0">
                <a:solidFill>
                  <a:schemeClr val="tx1"/>
                </a:solidFill>
                <a:latin typeface="+mn-lt"/>
                <a:ea typeface="+mn-ea"/>
                <a:cs typeface="+mn-cs"/>
              </a:rPr>
              <a:t>Water in an excavation can undermine the sides of the excavation and make it more difficult for workers to get out of the excavation.</a:t>
            </a:r>
          </a:p>
          <a:p>
            <a:endParaRPr lang="en-US" sz="1200" b="0" i="0" u="none" strike="noStrike" kern="1200" baseline="0">
              <a:solidFill>
                <a:schemeClr val="tx1"/>
              </a:solidFill>
              <a:latin typeface="+mn-lt"/>
              <a:ea typeface="+mn-ea"/>
              <a:cs typeface="+mn-cs"/>
            </a:endParaRPr>
          </a:p>
          <a:p>
            <a:r>
              <a:rPr lang="en-US" altLang="en-US" sz="1200" b="0" i="0" u="none" strike="noStrike" kern="1200" baseline="0">
                <a:solidFill>
                  <a:schemeClr val="tx1"/>
                </a:solidFill>
                <a:latin typeface="+mn-lt"/>
                <a:ea typeface="+mn-ea"/>
                <a:cs typeface="+mn-cs"/>
              </a:rPr>
              <a:t>(Refer to OSHA Publication Trenching and Excavation Safety 2226-10R, </a:t>
            </a:r>
            <a:r>
              <a:rPr lang="en-US"/>
              <a:t>https://www.osha.gov/Publications/osha2226.pdf)</a:t>
            </a:r>
          </a:p>
          <a:p>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a:t>Photo is copied from (https://www.osha.gov/sites/default/files/2018-12/fy15_sh-27662-sh5_Excavation_Safety.pptx)</a:t>
            </a:r>
            <a:endParaRPr lang="en-GB" altLang="en-US" sz="1200"/>
          </a:p>
          <a:p>
            <a:endParaRPr lang="en-US" altLang="en-US" b="1"/>
          </a:p>
        </p:txBody>
      </p:sp>
      <p:sp>
        <p:nvSpPr>
          <p:cNvPr id="4" name="Slide Number Placeholder 3"/>
          <p:cNvSpPr>
            <a:spLocks noGrp="1"/>
          </p:cNvSpPr>
          <p:nvPr>
            <p:ph type="sldNum" sz="quarter" idx="10"/>
          </p:nvPr>
        </p:nvSpPr>
        <p:spPr/>
        <p:txBody>
          <a:bodyPr/>
          <a:lstStyle/>
          <a:p>
            <a:fld id="{236F376C-05AE-40DA-9153-0868A2A48635}" type="slidenum">
              <a:rPr lang="en-US" smtClean="0"/>
              <a:t>46</a:t>
            </a:fld>
            <a:endParaRPr lang="en-US"/>
          </a:p>
        </p:txBody>
      </p:sp>
    </p:spTree>
    <p:extLst>
      <p:ext uri="{BB962C8B-B14F-4D97-AF65-F5344CB8AC3E}">
        <p14:creationId xmlns:p14="http://schemas.microsoft.com/office/powerpoint/2010/main" val="8007934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a:t>https://www.9news.com/article/news/local/citations-fines-after-fatal-trench-collapse-in-windsor/73-57fd32e4-50af-434b-b3fd-855d16e63c2f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a:t>https://denver.cbslocal.com/2019/10/04/backhoe-excavating-company-fine-trench-collapse-two-workers-killed-windsor-firestone-construction-accident-christopher-ramirez-jorge-valadez/</a:t>
            </a:r>
          </a:p>
        </p:txBody>
      </p:sp>
      <p:sp>
        <p:nvSpPr>
          <p:cNvPr id="4" name="Slide Number Placeholder 3"/>
          <p:cNvSpPr>
            <a:spLocks noGrp="1"/>
          </p:cNvSpPr>
          <p:nvPr>
            <p:ph type="sldNum" sz="quarter" idx="10"/>
          </p:nvPr>
        </p:nvSpPr>
        <p:spPr/>
        <p:txBody>
          <a:bodyPr/>
          <a:lstStyle/>
          <a:p>
            <a:fld id="{236F376C-05AE-40DA-9153-0868A2A48635}" type="slidenum">
              <a:rPr lang="en-US" smtClean="0"/>
              <a:t>47</a:t>
            </a:fld>
            <a:endParaRPr lang="en-US"/>
          </a:p>
        </p:txBody>
      </p:sp>
    </p:spTree>
    <p:extLst>
      <p:ext uri="{BB962C8B-B14F-4D97-AF65-F5344CB8AC3E}">
        <p14:creationId xmlns:p14="http://schemas.microsoft.com/office/powerpoint/2010/main" val="32754573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endParaRPr lang="en-US" altLang="en-US"/>
          </a:p>
          <a:p>
            <a:r>
              <a:rPr lang="en-US" sz="1200" b="0" i="0" kern="1200">
                <a:solidFill>
                  <a:schemeClr val="tx1"/>
                </a:solidFill>
                <a:effectLst/>
                <a:latin typeface="+mn-lt"/>
                <a:ea typeface="+mn-ea"/>
                <a:cs typeface="+mn-cs"/>
              </a:rPr>
              <a:t>According to OSHA Regulation 1926.650(b),</a:t>
            </a:r>
            <a:r>
              <a:rPr lang="en-US" sz="1200" b="0" i="0" kern="1200" baseline="0">
                <a:solidFill>
                  <a:schemeClr val="tx1"/>
                </a:solidFill>
                <a:effectLst/>
                <a:latin typeface="+mn-lt"/>
                <a:ea typeface="+mn-ea"/>
                <a:cs typeface="+mn-cs"/>
              </a:rPr>
              <a:t> </a:t>
            </a:r>
            <a:r>
              <a:rPr lang="en-US" sz="1200" b="0" i="0" kern="1200">
                <a:solidFill>
                  <a:schemeClr val="tx1"/>
                </a:solidFill>
                <a:effectLst/>
                <a:latin typeface="+mn-lt"/>
                <a:ea typeface="+mn-ea"/>
                <a:cs typeface="+mn-cs"/>
              </a:rPr>
              <a:t>"Hazardous atmosphere" means an atmosphere which by reason of being explosive, flammable, poisonous, corrosive, oxidizing, irritating, oxygen deficient, toxic, or otherwise harmful, may cause death, illness, or injury. </a:t>
            </a:r>
          </a:p>
          <a:p>
            <a:endParaRPr lang="en-US" altLang="en-US" sz="1200" b="0" i="0" kern="1200">
              <a:solidFill>
                <a:schemeClr val="tx1"/>
              </a:solidFill>
              <a:effectLst/>
              <a:latin typeface="+mn-lt"/>
              <a:ea typeface="+mn-ea"/>
              <a:cs typeface="+mn-cs"/>
            </a:endParaRPr>
          </a:p>
          <a:p>
            <a:r>
              <a:rPr lang="en-US"/>
              <a:t>According to (https://www.osha.gov/dts/osta/otm/otm_v/otm_v_2.html), Employees shall not be permitted to work in hazardous and/or toxic atmospheres. Such atmospheres include those with:</a:t>
            </a:r>
            <a:r>
              <a:rPr lang="en-US" baseline="0"/>
              <a:t> </a:t>
            </a:r>
            <a:r>
              <a:rPr lang="en-US"/>
              <a:t>Less than 19.5% or more than 23.5% oxygen;</a:t>
            </a:r>
            <a:r>
              <a:rPr lang="en-US" baseline="0"/>
              <a:t> </a:t>
            </a:r>
            <a:r>
              <a:rPr lang="en-US"/>
              <a:t>A combustible gas concentration greater than 20% of the lower flammable limit; and</a:t>
            </a:r>
            <a:r>
              <a:rPr lang="en-US" baseline="0"/>
              <a:t> </a:t>
            </a:r>
            <a:r>
              <a:rPr lang="en-US"/>
              <a:t>Concentrations of hazardous substances that exceed those specified in the Threshold Limit Values for Airborne Contaminants established by the ACGIH (American Conference of Governmental Industrial Hygienists).</a:t>
            </a:r>
            <a:endParaRPr lang="en-US" altLang="en-US"/>
          </a:p>
          <a:p>
            <a:endParaRPr lang="en-US" altLang="en-US"/>
          </a:p>
          <a:p>
            <a:r>
              <a:rPr lang="en-US" altLang="en-US"/>
              <a:t>https://www.osha.gov/SLTC/etools/construction/trenching/mainpage.html</a:t>
            </a:r>
          </a:p>
          <a:p>
            <a:endParaRPr lang="en-US" altLang="en-US"/>
          </a:p>
          <a:p>
            <a:r>
              <a:rPr lang="en-US" altLang="en-US"/>
              <a:t>Photo is copied from (https://www.osha.gov/SLTC/etools/hurricane/trenches.html)</a:t>
            </a:r>
          </a:p>
          <a:p>
            <a:endParaRPr lang="en-US" altLang="en-US"/>
          </a:p>
        </p:txBody>
      </p:sp>
      <p:sp>
        <p:nvSpPr>
          <p:cNvPr id="4" name="Slide Number Placeholder 3"/>
          <p:cNvSpPr>
            <a:spLocks noGrp="1"/>
          </p:cNvSpPr>
          <p:nvPr>
            <p:ph type="sldNum" sz="quarter" idx="10"/>
          </p:nvPr>
        </p:nvSpPr>
        <p:spPr/>
        <p:txBody>
          <a:bodyPr/>
          <a:lstStyle/>
          <a:p>
            <a:fld id="{236F376C-05AE-40DA-9153-0868A2A48635}" type="slidenum">
              <a:rPr lang="en-US" smtClean="0"/>
              <a:t>48</a:t>
            </a:fld>
            <a:endParaRPr lang="en-US"/>
          </a:p>
        </p:txBody>
      </p:sp>
    </p:spTree>
    <p:extLst>
      <p:ext uri="{BB962C8B-B14F-4D97-AF65-F5344CB8AC3E}">
        <p14:creationId xmlns:p14="http://schemas.microsoft.com/office/powerpoint/2010/main" val="29799347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endParaRPr lang="en-US" altLang="en-US"/>
          </a:p>
          <a:p>
            <a:r>
              <a:rPr lang="en-US" altLang="en-US"/>
              <a:t>https://www.osha.gov/SLTC/etools/construction/trenching/mainpage.html</a:t>
            </a:r>
          </a:p>
          <a:p>
            <a:endParaRPr lang="en-US" altLang="en-US"/>
          </a:p>
          <a:p>
            <a:r>
              <a:rPr lang="en-US"/>
              <a:t>Atmospheric testing is required before workers enter an excavation greater than 4 feet (1.22 meters) in depth where an oxygen deficiency or a hazardous atmosphere is present or could reasonably be expected, such as in excavations in landfill areas or excavations in areas where hazardous substances are stored nearby. </a:t>
            </a:r>
          </a:p>
          <a:p>
            <a:endParaRPr lang="en-US" alt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t>Photo is copied from (https://osha.oregon.gov/edu/Documents/workshop-materials/1-320i.pdf)</a:t>
            </a:r>
          </a:p>
          <a:p>
            <a:endParaRPr lang="en-US" altLang="en-US"/>
          </a:p>
        </p:txBody>
      </p:sp>
      <p:sp>
        <p:nvSpPr>
          <p:cNvPr id="4" name="Slide Number Placeholder 3"/>
          <p:cNvSpPr>
            <a:spLocks noGrp="1"/>
          </p:cNvSpPr>
          <p:nvPr>
            <p:ph type="sldNum" sz="quarter" idx="10"/>
          </p:nvPr>
        </p:nvSpPr>
        <p:spPr/>
        <p:txBody>
          <a:bodyPr/>
          <a:lstStyle/>
          <a:p>
            <a:fld id="{236F376C-05AE-40DA-9153-0868A2A48635}" type="slidenum">
              <a:rPr lang="en-US" smtClean="0"/>
              <a:t>49</a:t>
            </a:fld>
            <a:endParaRPr lang="en-US"/>
          </a:p>
        </p:txBody>
      </p:sp>
    </p:spTree>
    <p:extLst>
      <p:ext uri="{BB962C8B-B14F-4D97-AF65-F5344CB8AC3E}">
        <p14:creationId xmlns:p14="http://schemas.microsoft.com/office/powerpoint/2010/main" val="3155725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255713" y="717550"/>
            <a:ext cx="4799012" cy="3600450"/>
          </a:xfrm>
        </p:spPr>
      </p:sp>
      <p:sp>
        <p:nvSpPr>
          <p:cNvPr id="26627" name="Notes Placeholder 2"/>
          <p:cNvSpPr>
            <a:spLocks noGrp="1" noChangeArrowheads="1"/>
          </p:cNvSpPr>
          <p:nvPr>
            <p:ph type="body" idx="1"/>
          </p:nvPr>
        </p:nvSpPr>
        <p:spPr>
          <a:noFill/>
        </p:spPr>
        <p:txBody>
          <a:bodyPr anchor="t"/>
          <a:lstStyle/>
          <a:p>
            <a:endParaRPr lang="en-US" b="1"/>
          </a:p>
          <a:p>
            <a:r>
              <a:rPr lang="en-US" b="1"/>
              <a:t>Note for Trainer:</a:t>
            </a:r>
            <a:endParaRPr lang="en-US"/>
          </a:p>
          <a:p>
            <a:endParaRPr lang="en-US" b="1"/>
          </a:p>
          <a:p>
            <a:r>
              <a:rPr lang="en-US"/>
              <a:t>It is time to fill out the sign-in sheet.</a:t>
            </a:r>
            <a:endParaRPr lang="en-US">
              <a:cs typeface="Calibri"/>
            </a:endParaRPr>
          </a:p>
        </p:txBody>
      </p:sp>
      <p:sp>
        <p:nvSpPr>
          <p:cNvPr id="26628" name="Slide Number Placeholder 3"/>
          <p:cNvSpPr txBox="1">
            <a:spLocks noGrp="1" noChangeArrowheads="1"/>
          </p:cNvSpPr>
          <p:nvPr/>
        </p:nvSpPr>
        <p:spPr bwMode="auto">
          <a:xfrm>
            <a:off x="4144963"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49" tIns="46445" rIns="93249" bIns="46445" anchor="b"/>
          <a:lstStyle>
            <a:lvl1pPr>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1pPr>
            <a:lvl2pPr marL="742950" indent="-28575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2pPr>
            <a:lvl3pPr marL="11430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3pPr>
            <a:lvl4pPr marL="16002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4pPr>
            <a:lvl5pPr marL="20574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5pPr>
            <a:lvl6pPr marL="25146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6pPr>
            <a:lvl7pPr marL="29718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7pPr>
            <a:lvl8pPr marL="34290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8pPr>
            <a:lvl9pPr marL="38862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9pPr>
          </a:lstStyle>
          <a:p>
            <a:pPr algn="r" eaLnBrk="1" hangingPunct="1">
              <a:buSzPct val="45000"/>
              <a:buFont typeface="StarSymbol" charset="0"/>
              <a:buNone/>
            </a:pPr>
            <a:fld id="{16F7CAB5-C6BB-4759-8763-0644849A5342}" type="slidenum">
              <a:rPr lang="en-US" altLang="en-US" sz="1200">
                <a:solidFill>
                  <a:srgbClr val="000000"/>
                </a:solidFill>
                <a:latin typeface="Times New Roman" panose="02020603050405020304" pitchFamily="18" charset="0"/>
                <a:ea typeface="SimSun" panose="02010600030101010101" pitchFamily="2" charset="-122"/>
                <a:cs typeface="AR PL UMing HK" charset="0"/>
              </a:rPr>
              <a:pPr algn="r" eaLnBrk="1" hangingPunct="1">
                <a:buSzPct val="45000"/>
                <a:buFont typeface="StarSymbol" charset="0"/>
                <a:buNone/>
              </a:pPr>
              <a:t>5</a:t>
            </a:fld>
            <a:endParaRPr lang="en-US" altLang="en-US" sz="1200">
              <a:solidFill>
                <a:srgbClr val="000000"/>
              </a:solidFill>
              <a:latin typeface="Times New Roman" panose="02020603050405020304" pitchFamily="18" charset="0"/>
              <a:ea typeface="SimSun" panose="02010600030101010101" pitchFamily="2" charset="-122"/>
              <a:cs typeface="AR PL UMing HK"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5</a:t>
            </a:fld>
            <a:endParaRPr lang="en-US"/>
          </a:p>
        </p:txBody>
      </p:sp>
    </p:spTree>
    <p:extLst>
      <p:ext uri="{BB962C8B-B14F-4D97-AF65-F5344CB8AC3E}">
        <p14:creationId xmlns:p14="http://schemas.microsoft.com/office/powerpoint/2010/main" val="2770977795"/>
      </p:ext>
    </p:extLst>
  </p:cSld>
  <p:clrMapOvr>
    <a:overrideClrMapping bg1="lt1" tx1="dk1" bg2="lt2" tx2="dk2" accent1="accent1" accent2="accent2" accent3="accent3" accent4="accent4" accent5="accent5" accent6="accent6" hlink="hlink" folHlink="folHlink"/>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endParaRPr lang="en-US" altLang="en-US">
              <a:latin typeface="Arial" panose="020B0604020202020204" pitchFamily="34" charset="0"/>
            </a:endParaRPr>
          </a:p>
          <a:p>
            <a:r>
              <a:rPr lang="en-US" altLang="en-US"/>
              <a:t>According to (https://www.osha.gov/dts/osta/otm/otm_v/otm_v_2.html), </a:t>
            </a:r>
            <a:r>
              <a:rPr lang="en-US"/>
              <a:t>Ingress and Egress mean "entry" and "exit," respectively. In trenching and excavation operations, they refer to the provision of safe means for employees to enter or exit an excavation or trench.</a:t>
            </a:r>
            <a:endParaRPr lang="en-US" altLang="en-US"/>
          </a:p>
          <a:p>
            <a:endParaRPr lang="en-US" altLang="en-US"/>
          </a:p>
          <a:p>
            <a:r>
              <a:rPr lang="en-US" altLang="en-US"/>
              <a:t>Photo is copied from (https://www.osha.gov/SLTC/trenchingexcavation/newsletter.html)</a:t>
            </a:r>
          </a:p>
        </p:txBody>
      </p:sp>
      <p:sp>
        <p:nvSpPr>
          <p:cNvPr id="4" name="Slide Number Placeholder 3"/>
          <p:cNvSpPr>
            <a:spLocks noGrp="1"/>
          </p:cNvSpPr>
          <p:nvPr>
            <p:ph type="sldNum" sz="quarter" idx="10"/>
          </p:nvPr>
        </p:nvSpPr>
        <p:spPr/>
        <p:txBody>
          <a:bodyPr/>
          <a:lstStyle/>
          <a:p>
            <a:fld id="{236F376C-05AE-40DA-9153-0868A2A48635}" type="slidenum">
              <a:rPr lang="en-US" smtClean="0"/>
              <a:t>50</a:t>
            </a:fld>
            <a:endParaRPr lang="en-US"/>
          </a:p>
        </p:txBody>
      </p:sp>
    </p:spTree>
    <p:extLst>
      <p:ext uri="{BB962C8B-B14F-4D97-AF65-F5344CB8AC3E}">
        <p14:creationId xmlns:p14="http://schemas.microsoft.com/office/powerpoint/2010/main" val="27756953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a:t>Photo is copied from</a:t>
            </a:r>
            <a:r>
              <a:rPr lang="en-GB" altLang="en-US" sz="1200" baseline="0"/>
              <a:t> (https://www.osha.gov/SLTC/etools/construction/trenching/mainpage.html)</a:t>
            </a:r>
            <a:endParaRPr lang="en-GB" altLang="en-US" sz="1200"/>
          </a:p>
        </p:txBody>
      </p:sp>
      <p:sp>
        <p:nvSpPr>
          <p:cNvPr id="4" name="Slide Number Placeholder 3"/>
          <p:cNvSpPr>
            <a:spLocks noGrp="1"/>
          </p:cNvSpPr>
          <p:nvPr>
            <p:ph type="sldNum" sz="quarter" idx="10"/>
          </p:nvPr>
        </p:nvSpPr>
        <p:spPr/>
        <p:txBody>
          <a:bodyPr/>
          <a:lstStyle/>
          <a:p>
            <a:fld id="{236F376C-05AE-40DA-9153-0868A2A48635}" type="slidenum">
              <a:rPr lang="en-US" smtClean="0"/>
              <a:t>51</a:t>
            </a:fld>
            <a:endParaRPr lang="en-US"/>
          </a:p>
        </p:txBody>
      </p:sp>
    </p:spTree>
    <p:extLst>
      <p:ext uri="{BB962C8B-B14F-4D97-AF65-F5344CB8AC3E}">
        <p14:creationId xmlns:p14="http://schemas.microsoft.com/office/powerpoint/2010/main" val="6171124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a:t>Note for 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1"/>
          </a:p>
          <a:p>
            <a:pPr marL="0" marR="0" lvl="0" indent="0" algn="l" defTabSz="914400" rtl="0" eaLnBrk="1" fontAlgn="auto" latinLnBrk="0" hangingPunct="1">
              <a:lnSpc>
                <a:spcPct val="100000"/>
              </a:lnSpc>
              <a:spcBef>
                <a:spcPts val="0"/>
              </a:spcBef>
              <a:spcAft>
                <a:spcPts val="0"/>
              </a:spcAft>
              <a:buClrTx/>
              <a:buSzTx/>
              <a:buFontTx/>
              <a:buNone/>
              <a:tabLst/>
              <a:defRPr/>
            </a:pPr>
            <a:r>
              <a:rPr lang="en-US"/>
              <a:t>In addition to cave-ins and related hazards, workers involved in excavation work are exposed to hazards involving falls and falling loads. As a result,</a:t>
            </a:r>
            <a:r>
              <a:rPr lang="en-US" baseline="0"/>
              <a:t> fall protection is required around excavations and trenches.</a:t>
            </a:r>
            <a:endParaRPr lang="en-US"/>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According</a:t>
            </a:r>
            <a:r>
              <a:rPr lang="en-US" sz="1200" b="0" i="0" kern="1200" baseline="0">
                <a:solidFill>
                  <a:schemeClr val="tx1"/>
                </a:solidFill>
                <a:effectLst/>
                <a:latin typeface="+mn-lt"/>
                <a:ea typeface="+mn-ea"/>
                <a:cs typeface="+mn-cs"/>
              </a:rPr>
              <a:t> to OSHA Regulation </a:t>
            </a:r>
            <a:r>
              <a:rPr lang="en-US" sz="1200" b="0" i="0" kern="1200">
                <a:solidFill>
                  <a:schemeClr val="tx1"/>
                </a:solidFill>
                <a:effectLst/>
                <a:latin typeface="+mn-lt"/>
                <a:ea typeface="+mn-ea"/>
                <a:cs typeface="+mn-cs"/>
              </a:rPr>
              <a:t>1926.501(b)(7),</a:t>
            </a:r>
            <a:r>
              <a:rPr lang="en-US">
                <a:effectLst/>
              </a:rPr>
              <a:t> each employee at the edge of an excavation 6 feet (1.8m) or more in depth shall be protected from falling by guardrail systems, fences, or barricades when the excavations are not readily seen because of plant growth or other visual barrier.</a:t>
            </a:r>
            <a:r>
              <a:rPr lang="en-US" baseline="0">
                <a:effectLst/>
              </a:rPr>
              <a:t> </a:t>
            </a:r>
            <a:r>
              <a:rPr lang="en-US">
                <a:effectLst/>
              </a:rPr>
              <a:t>Each employee at the edge of a well, pit, shaft, and similar excavation 6 feet (1.8m) or more in depth shall be protected from falling by guardrail systems, fences, barricades, or covers.</a:t>
            </a:r>
          </a:p>
          <a:p>
            <a:endParaRPr lang="en-US">
              <a:effectLst/>
            </a:endParaRPr>
          </a:p>
          <a:p>
            <a:r>
              <a:rPr lang="en-US" altLang="en-US"/>
              <a:t>Photo is</a:t>
            </a:r>
            <a:r>
              <a:rPr lang="en-US" altLang="en-US" baseline="0"/>
              <a:t> copied from (https://www.osha.gov/SLTC/trenchingexcavation/newsletter.html)</a:t>
            </a:r>
            <a:endParaRPr lang="en-US" altLang="en-US"/>
          </a:p>
          <a:p>
            <a:endParaRPr lang="en-US">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p:txBody>
      </p:sp>
      <p:sp>
        <p:nvSpPr>
          <p:cNvPr id="4" name="Slide Number Placeholder 3"/>
          <p:cNvSpPr>
            <a:spLocks noGrp="1"/>
          </p:cNvSpPr>
          <p:nvPr>
            <p:ph type="sldNum" sz="quarter" idx="10"/>
          </p:nvPr>
        </p:nvSpPr>
        <p:spPr/>
        <p:txBody>
          <a:bodyPr/>
          <a:lstStyle/>
          <a:p>
            <a:fld id="{236F376C-05AE-40DA-9153-0868A2A48635}" type="slidenum">
              <a:rPr lang="en-US" smtClean="0"/>
              <a:t>52</a:t>
            </a:fld>
            <a:endParaRPr lang="en-US"/>
          </a:p>
        </p:txBody>
      </p:sp>
    </p:spTree>
    <p:extLst>
      <p:ext uri="{BB962C8B-B14F-4D97-AF65-F5344CB8AC3E}">
        <p14:creationId xmlns:p14="http://schemas.microsoft.com/office/powerpoint/2010/main" val="10582428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a:t>Note for Trainer:</a:t>
            </a:r>
          </a:p>
          <a:p>
            <a:endParaRPr lang="en-US" altLang="en-US"/>
          </a:p>
          <a:p>
            <a:r>
              <a:rPr lang="en-US" altLang="en-US"/>
              <a:t>According to OSHA Regulation 1926.651(e), n</a:t>
            </a:r>
            <a:r>
              <a:rPr lang="en-US"/>
              <a:t>o employee shall be permitted underneath loads handled by lifting or digging equipment. Employees shall be required to stand away from any vehicle being loaded or unloaded to avoid being struck by any spillage or falling materials. Operators may remain in the cabs of vehicles being loaded or unloaded when the vehicles are equipped, in accordance with §1926.601(b)(6), to provide adequate protection for the operator during loading and unloading operations.</a:t>
            </a:r>
          </a:p>
          <a:p>
            <a:endParaRPr lang="en-US" altLang="en-US">
              <a:latin typeface="Arial" panose="020B0604020202020204" pitchFamily="34" charset="0"/>
            </a:endParaRPr>
          </a:p>
          <a:p>
            <a:r>
              <a:rPr lang="en-US" altLang="en-US"/>
              <a:t>Photo</a:t>
            </a:r>
            <a:r>
              <a:rPr lang="en-US" altLang="en-US" baseline="0"/>
              <a:t> is copied from (https://osha.oregon.gov/edu/Documents/workshop-materials/1-320i.pdf)</a:t>
            </a:r>
            <a:endParaRPr lang="en-US" altLang="en-US"/>
          </a:p>
        </p:txBody>
      </p:sp>
      <p:sp>
        <p:nvSpPr>
          <p:cNvPr id="4" name="Slide Number Placeholder 3"/>
          <p:cNvSpPr>
            <a:spLocks noGrp="1"/>
          </p:cNvSpPr>
          <p:nvPr>
            <p:ph type="sldNum" sz="quarter" idx="10"/>
          </p:nvPr>
        </p:nvSpPr>
        <p:spPr/>
        <p:txBody>
          <a:bodyPr/>
          <a:lstStyle/>
          <a:p>
            <a:fld id="{236F376C-05AE-40DA-9153-0868A2A48635}" type="slidenum">
              <a:rPr lang="en-US" smtClean="0"/>
              <a:t>53</a:t>
            </a:fld>
            <a:endParaRPr lang="en-US"/>
          </a:p>
        </p:txBody>
      </p:sp>
    </p:spTree>
    <p:extLst>
      <p:ext uri="{BB962C8B-B14F-4D97-AF65-F5344CB8AC3E}">
        <p14:creationId xmlns:p14="http://schemas.microsoft.com/office/powerpoint/2010/main" val="23806518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a:t>Note for 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t>When mobile equipment is operated adjacent to an excavation; the operator must have a clear and direct view of the edge of the excavation, or… A warning system shall be utilized such as barricades, hand or mechanical signals, or stop logs. If possible, the grade should be away from the excavation.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u="none" baseline="0"/>
              <a:t>According to OSHA Technical Manual (https://www.osha.gov/dts/osta/otm/otm_v/otm_v_2.html), </a:t>
            </a:r>
            <a:r>
              <a:rPr lang="en-US"/>
              <a:t>Procedures to protect employees from being injured or killed by vehicle traffic include: </a:t>
            </a:r>
            <a:r>
              <a:rPr lang="en-US" altLang="en-US" u="none" baseline="0"/>
              <a:t>r</a:t>
            </a:r>
            <a:r>
              <a:rPr lang="en-US"/>
              <a:t>equiring a designated, trained flag person along with signs, signals, and barricades when necessary.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t>Photo is</a:t>
            </a:r>
            <a:r>
              <a:rPr lang="en-US" altLang="en-US" baseline="0"/>
              <a:t> copied from (</a:t>
            </a:r>
            <a:r>
              <a:rPr lang="en-US" altLang="en-US"/>
              <a:t>https://www.osha.gov/sites/default/files/2020-04/Excavating%20%26amp%3B%20Trenching%20Awareness%20For%20The%20Construction%20Industry.pptx)</a:t>
            </a:r>
            <a:endParaRPr lang="en-US" alt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p:txBody>
      </p:sp>
      <p:sp>
        <p:nvSpPr>
          <p:cNvPr id="4" name="Slide Number Placeholder 3"/>
          <p:cNvSpPr>
            <a:spLocks noGrp="1"/>
          </p:cNvSpPr>
          <p:nvPr>
            <p:ph type="sldNum" sz="quarter" idx="10"/>
          </p:nvPr>
        </p:nvSpPr>
        <p:spPr/>
        <p:txBody>
          <a:bodyPr/>
          <a:lstStyle/>
          <a:p>
            <a:fld id="{236F376C-05AE-40DA-9153-0868A2A48635}" type="slidenum">
              <a:rPr lang="en-US" smtClean="0"/>
              <a:t>54</a:t>
            </a:fld>
            <a:endParaRPr lang="en-US"/>
          </a:p>
        </p:txBody>
      </p:sp>
    </p:spTree>
    <p:extLst>
      <p:ext uri="{BB962C8B-B14F-4D97-AF65-F5344CB8AC3E}">
        <p14:creationId xmlns:p14="http://schemas.microsoft.com/office/powerpoint/2010/main" val="30561789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a:t>Note for 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Keep heavy</a:t>
            </a:r>
            <a:r>
              <a:rPr lang="en-US" sz="1200" b="0" i="0" kern="1200" baseline="0">
                <a:solidFill>
                  <a:schemeClr val="tx1"/>
                </a:solidFill>
                <a:effectLst/>
                <a:latin typeface="+mn-lt"/>
                <a:ea typeface="+mn-ea"/>
                <a:cs typeface="+mn-cs"/>
              </a:rPr>
              <a:t> equipment away from excavation edges.</a:t>
            </a:r>
            <a:endParaRPr lang="en-US"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According</a:t>
            </a:r>
            <a:r>
              <a:rPr lang="en-US" sz="1200" b="0" i="0" kern="1200" baseline="0">
                <a:solidFill>
                  <a:schemeClr val="tx1"/>
                </a:solidFill>
                <a:effectLst/>
                <a:latin typeface="+mn-lt"/>
                <a:ea typeface="+mn-ea"/>
                <a:cs typeface="+mn-cs"/>
              </a:rPr>
              <a:t> to OSHA Regulation 1926.651, e</a:t>
            </a:r>
            <a:r>
              <a:rPr lang="en-US" sz="1200" b="0" i="0" kern="1200">
                <a:solidFill>
                  <a:schemeClr val="tx1"/>
                </a:solidFill>
                <a:effectLst/>
                <a:latin typeface="+mn-lt"/>
                <a:ea typeface="+mn-ea"/>
                <a:cs typeface="+mn-cs"/>
              </a:rPr>
              <a:t>mployees shall be protected from excavated or other materials or equipment that could pose a hazard by falling or rolling into excavations. Protection shall be provided by placing and keeping such materials or equipment at least 2 feet (.61 m) from the edge of excavations, or by the use of retaining devices that are sufficient to prevent materials or equipment from falling or rolling into excavations, or by a combination of both if necessary.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According</a:t>
            </a:r>
            <a:r>
              <a:rPr lang="en-US" sz="1200" b="0" i="0" kern="1200" baseline="0">
                <a:solidFill>
                  <a:schemeClr val="tx1"/>
                </a:solidFill>
                <a:effectLst/>
                <a:latin typeface="+mn-lt"/>
                <a:ea typeface="+mn-ea"/>
                <a:cs typeface="+mn-cs"/>
              </a:rPr>
              <a:t> to OSHA Regulation 1926.651(I), w</a:t>
            </a:r>
            <a:r>
              <a:rPr lang="en-US" sz="1200" b="0" i="0" kern="1200">
                <a:solidFill>
                  <a:schemeClr val="tx1"/>
                </a:solidFill>
                <a:effectLst/>
                <a:latin typeface="+mn-lt"/>
                <a:ea typeface="+mn-ea"/>
                <a:cs typeface="+mn-cs"/>
              </a:rPr>
              <a:t>alkways shall be provided where employees or equipment are required or permitted to cross over excavations. Guardrails which comply with §1926.502(b) shall be provided where walkways are 6 feet (1.8 m) or more above lower levels.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Photo is copied from (https://www.osha.gov/Publications/trench/3215_trench_poster_eng.pdf)</a:t>
            </a:r>
            <a:endParaRPr lang="en-US" altLang="en-US">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0" i="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55</a:t>
            </a:fld>
            <a:endParaRPr lang="en-US"/>
          </a:p>
        </p:txBody>
      </p:sp>
    </p:spTree>
    <p:extLst>
      <p:ext uri="{BB962C8B-B14F-4D97-AF65-F5344CB8AC3E}">
        <p14:creationId xmlns:p14="http://schemas.microsoft.com/office/powerpoint/2010/main" val="22902950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endParaRPr lang="en-US" altLang="en-US"/>
          </a:p>
          <a:p>
            <a:r>
              <a:rPr lang="en-US"/>
              <a:t>Electrocution or explosions can occur when workers contact underground utilities. Underground Installations include, but are not limited to, utilities (sewer, telephone, fuel, electric, water, and other product lines), tunnels, shafts, vaults, foundations, and other underground fixtures or equipment that may be encountered during excavation or trenching work.</a:t>
            </a:r>
          </a:p>
          <a:p>
            <a:endParaRPr lang="en-US" altLang="en-US"/>
          </a:p>
          <a:p>
            <a:r>
              <a:rPr lang="en-US" altLang="en-US"/>
              <a:t>https://www.osha.gov/SLTC/etools/construction/trenching/mainpage.html</a:t>
            </a:r>
          </a:p>
          <a:p>
            <a:endParaRPr lang="en-US" altLang="en-US"/>
          </a:p>
          <a:p>
            <a:r>
              <a:rPr lang="en-US" altLang="en-US"/>
              <a:t>https://precast.org/2012/11/prevent-excavation-cave-in-fatalities/</a:t>
            </a:r>
          </a:p>
          <a:p>
            <a:endParaRPr lang="en-US" alt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a:t>Photo is copied from (</a:t>
            </a:r>
            <a:r>
              <a:rPr lang="en-US" altLang="en-US"/>
              <a:t>Photo is copied from (https://www.osha.gov/doc/trench-collapse.html)</a:t>
            </a:r>
            <a:r>
              <a:rPr lang="en-US" altLang="zh-CN"/>
              <a:t>)</a:t>
            </a:r>
            <a:endParaRPr lang="en-US" altLang="en-US"/>
          </a:p>
        </p:txBody>
      </p:sp>
      <p:sp>
        <p:nvSpPr>
          <p:cNvPr id="4" name="Slide Number Placeholder 3"/>
          <p:cNvSpPr>
            <a:spLocks noGrp="1"/>
          </p:cNvSpPr>
          <p:nvPr>
            <p:ph type="sldNum" sz="quarter" idx="10"/>
          </p:nvPr>
        </p:nvSpPr>
        <p:spPr/>
        <p:txBody>
          <a:bodyPr/>
          <a:lstStyle/>
          <a:p>
            <a:fld id="{236F376C-05AE-40DA-9153-0868A2A48635}" type="slidenum">
              <a:rPr lang="en-US" smtClean="0"/>
              <a:t>56</a:t>
            </a:fld>
            <a:endParaRPr lang="en-US"/>
          </a:p>
        </p:txBody>
      </p:sp>
    </p:spTree>
    <p:extLst>
      <p:ext uri="{BB962C8B-B14F-4D97-AF65-F5344CB8AC3E}">
        <p14:creationId xmlns:p14="http://schemas.microsoft.com/office/powerpoint/2010/main" val="16154398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endParaRPr lang="en-US" altLang="en-US"/>
          </a:p>
          <a:p>
            <a:endParaRPr lang="en-US" altLang="en-US"/>
          </a:p>
          <a:p>
            <a:r>
              <a:rPr lang="en-US" sz="1200" b="0" i="0" kern="1200">
                <a:solidFill>
                  <a:schemeClr val="tx1"/>
                </a:solidFill>
                <a:effectLst/>
                <a:latin typeface="+mn-lt"/>
                <a:ea typeface="+mn-ea"/>
                <a:cs typeface="+mn-cs"/>
              </a:rPr>
              <a:t>According to OSHA Regulation 1926.651(b)(1), the estimated location of utility installations, such as sewer, telephone, fuel, electric, water lines, or any other underground installations that reasonably may be expected to be encountered during excavation work, shall be determined prior to opening an excavation.</a:t>
            </a:r>
          </a:p>
          <a:p>
            <a:endParaRPr lang="en-US" sz="1200" b="0" i="0" u="none" strike="noStrike" kern="1200" baseline="0">
              <a:solidFill>
                <a:schemeClr val="tx1"/>
              </a:solidFill>
              <a:effectLst/>
              <a:latin typeface="+mn-lt"/>
              <a:ea typeface="+mn-ea"/>
              <a:cs typeface="+mn-cs"/>
            </a:endParaRPr>
          </a:p>
          <a:p>
            <a:r>
              <a:rPr lang="en-US" sz="1200" b="0" i="0" u="none" strike="noStrike" kern="1200" baseline="0">
                <a:solidFill>
                  <a:schemeClr val="tx1"/>
                </a:solidFill>
                <a:latin typeface="+mn-lt"/>
                <a:ea typeface="+mn-ea"/>
                <a:cs typeface="+mn-cs"/>
              </a:rPr>
              <a:t>Consultations with local officials and utility companies. This information will help employers determine the amount, kind, and cost of safety equipment they will need to perform the work safely.</a:t>
            </a:r>
          </a:p>
          <a:p>
            <a:endParaRPr lang="en-US" altLang="en-US"/>
          </a:p>
          <a:p>
            <a:r>
              <a:rPr lang="en-US" altLang="en-US"/>
              <a:t>https://www.osha.gov/SLTC/etools/construction/trenching/mainpage.html</a:t>
            </a:r>
          </a:p>
          <a:p>
            <a:endParaRPr lang="en-US" altLang="en-US"/>
          </a:p>
        </p:txBody>
      </p:sp>
      <p:sp>
        <p:nvSpPr>
          <p:cNvPr id="4" name="Slide Number Placeholder 3"/>
          <p:cNvSpPr>
            <a:spLocks noGrp="1"/>
          </p:cNvSpPr>
          <p:nvPr>
            <p:ph type="sldNum" sz="quarter" idx="10"/>
          </p:nvPr>
        </p:nvSpPr>
        <p:spPr/>
        <p:txBody>
          <a:bodyPr/>
          <a:lstStyle/>
          <a:p>
            <a:fld id="{236F376C-05AE-40DA-9153-0868A2A48635}" type="slidenum">
              <a:rPr lang="en-US" smtClean="0"/>
              <a:t>57</a:t>
            </a:fld>
            <a:endParaRPr lang="en-US"/>
          </a:p>
        </p:txBody>
      </p:sp>
    </p:spTree>
    <p:extLst>
      <p:ext uri="{BB962C8B-B14F-4D97-AF65-F5344CB8AC3E}">
        <p14:creationId xmlns:p14="http://schemas.microsoft.com/office/powerpoint/2010/main" val="42613102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endParaRPr lang="en-US"/>
          </a:p>
          <a:p>
            <a:r>
              <a:rPr lang="en-US"/>
              <a:t>Photo</a:t>
            </a:r>
            <a:r>
              <a:rPr lang="en-US" baseline="0"/>
              <a:t> </a:t>
            </a:r>
            <a:r>
              <a:rPr lang="en-US"/>
              <a:t>is copied from</a:t>
            </a:r>
            <a:r>
              <a:rPr lang="en-US" baseline="0"/>
              <a:t> (</a:t>
            </a:r>
            <a:r>
              <a:rPr lang="en-US"/>
              <a:t>https://www.osha.gov/dte/outreach/construction/focus_four/electrocution/electr_hazrec.ppt)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p:txBody>
      </p:sp>
      <p:sp>
        <p:nvSpPr>
          <p:cNvPr id="4" name="Slide Number Placeholder 3"/>
          <p:cNvSpPr>
            <a:spLocks noGrp="1"/>
          </p:cNvSpPr>
          <p:nvPr>
            <p:ph type="sldNum" sz="quarter" idx="10"/>
          </p:nvPr>
        </p:nvSpPr>
        <p:spPr/>
        <p:txBody>
          <a:bodyPr/>
          <a:lstStyle/>
          <a:p>
            <a:fld id="{236F376C-05AE-40DA-9153-0868A2A48635}" type="slidenum">
              <a:rPr lang="en-US" smtClean="0"/>
              <a:t>58</a:t>
            </a:fld>
            <a:endParaRPr lang="en-US"/>
          </a:p>
        </p:txBody>
      </p:sp>
    </p:spTree>
    <p:extLst>
      <p:ext uri="{BB962C8B-B14F-4D97-AF65-F5344CB8AC3E}">
        <p14:creationId xmlns:p14="http://schemas.microsoft.com/office/powerpoint/2010/main" val="29846816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baseline="0"/>
              <a:t>Photo is copied from (https://www.osha.gov/sites/default/files/2018-12/fy07_sh-16582-07_excav_trenching.ppt)</a:t>
            </a:r>
            <a:endParaRPr lang="en-GB" altLang="en-US" sz="1200"/>
          </a:p>
        </p:txBody>
      </p:sp>
      <p:sp>
        <p:nvSpPr>
          <p:cNvPr id="4" name="Slide Number Placeholder 3"/>
          <p:cNvSpPr>
            <a:spLocks noGrp="1"/>
          </p:cNvSpPr>
          <p:nvPr>
            <p:ph type="sldNum" sz="quarter" idx="10"/>
          </p:nvPr>
        </p:nvSpPr>
        <p:spPr/>
        <p:txBody>
          <a:bodyPr/>
          <a:lstStyle/>
          <a:p>
            <a:fld id="{236F376C-05AE-40DA-9153-0868A2A48635}" type="slidenum">
              <a:rPr lang="en-US" smtClean="0"/>
              <a:t>59</a:t>
            </a:fld>
            <a:endParaRPr lang="en-US"/>
          </a:p>
        </p:txBody>
      </p:sp>
    </p:spTree>
    <p:extLst>
      <p:ext uri="{BB962C8B-B14F-4D97-AF65-F5344CB8AC3E}">
        <p14:creationId xmlns:p14="http://schemas.microsoft.com/office/powerpoint/2010/main" val="1852226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255713" y="717550"/>
            <a:ext cx="4799012" cy="3600450"/>
          </a:xfrm>
        </p:spPr>
      </p:sp>
      <p:sp>
        <p:nvSpPr>
          <p:cNvPr id="26627" name="Notes Placeholder 2"/>
          <p:cNvSpPr>
            <a:spLocks noGrp="1" noChangeArrowheads="1"/>
          </p:cNvSpPr>
          <p:nvPr>
            <p:ph type="body" idx="1"/>
          </p:nvPr>
        </p:nvSpPr>
        <p:spPr>
          <a:noFill/>
        </p:spPr>
        <p:txBody>
          <a:bodyPr anchor="t"/>
          <a:lstStyle/>
          <a:p>
            <a:endParaRPr lang="en-US" b="1"/>
          </a:p>
          <a:p>
            <a:r>
              <a:rPr lang="en-US" b="1"/>
              <a:t>Note for Trainer:</a:t>
            </a:r>
            <a:endParaRPr lang="en-US"/>
          </a:p>
          <a:p>
            <a:endParaRPr lang="en-US" b="1">
              <a:cs typeface="Calibri"/>
            </a:endParaRPr>
          </a:p>
          <a:p>
            <a:pPr algn="just"/>
            <a:r>
              <a:rPr lang="en-US"/>
              <a:t>Please begin Pre-Test (15 Minutes).</a:t>
            </a:r>
            <a:endParaRPr lang="en-US">
              <a:cs typeface="Calibri"/>
            </a:endParaRPr>
          </a:p>
          <a:p>
            <a:endParaRPr lang="en-US" b="1">
              <a:cs typeface="Calibri"/>
            </a:endParaRPr>
          </a:p>
        </p:txBody>
      </p:sp>
      <p:sp>
        <p:nvSpPr>
          <p:cNvPr id="26628" name="Slide Number Placeholder 3"/>
          <p:cNvSpPr txBox="1">
            <a:spLocks noGrp="1" noChangeArrowheads="1"/>
          </p:cNvSpPr>
          <p:nvPr/>
        </p:nvSpPr>
        <p:spPr bwMode="auto">
          <a:xfrm>
            <a:off x="4144963"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49" tIns="46445" rIns="93249" bIns="46445" anchor="b"/>
          <a:lstStyle>
            <a:lvl1pPr>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1pPr>
            <a:lvl2pPr marL="742950" indent="-28575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2pPr>
            <a:lvl3pPr marL="11430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3pPr>
            <a:lvl4pPr marL="16002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4pPr>
            <a:lvl5pPr marL="20574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5pPr>
            <a:lvl6pPr marL="25146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6pPr>
            <a:lvl7pPr marL="29718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7pPr>
            <a:lvl8pPr marL="34290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8pPr>
            <a:lvl9pPr marL="38862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9pPr>
          </a:lstStyle>
          <a:p>
            <a:pPr algn="r" eaLnBrk="1" hangingPunct="1">
              <a:buSzPct val="45000"/>
              <a:buFont typeface="StarSymbol" charset="0"/>
              <a:buNone/>
            </a:pPr>
            <a:fld id="{16F7CAB5-C6BB-4759-8763-0644849A5342}" type="slidenum">
              <a:rPr lang="en-US" altLang="en-US" sz="1200">
                <a:solidFill>
                  <a:srgbClr val="000000"/>
                </a:solidFill>
                <a:latin typeface="Times New Roman" panose="02020603050405020304" pitchFamily="18" charset="0"/>
                <a:ea typeface="SimSun" panose="02010600030101010101" pitchFamily="2" charset="-122"/>
                <a:cs typeface="AR PL UMing HK" charset="0"/>
              </a:rPr>
              <a:pPr algn="r" eaLnBrk="1" hangingPunct="1">
                <a:buSzPct val="45000"/>
                <a:buFont typeface="StarSymbol" charset="0"/>
                <a:buNone/>
              </a:pPr>
              <a:t>6</a:t>
            </a:fld>
            <a:endParaRPr lang="en-US" altLang="en-US" sz="1200">
              <a:solidFill>
                <a:srgbClr val="000000"/>
              </a:solidFill>
              <a:latin typeface="Times New Roman" panose="02020603050405020304" pitchFamily="18" charset="0"/>
              <a:ea typeface="SimSun" panose="02010600030101010101" pitchFamily="2" charset="-122"/>
              <a:cs typeface="AR PL UMing HK"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6</a:t>
            </a:fld>
            <a:endParaRPr lang="en-US"/>
          </a:p>
        </p:txBody>
      </p:sp>
    </p:spTree>
    <p:extLst>
      <p:ext uri="{BB962C8B-B14F-4D97-AF65-F5344CB8AC3E}">
        <p14:creationId xmlns:p14="http://schemas.microsoft.com/office/powerpoint/2010/main" val="1287663232"/>
      </p:ext>
    </p:extLst>
  </p:cSld>
  <p:clrMapOvr>
    <a:overrideClrMapping bg1="lt1" tx1="dk1" bg2="lt2" tx2="dk2" accent1="accent1" accent2="accent2" accent3="accent3" accent4="accent4" accent5="accent5" accent6="accent6" hlink="hlink" folHlink="folHlink"/>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endParaRPr lang="en-US" altLang="en-US" b="0">
              <a:solidFill>
                <a:srgbClr val="292526"/>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a:t>Photo is copied from (https://www.osha.gov/sites/default/files/2018-12/fy15_sh-27662-sh5_Excavation_Safety.pptx)</a:t>
            </a:r>
            <a:endParaRPr lang="en-GB" altLang="en-US" sz="1200"/>
          </a:p>
        </p:txBody>
      </p:sp>
      <p:sp>
        <p:nvSpPr>
          <p:cNvPr id="4" name="Slide Number Placeholder 3"/>
          <p:cNvSpPr>
            <a:spLocks noGrp="1"/>
          </p:cNvSpPr>
          <p:nvPr>
            <p:ph type="sldNum" sz="quarter" idx="10"/>
          </p:nvPr>
        </p:nvSpPr>
        <p:spPr/>
        <p:txBody>
          <a:bodyPr/>
          <a:lstStyle/>
          <a:p>
            <a:fld id="{236F376C-05AE-40DA-9153-0868A2A48635}" type="slidenum">
              <a:rPr lang="en-US" smtClean="0"/>
              <a:t>60</a:t>
            </a:fld>
            <a:endParaRPr lang="en-US"/>
          </a:p>
        </p:txBody>
      </p:sp>
    </p:spTree>
    <p:extLst>
      <p:ext uri="{BB962C8B-B14F-4D97-AF65-F5344CB8AC3E}">
        <p14:creationId xmlns:p14="http://schemas.microsoft.com/office/powerpoint/2010/main" val="333900630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a:defRPr/>
            </a:pPr>
            <a:r>
              <a:rPr lang="en-US" b="1"/>
              <a:t>Note for Trainer:</a:t>
            </a:r>
            <a:endParaRPr lang="en-US"/>
          </a:p>
          <a:p>
            <a:pPr>
              <a:defRPr/>
            </a:pPr>
            <a:endParaRPr lang="en-US"/>
          </a:p>
          <a:p>
            <a:pPr>
              <a:defRPr/>
            </a:pPr>
            <a:r>
              <a:rPr lang="en-US"/>
              <a:t>The third section of the training will be about excavation hazards prevention. </a:t>
            </a:r>
            <a:endParaRPr lang="en-GB"/>
          </a:p>
        </p:txBody>
      </p:sp>
      <p:sp>
        <p:nvSpPr>
          <p:cNvPr id="4" name="Slide Number Placeholder 3"/>
          <p:cNvSpPr>
            <a:spLocks noGrp="1"/>
          </p:cNvSpPr>
          <p:nvPr>
            <p:ph type="sldNum" sz="quarter" idx="10"/>
          </p:nvPr>
        </p:nvSpPr>
        <p:spPr/>
        <p:txBody>
          <a:bodyPr/>
          <a:lstStyle/>
          <a:p>
            <a:fld id="{236F376C-05AE-40DA-9153-0868A2A48635}" type="slidenum">
              <a:rPr lang="en-US" smtClean="0"/>
              <a:t>61</a:t>
            </a:fld>
            <a:endParaRPr lang="en-US"/>
          </a:p>
        </p:txBody>
      </p:sp>
    </p:spTree>
    <p:extLst>
      <p:ext uri="{BB962C8B-B14F-4D97-AF65-F5344CB8AC3E}">
        <p14:creationId xmlns:p14="http://schemas.microsoft.com/office/powerpoint/2010/main" val="313190333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a:p>
            <a:r>
              <a:rPr lang="en-US" sz="1200" b="0" i="0" u="none" strike="noStrike" kern="1200" baseline="0">
                <a:solidFill>
                  <a:schemeClr val="tx1"/>
                </a:solidFill>
                <a:latin typeface="+mn-lt"/>
                <a:ea typeface="+mn-ea"/>
                <a:cs typeface="+mn-cs"/>
              </a:rPr>
              <a:t>According to OSHA Trenching and Excavation Safety Publication 2226-10R 2015 (https://www.osha.gov/Publications/osha2226.pdf), the Excavation standards do not require a protective system when an excavation is made entirely in stable rock or when an excavation is less than 5 feet (1.52 meters) deep and a competent person has examined the ground and found no indication of a potential cave-in.</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According to OSHA Trenching and Excavation Safety Factsheet (https://www.osha.gov/OshDoc/data_Hurricane_Facts/trench_excavation_fs.pdf), trenches 5 feet (1.5 meters) deep or greater require a protective system unless the excavation is made entirely in stable rock. If less than 5 feet deep, a competent person may determine that a protective system is not required. </a:t>
            </a:r>
          </a:p>
          <a:p>
            <a:endParaRPr lang="en-GB" alt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a:t>https://www.osha.gov/Publications/trench/trench_safety_tips_card.pdf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a:t>https://www.osha.gov/Publications/osha2226.pdf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p:txBody>
      </p:sp>
      <p:sp>
        <p:nvSpPr>
          <p:cNvPr id="4" name="Slide Number Placeholder 3"/>
          <p:cNvSpPr>
            <a:spLocks noGrp="1"/>
          </p:cNvSpPr>
          <p:nvPr>
            <p:ph type="sldNum" sz="quarter" idx="10"/>
          </p:nvPr>
        </p:nvSpPr>
        <p:spPr/>
        <p:txBody>
          <a:bodyPr/>
          <a:lstStyle/>
          <a:p>
            <a:fld id="{236F376C-05AE-40DA-9153-0868A2A48635}" type="slidenum">
              <a:rPr lang="en-US" smtClean="0"/>
              <a:t>62</a:t>
            </a:fld>
            <a:endParaRPr lang="en-US"/>
          </a:p>
        </p:txBody>
      </p:sp>
    </p:spTree>
    <p:extLst>
      <p:ext uri="{BB962C8B-B14F-4D97-AF65-F5344CB8AC3E}">
        <p14:creationId xmlns:p14="http://schemas.microsoft.com/office/powerpoint/2010/main" val="270917891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endParaRPr lang="en-US" altLang="en-US" b="0">
              <a:solidFill>
                <a:srgbClr val="292526"/>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a:solidFill>
                  <a:schemeClr val="tx1"/>
                </a:solidFill>
                <a:latin typeface="+mn-lt"/>
                <a:ea typeface="+mn-ea"/>
                <a:cs typeface="+mn-cs"/>
              </a:rPr>
              <a:t>According to OSHA Trenching and Excavation Safety Factsheet (https://www.osha.gov/OshDoc/data_Hurricane_Facts/trench_excavation_fs.pdf), d</a:t>
            </a:r>
            <a:r>
              <a:rPr lang="en-US"/>
              <a:t>o not enter an unprotected trench! Trenches 5 feet (1.5 meters) deep or greater require a protective system unless the excavation is made entirely in stable rock.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a:t>Photo is copied</a:t>
            </a:r>
            <a:r>
              <a:rPr lang="en-GB" altLang="en-US" sz="1200" baseline="0"/>
              <a:t> from (</a:t>
            </a:r>
            <a:r>
              <a:rPr lang="en-GB" altLang="en-US" sz="1200"/>
              <a:t>https://www.osha.gov/Publications/OSHA3974.pdf)</a:t>
            </a:r>
          </a:p>
        </p:txBody>
      </p:sp>
      <p:sp>
        <p:nvSpPr>
          <p:cNvPr id="4" name="Slide Number Placeholder 3"/>
          <p:cNvSpPr>
            <a:spLocks noGrp="1"/>
          </p:cNvSpPr>
          <p:nvPr>
            <p:ph type="sldNum" sz="quarter" idx="10"/>
          </p:nvPr>
        </p:nvSpPr>
        <p:spPr/>
        <p:txBody>
          <a:bodyPr/>
          <a:lstStyle/>
          <a:p>
            <a:fld id="{236F376C-05AE-40DA-9153-0868A2A48635}" type="slidenum">
              <a:rPr lang="en-US" smtClean="0"/>
              <a:t>63</a:t>
            </a:fld>
            <a:endParaRPr lang="en-US"/>
          </a:p>
        </p:txBody>
      </p:sp>
    </p:spTree>
    <p:extLst>
      <p:ext uri="{BB962C8B-B14F-4D97-AF65-F5344CB8AC3E}">
        <p14:creationId xmlns:p14="http://schemas.microsoft.com/office/powerpoint/2010/main" val="136661935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a:t>According to OSHA Regulation 1926.650(b), </a:t>
            </a:r>
            <a:r>
              <a:rPr lang="en-US" sz="1200" b="0" i="0" kern="1200">
                <a:solidFill>
                  <a:schemeClr val="tx1"/>
                </a:solidFill>
                <a:effectLst/>
                <a:latin typeface="+mn-lt"/>
                <a:ea typeface="+mn-ea"/>
                <a:cs typeface="+mn-cs"/>
              </a:rPr>
              <a:t>"Registered Professional Engineer" means a person who is registered as a professional engineer in the state where the work is to be performed. However, a professional engineer, registered in any state is deemed to be a "registered professional engineer" within the meaning of this standard when approving designs for "manufactured protective systems" or "tabulated data" to be used in interstate commerce.</a:t>
            </a:r>
            <a:endParaRPr lang="en-GB" altLang="en-US"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a:p>
            <a:r>
              <a:rPr lang="en-US" sz="1200" b="0" i="0" u="none" strike="noStrike" kern="1200" baseline="0">
                <a:solidFill>
                  <a:schemeClr val="tx1"/>
                </a:solidFill>
                <a:latin typeface="+mn-lt"/>
                <a:ea typeface="+mn-ea"/>
                <a:cs typeface="+mn-cs"/>
              </a:rPr>
              <a:t>According to OSHA Trenching and Excavation Safety Factsheet (https://www.osha.gov/OshDoc/data_Hurricane_Facts/trench_excavation_fs.pdf), trenches 20 feet (6.1 meters) deep or greater require that the protective system be designed by a registered professional engineer or be based on tabulated data prepared and/or approved by a registered professional engineer in accordance with 1926.652(b) and (c).</a:t>
            </a:r>
          </a:p>
          <a:p>
            <a:endParaRPr lang="en-US" sz="1200" b="0" i="0" u="none" strike="noStrike" kern="1200" baseline="0">
              <a:solidFill>
                <a:schemeClr val="tx1"/>
              </a:solidFill>
              <a:latin typeface="+mn-lt"/>
              <a:ea typeface="+mn-ea"/>
              <a:cs typeface="+mn-cs"/>
            </a:endParaRPr>
          </a:p>
          <a:p>
            <a:r>
              <a:rPr lang="en-US"/>
              <a:t>According to OSHA Regulation</a:t>
            </a:r>
            <a:r>
              <a:rPr lang="en-US" baseline="0"/>
              <a:t> 1926.650(b), </a:t>
            </a:r>
            <a:r>
              <a:rPr lang="en-US"/>
              <a:t>"Tabulated data" means tables and charts approved by a registered professional engineer and used to design and construct a protective system.</a:t>
            </a:r>
            <a:endParaRPr lang="en-US" sz="1200" b="0" i="0" u="none" strike="noStrike" kern="1200" baseline="0">
              <a:solidFill>
                <a:schemeClr val="tx1"/>
              </a:solidFill>
              <a:latin typeface="+mn-lt"/>
              <a:ea typeface="+mn-ea"/>
              <a:cs typeface="+mn-cs"/>
            </a:endParaRPr>
          </a:p>
          <a:p>
            <a:endParaRPr lang="en-GB" altLang="en-US" sz="1200"/>
          </a:p>
          <a:p>
            <a:pPr>
              <a:defRPr/>
            </a:pPr>
            <a:r>
              <a:rPr lang="en-GB" altLang="en-US" sz="1200"/>
              <a:t>Refer</a:t>
            </a:r>
            <a:r>
              <a:rPr lang="en-GB" altLang="en-US" sz="1200" baseline="0"/>
              <a:t> to 29 CFR 1926 Subpart </a:t>
            </a:r>
            <a:r>
              <a:rPr lang="en-US" altLang="zh-CN" sz="1200" baseline="0">
                <a:ea typeface="宋体"/>
              </a:rPr>
              <a:t>P</a:t>
            </a:r>
            <a:r>
              <a:rPr lang="zh-CN" altLang="en-US" sz="1200" baseline="0">
                <a:ea typeface="宋体"/>
              </a:rPr>
              <a:t> </a:t>
            </a:r>
            <a:r>
              <a:rPr lang="en-US" altLang="zh-CN" sz="1200" baseline="0">
                <a:ea typeface="宋体"/>
              </a:rPr>
              <a:t>for </a:t>
            </a:r>
            <a:r>
              <a:rPr lang="en-US" altLang="zh-CN">
                <a:ea typeface="宋体"/>
              </a:rPr>
              <a:t>the requirements.</a:t>
            </a:r>
            <a:endParaRPr lang="en-US" altLang="zh-CN" sz="1200" baseline="0">
              <a:ea typeface="宋体"/>
              <a:cs typeface="Calibri"/>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64</a:t>
            </a:fld>
            <a:endParaRPr lang="en-US"/>
          </a:p>
        </p:txBody>
      </p:sp>
    </p:spTree>
    <p:extLst>
      <p:ext uri="{BB962C8B-B14F-4D97-AF65-F5344CB8AC3E}">
        <p14:creationId xmlns:p14="http://schemas.microsoft.com/office/powerpoint/2010/main" val="397051422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endParaRPr lang="en-US" sz="1200" b="0" i="0" u="none" strike="noStrike" kern="1200" baseline="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a:solidFill>
                  <a:schemeClr val="tx1"/>
                </a:solidFill>
                <a:latin typeface="+mn-lt"/>
                <a:ea typeface="+mn-ea"/>
                <a:cs typeface="+mn-cs"/>
              </a:rPr>
              <a:t>According to (</a:t>
            </a:r>
            <a:r>
              <a:rPr lang="en-GB" altLang="en-US" sz="1200"/>
              <a:t>https://www.osha.gov/OshDoc/data_Hurricane_Facts/trench_excavation_fs.pdf</a:t>
            </a:r>
            <a:r>
              <a:rPr lang="en-US" sz="1200" b="0" i="0" u="none" strike="noStrike" kern="1200" baseline="0">
                <a:solidFill>
                  <a:schemeClr val="tx1"/>
                </a:solidFill>
                <a:latin typeface="+mn-lt"/>
                <a:ea typeface="+mn-ea"/>
                <a:cs typeface="+mn-cs"/>
              </a:rPr>
              <a:t>), designing a protective system can be complex because you must consider many factors: soil classification, depth of cut, water content of soil, changes caused by weather or climate, surcharge loads (e.g., spoil, other materials to be used in the trench) and other operations in the vicinity.</a:t>
            </a:r>
            <a:endParaRPr lang="en-GB" altLang="en-US"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a:t>Surcharge is defined from</a:t>
            </a:r>
            <a:r>
              <a:rPr lang="en-GB" altLang="en-US" sz="1200" baseline="0"/>
              <a:t> (</a:t>
            </a:r>
            <a:r>
              <a:rPr lang="en-GB" altLang="en-US" sz="1200"/>
              <a:t>https://www.osha.gov/dts/osta/otm/otm_v/otm_v_2.html). </a:t>
            </a:r>
            <a:r>
              <a:rPr lang="en-US" b="0"/>
              <a:t>Surcharge</a:t>
            </a:r>
            <a:r>
              <a:rPr lang="en-US"/>
              <a:t> means an excessive vertical load or weight caused by spoil, overburden, vehicles, equipment, or activities that may affect trench stability.</a:t>
            </a:r>
            <a:endParaRPr lang="en-GB" altLang="en-US" sz="1200"/>
          </a:p>
        </p:txBody>
      </p:sp>
      <p:sp>
        <p:nvSpPr>
          <p:cNvPr id="4" name="Slide Number Placeholder 3"/>
          <p:cNvSpPr>
            <a:spLocks noGrp="1"/>
          </p:cNvSpPr>
          <p:nvPr>
            <p:ph type="sldNum" sz="quarter" idx="10"/>
          </p:nvPr>
        </p:nvSpPr>
        <p:spPr/>
        <p:txBody>
          <a:bodyPr/>
          <a:lstStyle/>
          <a:p>
            <a:fld id="{236F376C-05AE-40DA-9153-0868A2A48635}" type="slidenum">
              <a:rPr lang="en-US" smtClean="0"/>
              <a:t>65</a:t>
            </a:fld>
            <a:endParaRPr lang="en-US"/>
          </a:p>
        </p:txBody>
      </p:sp>
    </p:spTree>
    <p:extLst>
      <p:ext uri="{BB962C8B-B14F-4D97-AF65-F5344CB8AC3E}">
        <p14:creationId xmlns:p14="http://schemas.microsoft.com/office/powerpoint/2010/main" val="355321324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a:t>https://www.osha.gov/Publications/trench/trench_safety_tips_card.pdf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a:t>Reference 1926.650</a:t>
            </a:r>
          </a:p>
          <a:p>
            <a:r>
              <a:rPr lang="en-US" altLang="en-US"/>
              <a:t>Sloping (sloping system) -- protects employees from cave-ins by excavating to form sides of an excavation that are inclined away from the excavation to prevent cave-ins.  The angle of incline varies with differences in such factors as the soil type, environmental conditions of exposure, and application of surcharge loads.</a:t>
            </a:r>
          </a:p>
          <a:p>
            <a:endParaRPr lang="en-US" altLang="en-US"/>
          </a:p>
          <a:p>
            <a:r>
              <a:rPr lang="en-US" altLang="en-US"/>
              <a:t>Photo is copied from (https://www.osha.gov/sites/default/files/2018-12/excavation_safety_part2.ppt)</a:t>
            </a:r>
          </a:p>
        </p:txBody>
      </p:sp>
      <p:sp>
        <p:nvSpPr>
          <p:cNvPr id="4" name="Slide Number Placeholder 3"/>
          <p:cNvSpPr>
            <a:spLocks noGrp="1"/>
          </p:cNvSpPr>
          <p:nvPr>
            <p:ph type="sldNum" sz="quarter" idx="10"/>
          </p:nvPr>
        </p:nvSpPr>
        <p:spPr/>
        <p:txBody>
          <a:bodyPr/>
          <a:lstStyle/>
          <a:p>
            <a:fld id="{236F376C-05AE-40DA-9153-0868A2A48635}" type="slidenum">
              <a:rPr lang="en-US" smtClean="0"/>
              <a:t>66</a:t>
            </a:fld>
            <a:endParaRPr lang="en-US"/>
          </a:p>
        </p:txBody>
      </p:sp>
    </p:spTree>
    <p:extLst>
      <p:ext uri="{BB962C8B-B14F-4D97-AF65-F5344CB8AC3E}">
        <p14:creationId xmlns:p14="http://schemas.microsoft.com/office/powerpoint/2010/main" val="139663301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a:p>
            <a:pPr>
              <a:defRPr/>
            </a:pPr>
            <a:r>
              <a:rPr lang="en-US" b="1"/>
              <a:t>Note for Trainer:</a:t>
            </a:r>
          </a:p>
          <a:p>
            <a:pPr>
              <a:defRPr/>
            </a:pPr>
            <a:endParaRPr lang="en-US" b="1">
              <a:cs typeface="Calibri"/>
            </a:endParaRPr>
          </a:p>
          <a:p>
            <a:pPr>
              <a:defRPr/>
            </a:pPr>
            <a:r>
              <a:rPr lang="en-US">
                <a:cs typeface="Calibri"/>
              </a:rPr>
              <a:t>This page shows the trench slope height/depth and angle for each type of soil. </a:t>
            </a:r>
            <a:r>
              <a:rPr lang="en-US" b="1">
                <a:cs typeface="Calibri"/>
              </a:rPr>
              <a:t> </a:t>
            </a:r>
          </a:p>
        </p:txBody>
      </p:sp>
      <p:sp>
        <p:nvSpPr>
          <p:cNvPr id="4" name="Slide Number Placeholder 3"/>
          <p:cNvSpPr>
            <a:spLocks noGrp="1"/>
          </p:cNvSpPr>
          <p:nvPr>
            <p:ph type="sldNum" sz="quarter" idx="10"/>
          </p:nvPr>
        </p:nvSpPr>
        <p:spPr/>
        <p:txBody>
          <a:bodyPr/>
          <a:lstStyle/>
          <a:p>
            <a:fld id="{236F376C-05AE-40DA-9153-0868A2A48635}" type="slidenum">
              <a:rPr lang="en-US" smtClean="0"/>
              <a:t>67</a:t>
            </a:fld>
            <a:endParaRPr lang="en-US"/>
          </a:p>
        </p:txBody>
      </p:sp>
    </p:spTree>
    <p:extLst>
      <p:ext uri="{BB962C8B-B14F-4D97-AF65-F5344CB8AC3E}">
        <p14:creationId xmlns:p14="http://schemas.microsoft.com/office/powerpoint/2010/main" val="27142448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a:t>Refer to https://www.pecsafety.com/safetymeetings/2012-02-Excavating-and-Trenching-Quiz.pdf</a:t>
            </a:r>
          </a:p>
        </p:txBody>
      </p:sp>
      <p:sp>
        <p:nvSpPr>
          <p:cNvPr id="4" name="Slide Number Placeholder 3"/>
          <p:cNvSpPr>
            <a:spLocks noGrp="1"/>
          </p:cNvSpPr>
          <p:nvPr>
            <p:ph type="sldNum" sz="quarter" idx="10"/>
          </p:nvPr>
        </p:nvSpPr>
        <p:spPr/>
        <p:txBody>
          <a:bodyPr/>
          <a:lstStyle/>
          <a:p>
            <a:fld id="{236F376C-05AE-40DA-9153-0868A2A48635}" type="slidenum">
              <a:rPr lang="en-US" smtClean="0"/>
              <a:t>68</a:t>
            </a:fld>
            <a:endParaRPr lang="en-US"/>
          </a:p>
        </p:txBody>
      </p:sp>
    </p:spTree>
    <p:extLst>
      <p:ext uri="{BB962C8B-B14F-4D97-AF65-F5344CB8AC3E}">
        <p14:creationId xmlns:p14="http://schemas.microsoft.com/office/powerpoint/2010/main" val="45276932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a:t>https://www.osha.gov/Publications/trench/trench_safety_tips_card.pdf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a:t>Reference 1926.650</a:t>
            </a:r>
          </a:p>
          <a:p>
            <a:r>
              <a:rPr lang="en-US" altLang="en-US"/>
              <a:t>Sloping (sloping system) -- protects employees from cave-ins by excavating to form sides of an excavation that are inclined away from the excavation to prevent cave-ins.  The angle of incline varies with differences in such factors as the soil type, environmental conditions of exposure, and application of surcharge loads.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a:solidFill>
                  <a:schemeClr val="tx1"/>
                </a:solidFill>
                <a:latin typeface="+mn-lt"/>
                <a:ea typeface="+mn-ea"/>
                <a:cs typeface="+mn-cs"/>
              </a:rPr>
              <a:t>According to OSHA Trenching and Excavation Safety Publication 2226-10R 2015 (</a:t>
            </a:r>
            <a:r>
              <a:rPr lang="en-GB" altLang="en-US" sz="1200"/>
              <a:t>https://www.osha.gov/Publications/osha2226.pdf), </a:t>
            </a:r>
            <a:r>
              <a:rPr lang="en-US" sz="1200" b="0" i="0" u="none" strike="noStrike" kern="1200" baseline="0">
                <a:solidFill>
                  <a:schemeClr val="tx1"/>
                </a:solidFill>
                <a:latin typeface="+mn-lt"/>
                <a:ea typeface="+mn-ea"/>
                <a:cs typeface="+mn-cs"/>
              </a:rPr>
              <a:t>Institute and enforce work rules prohibiting workers from working on faces of sloped or benched excavations at levels above other workers unless the workers at the lower levels are adequately protected from the hazards of falling, rolling, or sliding material or equipment.</a:t>
            </a:r>
            <a:endParaRPr lang="en-GB" altLang="en-US" sz="1200"/>
          </a:p>
          <a:p>
            <a:endParaRPr lang="en-US" alt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t>Photo is copied from (https://www.osha.gov/sites/default/files/2018-12/excavation_safety_part2.ppt)</a:t>
            </a:r>
          </a:p>
          <a:p>
            <a:endParaRPr lang="en-US" altLang="en-US"/>
          </a:p>
        </p:txBody>
      </p:sp>
      <p:sp>
        <p:nvSpPr>
          <p:cNvPr id="4" name="Slide Number Placeholder 3"/>
          <p:cNvSpPr>
            <a:spLocks noGrp="1"/>
          </p:cNvSpPr>
          <p:nvPr>
            <p:ph type="sldNum" sz="quarter" idx="10"/>
          </p:nvPr>
        </p:nvSpPr>
        <p:spPr/>
        <p:txBody>
          <a:bodyPr/>
          <a:lstStyle/>
          <a:p>
            <a:fld id="{236F376C-05AE-40DA-9153-0868A2A48635}" type="slidenum">
              <a:rPr lang="en-US" smtClean="0"/>
              <a:t>69</a:t>
            </a:fld>
            <a:endParaRPr lang="en-US"/>
          </a:p>
        </p:txBody>
      </p:sp>
    </p:spTree>
    <p:extLst>
      <p:ext uri="{BB962C8B-B14F-4D97-AF65-F5344CB8AC3E}">
        <p14:creationId xmlns:p14="http://schemas.microsoft.com/office/powerpoint/2010/main" val="908067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255713" y="717550"/>
            <a:ext cx="4799012" cy="3600450"/>
          </a:xfrm>
        </p:spPr>
      </p:sp>
      <p:sp>
        <p:nvSpPr>
          <p:cNvPr id="26627" name="Notes Placeholder 2"/>
          <p:cNvSpPr>
            <a:spLocks noGrp="1" noChangeArrowheads="1"/>
          </p:cNvSpPr>
          <p:nvPr>
            <p:ph type="body" idx="1"/>
          </p:nvPr>
        </p:nvSpPr>
        <p:spPr>
          <a:noFill/>
        </p:spPr>
        <p:txBody>
          <a:bodyPr anchor="t"/>
          <a:lstStyle/>
          <a:p>
            <a:endParaRPr lang="en-US" b="1"/>
          </a:p>
          <a:p>
            <a:r>
              <a:rPr lang="en-US" b="1"/>
              <a:t>Note for Trainer:</a:t>
            </a:r>
            <a:endParaRPr lang="en-US"/>
          </a:p>
          <a:p>
            <a:endParaRPr lang="en-US" b="1">
              <a:cs typeface="Calibri"/>
            </a:endParaRPr>
          </a:p>
          <a:p>
            <a:r>
              <a:rPr lang="en-US">
                <a:cs typeface="Calibri"/>
              </a:rPr>
              <a:t>The first section of the training will be about basic concepts and one case study.</a:t>
            </a:r>
            <a:endParaRPr lang="en-US"/>
          </a:p>
        </p:txBody>
      </p:sp>
      <p:sp>
        <p:nvSpPr>
          <p:cNvPr id="26628" name="Slide Number Placeholder 3"/>
          <p:cNvSpPr txBox="1">
            <a:spLocks noGrp="1" noChangeArrowheads="1"/>
          </p:cNvSpPr>
          <p:nvPr/>
        </p:nvSpPr>
        <p:spPr bwMode="auto">
          <a:xfrm>
            <a:off x="4144963"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49" tIns="46445" rIns="93249" bIns="46445" anchor="b"/>
          <a:lstStyle>
            <a:lvl1pPr>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1pPr>
            <a:lvl2pPr marL="742950" indent="-28575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2pPr>
            <a:lvl3pPr marL="11430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3pPr>
            <a:lvl4pPr marL="16002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4pPr>
            <a:lvl5pPr marL="20574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5pPr>
            <a:lvl6pPr marL="25146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6pPr>
            <a:lvl7pPr marL="29718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7pPr>
            <a:lvl8pPr marL="34290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8pPr>
            <a:lvl9pPr marL="38862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9pPr>
          </a:lstStyle>
          <a:p>
            <a:pPr algn="r" eaLnBrk="1" hangingPunct="1">
              <a:buSzPct val="45000"/>
              <a:buFont typeface="StarSymbol" charset="0"/>
              <a:buNone/>
            </a:pPr>
            <a:fld id="{16F7CAB5-C6BB-4759-8763-0644849A5342}" type="slidenum">
              <a:rPr lang="en-US" altLang="en-US" sz="1200">
                <a:solidFill>
                  <a:srgbClr val="000000"/>
                </a:solidFill>
                <a:latin typeface="Times New Roman" panose="02020603050405020304" pitchFamily="18" charset="0"/>
                <a:ea typeface="SimSun" panose="02010600030101010101" pitchFamily="2" charset="-122"/>
                <a:cs typeface="AR PL UMing HK" charset="0"/>
              </a:rPr>
              <a:pPr algn="r" eaLnBrk="1" hangingPunct="1">
                <a:buSzPct val="45000"/>
                <a:buFont typeface="StarSymbol" charset="0"/>
                <a:buNone/>
              </a:pPr>
              <a:t>7</a:t>
            </a:fld>
            <a:endParaRPr lang="en-US" altLang="en-US" sz="1200">
              <a:solidFill>
                <a:srgbClr val="000000"/>
              </a:solidFill>
              <a:latin typeface="Times New Roman" panose="02020603050405020304" pitchFamily="18" charset="0"/>
              <a:ea typeface="SimSun" panose="02010600030101010101" pitchFamily="2" charset="-122"/>
              <a:cs typeface="AR PL UMing HK"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7</a:t>
            </a:fld>
            <a:endParaRPr lang="en-US"/>
          </a:p>
        </p:txBody>
      </p:sp>
    </p:spTree>
    <p:extLst>
      <p:ext uri="{BB962C8B-B14F-4D97-AF65-F5344CB8AC3E}">
        <p14:creationId xmlns:p14="http://schemas.microsoft.com/office/powerpoint/2010/main" val="2225459514"/>
      </p:ext>
    </p:extLst>
  </p:cSld>
  <p:clrMapOvr>
    <a:overrideClrMapping bg1="lt1" tx1="dk1" bg2="lt2" tx2="dk2" accent1="accent1" accent2="accent2" accent3="accent3" accent4="accent4" accent5="accent5" accent6="accent6" hlink="hlink" folHlink="folHlink"/>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a:t>Note for Trainer:</a:t>
            </a:r>
          </a:p>
          <a:p>
            <a:endParaRPr lang="en-US" sz="1200"/>
          </a:p>
          <a:p>
            <a:r>
              <a:rPr lang="en-US" sz="1200"/>
              <a:t>According to OSHA Regulation</a:t>
            </a:r>
            <a:r>
              <a:rPr lang="en-US" sz="1200" baseline="0"/>
              <a:t> 1926.650, </a:t>
            </a:r>
            <a:r>
              <a:rPr lang="en-US"/>
              <a:t>"Shoring (Shoring system)" means a structure such as a metal hydraulic, mechanical or timber shoring system that supports the sides of an excavation and which is designed to prevent cave-ins. </a:t>
            </a:r>
            <a:endParaRPr lang="en-US" sz="1200"/>
          </a:p>
        </p:txBody>
      </p:sp>
      <p:sp>
        <p:nvSpPr>
          <p:cNvPr id="4" name="Slide Number Placeholder 3"/>
          <p:cNvSpPr>
            <a:spLocks noGrp="1"/>
          </p:cNvSpPr>
          <p:nvPr>
            <p:ph type="sldNum" sz="quarter" idx="10"/>
          </p:nvPr>
        </p:nvSpPr>
        <p:spPr/>
        <p:txBody>
          <a:bodyPr/>
          <a:lstStyle/>
          <a:p>
            <a:fld id="{236F376C-05AE-40DA-9153-0868A2A48635}" type="slidenum">
              <a:rPr lang="en-US" smtClean="0"/>
              <a:t>70</a:t>
            </a:fld>
            <a:endParaRPr lang="en-US"/>
          </a:p>
        </p:txBody>
      </p:sp>
    </p:spTree>
    <p:extLst>
      <p:ext uri="{BB962C8B-B14F-4D97-AF65-F5344CB8AC3E}">
        <p14:creationId xmlns:p14="http://schemas.microsoft.com/office/powerpoint/2010/main" val="184019804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a:t>Photo is copied from (https://www.osha.gov/sites/default/files/2018-12/fy15_sh-27662-sh5_Excavation_Safety.pptx)</a:t>
            </a:r>
            <a:endParaRPr lang="en-GB" altLang="en-US" sz="1200"/>
          </a:p>
        </p:txBody>
      </p:sp>
      <p:sp>
        <p:nvSpPr>
          <p:cNvPr id="4" name="Slide Number Placeholder 3"/>
          <p:cNvSpPr>
            <a:spLocks noGrp="1"/>
          </p:cNvSpPr>
          <p:nvPr>
            <p:ph type="sldNum" sz="quarter" idx="10"/>
          </p:nvPr>
        </p:nvSpPr>
        <p:spPr/>
        <p:txBody>
          <a:bodyPr/>
          <a:lstStyle/>
          <a:p>
            <a:fld id="{236F376C-05AE-40DA-9153-0868A2A48635}" type="slidenum">
              <a:rPr lang="en-US" smtClean="0"/>
              <a:t>71</a:t>
            </a:fld>
            <a:endParaRPr lang="en-US"/>
          </a:p>
        </p:txBody>
      </p:sp>
    </p:spTree>
    <p:extLst>
      <p:ext uri="{BB962C8B-B14F-4D97-AF65-F5344CB8AC3E}">
        <p14:creationId xmlns:p14="http://schemas.microsoft.com/office/powerpoint/2010/main" val="3896366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endParaRPr lang="en-GB" sz="1200"/>
          </a:p>
          <a:p>
            <a:r>
              <a:rPr lang="en-GB" sz="1200"/>
              <a:t>Photo</a:t>
            </a:r>
            <a:r>
              <a:rPr lang="en-GB" sz="1200" baseline="0"/>
              <a:t> is copied from (</a:t>
            </a:r>
            <a:r>
              <a:rPr lang="en-US"/>
              <a:t>https://www.osha.gov/SLTC/etools/construction/trenching/mainpage.html) </a:t>
            </a:r>
            <a:endParaRPr lang="en-US" sz="1200"/>
          </a:p>
        </p:txBody>
      </p:sp>
      <p:sp>
        <p:nvSpPr>
          <p:cNvPr id="4" name="Slide Number Placeholder 3"/>
          <p:cNvSpPr>
            <a:spLocks noGrp="1"/>
          </p:cNvSpPr>
          <p:nvPr>
            <p:ph type="sldNum" sz="quarter" idx="10"/>
          </p:nvPr>
        </p:nvSpPr>
        <p:spPr/>
        <p:txBody>
          <a:bodyPr/>
          <a:lstStyle/>
          <a:p>
            <a:fld id="{236F376C-05AE-40DA-9153-0868A2A48635}" type="slidenum">
              <a:rPr lang="en-US" smtClean="0"/>
              <a:t>72</a:t>
            </a:fld>
            <a:endParaRPr lang="en-US"/>
          </a:p>
        </p:txBody>
      </p:sp>
    </p:spTree>
    <p:extLst>
      <p:ext uri="{BB962C8B-B14F-4D97-AF65-F5344CB8AC3E}">
        <p14:creationId xmlns:p14="http://schemas.microsoft.com/office/powerpoint/2010/main" val="242459557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pPr>
              <a:defRPr/>
            </a:pPr>
            <a:endParaRPr lang="en-GB"/>
          </a:p>
          <a:p>
            <a:pPr>
              <a:defRPr/>
            </a:pPr>
            <a:r>
              <a:rPr lang="en-GB"/>
              <a:t>Refer to (</a:t>
            </a:r>
            <a:r>
              <a:rPr lang="en-GB">
                <a:hlinkClick r:id="rId3"/>
              </a:rPr>
              <a:t>https://www.osha.gov/laws-regs/standardinterpretations/2000-08-10-0</a:t>
            </a:r>
            <a:r>
              <a:rPr lang="en-GB"/>
              <a:t>)</a:t>
            </a:r>
            <a:endParaRPr lang="en-GB">
              <a:cs typeface="Calibri"/>
            </a:endParaRPr>
          </a:p>
          <a:p>
            <a:pPr>
              <a:defRPr/>
            </a:pPr>
            <a:endParaRPr lang="en-GB">
              <a:cs typeface="Calibri"/>
            </a:endParaRPr>
          </a:p>
          <a:p>
            <a:pPr>
              <a:defRPr/>
            </a:pPr>
            <a:r>
              <a:rPr lang="en-GB"/>
              <a:t>Specifically, the trench shield extends 18 inches (0.45 m) above the vertical part of the walls, but is below the top of the trench. Therefore, where the top of the shield is below grade, it must extend a minimum of 18 inches above the vertical part of the wall. </a:t>
            </a:r>
          </a:p>
          <a:p>
            <a:pPr>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a:t>Photo is copied from (https://www.osha.gov/sites/default/files/2018-12/excavation_safety_part_2.ppt)</a:t>
            </a:r>
          </a:p>
        </p:txBody>
      </p:sp>
      <p:sp>
        <p:nvSpPr>
          <p:cNvPr id="4" name="Slide Number Placeholder 3"/>
          <p:cNvSpPr>
            <a:spLocks noGrp="1"/>
          </p:cNvSpPr>
          <p:nvPr>
            <p:ph type="sldNum" sz="quarter" idx="10"/>
          </p:nvPr>
        </p:nvSpPr>
        <p:spPr/>
        <p:txBody>
          <a:bodyPr/>
          <a:lstStyle/>
          <a:p>
            <a:fld id="{236F376C-05AE-40DA-9153-0868A2A48635}" type="slidenum">
              <a:rPr lang="en-US" smtClean="0"/>
              <a:t>73</a:t>
            </a:fld>
            <a:endParaRPr lang="en-US"/>
          </a:p>
        </p:txBody>
      </p:sp>
    </p:spTree>
    <p:extLst>
      <p:ext uri="{BB962C8B-B14F-4D97-AF65-F5344CB8AC3E}">
        <p14:creationId xmlns:p14="http://schemas.microsoft.com/office/powerpoint/2010/main" val="364965484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endParaRPr lang="en-US" altLang="en-US" b="1"/>
          </a:p>
          <a:p>
            <a:r>
              <a:rPr lang="en-US" altLang="en-US"/>
              <a:t>SHIELD (SHIELD SYSTEM) means a structure that is able to withstand the forces imposed on it by a cave-in and thereby protect employees within the structure. Shields can be permanent structures or can be designed to be portable and moved along as work progresses.</a:t>
            </a:r>
            <a:endParaRPr lang="en-US" altLang="en-US">
              <a:cs typeface="Calibri"/>
            </a:endParaRPr>
          </a:p>
          <a:p>
            <a:r>
              <a:rPr lang="en-US" altLang="en-US"/>
              <a:t>Trench shields and boxes, if installed correctly, are designed to protect workers from the forces of a cave-in</a:t>
            </a:r>
            <a:endParaRPr lang="en-US" altLang="en-US">
              <a:cs typeface="Calibri"/>
            </a:endParaRPr>
          </a:p>
          <a:p>
            <a:r>
              <a:rPr lang="en-US" altLang="en-US"/>
              <a:t>In order for the shield to do its job, the worker must stay within the protection of the shield even when entering and exiting</a:t>
            </a:r>
            <a:endParaRPr lang="en-US" altLang="en-US">
              <a:cs typeface="Calibri"/>
            </a:endParaRPr>
          </a:p>
          <a:p>
            <a:r>
              <a:rPr lang="en-US" altLang="en-US"/>
              <a:t>Use a trench box or shield designed or approved by a registered professional engineer or based on tabulated data prepared or approved by a registered professional engineer. Timber, aluminum, or other suitable materials may also be used.</a:t>
            </a:r>
          </a:p>
          <a:p>
            <a:endParaRPr lang="en-US" altLang="en-US"/>
          </a:p>
          <a:p>
            <a:r>
              <a:rPr lang="en-US" altLang="en-US"/>
              <a:t>Photo </a:t>
            </a:r>
            <a:r>
              <a:rPr lang="en-US" altLang="en-US" baseline="0"/>
              <a:t>is copied from (https://www.osha.org/Publications/osha2226.pdf)</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p:txBody>
      </p:sp>
      <p:sp>
        <p:nvSpPr>
          <p:cNvPr id="4" name="Slide Number Placeholder 3"/>
          <p:cNvSpPr>
            <a:spLocks noGrp="1"/>
          </p:cNvSpPr>
          <p:nvPr>
            <p:ph type="sldNum" sz="quarter" idx="10"/>
          </p:nvPr>
        </p:nvSpPr>
        <p:spPr/>
        <p:txBody>
          <a:bodyPr/>
          <a:lstStyle/>
          <a:p>
            <a:fld id="{236F376C-05AE-40DA-9153-0868A2A48635}" type="slidenum">
              <a:rPr lang="en-US" smtClean="0"/>
              <a:t>74</a:t>
            </a:fld>
            <a:endParaRPr lang="en-US"/>
          </a:p>
        </p:txBody>
      </p:sp>
    </p:spTree>
    <p:extLst>
      <p:ext uri="{BB962C8B-B14F-4D97-AF65-F5344CB8AC3E}">
        <p14:creationId xmlns:p14="http://schemas.microsoft.com/office/powerpoint/2010/main" val="279219278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a:defRPr/>
            </a:pPr>
            <a:endParaRPr lang="en-US" b="1"/>
          </a:p>
          <a:p>
            <a:pPr>
              <a:defRPr/>
            </a:pPr>
            <a:r>
              <a:rPr lang="en-US" b="1"/>
              <a:t>Note for Trainer:</a:t>
            </a:r>
            <a:endParaRPr lang="en-US"/>
          </a:p>
          <a:p>
            <a:pPr>
              <a:defRPr/>
            </a:pPr>
            <a:endParaRPr lang="en-US" b="1">
              <a:cs typeface="Calibri"/>
            </a:endParaRPr>
          </a:p>
          <a:p>
            <a:pPr>
              <a:defRPr/>
            </a:pPr>
            <a:r>
              <a:rPr lang="en-US">
                <a:cs typeface="Calibri"/>
              </a:rPr>
              <a:t>Review the three common types </a:t>
            </a:r>
            <a:r>
              <a:rPr lang="en-US"/>
              <a:t>of protective systems in excavation Job.</a:t>
            </a:r>
          </a:p>
          <a:p>
            <a:pPr>
              <a:defRPr/>
            </a:pPr>
            <a:endParaRPr lang="en-US" b="1">
              <a:cs typeface="Calibri"/>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75</a:t>
            </a:fld>
            <a:endParaRPr lang="en-US"/>
          </a:p>
        </p:txBody>
      </p:sp>
    </p:spTree>
    <p:extLst>
      <p:ext uri="{BB962C8B-B14F-4D97-AF65-F5344CB8AC3E}">
        <p14:creationId xmlns:p14="http://schemas.microsoft.com/office/powerpoint/2010/main" val="113265136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a:t>Refer to https://www.osha.gov/SLTC/trenchingexcavation/newsletter.html</a:t>
            </a:r>
          </a:p>
        </p:txBody>
      </p:sp>
      <p:sp>
        <p:nvSpPr>
          <p:cNvPr id="4" name="Slide Number Placeholder 3"/>
          <p:cNvSpPr>
            <a:spLocks noGrp="1"/>
          </p:cNvSpPr>
          <p:nvPr>
            <p:ph type="sldNum" sz="quarter" idx="10"/>
          </p:nvPr>
        </p:nvSpPr>
        <p:spPr/>
        <p:txBody>
          <a:bodyPr/>
          <a:lstStyle/>
          <a:p>
            <a:fld id="{236F376C-05AE-40DA-9153-0868A2A48635}" type="slidenum">
              <a:rPr lang="en-US" smtClean="0"/>
              <a:t>76</a:t>
            </a:fld>
            <a:endParaRPr lang="en-US"/>
          </a:p>
        </p:txBody>
      </p:sp>
    </p:spTree>
    <p:extLst>
      <p:ext uri="{BB962C8B-B14F-4D97-AF65-F5344CB8AC3E}">
        <p14:creationId xmlns:p14="http://schemas.microsoft.com/office/powerpoint/2010/main" val="251295209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228600" marR="0" lvl="0" indent="-228600" algn="l" defTabSz="914400" rtl="0" eaLnBrk="1" fontAlgn="auto" latinLnBrk="0" hangingPunct="1">
              <a:lnSpc>
                <a:spcPct val="100000"/>
              </a:lnSpc>
              <a:spcBef>
                <a:spcPts val="0"/>
              </a:spcBef>
              <a:spcAft>
                <a:spcPts val="0"/>
              </a:spcAft>
              <a:buClrTx/>
              <a:buSzTx/>
              <a:buFontTx/>
              <a:buNone/>
              <a:tabLst/>
              <a:defRPr/>
            </a:pPr>
            <a:endParaRPr lang="en-US" altLang="en-US" b="1"/>
          </a:p>
          <a:p>
            <a:pPr marL="228600" marR="0" lvl="0" indent="-22860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pPr marL="228600" indent="-228600"/>
            <a:endParaRPr lang="en-US" altLang="en-US" u="sng"/>
          </a:p>
          <a:p>
            <a:pPr marL="228600" indent="-228600"/>
            <a:r>
              <a:rPr lang="en-US" altLang="en-US" u="sng"/>
              <a:t>Reference 1926.652 (d)</a:t>
            </a:r>
          </a:p>
          <a:p>
            <a:pPr marL="228600" indent="-228600">
              <a:buFontTx/>
              <a:buAutoNum type="arabicParenBoth"/>
            </a:pPr>
            <a:r>
              <a:rPr lang="en-US" altLang="en-US"/>
              <a:t>Materials and equipment used for protective systems shall be free from damage or defects that might impair their proper function.</a:t>
            </a:r>
          </a:p>
          <a:p>
            <a:pPr marL="228600" indent="-228600">
              <a:buFontTx/>
              <a:buAutoNum type="arabicParenBoth"/>
            </a:pPr>
            <a:r>
              <a:rPr lang="en-US" altLang="en-US"/>
              <a:t>Manufactured materials and equipment used for protective systems shall be used and maintained in a manner that is consistent with the recommendations of the manufacturer, and in a manner that will prevent employee exposure to hazards.</a:t>
            </a:r>
          </a:p>
          <a:p>
            <a:pPr marL="228600" indent="-228600">
              <a:buFontTx/>
              <a:buAutoNum type="arabicParenBoth"/>
            </a:pPr>
            <a:r>
              <a:rPr lang="en-US" altLang="en-US"/>
              <a:t>When material or equipment that is used for protective systems is damaged, a competent person shall examine the material or equipment and evaluate its suitability for continued use. If the competent person cannot assure the material or equipment is able to support the intended loads or is otherwise suitable for safe use, then such material or equipment shall be removed from service, and shall be evaluated and approved by a registered professional engineer before being returned to service.</a:t>
            </a:r>
          </a:p>
          <a:p>
            <a:pPr marL="228600" indent="-228600"/>
            <a:endParaRPr lang="en-US" altLang="en-US">
              <a:cs typeface="Calibri"/>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77</a:t>
            </a:fld>
            <a:endParaRPr lang="en-US"/>
          </a:p>
        </p:txBody>
      </p:sp>
    </p:spTree>
    <p:extLst>
      <p:ext uri="{BB962C8B-B14F-4D97-AF65-F5344CB8AC3E}">
        <p14:creationId xmlns:p14="http://schemas.microsoft.com/office/powerpoint/2010/main" val="145640241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r>
              <a:rPr lang="en-US" sz="1200" b="0" i="0" u="none" strike="noStrike" kern="1200" baseline="0">
                <a:solidFill>
                  <a:schemeClr val="tx1"/>
                </a:solidFill>
                <a:latin typeface="+mn-lt"/>
                <a:ea typeface="+mn-ea"/>
                <a:cs typeface="+mn-cs"/>
              </a:rPr>
              <a:t>The OSHA standards prohibit employers from allowing workers to enter an excavation where water has accumulated or is accumulating unless adequate precautions are taken to protect workers.</a:t>
            </a:r>
            <a:endParaRPr lang="en-GB" altLang="en-US"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a:t>Photo is copied</a:t>
            </a:r>
            <a:r>
              <a:rPr lang="en-GB" altLang="en-US" sz="1200" baseline="0"/>
              <a:t> from (</a:t>
            </a:r>
            <a:r>
              <a:rPr lang="en-GB" altLang="en-US" sz="1200"/>
              <a:t>https://www.osha.gov/Publications/OSHA3974.pdf)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p:txBody>
      </p:sp>
      <p:sp>
        <p:nvSpPr>
          <p:cNvPr id="4" name="Slide Number Placeholder 3"/>
          <p:cNvSpPr>
            <a:spLocks noGrp="1"/>
          </p:cNvSpPr>
          <p:nvPr>
            <p:ph type="sldNum" sz="quarter" idx="10"/>
          </p:nvPr>
        </p:nvSpPr>
        <p:spPr/>
        <p:txBody>
          <a:bodyPr/>
          <a:lstStyle/>
          <a:p>
            <a:fld id="{236F376C-05AE-40DA-9153-0868A2A48635}" type="slidenum">
              <a:rPr lang="en-US" smtClean="0"/>
              <a:t>78</a:t>
            </a:fld>
            <a:endParaRPr lang="en-US"/>
          </a:p>
        </p:txBody>
      </p:sp>
    </p:spTree>
    <p:extLst>
      <p:ext uri="{BB962C8B-B14F-4D97-AF65-F5344CB8AC3E}">
        <p14:creationId xmlns:p14="http://schemas.microsoft.com/office/powerpoint/2010/main" val="2857559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a:p>
            <a:pPr marL="228600" marR="0" lvl="0" indent="-228600" algn="l" defTabSz="914400" rtl="0" eaLnBrk="1" fontAlgn="auto" latinLnBrk="0" hangingPunct="1">
              <a:lnSpc>
                <a:spcPct val="80000"/>
              </a:lnSpc>
              <a:spcBef>
                <a:spcPts val="0"/>
              </a:spcBef>
              <a:spcAft>
                <a:spcPts val="0"/>
              </a:spcAft>
              <a:buClrTx/>
              <a:buSzTx/>
              <a:buFontTx/>
              <a:buNone/>
              <a:tabLst/>
              <a:defRPr/>
            </a:pPr>
            <a:r>
              <a:rPr lang="en-US" altLang="en-US" b="1"/>
              <a:t>Note for Trainer:</a:t>
            </a:r>
          </a:p>
          <a:p>
            <a:pPr marL="228600" indent="-228600">
              <a:lnSpc>
                <a:spcPct val="80000"/>
              </a:lnSpc>
            </a:pPr>
            <a:endParaRPr lang="en-US" altLang="en-US" u="sng"/>
          </a:p>
          <a:p>
            <a:pPr marL="0" indent="0">
              <a:lnSpc>
                <a:spcPct val="80000"/>
              </a:lnSpc>
            </a:pPr>
            <a:r>
              <a:rPr lang="en-US" altLang="en-US" u="none" baseline="0"/>
              <a:t>According to OSHA Technical Manual (https://www.osha.gov/dts/osta/otm/otm_v/otm_v_2.html), </a:t>
            </a:r>
            <a:r>
              <a:rPr lang="en-US"/>
              <a:t>Methods for controlling standing water and water accumulation must be provided and should consist of the following if employees are permitted to work in the excavation:</a:t>
            </a:r>
            <a:r>
              <a:rPr lang="en-US" baseline="0"/>
              <a:t> </a:t>
            </a:r>
            <a:r>
              <a:rPr lang="en-US"/>
              <a:t>Use of special support or shield systems approved by a registered professional engineer.</a:t>
            </a:r>
            <a:r>
              <a:rPr lang="en-US" baseline="0"/>
              <a:t> </a:t>
            </a:r>
            <a:r>
              <a:rPr lang="en-US"/>
              <a:t>Water removal equipment, i.e. well pointing, used and monitored by a competent person.</a:t>
            </a:r>
            <a:r>
              <a:rPr lang="en-US" baseline="0"/>
              <a:t> </a:t>
            </a:r>
            <a:r>
              <a:rPr lang="en-US"/>
              <a:t>Safety harnesses and lifelines used in conformance with 29 CFR</a:t>
            </a:r>
            <a:r>
              <a:rPr lang="en-US" baseline="0"/>
              <a:t> 1926.104</a:t>
            </a:r>
            <a:r>
              <a:rPr lang="en-US"/>
              <a:t>.</a:t>
            </a:r>
            <a:r>
              <a:rPr lang="en-US" baseline="0"/>
              <a:t> </a:t>
            </a:r>
            <a:r>
              <a:rPr lang="en-US"/>
              <a:t>Surface water diverted away from the trench.</a:t>
            </a:r>
            <a:r>
              <a:rPr lang="en-US" baseline="0"/>
              <a:t> </a:t>
            </a:r>
            <a:r>
              <a:rPr lang="en-US"/>
              <a:t>Employees removed from the trench during rainstorms.</a:t>
            </a:r>
            <a:r>
              <a:rPr lang="en-US" baseline="0"/>
              <a:t> </a:t>
            </a:r>
            <a:r>
              <a:rPr lang="en-US"/>
              <a:t>Trenches carefully inspected by a competent person after each rain and before employees are permitted to re-enter the trench.</a:t>
            </a:r>
          </a:p>
        </p:txBody>
      </p:sp>
      <p:sp>
        <p:nvSpPr>
          <p:cNvPr id="4" name="Slide Number Placeholder 3"/>
          <p:cNvSpPr>
            <a:spLocks noGrp="1"/>
          </p:cNvSpPr>
          <p:nvPr>
            <p:ph type="sldNum" sz="quarter" idx="10"/>
          </p:nvPr>
        </p:nvSpPr>
        <p:spPr/>
        <p:txBody>
          <a:bodyPr/>
          <a:lstStyle/>
          <a:p>
            <a:fld id="{236F376C-05AE-40DA-9153-0868A2A48635}" type="slidenum">
              <a:rPr lang="en-US" smtClean="0"/>
              <a:t>79</a:t>
            </a:fld>
            <a:endParaRPr lang="en-US"/>
          </a:p>
        </p:txBody>
      </p:sp>
    </p:spTree>
    <p:extLst>
      <p:ext uri="{BB962C8B-B14F-4D97-AF65-F5344CB8AC3E}">
        <p14:creationId xmlns:p14="http://schemas.microsoft.com/office/powerpoint/2010/main" val="1655386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255713" y="717550"/>
            <a:ext cx="4799012" cy="3600450"/>
          </a:xfrm>
        </p:spPr>
      </p:sp>
      <p:sp>
        <p:nvSpPr>
          <p:cNvPr id="26627" name="Notes Placeholder 2"/>
          <p:cNvSpPr>
            <a:spLocks noGrp="1" noChangeArrowheads="1"/>
          </p:cNvSpPr>
          <p:nvPr>
            <p:ph type="body" idx="1"/>
          </p:nvPr>
        </p:nvSpPr>
        <p:spPr>
          <a:noFill/>
        </p:spPr>
        <p:txBody>
          <a:bodyPr anchor="t"/>
          <a:lstStyle/>
          <a:p>
            <a:endParaRPr lang="en-US" b="1"/>
          </a:p>
          <a:p>
            <a:r>
              <a:rPr lang="en-US" b="1"/>
              <a:t>Note for Trainer:</a:t>
            </a:r>
            <a:endParaRPr lang="en-US">
              <a:cs typeface="Calibri"/>
            </a:endParaRPr>
          </a:p>
          <a:p>
            <a:endParaRPr lang="en-US">
              <a:cs typeface="Calibri"/>
            </a:endParaRPr>
          </a:p>
          <a:p>
            <a:r>
              <a:rPr lang="en-US">
                <a:cs typeface="Calibri"/>
              </a:rPr>
              <a:t>The second section will be about excavation hazards in Construction. </a:t>
            </a:r>
          </a:p>
        </p:txBody>
      </p:sp>
      <p:sp>
        <p:nvSpPr>
          <p:cNvPr id="26628" name="Slide Number Placeholder 3"/>
          <p:cNvSpPr txBox="1">
            <a:spLocks noGrp="1" noChangeArrowheads="1"/>
          </p:cNvSpPr>
          <p:nvPr/>
        </p:nvSpPr>
        <p:spPr bwMode="auto">
          <a:xfrm>
            <a:off x="4144963"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49" tIns="46445" rIns="93249" bIns="46445" anchor="b"/>
          <a:lstStyle>
            <a:lvl1pPr>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1pPr>
            <a:lvl2pPr marL="742950" indent="-28575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2pPr>
            <a:lvl3pPr marL="11430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3pPr>
            <a:lvl4pPr marL="16002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4pPr>
            <a:lvl5pPr marL="20574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5pPr>
            <a:lvl6pPr marL="25146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6pPr>
            <a:lvl7pPr marL="29718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7pPr>
            <a:lvl8pPr marL="34290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8pPr>
            <a:lvl9pPr marL="38862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9pPr>
          </a:lstStyle>
          <a:p>
            <a:pPr algn="r" eaLnBrk="1" hangingPunct="1">
              <a:buSzPct val="45000"/>
              <a:buFont typeface="StarSymbol" charset="0"/>
              <a:buNone/>
            </a:pPr>
            <a:fld id="{16F7CAB5-C6BB-4759-8763-0644849A5342}" type="slidenum">
              <a:rPr lang="en-US" altLang="en-US" sz="1200">
                <a:solidFill>
                  <a:srgbClr val="000000"/>
                </a:solidFill>
                <a:latin typeface="Times New Roman" panose="02020603050405020304" pitchFamily="18" charset="0"/>
                <a:ea typeface="SimSun" panose="02010600030101010101" pitchFamily="2" charset="-122"/>
                <a:cs typeface="AR PL UMing HK" charset="0"/>
              </a:rPr>
              <a:pPr algn="r" eaLnBrk="1" hangingPunct="1">
                <a:buSzPct val="45000"/>
                <a:buFont typeface="StarSymbol" charset="0"/>
                <a:buNone/>
              </a:pPr>
              <a:t>8</a:t>
            </a:fld>
            <a:endParaRPr lang="en-US" altLang="en-US" sz="1200">
              <a:solidFill>
                <a:srgbClr val="000000"/>
              </a:solidFill>
              <a:latin typeface="Times New Roman" panose="02020603050405020304" pitchFamily="18" charset="0"/>
              <a:ea typeface="SimSun" panose="02010600030101010101" pitchFamily="2" charset="-122"/>
              <a:cs typeface="AR PL UMing HK"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8</a:t>
            </a:fld>
            <a:endParaRPr lang="en-US"/>
          </a:p>
        </p:txBody>
      </p:sp>
    </p:spTree>
    <p:extLst>
      <p:ext uri="{BB962C8B-B14F-4D97-AF65-F5344CB8AC3E}">
        <p14:creationId xmlns:p14="http://schemas.microsoft.com/office/powerpoint/2010/main" val="1804377056"/>
      </p:ext>
    </p:extLst>
  </p:cSld>
  <p:clrMapOvr>
    <a:overrideClrMapping bg1="lt1" tx1="dk1" bg2="lt2" tx2="dk2" accent1="accent1" accent2="accent2" accent3="accent3" accent4="accent4" accent5="accent5" accent6="accent6" hlink="hlink" folHlink="folHlink"/>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a:t>Refer to https://www.osha.gov/dts/osta/otm/otm_v/otm_v_2.html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a:p>
            <a:r>
              <a:rPr lang="en-US"/>
              <a:t>When testing for atmospheric contaminants, the following should be considered:</a:t>
            </a:r>
            <a:r>
              <a:rPr lang="en-US" baseline="0"/>
              <a:t> </a:t>
            </a:r>
            <a:r>
              <a:rPr lang="en-US"/>
              <a:t>Testing should be conducted before employees enter the trench and should be done regularly to ensure that the trench remains safe. The frequency of testing should be increased if equipment is operating in the trench.</a:t>
            </a:r>
            <a:r>
              <a:rPr lang="en-US" baseline="0"/>
              <a:t> </a:t>
            </a:r>
            <a:r>
              <a:rPr lang="en-US"/>
              <a:t>Testing frequency should also be increased if welding, cutting, or burning is done in the trench.</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a:t>Photo is copied</a:t>
            </a:r>
            <a:r>
              <a:rPr lang="en-GB" altLang="en-US" sz="1200" baseline="0"/>
              <a:t> from (https://osha.oregon.gov/edu/Documents/workshop-materials/1-320i.pdf</a:t>
            </a:r>
            <a:r>
              <a:rPr lang="en-GB" altLang="en-US" sz="120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p:txBody>
      </p:sp>
      <p:sp>
        <p:nvSpPr>
          <p:cNvPr id="4" name="Slide Number Placeholder 3"/>
          <p:cNvSpPr>
            <a:spLocks noGrp="1"/>
          </p:cNvSpPr>
          <p:nvPr>
            <p:ph type="sldNum" sz="quarter" idx="10"/>
          </p:nvPr>
        </p:nvSpPr>
        <p:spPr/>
        <p:txBody>
          <a:bodyPr/>
          <a:lstStyle/>
          <a:p>
            <a:fld id="{236F376C-05AE-40DA-9153-0868A2A48635}" type="slidenum">
              <a:rPr lang="en-US" smtClean="0"/>
              <a:t>80</a:t>
            </a:fld>
            <a:endParaRPr lang="en-US"/>
          </a:p>
        </p:txBody>
      </p:sp>
    </p:spTree>
    <p:extLst>
      <p:ext uri="{BB962C8B-B14F-4D97-AF65-F5344CB8AC3E}">
        <p14:creationId xmlns:p14="http://schemas.microsoft.com/office/powerpoint/2010/main" val="423123998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a:p>
            <a:pPr marL="228600" marR="0" lvl="0" indent="-228600" algn="l" defTabSz="914400" rtl="0" eaLnBrk="1" fontAlgn="auto" latinLnBrk="0" hangingPunct="1">
              <a:lnSpc>
                <a:spcPct val="80000"/>
              </a:lnSpc>
              <a:spcBef>
                <a:spcPts val="0"/>
              </a:spcBef>
              <a:spcAft>
                <a:spcPts val="0"/>
              </a:spcAft>
              <a:buClrTx/>
              <a:buSzTx/>
              <a:buFontTx/>
              <a:buNone/>
              <a:tabLst/>
              <a:defRPr/>
            </a:pPr>
            <a:r>
              <a:rPr lang="en-US" altLang="en-US" b="1"/>
              <a:t>Note for 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a:t>According to (https://www.osha.gov/dts/osta/otm/otm_v/otm_v_2.html), Employees required to wear respiratory protection must be trained, fit-tested, and enrolled in a respiratory protection program. Some trenches qualify as confined spaces. When this occurs, compliance with the Confined Space Standard is also required.</a:t>
            </a:r>
            <a:endParaRPr lang="en-GB" altLang="en-US"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a:p>
            <a:r>
              <a:rPr lang="en-US" sz="1200" b="0" i="0" u="none" strike="noStrike" kern="1200" baseline="0">
                <a:solidFill>
                  <a:schemeClr val="tx1"/>
                </a:solidFill>
                <a:latin typeface="+mn-lt"/>
                <a:ea typeface="+mn-ea"/>
                <a:cs typeface="+mn-cs"/>
              </a:rPr>
              <a:t>According to OSHA Trenching and Excavation Safety Publication 2226-10R 2015 (</a:t>
            </a:r>
            <a:r>
              <a:rPr lang="en-GB" altLang="en-US" sz="1200"/>
              <a:t>https://www.osha.gov/Publications/osha2226.pdf), </a:t>
            </a:r>
            <a:r>
              <a:rPr lang="en-US" sz="1200" b="0" i="0" u="none" strike="noStrike" kern="1200" baseline="0">
                <a:solidFill>
                  <a:schemeClr val="tx1"/>
                </a:solidFill>
                <a:latin typeface="+mn-lt"/>
                <a:ea typeface="+mn-ea"/>
                <a:cs typeface="+mn-cs"/>
              </a:rPr>
              <a:t>If hazardous atmospheric conditions exist or may reasonably be expected to develop in an excavation, the employer must ensure the ready availability of emergency rescue equipment, such as breathing apparatus, a safety harness and line, or a basket stretcher. This equipment must be attended when in use.</a:t>
            </a:r>
            <a:endParaRPr lang="en-GB" sz="1200" b="0" i="0" u="none" strike="noStrike" kern="1200" baseline="0">
              <a:solidFill>
                <a:schemeClr val="tx1"/>
              </a:solidFill>
              <a:latin typeface="+mn-lt"/>
              <a:ea typeface="+mn-ea"/>
              <a:cs typeface="+mn-cs"/>
            </a:endParaRPr>
          </a:p>
          <a:p>
            <a:endParaRPr lang="en-GB" altLang="en-US" sz="1200" b="0" i="0" u="none" strike="noStrike" kern="1200" baseline="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a:t>Refer to </a:t>
            </a:r>
            <a:r>
              <a:rPr lang="en-GB" altLang="en-US" sz="1200" baseline="0"/>
              <a:t>https://osha.oregon.gov/edu/Documents/workshop-materials/1-320i.pdf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a:t>Photo is copied from</a:t>
            </a:r>
            <a:r>
              <a:rPr lang="en-GB" altLang="en-US" sz="1200" baseline="0"/>
              <a:t> </a:t>
            </a:r>
            <a:r>
              <a:rPr lang="en-GB" altLang="en-US" sz="1200"/>
              <a:t>(https://www.osha.gov/SLTC/etools/respiratory/)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baseline="0"/>
          </a:p>
        </p:txBody>
      </p:sp>
      <p:sp>
        <p:nvSpPr>
          <p:cNvPr id="4" name="Slide Number Placeholder 3"/>
          <p:cNvSpPr>
            <a:spLocks noGrp="1"/>
          </p:cNvSpPr>
          <p:nvPr>
            <p:ph type="sldNum" sz="quarter" idx="10"/>
          </p:nvPr>
        </p:nvSpPr>
        <p:spPr/>
        <p:txBody>
          <a:bodyPr/>
          <a:lstStyle/>
          <a:p>
            <a:fld id="{236F376C-05AE-40DA-9153-0868A2A48635}" type="slidenum">
              <a:rPr lang="en-US" smtClean="0"/>
              <a:t>81</a:t>
            </a:fld>
            <a:endParaRPr lang="en-US"/>
          </a:p>
        </p:txBody>
      </p:sp>
    </p:spTree>
    <p:extLst>
      <p:ext uri="{BB962C8B-B14F-4D97-AF65-F5344CB8AC3E}">
        <p14:creationId xmlns:p14="http://schemas.microsoft.com/office/powerpoint/2010/main" val="368071094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a:t>According</a:t>
            </a:r>
            <a:r>
              <a:rPr lang="en-US" baseline="0"/>
              <a:t> to OSHA Regulation 1926.651(c)(2), </a:t>
            </a:r>
            <a:r>
              <a:rPr lang="en-US"/>
              <a:t>A stairway, ladder, ramp or other safe means of egress shall be located in trench excavations that are 4 feet (1.22 m) or more in depth so as to require no more than 25 feet (7.62 m) of lateral travel for employees.</a:t>
            </a:r>
            <a:endParaRPr lang="en-GB" altLang="en-US"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a:t>Photo is copied</a:t>
            </a:r>
            <a:r>
              <a:rPr lang="en-GB" altLang="en-US" sz="1200" baseline="0"/>
              <a:t> from (</a:t>
            </a:r>
            <a:r>
              <a:rPr lang="en-GB" altLang="en-US" sz="1200"/>
              <a:t>https://www.osha.gov/Publications/OSHA3974.pdf)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p:txBody>
      </p:sp>
      <p:sp>
        <p:nvSpPr>
          <p:cNvPr id="4" name="Slide Number Placeholder 3"/>
          <p:cNvSpPr>
            <a:spLocks noGrp="1"/>
          </p:cNvSpPr>
          <p:nvPr>
            <p:ph type="sldNum" sz="quarter" idx="10"/>
          </p:nvPr>
        </p:nvSpPr>
        <p:spPr/>
        <p:txBody>
          <a:bodyPr/>
          <a:lstStyle/>
          <a:p>
            <a:fld id="{236F376C-05AE-40DA-9153-0868A2A48635}" type="slidenum">
              <a:rPr lang="en-US" smtClean="0"/>
              <a:t>82</a:t>
            </a:fld>
            <a:endParaRPr lang="en-US"/>
          </a:p>
        </p:txBody>
      </p:sp>
    </p:spTree>
    <p:extLst>
      <p:ext uri="{BB962C8B-B14F-4D97-AF65-F5344CB8AC3E}">
        <p14:creationId xmlns:p14="http://schemas.microsoft.com/office/powerpoint/2010/main" val="330689759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endParaRPr lang="en-US" altLang="en-US">
              <a:latin typeface="Arial" panose="020B0604020202020204" pitchFamily="34" charset="0"/>
            </a:endParaRPr>
          </a:p>
          <a:p>
            <a:r>
              <a:rPr lang="en-US" altLang="en-US"/>
              <a:t>According to (https://www.osha.gov/dts/osta/otm/otm_v/otm_v_2.html), </a:t>
            </a:r>
            <a:r>
              <a:rPr lang="en-US"/>
              <a:t>Ladders must be secured and extend a minimum of 36 in (0.9 m) above the landing. Metal ladders should be used with caution, particularly when electric utilities are present.</a:t>
            </a:r>
            <a:endParaRPr lang="en-US" altLang="en-US"/>
          </a:p>
          <a:p>
            <a:endParaRPr lang="en-US" altLang="en-US">
              <a:latin typeface="Arial" panose="020B0604020202020204" pitchFamily="34" charset="0"/>
            </a:endParaRPr>
          </a:p>
          <a:p>
            <a:r>
              <a:rPr lang="en-US" altLang="en-US"/>
              <a:t>Photo is</a:t>
            </a:r>
            <a:r>
              <a:rPr lang="en-US" altLang="en-US" baseline="0"/>
              <a:t> copied from (https://osha.oregon.gov/edu/Documents/workshop-materials/1-320i.pdf)</a:t>
            </a:r>
            <a:endParaRPr lang="en-US" altLang="en-US"/>
          </a:p>
        </p:txBody>
      </p:sp>
      <p:sp>
        <p:nvSpPr>
          <p:cNvPr id="4" name="Slide Number Placeholder 3"/>
          <p:cNvSpPr>
            <a:spLocks noGrp="1"/>
          </p:cNvSpPr>
          <p:nvPr>
            <p:ph type="sldNum" sz="quarter" idx="10"/>
          </p:nvPr>
        </p:nvSpPr>
        <p:spPr/>
        <p:txBody>
          <a:bodyPr/>
          <a:lstStyle/>
          <a:p>
            <a:fld id="{236F376C-05AE-40DA-9153-0868A2A48635}" type="slidenum">
              <a:rPr lang="en-US" smtClean="0"/>
              <a:t>83</a:t>
            </a:fld>
            <a:endParaRPr lang="en-US"/>
          </a:p>
        </p:txBody>
      </p:sp>
    </p:spTree>
    <p:extLst>
      <p:ext uri="{BB962C8B-B14F-4D97-AF65-F5344CB8AC3E}">
        <p14:creationId xmlns:p14="http://schemas.microsoft.com/office/powerpoint/2010/main" val="294181508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According</a:t>
            </a:r>
            <a:r>
              <a:rPr lang="en-US" sz="1200" b="0" i="0" kern="1200" baseline="0">
                <a:solidFill>
                  <a:schemeClr val="tx1"/>
                </a:solidFill>
                <a:effectLst/>
                <a:latin typeface="+mn-lt"/>
                <a:ea typeface="+mn-ea"/>
                <a:cs typeface="+mn-cs"/>
              </a:rPr>
              <a:t> to OSHA Regulation 1926.650(b), </a:t>
            </a:r>
            <a:r>
              <a:rPr lang="en-US" sz="1200" b="0" i="0" kern="1200">
                <a:solidFill>
                  <a:schemeClr val="tx1"/>
                </a:solidFill>
                <a:effectLst/>
                <a:latin typeface="+mn-lt"/>
                <a:ea typeface="+mn-ea"/>
                <a:cs typeface="+mn-cs"/>
              </a:rPr>
              <a:t>"Ramp" means an inclined walking or working surface that is used to gain access to one point from another, and is constructed from earth or from structural materials such as steel or wood.</a:t>
            </a:r>
            <a:endParaRPr lang="en-GB" altLang="en-US"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According to OSHA Regulation 1926.651(b), Structural ramps that are used solely by employees as a means of access or egress from excavations shall be designed by a competent person. Structural ramps used for access or egress of equipment shall be designed by a competent person qualified in structural design, and shall be constructed in accordance with the design.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a:t>Photo is copied from (https://www.osha.gov/sites/default/files/2018-12/fy15_sh-27662-sh5_Excavation_Safety.pptx)</a:t>
            </a:r>
            <a:endParaRPr lang="en-GB" altLang="en-US" sz="1200"/>
          </a:p>
        </p:txBody>
      </p:sp>
      <p:sp>
        <p:nvSpPr>
          <p:cNvPr id="4" name="Slide Number Placeholder 3"/>
          <p:cNvSpPr>
            <a:spLocks noGrp="1"/>
          </p:cNvSpPr>
          <p:nvPr>
            <p:ph type="sldNum" sz="quarter" idx="10"/>
          </p:nvPr>
        </p:nvSpPr>
        <p:spPr/>
        <p:txBody>
          <a:bodyPr/>
          <a:lstStyle/>
          <a:p>
            <a:fld id="{236F376C-05AE-40DA-9153-0868A2A48635}" type="slidenum">
              <a:rPr lang="en-US" smtClean="0"/>
              <a:t>84</a:t>
            </a:fld>
            <a:endParaRPr lang="en-US"/>
          </a:p>
        </p:txBody>
      </p:sp>
    </p:spTree>
    <p:extLst>
      <p:ext uri="{BB962C8B-B14F-4D97-AF65-F5344CB8AC3E}">
        <p14:creationId xmlns:p14="http://schemas.microsoft.com/office/powerpoint/2010/main" val="164368109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According to OSHA Trenching and Excavation Safety Publication 2226-10R 2015 (https://www.osha.gov/Publications/osha2226.pdf), structural members used for ramps or runways must be uniform in thickness and joined in a manner to prevent tripping or displacement.</a:t>
            </a:r>
          </a:p>
          <a:p>
            <a:endParaRPr lang="en-US" altLang="en-US" sz="1200" b="0" i="0" u="none" strike="noStrike" kern="1200" baseline="0">
              <a:solidFill>
                <a:schemeClr val="tx1"/>
              </a:solidFill>
              <a:latin typeface="+mn-lt"/>
              <a:ea typeface="+mn-ea"/>
              <a:cs typeface="+mn-cs"/>
            </a:endParaRPr>
          </a:p>
          <a:p>
            <a:r>
              <a:rPr lang="en-US" altLang="en-US" sz="1200" b="0" i="0" u="none" strike="noStrike" kern="1200" baseline="0">
                <a:solidFill>
                  <a:schemeClr val="tx1"/>
                </a:solidFill>
                <a:latin typeface="+mn-lt"/>
                <a:ea typeface="+mn-ea"/>
                <a:cs typeface="+mn-cs"/>
              </a:rPr>
              <a:t>Photo is copied from (</a:t>
            </a:r>
            <a:r>
              <a:rPr lang="en-US"/>
              <a:t>https://www.osha.gov/SLTC/etools/construction/trenching/mainpage.html</a:t>
            </a:r>
            <a:r>
              <a:rPr lang="en-US" altLang="en-US" sz="1200" b="0" i="0" u="none" strike="noStrike" kern="1200" baseline="0">
                <a:solidFill>
                  <a:schemeClr val="tx1"/>
                </a:solidFill>
                <a:latin typeface="+mn-lt"/>
                <a:ea typeface="+mn-ea"/>
                <a:cs typeface="+mn-cs"/>
              </a:rPr>
              <a:t>)</a:t>
            </a:r>
            <a:endParaRPr lang="en-GB" altLang="en-US" sz="1200"/>
          </a:p>
        </p:txBody>
      </p:sp>
      <p:sp>
        <p:nvSpPr>
          <p:cNvPr id="4" name="Slide Number Placeholder 3"/>
          <p:cNvSpPr>
            <a:spLocks noGrp="1"/>
          </p:cNvSpPr>
          <p:nvPr>
            <p:ph type="sldNum" sz="quarter" idx="10"/>
          </p:nvPr>
        </p:nvSpPr>
        <p:spPr/>
        <p:txBody>
          <a:bodyPr/>
          <a:lstStyle/>
          <a:p>
            <a:fld id="{236F376C-05AE-40DA-9153-0868A2A48635}" type="slidenum">
              <a:rPr lang="en-US" smtClean="0"/>
              <a:t>85</a:t>
            </a:fld>
            <a:endParaRPr lang="en-US"/>
          </a:p>
        </p:txBody>
      </p:sp>
    </p:spTree>
    <p:extLst>
      <p:ext uri="{BB962C8B-B14F-4D97-AF65-F5344CB8AC3E}">
        <p14:creationId xmlns:p14="http://schemas.microsoft.com/office/powerpoint/2010/main" val="261010023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t>Reference 1926.651(c) and 1926.1053 (ladder)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a:t>Photo</a:t>
            </a:r>
            <a:r>
              <a:rPr lang="en-GB" altLang="en-US" sz="1200" baseline="0"/>
              <a:t> is copied from (http://www.osha.gov/sites/default/files/2018-12/excavation_safety_part_1.ppt)</a:t>
            </a:r>
            <a:endParaRPr lang="en-GB" altLang="en-US"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p:txBody>
      </p:sp>
      <p:sp>
        <p:nvSpPr>
          <p:cNvPr id="4" name="Slide Number Placeholder 3"/>
          <p:cNvSpPr>
            <a:spLocks noGrp="1"/>
          </p:cNvSpPr>
          <p:nvPr>
            <p:ph type="sldNum" sz="quarter" idx="10"/>
          </p:nvPr>
        </p:nvSpPr>
        <p:spPr/>
        <p:txBody>
          <a:bodyPr/>
          <a:lstStyle/>
          <a:p>
            <a:fld id="{236F376C-05AE-40DA-9153-0868A2A48635}" type="slidenum">
              <a:rPr lang="en-US" smtClean="0"/>
              <a:t>86</a:t>
            </a:fld>
            <a:endParaRPr lang="en-US"/>
          </a:p>
        </p:txBody>
      </p:sp>
    </p:spTree>
    <p:extLst>
      <p:ext uri="{BB962C8B-B14F-4D97-AF65-F5344CB8AC3E}">
        <p14:creationId xmlns:p14="http://schemas.microsoft.com/office/powerpoint/2010/main" val="181954020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t>According to OSHA Technical Manual (https://www.osha.gov/dts/osta/otm/otm_v/otm_v_2.html), </a:t>
            </a:r>
            <a:r>
              <a:rPr lang="en-US"/>
              <a:t>Employees are not permitted to work under raised loads. Employees are required to stand away from equipment that is being loaded or unloaded. Equipment operators or truck drivers may stay in their equipment during loading and unloading if the equipment is properly equipped with a cab shield or adequate canopy.</a:t>
            </a:r>
            <a:endParaRPr lang="en-US" alt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According to OSHA Regulation 1926.651, no employee shall be permitted underneath loads handled by lifting or digging equipment. Employees shall be required to stand away from any vehicle being loaded or unloaded to avoid being struck by any spillage or falling materials.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a:t>Photo is copied from (https://www.osha.gov/sites/default/files/2018-12/fy15_sh-27662-sh5_Excavation_Safety.pptx)</a:t>
            </a:r>
            <a:endParaRPr lang="en-GB" altLang="en-US"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87</a:t>
            </a:fld>
            <a:endParaRPr lang="en-US"/>
          </a:p>
        </p:txBody>
      </p:sp>
    </p:spTree>
    <p:extLst>
      <p:ext uri="{BB962C8B-B14F-4D97-AF65-F5344CB8AC3E}">
        <p14:creationId xmlns:p14="http://schemas.microsoft.com/office/powerpoint/2010/main" val="310030301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endParaRPr lang="en-US" altLang="en-US"/>
          </a:p>
          <a:p>
            <a:r>
              <a:rPr lang="en-US" altLang="en-US"/>
              <a:t>You must be protected from excavated or other materials or equipment that could pose a hazard by falling or rolling into excavations. </a:t>
            </a:r>
          </a:p>
          <a:p>
            <a:endParaRPr lang="en-US" altLang="en-US"/>
          </a:p>
          <a:p>
            <a:r>
              <a:rPr lang="en-US" altLang="en-US"/>
              <a:t>According</a:t>
            </a:r>
            <a:r>
              <a:rPr lang="en-US" altLang="en-US" baseline="0"/>
              <a:t> to OSHA Regulation 1926.651(j)(2), </a:t>
            </a:r>
            <a:r>
              <a:rPr lang="en-US" altLang="en-US"/>
              <a:t>Protection shall be provided by placing and keeping such materials or equipment at least 2 feet (.61 m) from the edge of excavations, or by the use of retaining devices that are sufficient to prevent materials or equipment from falling or rolling into excavations, or by a combination of both if necessary.</a:t>
            </a:r>
            <a:r>
              <a:rPr lang="en-US" altLang="en-US" baseline="0"/>
              <a:t> </a:t>
            </a:r>
            <a:r>
              <a:rPr lang="en-US" altLang="en-US"/>
              <a:t>Possibly could be further back due to “surcharge load”</a:t>
            </a:r>
          </a:p>
          <a:p>
            <a:endParaRPr lang="en-US" altLang="en-US"/>
          </a:p>
        </p:txBody>
      </p:sp>
      <p:sp>
        <p:nvSpPr>
          <p:cNvPr id="4" name="Slide Number Placeholder 3"/>
          <p:cNvSpPr>
            <a:spLocks noGrp="1"/>
          </p:cNvSpPr>
          <p:nvPr>
            <p:ph type="sldNum" sz="quarter" idx="10"/>
          </p:nvPr>
        </p:nvSpPr>
        <p:spPr/>
        <p:txBody>
          <a:bodyPr/>
          <a:lstStyle/>
          <a:p>
            <a:fld id="{236F376C-05AE-40DA-9153-0868A2A48635}" type="slidenum">
              <a:rPr lang="en-US" smtClean="0"/>
              <a:t>88</a:t>
            </a:fld>
            <a:endParaRPr lang="en-US"/>
          </a:p>
        </p:txBody>
      </p:sp>
    </p:spTree>
    <p:extLst>
      <p:ext uri="{BB962C8B-B14F-4D97-AF65-F5344CB8AC3E}">
        <p14:creationId xmlns:p14="http://schemas.microsoft.com/office/powerpoint/2010/main" val="377194626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a:t>Photo is copied from</a:t>
            </a:r>
            <a:r>
              <a:rPr lang="en-GB" altLang="en-US" sz="1200" baseline="0"/>
              <a:t> (https://www.osha.gov/SLTC/etools/construction/trenching/mainpage.html)</a:t>
            </a:r>
            <a:endParaRPr lang="en-GB" altLang="en-US"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endParaRPr lang="en-US" altLang="en-US"/>
          </a:p>
        </p:txBody>
      </p:sp>
      <p:sp>
        <p:nvSpPr>
          <p:cNvPr id="4" name="Slide Number Placeholder 3"/>
          <p:cNvSpPr>
            <a:spLocks noGrp="1"/>
          </p:cNvSpPr>
          <p:nvPr>
            <p:ph type="sldNum" sz="quarter" idx="10"/>
          </p:nvPr>
        </p:nvSpPr>
        <p:spPr/>
        <p:txBody>
          <a:bodyPr/>
          <a:lstStyle/>
          <a:p>
            <a:fld id="{236F376C-05AE-40DA-9153-0868A2A48635}" type="slidenum">
              <a:rPr lang="en-US" smtClean="0"/>
              <a:t>89</a:t>
            </a:fld>
            <a:endParaRPr lang="en-US"/>
          </a:p>
        </p:txBody>
      </p:sp>
    </p:spTree>
    <p:extLst>
      <p:ext uri="{BB962C8B-B14F-4D97-AF65-F5344CB8AC3E}">
        <p14:creationId xmlns:p14="http://schemas.microsoft.com/office/powerpoint/2010/main" val="332429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255713" y="717550"/>
            <a:ext cx="4799012" cy="3600450"/>
          </a:xfrm>
        </p:spPr>
      </p:sp>
      <p:sp>
        <p:nvSpPr>
          <p:cNvPr id="26627" name="Notes Placeholder 2"/>
          <p:cNvSpPr>
            <a:spLocks noGrp="1" noChangeArrowheads="1"/>
          </p:cNvSpPr>
          <p:nvPr>
            <p:ph type="body" idx="1"/>
          </p:nvPr>
        </p:nvSpPr>
        <p:spPr>
          <a:noFill/>
        </p:spPr>
        <p:txBody>
          <a:bodyPr anchor="t"/>
          <a:lstStyle/>
          <a:p>
            <a:endParaRPr lang="en-US" b="1"/>
          </a:p>
          <a:p>
            <a:r>
              <a:rPr lang="en-US" b="1"/>
              <a:t>Note for Trainer:</a:t>
            </a:r>
            <a:endParaRPr lang="en-US">
              <a:cs typeface="Calibri"/>
            </a:endParaRPr>
          </a:p>
          <a:p>
            <a:endParaRPr lang="en-US" altLang="en-US">
              <a:cs typeface="Calibri"/>
            </a:endParaRPr>
          </a:p>
          <a:p>
            <a:r>
              <a:rPr lang="en-US" altLang="en-US">
                <a:cs typeface="Calibri"/>
              </a:rPr>
              <a:t>The third section of the training will be about excavation hazards prevention. </a:t>
            </a:r>
          </a:p>
        </p:txBody>
      </p:sp>
      <p:sp>
        <p:nvSpPr>
          <p:cNvPr id="26628" name="Slide Number Placeholder 3"/>
          <p:cNvSpPr txBox="1">
            <a:spLocks noGrp="1" noChangeArrowheads="1"/>
          </p:cNvSpPr>
          <p:nvPr/>
        </p:nvSpPr>
        <p:spPr bwMode="auto">
          <a:xfrm>
            <a:off x="4144963"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49" tIns="46445" rIns="93249" bIns="46445" anchor="b"/>
          <a:lstStyle>
            <a:lvl1pPr>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1pPr>
            <a:lvl2pPr marL="742950" indent="-28575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2pPr>
            <a:lvl3pPr marL="11430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3pPr>
            <a:lvl4pPr marL="16002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4pPr>
            <a:lvl5pPr marL="20574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5pPr>
            <a:lvl6pPr marL="25146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6pPr>
            <a:lvl7pPr marL="29718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7pPr>
            <a:lvl8pPr marL="34290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8pPr>
            <a:lvl9pPr marL="38862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9pPr>
          </a:lstStyle>
          <a:p>
            <a:pPr algn="r" eaLnBrk="1" hangingPunct="1">
              <a:buSzPct val="45000"/>
              <a:buFont typeface="StarSymbol" charset="0"/>
              <a:buNone/>
            </a:pPr>
            <a:fld id="{16F7CAB5-C6BB-4759-8763-0644849A5342}" type="slidenum">
              <a:rPr lang="en-US" altLang="en-US" sz="1200">
                <a:solidFill>
                  <a:srgbClr val="000000"/>
                </a:solidFill>
                <a:latin typeface="Times New Roman" panose="02020603050405020304" pitchFamily="18" charset="0"/>
                <a:ea typeface="SimSun" panose="02010600030101010101" pitchFamily="2" charset="-122"/>
                <a:cs typeface="AR PL UMing HK" charset="0"/>
              </a:rPr>
              <a:pPr algn="r" eaLnBrk="1" hangingPunct="1">
                <a:buSzPct val="45000"/>
                <a:buFont typeface="StarSymbol" charset="0"/>
                <a:buNone/>
              </a:pPr>
              <a:t>9</a:t>
            </a:fld>
            <a:endParaRPr lang="en-US" altLang="en-US" sz="1200">
              <a:solidFill>
                <a:srgbClr val="000000"/>
              </a:solidFill>
              <a:latin typeface="Times New Roman" panose="02020603050405020304" pitchFamily="18" charset="0"/>
              <a:ea typeface="SimSun" panose="02010600030101010101" pitchFamily="2" charset="-122"/>
              <a:cs typeface="AR PL UMing HK"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9</a:t>
            </a:fld>
            <a:endParaRPr lang="en-US"/>
          </a:p>
        </p:txBody>
      </p:sp>
    </p:spTree>
    <p:extLst>
      <p:ext uri="{BB962C8B-B14F-4D97-AF65-F5344CB8AC3E}">
        <p14:creationId xmlns:p14="http://schemas.microsoft.com/office/powerpoint/2010/main" val="923709289"/>
      </p:ext>
    </p:extLst>
  </p:cSld>
  <p:clrMapOvr>
    <a:overrideClrMapping bg1="lt1" tx1="dk1" bg2="lt2" tx2="dk2" accent1="accent1" accent2="accent2" accent3="accent3" accent4="accent4" accent5="accent5" accent6="accent6" hlink="hlink" folHlink="folHlink"/>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t>According to OSHA regulations 1926.501(b)(7), e</a:t>
            </a:r>
            <a:r>
              <a:rPr lang="en-US"/>
              <a:t>ach employee at the edge of an excavation 6 feet (1.8 m) or more in depth shall be protected from falling by guardrail systems, fences, or barricades when the excavations are not readily seen because of plant growth or other visual barrier; Each employee at the edge of a well, pit, shaft, and similar excavation 6 feet (1.8 m) or more in depth shall be protected from falling by guardrail systems, fences, barricades, or covers.</a:t>
            </a:r>
          </a:p>
          <a:p>
            <a:endParaRPr lang="en-US" altLang="en-US" dirty="0"/>
          </a:p>
          <a:p>
            <a:r>
              <a:rPr lang="en-US" altLang="en-US"/>
              <a:t>According to OSHA Technical Manual (https://www.osha.gov/dts/osta/otm/otm_v/otm_v_2.html), t</a:t>
            </a:r>
            <a:r>
              <a:rPr lang="en-US" dirty="0"/>
              <a:t>he following steps should be taken to prevent vehicles from accidentally falling into the trench: Barricades must be installed where necessary.</a:t>
            </a:r>
          </a:p>
          <a:p>
            <a:r>
              <a:rPr lang="en-US"/>
              <a:t>Hand or mechanical signals must be used as required. Stop logs must be installed if there is a danger of vehicles falling into the trench. Soil should be graded away from the excavation; this will assist in vehicle control and channeling of run-off water.</a:t>
            </a:r>
          </a:p>
          <a:p>
            <a:pPr>
              <a:defRPr/>
            </a:pPr>
            <a:r>
              <a:rPr lang="en-US" altLang="en-US" dirty="0"/>
              <a:t>According to OSHA regulations 1926.501(b)(7), </a:t>
            </a:r>
            <a:r>
              <a:rPr lang="en-US"/>
              <a:t>Each employee at the edge of a well, pit, shaft, and similar excavation 6 feet (1.8 m) or more in depth shall be protected from falling by guardrail systems, fences, barricades, or covers.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t>Picture is from (https://www.osha.gov/Publications/OSHA3974.pdf)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a:p>
        </p:txBody>
      </p:sp>
      <p:sp>
        <p:nvSpPr>
          <p:cNvPr id="4" name="Slide Number Placeholder 3"/>
          <p:cNvSpPr>
            <a:spLocks noGrp="1"/>
          </p:cNvSpPr>
          <p:nvPr>
            <p:ph type="sldNum" sz="quarter" idx="10"/>
          </p:nvPr>
        </p:nvSpPr>
        <p:spPr/>
        <p:txBody>
          <a:bodyPr/>
          <a:lstStyle/>
          <a:p>
            <a:fld id="{236F376C-05AE-40DA-9153-0868A2A48635}" type="slidenum">
              <a:rPr lang="en-US" smtClean="0"/>
              <a:t>90</a:t>
            </a:fld>
            <a:endParaRPr lang="en-US"/>
          </a:p>
        </p:txBody>
      </p:sp>
    </p:spTree>
    <p:extLst>
      <p:ext uri="{BB962C8B-B14F-4D97-AF65-F5344CB8AC3E}">
        <p14:creationId xmlns:p14="http://schemas.microsoft.com/office/powerpoint/2010/main" val="28406269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a:p>
            <a:r>
              <a:rPr lang="en-GB" altLang="en-US" sz="1200"/>
              <a:t>According to </a:t>
            </a:r>
            <a:r>
              <a:rPr lang="en-US" sz="1200" b="0" i="0" u="none" strike="noStrike" kern="1200" baseline="0">
                <a:solidFill>
                  <a:schemeClr val="tx1"/>
                </a:solidFill>
                <a:latin typeface="+mn-lt"/>
                <a:ea typeface="+mn-ea"/>
                <a:cs typeface="+mn-cs"/>
              </a:rPr>
              <a:t>According to (</a:t>
            </a:r>
            <a:r>
              <a:rPr lang="en-GB" altLang="en-US" sz="1200"/>
              <a:t>https://www.osha.gov/OshDoc/data_Hurricane_Facts/trench_excavation_fs.pdf), </a:t>
            </a:r>
            <a:r>
              <a:rPr lang="en-US" sz="1200" b="0" i="0" u="none" strike="noStrike" kern="1200" baseline="0">
                <a:solidFill>
                  <a:schemeClr val="tx1"/>
                </a:solidFill>
                <a:latin typeface="+mn-lt"/>
                <a:ea typeface="+mn-ea"/>
                <a:cs typeface="+mn-cs"/>
              </a:rPr>
              <a:t>Ensure that personnel wear high visibility or other suitable clothing when exposed to vehicular traffic.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u="none"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u="none" baseline="0"/>
              <a:t>According to OSHA Technical Manual (https://www.osha.gov/dts/osta/otm/otm_v/otm_v_2.html), </a:t>
            </a:r>
            <a:r>
              <a:rPr lang="en-US"/>
              <a:t>Procedures to protect employees from being injured or killed by vehicle traffic include: Providing employees with and requiring them to wear warning vests or other suitable garments marked with or made of reflectorized or high-visibility materials.</a:t>
            </a:r>
            <a:endParaRPr lang="en-GB" altLang="en-US"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a:latin typeface="Arial" panose="020B0604020202020204" pitchFamily="34" charset="0"/>
            </a:endParaRPr>
          </a:p>
          <a:p>
            <a:pPr>
              <a:defRPr/>
            </a:pPr>
            <a:r>
              <a:rPr lang="en-US" altLang="en-US"/>
              <a:t>Picture is copied from (https://www.osha.gov/enforcement)</a:t>
            </a:r>
            <a:endParaRPr lang="en-US" alt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p:txBody>
      </p:sp>
      <p:sp>
        <p:nvSpPr>
          <p:cNvPr id="4" name="Slide Number Placeholder 3"/>
          <p:cNvSpPr>
            <a:spLocks noGrp="1"/>
          </p:cNvSpPr>
          <p:nvPr>
            <p:ph type="sldNum" sz="quarter" idx="10"/>
          </p:nvPr>
        </p:nvSpPr>
        <p:spPr/>
        <p:txBody>
          <a:bodyPr/>
          <a:lstStyle/>
          <a:p>
            <a:fld id="{236F376C-05AE-40DA-9153-0868A2A48635}" type="slidenum">
              <a:rPr lang="en-US" smtClean="0"/>
              <a:t>91</a:t>
            </a:fld>
            <a:endParaRPr lang="en-US"/>
          </a:p>
        </p:txBody>
      </p:sp>
    </p:spTree>
    <p:extLst>
      <p:ext uri="{BB962C8B-B14F-4D97-AF65-F5344CB8AC3E}">
        <p14:creationId xmlns:p14="http://schemas.microsoft.com/office/powerpoint/2010/main" val="364984458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endParaRPr lang="en-US" altLang="en-US"/>
          </a:p>
          <a:p>
            <a:r>
              <a:rPr lang="en-US" altLang="en-US"/>
              <a:t>Photo is copied</a:t>
            </a:r>
            <a:r>
              <a:rPr lang="en-US" altLang="en-US" baseline="0"/>
              <a:t> from (</a:t>
            </a:r>
            <a:r>
              <a:rPr lang="en-US" altLang="en-US"/>
              <a:t>https://www.osha.gov/SLTC/etools/construction/trenching/mainpage.html)</a:t>
            </a:r>
          </a:p>
        </p:txBody>
      </p:sp>
      <p:sp>
        <p:nvSpPr>
          <p:cNvPr id="4" name="Slide Number Placeholder 3"/>
          <p:cNvSpPr>
            <a:spLocks noGrp="1"/>
          </p:cNvSpPr>
          <p:nvPr>
            <p:ph type="sldNum" sz="quarter" idx="10"/>
          </p:nvPr>
        </p:nvSpPr>
        <p:spPr/>
        <p:txBody>
          <a:bodyPr/>
          <a:lstStyle/>
          <a:p>
            <a:fld id="{236F376C-05AE-40DA-9153-0868A2A48635}" type="slidenum">
              <a:rPr lang="en-US" smtClean="0"/>
              <a:t>92</a:t>
            </a:fld>
            <a:endParaRPr lang="en-US"/>
          </a:p>
        </p:txBody>
      </p:sp>
    </p:spTree>
    <p:extLst>
      <p:ext uri="{BB962C8B-B14F-4D97-AF65-F5344CB8AC3E}">
        <p14:creationId xmlns:p14="http://schemas.microsoft.com/office/powerpoint/2010/main" val="133635737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endParaRPr lang="en-US" altLang="en-US"/>
          </a:p>
          <a:p>
            <a:r>
              <a:rPr lang="en-US" sz="1200" b="0" i="0" u="none" strike="noStrike" kern="1200" baseline="0">
                <a:solidFill>
                  <a:schemeClr val="tx1"/>
                </a:solidFill>
                <a:latin typeface="+mn-lt"/>
                <a:ea typeface="+mn-ea"/>
                <a:cs typeface="+mn-cs"/>
              </a:rPr>
              <a:t>According to OSHA Trenching and Excavation Safety Publication 2226-10R 2015 (https://www.osha.gov/Publications/osha2226.pdf), Before starting work, the Excavation standards require employers to do the following: Determine the approximate location(s) of utility installations — including sewer, telephone, fuel, electric, and water lines. One common industry practice is to call 811, the “Call Before You Dig” number, to establish the location of any underground utility installations in the work area. Contact and notify the utility companies or owners involved to inform them of the proposed work within established or customary local response times.</a:t>
            </a:r>
            <a:endParaRPr lang="en-US" altLang="en-US"/>
          </a:p>
          <a:p>
            <a:endParaRPr lang="en-US" altLang="en-US"/>
          </a:p>
        </p:txBody>
      </p:sp>
      <p:sp>
        <p:nvSpPr>
          <p:cNvPr id="4" name="Slide Number Placeholder 3"/>
          <p:cNvSpPr>
            <a:spLocks noGrp="1"/>
          </p:cNvSpPr>
          <p:nvPr>
            <p:ph type="sldNum" sz="quarter" idx="10"/>
          </p:nvPr>
        </p:nvSpPr>
        <p:spPr/>
        <p:txBody>
          <a:bodyPr/>
          <a:lstStyle/>
          <a:p>
            <a:fld id="{236F376C-05AE-40DA-9153-0868A2A48635}" type="slidenum">
              <a:rPr lang="en-US" smtClean="0"/>
              <a:t>93</a:t>
            </a:fld>
            <a:endParaRPr lang="en-US"/>
          </a:p>
        </p:txBody>
      </p:sp>
    </p:spTree>
    <p:extLst>
      <p:ext uri="{BB962C8B-B14F-4D97-AF65-F5344CB8AC3E}">
        <p14:creationId xmlns:p14="http://schemas.microsoft.com/office/powerpoint/2010/main" val="90948742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endParaRPr lang="en-US" altLang="en-US"/>
          </a:p>
          <a:p>
            <a:r>
              <a:rPr lang="en-US" sz="1200" b="0" i="0" u="none" strike="noStrike" kern="1200" baseline="0">
                <a:solidFill>
                  <a:schemeClr val="tx1"/>
                </a:solidFill>
                <a:latin typeface="+mn-lt"/>
                <a:ea typeface="+mn-ea"/>
                <a:cs typeface="+mn-cs"/>
              </a:rPr>
              <a:t>According to OSHA Trenching and Excavation Safety Publication 2226-10R 2015 (https://www.osha.gov/Publications/osha2226.pdf), Ask the utility companies or owners to establish the location of underground installations prior to the start of excavation work. If they cannot respond within 24 hours (unless the period required by state or local law is longer) or cannot establish the exact location of the utility installations, employers may proceed with caution, which includes using detection equipment or other acceptable means to locate utility installations. Determine the exact location of underground installations by safe and acceptable means when excavation operations approach the approximate location of the installations. Ensure that while the excavation is open, underground installations are protected, supported or removed as necessary to safeguard workers.</a:t>
            </a:r>
            <a:endParaRPr lang="en-US" altLang="en-US"/>
          </a:p>
        </p:txBody>
      </p:sp>
      <p:sp>
        <p:nvSpPr>
          <p:cNvPr id="4" name="Slide Number Placeholder 3"/>
          <p:cNvSpPr>
            <a:spLocks noGrp="1"/>
          </p:cNvSpPr>
          <p:nvPr>
            <p:ph type="sldNum" sz="quarter" idx="10"/>
          </p:nvPr>
        </p:nvSpPr>
        <p:spPr/>
        <p:txBody>
          <a:bodyPr/>
          <a:lstStyle/>
          <a:p>
            <a:fld id="{236F376C-05AE-40DA-9153-0868A2A48635}" type="slidenum">
              <a:rPr lang="en-US" smtClean="0"/>
              <a:t>94</a:t>
            </a:fld>
            <a:endParaRPr lang="en-US"/>
          </a:p>
        </p:txBody>
      </p:sp>
    </p:spTree>
    <p:extLst>
      <p:ext uri="{BB962C8B-B14F-4D97-AF65-F5344CB8AC3E}">
        <p14:creationId xmlns:p14="http://schemas.microsoft.com/office/powerpoint/2010/main" val="257887205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a:t>http://elcosh.org/document/4226/d001510/kentucky-face-case-report%3A-19-year-old-construction-laborer-crushed-in-trench-collapse-while-laying-sewage-pipe.html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a:p>
            <a:pPr>
              <a:defRPr/>
            </a:pPr>
            <a:r>
              <a:rPr lang="en-GB" altLang="en-US" sz="1200"/>
              <a:t>https://www.wave3.com/story/29298688/trench-rescue-underway-on-dixie-highway/</a:t>
            </a:r>
            <a:endParaRPr lang="en-GB" altLang="en-US" sz="1200">
              <a:cs typeface="Calibri"/>
            </a:endParaRPr>
          </a:p>
          <a:p>
            <a:pPr marL="0" marR="0" lvl="0" indent="0" algn="l" defTabSz="914400">
              <a:lnSpc>
                <a:spcPct val="100000"/>
              </a:lnSpc>
              <a:spcBef>
                <a:spcPts val="0"/>
              </a:spcBef>
              <a:spcAft>
                <a:spcPts val="0"/>
              </a:spcAft>
              <a:buClrTx/>
              <a:buSzTx/>
              <a:buFontTx/>
              <a:buNone/>
              <a:tabLst/>
              <a:defRPr/>
            </a:pPr>
            <a:endParaRPr lang="en-GB" altLang="en-US" sz="1200">
              <a:cs typeface="Calibri"/>
            </a:endParaRPr>
          </a:p>
          <a:p>
            <a:pPr>
              <a:defRPr/>
            </a:pPr>
            <a:r>
              <a:rPr lang="en-GB"/>
              <a:t>When discussing the possible factors and suggested suggestions, please refer to http://www.mc.uky.edu/kiprc/face/reports/pdf/15KY031.pdf</a:t>
            </a:r>
          </a:p>
          <a:p>
            <a:pPr>
              <a:defRPr/>
            </a:pPr>
            <a:endParaRPr lang="en-GB"/>
          </a:p>
          <a:p>
            <a:pPr marL="0" marR="0" lvl="0" indent="0" algn="l" defTabSz="914400">
              <a:lnSpc>
                <a:spcPct val="100000"/>
              </a:lnSpc>
              <a:spcBef>
                <a:spcPts val="0"/>
              </a:spcBef>
              <a:spcAft>
                <a:spcPts val="0"/>
              </a:spcAft>
              <a:buClrTx/>
              <a:buSzTx/>
              <a:buFontTx/>
              <a:buNone/>
              <a:tabLst/>
              <a:defRPr/>
            </a:pPr>
            <a:endParaRPr lang="en-GB" altLang="en-US" sz="1200" baseline="0">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baseline="0"/>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a:p>
            <a:pPr>
              <a:defRPr/>
            </a:pPr>
            <a:endParaRPr lang="en-GB" altLang="en-US">
              <a:cs typeface="Calibri"/>
            </a:endParaRPr>
          </a:p>
          <a:p>
            <a:pPr>
              <a:defRPr/>
            </a:pPr>
            <a:endParaRPr lang="en-GB" altLang="en-US">
              <a:cs typeface="Calibri"/>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95</a:t>
            </a:fld>
            <a:endParaRPr lang="en-US"/>
          </a:p>
        </p:txBody>
      </p:sp>
    </p:spTree>
    <p:extLst>
      <p:ext uri="{BB962C8B-B14F-4D97-AF65-F5344CB8AC3E}">
        <p14:creationId xmlns:p14="http://schemas.microsoft.com/office/powerpoint/2010/main" val="33245757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t>Note for Trainer:</a:t>
            </a:r>
          </a:p>
          <a:p>
            <a:endParaRPr lang="en-US" altLang="en-US"/>
          </a:p>
          <a:p>
            <a:r>
              <a:rPr lang="en-US" altLang="en-US"/>
              <a:t>Ensure that workers are not allowed under loads being handled by excavators or hoists.</a:t>
            </a:r>
          </a:p>
          <a:p>
            <a:r>
              <a:rPr lang="en-US" altLang="en-US"/>
              <a:t>Avoid the operation of equipment near the top edge of an excavation because this increases the chance of slope failure. </a:t>
            </a:r>
          </a:p>
          <a:p>
            <a:r>
              <a:rPr lang="en-US" altLang="en-US"/>
              <a:t>The storage of materials near the top edge of an excavation, vibration and the presence of water also increase the chance of slope failure.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a:t>Photo</a:t>
            </a:r>
            <a:r>
              <a:rPr lang="en-GB" altLang="en-US" sz="1200" baseline="0"/>
              <a:t> is copied from (https://www.osha.gov/Publications/trench/trench_safety_tips_card.pdf)</a:t>
            </a:r>
            <a:endParaRPr lang="en-GB" altLang="en-US" sz="1200"/>
          </a:p>
        </p:txBody>
      </p:sp>
      <p:sp>
        <p:nvSpPr>
          <p:cNvPr id="4" name="Slide Number Placeholder 3"/>
          <p:cNvSpPr>
            <a:spLocks noGrp="1"/>
          </p:cNvSpPr>
          <p:nvPr>
            <p:ph type="sldNum" sz="quarter" idx="10"/>
          </p:nvPr>
        </p:nvSpPr>
        <p:spPr/>
        <p:txBody>
          <a:bodyPr/>
          <a:lstStyle/>
          <a:p>
            <a:fld id="{236F376C-05AE-40DA-9153-0868A2A48635}" type="slidenum">
              <a:rPr lang="en-US" smtClean="0"/>
              <a:t>96</a:t>
            </a:fld>
            <a:endParaRPr lang="en-US"/>
          </a:p>
        </p:txBody>
      </p:sp>
    </p:spTree>
    <p:extLst>
      <p:ext uri="{BB962C8B-B14F-4D97-AF65-F5344CB8AC3E}">
        <p14:creationId xmlns:p14="http://schemas.microsoft.com/office/powerpoint/2010/main" val="325188261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a:defRPr/>
            </a:pPr>
            <a:r>
              <a:rPr lang="en-US" b="1">
                <a:cs typeface="Calibri"/>
              </a:rPr>
              <a:t> </a:t>
            </a:r>
            <a:endParaRPr lang="en-US" b="1"/>
          </a:p>
          <a:p>
            <a:pPr>
              <a:defRPr/>
            </a:pPr>
            <a:r>
              <a:rPr lang="en-US" b="1"/>
              <a:t>Note for Trainer:</a:t>
            </a:r>
            <a:endParaRPr lang="en-US"/>
          </a:p>
          <a:p>
            <a:pPr>
              <a:defRPr/>
            </a:pPr>
            <a:endParaRPr lang="en-US" b="1"/>
          </a:p>
          <a:p>
            <a:pPr>
              <a:defRPr/>
            </a:pPr>
            <a:r>
              <a:rPr lang="en-US"/>
              <a:t>The designated competent person should have and be able to demonstrate the following:</a:t>
            </a:r>
            <a:endParaRPr lang="en-US">
              <a:cs typeface="Calibri"/>
            </a:endParaRPr>
          </a:p>
          <a:p>
            <a:pPr marL="171450" indent="-171450">
              <a:buFont typeface="Arial"/>
              <a:buChar char="•"/>
              <a:defRPr/>
            </a:pPr>
            <a:r>
              <a:rPr lang="en-US"/>
              <a:t>Training, experience, and knowledge of:</a:t>
            </a:r>
            <a:endParaRPr lang="en-US">
              <a:cs typeface="Calibri"/>
            </a:endParaRPr>
          </a:p>
          <a:p>
            <a:pPr marL="628650" lvl="1" indent="-171450">
              <a:buFont typeface="Arial"/>
              <a:buChar char="•"/>
              <a:defRPr/>
            </a:pPr>
            <a:r>
              <a:rPr lang="en-US"/>
              <a:t>soil analysis;</a:t>
            </a:r>
            <a:endParaRPr lang="en-US">
              <a:cs typeface="Calibri"/>
            </a:endParaRPr>
          </a:p>
          <a:p>
            <a:pPr marL="628650" lvl="1" indent="-171450">
              <a:buFont typeface="Arial"/>
              <a:buChar char="•"/>
              <a:defRPr/>
            </a:pPr>
            <a:r>
              <a:rPr lang="en-US"/>
              <a:t>use of protective systems; and</a:t>
            </a:r>
            <a:endParaRPr lang="en-US">
              <a:cs typeface="Calibri"/>
            </a:endParaRPr>
          </a:p>
          <a:p>
            <a:pPr marL="628650" lvl="1" indent="-171450">
              <a:buFont typeface="Arial"/>
              <a:buChar char="•"/>
              <a:defRPr/>
            </a:pPr>
            <a:r>
              <a:rPr lang="en-US"/>
              <a:t>requirements of </a:t>
            </a:r>
            <a:r>
              <a:rPr lang="en-US">
                <a:hlinkClick r:id="rId3"/>
              </a:rPr>
              <a:t>29 CFR Part 1926 Subpart P</a:t>
            </a:r>
            <a:endParaRPr lang="en-US"/>
          </a:p>
          <a:p>
            <a:pPr marL="171450" indent="-171450">
              <a:buFont typeface="Arial"/>
              <a:buChar char="•"/>
              <a:defRPr/>
            </a:pPr>
            <a:r>
              <a:rPr lang="en-US"/>
              <a:t>Ability to detect:</a:t>
            </a:r>
            <a:endParaRPr lang="en-US">
              <a:cs typeface="Calibri"/>
            </a:endParaRPr>
          </a:p>
          <a:p>
            <a:pPr marL="628650" lvl="1" indent="-171450">
              <a:buFont typeface="Arial"/>
              <a:buChar char="•"/>
              <a:defRPr/>
            </a:pPr>
            <a:r>
              <a:rPr lang="en-US"/>
              <a:t>conditions that could result in cave-ins;</a:t>
            </a:r>
            <a:endParaRPr lang="en-US">
              <a:cs typeface="Calibri"/>
            </a:endParaRPr>
          </a:p>
          <a:p>
            <a:pPr marL="628650" lvl="1" indent="-171450">
              <a:buFont typeface="Arial"/>
              <a:buChar char="•"/>
              <a:defRPr/>
            </a:pPr>
            <a:r>
              <a:rPr lang="en-US"/>
              <a:t>failures in protective systems;</a:t>
            </a:r>
            <a:endParaRPr lang="en-US">
              <a:cs typeface="Calibri"/>
            </a:endParaRPr>
          </a:p>
          <a:p>
            <a:pPr marL="628650" lvl="1" indent="-171450">
              <a:buFont typeface="Arial"/>
              <a:buChar char="•"/>
              <a:defRPr/>
            </a:pPr>
            <a:r>
              <a:rPr lang="en-US"/>
              <a:t>hazardous atmospheres; and</a:t>
            </a:r>
            <a:endParaRPr lang="en-US">
              <a:cs typeface="Calibri"/>
            </a:endParaRPr>
          </a:p>
          <a:p>
            <a:pPr marL="628650" lvl="1" indent="-171450">
              <a:buFont typeface="Arial"/>
              <a:buChar char="•"/>
              <a:defRPr/>
            </a:pPr>
            <a:r>
              <a:rPr lang="en-US"/>
              <a:t>other hazards including those associated with confined spaces.</a:t>
            </a:r>
            <a:endParaRPr lang="en-US">
              <a:cs typeface="Calibri"/>
            </a:endParaRPr>
          </a:p>
          <a:p>
            <a:pPr marL="171450" indent="-171450">
              <a:buFont typeface="Arial"/>
              <a:buChar char="•"/>
              <a:defRPr/>
            </a:pPr>
            <a:r>
              <a:rPr lang="en-US"/>
              <a:t>Authority to take prompt corrective measures to eliminate existing and predictable hazards and to stop work when required.</a:t>
            </a:r>
          </a:p>
          <a:p>
            <a:pPr marL="171450" indent="-171450">
              <a:buFont typeface="Arial"/>
              <a:buChar char="•"/>
              <a:defRPr/>
            </a:pPr>
            <a:endParaRPr lang="en-US">
              <a:cs typeface="Calibri"/>
            </a:endParaRPr>
          </a:p>
          <a:p>
            <a:pPr>
              <a:defRPr/>
            </a:pPr>
            <a:r>
              <a:rPr lang="en-US">
                <a:cs typeface="Calibri"/>
              </a:rPr>
              <a:t>(Refer to </a:t>
            </a:r>
            <a:r>
              <a:rPr lang="en-US"/>
              <a:t>https://www.osha.gov/dts/osta/otm/otm_v/otm_v_2.html</a:t>
            </a:r>
            <a:r>
              <a:rPr lang="en-US">
                <a:cs typeface="Calibri"/>
              </a:rPr>
              <a:t>) </a:t>
            </a:r>
          </a:p>
        </p:txBody>
      </p:sp>
      <p:sp>
        <p:nvSpPr>
          <p:cNvPr id="4" name="Slide Number Placeholder 3"/>
          <p:cNvSpPr>
            <a:spLocks noGrp="1"/>
          </p:cNvSpPr>
          <p:nvPr>
            <p:ph type="sldNum" sz="quarter" idx="10"/>
          </p:nvPr>
        </p:nvSpPr>
        <p:spPr/>
        <p:txBody>
          <a:bodyPr/>
          <a:lstStyle/>
          <a:p>
            <a:fld id="{236F376C-05AE-40DA-9153-0868A2A48635}" type="slidenum">
              <a:rPr lang="en-US" smtClean="0"/>
              <a:t>97</a:t>
            </a:fld>
            <a:endParaRPr lang="en-US"/>
          </a:p>
        </p:txBody>
      </p:sp>
    </p:spTree>
    <p:extLst>
      <p:ext uri="{BB962C8B-B14F-4D97-AF65-F5344CB8AC3E}">
        <p14:creationId xmlns:p14="http://schemas.microsoft.com/office/powerpoint/2010/main" val="230072033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a:defRPr/>
            </a:pPr>
            <a:endParaRPr lang="en-US" b="1"/>
          </a:p>
          <a:p>
            <a:pPr>
              <a:defRPr/>
            </a:pPr>
            <a:r>
              <a:rPr lang="en-US" b="1"/>
              <a:t>Note for Trainer:</a:t>
            </a:r>
            <a:endParaRPr lang="en-US"/>
          </a:p>
          <a:p>
            <a:pPr>
              <a:defRPr/>
            </a:pPr>
            <a:endParaRPr lang="en-US"/>
          </a:p>
          <a:p>
            <a:pPr>
              <a:defRPr/>
            </a:pPr>
            <a:r>
              <a:rPr lang="en-US"/>
              <a:t>It's important for employers to follow OSHA's excavation standards to ensure that workers are provided with a safe workplace. The trench cave-in prevention measures save workers' lives. Use these protections on the job: it could be the difference between life and death.</a:t>
            </a:r>
          </a:p>
        </p:txBody>
      </p:sp>
      <p:sp>
        <p:nvSpPr>
          <p:cNvPr id="4" name="Slide Number Placeholder 3"/>
          <p:cNvSpPr>
            <a:spLocks noGrp="1"/>
          </p:cNvSpPr>
          <p:nvPr>
            <p:ph type="sldNum" sz="quarter" idx="10"/>
          </p:nvPr>
        </p:nvSpPr>
        <p:spPr/>
        <p:txBody>
          <a:bodyPr/>
          <a:lstStyle/>
          <a:p>
            <a:fld id="{236F376C-05AE-40DA-9153-0868A2A48635}" type="slidenum">
              <a:rPr lang="en-US" smtClean="0"/>
              <a:t>98</a:t>
            </a:fld>
            <a:endParaRPr lang="en-US"/>
          </a:p>
        </p:txBody>
      </p:sp>
    </p:spTree>
    <p:extLst>
      <p:ext uri="{BB962C8B-B14F-4D97-AF65-F5344CB8AC3E}">
        <p14:creationId xmlns:p14="http://schemas.microsoft.com/office/powerpoint/2010/main" val="226476451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a:defRPr/>
            </a:pPr>
            <a:endParaRPr lang="en-US" b="1"/>
          </a:p>
          <a:p>
            <a:pPr>
              <a:defRPr/>
            </a:pPr>
            <a:r>
              <a:rPr lang="en-US" b="1"/>
              <a:t>Note for Trainer:</a:t>
            </a:r>
            <a:endParaRPr lang="en-US"/>
          </a:p>
          <a:p>
            <a:pPr>
              <a:defRPr/>
            </a:pPr>
            <a:endParaRPr lang="en-US">
              <a:cs typeface="Calibri"/>
            </a:endParaRPr>
          </a:p>
          <a:p>
            <a:pPr>
              <a:defRPr/>
            </a:pPr>
            <a:r>
              <a:rPr lang="en-US">
                <a:cs typeface="Calibri"/>
              </a:rPr>
              <a:t>Ask the audience if there is any questions. </a:t>
            </a:r>
            <a:endParaRPr lang="en-US"/>
          </a:p>
        </p:txBody>
      </p:sp>
      <p:sp>
        <p:nvSpPr>
          <p:cNvPr id="4" name="Slide Number Placeholder 3"/>
          <p:cNvSpPr>
            <a:spLocks noGrp="1"/>
          </p:cNvSpPr>
          <p:nvPr>
            <p:ph type="sldNum" sz="quarter" idx="10"/>
          </p:nvPr>
        </p:nvSpPr>
        <p:spPr/>
        <p:txBody>
          <a:bodyPr/>
          <a:lstStyle/>
          <a:p>
            <a:fld id="{236F376C-05AE-40DA-9153-0868A2A48635}" type="slidenum">
              <a:rPr lang="en-US" smtClean="0"/>
              <a:t>99</a:t>
            </a:fld>
            <a:endParaRPr lang="en-US"/>
          </a:p>
        </p:txBody>
      </p:sp>
    </p:spTree>
    <p:extLst>
      <p:ext uri="{BB962C8B-B14F-4D97-AF65-F5344CB8AC3E}">
        <p14:creationId xmlns:p14="http://schemas.microsoft.com/office/powerpoint/2010/main" val="3139344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p>
            <a:fld id="{CE4D45F6-FF50-4BC5-8A2D-899CD8EC2ED8}" type="slidenum">
              <a:rPr lang="en-US" smtClean="0"/>
              <a:t>‹#›</a:t>
            </a:fld>
            <a:endParaRPr lang="en-US"/>
          </a:p>
        </p:txBody>
      </p:sp>
    </p:spTree>
    <p:extLst>
      <p:ext uri="{BB962C8B-B14F-4D97-AF65-F5344CB8AC3E}">
        <p14:creationId xmlns:p14="http://schemas.microsoft.com/office/powerpoint/2010/main" val="1351966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1658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45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745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167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2CE4F-E99F-49AA-AB8F-DBC533F5BFF7}" type="slidenum">
              <a:rPr lang="en-US" smtClean="0"/>
              <a:t>‹#›</a:t>
            </a:fld>
            <a:endParaRPr lang="en-US"/>
          </a:p>
        </p:txBody>
      </p:sp>
    </p:spTree>
    <p:extLst>
      <p:ext uri="{BB962C8B-B14F-4D97-AF65-F5344CB8AC3E}">
        <p14:creationId xmlns:p14="http://schemas.microsoft.com/office/powerpoint/2010/main" val="2442009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2CE4F-E99F-49AA-AB8F-DBC533F5BFF7}" type="slidenum">
              <a:rPr lang="en-US" smtClean="0"/>
              <a:t>‹#›</a:t>
            </a:fld>
            <a:endParaRPr lang="en-US"/>
          </a:p>
        </p:txBody>
      </p:sp>
    </p:spTree>
    <p:extLst>
      <p:ext uri="{BB962C8B-B14F-4D97-AF65-F5344CB8AC3E}">
        <p14:creationId xmlns:p14="http://schemas.microsoft.com/office/powerpoint/2010/main" val="1674142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2CE4F-E99F-49AA-AB8F-DBC533F5BFF7}" type="slidenum">
              <a:rPr lang="en-US" smtClean="0"/>
              <a:t>‹#›</a:t>
            </a:fld>
            <a:endParaRPr lang="en-US"/>
          </a:p>
        </p:txBody>
      </p:sp>
    </p:spTree>
    <p:extLst>
      <p:ext uri="{BB962C8B-B14F-4D97-AF65-F5344CB8AC3E}">
        <p14:creationId xmlns:p14="http://schemas.microsoft.com/office/powerpoint/2010/main" val="791775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62CE4F-E99F-49AA-AB8F-DBC533F5BFF7}" type="slidenum">
              <a:rPr lang="en-US" smtClean="0"/>
              <a:t>‹#›</a:t>
            </a:fld>
            <a:endParaRPr lang="en-US"/>
          </a:p>
        </p:txBody>
      </p:sp>
    </p:spTree>
    <p:extLst>
      <p:ext uri="{BB962C8B-B14F-4D97-AF65-F5344CB8AC3E}">
        <p14:creationId xmlns:p14="http://schemas.microsoft.com/office/powerpoint/2010/main" val="3329282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62CE4F-E99F-49AA-AB8F-DBC533F5BFF7}" type="slidenum">
              <a:rPr lang="en-US" smtClean="0"/>
              <a:t>‹#›</a:t>
            </a:fld>
            <a:endParaRPr lang="en-US"/>
          </a:p>
        </p:txBody>
      </p:sp>
    </p:spTree>
    <p:extLst>
      <p:ext uri="{BB962C8B-B14F-4D97-AF65-F5344CB8AC3E}">
        <p14:creationId xmlns:p14="http://schemas.microsoft.com/office/powerpoint/2010/main" val="24865135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62CE4F-E99F-49AA-AB8F-DBC533F5BFF7}" type="slidenum">
              <a:rPr lang="en-US" smtClean="0"/>
              <a:t>‹#›</a:t>
            </a:fld>
            <a:endParaRPr lang="en-US"/>
          </a:p>
        </p:txBody>
      </p:sp>
    </p:spTree>
    <p:extLst>
      <p:ext uri="{BB962C8B-B14F-4D97-AF65-F5344CB8AC3E}">
        <p14:creationId xmlns:p14="http://schemas.microsoft.com/office/powerpoint/2010/main" val="1013161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62CE4F-E99F-49AA-AB8F-DBC533F5BFF7}" type="slidenum">
              <a:rPr lang="en-US" smtClean="0"/>
              <a:t>‹#›</a:t>
            </a:fld>
            <a:endParaRPr lang="en-US"/>
          </a:p>
        </p:txBody>
      </p:sp>
    </p:spTree>
    <p:extLst>
      <p:ext uri="{BB962C8B-B14F-4D97-AF65-F5344CB8AC3E}">
        <p14:creationId xmlns:p14="http://schemas.microsoft.com/office/powerpoint/2010/main" val="2076983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62CE4F-E99F-49AA-AB8F-DBC533F5BFF7}" type="slidenum">
              <a:rPr lang="en-US" smtClean="0"/>
              <a:t>‹#›</a:t>
            </a:fld>
            <a:endParaRPr lang="en-US"/>
          </a:p>
        </p:txBody>
      </p:sp>
    </p:spTree>
    <p:extLst>
      <p:ext uri="{BB962C8B-B14F-4D97-AF65-F5344CB8AC3E}">
        <p14:creationId xmlns:p14="http://schemas.microsoft.com/office/powerpoint/2010/main" val="3459039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CE4D45F6-FF50-4BC5-8A2D-899CD8EC2ED8}" type="slidenum">
              <a:rPr lang="en-US" smtClean="0"/>
              <a:t>‹#›</a:t>
            </a:fld>
            <a:endParaRPr lang="en-US"/>
          </a:p>
        </p:txBody>
      </p:sp>
    </p:spTree>
    <p:extLst>
      <p:ext uri="{BB962C8B-B14F-4D97-AF65-F5344CB8AC3E}">
        <p14:creationId xmlns:p14="http://schemas.microsoft.com/office/powerpoint/2010/main" val="4847561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62CE4F-E99F-49AA-AB8F-DBC533F5BFF7}" type="slidenum">
              <a:rPr lang="en-US" smtClean="0"/>
              <a:t>‹#›</a:t>
            </a:fld>
            <a:endParaRPr lang="en-US"/>
          </a:p>
        </p:txBody>
      </p:sp>
    </p:spTree>
    <p:extLst>
      <p:ext uri="{BB962C8B-B14F-4D97-AF65-F5344CB8AC3E}">
        <p14:creationId xmlns:p14="http://schemas.microsoft.com/office/powerpoint/2010/main" val="882643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2CE4F-E99F-49AA-AB8F-DBC533F5BFF7}" type="slidenum">
              <a:rPr lang="en-US" smtClean="0"/>
              <a:t>‹#›</a:t>
            </a:fld>
            <a:endParaRPr lang="en-US"/>
          </a:p>
        </p:txBody>
      </p:sp>
    </p:spTree>
    <p:extLst>
      <p:ext uri="{BB962C8B-B14F-4D97-AF65-F5344CB8AC3E}">
        <p14:creationId xmlns:p14="http://schemas.microsoft.com/office/powerpoint/2010/main" val="31118207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2CE4F-E99F-49AA-AB8F-DBC533F5BFF7}" type="slidenum">
              <a:rPr lang="en-US" smtClean="0"/>
              <a:t>‹#›</a:t>
            </a:fld>
            <a:endParaRPr lang="en-US"/>
          </a:p>
        </p:txBody>
      </p:sp>
    </p:spTree>
    <p:extLst>
      <p:ext uri="{BB962C8B-B14F-4D97-AF65-F5344CB8AC3E}">
        <p14:creationId xmlns:p14="http://schemas.microsoft.com/office/powerpoint/2010/main" val="1927542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p>
            <a:fld id="{CE4D45F6-FF50-4BC5-8A2D-899CD8EC2ED8}" type="slidenum">
              <a:rPr lang="en-US" smtClean="0"/>
              <a:t>‹#›</a:t>
            </a:fld>
            <a:endParaRPr lang="en-US"/>
          </a:p>
        </p:txBody>
      </p:sp>
    </p:spTree>
    <p:extLst>
      <p:ext uri="{BB962C8B-B14F-4D97-AF65-F5344CB8AC3E}">
        <p14:creationId xmlns:p14="http://schemas.microsoft.com/office/powerpoint/2010/main" val="2442130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CE4D45F6-FF50-4BC5-8A2D-899CD8EC2ED8}" type="slidenum">
              <a:rPr lang="en-US" smtClean="0"/>
              <a:t>‹#›</a:t>
            </a:fld>
            <a:endParaRPr lang="en-US"/>
          </a:p>
        </p:txBody>
      </p:sp>
    </p:spTree>
    <p:extLst>
      <p:ext uri="{BB962C8B-B14F-4D97-AF65-F5344CB8AC3E}">
        <p14:creationId xmlns:p14="http://schemas.microsoft.com/office/powerpoint/2010/main" val="3412508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6712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CE4D45F6-FF50-4BC5-8A2D-899CD8EC2ED8}" type="slidenum">
              <a:rPr lang="en-US" smtClean="0"/>
              <a:t>‹#›</a:t>
            </a:fld>
            <a:endParaRPr lang="en-US"/>
          </a:p>
        </p:txBody>
      </p:sp>
    </p:spTree>
    <p:extLst>
      <p:ext uri="{BB962C8B-B14F-4D97-AF65-F5344CB8AC3E}">
        <p14:creationId xmlns:p14="http://schemas.microsoft.com/office/powerpoint/2010/main" val="4278936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CE4D45F6-FF50-4BC5-8A2D-899CD8EC2ED8}" type="slidenum">
              <a:rPr lang="en-US" smtClean="0"/>
              <a:t>‹#›</a:t>
            </a:fld>
            <a:endParaRPr lang="en-US"/>
          </a:p>
        </p:txBody>
      </p:sp>
    </p:spTree>
    <p:extLst>
      <p:ext uri="{BB962C8B-B14F-4D97-AF65-F5344CB8AC3E}">
        <p14:creationId xmlns:p14="http://schemas.microsoft.com/office/powerpoint/2010/main" val="2498069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CE4D45F6-FF50-4BC5-8A2D-899CD8EC2ED8}" type="slidenum">
              <a:rPr lang="en-US" smtClean="0"/>
              <a:t>‹#›</a:t>
            </a:fld>
            <a:endParaRPr lang="en-US"/>
          </a:p>
        </p:txBody>
      </p:sp>
    </p:spTree>
    <p:extLst>
      <p:ext uri="{BB962C8B-B14F-4D97-AF65-F5344CB8AC3E}">
        <p14:creationId xmlns:p14="http://schemas.microsoft.com/office/powerpoint/2010/main" val="624138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CE4D45F6-FF50-4BC5-8A2D-899CD8EC2ED8}" type="slidenum">
              <a:rPr lang="en-US" smtClean="0"/>
              <a:t>‹#›</a:t>
            </a:fld>
            <a:endParaRPr lang="en-US"/>
          </a:p>
        </p:txBody>
      </p:sp>
    </p:spTree>
    <p:extLst>
      <p:ext uri="{BB962C8B-B14F-4D97-AF65-F5344CB8AC3E}">
        <p14:creationId xmlns:p14="http://schemas.microsoft.com/office/powerpoint/2010/main" val="1487300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76200"/>
            <a:ext cx="9145588" cy="6859588"/>
          </a:xfrm>
          <a:prstGeom prst="rect">
            <a:avLst/>
          </a:prstGeom>
          <a:noFill/>
          <a:ln w="9525">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2" name="Rectangle 8"/>
          <p:cNvSpPr>
            <a:spLocks noChangeArrowheads="1"/>
          </p:cNvSpPr>
          <p:nvPr/>
        </p:nvSpPr>
        <p:spPr bwMode="auto">
          <a:xfrm>
            <a:off x="0" y="6705600"/>
            <a:ext cx="9144000" cy="1524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034" name="Rectangle 10"/>
          <p:cNvSpPr>
            <a:spLocks noChangeArrowheads="1"/>
          </p:cNvSpPr>
          <p:nvPr/>
        </p:nvSpPr>
        <p:spPr bwMode="auto">
          <a:xfrm flipV="1">
            <a:off x="0" y="6705600"/>
            <a:ext cx="9144000" cy="36513"/>
          </a:xfrm>
          <a:prstGeom prst="rect">
            <a:avLst/>
          </a:prstGeom>
          <a:solidFill>
            <a:srgbClr val="FFB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035" name="Rectangle 11"/>
          <p:cNvSpPr>
            <a:spLocks noChangeArrowheads="1"/>
          </p:cNvSpPr>
          <p:nvPr/>
        </p:nvSpPr>
        <p:spPr bwMode="auto">
          <a:xfrm flipV="1">
            <a:off x="0" y="-114300"/>
            <a:ext cx="9144000" cy="5556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2" name="Slide Number Placeholder 1"/>
          <p:cNvSpPr>
            <a:spLocks noGrp="1"/>
          </p:cNvSpPr>
          <p:nvPr>
            <p:ph type="sldNum" sz="quarter" idx="4"/>
          </p:nvPr>
        </p:nvSpPr>
        <p:spPr>
          <a:xfrm>
            <a:off x="7010400" y="629920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4D45F6-FF50-4BC5-8A2D-899CD8EC2ED8}" type="slidenum">
              <a:rPr lang="en-US" smtClean="0"/>
              <a:t>‹#›</a:t>
            </a:fld>
            <a:endParaRPr lang="en-US"/>
          </a:p>
        </p:txBody>
      </p:sp>
    </p:spTree>
    <p:extLst>
      <p:ext uri="{BB962C8B-B14F-4D97-AF65-F5344CB8AC3E}">
        <p14:creationId xmlns:p14="http://schemas.microsoft.com/office/powerpoint/2010/main" val="37110798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1" fontAlgn="base" hangingPunct="1">
        <a:spcBef>
          <a:spcPct val="0"/>
        </a:spcBef>
        <a:spcAft>
          <a:spcPct val="0"/>
        </a:spcAft>
        <a:defRPr sz="4000" b="1">
          <a:solidFill>
            <a:schemeClr val="accent2"/>
          </a:solidFill>
          <a:latin typeface="+mj-lt"/>
          <a:ea typeface="+mj-ea"/>
          <a:cs typeface="+mj-cs"/>
        </a:defRPr>
      </a:lvl1pPr>
      <a:lvl2pPr algn="ctr" rtl="0" eaLnBrk="1" fontAlgn="base" hangingPunct="1">
        <a:spcBef>
          <a:spcPct val="0"/>
        </a:spcBef>
        <a:spcAft>
          <a:spcPct val="0"/>
        </a:spcAft>
        <a:defRPr sz="4000" b="1">
          <a:solidFill>
            <a:schemeClr val="accent2"/>
          </a:solidFill>
          <a:latin typeface="Arial" charset="0"/>
        </a:defRPr>
      </a:lvl2pPr>
      <a:lvl3pPr algn="ctr" rtl="0" eaLnBrk="1" fontAlgn="base" hangingPunct="1">
        <a:spcBef>
          <a:spcPct val="0"/>
        </a:spcBef>
        <a:spcAft>
          <a:spcPct val="0"/>
        </a:spcAft>
        <a:defRPr sz="4000" b="1">
          <a:solidFill>
            <a:schemeClr val="accent2"/>
          </a:solidFill>
          <a:latin typeface="Arial" charset="0"/>
        </a:defRPr>
      </a:lvl3pPr>
      <a:lvl4pPr algn="ctr" rtl="0" eaLnBrk="1" fontAlgn="base" hangingPunct="1">
        <a:spcBef>
          <a:spcPct val="0"/>
        </a:spcBef>
        <a:spcAft>
          <a:spcPct val="0"/>
        </a:spcAft>
        <a:defRPr sz="4000" b="1">
          <a:solidFill>
            <a:schemeClr val="accent2"/>
          </a:solidFill>
          <a:latin typeface="Arial" charset="0"/>
        </a:defRPr>
      </a:lvl4pPr>
      <a:lvl5pPr algn="ctr" rtl="0" eaLnBrk="1" fontAlgn="base" hangingPunct="1">
        <a:spcBef>
          <a:spcPct val="0"/>
        </a:spcBef>
        <a:spcAft>
          <a:spcPct val="0"/>
        </a:spcAft>
        <a:defRPr sz="4000" b="1">
          <a:solidFill>
            <a:schemeClr val="accent2"/>
          </a:solidFill>
          <a:latin typeface="Arial" charset="0"/>
        </a:defRPr>
      </a:lvl5pPr>
      <a:lvl6pPr marL="457200" algn="ctr" rtl="0" eaLnBrk="1" fontAlgn="base" hangingPunct="1">
        <a:spcBef>
          <a:spcPct val="0"/>
        </a:spcBef>
        <a:spcAft>
          <a:spcPct val="0"/>
        </a:spcAft>
        <a:defRPr sz="4000" b="1">
          <a:solidFill>
            <a:schemeClr val="accent2"/>
          </a:solidFill>
          <a:latin typeface="Arial" charset="0"/>
        </a:defRPr>
      </a:lvl6pPr>
      <a:lvl7pPr marL="914400" algn="ctr" rtl="0" eaLnBrk="1" fontAlgn="base" hangingPunct="1">
        <a:spcBef>
          <a:spcPct val="0"/>
        </a:spcBef>
        <a:spcAft>
          <a:spcPct val="0"/>
        </a:spcAft>
        <a:defRPr sz="4000" b="1">
          <a:solidFill>
            <a:schemeClr val="accent2"/>
          </a:solidFill>
          <a:latin typeface="Arial" charset="0"/>
        </a:defRPr>
      </a:lvl7pPr>
      <a:lvl8pPr marL="1371600" algn="ctr" rtl="0" eaLnBrk="1" fontAlgn="base" hangingPunct="1">
        <a:spcBef>
          <a:spcPct val="0"/>
        </a:spcBef>
        <a:spcAft>
          <a:spcPct val="0"/>
        </a:spcAft>
        <a:defRPr sz="4000" b="1">
          <a:solidFill>
            <a:schemeClr val="accent2"/>
          </a:solidFill>
          <a:latin typeface="Arial" charset="0"/>
        </a:defRPr>
      </a:lvl8pPr>
      <a:lvl9pPr marL="1828800" algn="ctr" rtl="0" eaLnBrk="1" fontAlgn="base" hangingPunct="1">
        <a:spcBef>
          <a:spcPct val="0"/>
        </a:spcBef>
        <a:spcAft>
          <a:spcPct val="0"/>
        </a:spcAft>
        <a:defRPr sz="4000" b="1">
          <a:solidFill>
            <a:schemeClr val="accent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62CE4F-E99F-49AA-AB8F-DBC533F5BFF7}" type="slidenum">
              <a:rPr lang="en-US" smtClean="0"/>
              <a:t>‹#›</a:t>
            </a:fld>
            <a:endParaRPr lang="en-US"/>
          </a:p>
        </p:txBody>
      </p:sp>
    </p:spTree>
    <p:extLst>
      <p:ext uri="{BB962C8B-B14F-4D97-AF65-F5344CB8AC3E}">
        <p14:creationId xmlns:p14="http://schemas.microsoft.com/office/powerpoint/2010/main" val="19138058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9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www.osha.gov/laws-regs/regulations/standardnumber/1926/1926.65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www.osha.gov/laws-regs/regulations/standardnumber/1926/1926SubpartPAppA" TargetMode="Externa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www.osha.gov/laws-regs/regulations/standardnumber/1926/1926SubpartPAppA" TargetMode="Externa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osha.gov/laws-regs/regulations/standardnumber/1926/1926.650"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osha.gov/Publications/osha2226.pd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www.osha.gov/laws-regs/regulations/standardnumber/1926/1926.651"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osha.gov/OshDoc/data_Hurricane_Facts/trench_excavation_fs.pd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hyperlink" Target="https://www.osha.gov/laws-regs/regulations/standardnumber/1926/1926.650" TargetMode="External"/><Relationship Id="rId4" Type="http://schemas.openxmlformats.org/officeDocument/2006/relationships/image" Target="../media/image13.jpe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hyperlink" Target="https://www.osha.gov/Publications/osha2226.pdf" TargetMode="External"/><Relationship Id="rId4" Type="http://schemas.openxmlformats.org/officeDocument/2006/relationships/image" Target="../media/image18.jpe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hyperlink" Target="https://www.osha.gov/Publications/osha2226.pdf"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hyperlink" Target="https://www.osha.gov/OshDoc/data_Hurricane_Facts/trench_excavation_fs.pdf" TargetMode="External"/><Relationship Id="rId4" Type="http://schemas.openxmlformats.org/officeDocument/2006/relationships/image" Target="../media/image28.jpe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hyperlink" Target="https://www.osha.gov/OshDoc/data_Hurricane_Facts/trench_excavation_fs.pdf"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hyperlink" Target="https://www.osha.gov/OshDoc/data_Hurricane_Facts/trench_excavation_fs.pdf"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hyperlink" Target="https://www.osha.gov/laws-regs/regulations/standardnumber/1926/1926.650" TargetMode="External"/><Relationship Id="rId4" Type="http://schemas.openxmlformats.org/officeDocument/2006/relationships/image" Target="../media/image29.jpeg"/></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hyperlink" Target="https://www.osha.gov/laws-regs/regulations/standardnumber/1926/1926SubpartPAppB"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hyperlink" Target="https://www.osha.gov/laws-regs/regulations/standardnumber/1926/1926.650" TargetMode="External"/><Relationship Id="rId4" Type="http://schemas.openxmlformats.org/officeDocument/2006/relationships/image" Target="../media/image30.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hyperlink" Target="https://www.osha.gov/laws-regs/regulations/standardnumber/1926/1926.650"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hyperlink" Target="https://www.osha.gov/laws-regs/regulations/standardnumber/1926/1926SubpartPAppD" TargetMode="External"/><Relationship Id="rId4" Type="http://schemas.openxmlformats.org/officeDocument/2006/relationships/image" Target="../media/image31.jpeg"/></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hyperlink" Target="https://www.osha.gov/dts/osta/otm/otm_v/otm_v_2.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2.xml"/><Relationship Id="rId5" Type="http://schemas.openxmlformats.org/officeDocument/2006/relationships/hyperlink" Target="https://www.osha.gov/laws-regs/regulations/standardnumber/1926/1926.651" TargetMode="External"/><Relationship Id="rId4" Type="http://schemas.openxmlformats.org/officeDocument/2006/relationships/image" Target="../media/image38.jpeg"/></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2.xml"/><Relationship Id="rId6" Type="http://schemas.openxmlformats.org/officeDocument/2006/relationships/hyperlink" Target="https://www.osha.gov/laws-regs/regulations/standardnumber/1926/1926.651" TargetMode="External"/><Relationship Id="rId5" Type="http://schemas.openxmlformats.org/officeDocument/2006/relationships/hyperlink" Target="https://www.osha.gov/laws-regs/regulations/standardnumber/1926/1926.650" TargetMode="External"/><Relationship Id="rId4" Type="http://schemas.openxmlformats.org/officeDocument/2006/relationships/image" Target="../media/image40.jpeg"/></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2.xml"/><Relationship Id="rId5" Type="http://schemas.openxmlformats.org/officeDocument/2006/relationships/hyperlink" Target="https://www.osha.gov/Publications/osha2226.pdf" TargetMode="External"/><Relationship Id="rId4" Type="http://schemas.openxmlformats.org/officeDocument/2006/relationships/image" Target="../media/image41.jpeg"/></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7.xml"/><Relationship Id="rId1" Type="http://schemas.openxmlformats.org/officeDocument/2006/relationships/slideLayout" Target="../slideLayouts/slideLayout2.xml"/><Relationship Id="rId5" Type="http://schemas.openxmlformats.org/officeDocument/2006/relationships/hyperlink" Target="https://www.osha.gov/dts/osta/otm/otm_v/otm_v_2.html" TargetMode="External"/><Relationship Id="rId4" Type="http://schemas.openxmlformats.org/officeDocument/2006/relationships/image" Target="../media/image43.jpeg"/></Relationships>
</file>

<file path=ppt/slides/_rels/slide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hyperlink" Target="https://www.osha.gov/laws-regs/regulations/standardnumber/1926/1926.651" TargetMode="External"/></Relationships>
</file>

<file path=ppt/slides/_rels/slide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0.xml"/><Relationship Id="rId1" Type="http://schemas.openxmlformats.org/officeDocument/2006/relationships/slideLayout" Target="../slideLayouts/slideLayout2.xml"/><Relationship Id="rId5" Type="http://schemas.openxmlformats.org/officeDocument/2006/relationships/hyperlink" Target="https://www.osha.gov/laws-regs/regulations/standardnumber/1926/1926.501" TargetMode="External"/><Relationship Id="rId4" Type="http://schemas.openxmlformats.org/officeDocument/2006/relationships/image" Target="../media/image44.jpeg"/></Relationships>
</file>

<file path=ppt/slides/_rels/slide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1.xml"/><Relationship Id="rId1" Type="http://schemas.openxmlformats.org/officeDocument/2006/relationships/slideLayout" Target="../slideLayouts/slideLayout2.xml"/><Relationship Id="rId5" Type="http://schemas.openxmlformats.org/officeDocument/2006/relationships/hyperlink" Target="https://www.osha.gov/OshDoc/data_Hurricane_Facts/trench_excavation_fs.pdf" TargetMode="External"/><Relationship Id="rId4" Type="http://schemas.openxmlformats.org/officeDocument/2006/relationships/image" Target="../media/image45.jpeg"/></Relationships>
</file>

<file path=ppt/slides/_rels/slide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hyperlink" Target="https://www.osha.gov/Publications/osha2226.pdf" TargetMode="External"/></Relationships>
</file>

<file path=ppt/slides/_rels/slide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hyperlink" Target="https://www.osha.gov/Publications/osha2226.pdf" TargetMode="External"/></Relationships>
</file>

<file path=ppt/slides/_rels/slide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6.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04800" y="1752600"/>
            <a:ext cx="8534400" cy="1470025"/>
          </a:xfrm>
        </p:spPr>
        <p:txBody>
          <a:bodyPr/>
          <a:lstStyle/>
          <a:p>
            <a:r>
              <a:rPr lang="en-US">
                <a:solidFill>
                  <a:srgbClr val="000099"/>
                </a:solidFill>
              </a:rPr>
              <a:t>Excavation and Trenching Hazards in Construction</a:t>
            </a:r>
          </a:p>
        </p:txBody>
      </p:sp>
      <p:sp>
        <p:nvSpPr>
          <p:cNvPr id="5" name="Subtitle 4"/>
          <p:cNvSpPr>
            <a:spLocks noGrp="1"/>
          </p:cNvSpPr>
          <p:nvPr>
            <p:ph type="subTitle" idx="1"/>
          </p:nvPr>
        </p:nvSpPr>
        <p:spPr>
          <a:xfrm>
            <a:off x="609600" y="3429000"/>
            <a:ext cx="7620000" cy="1143000"/>
          </a:xfrm>
        </p:spPr>
        <p:txBody>
          <a:bodyPr/>
          <a:lstStyle/>
          <a:p>
            <a:r>
              <a:rPr lang="en-US">
                <a:solidFill>
                  <a:srgbClr val="000099"/>
                </a:solidFill>
              </a:rPr>
              <a:t>A Language and Literacy Appropriate Safety Training </a:t>
            </a:r>
          </a:p>
        </p:txBody>
      </p:sp>
      <p:sp>
        <p:nvSpPr>
          <p:cNvPr id="7" name="Content Placeholder 2"/>
          <p:cNvSpPr txBox="1">
            <a:spLocks/>
          </p:cNvSpPr>
          <p:nvPr/>
        </p:nvSpPr>
        <p:spPr bwMode="auto">
          <a:xfrm>
            <a:off x="419100" y="5410200"/>
            <a:ext cx="8305800"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None/>
              <a:defRPr sz="3200">
                <a:solidFill>
                  <a:schemeClr val="tx1"/>
                </a:solidFill>
                <a:latin typeface="+mn-lt"/>
                <a:ea typeface="+mn-ea"/>
                <a:cs typeface="+mn-cs"/>
              </a:defRPr>
            </a:lvl1pPr>
            <a:lvl2pPr marL="457200" indent="0" algn="ctr" rtl="0" eaLnBrk="1" fontAlgn="base" hangingPunct="1">
              <a:spcBef>
                <a:spcPct val="20000"/>
              </a:spcBef>
              <a:spcAft>
                <a:spcPct val="0"/>
              </a:spcAft>
              <a:buNone/>
              <a:defRPr sz="2800">
                <a:solidFill>
                  <a:schemeClr val="tx1"/>
                </a:solidFill>
                <a:latin typeface="+mn-lt"/>
              </a:defRPr>
            </a:lvl2pPr>
            <a:lvl3pPr marL="914400" indent="0" algn="ctr" rtl="0" eaLnBrk="1" fontAlgn="base" hangingPunct="1">
              <a:spcBef>
                <a:spcPct val="20000"/>
              </a:spcBef>
              <a:spcAft>
                <a:spcPct val="0"/>
              </a:spcAft>
              <a:buNone/>
              <a:defRPr sz="2400">
                <a:solidFill>
                  <a:schemeClr val="tx1"/>
                </a:solidFill>
                <a:latin typeface="+mn-lt"/>
              </a:defRPr>
            </a:lvl3pPr>
            <a:lvl4pPr marL="1371600" indent="0" algn="ctr" rtl="0" eaLnBrk="1" fontAlgn="base" hangingPunct="1">
              <a:spcBef>
                <a:spcPct val="20000"/>
              </a:spcBef>
              <a:spcAft>
                <a:spcPct val="0"/>
              </a:spcAft>
              <a:buNone/>
              <a:defRPr sz="2000">
                <a:solidFill>
                  <a:schemeClr val="tx1"/>
                </a:solidFill>
                <a:latin typeface="+mn-lt"/>
              </a:defRPr>
            </a:lvl4pPr>
            <a:lvl5pPr marL="1828800" indent="0" algn="ctr" rtl="0" eaLnBrk="1" fontAlgn="base" hangingPunct="1">
              <a:spcBef>
                <a:spcPct val="20000"/>
              </a:spcBef>
              <a:spcAft>
                <a:spcPct val="0"/>
              </a:spcAft>
              <a:buNone/>
              <a:defRPr sz="2000">
                <a:solidFill>
                  <a:schemeClr val="tx1"/>
                </a:solidFill>
                <a:latin typeface="+mn-lt"/>
              </a:defRPr>
            </a:lvl5pPr>
            <a:lvl6pPr marL="2286000" indent="0" algn="ctr" rtl="0" eaLnBrk="1" fontAlgn="base" hangingPunct="1">
              <a:spcBef>
                <a:spcPct val="20000"/>
              </a:spcBef>
              <a:spcAft>
                <a:spcPct val="0"/>
              </a:spcAft>
              <a:buNone/>
              <a:defRPr sz="2000">
                <a:solidFill>
                  <a:schemeClr val="tx1"/>
                </a:solidFill>
                <a:latin typeface="+mn-lt"/>
              </a:defRPr>
            </a:lvl6pPr>
            <a:lvl7pPr marL="2743200" indent="0" algn="ctr" rtl="0" eaLnBrk="1" fontAlgn="base" hangingPunct="1">
              <a:spcBef>
                <a:spcPct val="20000"/>
              </a:spcBef>
              <a:spcAft>
                <a:spcPct val="0"/>
              </a:spcAft>
              <a:buNone/>
              <a:defRPr sz="2000">
                <a:solidFill>
                  <a:schemeClr val="tx1"/>
                </a:solidFill>
                <a:latin typeface="+mn-lt"/>
              </a:defRPr>
            </a:lvl7pPr>
            <a:lvl8pPr marL="3200400" indent="0" algn="ctr" rtl="0" eaLnBrk="1" fontAlgn="base" hangingPunct="1">
              <a:spcBef>
                <a:spcPct val="20000"/>
              </a:spcBef>
              <a:spcAft>
                <a:spcPct val="0"/>
              </a:spcAft>
              <a:buNone/>
              <a:defRPr sz="2000">
                <a:solidFill>
                  <a:schemeClr val="tx1"/>
                </a:solidFill>
                <a:latin typeface="+mn-lt"/>
              </a:defRPr>
            </a:lvl8pPr>
            <a:lvl9pPr marL="3657600" indent="0" algn="ctr" rtl="0" eaLnBrk="1" fontAlgn="base" hangingPunct="1">
              <a:spcBef>
                <a:spcPct val="20000"/>
              </a:spcBef>
              <a:spcAft>
                <a:spcPct val="0"/>
              </a:spcAft>
              <a:buNone/>
              <a:defRPr sz="2000">
                <a:solidFill>
                  <a:schemeClr val="tx1"/>
                </a:solidFill>
                <a:latin typeface="+mn-lt"/>
              </a:defRPr>
            </a:lvl9pPr>
          </a:lstStyle>
          <a:p>
            <a:pPr algn="just">
              <a:buClr>
                <a:srgbClr val="3333FF"/>
              </a:buClr>
            </a:pPr>
            <a:r>
              <a:rPr lang="en-US" altLang="en-US" sz="1600" i="1" kern="0">
                <a:latin typeface="Times New Roman" panose="02020603050405020304" pitchFamily="18" charset="0"/>
                <a:ea typeface="AR PL UMing HK" charset="0"/>
                <a:cs typeface="Times New Roman" panose="02020603050405020304" pitchFamily="18" charset="0"/>
              </a:rPr>
              <a:t>This material was produced under a grant (SH-05</a:t>
            </a:r>
            <a:r>
              <a:rPr lang="en-US" altLang="zh-CN" sz="1600" i="1" kern="0">
                <a:latin typeface="Times New Roman" panose="02020603050405020304" pitchFamily="18" charset="0"/>
                <a:ea typeface="AR PL UMing HK" charset="0"/>
                <a:cs typeface="Times New Roman" panose="02020603050405020304" pitchFamily="18" charset="0"/>
              </a:rPr>
              <a:t>149</a:t>
            </a:r>
            <a:r>
              <a:rPr lang="en-US" altLang="en-US" sz="1600" i="1" kern="0">
                <a:latin typeface="Times New Roman" panose="02020603050405020304" pitchFamily="18" charset="0"/>
                <a:ea typeface="AR PL UMing HK" charset="0"/>
                <a:cs typeface="Times New Roman" panose="02020603050405020304" pitchFamily="18" charset="0"/>
              </a:rPr>
              <a:t>-SH</a:t>
            </a:r>
            <a:r>
              <a:rPr lang="en-US" altLang="zh-CN" sz="1600" i="1" kern="0">
                <a:latin typeface="Times New Roman" panose="02020603050405020304" pitchFamily="18" charset="0"/>
                <a:ea typeface="AR PL UMing HK" charset="0"/>
                <a:cs typeface="Times New Roman" panose="02020603050405020304" pitchFamily="18" charset="0"/>
              </a:rPr>
              <a:t>9</a:t>
            </a:r>
            <a:r>
              <a:rPr lang="en-US" altLang="en-US" sz="1600" i="1" kern="0">
                <a:latin typeface="Times New Roman" panose="02020603050405020304" pitchFamily="18" charset="0"/>
                <a:ea typeface="AR PL UMing HK" charset="0"/>
                <a:cs typeface="Times New Roman" panose="02020603050405020304" pitchFamily="18" charset="0"/>
              </a:rPr>
              <a:t>) 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spTree>
    <p:extLst>
      <p:ext uri="{BB962C8B-B14F-4D97-AF65-F5344CB8AC3E}">
        <p14:creationId xmlns:p14="http://schemas.microsoft.com/office/powerpoint/2010/main" val="3262339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a:spLocks noGrp="1"/>
          </p:cNvSpPr>
          <p:nvPr>
            <p:ph type="title"/>
          </p:nvPr>
        </p:nvSpPr>
        <p:spPr>
          <a:xfrm>
            <a:off x="0" y="604838"/>
            <a:ext cx="9067800" cy="563562"/>
          </a:xfrm>
        </p:spPr>
        <p:txBody>
          <a:bodyPr/>
          <a:lstStyle/>
          <a:p>
            <a:r>
              <a:rPr lang="en-GB" altLang="en-US" dirty="0">
                <a:latin typeface="Times New Roman" panose="02020603050405020304" pitchFamily="18" charset="0"/>
                <a:ea typeface="SimSun" panose="02010600030101010101" pitchFamily="2" charset="-122"/>
              </a:rPr>
              <a:t>Training Modules Agenda for Section I</a:t>
            </a:r>
            <a:endParaRPr lang="en-US" altLang="en-US" dirty="0"/>
          </a:p>
        </p:txBody>
      </p:sp>
      <p:sp>
        <p:nvSpPr>
          <p:cNvPr id="25605" name="Content Placeholder 2"/>
          <p:cNvSpPr>
            <a:spLocks noGrp="1"/>
          </p:cNvSpPr>
          <p:nvPr>
            <p:ph idx="1"/>
          </p:nvPr>
        </p:nvSpPr>
        <p:spPr>
          <a:xfrm>
            <a:off x="419100" y="1371600"/>
            <a:ext cx="8305800" cy="4343400"/>
          </a:xfrm>
        </p:spPr>
        <p:txBody>
          <a:bodyPr/>
          <a:lstStyle/>
          <a:p>
            <a:pPr algn="just">
              <a:buClr>
                <a:srgbClr val="3333FF"/>
              </a:buClr>
              <a:buFont typeface="Wingdings" panose="05000000000000000000" pitchFamily="2" charset="2"/>
              <a:buChar char="q"/>
            </a:pPr>
            <a:r>
              <a:rPr lang="en-US" altLang="en-US" sz="2800">
                <a:latin typeface="Times New Roman" panose="02020603050405020304" pitchFamily="18" charset="0"/>
                <a:cs typeface="Times New Roman" panose="02020603050405020304" pitchFamily="18" charset="0"/>
              </a:rPr>
              <a:t> </a:t>
            </a:r>
            <a:r>
              <a:rPr lang="en-US" altLang="en-US">
                <a:latin typeface="Times New Roman" panose="02020603050405020304" pitchFamily="18" charset="0"/>
                <a:cs typeface="Times New Roman" panose="02020603050405020304" pitchFamily="18" charset="0"/>
              </a:rPr>
              <a:t>Section I: Basic Terms and Case Study</a:t>
            </a:r>
          </a:p>
          <a:p>
            <a:pPr lvl="1" algn="just">
              <a:buClr>
                <a:srgbClr val="3333FF"/>
              </a:buClr>
              <a:buFont typeface="Wingdings" panose="05000000000000000000" pitchFamily="2" charset="2"/>
              <a:buChar char="§"/>
            </a:pPr>
            <a:r>
              <a:rPr lang="en-US" altLang="en-US">
                <a:latin typeface="Times New Roman" panose="02020603050405020304" pitchFamily="18" charset="0"/>
                <a:cs typeface="Times New Roman" panose="02020603050405020304" pitchFamily="18" charset="0"/>
              </a:rPr>
              <a:t>Worker Rights under OSHA Act</a:t>
            </a:r>
          </a:p>
          <a:p>
            <a:pPr lvl="1" algn="just">
              <a:buClr>
                <a:srgbClr val="3333FF"/>
              </a:buClr>
              <a:buFont typeface="Wingdings" panose="05000000000000000000" pitchFamily="2" charset="2"/>
              <a:buChar char="§"/>
            </a:pPr>
            <a:r>
              <a:rPr lang="en-US" altLang="en-US">
                <a:latin typeface="Times New Roman" panose="02020603050405020304" pitchFamily="18" charset="0"/>
                <a:cs typeface="Times New Roman" panose="02020603050405020304" pitchFamily="18" charset="0"/>
              </a:rPr>
              <a:t>Basic Terms Associated with Excavation</a:t>
            </a:r>
          </a:p>
          <a:p>
            <a:pPr lvl="1" algn="just">
              <a:buClr>
                <a:srgbClr val="3333FF"/>
              </a:buClr>
              <a:buFont typeface="Wingdings" panose="05000000000000000000" pitchFamily="2" charset="2"/>
              <a:buChar char="§"/>
            </a:pPr>
            <a:r>
              <a:rPr lang="en-US" altLang="en-US">
                <a:latin typeface="Times New Roman" panose="02020603050405020304" pitchFamily="18" charset="0"/>
                <a:cs typeface="Times New Roman" panose="02020603050405020304" pitchFamily="18" charset="0"/>
              </a:rPr>
              <a:t>Excavation and Trenching Hazards Statistics</a:t>
            </a:r>
          </a:p>
          <a:p>
            <a:pPr lvl="1" algn="just">
              <a:buClr>
                <a:srgbClr val="3333FF"/>
              </a:buClr>
              <a:buFont typeface="Wingdings" panose="05000000000000000000" pitchFamily="2" charset="2"/>
              <a:buChar char="§"/>
            </a:pPr>
            <a:r>
              <a:rPr lang="en-US" altLang="en-US">
                <a:latin typeface="Times New Roman" panose="02020603050405020304" pitchFamily="18" charset="0"/>
                <a:cs typeface="Times New Roman" panose="02020603050405020304" pitchFamily="18" charset="0"/>
              </a:rPr>
              <a:t>A Case Study Discussion</a:t>
            </a:r>
          </a:p>
          <a:p>
            <a:pPr marL="457200" lvl="1" indent="0" algn="just">
              <a:buClr>
                <a:srgbClr val="3333FF"/>
              </a:buClr>
              <a:buNone/>
            </a:pPr>
            <a:endParaRPr lang="en-US" altLang="en-US">
              <a:solidFill>
                <a:schemeClr val="bg1">
                  <a:lumMod val="75000"/>
                </a:schemeClr>
              </a:solidFill>
              <a:latin typeface="Times New Roman" panose="02020603050405020304" pitchFamily="18" charset="0"/>
              <a:cs typeface="Times New Roman" panose="02020603050405020304" pitchFamily="18" charset="0"/>
            </a:endParaRPr>
          </a:p>
          <a:p>
            <a:pPr algn="just">
              <a:buClr>
                <a:schemeClr val="bg1">
                  <a:lumMod val="75000"/>
                </a:schemeClr>
              </a:buClr>
              <a:buFont typeface="Wingdings" panose="05000000000000000000" pitchFamily="2" charset="2"/>
              <a:buChar char="q"/>
            </a:pPr>
            <a:r>
              <a:rPr lang="en-US" altLang="en-US" sz="2800">
                <a:latin typeface="Times New Roman" panose="02020603050405020304" pitchFamily="18" charset="0"/>
                <a:cs typeface="Times New Roman" panose="02020603050405020304" pitchFamily="18" charset="0"/>
              </a:rPr>
              <a:t> </a:t>
            </a:r>
            <a:r>
              <a:rPr lang="en-US" altLang="en-US">
                <a:solidFill>
                  <a:schemeClr val="bg1">
                    <a:lumMod val="75000"/>
                  </a:schemeClr>
                </a:solidFill>
                <a:latin typeface="Times New Roman" panose="02020603050405020304" pitchFamily="18" charset="0"/>
                <a:cs typeface="Times New Roman" panose="02020603050405020304" pitchFamily="18" charset="0"/>
              </a:rPr>
              <a:t>Section II: Excavation Hazards in Construction</a:t>
            </a:r>
          </a:p>
          <a:p>
            <a:pPr algn="just">
              <a:buClr>
                <a:schemeClr val="bg1">
                  <a:lumMod val="75000"/>
                </a:schemeClr>
              </a:buClr>
              <a:buFont typeface="Wingdings" panose="05000000000000000000" pitchFamily="2" charset="2"/>
              <a:buChar char="q"/>
            </a:pPr>
            <a:r>
              <a:rPr lang="en-US" altLang="en-US" sz="2800">
                <a:latin typeface="Times New Roman" panose="02020603050405020304" pitchFamily="18" charset="0"/>
                <a:cs typeface="Times New Roman" panose="02020603050405020304" pitchFamily="18" charset="0"/>
              </a:rPr>
              <a:t> </a:t>
            </a:r>
            <a:r>
              <a:rPr lang="en-US" altLang="en-US">
                <a:solidFill>
                  <a:schemeClr val="bg1">
                    <a:lumMod val="75000"/>
                  </a:schemeClr>
                </a:solidFill>
                <a:latin typeface="Times New Roman" panose="02020603050405020304" pitchFamily="18" charset="0"/>
                <a:cs typeface="Times New Roman" panose="02020603050405020304" pitchFamily="18" charset="0"/>
              </a:rPr>
              <a:t>Section III: Excavation Hazards Prevention</a:t>
            </a:r>
          </a:p>
          <a:p>
            <a:endParaRPr lang="en-US" altLang="en-US"/>
          </a:p>
        </p:txBody>
      </p:sp>
      <p:sp>
        <p:nvSpPr>
          <p:cNvPr id="2" name="Slide Number Placeholder 1"/>
          <p:cNvSpPr>
            <a:spLocks noGrp="1"/>
          </p:cNvSpPr>
          <p:nvPr>
            <p:ph type="sldNum" sz="quarter" idx="10"/>
          </p:nvPr>
        </p:nvSpPr>
        <p:spPr/>
        <p:txBody>
          <a:bodyPr/>
          <a:lstStyle/>
          <a:p>
            <a:fld id="{CE4D45F6-FF50-4BC5-8A2D-899CD8EC2ED8}" type="slidenum">
              <a:rPr lang="en-US" smtClean="0"/>
              <a:t>10</a:t>
            </a:fld>
            <a:endParaRPr lang="en-US"/>
          </a:p>
        </p:txBody>
      </p:sp>
    </p:spTree>
    <p:extLst>
      <p:ext uri="{BB962C8B-B14F-4D97-AF65-F5344CB8AC3E}">
        <p14:creationId xmlns:p14="http://schemas.microsoft.com/office/powerpoint/2010/main" val="118678235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itle 1"/>
          <p:cNvSpPr>
            <a:spLocks noGrp="1"/>
          </p:cNvSpPr>
          <p:nvPr>
            <p:ph type="title"/>
          </p:nvPr>
        </p:nvSpPr>
        <p:spPr>
          <a:xfrm>
            <a:off x="457200" y="579438"/>
            <a:ext cx="8229600" cy="563562"/>
          </a:xfrm>
        </p:spPr>
        <p:txBody>
          <a:bodyPr/>
          <a:lstStyle/>
          <a:p>
            <a:r>
              <a:rPr lang="en-GB" altLang="en-US">
                <a:latin typeface="Times New Roman" panose="02020603050405020304" pitchFamily="18" charset="0"/>
                <a:ea typeface="SimSun" panose="02010600030101010101" pitchFamily="2" charset="-122"/>
              </a:rPr>
              <a:t>Post-Test</a:t>
            </a:r>
            <a:endParaRPr lang="en-US" altLang="en-US"/>
          </a:p>
        </p:txBody>
      </p:sp>
      <p:sp>
        <p:nvSpPr>
          <p:cNvPr id="19" name="Content Placeholder 2"/>
          <p:cNvSpPr txBox="1">
            <a:spLocks/>
          </p:cNvSpPr>
          <p:nvPr/>
        </p:nvSpPr>
        <p:spPr bwMode="auto">
          <a:xfrm>
            <a:off x="754459" y="2133600"/>
            <a:ext cx="7635081" cy="699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685800" indent="-22860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indent="0" algn="just" defTabSz="914400" eaLnBrk="1" hangingPunct="1">
              <a:buClr>
                <a:srgbClr val="3333FF"/>
              </a:buClr>
              <a:buNone/>
            </a:pPr>
            <a:r>
              <a:rPr lang="en-US" altLang="en-US" sz="4000">
                <a:latin typeface="Times New Roman" panose="02020603050405020304" pitchFamily="18" charset="0"/>
                <a:cs typeface="Times New Roman" panose="02020603050405020304" pitchFamily="18" charset="0"/>
              </a:rPr>
              <a:t>Please Begin Post-Test (15 Minutes)</a:t>
            </a:r>
          </a:p>
        </p:txBody>
      </p:sp>
      <p:sp>
        <p:nvSpPr>
          <p:cNvPr id="2" name="Slide Number Placeholder 1"/>
          <p:cNvSpPr>
            <a:spLocks noGrp="1"/>
          </p:cNvSpPr>
          <p:nvPr>
            <p:ph type="sldNum" sz="quarter" idx="10"/>
          </p:nvPr>
        </p:nvSpPr>
        <p:spPr/>
        <p:txBody>
          <a:bodyPr/>
          <a:lstStyle/>
          <a:p>
            <a:fld id="{CE4D45F6-FF50-4BC5-8A2D-899CD8EC2ED8}" type="slidenum">
              <a:rPr lang="en-US" smtClean="0"/>
              <a:t>100</a:t>
            </a:fld>
            <a:endParaRPr lang="en-US"/>
          </a:p>
        </p:txBody>
      </p:sp>
    </p:spTree>
    <p:extLst>
      <p:ext uri="{BB962C8B-B14F-4D97-AF65-F5344CB8AC3E}">
        <p14:creationId xmlns:p14="http://schemas.microsoft.com/office/powerpoint/2010/main" val="383779702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itle 1"/>
          <p:cNvSpPr>
            <a:spLocks noGrp="1"/>
          </p:cNvSpPr>
          <p:nvPr>
            <p:ph type="title"/>
          </p:nvPr>
        </p:nvSpPr>
        <p:spPr>
          <a:xfrm>
            <a:off x="457200" y="655638"/>
            <a:ext cx="8229600" cy="563562"/>
          </a:xfrm>
        </p:spPr>
        <p:txBody>
          <a:bodyPr/>
          <a:lstStyle/>
          <a:p>
            <a:r>
              <a:rPr lang="en-GB" altLang="en-US">
                <a:latin typeface="Times New Roman" panose="02020603050405020304" pitchFamily="18" charset="0"/>
                <a:ea typeface="SimSun" panose="02010600030101010101" pitchFamily="2" charset="-122"/>
              </a:rPr>
              <a:t>Feedback Survey</a:t>
            </a:r>
            <a:endParaRPr lang="en-US" altLang="en-US"/>
          </a:p>
        </p:txBody>
      </p:sp>
      <p:sp>
        <p:nvSpPr>
          <p:cNvPr id="19" name="Content Placeholder 2"/>
          <p:cNvSpPr txBox="1">
            <a:spLocks/>
          </p:cNvSpPr>
          <p:nvPr/>
        </p:nvSpPr>
        <p:spPr bwMode="auto">
          <a:xfrm>
            <a:off x="906859" y="2133600"/>
            <a:ext cx="7246541" cy="699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685800" indent="-22860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indent="0" algn="ctr" defTabSz="914400" eaLnBrk="1" hangingPunct="1">
              <a:buClr>
                <a:srgbClr val="3333FF"/>
              </a:buClr>
              <a:buNone/>
            </a:pPr>
            <a:r>
              <a:rPr lang="en-US" altLang="en-US" sz="4000">
                <a:latin typeface="Times New Roman" panose="02020603050405020304" pitchFamily="18" charset="0"/>
                <a:cs typeface="Times New Roman" panose="02020603050405020304" pitchFamily="18" charset="0"/>
              </a:rPr>
              <a:t>Please fill in the feedback survey</a:t>
            </a:r>
          </a:p>
        </p:txBody>
      </p:sp>
      <p:sp>
        <p:nvSpPr>
          <p:cNvPr id="2" name="Slide Number Placeholder 1"/>
          <p:cNvSpPr>
            <a:spLocks noGrp="1"/>
          </p:cNvSpPr>
          <p:nvPr>
            <p:ph type="sldNum" sz="quarter" idx="10"/>
          </p:nvPr>
        </p:nvSpPr>
        <p:spPr/>
        <p:txBody>
          <a:bodyPr/>
          <a:lstStyle/>
          <a:p>
            <a:fld id="{CE4D45F6-FF50-4BC5-8A2D-899CD8EC2ED8}" type="slidenum">
              <a:rPr lang="en-US" smtClean="0"/>
              <a:t>101</a:t>
            </a:fld>
            <a:endParaRPr lang="en-US"/>
          </a:p>
        </p:txBody>
      </p:sp>
    </p:spTree>
    <p:extLst>
      <p:ext uri="{BB962C8B-B14F-4D97-AF65-F5344CB8AC3E}">
        <p14:creationId xmlns:p14="http://schemas.microsoft.com/office/powerpoint/2010/main" val="3859401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itle 1"/>
          <p:cNvSpPr>
            <a:spLocks noGrp="1"/>
          </p:cNvSpPr>
          <p:nvPr>
            <p:ph type="title"/>
          </p:nvPr>
        </p:nvSpPr>
        <p:spPr>
          <a:xfrm>
            <a:off x="457200" y="655638"/>
            <a:ext cx="8229600" cy="563562"/>
          </a:xfrm>
        </p:spPr>
        <p:txBody>
          <a:bodyPr/>
          <a:lstStyle/>
          <a:p>
            <a:r>
              <a:rPr lang="en-GB" altLang="en-US">
                <a:latin typeface="Times New Roman" panose="02020603050405020304" pitchFamily="18" charset="0"/>
                <a:ea typeface="SimSun" panose="02010600030101010101" pitchFamily="2" charset="-122"/>
              </a:rPr>
              <a:t>Post-Test Solution</a:t>
            </a:r>
            <a:endParaRPr lang="en-US" altLang="en-US"/>
          </a:p>
        </p:txBody>
      </p:sp>
      <p:sp>
        <p:nvSpPr>
          <p:cNvPr id="19" name="Content Placeholder 2"/>
          <p:cNvSpPr txBox="1">
            <a:spLocks/>
          </p:cNvSpPr>
          <p:nvPr/>
        </p:nvSpPr>
        <p:spPr bwMode="auto">
          <a:xfrm>
            <a:off x="906859" y="2133600"/>
            <a:ext cx="7246541" cy="699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685800" indent="-22860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indent="0" algn="ctr" defTabSz="914400" eaLnBrk="1" hangingPunct="1">
              <a:buClr>
                <a:srgbClr val="3333FF"/>
              </a:buClr>
              <a:buNone/>
            </a:pPr>
            <a:r>
              <a:rPr lang="en-US" altLang="en-US" sz="4000">
                <a:latin typeface="Times New Roman" panose="02020603050405020304" pitchFamily="18" charset="0"/>
                <a:cs typeface="Times New Roman" panose="02020603050405020304" pitchFamily="18" charset="0"/>
              </a:rPr>
              <a:t>Interactive Post-Test Q/A Session</a:t>
            </a:r>
          </a:p>
        </p:txBody>
      </p:sp>
      <p:sp>
        <p:nvSpPr>
          <p:cNvPr id="2" name="Slide Number Placeholder 1"/>
          <p:cNvSpPr>
            <a:spLocks noGrp="1"/>
          </p:cNvSpPr>
          <p:nvPr>
            <p:ph type="sldNum" sz="quarter" idx="10"/>
          </p:nvPr>
        </p:nvSpPr>
        <p:spPr/>
        <p:txBody>
          <a:bodyPr/>
          <a:lstStyle/>
          <a:p>
            <a:fld id="{CE4D45F6-FF50-4BC5-8A2D-899CD8EC2ED8}" type="slidenum">
              <a:rPr lang="en-US" smtClean="0"/>
              <a:t>102</a:t>
            </a:fld>
            <a:endParaRPr lang="en-US"/>
          </a:p>
        </p:txBody>
      </p:sp>
    </p:spTree>
    <p:extLst>
      <p:ext uri="{BB962C8B-B14F-4D97-AF65-F5344CB8AC3E}">
        <p14:creationId xmlns:p14="http://schemas.microsoft.com/office/powerpoint/2010/main" val="233463371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6253" y="2743200"/>
            <a:ext cx="8819147" cy="563562"/>
          </a:xfrm>
        </p:spPr>
        <p:txBody>
          <a:bodyPr/>
          <a:lstStyle/>
          <a:p>
            <a:r>
              <a:rPr lang="en-GB" altLang="en-US">
                <a:latin typeface="Times New Roman" panose="02020603050405020304" pitchFamily="18" charset="0"/>
                <a:ea typeface="SimSun" panose="02010600030101010101" pitchFamily="2" charset="-122"/>
              </a:rPr>
              <a:t>The End</a:t>
            </a:r>
            <a:br>
              <a:rPr lang="en-GB" altLang="en-US">
                <a:latin typeface="Times New Roman" panose="02020603050405020304" pitchFamily="18" charset="0"/>
                <a:ea typeface="SimSun" panose="02010600030101010101" pitchFamily="2" charset="-122"/>
              </a:rPr>
            </a:br>
            <a:br>
              <a:rPr lang="en-GB" altLang="en-US">
                <a:latin typeface="Times New Roman" panose="02020603050405020304" pitchFamily="18" charset="0"/>
                <a:ea typeface="SimSun" panose="02010600030101010101" pitchFamily="2" charset="-122"/>
              </a:rPr>
            </a:br>
            <a:r>
              <a:rPr lang="en-GB" altLang="en-US">
                <a:latin typeface="Times New Roman" panose="02020603050405020304" pitchFamily="18" charset="0"/>
                <a:ea typeface="SimSun" panose="02010600030101010101" pitchFamily="2" charset="-122"/>
              </a:rPr>
              <a:t>Thank you!</a:t>
            </a:r>
            <a:endParaRPr lang="en-US" altLang="en-US"/>
          </a:p>
        </p:txBody>
      </p:sp>
      <p:sp>
        <p:nvSpPr>
          <p:cNvPr id="2" name="Slide Number Placeholder 1"/>
          <p:cNvSpPr>
            <a:spLocks noGrp="1"/>
          </p:cNvSpPr>
          <p:nvPr>
            <p:ph type="sldNum" sz="quarter" idx="10"/>
          </p:nvPr>
        </p:nvSpPr>
        <p:spPr/>
        <p:txBody>
          <a:bodyPr/>
          <a:lstStyle/>
          <a:p>
            <a:fld id="{CE4D45F6-FF50-4BC5-8A2D-899CD8EC2ED8}" type="slidenum">
              <a:rPr lang="en-US" smtClean="0"/>
              <a:t>103</a:t>
            </a:fld>
            <a:endParaRPr lang="en-US"/>
          </a:p>
        </p:txBody>
      </p:sp>
    </p:spTree>
    <p:extLst>
      <p:ext uri="{BB962C8B-B14F-4D97-AF65-F5344CB8AC3E}">
        <p14:creationId xmlns:p14="http://schemas.microsoft.com/office/powerpoint/2010/main" val="1380659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457200" y="685800"/>
            <a:ext cx="8229600" cy="563562"/>
          </a:xfrm>
        </p:spPr>
        <p:txBody>
          <a:bodyPr/>
          <a:lstStyle/>
          <a:p>
            <a:r>
              <a:rPr lang="en-GB" altLang="en-US">
                <a:latin typeface="Times New Roman" panose="02020603050405020304" pitchFamily="18" charset="0"/>
                <a:ea typeface="SimSun" panose="02010600030101010101" pitchFamily="2" charset="-122"/>
              </a:rPr>
              <a:t>Worker Rights Under the OSH Act</a:t>
            </a:r>
            <a:endParaRPr lang="en-US" altLang="en-US"/>
          </a:p>
        </p:txBody>
      </p:sp>
      <p:sp>
        <p:nvSpPr>
          <p:cNvPr id="27654" name="Content Placeholder 2"/>
          <p:cNvSpPr txBox="1">
            <a:spLocks/>
          </p:cNvSpPr>
          <p:nvPr/>
        </p:nvSpPr>
        <p:spPr bwMode="auto">
          <a:xfrm>
            <a:off x="304800" y="1524000"/>
            <a:ext cx="8412162" cy="4838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685800" indent="-22860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algn="just" defTabSz="914400" eaLnBrk="1" hangingPunct="1">
              <a:buClr>
                <a:srgbClr val="3333FF"/>
              </a:buClr>
              <a:buFont typeface="Wingdings" panose="05000000000000000000" pitchFamily="2" charset="2"/>
              <a:buChar char="q"/>
            </a:pPr>
            <a:r>
              <a:rPr lang="en-US" altLang="en-US" sz="2800">
                <a:latin typeface="Times New Roman" panose="02020603050405020304" pitchFamily="18" charset="0"/>
                <a:cs typeface="Times New Roman" panose="02020603050405020304" pitchFamily="18" charset="0"/>
              </a:rPr>
              <a:t> </a:t>
            </a:r>
            <a:r>
              <a:rPr lang="en-US" altLang="en-US" sz="3200">
                <a:latin typeface="Times New Roman" panose="02020603050405020304" pitchFamily="18" charset="0"/>
                <a:cs typeface="Times New Roman" panose="02020603050405020304" pitchFamily="18" charset="0"/>
              </a:rPr>
              <a:t>Workers have rights to</a:t>
            </a:r>
          </a:p>
          <a:p>
            <a:pPr lvl="1" algn="just">
              <a:buClr>
                <a:srgbClr val="3333FF"/>
              </a:buClr>
              <a:buFont typeface="Wingdings" panose="05000000000000000000" pitchFamily="2" charset="2"/>
              <a:buChar char="§"/>
            </a:pPr>
            <a:endParaRPr lang="en-US" altLang="en-US" sz="160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en-US" altLang="en-US" sz="2800">
                <a:latin typeface="Times New Roman" panose="02020603050405020304" pitchFamily="18" charset="0"/>
                <a:cs typeface="Times New Roman" panose="02020603050405020304" pitchFamily="18" charset="0"/>
              </a:rPr>
              <a:t>Working condition without a risk of serious harm</a:t>
            </a:r>
          </a:p>
          <a:p>
            <a:pPr lvl="1" algn="just">
              <a:buClr>
                <a:srgbClr val="3333FF"/>
              </a:buClr>
              <a:buFont typeface="Wingdings" panose="05000000000000000000" pitchFamily="2" charset="2"/>
              <a:buChar char="§"/>
            </a:pPr>
            <a:endParaRPr lang="en-US" altLang="en-US" sz="280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en-US" altLang="en-US" sz="2800">
                <a:latin typeface="Times New Roman" panose="02020603050405020304" pitchFamily="18" charset="0"/>
                <a:cs typeface="Times New Roman" panose="02020603050405020304" pitchFamily="18" charset="0"/>
              </a:rPr>
              <a:t>Review employer’s records of work-related injuries and illnesses</a:t>
            </a:r>
          </a:p>
          <a:p>
            <a:pPr lvl="1" algn="just">
              <a:buClr>
                <a:srgbClr val="3333FF"/>
              </a:buClr>
              <a:buFont typeface="Wingdings" panose="05000000000000000000" pitchFamily="2" charset="2"/>
              <a:buChar char="§"/>
            </a:pPr>
            <a:endParaRPr lang="en-US" altLang="en-US" sz="280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en-US" altLang="en-US" sz="2800">
                <a:latin typeface="Times New Roman" panose="02020603050405020304" pitchFamily="18" charset="0"/>
                <a:cs typeface="Times New Roman" panose="02020603050405020304" pitchFamily="18" charset="0"/>
              </a:rPr>
              <a:t>Get a copy of their medical records</a:t>
            </a:r>
          </a:p>
          <a:p>
            <a:pPr lvl="1" algn="just">
              <a:buClr>
                <a:srgbClr val="3333FF"/>
              </a:buClr>
              <a:buFont typeface="Wingdings" panose="05000000000000000000" pitchFamily="2" charset="2"/>
              <a:buChar char="§"/>
            </a:pPr>
            <a:endParaRPr lang="en-US" altLang="en-US" sz="280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en-US" altLang="en-US" sz="2800">
                <a:latin typeface="Times New Roman" panose="02020603050405020304" pitchFamily="18" charset="0"/>
                <a:cs typeface="Times New Roman" panose="02020603050405020304" pitchFamily="18" charset="0"/>
              </a:rPr>
              <a:t>Receive information and training about hazards and   prevention methods, and the OSHA standards</a:t>
            </a:r>
          </a:p>
          <a:p>
            <a:pPr lvl="1" algn="just">
              <a:buClr>
                <a:srgbClr val="3333FF"/>
              </a:buClr>
              <a:buFont typeface="Wingdings" panose="05000000000000000000" pitchFamily="2" charset="2"/>
              <a:buChar char="q"/>
            </a:pPr>
            <a:endParaRPr lang="en-US" altLang="en-US" sz="1600">
              <a:latin typeface="Times New Roman" panose="02020603050405020304" pitchFamily="18" charset="0"/>
              <a:cs typeface="Times New Roman" panose="02020603050405020304" pitchFamily="18" charset="0"/>
            </a:endParaRPr>
          </a:p>
          <a:p>
            <a:pPr defTabSz="914400" eaLnBrk="1" hangingPunct="1"/>
            <a:endParaRPr lang="en-US" altLang="en-US"/>
          </a:p>
        </p:txBody>
      </p:sp>
      <p:sp>
        <p:nvSpPr>
          <p:cNvPr id="2" name="Slide Number Placeholder 1"/>
          <p:cNvSpPr>
            <a:spLocks noGrp="1"/>
          </p:cNvSpPr>
          <p:nvPr>
            <p:ph type="sldNum" sz="quarter" idx="10"/>
          </p:nvPr>
        </p:nvSpPr>
        <p:spPr/>
        <p:txBody>
          <a:bodyPr/>
          <a:lstStyle/>
          <a:p>
            <a:fld id="{CE4D45F6-FF50-4BC5-8A2D-899CD8EC2ED8}" type="slidenum">
              <a:rPr lang="en-US" smtClean="0"/>
              <a:t>11</a:t>
            </a:fld>
            <a:endParaRPr lang="en-US"/>
          </a:p>
        </p:txBody>
      </p:sp>
    </p:spTree>
    <p:extLst>
      <p:ext uri="{BB962C8B-B14F-4D97-AF65-F5344CB8AC3E}">
        <p14:creationId xmlns:p14="http://schemas.microsoft.com/office/powerpoint/2010/main" val="2593996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a:spLocks noGrp="1"/>
          </p:cNvSpPr>
          <p:nvPr>
            <p:ph type="title"/>
          </p:nvPr>
        </p:nvSpPr>
        <p:spPr>
          <a:xfrm>
            <a:off x="-101600" y="685800"/>
            <a:ext cx="9385300" cy="563562"/>
          </a:xfrm>
        </p:spPr>
        <p:txBody>
          <a:bodyPr/>
          <a:lstStyle/>
          <a:p>
            <a:r>
              <a:rPr lang="en-GB" altLang="en-US" dirty="0">
                <a:latin typeface="Times New Roman" panose="02020603050405020304" pitchFamily="18" charset="0"/>
                <a:ea typeface="SimSun" panose="02010600030101010101" pitchFamily="2" charset="-122"/>
              </a:rPr>
              <a:t>More Worker Rights Under the OSH Act</a:t>
            </a:r>
            <a:endParaRPr lang="en-US" altLang="en-US" dirty="0"/>
          </a:p>
        </p:txBody>
      </p:sp>
      <p:sp>
        <p:nvSpPr>
          <p:cNvPr id="5" name="Content Placeholder 2"/>
          <p:cNvSpPr txBox="1">
            <a:spLocks/>
          </p:cNvSpPr>
          <p:nvPr/>
        </p:nvSpPr>
        <p:spPr bwMode="auto">
          <a:xfrm>
            <a:off x="291896" y="1494631"/>
            <a:ext cx="8412162" cy="4906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685800" indent="-22860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algn="just" defTabSz="914400" eaLnBrk="1" hangingPunct="1">
              <a:buClr>
                <a:srgbClr val="3333FF"/>
              </a:buClr>
              <a:buFont typeface="Wingdings" panose="05000000000000000000" pitchFamily="2" charset="2"/>
              <a:buChar char="q"/>
            </a:pPr>
            <a:r>
              <a:rPr lang="en-US" altLang="en-US" sz="2800">
                <a:latin typeface="Times New Roman" panose="02020603050405020304" pitchFamily="18" charset="0"/>
                <a:cs typeface="Times New Roman" panose="02020603050405020304" pitchFamily="18" charset="0"/>
              </a:rPr>
              <a:t> </a:t>
            </a:r>
            <a:r>
              <a:rPr lang="en-US" altLang="en-US" sz="3200">
                <a:latin typeface="Times New Roman" panose="02020603050405020304" pitchFamily="18" charset="0"/>
                <a:cs typeface="Times New Roman" panose="02020603050405020304" pitchFamily="18" charset="0"/>
              </a:rPr>
              <a:t>Workers have rights to</a:t>
            </a:r>
          </a:p>
          <a:p>
            <a:pPr lvl="1" algn="just">
              <a:buClr>
                <a:srgbClr val="3333FF"/>
              </a:buClr>
              <a:buFont typeface="Wingdings" panose="05000000000000000000" pitchFamily="2" charset="2"/>
              <a:buChar char="§"/>
            </a:pPr>
            <a:endParaRPr lang="en-US" altLang="en-US" sz="160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en-US" altLang="en-US" sz="2800">
                <a:latin typeface="Times New Roman" panose="02020603050405020304" pitchFamily="18" charset="0"/>
                <a:cs typeface="Times New Roman" panose="02020603050405020304" pitchFamily="18" charset="0"/>
              </a:rPr>
              <a:t>File a complaint asking OSHA to inspect workplace</a:t>
            </a:r>
          </a:p>
          <a:p>
            <a:pPr lvl="1" algn="just">
              <a:buClr>
                <a:srgbClr val="3333FF"/>
              </a:buClr>
              <a:buFont typeface="Wingdings" panose="05000000000000000000" pitchFamily="2" charset="2"/>
              <a:buChar char="§"/>
            </a:pPr>
            <a:endParaRPr lang="en-US" altLang="en-US" sz="280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en-US" altLang="en-US" sz="2800">
                <a:latin typeface="Times New Roman" panose="02020603050405020304" pitchFamily="18" charset="0"/>
                <a:cs typeface="Times New Roman" panose="02020603050405020304" pitchFamily="18" charset="0"/>
              </a:rPr>
              <a:t>OSHA will keep all identities confidential</a:t>
            </a:r>
          </a:p>
          <a:p>
            <a:pPr lvl="1" algn="just">
              <a:buClr>
                <a:srgbClr val="3333FF"/>
              </a:buClr>
              <a:buFont typeface="Wingdings" panose="05000000000000000000" pitchFamily="2" charset="2"/>
              <a:buChar char="§"/>
            </a:pPr>
            <a:endParaRPr lang="en-US" altLang="en-US" sz="280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en-US" altLang="en-US" sz="2800">
                <a:latin typeface="Times New Roman" panose="02020603050405020304" pitchFamily="18" charset="0"/>
                <a:cs typeface="Times New Roman" panose="02020603050405020304" pitchFamily="18" charset="0"/>
              </a:rPr>
              <a:t>Exercise rights under the law without retaliation</a:t>
            </a:r>
          </a:p>
          <a:p>
            <a:pPr lvl="1" algn="just">
              <a:buClr>
                <a:srgbClr val="3333FF"/>
              </a:buClr>
              <a:buFont typeface="Wingdings" panose="05000000000000000000" pitchFamily="2" charset="2"/>
              <a:buChar char="§"/>
            </a:pPr>
            <a:endParaRPr lang="en-US" altLang="en-US" sz="280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en-US" altLang="en-US" sz="2800">
                <a:latin typeface="Times New Roman" panose="02020603050405020304" pitchFamily="18" charset="0"/>
                <a:cs typeface="Times New Roman" panose="02020603050405020304" pitchFamily="18" charset="0"/>
              </a:rPr>
              <a:t>If a worker is retaliated against for using their rights, the worker must file a complaint with OSHA as soon as possible (no later than 30 days)</a:t>
            </a:r>
            <a:endParaRPr lang="en-US" altLang="en-US" sz="1600">
              <a:latin typeface="Times New Roman" panose="02020603050405020304" pitchFamily="18" charset="0"/>
              <a:cs typeface="Times New Roman" panose="02020603050405020304" pitchFamily="18" charset="0"/>
            </a:endParaRPr>
          </a:p>
          <a:p>
            <a:pPr defTabSz="914400" eaLnBrk="1" hangingPunct="1"/>
            <a:endParaRPr lang="en-US" altLang="en-US"/>
          </a:p>
        </p:txBody>
      </p:sp>
      <p:sp>
        <p:nvSpPr>
          <p:cNvPr id="2" name="Slide Number Placeholder 1"/>
          <p:cNvSpPr>
            <a:spLocks noGrp="1"/>
          </p:cNvSpPr>
          <p:nvPr>
            <p:ph type="sldNum" sz="quarter" idx="10"/>
          </p:nvPr>
        </p:nvSpPr>
        <p:spPr/>
        <p:txBody>
          <a:bodyPr/>
          <a:lstStyle/>
          <a:p>
            <a:fld id="{CE4D45F6-FF50-4BC5-8A2D-899CD8EC2ED8}" type="slidenum">
              <a:rPr lang="en-US" smtClean="0"/>
              <a:t>12</a:t>
            </a:fld>
            <a:endParaRPr lang="en-US"/>
          </a:p>
        </p:txBody>
      </p:sp>
    </p:spTree>
    <p:extLst>
      <p:ext uri="{BB962C8B-B14F-4D97-AF65-F5344CB8AC3E}">
        <p14:creationId xmlns:p14="http://schemas.microsoft.com/office/powerpoint/2010/main" val="1514178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762000"/>
            <a:ext cx="8229600" cy="563562"/>
          </a:xfrm>
        </p:spPr>
        <p:txBody>
          <a:bodyPr/>
          <a:lstStyle/>
          <a:p>
            <a:r>
              <a:rPr lang="en-GB" altLang="en-US" dirty="0">
                <a:latin typeface="Times New Roman" panose="02020603050405020304" pitchFamily="18" charset="0"/>
                <a:ea typeface="SimSun" panose="02010600030101010101" pitchFamily="2" charset="-122"/>
              </a:rPr>
              <a:t>Worker Rights: OSHA Standard</a:t>
            </a:r>
            <a:endParaRPr lang="en-US" altLang="en-US" dirty="0"/>
          </a:p>
        </p:txBody>
      </p:sp>
      <p:sp>
        <p:nvSpPr>
          <p:cNvPr id="27654" name="Content Placeholder 2"/>
          <p:cNvSpPr txBox="1">
            <a:spLocks/>
          </p:cNvSpPr>
          <p:nvPr/>
        </p:nvSpPr>
        <p:spPr bwMode="auto">
          <a:xfrm>
            <a:off x="304800" y="1828800"/>
            <a:ext cx="841216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685800" indent="-22860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algn="just">
              <a:buClr>
                <a:srgbClr val="3333FF"/>
              </a:buClr>
              <a:buFont typeface="Wingdings" panose="05000000000000000000" pitchFamily="2" charset="2"/>
              <a:buChar char="q"/>
            </a:pPr>
            <a:r>
              <a:rPr lang="en-US" sz="28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 OSHA safety training and education standard for construction industry, in Title 29, Code of Federal Regulations (29 CFR 1926), mandates that “</a:t>
            </a:r>
            <a:r>
              <a:rPr lang="en-US" sz="3200" b="1">
                <a:latin typeface="Times New Roman" panose="02020603050405020304" pitchFamily="18" charset="0"/>
                <a:cs typeface="Times New Roman" panose="02020603050405020304" pitchFamily="18" charset="0"/>
              </a:rPr>
              <a:t>The employer shall instruct each employee in the recognition and avoidance of unsafe conditions and the regulations applicable to his work environment to control or eliminate any hazards or other exposure to illness or injury”</a:t>
            </a:r>
            <a:r>
              <a:rPr lang="en-US" sz="3200">
                <a:latin typeface="Times New Roman" panose="02020603050405020304" pitchFamily="18" charset="0"/>
                <a:cs typeface="Times New Roman" panose="02020603050405020304" pitchFamily="18" charset="0"/>
              </a:rPr>
              <a:t>.</a:t>
            </a:r>
          </a:p>
          <a:p>
            <a:pPr marL="0" indent="0" algn="just" defTabSz="914400" eaLnBrk="1" hangingPunct="1">
              <a:buClr>
                <a:srgbClr val="3333FF"/>
              </a:buClr>
              <a:buNone/>
            </a:pPr>
            <a:endParaRPr lang="en-US" altLang="en-US" sz="1600">
              <a:latin typeface="Times New Roman" panose="02020603050405020304" pitchFamily="18" charset="0"/>
              <a:cs typeface="Times New Roman" panose="02020603050405020304" pitchFamily="18" charset="0"/>
            </a:endParaRPr>
          </a:p>
          <a:p>
            <a:pPr defTabSz="914400" eaLnBrk="1" hangingPunct="1"/>
            <a:endParaRPr lang="en-US" altLang="en-US"/>
          </a:p>
        </p:txBody>
      </p:sp>
      <p:sp>
        <p:nvSpPr>
          <p:cNvPr id="2" name="Slide Number Placeholder 1"/>
          <p:cNvSpPr>
            <a:spLocks noGrp="1"/>
          </p:cNvSpPr>
          <p:nvPr>
            <p:ph type="sldNum" sz="quarter" idx="10"/>
          </p:nvPr>
        </p:nvSpPr>
        <p:spPr/>
        <p:txBody>
          <a:bodyPr/>
          <a:lstStyle/>
          <a:p>
            <a:fld id="{CE4D45F6-FF50-4BC5-8A2D-899CD8EC2ED8}" type="slidenum">
              <a:rPr lang="en-US" smtClean="0"/>
              <a:t>13</a:t>
            </a:fld>
            <a:endParaRPr lang="en-US"/>
          </a:p>
        </p:txBody>
      </p:sp>
    </p:spTree>
    <p:extLst>
      <p:ext uri="{BB962C8B-B14F-4D97-AF65-F5344CB8AC3E}">
        <p14:creationId xmlns:p14="http://schemas.microsoft.com/office/powerpoint/2010/main" val="1942188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469900"/>
            <a:ext cx="8229600" cy="563562"/>
          </a:xfrm>
        </p:spPr>
        <p:txBody>
          <a:bodyPr/>
          <a:lstStyle/>
          <a:p>
            <a:r>
              <a:rPr lang="en-GB" altLang="en-US" dirty="0">
                <a:latin typeface="Times New Roman" panose="02020603050405020304" pitchFamily="18" charset="0"/>
                <a:ea typeface="SimSun" panose="02010600030101010101" pitchFamily="2" charset="-122"/>
              </a:rPr>
              <a:t>Basic Terms (Part 1)</a:t>
            </a:r>
            <a:endParaRPr lang="en-US" altLang="en-US" dirty="0"/>
          </a:p>
        </p:txBody>
      </p:sp>
      <p:sp>
        <p:nvSpPr>
          <p:cNvPr id="7" name="Rectangle 7"/>
          <p:cNvSpPr>
            <a:spLocks noChangeArrowheads="1"/>
          </p:cNvSpPr>
          <p:nvPr/>
        </p:nvSpPr>
        <p:spPr bwMode="auto">
          <a:xfrm>
            <a:off x="228600" y="1206817"/>
            <a:ext cx="4724400"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eaLnBrk="1" hangingPunct="1">
              <a:buClr>
                <a:srgbClr val="3333FF"/>
              </a:buClr>
              <a:buFont typeface="Wingdings" panose="05000000000000000000" pitchFamily="2" charset="2"/>
              <a:buChar char="q"/>
            </a:pPr>
            <a:r>
              <a:rPr lang="en-US" altLang="en-US" sz="3200" b="1">
                <a:solidFill>
                  <a:srgbClr val="7030A0"/>
                </a:solidFill>
                <a:latin typeface="Times New Roman" panose="02020603050405020304" pitchFamily="18" charset="0"/>
                <a:cs typeface="Times New Roman" panose="02020603050405020304" pitchFamily="18" charset="0"/>
              </a:rPr>
              <a:t>Excavation</a:t>
            </a:r>
            <a:r>
              <a:rPr lang="en-US" altLang="en-US" sz="3200">
                <a:latin typeface="Times New Roman" panose="02020603050405020304" pitchFamily="18" charset="0"/>
                <a:cs typeface="Times New Roman" panose="02020603050405020304" pitchFamily="18" charset="0"/>
              </a:rPr>
              <a:t>: a man-made cut, cavity, trench, or depression formed by earth removal</a:t>
            </a:r>
          </a:p>
          <a:p>
            <a:pPr marL="457200" indent="-457200" eaLnBrk="1" hangingPunct="1">
              <a:buClr>
                <a:srgbClr val="3333FF"/>
              </a:buClr>
              <a:buFont typeface="Wingdings" panose="05000000000000000000" pitchFamily="2" charset="2"/>
              <a:buChar char="q"/>
            </a:pPr>
            <a:endParaRPr lang="en-US" altLang="en-US" sz="3200">
              <a:latin typeface="Times New Roman" panose="02020603050405020304" pitchFamily="18" charset="0"/>
              <a:cs typeface="Times New Roman" panose="02020603050405020304" pitchFamily="18" charset="0"/>
            </a:endParaRPr>
          </a:p>
          <a:p>
            <a:pPr marL="457200" indent="-457200">
              <a:buClr>
                <a:srgbClr val="3333FF"/>
              </a:buClr>
              <a:buFont typeface="Wingdings" panose="05000000000000000000" pitchFamily="2" charset="2"/>
              <a:buChar char="q"/>
            </a:pPr>
            <a:r>
              <a:rPr lang="en-US" altLang="en-US" sz="3200" b="1">
                <a:solidFill>
                  <a:srgbClr val="7030A0"/>
                </a:solidFill>
                <a:latin typeface="Times New Roman" panose="02020603050405020304" pitchFamily="18" charset="0"/>
                <a:cs typeface="Times New Roman" panose="02020603050405020304" pitchFamily="18" charset="0"/>
              </a:rPr>
              <a:t>Trench</a:t>
            </a:r>
            <a:r>
              <a:rPr lang="en-US" altLang="en-US" sz="3200">
                <a:latin typeface="Times New Roman" panose="02020603050405020304" pitchFamily="18" charset="0"/>
                <a:cs typeface="Times New Roman" panose="02020603050405020304" pitchFamily="18" charset="0"/>
              </a:rPr>
              <a:t>: an underground narrow excavation</a:t>
            </a:r>
          </a:p>
          <a:p>
            <a:pPr marL="1200150" lvl="1" indent="-457200">
              <a:buClr>
                <a:srgbClr val="3333FF"/>
              </a:buClr>
              <a:buFont typeface="Wingdings" panose="05000000000000000000" pitchFamily="2" charset="2"/>
              <a:buChar char="§"/>
            </a:pPr>
            <a:r>
              <a:rPr lang="en-US" altLang="en-US" sz="3200">
                <a:latin typeface="Times New Roman" panose="02020603050405020304" pitchFamily="18" charset="0"/>
                <a:cs typeface="Times New Roman" panose="02020603050405020304" pitchFamily="18" charset="0"/>
              </a:rPr>
              <a:t>Width ≤ </a:t>
            </a:r>
            <a:r>
              <a:rPr lang="en-US" altLang="zh-CN" sz="3200">
                <a:latin typeface="Times New Roman" panose="02020603050405020304" pitchFamily="18" charset="0"/>
                <a:cs typeface="Times New Roman" panose="02020603050405020304" pitchFamily="18" charset="0"/>
              </a:rPr>
              <a:t>15 feet</a:t>
            </a:r>
          </a:p>
          <a:p>
            <a:pPr marL="1200150" lvl="1" indent="-457200">
              <a:buClr>
                <a:srgbClr val="3333FF"/>
              </a:buClr>
              <a:buFont typeface="Wingdings" panose="05000000000000000000" pitchFamily="2" charset="2"/>
              <a:buChar char="§"/>
            </a:pPr>
            <a:r>
              <a:rPr lang="en-US" altLang="en-US" sz="3200">
                <a:latin typeface="Times New Roman" panose="02020603050405020304" pitchFamily="18" charset="0"/>
                <a:cs typeface="Times New Roman" panose="02020603050405020304" pitchFamily="18" charset="0"/>
              </a:rPr>
              <a:t>Depth &gt; Width  </a:t>
            </a:r>
          </a:p>
        </p:txBody>
      </p:sp>
      <p:sp>
        <p:nvSpPr>
          <p:cNvPr id="13" name="Rectangle 12">
            <a:extLst>
              <a:ext uri="{C183D7F6-B498-43B3-948B-1728B52AA6E4}">
                <adec:decorative xmlns:adec="http://schemas.microsoft.com/office/drawing/2017/decorative" val="0"/>
              </a:ext>
            </a:extLst>
          </p:cNvPr>
          <p:cNvSpPr/>
          <p:nvPr/>
        </p:nvSpPr>
        <p:spPr>
          <a:xfrm>
            <a:off x="706007" y="5714244"/>
            <a:ext cx="3765774" cy="461665"/>
          </a:xfrm>
          <a:prstGeom prst="rect">
            <a:avLst/>
          </a:prstGeom>
        </p:spPr>
        <p:txBody>
          <a:bodyPr wrap="none">
            <a:spAutoFit/>
          </a:bodyPr>
          <a:lstStyle/>
          <a:p>
            <a:pPr algn="ctr"/>
            <a:r>
              <a:rPr lang="en-US" altLang="en-US" sz="2400" kern="0">
                <a:latin typeface="Times New Roman" panose="02020603050405020304" pitchFamily="18" charset="0"/>
                <a:cs typeface="Times New Roman" panose="02020603050405020304" pitchFamily="18" charset="0"/>
              </a:rPr>
              <a:t>OSHA Regulation: </a:t>
            </a:r>
            <a:r>
              <a:rPr lang="en-US" altLang="en-US" sz="2400" kern="0">
                <a:latin typeface="Times New Roman" panose="02020603050405020304" pitchFamily="18" charset="0"/>
                <a:cs typeface="Times New Roman" panose="02020603050405020304" pitchFamily="18" charset="0"/>
                <a:hlinkClick r:id="rId4"/>
              </a:rPr>
              <a:t>1926.650</a:t>
            </a:r>
            <a:endParaRPr lang="en-US" sz="2400" kern="0">
              <a:latin typeface="Times New Roman" panose="02020603050405020304" pitchFamily="18" charset="0"/>
              <a:cs typeface="Times New Roman" panose="02020603050405020304" pitchFamily="18" charset="0"/>
            </a:endParaRPr>
          </a:p>
        </p:txBody>
      </p:sp>
      <p:pic>
        <p:nvPicPr>
          <p:cNvPr id="12" name="Picture 11">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8251" y="1365956"/>
            <a:ext cx="3004457" cy="4730044"/>
          </a:xfrm>
          <a:prstGeom prst="rect">
            <a:avLst/>
          </a:prstGeom>
        </p:spPr>
      </p:pic>
      <p:sp>
        <p:nvSpPr>
          <p:cNvPr id="14" name="Rectangle 24"/>
          <p:cNvSpPr>
            <a:spLocks noChangeArrowheads="1"/>
          </p:cNvSpPr>
          <p:nvPr/>
        </p:nvSpPr>
        <p:spPr bwMode="auto">
          <a:xfrm>
            <a:off x="5259579" y="3770895"/>
            <a:ext cx="1600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algn="ctr" eaLnBrk="1" hangingPunct="1">
              <a:lnSpc>
                <a:spcPct val="100000"/>
              </a:lnSpc>
              <a:spcBef>
                <a:spcPct val="0"/>
              </a:spcBef>
              <a:buFont typeface="Arial" panose="020B0604020202020204" pitchFamily="34" charset="0"/>
              <a:buNone/>
            </a:pPr>
            <a:r>
              <a:rPr lang="en-US" altLang="en-US" sz="3200" b="1">
                <a:solidFill>
                  <a:schemeClr val="accent1"/>
                </a:solidFill>
                <a:latin typeface="Times New Roman" panose="02020603050405020304" pitchFamily="18" charset="0"/>
                <a:cs typeface="Times New Roman" panose="02020603050405020304" pitchFamily="18" charset="0"/>
              </a:rPr>
              <a:t>Trench Depth</a:t>
            </a:r>
          </a:p>
        </p:txBody>
      </p:sp>
      <p:sp>
        <p:nvSpPr>
          <p:cNvPr id="15" name="Up-Down Arrow 14" descr="this arrow shows the trench depth" title="trench depth"/>
          <p:cNvSpPr/>
          <p:nvPr/>
        </p:nvSpPr>
        <p:spPr>
          <a:xfrm>
            <a:off x="6707380" y="3376263"/>
            <a:ext cx="205500" cy="19050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Right Arrow 16" descr="This arrow shows the trench width" title="trench width"/>
          <p:cNvSpPr/>
          <p:nvPr/>
        </p:nvSpPr>
        <p:spPr>
          <a:xfrm>
            <a:off x="5867400" y="5357463"/>
            <a:ext cx="990600" cy="151825"/>
          </a:xfrm>
          <a:prstGeom prst="lef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24"/>
          <p:cNvSpPr>
            <a:spLocks noChangeArrowheads="1"/>
          </p:cNvSpPr>
          <p:nvPr/>
        </p:nvSpPr>
        <p:spPr bwMode="auto">
          <a:xfrm>
            <a:off x="5181600" y="5458488"/>
            <a:ext cx="27218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algn="ctr" eaLnBrk="1" hangingPunct="1">
              <a:lnSpc>
                <a:spcPct val="100000"/>
              </a:lnSpc>
              <a:spcBef>
                <a:spcPct val="0"/>
              </a:spcBef>
              <a:buFont typeface="Arial" panose="020B0604020202020204" pitchFamily="34" charset="0"/>
              <a:buNone/>
            </a:pPr>
            <a:r>
              <a:rPr lang="en-US" altLang="en-US" sz="3200" b="1">
                <a:solidFill>
                  <a:schemeClr val="bg1"/>
                </a:solidFill>
                <a:latin typeface="Times New Roman" panose="02020603050405020304" pitchFamily="18" charset="0"/>
                <a:cs typeface="Times New Roman" panose="02020603050405020304" pitchFamily="18" charset="0"/>
              </a:rPr>
              <a:t>Trench Width</a:t>
            </a:r>
          </a:p>
        </p:txBody>
      </p:sp>
      <p:sp>
        <p:nvSpPr>
          <p:cNvPr id="3" name="Rectangle 2"/>
          <p:cNvSpPr/>
          <p:nvPr/>
        </p:nvSpPr>
        <p:spPr>
          <a:xfrm>
            <a:off x="109053" y="6096000"/>
            <a:ext cx="8730147" cy="523220"/>
          </a:xfrm>
          <a:prstGeom prst="rect">
            <a:avLst/>
          </a:prstGeom>
        </p:spPr>
        <p:txBody>
          <a:bodyPr wrap="none">
            <a:spAutoFit/>
          </a:bodyPr>
          <a:lstStyle/>
          <a:p>
            <a:pPr algn="ctr">
              <a:spcBef>
                <a:spcPct val="0"/>
              </a:spcBef>
            </a:pPr>
            <a:r>
              <a:rPr lang="en-US" altLang="en-US" sz="2800" b="1">
                <a:solidFill>
                  <a:srgbClr val="FF0000"/>
                </a:solidFill>
                <a:latin typeface="Times New Roman" panose="02020603050405020304" pitchFamily="18" charset="0"/>
                <a:cs typeface="Times New Roman" panose="02020603050405020304" pitchFamily="18" charset="0"/>
              </a:rPr>
              <a:t>All excavations are inherently unstable and hazardous</a:t>
            </a:r>
          </a:p>
        </p:txBody>
      </p:sp>
      <p:sp>
        <p:nvSpPr>
          <p:cNvPr id="2" name="Slide Number Placeholder 1"/>
          <p:cNvSpPr>
            <a:spLocks noGrp="1"/>
          </p:cNvSpPr>
          <p:nvPr>
            <p:ph type="sldNum" sz="quarter" idx="10"/>
          </p:nvPr>
        </p:nvSpPr>
        <p:spPr/>
        <p:txBody>
          <a:bodyPr/>
          <a:lstStyle/>
          <a:p>
            <a:fld id="{CE4D45F6-FF50-4BC5-8A2D-899CD8EC2ED8}" type="slidenum">
              <a:rPr lang="en-US" smtClean="0"/>
              <a:t>14</a:t>
            </a:fld>
            <a:endParaRPr lang="en-US"/>
          </a:p>
        </p:txBody>
      </p:sp>
    </p:spTree>
    <p:extLst>
      <p:ext uri="{BB962C8B-B14F-4D97-AF65-F5344CB8AC3E}">
        <p14:creationId xmlns:p14="http://schemas.microsoft.com/office/powerpoint/2010/main" val="4271876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457200"/>
            <a:ext cx="8229600" cy="563562"/>
          </a:xfrm>
        </p:spPr>
        <p:txBody>
          <a:bodyPr/>
          <a:lstStyle/>
          <a:p>
            <a:r>
              <a:rPr lang="en-GB" altLang="en-US" dirty="0">
                <a:latin typeface="Times New Roman" panose="02020603050405020304" pitchFamily="18" charset="0"/>
                <a:ea typeface="SimSun" panose="02010600030101010101" pitchFamily="2" charset="-122"/>
              </a:rPr>
              <a:t>Basic Terms (Part 2)</a:t>
            </a:r>
            <a:endParaRPr lang="en-US" altLang="en-US" dirty="0"/>
          </a:p>
        </p:txBody>
      </p:sp>
      <p:sp>
        <p:nvSpPr>
          <p:cNvPr id="11" name="Rectangle 7"/>
          <p:cNvSpPr>
            <a:spLocks noChangeArrowheads="1"/>
          </p:cNvSpPr>
          <p:nvPr/>
        </p:nvSpPr>
        <p:spPr bwMode="auto">
          <a:xfrm>
            <a:off x="228600" y="1066800"/>
            <a:ext cx="86868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eaLnBrk="1" hangingPunct="1">
              <a:buClr>
                <a:srgbClr val="3333FF"/>
              </a:buClr>
              <a:buFont typeface="Wingdings" panose="05000000000000000000" pitchFamily="2" charset="2"/>
              <a:buChar char="q"/>
            </a:pPr>
            <a:r>
              <a:rPr lang="en-US" altLang="en-US" sz="3200" b="1">
                <a:solidFill>
                  <a:srgbClr val="7030A0"/>
                </a:solidFill>
                <a:latin typeface="Times New Roman" panose="02020603050405020304" pitchFamily="18" charset="0"/>
                <a:cs typeface="Times New Roman" panose="02020603050405020304" pitchFamily="18" charset="0"/>
              </a:rPr>
              <a:t>Soil Stability</a:t>
            </a:r>
            <a:r>
              <a:rPr lang="en-US" altLang="en-US" sz="3200">
                <a:latin typeface="Times New Roman" panose="02020603050405020304" pitchFamily="18" charset="0"/>
                <a:cs typeface="Times New Roman" panose="02020603050405020304" pitchFamily="18" charset="0"/>
              </a:rPr>
              <a:t>: When stress (e.g., water or force) is applied to soil, soil will decompose due to the loss of its compressive strength and stiffness</a:t>
            </a:r>
          </a:p>
        </p:txBody>
      </p:sp>
      <p:sp>
        <p:nvSpPr>
          <p:cNvPr id="15" name="Rectangle 9"/>
          <p:cNvSpPr txBox="1">
            <a:spLocks noChangeArrowheads="1"/>
          </p:cNvSpPr>
          <p:nvPr/>
        </p:nvSpPr>
        <p:spPr>
          <a:xfrm>
            <a:off x="228600" y="3276600"/>
            <a:ext cx="8229599" cy="609600"/>
          </a:xfrm>
          <a:prstGeom prst="rect">
            <a:avLst/>
          </a:prstGeom>
        </p:spPr>
        <p:txBody>
          <a:bodyPr/>
          <a:lstStyle>
            <a:lvl1pPr algn="ctr" rtl="0" eaLnBrk="1" fontAlgn="base" hangingPunct="1">
              <a:spcBef>
                <a:spcPct val="0"/>
              </a:spcBef>
              <a:spcAft>
                <a:spcPct val="0"/>
              </a:spcAft>
              <a:defRPr sz="4000" b="1">
                <a:solidFill>
                  <a:schemeClr val="accent2"/>
                </a:solidFill>
                <a:latin typeface="+mj-lt"/>
                <a:ea typeface="+mj-ea"/>
                <a:cs typeface="+mj-cs"/>
              </a:defRPr>
            </a:lvl1pPr>
            <a:lvl2pPr algn="ctr" rtl="0" eaLnBrk="1" fontAlgn="base" hangingPunct="1">
              <a:spcBef>
                <a:spcPct val="0"/>
              </a:spcBef>
              <a:spcAft>
                <a:spcPct val="0"/>
              </a:spcAft>
              <a:defRPr sz="4000" b="1">
                <a:solidFill>
                  <a:schemeClr val="accent2"/>
                </a:solidFill>
                <a:latin typeface="Arial" charset="0"/>
              </a:defRPr>
            </a:lvl2pPr>
            <a:lvl3pPr algn="ctr" rtl="0" eaLnBrk="1" fontAlgn="base" hangingPunct="1">
              <a:spcBef>
                <a:spcPct val="0"/>
              </a:spcBef>
              <a:spcAft>
                <a:spcPct val="0"/>
              </a:spcAft>
              <a:defRPr sz="4000" b="1">
                <a:solidFill>
                  <a:schemeClr val="accent2"/>
                </a:solidFill>
                <a:latin typeface="Arial" charset="0"/>
              </a:defRPr>
            </a:lvl3pPr>
            <a:lvl4pPr algn="ctr" rtl="0" eaLnBrk="1" fontAlgn="base" hangingPunct="1">
              <a:spcBef>
                <a:spcPct val="0"/>
              </a:spcBef>
              <a:spcAft>
                <a:spcPct val="0"/>
              </a:spcAft>
              <a:defRPr sz="4000" b="1">
                <a:solidFill>
                  <a:schemeClr val="accent2"/>
                </a:solidFill>
                <a:latin typeface="Arial" charset="0"/>
              </a:defRPr>
            </a:lvl4pPr>
            <a:lvl5pPr algn="ctr" rtl="0" eaLnBrk="1" fontAlgn="base" hangingPunct="1">
              <a:spcBef>
                <a:spcPct val="0"/>
              </a:spcBef>
              <a:spcAft>
                <a:spcPct val="0"/>
              </a:spcAft>
              <a:defRPr sz="4000" b="1">
                <a:solidFill>
                  <a:schemeClr val="accent2"/>
                </a:solidFill>
                <a:latin typeface="Arial" charset="0"/>
              </a:defRPr>
            </a:lvl5pPr>
            <a:lvl6pPr marL="457200" algn="ctr" rtl="0" eaLnBrk="1" fontAlgn="base" hangingPunct="1">
              <a:spcBef>
                <a:spcPct val="0"/>
              </a:spcBef>
              <a:spcAft>
                <a:spcPct val="0"/>
              </a:spcAft>
              <a:defRPr sz="4000" b="1">
                <a:solidFill>
                  <a:schemeClr val="accent2"/>
                </a:solidFill>
                <a:latin typeface="Arial" charset="0"/>
              </a:defRPr>
            </a:lvl6pPr>
            <a:lvl7pPr marL="914400" algn="ctr" rtl="0" eaLnBrk="1" fontAlgn="base" hangingPunct="1">
              <a:spcBef>
                <a:spcPct val="0"/>
              </a:spcBef>
              <a:spcAft>
                <a:spcPct val="0"/>
              </a:spcAft>
              <a:defRPr sz="4000" b="1">
                <a:solidFill>
                  <a:schemeClr val="accent2"/>
                </a:solidFill>
                <a:latin typeface="Arial" charset="0"/>
              </a:defRPr>
            </a:lvl7pPr>
            <a:lvl8pPr marL="1371600" algn="ctr" rtl="0" eaLnBrk="1" fontAlgn="base" hangingPunct="1">
              <a:spcBef>
                <a:spcPct val="0"/>
              </a:spcBef>
              <a:spcAft>
                <a:spcPct val="0"/>
              </a:spcAft>
              <a:defRPr sz="4000" b="1">
                <a:solidFill>
                  <a:schemeClr val="accent2"/>
                </a:solidFill>
                <a:latin typeface="Arial" charset="0"/>
              </a:defRPr>
            </a:lvl8pPr>
            <a:lvl9pPr marL="1828800" algn="ctr" rtl="0" eaLnBrk="1" fontAlgn="base" hangingPunct="1">
              <a:spcBef>
                <a:spcPct val="0"/>
              </a:spcBef>
              <a:spcAft>
                <a:spcPct val="0"/>
              </a:spcAft>
              <a:defRPr sz="4000" b="1">
                <a:solidFill>
                  <a:schemeClr val="accent2"/>
                </a:solidFill>
                <a:latin typeface="Arial" charset="0"/>
              </a:defRPr>
            </a:lvl9pPr>
          </a:lstStyle>
          <a:p>
            <a:pPr marL="457200" indent="-457200" algn="l">
              <a:buClr>
                <a:srgbClr val="0000FF"/>
              </a:buClr>
              <a:buFont typeface="Wingdings" panose="05000000000000000000" pitchFamily="2" charset="2"/>
              <a:buChar char="q"/>
            </a:pPr>
            <a:r>
              <a:rPr lang="en-US" altLang="en-US" sz="3200">
                <a:solidFill>
                  <a:srgbClr val="7030A0"/>
                </a:solidFill>
                <a:latin typeface="Times New Roman" panose="02020603050405020304" pitchFamily="18" charset="0"/>
                <a:ea typeface="+mn-ea"/>
                <a:cs typeface="Times New Roman" panose="02020603050405020304" pitchFamily="18" charset="0"/>
              </a:rPr>
              <a:t>Four Types of Soils</a:t>
            </a:r>
            <a:r>
              <a:rPr lang="en-US" altLang="en-US" sz="3200" b="0">
                <a:solidFill>
                  <a:schemeClr val="tx1"/>
                </a:solidFill>
                <a:latin typeface="Times New Roman" panose="02020603050405020304" pitchFamily="18" charset="0"/>
                <a:ea typeface="+mn-ea"/>
                <a:cs typeface="Times New Roman" panose="02020603050405020304" pitchFamily="18" charset="0"/>
              </a:rPr>
              <a:t>: Based on soil stability</a:t>
            </a:r>
          </a:p>
        </p:txBody>
      </p:sp>
      <p:sp>
        <p:nvSpPr>
          <p:cNvPr id="27" name="Rectangle 26"/>
          <p:cNvSpPr/>
          <p:nvPr/>
        </p:nvSpPr>
        <p:spPr>
          <a:xfrm>
            <a:off x="838200" y="4387987"/>
            <a:ext cx="1495935" cy="584775"/>
          </a:xfrm>
          <a:prstGeom prst="rect">
            <a:avLst/>
          </a:prstGeom>
          <a:ln w="25400">
            <a:solidFill>
              <a:srgbClr val="FF0000"/>
            </a:solidFill>
          </a:ln>
        </p:spPr>
        <p:txBody>
          <a:bodyPr wrap="square">
            <a:spAutoFit/>
          </a:bodyPr>
          <a:lstStyle/>
          <a:p>
            <a:r>
              <a:rPr lang="en-US" sz="3200" b="1" kern="0">
                <a:latin typeface="Times New Roman" panose="02020603050405020304" pitchFamily="18" charset="0"/>
                <a:cs typeface="Times New Roman" panose="02020603050405020304" pitchFamily="18" charset="0"/>
              </a:rPr>
              <a:t>Type C</a:t>
            </a:r>
            <a:endParaRPr lang="en-US" sz="3200" b="1"/>
          </a:p>
        </p:txBody>
      </p:sp>
      <p:sp>
        <p:nvSpPr>
          <p:cNvPr id="26" name="Rectangle 25"/>
          <p:cNvSpPr/>
          <p:nvPr/>
        </p:nvSpPr>
        <p:spPr>
          <a:xfrm>
            <a:off x="2474051" y="4387987"/>
            <a:ext cx="1494963" cy="584775"/>
          </a:xfrm>
          <a:prstGeom prst="rect">
            <a:avLst/>
          </a:prstGeom>
          <a:ln w="25400">
            <a:solidFill>
              <a:srgbClr val="FF0000"/>
            </a:solidFill>
          </a:ln>
        </p:spPr>
        <p:txBody>
          <a:bodyPr wrap="square">
            <a:spAutoFit/>
          </a:bodyPr>
          <a:lstStyle/>
          <a:p>
            <a:r>
              <a:rPr lang="en-US" sz="3200" b="1" kern="0">
                <a:latin typeface="Times New Roman" panose="02020603050405020304" pitchFamily="18" charset="0"/>
                <a:cs typeface="Times New Roman" panose="02020603050405020304" pitchFamily="18" charset="0"/>
              </a:rPr>
              <a:t>Type B</a:t>
            </a:r>
            <a:endParaRPr lang="en-US" sz="3200" b="1"/>
          </a:p>
        </p:txBody>
      </p:sp>
      <p:sp>
        <p:nvSpPr>
          <p:cNvPr id="21" name="Rectangle 20"/>
          <p:cNvSpPr/>
          <p:nvPr/>
        </p:nvSpPr>
        <p:spPr>
          <a:xfrm>
            <a:off x="4081435" y="4385408"/>
            <a:ext cx="1515094" cy="584775"/>
          </a:xfrm>
          <a:prstGeom prst="rect">
            <a:avLst/>
          </a:prstGeom>
          <a:ln w="25400">
            <a:solidFill>
              <a:srgbClr val="FF0000"/>
            </a:solidFill>
          </a:ln>
        </p:spPr>
        <p:txBody>
          <a:bodyPr wrap="square">
            <a:spAutoFit/>
          </a:bodyPr>
          <a:lstStyle/>
          <a:p>
            <a:r>
              <a:rPr lang="en-US" sz="3200" b="1" kern="0">
                <a:latin typeface="Times New Roman" panose="02020603050405020304" pitchFamily="18" charset="0"/>
                <a:cs typeface="Times New Roman" panose="02020603050405020304" pitchFamily="18" charset="0"/>
              </a:rPr>
              <a:t>Type A</a:t>
            </a:r>
            <a:endParaRPr lang="en-US" sz="3200" b="1"/>
          </a:p>
        </p:txBody>
      </p:sp>
      <p:sp>
        <p:nvSpPr>
          <p:cNvPr id="20" name="Rectangle 19"/>
          <p:cNvSpPr/>
          <p:nvPr/>
        </p:nvSpPr>
        <p:spPr>
          <a:xfrm>
            <a:off x="5701645" y="4387986"/>
            <a:ext cx="2294906" cy="584775"/>
          </a:xfrm>
          <a:prstGeom prst="rect">
            <a:avLst/>
          </a:prstGeom>
          <a:ln w="25400">
            <a:solidFill>
              <a:srgbClr val="FF0000"/>
            </a:solidFill>
          </a:ln>
        </p:spPr>
        <p:txBody>
          <a:bodyPr wrap="square">
            <a:spAutoFit/>
          </a:bodyPr>
          <a:lstStyle/>
          <a:p>
            <a:r>
              <a:rPr lang="en-US" altLang="en-US" sz="3200" b="1" kern="0">
                <a:latin typeface="Times New Roman" panose="02020603050405020304" pitchFamily="18" charset="0"/>
                <a:cs typeface="Times New Roman" panose="02020603050405020304" pitchFamily="18" charset="0"/>
              </a:rPr>
              <a:t>Stable Rock</a:t>
            </a:r>
            <a:endParaRPr lang="en-US" sz="3200" b="1"/>
          </a:p>
        </p:txBody>
      </p:sp>
      <p:sp>
        <p:nvSpPr>
          <p:cNvPr id="4" name="Right Arrow 3" descr="This arrow shows the soil stability from low (left side) to high (right side)" title="stability arrow"/>
          <p:cNvSpPr/>
          <p:nvPr/>
        </p:nvSpPr>
        <p:spPr>
          <a:xfrm>
            <a:off x="1143000" y="5036403"/>
            <a:ext cx="6629400" cy="3911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52400" y="5410200"/>
            <a:ext cx="1371600" cy="830997"/>
          </a:xfrm>
          <a:prstGeom prst="rect">
            <a:avLst/>
          </a:prstGeom>
        </p:spPr>
        <p:txBody>
          <a:bodyPr wrap="square">
            <a:spAutoFit/>
          </a:bodyPr>
          <a:lstStyle/>
          <a:p>
            <a:pPr algn="ctr"/>
            <a:r>
              <a:rPr lang="en-US" altLang="en-US" sz="2400" b="1" kern="0">
                <a:latin typeface="Times New Roman" panose="02020603050405020304" pitchFamily="18" charset="0"/>
                <a:cs typeface="Times New Roman" panose="02020603050405020304" pitchFamily="18" charset="0"/>
              </a:rPr>
              <a:t>Low </a:t>
            </a:r>
          </a:p>
          <a:p>
            <a:pPr algn="ctr"/>
            <a:r>
              <a:rPr lang="en-US" altLang="en-US" sz="2400" b="1" kern="0">
                <a:latin typeface="Times New Roman" panose="02020603050405020304" pitchFamily="18" charset="0"/>
                <a:cs typeface="Times New Roman" panose="02020603050405020304" pitchFamily="18" charset="0"/>
              </a:rPr>
              <a:t>Stability</a:t>
            </a:r>
            <a:endParaRPr lang="en-US" sz="2400" b="1"/>
          </a:p>
        </p:txBody>
      </p:sp>
      <p:sp>
        <p:nvSpPr>
          <p:cNvPr id="25" name="Rectangle 24"/>
          <p:cNvSpPr/>
          <p:nvPr/>
        </p:nvSpPr>
        <p:spPr>
          <a:xfrm>
            <a:off x="7464162" y="5410200"/>
            <a:ext cx="1375038" cy="830997"/>
          </a:xfrm>
          <a:prstGeom prst="rect">
            <a:avLst/>
          </a:prstGeom>
        </p:spPr>
        <p:txBody>
          <a:bodyPr wrap="square">
            <a:spAutoFit/>
          </a:bodyPr>
          <a:lstStyle/>
          <a:p>
            <a:pPr algn="ctr"/>
            <a:r>
              <a:rPr lang="en-US" altLang="en-US" sz="2400" b="1" kern="0">
                <a:latin typeface="Times New Roman" panose="02020603050405020304" pitchFamily="18" charset="0"/>
                <a:cs typeface="Times New Roman" panose="02020603050405020304" pitchFamily="18" charset="0"/>
              </a:rPr>
              <a:t>High </a:t>
            </a:r>
          </a:p>
          <a:p>
            <a:pPr algn="ctr"/>
            <a:r>
              <a:rPr lang="en-US" altLang="en-US" sz="2400" b="1" kern="0">
                <a:latin typeface="Times New Roman" panose="02020603050405020304" pitchFamily="18" charset="0"/>
                <a:cs typeface="Times New Roman" panose="02020603050405020304" pitchFamily="18" charset="0"/>
              </a:rPr>
              <a:t>Stability</a:t>
            </a:r>
            <a:endParaRPr lang="en-US" sz="2400" b="1"/>
          </a:p>
        </p:txBody>
      </p:sp>
      <p:sp>
        <p:nvSpPr>
          <p:cNvPr id="2" name="Slide Number Placeholder 1"/>
          <p:cNvSpPr>
            <a:spLocks noGrp="1"/>
          </p:cNvSpPr>
          <p:nvPr>
            <p:ph type="sldNum" sz="quarter" idx="10"/>
          </p:nvPr>
        </p:nvSpPr>
        <p:spPr/>
        <p:txBody>
          <a:bodyPr/>
          <a:lstStyle/>
          <a:p>
            <a:fld id="{CE4D45F6-FF50-4BC5-8A2D-899CD8EC2ED8}" type="slidenum">
              <a:rPr lang="en-US" smtClean="0"/>
              <a:t>15</a:t>
            </a:fld>
            <a:endParaRPr lang="en-US"/>
          </a:p>
        </p:txBody>
      </p:sp>
    </p:spTree>
    <p:extLst>
      <p:ext uri="{BB962C8B-B14F-4D97-AF65-F5344CB8AC3E}">
        <p14:creationId xmlns:p14="http://schemas.microsoft.com/office/powerpoint/2010/main" val="1873241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495300"/>
            <a:ext cx="8229600" cy="563562"/>
          </a:xfrm>
        </p:spPr>
        <p:txBody>
          <a:bodyPr/>
          <a:lstStyle/>
          <a:p>
            <a:r>
              <a:rPr lang="en-GB" altLang="en-US" dirty="0">
                <a:latin typeface="Times New Roman" panose="02020603050405020304" pitchFamily="18" charset="0"/>
                <a:ea typeface="SimSun" panose="02010600030101010101" pitchFamily="2" charset="-122"/>
              </a:rPr>
              <a:t>Basic Terms (Part 3)</a:t>
            </a:r>
            <a:endParaRPr lang="en-US" altLang="en-US" dirty="0"/>
          </a:p>
        </p:txBody>
      </p:sp>
      <p:sp>
        <p:nvSpPr>
          <p:cNvPr id="11" name="Rectangle 7"/>
          <p:cNvSpPr>
            <a:spLocks noChangeArrowheads="1"/>
          </p:cNvSpPr>
          <p:nvPr/>
        </p:nvSpPr>
        <p:spPr bwMode="auto">
          <a:xfrm>
            <a:off x="228600" y="1066800"/>
            <a:ext cx="86868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3333FF"/>
              </a:buClr>
              <a:buFont typeface="Wingdings" panose="05000000000000000000" pitchFamily="2" charset="2"/>
              <a:buChar char="q"/>
            </a:pPr>
            <a:r>
              <a:rPr lang="en-US" altLang="en-US" sz="3200" b="1">
                <a:solidFill>
                  <a:srgbClr val="7030A0"/>
                </a:solidFill>
                <a:latin typeface="Times New Roman" panose="02020603050405020304" pitchFamily="18" charset="0"/>
                <a:cs typeface="Times New Roman" panose="02020603050405020304" pitchFamily="18" charset="0"/>
              </a:rPr>
              <a:t>Stable Rock</a:t>
            </a:r>
            <a:r>
              <a:rPr lang="en-US" altLang="en-US"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natural solid mineral matter that can be excavated with vertical sides and remain intact while exposed</a:t>
            </a:r>
          </a:p>
        </p:txBody>
      </p:sp>
      <p:sp>
        <p:nvSpPr>
          <p:cNvPr id="12" name="Rectangle 24"/>
          <p:cNvSpPr>
            <a:spLocks noChangeArrowheads="1"/>
          </p:cNvSpPr>
          <p:nvPr/>
        </p:nvSpPr>
        <p:spPr bwMode="auto">
          <a:xfrm>
            <a:off x="1828800" y="3128284"/>
            <a:ext cx="1295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algn="ctr" eaLnBrk="1" hangingPunct="1">
              <a:lnSpc>
                <a:spcPct val="100000"/>
              </a:lnSpc>
              <a:spcBef>
                <a:spcPct val="0"/>
              </a:spcBef>
              <a:buFont typeface="Arial" panose="020B0604020202020204" pitchFamily="34" charset="0"/>
              <a:buNone/>
            </a:pPr>
            <a:r>
              <a:rPr lang="en-US" altLang="zh-CN" sz="3200" b="1">
                <a:latin typeface="Times New Roman" panose="02020603050405020304" pitchFamily="18" charset="0"/>
                <a:cs typeface="Times New Roman" panose="02020603050405020304" pitchFamily="18" charset="0"/>
              </a:rPr>
              <a:t>Is this stable rock?</a:t>
            </a:r>
            <a:endParaRPr lang="en-US" altLang="en-US" sz="3200" b="1">
              <a:latin typeface="Times New Roman" panose="02020603050405020304" pitchFamily="18" charset="0"/>
              <a:cs typeface="Times New Roman" panose="02020603050405020304" pitchFamily="18" charset="0"/>
            </a:endParaRPr>
          </a:p>
        </p:txBody>
      </p:sp>
      <p:cxnSp>
        <p:nvCxnSpPr>
          <p:cNvPr id="8" name="Straight Arrow Connector 7" descr="This arrow shows the location of stable rock" title="stable rock arrow"/>
          <p:cNvCxnSpPr/>
          <p:nvPr/>
        </p:nvCxnSpPr>
        <p:spPr>
          <a:xfrm flipV="1">
            <a:off x="3124200" y="3913114"/>
            <a:ext cx="1199367" cy="49286"/>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This figure shows an example of stable rock" title="stable rock"/>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400" y="2089913"/>
            <a:ext cx="3949700" cy="2966999"/>
          </a:xfrm>
          <a:prstGeom prst="rect">
            <a:avLst/>
          </a:prstGeom>
        </p:spPr>
      </p:pic>
      <p:sp>
        <p:nvSpPr>
          <p:cNvPr id="7" name="Rectangle 7"/>
          <p:cNvSpPr>
            <a:spLocks noChangeArrowheads="1"/>
          </p:cNvSpPr>
          <p:nvPr/>
        </p:nvSpPr>
        <p:spPr bwMode="auto">
          <a:xfrm>
            <a:off x="228600" y="5056912"/>
            <a:ext cx="86868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lvl="1" indent="-457200" algn="just">
              <a:buClr>
                <a:srgbClr val="3333FF"/>
              </a:buClr>
              <a:buFont typeface="Wingdings" panose="05000000000000000000" pitchFamily="2" charset="2"/>
              <a:buChar char="q"/>
            </a:pPr>
            <a:r>
              <a:rPr lang="en-US" altLang="zh-CN" sz="3200" b="1">
                <a:latin typeface="Times New Roman" panose="02020603050405020304" pitchFamily="18" charset="0"/>
                <a:cs typeface="Times New Roman" panose="02020603050405020304" pitchFamily="18" charset="0"/>
              </a:rPr>
              <a:t>It is hard to d</a:t>
            </a:r>
            <a:r>
              <a:rPr lang="en-US" sz="3200" b="1">
                <a:latin typeface="Times New Roman" panose="02020603050405020304" pitchFamily="18" charset="0"/>
                <a:cs typeface="Times New Roman" panose="02020603050405020304" pitchFamily="18" charset="0"/>
              </a:rPr>
              <a:t>etermine stable rock unless know</a:t>
            </a:r>
          </a:p>
          <a:p>
            <a:pPr marL="857250" lvl="2" indent="-457200" algn="just">
              <a:buClr>
                <a:srgbClr val="3333FF"/>
              </a:buClr>
              <a:buFont typeface="Wingdings" panose="05000000000000000000" pitchFamily="2" charset="2"/>
              <a:buChar char="§"/>
            </a:pPr>
            <a:r>
              <a:rPr lang="en-US" sz="3200">
                <a:latin typeface="Times New Roman" panose="02020603050405020304" pitchFamily="18" charset="0"/>
                <a:cs typeface="Times New Roman" panose="02020603050405020304" pitchFamily="18" charset="0"/>
              </a:rPr>
              <a:t>Whether cracks exist and</a:t>
            </a:r>
          </a:p>
          <a:p>
            <a:pPr marL="857250" lvl="2" indent="-457200" algn="just">
              <a:buClr>
                <a:srgbClr val="3333FF"/>
              </a:buClr>
              <a:buFont typeface="Wingdings" panose="05000000000000000000" pitchFamily="2" charset="2"/>
              <a:buChar char="§"/>
            </a:pPr>
            <a:r>
              <a:rPr lang="en-US" sz="3200">
                <a:latin typeface="Times New Roman" panose="02020603050405020304" pitchFamily="18" charset="0"/>
                <a:cs typeface="Times New Roman" panose="02020603050405020304" pitchFamily="18" charset="0"/>
              </a:rPr>
              <a:t>Whether cracks run into/ away from excavation</a:t>
            </a:r>
            <a:endParaRPr lang="en-US" altLang="en-US" sz="320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16</a:t>
            </a:fld>
            <a:endParaRPr lang="en-US"/>
          </a:p>
        </p:txBody>
      </p:sp>
    </p:spTree>
    <p:extLst>
      <p:ext uri="{BB962C8B-B14F-4D97-AF65-F5344CB8AC3E}">
        <p14:creationId xmlns:p14="http://schemas.microsoft.com/office/powerpoint/2010/main" val="3692705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503238"/>
            <a:ext cx="8229600" cy="563562"/>
          </a:xfrm>
        </p:spPr>
        <p:txBody>
          <a:bodyPr/>
          <a:lstStyle/>
          <a:p>
            <a:r>
              <a:rPr lang="en-GB" altLang="en-US" dirty="0">
                <a:latin typeface="Times New Roman" panose="02020603050405020304" pitchFamily="18" charset="0"/>
                <a:ea typeface="SimSun" panose="02010600030101010101" pitchFamily="2" charset="-122"/>
              </a:rPr>
              <a:t>Basic Terms (Part 4)</a:t>
            </a:r>
            <a:endParaRPr lang="en-US" altLang="en-US" dirty="0"/>
          </a:p>
        </p:txBody>
      </p:sp>
      <p:graphicFrame>
        <p:nvGraphicFramePr>
          <p:cNvPr id="11" name="Group 27" descr="The table shows the relationship between human body conditon versus the current amount" title="current vs human body condition"/>
          <p:cNvGraphicFramePr>
            <a:graphicFrameLocks noGrp="1"/>
          </p:cNvGraphicFramePr>
          <p:nvPr>
            <p:extLst>
              <p:ext uri="{D42A27DB-BD31-4B8C-83A1-F6EECF244321}">
                <p14:modId xmlns:p14="http://schemas.microsoft.com/office/powerpoint/2010/main" val="1154513772"/>
              </p:ext>
            </p:extLst>
          </p:nvPr>
        </p:nvGraphicFramePr>
        <p:xfrm>
          <a:off x="66675" y="1201699"/>
          <a:ext cx="9001125" cy="2386899"/>
        </p:xfrm>
        <a:graphic>
          <a:graphicData uri="http://schemas.openxmlformats.org/drawingml/2006/table">
            <a:tbl>
              <a:tblPr firstRow="1"/>
              <a:tblGrid>
                <a:gridCol w="1533524">
                  <a:extLst>
                    <a:ext uri="{9D8B030D-6E8A-4147-A177-3AD203B41FA5}">
                      <a16:colId xmlns:a16="http://schemas.microsoft.com/office/drawing/2014/main" val="20003"/>
                    </a:ext>
                  </a:extLst>
                </a:gridCol>
                <a:gridCol w="20574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819401">
                  <a:extLst>
                    <a:ext uri="{9D8B030D-6E8A-4147-A177-3AD203B41FA5}">
                      <a16:colId xmlns:a16="http://schemas.microsoft.com/office/drawing/2014/main" val="20002"/>
                    </a:ext>
                  </a:extLst>
                </a:gridCol>
              </a:tblGrid>
              <a:tr h="497523">
                <a:tc>
                  <a:txBody>
                    <a:body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altLang="en-US" sz="2400" b="1" i="0" u="none" strike="noStrike" cap="none" normalizeH="0" baseline="0">
                        <a:ln>
                          <a:noFill/>
                        </a:ln>
                        <a:solidFill>
                          <a:srgbClr val="000000"/>
                        </a:solidFill>
                        <a:effectLst/>
                        <a:latin typeface="Times New Roman" panose="02020603050405020304" pitchFamily="18" charset="0"/>
                        <a:ea typeface="MS PGothic" panose="020B0600070205080204" pitchFamily="34" charset="-128"/>
                      </a:endParaRPr>
                    </a:p>
                  </a:txBody>
                  <a:tcPr marL="90001" marR="90001" marT="172571"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800" b="1" i="0" u="none" strike="noStrike" cap="none" normalizeH="0" baseline="0">
                          <a:ln>
                            <a:noFill/>
                          </a:ln>
                          <a:solidFill>
                            <a:srgbClr val="000000"/>
                          </a:solidFill>
                          <a:effectLst/>
                          <a:latin typeface="Times New Roman" panose="02020603050405020304" pitchFamily="18" charset="0"/>
                          <a:ea typeface="MS PGothic" panose="020B0600070205080204" pitchFamily="34" charset="-128"/>
                        </a:rPr>
                        <a:t>Type A Soils</a:t>
                      </a:r>
                    </a:p>
                  </a:txBody>
                  <a:tcPr marL="90001" marR="90001" marT="172571"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800" b="1" i="0" u="none" strike="noStrike" cap="none" normalizeH="0" baseline="0">
                          <a:ln>
                            <a:noFill/>
                          </a:ln>
                          <a:solidFill>
                            <a:srgbClr val="000000"/>
                          </a:solidFill>
                          <a:effectLst/>
                          <a:latin typeface="Times New Roman" panose="02020603050405020304" pitchFamily="18" charset="0"/>
                          <a:ea typeface="MS PGothic" panose="020B0600070205080204" pitchFamily="34" charset="-128"/>
                        </a:rPr>
                        <a:t>Type B Soils</a:t>
                      </a:r>
                    </a:p>
                  </a:txBody>
                  <a:tcPr marL="90001" marR="90001" marT="172571"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800" b="1" i="0" u="none" strike="noStrike" cap="none" normalizeH="0" baseline="0">
                          <a:ln>
                            <a:noFill/>
                          </a:ln>
                          <a:solidFill>
                            <a:srgbClr val="000000"/>
                          </a:solidFill>
                          <a:effectLst/>
                          <a:latin typeface="Times New Roman" panose="02020603050405020304" pitchFamily="18" charset="0"/>
                          <a:ea typeface="MS PGothic" panose="020B0600070205080204" pitchFamily="34" charset="-128"/>
                        </a:rPr>
                        <a:t>Type C Soils</a:t>
                      </a:r>
                    </a:p>
                  </a:txBody>
                  <a:tcPr marL="90001" marR="90001" marT="172571"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extLst>
                  <a:ext uri="{0D108BD9-81ED-4DB2-BD59-A6C34878D82A}">
                    <a16:rowId xmlns:a16="http://schemas.microsoft.com/office/drawing/2014/main" val="10000"/>
                  </a:ext>
                </a:extLst>
              </a:tr>
              <a:tr h="567460">
                <a:tc>
                  <a:txBody>
                    <a:bodyPr/>
                    <a:lstStyle/>
                    <a:p>
                      <a:pPr marL="0" marR="0" lvl="0" indent="0" algn="ctr" defTabSz="457200" rtl="0" eaLnBrk="1" fontAlgn="base" latinLnBrk="0" hangingPunct="1">
                        <a:lnSpc>
                          <a:spcPct val="7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800" b="1" i="0" u="none" strike="noStrike" cap="none" normalizeH="0" baseline="0">
                          <a:ln>
                            <a:noFill/>
                          </a:ln>
                          <a:solidFill>
                            <a:srgbClr val="000000"/>
                          </a:solidFill>
                          <a:effectLst/>
                          <a:latin typeface="Times New Roman" panose="02020603050405020304" pitchFamily="18" charset="0"/>
                          <a:ea typeface="MS PGothic" panose="020B0600070205080204" pitchFamily="34" charset="-128"/>
                        </a:rPr>
                        <a:t>Features</a:t>
                      </a:r>
                    </a:p>
                  </a:txBody>
                  <a:tcPr marL="90001" marR="90001" marT="237725"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800" b="0" i="0" u="none" strike="noStrike" cap="none" normalizeH="0" baseline="0">
                          <a:ln>
                            <a:noFill/>
                          </a:ln>
                          <a:solidFill>
                            <a:srgbClr val="000000"/>
                          </a:solidFill>
                          <a:effectLst/>
                          <a:latin typeface="Times New Roman" panose="02020603050405020304" pitchFamily="18" charset="0"/>
                          <a:ea typeface="MS PGothic" panose="020B0600070205080204" pitchFamily="34" charset="-128"/>
                        </a:rPr>
                        <a:t>cohesive; </a:t>
                      </a:r>
                    </a:p>
                    <a:p>
                      <a:pPr marL="0" marR="0" lvl="0" indent="0" algn="ctr" defTabSz="457200" rtl="0" eaLnBrk="1" fontAlgn="base" latinLnBrk="0" hangingPunct="1">
                        <a:lnSpc>
                          <a:spcPct val="7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800" b="0" i="0" u="none" strike="noStrike" cap="none" normalizeH="0" baseline="0">
                          <a:ln>
                            <a:noFill/>
                          </a:ln>
                          <a:solidFill>
                            <a:srgbClr val="000000"/>
                          </a:solidFill>
                          <a:effectLst/>
                          <a:latin typeface="Times New Roman" panose="02020603050405020304" pitchFamily="18" charset="0"/>
                          <a:ea typeface="MS PGothic" panose="020B0600070205080204" pitchFamily="34" charset="-128"/>
                        </a:rPr>
                        <a:t>high strength</a:t>
                      </a:r>
                    </a:p>
                  </a:txBody>
                  <a:tcPr marL="90001" marR="90001" marT="237725"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800" b="0" i="0" u="none" strike="noStrike" kern="1200" cap="none" normalizeH="0" baseline="0">
                          <a:ln>
                            <a:noFill/>
                          </a:ln>
                          <a:solidFill>
                            <a:srgbClr val="000000"/>
                          </a:solidFill>
                          <a:effectLst/>
                          <a:latin typeface="Times New Roman" panose="02020603050405020304" pitchFamily="18" charset="0"/>
                          <a:ea typeface="MS PGothic" panose="020B0600070205080204" pitchFamily="34" charset="-128"/>
                          <a:cs typeface="AR PL UMing HK" charset="0"/>
                        </a:rPr>
                        <a:t>often cracked; medium strength</a:t>
                      </a:r>
                      <a:endParaRPr kumimoji="0" lang="en-US" altLang="en-US" sz="2800" b="0" i="0" u="none" strike="noStrike" kern="1200" cap="none" normalizeH="0" baseline="0">
                        <a:ln>
                          <a:noFill/>
                        </a:ln>
                        <a:solidFill>
                          <a:srgbClr val="000000"/>
                        </a:solidFill>
                        <a:effectLst/>
                        <a:latin typeface="Times New Roman" panose="02020603050405020304" pitchFamily="18" charset="0"/>
                        <a:ea typeface="MS PGothic" panose="020B0600070205080204" pitchFamily="34" charset="-128"/>
                        <a:cs typeface="AR PL UMing HK" charset="0"/>
                      </a:endParaRPr>
                    </a:p>
                  </a:txBody>
                  <a:tcPr marL="90001" marR="90001" marT="216199"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sz="2800" b="0" i="0" u="none" strike="noStrike" kern="1200" cap="none" normalizeH="0" baseline="0">
                          <a:ln>
                            <a:noFill/>
                          </a:ln>
                          <a:solidFill>
                            <a:srgbClr val="000000"/>
                          </a:solidFill>
                          <a:effectLst/>
                          <a:latin typeface="Times New Roman" panose="02020603050405020304" pitchFamily="18" charset="0"/>
                          <a:ea typeface="MS PGothic" panose="020B0600070205080204" pitchFamily="34" charset="-128"/>
                          <a:cs typeface="AR PL UMing HK" charset="0"/>
                        </a:rPr>
                        <a:t>No stick together; </a:t>
                      </a:r>
                    </a:p>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sz="2800" b="0" i="0" u="none" strike="noStrike" kern="1200" cap="none" normalizeH="0" baseline="0">
                          <a:ln>
                            <a:noFill/>
                          </a:ln>
                          <a:solidFill>
                            <a:srgbClr val="000000"/>
                          </a:solidFill>
                          <a:effectLst/>
                          <a:latin typeface="Times New Roman" panose="02020603050405020304" pitchFamily="18" charset="0"/>
                          <a:ea typeface="MS PGothic" panose="020B0600070205080204" pitchFamily="34" charset="-128"/>
                          <a:cs typeface="AR PL UMing HK" charset="0"/>
                        </a:rPr>
                        <a:t>low strength</a:t>
                      </a:r>
                      <a:endParaRPr kumimoji="0" lang="en-US" altLang="en-US" sz="2800" b="0" i="0" u="none" strike="noStrike" kern="1200" cap="none" normalizeH="0" baseline="0">
                        <a:ln>
                          <a:noFill/>
                        </a:ln>
                        <a:solidFill>
                          <a:srgbClr val="000000"/>
                        </a:solidFill>
                        <a:effectLst/>
                        <a:latin typeface="Times New Roman" panose="02020603050405020304" pitchFamily="18" charset="0"/>
                        <a:ea typeface="MS PGothic" panose="020B0600070205080204" pitchFamily="34" charset="-128"/>
                        <a:cs typeface="AR PL UMing HK" charset="0"/>
                      </a:endParaRPr>
                    </a:p>
                  </a:txBody>
                  <a:tcPr marL="90001" marR="90001" marT="216199"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57881">
                <a:tc>
                  <a:txBody>
                    <a:bodyPr/>
                    <a:lstStyle/>
                    <a:p>
                      <a:pPr marL="0" marR="0" lvl="0" indent="0" algn="ctr" defTabSz="457200" rtl="0" eaLnBrk="1" fontAlgn="base" latinLnBrk="0" hangingPunct="1">
                        <a:lnSpc>
                          <a:spcPct val="7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altLang="en-US" sz="2800" b="1" i="0" u="none" strike="noStrike" kern="1200" cap="none" normalizeH="0" baseline="0">
                          <a:ln>
                            <a:noFill/>
                          </a:ln>
                          <a:solidFill>
                            <a:srgbClr val="000000"/>
                          </a:solidFill>
                          <a:effectLst/>
                          <a:latin typeface="Times New Roman" panose="02020603050405020304" pitchFamily="18" charset="0"/>
                          <a:ea typeface="MS PGothic" panose="020B0600070205080204" pitchFamily="34" charset="-128"/>
                          <a:cs typeface="AR PL UMing HK" charset="0"/>
                        </a:rPr>
                        <a:t>Weight</a:t>
                      </a:r>
                    </a:p>
                  </a:txBody>
                  <a:tcPr marL="90001" marR="90001" marT="237725"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7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sz="2800" b="0" i="0" u="none" strike="noStrike" kern="1200" cap="none" normalizeH="0" baseline="0">
                          <a:ln>
                            <a:noFill/>
                          </a:ln>
                          <a:solidFill>
                            <a:srgbClr val="000000"/>
                          </a:solidFill>
                          <a:effectLst/>
                          <a:latin typeface="Times New Roman" panose="02020603050405020304" pitchFamily="18" charset="0"/>
                          <a:ea typeface="MS PGothic" panose="020B0600070205080204" pitchFamily="34" charset="-128"/>
                          <a:cs typeface="AR PL UMing HK" charset="0"/>
                        </a:rPr>
                        <a:t>≥1.5 tons/ square foot </a:t>
                      </a:r>
                      <a:endParaRPr kumimoji="0" lang="en-US" altLang="en-US" sz="2800" b="0" i="0" u="none" strike="noStrike" kern="1200" cap="none" normalizeH="0" baseline="0">
                        <a:ln>
                          <a:noFill/>
                        </a:ln>
                        <a:solidFill>
                          <a:srgbClr val="000000"/>
                        </a:solidFill>
                        <a:effectLst/>
                        <a:latin typeface="Times New Roman" panose="02020603050405020304" pitchFamily="18" charset="0"/>
                        <a:ea typeface="MS PGothic" panose="020B0600070205080204" pitchFamily="34" charset="-128"/>
                        <a:cs typeface="AR PL UMing HK" charset="0"/>
                      </a:endParaRPr>
                    </a:p>
                  </a:txBody>
                  <a:tcPr marL="90001" marR="90001" marT="237725"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sz="2800" b="0" i="0" u="none" strike="noStrike" kern="1200" cap="none" normalizeH="0" baseline="0">
                          <a:ln>
                            <a:noFill/>
                          </a:ln>
                          <a:solidFill>
                            <a:srgbClr val="000000"/>
                          </a:solidFill>
                          <a:effectLst/>
                          <a:latin typeface="Times New Roman" panose="02020603050405020304" pitchFamily="18" charset="0"/>
                          <a:ea typeface="MS PGothic" panose="020B0600070205080204" pitchFamily="34" charset="-128"/>
                          <a:cs typeface="AR PL UMing HK" charset="0"/>
                        </a:rPr>
                        <a:t>0.5~1 tons/ square foot </a:t>
                      </a:r>
                      <a:endParaRPr kumimoji="0" lang="en-US" altLang="en-US" sz="2800" b="0" i="0" u="none" strike="noStrike" kern="1200" cap="none" normalizeH="0" baseline="0">
                        <a:ln>
                          <a:noFill/>
                        </a:ln>
                        <a:solidFill>
                          <a:srgbClr val="000000"/>
                        </a:solidFill>
                        <a:effectLst/>
                        <a:latin typeface="Times New Roman" panose="02020603050405020304" pitchFamily="18" charset="0"/>
                        <a:ea typeface="MS PGothic" panose="020B0600070205080204" pitchFamily="34" charset="-128"/>
                        <a:cs typeface="AR PL UMing HK" charset="0"/>
                      </a:endParaRPr>
                    </a:p>
                  </a:txBody>
                  <a:tcPr marL="90001" marR="90001" marT="216199"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sz="2800" b="0" i="0" u="none" strike="noStrike" kern="1200" cap="none" normalizeH="0" baseline="0">
                          <a:ln>
                            <a:noFill/>
                          </a:ln>
                          <a:solidFill>
                            <a:srgbClr val="000000"/>
                          </a:solidFill>
                          <a:effectLst/>
                          <a:latin typeface="Times New Roman" panose="02020603050405020304" pitchFamily="18" charset="0"/>
                          <a:ea typeface="MS PGothic" panose="020B0600070205080204" pitchFamily="34" charset="-128"/>
                          <a:cs typeface="AR PL UMing HK" charset="0"/>
                        </a:rPr>
                        <a:t>≤0.5 tons/ </a:t>
                      </a:r>
                    </a:p>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sz="2800" b="0" i="0" u="none" strike="noStrike" kern="1200" cap="none" normalizeH="0" baseline="0">
                          <a:ln>
                            <a:noFill/>
                          </a:ln>
                          <a:solidFill>
                            <a:srgbClr val="000000"/>
                          </a:solidFill>
                          <a:effectLst/>
                          <a:latin typeface="Times New Roman" panose="02020603050405020304" pitchFamily="18" charset="0"/>
                          <a:ea typeface="MS PGothic" panose="020B0600070205080204" pitchFamily="34" charset="-128"/>
                          <a:cs typeface="AR PL UMing HK" charset="0"/>
                        </a:rPr>
                        <a:t>square foot </a:t>
                      </a:r>
                      <a:endParaRPr kumimoji="0" lang="en-US" altLang="en-US" sz="2800" b="0" i="0" u="none" strike="noStrike" kern="1200" cap="none" normalizeH="0" baseline="0">
                        <a:ln>
                          <a:noFill/>
                        </a:ln>
                        <a:solidFill>
                          <a:srgbClr val="000000"/>
                        </a:solidFill>
                        <a:effectLst/>
                        <a:latin typeface="Times New Roman" panose="02020603050405020304" pitchFamily="18" charset="0"/>
                        <a:ea typeface="MS PGothic" panose="020B0600070205080204" pitchFamily="34" charset="-128"/>
                        <a:cs typeface="AR PL UMing HK" charset="0"/>
                      </a:endParaRPr>
                    </a:p>
                  </a:txBody>
                  <a:tcPr marL="90001" marR="90001" marT="216199"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3" name="Picture 2" descr="This figure shows three types of soils" title="Soil typ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3712447"/>
            <a:ext cx="4770804" cy="3056297"/>
          </a:xfrm>
          <a:prstGeom prst="rect">
            <a:avLst/>
          </a:prstGeom>
        </p:spPr>
      </p:pic>
      <p:sp>
        <p:nvSpPr>
          <p:cNvPr id="7" name="Rectangle 1"/>
          <p:cNvSpPr>
            <a:spLocks noChangeArrowheads="1"/>
          </p:cNvSpPr>
          <p:nvPr/>
        </p:nvSpPr>
        <p:spPr bwMode="auto">
          <a:xfrm>
            <a:off x="5761404" y="3810000"/>
            <a:ext cx="3306396"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FF00"/>
              </a:buClr>
              <a:buSzPct val="65000"/>
              <a:buFont typeface="Monotype Sorts" pitchFamily="2" charset="2"/>
              <a:buChar char="l"/>
              <a:defRPr kumimoji="1" sz="2800" b="1">
                <a:solidFill>
                  <a:srgbClr val="FFFFFF"/>
                </a:solidFill>
                <a:latin typeface="Arial" panose="020B0604020202020204" pitchFamily="34" charset="0"/>
              </a:defRPr>
            </a:lvl1pPr>
            <a:lvl2pPr marL="742950" indent="-285750">
              <a:spcBef>
                <a:spcPct val="20000"/>
              </a:spcBef>
              <a:buClr>
                <a:srgbClr val="FFFF00"/>
              </a:buClr>
              <a:buFont typeface="Wingdings" panose="05000000000000000000" pitchFamily="2" charset="2"/>
              <a:buChar char="Ø"/>
              <a:defRPr kumimoji="1" sz="2800" b="1">
                <a:solidFill>
                  <a:srgbClr val="FFFFFF"/>
                </a:solidFill>
                <a:latin typeface="Arial" panose="020B0604020202020204" pitchFamily="34" charset="0"/>
              </a:defRPr>
            </a:lvl2pPr>
            <a:lvl3pPr marL="1143000" indent="-228600">
              <a:spcBef>
                <a:spcPct val="20000"/>
              </a:spcBef>
              <a:buChar char="•"/>
              <a:defRPr kumimoji="1" sz="2800" b="1">
                <a:solidFill>
                  <a:srgbClr val="FFFFFF"/>
                </a:solidFill>
                <a:latin typeface="Arial" panose="020B0604020202020204" pitchFamily="34" charset="0"/>
              </a:defRPr>
            </a:lvl3pPr>
            <a:lvl4pPr marL="1600200" indent="-228600">
              <a:spcBef>
                <a:spcPct val="20000"/>
              </a:spcBef>
              <a:buChar char="–"/>
              <a:defRPr kumimoji="1" sz="2800" b="1">
                <a:solidFill>
                  <a:srgbClr val="FFFFFF"/>
                </a:solidFill>
                <a:latin typeface="Arial" panose="020B0604020202020204" pitchFamily="34" charset="0"/>
              </a:defRPr>
            </a:lvl4pPr>
            <a:lvl5pPr marL="2057400" indent="-228600">
              <a:spcBef>
                <a:spcPct val="20000"/>
              </a:spcBef>
              <a:buChar char="»"/>
              <a:defRPr kumimoji="1" sz="2800" b="1">
                <a:solidFill>
                  <a:srgbClr val="FFFFFF"/>
                </a:solidFill>
                <a:latin typeface="Arial" panose="020B0604020202020204" pitchFamily="34" charset="0"/>
              </a:defRPr>
            </a:lvl5pPr>
            <a:lvl6pPr marL="2514600" indent="-228600" eaLnBrk="0" fontAlgn="base" hangingPunct="0">
              <a:spcBef>
                <a:spcPct val="20000"/>
              </a:spcBef>
              <a:spcAft>
                <a:spcPct val="0"/>
              </a:spcAft>
              <a:buChar char="»"/>
              <a:defRPr kumimoji="1" sz="2800" b="1">
                <a:solidFill>
                  <a:srgbClr val="FFFFFF"/>
                </a:solidFill>
                <a:latin typeface="Arial" panose="020B0604020202020204" pitchFamily="34" charset="0"/>
              </a:defRPr>
            </a:lvl6pPr>
            <a:lvl7pPr marL="2971800" indent="-228600" eaLnBrk="0" fontAlgn="base" hangingPunct="0">
              <a:spcBef>
                <a:spcPct val="20000"/>
              </a:spcBef>
              <a:spcAft>
                <a:spcPct val="0"/>
              </a:spcAft>
              <a:buChar char="»"/>
              <a:defRPr kumimoji="1" sz="2800" b="1">
                <a:solidFill>
                  <a:srgbClr val="FFFFFF"/>
                </a:solidFill>
                <a:latin typeface="Arial" panose="020B0604020202020204" pitchFamily="34" charset="0"/>
              </a:defRPr>
            </a:lvl7pPr>
            <a:lvl8pPr marL="3429000" indent="-228600" eaLnBrk="0" fontAlgn="base" hangingPunct="0">
              <a:spcBef>
                <a:spcPct val="20000"/>
              </a:spcBef>
              <a:spcAft>
                <a:spcPct val="0"/>
              </a:spcAft>
              <a:buChar char="»"/>
              <a:defRPr kumimoji="1" sz="2800" b="1">
                <a:solidFill>
                  <a:srgbClr val="FFFFFF"/>
                </a:solidFill>
                <a:latin typeface="Arial" panose="020B0604020202020204" pitchFamily="34" charset="0"/>
              </a:defRPr>
            </a:lvl8pPr>
            <a:lvl9pPr marL="3886200" indent="-228600" eaLnBrk="0" fontAlgn="base" hangingPunct="0">
              <a:spcBef>
                <a:spcPct val="20000"/>
              </a:spcBef>
              <a:spcAft>
                <a:spcPct val="0"/>
              </a:spcAft>
              <a:buChar char="»"/>
              <a:defRPr kumimoji="1" sz="2800" b="1">
                <a:solidFill>
                  <a:srgbClr val="FFFFFF"/>
                </a:solidFill>
                <a:latin typeface="Arial" panose="020B0604020202020204" pitchFamily="34" charset="0"/>
              </a:defRPr>
            </a:lvl9pPr>
          </a:lstStyle>
          <a:p>
            <a:pPr algn="ctr">
              <a:spcBef>
                <a:spcPct val="0"/>
              </a:spcBef>
              <a:buClrTx/>
              <a:buSzTx/>
              <a:buFontTx/>
              <a:buNone/>
            </a:pPr>
            <a:r>
              <a:rPr kumimoji="0" lang="en-US" altLang="en-US" sz="2000" b="0">
                <a:solidFill>
                  <a:schemeClr val="tx1"/>
                </a:solidFill>
              </a:rPr>
              <a:t>A video is embedded here for soil classification, found at </a:t>
            </a:r>
          </a:p>
          <a:p>
            <a:pPr algn="ctr">
              <a:spcBef>
                <a:spcPct val="0"/>
              </a:spcBef>
              <a:buClrTx/>
              <a:buSzTx/>
              <a:buFontTx/>
              <a:buNone/>
            </a:pPr>
            <a:r>
              <a:rPr kumimoji="0" lang="en-US" altLang="en-US" sz="2000" b="0">
                <a:solidFill>
                  <a:schemeClr val="tx1"/>
                </a:solidFill>
              </a:rPr>
              <a:t>(https://www.youtube.com/watch?v=nks5rdeFF5Q)</a:t>
            </a:r>
          </a:p>
        </p:txBody>
      </p:sp>
      <p:sp>
        <p:nvSpPr>
          <p:cNvPr id="8" name="Rectangle 7"/>
          <p:cNvSpPr/>
          <p:nvPr/>
        </p:nvSpPr>
        <p:spPr>
          <a:xfrm>
            <a:off x="5841163" y="5621457"/>
            <a:ext cx="3024274" cy="830997"/>
          </a:xfrm>
          <a:prstGeom prst="rect">
            <a:avLst/>
          </a:prstGeom>
        </p:spPr>
        <p:txBody>
          <a:bodyPr wrap="square">
            <a:spAutoFit/>
          </a:bodyPr>
          <a:lstStyle/>
          <a:p>
            <a:pPr algn="ctr"/>
            <a:r>
              <a:rPr lang="en-US" altLang="en-US" sz="2400" kern="0">
                <a:latin typeface="Times New Roman" panose="02020603050405020304" pitchFamily="18" charset="0"/>
                <a:cs typeface="Times New Roman" panose="02020603050405020304" pitchFamily="18" charset="0"/>
              </a:rPr>
              <a:t>OSHA Regulation: </a:t>
            </a:r>
            <a:r>
              <a:rPr lang="en-US" altLang="en-US" sz="2400" kern="0">
                <a:latin typeface="Times New Roman" panose="02020603050405020304" pitchFamily="18" charset="0"/>
                <a:cs typeface="Times New Roman" panose="02020603050405020304" pitchFamily="18" charset="0"/>
                <a:hlinkClick r:id="rId5"/>
              </a:rPr>
              <a:t>1926 Subpart P App A</a:t>
            </a:r>
            <a:endParaRPr lang="en-US" sz="2400" ker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17</a:t>
            </a:fld>
            <a:endParaRPr lang="en-US"/>
          </a:p>
        </p:txBody>
      </p:sp>
    </p:spTree>
    <p:extLst>
      <p:ext uri="{BB962C8B-B14F-4D97-AF65-F5344CB8AC3E}">
        <p14:creationId xmlns:p14="http://schemas.microsoft.com/office/powerpoint/2010/main" val="3043211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503238"/>
            <a:ext cx="8229600" cy="563562"/>
          </a:xfrm>
        </p:spPr>
        <p:txBody>
          <a:bodyPr/>
          <a:lstStyle/>
          <a:p>
            <a:r>
              <a:rPr lang="en-GB" altLang="en-US" dirty="0">
                <a:latin typeface="Times New Roman" panose="02020603050405020304" pitchFamily="18" charset="0"/>
                <a:ea typeface="SimSun" panose="02010600030101010101" pitchFamily="2" charset="-122"/>
              </a:rPr>
              <a:t>Basic Terms (Part 5)</a:t>
            </a:r>
            <a:endParaRPr lang="en-US" altLang="en-US" dirty="0"/>
          </a:p>
        </p:txBody>
      </p:sp>
      <p:graphicFrame>
        <p:nvGraphicFramePr>
          <p:cNvPr id="12" name="Group 27" descr="The table shows the relationship between human body conditon versus the current amount" title="current vs human body condition"/>
          <p:cNvGraphicFramePr>
            <a:graphicFrameLocks noGrp="1"/>
          </p:cNvGraphicFramePr>
          <p:nvPr>
            <p:extLst>
              <p:ext uri="{D42A27DB-BD31-4B8C-83A1-F6EECF244321}">
                <p14:modId xmlns:p14="http://schemas.microsoft.com/office/powerpoint/2010/main" val="2334207871"/>
              </p:ext>
            </p:extLst>
          </p:nvPr>
        </p:nvGraphicFramePr>
        <p:xfrm>
          <a:off x="142875" y="1177779"/>
          <a:ext cx="8848725" cy="2710707"/>
        </p:xfrm>
        <a:graphic>
          <a:graphicData uri="http://schemas.openxmlformats.org/drawingml/2006/table">
            <a:tbl>
              <a:tblPr firstRow="1"/>
              <a:tblGrid>
                <a:gridCol w="1533524">
                  <a:extLst>
                    <a:ext uri="{9D8B030D-6E8A-4147-A177-3AD203B41FA5}">
                      <a16:colId xmlns:a16="http://schemas.microsoft.com/office/drawing/2014/main" val="20003"/>
                    </a:ext>
                  </a:extLst>
                </a:gridCol>
                <a:gridCol w="20574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667001">
                  <a:extLst>
                    <a:ext uri="{9D8B030D-6E8A-4147-A177-3AD203B41FA5}">
                      <a16:colId xmlns:a16="http://schemas.microsoft.com/office/drawing/2014/main" val="20002"/>
                    </a:ext>
                  </a:extLst>
                </a:gridCol>
              </a:tblGrid>
              <a:tr h="497523">
                <a:tc>
                  <a:txBody>
                    <a:body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altLang="en-US" sz="2400" b="1" i="0" u="none" strike="noStrike" cap="none" normalizeH="0" baseline="0">
                        <a:ln>
                          <a:noFill/>
                        </a:ln>
                        <a:solidFill>
                          <a:srgbClr val="000000"/>
                        </a:solidFill>
                        <a:effectLst/>
                        <a:latin typeface="Times New Roman" panose="02020603050405020304" pitchFamily="18" charset="0"/>
                        <a:ea typeface="MS PGothic" panose="020B0600070205080204" pitchFamily="34" charset="-128"/>
                      </a:endParaRPr>
                    </a:p>
                  </a:txBody>
                  <a:tcPr marL="90001" marR="90001" marT="172571"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800" b="1" i="0" u="none" strike="noStrike" cap="none" normalizeH="0" baseline="0">
                          <a:ln>
                            <a:noFill/>
                          </a:ln>
                          <a:solidFill>
                            <a:srgbClr val="000000"/>
                          </a:solidFill>
                          <a:effectLst/>
                          <a:latin typeface="Times New Roman" panose="02020603050405020304" pitchFamily="18" charset="0"/>
                          <a:ea typeface="MS PGothic" panose="020B0600070205080204" pitchFamily="34" charset="-128"/>
                        </a:rPr>
                        <a:t>Type A Soils</a:t>
                      </a:r>
                    </a:p>
                  </a:txBody>
                  <a:tcPr marL="90001" marR="90001" marT="172571"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800" b="1" i="0" u="none" strike="noStrike" cap="none" normalizeH="0" baseline="0">
                          <a:ln>
                            <a:noFill/>
                          </a:ln>
                          <a:solidFill>
                            <a:srgbClr val="000000"/>
                          </a:solidFill>
                          <a:effectLst/>
                          <a:latin typeface="Times New Roman" panose="02020603050405020304" pitchFamily="18" charset="0"/>
                          <a:ea typeface="MS PGothic" panose="020B0600070205080204" pitchFamily="34" charset="-128"/>
                        </a:rPr>
                        <a:t>Type B Soils</a:t>
                      </a:r>
                    </a:p>
                  </a:txBody>
                  <a:tcPr marL="90001" marR="90001" marT="172571"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800" b="1" i="0" u="none" strike="noStrike" cap="none" normalizeH="0" baseline="0">
                          <a:ln>
                            <a:noFill/>
                          </a:ln>
                          <a:solidFill>
                            <a:srgbClr val="000000"/>
                          </a:solidFill>
                          <a:effectLst/>
                          <a:latin typeface="Times New Roman" panose="02020603050405020304" pitchFamily="18" charset="0"/>
                          <a:ea typeface="MS PGothic" panose="020B0600070205080204" pitchFamily="34" charset="-128"/>
                        </a:rPr>
                        <a:t>Type C Soils</a:t>
                      </a:r>
                    </a:p>
                  </a:txBody>
                  <a:tcPr marL="90001" marR="90001" marT="172571"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extLst>
                  <a:ext uri="{0D108BD9-81ED-4DB2-BD59-A6C34878D82A}">
                    <a16:rowId xmlns:a16="http://schemas.microsoft.com/office/drawing/2014/main" val="10000"/>
                  </a:ext>
                </a:extLst>
              </a:tr>
              <a:tr h="1225341">
                <a:tc>
                  <a:txBody>
                    <a:bodyPr/>
                    <a:lstStyle/>
                    <a:p>
                      <a:pPr marL="0" marR="0" lvl="0" indent="0" algn="ctr" defTabSz="457200" rtl="0" eaLnBrk="1" fontAlgn="base" latinLnBrk="0" hangingPunct="1">
                        <a:lnSpc>
                          <a:spcPct val="7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800" b="1" i="0" u="none" strike="noStrike" cap="none" normalizeH="0" baseline="0">
                          <a:ln>
                            <a:noFill/>
                          </a:ln>
                          <a:solidFill>
                            <a:srgbClr val="000000"/>
                          </a:solidFill>
                          <a:effectLst/>
                          <a:latin typeface="Times New Roman" panose="02020603050405020304" pitchFamily="18" charset="0"/>
                          <a:ea typeface="MS PGothic" panose="020B0600070205080204" pitchFamily="34" charset="-128"/>
                        </a:rPr>
                        <a:t>Example</a:t>
                      </a:r>
                      <a:endParaRPr kumimoji="0" lang="en-US" altLang="en-US" sz="2800" b="1" i="0" u="none" strike="noStrike" kern="1200" cap="none" normalizeH="0" baseline="0">
                        <a:ln>
                          <a:noFill/>
                        </a:ln>
                        <a:solidFill>
                          <a:srgbClr val="000000"/>
                        </a:solidFill>
                        <a:effectLst/>
                        <a:latin typeface="Times New Roman" panose="02020603050405020304" pitchFamily="18" charset="0"/>
                        <a:ea typeface="MS PGothic" panose="020B0600070205080204" pitchFamily="34" charset="-128"/>
                        <a:cs typeface="AR PL UMing HK" charset="0"/>
                      </a:endParaRPr>
                    </a:p>
                  </a:txBody>
                  <a:tcPr marL="90001" marR="90001" marT="237725"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800" b="0" i="0" u="none" strike="noStrike" cap="none" normalizeH="0" baseline="0">
                          <a:ln>
                            <a:noFill/>
                          </a:ln>
                          <a:solidFill>
                            <a:srgbClr val="000000"/>
                          </a:solidFill>
                          <a:effectLst/>
                          <a:latin typeface="Times New Roman" panose="02020603050405020304" pitchFamily="18" charset="0"/>
                          <a:ea typeface="MS PGothic" panose="020B0600070205080204" pitchFamily="34" charset="-128"/>
                        </a:rPr>
                        <a:t>Clay</a:t>
                      </a:r>
                    </a:p>
                    <a:p>
                      <a:pPr marL="0" marR="0" lvl="0" indent="0" algn="ctr" defTabSz="457200" rtl="0" eaLnBrk="1" fontAlgn="base" latinLnBrk="0" hangingPunct="1">
                        <a:lnSpc>
                          <a:spcPct val="7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altLang="en-US" sz="1200" b="0" i="0" u="none" strike="noStrike" cap="none" normalizeH="0" baseline="0">
                        <a:ln>
                          <a:noFill/>
                        </a:ln>
                        <a:solidFill>
                          <a:srgbClr val="000000"/>
                        </a:solidFill>
                        <a:effectLst/>
                        <a:latin typeface="Times New Roman" panose="02020603050405020304" pitchFamily="18" charset="0"/>
                        <a:ea typeface="MS PGothic" panose="020B0600070205080204" pitchFamily="34" charset="-128"/>
                      </a:endParaRPr>
                    </a:p>
                    <a:p>
                      <a:pPr marL="0" marR="0" lvl="0" indent="0" algn="ctr" defTabSz="457200" rtl="0" eaLnBrk="1" fontAlgn="base" latinLnBrk="0" hangingPunct="1">
                        <a:lnSpc>
                          <a:spcPct val="7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800" b="0" i="0" u="none" strike="noStrike" cap="none" normalizeH="0" baseline="0">
                          <a:ln>
                            <a:noFill/>
                          </a:ln>
                          <a:solidFill>
                            <a:srgbClr val="000000"/>
                          </a:solidFill>
                          <a:effectLst/>
                          <a:latin typeface="Times New Roman" panose="02020603050405020304" pitchFamily="18" charset="0"/>
                          <a:ea typeface="MS PGothic" panose="020B0600070205080204" pitchFamily="34" charset="-128"/>
                        </a:rPr>
                        <a:t>Silty Clay</a:t>
                      </a:r>
                    </a:p>
                    <a:p>
                      <a:pPr marL="0" marR="0" lvl="0" indent="0" algn="ctr" defTabSz="457200" rtl="0" eaLnBrk="1" fontAlgn="base" latinLnBrk="0" hangingPunct="1">
                        <a:lnSpc>
                          <a:spcPct val="7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altLang="en-US" sz="1200" b="0" i="0" u="none" strike="noStrike" cap="none" normalizeH="0" baseline="0">
                        <a:ln>
                          <a:noFill/>
                        </a:ln>
                        <a:solidFill>
                          <a:srgbClr val="000000"/>
                        </a:solidFill>
                        <a:effectLst/>
                        <a:latin typeface="Times New Roman" panose="02020603050405020304" pitchFamily="18" charset="0"/>
                        <a:ea typeface="MS PGothic" panose="020B0600070205080204" pitchFamily="34" charset="-128"/>
                      </a:endParaRPr>
                    </a:p>
                    <a:p>
                      <a:pPr marL="0" marR="0" lvl="0" indent="0" algn="ctr" defTabSz="457200" rtl="0" eaLnBrk="1" fontAlgn="base" latinLnBrk="0" hangingPunct="1">
                        <a:lnSpc>
                          <a:spcPct val="7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800" b="0" i="0" u="none" strike="noStrike" cap="none" normalizeH="0" baseline="0">
                          <a:ln>
                            <a:noFill/>
                          </a:ln>
                          <a:solidFill>
                            <a:srgbClr val="000000"/>
                          </a:solidFill>
                          <a:effectLst/>
                          <a:latin typeface="Times New Roman" panose="02020603050405020304" pitchFamily="18" charset="0"/>
                          <a:ea typeface="MS PGothic" panose="020B0600070205080204" pitchFamily="34" charset="-128"/>
                        </a:rPr>
                        <a:t>Sandy Clay</a:t>
                      </a:r>
                    </a:p>
                  </a:txBody>
                  <a:tcPr marL="90001" marR="90001" marT="237725"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800" b="0" i="0" u="none" strike="noStrike" kern="1200" cap="none" normalizeH="0" baseline="0">
                          <a:ln>
                            <a:noFill/>
                          </a:ln>
                          <a:solidFill>
                            <a:srgbClr val="000000"/>
                          </a:solidFill>
                          <a:effectLst/>
                          <a:latin typeface="Times New Roman" panose="02020603050405020304" pitchFamily="18" charset="0"/>
                          <a:ea typeface="MS PGothic" panose="020B0600070205080204" pitchFamily="34" charset="-128"/>
                          <a:cs typeface="AR PL UMing HK" charset="0"/>
                        </a:rPr>
                        <a:t>Angular Gravel</a:t>
                      </a:r>
                    </a:p>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altLang="en-US" sz="1200" b="0" i="0" u="none" strike="noStrike" kern="1200" cap="none" normalizeH="0" baseline="0">
                        <a:ln>
                          <a:noFill/>
                        </a:ln>
                        <a:solidFill>
                          <a:srgbClr val="000000"/>
                        </a:solidFill>
                        <a:effectLst/>
                        <a:latin typeface="Times New Roman" panose="02020603050405020304" pitchFamily="18" charset="0"/>
                        <a:ea typeface="MS PGothic" panose="020B0600070205080204" pitchFamily="34" charset="-128"/>
                        <a:cs typeface="AR PL UMing HK" charset="0"/>
                      </a:endParaRPr>
                    </a:p>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800" b="0" i="0" u="none" strike="noStrike" kern="1200" cap="none" normalizeH="0" baseline="0">
                          <a:ln>
                            <a:noFill/>
                          </a:ln>
                          <a:solidFill>
                            <a:srgbClr val="000000"/>
                          </a:solidFill>
                          <a:effectLst/>
                          <a:latin typeface="Times New Roman" panose="02020603050405020304" pitchFamily="18" charset="0"/>
                          <a:ea typeface="MS PGothic" panose="020B0600070205080204" pitchFamily="34" charset="-128"/>
                          <a:cs typeface="AR PL UMing HK" charset="0"/>
                        </a:rPr>
                        <a:t>Previously Distributed Soils</a:t>
                      </a:r>
                    </a:p>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altLang="en-US" sz="1200" b="0" i="0" u="none" strike="noStrike" kern="1200" cap="none" normalizeH="0" baseline="0">
                        <a:ln>
                          <a:noFill/>
                        </a:ln>
                        <a:solidFill>
                          <a:srgbClr val="000000"/>
                        </a:solidFill>
                        <a:effectLst/>
                        <a:latin typeface="Times New Roman" panose="02020603050405020304" pitchFamily="18" charset="0"/>
                        <a:ea typeface="MS PGothic" panose="020B0600070205080204" pitchFamily="34" charset="-128"/>
                        <a:cs typeface="AR PL UMing HK" charset="0"/>
                      </a:endParaRPr>
                    </a:p>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800" b="0" i="0" u="none" strike="noStrike" kern="1200" cap="none" normalizeH="0" baseline="0">
                          <a:ln>
                            <a:noFill/>
                          </a:ln>
                          <a:solidFill>
                            <a:srgbClr val="000000"/>
                          </a:solidFill>
                          <a:effectLst/>
                          <a:latin typeface="Times New Roman" panose="02020603050405020304" pitchFamily="18" charset="0"/>
                          <a:ea typeface="MS PGothic" panose="020B0600070205080204" pitchFamily="34" charset="-128"/>
                          <a:cs typeface="AR PL UMing HK" charset="0"/>
                        </a:rPr>
                        <a:t>Dry Unstable Rock</a:t>
                      </a:r>
                    </a:p>
                  </a:txBody>
                  <a:tcPr marL="90001" marR="90001" marT="216199"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sz="2800" b="0" i="0" u="none" strike="noStrike" kern="1200" cap="none" normalizeH="0" baseline="0" dirty="0">
                          <a:ln>
                            <a:noFill/>
                          </a:ln>
                          <a:solidFill>
                            <a:srgbClr val="000000"/>
                          </a:solidFill>
                          <a:effectLst/>
                          <a:latin typeface="Times New Roman" panose="02020603050405020304" pitchFamily="18" charset="0"/>
                          <a:ea typeface="MS PGothic" panose="020B0600070205080204" pitchFamily="34" charset="-128"/>
                          <a:cs typeface="AR PL UMing HK" charset="0"/>
                        </a:rPr>
                        <a:t>Granular Soils </a:t>
                      </a:r>
                    </a:p>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kumimoji="0" lang="en-US" altLang="en-US" sz="1200" b="0" i="0" u="none" strike="noStrike" kern="1200" cap="none" normalizeH="0" baseline="0" dirty="0">
                        <a:ln>
                          <a:noFill/>
                        </a:ln>
                        <a:solidFill>
                          <a:srgbClr val="000000"/>
                        </a:solidFill>
                        <a:effectLst/>
                        <a:latin typeface="Times New Roman" panose="02020603050405020304" pitchFamily="18" charset="0"/>
                        <a:ea typeface="MS PGothic" panose="020B0600070205080204" pitchFamily="34" charset="-128"/>
                        <a:cs typeface="AR PL UMing HK" charset="0"/>
                      </a:endParaRPr>
                    </a:p>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altLang="en-US" sz="2800" b="0" i="0" u="none" strike="noStrike" kern="1200" cap="none" normalizeH="0" baseline="0" dirty="0">
                          <a:ln>
                            <a:noFill/>
                          </a:ln>
                          <a:solidFill>
                            <a:srgbClr val="000000"/>
                          </a:solidFill>
                          <a:effectLst/>
                          <a:latin typeface="Times New Roman" panose="02020603050405020304" pitchFamily="18" charset="0"/>
                          <a:ea typeface="MS PGothic" panose="020B0600070205080204" pitchFamily="34" charset="-128"/>
                          <a:cs typeface="AR PL UMing HK" charset="0"/>
                        </a:rPr>
                        <a:t>Submerged Rock</a:t>
                      </a:r>
                    </a:p>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kumimoji="0" lang="en-US" altLang="en-US" sz="1200" b="0" i="0" u="none" strike="noStrike" kern="1200" cap="none" normalizeH="0" baseline="0" dirty="0">
                        <a:ln>
                          <a:noFill/>
                        </a:ln>
                        <a:solidFill>
                          <a:srgbClr val="000000"/>
                        </a:solidFill>
                        <a:effectLst/>
                        <a:latin typeface="Times New Roman" panose="02020603050405020304" pitchFamily="18" charset="0"/>
                        <a:ea typeface="MS PGothic" panose="020B0600070205080204" pitchFamily="34" charset="-128"/>
                        <a:cs typeface="AR PL UMing HK" charset="0"/>
                      </a:endParaRPr>
                    </a:p>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altLang="en-US" sz="2800" b="0" i="0" u="none" strike="noStrike" kern="1200" cap="none" normalizeH="0" baseline="0" dirty="0">
                          <a:ln>
                            <a:noFill/>
                          </a:ln>
                          <a:solidFill>
                            <a:srgbClr val="000000"/>
                          </a:solidFill>
                          <a:effectLst/>
                          <a:latin typeface="Times New Roman" panose="02020603050405020304" pitchFamily="18" charset="0"/>
                          <a:ea typeface="MS PGothic" panose="020B0600070205080204" pitchFamily="34" charset="-128"/>
                          <a:cs typeface="AR PL UMing HK" charset="0"/>
                        </a:rPr>
                        <a:t>Soil From which Water is Freely Seeping</a:t>
                      </a:r>
                    </a:p>
                  </a:txBody>
                  <a:tcPr marL="90001" marR="90001" marT="216199"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3" name="Rectangle 7"/>
          <p:cNvSpPr>
            <a:spLocks noChangeArrowheads="1"/>
          </p:cNvSpPr>
          <p:nvPr/>
        </p:nvSpPr>
        <p:spPr bwMode="auto">
          <a:xfrm>
            <a:off x="223837" y="4083209"/>
            <a:ext cx="8686800"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lvl="1" indent="-457200" algn="just">
              <a:buClr>
                <a:srgbClr val="3333FF"/>
              </a:buClr>
              <a:buFont typeface="Wingdings" panose="05000000000000000000" pitchFamily="2" charset="2"/>
              <a:buChar char="q"/>
            </a:pPr>
            <a:r>
              <a:rPr lang="en-US" altLang="zh-CN" sz="3200" b="1">
                <a:latin typeface="Times New Roman" panose="02020603050405020304" pitchFamily="18" charset="0"/>
                <a:cs typeface="Times New Roman" panose="02020603050405020304" pitchFamily="18" charset="0"/>
              </a:rPr>
              <a:t>No Soil is Type A if it</a:t>
            </a:r>
            <a:endParaRPr lang="en-US" sz="3200" b="1">
              <a:latin typeface="Times New Roman" panose="02020603050405020304" pitchFamily="18" charset="0"/>
              <a:cs typeface="Times New Roman" panose="02020603050405020304" pitchFamily="18" charset="0"/>
            </a:endParaRPr>
          </a:p>
          <a:p>
            <a:pPr marL="857250" lvl="2" indent="-457200" algn="just">
              <a:buClr>
                <a:srgbClr val="3333FF"/>
              </a:buClr>
              <a:buFont typeface="Wingdings" panose="05000000000000000000" pitchFamily="2" charset="2"/>
              <a:buChar char="§"/>
            </a:pPr>
            <a:r>
              <a:rPr lang="en-US" sz="2800">
                <a:latin typeface="Times New Roman" panose="02020603050405020304" pitchFamily="18" charset="0"/>
                <a:cs typeface="Times New Roman" panose="02020603050405020304" pitchFamily="18" charset="0"/>
              </a:rPr>
              <a:t>Is fissured</a:t>
            </a:r>
          </a:p>
          <a:p>
            <a:pPr marL="857250" lvl="2" indent="-457200" algn="just">
              <a:buClr>
                <a:srgbClr val="3333FF"/>
              </a:buClr>
              <a:buFont typeface="Wingdings" panose="05000000000000000000" pitchFamily="2" charset="2"/>
              <a:buChar char="§"/>
            </a:pPr>
            <a:r>
              <a:rPr lang="en-US" sz="2800">
                <a:latin typeface="Times New Roman" panose="02020603050405020304" pitchFamily="18" charset="0"/>
                <a:cs typeface="Times New Roman" panose="02020603050405020304" pitchFamily="18" charset="0"/>
              </a:rPr>
              <a:t>Is subject to vibration</a:t>
            </a:r>
          </a:p>
          <a:p>
            <a:pPr marL="857250" lvl="2" indent="-457200" algn="just">
              <a:buClr>
                <a:srgbClr val="3333FF"/>
              </a:buClr>
              <a:buFont typeface="Wingdings" panose="05000000000000000000" pitchFamily="2" charset="2"/>
              <a:buChar char="§"/>
            </a:pPr>
            <a:r>
              <a:rPr lang="en-US" altLang="en-US" sz="2800">
                <a:latin typeface="Times New Roman" panose="02020603050405020304" pitchFamily="18" charset="0"/>
                <a:cs typeface="Times New Roman" panose="02020603050405020304" pitchFamily="18" charset="0"/>
              </a:rPr>
              <a:t>Has been previously disturbed</a:t>
            </a:r>
          </a:p>
          <a:p>
            <a:pPr marL="857250" lvl="2" indent="-457200" algn="just">
              <a:buClr>
                <a:srgbClr val="3333FF"/>
              </a:buClr>
              <a:buFont typeface="Wingdings" panose="05000000000000000000" pitchFamily="2" charset="2"/>
              <a:buChar char="§"/>
            </a:pPr>
            <a:r>
              <a:rPr lang="en-US" altLang="en-US" sz="2800">
                <a:latin typeface="Times New Roman" panose="02020603050405020304" pitchFamily="18" charset="0"/>
                <a:cs typeface="Times New Roman" panose="02020603050405020304" pitchFamily="18" charset="0"/>
              </a:rPr>
              <a:t>Has seeping water</a:t>
            </a:r>
          </a:p>
        </p:txBody>
      </p:sp>
      <p:cxnSp>
        <p:nvCxnSpPr>
          <p:cNvPr id="17" name="Straight Connector 16" descr="This arrow shows the location of fissured soil " title="Soil arrow"/>
          <p:cNvCxnSpPr/>
          <p:nvPr/>
        </p:nvCxnSpPr>
        <p:spPr>
          <a:xfrm>
            <a:off x="2832959" y="4876800"/>
            <a:ext cx="3324828" cy="1929"/>
          </a:xfrm>
          <a:prstGeom prst="line">
            <a:avLst/>
          </a:prstGeom>
          <a:ln w="508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4" name="Picture 3" descr="cracked soil" title="cracked soi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400" y="4319526"/>
            <a:ext cx="3581400" cy="2013554"/>
          </a:xfrm>
          <a:prstGeom prst="rect">
            <a:avLst/>
          </a:prstGeom>
        </p:spPr>
      </p:pic>
      <p:sp>
        <p:nvSpPr>
          <p:cNvPr id="16" name="Rounded Rectangle 7" descr="It indicates the location of fissured soil" title="location of fissured soil"/>
          <p:cNvSpPr>
            <a:spLocks noChangeArrowheads="1"/>
          </p:cNvSpPr>
          <p:nvPr/>
        </p:nvSpPr>
        <p:spPr bwMode="auto">
          <a:xfrm>
            <a:off x="6146901" y="4724400"/>
            <a:ext cx="1854099" cy="1139188"/>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SzPct val="100000"/>
              <a:buFont typeface="Times New Roman" panose="02020603050405020304" pitchFamily="18" charset="0"/>
              <a:buNone/>
            </a:pPr>
            <a:endParaRPr lang="en-US" altLang="en-US">
              <a:cs typeface="Arial" panose="020B0604020202020204" pitchFamily="34" charset="0"/>
            </a:endParaRPr>
          </a:p>
        </p:txBody>
      </p:sp>
      <p:sp>
        <p:nvSpPr>
          <p:cNvPr id="11" name="Rectangle 10"/>
          <p:cNvSpPr/>
          <p:nvPr/>
        </p:nvSpPr>
        <p:spPr>
          <a:xfrm>
            <a:off x="2566944" y="6243935"/>
            <a:ext cx="5838911" cy="461665"/>
          </a:xfrm>
          <a:prstGeom prst="rect">
            <a:avLst/>
          </a:prstGeom>
        </p:spPr>
        <p:txBody>
          <a:bodyPr wrap="square">
            <a:spAutoFit/>
          </a:bodyPr>
          <a:lstStyle/>
          <a:p>
            <a:pPr algn="ctr"/>
            <a:r>
              <a:rPr lang="en-US" altLang="en-US" sz="2400" kern="0">
                <a:latin typeface="Times New Roman" panose="02020603050405020304" pitchFamily="18" charset="0"/>
                <a:cs typeface="Times New Roman" panose="02020603050405020304" pitchFamily="18" charset="0"/>
              </a:rPr>
              <a:t>OSHA Regulation: </a:t>
            </a:r>
            <a:r>
              <a:rPr lang="en-US" altLang="en-US" sz="2400" kern="0">
                <a:latin typeface="Times New Roman" panose="02020603050405020304" pitchFamily="18" charset="0"/>
                <a:cs typeface="Times New Roman" panose="02020603050405020304" pitchFamily="18" charset="0"/>
                <a:hlinkClick r:id="rId5"/>
              </a:rPr>
              <a:t>1926 Subpart P App A</a:t>
            </a:r>
            <a:endParaRPr lang="en-US" sz="2400" ker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18</a:t>
            </a:fld>
            <a:endParaRPr lang="en-US"/>
          </a:p>
        </p:txBody>
      </p:sp>
    </p:spTree>
    <p:extLst>
      <p:ext uri="{BB962C8B-B14F-4D97-AF65-F5344CB8AC3E}">
        <p14:creationId xmlns:p14="http://schemas.microsoft.com/office/powerpoint/2010/main" val="2175572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503238"/>
            <a:ext cx="8229600" cy="563562"/>
          </a:xfrm>
        </p:spPr>
        <p:txBody>
          <a:bodyPr/>
          <a:lstStyle/>
          <a:p>
            <a:r>
              <a:rPr lang="en-GB" altLang="en-US" dirty="0">
                <a:latin typeface="Times New Roman" panose="02020603050405020304" pitchFamily="18" charset="0"/>
                <a:ea typeface="SimSun" panose="02010600030101010101" pitchFamily="2" charset="-122"/>
              </a:rPr>
              <a:t>Basic Terms (Part 6)</a:t>
            </a:r>
            <a:endParaRPr lang="en-US" altLang="en-US" dirty="0"/>
          </a:p>
        </p:txBody>
      </p:sp>
      <p:sp>
        <p:nvSpPr>
          <p:cNvPr id="7" name="Rectangle 7"/>
          <p:cNvSpPr>
            <a:spLocks noChangeArrowheads="1"/>
          </p:cNvSpPr>
          <p:nvPr/>
        </p:nvSpPr>
        <p:spPr bwMode="auto">
          <a:xfrm>
            <a:off x="228600" y="1136327"/>
            <a:ext cx="85344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3333FF"/>
              </a:buClr>
              <a:buFont typeface="Wingdings" panose="05000000000000000000" pitchFamily="2" charset="2"/>
              <a:buChar char="q"/>
            </a:pPr>
            <a:r>
              <a:rPr lang="en-US" sz="3200" b="1">
                <a:solidFill>
                  <a:srgbClr val="7030A0"/>
                </a:solidFill>
                <a:latin typeface="Times New Roman" panose="02020603050405020304" pitchFamily="18" charset="0"/>
                <a:cs typeface="Times New Roman" panose="02020603050405020304" pitchFamily="18" charset="0"/>
              </a:rPr>
              <a:t>Thumb Penetration Test</a:t>
            </a:r>
            <a:r>
              <a:rPr lang="en-US" sz="3200">
                <a:latin typeface="Times New Roman" panose="02020603050405020304" pitchFamily="18" charset="0"/>
                <a:cs typeface="Times New Roman" panose="02020603050405020304" pitchFamily="18" charset="0"/>
              </a:rPr>
              <a:t>: a method of quickly and visually estimate the type of soil</a:t>
            </a:r>
          </a:p>
        </p:txBody>
      </p:sp>
      <p:sp>
        <p:nvSpPr>
          <p:cNvPr id="13" name="Rounded Rectangle 12"/>
          <p:cNvSpPr/>
          <p:nvPr/>
        </p:nvSpPr>
        <p:spPr>
          <a:xfrm>
            <a:off x="304800" y="2355527"/>
            <a:ext cx="8637926" cy="625475"/>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3200">
                <a:solidFill>
                  <a:schemeClr val="tx1"/>
                </a:solidFill>
                <a:latin typeface="Times New Roman" panose="02020603050405020304" pitchFamily="18" charset="0"/>
                <a:ea typeface="MS PGothic" panose="020B0600070205080204" pitchFamily="34" charset="-128"/>
              </a:rPr>
              <a:t>Press the end of a thumb into a fresh clump of soil</a:t>
            </a:r>
            <a:endParaRPr lang="en-US" altLang="en-US" sz="3200">
              <a:solidFill>
                <a:schemeClr val="tx1"/>
              </a:solidFill>
            </a:endParaRPr>
          </a:p>
        </p:txBody>
      </p:sp>
      <p:sp>
        <p:nvSpPr>
          <p:cNvPr id="12" name="Down Arrow 5" descr="It shows the accident consequence" title="arrow"/>
          <p:cNvSpPr>
            <a:spLocks noChangeArrowheads="1"/>
          </p:cNvSpPr>
          <p:nvPr/>
        </p:nvSpPr>
        <p:spPr bwMode="auto">
          <a:xfrm>
            <a:off x="1887904" y="3041327"/>
            <a:ext cx="287157" cy="296449"/>
          </a:xfrm>
          <a:prstGeom prst="downArrow">
            <a:avLst>
              <a:gd name="adj1" fmla="val 50000"/>
              <a:gd name="adj2" fmla="val 49991"/>
            </a:avLst>
          </a:prstGeom>
          <a:solidFill>
            <a:srgbClr val="00B8FF"/>
          </a:solidFill>
          <a:ln w="9525">
            <a:solidFill>
              <a:schemeClr val="tx1"/>
            </a:solidFill>
            <a:bevel/>
            <a:headEnd/>
            <a:tailEnd/>
          </a:ln>
          <a:effectLst>
            <a:outerShdw dist="17961" dir="2700000" algn="ctr" rotWithShape="0">
              <a:srgbClr val="000000"/>
            </a:outerShdw>
          </a:effec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Font typeface="Arial" panose="020B0604020202020204" pitchFamily="34" charset="0"/>
              <a:buNone/>
            </a:pPr>
            <a:endParaRPr lang="en-US" altLang="en-US" sz="2800"/>
          </a:p>
        </p:txBody>
      </p:sp>
      <p:sp>
        <p:nvSpPr>
          <p:cNvPr id="14" name="Rounded Rectangle 13"/>
          <p:cNvSpPr/>
          <p:nvPr/>
        </p:nvSpPr>
        <p:spPr>
          <a:xfrm>
            <a:off x="843592" y="3373611"/>
            <a:ext cx="2409970" cy="62958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Type A Soils</a:t>
            </a:r>
          </a:p>
        </p:txBody>
      </p:sp>
      <p:sp>
        <p:nvSpPr>
          <p:cNvPr id="15" name="Down Arrow 5" descr="It shows the accident consequence" title="arrow"/>
          <p:cNvSpPr>
            <a:spLocks noChangeArrowheads="1"/>
          </p:cNvSpPr>
          <p:nvPr/>
        </p:nvSpPr>
        <p:spPr bwMode="auto">
          <a:xfrm>
            <a:off x="1904999" y="4170027"/>
            <a:ext cx="287157" cy="296449"/>
          </a:xfrm>
          <a:prstGeom prst="downArrow">
            <a:avLst>
              <a:gd name="adj1" fmla="val 50000"/>
              <a:gd name="adj2" fmla="val 49991"/>
            </a:avLst>
          </a:prstGeom>
          <a:solidFill>
            <a:srgbClr val="00B8FF"/>
          </a:solidFill>
          <a:ln w="9525">
            <a:solidFill>
              <a:schemeClr val="tx1"/>
            </a:solidFill>
            <a:bevel/>
            <a:headEnd/>
            <a:tailEnd/>
          </a:ln>
          <a:effectLst>
            <a:outerShdw dist="17961" dir="2700000" algn="ctr" rotWithShape="0">
              <a:srgbClr val="000000"/>
            </a:outerShdw>
          </a:effec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Font typeface="Arial" panose="020B0604020202020204" pitchFamily="34" charset="0"/>
              <a:buNone/>
            </a:pPr>
            <a:endParaRPr lang="en-US" altLang="en-US" sz="2800"/>
          </a:p>
        </p:txBody>
      </p:sp>
      <p:sp>
        <p:nvSpPr>
          <p:cNvPr id="16" name="Rounded Rectangle 15"/>
          <p:cNvSpPr/>
          <p:nvPr/>
        </p:nvSpPr>
        <p:spPr>
          <a:xfrm>
            <a:off x="124288" y="4495800"/>
            <a:ext cx="3140978" cy="1625236"/>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latin typeface="Times New Roman" panose="02020603050405020304" pitchFamily="18" charset="0"/>
                <a:cs typeface="Times New Roman" panose="02020603050405020304" pitchFamily="18" charset="0"/>
              </a:rPr>
              <a:t>Thumb makes an indentation in soil with great effort</a:t>
            </a:r>
            <a:endParaRPr lang="en-US" altLang="en-US" sz="3000">
              <a:solidFill>
                <a:schemeClr val="tx1"/>
              </a:solidFill>
              <a:latin typeface="Times New Roman" panose="02020603050405020304" pitchFamily="18" charset="0"/>
              <a:cs typeface="Times New Roman" panose="02020603050405020304" pitchFamily="18" charset="0"/>
            </a:endParaRPr>
          </a:p>
        </p:txBody>
      </p:sp>
      <p:sp>
        <p:nvSpPr>
          <p:cNvPr id="17" name="Down Arrow 5" descr="It shows the accident consequence" title="arrow"/>
          <p:cNvSpPr>
            <a:spLocks noChangeArrowheads="1"/>
          </p:cNvSpPr>
          <p:nvPr/>
        </p:nvSpPr>
        <p:spPr bwMode="auto">
          <a:xfrm>
            <a:off x="4633985" y="3047861"/>
            <a:ext cx="287157" cy="296449"/>
          </a:xfrm>
          <a:prstGeom prst="downArrow">
            <a:avLst>
              <a:gd name="adj1" fmla="val 50000"/>
              <a:gd name="adj2" fmla="val 49991"/>
            </a:avLst>
          </a:prstGeom>
          <a:solidFill>
            <a:srgbClr val="00B8FF"/>
          </a:solidFill>
          <a:ln w="9525">
            <a:solidFill>
              <a:schemeClr val="tx1"/>
            </a:solidFill>
            <a:bevel/>
            <a:headEnd/>
            <a:tailEnd/>
          </a:ln>
          <a:effectLst>
            <a:outerShdw dist="17961" dir="2700000" algn="ctr" rotWithShape="0">
              <a:srgbClr val="000000"/>
            </a:outerShdw>
          </a:effec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Font typeface="Arial" panose="020B0604020202020204" pitchFamily="34" charset="0"/>
              <a:buNone/>
            </a:pPr>
            <a:endParaRPr lang="en-US" altLang="en-US" sz="2800"/>
          </a:p>
        </p:txBody>
      </p:sp>
      <p:sp>
        <p:nvSpPr>
          <p:cNvPr id="18" name="Rounded Rectangle 17"/>
          <p:cNvSpPr/>
          <p:nvPr/>
        </p:nvSpPr>
        <p:spPr>
          <a:xfrm>
            <a:off x="3572578" y="3357884"/>
            <a:ext cx="2409970" cy="62958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Type B Soils</a:t>
            </a:r>
          </a:p>
        </p:txBody>
      </p:sp>
      <p:sp>
        <p:nvSpPr>
          <p:cNvPr id="23" name="Down Arrow 5" descr="It shows the accident consequence" title="arrow"/>
          <p:cNvSpPr>
            <a:spLocks noChangeArrowheads="1"/>
          </p:cNvSpPr>
          <p:nvPr/>
        </p:nvSpPr>
        <p:spPr bwMode="auto">
          <a:xfrm>
            <a:off x="4639376" y="4170027"/>
            <a:ext cx="287157" cy="296449"/>
          </a:xfrm>
          <a:prstGeom prst="downArrow">
            <a:avLst>
              <a:gd name="adj1" fmla="val 50000"/>
              <a:gd name="adj2" fmla="val 49991"/>
            </a:avLst>
          </a:prstGeom>
          <a:solidFill>
            <a:srgbClr val="00B8FF"/>
          </a:solidFill>
          <a:ln w="9525">
            <a:solidFill>
              <a:schemeClr val="tx1"/>
            </a:solidFill>
            <a:bevel/>
            <a:headEnd/>
            <a:tailEnd/>
          </a:ln>
          <a:effectLst>
            <a:outerShdw dist="17961" dir="2700000" algn="ctr" rotWithShape="0">
              <a:srgbClr val="000000"/>
            </a:outerShdw>
          </a:effec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Font typeface="Arial" panose="020B0604020202020204" pitchFamily="34" charset="0"/>
              <a:buNone/>
            </a:pPr>
            <a:endParaRPr lang="en-US" altLang="en-US" sz="2800"/>
          </a:p>
        </p:txBody>
      </p:sp>
      <p:sp>
        <p:nvSpPr>
          <p:cNvPr id="21" name="Rounded Rectangle 20"/>
          <p:cNvSpPr/>
          <p:nvPr/>
        </p:nvSpPr>
        <p:spPr>
          <a:xfrm>
            <a:off x="3352800" y="4521674"/>
            <a:ext cx="3048000" cy="1599362"/>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latin typeface="Times New Roman" panose="02020603050405020304" pitchFamily="18" charset="0"/>
                <a:cs typeface="Times New Roman" panose="02020603050405020304" pitchFamily="18" charset="0"/>
              </a:rPr>
              <a:t>Thumb sinks into soil up to the end of thumbnail</a:t>
            </a:r>
            <a:endParaRPr lang="en-US" altLang="en-US" sz="3000">
              <a:solidFill>
                <a:schemeClr val="tx1"/>
              </a:solidFill>
              <a:latin typeface="Times New Roman" panose="02020603050405020304" pitchFamily="18" charset="0"/>
              <a:cs typeface="Times New Roman" panose="02020603050405020304" pitchFamily="18" charset="0"/>
            </a:endParaRPr>
          </a:p>
        </p:txBody>
      </p:sp>
      <p:sp>
        <p:nvSpPr>
          <p:cNvPr id="19" name="Down Arrow 5" descr="It shows the accident consequence" title="arrow"/>
          <p:cNvSpPr>
            <a:spLocks noChangeArrowheads="1"/>
          </p:cNvSpPr>
          <p:nvPr/>
        </p:nvSpPr>
        <p:spPr bwMode="auto">
          <a:xfrm>
            <a:off x="7374750" y="3047861"/>
            <a:ext cx="287157" cy="296449"/>
          </a:xfrm>
          <a:prstGeom prst="downArrow">
            <a:avLst>
              <a:gd name="adj1" fmla="val 50000"/>
              <a:gd name="adj2" fmla="val 49991"/>
            </a:avLst>
          </a:prstGeom>
          <a:solidFill>
            <a:srgbClr val="00B8FF"/>
          </a:solidFill>
          <a:ln w="9525">
            <a:solidFill>
              <a:schemeClr val="tx1"/>
            </a:solidFill>
            <a:bevel/>
            <a:headEnd/>
            <a:tailEnd/>
          </a:ln>
          <a:effectLst>
            <a:outerShdw dist="17961" dir="2700000" algn="ctr" rotWithShape="0">
              <a:srgbClr val="000000"/>
            </a:outerShdw>
          </a:effec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Font typeface="Arial" panose="020B0604020202020204" pitchFamily="34" charset="0"/>
              <a:buNone/>
            </a:pPr>
            <a:endParaRPr lang="en-US" altLang="en-US" sz="2800"/>
          </a:p>
        </p:txBody>
      </p:sp>
      <p:sp>
        <p:nvSpPr>
          <p:cNvPr id="20" name="Rounded Rectangle 19"/>
          <p:cNvSpPr/>
          <p:nvPr/>
        </p:nvSpPr>
        <p:spPr>
          <a:xfrm>
            <a:off x="6325046" y="3358219"/>
            <a:ext cx="2409970" cy="62958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Type C Soils</a:t>
            </a:r>
          </a:p>
        </p:txBody>
      </p:sp>
      <p:sp>
        <p:nvSpPr>
          <p:cNvPr id="24" name="Down Arrow 5" descr="It shows the accident consequence" title="arrow"/>
          <p:cNvSpPr>
            <a:spLocks noChangeArrowheads="1"/>
          </p:cNvSpPr>
          <p:nvPr/>
        </p:nvSpPr>
        <p:spPr bwMode="auto">
          <a:xfrm>
            <a:off x="7403548" y="4170027"/>
            <a:ext cx="287157" cy="296449"/>
          </a:xfrm>
          <a:prstGeom prst="downArrow">
            <a:avLst>
              <a:gd name="adj1" fmla="val 50000"/>
              <a:gd name="adj2" fmla="val 49991"/>
            </a:avLst>
          </a:prstGeom>
          <a:solidFill>
            <a:srgbClr val="00B8FF"/>
          </a:solidFill>
          <a:ln w="9525">
            <a:solidFill>
              <a:schemeClr val="tx1"/>
            </a:solidFill>
            <a:bevel/>
            <a:headEnd/>
            <a:tailEnd/>
          </a:ln>
          <a:effectLst>
            <a:outerShdw dist="17961" dir="2700000" algn="ctr" rotWithShape="0">
              <a:srgbClr val="000000"/>
            </a:outerShdw>
          </a:effec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Font typeface="Arial" panose="020B0604020202020204" pitchFamily="34" charset="0"/>
              <a:buNone/>
            </a:pPr>
            <a:endParaRPr lang="en-US" altLang="en-US" sz="2800"/>
          </a:p>
        </p:txBody>
      </p:sp>
      <p:sp>
        <p:nvSpPr>
          <p:cNvPr id="22" name="Rounded Rectangle 21"/>
          <p:cNvSpPr/>
          <p:nvPr/>
        </p:nvSpPr>
        <p:spPr>
          <a:xfrm>
            <a:off x="6477000" y="4495800"/>
            <a:ext cx="2438400" cy="1599362"/>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latin typeface="Times New Roman" panose="02020603050405020304" pitchFamily="18" charset="0"/>
                <a:cs typeface="Times New Roman" panose="02020603050405020304" pitchFamily="18" charset="0"/>
              </a:rPr>
              <a:t>Thumb sinks all the way into soil</a:t>
            </a:r>
            <a:endParaRPr lang="en-US" altLang="en-US" sz="3000">
              <a:solidFill>
                <a:schemeClr val="tx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a:xfrm>
            <a:off x="6961346" y="6324600"/>
            <a:ext cx="2057400" cy="365125"/>
          </a:xfrm>
        </p:spPr>
        <p:txBody>
          <a:bodyPr/>
          <a:lstStyle/>
          <a:p>
            <a:fld id="{CE4D45F6-FF50-4BC5-8A2D-899CD8EC2ED8}" type="slidenum">
              <a:rPr lang="en-US" smtClean="0"/>
              <a:t>19</a:t>
            </a:fld>
            <a:endParaRPr lang="en-US"/>
          </a:p>
        </p:txBody>
      </p:sp>
    </p:spTree>
    <p:extLst>
      <p:ext uri="{BB962C8B-B14F-4D97-AF65-F5344CB8AC3E}">
        <p14:creationId xmlns:p14="http://schemas.microsoft.com/office/powerpoint/2010/main" val="2438240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457200" y="457200"/>
            <a:ext cx="8229600" cy="563562"/>
          </a:xfrm>
        </p:spPr>
        <p:txBody>
          <a:bodyPr/>
          <a:lstStyle/>
          <a:p>
            <a:r>
              <a:rPr lang="en-GB" altLang="en-US">
                <a:latin typeface="Times New Roman" panose="02020603050405020304" pitchFamily="18" charset="0"/>
                <a:ea typeface="SimSun" panose="02010600030101010101" pitchFamily="2" charset="-122"/>
              </a:rPr>
              <a:t>Disclaimer</a:t>
            </a:r>
            <a:endParaRPr lang="en-US" altLang="en-US"/>
          </a:p>
        </p:txBody>
      </p:sp>
      <p:sp>
        <p:nvSpPr>
          <p:cNvPr id="7" name="Rectangle 1"/>
          <p:cNvSpPr>
            <a:spLocks noChangeArrowheads="1"/>
          </p:cNvSpPr>
          <p:nvPr/>
        </p:nvSpPr>
        <p:spPr bwMode="auto">
          <a:xfrm>
            <a:off x="533400" y="1369397"/>
            <a:ext cx="822960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algn="just" eaLnBrk="1" hangingPunct="1">
              <a:lnSpc>
                <a:spcPct val="100000"/>
              </a:lnSpc>
              <a:spcBef>
                <a:spcPct val="0"/>
              </a:spcBef>
              <a:buClr>
                <a:srgbClr val="3333FF"/>
              </a:buClr>
              <a:buFont typeface="Wingdings" panose="05000000000000000000" pitchFamily="2" charset="2"/>
              <a:buChar char="q"/>
            </a:pPr>
            <a:r>
              <a:rPr lang="en-US" altLang="en-US" sz="2800">
                <a:latin typeface="Times New Roman" panose="02020603050405020304" pitchFamily="18" charset="0"/>
                <a:cs typeface="Times New Roman" panose="02020603050405020304" pitchFamily="18" charset="0"/>
              </a:rPr>
              <a:t> </a:t>
            </a:r>
            <a:r>
              <a:rPr lang="en-US" altLang="en-US" sz="3200">
                <a:latin typeface="Times New Roman" panose="02020603050405020304" pitchFamily="18" charset="0"/>
                <a:cs typeface="Times New Roman" panose="02020603050405020304" pitchFamily="18" charset="0"/>
              </a:rPr>
              <a:t>No legal advice is offered or implied, and no attorney-client relationship is intended or established. If legal advice or other expert assistance is required, the services of a competent professional should be sought.</a:t>
            </a:r>
          </a:p>
          <a:p>
            <a:pPr algn="just" eaLnBrk="1" hangingPunct="1">
              <a:lnSpc>
                <a:spcPct val="100000"/>
              </a:lnSpc>
              <a:spcBef>
                <a:spcPct val="0"/>
              </a:spcBef>
              <a:buClr>
                <a:srgbClr val="3333FF"/>
              </a:buClr>
              <a:buFont typeface="Wingdings" panose="05000000000000000000" pitchFamily="2" charset="2"/>
              <a:buChar char="q"/>
            </a:pPr>
            <a:endParaRPr lang="en-US" altLang="en-US" sz="2800">
              <a:latin typeface="Times New Roman" panose="02020603050405020304" pitchFamily="18" charset="0"/>
              <a:cs typeface="Times New Roman" panose="02020603050405020304" pitchFamily="18" charset="0"/>
            </a:endParaRPr>
          </a:p>
          <a:p>
            <a:pPr algn="just" eaLnBrk="1" hangingPunct="1">
              <a:lnSpc>
                <a:spcPct val="100000"/>
              </a:lnSpc>
              <a:spcBef>
                <a:spcPct val="0"/>
              </a:spcBef>
              <a:buClr>
                <a:srgbClr val="3333FF"/>
              </a:buClr>
              <a:buFont typeface="Wingdings" panose="05000000000000000000" pitchFamily="2" charset="2"/>
              <a:buChar char="q"/>
            </a:pPr>
            <a:r>
              <a:rPr lang="en-US" altLang="en-US" sz="2800">
                <a:latin typeface="Times New Roman" panose="02020603050405020304" pitchFamily="18" charset="0"/>
                <a:cs typeface="Times New Roman" panose="02020603050405020304" pitchFamily="18" charset="0"/>
              </a:rPr>
              <a:t> </a:t>
            </a:r>
            <a:r>
              <a:rPr lang="en-US" altLang="en-US" sz="3200">
                <a:latin typeface="Times New Roman" panose="02020603050405020304" pitchFamily="18" charset="0"/>
                <a:cs typeface="Times New Roman" panose="02020603050405020304" pitchFamily="18" charset="0"/>
              </a:rPr>
              <a:t>It is the responsibility of the employer and its employees to comply with all pertinent OSHA rules and regulations in the jurisdiction in which they work.</a:t>
            </a:r>
          </a:p>
        </p:txBody>
      </p:sp>
      <p:sp>
        <p:nvSpPr>
          <p:cNvPr id="2" name="Slide Number Placeholder 1"/>
          <p:cNvSpPr>
            <a:spLocks noGrp="1"/>
          </p:cNvSpPr>
          <p:nvPr>
            <p:ph type="sldNum" sz="quarter" idx="10"/>
          </p:nvPr>
        </p:nvSpPr>
        <p:spPr/>
        <p:txBody>
          <a:bodyPr/>
          <a:lstStyle/>
          <a:p>
            <a:fld id="{CE4D45F6-FF50-4BC5-8A2D-899CD8EC2ED8}" type="slidenum">
              <a:rPr lang="en-US" smtClean="0"/>
              <a:t>2</a:t>
            </a:fld>
            <a:endParaRPr lang="en-US"/>
          </a:p>
        </p:txBody>
      </p:sp>
    </p:spTree>
    <p:extLst>
      <p:ext uri="{BB962C8B-B14F-4D97-AF65-F5344CB8AC3E}">
        <p14:creationId xmlns:p14="http://schemas.microsoft.com/office/powerpoint/2010/main" val="3841953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503238"/>
            <a:ext cx="8229600" cy="563562"/>
          </a:xfrm>
        </p:spPr>
        <p:txBody>
          <a:bodyPr/>
          <a:lstStyle/>
          <a:p>
            <a:r>
              <a:rPr lang="en-GB" altLang="en-US" dirty="0">
                <a:latin typeface="Times New Roman" panose="02020603050405020304" pitchFamily="18" charset="0"/>
                <a:ea typeface="SimSun" panose="02010600030101010101" pitchFamily="2" charset="-122"/>
              </a:rPr>
              <a:t>Basic Terms (Part 7)</a:t>
            </a:r>
            <a:endParaRPr lang="en-US" altLang="en-US" dirty="0"/>
          </a:p>
        </p:txBody>
      </p:sp>
      <p:sp>
        <p:nvSpPr>
          <p:cNvPr id="11" name="Rectangle 7"/>
          <p:cNvSpPr>
            <a:spLocks noChangeArrowheads="1"/>
          </p:cNvSpPr>
          <p:nvPr/>
        </p:nvSpPr>
        <p:spPr bwMode="auto">
          <a:xfrm>
            <a:off x="297988" y="1637452"/>
            <a:ext cx="8388812" cy="3239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3333FF"/>
              </a:buClr>
              <a:buFont typeface="Wingdings" panose="05000000000000000000" pitchFamily="2" charset="2"/>
              <a:buChar char="q"/>
            </a:pPr>
            <a:r>
              <a:rPr lang="en-US" sz="3200" b="1">
                <a:solidFill>
                  <a:srgbClr val="7030A0"/>
                </a:solidFill>
                <a:latin typeface="Times New Roman" panose="02020603050405020304" pitchFamily="18" charset="0"/>
                <a:cs typeface="Times New Roman" panose="02020603050405020304" pitchFamily="18" charset="0"/>
              </a:rPr>
              <a:t>A Competent Person</a:t>
            </a:r>
            <a:r>
              <a:rPr lang="en-US" sz="3200">
                <a:latin typeface="Times New Roman" panose="02020603050405020304" pitchFamily="18" charset="0"/>
                <a:cs typeface="Times New Roman" panose="02020603050405020304" pitchFamily="18" charset="0"/>
              </a:rPr>
              <a:t> </a:t>
            </a:r>
          </a:p>
          <a:p>
            <a:pPr marL="1200150" lvl="1" indent="-457200" algn="just">
              <a:lnSpc>
                <a:spcPct val="150000"/>
              </a:lnSpc>
              <a:buClr>
                <a:srgbClr val="3333FF"/>
              </a:buClr>
              <a:buFont typeface="Wingdings" panose="05000000000000000000" pitchFamily="2" charset="2"/>
              <a:buChar char="§"/>
            </a:pPr>
            <a:r>
              <a:rPr lang="en-US" sz="2800">
                <a:latin typeface="Times New Roman"/>
                <a:cs typeface="Times New Roman"/>
              </a:rPr>
              <a:t>Be capable of identifying existing and predictable excavation hazards</a:t>
            </a:r>
          </a:p>
          <a:p>
            <a:pPr marL="1200150" lvl="1" indent="-457200" algn="just">
              <a:lnSpc>
                <a:spcPct val="150000"/>
              </a:lnSpc>
              <a:buClr>
                <a:srgbClr val="3333FF"/>
              </a:buClr>
              <a:buFont typeface="Wingdings" panose="05000000000000000000" pitchFamily="2" charset="2"/>
              <a:buChar char="§"/>
            </a:pPr>
            <a:r>
              <a:rPr lang="en-US" sz="2800">
                <a:latin typeface="Times New Roman" panose="02020603050405020304" pitchFamily="18" charset="0"/>
                <a:cs typeface="Times New Roman" panose="02020603050405020304" pitchFamily="18" charset="0"/>
              </a:rPr>
              <a:t>Be authorized to take prompt corrective measures to eliminate the hazards</a:t>
            </a:r>
          </a:p>
          <a:p>
            <a:pPr marL="457200" indent="-457200" algn="just">
              <a:buClr>
                <a:srgbClr val="3333FF"/>
              </a:buClr>
              <a:buFont typeface="Wingdings" panose="05000000000000000000" pitchFamily="2" charset="2"/>
              <a:buChar char="q"/>
            </a:pPr>
            <a:endParaRPr lang="en-US" sz="1050">
              <a:latin typeface="Times New Roman" panose="02020603050405020304" pitchFamily="18" charset="0"/>
              <a:cs typeface="Times New Roman" panose="02020603050405020304" pitchFamily="18" charset="0"/>
            </a:endParaRPr>
          </a:p>
        </p:txBody>
      </p:sp>
      <p:sp>
        <p:nvSpPr>
          <p:cNvPr id="8" name="Rectangle 7"/>
          <p:cNvSpPr/>
          <p:nvPr/>
        </p:nvSpPr>
        <p:spPr>
          <a:xfrm>
            <a:off x="2362200" y="5334000"/>
            <a:ext cx="4267200" cy="461665"/>
          </a:xfrm>
          <a:prstGeom prst="rect">
            <a:avLst/>
          </a:prstGeom>
        </p:spPr>
        <p:txBody>
          <a:bodyPr wrap="square">
            <a:spAutoFit/>
          </a:bodyPr>
          <a:lstStyle/>
          <a:p>
            <a:pPr algn="ctr"/>
            <a:r>
              <a:rPr lang="en-US" altLang="en-US" sz="2400" kern="0">
                <a:latin typeface="Times New Roman" panose="02020603050405020304" pitchFamily="18" charset="0"/>
                <a:cs typeface="Times New Roman" panose="02020603050405020304" pitchFamily="18" charset="0"/>
              </a:rPr>
              <a:t>OSHA Regulation: </a:t>
            </a:r>
            <a:r>
              <a:rPr lang="en-US" altLang="en-US" sz="2400" kern="0">
                <a:latin typeface="Times New Roman" panose="02020603050405020304" pitchFamily="18" charset="0"/>
                <a:cs typeface="Times New Roman" panose="02020603050405020304" pitchFamily="18" charset="0"/>
                <a:hlinkClick r:id="rId4"/>
              </a:rPr>
              <a:t>1926.650</a:t>
            </a:r>
            <a:endParaRPr lang="en-US" sz="2400" ker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20</a:t>
            </a:fld>
            <a:endParaRPr lang="en-US"/>
          </a:p>
        </p:txBody>
      </p:sp>
    </p:spTree>
    <p:extLst>
      <p:ext uri="{BB962C8B-B14F-4D97-AF65-F5344CB8AC3E}">
        <p14:creationId xmlns:p14="http://schemas.microsoft.com/office/powerpoint/2010/main" val="1169558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503238"/>
            <a:ext cx="8229600" cy="563562"/>
          </a:xfrm>
        </p:spPr>
        <p:txBody>
          <a:bodyPr/>
          <a:lstStyle/>
          <a:p>
            <a:r>
              <a:rPr lang="en-GB" altLang="en-US" dirty="0">
                <a:latin typeface="Times New Roman" panose="02020603050405020304" pitchFamily="18" charset="0"/>
                <a:ea typeface="SimSun" panose="02010600030101010101" pitchFamily="2" charset="-122"/>
              </a:rPr>
              <a:t>Basic Terms (Part 8)</a:t>
            </a:r>
            <a:endParaRPr lang="en-US" altLang="en-US" dirty="0"/>
          </a:p>
        </p:txBody>
      </p:sp>
      <p:sp>
        <p:nvSpPr>
          <p:cNvPr id="4" name="Rectangle 3"/>
          <p:cNvSpPr/>
          <p:nvPr/>
        </p:nvSpPr>
        <p:spPr>
          <a:xfrm>
            <a:off x="246743" y="1288971"/>
            <a:ext cx="8668657" cy="4308872"/>
          </a:xfrm>
          <a:prstGeom prst="rect">
            <a:avLst/>
          </a:prstGeom>
        </p:spPr>
        <p:txBody>
          <a:bodyPr wrap="square">
            <a:spAutoFit/>
          </a:bodyPr>
          <a:lstStyle/>
          <a:p>
            <a:pPr marL="457200" indent="-457200" algn="just">
              <a:buClr>
                <a:srgbClr val="3333FF"/>
              </a:buClr>
              <a:buFont typeface="Wingdings" panose="05000000000000000000" pitchFamily="2" charset="2"/>
              <a:buChar char="q"/>
            </a:pPr>
            <a:r>
              <a:rPr lang="en-US" sz="3200">
                <a:latin typeface="Times New Roman" panose="02020603050405020304" pitchFamily="18" charset="0"/>
                <a:cs typeface="Times New Roman" panose="02020603050405020304" pitchFamily="18" charset="0"/>
              </a:rPr>
              <a:t>Under the OSHA excavation standards, tasks performed by a Competent Person include:</a:t>
            </a:r>
          </a:p>
          <a:p>
            <a:pPr marL="914400" lvl="1" indent="-457200" algn="just">
              <a:lnSpc>
                <a:spcPct val="150000"/>
              </a:lnSpc>
              <a:buClr>
                <a:srgbClr val="3333FF"/>
              </a:buClr>
              <a:buFont typeface="Wingdings" panose="05000000000000000000" pitchFamily="2" charset="2"/>
              <a:buChar char="§"/>
            </a:pPr>
            <a:r>
              <a:rPr lang="en-US" sz="2800">
                <a:latin typeface="Times New Roman" panose="02020603050405020304" pitchFamily="18" charset="0"/>
                <a:cs typeface="Times New Roman" panose="02020603050405020304" pitchFamily="18" charset="0"/>
              </a:rPr>
              <a:t>Classifying soil</a:t>
            </a:r>
          </a:p>
          <a:p>
            <a:pPr marL="914400" lvl="1" indent="-457200" algn="just">
              <a:lnSpc>
                <a:spcPct val="150000"/>
              </a:lnSpc>
              <a:buClr>
                <a:srgbClr val="3333FF"/>
              </a:buClr>
              <a:buFont typeface="Wingdings" panose="05000000000000000000" pitchFamily="2" charset="2"/>
              <a:buChar char="§"/>
            </a:pPr>
            <a:r>
              <a:rPr lang="en-US" sz="2800">
                <a:latin typeface="Times New Roman" panose="02020603050405020304" pitchFamily="18" charset="0"/>
                <a:cs typeface="Times New Roman" panose="02020603050405020304" pitchFamily="18" charset="0"/>
              </a:rPr>
              <a:t>Inspecting protective systems</a:t>
            </a:r>
          </a:p>
          <a:p>
            <a:pPr marL="914400" lvl="1" indent="-457200" algn="just">
              <a:lnSpc>
                <a:spcPct val="150000"/>
              </a:lnSpc>
              <a:buClr>
                <a:srgbClr val="3333FF"/>
              </a:buClr>
              <a:buFont typeface="Wingdings" panose="05000000000000000000" pitchFamily="2" charset="2"/>
              <a:buChar char="§"/>
            </a:pPr>
            <a:r>
              <a:rPr lang="en-US" sz="2800">
                <a:latin typeface="Times New Roman" panose="02020603050405020304" pitchFamily="18" charset="0"/>
                <a:cs typeface="Times New Roman" panose="02020603050405020304" pitchFamily="18" charset="0"/>
              </a:rPr>
              <a:t>Designing structural ramps</a:t>
            </a:r>
          </a:p>
          <a:p>
            <a:pPr marL="914400" lvl="1" indent="-457200" algn="just">
              <a:lnSpc>
                <a:spcPct val="150000"/>
              </a:lnSpc>
              <a:buClr>
                <a:srgbClr val="3333FF"/>
              </a:buClr>
              <a:buFont typeface="Wingdings" panose="05000000000000000000" pitchFamily="2" charset="2"/>
              <a:buChar char="§"/>
            </a:pPr>
            <a:r>
              <a:rPr lang="en-US" sz="2800">
                <a:latin typeface="Times New Roman" panose="02020603050405020304" pitchFamily="18" charset="0"/>
                <a:cs typeface="Times New Roman" panose="02020603050405020304" pitchFamily="18" charset="0"/>
              </a:rPr>
              <a:t>Monitoring water removal equipment</a:t>
            </a:r>
          </a:p>
          <a:p>
            <a:pPr marL="914400" lvl="1" indent="-457200" algn="just">
              <a:lnSpc>
                <a:spcPct val="150000"/>
              </a:lnSpc>
              <a:buClr>
                <a:srgbClr val="3333FF"/>
              </a:buClr>
              <a:buFont typeface="Wingdings" panose="05000000000000000000" pitchFamily="2" charset="2"/>
              <a:buChar char="§"/>
            </a:pPr>
            <a:r>
              <a:rPr lang="en-US" sz="2800">
                <a:latin typeface="Times New Roman" panose="02020603050405020304" pitchFamily="18" charset="0"/>
                <a:cs typeface="Times New Roman" panose="02020603050405020304" pitchFamily="18" charset="0"/>
              </a:rPr>
              <a:t>Conducting site inspections</a:t>
            </a:r>
          </a:p>
        </p:txBody>
      </p:sp>
      <p:sp>
        <p:nvSpPr>
          <p:cNvPr id="8" name="Rectangle 7"/>
          <p:cNvSpPr/>
          <p:nvPr/>
        </p:nvSpPr>
        <p:spPr>
          <a:xfrm>
            <a:off x="2819400" y="5986273"/>
            <a:ext cx="3615203" cy="461665"/>
          </a:xfrm>
          <a:prstGeom prst="rect">
            <a:avLst/>
          </a:prstGeom>
        </p:spPr>
        <p:txBody>
          <a:bodyPr wrap="square">
            <a:spAutoFit/>
          </a:bodyPr>
          <a:lstStyle/>
          <a:p>
            <a:pPr algn="ctr"/>
            <a:r>
              <a:rPr lang="en-US" altLang="en-US" sz="2400" kern="0">
                <a:latin typeface="Times New Roman" panose="02020603050405020304" pitchFamily="18" charset="0"/>
                <a:cs typeface="Times New Roman" panose="02020603050405020304" pitchFamily="18" charset="0"/>
              </a:rPr>
              <a:t>OSHA Publication: </a:t>
            </a:r>
            <a:r>
              <a:rPr lang="en-US" altLang="en-US" sz="2400" kern="0">
                <a:latin typeface="Times New Roman" panose="02020603050405020304" pitchFamily="18" charset="0"/>
                <a:cs typeface="Times New Roman" panose="02020603050405020304" pitchFamily="18" charset="0"/>
                <a:hlinkClick r:id="rId4"/>
              </a:rPr>
              <a:t>2226</a:t>
            </a:r>
            <a:endParaRPr lang="en-US" sz="2400" ker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21</a:t>
            </a:fld>
            <a:endParaRPr lang="en-US"/>
          </a:p>
        </p:txBody>
      </p:sp>
    </p:spTree>
    <p:extLst>
      <p:ext uri="{BB962C8B-B14F-4D97-AF65-F5344CB8AC3E}">
        <p14:creationId xmlns:p14="http://schemas.microsoft.com/office/powerpoint/2010/main" val="1425900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503238"/>
            <a:ext cx="8229600" cy="563562"/>
          </a:xfrm>
        </p:spPr>
        <p:txBody>
          <a:bodyPr/>
          <a:lstStyle/>
          <a:p>
            <a:r>
              <a:rPr lang="en-GB" altLang="en-US" dirty="0">
                <a:latin typeface="Times New Roman" panose="02020603050405020304" pitchFamily="18" charset="0"/>
                <a:ea typeface="SimSun" panose="02010600030101010101" pitchFamily="2" charset="-122"/>
              </a:rPr>
              <a:t>Basic Terms (Part 9)</a:t>
            </a:r>
            <a:endParaRPr lang="en-US" altLang="en-US" dirty="0"/>
          </a:p>
        </p:txBody>
      </p:sp>
      <p:sp>
        <p:nvSpPr>
          <p:cNvPr id="11" name="Rectangle 7"/>
          <p:cNvSpPr>
            <a:spLocks noChangeArrowheads="1"/>
          </p:cNvSpPr>
          <p:nvPr/>
        </p:nvSpPr>
        <p:spPr bwMode="auto">
          <a:xfrm>
            <a:off x="152400" y="1269861"/>
            <a:ext cx="8534400" cy="421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3333FF"/>
              </a:buClr>
              <a:buFont typeface="Wingdings" panose="05000000000000000000" pitchFamily="2" charset="2"/>
              <a:buChar char="q"/>
            </a:pPr>
            <a:r>
              <a:rPr lang="en-US" sz="3200">
                <a:latin typeface="Times New Roman" panose="02020603050405020304" pitchFamily="18" charset="0"/>
                <a:cs typeface="Times New Roman" panose="02020603050405020304" pitchFamily="18" charset="0"/>
              </a:rPr>
              <a:t>A Competent Person inspects excavations, the adjacent areas and protective systems</a:t>
            </a:r>
          </a:p>
          <a:p>
            <a:pPr marL="1600200" lvl="2" indent="-457200" algn="just">
              <a:lnSpc>
                <a:spcPct val="150000"/>
              </a:lnSpc>
              <a:buClr>
                <a:srgbClr val="3333FF"/>
              </a:buClr>
              <a:buFont typeface="Wingdings" panose="05000000000000000000" pitchFamily="2" charset="2"/>
              <a:buChar char="§"/>
            </a:pPr>
            <a:r>
              <a:rPr lang="en-US" sz="2800">
                <a:latin typeface="Times New Roman" panose="02020603050405020304" pitchFamily="18" charset="0"/>
                <a:cs typeface="Times New Roman" panose="02020603050405020304" pitchFamily="18" charset="0"/>
              </a:rPr>
              <a:t>Daily</a:t>
            </a:r>
          </a:p>
          <a:p>
            <a:pPr marL="1600200" lvl="2" indent="-457200" algn="just">
              <a:lnSpc>
                <a:spcPct val="150000"/>
              </a:lnSpc>
              <a:buClr>
                <a:srgbClr val="3333FF"/>
              </a:buClr>
              <a:buFont typeface="Wingdings" panose="05000000000000000000" pitchFamily="2" charset="2"/>
              <a:buChar char="§"/>
            </a:pPr>
            <a:r>
              <a:rPr lang="en-US" sz="2800">
                <a:latin typeface="Times New Roman" panose="02020603050405020304" pitchFamily="18" charset="0"/>
                <a:cs typeface="Times New Roman" panose="02020603050405020304" pitchFamily="18" charset="0"/>
              </a:rPr>
              <a:t>Prior to the start of work</a:t>
            </a:r>
          </a:p>
          <a:p>
            <a:pPr marL="1600200" lvl="2" indent="-457200" algn="just">
              <a:lnSpc>
                <a:spcPct val="150000"/>
              </a:lnSpc>
              <a:buClr>
                <a:srgbClr val="3333FF"/>
              </a:buClr>
              <a:buFont typeface="Wingdings" panose="05000000000000000000" pitchFamily="2" charset="2"/>
              <a:buChar char="§"/>
            </a:pPr>
            <a:r>
              <a:rPr lang="en-US" sz="2800">
                <a:latin typeface="Times New Roman" panose="02020603050405020304" pitchFamily="18" charset="0"/>
                <a:cs typeface="Times New Roman" panose="02020603050405020304" pitchFamily="18" charset="0"/>
              </a:rPr>
              <a:t>As needed throughout shift</a:t>
            </a:r>
          </a:p>
          <a:p>
            <a:pPr marL="1600200" lvl="2" indent="-457200" algn="just">
              <a:lnSpc>
                <a:spcPct val="150000"/>
              </a:lnSpc>
              <a:buClr>
                <a:srgbClr val="3333FF"/>
              </a:buClr>
              <a:buFont typeface="Wingdings" panose="05000000000000000000" pitchFamily="2" charset="2"/>
              <a:buChar char="§"/>
            </a:pPr>
            <a:r>
              <a:rPr lang="en-US" sz="2800">
                <a:latin typeface="Times New Roman" panose="02020603050405020304" pitchFamily="18" charset="0"/>
                <a:cs typeface="Times New Roman" panose="02020603050405020304" pitchFamily="18" charset="0"/>
              </a:rPr>
              <a:t>After every rainstorm</a:t>
            </a:r>
          </a:p>
          <a:p>
            <a:pPr marL="1600200" lvl="2" indent="-457200" algn="just">
              <a:lnSpc>
                <a:spcPct val="150000"/>
              </a:lnSpc>
              <a:buClr>
                <a:srgbClr val="3333FF"/>
              </a:buClr>
              <a:buFont typeface="Wingdings" panose="05000000000000000000" pitchFamily="2" charset="2"/>
              <a:buChar char="§"/>
            </a:pPr>
            <a:r>
              <a:rPr lang="en-US" sz="2800">
                <a:latin typeface="Times New Roman" panose="02020603050405020304" pitchFamily="18" charset="0"/>
                <a:cs typeface="Times New Roman" panose="02020603050405020304" pitchFamily="18" charset="0"/>
              </a:rPr>
              <a:t>After other hazard increasing occurrence</a:t>
            </a:r>
          </a:p>
        </p:txBody>
      </p:sp>
      <p:sp>
        <p:nvSpPr>
          <p:cNvPr id="6" name="Rectangle 5"/>
          <p:cNvSpPr/>
          <p:nvPr/>
        </p:nvSpPr>
        <p:spPr>
          <a:xfrm>
            <a:off x="1961917" y="5671275"/>
            <a:ext cx="5220165" cy="461665"/>
          </a:xfrm>
          <a:prstGeom prst="rect">
            <a:avLst/>
          </a:prstGeom>
        </p:spPr>
        <p:txBody>
          <a:bodyPr wrap="square">
            <a:spAutoFit/>
          </a:bodyPr>
          <a:lstStyle/>
          <a:p>
            <a:pPr algn="ctr"/>
            <a:r>
              <a:rPr lang="en-US" altLang="en-US" sz="2400" kern="0">
                <a:latin typeface="Times New Roman" panose="02020603050405020304" pitchFamily="18" charset="0"/>
                <a:cs typeface="Times New Roman" panose="02020603050405020304" pitchFamily="18" charset="0"/>
              </a:rPr>
              <a:t>OSHA Regulation: </a:t>
            </a:r>
            <a:r>
              <a:rPr lang="en-US" altLang="en-US" sz="2400" kern="0">
                <a:latin typeface="Times New Roman" panose="02020603050405020304" pitchFamily="18" charset="0"/>
                <a:cs typeface="Times New Roman" panose="02020603050405020304" pitchFamily="18" charset="0"/>
                <a:hlinkClick r:id="rId4"/>
              </a:rPr>
              <a:t>1926.651</a:t>
            </a:r>
            <a:r>
              <a:rPr lang="en-US" altLang="en-US" sz="2400" kern="0">
                <a:latin typeface="Times New Roman" panose="02020603050405020304" pitchFamily="18" charset="0"/>
                <a:cs typeface="Times New Roman" panose="02020603050405020304" pitchFamily="18" charset="0"/>
              </a:rPr>
              <a:t> </a:t>
            </a:r>
            <a:endParaRPr lang="en-US" sz="2400" ker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22</a:t>
            </a:fld>
            <a:endParaRPr lang="en-US"/>
          </a:p>
        </p:txBody>
      </p:sp>
    </p:spTree>
    <p:extLst>
      <p:ext uri="{BB962C8B-B14F-4D97-AF65-F5344CB8AC3E}">
        <p14:creationId xmlns:p14="http://schemas.microsoft.com/office/powerpoint/2010/main" val="32523076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503238"/>
            <a:ext cx="8229600" cy="563562"/>
          </a:xfrm>
        </p:spPr>
        <p:txBody>
          <a:bodyPr/>
          <a:lstStyle/>
          <a:p>
            <a:r>
              <a:rPr lang="en-GB" altLang="en-US" dirty="0">
                <a:latin typeface="Times New Roman" panose="02020603050405020304" pitchFamily="18" charset="0"/>
                <a:ea typeface="SimSun" panose="02010600030101010101" pitchFamily="2" charset="-122"/>
              </a:rPr>
              <a:t>Basic Terms (Part 10)</a:t>
            </a:r>
            <a:endParaRPr lang="en-US" altLang="en-US" dirty="0"/>
          </a:p>
        </p:txBody>
      </p:sp>
      <p:sp>
        <p:nvSpPr>
          <p:cNvPr id="11" name="Rectangle 7"/>
          <p:cNvSpPr>
            <a:spLocks noChangeArrowheads="1"/>
          </p:cNvSpPr>
          <p:nvPr/>
        </p:nvSpPr>
        <p:spPr bwMode="auto">
          <a:xfrm>
            <a:off x="152400" y="1195387"/>
            <a:ext cx="85344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3333FF"/>
              </a:buClr>
              <a:buFont typeface="Wingdings" panose="05000000000000000000" pitchFamily="2" charset="2"/>
              <a:buChar char="q"/>
            </a:pPr>
            <a:r>
              <a:rPr lang="en-US" sz="3200" b="1">
                <a:solidFill>
                  <a:srgbClr val="7030A0"/>
                </a:solidFill>
                <a:latin typeface="Times New Roman" panose="02020603050405020304" pitchFamily="18" charset="0"/>
                <a:cs typeface="Times New Roman" panose="02020603050405020304" pitchFamily="18" charset="0"/>
              </a:rPr>
              <a:t>Employer Responsibilities</a:t>
            </a:r>
            <a:endParaRPr lang="en-US" sz="3200">
              <a:latin typeface="Times New Roman" panose="02020603050405020304" pitchFamily="18" charset="0"/>
              <a:cs typeface="Times New Roman" panose="02020603050405020304" pitchFamily="18" charset="0"/>
            </a:endParaRPr>
          </a:p>
          <a:p>
            <a:pPr marL="1200150" lvl="1" indent="-457200" algn="just">
              <a:buClr>
                <a:srgbClr val="3333FF"/>
              </a:buClr>
              <a:buFont typeface="Wingdings" panose="05000000000000000000" pitchFamily="2" charset="2"/>
              <a:buChar char="§"/>
            </a:pPr>
            <a:r>
              <a:rPr lang="en-US" sz="3200">
                <a:latin typeface="Times New Roman" panose="02020603050405020304" pitchFamily="18" charset="0"/>
                <a:ea typeface="MS PGothic" panose="020B0600070205080204" pitchFamily="34" charset="-128"/>
              </a:rPr>
              <a:t>Under the Occupational Safety and Health Act of 1970, employers are responsible for providing safe and healthful workplaces for their employees. </a:t>
            </a:r>
          </a:p>
        </p:txBody>
      </p:sp>
      <p:sp>
        <p:nvSpPr>
          <p:cNvPr id="13" name="Rectangle 12"/>
          <p:cNvSpPr/>
          <p:nvPr/>
        </p:nvSpPr>
        <p:spPr>
          <a:xfrm>
            <a:off x="76200" y="3916740"/>
            <a:ext cx="8705850" cy="1569660"/>
          </a:xfrm>
          <a:prstGeom prst="rect">
            <a:avLst/>
          </a:prstGeom>
        </p:spPr>
        <p:txBody>
          <a:bodyPr wrap="square" lIns="91440" tIns="45720" rIns="91440" bIns="45720" anchor="t">
            <a:spAutoFit/>
          </a:bodyPr>
          <a:lstStyle/>
          <a:p>
            <a:pPr marL="457200" indent="-457200">
              <a:buClr>
                <a:srgbClr val="0000FF"/>
              </a:buClr>
              <a:buFont typeface="Wingdings" panose="05000000000000000000" pitchFamily="2" charset="2"/>
              <a:buChar char="q"/>
            </a:pPr>
            <a:r>
              <a:rPr lang="en-US" sz="3200" b="1">
                <a:solidFill>
                  <a:srgbClr val="7030A0"/>
                </a:solidFill>
                <a:latin typeface="Times New Roman"/>
                <a:ea typeface="MS PGothic"/>
                <a:cs typeface="Times New Roman"/>
              </a:rPr>
              <a:t>OSHA’s role </a:t>
            </a:r>
            <a:r>
              <a:rPr lang="en-US" sz="3200">
                <a:latin typeface="Times New Roman"/>
                <a:ea typeface="MS PGothic"/>
                <a:cs typeface="Times New Roman"/>
              </a:rPr>
              <a:t>is to ensure the safety and health of workers by setting and enforcing standards, and providing training, education, and assistance.</a:t>
            </a:r>
          </a:p>
        </p:txBody>
      </p:sp>
      <p:sp>
        <p:nvSpPr>
          <p:cNvPr id="7" name="Rectangle 6"/>
          <p:cNvSpPr/>
          <p:nvPr/>
        </p:nvSpPr>
        <p:spPr>
          <a:xfrm>
            <a:off x="1524000" y="5986338"/>
            <a:ext cx="6557962" cy="461665"/>
          </a:xfrm>
          <a:prstGeom prst="rect">
            <a:avLst/>
          </a:prstGeom>
        </p:spPr>
        <p:txBody>
          <a:bodyPr wrap="square">
            <a:spAutoFit/>
          </a:bodyPr>
          <a:lstStyle/>
          <a:p>
            <a:pPr algn="ctr"/>
            <a:r>
              <a:rPr lang="en-US" altLang="en-US" sz="2400" kern="0">
                <a:latin typeface="Times New Roman" panose="02020603050405020304" pitchFamily="18" charset="0"/>
                <a:cs typeface="Times New Roman" panose="02020603050405020304" pitchFamily="18" charset="0"/>
              </a:rPr>
              <a:t>OSHA: </a:t>
            </a:r>
            <a:r>
              <a:rPr lang="en-US" altLang="en-US" sz="2400" kern="0">
                <a:latin typeface="Times New Roman" panose="02020603050405020304" pitchFamily="18" charset="0"/>
                <a:cs typeface="Times New Roman" panose="02020603050405020304" pitchFamily="18" charset="0"/>
                <a:hlinkClick r:id="rId4"/>
              </a:rPr>
              <a:t>Trenching and Excavation Safety Factsheet</a:t>
            </a:r>
            <a:endParaRPr lang="en-US" sz="2400" ker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23</a:t>
            </a:fld>
            <a:endParaRPr lang="en-US"/>
          </a:p>
        </p:txBody>
      </p:sp>
    </p:spTree>
    <p:extLst>
      <p:ext uri="{BB962C8B-B14F-4D97-AF65-F5344CB8AC3E}">
        <p14:creationId xmlns:p14="http://schemas.microsoft.com/office/powerpoint/2010/main" val="1710546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503238"/>
            <a:ext cx="8229600" cy="563562"/>
          </a:xfrm>
        </p:spPr>
        <p:txBody>
          <a:bodyPr/>
          <a:lstStyle/>
          <a:p>
            <a:r>
              <a:rPr lang="en-GB" altLang="en-US" dirty="0">
                <a:latin typeface="Times New Roman" panose="02020603050405020304" pitchFamily="18" charset="0"/>
                <a:ea typeface="SimSun" panose="02010600030101010101" pitchFamily="2" charset="-122"/>
              </a:rPr>
              <a:t>Excavation Hazard Statistics</a:t>
            </a:r>
            <a:endParaRPr lang="en-US" altLang="en-US" dirty="0"/>
          </a:p>
        </p:txBody>
      </p:sp>
      <p:sp>
        <p:nvSpPr>
          <p:cNvPr id="4" name="Rectangle 7"/>
          <p:cNvSpPr>
            <a:spLocks noChangeArrowheads="1"/>
          </p:cNvSpPr>
          <p:nvPr/>
        </p:nvSpPr>
        <p:spPr bwMode="auto">
          <a:xfrm>
            <a:off x="228600" y="1143000"/>
            <a:ext cx="8458200" cy="510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42900" indent="-342900">
              <a:defRPr>
                <a:solidFill>
                  <a:schemeClr val="bg1"/>
                </a:solidFill>
                <a:latin typeface="Arial" panose="020B0604020202020204" pitchFamily="34" charset="0"/>
                <a:ea typeface="AR PL UMing HK" charset="0"/>
                <a:cs typeface="AR PL UMing HK" charset="0"/>
              </a:defRPr>
            </a:lvl1pPr>
            <a:lvl2pPr marL="1085850" indent="-342900">
              <a:defRPr>
                <a:solidFill>
                  <a:schemeClr val="bg1"/>
                </a:solidFill>
                <a:latin typeface="Arial" panose="020B0604020202020204" pitchFamily="34" charset="0"/>
                <a:ea typeface="AR PL UMing HK" charset="0"/>
                <a:cs typeface="AR PL UMing HK" charset="0"/>
              </a:defRPr>
            </a:lvl2pPr>
            <a:lvl3pPr>
              <a:defRPr>
                <a:solidFill>
                  <a:schemeClr val="bg1"/>
                </a:solidFill>
                <a:latin typeface="Arial" panose="020B0604020202020204" pitchFamily="34" charset="0"/>
                <a:ea typeface="AR PL UMing HK" charset="0"/>
                <a:cs typeface="AR PL UMing HK" charset="0"/>
              </a:defRPr>
            </a:lvl3pPr>
            <a:lvl4pPr>
              <a:defRPr>
                <a:solidFill>
                  <a:schemeClr val="bg1"/>
                </a:solidFill>
                <a:latin typeface="Arial" panose="020B0604020202020204" pitchFamily="34" charset="0"/>
                <a:ea typeface="AR PL UMing HK" charset="0"/>
                <a:cs typeface="AR PL UMing HK" charset="0"/>
              </a:defRPr>
            </a:lvl4pPr>
            <a:lvl5pPr>
              <a:defRPr>
                <a:solidFill>
                  <a:schemeClr val="bg1"/>
                </a:solidFill>
                <a:latin typeface="Arial" panose="020B0604020202020204" pitchFamily="34" charset="0"/>
                <a:ea typeface="AR PL UMing HK" charset="0"/>
                <a:cs typeface="AR PL UMing HK" charset="0"/>
              </a:defRPr>
            </a:lvl5pPr>
            <a:lvl6pPr marL="2514600" indent="-228600" defTabSz="457200" eaLnBrk="0" fontAlgn="base" hangingPunct="0">
              <a:spcBef>
                <a:spcPct val="0"/>
              </a:spcBef>
              <a:spcAft>
                <a:spcPct val="0"/>
              </a:spcAft>
              <a:buFont typeface="Arial" panose="020B0604020202020204" pitchFamily="34" charset="0"/>
              <a:defRPr>
                <a:solidFill>
                  <a:schemeClr val="bg1"/>
                </a:solidFill>
                <a:latin typeface="Arial" panose="020B0604020202020204" pitchFamily="34" charset="0"/>
                <a:ea typeface="AR PL UMing HK" charset="0"/>
                <a:cs typeface="AR PL UMing HK" charset="0"/>
              </a:defRPr>
            </a:lvl6pPr>
            <a:lvl7pPr marL="2971800" indent="-228600" defTabSz="457200" eaLnBrk="0" fontAlgn="base" hangingPunct="0">
              <a:spcBef>
                <a:spcPct val="0"/>
              </a:spcBef>
              <a:spcAft>
                <a:spcPct val="0"/>
              </a:spcAft>
              <a:buFont typeface="Arial" panose="020B0604020202020204" pitchFamily="34" charset="0"/>
              <a:defRPr>
                <a:solidFill>
                  <a:schemeClr val="bg1"/>
                </a:solidFill>
                <a:latin typeface="Arial" panose="020B0604020202020204" pitchFamily="34" charset="0"/>
                <a:ea typeface="AR PL UMing HK" charset="0"/>
                <a:cs typeface="AR PL UMing HK" charset="0"/>
              </a:defRPr>
            </a:lvl7pPr>
            <a:lvl8pPr marL="3429000" indent="-228600" defTabSz="457200" eaLnBrk="0" fontAlgn="base" hangingPunct="0">
              <a:spcBef>
                <a:spcPct val="0"/>
              </a:spcBef>
              <a:spcAft>
                <a:spcPct val="0"/>
              </a:spcAft>
              <a:buFont typeface="Arial" panose="020B0604020202020204" pitchFamily="34" charset="0"/>
              <a:defRPr>
                <a:solidFill>
                  <a:schemeClr val="bg1"/>
                </a:solidFill>
                <a:latin typeface="Arial" panose="020B0604020202020204" pitchFamily="34" charset="0"/>
                <a:ea typeface="AR PL UMing HK" charset="0"/>
                <a:cs typeface="AR PL UMing HK" charset="0"/>
              </a:defRPr>
            </a:lvl8pPr>
            <a:lvl9pPr marL="3886200" indent="-228600" defTabSz="457200" eaLnBrk="0" fontAlgn="base" hangingPunct="0">
              <a:spcBef>
                <a:spcPct val="0"/>
              </a:spcBef>
              <a:spcAft>
                <a:spcPct val="0"/>
              </a:spcAft>
              <a:buFont typeface="Arial" panose="020B0604020202020204" pitchFamily="34" charset="0"/>
              <a:defRPr>
                <a:solidFill>
                  <a:schemeClr val="bg1"/>
                </a:solidFill>
                <a:latin typeface="Arial" panose="020B0604020202020204" pitchFamily="34" charset="0"/>
                <a:ea typeface="AR PL UMing HK" charset="0"/>
                <a:cs typeface="AR PL UMing HK" charset="0"/>
              </a:defRPr>
            </a:lvl9pPr>
          </a:lstStyle>
          <a:p>
            <a:pPr marL="457200" indent="-457200" algn="just">
              <a:buClr>
                <a:srgbClr val="3333FF"/>
              </a:buClr>
              <a:buFont typeface="Wingdings" panose="05000000000000000000" pitchFamily="2" charset="2"/>
              <a:buChar char="q"/>
            </a:pPr>
            <a:r>
              <a:rPr lang="en-US" altLang="en-US" sz="3200">
                <a:solidFill>
                  <a:schemeClr val="tx1"/>
                </a:solidFill>
                <a:latin typeface="Times New Roman" panose="02020603050405020304" pitchFamily="18" charset="0"/>
                <a:cs typeface="Times New Roman" panose="02020603050405020304" pitchFamily="18" charset="0"/>
              </a:rPr>
              <a:t>According to the U.S. Department of Labor</a:t>
            </a:r>
          </a:p>
          <a:p>
            <a:pPr marL="1200150" lvl="1" indent="-457200" algn="just">
              <a:buClr>
                <a:srgbClr val="3333FF"/>
              </a:buClr>
              <a:buFont typeface="Wingdings" panose="05000000000000000000" pitchFamily="2" charset="2"/>
              <a:buChar char="§"/>
            </a:pPr>
            <a:r>
              <a:rPr lang="en-US" altLang="en-US" sz="3200">
                <a:solidFill>
                  <a:schemeClr val="tx1"/>
                </a:solidFill>
                <a:latin typeface="Times New Roman" panose="02020603050405020304" pitchFamily="18" charset="0"/>
                <a:cs typeface="Times New Roman" panose="02020603050405020304" pitchFamily="18" charset="0"/>
              </a:rPr>
              <a:t>97 excavation fatalities from 2013-2017 in construction industry </a:t>
            </a:r>
            <a:r>
              <a:rPr lang="en-US" altLang="en-US" sz="3200">
                <a:solidFill>
                  <a:srgbClr val="FF0000"/>
                </a:solidFill>
                <a:latin typeface="Times New Roman" panose="02020603050405020304" pitchFamily="18" charset="0"/>
                <a:cs typeface="Times New Roman" panose="02020603050405020304" pitchFamily="18" charset="0"/>
              </a:rPr>
              <a:t>(36 death in 2016)</a:t>
            </a:r>
            <a:endParaRPr lang="en-US" altLang="en-US" sz="3200">
              <a:solidFill>
                <a:schemeClr val="tx1"/>
              </a:solidFill>
              <a:latin typeface="Times New Roman" panose="02020603050405020304" pitchFamily="18" charset="0"/>
              <a:cs typeface="Times New Roman" panose="02020603050405020304" pitchFamily="18" charset="0"/>
            </a:endParaRPr>
          </a:p>
          <a:p>
            <a:pPr marL="1200150" lvl="1" indent="-457200" algn="just">
              <a:buClr>
                <a:srgbClr val="3333FF"/>
              </a:buClr>
              <a:buFont typeface="Wingdings" panose="05000000000000000000" pitchFamily="2" charset="2"/>
              <a:buChar char="§"/>
            </a:pPr>
            <a:r>
              <a:rPr lang="en-US" altLang="en-US" sz="3200">
                <a:solidFill>
                  <a:srgbClr val="FF0000"/>
                </a:solidFill>
                <a:latin typeface="Times New Roman" panose="02020603050405020304" pitchFamily="18" charset="0"/>
                <a:cs typeface="Times New Roman" panose="02020603050405020304" pitchFamily="18" charset="0"/>
              </a:rPr>
              <a:t>Excavation fatality rate is 112% higher than the rate for general construction</a:t>
            </a:r>
          </a:p>
          <a:p>
            <a:pPr marL="1200150" lvl="1" indent="-457200" algn="just">
              <a:buClr>
                <a:srgbClr val="3333FF"/>
              </a:buClr>
              <a:buFont typeface="Wingdings" panose="05000000000000000000" pitchFamily="2" charset="2"/>
              <a:buChar char="§"/>
            </a:pPr>
            <a:r>
              <a:rPr lang="en-US" altLang="en-US" sz="3200">
                <a:solidFill>
                  <a:schemeClr val="tx1"/>
                </a:solidFill>
                <a:latin typeface="Times New Roman" panose="02020603050405020304" pitchFamily="18" charset="0"/>
                <a:cs typeface="Times New Roman" panose="02020603050405020304" pitchFamily="18" charset="0"/>
              </a:rPr>
              <a:t>Most death are </a:t>
            </a:r>
          </a:p>
          <a:p>
            <a:pPr marL="1943100" lvl="4" indent="-457200" algn="just">
              <a:buClr>
                <a:srgbClr val="3333FF"/>
              </a:buClr>
              <a:buFont typeface="Wingdings" panose="05000000000000000000" pitchFamily="2" charset="2"/>
              <a:buChar char="Ø"/>
            </a:pPr>
            <a:r>
              <a:rPr lang="en-US" altLang="en-US" sz="2800">
                <a:solidFill>
                  <a:schemeClr val="tx1"/>
                </a:solidFill>
                <a:latin typeface="Times New Roman" panose="02020603050405020304" pitchFamily="18" charset="0"/>
                <a:cs typeface="Times New Roman" panose="02020603050405020304" pitchFamily="18" charset="0"/>
              </a:rPr>
              <a:t>men in age of 25-34</a:t>
            </a:r>
          </a:p>
          <a:p>
            <a:pPr marL="1943100" lvl="4" indent="-457200" algn="just">
              <a:buClr>
                <a:srgbClr val="3333FF"/>
              </a:buClr>
              <a:buFont typeface="Wingdings" panose="05000000000000000000" pitchFamily="2" charset="2"/>
              <a:buChar char="Ø"/>
            </a:pPr>
            <a:r>
              <a:rPr lang="en-US" altLang="en-US" sz="2800">
                <a:solidFill>
                  <a:schemeClr val="tx1"/>
                </a:solidFill>
                <a:latin typeface="Times New Roman" panose="02020603050405020304" pitchFamily="18" charset="0"/>
                <a:cs typeface="Times New Roman" panose="02020603050405020304" pitchFamily="18" charset="0"/>
              </a:rPr>
              <a:t>due to asphyxiation or internal injuries</a:t>
            </a:r>
          </a:p>
          <a:p>
            <a:pPr marL="1943100" lvl="4" indent="-457200" algn="just">
              <a:buClr>
                <a:srgbClr val="3333FF"/>
              </a:buClr>
              <a:buFont typeface="Wingdings" panose="05000000000000000000" pitchFamily="2" charset="2"/>
              <a:buChar char="Ø"/>
            </a:pPr>
            <a:r>
              <a:rPr lang="en-US" altLang="en-US" sz="2800">
                <a:solidFill>
                  <a:schemeClr val="tx1"/>
                </a:solidFill>
                <a:latin typeface="Times New Roman" panose="02020603050405020304" pitchFamily="18" charset="0"/>
                <a:cs typeface="Times New Roman" panose="02020603050405020304" pitchFamily="18" charset="0"/>
              </a:rPr>
              <a:t>companies of less than 50 workers</a:t>
            </a:r>
          </a:p>
          <a:p>
            <a:pPr marL="1943100" lvl="4" indent="-457200" algn="just">
              <a:buClr>
                <a:srgbClr val="3333FF"/>
              </a:buClr>
              <a:buFont typeface="Wingdings" panose="05000000000000000000" pitchFamily="2" charset="2"/>
              <a:buChar char="Ø"/>
            </a:pPr>
            <a:r>
              <a:rPr lang="en-US" altLang="en-US" sz="2800">
                <a:solidFill>
                  <a:schemeClr val="tx1"/>
                </a:solidFill>
                <a:latin typeface="Times New Roman" panose="02020603050405020304" pitchFamily="18" charset="0"/>
                <a:cs typeface="Times New Roman" panose="02020603050405020304" pitchFamily="18" charset="0"/>
              </a:rPr>
              <a:t>occurred in May, August, November in the South and Midwest</a:t>
            </a:r>
          </a:p>
        </p:txBody>
      </p:sp>
      <p:pic>
        <p:nvPicPr>
          <p:cNvPr id="6" name="Picture 5" descr="This icon shows a construction worker is digging an excavation" title="Excavation ic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5391" y="3125153"/>
            <a:ext cx="1647418" cy="1452562"/>
          </a:xfrm>
          <a:prstGeom prst="rect">
            <a:avLst/>
          </a:prstGeom>
        </p:spPr>
      </p:pic>
      <p:sp>
        <p:nvSpPr>
          <p:cNvPr id="5" name="Slide Number Placeholder 4"/>
          <p:cNvSpPr>
            <a:spLocks noGrp="1"/>
          </p:cNvSpPr>
          <p:nvPr>
            <p:ph type="sldNum" sz="quarter" idx="10"/>
          </p:nvPr>
        </p:nvSpPr>
        <p:spPr/>
        <p:txBody>
          <a:bodyPr/>
          <a:lstStyle/>
          <a:p>
            <a:fld id="{CE4D45F6-FF50-4BC5-8A2D-899CD8EC2ED8}" type="slidenum">
              <a:rPr lang="en-US" smtClean="0"/>
              <a:t>24</a:t>
            </a:fld>
            <a:endParaRPr lang="en-US"/>
          </a:p>
        </p:txBody>
      </p:sp>
    </p:spTree>
    <p:extLst>
      <p:ext uri="{BB962C8B-B14F-4D97-AF65-F5344CB8AC3E}">
        <p14:creationId xmlns:p14="http://schemas.microsoft.com/office/powerpoint/2010/main" val="2881837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503238"/>
            <a:ext cx="8229600" cy="563562"/>
          </a:xfrm>
        </p:spPr>
        <p:txBody>
          <a:bodyPr/>
          <a:lstStyle/>
          <a:p>
            <a:r>
              <a:rPr lang="en-GB" altLang="en-US" dirty="0">
                <a:latin typeface="Times New Roman" panose="02020603050405020304" pitchFamily="18" charset="0"/>
                <a:ea typeface="SimSun" panose="02010600030101010101" pitchFamily="2" charset="-122"/>
              </a:rPr>
              <a:t>Excavation Hazard Status</a:t>
            </a:r>
            <a:endParaRPr lang="en-US" altLang="en-US" dirty="0"/>
          </a:p>
        </p:txBody>
      </p:sp>
      <p:sp>
        <p:nvSpPr>
          <p:cNvPr id="8" name="Rectangle 7"/>
          <p:cNvSpPr>
            <a:spLocks noChangeArrowheads="1"/>
          </p:cNvSpPr>
          <p:nvPr/>
        </p:nvSpPr>
        <p:spPr bwMode="auto">
          <a:xfrm>
            <a:off x="228600" y="1143000"/>
            <a:ext cx="86868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42900" indent="-342900">
              <a:defRPr>
                <a:solidFill>
                  <a:schemeClr val="bg1"/>
                </a:solidFill>
                <a:latin typeface="Arial" panose="020B0604020202020204" pitchFamily="34" charset="0"/>
                <a:ea typeface="AR PL UMing HK" charset="0"/>
                <a:cs typeface="AR PL UMing HK" charset="0"/>
              </a:defRPr>
            </a:lvl1pPr>
            <a:lvl2pPr marL="1085850" indent="-342900">
              <a:defRPr>
                <a:solidFill>
                  <a:schemeClr val="bg1"/>
                </a:solidFill>
                <a:latin typeface="Arial" panose="020B0604020202020204" pitchFamily="34" charset="0"/>
                <a:ea typeface="AR PL UMing HK" charset="0"/>
                <a:cs typeface="AR PL UMing HK" charset="0"/>
              </a:defRPr>
            </a:lvl2pPr>
            <a:lvl3pPr>
              <a:defRPr>
                <a:solidFill>
                  <a:schemeClr val="bg1"/>
                </a:solidFill>
                <a:latin typeface="Arial" panose="020B0604020202020204" pitchFamily="34" charset="0"/>
                <a:ea typeface="AR PL UMing HK" charset="0"/>
                <a:cs typeface="AR PL UMing HK" charset="0"/>
              </a:defRPr>
            </a:lvl3pPr>
            <a:lvl4pPr>
              <a:defRPr>
                <a:solidFill>
                  <a:schemeClr val="bg1"/>
                </a:solidFill>
                <a:latin typeface="Arial" panose="020B0604020202020204" pitchFamily="34" charset="0"/>
                <a:ea typeface="AR PL UMing HK" charset="0"/>
                <a:cs typeface="AR PL UMing HK" charset="0"/>
              </a:defRPr>
            </a:lvl4pPr>
            <a:lvl5pPr>
              <a:defRPr>
                <a:solidFill>
                  <a:schemeClr val="bg1"/>
                </a:solidFill>
                <a:latin typeface="Arial" panose="020B0604020202020204" pitchFamily="34" charset="0"/>
                <a:ea typeface="AR PL UMing HK" charset="0"/>
                <a:cs typeface="AR PL UMing HK" charset="0"/>
              </a:defRPr>
            </a:lvl5pPr>
            <a:lvl6pPr marL="2514600" indent="-228600" defTabSz="457200" eaLnBrk="0" fontAlgn="base" hangingPunct="0">
              <a:spcBef>
                <a:spcPct val="0"/>
              </a:spcBef>
              <a:spcAft>
                <a:spcPct val="0"/>
              </a:spcAft>
              <a:buFont typeface="Arial" panose="020B0604020202020204" pitchFamily="34" charset="0"/>
              <a:defRPr>
                <a:solidFill>
                  <a:schemeClr val="bg1"/>
                </a:solidFill>
                <a:latin typeface="Arial" panose="020B0604020202020204" pitchFamily="34" charset="0"/>
                <a:ea typeface="AR PL UMing HK" charset="0"/>
                <a:cs typeface="AR PL UMing HK" charset="0"/>
              </a:defRPr>
            </a:lvl6pPr>
            <a:lvl7pPr marL="2971800" indent="-228600" defTabSz="457200" eaLnBrk="0" fontAlgn="base" hangingPunct="0">
              <a:spcBef>
                <a:spcPct val="0"/>
              </a:spcBef>
              <a:spcAft>
                <a:spcPct val="0"/>
              </a:spcAft>
              <a:buFont typeface="Arial" panose="020B0604020202020204" pitchFamily="34" charset="0"/>
              <a:defRPr>
                <a:solidFill>
                  <a:schemeClr val="bg1"/>
                </a:solidFill>
                <a:latin typeface="Arial" panose="020B0604020202020204" pitchFamily="34" charset="0"/>
                <a:ea typeface="AR PL UMing HK" charset="0"/>
                <a:cs typeface="AR PL UMing HK" charset="0"/>
              </a:defRPr>
            </a:lvl7pPr>
            <a:lvl8pPr marL="3429000" indent="-228600" defTabSz="457200" eaLnBrk="0" fontAlgn="base" hangingPunct="0">
              <a:spcBef>
                <a:spcPct val="0"/>
              </a:spcBef>
              <a:spcAft>
                <a:spcPct val="0"/>
              </a:spcAft>
              <a:buFont typeface="Arial" panose="020B0604020202020204" pitchFamily="34" charset="0"/>
              <a:defRPr>
                <a:solidFill>
                  <a:schemeClr val="bg1"/>
                </a:solidFill>
                <a:latin typeface="Arial" panose="020B0604020202020204" pitchFamily="34" charset="0"/>
                <a:ea typeface="AR PL UMing HK" charset="0"/>
                <a:cs typeface="AR PL UMing HK" charset="0"/>
              </a:defRPr>
            </a:lvl8pPr>
            <a:lvl9pPr marL="3886200" indent="-228600" defTabSz="457200" eaLnBrk="0" fontAlgn="base" hangingPunct="0">
              <a:spcBef>
                <a:spcPct val="0"/>
              </a:spcBef>
              <a:spcAft>
                <a:spcPct val="0"/>
              </a:spcAft>
              <a:buFont typeface="Arial" panose="020B0604020202020204" pitchFamily="34" charset="0"/>
              <a:defRPr>
                <a:solidFill>
                  <a:schemeClr val="bg1"/>
                </a:solidFill>
                <a:latin typeface="Arial" panose="020B0604020202020204" pitchFamily="34" charset="0"/>
                <a:ea typeface="AR PL UMing HK" charset="0"/>
                <a:cs typeface="AR PL UMing HK" charset="0"/>
              </a:defRPr>
            </a:lvl9pPr>
          </a:lstStyle>
          <a:p>
            <a:pPr marL="457200" indent="-457200" algn="just">
              <a:buClr>
                <a:srgbClr val="3333FF"/>
              </a:buClr>
              <a:buFont typeface="Wingdings" panose="05000000000000000000" pitchFamily="2" charset="2"/>
              <a:buChar char="q"/>
            </a:pPr>
            <a:r>
              <a:rPr lang="en-US" altLang="en-US" sz="3200">
                <a:solidFill>
                  <a:schemeClr val="tx1"/>
                </a:solidFill>
                <a:latin typeface="Times New Roman" panose="02020603050405020304" pitchFamily="18" charset="0"/>
                <a:cs typeface="Times New Roman" panose="02020603050405020304" pitchFamily="18" charset="0"/>
              </a:rPr>
              <a:t>In recent years, trenching and excavation fatalities reach an alarming number </a:t>
            </a:r>
          </a:p>
        </p:txBody>
      </p:sp>
      <p:sp>
        <p:nvSpPr>
          <p:cNvPr id="6" name="Rectangle 5"/>
          <p:cNvSpPr/>
          <p:nvPr/>
        </p:nvSpPr>
        <p:spPr>
          <a:xfrm>
            <a:off x="121855" y="2146278"/>
            <a:ext cx="8806249" cy="2985433"/>
          </a:xfrm>
          <a:prstGeom prst="rect">
            <a:avLst/>
          </a:prstGeom>
        </p:spPr>
        <p:txBody>
          <a:bodyPr wrap="square">
            <a:spAutoFit/>
          </a:bodyPr>
          <a:lstStyle/>
          <a:p>
            <a:pPr marL="457200" indent="-457200">
              <a:buClr>
                <a:srgbClr val="3333FF"/>
              </a:buClr>
              <a:buFont typeface="Wingdings" panose="05000000000000000000" pitchFamily="2" charset="2"/>
              <a:buChar char="q"/>
            </a:pPr>
            <a:r>
              <a:rPr lang="en-US" altLang="en-US" sz="3200">
                <a:latin typeface="Times New Roman" panose="02020603050405020304" pitchFamily="18" charset="0"/>
                <a:cs typeface="Times New Roman" panose="02020603050405020304" pitchFamily="18" charset="0"/>
              </a:rPr>
              <a:t>Current status and trend</a:t>
            </a:r>
          </a:p>
          <a:p>
            <a:pPr marL="914400" lvl="1" indent="-457200">
              <a:buClr>
                <a:srgbClr val="3333FF"/>
              </a:buClr>
              <a:buFont typeface="Wingdings" panose="05000000000000000000" pitchFamily="2" charset="2"/>
              <a:buChar char="§"/>
            </a:pPr>
            <a:endParaRPr lang="en-US" altLang="en-US" sz="1400">
              <a:latin typeface="Times New Roman" panose="02020603050405020304" pitchFamily="18" charset="0"/>
              <a:cs typeface="Times New Roman" panose="02020603050405020304" pitchFamily="18" charset="0"/>
            </a:endParaRPr>
          </a:p>
          <a:p>
            <a:pPr marL="914400" lvl="1" indent="-457200">
              <a:buClr>
                <a:srgbClr val="3333FF"/>
              </a:buClr>
              <a:buFont typeface="Wingdings" panose="05000000000000000000" pitchFamily="2" charset="2"/>
              <a:buChar char="§"/>
            </a:pPr>
            <a:r>
              <a:rPr lang="en-US" altLang="en-US" sz="3200">
                <a:latin typeface="Times New Roman" panose="02020603050405020304" pitchFamily="18" charset="0"/>
                <a:cs typeface="Times New Roman" panose="02020603050405020304" pitchFamily="18" charset="0"/>
              </a:rPr>
              <a:t>Skilled construction labor is in short supply</a:t>
            </a:r>
          </a:p>
          <a:p>
            <a:pPr marL="914400" lvl="1" indent="-457200">
              <a:buClr>
                <a:srgbClr val="3333FF"/>
              </a:buClr>
              <a:buFont typeface="Wingdings" panose="05000000000000000000" pitchFamily="2" charset="2"/>
              <a:buChar char="§"/>
            </a:pPr>
            <a:endParaRPr lang="en-US" altLang="en-US" sz="1400">
              <a:latin typeface="Times New Roman" panose="02020603050405020304" pitchFamily="18" charset="0"/>
              <a:cs typeface="Times New Roman" panose="02020603050405020304" pitchFamily="18" charset="0"/>
            </a:endParaRPr>
          </a:p>
          <a:p>
            <a:pPr marL="914400" lvl="1" indent="-457200">
              <a:buClr>
                <a:srgbClr val="3333FF"/>
              </a:buClr>
              <a:buFont typeface="Wingdings" panose="05000000000000000000" pitchFamily="2" charset="2"/>
              <a:buChar char="§"/>
            </a:pPr>
            <a:r>
              <a:rPr lang="en-US" altLang="en-US" sz="3200">
                <a:latin typeface="Times New Roman" panose="02020603050405020304" pitchFamily="18" charset="0"/>
                <a:cs typeface="Times New Roman" panose="02020603050405020304" pitchFamily="18" charset="0"/>
              </a:rPr>
              <a:t>Some young construction workers are lack of experience, especially in trenching and excavation</a:t>
            </a:r>
            <a:endParaRPr lang="en-US" altLang="en-US" sz="3600">
              <a:latin typeface="Times New Roman" panose="02020603050405020304" pitchFamily="18" charset="0"/>
              <a:cs typeface="Times New Roman" panose="02020603050405020304" pitchFamily="18" charset="0"/>
            </a:endParaRPr>
          </a:p>
        </p:txBody>
      </p:sp>
      <p:sp>
        <p:nvSpPr>
          <p:cNvPr id="11" name="Rectangle 1"/>
          <p:cNvSpPr>
            <a:spLocks noChangeArrowheads="1"/>
          </p:cNvSpPr>
          <p:nvPr/>
        </p:nvSpPr>
        <p:spPr bwMode="auto">
          <a:xfrm>
            <a:off x="228600" y="5210594"/>
            <a:ext cx="8686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FF00"/>
              </a:buClr>
              <a:buSzPct val="65000"/>
              <a:buFont typeface="Monotype Sorts" pitchFamily="2" charset="2"/>
              <a:buChar char="l"/>
              <a:defRPr kumimoji="1" sz="2800" b="1">
                <a:solidFill>
                  <a:srgbClr val="FFFFFF"/>
                </a:solidFill>
                <a:latin typeface="Arial" panose="020B0604020202020204" pitchFamily="34" charset="0"/>
              </a:defRPr>
            </a:lvl1pPr>
            <a:lvl2pPr marL="742950" indent="-285750">
              <a:spcBef>
                <a:spcPct val="20000"/>
              </a:spcBef>
              <a:buClr>
                <a:srgbClr val="FFFF00"/>
              </a:buClr>
              <a:buFont typeface="Wingdings" panose="05000000000000000000" pitchFamily="2" charset="2"/>
              <a:buChar char="Ø"/>
              <a:defRPr kumimoji="1" sz="2800" b="1">
                <a:solidFill>
                  <a:srgbClr val="FFFFFF"/>
                </a:solidFill>
                <a:latin typeface="Arial" panose="020B0604020202020204" pitchFamily="34" charset="0"/>
              </a:defRPr>
            </a:lvl2pPr>
            <a:lvl3pPr marL="1143000" indent="-228600">
              <a:spcBef>
                <a:spcPct val="20000"/>
              </a:spcBef>
              <a:buChar char="•"/>
              <a:defRPr kumimoji="1" sz="2800" b="1">
                <a:solidFill>
                  <a:srgbClr val="FFFFFF"/>
                </a:solidFill>
                <a:latin typeface="Arial" panose="020B0604020202020204" pitchFamily="34" charset="0"/>
              </a:defRPr>
            </a:lvl3pPr>
            <a:lvl4pPr marL="1600200" indent="-228600">
              <a:spcBef>
                <a:spcPct val="20000"/>
              </a:spcBef>
              <a:buChar char="–"/>
              <a:defRPr kumimoji="1" sz="2800" b="1">
                <a:solidFill>
                  <a:srgbClr val="FFFFFF"/>
                </a:solidFill>
                <a:latin typeface="Arial" panose="020B0604020202020204" pitchFamily="34" charset="0"/>
              </a:defRPr>
            </a:lvl4pPr>
            <a:lvl5pPr marL="2057400" indent="-228600">
              <a:spcBef>
                <a:spcPct val="20000"/>
              </a:spcBef>
              <a:buChar char="»"/>
              <a:defRPr kumimoji="1" sz="2800" b="1">
                <a:solidFill>
                  <a:srgbClr val="FFFFFF"/>
                </a:solidFill>
                <a:latin typeface="Arial" panose="020B0604020202020204" pitchFamily="34" charset="0"/>
              </a:defRPr>
            </a:lvl5pPr>
            <a:lvl6pPr marL="2514600" indent="-228600" eaLnBrk="0" fontAlgn="base" hangingPunct="0">
              <a:spcBef>
                <a:spcPct val="20000"/>
              </a:spcBef>
              <a:spcAft>
                <a:spcPct val="0"/>
              </a:spcAft>
              <a:buChar char="»"/>
              <a:defRPr kumimoji="1" sz="2800" b="1">
                <a:solidFill>
                  <a:srgbClr val="FFFFFF"/>
                </a:solidFill>
                <a:latin typeface="Arial" panose="020B0604020202020204" pitchFamily="34" charset="0"/>
              </a:defRPr>
            </a:lvl6pPr>
            <a:lvl7pPr marL="2971800" indent="-228600" eaLnBrk="0" fontAlgn="base" hangingPunct="0">
              <a:spcBef>
                <a:spcPct val="20000"/>
              </a:spcBef>
              <a:spcAft>
                <a:spcPct val="0"/>
              </a:spcAft>
              <a:buChar char="»"/>
              <a:defRPr kumimoji="1" sz="2800" b="1">
                <a:solidFill>
                  <a:srgbClr val="FFFFFF"/>
                </a:solidFill>
                <a:latin typeface="Arial" panose="020B0604020202020204" pitchFamily="34" charset="0"/>
              </a:defRPr>
            </a:lvl7pPr>
            <a:lvl8pPr marL="3429000" indent="-228600" eaLnBrk="0" fontAlgn="base" hangingPunct="0">
              <a:spcBef>
                <a:spcPct val="20000"/>
              </a:spcBef>
              <a:spcAft>
                <a:spcPct val="0"/>
              </a:spcAft>
              <a:buChar char="»"/>
              <a:defRPr kumimoji="1" sz="2800" b="1">
                <a:solidFill>
                  <a:srgbClr val="FFFFFF"/>
                </a:solidFill>
                <a:latin typeface="Arial" panose="020B0604020202020204" pitchFamily="34" charset="0"/>
              </a:defRPr>
            </a:lvl8pPr>
            <a:lvl9pPr marL="3886200" indent="-228600" eaLnBrk="0" fontAlgn="base" hangingPunct="0">
              <a:spcBef>
                <a:spcPct val="20000"/>
              </a:spcBef>
              <a:spcAft>
                <a:spcPct val="0"/>
              </a:spcAft>
              <a:buChar char="»"/>
              <a:defRPr kumimoji="1" sz="2800" b="1">
                <a:solidFill>
                  <a:srgbClr val="FFFFFF"/>
                </a:solidFill>
                <a:latin typeface="Arial" panose="020B0604020202020204" pitchFamily="34" charset="0"/>
              </a:defRPr>
            </a:lvl9pPr>
          </a:lstStyle>
          <a:p>
            <a:pPr algn="ctr">
              <a:spcBef>
                <a:spcPct val="0"/>
              </a:spcBef>
              <a:buClrTx/>
              <a:buSzTx/>
              <a:buFontTx/>
              <a:buNone/>
            </a:pPr>
            <a:r>
              <a:rPr kumimoji="0" lang="en-US" altLang="en-US" sz="2400" b="0">
                <a:solidFill>
                  <a:schemeClr val="tx1"/>
                </a:solidFill>
              </a:rPr>
              <a:t>A video is embedded here for trenching and excavation safety, found at </a:t>
            </a:r>
          </a:p>
          <a:p>
            <a:pPr algn="ctr">
              <a:spcBef>
                <a:spcPct val="0"/>
              </a:spcBef>
              <a:buClrTx/>
              <a:buSzTx/>
              <a:buFontTx/>
              <a:buNone/>
            </a:pPr>
            <a:r>
              <a:rPr kumimoji="0" lang="en-US" altLang="en-US" sz="2400" b="0">
                <a:solidFill>
                  <a:schemeClr val="tx1"/>
                </a:solidFill>
              </a:rPr>
              <a:t>(https://www.youtube.com/watch?v=6dTu34WqCC0)</a:t>
            </a:r>
          </a:p>
        </p:txBody>
      </p:sp>
      <p:sp>
        <p:nvSpPr>
          <p:cNvPr id="5" name="Slide Number Placeholder 4"/>
          <p:cNvSpPr>
            <a:spLocks noGrp="1"/>
          </p:cNvSpPr>
          <p:nvPr>
            <p:ph type="sldNum" sz="quarter" idx="10"/>
          </p:nvPr>
        </p:nvSpPr>
        <p:spPr/>
        <p:txBody>
          <a:bodyPr/>
          <a:lstStyle/>
          <a:p>
            <a:fld id="{CE4D45F6-FF50-4BC5-8A2D-899CD8EC2ED8}" type="slidenum">
              <a:rPr lang="en-US" smtClean="0"/>
              <a:t>25</a:t>
            </a:fld>
            <a:endParaRPr lang="en-US"/>
          </a:p>
        </p:txBody>
      </p:sp>
    </p:spTree>
    <p:extLst>
      <p:ext uri="{BB962C8B-B14F-4D97-AF65-F5344CB8AC3E}">
        <p14:creationId xmlns:p14="http://schemas.microsoft.com/office/powerpoint/2010/main" val="12225037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503238"/>
            <a:ext cx="8229600" cy="563562"/>
          </a:xfrm>
        </p:spPr>
        <p:txBody>
          <a:bodyPr/>
          <a:lstStyle/>
          <a:p>
            <a:r>
              <a:rPr lang="en-GB" altLang="en-US">
                <a:latin typeface="Times New Roman" panose="02020603050405020304" pitchFamily="18" charset="0"/>
                <a:ea typeface="SimSun" panose="02010600030101010101" pitchFamily="2" charset="-122"/>
              </a:rPr>
              <a:t>OSHA Educational Efforts</a:t>
            </a:r>
            <a:endParaRPr lang="en-US" altLang="en-US"/>
          </a:p>
        </p:txBody>
      </p:sp>
      <p:sp>
        <p:nvSpPr>
          <p:cNvPr id="8" name="Rectangle 7"/>
          <p:cNvSpPr/>
          <p:nvPr/>
        </p:nvSpPr>
        <p:spPr>
          <a:xfrm>
            <a:off x="266700" y="1339396"/>
            <a:ext cx="8420100" cy="4524315"/>
          </a:xfrm>
          <a:prstGeom prst="rect">
            <a:avLst/>
          </a:prstGeom>
        </p:spPr>
        <p:txBody>
          <a:bodyPr wrap="square">
            <a:spAutoFit/>
          </a:bodyPr>
          <a:lstStyle/>
          <a:p>
            <a:pPr marL="457200" indent="-457200" algn="just">
              <a:buClr>
                <a:srgbClr val="3333FF"/>
              </a:buClr>
              <a:buFont typeface="Wingdings" panose="05000000000000000000" pitchFamily="2" charset="2"/>
              <a:buChar char="q"/>
            </a:pPr>
            <a:r>
              <a:rPr lang="en-US" altLang="en-US" sz="3200">
                <a:latin typeface="Times New Roman" panose="02020603050405020304" pitchFamily="18" charset="0"/>
                <a:cs typeface="Times New Roman" panose="02020603050405020304" pitchFamily="18" charset="0"/>
              </a:rPr>
              <a:t>From 2018, OSHA started National Emphasis Program (NEP) on trenching and excavation to increase education and enforcement efforts</a:t>
            </a:r>
          </a:p>
          <a:p>
            <a:pPr marL="457200" indent="-457200" algn="just">
              <a:buClr>
                <a:srgbClr val="3333FF"/>
              </a:buClr>
              <a:buFont typeface="Wingdings" panose="05000000000000000000" pitchFamily="2" charset="2"/>
              <a:buChar char="q"/>
            </a:pPr>
            <a:endParaRPr lang="en-US" altLang="en-US" sz="3200">
              <a:latin typeface="Times New Roman" panose="02020603050405020304" pitchFamily="18" charset="0"/>
              <a:cs typeface="Times New Roman" panose="02020603050405020304" pitchFamily="18" charset="0"/>
            </a:endParaRPr>
          </a:p>
          <a:p>
            <a:pPr marL="914400" lvl="1" indent="-457200" algn="just">
              <a:buClr>
                <a:srgbClr val="3333FF"/>
              </a:buClr>
              <a:buFont typeface="Wingdings" panose="05000000000000000000" pitchFamily="2" charset="2"/>
              <a:buChar char="§"/>
            </a:pPr>
            <a:r>
              <a:rPr lang="en-US" altLang="en-US" sz="3200">
                <a:latin typeface="Times New Roman" panose="02020603050405020304" pitchFamily="18" charset="0"/>
                <a:cs typeface="Times New Roman" panose="02020603050405020304" pitchFamily="18" charset="0"/>
              </a:rPr>
              <a:t>Require each area office and region develop and implement outreach program</a:t>
            </a:r>
          </a:p>
          <a:p>
            <a:pPr marL="914400" lvl="1" indent="-457200" algn="just">
              <a:buClr>
                <a:srgbClr val="3333FF"/>
              </a:buClr>
              <a:buFont typeface="Wingdings" panose="05000000000000000000" pitchFamily="2" charset="2"/>
              <a:buChar char="§"/>
            </a:pPr>
            <a:r>
              <a:rPr lang="en-US" altLang="en-US" sz="3200">
                <a:latin typeface="Times New Roman" panose="02020603050405020304" pitchFamily="18" charset="0"/>
                <a:cs typeface="Times New Roman" panose="02020603050405020304" pitchFamily="18" charset="0"/>
              </a:rPr>
              <a:t>Increases compliance assistant for trenching</a:t>
            </a:r>
          </a:p>
          <a:p>
            <a:pPr marL="914400" lvl="1" indent="-457200" algn="just">
              <a:buClr>
                <a:srgbClr val="3333FF"/>
              </a:buClr>
              <a:buFont typeface="Wingdings" panose="05000000000000000000" pitchFamily="2" charset="2"/>
              <a:buChar char="§"/>
            </a:pPr>
            <a:r>
              <a:rPr lang="en-US" altLang="en-US" sz="3200">
                <a:latin typeface="Times New Roman" panose="02020603050405020304" pitchFamily="18" charset="0"/>
                <a:cs typeface="Times New Roman" panose="02020603050405020304" pitchFamily="18" charset="0"/>
              </a:rPr>
              <a:t>Issue trenching safety QuickCard, updated posters and  web pages</a:t>
            </a:r>
          </a:p>
        </p:txBody>
      </p:sp>
      <p:sp>
        <p:nvSpPr>
          <p:cNvPr id="5" name="Slide Number Placeholder 4"/>
          <p:cNvSpPr>
            <a:spLocks noGrp="1"/>
          </p:cNvSpPr>
          <p:nvPr>
            <p:ph type="sldNum" sz="quarter" idx="10"/>
          </p:nvPr>
        </p:nvSpPr>
        <p:spPr/>
        <p:txBody>
          <a:bodyPr/>
          <a:lstStyle/>
          <a:p>
            <a:fld id="{CE4D45F6-FF50-4BC5-8A2D-899CD8EC2ED8}" type="slidenum">
              <a:rPr lang="en-US" smtClean="0"/>
              <a:t>26</a:t>
            </a:fld>
            <a:endParaRPr lang="en-US"/>
          </a:p>
        </p:txBody>
      </p:sp>
    </p:spTree>
    <p:extLst>
      <p:ext uri="{BB962C8B-B14F-4D97-AF65-F5344CB8AC3E}">
        <p14:creationId xmlns:p14="http://schemas.microsoft.com/office/powerpoint/2010/main" val="8461018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503238"/>
            <a:ext cx="8229600" cy="563562"/>
          </a:xfrm>
        </p:spPr>
        <p:txBody>
          <a:bodyPr/>
          <a:lstStyle/>
          <a:p>
            <a:r>
              <a:rPr lang="en-GB" altLang="en-US">
                <a:latin typeface="Times New Roman" panose="02020603050405020304" pitchFamily="18" charset="0"/>
                <a:ea typeface="SimSun" panose="02010600030101010101" pitchFamily="2" charset="-122"/>
              </a:rPr>
              <a:t>Excavation Hazard Symbols</a:t>
            </a:r>
            <a:endParaRPr lang="en-US" altLang="en-US"/>
          </a:p>
        </p:txBody>
      </p:sp>
      <p:sp>
        <p:nvSpPr>
          <p:cNvPr id="8" name="Content Placeholder 2"/>
          <p:cNvSpPr txBox="1">
            <a:spLocks/>
          </p:cNvSpPr>
          <p:nvPr/>
        </p:nvSpPr>
        <p:spPr bwMode="auto">
          <a:xfrm>
            <a:off x="304800" y="1524000"/>
            <a:ext cx="8412162" cy="952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685800" indent="-22860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algn="just" defTabSz="914400" eaLnBrk="1" hangingPunct="1">
              <a:buClr>
                <a:srgbClr val="3333FF"/>
              </a:buClr>
              <a:buFont typeface="Wingdings" panose="05000000000000000000" pitchFamily="2" charset="2"/>
              <a:buChar char="q"/>
            </a:pPr>
            <a:r>
              <a:rPr lang="en-US" altLang="en-US" sz="2800">
                <a:latin typeface="Times New Roman" panose="02020603050405020304" pitchFamily="18" charset="0"/>
                <a:cs typeface="Times New Roman" panose="02020603050405020304" pitchFamily="18" charset="0"/>
              </a:rPr>
              <a:t> </a:t>
            </a:r>
            <a:r>
              <a:rPr lang="en-US" altLang="en-US" sz="3200">
                <a:latin typeface="Times New Roman" panose="02020603050405020304" pitchFamily="18" charset="0"/>
                <a:cs typeface="Times New Roman" panose="02020603050405020304" pitchFamily="18" charset="0"/>
              </a:rPr>
              <a:t>These symbols tell you if the situation in the picture is safe or not safe during this training.</a:t>
            </a:r>
            <a:endParaRPr lang="en-US" altLang="en-US">
              <a:latin typeface="Times New Roman" panose="02020603050405020304" pitchFamily="18" charset="0"/>
              <a:cs typeface="Times New Roman" panose="02020603050405020304" pitchFamily="18" charset="0"/>
            </a:endParaRPr>
          </a:p>
          <a:p>
            <a:pPr algn="just" defTabSz="914400" eaLnBrk="1" hangingPunct="1">
              <a:buClr>
                <a:srgbClr val="3333FF"/>
              </a:buClr>
              <a:buFont typeface="Wingdings" panose="05000000000000000000" pitchFamily="2" charset="2"/>
              <a:buChar char="q"/>
            </a:pPr>
            <a:endParaRPr lang="en-US" altLang="en-US" sz="2000">
              <a:latin typeface="Times New Roman" panose="02020603050405020304" pitchFamily="18" charset="0"/>
              <a:cs typeface="Times New Roman" panose="02020603050405020304" pitchFamily="18" charset="0"/>
            </a:endParaRPr>
          </a:p>
          <a:p>
            <a:pPr defTabSz="914400" eaLnBrk="1" hangingPunct="1"/>
            <a:endParaRPr lang="en-US" altLang="en-US"/>
          </a:p>
        </p:txBody>
      </p:sp>
      <p:sp>
        <p:nvSpPr>
          <p:cNvPr id="18" name="Rectangle 17"/>
          <p:cNvSpPr/>
          <p:nvPr/>
        </p:nvSpPr>
        <p:spPr>
          <a:xfrm>
            <a:off x="2133600" y="2933700"/>
            <a:ext cx="1276311" cy="769441"/>
          </a:xfrm>
          <a:prstGeom prst="rect">
            <a:avLst/>
          </a:prstGeom>
        </p:spPr>
        <p:txBody>
          <a:bodyPr wrap="none">
            <a:spAutoFit/>
          </a:bodyPr>
          <a:lstStyle/>
          <a:p>
            <a:r>
              <a:rPr lang="en-US" altLang="en-US" sz="4400" b="1">
                <a:latin typeface="Times New Roman" panose="02020603050405020304" pitchFamily="18" charset="0"/>
                <a:cs typeface="Times New Roman" panose="02020603050405020304" pitchFamily="18" charset="0"/>
              </a:rPr>
              <a:t>Safe</a:t>
            </a:r>
            <a:r>
              <a:rPr lang="en-US" altLang="en-US">
                <a:latin typeface="Times New Roman" panose="02020603050405020304" pitchFamily="18" charset="0"/>
                <a:cs typeface="Times New Roman" panose="02020603050405020304" pitchFamily="18" charset="0"/>
              </a:rPr>
              <a:t> </a:t>
            </a:r>
            <a:endParaRPr lang="en-US"/>
          </a:p>
        </p:txBody>
      </p:sp>
      <p:sp>
        <p:nvSpPr>
          <p:cNvPr id="15" name="Rectangle 14"/>
          <p:cNvSpPr/>
          <p:nvPr/>
        </p:nvSpPr>
        <p:spPr>
          <a:xfrm>
            <a:off x="2198349" y="3783548"/>
            <a:ext cx="888385" cy="1631216"/>
          </a:xfrm>
          <a:prstGeom prst="rect">
            <a:avLst/>
          </a:prstGeom>
        </p:spPr>
        <p:txBody>
          <a:bodyPr wrap="none">
            <a:spAutoFit/>
          </a:bodyPr>
          <a:lstStyle/>
          <a:p>
            <a:r>
              <a:rPr lang="en-US" altLang="en-US" sz="9600" b="1">
                <a:solidFill>
                  <a:srgbClr val="00B050"/>
                </a:solidFill>
                <a:latin typeface="Times New Roman" panose="02020603050405020304" pitchFamily="18" charset="0"/>
                <a:cs typeface="Times New Roman" panose="02020603050405020304" pitchFamily="18" charset="0"/>
              </a:rPr>
              <a:t>√</a:t>
            </a:r>
            <a:endParaRPr lang="en-US" sz="9600" b="1">
              <a:solidFill>
                <a:srgbClr val="00B050"/>
              </a:solidFill>
            </a:endParaRPr>
          </a:p>
        </p:txBody>
      </p:sp>
      <p:sp>
        <p:nvSpPr>
          <p:cNvPr id="17" name="Rectangle 16"/>
          <p:cNvSpPr/>
          <p:nvPr/>
        </p:nvSpPr>
        <p:spPr>
          <a:xfrm>
            <a:off x="4991734" y="2933699"/>
            <a:ext cx="2199641" cy="769441"/>
          </a:xfrm>
          <a:prstGeom prst="rect">
            <a:avLst/>
          </a:prstGeom>
        </p:spPr>
        <p:txBody>
          <a:bodyPr wrap="none">
            <a:spAutoFit/>
          </a:bodyPr>
          <a:lstStyle/>
          <a:p>
            <a:r>
              <a:rPr lang="en-US" altLang="en-US" sz="4400" b="1">
                <a:latin typeface="Times New Roman" panose="02020603050405020304" pitchFamily="18" charset="0"/>
                <a:cs typeface="Times New Roman" panose="02020603050405020304" pitchFamily="18" charset="0"/>
              </a:rPr>
              <a:t>Not safe</a:t>
            </a:r>
            <a:r>
              <a:rPr lang="en-US" altLang="en-US">
                <a:latin typeface="Times New Roman" panose="02020603050405020304" pitchFamily="18" charset="0"/>
                <a:cs typeface="Times New Roman" panose="02020603050405020304" pitchFamily="18" charset="0"/>
              </a:rPr>
              <a:t> </a:t>
            </a:r>
            <a:endParaRPr lang="en-US"/>
          </a:p>
        </p:txBody>
      </p:sp>
      <p:sp>
        <p:nvSpPr>
          <p:cNvPr id="16" name="Rectangle 15"/>
          <p:cNvSpPr/>
          <p:nvPr/>
        </p:nvSpPr>
        <p:spPr>
          <a:xfrm>
            <a:off x="5600099" y="3707348"/>
            <a:ext cx="915635" cy="1631216"/>
          </a:xfrm>
          <a:prstGeom prst="rect">
            <a:avLst/>
          </a:prstGeom>
        </p:spPr>
        <p:txBody>
          <a:bodyPr wrap="none">
            <a:spAutoFit/>
          </a:bodyPr>
          <a:lstStyle/>
          <a:p>
            <a:r>
              <a:rPr lang="en-US" altLang="en-US" sz="9600" b="1">
                <a:solidFill>
                  <a:srgbClr val="FF0000"/>
                </a:solidFill>
                <a:latin typeface="Times New Roman" panose="02020603050405020304" pitchFamily="18" charset="0"/>
                <a:cs typeface="Times New Roman" panose="02020603050405020304" pitchFamily="18" charset="0"/>
              </a:rPr>
              <a:t>×</a:t>
            </a:r>
            <a:endParaRPr lang="en-US" sz="9600" b="1">
              <a:solidFill>
                <a:srgbClr val="FF0000"/>
              </a:solidFill>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27</a:t>
            </a:fld>
            <a:endParaRPr lang="en-US"/>
          </a:p>
        </p:txBody>
      </p:sp>
    </p:spTree>
    <p:extLst>
      <p:ext uri="{BB962C8B-B14F-4D97-AF65-F5344CB8AC3E}">
        <p14:creationId xmlns:p14="http://schemas.microsoft.com/office/powerpoint/2010/main" val="16926684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503238"/>
            <a:ext cx="8229600" cy="563562"/>
          </a:xfrm>
        </p:spPr>
        <p:txBody>
          <a:bodyPr/>
          <a:lstStyle/>
          <a:p>
            <a:r>
              <a:rPr lang="en-GB" altLang="en-US">
                <a:latin typeface="Times New Roman" panose="02020603050405020304" pitchFamily="18" charset="0"/>
                <a:ea typeface="SimSun" panose="02010600030101010101" pitchFamily="2" charset="-122"/>
              </a:rPr>
              <a:t>A Case Study Discussion</a:t>
            </a:r>
            <a:endParaRPr lang="en-US" altLang="en-US"/>
          </a:p>
        </p:txBody>
      </p:sp>
      <p:sp>
        <p:nvSpPr>
          <p:cNvPr id="14" name="TextBox 28"/>
          <p:cNvSpPr txBox="1">
            <a:spLocks noChangeArrowheads="1"/>
          </p:cNvSpPr>
          <p:nvPr/>
        </p:nvSpPr>
        <p:spPr bwMode="auto">
          <a:xfrm>
            <a:off x="152399" y="1699904"/>
            <a:ext cx="8839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457200" indent="-457200" eaLnBrk="1" hangingPunct="1">
              <a:lnSpc>
                <a:spcPct val="100000"/>
              </a:lnSpc>
              <a:spcBef>
                <a:spcPct val="0"/>
              </a:spcBef>
              <a:buClr>
                <a:srgbClr val="0000FF"/>
              </a:buClr>
              <a:buFont typeface="Wingdings" panose="05000000000000000000" pitchFamily="2" charset="2"/>
              <a:buChar char="q"/>
            </a:pPr>
            <a:r>
              <a:rPr lang="en-US" altLang="en-US" sz="3200" b="1">
                <a:latin typeface="Times New Roman" panose="02020603050405020304" pitchFamily="18" charset="0"/>
                <a:ea typeface="SimSun" panose="02010600030101010101" pitchFamily="2" charset="-122"/>
              </a:rPr>
              <a:t>Excavation is very hazardous (injury or death) </a:t>
            </a:r>
          </a:p>
        </p:txBody>
      </p:sp>
      <p:sp>
        <p:nvSpPr>
          <p:cNvPr id="11" name="Rectangle 1"/>
          <p:cNvSpPr>
            <a:spLocks noChangeArrowheads="1"/>
          </p:cNvSpPr>
          <p:nvPr/>
        </p:nvSpPr>
        <p:spPr bwMode="auto">
          <a:xfrm>
            <a:off x="914400" y="3291684"/>
            <a:ext cx="484551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FF00"/>
              </a:buClr>
              <a:buSzPct val="65000"/>
              <a:buFont typeface="Monotype Sorts" pitchFamily="2" charset="2"/>
              <a:buChar char="l"/>
              <a:defRPr kumimoji="1" sz="2800" b="1">
                <a:solidFill>
                  <a:srgbClr val="FFFFFF"/>
                </a:solidFill>
                <a:latin typeface="Arial" panose="020B0604020202020204" pitchFamily="34" charset="0"/>
              </a:defRPr>
            </a:lvl1pPr>
            <a:lvl2pPr marL="742950" indent="-285750">
              <a:spcBef>
                <a:spcPct val="20000"/>
              </a:spcBef>
              <a:buClr>
                <a:srgbClr val="FFFF00"/>
              </a:buClr>
              <a:buFont typeface="Wingdings" panose="05000000000000000000" pitchFamily="2" charset="2"/>
              <a:buChar char="Ø"/>
              <a:defRPr kumimoji="1" sz="2800" b="1">
                <a:solidFill>
                  <a:srgbClr val="FFFFFF"/>
                </a:solidFill>
                <a:latin typeface="Arial" panose="020B0604020202020204" pitchFamily="34" charset="0"/>
              </a:defRPr>
            </a:lvl2pPr>
            <a:lvl3pPr marL="1143000" indent="-228600">
              <a:spcBef>
                <a:spcPct val="20000"/>
              </a:spcBef>
              <a:buChar char="•"/>
              <a:defRPr kumimoji="1" sz="2800" b="1">
                <a:solidFill>
                  <a:srgbClr val="FFFFFF"/>
                </a:solidFill>
                <a:latin typeface="Arial" panose="020B0604020202020204" pitchFamily="34" charset="0"/>
              </a:defRPr>
            </a:lvl3pPr>
            <a:lvl4pPr marL="1600200" indent="-228600">
              <a:spcBef>
                <a:spcPct val="20000"/>
              </a:spcBef>
              <a:buChar char="–"/>
              <a:defRPr kumimoji="1" sz="2800" b="1">
                <a:solidFill>
                  <a:srgbClr val="FFFFFF"/>
                </a:solidFill>
                <a:latin typeface="Arial" panose="020B0604020202020204" pitchFamily="34" charset="0"/>
              </a:defRPr>
            </a:lvl4pPr>
            <a:lvl5pPr marL="2057400" indent="-228600">
              <a:spcBef>
                <a:spcPct val="20000"/>
              </a:spcBef>
              <a:buChar char="»"/>
              <a:defRPr kumimoji="1" sz="2800" b="1">
                <a:solidFill>
                  <a:srgbClr val="FFFFFF"/>
                </a:solidFill>
                <a:latin typeface="Arial" panose="020B0604020202020204" pitchFamily="34" charset="0"/>
              </a:defRPr>
            </a:lvl5pPr>
            <a:lvl6pPr marL="2514600" indent="-228600" eaLnBrk="0" fontAlgn="base" hangingPunct="0">
              <a:spcBef>
                <a:spcPct val="20000"/>
              </a:spcBef>
              <a:spcAft>
                <a:spcPct val="0"/>
              </a:spcAft>
              <a:buChar char="»"/>
              <a:defRPr kumimoji="1" sz="2800" b="1">
                <a:solidFill>
                  <a:srgbClr val="FFFFFF"/>
                </a:solidFill>
                <a:latin typeface="Arial" panose="020B0604020202020204" pitchFamily="34" charset="0"/>
              </a:defRPr>
            </a:lvl6pPr>
            <a:lvl7pPr marL="2971800" indent="-228600" eaLnBrk="0" fontAlgn="base" hangingPunct="0">
              <a:spcBef>
                <a:spcPct val="20000"/>
              </a:spcBef>
              <a:spcAft>
                <a:spcPct val="0"/>
              </a:spcAft>
              <a:buChar char="»"/>
              <a:defRPr kumimoji="1" sz="2800" b="1">
                <a:solidFill>
                  <a:srgbClr val="FFFFFF"/>
                </a:solidFill>
                <a:latin typeface="Arial" panose="020B0604020202020204" pitchFamily="34" charset="0"/>
              </a:defRPr>
            </a:lvl7pPr>
            <a:lvl8pPr marL="3429000" indent="-228600" eaLnBrk="0" fontAlgn="base" hangingPunct="0">
              <a:spcBef>
                <a:spcPct val="20000"/>
              </a:spcBef>
              <a:spcAft>
                <a:spcPct val="0"/>
              </a:spcAft>
              <a:buChar char="»"/>
              <a:defRPr kumimoji="1" sz="2800" b="1">
                <a:solidFill>
                  <a:srgbClr val="FFFFFF"/>
                </a:solidFill>
                <a:latin typeface="Arial" panose="020B0604020202020204" pitchFamily="34" charset="0"/>
              </a:defRPr>
            </a:lvl8pPr>
            <a:lvl9pPr marL="3886200" indent="-228600" eaLnBrk="0" fontAlgn="base" hangingPunct="0">
              <a:spcBef>
                <a:spcPct val="20000"/>
              </a:spcBef>
              <a:spcAft>
                <a:spcPct val="0"/>
              </a:spcAft>
              <a:buChar char="»"/>
              <a:defRPr kumimoji="1" sz="2800" b="1">
                <a:solidFill>
                  <a:srgbClr val="FFFFFF"/>
                </a:solidFill>
                <a:latin typeface="Arial" panose="020B0604020202020204" pitchFamily="34" charset="0"/>
              </a:defRPr>
            </a:lvl9pPr>
          </a:lstStyle>
          <a:p>
            <a:pPr algn="ctr">
              <a:spcBef>
                <a:spcPct val="0"/>
              </a:spcBef>
              <a:buClrTx/>
              <a:buSzTx/>
              <a:buFontTx/>
              <a:buNone/>
            </a:pPr>
            <a:r>
              <a:rPr kumimoji="0" lang="en-US" altLang="en-US" sz="2400" b="0">
                <a:solidFill>
                  <a:schemeClr val="tx1"/>
                </a:solidFill>
              </a:rPr>
              <a:t>A video is embedded here for trench cave-in case study, found at </a:t>
            </a:r>
          </a:p>
          <a:p>
            <a:pPr algn="ctr">
              <a:spcBef>
                <a:spcPct val="0"/>
              </a:spcBef>
              <a:buClrTx/>
              <a:buSzTx/>
              <a:buFontTx/>
              <a:buNone/>
            </a:pPr>
            <a:r>
              <a:rPr kumimoji="0" lang="en-US" altLang="en-US" sz="2400" b="0">
                <a:solidFill>
                  <a:schemeClr val="tx1"/>
                </a:solidFill>
              </a:rPr>
              <a:t>(</a:t>
            </a:r>
            <a:r>
              <a:rPr lang="en-US" sz="2400" b="0">
                <a:solidFill>
                  <a:schemeClr val="tx1"/>
                </a:solidFill>
              </a:rPr>
              <a:t>https://www.youtube.com/watch?v=mjBBmzlKjKg</a:t>
            </a:r>
            <a:r>
              <a:rPr kumimoji="0" lang="en-US" altLang="en-US" sz="2400" b="0">
                <a:solidFill>
                  <a:schemeClr val="tx1"/>
                </a:solidFill>
              </a:rPr>
              <a:t>)</a:t>
            </a:r>
          </a:p>
        </p:txBody>
      </p:sp>
      <p:pic>
        <p:nvPicPr>
          <p:cNvPr id="7" name="Picture 4" descr="fact41graphic1"/>
          <p:cNvPicPr>
            <a:picLocks noChangeAspect="1" noChangeArrowheads="1"/>
          </p:cNvPicPr>
          <p:nvPr/>
        </p:nvPicPr>
        <p:blipFill>
          <a:blip r:embed="rId4" cstate="email">
            <a:extLst>
              <a:ext uri="{28A0092B-C50C-407E-A947-70E740481C1C}">
                <a14:useLocalDpi xmlns:a14="http://schemas.microsoft.com/office/drawing/2010/main"/>
              </a:ext>
            </a:extLst>
          </a:blip>
          <a:srcRect l="18605" r="16280"/>
          <a:stretch>
            <a:fillRect/>
          </a:stretch>
        </p:blipFill>
        <p:spPr bwMode="auto">
          <a:xfrm>
            <a:off x="5788025" y="2421142"/>
            <a:ext cx="2889250" cy="3878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3">
            <a:extLst>
              <a:ext uri="{FF2B5EF4-FFF2-40B4-BE49-F238E27FC236}">
                <a16:creationId xmlns:a16="http://schemas.microsoft.com/office/drawing/2014/main" id="{41D2DF4A-6764-4158-BA93-201568B51F9B}"/>
              </a:ext>
            </a:extLst>
          </p:cNvPr>
          <p:cNvSpPr>
            <a:spLocks noChangeArrowheads="1"/>
          </p:cNvSpPr>
          <p:nvPr/>
        </p:nvSpPr>
        <p:spPr bwMode="auto">
          <a:xfrm>
            <a:off x="7328140" y="2646245"/>
            <a:ext cx="88678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en-US" altLang="en-US" sz="9600" b="1">
                <a:solidFill>
                  <a:srgbClr val="FF0000"/>
                </a:solidFill>
                <a:latin typeface="Times New Roman" panose="02020603050405020304" pitchFamily="18" charset="0"/>
                <a:cs typeface="Times New Roman" panose="02020603050405020304" pitchFamily="18" charset="0"/>
              </a:rPr>
              <a:t>×</a:t>
            </a:r>
            <a:endParaRPr lang="en-US" altLang="en-US" sz="9600" b="1">
              <a:solidFill>
                <a:srgbClr val="FF0000"/>
              </a:solidFill>
            </a:endParaRPr>
          </a:p>
        </p:txBody>
      </p:sp>
      <p:sp>
        <p:nvSpPr>
          <p:cNvPr id="5" name="Slide Number Placeholder 4"/>
          <p:cNvSpPr>
            <a:spLocks noGrp="1"/>
          </p:cNvSpPr>
          <p:nvPr>
            <p:ph type="sldNum" sz="quarter" idx="10"/>
          </p:nvPr>
        </p:nvSpPr>
        <p:spPr/>
        <p:txBody>
          <a:bodyPr/>
          <a:lstStyle/>
          <a:p>
            <a:fld id="{CE4D45F6-FF50-4BC5-8A2D-899CD8EC2ED8}" type="slidenum">
              <a:rPr lang="en-US" smtClean="0"/>
              <a:t>28</a:t>
            </a:fld>
            <a:endParaRPr lang="en-US"/>
          </a:p>
        </p:txBody>
      </p:sp>
    </p:spTree>
    <p:extLst>
      <p:ext uri="{BB962C8B-B14F-4D97-AF65-F5344CB8AC3E}">
        <p14:creationId xmlns:p14="http://schemas.microsoft.com/office/powerpoint/2010/main" val="36487785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503238"/>
            <a:ext cx="8229600" cy="563562"/>
          </a:xfrm>
        </p:spPr>
        <p:txBody>
          <a:bodyPr/>
          <a:lstStyle/>
          <a:p>
            <a:r>
              <a:rPr lang="en-GB" altLang="en-US" dirty="0">
                <a:latin typeface="Times New Roman" panose="02020603050405020304" pitchFamily="18" charset="0"/>
                <a:ea typeface="SimSun" panose="02010600030101010101" pitchFamily="2" charset="-122"/>
              </a:rPr>
              <a:t>A Case Study Discussion (Part 1)</a:t>
            </a:r>
            <a:endParaRPr lang="en-US" altLang="en-US" dirty="0"/>
          </a:p>
        </p:txBody>
      </p:sp>
      <p:sp>
        <p:nvSpPr>
          <p:cNvPr id="15" name="Rectangle 7"/>
          <p:cNvSpPr>
            <a:spLocks noChangeArrowheads="1"/>
          </p:cNvSpPr>
          <p:nvPr/>
        </p:nvSpPr>
        <p:spPr bwMode="auto">
          <a:xfrm>
            <a:off x="311784" y="1165788"/>
            <a:ext cx="8375016"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just" eaLnBrk="1" hangingPunct="1">
              <a:buClr>
                <a:srgbClr val="3333FF"/>
              </a:buClr>
            </a:pPr>
            <a:r>
              <a:rPr lang="en-US" altLang="en-US" sz="3200" b="1">
                <a:latin typeface="Times New Roman" panose="02020603050405020304" pitchFamily="18" charset="0"/>
                <a:cs typeface="Times New Roman" panose="02020603050405020304" pitchFamily="18" charset="0"/>
              </a:rPr>
              <a:t>Q1</a:t>
            </a:r>
            <a:r>
              <a:rPr lang="en-US" altLang="en-US" sz="3200">
                <a:latin typeface="Times New Roman" panose="02020603050405020304" pitchFamily="18" charset="0"/>
                <a:cs typeface="Times New Roman" panose="02020603050405020304" pitchFamily="18" charset="0"/>
              </a:rPr>
              <a:t>: Who is responsible for providing necessary excavation safety training for employees? </a:t>
            </a:r>
          </a:p>
        </p:txBody>
      </p:sp>
      <p:sp>
        <p:nvSpPr>
          <p:cNvPr id="8" name="Rectangle 7"/>
          <p:cNvSpPr>
            <a:spLocks noChangeArrowheads="1"/>
          </p:cNvSpPr>
          <p:nvPr/>
        </p:nvSpPr>
        <p:spPr bwMode="auto">
          <a:xfrm>
            <a:off x="228600" y="2424170"/>
            <a:ext cx="875601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just" eaLnBrk="1" hangingPunct="1">
              <a:buClr>
                <a:srgbClr val="3333FF"/>
              </a:buClr>
              <a:buFont typeface="Arial" panose="020B0604020202020204" pitchFamily="34" charset="0"/>
              <a:buNone/>
            </a:pPr>
            <a:r>
              <a:rPr lang="en-US" altLang="en-US" sz="3200">
                <a:latin typeface="Times New Roman" panose="02020603050405020304" pitchFamily="18" charset="0"/>
                <a:cs typeface="Times New Roman" panose="02020603050405020304" pitchFamily="18" charset="0"/>
              </a:rPr>
              <a:t>OSHA? Employers? Employees? Competent Person? </a:t>
            </a:r>
            <a:endParaRPr lang="en-US" altLang="en-US" sz="1100">
              <a:latin typeface="Times New Roman" panose="02020603050405020304" pitchFamily="18" charset="0"/>
              <a:cs typeface="Times New Roman" panose="02020603050405020304" pitchFamily="18" charset="0"/>
            </a:endParaRPr>
          </a:p>
        </p:txBody>
      </p:sp>
      <p:sp>
        <p:nvSpPr>
          <p:cNvPr id="16" name="Rectangle 7"/>
          <p:cNvSpPr>
            <a:spLocks noChangeArrowheads="1"/>
          </p:cNvSpPr>
          <p:nvPr/>
        </p:nvSpPr>
        <p:spPr bwMode="auto">
          <a:xfrm>
            <a:off x="384492" y="3276600"/>
            <a:ext cx="8229600"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just" eaLnBrk="1" hangingPunct="1">
              <a:buClr>
                <a:srgbClr val="3333FF"/>
              </a:buClr>
              <a:buFont typeface="Arial" panose="020B0604020202020204" pitchFamily="34" charset="0"/>
              <a:buNone/>
            </a:pPr>
            <a:r>
              <a:rPr lang="en-US" altLang="en-US" sz="3200" b="1">
                <a:latin typeface="Times New Roman" panose="02020603050405020304" pitchFamily="18" charset="0"/>
                <a:cs typeface="Times New Roman" panose="02020603050405020304" pitchFamily="18" charset="0"/>
              </a:rPr>
              <a:t>Answer</a:t>
            </a:r>
            <a:r>
              <a:rPr lang="en-US" altLang="en-US" sz="3200">
                <a:latin typeface="Times New Roman" panose="02020603050405020304" pitchFamily="18" charset="0"/>
                <a:cs typeface="Times New Roman" panose="02020603050405020304" pitchFamily="18" charset="0"/>
              </a:rPr>
              <a:t>: Employers</a:t>
            </a:r>
          </a:p>
          <a:p>
            <a:pPr algn="just" eaLnBrk="1" hangingPunct="1">
              <a:buClr>
                <a:srgbClr val="3333FF"/>
              </a:buClr>
              <a:buFont typeface="Arial" panose="020B0604020202020204" pitchFamily="34" charset="0"/>
              <a:buNone/>
            </a:pPr>
            <a:endParaRPr lang="en-US" altLang="en-US" sz="3200">
              <a:latin typeface="Times New Roman" panose="02020603050405020304" pitchFamily="18" charset="0"/>
              <a:cs typeface="Times New Roman" panose="02020603050405020304" pitchFamily="18" charset="0"/>
            </a:endParaRPr>
          </a:p>
          <a:p>
            <a:pPr algn="just" eaLnBrk="1" hangingPunct="1">
              <a:buClr>
                <a:srgbClr val="3333FF"/>
              </a:buClr>
              <a:buFont typeface="Arial" panose="020B0604020202020204" pitchFamily="34" charset="0"/>
              <a:buNone/>
            </a:pPr>
            <a:r>
              <a:rPr lang="en-US" altLang="en-US" sz="3200">
                <a:latin typeface="Times New Roman" panose="02020603050405020304" pitchFamily="18" charset="0"/>
                <a:cs typeface="Times New Roman" panose="02020603050405020304" pitchFamily="18" charset="0"/>
              </a:rPr>
              <a:t>Employers must provide safety training in a language and vocabulary that workers can understand. Employers make sure employees have and use safe tools and equipment</a:t>
            </a:r>
            <a:endParaRPr lang="en-US" altLang="en-US" sz="110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29</a:t>
            </a:fld>
            <a:endParaRPr lang="en-US"/>
          </a:p>
        </p:txBody>
      </p:sp>
    </p:spTree>
    <p:extLst>
      <p:ext uri="{BB962C8B-B14F-4D97-AF65-F5344CB8AC3E}">
        <p14:creationId xmlns:p14="http://schemas.microsoft.com/office/powerpoint/2010/main" val="3986334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457200" y="457200"/>
            <a:ext cx="8229600" cy="563562"/>
          </a:xfrm>
        </p:spPr>
        <p:txBody>
          <a:bodyPr/>
          <a:lstStyle/>
          <a:p>
            <a:r>
              <a:rPr lang="en-GB" altLang="en-US">
                <a:latin typeface="Times New Roman" panose="02020603050405020304" pitchFamily="18" charset="0"/>
                <a:ea typeface="SimSun" panose="02010600030101010101" pitchFamily="2" charset="-122"/>
              </a:rPr>
              <a:t>Objectives</a:t>
            </a:r>
            <a:endParaRPr lang="en-US" altLang="en-US"/>
          </a:p>
        </p:txBody>
      </p:sp>
      <p:sp>
        <p:nvSpPr>
          <p:cNvPr id="25605" name="Content Placeholder 2"/>
          <p:cNvSpPr>
            <a:spLocks noGrp="1"/>
          </p:cNvSpPr>
          <p:nvPr>
            <p:ph idx="1"/>
          </p:nvPr>
        </p:nvSpPr>
        <p:spPr>
          <a:xfrm>
            <a:off x="533400" y="1295400"/>
            <a:ext cx="8305800" cy="4927600"/>
          </a:xfrm>
        </p:spPr>
        <p:txBody>
          <a:bodyPr/>
          <a:lstStyle/>
          <a:p>
            <a:pPr algn="just">
              <a:buClr>
                <a:srgbClr val="3333FF"/>
              </a:buClr>
              <a:buFont typeface="Wingdings" panose="05000000000000000000" pitchFamily="2" charset="2"/>
              <a:buChar char="q"/>
            </a:pPr>
            <a:r>
              <a:rPr lang="en-US" altLang="en-US">
                <a:latin typeface="Times New Roman" panose="02020603050405020304" pitchFamily="18" charset="0"/>
                <a:cs typeface="Times New Roman" panose="02020603050405020304" pitchFamily="18" charset="0"/>
              </a:rPr>
              <a:t> Understand basic terms and knowledge</a:t>
            </a:r>
          </a:p>
          <a:p>
            <a:pPr algn="just">
              <a:buClr>
                <a:srgbClr val="3333FF"/>
              </a:buClr>
              <a:buFont typeface="Wingdings" panose="05000000000000000000" pitchFamily="2" charset="2"/>
              <a:buChar char="q"/>
            </a:pPr>
            <a:r>
              <a:rPr lang="en-US" altLang="en-US">
                <a:latin typeface="Times New Roman" panose="02020603050405020304" pitchFamily="18" charset="0"/>
                <a:cs typeface="Times New Roman" panose="02020603050405020304" pitchFamily="18" charset="0"/>
              </a:rPr>
              <a:t> Recognize competent persons and employer responsibilities to protect workers</a:t>
            </a:r>
            <a:endParaRPr lang="en-US" altLang="en-US" sz="2000">
              <a:latin typeface="Times New Roman" panose="02020603050405020304" pitchFamily="18" charset="0"/>
              <a:cs typeface="Times New Roman" panose="02020603050405020304" pitchFamily="18" charset="0"/>
            </a:endParaRPr>
          </a:p>
          <a:p>
            <a:pPr algn="just">
              <a:buClr>
                <a:srgbClr val="3333FF"/>
              </a:buClr>
              <a:buFont typeface="Wingdings" panose="05000000000000000000" pitchFamily="2" charset="2"/>
              <a:buChar char="q"/>
            </a:pPr>
            <a:r>
              <a:rPr lang="en-US" altLang="en-US">
                <a:latin typeface="Times New Roman" panose="02020603050405020304" pitchFamily="18" charset="0"/>
                <a:cs typeface="Times New Roman" panose="02020603050405020304" pitchFamily="18" charset="0"/>
              </a:rPr>
              <a:t> R</a:t>
            </a:r>
            <a:r>
              <a:rPr lang="en-US">
                <a:latin typeface="Times New Roman" panose="02020603050405020304" pitchFamily="18" charset="0"/>
                <a:cs typeface="Times New Roman" panose="02020603050405020304" pitchFamily="18" charset="0"/>
              </a:rPr>
              <a:t>aise awareness about the hazards of working in trenches</a:t>
            </a:r>
            <a:endParaRPr lang="en-US" altLang="en-US">
              <a:latin typeface="Times New Roman" panose="02020603050405020304" pitchFamily="18" charset="0"/>
              <a:cs typeface="Times New Roman" panose="02020603050405020304" pitchFamily="18" charset="0"/>
            </a:endParaRPr>
          </a:p>
          <a:p>
            <a:pPr algn="just">
              <a:buClr>
                <a:srgbClr val="3333FF"/>
              </a:buClr>
              <a:buFont typeface="Wingdings" panose="05000000000000000000" pitchFamily="2" charset="2"/>
              <a:buChar char="q"/>
            </a:pPr>
            <a:r>
              <a:rPr lang="en-US" altLang="en-US">
                <a:latin typeface="Times New Roman" panose="02020603050405020304" pitchFamily="18" charset="0"/>
                <a:cs typeface="Times New Roman" panose="02020603050405020304" pitchFamily="18" charset="0"/>
              </a:rPr>
              <a:t> Identify major types of excavation hazards at construction workplaces</a:t>
            </a:r>
          </a:p>
          <a:p>
            <a:pPr algn="just">
              <a:buClr>
                <a:srgbClr val="3333FF"/>
              </a:buClr>
              <a:buFont typeface="Wingdings" panose="05000000000000000000" pitchFamily="2" charset="2"/>
              <a:buChar char="q"/>
            </a:pPr>
            <a:r>
              <a:rPr lang="en-US" altLang="en-US">
                <a:latin typeface="Times New Roman" panose="02020603050405020304" pitchFamily="18" charset="0"/>
                <a:cs typeface="Times New Roman" panose="02020603050405020304" pitchFamily="18" charset="0"/>
              </a:rPr>
              <a:t> Learn how to prevent excavation accidents at construction sites</a:t>
            </a:r>
            <a:endParaRPr lang="en-US" altLang="en-US" sz="2000">
              <a:latin typeface="Times New Roman" panose="02020603050405020304" pitchFamily="18" charset="0"/>
              <a:cs typeface="Times New Roman" panose="02020603050405020304" pitchFamily="18" charset="0"/>
            </a:endParaRPr>
          </a:p>
          <a:p>
            <a:endParaRPr lang="en-US" altLang="en-US"/>
          </a:p>
        </p:txBody>
      </p:sp>
      <p:sp>
        <p:nvSpPr>
          <p:cNvPr id="2" name="Slide Number Placeholder 1"/>
          <p:cNvSpPr>
            <a:spLocks noGrp="1"/>
          </p:cNvSpPr>
          <p:nvPr>
            <p:ph type="sldNum" sz="quarter" idx="10"/>
          </p:nvPr>
        </p:nvSpPr>
        <p:spPr/>
        <p:txBody>
          <a:bodyPr/>
          <a:lstStyle/>
          <a:p>
            <a:fld id="{CE4D45F6-FF50-4BC5-8A2D-899CD8EC2ED8}" type="slidenum">
              <a:rPr lang="en-US" smtClean="0"/>
              <a:t>3</a:t>
            </a:fld>
            <a:endParaRPr lang="en-US"/>
          </a:p>
        </p:txBody>
      </p:sp>
    </p:spTree>
    <p:extLst>
      <p:ext uri="{BB962C8B-B14F-4D97-AF65-F5344CB8AC3E}">
        <p14:creationId xmlns:p14="http://schemas.microsoft.com/office/powerpoint/2010/main" val="15462757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C183D7F6-B498-43B3-948B-1728B52AA6E4}">
                <adec:decorative xmlns:adec="http://schemas.microsoft.com/office/drawing/2017/decorative" val="1"/>
              </a:ext>
            </a:extLst>
          </p:cNvPr>
          <p:cNvSpPr txBox="1">
            <a:spLocks/>
          </p:cNvSpPr>
          <p:nvPr/>
        </p:nvSpPr>
        <p:spPr>
          <a:xfrm>
            <a:off x="457200" y="457200"/>
            <a:ext cx="8229600" cy="715962"/>
          </a:xfrm>
          <a:prstGeom prst="rect">
            <a:avLst/>
          </a:prstGeom>
        </p:spPr>
        <p:txBody>
          <a:bodyPr/>
          <a:lstStyle>
            <a:lvl1pPr algn="ctr" rtl="0" eaLnBrk="1" fontAlgn="base" hangingPunct="1">
              <a:spcBef>
                <a:spcPct val="0"/>
              </a:spcBef>
              <a:spcAft>
                <a:spcPct val="0"/>
              </a:spcAft>
              <a:defRPr sz="4000" b="1">
                <a:solidFill>
                  <a:schemeClr val="accent2"/>
                </a:solidFill>
                <a:latin typeface="+mj-lt"/>
                <a:ea typeface="+mj-ea"/>
                <a:cs typeface="+mj-cs"/>
              </a:defRPr>
            </a:lvl1pPr>
            <a:lvl2pPr algn="ctr" rtl="0" eaLnBrk="1" fontAlgn="base" hangingPunct="1">
              <a:spcBef>
                <a:spcPct val="0"/>
              </a:spcBef>
              <a:spcAft>
                <a:spcPct val="0"/>
              </a:spcAft>
              <a:defRPr sz="4000" b="1">
                <a:solidFill>
                  <a:schemeClr val="accent2"/>
                </a:solidFill>
                <a:latin typeface="Arial" charset="0"/>
              </a:defRPr>
            </a:lvl2pPr>
            <a:lvl3pPr algn="ctr" rtl="0" eaLnBrk="1" fontAlgn="base" hangingPunct="1">
              <a:spcBef>
                <a:spcPct val="0"/>
              </a:spcBef>
              <a:spcAft>
                <a:spcPct val="0"/>
              </a:spcAft>
              <a:defRPr sz="4000" b="1">
                <a:solidFill>
                  <a:schemeClr val="accent2"/>
                </a:solidFill>
                <a:latin typeface="Arial" charset="0"/>
              </a:defRPr>
            </a:lvl3pPr>
            <a:lvl4pPr algn="ctr" rtl="0" eaLnBrk="1" fontAlgn="base" hangingPunct="1">
              <a:spcBef>
                <a:spcPct val="0"/>
              </a:spcBef>
              <a:spcAft>
                <a:spcPct val="0"/>
              </a:spcAft>
              <a:defRPr sz="4000" b="1">
                <a:solidFill>
                  <a:schemeClr val="accent2"/>
                </a:solidFill>
                <a:latin typeface="Arial" charset="0"/>
              </a:defRPr>
            </a:lvl4pPr>
            <a:lvl5pPr algn="ctr" rtl="0" eaLnBrk="1" fontAlgn="base" hangingPunct="1">
              <a:spcBef>
                <a:spcPct val="0"/>
              </a:spcBef>
              <a:spcAft>
                <a:spcPct val="0"/>
              </a:spcAft>
              <a:defRPr sz="4000" b="1">
                <a:solidFill>
                  <a:schemeClr val="accent2"/>
                </a:solidFill>
                <a:latin typeface="Arial" charset="0"/>
              </a:defRPr>
            </a:lvl5pPr>
            <a:lvl6pPr marL="457200" algn="ctr" rtl="0" eaLnBrk="1" fontAlgn="base" hangingPunct="1">
              <a:spcBef>
                <a:spcPct val="0"/>
              </a:spcBef>
              <a:spcAft>
                <a:spcPct val="0"/>
              </a:spcAft>
              <a:defRPr sz="4000" b="1">
                <a:solidFill>
                  <a:schemeClr val="accent2"/>
                </a:solidFill>
                <a:latin typeface="Arial" charset="0"/>
              </a:defRPr>
            </a:lvl6pPr>
            <a:lvl7pPr marL="914400" algn="ctr" rtl="0" eaLnBrk="1" fontAlgn="base" hangingPunct="1">
              <a:spcBef>
                <a:spcPct val="0"/>
              </a:spcBef>
              <a:spcAft>
                <a:spcPct val="0"/>
              </a:spcAft>
              <a:defRPr sz="4000" b="1">
                <a:solidFill>
                  <a:schemeClr val="accent2"/>
                </a:solidFill>
                <a:latin typeface="Arial" charset="0"/>
              </a:defRPr>
            </a:lvl7pPr>
            <a:lvl8pPr marL="1371600" algn="ctr" rtl="0" eaLnBrk="1" fontAlgn="base" hangingPunct="1">
              <a:spcBef>
                <a:spcPct val="0"/>
              </a:spcBef>
              <a:spcAft>
                <a:spcPct val="0"/>
              </a:spcAft>
              <a:defRPr sz="4000" b="1">
                <a:solidFill>
                  <a:schemeClr val="accent2"/>
                </a:solidFill>
                <a:latin typeface="Arial" charset="0"/>
              </a:defRPr>
            </a:lvl8pPr>
            <a:lvl9pPr marL="1828800" algn="ctr" rtl="0" eaLnBrk="1" fontAlgn="base" hangingPunct="1">
              <a:spcBef>
                <a:spcPct val="0"/>
              </a:spcBef>
              <a:spcAft>
                <a:spcPct val="0"/>
              </a:spcAft>
              <a:defRPr sz="4000" b="1">
                <a:solidFill>
                  <a:schemeClr val="accent2"/>
                </a:solidFill>
                <a:latin typeface="Arial" charset="0"/>
              </a:defRPr>
            </a:lvl9pPr>
          </a:lstStyle>
          <a:p>
            <a:r>
              <a:rPr lang="en-GB" altLang="en-US" kern="0" dirty="0">
                <a:latin typeface="Times New Roman" panose="02020603050405020304" pitchFamily="18" charset="0"/>
                <a:ea typeface="SimSun" panose="02010600030101010101" pitchFamily="2" charset="-122"/>
                <a:cs typeface="AR PL UMing HK" charset="0"/>
              </a:rPr>
              <a:t>A Case Study Discussion (Part 2)</a:t>
            </a:r>
            <a:endParaRPr lang="en-US" altLang="en-US" kern="0" dirty="0">
              <a:ea typeface="SimSun" panose="02010600030101010101" pitchFamily="2" charset="-122"/>
              <a:cs typeface="AR PL UMing HK" charset="0"/>
            </a:endParaRPr>
          </a:p>
        </p:txBody>
      </p:sp>
      <p:sp>
        <p:nvSpPr>
          <p:cNvPr id="54275" name="Title 1">
            <a:extLst>
              <a:ext uri="{C183D7F6-B498-43B3-948B-1728B52AA6E4}">
                <adec:decorative xmlns:adec="http://schemas.microsoft.com/office/drawing/2017/decorative" val="0"/>
              </a:ext>
            </a:extLst>
          </p:cNvPr>
          <p:cNvSpPr>
            <a:spLocks noGrp="1"/>
          </p:cNvSpPr>
          <p:nvPr>
            <p:ph type="title"/>
          </p:nvPr>
        </p:nvSpPr>
        <p:spPr>
          <a:xfrm>
            <a:off x="266700" y="1219200"/>
            <a:ext cx="8610600" cy="1303794"/>
          </a:xfrm>
        </p:spPr>
        <p:txBody>
          <a:bodyPr/>
          <a:lstStyle/>
          <a:p>
            <a:pPr algn="just">
              <a:buClr>
                <a:srgbClr val="3333FF"/>
              </a:buClr>
            </a:pPr>
            <a:r>
              <a:rPr lang="en-US" altLang="en-US" sz="3200">
                <a:solidFill>
                  <a:schemeClr val="tx1"/>
                </a:solidFill>
                <a:latin typeface="Times New Roman" panose="02020603050405020304" pitchFamily="18" charset="0"/>
                <a:cs typeface="Times New Roman" panose="02020603050405020304" pitchFamily="18" charset="0"/>
              </a:rPr>
              <a:t>Q2</a:t>
            </a:r>
            <a:r>
              <a:rPr lang="en-US" altLang="en-US" sz="3200" b="0">
                <a:solidFill>
                  <a:schemeClr val="tx1"/>
                </a:solidFill>
                <a:latin typeface="Times New Roman" panose="02020603050405020304" pitchFamily="18" charset="0"/>
                <a:cs typeface="Times New Roman" panose="02020603050405020304" pitchFamily="18" charset="0"/>
              </a:rPr>
              <a:t>: During excavation, should workers keep tools and materials close to trench edge for easy access?</a:t>
            </a:r>
          </a:p>
        </p:txBody>
      </p:sp>
      <p:sp>
        <p:nvSpPr>
          <p:cNvPr id="54276" name="Content Placeholder 2">
            <a:extLst>
              <a:ext uri="{C183D7F6-B498-43B3-948B-1728B52AA6E4}">
                <adec:decorative xmlns:adec="http://schemas.microsoft.com/office/drawing/2017/decorative" val="0"/>
              </a:ext>
            </a:extLst>
          </p:cNvPr>
          <p:cNvSpPr>
            <a:spLocks noGrp="1"/>
          </p:cNvSpPr>
          <p:nvPr>
            <p:ph sz="half" idx="1"/>
          </p:nvPr>
        </p:nvSpPr>
        <p:spPr>
          <a:xfrm>
            <a:off x="335280" y="2569032"/>
            <a:ext cx="4465320" cy="2917368"/>
          </a:xfrm>
        </p:spPr>
        <p:txBody>
          <a:bodyPr/>
          <a:lstStyle/>
          <a:p>
            <a:pPr marL="0" indent="0">
              <a:buNone/>
            </a:pPr>
            <a:r>
              <a:rPr lang="en-US" altLang="en-US" sz="3200" b="1">
                <a:latin typeface="Times New Roman" panose="02020603050405020304" pitchFamily="18" charset="0"/>
                <a:cs typeface="Times New Roman" panose="02020603050405020304" pitchFamily="18" charset="0"/>
              </a:rPr>
              <a:t>Answer</a:t>
            </a:r>
            <a:r>
              <a:rPr lang="en-US" altLang="en-US" sz="3200">
                <a:latin typeface="Times New Roman" panose="02020603050405020304" pitchFamily="18" charset="0"/>
                <a:cs typeface="Times New Roman" panose="02020603050405020304" pitchFamily="18" charset="0"/>
              </a:rPr>
              <a:t>: No</a:t>
            </a:r>
          </a:p>
          <a:p>
            <a:pPr marL="0" indent="0">
              <a:buNone/>
            </a:pPr>
            <a:endParaRPr lang="en-US" altLang="en-US" sz="1200">
              <a:latin typeface="Times New Roman" panose="02020603050405020304" pitchFamily="18" charset="0"/>
              <a:cs typeface="Times New Roman" panose="02020603050405020304" pitchFamily="18" charset="0"/>
            </a:endParaRPr>
          </a:p>
          <a:p>
            <a:pPr marL="0" indent="0">
              <a:buNone/>
            </a:pPr>
            <a:r>
              <a:rPr lang="en-US" altLang="en-US" sz="3200">
                <a:latin typeface="Times New Roman" panose="02020603050405020304" pitchFamily="18" charset="0"/>
                <a:cs typeface="Times New Roman" panose="02020603050405020304" pitchFamily="18" charset="0"/>
              </a:rPr>
              <a:t>Equipment and materials can easily fall or roll into a trench and hurt workers inside in the trench</a:t>
            </a:r>
          </a:p>
        </p:txBody>
      </p:sp>
      <p:pic>
        <p:nvPicPr>
          <p:cNvPr id="2" name="Picture 1" descr="This figure shows an excavation cave-in site" title="cave-in hazar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0300" y="2569032"/>
            <a:ext cx="3937000" cy="3359150"/>
          </a:xfrm>
          <a:prstGeom prst="rect">
            <a:avLst/>
          </a:prstGeom>
        </p:spPr>
      </p:pic>
      <p:sp>
        <p:nvSpPr>
          <p:cNvPr id="10" name="Rectangle 13"/>
          <p:cNvSpPr>
            <a:spLocks noChangeArrowheads="1"/>
          </p:cNvSpPr>
          <p:nvPr/>
        </p:nvSpPr>
        <p:spPr bwMode="auto">
          <a:xfrm>
            <a:off x="6781800" y="3077566"/>
            <a:ext cx="88678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en-US" altLang="en-US" sz="9600" b="1">
                <a:solidFill>
                  <a:srgbClr val="FF0000"/>
                </a:solidFill>
                <a:latin typeface="Times New Roman" panose="02020603050405020304" pitchFamily="18" charset="0"/>
                <a:cs typeface="Times New Roman" panose="02020603050405020304" pitchFamily="18" charset="0"/>
              </a:rPr>
              <a:t>×</a:t>
            </a:r>
            <a:endParaRPr lang="en-US" altLang="en-US" sz="9600" b="1">
              <a:solidFill>
                <a:srgbClr val="FF0000"/>
              </a:solidFill>
            </a:endParaRPr>
          </a:p>
        </p:txBody>
      </p:sp>
      <p:sp>
        <p:nvSpPr>
          <p:cNvPr id="3" name="Slide Number Placeholder 2"/>
          <p:cNvSpPr>
            <a:spLocks noGrp="1"/>
          </p:cNvSpPr>
          <p:nvPr>
            <p:ph type="sldNum" sz="quarter" idx="10"/>
          </p:nvPr>
        </p:nvSpPr>
        <p:spPr/>
        <p:txBody>
          <a:bodyPr/>
          <a:lstStyle/>
          <a:p>
            <a:fld id="{CE4D45F6-FF50-4BC5-8A2D-899CD8EC2ED8}" type="slidenum">
              <a:rPr lang="en-US" smtClean="0"/>
              <a:t>30</a:t>
            </a:fld>
            <a:endParaRPr lang="en-US"/>
          </a:p>
        </p:txBody>
      </p:sp>
    </p:spTree>
    <p:extLst>
      <p:ext uri="{BB962C8B-B14F-4D97-AF65-F5344CB8AC3E}">
        <p14:creationId xmlns:p14="http://schemas.microsoft.com/office/powerpoint/2010/main" val="19474127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C183D7F6-B498-43B3-948B-1728B52AA6E4}">
                <adec:decorative xmlns:adec="http://schemas.microsoft.com/office/drawing/2017/decorative" val="1"/>
              </a:ext>
            </a:extLst>
          </p:cNvPr>
          <p:cNvSpPr txBox="1">
            <a:spLocks/>
          </p:cNvSpPr>
          <p:nvPr/>
        </p:nvSpPr>
        <p:spPr>
          <a:xfrm>
            <a:off x="457200" y="457200"/>
            <a:ext cx="8229600" cy="715962"/>
          </a:xfrm>
          <a:prstGeom prst="rect">
            <a:avLst/>
          </a:prstGeom>
        </p:spPr>
        <p:txBody>
          <a:bodyPr/>
          <a:lstStyle>
            <a:lvl1pPr algn="ctr" rtl="0" eaLnBrk="1" fontAlgn="base" hangingPunct="1">
              <a:spcBef>
                <a:spcPct val="0"/>
              </a:spcBef>
              <a:spcAft>
                <a:spcPct val="0"/>
              </a:spcAft>
              <a:defRPr sz="4000" b="1">
                <a:solidFill>
                  <a:schemeClr val="accent2"/>
                </a:solidFill>
                <a:latin typeface="+mj-lt"/>
                <a:ea typeface="+mj-ea"/>
                <a:cs typeface="+mj-cs"/>
              </a:defRPr>
            </a:lvl1pPr>
            <a:lvl2pPr algn="ctr" rtl="0" eaLnBrk="1" fontAlgn="base" hangingPunct="1">
              <a:spcBef>
                <a:spcPct val="0"/>
              </a:spcBef>
              <a:spcAft>
                <a:spcPct val="0"/>
              </a:spcAft>
              <a:defRPr sz="4000" b="1">
                <a:solidFill>
                  <a:schemeClr val="accent2"/>
                </a:solidFill>
                <a:latin typeface="Arial" charset="0"/>
              </a:defRPr>
            </a:lvl2pPr>
            <a:lvl3pPr algn="ctr" rtl="0" eaLnBrk="1" fontAlgn="base" hangingPunct="1">
              <a:spcBef>
                <a:spcPct val="0"/>
              </a:spcBef>
              <a:spcAft>
                <a:spcPct val="0"/>
              </a:spcAft>
              <a:defRPr sz="4000" b="1">
                <a:solidFill>
                  <a:schemeClr val="accent2"/>
                </a:solidFill>
                <a:latin typeface="Arial" charset="0"/>
              </a:defRPr>
            </a:lvl3pPr>
            <a:lvl4pPr algn="ctr" rtl="0" eaLnBrk="1" fontAlgn="base" hangingPunct="1">
              <a:spcBef>
                <a:spcPct val="0"/>
              </a:spcBef>
              <a:spcAft>
                <a:spcPct val="0"/>
              </a:spcAft>
              <a:defRPr sz="4000" b="1">
                <a:solidFill>
                  <a:schemeClr val="accent2"/>
                </a:solidFill>
                <a:latin typeface="Arial" charset="0"/>
              </a:defRPr>
            </a:lvl4pPr>
            <a:lvl5pPr algn="ctr" rtl="0" eaLnBrk="1" fontAlgn="base" hangingPunct="1">
              <a:spcBef>
                <a:spcPct val="0"/>
              </a:spcBef>
              <a:spcAft>
                <a:spcPct val="0"/>
              </a:spcAft>
              <a:defRPr sz="4000" b="1">
                <a:solidFill>
                  <a:schemeClr val="accent2"/>
                </a:solidFill>
                <a:latin typeface="Arial" charset="0"/>
              </a:defRPr>
            </a:lvl5pPr>
            <a:lvl6pPr marL="457200" algn="ctr" rtl="0" eaLnBrk="1" fontAlgn="base" hangingPunct="1">
              <a:spcBef>
                <a:spcPct val="0"/>
              </a:spcBef>
              <a:spcAft>
                <a:spcPct val="0"/>
              </a:spcAft>
              <a:defRPr sz="4000" b="1">
                <a:solidFill>
                  <a:schemeClr val="accent2"/>
                </a:solidFill>
                <a:latin typeface="Arial" charset="0"/>
              </a:defRPr>
            </a:lvl6pPr>
            <a:lvl7pPr marL="914400" algn="ctr" rtl="0" eaLnBrk="1" fontAlgn="base" hangingPunct="1">
              <a:spcBef>
                <a:spcPct val="0"/>
              </a:spcBef>
              <a:spcAft>
                <a:spcPct val="0"/>
              </a:spcAft>
              <a:defRPr sz="4000" b="1">
                <a:solidFill>
                  <a:schemeClr val="accent2"/>
                </a:solidFill>
                <a:latin typeface="Arial" charset="0"/>
              </a:defRPr>
            </a:lvl7pPr>
            <a:lvl8pPr marL="1371600" algn="ctr" rtl="0" eaLnBrk="1" fontAlgn="base" hangingPunct="1">
              <a:spcBef>
                <a:spcPct val="0"/>
              </a:spcBef>
              <a:spcAft>
                <a:spcPct val="0"/>
              </a:spcAft>
              <a:defRPr sz="4000" b="1">
                <a:solidFill>
                  <a:schemeClr val="accent2"/>
                </a:solidFill>
                <a:latin typeface="Arial" charset="0"/>
              </a:defRPr>
            </a:lvl8pPr>
            <a:lvl9pPr marL="1828800" algn="ctr" rtl="0" eaLnBrk="1" fontAlgn="base" hangingPunct="1">
              <a:spcBef>
                <a:spcPct val="0"/>
              </a:spcBef>
              <a:spcAft>
                <a:spcPct val="0"/>
              </a:spcAft>
              <a:defRPr sz="4000" b="1">
                <a:solidFill>
                  <a:schemeClr val="accent2"/>
                </a:solidFill>
                <a:latin typeface="Arial" charset="0"/>
              </a:defRPr>
            </a:lvl9pPr>
          </a:lstStyle>
          <a:p>
            <a:r>
              <a:rPr lang="en-GB" altLang="en-US" kern="0" dirty="0">
                <a:latin typeface="Times New Roman" panose="02020603050405020304" pitchFamily="18" charset="0"/>
                <a:ea typeface="SimSun" panose="02010600030101010101" pitchFamily="2" charset="-122"/>
                <a:cs typeface="AR PL UMing HK" charset="0"/>
              </a:rPr>
              <a:t>A Case Study Discussion (Part 3)</a:t>
            </a:r>
            <a:endParaRPr lang="en-US" altLang="en-US" kern="0" dirty="0">
              <a:ea typeface="SimSun" panose="02010600030101010101" pitchFamily="2" charset="-122"/>
              <a:cs typeface="AR PL UMing HK" charset="0"/>
            </a:endParaRPr>
          </a:p>
        </p:txBody>
      </p:sp>
      <p:sp>
        <p:nvSpPr>
          <p:cNvPr id="2" name="Title 1"/>
          <p:cNvSpPr>
            <a:spLocks noGrp="1"/>
          </p:cNvSpPr>
          <p:nvPr>
            <p:ph type="title"/>
          </p:nvPr>
        </p:nvSpPr>
        <p:spPr>
          <a:xfrm>
            <a:off x="182216" y="1237141"/>
            <a:ext cx="8885583" cy="515459"/>
          </a:xfrm>
        </p:spPr>
        <p:txBody>
          <a:bodyPr rtlCol="0">
            <a:noAutofit/>
          </a:bodyPr>
          <a:lstStyle/>
          <a:p>
            <a:pPr algn="l" fontAlgn="auto">
              <a:spcAft>
                <a:spcPts val="0"/>
              </a:spcAft>
              <a:defRPr/>
            </a:pPr>
            <a:r>
              <a:rPr lang="en-US" altLang="en-US" sz="3200">
                <a:solidFill>
                  <a:schemeClr val="tx1"/>
                </a:solidFill>
                <a:latin typeface="Times New Roman" panose="02020603050405020304" pitchFamily="18" charset="0"/>
                <a:cs typeface="Times New Roman" panose="02020603050405020304" pitchFamily="18" charset="0"/>
              </a:rPr>
              <a:t>Q3:</a:t>
            </a:r>
            <a:r>
              <a:rPr lang="en-US" altLang="en-US" sz="3200" b="0">
                <a:latin typeface="Times New Roman" panose="02020603050405020304" pitchFamily="18" charset="0"/>
                <a:cs typeface="Times New Roman" panose="02020603050405020304" pitchFamily="18" charset="0"/>
              </a:rPr>
              <a:t> </a:t>
            </a:r>
            <a:r>
              <a:rPr lang="en-US" altLang="en-US" sz="3200" b="0">
                <a:solidFill>
                  <a:schemeClr val="tx1"/>
                </a:solidFill>
                <a:latin typeface="Times New Roman" panose="02020603050405020304" pitchFamily="18" charset="0"/>
                <a:cs typeface="Times New Roman" panose="02020603050405020304" pitchFamily="18" charset="0"/>
              </a:rPr>
              <a:t>Is wet weather a potential reason for cave-ins?</a:t>
            </a:r>
            <a:endParaRPr lang="en-US">
              <a:solidFill>
                <a:schemeClr val="tx1"/>
              </a:solidFill>
            </a:endParaRPr>
          </a:p>
        </p:txBody>
      </p:sp>
      <p:pic>
        <p:nvPicPr>
          <p:cNvPr id="5" name="Picture 4" descr="water flood for cave-in&#10;&#10;This figure illustrates possible cave-in due to wet weather">
            <a:extLs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074" y="2061586"/>
            <a:ext cx="7827412" cy="1138814"/>
          </a:xfrm>
          <a:prstGeom prst="rect">
            <a:avLst/>
          </a:prstGeom>
        </p:spPr>
      </p:pic>
      <p:sp>
        <p:nvSpPr>
          <p:cNvPr id="56325" name="Content Placeholder 2"/>
          <p:cNvSpPr>
            <a:spLocks noGrp="1"/>
          </p:cNvSpPr>
          <p:nvPr>
            <p:ph sz="half" idx="1"/>
          </p:nvPr>
        </p:nvSpPr>
        <p:spPr>
          <a:xfrm>
            <a:off x="152400" y="3309984"/>
            <a:ext cx="8991600" cy="1947816"/>
          </a:xfrm>
        </p:spPr>
        <p:txBody>
          <a:bodyPr/>
          <a:lstStyle/>
          <a:p>
            <a:pPr marL="0" indent="0" algn="just">
              <a:lnSpc>
                <a:spcPct val="100000"/>
              </a:lnSpc>
              <a:spcBef>
                <a:spcPts val="0"/>
              </a:spcBef>
              <a:buClr>
                <a:srgbClr val="3333FF"/>
              </a:buClr>
              <a:buFont typeface="Arial" panose="020B0604020202020204" pitchFamily="34" charset="0"/>
              <a:buNone/>
            </a:pPr>
            <a:r>
              <a:rPr lang="en-US" altLang="en-US" sz="3200" b="1">
                <a:latin typeface="Times New Roman" panose="02020603050405020304" pitchFamily="18" charset="0"/>
                <a:cs typeface="Times New Roman" panose="02020603050405020304" pitchFamily="18" charset="0"/>
              </a:rPr>
              <a:t>Answer</a:t>
            </a:r>
            <a:r>
              <a:rPr lang="en-US" altLang="en-US" sz="3200">
                <a:latin typeface="Times New Roman" panose="02020603050405020304" pitchFamily="18" charset="0"/>
                <a:cs typeface="Times New Roman" panose="02020603050405020304" pitchFamily="18" charset="0"/>
              </a:rPr>
              <a:t>: Yes</a:t>
            </a:r>
          </a:p>
          <a:p>
            <a:pPr marL="0" indent="0" algn="just">
              <a:lnSpc>
                <a:spcPct val="100000"/>
              </a:lnSpc>
              <a:spcBef>
                <a:spcPts val="0"/>
              </a:spcBef>
              <a:buClr>
                <a:srgbClr val="3333FF"/>
              </a:buClr>
              <a:buFont typeface="Arial" panose="020B0604020202020204" pitchFamily="34" charset="0"/>
              <a:buNone/>
            </a:pPr>
            <a:endParaRPr lang="en-US" altLang="en-US" sz="1800">
              <a:latin typeface="Times New Roman" panose="02020603050405020304" pitchFamily="18" charset="0"/>
              <a:cs typeface="Times New Roman" panose="02020603050405020304" pitchFamily="18" charset="0"/>
            </a:endParaRPr>
          </a:p>
          <a:p>
            <a:pPr marL="0" indent="0" algn="just">
              <a:spcBef>
                <a:spcPts val="0"/>
              </a:spcBef>
              <a:buClr>
                <a:srgbClr val="3333FF"/>
              </a:buClr>
              <a:buNone/>
            </a:pPr>
            <a:r>
              <a:rPr lang="en-US" sz="3200">
                <a:latin typeface="Times New Roman" panose="02020603050405020304" pitchFamily="18" charset="0"/>
                <a:cs typeface="Times New Roman" panose="02020603050405020304" pitchFamily="18" charset="0"/>
              </a:rPr>
              <a:t>Water seeps into the ground and makes it unstable. Small cracks in the ground cause trench collapse</a:t>
            </a:r>
            <a:endParaRPr lang="en-US" altLang="en-US" sz="3200">
              <a:latin typeface="Times New Roman" panose="02020603050405020304" pitchFamily="18" charset="0"/>
              <a:cs typeface="Times New Roman" panose="02020603050405020304" pitchFamily="18" charset="0"/>
            </a:endParaRPr>
          </a:p>
        </p:txBody>
      </p:sp>
      <p:sp>
        <p:nvSpPr>
          <p:cNvPr id="12" name="Rectangle 1">
            <a:extLst>
              <a:ext uri="{C183D7F6-B498-43B3-948B-1728B52AA6E4}">
                <adec:decorative xmlns:adec="http://schemas.microsoft.com/office/drawing/2017/decorative" val="1"/>
              </a:ext>
            </a:extLst>
          </p:cNvPr>
          <p:cNvSpPr>
            <a:spLocks noChangeArrowheads="1"/>
          </p:cNvSpPr>
          <p:nvPr/>
        </p:nvSpPr>
        <p:spPr bwMode="auto">
          <a:xfrm>
            <a:off x="1219200" y="5229761"/>
            <a:ext cx="671561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FF00"/>
              </a:buClr>
              <a:buSzPct val="65000"/>
              <a:buFont typeface="Monotype Sorts" pitchFamily="2" charset="2"/>
              <a:buChar char="l"/>
              <a:defRPr kumimoji="1" sz="2800" b="1">
                <a:solidFill>
                  <a:srgbClr val="FFFFFF"/>
                </a:solidFill>
                <a:latin typeface="Arial" panose="020B0604020202020204" pitchFamily="34" charset="0"/>
              </a:defRPr>
            </a:lvl1pPr>
            <a:lvl2pPr marL="742950" indent="-285750">
              <a:spcBef>
                <a:spcPct val="20000"/>
              </a:spcBef>
              <a:buClr>
                <a:srgbClr val="FFFF00"/>
              </a:buClr>
              <a:buFont typeface="Wingdings" panose="05000000000000000000" pitchFamily="2" charset="2"/>
              <a:buChar char="Ø"/>
              <a:defRPr kumimoji="1" sz="2800" b="1">
                <a:solidFill>
                  <a:srgbClr val="FFFFFF"/>
                </a:solidFill>
                <a:latin typeface="Arial" panose="020B0604020202020204" pitchFamily="34" charset="0"/>
              </a:defRPr>
            </a:lvl2pPr>
            <a:lvl3pPr marL="1143000" indent="-228600">
              <a:spcBef>
                <a:spcPct val="20000"/>
              </a:spcBef>
              <a:buChar char="•"/>
              <a:defRPr kumimoji="1" sz="2800" b="1">
                <a:solidFill>
                  <a:srgbClr val="FFFFFF"/>
                </a:solidFill>
                <a:latin typeface="Arial" panose="020B0604020202020204" pitchFamily="34" charset="0"/>
              </a:defRPr>
            </a:lvl3pPr>
            <a:lvl4pPr marL="1600200" indent="-228600">
              <a:spcBef>
                <a:spcPct val="20000"/>
              </a:spcBef>
              <a:buChar char="–"/>
              <a:defRPr kumimoji="1" sz="2800" b="1">
                <a:solidFill>
                  <a:srgbClr val="FFFFFF"/>
                </a:solidFill>
                <a:latin typeface="Arial" panose="020B0604020202020204" pitchFamily="34" charset="0"/>
              </a:defRPr>
            </a:lvl4pPr>
            <a:lvl5pPr marL="2057400" indent="-228600">
              <a:spcBef>
                <a:spcPct val="20000"/>
              </a:spcBef>
              <a:buChar char="»"/>
              <a:defRPr kumimoji="1" sz="2800" b="1">
                <a:solidFill>
                  <a:srgbClr val="FFFFFF"/>
                </a:solidFill>
                <a:latin typeface="Arial" panose="020B0604020202020204" pitchFamily="34" charset="0"/>
              </a:defRPr>
            </a:lvl5pPr>
            <a:lvl6pPr marL="2514600" indent="-228600" eaLnBrk="0" fontAlgn="base" hangingPunct="0">
              <a:spcBef>
                <a:spcPct val="20000"/>
              </a:spcBef>
              <a:spcAft>
                <a:spcPct val="0"/>
              </a:spcAft>
              <a:buChar char="»"/>
              <a:defRPr kumimoji="1" sz="2800" b="1">
                <a:solidFill>
                  <a:srgbClr val="FFFFFF"/>
                </a:solidFill>
                <a:latin typeface="Arial" panose="020B0604020202020204" pitchFamily="34" charset="0"/>
              </a:defRPr>
            </a:lvl6pPr>
            <a:lvl7pPr marL="2971800" indent="-228600" eaLnBrk="0" fontAlgn="base" hangingPunct="0">
              <a:spcBef>
                <a:spcPct val="20000"/>
              </a:spcBef>
              <a:spcAft>
                <a:spcPct val="0"/>
              </a:spcAft>
              <a:buChar char="»"/>
              <a:defRPr kumimoji="1" sz="2800" b="1">
                <a:solidFill>
                  <a:srgbClr val="FFFFFF"/>
                </a:solidFill>
                <a:latin typeface="Arial" panose="020B0604020202020204" pitchFamily="34" charset="0"/>
              </a:defRPr>
            </a:lvl7pPr>
            <a:lvl8pPr marL="3429000" indent="-228600" eaLnBrk="0" fontAlgn="base" hangingPunct="0">
              <a:spcBef>
                <a:spcPct val="20000"/>
              </a:spcBef>
              <a:spcAft>
                <a:spcPct val="0"/>
              </a:spcAft>
              <a:buChar char="»"/>
              <a:defRPr kumimoji="1" sz="2800" b="1">
                <a:solidFill>
                  <a:srgbClr val="FFFFFF"/>
                </a:solidFill>
                <a:latin typeface="Arial" panose="020B0604020202020204" pitchFamily="34" charset="0"/>
              </a:defRPr>
            </a:lvl8pPr>
            <a:lvl9pPr marL="3886200" indent="-228600" eaLnBrk="0" fontAlgn="base" hangingPunct="0">
              <a:spcBef>
                <a:spcPct val="20000"/>
              </a:spcBef>
              <a:spcAft>
                <a:spcPct val="0"/>
              </a:spcAft>
              <a:buChar char="»"/>
              <a:defRPr kumimoji="1" sz="2800" b="1">
                <a:solidFill>
                  <a:srgbClr val="FFFFFF"/>
                </a:solidFill>
                <a:latin typeface="Arial" panose="020B0604020202020204" pitchFamily="34" charset="0"/>
              </a:defRPr>
            </a:lvl9pPr>
          </a:lstStyle>
          <a:p>
            <a:pPr algn="ctr">
              <a:spcBef>
                <a:spcPct val="0"/>
              </a:spcBef>
              <a:buClrTx/>
              <a:buSzTx/>
              <a:buFontTx/>
              <a:buNone/>
            </a:pPr>
            <a:r>
              <a:rPr kumimoji="0" lang="en-US" altLang="en-US" sz="2000" b="0">
                <a:solidFill>
                  <a:schemeClr val="tx1"/>
                </a:solidFill>
              </a:rPr>
              <a:t>A video is embedded here for trench cave-in accident partly due to wet weather, found at </a:t>
            </a:r>
          </a:p>
          <a:p>
            <a:pPr algn="ctr">
              <a:spcBef>
                <a:spcPct val="0"/>
              </a:spcBef>
              <a:buClrTx/>
              <a:buSzTx/>
              <a:buFontTx/>
              <a:buNone/>
            </a:pPr>
            <a:r>
              <a:rPr kumimoji="0" lang="en-US" altLang="en-US" sz="2000" b="0">
                <a:solidFill>
                  <a:schemeClr val="tx1"/>
                </a:solidFill>
              </a:rPr>
              <a:t>(</a:t>
            </a:r>
            <a:r>
              <a:rPr lang="en-US" sz="2000" b="0">
                <a:solidFill>
                  <a:schemeClr val="tx1"/>
                </a:solidFill>
              </a:rPr>
              <a:t>https://www.wnep.com/embeds/video/523-8f5e2fd4-bc82-45e5-9d85-ca6c8ace15ab/iframe</a:t>
            </a:r>
            <a:r>
              <a:rPr kumimoji="0" lang="en-US" altLang="en-US" sz="2000" b="0">
                <a:solidFill>
                  <a:schemeClr val="tx1"/>
                </a:solidFill>
              </a:rPr>
              <a:t>)</a:t>
            </a:r>
          </a:p>
        </p:txBody>
      </p:sp>
      <p:sp>
        <p:nvSpPr>
          <p:cNvPr id="3" name="Slide Number Placeholder 2"/>
          <p:cNvSpPr>
            <a:spLocks noGrp="1"/>
          </p:cNvSpPr>
          <p:nvPr>
            <p:ph type="sldNum" sz="quarter" idx="10"/>
          </p:nvPr>
        </p:nvSpPr>
        <p:spPr/>
        <p:txBody>
          <a:bodyPr/>
          <a:lstStyle/>
          <a:p>
            <a:fld id="{CE4D45F6-FF50-4BC5-8A2D-899CD8EC2ED8}" type="slidenum">
              <a:rPr lang="en-US" smtClean="0"/>
              <a:t>31</a:t>
            </a:fld>
            <a:endParaRPr lang="en-US"/>
          </a:p>
        </p:txBody>
      </p:sp>
    </p:spTree>
    <p:extLst>
      <p:ext uri="{BB962C8B-B14F-4D97-AF65-F5344CB8AC3E}">
        <p14:creationId xmlns:p14="http://schemas.microsoft.com/office/powerpoint/2010/main" val="17201500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C183D7F6-B498-43B3-948B-1728B52AA6E4}">
                <adec:decorative xmlns:adec="http://schemas.microsoft.com/office/drawing/2017/decorative" val="1"/>
              </a:ext>
            </a:extLst>
          </p:cNvPr>
          <p:cNvSpPr txBox="1">
            <a:spLocks/>
          </p:cNvSpPr>
          <p:nvPr/>
        </p:nvSpPr>
        <p:spPr>
          <a:xfrm>
            <a:off x="457200" y="457200"/>
            <a:ext cx="8229600" cy="715962"/>
          </a:xfrm>
          <a:prstGeom prst="rect">
            <a:avLst/>
          </a:prstGeom>
        </p:spPr>
        <p:txBody>
          <a:bodyPr/>
          <a:lstStyle>
            <a:lvl1pPr algn="ctr" rtl="0" eaLnBrk="1" fontAlgn="base" hangingPunct="1">
              <a:spcBef>
                <a:spcPct val="0"/>
              </a:spcBef>
              <a:spcAft>
                <a:spcPct val="0"/>
              </a:spcAft>
              <a:defRPr sz="4000" b="1">
                <a:solidFill>
                  <a:schemeClr val="accent2"/>
                </a:solidFill>
                <a:latin typeface="+mj-lt"/>
                <a:ea typeface="+mj-ea"/>
                <a:cs typeface="+mj-cs"/>
              </a:defRPr>
            </a:lvl1pPr>
            <a:lvl2pPr algn="ctr" rtl="0" eaLnBrk="1" fontAlgn="base" hangingPunct="1">
              <a:spcBef>
                <a:spcPct val="0"/>
              </a:spcBef>
              <a:spcAft>
                <a:spcPct val="0"/>
              </a:spcAft>
              <a:defRPr sz="4000" b="1">
                <a:solidFill>
                  <a:schemeClr val="accent2"/>
                </a:solidFill>
                <a:latin typeface="Arial" charset="0"/>
              </a:defRPr>
            </a:lvl2pPr>
            <a:lvl3pPr algn="ctr" rtl="0" eaLnBrk="1" fontAlgn="base" hangingPunct="1">
              <a:spcBef>
                <a:spcPct val="0"/>
              </a:spcBef>
              <a:spcAft>
                <a:spcPct val="0"/>
              </a:spcAft>
              <a:defRPr sz="4000" b="1">
                <a:solidFill>
                  <a:schemeClr val="accent2"/>
                </a:solidFill>
                <a:latin typeface="Arial" charset="0"/>
              </a:defRPr>
            </a:lvl3pPr>
            <a:lvl4pPr algn="ctr" rtl="0" eaLnBrk="1" fontAlgn="base" hangingPunct="1">
              <a:spcBef>
                <a:spcPct val="0"/>
              </a:spcBef>
              <a:spcAft>
                <a:spcPct val="0"/>
              </a:spcAft>
              <a:defRPr sz="4000" b="1">
                <a:solidFill>
                  <a:schemeClr val="accent2"/>
                </a:solidFill>
                <a:latin typeface="Arial" charset="0"/>
              </a:defRPr>
            </a:lvl4pPr>
            <a:lvl5pPr algn="ctr" rtl="0" eaLnBrk="1" fontAlgn="base" hangingPunct="1">
              <a:spcBef>
                <a:spcPct val="0"/>
              </a:spcBef>
              <a:spcAft>
                <a:spcPct val="0"/>
              </a:spcAft>
              <a:defRPr sz="4000" b="1">
                <a:solidFill>
                  <a:schemeClr val="accent2"/>
                </a:solidFill>
                <a:latin typeface="Arial" charset="0"/>
              </a:defRPr>
            </a:lvl5pPr>
            <a:lvl6pPr marL="457200" algn="ctr" rtl="0" eaLnBrk="1" fontAlgn="base" hangingPunct="1">
              <a:spcBef>
                <a:spcPct val="0"/>
              </a:spcBef>
              <a:spcAft>
                <a:spcPct val="0"/>
              </a:spcAft>
              <a:defRPr sz="4000" b="1">
                <a:solidFill>
                  <a:schemeClr val="accent2"/>
                </a:solidFill>
                <a:latin typeface="Arial" charset="0"/>
              </a:defRPr>
            </a:lvl6pPr>
            <a:lvl7pPr marL="914400" algn="ctr" rtl="0" eaLnBrk="1" fontAlgn="base" hangingPunct="1">
              <a:spcBef>
                <a:spcPct val="0"/>
              </a:spcBef>
              <a:spcAft>
                <a:spcPct val="0"/>
              </a:spcAft>
              <a:defRPr sz="4000" b="1">
                <a:solidFill>
                  <a:schemeClr val="accent2"/>
                </a:solidFill>
                <a:latin typeface="Arial" charset="0"/>
              </a:defRPr>
            </a:lvl7pPr>
            <a:lvl8pPr marL="1371600" algn="ctr" rtl="0" eaLnBrk="1" fontAlgn="base" hangingPunct="1">
              <a:spcBef>
                <a:spcPct val="0"/>
              </a:spcBef>
              <a:spcAft>
                <a:spcPct val="0"/>
              </a:spcAft>
              <a:defRPr sz="4000" b="1">
                <a:solidFill>
                  <a:schemeClr val="accent2"/>
                </a:solidFill>
                <a:latin typeface="Arial" charset="0"/>
              </a:defRPr>
            </a:lvl8pPr>
            <a:lvl9pPr marL="1828800" algn="ctr" rtl="0" eaLnBrk="1" fontAlgn="base" hangingPunct="1">
              <a:spcBef>
                <a:spcPct val="0"/>
              </a:spcBef>
              <a:spcAft>
                <a:spcPct val="0"/>
              </a:spcAft>
              <a:defRPr sz="4000" b="1">
                <a:solidFill>
                  <a:schemeClr val="accent2"/>
                </a:solidFill>
                <a:latin typeface="Arial" charset="0"/>
              </a:defRPr>
            </a:lvl9pPr>
          </a:lstStyle>
          <a:p>
            <a:r>
              <a:rPr lang="en-GB" altLang="en-US" kern="0" dirty="0">
                <a:latin typeface="Times New Roman" panose="02020603050405020304" pitchFamily="18" charset="0"/>
                <a:ea typeface="SimSun" panose="02010600030101010101" pitchFamily="2" charset="-122"/>
                <a:cs typeface="AR PL UMing HK" charset="0"/>
              </a:rPr>
              <a:t>A Case Study Discussion (Part 4)</a:t>
            </a:r>
            <a:endParaRPr lang="en-US" altLang="en-US" kern="0" dirty="0">
              <a:ea typeface="SimSun" panose="02010600030101010101" pitchFamily="2" charset="-122"/>
              <a:cs typeface="AR PL UMing HK" charset="0"/>
            </a:endParaRPr>
          </a:p>
        </p:txBody>
      </p:sp>
      <p:sp>
        <p:nvSpPr>
          <p:cNvPr id="2" name="Title 1"/>
          <p:cNvSpPr>
            <a:spLocks noGrp="1"/>
          </p:cNvSpPr>
          <p:nvPr>
            <p:ph type="title"/>
          </p:nvPr>
        </p:nvSpPr>
        <p:spPr>
          <a:xfrm>
            <a:off x="228600" y="1173162"/>
            <a:ext cx="8686800" cy="990600"/>
          </a:xfrm>
        </p:spPr>
        <p:txBody>
          <a:bodyPr rtlCol="0">
            <a:noAutofit/>
          </a:bodyPr>
          <a:lstStyle/>
          <a:p>
            <a:pPr algn="just" fontAlgn="auto">
              <a:spcAft>
                <a:spcPts val="0"/>
              </a:spcAft>
              <a:defRPr/>
            </a:pPr>
            <a:r>
              <a:rPr lang="en-US" altLang="en-US" sz="3200" b="1">
                <a:solidFill>
                  <a:schemeClr val="tx1"/>
                </a:solidFill>
                <a:latin typeface="Times New Roman" panose="02020603050405020304" pitchFamily="18" charset="0"/>
                <a:cs typeface="Times New Roman" panose="02020603050405020304" pitchFamily="18" charset="0"/>
              </a:rPr>
              <a:t>Q4</a:t>
            </a:r>
            <a:r>
              <a:rPr lang="en-US" altLang="en-US" sz="3200" b="0">
                <a:solidFill>
                  <a:schemeClr val="tx1"/>
                </a:solidFill>
                <a:latin typeface="Times New Roman" panose="02020603050405020304" pitchFamily="18" charset="0"/>
                <a:cs typeface="Times New Roman" panose="02020603050405020304" pitchFamily="18" charset="0"/>
              </a:rPr>
              <a:t>: Can vibrations from nearby construction equipment (e.g., excavator) cause trench collapse?</a:t>
            </a:r>
            <a:endParaRPr lang="en-US" b="0"/>
          </a:p>
        </p:txBody>
      </p:sp>
      <p:sp>
        <p:nvSpPr>
          <p:cNvPr id="58371" name="Rectangle 7"/>
          <p:cNvSpPr>
            <a:spLocks noChangeArrowheads="1"/>
          </p:cNvSpPr>
          <p:nvPr/>
        </p:nvSpPr>
        <p:spPr bwMode="auto">
          <a:xfrm>
            <a:off x="332508" y="2362200"/>
            <a:ext cx="4544291"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just">
              <a:buClr>
                <a:srgbClr val="3333FF"/>
              </a:buClr>
            </a:pPr>
            <a:r>
              <a:rPr lang="en-US" altLang="en-US" sz="3200" b="1" dirty="0">
                <a:latin typeface="Times New Roman" panose="02020603050405020304" pitchFamily="18" charset="0"/>
                <a:cs typeface="Times New Roman" panose="02020603050405020304" pitchFamily="18" charset="0"/>
              </a:rPr>
              <a:t>Answer</a:t>
            </a:r>
            <a:r>
              <a:rPr lang="en-US" altLang="en-US" sz="3200" dirty="0">
                <a:latin typeface="Times New Roman" panose="02020603050405020304" pitchFamily="18" charset="0"/>
                <a:cs typeface="Times New Roman" panose="02020603050405020304" pitchFamily="18" charset="0"/>
              </a:rPr>
              <a:t>: Yes </a:t>
            </a:r>
          </a:p>
          <a:p>
            <a:pPr algn="just">
              <a:buClr>
                <a:srgbClr val="3333FF"/>
              </a:buClr>
            </a:pPr>
            <a:endParaRPr lang="en-US" altLang="en-US" sz="3200" dirty="0">
              <a:latin typeface="Times New Roman" panose="02020603050405020304" pitchFamily="18" charset="0"/>
              <a:cs typeface="Times New Roman" panose="02020603050405020304" pitchFamily="18" charset="0"/>
            </a:endParaRPr>
          </a:p>
          <a:p>
            <a:pPr algn="just">
              <a:buClr>
                <a:srgbClr val="3333FF"/>
              </a:buClr>
            </a:pPr>
            <a:r>
              <a:rPr lang="en-US" altLang="en-US" sz="3200" dirty="0">
                <a:latin typeface="Times New Roman" panose="02020603050405020304" pitchFamily="18" charset="0"/>
                <a:cs typeface="Times New Roman" panose="02020603050405020304" pitchFamily="18" charset="0"/>
              </a:rPr>
              <a:t>Machinery near excavation causes excessive vibration of the ground and forces soil to shift</a:t>
            </a:r>
          </a:p>
        </p:txBody>
      </p:sp>
      <p:sp>
        <p:nvSpPr>
          <p:cNvPr id="12" name="Rectangle 1"/>
          <p:cNvSpPr>
            <a:spLocks noChangeArrowheads="1"/>
          </p:cNvSpPr>
          <p:nvPr/>
        </p:nvSpPr>
        <p:spPr bwMode="auto">
          <a:xfrm>
            <a:off x="1083470" y="5316855"/>
            <a:ext cx="309372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FF00"/>
              </a:buClr>
              <a:buSzPct val="65000"/>
              <a:buFont typeface="Monotype Sorts" pitchFamily="2" charset="2"/>
              <a:buChar char="l"/>
              <a:defRPr kumimoji="1" sz="2800" b="1">
                <a:solidFill>
                  <a:srgbClr val="FFFFFF"/>
                </a:solidFill>
                <a:latin typeface="Arial" panose="020B0604020202020204" pitchFamily="34" charset="0"/>
              </a:defRPr>
            </a:lvl1pPr>
            <a:lvl2pPr marL="742950" indent="-285750">
              <a:spcBef>
                <a:spcPct val="20000"/>
              </a:spcBef>
              <a:buClr>
                <a:srgbClr val="FFFF00"/>
              </a:buClr>
              <a:buFont typeface="Wingdings" panose="05000000000000000000" pitchFamily="2" charset="2"/>
              <a:buChar char="Ø"/>
              <a:defRPr kumimoji="1" sz="2800" b="1">
                <a:solidFill>
                  <a:srgbClr val="FFFFFF"/>
                </a:solidFill>
                <a:latin typeface="Arial" panose="020B0604020202020204" pitchFamily="34" charset="0"/>
              </a:defRPr>
            </a:lvl2pPr>
            <a:lvl3pPr marL="1143000" indent="-228600">
              <a:spcBef>
                <a:spcPct val="20000"/>
              </a:spcBef>
              <a:buChar char="•"/>
              <a:defRPr kumimoji="1" sz="2800" b="1">
                <a:solidFill>
                  <a:srgbClr val="FFFFFF"/>
                </a:solidFill>
                <a:latin typeface="Arial" panose="020B0604020202020204" pitchFamily="34" charset="0"/>
              </a:defRPr>
            </a:lvl3pPr>
            <a:lvl4pPr marL="1600200" indent="-228600">
              <a:spcBef>
                <a:spcPct val="20000"/>
              </a:spcBef>
              <a:buChar char="–"/>
              <a:defRPr kumimoji="1" sz="2800" b="1">
                <a:solidFill>
                  <a:srgbClr val="FFFFFF"/>
                </a:solidFill>
                <a:latin typeface="Arial" panose="020B0604020202020204" pitchFamily="34" charset="0"/>
              </a:defRPr>
            </a:lvl4pPr>
            <a:lvl5pPr marL="2057400" indent="-228600">
              <a:spcBef>
                <a:spcPct val="20000"/>
              </a:spcBef>
              <a:buChar char="»"/>
              <a:defRPr kumimoji="1" sz="2800" b="1">
                <a:solidFill>
                  <a:srgbClr val="FFFFFF"/>
                </a:solidFill>
                <a:latin typeface="Arial" panose="020B0604020202020204" pitchFamily="34" charset="0"/>
              </a:defRPr>
            </a:lvl5pPr>
            <a:lvl6pPr marL="2514600" indent="-228600" eaLnBrk="0" fontAlgn="base" hangingPunct="0">
              <a:spcBef>
                <a:spcPct val="20000"/>
              </a:spcBef>
              <a:spcAft>
                <a:spcPct val="0"/>
              </a:spcAft>
              <a:buChar char="»"/>
              <a:defRPr kumimoji="1" sz="2800" b="1">
                <a:solidFill>
                  <a:srgbClr val="FFFFFF"/>
                </a:solidFill>
                <a:latin typeface="Arial" panose="020B0604020202020204" pitchFamily="34" charset="0"/>
              </a:defRPr>
            </a:lvl6pPr>
            <a:lvl7pPr marL="2971800" indent="-228600" eaLnBrk="0" fontAlgn="base" hangingPunct="0">
              <a:spcBef>
                <a:spcPct val="20000"/>
              </a:spcBef>
              <a:spcAft>
                <a:spcPct val="0"/>
              </a:spcAft>
              <a:buChar char="»"/>
              <a:defRPr kumimoji="1" sz="2800" b="1">
                <a:solidFill>
                  <a:srgbClr val="FFFFFF"/>
                </a:solidFill>
                <a:latin typeface="Arial" panose="020B0604020202020204" pitchFamily="34" charset="0"/>
              </a:defRPr>
            </a:lvl7pPr>
            <a:lvl8pPr marL="3429000" indent="-228600" eaLnBrk="0" fontAlgn="base" hangingPunct="0">
              <a:spcBef>
                <a:spcPct val="20000"/>
              </a:spcBef>
              <a:spcAft>
                <a:spcPct val="0"/>
              </a:spcAft>
              <a:buChar char="»"/>
              <a:defRPr kumimoji="1" sz="2800" b="1">
                <a:solidFill>
                  <a:srgbClr val="FFFFFF"/>
                </a:solidFill>
                <a:latin typeface="Arial" panose="020B0604020202020204" pitchFamily="34" charset="0"/>
              </a:defRPr>
            </a:lvl8pPr>
            <a:lvl9pPr marL="3886200" indent="-228600" eaLnBrk="0" fontAlgn="base" hangingPunct="0">
              <a:spcBef>
                <a:spcPct val="20000"/>
              </a:spcBef>
              <a:spcAft>
                <a:spcPct val="0"/>
              </a:spcAft>
              <a:buChar char="»"/>
              <a:defRPr kumimoji="1" sz="2800" b="1">
                <a:solidFill>
                  <a:srgbClr val="FFFFFF"/>
                </a:solidFill>
                <a:latin typeface="Arial" panose="020B0604020202020204" pitchFamily="34" charset="0"/>
              </a:defRPr>
            </a:lvl9pPr>
          </a:lstStyle>
          <a:p>
            <a:pPr algn="ctr">
              <a:spcBef>
                <a:spcPct val="0"/>
              </a:spcBef>
              <a:buClrTx/>
              <a:buSzTx/>
              <a:buFontTx/>
              <a:buNone/>
            </a:pPr>
            <a:r>
              <a:rPr kumimoji="0" lang="en-US" altLang="en-US" sz="1800" b="0" dirty="0">
                <a:solidFill>
                  <a:schemeClr val="tx1"/>
                </a:solidFill>
              </a:rPr>
              <a:t>A video is embedded here for a trench cave-in, found at </a:t>
            </a:r>
          </a:p>
          <a:p>
            <a:pPr algn="ctr">
              <a:spcBef>
                <a:spcPct val="0"/>
              </a:spcBef>
              <a:buClrTx/>
              <a:buSzTx/>
              <a:buFontTx/>
              <a:buNone/>
            </a:pPr>
            <a:r>
              <a:rPr kumimoji="0" lang="en-US" altLang="en-US" sz="1800" b="0" dirty="0">
                <a:solidFill>
                  <a:schemeClr val="tx1"/>
                </a:solidFill>
              </a:rPr>
              <a:t>(</a:t>
            </a:r>
            <a:r>
              <a:rPr lang="en-US" sz="1800" b="0" dirty="0">
                <a:solidFill>
                  <a:schemeClr val="tx1"/>
                </a:solidFill>
              </a:rPr>
              <a:t>https://www.youtube.com/watch?v=0wmcD3aM8X4</a:t>
            </a:r>
            <a:r>
              <a:rPr kumimoji="0" lang="en-US" altLang="en-US" sz="1800" b="0" dirty="0">
                <a:solidFill>
                  <a:schemeClr val="tx1"/>
                </a:solidFill>
              </a:rPr>
              <a:t>)</a:t>
            </a:r>
          </a:p>
        </p:txBody>
      </p:sp>
      <p:pic>
        <p:nvPicPr>
          <p:cNvPr id="5" name="Picture 4" descr="This figure shows a nearby construction equipment whose vibrations may cause trench collapse." title="nearby construction equipmen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2297991"/>
            <a:ext cx="3200400" cy="4197626"/>
          </a:xfrm>
          <a:prstGeom prst="rect">
            <a:avLst/>
          </a:prstGeom>
        </p:spPr>
      </p:pic>
      <p:sp>
        <p:nvSpPr>
          <p:cNvPr id="10" name="Rectangle 13"/>
          <p:cNvSpPr>
            <a:spLocks noChangeArrowheads="1"/>
          </p:cNvSpPr>
          <p:nvPr/>
        </p:nvSpPr>
        <p:spPr bwMode="auto">
          <a:xfrm>
            <a:off x="6490809" y="3877596"/>
            <a:ext cx="88678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en-US" altLang="en-US" sz="9600" b="1">
                <a:solidFill>
                  <a:srgbClr val="FF0000"/>
                </a:solidFill>
                <a:latin typeface="Times New Roman" panose="02020603050405020304" pitchFamily="18" charset="0"/>
                <a:cs typeface="Times New Roman" panose="02020603050405020304" pitchFamily="18" charset="0"/>
              </a:rPr>
              <a:t>×</a:t>
            </a:r>
            <a:endParaRPr lang="en-US" altLang="en-US" sz="9600" b="1">
              <a:solidFill>
                <a:srgbClr val="FF0000"/>
              </a:solidFill>
            </a:endParaRPr>
          </a:p>
        </p:txBody>
      </p:sp>
      <p:sp>
        <p:nvSpPr>
          <p:cNvPr id="4" name="Slide Number Placeholder 3"/>
          <p:cNvSpPr>
            <a:spLocks noGrp="1"/>
          </p:cNvSpPr>
          <p:nvPr>
            <p:ph type="sldNum" sz="quarter" idx="10"/>
          </p:nvPr>
        </p:nvSpPr>
        <p:spPr/>
        <p:txBody>
          <a:bodyPr/>
          <a:lstStyle/>
          <a:p>
            <a:fld id="{CE4D45F6-FF50-4BC5-8A2D-899CD8EC2ED8}" type="slidenum">
              <a:rPr lang="en-US" smtClean="0"/>
              <a:t>32</a:t>
            </a:fld>
            <a:endParaRPr lang="en-US"/>
          </a:p>
        </p:txBody>
      </p:sp>
    </p:spTree>
    <p:extLst>
      <p:ext uri="{BB962C8B-B14F-4D97-AF65-F5344CB8AC3E}">
        <p14:creationId xmlns:p14="http://schemas.microsoft.com/office/powerpoint/2010/main" val="17090593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503238"/>
            <a:ext cx="8229600" cy="563562"/>
          </a:xfrm>
        </p:spPr>
        <p:txBody>
          <a:bodyPr/>
          <a:lstStyle/>
          <a:p>
            <a:r>
              <a:rPr lang="en-GB" altLang="en-US" dirty="0">
                <a:latin typeface="Times New Roman" panose="02020603050405020304" pitchFamily="18" charset="0"/>
                <a:ea typeface="SimSun" panose="02010600030101010101" pitchFamily="2" charset="-122"/>
              </a:rPr>
              <a:t>A Case Study Discussion (Part 5)</a:t>
            </a:r>
            <a:endParaRPr lang="en-US" altLang="en-US" dirty="0"/>
          </a:p>
        </p:txBody>
      </p:sp>
      <p:sp>
        <p:nvSpPr>
          <p:cNvPr id="14" name="Rectangle 7"/>
          <p:cNvSpPr>
            <a:spLocks noChangeArrowheads="1"/>
          </p:cNvSpPr>
          <p:nvPr/>
        </p:nvSpPr>
        <p:spPr bwMode="auto">
          <a:xfrm>
            <a:off x="304800" y="1219200"/>
            <a:ext cx="86106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just" eaLnBrk="1" hangingPunct="1">
              <a:buClr>
                <a:srgbClr val="3333FF"/>
              </a:buClr>
              <a:buFont typeface="Arial" panose="020B0604020202020204" pitchFamily="34" charset="0"/>
              <a:buNone/>
            </a:pPr>
            <a:r>
              <a:rPr lang="en-US" altLang="en-US" sz="3200" b="1">
                <a:latin typeface="Times New Roman" panose="02020603050405020304" pitchFamily="18" charset="0"/>
                <a:cs typeface="Times New Roman" panose="02020603050405020304" pitchFamily="18" charset="0"/>
              </a:rPr>
              <a:t>Q5</a:t>
            </a:r>
            <a:r>
              <a:rPr lang="en-US" altLang="en-US" sz="3200">
                <a:latin typeface="Times New Roman" panose="02020603050405020304" pitchFamily="18" charset="0"/>
                <a:cs typeface="Times New Roman" panose="02020603050405020304" pitchFamily="18" charset="0"/>
              </a:rPr>
              <a:t>: When working in a trench, you notice a condition indicating a possible cave-in. What should you do first?</a:t>
            </a:r>
          </a:p>
        </p:txBody>
      </p:sp>
      <p:sp>
        <p:nvSpPr>
          <p:cNvPr id="11" name="Rectangle 7"/>
          <p:cNvSpPr>
            <a:spLocks noChangeArrowheads="1"/>
          </p:cNvSpPr>
          <p:nvPr/>
        </p:nvSpPr>
        <p:spPr bwMode="auto">
          <a:xfrm>
            <a:off x="383322" y="3683216"/>
            <a:ext cx="815107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just" eaLnBrk="1" hangingPunct="1">
              <a:buClr>
                <a:srgbClr val="3333FF"/>
              </a:buClr>
              <a:buFont typeface="Arial" panose="020B0604020202020204" pitchFamily="34" charset="0"/>
              <a:buNone/>
            </a:pPr>
            <a:r>
              <a:rPr lang="en-US" altLang="en-US" sz="3200" b="1">
                <a:latin typeface="Times New Roman" panose="02020603050405020304" pitchFamily="18" charset="0"/>
                <a:cs typeface="Times New Roman" panose="02020603050405020304" pitchFamily="18" charset="0"/>
              </a:rPr>
              <a:t>Answer</a:t>
            </a:r>
            <a:r>
              <a:rPr lang="en-US" altLang="en-US" sz="3200">
                <a:latin typeface="Times New Roman" panose="02020603050405020304" pitchFamily="18" charset="0"/>
                <a:cs typeface="Times New Roman" panose="02020603050405020304" pitchFamily="18" charset="0"/>
              </a:rPr>
              <a:t>: Exit the trench immediately</a:t>
            </a:r>
            <a:endParaRPr lang="en-US" altLang="en-US" sz="2800">
              <a:latin typeface="Times New Roman" panose="02020603050405020304" pitchFamily="18" charset="0"/>
              <a:cs typeface="Times New Roman" panose="02020603050405020304" pitchFamily="18" charset="0"/>
            </a:endParaRPr>
          </a:p>
        </p:txBody>
      </p:sp>
      <p:sp>
        <p:nvSpPr>
          <p:cNvPr id="12" name="Rectangle 10"/>
          <p:cNvSpPr>
            <a:spLocks noChangeArrowheads="1"/>
          </p:cNvSpPr>
          <p:nvPr/>
        </p:nvSpPr>
        <p:spPr bwMode="auto">
          <a:xfrm>
            <a:off x="323229" y="4729540"/>
            <a:ext cx="836357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0" indent="0" algn="just" eaLnBrk="1" hangingPunct="1">
              <a:buClr>
                <a:srgbClr val="3333FF"/>
              </a:buClr>
            </a:pPr>
            <a:r>
              <a:rPr lang="en-US" altLang="en-US" sz="3200">
                <a:latin typeface="Times New Roman" panose="02020603050405020304" pitchFamily="18" charset="0"/>
                <a:ea typeface="AR PL UMing HK" charset="0"/>
                <a:cs typeface="Times New Roman" panose="02020603050405020304" pitchFamily="18" charset="0"/>
              </a:rPr>
              <a:t>Trench collapse may quickly bury workers with a large amount of soil, and cause serious injury</a:t>
            </a:r>
          </a:p>
        </p:txBody>
      </p:sp>
      <p:sp>
        <p:nvSpPr>
          <p:cNvPr id="2" name="Slide Number Placeholder 1"/>
          <p:cNvSpPr>
            <a:spLocks noGrp="1"/>
          </p:cNvSpPr>
          <p:nvPr>
            <p:ph type="sldNum" sz="quarter" idx="10"/>
          </p:nvPr>
        </p:nvSpPr>
        <p:spPr/>
        <p:txBody>
          <a:bodyPr/>
          <a:lstStyle/>
          <a:p>
            <a:fld id="{CE4D45F6-FF50-4BC5-8A2D-899CD8EC2ED8}" type="slidenum">
              <a:rPr lang="en-US" smtClean="0"/>
              <a:t>33</a:t>
            </a:fld>
            <a:endParaRPr lang="en-US"/>
          </a:p>
        </p:txBody>
      </p:sp>
    </p:spTree>
    <p:extLst>
      <p:ext uri="{BB962C8B-B14F-4D97-AF65-F5344CB8AC3E}">
        <p14:creationId xmlns:p14="http://schemas.microsoft.com/office/powerpoint/2010/main" val="31739802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503238"/>
            <a:ext cx="8229600" cy="563562"/>
          </a:xfrm>
        </p:spPr>
        <p:txBody>
          <a:bodyPr/>
          <a:lstStyle/>
          <a:p>
            <a:r>
              <a:rPr lang="en-GB" altLang="en-US" dirty="0">
                <a:latin typeface="Times New Roman" panose="02020603050405020304" pitchFamily="18" charset="0"/>
                <a:ea typeface="SimSun" panose="02010600030101010101" pitchFamily="2" charset="-122"/>
              </a:rPr>
              <a:t>A Case Study Discussion (Part 6)</a:t>
            </a:r>
            <a:endParaRPr lang="en-US" altLang="en-US" dirty="0"/>
          </a:p>
        </p:txBody>
      </p:sp>
      <p:sp>
        <p:nvSpPr>
          <p:cNvPr id="8" name="Rectangle 7"/>
          <p:cNvSpPr>
            <a:spLocks noChangeArrowheads="1"/>
          </p:cNvSpPr>
          <p:nvPr/>
        </p:nvSpPr>
        <p:spPr bwMode="auto">
          <a:xfrm>
            <a:off x="257175" y="1219200"/>
            <a:ext cx="861377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just" eaLnBrk="1" hangingPunct="1">
              <a:buClr>
                <a:srgbClr val="3333FF"/>
              </a:buClr>
              <a:buFont typeface="Arial" panose="020B0604020202020204" pitchFamily="34" charset="0"/>
              <a:buNone/>
            </a:pPr>
            <a:r>
              <a:rPr lang="en-US" altLang="en-US" sz="3200" b="1">
                <a:latin typeface="Times New Roman" panose="02020603050405020304" pitchFamily="18" charset="0"/>
                <a:cs typeface="Times New Roman" panose="02020603050405020304" pitchFamily="18" charset="0"/>
              </a:rPr>
              <a:t>Q6</a:t>
            </a:r>
            <a:r>
              <a:rPr lang="en-US" altLang="en-US" sz="3200">
                <a:latin typeface="Times New Roman" panose="02020603050405020304" pitchFamily="18" charset="0"/>
                <a:cs typeface="Times New Roman" panose="02020603050405020304" pitchFamily="18" charset="0"/>
              </a:rPr>
              <a:t>: If a pack of cigarettes falls from your pocket into an unprotected trench, is it safe to jump into this trench to pick up it?</a:t>
            </a:r>
          </a:p>
        </p:txBody>
      </p:sp>
      <p:sp>
        <p:nvSpPr>
          <p:cNvPr id="13" name="Rectangle 12"/>
          <p:cNvSpPr/>
          <p:nvPr/>
        </p:nvSpPr>
        <p:spPr>
          <a:xfrm>
            <a:off x="228600" y="3124200"/>
            <a:ext cx="8642351" cy="2554545"/>
          </a:xfrm>
          <a:prstGeom prst="rect">
            <a:avLst/>
          </a:prstGeom>
        </p:spPr>
        <p:txBody>
          <a:bodyPr wrap="square">
            <a:spAutoFit/>
          </a:bodyPr>
          <a:lstStyle/>
          <a:p>
            <a:r>
              <a:rPr lang="en-US" altLang="en-US" sz="3200" b="1">
                <a:latin typeface="Times New Roman" panose="02020603050405020304" pitchFamily="18" charset="0"/>
                <a:cs typeface="Times New Roman" panose="02020603050405020304" pitchFamily="18" charset="0"/>
              </a:rPr>
              <a:t>Answer</a:t>
            </a:r>
            <a:r>
              <a:rPr lang="en-US" altLang="en-US" sz="3200">
                <a:latin typeface="Times New Roman" panose="02020603050405020304" pitchFamily="18" charset="0"/>
                <a:cs typeface="Times New Roman" panose="02020603050405020304" pitchFamily="18" charset="0"/>
              </a:rPr>
              <a:t>: No.</a:t>
            </a:r>
            <a:endParaRPr lang="en-US" sz="3200">
              <a:latin typeface="Times New Roman" panose="02020603050405020304" pitchFamily="18" charset="0"/>
              <a:cs typeface="Times New Roman" panose="02020603050405020304" pitchFamily="18" charset="0"/>
            </a:endParaRPr>
          </a:p>
          <a:p>
            <a:pPr algn="just"/>
            <a:r>
              <a:rPr lang="en-US" sz="3200">
                <a:latin typeface="Times New Roman" panose="02020603050405020304" pitchFamily="18" charset="0"/>
                <a:cs typeface="Times New Roman" panose="02020603050405020304" pitchFamily="18" charset="0"/>
              </a:rPr>
              <a:t>Never enter unprotected trench. </a:t>
            </a:r>
            <a:r>
              <a:rPr lang="en-US" altLang="en-US" sz="3200">
                <a:latin typeface="Times New Roman" panose="02020603050405020304" pitchFamily="18" charset="0"/>
                <a:cs typeface="Times New Roman" panose="02020603050405020304" pitchFamily="18" charset="0"/>
              </a:rPr>
              <a:t>Trench collapse is sudden without warning, so never assume that a worker would have time to exit of the trench when cave-in happens.</a:t>
            </a:r>
            <a:endParaRPr lang="en-US" sz="3200"/>
          </a:p>
        </p:txBody>
      </p:sp>
      <p:sp>
        <p:nvSpPr>
          <p:cNvPr id="2" name="Slide Number Placeholder 1"/>
          <p:cNvSpPr>
            <a:spLocks noGrp="1"/>
          </p:cNvSpPr>
          <p:nvPr>
            <p:ph type="sldNum" sz="quarter" idx="10"/>
          </p:nvPr>
        </p:nvSpPr>
        <p:spPr/>
        <p:txBody>
          <a:bodyPr/>
          <a:lstStyle/>
          <a:p>
            <a:fld id="{CE4D45F6-FF50-4BC5-8A2D-899CD8EC2ED8}" type="slidenum">
              <a:rPr lang="en-US" smtClean="0"/>
              <a:t>34</a:t>
            </a:fld>
            <a:endParaRPr lang="en-US"/>
          </a:p>
        </p:txBody>
      </p:sp>
    </p:spTree>
    <p:extLst>
      <p:ext uri="{BB962C8B-B14F-4D97-AF65-F5344CB8AC3E}">
        <p14:creationId xmlns:p14="http://schemas.microsoft.com/office/powerpoint/2010/main" val="28379481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503238"/>
            <a:ext cx="8229600" cy="563562"/>
          </a:xfrm>
        </p:spPr>
        <p:txBody>
          <a:bodyPr/>
          <a:lstStyle/>
          <a:p>
            <a:r>
              <a:rPr lang="en-GB" altLang="en-US" dirty="0">
                <a:latin typeface="Times New Roman" panose="02020603050405020304" pitchFamily="18" charset="0"/>
                <a:ea typeface="SimSun" panose="02010600030101010101" pitchFamily="2" charset="-122"/>
              </a:rPr>
              <a:t>A Case Study Discussion (Part 7)</a:t>
            </a:r>
            <a:endParaRPr lang="en-US" altLang="en-US" dirty="0"/>
          </a:p>
        </p:txBody>
      </p:sp>
      <p:sp>
        <p:nvSpPr>
          <p:cNvPr id="14" name="Rectangle 7"/>
          <p:cNvSpPr>
            <a:spLocks noChangeArrowheads="1"/>
          </p:cNvSpPr>
          <p:nvPr/>
        </p:nvSpPr>
        <p:spPr bwMode="auto">
          <a:xfrm>
            <a:off x="489781" y="1494472"/>
            <a:ext cx="827321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just">
              <a:buClr>
                <a:srgbClr val="3333FF"/>
              </a:buClr>
            </a:pPr>
            <a:r>
              <a:rPr lang="en-US" altLang="en-US" sz="3200" b="1">
                <a:latin typeface="Times New Roman" panose="02020603050405020304" pitchFamily="18" charset="0"/>
                <a:cs typeface="Times New Roman" panose="02020603050405020304" pitchFamily="18" charset="0"/>
              </a:rPr>
              <a:t>Q7</a:t>
            </a:r>
            <a:r>
              <a:rPr lang="en-US" altLang="en-US" sz="3200">
                <a:latin typeface="Times New Roman" panose="02020603050405020304" pitchFamily="18" charset="0"/>
                <a:cs typeface="Times New Roman" panose="02020603050405020304" pitchFamily="18" charset="0"/>
              </a:rPr>
              <a:t>: </a:t>
            </a:r>
            <a:r>
              <a:rPr lang="en-US" altLang="zh-CN" sz="3200">
                <a:latin typeface="Times New Roman" panose="02020603050405020304" pitchFamily="18" charset="0"/>
                <a:cs typeface="Times New Roman" panose="02020603050405020304" pitchFamily="18" charset="0"/>
              </a:rPr>
              <a:t>If you observe a trench collapse, do you immediately enter the trench to rescue buried coworkers?</a:t>
            </a:r>
            <a:endParaRPr lang="en-US" altLang="en-US" sz="3200">
              <a:latin typeface="Times New Roman" panose="02020603050405020304" pitchFamily="18" charset="0"/>
              <a:cs typeface="Times New Roman" panose="02020603050405020304" pitchFamily="18" charset="0"/>
            </a:endParaRPr>
          </a:p>
        </p:txBody>
      </p:sp>
      <p:sp>
        <p:nvSpPr>
          <p:cNvPr id="7" name="Rectangle 7"/>
          <p:cNvSpPr>
            <a:spLocks noChangeArrowheads="1"/>
          </p:cNvSpPr>
          <p:nvPr/>
        </p:nvSpPr>
        <p:spPr bwMode="auto">
          <a:xfrm>
            <a:off x="522362" y="3551872"/>
            <a:ext cx="816443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just" eaLnBrk="1" hangingPunct="1">
              <a:buClr>
                <a:srgbClr val="3333FF"/>
              </a:buClr>
            </a:pPr>
            <a:r>
              <a:rPr lang="en-US" altLang="en-US" sz="3200" b="1">
                <a:latin typeface="Times New Roman" panose="02020603050405020304" pitchFamily="18" charset="0"/>
                <a:cs typeface="Times New Roman" panose="02020603050405020304" pitchFamily="18" charset="0"/>
              </a:rPr>
              <a:t>Answer</a:t>
            </a:r>
            <a:r>
              <a:rPr lang="en-US" altLang="en-US" sz="3200">
                <a:latin typeface="Times New Roman" panose="02020603050405020304" pitchFamily="18" charset="0"/>
                <a:cs typeface="Times New Roman" panose="02020603050405020304" pitchFamily="18" charset="0"/>
              </a:rPr>
              <a:t>: No. Since a second collapse may occur, untrained rescuers could be trapped and become victims</a:t>
            </a:r>
          </a:p>
        </p:txBody>
      </p:sp>
      <p:sp>
        <p:nvSpPr>
          <p:cNvPr id="2" name="Slide Number Placeholder 1"/>
          <p:cNvSpPr>
            <a:spLocks noGrp="1"/>
          </p:cNvSpPr>
          <p:nvPr>
            <p:ph type="sldNum" sz="quarter" idx="10"/>
          </p:nvPr>
        </p:nvSpPr>
        <p:spPr/>
        <p:txBody>
          <a:bodyPr/>
          <a:lstStyle/>
          <a:p>
            <a:fld id="{CE4D45F6-FF50-4BC5-8A2D-899CD8EC2ED8}" type="slidenum">
              <a:rPr lang="en-US" smtClean="0"/>
              <a:t>35</a:t>
            </a:fld>
            <a:endParaRPr lang="en-US"/>
          </a:p>
        </p:txBody>
      </p:sp>
    </p:spTree>
    <p:extLst>
      <p:ext uri="{BB962C8B-B14F-4D97-AF65-F5344CB8AC3E}">
        <p14:creationId xmlns:p14="http://schemas.microsoft.com/office/powerpoint/2010/main" val="10980611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503238"/>
            <a:ext cx="8229600" cy="563562"/>
          </a:xfrm>
        </p:spPr>
        <p:txBody>
          <a:bodyPr/>
          <a:lstStyle/>
          <a:p>
            <a:r>
              <a:rPr lang="en-GB" altLang="en-US" dirty="0">
                <a:latin typeface="Times New Roman" panose="02020603050405020304" pitchFamily="18" charset="0"/>
                <a:ea typeface="SimSun" panose="02010600030101010101" pitchFamily="2" charset="-122"/>
              </a:rPr>
              <a:t>A Case Study Discussion (Part 8)</a:t>
            </a:r>
            <a:endParaRPr lang="en-US" altLang="en-US" dirty="0"/>
          </a:p>
        </p:txBody>
      </p:sp>
      <p:graphicFrame>
        <p:nvGraphicFramePr>
          <p:cNvPr id="16" name="Group 5" title="Reported accidents"/>
          <p:cNvGraphicFramePr>
            <a:graphicFrameLocks noGrp="1"/>
          </p:cNvGraphicFramePr>
          <p:nvPr>
            <p:extLst>
              <p:ext uri="{D42A27DB-BD31-4B8C-83A1-F6EECF244321}">
                <p14:modId xmlns:p14="http://schemas.microsoft.com/office/powerpoint/2010/main" val="232427485"/>
              </p:ext>
            </p:extLst>
          </p:nvPr>
        </p:nvGraphicFramePr>
        <p:xfrm>
          <a:off x="155575" y="1570037"/>
          <a:ext cx="8832849" cy="4398255"/>
        </p:xfrm>
        <a:graphic>
          <a:graphicData uri="http://schemas.openxmlformats.org/drawingml/2006/table">
            <a:tbl>
              <a:tblPr firstRow="1"/>
              <a:tblGrid>
                <a:gridCol w="1447800">
                  <a:extLst>
                    <a:ext uri="{9D8B030D-6E8A-4147-A177-3AD203B41FA5}">
                      <a16:colId xmlns:a16="http://schemas.microsoft.com/office/drawing/2014/main" val="3923773436"/>
                    </a:ext>
                  </a:extLst>
                </a:gridCol>
                <a:gridCol w="1371600">
                  <a:extLst>
                    <a:ext uri="{9D8B030D-6E8A-4147-A177-3AD203B41FA5}">
                      <a16:colId xmlns:a16="http://schemas.microsoft.com/office/drawing/2014/main" val="2694362748"/>
                    </a:ext>
                  </a:extLst>
                </a:gridCol>
                <a:gridCol w="3425825">
                  <a:extLst>
                    <a:ext uri="{9D8B030D-6E8A-4147-A177-3AD203B41FA5}">
                      <a16:colId xmlns:a16="http://schemas.microsoft.com/office/drawing/2014/main" val="3721835861"/>
                    </a:ext>
                  </a:extLst>
                </a:gridCol>
                <a:gridCol w="2587624">
                  <a:extLst>
                    <a:ext uri="{9D8B030D-6E8A-4147-A177-3AD203B41FA5}">
                      <a16:colId xmlns:a16="http://schemas.microsoft.com/office/drawing/2014/main" val="2947171526"/>
                    </a:ext>
                  </a:extLst>
                </a:gridCol>
              </a:tblGrid>
              <a:tr h="543528">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800" b="1" i="0" u="none" strike="noStrike" cap="none" normalizeH="0" baseline="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Date</a:t>
                      </a:r>
                    </a:p>
                  </a:txBody>
                  <a:tcPr marL="90001" marR="90001" marT="172464"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800" b="1" i="0" u="none" strike="noStrike" cap="none" normalizeH="0" baseline="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Place</a:t>
                      </a:r>
                    </a:p>
                  </a:txBody>
                  <a:tcPr marL="90001" marR="90001" marT="172464"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800" b="1" i="0" u="none" strike="noStrike" cap="none" normalizeH="0" baseline="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What happen?</a:t>
                      </a:r>
                    </a:p>
                  </a:txBody>
                  <a:tcPr marL="90001" marR="90001" marT="172464"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800" b="1" i="0" u="none" strike="noStrike" cap="none" normalizeH="0" baseline="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Injury</a:t>
                      </a:r>
                    </a:p>
                  </a:txBody>
                  <a:tcPr marL="90001" marR="90001" marT="172464"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extLst>
                  <a:ext uri="{0D108BD9-81ED-4DB2-BD59-A6C34878D82A}">
                    <a16:rowId xmlns:a16="http://schemas.microsoft.com/office/drawing/2014/main" val="1558725399"/>
                  </a:ext>
                </a:extLst>
              </a:tr>
              <a:tr h="640051">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July 2019</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Alabama</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just"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Trench sidewall collapsed, burying workers under 2 feet of soil.</a:t>
                      </a:r>
                    </a:p>
                  </a:txBody>
                  <a:tcPr marL="90001" marR="90001" marT="216066"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Died due to asphyxiation</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58384857"/>
                  </a:ext>
                </a:extLst>
              </a:tr>
              <a:tr h="640051">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July 2019</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Virginia</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In an unsecured trench, sidewall collapsed, trapping two workers</a:t>
                      </a:r>
                    </a:p>
                  </a:txBody>
                  <a:tcPr marL="90001" marR="90001" marT="216066"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Buried and killed by asphyxiation</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4596910"/>
                  </a:ext>
                </a:extLst>
              </a:tr>
              <a:tr h="640051">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April 2019</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Utah</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A worker entered excavation with hand tools, the spoils pile collapsed and trapped him in the trench.</a:t>
                      </a:r>
                    </a:p>
                  </a:txBody>
                  <a:tcPr marL="90001" marR="90001" marT="216066"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Asphyxiation due to the weight of soil and died</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0"/>
          </p:nvPr>
        </p:nvSpPr>
        <p:spPr/>
        <p:txBody>
          <a:bodyPr/>
          <a:lstStyle/>
          <a:p>
            <a:fld id="{CE4D45F6-FF50-4BC5-8A2D-899CD8EC2ED8}" type="slidenum">
              <a:rPr lang="en-US" smtClean="0"/>
              <a:t>36</a:t>
            </a:fld>
            <a:endParaRPr lang="en-US"/>
          </a:p>
        </p:txBody>
      </p:sp>
    </p:spTree>
    <p:extLst>
      <p:ext uri="{BB962C8B-B14F-4D97-AF65-F5344CB8AC3E}">
        <p14:creationId xmlns:p14="http://schemas.microsoft.com/office/powerpoint/2010/main" val="34662830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503238"/>
            <a:ext cx="8229600" cy="563562"/>
          </a:xfrm>
        </p:spPr>
        <p:txBody>
          <a:bodyPr/>
          <a:lstStyle/>
          <a:p>
            <a:r>
              <a:rPr lang="en-GB" altLang="en-US" dirty="0">
                <a:latin typeface="Times New Roman" panose="02020603050405020304" pitchFamily="18" charset="0"/>
                <a:ea typeface="SimSun" panose="02010600030101010101" pitchFamily="2" charset="-122"/>
              </a:rPr>
              <a:t>A Case Study Discussion (Part 9)</a:t>
            </a:r>
            <a:endParaRPr lang="en-US" altLang="en-US" dirty="0"/>
          </a:p>
        </p:txBody>
      </p:sp>
      <p:graphicFrame>
        <p:nvGraphicFramePr>
          <p:cNvPr id="16" name="Group 5" title="Reported accidents"/>
          <p:cNvGraphicFramePr>
            <a:graphicFrameLocks noGrp="1"/>
          </p:cNvGraphicFramePr>
          <p:nvPr>
            <p:extLst>
              <p:ext uri="{D42A27DB-BD31-4B8C-83A1-F6EECF244321}">
                <p14:modId xmlns:p14="http://schemas.microsoft.com/office/powerpoint/2010/main" val="2939410839"/>
              </p:ext>
            </p:extLst>
          </p:nvPr>
        </p:nvGraphicFramePr>
        <p:xfrm>
          <a:off x="155575" y="1371489"/>
          <a:ext cx="8832849" cy="4574396"/>
        </p:xfrm>
        <a:graphic>
          <a:graphicData uri="http://schemas.openxmlformats.org/drawingml/2006/table">
            <a:tbl>
              <a:tblPr firstRow="1"/>
              <a:tblGrid>
                <a:gridCol w="1216025">
                  <a:extLst>
                    <a:ext uri="{9D8B030D-6E8A-4147-A177-3AD203B41FA5}">
                      <a16:colId xmlns:a16="http://schemas.microsoft.com/office/drawing/2014/main" val="3923773436"/>
                    </a:ext>
                  </a:extLst>
                </a:gridCol>
                <a:gridCol w="1219200">
                  <a:extLst>
                    <a:ext uri="{9D8B030D-6E8A-4147-A177-3AD203B41FA5}">
                      <a16:colId xmlns:a16="http://schemas.microsoft.com/office/drawing/2014/main" val="2694362748"/>
                    </a:ext>
                  </a:extLst>
                </a:gridCol>
                <a:gridCol w="4572000">
                  <a:extLst>
                    <a:ext uri="{9D8B030D-6E8A-4147-A177-3AD203B41FA5}">
                      <a16:colId xmlns:a16="http://schemas.microsoft.com/office/drawing/2014/main" val="3721835861"/>
                    </a:ext>
                  </a:extLst>
                </a:gridCol>
                <a:gridCol w="1825624">
                  <a:extLst>
                    <a:ext uri="{9D8B030D-6E8A-4147-A177-3AD203B41FA5}">
                      <a16:colId xmlns:a16="http://schemas.microsoft.com/office/drawing/2014/main" val="2947171526"/>
                    </a:ext>
                  </a:extLst>
                </a:gridCol>
              </a:tblGrid>
              <a:tr h="543528">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800" b="1" i="0" u="none" strike="noStrike" cap="none" normalizeH="0" baseline="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Date</a:t>
                      </a:r>
                    </a:p>
                  </a:txBody>
                  <a:tcPr marL="90001" marR="90001" marT="172464"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800" b="1" i="0" u="none" strike="noStrike" cap="none" normalizeH="0" baseline="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Place</a:t>
                      </a:r>
                    </a:p>
                  </a:txBody>
                  <a:tcPr marL="90001" marR="90001" marT="172464"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800" b="1" i="0" u="none" strike="noStrike" cap="none" normalizeH="0" baseline="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What happen?</a:t>
                      </a:r>
                    </a:p>
                  </a:txBody>
                  <a:tcPr marL="90001" marR="90001" marT="172464"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800" b="1" i="0" u="none" strike="noStrike" cap="none" normalizeH="0" baseline="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Injury</a:t>
                      </a:r>
                    </a:p>
                  </a:txBody>
                  <a:tcPr marL="90001" marR="90001" marT="172464"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extLst>
                  <a:ext uri="{0D108BD9-81ED-4DB2-BD59-A6C34878D82A}">
                    <a16:rowId xmlns:a16="http://schemas.microsoft.com/office/drawing/2014/main" val="1558725399"/>
                  </a:ext>
                </a:extLst>
              </a:tr>
              <a:tr h="640051">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April 2019</a:t>
                      </a:r>
                      <a:endParaRPr kumimoji="0" lang="en-US" altLang="en-US" sz="3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Georgia</a:t>
                      </a:r>
                      <a:endParaRPr kumimoji="0" lang="en-US" altLang="en-US" sz="3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just"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A worker was standing on the street at the edge of an excavation and guiding his coworker to operate a backhoe. The street surface collapsed, he dropped into excavation. The opposite side of excavation then collapsed.</a:t>
                      </a:r>
                      <a:endParaRPr kumimoji="0" lang="en-US" altLang="en-US" sz="3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Buried under soil (died)</a:t>
                      </a:r>
                      <a:endParaRPr kumimoji="0" lang="en-US" altLang="en-US" sz="3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117683423"/>
                  </a:ext>
                </a:extLst>
              </a:tr>
              <a:tr h="888204">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May 2017</a:t>
                      </a:r>
                      <a:endParaRPr kumimoji="0" lang="en-US" altLang="en-US" sz="3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New York</a:t>
                      </a:r>
                      <a:endParaRPr kumimoji="0" lang="en-US" altLang="en-US" sz="3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just"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0" i="0" u="none" strike="noStrike" kern="1200" cap="none" normalizeH="0" baseline="0">
                          <a:ln>
                            <a:noFill/>
                          </a:ln>
                          <a:solidFill>
                            <a:srgbClr val="000000"/>
                          </a:solidFill>
                          <a:effectLst/>
                          <a:latin typeface="Times New Roman" panose="02020603050405020304" pitchFamily="18" charset="0"/>
                          <a:ea typeface="AR PL UMing HK" charset="0"/>
                          <a:cs typeface="Times New Roman" panose="02020603050405020304" pitchFamily="18" charset="0"/>
                        </a:rPr>
                        <a:t>A worker was directing a crane operator while standing inside an excavation. The ground gave away and collapsed.</a:t>
                      </a:r>
                      <a:endParaRPr kumimoji="0" lang="en-US" altLang="en-US" sz="2400" b="0" i="0" u="none" strike="noStrike" kern="1200" cap="none" normalizeH="0" baseline="0">
                        <a:ln>
                          <a:noFill/>
                        </a:ln>
                        <a:solidFill>
                          <a:srgbClr val="000000"/>
                        </a:solidFill>
                        <a:effectLst/>
                        <a:latin typeface="Times New Roman" panose="02020603050405020304" pitchFamily="18" charset="0"/>
                        <a:ea typeface="AR PL UMing HK" charset="0"/>
                        <a:cs typeface="Times New Roman" panose="02020603050405020304" pitchFamily="18" charset="0"/>
                      </a:endParaRPr>
                    </a:p>
                  </a:txBody>
                  <a:tcPr marL="90001" marR="90001" marT="216066"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Fell in hole and engulfed</a:t>
                      </a:r>
                    </a:p>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(died)</a:t>
                      </a:r>
                      <a:endParaRPr kumimoji="0" lang="en-US" altLang="en-US" sz="3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725462260"/>
                  </a:ext>
                </a:extLst>
              </a:tr>
            </a:tbl>
          </a:graphicData>
        </a:graphic>
      </p:graphicFrame>
      <p:sp>
        <p:nvSpPr>
          <p:cNvPr id="2" name="Slide Number Placeholder 1"/>
          <p:cNvSpPr>
            <a:spLocks noGrp="1"/>
          </p:cNvSpPr>
          <p:nvPr>
            <p:ph type="sldNum" sz="quarter" idx="10"/>
          </p:nvPr>
        </p:nvSpPr>
        <p:spPr/>
        <p:txBody>
          <a:bodyPr/>
          <a:lstStyle/>
          <a:p>
            <a:fld id="{CE4D45F6-FF50-4BC5-8A2D-899CD8EC2ED8}" type="slidenum">
              <a:rPr lang="en-US" smtClean="0"/>
              <a:t>37</a:t>
            </a:fld>
            <a:endParaRPr lang="en-US"/>
          </a:p>
        </p:txBody>
      </p:sp>
    </p:spTree>
    <p:extLst>
      <p:ext uri="{BB962C8B-B14F-4D97-AF65-F5344CB8AC3E}">
        <p14:creationId xmlns:p14="http://schemas.microsoft.com/office/powerpoint/2010/main" val="12014996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503238"/>
            <a:ext cx="8229600" cy="563562"/>
          </a:xfrm>
        </p:spPr>
        <p:txBody>
          <a:bodyPr/>
          <a:lstStyle/>
          <a:p>
            <a:r>
              <a:rPr lang="en-GB" altLang="en-US">
                <a:latin typeface="Times New Roman" panose="02020603050405020304" pitchFamily="18" charset="0"/>
                <a:ea typeface="SimSun" panose="02010600030101010101" pitchFamily="2" charset="-122"/>
              </a:rPr>
              <a:t>Other Reported Accidents</a:t>
            </a:r>
            <a:endParaRPr lang="en-US" altLang="en-US"/>
          </a:p>
        </p:txBody>
      </p:sp>
      <p:sp>
        <p:nvSpPr>
          <p:cNvPr id="6" name="Rectangle 7"/>
          <p:cNvSpPr>
            <a:spLocks noChangeArrowheads="1"/>
          </p:cNvSpPr>
          <p:nvPr/>
        </p:nvSpPr>
        <p:spPr bwMode="auto">
          <a:xfrm>
            <a:off x="723900" y="1512271"/>
            <a:ext cx="7696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1085850" indent="-34290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just" eaLnBrk="1" hangingPunct="1">
              <a:buClr>
                <a:srgbClr val="3333FF"/>
              </a:buClr>
              <a:buFont typeface="Arial" panose="020B0604020202020204" pitchFamily="34" charset="0"/>
              <a:buNone/>
            </a:pPr>
            <a:r>
              <a:rPr lang="en-US" altLang="en-US" sz="2400">
                <a:latin typeface="Times New Roman" panose="02020603050405020304" pitchFamily="18" charset="0"/>
                <a:ea typeface="AR PL UMing HK" charset="0"/>
                <a:cs typeface="Times New Roman" panose="02020603050405020304" pitchFamily="18" charset="0"/>
              </a:rPr>
              <a:t>Source: https://www.osha.gov/pls/imis/accidentsearch.search</a:t>
            </a:r>
            <a:endParaRPr lang="en-US" altLang="en-US" sz="2400">
              <a:solidFill>
                <a:srgbClr val="C00000"/>
              </a:solidFill>
              <a:latin typeface="Times New Roman" panose="02020603050405020304" pitchFamily="18" charset="0"/>
              <a:ea typeface="AR PL UMing HK" charset="0"/>
              <a:cs typeface="Times New Roman" panose="02020603050405020304" pitchFamily="18" charset="0"/>
            </a:endParaRPr>
          </a:p>
        </p:txBody>
      </p:sp>
      <p:graphicFrame>
        <p:nvGraphicFramePr>
          <p:cNvPr id="5" name="Group 4" descr="It lists typical mistakes of accidents" title="accident description"/>
          <p:cNvGraphicFramePr>
            <a:graphicFrameLocks noGrp="1"/>
          </p:cNvGraphicFramePr>
          <p:nvPr>
            <p:extLst>
              <p:ext uri="{D42A27DB-BD31-4B8C-83A1-F6EECF244321}">
                <p14:modId xmlns:p14="http://schemas.microsoft.com/office/powerpoint/2010/main" val="1935842235"/>
              </p:ext>
            </p:extLst>
          </p:nvPr>
        </p:nvGraphicFramePr>
        <p:xfrm>
          <a:off x="76200" y="2057400"/>
          <a:ext cx="8955088" cy="3861702"/>
        </p:xfrm>
        <a:graphic>
          <a:graphicData uri="http://schemas.openxmlformats.org/drawingml/2006/table">
            <a:tbl>
              <a:tblPr firstRow="1"/>
              <a:tblGrid>
                <a:gridCol w="8955088">
                  <a:extLst>
                    <a:ext uri="{9D8B030D-6E8A-4147-A177-3AD203B41FA5}">
                      <a16:colId xmlns:a16="http://schemas.microsoft.com/office/drawing/2014/main" val="20001"/>
                    </a:ext>
                  </a:extLst>
                </a:gridCol>
              </a:tblGrid>
              <a:tr h="604776">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400" b="1" i="0" u="none" strike="noStrike" cap="none" normalizeH="0" baseline="0">
                          <a:ln>
                            <a:noFill/>
                          </a:ln>
                          <a:solidFill>
                            <a:srgbClr val="000000"/>
                          </a:solidFill>
                          <a:effectLst/>
                          <a:latin typeface="Arial" panose="020B0604020202020204" pitchFamily="34" charset="0"/>
                          <a:ea typeface="MS PGothic" panose="020B0600070205080204" pitchFamily="34" charset="-128"/>
                        </a:rPr>
                        <a:t>Event Description</a:t>
                      </a:r>
                      <a:endParaRPr kumimoji="0" lang="en-US" altLang="en-US" sz="2400" b="1" i="0" u="none" strike="noStrike" cap="none" normalizeH="0" baseline="0">
                        <a:ln>
                          <a:noFill/>
                        </a:ln>
                        <a:solidFill>
                          <a:srgbClr val="000000"/>
                        </a:solidFill>
                        <a:effectLst/>
                        <a:latin typeface="Calibri" panose="020F0502020204030204" pitchFamily="34" charset="0"/>
                        <a:ea typeface="MS PGothic" panose="020B0600070205080204" pitchFamily="34" charset="-128"/>
                      </a:endParaRPr>
                    </a:p>
                  </a:txBody>
                  <a:tcPr marL="90000" marR="90000" marT="172474" marB="467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extLst>
                  <a:ext uri="{0D108BD9-81ED-4DB2-BD59-A6C34878D82A}">
                    <a16:rowId xmlns:a16="http://schemas.microsoft.com/office/drawing/2014/main" val="10000"/>
                  </a:ext>
                </a:extLst>
              </a:tr>
              <a:tr h="511122">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l"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400" b="0" i="0" u="none" strike="noStrike" cap="none" normalizeH="0" baseline="0">
                          <a:ln>
                            <a:noFill/>
                          </a:ln>
                          <a:solidFill>
                            <a:srgbClr val="000000"/>
                          </a:solidFill>
                          <a:effectLst/>
                          <a:latin typeface="Times New Roman" panose="02020603050405020304" pitchFamily="18" charset="0"/>
                          <a:ea typeface="MS PGothic" panose="020B0600070205080204" pitchFamily="34" charset="-128"/>
                        </a:rPr>
                        <a:t>Employee </a:t>
                      </a:r>
                      <a:r>
                        <a:rPr kumimoji="0" lang="en-US" altLang="en-US" sz="2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is</a:t>
                      </a:r>
                      <a:r>
                        <a:rPr kumimoji="0" lang="en-US" altLang="en-US" sz="2400" b="0" i="0" u="none" strike="noStrike" cap="none" normalizeH="0" baseline="0">
                          <a:ln>
                            <a:noFill/>
                          </a:ln>
                          <a:solidFill>
                            <a:srgbClr val="FF0000"/>
                          </a:solidFill>
                          <a:effectLst/>
                          <a:latin typeface="Times New Roman" panose="02020603050405020304" pitchFamily="18" charset="0"/>
                          <a:ea typeface="MS PGothic" panose="020B0600070205080204" pitchFamily="34" charset="-128"/>
                        </a:rPr>
                        <a:t> killed </a:t>
                      </a:r>
                      <a:r>
                        <a:rPr kumimoji="0" lang="en-US" altLang="en-US" sz="2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when</a:t>
                      </a:r>
                      <a:r>
                        <a:rPr kumimoji="0" lang="en-US" altLang="en-US" sz="2400" b="0" i="0" u="none" strike="noStrike" cap="none" normalizeH="0" baseline="0">
                          <a:ln>
                            <a:noFill/>
                          </a:ln>
                          <a:solidFill>
                            <a:srgbClr val="FF0000"/>
                          </a:solidFill>
                          <a:effectLst/>
                          <a:latin typeface="Times New Roman" panose="02020603050405020304" pitchFamily="18" charset="0"/>
                          <a:ea typeface="MS PGothic" panose="020B0600070205080204" pitchFamily="34" charset="-128"/>
                        </a:rPr>
                        <a:t> trench wall collapses</a:t>
                      </a:r>
                    </a:p>
                  </a:txBody>
                  <a:tcPr marL="90000" marR="90000" marT="216079" marB="467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9912">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l"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400" b="0" i="0" u="none" strike="noStrike" cap="none" normalizeH="0" baseline="0">
                          <a:ln>
                            <a:noFill/>
                          </a:ln>
                          <a:solidFill>
                            <a:srgbClr val="000000"/>
                          </a:solidFill>
                          <a:effectLst/>
                          <a:latin typeface="Times New Roman" panose="02020603050405020304" pitchFamily="18" charset="0"/>
                          <a:ea typeface="MS PGothic" panose="020B0600070205080204" pitchFamily="34" charset="-128"/>
                        </a:rPr>
                        <a:t>Employee’s </a:t>
                      </a:r>
                      <a:r>
                        <a:rPr kumimoji="0" lang="en-US" altLang="en-US" sz="2400" b="0" i="0" u="none" strike="noStrike" cap="none" normalizeH="0" baseline="0">
                          <a:ln>
                            <a:noFill/>
                          </a:ln>
                          <a:solidFill>
                            <a:srgbClr val="FF0000"/>
                          </a:solidFill>
                          <a:effectLst/>
                          <a:latin typeface="Times New Roman" panose="02020603050405020304" pitchFamily="18" charset="0"/>
                          <a:ea typeface="MS PGothic" panose="020B0600070205080204" pitchFamily="34" charset="-128"/>
                        </a:rPr>
                        <a:t>ankle is crushed </a:t>
                      </a:r>
                      <a:r>
                        <a:rPr kumimoji="0" lang="en-US" altLang="en-US" sz="2400" b="0" i="0" u="none" strike="noStrike" cap="none" normalizeH="0" baseline="0">
                          <a:ln>
                            <a:noFill/>
                          </a:ln>
                          <a:solidFill>
                            <a:srgbClr val="000000"/>
                          </a:solidFill>
                          <a:effectLst/>
                          <a:latin typeface="Times New Roman" panose="02020603050405020304" pitchFamily="18" charset="0"/>
                          <a:ea typeface="MS PGothic" panose="020B0600070205080204" pitchFamily="34" charset="-128"/>
                        </a:rPr>
                        <a:t>in </a:t>
                      </a:r>
                      <a:r>
                        <a:rPr kumimoji="0" lang="en-US" altLang="en-US" sz="2400" b="0" i="0" u="none" strike="noStrike" cap="none" normalizeH="0" baseline="0">
                          <a:ln>
                            <a:noFill/>
                          </a:ln>
                          <a:solidFill>
                            <a:srgbClr val="FF0000"/>
                          </a:solidFill>
                          <a:effectLst/>
                          <a:latin typeface="Times New Roman" panose="02020603050405020304" pitchFamily="18" charset="0"/>
                          <a:ea typeface="MS PGothic" panose="020B0600070205080204" pitchFamily="34" charset="-128"/>
                        </a:rPr>
                        <a:t>trench collapses</a:t>
                      </a:r>
                    </a:p>
                  </a:txBody>
                  <a:tcPr marL="90000" marR="90000" marT="216079" marB="467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1122">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l"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400" b="0" i="0" u="none" strike="noStrike" cap="none" normalizeH="0" baseline="0">
                          <a:ln>
                            <a:noFill/>
                          </a:ln>
                          <a:solidFill>
                            <a:srgbClr val="000000"/>
                          </a:solidFill>
                          <a:effectLst/>
                          <a:latin typeface="Times New Roman" panose="02020603050405020304" pitchFamily="18" charset="0"/>
                          <a:ea typeface="MS PGothic" panose="020B0600070205080204" pitchFamily="34" charset="-128"/>
                        </a:rPr>
                        <a:t>Employee in </a:t>
                      </a:r>
                      <a:r>
                        <a:rPr kumimoji="0" lang="en-US" altLang="en-US" sz="2400" b="0" i="0" u="none" strike="noStrike" cap="none" normalizeH="0" baseline="0">
                          <a:ln>
                            <a:noFill/>
                          </a:ln>
                          <a:solidFill>
                            <a:srgbClr val="FF0000"/>
                          </a:solidFill>
                          <a:effectLst/>
                          <a:latin typeface="Times New Roman" panose="02020603050405020304" pitchFamily="18" charset="0"/>
                          <a:ea typeface="MS PGothic" panose="020B0600070205080204" pitchFamily="34" charset="-128"/>
                        </a:rPr>
                        <a:t>trench cave-in </a:t>
                      </a:r>
                      <a:r>
                        <a:rPr kumimoji="0" lang="en-US" altLang="en-US" sz="2400" b="0" i="0" u="none" strike="noStrike" cap="none" normalizeH="0" baseline="0">
                          <a:ln>
                            <a:noFill/>
                          </a:ln>
                          <a:solidFill>
                            <a:srgbClr val="000000"/>
                          </a:solidFill>
                          <a:effectLst/>
                          <a:latin typeface="Times New Roman" panose="02020603050405020304" pitchFamily="18" charset="0"/>
                          <a:ea typeface="MS PGothic" panose="020B0600070205080204" pitchFamily="34" charset="-128"/>
                        </a:rPr>
                        <a:t>has </a:t>
                      </a:r>
                      <a:r>
                        <a:rPr kumimoji="0" lang="en-US" altLang="en-US" sz="2400" b="0" i="0" u="none" strike="noStrike" cap="none" normalizeH="0" baseline="0">
                          <a:ln>
                            <a:noFill/>
                          </a:ln>
                          <a:solidFill>
                            <a:srgbClr val="FF0000"/>
                          </a:solidFill>
                          <a:effectLst/>
                          <a:latin typeface="Times New Roman" panose="02020603050405020304" pitchFamily="18" charset="0"/>
                          <a:ea typeface="MS PGothic" panose="020B0600070205080204" pitchFamily="34" charset="-128"/>
                        </a:rPr>
                        <a:t>ankle broken</a:t>
                      </a:r>
                    </a:p>
                  </a:txBody>
                  <a:tcPr marL="90000" marR="90000" marT="216079" marB="467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11122">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l"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400" b="0" i="0" u="none" strike="noStrike" cap="none" normalizeH="0" baseline="0">
                          <a:ln>
                            <a:noFill/>
                          </a:ln>
                          <a:solidFill>
                            <a:srgbClr val="000000"/>
                          </a:solidFill>
                          <a:effectLst/>
                          <a:latin typeface="Times New Roman" panose="02020603050405020304" pitchFamily="18" charset="0"/>
                          <a:ea typeface="MS PGothic" panose="020B0600070205080204" pitchFamily="34" charset="-128"/>
                        </a:rPr>
                        <a:t>Employee is </a:t>
                      </a:r>
                      <a:r>
                        <a:rPr kumimoji="0" lang="en-US" altLang="en-US" sz="2400" b="0" i="0" u="none" strike="noStrike" cap="none" normalizeH="0" baseline="0">
                          <a:ln>
                            <a:noFill/>
                          </a:ln>
                          <a:solidFill>
                            <a:srgbClr val="FF0000"/>
                          </a:solidFill>
                          <a:effectLst/>
                          <a:latin typeface="Times New Roman" panose="02020603050405020304" pitchFamily="18" charset="0"/>
                          <a:ea typeface="MS PGothic" panose="020B0600070205080204" pitchFamily="34" charset="-128"/>
                        </a:rPr>
                        <a:t>buried in trench cave-in </a:t>
                      </a:r>
                      <a:r>
                        <a:rPr kumimoji="0" lang="en-US" altLang="en-US" sz="2400" b="0" i="0" u="none" strike="noStrike" cap="none" normalizeH="0" baseline="0">
                          <a:ln>
                            <a:noFill/>
                          </a:ln>
                          <a:solidFill>
                            <a:srgbClr val="000000"/>
                          </a:solidFill>
                          <a:effectLst/>
                          <a:latin typeface="Times New Roman" panose="02020603050405020304" pitchFamily="18" charset="0"/>
                          <a:ea typeface="MS PGothic" panose="020B0600070205080204" pitchFamily="34" charset="-128"/>
                        </a:rPr>
                        <a:t>and </a:t>
                      </a:r>
                      <a:r>
                        <a:rPr kumimoji="0" lang="en-US" altLang="en-US" sz="2400" b="0" i="0" u="none" strike="noStrike" cap="none" normalizeH="0" baseline="0">
                          <a:ln>
                            <a:noFill/>
                          </a:ln>
                          <a:solidFill>
                            <a:srgbClr val="FF0000"/>
                          </a:solidFill>
                          <a:effectLst/>
                          <a:latin typeface="Times New Roman" panose="02020603050405020304" pitchFamily="18" charset="0"/>
                          <a:ea typeface="MS PGothic" panose="020B0600070205080204" pitchFamily="34" charset="-128"/>
                        </a:rPr>
                        <a:t>legs are fractured</a:t>
                      </a:r>
                    </a:p>
                  </a:txBody>
                  <a:tcPr marL="90000" marR="90000" marT="216079" marB="467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511122">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l"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400" b="0" i="0" u="none" strike="noStrike" cap="none" normalizeH="0" baseline="0">
                          <a:ln>
                            <a:noFill/>
                          </a:ln>
                          <a:solidFill>
                            <a:srgbClr val="000000"/>
                          </a:solidFill>
                          <a:effectLst/>
                          <a:latin typeface="Times New Roman" panose="02020603050405020304" pitchFamily="18" charset="0"/>
                          <a:ea typeface="MS PGothic" panose="020B0600070205080204" pitchFamily="34" charset="-128"/>
                        </a:rPr>
                        <a:t>Employee is </a:t>
                      </a:r>
                      <a:r>
                        <a:rPr kumimoji="0" lang="en-US" altLang="en-US" sz="2400" b="0" i="0" u="none" strike="noStrike" cap="none" normalizeH="0" baseline="0">
                          <a:ln>
                            <a:noFill/>
                          </a:ln>
                          <a:solidFill>
                            <a:srgbClr val="FF0000"/>
                          </a:solidFill>
                          <a:effectLst/>
                          <a:latin typeface="Times New Roman" panose="02020603050405020304" pitchFamily="18" charset="0"/>
                          <a:ea typeface="MS PGothic" panose="020B0600070205080204" pitchFamily="34" charset="-128"/>
                        </a:rPr>
                        <a:t>caught in trench cave-in </a:t>
                      </a:r>
                      <a:r>
                        <a:rPr kumimoji="0" lang="en-US" altLang="en-US" sz="2400" b="0" i="0" u="none" strike="noStrike" cap="none" normalizeH="0" baseline="0">
                          <a:ln>
                            <a:noFill/>
                          </a:ln>
                          <a:solidFill>
                            <a:srgbClr val="000000"/>
                          </a:solidFill>
                          <a:effectLst/>
                          <a:latin typeface="Times New Roman" panose="02020603050405020304" pitchFamily="18" charset="0"/>
                          <a:ea typeface="MS PGothic" panose="020B0600070205080204" pitchFamily="34" charset="-128"/>
                        </a:rPr>
                        <a:t>and </a:t>
                      </a:r>
                      <a:r>
                        <a:rPr kumimoji="0" lang="en-US" altLang="en-US" sz="2400" b="0" i="0" u="none" strike="noStrike" cap="none" normalizeH="0" baseline="0">
                          <a:ln>
                            <a:noFill/>
                          </a:ln>
                          <a:solidFill>
                            <a:srgbClr val="FF0000"/>
                          </a:solidFill>
                          <a:effectLst/>
                          <a:latin typeface="Times New Roman" panose="02020603050405020304" pitchFamily="18" charset="0"/>
                          <a:ea typeface="MS PGothic" panose="020B0600070205080204" pitchFamily="34" charset="-128"/>
                        </a:rPr>
                        <a:t>hip is dislocated</a:t>
                      </a:r>
                    </a:p>
                  </a:txBody>
                  <a:tcPr marL="90000" marR="90000" marT="216079" marB="467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511122">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l"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400" b="0" i="0" u="none" strike="noStrike" cap="none" normalizeH="0" baseline="0">
                          <a:ln>
                            <a:noFill/>
                          </a:ln>
                          <a:solidFill>
                            <a:srgbClr val="000000"/>
                          </a:solidFill>
                          <a:effectLst/>
                          <a:latin typeface="Times New Roman" panose="02020603050405020304" pitchFamily="18" charset="0"/>
                          <a:ea typeface="MS PGothic" panose="020B0600070205080204" pitchFamily="34" charset="-128"/>
                        </a:rPr>
                        <a:t>Employee </a:t>
                      </a:r>
                      <a:r>
                        <a:rPr kumimoji="0" lang="en-US" altLang="en-US" sz="2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is caught in </a:t>
                      </a:r>
                      <a:r>
                        <a:rPr kumimoji="0" lang="en-US" altLang="en-US" sz="2400" b="0" i="0" u="none" strike="noStrike" cap="none" normalizeH="0" baseline="0">
                          <a:ln>
                            <a:noFill/>
                          </a:ln>
                          <a:solidFill>
                            <a:srgbClr val="FF0000"/>
                          </a:solidFill>
                          <a:effectLst/>
                          <a:latin typeface="Times New Roman" panose="02020603050405020304" pitchFamily="18" charset="0"/>
                          <a:ea typeface="MS PGothic" panose="020B0600070205080204" pitchFamily="34" charset="-128"/>
                        </a:rPr>
                        <a:t>trench collapse </a:t>
                      </a:r>
                      <a:r>
                        <a:rPr kumimoji="0" lang="en-US" altLang="en-US" sz="24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and</a:t>
                      </a:r>
                      <a:r>
                        <a:rPr kumimoji="0" lang="en-US" altLang="en-US" sz="2400" b="0" i="0" u="none" strike="noStrike" cap="none" normalizeH="0" baseline="0">
                          <a:ln>
                            <a:noFill/>
                          </a:ln>
                          <a:solidFill>
                            <a:srgbClr val="FF0000"/>
                          </a:solidFill>
                          <a:effectLst/>
                          <a:latin typeface="Times New Roman" panose="02020603050405020304" pitchFamily="18" charset="0"/>
                          <a:ea typeface="MS PGothic" panose="020B0600070205080204" pitchFamily="34" charset="-128"/>
                        </a:rPr>
                        <a:t> incurs multiple fractured ribs</a:t>
                      </a:r>
                      <a:endParaRPr kumimoji="0" lang="en-US" altLang="en-US" sz="2400" b="0" i="0" u="none" strike="noStrike" cap="none" normalizeH="0" baseline="0">
                        <a:ln>
                          <a:noFill/>
                        </a:ln>
                        <a:solidFill>
                          <a:srgbClr val="000000"/>
                        </a:solidFill>
                        <a:effectLst/>
                        <a:latin typeface="Times New Roman" panose="02020603050405020304" pitchFamily="18" charset="0"/>
                        <a:ea typeface="MS PGothic" panose="020B0600070205080204" pitchFamily="34" charset="-128"/>
                      </a:endParaRPr>
                    </a:p>
                  </a:txBody>
                  <a:tcPr marL="90000" marR="90000" marT="216079" marB="467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sp>
        <p:nvSpPr>
          <p:cNvPr id="2" name="Slide Number Placeholder 1"/>
          <p:cNvSpPr>
            <a:spLocks noGrp="1"/>
          </p:cNvSpPr>
          <p:nvPr>
            <p:ph type="sldNum" sz="quarter" idx="10"/>
          </p:nvPr>
        </p:nvSpPr>
        <p:spPr/>
        <p:txBody>
          <a:bodyPr/>
          <a:lstStyle/>
          <a:p>
            <a:fld id="{CE4D45F6-FF50-4BC5-8A2D-899CD8EC2ED8}" type="slidenum">
              <a:rPr lang="en-US" smtClean="0"/>
              <a:t>38</a:t>
            </a:fld>
            <a:endParaRPr lang="en-US"/>
          </a:p>
        </p:txBody>
      </p:sp>
    </p:spTree>
    <p:extLst>
      <p:ext uri="{BB962C8B-B14F-4D97-AF65-F5344CB8AC3E}">
        <p14:creationId xmlns:p14="http://schemas.microsoft.com/office/powerpoint/2010/main" val="13926832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503238"/>
            <a:ext cx="8229600" cy="563562"/>
          </a:xfrm>
        </p:spPr>
        <p:txBody>
          <a:bodyPr/>
          <a:lstStyle/>
          <a:p>
            <a:r>
              <a:rPr lang="en-GB" altLang="en-US">
                <a:latin typeface="Times New Roman" panose="02020603050405020304" pitchFamily="18" charset="0"/>
                <a:ea typeface="SimSun" panose="02010600030101010101" pitchFamily="2" charset="-122"/>
              </a:rPr>
              <a:t>Excavation Hazards</a:t>
            </a:r>
            <a:endParaRPr lang="en-US" altLang="en-US"/>
          </a:p>
        </p:txBody>
      </p:sp>
      <p:pic>
        <p:nvPicPr>
          <p:cNvPr id="25" name="Picture 5" descr="DSC0018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66799" y="1295400"/>
            <a:ext cx="7055795" cy="4876800"/>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13">
            <a:extLst>
              <a:ext uri="{FF2B5EF4-FFF2-40B4-BE49-F238E27FC236}">
                <a16:creationId xmlns:a16="http://schemas.microsoft.com/office/drawing/2014/main" id="{508497AC-17C0-4B5A-B3ED-3CF01D28E64B}"/>
              </a:ext>
            </a:extLst>
          </p:cNvPr>
          <p:cNvSpPr>
            <a:spLocks noChangeArrowheads="1"/>
          </p:cNvSpPr>
          <p:nvPr/>
        </p:nvSpPr>
        <p:spPr bwMode="auto">
          <a:xfrm>
            <a:off x="5818517" y="3652660"/>
            <a:ext cx="22238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panose="020B0604020202020204" pitchFamily="34" charset="0"/>
              <a:buNone/>
            </a:pPr>
            <a:r>
              <a:rPr lang="en-US" altLang="en-US" sz="9600" b="1">
                <a:solidFill>
                  <a:srgbClr val="FF0000"/>
                </a:solidFill>
                <a:latin typeface="Times New Roman" panose="02020603050405020304" pitchFamily="18" charset="0"/>
                <a:cs typeface="Times New Roman" panose="02020603050405020304" pitchFamily="18" charset="0"/>
              </a:rPr>
              <a:t>×</a:t>
            </a:r>
            <a:endParaRPr lang="en-US" altLang="en-US" sz="9600" b="1">
              <a:solidFill>
                <a:srgbClr val="FF0000"/>
              </a:solidFill>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39</a:t>
            </a:fld>
            <a:endParaRPr lang="en-US"/>
          </a:p>
        </p:txBody>
      </p:sp>
    </p:spTree>
    <p:extLst>
      <p:ext uri="{BB962C8B-B14F-4D97-AF65-F5344CB8AC3E}">
        <p14:creationId xmlns:p14="http://schemas.microsoft.com/office/powerpoint/2010/main" val="188776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itle 1"/>
          <p:cNvSpPr>
            <a:spLocks noGrp="1"/>
          </p:cNvSpPr>
          <p:nvPr>
            <p:ph type="title"/>
          </p:nvPr>
        </p:nvSpPr>
        <p:spPr>
          <a:xfrm>
            <a:off x="457200" y="579438"/>
            <a:ext cx="8229600" cy="563562"/>
          </a:xfrm>
        </p:spPr>
        <p:txBody>
          <a:bodyPr/>
          <a:lstStyle/>
          <a:p>
            <a:r>
              <a:rPr lang="en-GB" altLang="en-US">
                <a:latin typeface="Times New Roman" panose="02020603050405020304" pitchFamily="18" charset="0"/>
                <a:ea typeface="SimSun" panose="02010600030101010101" pitchFamily="2" charset="-122"/>
              </a:rPr>
              <a:t>Step-by-Step Training Agenda</a:t>
            </a:r>
            <a:endParaRPr lang="en-US" altLang="en-US"/>
          </a:p>
        </p:txBody>
      </p:sp>
      <p:sp>
        <p:nvSpPr>
          <p:cNvPr id="7" name="Rounded Rectangle 1"/>
          <p:cNvSpPr>
            <a:spLocks noChangeArrowheads="1"/>
          </p:cNvSpPr>
          <p:nvPr/>
        </p:nvSpPr>
        <p:spPr bwMode="auto">
          <a:xfrm>
            <a:off x="2152741" y="1600200"/>
            <a:ext cx="1779962" cy="457879"/>
          </a:xfrm>
          <a:prstGeom prst="roundRect">
            <a:avLst>
              <a:gd name="adj" fmla="val 16667"/>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SzPct val="100000"/>
              <a:buFont typeface="Times New Roman" panose="02020603050405020304" pitchFamily="18" charset="0"/>
              <a:buNone/>
            </a:pPr>
            <a:r>
              <a:rPr lang="en-US" altLang="en-US" sz="2800" b="1">
                <a:latin typeface="Times New Roman" panose="02020603050405020304" pitchFamily="18" charset="0"/>
                <a:cs typeface="Times New Roman" panose="02020603050405020304" pitchFamily="18" charset="0"/>
              </a:rPr>
              <a:t>Sign Up</a:t>
            </a:r>
            <a:endParaRPr lang="en-US" altLang="en-US" sz="2400" b="1">
              <a:latin typeface="Times New Roman" panose="02020603050405020304" pitchFamily="18" charset="0"/>
              <a:cs typeface="Times New Roman" panose="02020603050405020304" pitchFamily="18" charset="0"/>
            </a:endParaRPr>
          </a:p>
        </p:txBody>
      </p:sp>
      <p:sp>
        <p:nvSpPr>
          <p:cNvPr id="3" name="Down Arrow 2" descr="It shows a time sequence" title="down arrow"/>
          <p:cNvSpPr/>
          <p:nvPr/>
        </p:nvSpPr>
        <p:spPr>
          <a:xfrm>
            <a:off x="2891697" y="2073118"/>
            <a:ext cx="295824" cy="2442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
          <p:cNvSpPr>
            <a:spLocks noChangeArrowheads="1"/>
          </p:cNvSpPr>
          <p:nvPr/>
        </p:nvSpPr>
        <p:spPr bwMode="auto">
          <a:xfrm>
            <a:off x="2152741" y="2347444"/>
            <a:ext cx="1779962" cy="509601"/>
          </a:xfrm>
          <a:prstGeom prst="roundRect">
            <a:avLst>
              <a:gd name="adj" fmla="val 16667"/>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SzPct val="100000"/>
              <a:buFont typeface="Times New Roman" panose="02020603050405020304" pitchFamily="18" charset="0"/>
              <a:buNone/>
            </a:pPr>
            <a:r>
              <a:rPr lang="en-US" altLang="en-US" sz="2800" b="1">
                <a:latin typeface="Times New Roman" panose="02020603050405020304" pitchFamily="18" charset="0"/>
                <a:cs typeface="Times New Roman" panose="02020603050405020304" pitchFamily="18" charset="0"/>
              </a:rPr>
              <a:t>Pre-Test</a:t>
            </a:r>
            <a:endParaRPr lang="en-US" altLang="en-US" sz="2400" b="1">
              <a:latin typeface="Times New Roman" panose="02020603050405020304" pitchFamily="18" charset="0"/>
              <a:cs typeface="Times New Roman" panose="02020603050405020304" pitchFamily="18" charset="0"/>
            </a:endParaRPr>
          </a:p>
        </p:txBody>
      </p:sp>
      <p:sp>
        <p:nvSpPr>
          <p:cNvPr id="27" name="Down Arrow 26" descr="It shows a time sequence" title="down arrow"/>
          <p:cNvSpPr/>
          <p:nvPr/>
        </p:nvSpPr>
        <p:spPr>
          <a:xfrm>
            <a:off x="2900088" y="2882474"/>
            <a:ext cx="295824" cy="2442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
          <p:cNvSpPr>
            <a:spLocks noChangeArrowheads="1"/>
          </p:cNvSpPr>
          <p:nvPr/>
        </p:nvSpPr>
        <p:spPr bwMode="auto">
          <a:xfrm>
            <a:off x="1524000" y="3149411"/>
            <a:ext cx="3048000" cy="525341"/>
          </a:xfrm>
          <a:prstGeom prst="roundRect">
            <a:avLst>
              <a:gd name="adj" fmla="val 16667"/>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SzPct val="100000"/>
              <a:buFont typeface="Times New Roman" panose="02020603050405020304" pitchFamily="18" charset="0"/>
              <a:buNone/>
            </a:pPr>
            <a:r>
              <a:rPr lang="en-US" altLang="en-US" sz="2800" b="1">
                <a:latin typeface="Times New Roman" panose="02020603050405020304" pitchFamily="18" charset="0"/>
                <a:cs typeface="Times New Roman" panose="02020603050405020304" pitchFamily="18" charset="0"/>
              </a:rPr>
              <a:t>Training Modules</a:t>
            </a:r>
            <a:endParaRPr lang="en-US" altLang="en-US" sz="2400" b="1">
              <a:latin typeface="Times New Roman" panose="02020603050405020304" pitchFamily="18" charset="0"/>
              <a:cs typeface="Times New Roman" panose="02020603050405020304" pitchFamily="18" charset="0"/>
            </a:endParaRPr>
          </a:p>
        </p:txBody>
      </p:sp>
      <p:sp>
        <p:nvSpPr>
          <p:cNvPr id="28" name="Down Arrow 27" descr="It shows a time sequence" title="down arrow"/>
          <p:cNvSpPr/>
          <p:nvPr/>
        </p:nvSpPr>
        <p:spPr>
          <a:xfrm>
            <a:off x="2900088" y="3694857"/>
            <a:ext cx="295824" cy="2442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
          <p:cNvSpPr>
            <a:spLocks noChangeArrowheads="1"/>
          </p:cNvSpPr>
          <p:nvPr/>
        </p:nvSpPr>
        <p:spPr bwMode="auto">
          <a:xfrm>
            <a:off x="2059691" y="3962952"/>
            <a:ext cx="1964350" cy="481481"/>
          </a:xfrm>
          <a:prstGeom prst="roundRect">
            <a:avLst>
              <a:gd name="adj" fmla="val 16667"/>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SzPct val="100000"/>
              <a:buFont typeface="Times New Roman" panose="02020603050405020304" pitchFamily="18" charset="0"/>
              <a:buNone/>
            </a:pPr>
            <a:r>
              <a:rPr lang="en-US" altLang="en-US" sz="2800" b="1">
                <a:latin typeface="Times New Roman" panose="02020603050405020304" pitchFamily="18" charset="0"/>
                <a:cs typeface="Times New Roman" panose="02020603050405020304" pitchFamily="18" charset="0"/>
              </a:rPr>
              <a:t>Case Study</a:t>
            </a:r>
            <a:endParaRPr lang="en-US" altLang="en-US" sz="2400" b="1">
              <a:latin typeface="Times New Roman" panose="02020603050405020304" pitchFamily="18" charset="0"/>
              <a:cs typeface="Times New Roman" panose="02020603050405020304" pitchFamily="18" charset="0"/>
            </a:endParaRPr>
          </a:p>
        </p:txBody>
      </p:sp>
      <p:sp>
        <p:nvSpPr>
          <p:cNvPr id="29" name="Down Arrow 28" descr="It shows a time sequence" title="down arrow"/>
          <p:cNvSpPr/>
          <p:nvPr/>
        </p:nvSpPr>
        <p:spPr>
          <a:xfrm>
            <a:off x="2900088" y="4463618"/>
            <a:ext cx="295824" cy="2442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
          <p:cNvSpPr>
            <a:spLocks noChangeArrowheads="1"/>
          </p:cNvSpPr>
          <p:nvPr/>
        </p:nvSpPr>
        <p:spPr bwMode="auto">
          <a:xfrm>
            <a:off x="2152741" y="4732633"/>
            <a:ext cx="1779962" cy="416169"/>
          </a:xfrm>
          <a:prstGeom prst="roundRect">
            <a:avLst>
              <a:gd name="adj" fmla="val 16667"/>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SzPct val="100000"/>
              <a:buFont typeface="Times New Roman" panose="02020603050405020304" pitchFamily="18" charset="0"/>
              <a:buNone/>
            </a:pPr>
            <a:r>
              <a:rPr lang="en-US" altLang="en-US" sz="2800" b="1">
                <a:latin typeface="Times New Roman" panose="02020603050405020304" pitchFamily="18" charset="0"/>
                <a:cs typeface="Times New Roman" panose="02020603050405020304" pitchFamily="18" charset="0"/>
              </a:rPr>
              <a:t>Post-Test</a:t>
            </a:r>
            <a:endParaRPr lang="en-US" altLang="en-US" sz="2400" b="1">
              <a:latin typeface="Times New Roman" panose="02020603050405020304" pitchFamily="18" charset="0"/>
              <a:cs typeface="Times New Roman" panose="02020603050405020304" pitchFamily="18" charset="0"/>
            </a:endParaRPr>
          </a:p>
        </p:txBody>
      </p:sp>
      <p:sp>
        <p:nvSpPr>
          <p:cNvPr id="30" name="Down Arrow 29" descr="It shows a time sequence" title="down arrow"/>
          <p:cNvSpPr/>
          <p:nvPr/>
        </p:nvSpPr>
        <p:spPr>
          <a:xfrm>
            <a:off x="2914183" y="5158660"/>
            <a:ext cx="295824" cy="2442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
          <p:cNvSpPr>
            <a:spLocks noChangeArrowheads="1"/>
          </p:cNvSpPr>
          <p:nvPr/>
        </p:nvSpPr>
        <p:spPr bwMode="auto">
          <a:xfrm>
            <a:off x="1624882" y="5437002"/>
            <a:ext cx="2895600" cy="391843"/>
          </a:xfrm>
          <a:prstGeom prst="roundRect">
            <a:avLst>
              <a:gd name="adj" fmla="val 16667"/>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SzPct val="100000"/>
              <a:buFont typeface="Times New Roman" panose="02020603050405020304" pitchFamily="18" charset="0"/>
              <a:buNone/>
            </a:pPr>
            <a:r>
              <a:rPr lang="en-US" altLang="en-US" sz="2800" b="1">
                <a:latin typeface="Times New Roman" panose="02020603050405020304" pitchFamily="18" charset="0"/>
                <a:cs typeface="Times New Roman" panose="02020603050405020304" pitchFamily="18" charset="0"/>
              </a:rPr>
              <a:t>Feedback Survey</a:t>
            </a:r>
            <a:endParaRPr lang="en-US" altLang="en-US" sz="2400" b="1">
              <a:latin typeface="Times New Roman" panose="02020603050405020304" pitchFamily="18" charset="0"/>
              <a:cs typeface="Times New Roman" panose="02020603050405020304" pitchFamily="18" charset="0"/>
            </a:endParaRPr>
          </a:p>
        </p:txBody>
      </p:sp>
      <p:sp>
        <p:nvSpPr>
          <p:cNvPr id="4" name="Left Brace 3" descr="arrow&#10;&#10;It shows &quot;training modules&quot; consists of five section modules">
            <a:extLst>
              <a:ext uri="{C183D7F6-B498-43B3-948B-1728B52AA6E4}">
                <adec:decorative xmlns:adec="http://schemas.microsoft.com/office/drawing/2017/decorative" val="0"/>
              </a:ext>
            </a:extLst>
          </p:cNvPr>
          <p:cNvSpPr/>
          <p:nvPr/>
        </p:nvSpPr>
        <p:spPr>
          <a:xfrm>
            <a:off x="4640065" y="1942645"/>
            <a:ext cx="543287" cy="2934155"/>
          </a:xfrm>
          <a:prstGeom prst="leftBrac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ounded Rectangle 5"/>
          <p:cNvSpPr>
            <a:spLocks noChangeArrowheads="1"/>
          </p:cNvSpPr>
          <p:nvPr/>
        </p:nvSpPr>
        <p:spPr bwMode="auto">
          <a:xfrm>
            <a:off x="5793531" y="2057400"/>
            <a:ext cx="1820375" cy="489118"/>
          </a:xfrm>
          <a:prstGeom prst="roundRect">
            <a:avLst>
              <a:gd name="adj" fmla="val 16667"/>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SzPct val="100000"/>
              <a:buFont typeface="Times New Roman" panose="02020603050405020304" pitchFamily="18" charset="0"/>
              <a:buNone/>
            </a:pPr>
            <a:r>
              <a:rPr lang="en-US" altLang="en-US" sz="2400" b="1">
                <a:latin typeface="Times New Roman" panose="02020603050405020304" pitchFamily="18" charset="0"/>
                <a:cs typeface="Times New Roman" panose="02020603050405020304" pitchFamily="18" charset="0"/>
              </a:rPr>
              <a:t>Basic Terms</a:t>
            </a:r>
            <a:endParaRPr lang="en-US" altLang="en-US" sz="2000" b="1">
              <a:latin typeface="Times New Roman" panose="02020603050405020304" pitchFamily="18" charset="0"/>
              <a:cs typeface="Times New Roman" panose="02020603050405020304" pitchFamily="18" charset="0"/>
            </a:endParaRPr>
          </a:p>
        </p:txBody>
      </p:sp>
      <p:sp>
        <p:nvSpPr>
          <p:cNvPr id="20" name="Rounded Rectangle 5"/>
          <p:cNvSpPr>
            <a:spLocks noChangeArrowheads="1"/>
          </p:cNvSpPr>
          <p:nvPr/>
        </p:nvSpPr>
        <p:spPr bwMode="auto">
          <a:xfrm>
            <a:off x="5793531" y="2695946"/>
            <a:ext cx="1828800" cy="459604"/>
          </a:xfrm>
          <a:prstGeom prst="roundRect">
            <a:avLst>
              <a:gd name="adj" fmla="val 16667"/>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SzPct val="100000"/>
              <a:buFont typeface="Times New Roman" panose="02020603050405020304" pitchFamily="18" charset="0"/>
              <a:buNone/>
            </a:pPr>
            <a:r>
              <a:rPr lang="en-US" altLang="en-US" sz="2400" b="1">
                <a:latin typeface="Times New Roman" panose="02020603050405020304" pitchFamily="18" charset="0"/>
                <a:cs typeface="Times New Roman" panose="02020603050405020304" pitchFamily="18" charset="0"/>
              </a:rPr>
              <a:t>Case Study</a:t>
            </a:r>
            <a:endParaRPr lang="en-US" altLang="en-US" sz="2000" b="1">
              <a:latin typeface="Times New Roman" panose="02020603050405020304" pitchFamily="18" charset="0"/>
              <a:cs typeface="Times New Roman" panose="02020603050405020304" pitchFamily="18" charset="0"/>
            </a:endParaRPr>
          </a:p>
        </p:txBody>
      </p:sp>
      <p:sp>
        <p:nvSpPr>
          <p:cNvPr id="13" name="Rounded Rectangle 5"/>
          <p:cNvSpPr>
            <a:spLocks noChangeArrowheads="1"/>
          </p:cNvSpPr>
          <p:nvPr/>
        </p:nvSpPr>
        <p:spPr bwMode="auto">
          <a:xfrm>
            <a:off x="5257800" y="3329605"/>
            <a:ext cx="2897294" cy="470329"/>
          </a:xfrm>
          <a:prstGeom prst="roundRect">
            <a:avLst>
              <a:gd name="adj" fmla="val 16667"/>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SzPct val="100000"/>
              <a:buFont typeface="Times New Roman" panose="02020603050405020304" pitchFamily="18" charset="0"/>
              <a:buNone/>
            </a:pPr>
            <a:r>
              <a:rPr lang="en-US" altLang="en-US" sz="2400" b="1">
                <a:latin typeface="Times New Roman" panose="02020603050405020304" pitchFamily="18" charset="0"/>
                <a:cs typeface="Times New Roman" panose="02020603050405020304" pitchFamily="18" charset="0"/>
              </a:rPr>
              <a:t>Excavation Hazards</a:t>
            </a:r>
            <a:endParaRPr lang="en-US" altLang="en-US" sz="2000" b="1">
              <a:latin typeface="Times New Roman" panose="02020603050405020304" pitchFamily="18" charset="0"/>
              <a:cs typeface="Times New Roman" panose="02020603050405020304" pitchFamily="18" charset="0"/>
            </a:endParaRPr>
          </a:p>
        </p:txBody>
      </p:sp>
      <p:sp>
        <p:nvSpPr>
          <p:cNvPr id="15" name="Rounded Rectangle 5"/>
          <p:cNvSpPr>
            <a:spLocks noChangeArrowheads="1"/>
          </p:cNvSpPr>
          <p:nvPr/>
        </p:nvSpPr>
        <p:spPr bwMode="auto">
          <a:xfrm>
            <a:off x="5274690" y="4000955"/>
            <a:ext cx="2878710" cy="723446"/>
          </a:xfrm>
          <a:prstGeom prst="roundRect">
            <a:avLst>
              <a:gd name="adj" fmla="val 16667"/>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SzPct val="100000"/>
              <a:buFont typeface="Times New Roman" panose="02020603050405020304" pitchFamily="18" charset="0"/>
              <a:buNone/>
            </a:pPr>
            <a:r>
              <a:rPr lang="en-US" altLang="en-US" sz="2400" b="1">
                <a:latin typeface="Times New Roman" panose="02020603050405020304" pitchFamily="18" charset="0"/>
                <a:cs typeface="Times New Roman" panose="02020603050405020304" pitchFamily="18" charset="0"/>
              </a:rPr>
              <a:t>Excavation Hazards Prevention</a:t>
            </a:r>
          </a:p>
        </p:txBody>
      </p:sp>
      <p:sp>
        <p:nvSpPr>
          <p:cNvPr id="2" name="Slide Number Placeholder 1"/>
          <p:cNvSpPr>
            <a:spLocks noGrp="1"/>
          </p:cNvSpPr>
          <p:nvPr>
            <p:ph type="sldNum" sz="quarter" idx="10"/>
          </p:nvPr>
        </p:nvSpPr>
        <p:spPr/>
        <p:txBody>
          <a:bodyPr/>
          <a:lstStyle/>
          <a:p>
            <a:fld id="{CE4D45F6-FF50-4BC5-8A2D-899CD8EC2ED8}" type="slidenum">
              <a:rPr lang="en-US" smtClean="0"/>
              <a:t>4</a:t>
            </a:fld>
            <a:endParaRPr lang="en-US"/>
          </a:p>
        </p:txBody>
      </p:sp>
    </p:spTree>
    <p:extLst>
      <p:ext uri="{BB962C8B-B14F-4D97-AF65-F5344CB8AC3E}">
        <p14:creationId xmlns:p14="http://schemas.microsoft.com/office/powerpoint/2010/main" val="16205439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0" y="604838"/>
            <a:ext cx="9067800" cy="563562"/>
          </a:xfrm>
        </p:spPr>
        <p:txBody>
          <a:bodyPr/>
          <a:lstStyle/>
          <a:p>
            <a:r>
              <a:rPr lang="en-GB" altLang="en-US" dirty="0">
                <a:latin typeface="Times New Roman" panose="02020603050405020304" pitchFamily="18" charset="0"/>
                <a:ea typeface="SimSun" panose="02010600030101010101" pitchFamily="2" charset="-122"/>
              </a:rPr>
              <a:t>Training Modules Agenda for Section II</a:t>
            </a:r>
            <a:endParaRPr lang="en-US" altLang="en-US" dirty="0"/>
          </a:p>
        </p:txBody>
      </p:sp>
      <p:sp>
        <p:nvSpPr>
          <p:cNvPr id="7" name="Content Placeholder 2"/>
          <p:cNvSpPr>
            <a:spLocks noGrp="1"/>
          </p:cNvSpPr>
          <p:nvPr>
            <p:ph idx="1"/>
          </p:nvPr>
        </p:nvSpPr>
        <p:spPr>
          <a:xfrm>
            <a:off x="457200" y="1254442"/>
            <a:ext cx="8305800" cy="1219200"/>
          </a:xfrm>
        </p:spPr>
        <p:txBody>
          <a:bodyPr/>
          <a:lstStyle/>
          <a:p>
            <a:pPr algn="just">
              <a:buClr>
                <a:schemeClr val="bg1">
                  <a:lumMod val="75000"/>
                </a:schemeClr>
              </a:buClr>
              <a:buFont typeface="Wingdings" panose="05000000000000000000" pitchFamily="2" charset="2"/>
              <a:buChar char="q"/>
            </a:pPr>
            <a:r>
              <a:rPr lang="en-US" altLang="en-US" sz="2800">
                <a:solidFill>
                  <a:schemeClr val="bg1">
                    <a:lumMod val="75000"/>
                  </a:schemeClr>
                </a:solidFill>
                <a:latin typeface="Times New Roman" panose="02020603050405020304" pitchFamily="18" charset="0"/>
                <a:cs typeface="Times New Roman" panose="02020603050405020304" pitchFamily="18" charset="0"/>
              </a:rPr>
              <a:t> </a:t>
            </a:r>
            <a:r>
              <a:rPr lang="en-US" altLang="en-US">
                <a:solidFill>
                  <a:schemeClr val="bg1">
                    <a:lumMod val="75000"/>
                  </a:schemeClr>
                </a:solidFill>
                <a:latin typeface="Times New Roman" panose="02020603050405020304" pitchFamily="18" charset="0"/>
                <a:cs typeface="Times New Roman" panose="02020603050405020304" pitchFamily="18" charset="0"/>
              </a:rPr>
              <a:t>Section I: Basic Terms and Case Study</a:t>
            </a:r>
          </a:p>
          <a:p>
            <a:pPr algn="just">
              <a:buClr>
                <a:srgbClr val="0000FF"/>
              </a:buClr>
              <a:buFont typeface="Wingdings" panose="05000000000000000000" pitchFamily="2" charset="2"/>
              <a:buChar char="q"/>
            </a:pPr>
            <a:r>
              <a:rPr lang="en-US" altLang="en-US" sz="2800">
                <a:solidFill>
                  <a:schemeClr val="bg1">
                    <a:lumMod val="75000"/>
                  </a:schemeClr>
                </a:solidFill>
                <a:latin typeface="Times New Roman" panose="02020603050405020304" pitchFamily="18" charset="0"/>
                <a:cs typeface="Times New Roman" panose="02020603050405020304" pitchFamily="18" charset="0"/>
              </a:rPr>
              <a:t> </a:t>
            </a:r>
            <a:r>
              <a:rPr lang="en-US" altLang="en-US">
                <a:latin typeface="Times New Roman" panose="02020603050405020304" pitchFamily="18" charset="0"/>
                <a:cs typeface="Times New Roman" panose="02020603050405020304" pitchFamily="18" charset="0"/>
              </a:rPr>
              <a:t>Section II: Excavation Hazards in Construction </a:t>
            </a:r>
          </a:p>
        </p:txBody>
      </p:sp>
      <p:sp>
        <p:nvSpPr>
          <p:cNvPr id="11" name="Rectangle 10"/>
          <p:cNvSpPr/>
          <p:nvPr/>
        </p:nvSpPr>
        <p:spPr>
          <a:xfrm>
            <a:off x="433449" y="2362200"/>
            <a:ext cx="8329551" cy="3108543"/>
          </a:xfrm>
          <a:prstGeom prst="rect">
            <a:avLst/>
          </a:prstGeom>
        </p:spPr>
        <p:txBody>
          <a:bodyPr wrap="square">
            <a:spAutoFit/>
          </a:bodyPr>
          <a:lstStyle/>
          <a:p>
            <a:pPr lvl="1" algn="just">
              <a:buClr>
                <a:srgbClr val="3333FF"/>
              </a:buClr>
              <a:buFont typeface="Wingdings" panose="05000000000000000000" pitchFamily="2" charset="2"/>
              <a:buChar char="§"/>
            </a:pPr>
            <a:r>
              <a:rPr lang="en-US" altLang="en-US" sz="2800">
                <a:latin typeface="Times New Roman" panose="02020603050405020304" pitchFamily="18" charset="0"/>
                <a:cs typeface="Times New Roman" panose="02020603050405020304" pitchFamily="18" charset="0"/>
              </a:rPr>
              <a:t> Cave-In (Trench Collapse)</a:t>
            </a:r>
          </a:p>
          <a:p>
            <a:pPr lvl="1" algn="just">
              <a:buClr>
                <a:srgbClr val="3333FF"/>
              </a:buClr>
              <a:buFont typeface="Wingdings" panose="05000000000000000000" pitchFamily="2" charset="2"/>
              <a:buChar char="§"/>
            </a:pPr>
            <a:r>
              <a:rPr lang="en-US" altLang="en-US" sz="2800">
                <a:latin typeface="Times New Roman" panose="02020603050405020304" pitchFamily="18" charset="0"/>
                <a:cs typeface="Times New Roman" panose="02020603050405020304" pitchFamily="18" charset="0"/>
              </a:rPr>
              <a:t> Water Accumulation</a:t>
            </a:r>
          </a:p>
          <a:p>
            <a:pPr lvl="1" algn="just">
              <a:buClr>
                <a:srgbClr val="3333FF"/>
              </a:buClr>
              <a:buFont typeface="Wingdings" panose="05000000000000000000" pitchFamily="2" charset="2"/>
              <a:buChar char="§"/>
            </a:pPr>
            <a:r>
              <a:rPr lang="en-US" altLang="en-US" sz="2800">
                <a:latin typeface="Times New Roman" panose="02020603050405020304" pitchFamily="18" charset="0"/>
                <a:cs typeface="Times New Roman" panose="02020603050405020304" pitchFamily="18" charset="0"/>
              </a:rPr>
              <a:t> Oxygen Deficiency or Toxic Fumes</a:t>
            </a:r>
          </a:p>
          <a:p>
            <a:pPr lvl="1" algn="just">
              <a:buClr>
                <a:srgbClr val="3333FF"/>
              </a:buClr>
              <a:buFont typeface="Wingdings" panose="05000000000000000000" pitchFamily="2" charset="2"/>
              <a:buChar char="§"/>
            </a:pPr>
            <a:r>
              <a:rPr lang="en-US" altLang="en-US" sz="2800">
                <a:latin typeface="Times New Roman" panose="02020603050405020304" pitchFamily="18" charset="0"/>
                <a:cs typeface="Times New Roman" panose="02020603050405020304" pitchFamily="18" charset="0"/>
              </a:rPr>
              <a:t> Ingress or Egress</a:t>
            </a:r>
          </a:p>
          <a:p>
            <a:pPr lvl="1" algn="just">
              <a:buClr>
                <a:srgbClr val="3333FF"/>
              </a:buClr>
              <a:buFont typeface="Wingdings" panose="05000000000000000000" pitchFamily="2" charset="2"/>
              <a:buChar char="§"/>
            </a:pPr>
            <a:r>
              <a:rPr lang="en-US" altLang="en-US" sz="2800">
                <a:latin typeface="Times New Roman" panose="02020603050405020304" pitchFamily="18" charset="0"/>
                <a:cs typeface="Times New Roman" panose="02020603050405020304" pitchFamily="18" charset="0"/>
              </a:rPr>
              <a:t> Falls or Exposure to Falling Loads</a:t>
            </a:r>
          </a:p>
          <a:p>
            <a:pPr lvl="1" algn="just">
              <a:buClr>
                <a:srgbClr val="3333FF"/>
              </a:buClr>
              <a:buFont typeface="Wingdings" panose="05000000000000000000" pitchFamily="2" charset="2"/>
              <a:buChar char="§"/>
            </a:pPr>
            <a:r>
              <a:rPr lang="en-US" altLang="en-US" sz="2800">
                <a:latin typeface="Times New Roman" panose="02020603050405020304" pitchFamily="18" charset="0"/>
                <a:cs typeface="Times New Roman" panose="02020603050405020304" pitchFamily="18" charset="0"/>
              </a:rPr>
              <a:t> Mobile Equipment</a:t>
            </a:r>
          </a:p>
          <a:p>
            <a:pPr lvl="1" algn="just">
              <a:buClr>
                <a:srgbClr val="3333FF"/>
              </a:buClr>
              <a:buFont typeface="Wingdings" panose="05000000000000000000" pitchFamily="2" charset="2"/>
              <a:buChar char="§"/>
            </a:pPr>
            <a:r>
              <a:rPr lang="en-US" altLang="en-US" sz="2800">
                <a:latin typeface="Times New Roman" panose="02020603050405020304" pitchFamily="18" charset="0"/>
                <a:cs typeface="Times New Roman" panose="02020603050405020304" pitchFamily="18" charset="0"/>
              </a:rPr>
              <a:t> Electrocution or Explosion</a:t>
            </a:r>
          </a:p>
        </p:txBody>
      </p:sp>
      <p:sp>
        <p:nvSpPr>
          <p:cNvPr id="8" name="Rectangle 7"/>
          <p:cNvSpPr/>
          <p:nvPr/>
        </p:nvSpPr>
        <p:spPr>
          <a:xfrm>
            <a:off x="457200" y="5486400"/>
            <a:ext cx="8305800" cy="584775"/>
          </a:xfrm>
          <a:prstGeom prst="rect">
            <a:avLst/>
          </a:prstGeom>
        </p:spPr>
        <p:txBody>
          <a:bodyPr wrap="square">
            <a:spAutoFit/>
          </a:bodyPr>
          <a:lstStyle/>
          <a:p>
            <a:pPr algn="just">
              <a:buClr>
                <a:schemeClr val="bg1">
                  <a:lumMod val="75000"/>
                </a:schemeClr>
              </a:buClr>
              <a:buFont typeface="Wingdings" panose="05000000000000000000" pitchFamily="2" charset="2"/>
              <a:buChar char="q"/>
            </a:pPr>
            <a:r>
              <a:rPr lang="en-US" altLang="en-US" sz="2800">
                <a:latin typeface="Times New Roman" panose="02020603050405020304" pitchFamily="18" charset="0"/>
                <a:cs typeface="Times New Roman" panose="02020603050405020304" pitchFamily="18" charset="0"/>
              </a:rPr>
              <a:t> </a:t>
            </a:r>
            <a:r>
              <a:rPr lang="en-US" altLang="en-US" sz="3200">
                <a:solidFill>
                  <a:schemeClr val="bg1">
                    <a:lumMod val="75000"/>
                  </a:schemeClr>
                </a:solidFill>
                <a:latin typeface="Times New Roman" panose="02020603050405020304" pitchFamily="18" charset="0"/>
                <a:cs typeface="Times New Roman" panose="02020603050405020304" pitchFamily="18" charset="0"/>
              </a:rPr>
              <a:t>Section III: Excavation Hazards Prevention</a:t>
            </a:r>
          </a:p>
        </p:txBody>
      </p:sp>
      <p:sp>
        <p:nvSpPr>
          <p:cNvPr id="2" name="Slide Number Placeholder 1"/>
          <p:cNvSpPr>
            <a:spLocks noGrp="1"/>
          </p:cNvSpPr>
          <p:nvPr>
            <p:ph type="sldNum" sz="quarter" idx="10"/>
          </p:nvPr>
        </p:nvSpPr>
        <p:spPr/>
        <p:txBody>
          <a:bodyPr/>
          <a:lstStyle/>
          <a:p>
            <a:fld id="{CE4D45F6-FF50-4BC5-8A2D-899CD8EC2ED8}" type="slidenum">
              <a:rPr lang="en-US" smtClean="0"/>
              <a:t>40</a:t>
            </a:fld>
            <a:endParaRPr lang="en-US"/>
          </a:p>
        </p:txBody>
      </p:sp>
    </p:spTree>
    <p:extLst>
      <p:ext uri="{BB962C8B-B14F-4D97-AF65-F5344CB8AC3E}">
        <p14:creationId xmlns:p14="http://schemas.microsoft.com/office/powerpoint/2010/main" val="14915149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503238"/>
            <a:ext cx="8229600" cy="563562"/>
          </a:xfrm>
        </p:spPr>
        <p:txBody>
          <a:bodyPr/>
          <a:lstStyle/>
          <a:p>
            <a:r>
              <a:rPr lang="en-GB" altLang="en-US" dirty="0">
                <a:latin typeface="Times New Roman" panose="02020603050405020304" pitchFamily="18" charset="0"/>
                <a:ea typeface="SimSun" panose="02010600030101010101" pitchFamily="2" charset="-122"/>
              </a:rPr>
              <a:t>Hazard 1: Cave</a:t>
            </a:r>
            <a:r>
              <a:rPr lang="en-US" altLang="zh-CN" dirty="0">
                <a:latin typeface="Times New Roman" panose="02020603050405020304" pitchFamily="18" charset="0"/>
                <a:ea typeface="SimSun" panose="02010600030101010101" pitchFamily="2" charset="-122"/>
              </a:rPr>
              <a:t>-In (Part 1)</a:t>
            </a:r>
            <a:endParaRPr lang="en-US" altLang="en-US" dirty="0"/>
          </a:p>
        </p:txBody>
      </p:sp>
      <p:sp>
        <p:nvSpPr>
          <p:cNvPr id="20" name="Rectangle 6"/>
          <p:cNvSpPr>
            <a:spLocks noChangeArrowheads="1"/>
          </p:cNvSpPr>
          <p:nvPr/>
        </p:nvSpPr>
        <p:spPr bwMode="auto">
          <a:xfrm>
            <a:off x="76199" y="1143000"/>
            <a:ext cx="899160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0000FF"/>
              </a:buClr>
              <a:buFont typeface="Wingdings" panose="05000000000000000000" pitchFamily="2" charset="2"/>
              <a:buChar char="q"/>
            </a:pPr>
            <a:r>
              <a:rPr lang="en-US" altLang="en-US" sz="3200">
                <a:latin typeface="Times New Roman" panose="02020603050405020304" pitchFamily="18" charset="0"/>
                <a:ea typeface="MS PGothic" panose="020B0600070205080204" pitchFamily="34" charset="-128"/>
                <a:cs typeface="AR PL UMing HK" charset="0"/>
              </a:rPr>
              <a:t>It is natural for a trench to try to fill itself. </a:t>
            </a:r>
          </a:p>
          <a:p>
            <a:pPr marL="457200" indent="-457200">
              <a:buClr>
                <a:srgbClr val="0000FF"/>
              </a:buClr>
              <a:buFont typeface="Wingdings" panose="05000000000000000000" pitchFamily="2" charset="2"/>
              <a:buChar char="q"/>
            </a:pPr>
            <a:r>
              <a:rPr lang="en-US" altLang="en-US" sz="3200">
                <a:latin typeface="Times New Roman" panose="02020603050405020304" pitchFamily="18" charset="0"/>
                <a:ea typeface="MS PGothic" panose="020B0600070205080204" pitchFamily="34" charset="-128"/>
                <a:cs typeface="AR PL UMing HK" charset="0"/>
              </a:rPr>
              <a:t>2-3 cubic feet of soil makes person out of breathing and causes permanent brain damage</a:t>
            </a:r>
          </a:p>
        </p:txBody>
      </p:sp>
      <p:sp>
        <p:nvSpPr>
          <p:cNvPr id="17" name="Rectangle 6"/>
          <p:cNvSpPr>
            <a:spLocks noChangeArrowheads="1"/>
          </p:cNvSpPr>
          <p:nvPr/>
        </p:nvSpPr>
        <p:spPr bwMode="auto">
          <a:xfrm>
            <a:off x="104502" y="2805491"/>
            <a:ext cx="3787141" cy="320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0000FF"/>
              </a:buClr>
              <a:buFont typeface="Wingdings" panose="05000000000000000000" pitchFamily="2" charset="2"/>
              <a:buChar char="q"/>
            </a:pPr>
            <a:r>
              <a:rPr lang="en-US" altLang="en-US" sz="3200">
                <a:latin typeface="Times New Roman" panose="02020603050405020304" pitchFamily="18" charset="0"/>
                <a:ea typeface="MS PGothic" panose="020B0600070205080204" pitchFamily="34" charset="-128"/>
                <a:cs typeface="AR PL UMing HK" charset="0"/>
              </a:rPr>
              <a:t>Hazardous for employees to work in an unprotected excavation with debris piled atop the excavation</a:t>
            </a:r>
          </a:p>
          <a:p>
            <a:pPr marL="0" indent="0">
              <a:buClr>
                <a:srgbClr val="0000FF"/>
              </a:buClr>
            </a:pPr>
            <a:endParaRPr lang="en-US" altLang="en-US" sz="1000">
              <a:latin typeface="Times New Roman" panose="02020603050405020304" pitchFamily="18" charset="0"/>
              <a:ea typeface="MS PGothic" panose="020B0600070205080204" pitchFamily="34" charset="-128"/>
              <a:cs typeface="AR PL UMing HK" charset="0"/>
            </a:endParaRPr>
          </a:p>
        </p:txBody>
      </p:sp>
      <p:pic>
        <p:nvPicPr>
          <p:cNvPr id="18" name="Picture 17" descr="This figure shows that it is hazardous for employees to work in an unprotected excavation with debris piled atop the excavation&#10;" title="cave-in hazar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200" y="2839857"/>
            <a:ext cx="4648200" cy="3482877"/>
          </a:xfrm>
          <a:prstGeom prst="rect">
            <a:avLst/>
          </a:prstGeom>
        </p:spPr>
      </p:pic>
      <p:sp>
        <p:nvSpPr>
          <p:cNvPr id="19" name="Rectangle 18"/>
          <p:cNvSpPr>
            <a:spLocks noChangeArrowheads="1"/>
          </p:cNvSpPr>
          <p:nvPr/>
        </p:nvSpPr>
        <p:spPr bwMode="auto">
          <a:xfrm>
            <a:off x="7184976" y="3700840"/>
            <a:ext cx="88678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en-US" altLang="en-US" sz="9600" b="1">
                <a:solidFill>
                  <a:srgbClr val="FF0000"/>
                </a:solidFill>
                <a:latin typeface="Times New Roman" panose="02020603050405020304" pitchFamily="18" charset="0"/>
                <a:cs typeface="Times New Roman" panose="02020603050405020304" pitchFamily="18" charset="0"/>
              </a:rPr>
              <a:t>×</a:t>
            </a:r>
            <a:endParaRPr lang="en-US" altLang="en-US" sz="9600" b="1">
              <a:solidFill>
                <a:srgbClr val="FF0000"/>
              </a:solidFill>
            </a:endParaRPr>
          </a:p>
        </p:txBody>
      </p:sp>
      <p:sp>
        <p:nvSpPr>
          <p:cNvPr id="16" name="Rectangle 15"/>
          <p:cNvSpPr/>
          <p:nvPr/>
        </p:nvSpPr>
        <p:spPr>
          <a:xfrm>
            <a:off x="76200" y="6131367"/>
            <a:ext cx="4191000" cy="461665"/>
          </a:xfrm>
          <a:prstGeom prst="rect">
            <a:avLst/>
          </a:prstGeom>
        </p:spPr>
        <p:txBody>
          <a:bodyPr wrap="square">
            <a:spAutoFit/>
          </a:bodyPr>
          <a:lstStyle/>
          <a:p>
            <a:pPr algn="ctr"/>
            <a:r>
              <a:rPr lang="en-US" altLang="en-US" sz="2400" kern="0">
                <a:latin typeface="Times New Roman" panose="02020603050405020304" pitchFamily="18" charset="0"/>
                <a:cs typeface="Times New Roman" panose="02020603050405020304" pitchFamily="18" charset="0"/>
              </a:rPr>
              <a:t>OSHA Regulation: </a:t>
            </a:r>
            <a:r>
              <a:rPr lang="en-US" altLang="en-US" sz="2400" kern="0">
                <a:latin typeface="Times New Roman" panose="02020603050405020304" pitchFamily="18" charset="0"/>
                <a:cs typeface="Times New Roman" panose="02020603050405020304" pitchFamily="18" charset="0"/>
                <a:hlinkClick r:id="rId5"/>
              </a:rPr>
              <a:t>1926.650(b)</a:t>
            </a:r>
            <a:endParaRPr lang="en-US" sz="2400" ker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41</a:t>
            </a:fld>
            <a:endParaRPr lang="en-US"/>
          </a:p>
        </p:txBody>
      </p:sp>
    </p:spTree>
    <p:extLst>
      <p:ext uri="{BB962C8B-B14F-4D97-AF65-F5344CB8AC3E}">
        <p14:creationId xmlns:p14="http://schemas.microsoft.com/office/powerpoint/2010/main" val="37810019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503238"/>
            <a:ext cx="8229600" cy="563562"/>
          </a:xfrm>
        </p:spPr>
        <p:txBody>
          <a:bodyPr/>
          <a:lstStyle/>
          <a:p>
            <a:r>
              <a:rPr lang="en-GB" altLang="en-US" dirty="0">
                <a:latin typeface="Times New Roman" panose="02020603050405020304" pitchFamily="18" charset="0"/>
                <a:ea typeface="SimSun" panose="02010600030101010101" pitchFamily="2" charset="-122"/>
              </a:rPr>
              <a:t>Hazard 1: Cave-In (Part 2)</a:t>
            </a:r>
            <a:endParaRPr lang="en-US" altLang="en-US" dirty="0"/>
          </a:p>
        </p:txBody>
      </p:sp>
      <p:pic>
        <p:nvPicPr>
          <p:cNvPr id="3" name="Picture 2" descr="This figure shows a cave-in occurred in a construction site" title="Cave-in hazard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1295400"/>
            <a:ext cx="7272372" cy="4851400"/>
          </a:xfrm>
          <a:prstGeom prst="rect">
            <a:avLst/>
          </a:prstGeom>
        </p:spPr>
      </p:pic>
      <p:sp>
        <p:nvSpPr>
          <p:cNvPr id="14" name="Rounded Rectangle 13" descr="It shows cords passing through a nail" title="location of sharper"/>
          <p:cNvSpPr>
            <a:spLocks noChangeArrowheads="1"/>
          </p:cNvSpPr>
          <p:nvPr/>
        </p:nvSpPr>
        <p:spPr bwMode="auto">
          <a:xfrm rot="5400000" flipH="1">
            <a:off x="2739689" y="1247230"/>
            <a:ext cx="3885656" cy="4046164"/>
          </a:xfrm>
          <a:prstGeom prst="roundRect">
            <a:avLst>
              <a:gd name="adj" fmla="val 16667"/>
            </a:avLst>
          </a:prstGeom>
          <a:noFill/>
          <a:ln w="4762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SzPct val="100000"/>
              <a:buFont typeface="Times New Roman" panose="02020603050405020304" pitchFamily="18" charset="0"/>
              <a:buNone/>
            </a:pPr>
            <a:endParaRPr lang="en-US" altLang="en-US">
              <a:cs typeface="Arial" panose="020B0604020202020204" pitchFamily="34" charset="0"/>
            </a:endParaRPr>
          </a:p>
        </p:txBody>
      </p:sp>
      <p:sp>
        <p:nvSpPr>
          <p:cNvPr id="13" name="Rectangle 12"/>
          <p:cNvSpPr>
            <a:spLocks noChangeArrowheads="1"/>
          </p:cNvSpPr>
          <p:nvPr/>
        </p:nvSpPr>
        <p:spPr bwMode="auto">
          <a:xfrm>
            <a:off x="3048000" y="1295400"/>
            <a:ext cx="88678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en-US" altLang="en-US" sz="9600" b="1">
                <a:solidFill>
                  <a:srgbClr val="FF0000"/>
                </a:solidFill>
                <a:latin typeface="Times New Roman" panose="02020603050405020304" pitchFamily="18" charset="0"/>
                <a:cs typeface="Times New Roman" panose="02020603050405020304" pitchFamily="18" charset="0"/>
              </a:rPr>
              <a:t>×</a:t>
            </a:r>
            <a:endParaRPr lang="en-US" altLang="en-US" sz="9600" b="1">
              <a:solidFill>
                <a:srgbClr val="FF0000"/>
              </a:solidFill>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42</a:t>
            </a:fld>
            <a:endParaRPr lang="en-US"/>
          </a:p>
        </p:txBody>
      </p:sp>
    </p:spTree>
    <p:extLst>
      <p:ext uri="{BB962C8B-B14F-4D97-AF65-F5344CB8AC3E}">
        <p14:creationId xmlns:p14="http://schemas.microsoft.com/office/powerpoint/2010/main" val="3100477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503238"/>
            <a:ext cx="8229600" cy="563562"/>
          </a:xfrm>
        </p:spPr>
        <p:txBody>
          <a:bodyPr/>
          <a:lstStyle/>
          <a:p>
            <a:r>
              <a:rPr lang="en-GB" altLang="en-US" dirty="0">
                <a:latin typeface="Times New Roman" panose="02020603050405020304" pitchFamily="18" charset="0"/>
                <a:ea typeface="SimSun" panose="02010600030101010101" pitchFamily="2" charset="-122"/>
              </a:rPr>
              <a:t>Hazard 1: Cave-In (Part 3)</a:t>
            </a:r>
            <a:endParaRPr lang="en-US" altLang="en-US" dirty="0"/>
          </a:p>
        </p:txBody>
      </p:sp>
      <p:sp>
        <p:nvSpPr>
          <p:cNvPr id="12" name="Rectangle 2"/>
          <p:cNvSpPr>
            <a:spLocks noChangeArrowheads="1"/>
          </p:cNvSpPr>
          <p:nvPr/>
        </p:nvSpPr>
        <p:spPr bwMode="auto">
          <a:xfrm>
            <a:off x="304209" y="1219200"/>
            <a:ext cx="85349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eaLnBrk="1" hangingPunct="1">
              <a:buClr>
                <a:srgbClr val="0000FF"/>
              </a:buClr>
              <a:buFont typeface="Wingdings" panose="05000000000000000000" pitchFamily="2" charset="2"/>
              <a:buChar char="q"/>
            </a:pPr>
            <a:r>
              <a:rPr lang="en-US" altLang="en-US" sz="3200" b="1">
                <a:latin typeface="Times New Roman" panose="02020603050405020304" pitchFamily="18" charset="0"/>
                <a:ea typeface="MS PGothic" panose="020B0600070205080204" pitchFamily="34" charset="-128"/>
                <a:cs typeface="AR PL UMing HK" charset="0"/>
              </a:rPr>
              <a:t>Q8</a:t>
            </a:r>
            <a:r>
              <a:rPr lang="en-US" altLang="en-US" sz="3200">
                <a:latin typeface="Times New Roman" panose="02020603050405020304" pitchFamily="18" charset="0"/>
                <a:ea typeface="MS PGothic" panose="020B0600070205080204" pitchFamily="34" charset="-128"/>
                <a:cs typeface="AR PL UMing HK" charset="0"/>
              </a:rPr>
              <a:t>: Why cave-in hazards are so dangerous?</a:t>
            </a:r>
            <a:endParaRPr lang="en-US" altLang="en-US" sz="2800">
              <a:latin typeface="Times New Roman" panose="02020603050405020304" pitchFamily="18" charset="0"/>
              <a:ea typeface="MS PGothic" panose="020B0600070205080204" pitchFamily="34" charset="-128"/>
              <a:cs typeface="AR PL UMing HK" charset="0"/>
            </a:endParaRPr>
          </a:p>
        </p:txBody>
      </p:sp>
      <p:sp>
        <p:nvSpPr>
          <p:cNvPr id="29" name="Rounded Rectangle 28"/>
          <p:cNvSpPr/>
          <p:nvPr/>
        </p:nvSpPr>
        <p:spPr>
          <a:xfrm>
            <a:off x="609600" y="1981200"/>
            <a:ext cx="8104526" cy="9548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3200">
                <a:solidFill>
                  <a:schemeClr val="tx1"/>
                </a:solidFill>
                <a:latin typeface="Times New Roman" panose="02020603050405020304" pitchFamily="18" charset="0"/>
                <a:ea typeface="MS PGothic" panose="020B0600070205080204" pitchFamily="34" charset="-128"/>
              </a:rPr>
              <a:t>A cubic yard of soil weights up to 3000 pounds</a:t>
            </a:r>
          </a:p>
          <a:p>
            <a:pPr algn="ctr"/>
            <a:r>
              <a:rPr lang="en-US" altLang="en-US" sz="3200">
                <a:solidFill>
                  <a:schemeClr val="tx1"/>
                </a:solidFill>
                <a:latin typeface="Times New Roman" panose="02020603050405020304" pitchFamily="18" charset="0"/>
                <a:ea typeface="MS PGothic" panose="020B0600070205080204" pitchFamily="34" charset="-128"/>
              </a:rPr>
              <a:t>Falling off a trench 6 feet overhead</a:t>
            </a:r>
            <a:endParaRPr lang="en-US" altLang="en-US" sz="3200">
              <a:solidFill>
                <a:schemeClr val="tx1"/>
              </a:solidFill>
            </a:endParaRPr>
          </a:p>
        </p:txBody>
      </p:sp>
      <p:sp>
        <p:nvSpPr>
          <p:cNvPr id="25" name="Down Arrow 5" descr="It shows the accident consequence" title="arrow"/>
          <p:cNvSpPr>
            <a:spLocks noChangeArrowheads="1"/>
          </p:cNvSpPr>
          <p:nvPr/>
        </p:nvSpPr>
        <p:spPr bwMode="auto">
          <a:xfrm>
            <a:off x="4495800" y="2971800"/>
            <a:ext cx="287157" cy="296449"/>
          </a:xfrm>
          <a:prstGeom prst="downArrow">
            <a:avLst>
              <a:gd name="adj1" fmla="val 50000"/>
              <a:gd name="adj2" fmla="val 49991"/>
            </a:avLst>
          </a:prstGeom>
          <a:solidFill>
            <a:srgbClr val="00B8FF"/>
          </a:solidFill>
          <a:ln w="9525">
            <a:solidFill>
              <a:schemeClr val="tx1"/>
            </a:solidFill>
            <a:bevel/>
            <a:headEnd/>
            <a:tailEnd/>
          </a:ln>
          <a:effectLst>
            <a:outerShdw dist="17961" dir="2700000" algn="ctr" rotWithShape="0">
              <a:srgbClr val="000000"/>
            </a:outerShdw>
          </a:effec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Font typeface="Arial" panose="020B0604020202020204" pitchFamily="34" charset="0"/>
              <a:buNone/>
            </a:pPr>
            <a:endParaRPr lang="en-US" altLang="en-US" sz="2800"/>
          </a:p>
        </p:txBody>
      </p:sp>
      <p:sp>
        <p:nvSpPr>
          <p:cNvPr id="30" name="Rounded Rectangle 29"/>
          <p:cNvSpPr/>
          <p:nvPr/>
        </p:nvSpPr>
        <p:spPr>
          <a:xfrm>
            <a:off x="1524000" y="3313774"/>
            <a:ext cx="6324600" cy="1073473"/>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Falling time = 0.6 seconds</a:t>
            </a:r>
          </a:p>
          <a:p>
            <a:pPr algn="ctr"/>
            <a:r>
              <a:rPr lang="en-US" sz="3200">
                <a:solidFill>
                  <a:schemeClr val="tx1"/>
                </a:solidFill>
                <a:latin typeface="Times New Roman" panose="02020603050405020304" pitchFamily="18" charset="0"/>
                <a:cs typeface="Times New Roman" panose="02020603050405020304" pitchFamily="18" charset="0"/>
              </a:rPr>
              <a:t>Hitting speed = 13.3 miles per hour</a:t>
            </a:r>
          </a:p>
        </p:txBody>
      </p:sp>
      <p:sp>
        <p:nvSpPr>
          <p:cNvPr id="32" name="Down Arrow 5" descr="It shows the accident consequence" title="arrow"/>
          <p:cNvSpPr>
            <a:spLocks noChangeArrowheads="1"/>
          </p:cNvSpPr>
          <p:nvPr/>
        </p:nvSpPr>
        <p:spPr bwMode="auto">
          <a:xfrm>
            <a:off x="4495800" y="4419600"/>
            <a:ext cx="287157" cy="296449"/>
          </a:xfrm>
          <a:prstGeom prst="downArrow">
            <a:avLst>
              <a:gd name="adj1" fmla="val 50000"/>
              <a:gd name="adj2" fmla="val 49991"/>
            </a:avLst>
          </a:prstGeom>
          <a:solidFill>
            <a:srgbClr val="00B8FF"/>
          </a:solidFill>
          <a:ln w="9525">
            <a:solidFill>
              <a:schemeClr val="tx1"/>
            </a:solidFill>
            <a:bevel/>
            <a:headEnd/>
            <a:tailEnd/>
          </a:ln>
          <a:effectLst>
            <a:outerShdw dist="17961" dir="2700000" algn="ctr" rotWithShape="0">
              <a:srgbClr val="000000"/>
            </a:outerShdw>
          </a:effec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Font typeface="Arial" panose="020B0604020202020204" pitchFamily="34" charset="0"/>
              <a:buNone/>
            </a:pPr>
            <a:endParaRPr lang="en-US" altLang="en-US" sz="2800"/>
          </a:p>
        </p:txBody>
      </p:sp>
      <p:sp>
        <p:nvSpPr>
          <p:cNvPr id="33" name="Rounded Rectangle 32"/>
          <p:cNvSpPr/>
          <p:nvPr/>
        </p:nvSpPr>
        <p:spPr>
          <a:xfrm>
            <a:off x="838200" y="4800600"/>
            <a:ext cx="7620000" cy="1073473"/>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Broken bones, internal bleeding, punctured organs, no blood circulation, a</a:t>
            </a:r>
            <a:r>
              <a:rPr lang="en-US" altLang="en-US" sz="3200">
                <a:solidFill>
                  <a:schemeClr val="tx1"/>
                </a:solidFill>
                <a:latin typeface="Times New Roman" panose="02020603050405020304" pitchFamily="18" charset="0"/>
                <a:cs typeface="Times New Roman" panose="02020603050405020304" pitchFamily="18" charset="0"/>
              </a:rPr>
              <a:t>sphyxiation</a:t>
            </a:r>
          </a:p>
        </p:txBody>
      </p:sp>
      <p:sp>
        <p:nvSpPr>
          <p:cNvPr id="2" name="Slide Number Placeholder 1"/>
          <p:cNvSpPr>
            <a:spLocks noGrp="1"/>
          </p:cNvSpPr>
          <p:nvPr>
            <p:ph type="sldNum" sz="quarter" idx="10"/>
          </p:nvPr>
        </p:nvSpPr>
        <p:spPr/>
        <p:txBody>
          <a:bodyPr/>
          <a:lstStyle/>
          <a:p>
            <a:fld id="{CE4D45F6-FF50-4BC5-8A2D-899CD8EC2ED8}" type="slidenum">
              <a:rPr lang="en-US" smtClean="0"/>
              <a:t>43</a:t>
            </a:fld>
            <a:endParaRPr lang="en-US"/>
          </a:p>
        </p:txBody>
      </p:sp>
    </p:spTree>
    <p:extLst>
      <p:ext uri="{BB962C8B-B14F-4D97-AF65-F5344CB8AC3E}">
        <p14:creationId xmlns:p14="http://schemas.microsoft.com/office/powerpoint/2010/main" val="40134000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503238"/>
            <a:ext cx="8229600" cy="563562"/>
          </a:xfrm>
        </p:spPr>
        <p:txBody>
          <a:bodyPr/>
          <a:lstStyle/>
          <a:p>
            <a:r>
              <a:rPr lang="en-GB" altLang="en-US" dirty="0">
                <a:latin typeface="Times New Roman" panose="02020603050405020304" pitchFamily="18" charset="0"/>
                <a:ea typeface="SimSun" panose="02010600030101010101" pitchFamily="2" charset="-122"/>
              </a:rPr>
              <a:t>Hazard 1: Cave-In (Part 4)</a:t>
            </a:r>
            <a:endParaRPr lang="en-US" altLang="en-US" dirty="0"/>
          </a:p>
        </p:txBody>
      </p:sp>
      <p:sp>
        <p:nvSpPr>
          <p:cNvPr id="12" name="Rectangle 2"/>
          <p:cNvSpPr>
            <a:spLocks noChangeArrowheads="1"/>
          </p:cNvSpPr>
          <p:nvPr/>
        </p:nvSpPr>
        <p:spPr bwMode="auto">
          <a:xfrm>
            <a:off x="219077" y="1219200"/>
            <a:ext cx="862012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eaLnBrk="1" hangingPunct="1">
              <a:buClr>
                <a:srgbClr val="0000FF"/>
              </a:buClr>
              <a:buFont typeface="Wingdings" panose="05000000000000000000" pitchFamily="2" charset="2"/>
              <a:buChar char="q"/>
            </a:pPr>
            <a:r>
              <a:rPr lang="en-US" altLang="en-US" sz="3200">
                <a:latin typeface="Times New Roman" panose="02020603050405020304" pitchFamily="18" charset="0"/>
                <a:ea typeface="MS PGothic" panose="020B0600070205080204" pitchFamily="34" charset="-128"/>
                <a:cs typeface="AR PL UMing HK" charset="0"/>
              </a:rPr>
              <a:t>While working in a trench, imagine that a car of 3000 pounds may strike you at 13 MPH anytime when cave-in happens.</a:t>
            </a:r>
          </a:p>
        </p:txBody>
      </p:sp>
      <p:pic>
        <p:nvPicPr>
          <p:cNvPr id="7" name="Picture 6" descr="This figure shows the hazard of cave-in is similar to a car hitting a person with a speed of 13 MPH" title="a car hitting a pers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1100" y="2832631"/>
            <a:ext cx="6667500" cy="3067675"/>
          </a:xfrm>
          <a:prstGeom prst="rect">
            <a:avLst/>
          </a:prstGeom>
        </p:spPr>
      </p:pic>
      <p:sp>
        <p:nvSpPr>
          <p:cNvPr id="11" name="Rectangle 1"/>
          <p:cNvSpPr>
            <a:spLocks noChangeArrowheads="1"/>
          </p:cNvSpPr>
          <p:nvPr/>
        </p:nvSpPr>
        <p:spPr bwMode="auto">
          <a:xfrm>
            <a:off x="1742952" y="5740995"/>
            <a:ext cx="557237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FF00"/>
              </a:buClr>
              <a:buSzPct val="65000"/>
              <a:buFont typeface="Monotype Sorts" pitchFamily="2" charset="2"/>
              <a:buChar char="l"/>
              <a:defRPr kumimoji="1" sz="2800" b="1">
                <a:solidFill>
                  <a:srgbClr val="FFFFFF"/>
                </a:solidFill>
                <a:latin typeface="Arial" panose="020B0604020202020204" pitchFamily="34" charset="0"/>
              </a:defRPr>
            </a:lvl1pPr>
            <a:lvl2pPr marL="742950" indent="-285750">
              <a:spcBef>
                <a:spcPct val="20000"/>
              </a:spcBef>
              <a:buClr>
                <a:srgbClr val="FFFF00"/>
              </a:buClr>
              <a:buFont typeface="Wingdings" panose="05000000000000000000" pitchFamily="2" charset="2"/>
              <a:buChar char="Ø"/>
              <a:defRPr kumimoji="1" sz="2800" b="1">
                <a:solidFill>
                  <a:srgbClr val="FFFFFF"/>
                </a:solidFill>
                <a:latin typeface="Arial" panose="020B0604020202020204" pitchFamily="34" charset="0"/>
              </a:defRPr>
            </a:lvl2pPr>
            <a:lvl3pPr marL="1143000" indent="-228600">
              <a:spcBef>
                <a:spcPct val="20000"/>
              </a:spcBef>
              <a:buChar char="•"/>
              <a:defRPr kumimoji="1" sz="2800" b="1">
                <a:solidFill>
                  <a:srgbClr val="FFFFFF"/>
                </a:solidFill>
                <a:latin typeface="Arial" panose="020B0604020202020204" pitchFamily="34" charset="0"/>
              </a:defRPr>
            </a:lvl3pPr>
            <a:lvl4pPr marL="1600200" indent="-228600">
              <a:spcBef>
                <a:spcPct val="20000"/>
              </a:spcBef>
              <a:buChar char="–"/>
              <a:defRPr kumimoji="1" sz="2800" b="1">
                <a:solidFill>
                  <a:srgbClr val="FFFFFF"/>
                </a:solidFill>
                <a:latin typeface="Arial" panose="020B0604020202020204" pitchFamily="34" charset="0"/>
              </a:defRPr>
            </a:lvl4pPr>
            <a:lvl5pPr marL="2057400" indent="-228600">
              <a:spcBef>
                <a:spcPct val="20000"/>
              </a:spcBef>
              <a:buChar char="»"/>
              <a:defRPr kumimoji="1" sz="2800" b="1">
                <a:solidFill>
                  <a:srgbClr val="FFFFFF"/>
                </a:solidFill>
                <a:latin typeface="Arial" panose="020B0604020202020204" pitchFamily="34" charset="0"/>
              </a:defRPr>
            </a:lvl5pPr>
            <a:lvl6pPr marL="2514600" indent="-228600" eaLnBrk="0" fontAlgn="base" hangingPunct="0">
              <a:spcBef>
                <a:spcPct val="20000"/>
              </a:spcBef>
              <a:spcAft>
                <a:spcPct val="0"/>
              </a:spcAft>
              <a:buChar char="»"/>
              <a:defRPr kumimoji="1" sz="2800" b="1">
                <a:solidFill>
                  <a:srgbClr val="FFFFFF"/>
                </a:solidFill>
                <a:latin typeface="Arial" panose="020B0604020202020204" pitchFamily="34" charset="0"/>
              </a:defRPr>
            </a:lvl6pPr>
            <a:lvl7pPr marL="2971800" indent="-228600" eaLnBrk="0" fontAlgn="base" hangingPunct="0">
              <a:spcBef>
                <a:spcPct val="20000"/>
              </a:spcBef>
              <a:spcAft>
                <a:spcPct val="0"/>
              </a:spcAft>
              <a:buChar char="»"/>
              <a:defRPr kumimoji="1" sz="2800" b="1">
                <a:solidFill>
                  <a:srgbClr val="FFFFFF"/>
                </a:solidFill>
                <a:latin typeface="Arial" panose="020B0604020202020204" pitchFamily="34" charset="0"/>
              </a:defRPr>
            </a:lvl7pPr>
            <a:lvl8pPr marL="3429000" indent="-228600" eaLnBrk="0" fontAlgn="base" hangingPunct="0">
              <a:spcBef>
                <a:spcPct val="20000"/>
              </a:spcBef>
              <a:spcAft>
                <a:spcPct val="0"/>
              </a:spcAft>
              <a:buChar char="»"/>
              <a:defRPr kumimoji="1" sz="2800" b="1">
                <a:solidFill>
                  <a:srgbClr val="FFFFFF"/>
                </a:solidFill>
                <a:latin typeface="Arial" panose="020B0604020202020204" pitchFamily="34" charset="0"/>
              </a:defRPr>
            </a:lvl8pPr>
            <a:lvl9pPr marL="3886200" indent="-228600" eaLnBrk="0" fontAlgn="base" hangingPunct="0">
              <a:spcBef>
                <a:spcPct val="20000"/>
              </a:spcBef>
              <a:spcAft>
                <a:spcPct val="0"/>
              </a:spcAft>
              <a:buChar char="»"/>
              <a:defRPr kumimoji="1" sz="2800" b="1">
                <a:solidFill>
                  <a:srgbClr val="FFFFFF"/>
                </a:solidFill>
                <a:latin typeface="Arial" panose="020B0604020202020204" pitchFamily="34" charset="0"/>
              </a:defRPr>
            </a:lvl9pPr>
          </a:lstStyle>
          <a:p>
            <a:pPr algn="ctr">
              <a:spcBef>
                <a:spcPct val="0"/>
              </a:spcBef>
              <a:buClrTx/>
              <a:buSzTx/>
              <a:buFontTx/>
              <a:buNone/>
            </a:pPr>
            <a:r>
              <a:rPr kumimoji="0" lang="en-US" altLang="en-US" sz="1800" b="0">
                <a:solidFill>
                  <a:schemeClr val="tx1"/>
                </a:solidFill>
              </a:rPr>
              <a:t>A video is embedded here for a car crash accident, found at </a:t>
            </a:r>
          </a:p>
          <a:p>
            <a:pPr algn="ctr">
              <a:spcBef>
                <a:spcPct val="0"/>
              </a:spcBef>
              <a:buClrTx/>
              <a:buSzTx/>
              <a:buFontTx/>
              <a:buNone/>
            </a:pPr>
            <a:r>
              <a:rPr kumimoji="0" lang="en-US" altLang="en-US" sz="1800" b="0">
                <a:solidFill>
                  <a:schemeClr val="tx1"/>
                </a:solidFill>
              </a:rPr>
              <a:t>(</a:t>
            </a:r>
            <a:r>
              <a:rPr lang="en-US" sz="1800" b="0">
                <a:solidFill>
                  <a:schemeClr val="tx1"/>
                </a:solidFill>
              </a:rPr>
              <a:t>https://www.youtube.com/watch?v=YMnvC0oae10</a:t>
            </a:r>
            <a:r>
              <a:rPr kumimoji="0" lang="en-US" altLang="en-US" sz="1800" b="0">
                <a:solidFill>
                  <a:schemeClr val="tx1"/>
                </a:solidFill>
              </a:rPr>
              <a:t>)</a:t>
            </a:r>
          </a:p>
        </p:txBody>
      </p:sp>
      <p:sp>
        <p:nvSpPr>
          <p:cNvPr id="2" name="Slide Number Placeholder 1"/>
          <p:cNvSpPr>
            <a:spLocks noGrp="1"/>
          </p:cNvSpPr>
          <p:nvPr>
            <p:ph type="sldNum" sz="quarter" idx="10"/>
          </p:nvPr>
        </p:nvSpPr>
        <p:spPr/>
        <p:txBody>
          <a:bodyPr/>
          <a:lstStyle/>
          <a:p>
            <a:fld id="{CE4D45F6-FF50-4BC5-8A2D-899CD8EC2ED8}" type="slidenum">
              <a:rPr lang="en-US" smtClean="0"/>
              <a:t>44</a:t>
            </a:fld>
            <a:endParaRPr lang="en-US"/>
          </a:p>
        </p:txBody>
      </p:sp>
    </p:spTree>
    <p:extLst>
      <p:ext uri="{BB962C8B-B14F-4D97-AF65-F5344CB8AC3E}">
        <p14:creationId xmlns:p14="http://schemas.microsoft.com/office/powerpoint/2010/main" val="41052236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88901" y="592138"/>
            <a:ext cx="8882060" cy="563562"/>
          </a:xfrm>
        </p:spPr>
        <p:txBody>
          <a:bodyPr/>
          <a:lstStyle/>
          <a:p>
            <a:r>
              <a:rPr lang="en-GB" altLang="en-US" dirty="0">
                <a:latin typeface="Times New Roman" panose="02020603050405020304" pitchFamily="18" charset="0"/>
                <a:ea typeface="SimSun" panose="02010600030101010101" pitchFamily="2" charset="-122"/>
              </a:rPr>
              <a:t>Hazard 2: Water Accumulation (Part 1)</a:t>
            </a:r>
            <a:endParaRPr lang="en-US" altLang="en-US" dirty="0"/>
          </a:p>
        </p:txBody>
      </p:sp>
      <p:sp>
        <p:nvSpPr>
          <p:cNvPr id="15" name="Rectangle 2"/>
          <p:cNvSpPr>
            <a:spLocks noChangeArrowheads="1"/>
          </p:cNvSpPr>
          <p:nvPr/>
        </p:nvSpPr>
        <p:spPr bwMode="auto">
          <a:xfrm>
            <a:off x="261938" y="1134649"/>
            <a:ext cx="862012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eaLnBrk="1" hangingPunct="1">
              <a:buClr>
                <a:srgbClr val="0000FF"/>
              </a:buClr>
              <a:buFont typeface="Wingdings" panose="05000000000000000000" pitchFamily="2" charset="2"/>
              <a:buChar char="q"/>
            </a:pPr>
            <a:r>
              <a:rPr lang="en-US" altLang="en-US" sz="3200" dirty="0">
                <a:latin typeface="Times New Roman" panose="02020603050405020304" pitchFamily="18" charset="0"/>
                <a:ea typeface="MS PGothic" panose="020B0600070205080204" pitchFamily="34" charset="-128"/>
                <a:cs typeface="AR PL UMing HK" charset="0"/>
              </a:rPr>
              <a:t>When water is present, the ground is saturated, so it is extremely hazardous to enter</a:t>
            </a:r>
          </a:p>
        </p:txBody>
      </p:sp>
      <p:pic>
        <p:nvPicPr>
          <p:cNvPr id="11" name="Picture 5" descr="It shows water accumulation hazards" title="water accumul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351630"/>
            <a:ext cx="4800600" cy="4258597"/>
          </a:xfrm>
          <a:prstGeom prst="rect">
            <a:avLst/>
          </a:prstGeom>
          <a:noFill/>
          <a:ln>
            <a:solidFill>
              <a:srgbClr val="00009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a:spLocks noChangeArrowheads="1"/>
          </p:cNvSpPr>
          <p:nvPr/>
        </p:nvSpPr>
        <p:spPr bwMode="auto">
          <a:xfrm>
            <a:off x="4204809" y="3244783"/>
            <a:ext cx="88678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en-US" altLang="en-US" sz="9600" b="1">
                <a:solidFill>
                  <a:srgbClr val="FF0000"/>
                </a:solidFill>
                <a:latin typeface="Times New Roman" panose="02020603050405020304" pitchFamily="18" charset="0"/>
                <a:cs typeface="Times New Roman" panose="02020603050405020304" pitchFamily="18" charset="0"/>
              </a:rPr>
              <a:t>×</a:t>
            </a:r>
            <a:endParaRPr lang="en-US" altLang="en-US" sz="9600" b="1">
              <a:solidFill>
                <a:srgbClr val="FF0000"/>
              </a:solidFill>
            </a:endParaRPr>
          </a:p>
        </p:txBody>
      </p:sp>
      <p:sp>
        <p:nvSpPr>
          <p:cNvPr id="14" name="AutoShape 4"/>
          <p:cNvSpPr>
            <a:spLocks noChangeArrowheads="1"/>
          </p:cNvSpPr>
          <p:nvPr/>
        </p:nvSpPr>
        <p:spPr bwMode="auto">
          <a:xfrm>
            <a:off x="5715000" y="2448240"/>
            <a:ext cx="3200400" cy="1609787"/>
          </a:xfrm>
          <a:prstGeom prst="wedgeRoundRectCallout">
            <a:avLst>
              <a:gd name="adj1" fmla="val -76532"/>
              <a:gd name="adj2" fmla="val 43835"/>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30000"/>
              </a:spcBef>
            </a:pPr>
            <a:r>
              <a:rPr lang="en-US" altLang="en-US" sz="3200">
                <a:latin typeface="Times" panose="02020603060405020304" pitchFamily="18" charset="0"/>
                <a:sym typeface="Helvetica Neue" charset="0"/>
              </a:rPr>
              <a:t>workers are difficult to get out of excavation</a:t>
            </a:r>
            <a:endParaRPr lang="en-US" altLang="en-US" sz="3200" b="1">
              <a:latin typeface="Times" panose="02020603060405020304" pitchFamily="18" charset="0"/>
              <a:sym typeface="Helvetica Neue" charset="0"/>
            </a:endParaRPr>
          </a:p>
        </p:txBody>
      </p:sp>
      <p:sp>
        <p:nvSpPr>
          <p:cNvPr id="8" name="Rectangle 7"/>
          <p:cNvSpPr>
            <a:spLocks noChangeArrowheads="1"/>
          </p:cNvSpPr>
          <p:nvPr/>
        </p:nvSpPr>
        <p:spPr bwMode="auto">
          <a:xfrm>
            <a:off x="2161219" y="4994817"/>
            <a:ext cx="88678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en-US" altLang="en-US" sz="9600" b="1">
                <a:solidFill>
                  <a:srgbClr val="FF0000"/>
                </a:solidFill>
                <a:latin typeface="Times New Roman" panose="02020603050405020304" pitchFamily="18" charset="0"/>
                <a:cs typeface="Times New Roman" panose="02020603050405020304" pitchFamily="18" charset="0"/>
              </a:rPr>
              <a:t>×</a:t>
            </a:r>
            <a:endParaRPr lang="en-US" altLang="en-US" sz="9600" b="1">
              <a:solidFill>
                <a:srgbClr val="FF0000"/>
              </a:solidFill>
            </a:endParaRPr>
          </a:p>
        </p:txBody>
      </p:sp>
      <p:sp>
        <p:nvSpPr>
          <p:cNvPr id="13" name="AutoShape 4"/>
          <p:cNvSpPr>
            <a:spLocks noChangeArrowheads="1"/>
          </p:cNvSpPr>
          <p:nvPr/>
        </p:nvSpPr>
        <p:spPr bwMode="auto">
          <a:xfrm>
            <a:off x="5486400" y="4419055"/>
            <a:ext cx="3200400" cy="1626690"/>
          </a:xfrm>
          <a:prstGeom prst="wedgeRoundRectCallout">
            <a:avLst>
              <a:gd name="adj1" fmla="val -131875"/>
              <a:gd name="adj2" fmla="val 37607"/>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30000"/>
              </a:spcBef>
            </a:pPr>
            <a:r>
              <a:rPr lang="en-US" altLang="en-US" sz="3200">
                <a:latin typeface="Times" panose="02020603060405020304" pitchFamily="18" charset="0"/>
                <a:sym typeface="Helvetica Neue" charset="0"/>
              </a:rPr>
              <a:t>water undermine the sides of excavation</a:t>
            </a:r>
            <a:endParaRPr lang="en-US" altLang="en-US" sz="3200" b="1">
              <a:latin typeface="Times" panose="02020603060405020304" pitchFamily="18" charset="0"/>
              <a:sym typeface="Helvetica Neue"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45</a:t>
            </a:fld>
            <a:endParaRPr lang="en-US"/>
          </a:p>
        </p:txBody>
      </p:sp>
    </p:spTree>
    <p:extLst>
      <p:ext uri="{BB962C8B-B14F-4D97-AF65-F5344CB8AC3E}">
        <p14:creationId xmlns:p14="http://schemas.microsoft.com/office/powerpoint/2010/main" val="18709942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66676" y="604838"/>
            <a:ext cx="8886824" cy="563562"/>
          </a:xfrm>
        </p:spPr>
        <p:txBody>
          <a:bodyPr/>
          <a:lstStyle/>
          <a:p>
            <a:r>
              <a:rPr lang="en-GB" altLang="en-US" dirty="0">
                <a:latin typeface="Times New Roman" panose="02020603050405020304" pitchFamily="18" charset="0"/>
                <a:ea typeface="SimSun" panose="02010600030101010101" pitchFamily="2" charset="-122"/>
              </a:rPr>
              <a:t>Hazard 2: Water Accumulation (Part 2)</a:t>
            </a:r>
            <a:endParaRPr lang="en-US" altLang="en-US" dirty="0"/>
          </a:p>
        </p:txBody>
      </p:sp>
      <p:sp>
        <p:nvSpPr>
          <p:cNvPr id="8" name="Rectangle 7"/>
          <p:cNvSpPr/>
          <p:nvPr/>
        </p:nvSpPr>
        <p:spPr>
          <a:xfrm>
            <a:off x="219076" y="1237730"/>
            <a:ext cx="8620124" cy="584775"/>
          </a:xfrm>
          <a:prstGeom prst="rect">
            <a:avLst/>
          </a:prstGeom>
        </p:spPr>
        <p:txBody>
          <a:bodyPr wrap="square">
            <a:spAutoFit/>
          </a:bodyPr>
          <a:lstStyle/>
          <a:p>
            <a:pPr algn="ctr"/>
            <a:r>
              <a:rPr lang="en-US" sz="3200" b="1">
                <a:solidFill>
                  <a:srgbClr val="FF0000"/>
                </a:solidFill>
                <a:latin typeface="Times New Roman" panose="02020603050405020304" pitchFamily="18" charset="0"/>
                <a:ea typeface="MS PGothic" panose="020B0600070205080204" pitchFamily="34" charset="-128"/>
              </a:rPr>
              <a:t>Standing Water Increases the Risk of Cave-in</a:t>
            </a:r>
            <a:endParaRPr lang="en-US" sz="3200" b="1">
              <a:solidFill>
                <a:srgbClr val="FF0000"/>
              </a:solidFill>
            </a:endParaRPr>
          </a:p>
        </p:txBody>
      </p:sp>
      <p:pic>
        <p:nvPicPr>
          <p:cNvPr id="17" name="Picture 4" descr="this figure shows standing water will probably lead to cave-in hazards" title="water accumul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057400"/>
            <a:ext cx="6120336" cy="4306165"/>
          </a:xfrm>
          <a:prstGeom prst="rect">
            <a:avLst/>
          </a:prstGeom>
          <a:noFill/>
          <a:ln>
            <a:solidFill>
              <a:srgbClr val="00009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4896776" y="3078540"/>
            <a:ext cx="970624" cy="1569660"/>
          </a:xfrm>
          <a:prstGeom prst="rect">
            <a:avLst/>
          </a:prstGeom>
        </p:spPr>
        <p:txBody>
          <a:bodyPr wrap="square">
            <a:spAutoFit/>
          </a:bodyPr>
          <a:lstStyle/>
          <a:p>
            <a:r>
              <a:rPr lang="en-US" altLang="en-US" sz="9600" b="1">
                <a:solidFill>
                  <a:srgbClr val="FF0000"/>
                </a:solidFill>
                <a:latin typeface="Times New Roman" panose="02020603050405020304" pitchFamily="18" charset="0"/>
                <a:cs typeface="Times New Roman" panose="02020603050405020304" pitchFamily="18" charset="0"/>
              </a:rPr>
              <a:t>×</a:t>
            </a:r>
            <a:endParaRPr lang="en-US" sz="9600" b="1">
              <a:solidFill>
                <a:srgbClr val="FF0000"/>
              </a:solidFill>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46</a:t>
            </a:fld>
            <a:endParaRPr lang="en-US"/>
          </a:p>
        </p:txBody>
      </p:sp>
    </p:spTree>
    <p:extLst>
      <p:ext uri="{BB962C8B-B14F-4D97-AF65-F5344CB8AC3E}">
        <p14:creationId xmlns:p14="http://schemas.microsoft.com/office/powerpoint/2010/main" val="17206486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66676" y="604838"/>
            <a:ext cx="9001124" cy="563562"/>
          </a:xfrm>
        </p:spPr>
        <p:txBody>
          <a:bodyPr/>
          <a:lstStyle/>
          <a:p>
            <a:r>
              <a:rPr lang="en-GB" altLang="en-US" dirty="0">
                <a:latin typeface="Times New Roman" panose="02020603050405020304" pitchFamily="18" charset="0"/>
                <a:ea typeface="SimSun" panose="02010600030101010101" pitchFamily="2" charset="-122"/>
              </a:rPr>
              <a:t>Hazard 2: Water Accumulation (Part 3)</a:t>
            </a:r>
            <a:endParaRPr lang="en-US" altLang="en-US" dirty="0"/>
          </a:p>
        </p:txBody>
      </p:sp>
      <p:sp>
        <p:nvSpPr>
          <p:cNvPr id="7" name="Rectangle 1"/>
          <p:cNvSpPr>
            <a:spLocks noChangeArrowheads="1"/>
          </p:cNvSpPr>
          <p:nvPr/>
        </p:nvSpPr>
        <p:spPr bwMode="auto">
          <a:xfrm>
            <a:off x="609600" y="1329846"/>
            <a:ext cx="78486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FF00"/>
              </a:buClr>
              <a:buSzPct val="65000"/>
              <a:buFont typeface="Monotype Sorts" pitchFamily="2" charset="2"/>
              <a:buChar char="l"/>
              <a:defRPr kumimoji="1" sz="2800" b="1">
                <a:solidFill>
                  <a:srgbClr val="FFFFFF"/>
                </a:solidFill>
                <a:latin typeface="Arial" panose="020B0604020202020204" pitchFamily="34" charset="0"/>
              </a:defRPr>
            </a:lvl1pPr>
            <a:lvl2pPr marL="742950" indent="-285750">
              <a:spcBef>
                <a:spcPct val="20000"/>
              </a:spcBef>
              <a:buClr>
                <a:srgbClr val="FFFF00"/>
              </a:buClr>
              <a:buFont typeface="Wingdings" panose="05000000000000000000" pitchFamily="2" charset="2"/>
              <a:buChar char="Ø"/>
              <a:defRPr kumimoji="1" sz="2800" b="1">
                <a:solidFill>
                  <a:srgbClr val="FFFFFF"/>
                </a:solidFill>
                <a:latin typeface="Arial" panose="020B0604020202020204" pitchFamily="34" charset="0"/>
              </a:defRPr>
            </a:lvl2pPr>
            <a:lvl3pPr marL="1143000" indent="-228600">
              <a:spcBef>
                <a:spcPct val="20000"/>
              </a:spcBef>
              <a:buChar char="•"/>
              <a:defRPr kumimoji="1" sz="2800" b="1">
                <a:solidFill>
                  <a:srgbClr val="FFFFFF"/>
                </a:solidFill>
                <a:latin typeface="Arial" panose="020B0604020202020204" pitchFamily="34" charset="0"/>
              </a:defRPr>
            </a:lvl3pPr>
            <a:lvl4pPr marL="1600200" indent="-228600">
              <a:spcBef>
                <a:spcPct val="20000"/>
              </a:spcBef>
              <a:buChar char="–"/>
              <a:defRPr kumimoji="1" sz="2800" b="1">
                <a:solidFill>
                  <a:srgbClr val="FFFFFF"/>
                </a:solidFill>
                <a:latin typeface="Arial" panose="020B0604020202020204" pitchFamily="34" charset="0"/>
              </a:defRPr>
            </a:lvl4pPr>
            <a:lvl5pPr marL="2057400" indent="-228600">
              <a:spcBef>
                <a:spcPct val="20000"/>
              </a:spcBef>
              <a:buChar char="»"/>
              <a:defRPr kumimoji="1" sz="2800" b="1">
                <a:solidFill>
                  <a:srgbClr val="FFFFFF"/>
                </a:solidFill>
                <a:latin typeface="Arial" panose="020B0604020202020204" pitchFamily="34" charset="0"/>
              </a:defRPr>
            </a:lvl5pPr>
            <a:lvl6pPr marL="2514600" indent="-228600" eaLnBrk="0" fontAlgn="base" hangingPunct="0">
              <a:spcBef>
                <a:spcPct val="20000"/>
              </a:spcBef>
              <a:spcAft>
                <a:spcPct val="0"/>
              </a:spcAft>
              <a:buChar char="»"/>
              <a:defRPr kumimoji="1" sz="2800" b="1">
                <a:solidFill>
                  <a:srgbClr val="FFFFFF"/>
                </a:solidFill>
                <a:latin typeface="Arial" panose="020B0604020202020204" pitchFamily="34" charset="0"/>
              </a:defRPr>
            </a:lvl6pPr>
            <a:lvl7pPr marL="2971800" indent="-228600" eaLnBrk="0" fontAlgn="base" hangingPunct="0">
              <a:spcBef>
                <a:spcPct val="20000"/>
              </a:spcBef>
              <a:spcAft>
                <a:spcPct val="0"/>
              </a:spcAft>
              <a:buChar char="»"/>
              <a:defRPr kumimoji="1" sz="2800" b="1">
                <a:solidFill>
                  <a:srgbClr val="FFFFFF"/>
                </a:solidFill>
                <a:latin typeface="Arial" panose="020B0604020202020204" pitchFamily="34" charset="0"/>
              </a:defRPr>
            </a:lvl7pPr>
            <a:lvl8pPr marL="3429000" indent="-228600" eaLnBrk="0" fontAlgn="base" hangingPunct="0">
              <a:spcBef>
                <a:spcPct val="20000"/>
              </a:spcBef>
              <a:spcAft>
                <a:spcPct val="0"/>
              </a:spcAft>
              <a:buChar char="»"/>
              <a:defRPr kumimoji="1" sz="2800" b="1">
                <a:solidFill>
                  <a:srgbClr val="FFFFFF"/>
                </a:solidFill>
                <a:latin typeface="Arial" panose="020B0604020202020204" pitchFamily="34" charset="0"/>
              </a:defRPr>
            </a:lvl8pPr>
            <a:lvl9pPr marL="3886200" indent="-228600" eaLnBrk="0" fontAlgn="base" hangingPunct="0">
              <a:spcBef>
                <a:spcPct val="20000"/>
              </a:spcBef>
              <a:spcAft>
                <a:spcPct val="0"/>
              </a:spcAft>
              <a:buChar char="»"/>
              <a:defRPr kumimoji="1" sz="2800" b="1">
                <a:solidFill>
                  <a:srgbClr val="FFFFFF"/>
                </a:solidFill>
                <a:latin typeface="Arial" panose="020B0604020202020204" pitchFamily="34" charset="0"/>
              </a:defRPr>
            </a:lvl9pPr>
          </a:lstStyle>
          <a:p>
            <a:pPr algn="ctr">
              <a:spcBef>
                <a:spcPct val="0"/>
              </a:spcBef>
              <a:buClrTx/>
              <a:buSzTx/>
              <a:buFontTx/>
              <a:buNone/>
            </a:pPr>
            <a:r>
              <a:rPr kumimoji="0" lang="en-US" altLang="en-US" sz="2000" b="0">
                <a:solidFill>
                  <a:schemeClr val="tx1"/>
                </a:solidFill>
              </a:rPr>
              <a:t>A video is embedded here for a trench collapse accident, found </a:t>
            </a:r>
          </a:p>
          <a:p>
            <a:pPr algn="ctr">
              <a:spcBef>
                <a:spcPct val="0"/>
              </a:spcBef>
              <a:buClrTx/>
              <a:buSzTx/>
              <a:buFontTx/>
              <a:buNone/>
            </a:pPr>
            <a:r>
              <a:rPr kumimoji="0" lang="en-US" altLang="en-US" sz="2000" b="0">
                <a:solidFill>
                  <a:schemeClr val="tx1"/>
                </a:solidFill>
              </a:rPr>
              <a:t>at </a:t>
            </a:r>
          </a:p>
          <a:p>
            <a:pPr algn="ctr">
              <a:spcBef>
                <a:spcPct val="0"/>
              </a:spcBef>
              <a:buClrTx/>
              <a:buSzTx/>
              <a:buFontTx/>
              <a:buNone/>
            </a:pPr>
            <a:r>
              <a:rPr kumimoji="0" lang="en-US" altLang="en-US" sz="2000" b="0">
                <a:solidFill>
                  <a:schemeClr val="tx1"/>
                </a:solidFill>
              </a:rPr>
              <a:t>(</a:t>
            </a:r>
            <a:r>
              <a:rPr lang="en-US" sz="2000" b="0">
                <a:solidFill>
                  <a:schemeClr val="tx1"/>
                </a:solidFill>
              </a:rPr>
              <a:t>https://denver.cbslocal.com/2019/10/04/backhoe-excavating-company-fine-trench-collapse-two-workers-killed-windsor-firestone-construction-accident-christopher-ramirez-jorge-valadez/</a:t>
            </a:r>
            <a:r>
              <a:rPr kumimoji="0" lang="en-US" altLang="en-US" sz="2000" b="0">
                <a:solidFill>
                  <a:schemeClr val="tx1"/>
                </a:solidFill>
              </a:rPr>
              <a:t>)</a:t>
            </a:r>
          </a:p>
        </p:txBody>
      </p:sp>
      <p:sp>
        <p:nvSpPr>
          <p:cNvPr id="12" name="Rectangle 6"/>
          <p:cNvSpPr>
            <a:spLocks noChangeArrowheads="1"/>
          </p:cNvSpPr>
          <p:nvPr/>
        </p:nvSpPr>
        <p:spPr bwMode="auto">
          <a:xfrm>
            <a:off x="228601" y="3336708"/>
            <a:ext cx="85344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0000FF"/>
              </a:buClr>
              <a:buFont typeface="Wingdings" panose="05000000000000000000" pitchFamily="2" charset="2"/>
              <a:buChar char="q"/>
            </a:pPr>
            <a:r>
              <a:rPr lang="en-US" altLang="en-US" sz="3200">
                <a:latin typeface="Times New Roman" panose="02020603050405020304" pitchFamily="18" charset="0"/>
                <a:ea typeface="MS PGothic" panose="020B0600070205080204" pitchFamily="34" charset="-128"/>
                <a:cs typeface="AR PL UMing HK" charset="0"/>
              </a:rPr>
              <a:t>In this video, fatal trench collapse </a:t>
            </a:r>
            <a:r>
              <a:rPr lang="en-US" altLang="en-US" sz="3200" err="1">
                <a:latin typeface="Times New Roman" panose="02020603050405020304" pitchFamily="18" charset="0"/>
                <a:ea typeface="MS PGothic" panose="020B0600070205080204" pitchFamily="34" charset="-128"/>
                <a:cs typeface="AR PL UMing HK" charset="0"/>
              </a:rPr>
              <a:t>occured</a:t>
            </a:r>
            <a:r>
              <a:rPr lang="en-US" altLang="en-US" sz="3200">
                <a:latin typeface="Times New Roman" panose="02020603050405020304" pitchFamily="18" charset="0"/>
                <a:ea typeface="MS PGothic" panose="020B0600070205080204" pitchFamily="34" charset="-128"/>
                <a:cs typeface="AR PL UMing HK" charset="0"/>
              </a:rPr>
              <a:t> when</a:t>
            </a:r>
          </a:p>
          <a:p>
            <a:pPr marL="914400" lvl="1" indent="-457200">
              <a:buClr>
                <a:srgbClr val="0000FF"/>
              </a:buClr>
              <a:buFont typeface="Wingdings" panose="05000000000000000000" pitchFamily="2" charset="2"/>
              <a:buChar char="§"/>
            </a:pPr>
            <a:r>
              <a:rPr lang="en-US" altLang="en-US" sz="2800">
                <a:latin typeface="Times New Roman" panose="02020603050405020304" pitchFamily="18" charset="0"/>
                <a:ea typeface="MS PGothic" panose="020B0600070205080204" pitchFamily="34" charset="-128"/>
                <a:cs typeface="AR PL UMing HK" charset="0"/>
              </a:rPr>
              <a:t>Water was accumulating in the trench</a:t>
            </a:r>
          </a:p>
          <a:p>
            <a:pPr marL="914400" lvl="1" indent="-457200">
              <a:buClr>
                <a:srgbClr val="0000FF"/>
              </a:buClr>
              <a:buFont typeface="Wingdings" panose="05000000000000000000" pitchFamily="2" charset="2"/>
              <a:buChar char="§"/>
            </a:pPr>
            <a:r>
              <a:rPr lang="en-US" altLang="en-US" sz="2800">
                <a:latin typeface="Times New Roman" panose="02020603050405020304" pitchFamily="18" charset="0"/>
                <a:ea typeface="MS PGothic" panose="020B0600070205080204" pitchFamily="34" charset="-128"/>
                <a:cs typeface="AR PL UMing HK" charset="0"/>
              </a:rPr>
              <a:t>Workers in the trench without protective systems</a:t>
            </a:r>
          </a:p>
        </p:txBody>
      </p:sp>
      <p:sp>
        <p:nvSpPr>
          <p:cNvPr id="2" name="Slide Number Placeholder 1"/>
          <p:cNvSpPr>
            <a:spLocks noGrp="1"/>
          </p:cNvSpPr>
          <p:nvPr>
            <p:ph type="sldNum" sz="quarter" idx="10"/>
          </p:nvPr>
        </p:nvSpPr>
        <p:spPr/>
        <p:txBody>
          <a:bodyPr/>
          <a:lstStyle/>
          <a:p>
            <a:fld id="{CE4D45F6-FF50-4BC5-8A2D-899CD8EC2ED8}" type="slidenum">
              <a:rPr lang="en-US" smtClean="0"/>
              <a:t>47</a:t>
            </a:fld>
            <a:endParaRPr lang="en-US"/>
          </a:p>
        </p:txBody>
      </p:sp>
    </p:spTree>
    <p:extLst>
      <p:ext uri="{BB962C8B-B14F-4D97-AF65-F5344CB8AC3E}">
        <p14:creationId xmlns:p14="http://schemas.microsoft.com/office/powerpoint/2010/main" val="12691466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503237"/>
            <a:ext cx="8229600" cy="1284605"/>
          </a:xfrm>
        </p:spPr>
        <p:txBody>
          <a:bodyPr/>
          <a:lstStyle/>
          <a:p>
            <a:r>
              <a:rPr lang="en-GB" altLang="en-US" dirty="0">
                <a:latin typeface="Times New Roman" panose="02020603050405020304" pitchFamily="18" charset="0"/>
                <a:ea typeface="SimSun" panose="02010600030101010101" pitchFamily="2" charset="-122"/>
              </a:rPr>
              <a:t>Hazard 3: Oxygen Deficiency or Toxic Fumes (Part 1)</a:t>
            </a:r>
            <a:endParaRPr lang="en-US" altLang="en-US" dirty="0"/>
          </a:p>
        </p:txBody>
      </p:sp>
      <p:sp>
        <p:nvSpPr>
          <p:cNvPr id="11" name="Rectangle 6"/>
          <p:cNvSpPr>
            <a:spLocks noChangeArrowheads="1"/>
          </p:cNvSpPr>
          <p:nvPr/>
        </p:nvSpPr>
        <p:spPr bwMode="auto">
          <a:xfrm>
            <a:off x="0" y="1958594"/>
            <a:ext cx="9067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0000FF"/>
              </a:buClr>
              <a:buFont typeface="Wingdings" panose="05000000000000000000" pitchFamily="2" charset="2"/>
              <a:buChar char="q"/>
            </a:pPr>
            <a:r>
              <a:rPr lang="en-US" sz="3200">
                <a:latin typeface="Times New Roman" panose="02020603050405020304" pitchFamily="18" charset="0"/>
                <a:ea typeface="MS PGothic" panose="020B0600070205080204" pitchFamily="34" charset="-128"/>
                <a:cs typeface="AR PL UMing HK" charset="0"/>
              </a:rPr>
              <a:t>Test for atmospheric hazards if trench depth &gt;4 feet</a:t>
            </a:r>
          </a:p>
        </p:txBody>
      </p:sp>
      <p:sp>
        <p:nvSpPr>
          <p:cNvPr id="12" name="Rectangle 6"/>
          <p:cNvSpPr>
            <a:spLocks noChangeArrowheads="1"/>
          </p:cNvSpPr>
          <p:nvPr/>
        </p:nvSpPr>
        <p:spPr bwMode="auto">
          <a:xfrm>
            <a:off x="66676" y="2836235"/>
            <a:ext cx="45720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0000FF"/>
              </a:buClr>
              <a:buFont typeface="Wingdings" panose="05000000000000000000" pitchFamily="2" charset="2"/>
              <a:buChar char="q"/>
            </a:pPr>
            <a:r>
              <a:rPr lang="en-US" sz="3200">
                <a:latin typeface="Times New Roman" panose="02020603050405020304" pitchFamily="18" charset="0"/>
                <a:ea typeface="MS PGothic" panose="020B0600070205080204" pitchFamily="34" charset="-128"/>
                <a:cs typeface="AR PL UMing HK" charset="0"/>
              </a:rPr>
              <a:t>Especially when</a:t>
            </a:r>
          </a:p>
          <a:p>
            <a:pPr marL="914400" lvl="1" indent="-457200">
              <a:buClr>
                <a:srgbClr val="0000FF"/>
              </a:buClr>
              <a:buFont typeface="Wingdings" panose="05000000000000000000" pitchFamily="2" charset="2"/>
              <a:buChar char="§"/>
            </a:pPr>
            <a:r>
              <a:rPr lang="en-US" sz="2800">
                <a:latin typeface="Times New Roman" panose="02020603050405020304" pitchFamily="18" charset="0"/>
                <a:ea typeface="MS PGothic" panose="020B0600070205080204" pitchFamily="34" charset="-128"/>
                <a:cs typeface="AR PL UMing HK" charset="0"/>
              </a:rPr>
              <a:t>Gasoline engine-driven equipment is running</a:t>
            </a:r>
          </a:p>
          <a:p>
            <a:pPr marL="457200" lvl="1" indent="0">
              <a:buClr>
                <a:srgbClr val="0000FF"/>
              </a:buClr>
            </a:pPr>
            <a:endParaRPr lang="en-US" altLang="en-US" sz="2800">
              <a:latin typeface="Times New Roman" panose="02020603050405020304" pitchFamily="18" charset="0"/>
              <a:ea typeface="MS PGothic" panose="020B0600070205080204" pitchFamily="34" charset="-128"/>
              <a:cs typeface="AR PL UMing HK" charset="0"/>
            </a:endParaRPr>
          </a:p>
          <a:p>
            <a:pPr marL="914400" lvl="1" indent="-457200">
              <a:buClr>
                <a:srgbClr val="0000FF"/>
              </a:buClr>
              <a:buFont typeface="Wingdings" panose="05000000000000000000" pitchFamily="2" charset="2"/>
              <a:buChar char="§"/>
            </a:pPr>
            <a:r>
              <a:rPr lang="en-US" sz="2800">
                <a:latin typeface="Times New Roman" panose="02020603050405020304" pitchFamily="18" charset="0"/>
                <a:ea typeface="MS PGothic" panose="020B0600070205080204" pitchFamily="34" charset="-128"/>
                <a:cs typeface="AR PL UMing HK" charset="0"/>
              </a:rPr>
              <a:t>Welding in trenches containing flammable, combustible substances</a:t>
            </a:r>
            <a:endParaRPr lang="en-US" altLang="en-US" sz="2800">
              <a:latin typeface="Times New Roman" panose="02020603050405020304" pitchFamily="18" charset="0"/>
              <a:ea typeface="MS PGothic" panose="020B0600070205080204" pitchFamily="34" charset="-128"/>
              <a:cs typeface="AR PL UMing HK" charset="0"/>
            </a:endParaRPr>
          </a:p>
        </p:txBody>
      </p:sp>
      <p:pic>
        <p:nvPicPr>
          <p:cNvPr id="3" name="Picture 2" descr="This figure shows that it is hazardous to work in underground trenches" title="hazards of underground work"/>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2712753"/>
            <a:ext cx="4038600" cy="3557813"/>
          </a:xfrm>
          <a:prstGeom prst="rect">
            <a:avLst/>
          </a:prstGeom>
        </p:spPr>
      </p:pic>
      <p:sp>
        <p:nvSpPr>
          <p:cNvPr id="8" name="Rectangle 7"/>
          <p:cNvSpPr>
            <a:spLocks noChangeArrowheads="1"/>
          </p:cNvSpPr>
          <p:nvPr/>
        </p:nvSpPr>
        <p:spPr bwMode="auto">
          <a:xfrm>
            <a:off x="6781800" y="4558788"/>
            <a:ext cx="88678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en-US" altLang="en-US" sz="9600" b="1">
                <a:solidFill>
                  <a:srgbClr val="FF0000"/>
                </a:solidFill>
                <a:latin typeface="Times New Roman" panose="02020603050405020304" pitchFamily="18" charset="0"/>
                <a:cs typeface="Times New Roman" panose="02020603050405020304" pitchFamily="18" charset="0"/>
              </a:rPr>
              <a:t>×</a:t>
            </a:r>
            <a:endParaRPr lang="en-US" altLang="en-US" sz="9600" b="1">
              <a:solidFill>
                <a:srgbClr val="FF0000"/>
              </a:solidFill>
            </a:endParaRPr>
          </a:p>
        </p:txBody>
      </p:sp>
      <p:sp>
        <p:nvSpPr>
          <p:cNvPr id="4" name="TextBox 3"/>
          <p:cNvSpPr txBox="1"/>
          <p:nvPr/>
        </p:nvSpPr>
        <p:spPr>
          <a:xfrm>
            <a:off x="609600" y="6128448"/>
            <a:ext cx="3276600"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OSHA Publication: </a:t>
            </a:r>
            <a:r>
              <a:rPr lang="en-US" sz="2400">
                <a:latin typeface="Times New Roman" panose="02020603050405020304" pitchFamily="18" charset="0"/>
                <a:cs typeface="Times New Roman" panose="02020603050405020304" pitchFamily="18" charset="0"/>
                <a:hlinkClick r:id="rId5"/>
              </a:rPr>
              <a:t>2226</a:t>
            </a:r>
            <a:endParaRPr lang="en-US" sz="240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48</a:t>
            </a:fld>
            <a:endParaRPr lang="en-US"/>
          </a:p>
        </p:txBody>
      </p:sp>
    </p:spTree>
    <p:extLst>
      <p:ext uri="{BB962C8B-B14F-4D97-AF65-F5344CB8AC3E}">
        <p14:creationId xmlns:p14="http://schemas.microsoft.com/office/powerpoint/2010/main" val="32185131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descr="It is a SIU logo" title="SIU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503237"/>
            <a:ext cx="8229600" cy="1284605"/>
          </a:xfrm>
        </p:spPr>
        <p:txBody>
          <a:bodyPr/>
          <a:lstStyle/>
          <a:p>
            <a:r>
              <a:rPr lang="en-GB" altLang="en-US" dirty="0">
                <a:latin typeface="Times New Roman" panose="02020603050405020304" pitchFamily="18" charset="0"/>
                <a:ea typeface="SimSun" panose="02010600030101010101" pitchFamily="2" charset="-122"/>
              </a:rPr>
              <a:t>Hazard 3: Oxygen Deficiency or Toxic Fumes (Part 2)</a:t>
            </a:r>
            <a:endParaRPr lang="en-US" altLang="en-US" dirty="0"/>
          </a:p>
        </p:txBody>
      </p:sp>
      <p:sp>
        <p:nvSpPr>
          <p:cNvPr id="11" name="Rectangle 6"/>
          <p:cNvSpPr>
            <a:spLocks noChangeArrowheads="1"/>
          </p:cNvSpPr>
          <p:nvPr/>
        </p:nvSpPr>
        <p:spPr bwMode="auto">
          <a:xfrm>
            <a:off x="152400" y="2133600"/>
            <a:ext cx="5352918"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0000FF"/>
              </a:buClr>
              <a:buFont typeface="Wingdings" panose="05000000000000000000" pitchFamily="2" charset="2"/>
              <a:buChar char="q"/>
            </a:pPr>
            <a:r>
              <a:rPr lang="en-US" sz="3200">
                <a:latin typeface="Times New Roman" panose="02020603050405020304" pitchFamily="18" charset="0"/>
                <a:ea typeface="MS PGothic" panose="020B0600070205080204" pitchFamily="34" charset="-128"/>
                <a:cs typeface="AR PL UMing HK" charset="0"/>
              </a:rPr>
              <a:t>Testing and Control</a:t>
            </a:r>
          </a:p>
          <a:p>
            <a:pPr marL="914400" lvl="1" indent="-457200">
              <a:buClr>
                <a:srgbClr val="0000FF"/>
              </a:buClr>
              <a:buFont typeface="Wingdings" panose="05000000000000000000" pitchFamily="2" charset="2"/>
              <a:buChar char="§"/>
            </a:pPr>
            <a:r>
              <a:rPr lang="en-US" altLang="en-US" sz="2800">
                <a:latin typeface="Times New Roman" panose="02020603050405020304" pitchFamily="18" charset="0"/>
                <a:ea typeface="MS PGothic" panose="020B0600070205080204" pitchFamily="34" charset="-128"/>
                <a:cs typeface="AR PL UMing HK" charset="0"/>
              </a:rPr>
              <a:t>Hazardous fumes</a:t>
            </a:r>
          </a:p>
          <a:p>
            <a:pPr marL="914400" lvl="1" indent="-457200">
              <a:buClr>
                <a:srgbClr val="0000FF"/>
              </a:buClr>
              <a:buFont typeface="Wingdings" panose="05000000000000000000" pitchFamily="2" charset="2"/>
              <a:buChar char="§"/>
            </a:pPr>
            <a:r>
              <a:rPr lang="en-US" altLang="en-US" sz="2800">
                <a:latin typeface="Times New Roman" panose="02020603050405020304" pitchFamily="18" charset="0"/>
                <a:ea typeface="MS PGothic" panose="020B0600070205080204" pitchFamily="34" charset="-128"/>
                <a:cs typeface="AR PL UMing HK" charset="0"/>
              </a:rPr>
              <a:t>Toxic gases (e.g., sulfide)</a:t>
            </a:r>
          </a:p>
          <a:p>
            <a:pPr marL="914400" lvl="1" indent="-457200">
              <a:buClr>
                <a:srgbClr val="0000FF"/>
              </a:buClr>
              <a:buFont typeface="Wingdings" panose="05000000000000000000" pitchFamily="2" charset="2"/>
              <a:buChar char="§"/>
            </a:pPr>
            <a:r>
              <a:rPr lang="en-US" sz="2800">
                <a:latin typeface="Times New Roman" panose="02020603050405020304" pitchFamily="18" charset="0"/>
                <a:ea typeface="MS PGothic" panose="020B0600070205080204" pitchFamily="34" charset="-128"/>
                <a:cs typeface="AR PL UMing HK" charset="0"/>
              </a:rPr>
              <a:t>Flammable gases or vapors</a:t>
            </a:r>
          </a:p>
          <a:p>
            <a:pPr marL="914400" lvl="1" indent="-457200">
              <a:buClr>
                <a:srgbClr val="0000FF"/>
              </a:buClr>
              <a:buFont typeface="Wingdings" panose="05000000000000000000" pitchFamily="2" charset="2"/>
              <a:buChar char="§"/>
            </a:pPr>
            <a:r>
              <a:rPr lang="en-US" sz="2800">
                <a:latin typeface="Times New Roman" panose="02020603050405020304" pitchFamily="18" charset="0"/>
                <a:ea typeface="MS PGothic" panose="020B0600070205080204" pitchFamily="34" charset="-128"/>
                <a:cs typeface="AR PL UMing HK" charset="0"/>
              </a:rPr>
              <a:t>Oxygen deficiency (&lt;19.5% oxygen)</a:t>
            </a:r>
          </a:p>
        </p:txBody>
      </p:sp>
      <p:pic>
        <p:nvPicPr>
          <p:cNvPr id="3" name="Picture 2" descr="hazardous trench environment" title="hazardous trench environmen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800" y="1794360"/>
            <a:ext cx="3138044" cy="4193000"/>
          </a:xfrm>
          <a:prstGeom prst="rect">
            <a:avLst/>
          </a:prstGeom>
        </p:spPr>
      </p:pic>
      <p:sp>
        <p:nvSpPr>
          <p:cNvPr id="8" name="Rectangle 7"/>
          <p:cNvSpPr>
            <a:spLocks noChangeArrowheads="1"/>
          </p:cNvSpPr>
          <p:nvPr/>
        </p:nvSpPr>
        <p:spPr bwMode="auto">
          <a:xfrm>
            <a:off x="7324490" y="2321200"/>
            <a:ext cx="88678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en-US" altLang="en-US" sz="9600" b="1">
                <a:solidFill>
                  <a:srgbClr val="FF0000"/>
                </a:solidFill>
                <a:latin typeface="Times New Roman" panose="02020603050405020304" pitchFamily="18" charset="0"/>
                <a:cs typeface="Times New Roman" panose="02020603050405020304" pitchFamily="18" charset="0"/>
              </a:rPr>
              <a:t>×</a:t>
            </a:r>
            <a:endParaRPr lang="en-US" altLang="en-US" sz="9600" b="1">
              <a:solidFill>
                <a:srgbClr val="FF0000"/>
              </a:solidFill>
            </a:endParaRPr>
          </a:p>
        </p:txBody>
      </p:sp>
      <p:sp>
        <p:nvSpPr>
          <p:cNvPr id="12" name="Rectangle 1"/>
          <p:cNvSpPr>
            <a:spLocks noChangeArrowheads="1"/>
          </p:cNvSpPr>
          <p:nvPr/>
        </p:nvSpPr>
        <p:spPr bwMode="auto">
          <a:xfrm>
            <a:off x="0" y="5127617"/>
            <a:ext cx="601979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FF00"/>
              </a:buClr>
              <a:buSzPct val="65000"/>
              <a:buFont typeface="Monotype Sorts" pitchFamily="2" charset="2"/>
              <a:buChar char="l"/>
              <a:defRPr kumimoji="1" sz="2800" b="1">
                <a:solidFill>
                  <a:srgbClr val="FFFFFF"/>
                </a:solidFill>
                <a:latin typeface="Arial" panose="020B0604020202020204" pitchFamily="34" charset="0"/>
              </a:defRPr>
            </a:lvl1pPr>
            <a:lvl2pPr marL="742950" indent="-285750">
              <a:spcBef>
                <a:spcPct val="20000"/>
              </a:spcBef>
              <a:buClr>
                <a:srgbClr val="FFFF00"/>
              </a:buClr>
              <a:buFont typeface="Wingdings" panose="05000000000000000000" pitchFamily="2" charset="2"/>
              <a:buChar char="Ø"/>
              <a:defRPr kumimoji="1" sz="2800" b="1">
                <a:solidFill>
                  <a:srgbClr val="FFFFFF"/>
                </a:solidFill>
                <a:latin typeface="Arial" panose="020B0604020202020204" pitchFamily="34" charset="0"/>
              </a:defRPr>
            </a:lvl2pPr>
            <a:lvl3pPr marL="1143000" indent="-228600">
              <a:spcBef>
                <a:spcPct val="20000"/>
              </a:spcBef>
              <a:buChar char="•"/>
              <a:defRPr kumimoji="1" sz="2800" b="1">
                <a:solidFill>
                  <a:srgbClr val="FFFFFF"/>
                </a:solidFill>
                <a:latin typeface="Arial" panose="020B0604020202020204" pitchFamily="34" charset="0"/>
              </a:defRPr>
            </a:lvl3pPr>
            <a:lvl4pPr marL="1600200" indent="-228600">
              <a:spcBef>
                <a:spcPct val="20000"/>
              </a:spcBef>
              <a:buChar char="–"/>
              <a:defRPr kumimoji="1" sz="2800" b="1">
                <a:solidFill>
                  <a:srgbClr val="FFFFFF"/>
                </a:solidFill>
                <a:latin typeface="Arial" panose="020B0604020202020204" pitchFamily="34" charset="0"/>
              </a:defRPr>
            </a:lvl4pPr>
            <a:lvl5pPr marL="2057400" indent="-228600">
              <a:spcBef>
                <a:spcPct val="20000"/>
              </a:spcBef>
              <a:buChar char="»"/>
              <a:defRPr kumimoji="1" sz="2800" b="1">
                <a:solidFill>
                  <a:srgbClr val="FFFFFF"/>
                </a:solidFill>
                <a:latin typeface="Arial" panose="020B0604020202020204" pitchFamily="34" charset="0"/>
              </a:defRPr>
            </a:lvl5pPr>
            <a:lvl6pPr marL="2514600" indent="-228600" eaLnBrk="0" fontAlgn="base" hangingPunct="0">
              <a:spcBef>
                <a:spcPct val="20000"/>
              </a:spcBef>
              <a:spcAft>
                <a:spcPct val="0"/>
              </a:spcAft>
              <a:buChar char="»"/>
              <a:defRPr kumimoji="1" sz="2800" b="1">
                <a:solidFill>
                  <a:srgbClr val="FFFFFF"/>
                </a:solidFill>
                <a:latin typeface="Arial" panose="020B0604020202020204" pitchFamily="34" charset="0"/>
              </a:defRPr>
            </a:lvl6pPr>
            <a:lvl7pPr marL="2971800" indent="-228600" eaLnBrk="0" fontAlgn="base" hangingPunct="0">
              <a:spcBef>
                <a:spcPct val="20000"/>
              </a:spcBef>
              <a:spcAft>
                <a:spcPct val="0"/>
              </a:spcAft>
              <a:buChar char="»"/>
              <a:defRPr kumimoji="1" sz="2800" b="1">
                <a:solidFill>
                  <a:srgbClr val="FFFFFF"/>
                </a:solidFill>
                <a:latin typeface="Arial" panose="020B0604020202020204" pitchFamily="34" charset="0"/>
              </a:defRPr>
            </a:lvl7pPr>
            <a:lvl8pPr marL="3429000" indent="-228600" eaLnBrk="0" fontAlgn="base" hangingPunct="0">
              <a:spcBef>
                <a:spcPct val="20000"/>
              </a:spcBef>
              <a:spcAft>
                <a:spcPct val="0"/>
              </a:spcAft>
              <a:buChar char="»"/>
              <a:defRPr kumimoji="1" sz="2800" b="1">
                <a:solidFill>
                  <a:srgbClr val="FFFFFF"/>
                </a:solidFill>
                <a:latin typeface="Arial" panose="020B0604020202020204" pitchFamily="34" charset="0"/>
              </a:defRPr>
            </a:lvl8pPr>
            <a:lvl9pPr marL="3886200" indent="-228600" eaLnBrk="0" fontAlgn="base" hangingPunct="0">
              <a:spcBef>
                <a:spcPct val="20000"/>
              </a:spcBef>
              <a:spcAft>
                <a:spcPct val="0"/>
              </a:spcAft>
              <a:buChar char="»"/>
              <a:defRPr kumimoji="1" sz="2800" b="1">
                <a:solidFill>
                  <a:srgbClr val="FFFFFF"/>
                </a:solidFill>
                <a:latin typeface="Arial" panose="020B0604020202020204" pitchFamily="34" charset="0"/>
              </a:defRPr>
            </a:lvl9pPr>
          </a:lstStyle>
          <a:p>
            <a:pPr algn="ctr">
              <a:spcBef>
                <a:spcPct val="0"/>
              </a:spcBef>
              <a:buClrTx/>
              <a:buSzTx/>
              <a:buFontTx/>
              <a:buNone/>
            </a:pPr>
            <a:r>
              <a:rPr kumimoji="0" lang="en-US" altLang="en-US" sz="2000" b="0">
                <a:solidFill>
                  <a:schemeClr val="tx1"/>
                </a:solidFill>
              </a:rPr>
              <a:t>A video is embedded here for oxygen deficiency, found at </a:t>
            </a:r>
          </a:p>
          <a:p>
            <a:pPr algn="ctr">
              <a:spcBef>
                <a:spcPct val="0"/>
              </a:spcBef>
              <a:buClrTx/>
              <a:buSzTx/>
              <a:buFontTx/>
              <a:buNone/>
            </a:pPr>
            <a:r>
              <a:rPr kumimoji="0" lang="en-US" altLang="en-US" sz="2000" b="0">
                <a:solidFill>
                  <a:schemeClr val="tx1"/>
                </a:solidFill>
              </a:rPr>
              <a:t>(</a:t>
            </a:r>
            <a:r>
              <a:rPr lang="en-US" sz="2000" b="0">
                <a:solidFill>
                  <a:schemeClr val="tx1"/>
                </a:solidFill>
              </a:rPr>
              <a:t>https://www.youtube.com/watch?v=Z8226Umtgx4)</a:t>
            </a:r>
            <a:endParaRPr kumimoji="0" lang="en-US" altLang="en-US" sz="2000" b="0">
              <a:solidFill>
                <a:schemeClr val="tx1"/>
              </a:solidFill>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49</a:t>
            </a:fld>
            <a:endParaRPr lang="en-US"/>
          </a:p>
        </p:txBody>
      </p:sp>
    </p:spTree>
    <p:extLst>
      <p:ext uri="{BB962C8B-B14F-4D97-AF65-F5344CB8AC3E}">
        <p14:creationId xmlns:p14="http://schemas.microsoft.com/office/powerpoint/2010/main" val="3547349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457200" y="503238"/>
            <a:ext cx="8229600" cy="563562"/>
          </a:xfrm>
        </p:spPr>
        <p:txBody>
          <a:bodyPr/>
          <a:lstStyle/>
          <a:p>
            <a:r>
              <a:rPr lang="en-GB" altLang="en-US">
                <a:latin typeface="Times New Roman" panose="02020603050405020304" pitchFamily="18" charset="0"/>
                <a:ea typeface="SimSun" panose="02010600030101010101" pitchFamily="2" charset="-122"/>
              </a:rPr>
              <a:t>Sign-In</a:t>
            </a:r>
            <a:endParaRPr lang="en-US" altLang="en-US"/>
          </a:p>
        </p:txBody>
      </p:sp>
      <p:sp>
        <p:nvSpPr>
          <p:cNvPr id="19" name="Content Placeholder 2"/>
          <p:cNvSpPr txBox="1">
            <a:spLocks/>
          </p:cNvSpPr>
          <p:nvPr/>
        </p:nvSpPr>
        <p:spPr bwMode="auto">
          <a:xfrm>
            <a:off x="754459" y="2133600"/>
            <a:ext cx="7635081" cy="699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685800" indent="-22860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indent="0" algn="just" defTabSz="914400" eaLnBrk="1" hangingPunct="1">
              <a:buClr>
                <a:srgbClr val="3333FF"/>
              </a:buClr>
              <a:buNone/>
            </a:pPr>
            <a:r>
              <a:rPr lang="en-US" altLang="en-US" sz="4000">
                <a:latin typeface="Times New Roman" panose="02020603050405020304" pitchFamily="18" charset="0"/>
                <a:cs typeface="Times New Roman" panose="02020603050405020304" pitchFamily="18" charset="0"/>
              </a:rPr>
              <a:t>It is time to fill out the sign-in sheet</a:t>
            </a:r>
          </a:p>
        </p:txBody>
      </p:sp>
      <p:sp>
        <p:nvSpPr>
          <p:cNvPr id="2" name="Slide Number Placeholder 1"/>
          <p:cNvSpPr>
            <a:spLocks noGrp="1"/>
          </p:cNvSpPr>
          <p:nvPr>
            <p:ph type="sldNum" sz="quarter" idx="10"/>
          </p:nvPr>
        </p:nvSpPr>
        <p:spPr/>
        <p:txBody>
          <a:bodyPr/>
          <a:lstStyle/>
          <a:p>
            <a:fld id="{CE4D45F6-FF50-4BC5-8A2D-899CD8EC2ED8}" type="slidenum">
              <a:rPr lang="en-US" smtClean="0"/>
              <a:t>5</a:t>
            </a:fld>
            <a:endParaRPr lang="en-US"/>
          </a:p>
        </p:txBody>
      </p:sp>
    </p:spTree>
    <p:extLst>
      <p:ext uri="{BB962C8B-B14F-4D97-AF65-F5344CB8AC3E}">
        <p14:creationId xmlns:p14="http://schemas.microsoft.com/office/powerpoint/2010/main" val="20761177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617538"/>
            <a:ext cx="8229600" cy="563562"/>
          </a:xfrm>
        </p:spPr>
        <p:txBody>
          <a:bodyPr/>
          <a:lstStyle/>
          <a:p>
            <a:r>
              <a:rPr lang="en-GB" altLang="en-US" dirty="0">
                <a:latin typeface="Times New Roman" panose="02020603050405020304" pitchFamily="18" charset="0"/>
                <a:ea typeface="SimSun" panose="02010600030101010101" pitchFamily="2" charset="-122"/>
              </a:rPr>
              <a:t>Hazard 4: Ingress or Egress (Part 1)</a:t>
            </a:r>
            <a:endParaRPr lang="en-US" altLang="en-US" dirty="0"/>
          </a:p>
        </p:txBody>
      </p:sp>
      <p:sp>
        <p:nvSpPr>
          <p:cNvPr id="6" name="Rectangle 6"/>
          <p:cNvSpPr>
            <a:spLocks noChangeArrowheads="1"/>
          </p:cNvSpPr>
          <p:nvPr/>
        </p:nvSpPr>
        <p:spPr bwMode="auto">
          <a:xfrm>
            <a:off x="38100" y="1304133"/>
            <a:ext cx="9067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0000FF"/>
              </a:buClr>
              <a:buFont typeface="Wingdings" panose="05000000000000000000" pitchFamily="2" charset="2"/>
              <a:buChar char="q"/>
            </a:pPr>
            <a:r>
              <a:rPr lang="en-US" sz="3200" b="1">
                <a:latin typeface="Times New Roman" panose="02020603050405020304" pitchFamily="18" charset="0"/>
                <a:ea typeface="MS PGothic" panose="020B0600070205080204" pitchFamily="34" charset="-128"/>
                <a:cs typeface="AR PL UMing HK" charset="0"/>
              </a:rPr>
              <a:t>Q9</a:t>
            </a:r>
            <a:r>
              <a:rPr lang="en-US" sz="3200">
                <a:latin typeface="Times New Roman" panose="02020603050405020304" pitchFamily="18" charset="0"/>
                <a:ea typeface="MS PGothic" panose="020B0600070205080204" pitchFamily="34" charset="-128"/>
                <a:cs typeface="AR PL UMing HK" charset="0"/>
              </a:rPr>
              <a:t>: Does this site have an ingress or egress for this worker to safely get in or get out of this trench?</a:t>
            </a:r>
          </a:p>
        </p:txBody>
      </p:sp>
      <p:sp>
        <p:nvSpPr>
          <p:cNvPr id="12" name="Content Placeholder 2"/>
          <p:cNvSpPr>
            <a:spLocks noGrp="1"/>
          </p:cNvSpPr>
          <p:nvPr>
            <p:ph sz="half" idx="1"/>
          </p:nvPr>
        </p:nvSpPr>
        <p:spPr>
          <a:xfrm>
            <a:off x="533400" y="2769107"/>
            <a:ext cx="2425434" cy="631368"/>
          </a:xfrm>
        </p:spPr>
        <p:txBody>
          <a:bodyPr/>
          <a:lstStyle/>
          <a:p>
            <a:pPr marL="0" indent="0">
              <a:buNone/>
            </a:pPr>
            <a:r>
              <a:rPr lang="en-US" altLang="en-US" sz="3200" b="1">
                <a:latin typeface="Times New Roman" panose="02020603050405020304" pitchFamily="18" charset="0"/>
                <a:cs typeface="Times New Roman" panose="02020603050405020304" pitchFamily="18" charset="0"/>
              </a:rPr>
              <a:t>Answer</a:t>
            </a:r>
            <a:r>
              <a:rPr lang="en-US" altLang="en-US" sz="3200">
                <a:latin typeface="Times New Roman" panose="02020603050405020304" pitchFamily="18" charset="0"/>
                <a:cs typeface="Times New Roman" panose="02020603050405020304" pitchFamily="18" charset="0"/>
              </a:rPr>
              <a:t>: No</a:t>
            </a:r>
          </a:p>
          <a:p>
            <a:pPr marL="0" indent="0">
              <a:buNone/>
            </a:pPr>
            <a:endParaRPr lang="en-US" altLang="en-US" sz="1200">
              <a:latin typeface="Times New Roman" panose="02020603050405020304" pitchFamily="18" charset="0"/>
              <a:cs typeface="Times New Roman" panose="02020603050405020304" pitchFamily="18" charset="0"/>
            </a:endParaRPr>
          </a:p>
        </p:txBody>
      </p:sp>
      <p:sp>
        <p:nvSpPr>
          <p:cNvPr id="13" name="Rectangle 12"/>
          <p:cNvSpPr/>
          <p:nvPr/>
        </p:nvSpPr>
        <p:spPr>
          <a:xfrm>
            <a:off x="259641" y="3905941"/>
            <a:ext cx="2921569" cy="1569660"/>
          </a:xfrm>
          <a:prstGeom prst="rect">
            <a:avLst/>
          </a:prstGeom>
        </p:spPr>
        <p:txBody>
          <a:bodyPr wrap="none">
            <a:spAutoFit/>
          </a:bodyPr>
          <a:lstStyle/>
          <a:p>
            <a:pPr algn="ctr">
              <a:spcBef>
                <a:spcPct val="0"/>
              </a:spcBef>
            </a:pPr>
            <a:r>
              <a:rPr lang="en-US" altLang="en-US" sz="3200" b="1">
                <a:solidFill>
                  <a:srgbClr val="FF0000"/>
                </a:solidFill>
                <a:latin typeface="Times New Roman" panose="02020603050405020304" pitchFamily="18" charset="0"/>
                <a:cs typeface="Times New Roman" panose="02020603050405020304" pitchFamily="18" charset="0"/>
              </a:rPr>
              <a:t>Ingress = Entry</a:t>
            </a:r>
          </a:p>
          <a:p>
            <a:pPr algn="ctr">
              <a:spcBef>
                <a:spcPct val="0"/>
              </a:spcBef>
            </a:pPr>
            <a:endParaRPr lang="en-US" altLang="en-US" sz="3200" b="1">
              <a:solidFill>
                <a:srgbClr val="FF0000"/>
              </a:solidFill>
              <a:latin typeface="Times New Roman" panose="02020603050405020304" pitchFamily="18" charset="0"/>
              <a:cs typeface="Times New Roman" panose="02020603050405020304" pitchFamily="18" charset="0"/>
            </a:endParaRPr>
          </a:p>
          <a:p>
            <a:pPr algn="ctr">
              <a:spcBef>
                <a:spcPct val="0"/>
              </a:spcBef>
            </a:pPr>
            <a:r>
              <a:rPr lang="en-US" altLang="en-US" sz="3200" b="1">
                <a:solidFill>
                  <a:srgbClr val="FF0000"/>
                </a:solidFill>
                <a:latin typeface="Times New Roman" panose="02020603050405020304" pitchFamily="18" charset="0"/>
                <a:cs typeface="Times New Roman" panose="02020603050405020304" pitchFamily="18" charset="0"/>
              </a:rPr>
              <a:t>Egress = Exit</a:t>
            </a:r>
          </a:p>
        </p:txBody>
      </p:sp>
      <p:pic>
        <p:nvPicPr>
          <p:cNvPr id="3" name="Picture 2" descr="This figure shows no ingress or egress in a trench" title="ingress or egress of trench"/>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4851" y="2717217"/>
            <a:ext cx="4630686" cy="3947108"/>
          </a:xfrm>
          <a:prstGeom prst="rect">
            <a:avLst/>
          </a:prstGeom>
        </p:spPr>
      </p:pic>
      <p:sp>
        <p:nvSpPr>
          <p:cNvPr id="11" name="Rectangle 10"/>
          <p:cNvSpPr/>
          <p:nvPr/>
        </p:nvSpPr>
        <p:spPr>
          <a:xfrm>
            <a:off x="3574851" y="4419600"/>
            <a:ext cx="842800" cy="1569660"/>
          </a:xfrm>
          <a:prstGeom prst="rect">
            <a:avLst/>
          </a:prstGeom>
        </p:spPr>
        <p:txBody>
          <a:bodyPr wrap="square">
            <a:spAutoFit/>
          </a:bodyPr>
          <a:lstStyle/>
          <a:p>
            <a:r>
              <a:rPr lang="en-US" altLang="en-US" sz="9600" b="1">
                <a:solidFill>
                  <a:srgbClr val="FF0000"/>
                </a:solidFill>
                <a:latin typeface="Times New Roman" panose="02020603050405020304" pitchFamily="18" charset="0"/>
                <a:cs typeface="Times New Roman" panose="02020603050405020304" pitchFamily="18" charset="0"/>
              </a:rPr>
              <a:t>×</a:t>
            </a:r>
            <a:endParaRPr lang="en-US" sz="9600" b="1">
              <a:solidFill>
                <a:srgbClr val="FF0000"/>
              </a:solidFill>
            </a:endParaRPr>
          </a:p>
        </p:txBody>
      </p:sp>
      <p:sp>
        <p:nvSpPr>
          <p:cNvPr id="7" name="Rounded Rectangle 6" descr="It shows cords passing through a nail" title="location of sharper"/>
          <p:cNvSpPr>
            <a:spLocks noChangeArrowheads="1"/>
          </p:cNvSpPr>
          <p:nvPr/>
        </p:nvSpPr>
        <p:spPr bwMode="auto">
          <a:xfrm rot="5400000" flipH="1">
            <a:off x="3919972" y="4716754"/>
            <a:ext cx="2194509" cy="1143001"/>
          </a:xfrm>
          <a:prstGeom prst="roundRect">
            <a:avLst>
              <a:gd name="adj" fmla="val 16667"/>
            </a:avLst>
          </a:prstGeom>
          <a:noFill/>
          <a:ln w="4762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SzPct val="100000"/>
              <a:buFont typeface="Times New Roman" panose="02020603050405020304" pitchFamily="18" charset="0"/>
              <a:buNone/>
            </a:pPr>
            <a:endParaRPr lang="en-US" altLang="en-US">
              <a:cs typeface="Arial" panose="020B0604020202020204" pitchFamily="34"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50</a:t>
            </a:fld>
            <a:endParaRPr lang="en-US"/>
          </a:p>
        </p:txBody>
      </p:sp>
    </p:spTree>
    <p:extLst>
      <p:ext uri="{BB962C8B-B14F-4D97-AF65-F5344CB8AC3E}">
        <p14:creationId xmlns:p14="http://schemas.microsoft.com/office/powerpoint/2010/main" val="37371254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a:spLocks noGrp="1"/>
          </p:cNvSpPr>
          <p:nvPr>
            <p:ph type="title"/>
          </p:nvPr>
        </p:nvSpPr>
        <p:spPr>
          <a:xfrm>
            <a:off x="457200" y="604838"/>
            <a:ext cx="8229600" cy="563562"/>
          </a:xfrm>
        </p:spPr>
        <p:txBody>
          <a:bodyPr/>
          <a:lstStyle/>
          <a:p>
            <a:r>
              <a:rPr lang="en-GB" altLang="en-US" dirty="0">
                <a:latin typeface="Times New Roman" panose="02020603050405020304" pitchFamily="18" charset="0"/>
                <a:ea typeface="SimSun" panose="02010600030101010101" pitchFamily="2" charset="-122"/>
              </a:rPr>
              <a:t>Hazard 4: Ingress or Egress (Part 2)</a:t>
            </a:r>
            <a:endParaRPr lang="en-US" altLang="en-US" dirty="0"/>
          </a:p>
        </p:txBody>
      </p:sp>
      <p:pic>
        <p:nvPicPr>
          <p:cNvPr id="7" name="Picture 5">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4975" y="1387999"/>
            <a:ext cx="3425825" cy="496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4"/>
          <p:cNvSpPr>
            <a:spLocks noChangeArrowheads="1"/>
          </p:cNvSpPr>
          <p:nvPr/>
        </p:nvSpPr>
        <p:spPr bwMode="auto">
          <a:xfrm>
            <a:off x="152400" y="1524000"/>
            <a:ext cx="3505200" cy="1706563"/>
          </a:xfrm>
          <a:prstGeom prst="wedgeRoundRectCallout">
            <a:avLst>
              <a:gd name="adj1" fmla="val 63980"/>
              <a:gd name="adj2" fmla="val 7962"/>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30000"/>
              </a:spcBef>
            </a:pPr>
            <a:r>
              <a:rPr lang="en-US" altLang="en-US" sz="3200">
                <a:latin typeface="Times" panose="02020603060405020304" pitchFamily="18" charset="0"/>
                <a:sym typeface="Helvetica Neue" charset="0"/>
              </a:rPr>
              <a:t>a worker is in a trench without any protective system</a:t>
            </a:r>
            <a:endParaRPr lang="en-US" altLang="en-US" sz="3200" b="1">
              <a:latin typeface="Times" panose="02020603060405020304" pitchFamily="18" charset="0"/>
              <a:sym typeface="Helvetica Neue" charset="0"/>
            </a:endParaRPr>
          </a:p>
        </p:txBody>
      </p:sp>
      <p:sp>
        <p:nvSpPr>
          <p:cNvPr id="14" name="Rectangle 13"/>
          <p:cNvSpPr/>
          <p:nvPr/>
        </p:nvSpPr>
        <p:spPr>
          <a:xfrm>
            <a:off x="4571365" y="1400842"/>
            <a:ext cx="970624" cy="1569660"/>
          </a:xfrm>
          <a:prstGeom prst="rect">
            <a:avLst/>
          </a:prstGeom>
        </p:spPr>
        <p:txBody>
          <a:bodyPr wrap="square">
            <a:spAutoFit/>
          </a:bodyPr>
          <a:lstStyle/>
          <a:p>
            <a:r>
              <a:rPr lang="en-US" altLang="en-US" sz="9600" b="1">
                <a:solidFill>
                  <a:srgbClr val="FF0000"/>
                </a:solidFill>
                <a:latin typeface="Times New Roman" panose="02020603050405020304" pitchFamily="18" charset="0"/>
                <a:cs typeface="Times New Roman" panose="02020603050405020304" pitchFamily="18" charset="0"/>
              </a:rPr>
              <a:t>×</a:t>
            </a:r>
            <a:endParaRPr lang="en-US" sz="9600" b="1">
              <a:solidFill>
                <a:srgbClr val="FF0000"/>
              </a:solidFill>
            </a:endParaRPr>
          </a:p>
        </p:txBody>
      </p:sp>
      <p:sp>
        <p:nvSpPr>
          <p:cNvPr id="11" name="Rectangle 10"/>
          <p:cNvSpPr/>
          <p:nvPr/>
        </p:nvSpPr>
        <p:spPr>
          <a:xfrm>
            <a:off x="3943766" y="3771275"/>
            <a:ext cx="970624" cy="1569660"/>
          </a:xfrm>
          <a:prstGeom prst="rect">
            <a:avLst/>
          </a:prstGeom>
        </p:spPr>
        <p:txBody>
          <a:bodyPr wrap="square">
            <a:spAutoFit/>
          </a:bodyPr>
          <a:lstStyle/>
          <a:p>
            <a:r>
              <a:rPr lang="en-US" altLang="en-US" sz="9600" b="1">
                <a:solidFill>
                  <a:srgbClr val="FF0000"/>
                </a:solidFill>
                <a:latin typeface="Times New Roman" panose="02020603050405020304" pitchFamily="18" charset="0"/>
                <a:cs typeface="Times New Roman" panose="02020603050405020304" pitchFamily="18" charset="0"/>
              </a:rPr>
              <a:t>×</a:t>
            </a:r>
            <a:endParaRPr lang="en-US" sz="9600" b="1">
              <a:solidFill>
                <a:srgbClr val="FF0000"/>
              </a:solidFill>
            </a:endParaRPr>
          </a:p>
        </p:txBody>
      </p:sp>
      <p:sp>
        <p:nvSpPr>
          <p:cNvPr id="15" name="AutoShape 4"/>
          <p:cNvSpPr>
            <a:spLocks noChangeArrowheads="1"/>
          </p:cNvSpPr>
          <p:nvPr/>
        </p:nvSpPr>
        <p:spPr bwMode="auto">
          <a:xfrm>
            <a:off x="5411912" y="4051707"/>
            <a:ext cx="3427288" cy="609600"/>
          </a:xfrm>
          <a:prstGeom prst="wedgeRoundRectCallout">
            <a:avLst>
              <a:gd name="adj1" fmla="val -67148"/>
              <a:gd name="adj2" fmla="val 28189"/>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30000"/>
              </a:spcBef>
            </a:pPr>
            <a:r>
              <a:rPr lang="en-US" altLang="en-US" sz="3200">
                <a:latin typeface="Times" panose="02020603060405020304" pitchFamily="18" charset="0"/>
                <a:sym typeface="Helvetica Neue" charset="0"/>
              </a:rPr>
              <a:t>no means of egress</a:t>
            </a:r>
            <a:endParaRPr lang="en-US" altLang="en-US" sz="3200" b="1">
              <a:latin typeface="Times" panose="02020603060405020304" pitchFamily="18" charset="0"/>
              <a:sym typeface="Helvetica Neue"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51</a:t>
            </a:fld>
            <a:endParaRPr lang="en-US"/>
          </a:p>
        </p:txBody>
      </p:sp>
    </p:spTree>
    <p:extLst>
      <p:ext uri="{BB962C8B-B14F-4D97-AF65-F5344CB8AC3E}">
        <p14:creationId xmlns:p14="http://schemas.microsoft.com/office/powerpoint/2010/main" val="28716197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66676" y="774698"/>
            <a:ext cx="8819147" cy="977902"/>
          </a:xfrm>
        </p:spPr>
        <p:txBody>
          <a:bodyPr/>
          <a:lstStyle/>
          <a:p>
            <a:r>
              <a:rPr lang="en-GB" altLang="en-US" dirty="0">
                <a:latin typeface="Times New Roman" panose="02020603050405020304" pitchFamily="18" charset="0"/>
                <a:ea typeface="SimSun" panose="02010600030101010101" pitchFamily="2" charset="-122"/>
              </a:rPr>
              <a:t>Hazard 5: Falls or Exposure to Falling Loads (Part 1)</a:t>
            </a:r>
            <a:endParaRPr lang="en-US" altLang="en-US" dirty="0"/>
          </a:p>
        </p:txBody>
      </p:sp>
      <p:sp>
        <p:nvSpPr>
          <p:cNvPr id="19" name="Rectangle 6"/>
          <p:cNvSpPr>
            <a:spLocks noChangeArrowheads="1"/>
          </p:cNvSpPr>
          <p:nvPr/>
        </p:nvSpPr>
        <p:spPr bwMode="auto">
          <a:xfrm>
            <a:off x="122824" y="1929825"/>
            <a:ext cx="87629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0" lvl="1" indent="-457200" algn="just">
              <a:buClr>
                <a:srgbClr val="0000FF"/>
              </a:buClr>
              <a:buFont typeface="Wingdings" panose="05000000000000000000" pitchFamily="2" charset="2"/>
              <a:buChar char="q"/>
            </a:pPr>
            <a:r>
              <a:rPr lang="en-US" sz="3200">
                <a:latin typeface="Times New Roman" panose="02020603050405020304" pitchFamily="18" charset="0"/>
                <a:ea typeface="MS PGothic" panose="020B0600070205080204" pitchFamily="34" charset="-128"/>
                <a:cs typeface="AR PL UMing HK" charset="0"/>
              </a:rPr>
              <a:t>Workers may unintendedly lose balance and fall</a:t>
            </a:r>
          </a:p>
        </p:txBody>
      </p:sp>
      <p:pic>
        <p:nvPicPr>
          <p:cNvPr id="11" name="Picture 10" descr="This figure shows no ingress or egress in a trench" title="ingress or egress of trench"/>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2265" y="2691825"/>
            <a:ext cx="4630686" cy="3947108"/>
          </a:xfrm>
          <a:prstGeom prst="rect">
            <a:avLst/>
          </a:prstGeom>
        </p:spPr>
      </p:pic>
      <p:sp>
        <p:nvSpPr>
          <p:cNvPr id="13" name="Rectangle 13"/>
          <p:cNvSpPr>
            <a:spLocks noChangeArrowheads="1"/>
          </p:cNvSpPr>
          <p:nvPr/>
        </p:nvSpPr>
        <p:spPr bwMode="auto">
          <a:xfrm>
            <a:off x="4032858" y="2691825"/>
            <a:ext cx="88678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en-US" altLang="en-US" sz="9600" b="1">
                <a:solidFill>
                  <a:srgbClr val="FF0000"/>
                </a:solidFill>
                <a:latin typeface="Times New Roman" panose="02020603050405020304" pitchFamily="18" charset="0"/>
                <a:cs typeface="Times New Roman" panose="02020603050405020304" pitchFamily="18" charset="0"/>
              </a:rPr>
              <a:t>×</a:t>
            </a:r>
            <a:endParaRPr lang="en-US" altLang="en-US" sz="9600" b="1">
              <a:solidFill>
                <a:srgbClr val="FF0000"/>
              </a:solidFill>
            </a:endParaRPr>
          </a:p>
        </p:txBody>
      </p:sp>
      <p:sp>
        <p:nvSpPr>
          <p:cNvPr id="12" name="Rounded Rectangle 11" descr="It shows cords passing through a nail" title="location of sharper"/>
          <p:cNvSpPr>
            <a:spLocks noChangeArrowheads="1"/>
          </p:cNvSpPr>
          <p:nvPr/>
        </p:nvSpPr>
        <p:spPr bwMode="auto">
          <a:xfrm rot="5400000" flipH="1">
            <a:off x="4663623" y="3184974"/>
            <a:ext cx="1569351" cy="990600"/>
          </a:xfrm>
          <a:prstGeom prst="roundRect">
            <a:avLst>
              <a:gd name="adj" fmla="val 16667"/>
            </a:avLst>
          </a:prstGeom>
          <a:noFill/>
          <a:ln w="4762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SzPct val="100000"/>
              <a:buFont typeface="Times New Roman" panose="02020603050405020304" pitchFamily="18" charset="0"/>
              <a:buNone/>
            </a:pPr>
            <a:endParaRPr lang="en-US" altLang="en-US">
              <a:cs typeface="Arial" panose="020B0604020202020204" pitchFamily="34"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52</a:t>
            </a:fld>
            <a:endParaRPr lang="en-US"/>
          </a:p>
        </p:txBody>
      </p:sp>
    </p:spTree>
    <p:extLst>
      <p:ext uri="{BB962C8B-B14F-4D97-AF65-F5344CB8AC3E}">
        <p14:creationId xmlns:p14="http://schemas.microsoft.com/office/powerpoint/2010/main" val="2267169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190500" y="669709"/>
            <a:ext cx="8724900" cy="1214654"/>
          </a:xfrm>
        </p:spPr>
        <p:txBody>
          <a:bodyPr/>
          <a:lstStyle/>
          <a:p>
            <a:r>
              <a:rPr lang="en-GB" altLang="en-US" dirty="0">
                <a:latin typeface="Times New Roman" panose="02020603050405020304" pitchFamily="18" charset="0"/>
                <a:ea typeface="SimSun" panose="02010600030101010101" pitchFamily="2" charset="-122"/>
              </a:rPr>
              <a:t>Hazard 5: Falls or Exposure to Falling Loads (Part 2)</a:t>
            </a:r>
            <a:endParaRPr lang="en-US" altLang="en-US" dirty="0"/>
          </a:p>
        </p:txBody>
      </p:sp>
      <p:sp>
        <p:nvSpPr>
          <p:cNvPr id="17" name="Rectangle 6"/>
          <p:cNvSpPr>
            <a:spLocks noChangeArrowheads="1"/>
          </p:cNvSpPr>
          <p:nvPr/>
        </p:nvSpPr>
        <p:spPr bwMode="auto">
          <a:xfrm>
            <a:off x="190500" y="1828800"/>
            <a:ext cx="88773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0" lvl="1" indent="-457200" algn="just">
              <a:buClr>
                <a:srgbClr val="0000FF"/>
              </a:buClr>
              <a:buFont typeface="Wingdings" panose="05000000000000000000" pitchFamily="2" charset="2"/>
              <a:buChar char="q"/>
            </a:pPr>
            <a:r>
              <a:rPr lang="en-US" sz="3200">
                <a:latin typeface="Times New Roman" panose="02020603050405020304" pitchFamily="18" charset="0"/>
                <a:ea typeface="MS PGothic" panose="020B0600070205080204" pitchFamily="34" charset="-128"/>
                <a:cs typeface="AR PL UMing HK" charset="0"/>
              </a:rPr>
              <a:t>It is hazardous for employees under loads handled by lifting or digging equipment</a:t>
            </a:r>
          </a:p>
        </p:txBody>
      </p:sp>
      <p:pic>
        <p:nvPicPr>
          <p:cNvPr id="6" name="Picture 5" descr="This figure illustrates the hazard of expose to falling loads" title="Exposure to falling loa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399" y="3058417"/>
            <a:ext cx="4748763" cy="3605907"/>
          </a:xfrm>
          <a:prstGeom prst="rect">
            <a:avLst/>
          </a:prstGeom>
        </p:spPr>
      </p:pic>
      <p:sp>
        <p:nvSpPr>
          <p:cNvPr id="12" name="Rectangle 11"/>
          <p:cNvSpPr/>
          <p:nvPr/>
        </p:nvSpPr>
        <p:spPr>
          <a:xfrm>
            <a:off x="2819400" y="3585080"/>
            <a:ext cx="842800" cy="1569660"/>
          </a:xfrm>
          <a:prstGeom prst="rect">
            <a:avLst/>
          </a:prstGeom>
        </p:spPr>
        <p:txBody>
          <a:bodyPr wrap="square">
            <a:spAutoFit/>
          </a:bodyPr>
          <a:lstStyle/>
          <a:p>
            <a:r>
              <a:rPr lang="en-US" altLang="en-US" sz="9600" b="1">
                <a:solidFill>
                  <a:srgbClr val="FF0000"/>
                </a:solidFill>
                <a:latin typeface="Times New Roman" panose="02020603050405020304" pitchFamily="18" charset="0"/>
                <a:cs typeface="Times New Roman" panose="02020603050405020304" pitchFamily="18" charset="0"/>
              </a:rPr>
              <a:t>×</a:t>
            </a:r>
            <a:endParaRPr lang="en-US" sz="9600" b="1">
              <a:solidFill>
                <a:srgbClr val="FF0000"/>
              </a:solidFill>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53</a:t>
            </a:fld>
            <a:endParaRPr lang="en-US"/>
          </a:p>
        </p:txBody>
      </p:sp>
    </p:spTree>
    <p:extLst>
      <p:ext uri="{BB962C8B-B14F-4D97-AF65-F5344CB8AC3E}">
        <p14:creationId xmlns:p14="http://schemas.microsoft.com/office/powerpoint/2010/main" val="10645786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76199" y="685800"/>
            <a:ext cx="8819147" cy="563562"/>
          </a:xfrm>
        </p:spPr>
        <p:txBody>
          <a:bodyPr/>
          <a:lstStyle/>
          <a:p>
            <a:r>
              <a:rPr lang="en-GB" altLang="en-US" dirty="0">
                <a:latin typeface="Times New Roman" panose="02020603050405020304" pitchFamily="18" charset="0"/>
                <a:ea typeface="SimSun" panose="02010600030101010101" pitchFamily="2" charset="-122"/>
              </a:rPr>
              <a:t>Hazard 6: Mobile Equipment (Part 1)</a:t>
            </a:r>
            <a:endParaRPr lang="en-US" altLang="en-US" dirty="0"/>
          </a:p>
        </p:txBody>
      </p:sp>
      <p:sp>
        <p:nvSpPr>
          <p:cNvPr id="15" name="Rectangle 14"/>
          <p:cNvSpPr/>
          <p:nvPr/>
        </p:nvSpPr>
        <p:spPr>
          <a:xfrm>
            <a:off x="235527" y="1371600"/>
            <a:ext cx="8659819" cy="1569660"/>
          </a:xfrm>
          <a:prstGeom prst="rect">
            <a:avLst/>
          </a:prstGeom>
        </p:spPr>
        <p:txBody>
          <a:bodyPr wrap="square">
            <a:spAutoFit/>
          </a:bodyPr>
          <a:lstStyle/>
          <a:p>
            <a:pPr algn="just">
              <a:buClr>
                <a:srgbClr val="0000FF"/>
              </a:buClr>
              <a:buFont typeface="Wingdings" panose="05000000000000000000" pitchFamily="2" charset="2"/>
              <a:buChar char="q"/>
            </a:pPr>
            <a:r>
              <a:rPr lang="en-GB" altLang="en-US" sz="3200">
                <a:latin typeface="Times New Roman" panose="02020603050405020304" pitchFamily="18" charset="0"/>
                <a:ea typeface="AR PL UMing HK" charset="0"/>
                <a:cs typeface="Times New Roman" panose="02020603050405020304" pitchFamily="18" charset="0"/>
              </a:rPr>
              <a:t> It is hazardous when the operator of mobile equipment does not have a clear direct view of excavation edge </a:t>
            </a:r>
            <a:endParaRPr lang="en-US" sz="3200"/>
          </a:p>
        </p:txBody>
      </p:sp>
      <p:pic>
        <p:nvPicPr>
          <p:cNvPr id="8" name="Picture 4" descr="How much pressure does it take from an outrigger to make this trench fail&#10;"/>
          <p:cNvPicPr>
            <a:picLocks noGrp="1" noChangeAspect="1" noChangeArrowheads="1"/>
          </p:cNvPicPr>
          <p:nvPr>
            <p:ph idx="1"/>
          </p:nvPr>
        </p:nvPicPr>
        <p:blipFill>
          <a:blip r:embed="rId4" cstate="email">
            <a:extLst>
              <a:ext uri="{28A0092B-C50C-407E-A947-70E740481C1C}">
                <a14:useLocalDpi xmlns:a14="http://schemas.microsoft.com/office/drawing/2010/main" val="0"/>
              </a:ext>
            </a:extLst>
          </a:blip>
          <a:stretch>
            <a:fillRect/>
          </a:stretch>
        </p:blipFill>
        <p:spPr>
          <a:xfrm>
            <a:off x="2819400" y="3063498"/>
            <a:ext cx="5745162" cy="33992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descr="mobile equipment" title="mobile equipment"/>
          <p:cNvPicPr>
            <a:picLocks noChangeAspect="1"/>
          </p:cNvPicPr>
          <p:nvPr/>
        </p:nvPicPr>
        <p:blipFill>
          <a:blip r:embed="rId5"/>
          <a:stretch>
            <a:fillRect/>
          </a:stretch>
        </p:blipFill>
        <p:spPr>
          <a:xfrm>
            <a:off x="6324600" y="3323983"/>
            <a:ext cx="2164268" cy="2566638"/>
          </a:xfrm>
          <a:prstGeom prst="rect">
            <a:avLst/>
          </a:prstGeom>
        </p:spPr>
      </p:pic>
      <p:sp>
        <p:nvSpPr>
          <p:cNvPr id="2" name="Slide Number Placeholder 1"/>
          <p:cNvSpPr>
            <a:spLocks noGrp="1"/>
          </p:cNvSpPr>
          <p:nvPr>
            <p:ph type="sldNum" sz="quarter" idx="10"/>
          </p:nvPr>
        </p:nvSpPr>
        <p:spPr/>
        <p:txBody>
          <a:bodyPr/>
          <a:lstStyle/>
          <a:p>
            <a:fld id="{CE4D45F6-FF50-4BC5-8A2D-899CD8EC2ED8}" type="slidenum">
              <a:rPr lang="en-US" smtClean="0"/>
              <a:t>54</a:t>
            </a:fld>
            <a:endParaRPr lang="en-US"/>
          </a:p>
        </p:txBody>
      </p:sp>
    </p:spTree>
    <p:extLst>
      <p:ext uri="{BB962C8B-B14F-4D97-AF65-F5344CB8AC3E}">
        <p14:creationId xmlns:p14="http://schemas.microsoft.com/office/powerpoint/2010/main" val="31304270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76199" y="685800"/>
            <a:ext cx="8819147" cy="563562"/>
          </a:xfrm>
        </p:spPr>
        <p:txBody>
          <a:bodyPr/>
          <a:lstStyle/>
          <a:p>
            <a:r>
              <a:rPr lang="en-GB" altLang="en-US" dirty="0">
                <a:latin typeface="Times New Roman" panose="02020603050405020304" pitchFamily="18" charset="0"/>
                <a:ea typeface="SimSun" panose="02010600030101010101" pitchFamily="2" charset="-122"/>
              </a:rPr>
              <a:t>Hazard 6: Mobile Equipment (Part 2)</a:t>
            </a:r>
            <a:endParaRPr lang="en-US" altLang="en-US" dirty="0"/>
          </a:p>
        </p:txBody>
      </p:sp>
      <p:sp>
        <p:nvSpPr>
          <p:cNvPr id="11" name="Rectangle 10"/>
          <p:cNvSpPr/>
          <p:nvPr/>
        </p:nvSpPr>
        <p:spPr>
          <a:xfrm>
            <a:off x="235527" y="1371600"/>
            <a:ext cx="8527473" cy="1077218"/>
          </a:xfrm>
          <a:prstGeom prst="rect">
            <a:avLst/>
          </a:prstGeom>
        </p:spPr>
        <p:txBody>
          <a:bodyPr wrap="square">
            <a:spAutoFit/>
          </a:bodyPr>
          <a:lstStyle/>
          <a:p>
            <a:pPr algn="just">
              <a:buClr>
                <a:srgbClr val="0000FF"/>
              </a:buClr>
              <a:buFont typeface="Wingdings" panose="05000000000000000000" pitchFamily="2" charset="2"/>
              <a:buChar char="q"/>
            </a:pPr>
            <a:r>
              <a:rPr lang="en-GB" altLang="en-US" sz="3200">
                <a:latin typeface="Times New Roman" panose="02020603050405020304" pitchFamily="18" charset="0"/>
                <a:ea typeface="AR PL UMing HK" charset="0"/>
                <a:cs typeface="Times New Roman" panose="02020603050405020304" pitchFamily="18" charset="0"/>
              </a:rPr>
              <a:t> It is hazardous when heavy equipment is not kept away from excavation edges</a:t>
            </a:r>
            <a:endParaRPr lang="en-US" sz="3200"/>
          </a:p>
        </p:txBody>
      </p:sp>
      <p:pic>
        <p:nvPicPr>
          <p:cNvPr id="14" name="Picture 13" descr="This figure shows a nearby construction equipment whose vibrations may cause trench collapse." title="nearby construction equipmen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000" y="2440109"/>
            <a:ext cx="3200400" cy="4197626"/>
          </a:xfrm>
          <a:prstGeom prst="rect">
            <a:avLst/>
          </a:prstGeom>
        </p:spPr>
      </p:pic>
      <p:sp>
        <p:nvSpPr>
          <p:cNvPr id="15" name="Rounded Rectangle 14" descr="It shows cords passing through a nail" title="location of sharper"/>
          <p:cNvSpPr>
            <a:spLocks noChangeArrowheads="1"/>
          </p:cNvSpPr>
          <p:nvPr/>
        </p:nvSpPr>
        <p:spPr bwMode="auto">
          <a:xfrm rot="5400000" flipH="1">
            <a:off x="4241426" y="2308270"/>
            <a:ext cx="2277906" cy="2541583"/>
          </a:xfrm>
          <a:prstGeom prst="roundRect">
            <a:avLst>
              <a:gd name="adj" fmla="val 16667"/>
            </a:avLst>
          </a:prstGeom>
          <a:noFill/>
          <a:ln w="4762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SzPct val="100000"/>
              <a:buFont typeface="Times New Roman" panose="02020603050405020304" pitchFamily="18" charset="0"/>
              <a:buNone/>
            </a:pPr>
            <a:endParaRPr lang="en-US" altLang="en-US">
              <a:cs typeface="Arial" panose="020B0604020202020204" pitchFamily="34" charset="0"/>
            </a:endParaRPr>
          </a:p>
        </p:txBody>
      </p:sp>
      <p:sp>
        <p:nvSpPr>
          <p:cNvPr id="16" name="Rectangle 15"/>
          <p:cNvSpPr/>
          <p:nvPr/>
        </p:nvSpPr>
        <p:spPr>
          <a:xfrm>
            <a:off x="5609591" y="4311780"/>
            <a:ext cx="842800" cy="1569660"/>
          </a:xfrm>
          <a:prstGeom prst="rect">
            <a:avLst/>
          </a:prstGeom>
        </p:spPr>
        <p:txBody>
          <a:bodyPr wrap="square">
            <a:spAutoFit/>
          </a:bodyPr>
          <a:lstStyle/>
          <a:p>
            <a:r>
              <a:rPr lang="en-US" altLang="en-US" sz="9600" b="1">
                <a:solidFill>
                  <a:srgbClr val="FF0000"/>
                </a:solidFill>
                <a:latin typeface="Times New Roman" panose="02020603050405020304" pitchFamily="18" charset="0"/>
                <a:cs typeface="Times New Roman" panose="02020603050405020304" pitchFamily="18" charset="0"/>
              </a:rPr>
              <a:t>×</a:t>
            </a:r>
            <a:endParaRPr lang="en-US" sz="9600" b="1">
              <a:solidFill>
                <a:srgbClr val="FF0000"/>
              </a:solidFill>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55</a:t>
            </a:fld>
            <a:endParaRPr lang="en-US"/>
          </a:p>
        </p:txBody>
      </p:sp>
    </p:spTree>
    <p:extLst>
      <p:ext uri="{BB962C8B-B14F-4D97-AF65-F5344CB8AC3E}">
        <p14:creationId xmlns:p14="http://schemas.microsoft.com/office/powerpoint/2010/main" val="24924939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76199" y="884238"/>
            <a:ext cx="8819147" cy="563562"/>
          </a:xfrm>
        </p:spPr>
        <p:txBody>
          <a:bodyPr/>
          <a:lstStyle/>
          <a:p>
            <a:r>
              <a:rPr lang="en-US" altLang="zh-CN" dirty="0">
                <a:latin typeface="Times New Roman" panose="02020603050405020304" pitchFamily="18" charset="0"/>
                <a:ea typeface="SimSun" panose="02010600030101010101" pitchFamily="2" charset="-122"/>
              </a:rPr>
              <a:t>Hazard 7: Electrocution or Explosion (Part 1)</a:t>
            </a:r>
            <a:endParaRPr lang="en-US" altLang="en-US" dirty="0"/>
          </a:p>
        </p:txBody>
      </p:sp>
      <p:sp>
        <p:nvSpPr>
          <p:cNvPr id="6" name="Rectangle 5"/>
          <p:cNvSpPr/>
          <p:nvPr/>
        </p:nvSpPr>
        <p:spPr>
          <a:xfrm>
            <a:off x="173140" y="1600200"/>
            <a:ext cx="8722206" cy="4185761"/>
          </a:xfrm>
          <a:prstGeom prst="rect">
            <a:avLst/>
          </a:prstGeom>
        </p:spPr>
        <p:txBody>
          <a:bodyPr wrap="square">
            <a:spAutoFit/>
          </a:bodyPr>
          <a:lstStyle/>
          <a:p>
            <a:pPr algn="just">
              <a:spcAft>
                <a:spcPts val="1200"/>
              </a:spcAft>
              <a:buClr>
                <a:srgbClr val="0000FF"/>
              </a:buClr>
              <a:buFont typeface="Wingdings" panose="05000000000000000000" pitchFamily="2" charset="2"/>
              <a:buChar char="q"/>
            </a:pPr>
            <a:r>
              <a:rPr lang="en-GB" altLang="en-US" sz="3200">
                <a:latin typeface="Times New Roman" panose="02020603050405020304" pitchFamily="18" charset="0"/>
                <a:ea typeface="AR PL UMing HK" charset="0"/>
                <a:cs typeface="Times New Roman" panose="02020603050405020304" pitchFamily="18" charset="0"/>
              </a:rPr>
              <a:t> </a:t>
            </a:r>
            <a:r>
              <a:rPr lang="en-US" sz="3200">
                <a:latin typeface="Times New Roman" panose="02020603050405020304" pitchFamily="18" charset="0"/>
                <a:ea typeface="AR PL UMing HK" charset="0"/>
                <a:cs typeface="Times New Roman" panose="02020603050405020304" pitchFamily="18" charset="0"/>
              </a:rPr>
              <a:t>It is hazardous when workers dig around underground utilities</a:t>
            </a:r>
          </a:p>
          <a:p>
            <a:pPr>
              <a:buClr>
                <a:srgbClr val="0000FF"/>
              </a:buClr>
              <a:buFont typeface="Wingdings" panose="05000000000000000000" pitchFamily="2" charset="2"/>
              <a:buChar char="q"/>
            </a:pPr>
            <a:r>
              <a:rPr lang="en-GB" altLang="en-US" sz="3200">
                <a:latin typeface="Times New Roman" panose="02020603050405020304" pitchFamily="18" charset="0"/>
                <a:ea typeface="AR PL UMing HK" charset="0"/>
                <a:cs typeface="Times New Roman" panose="02020603050405020304" pitchFamily="18" charset="0"/>
              </a:rPr>
              <a:t> Confirm the exact underground locations of </a:t>
            </a:r>
          </a:p>
          <a:p>
            <a:pPr marL="914400" lvl="1" indent="-457200">
              <a:buClr>
                <a:srgbClr val="0000FF"/>
              </a:buClr>
              <a:buFont typeface="Wingdings" panose="05000000000000000000" pitchFamily="2" charset="2"/>
              <a:buChar char="§"/>
            </a:pPr>
            <a:r>
              <a:rPr lang="en-GB" altLang="en-US" sz="3200">
                <a:latin typeface="Times New Roman" panose="02020603050405020304" pitchFamily="18" charset="0"/>
                <a:ea typeface="AR PL UMing HK" charset="0"/>
                <a:cs typeface="Times New Roman" panose="02020603050405020304" pitchFamily="18" charset="0"/>
              </a:rPr>
              <a:t>Sewer line</a:t>
            </a:r>
          </a:p>
          <a:p>
            <a:pPr marL="914400" lvl="1" indent="-457200">
              <a:buClr>
                <a:srgbClr val="0000FF"/>
              </a:buClr>
              <a:buFont typeface="Wingdings" panose="05000000000000000000" pitchFamily="2" charset="2"/>
              <a:buChar char="§"/>
            </a:pPr>
            <a:r>
              <a:rPr lang="en-GB" altLang="en-US" sz="3200">
                <a:latin typeface="Times New Roman" panose="02020603050405020304" pitchFamily="18" charset="0"/>
                <a:ea typeface="AR PL UMing HK" charset="0"/>
                <a:cs typeface="Times New Roman" panose="02020603050405020304" pitchFamily="18" charset="0"/>
              </a:rPr>
              <a:t>Telephone line</a:t>
            </a:r>
          </a:p>
          <a:p>
            <a:pPr marL="914400" lvl="1" indent="-457200">
              <a:buClr>
                <a:srgbClr val="0000FF"/>
              </a:buClr>
              <a:buFont typeface="Wingdings" panose="05000000000000000000" pitchFamily="2" charset="2"/>
              <a:buChar char="§"/>
            </a:pPr>
            <a:r>
              <a:rPr lang="en-GB" altLang="en-US" sz="3200">
                <a:latin typeface="Times New Roman" panose="02020603050405020304" pitchFamily="18" charset="0"/>
                <a:ea typeface="AR PL UMing HK" charset="0"/>
                <a:cs typeface="Times New Roman" panose="02020603050405020304" pitchFamily="18" charset="0"/>
              </a:rPr>
              <a:t>Fuel line</a:t>
            </a:r>
          </a:p>
          <a:p>
            <a:pPr marL="914400" lvl="1" indent="-457200">
              <a:buClr>
                <a:srgbClr val="0000FF"/>
              </a:buClr>
              <a:buFont typeface="Wingdings" panose="05000000000000000000" pitchFamily="2" charset="2"/>
              <a:buChar char="§"/>
            </a:pPr>
            <a:r>
              <a:rPr lang="en-GB" altLang="en-US" sz="3200">
                <a:latin typeface="Times New Roman" panose="02020603050405020304" pitchFamily="18" charset="0"/>
                <a:ea typeface="AR PL UMing HK" charset="0"/>
                <a:cs typeface="Times New Roman" panose="02020603050405020304" pitchFamily="18" charset="0"/>
              </a:rPr>
              <a:t>Electric line</a:t>
            </a:r>
          </a:p>
          <a:p>
            <a:pPr marL="914400" lvl="1" indent="-457200">
              <a:buClr>
                <a:srgbClr val="0000FF"/>
              </a:buClr>
              <a:buFont typeface="Wingdings" panose="05000000000000000000" pitchFamily="2" charset="2"/>
              <a:buChar char="§"/>
            </a:pPr>
            <a:r>
              <a:rPr lang="en-GB" altLang="en-US" sz="3200">
                <a:latin typeface="Times New Roman" panose="02020603050405020304" pitchFamily="18" charset="0"/>
                <a:ea typeface="AR PL UMing HK" charset="0"/>
                <a:cs typeface="Times New Roman" panose="02020603050405020304" pitchFamily="18" charset="0"/>
              </a:rPr>
              <a:t>Water line </a:t>
            </a:r>
            <a:endParaRPr lang="en-US" sz="3200"/>
          </a:p>
        </p:txBody>
      </p:sp>
      <p:pic>
        <p:nvPicPr>
          <p:cNvPr id="11" name="Picture 10" descr="This figure shows a cave-in occurred in a construction site" title="Cave-in hazard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9377" y="3372961"/>
            <a:ext cx="3617148" cy="2413000"/>
          </a:xfrm>
          <a:prstGeom prst="rect">
            <a:avLst/>
          </a:prstGeom>
        </p:spPr>
      </p:pic>
      <p:sp>
        <p:nvSpPr>
          <p:cNvPr id="3" name="Rectangle 2">
            <a:extLst>
              <a:ext uri="{FF2B5EF4-FFF2-40B4-BE49-F238E27FC236}">
                <a16:creationId xmlns:a16="http://schemas.microsoft.com/office/drawing/2014/main" id="{242DBE74-9DB8-47C6-8951-75B40C231A69}"/>
              </a:ext>
            </a:extLst>
          </p:cNvPr>
          <p:cNvSpPr/>
          <p:nvPr/>
        </p:nvSpPr>
        <p:spPr>
          <a:xfrm>
            <a:off x="5609591" y="4081742"/>
            <a:ext cx="842800" cy="1569660"/>
          </a:xfrm>
          <a:prstGeom prst="rect">
            <a:avLst/>
          </a:prstGeom>
        </p:spPr>
        <p:txBody>
          <a:bodyPr wrap="square">
            <a:spAutoFit/>
          </a:bodyPr>
          <a:lstStyle/>
          <a:p>
            <a:r>
              <a:rPr lang="en-US" altLang="en-US" sz="9600" b="1">
                <a:solidFill>
                  <a:srgbClr val="FF0000"/>
                </a:solidFill>
                <a:latin typeface="Times New Roman" panose="02020603050405020304" pitchFamily="18" charset="0"/>
                <a:cs typeface="Times New Roman" panose="02020603050405020304" pitchFamily="18" charset="0"/>
              </a:rPr>
              <a:t>×</a:t>
            </a:r>
            <a:endParaRPr lang="en-US" sz="9600" b="1">
              <a:solidFill>
                <a:srgbClr val="FF0000"/>
              </a:solidFill>
            </a:endParaRPr>
          </a:p>
        </p:txBody>
      </p:sp>
      <p:sp>
        <p:nvSpPr>
          <p:cNvPr id="12" name="Rectangle 1"/>
          <p:cNvSpPr>
            <a:spLocks noChangeArrowheads="1"/>
          </p:cNvSpPr>
          <p:nvPr/>
        </p:nvSpPr>
        <p:spPr bwMode="auto">
          <a:xfrm>
            <a:off x="76200" y="5689937"/>
            <a:ext cx="5867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FF00"/>
              </a:buClr>
              <a:buSzPct val="65000"/>
              <a:buFont typeface="Monotype Sorts" pitchFamily="2" charset="2"/>
              <a:buChar char="l"/>
              <a:defRPr kumimoji="1" sz="2800" b="1">
                <a:solidFill>
                  <a:srgbClr val="FFFFFF"/>
                </a:solidFill>
                <a:latin typeface="Arial" panose="020B0604020202020204" pitchFamily="34" charset="0"/>
              </a:defRPr>
            </a:lvl1pPr>
            <a:lvl2pPr marL="742950" indent="-285750">
              <a:spcBef>
                <a:spcPct val="20000"/>
              </a:spcBef>
              <a:buClr>
                <a:srgbClr val="FFFF00"/>
              </a:buClr>
              <a:buFont typeface="Wingdings" panose="05000000000000000000" pitchFamily="2" charset="2"/>
              <a:buChar char="Ø"/>
              <a:defRPr kumimoji="1" sz="2800" b="1">
                <a:solidFill>
                  <a:srgbClr val="FFFFFF"/>
                </a:solidFill>
                <a:latin typeface="Arial" panose="020B0604020202020204" pitchFamily="34" charset="0"/>
              </a:defRPr>
            </a:lvl2pPr>
            <a:lvl3pPr marL="1143000" indent="-228600">
              <a:spcBef>
                <a:spcPct val="20000"/>
              </a:spcBef>
              <a:buChar char="•"/>
              <a:defRPr kumimoji="1" sz="2800" b="1">
                <a:solidFill>
                  <a:srgbClr val="FFFFFF"/>
                </a:solidFill>
                <a:latin typeface="Arial" panose="020B0604020202020204" pitchFamily="34" charset="0"/>
              </a:defRPr>
            </a:lvl3pPr>
            <a:lvl4pPr marL="1600200" indent="-228600">
              <a:spcBef>
                <a:spcPct val="20000"/>
              </a:spcBef>
              <a:buChar char="–"/>
              <a:defRPr kumimoji="1" sz="2800" b="1">
                <a:solidFill>
                  <a:srgbClr val="FFFFFF"/>
                </a:solidFill>
                <a:latin typeface="Arial" panose="020B0604020202020204" pitchFamily="34" charset="0"/>
              </a:defRPr>
            </a:lvl4pPr>
            <a:lvl5pPr marL="2057400" indent="-228600">
              <a:spcBef>
                <a:spcPct val="20000"/>
              </a:spcBef>
              <a:buChar char="»"/>
              <a:defRPr kumimoji="1" sz="2800" b="1">
                <a:solidFill>
                  <a:srgbClr val="FFFFFF"/>
                </a:solidFill>
                <a:latin typeface="Arial" panose="020B0604020202020204" pitchFamily="34" charset="0"/>
              </a:defRPr>
            </a:lvl5pPr>
            <a:lvl6pPr marL="2514600" indent="-228600" eaLnBrk="0" fontAlgn="base" hangingPunct="0">
              <a:spcBef>
                <a:spcPct val="20000"/>
              </a:spcBef>
              <a:spcAft>
                <a:spcPct val="0"/>
              </a:spcAft>
              <a:buChar char="»"/>
              <a:defRPr kumimoji="1" sz="2800" b="1">
                <a:solidFill>
                  <a:srgbClr val="FFFFFF"/>
                </a:solidFill>
                <a:latin typeface="Arial" panose="020B0604020202020204" pitchFamily="34" charset="0"/>
              </a:defRPr>
            </a:lvl6pPr>
            <a:lvl7pPr marL="2971800" indent="-228600" eaLnBrk="0" fontAlgn="base" hangingPunct="0">
              <a:spcBef>
                <a:spcPct val="20000"/>
              </a:spcBef>
              <a:spcAft>
                <a:spcPct val="0"/>
              </a:spcAft>
              <a:buChar char="»"/>
              <a:defRPr kumimoji="1" sz="2800" b="1">
                <a:solidFill>
                  <a:srgbClr val="FFFFFF"/>
                </a:solidFill>
                <a:latin typeface="Arial" panose="020B0604020202020204" pitchFamily="34" charset="0"/>
              </a:defRPr>
            </a:lvl7pPr>
            <a:lvl8pPr marL="3429000" indent="-228600" eaLnBrk="0" fontAlgn="base" hangingPunct="0">
              <a:spcBef>
                <a:spcPct val="20000"/>
              </a:spcBef>
              <a:spcAft>
                <a:spcPct val="0"/>
              </a:spcAft>
              <a:buChar char="»"/>
              <a:defRPr kumimoji="1" sz="2800" b="1">
                <a:solidFill>
                  <a:srgbClr val="FFFFFF"/>
                </a:solidFill>
                <a:latin typeface="Arial" panose="020B0604020202020204" pitchFamily="34" charset="0"/>
              </a:defRPr>
            </a:lvl8pPr>
            <a:lvl9pPr marL="3886200" indent="-228600" eaLnBrk="0" fontAlgn="base" hangingPunct="0">
              <a:spcBef>
                <a:spcPct val="20000"/>
              </a:spcBef>
              <a:spcAft>
                <a:spcPct val="0"/>
              </a:spcAft>
              <a:buChar char="»"/>
              <a:defRPr kumimoji="1" sz="2800" b="1">
                <a:solidFill>
                  <a:srgbClr val="FFFFFF"/>
                </a:solidFill>
                <a:latin typeface="Arial" panose="020B0604020202020204" pitchFamily="34" charset="0"/>
              </a:defRPr>
            </a:lvl9pPr>
          </a:lstStyle>
          <a:p>
            <a:pPr algn="ctr">
              <a:spcBef>
                <a:spcPct val="0"/>
              </a:spcBef>
              <a:buClrTx/>
              <a:buSzTx/>
              <a:buFontTx/>
              <a:buNone/>
            </a:pPr>
            <a:r>
              <a:rPr kumimoji="0" lang="en-US" altLang="en-US" sz="2000" b="0">
                <a:solidFill>
                  <a:schemeClr val="tx1"/>
                </a:solidFill>
              </a:rPr>
              <a:t>A video is embedded here for trenching and excavation hazards, found at </a:t>
            </a:r>
          </a:p>
          <a:p>
            <a:pPr algn="ctr">
              <a:spcBef>
                <a:spcPct val="0"/>
              </a:spcBef>
              <a:buClrTx/>
              <a:buSzTx/>
              <a:buFontTx/>
              <a:buNone/>
            </a:pPr>
            <a:r>
              <a:rPr kumimoji="0" lang="en-US" altLang="en-US" sz="2000" b="0">
                <a:solidFill>
                  <a:schemeClr val="tx1"/>
                </a:solidFill>
              </a:rPr>
              <a:t>(</a:t>
            </a:r>
            <a:r>
              <a:rPr lang="en-US" sz="2000" b="0">
                <a:solidFill>
                  <a:schemeClr val="tx1"/>
                </a:solidFill>
              </a:rPr>
              <a:t>https://www.youtube.com/watch?v=29lCiaj3OIk)</a:t>
            </a:r>
            <a:endParaRPr kumimoji="0" lang="en-US" altLang="en-US" sz="2000" b="0">
              <a:solidFill>
                <a:schemeClr val="tx1"/>
              </a:solidFill>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56</a:t>
            </a:fld>
            <a:endParaRPr lang="en-US"/>
          </a:p>
        </p:txBody>
      </p:sp>
    </p:spTree>
    <p:extLst>
      <p:ext uri="{BB962C8B-B14F-4D97-AF65-F5344CB8AC3E}">
        <p14:creationId xmlns:p14="http://schemas.microsoft.com/office/powerpoint/2010/main" val="26909413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76199" y="884238"/>
            <a:ext cx="8819147" cy="563562"/>
          </a:xfrm>
        </p:spPr>
        <p:txBody>
          <a:bodyPr/>
          <a:lstStyle/>
          <a:p>
            <a:r>
              <a:rPr lang="en-US" altLang="zh-CN" dirty="0">
                <a:latin typeface="Times New Roman" panose="02020603050405020304" pitchFamily="18" charset="0"/>
                <a:ea typeface="SimSun" panose="02010600030101010101" pitchFamily="2" charset="-122"/>
              </a:rPr>
              <a:t>Hazard 7: Electrocution or Explosion (Part 2)</a:t>
            </a:r>
            <a:endParaRPr lang="en-US" altLang="en-US" dirty="0"/>
          </a:p>
        </p:txBody>
      </p:sp>
      <p:sp>
        <p:nvSpPr>
          <p:cNvPr id="6" name="Rectangle 5"/>
          <p:cNvSpPr/>
          <p:nvPr/>
        </p:nvSpPr>
        <p:spPr>
          <a:xfrm>
            <a:off x="173140" y="1752600"/>
            <a:ext cx="8928527" cy="1077218"/>
          </a:xfrm>
          <a:prstGeom prst="rect">
            <a:avLst/>
          </a:prstGeom>
        </p:spPr>
        <p:txBody>
          <a:bodyPr wrap="square">
            <a:spAutoFit/>
          </a:bodyPr>
          <a:lstStyle/>
          <a:p>
            <a:pPr>
              <a:buClr>
                <a:srgbClr val="0000FF"/>
              </a:buClr>
              <a:buFont typeface="Wingdings" panose="05000000000000000000" pitchFamily="2" charset="2"/>
              <a:buChar char="q"/>
            </a:pPr>
            <a:r>
              <a:rPr lang="en-GB" altLang="en-US" sz="3200">
                <a:latin typeface="Times New Roman" panose="02020603050405020304" pitchFamily="18" charset="0"/>
                <a:ea typeface="AR PL UMing HK" charset="0"/>
                <a:cs typeface="Times New Roman" panose="02020603050405020304" pitchFamily="18" charset="0"/>
              </a:rPr>
              <a:t> </a:t>
            </a:r>
            <a:r>
              <a:rPr lang="en-GB" altLang="en-US" sz="3200" b="1">
                <a:latin typeface="Times New Roman" panose="02020603050405020304" pitchFamily="18" charset="0"/>
                <a:ea typeface="AR PL UMing HK" charset="0"/>
                <a:cs typeface="Times New Roman" panose="02020603050405020304" pitchFamily="18" charset="0"/>
              </a:rPr>
              <a:t>Q10</a:t>
            </a:r>
            <a:r>
              <a:rPr lang="en-GB" altLang="en-US" sz="3200">
                <a:latin typeface="Times New Roman" panose="02020603050405020304" pitchFamily="18" charset="0"/>
                <a:ea typeface="AR PL UMing HK" charset="0"/>
                <a:cs typeface="Times New Roman" panose="02020603050405020304" pitchFamily="18" charset="0"/>
              </a:rPr>
              <a:t>: should you contact utility companies before underground digging?</a:t>
            </a:r>
          </a:p>
        </p:txBody>
      </p:sp>
      <p:sp>
        <p:nvSpPr>
          <p:cNvPr id="8" name="Content Placeholder 2"/>
          <p:cNvSpPr>
            <a:spLocks noGrp="1"/>
          </p:cNvSpPr>
          <p:nvPr>
            <p:ph sz="half" idx="1"/>
          </p:nvPr>
        </p:nvSpPr>
        <p:spPr>
          <a:xfrm>
            <a:off x="173140" y="3602821"/>
            <a:ext cx="8589860" cy="1923375"/>
          </a:xfrm>
        </p:spPr>
        <p:txBody>
          <a:bodyPr/>
          <a:lstStyle/>
          <a:p>
            <a:pPr marL="0" indent="0">
              <a:buNone/>
            </a:pPr>
            <a:r>
              <a:rPr lang="en-US" altLang="en-US" sz="3200" b="1">
                <a:latin typeface="Times New Roman" panose="02020603050405020304" pitchFamily="18" charset="0"/>
                <a:cs typeface="Times New Roman" panose="02020603050405020304" pitchFamily="18" charset="0"/>
              </a:rPr>
              <a:t>Answer</a:t>
            </a:r>
            <a:r>
              <a:rPr lang="en-US" altLang="en-US" sz="3200">
                <a:latin typeface="Times New Roman" panose="02020603050405020304" pitchFamily="18" charset="0"/>
                <a:cs typeface="Times New Roman" panose="02020603050405020304" pitchFamily="18" charset="0"/>
              </a:rPr>
              <a:t>: </a:t>
            </a:r>
            <a:r>
              <a:rPr lang="en-US" altLang="en-US">
                <a:latin typeface="Times New Roman" panose="02020603050405020304" pitchFamily="18" charset="0"/>
                <a:cs typeface="Times New Roman" panose="02020603050405020304" pitchFamily="18" charset="0"/>
              </a:rPr>
              <a:t>Yes</a:t>
            </a:r>
            <a:endParaRPr lang="en-US" altLang="en-US" sz="3200">
              <a:latin typeface="Times New Roman" panose="02020603050405020304" pitchFamily="18" charset="0"/>
              <a:cs typeface="Times New Roman" panose="02020603050405020304" pitchFamily="18" charset="0"/>
            </a:endParaRPr>
          </a:p>
          <a:p>
            <a:pPr marL="0" indent="0">
              <a:buNone/>
            </a:pPr>
            <a:endParaRPr lang="en-US" altLang="en-US" sz="1200">
              <a:latin typeface="Times New Roman" panose="02020603050405020304" pitchFamily="18" charset="0"/>
              <a:cs typeface="Times New Roman" panose="02020603050405020304" pitchFamily="18" charset="0"/>
            </a:endParaRPr>
          </a:p>
          <a:p>
            <a:pPr marL="0" indent="0">
              <a:buNone/>
            </a:pPr>
            <a:r>
              <a:rPr lang="en-US" altLang="en-US" sz="3200">
                <a:latin typeface="Times New Roman" panose="02020603050405020304" pitchFamily="18" charset="0"/>
                <a:cs typeface="Times New Roman" panose="02020603050405020304" pitchFamily="18" charset="0"/>
              </a:rPr>
              <a:t>Contact local officials or utility companies before digging</a:t>
            </a:r>
          </a:p>
        </p:txBody>
      </p:sp>
      <p:sp>
        <p:nvSpPr>
          <p:cNvPr id="2" name="Slide Number Placeholder 1"/>
          <p:cNvSpPr>
            <a:spLocks noGrp="1"/>
          </p:cNvSpPr>
          <p:nvPr>
            <p:ph type="sldNum" sz="quarter" idx="10"/>
          </p:nvPr>
        </p:nvSpPr>
        <p:spPr/>
        <p:txBody>
          <a:bodyPr/>
          <a:lstStyle/>
          <a:p>
            <a:fld id="{CE4D45F6-FF50-4BC5-8A2D-899CD8EC2ED8}" type="slidenum">
              <a:rPr lang="en-US" smtClean="0"/>
              <a:t>57</a:t>
            </a:fld>
            <a:endParaRPr lang="en-US"/>
          </a:p>
        </p:txBody>
      </p:sp>
    </p:spTree>
    <p:extLst>
      <p:ext uri="{BB962C8B-B14F-4D97-AF65-F5344CB8AC3E}">
        <p14:creationId xmlns:p14="http://schemas.microsoft.com/office/powerpoint/2010/main" val="14138922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6253" y="533400"/>
            <a:ext cx="8819147" cy="563562"/>
          </a:xfrm>
        </p:spPr>
        <p:txBody>
          <a:bodyPr/>
          <a:lstStyle/>
          <a:p>
            <a:r>
              <a:rPr lang="en-GB" altLang="en-US" dirty="0">
                <a:latin typeface="Times New Roman" panose="02020603050405020304" pitchFamily="18" charset="0"/>
                <a:ea typeface="SimSun" panose="02010600030101010101" pitchFamily="2" charset="-122"/>
              </a:rPr>
              <a:t>Quiz 1</a:t>
            </a:r>
            <a:endParaRPr lang="en-US" altLang="en-US" dirty="0"/>
          </a:p>
        </p:txBody>
      </p:sp>
      <p:sp>
        <p:nvSpPr>
          <p:cNvPr id="14" name="Rectangle 6"/>
          <p:cNvSpPr>
            <a:spLocks noChangeArrowheads="1"/>
          </p:cNvSpPr>
          <p:nvPr/>
        </p:nvSpPr>
        <p:spPr bwMode="auto">
          <a:xfrm>
            <a:off x="228600" y="1162637"/>
            <a:ext cx="8763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eaLnBrk="1" hangingPunct="1">
              <a:buClr>
                <a:srgbClr val="0000FF"/>
              </a:buClr>
              <a:buFont typeface="Wingdings" panose="05000000000000000000" pitchFamily="2" charset="2"/>
              <a:buChar char="q"/>
            </a:pPr>
            <a:r>
              <a:rPr lang="en-US" altLang="en-US" sz="3200">
                <a:latin typeface="Times New Roman" panose="02020603050405020304" pitchFamily="18" charset="0"/>
                <a:ea typeface="AR PL UMing HK" charset="0"/>
                <a:cs typeface="Times New Roman" panose="02020603050405020304" pitchFamily="18" charset="0"/>
              </a:rPr>
              <a:t>What excavation hazards can you find below?</a:t>
            </a:r>
          </a:p>
        </p:txBody>
      </p:sp>
      <p:pic>
        <p:nvPicPr>
          <p:cNvPr id="11" name="Picture 3" descr="Picture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057400"/>
            <a:ext cx="5867400" cy="41148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2765741" y="2806774"/>
            <a:ext cx="915635" cy="1631216"/>
          </a:xfrm>
          <a:prstGeom prst="rect">
            <a:avLst/>
          </a:prstGeom>
        </p:spPr>
        <p:txBody>
          <a:bodyPr wrap="none">
            <a:spAutoFit/>
          </a:bodyPr>
          <a:lstStyle/>
          <a:p>
            <a:r>
              <a:rPr lang="en-US" altLang="en-US" sz="9600" b="1">
                <a:solidFill>
                  <a:srgbClr val="FF0000"/>
                </a:solidFill>
                <a:latin typeface="Times New Roman" panose="02020603050405020304" pitchFamily="18" charset="0"/>
                <a:cs typeface="Times New Roman" panose="02020603050405020304" pitchFamily="18" charset="0"/>
              </a:rPr>
              <a:t>×</a:t>
            </a:r>
            <a:endParaRPr lang="en-US" sz="9600" b="1">
              <a:solidFill>
                <a:srgbClr val="FF0000"/>
              </a:solidFill>
            </a:endParaRPr>
          </a:p>
        </p:txBody>
      </p:sp>
      <p:sp>
        <p:nvSpPr>
          <p:cNvPr id="15" name="AutoShape 4"/>
          <p:cNvSpPr>
            <a:spLocks noChangeArrowheads="1"/>
          </p:cNvSpPr>
          <p:nvPr/>
        </p:nvSpPr>
        <p:spPr bwMode="auto">
          <a:xfrm>
            <a:off x="147574" y="4865244"/>
            <a:ext cx="3510026" cy="1131467"/>
          </a:xfrm>
          <a:prstGeom prst="wedgeRoundRectCallout">
            <a:avLst>
              <a:gd name="adj1" fmla="val 31083"/>
              <a:gd name="adj2" fmla="val -156055"/>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3200">
                <a:effectLst>
                  <a:outerShdw blurRad="38100" dist="38100" dir="2700000" algn="tl">
                    <a:srgbClr val="FFFFFF"/>
                  </a:outerShdw>
                </a:effectLst>
                <a:latin typeface="Times" panose="02020603060405020304" pitchFamily="18" charset="0"/>
                <a:sym typeface="Helvetica Neue" charset="0"/>
              </a:rPr>
              <a:t>excavator too close to trench edge</a:t>
            </a:r>
          </a:p>
          <a:p>
            <a:endParaRPr lang="en-US" altLang="en-US" sz="1600"/>
          </a:p>
        </p:txBody>
      </p:sp>
      <p:sp>
        <p:nvSpPr>
          <p:cNvPr id="12" name="Rectangle 11"/>
          <p:cNvSpPr/>
          <p:nvPr/>
        </p:nvSpPr>
        <p:spPr>
          <a:xfrm>
            <a:off x="4230277" y="3422772"/>
            <a:ext cx="915635" cy="1631216"/>
          </a:xfrm>
          <a:prstGeom prst="rect">
            <a:avLst/>
          </a:prstGeom>
        </p:spPr>
        <p:txBody>
          <a:bodyPr wrap="none">
            <a:spAutoFit/>
          </a:bodyPr>
          <a:lstStyle/>
          <a:p>
            <a:r>
              <a:rPr lang="en-US" altLang="en-US" sz="9600" b="1">
                <a:solidFill>
                  <a:srgbClr val="FF0000"/>
                </a:solidFill>
                <a:latin typeface="Times New Roman" panose="02020603050405020304" pitchFamily="18" charset="0"/>
                <a:cs typeface="Times New Roman" panose="02020603050405020304" pitchFamily="18" charset="0"/>
              </a:rPr>
              <a:t>×</a:t>
            </a:r>
            <a:endParaRPr lang="en-US" sz="9600" b="1">
              <a:solidFill>
                <a:srgbClr val="FF0000"/>
              </a:solidFill>
            </a:endParaRPr>
          </a:p>
        </p:txBody>
      </p:sp>
      <p:sp>
        <p:nvSpPr>
          <p:cNvPr id="13" name="AutoShape 4"/>
          <p:cNvSpPr>
            <a:spLocks noChangeArrowheads="1"/>
          </p:cNvSpPr>
          <p:nvPr/>
        </p:nvSpPr>
        <p:spPr bwMode="auto">
          <a:xfrm>
            <a:off x="5105400" y="2043151"/>
            <a:ext cx="3886200" cy="2743200"/>
          </a:xfrm>
          <a:prstGeom prst="wedgeRoundRectCallout">
            <a:avLst>
              <a:gd name="adj1" fmla="val -54384"/>
              <a:gd name="adj2" fmla="val 48405"/>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3200">
                <a:effectLst>
                  <a:outerShdw blurRad="38100" dist="38100" dir="2700000" algn="tl">
                    <a:srgbClr val="FFFFFF"/>
                  </a:outerShdw>
                </a:effectLst>
                <a:latin typeface="Times" panose="02020603060405020304" pitchFamily="18" charset="0"/>
                <a:sym typeface="Helvetica Neue" charset="0"/>
              </a:rPr>
              <a:t>trench box should be above the top of trench to prevent spoils from falling back into excavation</a:t>
            </a:r>
          </a:p>
          <a:p>
            <a:pPr algn="ctr"/>
            <a:endParaRPr lang="en-US" altLang="en-US" sz="1600"/>
          </a:p>
        </p:txBody>
      </p:sp>
      <p:sp>
        <p:nvSpPr>
          <p:cNvPr id="2" name="Slide Number Placeholder 1"/>
          <p:cNvSpPr>
            <a:spLocks noGrp="1"/>
          </p:cNvSpPr>
          <p:nvPr>
            <p:ph type="sldNum" sz="quarter" idx="10"/>
          </p:nvPr>
        </p:nvSpPr>
        <p:spPr/>
        <p:txBody>
          <a:bodyPr/>
          <a:lstStyle/>
          <a:p>
            <a:fld id="{CE4D45F6-FF50-4BC5-8A2D-899CD8EC2ED8}" type="slidenum">
              <a:rPr lang="en-US" smtClean="0"/>
              <a:t>58</a:t>
            </a:fld>
            <a:endParaRPr lang="en-US"/>
          </a:p>
        </p:txBody>
      </p:sp>
    </p:spTree>
    <p:extLst>
      <p:ext uri="{BB962C8B-B14F-4D97-AF65-F5344CB8AC3E}">
        <p14:creationId xmlns:p14="http://schemas.microsoft.com/office/powerpoint/2010/main" val="16556893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6253" y="533400"/>
            <a:ext cx="8819147" cy="563562"/>
          </a:xfrm>
        </p:spPr>
        <p:txBody>
          <a:bodyPr/>
          <a:lstStyle/>
          <a:p>
            <a:r>
              <a:rPr lang="en-GB" altLang="en-US" dirty="0">
                <a:latin typeface="Times New Roman" panose="02020603050405020304" pitchFamily="18" charset="0"/>
                <a:ea typeface="SimSun" panose="02010600030101010101" pitchFamily="2" charset="-122"/>
              </a:rPr>
              <a:t>Quiz 2</a:t>
            </a:r>
            <a:endParaRPr lang="en-US" altLang="en-US" dirty="0"/>
          </a:p>
        </p:txBody>
      </p:sp>
      <p:sp>
        <p:nvSpPr>
          <p:cNvPr id="21" name="Rectangle 6"/>
          <p:cNvSpPr>
            <a:spLocks noChangeArrowheads="1"/>
          </p:cNvSpPr>
          <p:nvPr/>
        </p:nvSpPr>
        <p:spPr bwMode="auto">
          <a:xfrm>
            <a:off x="228600" y="1143000"/>
            <a:ext cx="8763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eaLnBrk="1" hangingPunct="1">
              <a:buClr>
                <a:srgbClr val="0000FF"/>
              </a:buClr>
              <a:buFont typeface="Wingdings" panose="05000000000000000000" pitchFamily="2" charset="2"/>
              <a:buChar char="q"/>
            </a:pPr>
            <a:r>
              <a:rPr lang="en-US" altLang="en-US" sz="3200">
                <a:latin typeface="Times New Roman" panose="02020603050405020304" pitchFamily="18" charset="0"/>
                <a:ea typeface="AR PL UMing HK" charset="0"/>
                <a:cs typeface="Times New Roman" panose="02020603050405020304" pitchFamily="18" charset="0"/>
              </a:rPr>
              <a:t>What excavation hazards can you find below?</a:t>
            </a:r>
          </a:p>
        </p:txBody>
      </p:sp>
      <p:pic>
        <p:nvPicPr>
          <p:cNvPr id="11" name="Picture 2">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5927" t="18889" r="44444" b="14444"/>
          <a:stretch>
            <a:fillRect/>
          </a:stretch>
        </p:blipFill>
        <p:spPr bwMode="auto">
          <a:xfrm>
            <a:off x="2743055" y="1774341"/>
            <a:ext cx="3848180" cy="4855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AutoShape 4"/>
          <p:cNvSpPr>
            <a:spLocks noChangeArrowheads="1"/>
          </p:cNvSpPr>
          <p:nvPr/>
        </p:nvSpPr>
        <p:spPr bwMode="auto">
          <a:xfrm>
            <a:off x="37030" y="1828800"/>
            <a:ext cx="2505132" cy="1143000"/>
          </a:xfrm>
          <a:prstGeom prst="wedgeRoundRectCallout">
            <a:avLst>
              <a:gd name="adj1" fmla="val 65003"/>
              <a:gd name="adj2" fmla="val -10639"/>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30000"/>
              </a:spcBef>
            </a:pPr>
            <a:r>
              <a:rPr lang="en-US" altLang="en-US" sz="3200">
                <a:latin typeface="Times New Roman" panose="02020603050405020304" pitchFamily="18" charset="0"/>
                <a:cs typeface="Times New Roman" panose="02020603050405020304" pitchFamily="18" charset="0"/>
              </a:rPr>
              <a:t>debris falling into trench</a:t>
            </a:r>
          </a:p>
        </p:txBody>
      </p:sp>
      <p:sp>
        <p:nvSpPr>
          <p:cNvPr id="20" name="Rectangle 19"/>
          <p:cNvSpPr/>
          <p:nvPr/>
        </p:nvSpPr>
        <p:spPr>
          <a:xfrm>
            <a:off x="2743055" y="1183985"/>
            <a:ext cx="915635" cy="1631216"/>
          </a:xfrm>
          <a:prstGeom prst="rect">
            <a:avLst/>
          </a:prstGeom>
        </p:spPr>
        <p:txBody>
          <a:bodyPr wrap="none">
            <a:spAutoFit/>
          </a:bodyPr>
          <a:lstStyle/>
          <a:p>
            <a:r>
              <a:rPr lang="en-US" altLang="en-US" sz="9600" b="1">
                <a:solidFill>
                  <a:srgbClr val="FF0000"/>
                </a:solidFill>
                <a:latin typeface="Times New Roman" panose="02020603050405020304" pitchFamily="18" charset="0"/>
                <a:cs typeface="Times New Roman" panose="02020603050405020304" pitchFamily="18" charset="0"/>
              </a:rPr>
              <a:t>×</a:t>
            </a:r>
            <a:endParaRPr lang="en-US" sz="9600" b="1">
              <a:solidFill>
                <a:srgbClr val="FF0000"/>
              </a:solidFill>
            </a:endParaRPr>
          </a:p>
        </p:txBody>
      </p:sp>
      <p:sp>
        <p:nvSpPr>
          <p:cNvPr id="14" name="Rectangle 13"/>
          <p:cNvSpPr/>
          <p:nvPr/>
        </p:nvSpPr>
        <p:spPr>
          <a:xfrm>
            <a:off x="4009959" y="1264384"/>
            <a:ext cx="915635" cy="1631216"/>
          </a:xfrm>
          <a:prstGeom prst="rect">
            <a:avLst/>
          </a:prstGeom>
        </p:spPr>
        <p:txBody>
          <a:bodyPr wrap="none">
            <a:spAutoFit/>
          </a:bodyPr>
          <a:lstStyle/>
          <a:p>
            <a:r>
              <a:rPr lang="en-US" altLang="en-US" sz="9600" b="1">
                <a:solidFill>
                  <a:srgbClr val="FF0000"/>
                </a:solidFill>
                <a:latin typeface="Times New Roman" panose="02020603050405020304" pitchFamily="18" charset="0"/>
                <a:cs typeface="Times New Roman" panose="02020603050405020304" pitchFamily="18" charset="0"/>
              </a:rPr>
              <a:t>×</a:t>
            </a:r>
            <a:endParaRPr lang="en-US" sz="9600" b="1">
              <a:solidFill>
                <a:srgbClr val="FF0000"/>
              </a:solidFill>
            </a:endParaRPr>
          </a:p>
        </p:txBody>
      </p:sp>
      <p:sp>
        <p:nvSpPr>
          <p:cNvPr id="17" name="AutoShape 4"/>
          <p:cNvSpPr>
            <a:spLocks noChangeArrowheads="1"/>
          </p:cNvSpPr>
          <p:nvPr/>
        </p:nvSpPr>
        <p:spPr bwMode="auto">
          <a:xfrm>
            <a:off x="4953000" y="1992149"/>
            <a:ext cx="4053608" cy="631090"/>
          </a:xfrm>
          <a:prstGeom prst="wedgeRoundRectCallout">
            <a:avLst>
              <a:gd name="adj1" fmla="val -55958"/>
              <a:gd name="adj2" fmla="val -85706"/>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30000"/>
              </a:spcBef>
            </a:pPr>
            <a:r>
              <a:rPr lang="en-US" altLang="en-US" sz="3200">
                <a:latin typeface="Times New Roman" panose="02020603050405020304" pitchFamily="18" charset="0"/>
                <a:cs typeface="Times New Roman" panose="02020603050405020304" pitchFamily="18" charset="0"/>
              </a:rPr>
              <a:t>fumes from equipment</a:t>
            </a:r>
          </a:p>
        </p:txBody>
      </p:sp>
      <p:sp>
        <p:nvSpPr>
          <p:cNvPr id="13" name="AutoShape 4"/>
          <p:cNvSpPr>
            <a:spLocks noChangeArrowheads="1"/>
          </p:cNvSpPr>
          <p:nvPr/>
        </p:nvSpPr>
        <p:spPr bwMode="auto">
          <a:xfrm>
            <a:off x="66676" y="4109662"/>
            <a:ext cx="2817365" cy="1200334"/>
          </a:xfrm>
          <a:prstGeom prst="wedgeRoundRectCallout">
            <a:avLst>
              <a:gd name="adj1" fmla="val 108693"/>
              <a:gd name="adj2" fmla="val -197751"/>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30000"/>
              </a:spcBef>
            </a:pPr>
            <a:r>
              <a:rPr lang="en-US" altLang="en-US" sz="3200">
                <a:latin typeface="Times New Roman" panose="02020603050405020304" pitchFamily="18" charset="0"/>
                <a:cs typeface="Times New Roman" panose="02020603050405020304" pitchFamily="18" charset="0"/>
              </a:rPr>
              <a:t>vibrations from equipment</a:t>
            </a:r>
          </a:p>
        </p:txBody>
      </p:sp>
      <p:sp>
        <p:nvSpPr>
          <p:cNvPr id="18" name="Rectangle 17"/>
          <p:cNvSpPr/>
          <p:nvPr/>
        </p:nvSpPr>
        <p:spPr>
          <a:xfrm>
            <a:off x="4713183" y="2978067"/>
            <a:ext cx="915635" cy="1631216"/>
          </a:xfrm>
          <a:prstGeom prst="rect">
            <a:avLst/>
          </a:prstGeom>
        </p:spPr>
        <p:txBody>
          <a:bodyPr wrap="none">
            <a:spAutoFit/>
          </a:bodyPr>
          <a:lstStyle/>
          <a:p>
            <a:r>
              <a:rPr lang="en-US" altLang="en-US" sz="9600" b="1">
                <a:solidFill>
                  <a:srgbClr val="FF0000"/>
                </a:solidFill>
                <a:latin typeface="Times New Roman" panose="02020603050405020304" pitchFamily="18" charset="0"/>
                <a:cs typeface="Times New Roman" panose="02020603050405020304" pitchFamily="18" charset="0"/>
              </a:rPr>
              <a:t>×</a:t>
            </a:r>
            <a:endParaRPr lang="en-US" sz="9600" b="1">
              <a:solidFill>
                <a:srgbClr val="FF0000"/>
              </a:solidFill>
            </a:endParaRPr>
          </a:p>
        </p:txBody>
      </p:sp>
      <p:sp>
        <p:nvSpPr>
          <p:cNvPr id="12" name="AutoShape 4"/>
          <p:cNvSpPr>
            <a:spLocks noChangeArrowheads="1"/>
          </p:cNvSpPr>
          <p:nvPr/>
        </p:nvSpPr>
        <p:spPr bwMode="auto">
          <a:xfrm>
            <a:off x="6120410" y="3395203"/>
            <a:ext cx="2884258" cy="637250"/>
          </a:xfrm>
          <a:prstGeom prst="wedgeRoundRectCallout">
            <a:avLst>
              <a:gd name="adj1" fmla="val -68331"/>
              <a:gd name="adj2" fmla="val -1952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30000"/>
              </a:spcBef>
            </a:pPr>
            <a:r>
              <a:rPr lang="en-US" altLang="en-US" sz="3200">
                <a:latin typeface="Times New Roman" panose="02020603050405020304" pitchFamily="18" charset="0"/>
                <a:cs typeface="Times New Roman" panose="02020603050405020304" pitchFamily="18" charset="0"/>
              </a:rPr>
              <a:t>cave-in hazards</a:t>
            </a:r>
          </a:p>
        </p:txBody>
      </p:sp>
      <p:sp>
        <p:nvSpPr>
          <p:cNvPr id="15" name="Rectangle 14"/>
          <p:cNvSpPr/>
          <p:nvPr/>
        </p:nvSpPr>
        <p:spPr>
          <a:xfrm>
            <a:off x="4743062" y="4230037"/>
            <a:ext cx="915635" cy="1631216"/>
          </a:xfrm>
          <a:prstGeom prst="rect">
            <a:avLst/>
          </a:prstGeom>
        </p:spPr>
        <p:txBody>
          <a:bodyPr wrap="none">
            <a:spAutoFit/>
          </a:bodyPr>
          <a:lstStyle/>
          <a:p>
            <a:r>
              <a:rPr lang="en-US" altLang="en-US" sz="9600" b="1">
                <a:solidFill>
                  <a:srgbClr val="FF0000"/>
                </a:solidFill>
                <a:latin typeface="Times New Roman" panose="02020603050405020304" pitchFamily="18" charset="0"/>
                <a:cs typeface="Times New Roman" panose="02020603050405020304" pitchFamily="18" charset="0"/>
              </a:rPr>
              <a:t>×</a:t>
            </a:r>
            <a:endParaRPr lang="en-US" sz="9600" b="1">
              <a:solidFill>
                <a:srgbClr val="FF0000"/>
              </a:solidFill>
            </a:endParaRPr>
          </a:p>
        </p:txBody>
      </p:sp>
      <p:sp>
        <p:nvSpPr>
          <p:cNvPr id="16" name="AutoShape 4"/>
          <p:cNvSpPr>
            <a:spLocks noChangeArrowheads="1"/>
          </p:cNvSpPr>
          <p:nvPr/>
        </p:nvSpPr>
        <p:spPr bwMode="auto">
          <a:xfrm>
            <a:off x="6362389" y="4876800"/>
            <a:ext cx="2400300" cy="1143000"/>
          </a:xfrm>
          <a:prstGeom prst="wedgeRoundRectCallout">
            <a:avLst>
              <a:gd name="adj1" fmla="val -68331"/>
              <a:gd name="adj2" fmla="val -1952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30000"/>
              </a:spcBef>
            </a:pPr>
            <a:r>
              <a:rPr lang="en-US" altLang="en-US" sz="3200">
                <a:latin typeface="Times New Roman" panose="02020603050405020304" pitchFamily="18" charset="0"/>
                <a:cs typeface="Times New Roman" panose="02020603050405020304" pitchFamily="18" charset="0"/>
              </a:rPr>
              <a:t>exposure to falling loads</a:t>
            </a:r>
          </a:p>
        </p:txBody>
      </p:sp>
      <p:sp>
        <p:nvSpPr>
          <p:cNvPr id="2" name="Slide Number Placeholder 1"/>
          <p:cNvSpPr>
            <a:spLocks noGrp="1"/>
          </p:cNvSpPr>
          <p:nvPr>
            <p:ph type="sldNum" sz="quarter" idx="10"/>
          </p:nvPr>
        </p:nvSpPr>
        <p:spPr/>
        <p:txBody>
          <a:bodyPr/>
          <a:lstStyle/>
          <a:p>
            <a:fld id="{CE4D45F6-FF50-4BC5-8A2D-899CD8EC2ED8}" type="slidenum">
              <a:rPr lang="en-US" smtClean="0"/>
              <a:t>59</a:t>
            </a:fld>
            <a:endParaRPr lang="en-US"/>
          </a:p>
        </p:txBody>
      </p:sp>
    </p:spTree>
    <p:extLst>
      <p:ext uri="{BB962C8B-B14F-4D97-AF65-F5344CB8AC3E}">
        <p14:creationId xmlns:p14="http://schemas.microsoft.com/office/powerpoint/2010/main" val="2972257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457200" y="503238"/>
            <a:ext cx="8229600" cy="563562"/>
          </a:xfrm>
        </p:spPr>
        <p:txBody>
          <a:bodyPr/>
          <a:lstStyle/>
          <a:p>
            <a:r>
              <a:rPr lang="en-GB" altLang="en-US">
                <a:latin typeface="Times New Roman" panose="02020603050405020304" pitchFamily="18" charset="0"/>
                <a:ea typeface="SimSun" panose="02010600030101010101" pitchFamily="2" charset="-122"/>
              </a:rPr>
              <a:t>Pre-Test</a:t>
            </a:r>
            <a:endParaRPr lang="en-US" altLang="en-US"/>
          </a:p>
        </p:txBody>
      </p:sp>
      <p:sp>
        <p:nvSpPr>
          <p:cNvPr id="19" name="Content Placeholder 2"/>
          <p:cNvSpPr txBox="1">
            <a:spLocks/>
          </p:cNvSpPr>
          <p:nvPr/>
        </p:nvSpPr>
        <p:spPr bwMode="auto">
          <a:xfrm>
            <a:off x="754459" y="2133600"/>
            <a:ext cx="7635081" cy="699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685800" indent="-22860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indent="0" algn="just" defTabSz="914400" eaLnBrk="1" hangingPunct="1">
              <a:buClr>
                <a:srgbClr val="3333FF"/>
              </a:buClr>
              <a:buNone/>
            </a:pPr>
            <a:r>
              <a:rPr lang="en-US" altLang="en-US" sz="4000">
                <a:latin typeface="Times New Roman" panose="02020603050405020304" pitchFamily="18" charset="0"/>
                <a:cs typeface="Times New Roman" panose="02020603050405020304" pitchFamily="18" charset="0"/>
              </a:rPr>
              <a:t>Please Begin Pre-Test (15 Minutes)</a:t>
            </a:r>
          </a:p>
        </p:txBody>
      </p:sp>
      <p:sp>
        <p:nvSpPr>
          <p:cNvPr id="2" name="Slide Number Placeholder 1"/>
          <p:cNvSpPr>
            <a:spLocks noGrp="1"/>
          </p:cNvSpPr>
          <p:nvPr>
            <p:ph type="sldNum" sz="quarter" idx="10"/>
          </p:nvPr>
        </p:nvSpPr>
        <p:spPr/>
        <p:txBody>
          <a:bodyPr/>
          <a:lstStyle/>
          <a:p>
            <a:fld id="{CE4D45F6-FF50-4BC5-8A2D-899CD8EC2ED8}" type="slidenum">
              <a:rPr lang="en-US" smtClean="0"/>
              <a:t>6</a:t>
            </a:fld>
            <a:endParaRPr lang="en-US"/>
          </a:p>
        </p:txBody>
      </p:sp>
    </p:spTree>
    <p:extLst>
      <p:ext uri="{BB962C8B-B14F-4D97-AF65-F5344CB8AC3E}">
        <p14:creationId xmlns:p14="http://schemas.microsoft.com/office/powerpoint/2010/main" val="27233490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C183D7F6-B498-43B3-948B-1728B52AA6E4}">
                <adec:decorative xmlns:adec="http://schemas.microsoft.com/office/drawing/2017/decorative" val="0"/>
              </a:ext>
            </a:extLst>
          </p:cNvPr>
          <p:cNvSpPr>
            <a:spLocks noGrp="1"/>
          </p:cNvSpPr>
          <p:nvPr>
            <p:ph type="title"/>
          </p:nvPr>
        </p:nvSpPr>
        <p:spPr>
          <a:xfrm>
            <a:off x="96253" y="533400"/>
            <a:ext cx="8819147" cy="563562"/>
          </a:xfrm>
        </p:spPr>
        <p:txBody>
          <a:bodyPr/>
          <a:lstStyle/>
          <a:p>
            <a:r>
              <a:rPr lang="en-GB" altLang="en-US" dirty="0">
                <a:latin typeface="Times New Roman" panose="02020603050405020304" pitchFamily="18" charset="0"/>
                <a:ea typeface="SimSun" panose="02010600030101010101" pitchFamily="2" charset="-122"/>
              </a:rPr>
              <a:t>Quiz 3</a:t>
            </a:r>
            <a:endParaRPr lang="en-US" altLang="en-US" dirty="0"/>
          </a:p>
        </p:txBody>
      </p:sp>
      <p:sp>
        <p:nvSpPr>
          <p:cNvPr id="13" name="Rectangle 6"/>
          <p:cNvSpPr>
            <a:spLocks noChangeArrowheads="1"/>
          </p:cNvSpPr>
          <p:nvPr/>
        </p:nvSpPr>
        <p:spPr bwMode="auto">
          <a:xfrm>
            <a:off x="66676" y="1087369"/>
            <a:ext cx="88487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eaLnBrk="1" hangingPunct="1">
              <a:buClr>
                <a:srgbClr val="0000FF"/>
              </a:buClr>
              <a:buFont typeface="Wingdings" panose="05000000000000000000" pitchFamily="2" charset="2"/>
              <a:buChar char="q"/>
            </a:pPr>
            <a:r>
              <a:rPr lang="en-US" altLang="en-US" sz="3200">
                <a:latin typeface="Times New Roman" panose="02020603050405020304" pitchFamily="18" charset="0"/>
                <a:ea typeface="AR PL UMing HK" charset="0"/>
                <a:cs typeface="Times New Roman" panose="02020603050405020304" pitchFamily="18" charset="0"/>
              </a:rPr>
              <a:t>How to prevent cars from falling into excavation?</a:t>
            </a:r>
          </a:p>
        </p:txBody>
      </p:sp>
      <p:pic>
        <p:nvPicPr>
          <p:cNvPr id="11" name="Picture 5">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0000" t="19260" r="20000" b="18518"/>
          <a:stretch>
            <a:fillRect/>
          </a:stretch>
        </p:blipFill>
        <p:spPr bwMode="auto">
          <a:xfrm>
            <a:off x="1659732" y="1796597"/>
            <a:ext cx="5788443" cy="450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4"/>
          <p:cNvSpPr>
            <a:spLocks noChangeArrowheads="1"/>
          </p:cNvSpPr>
          <p:nvPr/>
        </p:nvSpPr>
        <p:spPr bwMode="auto">
          <a:xfrm>
            <a:off x="228600" y="1803307"/>
            <a:ext cx="2215551" cy="1364498"/>
          </a:xfrm>
          <a:prstGeom prst="wedgeRoundRectCallout">
            <a:avLst>
              <a:gd name="adj1" fmla="val 39870"/>
              <a:gd name="adj2" fmla="val 10099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lstStyle/>
          <a:p>
            <a:pPr algn="ctr">
              <a:spcBef>
                <a:spcPct val="30000"/>
              </a:spcBef>
            </a:pPr>
            <a:r>
              <a:rPr lang="en-US" altLang="en-US" sz="3200">
                <a:latin typeface="Times New Roman"/>
                <a:cs typeface="Times New Roman"/>
              </a:rPr>
              <a:t>install barricades</a:t>
            </a:r>
            <a:endParaRPr lang="en-US" altLang="en-US" sz="3200">
              <a:latin typeface="Times New Roman" panose="02020603050405020304" pitchFamily="18" charset="0"/>
              <a:cs typeface="Times New Roman" panose="02020603050405020304" pitchFamily="18" charset="0"/>
            </a:endParaRPr>
          </a:p>
        </p:txBody>
      </p:sp>
      <p:sp>
        <p:nvSpPr>
          <p:cNvPr id="15" name="Rectangle 14"/>
          <p:cNvSpPr/>
          <p:nvPr/>
        </p:nvSpPr>
        <p:spPr>
          <a:xfrm>
            <a:off x="2002505" y="2609090"/>
            <a:ext cx="915635" cy="1631216"/>
          </a:xfrm>
          <a:prstGeom prst="rect">
            <a:avLst/>
          </a:prstGeom>
        </p:spPr>
        <p:txBody>
          <a:bodyPr wrap="none">
            <a:spAutoFit/>
          </a:bodyPr>
          <a:lstStyle/>
          <a:p>
            <a:r>
              <a:rPr lang="en-US" altLang="en-US" sz="9600" b="1">
                <a:solidFill>
                  <a:srgbClr val="FF0000"/>
                </a:solidFill>
                <a:latin typeface="Times New Roman" panose="02020603050405020304" pitchFamily="18" charset="0"/>
                <a:cs typeface="Times New Roman" panose="02020603050405020304" pitchFamily="18" charset="0"/>
              </a:rPr>
              <a:t>×</a:t>
            </a:r>
            <a:endParaRPr lang="en-US" sz="9600" b="1">
              <a:solidFill>
                <a:srgbClr val="FF0000"/>
              </a:solidFill>
            </a:endParaRPr>
          </a:p>
        </p:txBody>
      </p:sp>
      <p:sp>
        <p:nvSpPr>
          <p:cNvPr id="8" name="AutoShape 4"/>
          <p:cNvSpPr>
            <a:spLocks noChangeArrowheads="1"/>
          </p:cNvSpPr>
          <p:nvPr/>
        </p:nvSpPr>
        <p:spPr bwMode="auto">
          <a:xfrm>
            <a:off x="235940" y="4362539"/>
            <a:ext cx="3158704" cy="2133150"/>
          </a:xfrm>
          <a:prstGeom prst="wedgeRoundRectCallout">
            <a:avLst>
              <a:gd name="adj1" fmla="val 67160"/>
              <a:gd name="adj2" fmla="val 5839"/>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lstStyle/>
          <a:p>
            <a:pPr algn="ctr">
              <a:spcBef>
                <a:spcPct val="30000"/>
              </a:spcBef>
            </a:pPr>
            <a:r>
              <a:rPr lang="en-US" altLang="en-US" sz="3200">
                <a:latin typeface="Times New Roman"/>
                <a:cs typeface="Times New Roman"/>
              </a:rPr>
              <a:t>keep spoil at least 2 feet away from the excavation </a:t>
            </a:r>
            <a:endParaRPr lang="en-US" altLang="en-US" sz="3200">
              <a:latin typeface="Times New Roman" panose="02020603050405020304" pitchFamily="18" charset="0"/>
              <a:cs typeface="Times New Roman" panose="02020603050405020304" pitchFamily="18" charset="0"/>
            </a:endParaRPr>
          </a:p>
        </p:txBody>
      </p:sp>
      <p:sp>
        <p:nvSpPr>
          <p:cNvPr id="16" name="Rectangle 15"/>
          <p:cNvSpPr/>
          <p:nvPr/>
        </p:nvSpPr>
        <p:spPr>
          <a:xfrm>
            <a:off x="3503965" y="4114800"/>
            <a:ext cx="915635" cy="1631216"/>
          </a:xfrm>
          <a:prstGeom prst="rect">
            <a:avLst/>
          </a:prstGeom>
        </p:spPr>
        <p:txBody>
          <a:bodyPr wrap="none">
            <a:spAutoFit/>
          </a:bodyPr>
          <a:lstStyle/>
          <a:p>
            <a:r>
              <a:rPr lang="en-US" altLang="en-US" sz="9600" b="1">
                <a:solidFill>
                  <a:srgbClr val="FF0000"/>
                </a:solidFill>
                <a:latin typeface="Times New Roman" panose="02020603050405020304" pitchFamily="18" charset="0"/>
                <a:cs typeface="Times New Roman" panose="02020603050405020304" pitchFamily="18" charset="0"/>
              </a:rPr>
              <a:t>×</a:t>
            </a:r>
            <a:endParaRPr lang="en-US" sz="9600" b="1">
              <a:solidFill>
                <a:srgbClr val="FF0000"/>
              </a:solidFill>
            </a:endParaRPr>
          </a:p>
        </p:txBody>
      </p:sp>
      <p:sp>
        <p:nvSpPr>
          <p:cNvPr id="17" name="Rectangle 16"/>
          <p:cNvSpPr/>
          <p:nvPr/>
        </p:nvSpPr>
        <p:spPr>
          <a:xfrm>
            <a:off x="4646965" y="3962400"/>
            <a:ext cx="915635" cy="1631216"/>
          </a:xfrm>
          <a:prstGeom prst="rect">
            <a:avLst/>
          </a:prstGeom>
        </p:spPr>
        <p:txBody>
          <a:bodyPr wrap="none">
            <a:spAutoFit/>
          </a:bodyPr>
          <a:lstStyle/>
          <a:p>
            <a:r>
              <a:rPr lang="en-US" altLang="en-US" sz="9600" b="1">
                <a:solidFill>
                  <a:srgbClr val="FF0000"/>
                </a:solidFill>
                <a:latin typeface="Times New Roman" panose="02020603050405020304" pitchFamily="18" charset="0"/>
                <a:cs typeface="Times New Roman" panose="02020603050405020304" pitchFamily="18" charset="0"/>
              </a:rPr>
              <a:t>×</a:t>
            </a:r>
            <a:endParaRPr lang="en-US" sz="9600" b="1">
              <a:solidFill>
                <a:srgbClr val="FF0000"/>
              </a:solidFill>
            </a:endParaRPr>
          </a:p>
        </p:txBody>
      </p:sp>
      <p:sp>
        <p:nvSpPr>
          <p:cNvPr id="12" name="AutoShape 4"/>
          <p:cNvSpPr>
            <a:spLocks noChangeArrowheads="1"/>
          </p:cNvSpPr>
          <p:nvPr/>
        </p:nvSpPr>
        <p:spPr bwMode="auto">
          <a:xfrm>
            <a:off x="4572001" y="5276810"/>
            <a:ext cx="3696764" cy="1227377"/>
          </a:xfrm>
          <a:prstGeom prst="wedgeRoundRectCallout">
            <a:avLst>
              <a:gd name="adj1" fmla="val -36457"/>
              <a:gd name="adj2" fmla="val -65719"/>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lstStyle/>
          <a:p>
            <a:pPr algn="ctr">
              <a:spcBef>
                <a:spcPct val="30000"/>
              </a:spcBef>
            </a:pPr>
            <a:r>
              <a:rPr lang="en-US" sz="3200">
                <a:latin typeface="Times New Roman"/>
                <a:cs typeface="Times New Roman"/>
              </a:rPr>
              <a:t>require a designated trained flagperson</a:t>
            </a:r>
          </a:p>
        </p:txBody>
      </p:sp>
      <p:sp>
        <p:nvSpPr>
          <p:cNvPr id="2" name="Slide Number Placeholder 1"/>
          <p:cNvSpPr>
            <a:spLocks noGrp="1"/>
          </p:cNvSpPr>
          <p:nvPr>
            <p:ph type="sldNum" sz="quarter" idx="10"/>
          </p:nvPr>
        </p:nvSpPr>
        <p:spPr/>
        <p:txBody>
          <a:bodyPr/>
          <a:lstStyle/>
          <a:p>
            <a:fld id="{CE4D45F6-FF50-4BC5-8A2D-899CD8EC2ED8}" type="slidenum">
              <a:rPr lang="en-US" smtClean="0"/>
              <a:t>60</a:t>
            </a:fld>
            <a:endParaRPr lang="en-US"/>
          </a:p>
        </p:txBody>
      </p:sp>
    </p:spTree>
    <p:extLst>
      <p:ext uri="{BB962C8B-B14F-4D97-AF65-F5344CB8AC3E}">
        <p14:creationId xmlns:p14="http://schemas.microsoft.com/office/powerpoint/2010/main" val="35162877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1" y="609600"/>
            <a:ext cx="9144000" cy="563562"/>
          </a:xfrm>
        </p:spPr>
        <p:txBody>
          <a:bodyPr/>
          <a:lstStyle/>
          <a:p>
            <a:r>
              <a:rPr lang="en-GB" altLang="en-US" dirty="0">
                <a:latin typeface="Times New Roman" panose="02020603050405020304" pitchFamily="18" charset="0"/>
                <a:ea typeface="SimSun" panose="02010600030101010101" pitchFamily="2" charset="-122"/>
              </a:rPr>
              <a:t>Training Modules Agenda for Section III</a:t>
            </a:r>
            <a:endParaRPr lang="en-US" altLang="en-US" dirty="0"/>
          </a:p>
        </p:txBody>
      </p:sp>
      <p:sp>
        <p:nvSpPr>
          <p:cNvPr id="11" name="Content Placeholder 2"/>
          <p:cNvSpPr>
            <a:spLocks noGrp="1"/>
          </p:cNvSpPr>
          <p:nvPr>
            <p:ph idx="1"/>
          </p:nvPr>
        </p:nvSpPr>
        <p:spPr>
          <a:xfrm>
            <a:off x="457200" y="1196181"/>
            <a:ext cx="8458200" cy="1242219"/>
          </a:xfrm>
        </p:spPr>
        <p:txBody>
          <a:bodyPr/>
          <a:lstStyle/>
          <a:p>
            <a:pPr algn="just">
              <a:buClr>
                <a:schemeClr val="bg1">
                  <a:lumMod val="75000"/>
                </a:schemeClr>
              </a:buClr>
              <a:buFont typeface="Wingdings" panose="05000000000000000000" pitchFamily="2" charset="2"/>
              <a:buChar char="q"/>
            </a:pPr>
            <a:r>
              <a:rPr lang="en-US" altLang="en-US" sz="2800">
                <a:solidFill>
                  <a:schemeClr val="bg1">
                    <a:lumMod val="75000"/>
                  </a:schemeClr>
                </a:solidFill>
                <a:latin typeface="Times New Roman" panose="02020603050405020304" pitchFamily="18" charset="0"/>
                <a:cs typeface="Times New Roman" panose="02020603050405020304" pitchFamily="18" charset="0"/>
              </a:rPr>
              <a:t> </a:t>
            </a:r>
            <a:r>
              <a:rPr lang="en-US" altLang="en-US">
                <a:solidFill>
                  <a:schemeClr val="bg1">
                    <a:lumMod val="75000"/>
                  </a:schemeClr>
                </a:solidFill>
                <a:latin typeface="Times New Roman" panose="02020603050405020304" pitchFamily="18" charset="0"/>
                <a:cs typeface="Times New Roman" panose="02020603050405020304" pitchFamily="18" charset="0"/>
              </a:rPr>
              <a:t>Section I: Basic Terms and Case Study</a:t>
            </a:r>
          </a:p>
          <a:p>
            <a:pPr algn="just">
              <a:buClr>
                <a:schemeClr val="bg1">
                  <a:lumMod val="75000"/>
                </a:schemeClr>
              </a:buClr>
              <a:buFont typeface="Wingdings" panose="05000000000000000000" pitchFamily="2" charset="2"/>
              <a:buChar char="q"/>
            </a:pPr>
            <a:r>
              <a:rPr lang="en-US" altLang="en-US">
                <a:solidFill>
                  <a:schemeClr val="bg1">
                    <a:lumMod val="75000"/>
                  </a:schemeClr>
                </a:solidFill>
                <a:latin typeface="Times New Roman" panose="02020603050405020304" pitchFamily="18" charset="0"/>
                <a:cs typeface="Times New Roman" panose="02020603050405020304" pitchFamily="18" charset="0"/>
              </a:rPr>
              <a:t> Section II: Excavation Hazards in Construction</a:t>
            </a:r>
          </a:p>
        </p:txBody>
      </p:sp>
      <p:sp>
        <p:nvSpPr>
          <p:cNvPr id="16" name="Content Placeholder 2"/>
          <p:cNvSpPr txBox="1">
            <a:spLocks/>
          </p:cNvSpPr>
          <p:nvPr/>
        </p:nvSpPr>
        <p:spPr bwMode="auto">
          <a:xfrm>
            <a:off x="457200" y="2362200"/>
            <a:ext cx="8458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just">
              <a:buClr>
                <a:srgbClr val="3333FF"/>
              </a:buClr>
              <a:buFont typeface="Wingdings" panose="05000000000000000000" pitchFamily="2" charset="2"/>
              <a:buChar char="q"/>
            </a:pPr>
            <a:r>
              <a:rPr lang="en-US" altLang="en-US" sz="2800" kern="0">
                <a:latin typeface="Times New Roman" panose="02020603050405020304" pitchFamily="18" charset="0"/>
                <a:cs typeface="Times New Roman" panose="02020603050405020304" pitchFamily="18" charset="0"/>
              </a:rPr>
              <a:t> </a:t>
            </a:r>
            <a:r>
              <a:rPr lang="en-US" altLang="en-US" kern="0">
                <a:latin typeface="Times New Roman" panose="02020603050405020304" pitchFamily="18" charset="0"/>
                <a:cs typeface="Times New Roman" panose="02020603050405020304" pitchFamily="18" charset="0"/>
              </a:rPr>
              <a:t>Section III: Excavation Hazards Prevention</a:t>
            </a:r>
          </a:p>
          <a:p>
            <a:pPr lvl="1" algn="just">
              <a:buClr>
                <a:srgbClr val="3333FF"/>
              </a:buClr>
              <a:buFont typeface="Wingdings" panose="05000000000000000000" pitchFamily="2" charset="2"/>
              <a:buChar char="§"/>
            </a:pPr>
            <a:r>
              <a:rPr lang="en-US" kern="0">
                <a:latin typeface="Times New Roman" panose="02020603050405020304" pitchFamily="18" charset="0"/>
                <a:cs typeface="Times New Roman" panose="02020603050405020304" pitchFamily="18" charset="0"/>
              </a:rPr>
              <a:t>Cave-in Protection Measures</a:t>
            </a:r>
            <a:endParaRPr lang="en-US" sz="2600" kern="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en-US" altLang="en-US" kern="0">
                <a:latin typeface="Times New Roman" panose="02020603050405020304" pitchFamily="18" charset="0"/>
                <a:cs typeface="Times New Roman" panose="02020603050405020304" pitchFamily="18" charset="0"/>
              </a:rPr>
              <a:t>Look for Standing Water in Trenches</a:t>
            </a:r>
          </a:p>
          <a:p>
            <a:pPr lvl="1" algn="just">
              <a:buClr>
                <a:srgbClr val="3333FF"/>
              </a:buClr>
              <a:buFont typeface="Wingdings" panose="05000000000000000000" pitchFamily="2" charset="2"/>
              <a:buChar char="§"/>
            </a:pPr>
            <a:r>
              <a:rPr lang="en-US" altLang="en-US" kern="0">
                <a:latin typeface="Times New Roman" panose="02020603050405020304" pitchFamily="18" charset="0"/>
                <a:cs typeface="Times New Roman" panose="02020603050405020304" pitchFamily="18" charset="0"/>
              </a:rPr>
              <a:t>Test for Atmospheric Hazards</a:t>
            </a:r>
          </a:p>
          <a:p>
            <a:pPr lvl="1" algn="just">
              <a:buClr>
                <a:srgbClr val="3333FF"/>
              </a:buClr>
              <a:buFont typeface="Wingdings" panose="05000000000000000000" pitchFamily="2" charset="2"/>
              <a:buChar char="§"/>
            </a:pPr>
            <a:r>
              <a:rPr lang="en-US" altLang="en-US" kern="0">
                <a:latin typeface="Times New Roman" panose="02020603050405020304" pitchFamily="18" charset="0"/>
                <a:cs typeface="Times New Roman" panose="02020603050405020304" pitchFamily="18" charset="0"/>
              </a:rPr>
              <a:t>Ensure a Safe Way of Entering and Exit</a:t>
            </a:r>
          </a:p>
          <a:p>
            <a:pPr lvl="1" algn="just">
              <a:buClr>
                <a:srgbClr val="3333FF"/>
              </a:buClr>
              <a:buFont typeface="Wingdings" panose="05000000000000000000" pitchFamily="2" charset="2"/>
              <a:buChar char="§"/>
            </a:pPr>
            <a:r>
              <a:rPr lang="en-US" altLang="zh-CN" kern="0">
                <a:latin typeface="Times New Roman" panose="02020603050405020304" pitchFamily="18" charset="0"/>
                <a:cs typeface="Times New Roman" panose="02020603050405020304" pitchFamily="18" charset="0"/>
              </a:rPr>
              <a:t>Don’t</a:t>
            </a:r>
            <a:r>
              <a:rPr lang="en-US" altLang="en-US" kern="0">
                <a:latin typeface="Times New Roman" panose="02020603050405020304" pitchFamily="18" charset="0"/>
                <a:cs typeface="Times New Roman" panose="02020603050405020304" pitchFamily="18" charset="0"/>
              </a:rPr>
              <a:t> Work under Suspended or Raised </a:t>
            </a:r>
            <a:r>
              <a:rPr lang="en-US" altLang="zh-CN" kern="0">
                <a:latin typeface="Times New Roman" panose="02020603050405020304" pitchFamily="18" charset="0"/>
                <a:cs typeface="Times New Roman" panose="02020603050405020304" pitchFamily="18" charset="0"/>
              </a:rPr>
              <a:t>Loads</a:t>
            </a:r>
            <a:endParaRPr lang="en-US" altLang="en-US" kern="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en-US" altLang="en-US" kern="0">
                <a:latin typeface="Times New Roman" panose="02020603050405020304" pitchFamily="18" charset="0"/>
                <a:cs typeface="Times New Roman" panose="02020603050405020304" pitchFamily="18" charset="0"/>
              </a:rPr>
              <a:t>Keep Materials Away from Trench Edges </a:t>
            </a:r>
          </a:p>
          <a:p>
            <a:pPr lvl="1" algn="just">
              <a:buClr>
                <a:srgbClr val="3333FF"/>
              </a:buClr>
              <a:buFont typeface="Wingdings" panose="05000000000000000000" pitchFamily="2" charset="2"/>
              <a:buChar char="§"/>
            </a:pPr>
            <a:r>
              <a:rPr lang="en-GB" altLang="en-US">
                <a:latin typeface="Times New Roman" panose="02020603050405020304" pitchFamily="18" charset="0"/>
                <a:ea typeface="SimSun" panose="02010600030101010101" pitchFamily="2" charset="-122"/>
              </a:rPr>
              <a:t>Never Dig Trench Unless Being Properly </a:t>
            </a:r>
            <a:r>
              <a:rPr lang="en-US" altLang="zh-CN">
                <a:latin typeface="Times New Roman" panose="02020603050405020304" pitchFamily="18" charset="0"/>
                <a:ea typeface="SimSun" panose="02010600030101010101" pitchFamily="2" charset="-122"/>
              </a:rPr>
              <a:t>I</a:t>
            </a:r>
            <a:r>
              <a:rPr lang="en-GB" altLang="en-US">
                <a:latin typeface="Times New Roman" panose="02020603050405020304" pitchFamily="18" charset="0"/>
                <a:ea typeface="SimSun" panose="02010600030101010101" pitchFamily="2" charset="-122"/>
              </a:rPr>
              <a:t>nspected</a:t>
            </a:r>
            <a:endParaRPr lang="en-US" altLang="en-US">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61</a:t>
            </a:fld>
            <a:endParaRPr lang="en-US"/>
          </a:p>
        </p:txBody>
      </p:sp>
    </p:spTree>
    <p:extLst>
      <p:ext uri="{BB962C8B-B14F-4D97-AF65-F5344CB8AC3E}">
        <p14:creationId xmlns:p14="http://schemas.microsoft.com/office/powerpoint/2010/main" val="9605014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73302" y="609600"/>
            <a:ext cx="8819147" cy="563562"/>
          </a:xfrm>
        </p:spPr>
        <p:txBody>
          <a:bodyPr/>
          <a:lstStyle/>
          <a:p>
            <a:r>
              <a:rPr lang="en-GB" altLang="en-US" dirty="0">
                <a:latin typeface="Times New Roman" panose="02020603050405020304" pitchFamily="18" charset="0"/>
                <a:ea typeface="SimSun" panose="02010600030101010101" pitchFamily="2" charset="-122"/>
              </a:rPr>
              <a:t>Cave-In Protection Measures (Part 1)</a:t>
            </a:r>
            <a:endParaRPr lang="en-US" altLang="en-US" dirty="0"/>
          </a:p>
        </p:txBody>
      </p:sp>
      <p:sp>
        <p:nvSpPr>
          <p:cNvPr id="11" name="Rectangle 6"/>
          <p:cNvSpPr>
            <a:spLocks noChangeArrowheads="1"/>
          </p:cNvSpPr>
          <p:nvPr/>
        </p:nvSpPr>
        <p:spPr bwMode="auto">
          <a:xfrm>
            <a:off x="381000" y="1782761"/>
            <a:ext cx="8153400" cy="412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eaLnBrk="1" hangingPunct="1">
              <a:buClr>
                <a:srgbClr val="0000FF"/>
              </a:buClr>
              <a:buFont typeface="Wingdings" panose="05000000000000000000" pitchFamily="2" charset="2"/>
              <a:buChar char="q"/>
            </a:pPr>
            <a:r>
              <a:rPr lang="en-US" altLang="zh-CN" sz="3200">
                <a:latin typeface="Times New Roman" panose="02020603050405020304" pitchFamily="18" charset="0"/>
                <a:ea typeface="AR PL UMing HK" charset="0"/>
                <a:cs typeface="Times New Roman" panose="02020603050405020304" pitchFamily="18" charset="0"/>
              </a:rPr>
              <a:t>OSHA excavation standards requires a protective system in place</a:t>
            </a:r>
          </a:p>
          <a:p>
            <a:pPr marL="914400" lvl="1" indent="-457200" algn="just">
              <a:spcBef>
                <a:spcPts val="1200"/>
              </a:spcBef>
              <a:buClr>
                <a:srgbClr val="0000FF"/>
              </a:buClr>
              <a:buFont typeface="Wingdings" panose="05000000000000000000" pitchFamily="2" charset="2"/>
              <a:buChar char="§"/>
            </a:pPr>
            <a:r>
              <a:rPr lang="en-US" altLang="zh-CN" sz="2800">
                <a:latin typeface="Times New Roman" panose="02020603050405020304" pitchFamily="18" charset="0"/>
                <a:ea typeface="AR PL UMing HK" charset="0"/>
                <a:cs typeface="Times New Roman" panose="02020603050405020304" pitchFamily="18" charset="0"/>
              </a:rPr>
              <a:t>when an excavation is 5 feet deep or greater unless the excavation is made entirely in stable rock</a:t>
            </a:r>
          </a:p>
          <a:p>
            <a:pPr marL="914400" lvl="1" indent="-457200" algn="just">
              <a:spcBef>
                <a:spcPts val="1200"/>
              </a:spcBef>
              <a:buClr>
                <a:srgbClr val="0000FF"/>
              </a:buClr>
              <a:buFont typeface="Wingdings" panose="05000000000000000000" pitchFamily="2" charset="2"/>
              <a:buChar char="§"/>
            </a:pPr>
            <a:r>
              <a:rPr lang="en-US" sz="2800">
                <a:latin typeface="Times New Roman" panose="02020603050405020304" pitchFamily="18" charset="0"/>
                <a:ea typeface="AR PL UMing HK" charset="0"/>
                <a:cs typeface="Times New Roman" panose="02020603050405020304" pitchFamily="18" charset="0"/>
              </a:rPr>
              <a:t>If less than 5 feet deep, a competent person may determine that a protective system is required. </a:t>
            </a:r>
          </a:p>
          <a:p>
            <a:pPr marL="914400" lvl="1" indent="-457200" algn="just">
              <a:spcBef>
                <a:spcPts val="1200"/>
              </a:spcBef>
              <a:buClr>
                <a:srgbClr val="0000FF"/>
              </a:buClr>
              <a:buFont typeface="Wingdings" panose="05000000000000000000" pitchFamily="2" charset="2"/>
              <a:buChar char="§"/>
            </a:pPr>
            <a:endParaRPr lang="en-US" altLang="zh-CN" sz="2800">
              <a:latin typeface="Times New Roman" panose="02020603050405020304" pitchFamily="18" charset="0"/>
              <a:ea typeface="AR PL UMing HK" charset="0"/>
              <a:cs typeface="Times New Roman" panose="02020603050405020304" pitchFamily="18" charset="0"/>
            </a:endParaRPr>
          </a:p>
        </p:txBody>
      </p:sp>
      <p:sp>
        <p:nvSpPr>
          <p:cNvPr id="7" name="Rectangle 6"/>
          <p:cNvSpPr/>
          <p:nvPr/>
        </p:nvSpPr>
        <p:spPr>
          <a:xfrm>
            <a:off x="3048000" y="5676134"/>
            <a:ext cx="3387436" cy="461665"/>
          </a:xfrm>
          <a:prstGeom prst="rect">
            <a:avLst/>
          </a:prstGeom>
        </p:spPr>
        <p:txBody>
          <a:bodyPr wrap="square">
            <a:spAutoFit/>
          </a:bodyPr>
          <a:lstStyle/>
          <a:p>
            <a:pPr algn="ctr"/>
            <a:r>
              <a:rPr lang="en-US" altLang="en-US" sz="2400" kern="0">
                <a:latin typeface="Times New Roman" panose="02020603050405020304" pitchFamily="18" charset="0"/>
                <a:cs typeface="Times New Roman" panose="02020603050405020304" pitchFamily="18" charset="0"/>
              </a:rPr>
              <a:t>OSHA Publication: </a:t>
            </a:r>
            <a:r>
              <a:rPr lang="en-US" altLang="en-US" sz="2400" kern="0">
                <a:latin typeface="Times New Roman" panose="02020603050405020304" pitchFamily="18" charset="0"/>
                <a:cs typeface="Times New Roman" panose="02020603050405020304" pitchFamily="18" charset="0"/>
                <a:hlinkClick r:id="rId4"/>
              </a:rPr>
              <a:t>2226</a:t>
            </a:r>
            <a:endParaRPr lang="en-US" sz="2400" ker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62</a:t>
            </a:fld>
            <a:endParaRPr lang="en-US"/>
          </a:p>
        </p:txBody>
      </p:sp>
    </p:spTree>
    <p:extLst>
      <p:ext uri="{BB962C8B-B14F-4D97-AF65-F5344CB8AC3E}">
        <p14:creationId xmlns:p14="http://schemas.microsoft.com/office/powerpoint/2010/main" val="37798029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76198" y="609600"/>
            <a:ext cx="8819147" cy="563562"/>
          </a:xfrm>
        </p:spPr>
        <p:txBody>
          <a:bodyPr/>
          <a:lstStyle/>
          <a:p>
            <a:r>
              <a:rPr lang="en-GB" altLang="en-US" dirty="0">
                <a:latin typeface="Times New Roman" panose="02020603050405020304" pitchFamily="18" charset="0"/>
                <a:ea typeface="SimSun" panose="02010600030101010101" pitchFamily="2" charset="-122"/>
              </a:rPr>
              <a:t>Cave-In Protection Measures (Part 2)</a:t>
            </a:r>
            <a:endParaRPr lang="en-US" altLang="en-US" dirty="0"/>
          </a:p>
        </p:txBody>
      </p:sp>
      <p:sp>
        <p:nvSpPr>
          <p:cNvPr id="11" name="Rectangle 6"/>
          <p:cNvSpPr>
            <a:spLocks noChangeArrowheads="1"/>
          </p:cNvSpPr>
          <p:nvPr/>
        </p:nvSpPr>
        <p:spPr bwMode="auto">
          <a:xfrm>
            <a:off x="192022" y="1219200"/>
            <a:ext cx="8570978"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en-US" altLang="zh-CN" sz="3200">
                <a:latin typeface="Times New Roman" panose="02020603050405020304" pitchFamily="18" charset="0"/>
                <a:ea typeface="AR PL UMing HK" charset="0"/>
                <a:cs typeface="Times New Roman" panose="02020603050405020304" pitchFamily="18" charset="0"/>
              </a:rPr>
              <a:t>Do not enter unprotected trenches</a:t>
            </a:r>
          </a:p>
          <a:p>
            <a:pPr marL="457200" indent="-457200" algn="just">
              <a:buClr>
                <a:srgbClr val="0000FF"/>
              </a:buClr>
              <a:buFont typeface="Wingdings" panose="05000000000000000000" pitchFamily="2" charset="2"/>
              <a:buChar char="q"/>
            </a:pPr>
            <a:r>
              <a:rPr lang="en-US" altLang="zh-CN" sz="3200">
                <a:latin typeface="Times New Roman" panose="02020603050405020304" pitchFamily="18" charset="0"/>
                <a:ea typeface="AR PL UMing HK" charset="0"/>
                <a:cs typeface="Times New Roman" panose="02020603050405020304" pitchFamily="18" charset="0"/>
              </a:rPr>
              <a:t>When excavations are ≥ 5 feet deep,</a:t>
            </a:r>
            <a:r>
              <a:rPr lang="en-US" altLang="zh-CN" sz="3600">
                <a:latin typeface="Times New Roman" panose="02020603050405020304" pitchFamily="18" charset="0"/>
                <a:ea typeface="AR PL UMing HK" charset="0"/>
                <a:cs typeface="Times New Roman" panose="02020603050405020304" pitchFamily="18" charset="0"/>
              </a:rPr>
              <a:t> </a:t>
            </a:r>
            <a:r>
              <a:rPr lang="en-US" altLang="zh-CN" sz="3200">
                <a:latin typeface="Times New Roman" panose="02020603050405020304" pitchFamily="18" charset="0"/>
                <a:ea typeface="AR PL UMing HK" charset="0"/>
                <a:cs typeface="Times New Roman" panose="02020603050405020304" pitchFamily="18" charset="0"/>
              </a:rPr>
              <a:t>p</a:t>
            </a:r>
            <a:r>
              <a:rPr lang="en-US" altLang="en-US" sz="3200">
                <a:latin typeface="Times New Roman" panose="02020603050405020304" pitchFamily="18" charset="0"/>
                <a:ea typeface="AR PL UMing HK" charset="0"/>
                <a:cs typeface="Times New Roman" panose="02020603050405020304" pitchFamily="18" charset="0"/>
              </a:rPr>
              <a:t>rotective systems are required unless the excavation is made entirely in stable rock</a:t>
            </a:r>
          </a:p>
        </p:txBody>
      </p:sp>
      <p:pic>
        <p:nvPicPr>
          <p:cNvPr id="3" name="Picture 2" descr="This figure shows good cave-in protection measures" title="cave-in protection measur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3500" y="3388896"/>
            <a:ext cx="6705600" cy="2657526"/>
          </a:xfrm>
          <a:prstGeom prst="rect">
            <a:avLst/>
          </a:prstGeom>
        </p:spPr>
      </p:pic>
      <p:sp>
        <p:nvSpPr>
          <p:cNvPr id="7" name="Rectangle 6"/>
          <p:cNvSpPr/>
          <p:nvPr/>
        </p:nvSpPr>
        <p:spPr>
          <a:xfrm>
            <a:off x="4343400" y="3962400"/>
            <a:ext cx="949038" cy="1569660"/>
          </a:xfrm>
          <a:prstGeom prst="rect">
            <a:avLst/>
          </a:prstGeom>
        </p:spPr>
        <p:txBody>
          <a:bodyPr wrap="square">
            <a:spAutoFit/>
          </a:bodyPr>
          <a:lstStyle/>
          <a:p>
            <a:r>
              <a:rPr lang="en-US" altLang="en-US" sz="9600" b="1">
                <a:solidFill>
                  <a:srgbClr val="00B050"/>
                </a:solidFill>
                <a:latin typeface="Times New Roman" panose="02020603050405020304" pitchFamily="18" charset="0"/>
                <a:cs typeface="Times New Roman" panose="02020603050405020304" pitchFamily="18" charset="0"/>
              </a:rPr>
              <a:t>√</a:t>
            </a:r>
            <a:endParaRPr lang="en-US" sz="9600" b="1">
              <a:solidFill>
                <a:srgbClr val="00B050"/>
              </a:solidFill>
            </a:endParaRPr>
          </a:p>
        </p:txBody>
      </p:sp>
      <p:sp>
        <p:nvSpPr>
          <p:cNvPr id="12" name="Rectangle 11"/>
          <p:cNvSpPr/>
          <p:nvPr/>
        </p:nvSpPr>
        <p:spPr>
          <a:xfrm>
            <a:off x="135877" y="6096000"/>
            <a:ext cx="8703323" cy="461665"/>
          </a:xfrm>
          <a:prstGeom prst="rect">
            <a:avLst/>
          </a:prstGeom>
        </p:spPr>
        <p:txBody>
          <a:bodyPr wrap="square">
            <a:spAutoFit/>
          </a:bodyPr>
          <a:lstStyle/>
          <a:p>
            <a:pPr algn="ctr"/>
            <a:r>
              <a:rPr lang="en-US" altLang="en-US" sz="2400" kern="0">
                <a:latin typeface="Times New Roman" panose="02020603050405020304" pitchFamily="18" charset="0"/>
                <a:cs typeface="Times New Roman" panose="02020603050405020304" pitchFamily="18" charset="0"/>
              </a:rPr>
              <a:t>OSHA: </a:t>
            </a:r>
            <a:r>
              <a:rPr lang="en-US" altLang="en-US" sz="2400" kern="0">
                <a:latin typeface="Times New Roman" panose="02020603050405020304" pitchFamily="18" charset="0"/>
                <a:cs typeface="Times New Roman" panose="02020603050405020304" pitchFamily="18" charset="0"/>
                <a:hlinkClick r:id="rId5"/>
              </a:rPr>
              <a:t>Trenching and Excavation Safety Factsheet</a:t>
            </a:r>
            <a:endParaRPr lang="en-US" sz="2400" ker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63</a:t>
            </a:fld>
            <a:endParaRPr lang="en-US"/>
          </a:p>
        </p:txBody>
      </p:sp>
    </p:spTree>
    <p:extLst>
      <p:ext uri="{BB962C8B-B14F-4D97-AF65-F5344CB8AC3E}">
        <p14:creationId xmlns:p14="http://schemas.microsoft.com/office/powerpoint/2010/main" val="23698461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76198" y="609600"/>
            <a:ext cx="8819147" cy="563562"/>
          </a:xfrm>
        </p:spPr>
        <p:txBody>
          <a:bodyPr/>
          <a:lstStyle/>
          <a:p>
            <a:r>
              <a:rPr lang="en-GB" altLang="en-US" dirty="0">
                <a:latin typeface="Times New Roman" panose="02020603050405020304" pitchFamily="18" charset="0"/>
                <a:ea typeface="SimSun" panose="02010600030101010101" pitchFamily="2" charset="-122"/>
              </a:rPr>
              <a:t>Cave-In Protection Measures (Part 3)</a:t>
            </a:r>
            <a:endParaRPr lang="en-US" altLang="en-US" dirty="0"/>
          </a:p>
        </p:txBody>
      </p:sp>
      <p:sp>
        <p:nvSpPr>
          <p:cNvPr id="11" name="Rectangle 6"/>
          <p:cNvSpPr>
            <a:spLocks noChangeArrowheads="1"/>
          </p:cNvSpPr>
          <p:nvPr/>
        </p:nvSpPr>
        <p:spPr bwMode="auto">
          <a:xfrm>
            <a:off x="485271" y="1530247"/>
            <a:ext cx="8001000"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en-US" sz="3200">
                <a:latin typeface="Times New Roman" panose="02020603050405020304" pitchFamily="18" charset="0"/>
                <a:cs typeface="Times New Roman" panose="02020603050405020304" pitchFamily="18" charset="0"/>
              </a:rPr>
              <a:t>When excavations are ≥ 20 feet deep</a:t>
            </a:r>
            <a:endParaRPr lang="en-US" altLang="en-US" sz="3200">
              <a:latin typeface="Times New Roman" panose="02020603050405020304" pitchFamily="18" charset="0"/>
              <a:ea typeface="AR PL UMing HK" charset="0"/>
              <a:cs typeface="Times New Roman" panose="02020603050405020304" pitchFamily="18" charset="0"/>
            </a:endParaRPr>
          </a:p>
          <a:p>
            <a:pPr marL="457200" lvl="1" indent="0" algn="just">
              <a:buClr>
                <a:srgbClr val="0000FF"/>
              </a:buClr>
            </a:pPr>
            <a:endParaRPr lang="en-US" altLang="en-US" sz="1200">
              <a:latin typeface="Times New Roman" panose="02020603050405020304" pitchFamily="18" charset="0"/>
              <a:ea typeface="AR PL UMing HK" charset="0"/>
              <a:cs typeface="Times New Roman" panose="02020603050405020304" pitchFamily="18" charset="0"/>
            </a:endParaRPr>
          </a:p>
          <a:p>
            <a:pPr marL="914400" lvl="1" indent="-457200" algn="just">
              <a:buClr>
                <a:srgbClr val="0000FF"/>
              </a:buClr>
              <a:buFont typeface="Wingdings" panose="05000000000000000000" pitchFamily="2" charset="2"/>
              <a:buChar char="§"/>
            </a:pPr>
            <a:r>
              <a:rPr lang="en-US" sz="2800">
                <a:latin typeface="Times New Roman" panose="02020603050405020304" pitchFamily="18" charset="0"/>
                <a:ea typeface="AR PL UMing HK" charset="0"/>
                <a:cs typeface="Times New Roman" panose="02020603050405020304" pitchFamily="18" charset="0"/>
              </a:rPr>
              <a:t>Protective systems are required to be designed by a registered professional engineer </a:t>
            </a:r>
          </a:p>
          <a:p>
            <a:pPr marL="914400" lvl="1" indent="-457200" algn="just">
              <a:buClr>
                <a:srgbClr val="0000FF"/>
              </a:buClr>
              <a:buFont typeface="Wingdings" panose="05000000000000000000" pitchFamily="2" charset="2"/>
              <a:buChar char="§"/>
            </a:pPr>
            <a:endParaRPr lang="en-US" sz="2800">
              <a:latin typeface="Times New Roman" panose="02020603050405020304" pitchFamily="18" charset="0"/>
              <a:ea typeface="AR PL UMing HK" charset="0"/>
              <a:cs typeface="Times New Roman" panose="02020603050405020304" pitchFamily="18" charset="0"/>
            </a:endParaRPr>
          </a:p>
          <a:p>
            <a:pPr marL="914400" lvl="1" indent="-457200" algn="just">
              <a:buClr>
                <a:srgbClr val="0000FF"/>
              </a:buClr>
              <a:buFont typeface="Wingdings" panose="05000000000000000000" pitchFamily="2" charset="2"/>
              <a:buChar char="§"/>
            </a:pPr>
            <a:r>
              <a:rPr lang="en-US" sz="2800">
                <a:latin typeface="Times New Roman" panose="02020603050405020304" pitchFamily="18" charset="0"/>
                <a:ea typeface="AR PL UMing HK" charset="0"/>
                <a:cs typeface="Times New Roman" panose="02020603050405020304" pitchFamily="18" charset="0"/>
              </a:rPr>
              <a:t>Protective systems are based on tabulated data prepared and/or approved by a registered professional engineer</a:t>
            </a:r>
          </a:p>
        </p:txBody>
      </p:sp>
      <p:sp>
        <p:nvSpPr>
          <p:cNvPr id="6" name="Rectangle 5"/>
          <p:cNvSpPr/>
          <p:nvPr/>
        </p:nvSpPr>
        <p:spPr>
          <a:xfrm>
            <a:off x="1447800" y="5773975"/>
            <a:ext cx="6629401" cy="461665"/>
          </a:xfrm>
          <a:prstGeom prst="rect">
            <a:avLst/>
          </a:prstGeom>
        </p:spPr>
        <p:txBody>
          <a:bodyPr wrap="square">
            <a:spAutoFit/>
          </a:bodyPr>
          <a:lstStyle/>
          <a:p>
            <a:pPr algn="ctr"/>
            <a:r>
              <a:rPr lang="en-US" altLang="en-US" sz="2400" kern="0">
                <a:latin typeface="Times New Roman" panose="02020603050405020304" pitchFamily="18" charset="0"/>
                <a:cs typeface="Times New Roman" panose="02020603050405020304" pitchFamily="18" charset="0"/>
              </a:rPr>
              <a:t>OSHA: </a:t>
            </a:r>
            <a:r>
              <a:rPr lang="en-US" altLang="en-US" sz="2400" kern="0">
                <a:latin typeface="Times New Roman" panose="02020603050405020304" pitchFamily="18" charset="0"/>
                <a:cs typeface="Times New Roman" panose="02020603050405020304" pitchFamily="18" charset="0"/>
                <a:hlinkClick r:id="rId4"/>
              </a:rPr>
              <a:t>Trenching and Excavation Safety Factsheet</a:t>
            </a:r>
            <a:endParaRPr lang="en-US" sz="2400" ker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64</a:t>
            </a:fld>
            <a:endParaRPr lang="en-US"/>
          </a:p>
        </p:txBody>
      </p:sp>
    </p:spTree>
    <p:extLst>
      <p:ext uri="{BB962C8B-B14F-4D97-AF65-F5344CB8AC3E}">
        <p14:creationId xmlns:p14="http://schemas.microsoft.com/office/powerpoint/2010/main" val="25445265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73302" y="609600"/>
            <a:ext cx="8819147" cy="563562"/>
          </a:xfrm>
        </p:spPr>
        <p:txBody>
          <a:bodyPr/>
          <a:lstStyle/>
          <a:p>
            <a:r>
              <a:rPr lang="en-GB" altLang="en-US" dirty="0">
                <a:latin typeface="Times New Roman" panose="02020603050405020304" pitchFamily="18" charset="0"/>
                <a:ea typeface="SimSun" panose="02010600030101010101" pitchFamily="2" charset="-122"/>
              </a:rPr>
              <a:t>Cave-In Protection Measures (Part 4)</a:t>
            </a:r>
            <a:endParaRPr lang="en-US" altLang="en-US" dirty="0"/>
          </a:p>
        </p:txBody>
      </p:sp>
      <p:sp>
        <p:nvSpPr>
          <p:cNvPr id="11" name="Rectangle 6"/>
          <p:cNvSpPr>
            <a:spLocks noChangeArrowheads="1"/>
          </p:cNvSpPr>
          <p:nvPr/>
        </p:nvSpPr>
        <p:spPr bwMode="auto">
          <a:xfrm>
            <a:off x="512744" y="1371600"/>
            <a:ext cx="8326456"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eaLnBrk="1" hangingPunct="1">
              <a:buClr>
                <a:srgbClr val="0000FF"/>
              </a:buClr>
              <a:buFont typeface="Wingdings" panose="05000000000000000000" pitchFamily="2" charset="2"/>
              <a:buChar char="q"/>
            </a:pPr>
            <a:r>
              <a:rPr lang="en-US" altLang="zh-CN" sz="3200">
                <a:latin typeface="Times New Roman" panose="02020603050405020304" pitchFamily="18" charset="0"/>
                <a:ea typeface="AR PL UMing HK" charset="0"/>
                <a:cs typeface="Times New Roman" panose="02020603050405020304" pitchFamily="18" charset="0"/>
              </a:rPr>
              <a:t>Factors involved in protective system design</a:t>
            </a:r>
          </a:p>
          <a:p>
            <a:pPr marL="914400" lvl="1" indent="-457200" algn="just">
              <a:spcBef>
                <a:spcPts val="1200"/>
              </a:spcBef>
              <a:spcAft>
                <a:spcPts val="1200"/>
              </a:spcAft>
              <a:buClr>
                <a:srgbClr val="0000FF"/>
              </a:buClr>
              <a:buFont typeface="Wingdings" panose="05000000000000000000" pitchFamily="2" charset="2"/>
              <a:buChar char="§"/>
            </a:pPr>
            <a:r>
              <a:rPr lang="en-US" altLang="zh-CN" sz="2800">
                <a:latin typeface="Times New Roman" panose="02020603050405020304" pitchFamily="18" charset="0"/>
                <a:ea typeface="AR PL UMing HK" charset="0"/>
                <a:cs typeface="Times New Roman" panose="02020603050405020304" pitchFamily="18" charset="0"/>
              </a:rPr>
              <a:t>Soil analysis and characteristics </a:t>
            </a:r>
          </a:p>
          <a:p>
            <a:pPr marL="914400" lvl="1" indent="-457200" algn="just">
              <a:spcAft>
                <a:spcPts val="1200"/>
              </a:spcAft>
              <a:buClr>
                <a:srgbClr val="0000FF"/>
              </a:buClr>
              <a:buFont typeface="Wingdings" panose="05000000000000000000" pitchFamily="2" charset="2"/>
              <a:buChar char="§"/>
            </a:pPr>
            <a:r>
              <a:rPr lang="en-US" altLang="zh-CN" sz="2800">
                <a:latin typeface="Times New Roman" panose="02020603050405020304" pitchFamily="18" charset="0"/>
                <a:ea typeface="AR PL UMing HK" charset="0"/>
                <a:cs typeface="Times New Roman" panose="02020603050405020304" pitchFamily="18" charset="0"/>
              </a:rPr>
              <a:t>Depth of cut</a:t>
            </a:r>
          </a:p>
          <a:p>
            <a:pPr marL="914400" lvl="1" indent="-457200" algn="just">
              <a:spcAft>
                <a:spcPts val="1200"/>
              </a:spcAft>
              <a:buClr>
                <a:srgbClr val="0000FF"/>
              </a:buClr>
              <a:buFont typeface="Wingdings" panose="05000000000000000000" pitchFamily="2" charset="2"/>
              <a:buChar char="§"/>
            </a:pPr>
            <a:r>
              <a:rPr lang="en-US" altLang="zh-CN" sz="2800">
                <a:latin typeface="Times New Roman" panose="02020603050405020304" pitchFamily="18" charset="0"/>
                <a:ea typeface="AR PL UMing HK" charset="0"/>
                <a:cs typeface="Times New Roman" panose="02020603050405020304" pitchFamily="18" charset="0"/>
              </a:rPr>
              <a:t>Water content of soil</a:t>
            </a:r>
          </a:p>
          <a:p>
            <a:pPr marL="914400" lvl="1" indent="-457200" algn="just">
              <a:spcAft>
                <a:spcPts val="1200"/>
              </a:spcAft>
              <a:buClr>
                <a:srgbClr val="0000FF"/>
              </a:buClr>
              <a:buFont typeface="Wingdings" panose="05000000000000000000" pitchFamily="2" charset="2"/>
              <a:buChar char="§"/>
            </a:pPr>
            <a:r>
              <a:rPr lang="en-US" altLang="zh-CN" sz="2800">
                <a:latin typeface="Times New Roman" panose="02020603050405020304" pitchFamily="18" charset="0"/>
                <a:ea typeface="AR PL UMing HK" charset="0"/>
                <a:cs typeface="Times New Roman" panose="02020603050405020304" pitchFamily="18" charset="0"/>
              </a:rPr>
              <a:t>Changes caused by weather and climate</a:t>
            </a:r>
          </a:p>
          <a:p>
            <a:pPr marL="914400" lvl="1" indent="-457200" algn="just">
              <a:spcAft>
                <a:spcPts val="1200"/>
              </a:spcAft>
              <a:buClr>
                <a:srgbClr val="0000FF"/>
              </a:buClr>
              <a:buFont typeface="Wingdings" panose="05000000000000000000" pitchFamily="2" charset="2"/>
              <a:buChar char="§"/>
            </a:pPr>
            <a:r>
              <a:rPr lang="en-US" altLang="zh-CN" sz="2800">
                <a:latin typeface="Times New Roman" panose="02020603050405020304" pitchFamily="18" charset="0"/>
                <a:ea typeface="AR PL UMing HK" charset="0"/>
                <a:cs typeface="Times New Roman" panose="02020603050405020304" pitchFamily="18" charset="0"/>
              </a:rPr>
              <a:t>Surcharge loads (i.e., excessive vertical load or weight caused by spoil, vehicle, or equipment)</a:t>
            </a:r>
          </a:p>
          <a:p>
            <a:pPr marL="914400" lvl="1" indent="-457200" algn="just">
              <a:spcAft>
                <a:spcPts val="1200"/>
              </a:spcAft>
              <a:buClr>
                <a:srgbClr val="0000FF"/>
              </a:buClr>
              <a:buFont typeface="Wingdings" panose="05000000000000000000" pitchFamily="2" charset="2"/>
              <a:buChar char="§"/>
            </a:pPr>
            <a:r>
              <a:rPr lang="en-US" altLang="zh-CN" sz="2800">
                <a:latin typeface="Times New Roman" panose="02020603050405020304" pitchFamily="18" charset="0"/>
                <a:ea typeface="AR PL UMing HK" charset="0"/>
                <a:cs typeface="Times New Roman" panose="02020603050405020304" pitchFamily="18" charset="0"/>
              </a:rPr>
              <a:t>Other operations in the trench vicinity</a:t>
            </a:r>
          </a:p>
        </p:txBody>
      </p:sp>
      <p:sp>
        <p:nvSpPr>
          <p:cNvPr id="6" name="Rectangle 5"/>
          <p:cNvSpPr/>
          <p:nvPr/>
        </p:nvSpPr>
        <p:spPr>
          <a:xfrm>
            <a:off x="1295400" y="6019800"/>
            <a:ext cx="6629400" cy="461665"/>
          </a:xfrm>
          <a:prstGeom prst="rect">
            <a:avLst/>
          </a:prstGeom>
        </p:spPr>
        <p:txBody>
          <a:bodyPr wrap="square">
            <a:spAutoFit/>
          </a:bodyPr>
          <a:lstStyle/>
          <a:p>
            <a:pPr algn="ctr"/>
            <a:r>
              <a:rPr lang="en-US" altLang="en-US" sz="2400" kern="0">
                <a:latin typeface="Times New Roman" panose="02020603050405020304" pitchFamily="18" charset="0"/>
                <a:cs typeface="Times New Roman" panose="02020603050405020304" pitchFamily="18" charset="0"/>
              </a:rPr>
              <a:t>OSHA: </a:t>
            </a:r>
            <a:r>
              <a:rPr lang="en-US" altLang="en-US" sz="2400" kern="0">
                <a:latin typeface="Times New Roman" panose="02020603050405020304" pitchFamily="18" charset="0"/>
                <a:cs typeface="Times New Roman" panose="02020603050405020304" pitchFamily="18" charset="0"/>
                <a:hlinkClick r:id="rId4"/>
              </a:rPr>
              <a:t>Trenching and Excavation Safety Factsheet</a:t>
            </a:r>
            <a:endParaRPr lang="en-US" sz="2400" ker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65</a:t>
            </a:fld>
            <a:endParaRPr lang="en-US"/>
          </a:p>
        </p:txBody>
      </p:sp>
    </p:spTree>
    <p:extLst>
      <p:ext uri="{BB962C8B-B14F-4D97-AF65-F5344CB8AC3E}">
        <p14:creationId xmlns:p14="http://schemas.microsoft.com/office/powerpoint/2010/main" val="29230868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76198" y="609600"/>
            <a:ext cx="8819147" cy="563562"/>
          </a:xfrm>
        </p:spPr>
        <p:txBody>
          <a:bodyPr/>
          <a:lstStyle/>
          <a:p>
            <a:r>
              <a:rPr lang="en-GB" altLang="en-US" dirty="0">
                <a:latin typeface="Times New Roman" panose="02020603050405020304" pitchFamily="18" charset="0"/>
                <a:ea typeface="SimSun" panose="02010600030101010101" pitchFamily="2" charset="-122"/>
              </a:rPr>
              <a:t>Slope Trench Walls (Part 1)</a:t>
            </a:r>
            <a:endParaRPr lang="en-US" altLang="en-US" dirty="0"/>
          </a:p>
        </p:txBody>
      </p:sp>
      <p:sp>
        <p:nvSpPr>
          <p:cNvPr id="11" name="Rectangle 6"/>
          <p:cNvSpPr>
            <a:spLocks noChangeArrowheads="1"/>
          </p:cNvSpPr>
          <p:nvPr/>
        </p:nvSpPr>
        <p:spPr bwMode="auto">
          <a:xfrm>
            <a:off x="192022" y="1143000"/>
            <a:ext cx="869427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eaLnBrk="1" hangingPunct="1">
              <a:buClr>
                <a:srgbClr val="0000FF"/>
              </a:buClr>
              <a:buFont typeface="Wingdings" panose="05000000000000000000" pitchFamily="2" charset="2"/>
              <a:buChar char="q"/>
            </a:pPr>
            <a:r>
              <a:rPr lang="en-US" altLang="en-US" sz="3200">
                <a:latin typeface="Times New Roman" panose="02020603050405020304" pitchFamily="18" charset="0"/>
                <a:ea typeface="AR PL UMing HK" charset="0"/>
                <a:cs typeface="Times New Roman" panose="02020603050405020304" pitchFamily="18" charset="0"/>
              </a:rPr>
              <a:t>Sloping means cutting back the trench wall at an angle inclined away from the excavation</a:t>
            </a:r>
          </a:p>
        </p:txBody>
      </p:sp>
      <p:pic>
        <p:nvPicPr>
          <p:cNvPr id="4" name="Picture 3" descr="a sloping is shown in this construction site" title="a sloped trench"/>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2942" y="2360612"/>
            <a:ext cx="4832414" cy="4121150"/>
          </a:xfrm>
          <a:prstGeom prst="rect">
            <a:avLst/>
          </a:prstGeom>
        </p:spPr>
      </p:pic>
      <p:sp>
        <p:nvSpPr>
          <p:cNvPr id="7" name="Rectangle 6"/>
          <p:cNvSpPr/>
          <p:nvPr/>
        </p:nvSpPr>
        <p:spPr>
          <a:xfrm>
            <a:off x="3619149" y="3636357"/>
            <a:ext cx="949038" cy="1569660"/>
          </a:xfrm>
          <a:prstGeom prst="rect">
            <a:avLst/>
          </a:prstGeom>
        </p:spPr>
        <p:txBody>
          <a:bodyPr wrap="square">
            <a:spAutoFit/>
          </a:bodyPr>
          <a:lstStyle/>
          <a:p>
            <a:r>
              <a:rPr lang="en-US" altLang="en-US" sz="9600" b="1">
                <a:solidFill>
                  <a:srgbClr val="00B050"/>
                </a:solidFill>
                <a:latin typeface="Times New Roman" panose="02020603050405020304" pitchFamily="18" charset="0"/>
                <a:cs typeface="Times New Roman" panose="02020603050405020304" pitchFamily="18" charset="0"/>
              </a:rPr>
              <a:t>√</a:t>
            </a:r>
            <a:endParaRPr lang="en-US" sz="9600" b="1">
              <a:solidFill>
                <a:srgbClr val="00B050"/>
              </a:solidFill>
            </a:endParaRPr>
          </a:p>
        </p:txBody>
      </p:sp>
      <p:sp>
        <p:nvSpPr>
          <p:cNvPr id="8" name="Rectangle 7"/>
          <p:cNvSpPr/>
          <p:nvPr/>
        </p:nvSpPr>
        <p:spPr>
          <a:xfrm>
            <a:off x="6248400" y="4648200"/>
            <a:ext cx="2527596" cy="830997"/>
          </a:xfrm>
          <a:prstGeom prst="rect">
            <a:avLst/>
          </a:prstGeom>
        </p:spPr>
        <p:txBody>
          <a:bodyPr wrap="square">
            <a:spAutoFit/>
          </a:bodyPr>
          <a:lstStyle/>
          <a:p>
            <a:pPr algn="ctr"/>
            <a:r>
              <a:rPr lang="en-US" altLang="en-US" sz="2400" kern="0">
                <a:latin typeface="Times New Roman" panose="02020603050405020304" pitchFamily="18" charset="0"/>
                <a:cs typeface="Times New Roman" panose="02020603050405020304" pitchFamily="18" charset="0"/>
              </a:rPr>
              <a:t>OSHA Regulation:</a:t>
            </a:r>
          </a:p>
          <a:p>
            <a:pPr algn="ctr"/>
            <a:r>
              <a:rPr lang="en-US" altLang="en-US" sz="2400" kern="0">
                <a:latin typeface="Times New Roman" panose="02020603050405020304" pitchFamily="18" charset="0"/>
                <a:cs typeface="Times New Roman" panose="02020603050405020304" pitchFamily="18" charset="0"/>
                <a:hlinkClick r:id="rId5"/>
              </a:rPr>
              <a:t>1926.650</a:t>
            </a:r>
            <a:endParaRPr lang="en-US" sz="2400" ker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66</a:t>
            </a:fld>
            <a:endParaRPr lang="en-US"/>
          </a:p>
        </p:txBody>
      </p:sp>
    </p:spTree>
    <p:extLst>
      <p:ext uri="{BB962C8B-B14F-4D97-AF65-F5344CB8AC3E}">
        <p14:creationId xmlns:p14="http://schemas.microsoft.com/office/powerpoint/2010/main" val="24888047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76198" y="609600"/>
            <a:ext cx="8819147" cy="563562"/>
          </a:xfrm>
        </p:spPr>
        <p:txBody>
          <a:bodyPr/>
          <a:lstStyle/>
          <a:p>
            <a:r>
              <a:rPr lang="en-GB" altLang="en-US" dirty="0">
                <a:latin typeface="Times New Roman" panose="02020603050405020304" pitchFamily="18" charset="0"/>
                <a:ea typeface="SimSun" panose="02010600030101010101" pitchFamily="2" charset="-122"/>
              </a:rPr>
              <a:t>Slope Trench Walls (Part 2)</a:t>
            </a:r>
            <a:endParaRPr lang="en-US" altLang="en-US" dirty="0"/>
          </a:p>
        </p:txBody>
      </p:sp>
      <p:graphicFrame>
        <p:nvGraphicFramePr>
          <p:cNvPr id="7" name="Group 5" descr="This table shows the OSHA requirement of slope trench" title="slope trench requirement"/>
          <p:cNvGraphicFramePr>
            <a:graphicFrameLocks noGrp="1"/>
          </p:cNvGraphicFramePr>
          <p:nvPr>
            <p:extLst>
              <p:ext uri="{D42A27DB-BD31-4B8C-83A1-F6EECF244321}">
                <p14:modId xmlns:p14="http://schemas.microsoft.com/office/powerpoint/2010/main" val="1073872036"/>
              </p:ext>
            </p:extLst>
          </p:nvPr>
        </p:nvGraphicFramePr>
        <p:xfrm>
          <a:off x="76198" y="1284735"/>
          <a:ext cx="9029893" cy="2619751"/>
        </p:xfrm>
        <a:graphic>
          <a:graphicData uri="http://schemas.openxmlformats.org/drawingml/2006/table">
            <a:tbl>
              <a:tblPr firstRow="1"/>
              <a:tblGrid>
                <a:gridCol w="1839423">
                  <a:extLst>
                    <a:ext uri="{9D8B030D-6E8A-4147-A177-3AD203B41FA5}">
                      <a16:colId xmlns:a16="http://schemas.microsoft.com/office/drawing/2014/main" val="3923773436"/>
                    </a:ext>
                  </a:extLst>
                </a:gridCol>
                <a:gridCol w="2807853">
                  <a:extLst>
                    <a:ext uri="{9D8B030D-6E8A-4147-A177-3AD203B41FA5}">
                      <a16:colId xmlns:a16="http://schemas.microsoft.com/office/drawing/2014/main" val="20001"/>
                    </a:ext>
                  </a:extLst>
                </a:gridCol>
                <a:gridCol w="2266871">
                  <a:extLst>
                    <a:ext uri="{9D8B030D-6E8A-4147-A177-3AD203B41FA5}">
                      <a16:colId xmlns:a16="http://schemas.microsoft.com/office/drawing/2014/main" val="2694362748"/>
                    </a:ext>
                  </a:extLst>
                </a:gridCol>
                <a:gridCol w="2115746">
                  <a:extLst>
                    <a:ext uri="{9D8B030D-6E8A-4147-A177-3AD203B41FA5}">
                      <a16:colId xmlns:a16="http://schemas.microsoft.com/office/drawing/2014/main" val="2947171526"/>
                    </a:ext>
                  </a:extLst>
                </a:gridCol>
              </a:tblGrid>
              <a:tr h="713571">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800" b="1" i="0" u="none" strike="noStrike" cap="none" normalizeH="0" baseline="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Soil Type</a:t>
                      </a:r>
                    </a:p>
                  </a:txBody>
                  <a:tcPr marL="90001" marR="90001" marT="172464"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800" b="1" i="0" u="none" strike="noStrike" cap="none" normalizeH="0" baseline="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Maximum Depth</a:t>
                      </a:r>
                    </a:p>
                  </a:txBody>
                  <a:tcPr marL="90001" marR="90001" marT="172464"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800" b="1" i="0" u="none" strike="noStrike" cap="none" normalizeH="0" baseline="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Height/Depth</a:t>
                      </a:r>
                    </a:p>
                  </a:txBody>
                  <a:tcPr marL="90001" marR="90001" marT="172464"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800" b="1" i="0" u="none" strike="noStrike" cap="none" normalizeH="0" baseline="0">
                          <a:ln>
                            <a:noFill/>
                          </a:ln>
                          <a:solidFill>
                            <a:srgbClr val="0000FF"/>
                          </a:solidFill>
                          <a:effectLst/>
                          <a:latin typeface="Times New Roman" panose="02020603050405020304" pitchFamily="18" charset="0"/>
                          <a:ea typeface="MS PGothic" panose="020B0600070205080204" pitchFamily="34" charset="-128"/>
                          <a:cs typeface="Times New Roman" panose="02020603050405020304" pitchFamily="18" charset="0"/>
                        </a:rPr>
                        <a:t>Slope Angle</a:t>
                      </a:r>
                    </a:p>
                  </a:txBody>
                  <a:tcPr marL="90001" marR="90001" marT="172464"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extLst>
                  <a:ext uri="{0D108BD9-81ED-4DB2-BD59-A6C34878D82A}">
                    <a16:rowId xmlns:a16="http://schemas.microsoft.com/office/drawing/2014/main" val="1558725399"/>
                  </a:ext>
                </a:extLst>
              </a:tr>
              <a:tr h="460422">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Stable Rock</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20 feet</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Vertical</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 ≤ 90 degree</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58384857"/>
                  </a:ext>
                </a:extLst>
              </a:tr>
              <a:tr h="460422">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Type A</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20 feet</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0.75 to 1</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 53 degree</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4596910"/>
                  </a:ext>
                </a:extLst>
              </a:tr>
              <a:tr h="460422">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Type B</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20 feet</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1 to 1</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 45 degree</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24914">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Type C</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20 feet</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1.5 to 1</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34 degree</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30" name="Rectangle 29"/>
          <p:cNvSpPr/>
          <p:nvPr/>
        </p:nvSpPr>
        <p:spPr>
          <a:xfrm>
            <a:off x="2286000" y="4038600"/>
            <a:ext cx="4637808" cy="584775"/>
          </a:xfrm>
          <a:prstGeom prst="rect">
            <a:avLst/>
          </a:prstGeom>
        </p:spPr>
        <p:txBody>
          <a:bodyPr wrap="none">
            <a:spAutoFit/>
          </a:bodyPr>
          <a:lstStyle/>
          <a:p>
            <a:r>
              <a:rPr lang="en-US" altLang="en-US" sz="3200" b="1">
                <a:solidFill>
                  <a:srgbClr val="FF0000"/>
                </a:solidFill>
                <a:latin typeface="Times New Roman" panose="02020603050405020304" pitchFamily="18" charset="0"/>
                <a:ea typeface="AR PL UMing HK" charset="0"/>
                <a:cs typeface="Times New Roman" panose="02020603050405020304" pitchFamily="18" charset="0"/>
              </a:rPr>
              <a:t>Maximum depth (20 feet)</a:t>
            </a:r>
            <a:endParaRPr lang="en-US" sz="3200" b="1">
              <a:solidFill>
                <a:srgbClr val="FF0000"/>
              </a:solidFill>
            </a:endParaRPr>
          </a:p>
        </p:txBody>
      </p:sp>
      <p:cxnSp>
        <p:nvCxnSpPr>
          <p:cNvPr id="18" name="Straight Connector 17" descr="it shows the maximum depth of a trench" title="a line"/>
          <p:cNvCxnSpPr/>
          <p:nvPr/>
        </p:nvCxnSpPr>
        <p:spPr>
          <a:xfrm flipH="1" flipV="1">
            <a:off x="4591934" y="4516595"/>
            <a:ext cx="18166" cy="1172227"/>
          </a:xfrm>
          <a:prstGeom prst="line">
            <a:avLst/>
          </a:prstGeom>
          <a:ln w="63500">
            <a:solidFill>
              <a:srgbClr val="FF000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C183D7F6-B498-43B3-948B-1728B52AA6E4}">
                <adec:decorative xmlns:adec="http://schemas.microsoft.com/office/drawing/2017/decorative" val="1"/>
              </a:ext>
            </a:extLst>
          </p:cNvPr>
          <p:cNvCxnSpPr/>
          <p:nvPr/>
        </p:nvCxnSpPr>
        <p:spPr>
          <a:xfrm>
            <a:off x="3541366" y="5688822"/>
            <a:ext cx="20574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C183D7F6-B498-43B3-948B-1728B52AA6E4}">
                <adec:decorative xmlns:adec="http://schemas.microsoft.com/office/drawing/2017/decorative" val="1"/>
              </a:ext>
            </a:extLst>
          </p:cNvPr>
          <p:cNvCxnSpPr/>
          <p:nvPr/>
        </p:nvCxnSpPr>
        <p:spPr>
          <a:xfrm flipH="1" flipV="1">
            <a:off x="1768749" y="4578698"/>
            <a:ext cx="1832497" cy="1110124"/>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C183D7F6-B498-43B3-948B-1728B52AA6E4}">
                <adec:decorative xmlns:adec="http://schemas.microsoft.com/office/drawing/2017/decorative" val="1"/>
              </a:ext>
            </a:extLst>
          </p:cNvPr>
          <p:cNvCxnSpPr/>
          <p:nvPr/>
        </p:nvCxnSpPr>
        <p:spPr>
          <a:xfrm>
            <a:off x="609600" y="4578698"/>
            <a:ext cx="12192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C183D7F6-B498-43B3-948B-1728B52AA6E4}">
                <adec:decorative xmlns:adec="http://schemas.microsoft.com/office/drawing/2017/decorative" val="1"/>
              </a:ext>
            </a:extLst>
          </p:cNvPr>
          <p:cNvCxnSpPr/>
          <p:nvPr/>
        </p:nvCxnSpPr>
        <p:spPr>
          <a:xfrm flipV="1">
            <a:off x="5598766" y="4578698"/>
            <a:ext cx="1981200" cy="1110124"/>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C183D7F6-B498-43B3-948B-1728B52AA6E4}">
                <adec:decorative xmlns:adec="http://schemas.microsoft.com/office/drawing/2017/decorative" val="1"/>
              </a:ext>
            </a:extLst>
          </p:cNvPr>
          <p:cNvCxnSpPr/>
          <p:nvPr/>
        </p:nvCxnSpPr>
        <p:spPr>
          <a:xfrm>
            <a:off x="7543800" y="4578698"/>
            <a:ext cx="12192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C183D7F6-B498-43B3-948B-1728B52AA6E4}">
                <adec:decorative xmlns:adec="http://schemas.microsoft.com/office/drawing/2017/decorative" val="1"/>
              </a:ext>
            </a:extLst>
          </p:cNvPr>
          <p:cNvCxnSpPr/>
          <p:nvPr/>
        </p:nvCxnSpPr>
        <p:spPr>
          <a:xfrm>
            <a:off x="457200" y="5688822"/>
            <a:ext cx="8305800" cy="0"/>
          </a:xfrm>
          <a:prstGeom prst="line">
            <a:avLst/>
          </a:prstGeom>
          <a:ln w="635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6" name="Arc 15" descr="it shows the slope angle" title="an arc"/>
          <p:cNvSpPr/>
          <p:nvPr/>
        </p:nvSpPr>
        <p:spPr>
          <a:xfrm>
            <a:off x="6132166" y="5333222"/>
            <a:ext cx="304800" cy="355600"/>
          </a:xfrm>
          <a:prstGeom prst="arc">
            <a:avLst>
              <a:gd name="adj1" fmla="val 15447857"/>
              <a:gd name="adj2" fmla="val 3305294"/>
            </a:avLst>
          </a:prstGeom>
          <a:ln w="635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ectangle 16"/>
          <p:cNvSpPr/>
          <p:nvPr/>
        </p:nvSpPr>
        <p:spPr>
          <a:xfrm>
            <a:off x="6507998" y="5105400"/>
            <a:ext cx="2178802" cy="584775"/>
          </a:xfrm>
          <a:prstGeom prst="rect">
            <a:avLst/>
          </a:prstGeom>
        </p:spPr>
        <p:txBody>
          <a:bodyPr wrap="none">
            <a:spAutoFit/>
          </a:bodyPr>
          <a:lstStyle/>
          <a:p>
            <a:r>
              <a:rPr lang="en-US" altLang="en-US" sz="3200" b="1">
                <a:solidFill>
                  <a:srgbClr val="0000FF"/>
                </a:solidFill>
                <a:latin typeface="Times New Roman" panose="02020603050405020304" pitchFamily="18" charset="0"/>
                <a:ea typeface="AR PL UMing HK" charset="0"/>
                <a:cs typeface="Times New Roman" panose="02020603050405020304" pitchFamily="18" charset="0"/>
              </a:rPr>
              <a:t>Slope angle</a:t>
            </a:r>
            <a:endParaRPr lang="en-US" sz="3200" b="1">
              <a:solidFill>
                <a:srgbClr val="0000FF"/>
              </a:solidFill>
            </a:endParaRPr>
          </a:p>
        </p:txBody>
      </p:sp>
      <p:sp>
        <p:nvSpPr>
          <p:cNvPr id="33" name="Rectangle 32"/>
          <p:cNvSpPr/>
          <p:nvPr/>
        </p:nvSpPr>
        <p:spPr>
          <a:xfrm>
            <a:off x="3877730" y="5562600"/>
            <a:ext cx="1424364" cy="584775"/>
          </a:xfrm>
          <a:prstGeom prst="rect">
            <a:avLst/>
          </a:prstGeom>
        </p:spPr>
        <p:txBody>
          <a:bodyPr wrap="none">
            <a:spAutoFit/>
          </a:bodyPr>
          <a:lstStyle/>
          <a:p>
            <a:r>
              <a:rPr lang="en-US" altLang="en-US" sz="3200" b="1">
                <a:latin typeface="Times New Roman" panose="02020603050405020304" pitchFamily="18" charset="0"/>
                <a:ea typeface="AR PL UMing HK" charset="0"/>
                <a:cs typeface="Times New Roman" panose="02020603050405020304" pitchFamily="18" charset="0"/>
              </a:rPr>
              <a:t>Trench</a:t>
            </a:r>
            <a:endParaRPr lang="en-US" sz="3200" b="1"/>
          </a:p>
        </p:txBody>
      </p:sp>
      <p:sp>
        <p:nvSpPr>
          <p:cNvPr id="19" name="Rectangle 18"/>
          <p:cNvSpPr/>
          <p:nvPr/>
        </p:nvSpPr>
        <p:spPr>
          <a:xfrm>
            <a:off x="2081526" y="6197163"/>
            <a:ext cx="5553123" cy="461665"/>
          </a:xfrm>
          <a:prstGeom prst="rect">
            <a:avLst/>
          </a:prstGeom>
        </p:spPr>
        <p:txBody>
          <a:bodyPr wrap="none">
            <a:spAutoFit/>
          </a:bodyPr>
          <a:lstStyle/>
          <a:p>
            <a:pPr algn="ctr"/>
            <a:r>
              <a:rPr lang="en-US" altLang="en-US" sz="2400" kern="0">
                <a:latin typeface="Times New Roman" panose="02020603050405020304" pitchFamily="18" charset="0"/>
                <a:cs typeface="Times New Roman" panose="02020603050405020304" pitchFamily="18" charset="0"/>
              </a:rPr>
              <a:t>OSHA Regulation: </a:t>
            </a:r>
            <a:r>
              <a:rPr lang="en-US" altLang="en-US" sz="2400" kern="0">
                <a:latin typeface="Times New Roman" panose="02020603050405020304" pitchFamily="18" charset="0"/>
                <a:cs typeface="Times New Roman" panose="02020603050405020304" pitchFamily="18" charset="0"/>
                <a:hlinkClick r:id="rId4"/>
              </a:rPr>
              <a:t>1926 Subpart P App B</a:t>
            </a:r>
            <a:endParaRPr lang="en-US" sz="2400" ker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67</a:t>
            </a:fld>
            <a:endParaRPr lang="en-US"/>
          </a:p>
        </p:txBody>
      </p:sp>
    </p:spTree>
    <p:extLst>
      <p:ext uri="{BB962C8B-B14F-4D97-AF65-F5344CB8AC3E}">
        <p14:creationId xmlns:p14="http://schemas.microsoft.com/office/powerpoint/2010/main" val="29933769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73302" y="838200"/>
            <a:ext cx="8819147" cy="563562"/>
          </a:xfrm>
        </p:spPr>
        <p:txBody>
          <a:bodyPr/>
          <a:lstStyle/>
          <a:p>
            <a:r>
              <a:rPr lang="en-GB" altLang="en-US">
                <a:latin typeface="Times New Roman" panose="02020603050405020304" pitchFamily="18" charset="0"/>
                <a:ea typeface="SimSun" panose="02010600030101010101" pitchFamily="2" charset="-122"/>
              </a:rPr>
              <a:t>Slope Trench Walls</a:t>
            </a:r>
            <a:endParaRPr lang="en-US" altLang="en-US"/>
          </a:p>
        </p:txBody>
      </p:sp>
      <p:sp>
        <p:nvSpPr>
          <p:cNvPr id="11" name="Rectangle 6"/>
          <p:cNvSpPr>
            <a:spLocks noChangeArrowheads="1"/>
          </p:cNvSpPr>
          <p:nvPr/>
        </p:nvSpPr>
        <p:spPr bwMode="auto">
          <a:xfrm>
            <a:off x="192022" y="1600200"/>
            <a:ext cx="857097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eaLnBrk="1" hangingPunct="1">
              <a:buClr>
                <a:srgbClr val="0000FF"/>
              </a:buClr>
              <a:buFont typeface="Wingdings" panose="05000000000000000000" pitchFamily="2" charset="2"/>
              <a:buChar char="q"/>
            </a:pPr>
            <a:r>
              <a:rPr lang="en-US" altLang="zh-CN" sz="3200" b="1">
                <a:latin typeface="Times New Roman" panose="02020603050405020304" pitchFamily="18" charset="0"/>
                <a:ea typeface="AR PL UMing HK" charset="0"/>
                <a:cs typeface="Times New Roman" panose="02020603050405020304" pitchFamily="18" charset="0"/>
              </a:rPr>
              <a:t>Q11</a:t>
            </a:r>
            <a:r>
              <a:rPr lang="en-US" altLang="zh-CN" sz="3200">
                <a:latin typeface="Times New Roman" panose="02020603050405020304" pitchFamily="18" charset="0"/>
                <a:ea typeface="AR PL UMing HK" charset="0"/>
                <a:cs typeface="Times New Roman" panose="02020603050405020304" pitchFamily="18" charset="0"/>
              </a:rPr>
              <a:t>: If a type of soil is unknown, what type of soil should we assume in designing a protective systems for excavation and trench safety?</a:t>
            </a:r>
          </a:p>
        </p:txBody>
      </p:sp>
      <p:sp>
        <p:nvSpPr>
          <p:cNvPr id="7" name="Rectangle 6"/>
          <p:cNvSpPr>
            <a:spLocks noChangeArrowheads="1"/>
          </p:cNvSpPr>
          <p:nvPr/>
        </p:nvSpPr>
        <p:spPr bwMode="auto">
          <a:xfrm>
            <a:off x="533400" y="4058491"/>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0" indent="0" algn="just" eaLnBrk="1" hangingPunct="1">
              <a:buClr>
                <a:srgbClr val="0000FF"/>
              </a:buClr>
            </a:pPr>
            <a:r>
              <a:rPr lang="en-US" altLang="zh-CN" sz="3200" b="1">
                <a:latin typeface="Times New Roman" panose="02020603050405020304" pitchFamily="18" charset="0"/>
                <a:ea typeface="AR PL UMing HK" charset="0"/>
                <a:cs typeface="Times New Roman" panose="02020603050405020304" pitchFamily="18" charset="0"/>
              </a:rPr>
              <a:t>Answer</a:t>
            </a:r>
            <a:r>
              <a:rPr lang="en-US" altLang="zh-CN" sz="3200">
                <a:latin typeface="Times New Roman" panose="02020603050405020304" pitchFamily="18" charset="0"/>
                <a:ea typeface="AR PL UMing HK" charset="0"/>
                <a:cs typeface="Times New Roman" panose="02020603050405020304" pitchFamily="18" charset="0"/>
              </a:rPr>
              <a:t>: Type C soil. Type C soil is the most unstable and is prone to cave-in. It is proper to conservatively estimate. </a:t>
            </a:r>
          </a:p>
        </p:txBody>
      </p:sp>
      <p:sp>
        <p:nvSpPr>
          <p:cNvPr id="2" name="Slide Number Placeholder 1"/>
          <p:cNvSpPr>
            <a:spLocks noGrp="1"/>
          </p:cNvSpPr>
          <p:nvPr>
            <p:ph type="sldNum" sz="quarter" idx="10"/>
          </p:nvPr>
        </p:nvSpPr>
        <p:spPr/>
        <p:txBody>
          <a:bodyPr/>
          <a:lstStyle/>
          <a:p>
            <a:fld id="{CE4D45F6-FF50-4BC5-8A2D-899CD8EC2ED8}" type="slidenum">
              <a:rPr lang="en-US" smtClean="0"/>
              <a:t>68</a:t>
            </a:fld>
            <a:endParaRPr lang="en-US"/>
          </a:p>
        </p:txBody>
      </p:sp>
    </p:spTree>
    <p:extLst>
      <p:ext uri="{BB962C8B-B14F-4D97-AF65-F5344CB8AC3E}">
        <p14:creationId xmlns:p14="http://schemas.microsoft.com/office/powerpoint/2010/main" val="16839839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76198" y="609600"/>
            <a:ext cx="8819147" cy="563562"/>
          </a:xfrm>
        </p:spPr>
        <p:txBody>
          <a:bodyPr/>
          <a:lstStyle/>
          <a:p>
            <a:r>
              <a:rPr lang="en-GB" altLang="en-US">
                <a:latin typeface="Times New Roman" panose="02020603050405020304" pitchFamily="18" charset="0"/>
                <a:ea typeface="SimSun" panose="02010600030101010101" pitchFamily="2" charset="-122"/>
              </a:rPr>
              <a:t>Bench Trench Walls</a:t>
            </a:r>
            <a:endParaRPr lang="en-US" altLang="en-US"/>
          </a:p>
        </p:txBody>
      </p:sp>
      <p:sp>
        <p:nvSpPr>
          <p:cNvPr id="11" name="Rectangle 6"/>
          <p:cNvSpPr>
            <a:spLocks noChangeArrowheads="1"/>
          </p:cNvSpPr>
          <p:nvPr/>
        </p:nvSpPr>
        <p:spPr bwMode="auto">
          <a:xfrm>
            <a:off x="192022" y="1143000"/>
            <a:ext cx="869427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eaLnBrk="1" hangingPunct="1">
              <a:buClr>
                <a:srgbClr val="0000FF"/>
              </a:buClr>
              <a:buFont typeface="Wingdings" panose="05000000000000000000" pitchFamily="2" charset="2"/>
              <a:buChar char="q"/>
            </a:pPr>
            <a:r>
              <a:rPr lang="en-US" altLang="en-US" sz="3200">
                <a:latin typeface="Times New Roman" panose="02020603050405020304" pitchFamily="18" charset="0"/>
                <a:ea typeface="AR PL UMing HK" charset="0"/>
                <a:cs typeface="Times New Roman" panose="02020603050405020304" pitchFamily="18" charset="0"/>
              </a:rPr>
              <a:t>Benching makes the side of an excavation to form one or series of horizontal levels or steps</a:t>
            </a:r>
          </a:p>
        </p:txBody>
      </p:sp>
      <p:pic>
        <p:nvPicPr>
          <p:cNvPr id="14" name="Picture 9" descr="Picture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5024" y="2300135"/>
            <a:ext cx="2661493"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69C859E4-5C2A-49A9-B10F-3F2953C20CE6}"/>
              </a:ext>
            </a:extLst>
          </p:cNvPr>
          <p:cNvSpPr/>
          <p:nvPr/>
        </p:nvSpPr>
        <p:spPr>
          <a:xfrm>
            <a:off x="3619149" y="3636357"/>
            <a:ext cx="949038" cy="1569660"/>
          </a:xfrm>
          <a:prstGeom prst="rect">
            <a:avLst/>
          </a:prstGeom>
        </p:spPr>
        <p:txBody>
          <a:bodyPr wrap="square">
            <a:spAutoFit/>
          </a:bodyPr>
          <a:lstStyle/>
          <a:p>
            <a:r>
              <a:rPr lang="en-US" altLang="en-US" sz="9600" b="1">
                <a:solidFill>
                  <a:srgbClr val="00B050"/>
                </a:solidFill>
                <a:latin typeface="Times New Roman" panose="02020603050405020304" pitchFamily="18" charset="0"/>
                <a:cs typeface="Times New Roman" panose="02020603050405020304" pitchFamily="18" charset="0"/>
              </a:rPr>
              <a:t>√</a:t>
            </a:r>
            <a:endParaRPr lang="en-US" sz="9600" b="1">
              <a:solidFill>
                <a:srgbClr val="00B050"/>
              </a:solidFill>
            </a:endParaRPr>
          </a:p>
        </p:txBody>
      </p:sp>
      <p:sp>
        <p:nvSpPr>
          <p:cNvPr id="8" name="Rectangle 7"/>
          <p:cNvSpPr/>
          <p:nvPr/>
        </p:nvSpPr>
        <p:spPr>
          <a:xfrm>
            <a:off x="6172200" y="4191000"/>
            <a:ext cx="2527596" cy="830997"/>
          </a:xfrm>
          <a:prstGeom prst="rect">
            <a:avLst/>
          </a:prstGeom>
        </p:spPr>
        <p:txBody>
          <a:bodyPr wrap="square">
            <a:spAutoFit/>
          </a:bodyPr>
          <a:lstStyle/>
          <a:p>
            <a:pPr algn="ctr"/>
            <a:r>
              <a:rPr lang="en-US" altLang="en-US" sz="2400" kern="0">
                <a:latin typeface="Times New Roman" panose="02020603050405020304" pitchFamily="18" charset="0"/>
                <a:cs typeface="Times New Roman" panose="02020603050405020304" pitchFamily="18" charset="0"/>
              </a:rPr>
              <a:t>OSHA Regulation:</a:t>
            </a:r>
          </a:p>
          <a:p>
            <a:pPr algn="ctr"/>
            <a:r>
              <a:rPr lang="en-US" altLang="en-US" sz="2400" kern="0">
                <a:latin typeface="Times New Roman" panose="02020603050405020304" pitchFamily="18" charset="0"/>
                <a:cs typeface="Times New Roman" panose="02020603050405020304" pitchFamily="18" charset="0"/>
                <a:hlinkClick r:id="rId5"/>
              </a:rPr>
              <a:t>1926.650</a:t>
            </a:r>
            <a:endParaRPr lang="en-US" sz="2400" kern="0">
              <a:latin typeface="Times New Roman" panose="02020603050405020304" pitchFamily="18" charset="0"/>
              <a:cs typeface="Times New Roman" panose="02020603050405020304" pitchFamily="18" charset="0"/>
            </a:endParaRPr>
          </a:p>
        </p:txBody>
      </p:sp>
      <p:sp>
        <p:nvSpPr>
          <p:cNvPr id="12" name="Rectangle 11"/>
          <p:cNvSpPr/>
          <p:nvPr/>
        </p:nvSpPr>
        <p:spPr>
          <a:xfrm>
            <a:off x="838200" y="5862194"/>
            <a:ext cx="7738593" cy="584775"/>
          </a:xfrm>
          <a:prstGeom prst="rect">
            <a:avLst/>
          </a:prstGeom>
        </p:spPr>
        <p:txBody>
          <a:bodyPr wrap="none">
            <a:spAutoFit/>
          </a:bodyPr>
          <a:lstStyle/>
          <a:p>
            <a:r>
              <a:rPr lang="en-US" altLang="en-US" sz="3200" b="1">
                <a:solidFill>
                  <a:srgbClr val="FF0000"/>
                </a:solidFill>
                <a:latin typeface="Times New Roman" panose="02020603050405020304" pitchFamily="18" charset="0"/>
                <a:ea typeface="AR PL UMing HK" charset="0"/>
                <a:cs typeface="Times New Roman" panose="02020603050405020304" pitchFamily="18" charset="0"/>
              </a:rPr>
              <a:t>Note Benching is not allowed in Type C soil</a:t>
            </a:r>
            <a:endParaRPr lang="en-US" sz="3200" b="1">
              <a:solidFill>
                <a:srgbClr val="FF0000"/>
              </a:solidFill>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69</a:t>
            </a:fld>
            <a:endParaRPr lang="en-US"/>
          </a:p>
        </p:txBody>
      </p:sp>
    </p:spTree>
    <p:extLst>
      <p:ext uri="{BB962C8B-B14F-4D97-AF65-F5344CB8AC3E}">
        <p14:creationId xmlns:p14="http://schemas.microsoft.com/office/powerpoint/2010/main" val="903066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457200" y="503238"/>
            <a:ext cx="8229600" cy="563562"/>
          </a:xfrm>
        </p:spPr>
        <p:txBody>
          <a:bodyPr/>
          <a:lstStyle/>
          <a:p>
            <a:r>
              <a:rPr lang="en-GB" altLang="en-US" dirty="0">
                <a:latin typeface="Times New Roman" panose="02020603050405020304" pitchFamily="18" charset="0"/>
                <a:ea typeface="SimSun" panose="02010600030101010101" pitchFamily="2" charset="-122"/>
              </a:rPr>
              <a:t>Section I: Training Modules</a:t>
            </a:r>
            <a:endParaRPr lang="en-US" altLang="en-US" dirty="0"/>
          </a:p>
        </p:txBody>
      </p:sp>
      <p:sp>
        <p:nvSpPr>
          <p:cNvPr id="25605" name="Content Placeholder 2"/>
          <p:cNvSpPr>
            <a:spLocks noGrp="1"/>
          </p:cNvSpPr>
          <p:nvPr>
            <p:ph idx="1"/>
          </p:nvPr>
        </p:nvSpPr>
        <p:spPr>
          <a:xfrm>
            <a:off x="533400" y="1371600"/>
            <a:ext cx="8305800" cy="2819400"/>
          </a:xfrm>
        </p:spPr>
        <p:txBody>
          <a:bodyPr/>
          <a:lstStyle/>
          <a:p>
            <a:pPr algn="just">
              <a:buClr>
                <a:srgbClr val="3333FF"/>
              </a:buClr>
              <a:buFont typeface="Wingdings" panose="05000000000000000000" pitchFamily="2" charset="2"/>
              <a:buChar char="q"/>
            </a:pPr>
            <a:r>
              <a:rPr lang="en-US" altLang="en-US" sz="2800">
                <a:latin typeface="Times New Roman" panose="02020603050405020304" pitchFamily="18" charset="0"/>
                <a:cs typeface="Times New Roman" panose="02020603050405020304" pitchFamily="18" charset="0"/>
              </a:rPr>
              <a:t> </a:t>
            </a:r>
            <a:r>
              <a:rPr lang="en-US" altLang="en-US">
                <a:latin typeface="Times New Roman" panose="02020603050405020304" pitchFamily="18" charset="0"/>
                <a:cs typeface="Times New Roman" panose="02020603050405020304" pitchFamily="18" charset="0"/>
              </a:rPr>
              <a:t>Section I: Basic Terms and Case Study</a:t>
            </a:r>
          </a:p>
          <a:p>
            <a:pPr lvl="1" algn="just">
              <a:buClr>
                <a:srgbClr val="3333FF"/>
              </a:buClr>
              <a:buFont typeface="Wingdings" panose="05000000000000000000" pitchFamily="2" charset="2"/>
              <a:buChar char="§"/>
            </a:pPr>
            <a:r>
              <a:rPr lang="en-US" altLang="en-US">
                <a:latin typeface="Times New Roman" panose="02020603050405020304" pitchFamily="18" charset="0"/>
                <a:cs typeface="Times New Roman" panose="02020603050405020304" pitchFamily="18" charset="0"/>
              </a:rPr>
              <a:t>Worker Rights under OSH Act</a:t>
            </a:r>
          </a:p>
          <a:p>
            <a:pPr lvl="1" algn="just">
              <a:buClr>
                <a:srgbClr val="3333FF"/>
              </a:buClr>
              <a:buFont typeface="Wingdings" panose="05000000000000000000" pitchFamily="2" charset="2"/>
              <a:buChar char="§"/>
            </a:pPr>
            <a:r>
              <a:rPr lang="en-US" altLang="en-US">
                <a:latin typeface="Times New Roman" panose="02020603050405020304" pitchFamily="18" charset="0"/>
                <a:cs typeface="Times New Roman" panose="02020603050405020304" pitchFamily="18" charset="0"/>
              </a:rPr>
              <a:t>Basic Terms Associated with Excavation</a:t>
            </a:r>
          </a:p>
          <a:p>
            <a:pPr lvl="1" algn="just">
              <a:buClr>
                <a:srgbClr val="3333FF"/>
              </a:buClr>
              <a:buFont typeface="Wingdings" panose="05000000000000000000" pitchFamily="2" charset="2"/>
              <a:buChar char="§"/>
            </a:pPr>
            <a:r>
              <a:rPr lang="en-US" altLang="en-US">
                <a:latin typeface="Times New Roman" panose="02020603050405020304" pitchFamily="18" charset="0"/>
                <a:cs typeface="Times New Roman" panose="02020603050405020304" pitchFamily="18" charset="0"/>
              </a:rPr>
              <a:t>Excavation and Trenching Hazards Statistics</a:t>
            </a:r>
          </a:p>
          <a:p>
            <a:pPr lvl="1" algn="just">
              <a:buClr>
                <a:srgbClr val="3333FF"/>
              </a:buClr>
              <a:buFont typeface="Wingdings" panose="05000000000000000000" pitchFamily="2" charset="2"/>
              <a:buChar char="§"/>
            </a:pPr>
            <a:r>
              <a:rPr lang="en-US" altLang="en-US">
                <a:latin typeface="Times New Roman" panose="02020603050405020304" pitchFamily="18" charset="0"/>
                <a:cs typeface="Times New Roman" panose="02020603050405020304" pitchFamily="18" charset="0"/>
              </a:rPr>
              <a:t>A Case Study Discussion</a:t>
            </a:r>
          </a:p>
        </p:txBody>
      </p:sp>
      <p:sp>
        <p:nvSpPr>
          <p:cNvPr id="3" name="Slide Number Placeholder 2"/>
          <p:cNvSpPr>
            <a:spLocks noGrp="1"/>
          </p:cNvSpPr>
          <p:nvPr>
            <p:ph type="sldNum" sz="quarter" idx="10"/>
          </p:nvPr>
        </p:nvSpPr>
        <p:spPr>
          <a:xfrm>
            <a:off x="7019693" y="6215268"/>
            <a:ext cx="2057400" cy="365125"/>
          </a:xfrm>
        </p:spPr>
        <p:txBody>
          <a:bodyPr/>
          <a:lstStyle/>
          <a:p>
            <a:fld id="{CE4D45F6-FF50-4BC5-8A2D-899CD8EC2ED8}" type="slidenum">
              <a:rPr lang="en-US" smtClean="0"/>
              <a:t>7</a:t>
            </a:fld>
            <a:endParaRPr lang="en-US"/>
          </a:p>
        </p:txBody>
      </p:sp>
    </p:spTree>
    <p:extLst>
      <p:ext uri="{BB962C8B-B14F-4D97-AF65-F5344CB8AC3E}">
        <p14:creationId xmlns:p14="http://schemas.microsoft.com/office/powerpoint/2010/main" val="9664915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50800" y="908897"/>
            <a:ext cx="8881037" cy="563562"/>
          </a:xfrm>
        </p:spPr>
        <p:txBody>
          <a:bodyPr/>
          <a:lstStyle/>
          <a:p>
            <a:r>
              <a:rPr lang="en-GB" altLang="en-US" dirty="0">
                <a:latin typeface="Times New Roman" panose="02020603050405020304" pitchFamily="18" charset="0"/>
                <a:ea typeface="SimSun" panose="02010600030101010101" pitchFamily="2" charset="-122"/>
              </a:rPr>
              <a:t>Shore Trench Walls with Supports (Part 1)</a:t>
            </a:r>
            <a:endParaRPr lang="en-US" altLang="en-US" dirty="0"/>
          </a:p>
        </p:txBody>
      </p:sp>
      <p:sp>
        <p:nvSpPr>
          <p:cNvPr id="23" name="Rectangle 6"/>
          <p:cNvSpPr>
            <a:spLocks noChangeArrowheads="1"/>
          </p:cNvSpPr>
          <p:nvPr/>
        </p:nvSpPr>
        <p:spPr bwMode="auto">
          <a:xfrm>
            <a:off x="304800" y="2057400"/>
            <a:ext cx="8576237"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en-US" altLang="en-US" sz="3200">
                <a:latin typeface="Times New Roman" panose="02020603050405020304" pitchFamily="18" charset="0"/>
                <a:ea typeface="AR PL UMing HK" charset="0"/>
                <a:cs typeface="Times New Roman" panose="02020603050405020304" pitchFamily="18" charset="0"/>
              </a:rPr>
              <a:t>Shoring means a structure such as a metal hydraulic, mechanical or timber shoring system that supports the sides of an excavation to prevent cave-ins</a:t>
            </a:r>
          </a:p>
          <a:p>
            <a:pPr marL="0" indent="0" algn="just" eaLnBrk="1" hangingPunct="1">
              <a:buClr>
                <a:srgbClr val="0000FF"/>
              </a:buClr>
            </a:pPr>
            <a:r>
              <a:rPr lang="en-US" altLang="en-US" sz="3200">
                <a:latin typeface="Times New Roman" panose="02020603050405020304" pitchFamily="18" charset="0"/>
                <a:ea typeface="AR PL UMing HK" charset="0"/>
                <a:cs typeface="Times New Roman" panose="02020603050405020304" pitchFamily="18" charset="0"/>
              </a:rPr>
              <a:t> </a:t>
            </a:r>
          </a:p>
          <a:p>
            <a:pPr marL="0" indent="0" algn="just" eaLnBrk="1" hangingPunct="1">
              <a:buClr>
                <a:srgbClr val="0000FF"/>
              </a:buClr>
            </a:pPr>
            <a:endParaRPr lang="en-US" altLang="en-US" sz="2800">
              <a:latin typeface="Times New Roman" panose="02020603050405020304" pitchFamily="18" charset="0"/>
              <a:ea typeface="AR PL UMing HK" charset="0"/>
              <a:cs typeface="Times New Roman" panose="02020603050405020304" pitchFamily="18" charset="0"/>
            </a:endParaRPr>
          </a:p>
        </p:txBody>
      </p:sp>
      <p:sp>
        <p:nvSpPr>
          <p:cNvPr id="6" name="Rectangle 5"/>
          <p:cNvSpPr/>
          <p:nvPr/>
        </p:nvSpPr>
        <p:spPr>
          <a:xfrm>
            <a:off x="2587199" y="5105400"/>
            <a:ext cx="3966001" cy="461665"/>
          </a:xfrm>
          <a:prstGeom prst="rect">
            <a:avLst/>
          </a:prstGeom>
        </p:spPr>
        <p:txBody>
          <a:bodyPr wrap="square">
            <a:spAutoFit/>
          </a:bodyPr>
          <a:lstStyle/>
          <a:p>
            <a:pPr algn="ctr"/>
            <a:r>
              <a:rPr lang="en-US" altLang="en-US" sz="2400" kern="0">
                <a:latin typeface="Times New Roman" panose="02020603050405020304" pitchFamily="18" charset="0"/>
                <a:cs typeface="Times New Roman" panose="02020603050405020304" pitchFamily="18" charset="0"/>
              </a:rPr>
              <a:t>OSHA Regulation: </a:t>
            </a:r>
            <a:r>
              <a:rPr lang="en-US" altLang="en-US" sz="2400" kern="0">
                <a:latin typeface="Times New Roman" panose="02020603050405020304" pitchFamily="18" charset="0"/>
                <a:cs typeface="Times New Roman" panose="02020603050405020304" pitchFamily="18" charset="0"/>
                <a:hlinkClick r:id="rId4"/>
              </a:rPr>
              <a:t>1926.650</a:t>
            </a:r>
            <a:endParaRPr lang="en-US" sz="2400" ker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70</a:t>
            </a:fld>
            <a:endParaRPr lang="en-US"/>
          </a:p>
        </p:txBody>
      </p:sp>
    </p:spTree>
    <p:extLst>
      <p:ext uri="{BB962C8B-B14F-4D97-AF65-F5344CB8AC3E}">
        <p14:creationId xmlns:p14="http://schemas.microsoft.com/office/powerpoint/2010/main" val="25368686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25400" y="884238"/>
            <a:ext cx="8956039" cy="563562"/>
          </a:xfrm>
        </p:spPr>
        <p:txBody>
          <a:bodyPr/>
          <a:lstStyle/>
          <a:p>
            <a:r>
              <a:rPr lang="en-GB" altLang="en-US" dirty="0">
                <a:latin typeface="Times New Roman" panose="02020603050405020304" pitchFamily="18" charset="0"/>
                <a:ea typeface="SimSun" panose="02010600030101010101" pitchFamily="2" charset="-122"/>
              </a:rPr>
              <a:t>Shore Trench Walls with Supports (Part 2)</a:t>
            </a:r>
            <a:endParaRPr lang="en-US" altLang="en-US" dirty="0"/>
          </a:p>
        </p:txBody>
      </p:sp>
      <p:sp>
        <p:nvSpPr>
          <p:cNvPr id="12" name="Rectangle 6"/>
          <p:cNvSpPr>
            <a:spLocks noChangeArrowheads="1"/>
          </p:cNvSpPr>
          <p:nvPr/>
        </p:nvSpPr>
        <p:spPr bwMode="auto">
          <a:xfrm>
            <a:off x="212164" y="1694201"/>
            <a:ext cx="81100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eaLnBrk="1" hangingPunct="1">
              <a:buClr>
                <a:srgbClr val="0000FF"/>
              </a:buClr>
              <a:buFont typeface="Wingdings" panose="05000000000000000000" pitchFamily="2" charset="2"/>
              <a:buChar char="q"/>
            </a:pPr>
            <a:r>
              <a:rPr lang="en-US" altLang="en-US" sz="2800" dirty="0">
                <a:latin typeface="Times New Roman" panose="02020603050405020304" pitchFamily="18" charset="0"/>
                <a:ea typeface="AR PL UMing HK" charset="0"/>
                <a:cs typeface="Times New Roman" panose="02020603050405020304" pitchFamily="18" charset="0"/>
              </a:rPr>
              <a:t> </a:t>
            </a:r>
            <a:r>
              <a:rPr lang="en-US" altLang="en-US" sz="3200" dirty="0">
                <a:latin typeface="Times New Roman" panose="02020603050405020304" pitchFamily="18" charset="0"/>
                <a:ea typeface="AR PL UMing HK" charset="0"/>
                <a:cs typeface="Times New Roman" panose="02020603050405020304" pitchFamily="18" charset="0"/>
              </a:rPr>
              <a:t>Hydraulic Trench Support</a:t>
            </a:r>
          </a:p>
        </p:txBody>
      </p:sp>
      <p:pic>
        <p:nvPicPr>
          <p:cNvPr id="19" name="Picture 9" descr="hydraulic trench support is shown in this construction site" title="hydraulic trench support"/>
          <p:cNvPicPr>
            <a:picLocks noChangeAspect="1" noChangeArrowheads="1"/>
          </p:cNvPicPr>
          <p:nvPr/>
        </p:nvPicPr>
        <p:blipFill>
          <a:blip r:embed="rId4">
            <a:extLst>
              <a:ext uri="{28A0092B-C50C-407E-A947-70E740481C1C}">
                <a14:useLocalDpi xmlns:a14="http://schemas.microsoft.com/office/drawing/2010/main" val="0"/>
              </a:ext>
            </a:extLst>
          </a:blip>
          <a:srcRect l="22223" t="10001" r="24445" b="12962"/>
          <a:stretch>
            <a:fillRect/>
          </a:stretch>
        </p:blipFill>
        <p:spPr bwMode="auto">
          <a:xfrm>
            <a:off x="723900" y="2477715"/>
            <a:ext cx="3410504" cy="3694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A16470A1-31A0-426D-A86C-3CABB7A29F77}"/>
              </a:ext>
            </a:extLst>
          </p:cNvPr>
          <p:cNvSpPr/>
          <p:nvPr/>
        </p:nvSpPr>
        <p:spPr>
          <a:xfrm>
            <a:off x="2842772" y="3636357"/>
            <a:ext cx="949038" cy="1569660"/>
          </a:xfrm>
          <a:prstGeom prst="rect">
            <a:avLst/>
          </a:prstGeom>
        </p:spPr>
        <p:txBody>
          <a:bodyPr wrap="square">
            <a:spAutoFit/>
          </a:bodyPr>
          <a:lstStyle/>
          <a:p>
            <a:r>
              <a:rPr lang="en-US" altLang="en-US" sz="9600" b="1">
                <a:solidFill>
                  <a:srgbClr val="00B050"/>
                </a:solidFill>
                <a:latin typeface="Times New Roman" panose="02020603050405020304" pitchFamily="18" charset="0"/>
                <a:cs typeface="Times New Roman" panose="02020603050405020304" pitchFamily="18" charset="0"/>
              </a:rPr>
              <a:t>√</a:t>
            </a:r>
            <a:endParaRPr lang="en-US" sz="9600" b="1">
              <a:solidFill>
                <a:srgbClr val="00B050"/>
              </a:solidFill>
            </a:endParaRPr>
          </a:p>
        </p:txBody>
      </p:sp>
      <p:sp>
        <p:nvSpPr>
          <p:cNvPr id="11" name="Rectangle 6"/>
          <p:cNvSpPr>
            <a:spLocks noChangeArrowheads="1"/>
          </p:cNvSpPr>
          <p:nvPr/>
        </p:nvSpPr>
        <p:spPr bwMode="auto">
          <a:xfrm>
            <a:off x="4267200" y="2133600"/>
            <a:ext cx="4663439"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0" indent="0" algn="just" eaLnBrk="1" hangingPunct="1">
              <a:buClr>
                <a:srgbClr val="0000FF"/>
              </a:buClr>
              <a:buFont typeface="Wingdings" panose="05000000000000000000" pitchFamily="2" charset="2"/>
              <a:buChar char="§"/>
            </a:pPr>
            <a:r>
              <a:rPr lang="en-US" altLang="en-US" sz="3200">
                <a:latin typeface="Times New Roman" panose="02020603050405020304" pitchFamily="18" charset="0"/>
                <a:ea typeface="AR PL UMing HK" charset="0"/>
                <a:cs typeface="Times New Roman" panose="02020603050405020304" pitchFamily="18" charset="0"/>
              </a:rPr>
              <a:t> Use hydraulic jacks the operator can easily drop the system into the hole</a:t>
            </a:r>
          </a:p>
          <a:p>
            <a:pPr marL="0" indent="0" algn="just" eaLnBrk="1" hangingPunct="1">
              <a:buClr>
                <a:srgbClr val="0000FF"/>
              </a:buClr>
              <a:buFont typeface="Wingdings" panose="05000000000000000000" pitchFamily="2" charset="2"/>
              <a:buChar char="§"/>
            </a:pPr>
            <a:r>
              <a:rPr lang="en-US" altLang="en-US" sz="3200">
                <a:latin typeface="Times New Roman" panose="02020603050405020304" pitchFamily="18" charset="0"/>
                <a:ea typeface="AR PL UMing HK" charset="0"/>
                <a:cs typeface="Times New Roman" panose="02020603050405020304" pitchFamily="18" charset="0"/>
              </a:rPr>
              <a:t> Once in place, hydraulic pressure is increased to keep the forms in place</a:t>
            </a:r>
          </a:p>
          <a:p>
            <a:pPr marL="0" indent="0" algn="just" eaLnBrk="1" hangingPunct="1">
              <a:buClr>
                <a:srgbClr val="0000FF"/>
              </a:buClr>
              <a:buFont typeface="Wingdings" panose="05000000000000000000" pitchFamily="2" charset="2"/>
              <a:buChar char="§"/>
            </a:pPr>
            <a:r>
              <a:rPr lang="en-US" altLang="en-US" sz="3200">
                <a:latin typeface="Times New Roman" panose="02020603050405020304" pitchFamily="18" charset="0"/>
                <a:ea typeface="AR PL UMing HK" charset="0"/>
                <a:cs typeface="Times New Roman" panose="02020603050405020304" pitchFamily="18" charset="0"/>
              </a:rPr>
              <a:t> Trench pins are installed in case of hydraulic failure</a:t>
            </a:r>
          </a:p>
        </p:txBody>
      </p:sp>
      <p:sp>
        <p:nvSpPr>
          <p:cNvPr id="8" name="Rectangle 7"/>
          <p:cNvSpPr/>
          <p:nvPr/>
        </p:nvSpPr>
        <p:spPr>
          <a:xfrm>
            <a:off x="2047061" y="6197163"/>
            <a:ext cx="5622053" cy="461665"/>
          </a:xfrm>
          <a:prstGeom prst="rect">
            <a:avLst/>
          </a:prstGeom>
        </p:spPr>
        <p:txBody>
          <a:bodyPr wrap="none">
            <a:spAutoFit/>
          </a:bodyPr>
          <a:lstStyle/>
          <a:p>
            <a:pPr algn="ctr"/>
            <a:r>
              <a:rPr lang="en-US" altLang="en-US" sz="2400" kern="0">
                <a:latin typeface="Times New Roman" panose="02020603050405020304" pitchFamily="18" charset="0"/>
                <a:cs typeface="Times New Roman" panose="02020603050405020304" pitchFamily="18" charset="0"/>
              </a:rPr>
              <a:t>OSHA Regulation: </a:t>
            </a:r>
            <a:r>
              <a:rPr lang="en-US" altLang="en-US" sz="2400" kern="0">
                <a:latin typeface="Times New Roman" panose="02020603050405020304" pitchFamily="18" charset="0"/>
                <a:cs typeface="Times New Roman" panose="02020603050405020304" pitchFamily="18" charset="0"/>
                <a:hlinkClick r:id="rId5"/>
              </a:rPr>
              <a:t>1926 Subpart P App D</a:t>
            </a:r>
            <a:endParaRPr lang="en-US" sz="2400" ker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71</a:t>
            </a:fld>
            <a:endParaRPr lang="en-US"/>
          </a:p>
        </p:txBody>
      </p:sp>
    </p:spTree>
    <p:extLst>
      <p:ext uri="{BB962C8B-B14F-4D97-AF65-F5344CB8AC3E}">
        <p14:creationId xmlns:p14="http://schemas.microsoft.com/office/powerpoint/2010/main" val="367232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a:spLocks noGrp="1"/>
          </p:cNvSpPr>
          <p:nvPr>
            <p:ph type="title"/>
          </p:nvPr>
        </p:nvSpPr>
        <p:spPr>
          <a:xfrm>
            <a:off x="190500" y="960438"/>
            <a:ext cx="8877299" cy="563562"/>
          </a:xfrm>
        </p:spPr>
        <p:txBody>
          <a:bodyPr/>
          <a:lstStyle/>
          <a:p>
            <a:r>
              <a:rPr lang="en-GB" altLang="en-US" dirty="0">
                <a:latin typeface="Times New Roman" panose="02020603050405020304" pitchFamily="18" charset="0"/>
                <a:ea typeface="SimSun" panose="02010600030101010101" pitchFamily="2" charset="-122"/>
              </a:rPr>
              <a:t> Shore Trench Walls with Supports (Part 3)</a:t>
            </a:r>
            <a:endParaRPr lang="en-US" altLang="en-US" dirty="0"/>
          </a:p>
        </p:txBody>
      </p:sp>
      <p:sp>
        <p:nvSpPr>
          <p:cNvPr id="19" name="Rectangle 6"/>
          <p:cNvSpPr>
            <a:spLocks noChangeArrowheads="1"/>
          </p:cNvSpPr>
          <p:nvPr/>
        </p:nvSpPr>
        <p:spPr bwMode="auto">
          <a:xfrm>
            <a:off x="120552" y="1857911"/>
            <a:ext cx="869427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eaLnBrk="1" hangingPunct="1">
              <a:buClr>
                <a:srgbClr val="0000FF"/>
              </a:buClr>
              <a:buFont typeface="Wingdings" panose="05000000000000000000" pitchFamily="2" charset="2"/>
              <a:buChar char="q"/>
            </a:pPr>
            <a:r>
              <a:rPr lang="en-US" altLang="en-US" sz="3200" dirty="0">
                <a:latin typeface="Times New Roman" panose="02020603050405020304" pitchFamily="18" charset="0"/>
                <a:ea typeface="AR PL UMing HK" charset="0"/>
                <a:cs typeface="Times New Roman" panose="02020603050405020304" pitchFamily="18" charset="0"/>
              </a:rPr>
              <a:t>Make inadequate shoring does little other than provide a false sense of security!</a:t>
            </a:r>
          </a:p>
        </p:txBody>
      </p:sp>
      <p:pic>
        <p:nvPicPr>
          <p:cNvPr id="3" name="Picture 2" descr="This figure shows an inadequate shoring" title="inadequate shor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9854" y="3009900"/>
            <a:ext cx="3043121" cy="3557754"/>
          </a:xfrm>
          <a:prstGeom prst="rect">
            <a:avLst/>
          </a:prstGeom>
        </p:spPr>
      </p:pic>
      <p:sp>
        <p:nvSpPr>
          <p:cNvPr id="10" name="Rectangle 9"/>
          <p:cNvSpPr/>
          <p:nvPr/>
        </p:nvSpPr>
        <p:spPr>
          <a:xfrm>
            <a:off x="3866102" y="3009900"/>
            <a:ext cx="970624" cy="1569660"/>
          </a:xfrm>
          <a:prstGeom prst="rect">
            <a:avLst/>
          </a:prstGeom>
        </p:spPr>
        <p:txBody>
          <a:bodyPr wrap="square">
            <a:spAutoFit/>
          </a:bodyPr>
          <a:lstStyle/>
          <a:p>
            <a:r>
              <a:rPr lang="en-US" altLang="en-US" sz="9600" b="1" dirty="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72</a:t>
            </a:fld>
            <a:endParaRPr lang="en-US"/>
          </a:p>
        </p:txBody>
      </p:sp>
    </p:spTree>
    <p:extLst>
      <p:ext uri="{BB962C8B-B14F-4D97-AF65-F5344CB8AC3E}">
        <p14:creationId xmlns:p14="http://schemas.microsoft.com/office/powerpoint/2010/main" val="15787150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133290" y="669708"/>
            <a:ext cx="8819147" cy="563562"/>
          </a:xfrm>
        </p:spPr>
        <p:txBody>
          <a:bodyPr/>
          <a:lstStyle/>
          <a:p>
            <a:r>
              <a:rPr lang="en-GB" altLang="en-US" dirty="0">
                <a:latin typeface="Times New Roman" panose="02020603050405020304" pitchFamily="18" charset="0"/>
                <a:ea typeface="SimSun" panose="02010600030101010101" pitchFamily="2" charset="-122"/>
              </a:rPr>
              <a:t>Shield with Trench Boxes (Part 1)</a:t>
            </a:r>
            <a:endParaRPr lang="en-US" altLang="en-US" dirty="0"/>
          </a:p>
        </p:txBody>
      </p:sp>
      <p:sp>
        <p:nvSpPr>
          <p:cNvPr id="12" name="Rectangle 6"/>
          <p:cNvSpPr>
            <a:spLocks noChangeArrowheads="1"/>
          </p:cNvSpPr>
          <p:nvPr/>
        </p:nvSpPr>
        <p:spPr bwMode="auto">
          <a:xfrm>
            <a:off x="195728" y="1219200"/>
            <a:ext cx="869427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eaLnBrk="1" hangingPunct="1">
              <a:buClr>
                <a:srgbClr val="0000FF"/>
              </a:buClr>
              <a:buFont typeface="Wingdings" panose="05000000000000000000" pitchFamily="2" charset="2"/>
              <a:buChar char="q"/>
            </a:pPr>
            <a:r>
              <a:rPr lang="en-US" altLang="en-US" sz="3200">
                <a:latin typeface="Times New Roman" panose="02020603050405020304" pitchFamily="18" charset="0"/>
                <a:ea typeface="AR PL UMing HK" charset="0"/>
                <a:cs typeface="Times New Roman" panose="02020603050405020304" pitchFamily="18" charset="0"/>
              </a:rPr>
              <a:t>Using prefabricated, protective structures (e.g., trench boxes) supports to prevent soil cave-ins</a:t>
            </a:r>
          </a:p>
        </p:txBody>
      </p:sp>
      <p:pic>
        <p:nvPicPr>
          <p:cNvPr id="13" name="Picture 8" descr="Steel Frame APS"/>
          <p:cNvPicPr>
            <a:picLocks noChangeAspect="1" noChangeArrowheads="1"/>
          </p:cNvPicPr>
          <p:nvPr/>
        </p:nvPicPr>
        <p:blipFill>
          <a:blip r:embed="rId4">
            <a:lum bright="12000" contrast="36000"/>
            <a:extLst>
              <a:ext uri="{28A0092B-C50C-407E-A947-70E740481C1C}">
                <a14:useLocalDpi xmlns:a14="http://schemas.microsoft.com/office/drawing/2010/main" val="0"/>
              </a:ext>
            </a:extLst>
          </a:blip>
          <a:srcRect/>
          <a:stretch>
            <a:fillRect/>
          </a:stretch>
        </p:blipFill>
        <p:spPr bwMode="auto">
          <a:xfrm>
            <a:off x="174946" y="2460721"/>
            <a:ext cx="3429000" cy="3650226"/>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F9949CD-7AA9-4CB0-8771-FF205456121B}"/>
              </a:ext>
            </a:extLst>
          </p:cNvPr>
          <p:cNvSpPr/>
          <p:nvPr/>
        </p:nvSpPr>
        <p:spPr>
          <a:xfrm>
            <a:off x="2181413" y="3636357"/>
            <a:ext cx="949038" cy="1569660"/>
          </a:xfrm>
          <a:prstGeom prst="rect">
            <a:avLst/>
          </a:prstGeom>
        </p:spPr>
        <p:txBody>
          <a:bodyPr wrap="square">
            <a:spAutoFit/>
          </a:bodyPr>
          <a:lstStyle/>
          <a:p>
            <a:r>
              <a:rPr lang="en-US" altLang="en-US" sz="9600" b="1">
                <a:solidFill>
                  <a:srgbClr val="00B050"/>
                </a:solidFill>
                <a:latin typeface="Times New Roman" panose="02020603050405020304" pitchFamily="18" charset="0"/>
                <a:cs typeface="Times New Roman" panose="02020603050405020304" pitchFamily="18" charset="0"/>
              </a:rPr>
              <a:t>√</a:t>
            </a:r>
            <a:endParaRPr lang="en-US" sz="9600" b="1">
              <a:solidFill>
                <a:srgbClr val="00B050"/>
              </a:solidFill>
            </a:endParaRPr>
          </a:p>
        </p:txBody>
      </p:sp>
      <p:sp>
        <p:nvSpPr>
          <p:cNvPr id="11" name="Rectangle 6"/>
          <p:cNvSpPr>
            <a:spLocks noChangeArrowheads="1"/>
          </p:cNvSpPr>
          <p:nvPr/>
        </p:nvSpPr>
        <p:spPr bwMode="auto">
          <a:xfrm>
            <a:off x="3957731" y="2807810"/>
            <a:ext cx="4932269"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0" indent="0">
              <a:buClr>
                <a:srgbClr val="0000FF"/>
              </a:buClr>
            </a:pPr>
            <a:r>
              <a:rPr lang="en-US" altLang="zh-CN" sz="3200" dirty="0">
                <a:latin typeface="Times New Roman"/>
                <a:ea typeface="AR PL UMing HK" charset="0"/>
                <a:cs typeface="Times New Roman"/>
              </a:rPr>
              <a:t>The top edge of a shielding must extend a minimum of 18 inches above the vertical part of the wall</a:t>
            </a:r>
          </a:p>
        </p:txBody>
      </p:sp>
      <p:sp>
        <p:nvSpPr>
          <p:cNvPr id="2" name="Slide Number Placeholder 1"/>
          <p:cNvSpPr>
            <a:spLocks noGrp="1"/>
          </p:cNvSpPr>
          <p:nvPr>
            <p:ph type="sldNum" sz="quarter" idx="10"/>
          </p:nvPr>
        </p:nvSpPr>
        <p:spPr/>
        <p:txBody>
          <a:bodyPr/>
          <a:lstStyle/>
          <a:p>
            <a:fld id="{CE4D45F6-FF50-4BC5-8A2D-899CD8EC2ED8}" type="slidenum">
              <a:rPr lang="en-US" smtClean="0"/>
              <a:t>73</a:t>
            </a:fld>
            <a:endParaRPr lang="en-US"/>
          </a:p>
        </p:txBody>
      </p:sp>
    </p:spTree>
    <p:extLst>
      <p:ext uri="{BB962C8B-B14F-4D97-AF65-F5344CB8AC3E}">
        <p14:creationId xmlns:p14="http://schemas.microsoft.com/office/powerpoint/2010/main" val="36226005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177926" y="648712"/>
            <a:ext cx="8819147" cy="563562"/>
          </a:xfrm>
        </p:spPr>
        <p:txBody>
          <a:bodyPr/>
          <a:lstStyle/>
          <a:p>
            <a:r>
              <a:rPr lang="en-GB" altLang="en-US" dirty="0">
                <a:latin typeface="Times New Roman" panose="02020603050405020304" pitchFamily="18" charset="0"/>
                <a:ea typeface="SimSun" panose="02010600030101010101" pitchFamily="2" charset="-122"/>
              </a:rPr>
              <a:t>Shield with Trench Boxes (Part 2)</a:t>
            </a:r>
            <a:endParaRPr lang="en-US" altLang="en-US" dirty="0"/>
          </a:p>
        </p:txBody>
      </p:sp>
      <p:sp>
        <p:nvSpPr>
          <p:cNvPr id="8" name="Rectangle 6"/>
          <p:cNvSpPr>
            <a:spLocks noChangeArrowheads="1"/>
          </p:cNvSpPr>
          <p:nvPr/>
        </p:nvSpPr>
        <p:spPr bwMode="auto">
          <a:xfrm>
            <a:off x="195728" y="1219200"/>
            <a:ext cx="86942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eaLnBrk="1" hangingPunct="1">
              <a:buClr>
                <a:srgbClr val="0000FF"/>
              </a:buClr>
              <a:buFont typeface="Wingdings" panose="05000000000000000000" pitchFamily="2" charset="2"/>
              <a:buChar char="q"/>
            </a:pPr>
            <a:r>
              <a:rPr lang="en-US" altLang="en-US" sz="3200">
                <a:latin typeface="Times New Roman" panose="02020603050405020304" pitchFamily="18" charset="0"/>
                <a:ea typeface="AR PL UMing HK" charset="0"/>
                <a:cs typeface="Times New Roman" panose="02020603050405020304" pitchFamily="18" charset="0"/>
              </a:rPr>
              <a:t>Shield System</a:t>
            </a:r>
          </a:p>
        </p:txBody>
      </p:sp>
      <p:pic>
        <p:nvPicPr>
          <p:cNvPr id="3" name="Picture 2" descr="shield trench" title="shield trench"/>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0" y="1832278"/>
            <a:ext cx="5618422" cy="4707974"/>
          </a:xfrm>
          <a:prstGeom prst="rect">
            <a:avLst/>
          </a:prstGeom>
        </p:spPr>
      </p:pic>
      <p:sp>
        <p:nvSpPr>
          <p:cNvPr id="2" name="Slide Number Placeholder 1"/>
          <p:cNvSpPr>
            <a:spLocks noGrp="1"/>
          </p:cNvSpPr>
          <p:nvPr>
            <p:ph type="sldNum" sz="quarter" idx="10"/>
          </p:nvPr>
        </p:nvSpPr>
        <p:spPr/>
        <p:txBody>
          <a:bodyPr/>
          <a:lstStyle/>
          <a:p>
            <a:fld id="{CE4D45F6-FF50-4BC5-8A2D-899CD8EC2ED8}" type="slidenum">
              <a:rPr lang="en-US" smtClean="0"/>
              <a:t>74</a:t>
            </a:fld>
            <a:endParaRPr lang="en-US"/>
          </a:p>
        </p:txBody>
      </p:sp>
    </p:spTree>
    <p:extLst>
      <p:ext uri="{BB962C8B-B14F-4D97-AF65-F5344CB8AC3E}">
        <p14:creationId xmlns:p14="http://schemas.microsoft.com/office/powerpoint/2010/main" val="15817186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177926" y="648712"/>
            <a:ext cx="8819147" cy="563562"/>
          </a:xfrm>
        </p:spPr>
        <p:txBody>
          <a:bodyPr/>
          <a:lstStyle/>
          <a:p>
            <a:r>
              <a:rPr lang="en-GB" altLang="en-US" dirty="0">
                <a:latin typeface="Times New Roman" panose="02020603050405020304" pitchFamily="18" charset="0"/>
                <a:ea typeface="SimSun" panose="02010600030101010101" pitchFamily="2" charset="-122"/>
              </a:rPr>
              <a:t>Quiz 4</a:t>
            </a:r>
            <a:endParaRPr lang="en-US" altLang="en-US" dirty="0"/>
          </a:p>
        </p:txBody>
      </p:sp>
      <p:sp>
        <p:nvSpPr>
          <p:cNvPr id="8" name="Rectangle 6"/>
          <p:cNvSpPr>
            <a:spLocks noChangeArrowheads="1"/>
          </p:cNvSpPr>
          <p:nvPr/>
        </p:nvSpPr>
        <p:spPr bwMode="auto">
          <a:xfrm>
            <a:off x="195728" y="1402140"/>
            <a:ext cx="869427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en-US" altLang="zh-CN" sz="3200" b="1">
                <a:latin typeface="Times New Roman" panose="02020603050405020304" pitchFamily="18" charset="0"/>
                <a:ea typeface="MS PGothic" panose="020B0600070205080204" pitchFamily="34" charset="-128"/>
              </a:rPr>
              <a:t>Q12: </a:t>
            </a:r>
            <a:r>
              <a:rPr lang="en-US" altLang="zh-CN" sz="3200">
                <a:latin typeface="Times New Roman" panose="02020603050405020304" pitchFamily="18" charset="0"/>
                <a:ea typeface="AR PL UMing HK" charset="0"/>
                <a:cs typeface="Times New Roman" panose="02020603050405020304" pitchFamily="18" charset="0"/>
              </a:rPr>
              <a:t>Name Three Common Types of Protective Systems in Excavation Job</a:t>
            </a:r>
          </a:p>
        </p:txBody>
      </p:sp>
      <p:sp>
        <p:nvSpPr>
          <p:cNvPr id="3" name="Rectangle 2"/>
          <p:cNvSpPr/>
          <p:nvPr/>
        </p:nvSpPr>
        <p:spPr>
          <a:xfrm>
            <a:off x="533400" y="3352020"/>
            <a:ext cx="1747594" cy="584775"/>
          </a:xfrm>
          <a:prstGeom prst="rect">
            <a:avLst/>
          </a:prstGeom>
        </p:spPr>
        <p:txBody>
          <a:bodyPr wrap="none">
            <a:spAutoFit/>
          </a:bodyPr>
          <a:lstStyle/>
          <a:p>
            <a:r>
              <a:rPr lang="en-US" altLang="en-US" sz="3200" b="1">
                <a:latin typeface="Times New Roman" panose="02020603050405020304" pitchFamily="18" charset="0"/>
                <a:cs typeface="Times New Roman" panose="02020603050405020304" pitchFamily="18" charset="0"/>
              </a:rPr>
              <a:t>Answer</a:t>
            </a:r>
            <a:r>
              <a:rPr lang="en-US" altLang="en-US" sz="3200">
                <a:latin typeface="Times New Roman" panose="02020603050405020304" pitchFamily="18" charset="0"/>
                <a:cs typeface="Times New Roman" panose="02020603050405020304" pitchFamily="18" charset="0"/>
              </a:rPr>
              <a:t>: </a:t>
            </a:r>
            <a:endParaRPr lang="en-US" sz="3200"/>
          </a:p>
        </p:txBody>
      </p:sp>
      <p:sp>
        <p:nvSpPr>
          <p:cNvPr id="7" name="Rectangle 6"/>
          <p:cNvSpPr>
            <a:spLocks noChangeArrowheads="1"/>
          </p:cNvSpPr>
          <p:nvPr/>
        </p:nvSpPr>
        <p:spPr bwMode="auto">
          <a:xfrm>
            <a:off x="2280995" y="3462456"/>
            <a:ext cx="244340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0" indent="0" algn="just" eaLnBrk="1" hangingPunct="1">
              <a:buClr>
                <a:srgbClr val="0000FF"/>
              </a:buClr>
              <a:buFont typeface="Wingdings" panose="05000000000000000000" pitchFamily="2" charset="2"/>
              <a:buChar char="§"/>
            </a:pPr>
            <a:r>
              <a:rPr lang="en-US" altLang="en-US" sz="3200">
                <a:latin typeface="Times New Roman" panose="02020603050405020304" pitchFamily="18" charset="0"/>
                <a:ea typeface="AR PL UMing HK" charset="0"/>
                <a:cs typeface="Times New Roman" panose="02020603050405020304" pitchFamily="18" charset="0"/>
              </a:rPr>
              <a:t> Sloping</a:t>
            </a:r>
          </a:p>
          <a:p>
            <a:pPr marL="0" indent="0" algn="just" eaLnBrk="1" hangingPunct="1">
              <a:buClr>
                <a:srgbClr val="0000FF"/>
              </a:buClr>
              <a:buFont typeface="Wingdings" panose="05000000000000000000" pitchFamily="2" charset="2"/>
              <a:buChar char="§"/>
            </a:pPr>
            <a:r>
              <a:rPr lang="en-US" altLang="en-US" sz="3200">
                <a:latin typeface="Times New Roman" panose="02020603050405020304" pitchFamily="18" charset="0"/>
                <a:ea typeface="AR PL UMing HK" charset="0"/>
                <a:cs typeface="Times New Roman" panose="02020603050405020304" pitchFamily="18" charset="0"/>
              </a:rPr>
              <a:t> Shoring</a:t>
            </a:r>
          </a:p>
          <a:p>
            <a:pPr marL="0" indent="0" algn="just" eaLnBrk="1" hangingPunct="1">
              <a:buClr>
                <a:srgbClr val="0000FF"/>
              </a:buClr>
              <a:buFont typeface="Wingdings" panose="05000000000000000000" pitchFamily="2" charset="2"/>
              <a:buChar char="§"/>
            </a:pPr>
            <a:r>
              <a:rPr lang="en-US" altLang="en-US" sz="3200">
                <a:latin typeface="Times New Roman" panose="02020603050405020304" pitchFamily="18" charset="0"/>
                <a:ea typeface="AR PL UMing HK" charset="0"/>
                <a:cs typeface="Times New Roman" panose="02020603050405020304" pitchFamily="18" charset="0"/>
              </a:rPr>
              <a:t> Shielding</a:t>
            </a:r>
          </a:p>
        </p:txBody>
      </p:sp>
      <p:sp>
        <p:nvSpPr>
          <p:cNvPr id="2" name="Slide Number Placeholder 1"/>
          <p:cNvSpPr>
            <a:spLocks noGrp="1"/>
          </p:cNvSpPr>
          <p:nvPr>
            <p:ph type="sldNum" sz="quarter" idx="10"/>
          </p:nvPr>
        </p:nvSpPr>
        <p:spPr/>
        <p:txBody>
          <a:bodyPr/>
          <a:lstStyle/>
          <a:p>
            <a:fld id="{CE4D45F6-FF50-4BC5-8A2D-899CD8EC2ED8}" type="slidenum">
              <a:rPr lang="en-US" smtClean="0"/>
              <a:t>75</a:t>
            </a:fld>
            <a:endParaRPr lang="en-US"/>
          </a:p>
        </p:txBody>
      </p:sp>
    </p:spTree>
    <p:extLst>
      <p:ext uri="{BB962C8B-B14F-4D97-AF65-F5344CB8AC3E}">
        <p14:creationId xmlns:p14="http://schemas.microsoft.com/office/powerpoint/2010/main" val="40078118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76199" y="838200"/>
            <a:ext cx="8819147" cy="563562"/>
          </a:xfrm>
        </p:spPr>
        <p:txBody>
          <a:bodyPr/>
          <a:lstStyle/>
          <a:p>
            <a:r>
              <a:rPr lang="en-GB" altLang="en-US" dirty="0">
                <a:latin typeface="Times New Roman" panose="02020603050405020304" pitchFamily="18" charset="0"/>
                <a:ea typeface="SimSun" panose="02010600030101010101" pitchFamily="2" charset="-122"/>
              </a:rPr>
              <a:t>Cave-In Protection Measures (Part 5)</a:t>
            </a:r>
            <a:endParaRPr lang="en-US" altLang="en-US" dirty="0"/>
          </a:p>
        </p:txBody>
      </p:sp>
      <p:sp>
        <p:nvSpPr>
          <p:cNvPr id="6" name="Rectangle 6"/>
          <p:cNvSpPr>
            <a:spLocks noChangeArrowheads="1"/>
          </p:cNvSpPr>
          <p:nvPr/>
        </p:nvSpPr>
        <p:spPr bwMode="auto">
          <a:xfrm>
            <a:off x="195728" y="1752600"/>
            <a:ext cx="8699618"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eaLnBrk="1" hangingPunct="1">
              <a:buClr>
                <a:srgbClr val="0000FF"/>
              </a:buClr>
              <a:buFont typeface="Wingdings" panose="05000000000000000000" pitchFamily="2" charset="2"/>
              <a:buChar char="q"/>
            </a:pPr>
            <a:r>
              <a:rPr lang="en-US" altLang="en-US" sz="3200">
                <a:latin typeface="Times New Roman" panose="02020603050405020304" pitchFamily="18" charset="0"/>
                <a:ea typeface="AR PL UMing HK" charset="0"/>
                <a:cs typeface="Times New Roman" panose="02020603050405020304" pitchFamily="18" charset="0"/>
              </a:rPr>
              <a:t>Shoring, shielding and sloping are acceptable to OSHA</a:t>
            </a:r>
          </a:p>
          <a:p>
            <a:pPr marL="457200" indent="-457200" algn="just" eaLnBrk="1" hangingPunct="1">
              <a:buClr>
                <a:srgbClr val="0000FF"/>
              </a:buClr>
              <a:buFont typeface="Wingdings" panose="05000000000000000000" pitchFamily="2" charset="2"/>
              <a:buChar char="q"/>
            </a:pPr>
            <a:endParaRPr lang="en-US" altLang="en-US" sz="3200">
              <a:latin typeface="Times New Roman" panose="02020603050405020304" pitchFamily="18" charset="0"/>
              <a:ea typeface="AR PL UMing HK" charset="0"/>
              <a:cs typeface="Times New Roman" panose="02020603050405020304" pitchFamily="18" charset="0"/>
            </a:endParaRPr>
          </a:p>
          <a:p>
            <a:pPr marL="457200" indent="-457200" algn="just" eaLnBrk="1" hangingPunct="1">
              <a:buClr>
                <a:srgbClr val="0000FF"/>
              </a:buClr>
              <a:buFont typeface="Wingdings" panose="05000000000000000000" pitchFamily="2" charset="2"/>
              <a:buChar char="q"/>
            </a:pPr>
            <a:r>
              <a:rPr lang="en-US" altLang="en-US" sz="3200">
                <a:latin typeface="Times New Roman" panose="02020603050405020304" pitchFamily="18" charset="0"/>
                <a:ea typeface="AR PL UMing HK" charset="0"/>
                <a:cs typeface="Times New Roman" panose="02020603050405020304" pitchFamily="18" charset="0"/>
              </a:rPr>
              <a:t>It is up to the competent person to determine which method is the most effective for the job</a:t>
            </a:r>
          </a:p>
          <a:p>
            <a:pPr marL="457200" indent="-457200" algn="just" eaLnBrk="1" hangingPunct="1">
              <a:buClr>
                <a:srgbClr val="0000FF"/>
              </a:buClr>
              <a:buFont typeface="Wingdings" panose="05000000000000000000" pitchFamily="2" charset="2"/>
              <a:buChar char="q"/>
            </a:pPr>
            <a:endParaRPr lang="en-US" altLang="en-US" sz="2800">
              <a:latin typeface="Times New Roman" panose="02020603050405020304" pitchFamily="18" charset="0"/>
              <a:ea typeface="AR PL UMing HK" charset="0"/>
              <a:cs typeface="Times New Roman" panose="02020603050405020304" pitchFamily="18" charset="0"/>
            </a:endParaRPr>
          </a:p>
          <a:p>
            <a:pPr marL="457200" indent="-457200" algn="just">
              <a:buClr>
                <a:srgbClr val="0000FF"/>
              </a:buClr>
              <a:buFont typeface="Wingdings" panose="05000000000000000000" pitchFamily="2" charset="2"/>
              <a:buChar char="q"/>
            </a:pPr>
            <a:r>
              <a:rPr lang="en-US" altLang="en-US" sz="3200">
                <a:latin typeface="Times New Roman" panose="02020603050405020304" pitchFamily="18" charset="0"/>
                <a:ea typeface="AR PL UMing HK" charset="0"/>
                <a:cs typeface="Times New Roman" panose="02020603050405020304" pitchFamily="18" charset="0"/>
              </a:rPr>
              <a:t>Keep </a:t>
            </a:r>
            <a:r>
              <a:rPr lang="en-US" altLang="en-US" sz="3200">
                <a:latin typeface="Times New Roman" panose="02020603050405020304" pitchFamily="18" charset="0"/>
                <a:cs typeface="Times New Roman" panose="02020603050405020304" pitchFamily="18" charset="0"/>
              </a:rPr>
              <a:t>excavations open the minimum amount of time needed to complete operations</a:t>
            </a:r>
            <a:endParaRPr lang="en-US" altLang="en-US" sz="3200">
              <a:latin typeface="Times New Roman" panose="02020603050405020304" pitchFamily="18" charset="0"/>
              <a:ea typeface="AR PL UMing HK"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76</a:t>
            </a:fld>
            <a:endParaRPr lang="en-US"/>
          </a:p>
        </p:txBody>
      </p:sp>
    </p:spTree>
    <p:extLst>
      <p:ext uri="{BB962C8B-B14F-4D97-AF65-F5344CB8AC3E}">
        <p14:creationId xmlns:p14="http://schemas.microsoft.com/office/powerpoint/2010/main" val="27192079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177926" y="648712"/>
            <a:ext cx="8819147" cy="563562"/>
          </a:xfrm>
        </p:spPr>
        <p:txBody>
          <a:bodyPr/>
          <a:lstStyle/>
          <a:p>
            <a:r>
              <a:rPr lang="en-GB" altLang="en-US" dirty="0">
                <a:latin typeface="Times New Roman" panose="02020603050405020304" pitchFamily="18" charset="0"/>
                <a:ea typeface="SimSun" panose="02010600030101010101" pitchFamily="2" charset="-122"/>
              </a:rPr>
              <a:t>Cave-In Protection Measures (Part 6)</a:t>
            </a:r>
            <a:endParaRPr lang="en-US" altLang="en-US" dirty="0"/>
          </a:p>
        </p:txBody>
      </p:sp>
      <p:sp>
        <p:nvSpPr>
          <p:cNvPr id="15" name="Rectangle 6"/>
          <p:cNvSpPr>
            <a:spLocks noChangeArrowheads="1"/>
          </p:cNvSpPr>
          <p:nvPr/>
        </p:nvSpPr>
        <p:spPr bwMode="auto">
          <a:xfrm>
            <a:off x="177926" y="1560983"/>
            <a:ext cx="8659836"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eaLnBrk="1" hangingPunct="1">
              <a:buClr>
                <a:srgbClr val="0000FF"/>
              </a:buClr>
              <a:buFont typeface="Wingdings" panose="05000000000000000000" pitchFamily="2" charset="2"/>
              <a:buChar char="q"/>
            </a:pPr>
            <a:r>
              <a:rPr lang="en-US" altLang="en-US" sz="3200">
                <a:latin typeface="Times New Roman"/>
                <a:ea typeface="AR PL UMing HK" charset="0"/>
                <a:cs typeface="Times New Roman"/>
              </a:rPr>
              <a:t>Equipment for protective systems must not have damager or defects that impair function</a:t>
            </a:r>
          </a:p>
          <a:p>
            <a:pPr marL="457200" indent="-457200" algn="just" eaLnBrk="1" hangingPunct="1">
              <a:buClr>
                <a:srgbClr val="0000FF"/>
              </a:buClr>
              <a:buFont typeface="Wingdings" panose="05000000000000000000" pitchFamily="2" charset="2"/>
              <a:buChar char="q"/>
            </a:pPr>
            <a:endParaRPr lang="en-US" altLang="en-US" sz="3200">
              <a:latin typeface="Times New Roman" panose="02020603050405020304" pitchFamily="18" charset="0"/>
              <a:ea typeface="AR PL UMing HK" charset="0"/>
              <a:cs typeface="Times New Roman" panose="02020603050405020304" pitchFamily="18" charset="0"/>
            </a:endParaRPr>
          </a:p>
          <a:p>
            <a:pPr marL="457200" indent="-457200" algn="just" eaLnBrk="1" hangingPunct="1">
              <a:buClr>
                <a:srgbClr val="0000FF"/>
              </a:buClr>
              <a:buFont typeface="Wingdings" panose="05000000000000000000" pitchFamily="2" charset="2"/>
              <a:buChar char="q"/>
            </a:pPr>
            <a:r>
              <a:rPr lang="en-US" altLang="en-US" sz="3200">
                <a:latin typeface="Times New Roman"/>
                <a:ea typeface="AR PL UMing HK" charset="0"/>
                <a:cs typeface="Times New Roman"/>
              </a:rPr>
              <a:t>If equipment is damaged, competent person must examine to see if suitable for continued use</a:t>
            </a:r>
          </a:p>
        </p:txBody>
      </p:sp>
      <p:sp>
        <p:nvSpPr>
          <p:cNvPr id="3" name="Rectangle 2"/>
          <p:cNvSpPr/>
          <p:nvPr/>
        </p:nvSpPr>
        <p:spPr>
          <a:xfrm>
            <a:off x="177926" y="4304947"/>
            <a:ext cx="8889874" cy="1077218"/>
          </a:xfrm>
          <a:prstGeom prst="rect">
            <a:avLst/>
          </a:prstGeom>
        </p:spPr>
        <p:txBody>
          <a:bodyPr wrap="square" lIns="91440" tIns="45720" rIns="91440" bIns="45720" anchor="t">
            <a:spAutoFit/>
          </a:bodyPr>
          <a:lstStyle/>
          <a:p>
            <a:pPr marL="457200" indent="-457200" algn="just">
              <a:buClr>
                <a:srgbClr val="0000FF"/>
              </a:buClr>
              <a:buFont typeface="Wingdings" panose="05000000000000000000" pitchFamily="2" charset="2"/>
              <a:buChar char="q"/>
            </a:pPr>
            <a:r>
              <a:rPr lang="en-US" altLang="en-US" sz="3200">
                <a:latin typeface="Times New Roman"/>
                <a:ea typeface="AR PL UMing HK" charset="0"/>
                <a:cs typeface="Times New Roman"/>
              </a:rPr>
              <a:t>If not suitable, remove it from service until a professional engineer approves it for use</a:t>
            </a:r>
          </a:p>
        </p:txBody>
      </p:sp>
      <p:sp>
        <p:nvSpPr>
          <p:cNvPr id="2" name="Slide Number Placeholder 1"/>
          <p:cNvSpPr>
            <a:spLocks noGrp="1"/>
          </p:cNvSpPr>
          <p:nvPr>
            <p:ph type="sldNum" sz="quarter" idx="10"/>
          </p:nvPr>
        </p:nvSpPr>
        <p:spPr/>
        <p:txBody>
          <a:bodyPr/>
          <a:lstStyle/>
          <a:p>
            <a:fld id="{CE4D45F6-FF50-4BC5-8A2D-899CD8EC2ED8}" type="slidenum">
              <a:rPr lang="en-US" smtClean="0"/>
              <a:t>77</a:t>
            </a:fld>
            <a:endParaRPr lang="en-US"/>
          </a:p>
        </p:txBody>
      </p:sp>
    </p:spTree>
    <p:extLst>
      <p:ext uri="{BB962C8B-B14F-4D97-AF65-F5344CB8AC3E}">
        <p14:creationId xmlns:p14="http://schemas.microsoft.com/office/powerpoint/2010/main" val="88518359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6253" y="863600"/>
            <a:ext cx="8819147" cy="563562"/>
          </a:xfrm>
        </p:spPr>
        <p:txBody>
          <a:bodyPr/>
          <a:lstStyle/>
          <a:p>
            <a:r>
              <a:rPr lang="en-GB" altLang="en-US" dirty="0">
                <a:latin typeface="Times New Roman" panose="02020603050405020304" pitchFamily="18" charset="0"/>
                <a:ea typeface="SimSun" panose="02010600030101010101" pitchFamily="2" charset="-122"/>
              </a:rPr>
              <a:t>Look for Standing Water in Trenches (Part 1)</a:t>
            </a:r>
            <a:endParaRPr lang="en-US" altLang="en-US" dirty="0"/>
          </a:p>
        </p:txBody>
      </p:sp>
      <p:sp>
        <p:nvSpPr>
          <p:cNvPr id="15" name="Rectangle 1"/>
          <p:cNvSpPr>
            <a:spLocks noChangeArrowheads="1"/>
          </p:cNvSpPr>
          <p:nvPr/>
        </p:nvSpPr>
        <p:spPr bwMode="auto">
          <a:xfrm>
            <a:off x="96254" y="1587212"/>
            <a:ext cx="897154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eaLnBrk="1" hangingPunct="1">
              <a:buClr>
                <a:srgbClr val="0000FF"/>
              </a:buClr>
              <a:buFont typeface="Wingdings" panose="05000000000000000000" pitchFamily="2" charset="2"/>
              <a:buChar char="q"/>
            </a:pPr>
            <a:r>
              <a:rPr lang="en-GB" altLang="en-US" sz="3200" dirty="0">
                <a:latin typeface="Times New Roman" panose="02020603050405020304" pitchFamily="18" charset="0"/>
                <a:ea typeface="MS PGothic" panose="020B0600070205080204" pitchFamily="34" charset="-128"/>
              </a:rPr>
              <a:t>Do not enter excavations where water is accumulating or has accumulated unless adequate  precautions are taken </a:t>
            </a:r>
          </a:p>
        </p:txBody>
      </p:sp>
      <p:pic>
        <p:nvPicPr>
          <p:cNvPr id="3" name="Picture 2" descr="This figure is a trench with standing water in it." title="a trench with standing wate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3275" y="3259047"/>
            <a:ext cx="7417503" cy="2796438"/>
          </a:xfrm>
          <a:prstGeom prst="rect">
            <a:avLst/>
          </a:prstGeom>
        </p:spPr>
      </p:pic>
      <p:sp>
        <p:nvSpPr>
          <p:cNvPr id="7" name="Rectangle 6"/>
          <p:cNvSpPr/>
          <p:nvPr/>
        </p:nvSpPr>
        <p:spPr>
          <a:xfrm>
            <a:off x="3124200" y="4267200"/>
            <a:ext cx="970624" cy="1569660"/>
          </a:xfrm>
          <a:prstGeom prst="rect">
            <a:avLst/>
          </a:prstGeom>
        </p:spPr>
        <p:txBody>
          <a:bodyPr wrap="square">
            <a:spAutoFit/>
          </a:bodyPr>
          <a:lstStyle/>
          <a:p>
            <a:r>
              <a:rPr lang="en-US" altLang="en-US" sz="9600" b="1">
                <a:solidFill>
                  <a:srgbClr val="FF0000"/>
                </a:solidFill>
                <a:latin typeface="Times New Roman" panose="02020603050405020304" pitchFamily="18" charset="0"/>
                <a:cs typeface="Times New Roman" panose="02020603050405020304" pitchFamily="18" charset="0"/>
              </a:rPr>
              <a:t>×</a:t>
            </a:r>
            <a:endParaRPr lang="en-US" sz="9600" b="1">
              <a:solidFill>
                <a:srgbClr val="FF0000"/>
              </a:solidFill>
            </a:endParaRPr>
          </a:p>
        </p:txBody>
      </p:sp>
      <p:sp>
        <p:nvSpPr>
          <p:cNvPr id="8" name="Rectangle 7"/>
          <p:cNvSpPr/>
          <p:nvPr/>
        </p:nvSpPr>
        <p:spPr>
          <a:xfrm>
            <a:off x="1676400" y="5968425"/>
            <a:ext cx="5638800" cy="584775"/>
          </a:xfrm>
          <a:prstGeom prst="rect">
            <a:avLst/>
          </a:prstGeom>
        </p:spPr>
        <p:txBody>
          <a:bodyPr wrap="square">
            <a:spAutoFit/>
          </a:bodyPr>
          <a:lstStyle/>
          <a:p>
            <a:pPr algn="ctr"/>
            <a:r>
              <a:rPr lang="en-US" sz="3200" b="1">
                <a:solidFill>
                  <a:srgbClr val="FF0000"/>
                </a:solidFill>
                <a:latin typeface="Times New Roman" panose="02020603050405020304" pitchFamily="18" charset="0"/>
                <a:ea typeface="MS PGothic" panose="020B0600070205080204" pitchFamily="34" charset="-128"/>
              </a:rPr>
              <a:t>Water in trench is hazardous</a:t>
            </a:r>
            <a:endParaRPr lang="en-US" sz="3200" b="1">
              <a:solidFill>
                <a:srgbClr val="FF0000"/>
              </a:solidFill>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78</a:t>
            </a:fld>
            <a:endParaRPr lang="en-US"/>
          </a:p>
        </p:txBody>
      </p:sp>
    </p:spTree>
    <p:extLst>
      <p:ext uri="{BB962C8B-B14F-4D97-AF65-F5344CB8AC3E}">
        <p14:creationId xmlns:p14="http://schemas.microsoft.com/office/powerpoint/2010/main" val="32061064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6253" y="863600"/>
            <a:ext cx="8819147" cy="563562"/>
          </a:xfrm>
        </p:spPr>
        <p:txBody>
          <a:bodyPr/>
          <a:lstStyle/>
          <a:p>
            <a:r>
              <a:rPr lang="en-GB" altLang="en-US" dirty="0">
                <a:latin typeface="Times New Roman" panose="02020603050405020304" pitchFamily="18" charset="0"/>
                <a:ea typeface="SimSun" panose="02010600030101010101" pitchFamily="2" charset="-122"/>
              </a:rPr>
              <a:t>Look for Standing Water in Trenches (Part 2)</a:t>
            </a:r>
            <a:endParaRPr lang="en-US" altLang="en-US" dirty="0"/>
          </a:p>
        </p:txBody>
      </p:sp>
      <p:sp>
        <p:nvSpPr>
          <p:cNvPr id="15" name="Rectangle 1"/>
          <p:cNvSpPr>
            <a:spLocks noChangeArrowheads="1"/>
          </p:cNvSpPr>
          <p:nvPr/>
        </p:nvSpPr>
        <p:spPr bwMode="auto">
          <a:xfrm>
            <a:off x="76200" y="1574800"/>
            <a:ext cx="894449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eaLnBrk="1" hangingPunct="1">
              <a:buClr>
                <a:srgbClr val="0000FF"/>
              </a:buClr>
              <a:buFont typeface="Wingdings" panose="05000000000000000000" pitchFamily="2" charset="2"/>
              <a:buChar char="q"/>
            </a:pPr>
            <a:r>
              <a:rPr lang="en-GB" altLang="en-US" sz="3200" dirty="0">
                <a:latin typeface="Times New Roman" panose="02020603050405020304" pitchFamily="18" charset="0"/>
                <a:ea typeface="MS PGothic" panose="020B0600070205080204" pitchFamily="34" charset="-128"/>
              </a:rPr>
              <a:t>Methods for controlling standing water in trenches</a:t>
            </a:r>
          </a:p>
          <a:p>
            <a:pPr marL="1200150" lvl="1" indent="-457200">
              <a:spcBef>
                <a:spcPts val="1200"/>
              </a:spcBef>
              <a:buClr>
                <a:srgbClr val="0000FF"/>
              </a:buClr>
              <a:buFont typeface="Wingdings" panose="05000000000000000000" pitchFamily="2" charset="2"/>
              <a:buChar char="§"/>
            </a:pPr>
            <a:r>
              <a:rPr lang="en-GB" altLang="en-US" sz="2800" dirty="0">
                <a:latin typeface="Times New Roman" panose="02020603050405020304" pitchFamily="18" charset="0"/>
                <a:ea typeface="MS PGothic" panose="020B0600070205080204" pitchFamily="34" charset="-128"/>
              </a:rPr>
              <a:t>Use of special support or shield systems</a:t>
            </a:r>
          </a:p>
          <a:p>
            <a:pPr marL="1200150" lvl="1" indent="-457200">
              <a:spcBef>
                <a:spcPts val="1200"/>
              </a:spcBef>
              <a:buClr>
                <a:srgbClr val="0000FF"/>
              </a:buClr>
              <a:buFont typeface="Wingdings" panose="05000000000000000000" pitchFamily="2" charset="2"/>
              <a:buChar char="§"/>
            </a:pPr>
            <a:r>
              <a:rPr lang="en-GB" altLang="en-US" sz="2800" dirty="0">
                <a:latin typeface="Times New Roman" panose="02020603050405020304" pitchFamily="18" charset="0"/>
                <a:ea typeface="MS PGothic" panose="020B0600070205080204" pitchFamily="34" charset="-128"/>
              </a:rPr>
              <a:t>Water removal equipment </a:t>
            </a:r>
          </a:p>
          <a:p>
            <a:pPr marL="1200150" lvl="1" indent="-457200">
              <a:spcBef>
                <a:spcPts val="1200"/>
              </a:spcBef>
              <a:buClr>
                <a:srgbClr val="0000FF"/>
              </a:buClr>
              <a:buFont typeface="Wingdings" panose="05000000000000000000" pitchFamily="2" charset="2"/>
              <a:buChar char="§"/>
            </a:pPr>
            <a:r>
              <a:rPr lang="en-GB" altLang="en-US" sz="2800" dirty="0">
                <a:latin typeface="Times New Roman" panose="02020603050405020304" pitchFamily="18" charset="0"/>
                <a:ea typeface="MS PGothic" panose="020B0600070205080204" pitchFamily="34" charset="-128"/>
              </a:rPr>
              <a:t>Use of safety harness and lifeline</a:t>
            </a:r>
          </a:p>
          <a:p>
            <a:pPr marL="1200150" lvl="1" indent="-457200">
              <a:spcBef>
                <a:spcPts val="1200"/>
              </a:spcBef>
              <a:buClr>
                <a:srgbClr val="0000FF"/>
              </a:buClr>
              <a:buFont typeface="Wingdings" panose="05000000000000000000" pitchFamily="2" charset="2"/>
              <a:buChar char="§"/>
            </a:pPr>
            <a:r>
              <a:rPr lang="en-GB" altLang="en-US" sz="2800" dirty="0">
                <a:latin typeface="Times New Roman" panose="02020603050405020304" pitchFamily="18" charset="0"/>
                <a:ea typeface="MS PGothic" panose="020B0600070205080204" pitchFamily="34" charset="-128"/>
              </a:rPr>
              <a:t>Surface water diverted away from the trench</a:t>
            </a:r>
          </a:p>
          <a:p>
            <a:pPr marL="1200150" lvl="1" indent="-457200">
              <a:spcBef>
                <a:spcPts val="1200"/>
              </a:spcBef>
              <a:buClr>
                <a:srgbClr val="0000FF"/>
              </a:buClr>
              <a:buFont typeface="Wingdings" panose="05000000000000000000" pitchFamily="2" charset="2"/>
              <a:buChar char="§"/>
            </a:pPr>
            <a:r>
              <a:rPr lang="en-GB" altLang="en-US" sz="2800" dirty="0">
                <a:latin typeface="Times New Roman" panose="02020603050405020304" pitchFamily="18" charset="0"/>
                <a:ea typeface="MS PGothic" panose="020B0600070205080204" pitchFamily="34" charset="-128"/>
              </a:rPr>
              <a:t>Employees removed from the trench during rains</a:t>
            </a:r>
          </a:p>
          <a:p>
            <a:pPr marL="1200150" lvl="1" indent="-457200">
              <a:spcBef>
                <a:spcPts val="1200"/>
              </a:spcBef>
              <a:buClr>
                <a:srgbClr val="0000FF"/>
              </a:buClr>
              <a:buFont typeface="Wingdings" panose="05000000000000000000" pitchFamily="2" charset="2"/>
              <a:buChar char="§"/>
            </a:pPr>
            <a:r>
              <a:rPr lang="en-GB" altLang="en-US" sz="2800" dirty="0">
                <a:latin typeface="Times New Roman" panose="02020603050405020304" pitchFamily="18" charset="0"/>
                <a:ea typeface="MS PGothic" panose="020B0600070205080204" pitchFamily="34" charset="-128"/>
              </a:rPr>
              <a:t>Trenches inspected by a competent person after each rain and before employees re-enter the trench</a:t>
            </a:r>
          </a:p>
        </p:txBody>
      </p:sp>
      <p:sp>
        <p:nvSpPr>
          <p:cNvPr id="14" name="Rectangle 13"/>
          <p:cNvSpPr/>
          <p:nvPr/>
        </p:nvSpPr>
        <p:spPr>
          <a:xfrm>
            <a:off x="2846278" y="6070897"/>
            <a:ext cx="3490058" cy="461665"/>
          </a:xfrm>
          <a:prstGeom prst="rect">
            <a:avLst/>
          </a:prstGeom>
        </p:spPr>
        <p:txBody>
          <a:bodyPr wrap="none" lIns="91440" tIns="45720" rIns="91440" bIns="45720" anchor="t">
            <a:spAutoFit/>
          </a:bodyPr>
          <a:lstStyle/>
          <a:p>
            <a:pPr algn="ctr"/>
            <a:r>
              <a:rPr lang="en-US" altLang="en-US" sz="2400" kern="0" dirty="0">
                <a:latin typeface="Times New Roman"/>
                <a:cs typeface="Times New Roman"/>
              </a:rPr>
              <a:t>OSHA: </a:t>
            </a:r>
            <a:r>
              <a:rPr lang="en-US" altLang="en-US" sz="2400" kern="0" dirty="0">
                <a:latin typeface="Times New Roman"/>
                <a:cs typeface="Times New Roman"/>
                <a:hlinkClick r:id="rId4"/>
              </a:rPr>
              <a:t>Technical Manual</a:t>
            </a:r>
            <a:endParaRPr lang="en-US" sz="2400" kern="0" dirty="0">
              <a:latin typeface="Times New Roman"/>
              <a:cs typeface="Times New Roman"/>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79</a:t>
            </a:fld>
            <a:endParaRPr lang="en-US"/>
          </a:p>
        </p:txBody>
      </p:sp>
    </p:spTree>
    <p:extLst>
      <p:ext uri="{BB962C8B-B14F-4D97-AF65-F5344CB8AC3E}">
        <p14:creationId xmlns:p14="http://schemas.microsoft.com/office/powerpoint/2010/main" val="3889265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457200" y="503238"/>
            <a:ext cx="8229600" cy="563562"/>
          </a:xfrm>
        </p:spPr>
        <p:txBody>
          <a:bodyPr/>
          <a:lstStyle/>
          <a:p>
            <a:r>
              <a:rPr lang="en-GB" altLang="en-US" dirty="0">
                <a:latin typeface="Times New Roman" panose="02020603050405020304" pitchFamily="18" charset="0"/>
                <a:ea typeface="SimSun" panose="02010600030101010101" pitchFamily="2" charset="-122"/>
              </a:rPr>
              <a:t>Section II: Training Modules</a:t>
            </a:r>
            <a:endParaRPr lang="en-US" altLang="en-US" dirty="0"/>
          </a:p>
        </p:txBody>
      </p:sp>
      <p:sp>
        <p:nvSpPr>
          <p:cNvPr id="25605" name="Content Placeholder 2"/>
          <p:cNvSpPr>
            <a:spLocks noGrp="1"/>
          </p:cNvSpPr>
          <p:nvPr>
            <p:ph idx="1"/>
          </p:nvPr>
        </p:nvSpPr>
        <p:spPr>
          <a:xfrm>
            <a:off x="426929" y="1380908"/>
            <a:ext cx="8382000" cy="4257892"/>
          </a:xfrm>
        </p:spPr>
        <p:txBody>
          <a:bodyPr/>
          <a:lstStyle/>
          <a:p>
            <a:pPr algn="just">
              <a:buClr>
                <a:srgbClr val="3333FF"/>
              </a:buClr>
              <a:buFont typeface="Wingdings" panose="05000000000000000000" pitchFamily="2" charset="2"/>
              <a:buChar char="q"/>
            </a:pPr>
            <a:r>
              <a:rPr lang="en-US" altLang="en-US" sz="2800">
                <a:latin typeface="Times New Roman" panose="02020603050405020304" pitchFamily="18" charset="0"/>
                <a:cs typeface="Times New Roman" panose="02020603050405020304" pitchFamily="18" charset="0"/>
              </a:rPr>
              <a:t> </a:t>
            </a:r>
            <a:r>
              <a:rPr lang="en-US" altLang="en-US">
                <a:latin typeface="Times New Roman" panose="02020603050405020304" pitchFamily="18" charset="0"/>
                <a:cs typeface="Times New Roman" panose="02020603050405020304" pitchFamily="18" charset="0"/>
              </a:rPr>
              <a:t>Section II: Excavation Hazards in Construction</a:t>
            </a:r>
          </a:p>
          <a:p>
            <a:pPr lvl="1" algn="just">
              <a:buClr>
                <a:srgbClr val="3333FF"/>
              </a:buClr>
              <a:buSzPct val="100000"/>
              <a:buFont typeface="Wingdings" panose="05000000000000000000" pitchFamily="2" charset="2"/>
              <a:buChar char="§"/>
            </a:pPr>
            <a:r>
              <a:rPr lang="en-US" altLang="en-US">
                <a:latin typeface="Times New Roman" panose="02020603050405020304" pitchFamily="18" charset="0"/>
                <a:cs typeface="Times New Roman" panose="02020603050405020304" pitchFamily="18" charset="0"/>
              </a:rPr>
              <a:t>Cave-In (Trench Collapse)</a:t>
            </a:r>
          </a:p>
          <a:p>
            <a:pPr lvl="1" algn="just">
              <a:buClr>
                <a:srgbClr val="3333FF"/>
              </a:buClr>
              <a:buFont typeface="Wingdings" panose="05000000000000000000" pitchFamily="2" charset="2"/>
              <a:buChar char="§"/>
            </a:pPr>
            <a:r>
              <a:rPr lang="en-US" altLang="en-US">
                <a:latin typeface="Times New Roman" panose="02020603050405020304" pitchFamily="18" charset="0"/>
                <a:cs typeface="Times New Roman" panose="02020603050405020304" pitchFamily="18" charset="0"/>
              </a:rPr>
              <a:t>Water Accumulation</a:t>
            </a:r>
          </a:p>
          <a:p>
            <a:pPr lvl="1" algn="just">
              <a:buClr>
                <a:srgbClr val="3333FF"/>
              </a:buClr>
              <a:buFont typeface="Wingdings" panose="05000000000000000000" pitchFamily="2" charset="2"/>
              <a:buChar char="§"/>
            </a:pPr>
            <a:r>
              <a:rPr lang="en-US" altLang="en-US">
                <a:latin typeface="Times New Roman" panose="02020603050405020304" pitchFamily="18" charset="0"/>
                <a:cs typeface="Times New Roman" panose="02020603050405020304" pitchFamily="18" charset="0"/>
              </a:rPr>
              <a:t>Oxygen Deficiency and Toxic Fumes</a:t>
            </a:r>
          </a:p>
          <a:p>
            <a:pPr lvl="1" algn="just">
              <a:buClr>
                <a:srgbClr val="3333FF"/>
              </a:buClr>
              <a:buFont typeface="Wingdings" panose="05000000000000000000" pitchFamily="2" charset="2"/>
              <a:buChar char="§"/>
            </a:pPr>
            <a:r>
              <a:rPr lang="en-US" altLang="en-US">
                <a:latin typeface="Times New Roman" panose="02020603050405020304" pitchFamily="18" charset="0"/>
                <a:cs typeface="Times New Roman" panose="02020603050405020304" pitchFamily="18" charset="0"/>
              </a:rPr>
              <a:t>Ingress or Egress</a:t>
            </a:r>
          </a:p>
          <a:p>
            <a:pPr lvl="1" algn="just">
              <a:buClr>
                <a:srgbClr val="3333FF"/>
              </a:buClr>
              <a:buFont typeface="Wingdings" panose="05000000000000000000" pitchFamily="2" charset="2"/>
              <a:buChar char="§"/>
            </a:pPr>
            <a:r>
              <a:rPr lang="en-US" altLang="zh-CN">
                <a:latin typeface="Times New Roman" panose="02020603050405020304" pitchFamily="18" charset="0"/>
                <a:cs typeface="Times New Roman" panose="02020603050405020304" pitchFamily="18" charset="0"/>
              </a:rPr>
              <a:t>Exposure</a:t>
            </a:r>
            <a:r>
              <a:rPr lang="zh-CN" altLang="en-US">
                <a:latin typeface="Times New Roman" panose="02020603050405020304" pitchFamily="18" charset="0"/>
                <a:cs typeface="Times New Roman" panose="02020603050405020304" pitchFamily="18" charset="0"/>
              </a:rPr>
              <a:t> </a:t>
            </a:r>
            <a:r>
              <a:rPr lang="en-US" altLang="zh-CN">
                <a:latin typeface="Times New Roman" panose="02020603050405020304" pitchFamily="18" charset="0"/>
                <a:cs typeface="Times New Roman" panose="02020603050405020304" pitchFamily="18" charset="0"/>
              </a:rPr>
              <a:t>to </a:t>
            </a:r>
            <a:r>
              <a:rPr lang="en-US" altLang="en-US">
                <a:latin typeface="Times New Roman" panose="02020603050405020304" pitchFamily="18" charset="0"/>
                <a:cs typeface="Times New Roman" panose="02020603050405020304" pitchFamily="18" charset="0"/>
              </a:rPr>
              <a:t>Falling Loads</a:t>
            </a:r>
          </a:p>
          <a:p>
            <a:pPr lvl="1" algn="just">
              <a:buClr>
                <a:srgbClr val="3333FF"/>
              </a:buClr>
              <a:buFont typeface="Wingdings" panose="05000000000000000000" pitchFamily="2" charset="2"/>
              <a:buChar char="§"/>
            </a:pPr>
            <a:r>
              <a:rPr lang="en-US" altLang="en-US">
                <a:latin typeface="Times New Roman" panose="02020603050405020304" pitchFamily="18" charset="0"/>
                <a:cs typeface="Times New Roman" panose="02020603050405020304" pitchFamily="18" charset="0"/>
              </a:rPr>
              <a:t>Mobile Equipment</a:t>
            </a:r>
          </a:p>
          <a:p>
            <a:pPr lvl="1" algn="just">
              <a:buClr>
                <a:srgbClr val="3333FF"/>
              </a:buClr>
              <a:buFont typeface="Wingdings" panose="05000000000000000000" pitchFamily="2" charset="2"/>
              <a:buChar char="§"/>
            </a:pPr>
            <a:r>
              <a:rPr lang="en-US" altLang="en-US">
                <a:latin typeface="Times New Roman" panose="02020603050405020304" pitchFamily="18" charset="0"/>
                <a:cs typeface="Times New Roman" panose="02020603050405020304" pitchFamily="18" charset="0"/>
              </a:rPr>
              <a:t>Electrocution or Explosion</a:t>
            </a:r>
          </a:p>
        </p:txBody>
      </p:sp>
      <p:sp>
        <p:nvSpPr>
          <p:cNvPr id="2" name="Slide Number Placeholder 1"/>
          <p:cNvSpPr>
            <a:spLocks noGrp="1"/>
          </p:cNvSpPr>
          <p:nvPr>
            <p:ph type="sldNum" sz="quarter" idx="10"/>
          </p:nvPr>
        </p:nvSpPr>
        <p:spPr/>
        <p:txBody>
          <a:bodyPr/>
          <a:lstStyle/>
          <a:p>
            <a:fld id="{CE4D45F6-FF50-4BC5-8A2D-899CD8EC2ED8}" type="slidenum">
              <a:rPr lang="en-US" smtClean="0"/>
              <a:t>8</a:t>
            </a:fld>
            <a:endParaRPr lang="en-US"/>
          </a:p>
        </p:txBody>
      </p:sp>
    </p:spTree>
    <p:extLst>
      <p:ext uri="{BB962C8B-B14F-4D97-AF65-F5344CB8AC3E}">
        <p14:creationId xmlns:p14="http://schemas.microsoft.com/office/powerpoint/2010/main" val="38012240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6253" y="685800"/>
            <a:ext cx="8819147" cy="563562"/>
          </a:xfrm>
        </p:spPr>
        <p:txBody>
          <a:bodyPr/>
          <a:lstStyle/>
          <a:p>
            <a:r>
              <a:rPr lang="en-GB" altLang="en-US" dirty="0">
                <a:latin typeface="Times New Roman" panose="02020603050405020304" pitchFamily="18" charset="0"/>
                <a:ea typeface="SimSun" panose="02010600030101010101" pitchFamily="2" charset="-122"/>
              </a:rPr>
              <a:t>Test for Atmospheric Hazards (Part 1)</a:t>
            </a:r>
            <a:endParaRPr lang="en-US" altLang="en-US" dirty="0"/>
          </a:p>
        </p:txBody>
      </p:sp>
      <p:sp>
        <p:nvSpPr>
          <p:cNvPr id="15" name="Rectangle 1"/>
          <p:cNvSpPr>
            <a:spLocks noChangeArrowheads="1"/>
          </p:cNvSpPr>
          <p:nvPr/>
        </p:nvSpPr>
        <p:spPr bwMode="auto">
          <a:xfrm>
            <a:off x="199505" y="1358612"/>
            <a:ext cx="818249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0000FF"/>
              </a:buClr>
              <a:buFont typeface="Wingdings" panose="05000000000000000000" pitchFamily="2" charset="2"/>
              <a:buChar char="q"/>
            </a:pPr>
            <a:r>
              <a:rPr lang="en-GB" altLang="en-US" sz="3200">
                <a:latin typeface="Times New Roman" panose="02020603050405020304" pitchFamily="18" charset="0"/>
                <a:ea typeface="MS PGothic" panose="020B0600070205080204" pitchFamily="34" charset="-128"/>
              </a:rPr>
              <a:t>Test for atmospheric hazards for &gt; 4 feet deep trenches</a:t>
            </a:r>
          </a:p>
          <a:p>
            <a:pPr marL="1200150" lvl="1" indent="-457200">
              <a:buClr>
                <a:srgbClr val="0000FF"/>
              </a:buClr>
              <a:buFont typeface="Wingdings" panose="05000000000000000000" pitchFamily="2" charset="2"/>
              <a:buChar char="§"/>
            </a:pPr>
            <a:r>
              <a:rPr lang="en-GB" altLang="en-US" sz="3200">
                <a:latin typeface="Times New Roman" panose="02020603050405020304" pitchFamily="18" charset="0"/>
                <a:ea typeface="MS PGothic" panose="020B0600070205080204" pitchFamily="34" charset="-128"/>
              </a:rPr>
              <a:t>low oxygen</a:t>
            </a:r>
          </a:p>
          <a:p>
            <a:pPr marL="1200150" lvl="1" indent="-457200">
              <a:buClr>
                <a:srgbClr val="0000FF"/>
              </a:buClr>
              <a:buFont typeface="Wingdings" panose="05000000000000000000" pitchFamily="2" charset="2"/>
              <a:buChar char="§"/>
            </a:pPr>
            <a:r>
              <a:rPr lang="en-GB" altLang="en-US" sz="3200">
                <a:latin typeface="Times New Roman" panose="02020603050405020304" pitchFamily="18" charset="0"/>
                <a:ea typeface="MS PGothic" panose="020B0600070205080204" pitchFamily="34" charset="-128"/>
              </a:rPr>
              <a:t>hazardous fumes</a:t>
            </a:r>
          </a:p>
          <a:p>
            <a:pPr marL="1200150" lvl="1" indent="-457200">
              <a:buClr>
                <a:srgbClr val="0000FF"/>
              </a:buClr>
              <a:buFont typeface="Wingdings" panose="05000000000000000000" pitchFamily="2" charset="2"/>
              <a:buChar char="§"/>
            </a:pPr>
            <a:r>
              <a:rPr lang="en-GB" altLang="en-US" sz="3200">
                <a:latin typeface="Times New Roman" panose="02020603050405020304" pitchFamily="18" charset="0"/>
                <a:ea typeface="MS PGothic" panose="020B0600070205080204" pitchFamily="34" charset="-128"/>
              </a:rPr>
              <a:t>toxic gases</a:t>
            </a:r>
          </a:p>
          <a:p>
            <a:pPr marL="1200150" lvl="1" indent="-457200">
              <a:buClr>
                <a:srgbClr val="0000FF"/>
              </a:buClr>
              <a:buFont typeface="Wingdings" panose="05000000000000000000" pitchFamily="2" charset="2"/>
              <a:buChar char="§"/>
            </a:pPr>
            <a:r>
              <a:rPr lang="en-GB" altLang="en-US" sz="3200">
                <a:latin typeface="Times New Roman" panose="02020603050405020304" pitchFamily="18" charset="0"/>
                <a:ea typeface="MS PGothic" panose="020B0600070205080204" pitchFamily="34" charset="-128"/>
              </a:rPr>
              <a:t>high combustible gas</a:t>
            </a:r>
          </a:p>
        </p:txBody>
      </p:sp>
      <p:pic>
        <p:nvPicPr>
          <p:cNvPr id="6" name="Picture 5" descr="this is a gas meter to measure atmospheric hazards of trenches" title="a gas mete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7970" y="1953585"/>
            <a:ext cx="1391196" cy="2613985"/>
          </a:xfrm>
          <a:prstGeom prst="rect">
            <a:avLst/>
          </a:prstGeom>
        </p:spPr>
      </p:pic>
      <p:sp>
        <p:nvSpPr>
          <p:cNvPr id="8" name="Rectangle 1"/>
          <p:cNvSpPr>
            <a:spLocks noChangeArrowheads="1"/>
          </p:cNvSpPr>
          <p:nvPr/>
        </p:nvSpPr>
        <p:spPr bwMode="auto">
          <a:xfrm>
            <a:off x="228600" y="4567570"/>
            <a:ext cx="86868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0000FF"/>
              </a:buClr>
              <a:buFont typeface="Wingdings" panose="05000000000000000000" pitchFamily="2" charset="2"/>
              <a:buChar char="q"/>
            </a:pPr>
            <a:r>
              <a:rPr lang="en-US" sz="3200">
                <a:latin typeface="Times New Roman" panose="02020603050405020304" pitchFamily="18" charset="0"/>
                <a:ea typeface="MS PGothic" panose="020B0600070205080204" pitchFamily="34" charset="-128"/>
              </a:rPr>
              <a:t>Test should be conducted before employees enter the trench</a:t>
            </a:r>
          </a:p>
          <a:p>
            <a:pPr marL="457200" indent="-457200">
              <a:buClr>
                <a:srgbClr val="0000FF"/>
              </a:buClr>
              <a:buFont typeface="Wingdings" panose="05000000000000000000" pitchFamily="2" charset="2"/>
              <a:buChar char="q"/>
            </a:pPr>
            <a:r>
              <a:rPr lang="en-US" sz="3200">
                <a:latin typeface="Times New Roman" panose="02020603050405020304" pitchFamily="18" charset="0"/>
                <a:ea typeface="MS PGothic" panose="020B0600070205080204" pitchFamily="34" charset="-128"/>
              </a:rPr>
              <a:t>Test should be done regularly to ensure that the trench remains safe</a:t>
            </a:r>
          </a:p>
        </p:txBody>
      </p:sp>
      <p:sp>
        <p:nvSpPr>
          <p:cNvPr id="2" name="Slide Number Placeholder 1"/>
          <p:cNvSpPr>
            <a:spLocks noGrp="1"/>
          </p:cNvSpPr>
          <p:nvPr>
            <p:ph type="sldNum" sz="quarter" idx="10"/>
          </p:nvPr>
        </p:nvSpPr>
        <p:spPr/>
        <p:txBody>
          <a:bodyPr/>
          <a:lstStyle/>
          <a:p>
            <a:fld id="{CE4D45F6-FF50-4BC5-8A2D-899CD8EC2ED8}" type="slidenum">
              <a:rPr lang="en-US" smtClean="0"/>
              <a:t>80</a:t>
            </a:fld>
            <a:endParaRPr lang="en-US"/>
          </a:p>
        </p:txBody>
      </p:sp>
    </p:spTree>
    <p:extLst>
      <p:ext uri="{BB962C8B-B14F-4D97-AF65-F5344CB8AC3E}">
        <p14:creationId xmlns:p14="http://schemas.microsoft.com/office/powerpoint/2010/main" val="38843801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6253" y="685800"/>
            <a:ext cx="8819147" cy="563562"/>
          </a:xfrm>
        </p:spPr>
        <p:txBody>
          <a:bodyPr/>
          <a:lstStyle/>
          <a:p>
            <a:r>
              <a:rPr lang="en-GB" altLang="en-US" dirty="0">
                <a:latin typeface="Times New Roman" panose="02020603050405020304" pitchFamily="18" charset="0"/>
                <a:ea typeface="SimSun" panose="02010600030101010101" pitchFamily="2" charset="-122"/>
              </a:rPr>
              <a:t>Test for Atmospheric Hazards (Part 2)</a:t>
            </a:r>
            <a:endParaRPr lang="en-US" altLang="en-US" dirty="0"/>
          </a:p>
        </p:txBody>
      </p:sp>
      <p:sp>
        <p:nvSpPr>
          <p:cNvPr id="15" name="Rectangle 1"/>
          <p:cNvSpPr>
            <a:spLocks noChangeArrowheads="1"/>
          </p:cNvSpPr>
          <p:nvPr/>
        </p:nvSpPr>
        <p:spPr bwMode="auto">
          <a:xfrm>
            <a:off x="199504" y="1358612"/>
            <a:ext cx="8868296"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eaLnBrk="1" hangingPunct="1">
              <a:buClr>
                <a:srgbClr val="0000FF"/>
              </a:buClr>
              <a:buFont typeface="Wingdings" panose="05000000000000000000" pitchFamily="2" charset="2"/>
              <a:buChar char="q"/>
            </a:pPr>
            <a:r>
              <a:rPr lang="en-GB" altLang="en-US" sz="3200">
                <a:latin typeface="Times New Roman" panose="02020603050405020304" pitchFamily="18" charset="0"/>
                <a:ea typeface="MS PGothic" panose="020B0600070205080204" pitchFamily="34" charset="-128"/>
              </a:rPr>
              <a:t>Ensure acceptable atmospheric conditions through</a:t>
            </a:r>
          </a:p>
          <a:p>
            <a:pPr marL="1200150" lvl="1" indent="-457200">
              <a:spcBef>
                <a:spcPts val="1200"/>
              </a:spcBef>
              <a:spcAft>
                <a:spcPts val="600"/>
              </a:spcAft>
              <a:buClr>
                <a:srgbClr val="0000FF"/>
              </a:buClr>
              <a:buFont typeface="Wingdings" panose="05000000000000000000" pitchFamily="2" charset="2"/>
              <a:buChar char="§"/>
            </a:pPr>
            <a:r>
              <a:rPr lang="en-GB" altLang="en-US" sz="2800">
                <a:latin typeface="Times New Roman" panose="02020603050405020304" pitchFamily="18" charset="0"/>
                <a:ea typeface="MS PGothic" panose="020B0600070205080204" pitchFamily="34" charset="-128"/>
              </a:rPr>
              <a:t>Atmospheric testing</a:t>
            </a:r>
          </a:p>
          <a:p>
            <a:pPr marL="1200150" lvl="1" indent="-457200">
              <a:spcBef>
                <a:spcPts val="600"/>
              </a:spcBef>
              <a:spcAft>
                <a:spcPts val="600"/>
              </a:spcAft>
              <a:buClr>
                <a:srgbClr val="0000FF"/>
              </a:buClr>
              <a:buFont typeface="Wingdings" panose="05000000000000000000" pitchFamily="2" charset="2"/>
              <a:buChar char="§"/>
            </a:pPr>
            <a:r>
              <a:rPr lang="en-GB" altLang="en-US" sz="2800">
                <a:latin typeface="Times New Roman" panose="02020603050405020304" pitchFamily="18" charset="0"/>
                <a:ea typeface="MS PGothic" panose="020B0600070205080204" pitchFamily="34" charset="-128"/>
              </a:rPr>
              <a:t>Removal of the substance</a:t>
            </a:r>
          </a:p>
          <a:p>
            <a:pPr marL="1200150" lvl="1" indent="-457200">
              <a:spcBef>
                <a:spcPts val="600"/>
              </a:spcBef>
              <a:spcAft>
                <a:spcPts val="600"/>
              </a:spcAft>
              <a:buClr>
                <a:srgbClr val="0000FF"/>
              </a:buClr>
              <a:buFont typeface="Wingdings" panose="05000000000000000000" pitchFamily="2" charset="2"/>
              <a:buChar char="§"/>
            </a:pPr>
            <a:r>
              <a:rPr lang="en-GB" altLang="en-US" sz="2800">
                <a:latin typeface="Times New Roman" panose="02020603050405020304" pitchFamily="18" charset="0"/>
                <a:ea typeface="MS PGothic" panose="020B0600070205080204" pitchFamily="34" charset="-128"/>
              </a:rPr>
              <a:t>Proper ventilation</a:t>
            </a:r>
          </a:p>
          <a:p>
            <a:pPr marL="1200150" lvl="1" indent="-457200">
              <a:spcBef>
                <a:spcPts val="600"/>
              </a:spcBef>
              <a:spcAft>
                <a:spcPts val="600"/>
              </a:spcAft>
              <a:buClr>
                <a:srgbClr val="0000FF"/>
              </a:buClr>
              <a:buFont typeface="Wingdings" panose="05000000000000000000" pitchFamily="2" charset="2"/>
              <a:buChar char="§"/>
            </a:pPr>
            <a:r>
              <a:rPr lang="en-GB" altLang="en-US" sz="2800">
                <a:latin typeface="Times New Roman" panose="02020603050405020304" pitchFamily="18" charset="0"/>
                <a:ea typeface="MS PGothic" panose="020B0600070205080204" pitchFamily="34" charset="-128"/>
              </a:rPr>
              <a:t>Respiratory protection</a:t>
            </a:r>
          </a:p>
        </p:txBody>
      </p:sp>
      <p:pic>
        <p:nvPicPr>
          <p:cNvPr id="4" name="Picture 3" descr="Respiratory protection for atmospheric hazards" title="Respiratory protecti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1417" y="2501621"/>
            <a:ext cx="3701747" cy="1996699"/>
          </a:xfrm>
          <a:prstGeom prst="rect">
            <a:avLst/>
          </a:prstGeom>
        </p:spPr>
      </p:pic>
      <p:sp>
        <p:nvSpPr>
          <p:cNvPr id="11" name="Rectangle 6"/>
          <p:cNvSpPr>
            <a:spLocks noChangeArrowheads="1"/>
          </p:cNvSpPr>
          <p:nvPr/>
        </p:nvSpPr>
        <p:spPr bwMode="auto">
          <a:xfrm>
            <a:off x="136967" y="4791095"/>
            <a:ext cx="9029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en-US" sz="3200">
                <a:latin typeface="Times New Roman" panose="02020603050405020304" pitchFamily="18" charset="0"/>
                <a:ea typeface="MS PGothic" panose="020B0600070205080204" pitchFamily="34" charset="-128"/>
                <a:cs typeface="AR PL UMing HK" charset="0"/>
              </a:rPr>
              <a:t>Employees required to wear respiratory protection must be trained</a:t>
            </a:r>
          </a:p>
        </p:txBody>
      </p:sp>
      <p:sp>
        <p:nvSpPr>
          <p:cNvPr id="2" name="Slide Number Placeholder 1"/>
          <p:cNvSpPr>
            <a:spLocks noGrp="1"/>
          </p:cNvSpPr>
          <p:nvPr>
            <p:ph type="sldNum" sz="quarter" idx="10"/>
          </p:nvPr>
        </p:nvSpPr>
        <p:spPr/>
        <p:txBody>
          <a:bodyPr/>
          <a:lstStyle/>
          <a:p>
            <a:fld id="{CE4D45F6-FF50-4BC5-8A2D-899CD8EC2ED8}" type="slidenum">
              <a:rPr lang="en-US" smtClean="0"/>
              <a:t>81</a:t>
            </a:fld>
            <a:endParaRPr lang="en-US"/>
          </a:p>
        </p:txBody>
      </p:sp>
    </p:spTree>
    <p:extLst>
      <p:ext uri="{BB962C8B-B14F-4D97-AF65-F5344CB8AC3E}">
        <p14:creationId xmlns:p14="http://schemas.microsoft.com/office/powerpoint/2010/main" val="98552809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76199" y="960438"/>
            <a:ext cx="8819147" cy="563562"/>
          </a:xfrm>
        </p:spPr>
        <p:txBody>
          <a:bodyPr/>
          <a:lstStyle/>
          <a:p>
            <a:r>
              <a:rPr lang="en-GB" altLang="en-US" dirty="0">
                <a:latin typeface="Times New Roman" panose="02020603050405020304" pitchFamily="18" charset="0"/>
                <a:ea typeface="SimSun" panose="02010600030101010101" pitchFamily="2" charset="-122"/>
              </a:rPr>
              <a:t>Ensure a Safe Way of Entering and Exiting (Part 1)</a:t>
            </a:r>
            <a:endParaRPr lang="en-US" altLang="en-US" dirty="0"/>
          </a:p>
        </p:txBody>
      </p:sp>
      <p:sp>
        <p:nvSpPr>
          <p:cNvPr id="11" name="Rectangle 6"/>
          <p:cNvSpPr>
            <a:spLocks noChangeArrowheads="1"/>
          </p:cNvSpPr>
          <p:nvPr/>
        </p:nvSpPr>
        <p:spPr bwMode="auto">
          <a:xfrm>
            <a:off x="152400" y="1796404"/>
            <a:ext cx="90297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en-US" sz="3200">
                <a:latin typeface="Times New Roman" panose="02020603050405020304" pitchFamily="18" charset="0"/>
                <a:ea typeface="MS PGothic" panose="020B0600070205080204" pitchFamily="34" charset="-128"/>
                <a:cs typeface="AR PL UMing HK" charset="0"/>
              </a:rPr>
              <a:t>Safe means to enter/exit trenches &gt;= 4 feet deep</a:t>
            </a:r>
          </a:p>
          <a:p>
            <a:pPr marL="914400" lvl="1" indent="-457200" algn="just">
              <a:buClr>
                <a:srgbClr val="0000FF"/>
              </a:buClr>
              <a:buFont typeface="Wingdings" panose="05000000000000000000" pitchFamily="2" charset="2"/>
              <a:buChar char="§"/>
            </a:pPr>
            <a:r>
              <a:rPr lang="en-US" sz="2800">
                <a:latin typeface="Times New Roman" panose="02020603050405020304" pitchFamily="18" charset="0"/>
                <a:ea typeface="MS PGothic" panose="020B0600070205080204" pitchFamily="34" charset="-128"/>
                <a:cs typeface="AR PL UMing HK" charset="0"/>
              </a:rPr>
              <a:t>Stairway, ladder, ramp, or other safe means</a:t>
            </a:r>
          </a:p>
        </p:txBody>
      </p:sp>
      <p:sp>
        <p:nvSpPr>
          <p:cNvPr id="6" name="Rectangle 6"/>
          <p:cNvSpPr>
            <a:spLocks noChangeArrowheads="1"/>
          </p:cNvSpPr>
          <p:nvPr/>
        </p:nvSpPr>
        <p:spPr bwMode="auto">
          <a:xfrm>
            <a:off x="152400" y="2743200"/>
            <a:ext cx="869961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eaLnBrk="1" hangingPunct="1">
              <a:buClr>
                <a:srgbClr val="0000FF"/>
              </a:buClr>
              <a:buFont typeface="Wingdings" panose="05000000000000000000" pitchFamily="2" charset="2"/>
              <a:buChar char="q"/>
            </a:pPr>
            <a:r>
              <a:rPr lang="en-US" altLang="en-US" sz="3200">
                <a:latin typeface="Times New Roman" panose="02020603050405020304" pitchFamily="18" charset="0"/>
                <a:ea typeface="AR PL UMing HK" charset="0"/>
                <a:cs typeface="Times New Roman" panose="02020603050405020304" pitchFamily="18" charset="0"/>
              </a:rPr>
              <a:t>Ensure workers do not need to travel more than 25 feet to the closest means of egress </a:t>
            </a:r>
            <a:endParaRPr lang="en-US" altLang="en-US" sz="3600">
              <a:latin typeface="Times New Roman" panose="02020603050405020304" pitchFamily="18" charset="0"/>
              <a:ea typeface="AR PL UMing HK" charset="0"/>
              <a:cs typeface="Times New Roman" panose="02020603050405020304" pitchFamily="18" charset="0"/>
            </a:endParaRPr>
          </a:p>
        </p:txBody>
      </p:sp>
      <p:pic>
        <p:nvPicPr>
          <p:cNvPr id="3" name="Picture 2" descr="a ladder is in a trench to ensure a safe way of entering and exist" title="a ladder as egres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6400" y="3875121"/>
            <a:ext cx="5943600" cy="2269671"/>
          </a:xfrm>
          <a:prstGeom prst="rect">
            <a:avLst/>
          </a:prstGeom>
        </p:spPr>
      </p:pic>
      <p:sp>
        <p:nvSpPr>
          <p:cNvPr id="7" name="Rectangle 6"/>
          <p:cNvSpPr/>
          <p:nvPr/>
        </p:nvSpPr>
        <p:spPr>
          <a:xfrm>
            <a:off x="6061362" y="4172942"/>
            <a:ext cx="949038" cy="1569660"/>
          </a:xfrm>
          <a:prstGeom prst="rect">
            <a:avLst/>
          </a:prstGeom>
        </p:spPr>
        <p:txBody>
          <a:bodyPr wrap="square">
            <a:spAutoFit/>
          </a:bodyPr>
          <a:lstStyle/>
          <a:p>
            <a:r>
              <a:rPr lang="en-US" altLang="en-US" sz="9600" b="1">
                <a:solidFill>
                  <a:srgbClr val="00B050"/>
                </a:solidFill>
                <a:latin typeface="Times New Roman" panose="02020603050405020304" pitchFamily="18" charset="0"/>
                <a:cs typeface="Times New Roman" panose="02020603050405020304" pitchFamily="18" charset="0"/>
              </a:rPr>
              <a:t>√</a:t>
            </a:r>
            <a:endParaRPr lang="en-US" sz="9600" b="1">
              <a:solidFill>
                <a:srgbClr val="00B050"/>
              </a:solidFill>
            </a:endParaRPr>
          </a:p>
        </p:txBody>
      </p:sp>
      <p:sp>
        <p:nvSpPr>
          <p:cNvPr id="8" name="Rectangle 7"/>
          <p:cNvSpPr/>
          <p:nvPr/>
        </p:nvSpPr>
        <p:spPr>
          <a:xfrm>
            <a:off x="2624944" y="6197163"/>
            <a:ext cx="4466287" cy="461665"/>
          </a:xfrm>
          <a:prstGeom prst="rect">
            <a:avLst/>
          </a:prstGeom>
        </p:spPr>
        <p:txBody>
          <a:bodyPr wrap="none">
            <a:spAutoFit/>
          </a:bodyPr>
          <a:lstStyle/>
          <a:p>
            <a:pPr algn="ctr"/>
            <a:r>
              <a:rPr lang="en-US" altLang="en-US" sz="2400" kern="0">
                <a:latin typeface="Times New Roman" panose="02020603050405020304" pitchFamily="18" charset="0"/>
                <a:cs typeface="Times New Roman" panose="02020603050405020304" pitchFamily="18" charset="0"/>
              </a:rPr>
              <a:t>OSHA Regulation: </a:t>
            </a:r>
            <a:r>
              <a:rPr lang="en-US" altLang="en-US" sz="2400" kern="0">
                <a:latin typeface="Times New Roman" panose="02020603050405020304" pitchFamily="18" charset="0"/>
                <a:cs typeface="Times New Roman" panose="02020603050405020304" pitchFamily="18" charset="0"/>
                <a:hlinkClick r:id="rId5"/>
              </a:rPr>
              <a:t>1926.651(c)(2)</a:t>
            </a:r>
            <a:endParaRPr lang="en-US" sz="2400" ker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82</a:t>
            </a:fld>
            <a:endParaRPr lang="en-US"/>
          </a:p>
        </p:txBody>
      </p:sp>
    </p:spTree>
    <p:extLst>
      <p:ext uri="{BB962C8B-B14F-4D97-AF65-F5344CB8AC3E}">
        <p14:creationId xmlns:p14="http://schemas.microsoft.com/office/powerpoint/2010/main" val="141154541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76199" y="960438"/>
            <a:ext cx="8819147" cy="563562"/>
          </a:xfrm>
        </p:spPr>
        <p:txBody>
          <a:bodyPr/>
          <a:lstStyle/>
          <a:p>
            <a:r>
              <a:rPr lang="en-GB" altLang="en-US" dirty="0">
                <a:latin typeface="Times New Roman" panose="02020603050405020304" pitchFamily="18" charset="0"/>
                <a:ea typeface="SimSun" panose="02010600030101010101" pitchFamily="2" charset="-122"/>
              </a:rPr>
              <a:t>Ensure a Safe Way of Entering and Exiting (Part 2)</a:t>
            </a:r>
            <a:endParaRPr lang="en-US" altLang="en-US" dirty="0"/>
          </a:p>
        </p:txBody>
      </p:sp>
      <p:sp>
        <p:nvSpPr>
          <p:cNvPr id="14" name="Rectangle 6"/>
          <p:cNvSpPr>
            <a:spLocks noChangeArrowheads="1"/>
          </p:cNvSpPr>
          <p:nvPr/>
        </p:nvSpPr>
        <p:spPr bwMode="auto">
          <a:xfrm>
            <a:off x="228600" y="1828800"/>
            <a:ext cx="8686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en-US" sz="3200">
                <a:latin typeface="Times New Roman" panose="02020603050405020304" pitchFamily="18" charset="0"/>
                <a:ea typeface="MS PGothic" panose="020B0600070205080204" pitchFamily="34" charset="-128"/>
                <a:cs typeface="AR PL UMing HK" charset="0"/>
              </a:rPr>
              <a:t>Ladders must be secured and extend at least 3 feet above the landing</a:t>
            </a:r>
          </a:p>
        </p:txBody>
      </p:sp>
      <p:sp>
        <p:nvSpPr>
          <p:cNvPr id="15" name="Rectangle 6"/>
          <p:cNvSpPr>
            <a:spLocks noChangeArrowheads="1"/>
          </p:cNvSpPr>
          <p:nvPr/>
        </p:nvSpPr>
        <p:spPr bwMode="auto">
          <a:xfrm>
            <a:off x="228600" y="3608220"/>
            <a:ext cx="4572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en-US" sz="3200">
                <a:latin typeface="Times New Roman" panose="02020603050405020304" pitchFamily="18" charset="0"/>
                <a:ea typeface="MS PGothic" panose="020B0600070205080204" pitchFamily="34" charset="-128"/>
                <a:cs typeface="AR PL UMing HK" charset="0"/>
              </a:rPr>
              <a:t>Metal ladders should be used with caution, especially when electric utilities are present</a:t>
            </a:r>
          </a:p>
        </p:txBody>
      </p:sp>
      <p:pic>
        <p:nvPicPr>
          <p:cNvPr id="8" name="Picture 7" descr="a ladder is placed in trenches to ensure a safe way of entering and exist" title="a ladder as egres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6634" y="2438400"/>
            <a:ext cx="2892966" cy="4135870"/>
          </a:xfrm>
          <a:prstGeom prst="rect">
            <a:avLst/>
          </a:prstGeom>
        </p:spPr>
      </p:pic>
      <p:sp>
        <p:nvSpPr>
          <p:cNvPr id="12" name="Rounded Rectangle 11" descr="It shows cords passing through a nail" title="location of sharper"/>
          <p:cNvSpPr>
            <a:spLocks noChangeArrowheads="1"/>
          </p:cNvSpPr>
          <p:nvPr/>
        </p:nvSpPr>
        <p:spPr bwMode="auto">
          <a:xfrm rot="5400000" flipH="1">
            <a:off x="6386891" y="3640245"/>
            <a:ext cx="2238933" cy="1396780"/>
          </a:xfrm>
          <a:prstGeom prst="roundRect">
            <a:avLst>
              <a:gd name="adj" fmla="val 16667"/>
            </a:avLst>
          </a:prstGeom>
          <a:noFill/>
          <a:ln w="4762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SzPct val="100000"/>
              <a:buFont typeface="Times New Roman" panose="02020603050405020304" pitchFamily="18" charset="0"/>
              <a:buNone/>
            </a:pPr>
            <a:endParaRPr lang="en-US" altLang="en-US">
              <a:cs typeface="Arial" panose="020B0604020202020204" pitchFamily="34" charset="0"/>
            </a:endParaRPr>
          </a:p>
        </p:txBody>
      </p:sp>
      <p:sp>
        <p:nvSpPr>
          <p:cNvPr id="13" name="Rectangle 12"/>
          <p:cNvSpPr/>
          <p:nvPr/>
        </p:nvSpPr>
        <p:spPr>
          <a:xfrm>
            <a:off x="5858929" y="5060635"/>
            <a:ext cx="949038" cy="1569660"/>
          </a:xfrm>
          <a:prstGeom prst="rect">
            <a:avLst/>
          </a:prstGeom>
        </p:spPr>
        <p:txBody>
          <a:bodyPr wrap="square">
            <a:spAutoFit/>
          </a:bodyPr>
          <a:lstStyle/>
          <a:p>
            <a:r>
              <a:rPr lang="en-US" altLang="en-US" sz="9600" b="1">
                <a:solidFill>
                  <a:srgbClr val="00B050"/>
                </a:solidFill>
                <a:latin typeface="Times New Roman" panose="02020603050405020304" pitchFamily="18" charset="0"/>
                <a:cs typeface="Times New Roman" panose="02020603050405020304" pitchFamily="18" charset="0"/>
              </a:rPr>
              <a:t>√</a:t>
            </a:r>
            <a:endParaRPr lang="en-US" sz="9600" b="1">
              <a:solidFill>
                <a:srgbClr val="00B050"/>
              </a:solidFill>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83</a:t>
            </a:fld>
            <a:endParaRPr lang="en-US"/>
          </a:p>
        </p:txBody>
      </p:sp>
    </p:spTree>
    <p:extLst>
      <p:ext uri="{BB962C8B-B14F-4D97-AF65-F5344CB8AC3E}">
        <p14:creationId xmlns:p14="http://schemas.microsoft.com/office/powerpoint/2010/main" val="87790381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76199" y="960438"/>
            <a:ext cx="8819147" cy="563562"/>
          </a:xfrm>
        </p:spPr>
        <p:txBody>
          <a:bodyPr/>
          <a:lstStyle/>
          <a:p>
            <a:r>
              <a:rPr lang="en-GB" altLang="en-US" dirty="0">
                <a:latin typeface="Times New Roman" panose="02020603050405020304" pitchFamily="18" charset="0"/>
                <a:ea typeface="SimSun" panose="02010600030101010101" pitchFamily="2" charset="-122"/>
              </a:rPr>
              <a:t>Ensure a Safe Way of Entering and Exiting (Part 3)</a:t>
            </a:r>
            <a:endParaRPr lang="en-US" altLang="en-US" dirty="0"/>
          </a:p>
        </p:txBody>
      </p:sp>
      <p:sp>
        <p:nvSpPr>
          <p:cNvPr id="6" name="Rectangle 6"/>
          <p:cNvSpPr>
            <a:spLocks noChangeArrowheads="1"/>
          </p:cNvSpPr>
          <p:nvPr/>
        </p:nvSpPr>
        <p:spPr bwMode="auto">
          <a:xfrm>
            <a:off x="76198" y="1826759"/>
            <a:ext cx="5029202"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en-US" altLang="en-US" sz="3200">
                <a:latin typeface="Times New Roman" panose="02020603050405020304" pitchFamily="18" charset="0"/>
                <a:ea typeface="AR PL UMing HK" charset="0"/>
                <a:cs typeface="Times New Roman" panose="02020603050405020304" pitchFamily="18" charset="0"/>
              </a:rPr>
              <a:t>Structural Ramps</a:t>
            </a:r>
          </a:p>
          <a:p>
            <a:pPr marL="914400" lvl="1" indent="-457200" algn="just">
              <a:buClr>
                <a:srgbClr val="0000FF"/>
              </a:buClr>
              <a:buFont typeface="Wingdings" panose="05000000000000000000" pitchFamily="2" charset="2"/>
              <a:buChar char="§"/>
            </a:pPr>
            <a:endParaRPr lang="en-US" sz="1200">
              <a:latin typeface="Times New Roman" panose="02020603050405020304" pitchFamily="18" charset="0"/>
              <a:ea typeface="AR PL UMing HK" charset="0"/>
              <a:cs typeface="Times New Roman" panose="02020603050405020304" pitchFamily="18" charset="0"/>
            </a:endParaRPr>
          </a:p>
          <a:p>
            <a:pPr marL="914400" lvl="1" indent="-457200" algn="just">
              <a:buClr>
                <a:srgbClr val="0000FF"/>
              </a:buClr>
              <a:buFont typeface="Wingdings" panose="05000000000000000000" pitchFamily="2" charset="2"/>
              <a:buChar char="§"/>
            </a:pPr>
            <a:r>
              <a:rPr lang="en-US" sz="2800">
                <a:latin typeface="Times New Roman" panose="02020603050405020304" pitchFamily="18" charset="0"/>
                <a:ea typeface="AR PL UMing HK" charset="0"/>
                <a:cs typeface="Times New Roman" panose="02020603050405020304" pitchFamily="18" charset="0"/>
              </a:rPr>
              <a:t>A ramp built of steel or wood designed by a competent person </a:t>
            </a:r>
          </a:p>
          <a:p>
            <a:pPr marL="914400" lvl="1" indent="-457200" algn="just">
              <a:buClr>
                <a:srgbClr val="0000FF"/>
              </a:buClr>
              <a:buFont typeface="Wingdings" panose="05000000000000000000" pitchFamily="2" charset="2"/>
              <a:buChar char="§"/>
            </a:pPr>
            <a:endParaRPr lang="en-US" sz="2800">
              <a:latin typeface="Times New Roman" panose="02020603050405020304" pitchFamily="18" charset="0"/>
              <a:ea typeface="AR PL UMing HK" charset="0"/>
              <a:cs typeface="Times New Roman" panose="02020603050405020304" pitchFamily="18" charset="0"/>
            </a:endParaRPr>
          </a:p>
          <a:p>
            <a:pPr marL="914400" lvl="1" indent="-457200" algn="just">
              <a:buClr>
                <a:srgbClr val="0000FF"/>
              </a:buClr>
              <a:buFont typeface="Wingdings" panose="05000000000000000000" pitchFamily="2" charset="2"/>
              <a:buChar char="§"/>
            </a:pPr>
            <a:r>
              <a:rPr lang="en-US" sz="2800">
                <a:latin typeface="Times New Roman" panose="02020603050405020304" pitchFamily="18" charset="0"/>
                <a:ea typeface="AR PL UMing HK" charset="0"/>
                <a:cs typeface="Times New Roman" panose="02020603050405020304" pitchFamily="18" charset="0"/>
              </a:rPr>
              <a:t>Used solely as a means of ingress or egress from excavations</a:t>
            </a:r>
          </a:p>
        </p:txBody>
      </p:sp>
      <p:pic>
        <p:nvPicPr>
          <p:cNvPr id="4" name="Picture 3" descr="this figure shows a ramp as a safe way of entering and exist" title="ramp"/>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2627845"/>
            <a:ext cx="3352800" cy="2567509"/>
          </a:xfrm>
          <a:prstGeom prst="rect">
            <a:avLst/>
          </a:prstGeom>
        </p:spPr>
      </p:pic>
      <p:sp>
        <p:nvSpPr>
          <p:cNvPr id="12" name="Rectangle 11"/>
          <p:cNvSpPr/>
          <p:nvPr/>
        </p:nvSpPr>
        <p:spPr>
          <a:xfrm>
            <a:off x="5791200" y="3448226"/>
            <a:ext cx="949038" cy="1569660"/>
          </a:xfrm>
          <a:prstGeom prst="rect">
            <a:avLst/>
          </a:prstGeom>
        </p:spPr>
        <p:txBody>
          <a:bodyPr wrap="square">
            <a:spAutoFit/>
          </a:bodyPr>
          <a:lstStyle/>
          <a:p>
            <a:r>
              <a:rPr lang="en-US" altLang="en-US" sz="9600" b="1">
                <a:solidFill>
                  <a:srgbClr val="00B050"/>
                </a:solidFill>
                <a:latin typeface="Times New Roman" panose="02020603050405020304" pitchFamily="18" charset="0"/>
                <a:cs typeface="Times New Roman" panose="02020603050405020304" pitchFamily="18" charset="0"/>
              </a:rPr>
              <a:t>√</a:t>
            </a:r>
            <a:endParaRPr lang="en-US" sz="9600" b="1">
              <a:solidFill>
                <a:srgbClr val="00B050"/>
              </a:solidFill>
            </a:endParaRPr>
          </a:p>
        </p:txBody>
      </p:sp>
      <p:sp>
        <p:nvSpPr>
          <p:cNvPr id="11" name="Rectangle 10"/>
          <p:cNvSpPr/>
          <p:nvPr/>
        </p:nvSpPr>
        <p:spPr>
          <a:xfrm>
            <a:off x="1795713" y="5915170"/>
            <a:ext cx="5791971" cy="461665"/>
          </a:xfrm>
          <a:prstGeom prst="rect">
            <a:avLst/>
          </a:prstGeom>
        </p:spPr>
        <p:txBody>
          <a:bodyPr wrap="none">
            <a:spAutoFit/>
          </a:bodyPr>
          <a:lstStyle/>
          <a:p>
            <a:pPr algn="ctr"/>
            <a:r>
              <a:rPr lang="en-US" altLang="en-US" sz="2400" kern="0">
                <a:latin typeface="Times New Roman" panose="02020603050405020304" pitchFamily="18" charset="0"/>
                <a:cs typeface="Times New Roman" panose="02020603050405020304" pitchFamily="18" charset="0"/>
              </a:rPr>
              <a:t>OSHA Regulation: </a:t>
            </a:r>
            <a:r>
              <a:rPr lang="en-US" altLang="en-US" sz="2400" kern="0">
                <a:latin typeface="Times New Roman" panose="02020603050405020304" pitchFamily="18" charset="0"/>
                <a:cs typeface="Times New Roman" panose="02020603050405020304" pitchFamily="18" charset="0"/>
                <a:hlinkClick r:id="rId5"/>
              </a:rPr>
              <a:t>1926.650(b)</a:t>
            </a:r>
            <a:r>
              <a:rPr lang="en-US" altLang="en-US" sz="2400" kern="0">
                <a:latin typeface="Times New Roman" panose="02020603050405020304" pitchFamily="18" charset="0"/>
                <a:cs typeface="Times New Roman" panose="02020603050405020304" pitchFamily="18" charset="0"/>
              </a:rPr>
              <a:t>, </a:t>
            </a:r>
            <a:r>
              <a:rPr lang="en-US" altLang="en-US" sz="2400" kern="0">
                <a:latin typeface="Times New Roman" panose="02020603050405020304" pitchFamily="18" charset="0"/>
                <a:cs typeface="Times New Roman" panose="02020603050405020304" pitchFamily="18" charset="0"/>
                <a:hlinkClick r:id="rId6"/>
              </a:rPr>
              <a:t>1926.651(b)</a:t>
            </a:r>
            <a:endParaRPr lang="en-US" sz="2400" ker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84</a:t>
            </a:fld>
            <a:endParaRPr lang="en-US"/>
          </a:p>
        </p:txBody>
      </p:sp>
    </p:spTree>
    <p:extLst>
      <p:ext uri="{BB962C8B-B14F-4D97-AF65-F5344CB8AC3E}">
        <p14:creationId xmlns:p14="http://schemas.microsoft.com/office/powerpoint/2010/main" val="230620881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76199" y="960438"/>
            <a:ext cx="8819147" cy="563562"/>
          </a:xfrm>
        </p:spPr>
        <p:txBody>
          <a:bodyPr/>
          <a:lstStyle/>
          <a:p>
            <a:r>
              <a:rPr lang="en-GB" altLang="en-US" dirty="0">
                <a:latin typeface="Times New Roman" panose="02020603050405020304" pitchFamily="18" charset="0"/>
                <a:ea typeface="SimSun" panose="02010600030101010101" pitchFamily="2" charset="-122"/>
              </a:rPr>
              <a:t>Ensure a Safe Way of Entering and Exiting (Part 4)</a:t>
            </a:r>
            <a:endParaRPr lang="en-US" altLang="en-US" dirty="0"/>
          </a:p>
        </p:txBody>
      </p:sp>
      <p:sp>
        <p:nvSpPr>
          <p:cNvPr id="14" name="Rectangle 6"/>
          <p:cNvSpPr>
            <a:spLocks noChangeArrowheads="1"/>
          </p:cNvSpPr>
          <p:nvPr/>
        </p:nvSpPr>
        <p:spPr bwMode="auto">
          <a:xfrm>
            <a:off x="228600" y="1828800"/>
            <a:ext cx="8686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en-US" sz="3200">
                <a:latin typeface="Times New Roman" panose="02020603050405020304" pitchFamily="18" charset="0"/>
                <a:ea typeface="MS PGothic" panose="020B0600070205080204" pitchFamily="34" charset="-128"/>
                <a:cs typeface="AR PL UMing HK" charset="0"/>
              </a:rPr>
              <a:t>Egress must be uniform in thickness and joined in a manner to prevent tripping or displacement</a:t>
            </a:r>
          </a:p>
        </p:txBody>
      </p:sp>
      <p:pic>
        <p:nvPicPr>
          <p:cNvPr id="3" name="Picture 2" descr="This figure shows an unsafe way of entering and exiting" title="egres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 y="2876550"/>
            <a:ext cx="2552700" cy="3829050"/>
          </a:xfrm>
          <a:prstGeom prst="rect">
            <a:avLst/>
          </a:prstGeom>
        </p:spPr>
      </p:pic>
      <p:sp>
        <p:nvSpPr>
          <p:cNvPr id="11" name="Rectangle 10"/>
          <p:cNvSpPr/>
          <p:nvPr/>
        </p:nvSpPr>
        <p:spPr>
          <a:xfrm>
            <a:off x="1110126" y="3657600"/>
            <a:ext cx="970624" cy="1569660"/>
          </a:xfrm>
          <a:prstGeom prst="rect">
            <a:avLst/>
          </a:prstGeom>
        </p:spPr>
        <p:txBody>
          <a:bodyPr wrap="square">
            <a:spAutoFit/>
          </a:bodyPr>
          <a:lstStyle/>
          <a:p>
            <a:r>
              <a:rPr lang="en-US" altLang="en-US" sz="9600" b="1">
                <a:solidFill>
                  <a:srgbClr val="FF0000"/>
                </a:solidFill>
                <a:latin typeface="Times New Roman" panose="02020603050405020304" pitchFamily="18" charset="0"/>
                <a:cs typeface="Times New Roman" panose="02020603050405020304" pitchFamily="18" charset="0"/>
              </a:rPr>
              <a:t>×</a:t>
            </a:r>
            <a:endParaRPr lang="en-US" sz="9600" b="1">
              <a:solidFill>
                <a:srgbClr val="FF0000"/>
              </a:solidFill>
            </a:endParaRPr>
          </a:p>
        </p:txBody>
      </p:sp>
      <p:sp>
        <p:nvSpPr>
          <p:cNvPr id="12" name="AutoShape 4"/>
          <p:cNvSpPr>
            <a:spLocks noChangeArrowheads="1"/>
          </p:cNvSpPr>
          <p:nvPr/>
        </p:nvSpPr>
        <p:spPr bwMode="auto">
          <a:xfrm>
            <a:off x="2488479" y="4105443"/>
            <a:ext cx="2693121" cy="1121818"/>
          </a:xfrm>
          <a:prstGeom prst="wedgeRoundRectCallout">
            <a:avLst>
              <a:gd name="adj1" fmla="val -72979"/>
              <a:gd name="adj2" fmla="val -39715"/>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30000"/>
              </a:spcBef>
            </a:pPr>
            <a:r>
              <a:rPr lang="en-US" altLang="en-US" sz="3200">
                <a:latin typeface="Times" panose="02020603060405020304" pitchFamily="18" charset="0"/>
                <a:sym typeface="Helvetica Neue" charset="0"/>
              </a:rPr>
              <a:t>no safe access or egress</a:t>
            </a:r>
            <a:endParaRPr lang="en-US" altLang="en-US" sz="3200" b="1">
              <a:latin typeface="Times" panose="02020603060405020304" pitchFamily="18" charset="0"/>
              <a:sym typeface="Helvetica Neue" charset="0"/>
            </a:endParaRPr>
          </a:p>
        </p:txBody>
      </p:sp>
      <p:sp>
        <p:nvSpPr>
          <p:cNvPr id="15" name="Rectangle 14"/>
          <p:cNvSpPr/>
          <p:nvPr/>
        </p:nvSpPr>
        <p:spPr>
          <a:xfrm>
            <a:off x="4724400" y="5837535"/>
            <a:ext cx="3334753" cy="461665"/>
          </a:xfrm>
          <a:prstGeom prst="rect">
            <a:avLst/>
          </a:prstGeom>
        </p:spPr>
        <p:txBody>
          <a:bodyPr wrap="square">
            <a:spAutoFit/>
          </a:bodyPr>
          <a:lstStyle/>
          <a:p>
            <a:pPr algn="ctr"/>
            <a:r>
              <a:rPr lang="en-US" altLang="en-US" sz="2400" kern="0">
                <a:latin typeface="Times New Roman" panose="02020603050405020304" pitchFamily="18" charset="0"/>
                <a:cs typeface="Times New Roman" panose="02020603050405020304" pitchFamily="18" charset="0"/>
              </a:rPr>
              <a:t>OSHA Publication: </a:t>
            </a:r>
            <a:r>
              <a:rPr lang="en-US" altLang="en-US" sz="2400" kern="0">
                <a:latin typeface="Times New Roman" panose="02020603050405020304" pitchFamily="18" charset="0"/>
                <a:cs typeface="Times New Roman" panose="02020603050405020304" pitchFamily="18" charset="0"/>
                <a:hlinkClick r:id="rId5"/>
              </a:rPr>
              <a:t>2226</a:t>
            </a:r>
            <a:endParaRPr lang="en-US" sz="2400" ker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85</a:t>
            </a:fld>
            <a:endParaRPr lang="en-US"/>
          </a:p>
        </p:txBody>
      </p:sp>
    </p:spTree>
    <p:extLst>
      <p:ext uri="{BB962C8B-B14F-4D97-AF65-F5344CB8AC3E}">
        <p14:creationId xmlns:p14="http://schemas.microsoft.com/office/powerpoint/2010/main" val="225368041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76199" y="960438"/>
            <a:ext cx="8819147" cy="563562"/>
          </a:xfrm>
        </p:spPr>
        <p:txBody>
          <a:bodyPr/>
          <a:lstStyle/>
          <a:p>
            <a:r>
              <a:rPr lang="en-GB" altLang="en-US" dirty="0">
                <a:latin typeface="Times New Roman" panose="02020603050405020304" pitchFamily="18" charset="0"/>
                <a:ea typeface="SimSun" panose="02010600030101010101" pitchFamily="2" charset="-122"/>
              </a:rPr>
              <a:t>Ensure a Safe Way of Entering and Exiting (Part 5)</a:t>
            </a:r>
            <a:endParaRPr lang="en-US" altLang="en-US" dirty="0"/>
          </a:p>
        </p:txBody>
      </p:sp>
      <p:pic>
        <p:nvPicPr>
          <p:cNvPr id="13" name="Picture 12" descr="Picture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043491"/>
            <a:ext cx="6858000" cy="4588750"/>
          </a:xfrm>
          <a:prstGeom prst="rect">
            <a:avLst/>
          </a:prstGeom>
          <a:noFill/>
          <a:extLst>
            <a:ext uri="{909E8E84-426E-40DD-AFC4-6F175D3DCCD1}">
              <a14:hiddenFill xmlns:a14="http://schemas.microsoft.com/office/drawing/2010/main">
                <a:solidFill>
                  <a:srgbClr val="FFFFFF"/>
                </a:solidFill>
              </a14:hiddenFill>
            </a:ext>
          </a:extLst>
        </p:spPr>
      </p:pic>
      <p:sp>
        <p:nvSpPr>
          <p:cNvPr id="15" name="AutoShape 4"/>
          <p:cNvSpPr>
            <a:spLocks noChangeArrowheads="1"/>
          </p:cNvSpPr>
          <p:nvPr/>
        </p:nvSpPr>
        <p:spPr bwMode="auto">
          <a:xfrm>
            <a:off x="152400" y="1945411"/>
            <a:ext cx="2590800" cy="1178789"/>
          </a:xfrm>
          <a:prstGeom prst="wedgeRoundRectCallout">
            <a:avLst>
              <a:gd name="adj1" fmla="val 29628"/>
              <a:gd name="adj2" fmla="val 6858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30000"/>
              </a:spcBef>
            </a:pPr>
            <a:r>
              <a:rPr lang="en-US" altLang="en-US" sz="3200">
                <a:latin typeface="Times" panose="02020603060405020304" pitchFamily="18" charset="0"/>
                <a:sym typeface="Helvetica Neue" charset="0"/>
              </a:rPr>
              <a:t>ladder is too short</a:t>
            </a:r>
            <a:endParaRPr lang="en-US" altLang="en-US" sz="3200" b="1">
              <a:latin typeface="Times" panose="02020603060405020304" pitchFamily="18" charset="0"/>
              <a:sym typeface="Helvetica Neue" charset="0"/>
            </a:endParaRPr>
          </a:p>
        </p:txBody>
      </p:sp>
      <p:sp>
        <p:nvSpPr>
          <p:cNvPr id="14" name="Rectangle 13"/>
          <p:cNvSpPr/>
          <p:nvPr/>
        </p:nvSpPr>
        <p:spPr>
          <a:xfrm>
            <a:off x="2057400" y="3984652"/>
            <a:ext cx="970624" cy="1569660"/>
          </a:xfrm>
          <a:prstGeom prst="rect">
            <a:avLst/>
          </a:prstGeom>
        </p:spPr>
        <p:txBody>
          <a:bodyPr wrap="square">
            <a:spAutoFit/>
          </a:bodyPr>
          <a:lstStyle/>
          <a:p>
            <a:r>
              <a:rPr lang="en-US" altLang="en-US" sz="9600" b="1">
                <a:solidFill>
                  <a:srgbClr val="FF0000"/>
                </a:solidFill>
                <a:latin typeface="Times New Roman" panose="02020603050405020304" pitchFamily="18" charset="0"/>
                <a:cs typeface="Times New Roman" panose="02020603050405020304" pitchFamily="18" charset="0"/>
              </a:rPr>
              <a:t>×</a:t>
            </a:r>
            <a:endParaRPr lang="en-US" sz="9600" b="1">
              <a:solidFill>
                <a:srgbClr val="FF0000"/>
              </a:solidFill>
            </a:endParaRPr>
          </a:p>
        </p:txBody>
      </p:sp>
      <p:sp>
        <p:nvSpPr>
          <p:cNvPr id="18" name="Rectangle 17"/>
          <p:cNvSpPr/>
          <p:nvPr/>
        </p:nvSpPr>
        <p:spPr>
          <a:xfrm>
            <a:off x="5165138" y="3988663"/>
            <a:ext cx="970624" cy="1569660"/>
          </a:xfrm>
          <a:prstGeom prst="rect">
            <a:avLst/>
          </a:prstGeom>
        </p:spPr>
        <p:txBody>
          <a:bodyPr wrap="square">
            <a:spAutoFit/>
          </a:bodyPr>
          <a:lstStyle/>
          <a:p>
            <a:r>
              <a:rPr lang="en-US" altLang="en-US" sz="9600" b="1">
                <a:solidFill>
                  <a:srgbClr val="FF0000"/>
                </a:solidFill>
                <a:latin typeface="Times New Roman" panose="02020603050405020304" pitchFamily="18" charset="0"/>
                <a:cs typeface="Times New Roman" panose="02020603050405020304" pitchFamily="18" charset="0"/>
              </a:rPr>
              <a:t>×</a:t>
            </a:r>
            <a:endParaRPr lang="en-US" sz="9600" b="1">
              <a:solidFill>
                <a:srgbClr val="FF0000"/>
              </a:solidFill>
            </a:endParaRPr>
          </a:p>
        </p:txBody>
      </p:sp>
      <p:sp>
        <p:nvSpPr>
          <p:cNvPr id="19" name="AutoShape 4"/>
          <p:cNvSpPr>
            <a:spLocks noChangeArrowheads="1"/>
          </p:cNvSpPr>
          <p:nvPr/>
        </p:nvSpPr>
        <p:spPr bwMode="auto">
          <a:xfrm>
            <a:off x="6181943" y="3711828"/>
            <a:ext cx="2590800" cy="1119222"/>
          </a:xfrm>
          <a:prstGeom prst="wedgeRoundRectCallout">
            <a:avLst>
              <a:gd name="adj1" fmla="val -58003"/>
              <a:gd name="adj2" fmla="val 45036"/>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30000"/>
              </a:spcBef>
            </a:pPr>
            <a:r>
              <a:rPr lang="en-US" altLang="en-US" sz="3200">
                <a:latin typeface="Times" panose="02020603060405020304" pitchFamily="18" charset="0"/>
                <a:sym typeface="Helvetica Neue" charset="0"/>
              </a:rPr>
              <a:t>unprotected excavation</a:t>
            </a:r>
            <a:endParaRPr lang="en-US" altLang="en-US" sz="3200" b="1">
              <a:latin typeface="Times" panose="02020603060405020304" pitchFamily="18" charset="0"/>
              <a:sym typeface="Helvetica Neue"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86</a:t>
            </a:fld>
            <a:endParaRPr lang="en-US"/>
          </a:p>
        </p:txBody>
      </p:sp>
    </p:spTree>
    <p:extLst>
      <p:ext uri="{BB962C8B-B14F-4D97-AF65-F5344CB8AC3E}">
        <p14:creationId xmlns:p14="http://schemas.microsoft.com/office/powerpoint/2010/main" val="20663369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76199" y="685800"/>
            <a:ext cx="8819147" cy="1357203"/>
          </a:xfrm>
        </p:spPr>
        <p:txBody>
          <a:bodyPr/>
          <a:lstStyle/>
          <a:p>
            <a:r>
              <a:rPr lang="en-GB" altLang="en-US" dirty="0">
                <a:latin typeface="Times New Roman" panose="02020603050405020304" pitchFamily="18" charset="0"/>
                <a:ea typeface="SimSun" panose="02010600030101010101" pitchFamily="2" charset="-122"/>
              </a:rPr>
              <a:t>Don’t Work under Suspended or Raised Loads</a:t>
            </a:r>
            <a:endParaRPr lang="en-US" altLang="en-US" dirty="0"/>
          </a:p>
        </p:txBody>
      </p:sp>
      <p:sp>
        <p:nvSpPr>
          <p:cNvPr id="12" name="Rectangle 6"/>
          <p:cNvSpPr>
            <a:spLocks noChangeArrowheads="1"/>
          </p:cNvSpPr>
          <p:nvPr/>
        </p:nvSpPr>
        <p:spPr bwMode="auto">
          <a:xfrm>
            <a:off x="76200" y="1894582"/>
            <a:ext cx="8915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en-US" sz="3200">
                <a:latin typeface="Times New Roman" panose="02020603050405020304" pitchFamily="18" charset="0"/>
                <a:ea typeface="MS PGothic" panose="020B0600070205080204" pitchFamily="34" charset="-128"/>
                <a:cs typeface="AR PL UMing HK" charset="0"/>
              </a:rPr>
              <a:t>Workers are not permitted to work under raised loads. Workers should stand away from equipment being loaded or unloaded.</a:t>
            </a:r>
            <a:endParaRPr lang="en-US" sz="3200">
              <a:latin typeface="Times" panose="02020603060405020304" pitchFamily="18" charset="0"/>
              <a:ea typeface="MS PGothic" panose="020B0600070205080204" pitchFamily="34" charset="-128"/>
              <a:cs typeface="AR PL UMing HK" charset="0"/>
            </a:endParaRPr>
          </a:p>
        </p:txBody>
      </p:sp>
      <p:sp>
        <p:nvSpPr>
          <p:cNvPr id="11" name="AutoShape 4"/>
          <p:cNvSpPr>
            <a:spLocks noChangeArrowheads="1"/>
          </p:cNvSpPr>
          <p:nvPr/>
        </p:nvSpPr>
        <p:spPr bwMode="auto">
          <a:xfrm>
            <a:off x="776364" y="3650902"/>
            <a:ext cx="3873650" cy="1656622"/>
          </a:xfrm>
          <a:prstGeom prst="wedgeRoundRectCallout">
            <a:avLst>
              <a:gd name="adj1" fmla="val 65842"/>
              <a:gd name="adj2" fmla="val 17580"/>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30000"/>
              </a:spcBef>
            </a:pPr>
            <a:r>
              <a:rPr lang="en-US" altLang="en-US" sz="3200">
                <a:latin typeface="Times" panose="02020603060405020304" pitchFamily="18" charset="0"/>
                <a:sym typeface="Helvetica Neue" charset="0"/>
              </a:rPr>
              <a:t>raised loads may fall and injury workers in trenches</a:t>
            </a:r>
            <a:endParaRPr lang="en-US" altLang="en-US" sz="3200" b="1">
              <a:latin typeface="Times" panose="02020603060405020304" pitchFamily="18" charset="0"/>
              <a:sym typeface="Helvetica Neue" charset="0"/>
            </a:endParaRPr>
          </a:p>
        </p:txBody>
      </p:sp>
      <p:pic>
        <p:nvPicPr>
          <p:cNvPr id="8" name="Picture 5" descr="This figure shows the hazard of working under raised loads" title="raised load"/>
          <p:cNvPicPr>
            <a:picLocks noChangeAspect="1" noChangeArrowheads="1"/>
          </p:cNvPicPr>
          <p:nvPr/>
        </p:nvPicPr>
        <p:blipFill>
          <a:blip r:embed="rId4">
            <a:extLst>
              <a:ext uri="{28A0092B-C50C-407E-A947-70E740481C1C}">
                <a14:useLocalDpi xmlns:a14="http://schemas.microsoft.com/office/drawing/2010/main" val="0"/>
              </a:ext>
            </a:extLst>
          </a:blip>
          <a:srcRect l="21111" t="2963" r="22223" b="14075"/>
          <a:stretch>
            <a:fillRect/>
          </a:stretch>
        </p:blipFill>
        <p:spPr bwMode="auto">
          <a:xfrm>
            <a:off x="5276654" y="3067831"/>
            <a:ext cx="3286063" cy="3609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5949061" y="3587878"/>
            <a:ext cx="970624" cy="1569660"/>
          </a:xfrm>
          <a:prstGeom prst="rect">
            <a:avLst/>
          </a:prstGeom>
        </p:spPr>
        <p:txBody>
          <a:bodyPr wrap="square">
            <a:spAutoFit/>
          </a:bodyPr>
          <a:lstStyle/>
          <a:p>
            <a:r>
              <a:rPr lang="en-US" altLang="en-US" sz="9600" b="1">
                <a:solidFill>
                  <a:srgbClr val="FF0000"/>
                </a:solidFill>
                <a:latin typeface="Times New Roman" panose="02020603050405020304" pitchFamily="18" charset="0"/>
                <a:cs typeface="Times New Roman" panose="02020603050405020304" pitchFamily="18" charset="0"/>
              </a:rPr>
              <a:t>×</a:t>
            </a:r>
            <a:endParaRPr lang="en-US" sz="9600" b="1">
              <a:solidFill>
                <a:srgbClr val="FF0000"/>
              </a:solidFill>
            </a:endParaRPr>
          </a:p>
        </p:txBody>
      </p:sp>
      <p:sp>
        <p:nvSpPr>
          <p:cNvPr id="13" name="Rectangle 12"/>
          <p:cNvSpPr/>
          <p:nvPr/>
        </p:nvSpPr>
        <p:spPr>
          <a:xfrm>
            <a:off x="868085" y="5837535"/>
            <a:ext cx="3690207" cy="461665"/>
          </a:xfrm>
          <a:prstGeom prst="rect">
            <a:avLst/>
          </a:prstGeom>
        </p:spPr>
        <p:txBody>
          <a:bodyPr wrap="square">
            <a:spAutoFit/>
          </a:bodyPr>
          <a:lstStyle/>
          <a:p>
            <a:pPr algn="ctr"/>
            <a:r>
              <a:rPr lang="en-US" altLang="en-US" sz="2400" kern="0">
                <a:latin typeface="Times New Roman" panose="02020603050405020304" pitchFamily="18" charset="0"/>
                <a:cs typeface="Times New Roman" panose="02020603050405020304" pitchFamily="18" charset="0"/>
              </a:rPr>
              <a:t>OSHA: </a:t>
            </a:r>
            <a:r>
              <a:rPr lang="en-US" altLang="en-US" sz="2400" kern="0">
                <a:latin typeface="Times New Roman" panose="02020603050405020304" pitchFamily="18" charset="0"/>
                <a:cs typeface="Times New Roman" panose="02020603050405020304" pitchFamily="18" charset="0"/>
                <a:hlinkClick r:id="rId5"/>
              </a:rPr>
              <a:t>Technical Manual</a:t>
            </a:r>
            <a:endParaRPr lang="en-US" sz="2400" ker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87</a:t>
            </a:fld>
            <a:endParaRPr lang="en-US"/>
          </a:p>
        </p:txBody>
      </p:sp>
    </p:spTree>
    <p:extLst>
      <p:ext uri="{BB962C8B-B14F-4D97-AF65-F5344CB8AC3E}">
        <p14:creationId xmlns:p14="http://schemas.microsoft.com/office/powerpoint/2010/main" val="363089737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76199" y="960438"/>
            <a:ext cx="8819147" cy="563562"/>
          </a:xfrm>
        </p:spPr>
        <p:txBody>
          <a:bodyPr/>
          <a:lstStyle/>
          <a:p>
            <a:r>
              <a:rPr lang="en-GB" altLang="en-US" dirty="0">
                <a:latin typeface="Times New Roman" panose="02020603050405020304" pitchFamily="18" charset="0"/>
                <a:ea typeface="SimSun" panose="02010600030101010101" pitchFamily="2" charset="-122"/>
              </a:rPr>
              <a:t>Keep Materials Away from Trenches (Part 1)</a:t>
            </a:r>
            <a:endParaRPr lang="en-US" altLang="en-US" dirty="0"/>
          </a:p>
        </p:txBody>
      </p:sp>
      <p:sp>
        <p:nvSpPr>
          <p:cNvPr id="6" name="Rectangle 1"/>
          <p:cNvSpPr>
            <a:spLocks noChangeArrowheads="1"/>
          </p:cNvSpPr>
          <p:nvPr/>
        </p:nvSpPr>
        <p:spPr bwMode="auto">
          <a:xfrm>
            <a:off x="363352" y="1752600"/>
            <a:ext cx="853199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0000FF"/>
              </a:buClr>
              <a:buFont typeface="Wingdings" panose="05000000000000000000" pitchFamily="2" charset="2"/>
              <a:buChar char="q"/>
            </a:pPr>
            <a:r>
              <a:rPr lang="en-GB" altLang="en-US" sz="3200">
                <a:latin typeface="Times New Roman"/>
                <a:ea typeface="MS PGothic"/>
                <a:cs typeface="Times New Roman"/>
              </a:rPr>
              <a:t>Keep excavated soil (spoils) and other materials </a:t>
            </a:r>
            <a:r>
              <a:rPr lang="en-GB" altLang="en-US" sz="3200" b="1">
                <a:solidFill>
                  <a:srgbClr val="FF0000"/>
                </a:solidFill>
                <a:latin typeface="Times New Roman"/>
                <a:ea typeface="MS PGothic"/>
                <a:cs typeface="Times New Roman"/>
              </a:rPr>
              <a:t>at least 2 feet </a:t>
            </a:r>
            <a:r>
              <a:rPr lang="en-GB" altLang="en-US" sz="3200">
                <a:latin typeface="Times New Roman"/>
                <a:ea typeface="MS PGothic"/>
                <a:cs typeface="Times New Roman"/>
              </a:rPr>
              <a:t>from trench edges</a:t>
            </a:r>
          </a:p>
        </p:txBody>
      </p:sp>
      <p:sp>
        <p:nvSpPr>
          <p:cNvPr id="12" name="AutoShape 4"/>
          <p:cNvSpPr>
            <a:spLocks noChangeArrowheads="1"/>
          </p:cNvSpPr>
          <p:nvPr/>
        </p:nvSpPr>
        <p:spPr bwMode="auto">
          <a:xfrm>
            <a:off x="228600" y="2895600"/>
            <a:ext cx="3867992" cy="1626709"/>
          </a:xfrm>
          <a:prstGeom prst="wedgeRoundRectCallout">
            <a:avLst>
              <a:gd name="adj1" fmla="val 98257"/>
              <a:gd name="adj2" fmla="val 43904"/>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30000"/>
              </a:spcBef>
            </a:pPr>
            <a:r>
              <a:rPr lang="en-US" altLang="en-US" sz="3200">
                <a:latin typeface="Times" panose="02020603060405020304" pitchFamily="18" charset="0"/>
                <a:sym typeface="Helvetica Neue" charset="0"/>
              </a:rPr>
              <a:t>measures from the nearest part of spoil to excavation edge</a:t>
            </a:r>
            <a:endParaRPr lang="en-US" altLang="en-US" sz="3200" b="1">
              <a:latin typeface="Times" panose="02020603060405020304" pitchFamily="18" charset="0"/>
              <a:sym typeface="Helvetica Neue" charset="0"/>
            </a:endParaRPr>
          </a:p>
        </p:txBody>
      </p:sp>
      <p:sp>
        <p:nvSpPr>
          <p:cNvPr id="37" name="Rectangle 36"/>
          <p:cNvSpPr/>
          <p:nvPr/>
        </p:nvSpPr>
        <p:spPr>
          <a:xfrm>
            <a:off x="6065689" y="4051013"/>
            <a:ext cx="1101584" cy="523220"/>
          </a:xfrm>
          <a:prstGeom prst="rect">
            <a:avLst/>
          </a:prstGeom>
        </p:spPr>
        <p:txBody>
          <a:bodyPr wrap="none">
            <a:spAutoFit/>
          </a:bodyPr>
          <a:lstStyle/>
          <a:p>
            <a:r>
              <a:rPr lang="en-GB" altLang="en-US" sz="2800" b="1">
                <a:solidFill>
                  <a:srgbClr val="FF0000"/>
                </a:solidFill>
                <a:latin typeface="Times New Roman" panose="02020603050405020304" pitchFamily="18" charset="0"/>
                <a:ea typeface="MS PGothic" panose="020B0600070205080204" pitchFamily="34" charset="-128"/>
              </a:rPr>
              <a:t>2 feet </a:t>
            </a:r>
            <a:endParaRPr lang="en-US" sz="2800"/>
          </a:p>
        </p:txBody>
      </p:sp>
      <p:cxnSp>
        <p:nvCxnSpPr>
          <p:cNvPr id="34" name="Straight Arrow Connector 33" descr="It shows measures from the nearest part of spoil to excavation edge" title="2 feet distance"/>
          <p:cNvCxnSpPr/>
          <p:nvPr/>
        </p:nvCxnSpPr>
        <p:spPr>
          <a:xfrm>
            <a:off x="6117447" y="4674709"/>
            <a:ext cx="1049362" cy="0"/>
          </a:xfrm>
          <a:prstGeom prst="straightConnector1">
            <a:avLst/>
          </a:prstGeom>
          <a:ln w="63500">
            <a:solidFill>
              <a:srgbClr val="FF0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C183D7F6-B498-43B3-948B-1728B52AA6E4}">
                <adec:decorative xmlns:adec="http://schemas.microsoft.com/office/drawing/2017/decorative" val="1"/>
              </a:ext>
            </a:extLst>
          </p:cNvPr>
          <p:cNvCxnSpPr/>
          <p:nvPr/>
        </p:nvCxnSpPr>
        <p:spPr>
          <a:xfrm>
            <a:off x="3189936" y="5846936"/>
            <a:ext cx="1997519"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C183D7F6-B498-43B3-948B-1728B52AA6E4}">
                <adec:decorative xmlns:adec="http://schemas.microsoft.com/office/drawing/2017/decorative" val="1"/>
              </a:ext>
            </a:extLst>
          </p:cNvPr>
          <p:cNvCxnSpPr/>
          <p:nvPr/>
        </p:nvCxnSpPr>
        <p:spPr>
          <a:xfrm flipH="1" flipV="1">
            <a:off x="2209874" y="4837461"/>
            <a:ext cx="980062" cy="1029939"/>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C183D7F6-B498-43B3-948B-1728B52AA6E4}">
                <adec:decorative xmlns:adec="http://schemas.microsoft.com/office/drawing/2017/decorative" val="1"/>
              </a:ext>
            </a:extLst>
          </p:cNvPr>
          <p:cNvCxnSpPr/>
          <p:nvPr/>
        </p:nvCxnSpPr>
        <p:spPr>
          <a:xfrm flipV="1">
            <a:off x="5187455" y="4816997"/>
            <a:ext cx="990688" cy="1029939"/>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C183D7F6-B498-43B3-948B-1728B52AA6E4}">
                <adec:decorative xmlns:adec="http://schemas.microsoft.com/office/drawing/2017/decorative" val="1"/>
              </a:ext>
            </a:extLst>
          </p:cNvPr>
          <p:cNvCxnSpPr/>
          <p:nvPr/>
        </p:nvCxnSpPr>
        <p:spPr>
          <a:xfrm>
            <a:off x="1038045" y="4833723"/>
            <a:ext cx="12192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C183D7F6-B498-43B3-948B-1728B52AA6E4}">
                <adec:decorative xmlns:adec="http://schemas.microsoft.com/office/drawing/2017/decorative" val="1"/>
              </a:ext>
            </a:extLst>
          </p:cNvPr>
          <p:cNvCxnSpPr/>
          <p:nvPr/>
        </p:nvCxnSpPr>
        <p:spPr>
          <a:xfrm>
            <a:off x="6117447" y="4826556"/>
            <a:ext cx="2518988" cy="7167"/>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rapezoid 2">
            <a:extLst>
              <a:ext uri="{C183D7F6-B498-43B3-948B-1728B52AA6E4}">
                <adec:decorative xmlns:adec="http://schemas.microsoft.com/office/drawing/2017/decorative" val="1"/>
              </a:ext>
            </a:extLst>
          </p:cNvPr>
          <p:cNvSpPr/>
          <p:nvPr/>
        </p:nvSpPr>
        <p:spPr>
          <a:xfrm>
            <a:off x="7166809" y="3898614"/>
            <a:ext cx="1337280" cy="914399"/>
          </a:xfrm>
          <a:prstGeom prst="trapezoid">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627815" y="5267604"/>
            <a:ext cx="1332416" cy="584775"/>
          </a:xfrm>
          <a:prstGeom prst="rect">
            <a:avLst/>
          </a:prstGeom>
        </p:spPr>
        <p:txBody>
          <a:bodyPr wrap="none">
            <a:spAutoFit/>
          </a:bodyPr>
          <a:lstStyle/>
          <a:p>
            <a:r>
              <a:rPr lang="en-GB" altLang="en-US" sz="3200">
                <a:latin typeface="Times New Roman" panose="02020603050405020304" pitchFamily="18" charset="0"/>
                <a:ea typeface="MS PGothic" panose="020B0600070205080204" pitchFamily="34" charset="-128"/>
              </a:rPr>
              <a:t>Trench</a:t>
            </a:r>
            <a:endParaRPr lang="en-US" sz="3200"/>
          </a:p>
        </p:txBody>
      </p:sp>
      <p:sp>
        <p:nvSpPr>
          <p:cNvPr id="26" name="Rectangle 25"/>
          <p:cNvSpPr/>
          <p:nvPr/>
        </p:nvSpPr>
        <p:spPr>
          <a:xfrm>
            <a:off x="7320329" y="4089934"/>
            <a:ext cx="1143262" cy="584775"/>
          </a:xfrm>
          <a:prstGeom prst="rect">
            <a:avLst/>
          </a:prstGeom>
        </p:spPr>
        <p:txBody>
          <a:bodyPr wrap="none">
            <a:spAutoFit/>
          </a:bodyPr>
          <a:lstStyle/>
          <a:p>
            <a:r>
              <a:rPr lang="en-GB" altLang="en-US" sz="3200">
                <a:latin typeface="Times New Roman" panose="02020603050405020304" pitchFamily="18" charset="0"/>
                <a:ea typeface="MS PGothic" panose="020B0600070205080204" pitchFamily="34" charset="-128"/>
              </a:rPr>
              <a:t>spoils</a:t>
            </a:r>
            <a:endParaRPr lang="en-US" sz="3200"/>
          </a:p>
        </p:txBody>
      </p:sp>
      <p:cxnSp>
        <p:nvCxnSpPr>
          <p:cNvPr id="4" name="Straight Arrow Connector 3">
            <a:extLst>
              <a:ext uri="{C183D7F6-B498-43B3-948B-1728B52AA6E4}">
                <adec:decorative xmlns:adec="http://schemas.microsoft.com/office/drawing/2017/decorative" val="1"/>
              </a:ext>
            </a:extLst>
          </p:cNvPr>
          <p:cNvCxnSpPr/>
          <p:nvPr/>
        </p:nvCxnSpPr>
        <p:spPr>
          <a:xfrm flipH="1">
            <a:off x="6980089" y="4965413"/>
            <a:ext cx="381000" cy="381000"/>
          </a:xfrm>
          <a:prstGeom prst="straightConnector1">
            <a:avLst/>
          </a:prstGeom>
          <a:ln w="508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C183D7F6-B498-43B3-948B-1728B52AA6E4}">
                <adec:decorative xmlns:adec="http://schemas.microsoft.com/office/drawing/2017/decorative" val="1"/>
              </a:ext>
            </a:extLst>
          </p:cNvPr>
          <p:cNvCxnSpPr/>
          <p:nvPr/>
        </p:nvCxnSpPr>
        <p:spPr>
          <a:xfrm flipH="1">
            <a:off x="7132489" y="5117813"/>
            <a:ext cx="381000" cy="381000"/>
          </a:xfrm>
          <a:prstGeom prst="straightConnector1">
            <a:avLst/>
          </a:prstGeom>
          <a:ln w="508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C183D7F6-B498-43B3-948B-1728B52AA6E4}">
                <adec:decorative xmlns:adec="http://schemas.microsoft.com/office/drawing/2017/decorative" val="1"/>
              </a:ext>
            </a:extLst>
          </p:cNvPr>
          <p:cNvCxnSpPr/>
          <p:nvPr/>
        </p:nvCxnSpPr>
        <p:spPr>
          <a:xfrm flipH="1">
            <a:off x="7284889" y="5270213"/>
            <a:ext cx="381000" cy="381000"/>
          </a:xfrm>
          <a:prstGeom prst="straightConnector1">
            <a:avLst/>
          </a:prstGeom>
          <a:ln w="508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123518" y="5624806"/>
            <a:ext cx="3776206" cy="584775"/>
          </a:xfrm>
          <a:prstGeom prst="rect">
            <a:avLst/>
          </a:prstGeom>
        </p:spPr>
        <p:txBody>
          <a:bodyPr wrap="square">
            <a:spAutoFit/>
          </a:bodyPr>
          <a:lstStyle/>
          <a:p>
            <a:pPr algn="ctr"/>
            <a:r>
              <a:rPr lang="en-US" sz="3200">
                <a:solidFill>
                  <a:srgbClr val="0000FF"/>
                </a:solidFill>
                <a:latin typeface="Times New Roman" panose="02020603050405020304" pitchFamily="18" charset="0"/>
                <a:ea typeface="MS PGothic" panose="020B0600070205080204" pitchFamily="34" charset="-128"/>
              </a:rPr>
              <a:t>Pressure from spoils</a:t>
            </a:r>
            <a:endParaRPr lang="en-US" sz="3200">
              <a:solidFill>
                <a:srgbClr val="0000FF"/>
              </a:solidFill>
            </a:endParaRPr>
          </a:p>
        </p:txBody>
      </p:sp>
      <p:sp>
        <p:nvSpPr>
          <p:cNvPr id="16" name="Rectangle 15">
            <a:extLst>
              <a:ext uri="{C183D7F6-B498-43B3-948B-1728B52AA6E4}">
                <adec:decorative xmlns:adec="http://schemas.microsoft.com/office/drawing/2017/decorative" val="1"/>
              </a:ext>
            </a:extLst>
          </p:cNvPr>
          <p:cNvSpPr/>
          <p:nvPr/>
        </p:nvSpPr>
        <p:spPr>
          <a:xfrm>
            <a:off x="5892476" y="2692032"/>
            <a:ext cx="2611613" cy="830997"/>
          </a:xfrm>
          <a:prstGeom prst="rect">
            <a:avLst/>
          </a:prstGeom>
        </p:spPr>
        <p:txBody>
          <a:bodyPr wrap="none">
            <a:spAutoFit/>
          </a:bodyPr>
          <a:lstStyle/>
          <a:p>
            <a:pPr algn="ctr"/>
            <a:r>
              <a:rPr lang="en-US" altLang="en-US" sz="2400" kern="0">
                <a:latin typeface="Times New Roman" panose="02020603050405020304" pitchFamily="18" charset="0"/>
                <a:cs typeface="Times New Roman" panose="02020603050405020304" pitchFamily="18" charset="0"/>
              </a:rPr>
              <a:t>OSHA Regulation: </a:t>
            </a:r>
          </a:p>
          <a:p>
            <a:pPr algn="ctr"/>
            <a:r>
              <a:rPr lang="en-US" sz="2400" kern="0">
                <a:latin typeface="Times New Roman" panose="02020603050405020304" pitchFamily="18" charset="0"/>
                <a:cs typeface="Times New Roman" panose="02020603050405020304" pitchFamily="18" charset="0"/>
                <a:hlinkClick r:id="rId4"/>
              </a:rPr>
              <a:t>1926.651(j)(2)</a:t>
            </a:r>
            <a:endParaRPr lang="en-US" sz="2400" ker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88</a:t>
            </a:fld>
            <a:endParaRPr lang="en-US"/>
          </a:p>
        </p:txBody>
      </p:sp>
    </p:spTree>
    <p:extLst>
      <p:ext uri="{BB962C8B-B14F-4D97-AF65-F5344CB8AC3E}">
        <p14:creationId xmlns:p14="http://schemas.microsoft.com/office/powerpoint/2010/main" val="206355571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76199" y="960438"/>
            <a:ext cx="8819147" cy="563562"/>
          </a:xfrm>
        </p:spPr>
        <p:txBody>
          <a:bodyPr/>
          <a:lstStyle/>
          <a:p>
            <a:r>
              <a:rPr lang="en-GB" altLang="en-US" dirty="0">
                <a:latin typeface="Times New Roman" panose="02020603050405020304" pitchFamily="18" charset="0"/>
                <a:ea typeface="SimSun" panose="02010600030101010101" pitchFamily="2" charset="-122"/>
              </a:rPr>
              <a:t>Keep Materials Away from Trenches (Part 2)</a:t>
            </a:r>
            <a:endParaRPr lang="en-US" altLang="en-US" dirty="0"/>
          </a:p>
        </p:txBody>
      </p:sp>
      <p:sp>
        <p:nvSpPr>
          <p:cNvPr id="22" name="AutoShape 4"/>
          <p:cNvSpPr>
            <a:spLocks noChangeArrowheads="1"/>
          </p:cNvSpPr>
          <p:nvPr/>
        </p:nvSpPr>
        <p:spPr bwMode="auto">
          <a:xfrm>
            <a:off x="668747" y="2541205"/>
            <a:ext cx="2580296" cy="2819400"/>
          </a:xfrm>
          <a:prstGeom prst="wedgeRoundRectCallout">
            <a:avLst>
              <a:gd name="adj1" fmla="val 69539"/>
              <a:gd name="adj2" fmla="val -22433"/>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30000"/>
              </a:spcBef>
            </a:pPr>
            <a:r>
              <a:rPr lang="en-US" altLang="en-US" sz="3200">
                <a:latin typeface="Times" panose="02020603060405020304" pitchFamily="18" charset="0"/>
                <a:sym typeface="Helvetica Neue" charset="0"/>
              </a:rPr>
              <a:t>spoils should be at least 2 feet away from trench edge</a:t>
            </a:r>
            <a:endParaRPr lang="en-US" altLang="en-US" sz="3200" b="1">
              <a:latin typeface="Times" panose="02020603060405020304" pitchFamily="18" charset="0"/>
              <a:sym typeface="Helvetica Neue" charset="0"/>
            </a:endParaRPr>
          </a:p>
        </p:txBody>
      </p:sp>
      <p:pic>
        <p:nvPicPr>
          <p:cNvPr id="20" name="Picture 5" descr="excavation hazards are found in this construction site" title="excavation hazar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3266" y="2159000"/>
            <a:ext cx="3105359" cy="449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a:off x="3883448" y="2541205"/>
            <a:ext cx="970624" cy="1569660"/>
          </a:xfrm>
          <a:prstGeom prst="rect">
            <a:avLst/>
          </a:prstGeom>
        </p:spPr>
        <p:txBody>
          <a:bodyPr wrap="square">
            <a:spAutoFit/>
          </a:bodyPr>
          <a:lstStyle/>
          <a:p>
            <a:r>
              <a:rPr lang="en-US" altLang="en-US" sz="9600" b="1" dirty="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89</a:t>
            </a:fld>
            <a:endParaRPr lang="en-US"/>
          </a:p>
        </p:txBody>
      </p:sp>
    </p:spTree>
    <p:extLst>
      <p:ext uri="{BB962C8B-B14F-4D97-AF65-F5344CB8AC3E}">
        <p14:creationId xmlns:p14="http://schemas.microsoft.com/office/powerpoint/2010/main" val="4023145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457200" y="503238"/>
            <a:ext cx="8229600" cy="563562"/>
          </a:xfrm>
        </p:spPr>
        <p:txBody>
          <a:bodyPr/>
          <a:lstStyle/>
          <a:p>
            <a:r>
              <a:rPr lang="en-GB" altLang="en-US" dirty="0">
                <a:latin typeface="Times New Roman" panose="02020603050405020304" pitchFamily="18" charset="0"/>
                <a:ea typeface="SimSun" panose="02010600030101010101" pitchFamily="2" charset="-122"/>
              </a:rPr>
              <a:t>Section III: Training Modules</a:t>
            </a:r>
            <a:endParaRPr lang="en-US" altLang="en-US" dirty="0"/>
          </a:p>
        </p:txBody>
      </p:sp>
      <p:sp>
        <p:nvSpPr>
          <p:cNvPr id="25605" name="Content Placeholder 2"/>
          <p:cNvSpPr>
            <a:spLocks noGrp="1"/>
          </p:cNvSpPr>
          <p:nvPr>
            <p:ph idx="1"/>
          </p:nvPr>
        </p:nvSpPr>
        <p:spPr>
          <a:xfrm>
            <a:off x="453483" y="1371600"/>
            <a:ext cx="8458200" cy="4340597"/>
          </a:xfrm>
        </p:spPr>
        <p:txBody>
          <a:bodyPr/>
          <a:lstStyle/>
          <a:p>
            <a:pPr algn="just">
              <a:buClr>
                <a:srgbClr val="3333FF"/>
              </a:buClr>
              <a:buFont typeface="Wingdings" panose="05000000000000000000" pitchFamily="2" charset="2"/>
              <a:buChar char="q"/>
            </a:pPr>
            <a:r>
              <a:rPr lang="en-US" altLang="en-US" sz="2800">
                <a:latin typeface="Times New Roman" panose="02020603050405020304" pitchFamily="18" charset="0"/>
                <a:cs typeface="Times New Roman" panose="02020603050405020304" pitchFamily="18" charset="0"/>
              </a:rPr>
              <a:t> </a:t>
            </a:r>
            <a:r>
              <a:rPr lang="en-US" altLang="en-US">
                <a:latin typeface="Times New Roman" panose="02020603050405020304" pitchFamily="18" charset="0"/>
                <a:cs typeface="Times New Roman" panose="02020603050405020304" pitchFamily="18" charset="0"/>
              </a:rPr>
              <a:t>Section III: Excavation Hazards Prevention</a:t>
            </a:r>
          </a:p>
          <a:p>
            <a:pPr lvl="1" algn="just">
              <a:buClr>
                <a:srgbClr val="3333FF"/>
              </a:buClr>
              <a:buFont typeface="Wingdings" panose="05000000000000000000" pitchFamily="2" charset="2"/>
              <a:buChar char="§"/>
            </a:pPr>
            <a:r>
              <a:rPr lang="en-US" altLang="en-US">
                <a:latin typeface="Times New Roman" panose="02020603050405020304" pitchFamily="18" charset="0"/>
                <a:cs typeface="Times New Roman" panose="02020603050405020304" pitchFamily="18" charset="0"/>
              </a:rPr>
              <a:t>Cave-In Protection Measures</a:t>
            </a:r>
          </a:p>
          <a:p>
            <a:pPr lvl="1" algn="just">
              <a:buClr>
                <a:srgbClr val="3333FF"/>
              </a:buClr>
              <a:buFont typeface="Wingdings" panose="05000000000000000000" pitchFamily="2" charset="2"/>
              <a:buChar char="§"/>
            </a:pPr>
            <a:r>
              <a:rPr lang="en-GB" altLang="en-US">
                <a:latin typeface="Times New Roman" panose="02020603050405020304" pitchFamily="18" charset="0"/>
                <a:ea typeface="SimSun" panose="02010600030101010101" pitchFamily="2" charset="-122"/>
              </a:rPr>
              <a:t>Look for Standing Water in Trenches</a:t>
            </a:r>
          </a:p>
          <a:p>
            <a:pPr lvl="1" algn="just">
              <a:buClr>
                <a:srgbClr val="3333FF"/>
              </a:buClr>
              <a:buFont typeface="Wingdings" panose="05000000000000000000" pitchFamily="2" charset="2"/>
              <a:buChar char="§"/>
            </a:pPr>
            <a:r>
              <a:rPr lang="en-GB" altLang="en-US">
                <a:latin typeface="Times New Roman" panose="02020603050405020304" pitchFamily="18" charset="0"/>
                <a:ea typeface="SimSun" panose="02010600030101010101" pitchFamily="2" charset="-122"/>
                <a:cs typeface="Times New Roman" panose="02020603050405020304" pitchFamily="18" charset="0"/>
              </a:rPr>
              <a:t>Test for Atmospheric Hazards</a:t>
            </a:r>
          </a:p>
          <a:p>
            <a:pPr lvl="1" algn="just">
              <a:buClr>
                <a:srgbClr val="3333FF"/>
              </a:buClr>
              <a:buFont typeface="Wingdings" panose="05000000000000000000" pitchFamily="2" charset="2"/>
              <a:buChar char="§"/>
            </a:pPr>
            <a:r>
              <a:rPr lang="en-GB" altLang="en-US">
                <a:latin typeface="Times New Roman" panose="02020603050405020304" pitchFamily="18" charset="0"/>
                <a:ea typeface="SimSun" panose="02010600030101010101" pitchFamily="2" charset="-122"/>
                <a:cs typeface="Times New Roman" panose="02020603050405020304" pitchFamily="18" charset="0"/>
              </a:rPr>
              <a:t>Ensure a Safe Way of Entering and Exit</a:t>
            </a:r>
          </a:p>
          <a:p>
            <a:pPr lvl="1" algn="just">
              <a:buClr>
                <a:srgbClr val="3333FF"/>
              </a:buClr>
              <a:buFont typeface="Wingdings" panose="05000000000000000000" pitchFamily="2" charset="2"/>
              <a:buChar char="§"/>
            </a:pPr>
            <a:r>
              <a:rPr lang="en-US" altLang="en-US">
                <a:latin typeface="Times New Roman" panose="02020603050405020304" pitchFamily="18" charset="0"/>
                <a:cs typeface="Times New Roman" panose="02020603050405020304" pitchFamily="18" charset="0"/>
              </a:rPr>
              <a:t>Don’t Work under Suspended or Raised Loads</a:t>
            </a:r>
          </a:p>
          <a:p>
            <a:pPr lvl="1" algn="just">
              <a:buClr>
                <a:srgbClr val="3333FF"/>
              </a:buClr>
              <a:buFont typeface="Wingdings" panose="05000000000000000000" pitchFamily="2" charset="2"/>
              <a:buChar char="§"/>
            </a:pPr>
            <a:r>
              <a:rPr lang="en-US" altLang="en-US">
                <a:latin typeface="Times New Roman" panose="02020603050405020304" pitchFamily="18" charset="0"/>
                <a:cs typeface="Times New Roman" panose="02020603050405020304" pitchFamily="18" charset="0"/>
              </a:rPr>
              <a:t>Keep Materials Away from Trench Edges</a:t>
            </a:r>
          </a:p>
          <a:p>
            <a:pPr lvl="1" algn="just">
              <a:buClr>
                <a:srgbClr val="3333FF"/>
              </a:buClr>
              <a:buFont typeface="Wingdings" panose="05000000000000000000" pitchFamily="2" charset="2"/>
              <a:buChar char="§"/>
            </a:pPr>
            <a:r>
              <a:rPr lang="en-US" altLang="en-US">
                <a:latin typeface="Times New Roman" panose="02020603050405020304" pitchFamily="18" charset="0"/>
                <a:cs typeface="Times New Roman" panose="02020603050405020304" pitchFamily="18" charset="0"/>
              </a:rPr>
              <a:t>Never Dig Trench </a:t>
            </a:r>
            <a:r>
              <a:rPr lang="en-US" altLang="zh-CN">
                <a:latin typeface="Times New Roman" panose="02020603050405020304" pitchFamily="18" charset="0"/>
                <a:cs typeface="Times New Roman" panose="02020603050405020304" pitchFamily="18" charset="0"/>
              </a:rPr>
              <a:t>Unless</a:t>
            </a:r>
            <a:r>
              <a:rPr lang="en-US" altLang="en-US">
                <a:latin typeface="Times New Roman" panose="02020603050405020304" pitchFamily="18" charset="0"/>
                <a:cs typeface="Times New Roman" panose="02020603050405020304" pitchFamily="18" charset="0"/>
              </a:rPr>
              <a:t> Being Properly Inspected</a:t>
            </a:r>
          </a:p>
          <a:p>
            <a:pPr algn="just">
              <a:buClr>
                <a:srgbClr val="3333FF"/>
              </a:buClr>
              <a:buFont typeface="Wingdings" panose="05000000000000000000" pitchFamily="2" charset="2"/>
              <a:buChar char="q"/>
            </a:pPr>
            <a:endParaRPr lang="en-US" altLang="en-US" sz="2000">
              <a:latin typeface="Times New Roman" panose="02020603050405020304" pitchFamily="18" charset="0"/>
              <a:cs typeface="Times New Roman" panose="02020603050405020304" pitchFamily="18" charset="0"/>
            </a:endParaRPr>
          </a:p>
          <a:p>
            <a:endParaRPr lang="en-US" altLang="en-US"/>
          </a:p>
        </p:txBody>
      </p:sp>
      <p:sp>
        <p:nvSpPr>
          <p:cNvPr id="2" name="Slide Number Placeholder 1"/>
          <p:cNvSpPr>
            <a:spLocks noGrp="1"/>
          </p:cNvSpPr>
          <p:nvPr>
            <p:ph type="sldNum" sz="quarter" idx="10"/>
          </p:nvPr>
        </p:nvSpPr>
        <p:spPr/>
        <p:txBody>
          <a:bodyPr/>
          <a:lstStyle/>
          <a:p>
            <a:fld id="{CE4D45F6-FF50-4BC5-8A2D-899CD8EC2ED8}" type="slidenum">
              <a:rPr lang="en-US" smtClean="0"/>
              <a:t>9</a:t>
            </a:fld>
            <a:endParaRPr lang="en-US"/>
          </a:p>
        </p:txBody>
      </p:sp>
    </p:spTree>
    <p:extLst>
      <p:ext uri="{BB962C8B-B14F-4D97-AF65-F5344CB8AC3E}">
        <p14:creationId xmlns:p14="http://schemas.microsoft.com/office/powerpoint/2010/main" val="215521519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76199" y="960438"/>
            <a:ext cx="8819147" cy="563562"/>
          </a:xfrm>
        </p:spPr>
        <p:txBody>
          <a:bodyPr/>
          <a:lstStyle/>
          <a:p>
            <a:r>
              <a:rPr lang="en-GB" altLang="en-US" dirty="0">
                <a:latin typeface="Times New Roman" panose="02020603050405020304" pitchFamily="18" charset="0"/>
                <a:ea typeface="SimSun" panose="02010600030101010101" pitchFamily="2" charset="-122"/>
              </a:rPr>
              <a:t>Keep Materials Away from Trenches (Part 3)</a:t>
            </a:r>
            <a:endParaRPr lang="en-US" altLang="en-US" dirty="0"/>
          </a:p>
        </p:txBody>
      </p:sp>
      <p:sp>
        <p:nvSpPr>
          <p:cNvPr id="6" name="Rectangle 1"/>
          <p:cNvSpPr>
            <a:spLocks noChangeArrowheads="1"/>
          </p:cNvSpPr>
          <p:nvPr/>
        </p:nvSpPr>
        <p:spPr bwMode="auto">
          <a:xfrm>
            <a:off x="152400" y="1727200"/>
            <a:ext cx="870444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en-GB" altLang="en-US" sz="3200" dirty="0">
                <a:latin typeface="Times New Roman" panose="02020603050405020304" pitchFamily="18" charset="0"/>
                <a:ea typeface="MS PGothic" panose="020B0600070205080204" pitchFamily="34" charset="-128"/>
              </a:rPr>
              <a:t>Identify sources that affect trench stability and use warning systems (e.g., </a:t>
            </a:r>
            <a:r>
              <a:rPr lang="en-US" altLang="zh-CN" sz="3200" dirty="0">
                <a:latin typeface="Times New Roman" panose="02020603050405020304" pitchFamily="18" charset="0"/>
                <a:ea typeface="AR PL UMing HK" charset="0"/>
                <a:cs typeface="Times New Roman" panose="02020603050405020304" pitchFamily="18" charset="0"/>
              </a:rPr>
              <a:t>barricades, stop logs)</a:t>
            </a:r>
          </a:p>
        </p:txBody>
      </p:sp>
      <p:pic>
        <p:nvPicPr>
          <p:cNvPr id="13" name="Picture 12" descr="This figure shows excavator is kept away from trenches and barricades is surrouned this trench" title="trench sit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2906018"/>
            <a:ext cx="7923518" cy="2978150"/>
          </a:xfrm>
          <a:prstGeom prst="rect">
            <a:avLst/>
          </a:prstGeom>
        </p:spPr>
      </p:pic>
      <p:sp>
        <p:nvSpPr>
          <p:cNvPr id="16" name="AutoShape 4"/>
          <p:cNvSpPr>
            <a:spLocks noChangeArrowheads="1"/>
          </p:cNvSpPr>
          <p:nvPr/>
        </p:nvSpPr>
        <p:spPr bwMode="auto">
          <a:xfrm>
            <a:off x="1828800" y="2885823"/>
            <a:ext cx="3733799" cy="1142999"/>
          </a:xfrm>
          <a:prstGeom prst="wedgeRoundRectCallout">
            <a:avLst>
              <a:gd name="adj1" fmla="val 65874"/>
              <a:gd name="adj2" fmla="val 43601"/>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30000"/>
              </a:spcBef>
            </a:pPr>
            <a:r>
              <a:rPr lang="en-US" altLang="en-US" sz="3200">
                <a:latin typeface="Times" panose="02020603060405020304" pitchFamily="18" charset="0"/>
                <a:sym typeface="Helvetica Neue" charset="0"/>
              </a:rPr>
              <a:t>excavator may affect trench stability</a:t>
            </a:r>
            <a:endParaRPr lang="en-US" altLang="en-US" sz="3200" b="1">
              <a:latin typeface="Times" panose="02020603060405020304" pitchFamily="18" charset="0"/>
              <a:sym typeface="Helvetica Neue" charset="0"/>
            </a:endParaRPr>
          </a:p>
        </p:txBody>
      </p:sp>
      <p:sp>
        <p:nvSpPr>
          <p:cNvPr id="14" name="Rectangle 13"/>
          <p:cNvSpPr/>
          <p:nvPr/>
        </p:nvSpPr>
        <p:spPr>
          <a:xfrm>
            <a:off x="1354281" y="3847211"/>
            <a:ext cx="949038" cy="1569660"/>
          </a:xfrm>
          <a:prstGeom prst="rect">
            <a:avLst/>
          </a:prstGeom>
        </p:spPr>
        <p:txBody>
          <a:bodyPr wrap="square">
            <a:spAutoFit/>
          </a:bodyPr>
          <a:lstStyle/>
          <a:p>
            <a:r>
              <a:rPr lang="en-US" altLang="en-US" sz="9600" b="1">
                <a:solidFill>
                  <a:srgbClr val="00B050"/>
                </a:solidFill>
                <a:latin typeface="Times New Roman" panose="02020603050405020304" pitchFamily="18" charset="0"/>
                <a:cs typeface="Times New Roman" panose="02020603050405020304" pitchFamily="18" charset="0"/>
              </a:rPr>
              <a:t>√</a:t>
            </a:r>
            <a:endParaRPr lang="en-US" sz="9600" b="1">
              <a:solidFill>
                <a:srgbClr val="00B050"/>
              </a:solidFill>
            </a:endParaRPr>
          </a:p>
        </p:txBody>
      </p:sp>
      <p:sp>
        <p:nvSpPr>
          <p:cNvPr id="15" name="AutoShape 4"/>
          <p:cNvSpPr>
            <a:spLocks noChangeArrowheads="1"/>
          </p:cNvSpPr>
          <p:nvPr/>
        </p:nvSpPr>
        <p:spPr bwMode="auto">
          <a:xfrm>
            <a:off x="188495" y="5465068"/>
            <a:ext cx="3370448" cy="1142999"/>
          </a:xfrm>
          <a:prstGeom prst="wedgeRoundRectCallout">
            <a:avLst>
              <a:gd name="adj1" fmla="val 13127"/>
              <a:gd name="adj2" fmla="val -78824"/>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30000"/>
              </a:spcBef>
            </a:pPr>
            <a:r>
              <a:rPr lang="en-US" altLang="en-US" sz="3200">
                <a:latin typeface="Times" panose="02020603060405020304" pitchFamily="18" charset="0"/>
                <a:sym typeface="Helvetica Neue" charset="0"/>
              </a:rPr>
              <a:t>use barricades to surround trench</a:t>
            </a:r>
            <a:endParaRPr lang="en-US" altLang="en-US" sz="3200" b="1">
              <a:latin typeface="Times" panose="02020603060405020304" pitchFamily="18" charset="0"/>
              <a:sym typeface="Helvetica Neue" charset="0"/>
            </a:endParaRPr>
          </a:p>
        </p:txBody>
      </p:sp>
      <p:sp>
        <p:nvSpPr>
          <p:cNvPr id="12" name="Rectangle 11"/>
          <p:cNvSpPr/>
          <p:nvPr/>
        </p:nvSpPr>
        <p:spPr>
          <a:xfrm>
            <a:off x="3695699" y="6068367"/>
            <a:ext cx="4704346" cy="461665"/>
          </a:xfrm>
          <a:prstGeom prst="rect">
            <a:avLst/>
          </a:prstGeom>
        </p:spPr>
        <p:txBody>
          <a:bodyPr wrap="square">
            <a:spAutoFit/>
          </a:bodyPr>
          <a:lstStyle/>
          <a:p>
            <a:pPr algn="ctr"/>
            <a:r>
              <a:rPr lang="en-US" altLang="en-US" sz="2400" kern="0">
                <a:latin typeface="Times New Roman" panose="02020603050405020304" pitchFamily="18" charset="0"/>
                <a:cs typeface="Times New Roman" panose="02020603050405020304" pitchFamily="18" charset="0"/>
              </a:rPr>
              <a:t>OSHA Regulation: </a:t>
            </a:r>
            <a:r>
              <a:rPr lang="en-US" altLang="en-US" sz="2400" kern="0">
                <a:latin typeface="Times New Roman" panose="02020603050405020304" pitchFamily="18" charset="0"/>
                <a:cs typeface="Times New Roman" panose="02020603050405020304" pitchFamily="18" charset="0"/>
                <a:hlinkClick r:id="rId5"/>
              </a:rPr>
              <a:t>1926.501(b)(7)</a:t>
            </a:r>
            <a:endParaRPr lang="en-US" sz="2400" ker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90</a:t>
            </a:fld>
            <a:endParaRPr lang="en-US"/>
          </a:p>
        </p:txBody>
      </p:sp>
    </p:spTree>
    <p:extLst>
      <p:ext uri="{BB962C8B-B14F-4D97-AF65-F5344CB8AC3E}">
        <p14:creationId xmlns:p14="http://schemas.microsoft.com/office/powerpoint/2010/main" val="54820099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76199" y="960438"/>
            <a:ext cx="8819147" cy="563562"/>
          </a:xfrm>
        </p:spPr>
        <p:txBody>
          <a:bodyPr/>
          <a:lstStyle/>
          <a:p>
            <a:r>
              <a:rPr lang="en-GB" altLang="en-US" dirty="0">
                <a:latin typeface="Times New Roman" panose="02020603050405020304" pitchFamily="18" charset="0"/>
                <a:ea typeface="SimSun" panose="02010600030101010101" pitchFamily="2" charset="-122"/>
              </a:rPr>
              <a:t>Keep Materials Away from Trenches (Part 4)</a:t>
            </a:r>
            <a:endParaRPr lang="en-US" altLang="en-US" dirty="0"/>
          </a:p>
        </p:txBody>
      </p:sp>
      <p:sp>
        <p:nvSpPr>
          <p:cNvPr id="6" name="Rectangle 1"/>
          <p:cNvSpPr>
            <a:spLocks noChangeArrowheads="1"/>
          </p:cNvSpPr>
          <p:nvPr/>
        </p:nvSpPr>
        <p:spPr bwMode="auto">
          <a:xfrm>
            <a:off x="134752" y="1828800"/>
            <a:ext cx="870204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eaLnBrk="1" hangingPunct="1">
              <a:buClr>
                <a:srgbClr val="0000FF"/>
              </a:buClr>
              <a:buFont typeface="Wingdings" panose="05000000000000000000" pitchFamily="2" charset="2"/>
              <a:buChar char="q"/>
            </a:pPr>
            <a:r>
              <a:rPr lang="en-GB" altLang="en-US" sz="3200" dirty="0">
                <a:latin typeface="Times New Roman" panose="02020603050405020304" pitchFamily="18" charset="0"/>
                <a:ea typeface="MS PGothic" panose="020B0600070205080204" pitchFamily="34" charset="-128"/>
              </a:rPr>
              <a:t>Personnel wear high visibility or other suitable clothing when walking around trenches</a:t>
            </a:r>
          </a:p>
        </p:txBody>
      </p:sp>
      <p:pic>
        <p:nvPicPr>
          <p:cNvPr id="4" name="Picture 3" descr="This figure shows personnel wear high visibility or other suitable clothing when walking around trenches&#10;" title="Personnel with high visbility cloth"/>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3058418"/>
            <a:ext cx="8100532" cy="2656582"/>
          </a:xfrm>
          <a:prstGeom prst="rect">
            <a:avLst/>
          </a:prstGeom>
        </p:spPr>
      </p:pic>
      <p:sp>
        <p:nvSpPr>
          <p:cNvPr id="7" name="Rectangle 6"/>
          <p:cNvSpPr/>
          <p:nvPr/>
        </p:nvSpPr>
        <p:spPr>
          <a:xfrm>
            <a:off x="4485772" y="3058418"/>
            <a:ext cx="949038" cy="1569660"/>
          </a:xfrm>
          <a:prstGeom prst="rect">
            <a:avLst/>
          </a:prstGeom>
        </p:spPr>
        <p:txBody>
          <a:bodyPr wrap="square">
            <a:spAutoFit/>
          </a:bodyPr>
          <a:lstStyle/>
          <a:p>
            <a:r>
              <a:rPr lang="en-US" altLang="en-US" sz="9600" b="1">
                <a:solidFill>
                  <a:srgbClr val="00B050"/>
                </a:solidFill>
                <a:latin typeface="Times New Roman" panose="02020603050405020304" pitchFamily="18" charset="0"/>
                <a:cs typeface="Times New Roman" panose="02020603050405020304" pitchFamily="18" charset="0"/>
              </a:rPr>
              <a:t>√</a:t>
            </a:r>
            <a:endParaRPr lang="en-US" sz="9600" b="1">
              <a:solidFill>
                <a:srgbClr val="00B050"/>
              </a:solidFill>
            </a:endParaRPr>
          </a:p>
        </p:txBody>
      </p:sp>
      <p:sp>
        <p:nvSpPr>
          <p:cNvPr id="8" name="Rectangle 7"/>
          <p:cNvSpPr/>
          <p:nvPr/>
        </p:nvSpPr>
        <p:spPr>
          <a:xfrm>
            <a:off x="685800" y="6096000"/>
            <a:ext cx="7848600" cy="461665"/>
          </a:xfrm>
          <a:prstGeom prst="rect">
            <a:avLst/>
          </a:prstGeom>
        </p:spPr>
        <p:txBody>
          <a:bodyPr wrap="square">
            <a:spAutoFit/>
          </a:bodyPr>
          <a:lstStyle/>
          <a:p>
            <a:pPr algn="ctr"/>
            <a:r>
              <a:rPr lang="en-US" altLang="en-US" sz="2400" kern="0">
                <a:latin typeface="Times New Roman" panose="02020603050405020304" pitchFamily="18" charset="0"/>
                <a:cs typeface="Times New Roman" panose="02020603050405020304" pitchFamily="18" charset="0"/>
              </a:rPr>
              <a:t>OSHA: </a:t>
            </a:r>
            <a:r>
              <a:rPr lang="en-US" altLang="en-US" sz="2400" kern="0">
                <a:latin typeface="Times New Roman" panose="02020603050405020304" pitchFamily="18" charset="0"/>
                <a:cs typeface="Times New Roman" panose="02020603050405020304" pitchFamily="18" charset="0"/>
                <a:hlinkClick r:id="rId5"/>
              </a:rPr>
              <a:t>Trenching and Excavation Safety Factsheet</a:t>
            </a:r>
            <a:endParaRPr lang="en-US" sz="2400" ker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91</a:t>
            </a:fld>
            <a:endParaRPr lang="en-US"/>
          </a:p>
        </p:txBody>
      </p:sp>
    </p:spTree>
    <p:extLst>
      <p:ext uri="{BB962C8B-B14F-4D97-AF65-F5344CB8AC3E}">
        <p14:creationId xmlns:p14="http://schemas.microsoft.com/office/powerpoint/2010/main" val="85763509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76199" y="960438"/>
            <a:ext cx="8819147" cy="563562"/>
          </a:xfrm>
        </p:spPr>
        <p:txBody>
          <a:bodyPr/>
          <a:lstStyle/>
          <a:p>
            <a:r>
              <a:rPr lang="en-GB" altLang="en-US" dirty="0">
                <a:latin typeface="Times New Roman" panose="02020603050405020304" pitchFamily="18" charset="0"/>
                <a:ea typeface="SimSun" panose="02010600030101010101" pitchFamily="2" charset="-122"/>
              </a:rPr>
              <a:t>Quiz 5</a:t>
            </a:r>
            <a:endParaRPr lang="en-US" altLang="en-US" dirty="0"/>
          </a:p>
        </p:txBody>
      </p:sp>
      <p:sp>
        <p:nvSpPr>
          <p:cNvPr id="8" name="AutoShape 4">
            <a:extLst>
              <a:ext uri="{C183D7F6-B498-43B3-948B-1728B52AA6E4}">
                <adec:decorative xmlns:adec="http://schemas.microsoft.com/office/drawing/2017/decorative" val="1"/>
              </a:ext>
            </a:extLst>
          </p:cNvPr>
          <p:cNvSpPr>
            <a:spLocks noChangeArrowheads="1"/>
          </p:cNvSpPr>
          <p:nvPr/>
        </p:nvSpPr>
        <p:spPr bwMode="auto">
          <a:xfrm>
            <a:off x="236362" y="2438400"/>
            <a:ext cx="3370448" cy="3124200"/>
          </a:xfrm>
          <a:prstGeom prst="wedgeRoundRectCallout">
            <a:avLst>
              <a:gd name="adj1" fmla="val 68620"/>
              <a:gd name="adj2" fmla="val -21854"/>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30000"/>
              </a:spcBef>
            </a:pPr>
            <a:r>
              <a:rPr lang="en-US" altLang="en-US" sz="3200">
                <a:latin typeface="Times" panose="02020603060405020304" pitchFamily="18" charset="0"/>
                <a:sym typeface="Helvetica Neue" charset="0"/>
              </a:rPr>
              <a:t>spoils are too close to trench edge, so spoils could easily roll back on top of workers</a:t>
            </a:r>
            <a:endParaRPr lang="en-US" altLang="en-US" sz="3200" b="1">
              <a:latin typeface="Times" panose="02020603060405020304" pitchFamily="18" charset="0"/>
              <a:sym typeface="Helvetica Neue" charset="0"/>
            </a:endParaRPr>
          </a:p>
        </p:txBody>
      </p:sp>
      <p:sp>
        <p:nvSpPr>
          <p:cNvPr id="6" name="Rectangle 1"/>
          <p:cNvSpPr>
            <a:spLocks noChangeArrowheads="1"/>
          </p:cNvSpPr>
          <p:nvPr/>
        </p:nvSpPr>
        <p:spPr bwMode="auto">
          <a:xfrm>
            <a:off x="363352" y="1676400"/>
            <a:ext cx="853199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eaLnBrk="1" hangingPunct="1">
              <a:buClr>
                <a:srgbClr val="0000FF"/>
              </a:buClr>
              <a:buFont typeface="Wingdings" panose="05000000000000000000" pitchFamily="2" charset="2"/>
              <a:buChar char="q"/>
            </a:pPr>
            <a:r>
              <a:rPr lang="en-GB" altLang="en-US" sz="3200" b="1">
                <a:latin typeface="Times New Roman" panose="02020603050405020304" pitchFamily="18" charset="0"/>
                <a:ea typeface="MS PGothic" panose="020B0600070205080204" pitchFamily="34" charset="-128"/>
              </a:rPr>
              <a:t>Q13</a:t>
            </a:r>
            <a:r>
              <a:rPr lang="en-GB" altLang="en-US" sz="3200">
                <a:latin typeface="Times New Roman" panose="02020603050405020304" pitchFamily="18" charset="0"/>
                <a:ea typeface="MS PGothic" panose="020B0600070205080204" pitchFamily="34" charset="-128"/>
              </a:rPr>
              <a:t>: what excavation hazards do you find?</a:t>
            </a:r>
          </a:p>
        </p:txBody>
      </p:sp>
      <p:pic>
        <p:nvPicPr>
          <p:cNvPr id="3" name="Picture 2" descr="excavation hazards are shown in this figure" title="excavation hazard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6810" y="2291997"/>
            <a:ext cx="4432290" cy="4098350"/>
          </a:xfrm>
          <a:prstGeom prst="rect">
            <a:avLst/>
          </a:prstGeom>
        </p:spPr>
      </p:pic>
      <p:sp>
        <p:nvSpPr>
          <p:cNvPr id="11" name="Rectangle 10"/>
          <p:cNvSpPr/>
          <p:nvPr/>
        </p:nvSpPr>
        <p:spPr>
          <a:xfrm>
            <a:off x="4027954" y="2250542"/>
            <a:ext cx="915635" cy="1631216"/>
          </a:xfrm>
          <a:prstGeom prst="rect">
            <a:avLst/>
          </a:prstGeom>
        </p:spPr>
        <p:txBody>
          <a:bodyPr wrap="none">
            <a:spAutoFit/>
          </a:bodyPr>
          <a:lstStyle/>
          <a:p>
            <a:r>
              <a:rPr lang="en-US" altLang="en-US" sz="9600" b="1">
                <a:solidFill>
                  <a:srgbClr val="FF0000"/>
                </a:solidFill>
                <a:latin typeface="Times New Roman" panose="02020603050405020304" pitchFamily="18" charset="0"/>
                <a:cs typeface="Times New Roman" panose="02020603050405020304" pitchFamily="18" charset="0"/>
              </a:rPr>
              <a:t>×</a:t>
            </a:r>
            <a:endParaRPr lang="en-US" sz="9600" b="1">
              <a:solidFill>
                <a:srgbClr val="FF0000"/>
              </a:solidFill>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92</a:t>
            </a:fld>
            <a:endParaRPr lang="en-US"/>
          </a:p>
        </p:txBody>
      </p:sp>
    </p:spTree>
    <p:extLst>
      <p:ext uri="{BB962C8B-B14F-4D97-AF65-F5344CB8AC3E}">
        <p14:creationId xmlns:p14="http://schemas.microsoft.com/office/powerpoint/2010/main" val="216280949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6253" y="1097101"/>
            <a:ext cx="8819147" cy="563562"/>
          </a:xfrm>
        </p:spPr>
        <p:txBody>
          <a:bodyPr/>
          <a:lstStyle/>
          <a:p>
            <a:r>
              <a:rPr lang="en-GB" altLang="en-US" dirty="0">
                <a:latin typeface="Times New Roman" panose="02020603050405020304" pitchFamily="18" charset="0"/>
                <a:ea typeface="SimSun" panose="02010600030101010101" pitchFamily="2" charset="-122"/>
              </a:rPr>
              <a:t>Never Dig Trench Unless Being Properly Inspected (Part 1)</a:t>
            </a:r>
            <a:endParaRPr lang="en-US" altLang="en-US" dirty="0"/>
          </a:p>
        </p:txBody>
      </p:sp>
      <p:sp>
        <p:nvSpPr>
          <p:cNvPr id="7" name="Rectangle 6"/>
          <p:cNvSpPr/>
          <p:nvPr/>
        </p:nvSpPr>
        <p:spPr>
          <a:xfrm>
            <a:off x="209550" y="2133600"/>
            <a:ext cx="8705850" cy="3554819"/>
          </a:xfrm>
          <a:prstGeom prst="rect">
            <a:avLst/>
          </a:prstGeom>
        </p:spPr>
        <p:txBody>
          <a:bodyPr wrap="square">
            <a:spAutoFit/>
          </a:bodyPr>
          <a:lstStyle/>
          <a:p>
            <a:pPr marL="457200" indent="-457200">
              <a:buClr>
                <a:srgbClr val="0000FF"/>
              </a:buClr>
              <a:buFont typeface="Wingdings" panose="05000000000000000000" pitchFamily="2" charset="2"/>
              <a:buChar char="q"/>
            </a:pPr>
            <a:r>
              <a:rPr lang="en-US" altLang="zh-CN" sz="3200">
                <a:latin typeface="Times New Roman" panose="02020603050405020304" pitchFamily="18" charset="0"/>
                <a:ea typeface="MS PGothic" panose="020B0600070205080204" pitchFamily="34" charset="-128"/>
              </a:rPr>
              <a:t>Before beginning excavation</a:t>
            </a:r>
          </a:p>
          <a:p>
            <a:pPr marL="914400" lvl="1" indent="-457200">
              <a:spcBef>
                <a:spcPts val="600"/>
              </a:spcBef>
              <a:spcAft>
                <a:spcPts val="600"/>
              </a:spcAft>
              <a:buClr>
                <a:srgbClr val="0000FF"/>
              </a:buClr>
              <a:buFont typeface="Wingdings" panose="05000000000000000000" pitchFamily="2" charset="2"/>
              <a:buChar char="§"/>
            </a:pPr>
            <a:r>
              <a:rPr lang="en-US" sz="2800">
                <a:latin typeface="Times New Roman" panose="02020603050405020304" pitchFamily="18" charset="0"/>
                <a:ea typeface="MS PGothic" panose="020B0600070205080204" pitchFamily="34" charset="-128"/>
              </a:rPr>
              <a:t>Determine the proper locations of utility installations</a:t>
            </a:r>
          </a:p>
          <a:p>
            <a:pPr marL="914400" lvl="1" indent="-457200">
              <a:spcBef>
                <a:spcPts val="600"/>
              </a:spcBef>
              <a:spcAft>
                <a:spcPts val="600"/>
              </a:spcAft>
              <a:buClr>
                <a:srgbClr val="0000FF"/>
              </a:buClr>
              <a:buFont typeface="Wingdings" panose="05000000000000000000" pitchFamily="2" charset="2"/>
              <a:buChar char="§"/>
            </a:pPr>
            <a:r>
              <a:rPr lang="en-US" sz="2800">
                <a:latin typeface="Times New Roman" panose="02020603050405020304" pitchFamily="18" charset="0"/>
                <a:ea typeface="MS PGothic" panose="020B0600070205080204" pitchFamily="34" charset="-128"/>
              </a:rPr>
              <a:t>One common practice is to call 811 – the “call before you dig” number</a:t>
            </a:r>
          </a:p>
          <a:p>
            <a:pPr marL="914400" lvl="1" indent="-457200" algn="just">
              <a:spcBef>
                <a:spcPts val="600"/>
              </a:spcBef>
              <a:spcAft>
                <a:spcPts val="600"/>
              </a:spcAft>
              <a:buClr>
                <a:srgbClr val="0000FF"/>
              </a:buClr>
              <a:buFont typeface="Wingdings" panose="05000000000000000000" pitchFamily="2" charset="2"/>
              <a:buChar char="§"/>
            </a:pPr>
            <a:r>
              <a:rPr lang="en-US" sz="2800">
                <a:latin typeface="Times New Roman" panose="02020603050405020304" pitchFamily="18" charset="0"/>
                <a:ea typeface="MS PGothic" panose="020B0600070205080204" pitchFamily="34" charset="-128"/>
              </a:rPr>
              <a:t>Contact and notify utility companies or owners to inform them of the proposed work within established or customary local response times</a:t>
            </a:r>
            <a:endParaRPr lang="en-US" sz="5400">
              <a:latin typeface="Times New Roman" panose="02020603050405020304" pitchFamily="18" charset="0"/>
              <a:ea typeface="MS PGothic" panose="020B0600070205080204" pitchFamily="34" charset="-128"/>
            </a:endParaRPr>
          </a:p>
        </p:txBody>
      </p:sp>
      <p:sp>
        <p:nvSpPr>
          <p:cNvPr id="8" name="Rectangle 7"/>
          <p:cNvSpPr/>
          <p:nvPr/>
        </p:nvSpPr>
        <p:spPr>
          <a:xfrm>
            <a:off x="3048000" y="6068367"/>
            <a:ext cx="3324457" cy="461665"/>
          </a:xfrm>
          <a:prstGeom prst="rect">
            <a:avLst/>
          </a:prstGeom>
        </p:spPr>
        <p:txBody>
          <a:bodyPr wrap="square">
            <a:spAutoFit/>
          </a:bodyPr>
          <a:lstStyle/>
          <a:p>
            <a:pPr algn="ctr"/>
            <a:r>
              <a:rPr lang="en-US" altLang="en-US" sz="2400" kern="0">
                <a:latin typeface="Times New Roman" panose="02020603050405020304" pitchFamily="18" charset="0"/>
                <a:cs typeface="Times New Roman" panose="02020603050405020304" pitchFamily="18" charset="0"/>
              </a:rPr>
              <a:t>OSHA Publication: </a:t>
            </a:r>
            <a:r>
              <a:rPr lang="en-US" altLang="en-US" sz="2400" kern="0">
                <a:latin typeface="Times New Roman" panose="02020603050405020304" pitchFamily="18" charset="0"/>
                <a:cs typeface="Times New Roman" panose="02020603050405020304" pitchFamily="18" charset="0"/>
                <a:hlinkClick r:id="rId4"/>
              </a:rPr>
              <a:t>2226</a:t>
            </a:r>
            <a:endParaRPr lang="en-US" sz="2400" ker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93</a:t>
            </a:fld>
            <a:endParaRPr lang="en-US"/>
          </a:p>
        </p:txBody>
      </p:sp>
    </p:spTree>
    <p:extLst>
      <p:ext uri="{BB962C8B-B14F-4D97-AF65-F5344CB8AC3E}">
        <p14:creationId xmlns:p14="http://schemas.microsoft.com/office/powerpoint/2010/main" val="305234536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6253" y="1097101"/>
            <a:ext cx="8819147" cy="563562"/>
          </a:xfrm>
        </p:spPr>
        <p:txBody>
          <a:bodyPr/>
          <a:lstStyle/>
          <a:p>
            <a:r>
              <a:rPr lang="en-GB" altLang="en-US" dirty="0">
                <a:latin typeface="Times New Roman" panose="02020603050405020304" pitchFamily="18" charset="0"/>
                <a:ea typeface="SimSun" panose="02010600030101010101" pitchFamily="2" charset="-122"/>
              </a:rPr>
              <a:t>Never Dig Trench Unless Being Properly Inspected (Part 2)</a:t>
            </a:r>
            <a:endParaRPr lang="en-US" altLang="en-US" dirty="0"/>
          </a:p>
        </p:txBody>
      </p:sp>
      <p:sp>
        <p:nvSpPr>
          <p:cNvPr id="7" name="Rectangle 6"/>
          <p:cNvSpPr/>
          <p:nvPr/>
        </p:nvSpPr>
        <p:spPr>
          <a:xfrm>
            <a:off x="209550" y="2133600"/>
            <a:ext cx="8705850" cy="4031873"/>
          </a:xfrm>
          <a:prstGeom prst="rect">
            <a:avLst/>
          </a:prstGeom>
        </p:spPr>
        <p:txBody>
          <a:bodyPr wrap="square">
            <a:spAutoFit/>
          </a:bodyPr>
          <a:lstStyle/>
          <a:p>
            <a:pPr marL="457200" indent="-457200" algn="just">
              <a:buClr>
                <a:srgbClr val="0000FF"/>
              </a:buClr>
              <a:buFont typeface="Wingdings" panose="05000000000000000000" pitchFamily="2" charset="2"/>
              <a:buChar char="q"/>
            </a:pPr>
            <a:r>
              <a:rPr lang="en-US" sz="3200">
                <a:latin typeface="Times New Roman" panose="02020603050405020304" pitchFamily="18" charset="0"/>
                <a:ea typeface="MS PGothic" panose="020B0600070205080204" pitchFamily="34" charset="-128"/>
              </a:rPr>
              <a:t>If utility companies cannot establish exact location of utility installations, workers may proceed with caution to use detection equipment or other acceptable means to locate</a:t>
            </a:r>
          </a:p>
          <a:p>
            <a:pPr marL="457200" indent="-457200" algn="just">
              <a:buClr>
                <a:srgbClr val="0000FF"/>
              </a:buClr>
              <a:buFont typeface="Wingdings" panose="05000000000000000000" pitchFamily="2" charset="2"/>
              <a:buChar char="q"/>
            </a:pPr>
            <a:endParaRPr lang="en-US" sz="3200">
              <a:latin typeface="Times New Roman" panose="02020603050405020304" pitchFamily="18" charset="0"/>
              <a:ea typeface="MS PGothic" panose="020B0600070205080204" pitchFamily="34" charset="-128"/>
            </a:endParaRPr>
          </a:p>
          <a:p>
            <a:pPr marL="457200" indent="-457200" algn="just">
              <a:buClr>
                <a:srgbClr val="0000FF"/>
              </a:buClr>
              <a:buFont typeface="Wingdings" panose="05000000000000000000" pitchFamily="2" charset="2"/>
              <a:buChar char="q"/>
            </a:pPr>
            <a:r>
              <a:rPr lang="en-US" sz="3200">
                <a:latin typeface="Times New Roman" panose="02020603050405020304" pitchFamily="18" charset="0"/>
                <a:ea typeface="MS PGothic" panose="020B0600070205080204" pitchFamily="34" charset="-128"/>
              </a:rPr>
              <a:t>While the excavation is open, underground installations are protected, supported or removed as necessary to safeguard workers</a:t>
            </a:r>
          </a:p>
        </p:txBody>
      </p:sp>
      <p:sp>
        <p:nvSpPr>
          <p:cNvPr id="11" name="Rectangle 10"/>
          <p:cNvSpPr/>
          <p:nvPr/>
        </p:nvSpPr>
        <p:spPr>
          <a:xfrm>
            <a:off x="3048000" y="6167735"/>
            <a:ext cx="3324457" cy="461665"/>
          </a:xfrm>
          <a:prstGeom prst="rect">
            <a:avLst/>
          </a:prstGeom>
        </p:spPr>
        <p:txBody>
          <a:bodyPr wrap="square">
            <a:spAutoFit/>
          </a:bodyPr>
          <a:lstStyle/>
          <a:p>
            <a:pPr algn="ctr"/>
            <a:r>
              <a:rPr lang="en-US" altLang="en-US" sz="2400" kern="0">
                <a:latin typeface="Times New Roman" panose="02020603050405020304" pitchFamily="18" charset="0"/>
                <a:cs typeface="Times New Roman" panose="02020603050405020304" pitchFamily="18" charset="0"/>
              </a:rPr>
              <a:t>OSHA Publication: </a:t>
            </a:r>
            <a:r>
              <a:rPr lang="en-US" altLang="en-US" sz="2400" kern="0">
                <a:latin typeface="Times New Roman" panose="02020603050405020304" pitchFamily="18" charset="0"/>
                <a:cs typeface="Times New Roman" panose="02020603050405020304" pitchFamily="18" charset="0"/>
                <a:hlinkClick r:id="rId4"/>
              </a:rPr>
              <a:t>2226</a:t>
            </a:r>
            <a:endParaRPr lang="en-US" sz="2400" ker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94</a:t>
            </a:fld>
            <a:endParaRPr lang="en-US"/>
          </a:p>
        </p:txBody>
      </p:sp>
    </p:spTree>
    <p:extLst>
      <p:ext uri="{BB962C8B-B14F-4D97-AF65-F5344CB8AC3E}">
        <p14:creationId xmlns:p14="http://schemas.microsoft.com/office/powerpoint/2010/main" val="182571087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6253" y="533400"/>
            <a:ext cx="8819147" cy="563562"/>
          </a:xfrm>
        </p:spPr>
        <p:txBody>
          <a:bodyPr/>
          <a:lstStyle/>
          <a:p>
            <a:r>
              <a:rPr lang="en-GB" altLang="en-US">
                <a:latin typeface="Times New Roman" panose="02020603050405020304" pitchFamily="18" charset="0"/>
                <a:ea typeface="SimSun" panose="02010600030101010101" pitchFamily="2" charset="-122"/>
              </a:rPr>
              <a:t>A Kentucky Trench Accident</a:t>
            </a:r>
            <a:endParaRPr lang="en-US" altLang="en-US"/>
          </a:p>
        </p:txBody>
      </p:sp>
      <p:sp>
        <p:nvSpPr>
          <p:cNvPr id="8" name="Rectangle 1"/>
          <p:cNvSpPr>
            <a:spLocks noChangeArrowheads="1"/>
          </p:cNvSpPr>
          <p:nvPr/>
        </p:nvSpPr>
        <p:spPr bwMode="auto">
          <a:xfrm>
            <a:off x="96253" y="1745675"/>
            <a:ext cx="890336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FF00"/>
              </a:buClr>
              <a:buSzPct val="65000"/>
              <a:buFont typeface="Monotype Sorts" pitchFamily="2" charset="2"/>
              <a:buChar char="l"/>
              <a:defRPr kumimoji="1" sz="2800" b="1">
                <a:solidFill>
                  <a:srgbClr val="FFFFFF"/>
                </a:solidFill>
                <a:latin typeface="Arial" panose="020B0604020202020204" pitchFamily="34" charset="0"/>
              </a:defRPr>
            </a:lvl1pPr>
            <a:lvl2pPr marL="742950" indent="-285750">
              <a:spcBef>
                <a:spcPct val="20000"/>
              </a:spcBef>
              <a:buClr>
                <a:srgbClr val="FFFF00"/>
              </a:buClr>
              <a:buFont typeface="Wingdings" panose="05000000000000000000" pitchFamily="2" charset="2"/>
              <a:buChar char="Ø"/>
              <a:defRPr kumimoji="1" sz="2800" b="1">
                <a:solidFill>
                  <a:srgbClr val="FFFFFF"/>
                </a:solidFill>
                <a:latin typeface="Arial" panose="020B0604020202020204" pitchFamily="34" charset="0"/>
              </a:defRPr>
            </a:lvl2pPr>
            <a:lvl3pPr marL="1143000" indent="-228600">
              <a:spcBef>
                <a:spcPct val="20000"/>
              </a:spcBef>
              <a:buChar char="•"/>
              <a:defRPr kumimoji="1" sz="2800" b="1">
                <a:solidFill>
                  <a:srgbClr val="FFFFFF"/>
                </a:solidFill>
                <a:latin typeface="Arial" panose="020B0604020202020204" pitchFamily="34" charset="0"/>
              </a:defRPr>
            </a:lvl3pPr>
            <a:lvl4pPr marL="1600200" indent="-228600">
              <a:spcBef>
                <a:spcPct val="20000"/>
              </a:spcBef>
              <a:buChar char="–"/>
              <a:defRPr kumimoji="1" sz="2800" b="1">
                <a:solidFill>
                  <a:srgbClr val="FFFFFF"/>
                </a:solidFill>
                <a:latin typeface="Arial" panose="020B0604020202020204" pitchFamily="34" charset="0"/>
              </a:defRPr>
            </a:lvl4pPr>
            <a:lvl5pPr marL="2057400" indent="-228600">
              <a:spcBef>
                <a:spcPct val="20000"/>
              </a:spcBef>
              <a:buChar char="»"/>
              <a:defRPr kumimoji="1" sz="2800" b="1">
                <a:solidFill>
                  <a:srgbClr val="FFFFFF"/>
                </a:solidFill>
                <a:latin typeface="Arial" panose="020B0604020202020204" pitchFamily="34" charset="0"/>
              </a:defRPr>
            </a:lvl5pPr>
            <a:lvl6pPr marL="2514600" indent="-228600" eaLnBrk="0" fontAlgn="base" hangingPunct="0">
              <a:spcBef>
                <a:spcPct val="20000"/>
              </a:spcBef>
              <a:spcAft>
                <a:spcPct val="0"/>
              </a:spcAft>
              <a:buChar char="»"/>
              <a:defRPr kumimoji="1" sz="2800" b="1">
                <a:solidFill>
                  <a:srgbClr val="FFFFFF"/>
                </a:solidFill>
                <a:latin typeface="Arial" panose="020B0604020202020204" pitchFamily="34" charset="0"/>
              </a:defRPr>
            </a:lvl6pPr>
            <a:lvl7pPr marL="2971800" indent="-228600" eaLnBrk="0" fontAlgn="base" hangingPunct="0">
              <a:spcBef>
                <a:spcPct val="20000"/>
              </a:spcBef>
              <a:spcAft>
                <a:spcPct val="0"/>
              </a:spcAft>
              <a:buChar char="»"/>
              <a:defRPr kumimoji="1" sz="2800" b="1">
                <a:solidFill>
                  <a:srgbClr val="FFFFFF"/>
                </a:solidFill>
                <a:latin typeface="Arial" panose="020B0604020202020204" pitchFamily="34" charset="0"/>
              </a:defRPr>
            </a:lvl7pPr>
            <a:lvl8pPr marL="3429000" indent="-228600" eaLnBrk="0" fontAlgn="base" hangingPunct="0">
              <a:spcBef>
                <a:spcPct val="20000"/>
              </a:spcBef>
              <a:spcAft>
                <a:spcPct val="0"/>
              </a:spcAft>
              <a:buChar char="»"/>
              <a:defRPr kumimoji="1" sz="2800" b="1">
                <a:solidFill>
                  <a:srgbClr val="FFFFFF"/>
                </a:solidFill>
                <a:latin typeface="Arial" panose="020B0604020202020204" pitchFamily="34" charset="0"/>
              </a:defRPr>
            </a:lvl8pPr>
            <a:lvl9pPr marL="3886200" indent="-228600" eaLnBrk="0" fontAlgn="base" hangingPunct="0">
              <a:spcBef>
                <a:spcPct val="20000"/>
              </a:spcBef>
              <a:spcAft>
                <a:spcPct val="0"/>
              </a:spcAft>
              <a:buChar char="»"/>
              <a:defRPr kumimoji="1" sz="2800" b="1">
                <a:solidFill>
                  <a:srgbClr val="FFFFFF"/>
                </a:solidFill>
                <a:latin typeface="Arial" panose="020B0604020202020204" pitchFamily="34" charset="0"/>
              </a:defRPr>
            </a:lvl9pPr>
          </a:lstStyle>
          <a:p>
            <a:pPr algn="ctr">
              <a:spcBef>
                <a:spcPct val="0"/>
              </a:spcBef>
              <a:buClrTx/>
              <a:buSzTx/>
              <a:buFontTx/>
              <a:buNone/>
            </a:pPr>
            <a:r>
              <a:rPr kumimoji="0" lang="en-US" altLang="en-US" sz="2000" b="0">
                <a:solidFill>
                  <a:schemeClr val="tx1"/>
                </a:solidFill>
              </a:rPr>
              <a:t>A video is embedded here for construction laborer crushed in trench collapse, found at </a:t>
            </a:r>
          </a:p>
          <a:p>
            <a:pPr algn="ctr">
              <a:spcBef>
                <a:spcPct val="0"/>
              </a:spcBef>
              <a:buClrTx/>
              <a:buSzTx/>
              <a:buFontTx/>
              <a:buNone/>
            </a:pPr>
            <a:r>
              <a:rPr kumimoji="0" lang="en-US" altLang="en-US" sz="2000" b="0">
                <a:solidFill>
                  <a:schemeClr val="tx1"/>
                </a:solidFill>
              </a:rPr>
              <a:t>(</a:t>
            </a:r>
            <a:r>
              <a:rPr lang="en-US" sz="2000" b="0">
                <a:solidFill>
                  <a:schemeClr val="tx1"/>
                </a:solidFill>
              </a:rPr>
              <a:t>https://www.wave3.com/story/29298688/trench-rescue-underway-on-dixie-highway/)</a:t>
            </a:r>
            <a:endParaRPr kumimoji="0" lang="en-US" altLang="en-US" sz="2000" b="0">
              <a:solidFill>
                <a:schemeClr val="tx1"/>
              </a:solidFill>
            </a:endParaRPr>
          </a:p>
        </p:txBody>
      </p:sp>
      <p:sp>
        <p:nvSpPr>
          <p:cNvPr id="7" name="Content Placeholder 2"/>
          <p:cNvSpPr txBox="1">
            <a:spLocks/>
          </p:cNvSpPr>
          <p:nvPr/>
        </p:nvSpPr>
        <p:spPr bwMode="auto">
          <a:xfrm>
            <a:off x="76200" y="3589814"/>
            <a:ext cx="8971547" cy="1667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just">
              <a:buClr>
                <a:srgbClr val="3333FF"/>
              </a:buClr>
              <a:buFont typeface="Wingdings" panose="05000000000000000000" pitchFamily="2" charset="2"/>
              <a:buChar char="q"/>
            </a:pPr>
            <a:r>
              <a:rPr lang="en-US" altLang="en-US" sz="2800" kern="0">
                <a:latin typeface="Times New Roman" panose="02020603050405020304" pitchFamily="18" charset="0"/>
                <a:cs typeface="Times New Roman" panose="02020603050405020304" pitchFamily="18" charset="0"/>
              </a:rPr>
              <a:t> </a:t>
            </a:r>
            <a:r>
              <a:rPr lang="en-US" altLang="en-US" kern="0">
                <a:latin typeface="Times New Roman" panose="02020603050405020304" pitchFamily="18" charset="0"/>
                <a:cs typeface="Times New Roman" panose="02020603050405020304" pitchFamily="18" charset="0"/>
              </a:rPr>
              <a:t>Discussion: what factors contributes to this accident? What measures do you suggest to avoid this accident?</a:t>
            </a:r>
          </a:p>
          <a:p>
            <a:pPr lvl="1" algn="just">
              <a:buClr>
                <a:srgbClr val="3333FF"/>
              </a:buClr>
              <a:buFont typeface="Wingdings" panose="05000000000000000000" pitchFamily="2" charset="2"/>
              <a:buChar char="§"/>
            </a:pPr>
            <a:endParaRPr lang="en-US" altLang="en-US" ker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95</a:t>
            </a:fld>
            <a:endParaRPr lang="en-US"/>
          </a:p>
        </p:txBody>
      </p:sp>
    </p:spTree>
    <p:extLst>
      <p:ext uri="{BB962C8B-B14F-4D97-AF65-F5344CB8AC3E}">
        <p14:creationId xmlns:p14="http://schemas.microsoft.com/office/powerpoint/2010/main" val="348612076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6253" y="762000"/>
            <a:ext cx="8819147" cy="563562"/>
          </a:xfrm>
        </p:spPr>
        <p:txBody>
          <a:bodyPr/>
          <a:lstStyle/>
          <a:p>
            <a:r>
              <a:rPr lang="en-GB" altLang="en-US" dirty="0">
                <a:latin typeface="Times New Roman" panose="02020603050405020304" pitchFamily="18" charset="0"/>
                <a:ea typeface="SimSun" panose="02010600030101010101" pitchFamily="2" charset="-122"/>
              </a:rPr>
              <a:t>Training Modules Summary (Part 1)</a:t>
            </a:r>
            <a:endParaRPr lang="en-US" altLang="en-US" dirty="0"/>
          </a:p>
        </p:txBody>
      </p:sp>
      <p:sp>
        <p:nvSpPr>
          <p:cNvPr id="11" name="Rectangle 10"/>
          <p:cNvSpPr/>
          <p:nvPr/>
        </p:nvSpPr>
        <p:spPr>
          <a:xfrm>
            <a:off x="228600" y="1752600"/>
            <a:ext cx="8686800" cy="4585871"/>
          </a:xfrm>
          <a:prstGeom prst="rect">
            <a:avLst/>
          </a:prstGeom>
        </p:spPr>
        <p:txBody>
          <a:bodyPr wrap="square">
            <a:spAutoFit/>
          </a:bodyPr>
          <a:lstStyle/>
          <a:p>
            <a:pPr marL="457200" indent="-457200">
              <a:buClr>
                <a:srgbClr val="0000FF"/>
              </a:buClr>
              <a:buFont typeface="Wingdings" panose="05000000000000000000" pitchFamily="2" charset="2"/>
              <a:buChar char="q"/>
            </a:pPr>
            <a:r>
              <a:rPr lang="en-US" sz="3200" b="1">
                <a:latin typeface="Times New Roman" panose="02020603050405020304" pitchFamily="18" charset="0"/>
                <a:ea typeface="MS PGothic" panose="020B0600070205080204" pitchFamily="34" charset="-128"/>
              </a:rPr>
              <a:t>The greatest risk in an excavation is cave-ins</a:t>
            </a:r>
          </a:p>
          <a:p>
            <a:pPr marL="914400" lvl="1" indent="-457200">
              <a:buClr>
                <a:srgbClr val="0000FF"/>
              </a:buClr>
              <a:buFont typeface="Wingdings" panose="05000000000000000000" pitchFamily="2" charset="2"/>
              <a:buChar char="§"/>
            </a:pPr>
            <a:r>
              <a:rPr lang="en-US" sz="2800">
                <a:latin typeface="Times New Roman" panose="02020603050405020304" pitchFamily="18" charset="0"/>
                <a:ea typeface="MS PGothic" panose="020B0600070205080204" pitchFamily="34" charset="-128"/>
              </a:rPr>
              <a:t>Protected through sloping, shielding, shoring</a:t>
            </a:r>
          </a:p>
          <a:p>
            <a:pPr marL="457200" indent="-457200">
              <a:buClr>
                <a:srgbClr val="0000FF"/>
              </a:buClr>
              <a:buFont typeface="Wingdings" panose="05000000000000000000" pitchFamily="2" charset="2"/>
              <a:buChar char="q"/>
            </a:pPr>
            <a:endParaRPr lang="en-US" sz="3200">
              <a:latin typeface="Times New Roman" panose="02020603050405020304" pitchFamily="18" charset="0"/>
              <a:ea typeface="MS PGothic" panose="020B0600070205080204" pitchFamily="34" charset="-128"/>
            </a:endParaRPr>
          </a:p>
          <a:p>
            <a:pPr marL="457200" indent="-457200">
              <a:buClr>
                <a:srgbClr val="0000FF"/>
              </a:buClr>
              <a:buFont typeface="Wingdings" panose="05000000000000000000" pitchFamily="2" charset="2"/>
              <a:buChar char="q"/>
            </a:pPr>
            <a:r>
              <a:rPr lang="en-US" sz="3200">
                <a:latin typeface="Times New Roman" panose="02020603050405020304" pitchFamily="18" charset="0"/>
                <a:ea typeface="MS PGothic" panose="020B0600070205080204" pitchFamily="34" charset="-128"/>
              </a:rPr>
              <a:t>Other excavation hazards include </a:t>
            </a:r>
          </a:p>
          <a:p>
            <a:pPr marL="914400" lvl="1" indent="-457200">
              <a:buClr>
                <a:srgbClr val="0000FF"/>
              </a:buClr>
              <a:buFont typeface="Wingdings" panose="05000000000000000000" pitchFamily="2" charset="2"/>
              <a:buChar char="§"/>
            </a:pPr>
            <a:r>
              <a:rPr lang="en-US" sz="2800">
                <a:latin typeface="Times New Roman" panose="02020603050405020304" pitchFamily="18" charset="0"/>
                <a:ea typeface="MS PGothic" panose="020B0600070205080204" pitchFamily="34" charset="-128"/>
              </a:rPr>
              <a:t>Water accumulation</a:t>
            </a:r>
          </a:p>
          <a:p>
            <a:pPr marL="914400" lvl="1" indent="-457200">
              <a:buClr>
                <a:srgbClr val="0000FF"/>
              </a:buClr>
              <a:buFont typeface="Wingdings" panose="05000000000000000000" pitchFamily="2" charset="2"/>
              <a:buChar char="§"/>
            </a:pPr>
            <a:r>
              <a:rPr lang="en-US" sz="2800">
                <a:latin typeface="Times New Roman" panose="02020603050405020304" pitchFamily="18" charset="0"/>
                <a:ea typeface="MS PGothic" panose="020B0600070205080204" pitchFamily="34" charset="-128"/>
              </a:rPr>
              <a:t>Oxygen deficiency or toxic fumes</a:t>
            </a:r>
          </a:p>
          <a:p>
            <a:pPr marL="914400" lvl="1" indent="-457200">
              <a:buClr>
                <a:srgbClr val="0000FF"/>
              </a:buClr>
              <a:buFont typeface="Wingdings" panose="05000000000000000000" pitchFamily="2" charset="2"/>
              <a:buChar char="§"/>
            </a:pPr>
            <a:r>
              <a:rPr lang="en-US" sz="2800">
                <a:latin typeface="Times New Roman" panose="02020603050405020304" pitchFamily="18" charset="0"/>
                <a:ea typeface="MS PGothic" panose="020B0600070205080204" pitchFamily="34" charset="-128"/>
              </a:rPr>
              <a:t>Ingress or egress</a:t>
            </a:r>
          </a:p>
          <a:p>
            <a:pPr marL="914400" lvl="1" indent="-457200">
              <a:buClr>
                <a:srgbClr val="0000FF"/>
              </a:buClr>
              <a:buFont typeface="Wingdings" panose="05000000000000000000" pitchFamily="2" charset="2"/>
              <a:buChar char="§"/>
            </a:pPr>
            <a:r>
              <a:rPr lang="en-US" sz="2800">
                <a:latin typeface="Times New Roman" panose="02020603050405020304" pitchFamily="18" charset="0"/>
                <a:ea typeface="MS PGothic" panose="020B0600070205080204" pitchFamily="34" charset="-128"/>
              </a:rPr>
              <a:t>Falls or exposure to falling loads </a:t>
            </a:r>
          </a:p>
          <a:p>
            <a:pPr marL="914400" lvl="1" indent="-457200">
              <a:buClr>
                <a:srgbClr val="0000FF"/>
              </a:buClr>
              <a:buFont typeface="Wingdings" panose="05000000000000000000" pitchFamily="2" charset="2"/>
              <a:buChar char="§"/>
            </a:pPr>
            <a:r>
              <a:rPr lang="en-US" sz="2800">
                <a:latin typeface="Times New Roman" panose="02020603050405020304" pitchFamily="18" charset="0"/>
                <a:ea typeface="MS PGothic" panose="020B0600070205080204" pitchFamily="34" charset="-128"/>
              </a:rPr>
              <a:t>Mobile equipment</a:t>
            </a:r>
          </a:p>
          <a:p>
            <a:pPr marL="914400" lvl="1" indent="-457200">
              <a:buClr>
                <a:srgbClr val="0000FF"/>
              </a:buClr>
              <a:buFont typeface="Wingdings" panose="05000000000000000000" pitchFamily="2" charset="2"/>
              <a:buChar char="§"/>
            </a:pPr>
            <a:r>
              <a:rPr lang="en-US" sz="2800">
                <a:latin typeface="Times New Roman" panose="02020603050405020304" pitchFamily="18" charset="0"/>
                <a:ea typeface="MS PGothic" panose="020B0600070205080204" pitchFamily="34" charset="-128"/>
              </a:rPr>
              <a:t>Electrocution or explosion</a:t>
            </a:r>
          </a:p>
        </p:txBody>
      </p:sp>
      <p:pic>
        <p:nvPicPr>
          <p:cNvPr id="6" name="Picture 5" descr="trench safety triangle" title="trench safety triangl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15922" y="3505200"/>
            <a:ext cx="2751878" cy="2595562"/>
          </a:xfrm>
          <a:prstGeom prst="rect">
            <a:avLst/>
          </a:prstGeom>
        </p:spPr>
      </p:pic>
      <p:sp>
        <p:nvSpPr>
          <p:cNvPr id="2" name="Slide Number Placeholder 1"/>
          <p:cNvSpPr>
            <a:spLocks noGrp="1"/>
          </p:cNvSpPr>
          <p:nvPr>
            <p:ph type="sldNum" sz="quarter" idx="10"/>
          </p:nvPr>
        </p:nvSpPr>
        <p:spPr/>
        <p:txBody>
          <a:bodyPr/>
          <a:lstStyle/>
          <a:p>
            <a:fld id="{CE4D45F6-FF50-4BC5-8A2D-899CD8EC2ED8}" type="slidenum">
              <a:rPr lang="en-US" smtClean="0"/>
              <a:t>96</a:t>
            </a:fld>
            <a:endParaRPr lang="en-US"/>
          </a:p>
        </p:txBody>
      </p:sp>
    </p:spTree>
    <p:extLst>
      <p:ext uri="{BB962C8B-B14F-4D97-AF65-F5344CB8AC3E}">
        <p14:creationId xmlns:p14="http://schemas.microsoft.com/office/powerpoint/2010/main" val="269816183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6253" y="762000"/>
            <a:ext cx="8819147" cy="563562"/>
          </a:xfrm>
        </p:spPr>
        <p:txBody>
          <a:bodyPr/>
          <a:lstStyle/>
          <a:p>
            <a:r>
              <a:rPr lang="en-GB" altLang="en-US" dirty="0">
                <a:latin typeface="Times New Roman" panose="02020603050405020304" pitchFamily="18" charset="0"/>
                <a:ea typeface="SimSun" panose="02010600030101010101" pitchFamily="2" charset="-122"/>
              </a:rPr>
              <a:t>Training Modules Summary (Part 2)</a:t>
            </a:r>
            <a:endParaRPr lang="en-US" altLang="en-US" dirty="0"/>
          </a:p>
        </p:txBody>
      </p:sp>
      <p:sp>
        <p:nvSpPr>
          <p:cNvPr id="8" name="Content Placeholder 2"/>
          <p:cNvSpPr txBox="1">
            <a:spLocks/>
          </p:cNvSpPr>
          <p:nvPr/>
        </p:nvSpPr>
        <p:spPr bwMode="auto">
          <a:xfrm>
            <a:off x="226423" y="1752600"/>
            <a:ext cx="86868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just">
              <a:buClr>
                <a:srgbClr val="3333FF"/>
              </a:buClr>
              <a:buFont typeface="Wingdings" panose="05000000000000000000" pitchFamily="2" charset="2"/>
              <a:buChar char="q"/>
            </a:pPr>
            <a:r>
              <a:rPr lang="en-US" altLang="en-US" sz="2800" kern="0">
                <a:latin typeface="Times New Roman" panose="02020603050405020304" pitchFamily="18" charset="0"/>
                <a:cs typeface="Times New Roman" panose="02020603050405020304" pitchFamily="18" charset="0"/>
              </a:rPr>
              <a:t> </a:t>
            </a:r>
            <a:r>
              <a:rPr lang="en-US" altLang="en-US" kern="0">
                <a:latin typeface="Times New Roman" panose="02020603050405020304" pitchFamily="18" charset="0"/>
                <a:cs typeface="Times New Roman" panose="02020603050405020304" pitchFamily="18" charset="0"/>
              </a:rPr>
              <a:t>For a Competent Person</a:t>
            </a:r>
          </a:p>
          <a:p>
            <a:pPr lvl="1" algn="just">
              <a:buClr>
                <a:srgbClr val="3333FF"/>
              </a:buClr>
              <a:buFont typeface="Wingdings" panose="05000000000000000000" pitchFamily="2" charset="2"/>
              <a:buChar char="§"/>
            </a:pPr>
            <a:r>
              <a:rPr lang="en-US" altLang="en-US" kern="0">
                <a:latin typeface="Times New Roman" panose="02020603050405020304" pitchFamily="18" charset="0"/>
                <a:cs typeface="Times New Roman" panose="02020603050405020304" pitchFamily="18" charset="0"/>
              </a:rPr>
              <a:t>Ensures safety measures in place</a:t>
            </a:r>
          </a:p>
          <a:p>
            <a:pPr lvl="1" algn="just">
              <a:buClr>
                <a:srgbClr val="3333FF"/>
              </a:buClr>
              <a:buFont typeface="Wingdings" panose="05000000000000000000" pitchFamily="2" charset="2"/>
              <a:buChar char="§"/>
            </a:pPr>
            <a:r>
              <a:rPr lang="en-US" altLang="en-US" kern="0">
                <a:latin typeface="Times New Roman" panose="02020603050405020304" pitchFamily="18" charset="0"/>
                <a:cs typeface="Times New Roman" panose="02020603050405020304" pitchFamily="18" charset="0"/>
              </a:rPr>
              <a:t>Design and install protective systems</a:t>
            </a:r>
          </a:p>
          <a:p>
            <a:pPr lvl="1" algn="just">
              <a:buClr>
                <a:srgbClr val="3333FF"/>
              </a:buClr>
              <a:buFont typeface="Wingdings" panose="05000000000000000000" pitchFamily="2" charset="2"/>
              <a:buChar char="§"/>
            </a:pPr>
            <a:r>
              <a:rPr lang="en-US" altLang="en-US" kern="0">
                <a:latin typeface="Times New Roman" panose="02020603050405020304" pitchFamily="18" charset="0"/>
                <a:cs typeface="Times New Roman" panose="02020603050405020304" pitchFamily="18" charset="0"/>
              </a:rPr>
              <a:t>Test for soil type</a:t>
            </a:r>
          </a:p>
          <a:p>
            <a:pPr lvl="1" algn="just">
              <a:buClr>
                <a:srgbClr val="3333FF"/>
              </a:buClr>
              <a:buFont typeface="Wingdings" panose="05000000000000000000" pitchFamily="2" charset="2"/>
              <a:buChar char="§"/>
            </a:pPr>
            <a:r>
              <a:rPr lang="en-US" altLang="en-US" kern="0">
                <a:latin typeface="Times New Roman" panose="02020603050405020304" pitchFamily="18" charset="0"/>
                <a:cs typeface="Times New Roman" panose="02020603050405020304" pitchFamily="18" charset="0"/>
              </a:rPr>
              <a:t>Test for low oxygen, hazardous fumes and toxic gases</a:t>
            </a:r>
          </a:p>
          <a:p>
            <a:pPr lvl="1" algn="just">
              <a:buClr>
                <a:srgbClr val="3333FF"/>
              </a:buClr>
              <a:buFont typeface="Wingdings" panose="05000000000000000000" pitchFamily="2" charset="2"/>
              <a:buChar char="§"/>
            </a:pPr>
            <a:r>
              <a:rPr lang="en-US" altLang="en-US" kern="0">
                <a:latin typeface="Times New Roman" panose="02020603050405020304" pitchFamily="18" charset="0"/>
                <a:cs typeface="Times New Roman" panose="02020603050405020304" pitchFamily="18" charset="0"/>
              </a:rPr>
              <a:t>Inspect all trenches at the start of each shift</a:t>
            </a:r>
          </a:p>
          <a:p>
            <a:pPr lvl="1" algn="just">
              <a:buClr>
                <a:srgbClr val="3333FF"/>
              </a:buClr>
              <a:buFont typeface="Wingdings" panose="05000000000000000000" pitchFamily="2" charset="2"/>
              <a:buChar char="§"/>
            </a:pPr>
            <a:r>
              <a:rPr lang="en-US" altLang="en-US" kern="0">
                <a:latin typeface="Times New Roman" panose="02020603050405020304" pitchFamily="18" charset="0"/>
                <a:cs typeface="Times New Roman" panose="02020603050405020304" pitchFamily="18" charset="0"/>
              </a:rPr>
              <a:t>Inspect all trenches after a rainstorm</a:t>
            </a:r>
          </a:p>
          <a:p>
            <a:pPr lvl="1" algn="just">
              <a:buClr>
                <a:srgbClr val="3333FF"/>
              </a:buClr>
              <a:buFont typeface="Wingdings" panose="05000000000000000000" pitchFamily="2" charset="2"/>
              <a:buChar char="§"/>
            </a:pPr>
            <a:r>
              <a:rPr lang="en-US">
                <a:latin typeface="Times New Roman" panose="02020603050405020304" pitchFamily="18" charset="0"/>
                <a:cs typeface="Times New Roman" panose="02020603050405020304" pitchFamily="18" charset="0"/>
              </a:rPr>
              <a:t>Ensure availability of emergency rescue equipment</a:t>
            </a:r>
          </a:p>
          <a:p>
            <a:pPr lvl="1" algn="just">
              <a:buClr>
                <a:srgbClr val="3333FF"/>
              </a:buClr>
              <a:buFont typeface="Wingdings" panose="05000000000000000000" pitchFamily="2" charset="2"/>
              <a:buChar char="§"/>
            </a:pPr>
            <a:r>
              <a:rPr lang="en-US">
                <a:latin typeface="Times New Roman" panose="02020603050405020304" pitchFamily="18" charset="0"/>
                <a:cs typeface="Times New Roman" panose="02020603050405020304" pitchFamily="18" charset="0"/>
              </a:rPr>
              <a:t>Remove workers from hazardous area</a:t>
            </a:r>
          </a:p>
        </p:txBody>
      </p:sp>
      <p:sp>
        <p:nvSpPr>
          <p:cNvPr id="2" name="Slide Number Placeholder 1"/>
          <p:cNvSpPr>
            <a:spLocks noGrp="1"/>
          </p:cNvSpPr>
          <p:nvPr>
            <p:ph type="sldNum" sz="quarter" idx="10"/>
          </p:nvPr>
        </p:nvSpPr>
        <p:spPr/>
        <p:txBody>
          <a:bodyPr/>
          <a:lstStyle/>
          <a:p>
            <a:fld id="{CE4D45F6-FF50-4BC5-8A2D-899CD8EC2ED8}" type="slidenum">
              <a:rPr lang="en-US" smtClean="0"/>
              <a:t>97</a:t>
            </a:fld>
            <a:endParaRPr lang="en-US"/>
          </a:p>
        </p:txBody>
      </p:sp>
    </p:spTree>
    <p:extLst>
      <p:ext uri="{BB962C8B-B14F-4D97-AF65-F5344CB8AC3E}">
        <p14:creationId xmlns:p14="http://schemas.microsoft.com/office/powerpoint/2010/main" val="321354176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6253" y="762000"/>
            <a:ext cx="8819147" cy="563562"/>
          </a:xfrm>
        </p:spPr>
        <p:txBody>
          <a:bodyPr/>
          <a:lstStyle/>
          <a:p>
            <a:r>
              <a:rPr lang="en-GB" altLang="en-US" dirty="0">
                <a:latin typeface="Times New Roman" panose="02020603050405020304" pitchFamily="18" charset="0"/>
                <a:ea typeface="SimSun" panose="02010600030101010101" pitchFamily="2" charset="-122"/>
              </a:rPr>
              <a:t>Training Modules Summary (Part 3)</a:t>
            </a:r>
            <a:endParaRPr lang="en-US" altLang="en-US" dirty="0"/>
          </a:p>
        </p:txBody>
      </p:sp>
      <p:sp>
        <p:nvSpPr>
          <p:cNvPr id="8" name="Content Placeholder 2"/>
          <p:cNvSpPr txBox="1">
            <a:spLocks/>
          </p:cNvSpPr>
          <p:nvPr/>
        </p:nvSpPr>
        <p:spPr bwMode="auto">
          <a:xfrm>
            <a:off x="226423" y="1600200"/>
            <a:ext cx="8686800" cy="469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just">
              <a:buClr>
                <a:srgbClr val="3333FF"/>
              </a:buClr>
              <a:buFont typeface="Wingdings" panose="05000000000000000000" pitchFamily="2" charset="2"/>
              <a:buChar char="q"/>
            </a:pPr>
            <a:r>
              <a:rPr lang="en-US" altLang="en-US" sz="2800" kern="0">
                <a:latin typeface="Times New Roman" panose="02020603050405020304" pitchFamily="18" charset="0"/>
                <a:cs typeface="Times New Roman" panose="02020603050405020304" pitchFamily="18" charset="0"/>
              </a:rPr>
              <a:t> </a:t>
            </a:r>
            <a:r>
              <a:rPr lang="en-US" altLang="en-US" kern="0">
                <a:latin typeface="Times New Roman" panose="02020603050405020304" pitchFamily="18" charset="0"/>
                <a:cs typeface="Times New Roman" panose="02020603050405020304" pitchFamily="18" charset="0"/>
              </a:rPr>
              <a:t>For a Construction Worker</a:t>
            </a:r>
          </a:p>
          <a:p>
            <a:pPr lvl="1" algn="just">
              <a:buClr>
                <a:srgbClr val="3333FF"/>
              </a:buClr>
              <a:buFont typeface="Wingdings" panose="05000000000000000000" pitchFamily="2" charset="2"/>
              <a:buChar char="§"/>
            </a:pPr>
            <a:r>
              <a:rPr lang="en-US" altLang="zh-CN" kern="0">
                <a:latin typeface="Times New Roman" panose="02020603050405020304" pitchFamily="18" charset="0"/>
                <a:cs typeface="Times New Roman" panose="02020603050405020304" pitchFamily="18" charset="0"/>
              </a:rPr>
              <a:t>Don’t enter unprotected trenches even for a short task</a:t>
            </a:r>
            <a:endParaRPr lang="en-US" altLang="en-US" kern="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en-US" altLang="en-US" kern="0">
                <a:latin typeface="Times New Roman" panose="02020603050405020304" pitchFamily="18" charset="0"/>
                <a:cs typeface="Times New Roman" panose="02020603050405020304" pitchFamily="18" charset="0"/>
              </a:rPr>
              <a:t>Recognize potential hazards before entering trenches</a:t>
            </a:r>
          </a:p>
          <a:p>
            <a:pPr lvl="1" algn="just">
              <a:buClr>
                <a:srgbClr val="3333FF"/>
              </a:buClr>
              <a:buFont typeface="Wingdings" panose="05000000000000000000" pitchFamily="2" charset="2"/>
              <a:buChar char="§"/>
            </a:pPr>
            <a:r>
              <a:rPr lang="en-US" altLang="en-US" kern="0">
                <a:latin typeface="Times New Roman" panose="02020603050405020304" pitchFamily="18" charset="0"/>
                <a:cs typeface="Times New Roman" panose="02020603050405020304" pitchFamily="18" charset="0"/>
              </a:rPr>
              <a:t>Know location of a safe way to enter and exit trenches</a:t>
            </a:r>
          </a:p>
          <a:p>
            <a:pPr lvl="1" algn="just">
              <a:buClr>
                <a:srgbClr val="3333FF"/>
              </a:buClr>
              <a:buFont typeface="Wingdings" panose="05000000000000000000" pitchFamily="2" charset="2"/>
              <a:buChar char="§"/>
            </a:pPr>
            <a:r>
              <a:rPr lang="en-US" altLang="en-US" kern="0">
                <a:latin typeface="Times New Roman" panose="02020603050405020304" pitchFamily="18" charset="0"/>
                <a:cs typeface="Times New Roman" panose="02020603050405020304" pitchFamily="18" charset="0"/>
              </a:rPr>
              <a:t>Keep loads and piles at least 2 feet from trench edges</a:t>
            </a:r>
          </a:p>
          <a:p>
            <a:pPr lvl="1" algn="just">
              <a:buClr>
                <a:srgbClr val="3333FF"/>
              </a:buClr>
              <a:buFont typeface="Wingdings" panose="05000000000000000000" pitchFamily="2" charset="2"/>
              <a:buChar char="§"/>
            </a:pPr>
            <a:r>
              <a:rPr lang="en-US" altLang="en-US" kern="0">
                <a:latin typeface="Times New Roman" panose="02020603050405020304" pitchFamily="18" charset="0"/>
                <a:cs typeface="Times New Roman" panose="02020603050405020304" pitchFamily="18" charset="0"/>
              </a:rPr>
              <a:t>Exit the trench and call the competent person if you see any problem of protective systems</a:t>
            </a:r>
          </a:p>
        </p:txBody>
      </p:sp>
      <p:sp>
        <p:nvSpPr>
          <p:cNvPr id="7" name="Rectangle 1"/>
          <p:cNvSpPr>
            <a:spLocks noChangeArrowheads="1"/>
          </p:cNvSpPr>
          <p:nvPr/>
        </p:nvSpPr>
        <p:spPr bwMode="auto">
          <a:xfrm>
            <a:off x="143411" y="5308937"/>
            <a:ext cx="890336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FF00"/>
              </a:buClr>
              <a:buSzPct val="65000"/>
              <a:buFont typeface="Monotype Sorts" pitchFamily="2" charset="2"/>
              <a:buChar char="l"/>
              <a:defRPr kumimoji="1" sz="2800" b="1">
                <a:solidFill>
                  <a:srgbClr val="FFFFFF"/>
                </a:solidFill>
                <a:latin typeface="Arial" panose="020B0604020202020204" pitchFamily="34" charset="0"/>
              </a:defRPr>
            </a:lvl1pPr>
            <a:lvl2pPr marL="742950" indent="-285750">
              <a:spcBef>
                <a:spcPct val="20000"/>
              </a:spcBef>
              <a:buClr>
                <a:srgbClr val="FFFF00"/>
              </a:buClr>
              <a:buFont typeface="Wingdings" panose="05000000000000000000" pitchFamily="2" charset="2"/>
              <a:buChar char="Ø"/>
              <a:defRPr kumimoji="1" sz="2800" b="1">
                <a:solidFill>
                  <a:srgbClr val="FFFFFF"/>
                </a:solidFill>
                <a:latin typeface="Arial" panose="020B0604020202020204" pitchFamily="34" charset="0"/>
              </a:defRPr>
            </a:lvl2pPr>
            <a:lvl3pPr marL="1143000" indent="-228600">
              <a:spcBef>
                <a:spcPct val="20000"/>
              </a:spcBef>
              <a:buChar char="•"/>
              <a:defRPr kumimoji="1" sz="2800" b="1">
                <a:solidFill>
                  <a:srgbClr val="FFFFFF"/>
                </a:solidFill>
                <a:latin typeface="Arial" panose="020B0604020202020204" pitchFamily="34" charset="0"/>
              </a:defRPr>
            </a:lvl3pPr>
            <a:lvl4pPr marL="1600200" indent="-228600">
              <a:spcBef>
                <a:spcPct val="20000"/>
              </a:spcBef>
              <a:buChar char="–"/>
              <a:defRPr kumimoji="1" sz="2800" b="1">
                <a:solidFill>
                  <a:srgbClr val="FFFFFF"/>
                </a:solidFill>
                <a:latin typeface="Arial" panose="020B0604020202020204" pitchFamily="34" charset="0"/>
              </a:defRPr>
            </a:lvl4pPr>
            <a:lvl5pPr marL="2057400" indent="-228600">
              <a:spcBef>
                <a:spcPct val="20000"/>
              </a:spcBef>
              <a:buChar char="»"/>
              <a:defRPr kumimoji="1" sz="2800" b="1">
                <a:solidFill>
                  <a:srgbClr val="FFFFFF"/>
                </a:solidFill>
                <a:latin typeface="Arial" panose="020B0604020202020204" pitchFamily="34" charset="0"/>
              </a:defRPr>
            </a:lvl5pPr>
            <a:lvl6pPr marL="2514600" indent="-228600" eaLnBrk="0" fontAlgn="base" hangingPunct="0">
              <a:spcBef>
                <a:spcPct val="20000"/>
              </a:spcBef>
              <a:spcAft>
                <a:spcPct val="0"/>
              </a:spcAft>
              <a:buChar char="»"/>
              <a:defRPr kumimoji="1" sz="2800" b="1">
                <a:solidFill>
                  <a:srgbClr val="FFFFFF"/>
                </a:solidFill>
                <a:latin typeface="Arial" panose="020B0604020202020204" pitchFamily="34" charset="0"/>
              </a:defRPr>
            </a:lvl6pPr>
            <a:lvl7pPr marL="2971800" indent="-228600" eaLnBrk="0" fontAlgn="base" hangingPunct="0">
              <a:spcBef>
                <a:spcPct val="20000"/>
              </a:spcBef>
              <a:spcAft>
                <a:spcPct val="0"/>
              </a:spcAft>
              <a:buChar char="»"/>
              <a:defRPr kumimoji="1" sz="2800" b="1">
                <a:solidFill>
                  <a:srgbClr val="FFFFFF"/>
                </a:solidFill>
                <a:latin typeface="Arial" panose="020B0604020202020204" pitchFamily="34" charset="0"/>
              </a:defRPr>
            </a:lvl7pPr>
            <a:lvl8pPr marL="3429000" indent="-228600" eaLnBrk="0" fontAlgn="base" hangingPunct="0">
              <a:spcBef>
                <a:spcPct val="20000"/>
              </a:spcBef>
              <a:spcAft>
                <a:spcPct val="0"/>
              </a:spcAft>
              <a:buChar char="»"/>
              <a:defRPr kumimoji="1" sz="2800" b="1">
                <a:solidFill>
                  <a:srgbClr val="FFFFFF"/>
                </a:solidFill>
                <a:latin typeface="Arial" panose="020B0604020202020204" pitchFamily="34" charset="0"/>
              </a:defRPr>
            </a:lvl8pPr>
            <a:lvl9pPr marL="3886200" indent="-228600" eaLnBrk="0" fontAlgn="base" hangingPunct="0">
              <a:spcBef>
                <a:spcPct val="20000"/>
              </a:spcBef>
              <a:spcAft>
                <a:spcPct val="0"/>
              </a:spcAft>
              <a:buChar char="»"/>
              <a:defRPr kumimoji="1" sz="2800" b="1">
                <a:solidFill>
                  <a:srgbClr val="FFFFFF"/>
                </a:solidFill>
                <a:latin typeface="Arial" panose="020B0604020202020204" pitchFamily="34" charset="0"/>
              </a:defRPr>
            </a:lvl9pPr>
          </a:lstStyle>
          <a:p>
            <a:pPr algn="ctr">
              <a:spcBef>
                <a:spcPct val="0"/>
              </a:spcBef>
              <a:buClrTx/>
              <a:buSzTx/>
              <a:buFontTx/>
              <a:buNone/>
            </a:pPr>
            <a:r>
              <a:rPr kumimoji="0" lang="en-US" altLang="en-US" sz="2000" b="0">
                <a:solidFill>
                  <a:schemeClr val="tx1"/>
                </a:solidFill>
              </a:rPr>
              <a:t>A video is embedded here for excavations in construction/trenching, found at </a:t>
            </a:r>
          </a:p>
          <a:p>
            <a:pPr algn="ctr">
              <a:spcBef>
                <a:spcPct val="0"/>
              </a:spcBef>
              <a:buClrTx/>
              <a:buSzTx/>
              <a:buFontTx/>
              <a:buNone/>
            </a:pPr>
            <a:r>
              <a:rPr kumimoji="0" lang="en-US" altLang="en-US" sz="2000" b="0">
                <a:solidFill>
                  <a:schemeClr val="tx1"/>
                </a:solidFill>
              </a:rPr>
              <a:t>(</a:t>
            </a:r>
            <a:r>
              <a:rPr lang="en-US" sz="2000" b="0">
                <a:solidFill>
                  <a:schemeClr val="tx1"/>
                </a:solidFill>
              </a:rPr>
              <a:t>https://www.youtube.com/watch?v=cFYkeT0Yk6k&amp;ab_channel=USDepartmentofLabor</a:t>
            </a:r>
            <a:r>
              <a:rPr lang="en-US" altLang="en-US" sz="2000" b="0">
                <a:solidFill>
                  <a:schemeClr val="tx1"/>
                </a:solidFill>
              </a:rPr>
              <a:t>)</a:t>
            </a:r>
            <a:endParaRPr kumimoji="0" lang="en-US" altLang="en-US" sz="2000" b="0">
              <a:solidFill>
                <a:schemeClr val="tx1"/>
              </a:solidFill>
            </a:endParaRPr>
          </a:p>
        </p:txBody>
      </p:sp>
      <p:sp>
        <p:nvSpPr>
          <p:cNvPr id="2" name="Slide Number Placeholder 1"/>
          <p:cNvSpPr>
            <a:spLocks noGrp="1"/>
          </p:cNvSpPr>
          <p:nvPr>
            <p:ph type="sldNum" sz="quarter" idx="10"/>
          </p:nvPr>
        </p:nvSpPr>
        <p:spPr/>
        <p:txBody>
          <a:bodyPr/>
          <a:lstStyle/>
          <a:p>
            <a:fld id="{CE4D45F6-FF50-4BC5-8A2D-899CD8EC2ED8}" type="slidenum">
              <a:rPr lang="en-US" smtClean="0"/>
              <a:t>98</a:t>
            </a:fld>
            <a:endParaRPr lang="en-US"/>
          </a:p>
        </p:txBody>
      </p:sp>
    </p:spTree>
    <p:extLst>
      <p:ext uri="{BB962C8B-B14F-4D97-AF65-F5344CB8AC3E}">
        <p14:creationId xmlns:p14="http://schemas.microsoft.com/office/powerpoint/2010/main" val="268515928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1"/>
            <a:ext cx="3057524" cy="6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6253" y="2743200"/>
            <a:ext cx="8819147" cy="563562"/>
          </a:xfrm>
        </p:spPr>
        <p:txBody>
          <a:bodyPr/>
          <a:lstStyle/>
          <a:p>
            <a:r>
              <a:rPr lang="en-GB" altLang="en-US">
                <a:latin typeface="Times New Roman" panose="02020603050405020304" pitchFamily="18" charset="0"/>
                <a:ea typeface="SimSun" panose="02010600030101010101" pitchFamily="2" charset="-122"/>
              </a:rPr>
              <a:t>Any Questions?</a:t>
            </a:r>
            <a:endParaRPr lang="en-US" altLang="en-US"/>
          </a:p>
        </p:txBody>
      </p:sp>
      <p:sp>
        <p:nvSpPr>
          <p:cNvPr id="2" name="Slide Number Placeholder 1"/>
          <p:cNvSpPr>
            <a:spLocks noGrp="1"/>
          </p:cNvSpPr>
          <p:nvPr>
            <p:ph type="sldNum" sz="quarter" idx="10"/>
          </p:nvPr>
        </p:nvSpPr>
        <p:spPr/>
        <p:txBody>
          <a:bodyPr/>
          <a:lstStyle/>
          <a:p>
            <a:fld id="{CE4D45F6-FF50-4BC5-8A2D-899CD8EC2ED8}" type="slidenum">
              <a:rPr lang="en-US" smtClean="0"/>
              <a:t>99</a:t>
            </a:fld>
            <a:endParaRPr lang="en-US"/>
          </a:p>
        </p:txBody>
      </p:sp>
    </p:spTree>
    <p:extLst>
      <p:ext uri="{BB962C8B-B14F-4D97-AF65-F5344CB8AC3E}">
        <p14:creationId xmlns:p14="http://schemas.microsoft.com/office/powerpoint/2010/main" val="2609432256"/>
      </p:ext>
    </p:extLst>
  </p:cSld>
  <p:clrMapOvr>
    <a:masterClrMapping/>
  </p:clrMapOvr>
</p:sld>
</file>

<file path=ppt/theme/theme1.xml><?xml version="1.0" encoding="utf-8"?>
<a:theme xmlns:a="http://schemas.openxmlformats.org/drawingml/2006/main" name="15 - Program Requirements 1pm 10.19.16 Robertso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635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0.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1.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2.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3.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4.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6.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7.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8.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9.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536AF224EF5343AEE9DBD81549EA0A" ma:contentTypeVersion="13" ma:contentTypeDescription="Create a new document." ma:contentTypeScope="" ma:versionID="3c679bc7b9f00c4a8bc1f3057deb1e2d">
  <xsd:schema xmlns:xsd="http://www.w3.org/2001/XMLSchema" xmlns:xs="http://www.w3.org/2001/XMLSchema" xmlns:p="http://schemas.microsoft.com/office/2006/metadata/properties" xmlns:ns2="bd922f8f-26a1-42cd-870a-103b6576e799" xmlns:ns3="a2ae72f9-ddce-4cfa-8954-d11df5baf6ef" targetNamespace="http://schemas.microsoft.com/office/2006/metadata/properties" ma:root="true" ma:fieldsID="4e4c60b0767ab52e5f4da6bfe316920b" ns2:_="" ns3:_="">
    <xsd:import namespace="bd922f8f-26a1-42cd-870a-103b6576e799"/>
    <xsd:import namespace="a2ae72f9-ddce-4cfa-8954-d11df5baf6e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922f8f-26a1-42cd-870a-103b6576e7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5a8d78b-6148-4bf1-92dd-b4f00782c405"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2ae72f9-ddce-4cfa-8954-d11df5baf6e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2df83a99-fe18-458c-a0bc-fe9bf11b95ec}" ma:internalName="TaxCatchAll" ma:showField="CatchAllData" ma:web="a2ae72f9-ddce-4cfa-8954-d11df5baf6e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2ae72f9-ddce-4cfa-8954-d11df5baf6ef" xsi:nil="true"/>
    <lcf76f155ced4ddcb4097134ff3c332f xmlns="bd922f8f-26a1-42cd-870a-103b6576e79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B6D5ED6-F3C4-48C1-9EC7-BA7D3A5BEB9C}"/>
</file>

<file path=customXml/itemProps2.xml><?xml version="1.0" encoding="utf-8"?>
<ds:datastoreItem xmlns:ds="http://schemas.openxmlformats.org/officeDocument/2006/customXml" ds:itemID="{7D94CBB7-99B3-4D2F-A8C7-85DC9191CCB1}"/>
</file>

<file path=customXml/itemProps3.xml><?xml version="1.0" encoding="utf-8"?>
<ds:datastoreItem xmlns:ds="http://schemas.openxmlformats.org/officeDocument/2006/customXml" ds:itemID="{EC7DAEF8-2E5F-4E09-8AA9-D925A5EDC906}"/>
</file>

<file path=docProps/app.xml><?xml version="1.0" encoding="utf-8"?>
<Properties xmlns="http://schemas.openxmlformats.org/officeDocument/2006/extended-properties" xmlns:vt="http://schemas.openxmlformats.org/officeDocument/2006/docPropsVTypes">
  <Template>15 - Program Requirements 1pm 10.19.16 Robertson</Template>
  <TotalTime>1604</TotalTime>
  <Words>13394</Words>
  <Application>Microsoft Office PowerPoint</Application>
  <PresentationFormat>On-screen Show (4:3)</PresentationFormat>
  <Paragraphs>1533</Paragraphs>
  <Slides>103</Slides>
  <Notes>103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103</vt:i4>
      </vt:variant>
    </vt:vector>
  </HeadingPairs>
  <TitlesOfParts>
    <vt:vector size="113" baseType="lpstr">
      <vt:lpstr>宋体</vt:lpstr>
      <vt:lpstr>宋体</vt:lpstr>
      <vt:lpstr>Arial</vt:lpstr>
      <vt:lpstr>Calibri</vt:lpstr>
      <vt:lpstr>StarSymbol</vt:lpstr>
      <vt:lpstr>Times</vt:lpstr>
      <vt:lpstr>Times New Roman</vt:lpstr>
      <vt:lpstr>Wingdings</vt:lpstr>
      <vt:lpstr>15 - Program Requirements 1pm 10.19.16 Robertson</vt:lpstr>
      <vt:lpstr>Custom Design</vt:lpstr>
      <vt:lpstr>Excavation and Trenching Hazards in Construction</vt:lpstr>
      <vt:lpstr>Disclaimer</vt:lpstr>
      <vt:lpstr>Objectives</vt:lpstr>
      <vt:lpstr>Step-by-Step Training Agenda</vt:lpstr>
      <vt:lpstr>Sign-In</vt:lpstr>
      <vt:lpstr>Pre-Test</vt:lpstr>
      <vt:lpstr>Section I: Training Modules</vt:lpstr>
      <vt:lpstr>Section II: Training Modules</vt:lpstr>
      <vt:lpstr>Section III: Training Modules</vt:lpstr>
      <vt:lpstr>Training Modules Agenda for Section I</vt:lpstr>
      <vt:lpstr>Worker Rights Under the OSH Act</vt:lpstr>
      <vt:lpstr>More Worker Rights Under the OSH Act</vt:lpstr>
      <vt:lpstr>Worker Rights: OSHA Standard</vt:lpstr>
      <vt:lpstr>Basic Terms (Part 1)</vt:lpstr>
      <vt:lpstr>Basic Terms (Part 2)</vt:lpstr>
      <vt:lpstr>Basic Terms (Part 3)</vt:lpstr>
      <vt:lpstr>Basic Terms (Part 4)</vt:lpstr>
      <vt:lpstr>Basic Terms (Part 5)</vt:lpstr>
      <vt:lpstr>Basic Terms (Part 6)</vt:lpstr>
      <vt:lpstr>Basic Terms (Part 7)</vt:lpstr>
      <vt:lpstr>Basic Terms (Part 8)</vt:lpstr>
      <vt:lpstr>Basic Terms (Part 9)</vt:lpstr>
      <vt:lpstr>Basic Terms (Part 10)</vt:lpstr>
      <vt:lpstr>Excavation Hazard Statistics</vt:lpstr>
      <vt:lpstr>Excavation Hazard Status</vt:lpstr>
      <vt:lpstr>OSHA Educational Efforts</vt:lpstr>
      <vt:lpstr>Excavation Hazard Symbols</vt:lpstr>
      <vt:lpstr>A Case Study Discussion</vt:lpstr>
      <vt:lpstr>A Case Study Discussion (Part 1)</vt:lpstr>
      <vt:lpstr>Q2: During excavation, should workers keep tools and materials close to trench edge for easy access?</vt:lpstr>
      <vt:lpstr>Q3: Is wet weather a potential reason for cave-ins?</vt:lpstr>
      <vt:lpstr>Q4: Can vibrations from nearby construction equipment (e.g., excavator) cause trench collapse?</vt:lpstr>
      <vt:lpstr>A Case Study Discussion (Part 5)</vt:lpstr>
      <vt:lpstr>A Case Study Discussion (Part 6)</vt:lpstr>
      <vt:lpstr>A Case Study Discussion (Part 7)</vt:lpstr>
      <vt:lpstr>A Case Study Discussion (Part 8)</vt:lpstr>
      <vt:lpstr>A Case Study Discussion (Part 9)</vt:lpstr>
      <vt:lpstr>Other Reported Accidents</vt:lpstr>
      <vt:lpstr>Excavation Hazards</vt:lpstr>
      <vt:lpstr>Training Modules Agenda for Section II</vt:lpstr>
      <vt:lpstr>Hazard 1: Cave-In (Part 1)</vt:lpstr>
      <vt:lpstr>Hazard 1: Cave-In (Part 2)</vt:lpstr>
      <vt:lpstr>Hazard 1: Cave-In (Part 3)</vt:lpstr>
      <vt:lpstr>Hazard 1: Cave-In (Part 4)</vt:lpstr>
      <vt:lpstr>Hazard 2: Water Accumulation (Part 1)</vt:lpstr>
      <vt:lpstr>Hazard 2: Water Accumulation (Part 2)</vt:lpstr>
      <vt:lpstr>Hazard 2: Water Accumulation (Part 3)</vt:lpstr>
      <vt:lpstr>Hazard 3: Oxygen Deficiency or Toxic Fumes (Part 1)</vt:lpstr>
      <vt:lpstr>Hazard 3: Oxygen Deficiency or Toxic Fumes (Part 2)</vt:lpstr>
      <vt:lpstr>Hazard 4: Ingress or Egress (Part 1)</vt:lpstr>
      <vt:lpstr>Hazard 4: Ingress or Egress (Part 2)</vt:lpstr>
      <vt:lpstr>Hazard 5: Falls or Exposure to Falling Loads (Part 1)</vt:lpstr>
      <vt:lpstr>Hazard 5: Falls or Exposure to Falling Loads (Part 2)</vt:lpstr>
      <vt:lpstr>Hazard 6: Mobile Equipment (Part 1)</vt:lpstr>
      <vt:lpstr>Hazard 6: Mobile Equipment (Part 2)</vt:lpstr>
      <vt:lpstr>Hazard 7: Electrocution or Explosion (Part 1)</vt:lpstr>
      <vt:lpstr>Hazard 7: Electrocution or Explosion (Part 2)</vt:lpstr>
      <vt:lpstr>Quiz 1</vt:lpstr>
      <vt:lpstr>Quiz 2</vt:lpstr>
      <vt:lpstr>Quiz 3</vt:lpstr>
      <vt:lpstr>Training Modules Agenda for Section III</vt:lpstr>
      <vt:lpstr>Cave-In Protection Measures (Part 1)</vt:lpstr>
      <vt:lpstr>Cave-In Protection Measures (Part 2)</vt:lpstr>
      <vt:lpstr>Cave-In Protection Measures (Part 3)</vt:lpstr>
      <vt:lpstr>Cave-In Protection Measures (Part 4)</vt:lpstr>
      <vt:lpstr>Slope Trench Walls (Part 1)</vt:lpstr>
      <vt:lpstr>Slope Trench Walls (Part 2)</vt:lpstr>
      <vt:lpstr>Slope Trench Walls</vt:lpstr>
      <vt:lpstr>Bench Trench Walls</vt:lpstr>
      <vt:lpstr>Shore Trench Walls with Supports (Part 1)</vt:lpstr>
      <vt:lpstr>Shore Trench Walls with Supports (Part 2)</vt:lpstr>
      <vt:lpstr> Shore Trench Walls with Supports (Part 3)</vt:lpstr>
      <vt:lpstr>Shield with Trench Boxes (Part 1)</vt:lpstr>
      <vt:lpstr>Shield with Trench Boxes (Part 2)</vt:lpstr>
      <vt:lpstr>Quiz 4</vt:lpstr>
      <vt:lpstr>Cave-In Protection Measures (Part 5)</vt:lpstr>
      <vt:lpstr>Cave-In Protection Measures (Part 6)</vt:lpstr>
      <vt:lpstr>Look for Standing Water in Trenches (Part 1)</vt:lpstr>
      <vt:lpstr>Look for Standing Water in Trenches (Part 2)</vt:lpstr>
      <vt:lpstr>Test for Atmospheric Hazards (Part 1)</vt:lpstr>
      <vt:lpstr>Test for Atmospheric Hazards (Part 2)</vt:lpstr>
      <vt:lpstr>Ensure a Safe Way of Entering and Exiting (Part 1)</vt:lpstr>
      <vt:lpstr>Ensure a Safe Way of Entering and Exiting (Part 2)</vt:lpstr>
      <vt:lpstr>Ensure a Safe Way of Entering and Exiting (Part 3)</vt:lpstr>
      <vt:lpstr>Ensure a Safe Way of Entering and Exiting (Part 4)</vt:lpstr>
      <vt:lpstr>Ensure a Safe Way of Entering and Exiting (Part 5)</vt:lpstr>
      <vt:lpstr>Don’t Work under Suspended or Raised Loads</vt:lpstr>
      <vt:lpstr>Keep Materials Away from Trenches (Part 1)</vt:lpstr>
      <vt:lpstr>Keep Materials Away from Trenches (Part 2)</vt:lpstr>
      <vt:lpstr>Keep Materials Away from Trenches (Part 3)</vt:lpstr>
      <vt:lpstr>Keep Materials Away from Trenches (Part 4)</vt:lpstr>
      <vt:lpstr>Quiz 5</vt:lpstr>
      <vt:lpstr>Never Dig Trench Unless Being Properly Inspected (Part 1)</vt:lpstr>
      <vt:lpstr>Never Dig Trench Unless Being Properly Inspected (Part 2)</vt:lpstr>
      <vt:lpstr>A Kentucky Trench Accident</vt:lpstr>
      <vt:lpstr>Training Modules Summary (Part 1)</vt:lpstr>
      <vt:lpstr>Training Modules Summary (Part 2)</vt:lpstr>
      <vt:lpstr>Training Modules Summary (Part 3)</vt:lpstr>
      <vt:lpstr>Any Questions?</vt:lpstr>
      <vt:lpstr>Post-Test</vt:lpstr>
      <vt:lpstr>Feedback Survey</vt:lpstr>
      <vt:lpstr>Post-Test Solution</vt:lpstr>
      <vt:lpstr>The End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Requirements Overview</dc:title>
  <dc:creator>Saldana, Andres - OSHA</dc:creator>
  <cp:lastModifiedBy>Washington, L. Sherea - OSHA</cp:lastModifiedBy>
  <cp:revision>35</cp:revision>
  <cp:lastPrinted>2020-06-27T00:20:21Z</cp:lastPrinted>
  <dcterms:created xsi:type="dcterms:W3CDTF">2017-10-23T15:39:52Z</dcterms:created>
  <dcterms:modified xsi:type="dcterms:W3CDTF">2025-03-19T15:46:03Z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0x010100E6536AF224EF5343AEE9DBD81549EA0A</vt:lpwstr>
  </property>
</Properties>
</file>