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3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727" r:id="rId2"/>
    <p:sldMasterId id="2147483769" r:id="rId3"/>
  </p:sldMasterIdLst>
  <p:notesMasterIdLst>
    <p:notesMasterId r:id="rId60"/>
  </p:notesMasterIdLst>
  <p:sldIdLst>
    <p:sldId id="1159" r:id="rId4"/>
    <p:sldId id="1171" r:id="rId5"/>
    <p:sldId id="775" r:id="rId6"/>
    <p:sldId id="708" r:id="rId7"/>
    <p:sldId id="769" r:id="rId8"/>
    <p:sldId id="262" r:id="rId9"/>
    <p:sldId id="1196" r:id="rId10"/>
    <p:sldId id="1172" r:id="rId11"/>
    <p:sldId id="1102" r:id="rId12"/>
    <p:sldId id="1103" r:id="rId13"/>
    <p:sldId id="1104" r:id="rId14"/>
    <p:sldId id="1173" r:id="rId15"/>
    <p:sldId id="1106" r:id="rId16"/>
    <p:sldId id="1107" r:id="rId17"/>
    <p:sldId id="1182" r:id="rId18"/>
    <p:sldId id="1174" r:id="rId19"/>
    <p:sldId id="1112" r:id="rId20"/>
    <p:sldId id="1160" r:id="rId21"/>
    <p:sldId id="1178" r:id="rId22"/>
    <p:sldId id="1113" r:id="rId23"/>
    <p:sldId id="1115" r:id="rId24"/>
    <p:sldId id="1117" r:id="rId25"/>
    <p:sldId id="1111" r:id="rId26"/>
    <p:sldId id="1118" r:id="rId27"/>
    <p:sldId id="1119" r:id="rId28"/>
    <p:sldId id="1121" r:id="rId29"/>
    <p:sldId id="1122" r:id="rId30"/>
    <p:sldId id="1198" r:id="rId31"/>
    <p:sldId id="1194" r:id="rId32"/>
    <p:sldId id="1127" r:id="rId33"/>
    <p:sldId id="1130" r:id="rId34"/>
    <p:sldId id="1132" r:id="rId35"/>
    <p:sldId id="1133" r:id="rId36"/>
    <p:sldId id="1136" r:id="rId37"/>
    <p:sldId id="1137" r:id="rId38"/>
    <p:sldId id="1185" r:id="rId39"/>
    <p:sldId id="1140" r:id="rId40"/>
    <p:sldId id="1183" r:id="rId41"/>
    <p:sldId id="1142" r:id="rId42"/>
    <p:sldId id="1192" r:id="rId43"/>
    <p:sldId id="1193" r:id="rId44"/>
    <p:sldId id="1147" r:id="rId45"/>
    <p:sldId id="1148" r:id="rId46"/>
    <p:sldId id="1150" r:id="rId47"/>
    <p:sldId id="1149" r:id="rId48"/>
    <p:sldId id="1164" r:id="rId49"/>
    <p:sldId id="1152" r:id="rId50"/>
    <p:sldId id="1153" r:id="rId51"/>
    <p:sldId id="1154" r:id="rId52"/>
    <p:sldId id="1176" r:id="rId53"/>
    <p:sldId id="1191" r:id="rId54"/>
    <p:sldId id="1187" r:id="rId55"/>
    <p:sldId id="1195" r:id="rId56"/>
    <p:sldId id="1189" r:id="rId57"/>
    <p:sldId id="1157" r:id="rId58"/>
    <p:sldId id="1168" r:id="rId59"/>
  </p:sldIdLst>
  <p:sldSz cx="12192000" cy="6858000"/>
  <p:notesSz cx="6858000" cy="9144000"/>
  <p:embeddedFontLst>
    <p:embeddedFont>
      <p:font typeface="Arial Black" panose="020B0A04020102020204" pitchFamily="34" charset="0"/>
      <p:bold r:id="rId61"/>
    </p:embeddedFont>
    <p:embeddedFont>
      <p:font typeface="Arial Narrow" panose="020B0606020202030204" pitchFamily="34" charset="0"/>
      <p:regular r:id="rId62"/>
      <p:bold r:id="rId63"/>
      <p:italic r:id="rId64"/>
      <p:boldItalic r:id="rId65"/>
    </p:embeddedFont>
    <p:embeddedFont>
      <p:font typeface="Georgia" panose="02040502050405020303" pitchFamily="18" charset="0"/>
      <p:regular r:id="rId66"/>
      <p:bold r:id="rId67"/>
      <p:italic r:id="rId68"/>
      <p:boldItalic r:id="rId69"/>
    </p:embeddedFont>
    <p:embeddedFont>
      <p:font typeface="Lato" panose="020F0502020204030203" pitchFamily="34" charset="0"/>
      <p:regular r:id="rId70"/>
      <p:bold r:id="rId71"/>
      <p:italic r:id="rId72"/>
      <p:boldItalic r:id="rId73"/>
    </p:embeddedFont>
    <p:embeddedFont>
      <p:font typeface="Lato Black" panose="020F0502020204030203" pitchFamily="34" charset="0"/>
      <p:bold r:id="rId74"/>
      <p:boldItalic r:id="rId75"/>
    </p:embeddedFont>
    <p:embeddedFont>
      <p:font typeface="Lato Light" panose="020F0502020204030203" pitchFamily="34" charset="0"/>
      <p:regular r:id="rId76"/>
      <p:italic r:id="rId77"/>
    </p:embeddedFont>
    <p:embeddedFont>
      <p:font typeface="Montserrat" panose="00000500000000000000" pitchFamily="2" charset="0"/>
      <p:regular r:id="rId78"/>
      <p:bold r:id="rId79"/>
      <p:italic r:id="rId80"/>
      <p:boldItalic r:id="rId81"/>
    </p:embeddedFont>
    <p:embeddedFont>
      <p:font typeface="Montserrat ExtraBold" panose="00000900000000000000" pitchFamily="2" charset="0"/>
      <p:bold r:id="rId82"/>
      <p:boldItalic r:id="rId83"/>
    </p:embeddedFont>
    <p:embeddedFont>
      <p:font typeface="Open Sans" panose="020B0606030504020204" pitchFamily="34" charset="0"/>
      <p:regular r:id="rId84"/>
      <p:bold r:id="rId85"/>
      <p:italic r:id="rId86"/>
      <p:boldItalic r:id="rId87"/>
    </p:embeddedFont>
    <p:embeddedFont>
      <p:font typeface="Segoe UI" panose="020B0502040204020203" pitchFamily="34" charset="0"/>
      <p:regular r:id="rId88"/>
      <p:bold r:id="rId89"/>
      <p:italic r:id="rId90"/>
      <p:boldItalic r:id="rId91"/>
    </p:embeddedFont>
    <p:embeddedFont>
      <p:font typeface="Segoe UI Black" panose="020B0A02040204020203" pitchFamily="34" charset="0"/>
      <p:bold r:id="rId92"/>
      <p:boldItalic r:id="rId93"/>
    </p:embeddedFont>
    <p:embeddedFont>
      <p:font typeface="Segoe UI Light" panose="020B0502040204020203" pitchFamily="34" charset="0"/>
      <p:regular r:id="rId94"/>
      <p:italic r:id="rId95"/>
    </p:embeddedFont>
    <p:embeddedFont>
      <p:font typeface="Segoe UI Semibold" panose="020B0702040204020203" pitchFamily="34" charset="0"/>
      <p:bold r:id="rId96"/>
      <p:boldItalic r:id="rId97"/>
    </p:embeddedFont>
    <p:embeddedFont>
      <p:font typeface="Segoe UI Semilight" panose="020B0402040204020203" pitchFamily="34" charset="0"/>
      <p:regular r:id="rId98"/>
      <p:italic r:id="rId99"/>
    </p:embeddedFont>
    <p:embeddedFont>
      <p:font typeface="Wingdings 2" panose="05020102010507070707" pitchFamily="18" charset="2"/>
      <p:regular r:id="rId100"/>
    </p:embeddedFont>
    <p:embeddedFont>
      <p:font typeface="Wingdings 3" panose="05040102010807070707" pitchFamily="18" charset="2"/>
      <p:regular r:id="rId10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360C0287-B152-4A77-8D6D-E568A655120C}">
          <p14:sldIdLst>
            <p14:sldId id="1159"/>
            <p14:sldId id="1171"/>
            <p14:sldId id="775"/>
            <p14:sldId id="708"/>
            <p14:sldId id="769"/>
            <p14:sldId id="262"/>
            <p14:sldId id="1196"/>
            <p14:sldId id="1172"/>
            <p14:sldId id="1102"/>
            <p14:sldId id="1103"/>
            <p14:sldId id="1104"/>
            <p14:sldId id="1173"/>
            <p14:sldId id="1106"/>
            <p14:sldId id="1107"/>
            <p14:sldId id="1182"/>
            <p14:sldId id="1174"/>
            <p14:sldId id="1112"/>
            <p14:sldId id="1160"/>
            <p14:sldId id="1178"/>
            <p14:sldId id="1113"/>
            <p14:sldId id="1115"/>
            <p14:sldId id="1117"/>
            <p14:sldId id="1111"/>
            <p14:sldId id="1118"/>
            <p14:sldId id="1119"/>
            <p14:sldId id="1121"/>
            <p14:sldId id="1122"/>
            <p14:sldId id="1198"/>
            <p14:sldId id="1194"/>
            <p14:sldId id="1127"/>
            <p14:sldId id="1130"/>
            <p14:sldId id="1132"/>
            <p14:sldId id="1133"/>
            <p14:sldId id="1136"/>
            <p14:sldId id="1137"/>
            <p14:sldId id="1185"/>
            <p14:sldId id="1140"/>
            <p14:sldId id="1183"/>
            <p14:sldId id="1142"/>
            <p14:sldId id="1192"/>
            <p14:sldId id="1193"/>
            <p14:sldId id="1147"/>
            <p14:sldId id="1148"/>
            <p14:sldId id="1150"/>
            <p14:sldId id="1149"/>
            <p14:sldId id="1164"/>
            <p14:sldId id="1152"/>
            <p14:sldId id="1153"/>
            <p14:sldId id="1154"/>
            <p14:sldId id="1176"/>
            <p14:sldId id="1191"/>
            <p14:sldId id="1187"/>
            <p14:sldId id="1195"/>
            <p14:sldId id="1189"/>
            <p14:sldId id="1157"/>
            <p14:sldId id="1168"/>
          </p14:sldIdLst>
        </p14:section>
        <p14:section name="Notes" id="{CAA152E5-02E4-4F27-8310-2C4D90463CE9}">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fai01@gfaihistech.onmicrosoft.com" initials="g" lastIdx="4" clrIdx="0">
    <p:extLst>
      <p:ext uri="{19B8F6BF-5375-455C-9EA6-DF929625EA0E}">
        <p15:presenceInfo xmlns:p15="http://schemas.microsoft.com/office/powerpoint/2012/main" userId="gfai01@gfaihistech.onmicrosoft.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D63"/>
    <a:srgbClr val="FFFFFF"/>
    <a:srgbClr val="FFCE4C"/>
    <a:srgbClr val="E8E9EC"/>
    <a:srgbClr val="7A6E6E"/>
    <a:srgbClr val="6F6261"/>
    <a:srgbClr val="F4A61F"/>
    <a:srgbClr val="FFC000"/>
    <a:srgbClr val="F8C734"/>
    <a:srgbClr val="A3A7B3"/>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3" autoAdjust="0"/>
    <p:restoredTop sz="87484" autoAdjust="0"/>
  </p:normalViewPr>
  <p:slideViewPr>
    <p:cSldViewPr snapToGrid="0" showGuides="1">
      <p:cViewPr varScale="1">
        <p:scale>
          <a:sx n="62" d="100"/>
          <a:sy n="62" d="100"/>
        </p:scale>
        <p:origin x="120" y="282"/>
      </p:cViewPr>
      <p:guideLst>
        <p:guide orient="horz" pos="2184"/>
        <p:guide pos="3840"/>
      </p:guideLst>
    </p:cSldViewPr>
  </p:slideViewPr>
  <p:outlineViewPr>
    <p:cViewPr>
      <p:scale>
        <a:sx n="33" d="100"/>
        <a:sy n="33" d="100"/>
      </p:scale>
      <p:origin x="0" y="-18165"/>
    </p:cViewPr>
  </p:outlineViewPr>
  <p:notesTextViewPr>
    <p:cViewPr>
      <p:scale>
        <a:sx n="1" d="1"/>
        <a:sy n="1" d="1"/>
      </p:scale>
      <p:origin x="0" y="0"/>
    </p:cViewPr>
  </p:notesTextViewPr>
  <p:sorterViewPr>
    <p:cViewPr varScale="1">
      <p:scale>
        <a:sx n="100" d="100"/>
        <a:sy n="100" d="100"/>
      </p:scale>
      <p:origin x="0" y="-1952"/>
    </p:cViewPr>
  </p:sorterViewPr>
  <p:notesViewPr>
    <p:cSldViewPr snapToGrid="0" showGuides="1">
      <p:cViewPr varScale="1">
        <p:scale>
          <a:sx n="85" d="100"/>
          <a:sy n="85" d="100"/>
        </p:scale>
        <p:origin x="2055" y="33"/>
      </p:cViewPr>
      <p:guideLst>
        <p:guide orient="horz" pos="2880"/>
        <p:guide pos="2160"/>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font" Target="fonts/font29.fntdata"/><Relationship Id="rId16" Type="http://schemas.openxmlformats.org/officeDocument/2006/relationships/slide" Target="slides/slide13.xml"/><Relationship Id="rId107" Type="http://schemas.openxmlformats.org/officeDocument/2006/relationships/customXml" Target="../customXml/item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4.fntdata"/><Relationship Id="rId79" Type="http://schemas.openxmlformats.org/officeDocument/2006/relationships/font" Target="fonts/font19.fntdata"/><Relationship Id="rId102"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font" Target="fonts/font30.fntdata"/><Relationship Id="rId95" Type="http://schemas.openxmlformats.org/officeDocument/2006/relationships/font" Target="fonts/font35.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4.fntdata"/><Relationship Id="rId69" Type="http://schemas.openxmlformats.org/officeDocument/2006/relationships/font" Target="fonts/font9.fntdata"/><Relationship Id="rId80" Type="http://schemas.openxmlformats.org/officeDocument/2006/relationships/font" Target="fonts/font20.fntdata"/><Relationship Id="rId85" Type="http://schemas.openxmlformats.org/officeDocument/2006/relationships/font" Target="fonts/font25.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108" Type="http://schemas.openxmlformats.org/officeDocument/2006/relationships/customXml" Target="../customXml/item2.xml"/><Relationship Id="rId54" Type="http://schemas.openxmlformats.org/officeDocument/2006/relationships/slide" Target="slides/slide51.xml"/><Relationship Id="rId70" Type="http://schemas.openxmlformats.org/officeDocument/2006/relationships/font" Target="fonts/font10.fntdata"/><Relationship Id="rId75" Type="http://schemas.openxmlformats.org/officeDocument/2006/relationships/font" Target="fonts/font15.fntdata"/><Relationship Id="rId91" Type="http://schemas.openxmlformats.org/officeDocument/2006/relationships/font" Target="fonts/font31.fntdata"/><Relationship Id="rId96"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font" Target="fonts/font34.fntdata"/><Relationship Id="rId99" Type="http://schemas.openxmlformats.org/officeDocument/2006/relationships/font" Target="fonts/font39.fntdata"/><Relationship Id="rId101" Type="http://schemas.openxmlformats.org/officeDocument/2006/relationships/font" Target="fonts/font4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ustomXml" Target="../customXml/item3.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6.fntdata"/><Relationship Id="rId97" Type="http://schemas.openxmlformats.org/officeDocument/2006/relationships/font" Target="fonts/font37.fntdata"/><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1.fntdata"/><Relationship Id="rId92" Type="http://schemas.openxmlformats.org/officeDocument/2006/relationships/font" Target="fonts/font3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7.fntdata"/><Relationship Id="rId100" Type="http://schemas.openxmlformats.org/officeDocument/2006/relationships/font" Target="fonts/font40.fntdata"/><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93" Type="http://schemas.openxmlformats.org/officeDocument/2006/relationships/font" Target="fonts/font33.fntdata"/><Relationship Id="rId98" Type="http://schemas.openxmlformats.org/officeDocument/2006/relationships/font" Target="fonts/font38.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font" Target="fonts/font2.fntdata"/><Relationship Id="rId83" Type="http://schemas.openxmlformats.org/officeDocument/2006/relationships/font" Target="fonts/font23.fntdata"/><Relationship Id="rId88"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2524417" y="8685212"/>
            <a:ext cx="1809168" cy="458788"/>
          </a:xfrm>
          <a:prstGeom prst="rect">
            <a:avLst/>
          </a:prstGeom>
        </p:spPr>
        <p:txBody>
          <a:bodyPr vert="horz" lIns="91440" tIns="45720" rIns="91440" bIns="45720" rtlCol="0" anchor="b"/>
          <a:lstStyle>
            <a:lvl1pPr algn="ctr">
              <a:defRPr sz="1050">
                <a:latin typeface="Segoe UI Semilight" panose="020B0402040204020203" pitchFamily="34" charset="0"/>
                <a:cs typeface="Segoe UI Semilight" panose="020B0402040204020203" pitchFamily="34" charset="0"/>
              </a:defRPr>
            </a:lvl1pPr>
          </a:lstStyle>
          <a:p>
            <a:r>
              <a:rPr lang="en-US"/>
              <a:t>Rev 04/01/2022</a:t>
            </a:r>
            <a:endParaRPr lang="en-VI" dirty="0"/>
          </a:p>
        </p:txBody>
      </p:sp>
      <p:sp>
        <p:nvSpPr>
          <p:cNvPr id="4" name="Slide Image Placeholder 3"/>
          <p:cNvSpPr>
            <a:spLocks noGrp="1" noRot="1" noChangeAspect="1"/>
          </p:cNvSpPr>
          <p:nvPr>
            <p:ph type="sldImg" idx="2"/>
          </p:nvPr>
        </p:nvSpPr>
        <p:spPr>
          <a:xfrm>
            <a:off x="685800" y="37866"/>
            <a:ext cx="5486400" cy="3086100"/>
          </a:xfrm>
          <a:prstGeom prst="rect">
            <a:avLst/>
          </a:prstGeom>
          <a:noFill/>
          <a:ln w="12700">
            <a:solidFill>
              <a:prstClr val="black"/>
            </a:solidFill>
          </a:ln>
        </p:spPr>
        <p:txBody>
          <a:bodyPr vert="horz" lIns="91440" tIns="45720" rIns="91440" bIns="45720" rtlCol="0" anchor="ctr"/>
          <a:lstStyle/>
          <a:p>
            <a:endParaRPr lang="en-VI"/>
          </a:p>
        </p:txBody>
      </p:sp>
      <p:sp>
        <p:nvSpPr>
          <p:cNvPr id="5" name="Notes Placeholder 4"/>
          <p:cNvSpPr>
            <a:spLocks noGrp="1"/>
          </p:cNvSpPr>
          <p:nvPr>
            <p:ph type="body" sz="quarter" idx="3"/>
          </p:nvPr>
        </p:nvSpPr>
        <p:spPr>
          <a:xfrm>
            <a:off x="685800" y="3629551"/>
            <a:ext cx="5486400" cy="461126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I" dirty="0"/>
          </a:p>
        </p:txBody>
      </p:sp>
      <p:sp>
        <p:nvSpPr>
          <p:cNvPr id="6" name="Footer Placeholder 5"/>
          <p:cNvSpPr>
            <a:spLocks noGrp="1"/>
          </p:cNvSpPr>
          <p:nvPr>
            <p:ph type="ftr" sz="quarter" idx="4"/>
          </p:nvPr>
        </p:nvSpPr>
        <p:spPr>
          <a:xfrm>
            <a:off x="0" y="8685213"/>
            <a:ext cx="2524417" cy="458787"/>
          </a:xfrm>
          <a:prstGeom prst="rect">
            <a:avLst/>
          </a:prstGeom>
        </p:spPr>
        <p:txBody>
          <a:bodyPr vert="horz" lIns="91440" tIns="45720" rIns="91440" bIns="45720" rtlCol="0" anchor="b"/>
          <a:lstStyle>
            <a:lvl1pPr algn="l">
              <a:defRPr sz="1050">
                <a:latin typeface="Segoe UI Semilight" panose="020B0402040204020203" pitchFamily="34" charset="0"/>
                <a:cs typeface="Segoe UI Semilight" panose="020B0402040204020203" pitchFamily="34" charset="0"/>
              </a:defRPr>
            </a:lvl1pPr>
          </a:lstStyle>
          <a:p>
            <a:r>
              <a:rPr lang="en-US"/>
              <a:t>GHSC – Dump Pit Safety</a:t>
            </a:r>
            <a:endParaRPr lang="en-VI" dirty="0"/>
          </a:p>
        </p:txBody>
      </p:sp>
      <p:sp>
        <p:nvSpPr>
          <p:cNvPr id="7" name="Slide Number Placeholder 6"/>
          <p:cNvSpPr>
            <a:spLocks noGrp="1"/>
          </p:cNvSpPr>
          <p:nvPr>
            <p:ph type="sldNum" sz="quarter" idx="5"/>
          </p:nvPr>
        </p:nvSpPr>
        <p:spPr>
          <a:xfrm>
            <a:off x="6172199" y="8685213"/>
            <a:ext cx="684213" cy="458787"/>
          </a:xfrm>
          <a:prstGeom prst="rect">
            <a:avLst/>
          </a:prstGeom>
        </p:spPr>
        <p:txBody>
          <a:bodyPr vert="horz" lIns="91440" tIns="45720" rIns="91440" bIns="45720" rtlCol="0" anchor="b"/>
          <a:lstStyle>
            <a:lvl1pPr algn="r">
              <a:defRPr sz="1050">
                <a:latin typeface="Segoe UI Semilight" panose="020B0402040204020203" pitchFamily="34" charset="0"/>
                <a:cs typeface="Segoe UI Semilight" panose="020B0402040204020203" pitchFamily="34" charset="0"/>
              </a:defRPr>
            </a:lvl1pPr>
          </a:lstStyle>
          <a:p>
            <a:fld id="{6B902611-39B2-4198-B2AE-6534701EF42B}" type="slidenum">
              <a:rPr lang="en-VI" smtClean="0"/>
              <a:pPr/>
              <a:t>‹#›</a:t>
            </a:fld>
            <a:endParaRPr lang="en-VI"/>
          </a:p>
        </p:txBody>
      </p:sp>
    </p:spTree>
    <p:extLst>
      <p:ext uri="{BB962C8B-B14F-4D97-AF65-F5344CB8AC3E}">
        <p14:creationId xmlns:p14="http://schemas.microsoft.com/office/powerpoint/2010/main" val="3116856042"/>
      </p:ext>
    </p:extLst>
  </p:cSld>
  <p:clrMap bg1="lt1" tx1="dk1" bg2="lt2" tx2="dk2" accent1="accent1" accent2="accent2" accent3="accent3" accent4="accent4" accent5="accent5" accent6="accent6" hlink="hlink" folHlink="folHlink"/>
  <p:notesStyle>
    <a:lvl1pPr marL="228600" indent="-228600" algn="l" defTabSz="914400" rtl="0" eaLnBrk="1" latinLnBrk="0" hangingPunct="1">
      <a:buFont typeface="+mj-lt"/>
      <a:buAutoNum type="arabicPeriod"/>
      <a:defRPr sz="12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buFont typeface="+mj-lt"/>
      <a:buAutoNum type="alphaLcPeriod"/>
      <a:defRPr sz="1200" kern="1200">
        <a:solidFill>
          <a:schemeClr val="tx1"/>
        </a:solidFill>
        <a:latin typeface="Segoe UI Semilight" panose="020B0402040204020203" pitchFamily="34" charset="0"/>
        <a:ea typeface="+mn-ea"/>
        <a:cs typeface="Segoe UI Semilight" panose="020B0402040204020203" pitchFamily="34" charset="0"/>
      </a:defRPr>
    </a:lvl2pPr>
    <a:lvl3pPr marL="1200150" indent="-285750" algn="l" defTabSz="914400" rtl="0" eaLnBrk="1" latinLnBrk="0" hangingPunct="1">
      <a:buFont typeface="+mj-lt"/>
      <a:buAutoNum type="romanLcPeriod"/>
      <a:defRPr sz="12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buFont typeface="+mj-lt"/>
      <a:buAutoNum type="arabicParenR"/>
      <a:defRPr sz="12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buFont typeface="+mj-lt"/>
      <a:buAutoNum type="alphaLcParenR"/>
      <a:defRPr sz="1200" kern="1200">
        <a:solidFill>
          <a:schemeClr val="tx1"/>
        </a:solidFill>
        <a:latin typeface="Segoe UI Semilight" panose="020B0402040204020203" pitchFamily="34" charset="0"/>
        <a:ea typeface="+mn-ea"/>
        <a:cs typeface="Segoe UI Semilight" panose="020B04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whistleblowers.gov/" TargetMode="External"/><Relationship Id="rId4" Type="http://schemas.openxmlformats.org/officeDocument/2006/relationships/hyperlink" Target="http://www.dol.gov/"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endParaRPr lang="en-VI"/>
          </a:p>
        </p:txBody>
      </p:sp>
      <p:sp>
        <p:nvSpPr>
          <p:cNvPr id="4" name="Slide Number Placeholder 3"/>
          <p:cNvSpPr>
            <a:spLocks noGrp="1"/>
          </p:cNvSpPr>
          <p:nvPr>
            <p:ph type="sldNum" sz="quarter" idx="5"/>
          </p:nvPr>
        </p:nvSpPr>
        <p:spPr/>
        <p:txBody>
          <a:bodyPr/>
          <a:lstStyle/>
          <a:p>
            <a:fld id="{6B902611-39B2-4198-B2AE-6534701EF42B}" type="slidenum">
              <a:rPr lang="en-VI" smtClean="0"/>
              <a:t>1</a:t>
            </a:fld>
            <a:endParaRPr lang="en-VI"/>
          </a:p>
        </p:txBody>
      </p:sp>
    </p:spTree>
    <p:extLst>
      <p:ext uri="{BB962C8B-B14F-4D97-AF65-F5344CB8AC3E}">
        <p14:creationId xmlns:p14="http://schemas.microsoft.com/office/powerpoint/2010/main" val="3463872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Facilities should have signage warning of hazards.</a:t>
            </a:r>
          </a:p>
          <a:p>
            <a:r>
              <a:rPr lang="en-US" dirty="0"/>
              <a:t>This is important for both employees as well as the customers. </a:t>
            </a:r>
          </a:p>
          <a:p>
            <a:r>
              <a:rPr lang="en-US" dirty="0"/>
              <a:t>Signage should be posted at intervals if possible – especially along the route to the dump pit area where trucks may wait in lines. </a:t>
            </a:r>
          </a:p>
          <a:p>
            <a:r>
              <a:rPr lang="en-US" dirty="0"/>
              <a:t>Notice the "drivers" sign prohibiting cell phone use.  When approaching the dump pit area, drivers should not be distracted in order to hear, see, and follow the instructions of the elevator personnel, and be aware of the surroundings. There is a great deal of movement with vehicles, equipment, and people in this area.</a:t>
            </a:r>
          </a:p>
          <a:p>
            <a:r>
              <a:rPr lang="en-US" dirty="0"/>
              <a:t>NO SMOKING – grain dust is explosive. There is a great volume of dust that rises when trucks are being emptied. </a:t>
            </a:r>
          </a:p>
          <a:p>
            <a:r>
              <a:rPr lang="en-US" dirty="0"/>
              <a:t>Drivers should never dump their grain until signaled to do so.  Many dump pit areas are tight spaces. Workers need to be clear of the truck, and hazards before unloading occurs.</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11</a:t>
            </a:fld>
            <a:endParaRPr lang="en-VI"/>
          </a:p>
        </p:txBody>
      </p:sp>
    </p:spTree>
    <p:extLst>
      <p:ext uri="{BB962C8B-B14F-4D97-AF65-F5344CB8AC3E}">
        <p14:creationId xmlns:p14="http://schemas.microsoft.com/office/powerpoint/2010/main" val="2566073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Fatigue does not receive enough recognition as a safety hazard.</a:t>
            </a:r>
          </a:p>
          <a:p>
            <a:r>
              <a:rPr lang="en-US" dirty="0"/>
              <a:t>During harvest, both the customer (producer/truck drivers) and the elevator employees are working long hours.  Many facilities operate 24 hours during this time or stay open until late for drivers to come in from the fields or have trains coming in and out at all hours.</a:t>
            </a:r>
          </a:p>
          <a:p>
            <a:r>
              <a:rPr lang="en-US" dirty="0"/>
              <a:t>Fatigue no only affects "mood" but decision making, reaction time, concentration, and memory. When dealing with traffic, product, rail cars, etc. this can have devastating consequences. </a:t>
            </a:r>
          </a:p>
          <a:p>
            <a:r>
              <a:rPr lang="en-US" dirty="0"/>
              <a:t>While it is not always possible to reduce overall work hours during this time, employers should take steps to develop schedules to reduce fatigue among employees such as staggered schedules, breaks, quiet times, etc. Employers/supervisors should be aware of signs of fatigue among workers such as behavioral changes and adjust work tasks, etc. </a:t>
            </a:r>
          </a:p>
          <a:p>
            <a:r>
              <a:rPr lang="en-US" dirty="0"/>
              <a:t>Staying hydrated and eating healthy can help reduce some of the effects of fatigue. During this busy time, employers might consider setting up portable water stations near the work area and encourage workers to stay hydrated with water rather than caffeine.</a:t>
            </a:r>
          </a:p>
          <a:p>
            <a:r>
              <a:rPr lang="en-US" dirty="0"/>
              <a:t>While the lines may be long, employers should ensure workers take breaks and meal breaks and encourage workers to rest during any 'downtime'.  Providing a quiet area for retreat – apart from the employee "break room", is a good alternative. This should be designated a "quiet zone' – no music, </a:t>
            </a:r>
            <a:r>
              <a:rPr lang="en-US" dirty="0" err="1"/>
              <a:t>tvs</a:t>
            </a:r>
            <a:r>
              <a:rPr lang="en-US" dirty="0"/>
              <a:t>, etc. with dimmer lighting. The point is to reduce stimuli in order to provide a respite.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13</a:t>
            </a:fld>
            <a:endParaRPr lang="en-VI"/>
          </a:p>
        </p:txBody>
      </p:sp>
    </p:spTree>
    <p:extLst>
      <p:ext uri="{BB962C8B-B14F-4D97-AF65-F5344CB8AC3E}">
        <p14:creationId xmlns:p14="http://schemas.microsoft.com/office/powerpoint/2010/main" val="2878911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All employees are essential – this should be communicated in the facilities policies and actions.</a:t>
            </a:r>
          </a:p>
          <a:p>
            <a:r>
              <a:rPr lang="en-US" dirty="0"/>
              <a:t>All facilities should have a covid/infectious disease policy which is known to the employees.</a:t>
            </a:r>
          </a:p>
          <a:p>
            <a:r>
              <a:rPr lang="en-US" dirty="0"/>
              <a:t>Employees should be aware of their health and report any symptoms to the supervisor.</a:t>
            </a:r>
          </a:p>
          <a:p>
            <a:r>
              <a:rPr lang="en-US" dirty="0"/>
              <a:t>Employers should ensure there are handwashing/sanitation stations throughout the facility, be regularly cleaning/disinfecting high touch/public areas, and, if possible, have a 'no contact" emergency plan that can be used in case of significant community positivity for an infectious disease including flu, RSV, etc.</a:t>
            </a:r>
          </a:p>
          <a:p>
            <a:r>
              <a:rPr lang="en-US" dirty="0"/>
              <a:t>Employees who may have been exposed should follow protocols such as masks, distancing, etc.</a:t>
            </a:r>
          </a:p>
          <a:p>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14</a:t>
            </a:fld>
            <a:endParaRPr lang="en-VI"/>
          </a:p>
        </p:txBody>
      </p:sp>
    </p:spTree>
    <p:extLst>
      <p:ext uri="{BB962C8B-B14F-4D97-AF65-F5344CB8AC3E}">
        <p14:creationId xmlns:p14="http://schemas.microsoft.com/office/powerpoint/2010/main" val="731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Prevent back injuries by following recommended safety practices.</a:t>
            </a:r>
          </a:p>
          <a:p>
            <a:r>
              <a:rPr lang="en-US" dirty="0"/>
              <a:t>During this time of high physical activity, employees should be encouraged to stretch before beginning work. Some facilities start shifts with stretching exercises. Although workers may scoff at the idea, it can help decrease the risk of strains and sprains.</a:t>
            </a:r>
          </a:p>
          <a:p>
            <a:r>
              <a:rPr lang="en-US" dirty="0"/>
              <a:t>Many facilities are reporting new hires do not have prior experience with physical labor and lack stamina. It these instances, employers are developing a work schedule to "acclimatize" workers to the physical demands of the job – much like acclimatizing workers to heat. </a:t>
            </a:r>
          </a:p>
          <a:p>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15</a:t>
            </a:fld>
            <a:endParaRPr lang="en-VI"/>
          </a:p>
        </p:txBody>
      </p:sp>
    </p:spTree>
    <p:extLst>
      <p:ext uri="{BB962C8B-B14F-4D97-AF65-F5344CB8AC3E}">
        <p14:creationId xmlns:p14="http://schemas.microsoft.com/office/powerpoint/2010/main" val="1890776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PPE should meet the ANSI z87.1 standard to provide the appropriate level of protection.</a:t>
            </a:r>
          </a:p>
          <a:p>
            <a:r>
              <a:rPr lang="en-US" dirty="0"/>
              <a:t>LEFT – swim googles are not approved eye protection. </a:t>
            </a:r>
          </a:p>
          <a:p>
            <a:r>
              <a:rPr lang="en-US" dirty="0"/>
              <a:t>These are older pictures and there is increasing recognition that hard hats and dust masks should be worn at all times although it is not necessarily required by OSHA standards. </a:t>
            </a:r>
          </a:p>
          <a:p>
            <a:r>
              <a:rPr lang="en-US" dirty="0"/>
              <a:t>Safety glasses or googles should be worn to protect the eyes from grain dust.</a:t>
            </a:r>
          </a:p>
          <a:p>
            <a:r>
              <a:rPr lang="en-US" dirty="0"/>
              <a:t>High vis clothing – or at least a vest- is becoming very common in grain facilities although not necessarily required. With the amount of traffic, days with low visibility, and reduced visibility if there is a lot of dust, this helps workers be more visible to drivers and each other. </a:t>
            </a:r>
          </a:p>
          <a:p>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17</a:t>
            </a:fld>
            <a:endParaRPr lang="en-VI"/>
          </a:p>
        </p:txBody>
      </p:sp>
    </p:spTree>
    <p:extLst>
      <p:ext uri="{BB962C8B-B14F-4D97-AF65-F5344CB8AC3E}">
        <p14:creationId xmlns:p14="http://schemas.microsoft.com/office/powerpoint/2010/main" val="2692647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There is a bigger push to recognize the importance of wearing gloves while working in the grain facility.  Facilities should set their own policies about when gloves are required. </a:t>
            </a:r>
          </a:p>
          <a:p>
            <a:r>
              <a:rPr lang="en-US" dirty="0"/>
              <a:t>When working in dump pits workers should be wearing gloves to protect their hands from scrapes, cuts, etc. </a:t>
            </a:r>
          </a:p>
          <a:p>
            <a:r>
              <a:rPr lang="en-US" dirty="0"/>
              <a:t>Dump pit workers are dealing with many types of trucks in various conditions. Some are old and could have burrs, rough spots, etc. and/or latches, wheels, etc. which do not turn easily.</a:t>
            </a:r>
          </a:p>
          <a:p>
            <a:r>
              <a:rPr lang="en-US" dirty="0"/>
              <a:t>Gloves also help protect against tetanus from rusty metals and helps protect scratches, etc. from becoming infected from grain contaminants. </a:t>
            </a:r>
          </a:p>
          <a:p>
            <a:r>
              <a:rPr lang="en-US" dirty="0"/>
              <a:t>It is important the gloves have good grip for handling the locks &amp; latches on trucks.</a:t>
            </a:r>
          </a:p>
          <a:p>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18</a:t>
            </a:fld>
            <a:endParaRPr lang="en-VI"/>
          </a:p>
        </p:txBody>
      </p:sp>
    </p:spTree>
    <p:extLst>
      <p:ext uri="{BB962C8B-B14F-4D97-AF65-F5344CB8AC3E}">
        <p14:creationId xmlns:p14="http://schemas.microsoft.com/office/powerpoint/2010/main" val="2302295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Customer relations directly impacts safety.</a:t>
            </a:r>
          </a:p>
          <a:p>
            <a:r>
              <a:rPr lang="en-US" dirty="0"/>
              <a:t>They are more likely to be vigilant, look out for you, follow directions, and often be a bit more patient. </a:t>
            </a:r>
          </a:p>
          <a:p>
            <a:r>
              <a:rPr lang="en-US" dirty="0"/>
              <a:t>While "patience" may not sound like a "safety measure" at first, consider the implications of an impatient driver.  They may not be as aware of the surroundings (a lot of traffic and people movement), may not wait until the dump or all clear signal is given, etc.</a:t>
            </a:r>
          </a:p>
          <a:p>
            <a:r>
              <a:rPr lang="en-US" dirty="0"/>
              <a:t>Struck-by and crush injuries with vehicles occur when the driver does not see the worker – impatience lends to not being vigilant and noticing the surroundings. </a:t>
            </a:r>
          </a:p>
          <a:p>
            <a:r>
              <a:rPr lang="en-US" dirty="0"/>
              <a:t>Often the driver is to remain in the vehicle while the load is being dumped. In this photo, the driver can be seen talking with the elevator personnel. Drivers should only exit the vehicle with permission.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20</a:t>
            </a:fld>
            <a:endParaRPr lang="en-VI"/>
          </a:p>
        </p:txBody>
      </p:sp>
    </p:spTree>
    <p:extLst>
      <p:ext uri="{BB962C8B-B14F-4D97-AF65-F5344CB8AC3E}">
        <p14:creationId xmlns:p14="http://schemas.microsoft.com/office/powerpoint/2010/main" val="3510712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It is critical to understand safety during harvest is impacted by a variety of factors both within and outside of the facility.</a:t>
            </a:r>
          </a:p>
          <a:p>
            <a:r>
              <a:rPr lang="en-US" dirty="0"/>
              <a:t>The facility's job is to recognize these factors, implement policies and work procedures to alleviate as many of the hazards as possible, and train employees including the temporary employees.</a:t>
            </a:r>
          </a:p>
          <a:p>
            <a:r>
              <a:rPr lang="en-US" dirty="0"/>
              <a:t>Inexperienced drivers and vehicles in bad repair pose a hazard to elevator workers. While the facility cannot "correct" these situations, they can plan for them. </a:t>
            </a:r>
          </a:p>
          <a:p>
            <a:r>
              <a:rPr lang="en-US" dirty="0"/>
              <a:t>Have clearly marked traffic patterns, signage, and/or other traffic control measures to direct traffic flow.</a:t>
            </a:r>
          </a:p>
          <a:p>
            <a:r>
              <a:rPr lang="en-US" dirty="0"/>
              <a:t>Designate pedestrian walkways for both workers and guests.</a:t>
            </a:r>
          </a:p>
          <a:p>
            <a:r>
              <a:rPr lang="en-US" dirty="0"/>
              <a:t>Keep roadways in as good of condition as possible. Although often the facility has dirt roads, have plans to deal with muddy roads, deep ruts, ice, etc. to ensure the safety of drivers and workers. </a:t>
            </a:r>
          </a:p>
          <a:p>
            <a:r>
              <a:rPr lang="en-US" dirty="0"/>
              <a:t>Recognize again, most facilities are in rural areas and often may be right off a main road/highway. Ensure traffic lines do not block entry and exits to roads, etc. </a:t>
            </a:r>
          </a:p>
          <a:p>
            <a:r>
              <a:rPr lang="en-US" dirty="0"/>
              <a:t>BE AWARE of carbon monoxide fumes from idling trucks.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21</a:t>
            </a:fld>
            <a:endParaRPr lang="en-VI"/>
          </a:p>
        </p:txBody>
      </p:sp>
    </p:spTree>
    <p:extLst>
      <p:ext uri="{BB962C8B-B14F-4D97-AF65-F5344CB8AC3E}">
        <p14:creationId xmlns:p14="http://schemas.microsoft.com/office/powerpoint/2010/main" val="97304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The 3 main rules for dump pit safety. </a:t>
            </a:r>
          </a:p>
          <a:p>
            <a:r>
              <a:rPr lang="en-US" dirty="0"/>
              <a:t>In this picture notice there are tandem grain carts.  After emptying the first cart, the driver will have to move forward to empty the second.  Good communication is key so the driver does not move until given the instruction to do so.  It's important to remember that after closing the hatch, the worker often sweeps the grate area. This may occur after the truck leaves the pit area or in this case would occur before pulling in the second cart and again after the truck leaves the area.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22</a:t>
            </a:fld>
            <a:endParaRPr lang="en-VI"/>
          </a:p>
        </p:txBody>
      </p:sp>
    </p:spTree>
    <p:extLst>
      <p:ext uri="{BB962C8B-B14F-4D97-AF65-F5344CB8AC3E}">
        <p14:creationId xmlns:p14="http://schemas.microsoft.com/office/powerpoint/2010/main" val="319889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This is a great picture of what the driver sees and why it is important for the worker to make sure they are visible.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23</a:t>
            </a:fld>
            <a:endParaRPr lang="en-VI"/>
          </a:p>
        </p:txBody>
      </p:sp>
    </p:spTree>
    <p:extLst>
      <p:ext uri="{BB962C8B-B14F-4D97-AF65-F5344CB8AC3E}">
        <p14:creationId xmlns:p14="http://schemas.microsoft.com/office/powerpoint/2010/main" val="123323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pPr marL="241626" indent="-241626"/>
            <a:r>
              <a:rPr lang="en-US" dirty="0">
                <a:solidFill>
                  <a:prstClr val="black"/>
                </a:solidFill>
                <a:cs typeface="Arial" pitchFamily="34" charset="0"/>
              </a:rPr>
              <a:t>Other modules</a:t>
            </a:r>
          </a:p>
          <a:p>
            <a:pPr lvl="1" indent="-241626"/>
            <a:r>
              <a:rPr lang="en-US" dirty="0">
                <a:solidFill>
                  <a:prstClr val="black"/>
                </a:solidFill>
                <a:cs typeface="Arial" pitchFamily="34" charset="0"/>
              </a:rPr>
              <a:t>Overview of Grain Handling and Storage Safety (introductory module)</a:t>
            </a:r>
          </a:p>
          <a:p>
            <a:pPr lvl="1" indent="-241626"/>
            <a:r>
              <a:rPr lang="en-US" dirty="0">
                <a:solidFill>
                  <a:prstClr val="black"/>
                </a:solidFill>
                <a:cs typeface="Arial" pitchFamily="34" charset="0"/>
              </a:rPr>
              <a:t>Agricultural Confined Space Hazards</a:t>
            </a:r>
          </a:p>
          <a:p>
            <a:pPr lvl="1" indent="-241626"/>
            <a:r>
              <a:rPr lang="en-US" dirty="0">
                <a:solidFill>
                  <a:prstClr val="black"/>
                </a:solidFill>
                <a:cs typeface="Arial" pitchFamily="34" charset="0"/>
              </a:rPr>
              <a:t>Cold Weather Hazards</a:t>
            </a:r>
          </a:p>
          <a:p>
            <a:pPr lvl="1" indent="-241626"/>
            <a:r>
              <a:rPr lang="en-US" dirty="0">
                <a:solidFill>
                  <a:prstClr val="black"/>
                </a:solidFill>
                <a:cs typeface="Arial" pitchFamily="34" charset="0"/>
              </a:rPr>
              <a:t>Entanglement Hazards and Guarding</a:t>
            </a:r>
          </a:p>
          <a:p>
            <a:pPr lvl="1" indent="-241626"/>
            <a:r>
              <a:rPr lang="en-US" dirty="0">
                <a:solidFill>
                  <a:prstClr val="black"/>
                </a:solidFill>
                <a:cs typeface="Arial" pitchFamily="34" charset="0"/>
              </a:rPr>
              <a:t>Fall Hazards &amp; Prevention</a:t>
            </a:r>
          </a:p>
          <a:p>
            <a:pPr lvl="1" indent="-241626"/>
            <a:r>
              <a:rPr lang="en-US" dirty="0">
                <a:solidFill>
                  <a:prstClr val="black"/>
                </a:solidFill>
                <a:cs typeface="Arial" pitchFamily="34" charset="0"/>
              </a:rPr>
              <a:t>Heat Stress</a:t>
            </a:r>
          </a:p>
          <a:p>
            <a:pPr lvl="1" indent="-241626"/>
            <a:r>
              <a:rPr lang="en-US" dirty="0">
                <a:solidFill>
                  <a:prstClr val="black"/>
                </a:solidFill>
                <a:cs typeface="Arial" pitchFamily="34" charset="0"/>
              </a:rPr>
              <a:t>How Grain Quality Affects Safety</a:t>
            </a:r>
          </a:p>
          <a:p>
            <a:pPr lvl="1" indent="-241626"/>
            <a:r>
              <a:rPr lang="en-US" dirty="0">
                <a:solidFill>
                  <a:prstClr val="black"/>
                </a:solidFill>
                <a:cs typeface="Arial" pitchFamily="34" charset="0"/>
              </a:rPr>
              <a:t>Introduction to Lifeline Protection Systems  (mini module) </a:t>
            </a:r>
          </a:p>
          <a:p>
            <a:pPr lvl="1" indent="-241626"/>
            <a:r>
              <a:rPr lang="en-US" dirty="0">
                <a:solidFill>
                  <a:prstClr val="black"/>
                </a:solidFill>
                <a:cs typeface="Arial" pitchFamily="34" charset="0"/>
              </a:rPr>
              <a:t>Lock out/Tag out (mini module)</a:t>
            </a:r>
          </a:p>
          <a:p>
            <a:pPr lvl="1" indent="-241626"/>
            <a:r>
              <a:rPr lang="en-US" dirty="0">
                <a:solidFill>
                  <a:prstClr val="black"/>
                </a:solidFill>
                <a:cs typeface="Arial" pitchFamily="34" charset="0"/>
              </a:rPr>
              <a:t>Near Misses &amp; Near Miss Reporting</a:t>
            </a:r>
          </a:p>
          <a:p>
            <a:pPr lvl="1" indent="-241626"/>
            <a:r>
              <a:rPr lang="en-US" dirty="0">
                <a:solidFill>
                  <a:prstClr val="black"/>
                </a:solidFill>
                <a:cs typeface="Arial" pitchFamily="34" charset="0"/>
              </a:rPr>
              <a:t>Reducing Grain Bin Entry Risks</a:t>
            </a:r>
          </a:p>
          <a:p>
            <a:pPr lvl="0"/>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E19E-176A-47A6-8D2D-365132E40E2A}" type="slidenum">
              <a:rPr kumimoji="0" lang="en-US" sz="10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Grain Handling Safety Coalition – Ag Confined Spaces</a:t>
            </a: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596567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This picture shows hazards that are often overlooked.  We purposefully did not retouch this photo to show exactly what the driver and worker must deal with.</a:t>
            </a:r>
          </a:p>
          <a:p>
            <a:r>
              <a:rPr lang="en-US" dirty="0"/>
              <a:t>First, the trail of spilled grain.  Having a long pavement is a plus to be easier to clean up, but also can make it a bit more slippery.</a:t>
            </a:r>
          </a:p>
          <a:p>
            <a:r>
              <a:rPr lang="en-US" dirty="0"/>
              <a:t>Second, notice how dark the pit area is.  The driver is going to go from bright sunlight to a dim environment to bright sunlight– which means the eyes need time to adjust and can temporarily impair the driver's vision.</a:t>
            </a:r>
          </a:p>
          <a:p>
            <a:r>
              <a:rPr lang="en-US" dirty="0"/>
              <a:t>The worker in the pit is working in dim light.</a:t>
            </a:r>
          </a:p>
          <a:p>
            <a:r>
              <a:rPr lang="en-US" dirty="0"/>
              <a:t>The pit area is small!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24</a:t>
            </a:fld>
            <a:endParaRPr lang="en-VI"/>
          </a:p>
        </p:txBody>
      </p:sp>
    </p:spTree>
    <p:extLst>
      <p:ext uri="{BB962C8B-B14F-4D97-AF65-F5344CB8AC3E}">
        <p14:creationId xmlns:p14="http://schemas.microsoft.com/office/powerpoint/2010/main" val="27524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This shows a perspective of how small many pit areas are.  </a:t>
            </a:r>
          </a:p>
          <a:p>
            <a:r>
              <a:rPr lang="en-US" dirty="0"/>
              <a:t>LEFT – the truck exiting the  pit area.  Notice again the tandem carts.</a:t>
            </a:r>
          </a:p>
          <a:p>
            <a:r>
              <a:rPr lang="en-US" dirty="0"/>
              <a:t>RIGHT – Notice how little room there is between the truck and the wall. The worker is in an awkward position to operate the hatch controls and has little room to work.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25</a:t>
            </a:fld>
            <a:endParaRPr lang="en-VI"/>
          </a:p>
        </p:txBody>
      </p:sp>
    </p:spTree>
    <p:extLst>
      <p:ext uri="{BB962C8B-B14F-4D97-AF65-F5344CB8AC3E}">
        <p14:creationId xmlns:p14="http://schemas.microsoft.com/office/powerpoint/2010/main" val="1710477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The worker needs to be clear of the travel path of the truck BEFORE the driver exits the dump pit. </a:t>
            </a:r>
          </a:p>
          <a:p>
            <a:r>
              <a:rPr lang="en-US" dirty="0"/>
              <a:t>There are 2 pictures here. </a:t>
            </a:r>
          </a:p>
          <a:p>
            <a:r>
              <a:rPr lang="en-US" dirty="0"/>
              <a:t>LEFT – worker is raking out the grain. Notice he is in between two vehicles (red on left and blue on right. The worker needs to be clear of the area for the red vehicle to lift its bed. </a:t>
            </a:r>
          </a:p>
          <a:p>
            <a:r>
              <a:rPr lang="en-US" dirty="0"/>
              <a:t>RIGHT – again, worker is opening the unloading gate and is between 2 vehicles. You can see how when the red vehicle is tilted there is little room between the two vehicles.</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26</a:t>
            </a:fld>
            <a:endParaRPr lang="en-VI"/>
          </a:p>
        </p:txBody>
      </p:sp>
    </p:spTree>
    <p:extLst>
      <p:ext uri="{BB962C8B-B14F-4D97-AF65-F5344CB8AC3E}">
        <p14:creationId xmlns:p14="http://schemas.microsoft.com/office/powerpoint/2010/main" val="4266430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Trucks have many types of </a:t>
            </a:r>
            <a:r>
              <a:rPr lang="en-US" dirty="0" err="1"/>
              <a:t>opning</a:t>
            </a:r>
            <a:r>
              <a:rPr lang="en-US" dirty="0"/>
              <a:t> mechanisms.</a:t>
            </a:r>
          </a:p>
          <a:p>
            <a:r>
              <a:rPr lang="en-US" dirty="0"/>
              <a:t>LEFT – Wheel crank on back.</a:t>
            </a:r>
          </a:p>
          <a:p>
            <a:r>
              <a:rPr lang="en-US" dirty="0"/>
              <a:t>CENTER – crank – opens bottom.</a:t>
            </a:r>
          </a:p>
          <a:p>
            <a:r>
              <a:rPr lang="en-US" dirty="0"/>
              <a:t>RIGHT – lift gate on back.</a:t>
            </a:r>
          </a:p>
          <a:p>
            <a:r>
              <a:rPr lang="en-US" dirty="0"/>
              <a:t>Many facilities are adopting a model that the driver must operate the opening mechanism. It does protect the worker as the driver cannot accidently move the truck. It also prevents the worker getting hurt trying to open a mechanism that may not be in good repair. The con is having to ensure the driver is safe while outside the vehicle. </a:t>
            </a:r>
          </a:p>
        </p:txBody>
      </p:sp>
      <p:sp>
        <p:nvSpPr>
          <p:cNvPr id="4" name="Slide Number Placeholder 3"/>
          <p:cNvSpPr>
            <a:spLocks noGrp="1"/>
          </p:cNvSpPr>
          <p:nvPr>
            <p:ph type="sldNum" sz="quarter" idx="5"/>
          </p:nvPr>
        </p:nvSpPr>
        <p:spPr/>
        <p:txBody>
          <a:bodyPr/>
          <a:lstStyle/>
          <a:p>
            <a:fld id="{6B902611-39B2-4198-B2AE-6534701EF42B}" type="slidenum">
              <a:rPr lang="en-VI" smtClean="0"/>
              <a:pPr/>
              <a:t>27</a:t>
            </a:fld>
            <a:endParaRPr lang="en-VI"/>
          </a:p>
        </p:txBody>
      </p:sp>
    </p:spTree>
    <p:extLst>
      <p:ext uri="{BB962C8B-B14F-4D97-AF65-F5344CB8AC3E}">
        <p14:creationId xmlns:p14="http://schemas.microsoft.com/office/powerpoint/2010/main" val="383879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Many of the straight trucks (as they are generally older) use tarp straps to keep the gate open.</a:t>
            </a:r>
          </a:p>
          <a:p>
            <a:r>
              <a:rPr lang="en-US" dirty="0"/>
              <a:t>They are usually "with the vehicle" and may not be in good repair which means they can snap. Workers need to stay back and out of reach of the strap in case it breaks during unloading.</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31</a:t>
            </a:fld>
            <a:endParaRPr lang="en-VI"/>
          </a:p>
        </p:txBody>
      </p:sp>
    </p:spTree>
    <p:extLst>
      <p:ext uri="{BB962C8B-B14F-4D97-AF65-F5344CB8AC3E}">
        <p14:creationId xmlns:p14="http://schemas.microsoft.com/office/powerpoint/2010/main" val="2782450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 big problem and safety hazard for dump pit workers is objects coming out of the truck with the grain.  These are items that have been seen coming out of a grain truck with the grain.</a:t>
            </a:r>
          </a:p>
          <a:p>
            <a:r>
              <a:rPr lang="en-US" dirty="0"/>
              <a:t>Sometimes producers "forget" to check the truck and ensure it is empty before loading it with grain.</a:t>
            </a:r>
          </a:p>
          <a:p>
            <a:r>
              <a:rPr lang="en-US" dirty="0"/>
              <a:t>Once the gate is open, the worker needs to be clear of the area while the bed is hoisted and gravity takes over.</a:t>
            </a:r>
          </a:p>
          <a:p>
            <a:r>
              <a:rPr lang="en-US" dirty="0"/>
              <a:t>Picture – Worker narrowly misses </a:t>
            </a:r>
            <a:r>
              <a:rPr lang="en-US" dirty="0" err="1"/>
              <a:t>gettinghit</a:t>
            </a:r>
            <a:r>
              <a:rPr lang="en-US" dirty="0"/>
              <a:t> with ladder coming out of the truck.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32</a:t>
            </a:fld>
            <a:endParaRPr lang="en-VI"/>
          </a:p>
        </p:txBody>
      </p:sp>
    </p:spTree>
    <p:extLst>
      <p:ext uri="{BB962C8B-B14F-4D97-AF65-F5344CB8AC3E}">
        <p14:creationId xmlns:p14="http://schemas.microsoft.com/office/powerpoint/2010/main" val="3677333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More objects in the grain truck.</a:t>
            </a:r>
          </a:p>
          <a:p>
            <a:r>
              <a:rPr lang="en-US" dirty="0"/>
              <a:t>Worker escaped serious injury but did get hit with the object.</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33</a:t>
            </a:fld>
            <a:endParaRPr lang="en-VI"/>
          </a:p>
        </p:txBody>
      </p:sp>
    </p:spTree>
    <p:extLst>
      <p:ext uri="{BB962C8B-B14F-4D97-AF65-F5344CB8AC3E}">
        <p14:creationId xmlns:p14="http://schemas.microsoft.com/office/powerpoint/2010/main" val="1473416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It's important to take the pressure off the main cargo door as once it is opened, the grain flows out quickly.</a:t>
            </a:r>
          </a:p>
          <a:p>
            <a:r>
              <a:rPr lang="en-US" dirty="0"/>
              <a:t>Without relieving the pressure, the worker can be hit with several tons of grain when opening the cargo door.</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34</a:t>
            </a:fld>
            <a:endParaRPr lang="en-VI"/>
          </a:p>
        </p:txBody>
      </p:sp>
    </p:spTree>
    <p:extLst>
      <p:ext uri="{BB962C8B-B14F-4D97-AF65-F5344CB8AC3E}">
        <p14:creationId xmlns:p14="http://schemas.microsoft.com/office/powerpoint/2010/main" val="2131814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This is what the worker can experience with a tandem/cargo door opening if there is no way to relieve some of the pressure.</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35</a:t>
            </a:fld>
            <a:endParaRPr lang="en-VI"/>
          </a:p>
        </p:txBody>
      </p:sp>
    </p:spTree>
    <p:extLst>
      <p:ext uri="{BB962C8B-B14F-4D97-AF65-F5344CB8AC3E}">
        <p14:creationId xmlns:p14="http://schemas.microsoft.com/office/powerpoint/2010/main" val="2860987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Arrow points to interference which can damage door if truck bed is fully hoisted.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36</a:t>
            </a:fld>
            <a:endParaRPr lang="en-VI"/>
          </a:p>
        </p:txBody>
      </p:sp>
    </p:spTree>
    <p:extLst>
      <p:ext uri="{BB962C8B-B14F-4D97-AF65-F5344CB8AC3E}">
        <p14:creationId xmlns:p14="http://schemas.microsoft.com/office/powerpoint/2010/main" val="268067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pPr marL="241626" indent="-241626" defTabSz="938961">
              <a:defRPr/>
            </a:pPr>
            <a:r>
              <a:rPr lang="en-US" b="1" dirty="0">
                <a:solidFill>
                  <a:prstClr val="black"/>
                </a:solidFill>
              </a:rPr>
              <a:t>Explain –</a:t>
            </a:r>
            <a:r>
              <a:rPr lang="en-US" dirty="0">
                <a:solidFill>
                  <a:prstClr val="black"/>
                </a:solidFill>
              </a:rPr>
              <a:t> GHSC received funding from OSHA.  In order to comply with the grant we do need them to sign in and need to collect the following information:</a:t>
            </a:r>
          </a:p>
          <a:p>
            <a:pPr lvl="1" indent="-241626" defTabSz="938961">
              <a:defRPr/>
            </a:pPr>
            <a:r>
              <a:rPr lang="en-US" dirty="0">
                <a:solidFill>
                  <a:prstClr val="black"/>
                </a:solidFill>
              </a:rPr>
              <a:t>Supervisor or worker.  This information is for statistical purposes to show the types of population receiving training.</a:t>
            </a:r>
          </a:p>
          <a:p>
            <a:pPr lvl="1" indent="-241626" defTabSz="938961">
              <a:defRPr/>
            </a:pPr>
            <a:r>
              <a:rPr lang="en-US" dirty="0">
                <a:solidFill>
                  <a:prstClr val="black"/>
                </a:solidFill>
              </a:rPr>
              <a:t>Employer. This is to establish an employer/employee relationship as covered under OSHA.  Volunteer rescue workers who may be attending should list their employer; not the volunteer rescue squad.  Farmers should list the registered business name of their farm. Farm employees should provide the business  name listed on their paycheck.</a:t>
            </a:r>
          </a:p>
          <a:p>
            <a:pPr marL="241626" indent="-241626" defTabSz="938961">
              <a:defRPr/>
            </a:pPr>
            <a:r>
              <a:rPr lang="en-US" dirty="0">
                <a:solidFill>
                  <a:prstClr val="black"/>
                </a:solidFill>
              </a:rPr>
              <a:t>OSHA does NOT contact the employer.</a:t>
            </a:r>
          </a:p>
          <a:p>
            <a:pPr marL="241626" indent="-241626" defTabSz="938961">
              <a:defRPr/>
            </a:pPr>
            <a:r>
              <a:rPr lang="en-US" dirty="0">
                <a:solidFill>
                  <a:prstClr val="black"/>
                </a:solidFill>
              </a:rPr>
              <a:t>GHSC may contact the attendee or employer for follow-up evaluation in compliance with grant requirements.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E19E-176A-47A6-8D2D-365132E40E2A}" type="slidenum">
              <a:rPr kumimoji="0" lang="en-US" sz="10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Grain Handling Safety Coalition – Ag Confined Spaces</a:t>
            </a: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621251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Don't stand in front of the wheel in case there is a malfunction and the grain rushes out. The force can knock the worker down.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37</a:t>
            </a:fld>
            <a:endParaRPr lang="en-VI"/>
          </a:p>
        </p:txBody>
      </p:sp>
    </p:spTree>
    <p:extLst>
      <p:ext uri="{BB962C8B-B14F-4D97-AF65-F5344CB8AC3E}">
        <p14:creationId xmlns:p14="http://schemas.microsoft.com/office/powerpoint/2010/main" val="943538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NEVER step across a hitch and NEVER cross between wagons. If the vehicles move, the worker can fall, be struck, or be crushed between them.</a:t>
            </a:r>
          </a:p>
          <a:p>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38</a:t>
            </a:fld>
            <a:endParaRPr lang="en-VI"/>
          </a:p>
        </p:txBody>
      </p:sp>
    </p:spTree>
    <p:extLst>
      <p:ext uri="{BB962C8B-B14F-4D97-AF65-F5344CB8AC3E}">
        <p14:creationId xmlns:p14="http://schemas.microsoft.com/office/powerpoint/2010/main" val="712361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These types of trucks empty at the bottom. </a:t>
            </a:r>
          </a:p>
          <a:p>
            <a:r>
              <a:rPr lang="en-US" dirty="0"/>
              <a:t>This can be an awkward position and put strain on the back. </a:t>
            </a:r>
          </a:p>
          <a:p>
            <a:r>
              <a:rPr lang="en-US" dirty="0"/>
              <a:t>Sometimes the crank can fall off into the pit or when down not clear the pit area well</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39</a:t>
            </a:fld>
            <a:endParaRPr lang="en-VI"/>
          </a:p>
        </p:txBody>
      </p:sp>
    </p:spTree>
    <p:extLst>
      <p:ext uri="{BB962C8B-B14F-4D97-AF65-F5344CB8AC3E}">
        <p14:creationId xmlns:p14="http://schemas.microsoft.com/office/powerpoint/2010/main" val="1511892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The worker needs to move to the side BEFORE the driver releases the gate or can be knocked down by the unloading grain.</a:t>
            </a:r>
          </a:p>
          <a:p>
            <a:pPr marL="0" indent="0">
              <a:buNone/>
            </a:pP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41</a:t>
            </a:fld>
            <a:endParaRPr lang="en-VI"/>
          </a:p>
        </p:txBody>
      </p:sp>
    </p:spTree>
    <p:extLst>
      <p:ext uri="{BB962C8B-B14F-4D97-AF65-F5344CB8AC3E}">
        <p14:creationId xmlns:p14="http://schemas.microsoft.com/office/powerpoint/2010/main" val="3319809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An unsecured opening can injure a worker or anyone who might be in the line of fire if the "door" swings open.</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42</a:t>
            </a:fld>
            <a:endParaRPr lang="en-VI"/>
          </a:p>
        </p:txBody>
      </p:sp>
    </p:spTree>
    <p:extLst>
      <p:ext uri="{BB962C8B-B14F-4D97-AF65-F5344CB8AC3E}">
        <p14:creationId xmlns:p14="http://schemas.microsoft.com/office/powerpoint/2010/main" val="2312446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As mentioned previously, cleaning up the area after unloading a truck is a BEST PRACTICE as grain can be "slippery" when walked on. </a:t>
            </a:r>
          </a:p>
          <a:p>
            <a:r>
              <a:rPr lang="en-US" dirty="0"/>
              <a:t>Best to clean up after each truck to keep walking-working surfaces free of debris.</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43</a:t>
            </a:fld>
            <a:endParaRPr lang="en-VI"/>
          </a:p>
        </p:txBody>
      </p:sp>
    </p:spTree>
    <p:extLst>
      <p:ext uri="{BB962C8B-B14F-4D97-AF65-F5344CB8AC3E}">
        <p14:creationId xmlns:p14="http://schemas.microsoft.com/office/powerpoint/2010/main" val="1334078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err="1"/>
              <a:t>Defnition</a:t>
            </a:r>
            <a:r>
              <a:rPr lang="en-US" dirty="0"/>
              <a:t> of a choked leg.</a:t>
            </a:r>
          </a:p>
          <a:p>
            <a:r>
              <a:rPr lang="en-US" dirty="0"/>
              <a:t>ALWAYS LOTO before working on the grain leg to unplug it.</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44</a:t>
            </a:fld>
            <a:endParaRPr lang="en-VI"/>
          </a:p>
        </p:txBody>
      </p:sp>
    </p:spTree>
    <p:extLst>
      <p:ext uri="{BB962C8B-B14F-4D97-AF65-F5344CB8AC3E}">
        <p14:creationId xmlns:p14="http://schemas.microsoft.com/office/powerpoint/2010/main" val="1184102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View of a grain leg that is choked and spilled grain inside the leg. The grain cannot flow smoothly through the buckets and conveyor system and could cause belts to overheat.</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45</a:t>
            </a:fld>
            <a:endParaRPr lang="en-VI"/>
          </a:p>
        </p:txBody>
      </p:sp>
    </p:spTree>
    <p:extLst>
      <p:ext uri="{BB962C8B-B14F-4D97-AF65-F5344CB8AC3E}">
        <p14:creationId xmlns:p14="http://schemas.microsoft.com/office/powerpoint/2010/main" val="1574571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"Jogging" a grain leg by relatedly starting and stopping can cause a build up a heat and ignite a fire.</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46</a:t>
            </a:fld>
            <a:endParaRPr lang="en-VI"/>
          </a:p>
        </p:txBody>
      </p:sp>
    </p:spTree>
    <p:extLst>
      <p:ext uri="{BB962C8B-B14F-4D97-AF65-F5344CB8AC3E}">
        <p14:creationId xmlns:p14="http://schemas.microsoft.com/office/powerpoint/2010/main" val="1565729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If there is a dryer fire, shut off the electric and/or gas.</a:t>
            </a:r>
          </a:p>
          <a:p>
            <a:r>
              <a:rPr lang="en-US" dirty="0"/>
              <a:t>Prevent fires by regularly cleaning the dryer.</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47</a:t>
            </a:fld>
            <a:endParaRPr lang="en-VI"/>
          </a:p>
        </p:txBody>
      </p:sp>
    </p:spTree>
    <p:extLst>
      <p:ext uri="{BB962C8B-B14F-4D97-AF65-F5344CB8AC3E}">
        <p14:creationId xmlns:p14="http://schemas.microsoft.com/office/powerpoint/2010/main" val="229909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pPr marL="234475" indent="-234475" defTabSz="937900">
              <a:defRPr/>
            </a:pPr>
            <a:r>
              <a:rPr lang="en-US" sz="1200" b="1" dirty="0">
                <a:solidFill>
                  <a:prstClr val="black"/>
                </a:solidFill>
                <a:latin typeface="Lato Light" pitchFamily="34" charset="0"/>
              </a:rPr>
              <a:t>Explain</a:t>
            </a:r>
            <a:r>
              <a:rPr lang="en-US" sz="1200" dirty="0">
                <a:solidFill>
                  <a:prstClr val="black"/>
                </a:solidFill>
                <a:latin typeface="Lato Light" pitchFamily="34" charset="0"/>
              </a:rPr>
              <a:t> - All DOL grants require that employees are informed of their rights. </a:t>
            </a:r>
          </a:p>
          <a:p>
            <a:pPr marL="703425" lvl="1" indent="-234475" defTabSz="937900">
              <a:defRPr/>
            </a:pPr>
            <a:r>
              <a:rPr lang="en-US" sz="1200" dirty="0">
                <a:solidFill>
                  <a:prstClr val="black"/>
                </a:solidFill>
                <a:latin typeface="Lato Light" pitchFamily="34" charset="0"/>
              </a:rPr>
              <a:t>Employees are entitled to a safe and healthy working environment </a:t>
            </a:r>
          </a:p>
          <a:p>
            <a:pPr marL="703425" lvl="1" indent="-234475" defTabSz="937900">
              <a:defRPr/>
            </a:pPr>
            <a:r>
              <a:rPr lang="en-US" sz="1200" dirty="0">
                <a:solidFill>
                  <a:prstClr val="black"/>
                </a:solidFill>
                <a:latin typeface="Lato Light" pitchFamily="34" charset="0"/>
              </a:rPr>
              <a:t>To fair receive compensation for their work.</a:t>
            </a:r>
          </a:p>
          <a:p>
            <a:pPr marL="703425" lvl="1" indent="-234475" defTabSz="937900">
              <a:defRPr/>
            </a:pPr>
            <a:r>
              <a:rPr lang="en-US" sz="1200" dirty="0">
                <a:solidFill>
                  <a:prstClr val="black"/>
                </a:solidFill>
                <a:latin typeface="Lato Light" pitchFamily="34" charset="0"/>
              </a:rPr>
              <a:t>To report unsafe conditions to the OSHA hotline without punishment, </a:t>
            </a:r>
            <a:r>
              <a:rPr lang="en-US" sz="1200" dirty="0" err="1">
                <a:solidFill>
                  <a:prstClr val="black"/>
                </a:solidFill>
                <a:latin typeface="Lato Light" pitchFamily="34" charset="0"/>
              </a:rPr>
              <a:t>discrimination.or</a:t>
            </a:r>
            <a:r>
              <a:rPr lang="en-US" sz="1200" dirty="0">
                <a:solidFill>
                  <a:prstClr val="black"/>
                </a:solidFill>
                <a:latin typeface="Lato Light" pitchFamily="34" charset="0"/>
              </a:rPr>
              <a:t> other retaliation by the employer. </a:t>
            </a:r>
          </a:p>
          <a:p>
            <a:pPr marL="1125480" lvl="2" indent="-281370" defTabSz="937900">
              <a:defRPr/>
            </a:pPr>
            <a:r>
              <a:rPr lang="en-US" sz="1200" dirty="0">
                <a:solidFill>
                  <a:prstClr val="black"/>
                </a:solidFill>
                <a:latin typeface="Lato Light" pitchFamily="34" charset="0"/>
              </a:rPr>
              <a:t>Report occurrences of employer retaliation by calling, writing, or emailing the OSHA Area office within 30 days of the retaliation. </a:t>
            </a:r>
          </a:p>
          <a:p>
            <a:pPr marL="234475" indent="-234475" defTabSz="937900">
              <a:defRPr/>
            </a:pPr>
            <a:r>
              <a:rPr lang="en-US" sz="1200" b="1" dirty="0">
                <a:solidFill>
                  <a:prstClr val="black"/>
                </a:solidFill>
                <a:latin typeface="Lato Light" pitchFamily="34" charset="0"/>
              </a:rPr>
              <a:t>Explain</a:t>
            </a:r>
            <a:r>
              <a:rPr lang="en-US" sz="1200" dirty="0">
                <a:solidFill>
                  <a:prstClr val="black"/>
                </a:solidFill>
                <a:latin typeface="Lato Light" pitchFamily="34" charset="0"/>
              </a:rPr>
              <a:t> </a:t>
            </a:r>
            <a:r>
              <a:rPr lang="en-US" sz="1200" b="1" i="1" dirty="0">
                <a:solidFill>
                  <a:prstClr val="black"/>
                </a:solidFill>
                <a:latin typeface="Lato Light" pitchFamily="34" charset="0"/>
              </a:rPr>
              <a:t>- Employers have a legal responsibility to provide a safe workplace.</a:t>
            </a:r>
            <a:r>
              <a:rPr lang="en-US" sz="1200" dirty="0">
                <a:solidFill>
                  <a:prstClr val="black"/>
                </a:solidFill>
                <a:latin typeface="Lato Light" pitchFamily="34" charset="0"/>
              </a:rPr>
              <a:t> They must ensure the regulations which govern their business are instituted and followed when there is one or more employees. </a:t>
            </a:r>
          </a:p>
          <a:p>
            <a:pPr marL="234475" indent="-234475" defTabSz="937900">
              <a:defRPr/>
            </a:pPr>
            <a:r>
              <a:rPr lang="en-US" sz="1200" dirty="0">
                <a:solidFill>
                  <a:prstClr val="black"/>
                </a:solidFill>
                <a:latin typeface="Lato Light" pitchFamily="34" charset="0"/>
              </a:rPr>
              <a:t>Discuss - It is the employers’  responsibility to know the rules and laws  – federal and state.</a:t>
            </a:r>
          </a:p>
          <a:p>
            <a:pPr marL="703425" lvl="1" indent="-234475" defTabSz="937900">
              <a:defRPr/>
            </a:pPr>
            <a:r>
              <a:rPr lang="en-US" sz="1200" dirty="0">
                <a:solidFill>
                  <a:prstClr val="black"/>
                </a:solidFill>
                <a:latin typeface="Lato Light" pitchFamily="34" charset="0"/>
              </a:rPr>
              <a:t>It is employers’ responsibility to ensure employees, know, understand and follow regulations and company policies.</a:t>
            </a:r>
          </a:p>
          <a:p>
            <a:pPr marL="234475" indent="-234475" defTabSz="937900">
              <a:defRPr/>
            </a:pPr>
            <a:r>
              <a:rPr lang="en-US" sz="1200" b="1" dirty="0">
                <a:solidFill>
                  <a:prstClr val="black"/>
                </a:solidFill>
                <a:latin typeface="Lato Light" pitchFamily="34" charset="0"/>
              </a:rPr>
              <a:t>Stress</a:t>
            </a:r>
            <a:r>
              <a:rPr lang="en-US" sz="1200" dirty="0">
                <a:solidFill>
                  <a:prstClr val="black"/>
                </a:solidFill>
                <a:latin typeface="Lato Light" pitchFamily="34" charset="0"/>
              </a:rPr>
              <a:t> - If employers  are unsure of the regulations they should consult with the appropriate agency. Every state has an on-site consultation program jointly funded by OSHA and the state which provides assistance in learning and complying to the regulations. </a:t>
            </a:r>
          </a:p>
          <a:p>
            <a:pPr marL="703425" lvl="1" indent="-234475" defTabSz="937900">
              <a:defRPr/>
            </a:pPr>
            <a:r>
              <a:rPr lang="en-US" sz="1200" dirty="0">
                <a:solidFill>
                  <a:prstClr val="black"/>
                </a:solidFill>
                <a:latin typeface="Lato Light" pitchFamily="34" charset="0"/>
              </a:rPr>
              <a:t>The OSHA website provides contact information for each state’s on-site consultation program. </a:t>
            </a:r>
          </a:p>
          <a:p>
            <a:pPr marL="703425" lvl="1" indent="-234475" defTabSz="937900">
              <a:defRPr/>
            </a:pPr>
            <a:r>
              <a:rPr lang="en-US" sz="1200" dirty="0">
                <a:solidFill>
                  <a:prstClr val="black"/>
                </a:solidFill>
                <a:latin typeface="Lato Light" pitchFamily="34" charset="0"/>
              </a:rPr>
              <a:t>Illinois Department of Labor has the on-site consultation program in Illinois. </a:t>
            </a:r>
          </a:p>
          <a:p>
            <a:pPr marL="234475" indent="-234475" defTabSz="937900">
              <a:defRPr/>
            </a:pPr>
            <a:r>
              <a:rPr lang="en-US" sz="1200" dirty="0">
                <a:solidFill>
                  <a:prstClr val="black"/>
                </a:solidFill>
                <a:latin typeface="Lato Light" pitchFamily="34" charset="0"/>
              </a:rPr>
              <a:t>Stress - Employers should also know and understand the state’s laws as they may be more restrictive than OSHA.  Some states are governed by an OSHA State plan rather than federal OSHA. </a:t>
            </a:r>
          </a:p>
          <a:p>
            <a:pPr marL="703425" lvl="1" indent="-234475" defTabSz="937900">
              <a:defRPr/>
            </a:pPr>
            <a:r>
              <a:rPr lang="en-US" sz="1200" dirty="0">
                <a:solidFill>
                  <a:prstClr val="black"/>
                </a:solidFill>
                <a:latin typeface="Lato Light" pitchFamily="34" charset="0"/>
              </a:rPr>
              <a:t>Contact the state department of labor for questions. </a:t>
            </a:r>
          </a:p>
          <a:p>
            <a:pPr marL="703425" lvl="1" indent="-234475" defTabSz="937900">
              <a:defRPr/>
            </a:pPr>
            <a:r>
              <a:rPr lang="en-US" sz="1200" dirty="0">
                <a:solidFill>
                  <a:prstClr val="black"/>
                </a:solidFill>
                <a:latin typeface="Lato Light" pitchFamily="34" charset="0"/>
              </a:rPr>
              <a:t>Visit the OSHA website for information about state plans.</a:t>
            </a:r>
          </a:p>
          <a:p>
            <a:pPr marL="234475" indent="-234475" defTabSz="937900">
              <a:defRPr/>
            </a:pPr>
            <a:r>
              <a:rPr lang="en-US" sz="1200" b="1" dirty="0">
                <a:solidFill>
                  <a:prstClr val="black"/>
                </a:solidFill>
                <a:latin typeface="Lato Light" pitchFamily="34" charset="0"/>
              </a:rPr>
              <a:t>Remind employees </a:t>
            </a:r>
            <a:r>
              <a:rPr lang="en-US" sz="1200" dirty="0">
                <a:solidFill>
                  <a:prstClr val="black"/>
                </a:solidFill>
                <a:latin typeface="Lato Light" pitchFamily="34" charset="0"/>
              </a:rPr>
              <a:t>– it is the employee’s responsibility to follow the safety practices, policies, and procedures of their employers.</a:t>
            </a:r>
          </a:p>
          <a:p>
            <a:pPr marL="234475" indent="-234475" defTabSz="937900">
              <a:defRPr/>
            </a:pPr>
            <a:r>
              <a:rPr lang="en-US" sz="1200" b="1" dirty="0">
                <a:solidFill>
                  <a:prstClr val="black"/>
                </a:solidFill>
                <a:latin typeface="Lato Light" pitchFamily="34" charset="0"/>
              </a:rPr>
              <a:t>NOTE:</a:t>
            </a:r>
            <a:r>
              <a:rPr lang="en-US" sz="1200" dirty="0">
                <a:solidFill>
                  <a:prstClr val="black"/>
                </a:solidFill>
                <a:latin typeface="Lato Light" pitchFamily="34" charset="0"/>
              </a:rPr>
              <a:t>  It is ESPECIALLY imperative for youth/young workers to access information and know their rights, what to expect, and how to get help if needed.</a:t>
            </a:r>
          </a:p>
          <a:p>
            <a:pPr marL="234475" indent="-234475" defTabSz="937900">
              <a:defRPr/>
            </a:pPr>
            <a:r>
              <a:rPr lang="en-US" sz="1200" dirty="0">
                <a:solidFill>
                  <a:prstClr val="black"/>
                </a:solidFill>
                <a:latin typeface="Lato Light" pitchFamily="34" charset="0"/>
              </a:rPr>
              <a:t>More information about employee rights can be found on the OSHA website:  </a:t>
            </a:r>
            <a:r>
              <a:rPr lang="en-US" sz="1200" dirty="0">
                <a:solidFill>
                  <a:prstClr val="black"/>
                </a:solidFill>
                <a:latin typeface="Lato Light" pitchFamily="34" charset="0"/>
                <a:hlinkClick r:id="rId3"/>
              </a:rPr>
              <a:t>www.osha.gov</a:t>
            </a:r>
            <a:r>
              <a:rPr lang="en-US" sz="1200" dirty="0">
                <a:solidFill>
                  <a:prstClr val="black"/>
                </a:solidFill>
                <a:latin typeface="Lato Light" pitchFamily="34" charset="0"/>
              </a:rPr>
              <a:t>   or the Department of Labor’s main website </a:t>
            </a:r>
            <a:r>
              <a:rPr lang="en-US" sz="1200" dirty="0">
                <a:solidFill>
                  <a:prstClr val="black"/>
                </a:solidFill>
                <a:latin typeface="Lato Light" pitchFamily="34" charset="0"/>
                <a:hlinkClick r:id="rId4"/>
              </a:rPr>
              <a:t>www.dol.gov</a:t>
            </a:r>
            <a:r>
              <a:rPr lang="en-US" sz="1200" dirty="0">
                <a:solidFill>
                  <a:prstClr val="black"/>
                </a:solidFill>
                <a:latin typeface="Lato Light" pitchFamily="34" charset="0"/>
              </a:rPr>
              <a:t> .</a:t>
            </a:r>
          </a:p>
          <a:p>
            <a:pPr marL="234475" indent="-234475" defTabSz="937900">
              <a:defRPr/>
            </a:pPr>
            <a:r>
              <a:rPr lang="en-US" sz="1200" dirty="0">
                <a:solidFill>
                  <a:prstClr val="black"/>
                </a:solidFill>
                <a:latin typeface="Lato Light" pitchFamily="34" charset="0"/>
              </a:rPr>
              <a:t>Information about whistleblower protection can be found at </a:t>
            </a:r>
            <a:r>
              <a:rPr lang="en-US" sz="1200" dirty="0">
                <a:solidFill>
                  <a:prstClr val="black"/>
                </a:solidFill>
                <a:latin typeface="Lato Light" pitchFamily="34" charset="0"/>
                <a:hlinkClick r:id="rId5"/>
              </a:rPr>
              <a:t>www.whistleblowers.gov</a:t>
            </a:r>
            <a:r>
              <a:rPr lang="en-US" sz="1200" dirty="0">
                <a:solidFill>
                  <a:prstClr val="black"/>
                </a:solidFill>
                <a:latin typeface="Lato Light" pitchFamily="34" charset="0"/>
              </a:rPr>
              <a:t> </a:t>
            </a:r>
          </a:p>
          <a:p>
            <a:endParaRPr lang="en-VI" dirty="0"/>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CEE13D99-77E3-42DD-9E44-E7ACE93B871D}" type="slidenum">
              <a:rPr kumimoji="0" lang="en-US" sz="1000" b="0" i="0" u="none" strike="noStrike" kern="1200" cap="none" spc="0" normalizeH="0" baseline="0" noProof="0">
                <a:ln>
                  <a:noFill/>
                </a:ln>
                <a:solidFill>
                  <a:prstClr val="black">
                    <a:lumMod val="50000"/>
                    <a:lumOff val="50000"/>
                  </a:prstClr>
                </a:solidFill>
                <a:effectLst/>
                <a:uLnTx/>
                <a:uFillTx/>
                <a:latin typeface="Lato Light" pitchFamily="34" charset="0"/>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lumMod val="50000"/>
                  <a:lumOff val="50000"/>
                </a:prstClr>
              </a:solidFill>
              <a:effectLst/>
              <a:uLnTx/>
              <a:uFillTx/>
              <a:latin typeface="Lato Light" pitchFamily="34" charset="0"/>
              <a:ea typeface="+mn-ea"/>
              <a:cs typeface="+mn-cs"/>
            </a:endParaRPr>
          </a:p>
        </p:txBody>
      </p:sp>
    </p:spTree>
    <p:extLst>
      <p:ext uri="{BB962C8B-B14F-4D97-AF65-F5344CB8AC3E}">
        <p14:creationId xmlns:p14="http://schemas.microsoft.com/office/powerpoint/2010/main" val="2901802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Notice the fall protection railings.</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48</a:t>
            </a:fld>
            <a:endParaRPr lang="en-VI"/>
          </a:p>
        </p:txBody>
      </p:sp>
    </p:spTree>
    <p:extLst>
      <p:ext uri="{BB962C8B-B14F-4D97-AF65-F5344CB8AC3E}">
        <p14:creationId xmlns:p14="http://schemas.microsoft.com/office/powerpoint/2010/main" val="13875742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The inside of a dryer.</a:t>
            </a:r>
          </a:p>
          <a:p>
            <a:r>
              <a:rPr lang="en-US" dirty="0"/>
              <a:t>A type of resin like substance can build up and catch fire. </a:t>
            </a:r>
          </a:p>
          <a:p>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49</a:t>
            </a:fld>
            <a:endParaRPr lang="en-VI"/>
          </a:p>
        </p:txBody>
      </p:sp>
    </p:spTree>
    <p:extLst>
      <p:ext uri="{BB962C8B-B14F-4D97-AF65-F5344CB8AC3E}">
        <p14:creationId xmlns:p14="http://schemas.microsoft.com/office/powerpoint/2010/main" val="1538206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Protect against fall hazards at grain loading locations with a guardrail system around the platform.</a:t>
            </a:r>
          </a:p>
          <a:p>
            <a:r>
              <a:rPr lang="en-US" dirty="0"/>
              <a:t>RIGHT – This is completely unsafe and improper use of ladder.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51</a:t>
            </a:fld>
            <a:endParaRPr lang="en-VI"/>
          </a:p>
        </p:txBody>
      </p:sp>
    </p:spTree>
    <p:extLst>
      <p:ext uri="{BB962C8B-B14F-4D97-AF65-F5344CB8AC3E}">
        <p14:creationId xmlns:p14="http://schemas.microsoft.com/office/powerpoint/2010/main" val="235197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Injury Incident</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52</a:t>
            </a:fld>
            <a:endParaRPr lang="en-VI"/>
          </a:p>
        </p:txBody>
      </p:sp>
    </p:spTree>
    <p:extLst>
      <p:ext uri="{BB962C8B-B14F-4D97-AF65-F5344CB8AC3E}">
        <p14:creationId xmlns:p14="http://schemas.microsoft.com/office/powerpoint/2010/main" val="1214675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Stay Alert when loading/unloading grain to known and potential hazards.</a:t>
            </a:r>
          </a:p>
          <a:p>
            <a:r>
              <a:rPr lang="en-US" dirty="0"/>
              <a:t>Train employees and drivers about hazards and the procedures for unloading grain to minimize risks.</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55</a:t>
            </a:fld>
            <a:endParaRPr lang="en-VI"/>
          </a:p>
        </p:txBody>
      </p:sp>
    </p:spTree>
    <p:extLst>
      <p:ext uri="{BB962C8B-B14F-4D97-AF65-F5344CB8AC3E}">
        <p14:creationId xmlns:p14="http://schemas.microsoft.com/office/powerpoint/2010/main" val="269142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pPr marL="241626" indent="-241626" defTabSz="938961">
              <a:defRPr/>
            </a:pPr>
            <a:r>
              <a:rPr lang="en-US" dirty="0">
                <a:solidFill>
                  <a:prstClr val="black"/>
                </a:solidFill>
              </a:rPr>
              <a:t>Introduce the learning objectives. These are the knowledge the participant should acquire as well as tasks or skills they should learn to perform.</a:t>
            </a:r>
          </a:p>
          <a:p>
            <a:pPr marL="241626" indent="-241626" defTabSz="938961">
              <a:defRPr/>
            </a:pPr>
            <a:r>
              <a:rPr lang="en-US" dirty="0">
                <a:solidFill>
                  <a:prstClr val="black"/>
                </a:solidFill>
              </a:rPr>
              <a:t>Explain – the module was designed to seek interaction from the participants.  Questions will be asked throughout to generate discussion.  </a:t>
            </a:r>
          </a:p>
          <a:p>
            <a:pPr marL="241626" indent="-241626" defTabSz="938961">
              <a:defRPr/>
            </a:pPr>
            <a:r>
              <a:rPr lang="en-US" dirty="0">
                <a:solidFill>
                  <a:prstClr val="black"/>
                </a:solidFill>
              </a:rPr>
              <a:t>Encourage – the sharing of ideas, information, experiences so everyone can learn.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E19E-176A-47A6-8D2D-365132E40E2A}" type="slidenum">
              <a:rPr kumimoji="0" lang="en-US" sz="10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Grain Handling Safety Coalition – Ag Confined Spaces</a:t>
            </a: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203010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pPr marL="241626" indent="-241626" defTabSz="938961">
              <a:defRPr/>
            </a:pPr>
            <a:r>
              <a:rPr lang="en-US" b="1" dirty="0">
                <a:solidFill>
                  <a:prstClr val="black"/>
                </a:solidFill>
              </a:rPr>
              <a:t>Introduce</a:t>
            </a:r>
            <a:r>
              <a:rPr lang="en-US" dirty="0">
                <a:solidFill>
                  <a:prstClr val="black"/>
                </a:solidFill>
              </a:rPr>
              <a:t> the module topics/outline.</a:t>
            </a:r>
          </a:p>
          <a:p>
            <a:pPr marL="241626" indent="-241626" defTabSz="938961">
              <a:defRPr/>
            </a:pPr>
            <a:r>
              <a:rPr lang="en-US" b="1" dirty="0">
                <a:solidFill>
                  <a:prstClr val="black"/>
                </a:solidFill>
              </a:rPr>
              <a:t>Explain</a:t>
            </a:r>
            <a:r>
              <a:rPr lang="en-US" dirty="0">
                <a:solidFill>
                  <a:prstClr val="black"/>
                </a:solidFill>
              </a:rPr>
              <a:t> the main sections may have subtopics which will be introduced at the beginning of each section.</a:t>
            </a:r>
          </a:p>
          <a:p>
            <a:pPr marL="241626" indent="-241626" defTabSz="938961">
              <a:defRPr/>
            </a:pPr>
            <a:r>
              <a:rPr lang="en-US" dirty="0">
                <a:solidFill>
                  <a:prstClr val="black"/>
                </a:solidFill>
              </a:rPr>
              <a:t>Subtopics include areas such as coverage of the confined space standard, employer responsibilities, a permit required confined space program requirements, permit requirements, reclassification of a confined space, and alternate procedures.</a:t>
            </a:r>
          </a:p>
          <a:p>
            <a:pPr marL="241626" indent="-241626" defTabSz="938961">
              <a:defRPr/>
            </a:pPr>
            <a:r>
              <a:rPr lang="en-US" dirty="0">
                <a:solidFill>
                  <a:prstClr val="black"/>
                </a:solidFill>
              </a:rPr>
              <a:t>Stress – this training is intended to be interactive.  You’ll be asking for examples of different hazards from the participants and supplementing points in training with real life examples.</a:t>
            </a:r>
          </a:p>
          <a:p>
            <a:pPr marL="241626" indent="-241626" defTabSz="938961">
              <a:defRPr/>
            </a:pPr>
            <a:r>
              <a:rPr lang="en-US" dirty="0">
                <a:solidFill>
                  <a:prstClr val="black"/>
                </a:solidFill>
              </a:rPr>
              <a:t>State - Part of the goal of this training is to share information and ideas about best practices, look at the realistic ways tasks are performed, discuss barriers to employing safe practices and solutions to those barriers. </a:t>
            </a:r>
          </a:p>
          <a:p>
            <a:pPr marL="241626" indent="-241626" defTabSz="938961">
              <a:defRPr/>
            </a:pPr>
            <a:r>
              <a:rPr lang="en-US" dirty="0">
                <a:solidFill>
                  <a:prstClr val="black"/>
                </a:solidFill>
              </a:rPr>
              <a:t>Emphasize - We will be discussing what types of incentives are needed in terms of changing perceptions &amp; attitudes and the cost of safety practices.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E19E-176A-47A6-8D2D-365132E40E2A}" type="slidenum">
              <a:rPr kumimoji="0" lang="en-US" sz="10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Grain Handling Safety Coalition – Ag Confined Spaces</a:t>
            </a: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852174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Ten (10) Focus areas during the busy harvest season to increase safety.</a:t>
            </a:r>
          </a:p>
          <a:p>
            <a:r>
              <a:rPr lang="en-US" dirty="0"/>
              <a:t>Emergency Action Plans are not just for grain engulfment but should cover all types of emergencies including weather, fire, chemical spills, vehicle accidents, etc. Harvest is a busy time. Having the plans in place and ensuring employees know what they are can decrease delays in responding effectively to emergency events.</a:t>
            </a:r>
          </a:p>
          <a:p>
            <a:r>
              <a:rPr lang="en-US" dirty="0"/>
              <a:t>Fatigue is an often unrecognized hazard. During harvest producers and commercial elevators are working long hours. Fatigue can lead to accidents and injuries which may not otherwise occur.  Employers and employees should be aware of signs of fatigue and know its affects on decision making and ability to perform job tasks.</a:t>
            </a:r>
          </a:p>
          <a:p>
            <a:r>
              <a:rPr lang="en-US" dirty="0"/>
              <a:t>Covid-19 protocols or rather any infectious disease protocols should be followed to prevent illness outbreaks among workers. When workers are already fatigued, they are more susceptible to picking up illnesses, adding to increased injury/accident risk. At a time when additional, temporary help is required to handle the volume, high levels of absenteeism due to illness is difficult to accommodate. The best way to avoid this is to use recognized prevention protocols and encourage sick workers to stay home to prevent the spread of illness.</a:t>
            </a:r>
          </a:p>
          <a:p>
            <a:r>
              <a:rPr lang="en-US" dirty="0"/>
              <a:t>Personal Protective Equipment is a "last defense" but the proper use of PPE can reduce injuries as well as protect workers against health hazards such as respiratory infections. Grain dust contains fungi and bacteria which can lead to chronic respiratory illness. Loading and unloading grain exposes workers to large amounts of dust. Proper PPE can reduce exposure.</a:t>
            </a:r>
          </a:p>
          <a:p>
            <a:r>
              <a:rPr lang="en-US" dirty="0"/>
              <a:t>Customer Relations – Good relations with customers can significantly impact the safety of workers.  Many elevators are located in small, rural, communities. Often the same people are hauling the grain into the local elevators. When there are strong, positive relationships the drivers and elevator personnel there tends to be greater vigilance and adherence to safety measures.</a:t>
            </a:r>
          </a:p>
          <a:p>
            <a:r>
              <a:rPr lang="en-US" dirty="0"/>
              <a:t>Dump Pit Safety – The dump pits are extremely busy during harvest. Having established procedures and safety practices in place is important to reducing accidents and injuries.</a:t>
            </a:r>
          </a:p>
          <a:p>
            <a:r>
              <a:rPr lang="en-US" dirty="0"/>
              <a:t>Housekeeping &amp; Preventative maintenance – keeping dump pits, roadways, walkways, and other high traffic areas clean of spilled products, and other hazards such as oil spills, etc. decreases exposure to slip/tri and fall </a:t>
            </a:r>
            <a:r>
              <a:rPr lang="en-US" dirty="0" err="1"/>
              <a:t>hazards.Keeping</a:t>
            </a:r>
            <a:r>
              <a:rPr lang="en-US" dirty="0"/>
              <a:t> dust levels down int bucket elevators, etc. when there is such </a:t>
            </a:r>
            <a:r>
              <a:rPr lang="en-US" dirty="0" err="1"/>
              <a:t>hhigh</a:t>
            </a:r>
            <a:r>
              <a:rPr lang="en-US" dirty="0"/>
              <a:t> volume of grain being moved, decreases the risk of hot spots, belt rubs, etc. which can lead to fires and explosions.</a:t>
            </a:r>
          </a:p>
          <a:p>
            <a:r>
              <a:rPr lang="en-US" dirty="0"/>
              <a:t>Unplugging Grin Legs – Again, the volume of grain being moved during harvest increases risk. Keeping grain legs in good operating condition, unplugging grain legs when it occurs, and being vigilant in observing any problems prevents the risk of fire/explosion, and other hazards.</a:t>
            </a:r>
          </a:p>
          <a:p>
            <a:r>
              <a:rPr lang="en-US" dirty="0"/>
              <a:t>Grain Dryer Operation Safety – Grain Dryers have several hazards associated with their use including high temperatures, confined spaces, and fire potential. During this high volume period, it is critical to follow safety procedures. Harvest is a time when many grain dryer fires occur. </a:t>
            </a:r>
          </a:p>
          <a:p>
            <a:r>
              <a:rPr lang="en-US" dirty="0"/>
              <a:t>Back Safety – This is a time of intense physical work – bending, lifting, stretching, twisting, climbing, pulling, walking, etc. Workers need to pay attention to how they are completing tasks and take care to reduce strains and sprains of the back and other muscles.  Strains and sprains are usually the biggest injury category in elevators.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7</a:t>
            </a:fld>
            <a:endParaRPr lang="en-VI"/>
          </a:p>
        </p:txBody>
      </p:sp>
    </p:spTree>
    <p:extLst>
      <p:ext uri="{BB962C8B-B14F-4D97-AF65-F5344CB8AC3E}">
        <p14:creationId xmlns:p14="http://schemas.microsoft.com/office/powerpoint/2010/main" val="1999908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All workers should know the evacuation plans and assembly points for different types of emergencies especially those related to weather and fires.</a:t>
            </a:r>
          </a:p>
          <a:p>
            <a:r>
              <a:rPr lang="en-US" dirty="0"/>
              <a:t>Evacuation routes and assembly areas should be clearly marked both for employees and visitors.</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9</a:t>
            </a:fld>
            <a:endParaRPr lang="en-VI"/>
          </a:p>
        </p:txBody>
      </p:sp>
    </p:spTree>
    <p:extLst>
      <p:ext uri="{BB962C8B-B14F-4D97-AF65-F5344CB8AC3E}">
        <p14:creationId xmlns:p14="http://schemas.microsoft.com/office/powerpoint/2010/main" val="3742002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Emergency phone numbers should be posted in several locations throughout the facility as well as in vehicles and equipment.</a:t>
            </a:r>
          </a:p>
          <a:p>
            <a:r>
              <a:rPr lang="en-US" dirty="0"/>
              <a:t>All workers should know where these are located and who to call.</a:t>
            </a:r>
          </a:p>
          <a:p>
            <a:r>
              <a:rPr lang="en-US" dirty="0"/>
              <a:t>Notice on this emergency number list are contacts for heavy equipment – bulldozer/backhoe, crane, etc. which may be needed.</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10</a:t>
            </a:fld>
            <a:endParaRPr lang="en-VI"/>
          </a:p>
        </p:txBody>
      </p:sp>
    </p:spTree>
    <p:extLst>
      <p:ext uri="{BB962C8B-B14F-4D97-AF65-F5344CB8AC3E}">
        <p14:creationId xmlns:p14="http://schemas.microsoft.com/office/powerpoint/2010/main" val="1176664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NO LOG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0" i="1">
                <a:solidFill>
                  <a:srgbClr val="356454"/>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dirty="0"/>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2" name="Title 1"/>
          <p:cNvSpPr>
            <a:spLocks noGrp="1"/>
          </p:cNvSpPr>
          <p:nvPr>
            <p:ph type="ctrTitle"/>
          </p:nvPr>
        </p:nvSpPr>
        <p:spPr>
          <a:xfrm>
            <a:off x="1524000" y="1122363"/>
            <a:ext cx="9144000" cy="2387600"/>
          </a:xfrm>
        </p:spPr>
        <p:txBody>
          <a:bodyPr anchor="b"/>
          <a:lstStyle>
            <a:lvl1pPr algn="ctr">
              <a:defRPr sz="6000" i="0">
                <a:solidFill>
                  <a:srgbClr val="142D63"/>
                </a:solidFill>
                <a:latin typeface="Times New Roman" panose="02020603050405020304" pitchFamily="18" charset="0"/>
                <a:ea typeface="Segoe UI Symbol" panose="020B0502040204020203" pitchFamily="34"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562983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624" y="1709738"/>
            <a:ext cx="10972800" cy="2852737"/>
          </a:xfrm>
        </p:spPr>
        <p:txBody>
          <a:bodyPr anchor="b"/>
          <a:lstStyle>
            <a:lvl1pPr>
              <a:defRPr sz="6000">
                <a:solidFill>
                  <a:srgbClr val="142D6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03624" y="4589463"/>
            <a:ext cx="10972800" cy="1500187"/>
          </a:xfrm>
        </p:spPr>
        <p:txBody>
          <a:bodyPr>
            <a:normAutofit/>
          </a:bodyPr>
          <a:lstStyle>
            <a:lvl1pPr marL="0" indent="0">
              <a:buNone/>
              <a:defRPr sz="3600" i="0">
                <a:solidFill>
                  <a:srgbClr val="356454"/>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8B87356D-1D0D-420E-BE32-E92A7B3B65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spTree>
    <p:extLst>
      <p:ext uri="{BB962C8B-B14F-4D97-AF65-F5344CB8AC3E}">
        <p14:creationId xmlns:p14="http://schemas.microsoft.com/office/powerpoint/2010/main" val="2157746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4C2D4F-E3A3-4C8B-9759-E9D9549DE72E}"/>
              </a:ext>
            </a:extLst>
          </p:cNvPr>
          <p:cNvSpPr/>
          <p:nvPr/>
        </p:nvSpPr>
        <p:spPr>
          <a:xfrm>
            <a:off x="-18767" y="0"/>
            <a:ext cx="12229537"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VI" sz="1350" b="0" i="0" u="none" strike="noStrike" kern="1200" cap="none" spc="0" normalizeH="0" baseline="0" noProof="0">
              <a:ln>
                <a:noFill/>
              </a:ln>
              <a:solidFill>
                <a:srgbClr val="D9D9D9"/>
              </a:solidFill>
              <a:effectLst/>
              <a:uLnTx/>
              <a:uFillTx/>
              <a:latin typeface="Calibri"/>
              <a:ea typeface="+mn-ea"/>
              <a:cs typeface="+mn-cs"/>
            </a:endParaRPr>
          </a:p>
        </p:txBody>
      </p:sp>
      <p:sp>
        <p:nvSpPr>
          <p:cNvPr id="7" name="Text Placeholder 6">
            <a:extLst>
              <a:ext uri="{FF2B5EF4-FFF2-40B4-BE49-F238E27FC236}">
                <a16:creationId xmlns:a16="http://schemas.microsoft.com/office/drawing/2014/main" id="{201A741C-4E73-4CA8-8009-561DCB5B2B96}"/>
              </a:ext>
            </a:extLst>
          </p:cNvPr>
          <p:cNvSpPr>
            <a:spLocks noGrp="1"/>
          </p:cNvSpPr>
          <p:nvPr>
            <p:ph type="body" sz="quarter" idx="13"/>
          </p:nvPr>
        </p:nvSpPr>
        <p:spPr>
          <a:xfrm>
            <a:off x="304800" y="228601"/>
            <a:ext cx="5791200" cy="5028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dirty="0"/>
          </a:p>
        </p:txBody>
      </p:sp>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04800" y="5347130"/>
            <a:ext cx="11633200" cy="822960"/>
          </a:xfrm>
        </p:spPr>
        <p:txBody>
          <a:bodyPr/>
          <a:lstStyle/>
          <a:p>
            <a:r>
              <a:rPr lang="en-US"/>
              <a:t>Click to edit Master title style</a:t>
            </a:r>
            <a:endParaRPr lang="en-VI"/>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2D542A92-E4FF-4858-801A-07727BFCB478}" type="datetime1">
              <a:rPr lang="en-US" smtClean="0">
                <a:solidFill>
                  <a:prstClr val="black">
                    <a:tint val="75000"/>
                  </a:prstClr>
                </a:solidFill>
              </a:r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4078861653"/>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3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rgbClr val="FBB040"/>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0AC63F75-3929-4953-A453-5CB70AB3CFA1}" type="datetime1">
              <a:rPr lang="en-US" smtClean="0">
                <a:solidFill>
                  <a:prstClr val="black">
                    <a:tint val="75000"/>
                  </a:prstClr>
                </a:solidFill>
              </a:r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76569951"/>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4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rgbClr val="FBB040"/>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pic>
        <p:nvPicPr>
          <p:cNvPr id="10" name="Picture 9">
            <a:extLst>
              <a:ext uri="{FF2B5EF4-FFF2-40B4-BE49-F238E27FC236}">
                <a16:creationId xmlns:a16="http://schemas.microsoft.com/office/drawing/2014/main" id="{1EEB08D9-FBED-4CD2-AD51-41932037D2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947756"/>
            <a:ext cx="12192000" cy="1028700"/>
          </a:xfrm>
          <a:prstGeom prst="rect">
            <a:avLst/>
          </a:prstGeom>
        </p:spPr>
      </p:pic>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04800" y="228600"/>
            <a:ext cx="11633200" cy="822960"/>
          </a:xfrm>
        </p:spPr>
        <p:txBody>
          <a:bodyPr/>
          <a:lstStyle/>
          <a:p>
            <a:r>
              <a:rPr lang="en-US"/>
              <a:t>Click to edit Master title style</a:t>
            </a:r>
            <a:endParaRPr lang="en-VI" dirty="0"/>
          </a:p>
        </p:txBody>
      </p:sp>
      <p:sp>
        <p:nvSpPr>
          <p:cNvPr id="4" name="Slide Number Placeholder 3"/>
          <p:cNvSpPr>
            <a:spLocks noGrp="1"/>
          </p:cNvSpPr>
          <p:nvPr>
            <p:ph type="sldNum" sz="quarter" idx="12"/>
          </p:nvPr>
        </p:nvSpPr>
        <p:spPr>
          <a:xfrm>
            <a:off x="9109172" y="6342617"/>
            <a:ext cx="2844800" cy="365125"/>
          </a:xfrm>
        </p:spPr>
        <p:txBody>
          <a:bodyPr anchor="b"/>
          <a:lstStyle>
            <a:lvl1pPr>
              <a:defRPr sz="1000" b="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4261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E4E8B2A-43EE-4F85-B650-B958139F14CA}" type="datetime1">
              <a:rPr lang="en-US" smtClean="0">
                <a:solidFill>
                  <a:prstClr val="black">
                    <a:tint val="75000"/>
                  </a:prstClr>
                </a:solidFill>
              </a:r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42617"/>
            <a:ext cx="3860800" cy="365125"/>
          </a:xfrm>
          <a:prstGeom prst="rect">
            <a:avLst/>
          </a:prstGeom>
        </p:spPr>
        <p:txBody>
          <a:bodyPr vert="horz" lIns="91440" tIns="45720" rIns="91440" bIns="45720" rtlCol="0" anchor="b"/>
          <a:lstStyle>
            <a:lvl1pPr algn="ctr">
              <a:defRPr sz="900">
                <a:solidFill>
                  <a:schemeClr val="tx1">
                    <a:lumMod val="10000"/>
                    <a:lumOff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3698805772"/>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7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chemeClr val="accent1"/>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55600" y="228600"/>
            <a:ext cx="11582400" cy="822960"/>
          </a:xfrm>
        </p:spPr>
        <p:txBody>
          <a:bodyPr/>
          <a:lstStyle/>
          <a:p>
            <a:r>
              <a:rPr lang="en-US"/>
              <a:t>Click to edit Master title style</a:t>
            </a:r>
            <a:endParaRPr lang="en-VI" dirty="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7B8A0665-E391-4B9E-944F-517456D48B0C}" type="datetime1">
              <a:rPr lang="en-US" smtClean="0">
                <a:solidFill>
                  <a:prstClr val="black">
                    <a:tint val="75000"/>
                  </a:prstClr>
                </a:solidFill>
              </a:r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265487781"/>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a:xfrm>
            <a:off x="304800" y="228600"/>
            <a:ext cx="4419600" cy="1162050"/>
          </a:xfrm>
        </p:spPr>
        <p:txBody>
          <a:bodyPr anchor="b">
            <a:noAutofit/>
          </a:bodyPr>
          <a:lstStyle>
            <a:lvl1pPr algn="l">
              <a:defRPr sz="2800" b="1"/>
            </a:lvl1pPr>
          </a:lstStyle>
          <a:p>
            <a:r>
              <a:rPr lang="en-US"/>
              <a:t>Click to edit Master title style</a:t>
            </a:r>
            <a:endParaRPr lang="en-US" dirty="0"/>
          </a:p>
        </p:txBody>
      </p:sp>
      <p:sp>
        <p:nvSpPr>
          <p:cNvPr id="4" name="Text Placeholder 3"/>
          <p:cNvSpPr>
            <a:spLocks noGrp="1"/>
          </p:cNvSpPr>
          <p:nvPr>
            <p:ph type="body" sz="half" idx="2"/>
          </p:nvPr>
        </p:nvSpPr>
        <p:spPr>
          <a:xfrm>
            <a:off x="304800" y="1390650"/>
            <a:ext cx="4419600" cy="4781550"/>
          </a:xfrm>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351E119D-2E47-422D-AE62-CE2767A4E797}" type="datetime1">
              <a:rPr lang="en-US" smtClean="0">
                <a:solidFill>
                  <a:prstClr val="black">
                    <a:tint val="75000"/>
                  </a:prstClr>
                </a:solidFill>
              </a:rPr>
              <a:t>3/16/2026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4876800" y="228600"/>
            <a:ext cx="70104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0" y="1371600"/>
            <a:ext cx="4724400" cy="0"/>
          </a:xfrm>
          <a:prstGeom prst="line">
            <a:avLst/>
          </a:prstGeom>
          <a:ln w="28575"/>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86388432"/>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icture with paragraph">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Text Placeholder 3"/>
          <p:cNvSpPr>
            <a:spLocks noGrp="1"/>
          </p:cNvSpPr>
          <p:nvPr>
            <p:ph type="body" sz="half" idx="2"/>
          </p:nvPr>
        </p:nvSpPr>
        <p:spPr>
          <a:xfrm>
            <a:off x="304800" y="1257300"/>
            <a:ext cx="4419600" cy="4914900"/>
          </a:xfrm>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0F1D68C9-CCCB-4626-80BF-66B8CE4C0D63}" type="datetime1">
              <a:rPr lang="en-US" smtClean="0">
                <a:solidFill>
                  <a:prstClr val="black">
                    <a:tint val="75000"/>
                  </a:prstClr>
                </a:solidFill>
              </a:rPr>
              <a:t>3/16/2026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4876800" y="1257300"/>
            <a:ext cx="7010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C311FD36-96BA-4FC5-96E6-A211D1CBCFF3}"/>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72801154"/>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 column content boxe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6" name="Content Placeholder 5"/>
          <p:cNvSpPr>
            <a:spLocks noGrp="1"/>
          </p:cNvSpPr>
          <p:nvPr>
            <p:ph sz="quarter" idx="13"/>
          </p:nvPr>
        </p:nvSpPr>
        <p:spPr>
          <a:xfrm>
            <a:off x="304800" y="1257300"/>
            <a:ext cx="4419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04C5A3BC-C594-4819-AA8B-49ACD61F3E6D}" type="datetime1">
              <a:rPr lang="en-US" smtClean="0">
                <a:solidFill>
                  <a:prstClr val="black">
                    <a:tint val="75000"/>
                  </a:prstClr>
                </a:solidFill>
              </a:rPr>
              <a:t>3/16/2026</a:t>
            </a:fld>
            <a:endParaRPr lang="en-US">
              <a:solidFill>
                <a:prstClr val="black">
                  <a:tint val="75000"/>
                </a:prstClr>
              </a:solidFill>
            </a:endParaRPr>
          </a:p>
        </p:txBody>
      </p:sp>
      <p:sp>
        <p:nvSpPr>
          <p:cNvPr id="9"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11" name="Content Placeholder 10"/>
          <p:cNvSpPr>
            <a:spLocks noGrp="1"/>
          </p:cNvSpPr>
          <p:nvPr>
            <p:ph sz="quarter" idx="14"/>
          </p:nvPr>
        </p:nvSpPr>
        <p:spPr>
          <a:xfrm>
            <a:off x="4876800" y="1257300"/>
            <a:ext cx="7010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345609E-C01C-429A-953D-CBC78D78FE4A}"/>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880218868"/>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304800" y="4229100"/>
            <a:ext cx="11582400" cy="685800"/>
          </a:xfrm>
        </p:spPr>
        <p:txBody>
          <a:bodyPr anchor="t">
            <a:noAutofit/>
          </a:bodyPr>
          <a:lstStyle>
            <a:lvl1pPr algn="l">
              <a:defRPr sz="4000" b="1"/>
            </a:lvl1pPr>
          </a:lstStyle>
          <a:p>
            <a:r>
              <a:rPr lang="en-US"/>
              <a:t>Click to edit Master title style</a:t>
            </a:r>
            <a:endParaRPr lang="en-US" dirty="0"/>
          </a:p>
        </p:txBody>
      </p:sp>
      <p:sp>
        <p:nvSpPr>
          <p:cNvPr id="3" name="Picture Placeholder 2"/>
          <p:cNvSpPr>
            <a:spLocks noGrp="1"/>
          </p:cNvSpPr>
          <p:nvPr>
            <p:ph type="pic" idx="1"/>
          </p:nvPr>
        </p:nvSpPr>
        <p:spPr>
          <a:xfrm>
            <a:off x="304800" y="228600"/>
            <a:ext cx="11582400" cy="4000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90052" y="4914900"/>
            <a:ext cx="11582400" cy="1371600"/>
          </a:xfrm>
        </p:spPr>
        <p:txBody>
          <a:bodyPr>
            <a:normAutofit/>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642C491-5BC3-4003-AA4E-BB5176D363E1}" type="datetime1">
              <a:rPr lang="en-US" smtClean="0">
                <a:solidFill>
                  <a:prstClr val="black">
                    <a:tint val="75000"/>
                  </a:prstClr>
                </a:solidFill>
              </a:rPr>
              <a:t>3/16/2026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29636654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900">
                <a:solidFill>
                  <a:schemeClr val="bg1">
                    <a:lumMod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Picture Placeholder 2"/>
          <p:cNvSpPr>
            <a:spLocks noGrp="1"/>
          </p:cNvSpPr>
          <p:nvPr>
            <p:ph type="pic" idx="1"/>
          </p:nvPr>
        </p:nvSpPr>
        <p:spPr>
          <a:xfrm>
            <a:off x="304800" y="1257300"/>
            <a:ext cx="11582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90052" y="4800600"/>
            <a:ext cx="11582400" cy="1485900"/>
          </a:xfrm>
        </p:spPr>
        <p:txBody>
          <a:bodyPr>
            <a:normAutofit/>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90000"/>
                  </a:schemeClr>
                </a:solidFill>
                <a:latin typeface="Lato Light" panose="020F0302020204030203" pitchFamily="34" charset="0"/>
                <a:cs typeface="Arial" pitchFamily="34" charset="0"/>
              </a:defRPr>
            </a:lvl1pPr>
          </a:lstStyle>
          <a:p>
            <a:fld id="{0E8087B1-849E-48DC-BF56-869AAF0A1D40}" type="datetime1">
              <a:rPr lang="en-US" smtClean="0">
                <a:solidFill>
                  <a:prstClr val="black">
                    <a:tint val="75000"/>
                  </a:prstClr>
                </a:solidFill>
              </a:rPr>
              <a:t>3/16/2026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5" name="Title 4"/>
          <p:cNvSpPr>
            <a:spLocks noGrp="1"/>
          </p:cNvSpPr>
          <p:nvPr>
            <p:ph type="title"/>
          </p:nvPr>
        </p:nvSpPr>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956E1770-28F5-4C36-948F-8880883E7F77}"/>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9" name="Slide Number Placeholder 6">
            <a:extLst>
              <a:ext uri="{FF2B5EF4-FFF2-40B4-BE49-F238E27FC236}">
                <a16:creationId xmlns:a16="http://schemas.microsoft.com/office/drawing/2014/main" id="{491E351E-7B7A-4AB5-8750-878F333CEE97}"/>
              </a:ext>
            </a:extLst>
          </p:cNvPr>
          <p:cNvSpPr txBox="1">
            <a:spLocks/>
          </p:cNvSpPr>
          <p:nvPr/>
        </p:nvSpPr>
        <p:spPr>
          <a:xfrm>
            <a:off x="9103931" y="6400802"/>
            <a:ext cx="2844800" cy="365125"/>
          </a:xfrm>
          <a:prstGeom prst="rect">
            <a:avLst/>
          </a:prstGeom>
        </p:spPr>
        <p:txBody>
          <a:bodyPr vert="horz" lIns="91440" tIns="45720" rIns="91440" bIns="45720" rtlCol="0" anchor="b"/>
          <a:lstStyle>
            <a:defPPr>
              <a:defRPr lang="en-US"/>
            </a:defPPr>
            <a:lvl1pPr marL="0" algn="r" defTabSz="914400" rtl="0" eaLnBrk="1" latinLnBrk="0" hangingPunct="1">
              <a:defRPr sz="900" b="0" kern="1200">
                <a:solidFill>
                  <a:schemeClr val="bg1">
                    <a:lumMod val="90000"/>
                  </a:schemeClr>
                </a:solidFill>
                <a:latin typeface="Lato Light"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C07873E-F7A9-7D4C-A13B-E05E8079E2DB}" type="slidenum">
              <a:rPr lang="en-US" sz="1000" smtClean="0">
                <a:solidFill>
                  <a:schemeClr val="tx1">
                    <a:lumMod val="10000"/>
                    <a:lumOff val="90000"/>
                  </a:schemeClr>
                </a:solidFill>
              </a:rPr>
              <a:pPr defTabSz="457200"/>
              <a:t>‹#›</a:t>
            </a:fld>
            <a:endParaRPr lang="en-US" sz="1000" dirty="0">
              <a:solidFill>
                <a:schemeClr val="tx1">
                  <a:lumMod val="10000"/>
                  <a:lumOff val="90000"/>
                </a:schemeClr>
              </a:solidFill>
            </a:endParaRPr>
          </a:p>
        </p:txBody>
      </p:sp>
      <p:sp>
        <p:nvSpPr>
          <p:cNvPr id="11" name="Date Placeholder 3">
            <a:extLst>
              <a:ext uri="{FF2B5EF4-FFF2-40B4-BE49-F238E27FC236}">
                <a16:creationId xmlns:a16="http://schemas.microsoft.com/office/drawing/2014/main" id="{81B44F78-4C30-422A-8AA3-3C278956682A}"/>
              </a:ext>
            </a:extLst>
          </p:cNvPr>
          <p:cNvSpPr txBox="1">
            <a:spLocks/>
          </p:cNvSpPr>
          <p:nvPr/>
        </p:nvSpPr>
        <p:spPr>
          <a:xfrm>
            <a:off x="299559" y="6400802"/>
            <a:ext cx="2844800" cy="365125"/>
          </a:xfrm>
          <a:prstGeom prst="rect">
            <a:avLst/>
          </a:prstGeom>
        </p:spPr>
        <p:txBody>
          <a:bodyPr vert="horz" lIns="91440" tIns="45720" rIns="91440" bIns="45720" rtlCol="0" anchor="b"/>
          <a:lstStyle>
            <a:defPPr>
              <a:defRPr lang="en-US"/>
            </a:defPPr>
            <a:lvl1pPr marL="0" algn="l" defTabSz="914400" rtl="0" eaLnBrk="1" latinLnBrk="0" hangingPunct="1">
              <a:defRPr sz="900" kern="1200">
                <a:solidFill>
                  <a:schemeClr val="bg1">
                    <a:lumMod val="90000"/>
                  </a:schemeClr>
                </a:solidFill>
                <a:latin typeface="Lato Light" panose="020F0302020204030203"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94FC8-EFE2-4992-8974-D6B1115DF3A5}" type="datetime1">
              <a:rPr lang="en-US" sz="900" smtClean="0">
                <a:solidFill>
                  <a:schemeClr val="tx1">
                    <a:lumMod val="10000"/>
                    <a:lumOff val="90000"/>
                  </a:schemeClr>
                </a:solidFill>
              </a:rPr>
              <a:pPr/>
              <a:t>3/16/2026</a:t>
            </a:fld>
            <a:endParaRPr lang="en-US" sz="900">
              <a:solidFill>
                <a:schemeClr val="tx1">
                  <a:lumMod val="10000"/>
                  <a:lumOff val="90000"/>
                </a:schemeClr>
              </a:solidFill>
            </a:endParaRPr>
          </a:p>
        </p:txBody>
      </p:sp>
    </p:spTree>
    <p:extLst>
      <p:ext uri="{BB962C8B-B14F-4D97-AF65-F5344CB8AC3E}">
        <p14:creationId xmlns:p14="http://schemas.microsoft.com/office/powerpoint/2010/main" val="892903964"/>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cSld name="2_Custom Layout">
    <p:bg>
      <p:bgPr>
        <a:blipFill dpi="0" rotWithShape="1">
          <a:blip r:embed="rId2" cstate="print">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2496800" y="1752601"/>
            <a:ext cx="2844800" cy="365125"/>
          </a:xfrm>
        </p:spPr>
        <p:txBody>
          <a:body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8" name="Title 1"/>
          <p:cNvSpPr>
            <a:spLocks noGrp="1"/>
          </p:cNvSpPr>
          <p:nvPr>
            <p:ph type="title" hasCustomPrompt="1"/>
          </p:nvPr>
        </p:nvSpPr>
        <p:spPr>
          <a:xfrm>
            <a:off x="914400" y="4015318"/>
            <a:ext cx="10363200" cy="1362075"/>
          </a:xfrm>
        </p:spPr>
        <p:txBody>
          <a:bodyPr anchor="t">
            <a:noAutofit/>
          </a:bodyPr>
          <a:lstStyle>
            <a:lvl1pPr algn="l">
              <a:defRPr sz="4800" b="1" i="0" cap="none" spc="0">
                <a:ln>
                  <a:noFill/>
                </a:ln>
                <a:solidFill>
                  <a:srgbClr val="F4A61F"/>
                </a:solidFill>
                <a:effectLst/>
                <a:latin typeface="Georgia" panose="02040502050405020303" pitchFamily="18" charset="0"/>
              </a:defRPr>
            </a:lvl1pPr>
          </a:lstStyle>
          <a:p>
            <a:r>
              <a:rPr lang="en-US" dirty="0"/>
              <a:t>Click To Edit Master Title Style</a:t>
            </a:r>
          </a:p>
        </p:txBody>
      </p:sp>
      <p:sp>
        <p:nvSpPr>
          <p:cNvPr id="9" name="Text Placeholder 2"/>
          <p:cNvSpPr>
            <a:spLocks noGrp="1"/>
          </p:cNvSpPr>
          <p:nvPr>
            <p:ph type="body" idx="1"/>
          </p:nvPr>
        </p:nvSpPr>
        <p:spPr>
          <a:xfrm>
            <a:off x="914400" y="2514601"/>
            <a:ext cx="10363200" cy="1500187"/>
          </a:xfrm>
        </p:spPr>
        <p:txBody>
          <a:bodyPr anchor="b">
            <a:normAutofit/>
          </a:bodyPr>
          <a:lstStyle>
            <a:lvl1pPr marL="0" indent="0">
              <a:buNone/>
              <a:defRPr sz="36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txBox="1">
            <a:spLocks/>
          </p:cNvSpPr>
          <p:nvPr/>
        </p:nvSpPr>
        <p:spPr>
          <a:xfrm>
            <a:off x="9885294" y="6356351"/>
            <a:ext cx="2099473" cy="365125"/>
          </a:xfrm>
          <a:prstGeom prst="rect">
            <a:avLst/>
          </a:prstGeom>
        </p:spPr>
        <p:txBody>
          <a:bodyPr vert="horz" lIns="91440" tIns="45720" rIns="91440" bIns="45720" rtlCol="0" anchor="b"/>
          <a:lstStyle>
            <a:defPPr>
              <a:defRPr lang="en-US"/>
            </a:defPPr>
            <a:lvl1pPr marL="0" algn="r" defTabSz="914400" rtl="0" eaLnBrk="1" latinLnBrk="0" hangingPunct="1">
              <a:defRPr sz="1200" b="1" kern="1200">
                <a:solidFill>
                  <a:schemeClr val="bg1">
                    <a:lumMod val="50000"/>
                  </a:schemeClr>
                </a:solidFill>
                <a:latin typeface="Arial Narrow" panose="020B060602020203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E72EB-8140-418C-92A5-FCDB41038CFE}" type="slidenum">
              <a:rPr lang="en-US" sz="1000" smtClean="0">
                <a:solidFill>
                  <a:schemeClr val="tx1">
                    <a:lumMod val="50000"/>
                    <a:lumOff val="50000"/>
                  </a:schemeClr>
                </a:solidFill>
                <a:latin typeface="Lato Light" panose="020F0302020204030203" pitchFamily="34" charset="0"/>
              </a:rPr>
              <a:pPr/>
              <a:t>‹#›</a:t>
            </a:fld>
            <a:endParaRPr lang="en-US" sz="1000" dirty="0">
              <a:solidFill>
                <a:schemeClr val="tx1">
                  <a:lumMod val="50000"/>
                  <a:lumOff val="50000"/>
                </a:schemeClr>
              </a:solidFill>
              <a:latin typeface="Lato Light" panose="020F0302020204030203" pitchFamily="34" charset="0"/>
            </a:endParaRPr>
          </a:p>
        </p:txBody>
      </p:sp>
      <p:sp>
        <p:nvSpPr>
          <p:cNvPr id="7" name="Date Placeholder 3"/>
          <p:cNvSpPr>
            <a:spLocks noGrp="1"/>
          </p:cNvSpPr>
          <p:nvPr>
            <p:ph type="dt" sz="half" idx="13"/>
          </p:nvPr>
        </p:nvSpPr>
        <p:spPr>
          <a:xfrm>
            <a:off x="304800" y="6356351"/>
            <a:ext cx="2844800" cy="365125"/>
          </a:xfrm>
          <a:prstGeom prst="rect">
            <a:avLst/>
          </a:prstGeom>
        </p:spPr>
        <p:txBody>
          <a:bodyPr vert="horz" lIns="91440" tIns="45720" rIns="91440" bIns="45720" rtlCol="0" anchor="b"/>
          <a:lstStyle>
            <a:lvl1pPr algn="l">
              <a:defRPr sz="900">
                <a:solidFill>
                  <a:schemeClr val="tx1">
                    <a:lumMod val="50000"/>
                    <a:lumOff val="50000"/>
                  </a:schemeClr>
                </a:solidFill>
                <a:latin typeface="Lato Light" panose="020F0302020204030203" pitchFamily="34" charset="0"/>
                <a:cs typeface="Arial" pitchFamily="34" charset="0"/>
              </a:defRPr>
            </a:lvl1pPr>
          </a:lstStyle>
          <a:p>
            <a:fld id="{5C71CC6C-8981-4E6A-BDF6-CA539252AB3A}" type="datetime1">
              <a:rPr lang="en-US" smtClean="0">
                <a:solidFill>
                  <a:prstClr val="black">
                    <a:tint val="75000"/>
                  </a:prstClr>
                </a:solidFill>
              </a:rPr>
              <a:t>3/16/2026</a:t>
            </a:fld>
            <a:endParaRPr lang="en-US">
              <a:solidFill>
                <a:prstClr val="black">
                  <a:tint val="75000"/>
                </a:prstClr>
              </a:solidFill>
            </a:endParaRPr>
          </a:p>
        </p:txBody>
      </p:sp>
      <p:sp>
        <p:nvSpPr>
          <p:cNvPr id="10"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b"/>
          <a:lstStyle>
            <a:lvl1pPr algn="ctr">
              <a:defRPr sz="900">
                <a:solidFill>
                  <a:schemeClr val="tx1">
                    <a:lumMod val="50000"/>
                    <a:lumOff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3893926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115" y="4325471"/>
            <a:ext cx="10972800" cy="1813951"/>
          </a:xfrm>
        </p:spPr>
        <p:txBody>
          <a:bodyPr anchor="t"/>
          <a:lstStyle>
            <a:lvl1pPr>
              <a:defRPr sz="6000">
                <a:solidFill>
                  <a:srgbClr val="142D6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03115" y="2825284"/>
            <a:ext cx="10972800" cy="1500187"/>
          </a:xfrm>
        </p:spPr>
        <p:txBody>
          <a:bodyPr anchor="b">
            <a:normAutofit/>
          </a:bodyPr>
          <a:lstStyle>
            <a:lvl1pPr marL="0" indent="0">
              <a:buNone/>
              <a:defRPr sz="3600" i="0">
                <a:solidFill>
                  <a:srgbClr val="356454"/>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8B87356D-1D0D-420E-BE32-E92A7B3B65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spTree>
    <p:extLst>
      <p:ext uri="{BB962C8B-B14F-4D97-AF65-F5344CB8AC3E}">
        <p14:creationId xmlns:p14="http://schemas.microsoft.com/office/powerpoint/2010/main" val="34275934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lvl1pPr>
              <a:defRPr>
                <a:latin typeface="Lato Light" panose="020F0302020204030203" pitchFamily="34" charset="0"/>
                <a:cs typeface="Arial" panose="020B0604020202020204" pitchFamily="34" charset="0"/>
              </a:defRPr>
            </a:lvl1pPr>
            <a:lvl2pPr>
              <a:defRPr>
                <a:latin typeface="Lato Light" panose="020F0302020204030203" pitchFamily="34" charset="0"/>
                <a:cs typeface="Arial" panose="020B0604020202020204" pitchFamily="34" charset="0"/>
              </a:defRPr>
            </a:lvl2pPr>
            <a:lvl3pPr>
              <a:defRPr>
                <a:latin typeface="Lato Light" panose="020F0302020204030203" pitchFamily="34" charset="0"/>
                <a:cs typeface="Arial" panose="020B0604020202020204" pitchFamily="34" charset="0"/>
              </a:defRPr>
            </a:lvl3pPr>
            <a:lvl4pPr>
              <a:defRPr>
                <a:latin typeface="Lato Light" panose="020F0302020204030203" pitchFamily="34" charset="0"/>
                <a:cs typeface="Arial" panose="020B0604020202020204" pitchFamily="34" charset="0"/>
              </a:defRPr>
            </a:lvl4pPr>
            <a:lvl5pPr>
              <a:defRPr>
                <a:latin typeface="Lato Light" panose="020F0302020204030203" pitchFamily="34" charset="0"/>
                <a:cs typeface="Arial" panose="020B0604020202020204" pitchFamily="34" charset="0"/>
              </a:defRPr>
            </a:lvl5pPr>
          </a:lstStyle>
          <a:p>
            <a:pPr lvl="0"/>
            <a:r>
              <a:rPr lang="en-US" dirty="0"/>
              <a:t>Click to edit Mater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84E8B191-D857-475A-A884-AB673ADE4AA5}" type="datetime1">
              <a:rPr lang="en-US" smtClean="0">
                <a:solidFill>
                  <a:prstClr val="black">
                    <a:tint val="75000"/>
                  </a:prstClr>
                </a:solidFill>
              </a:r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1047114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Vertical Title 1"/>
          <p:cNvSpPr>
            <a:spLocks noGrp="1"/>
          </p:cNvSpPr>
          <p:nvPr>
            <p:ph type="title" orient="vert"/>
          </p:nvPr>
        </p:nvSpPr>
        <p:spPr>
          <a:xfrm>
            <a:off x="9144000" y="274639"/>
            <a:ext cx="2743200" cy="5889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8534400" cy="5897562"/>
          </a:xfrm>
        </p:spPr>
        <p:txBody>
          <a:bodyPr vert="eaVert"/>
          <a:lstStyle>
            <a:lvl1pPr>
              <a:defRPr>
                <a:latin typeface="Lato Light" panose="020F0302020204030203" pitchFamily="34" charset="0"/>
                <a:cs typeface="Arial" panose="020B0604020202020204" pitchFamily="34" charset="0"/>
              </a:defRPr>
            </a:lvl1pPr>
            <a:lvl2pPr>
              <a:defRPr>
                <a:latin typeface="Lato Light" panose="020F0302020204030203" pitchFamily="34" charset="0"/>
                <a:cs typeface="Arial" panose="020B0604020202020204" pitchFamily="34" charset="0"/>
              </a:defRPr>
            </a:lvl2pPr>
            <a:lvl3pPr>
              <a:defRPr>
                <a:latin typeface="Lato Light" panose="020F0302020204030203" pitchFamily="34" charset="0"/>
                <a:cs typeface="Arial" panose="020B0604020202020204" pitchFamily="34" charset="0"/>
              </a:defRPr>
            </a:lvl3pPr>
            <a:lvl4pPr>
              <a:defRPr>
                <a:latin typeface="Lato Light" panose="020F0302020204030203" pitchFamily="34" charset="0"/>
                <a:cs typeface="Arial" panose="020B0604020202020204" pitchFamily="34" charset="0"/>
              </a:defRPr>
            </a:lvl4pPr>
            <a:lvl5pPr>
              <a:defRPr>
                <a:latin typeface="Lato Light" panose="020F030202020403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80390A5-49C3-4D6B-A9DB-4F6789B9598D}" type="datetime1">
              <a:rPr lang="en-US" smtClean="0">
                <a:solidFill>
                  <a:prstClr val="black">
                    <a:tint val="75000"/>
                  </a:prstClr>
                </a:solidFill>
              </a:r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7517558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30248"/>
            <a:ext cx="11582400" cy="822960"/>
          </a:xfrm>
        </p:spPr>
        <p:txBody>
          <a:bodyPr anchor="t"/>
          <a:lstStyle/>
          <a:p>
            <a:r>
              <a:rPr lang="en-US"/>
              <a:t>Click to edit Master title style</a:t>
            </a:r>
          </a:p>
        </p:txBody>
      </p:sp>
      <p:sp>
        <p:nvSpPr>
          <p:cNvPr id="3" name="Content Placeholder 2"/>
          <p:cNvSpPr>
            <a:spLocks noGrp="1"/>
          </p:cNvSpPr>
          <p:nvPr>
            <p:ph sz="half" idx="1"/>
          </p:nvPr>
        </p:nvSpPr>
        <p:spPr>
          <a:xfrm>
            <a:off x="304800" y="1277937"/>
            <a:ext cx="5689600" cy="541548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quarter" idx="2"/>
          </p:nvPr>
        </p:nvSpPr>
        <p:spPr>
          <a:xfrm>
            <a:off x="6198413" y="1277938"/>
            <a:ext cx="5688787" cy="2651760"/>
          </a:xfrm>
        </p:spPr>
        <p:txBody>
          <a:bodyPr/>
          <a:lstStyle/>
          <a:p>
            <a:pPr lvl="0"/>
            <a:r>
              <a:rPr lang="en-US"/>
              <a:t>Click to edit Master text styles</a:t>
            </a:r>
          </a:p>
          <a:p>
            <a:pPr lvl="1"/>
            <a:r>
              <a:rPr lang="en-US"/>
              <a:t>Second level</a:t>
            </a:r>
          </a:p>
          <a:p>
            <a:pPr lvl="2"/>
            <a:r>
              <a:rPr lang="en-US"/>
              <a:t>Third level</a:t>
            </a:r>
          </a:p>
        </p:txBody>
      </p:sp>
      <p:sp>
        <p:nvSpPr>
          <p:cNvPr id="5" name="Content Placeholder 4"/>
          <p:cNvSpPr>
            <a:spLocks noGrp="1"/>
          </p:cNvSpPr>
          <p:nvPr>
            <p:ph sz="quarter" idx="3"/>
          </p:nvPr>
        </p:nvSpPr>
        <p:spPr>
          <a:xfrm>
            <a:off x="6197600" y="4041665"/>
            <a:ext cx="5688787" cy="2651760"/>
          </a:xfrm>
        </p:spPr>
        <p:txBody>
          <a:bodyPr/>
          <a:lstStyle/>
          <a:p>
            <a:pPr lvl="0"/>
            <a:r>
              <a:rPr lang="en-US"/>
              <a:t>Click to edit Master text styles</a:t>
            </a:r>
          </a:p>
          <a:p>
            <a:pPr lvl="1"/>
            <a:r>
              <a:rPr lang="en-US"/>
              <a:t>Second level</a:t>
            </a:r>
          </a:p>
          <a:p>
            <a:pPr lvl="2"/>
            <a:r>
              <a:rPr lang="en-US"/>
              <a:t>Third level</a:t>
            </a:r>
          </a:p>
        </p:txBody>
      </p:sp>
      <p:sp>
        <p:nvSpPr>
          <p:cNvPr id="7" name="Rectangle 4">
            <a:extLst>
              <a:ext uri="{FF2B5EF4-FFF2-40B4-BE49-F238E27FC236}">
                <a16:creationId xmlns:a16="http://schemas.microsoft.com/office/drawing/2014/main" id="{FB99A461-A63F-44E8-8329-3E173666F8BE}"/>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1C056FBC-C8E6-40D6-9D48-4C33DF338E0E}" type="datetime1">
              <a:rPr lang="en-US" smtClean="0">
                <a:solidFill>
                  <a:prstClr val="black">
                    <a:tint val="75000"/>
                  </a:prstClr>
                </a:solidFill>
              </a:rPr>
              <a:t>3/16/2026</a:t>
            </a:fld>
            <a:endParaRPr lang="en-US">
              <a:solidFill>
                <a:prstClr val="black">
                  <a:tint val="75000"/>
                </a:prstClr>
              </a:solidFill>
            </a:endParaRPr>
          </a:p>
        </p:txBody>
      </p:sp>
      <p:sp>
        <p:nvSpPr>
          <p:cNvPr id="9" name="Rectangle 5">
            <a:extLst>
              <a:ext uri="{FF2B5EF4-FFF2-40B4-BE49-F238E27FC236}">
                <a16:creationId xmlns:a16="http://schemas.microsoft.com/office/drawing/2014/main" id="{3A878276-659E-496C-B8DA-69CA93E18E83}"/>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solidFill>
                <a:prstClr val="black">
                  <a:tint val="75000"/>
                </a:prstClr>
              </a:solidFill>
            </a:endParaRPr>
          </a:p>
        </p:txBody>
      </p:sp>
      <p:sp>
        <p:nvSpPr>
          <p:cNvPr id="10" name="Rectangle 6">
            <a:extLst>
              <a:ext uri="{FF2B5EF4-FFF2-40B4-BE49-F238E27FC236}">
                <a16:creationId xmlns:a16="http://schemas.microsoft.com/office/drawing/2014/main" id="{A6419BF1-E91A-46BA-9E61-B0DDF55AC587}"/>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459493830"/>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32507"/>
            <a:ext cx="11582400" cy="822960"/>
          </a:xfrm>
        </p:spPr>
        <p:txBody>
          <a:bodyPr anchor="t"/>
          <a:lstStyle/>
          <a:p>
            <a:r>
              <a:rPr lang="en-US"/>
              <a:t>Click to edit Master title style</a:t>
            </a:r>
            <a:endParaRPr lang="en-US" dirty="0"/>
          </a:p>
        </p:txBody>
      </p:sp>
      <p:sp>
        <p:nvSpPr>
          <p:cNvPr id="3" name="Text Placeholder 2"/>
          <p:cNvSpPr>
            <a:spLocks noGrp="1"/>
          </p:cNvSpPr>
          <p:nvPr>
            <p:ph type="body" sz="half" idx="1"/>
          </p:nvPr>
        </p:nvSpPr>
        <p:spPr>
          <a:xfrm>
            <a:off x="304800" y="1276705"/>
            <a:ext cx="5700891" cy="4879050"/>
          </a:xfrm>
        </p:spPr>
        <p:txBody>
          <a:bodyPr/>
          <a:lstStyle/>
          <a:p>
            <a:pPr lvl="0"/>
            <a:r>
              <a:rPr lang="en-US"/>
              <a:t>Click to edit Master text styles</a:t>
            </a:r>
          </a:p>
          <a:p>
            <a:pPr lvl="1"/>
            <a:r>
              <a:rPr lang="en-US"/>
              <a:t>Second level</a:t>
            </a:r>
          </a:p>
          <a:p>
            <a:pPr lvl="2"/>
            <a:r>
              <a:rPr lang="en-US"/>
              <a:t>Third level</a:t>
            </a:r>
          </a:p>
        </p:txBody>
      </p:sp>
      <p:sp>
        <p:nvSpPr>
          <p:cNvPr id="4" name="ClipArt Placeholder 3"/>
          <p:cNvSpPr>
            <a:spLocks noGrp="1"/>
          </p:cNvSpPr>
          <p:nvPr>
            <p:ph type="clipArt" sz="half" idx="2"/>
          </p:nvPr>
        </p:nvSpPr>
        <p:spPr>
          <a:xfrm>
            <a:off x="6186312" y="1276705"/>
            <a:ext cx="5700888" cy="4879050"/>
          </a:xfrm>
        </p:spPr>
        <p:txBody>
          <a:bodyPr rtlCol="0">
            <a:normAutofit/>
          </a:bodyPr>
          <a:lstStyle/>
          <a:p>
            <a:pPr lvl="0"/>
            <a:r>
              <a:rPr lang="en-US" noProof="0"/>
              <a:t>Click icon to add online image</a:t>
            </a:r>
          </a:p>
        </p:txBody>
      </p:sp>
      <p:sp>
        <p:nvSpPr>
          <p:cNvPr id="6" name="Rectangle 4">
            <a:extLst>
              <a:ext uri="{FF2B5EF4-FFF2-40B4-BE49-F238E27FC236}">
                <a16:creationId xmlns:a16="http://schemas.microsoft.com/office/drawing/2014/main" id="{F39103B5-90C9-4F2A-9BC7-DBCDC71900AD}"/>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A5DFDE41-EAD2-4ED2-AF8E-6DA813894309}" type="datetime1">
              <a:rPr lang="en-US" smtClean="0">
                <a:solidFill>
                  <a:prstClr val="black">
                    <a:tint val="75000"/>
                  </a:prstClr>
                </a:solidFill>
              </a:rPr>
              <a:t>3/16/2026</a:t>
            </a:fld>
            <a:endParaRPr lang="en-US">
              <a:solidFill>
                <a:prstClr val="black">
                  <a:tint val="75000"/>
                </a:prstClr>
              </a:solidFill>
            </a:endParaRPr>
          </a:p>
        </p:txBody>
      </p:sp>
      <p:sp>
        <p:nvSpPr>
          <p:cNvPr id="8" name="Rectangle 5">
            <a:extLst>
              <a:ext uri="{FF2B5EF4-FFF2-40B4-BE49-F238E27FC236}">
                <a16:creationId xmlns:a16="http://schemas.microsoft.com/office/drawing/2014/main" id="{6C486E58-0FB2-409B-B99E-6B1D90E22401}"/>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solidFill>
                <a:prstClr val="black">
                  <a:tint val="75000"/>
                </a:prstClr>
              </a:solidFill>
            </a:endParaRPr>
          </a:p>
        </p:txBody>
      </p:sp>
      <p:sp>
        <p:nvSpPr>
          <p:cNvPr id="9" name="Rectangle 6">
            <a:extLst>
              <a:ext uri="{FF2B5EF4-FFF2-40B4-BE49-F238E27FC236}">
                <a16:creationId xmlns:a16="http://schemas.microsoft.com/office/drawing/2014/main" id="{98DFF5D0-2FB8-4768-8705-3DF38E7D2BDF}"/>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069083433"/>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273050"/>
            <a:ext cx="4315884" cy="1162050"/>
          </a:xfrm>
        </p:spPr>
        <p:txBody>
          <a:bodyPr anchor="b">
            <a:no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766733" y="273050"/>
            <a:ext cx="7120467" cy="5899150"/>
          </a:xfrm>
        </p:spPr>
        <p:txBody>
          <a:bodyPr/>
          <a:lstStyle>
            <a:lvl1pPr>
              <a:defRPr sz="3200">
                <a:latin typeface="Lato Light" panose="020F0302020204030203" pitchFamily="34" charset="0"/>
              </a:defRPr>
            </a:lvl1pPr>
            <a:lvl2pPr>
              <a:defRPr sz="2800">
                <a:latin typeface="Lato Light" panose="020F0302020204030203" pitchFamily="34" charset="0"/>
                <a:cs typeface="Arial" panose="020B0604020202020204" pitchFamily="34" charset="0"/>
              </a:defRPr>
            </a:lvl2pPr>
            <a:lvl3pPr>
              <a:defRPr sz="2400">
                <a:latin typeface="Lato Light" panose="020F0302020204030203"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304801" y="1435100"/>
            <a:ext cx="4315884" cy="4727960"/>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
            <a:extLst>
              <a:ext uri="{FF2B5EF4-FFF2-40B4-BE49-F238E27FC236}">
                <a16:creationId xmlns:a16="http://schemas.microsoft.com/office/drawing/2014/main" id="{2F137A60-FAE8-4001-A069-8E7E802EAC45}"/>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F92455FB-9702-412F-90F5-01EBE4EFD756}" type="datetime1">
              <a:rPr lang="en-US" smtClean="0">
                <a:solidFill>
                  <a:prstClr val="black">
                    <a:tint val="75000"/>
                  </a:prstClr>
                </a:solidFill>
              </a:rPr>
              <a:t>3/16/2026</a:t>
            </a:fld>
            <a:endParaRPr lang="en-US">
              <a:solidFill>
                <a:prstClr val="black">
                  <a:tint val="75000"/>
                </a:prstClr>
              </a:solidFill>
            </a:endParaRPr>
          </a:p>
        </p:txBody>
      </p:sp>
      <p:sp>
        <p:nvSpPr>
          <p:cNvPr id="8" name="Rectangle 5">
            <a:extLst>
              <a:ext uri="{FF2B5EF4-FFF2-40B4-BE49-F238E27FC236}">
                <a16:creationId xmlns:a16="http://schemas.microsoft.com/office/drawing/2014/main" id="{93937A0D-E267-470C-88C0-63ABF920665F}"/>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solidFill>
                <a:prstClr val="black">
                  <a:tint val="75000"/>
                </a:prstClr>
              </a:solidFill>
            </a:endParaRPr>
          </a:p>
        </p:txBody>
      </p:sp>
      <p:sp>
        <p:nvSpPr>
          <p:cNvPr id="9" name="Rectangle 6">
            <a:extLst>
              <a:ext uri="{FF2B5EF4-FFF2-40B4-BE49-F238E27FC236}">
                <a16:creationId xmlns:a16="http://schemas.microsoft.com/office/drawing/2014/main" id="{4840E7CB-50ED-42C1-8E32-9946B8030EC2}"/>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628827419"/>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17267" y="6380021"/>
            <a:ext cx="2844800" cy="365125"/>
          </a:xfrm>
        </p:spPr>
        <p:txBody>
          <a:bodyPr/>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0021"/>
            <a:ext cx="2844800" cy="365125"/>
          </a:xfrm>
          <a:prstGeom prst="rect">
            <a:avLst/>
          </a:prstGeom>
        </p:spPr>
        <p:txBody>
          <a:bodyPr vert="horz" lIns="91440" tIns="45720" rIns="91440" bIns="45720" rtlCol="0" anchor="ctr"/>
          <a:lstStyle>
            <a:lvl1pPr algn="l">
              <a:defRPr sz="900">
                <a:solidFill>
                  <a:schemeClr val="tx1">
                    <a:lumMod val="10000"/>
                    <a:lumOff val="90000"/>
                  </a:schemeClr>
                </a:solidFill>
                <a:latin typeface="Lato Light" pitchFamily="34" charset="0"/>
                <a:cs typeface="Arial" pitchFamily="34" charset="0"/>
              </a:defRPr>
            </a:lvl1pPr>
          </a:lstStyle>
          <a:p>
            <a:fld id="{F32B7231-E6A1-4D05-86B7-54A996B94D22}" type="datetime1">
              <a:rPr lang="en-US" smtClean="0">
                <a:solidFill>
                  <a:prstClr val="black">
                    <a:tint val="75000"/>
                  </a:prstClr>
                </a:solidFill>
              </a:rPr>
              <a:t>3/16/2026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0021"/>
            <a:ext cx="3860800" cy="365125"/>
          </a:xfrm>
          <a:prstGeom prst="rect">
            <a:avLst/>
          </a:prstGeom>
        </p:spPr>
        <p:txBody>
          <a:bodyPr vert="horz" lIns="91440" tIns="45720" rIns="91440" bIns="45720" rtlCol="0" anchor="ctr"/>
          <a:lstStyle>
            <a:lvl1pPr algn="ctr">
              <a:defRPr sz="900">
                <a:solidFill>
                  <a:schemeClr val="tx1">
                    <a:lumMod val="10000"/>
                    <a:lumOff val="90000"/>
                  </a:schemeClr>
                </a:solidFill>
                <a:latin typeface="Lato Light"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304800" y="1143000"/>
            <a:ext cx="115824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09254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89C6ED8-7806-498D-AAF3-78D0657D2691}" type="datetime1">
              <a:rPr lang="en-US" smtClean="0">
                <a:solidFill>
                  <a:prstClr val="black">
                    <a:tint val="75000"/>
                  </a:prstClr>
                </a:solidFill>
              </a:rPr>
              <a:t>3/16/2026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3737602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3621" y="6318602"/>
            <a:ext cx="2743200" cy="365125"/>
          </a:xfrm>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8B87356D-1D0D-420E-BE32-E92A7B3B65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pic>
        <p:nvPicPr>
          <p:cNvPr id="9" name="Picture 8" descr="A person wearing a suit and tie&#10;&#10;Description automatically generated with medium confidence">
            <a:extLst>
              <a:ext uri="{FF2B5EF4-FFF2-40B4-BE49-F238E27FC236}">
                <a16:creationId xmlns:a16="http://schemas.microsoft.com/office/drawing/2014/main" id="{CB4A1AAE-E62F-47D9-AF46-2CA77EFFA5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7136" y="271875"/>
            <a:ext cx="1828800" cy="2743200"/>
          </a:xfrm>
          <a:prstGeom prst="ellipse">
            <a:avLst/>
          </a:prstGeom>
          <a:ln w="12700">
            <a:solidFill>
              <a:srgbClr val="FFCE4C"/>
            </a:solidFill>
          </a:ln>
        </p:spPr>
      </p:pic>
      <p:sp>
        <p:nvSpPr>
          <p:cNvPr id="13" name="TextBox 12">
            <a:extLst>
              <a:ext uri="{FF2B5EF4-FFF2-40B4-BE49-F238E27FC236}">
                <a16:creationId xmlns:a16="http://schemas.microsoft.com/office/drawing/2014/main" id="{0D91D531-0F4B-4996-983C-A5D504EDBD43}"/>
              </a:ext>
            </a:extLst>
          </p:cNvPr>
          <p:cNvSpPr txBox="1"/>
          <p:nvPr userDrawn="1"/>
        </p:nvSpPr>
        <p:spPr>
          <a:xfrm>
            <a:off x="615576" y="3178260"/>
            <a:ext cx="10972800" cy="1015663"/>
          </a:xfrm>
          <a:prstGeom prst="rect">
            <a:avLst/>
          </a:prstGeom>
          <a:noFill/>
        </p:spPr>
        <p:txBody>
          <a:bodyPr wrap="square" rtlCol="0">
            <a:spAutoFit/>
          </a:bodyPr>
          <a:lstStyle/>
          <a:p>
            <a:r>
              <a:rPr lang="en-US" sz="6000" b="1" dirty="0">
                <a:solidFill>
                  <a:srgbClr val="142D63"/>
                </a:solidFill>
                <a:latin typeface="Times New Roman" panose="02020603050405020304" pitchFamily="18" charset="0"/>
                <a:cs typeface="Times New Roman" panose="02020603050405020304" pitchFamily="18" charset="0"/>
              </a:rPr>
              <a:t>John Lee</a:t>
            </a:r>
            <a:endParaRPr lang="en-VI" sz="6000" b="1" dirty="0">
              <a:solidFill>
                <a:srgbClr val="142D63"/>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4EAA962-28F2-4D18-B05B-0FE1010082F0}"/>
              </a:ext>
            </a:extLst>
          </p:cNvPr>
          <p:cNvSpPr txBox="1"/>
          <p:nvPr userDrawn="1"/>
        </p:nvSpPr>
        <p:spPr>
          <a:xfrm>
            <a:off x="615575" y="4187097"/>
            <a:ext cx="10960849" cy="584775"/>
          </a:xfrm>
          <a:prstGeom prst="rect">
            <a:avLst/>
          </a:prstGeom>
          <a:noFill/>
        </p:spPr>
        <p:txBody>
          <a:bodyPr wrap="square" rtlCol="0">
            <a:spAutoFit/>
          </a:bodyPr>
          <a:lstStyle/>
          <a:p>
            <a:r>
              <a:rPr lang="en-US" sz="3200" dirty="0">
                <a:solidFill>
                  <a:srgbClr val="356454"/>
                </a:solidFill>
                <a:latin typeface="Times New Roman" panose="02020603050405020304" pitchFamily="18" charset="0"/>
                <a:cs typeface="Times New Roman" panose="02020603050405020304" pitchFamily="18" charset="0"/>
              </a:rPr>
              <a:t>Director SHES – Safety, Environmental, and Health Services</a:t>
            </a:r>
            <a:endParaRPr lang="en-VI" sz="3200" dirty="0">
              <a:solidFill>
                <a:srgbClr val="356454"/>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2089AFE-95AD-4F2B-A9A7-83278F6B2C7C}"/>
              </a:ext>
            </a:extLst>
          </p:cNvPr>
          <p:cNvSpPr txBox="1"/>
          <p:nvPr userDrawn="1"/>
        </p:nvSpPr>
        <p:spPr>
          <a:xfrm>
            <a:off x="615575" y="4820230"/>
            <a:ext cx="1780988" cy="523220"/>
          </a:xfrm>
          <a:prstGeom prst="rect">
            <a:avLst/>
          </a:prstGeom>
          <a:noFill/>
        </p:spPr>
        <p:txBody>
          <a:bodyPr wrap="square" rtlCol="0">
            <a:spAutoFit/>
          </a:bodyPr>
          <a:lstStyle/>
          <a:p>
            <a:r>
              <a:rPr lang="en-US" sz="2800" dirty="0">
                <a:solidFill>
                  <a:srgbClr val="FFCE4C"/>
                </a:solidFill>
                <a:latin typeface="Segoe UI Black" panose="020B0A02040204020203" pitchFamily="34" charset="0"/>
                <a:ea typeface="Segoe UI Black" panose="020B0A02040204020203" pitchFamily="34" charset="0"/>
              </a:rPr>
              <a:t>Contact:</a:t>
            </a:r>
            <a:endParaRPr lang="en-VI" sz="2800" dirty="0">
              <a:solidFill>
                <a:srgbClr val="FFCE4C"/>
              </a:solidFill>
              <a:latin typeface="Segoe UI Black" panose="020B0A02040204020203" pitchFamily="34" charset="0"/>
              <a:ea typeface="Segoe UI Black" panose="020B0A02040204020203" pitchFamily="34" charset="0"/>
            </a:endParaRPr>
          </a:p>
        </p:txBody>
      </p:sp>
      <p:sp>
        <p:nvSpPr>
          <p:cNvPr id="16" name="TextBox 15">
            <a:extLst>
              <a:ext uri="{FF2B5EF4-FFF2-40B4-BE49-F238E27FC236}">
                <a16:creationId xmlns:a16="http://schemas.microsoft.com/office/drawing/2014/main" id="{D9248CA7-ED79-4D42-8269-969F0CD79082}"/>
              </a:ext>
            </a:extLst>
          </p:cNvPr>
          <p:cNvSpPr txBox="1"/>
          <p:nvPr userDrawn="1"/>
        </p:nvSpPr>
        <p:spPr>
          <a:xfrm>
            <a:off x="2396563" y="4768544"/>
            <a:ext cx="4331444" cy="954107"/>
          </a:xfrm>
          <a:prstGeom prst="rect">
            <a:avLst/>
          </a:prstGeom>
          <a:noFill/>
        </p:spPr>
        <p:txBody>
          <a:bodyPr wrap="square" rtlCol="0">
            <a:spAutoFit/>
          </a:bodyPr>
          <a:lstStyle/>
          <a:p>
            <a:r>
              <a:rPr lang="en-US" sz="2800" baseline="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jlee@gfai.org</a:t>
            </a:r>
          </a:p>
          <a:p>
            <a:r>
              <a:rPr lang="en-US" sz="280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(217) 787-2417</a:t>
            </a:r>
            <a:endParaRPr lang="en-VI" sz="280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3081735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3621" y="6318602"/>
            <a:ext cx="2743200" cy="365125"/>
          </a:xfrm>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8B87356D-1D0D-420E-BE32-E92A7B3B65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pic>
        <p:nvPicPr>
          <p:cNvPr id="9" name="Picture 8" descr="A person wearing a suit and tie&#10;&#10;Description automatically generated with medium confidence">
            <a:extLst>
              <a:ext uri="{FF2B5EF4-FFF2-40B4-BE49-F238E27FC236}">
                <a16:creationId xmlns:a16="http://schemas.microsoft.com/office/drawing/2014/main" id="{CB4A1AAE-E62F-47D9-AF46-2CA77EFFA5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7136" y="271875"/>
            <a:ext cx="1828800" cy="2743200"/>
          </a:xfrm>
          <a:prstGeom prst="ellipse">
            <a:avLst/>
          </a:prstGeom>
          <a:ln w="12700">
            <a:solidFill>
              <a:srgbClr val="FFCE4C"/>
            </a:solidFill>
          </a:ln>
        </p:spPr>
      </p:pic>
      <p:sp>
        <p:nvSpPr>
          <p:cNvPr id="13" name="TextBox 12">
            <a:extLst>
              <a:ext uri="{FF2B5EF4-FFF2-40B4-BE49-F238E27FC236}">
                <a16:creationId xmlns:a16="http://schemas.microsoft.com/office/drawing/2014/main" id="{0D91D531-0F4B-4996-983C-A5D504EDBD43}"/>
              </a:ext>
            </a:extLst>
          </p:cNvPr>
          <p:cNvSpPr txBox="1"/>
          <p:nvPr userDrawn="1"/>
        </p:nvSpPr>
        <p:spPr>
          <a:xfrm>
            <a:off x="615576" y="3178260"/>
            <a:ext cx="10972800" cy="1015663"/>
          </a:xfrm>
          <a:prstGeom prst="rect">
            <a:avLst/>
          </a:prstGeom>
          <a:noFill/>
        </p:spPr>
        <p:txBody>
          <a:bodyPr wrap="square" rtlCol="0">
            <a:spAutoFit/>
          </a:bodyPr>
          <a:lstStyle/>
          <a:p>
            <a:r>
              <a:rPr lang="en-US" sz="6000" b="1" dirty="0">
                <a:solidFill>
                  <a:srgbClr val="142D63"/>
                </a:solidFill>
                <a:latin typeface="Times New Roman" panose="02020603050405020304" pitchFamily="18" charset="0"/>
                <a:cs typeface="Times New Roman" panose="02020603050405020304" pitchFamily="18" charset="0"/>
              </a:rPr>
              <a:t>QUESTIONS?</a:t>
            </a:r>
            <a:endParaRPr lang="en-VI" sz="6000" b="1" dirty="0">
              <a:solidFill>
                <a:srgbClr val="142D63"/>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2089AFE-95AD-4F2B-A9A7-83278F6B2C7C}"/>
              </a:ext>
            </a:extLst>
          </p:cNvPr>
          <p:cNvSpPr txBox="1"/>
          <p:nvPr userDrawn="1"/>
        </p:nvSpPr>
        <p:spPr>
          <a:xfrm>
            <a:off x="615576" y="4361235"/>
            <a:ext cx="1780988" cy="523220"/>
          </a:xfrm>
          <a:prstGeom prst="rect">
            <a:avLst/>
          </a:prstGeom>
          <a:noFill/>
        </p:spPr>
        <p:txBody>
          <a:bodyPr wrap="square" rtlCol="0">
            <a:spAutoFit/>
          </a:bodyPr>
          <a:lstStyle/>
          <a:p>
            <a:r>
              <a:rPr lang="en-US" sz="2800" dirty="0">
                <a:solidFill>
                  <a:srgbClr val="FFCE4C"/>
                </a:solidFill>
                <a:latin typeface="Segoe UI Black" panose="020B0A02040204020203" pitchFamily="34" charset="0"/>
                <a:ea typeface="Segoe UI Black" panose="020B0A02040204020203" pitchFamily="34" charset="0"/>
              </a:rPr>
              <a:t>Contact:</a:t>
            </a:r>
            <a:endParaRPr lang="en-VI" sz="2800" dirty="0">
              <a:solidFill>
                <a:srgbClr val="FFCE4C"/>
              </a:solidFill>
              <a:latin typeface="Segoe UI Black" panose="020B0A02040204020203" pitchFamily="34" charset="0"/>
              <a:ea typeface="Segoe UI Black" panose="020B0A02040204020203" pitchFamily="34" charset="0"/>
            </a:endParaRPr>
          </a:p>
        </p:txBody>
      </p:sp>
      <p:sp>
        <p:nvSpPr>
          <p:cNvPr id="16" name="TextBox 15">
            <a:extLst>
              <a:ext uri="{FF2B5EF4-FFF2-40B4-BE49-F238E27FC236}">
                <a16:creationId xmlns:a16="http://schemas.microsoft.com/office/drawing/2014/main" id="{D9248CA7-ED79-4D42-8269-969F0CD79082}"/>
              </a:ext>
            </a:extLst>
          </p:cNvPr>
          <p:cNvSpPr txBox="1"/>
          <p:nvPr userDrawn="1"/>
        </p:nvSpPr>
        <p:spPr>
          <a:xfrm>
            <a:off x="2611715" y="4357108"/>
            <a:ext cx="4331444" cy="1384995"/>
          </a:xfrm>
          <a:prstGeom prst="rect">
            <a:avLst/>
          </a:prstGeom>
          <a:noFill/>
        </p:spPr>
        <p:txBody>
          <a:bodyPr wrap="square" rtlCol="0">
            <a:spAutoFit/>
          </a:bodyPr>
          <a:lstStyle/>
          <a:p>
            <a:r>
              <a:rPr lang="en-US" sz="2800" baseline="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John Lee</a:t>
            </a:r>
          </a:p>
          <a:p>
            <a:r>
              <a:rPr lang="en-US" sz="2800" baseline="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jlee@gfai.org</a:t>
            </a:r>
          </a:p>
          <a:p>
            <a:r>
              <a:rPr lang="en-US" sz="280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(217) 787-2417</a:t>
            </a:r>
            <a:endParaRPr lang="en-VI" sz="280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9996986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6700" y="1265739"/>
            <a:ext cx="5721724" cy="505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3576" y="1265739"/>
            <a:ext cx="5715000" cy="50513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4C9EAF8-CF32-4DB9-B883-9DD8FF6D12C8}" type="datetimeFigureOut">
              <a:rPr lang="en-VI" smtClean="0"/>
              <a:t>03/16/2026</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2418706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701" y="1258148"/>
            <a:ext cx="5715000" cy="839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701" y="2082058"/>
            <a:ext cx="5715000" cy="4306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5824" y="1258148"/>
            <a:ext cx="5715000" cy="839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5824" y="2082058"/>
            <a:ext cx="5715000" cy="43067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4C9EAF8-CF32-4DB9-B883-9DD8FF6D12C8}" type="datetimeFigureOut">
              <a:rPr lang="en-VI" smtClean="0"/>
              <a:t>03/16/2026</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BA4D2C6E-28E5-43D9-AE9C-4EE9CAEC10E4}" type="slidenum">
              <a:rPr lang="en-VI" smtClean="0"/>
              <a:t>‹#›</a:t>
            </a:fld>
            <a:endParaRPr lang="en-VI"/>
          </a:p>
        </p:txBody>
      </p:sp>
      <p:sp>
        <p:nvSpPr>
          <p:cNvPr id="10" name="Title 9">
            <a:extLst>
              <a:ext uri="{FF2B5EF4-FFF2-40B4-BE49-F238E27FC236}">
                <a16:creationId xmlns:a16="http://schemas.microsoft.com/office/drawing/2014/main" id="{C904C9DD-163E-4138-904A-D29C39BEC9BF}"/>
              </a:ext>
            </a:extLst>
          </p:cNvPr>
          <p:cNvSpPr>
            <a:spLocks noGrp="1"/>
          </p:cNvSpPr>
          <p:nvPr>
            <p:ph type="title"/>
          </p:nvPr>
        </p:nvSpPr>
        <p:spPr/>
        <p:txBody>
          <a:bodyPr/>
          <a:lstStyle/>
          <a:p>
            <a:r>
              <a:rPr lang="en-US"/>
              <a:t>Click to edit Master title style</a:t>
            </a:r>
            <a:endParaRPr lang="en-VI"/>
          </a:p>
        </p:txBody>
      </p:sp>
    </p:spTree>
    <p:extLst>
      <p:ext uri="{BB962C8B-B14F-4D97-AF65-F5344CB8AC3E}">
        <p14:creationId xmlns:p14="http://schemas.microsoft.com/office/powerpoint/2010/main" val="86777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03/16/2026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4216945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1_Title &amp; LOGO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C9EAF8-CF32-4DB9-B883-9DD8FF6D12C8}" type="datetimeFigureOut">
              <a:rPr lang="en-VI" smtClean="0"/>
              <a:t>03/16/2026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pic>
        <p:nvPicPr>
          <p:cNvPr id="6" name="Picture 5" descr="Diagram&#10;&#10;Description automatically generated with low confidence">
            <a:extLst>
              <a:ext uri="{FF2B5EF4-FFF2-40B4-BE49-F238E27FC236}">
                <a16:creationId xmlns:a16="http://schemas.microsoft.com/office/drawing/2014/main" id="{E8C06490-6163-4C91-B0A0-9C47807C77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55714" y="5320961"/>
            <a:ext cx="914400" cy="1439621"/>
          </a:xfrm>
          <a:prstGeom prst="rect">
            <a:avLst/>
          </a:prstGeom>
        </p:spPr>
      </p:pic>
    </p:spTree>
    <p:extLst>
      <p:ext uri="{BB962C8B-B14F-4D97-AF65-F5344CB8AC3E}">
        <p14:creationId xmlns:p14="http://schemas.microsoft.com/office/powerpoint/2010/main" val="21678419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amp; boxes for picture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03/16/2026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53865" y="1259122"/>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710687"/>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23744" y="1259122"/>
            <a:ext cx="4927600" cy="1660525"/>
          </a:xfrm>
          <a:noFill/>
        </p:spPr>
        <p:txBody>
          <a:bodyPr>
            <a:normAutofit/>
          </a:bodyPr>
          <a:lstStyle>
            <a:lvl1pPr marL="0" indent="0">
              <a:buNone/>
              <a:defRPr sz="2400">
                <a:solidFill>
                  <a:srgbClr val="FFCE4C"/>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489206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le &amp; boxes for pictures 5">
    <p:bg>
      <p:bgPr>
        <a:solidFill>
          <a:srgbClr val="E8E9E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03/16/2026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66700" y="1768475"/>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5462" y="1768475"/>
            <a:ext cx="4927600" cy="1660525"/>
          </a:xfrm>
          <a:noFill/>
        </p:spPr>
        <p:txBody>
          <a:bodyPr>
            <a:normAutofit/>
          </a:bodyPr>
          <a:lstStyle>
            <a:lvl1pPr marL="0" indent="0">
              <a:buNone/>
              <a:defRPr sz="2400">
                <a:solidFill>
                  <a:srgbClr val="356454"/>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15743681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0" i="0">
                <a:solidFill>
                  <a:srgbClr val="356454"/>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dirty="0"/>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B55B5538-0C56-4A95-BBFF-77896D614B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i="0">
                <a:solidFill>
                  <a:srgbClr val="142D63"/>
                </a:solidFill>
                <a:latin typeface="Times New Roman" panose="02020603050405020304" pitchFamily="18" charset="0"/>
                <a:ea typeface="Segoe UI Symbol" panose="020B0502040204020203" pitchFamily="34"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6963140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amp; boxes for pictures 5">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03/16/2026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66700" y="1768475"/>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5462" y="1768475"/>
            <a:ext cx="4927600" cy="1660525"/>
          </a:xfrm>
          <a:noFill/>
        </p:spPr>
        <p:txBody>
          <a:bodyPr>
            <a:normAutofit/>
          </a:bodyPr>
          <a:lstStyle>
            <a:lvl1pPr marL="0" indent="0">
              <a:buNone/>
              <a:defRPr sz="2400">
                <a:solidFill>
                  <a:srgbClr val="FFCE4C"/>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1292561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amp; boxes for pictures 5">
    <p:bg>
      <p:bgPr>
        <a:solidFill>
          <a:srgbClr val="00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2D63"/>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03/16/2026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53865" y="1264057"/>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3224" y="1264057"/>
            <a:ext cx="4927600" cy="1660525"/>
          </a:xfrm>
          <a:noFill/>
        </p:spPr>
        <p:txBody>
          <a:bodyPr>
            <a:normAutofit/>
          </a:bodyPr>
          <a:lstStyle>
            <a:lvl1pPr marL="0" indent="0">
              <a:buNone/>
              <a:defRPr sz="2400">
                <a:solidFill>
                  <a:srgbClr val="356454"/>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760602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amp; boxes for pictures 4">
    <p:bg>
      <p:bgPr>
        <a:solidFill>
          <a:srgbClr val="FFCE4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03/16/2026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73050" y="1249878"/>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5462" y="1249878"/>
            <a:ext cx="4927600" cy="1660525"/>
          </a:xfrm>
          <a:noFill/>
        </p:spPr>
        <p:txBody>
          <a:bodyPr>
            <a:normAutofit/>
          </a:bodyPr>
          <a:lstStyle>
            <a:lvl1pPr marL="0" indent="0">
              <a:buNone/>
              <a:defRPr sz="2400">
                <a:solidFill>
                  <a:srgbClr val="FFFFFF"/>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627802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Title &amp; boxes for pictures 2">
    <p:bg>
      <p:bgPr>
        <a:solidFill>
          <a:srgbClr val="35645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03/16/2026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66700" y="1268369"/>
            <a:ext cx="4921250" cy="1660525"/>
          </a:xfrm>
        </p:spPr>
        <p:txBody>
          <a:bodyPr/>
          <a:lstStyle>
            <a:lvl1pPr>
              <a:defRPr>
                <a:solidFill>
                  <a:srgbClr val="FFFFFF"/>
                </a:solidFill>
              </a:defRPr>
            </a:lvl1pPr>
            <a:lvl2pPr marL="457200" indent="0">
              <a:buNone/>
              <a:defRPr>
                <a:solidFill>
                  <a:srgbClr val="FFFFFF"/>
                </a:solidFill>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5462" y="1268369"/>
            <a:ext cx="4927600" cy="1660525"/>
          </a:xfrm>
          <a:noFill/>
        </p:spPr>
        <p:txBody>
          <a:bodyPr>
            <a:normAutofit/>
          </a:bodyPr>
          <a:lstStyle>
            <a:lvl1pPr marL="0" indent="0">
              <a:buNone/>
              <a:defRPr sz="2400">
                <a:solidFill>
                  <a:srgbClr val="FFCE4C"/>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2599685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Title &amp; boxes for pictures 3">
    <p:bg>
      <p:bgPr>
        <a:solidFill>
          <a:srgbClr val="00B7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03/16/2026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73050" y="1290048"/>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Tree>
    <p:extLst>
      <p:ext uri="{BB962C8B-B14F-4D97-AF65-F5344CB8AC3E}">
        <p14:creationId xmlns:p14="http://schemas.microsoft.com/office/powerpoint/2010/main" val="2879890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9EAF8-CF32-4DB9-B883-9DD8FF6D12C8}" type="datetimeFigureOut">
              <a:rPr lang="en-VI" smtClean="0"/>
              <a:t>03/16/2026</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2468436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38" y="233082"/>
            <a:ext cx="4715438" cy="1824318"/>
          </a:xfrm>
        </p:spPr>
        <p:txBody>
          <a:bodyPr anchor="t">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5183188" y="233083"/>
            <a:ext cx="6739874" cy="61518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68938" y="2057399"/>
            <a:ext cx="4715438" cy="432758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4C9EAF8-CF32-4DB9-B883-9DD8FF6D12C8}" type="datetimeFigureOut">
              <a:rPr lang="en-VI" smtClean="0"/>
              <a:t>03/16/2026</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BA4D2C6E-28E5-43D9-AE9C-4EE9CAEC10E4}" type="slidenum">
              <a:rPr lang="en-VI" smtClean="0"/>
              <a:t>‹#›</a:t>
            </a:fld>
            <a:endParaRPr lang="en-VI"/>
          </a:p>
        </p:txBody>
      </p:sp>
      <p:pic>
        <p:nvPicPr>
          <p:cNvPr id="8" name="Picture 7">
            <a:extLst>
              <a:ext uri="{FF2B5EF4-FFF2-40B4-BE49-F238E27FC236}">
                <a16:creationId xmlns:a16="http://schemas.microsoft.com/office/drawing/2014/main" id="{735B79DE-F45D-4D16-9049-34CCD311F1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22118" y="5221150"/>
            <a:ext cx="857718" cy="1325563"/>
          </a:xfrm>
          <a:prstGeom prst="rect">
            <a:avLst/>
          </a:prstGeom>
        </p:spPr>
      </p:pic>
    </p:spTree>
    <p:extLst>
      <p:ext uri="{BB962C8B-B14F-4D97-AF65-F5344CB8AC3E}">
        <p14:creationId xmlns:p14="http://schemas.microsoft.com/office/powerpoint/2010/main" val="2962768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38" y="233082"/>
            <a:ext cx="4709462" cy="1824318"/>
          </a:xfrm>
        </p:spPr>
        <p:txBody>
          <a:bodyPr anchor="t">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5183188" y="233083"/>
            <a:ext cx="6762286" cy="618230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68938" y="2057399"/>
            <a:ext cx="4709462" cy="435799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4C9EAF8-CF32-4DB9-B883-9DD8FF6D12C8}" type="datetimeFigureOut">
              <a:rPr lang="en-VI" smtClean="0"/>
              <a:t>03/16/2026</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BA4D2C6E-28E5-43D9-AE9C-4EE9CAEC10E4}" type="slidenum">
              <a:rPr lang="en-VI" smtClean="0"/>
              <a:t>‹#›</a:t>
            </a:fld>
            <a:endParaRPr lang="en-VI"/>
          </a:p>
        </p:txBody>
      </p:sp>
      <p:pic>
        <p:nvPicPr>
          <p:cNvPr id="8" name="Picture 7">
            <a:extLst>
              <a:ext uri="{FF2B5EF4-FFF2-40B4-BE49-F238E27FC236}">
                <a16:creationId xmlns:a16="http://schemas.microsoft.com/office/drawing/2014/main" id="{457A25E7-5D2D-420B-A8B5-9853720043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40047" y="5221150"/>
            <a:ext cx="857718" cy="1325563"/>
          </a:xfrm>
          <a:prstGeom prst="rect">
            <a:avLst/>
          </a:prstGeom>
        </p:spPr>
      </p:pic>
    </p:spTree>
    <p:extLst>
      <p:ext uri="{BB962C8B-B14F-4D97-AF65-F5344CB8AC3E}">
        <p14:creationId xmlns:p14="http://schemas.microsoft.com/office/powerpoint/2010/main" val="859295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Title 6">
            <a:extLst>
              <a:ext uri="{FF2B5EF4-FFF2-40B4-BE49-F238E27FC236}">
                <a16:creationId xmlns:a16="http://schemas.microsoft.com/office/drawing/2014/main" id="{F51A84A8-F310-4675-A398-95CDC117BAE4}"/>
              </a:ext>
            </a:extLst>
          </p:cNvPr>
          <p:cNvSpPr>
            <a:spLocks noGrp="1"/>
          </p:cNvSpPr>
          <p:nvPr>
            <p:ph type="title"/>
          </p:nvPr>
        </p:nvSpPr>
        <p:spPr/>
        <p:txBody>
          <a:bodyPr/>
          <a:lstStyle/>
          <a:p>
            <a:r>
              <a:rPr lang="en-US"/>
              <a:t>Click to edit Master title style</a:t>
            </a:r>
            <a:endParaRPr lang="en-VI"/>
          </a:p>
        </p:txBody>
      </p:sp>
    </p:spTree>
    <p:extLst>
      <p:ext uri="{BB962C8B-B14F-4D97-AF65-F5344CB8AC3E}">
        <p14:creationId xmlns:p14="http://schemas.microsoft.com/office/powerpoint/2010/main" val="3496977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7624" y="233082"/>
            <a:ext cx="2197850" cy="594388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268937" y="233082"/>
            <a:ext cx="9347203" cy="59438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383330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221226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ctrTitle"/>
          </p:nvPr>
        </p:nvSpPr>
        <p:spPr>
          <a:xfrm>
            <a:off x="304800" y="2857501"/>
            <a:ext cx="11582400" cy="1698625"/>
          </a:xfrm>
        </p:spPr>
        <p:txBody>
          <a:bodyPr anchor="b">
            <a:noAutofit/>
          </a:bodyPr>
          <a:lstStyle>
            <a:lvl1pPr>
              <a:defRPr sz="5400">
                <a:solidFill>
                  <a:srgbClr val="F4A61F"/>
                </a:solidFill>
              </a:defRPr>
            </a:lvl1pPr>
          </a:lstStyle>
          <a:p>
            <a:r>
              <a:rPr lang="en-US"/>
              <a:t>Click to edit Master title style</a:t>
            </a:r>
            <a:endParaRPr lang="en-US" dirty="0"/>
          </a:p>
        </p:txBody>
      </p:sp>
      <p:sp>
        <p:nvSpPr>
          <p:cNvPr id="3" name="Subtitle 2"/>
          <p:cNvSpPr>
            <a:spLocks noGrp="1"/>
          </p:cNvSpPr>
          <p:nvPr>
            <p:ph type="subTitle" idx="1"/>
          </p:nvPr>
        </p:nvSpPr>
        <p:spPr>
          <a:xfrm>
            <a:off x="304800" y="4572000"/>
            <a:ext cx="11582400" cy="1752600"/>
          </a:xfrm>
        </p:spPr>
        <p:txBody>
          <a:bodyPr>
            <a:normAutofit/>
          </a:bodyPr>
          <a:lstStyle>
            <a:lvl1pPr marL="0" indent="0" algn="ctr">
              <a:buNone/>
              <a:defRPr sz="40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603620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4B590AC-CB93-40A4-A9F1-8F2DA90FF5F6}" type="slidenum">
              <a:rPr lang="en-US" smtClean="0"/>
              <a:t>‹#›</a:t>
            </a:fld>
            <a:endParaRPr lang="en-US"/>
          </a:p>
        </p:txBody>
      </p:sp>
      <p:sp>
        <p:nvSpPr>
          <p:cNvPr id="4" name="Date Placeholder 3"/>
          <p:cNvSpPr>
            <a:spLocks noGrp="1"/>
          </p:cNvSpPr>
          <p:nvPr>
            <p:ph type="dt" sz="half" idx="11"/>
          </p:nvPr>
        </p:nvSpPr>
        <p:spPr/>
        <p:txBody>
          <a:bodyPr/>
          <a:lstStyle/>
          <a:p>
            <a:fld id="{973A498F-9100-4B2F-B759-490118B7871F}" type="datetimeFigureOut">
              <a:rPr lang="en-US" smtClean="0"/>
              <a:t>3/16/2026</a:t>
            </a:fld>
            <a:endParaRPr lang="en-US"/>
          </a:p>
        </p:txBody>
      </p:sp>
      <p:sp>
        <p:nvSpPr>
          <p:cNvPr id="5" name="Footer Placeholder 4"/>
          <p:cNvSpPr>
            <a:spLocks noGrp="1"/>
          </p:cNvSpPr>
          <p:nvPr>
            <p:ph type="ftr" sz="quarter" idx="12"/>
          </p:nvPr>
        </p:nvSpPr>
        <p:spPr/>
        <p:txBody>
          <a:bodyPr/>
          <a:lstStyle/>
          <a:p>
            <a:endParaRPr lang="en-US"/>
          </a:p>
        </p:txBody>
      </p:sp>
      <p:grpSp>
        <p:nvGrpSpPr>
          <p:cNvPr id="6" name="Group 5"/>
          <p:cNvGrpSpPr/>
          <p:nvPr/>
        </p:nvGrpSpPr>
        <p:grpSpPr>
          <a:xfrm>
            <a:off x="-152400" y="1"/>
            <a:ext cx="12496800" cy="498239"/>
            <a:chOff x="-114300" y="0"/>
            <a:chExt cx="9372600" cy="498239"/>
          </a:xfrm>
        </p:grpSpPr>
        <p:grpSp>
          <p:nvGrpSpPr>
            <p:cNvPr id="7" name="Group 6"/>
            <p:cNvGrpSpPr/>
            <p:nvPr/>
          </p:nvGrpSpPr>
          <p:grpSpPr>
            <a:xfrm flipH="1">
              <a:off x="0" y="0"/>
              <a:ext cx="9144001" cy="498239"/>
              <a:chOff x="-306388" y="609600"/>
              <a:chExt cx="12192181" cy="457200"/>
            </a:xfrm>
          </p:grpSpPr>
          <p:grpSp>
            <p:nvGrpSpPr>
              <p:cNvPr id="9" name="Group 8"/>
              <p:cNvGrpSpPr/>
              <p:nvPr/>
            </p:nvGrpSpPr>
            <p:grpSpPr>
              <a:xfrm>
                <a:off x="-306388" y="609600"/>
                <a:ext cx="1524884" cy="457200"/>
                <a:chOff x="76200" y="273050"/>
                <a:chExt cx="1524884" cy="457200"/>
              </a:xfrm>
            </p:grpSpPr>
            <p:sp>
              <p:nvSpPr>
                <p:cNvPr id="31" name="Right Triangle 30"/>
                <p:cNvSpPr/>
                <p:nvPr/>
              </p:nvSpPr>
              <p:spPr>
                <a:xfrm rot="10800000">
                  <a:off x="76200" y="27305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32" name="Right Triangle 31"/>
                <p:cNvSpPr/>
                <p:nvPr/>
              </p:nvSpPr>
              <p:spPr>
                <a:xfrm rot="10800000" flipH="1" flipV="1">
                  <a:off x="76200" y="27305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0" name="Group 9"/>
              <p:cNvGrpSpPr/>
              <p:nvPr/>
            </p:nvGrpSpPr>
            <p:grpSpPr>
              <a:xfrm>
                <a:off x="1218496" y="609600"/>
                <a:ext cx="1524884" cy="457200"/>
                <a:chOff x="1905000" y="381000"/>
                <a:chExt cx="1524884" cy="457200"/>
              </a:xfrm>
            </p:grpSpPr>
            <p:sp>
              <p:nvSpPr>
                <p:cNvPr id="29" name="Right Triangle 28"/>
                <p:cNvSpPr/>
                <p:nvPr/>
              </p:nvSpPr>
              <p:spPr>
                <a:xfrm flipH="1">
                  <a:off x="1905000" y="3810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30" name="Right Triangle 29"/>
                <p:cNvSpPr/>
                <p:nvPr/>
              </p:nvSpPr>
              <p:spPr>
                <a:xfrm flipV="1">
                  <a:off x="1905000" y="3810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1" name="Group 10"/>
              <p:cNvGrpSpPr/>
              <p:nvPr/>
            </p:nvGrpSpPr>
            <p:grpSpPr>
              <a:xfrm>
                <a:off x="2743380" y="609600"/>
                <a:ext cx="1524884" cy="457200"/>
                <a:chOff x="4038600" y="990600"/>
                <a:chExt cx="1524884" cy="457200"/>
              </a:xfrm>
            </p:grpSpPr>
            <p:sp>
              <p:nvSpPr>
                <p:cNvPr id="27" name="Right Triangle 2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8" name="Right Triangle 2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2" name="Group 11"/>
              <p:cNvGrpSpPr/>
              <p:nvPr/>
            </p:nvGrpSpPr>
            <p:grpSpPr>
              <a:xfrm flipV="1">
                <a:off x="4266062" y="609600"/>
                <a:ext cx="1524884" cy="457200"/>
                <a:chOff x="4038600" y="990600"/>
                <a:chExt cx="1524884" cy="457200"/>
              </a:xfrm>
            </p:grpSpPr>
            <p:sp>
              <p:nvSpPr>
                <p:cNvPr id="25" name="Right Triangle 2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6" name="Right Triangle 2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3" name="Group 12"/>
              <p:cNvGrpSpPr/>
              <p:nvPr/>
            </p:nvGrpSpPr>
            <p:grpSpPr>
              <a:xfrm flipV="1">
                <a:off x="7311141" y="609600"/>
                <a:ext cx="1524884" cy="457200"/>
                <a:chOff x="4038600" y="990600"/>
                <a:chExt cx="1524884" cy="457200"/>
              </a:xfrm>
            </p:grpSpPr>
            <p:sp>
              <p:nvSpPr>
                <p:cNvPr id="23" name="Right Triangle 22"/>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4" name="Right Triangle 23"/>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4" name="Group 13"/>
              <p:cNvGrpSpPr/>
              <p:nvPr/>
            </p:nvGrpSpPr>
            <p:grpSpPr>
              <a:xfrm>
                <a:off x="5790946" y="609600"/>
                <a:ext cx="1524884" cy="457200"/>
                <a:chOff x="4038600" y="990600"/>
                <a:chExt cx="1524884" cy="457200"/>
              </a:xfrm>
            </p:grpSpPr>
            <p:sp>
              <p:nvSpPr>
                <p:cNvPr id="21" name="Right Triangle 20"/>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2" name="Right Triangle 21"/>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5" name="Group 14"/>
              <p:cNvGrpSpPr/>
              <p:nvPr/>
            </p:nvGrpSpPr>
            <p:grpSpPr>
              <a:xfrm>
                <a:off x="8836025" y="609600"/>
                <a:ext cx="1524884" cy="457200"/>
                <a:chOff x="4038600" y="990600"/>
                <a:chExt cx="1524884" cy="457200"/>
              </a:xfrm>
            </p:grpSpPr>
            <p:sp>
              <p:nvSpPr>
                <p:cNvPr id="19" name="Right Triangle 18"/>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0" name="Right Triangle 19"/>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6" name="Group 15"/>
              <p:cNvGrpSpPr/>
              <p:nvPr/>
            </p:nvGrpSpPr>
            <p:grpSpPr>
              <a:xfrm flipV="1">
                <a:off x="10360909" y="609600"/>
                <a:ext cx="1524884" cy="457200"/>
                <a:chOff x="4038600" y="990600"/>
                <a:chExt cx="1524884" cy="457200"/>
              </a:xfrm>
            </p:grpSpPr>
            <p:sp>
              <p:nvSpPr>
                <p:cNvPr id="17" name="Right Triangle 1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18" name="Right Triangle 1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cxnSp>
          <p:nvCxnSpPr>
            <p:cNvPr id="8" name="Straight Connector 7"/>
            <p:cNvCxnSpPr/>
            <p:nvPr/>
          </p:nvCxnSpPr>
          <p:spPr>
            <a:xfrm>
              <a:off x="-114300" y="498239"/>
              <a:ext cx="9372600" cy="0"/>
            </a:xfrm>
            <a:prstGeom prst="line">
              <a:avLst/>
            </a:prstGeom>
            <a:noFill/>
            <a:ln w="57150" cap="flat" cmpd="sng" algn="ctr">
              <a:solidFill>
                <a:srgbClr val="FCB22D"/>
              </a:solidFill>
              <a:prstDash val="solid"/>
            </a:ln>
            <a:effectLst/>
          </p:spPr>
        </p:cxnSp>
      </p:grpSp>
      <p:pic>
        <p:nvPicPr>
          <p:cNvPr id="33" name="Picture 3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5493" y="800100"/>
            <a:ext cx="5241017" cy="2743200"/>
          </a:xfrm>
          <a:prstGeom prst="rect">
            <a:avLst/>
          </a:prstGeom>
        </p:spPr>
      </p:pic>
      <p:grpSp>
        <p:nvGrpSpPr>
          <p:cNvPr id="34" name="Group 33"/>
          <p:cNvGrpSpPr/>
          <p:nvPr/>
        </p:nvGrpSpPr>
        <p:grpSpPr>
          <a:xfrm flipV="1">
            <a:off x="-152400" y="6359762"/>
            <a:ext cx="12496800" cy="498239"/>
            <a:chOff x="-114300" y="0"/>
            <a:chExt cx="9372600" cy="498239"/>
          </a:xfrm>
        </p:grpSpPr>
        <p:grpSp>
          <p:nvGrpSpPr>
            <p:cNvPr id="35" name="Group 34"/>
            <p:cNvGrpSpPr/>
            <p:nvPr/>
          </p:nvGrpSpPr>
          <p:grpSpPr>
            <a:xfrm flipH="1">
              <a:off x="0" y="0"/>
              <a:ext cx="9144001" cy="498239"/>
              <a:chOff x="-306388" y="609600"/>
              <a:chExt cx="12192181" cy="457200"/>
            </a:xfrm>
          </p:grpSpPr>
          <p:grpSp>
            <p:nvGrpSpPr>
              <p:cNvPr id="37" name="Group 36"/>
              <p:cNvGrpSpPr/>
              <p:nvPr/>
            </p:nvGrpSpPr>
            <p:grpSpPr>
              <a:xfrm>
                <a:off x="-306388" y="609600"/>
                <a:ext cx="1524884" cy="457200"/>
                <a:chOff x="76200" y="273050"/>
                <a:chExt cx="1524884" cy="457200"/>
              </a:xfrm>
            </p:grpSpPr>
            <p:sp>
              <p:nvSpPr>
                <p:cNvPr id="59" name="Right Triangle 58"/>
                <p:cNvSpPr/>
                <p:nvPr/>
              </p:nvSpPr>
              <p:spPr>
                <a:xfrm rot="10800000">
                  <a:off x="76200" y="27305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60" name="Right Triangle 59"/>
                <p:cNvSpPr/>
                <p:nvPr/>
              </p:nvSpPr>
              <p:spPr>
                <a:xfrm rot="10800000" flipH="1" flipV="1">
                  <a:off x="76200" y="27305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38" name="Group 37"/>
              <p:cNvGrpSpPr/>
              <p:nvPr/>
            </p:nvGrpSpPr>
            <p:grpSpPr>
              <a:xfrm>
                <a:off x="1218496" y="609600"/>
                <a:ext cx="1524884" cy="457200"/>
                <a:chOff x="1905000" y="381000"/>
                <a:chExt cx="1524884" cy="457200"/>
              </a:xfrm>
            </p:grpSpPr>
            <p:sp>
              <p:nvSpPr>
                <p:cNvPr id="57" name="Right Triangle 56"/>
                <p:cNvSpPr/>
                <p:nvPr/>
              </p:nvSpPr>
              <p:spPr>
                <a:xfrm flipH="1">
                  <a:off x="1905000" y="3810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8" name="Right Triangle 57"/>
                <p:cNvSpPr/>
                <p:nvPr/>
              </p:nvSpPr>
              <p:spPr>
                <a:xfrm flipV="1">
                  <a:off x="1905000" y="3810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39" name="Group 38"/>
              <p:cNvGrpSpPr/>
              <p:nvPr/>
            </p:nvGrpSpPr>
            <p:grpSpPr>
              <a:xfrm>
                <a:off x="2743380" y="609600"/>
                <a:ext cx="1524884" cy="457200"/>
                <a:chOff x="4038600" y="990600"/>
                <a:chExt cx="1524884" cy="457200"/>
              </a:xfrm>
            </p:grpSpPr>
            <p:sp>
              <p:nvSpPr>
                <p:cNvPr id="55" name="Right Triangle 5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6" name="Right Triangle 5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0" name="Group 39"/>
              <p:cNvGrpSpPr/>
              <p:nvPr/>
            </p:nvGrpSpPr>
            <p:grpSpPr>
              <a:xfrm flipV="1">
                <a:off x="4266062" y="609600"/>
                <a:ext cx="1524884" cy="457200"/>
                <a:chOff x="4038600" y="990600"/>
                <a:chExt cx="1524884" cy="457200"/>
              </a:xfrm>
            </p:grpSpPr>
            <p:sp>
              <p:nvSpPr>
                <p:cNvPr id="53" name="Right Triangle 52"/>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4" name="Right Triangle 53"/>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1" name="Group 40"/>
              <p:cNvGrpSpPr/>
              <p:nvPr/>
            </p:nvGrpSpPr>
            <p:grpSpPr>
              <a:xfrm flipV="1">
                <a:off x="7311141" y="609600"/>
                <a:ext cx="1524884" cy="457200"/>
                <a:chOff x="4038600" y="990600"/>
                <a:chExt cx="1524884" cy="457200"/>
              </a:xfrm>
            </p:grpSpPr>
            <p:sp>
              <p:nvSpPr>
                <p:cNvPr id="51" name="Right Triangle 50"/>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2" name="Right Triangle 51"/>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2" name="Group 41"/>
              <p:cNvGrpSpPr/>
              <p:nvPr/>
            </p:nvGrpSpPr>
            <p:grpSpPr>
              <a:xfrm>
                <a:off x="5790946" y="609600"/>
                <a:ext cx="1524884" cy="457200"/>
                <a:chOff x="4038600" y="990600"/>
                <a:chExt cx="1524884" cy="457200"/>
              </a:xfrm>
            </p:grpSpPr>
            <p:sp>
              <p:nvSpPr>
                <p:cNvPr id="49" name="Right Triangle 48"/>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0" name="Right Triangle 49"/>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3" name="Group 42"/>
              <p:cNvGrpSpPr/>
              <p:nvPr/>
            </p:nvGrpSpPr>
            <p:grpSpPr>
              <a:xfrm>
                <a:off x="8836025" y="609600"/>
                <a:ext cx="1524884" cy="457200"/>
                <a:chOff x="4038600" y="990600"/>
                <a:chExt cx="1524884" cy="457200"/>
              </a:xfrm>
            </p:grpSpPr>
            <p:sp>
              <p:nvSpPr>
                <p:cNvPr id="47" name="Right Triangle 4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48" name="Right Triangle 4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4" name="Group 43"/>
              <p:cNvGrpSpPr/>
              <p:nvPr/>
            </p:nvGrpSpPr>
            <p:grpSpPr>
              <a:xfrm flipV="1">
                <a:off x="10360909" y="609600"/>
                <a:ext cx="1524884" cy="457200"/>
                <a:chOff x="4038600" y="990600"/>
                <a:chExt cx="1524884" cy="457200"/>
              </a:xfrm>
            </p:grpSpPr>
            <p:sp>
              <p:nvSpPr>
                <p:cNvPr id="45" name="Right Triangle 4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46" name="Right Triangle 4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cxnSp>
          <p:nvCxnSpPr>
            <p:cNvPr id="36" name="Straight Connector 35"/>
            <p:cNvCxnSpPr/>
            <p:nvPr/>
          </p:nvCxnSpPr>
          <p:spPr>
            <a:xfrm>
              <a:off x="-114300" y="498239"/>
              <a:ext cx="9372600" cy="0"/>
            </a:xfrm>
            <a:prstGeom prst="line">
              <a:avLst/>
            </a:prstGeom>
            <a:noFill/>
            <a:ln w="57150" cap="flat" cmpd="sng" algn="ctr">
              <a:solidFill>
                <a:srgbClr val="FCB22D"/>
              </a:solidFill>
              <a:prstDash val="solid"/>
            </a:ln>
            <a:effectLst/>
          </p:spPr>
        </p:cxnSp>
      </p:grpSp>
      <p:sp>
        <p:nvSpPr>
          <p:cNvPr id="64" name="Text Placeholder 63"/>
          <p:cNvSpPr>
            <a:spLocks noGrp="1"/>
          </p:cNvSpPr>
          <p:nvPr>
            <p:ph type="body" sz="quarter" idx="13"/>
          </p:nvPr>
        </p:nvSpPr>
        <p:spPr>
          <a:xfrm>
            <a:off x="304800" y="3771900"/>
            <a:ext cx="11582400" cy="1028700"/>
          </a:xfrm>
        </p:spPr>
        <p:txBody>
          <a:bodyPr>
            <a:normAutofit/>
          </a:bodyPr>
          <a:lstStyle>
            <a:lvl1pPr marL="0" indent="0" algn="ctr">
              <a:buNone/>
              <a:defRPr sz="5400">
                <a:solidFill>
                  <a:srgbClr val="0071BA"/>
                </a:solidFill>
                <a:latin typeface="Montserrat ExtraBold" pitchFamily="50" charset="0"/>
              </a:defRPr>
            </a:lvl1pPr>
          </a:lstStyle>
          <a:p>
            <a:pPr lvl="0"/>
            <a:r>
              <a:rPr lang="en-US"/>
              <a:t>Click to edit Master text styles</a:t>
            </a:r>
          </a:p>
        </p:txBody>
      </p:sp>
      <p:pic>
        <p:nvPicPr>
          <p:cNvPr id="66" name="Picture 6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6401" y="4604322"/>
            <a:ext cx="2590800" cy="1606663"/>
          </a:xfrm>
          <a:prstGeom prst="rect">
            <a:avLst/>
          </a:prstGeom>
        </p:spPr>
      </p:pic>
      <p:sp>
        <p:nvSpPr>
          <p:cNvPr id="68" name="Text Placeholder 67"/>
          <p:cNvSpPr>
            <a:spLocks noGrp="1"/>
          </p:cNvSpPr>
          <p:nvPr>
            <p:ph type="body" sz="quarter" idx="14"/>
          </p:nvPr>
        </p:nvSpPr>
        <p:spPr>
          <a:xfrm>
            <a:off x="1219202" y="5257800"/>
            <a:ext cx="7619999" cy="457200"/>
          </a:xfrm>
        </p:spPr>
        <p:txBody>
          <a:bodyPr>
            <a:normAutofit/>
          </a:bodyPr>
          <a:lstStyle>
            <a:lvl1pPr marL="0" indent="0" algn="r">
              <a:buNone/>
              <a:defRPr sz="2400">
                <a:solidFill>
                  <a:srgbClr val="294095"/>
                </a:solidFill>
                <a:latin typeface="Montserrat" pitchFamily="2" charset="0"/>
              </a:defRPr>
            </a:lvl1pPr>
          </a:lstStyle>
          <a:p>
            <a:pPr lvl="0"/>
            <a:r>
              <a:rPr lang="en-US"/>
              <a:t>Click to edit Master text styles</a:t>
            </a:r>
          </a:p>
        </p:txBody>
      </p:sp>
      <p:sp>
        <p:nvSpPr>
          <p:cNvPr id="69" name="Text Placeholder 67"/>
          <p:cNvSpPr>
            <a:spLocks noGrp="1"/>
          </p:cNvSpPr>
          <p:nvPr>
            <p:ph type="body" sz="quarter" idx="15"/>
          </p:nvPr>
        </p:nvSpPr>
        <p:spPr>
          <a:xfrm>
            <a:off x="1219202" y="5715000"/>
            <a:ext cx="7619999" cy="457200"/>
          </a:xfrm>
        </p:spPr>
        <p:txBody>
          <a:bodyPr>
            <a:normAutofit/>
          </a:bodyPr>
          <a:lstStyle>
            <a:lvl1pPr marL="0" indent="0" algn="r">
              <a:buNone/>
              <a:defRPr sz="2400">
                <a:solidFill>
                  <a:srgbClr val="294095"/>
                </a:solidFill>
                <a:latin typeface="Montserrat" pitchFamily="2" charset="0"/>
              </a:defRPr>
            </a:lvl1pPr>
          </a:lstStyle>
          <a:p>
            <a:pPr lvl="0"/>
            <a:r>
              <a:rPr lang="en-US"/>
              <a:t>Click to edit Master text styles</a:t>
            </a:r>
          </a:p>
        </p:txBody>
      </p:sp>
    </p:spTree>
    <p:extLst>
      <p:ext uri="{BB962C8B-B14F-4D97-AF65-F5344CB8AC3E}">
        <p14:creationId xmlns:p14="http://schemas.microsoft.com/office/powerpoint/2010/main" val="25840557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cxnSp>
        <p:nvCxnSpPr>
          <p:cNvPr id="8" name="Straight Connector 7"/>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4001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_Title &amp; content no 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cxnSp>
        <p:nvCxnSpPr>
          <p:cNvPr id="8" name="Straight Connector 7"/>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1503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416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vered Topics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884" y="1269332"/>
            <a:ext cx="11582400" cy="5376482"/>
          </a:xfrm>
        </p:spPr>
        <p:txBody>
          <a:bodyPr/>
          <a:lstStyle>
            <a:lvl1pPr marL="457200" indent="-457200">
              <a:lnSpc>
                <a:spcPct val="100000"/>
              </a:lnSpc>
              <a:buSzPct val="150000"/>
              <a:buFontTx/>
              <a:buBlip>
                <a:blip r:embed="rId2"/>
              </a:buBlip>
              <a:defRPr>
                <a:latin typeface="Lato" pitchFamily="34" charset="0"/>
              </a:defRPr>
            </a:lvl1pPr>
            <a:lvl2pPr marL="914400" indent="-457200">
              <a:lnSpc>
                <a:spcPct val="100000"/>
              </a:lnSpc>
              <a:buSzPct val="150000"/>
              <a:buFontTx/>
              <a:buBlip>
                <a:blip r:embed="rId3"/>
              </a:buBlip>
              <a:defRPr>
                <a:latin typeface="Lato" pitchFamily="34" charset="0"/>
              </a:defRPr>
            </a:lvl2pPr>
            <a:lvl3pPr marL="1371600" indent="-457200">
              <a:buFontTx/>
              <a:buBlip>
                <a:blip r:embed="rId4"/>
              </a:buBlip>
              <a:defRPr/>
            </a:lvl3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4" name="Title 3"/>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2B345C7B-BB56-4C57-9EBB-DAB69071E730}"/>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827105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Text Placeholder 4"/>
          <p:cNvSpPr>
            <a:spLocks noGrp="1"/>
          </p:cNvSpPr>
          <p:nvPr>
            <p:ph type="body" sz="quarter" idx="11"/>
          </p:nvPr>
        </p:nvSpPr>
        <p:spPr>
          <a:xfrm>
            <a:off x="304800" y="1257300"/>
            <a:ext cx="11582400" cy="1257300"/>
          </a:xfrm>
        </p:spPr>
        <p:txBody>
          <a:bodyPr>
            <a:normAutofit/>
          </a:bodyPr>
          <a:lstStyle>
            <a:lvl1pPr marL="0" indent="0">
              <a:buNone/>
              <a:defRPr sz="3600"/>
            </a:lvl1pPr>
          </a:lstStyle>
          <a:p>
            <a:pPr lvl="0"/>
            <a:r>
              <a:rPr lang="en-US"/>
              <a:t>Click to edit Master text styles</a:t>
            </a:r>
          </a:p>
        </p:txBody>
      </p:sp>
      <p:sp>
        <p:nvSpPr>
          <p:cNvPr id="7" name="Content Placeholder 6"/>
          <p:cNvSpPr>
            <a:spLocks noGrp="1"/>
          </p:cNvSpPr>
          <p:nvPr>
            <p:ph sz="quarter" idx="12"/>
          </p:nvPr>
        </p:nvSpPr>
        <p:spPr>
          <a:xfrm>
            <a:off x="304800" y="2514600"/>
            <a:ext cx="1158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cxnSp>
        <p:nvCxnSpPr>
          <p:cNvPr id="10" name="Straight Connector 9">
            <a:extLst>
              <a:ext uri="{FF2B5EF4-FFF2-40B4-BE49-F238E27FC236}">
                <a16:creationId xmlns:a16="http://schemas.microsoft.com/office/drawing/2014/main" id="{4F2F9C24-0B56-41BF-8F7B-8507C08B0B5C}"/>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406716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739231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print">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bg1">
                    <a:lumMod val="50000"/>
                  </a:schemeClr>
                </a:solidFill>
                <a:latin typeface="Lato Light" panose="020F0302020204030203"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00483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Content Placeholder 8"/>
          <p:cNvSpPr>
            <a:spLocks noGrp="1"/>
          </p:cNvSpPr>
          <p:nvPr>
            <p:ph sz="quarter" idx="14"/>
          </p:nvPr>
        </p:nvSpPr>
        <p:spPr>
          <a:xfrm>
            <a:off x="304800" y="1143000"/>
            <a:ext cx="5638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6248400" y="1143000"/>
            <a:ext cx="5638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099D1C2E-EC48-49F3-BE5B-116EC057E526}"/>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18665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LOGO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A81D5689-3425-4E88-87B1-D9A291658B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55714" y="5320961"/>
            <a:ext cx="914400" cy="1439621"/>
          </a:xfrm>
          <a:prstGeom prst="rect">
            <a:avLst/>
          </a:prstGeom>
        </p:spPr>
      </p:pic>
    </p:spTree>
    <p:extLst>
      <p:ext uri="{BB962C8B-B14F-4D97-AF65-F5344CB8AC3E}">
        <p14:creationId xmlns:p14="http://schemas.microsoft.com/office/powerpoint/2010/main" val="389576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Content Placeholder 8"/>
          <p:cNvSpPr>
            <a:spLocks noGrp="1"/>
          </p:cNvSpPr>
          <p:nvPr>
            <p:ph sz="quarter" idx="14"/>
          </p:nvPr>
        </p:nvSpPr>
        <p:spPr>
          <a:xfrm>
            <a:off x="3048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2484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304800" y="5029200"/>
            <a:ext cx="11582400" cy="1257300"/>
          </a:xfrm>
        </p:spPr>
        <p:txBody>
          <a:bodyPr>
            <a:normAutofit/>
          </a:bodyPr>
          <a:lstStyle>
            <a:lvl1pPr marL="0" indent="0">
              <a:buNone/>
              <a:defRPr sz="3200"/>
            </a:lvl1pPr>
          </a:lstStyle>
          <a:p>
            <a:pPr lvl="0"/>
            <a:r>
              <a:rPr lang="en-US"/>
              <a:t>Click to edit Master text styles</a:t>
            </a:r>
          </a:p>
        </p:txBody>
      </p:sp>
      <p:cxnSp>
        <p:nvCxnSpPr>
          <p:cNvPr id="10" name="Straight Connector 9">
            <a:extLst>
              <a:ext uri="{FF2B5EF4-FFF2-40B4-BE49-F238E27FC236}">
                <a16:creationId xmlns:a16="http://schemas.microsoft.com/office/drawing/2014/main" id="{B8145D14-5164-4100-A358-F1B7F35E03E1}"/>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36913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7000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48401" y="1270000"/>
            <a:ext cx="5633884"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1955800"/>
            <a:ext cx="5638800"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48400" y="1955800"/>
            <a:ext cx="5638800"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2EE93C8-47AA-4C28-999C-05A27B8FCF75}"/>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712413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08115"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5143500"/>
            <a:ext cx="11582400" cy="1143000"/>
          </a:xfrm>
        </p:spPr>
        <p:txBody>
          <a:bodyPr/>
          <a:lstStyle>
            <a:lvl1pPr marL="0" indent="0">
              <a:buNone/>
              <a:defRPr/>
            </a:lvl1pPr>
          </a:lstStyle>
          <a:p>
            <a:pPr lvl="0"/>
            <a:r>
              <a:rPr lang="en-US"/>
              <a:t>Click to edit Master text styles</a:t>
            </a:r>
          </a:p>
        </p:txBody>
      </p:sp>
      <p:sp>
        <p:nvSpPr>
          <p:cNvPr id="13" name="Content Placeholder 12"/>
          <p:cNvSpPr>
            <a:spLocks noGrp="1"/>
          </p:cNvSpPr>
          <p:nvPr>
            <p:ph sz="quarter" idx="14"/>
          </p:nvPr>
        </p:nvSpPr>
        <p:spPr>
          <a:xfrm>
            <a:off x="3048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5"/>
          </p:nvPr>
        </p:nvSpPr>
        <p:spPr>
          <a:xfrm>
            <a:off x="62484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D91A9A8E-C026-490C-A0FD-66D23E42C584}"/>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49602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Content Placeholder 6"/>
          <p:cNvSpPr>
            <a:spLocks noGrp="1"/>
          </p:cNvSpPr>
          <p:nvPr>
            <p:ph sz="quarter" idx="14"/>
          </p:nvPr>
        </p:nvSpPr>
        <p:spPr>
          <a:xfrm>
            <a:off x="304800" y="38862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7" name="Content Placeholder 6"/>
          <p:cNvSpPr>
            <a:spLocks noGrp="1"/>
          </p:cNvSpPr>
          <p:nvPr>
            <p:ph sz="quarter" idx="13"/>
          </p:nvPr>
        </p:nvSpPr>
        <p:spPr>
          <a:xfrm>
            <a:off x="304800" y="12573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p:cNvSpPr>
            <a:spLocks noGrp="1"/>
          </p:cNvSpPr>
          <p:nvPr>
            <p:ph sz="quarter" idx="15"/>
          </p:nvPr>
        </p:nvSpPr>
        <p:spPr>
          <a:xfrm>
            <a:off x="6299200" y="12573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p:cNvSpPr>
            <a:spLocks noGrp="1"/>
          </p:cNvSpPr>
          <p:nvPr>
            <p:ph sz="quarter" idx="16"/>
          </p:nvPr>
        </p:nvSpPr>
        <p:spPr>
          <a:xfrm>
            <a:off x="6299200" y="38862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cxnSp>
        <p:nvCxnSpPr>
          <p:cNvPr id="14" name="Straight Connector 13">
            <a:extLst>
              <a:ext uri="{FF2B5EF4-FFF2-40B4-BE49-F238E27FC236}">
                <a16:creationId xmlns:a16="http://schemas.microsoft.com/office/drawing/2014/main" id="{9414DD74-CBF2-41E8-B5D5-77E1EDCB7B05}"/>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79515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Text Placeholder 8">
            <a:extLst>
              <a:ext uri="{FF2B5EF4-FFF2-40B4-BE49-F238E27FC236}">
                <a16:creationId xmlns:a16="http://schemas.microsoft.com/office/drawing/2014/main" id="{AE9C0CF1-C09E-4868-AFA4-A66CF608BEBD}"/>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677625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le Only with lin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85410B3F-9600-411E-AD11-8345AAF43D21}"/>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3019737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3_Title Only w/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C511DC96-ABC1-4D86-BF6E-C1C9678EC354}"/>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3204793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4_Title Only w/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DAE8C15C-AD3B-45D0-A401-6DDF6951D11D}"/>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2804811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09172" y="6384177"/>
            <a:ext cx="2844800" cy="365125"/>
          </a:xfrm>
        </p:spPr>
        <p:txBody>
          <a:bodyPr anchor="b"/>
          <a:lstStyle>
            <a:lvl1pPr>
              <a:defRPr sz="1000" b="0" i="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6" name="Text Placeholder 8">
            <a:extLst>
              <a:ext uri="{FF2B5EF4-FFF2-40B4-BE49-F238E27FC236}">
                <a16:creationId xmlns:a16="http://schemas.microsoft.com/office/drawing/2014/main" id="{8F51D5D3-73B6-4D62-BA87-A60D392E65C5}"/>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106267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09172" y="6384177"/>
            <a:ext cx="2844800" cy="365125"/>
          </a:xfrm>
        </p:spPr>
        <p:txBody>
          <a:bodyPr anchor="b"/>
          <a:lstStyle>
            <a:lvl1pPr>
              <a:defRPr sz="1000" b="0" i="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198193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1_Title and Content NO LINE/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2299644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4C2D4F-E3A3-4C8B-9759-E9D9549DE72E}"/>
              </a:ext>
            </a:extLst>
          </p:cNvPr>
          <p:cNvSpPr/>
          <p:nvPr/>
        </p:nvSpPr>
        <p:spPr>
          <a:xfrm>
            <a:off x="-18767" y="0"/>
            <a:ext cx="12229537"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VI" sz="1350" b="0" i="0" u="none" strike="noStrike" kern="1200" cap="none" spc="0" normalizeH="0" baseline="0" noProof="0">
              <a:ln>
                <a:noFill/>
              </a:ln>
              <a:solidFill>
                <a:srgbClr val="D9D9D9"/>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2058755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0DC4DA-EF67-45C0-AE61-6373234779D2}"/>
              </a:ext>
            </a:extLst>
          </p:cNvPr>
          <p:cNvSpPr/>
          <p:nvPr/>
        </p:nvSpPr>
        <p:spPr>
          <a:xfrm>
            <a:off x="0" y="0"/>
            <a:ext cx="12192000" cy="6858000"/>
          </a:xfrm>
          <a:prstGeom prst="rect">
            <a:avLst/>
          </a:prstGeom>
          <a:solidFill>
            <a:srgbClr val="666666"/>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tx1">
                    <a:lumMod val="10000"/>
                    <a:lumOff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675777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4C2D4F-E3A3-4C8B-9759-E9D9549DE72E}"/>
              </a:ext>
            </a:extLst>
          </p:cNvPr>
          <p:cNvSpPr/>
          <p:nvPr/>
        </p:nvSpPr>
        <p:spPr>
          <a:xfrm>
            <a:off x="-18767" y="0"/>
            <a:ext cx="12229537"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VI" sz="1350" b="0" i="0" u="none" strike="noStrike" kern="1200" cap="none" spc="0" normalizeH="0" baseline="0" noProof="0">
              <a:ln>
                <a:noFill/>
              </a:ln>
              <a:solidFill>
                <a:srgbClr val="D9D9D9"/>
              </a:solidFill>
              <a:effectLst/>
              <a:uLnTx/>
              <a:uFillTx/>
              <a:latin typeface="Calibri"/>
              <a:ea typeface="+mn-ea"/>
              <a:cs typeface="+mn-cs"/>
            </a:endParaRPr>
          </a:p>
        </p:txBody>
      </p:sp>
      <p:sp>
        <p:nvSpPr>
          <p:cNvPr id="7" name="Text Placeholder 6">
            <a:extLst>
              <a:ext uri="{FF2B5EF4-FFF2-40B4-BE49-F238E27FC236}">
                <a16:creationId xmlns:a16="http://schemas.microsoft.com/office/drawing/2014/main" id="{201A741C-4E73-4CA8-8009-561DCB5B2B96}"/>
              </a:ext>
            </a:extLst>
          </p:cNvPr>
          <p:cNvSpPr>
            <a:spLocks noGrp="1"/>
          </p:cNvSpPr>
          <p:nvPr>
            <p:ph type="body" sz="quarter" idx="13"/>
          </p:nvPr>
        </p:nvSpPr>
        <p:spPr>
          <a:xfrm>
            <a:off x="304800" y="228601"/>
            <a:ext cx="5791200" cy="5028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dirty="0"/>
          </a:p>
        </p:txBody>
      </p:sp>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04800" y="5347130"/>
            <a:ext cx="11633200" cy="822960"/>
          </a:xfrm>
        </p:spPr>
        <p:txBody>
          <a:bodyPr/>
          <a:lstStyle/>
          <a:p>
            <a:r>
              <a:rPr lang="en-US"/>
              <a:t>Click to edit Master title style</a:t>
            </a:r>
            <a:endParaRPr lang="en-VI"/>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8676075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3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rgbClr val="FBB040"/>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945468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4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rgbClr val="FBB040"/>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pic>
        <p:nvPicPr>
          <p:cNvPr id="10" name="Picture 9">
            <a:extLst>
              <a:ext uri="{FF2B5EF4-FFF2-40B4-BE49-F238E27FC236}">
                <a16:creationId xmlns:a16="http://schemas.microsoft.com/office/drawing/2014/main" id="{1EEB08D9-FBED-4CD2-AD51-41932037D2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947756"/>
            <a:ext cx="12192000" cy="1028700"/>
          </a:xfrm>
          <a:prstGeom prst="rect">
            <a:avLst/>
          </a:prstGeom>
        </p:spPr>
      </p:pic>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04800" y="228600"/>
            <a:ext cx="11633200" cy="822960"/>
          </a:xfrm>
        </p:spPr>
        <p:txBody>
          <a:bodyPr/>
          <a:lstStyle/>
          <a:p>
            <a:r>
              <a:rPr lang="en-US"/>
              <a:t>Click to edit Master title style</a:t>
            </a:r>
            <a:endParaRPr lang="en-VI" dirty="0"/>
          </a:p>
        </p:txBody>
      </p:sp>
      <p:sp>
        <p:nvSpPr>
          <p:cNvPr id="4" name="Slide Number Placeholder 3"/>
          <p:cNvSpPr>
            <a:spLocks noGrp="1"/>
          </p:cNvSpPr>
          <p:nvPr>
            <p:ph type="sldNum" sz="quarter" idx="12"/>
          </p:nvPr>
        </p:nvSpPr>
        <p:spPr>
          <a:xfrm>
            <a:off x="9109172" y="6342617"/>
            <a:ext cx="2844800" cy="365125"/>
          </a:xfrm>
        </p:spPr>
        <p:txBody>
          <a:bodyPr anchor="b"/>
          <a:lstStyle>
            <a:lvl1pPr>
              <a:defRPr sz="1000" b="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4261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5" name="Footer Placeholder 4"/>
          <p:cNvSpPr>
            <a:spLocks noGrp="1"/>
          </p:cNvSpPr>
          <p:nvPr>
            <p:ph type="ftr" sz="quarter" idx="3"/>
          </p:nvPr>
        </p:nvSpPr>
        <p:spPr>
          <a:xfrm>
            <a:off x="4165600" y="6342617"/>
            <a:ext cx="3860800" cy="365125"/>
          </a:xfrm>
          <a:prstGeom prst="rect">
            <a:avLst/>
          </a:prstGeom>
        </p:spPr>
        <p:txBody>
          <a:bodyPr vert="horz" lIns="91440" tIns="45720" rIns="91440" bIns="45720" rtlCol="0" anchor="b"/>
          <a:lstStyle>
            <a:lvl1pPr algn="ctr">
              <a:defRPr sz="900">
                <a:solidFill>
                  <a:schemeClr val="tx1">
                    <a:lumMod val="10000"/>
                    <a:lumOff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723308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7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chemeClr val="accent1"/>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55600" y="228600"/>
            <a:ext cx="11582400" cy="822960"/>
          </a:xfrm>
        </p:spPr>
        <p:txBody>
          <a:bodyPr/>
          <a:lstStyle/>
          <a:p>
            <a:r>
              <a:rPr lang="en-US"/>
              <a:t>Click to edit Master title style</a:t>
            </a:r>
            <a:endParaRPr lang="en-VI" dirty="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391558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a:xfrm>
            <a:off x="304800" y="228600"/>
            <a:ext cx="4419600" cy="1162050"/>
          </a:xfrm>
        </p:spPr>
        <p:txBody>
          <a:bodyPr anchor="b">
            <a:noAutofit/>
          </a:bodyPr>
          <a:lstStyle>
            <a:lvl1pPr algn="l">
              <a:defRPr sz="2800" b="1"/>
            </a:lvl1pPr>
          </a:lstStyle>
          <a:p>
            <a:r>
              <a:rPr lang="en-US"/>
              <a:t>Click to edit Master title style</a:t>
            </a:r>
            <a:endParaRPr lang="en-US" dirty="0"/>
          </a:p>
        </p:txBody>
      </p:sp>
      <p:sp>
        <p:nvSpPr>
          <p:cNvPr id="4" name="Text Placeholder 3"/>
          <p:cNvSpPr>
            <a:spLocks noGrp="1"/>
          </p:cNvSpPr>
          <p:nvPr>
            <p:ph type="body" sz="half" idx="2"/>
          </p:nvPr>
        </p:nvSpPr>
        <p:spPr>
          <a:xfrm>
            <a:off x="304800" y="1390650"/>
            <a:ext cx="4419600" cy="4781550"/>
          </a:xfrm>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Content Placeholder 8"/>
          <p:cNvSpPr>
            <a:spLocks noGrp="1"/>
          </p:cNvSpPr>
          <p:nvPr>
            <p:ph sz="quarter" idx="14"/>
          </p:nvPr>
        </p:nvSpPr>
        <p:spPr>
          <a:xfrm>
            <a:off x="4876800" y="228600"/>
            <a:ext cx="70104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0" y="1371600"/>
            <a:ext cx="4724400" cy="0"/>
          </a:xfrm>
          <a:prstGeom prst="line">
            <a:avLst/>
          </a:prstGeom>
          <a:ln w="28575"/>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070273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cture with paragraph">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Text Placeholder 3"/>
          <p:cNvSpPr>
            <a:spLocks noGrp="1"/>
          </p:cNvSpPr>
          <p:nvPr>
            <p:ph type="body" sz="half" idx="2"/>
          </p:nvPr>
        </p:nvSpPr>
        <p:spPr>
          <a:xfrm>
            <a:off x="304800" y="1257300"/>
            <a:ext cx="4419600" cy="4914900"/>
          </a:xfrm>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Content Placeholder 8"/>
          <p:cNvSpPr>
            <a:spLocks noGrp="1"/>
          </p:cNvSpPr>
          <p:nvPr>
            <p:ph sz="quarter" idx="14"/>
          </p:nvPr>
        </p:nvSpPr>
        <p:spPr>
          <a:xfrm>
            <a:off x="4876800" y="1257300"/>
            <a:ext cx="7010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C311FD36-96BA-4FC5-96E6-A211D1CBCFF3}"/>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853014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column content boxe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6" name="Content Placeholder 5"/>
          <p:cNvSpPr>
            <a:spLocks noGrp="1"/>
          </p:cNvSpPr>
          <p:nvPr>
            <p:ph sz="quarter" idx="13"/>
          </p:nvPr>
        </p:nvSpPr>
        <p:spPr>
          <a:xfrm>
            <a:off x="304800" y="1257300"/>
            <a:ext cx="4419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9"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11" name="Content Placeholder 10"/>
          <p:cNvSpPr>
            <a:spLocks noGrp="1"/>
          </p:cNvSpPr>
          <p:nvPr>
            <p:ph sz="quarter" idx="14"/>
          </p:nvPr>
        </p:nvSpPr>
        <p:spPr>
          <a:xfrm>
            <a:off x="4876800" y="1257300"/>
            <a:ext cx="7010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345609E-C01C-429A-953D-CBC78D78FE4A}"/>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75584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a:xfrm>
            <a:off x="304800" y="4229100"/>
            <a:ext cx="11582400" cy="685800"/>
          </a:xfrm>
        </p:spPr>
        <p:txBody>
          <a:bodyPr anchor="t">
            <a:noAutofit/>
          </a:bodyPr>
          <a:lstStyle>
            <a:lvl1pPr algn="l">
              <a:defRPr sz="4000" b="1"/>
            </a:lvl1pPr>
          </a:lstStyle>
          <a:p>
            <a:r>
              <a:rPr lang="en-US"/>
              <a:t>Click to edit Master title style</a:t>
            </a:r>
            <a:endParaRPr lang="en-US" dirty="0"/>
          </a:p>
        </p:txBody>
      </p:sp>
      <p:sp>
        <p:nvSpPr>
          <p:cNvPr id="3" name="Picture Placeholder 2"/>
          <p:cNvSpPr>
            <a:spLocks noGrp="1"/>
          </p:cNvSpPr>
          <p:nvPr>
            <p:ph type="pic" idx="1"/>
          </p:nvPr>
        </p:nvSpPr>
        <p:spPr>
          <a:xfrm>
            <a:off x="304800" y="228600"/>
            <a:ext cx="11582400" cy="4000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90052" y="4914900"/>
            <a:ext cx="11582400" cy="1371600"/>
          </a:xfrm>
        </p:spPr>
        <p:txBody>
          <a:bodyPr>
            <a:normAutofit/>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59730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Content dk highlight boxes w/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6700" y="2528046"/>
            <a:ext cx="11658600" cy="2725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Content Placeholder 2">
            <a:extLst>
              <a:ext uri="{FF2B5EF4-FFF2-40B4-BE49-F238E27FC236}">
                <a16:creationId xmlns:a16="http://schemas.microsoft.com/office/drawing/2014/main" id="{D650FCFD-B0E5-4CAC-8F0A-86B3285C2C98}"/>
              </a:ext>
            </a:extLst>
          </p:cNvPr>
          <p:cNvSpPr>
            <a:spLocks noGrp="1"/>
          </p:cNvSpPr>
          <p:nvPr>
            <p:ph idx="13" hasCustomPrompt="1"/>
          </p:nvPr>
        </p:nvSpPr>
        <p:spPr>
          <a:xfrm>
            <a:off x="266700" y="1261665"/>
            <a:ext cx="11658600" cy="1140876"/>
          </a:xfrm>
        </p:spPr>
        <p:txBody>
          <a:bodyPr/>
          <a:lstStyle>
            <a:lvl1pPr marL="0" indent="0">
              <a:buNone/>
              <a:defRPr sz="3600"/>
            </a:lvl1pPr>
            <a:lvl2pPr marL="457200" indent="0">
              <a:buNone/>
              <a:defRPr/>
            </a:lvl2pPr>
          </a:lstStyle>
          <a:p>
            <a:pPr lvl="0"/>
            <a:r>
              <a:rPr lang="en-US" dirty="0"/>
              <a:t>Click to edit Master text styles – 36 </a:t>
            </a:r>
            <a:r>
              <a:rPr lang="en-US" dirty="0" err="1"/>
              <a:t>pt</a:t>
            </a:r>
            <a:endParaRPr lang="en-US" dirty="0"/>
          </a:p>
          <a:p>
            <a:pPr lvl="1"/>
            <a:endParaRPr lang="en-US" dirty="0"/>
          </a:p>
        </p:txBody>
      </p:sp>
      <p:sp>
        <p:nvSpPr>
          <p:cNvPr id="11" name="Text Placeholder 10">
            <a:extLst>
              <a:ext uri="{FF2B5EF4-FFF2-40B4-BE49-F238E27FC236}">
                <a16:creationId xmlns:a16="http://schemas.microsoft.com/office/drawing/2014/main" id="{619C6DB4-083B-4BD4-99DB-A43A6324C60A}"/>
              </a:ext>
            </a:extLst>
          </p:cNvPr>
          <p:cNvSpPr>
            <a:spLocks noGrp="1"/>
          </p:cNvSpPr>
          <p:nvPr>
            <p:ph type="body" sz="quarter" idx="14" hasCustomPrompt="1"/>
          </p:nvPr>
        </p:nvSpPr>
        <p:spPr>
          <a:xfrm>
            <a:off x="262596" y="5334385"/>
            <a:ext cx="11653838" cy="1058209"/>
          </a:xfrm>
          <a:solidFill>
            <a:srgbClr val="A3A7B3"/>
          </a:solidFill>
          <a:ln w="12700">
            <a:solidFill>
              <a:srgbClr val="00B7EB"/>
            </a:solidFill>
          </a:ln>
          <a:scene3d>
            <a:camera prst="orthographicFront"/>
            <a:lightRig rig="threePt" dir="t"/>
          </a:scene3d>
          <a:sp3d>
            <a:bevelT/>
          </a:sp3d>
        </p:spPr>
        <p:txBody>
          <a:bodyPr anchor="ctr"/>
          <a:lstStyle>
            <a:lvl1pPr marL="0" indent="0">
              <a:buNone/>
              <a:defRPr/>
            </a:lvl1pPr>
            <a:lvl2pPr marL="457200" indent="0">
              <a:buNone/>
              <a:defRPr/>
            </a:lvl2pPr>
          </a:lstStyle>
          <a:p>
            <a:pPr lvl="0"/>
            <a:r>
              <a:rPr lang="en-US" dirty="0"/>
              <a:t>Click to edit Master text styles – 36 </a:t>
            </a:r>
            <a:r>
              <a:rPr lang="en-US" dirty="0" err="1"/>
              <a:t>pt</a:t>
            </a:r>
            <a:endParaRPr lang="en-US" dirty="0"/>
          </a:p>
        </p:txBody>
      </p:sp>
    </p:spTree>
    <p:extLst>
      <p:ext uri="{BB962C8B-B14F-4D97-AF65-F5344CB8AC3E}">
        <p14:creationId xmlns:p14="http://schemas.microsoft.com/office/powerpoint/2010/main" val="2112557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900">
                <a:solidFill>
                  <a:schemeClr val="bg1">
                    <a:lumMod val="90000"/>
                  </a:schemeClr>
                </a:solidFill>
                <a:latin typeface="Lato Light" pitchFamily="34" charset="0"/>
              </a:defRPr>
            </a:lvl1pPr>
          </a:lstStyle>
          <a:p>
            <a:fld id="{34B590AC-CB93-40A4-A9F1-8F2DA90FF5F6}" type="slidenum">
              <a:rPr lang="en-US" smtClean="0"/>
              <a:t>‹#›</a:t>
            </a:fld>
            <a:endParaRPr lang="en-US"/>
          </a:p>
        </p:txBody>
      </p:sp>
      <p:sp>
        <p:nvSpPr>
          <p:cNvPr id="3" name="Picture Placeholder 2"/>
          <p:cNvSpPr>
            <a:spLocks noGrp="1"/>
          </p:cNvSpPr>
          <p:nvPr>
            <p:ph type="pic" idx="1"/>
          </p:nvPr>
        </p:nvSpPr>
        <p:spPr>
          <a:xfrm>
            <a:off x="304800" y="1257300"/>
            <a:ext cx="11582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90052" y="4800600"/>
            <a:ext cx="11582400" cy="1485900"/>
          </a:xfrm>
        </p:spPr>
        <p:txBody>
          <a:bodyPr>
            <a:normAutofit/>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5" name="Title 4"/>
          <p:cNvSpPr>
            <a:spLocks noGrp="1"/>
          </p:cNvSpPr>
          <p:nvPr>
            <p:ph type="title"/>
          </p:nvPr>
        </p:nvSpPr>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956E1770-28F5-4C36-948F-8880883E7F77}"/>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9" name="Slide Number Placeholder 6">
            <a:extLst>
              <a:ext uri="{FF2B5EF4-FFF2-40B4-BE49-F238E27FC236}">
                <a16:creationId xmlns:a16="http://schemas.microsoft.com/office/drawing/2014/main" id="{491E351E-7B7A-4AB5-8750-878F333CEE97}"/>
              </a:ext>
            </a:extLst>
          </p:cNvPr>
          <p:cNvSpPr txBox="1">
            <a:spLocks/>
          </p:cNvSpPr>
          <p:nvPr/>
        </p:nvSpPr>
        <p:spPr>
          <a:xfrm>
            <a:off x="9103931" y="6400802"/>
            <a:ext cx="2844800" cy="365125"/>
          </a:xfrm>
          <a:prstGeom prst="rect">
            <a:avLst/>
          </a:prstGeom>
        </p:spPr>
        <p:txBody>
          <a:bodyPr vert="horz" lIns="91440" tIns="45720" rIns="91440" bIns="45720" rtlCol="0" anchor="b"/>
          <a:lstStyle>
            <a:defPPr>
              <a:defRPr lang="en-US"/>
            </a:defPPr>
            <a:lvl1pPr marL="0" algn="r" defTabSz="914400" rtl="0" eaLnBrk="1" latinLnBrk="0" hangingPunct="1">
              <a:defRPr sz="900" b="0" kern="1200">
                <a:solidFill>
                  <a:schemeClr val="bg1">
                    <a:lumMod val="90000"/>
                  </a:schemeClr>
                </a:solidFill>
                <a:latin typeface="Lato Light"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C07873E-F7A9-7D4C-A13B-E05E8079E2DB}" type="slidenum">
              <a:rPr lang="en-US" sz="1000" smtClean="0">
                <a:solidFill>
                  <a:schemeClr val="tx1">
                    <a:lumMod val="10000"/>
                    <a:lumOff val="90000"/>
                  </a:schemeClr>
                </a:solidFill>
              </a:rPr>
              <a:pPr defTabSz="457200"/>
              <a:t>‹#›</a:t>
            </a:fld>
            <a:endParaRPr lang="en-US" sz="1000" dirty="0">
              <a:solidFill>
                <a:schemeClr val="tx1">
                  <a:lumMod val="10000"/>
                  <a:lumOff val="90000"/>
                </a:schemeClr>
              </a:solidFill>
            </a:endParaRPr>
          </a:p>
        </p:txBody>
      </p:sp>
      <p:sp>
        <p:nvSpPr>
          <p:cNvPr id="11" name="Date Placeholder 3">
            <a:extLst>
              <a:ext uri="{FF2B5EF4-FFF2-40B4-BE49-F238E27FC236}">
                <a16:creationId xmlns:a16="http://schemas.microsoft.com/office/drawing/2014/main" id="{81B44F78-4C30-422A-8AA3-3C278956682A}"/>
              </a:ext>
            </a:extLst>
          </p:cNvPr>
          <p:cNvSpPr txBox="1">
            <a:spLocks/>
          </p:cNvSpPr>
          <p:nvPr/>
        </p:nvSpPr>
        <p:spPr>
          <a:xfrm>
            <a:off x="299559" y="6400802"/>
            <a:ext cx="2844800" cy="365125"/>
          </a:xfrm>
          <a:prstGeom prst="rect">
            <a:avLst/>
          </a:prstGeom>
        </p:spPr>
        <p:txBody>
          <a:bodyPr vert="horz" lIns="91440" tIns="45720" rIns="91440" bIns="45720" rtlCol="0" anchor="b"/>
          <a:lstStyle>
            <a:defPPr>
              <a:defRPr lang="en-US"/>
            </a:defPPr>
            <a:lvl1pPr marL="0" algn="l" defTabSz="914400" rtl="0" eaLnBrk="1" latinLnBrk="0" hangingPunct="1">
              <a:defRPr sz="900" kern="1200">
                <a:solidFill>
                  <a:schemeClr val="bg1">
                    <a:lumMod val="90000"/>
                  </a:schemeClr>
                </a:solidFill>
                <a:latin typeface="Lato Light" panose="020F0302020204030203"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94FC8-EFE2-4992-8974-D6B1115DF3A5}" type="datetime1">
              <a:rPr lang="en-US" sz="900" smtClean="0">
                <a:solidFill>
                  <a:schemeClr val="tx1">
                    <a:lumMod val="10000"/>
                    <a:lumOff val="90000"/>
                  </a:schemeClr>
                </a:solidFill>
              </a:rPr>
              <a:pPr/>
              <a:t>3/16/2026</a:t>
            </a:fld>
            <a:endParaRPr lang="en-US" sz="900">
              <a:solidFill>
                <a:schemeClr val="tx1">
                  <a:lumMod val="10000"/>
                  <a:lumOff val="90000"/>
                </a:schemeClr>
              </a:solidFill>
            </a:endParaRPr>
          </a:p>
        </p:txBody>
      </p:sp>
    </p:spTree>
    <p:extLst>
      <p:ext uri="{BB962C8B-B14F-4D97-AF65-F5344CB8AC3E}">
        <p14:creationId xmlns:p14="http://schemas.microsoft.com/office/powerpoint/2010/main" val="14871015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252918"/>
            <a:ext cx="11582400" cy="53764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030384-D03F-8F4E-8223-330F888ED0B5}"/>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973A498F-9100-4B2F-B759-490118B7871F}" type="datetimeFigureOut">
              <a:rPr lang="en-US" smtClean="0"/>
              <a:t>3/16/2026</a:t>
            </a:fld>
            <a:endParaRPr lang="en-US"/>
          </a:p>
        </p:txBody>
      </p:sp>
      <p:sp>
        <p:nvSpPr>
          <p:cNvPr id="5" name="Rectangle 5">
            <a:extLst>
              <a:ext uri="{FF2B5EF4-FFF2-40B4-BE49-F238E27FC236}">
                <a16:creationId xmlns:a16="http://schemas.microsoft.com/office/drawing/2014/main" id="{A7D390A6-33C1-BD40-B3A3-A5A08A36FA5B}"/>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p>
        </p:txBody>
      </p:sp>
      <p:sp>
        <p:nvSpPr>
          <p:cNvPr id="6" name="Rectangle 6">
            <a:extLst>
              <a:ext uri="{FF2B5EF4-FFF2-40B4-BE49-F238E27FC236}">
                <a16:creationId xmlns:a16="http://schemas.microsoft.com/office/drawing/2014/main" id="{92EB6A24-0B59-DD42-9A78-E0C8F4EACB23}"/>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34B590AC-CB93-40A4-A9F1-8F2DA90FF5F6}" type="slidenum">
              <a:rPr lang="en-US" smtClean="0"/>
              <a:t>‹#›</a:t>
            </a:fld>
            <a:endParaRPr lang="en-US"/>
          </a:p>
        </p:txBody>
      </p:sp>
    </p:spTree>
    <p:extLst>
      <p:ext uri="{BB962C8B-B14F-4D97-AF65-F5344CB8AC3E}">
        <p14:creationId xmlns:p14="http://schemas.microsoft.com/office/powerpoint/2010/main" val="100895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2_Custom Layout">
    <p:bg>
      <p:bgPr>
        <a:blipFill dpi="0" rotWithShape="1">
          <a:blip r:embed="rId2" cstate="print">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2496800" y="1752601"/>
            <a:ext cx="2844800" cy="365125"/>
          </a:xfrm>
        </p:spPr>
        <p:txBody>
          <a:bodyPr/>
          <a:lstStyle/>
          <a:p>
            <a:fld id="{34B590AC-CB93-40A4-A9F1-8F2DA90FF5F6}" type="slidenum">
              <a:rPr lang="en-US" smtClean="0"/>
              <a:t>‹#›</a:t>
            </a:fld>
            <a:endParaRPr lang="en-US"/>
          </a:p>
        </p:txBody>
      </p:sp>
      <p:sp>
        <p:nvSpPr>
          <p:cNvPr id="8" name="Title 1"/>
          <p:cNvSpPr>
            <a:spLocks noGrp="1"/>
          </p:cNvSpPr>
          <p:nvPr>
            <p:ph type="title" hasCustomPrompt="1"/>
          </p:nvPr>
        </p:nvSpPr>
        <p:spPr>
          <a:xfrm>
            <a:off x="914400" y="4015318"/>
            <a:ext cx="10363200" cy="1362075"/>
          </a:xfrm>
        </p:spPr>
        <p:txBody>
          <a:bodyPr anchor="t">
            <a:noAutofit/>
          </a:bodyPr>
          <a:lstStyle>
            <a:lvl1pPr algn="l">
              <a:defRPr sz="4800" b="1" i="0" cap="none" spc="0">
                <a:ln>
                  <a:noFill/>
                </a:ln>
                <a:solidFill>
                  <a:srgbClr val="F4A61F"/>
                </a:solidFill>
                <a:effectLst/>
                <a:latin typeface="Georgia" panose="02040502050405020303" pitchFamily="18" charset="0"/>
              </a:defRPr>
            </a:lvl1pPr>
          </a:lstStyle>
          <a:p>
            <a:r>
              <a:rPr lang="en-US" dirty="0"/>
              <a:t>Click To Edit Master Title Style</a:t>
            </a:r>
          </a:p>
        </p:txBody>
      </p:sp>
      <p:sp>
        <p:nvSpPr>
          <p:cNvPr id="9" name="Text Placeholder 2"/>
          <p:cNvSpPr>
            <a:spLocks noGrp="1"/>
          </p:cNvSpPr>
          <p:nvPr>
            <p:ph type="body" idx="1"/>
          </p:nvPr>
        </p:nvSpPr>
        <p:spPr>
          <a:xfrm>
            <a:off x="914400" y="2514601"/>
            <a:ext cx="10363200" cy="1500187"/>
          </a:xfrm>
        </p:spPr>
        <p:txBody>
          <a:bodyPr anchor="b">
            <a:normAutofit/>
          </a:bodyPr>
          <a:lstStyle>
            <a:lvl1pPr marL="0" indent="0">
              <a:buNone/>
              <a:defRPr sz="36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txBox="1">
            <a:spLocks/>
          </p:cNvSpPr>
          <p:nvPr/>
        </p:nvSpPr>
        <p:spPr>
          <a:xfrm>
            <a:off x="9885294" y="6356351"/>
            <a:ext cx="2099473" cy="365125"/>
          </a:xfrm>
          <a:prstGeom prst="rect">
            <a:avLst/>
          </a:prstGeom>
        </p:spPr>
        <p:txBody>
          <a:bodyPr vert="horz" lIns="91440" tIns="45720" rIns="91440" bIns="45720" rtlCol="0" anchor="b"/>
          <a:lstStyle>
            <a:defPPr>
              <a:defRPr lang="en-US"/>
            </a:defPPr>
            <a:lvl1pPr marL="0" algn="r" defTabSz="914400" rtl="0" eaLnBrk="1" latinLnBrk="0" hangingPunct="1">
              <a:defRPr sz="1200" b="1" kern="1200">
                <a:solidFill>
                  <a:schemeClr val="bg1">
                    <a:lumMod val="50000"/>
                  </a:schemeClr>
                </a:solidFill>
                <a:latin typeface="Arial Narrow" panose="020B060602020203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E72EB-8140-418C-92A5-FCDB41038CFE}" type="slidenum">
              <a:rPr lang="en-US" sz="1000" smtClean="0">
                <a:solidFill>
                  <a:schemeClr val="tx1">
                    <a:lumMod val="50000"/>
                    <a:lumOff val="50000"/>
                  </a:schemeClr>
                </a:solidFill>
                <a:latin typeface="Lato Light" panose="020F0302020204030203" pitchFamily="34" charset="0"/>
              </a:rPr>
              <a:pPr/>
              <a:t>‹#›</a:t>
            </a:fld>
            <a:endParaRPr lang="en-US" sz="1000" dirty="0">
              <a:solidFill>
                <a:schemeClr val="tx1">
                  <a:lumMod val="50000"/>
                  <a:lumOff val="50000"/>
                </a:schemeClr>
              </a:solidFill>
              <a:latin typeface="Lato Light" panose="020F0302020204030203" pitchFamily="34" charset="0"/>
            </a:endParaRPr>
          </a:p>
        </p:txBody>
      </p:sp>
      <p:sp>
        <p:nvSpPr>
          <p:cNvPr id="7" name="Date Placeholder 3"/>
          <p:cNvSpPr>
            <a:spLocks noGrp="1"/>
          </p:cNvSpPr>
          <p:nvPr>
            <p:ph type="dt" sz="half" idx="13"/>
          </p:nvPr>
        </p:nvSpPr>
        <p:spPr>
          <a:xfrm>
            <a:off x="304800" y="6356351"/>
            <a:ext cx="2844800" cy="365125"/>
          </a:xfrm>
          <a:prstGeom prst="rect">
            <a:avLst/>
          </a:prstGeom>
        </p:spPr>
        <p:txBody>
          <a:bodyPr vert="horz" lIns="91440" tIns="45720" rIns="91440" bIns="45720" rtlCol="0" anchor="b"/>
          <a:lstStyle>
            <a:lvl1pPr algn="l">
              <a:defRPr sz="900">
                <a:solidFill>
                  <a:schemeClr val="tx1">
                    <a:lumMod val="50000"/>
                    <a:lumOff val="5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10"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b"/>
          <a:lstStyle>
            <a:lvl1pPr algn="ctr">
              <a:defRPr sz="900">
                <a:solidFill>
                  <a:schemeClr val="tx1">
                    <a:lumMod val="50000"/>
                    <a:lumOff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2635954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lvl1pPr>
              <a:defRPr>
                <a:latin typeface="Lato Light" panose="020F0302020204030203" pitchFamily="34" charset="0"/>
                <a:cs typeface="Arial" panose="020B0604020202020204" pitchFamily="34" charset="0"/>
              </a:defRPr>
            </a:lvl1pPr>
            <a:lvl2pPr>
              <a:defRPr>
                <a:latin typeface="Lato Light" panose="020F0302020204030203" pitchFamily="34" charset="0"/>
                <a:cs typeface="Arial" panose="020B0604020202020204" pitchFamily="34" charset="0"/>
              </a:defRPr>
            </a:lvl2pPr>
            <a:lvl3pPr>
              <a:defRPr>
                <a:latin typeface="Lato Light" panose="020F0302020204030203" pitchFamily="34" charset="0"/>
                <a:cs typeface="Arial" panose="020B0604020202020204" pitchFamily="34" charset="0"/>
              </a:defRPr>
            </a:lvl3pPr>
            <a:lvl4pPr>
              <a:defRPr>
                <a:latin typeface="Lato Light" panose="020F0302020204030203" pitchFamily="34" charset="0"/>
                <a:cs typeface="Arial" panose="020B0604020202020204" pitchFamily="34" charset="0"/>
              </a:defRPr>
            </a:lvl4pPr>
            <a:lvl5pPr>
              <a:defRPr>
                <a:latin typeface="Lato Light" panose="020F0302020204030203" pitchFamily="34" charset="0"/>
                <a:cs typeface="Arial" panose="020B0604020202020204" pitchFamily="34" charset="0"/>
              </a:defRPr>
            </a:lvl5pPr>
          </a:lstStyle>
          <a:p>
            <a:pPr lvl="0"/>
            <a:r>
              <a:rPr lang="en-US" dirty="0"/>
              <a:t>Click to edit Mater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3620019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Vertical Title 1"/>
          <p:cNvSpPr>
            <a:spLocks noGrp="1"/>
          </p:cNvSpPr>
          <p:nvPr>
            <p:ph type="title" orient="vert"/>
          </p:nvPr>
        </p:nvSpPr>
        <p:spPr>
          <a:xfrm>
            <a:off x="9144000" y="274639"/>
            <a:ext cx="2743200" cy="5889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8534400" cy="5897562"/>
          </a:xfrm>
        </p:spPr>
        <p:txBody>
          <a:bodyPr vert="eaVert"/>
          <a:lstStyle>
            <a:lvl1pPr>
              <a:defRPr>
                <a:latin typeface="Lato Light" panose="020F0302020204030203" pitchFamily="34" charset="0"/>
                <a:cs typeface="Arial" panose="020B0604020202020204" pitchFamily="34" charset="0"/>
              </a:defRPr>
            </a:lvl1pPr>
            <a:lvl2pPr>
              <a:defRPr>
                <a:latin typeface="Lato Light" panose="020F0302020204030203" pitchFamily="34" charset="0"/>
                <a:cs typeface="Arial" panose="020B0604020202020204" pitchFamily="34" charset="0"/>
              </a:defRPr>
            </a:lvl2pPr>
            <a:lvl3pPr>
              <a:defRPr>
                <a:latin typeface="Lato Light" panose="020F0302020204030203" pitchFamily="34" charset="0"/>
                <a:cs typeface="Arial" panose="020B0604020202020204" pitchFamily="34" charset="0"/>
              </a:defRPr>
            </a:lvl3pPr>
            <a:lvl4pPr>
              <a:defRPr>
                <a:latin typeface="Lato Light" panose="020F0302020204030203" pitchFamily="34" charset="0"/>
                <a:cs typeface="Arial" panose="020B0604020202020204" pitchFamily="34" charset="0"/>
              </a:defRPr>
            </a:lvl4pPr>
            <a:lvl5pPr>
              <a:defRPr>
                <a:latin typeface="Lato Light" panose="020F030202020403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863744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30248"/>
            <a:ext cx="11582400" cy="822960"/>
          </a:xfrm>
        </p:spPr>
        <p:txBody>
          <a:bodyPr anchor="t"/>
          <a:lstStyle/>
          <a:p>
            <a:r>
              <a:rPr lang="en-US"/>
              <a:t>Click to edit Master title style</a:t>
            </a:r>
          </a:p>
        </p:txBody>
      </p:sp>
      <p:sp>
        <p:nvSpPr>
          <p:cNvPr id="3" name="Content Placeholder 2"/>
          <p:cNvSpPr>
            <a:spLocks noGrp="1"/>
          </p:cNvSpPr>
          <p:nvPr>
            <p:ph sz="half" idx="1"/>
          </p:nvPr>
        </p:nvSpPr>
        <p:spPr>
          <a:xfrm>
            <a:off x="304800" y="1277937"/>
            <a:ext cx="5689600" cy="541548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quarter" idx="2"/>
          </p:nvPr>
        </p:nvSpPr>
        <p:spPr>
          <a:xfrm>
            <a:off x="6198413" y="1277938"/>
            <a:ext cx="5688787" cy="2651760"/>
          </a:xfrm>
        </p:spPr>
        <p:txBody>
          <a:bodyPr/>
          <a:lstStyle/>
          <a:p>
            <a:pPr lvl="0"/>
            <a:r>
              <a:rPr lang="en-US"/>
              <a:t>Click to edit Master text styles</a:t>
            </a:r>
          </a:p>
          <a:p>
            <a:pPr lvl="1"/>
            <a:r>
              <a:rPr lang="en-US"/>
              <a:t>Second level</a:t>
            </a:r>
          </a:p>
          <a:p>
            <a:pPr lvl="2"/>
            <a:r>
              <a:rPr lang="en-US"/>
              <a:t>Third level</a:t>
            </a:r>
          </a:p>
        </p:txBody>
      </p:sp>
      <p:sp>
        <p:nvSpPr>
          <p:cNvPr id="5" name="Content Placeholder 4"/>
          <p:cNvSpPr>
            <a:spLocks noGrp="1"/>
          </p:cNvSpPr>
          <p:nvPr>
            <p:ph sz="quarter" idx="3"/>
          </p:nvPr>
        </p:nvSpPr>
        <p:spPr>
          <a:xfrm>
            <a:off x="6197600" y="4041665"/>
            <a:ext cx="5688787" cy="2651760"/>
          </a:xfrm>
        </p:spPr>
        <p:txBody>
          <a:bodyPr/>
          <a:lstStyle/>
          <a:p>
            <a:pPr lvl="0"/>
            <a:r>
              <a:rPr lang="en-US"/>
              <a:t>Click to edit Master text styles</a:t>
            </a:r>
          </a:p>
          <a:p>
            <a:pPr lvl="1"/>
            <a:r>
              <a:rPr lang="en-US"/>
              <a:t>Second level</a:t>
            </a:r>
          </a:p>
          <a:p>
            <a:pPr lvl="2"/>
            <a:r>
              <a:rPr lang="en-US"/>
              <a:t>Third level</a:t>
            </a:r>
          </a:p>
        </p:txBody>
      </p:sp>
      <p:sp>
        <p:nvSpPr>
          <p:cNvPr id="7" name="Rectangle 4">
            <a:extLst>
              <a:ext uri="{FF2B5EF4-FFF2-40B4-BE49-F238E27FC236}">
                <a16:creationId xmlns:a16="http://schemas.microsoft.com/office/drawing/2014/main" id="{FB99A461-A63F-44E8-8329-3E173666F8BE}"/>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973A498F-9100-4B2F-B759-490118B7871F}" type="datetimeFigureOut">
              <a:rPr lang="en-US" smtClean="0"/>
              <a:t>3/16/2026</a:t>
            </a:fld>
            <a:endParaRPr lang="en-US"/>
          </a:p>
        </p:txBody>
      </p:sp>
      <p:sp>
        <p:nvSpPr>
          <p:cNvPr id="9" name="Rectangle 5">
            <a:extLst>
              <a:ext uri="{FF2B5EF4-FFF2-40B4-BE49-F238E27FC236}">
                <a16:creationId xmlns:a16="http://schemas.microsoft.com/office/drawing/2014/main" id="{3A878276-659E-496C-B8DA-69CA93E18E83}"/>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p>
        </p:txBody>
      </p:sp>
      <p:sp>
        <p:nvSpPr>
          <p:cNvPr id="10" name="Rectangle 6">
            <a:extLst>
              <a:ext uri="{FF2B5EF4-FFF2-40B4-BE49-F238E27FC236}">
                <a16:creationId xmlns:a16="http://schemas.microsoft.com/office/drawing/2014/main" id="{A6419BF1-E91A-46BA-9E61-B0DDF55AC587}"/>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34B590AC-CB93-40A4-A9F1-8F2DA90FF5F6}" type="slidenum">
              <a:rPr lang="en-US" smtClean="0"/>
              <a:t>‹#›</a:t>
            </a:fld>
            <a:endParaRPr lang="en-US"/>
          </a:p>
        </p:txBody>
      </p:sp>
    </p:spTree>
    <p:extLst>
      <p:ext uri="{BB962C8B-B14F-4D97-AF65-F5344CB8AC3E}">
        <p14:creationId xmlns:p14="http://schemas.microsoft.com/office/powerpoint/2010/main" val="9529129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32507"/>
            <a:ext cx="11582400" cy="822960"/>
          </a:xfrm>
        </p:spPr>
        <p:txBody>
          <a:bodyPr anchor="t"/>
          <a:lstStyle/>
          <a:p>
            <a:r>
              <a:rPr lang="en-US"/>
              <a:t>Click to edit Master title style</a:t>
            </a:r>
            <a:endParaRPr lang="en-US" dirty="0"/>
          </a:p>
        </p:txBody>
      </p:sp>
      <p:sp>
        <p:nvSpPr>
          <p:cNvPr id="3" name="Text Placeholder 2"/>
          <p:cNvSpPr>
            <a:spLocks noGrp="1"/>
          </p:cNvSpPr>
          <p:nvPr>
            <p:ph type="body" sz="half" idx="1"/>
          </p:nvPr>
        </p:nvSpPr>
        <p:spPr>
          <a:xfrm>
            <a:off x="304800" y="1276705"/>
            <a:ext cx="5700891" cy="4879050"/>
          </a:xfrm>
        </p:spPr>
        <p:txBody>
          <a:bodyPr/>
          <a:lstStyle/>
          <a:p>
            <a:pPr lvl="0"/>
            <a:r>
              <a:rPr lang="en-US"/>
              <a:t>Click to edit Master text styles</a:t>
            </a:r>
          </a:p>
          <a:p>
            <a:pPr lvl="1"/>
            <a:r>
              <a:rPr lang="en-US"/>
              <a:t>Second level</a:t>
            </a:r>
          </a:p>
          <a:p>
            <a:pPr lvl="2"/>
            <a:r>
              <a:rPr lang="en-US"/>
              <a:t>Third level</a:t>
            </a:r>
          </a:p>
        </p:txBody>
      </p:sp>
      <p:sp>
        <p:nvSpPr>
          <p:cNvPr id="4" name="ClipArt Placeholder 3"/>
          <p:cNvSpPr>
            <a:spLocks noGrp="1"/>
          </p:cNvSpPr>
          <p:nvPr>
            <p:ph type="clipArt" sz="half" idx="2"/>
          </p:nvPr>
        </p:nvSpPr>
        <p:spPr>
          <a:xfrm>
            <a:off x="6186312" y="1276705"/>
            <a:ext cx="5700888" cy="4879050"/>
          </a:xfrm>
        </p:spPr>
        <p:txBody>
          <a:bodyPr rtlCol="0">
            <a:normAutofit/>
          </a:bodyPr>
          <a:lstStyle/>
          <a:p>
            <a:pPr lvl="0"/>
            <a:r>
              <a:rPr lang="en-US" noProof="0"/>
              <a:t>Click icon to add online image</a:t>
            </a:r>
          </a:p>
        </p:txBody>
      </p:sp>
      <p:sp>
        <p:nvSpPr>
          <p:cNvPr id="6" name="Rectangle 4">
            <a:extLst>
              <a:ext uri="{FF2B5EF4-FFF2-40B4-BE49-F238E27FC236}">
                <a16:creationId xmlns:a16="http://schemas.microsoft.com/office/drawing/2014/main" id="{F39103B5-90C9-4F2A-9BC7-DBCDC71900AD}"/>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973A498F-9100-4B2F-B759-490118B7871F}" type="datetimeFigureOut">
              <a:rPr lang="en-US" smtClean="0"/>
              <a:t>3/16/2026</a:t>
            </a:fld>
            <a:endParaRPr lang="en-US"/>
          </a:p>
        </p:txBody>
      </p:sp>
      <p:sp>
        <p:nvSpPr>
          <p:cNvPr id="8" name="Rectangle 5">
            <a:extLst>
              <a:ext uri="{FF2B5EF4-FFF2-40B4-BE49-F238E27FC236}">
                <a16:creationId xmlns:a16="http://schemas.microsoft.com/office/drawing/2014/main" id="{6C486E58-0FB2-409B-B99E-6B1D90E22401}"/>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p>
        </p:txBody>
      </p:sp>
      <p:sp>
        <p:nvSpPr>
          <p:cNvPr id="9" name="Rectangle 6">
            <a:extLst>
              <a:ext uri="{FF2B5EF4-FFF2-40B4-BE49-F238E27FC236}">
                <a16:creationId xmlns:a16="http://schemas.microsoft.com/office/drawing/2014/main" id="{98DFF5D0-2FB8-4768-8705-3DF38E7D2BDF}"/>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34B590AC-CB93-40A4-A9F1-8F2DA90FF5F6}" type="slidenum">
              <a:rPr lang="en-US" smtClean="0"/>
              <a:t>‹#›</a:t>
            </a:fld>
            <a:endParaRPr lang="en-US"/>
          </a:p>
        </p:txBody>
      </p:sp>
    </p:spTree>
    <p:extLst>
      <p:ext uri="{BB962C8B-B14F-4D97-AF65-F5344CB8AC3E}">
        <p14:creationId xmlns:p14="http://schemas.microsoft.com/office/powerpoint/2010/main" val="1016606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273050"/>
            <a:ext cx="4315884" cy="1162050"/>
          </a:xfrm>
        </p:spPr>
        <p:txBody>
          <a:bodyPr anchor="b">
            <a:no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766733" y="273050"/>
            <a:ext cx="7120467" cy="5899150"/>
          </a:xfrm>
        </p:spPr>
        <p:txBody>
          <a:bodyPr/>
          <a:lstStyle>
            <a:lvl1pPr>
              <a:defRPr sz="3200">
                <a:latin typeface="Lato Light" panose="020F0302020204030203" pitchFamily="34" charset="0"/>
              </a:defRPr>
            </a:lvl1pPr>
            <a:lvl2pPr>
              <a:defRPr sz="2800">
                <a:latin typeface="Lato Light" panose="020F0302020204030203" pitchFamily="34" charset="0"/>
                <a:cs typeface="Arial" panose="020B0604020202020204" pitchFamily="34" charset="0"/>
              </a:defRPr>
            </a:lvl2pPr>
            <a:lvl3pPr>
              <a:defRPr sz="2400">
                <a:latin typeface="Lato Light" panose="020F0302020204030203"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304801" y="1435100"/>
            <a:ext cx="4315884" cy="4727960"/>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
            <a:extLst>
              <a:ext uri="{FF2B5EF4-FFF2-40B4-BE49-F238E27FC236}">
                <a16:creationId xmlns:a16="http://schemas.microsoft.com/office/drawing/2014/main" id="{2F137A60-FAE8-4001-A069-8E7E802EAC45}"/>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973A498F-9100-4B2F-B759-490118B7871F}" type="datetimeFigureOut">
              <a:rPr lang="en-US" smtClean="0"/>
              <a:t>3/16/2026</a:t>
            </a:fld>
            <a:endParaRPr lang="en-US"/>
          </a:p>
        </p:txBody>
      </p:sp>
      <p:sp>
        <p:nvSpPr>
          <p:cNvPr id="8" name="Rectangle 5">
            <a:extLst>
              <a:ext uri="{FF2B5EF4-FFF2-40B4-BE49-F238E27FC236}">
                <a16:creationId xmlns:a16="http://schemas.microsoft.com/office/drawing/2014/main" id="{93937A0D-E267-470C-88C0-63ABF920665F}"/>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p>
        </p:txBody>
      </p:sp>
      <p:sp>
        <p:nvSpPr>
          <p:cNvPr id="9" name="Rectangle 6">
            <a:extLst>
              <a:ext uri="{FF2B5EF4-FFF2-40B4-BE49-F238E27FC236}">
                <a16:creationId xmlns:a16="http://schemas.microsoft.com/office/drawing/2014/main" id="{4840E7CB-50ED-42C1-8E32-9946B8030EC2}"/>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34B590AC-CB93-40A4-A9F1-8F2DA90FF5F6}" type="slidenum">
              <a:rPr lang="en-US" smtClean="0"/>
              <a:t>‹#›</a:t>
            </a:fld>
            <a:endParaRPr lang="en-US"/>
          </a:p>
        </p:txBody>
      </p:sp>
    </p:spTree>
    <p:extLst>
      <p:ext uri="{BB962C8B-B14F-4D97-AF65-F5344CB8AC3E}">
        <p14:creationId xmlns:p14="http://schemas.microsoft.com/office/powerpoint/2010/main" val="658003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17267" y="6380021"/>
            <a:ext cx="2844800" cy="365125"/>
          </a:xfrm>
        </p:spPr>
        <p:txBody>
          <a:bodyPr/>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0021"/>
            <a:ext cx="2844800" cy="365125"/>
          </a:xfrm>
          <a:prstGeom prst="rect">
            <a:avLst/>
          </a:prstGeom>
        </p:spPr>
        <p:txBody>
          <a:bodyPr vert="horz" lIns="91440" tIns="45720" rIns="91440" bIns="45720" rtlCol="0" anchor="ctr"/>
          <a:lstStyle>
            <a:lvl1pPr algn="l">
              <a:defRPr sz="900">
                <a:solidFill>
                  <a:schemeClr val="tx1">
                    <a:lumMod val="10000"/>
                    <a:lumOff val="90000"/>
                  </a:schemeClr>
                </a:solidFill>
                <a:latin typeface="Lato Light" pitchFamily="34" charset="0"/>
                <a:cs typeface="Arial" pitchFamily="34" charset="0"/>
              </a:defRPr>
            </a:lvl1pPr>
          </a:lstStyle>
          <a:p>
            <a:fld id="{973A498F-9100-4B2F-B759-490118B7871F}" type="datetimeFigureOut">
              <a:rPr lang="en-US" smtClean="0"/>
              <a:t>3/16/2026</a:t>
            </a:fld>
            <a:endParaRPr lang="en-US"/>
          </a:p>
        </p:txBody>
      </p:sp>
      <p:sp>
        <p:nvSpPr>
          <p:cNvPr id="6" name="Footer Placeholder 4"/>
          <p:cNvSpPr>
            <a:spLocks noGrp="1"/>
          </p:cNvSpPr>
          <p:nvPr>
            <p:ph type="ftr" sz="quarter" idx="3"/>
          </p:nvPr>
        </p:nvSpPr>
        <p:spPr>
          <a:xfrm>
            <a:off x="4165600" y="6380021"/>
            <a:ext cx="3860800" cy="365125"/>
          </a:xfrm>
          <a:prstGeom prst="rect">
            <a:avLst/>
          </a:prstGeom>
        </p:spPr>
        <p:txBody>
          <a:bodyPr vert="horz" lIns="91440" tIns="45720" rIns="91440" bIns="45720" rtlCol="0" anchor="ctr"/>
          <a:lstStyle>
            <a:lvl1pPr algn="ctr">
              <a:defRPr sz="900">
                <a:solidFill>
                  <a:schemeClr val="tx1">
                    <a:lumMod val="10000"/>
                    <a:lumOff val="90000"/>
                  </a:schemeClr>
                </a:solidFill>
                <a:latin typeface="Lato Light"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304800" y="1143000"/>
            <a:ext cx="115824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66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1385"/>
            <a:ext cx="11582400" cy="822960"/>
          </a:xfrm>
        </p:spPr>
        <p:txBody>
          <a:bodyPr anchor="t"/>
          <a:lstStyle>
            <a:lvl1pPr>
              <a:defRPr>
                <a:solidFill>
                  <a:schemeClr val="tx1">
                    <a:lumMod val="50000"/>
                    <a:lumOff val="50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04801" y="1277938"/>
            <a:ext cx="5689600" cy="4877817"/>
          </a:xfrm>
        </p:spPr>
        <p:txBody>
          <a:bodyPr/>
          <a:lstStyle>
            <a:lvl1pPr>
              <a:defRPr sz="3000">
                <a:latin typeface="Lato Light" panose="020F0302020204030203" pitchFamily="34" charset="0"/>
              </a:defRPr>
            </a:lvl1pPr>
            <a:lvl2pPr>
              <a:defRPr sz="2800">
                <a:latin typeface="Lato Light" panose="020F0302020204030203" pitchFamily="34" charset="0"/>
                <a:cs typeface="Arial" panose="020B0604020202020204" pitchFamily="34" charset="0"/>
              </a:defRPr>
            </a:lvl2pPr>
            <a:lvl3pPr>
              <a:defRPr sz="2400">
                <a:latin typeface="Lato Light" panose="020F0302020204030203"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599" y="1277938"/>
            <a:ext cx="5689599" cy="4877817"/>
          </a:xfrm>
        </p:spPr>
        <p:txBody>
          <a:bodyPr/>
          <a:lstStyle>
            <a:lvl1pPr>
              <a:defRPr sz="3000">
                <a:latin typeface="Lato Light" panose="020F0302020204030203" pitchFamily="34" charset="0"/>
              </a:defRPr>
            </a:lvl1pPr>
            <a:lvl2pPr>
              <a:defRPr sz="2800">
                <a:latin typeface="Lato Light" panose="020F0302020204030203" pitchFamily="34" charset="0"/>
                <a:cs typeface="Arial" panose="020B0604020202020204" pitchFamily="34" charset="0"/>
              </a:defRPr>
            </a:lvl2pPr>
            <a:lvl3pPr>
              <a:defRPr sz="2400">
                <a:latin typeface="Lato Light" panose="020F0302020204030203"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Date Placeholder 3">
            <a:extLst>
              <a:ext uri="{FF2B5EF4-FFF2-40B4-BE49-F238E27FC236}">
                <a16:creationId xmlns:a16="http://schemas.microsoft.com/office/drawing/2014/main" id="{62794A48-D97B-4E1F-989B-D6C7C2EE6280}"/>
              </a:ext>
            </a:extLst>
          </p:cNvPr>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8" name="Footer Placeholder 4">
            <a:extLst>
              <a:ext uri="{FF2B5EF4-FFF2-40B4-BE49-F238E27FC236}">
                <a16:creationId xmlns:a16="http://schemas.microsoft.com/office/drawing/2014/main" id="{828492CD-30C0-44F6-9BC4-3140D20ED125}"/>
              </a:ext>
            </a:extLst>
          </p:cNvPr>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Slide Number Placeholder 6">
            <a:extLst>
              <a:ext uri="{FF2B5EF4-FFF2-40B4-BE49-F238E27FC236}">
                <a16:creationId xmlns:a16="http://schemas.microsoft.com/office/drawing/2014/main" id="{0337C173-90D9-450E-B01B-39A06EB04079}"/>
              </a:ext>
            </a:extLst>
          </p:cNvPr>
          <p:cNvSpPr txBox="1">
            <a:spLocks/>
          </p:cNvSpPr>
          <p:nvPr/>
        </p:nvSpPr>
        <p:spPr>
          <a:xfrm>
            <a:off x="9103931" y="6400802"/>
            <a:ext cx="2844800" cy="365125"/>
          </a:xfrm>
          <a:prstGeom prst="rect">
            <a:avLst/>
          </a:prstGeom>
        </p:spPr>
        <p:txBody>
          <a:bodyPr vert="horz" lIns="91440" tIns="45720" rIns="91440" bIns="45720" rtlCol="0" anchor="b"/>
          <a:lstStyle>
            <a:defPPr>
              <a:defRPr lang="en-US"/>
            </a:defPPr>
            <a:lvl1pPr marL="0" algn="r" defTabSz="914400" rtl="0" eaLnBrk="1" latinLnBrk="0" hangingPunct="1">
              <a:defRPr sz="900" b="0" kern="1200">
                <a:solidFill>
                  <a:schemeClr val="bg1">
                    <a:lumMod val="90000"/>
                  </a:schemeClr>
                </a:solidFill>
                <a:latin typeface="Lato Light"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C07873E-F7A9-7D4C-A13B-E05E8079E2DB}" type="slidenum">
              <a:rPr lang="en-US" sz="1000" smtClean="0">
                <a:solidFill>
                  <a:schemeClr val="tx1">
                    <a:lumMod val="10000"/>
                    <a:lumOff val="90000"/>
                  </a:schemeClr>
                </a:solidFill>
              </a:rPr>
              <a:pPr defTabSz="457200"/>
              <a:t>‹#›</a:t>
            </a:fld>
            <a:endParaRPr lang="en-US" sz="1000" dirty="0">
              <a:solidFill>
                <a:schemeClr val="tx1">
                  <a:lumMod val="10000"/>
                  <a:lumOff val="90000"/>
                </a:schemeClr>
              </a:solidFill>
            </a:endParaRPr>
          </a:p>
        </p:txBody>
      </p:sp>
    </p:spTree>
    <p:extLst>
      <p:ext uri="{BB962C8B-B14F-4D97-AF65-F5344CB8AC3E}">
        <p14:creationId xmlns:p14="http://schemas.microsoft.com/office/powerpoint/2010/main" val="401893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Content lt highlight boxes w/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6700" y="2517058"/>
            <a:ext cx="11658600" cy="27468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Content Placeholder 2">
            <a:extLst>
              <a:ext uri="{FF2B5EF4-FFF2-40B4-BE49-F238E27FC236}">
                <a16:creationId xmlns:a16="http://schemas.microsoft.com/office/drawing/2014/main" id="{D650FCFD-B0E5-4CAC-8F0A-86B3285C2C98}"/>
              </a:ext>
            </a:extLst>
          </p:cNvPr>
          <p:cNvSpPr>
            <a:spLocks noGrp="1"/>
          </p:cNvSpPr>
          <p:nvPr>
            <p:ph idx="13" hasCustomPrompt="1"/>
          </p:nvPr>
        </p:nvSpPr>
        <p:spPr>
          <a:xfrm>
            <a:off x="257176" y="1272844"/>
            <a:ext cx="11658600" cy="1135673"/>
          </a:xfrm>
        </p:spPr>
        <p:txBody>
          <a:bodyPr/>
          <a:lstStyle>
            <a:lvl1pPr marL="0" indent="0">
              <a:buNone/>
              <a:defRPr sz="3600"/>
            </a:lvl1pPr>
            <a:lvl2pPr marL="457200" indent="0">
              <a:buNone/>
              <a:defRPr/>
            </a:lvl2pPr>
          </a:lstStyle>
          <a:p>
            <a:pPr lvl="0"/>
            <a:r>
              <a:rPr lang="en-US" dirty="0"/>
              <a:t>Click to edit Master text styles – 36 </a:t>
            </a:r>
            <a:r>
              <a:rPr lang="en-US" dirty="0" err="1"/>
              <a:t>pt</a:t>
            </a:r>
            <a:endParaRPr lang="en-US" dirty="0"/>
          </a:p>
          <a:p>
            <a:pPr lvl="1"/>
            <a:endParaRPr lang="en-US" dirty="0"/>
          </a:p>
        </p:txBody>
      </p:sp>
      <p:sp>
        <p:nvSpPr>
          <p:cNvPr id="10" name="Text Placeholder 10">
            <a:extLst>
              <a:ext uri="{FF2B5EF4-FFF2-40B4-BE49-F238E27FC236}">
                <a16:creationId xmlns:a16="http://schemas.microsoft.com/office/drawing/2014/main" id="{0B1B8AD8-13B4-401F-8808-FEE6351AE473}"/>
              </a:ext>
            </a:extLst>
          </p:cNvPr>
          <p:cNvSpPr>
            <a:spLocks noGrp="1"/>
          </p:cNvSpPr>
          <p:nvPr>
            <p:ph type="body" sz="quarter" idx="14" hasCustomPrompt="1"/>
          </p:nvPr>
        </p:nvSpPr>
        <p:spPr>
          <a:xfrm>
            <a:off x="257176" y="5366495"/>
            <a:ext cx="11653838" cy="1058209"/>
          </a:xfrm>
          <a:solidFill>
            <a:srgbClr val="E8E9EC"/>
          </a:solidFill>
          <a:ln w="12700">
            <a:solidFill>
              <a:srgbClr val="00B7EB"/>
            </a:solidFill>
          </a:ln>
          <a:scene3d>
            <a:camera prst="orthographicFront"/>
            <a:lightRig rig="threePt" dir="t"/>
          </a:scene3d>
          <a:sp3d>
            <a:bevelT/>
          </a:sp3d>
        </p:spPr>
        <p:txBody>
          <a:bodyPr anchor="ctr"/>
          <a:lstStyle>
            <a:lvl1pPr marL="0" indent="0">
              <a:buNone/>
              <a:defRPr/>
            </a:lvl1pPr>
            <a:lvl2pPr marL="457200" indent="0">
              <a:buNone/>
              <a:defRPr/>
            </a:lvl2pPr>
          </a:lstStyle>
          <a:p>
            <a:pPr lvl="0"/>
            <a:r>
              <a:rPr lang="en-US" dirty="0"/>
              <a:t>Click to edit Master text styles – 36 </a:t>
            </a:r>
            <a:r>
              <a:rPr lang="en-US" dirty="0" err="1"/>
              <a:t>pt</a:t>
            </a:r>
            <a:endParaRPr lang="en-US" dirty="0"/>
          </a:p>
        </p:txBody>
      </p:sp>
    </p:spTree>
    <p:extLst>
      <p:ext uri="{BB962C8B-B14F-4D97-AF65-F5344CB8AC3E}">
        <p14:creationId xmlns:p14="http://schemas.microsoft.com/office/powerpoint/2010/main" val="4031900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p>
        </p:txBody>
      </p:sp>
      <p:sp>
        <p:nvSpPr>
          <p:cNvPr id="3" name="Text Placeholder 2"/>
          <p:cNvSpPr>
            <a:spLocks noGrp="1"/>
          </p:cNvSpPr>
          <p:nvPr>
            <p:ph type="body" idx="1"/>
          </p:nvPr>
        </p:nvSpPr>
        <p:spPr>
          <a:xfrm>
            <a:off x="304800" y="1265612"/>
            <a:ext cx="5691717" cy="639762"/>
          </a:xfrm>
        </p:spPr>
        <p:txBody>
          <a:bodyPr anchor="b">
            <a:noAutofit/>
          </a:bodyPr>
          <a:lstStyle>
            <a:lvl1pPr marL="0" indent="0">
              <a:buNone/>
              <a:defRPr sz="3200" b="1">
                <a:solidFill>
                  <a:srgbClr val="F8A706"/>
                </a:solidFill>
                <a:latin typeface="Lato Black" panose="020F0A02020204030203"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905374"/>
            <a:ext cx="5691717" cy="4266826"/>
          </a:xfrm>
        </p:spPr>
        <p:txBody>
          <a:bodyPr/>
          <a:lstStyle>
            <a:lvl1pPr>
              <a:defRPr sz="2400">
                <a:latin typeface="Lato Light" panose="020F0302020204030203" pitchFamily="34" charset="0"/>
                <a:cs typeface="Arial" panose="020B0604020202020204" pitchFamily="34" charset="0"/>
              </a:defRPr>
            </a:lvl1pPr>
            <a:lvl2pPr>
              <a:defRPr sz="2000">
                <a:latin typeface="Lato Light" panose="020F0302020204030203" pitchFamily="34" charset="0"/>
                <a:cs typeface="Arial" panose="020B0604020202020204" pitchFamily="34" charset="0"/>
              </a:defRPr>
            </a:lvl2pPr>
            <a:lvl3pPr>
              <a:defRPr sz="1800">
                <a:latin typeface="Lato Light" panose="020F0302020204030203" pitchFamily="34" charset="0"/>
                <a:cs typeface="Arial" panose="020B0604020202020204" pitchFamily="34" charset="0"/>
              </a:defRPr>
            </a:lvl3pPr>
            <a:lvl4pPr>
              <a:defRPr sz="1600">
                <a:latin typeface="Lato Light" panose="020F0302020204030203" pitchFamily="34" charset="0"/>
                <a:cs typeface="Arial" panose="020B0604020202020204" pitchFamily="34" charset="0"/>
              </a:defRPr>
            </a:lvl4pPr>
            <a:lvl5pPr>
              <a:defRPr sz="1600">
                <a:latin typeface="Lato Light" panose="020F0302020204030203"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265612"/>
            <a:ext cx="5691717" cy="639762"/>
          </a:xfrm>
        </p:spPr>
        <p:txBody>
          <a:bodyPr anchor="b">
            <a:noAutofit/>
          </a:bodyPr>
          <a:lstStyle>
            <a:lvl1pPr marL="0" indent="0">
              <a:buNone/>
              <a:defRPr sz="3200" b="1">
                <a:solidFill>
                  <a:srgbClr val="F8A706"/>
                </a:solidFill>
                <a:latin typeface="Lato Black" panose="020F0A02020204030203"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905374"/>
            <a:ext cx="5691717" cy="4266826"/>
          </a:xfrm>
        </p:spPr>
        <p:txBody>
          <a:bodyPr/>
          <a:lstStyle>
            <a:lvl1pPr>
              <a:defRPr sz="2400">
                <a:latin typeface="Lato Light" panose="020F0302020204030203" pitchFamily="34" charset="0"/>
                <a:cs typeface="Arial" panose="020B0604020202020204" pitchFamily="34" charset="0"/>
              </a:defRPr>
            </a:lvl1pPr>
            <a:lvl2pPr>
              <a:defRPr sz="2000">
                <a:latin typeface="Lato Light" panose="020F0302020204030203" pitchFamily="34" charset="0"/>
                <a:cs typeface="Arial" panose="020B0604020202020204" pitchFamily="34" charset="0"/>
              </a:defRPr>
            </a:lvl2pPr>
            <a:lvl3pPr>
              <a:defRPr sz="1800">
                <a:latin typeface="Lato Light" panose="020F0302020204030203" pitchFamily="34" charset="0"/>
                <a:cs typeface="Arial" panose="020B0604020202020204" pitchFamily="34" charset="0"/>
              </a:defRPr>
            </a:lvl3pPr>
            <a:lvl4pPr>
              <a:defRPr sz="1600">
                <a:latin typeface="Lato Light" panose="020F0302020204030203" pitchFamily="34" charset="0"/>
                <a:cs typeface="Arial" panose="020B0604020202020204" pitchFamily="34" charset="0"/>
              </a:defRPr>
            </a:lvl4pPr>
            <a:lvl5pPr>
              <a:defRPr sz="1600">
                <a:latin typeface="Lato Light" panose="020F0302020204030203"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E0E91861-69BC-473E-A247-49434E243B06}"/>
              </a:ext>
            </a:extLst>
          </p:cNvPr>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10" name="Footer Placeholder 4">
            <a:extLst>
              <a:ext uri="{FF2B5EF4-FFF2-40B4-BE49-F238E27FC236}">
                <a16:creationId xmlns:a16="http://schemas.microsoft.com/office/drawing/2014/main" id="{EA535CA3-C94F-491C-B7FE-91AB02A132BA}"/>
              </a:ext>
            </a:extLst>
          </p:cNvPr>
          <p:cNvSpPr>
            <a:spLocks noGrp="1"/>
          </p:cNvSpPr>
          <p:nvPr>
            <p:ph type="ftr" sz="quarter" idx="14"/>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11" name="Slide Number Placeholder 6">
            <a:extLst>
              <a:ext uri="{FF2B5EF4-FFF2-40B4-BE49-F238E27FC236}">
                <a16:creationId xmlns:a16="http://schemas.microsoft.com/office/drawing/2014/main" id="{B2F8DD37-248A-4ED6-9995-3FE27C19400A}"/>
              </a:ext>
            </a:extLst>
          </p:cNvPr>
          <p:cNvSpPr txBox="1">
            <a:spLocks/>
          </p:cNvSpPr>
          <p:nvPr/>
        </p:nvSpPr>
        <p:spPr>
          <a:xfrm>
            <a:off x="9103931" y="6400802"/>
            <a:ext cx="2844800" cy="365125"/>
          </a:xfrm>
          <a:prstGeom prst="rect">
            <a:avLst/>
          </a:prstGeom>
        </p:spPr>
        <p:txBody>
          <a:bodyPr vert="horz" lIns="91440" tIns="45720" rIns="91440" bIns="45720" rtlCol="0" anchor="b"/>
          <a:lstStyle>
            <a:defPPr>
              <a:defRPr lang="en-US"/>
            </a:defPPr>
            <a:lvl1pPr marL="0" algn="r" defTabSz="914400" rtl="0" eaLnBrk="1" latinLnBrk="0" hangingPunct="1">
              <a:defRPr sz="900" b="0" kern="1200">
                <a:solidFill>
                  <a:schemeClr val="bg1">
                    <a:lumMod val="90000"/>
                  </a:schemeClr>
                </a:solidFill>
                <a:latin typeface="Lato Light"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C07873E-F7A9-7D4C-A13B-E05E8079E2DB}" type="slidenum">
              <a:rPr lang="en-US" sz="1000" smtClean="0">
                <a:solidFill>
                  <a:schemeClr val="tx1">
                    <a:lumMod val="10000"/>
                    <a:lumOff val="90000"/>
                  </a:schemeClr>
                </a:solidFill>
              </a:rPr>
              <a:pPr defTabSz="457200"/>
              <a:t>‹#›</a:t>
            </a:fld>
            <a:endParaRPr lang="en-US" sz="1000" dirty="0">
              <a:solidFill>
                <a:schemeClr val="tx1">
                  <a:lumMod val="10000"/>
                  <a:lumOff val="90000"/>
                </a:schemeClr>
              </a:solidFill>
            </a:endParaRPr>
          </a:p>
        </p:txBody>
      </p:sp>
    </p:spTree>
    <p:extLst>
      <p:ext uri="{BB962C8B-B14F-4D97-AF65-F5344CB8AC3E}">
        <p14:creationId xmlns:p14="http://schemas.microsoft.com/office/powerpoint/2010/main" val="2185140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304800" y="2857501"/>
            <a:ext cx="11582400" cy="1698625"/>
          </a:xfrm>
        </p:spPr>
        <p:txBody>
          <a:bodyPr anchor="b">
            <a:noAutofit/>
          </a:bodyPr>
          <a:lstStyle>
            <a:lvl1pPr>
              <a:defRPr sz="5400">
                <a:solidFill>
                  <a:srgbClr val="F4A61F"/>
                </a:solidFill>
              </a:defRPr>
            </a:lvl1pPr>
          </a:lstStyle>
          <a:p>
            <a:r>
              <a:rPr lang="en-US"/>
              <a:t>Click to edit Master title style</a:t>
            </a:r>
            <a:endParaRPr lang="en-US" dirty="0"/>
          </a:p>
        </p:txBody>
      </p:sp>
      <p:sp>
        <p:nvSpPr>
          <p:cNvPr id="3" name="Subtitle 2"/>
          <p:cNvSpPr>
            <a:spLocks noGrp="1"/>
          </p:cNvSpPr>
          <p:nvPr>
            <p:ph type="subTitle" idx="1"/>
          </p:nvPr>
        </p:nvSpPr>
        <p:spPr>
          <a:xfrm>
            <a:off x="304800" y="4572000"/>
            <a:ext cx="11582400" cy="1752600"/>
          </a:xfrm>
        </p:spPr>
        <p:txBody>
          <a:bodyPr>
            <a:normAutofit/>
          </a:bodyPr>
          <a:lstStyle>
            <a:lvl1pPr marL="0" indent="0" algn="ctr">
              <a:buNone/>
              <a:defRPr sz="40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54B73C1-F718-406C-8F73-B55A9561DD11}" type="datetime1">
              <a:rPr lang="en-US" smtClean="0">
                <a:solidFill>
                  <a:prstClr val="black">
                    <a:tint val="75000"/>
                  </a:prstClr>
                </a:solidFill>
              </a:r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41661116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ctrTitle"/>
          </p:nvPr>
        </p:nvSpPr>
        <p:spPr>
          <a:xfrm>
            <a:off x="304800" y="2504210"/>
            <a:ext cx="11582400" cy="1698625"/>
          </a:xfrm>
        </p:spPr>
        <p:txBody>
          <a:bodyPr anchor="b">
            <a:noAutofit/>
          </a:bodyPr>
          <a:lstStyle>
            <a:lvl1pPr>
              <a:defRPr sz="5400">
                <a:solidFill>
                  <a:srgbClr val="F4A61F"/>
                </a:solidFill>
              </a:defRPr>
            </a:lvl1pPr>
          </a:lstStyle>
          <a:p>
            <a:r>
              <a:rPr lang="en-US"/>
              <a:t>Click to edit Master title style</a:t>
            </a:r>
            <a:endParaRPr lang="en-US" dirty="0"/>
          </a:p>
        </p:txBody>
      </p:sp>
      <p:sp>
        <p:nvSpPr>
          <p:cNvPr id="3" name="Subtitle 2"/>
          <p:cNvSpPr>
            <a:spLocks noGrp="1"/>
          </p:cNvSpPr>
          <p:nvPr>
            <p:ph type="subTitle" idx="1"/>
          </p:nvPr>
        </p:nvSpPr>
        <p:spPr>
          <a:xfrm>
            <a:off x="304800" y="4218709"/>
            <a:ext cx="11582400" cy="1752600"/>
          </a:xfrm>
        </p:spPr>
        <p:txBody>
          <a:bodyPr>
            <a:normAutofit/>
          </a:bodyPr>
          <a:lstStyle>
            <a:lvl1pPr marL="0" indent="0" algn="ctr">
              <a:buNone/>
              <a:defRPr sz="40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pic>
        <p:nvPicPr>
          <p:cNvPr id="13" name="Picture 12" descr="Logo, icon&#10;&#10;Description automatically generated">
            <a:extLst>
              <a:ext uri="{FF2B5EF4-FFF2-40B4-BE49-F238E27FC236}">
                <a16:creationId xmlns:a16="http://schemas.microsoft.com/office/drawing/2014/main" id="{D4495D1A-6762-45F4-9A13-B8F721A609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5273115"/>
            <a:ext cx="1631004" cy="1412785"/>
          </a:xfrm>
          <a:prstGeom prst="rect">
            <a:avLst/>
          </a:prstGeom>
        </p:spPr>
      </p:pic>
    </p:spTree>
    <p:extLst>
      <p:ext uri="{BB962C8B-B14F-4D97-AF65-F5344CB8AC3E}">
        <p14:creationId xmlns:p14="http://schemas.microsoft.com/office/powerpoint/2010/main" val="3958755463"/>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11"/>
          </p:nvPr>
        </p:nvSpPr>
        <p:spPr/>
        <p:txBody>
          <a:bodyPr/>
          <a:lstStyle/>
          <a:p>
            <a:fld id="{9B7A3FF0-116B-4164-9822-DF9ED84DF01A}" type="datetime1">
              <a:rPr lang="en-US" smtClean="0">
                <a:solidFill>
                  <a:prstClr val="black">
                    <a:tint val="75000"/>
                  </a:prstClr>
                </a:solidFill>
              </a:rPr>
              <a:t>3/16/2026</a:t>
            </a:fld>
            <a:endParaRPr lang="en-US">
              <a:solidFill>
                <a:prstClr val="black">
                  <a:tint val="75000"/>
                </a:prstClr>
              </a:solidFill>
            </a:endParaRPr>
          </a:p>
        </p:txBody>
      </p:sp>
      <p:sp>
        <p:nvSpPr>
          <p:cNvPr id="5" name="Footer Placeholder 4"/>
          <p:cNvSpPr>
            <a:spLocks noGrp="1"/>
          </p:cNvSpPr>
          <p:nvPr>
            <p:ph type="ftr" sz="quarter" idx="12"/>
          </p:nvPr>
        </p:nvSpPr>
        <p:spPr/>
        <p:txBody>
          <a:bodyPr/>
          <a:lstStyle/>
          <a:p>
            <a:endParaRPr lang="en-US">
              <a:solidFill>
                <a:prstClr val="black">
                  <a:tint val="75000"/>
                </a:prstClr>
              </a:solidFill>
            </a:endParaRPr>
          </a:p>
        </p:txBody>
      </p:sp>
      <p:grpSp>
        <p:nvGrpSpPr>
          <p:cNvPr id="6" name="Group 5"/>
          <p:cNvGrpSpPr/>
          <p:nvPr/>
        </p:nvGrpSpPr>
        <p:grpSpPr>
          <a:xfrm>
            <a:off x="-152400" y="1"/>
            <a:ext cx="12496800" cy="498239"/>
            <a:chOff x="-114300" y="0"/>
            <a:chExt cx="9372600" cy="498239"/>
          </a:xfrm>
        </p:grpSpPr>
        <p:grpSp>
          <p:nvGrpSpPr>
            <p:cNvPr id="7" name="Group 6"/>
            <p:cNvGrpSpPr/>
            <p:nvPr/>
          </p:nvGrpSpPr>
          <p:grpSpPr>
            <a:xfrm flipH="1">
              <a:off x="0" y="0"/>
              <a:ext cx="9144001" cy="498239"/>
              <a:chOff x="-306388" y="609600"/>
              <a:chExt cx="12192181" cy="457200"/>
            </a:xfrm>
          </p:grpSpPr>
          <p:grpSp>
            <p:nvGrpSpPr>
              <p:cNvPr id="9" name="Group 8"/>
              <p:cNvGrpSpPr/>
              <p:nvPr/>
            </p:nvGrpSpPr>
            <p:grpSpPr>
              <a:xfrm>
                <a:off x="-306388" y="609600"/>
                <a:ext cx="1524884" cy="457200"/>
                <a:chOff x="76200" y="273050"/>
                <a:chExt cx="1524884" cy="457200"/>
              </a:xfrm>
            </p:grpSpPr>
            <p:sp>
              <p:nvSpPr>
                <p:cNvPr id="31" name="Right Triangle 30"/>
                <p:cNvSpPr/>
                <p:nvPr/>
              </p:nvSpPr>
              <p:spPr>
                <a:xfrm rot="10800000">
                  <a:off x="76200" y="27305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32" name="Right Triangle 31"/>
                <p:cNvSpPr/>
                <p:nvPr/>
              </p:nvSpPr>
              <p:spPr>
                <a:xfrm rot="10800000" flipH="1" flipV="1">
                  <a:off x="76200" y="27305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0" name="Group 9"/>
              <p:cNvGrpSpPr/>
              <p:nvPr/>
            </p:nvGrpSpPr>
            <p:grpSpPr>
              <a:xfrm>
                <a:off x="1218496" y="609600"/>
                <a:ext cx="1524884" cy="457200"/>
                <a:chOff x="1905000" y="381000"/>
                <a:chExt cx="1524884" cy="457200"/>
              </a:xfrm>
            </p:grpSpPr>
            <p:sp>
              <p:nvSpPr>
                <p:cNvPr id="29" name="Right Triangle 28"/>
                <p:cNvSpPr/>
                <p:nvPr/>
              </p:nvSpPr>
              <p:spPr>
                <a:xfrm flipH="1">
                  <a:off x="1905000" y="3810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30" name="Right Triangle 29"/>
                <p:cNvSpPr/>
                <p:nvPr/>
              </p:nvSpPr>
              <p:spPr>
                <a:xfrm flipV="1">
                  <a:off x="1905000" y="3810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1" name="Group 10"/>
              <p:cNvGrpSpPr/>
              <p:nvPr/>
            </p:nvGrpSpPr>
            <p:grpSpPr>
              <a:xfrm>
                <a:off x="2743380" y="609600"/>
                <a:ext cx="1524884" cy="457200"/>
                <a:chOff x="4038600" y="990600"/>
                <a:chExt cx="1524884" cy="457200"/>
              </a:xfrm>
            </p:grpSpPr>
            <p:sp>
              <p:nvSpPr>
                <p:cNvPr id="27" name="Right Triangle 2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8" name="Right Triangle 2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2" name="Group 11"/>
              <p:cNvGrpSpPr/>
              <p:nvPr/>
            </p:nvGrpSpPr>
            <p:grpSpPr>
              <a:xfrm flipV="1">
                <a:off x="4266062" y="609600"/>
                <a:ext cx="1524884" cy="457200"/>
                <a:chOff x="4038600" y="990600"/>
                <a:chExt cx="1524884" cy="457200"/>
              </a:xfrm>
            </p:grpSpPr>
            <p:sp>
              <p:nvSpPr>
                <p:cNvPr id="25" name="Right Triangle 2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6" name="Right Triangle 2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3" name="Group 12"/>
              <p:cNvGrpSpPr/>
              <p:nvPr/>
            </p:nvGrpSpPr>
            <p:grpSpPr>
              <a:xfrm flipV="1">
                <a:off x="7311141" y="609600"/>
                <a:ext cx="1524884" cy="457200"/>
                <a:chOff x="4038600" y="990600"/>
                <a:chExt cx="1524884" cy="457200"/>
              </a:xfrm>
            </p:grpSpPr>
            <p:sp>
              <p:nvSpPr>
                <p:cNvPr id="23" name="Right Triangle 22"/>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4" name="Right Triangle 23"/>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4" name="Group 13"/>
              <p:cNvGrpSpPr/>
              <p:nvPr/>
            </p:nvGrpSpPr>
            <p:grpSpPr>
              <a:xfrm>
                <a:off x="5790946" y="609600"/>
                <a:ext cx="1524884" cy="457200"/>
                <a:chOff x="4038600" y="990600"/>
                <a:chExt cx="1524884" cy="457200"/>
              </a:xfrm>
            </p:grpSpPr>
            <p:sp>
              <p:nvSpPr>
                <p:cNvPr id="21" name="Right Triangle 20"/>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2" name="Right Triangle 21"/>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5" name="Group 14"/>
              <p:cNvGrpSpPr/>
              <p:nvPr/>
            </p:nvGrpSpPr>
            <p:grpSpPr>
              <a:xfrm>
                <a:off x="8836025" y="609600"/>
                <a:ext cx="1524884" cy="457200"/>
                <a:chOff x="4038600" y="990600"/>
                <a:chExt cx="1524884" cy="457200"/>
              </a:xfrm>
            </p:grpSpPr>
            <p:sp>
              <p:nvSpPr>
                <p:cNvPr id="19" name="Right Triangle 18"/>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0" name="Right Triangle 19"/>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6" name="Group 15"/>
              <p:cNvGrpSpPr/>
              <p:nvPr/>
            </p:nvGrpSpPr>
            <p:grpSpPr>
              <a:xfrm flipV="1">
                <a:off x="10360909" y="609600"/>
                <a:ext cx="1524884" cy="457200"/>
                <a:chOff x="4038600" y="990600"/>
                <a:chExt cx="1524884" cy="457200"/>
              </a:xfrm>
            </p:grpSpPr>
            <p:sp>
              <p:nvSpPr>
                <p:cNvPr id="17" name="Right Triangle 1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18" name="Right Triangle 1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cxnSp>
          <p:nvCxnSpPr>
            <p:cNvPr id="8" name="Straight Connector 7"/>
            <p:cNvCxnSpPr/>
            <p:nvPr/>
          </p:nvCxnSpPr>
          <p:spPr>
            <a:xfrm>
              <a:off x="-114300" y="498239"/>
              <a:ext cx="9372600" cy="0"/>
            </a:xfrm>
            <a:prstGeom prst="line">
              <a:avLst/>
            </a:prstGeom>
            <a:noFill/>
            <a:ln w="57150" cap="flat" cmpd="sng" algn="ctr">
              <a:solidFill>
                <a:srgbClr val="FCB22D"/>
              </a:solidFill>
              <a:prstDash val="solid"/>
            </a:ln>
            <a:effectLst/>
          </p:spPr>
        </p:cxn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75493" y="800100"/>
            <a:ext cx="5241017" cy="2743200"/>
          </a:xfrm>
          <a:prstGeom prst="rect">
            <a:avLst/>
          </a:prstGeom>
        </p:spPr>
      </p:pic>
      <p:grpSp>
        <p:nvGrpSpPr>
          <p:cNvPr id="34" name="Group 33"/>
          <p:cNvGrpSpPr/>
          <p:nvPr/>
        </p:nvGrpSpPr>
        <p:grpSpPr>
          <a:xfrm flipV="1">
            <a:off x="-152400" y="6359762"/>
            <a:ext cx="12496800" cy="498239"/>
            <a:chOff x="-114300" y="0"/>
            <a:chExt cx="9372600" cy="498239"/>
          </a:xfrm>
        </p:grpSpPr>
        <p:grpSp>
          <p:nvGrpSpPr>
            <p:cNvPr id="35" name="Group 34"/>
            <p:cNvGrpSpPr/>
            <p:nvPr/>
          </p:nvGrpSpPr>
          <p:grpSpPr>
            <a:xfrm flipH="1">
              <a:off x="0" y="0"/>
              <a:ext cx="9144001" cy="498239"/>
              <a:chOff x="-306388" y="609600"/>
              <a:chExt cx="12192181" cy="457200"/>
            </a:xfrm>
          </p:grpSpPr>
          <p:grpSp>
            <p:nvGrpSpPr>
              <p:cNvPr id="37" name="Group 36"/>
              <p:cNvGrpSpPr/>
              <p:nvPr/>
            </p:nvGrpSpPr>
            <p:grpSpPr>
              <a:xfrm>
                <a:off x="-306388" y="609600"/>
                <a:ext cx="1524884" cy="457200"/>
                <a:chOff x="76200" y="273050"/>
                <a:chExt cx="1524884" cy="457200"/>
              </a:xfrm>
            </p:grpSpPr>
            <p:sp>
              <p:nvSpPr>
                <p:cNvPr id="59" name="Right Triangle 58"/>
                <p:cNvSpPr/>
                <p:nvPr/>
              </p:nvSpPr>
              <p:spPr>
                <a:xfrm rot="10800000">
                  <a:off x="76200" y="27305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60" name="Right Triangle 59"/>
                <p:cNvSpPr/>
                <p:nvPr/>
              </p:nvSpPr>
              <p:spPr>
                <a:xfrm rot="10800000" flipH="1" flipV="1">
                  <a:off x="76200" y="27305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38" name="Group 37"/>
              <p:cNvGrpSpPr/>
              <p:nvPr/>
            </p:nvGrpSpPr>
            <p:grpSpPr>
              <a:xfrm>
                <a:off x="1218496" y="609600"/>
                <a:ext cx="1524884" cy="457200"/>
                <a:chOff x="1905000" y="381000"/>
                <a:chExt cx="1524884" cy="457200"/>
              </a:xfrm>
            </p:grpSpPr>
            <p:sp>
              <p:nvSpPr>
                <p:cNvPr id="57" name="Right Triangle 56"/>
                <p:cNvSpPr/>
                <p:nvPr/>
              </p:nvSpPr>
              <p:spPr>
                <a:xfrm flipH="1">
                  <a:off x="1905000" y="3810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8" name="Right Triangle 57"/>
                <p:cNvSpPr/>
                <p:nvPr/>
              </p:nvSpPr>
              <p:spPr>
                <a:xfrm flipV="1">
                  <a:off x="1905000" y="3810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39" name="Group 38"/>
              <p:cNvGrpSpPr/>
              <p:nvPr/>
            </p:nvGrpSpPr>
            <p:grpSpPr>
              <a:xfrm>
                <a:off x="2743380" y="609600"/>
                <a:ext cx="1524884" cy="457200"/>
                <a:chOff x="4038600" y="990600"/>
                <a:chExt cx="1524884" cy="457200"/>
              </a:xfrm>
            </p:grpSpPr>
            <p:sp>
              <p:nvSpPr>
                <p:cNvPr id="55" name="Right Triangle 5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6" name="Right Triangle 5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0" name="Group 39"/>
              <p:cNvGrpSpPr/>
              <p:nvPr/>
            </p:nvGrpSpPr>
            <p:grpSpPr>
              <a:xfrm flipV="1">
                <a:off x="4266062" y="609600"/>
                <a:ext cx="1524884" cy="457200"/>
                <a:chOff x="4038600" y="990600"/>
                <a:chExt cx="1524884" cy="457200"/>
              </a:xfrm>
            </p:grpSpPr>
            <p:sp>
              <p:nvSpPr>
                <p:cNvPr id="53" name="Right Triangle 52"/>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4" name="Right Triangle 53"/>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1" name="Group 40"/>
              <p:cNvGrpSpPr/>
              <p:nvPr/>
            </p:nvGrpSpPr>
            <p:grpSpPr>
              <a:xfrm flipV="1">
                <a:off x="7311141" y="609600"/>
                <a:ext cx="1524884" cy="457200"/>
                <a:chOff x="4038600" y="990600"/>
                <a:chExt cx="1524884" cy="457200"/>
              </a:xfrm>
            </p:grpSpPr>
            <p:sp>
              <p:nvSpPr>
                <p:cNvPr id="51" name="Right Triangle 50"/>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2" name="Right Triangle 51"/>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2" name="Group 41"/>
              <p:cNvGrpSpPr/>
              <p:nvPr/>
            </p:nvGrpSpPr>
            <p:grpSpPr>
              <a:xfrm>
                <a:off x="5790946" y="609600"/>
                <a:ext cx="1524884" cy="457200"/>
                <a:chOff x="4038600" y="990600"/>
                <a:chExt cx="1524884" cy="457200"/>
              </a:xfrm>
            </p:grpSpPr>
            <p:sp>
              <p:nvSpPr>
                <p:cNvPr id="49" name="Right Triangle 48"/>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0" name="Right Triangle 49"/>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3" name="Group 42"/>
              <p:cNvGrpSpPr/>
              <p:nvPr/>
            </p:nvGrpSpPr>
            <p:grpSpPr>
              <a:xfrm>
                <a:off x="8836025" y="609600"/>
                <a:ext cx="1524884" cy="457200"/>
                <a:chOff x="4038600" y="990600"/>
                <a:chExt cx="1524884" cy="457200"/>
              </a:xfrm>
            </p:grpSpPr>
            <p:sp>
              <p:nvSpPr>
                <p:cNvPr id="47" name="Right Triangle 4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48" name="Right Triangle 4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4" name="Group 43"/>
              <p:cNvGrpSpPr/>
              <p:nvPr/>
            </p:nvGrpSpPr>
            <p:grpSpPr>
              <a:xfrm flipV="1">
                <a:off x="10360909" y="609600"/>
                <a:ext cx="1524884" cy="457200"/>
                <a:chOff x="4038600" y="990600"/>
                <a:chExt cx="1524884" cy="457200"/>
              </a:xfrm>
            </p:grpSpPr>
            <p:sp>
              <p:nvSpPr>
                <p:cNvPr id="45" name="Right Triangle 4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46" name="Right Triangle 4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cxnSp>
          <p:nvCxnSpPr>
            <p:cNvPr id="36" name="Straight Connector 35"/>
            <p:cNvCxnSpPr/>
            <p:nvPr/>
          </p:nvCxnSpPr>
          <p:spPr>
            <a:xfrm>
              <a:off x="-114300" y="498239"/>
              <a:ext cx="9372600" cy="0"/>
            </a:xfrm>
            <a:prstGeom prst="line">
              <a:avLst/>
            </a:prstGeom>
            <a:noFill/>
            <a:ln w="57150" cap="flat" cmpd="sng" algn="ctr">
              <a:solidFill>
                <a:srgbClr val="FCB22D"/>
              </a:solidFill>
              <a:prstDash val="solid"/>
            </a:ln>
            <a:effectLst/>
          </p:spPr>
        </p:cxnSp>
      </p:grpSp>
      <p:sp>
        <p:nvSpPr>
          <p:cNvPr id="64" name="Text Placeholder 63"/>
          <p:cNvSpPr>
            <a:spLocks noGrp="1"/>
          </p:cNvSpPr>
          <p:nvPr>
            <p:ph type="body" sz="quarter" idx="13"/>
          </p:nvPr>
        </p:nvSpPr>
        <p:spPr>
          <a:xfrm>
            <a:off x="304800" y="3771900"/>
            <a:ext cx="11582400" cy="1028700"/>
          </a:xfrm>
        </p:spPr>
        <p:txBody>
          <a:bodyPr>
            <a:normAutofit/>
          </a:bodyPr>
          <a:lstStyle>
            <a:lvl1pPr marL="0" indent="0" algn="ctr">
              <a:buNone/>
              <a:defRPr sz="5400">
                <a:solidFill>
                  <a:srgbClr val="0071BA"/>
                </a:solidFill>
                <a:latin typeface="Montserrat ExtraBold" pitchFamily="50" charset="0"/>
              </a:defRPr>
            </a:lvl1pPr>
          </a:lstStyle>
          <a:p>
            <a:pPr lvl="0"/>
            <a:r>
              <a:rPr lang="en-US" dirty="0"/>
              <a:t>Click to edit Master text styles</a:t>
            </a:r>
          </a:p>
        </p:txBody>
      </p:sp>
      <p:sp>
        <p:nvSpPr>
          <p:cNvPr id="68" name="Text Placeholder 67"/>
          <p:cNvSpPr>
            <a:spLocks noGrp="1"/>
          </p:cNvSpPr>
          <p:nvPr>
            <p:ph type="body" sz="quarter" idx="14"/>
          </p:nvPr>
        </p:nvSpPr>
        <p:spPr>
          <a:xfrm>
            <a:off x="1219202" y="5257800"/>
            <a:ext cx="7619999" cy="457200"/>
          </a:xfrm>
        </p:spPr>
        <p:txBody>
          <a:bodyPr>
            <a:normAutofit/>
          </a:bodyPr>
          <a:lstStyle>
            <a:lvl1pPr marL="0" indent="0" algn="r">
              <a:buNone/>
              <a:defRPr sz="2400">
                <a:solidFill>
                  <a:srgbClr val="294095"/>
                </a:solidFill>
                <a:latin typeface="Montserrat" pitchFamily="2" charset="0"/>
              </a:defRPr>
            </a:lvl1pPr>
          </a:lstStyle>
          <a:p>
            <a:pPr lvl="0"/>
            <a:r>
              <a:rPr lang="en-US"/>
              <a:t>Click to edit Master text styles</a:t>
            </a:r>
          </a:p>
        </p:txBody>
      </p:sp>
      <p:sp>
        <p:nvSpPr>
          <p:cNvPr id="69" name="Text Placeholder 67"/>
          <p:cNvSpPr>
            <a:spLocks noGrp="1"/>
          </p:cNvSpPr>
          <p:nvPr>
            <p:ph type="body" sz="quarter" idx="15"/>
          </p:nvPr>
        </p:nvSpPr>
        <p:spPr>
          <a:xfrm>
            <a:off x="1219202" y="5715000"/>
            <a:ext cx="7619999" cy="457200"/>
          </a:xfrm>
        </p:spPr>
        <p:txBody>
          <a:bodyPr>
            <a:normAutofit/>
          </a:bodyPr>
          <a:lstStyle>
            <a:lvl1pPr marL="0" indent="0" algn="r">
              <a:buNone/>
              <a:defRPr sz="2400">
                <a:solidFill>
                  <a:srgbClr val="294095"/>
                </a:solidFill>
                <a:latin typeface="Montserrat" pitchFamily="2" charset="0"/>
              </a:defRPr>
            </a:lvl1pPr>
          </a:lstStyle>
          <a:p>
            <a:pPr lvl="0"/>
            <a:r>
              <a:rPr lang="en-US"/>
              <a:t>Click to edit Master text styles</a:t>
            </a:r>
          </a:p>
        </p:txBody>
      </p:sp>
    </p:spTree>
    <p:extLst>
      <p:ext uri="{BB962C8B-B14F-4D97-AF65-F5344CB8AC3E}">
        <p14:creationId xmlns:p14="http://schemas.microsoft.com/office/powerpoint/2010/main" val="1037868385"/>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4F0AECE7-0455-440A-8FCC-981C27E125EB}" type="datetime1">
              <a:rPr lang="en-US" smtClean="0">
                <a:solidFill>
                  <a:prstClr val="black">
                    <a:tint val="75000"/>
                  </a:prstClr>
                </a:solidFill>
              </a:r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dirty="0">
              <a:solidFill>
                <a:prstClr val="black">
                  <a:tint val="75000"/>
                </a:prstClr>
              </a:solidFill>
            </a:endParaRPr>
          </a:p>
        </p:txBody>
      </p:sp>
      <p:cxnSp>
        <p:nvCxnSpPr>
          <p:cNvPr id="8" name="Straight Connector 7"/>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5984945"/>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2_Title &amp; content no 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cxnSp>
        <p:nvCxnSpPr>
          <p:cNvPr id="8" name="Straight Connector 7"/>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2189330"/>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6733622"/>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vered Topics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884" y="1269332"/>
            <a:ext cx="11582400" cy="5376482"/>
          </a:xfrm>
        </p:spPr>
        <p:txBody>
          <a:bodyPr/>
          <a:lstStyle>
            <a:lvl1pPr marL="457200" indent="-457200">
              <a:lnSpc>
                <a:spcPct val="100000"/>
              </a:lnSpc>
              <a:buSzPct val="150000"/>
              <a:buFontTx/>
              <a:buBlip>
                <a:blip r:embed="rId2"/>
              </a:buBlip>
              <a:defRPr>
                <a:latin typeface="Lato" pitchFamily="34" charset="0"/>
              </a:defRPr>
            </a:lvl1pPr>
            <a:lvl2pPr marL="914400" indent="-457200">
              <a:lnSpc>
                <a:spcPct val="100000"/>
              </a:lnSpc>
              <a:buSzPct val="150000"/>
              <a:buFontTx/>
              <a:buBlip>
                <a:blip r:embed="rId3"/>
              </a:buBlip>
              <a:defRPr>
                <a:latin typeface="Lato" pitchFamily="34" charset="0"/>
              </a:defRPr>
            </a:lvl2pPr>
            <a:lvl3pPr marL="1371600" indent="-457200">
              <a:buFontTx/>
              <a:buBlip>
                <a:blip r:embed="rId4"/>
              </a:buBlip>
              <a:defRPr/>
            </a:lvl3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4EC0A18-2206-40A8-971A-C2232F5A9AEF}" type="datetime1">
              <a:rPr lang="en-US" smtClean="0">
                <a:solidFill>
                  <a:prstClr val="black">
                    <a:tint val="75000"/>
                  </a:prstClr>
                </a:solidFill>
              </a:r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4" name="Title 3"/>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2B345C7B-BB56-4C57-9EBB-DAB69071E730}"/>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172448356"/>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Text Placeholder 4"/>
          <p:cNvSpPr>
            <a:spLocks noGrp="1"/>
          </p:cNvSpPr>
          <p:nvPr>
            <p:ph type="body" sz="quarter" idx="11"/>
          </p:nvPr>
        </p:nvSpPr>
        <p:spPr>
          <a:xfrm>
            <a:off x="304800" y="1257300"/>
            <a:ext cx="11582400" cy="1257300"/>
          </a:xfrm>
        </p:spPr>
        <p:txBody>
          <a:bodyPr>
            <a:normAutofit/>
          </a:bodyPr>
          <a:lstStyle>
            <a:lvl1pPr marL="0" indent="0">
              <a:buNone/>
              <a:defRPr sz="3600"/>
            </a:lvl1pPr>
          </a:lstStyle>
          <a:p>
            <a:pPr lvl="0"/>
            <a:r>
              <a:rPr lang="en-US"/>
              <a:t>Click to edit Master text styles</a:t>
            </a:r>
          </a:p>
        </p:txBody>
      </p:sp>
      <p:sp>
        <p:nvSpPr>
          <p:cNvPr id="7" name="Content Placeholder 6"/>
          <p:cNvSpPr>
            <a:spLocks noGrp="1"/>
          </p:cNvSpPr>
          <p:nvPr>
            <p:ph sz="quarter" idx="12"/>
          </p:nvPr>
        </p:nvSpPr>
        <p:spPr>
          <a:xfrm>
            <a:off x="304800" y="2514600"/>
            <a:ext cx="1158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46D95925-4CCE-45CB-B0FD-B99581253C26}" type="datetime1">
              <a:rPr lang="en-US" smtClean="0">
                <a:solidFill>
                  <a:prstClr val="black">
                    <a:tint val="75000"/>
                  </a:prstClr>
                </a:solidFill>
              </a:rPr>
              <a:t>3/16/2026</a:t>
            </a:fld>
            <a:endParaRPr lang="en-US">
              <a:solidFill>
                <a:prstClr val="black">
                  <a:tint val="75000"/>
                </a:prstClr>
              </a:solidFill>
            </a:endParaRPr>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cxnSp>
        <p:nvCxnSpPr>
          <p:cNvPr id="10" name="Straight Connector 9">
            <a:extLst>
              <a:ext uri="{FF2B5EF4-FFF2-40B4-BE49-F238E27FC236}">
                <a16:creationId xmlns:a16="http://schemas.microsoft.com/office/drawing/2014/main" id="{4F2F9C24-0B56-41BF-8F7B-8507C08B0B5C}"/>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68426306"/>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main no logo with highligh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Text Placeholder 4"/>
          <p:cNvSpPr>
            <a:spLocks noGrp="1"/>
          </p:cNvSpPr>
          <p:nvPr>
            <p:ph type="body" sz="quarter" idx="11"/>
          </p:nvPr>
        </p:nvSpPr>
        <p:spPr>
          <a:xfrm>
            <a:off x="304800" y="1257300"/>
            <a:ext cx="11582400" cy="1257300"/>
          </a:xfrm>
        </p:spPr>
        <p:txBody>
          <a:bodyPr>
            <a:normAutofit/>
          </a:bodyPr>
          <a:lstStyle>
            <a:lvl1pPr marL="0" indent="0">
              <a:buNone/>
              <a:defRPr sz="3600"/>
            </a:lvl1pPr>
          </a:lstStyle>
          <a:p>
            <a:pPr lvl="0"/>
            <a:r>
              <a:rPr lang="en-US"/>
              <a:t>Click to edit Master text styles</a:t>
            </a:r>
          </a:p>
        </p:txBody>
      </p:sp>
      <p:sp>
        <p:nvSpPr>
          <p:cNvPr id="7" name="Content Placeholder 6"/>
          <p:cNvSpPr>
            <a:spLocks noGrp="1"/>
          </p:cNvSpPr>
          <p:nvPr>
            <p:ph sz="quarter" idx="12"/>
          </p:nvPr>
        </p:nvSpPr>
        <p:spPr>
          <a:xfrm>
            <a:off x="304800" y="2514600"/>
            <a:ext cx="1158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cxnSp>
        <p:nvCxnSpPr>
          <p:cNvPr id="10" name="Straight Connector 9">
            <a:extLst>
              <a:ext uri="{FF2B5EF4-FFF2-40B4-BE49-F238E27FC236}">
                <a16:creationId xmlns:a16="http://schemas.microsoft.com/office/drawing/2014/main" id="{4F2F9C24-0B56-41BF-8F7B-8507C08B0B5C}"/>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65835592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Content dk highlight boxes no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6700" y="2520533"/>
            <a:ext cx="11658600" cy="27268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Content Placeholder 2">
            <a:extLst>
              <a:ext uri="{FF2B5EF4-FFF2-40B4-BE49-F238E27FC236}">
                <a16:creationId xmlns:a16="http://schemas.microsoft.com/office/drawing/2014/main" id="{D650FCFD-B0E5-4CAC-8F0A-86B3285C2C98}"/>
              </a:ext>
            </a:extLst>
          </p:cNvPr>
          <p:cNvSpPr>
            <a:spLocks noGrp="1"/>
          </p:cNvSpPr>
          <p:nvPr>
            <p:ph idx="13" hasCustomPrompt="1"/>
          </p:nvPr>
        </p:nvSpPr>
        <p:spPr>
          <a:xfrm>
            <a:off x="257834" y="1169076"/>
            <a:ext cx="11658600" cy="1216791"/>
          </a:xfrm>
        </p:spPr>
        <p:txBody>
          <a:bodyPr/>
          <a:lstStyle>
            <a:lvl1pPr marL="0" indent="0">
              <a:buNone/>
              <a:defRPr sz="3600"/>
            </a:lvl1pPr>
            <a:lvl2pPr marL="457200" indent="0">
              <a:buNone/>
              <a:defRPr/>
            </a:lvl2pPr>
          </a:lstStyle>
          <a:p>
            <a:pPr lvl="0"/>
            <a:r>
              <a:rPr lang="en-US" dirty="0"/>
              <a:t>Click to edit Master text styles – 36 </a:t>
            </a:r>
            <a:r>
              <a:rPr lang="en-US" dirty="0" err="1"/>
              <a:t>pt</a:t>
            </a:r>
            <a:endParaRPr lang="en-US" dirty="0"/>
          </a:p>
          <a:p>
            <a:pPr lvl="1"/>
            <a:endParaRPr lang="en-US" dirty="0"/>
          </a:p>
        </p:txBody>
      </p:sp>
      <p:sp>
        <p:nvSpPr>
          <p:cNvPr id="10" name="Text Placeholder 10">
            <a:extLst>
              <a:ext uri="{FF2B5EF4-FFF2-40B4-BE49-F238E27FC236}">
                <a16:creationId xmlns:a16="http://schemas.microsoft.com/office/drawing/2014/main" id="{1EB87B5E-FBBB-42B9-868D-3D5B3E48CD6D}"/>
              </a:ext>
            </a:extLst>
          </p:cNvPr>
          <p:cNvSpPr>
            <a:spLocks noGrp="1"/>
          </p:cNvSpPr>
          <p:nvPr>
            <p:ph type="body" sz="quarter" idx="14" hasCustomPrompt="1"/>
          </p:nvPr>
        </p:nvSpPr>
        <p:spPr>
          <a:xfrm>
            <a:off x="262596" y="5334385"/>
            <a:ext cx="11653838" cy="1058209"/>
          </a:xfrm>
          <a:solidFill>
            <a:srgbClr val="A3A7B3"/>
          </a:solidFill>
          <a:ln w="12700">
            <a:solidFill>
              <a:srgbClr val="00B7EB"/>
            </a:solidFill>
          </a:ln>
          <a:scene3d>
            <a:camera prst="orthographicFront"/>
            <a:lightRig rig="threePt" dir="t"/>
          </a:scene3d>
          <a:sp3d>
            <a:bevelT/>
          </a:sp3d>
        </p:spPr>
        <p:txBody>
          <a:bodyPr anchor="ctr"/>
          <a:lstStyle>
            <a:lvl1pPr marL="0" indent="0">
              <a:buNone/>
              <a:defRPr/>
            </a:lvl1pPr>
            <a:lvl2pPr marL="457200" indent="0">
              <a:buNone/>
              <a:defRPr/>
            </a:lvl2pPr>
          </a:lstStyle>
          <a:p>
            <a:pPr lvl="0"/>
            <a:r>
              <a:rPr lang="en-US" dirty="0"/>
              <a:t>Click to edit Master text styles – 36 </a:t>
            </a:r>
            <a:r>
              <a:rPr lang="en-US" dirty="0" err="1"/>
              <a:t>pt</a:t>
            </a:r>
            <a:endParaRPr lang="en-US" dirty="0"/>
          </a:p>
        </p:txBody>
      </p:sp>
    </p:spTree>
    <p:extLst>
      <p:ext uri="{BB962C8B-B14F-4D97-AF65-F5344CB8AC3E}">
        <p14:creationId xmlns:p14="http://schemas.microsoft.com/office/powerpoint/2010/main" val="1188256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0628DCC-7125-4D08-9037-4D315634DC7C}" type="datetime1">
              <a:rPr lang="en-US" smtClean="0">
                <a:solidFill>
                  <a:prstClr val="black">
                    <a:tint val="75000"/>
                  </a:prstClr>
                </a:solidFill>
              </a:r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166889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0628DCC-7125-4D08-9037-4D315634DC7C}" type="datetime1">
              <a:rPr lang="en-US" smtClean="0">
                <a:solidFill>
                  <a:prstClr val="black">
                    <a:tint val="75000"/>
                  </a:prstClr>
                </a:solidFill>
              </a:r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pic>
        <p:nvPicPr>
          <p:cNvPr id="10" name="Picture 9" descr="Logo, icon&#10;&#10;Description automatically generated">
            <a:extLst>
              <a:ext uri="{FF2B5EF4-FFF2-40B4-BE49-F238E27FC236}">
                <a16:creationId xmlns:a16="http://schemas.microsoft.com/office/drawing/2014/main" id="{3827B1D6-4CCB-46A9-ABDB-1F2E418A5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233364"/>
            <a:ext cx="1631004" cy="1412785"/>
          </a:xfrm>
          <a:prstGeom prst="rect">
            <a:avLst/>
          </a:prstGeom>
        </p:spPr>
      </p:pic>
    </p:spTree>
    <p:extLst>
      <p:ext uri="{BB962C8B-B14F-4D97-AF65-F5344CB8AC3E}">
        <p14:creationId xmlns:p14="http://schemas.microsoft.com/office/powerpoint/2010/main" val="424614472"/>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Instrutor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hasCustomPrompt="1"/>
          </p:nvPr>
        </p:nvSpPr>
        <p:spPr>
          <a:xfrm>
            <a:off x="304800" y="3881439"/>
            <a:ext cx="11582400" cy="1033462"/>
          </a:xfrm>
        </p:spPr>
        <p:txBody>
          <a:bodyPr anchor="t">
            <a:noAutofit/>
          </a:bodyPr>
          <a:lstStyle>
            <a:lvl1pPr algn="l">
              <a:defRPr sz="4800" b="1" cap="none">
                <a:solidFill>
                  <a:srgbClr val="F4A61F"/>
                </a:solidFill>
              </a:defRPr>
            </a:lvl1pPr>
          </a:lstStyle>
          <a:p>
            <a:r>
              <a:rPr lang="en-US" dirty="0"/>
              <a:t>Click To Edit Name</a:t>
            </a:r>
          </a:p>
        </p:txBody>
      </p:sp>
      <p:sp>
        <p:nvSpPr>
          <p:cNvPr id="3" name="Text Placeholder 2"/>
          <p:cNvSpPr>
            <a:spLocks noGrp="1"/>
          </p:cNvSpPr>
          <p:nvPr>
            <p:ph type="body" idx="1" hasCustomPrompt="1"/>
          </p:nvPr>
        </p:nvSpPr>
        <p:spPr>
          <a:xfrm>
            <a:off x="304800" y="2381252"/>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Company Name &amp; Title</a:t>
            </a: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0628DCC-7125-4D08-9037-4D315634DC7C}" type="datetime1">
              <a:rPr lang="en-US" smtClean="0">
                <a:solidFill>
                  <a:prstClr val="black">
                    <a:tint val="75000"/>
                  </a:prstClr>
                </a:solidFill>
              </a:r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14" name="Title 1">
            <a:extLst>
              <a:ext uri="{FF2B5EF4-FFF2-40B4-BE49-F238E27FC236}">
                <a16:creationId xmlns:a16="http://schemas.microsoft.com/office/drawing/2014/main" id="{559860A1-EF28-4D41-A666-ABF46715A4D5}"/>
              </a:ext>
            </a:extLst>
          </p:cNvPr>
          <p:cNvSpPr txBox="1">
            <a:spLocks/>
          </p:cNvSpPr>
          <p:nvPr/>
        </p:nvSpPr>
        <p:spPr>
          <a:xfrm>
            <a:off x="304800" y="4919663"/>
            <a:ext cx="2438400" cy="1495424"/>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1" kern="1200" cap="none">
                <a:solidFill>
                  <a:srgbClr val="F4A61F"/>
                </a:solidFill>
                <a:latin typeface="Georgia" panose="02040502050405020303" pitchFamily="18" charset="0"/>
                <a:ea typeface="+mj-ea"/>
                <a:cs typeface="Arial" pitchFamily="34" charset="0"/>
              </a:defRPr>
            </a:lvl1pPr>
          </a:lstStyle>
          <a:p>
            <a:r>
              <a:rPr lang="en-US" sz="3200" dirty="0">
                <a:solidFill>
                  <a:srgbClr val="F4A61F"/>
                </a:solidFill>
                <a:latin typeface="Lato Black" panose="020F0A02020204030203" pitchFamily="34" charset="0"/>
              </a:rPr>
              <a:t>Contact:</a:t>
            </a:r>
          </a:p>
        </p:txBody>
      </p:sp>
      <p:sp>
        <p:nvSpPr>
          <p:cNvPr id="15" name="Text Placeholder 2">
            <a:extLst>
              <a:ext uri="{FF2B5EF4-FFF2-40B4-BE49-F238E27FC236}">
                <a16:creationId xmlns:a16="http://schemas.microsoft.com/office/drawing/2014/main" id="{0D38D60E-F4E5-4141-95AF-02D17D481F40}"/>
              </a:ext>
            </a:extLst>
          </p:cNvPr>
          <p:cNvSpPr>
            <a:spLocks noGrp="1"/>
          </p:cNvSpPr>
          <p:nvPr>
            <p:ph type="body" idx="13" hasCustomPrompt="1"/>
          </p:nvPr>
        </p:nvSpPr>
        <p:spPr>
          <a:xfrm>
            <a:off x="2743200" y="4914901"/>
            <a:ext cx="9144001" cy="1500187"/>
          </a:xfrm>
        </p:spPr>
        <p:txBody>
          <a:bodyPr anchor="t">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Email and Phone and/or Address Information </a:t>
            </a:r>
          </a:p>
        </p:txBody>
      </p:sp>
      <p:pic>
        <p:nvPicPr>
          <p:cNvPr id="10" name="Picture 9" descr="Logo, icon&#10;&#10;Description automatically generated">
            <a:extLst>
              <a:ext uri="{FF2B5EF4-FFF2-40B4-BE49-F238E27FC236}">
                <a16:creationId xmlns:a16="http://schemas.microsoft.com/office/drawing/2014/main" id="{CBF0CA98-A045-49F6-9A84-6EE085B36F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233364"/>
            <a:ext cx="1631004" cy="1412785"/>
          </a:xfrm>
          <a:prstGeom prst="rect">
            <a:avLst/>
          </a:prstGeom>
        </p:spPr>
      </p:pic>
    </p:spTree>
    <p:extLst>
      <p:ext uri="{BB962C8B-B14F-4D97-AF65-F5344CB8AC3E}">
        <p14:creationId xmlns:p14="http://schemas.microsoft.com/office/powerpoint/2010/main" val="307523856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print">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bg1">
                    <a:lumMod val="50000"/>
                  </a:schemeClr>
                </a:solidFill>
                <a:latin typeface="Lato Light" panose="020F0302020204030203"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C38941F9-903C-478A-A8F9-859B2FC05B5A}" type="datetime1">
              <a:rPr lang="en-US" smtClean="0">
                <a:solidFill>
                  <a:prstClr val="black">
                    <a:tint val="75000"/>
                  </a:prstClr>
                </a:solidFill>
              </a:rPr>
              <a:t>3/16/2026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0463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F5E48526-5733-40AF-A6D8-7F8238328254}" type="datetime1">
              <a:rPr lang="en-US" smtClean="0">
                <a:solidFill>
                  <a:prstClr val="black">
                    <a:tint val="75000"/>
                  </a:prstClr>
                </a:solidFill>
              </a:rPr>
              <a:t>3/16/2026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304800" y="1143000"/>
            <a:ext cx="5638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6248400" y="1143000"/>
            <a:ext cx="5638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099D1C2E-EC48-49F3-BE5B-116EC057E526}"/>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44962336"/>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Two Content xtra text boz">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3048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2484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304800" y="5029200"/>
            <a:ext cx="11582400" cy="1257300"/>
          </a:xfrm>
        </p:spPr>
        <p:txBody>
          <a:bodyPr>
            <a:normAutofit/>
          </a:bodyPr>
          <a:lstStyle>
            <a:lvl1pPr marL="0" indent="0">
              <a:buNone/>
              <a:defRPr sz="3200"/>
            </a:lvl1pPr>
          </a:lstStyle>
          <a:p>
            <a:pPr lvl="0"/>
            <a:r>
              <a:rPr lang="en-US"/>
              <a:t>Click to edit Master text styles</a:t>
            </a:r>
          </a:p>
        </p:txBody>
      </p:sp>
      <p:cxnSp>
        <p:nvCxnSpPr>
          <p:cNvPr id="10" name="Straight Connector 9">
            <a:extLst>
              <a:ext uri="{FF2B5EF4-FFF2-40B4-BE49-F238E27FC236}">
                <a16:creationId xmlns:a16="http://schemas.microsoft.com/office/drawing/2014/main" id="{B8145D14-5164-4100-A358-F1B7F35E03E1}"/>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153000046"/>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_Two Content highlight box">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3048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2484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8145D14-5164-4100-A358-F1B7F35E03E1}"/>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2" name="Text Placeholder 8">
            <a:extLst>
              <a:ext uri="{FF2B5EF4-FFF2-40B4-BE49-F238E27FC236}">
                <a16:creationId xmlns:a16="http://schemas.microsoft.com/office/drawing/2014/main" id="{FF2420CC-EA0D-4BD6-9B72-7CD08B8F5C9F}"/>
              </a:ext>
            </a:extLst>
          </p:cNvPr>
          <p:cNvSpPr>
            <a:spLocks noGrp="1"/>
          </p:cNvSpPr>
          <p:nvPr>
            <p:ph type="body" sz="quarter" idx="17"/>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730336355"/>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3162068D-1640-4001-AE55-0C125D5B542B}" type="datetime1">
              <a:rPr lang="en-US" smtClean="0">
                <a:solidFill>
                  <a:prstClr val="black">
                    <a:tint val="75000"/>
                  </a:prstClr>
                </a:solidFill>
              </a:rPr>
              <a:t>3/16/2026</a:t>
            </a:fld>
            <a:endParaRPr lang="en-US">
              <a:solidFill>
                <a:prstClr val="black">
                  <a:tint val="75000"/>
                </a:prstClr>
              </a:solidFill>
            </a:endParaRPr>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7000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48401" y="1270000"/>
            <a:ext cx="5633884"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1955800"/>
            <a:ext cx="5638800"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48400" y="1955800"/>
            <a:ext cx="5638800"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2EE93C8-47AA-4C28-999C-05A27B8FCF75}"/>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721095657"/>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Comparison xtra box">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08115"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5143500"/>
            <a:ext cx="11582400" cy="1143000"/>
          </a:xfrm>
        </p:spPr>
        <p:txBody>
          <a:bodyPr/>
          <a:lstStyle>
            <a:lvl1pPr marL="0" indent="0">
              <a:buNone/>
              <a:defRPr/>
            </a:lvl1pPr>
          </a:lstStyle>
          <a:p>
            <a:pPr lvl="0"/>
            <a:r>
              <a:rPr lang="en-US"/>
              <a:t>Click to edit Master text styles</a:t>
            </a:r>
          </a:p>
        </p:txBody>
      </p:sp>
      <p:sp>
        <p:nvSpPr>
          <p:cNvPr id="13" name="Content Placeholder 12"/>
          <p:cNvSpPr>
            <a:spLocks noGrp="1"/>
          </p:cNvSpPr>
          <p:nvPr>
            <p:ph sz="quarter" idx="14"/>
          </p:nvPr>
        </p:nvSpPr>
        <p:spPr>
          <a:xfrm>
            <a:off x="3048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5"/>
          </p:nvPr>
        </p:nvSpPr>
        <p:spPr>
          <a:xfrm>
            <a:off x="62484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D91A9A8E-C026-490C-A0FD-66D23E42C584}"/>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7088189"/>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_Comparison highlight box">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08115"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5143500"/>
            <a:ext cx="11582400" cy="1143000"/>
          </a:xfrm>
        </p:spPr>
        <p:txBody>
          <a:bodyPr/>
          <a:lstStyle>
            <a:lvl1pPr marL="0" indent="0">
              <a:buNone/>
              <a:defRPr/>
            </a:lvl1pPr>
          </a:lstStyle>
          <a:p>
            <a:pPr lvl="0"/>
            <a:r>
              <a:rPr lang="en-US"/>
              <a:t>Click to edit Master text styles</a:t>
            </a:r>
          </a:p>
        </p:txBody>
      </p:sp>
      <p:sp>
        <p:nvSpPr>
          <p:cNvPr id="13" name="Content Placeholder 12"/>
          <p:cNvSpPr>
            <a:spLocks noGrp="1"/>
          </p:cNvSpPr>
          <p:nvPr>
            <p:ph sz="quarter" idx="14"/>
          </p:nvPr>
        </p:nvSpPr>
        <p:spPr>
          <a:xfrm>
            <a:off x="3048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5"/>
          </p:nvPr>
        </p:nvSpPr>
        <p:spPr>
          <a:xfrm>
            <a:off x="62484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D91A9A8E-C026-490C-A0FD-66D23E42C584}"/>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4" name="Text Placeholder 8">
            <a:extLst>
              <a:ext uri="{FF2B5EF4-FFF2-40B4-BE49-F238E27FC236}">
                <a16:creationId xmlns:a16="http://schemas.microsoft.com/office/drawing/2014/main" id="{9B5FA087-5F23-41F6-98E6-EF659B23C6A6}"/>
              </a:ext>
            </a:extLst>
          </p:cNvPr>
          <p:cNvSpPr>
            <a:spLocks noGrp="1"/>
          </p:cNvSpPr>
          <p:nvPr>
            <p:ph type="body" sz="quarter" idx="16"/>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49664643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Content lt highlight boxes no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6700" y="2532495"/>
            <a:ext cx="11658600" cy="2753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03/16/2026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Content Placeholder 2">
            <a:extLst>
              <a:ext uri="{FF2B5EF4-FFF2-40B4-BE49-F238E27FC236}">
                <a16:creationId xmlns:a16="http://schemas.microsoft.com/office/drawing/2014/main" id="{D650FCFD-B0E5-4CAC-8F0A-86B3285C2C98}"/>
              </a:ext>
            </a:extLst>
          </p:cNvPr>
          <p:cNvSpPr>
            <a:spLocks noGrp="1"/>
          </p:cNvSpPr>
          <p:nvPr>
            <p:ph idx="13" hasCustomPrompt="1"/>
          </p:nvPr>
        </p:nvSpPr>
        <p:spPr>
          <a:xfrm>
            <a:off x="266700" y="1167135"/>
            <a:ext cx="11658600" cy="1244877"/>
          </a:xfrm>
        </p:spPr>
        <p:txBody>
          <a:bodyPr/>
          <a:lstStyle>
            <a:lvl1pPr marL="0" indent="0">
              <a:buNone/>
              <a:defRPr sz="3600"/>
            </a:lvl1pPr>
            <a:lvl2pPr marL="457200" indent="0">
              <a:buNone/>
              <a:defRPr/>
            </a:lvl2pPr>
          </a:lstStyle>
          <a:p>
            <a:pPr lvl="0"/>
            <a:r>
              <a:rPr lang="en-US" dirty="0"/>
              <a:t>Click to edit Master text styles – 36 </a:t>
            </a:r>
            <a:r>
              <a:rPr lang="en-US" dirty="0" err="1"/>
              <a:t>pt</a:t>
            </a:r>
            <a:endParaRPr lang="en-US" dirty="0"/>
          </a:p>
          <a:p>
            <a:pPr lvl="1"/>
            <a:endParaRPr lang="en-US" dirty="0"/>
          </a:p>
        </p:txBody>
      </p:sp>
      <p:sp>
        <p:nvSpPr>
          <p:cNvPr id="10" name="Text Placeholder 10">
            <a:extLst>
              <a:ext uri="{FF2B5EF4-FFF2-40B4-BE49-F238E27FC236}">
                <a16:creationId xmlns:a16="http://schemas.microsoft.com/office/drawing/2014/main" id="{BA863403-14D6-4D10-9EEB-4A55C3594E4C}"/>
              </a:ext>
            </a:extLst>
          </p:cNvPr>
          <p:cNvSpPr>
            <a:spLocks noGrp="1"/>
          </p:cNvSpPr>
          <p:nvPr>
            <p:ph type="body" sz="quarter" idx="14" hasCustomPrompt="1"/>
          </p:nvPr>
        </p:nvSpPr>
        <p:spPr>
          <a:xfrm>
            <a:off x="257176" y="5366495"/>
            <a:ext cx="11653838" cy="1058209"/>
          </a:xfrm>
          <a:solidFill>
            <a:srgbClr val="E8E9EC"/>
          </a:solidFill>
          <a:ln w="12700">
            <a:solidFill>
              <a:srgbClr val="00B7EB"/>
            </a:solidFill>
          </a:ln>
          <a:scene3d>
            <a:camera prst="orthographicFront"/>
            <a:lightRig rig="threePt" dir="t"/>
          </a:scene3d>
          <a:sp3d>
            <a:bevelT/>
          </a:sp3d>
        </p:spPr>
        <p:txBody>
          <a:bodyPr anchor="ctr"/>
          <a:lstStyle>
            <a:lvl1pPr marL="0" indent="0">
              <a:buNone/>
              <a:defRPr/>
            </a:lvl1pPr>
            <a:lvl2pPr marL="457200" indent="0">
              <a:buNone/>
              <a:defRPr/>
            </a:lvl2pPr>
          </a:lstStyle>
          <a:p>
            <a:pPr lvl="0"/>
            <a:r>
              <a:rPr lang="en-US" dirty="0"/>
              <a:t>Click to edit Master text styles – 36 </a:t>
            </a:r>
            <a:r>
              <a:rPr lang="en-US" dirty="0" err="1"/>
              <a:t>pt</a:t>
            </a:r>
            <a:endParaRPr lang="en-US" dirty="0"/>
          </a:p>
        </p:txBody>
      </p:sp>
    </p:spTree>
    <p:extLst>
      <p:ext uri="{BB962C8B-B14F-4D97-AF65-F5344CB8AC3E}">
        <p14:creationId xmlns:p14="http://schemas.microsoft.com/office/powerpoint/2010/main" val="64256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Content Placeholder 6"/>
          <p:cNvSpPr>
            <a:spLocks noGrp="1"/>
          </p:cNvSpPr>
          <p:nvPr>
            <p:ph sz="quarter" idx="14"/>
          </p:nvPr>
        </p:nvSpPr>
        <p:spPr>
          <a:xfrm>
            <a:off x="304800" y="38862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p:nvPr>
        </p:nvSpPr>
        <p:spPr>
          <a:xfrm>
            <a:off x="304800" y="12573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p:cNvSpPr>
            <a:spLocks noGrp="1"/>
          </p:cNvSpPr>
          <p:nvPr>
            <p:ph sz="quarter" idx="15"/>
          </p:nvPr>
        </p:nvSpPr>
        <p:spPr>
          <a:xfrm>
            <a:off x="6299200" y="12573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p:cNvSpPr>
            <a:spLocks noGrp="1"/>
          </p:cNvSpPr>
          <p:nvPr>
            <p:ph sz="quarter" idx="16"/>
          </p:nvPr>
        </p:nvSpPr>
        <p:spPr>
          <a:xfrm>
            <a:off x="6299200" y="38862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ABEE822B-E307-438B-ABE8-72434A2F60CF}" type="datetime1">
              <a:rPr lang="en-US" smtClean="0">
                <a:solidFill>
                  <a:prstClr val="black">
                    <a:tint val="75000"/>
                  </a:prstClr>
                </a:solidFill>
              </a:rPr>
              <a:t>3/16/2026</a:t>
            </a:fld>
            <a:endParaRPr lang="en-US">
              <a:solidFill>
                <a:prstClr val="black">
                  <a:tint val="75000"/>
                </a:prstClr>
              </a:solidFill>
            </a:endParaRPr>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cxnSp>
        <p:nvCxnSpPr>
          <p:cNvPr id="14" name="Straight Connector 13">
            <a:extLst>
              <a:ext uri="{FF2B5EF4-FFF2-40B4-BE49-F238E27FC236}">
                <a16:creationId xmlns:a16="http://schemas.microsoft.com/office/drawing/2014/main" id="{9414DD74-CBF2-41E8-B5D5-77E1EDCB7B05}"/>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8101275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Text Placeholder 8">
            <a:extLst>
              <a:ext uri="{FF2B5EF4-FFF2-40B4-BE49-F238E27FC236}">
                <a16:creationId xmlns:a16="http://schemas.microsoft.com/office/drawing/2014/main" id="{AE9C0CF1-C09E-4868-AFA4-A66CF608BEBD}"/>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4178546591"/>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_Title Only with lin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85410B3F-9600-411E-AD11-8345AAF43D21}"/>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282010798"/>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3_Title Only w/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C511DC96-ABC1-4D86-BF6E-C1C9678EC354}"/>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3946418891"/>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_Title Only w/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9" name="Content Placeholder 6">
            <a:extLst>
              <a:ext uri="{FF2B5EF4-FFF2-40B4-BE49-F238E27FC236}">
                <a16:creationId xmlns:a16="http://schemas.microsoft.com/office/drawing/2014/main" id="{64FB19C0-7EA2-46BF-AA2E-987981CA0D50}"/>
              </a:ext>
            </a:extLst>
          </p:cNvPr>
          <p:cNvSpPr>
            <a:spLocks noGrp="1"/>
          </p:cNvSpPr>
          <p:nvPr>
            <p:ph sz="quarter" idx="14"/>
          </p:nvPr>
        </p:nvSpPr>
        <p:spPr>
          <a:xfrm>
            <a:off x="304800" y="3886200"/>
            <a:ext cx="5588000" cy="2514600"/>
          </a:xfrm>
        </p:spPr>
        <p:txBody>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10" name="Content Placeholder 6">
            <a:extLst>
              <a:ext uri="{FF2B5EF4-FFF2-40B4-BE49-F238E27FC236}">
                <a16:creationId xmlns:a16="http://schemas.microsoft.com/office/drawing/2014/main" id="{32EE9818-EED7-46C5-A1DD-F3D8A6FCE004}"/>
              </a:ext>
            </a:extLst>
          </p:cNvPr>
          <p:cNvSpPr>
            <a:spLocks noGrp="1"/>
          </p:cNvSpPr>
          <p:nvPr>
            <p:ph sz="quarter" idx="13"/>
          </p:nvPr>
        </p:nvSpPr>
        <p:spPr>
          <a:xfrm>
            <a:off x="304800" y="1257300"/>
            <a:ext cx="5588000" cy="2514600"/>
          </a:xfrm>
        </p:spPr>
        <p:txBody>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11" name="Content Placeholder 6">
            <a:extLst>
              <a:ext uri="{FF2B5EF4-FFF2-40B4-BE49-F238E27FC236}">
                <a16:creationId xmlns:a16="http://schemas.microsoft.com/office/drawing/2014/main" id="{975B4E9E-CB18-405D-B825-0883625F7E20}"/>
              </a:ext>
            </a:extLst>
          </p:cNvPr>
          <p:cNvSpPr>
            <a:spLocks noGrp="1"/>
          </p:cNvSpPr>
          <p:nvPr>
            <p:ph sz="quarter" idx="15"/>
          </p:nvPr>
        </p:nvSpPr>
        <p:spPr>
          <a:xfrm>
            <a:off x="6299200" y="1257300"/>
            <a:ext cx="5588000" cy="2514600"/>
          </a:xfrm>
        </p:spPr>
        <p:txBody>
          <a:bodyPr/>
          <a:lstStyle/>
          <a:p>
            <a:pPr lvl="0"/>
            <a:r>
              <a:rPr lang="en-US" dirty="0"/>
              <a:t>Click to edit Master text styles</a:t>
            </a:r>
          </a:p>
          <a:p>
            <a:pPr lvl="1"/>
            <a:r>
              <a:rPr lang="en-US" dirty="0"/>
              <a:t>Second level</a:t>
            </a:r>
          </a:p>
          <a:p>
            <a:pPr lvl="2"/>
            <a:r>
              <a:rPr lang="en-US" dirty="0"/>
              <a:t>Third level</a:t>
            </a:r>
          </a:p>
        </p:txBody>
      </p:sp>
      <p:sp>
        <p:nvSpPr>
          <p:cNvPr id="12" name="Content Placeholder 6">
            <a:extLst>
              <a:ext uri="{FF2B5EF4-FFF2-40B4-BE49-F238E27FC236}">
                <a16:creationId xmlns:a16="http://schemas.microsoft.com/office/drawing/2014/main" id="{86E8FE2C-B926-4638-B671-905BF81862CC}"/>
              </a:ext>
            </a:extLst>
          </p:cNvPr>
          <p:cNvSpPr>
            <a:spLocks noGrp="1"/>
          </p:cNvSpPr>
          <p:nvPr>
            <p:ph sz="quarter" idx="16"/>
          </p:nvPr>
        </p:nvSpPr>
        <p:spPr>
          <a:xfrm>
            <a:off x="6299200" y="3886200"/>
            <a:ext cx="5588000" cy="25146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01987008"/>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4_Title Only no 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DAE8C15C-AD3B-45D0-A401-6DDF6951D11D}"/>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929731139"/>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09172" y="6384177"/>
            <a:ext cx="2844800" cy="365125"/>
          </a:xfrm>
        </p:spPr>
        <p:txBody>
          <a:bodyPr anchor="b"/>
          <a:lstStyle>
            <a:lvl1pPr>
              <a:defRPr sz="1000" b="0" i="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6" name="Text Placeholder 8">
            <a:extLst>
              <a:ext uri="{FF2B5EF4-FFF2-40B4-BE49-F238E27FC236}">
                <a16:creationId xmlns:a16="http://schemas.microsoft.com/office/drawing/2014/main" id="{8F51D5D3-73B6-4D62-BA87-A60D392E65C5}"/>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750471934"/>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09172" y="6384177"/>
            <a:ext cx="2844800" cy="365125"/>
          </a:xfrm>
        </p:spPr>
        <p:txBody>
          <a:bodyPr anchor="b"/>
          <a:lstStyle>
            <a:lvl1pPr>
              <a:defRPr sz="1000" b="0" i="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486D804C-AD43-4D82-B3AD-3DC4E4EB08AC}" type="datetime1">
              <a:rPr lang="en-US" smtClean="0">
                <a:solidFill>
                  <a:prstClr val="black">
                    <a:tint val="75000"/>
                  </a:prstClr>
                </a:solidFill>
              </a:r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3382716507"/>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4C2D4F-E3A3-4C8B-9759-E9D9549DE72E}"/>
              </a:ext>
            </a:extLst>
          </p:cNvPr>
          <p:cNvSpPr/>
          <p:nvPr/>
        </p:nvSpPr>
        <p:spPr>
          <a:xfrm>
            <a:off x="-18767" y="0"/>
            <a:ext cx="12229537"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VI" sz="1350" b="0" i="0" u="none" strike="noStrike" kern="1200" cap="none" spc="0" normalizeH="0" baseline="0" noProof="0">
              <a:ln>
                <a:noFill/>
              </a:ln>
              <a:solidFill>
                <a:srgbClr val="D9D9D9"/>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380DA922-10C5-48D3-9BDD-CF53C3A51EC0}" type="datetime1">
              <a:rPr lang="en-US" smtClean="0">
                <a:solidFill>
                  <a:prstClr val="black">
                    <a:tint val="75000"/>
                  </a:prstClr>
                </a:solidFill>
              </a:r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870328623"/>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0DC4DA-EF67-45C0-AE61-6373234779D2}"/>
              </a:ext>
            </a:extLst>
          </p:cNvPr>
          <p:cNvSpPr/>
          <p:nvPr/>
        </p:nvSpPr>
        <p:spPr>
          <a:xfrm>
            <a:off x="0" y="0"/>
            <a:ext cx="12192000" cy="6858000"/>
          </a:xfrm>
          <a:prstGeom prst="rect">
            <a:avLst/>
          </a:prstGeom>
          <a:solidFill>
            <a:srgbClr val="666666"/>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15A1455E-59F2-4995-B4AE-E587CF9B22B0}" type="datetime1">
              <a:rPr lang="en-US" smtClean="0">
                <a:solidFill>
                  <a:prstClr val="black">
                    <a:tint val="75000"/>
                  </a:prstClr>
                </a:solidFill>
              </a:r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tx1">
                    <a:lumMod val="10000"/>
                    <a:lumOff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388681164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theme" Target="../theme/theme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image" Target="../media/image5.png"/><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theme" Target="../theme/theme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image" Target="../media/image12.png"/><Relationship Id="rId8" Type="http://schemas.openxmlformats.org/officeDocument/2006/relationships/slideLayout" Target="../slideLayouts/slideLayout78.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20" Type="http://schemas.openxmlformats.org/officeDocument/2006/relationships/slideLayout" Target="../slideLayouts/slideLayout90.xml"/><Relationship Id="rId4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28406"/>
            <a:ext cx="11658600" cy="78655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66700" y="1266851"/>
            <a:ext cx="11658600" cy="5266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6700" y="6527259"/>
            <a:ext cx="2743200" cy="228459"/>
          </a:xfrm>
          <a:prstGeom prst="rect">
            <a:avLst/>
          </a:prstGeom>
        </p:spPr>
        <p:txBody>
          <a:bodyPr vert="horz" lIns="91440" tIns="45720" rIns="91440" bIns="45720" rtlCol="0" anchor="ctr"/>
          <a:lstStyle>
            <a:lvl1pPr algn="l">
              <a:defRPr sz="1200">
                <a:solidFill>
                  <a:schemeClr val="bg1">
                    <a:lumMod val="50000"/>
                  </a:schemeClr>
                </a:solidFill>
                <a:latin typeface="Segoe UI Semilight" panose="020B0402040204020203" pitchFamily="34" charset="0"/>
                <a:cs typeface="Segoe UI Semilight" panose="020B0402040204020203" pitchFamily="34" charset="0"/>
              </a:defRPr>
            </a:lvl1pPr>
          </a:lstStyle>
          <a:p>
            <a:fld id="{04C9EAF8-CF32-4DB9-B883-9DD8FF6D12C8}" type="datetimeFigureOut">
              <a:rPr lang="en-VI" smtClean="0"/>
              <a:pPr/>
              <a:t>03/16/2026</a:t>
            </a:fld>
            <a:endParaRPr lang="en-VI"/>
          </a:p>
        </p:txBody>
      </p:sp>
      <p:sp>
        <p:nvSpPr>
          <p:cNvPr id="5" name="Footer Placeholder 4"/>
          <p:cNvSpPr>
            <a:spLocks noGrp="1"/>
          </p:cNvSpPr>
          <p:nvPr>
            <p:ph type="ftr" sz="quarter" idx="3"/>
          </p:nvPr>
        </p:nvSpPr>
        <p:spPr>
          <a:xfrm>
            <a:off x="7806024" y="6546713"/>
            <a:ext cx="4114800" cy="228459"/>
          </a:xfrm>
          <a:prstGeom prst="rect">
            <a:avLst/>
          </a:prstGeom>
        </p:spPr>
        <p:txBody>
          <a:bodyPr vert="horz" lIns="91440" tIns="45720" rIns="91440" bIns="45720" rtlCol="0" anchor="ctr"/>
          <a:lstStyle>
            <a:lvl1pPr algn="r">
              <a:defRPr sz="1200">
                <a:solidFill>
                  <a:schemeClr val="bg1">
                    <a:lumMod val="50000"/>
                  </a:schemeClr>
                </a:solidFill>
                <a:latin typeface="Segoe UI Semilight" panose="020B0402040204020203" pitchFamily="34" charset="0"/>
                <a:cs typeface="Segoe UI Semilight" panose="020B0402040204020203" pitchFamily="34" charset="0"/>
              </a:defRPr>
            </a:lvl1pPr>
          </a:lstStyle>
          <a:p>
            <a:endParaRPr lang="en-VI" dirty="0"/>
          </a:p>
        </p:txBody>
      </p:sp>
      <p:pic>
        <p:nvPicPr>
          <p:cNvPr id="8" name="Picture 7" descr="Diagram&#10;&#10;Description automatically generated with low confidence">
            <a:extLst>
              <a:ext uri="{FF2B5EF4-FFF2-40B4-BE49-F238E27FC236}">
                <a16:creationId xmlns:a16="http://schemas.microsoft.com/office/drawing/2014/main" id="{B1EBBFC4-07C7-46EA-B938-B890E7940189}"/>
              </a:ext>
            </a:extLst>
          </p:cNvPr>
          <p:cNvPicPr>
            <a:picLocks noChangeAspect="1"/>
          </p:cNvPicPr>
          <p:nvPr userDrawn="1"/>
        </p:nvPicPr>
        <p:blipFill rotWithShape="1">
          <a:blip r:embed="rId31" cstate="email">
            <a:extLst>
              <a:ext uri="{28A0092B-C50C-407E-A947-70E740481C1C}">
                <a14:useLocalDpi xmlns:a14="http://schemas.microsoft.com/office/drawing/2010/main"/>
              </a:ext>
            </a:extLst>
          </a:blip>
          <a:srcRect/>
          <a:stretch/>
        </p:blipFill>
        <p:spPr>
          <a:xfrm>
            <a:off x="11055714" y="5320961"/>
            <a:ext cx="914400" cy="1439621"/>
          </a:xfrm>
          <a:prstGeom prst="rect">
            <a:avLst/>
          </a:prstGeom>
        </p:spPr>
      </p:pic>
      <p:cxnSp>
        <p:nvCxnSpPr>
          <p:cNvPr id="23" name="Straight Connector 22">
            <a:extLst>
              <a:ext uri="{FF2B5EF4-FFF2-40B4-BE49-F238E27FC236}">
                <a16:creationId xmlns:a16="http://schemas.microsoft.com/office/drawing/2014/main" id="{263D2372-D9D9-4607-845A-44D7F2DB31C5}"/>
              </a:ext>
            </a:extLst>
          </p:cNvPr>
          <p:cNvCxnSpPr>
            <a:cxnSpLocks/>
          </p:cNvCxnSpPr>
          <p:nvPr userDrawn="1"/>
        </p:nvCxnSpPr>
        <p:spPr>
          <a:xfrm>
            <a:off x="-51356" y="1014958"/>
            <a:ext cx="12462053" cy="0"/>
          </a:xfrm>
          <a:prstGeom prst="line">
            <a:avLst/>
          </a:prstGeom>
          <a:ln w="38100">
            <a:solidFill>
              <a:srgbClr val="356454"/>
            </a:solidFill>
          </a:ln>
          <a:effectLst/>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5175115" y="6527259"/>
            <a:ext cx="1828800" cy="228459"/>
          </a:xfrm>
          <a:prstGeom prst="rect">
            <a:avLst/>
          </a:prstGeom>
        </p:spPr>
        <p:txBody>
          <a:bodyPr vert="horz" lIns="91440" tIns="45720" rIns="91440" bIns="45720" rtlCol="0" anchor="ctr"/>
          <a:lstStyle>
            <a:lvl1pPr algn="ctr">
              <a:defRPr sz="1200">
                <a:solidFill>
                  <a:schemeClr val="bg1">
                    <a:lumMod val="50000"/>
                  </a:schemeClr>
                </a:solidFill>
                <a:latin typeface="Segoe UI Semilight" panose="020B0402040204020203" pitchFamily="34" charset="0"/>
                <a:cs typeface="Segoe UI Semilight" panose="020B0402040204020203" pitchFamily="34" charset="0"/>
              </a:defRPr>
            </a:lvl1pPr>
          </a:lstStyle>
          <a:p>
            <a:fld id="{BA4D2C6E-28E5-43D9-AE9C-4EE9CAEC10E4}" type="slidenum">
              <a:rPr lang="en-VI" smtClean="0"/>
              <a:pPr/>
              <a:t>‹#›</a:t>
            </a:fld>
            <a:endParaRPr lang="en-VI"/>
          </a:p>
        </p:txBody>
      </p:sp>
    </p:spTree>
    <p:extLst>
      <p:ext uri="{BB962C8B-B14F-4D97-AF65-F5344CB8AC3E}">
        <p14:creationId xmlns:p14="http://schemas.microsoft.com/office/powerpoint/2010/main" val="4013953560"/>
      </p:ext>
    </p:extLst>
  </p:cSld>
  <p:clrMap bg1="lt1" tx1="dk1" bg2="lt2" tx2="dk2" accent1="accent1" accent2="accent2" accent3="accent3" accent4="accent4" accent5="accent5" accent6="accent6" hlink="hlink" folHlink="folHlink"/>
  <p:sldLayoutIdLst>
    <p:sldLayoutId id="2147483685" r:id="rId1"/>
    <p:sldLayoutId id="2147483673" r:id="rId2"/>
    <p:sldLayoutId id="2147483674" r:id="rId3"/>
    <p:sldLayoutId id="2147483687" r:id="rId4"/>
    <p:sldLayoutId id="2147483686" r:id="rId5"/>
    <p:sldLayoutId id="2147483722" r:id="rId6"/>
    <p:sldLayoutId id="2147483724" r:id="rId7"/>
    <p:sldLayoutId id="2147483723" r:id="rId8"/>
    <p:sldLayoutId id="2147483725" r:id="rId9"/>
    <p:sldLayoutId id="2147483675" r:id="rId10"/>
    <p:sldLayoutId id="2147483726" r:id="rId11"/>
    <p:sldLayoutId id="2147483696" r:id="rId12"/>
    <p:sldLayoutId id="2147483697" r:id="rId13"/>
    <p:sldLayoutId id="2147483676" r:id="rId14"/>
    <p:sldLayoutId id="2147483677" r:id="rId15"/>
    <p:sldLayoutId id="2147483678" r:id="rId16"/>
    <p:sldLayoutId id="2147483688" r:id="rId17"/>
    <p:sldLayoutId id="2147483689" r:id="rId18"/>
    <p:sldLayoutId id="2147483693" r:id="rId19"/>
    <p:sldLayoutId id="2147483694" r:id="rId20"/>
    <p:sldLayoutId id="2147483695" r:id="rId21"/>
    <p:sldLayoutId id="2147483692" r:id="rId22"/>
    <p:sldLayoutId id="2147483691" r:id="rId23"/>
    <p:sldLayoutId id="2147483690" r:id="rId24"/>
    <p:sldLayoutId id="2147483679" r:id="rId25"/>
    <p:sldLayoutId id="2147483680" r:id="rId26"/>
    <p:sldLayoutId id="2147483681" r:id="rId27"/>
    <p:sldLayoutId id="2147483682" r:id="rId28"/>
    <p:sldLayoutId id="2147483683" r:id="rId29"/>
  </p:sldLayoutIdLst>
  <p:txStyles>
    <p:titleStyle>
      <a:lvl1pPr algn="l" defTabSz="914400" rtl="0" eaLnBrk="1" latinLnBrk="0" hangingPunct="1">
        <a:lnSpc>
          <a:spcPct val="90000"/>
        </a:lnSpc>
        <a:spcBef>
          <a:spcPct val="0"/>
        </a:spcBef>
        <a:buNone/>
        <a:defRPr sz="4000" b="1" kern="1200">
          <a:solidFill>
            <a:srgbClr val="00B7EB"/>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42D63"/>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5000">
              <a:srgbClr val="FFFFFF"/>
            </a:gs>
            <a:gs pos="60000">
              <a:srgbClr val="E6E6E6"/>
            </a:gs>
            <a:gs pos="97000">
              <a:srgbClr val="CFCFCF"/>
            </a:gs>
            <a:gs pos="80000">
              <a:srgbClr val="DEDEDE"/>
            </a:gs>
          </a:gsLst>
          <a:lin ang="2700000" scaled="1"/>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3" cstate="email">
            <a:extLst>
              <a:ext uri="{28A0092B-C50C-407E-A947-70E740481C1C}">
                <a14:useLocalDpi xmlns:a14="http://schemas.microsoft.com/office/drawing/2010/main"/>
              </a:ext>
            </a:extLst>
          </a:blip>
          <a:srcRect/>
          <a:stretch/>
        </p:blipFill>
        <p:spPr>
          <a:xfrm>
            <a:off x="-8021" y="5943600"/>
            <a:ext cx="12192000" cy="1028700"/>
          </a:xfrm>
          <a:prstGeom prst="rect">
            <a:avLst/>
          </a:prstGeom>
        </p:spPr>
      </p:pic>
      <p:sp>
        <p:nvSpPr>
          <p:cNvPr id="2" name="Title Placeholder 1"/>
          <p:cNvSpPr>
            <a:spLocks noGrp="1"/>
          </p:cNvSpPr>
          <p:nvPr>
            <p:ph type="title"/>
          </p:nvPr>
        </p:nvSpPr>
        <p:spPr>
          <a:xfrm>
            <a:off x="304800" y="228600"/>
            <a:ext cx="11582400" cy="82296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04800" y="1257300"/>
            <a:ext cx="11582400" cy="5376482"/>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09172" y="6384177"/>
            <a:ext cx="2844800" cy="365125"/>
          </a:xfrm>
          <a:prstGeom prst="rect">
            <a:avLst/>
          </a:prstGeom>
        </p:spPr>
        <p:txBody>
          <a:bodyPr vert="horz" lIns="91440" tIns="45720" rIns="91440" bIns="45720" rtlCol="0" anchor="b"/>
          <a:lstStyle>
            <a:lvl1pPr algn="r">
              <a:defRPr sz="1000" b="0">
                <a:solidFill>
                  <a:schemeClr val="tx1">
                    <a:lumMod val="10000"/>
                    <a:lumOff val="90000"/>
                  </a:schemeClr>
                </a:solidFill>
                <a:latin typeface="Lato Light" pitchFamily="34" charset="0"/>
                <a:cs typeface="Arial" panose="020B0604020202020204"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3/16/2026</a:t>
            </a:fld>
            <a:endParaRPr lang="en-US"/>
          </a:p>
        </p:txBody>
      </p:sp>
      <p:sp>
        <p:nvSpPr>
          <p:cNvPr id="5" name="Footer Placeholder 4"/>
          <p:cNvSpPr>
            <a:spLocks noGrp="1"/>
          </p:cNvSpPr>
          <p:nvPr>
            <p:ph type="ftr" sz="quarter" idx="3"/>
          </p:nvPr>
        </p:nvSpPr>
        <p:spPr>
          <a:xfrm>
            <a:off x="4157579" y="6384177"/>
            <a:ext cx="3860800" cy="365125"/>
          </a:xfrm>
          <a:prstGeom prst="rect">
            <a:avLst/>
          </a:prstGeom>
        </p:spPr>
        <p:txBody>
          <a:bodyPr vert="horz" lIns="91440" tIns="45720" rIns="91440" bIns="45720" rtlCol="0" anchor="b"/>
          <a:lstStyle>
            <a:lvl1pPr algn="ctr">
              <a:defRPr sz="10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92193922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Lst>
  <p:txStyles>
    <p:titleStyle>
      <a:lvl1pPr algn="l" defTabSz="457200" rtl="0" eaLnBrk="1" latinLnBrk="0" hangingPunct="1">
        <a:spcBef>
          <a:spcPct val="0"/>
        </a:spcBef>
        <a:buNone/>
        <a:defRPr sz="4000" b="1" kern="1200">
          <a:solidFill>
            <a:schemeClr val="tx1">
              <a:lumMod val="50000"/>
              <a:lumOff val="50000"/>
            </a:schemeClr>
          </a:solidFill>
          <a:latin typeface="Georgia" panose="02040502050405020303" pitchFamily="18" charset="0"/>
          <a:ea typeface="+mj-ea"/>
          <a:cs typeface="Arial" pitchFamily="34" charset="0"/>
        </a:defRPr>
      </a:lvl1pPr>
    </p:titleStyle>
    <p:bodyStyle>
      <a:lvl1pPr marL="457200" indent="-457200" algn="l" defTabSz="457200" rtl="0" eaLnBrk="1" latinLnBrk="0" hangingPunct="1">
        <a:spcBef>
          <a:spcPts val="600"/>
        </a:spcBef>
        <a:buClr>
          <a:srgbClr val="FFC000"/>
        </a:buClr>
        <a:buSzPct val="100000"/>
        <a:buFont typeface="Wingdings 3" pitchFamily="18" charset="2"/>
        <a:buChar char=""/>
        <a:defRPr sz="3200" kern="1200">
          <a:solidFill>
            <a:schemeClr val="tx1"/>
          </a:solidFill>
          <a:latin typeface="Lato Light" pitchFamily="34" charset="0"/>
          <a:ea typeface="+mn-ea"/>
          <a:cs typeface="Arial" pitchFamily="34" charset="0"/>
        </a:defRPr>
      </a:lvl1pPr>
      <a:lvl2pPr marL="914400" indent="-457200" algn="l" defTabSz="457200" rtl="0" eaLnBrk="1" latinLnBrk="0" hangingPunct="1">
        <a:spcBef>
          <a:spcPts val="600"/>
        </a:spcBef>
        <a:buClr>
          <a:srgbClr val="FFC000"/>
        </a:buClr>
        <a:buSzPct val="80000"/>
        <a:buFont typeface="Wingdings" pitchFamily="2" charset="2"/>
        <a:buChar char="u"/>
        <a:defRPr sz="3000" kern="1200">
          <a:solidFill>
            <a:schemeClr val="tx1"/>
          </a:solidFill>
          <a:latin typeface="Lato Light" pitchFamily="34" charset="0"/>
          <a:ea typeface="+mn-ea"/>
          <a:cs typeface="Arial" panose="020B0604020202020204" pitchFamily="34" charset="0"/>
        </a:defRPr>
      </a:lvl2pPr>
      <a:lvl3pPr marL="1371600" indent="-457200" algn="l" defTabSz="457200" rtl="0" eaLnBrk="1" latinLnBrk="0" hangingPunct="1">
        <a:spcBef>
          <a:spcPts val="600"/>
        </a:spcBef>
        <a:buClr>
          <a:srgbClr val="FFC000"/>
        </a:buClr>
        <a:buFont typeface="Wingdings 3" pitchFamily="18" charset="2"/>
        <a:buChar char=""/>
        <a:defRPr sz="2800" kern="1200">
          <a:solidFill>
            <a:schemeClr val="tx1"/>
          </a:solidFill>
          <a:latin typeface="Lato Light" pitchFamily="34" charset="0"/>
          <a:ea typeface="+mn-ea"/>
          <a:cs typeface="Arial" panose="020B0604020202020204" pitchFamily="34" charset="0"/>
          <a:sym typeface="Wingdings 3"/>
        </a:defRPr>
      </a:lvl3pPr>
      <a:lvl4pPr marL="1600200" indent="-228600" algn="l" defTabSz="457200" rtl="0" eaLnBrk="1" latinLnBrk="0" hangingPunct="1">
        <a:spcBef>
          <a:spcPct val="20000"/>
        </a:spcBef>
        <a:buClr>
          <a:srgbClr val="FFC000"/>
        </a:buClr>
        <a:buFont typeface="Wingdings 2" pitchFamily="18" charset="2"/>
        <a:buChar char="·"/>
        <a:defRPr sz="2400" kern="1200">
          <a:solidFill>
            <a:schemeClr val="tx1"/>
          </a:solidFill>
          <a:latin typeface="Lato Light" pitchFamily="34" charset="0"/>
          <a:ea typeface="+mn-ea"/>
          <a:cs typeface="Arial" pitchFamily="34" charset="0"/>
        </a:defRPr>
      </a:lvl4pPr>
      <a:lvl5pPr marL="1828800" indent="-228600" algn="l" defTabSz="457200" rtl="0" eaLnBrk="1" latinLnBrk="0" hangingPunct="1">
        <a:spcBef>
          <a:spcPct val="20000"/>
        </a:spcBef>
        <a:buClr>
          <a:srgbClr val="FFC000"/>
        </a:buClr>
        <a:buFont typeface="Wingdings 3" pitchFamily="18" charset="2"/>
        <a:buChar char="}"/>
        <a:defRPr sz="2000" kern="1200">
          <a:solidFill>
            <a:schemeClr val="tx1"/>
          </a:solidFill>
          <a:latin typeface="Lato Light"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5000">
              <a:srgbClr val="FFFFFF"/>
            </a:gs>
            <a:gs pos="60000">
              <a:srgbClr val="E6E6E6"/>
            </a:gs>
            <a:gs pos="97000">
              <a:srgbClr val="CFCFCF"/>
            </a:gs>
            <a:gs pos="80000">
              <a:srgbClr val="DEDEDE"/>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5616" y="228600"/>
            <a:ext cx="11658600" cy="82296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75616" y="1257300"/>
            <a:ext cx="11649684" cy="5376482"/>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09172" y="6384177"/>
            <a:ext cx="2844800" cy="365125"/>
          </a:xfrm>
          <a:prstGeom prst="rect">
            <a:avLst/>
          </a:prstGeom>
        </p:spPr>
        <p:txBody>
          <a:bodyPr vert="horz" lIns="91440" tIns="45720" rIns="91440" bIns="45720" rtlCol="0" anchor="b"/>
          <a:lstStyle>
            <a:lvl1pPr algn="r">
              <a:defRPr sz="1000" b="0">
                <a:solidFill>
                  <a:schemeClr val="tx1">
                    <a:lumMod val="10000"/>
                    <a:lumOff val="90000"/>
                  </a:schemeClr>
                </a:solidFill>
                <a:latin typeface="Lato Light" pitchFamily="34" charset="0"/>
                <a:cs typeface="Arial" panose="020B0604020202020204" pitchFamily="34" charset="0"/>
              </a:defRPr>
            </a:lvl1pPr>
          </a:lstStyle>
          <a:p>
            <a:fld id="{6C07873E-F7A9-7D4C-A13B-E05E8079E2DB}"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57579" y="6384177"/>
            <a:ext cx="3860800" cy="365125"/>
          </a:xfrm>
          <a:prstGeom prst="rect">
            <a:avLst/>
          </a:prstGeom>
        </p:spPr>
        <p:txBody>
          <a:bodyPr vert="horz" lIns="91440" tIns="45720" rIns="91440" bIns="45720" rtlCol="0" anchor="b"/>
          <a:lstStyle>
            <a:lvl1pPr algn="ctr">
              <a:defRPr sz="1000">
                <a:solidFill>
                  <a:schemeClr val="bg1">
                    <a:lumMod val="90000"/>
                  </a:schemeClr>
                </a:solidFill>
                <a:latin typeface="Lato Light" panose="020F0302020204030203" pitchFamily="34" charset="0"/>
                <a:cs typeface="Arial" pitchFamily="34" charset="0"/>
              </a:defRPr>
            </a:lvl1pPr>
          </a:lstStyle>
          <a:p>
            <a:endParaRPr lang="en-US" dirty="0">
              <a:solidFill>
                <a:prstClr val="black">
                  <a:tint val="75000"/>
                </a:prstClr>
              </a:solidFill>
            </a:endParaRPr>
          </a:p>
        </p:txBody>
      </p:sp>
      <p:pic>
        <p:nvPicPr>
          <p:cNvPr id="15" name="Picture 14">
            <a:extLst>
              <a:ext uri="{FF2B5EF4-FFF2-40B4-BE49-F238E27FC236}">
                <a16:creationId xmlns:a16="http://schemas.microsoft.com/office/drawing/2014/main" id="{864F403D-D63A-4D14-A8A8-43D51E2201FB}"/>
              </a:ext>
            </a:extLst>
          </p:cNvPr>
          <p:cNvPicPr>
            <a:picLocks noChangeAspect="1"/>
          </p:cNvPicPr>
          <p:nvPr userDrawn="1"/>
        </p:nvPicPr>
        <p:blipFill rotWithShape="1">
          <a:blip r:embed="rId48" cstate="email">
            <a:extLst>
              <a:ext uri="{28A0092B-C50C-407E-A947-70E740481C1C}">
                <a14:useLocalDpi xmlns:a14="http://schemas.microsoft.com/office/drawing/2010/main"/>
              </a:ext>
            </a:extLst>
          </a:blip>
          <a:srcRect/>
          <a:stretch/>
        </p:blipFill>
        <p:spPr>
          <a:xfrm>
            <a:off x="266700" y="5550041"/>
            <a:ext cx="11658600" cy="1434423"/>
          </a:xfrm>
          <a:prstGeom prst="rect">
            <a:avLst/>
          </a:prstGeom>
        </p:spPr>
      </p:pic>
    </p:spTree>
    <p:extLst>
      <p:ext uri="{BB962C8B-B14F-4D97-AF65-F5344CB8AC3E}">
        <p14:creationId xmlns:p14="http://schemas.microsoft.com/office/powerpoint/2010/main" val="266276831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Lst>
  <p:txStyles>
    <p:titleStyle>
      <a:lvl1pPr algn="l" defTabSz="457200" rtl="0" eaLnBrk="1" latinLnBrk="0" hangingPunct="1">
        <a:spcBef>
          <a:spcPct val="0"/>
        </a:spcBef>
        <a:buNone/>
        <a:defRPr sz="4000" b="1" kern="1200">
          <a:solidFill>
            <a:schemeClr val="tx1">
              <a:lumMod val="50000"/>
              <a:lumOff val="50000"/>
            </a:schemeClr>
          </a:solidFill>
          <a:latin typeface="Georgia" panose="02040502050405020303" pitchFamily="18" charset="0"/>
          <a:ea typeface="+mj-ea"/>
          <a:cs typeface="Arial" pitchFamily="34" charset="0"/>
        </a:defRPr>
      </a:lvl1pPr>
    </p:titleStyle>
    <p:bodyStyle>
      <a:lvl1pPr marL="457200" indent="-457200" algn="l" defTabSz="457200" rtl="0" eaLnBrk="1" latinLnBrk="0" hangingPunct="1">
        <a:spcBef>
          <a:spcPts val="600"/>
        </a:spcBef>
        <a:buClr>
          <a:srgbClr val="FFC000"/>
        </a:buClr>
        <a:buSzPct val="100000"/>
        <a:buFont typeface="Wingdings 3" pitchFamily="18" charset="2"/>
        <a:buChar char=""/>
        <a:defRPr sz="3200" kern="1200">
          <a:solidFill>
            <a:schemeClr val="tx1"/>
          </a:solidFill>
          <a:latin typeface="Lato Light" pitchFamily="34" charset="0"/>
          <a:ea typeface="+mn-ea"/>
          <a:cs typeface="Arial" pitchFamily="34" charset="0"/>
        </a:defRPr>
      </a:lvl1pPr>
      <a:lvl2pPr marL="914400" indent="-457200" algn="l" defTabSz="457200" rtl="0" eaLnBrk="1" latinLnBrk="0" hangingPunct="1">
        <a:spcBef>
          <a:spcPts val="600"/>
        </a:spcBef>
        <a:buClr>
          <a:srgbClr val="FFC000"/>
        </a:buClr>
        <a:buSzPct val="80000"/>
        <a:buFont typeface="Wingdings" pitchFamily="2" charset="2"/>
        <a:buChar char="u"/>
        <a:defRPr sz="3000" kern="1200">
          <a:solidFill>
            <a:schemeClr val="tx1"/>
          </a:solidFill>
          <a:latin typeface="Lato Light" pitchFamily="34" charset="0"/>
          <a:ea typeface="+mn-ea"/>
          <a:cs typeface="Arial" panose="020B0604020202020204" pitchFamily="34" charset="0"/>
        </a:defRPr>
      </a:lvl2pPr>
      <a:lvl3pPr marL="1371600" indent="-457200" algn="l" defTabSz="457200" rtl="0" eaLnBrk="1" latinLnBrk="0" hangingPunct="1">
        <a:spcBef>
          <a:spcPts val="600"/>
        </a:spcBef>
        <a:buClr>
          <a:srgbClr val="FFC000"/>
        </a:buClr>
        <a:buFont typeface="Wingdings 3" pitchFamily="18" charset="2"/>
        <a:buChar char=""/>
        <a:defRPr sz="2800" kern="1200">
          <a:solidFill>
            <a:schemeClr val="tx1"/>
          </a:solidFill>
          <a:latin typeface="Lato Light" pitchFamily="34" charset="0"/>
          <a:ea typeface="+mn-ea"/>
          <a:cs typeface="Arial" panose="020B0604020202020204" pitchFamily="34" charset="0"/>
          <a:sym typeface="Wingdings 3"/>
        </a:defRPr>
      </a:lvl3pPr>
      <a:lvl4pPr marL="1600200" indent="-228600" algn="l" defTabSz="457200" rtl="0" eaLnBrk="1" latinLnBrk="0" hangingPunct="1">
        <a:spcBef>
          <a:spcPct val="20000"/>
        </a:spcBef>
        <a:buClr>
          <a:srgbClr val="FFC000"/>
        </a:buClr>
        <a:buFont typeface="Wingdings 2" pitchFamily="18" charset="2"/>
        <a:buChar char="·"/>
        <a:defRPr sz="2400" kern="1200">
          <a:solidFill>
            <a:schemeClr val="tx1"/>
          </a:solidFill>
          <a:latin typeface="Lato Light" pitchFamily="34" charset="0"/>
          <a:ea typeface="+mn-ea"/>
          <a:cs typeface="Arial" pitchFamily="34" charset="0"/>
        </a:defRPr>
      </a:lvl4pPr>
      <a:lvl5pPr marL="1828800" indent="-228600" algn="l" defTabSz="457200" rtl="0" eaLnBrk="1" latinLnBrk="0" hangingPunct="1">
        <a:spcBef>
          <a:spcPct val="20000"/>
        </a:spcBef>
        <a:buClr>
          <a:srgbClr val="FFC000"/>
        </a:buClr>
        <a:buFont typeface="Wingdings 3" pitchFamily="18" charset="2"/>
        <a:buChar char="}"/>
        <a:defRPr sz="2000" kern="1200">
          <a:solidFill>
            <a:schemeClr val="tx1"/>
          </a:solidFill>
          <a:latin typeface="Lato Light"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hyperlink" Target="https://twitter.com/RoadSafetyWA"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notesSlide" Target="../notesSlides/notesSlide4.xml"/><Relationship Id="rId1" Type="http://schemas.openxmlformats.org/officeDocument/2006/relationships/slideLayout" Target="../slideLayouts/slideLayout74.xml"/><Relationship Id="rId4" Type="http://schemas.openxmlformats.org/officeDocument/2006/relationships/hyperlink" Target="http://www.whistleblowers.gov/"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image" Target="../media/image69.jpe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72.jpe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76.jpg"/><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80.jpe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038883-16C4-4F5D-827A-8F3D981DA811}"/>
              </a:ext>
            </a:extLst>
          </p:cNvPr>
          <p:cNvSpPr>
            <a:spLocks noGrp="1"/>
          </p:cNvSpPr>
          <p:nvPr>
            <p:ph type="ctrTitle"/>
          </p:nvPr>
        </p:nvSpPr>
        <p:spPr/>
        <p:txBody>
          <a:bodyPr/>
          <a:lstStyle/>
          <a:p>
            <a:r>
              <a:rPr lang="en-US" dirty="0">
                <a:solidFill>
                  <a:srgbClr val="FFCE4C"/>
                </a:solidFill>
              </a:rPr>
              <a:t>Dump Pit Safety</a:t>
            </a:r>
            <a:endParaRPr lang="en-VI" dirty="0">
              <a:solidFill>
                <a:srgbClr val="FFCE4C"/>
              </a:solidFill>
            </a:endParaRPr>
          </a:p>
        </p:txBody>
      </p:sp>
      <p:sp>
        <p:nvSpPr>
          <p:cNvPr id="2" name="Subtitle 1">
            <a:extLst>
              <a:ext uri="{FF2B5EF4-FFF2-40B4-BE49-F238E27FC236}">
                <a16:creationId xmlns:a16="http://schemas.microsoft.com/office/drawing/2014/main" id="{FFE1DDFA-67E4-41CB-BE32-F2E75F6B0C13}"/>
              </a:ext>
            </a:extLst>
          </p:cNvPr>
          <p:cNvSpPr>
            <a:spLocks noGrp="1"/>
          </p:cNvSpPr>
          <p:nvPr>
            <p:ph type="subTitle" idx="1"/>
          </p:nvPr>
        </p:nvSpPr>
        <p:spPr/>
        <p:txBody>
          <a:bodyPr>
            <a:normAutofit/>
          </a:bodyPr>
          <a:lstStyle/>
          <a:p>
            <a:r>
              <a:rPr lang="en-US" sz="3600" i="0" dirty="0">
                <a:solidFill>
                  <a:srgbClr val="FFFFFF"/>
                </a:solidFill>
              </a:rPr>
              <a:t>Loading &amp; Unloading Hazards</a:t>
            </a:r>
            <a:endParaRPr lang="en-VI" sz="3600" i="0" dirty="0">
              <a:solidFill>
                <a:srgbClr val="FFFFFF"/>
              </a:solidFill>
            </a:endParaRPr>
          </a:p>
        </p:txBody>
      </p:sp>
    </p:spTree>
    <p:extLst>
      <p:ext uri="{BB962C8B-B14F-4D97-AF65-F5344CB8AC3E}">
        <p14:creationId xmlns:p14="http://schemas.microsoft.com/office/powerpoint/2010/main" val="1869279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D4ADA4-5E5B-49A8-826C-675F48535217}"/>
              </a:ext>
            </a:extLst>
          </p:cNvPr>
          <p:cNvSpPr>
            <a:spLocks noGrp="1"/>
          </p:cNvSpPr>
          <p:nvPr>
            <p:ph type="title"/>
          </p:nvPr>
        </p:nvSpPr>
        <p:spPr/>
        <p:txBody>
          <a:bodyPr/>
          <a:lstStyle/>
          <a:p>
            <a:r>
              <a:rPr lang="en-US" dirty="0"/>
              <a:t>Emergency Phone Numbers</a:t>
            </a:r>
            <a:endParaRPr lang="en-VI" dirty="0"/>
          </a:p>
        </p:txBody>
      </p:sp>
      <p:cxnSp>
        <p:nvCxnSpPr>
          <p:cNvPr id="10" name="Straight Connector 9">
            <a:extLst>
              <a:ext uri="{FF2B5EF4-FFF2-40B4-BE49-F238E27FC236}">
                <a16:creationId xmlns:a16="http://schemas.microsoft.com/office/drawing/2014/main" id="{3D68002C-EAF8-4194-91D2-587498630421}"/>
              </a:ext>
              <a:ext uri="{C183D7F6-B498-43B3-948B-1728B52AA6E4}">
                <adec:decorative xmlns:adec="http://schemas.microsoft.com/office/drawing/2017/decorative" val="1"/>
              </a:ext>
            </a:extLst>
          </p:cNvPr>
          <p:cNvCxnSpPr>
            <a:cxnSpLocks/>
          </p:cNvCxnSpPr>
          <p:nvPr/>
        </p:nvCxnSpPr>
        <p:spPr>
          <a:xfrm>
            <a:off x="0" y="1467214"/>
            <a:ext cx="5183188" cy="0"/>
          </a:xfrm>
          <a:prstGeom prst="line">
            <a:avLst/>
          </a:prstGeom>
          <a:ln w="38100">
            <a:solidFill>
              <a:srgbClr val="356454"/>
            </a:solidFill>
          </a:ln>
          <a:effectLst/>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D1F0230-20D1-4655-B38A-B64F28D4E25F}"/>
              </a:ext>
            </a:extLst>
          </p:cNvPr>
          <p:cNvSpPr>
            <a:spLocks noGrp="1"/>
          </p:cNvSpPr>
          <p:nvPr>
            <p:ph type="body" sz="half" idx="2"/>
          </p:nvPr>
        </p:nvSpPr>
        <p:spPr>
          <a:xfrm>
            <a:off x="268938" y="2057399"/>
            <a:ext cx="4715438" cy="4675402"/>
          </a:xfrm>
        </p:spPr>
        <p:txBody>
          <a:bodyPr>
            <a:normAutofit/>
          </a:bodyPr>
          <a:lstStyle/>
          <a:p>
            <a:r>
              <a:rPr lang="en-US" sz="3600" dirty="0"/>
              <a:t>Post where easily seen</a:t>
            </a:r>
          </a:p>
          <a:p>
            <a:pPr marL="342900" indent="-342900">
              <a:spcBef>
                <a:spcPts val="1800"/>
              </a:spcBef>
              <a:buFont typeface="Arial" panose="020B0604020202020204" pitchFamily="34" charset="0"/>
              <a:buChar char="•"/>
            </a:pPr>
            <a:r>
              <a:rPr lang="en-US" sz="3200" dirty="0"/>
              <a:t>Fire/Rescue/Medical</a:t>
            </a:r>
          </a:p>
          <a:p>
            <a:pPr marL="342900" indent="-342900">
              <a:buFont typeface="Arial" panose="020B0604020202020204" pitchFamily="34" charset="0"/>
              <a:buChar char="•"/>
            </a:pPr>
            <a:r>
              <a:rPr lang="en-US" sz="3200" dirty="0"/>
              <a:t>Law Enforcement</a:t>
            </a:r>
          </a:p>
          <a:p>
            <a:pPr marL="342900" indent="-342900">
              <a:buFont typeface="Arial" panose="020B0604020202020204" pitchFamily="34" charset="0"/>
              <a:buChar char="•"/>
            </a:pPr>
            <a:r>
              <a:rPr lang="en-US" sz="3200" dirty="0"/>
              <a:t>Utilities</a:t>
            </a:r>
          </a:p>
          <a:p>
            <a:pPr marL="342900" indent="-342900">
              <a:buFont typeface="Arial" panose="020B0604020202020204" pitchFamily="34" charset="0"/>
              <a:buChar char="•"/>
            </a:pPr>
            <a:r>
              <a:rPr lang="en-US" sz="3200" dirty="0"/>
              <a:t>Who to call in emergency/after hours</a:t>
            </a:r>
          </a:p>
          <a:p>
            <a:pPr marL="342900" indent="-342900">
              <a:buFont typeface="Arial" panose="020B0604020202020204" pitchFamily="34" charset="0"/>
              <a:buChar char="•"/>
            </a:pPr>
            <a:r>
              <a:rPr lang="en-US" sz="3200" dirty="0"/>
              <a:t>Other</a:t>
            </a:r>
          </a:p>
          <a:p>
            <a:endParaRPr lang="en-VI" sz="3200" dirty="0"/>
          </a:p>
        </p:txBody>
      </p:sp>
      <p:pic>
        <p:nvPicPr>
          <p:cNvPr id="5" name="Picture 4" descr="Photo of a grain facility's emergency contact numbers with fire, ambulance, law enforcement, medical, poison control, utilities, heavy equipment, afterhours and other important staff numbers.">
            <a:extLst>
              <a:ext uri="{FF2B5EF4-FFF2-40B4-BE49-F238E27FC236}">
                <a16:creationId xmlns:a16="http://schemas.microsoft.com/office/drawing/2014/main" id="{D57395E6-2DA2-88D1-2955-41F3FB77F4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07626" y="233082"/>
            <a:ext cx="4835236" cy="6425738"/>
          </a:xfrm>
          <a:prstGeom prst="rect">
            <a:avLst/>
          </a:prstGeom>
        </p:spPr>
      </p:pic>
    </p:spTree>
    <p:extLst>
      <p:ext uri="{BB962C8B-B14F-4D97-AF65-F5344CB8AC3E}">
        <p14:creationId xmlns:p14="http://schemas.microsoft.com/office/powerpoint/2010/main" val="843523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2568-BB31-4B14-A10F-AEB708AC058E}"/>
              </a:ext>
            </a:extLst>
          </p:cNvPr>
          <p:cNvSpPr>
            <a:spLocks noGrp="1"/>
          </p:cNvSpPr>
          <p:nvPr>
            <p:ph type="title"/>
          </p:nvPr>
        </p:nvSpPr>
        <p:spPr>
          <a:xfrm>
            <a:off x="266700" y="5743143"/>
            <a:ext cx="11658600" cy="786552"/>
          </a:xfrm>
        </p:spPr>
        <p:txBody>
          <a:bodyPr/>
          <a:lstStyle/>
          <a:p>
            <a:r>
              <a:rPr lang="en-US" dirty="0"/>
              <a:t>Signage for Hazards</a:t>
            </a:r>
            <a:endParaRPr lang="en-VI" dirty="0"/>
          </a:p>
        </p:txBody>
      </p:sp>
      <p:pic>
        <p:nvPicPr>
          <p:cNvPr id="5" name="Picture 4" descr="Sign for Truck drivers at grain facility warning of no cell phone use.">
            <a:extLst>
              <a:ext uri="{FF2B5EF4-FFF2-40B4-BE49-F238E27FC236}">
                <a16:creationId xmlns:a16="http://schemas.microsoft.com/office/drawing/2014/main" id="{F8DD1DB4-3720-4318-A2C8-1CF4801BD1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487" y="474863"/>
            <a:ext cx="8060507" cy="4601885"/>
          </a:xfrm>
          <a:prstGeom prst="rect">
            <a:avLst/>
          </a:prstGeom>
          <a:ln w="19050">
            <a:solidFill>
              <a:srgbClr val="A3A7B3"/>
            </a:solidFill>
          </a:ln>
        </p:spPr>
      </p:pic>
      <p:pic>
        <p:nvPicPr>
          <p:cNvPr id="6" name="Picture 5" descr="Signs for truck drivers at dump pit for NO SMOKING and not to dump until instructed to do so.">
            <a:extLst>
              <a:ext uri="{FF2B5EF4-FFF2-40B4-BE49-F238E27FC236}">
                <a16:creationId xmlns:a16="http://schemas.microsoft.com/office/drawing/2014/main" id="{3CB323B8-09DE-4A67-9229-79AB65A3EC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7966192" y="1063853"/>
            <a:ext cx="4601885" cy="3423907"/>
          </a:xfrm>
          <a:prstGeom prst="rect">
            <a:avLst/>
          </a:prstGeom>
          <a:ln w="19050">
            <a:solidFill>
              <a:srgbClr val="A3A7B3"/>
            </a:solidFill>
          </a:ln>
        </p:spPr>
      </p:pic>
    </p:spTree>
    <p:extLst>
      <p:ext uri="{BB962C8B-B14F-4D97-AF65-F5344CB8AC3E}">
        <p14:creationId xmlns:p14="http://schemas.microsoft.com/office/powerpoint/2010/main" val="2840619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3E50D-EFEB-408E-84C8-D9C9C109C391}"/>
              </a:ext>
            </a:extLst>
          </p:cNvPr>
          <p:cNvSpPr>
            <a:spLocks noGrp="1"/>
          </p:cNvSpPr>
          <p:nvPr>
            <p:ph type="title"/>
          </p:nvPr>
        </p:nvSpPr>
        <p:spPr/>
        <p:txBody>
          <a:bodyPr/>
          <a:lstStyle/>
          <a:p>
            <a:r>
              <a:rPr lang="en-US" dirty="0"/>
              <a:t>Contributing factors</a:t>
            </a:r>
            <a:endParaRPr lang="en-VI" dirty="0"/>
          </a:p>
        </p:txBody>
      </p:sp>
      <p:sp>
        <p:nvSpPr>
          <p:cNvPr id="4" name="Text Placeholder 3">
            <a:extLst>
              <a:ext uri="{FF2B5EF4-FFF2-40B4-BE49-F238E27FC236}">
                <a16:creationId xmlns:a16="http://schemas.microsoft.com/office/drawing/2014/main" id="{4264CD3C-4B18-40E7-B65E-23A516BC5CA2}"/>
              </a:ext>
            </a:extLst>
          </p:cNvPr>
          <p:cNvSpPr>
            <a:spLocks noGrp="1"/>
          </p:cNvSpPr>
          <p:nvPr>
            <p:ph type="body" idx="1"/>
          </p:nvPr>
        </p:nvSpPr>
        <p:spPr/>
        <p:txBody>
          <a:bodyPr/>
          <a:lstStyle/>
          <a:p>
            <a:r>
              <a:rPr lang="en-US" dirty="0"/>
              <a:t>Factors Contributing to Dump Pit Hazards</a:t>
            </a:r>
            <a:endParaRPr lang="en-VI" dirty="0"/>
          </a:p>
        </p:txBody>
      </p:sp>
      <p:sp>
        <p:nvSpPr>
          <p:cNvPr id="2" name="Slide Number Placeholder 1">
            <a:extLst>
              <a:ext uri="{FF2B5EF4-FFF2-40B4-BE49-F238E27FC236}">
                <a16:creationId xmlns:a16="http://schemas.microsoft.com/office/drawing/2014/main" id="{B22C0BE6-E1B8-4BD9-97B4-40E16226F2AE}"/>
              </a:ext>
            </a:extLst>
          </p:cNvPr>
          <p:cNvSpPr>
            <a:spLocks noGrp="1"/>
          </p:cNvSpPr>
          <p:nvPr>
            <p:ph type="sldNum" sz="quarter" idx="12"/>
          </p:nvPr>
        </p:nvSpPr>
        <p:spPr/>
        <p:txBody>
          <a:bodyPr/>
          <a:lstStyle/>
          <a:p>
            <a:fld id="{E68CB777-A129-4AF6-9ECC-E5865CD58601}" type="slidenum">
              <a:rPr lang="en-US" smtClean="0">
                <a:solidFill>
                  <a:prstClr val="white">
                    <a:lumMod val="95000"/>
                  </a:prstClr>
                </a:solidFill>
              </a:rPr>
              <a:pPr/>
              <a:t>12</a:t>
            </a:fld>
            <a:endParaRPr lang="en-US" dirty="0">
              <a:solidFill>
                <a:prstClr val="white">
                  <a:lumMod val="95000"/>
                </a:prstClr>
              </a:solidFill>
            </a:endParaRPr>
          </a:p>
        </p:txBody>
      </p:sp>
    </p:spTree>
    <p:extLst>
      <p:ext uri="{BB962C8B-B14F-4D97-AF65-F5344CB8AC3E}">
        <p14:creationId xmlns:p14="http://schemas.microsoft.com/office/powerpoint/2010/main" val="3011394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46FA-0A69-43F7-969C-80F266C06F34}"/>
              </a:ext>
            </a:extLst>
          </p:cNvPr>
          <p:cNvSpPr>
            <a:spLocks noGrp="1"/>
          </p:cNvSpPr>
          <p:nvPr>
            <p:ph type="title"/>
          </p:nvPr>
        </p:nvSpPr>
        <p:spPr/>
        <p:txBody>
          <a:bodyPr/>
          <a:lstStyle/>
          <a:p>
            <a:r>
              <a:rPr lang="en-US" dirty="0"/>
              <a:t>Fatigue Contributes to Unsafe Behaviors</a:t>
            </a:r>
            <a:endParaRPr lang="en-VI" dirty="0"/>
          </a:p>
        </p:txBody>
      </p:sp>
      <p:sp>
        <p:nvSpPr>
          <p:cNvPr id="4" name="Content Placeholder 3">
            <a:extLst>
              <a:ext uri="{FF2B5EF4-FFF2-40B4-BE49-F238E27FC236}">
                <a16:creationId xmlns:a16="http://schemas.microsoft.com/office/drawing/2014/main" id="{4AF80FE1-15D1-4D1B-A556-6DB6B90D2F0E}"/>
              </a:ext>
            </a:extLst>
          </p:cNvPr>
          <p:cNvSpPr>
            <a:spLocks noGrp="1"/>
          </p:cNvSpPr>
          <p:nvPr>
            <p:ph idx="13"/>
          </p:nvPr>
        </p:nvSpPr>
        <p:spPr>
          <a:xfrm>
            <a:off x="215999" y="1306103"/>
            <a:ext cx="11658600" cy="582332"/>
          </a:xfrm>
        </p:spPr>
        <p:txBody>
          <a:bodyPr>
            <a:normAutofit lnSpcReduction="10000"/>
          </a:bodyPr>
          <a:lstStyle/>
          <a:p>
            <a:r>
              <a:rPr lang="en-US" dirty="0"/>
              <a:t>Lack of sleep has same effects as alcohol</a:t>
            </a:r>
            <a:endParaRPr lang="en-VI" dirty="0"/>
          </a:p>
        </p:txBody>
      </p:sp>
      <p:sp>
        <p:nvSpPr>
          <p:cNvPr id="3" name="Content Placeholder 2">
            <a:extLst>
              <a:ext uri="{FF2B5EF4-FFF2-40B4-BE49-F238E27FC236}">
                <a16:creationId xmlns:a16="http://schemas.microsoft.com/office/drawing/2014/main" id="{6D207EB3-2913-47C1-9661-E9CED7CDAF99}"/>
              </a:ext>
            </a:extLst>
          </p:cNvPr>
          <p:cNvSpPr>
            <a:spLocks noGrp="1"/>
          </p:cNvSpPr>
          <p:nvPr>
            <p:ph idx="1"/>
          </p:nvPr>
        </p:nvSpPr>
        <p:spPr>
          <a:xfrm>
            <a:off x="266699" y="2175435"/>
            <a:ext cx="5942853" cy="4682565"/>
          </a:xfrm>
        </p:spPr>
        <p:txBody>
          <a:bodyPr>
            <a:normAutofit/>
          </a:bodyPr>
          <a:lstStyle/>
          <a:p>
            <a:r>
              <a:rPr lang="en-US" dirty="0"/>
              <a:t>Weariness</a:t>
            </a:r>
          </a:p>
          <a:p>
            <a:r>
              <a:rPr lang="en-US" dirty="0"/>
              <a:t>Sleepiness</a:t>
            </a:r>
          </a:p>
          <a:p>
            <a:r>
              <a:rPr lang="en-US" dirty="0"/>
              <a:t>Irritability</a:t>
            </a:r>
          </a:p>
          <a:p>
            <a:r>
              <a:rPr lang="en-US" dirty="0"/>
              <a:t>Reduced alertness</a:t>
            </a:r>
          </a:p>
          <a:p>
            <a:r>
              <a:rPr lang="en-US" dirty="0"/>
              <a:t>Impaired decision making</a:t>
            </a:r>
          </a:p>
          <a:p>
            <a:r>
              <a:rPr lang="en-US" dirty="0"/>
              <a:t>Lack of motivation, concentration &amp; memory</a:t>
            </a:r>
          </a:p>
          <a:p>
            <a:endParaRPr lang="en-VI" dirty="0"/>
          </a:p>
        </p:txBody>
      </p:sp>
      <p:sp>
        <p:nvSpPr>
          <p:cNvPr id="7" name="TextBox 6">
            <a:extLst>
              <a:ext uri="{FF2B5EF4-FFF2-40B4-BE49-F238E27FC236}">
                <a16:creationId xmlns:a16="http://schemas.microsoft.com/office/drawing/2014/main" id="{C3358764-2DF7-4BD1-B6D4-4377FF18A700}"/>
              </a:ext>
            </a:extLst>
          </p:cNvPr>
          <p:cNvSpPr txBox="1"/>
          <p:nvPr/>
        </p:nvSpPr>
        <p:spPr>
          <a:xfrm>
            <a:off x="6314272" y="2997030"/>
            <a:ext cx="4610946"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A3A7B3"/>
                </a:solidFill>
                <a:effectLst/>
                <a:uLnTx/>
                <a:uFillTx/>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RoadSafetyCommission@RoadSafetyWA</a:t>
            </a:r>
            <a:endParaRPr kumimoji="0" lang="en-US" sz="1400" b="0" i="0" u="none" strike="noStrike" kern="0" cap="none" spc="0" normalizeH="0" baseline="0" noProof="0" dirty="0">
              <a:ln>
                <a:noFill/>
              </a:ln>
              <a:solidFill>
                <a:srgbClr val="A3A7B3"/>
              </a:solidFill>
              <a:effectLst/>
              <a:uLnTx/>
              <a:uFillTx/>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endParaRPr>
          </a:p>
        </p:txBody>
      </p:sp>
      <p:pic>
        <p:nvPicPr>
          <p:cNvPr id="6" name="Picture 2" descr="Graphic image showing the effects of fatigue are the same as alcohol. At 17 to 19 hours awake it is the same as .05 Blood alcohol concentration. At 24 hrs awake it is equivalent to .10 blood alcohol concentration.">
            <a:extLst>
              <a:ext uri="{FF2B5EF4-FFF2-40B4-BE49-F238E27FC236}">
                <a16:creationId xmlns:a16="http://schemas.microsoft.com/office/drawing/2014/main" id="{84B8BAE7-9EF2-4440-A32B-AB1DF27242D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4272" y="3438980"/>
            <a:ext cx="5724581" cy="3314339"/>
          </a:xfrm>
          <a:prstGeom prst="rect">
            <a:avLst/>
          </a:prstGeom>
          <a:noFill/>
          <a:ln w="19050">
            <a:solidFill>
              <a:srgbClr val="A3A7B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14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7E8D-F53E-4B73-BB05-4ED1BBE8A3F2}"/>
              </a:ext>
            </a:extLst>
          </p:cNvPr>
          <p:cNvSpPr>
            <a:spLocks noGrp="1"/>
          </p:cNvSpPr>
          <p:nvPr>
            <p:ph type="title"/>
          </p:nvPr>
        </p:nvSpPr>
        <p:spPr/>
        <p:txBody>
          <a:bodyPr/>
          <a:lstStyle/>
          <a:p>
            <a:r>
              <a:rPr lang="en-US" dirty="0"/>
              <a:t>COVID-19</a:t>
            </a:r>
            <a:endParaRPr lang="en-VI" dirty="0"/>
          </a:p>
        </p:txBody>
      </p:sp>
      <p:pic>
        <p:nvPicPr>
          <p:cNvPr id="4" name="Picture 3" descr="Series of vertical icons matching bullet points. From top to bottom - group of employees, mask, head with thermometer, pepel with question mark, house with person inside.">
            <a:extLst>
              <a:ext uri="{FF2B5EF4-FFF2-40B4-BE49-F238E27FC236}">
                <a16:creationId xmlns:a16="http://schemas.microsoft.com/office/drawing/2014/main" id="{6893115A-5E00-29B9-5B43-2CA071E3B2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7697" y="1245718"/>
            <a:ext cx="1133302" cy="5383876"/>
          </a:xfrm>
          <a:prstGeom prst="rect">
            <a:avLst/>
          </a:prstGeom>
        </p:spPr>
      </p:pic>
      <p:sp>
        <p:nvSpPr>
          <p:cNvPr id="6" name="Content Placeholder 5">
            <a:extLst>
              <a:ext uri="{FF2B5EF4-FFF2-40B4-BE49-F238E27FC236}">
                <a16:creationId xmlns:a16="http://schemas.microsoft.com/office/drawing/2014/main" id="{3DE9A5F8-CED7-42FF-A8DE-91721DD64224}"/>
              </a:ext>
            </a:extLst>
          </p:cNvPr>
          <p:cNvSpPr>
            <a:spLocks noGrp="1"/>
          </p:cNvSpPr>
          <p:nvPr>
            <p:ph idx="1"/>
          </p:nvPr>
        </p:nvSpPr>
        <p:spPr>
          <a:xfrm>
            <a:off x="1827163" y="1321601"/>
            <a:ext cx="9495116" cy="5383876"/>
          </a:xfrm>
        </p:spPr>
        <p:txBody>
          <a:bodyPr>
            <a:normAutofit lnSpcReduction="10000"/>
          </a:bodyPr>
          <a:lstStyle/>
          <a:p>
            <a:pPr>
              <a:spcBef>
                <a:spcPts val="3600"/>
              </a:spcBef>
            </a:pPr>
            <a:r>
              <a:rPr lang="en-US" dirty="0"/>
              <a:t>All employees are essential</a:t>
            </a:r>
          </a:p>
          <a:p>
            <a:pPr>
              <a:spcBef>
                <a:spcPts val="3600"/>
              </a:spcBef>
            </a:pPr>
            <a:r>
              <a:rPr lang="en-US" dirty="0"/>
              <a:t>Know your company’s policy regarding masks and follow them</a:t>
            </a:r>
          </a:p>
          <a:p>
            <a:pPr>
              <a:spcBef>
                <a:spcPts val="3000"/>
              </a:spcBef>
            </a:pPr>
            <a:r>
              <a:rPr lang="en-US" dirty="0"/>
              <a:t>Be aware of your health level every day</a:t>
            </a:r>
          </a:p>
          <a:p>
            <a:pPr>
              <a:spcBef>
                <a:spcPts val="3600"/>
              </a:spcBef>
            </a:pPr>
            <a:r>
              <a:rPr lang="en-US" dirty="0"/>
              <a:t>Be honest. Report any symptoms immediately to your supervisor</a:t>
            </a:r>
          </a:p>
          <a:p>
            <a:pPr>
              <a:spcBef>
                <a:spcPts val="3600"/>
              </a:spcBef>
            </a:pPr>
            <a:r>
              <a:rPr lang="en-US" dirty="0"/>
              <a:t>If you have been exposed to someone who has tested positive, quarantine for the recommended length of time.</a:t>
            </a:r>
            <a:endParaRPr lang="en-VI" dirty="0"/>
          </a:p>
        </p:txBody>
      </p:sp>
      <p:sp>
        <p:nvSpPr>
          <p:cNvPr id="5" name="Rectangle 4">
            <a:extLst>
              <a:ext uri="{FF2B5EF4-FFF2-40B4-BE49-F238E27FC236}">
                <a16:creationId xmlns:a16="http://schemas.microsoft.com/office/drawing/2014/main" id="{93CC93C8-9388-ED9E-A8B2-D9282EB3D0B5}"/>
              </a:ext>
              <a:ext uri="{C183D7F6-B498-43B3-948B-1728B52AA6E4}">
                <adec:decorative xmlns:adec="http://schemas.microsoft.com/office/drawing/2017/decorative" val="1"/>
              </a:ext>
            </a:extLst>
          </p:cNvPr>
          <p:cNvSpPr/>
          <p:nvPr/>
        </p:nvSpPr>
        <p:spPr>
          <a:xfrm>
            <a:off x="10951285" y="5163671"/>
            <a:ext cx="1065007" cy="1694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409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FF47-1FD3-435F-8AE6-59EDE5EA96D8}"/>
              </a:ext>
            </a:extLst>
          </p:cNvPr>
          <p:cNvSpPr>
            <a:spLocks noGrp="1"/>
          </p:cNvSpPr>
          <p:nvPr>
            <p:ph type="title"/>
          </p:nvPr>
        </p:nvSpPr>
        <p:spPr/>
        <p:txBody>
          <a:bodyPr/>
          <a:lstStyle/>
          <a:p>
            <a:r>
              <a:rPr lang="en-US" dirty="0"/>
              <a:t>Prevent Back Injuries</a:t>
            </a:r>
            <a:endParaRPr lang="en-VI" dirty="0"/>
          </a:p>
        </p:txBody>
      </p:sp>
      <p:sp>
        <p:nvSpPr>
          <p:cNvPr id="3" name="Content Placeholder 2">
            <a:extLst>
              <a:ext uri="{FF2B5EF4-FFF2-40B4-BE49-F238E27FC236}">
                <a16:creationId xmlns:a16="http://schemas.microsoft.com/office/drawing/2014/main" id="{E95511C7-14F3-4021-9B46-BC040C6490A0}"/>
              </a:ext>
            </a:extLst>
          </p:cNvPr>
          <p:cNvSpPr>
            <a:spLocks noGrp="1"/>
          </p:cNvSpPr>
          <p:nvPr>
            <p:ph idx="1"/>
          </p:nvPr>
        </p:nvSpPr>
        <p:spPr>
          <a:xfrm>
            <a:off x="541395" y="1242504"/>
            <a:ext cx="5889065" cy="5266382"/>
          </a:xfrm>
        </p:spPr>
        <p:txBody>
          <a:bodyPr>
            <a:normAutofit/>
          </a:bodyPr>
          <a:lstStyle/>
          <a:p>
            <a:pPr>
              <a:spcBef>
                <a:spcPts val="600"/>
              </a:spcBef>
            </a:pPr>
            <a:r>
              <a:rPr lang="en-US" dirty="0"/>
              <a:t>Slow down</a:t>
            </a:r>
          </a:p>
          <a:p>
            <a:pPr>
              <a:spcBef>
                <a:spcPts val="600"/>
              </a:spcBef>
            </a:pPr>
            <a:r>
              <a:rPr lang="en-US" dirty="0"/>
              <a:t>Stretch first</a:t>
            </a:r>
          </a:p>
          <a:p>
            <a:pPr>
              <a:spcBef>
                <a:spcPts val="600"/>
              </a:spcBef>
            </a:pPr>
            <a:r>
              <a:rPr lang="en-US" dirty="0"/>
              <a:t>Rest your back</a:t>
            </a:r>
          </a:p>
          <a:p>
            <a:pPr>
              <a:spcBef>
                <a:spcPts val="600"/>
              </a:spcBef>
            </a:pPr>
            <a:r>
              <a:rPr lang="en-US" dirty="0"/>
              <a:t>Push don’t pull</a:t>
            </a:r>
          </a:p>
          <a:p>
            <a:pPr>
              <a:spcBef>
                <a:spcPts val="600"/>
              </a:spcBef>
            </a:pPr>
            <a:r>
              <a:rPr lang="en-US" dirty="0"/>
              <a:t>Avoid twisting at the waist</a:t>
            </a:r>
          </a:p>
          <a:p>
            <a:r>
              <a:rPr lang="en-US" dirty="0"/>
              <a:t>Don’t overreach</a:t>
            </a:r>
          </a:p>
          <a:p>
            <a:r>
              <a:rPr lang="en-US" dirty="0"/>
              <a:t>Get help lifting awkward or heavy objects</a:t>
            </a:r>
          </a:p>
          <a:p>
            <a:r>
              <a:rPr lang="en-US" dirty="0"/>
              <a:t>Lift correctly with your legs</a:t>
            </a:r>
          </a:p>
          <a:p>
            <a:endParaRPr lang="en-VI" dirty="0"/>
          </a:p>
        </p:txBody>
      </p:sp>
      <p:pic>
        <p:nvPicPr>
          <p:cNvPr id="11" name="Picture 10" descr="Picture showing worker pushing (not pulling) lever to open bottom hopper of truck to unload grain. ">
            <a:extLst>
              <a:ext uri="{FF2B5EF4-FFF2-40B4-BE49-F238E27FC236}">
                <a16:creationId xmlns:a16="http://schemas.microsoft.com/office/drawing/2014/main" id="{9342B731-AFB7-9C48-FF87-2AF4E20C5D5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83732" y="1122534"/>
            <a:ext cx="4286596" cy="2956560"/>
          </a:xfrm>
          <a:prstGeom prst="rect">
            <a:avLst/>
          </a:prstGeom>
        </p:spPr>
      </p:pic>
      <p:pic>
        <p:nvPicPr>
          <p:cNvPr id="15" name="Picture 14" descr="Slash mark indicating this picture shows a hazard of overreaching.">
            <a:extLst>
              <a:ext uri="{FF2B5EF4-FFF2-40B4-BE49-F238E27FC236}">
                <a16:creationId xmlns:a16="http://schemas.microsoft.com/office/drawing/2014/main" id="{6A0574C7-4B05-213E-D367-5116C8A681D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05404" y="3901440"/>
            <a:ext cx="4286596" cy="2956560"/>
          </a:xfrm>
          <a:prstGeom prst="rect">
            <a:avLst/>
          </a:prstGeom>
        </p:spPr>
      </p:pic>
    </p:spTree>
    <p:extLst>
      <p:ext uri="{BB962C8B-B14F-4D97-AF65-F5344CB8AC3E}">
        <p14:creationId xmlns:p14="http://schemas.microsoft.com/office/powerpoint/2010/main" val="138446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3E50D-EFEB-408E-84C8-D9C9C109C391}"/>
              </a:ext>
            </a:extLst>
          </p:cNvPr>
          <p:cNvSpPr>
            <a:spLocks noGrp="1"/>
          </p:cNvSpPr>
          <p:nvPr>
            <p:ph type="title"/>
          </p:nvPr>
        </p:nvSpPr>
        <p:spPr/>
        <p:txBody>
          <a:bodyPr/>
          <a:lstStyle/>
          <a:p>
            <a:r>
              <a:rPr lang="en-US" dirty="0"/>
              <a:t>Personal protective equipment</a:t>
            </a:r>
            <a:endParaRPr lang="en-VI" dirty="0"/>
          </a:p>
        </p:txBody>
      </p:sp>
      <p:sp>
        <p:nvSpPr>
          <p:cNvPr id="2" name="Slide Number Placeholder 1">
            <a:extLst>
              <a:ext uri="{FF2B5EF4-FFF2-40B4-BE49-F238E27FC236}">
                <a16:creationId xmlns:a16="http://schemas.microsoft.com/office/drawing/2014/main" id="{B22C0BE6-E1B8-4BD9-97B4-40E16226F2AE}"/>
              </a:ext>
            </a:extLst>
          </p:cNvPr>
          <p:cNvSpPr>
            <a:spLocks noGrp="1"/>
          </p:cNvSpPr>
          <p:nvPr>
            <p:ph type="sldNum" sz="quarter" idx="12"/>
          </p:nvPr>
        </p:nvSpPr>
        <p:spPr/>
        <p:txBody>
          <a:bodyPr/>
          <a:lstStyle/>
          <a:p>
            <a:fld id="{E68CB777-A129-4AF6-9ECC-E5865CD58601}" type="slidenum">
              <a:rPr lang="en-US" smtClean="0">
                <a:solidFill>
                  <a:prstClr val="white">
                    <a:lumMod val="95000"/>
                  </a:prstClr>
                </a:solidFill>
              </a:rPr>
              <a:pPr/>
              <a:t>16</a:t>
            </a:fld>
            <a:endParaRPr lang="en-US" dirty="0">
              <a:solidFill>
                <a:prstClr val="white">
                  <a:lumMod val="95000"/>
                </a:prstClr>
              </a:solidFill>
            </a:endParaRPr>
          </a:p>
        </p:txBody>
      </p:sp>
    </p:spTree>
    <p:extLst>
      <p:ext uri="{BB962C8B-B14F-4D97-AF65-F5344CB8AC3E}">
        <p14:creationId xmlns:p14="http://schemas.microsoft.com/office/powerpoint/2010/main" val="3913966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121CE-D376-4C8B-BCFB-36E3DA64CEA3}"/>
              </a:ext>
            </a:extLst>
          </p:cNvPr>
          <p:cNvSpPr>
            <a:spLocks noGrp="1"/>
          </p:cNvSpPr>
          <p:nvPr>
            <p:ph type="title"/>
          </p:nvPr>
        </p:nvSpPr>
        <p:spPr/>
        <p:txBody>
          <a:bodyPr/>
          <a:lstStyle/>
          <a:p>
            <a:r>
              <a:rPr lang="en-US" dirty="0">
                <a:solidFill>
                  <a:srgbClr val="142D63"/>
                </a:solidFill>
              </a:rPr>
              <a:t>Personal Protective Equipment in Dump Pits</a:t>
            </a:r>
            <a:endParaRPr lang="en-VI" dirty="0">
              <a:solidFill>
                <a:srgbClr val="142D63"/>
              </a:solidFill>
            </a:endParaRPr>
          </a:p>
        </p:txBody>
      </p:sp>
      <p:pic>
        <p:nvPicPr>
          <p:cNvPr id="6" name="Picture 9" descr="Picture of worker opening slide gate on truck to empty grain wearing swim googles instead of approved safety googles. ">
            <a:extLst>
              <a:ext uri="{FF2B5EF4-FFF2-40B4-BE49-F238E27FC236}">
                <a16:creationId xmlns:a16="http://schemas.microsoft.com/office/drawing/2014/main" id="{A9DEF626-1BA4-4869-8551-AE0777B87E8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6700" y="1143194"/>
            <a:ext cx="5038912" cy="54864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EDBAC42-9B29-44BC-9480-5F99D8F2D9A4}"/>
              </a:ext>
            </a:extLst>
          </p:cNvPr>
          <p:cNvSpPr>
            <a:spLocks noGrp="1"/>
          </p:cNvSpPr>
          <p:nvPr>
            <p:ph type="body" sz="quarter" idx="13"/>
          </p:nvPr>
        </p:nvSpPr>
        <p:spPr>
          <a:xfrm>
            <a:off x="266700" y="2663731"/>
            <a:ext cx="5038912" cy="3965863"/>
          </a:xfrm>
        </p:spPr>
        <p:txBody>
          <a:bodyPr>
            <a:normAutofit/>
          </a:bodyPr>
          <a:lstStyle/>
          <a:p>
            <a:pPr marL="0" indent="0">
              <a:spcBef>
                <a:spcPts val="600"/>
              </a:spcBef>
              <a:buNone/>
            </a:pPr>
            <a:r>
              <a:rPr lang="en-US" sz="3600" dirty="0">
                <a:solidFill>
                  <a:srgbClr val="FFFFFF"/>
                </a:solidFill>
                <a:latin typeface="Segoe UI Semibold" panose="020B0702040204020203" pitchFamily="34" charset="0"/>
                <a:ea typeface="Segoe UI Black" panose="020B0A02040204020203" pitchFamily="34" charset="0"/>
                <a:cs typeface="Segoe UI Semibold" panose="020B0702040204020203" pitchFamily="34" charset="0"/>
              </a:rPr>
              <a:t>Common PPE</a:t>
            </a:r>
          </a:p>
          <a:p>
            <a:pPr>
              <a:spcBef>
                <a:spcPts val="400"/>
              </a:spcBef>
            </a:pPr>
            <a:r>
              <a:rPr lang="en-US" dirty="0">
                <a:solidFill>
                  <a:srgbClr val="FFFFFF"/>
                </a:solidFill>
              </a:rPr>
              <a:t>Gloves </a:t>
            </a:r>
          </a:p>
          <a:p>
            <a:pPr>
              <a:spcBef>
                <a:spcPts val="400"/>
              </a:spcBef>
            </a:pPr>
            <a:r>
              <a:rPr lang="en-US" dirty="0">
                <a:solidFill>
                  <a:srgbClr val="FFFFFF"/>
                </a:solidFill>
              </a:rPr>
              <a:t>Hard hats</a:t>
            </a:r>
          </a:p>
          <a:p>
            <a:pPr>
              <a:spcBef>
                <a:spcPts val="400"/>
              </a:spcBef>
            </a:pPr>
            <a:r>
              <a:rPr lang="en-US" dirty="0">
                <a:solidFill>
                  <a:srgbClr val="FFFFFF"/>
                </a:solidFill>
              </a:rPr>
              <a:t>Dust mask</a:t>
            </a:r>
          </a:p>
          <a:p>
            <a:pPr>
              <a:spcBef>
                <a:spcPts val="400"/>
              </a:spcBef>
            </a:pPr>
            <a:r>
              <a:rPr lang="en-US" dirty="0">
                <a:solidFill>
                  <a:srgbClr val="FFFFFF"/>
                </a:solidFill>
              </a:rPr>
              <a:t>High Vis Clothing</a:t>
            </a:r>
          </a:p>
          <a:p>
            <a:pPr>
              <a:spcBef>
                <a:spcPts val="400"/>
              </a:spcBef>
            </a:pPr>
            <a:r>
              <a:rPr lang="en-US" dirty="0">
                <a:solidFill>
                  <a:srgbClr val="FFFFFF"/>
                </a:solidFill>
              </a:rPr>
              <a:t>Safety glasses or goggles</a:t>
            </a:r>
          </a:p>
          <a:p>
            <a:pPr>
              <a:spcBef>
                <a:spcPts val="400"/>
              </a:spcBef>
            </a:pPr>
            <a:r>
              <a:rPr lang="en-US" dirty="0">
                <a:solidFill>
                  <a:srgbClr val="FFFFFF"/>
                </a:solidFill>
              </a:rPr>
              <a:t>Steel toed boots</a:t>
            </a:r>
          </a:p>
        </p:txBody>
      </p:sp>
      <p:pic>
        <p:nvPicPr>
          <p:cNvPr id="9" name="Picture 8" descr="Graphic image to remember PPE should meet ANSI Z87.1 standards.">
            <a:extLst>
              <a:ext uri="{FF2B5EF4-FFF2-40B4-BE49-F238E27FC236}">
                <a16:creationId xmlns:a16="http://schemas.microsoft.com/office/drawing/2014/main" id="{EC02D960-BF31-498A-9219-40E45EF6AAC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72163" y="3429000"/>
            <a:ext cx="1628783" cy="1371600"/>
          </a:xfrm>
          <a:prstGeom prst="roundRect">
            <a:avLst>
              <a:gd name="adj" fmla="val 8167"/>
            </a:avLst>
          </a:prstGeom>
          <a:noFill/>
          <a:extLst>
            <a:ext uri="{909E8E84-426E-40DD-AFC4-6F175D3DCCD1}">
              <a14:hiddenFill xmlns:a14="http://schemas.microsoft.com/office/drawing/2010/main">
                <a:solidFill>
                  <a:srgbClr val="FFFFFF"/>
                </a:solidFill>
              </a14:hiddenFill>
            </a:ext>
          </a:extLst>
        </p:spPr>
      </p:pic>
      <p:pic>
        <p:nvPicPr>
          <p:cNvPr id="7" name="Picture 6" descr="Workers emptying grain truck wearing high visibility vests.">
            <a:extLst>
              <a:ext uri="{FF2B5EF4-FFF2-40B4-BE49-F238E27FC236}">
                <a16:creationId xmlns:a16="http://schemas.microsoft.com/office/drawing/2014/main" id="{3308CE3A-82BE-4AC3-8B1E-12CC87C498E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27825" y="1143194"/>
            <a:ext cx="6097474" cy="5486400"/>
          </a:xfrm>
          <a:prstGeom prst="rect">
            <a:avLst/>
          </a:prstGeom>
          <a:noFill/>
          <a:ln w="19050">
            <a:solidFill>
              <a:srgbClr val="A3A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4">
            <a:extLst>
              <a:ext uri="{FF2B5EF4-FFF2-40B4-BE49-F238E27FC236}">
                <a16:creationId xmlns:a16="http://schemas.microsoft.com/office/drawing/2014/main" id="{520C651F-E9F9-4A8A-9093-B33177DC6875}"/>
              </a:ext>
            </a:extLst>
          </p:cNvPr>
          <p:cNvSpPr txBox="1">
            <a:spLocks/>
          </p:cNvSpPr>
          <p:nvPr/>
        </p:nvSpPr>
        <p:spPr>
          <a:xfrm>
            <a:off x="6554704" y="1510554"/>
            <a:ext cx="4643717" cy="1698812"/>
          </a:xfrm>
          <a:prstGeom prst="rect">
            <a:avLst/>
          </a:prstGeom>
          <a:noFill/>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356454"/>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dirty="0">
                <a:solidFill>
                  <a:srgbClr val="FFFFFF"/>
                </a:solidFill>
                <a:latin typeface="Segoe UI Semibold" panose="020B0702040204020203" pitchFamily="34" charset="0"/>
                <a:ea typeface="Segoe UI Black" panose="020B0A02040204020203" pitchFamily="34" charset="0"/>
                <a:cs typeface="Segoe UI Semibold" panose="020B0702040204020203" pitchFamily="34" charset="0"/>
              </a:rPr>
              <a:t>The more visible you make yourself the safer you will be.</a:t>
            </a:r>
            <a:endParaRPr lang="en-VI" sz="3600" b="1" dirty="0">
              <a:solidFill>
                <a:srgbClr val="FFFFFF"/>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2296049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3498-8D76-40C1-A548-A5C0F2AFB862}"/>
              </a:ext>
            </a:extLst>
          </p:cNvPr>
          <p:cNvSpPr>
            <a:spLocks noGrp="1"/>
          </p:cNvSpPr>
          <p:nvPr>
            <p:ph type="title"/>
          </p:nvPr>
        </p:nvSpPr>
        <p:spPr/>
        <p:txBody>
          <a:bodyPr/>
          <a:lstStyle/>
          <a:p>
            <a:r>
              <a:rPr lang="en-US" dirty="0">
                <a:solidFill>
                  <a:srgbClr val="142D63"/>
                </a:solidFill>
              </a:rPr>
              <a:t>Gloves - Important To Wear</a:t>
            </a:r>
            <a:endParaRPr lang="en-VI" dirty="0">
              <a:solidFill>
                <a:srgbClr val="142D63"/>
              </a:solidFill>
            </a:endParaRPr>
          </a:p>
        </p:txBody>
      </p:sp>
      <p:pic>
        <p:nvPicPr>
          <p:cNvPr id="4" name="Picture 3" descr="Picture with arrow indicating where the dump gate has metal burrs and rough spots.">
            <a:extLst>
              <a:ext uri="{FF2B5EF4-FFF2-40B4-BE49-F238E27FC236}">
                <a16:creationId xmlns:a16="http://schemas.microsoft.com/office/drawing/2014/main" id="{CD0C6D98-4C70-85CA-4825-E4C44162D16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220810" y="1081653"/>
            <a:ext cx="6262255" cy="5480858"/>
          </a:xfrm>
          <a:prstGeom prst="rect">
            <a:avLst/>
          </a:prstGeom>
        </p:spPr>
      </p:pic>
      <p:sp>
        <p:nvSpPr>
          <p:cNvPr id="8" name="Text Placeholder 4">
            <a:extLst>
              <a:ext uri="{FF2B5EF4-FFF2-40B4-BE49-F238E27FC236}">
                <a16:creationId xmlns:a16="http://schemas.microsoft.com/office/drawing/2014/main" id="{5FA58F4F-B651-42EE-95C8-4997E4236D96}"/>
              </a:ext>
            </a:extLst>
          </p:cNvPr>
          <p:cNvSpPr txBox="1">
            <a:spLocks/>
          </p:cNvSpPr>
          <p:nvPr/>
        </p:nvSpPr>
        <p:spPr>
          <a:xfrm>
            <a:off x="260724" y="5531926"/>
            <a:ext cx="6222341" cy="1097280"/>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356454"/>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FFFFFF"/>
                </a:solidFill>
              </a:rPr>
              <a:t>Dump gate could have burrs or rough spots. </a:t>
            </a:r>
            <a:endParaRPr lang="en-VI" sz="3200" dirty="0">
              <a:solidFill>
                <a:srgbClr val="FFFFFF"/>
              </a:solidFill>
            </a:endParaRPr>
          </a:p>
        </p:txBody>
      </p:sp>
      <p:pic>
        <p:nvPicPr>
          <p:cNvPr id="6" name="Picture 5" descr="Worker turning wheel on grain truck to open gate to unload grain. ">
            <a:extLst>
              <a:ext uri="{FF2B5EF4-FFF2-40B4-BE49-F238E27FC236}">
                <a16:creationId xmlns:a16="http://schemas.microsoft.com/office/drawing/2014/main" id="{B7518DE7-3227-4823-9B17-F712EAD148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324600" y="1028506"/>
            <a:ext cx="6400800" cy="4800600"/>
          </a:xfrm>
          <a:prstGeom prst="rect">
            <a:avLst/>
          </a:prstGeom>
          <a:ln w="19050">
            <a:solidFill>
              <a:srgbClr val="A3A7B3"/>
            </a:solidFill>
          </a:ln>
        </p:spPr>
      </p:pic>
      <p:sp>
        <p:nvSpPr>
          <p:cNvPr id="9" name="Text Placeholder 4">
            <a:extLst>
              <a:ext uri="{FF2B5EF4-FFF2-40B4-BE49-F238E27FC236}">
                <a16:creationId xmlns:a16="http://schemas.microsoft.com/office/drawing/2014/main" id="{12FE7FCF-9E05-4FBE-B53B-0F1F13160D80}"/>
              </a:ext>
            </a:extLst>
          </p:cNvPr>
          <p:cNvSpPr txBox="1">
            <a:spLocks/>
          </p:cNvSpPr>
          <p:nvPr/>
        </p:nvSpPr>
        <p:spPr>
          <a:xfrm>
            <a:off x="7124700" y="5531926"/>
            <a:ext cx="4800600" cy="1097280"/>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356454"/>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FFFFFF"/>
                </a:solidFill>
              </a:rPr>
              <a:t>Turning wheel can cause scraped knuckles.</a:t>
            </a:r>
            <a:endParaRPr lang="en-VI" sz="3200" dirty="0">
              <a:solidFill>
                <a:srgbClr val="FFFFFF"/>
              </a:solidFill>
            </a:endParaRPr>
          </a:p>
        </p:txBody>
      </p:sp>
    </p:spTree>
    <p:extLst>
      <p:ext uri="{BB962C8B-B14F-4D97-AF65-F5344CB8AC3E}">
        <p14:creationId xmlns:p14="http://schemas.microsoft.com/office/powerpoint/2010/main" val="2389210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3E50D-EFEB-408E-84C8-D9C9C109C391}"/>
              </a:ext>
            </a:extLst>
          </p:cNvPr>
          <p:cNvSpPr>
            <a:spLocks noGrp="1"/>
          </p:cNvSpPr>
          <p:nvPr>
            <p:ph type="title"/>
          </p:nvPr>
        </p:nvSpPr>
        <p:spPr/>
        <p:txBody>
          <a:bodyPr/>
          <a:lstStyle/>
          <a:p>
            <a:r>
              <a:rPr lang="en-US" dirty="0"/>
              <a:t>Dump pit Hazards</a:t>
            </a:r>
            <a:endParaRPr lang="en-VI" dirty="0"/>
          </a:p>
        </p:txBody>
      </p:sp>
      <p:sp>
        <p:nvSpPr>
          <p:cNvPr id="2" name="Slide Number Placeholder 1">
            <a:extLst>
              <a:ext uri="{FF2B5EF4-FFF2-40B4-BE49-F238E27FC236}">
                <a16:creationId xmlns:a16="http://schemas.microsoft.com/office/drawing/2014/main" id="{B22C0BE6-E1B8-4BD9-97B4-40E16226F2AE}"/>
              </a:ext>
            </a:extLst>
          </p:cNvPr>
          <p:cNvSpPr>
            <a:spLocks noGrp="1"/>
          </p:cNvSpPr>
          <p:nvPr>
            <p:ph type="sldNum" sz="quarter" idx="12"/>
          </p:nvPr>
        </p:nvSpPr>
        <p:spPr/>
        <p:txBody>
          <a:bodyPr/>
          <a:lstStyle/>
          <a:p>
            <a:fld id="{E68CB777-A129-4AF6-9ECC-E5865CD58601}" type="slidenum">
              <a:rPr lang="en-US" smtClean="0">
                <a:solidFill>
                  <a:prstClr val="white">
                    <a:lumMod val="95000"/>
                  </a:prstClr>
                </a:solidFill>
              </a:rPr>
              <a:pPr/>
              <a:t>19</a:t>
            </a:fld>
            <a:endParaRPr lang="en-US" dirty="0">
              <a:solidFill>
                <a:prstClr val="white">
                  <a:lumMod val="95000"/>
                </a:prstClr>
              </a:solidFill>
            </a:endParaRPr>
          </a:p>
        </p:txBody>
      </p:sp>
    </p:spTree>
    <p:extLst>
      <p:ext uri="{BB962C8B-B14F-4D97-AF65-F5344CB8AC3E}">
        <p14:creationId xmlns:p14="http://schemas.microsoft.com/office/powerpoint/2010/main" val="816450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8" name="Content Placeholder 7">
            <a:extLst>
              <a:ext uri="{FF2B5EF4-FFF2-40B4-BE49-F238E27FC236}">
                <a16:creationId xmlns:a16="http://schemas.microsoft.com/office/drawing/2014/main" id="{880934CA-FE76-4E5E-A974-5F0F3532A419}"/>
              </a:ext>
            </a:extLst>
          </p:cNvPr>
          <p:cNvSpPr>
            <a:spLocks noGrp="1"/>
          </p:cNvSpPr>
          <p:nvPr>
            <p:ph sz="quarter" idx="13"/>
          </p:nvPr>
        </p:nvSpPr>
        <p:spPr/>
        <p:txBody>
          <a:bodyPr/>
          <a:lstStyle/>
          <a:p>
            <a:pPr marL="0" indent="0">
              <a:buNone/>
            </a:pPr>
            <a:r>
              <a:rPr lang="en-US" dirty="0"/>
              <a:t>This Dump Pit Safety module is part of a curriculum series addressing hazards found in grain handling facilities including grain bins and their surrounding area.  Its purpose is to assist participants to identify and abate hazards in the workplace. </a:t>
            </a:r>
          </a:p>
          <a:p>
            <a:pPr marL="0" indent="0">
              <a:buNone/>
            </a:pPr>
            <a:endParaRPr lang="en-US" dirty="0"/>
          </a:p>
          <a:p>
            <a:pPr marL="0" indent="0">
              <a:buNone/>
            </a:pPr>
            <a:r>
              <a:rPr lang="en-US" dirty="0"/>
              <a:t>The content was developed in collaboration with the Grain and Feed Association of Illinois. </a:t>
            </a:r>
            <a:endParaRPr lang="en-VI"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CB777-A129-4AF6-9ECC-E5865CD58601}" type="slidenum">
              <a:rPr kumimoji="0" lang="en-US" sz="1000" b="0" i="0" u="none" strike="noStrike" kern="1200" cap="none" spc="0" normalizeH="0" baseline="0" noProof="0">
                <a:ln>
                  <a:noFill/>
                </a:ln>
                <a:solidFill>
                  <a:srgbClr val="181818">
                    <a:lumMod val="10000"/>
                    <a:lumOff val="90000"/>
                  </a:srgbClr>
                </a:solidFill>
                <a:effectLst/>
                <a:uLnTx/>
                <a:uFillTx/>
                <a:latin typeface="Lato Light"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181818">
                  <a:lumMod val="10000"/>
                  <a:lumOff val="90000"/>
                </a:srgbClr>
              </a:solidFill>
              <a:effectLst/>
              <a:uLnTx/>
              <a:uFillTx/>
              <a:latin typeface="Lato Light" pitchFamily="34" charset="0"/>
              <a:ea typeface="+mn-ea"/>
              <a:cs typeface="Arial" panose="020B0604020202020204" pitchFamily="34" charset="0"/>
            </a:endParaRPr>
          </a:p>
        </p:txBody>
      </p:sp>
    </p:spTree>
    <p:extLst>
      <p:ext uri="{BB962C8B-B14F-4D97-AF65-F5344CB8AC3E}">
        <p14:creationId xmlns:p14="http://schemas.microsoft.com/office/powerpoint/2010/main" val="785790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Picture showing truck driver talking to elevator employee while grain unloads to promote good customer relations.">
            <a:extLst>
              <a:ext uri="{FF2B5EF4-FFF2-40B4-BE49-F238E27FC236}">
                <a16:creationId xmlns:a16="http://schemas.microsoft.com/office/drawing/2014/main" id="{C7B3AAC1-AADC-4A06-B6C4-31E1F40270AA}"/>
              </a:ext>
            </a:extLst>
          </p:cNvPr>
          <p:cNvGrpSpPr/>
          <p:nvPr/>
        </p:nvGrpSpPr>
        <p:grpSpPr>
          <a:xfrm>
            <a:off x="0" y="0"/>
            <a:ext cx="12192000" cy="6858000"/>
            <a:chOff x="0" y="0"/>
            <a:chExt cx="12192000" cy="6858000"/>
          </a:xfrm>
        </p:grpSpPr>
        <p:pic>
          <p:nvPicPr>
            <p:cNvPr id="6" name="Picture 1">
              <a:extLst>
                <a:ext uri="{FF2B5EF4-FFF2-40B4-BE49-F238E27FC236}">
                  <a16:creationId xmlns:a16="http://schemas.microsoft.com/office/drawing/2014/main" id="{467C2978-DD95-453B-9399-EF97302B00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D2821EA6-F5B6-4444-BC5C-0BF78964168D}"/>
                </a:ext>
              </a:extLst>
            </p:cNvPr>
            <p:cNvSpPr/>
            <p:nvPr/>
          </p:nvSpPr>
          <p:spPr>
            <a:xfrm>
              <a:off x="2828225" y="2078831"/>
              <a:ext cx="503144" cy="650081"/>
            </a:xfrm>
            <a:prstGeom prst="ellipse">
              <a:avLst/>
            </a:prstGeom>
            <a:solidFill>
              <a:srgbClr val="D0AA96">
                <a:alpha val="74902"/>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8" name="Oval 7">
              <a:extLst>
                <a:ext uri="{FF2B5EF4-FFF2-40B4-BE49-F238E27FC236}">
                  <a16:creationId xmlns:a16="http://schemas.microsoft.com/office/drawing/2014/main" id="{C0F7A8E1-2FA6-4AF8-A7DC-3A8F2CCE875F}"/>
                </a:ext>
              </a:extLst>
            </p:cNvPr>
            <p:cNvSpPr/>
            <p:nvPr/>
          </p:nvSpPr>
          <p:spPr>
            <a:xfrm>
              <a:off x="3981451" y="2321300"/>
              <a:ext cx="364331" cy="454210"/>
            </a:xfrm>
            <a:prstGeom prst="ellipse">
              <a:avLst/>
            </a:prstGeom>
            <a:solidFill>
              <a:srgbClr val="955D4C">
                <a:alpha val="74902"/>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grpSp>
      <p:sp>
        <p:nvSpPr>
          <p:cNvPr id="2" name="Title 1">
            <a:extLst>
              <a:ext uri="{FF2B5EF4-FFF2-40B4-BE49-F238E27FC236}">
                <a16:creationId xmlns:a16="http://schemas.microsoft.com/office/drawing/2014/main" id="{28EB8828-4203-4930-8B7C-B143927DD659}"/>
              </a:ext>
            </a:extLst>
          </p:cNvPr>
          <p:cNvSpPr>
            <a:spLocks noGrp="1"/>
          </p:cNvSpPr>
          <p:nvPr>
            <p:ph type="title"/>
          </p:nvPr>
        </p:nvSpPr>
        <p:spPr/>
        <p:txBody>
          <a:bodyPr/>
          <a:lstStyle/>
          <a:p>
            <a:r>
              <a:rPr lang="en-US" dirty="0">
                <a:solidFill>
                  <a:srgbClr val="FFCE4C"/>
                </a:solidFill>
              </a:rPr>
              <a:t>Good Customer Relations</a:t>
            </a:r>
            <a:endParaRPr lang="en-VI" dirty="0">
              <a:solidFill>
                <a:srgbClr val="FFCE4C"/>
              </a:solidFill>
            </a:endParaRPr>
          </a:p>
        </p:txBody>
      </p:sp>
      <p:sp>
        <p:nvSpPr>
          <p:cNvPr id="3" name="Text Placeholder 2">
            <a:extLst>
              <a:ext uri="{FF2B5EF4-FFF2-40B4-BE49-F238E27FC236}">
                <a16:creationId xmlns:a16="http://schemas.microsoft.com/office/drawing/2014/main" id="{2D6546F7-9EB4-435A-AD8C-EE75F0C6F71B}"/>
              </a:ext>
            </a:extLst>
          </p:cNvPr>
          <p:cNvSpPr>
            <a:spLocks noGrp="1"/>
          </p:cNvSpPr>
          <p:nvPr>
            <p:ph type="body" sz="quarter" idx="13"/>
          </p:nvPr>
        </p:nvSpPr>
        <p:spPr>
          <a:xfrm>
            <a:off x="5080883" y="1143279"/>
            <a:ext cx="6844417" cy="3171265"/>
          </a:xfrm>
        </p:spPr>
        <p:txBody>
          <a:bodyPr>
            <a:normAutofit/>
          </a:bodyPr>
          <a:lstStyle/>
          <a:p>
            <a:pPr marL="0" indent="0">
              <a:buNone/>
            </a:pPr>
            <a:r>
              <a:rPr lang="en-US" sz="3600" dirty="0">
                <a:solidFill>
                  <a:srgbClr val="FFFFFF"/>
                </a:solidFill>
              </a:rPr>
              <a:t>A good relationship with the drivers </a:t>
            </a:r>
            <a:r>
              <a:rPr lang="en-US" sz="3600" dirty="0">
                <a:solidFill>
                  <a:srgbClr val="FFFFFF"/>
                </a:solidFill>
                <a:latin typeface="Segoe UI Black" panose="020B0A02040204020203" pitchFamily="34" charset="0"/>
                <a:ea typeface="Segoe UI Black" panose="020B0A02040204020203" pitchFamily="34" charset="0"/>
              </a:rPr>
              <a:t>does</a:t>
            </a:r>
            <a:r>
              <a:rPr lang="en-US" sz="3600" dirty="0">
                <a:solidFill>
                  <a:srgbClr val="FFFFFF"/>
                </a:solidFill>
              </a:rPr>
              <a:t> affect safety.  </a:t>
            </a:r>
          </a:p>
          <a:p>
            <a:pPr>
              <a:lnSpc>
                <a:spcPct val="100000"/>
              </a:lnSpc>
              <a:spcBef>
                <a:spcPts val="2400"/>
              </a:spcBef>
            </a:pPr>
            <a:r>
              <a:rPr lang="en-US" dirty="0">
                <a:solidFill>
                  <a:srgbClr val="FFFFFF"/>
                </a:solidFill>
              </a:rPr>
              <a:t>They “look out” for you.</a:t>
            </a:r>
          </a:p>
          <a:p>
            <a:r>
              <a:rPr lang="en-US" dirty="0">
                <a:solidFill>
                  <a:srgbClr val="FFFFFF"/>
                </a:solidFill>
              </a:rPr>
              <a:t>Will be more likely to listen to your directions.</a:t>
            </a:r>
          </a:p>
          <a:p>
            <a:endParaRPr lang="en-VI" dirty="0">
              <a:solidFill>
                <a:srgbClr val="FFFFFF"/>
              </a:solidFill>
            </a:endParaRPr>
          </a:p>
        </p:txBody>
      </p:sp>
    </p:spTree>
    <p:extLst>
      <p:ext uri="{BB962C8B-B14F-4D97-AF65-F5344CB8AC3E}">
        <p14:creationId xmlns:p14="http://schemas.microsoft.com/office/powerpoint/2010/main" val="1929325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showing line of trucks waiting to unload grain.">
            <a:extLst>
              <a:ext uri="{FF2B5EF4-FFF2-40B4-BE49-F238E27FC236}">
                <a16:creationId xmlns:a16="http://schemas.microsoft.com/office/drawing/2014/main" id="{E0DA1846-54FE-46B4-8A10-01D8E2ACF0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14" y="0"/>
            <a:ext cx="12290627" cy="68580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95FA47-FD15-4D4B-AD4C-83ED02BFF5F3}"/>
              </a:ext>
            </a:extLst>
          </p:cNvPr>
          <p:cNvSpPr>
            <a:spLocks noGrp="1"/>
          </p:cNvSpPr>
          <p:nvPr>
            <p:ph type="title"/>
          </p:nvPr>
        </p:nvSpPr>
        <p:spPr>
          <a:xfrm>
            <a:off x="1848678" y="121401"/>
            <a:ext cx="9591050" cy="786552"/>
          </a:xfrm>
        </p:spPr>
        <p:txBody>
          <a:bodyPr>
            <a:normAutofit/>
          </a:bodyPr>
          <a:lstStyle/>
          <a:p>
            <a:pPr algn="r"/>
            <a:r>
              <a:rPr lang="en-US" dirty="0">
                <a:solidFill>
                  <a:srgbClr val="142D63"/>
                </a:solidFill>
              </a:rPr>
              <a:t>High Volume Times/Dump Pit Hazards</a:t>
            </a:r>
            <a:endParaRPr lang="en-VI" dirty="0">
              <a:solidFill>
                <a:srgbClr val="142D63"/>
              </a:solidFill>
            </a:endParaRPr>
          </a:p>
        </p:txBody>
      </p:sp>
      <p:sp>
        <p:nvSpPr>
          <p:cNvPr id="3" name="Text Placeholder 2">
            <a:extLst>
              <a:ext uri="{FF2B5EF4-FFF2-40B4-BE49-F238E27FC236}">
                <a16:creationId xmlns:a16="http://schemas.microsoft.com/office/drawing/2014/main" id="{0A2B567F-C669-4594-A280-BA9293876E5C}"/>
              </a:ext>
            </a:extLst>
          </p:cNvPr>
          <p:cNvSpPr>
            <a:spLocks noGrp="1"/>
          </p:cNvSpPr>
          <p:nvPr>
            <p:ph type="body" sz="quarter" idx="13"/>
          </p:nvPr>
        </p:nvSpPr>
        <p:spPr>
          <a:xfrm>
            <a:off x="266700" y="3467100"/>
            <a:ext cx="6409083" cy="3043066"/>
          </a:xfrm>
        </p:spPr>
        <p:txBody>
          <a:bodyPr>
            <a:normAutofit/>
          </a:bodyPr>
          <a:lstStyle/>
          <a:p>
            <a:r>
              <a:rPr lang="en-US" dirty="0">
                <a:solidFill>
                  <a:srgbClr val="FFFFFF"/>
                </a:solidFill>
              </a:rPr>
              <a:t>Traffic levels increase</a:t>
            </a:r>
          </a:p>
          <a:p>
            <a:r>
              <a:rPr lang="en-US" dirty="0">
                <a:solidFill>
                  <a:srgbClr val="FFFFFF"/>
                </a:solidFill>
              </a:rPr>
              <a:t>Inexperienced vehicle drivers</a:t>
            </a:r>
          </a:p>
          <a:p>
            <a:r>
              <a:rPr lang="en-US" dirty="0">
                <a:solidFill>
                  <a:srgbClr val="FFFFFF"/>
                </a:solidFill>
              </a:rPr>
              <a:t>Trucks/wagons in bad repair</a:t>
            </a:r>
          </a:p>
          <a:p>
            <a:r>
              <a:rPr lang="en-US" dirty="0">
                <a:solidFill>
                  <a:srgbClr val="FFFFFF"/>
                </a:solidFill>
              </a:rPr>
              <a:t>Inexperienced temporary workers</a:t>
            </a:r>
          </a:p>
          <a:p>
            <a:r>
              <a:rPr lang="en-US" dirty="0">
                <a:solidFill>
                  <a:srgbClr val="FFFFFF"/>
                </a:solidFill>
              </a:rPr>
              <a:t>Long hours/fatigue</a:t>
            </a:r>
          </a:p>
          <a:p>
            <a:endParaRPr lang="en-VI" dirty="0">
              <a:solidFill>
                <a:srgbClr val="FFFFFF"/>
              </a:solidFill>
            </a:endParaRPr>
          </a:p>
        </p:txBody>
      </p:sp>
    </p:spTree>
    <p:extLst>
      <p:ext uri="{BB962C8B-B14F-4D97-AF65-F5344CB8AC3E}">
        <p14:creationId xmlns:p14="http://schemas.microsoft.com/office/powerpoint/2010/main" val="189715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425A-BE36-40C2-8621-DCBC1075D76D}"/>
              </a:ext>
            </a:extLst>
          </p:cNvPr>
          <p:cNvSpPr>
            <a:spLocks noGrp="1"/>
          </p:cNvSpPr>
          <p:nvPr>
            <p:ph type="title"/>
          </p:nvPr>
        </p:nvSpPr>
        <p:spPr/>
        <p:txBody>
          <a:bodyPr/>
          <a:lstStyle/>
          <a:p>
            <a:r>
              <a:rPr lang="en-US" dirty="0"/>
              <a:t>3 Tenets of Dump Pit Safety</a:t>
            </a:r>
            <a:endParaRPr lang="en-VI" dirty="0"/>
          </a:p>
        </p:txBody>
      </p:sp>
      <p:sp>
        <p:nvSpPr>
          <p:cNvPr id="3" name="Content Placeholder 2">
            <a:extLst>
              <a:ext uri="{FF2B5EF4-FFF2-40B4-BE49-F238E27FC236}">
                <a16:creationId xmlns:a16="http://schemas.microsoft.com/office/drawing/2014/main" id="{FB44ADE7-2633-4229-B327-D1F59F6B1DE0}"/>
              </a:ext>
            </a:extLst>
          </p:cNvPr>
          <p:cNvSpPr>
            <a:spLocks noGrp="1"/>
          </p:cNvSpPr>
          <p:nvPr>
            <p:ph idx="1"/>
          </p:nvPr>
        </p:nvSpPr>
        <p:spPr>
          <a:xfrm>
            <a:off x="357393" y="1842943"/>
            <a:ext cx="8243794" cy="4041490"/>
          </a:xfrm>
        </p:spPr>
        <p:txBody>
          <a:bodyPr/>
          <a:lstStyle/>
          <a:p>
            <a:r>
              <a:rPr lang="en-US" dirty="0">
                <a:latin typeface="Segoe UI Black" panose="020B0A02040204020203" pitchFamily="34" charset="0"/>
                <a:ea typeface="Segoe UI Black" panose="020B0A02040204020203" pitchFamily="34" charset="0"/>
              </a:rPr>
              <a:t>Never</a:t>
            </a:r>
            <a:r>
              <a:rPr lang="en-US" dirty="0"/>
              <a:t> walk in front of vehicles even if you think they are out of gear</a:t>
            </a:r>
          </a:p>
          <a:p>
            <a:r>
              <a:rPr lang="en-US" dirty="0">
                <a:latin typeface="Segoe UI Black" panose="020B0A02040204020203" pitchFamily="34" charset="0"/>
                <a:ea typeface="Segoe UI Black" panose="020B0A02040204020203" pitchFamily="34" charset="0"/>
              </a:rPr>
              <a:t>Always</a:t>
            </a:r>
            <a:r>
              <a:rPr lang="en-US" dirty="0"/>
              <a:t> make sure the driver sees you before you operate gates or doors</a:t>
            </a:r>
          </a:p>
          <a:p>
            <a:r>
              <a:rPr lang="en-US" dirty="0">
                <a:latin typeface="Segoe UI Black" panose="020B0A02040204020203" pitchFamily="34" charset="0"/>
                <a:ea typeface="Segoe UI Black" panose="020B0A02040204020203" pitchFamily="34" charset="0"/>
              </a:rPr>
              <a:t>Always</a:t>
            </a:r>
            <a:r>
              <a:rPr lang="en-US" dirty="0"/>
              <a:t> make sure the driver sees you before exiting the dump pit </a:t>
            </a:r>
          </a:p>
          <a:p>
            <a:endParaRPr lang="en-VI" dirty="0"/>
          </a:p>
        </p:txBody>
      </p:sp>
      <p:pic>
        <p:nvPicPr>
          <p:cNvPr id="8" name="Picture 7" descr="Worker emptying grain truck and signaling to driver.">
            <a:extLst>
              <a:ext uri="{FF2B5EF4-FFF2-40B4-BE49-F238E27FC236}">
                <a16:creationId xmlns:a16="http://schemas.microsoft.com/office/drawing/2014/main" id="{FE6D0B5E-23CB-6F3B-4A09-86D22321E6D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42786" y="1153121"/>
            <a:ext cx="3349214" cy="5564108"/>
          </a:xfrm>
          <a:prstGeom prst="rect">
            <a:avLst/>
          </a:prstGeom>
        </p:spPr>
      </p:pic>
    </p:spTree>
    <p:extLst>
      <p:ext uri="{BB962C8B-B14F-4D97-AF65-F5344CB8AC3E}">
        <p14:creationId xmlns:p14="http://schemas.microsoft.com/office/powerpoint/2010/main" val="2566022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show that the drive can barely see the worker who is standing at the end of this trailer when looking in his sid mirror.">
            <a:extLst>
              <a:ext uri="{FF2B5EF4-FFF2-40B4-BE49-F238E27FC236}">
                <a16:creationId xmlns:a16="http://schemas.microsoft.com/office/drawing/2014/main" id="{172A7F01-ECBA-1946-FCD0-9085EF687B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17" y="635050"/>
            <a:ext cx="5376452" cy="6222949"/>
          </a:xfrm>
          <a:prstGeom prst="rect">
            <a:avLst/>
          </a:prstGeom>
        </p:spPr>
      </p:pic>
      <p:sp>
        <p:nvSpPr>
          <p:cNvPr id="2" name="Title 1">
            <a:extLst>
              <a:ext uri="{FF2B5EF4-FFF2-40B4-BE49-F238E27FC236}">
                <a16:creationId xmlns:a16="http://schemas.microsoft.com/office/drawing/2014/main" id="{5462BC4E-0701-4784-860B-A285946A594D}"/>
              </a:ext>
            </a:extLst>
          </p:cNvPr>
          <p:cNvSpPr>
            <a:spLocks noGrp="1"/>
          </p:cNvSpPr>
          <p:nvPr>
            <p:ph type="title"/>
          </p:nvPr>
        </p:nvSpPr>
        <p:spPr>
          <a:xfrm>
            <a:off x="-20180" y="103445"/>
            <a:ext cx="5246692" cy="531606"/>
          </a:xfrm>
        </p:spPr>
        <p:txBody>
          <a:bodyPr>
            <a:normAutofit fontScale="90000"/>
          </a:bodyPr>
          <a:lstStyle/>
          <a:p>
            <a:r>
              <a:rPr lang="en-US" dirty="0">
                <a:solidFill>
                  <a:schemeClr val="tx1"/>
                </a:solidFill>
              </a:rPr>
              <a:t>Driver's view of workers</a:t>
            </a:r>
            <a:endParaRPr lang="en-VI" dirty="0">
              <a:solidFill>
                <a:schemeClr val="tx1"/>
              </a:solidFill>
            </a:endParaRPr>
          </a:p>
        </p:txBody>
      </p:sp>
      <p:sp>
        <p:nvSpPr>
          <p:cNvPr id="4" name="Text Placeholder 3">
            <a:extLst>
              <a:ext uri="{FF2B5EF4-FFF2-40B4-BE49-F238E27FC236}">
                <a16:creationId xmlns:a16="http://schemas.microsoft.com/office/drawing/2014/main" id="{24B80FC1-0BC8-4452-A4B8-5C7D6634AD19}"/>
              </a:ext>
            </a:extLst>
          </p:cNvPr>
          <p:cNvSpPr>
            <a:spLocks noGrp="1"/>
          </p:cNvSpPr>
          <p:nvPr>
            <p:ph type="body" sz="quarter" idx="14"/>
          </p:nvPr>
        </p:nvSpPr>
        <p:spPr>
          <a:xfrm>
            <a:off x="266700" y="760012"/>
            <a:ext cx="4804699" cy="701568"/>
          </a:xfrm>
          <a:solidFill>
            <a:srgbClr val="E8E9EC"/>
          </a:solidFill>
          <a:ln>
            <a:solidFill>
              <a:srgbClr val="00B7EB"/>
            </a:solidFill>
          </a:ln>
          <a:scene3d>
            <a:camera prst="orthographicFront"/>
            <a:lightRig rig="threePt" dir="t"/>
          </a:scene3d>
          <a:sp3d>
            <a:bevelT/>
          </a:sp3d>
        </p:spPr>
        <p:txBody>
          <a:bodyPr tIns="91440" bIns="91440">
            <a:normAutofit/>
          </a:bodyPr>
          <a:lstStyle/>
          <a:p>
            <a:pPr algn="ctr"/>
            <a:r>
              <a:rPr lang="en-US" sz="3600" dirty="0"/>
              <a:t>This is what drivers see</a:t>
            </a:r>
            <a:endParaRPr lang="en-VI" sz="3600" dirty="0"/>
          </a:p>
        </p:txBody>
      </p:sp>
      <p:pic>
        <p:nvPicPr>
          <p:cNvPr id="6" name="Picture 2" descr="Picture showing driver reflected in side mirror of semi-truck.">
            <a:extLst>
              <a:ext uri="{FF2B5EF4-FFF2-40B4-BE49-F238E27FC236}">
                <a16:creationId xmlns:a16="http://schemas.microsoft.com/office/drawing/2014/main" id="{5C7E29C0-5221-4A8A-81E8-315705249C0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81625" y="0"/>
            <a:ext cx="6965763" cy="68580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E1ECD240-C8AB-49CC-8650-F25CB1DDA6A9}"/>
              </a:ext>
            </a:extLst>
          </p:cNvPr>
          <p:cNvSpPr txBox="1">
            <a:spLocks/>
          </p:cNvSpPr>
          <p:nvPr/>
        </p:nvSpPr>
        <p:spPr>
          <a:xfrm>
            <a:off x="5804645" y="5253721"/>
            <a:ext cx="6152029" cy="1171080"/>
          </a:xfrm>
          <a:prstGeom prst="rect">
            <a:avLst/>
          </a:prstGeom>
          <a:solidFill>
            <a:srgbClr val="E8E9EC"/>
          </a:solidFill>
          <a:ln>
            <a:solidFill>
              <a:srgbClr val="00B7EB"/>
            </a:solidFill>
          </a:ln>
          <a:scene3d>
            <a:camera prst="orthographicFront"/>
            <a:lightRig rig="threePt" dir="t"/>
          </a:scene3d>
          <a:sp3d>
            <a:bevelT/>
          </a:sp3d>
        </p:spPr>
        <p:txBody>
          <a:bodyPr vert="horz" lIns="91440" tIns="91440" rIns="91440" bIns="9144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42D63"/>
                </a:solidFill>
                <a:latin typeface="Segoe UI Light" panose="020B0502040204020203" pitchFamily="34" charset="0"/>
                <a:ea typeface="+mn-ea"/>
                <a:cs typeface="Segoe UI Light"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t>If you can’t see the driver's mirrors, they can’t see you</a:t>
            </a:r>
          </a:p>
        </p:txBody>
      </p:sp>
    </p:spTree>
    <p:extLst>
      <p:ext uri="{BB962C8B-B14F-4D97-AF65-F5344CB8AC3E}">
        <p14:creationId xmlns:p14="http://schemas.microsoft.com/office/powerpoint/2010/main" val="1912143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0A42-72F6-4869-876C-2EB79EF999CD}"/>
              </a:ext>
            </a:extLst>
          </p:cNvPr>
          <p:cNvSpPr>
            <a:spLocks noGrp="1"/>
          </p:cNvSpPr>
          <p:nvPr>
            <p:ph type="title"/>
          </p:nvPr>
        </p:nvSpPr>
        <p:spPr>
          <a:xfrm>
            <a:off x="266700" y="5845435"/>
            <a:ext cx="11658600" cy="786552"/>
          </a:xfrm>
        </p:spPr>
        <p:txBody>
          <a:bodyPr/>
          <a:lstStyle/>
          <a:p>
            <a:r>
              <a:rPr lang="en-US" dirty="0">
                <a:solidFill>
                  <a:srgbClr val="142D63"/>
                </a:solidFill>
              </a:rPr>
              <a:t>Dump Pit</a:t>
            </a:r>
            <a:endParaRPr lang="en-VI" dirty="0">
              <a:solidFill>
                <a:srgbClr val="142D63"/>
              </a:solidFill>
            </a:endParaRPr>
          </a:p>
        </p:txBody>
      </p:sp>
      <p:pic>
        <p:nvPicPr>
          <p:cNvPr id="7" name="Picture 6" descr="Picture of entrance to dump pit showing spilled grain on the road and bright sunshine in road versus darkness of dump pit area.">
            <a:extLst>
              <a:ext uri="{FF2B5EF4-FFF2-40B4-BE49-F238E27FC236}">
                <a16:creationId xmlns:a16="http://schemas.microsoft.com/office/drawing/2014/main" id="{83322541-F89C-BAB3-D9E1-EFB26289E99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452560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D01F-BF2A-40D3-B181-CD707B8231B7}"/>
              </a:ext>
            </a:extLst>
          </p:cNvPr>
          <p:cNvSpPr>
            <a:spLocks noGrp="1"/>
          </p:cNvSpPr>
          <p:nvPr>
            <p:ph type="title"/>
          </p:nvPr>
        </p:nvSpPr>
        <p:spPr>
          <a:xfrm>
            <a:off x="266700" y="228406"/>
            <a:ext cx="11658600" cy="786552"/>
          </a:xfrm>
        </p:spPr>
        <p:txBody>
          <a:bodyPr/>
          <a:lstStyle/>
          <a:p>
            <a:r>
              <a:rPr lang="en-US" dirty="0">
                <a:solidFill>
                  <a:srgbClr val="FFCE4C"/>
                </a:solidFill>
              </a:rPr>
              <a:t>Dump Pit Size vs Equipment Size</a:t>
            </a:r>
            <a:endParaRPr lang="en-VI" dirty="0">
              <a:solidFill>
                <a:srgbClr val="FFCE4C"/>
              </a:solidFill>
            </a:endParaRPr>
          </a:p>
        </p:txBody>
      </p:sp>
      <p:pic>
        <p:nvPicPr>
          <p:cNvPr id="6" name="Picture 4" descr="Tractor with two tandem grain carts exiting the dump pit.">
            <a:extLst>
              <a:ext uri="{FF2B5EF4-FFF2-40B4-BE49-F238E27FC236}">
                <a16:creationId xmlns:a16="http://schemas.microsoft.com/office/drawing/2014/main" id="{7A3A86D8-A1E5-46C5-AEEB-D33422E78BF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1353" y="1277667"/>
            <a:ext cx="8281147" cy="50292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Shows worker in dump pit with barely enough room to walk between wal and semitruck.">
            <a:extLst>
              <a:ext uri="{FF2B5EF4-FFF2-40B4-BE49-F238E27FC236}">
                <a16:creationId xmlns:a16="http://schemas.microsoft.com/office/drawing/2014/main" id="{F5F72840-8914-4A49-8BC2-B2CB88EE6B2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72500" y="1277667"/>
            <a:ext cx="3352800" cy="5029200"/>
          </a:xfrm>
          <a:prstGeom prst="rect">
            <a:avLst/>
          </a:prstGeom>
          <a:noFill/>
          <a:ln w="19050">
            <a:solidFill>
              <a:srgbClr val="A3A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460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worker opening slide gate on back of truck to unload grain.">
            <a:extLst>
              <a:ext uri="{FF2B5EF4-FFF2-40B4-BE49-F238E27FC236}">
                <a16:creationId xmlns:a16="http://schemas.microsoft.com/office/drawing/2014/main" id="{0D7AE019-8C76-4EDD-9D02-F9D925ADDC3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4056" y="-2598"/>
            <a:ext cx="9142963" cy="6858000"/>
          </a:xfrm>
          <a:prstGeom prst="rect">
            <a:avLst/>
          </a:prstGeom>
          <a:noFill/>
          <a:ln w="12700">
            <a:solidFill>
              <a:srgbClr val="A3A7B3"/>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Worker raking out grain from back of truck.">
            <a:extLst>
              <a:ext uri="{FF2B5EF4-FFF2-40B4-BE49-F238E27FC236}">
                <a16:creationId xmlns:a16="http://schemas.microsoft.com/office/drawing/2014/main" id="{3CBDE7C5-310F-4089-9D9D-754AB30FA2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598"/>
            <a:ext cx="4573780" cy="6858000"/>
          </a:xfrm>
          <a:prstGeom prst="rect">
            <a:avLst/>
          </a:prstGeom>
          <a:noFill/>
          <a:ln w="19050">
            <a:solidFill>
              <a:srgbClr val="A3A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36D7333B-C3AB-41D9-A9BD-AB3E84095AF1}"/>
              </a:ext>
            </a:extLst>
          </p:cNvPr>
          <p:cNvSpPr>
            <a:spLocks noGrp="1"/>
          </p:cNvSpPr>
          <p:nvPr>
            <p:ph type="title"/>
          </p:nvPr>
        </p:nvSpPr>
        <p:spPr>
          <a:xfrm>
            <a:off x="1976231" y="-2598"/>
            <a:ext cx="5557630" cy="786552"/>
          </a:xfrm>
        </p:spPr>
        <p:txBody>
          <a:bodyPr anchor="b"/>
          <a:lstStyle/>
          <a:p>
            <a:r>
              <a:rPr lang="en-US" dirty="0">
                <a:solidFill>
                  <a:srgbClr val="142D63"/>
                </a:solidFill>
              </a:rPr>
              <a:t>Truck &amp; Gravity Wagon</a:t>
            </a:r>
            <a:endParaRPr lang="en-VI" dirty="0">
              <a:solidFill>
                <a:srgbClr val="142D63"/>
              </a:solidFill>
            </a:endParaRPr>
          </a:p>
        </p:txBody>
      </p:sp>
      <p:sp>
        <p:nvSpPr>
          <p:cNvPr id="5" name="Text Placeholder 4">
            <a:extLst>
              <a:ext uri="{FF2B5EF4-FFF2-40B4-BE49-F238E27FC236}">
                <a16:creationId xmlns:a16="http://schemas.microsoft.com/office/drawing/2014/main" id="{C8C00608-868A-4099-B5EA-E5CD36E592B9}"/>
              </a:ext>
            </a:extLst>
          </p:cNvPr>
          <p:cNvSpPr>
            <a:spLocks noGrp="1"/>
          </p:cNvSpPr>
          <p:nvPr>
            <p:ph type="body" sz="quarter" idx="15"/>
          </p:nvPr>
        </p:nvSpPr>
        <p:spPr>
          <a:xfrm>
            <a:off x="836705" y="5343622"/>
            <a:ext cx="10518589" cy="1290917"/>
          </a:xfrm>
          <a:solidFill>
            <a:srgbClr val="E8E9EC"/>
          </a:solidFill>
          <a:ln w="12700">
            <a:solidFill>
              <a:srgbClr val="00B7EB"/>
            </a:solidFill>
          </a:ln>
          <a:scene3d>
            <a:camera prst="orthographicFront"/>
            <a:lightRig rig="threePt" dir="t"/>
          </a:scene3d>
          <a:sp3d>
            <a:bevelT/>
          </a:sp3d>
        </p:spPr>
        <p:txBody>
          <a:bodyPr anchor="ctr" anchorCtr="0">
            <a:normAutofit/>
          </a:bodyPr>
          <a:lstStyle/>
          <a:p>
            <a:pPr algn="ctr"/>
            <a:r>
              <a:rPr lang="en-US" sz="3600" dirty="0">
                <a:solidFill>
                  <a:srgbClr val="142D63"/>
                </a:solidFill>
                <a:latin typeface="Segoe UI Black" panose="020B0A02040204020203" pitchFamily="34" charset="0"/>
                <a:ea typeface="Segoe UI Black" panose="020B0A02040204020203" pitchFamily="34" charset="0"/>
              </a:rPr>
              <a:t>Always</a:t>
            </a:r>
            <a:r>
              <a:rPr lang="en-US" sz="3600" dirty="0">
                <a:solidFill>
                  <a:srgbClr val="142D63"/>
                </a:solidFill>
              </a:rPr>
              <a:t> make sure the driver sees you </a:t>
            </a:r>
            <a:r>
              <a:rPr lang="en-US" sz="3600" dirty="0">
                <a:solidFill>
                  <a:srgbClr val="142D63"/>
                </a:solidFill>
                <a:latin typeface="Segoe UI Black" panose="020B0A02040204020203" pitchFamily="34" charset="0"/>
                <a:ea typeface="Segoe UI Black" panose="020B0A02040204020203" pitchFamily="34" charset="0"/>
              </a:rPr>
              <a:t>before </a:t>
            </a:r>
            <a:r>
              <a:rPr lang="en-US" sz="3600" dirty="0">
                <a:solidFill>
                  <a:srgbClr val="142D63"/>
                </a:solidFill>
              </a:rPr>
              <a:t>exiting the dump pit.</a:t>
            </a:r>
            <a:endParaRPr lang="en-VI" sz="3600" dirty="0">
              <a:solidFill>
                <a:srgbClr val="142D63"/>
              </a:solidFill>
            </a:endParaRPr>
          </a:p>
        </p:txBody>
      </p:sp>
    </p:spTree>
    <p:extLst>
      <p:ext uri="{BB962C8B-B14F-4D97-AF65-F5344CB8AC3E}">
        <p14:creationId xmlns:p14="http://schemas.microsoft.com/office/powerpoint/2010/main" val="1023586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0F59DF38-A5A6-465C-9393-1E48A704A443}"/>
              </a:ext>
            </a:extLst>
          </p:cNvPr>
          <p:cNvSpPr>
            <a:spLocks noGrp="1"/>
          </p:cNvSpPr>
          <p:nvPr>
            <p:ph type="title"/>
          </p:nvPr>
        </p:nvSpPr>
        <p:spPr/>
        <p:txBody>
          <a:bodyPr/>
          <a:lstStyle/>
          <a:p>
            <a:r>
              <a:rPr lang="en-US" dirty="0"/>
              <a:t>Opening Mechanisms</a:t>
            </a:r>
            <a:endParaRPr lang="en-VI" dirty="0"/>
          </a:p>
        </p:txBody>
      </p:sp>
      <p:sp>
        <p:nvSpPr>
          <p:cNvPr id="48" name="Text Placeholder 47">
            <a:extLst>
              <a:ext uri="{FF2B5EF4-FFF2-40B4-BE49-F238E27FC236}">
                <a16:creationId xmlns:a16="http://schemas.microsoft.com/office/drawing/2014/main" id="{86E849F1-8F02-40D4-8B38-FD61C8CB0644}"/>
              </a:ext>
            </a:extLst>
          </p:cNvPr>
          <p:cNvSpPr>
            <a:spLocks noGrp="1"/>
          </p:cNvSpPr>
          <p:nvPr>
            <p:ph type="body" sz="quarter" idx="13"/>
          </p:nvPr>
        </p:nvSpPr>
        <p:spPr>
          <a:xfrm>
            <a:off x="273344" y="4920419"/>
            <a:ext cx="11645312" cy="1660525"/>
          </a:xfrm>
        </p:spPr>
        <p:txBody>
          <a:bodyPr>
            <a:normAutofit/>
          </a:bodyPr>
          <a:lstStyle/>
          <a:p>
            <a:pPr marL="0" indent="0" algn="ctr">
              <a:buNone/>
            </a:pPr>
            <a:r>
              <a:rPr lang="en-US" sz="3600" dirty="0"/>
              <a:t>Many different vehicles. </a:t>
            </a:r>
          </a:p>
          <a:p>
            <a:pPr marL="0" indent="0" algn="ctr">
              <a:buNone/>
            </a:pPr>
            <a:r>
              <a:rPr lang="en-US" sz="3600" dirty="0"/>
              <a:t>All types of opening mechanisms</a:t>
            </a:r>
            <a:endParaRPr lang="en-VI" sz="3600" dirty="0"/>
          </a:p>
        </p:txBody>
      </p:sp>
      <p:pic>
        <p:nvPicPr>
          <p:cNvPr id="16" name="Picture 15" descr="Worker turning wheel mechanism on back of grain truck to open gates to unload grain.">
            <a:extLst>
              <a:ext uri="{FF2B5EF4-FFF2-40B4-BE49-F238E27FC236}">
                <a16:creationId xmlns:a16="http://schemas.microsoft.com/office/drawing/2014/main" id="{A33BC384-BDDB-46A6-81A3-1E1E100D9A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3344" y="1594307"/>
            <a:ext cx="3897148" cy="3200400"/>
          </a:xfrm>
          <a:prstGeom prst="rect">
            <a:avLst/>
          </a:prstGeom>
          <a:ln w="19050">
            <a:solidFill>
              <a:srgbClr val="A3A7B3"/>
            </a:solidFill>
          </a:ln>
        </p:spPr>
      </p:pic>
      <p:pic>
        <p:nvPicPr>
          <p:cNvPr id="5" name="Content Placeholder 4" descr="Worker turning bottom crank to open hopper bottom of grain truck.">
            <a:extLst>
              <a:ext uri="{FF2B5EF4-FFF2-40B4-BE49-F238E27FC236}">
                <a16:creationId xmlns:a16="http://schemas.microsoft.com/office/drawing/2014/main" id="{47D0251C-13EC-46EE-93F6-54DA9146B5B7}"/>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4182444" y="1594307"/>
            <a:ext cx="4799013" cy="3200400"/>
          </a:xfrm>
          <a:ln w="19050">
            <a:solidFill>
              <a:srgbClr val="A3A7B3"/>
            </a:solidFill>
          </a:ln>
        </p:spPr>
      </p:pic>
      <p:pic>
        <p:nvPicPr>
          <p:cNvPr id="14" name="Picture 1" descr="Worker releasing and opening slide gate to empty grain. ">
            <a:extLst>
              <a:ext uri="{FF2B5EF4-FFF2-40B4-BE49-F238E27FC236}">
                <a16:creationId xmlns:a16="http://schemas.microsoft.com/office/drawing/2014/main" id="{D705C0A4-D850-40B8-8E11-31C84B2015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8726216" y="1594307"/>
            <a:ext cx="3192440" cy="32004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65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F1B2E-12A2-24DD-4E99-5B087131ACE6}"/>
              </a:ext>
            </a:extLst>
          </p:cNvPr>
          <p:cNvSpPr>
            <a:spLocks noGrp="1"/>
          </p:cNvSpPr>
          <p:nvPr>
            <p:ph type="title"/>
          </p:nvPr>
        </p:nvSpPr>
        <p:spPr>
          <a:xfrm>
            <a:off x="265570" y="3476310"/>
            <a:ext cx="7215000" cy="786552"/>
          </a:xfrm>
        </p:spPr>
        <p:txBody>
          <a:bodyPr>
            <a:noAutofit/>
          </a:bodyPr>
          <a:lstStyle/>
          <a:p>
            <a:r>
              <a:rPr lang="en-US" sz="6000" dirty="0">
                <a:solidFill>
                  <a:srgbClr val="142D63"/>
                </a:solidFill>
                <a:latin typeface="Times New Roman" panose="02020603050405020304" pitchFamily="18" charset="0"/>
                <a:cs typeface="Times New Roman" panose="02020603050405020304" pitchFamily="18" charset="0"/>
              </a:rPr>
              <a:t>Unloading hazards</a:t>
            </a:r>
          </a:p>
        </p:txBody>
      </p:sp>
      <p:sp>
        <p:nvSpPr>
          <p:cNvPr id="3" name="Text Placeholder 2">
            <a:extLst>
              <a:ext uri="{FF2B5EF4-FFF2-40B4-BE49-F238E27FC236}">
                <a16:creationId xmlns:a16="http://schemas.microsoft.com/office/drawing/2014/main" id="{FF1A1326-B2DC-40D9-713F-8F748FC79252}"/>
              </a:ext>
            </a:extLst>
          </p:cNvPr>
          <p:cNvSpPr>
            <a:spLocks noGrp="1"/>
          </p:cNvSpPr>
          <p:nvPr>
            <p:ph type="body" sz="quarter" idx="13"/>
          </p:nvPr>
        </p:nvSpPr>
        <p:spPr>
          <a:xfrm>
            <a:off x="265570" y="4487749"/>
            <a:ext cx="11069402" cy="786552"/>
          </a:xfrm>
        </p:spPr>
        <p:txBody>
          <a:bodyPr/>
          <a:lstStyle/>
          <a:p>
            <a:pPr marL="0" indent="0">
              <a:buNone/>
            </a:pPr>
            <a:r>
              <a:rPr lang="en-US" sz="4000" dirty="0">
                <a:latin typeface="Times New Roman" panose="02020603050405020304" pitchFamily="18" charset="0"/>
                <a:cs typeface="Times New Roman" panose="02020603050405020304" pitchFamily="18" charset="0"/>
              </a:rPr>
              <a:t>Straight Trucks, Tandem/Cargo Doors, Wagons</a:t>
            </a:r>
          </a:p>
          <a:p>
            <a:endParaRPr lang="en-US" dirty="0"/>
          </a:p>
        </p:txBody>
      </p:sp>
      <p:pic>
        <p:nvPicPr>
          <p:cNvPr id="5" name="Picture 4" descr="Worker emptying grain truck.">
            <a:extLst>
              <a:ext uri="{FF2B5EF4-FFF2-40B4-BE49-F238E27FC236}">
                <a16:creationId xmlns:a16="http://schemas.microsoft.com/office/drawing/2014/main" id="{DF01EDE2-3C94-938F-67BD-E31F9B33A3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6386" y="277141"/>
            <a:ext cx="2500044" cy="4175330"/>
          </a:xfrm>
          <a:prstGeom prst="rect">
            <a:avLst/>
          </a:prstGeom>
          <a:ln w="19050">
            <a:solidFill>
              <a:srgbClr val="A3A7B3"/>
            </a:solidFill>
          </a:ln>
        </p:spPr>
      </p:pic>
    </p:spTree>
    <p:extLst>
      <p:ext uri="{BB962C8B-B14F-4D97-AF65-F5344CB8AC3E}">
        <p14:creationId xmlns:p14="http://schemas.microsoft.com/office/powerpoint/2010/main" val="4084781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9A86-B083-3C20-DCA2-55046665FA6F}"/>
              </a:ext>
            </a:extLst>
          </p:cNvPr>
          <p:cNvSpPr>
            <a:spLocks noGrp="1"/>
          </p:cNvSpPr>
          <p:nvPr>
            <p:ph type="title"/>
          </p:nvPr>
        </p:nvSpPr>
        <p:spPr/>
        <p:txBody>
          <a:bodyPr/>
          <a:lstStyle/>
          <a:p>
            <a:r>
              <a:rPr lang="en-US" dirty="0"/>
              <a:t>Straight Trucks – Prepare to Empty</a:t>
            </a:r>
            <a:endParaRPr lang="en-VI" dirty="0"/>
          </a:p>
        </p:txBody>
      </p:sp>
      <p:pic>
        <p:nvPicPr>
          <p:cNvPr id="6" name="Content Placeholder 4" descr="Workers opening slide gate on straight truck to empty grain.">
            <a:extLst>
              <a:ext uri="{FF2B5EF4-FFF2-40B4-BE49-F238E27FC236}">
                <a16:creationId xmlns:a16="http://schemas.microsoft.com/office/drawing/2014/main" id="{4C12E535-25FF-588A-8797-A5602E7017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5918" y="1264057"/>
            <a:ext cx="5829300" cy="5029200"/>
          </a:xfrm>
          <a:prstGeom prst="rect">
            <a:avLst/>
          </a:prstGeom>
          <a:ln w="19050">
            <a:solidFill>
              <a:srgbClr val="A3A7B3"/>
            </a:solidFill>
          </a:ln>
        </p:spPr>
      </p:pic>
      <p:sp>
        <p:nvSpPr>
          <p:cNvPr id="3" name="Text Placeholder 2">
            <a:extLst>
              <a:ext uri="{FF2B5EF4-FFF2-40B4-BE49-F238E27FC236}">
                <a16:creationId xmlns:a16="http://schemas.microsoft.com/office/drawing/2014/main" id="{41C99E17-ECE3-8262-C920-ED8AD9111C01}"/>
              </a:ext>
            </a:extLst>
          </p:cNvPr>
          <p:cNvSpPr>
            <a:spLocks noGrp="1"/>
          </p:cNvSpPr>
          <p:nvPr>
            <p:ph type="body" sz="quarter" idx="13"/>
          </p:nvPr>
        </p:nvSpPr>
        <p:spPr>
          <a:xfrm>
            <a:off x="253865" y="1264057"/>
            <a:ext cx="4921250" cy="786553"/>
          </a:xfrm>
        </p:spPr>
        <p:txBody>
          <a:bodyPr>
            <a:normAutofit/>
          </a:bodyPr>
          <a:lstStyle/>
          <a:p>
            <a:pPr marL="0" indent="0">
              <a:buNone/>
            </a:pPr>
            <a:r>
              <a:rPr lang="en-US" sz="3600" dirty="0">
                <a:solidFill>
                  <a:schemeClr val="bg1"/>
                </a:solidFill>
              </a:rPr>
              <a:t>Open the gate.</a:t>
            </a:r>
            <a:endParaRPr lang="en-VI" sz="3600" dirty="0">
              <a:solidFill>
                <a:schemeClr val="bg1"/>
              </a:solidFill>
            </a:endParaRPr>
          </a:p>
        </p:txBody>
      </p:sp>
      <p:pic>
        <p:nvPicPr>
          <p:cNvPr id="7" name="Picture 1" descr="Worker at back and driver's side signaling driver to raise truck bed to empty grain.">
            <a:extLst>
              <a:ext uri="{FF2B5EF4-FFF2-40B4-BE49-F238E27FC236}">
                <a16:creationId xmlns:a16="http://schemas.microsoft.com/office/drawing/2014/main" id="{2A2D927F-6ECF-0F39-5819-977C5CC219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124495" y="1264057"/>
            <a:ext cx="5829300" cy="50292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1010380-08B4-30A3-842A-232E97ACA50F}"/>
              </a:ext>
            </a:extLst>
          </p:cNvPr>
          <p:cNvSpPr>
            <a:spLocks noGrp="1"/>
          </p:cNvSpPr>
          <p:nvPr>
            <p:ph type="body" sz="quarter" idx="15"/>
          </p:nvPr>
        </p:nvSpPr>
        <p:spPr>
          <a:xfrm>
            <a:off x="6186743" y="4632732"/>
            <a:ext cx="5796329" cy="1660525"/>
          </a:xfrm>
        </p:spPr>
        <p:txBody>
          <a:bodyPr>
            <a:normAutofit/>
          </a:bodyPr>
          <a:lstStyle/>
          <a:p>
            <a:r>
              <a:rPr lang="en-US" sz="3600" dirty="0">
                <a:solidFill>
                  <a:schemeClr val="bg1"/>
                </a:solidFill>
              </a:rPr>
              <a:t>Move to driver’s side. Signal driver to raise bed. Use consistent hand signals.</a:t>
            </a:r>
          </a:p>
        </p:txBody>
      </p:sp>
    </p:spTree>
    <p:extLst>
      <p:ext uri="{BB962C8B-B14F-4D97-AF65-F5344CB8AC3E}">
        <p14:creationId xmlns:p14="http://schemas.microsoft.com/office/powerpoint/2010/main" val="392825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Disclaimers</a:t>
            </a:r>
          </a:p>
        </p:txBody>
      </p:sp>
      <p:sp>
        <p:nvSpPr>
          <p:cNvPr id="4" name="Content Placeholder 3"/>
          <p:cNvSpPr>
            <a:spLocks noGrp="1"/>
          </p:cNvSpPr>
          <p:nvPr>
            <p:ph sz="quarter" idx="13"/>
          </p:nvPr>
        </p:nvSpPr>
        <p:spPr/>
        <p:txBody>
          <a:bodyPr>
            <a:noAutofit/>
          </a:bodyPr>
          <a:lstStyle/>
          <a:p>
            <a:pPr marL="0" indent="0">
              <a:spcBef>
                <a:spcPts val="0"/>
              </a:spcBef>
              <a:buNone/>
            </a:pPr>
            <a:r>
              <a:rPr lang="en-US" dirty="0"/>
              <a:t>This material was produced under grant number SH-37173-SH1 from the Occupational Safety and Health Administration, U. S. Department of Labor. It does not necessarily reflect the views or policies of the U. S. Department of Labor, nor does mention of trade names, commercial products, or organizations imply endorsement by the U. S. Government.</a:t>
            </a:r>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CB777-A129-4AF6-9ECC-E5865CD58601}" type="slidenum">
              <a:rPr kumimoji="0" lang="en-US" sz="1000" b="0" i="0" u="none" strike="noStrike" kern="1200" cap="none" spc="0" normalizeH="0" baseline="0" noProof="0">
                <a:ln>
                  <a:noFill/>
                </a:ln>
                <a:solidFill>
                  <a:srgbClr val="181818">
                    <a:lumMod val="10000"/>
                    <a:lumOff val="90000"/>
                  </a:srgbClr>
                </a:solidFill>
                <a:effectLst/>
                <a:uLnTx/>
                <a:uFillTx/>
                <a:latin typeface="Lato Light"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181818">
                  <a:lumMod val="10000"/>
                  <a:lumOff val="90000"/>
                </a:srgbClr>
              </a:solidFill>
              <a:effectLst/>
              <a:uLnTx/>
              <a:uFillTx/>
              <a:latin typeface="Lato Light" pitchFamily="34" charset="0"/>
              <a:ea typeface="+mn-ea"/>
              <a:cs typeface="Arial" panose="020B0604020202020204" pitchFamily="34" charset="0"/>
            </a:endParaRPr>
          </a:p>
        </p:txBody>
      </p:sp>
    </p:spTree>
    <p:extLst>
      <p:ext uri="{BB962C8B-B14F-4D97-AF65-F5344CB8AC3E}">
        <p14:creationId xmlns:p14="http://schemas.microsoft.com/office/powerpoint/2010/main" val="2262393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1975-6CA5-4BFA-9784-C48CADF546A0}"/>
              </a:ext>
            </a:extLst>
          </p:cNvPr>
          <p:cNvSpPr>
            <a:spLocks noGrp="1"/>
          </p:cNvSpPr>
          <p:nvPr>
            <p:ph type="title"/>
          </p:nvPr>
        </p:nvSpPr>
        <p:spPr/>
        <p:txBody>
          <a:bodyPr/>
          <a:lstStyle/>
          <a:p>
            <a:r>
              <a:rPr lang="en-US" dirty="0">
                <a:solidFill>
                  <a:srgbClr val="142D63"/>
                </a:solidFill>
              </a:rPr>
              <a:t>Straight Trucks - Unloading </a:t>
            </a:r>
            <a:endParaRPr lang="en-VI" dirty="0">
              <a:solidFill>
                <a:srgbClr val="142D63"/>
              </a:solidFill>
            </a:endParaRPr>
          </a:p>
        </p:txBody>
      </p:sp>
      <p:pic>
        <p:nvPicPr>
          <p:cNvPr id="6" name="Content Placeholder 9" descr="Workers raking out grain from raised bed of straight truck.">
            <a:extLst>
              <a:ext uri="{FF2B5EF4-FFF2-40B4-BE49-F238E27FC236}">
                <a16:creationId xmlns:a16="http://schemas.microsoft.com/office/drawing/2014/main" id="{BDD8A15A-DB4F-477F-AB69-C57CF4FAF2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1153154"/>
            <a:ext cx="8214659" cy="5476439"/>
          </a:xfrm>
          <a:prstGeom prst="rect">
            <a:avLst/>
          </a:prstGeom>
          <a:ln w="19050">
            <a:solidFill>
              <a:srgbClr val="A3A7B3"/>
            </a:solidFill>
          </a:ln>
        </p:spPr>
      </p:pic>
      <p:sp>
        <p:nvSpPr>
          <p:cNvPr id="3" name="Text Placeholder 2">
            <a:extLst>
              <a:ext uri="{FF2B5EF4-FFF2-40B4-BE49-F238E27FC236}">
                <a16:creationId xmlns:a16="http://schemas.microsoft.com/office/drawing/2014/main" id="{FE3D6515-D412-4A9B-9222-CB4DDE4C81D1}"/>
              </a:ext>
            </a:extLst>
          </p:cNvPr>
          <p:cNvSpPr>
            <a:spLocks noGrp="1"/>
          </p:cNvSpPr>
          <p:nvPr>
            <p:ph type="body" sz="quarter" idx="13"/>
          </p:nvPr>
        </p:nvSpPr>
        <p:spPr>
          <a:xfrm>
            <a:off x="1981199" y="5464181"/>
            <a:ext cx="8214659" cy="1165412"/>
          </a:xfrm>
        </p:spPr>
        <p:txBody>
          <a:bodyPr lIns="274320" rIns="274320" bIns="91440">
            <a:normAutofit/>
          </a:bodyPr>
          <a:lstStyle/>
          <a:p>
            <a:pPr marL="0" indent="0">
              <a:buNone/>
            </a:pPr>
            <a:r>
              <a:rPr lang="en-US" sz="3600" dirty="0">
                <a:solidFill>
                  <a:schemeClr val="bg1"/>
                </a:solidFill>
              </a:rPr>
              <a:t>Rake out the corners of the truck bed. Then instruct driver to lower truck bed.</a:t>
            </a:r>
          </a:p>
          <a:p>
            <a:endParaRPr lang="en-VI" dirty="0">
              <a:solidFill>
                <a:schemeClr val="bg1"/>
              </a:solidFill>
            </a:endParaRPr>
          </a:p>
        </p:txBody>
      </p:sp>
    </p:spTree>
    <p:extLst>
      <p:ext uri="{BB962C8B-B14F-4D97-AF65-F5344CB8AC3E}">
        <p14:creationId xmlns:p14="http://schemas.microsoft.com/office/powerpoint/2010/main" val="2559986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6959-33A4-4A2D-834A-5E7AEE6339A6}"/>
              </a:ext>
            </a:extLst>
          </p:cNvPr>
          <p:cNvSpPr>
            <a:spLocks noGrp="1"/>
          </p:cNvSpPr>
          <p:nvPr>
            <p:ph type="title"/>
          </p:nvPr>
        </p:nvSpPr>
        <p:spPr/>
        <p:txBody>
          <a:bodyPr/>
          <a:lstStyle/>
          <a:p>
            <a:r>
              <a:rPr lang="en-US" dirty="0">
                <a:solidFill>
                  <a:srgbClr val="FFCE4C"/>
                </a:solidFill>
              </a:rPr>
              <a:t>Straight Trucks – Tarp Straps</a:t>
            </a:r>
            <a:endParaRPr lang="en-VI" dirty="0">
              <a:solidFill>
                <a:srgbClr val="FFCE4C"/>
              </a:solidFill>
            </a:endParaRPr>
          </a:p>
        </p:txBody>
      </p:sp>
      <p:pic>
        <p:nvPicPr>
          <p:cNvPr id="6" name="Picture 1" descr="Picture showing tarp straps being used to keep truck gate open while it unloads grain.">
            <a:extLst>
              <a:ext uri="{FF2B5EF4-FFF2-40B4-BE49-F238E27FC236}">
                <a16:creationId xmlns:a16="http://schemas.microsoft.com/office/drawing/2014/main" id="{6FDB6259-7D97-4A4D-A11C-818D6A603F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66700" y="1422252"/>
            <a:ext cx="5022527" cy="50292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90AD310-92FF-4D8B-9CA9-4BC3CE4A4D11}"/>
              </a:ext>
            </a:extLst>
          </p:cNvPr>
          <p:cNvSpPr>
            <a:spLocks noGrp="1"/>
          </p:cNvSpPr>
          <p:nvPr>
            <p:ph type="body" sz="quarter" idx="13"/>
          </p:nvPr>
        </p:nvSpPr>
        <p:spPr>
          <a:xfrm>
            <a:off x="266700" y="4805532"/>
            <a:ext cx="5036992" cy="1645920"/>
          </a:xfrm>
        </p:spPr>
        <p:txBody>
          <a:bodyPr>
            <a:normAutofit/>
          </a:bodyPr>
          <a:lstStyle/>
          <a:p>
            <a:pPr marL="0" indent="0">
              <a:buNone/>
            </a:pPr>
            <a:r>
              <a:rPr lang="en-US" sz="3600" dirty="0">
                <a:solidFill>
                  <a:srgbClr val="FFFFFF"/>
                </a:solidFill>
                <a:latin typeface="Segoe UI Black" panose="020B0A02040204020203" pitchFamily="34" charset="0"/>
                <a:ea typeface="Segoe UI Black" panose="020B0A02040204020203" pitchFamily="34" charset="0"/>
              </a:rPr>
              <a:t>Always</a:t>
            </a:r>
            <a:r>
              <a:rPr lang="en-US" sz="3600" dirty="0">
                <a:solidFill>
                  <a:srgbClr val="FFFFFF"/>
                </a:solidFill>
              </a:rPr>
              <a:t> hook the gate. Keeps it from sliding down unexpectedly.</a:t>
            </a:r>
          </a:p>
          <a:p>
            <a:endParaRPr lang="en-VI" sz="3600" dirty="0">
              <a:solidFill>
                <a:srgbClr val="FFFFFF"/>
              </a:solidFill>
            </a:endParaRPr>
          </a:p>
        </p:txBody>
      </p:sp>
      <p:pic>
        <p:nvPicPr>
          <p:cNvPr id="7" name="Content Placeholder 7" descr="Close up of trap strap showing it is brittle and worn and close to breaking. ">
            <a:extLst>
              <a:ext uri="{FF2B5EF4-FFF2-40B4-BE49-F238E27FC236}">
                <a16:creationId xmlns:a16="http://schemas.microsoft.com/office/drawing/2014/main" id="{C10EEAF4-9315-4AD5-BE23-BF6786D8B5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15648" y="1422252"/>
            <a:ext cx="6609652" cy="5029200"/>
          </a:xfrm>
          <a:prstGeom prst="rect">
            <a:avLst/>
          </a:prstGeom>
          <a:ln w="19050">
            <a:solidFill>
              <a:srgbClr val="A3A7B3"/>
            </a:solidFill>
          </a:ln>
        </p:spPr>
      </p:pic>
      <p:sp>
        <p:nvSpPr>
          <p:cNvPr id="8" name="Text Placeholder 2">
            <a:extLst>
              <a:ext uri="{FF2B5EF4-FFF2-40B4-BE49-F238E27FC236}">
                <a16:creationId xmlns:a16="http://schemas.microsoft.com/office/drawing/2014/main" id="{EE988FD0-91CC-473A-BC30-A1F8629846C0}"/>
              </a:ext>
            </a:extLst>
          </p:cNvPr>
          <p:cNvSpPr txBox="1">
            <a:spLocks/>
          </p:cNvSpPr>
          <p:nvPr/>
        </p:nvSpPr>
        <p:spPr>
          <a:xfrm>
            <a:off x="5327604" y="4838530"/>
            <a:ext cx="6609652" cy="1645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42D63"/>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solidFill>
                  <a:srgbClr val="FFFFFF"/>
                </a:solidFill>
              </a:rPr>
              <a:t>Use caution with the tarp straps.  Some get brittle/dry rotted and can break.</a:t>
            </a:r>
          </a:p>
          <a:p>
            <a:endParaRPr lang="en-VI" sz="3600" dirty="0">
              <a:solidFill>
                <a:srgbClr val="FFFFFF"/>
              </a:solidFill>
            </a:endParaRPr>
          </a:p>
        </p:txBody>
      </p:sp>
    </p:spTree>
    <p:extLst>
      <p:ext uri="{BB962C8B-B14F-4D97-AF65-F5344CB8AC3E}">
        <p14:creationId xmlns:p14="http://schemas.microsoft.com/office/powerpoint/2010/main" val="1783919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0D78B-8BBB-4AA2-BB2D-14365CB0A902}"/>
              </a:ext>
            </a:extLst>
          </p:cNvPr>
          <p:cNvSpPr>
            <a:spLocks noGrp="1"/>
          </p:cNvSpPr>
          <p:nvPr>
            <p:ph type="title"/>
          </p:nvPr>
        </p:nvSpPr>
        <p:spPr>
          <a:xfrm>
            <a:off x="268938" y="233082"/>
            <a:ext cx="4709462" cy="1356659"/>
          </a:xfrm>
        </p:spPr>
        <p:txBody>
          <a:bodyPr/>
          <a:lstStyle/>
          <a:p>
            <a:r>
              <a:rPr lang="en-US" dirty="0"/>
              <a:t>Non-Grain Objects in Dump Load</a:t>
            </a:r>
            <a:endParaRPr lang="en-VI" dirty="0"/>
          </a:p>
        </p:txBody>
      </p:sp>
      <p:sp>
        <p:nvSpPr>
          <p:cNvPr id="4" name="Text Placeholder 3">
            <a:extLst>
              <a:ext uri="{FF2B5EF4-FFF2-40B4-BE49-F238E27FC236}">
                <a16:creationId xmlns:a16="http://schemas.microsoft.com/office/drawing/2014/main" id="{E135F7FA-14FE-4178-99C4-A4C64F1E6DC4}"/>
              </a:ext>
            </a:extLst>
          </p:cNvPr>
          <p:cNvSpPr>
            <a:spLocks noGrp="1"/>
          </p:cNvSpPr>
          <p:nvPr>
            <p:ph type="body" sz="half" idx="2"/>
          </p:nvPr>
        </p:nvSpPr>
        <p:spPr>
          <a:xfrm>
            <a:off x="268938" y="1589742"/>
            <a:ext cx="4709462" cy="5268258"/>
          </a:xfrm>
        </p:spPr>
        <p:txBody>
          <a:bodyPr>
            <a:normAutofit fontScale="92500" lnSpcReduction="10000"/>
          </a:bodyPr>
          <a:lstStyle/>
          <a:p>
            <a:pPr marL="228600" indent="-228600">
              <a:spcBef>
                <a:spcPts val="600"/>
              </a:spcBef>
              <a:buFont typeface="Arial" panose="020B0604020202020204" pitchFamily="34" charset="0"/>
              <a:buChar char="•"/>
            </a:pPr>
            <a:r>
              <a:rPr lang="en-US" sz="3000" dirty="0"/>
              <a:t>100 </a:t>
            </a:r>
            <a:r>
              <a:rPr lang="en-US" sz="3000" dirty="0" err="1"/>
              <a:t>lb</a:t>
            </a:r>
            <a:r>
              <a:rPr lang="en-US" sz="3000" dirty="0"/>
              <a:t> tractor weights</a:t>
            </a:r>
          </a:p>
          <a:p>
            <a:pPr marL="228600" indent="-228600">
              <a:spcBef>
                <a:spcPts val="600"/>
              </a:spcBef>
              <a:buFont typeface="Arial" panose="020B0604020202020204" pitchFamily="34" charset="0"/>
              <a:buChar char="•"/>
            </a:pPr>
            <a:r>
              <a:rPr lang="en-US" sz="3000" dirty="0"/>
              <a:t>Cold Beer</a:t>
            </a:r>
          </a:p>
          <a:p>
            <a:pPr marL="228600" indent="-228600">
              <a:spcBef>
                <a:spcPts val="600"/>
              </a:spcBef>
              <a:buFont typeface="Arial" panose="020B0604020202020204" pitchFamily="34" charset="0"/>
              <a:buChar char="•"/>
            </a:pPr>
            <a:r>
              <a:rPr lang="en-US" sz="3000" dirty="0"/>
              <a:t>Loaded Rifle</a:t>
            </a:r>
          </a:p>
          <a:p>
            <a:pPr marL="228600" indent="-228600">
              <a:spcBef>
                <a:spcPts val="600"/>
              </a:spcBef>
              <a:buFont typeface="Arial" panose="020B0604020202020204" pitchFamily="34" charset="0"/>
              <a:buChar char="•"/>
            </a:pPr>
            <a:r>
              <a:rPr lang="en-US" sz="3000" dirty="0"/>
              <a:t>Railroad Tie</a:t>
            </a:r>
          </a:p>
          <a:p>
            <a:pPr marL="228600" indent="-228600">
              <a:spcBef>
                <a:spcPts val="600"/>
              </a:spcBef>
              <a:buFont typeface="Arial" panose="020B0604020202020204" pitchFamily="34" charset="0"/>
              <a:buChar char="•"/>
            </a:pPr>
            <a:r>
              <a:rPr lang="en-US" sz="3000" dirty="0"/>
              <a:t>Log chains</a:t>
            </a:r>
          </a:p>
          <a:p>
            <a:pPr marL="228600" indent="-228600">
              <a:spcBef>
                <a:spcPts val="600"/>
              </a:spcBef>
              <a:buFont typeface="Arial" panose="020B0604020202020204" pitchFamily="34" charset="0"/>
              <a:buChar char="•"/>
            </a:pPr>
            <a:r>
              <a:rPr lang="en-US" sz="3000" dirty="0"/>
              <a:t>Water heaters</a:t>
            </a:r>
          </a:p>
          <a:p>
            <a:pPr marL="228600" indent="-228600">
              <a:spcBef>
                <a:spcPts val="600"/>
              </a:spcBef>
              <a:buFont typeface="Arial" panose="020B0604020202020204" pitchFamily="34" charset="0"/>
              <a:buChar char="•"/>
            </a:pPr>
            <a:r>
              <a:rPr lang="en-US" sz="3000" dirty="0"/>
              <a:t>Chain saws</a:t>
            </a:r>
          </a:p>
          <a:p>
            <a:pPr marL="228600" indent="-228600">
              <a:spcBef>
                <a:spcPts val="600"/>
              </a:spcBef>
              <a:buFont typeface="Arial" panose="020B0604020202020204" pitchFamily="34" charset="0"/>
              <a:buChar char="•"/>
            </a:pPr>
            <a:r>
              <a:rPr lang="en-US" sz="3000" dirty="0"/>
              <a:t>Ladders</a:t>
            </a:r>
          </a:p>
          <a:p>
            <a:pPr marL="228600" indent="-228600">
              <a:spcBef>
                <a:spcPts val="600"/>
              </a:spcBef>
              <a:buFont typeface="Arial" panose="020B0604020202020204" pitchFamily="34" charset="0"/>
              <a:buChar char="•"/>
            </a:pPr>
            <a:r>
              <a:rPr lang="en-US" sz="3000" dirty="0"/>
              <a:t>Broken shingles</a:t>
            </a:r>
          </a:p>
          <a:p>
            <a:pPr marL="228600" indent="-228600">
              <a:spcBef>
                <a:spcPts val="600"/>
              </a:spcBef>
              <a:buFont typeface="Arial" panose="020B0604020202020204" pitchFamily="34" charset="0"/>
              <a:buChar char="•"/>
            </a:pPr>
            <a:r>
              <a:rPr lang="en-US" sz="3000" dirty="0"/>
              <a:t>Dead and live animals</a:t>
            </a:r>
          </a:p>
          <a:p>
            <a:pPr marL="228600" indent="-228600">
              <a:spcBef>
                <a:spcPts val="600"/>
              </a:spcBef>
              <a:buFont typeface="Arial" panose="020B0604020202020204" pitchFamily="34" charset="0"/>
              <a:buChar char="•"/>
            </a:pPr>
            <a:r>
              <a:rPr lang="en-US" sz="3000" dirty="0"/>
              <a:t>Cell phones</a:t>
            </a:r>
          </a:p>
          <a:p>
            <a:pPr marL="228600" indent="-228600">
              <a:spcBef>
                <a:spcPts val="600"/>
              </a:spcBef>
              <a:buFont typeface="Arial" panose="020B0604020202020204" pitchFamily="34" charset="0"/>
              <a:buChar char="•"/>
            </a:pPr>
            <a:r>
              <a:rPr lang="en-US" sz="3000" dirty="0"/>
              <a:t>1600 </a:t>
            </a:r>
            <a:r>
              <a:rPr lang="en-US" sz="3000" dirty="0" err="1"/>
              <a:t>lbs</a:t>
            </a:r>
            <a:r>
              <a:rPr lang="en-US" sz="3000" dirty="0"/>
              <a:t> of sod</a:t>
            </a:r>
            <a:endParaRPr lang="en-VI" dirty="0"/>
          </a:p>
        </p:txBody>
      </p:sp>
      <p:pic>
        <p:nvPicPr>
          <p:cNvPr id="7" name="Picture 6" descr="Grain truck unloading and metal ladder coming out with grain.">
            <a:extLst>
              <a:ext uri="{FF2B5EF4-FFF2-40B4-BE49-F238E27FC236}">
                <a16:creationId xmlns:a16="http://schemas.microsoft.com/office/drawing/2014/main" id="{12BE1969-734E-4193-A9F4-5391ED14AD4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83188" y="233082"/>
            <a:ext cx="6739874" cy="6520329"/>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BBD0AF-AB0E-42E7-BD8B-D32A0BC15956}"/>
              </a:ext>
            </a:extLst>
          </p:cNvPr>
          <p:cNvSpPr txBox="1"/>
          <p:nvPr/>
        </p:nvSpPr>
        <p:spPr>
          <a:xfrm>
            <a:off x="5292611" y="5814425"/>
            <a:ext cx="6543439" cy="738664"/>
          </a:xfrm>
          <a:prstGeom prst="rect">
            <a:avLst/>
          </a:prstGeom>
          <a:solidFill>
            <a:srgbClr val="E8E9EC"/>
          </a:solidFill>
          <a:ln>
            <a:solidFill>
              <a:srgbClr val="00B7EB"/>
            </a:solidFill>
          </a:ln>
          <a:scene3d>
            <a:camera prst="orthographicFront"/>
            <a:lightRig rig="threePt" dir="t"/>
          </a:scene3d>
          <a:sp3d>
            <a:bevelT/>
          </a:sp3d>
        </p:spPr>
        <p:txBody>
          <a:bodyPr wrap="square" lIns="45720" tIns="91440" rIns="45720" bIns="91440" rtlCol="0">
            <a:spAutoFit/>
          </a:bodyPr>
          <a:lstStyle/>
          <a:p>
            <a:pPr algn="ctr"/>
            <a:r>
              <a:rPr lang="en-US" sz="3600" spc="-100" dirty="0">
                <a:solidFill>
                  <a:srgbClr val="142D63"/>
                </a:solidFill>
                <a:latin typeface="Segoe UI Black" panose="020B0A02040204020203" pitchFamily="34" charset="0"/>
                <a:ea typeface="Segoe UI Black" panose="020B0A02040204020203" pitchFamily="34" charset="0"/>
                <a:cs typeface="Segoe UI Semilight" panose="020B0402040204020203" pitchFamily="34" charset="0"/>
              </a:rPr>
              <a:t>Stay Clear </a:t>
            </a:r>
            <a:r>
              <a:rPr lang="en-US" sz="3600" spc="-100" dirty="0">
                <a:solidFill>
                  <a:srgbClr val="142D63"/>
                </a:solidFill>
                <a:latin typeface="Segoe UI Semilight" panose="020B0402040204020203" pitchFamily="34" charset="0"/>
                <a:cs typeface="Segoe UI Semilight" panose="020B0402040204020203" pitchFamily="34" charset="0"/>
              </a:rPr>
              <a:t>as truck bed is hoisted.</a:t>
            </a:r>
            <a:endParaRPr lang="en-VI" sz="3600" spc="-100" dirty="0">
              <a:solidFill>
                <a:srgbClr val="142D63"/>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42269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rrow indicates piece of angle iron that flowed out of truck bed with grain striking worker in the knee.">
            <a:extLst>
              <a:ext uri="{FF2B5EF4-FFF2-40B4-BE49-F238E27FC236}">
                <a16:creationId xmlns:a16="http://schemas.microsoft.com/office/drawing/2014/main" id="{AC1C21FC-2F19-97E2-6AA3-FDF3E186188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29368" y="241727"/>
            <a:ext cx="6489469" cy="5525193"/>
          </a:xfrm>
          <a:prstGeom prst="rect">
            <a:avLst/>
          </a:prstGeom>
        </p:spPr>
      </p:pic>
      <p:pic>
        <p:nvPicPr>
          <p:cNvPr id="9" name="Picture 8" descr="Red circle indicates piece of angle iron in raised truck bed that workers could not see.">
            <a:extLst>
              <a:ext uri="{FF2B5EF4-FFF2-40B4-BE49-F238E27FC236}">
                <a16:creationId xmlns:a16="http://schemas.microsoft.com/office/drawing/2014/main" id="{042A7CFA-7F91-C0D4-A35A-8E5D74DE50C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837" y="201189"/>
            <a:ext cx="5868785" cy="5525193"/>
          </a:xfrm>
          <a:prstGeom prst="rect">
            <a:avLst/>
          </a:prstGeom>
        </p:spPr>
      </p:pic>
      <p:sp>
        <p:nvSpPr>
          <p:cNvPr id="20" name="Title 19">
            <a:extLst>
              <a:ext uri="{FF2B5EF4-FFF2-40B4-BE49-F238E27FC236}">
                <a16:creationId xmlns:a16="http://schemas.microsoft.com/office/drawing/2014/main" id="{71101852-F6DD-47DF-8EFF-C4C77BE27395}"/>
              </a:ext>
            </a:extLst>
          </p:cNvPr>
          <p:cNvSpPr>
            <a:spLocks noGrp="1"/>
          </p:cNvSpPr>
          <p:nvPr>
            <p:ph type="title"/>
          </p:nvPr>
        </p:nvSpPr>
        <p:spPr>
          <a:xfrm>
            <a:off x="3028334" y="241727"/>
            <a:ext cx="6135331" cy="786552"/>
          </a:xfrm>
        </p:spPr>
        <p:txBody>
          <a:bodyPr/>
          <a:lstStyle/>
          <a:p>
            <a:r>
              <a:rPr lang="en-US" dirty="0">
                <a:solidFill>
                  <a:srgbClr val="FFCE4C"/>
                </a:solidFill>
              </a:rPr>
              <a:t>Foreign Object Hazard</a:t>
            </a:r>
            <a:endParaRPr lang="en-VI" dirty="0">
              <a:solidFill>
                <a:srgbClr val="FFCE4C"/>
              </a:solidFill>
            </a:endParaRPr>
          </a:p>
        </p:txBody>
      </p:sp>
      <p:sp>
        <p:nvSpPr>
          <p:cNvPr id="21" name="Text Placeholder 20">
            <a:extLst>
              <a:ext uri="{FF2B5EF4-FFF2-40B4-BE49-F238E27FC236}">
                <a16:creationId xmlns:a16="http://schemas.microsoft.com/office/drawing/2014/main" id="{3F711921-7C78-4C76-B44C-C4D9971C404A}"/>
              </a:ext>
            </a:extLst>
          </p:cNvPr>
          <p:cNvSpPr>
            <a:spLocks noGrp="1"/>
          </p:cNvSpPr>
          <p:nvPr>
            <p:ph type="body" sz="quarter" idx="13"/>
          </p:nvPr>
        </p:nvSpPr>
        <p:spPr>
          <a:xfrm>
            <a:off x="165841" y="5743551"/>
            <a:ext cx="5382572" cy="1097280"/>
          </a:xfrm>
        </p:spPr>
        <p:txBody>
          <a:bodyPr/>
          <a:lstStyle/>
          <a:p>
            <a:pPr marL="0" indent="0" algn="ctr">
              <a:buNone/>
            </a:pPr>
            <a:r>
              <a:rPr lang="en-US" dirty="0"/>
              <a:t>Large piece of angle iron wedged into truck bed.</a:t>
            </a:r>
            <a:endParaRPr lang="en-VI" dirty="0"/>
          </a:p>
        </p:txBody>
      </p:sp>
      <p:sp>
        <p:nvSpPr>
          <p:cNvPr id="23" name="Text Placeholder 20">
            <a:extLst>
              <a:ext uri="{FF2B5EF4-FFF2-40B4-BE49-F238E27FC236}">
                <a16:creationId xmlns:a16="http://schemas.microsoft.com/office/drawing/2014/main" id="{13D14D43-EC38-47FC-AEEB-922474FE29F9}"/>
              </a:ext>
            </a:extLst>
          </p:cNvPr>
          <p:cNvSpPr txBox="1">
            <a:spLocks/>
          </p:cNvSpPr>
          <p:nvPr/>
        </p:nvSpPr>
        <p:spPr>
          <a:xfrm>
            <a:off x="5548411" y="5743551"/>
            <a:ext cx="6448606" cy="1114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42D63"/>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Iron came out striking worker's knee. No serious injury sustained.</a:t>
            </a:r>
            <a:endParaRPr lang="en-VI" dirty="0"/>
          </a:p>
        </p:txBody>
      </p:sp>
    </p:spTree>
    <p:extLst>
      <p:ext uri="{BB962C8B-B14F-4D97-AF65-F5344CB8AC3E}">
        <p14:creationId xmlns:p14="http://schemas.microsoft.com/office/powerpoint/2010/main" val="3586654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24DD-46A2-4205-A968-48A4A8DADB3E}"/>
              </a:ext>
            </a:extLst>
          </p:cNvPr>
          <p:cNvSpPr>
            <a:spLocks noGrp="1"/>
          </p:cNvSpPr>
          <p:nvPr>
            <p:ph type="title"/>
          </p:nvPr>
        </p:nvSpPr>
        <p:spPr/>
        <p:txBody>
          <a:bodyPr/>
          <a:lstStyle/>
          <a:p>
            <a:r>
              <a:rPr lang="en-US" dirty="0">
                <a:solidFill>
                  <a:srgbClr val="FFCE4C"/>
                </a:solidFill>
              </a:rPr>
              <a:t>Opening Tandems/Cargo Doors</a:t>
            </a:r>
            <a:endParaRPr lang="en-VI" dirty="0">
              <a:solidFill>
                <a:srgbClr val="FFCE4C"/>
              </a:solidFill>
            </a:endParaRPr>
          </a:p>
        </p:txBody>
      </p:sp>
      <p:sp>
        <p:nvSpPr>
          <p:cNvPr id="3" name="Text Placeholder 2">
            <a:extLst>
              <a:ext uri="{FF2B5EF4-FFF2-40B4-BE49-F238E27FC236}">
                <a16:creationId xmlns:a16="http://schemas.microsoft.com/office/drawing/2014/main" id="{DD6997A5-DA02-4D0B-BF1C-C1DF79295731}"/>
              </a:ext>
            </a:extLst>
          </p:cNvPr>
          <p:cNvSpPr>
            <a:spLocks noGrp="1"/>
          </p:cNvSpPr>
          <p:nvPr>
            <p:ph type="body" sz="quarter" idx="13"/>
          </p:nvPr>
        </p:nvSpPr>
        <p:spPr>
          <a:xfrm>
            <a:off x="167714" y="5269235"/>
            <a:ext cx="4441078" cy="1097280"/>
          </a:xfrm>
        </p:spPr>
        <p:txBody>
          <a:bodyPr/>
          <a:lstStyle/>
          <a:p>
            <a:pPr marL="0" indent="0">
              <a:buNone/>
            </a:pPr>
            <a:r>
              <a:rPr lang="en-US" dirty="0"/>
              <a:t>Open small gate to take pressure off door</a:t>
            </a:r>
            <a:endParaRPr lang="en-VI" dirty="0"/>
          </a:p>
        </p:txBody>
      </p:sp>
      <p:sp>
        <p:nvSpPr>
          <p:cNvPr id="22" name="Text Placeholder 2">
            <a:extLst>
              <a:ext uri="{FF2B5EF4-FFF2-40B4-BE49-F238E27FC236}">
                <a16:creationId xmlns:a16="http://schemas.microsoft.com/office/drawing/2014/main" id="{22A7081E-6452-4E08-BB56-0860F95FDB74}"/>
              </a:ext>
            </a:extLst>
          </p:cNvPr>
          <p:cNvSpPr txBox="1">
            <a:spLocks/>
          </p:cNvSpPr>
          <p:nvPr/>
        </p:nvSpPr>
        <p:spPr>
          <a:xfrm>
            <a:off x="8886452" y="5260547"/>
            <a:ext cx="3146986" cy="1097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FFFFFF"/>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FFFFFF"/>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Then open cargo door</a:t>
            </a:r>
          </a:p>
          <a:p>
            <a:pPr marL="0" indent="0">
              <a:buFont typeface="Arial" panose="020B0604020202020204" pitchFamily="34" charset="0"/>
              <a:buNone/>
            </a:pPr>
            <a:endParaRPr lang="en-VI" dirty="0"/>
          </a:p>
        </p:txBody>
      </p:sp>
      <p:pic>
        <p:nvPicPr>
          <p:cNvPr id="5" name="Picture 4" descr="Shows worker opening small gate on back of grain truck to relieve pressure off cargo doors.">
            <a:extLst>
              <a:ext uri="{FF2B5EF4-FFF2-40B4-BE49-F238E27FC236}">
                <a16:creationId xmlns:a16="http://schemas.microsoft.com/office/drawing/2014/main" id="{F1793CCE-8358-8EA9-4C44-3192185588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3483" y="1014958"/>
            <a:ext cx="11865033" cy="4153593"/>
          </a:xfrm>
          <a:prstGeom prst="rect">
            <a:avLst/>
          </a:prstGeom>
        </p:spPr>
      </p:pic>
    </p:spTree>
    <p:extLst>
      <p:ext uri="{BB962C8B-B14F-4D97-AF65-F5344CB8AC3E}">
        <p14:creationId xmlns:p14="http://schemas.microsoft.com/office/powerpoint/2010/main" val="4231534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3544-E3D5-4E2F-B7DB-86BEC156D452}"/>
              </a:ext>
            </a:extLst>
          </p:cNvPr>
          <p:cNvSpPr>
            <a:spLocks noGrp="1"/>
          </p:cNvSpPr>
          <p:nvPr>
            <p:ph type="title"/>
          </p:nvPr>
        </p:nvSpPr>
        <p:spPr/>
        <p:txBody>
          <a:bodyPr/>
          <a:lstStyle/>
          <a:p>
            <a:r>
              <a:rPr lang="en-US" dirty="0"/>
              <a:t>Emptying Tandems/Cargo Doors</a:t>
            </a:r>
            <a:endParaRPr lang="en-VI" dirty="0"/>
          </a:p>
        </p:txBody>
      </p:sp>
      <p:sp>
        <p:nvSpPr>
          <p:cNvPr id="3" name="Content Placeholder 2">
            <a:extLst>
              <a:ext uri="{FF2B5EF4-FFF2-40B4-BE49-F238E27FC236}">
                <a16:creationId xmlns:a16="http://schemas.microsoft.com/office/drawing/2014/main" id="{768FFA9E-635C-4B38-9387-47601CF9FEEE}"/>
              </a:ext>
            </a:extLst>
          </p:cNvPr>
          <p:cNvSpPr>
            <a:spLocks noGrp="1"/>
          </p:cNvSpPr>
          <p:nvPr>
            <p:ph idx="1"/>
          </p:nvPr>
        </p:nvSpPr>
        <p:spPr>
          <a:xfrm>
            <a:off x="775747" y="1526812"/>
            <a:ext cx="7179982" cy="3389433"/>
          </a:xfrm>
        </p:spPr>
        <p:txBody>
          <a:bodyPr>
            <a:normAutofit/>
          </a:bodyPr>
          <a:lstStyle/>
          <a:p>
            <a:pPr marL="0" indent="0">
              <a:lnSpc>
                <a:spcPct val="100000"/>
              </a:lnSpc>
              <a:buNone/>
            </a:pPr>
            <a:r>
              <a:rPr lang="en-US" sz="3600" dirty="0"/>
              <a:t>Tremendous pressure can be pushing on the door, especially if the bed is raised. </a:t>
            </a:r>
          </a:p>
          <a:p>
            <a:pPr marL="0" indent="0">
              <a:lnSpc>
                <a:spcPct val="100000"/>
              </a:lnSpc>
              <a:buNone/>
            </a:pPr>
            <a:r>
              <a:rPr lang="en-US" sz="3600" dirty="0"/>
              <a:t>Can cause cargo door to open violently. </a:t>
            </a:r>
          </a:p>
          <a:p>
            <a:pPr>
              <a:lnSpc>
                <a:spcPct val="100000"/>
              </a:lnSpc>
            </a:pPr>
            <a:endParaRPr lang="en-VI" sz="3600" dirty="0"/>
          </a:p>
        </p:txBody>
      </p:sp>
      <p:pic>
        <p:nvPicPr>
          <p:cNvPr id="4" name="Picture 4" descr="Shows cargo door violently opened by grain pressure and grain exploding out of back of truck.">
            <a:extLst>
              <a:ext uri="{FF2B5EF4-FFF2-40B4-BE49-F238E27FC236}">
                <a16:creationId xmlns:a16="http://schemas.microsoft.com/office/drawing/2014/main" id="{CFDE6882-AF7E-4656-9D78-3C2BADFE53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6752" y="1490093"/>
            <a:ext cx="3981009" cy="5303101"/>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701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howing worker to the left side of open cargo door at back of grain truck while it is unloading grain and right door partially opened to avoid being in the way when truck bed is fully hoisted. Arrow shows the interference.">
            <a:extLst>
              <a:ext uri="{FF2B5EF4-FFF2-40B4-BE49-F238E27FC236}">
                <a16:creationId xmlns:a16="http://schemas.microsoft.com/office/drawing/2014/main" id="{4CAFD4D8-2195-9167-231C-2E7E455570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8158513" cy="6858000"/>
          </a:xfrm>
          <a:prstGeom prst="rect">
            <a:avLst/>
          </a:prstGeom>
        </p:spPr>
      </p:pic>
      <p:sp>
        <p:nvSpPr>
          <p:cNvPr id="2" name="Title 1">
            <a:extLst>
              <a:ext uri="{FF2B5EF4-FFF2-40B4-BE49-F238E27FC236}">
                <a16:creationId xmlns:a16="http://schemas.microsoft.com/office/drawing/2014/main" id="{A62FEF8F-34AF-67FC-D162-96E94D6CF0E8}"/>
              </a:ext>
            </a:extLst>
          </p:cNvPr>
          <p:cNvSpPr>
            <a:spLocks noGrp="1"/>
          </p:cNvSpPr>
          <p:nvPr>
            <p:ph type="title"/>
          </p:nvPr>
        </p:nvSpPr>
        <p:spPr>
          <a:xfrm>
            <a:off x="899135" y="0"/>
            <a:ext cx="6360242" cy="786552"/>
          </a:xfrm>
        </p:spPr>
        <p:txBody>
          <a:bodyPr/>
          <a:lstStyle/>
          <a:p>
            <a:r>
              <a:rPr lang="en-US" dirty="0">
                <a:solidFill>
                  <a:srgbClr val="FFCE4C"/>
                </a:solidFill>
              </a:rPr>
              <a:t>Right Side Cargo Door</a:t>
            </a:r>
            <a:endParaRPr lang="en-VI" dirty="0">
              <a:solidFill>
                <a:srgbClr val="FFCE4C"/>
              </a:solidFill>
            </a:endParaRPr>
          </a:p>
        </p:txBody>
      </p:sp>
      <p:sp>
        <p:nvSpPr>
          <p:cNvPr id="3" name="Text Placeholder 2">
            <a:extLst>
              <a:ext uri="{FF2B5EF4-FFF2-40B4-BE49-F238E27FC236}">
                <a16:creationId xmlns:a16="http://schemas.microsoft.com/office/drawing/2014/main" id="{2E55D7EF-43EC-49E7-2672-0A1897CAFCB4}"/>
              </a:ext>
            </a:extLst>
          </p:cNvPr>
          <p:cNvSpPr>
            <a:spLocks noGrp="1"/>
          </p:cNvSpPr>
          <p:nvPr>
            <p:ph type="body" sz="quarter" idx="13"/>
          </p:nvPr>
        </p:nvSpPr>
        <p:spPr>
          <a:xfrm>
            <a:off x="8301038" y="1301875"/>
            <a:ext cx="3624262" cy="4943101"/>
          </a:xfrm>
        </p:spPr>
        <p:txBody>
          <a:bodyPr>
            <a:normAutofit/>
          </a:bodyPr>
          <a:lstStyle/>
          <a:p>
            <a:pPr marL="0" indent="0">
              <a:buNone/>
            </a:pPr>
            <a:r>
              <a:rPr lang="en-US" sz="3600" dirty="0">
                <a:solidFill>
                  <a:schemeClr val="bg1"/>
                </a:solidFill>
              </a:rPr>
              <a:t>Some companies do not open the right cargo door.  </a:t>
            </a:r>
          </a:p>
          <a:p>
            <a:pPr marL="0" indent="0">
              <a:spcBef>
                <a:spcPts val="1800"/>
              </a:spcBef>
              <a:buNone/>
            </a:pPr>
            <a:r>
              <a:rPr lang="en-US" sz="3600" dirty="0">
                <a:solidFill>
                  <a:schemeClr val="bg1"/>
                </a:solidFill>
              </a:rPr>
              <a:t>When the bed is hoisted up all the way it can damage the door. </a:t>
            </a:r>
          </a:p>
          <a:p>
            <a:endParaRPr lang="en-VI" dirty="0">
              <a:solidFill>
                <a:schemeClr val="bg1"/>
              </a:solidFill>
            </a:endParaRPr>
          </a:p>
        </p:txBody>
      </p:sp>
    </p:spTree>
    <p:extLst>
      <p:ext uri="{BB962C8B-B14F-4D97-AF65-F5344CB8AC3E}">
        <p14:creationId xmlns:p14="http://schemas.microsoft.com/office/powerpoint/2010/main" val="769802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8A9B-8835-4045-9041-9EF7BF8BCA6C}"/>
              </a:ext>
            </a:extLst>
          </p:cNvPr>
          <p:cNvSpPr>
            <a:spLocks noGrp="1"/>
          </p:cNvSpPr>
          <p:nvPr>
            <p:ph type="title"/>
          </p:nvPr>
        </p:nvSpPr>
        <p:spPr/>
        <p:txBody>
          <a:bodyPr/>
          <a:lstStyle/>
          <a:p>
            <a:r>
              <a:rPr lang="en-US" dirty="0"/>
              <a:t>Wagons</a:t>
            </a:r>
            <a:endParaRPr lang="en-VI" dirty="0"/>
          </a:p>
        </p:txBody>
      </p:sp>
      <p:sp>
        <p:nvSpPr>
          <p:cNvPr id="3" name="Content Placeholder 2">
            <a:extLst>
              <a:ext uri="{FF2B5EF4-FFF2-40B4-BE49-F238E27FC236}">
                <a16:creationId xmlns:a16="http://schemas.microsoft.com/office/drawing/2014/main" id="{1A516C38-9CDA-4F8B-9749-6AAABB78DC33}"/>
              </a:ext>
            </a:extLst>
          </p:cNvPr>
          <p:cNvSpPr>
            <a:spLocks noGrp="1"/>
          </p:cNvSpPr>
          <p:nvPr>
            <p:ph idx="1"/>
          </p:nvPr>
        </p:nvSpPr>
        <p:spPr>
          <a:xfrm>
            <a:off x="119985" y="1553840"/>
            <a:ext cx="4891753" cy="3383920"/>
          </a:xfrm>
        </p:spPr>
        <p:txBody>
          <a:bodyPr/>
          <a:lstStyle/>
          <a:p>
            <a:r>
              <a:rPr lang="en-US" dirty="0"/>
              <a:t>Stand to the side to turn the wheel</a:t>
            </a:r>
          </a:p>
          <a:p>
            <a:r>
              <a:rPr lang="en-US" dirty="0"/>
              <a:t>Step away from the wagon as the grain unloads</a:t>
            </a:r>
          </a:p>
          <a:p>
            <a:r>
              <a:rPr lang="en-US" dirty="0"/>
              <a:t>Wear gloves</a:t>
            </a:r>
            <a:endParaRPr lang="en-VI" dirty="0"/>
          </a:p>
        </p:txBody>
      </p:sp>
      <p:pic>
        <p:nvPicPr>
          <p:cNvPr id="8" name="Picture 7" descr="Worker standing to side of wheel opening mechanism on back of grain truck to turn it to open the gate.">
            <a:extLst>
              <a:ext uri="{FF2B5EF4-FFF2-40B4-BE49-F238E27FC236}">
                <a16:creationId xmlns:a16="http://schemas.microsoft.com/office/drawing/2014/main" id="{F90215D8-EA66-8595-385B-BA7DCCA006D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11739" y="1503061"/>
            <a:ext cx="7060276" cy="5306291"/>
          </a:xfrm>
          <a:prstGeom prst="rect">
            <a:avLst/>
          </a:prstGeom>
        </p:spPr>
      </p:pic>
    </p:spTree>
    <p:extLst>
      <p:ext uri="{BB962C8B-B14F-4D97-AF65-F5344CB8AC3E}">
        <p14:creationId xmlns:p14="http://schemas.microsoft.com/office/powerpoint/2010/main" val="2817689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2B9D-C0DA-2FB9-DDF1-6073E48250CE}"/>
              </a:ext>
            </a:extLst>
          </p:cNvPr>
          <p:cNvSpPr>
            <a:spLocks noGrp="1"/>
          </p:cNvSpPr>
          <p:nvPr>
            <p:ph type="title"/>
          </p:nvPr>
        </p:nvSpPr>
        <p:spPr/>
        <p:txBody>
          <a:bodyPr/>
          <a:lstStyle/>
          <a:p>
            <a:r>
              <a:rPr lang="en-US" dirty="0"/>
              <a:t>Struck-By Hazard</a:t>
            </a:r>
            <a:endParaRPr lang="en-VI" dirty="0"/>
          </a:p>
        </p:txBody>
      </p:sp>
      <p:pic>
        <p:nvPicPr>
          <p:cNvPr id="4" name="Picture 3" descr="Worker standing to side of wheel opening mechanism on back of grain truck to turn it to open the gate.">
            <a:extLst>
              <a:ext uri="{FF2B5EF4-FFF2-40B4-BE49-F238E27FC236}">
                <a16:creationId xmlns:a16="http://schemas.microsoft.com/office/drawing/2014/main" id="{67829050-00BA-9296-A941-E2D2019B1C5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278" y="1014958"/>
            <a:ext cx="7689273" cy="5771804"/>
          </a:xfrm>
          <a:prstGeom prst="rect">
            <a:avLst/>
          </a:prstGeom>
        </p:spPr>
      </p:pic>
      <p:pic>
        <p:nvPicPr>
          <p:cNvPr id="6" name="Picture 5" descr="Shows arrow pointing to space between two grain carts which should not be used to cross between.">
            <a:extLst>
              <a:ext uri="{FF2B5EF4-FFF2-40B4-BE49-F238E27FC236}">
                <a16:creationId xmlns:a16="http://schemas.microsoft.com/office/drawing/2014/main" id="{E6A8C576-1C49-C927-1B6C-8D1B7FDDDC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54591" y="932205"/>
            <a:ext cx="4026131" cy="3028604"/>
          </a:xfrm>
          <a:prstGeom prst="rect">
            <a:avLst/>
          </a:prstGeom>
        </p:spPr>
      </p:pic>
      <p:sp>
        <p:nvSpPr>
          <p:cNvPr id="8" name="Text Placeholder 4">
            <a:extLst>
              <a:ext uri="{FF2B5EF4-FFF2-40B4-BE49-F238E27FC236}">
                <a16:creationId xmlns:a16="http://schemas.microsoft.com/office/drawing/2014/main" id="{1D922D79-D145-97FE-8AB3-E4612C2E8249}"/>
              </a:ext>
            </a:extLst>
          </p:cNvPr>
          <p:cNvSpPr txBox="1">
            <a:spLocks/>
          </p:cNvSpPr>
          <p:nvPr/>
        </p:nvSpPr>
        <p:spPr>
          <a:xfrm>
            <a:off x="8122983" y="4136231"/>
            <a:ext cx="3831295" cy="2443163"/>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FCE4C"/>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1800"/>
              </a:spcBef>
            </a:pPr>
            <a:r>
              <a:rPr lang="en-US" sz="3600" dirty="0"/>
              <a:t>Do </a:t>
            </a:r>
            <a:r>
              <a:rPr lang="en-US" sz="3600" dirty="0">
                <a:latin typeface="Segoe UI Black" panose="020B0A02040204020203" pitchFamily="34" charset="0"/>
                <a:ea typeface="Segoe UI Black" panose="020B0A02040204020203" pitchFamily="34" charset="0"/>
              </a:rPr>
              <a:t>NOT</a:t>
            </a:r>
            <a:r>
              <a:rPr lang="en-US" sz="3600" dirty="0"/>
              <a:t> cross between wagons.</a:t>
            </a:r>
          </a:p>
        </p:txBody>
      </p:sp>
    </p:spTree>
    <p:extLst>
      <p:ext uri="{BB962C8B-B14F-4D97-AF65-F5344CB8AC3E}">
        <p14:creationId xmlns:p14="http://schemas.microsoft.com/office/powerpoint/2010/main" val="3290549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DA06DB-26BD-4078-A6DD-3F05FE0C8BB8}"/>
              </a:ext>
            </a:extLst>
          </p:cNvPr>
          <p:cNvSpPr>
            <a:spLocks noGrp="1"/>
          </p:cNvSpPr>
          <p:nvPr>
            <p:ph type="title"/>
          </p:nvPr>
        </p:nvSpPr>
        <p:spPr/>
        <p:txBody>
          <a:bodyPr/>
          <a:lstStyle/>
          <a:p>
            <a:r>
              <a:rPr lang="en-US" dirty="0"/>
              <a:t>Hooper Bottom Trailers</a:t>
            </a:r>
            <a:endParaRPr lang="en-VI" dirty="0"/>
          </a:p>
        </p:txBody>
      </p:sp>
      <p:pic>
        <p:nvPicPr>
          <p:cNvPr id="10" name="Picture 5" descr="Shows worker operating crank to open the hopper bottom of grain truck.">
            <a:extLst>
              <a:ext uri="{FF2B5EF4-FFF2-40B4-BE49-F238E27FC236}">
                <a16:creationId xmlns:a16="http://schemas.microsoft.com/office/drawing/2014/main" id="{406E352F-7964-4FAD-82A0-12CCA583C3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1077222"/>
            <a:ext cx="3429749" cy="45720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Shows close-up of crank on hopper bottom grain truck.">
            <a:extLst>
              <a:ext uri="{FF2B5EF4-FFF2-40B4-BE49-F238E27FC236}">
                <a16:creationId xmlns:a16="http://schemas.microsoft.com/office/drawing/2014/main" id="{AF079078-AC68-4B2D-B698-DEAF5ED4ADB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96449" y="1077222"/>
            <a:ext cx="4569010" cy="32004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shows a modified crank on hopper bottom to prevent the crank from dropping into dump pit.">
            <a:extLst>
              <a:ext uri="{FF2B5EF4-FFF2-40B4-BE49-F238E27FC236}">
                <a16:creationId xmlns:a16="http://schemas.microsoft.com/office/drawing/2014/main" id="{3E58BE8A-884D-4AFD-AC0C-E9D06ACB1A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96449" y="3514264"/>
            <a:ext cx="4569010" cy="3048077"/>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30FCE88F-E8C9-4DDC-9253-13B645356E37}"/>
              </a:ext>
            </a:extLst>
          </p:cNvPr>
          <p:cNvSpPr>
            <a:spLocks noGrp="1"/>
          </p:cNvSpPr>
          <p:nvPr>
            <p:ph type="body" sz="quarter" idx="13"/>
          </p:nvPr>
        </p:nvSpPr>
        <p:spPr>
          <a:xfrm>
            <a:off x="3694954" y="5605861"/>
            <a:ext cx="4572000" cy="946215"/>
          </a:xfrm>
        </p:spPr>
        <p:txBody>
          <a:bodyPr>
            <a:normAutofit/>
          </a:bodyPr>
          <a:lstStyle/>
          <a:p>
            <a:pPr marL="0" indent="0" algn="ctr">
              <a:buNone/>
            </a:pPr>
            <a:r>
              <a:rPr lang="en-US" sz="2800" dirty="0">
                <a:solidFill>
                  <a:srgbClr val="FFFFFF"/>
                </a:solidFill>
              </a:rPr>
              <a:t>Modified crank to prevent dropping into the pit</a:t>
            </a:r>
          </a:p>
          <a:p>
            <a:pPr algn="ctr"/>
            <a:endParaRPr lang="en-VI" sz="2800" dirty="0">
              <a:solidFill>
                <a:srgbClr val="FFFFFF"/>
              </a:solidFill>
            </a:endParaRPr>
          </a:p>
        </p:txBody>
      </p:sp>
      <p:pic>
        <p:nvPicPr>
          <p:cNvPr id="3" name="Picture 2" descr="Shows worker bending at awkward angle to operate crank for hopper bottom grain truck.">
            <a:extLst>
              <a:ext uri="{FF2B5EF4-FFF2-40B4-BE49-F238E27FC236}">
                <a16:creationId xmlns:a16="http://schemas.microsoft.com/office/drawing/2014/main" id="{90EB75FD-9566-8729-154E-E665EC0D2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2678" y="1605469"/>
            <a:ext cx="3695700" cy="3238500"/>
          </a:xfrm>
          <a:prstGeom prst="rect">
            <a:avLst/>
          </a:prstGeom>
        </p:spPr>
      </p:pic>
    </p:spTree>
    <p:extLst>
      <p:ext uri="{BB962C8B-B14F-4D97-AF65-F5344CB8AC3E}">
        <p14:creationId xmlns:p14="http://schemas.microsoft.com/office/powerpoint/2010/main" val="1983092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DE0C44-9561-477E-B252-0C5EC81C2B0E}"/>
              </a:ext>
            </a:extLst>
          </p:cNvPr>
          <p:cNvSpPr>
            <a:spLocks noGrp="1"/>
          </p:cNvSpPr>
          <p:nvPr>
            <p:ph type="title"/>
          </p:nvPr>
        </p:nvSpPr>
        <p:spPr/>
        <p:txBody>
          <a:bodyPr/>
          <a:lstStyle/>
          <a:p>
            <a:r>
              <a:rPr lang="en-US" dirty="0"/>
              <a:t>Rights &amp; Responsibilities</a:t>
            </a:r>
            <a:endParaRPr lang="en-VI" dirty="0"/>
          </a:p>
        </p:txBody>
      </p:sp>
      <p:sp>
        <p:nvSpPr>
          <p:cNvPr id="3" name="Content Placeholder 2">
            <a:extLst>
              <a:ext uri="{FF2B5EF4-FFF2-40B4-BE49-F238E27FC236}">
                <a16:creationId xmlns:a16="http://schemas.microsoft.com/office/drawing/2014/main" id="{50C8617B-BD88-48DB-8351-5D91F3CDD8FF}"/>
              </a:ext>
            </a:extLst>
          </p:cNvPr>
          <p:cNvSpPr>
            <a:spLocks noGrp="1"/>
          </p:cNvSpPr>
          <p:nvPr>
            <p:ph sz="quarter" idx="13"/>
          </p:nvPr>
        </p:nvSpPr>
        <p:spPr/>
        <p:txBody>
          <a:bodyPr>
            <a:normAutofit lnSpcReduction="10000"/>
          </a:bodyPr>
          <a:lstStyle/>
          <a:p>
            <a:pPr marL="0" indent="0">
              <a:spcBef>
                <a:spcPts val="0"/>
              </a:spcBef>
              <a:spcAft>
                <a:spcPts val="1200"/>
              </a:spcAft>
              <a:buNone/>
              <a:defRPr/>
            </a:pPr>
            <a:r>
              <a:rPr lang="en-US" sz="3600" b="1" dirty="0">
                <a:solidFill>
                  <a:srgbClr val="F4A61F"/>
                </a:solidFill>
                <a:latin typeface="Arial Black" panose="020B0A04020102020204" pitchFamily="34" charset="0"/>
              </a:rPr>
              <a:t>Employees are entitled to:</a:t>
            </a:r>
          </a:p>
          <a:p>
            <a:pPr>
              <a:spcBef>
                <a:spcPts val="0"/>
              </a:spcBef>
              <a:defRPr/>
            </a:pPr>
            <a:r>
              <a:rPr lang="en-US" dirty="0">
                <a:solidFill>
                  <a:srgbClr val="181818"/>
                </a:solidFill>
              </a:rPr>
              <a:t>Safe &amp; healthy working conditions</a:t>
            </a:r>
          </a:p>
          <a:p>
            <a:pPr>
              <a:defRPr/>
            </a:pPr>
            <a:r>
              <a:rPr lang="en-US" dirty="0">
                <a:solidFill>
                  <a:srgbClr val="181818"/>
                </a:solidFill>
              </a:rPr>
              <a:t>Fair compensation for all hours worked</a:t>
            </a:r>
          </a:p>
          <a:p>
            <a:pPr>
              <a:defRPr/>
            </a:pPr>
            <a:r>
              <a:rPr lang="en-US" dirty="0">
                <a:solidFill>
                  <a:srgbClr val="181818"/>
                </a:solidFill>
              </a:rPr>
              <a:t>Report unsafe conditions without retaliation</a:t>
            </a:r>
          </a:p>
          <a:p>
            <a:pPr lvl="1">
              <a:defRPr/>
            </a:pPr>
            <a:r>
              <a:rPr lang="en-US" dirty="0">
                <a:solidFill>
                  <a:srgbClr val="181818"/>
                </a:solidFill>
              </a:rPr>
              <a:t>Call, write or email the OSHA area office within 30 days to report employer retaliation</a:t>
            </a:r>
          </a:p>
          <a:p>
            <a:pPr marL="0" indent="0" algn="ctr">
              <a:spcBef>
                <a:spcPts val="1800"/>
              </a:spcBef>
              <a:buNone/>
              <a:defRPr/>
            </a:pPr>
            <a:r>
              <a:rPr lang="en-US" b="1" i="1" dirty="0">
                <a:solidFill>
                  <a:srgbClr val="181818"/>
                </a:solidFill>
                <a:latin typeface="Lato Black" panose="020F0A02020204030203" pitchFamily="34" charset="0"/>
              </a:rPr>
              <a:t>Employers are responsible for providing a safe workplace free from known hazards.</a:t>
            </a:r>
          </a:p>
          <a:p>
            <a:pPr marL="0" indent="0" algn="ctr">
              <a:buClrTx/>
              <a:buSzTx/>
              <a:buNone/>
              <a:defRPr/>
            </a:pPr>
            <a:r>
              <a:rPr lang="en-US" sz="3000" b="1" dirty="0">
                <a:solidFill>
                  <a:srgbClr val="F79646">
                    <a:lumMod val="75000"/>
                  </a:srgbClr>
                </a:solidFill>
              </a:rPr>
              <a:t> </a:t>
            </a:r>
            <a:r>
              <a:rPr lang="en-US" sz="2800" b="1" dirty="0">
                <a:solidFill>
                  <a:srgbClr val="F79646">
                    <a:lumMod val="75000"/>
                  </a:srgbClr>
                </a:solidFill>
                <a:hlinkClick r:id="rId3"/>
              </a:rPr>
              <a:t>www.osha.gov</a:t>
            </a:r>
            <a:r>
              <a:rPr lang="en-US" sz="2800" b="1" dirty="0">
                <a:solidFill>
                  <a:srgbClr val="F79646">
                    <a:lumMod val="75000"/>
                  </a:srgbClr>
                </a:solidFill>
              </a:rPr>
              <a:t> </a:t>
            </a:r>
            <a:r>
              <a:rPr lang="en-US" sz="2800" b="1" dirty="0">
                <a:solidFill>
                  <a:srgbClr val="F4A61F"/>
                </a:solidFill>
              </a:rPr>
              <a:t>&amp; </a:t>
            </a:r>
            <a:r>
              <a:rPr lang="en-US" sz="2800" b="1" dirty="0">
                <a:solidFill>
                  <a:srgbClr val="1F497D">
                    <a:lumMod val="60000"/>
                    <a:lumOff val="40000"/>
                  </a:srgbClr>
                </a:solidFill>
                <a:hlinkClick r:id="rId4"/>
              </a:rPr>
              <a:t>www.whistleblowers.gov</a:t>
            </a:r>
            <a:endParaRPr lang="en-US" sz="2800" b="1" dirty="0">
              <a:solidFill>
                <a:srgbClr val="1F497D">
                  <a:lumMod val="60000"/>
                  <a:lumOff val="40000"/>
                </a:srgbClr>
              </a:solidFill>
            </a:endParaRPr>
          </a:p>
          <a:p>
            <a:pPr marL="0" indent="0">
              <a:buNone/>
            </a:pPr>
            <a:endParaRPr lang="en-VI" dirty="0"/>
          </a:p>
        </p:txBody>
      </p:sp>
      <p:sp>
        <p:nvSpPr>
          <p:cNvPr id="2" name="Slide Number Placeholder 1">
            <a:extLst>
              <a:ext uri="{FF2B5EF4-FFF2-40B4-BE49-F238E27FC236}">
                <a16:creationId xmlns:a16="http://schemas.microsoft.com/office/drawing/2014/main" id="{71CEF2BC-E9C4-498F-8821-D4EE6745BA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9B1B9-7499-4FF5-92CF-C6D0AE26554D}" type="slidenum">
              <a:rPr kumimoji="0" lang="en-US" sz="1000" b="0" i="0" u="none" strike="noStrike" kern="1200" cap="none" spc="0" normalizeH="0" baseline="0" noProof="0">
                <a:ln>
                  <a:noFill/>
                </a:ln>
                <a:solidFill>
                  <a:srgbClr val="181818">
                    <a:lumMod val="10000"/>
                    <a:lumOff val="90000"/>
                  </a:srgbClr>
                </a:solidFill>
                <a:effectLst/>
                <a:uLnTx/>
                <a:uFillTx/>
                <a:latin typeface="Lato Light"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181818">
                  <a:lumMod val="10000"/>
                  <a:lumOff val="90000"/>
                </a:srgbClr>
              </a:solidFill>
              <a:effectLst/>
              <a:uLnTx/>
              <a:uFillTx/>
              <a:latin typeface="Lato Light" pitchFamily="34" charset="0"/>
              <a:ea typeface="+mn-ea"/>
              <a:cs typeface="Arial" panose="020B0604020202020204" pitchFamily="34" charset="0"/>
            </a:endParaRPr>
          </a:p>
        </p:txBody>
      </p:sp>
    </p:spTree>
    <p:extLst>
      <p:ext uri="{BB962C8B-B14F-4D97-AF65-F5344CB8AC3E}">
        <p14:creationId xmlns:p14="http://schemas.microsoft.com/office/powerpoint/2010/main" val="2217863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07C7-ED71-9285-B6AB-C369DAB464BA}"/>
              </a:ext>
            </a:extLst>
          </p:cNvPr>
          <p:cNvSpPr>
            <a:spLocks noGrp="1"/>
          </p:cNvSpPr>
          <p:nvPr>
            <p:ph type="title"/>
          </p:nvPr>
        </p:nvSpPr>
        <p:spPr/>
        <p:txBody>
          <a:bodyPr/>
          <a:lstStyle/>
          <a:p>
            <a:r>
              <a:rPr lang="en-US" dirty="0">
                <a:solidFill>
                  <a:srgbClr val="142D63"/>
                </a:solidFill>
              </a:rPr>
              <a:t>End Dump Semi-Trailer</a:t>
            </a:r>
            <a:endParaRPr lang="en-VI" dirty="0">
              <a:solidFill>
                <a:srgbClr val="142D63"/>
              </a:solidFill>
            </a:endParaRPr>
          </a:p>
        </p:txBody>
      </p:sp>
      <p:pic>
        <p:nvPicPr>
          <p:cNvPr id="13" name="Picture 12" descr="End dump of grain from a truck showing release latches">
            <a:extLst>
              <a:ext uri="{FF2B5EF4-FFF2-40B4-BE49-F238E27FC236}">
                <a16:creationId xmlns:a16="http://schemas.microsoft.com/office/drawing/2014/main" id="{CCE90964-7D5B-979A-FACE-E744F3F6F5A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5174" y="1104401"/>
            <a:ext cx="5297978" cy="5525193"/>
          </a:xfrm>
          <a:prstGeom prst="rect">
            <a:avLst/>
          </a:prstGeom>
        </p:spPr>
      </p:pic>
      <p:sp>
        <p:nvSpPr>
          <p:cNvPr id="3" name="Text Placeholder 2">
            <a:extLst>
              <a:ext uri="{FF2B5EF4-FFF2-40B4-BE49-F238E27FC236}">
                <a16:creationId xmlns:a16="http://schemas.microsoft.com/office/drawing/2014/main" id="{DC921E96-2F1B-488F-C9DD-EAD804070531}"/>
              </a:ext>
            </a:extLst>
          </p:cNvPr>
          <p:cNvSpPr>
            <a:spLocks noGrp="1"/>
          </p:cNvSpPr>
          <p:nvPr>
            <p:ph type="body" sz="quarter" idx="13"/>
          </p:nvPr>
        </p:nvSpPr>
        <p:spPr>
          <a:xfrm>
            <a:off x="266700" y="5984248"/>
            <a:ext cx="5257800" cy="786553"/>
          </a:xfrm>
        </p:spPr>
        <p:txBody>
          <a:bodyPr>
            <a:normAutofit/>
          </a:bodyPr>
          <a:lstStyle/>
          <a:p>
            <a:pPr marL="0" indent="0" algn="ctr">
              <a:buNone/>
            </a:pPr>
            <a:r>
              <a:rPr lang="en-US" sz="3600" dirty="0">
                <a:solidFill>
                  <a:schemeClr val="bg1"/>
                </a:solidFill>
              </a:rPr>
              <a:t>Release both latches.</a:t>
            </a:r>
            <a:endParaRPr lang="en-VI" sz="3600" dirty="0">
              <a:solidFill>
                <a:schemeClr val="bg1"/>
              </a:solidFill>
            </a:endParaRPr>
          </a:p>
        </p:txBody>
      </p:sp>
      <p:pic>
        <p:nvPicPr>
          <p:cNvPr id="15" name="Picture 14" descr="End dump of grain from a truck. &#10; worker is standing to the side as the driver releases the gate.">
            <a:extLst>
              <a:ext uri="{FF2B5EF4-FFF2-40B4-BE49-F238E27FC236}">
                <a16:creationId xmlns:a16="http://schemas.microsoft.com/office/drawing/2014/main" id="{0C010CB4-FAC3-C361-37A5-C9C42DE652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14685" y="1115485"/>
            <a:ext cx="6428509" cy="5514109"/>
          </a:xfrm>
          <a:prstGeom prst="rect">
            <a:avLst/>
          </a:prstGeom>
        </p:spPr>
      </p:pic>
      <p:sp>
        <p:nvSpPr>
          <p:cNvPr id="5" name="Text Placeholder 4">
            <a:extLst>
              <a:ext uri="{FF2B5EF4-FFF2-40B4-BE49-F238E27FC236}">
                <a16:creationId xmlns:a16="http://schemas.microsoft.com/office/drawing/2014/main" id="{B850C285-16FE-F568-2BE8-CF832D3D5A36}"/>
              </a:ext>
            </a:extLst>
          </p:cNvPr>
          <p:cNvSpPr>
            <a:spLocks noGrp="1"/>
          </p:cNvSpPr>
          <p:nvPr>
            <p:ph type="body" sz="quarter" idx="15"/>
          </p:nvPr>
        </p:nvSpPr>
        <p:spPr>
          <a:xfrm>
            <a:off x="5532580" y="4969069"/>
            <a:ext cx="6392720" cy="1660525"/>
          </a:xfrm>
        </p:spPr>
        <p:txBody>
          <a:bodyPr anchor="b">
            <a:normAutofit/>
          </a:bodyPr>
          <a:lstStyle/>
          <a:p>
            <a:pPr algn="ctr"/>
            <a:r>
              <a:rPr lang="en-US" sz="3600" dirty="0"/>
              <a:t>Stand to side. Signal driver to release the gate. </a:t>
            </a:r>
          </a:p>
        </p:txBody>
      </p:sp>
    </p:spTree>
    <p:extLst>
      <p:ext uri="{BB962C8B-B14F-4D97-AF65-F5344CB8AC3E}">
        <p14:creationId xmlns:p14="http://schemas.microsoft.com/office/powerpoint/2010/main" val="3928513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lose up of back of semi-trailer with grain with arrow pointing to safety chains to keep gate from swinging.">
            <a:extLst>
              <a:ext uri="{FF2B5EF4-FFF2-40B4-BE49-F238E27FC236}">
                <a16:creationId xmlns:a16="http://schemas.microsoft.com/office/drawing/2014/main" id="{0BDF553A-5533-32F0-29FF-3623DF89F27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1" y="0"/>
            <a:ext cx="9126521" cy="6858000"/>
          </a:xfrm>
          <a:prstGeom prst="rect">
            <a:avLst/>
          </a:prstGeom>
        </p:spPr>
      </p:pic>
      <p:sp>
        <p:nvSpPr>
          <p:cNvPr id="2" name="Title 1">
            <a:extLst>
              <a:ext uri="{FF2B5EF4-FFF2-40B4-BE49-F238E27FC236}">
                <a16:creationId xmlns:a16="http://schemas.microsoft.com/office/drawing/2014/main" id="{BBD13D0A-8447-969A-6EDD-047752977DBF}"/>
              </a:ext>
            </a:extLst>
          </p:cNvPr>
          <p:cNvSpPr>
            <a:spLocks noGrp="1"/>
          </p:cNvSpPr>
          <p:nvPr>
            <p:ph type="title"/>
          </p:nvPr>
        </p:nvSpPr>
        <p:spPr>
          <a:xfrm>
            <a:off x="8742538" y="228405"/>
            <a:ext cx="3449462" cy="1895363"/>
          </a:xfrm>
        </p:spPr>
        <p:txBody>
          <a:bodyPr>
            <a:normAutofit/>
          </a:bodyPr>
          <a:lstStyle/>
          <a:p>
            <a:pPr algn="r"/>
            <a:r>
              <a:rPr lang="en-US" dirty="0"/>
              <a:t>Semi-Trailer Gate</a:t>
            </a:r>
            <a:endParaRPr lang="en-VI" dirty="0"/>
          </a:p>
        </p:txBody>
      </p:sp>
      <p:sp>
        <p:nvSpPr>
          <p:cNvPr id="5" name="Text Placeholder 4">
            <a:extLst>
              <a:ext uri="{FF2B5EF4-FFF2-40B4-BE49-F238E27FC236}">
                <a16:creationId xmlns:a16="http://schemas.microsoft.com/office/drawing/2014/main" id="{AF70AE83-F50F-878A-9157-142118F5F217}"/>
              </a:ext>
            </a:extLst>
          </p:cNvPr>
          <p:cNvSpPr>
            <a:spLocks noGrp="1"/>
          </p:cNvSpPr>
          <p:nvPr>
            <p:ph type="body" sz="quarter" idx="15"/>
          </p:nvPr>
        </p:nvSpPr>
        <p:spPr>
          <a:xfrm>
            <a:off x="6096000" y="3035723"/>
            <a:ext cx="3182762" cy="786553"/>
          </a:xfrm>
        </p:spPr>
        <p:txBody>
          <a:bodyPr>
            <a:normAutofit/>
          </a:bodyPr>
          <a:lstStyle/>
          <a:p>
            <a:r>
              <a:rPr lang="en-US" sz="3600" dirty="0">
                <a:solidFill>
                  <a:schemeClr val="bg1"/>
                </a:solidFill>
              </a:rPr>
              <a:t>Safety Chains</a:t>
            </a:r>
            <a:endParaRPr lang="en-VI" sz="3600" dirty="0">
              <a:solidFill>
                <a:schemeClr val="bg1"/>
              </a:solidFill>
            </a:endParaRPr>
          </a:p>
        </p:txBody>
      </p:sp>
      <p:sp>
        <p:nvSpPr>
          <p:cNvPr id="3" name="Text Placeholder 2">
            <a:extLst>
              <a:ext uri="{FF2B5EF4-FFF2-40B4-BE49-F238E27FC236}">
                <a16:creationId xmlns:a16="http://schemas.microsoft.com/office/drawing/2014/main" id="{A41A43C7-7B07-1AEF-EDEB-A97698A9AF97}"/>
              </a:ext>
            </a:extLst>
          </p:cNvPr>
          <p:cNvSpPr>
            <a:spLocks noGrp="1"/>
          </p:cNvSpPr>
          <p:nvPr>
            <p:ph type="body" sz="quarter" idx="13"/>
          </p:nvPr>
        </p:nvSpPr>
        <p:spPr>
          <a:xfrm>
            <a:off x="-2" y="5505960"/>
            <a:ext cx="9125742" cy="1286271"/>
          </a:xfrm>
        </p:spPr>
        <p:txBody>
          <a:bodyPr>
            <a:normAutofit/>
          </a:bodyPr>
          <a:lstStyle/>
          <a:p>
            <a:pPr marL="0" indent="0" algn="ctr">
              <a:buNone/>
            </a:pPr>
            <a:r>
              <a:rPr lang="en-US" sz="3600" dirty="0"/>
              <a:t>Stand to side </a:t>
            </a:r>
            <a:r>
              <a:rPr lang="en-US" sz="3600" dirty="0">
                <a:latin typeface="Segoe UI Black" panose="020B0A02040204020203" pitchFamily="34" charset="0"/>
                <a:ea typeface="Segoe UI Black" panose="020B0A02040204020203" pitchFamily="34" charset="0"/>
              </a:rPr>
              <a:t>before</a:t>
            </a:r>
            <a:r>
              <a:rPr lang="en-US" sz="3600" dirty="0"/>
              <a:t> signaling driver to release gate.</a:t>
            </a:r>
          </a:p>
        </p:txBody>
      </p:sp>
    </p:spTree>
    <p:extLst>
      <p:ext uri="{BB962C8B-B14F-4D97-AF65-F5344CB8AC3E}">
        <p14:creationId xmlns:p14="http://schemas.microsoft.com/office/powerpoint/2010/main" val="3971659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3EA762-3BEE-5C13-96EF-CD11B45CC7F8}"/>
              </a:ext>
            </a:extLst>
          </p:cNvPr>
          <p:cNvSpPr>
            <a:spLocks noGrp="1"/>
          </p:cNvSpPr>
          <p:nvPr>
            <p:ph type="title"/>
          </p:nvPr>
        </p:nvSpPr>
        <p:spPr>
          <a:xfrm>
            <a:off x="180639" y="249636"/>
            <a:ext cx="1947515" cy="1371600"/>
          </a:xfrm>
        </p:spPr>
        <p:txBody>
          <a:bodyPr>
            <a:normAutofit/>
          </a:bodyPr>
          <a:lstStyle/>
          <a:p>
            <a:r>
              <a:rPr lang="en-US" dirty="0"/>
              <a:t>Secure Trucks</a:t>
            </a:r>
            <a:endParaRPr lang="en-VI" dirty="0"/>
          </a:p>
        </p:txBody>
      </p:sp>
      <p:pic>
        <p:nvPicPr>
          <p:cNvPr id="4" name="Picture 3" descr="Picture shows back of semi-trailer with arrows pointing to locations of latches to secure cargo doors. ">
            <a:extLst>
              <a:ext uri="{FF2B5EF4-FFF2-40B4-BE49-F238E27FC236}">
                <a16:creationId xmlns:a16="http://schemas.microsoft.com/office/drawing/2014/main" id="{351F4E65-0E77-BFD3-F8E9-2726CC442C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28154" y="112746"/>
            <a:ext cx="8805949" cy="5885411"/>
          </a:xfrm>
          <a:prstGeom prst="rect">
            <a:avLst/>
          </a:prstGeom>
        </p:spPr>
      </p:pic>
      <p:sp>
        <p:nvSpPr>
          <p:cNvPr id="3" name="Text Placeholder 2">
            <a:extLst>
              <a:ext uri="{FF2B5EF4-FFF2-40B4-BE49-F238E27FC236}">
                <a16:creationId xmlns:a16="http://schemas.microsoft.com/office/drawing/2014/main" id="{22282E8B-A432-41AB-A63A-8A9013B8A6B7}"/>
              </a:ext>
            </a:extLst>
          </p:cNvPr>
          <p:cNvSpPr>
            <a:spLocks noGrp="1"/>
          </p:cNvSpPr>
          <p:nvPr>
            <p:ph type="body" sz="quarter" idx="13"/>
          </p:nvPr>
        </p:nvSpPr>
        <p:spPr>
          <a:xfrm>
            <a:off x="266700" y="5373654"/>
            <a:ext cx="11658600" cy="1371600"/>
          </a:xfrm>
          <a:solidFill>
            <a:srgbClr val="E8E9EC"/>
          </a:solidFill>
          <a:ln>
            <a:solidFill>
              <a:srgbClr val="00B7EB"/>
            </a:solidFill>
          </a:ln>
          <a:scene3d>
            <a:camera prst="orthographicFront"/>
            <a:lightRig rig="threePt" dir="t"/>
          </a:scene3d>
          <a:sp3d>
            <a:bevelT/>
          </a:sp3d>
        </p:spPr>
        <p:txBody>
          <a:bodyPr anchor="ctr" anchorCtr="0">
            <a:normAutofit/>
          </a:bodyPr>
          <a:lstStyle/>
          <a:p>
            <a:pPr marL="0" indent="0" algn="ctr">
              <a:lnSpc>
                <a:spcPct val="100000"/>
              </a:lnSpc>
              <a:buNone/>
            </a:pPr>
            <a:r>
              <a:rPr lang="en-US" sz="3600" b="1" dirty="0"/>
              <a:t>Ensure ALL Trucks/Wagons are secured </a:t>
            </a:r>
            <a:r>
              <a:rPr lang="en-US" sz="3600" b="1" dirty="0">
                <a:latin typeface="Segoe UI Black" panose="020B0A02040204020203" pitchFamily="34" charset="0"/>
                <a:ea typeface="Segoe UI Black" panose="020B0A02040204020203" pitchFamily="34" charset="0"/>
              </a:rPr>
              <a:t>BEFORE</a:t>
            </a:r>
            <a:r>
              <a:rPr lang="en-US" sz="3600" b="1" dirty="0"/>
              <a:t> leaving dump pit.</a:t>
            </a:r>
            <a:endParaRPr lang="en-VI" sz="3600" b="1" dirty="0"/>
          </a:p>
        </p:txBody>
      </p:sp>
    </p:spTree>
    <p:extLst>
      <p:ext uri="{BB962C8B-B14F-4D97-AF65-F5344CB8AC3E}">
        <p14:creationId xmlns:p14="http://schemas.microsoft.com/office/powerpoint/2010/main" val="1518502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C2B6C-704D-4FA3-9112-3C4FD370B111}"/>
              </a:ext>
            </a:extLst>
          </p:cNvPr>
          <p:cNvSpPr>
            <a:spLocks noGrp="1"/>
          </p:cNvSpPr>
          <p:nvPr>
            <p:ph type="title"/>
          </p:nvPr>
        </p:nvSpPr>
        <p:spPr/>
        <p:txBody>
          <a:bodyPr/>
          <a:lstStyle/>
          <a:p>
            <a:r>
              <a:rPr lang="en-US" dirty="0">
                <a:solidFill>
                  <a:srgbClr val="142D63"/>
                </a:solidFill>
              </a:rPr>
              <a:t>Housekeeping</a:t>
            </a:r>
            <a:endParaRPr lang="en-VI" dirty="0">
              <a:solidFill>
                <a:srgbClr val="142D63"/>
              </a:solidFill>
            </a:endParaRPr>
          </a:p>
        </p:txBody>
      </p:sp>
      <p:pic>
        <p:nvPicPr>
          <p:cNvPr id="7" name="Picture 5" descr="Worker sweeping grain into pit that is outside of grate while truck unloads grain.">
            <a:extLst>
              <a:ext uri="{FF2B5EF4-FFF2-40B4-BE49-F238E27FC236}">
                <a16:creationId xmlns:a16="http://schemas.microsoft.com/office/drawing/2014/main" id="{346E19B7-BD96-4A05-B082-13C9D063644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6700" y="1111625"/>
            <a:ext cx="4114800" cy="2747285"/>
          </a:xfrm>
          <a:prstGeom prst="rect">
            <a:avLst/>
          </a:prstGeom>
          <a:noFill/>
          <a:ln w="19050">
            <a:solidFill>
              <a:srgbClr val="A3A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Worker sweeping grain into pit that missed the grate after truck finished unloading and left.">
            <a:extLst>
              <a:ext uri="{FF2B5EF4-FFF2-40B4-BE49-F238E27FC236}">
                <a16:creationId xmlns:a16="http://schemas.microsoft.com/office/drawing/2014/main" id="{30156DEE-DCB3-4FBE-90A6-2C1630FB7E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6700" y="3858910"/>
            <a:ext cx="4111316" cy="2743200"/>
          </a:xfrm>
          <a:prstGeom prst="rect">
            <a:avLst/>
          </a:prstGeom>
          <a:ln w="19050">
            <a:solidFill>
              <a:srgbClr val="A3A7B3"/>
            </a:solidFill>
          </a:ln>
        </p:spPr>
      </p:pic>
      <p:pic>
        <p:nvPicPr>
          <p:cNvPr id="6" name="Picture 2" descr="Shoe stepping on loose soybeans covering ground which is like walking on marbles. ">
            <a:extLst>
              <a:ext uri="{FF2B5EF4-FFF2-40B4-BE49-F238E27FC236}">
                <a16:creationId xmlns:a16="http://schemas.microsoft.com/office/drawing/2014/main" id="{9F9FEDA6-313F-4F5C-8AF8-9F4B30F4237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393447" y="201310"/>
            <a:ext cx="7563330" cy="64008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748CC585-8BE8-4983-B5BB-53DF9B6D3867}"/>
              </a:ext>
            </a:extLst>
          </p:cNvPr>
          <p:cNvSpPr>
            <a:spLocks noGrp="1"/>
          </p:cNvSpPr>
          <p:nvPr>
            <p:ph type="body" sz="quarter" idx="13"/>
          </p:nvPr>
        </p:nvSpPr>
        <p:spPr>
          <a:xfrm>
            <a:off x="4586241" y="1111625"/>
            <a:ext cx="7177741" cy="1560904"/>
          </a:xfrm>
          <a:solidFill>
            <a:srgbClr val="FFFFFF"/>
          </a:solidFill>
        </p:spPr>
        <p:txBody>
          <a:bodyPr>
            <a:normAutofit/>
          </a:bodyPr>
          <a:lstStyle/>
          <a:p>
            <a:r>
              <a:rPr lang="en-US" dirty="0"/>
              <a:t>Walking on soybeans is like walking on marbles</a:t>
            </a:r>
          </a:p>
          <a:p>
            <a:r>
              <a:rPr lang="en-US" dirty="0"/>
              <a:t>Dangerous to employees &amp; customers</a:t>
            </a:r>
          </a:p>
          <a:p>
            <a:endParaRPr lang="en-VI" dirty="0"/>
          </a:p>
        </p:txBody>
      </p:sp>
    </p:spTree>
    <p:extLst>
      <p:ext uri="{BB962C8B-B14F-4D97-AF65-F5344CB8AC3E}">
        <p14:creationId xmlns:p14="http://schemas.microsoft.com/office/powerpoint/2010/main" val="3433543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2CC657-9099-446E-ABB1-3E11D566BB30}"/>
              </a:ext>
            </a:extLst>
          </p:cNvPr>
          <p:cNvSpPr>
            <a:spLocks noGrp="1"/>
          </p:cNvSpPr>
          <p:nvPr>
            <p:ph type="title"/>
          </p:nvPr>
        </p:nvSpPr>
        <p:spPr/>
        <p:txBody>
          <a:bodyPr/>
          <a:lstStyle/>
          <a:p>
            <a:r>
              <a:rPr lang="en-US" dirty="0"/>
              <a:t>Choked Bucket Leg</a:t>
            </a:r>
            <a:endParaRPr lang="en-VI" dirty="0"/>
          </a:p>
        </p:txBody>
      </p:sp>
      <p:sp>
        <p:nvSpPr>
          <p:cNvPr id="6" name="Text Placeholder 5">
            <a:extLst>
              <a:ext uri="{FF2B5EF4-FFF2-40B4-BE49-F238E27FC236}">
                <a16:creationId xmlns:a16="http://schemas.microsoft.com/office/drawing/2014/main" id="{F52FA71C-15E5-460B-880E-4EB91BC1EA0D}"/>
              </a:ext>
            </a:extLst>
          </p:cNvPr>
          <p:cNvSpPr>
            <a:spLocks noGrp="1"/>
          </p:cNvSpPr>
          <p:nvPr>
            <p:ph type="body" sz="quarter" idx="14"/>
          </p:nvPr>
        </p:nvSpPr>
        <p:spPr>
          <a:xfrm>
            <a:off x="266700" y="5363569"/>
            <a:ext cx="10420771" cy="1097955"/>
          </a:xfrm>
          <a:solidFill>
            <a:srgbClr val="FFFFFF"/>
          </a:solidFill>
        </p:spPr>
        <p:txBody>
          <a:bodyPr>
            <a:normAutofit/>
          </a:bodyPr>
          <a:lstStyle/>
          <a:p>
            <a:r>
              <a:rPr lang="en-US" sz="3600" dirty="0"/>
              <a:t>Choked leg - buildup of grain in the leg resulting in the stoppage of grain flow &amp; bucket movement.</a:t>
            </a:r>
            <a:endParaRPr lang="en-VI" sz="3600" dirty="0"/>
          </a:p>
        </p:txBody>
      </p:sp>
      <p:pic>
        <p:nvPicPr>
          <p:cNvPr id="9" name="Content Placeholder 7" descr="Diagram of a grain elevator bucket leg with picture insert showing how grain is thrown from buckets as it travels over the top pulley. ">
            <a:extLst>
              <a:ext uri="{FF2B5EF4-FFF2-40B4-BE49-F238E27FC236}">
                <a16:creationId xmlns:a16="http://schemas.microsoft.com/office/drawing/2014/main" id="{80B46755-2786-4ED1-9ADE-7B22B53D5B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1061890"/>
            <a:ext cx="4114800" cy="4114800"/>
          </a:xfrm>
          <a:prstGeom prst="rect">
            <a:avLst/>
          </a:prstGeom>
          <a:ln w="19050">
            <a:solidFill>
              <a:srgbClr val="A3A7B3"/>
            </a:solidFill>
          </a:ln>
        </p:spPr>
      </p:pic>
      <p:pic>
        <p:nvPicPr>
          <p:cNvPr id="10" name="Picture 5" descr=" Lockout/Tagout lock and tag.">
            <a:extLst>
              <a:ext uri="{FF2B5EF4-FFF2-40B4-BE49-F238E27FC236}">
                <a16:creationId xmlns:a16="http://schemas.microsoft.com/office/drawing/2014/main" id="{54EE827A-527D-47EB-BC2E-1B28EA8FF3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5561" y="1061890"/>
            <a:ext cx="2820878" cy="4114800"/>
          </a:xfrm>
          <a:prstGeom prst="rect">
            <a:avLst/>
          </a:prstGeom>
          <a:noFill/>
          <a:ln w="19050">
            <a:solidFill>
              <a:srgbClr val="A3A7B3"/>
            </a:solidFill>
          </a:ln>
        </p:spPr>
      </p:pic>
      <p:pic>
        <p:nvPicPr>
          <p:cNvPr id="11" name="Picture 10" descr="View of buckets full of grain in bucket leg of elevator. ">
            <a:extLst>
              <a:ext uri="{FF2B5EF4-FFF2-40B4-BE49-F238E27FC236}">
                <a16:creationId xmlns:a16="http://schemas.microsoft.com/office/drawing/2014/main" id="{2896D3A8-3830-43E6-80FF-C9A3981313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4382" y="147490"/>
            <a:ext cx="2834840" cy="5029200"/>
          </a:xfrm>
          <a:prstGeom prst="rect">
            <a:avLst/>
          </a:prstGeom>
          <a:ln w="19050">
            <a:solidFill>
              <a:srgbClr val="A3A7B3"/>
            </a:solidFill>
          </a:ln>
        </p:spPr>
      </p:pic>
    </p:spTree>
    <p:extLst>
      <p:ext uri="{BB962C8B-B14F-4D97-AF65-F5344CB8AC3E}">
        <p14:creationId xmlns:p14="http://schemas.microsoft.com/office/powerpoint/2010/main" val="4220911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5A7F527-7E16-4CAC-9B9F-030F1EE4BC6C}"/>
              </a:ext>
            </a:extLst>
          </p:cNvPr>
          <p:cNvSpPr>
            <a:spLocks noGrp="1"/>
          </p:cNvSpPr>
          <p:nvPr>
            <p:ph type="title"/>
          </p:nvPr>
        </p:nvSpPr>
        <p:spPr>
          <a:xfrm>
            <a:off x="266700" y="110018"/>
            <a:ext cx="11658600" cy="786552"/>
          </a:xfrm>
        </p:spPr>
        <p:txBody>
          <a:bodyPr/>
          <a:lstStyle/>
          <a:p>
            <a:r>
              <a:rPr lang="en-US" dirty="0">
                <a:solidFill>
                  <a:srgbClr val="FFCE4C"/>
                </a:solidFill>
              </a:rPr>
              <a:t>Choked Grain Leg</a:t>
            </a:r>
            <a:endParaRPr lang="en-VI" dirty="0">
              <a:solidFill>
                <a:srgbClr val="FFCE4C"/>
              </a:solidFill>
            </a:endParaRPr>
          </a:p>
        </p:txBody>
      </p:sp>
      <p:pic>
        <p:nvPicPr>
          <p:cNvPr id="6" name="Picture 5" descr="Inside of a grain leg with workers cleaning up a choked leg that spilled.">
            <a:extLst>
              <a:ext uri="{FF2B5EF4-FFF2-40B4-BE49-F238E27FC236}">
                <a16:creationId xmlns:a16="http://schemas.microsoft.com/office/drawing/2014/main" id="{8C224C77-8E3A-4E97-BB14-28E605CF62C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18844" y="896570"/>
            <a:ext cx="7954311" cy="59436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288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541BE-E96A-4C8D-86E3-C7742D06FA2C}"/>
              </a:ext>
            </a:extLst>
          </p:cNvPr>
          <p:cNvSpPr>
            <a:spLocks noGrp="1"/>
          </p:cNvSpPr>
          <p:nvPr>
            <p:ph type="title"/>
          </p:nvPr>
        </p:nvSpPr>
        <p:spPr/>
        <p:txBody>
          <a:bodyPr/>
          <a:lstStyle/>
          <a:p>
            <a:r>
              <a:rPr lang="en-US" dirty="0"/>
              <a:t>Do NOT "Jog" Bucket Elevator Legs</a:t>
            </a:r>
            <a:endParaRPr lang="en-VI" dirty="0"/>
          </a:p>
        </p:txBody>
      </p:sp>
      <p:pic>
        <p:nvPicPr>
          <p:cNvPr id="22" name="Picture 21">
            <a:extLst>
              <a:ext uri="{FF2B5EF4-FFF2-40B4-BE49-F238E27FC236}">
                <a16:creationId xmlns:a16="http://schemas.microsoft.com/office/drawing/2014/main" id="{548FADC4-9225-421F-AF37-AE354980789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0997165" y="5195999"/>
            <a:ext cx="928135" cy="1541170"/>
          </a:xfrm>
          <a:prstGeom prst="rect">
            <a:avLst/>
          </a:prstGeom>
        </p:spPr>
      </p:pic>
      <p:pic>
        <p:nvPicPr>
          <p:cNvPr id="4" name="Picture 3" descr="Danger Sign - do NOT &quot;jog&quot; bucket elevator legs. Repeated starting and stopping of drive motors to clear a &quot;choked&quot; leg is not allowed.">
            <a:extLst>
              <a:ext uri="{FF2B5EF4-FFF2-40B4-BE49-F238E27FC236}">
                <a16:creationId xmlns:a16="http://schemas.microsoft.com/office/drawing/2014/main" id="{901E74F3-6F3A-084A-5971-B7C8B160900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2583" y="1164871"/>
            <a:ext cx="7730836" cy="5572298"/>
          </a:xfrm>
          <a:prstGeom prst="rect">
            <a:avLst/>
          </a:prstGeom>
        </p:spPr>
      </p:pic>
      <p:pic>
        <p:nvPicPr>
          <p:cNvPr id="7" name="Picture 6" descr="Graphic shows how fire can start in bucket leg when the leg is jogged. ">
            <a:extLst>
              <a:ext uri="{FF2B5EF4-FFF2-40B4-BE49-F238E27FC236}">
                <a16:creationId xmlns:a16="http://schemas.microsoft.com/office/drawing/2014/main" id="{548658F0-A240-D99F-BDFD-F81EC99533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7459" y="1736544"/>
            <a:ext cx="3314700" cy="5000625"/>
          </a:xfrm>
          <a:prstGeom prst="rect">
            <a:avLst/>
          </a:prstGeom>
        </p:spPr>
      </p:pic>
    </p:spTree>
    <p:extLst>
      <p:ext uri="{BB962C8B-B14F-4D97-AF65-F5344CB8AC3E}">
        <p14:creationId xmlns:p14="http://schemas.microsoft.com/office/powerpoint/2010/main" val="922053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0D8E8-50E3-4A6A-B7B5-839047FEDAAB}"/>
              </a:ext>
            </a:extLst>
          </p:cNvPr>
          <p:cNvSpPr>
            <a:spLocks noGrp="1"/>
          </p:cNvSpPr>
          <p:nvPr>
            <p:ph type="title"/>
          </p:nvPr>
        </p:nvSpPr>
        <p:spPr/>
        <p:txBody>
          <a:bodyPr/>
          <a:lstStyle/>
          <a:p>
            <a:r>
              <a:rPr lang="en-US" dirty="0"/>
              <a:t>Grain Dryers</a:t>
            </a:r>
            <a:endParaRPr lang="en-VI" dirty="0"/>
          </a:p>
        </p:txBody>
      </p:sp>
      <p:pic>
        <p:nvPicPr>
          <p:cNvPr id="4" name="Picture 3" descr="Diagram of how a fire can spread in a grain dryer.">
            <a:extLst>
              <a:ext uri="{FF2B5EF4-FFF2-40B4-BE49-F238E27FC236}">
                <a16:creationId xmlns:a16="http://schemas.microsoft.com/office/drawing/2014/main" id="{2C0F11BB-9D09-4E6A-9BD1-FF97A1294F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699" y="1179860"/>
            <a:ext cx="2379111" cy="5603433"/>
          </a:xfrm>
          <a:prstGeom prst="rect">
            <a:avLst/>
          </a:prstGeom>
          <a:noFill/>
          <a:ln w="9525">
            <a:noFill/>
            <a:miter lim="800000"/>
            <a:headEnd/>
            <a:tailEnd/>
          </a:ln>
          <a:effectLst/>
        </p:spPr>
      </p:pic>
      <p:sp>
        <p:nvSpPr>
          <p:cNvPr id="3" name="Content Placeholder 2">
            <a:extLst>
              <a:ext uri="{FF2B5EF4-FFF2-40B4-BE49-F238E27FC236}">
                <a16:creationId xmlns:a16="http://schemas.microsoft.com/office/drawing/2014/main" id="{DC5A9D7F-3511-4061-9B83-C48BEAF048DE}"/>
              </a:ext>
            </a:extLst>
          </p:cNvPr>
          <p:cNvSpPr>
            <a:spLocks noGrp="1"/>
          </p:cNvSpPr>
          <p:nvPr>
            <p:ph idx="1"/>
          </p:nvPr>
        </p:nvSpPr>
        <p:spPr>
          <a:xfrm>
            <a:off x="3097661" y="1227556"/>
            <a:ext cx="5022476" cy="5266382"/>
          </a:xfrm>
        </p:spPr>
        <p:txBody>
          <a:bodyPr/>
          <a:lstStyle/>
          <a:p>
            <a:r>
              <a:rPr lang="en-US" dirty="0"/>
              <a:t>Know where gas &amp; electrical shutoff are located</a:t>
            </a:r>
          </a:p>
          <a:p>
            <a:r>
              <a:rPr lang="en-US" dirty="0"/>
              <a:t>Follow dryer manufacturers’ recommendation for cleaning</a:t>
            </a:r>
          </a:p>
          <a:p>
            <a:pPr marL="0" indent="0">
              <a:buNone/>
            </a:pPr>
            <a:endParaRPr lang="en-VI" dirty="0"/>
          </a:p>
        </p:txBody>
      </p:sp>
      <p:pic>
        <p:nvPicPr>
          <p:cNvPr id="5" name="Picture 5" descr="Picture of a grain dryer fire.">
            <a:extLst>
              <a:ext uri="{FF2B5EF4-FFF2-40B4-BE49-F238E27FC236}">
                <a16:creationId xmlns:a16="http://schemas.microsoft.com/office/drawing/2014/main" id="{0EABC2C2-7180-421D-906F-54F44CCBF9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21382" y="1227556"/>
            <a:ext cx="3620011" cy="5537693"/>
          </a:xfrm>
          <a:prstGeom prst="rect">
            <a:avLst/>
          </a:prstGeom>
          <a:noFill/>
          <a:ln w="19050">
            <a:solidFill>
              <a:srgbClr val="A3A7B3"/>
            </a:solidFill>
            <a:miter lim="800000"/>
            <a:headEnd/>
            <a:tailEnd/>
          </a:ln>
        </p:spPr>
      </p:pic>
    </p:spTree>
    <p:extLst>
      <p:ext uri="{BB962C8B-B14F-4D97-AF65-F5344CB8AC3E}">
        <p14:creationId xmlns:p14="http://schemas.microsoft.com/office/powerpoint/2010/main" val="3084663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CB84-6876-43A3-9539-745CFB143A4D}"/>
              </a:ext>
            </a:extLst>
          </p:cNvPr>
          <p:cNvSpPr>
            <a:spLocks noGrp="1"/>
          </p:cNvSpPr>
          <p:nvPr>
            <p:ph type="title"/>
          </p:nvPr>
        </p:nvSpPr>
        <p:spPr/>
        <p:txBody>
          <a:bodyPr/>
          <a:lstStyle/>
          <a:p>
            <a:r>
              <a:rPr lang="en-US" dirty="0"/>
              <a:t>Outside of Grain Dryer</a:t>
            </a:r>
            <a:endParaRPr lang="en-VI" dirty="0"/>
          </a:p>
        </p:txBody>
      </p:sp>
      <p:pic>
        <p:nvPicPr>
          <p:cNvPr id="5" name="Picture 2" descr="Worker on platform surrounding the grain dryer.">
            <a:extLst>
              <a:ext uri="{FF2B5EF4-FFF2-40B4-BE49-F238E27FC236}">
                <a16:creationId xmlns:a16="http://schemas.microsoft.com/office/drawing/2014/main" id="{F78A3F34-0220-4B95-AC67-215764E460C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47637" y="1331266"/>
            <a:ext cx="3843991" cy="5029200"/>
          </a:xfrm>
          <a:prstGeom prst="rect">
            <a:avLst/>
          </a:prstGeom>
          <a:noFill/>
          <a:ln w="19050">
            <a:solidFill>
              <a:srgbClr val="A3A7B3"/>
            </a:solidFill>
            <a:miter lim="800000"/>
            <a:headEnd/>
            <a:tailEnd/>
          </a:ln>
        </p:spPr>
      </p:pic>
      <p:pic>
        <p:nvPicPr>
          <p:cNvPr id="8" name="Picture 7">
            <a:extLst>
              <a:ext uri="{FF2B5EF4-FFF2-40B4-BE49-F238E27FC236}">
                <a16:creationId xmlns:a16="http://schemas.microsoft.com/office/drawing/2014/main" id="{62DA2A70-5109-4C94-8E45-C0B8D806C152}"/>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10997165" y="5195999"/>
            <a:ext cx="928135" cy="1541170"/>
          </a:xfrm>
          <a:prstGeom prst="rect">
            <a:avLst/>
          </a:prstGeom>
        </p:spPr>
      </p:pic>
      <p:pic>
        <p:nvPicPr>
          <p:cNvPr id="6" name="Picture 2" descr="Picture looking up from the outside of the grain dryer.">
            <a:extLst>
              <a:ext uri="{FF2B5EF4-FFF2-40B4-BE49-F238E27FC236}">
                <a16:creationId xmlns:a16="http://schemas.microsoft.com/office/drawing/2014/main" id="{B16CF3A0-51FC-4E7A-AD8C-53B15BB0C2A6}"/>
              </a:ext>
            </a:extLst>
          </p:cNvPr>
          <p:cNvPicPr>
            <a:picLocks noChangeAspect="1" noChangeArrowheads="1"/>
          </p:cNvPicPr>
          <p:nvPr/>
        </p:nvPicPr>
        <p:blipFill rotWithShape="1">
          <a:blip r:embed="rId5" cstate="email">
            <a:lum bright="16000"/>
            <a:extLst>
              <a:ext uri="{28A0092B-C50C-407E-A947-70E740481C1C}">
                <a14:useLocalDpi xmlns:a14="http://schemas.microsoft.com/office/drawing/2010/main"/>
              </a:ext>
            </a:extLst>
          </a:blip>
          <a:srcRect/>
          <a:stretch/>
        </p:blipFill>
        <p:spPr bwMode="auto">
          <a:xfrm>
            <a:off x="5080530" y="1707969"/>
            <a:ext cx="6844770" cy="5029200"/>
          </a:xfrm>
          <a:prstGeom prst="rect">
            <a:avLst/>
          </a:prstGeom>
          <a:noFill/>
          <a:ln w="19050">
            <a:solidFill>
              <a:srgbClr val="A3A7B3"/>
            </a:solidFill>
            <a:miter lim="800000"/>
            <a:headEnd/>
            <a:tailEnd/>
          </a:ln>
        </p:spPr>
      </p:pic>
    </p:spTree>
    <p:extLst>
      <p:ext uri="{BB962C8B-B14F-4D97-AF65-F5344CB8AC3E}">
        <p14:creationId xmlns:p14="http://schemas.microsoft.com/office/powerpoint/2010/main" val="1764429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6ED0-5EAC-4D24-8984-8C9561CAB55E}"/>
              </a:ext>
            </a:extLst>
          </p:cNvPr>
          <p:cNvSpPr>
            <a:spLocks noGrp="1"/>
          </p:cNvSpPr>
          <p:nvPr>
            <p:ph type="title"/>
          </p:nvPr>
        </p:nvSpPr>
        <p:spPr/>
        <p:txBody>
          <a:bodyPr/>
          <a:lstStyle/>
          <a:p>
            <a:r>
              <a:rPr lang="en-US" dirty="0">
                <a:solidFill>
                  <a:srgbClr val="FFCE4C"/>
                </a:solidFill>
              </a:rPr>
              <a:t>Inside of Grain Dryer</a:t>
            </a:r>
            <a:endParaRPr lang="en-VI" dirty="0">
              <a:solidFill>
                <a:srgbClr val="FFCE4C"/>
              </a:solidFill>
            </a:endParaRPr>
          </a:p>
        </p:txBody>
      </p:sp>
      <p:pic>
        <p:nvPicPr>
          <p:cNvPr id="6" name="Picture 5">
            <a:extLst>
              <a:ext uri="{FF2B5EF4-FFF2-40B4-BE49-F238E27FC236}">
                <a16:creationId xmlns:a16="http://schemas.microsoft.com/office/drawing/2014/main" id="{F851CBF3-B57F-4631-B836-A5EEEC7F416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0997165" y="5195999"/>
            <a:ext cx="928135" cy="1541170"/>
          </a:xfrm>
          <a:prstGeom prst="rect">
            <a:avLst/>
          </a:prstGeom>
        </p:spPr>
      </p:pic>
      <p:pic>
        <p:nvPicPr>
          <p:cNvPr id="4" name="Picture 3" descr="Looking inside a grain dryer in one of the chambers.">
            <a:extLst>
              <a:ext uri="{FF2B5EF4-FFF2-40B4-BE49-F238E27FC236}">
                <a16:creationId xmlns:a16="http://schemas.microsoft.com/office/drawing/2014/main" id="{5476680D-FC66-74A3-CB78-D637616F7E5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6318" y="1110752"/>
            <a:ext cx="5866015" cy="4383578"/>
          </a:xfrm>
          <a:prstGeom prst="rect">
            <a:avLst/>
          </a:prstGeom>
        </p:spPr>
      </p:pic>
      <p:pic>
        <p:nvPicPr>
          <p:cNvPr id="10" name="Picture 9" descr="Looking inside a grain dryer at the top.">
            <a:extLst>
              <a:ext uri="{FF2B5EF4-FFF2-40B4-BE49-F238E27FC236}">
                <a16:creationId xmlns:a16="http://schemas.microsoft.com/office/drawing/2014/main" id="{15AA00FB-D740-AEBC-72A9-6169B06FA5E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27204" y="2353591"/>
            <a:ext cx="5866015" cy="4383578"/>
          </a:xfrm>
          <a:prstGeom prst="rect">
            <a:avLst/>
          </a:prstGeom>
        </p:spPr>
      </p:pic>
    </p:spTree>
    <p:extLst>
      <p:ext uri="{BB962C8B-B14F-4D97-AF65-F5344CB8AC3E}">
        <p14:creationId xmlns:p14="http://schemas.microsoft.com/office/powerpoint/2010/main" val="217523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sz="quarter" idx="13"/>
          </p:nvPr>
        </p:nvSpPr>
        <p:spPr/>
        <p:txBody>
          <a:bodyPr/>
          <a:lstStyle/>
          <a:p>
            <a:pPr marL="0" indent="0">
              <a:buNone/>
            </a:pPr>
            <a:r>
              <a:rPr lang="en-US" sz="3600" dirty="0">
                <a:solidFill>
                  <a:srgbClr val="F4A61F"/>
                </a:solidFill>
                <a:latin typeface="Lato" panose="020F0502020204030203" pitchFamily="34" charset="0"/>
              </a:rPr>
              <a:t>At the end of this module participants will be able to:</a:t>
            </a:r>
          </a:p>
          <a:p>
            <a:pPr lvl="0">
              <a:spcBef>
                <a:spcPts val="3000"/>
              </a:spcBef>
            </a:pPr>
            <a:r>
              <a:rPr lang="en-US" dirty="0"/>
              <a:t>Identify hazards associated with grain trucks when loading/unloading grain.</a:t>
            </a:r>
          </a:p>
          <a:p>
            <a:pPr lvl="0"/>
            <a:r>
              <a:rPr lang="en-US" dirty="0"/>
              <a:t>Identify specific practices to increase safety in dump pit areas. </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CB777-A129-4AF6-9ECC-E5865CD58601}" type="slidenum">
              <a:rPr kumimoji="0" lang="en-US" sz="1000" b="0" i="0" u="none" strike="noStrike" kern="1200" cap="none" spc="0" normalizeH="0" baseline="0" noProof="0">
                <a:ln>
                  <a:noFill/>
                </a:ln>
                <a:solidFill>
                  <a:srgbClr val="181818">
                    <a:lumMod val="10000"/>
                    <a:lumOff val="90000"/>
                  </a:srgbClr>
                </a:solidFill>
                <a:effectLst/>
                <a:uLnTx/>
                <a:uFillTx/>
                <a:latin typeface="Lato Light"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181818">
                  <a:lumMod val="10000"/>
                  <a:lumOff val="90000"/>
                </a:srgbClr>
              </a:solidFill>
              <a:effectLst/>
              <a:uLnTx/>
              <a:uFillTx/>
              <a:latin typeface="Lato Light" pitchFamily="34" charset="0"/>
              <a:ea typeface="+mn-ea"/>
              <a:cs typeface="Arial" panose="020B0604020202020204" pitchFamily="34" charset="0"/>
            </a:endParaRPr>
          </a:p>
        </p:txBody>
      </p:sp>
    </p:spTree>
    <p:extLst>
      <p:ext uri="{BB962C8B-B14F-4D97-AF65-F5344CB8AC3E}">
        <p14:creationId xmlns:p14="http://schemas.microsoft.com/office/powerpoint/2010/main" val="971695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3E50D-EFEB-408E-84C8-D9C9C109C391}"/>
              </a:ext>
            </a:extLst>
          </p:cNvPr>
          <p:cNvSpPr>
            <a:spLocks noGrp="1"/>
          </p:cNvSpPr>
          <p:nvPr>
            <p:ph type="title"/>
          </p:nvPr>
        </p:nvSpPr>
        <p:spPr>
          <a:xfrm>
            <a:off x="8095178" y="102282"/>
            <a:ext cx="3867325" cy="1758306"/>
          </a:xfrm>
        </p:spPr>
        <p:txBody>
          <a:bodyPr>
            <a:normAutofit/>
          </a:bodyPr>
          <a:lstStyle/>
          <a:p>
            <a:r>
              <a:rPr lang="en-US" dirty="0"/>
              <a:t>loading hazards</a:t>
            </a:r>
            <a:endParaRPr lang="en-VI" dirty="0"/>
          </a:p>
        </p:txBody>
      </p:sp>
      <p:pic>
        <p:nvPicPr>
          <p:cNvPr id="5" name="Picture 4" descr="Truck being loaded with grain from a spout on the outside of the bin with billows of grain dust.">
            <a:extLst>
              <a:ext uri="{FF2B5EF4-FFF2-40B4-BE49-F238E27FC236}">
                <a16:creationId xmlns:a16="http://schemas.microsoft.com/office/drawing/2014/main" id="{5C941DED-D945-441F-8D6C-40BACA382B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2282"/>
            <a:ext cx="7919213" cy="6653436"/>
          </a:xfrm>
          <a:prstGeom prst="rect">
            <a:avLst/>
          </a:prstGeom>
        </p:spPr>
      </p:pic>
    </p:spTree>
    <p:extLst>
      <p:ext uri="{BB962C8B-B14F-4D97-AF65-F5344CB8AC3E}">
        <p14:creationId xmlns:p14="http://schemas.microsoft.com/office/powerpoint/2010/main" val="1028648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767C-FD06-471A-97E1-CAF01CAAA643}"/>
              </a:ext>
            </a:extLst>
          </p:cNvPr>
          <p:cNvSpPr>
            <a:spLocks noGrp="1"/>
          </p:cNvSpPr>
          <p:nvPr>
            <p:ph type="title"/>
          </p:nvPr>
        </p:nvSpPr>
        <p:spPr>
          <a:xfrm>
            <a:off x="266700" y="228406"/>
            <a:ext cx="11658600" cy="786552"/>
          </a:xfrm>
        </p:spPr>
        <p:txBody>
          <a:bodyPr/>
          <a:lstStyle/>
          <a:p>
            <a:r>
              <a:rPr lang="en-US" dirty="0">
                <a:solidFill>
                  <a:srgbClr val="FFCE4C"/>
                </a:solidFill>
              </a:rPr>
              <a:t>Fall Hazards</a:t>
            </a:r>
          </a:p>
        </p:txBody>
      </p:sp>
      <p:sp>
        <p:nvSpPr>
          <p:cNvPr id="14" name="Text Placeholder 9">
            <a:extLst>
              <a:ext uri="{FF2B5EF4-FFF2-40B4-BE49-F238E27FC236}">
                <a16:creationId xmlns:a16="http://schemas.microsoft.com/office/drawing/2014/main" id="{5DCEDD37-92DD-82F1-1766-15BE93255161}"/>
              </a:ext>
            </a:extLst>
          </p:cNvPr>
          <p:cNvSpPr txBox="1">
            <a:spLocks/>
          </p:cNvSpPr>
          <p:nvPr/>
        </p:nvSpPr>
        <p:spPr>
          <a:xfrm>
            <a:off x="1132201" y="5717217"/>
            <a:ext cx="3943091" cy="9573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FFFFFF"/>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FFFFFF"/>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t>Good platform - standard handrail system</a:t>
            </a:r>
            <a:endParaRPr lang="en-VI" sz="2800" dirty="0"/>
          </a:p>
        </p:txBody>
      </p:sp>
      <p:pic>
        <p:nvPicPr>
          <p:cNvPr id="6" name="Picture 1" descr="Example of a good platformwith proper guard rails near the unloading spout on the grain bin.">
            <a:extLst>
              <a:ext uri="{FF2B5EF4-FFF2-40B4-BE49-F238E27FC236}">
                <a16:creationId xmlns:a16="http://schemas.microsoft.com/office/drawing/2014/main" id="{3F223971-6F73-4D90-A320-7BC2E9AA97F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85657" y="1140842"/>
            <a:ext cx="3070682" cy="457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EEBCB0B0-A6E6-599A-C9BD-EBE456F6E579}"/>
              </a:ext>
            </a:extLst>
          </p:cNvPr>
          <p:cNvSpPr>
            <a:spLocks noGrp="1"/>
          </p:cNvSpPr>
          <p:nvPr>
            <p:ph type="body" sz="quarter" idx="13"/>
          </p:nvPr>
        </p:nvSpPr>
        <p:spPr>
          <a:xfrm>
            <a:off x="6585104" y="5712842"/>
            <a:ext cx="5454937" cy="971604"/>
          </a:xfrm>
        </p:spPr>
        <p:txBody>
          <a:bodyPr>
            <a:normAutofit/>
          </a:bodyPr>
          <a:lstStyle/>
          <a:p>
            <a:pPr marL="0" indent="0">
              <a:buNone/>
            </a:pPr>
            <a:r>
              <a:rPr lang="en-US" sz="2800" dirty="0"/>
              <a:t>Ladder set up to unplug spout or work on unloading gate or chain</a:t>
            </a:r>
          </a:p>
        </p:txBody>
      </p:sp>
      <p:pic>
        <p:nvPicPr>
          <p:cNvPr id="4" name="Content Placeholder 3" descr="Shows a bad example of a working surface near the grain spout with an improper ladder set-up to reach the spout.">
            <a:extLst>
              <a:ext uri="{FF2B5EF4-FFF2-40B4-BE49-F238E27FC236}">
                <a16:creationId xmlns:a16="http://schemas.microsoft.com/office/drawing/2014/main" id="{94F4DD56-5D65-472A-96D0-2499F8D5B66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6669985" y="683642"/>
            <a:ext cx="3775363" cy="5029200"/>
          </a:xfrm>
          <a:ln w="12700">
            <a:solidFill>
              <a:schemeClr val="tx1">
                <a:lumMod val="50000"/>
                <a:lumOff val="50000"/>
              </a:schemeClr>
            </a:solidFill>
          </a:ln>
        </p:spPr>
      </p:pic>
      <p:cxnSp>
        <p:nvCxnSpPr>
          <p:cNvPr id="16" name="Straight Connector 15" descr="Slash mark indicating this picture shows a hazard.">
            <a:extLst>
              <a:ext uri="{FF2B5EF4-FFF2-40B4-BE49-F238E27FC236}">
                <a16:creationId xmlns:a16="http://schemas.microsoft.com/office/drawing/2014/main" id="{3C241B43-C560-B6A4-FC57-230296AA235D}"/>
              </a:ext>
            </a:extLst>
          </p:cNvPr>
          <p:cNvCxnSpPr>
            <a:cxnSpLocks/>
          </p:cNvCxnSpPr>
          <p:nvPr/>
        </p:nvCxnSpPr>
        <p:spPr>
          <a:xfrm>
            <a:off x="6669985" y="683642"/>
            <a:ext cx="3775363" cy="5029200"/>
          </a:xfrm>
          <a:prstGeom prst="line">
            <a:avLst/>
          </a:prstGeom>
          <a:ln w="38100" cap="rnd">
            <a:solidFill>
              <a:srgbClr val="FF0000"/>
            </a:solidFill>
            <a:roun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588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B581-8C72-0BA1-A41E-1F2A4A3A9010}"/>
              </a:ext>
            </a:extLst>
          </p:cNvPr>
          <p:cNvSpPr>
            <a:spLocks noGrp="1"/>
          </p:cNvSpPr>
          <p:nvPr>
            <p:ph type="title"/>
          </p:nvPr>
        </p:nvSpPr>
        <p:spPr>
          <a:xfrm>
            <a:off x="273997" y="231641"/>
            <a:ext cx="11658600" cy="786552"/>
          </a:xfrm>
        </p:spPr>
        <p:txBody>
          <a:bodyPr/>
          <a:lstStyle/>
          <a:p>
            <a:r>
              <a:rPr lang="en-US" dirty="0"/>
              <a:t>Injury Incident</a:t>
            </a:r>
            <a:endParaRPr lang="en-VI" dirty="0"/>
          </a:p>
        </p:txBody>
      </p:sp>
      <p:sp>
        <p:nvSpPr>
          <p:cNvPr id="6" name="Text Placeholder 2">
            <a:extLst>
              <a:ext uri="{FF2B5EF4-FFF2-40B4-BE49-F238E27FC236}">
                <a16:creationId xmlns:a16="http://schemas.microsoft.com/office/drawing/2014/main" id="{DD7297EE-80EF-E9F1-1300-0F1F79EF4A8D}"/>
              </a:ext>
            </a:extLst>
          </p:cNvPr>
          <p:cNvSpPr txBox="1">
            <a:spLocks/>
          </p:cNvSpPr>
          <p:nvPr/>
        </p:nvSpPr>
        <p:spPr>
          <a:xfrm>
            <a:off x="271160" y="1294611"/>
            <a:ext cx="7588488" cy="1456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42D63"/>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Segoe UI Semibold" panose="020B0702040204020203" pitchFamily="34" charset="0"/>
                <a:cs typeface="Segoe UI Semibold" panose="020B0702040204020203" pitchFamily="34" charset="0"/>
              </a:rPr>
              <a:t>Employee crawled up truck ladder onto spout to unplug it. Fell 15’ onto asphalt.</a:t>
            </a:r>
          </a:p>
          <a:p>
            <a:pPr marL="0" indent="0">
              <a:buNone/>
            </a:pPr>
            <a:endParaRPr lang="en-VI" dirty="0">
              <a:latin typeface="Segoe UI Semibold" panose="020B0702040204020203" pitchFamily="34" charset="0"/>
              <a:cs typeface="Segoe UI Semibold" panose="020B0702040204020203" pitchFamily="34" charset="0"/>
            </a:endParaRPr>
          </a:p>
        </p:txBody>
      </p:sp>
      <p:sp>
        <p:nvSpPr>
          <p:cNvPr id="3" name="Text Placeholder 2">
            <a:extLst>
              <a:ext uri="{FF2B5EF4-FFF2-40B4-BE49-F238E27FC236}">
                <a16:creationId xmlns:a16="http://schemas.microsoft.com/office/drawing/2014/main" id="{1431D7DA-D208-D87C-D1B8-CDADB80D2FD2}"/>
              </a:ext>
            </a:extLst>
          </p:cNvPr>
          <p:cNvSpPr>
            <a:spLocks noGrp="1"/>
          </p:cNvSpPr>
          <p:nvPr>
            <p:ph type="body" sz="quarter" idx="13"/>
          </p:nvPr>
        </p:nvSpPr>
        <p:spPr>
          <a:xfrm>
            <a:off x="279389" y="2751445"/>
            <a:ext cx="7645447" cy="4313858"/>
          </a:xfrm>
        </p:spPr>
        <p:txBody>
          <a:bodyPr>
            <a:normAutofit/>
          </a:bodyPr>
          <a:lstStyle/>
          <a:p>
            <a:pPr marL="0" indent="0">
              <a:lnSpc>
                <a:spcPct val="100000"/>
              </a:lnSpc>
              <a:spcBef>
                <a:spcPts val="0"/>
              </a:spcBef>
              <a:spcAft>
                <a:spcPts val="600"/>
              </a:spcAft>
              <a:buNone/>
            </a:pPr>
            <a:r>
              <a:rPr lang="en-US" dirty="0">
                <a:latin typeface="Segoe UI Semibold" panose="020B0702040204020203" pitchFamily="34" charset="0"/>
                <a:cs typeface="Segoe UI Semibold" panose="020B0702040204020203" pitchFamily="34" charset="0"/>
              </a:rPr>
              <a:t>Injuries</a:t>
            </a:r>
          </a:p>
          <a:p>
            <a:pPr>
              <a:lnSpc>
                <a:spcPct val="100000"/>
              </a:lnSpc>
              <a:spcBef>
                <a:spcPts val="600"/>
              </a:spcBef>
            </a:pPr>
            <a:r>
              <a:rPr lang="en-US" sz="2800" dirty="0"/>
              <a:t>One month in hospital</a:t>
            </a:r>
          </a:p>
          <a:p>
            <a:pPr>
              <a:lnSpc>
                <a:spcPct val="100000"/>
              </a:lnSpc>
              <a:spcBef>
                <a:spcPts val="600"/>
              </a:spcBef>
            </a:pPr>
            <a:r>
              <a:rPr lang="en-US" sz="2800" dirty="0"/>
              <a:t>Broken left wrist required surgery</a:t>
            </a:r>
          </a:p>
          <a:p>
            <a:pPr>
              <a:lnSpc>
                <a:spcPct val="100000"/>
              </a:lnSpc>
              <a:spcBef>
                <a:spcPts val="600"/>
              </a:spcBef>
            </a:pPr>
            <a:r>
              <a:rPr lang="en-US" sz="2800" dirty="0"/>
              <a:t>Right elbow (pins)</a:t>
            </a:r>
          </a:p>
          <a:p>
            <a:pPr>
              <a:lnSpc>
                <a:spcPct val="100000"/>
              </a:lnSpc>
              <a:spcBef>
                <a:spcPts val="600"/>
              </a:spcBef>
            </a:pPr>
            <a:r>
              <a:rPr lang="en-US" sz="2800" dirty="0"/>
              <a:t>Impact right side of head; Left side hematoma</a:t>
            </a:r>
          </a:p>
          <a:p>
            <a:pPr>
              <a:lnSpc>
                <a:spcPct val="100000"/>
              </a:lnSpc>
              <a:spcBef>
                <a:spcPts val="600"/>
              </a:spcBef>
            </a:pPr>
            <a:r>
              <a:rPr lang="en-US" sz="2800" dirty="0"/>
              <a:t>Cut near eye; lost all vision in right eye</a:t>
            </a:r>
          </a:p>
          <a:p>
            <a:pPr>
              <a:lnSpc>
                <a:spcPct val="100000"/>
              </a:lnSpc>
              <a:spcBef>
                <a:spcPts val="600"/>
              </a:spcBef>
            </a:pPr>
            <a:r>
              <a:rPr lang="en-US" sz="2800" dirty="0"/>
              <a:t>Bone injuries healed completely with therapy</a:t>
            </a:r>
            <a:endParaRPr lang="en-VI" sz="2800" dirty="0"/>
          </a:p>
        </p:txBody>
      </p:sp>
      <p:pic>
        <p:nvPicPr>
          <p:cNvPr id="5" name="Picture 4" descr="Picture showing where employee fell 15 feet onto asphalt from the spout of a grain bin.">
            <a:extLst>
              <a:ext uri="{FF2B5EF4-FFF2-40B4-BE49-F238E27FC236}">
                <a16:creationId xmlns:a16="http://schemas.microsoft.com/office/drawing/2014/main" id="{70BE5FFA-65FF-30FD-006C-285C17BC035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67331" y="812667"/>
            <a:ext cx="4145280" cy="5547360"/>
          </a:xfrm>
          <a:prstGeom prst="rect">
            <a:avLst/>
          </a:prstGeom>
        </p:spPr>
      </p:pic>
    </p:spTree>
    <p:extLst>
      <p:ext uri="{BB962C8B-B14F-4D97-AF65-F5344CB8AC3E}">
        <p14:creationId xmlns:p14="http://schemas.microsoft.com/office/powerpoint/2010/main" val="1071249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2B2BF2-7020-E32F-48CC-0F380619CC44}"/>
              </a:ext>
            </a:extLst>
          </p:cNvPr>
          <p:cNvSpPr>
            <a:spLocks noGrp="1"/>
          </p:cNvSpPr>
          <p:nvPr>
            <p:ph type="title"/>
          </p:nvPr>
        </p:nvSpPr>
        <p:spPr>
          <a:xfrm>
            <a:off x="159025" y="-1091511"/>
            <a:ext cx="11639053" cy="786552"/>
          </a:xfrm>
        </p:spPr>
        <p:txBody>
          <a:bodyPr/>
          <a:lstStyle/>
          <a:p>
            <a:r>
              <a:rPr lang="en-US" dirty="0"/>
              <a:t>Rolling Stock</a:t>
            </a:r>
            <a:endParaRPr lang="en-VI" dirty="0"/>
          </a:p>
        </p:txBody>
      </p:sp>
      <p:sp>
        <p:nvSpPr>
          <p:cNvPr id="7" name="Text Placeholder 6">
            <a:extLst>
              <a:ext uri="{FF2B5EF4-FFF2-40B4-BE49-F238E27FC236}">
                <a16:creationId xmlns:a16="http://schemas.microsoft.com/office/drawing/2014/main" id="{3A48A3ED-9519-1C3E-46EC-F8E9C5272EA8}"/>
              </a:ext>
            </a:extLst>
          </p:cNvPr>
          <p:cNvSpPr>
            <a:spLocks noGrp="1"/>
          </p:cNvSpPr>
          <p:nvPr>
            <p:ph type="body" sz="quarter" idx="13"/>
          </p:nvPr>
        </p:nvSpPr>
        <p:spPr>
          <a:xfrm>
            <a:off x="1051620" y="5531926"/>
            <a:ext cx="10088760" cy="1224997"/>
          </a:xfrm>
        </p:spPr>
        <p:txBody>
          <a:bodyPr lIns="0" rIns="0">
            <a:normAutofit/>
          </a:bodyPr>
          <a:lstStyle/>
          <a:p>
            <a:pPr marL="0" indent="0" algn="ctr">
              <a:buNone/>
            </a:pPr>
            <a:r>
              <a:rPr lang="en-US" sz="3600" dirty="0"/>
              <a:t>Rolling Stock is not covered by OSHA regulation but employees are!!!!!</a:t>
            </a:r>
            <a:endParaRPr lang="en-VI" sz="3600" dirty="0"/>
          </a:p>
        </p:txBody>
      </p:sp>
      <p:pic>
        <p:nvPicPr>
          <p:cNvPr id="3" name="Picture 2" descr="Employee is on top of grain truck with no fall protection.">
            <a:extLst>
              <a:ext uri="{FF2B5EF4-FFF2-40B4-BE49-F238E27FC236}">
                <a16:creationId xmlns:a16="http://schemas.microsoft.com/office/drawing/2014/main" id="{609DCF9E-3A6A-F832-85FC-B9F539A6102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3687" y="190999"/>
            <a:ext cx="5342313" cy="5342313"/>
          </a:xfrm>
          <a:prstGeom prst="rect">
            <a:avLst/>
          </a:prstGeom>
        </p:spPr>
      </p:pic>
      <p:pic>
        <p:nvPicPr>
          <p:cNvPr id="5" name="Picture 4" descr="Employee is climbing side of truck with no fall protection ">
            <a:extLst>
              <a:ext uri="{FF2B5EF4-FFF2-40B4-BE49-F238E27FC236}">
                <a16:creationId xmlns:a16="http://schemas.microsoft.com/office/drawing/2014/main" id="{4CB74AB2-BBB9-784C-1D53-7697867DC1C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54202" y="192384"/>
            <a:ext cx="4317076" cy="5339542"/>
          </a:xfrm>
          <a:prstGeom prst="rect">
            <a:avLst/>
          </a:prstGeom>
        </p:spPr>
      </p:pic>
    </p:spTree>
    <p:extLst>
      <p:ext uri="{BB962C8B-B14F-4D97-AF65-F5344CB8AC3E}">
        <p14:creationId xmlns:p14="http://schemas.microsoft.com/office/powerpoint/2010/main" val="311223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8995-35B7-1932-735B-62BDEBD2F964}"/>
              </a:ext>
            </a:extLst>
          </p:cNvPr>
          <p:cNvSpPr>
            <a:spLocks noGrp="1"/>
          </p:cNvSpPr>
          <p:nvPr>
            <p:ph type="title"/>
          </p:nvPr>
        </p:nvSpPr>
        <p:spPr>
          <a:xfrm>
            <a:off x="169881" y="0"/>
            <a:ext cx="11658600" cy="786552"/>
          </a:xfrm>
        </p:spPr>
        <p:txBody>
          <a:bodyPr>
            <a:normAutofit/>
          </a:bodyPr>
          <a:lstStyle/>
          <a:p>
            <a:pPr algn="ctr"/>
            <a:r>
              <a:rPr lang="en-US" sz="4400" dirty="0"/>
              <a:t>Inspect Grain Storage Structures </a:t>
            </a:r>
            <a:endParaRPr lang="en-VI" sz="4400" dirty="0"/>
          </a:p>
        </p:txBody>
      </p:sp>
      <p:pic>
        <p:nvPicPr>
          <p:cNvPr id="6" name="Content Placeholder 4" descr="Picture show the aftermath of a collapsed hopper bottom overead loadout bin which buried a truck driver.">
            <a:extLst>
              <a:ext uri="{FF2B5EF4-FFF2-40B4-BE49-F238E27FC236}">
                <a16:creationId xmlns:a16="http://schemas.microsoft.com/office/drawing/2014/main" id="{615C820E-58C3-8C3E-AD46-DE96F3B2B8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5010" y="749363"/>
            <a:ext cx="8212567" cy="4618069"/>
          </a:xfrm>
          <a:prstGeom prst="rect">
            <a:avLst/>
          </a:prstGeom>
        </p:spPr>
      </p:pic>
      <p:sp>
        <p:nvSpPr>
          <p:cNvPr id="3" name="Text Placeholder 2">
            <a:extLst>
              <a:ext uri="{FF2B5EF4-FFF2-40B4-BE49-F238E27FC236}">
                <a16:creationId xmlns:a16="http://schemas.microsoft.com/office/drawing/2014/main" id="{7D83DA95-AC88-CD70-6C6E-B64DEECA2DCC}"/>
              </a:ext>
            </a:extLst>
          </p:cNvPr>
          <p:cNvSpPr>
            <a:spLocks noGrp="1"/>
          </p:cNvSpPr>
          <p:nvPr>
            <p:ph type="body" sz="quarter" idx="13"/>
          </p:nvPr>
        </p:nvSpPr>
        <p:spPr>
          <a:xfrm>
            <a:off x="169881" y="5367432"/>
            <a:ext cx="12022119" cy="1503360"/>
          </a:xfrm>
        </p:spPr>
        <p:txBody>
          <a:bodyPr>
            <a:normAutofit/>
          </a:bodyPr>
          <a:lstStyle/>
          <a:p>
            <a:pPr marL="0" indent="0">
              <a:buNone/>
            </a:pPr>
            <a:r>
              <a:rPr lang="en-US" sz="2400" dirty="0"/>
              <a:t>In December 2020, an 8,000-bushel hopper bottom overhead loadout bin collapsed, burying a truck driver. Roughly 448,000 pounds of grain was spilled. Hopper bins basically hang grain above the ground. Tremendous force is placed upon all grain bins, and they must be in good condition. </a:t>
            </a:r>
            <a:endParaRPr lang="en-VI" sz="2400" dirty="0"/>
          </a:p>
        </p:txBody>
      </p:sp>
    </p:spTree>
    <p:extLst>
      <p:ext uri="{BB962C8B-B14F-4D97-AF65-F5344CB8AC3E}">
        <p14:creationId xmlns:p14="http://schemas.microsoft.com/office/powerpoint/2010/main" val="1277646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9454-7DDA-4946-9F86-6980B230B406}"/>
              </a:ext>
            </a:extLst>
          </p:cNvPr>
          <p:cNvSpPr>
            <a:spLocks noGrp="1"/>
          </p:cNvSpPr>
          <p:nvPr>
            <p:ph type="title"/>
          </p:nvPr>
        </p:nvSpPr>
        <p:spPr/>
        <p:txBody>
          <a:bodyPr/>
          <a:lstStyle/>
          <a:p>
            <a:r>
              <a:rPr lang="en-US" dirty="0"/>
              <a:t>Summary- Dump Pit Safety</a:t>
            </a:r>
            <a:endParaRPr lang="en-VI" dirty="0"/>
          </a:p>
        </p:txBody>
      </p:sp>
      <p:sp>
        <p:nvSpPr>
          <p:cNvPr id="3" name="Content Placeholder 2">
            <a:extLst>
              <a:ext uri="{FF2B5EF4-FFF2-40B4-BE49-F238E27FC236}">
                <a16:creationId xmlns:a16="http://schemas.microsoft.com/office/drawing/2014/main" id="{74C5B189-127D-43ED-A121-79EF029EA567}"/>
              </a:ext>
            </a:extLst>
          </p:cNvPr>
          <p:cNvSpPr>
            <a:spLocks noGrp="1"/>
          </p:cNvSpPr>
          <p:nvPr>
            <p:ph idx="1"/>
          </p:nvPr>
        </p:nvSpPr>
        <p:spPr>
          <a:xfrm>
            <a:off x="266700" y="1205174"/>
            <a:ext cx="6024284" cy="3958497"/>
          </a:xfrm>
        </p:spPr>
        <p:txBody>
          <a:bodyPr>
            <a:normAutofit/>
          </a:bodyPr>
          <a:lstStyle/>
          <a:p>
            <a:pPr marL="0" indent="0" eaLnBrk="1" hangingPunct="1">
              <a:buNone/>
            </a:pPr>
            <a:r>
              <a:rPr lang="en-US" altLang="en-US" sz="3600" spc="-100" dirty="0"/>
              <a:t>Loading &amp; Unloading grain vehicles presents hazards to employees</a:t>
            </a:r>
          </a:p>
          <a:p>
            <a:pPr eaLnBrk="1" hangingPunct="1"/>
            <a:r>
              <a:rPr lang="en-US" altLang="en-US" dirty="0"/>
              <a:t>Minimize hazards </a:t>
            </a:r>
          </a:p>
          <a:p>
            <a:pPr lvl="1"/>
            <a:r>
              <a:rPr lang="en-US" altLang="en-US" dirty="0"/>
              <a:t>Use best practice procedures</a:t>
            </a:r>
          </a:p>
          <a:p>
            <a:pPr lvl="1"/>
            <a:r>
              <a:rPr lang="en-US" altLang="en-US" dirty="0"/>
              <a:t>“Train” drivers and employees</a:t>
            </a:r>
          </a:p>
          <a:p>
            <a:pPr eaLnBrk="1" hangingPunct="1"/>
            <a:r>
              <a:rPr lang="en-US" altLang="en-US" dirty="0"/>
              <a:t>#1 procedure is </a:t>
            </a:r>
            <a:r>
              <a:rPr lang="en-US" altLang="en-US" dirty="0">
                <a:latin typeface="Segoe UI Black" panose="020B0A02040204020203" pitchFamily="34" charset="0"/>
                <a:ea typeface="Segoe UI Black" panose="020B0A02040204020203" pitchFamily="34" charset="0"/>
              </a:rPr>
              <a:t>be alert</a:t>
            </a:r>
          </a:p>
          <a:p>
            <a:endParaRPr lang="en-VI" dirty="0"/>
          </a:p>
        </p:txBody>
      </p:sp>
      <p:pic>
        <p:nvPicPr>
          <p:cNvPr id="4" name="Picture 3" descr="Workers  unloading grain from truck.">
            <a:extLst>
              <a:ext uri="{FF2B5EF4-FFF2-40B4-BE49-F238E27FC236}">
                <a16:creationId xmlns:a16="http://schemas.microsoft.com/office/drawing/2014/main" id="{8CCB6220-BD97-41E0-8958-71E3AF86A9B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41589" y="1420327"/>
            <a:ext cx="5621869" cy="5309180"/>
          </a:xfrm>
          <a:prstGeom prst="rect">
            <a:avLst/>
          </a:prstGeom>
          <a:noFill/>
          <a:ln w="19050">
            <a:solidFill>
              <a:srgbClr val="A3A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792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7B13166-2136-0FED-430E-D02DE1B1B1F9}"/>
              </a:ext>
            </a:extLst>
          </p:cNvPr>
          <p:cNvSpPr>
            <a:spLocks noGrp="1"/>
          </p:cNvSpPr>
          <p:nvPr>
            <p:ph type="title" idx="4294967295"/>
          </p:nvPr>
        </p:nvSpPr>
        <p:spPr/>
        <p:txBody>
          <a:bodyPr/>
          <a:lstStyle/>
          <a:p>
            <a:r>
              <a:rPr lang="en-VI" dirty="0"/>
              <a:t>E</a:t>
            </a:r>
            <a:r>
              <a:rPr lang="en-US" dirty="0" err="1"/>
              <a:t>nd</a:t>
            </a:r>
            <a:r>
              <a:rPr lang="en-US" dirty="0"/>
              <a:t> slide</a:t>
            </a:r>
            <a:endParaRPr lang="en-VI" dirty="0"/>
          </a:p>
        </p:txBody>
      </p:sp>
      <p:pic>
        <p:nvPicPr>
          <p:cNvPr id="8" name="Picture 7" descr="Worker on properly guarded platform monitoring grain loading. ">
            <a:extLst>
              <a:ext uri="{FF2B5EF4-FFF2-40B4-BE49-F238E27FC236}">
                <a16:creationId xmlns:a16="http://schemas.microsoft.com/office/drawing/2014/main" id="{6C03A258-AC1B-0A2E-C8B0-DB7900BA36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36"/>
          <a:stretch/>
        </p:blipFill>
        <p:spPr>
          <a:xfrm>
            <a:off x="-85252" y="0"/>
            <a:ext cx="12362503" cy="7977294"/>
          </a:xfrm>
          <a:prstGeom prst="rect">
            <a:avLst/>
          </a:prstGeom>
        </p:spPr>
      </p:pic>
      <p:sp>
        <p:nvSpPr>
          <p:cNvPr id="3" name="TextBox 2">
            <a:extLst>
              <a:ext uri="{FF2B5EF4-FFF2-40B4-BE49-F238E27FC236}">
                <a16:creationId xmlns:a16="http://schemas.microsoft.com/office/drawing/2014/main" id="{2DEF7B4F-5456-4D57-88A0-32CDE3283529}"/>
              </a:ext>
            </a:extLst>
          </p:cNvPr>
          <p:cNvSpPr txBox="1"/>
          <p:nvPr/>
        </p:nvSpPr>
        <p:spPr>
          <a:xfrm>
            <a:off x="6400799" y="1232177"/>
            <a:ext cx="515982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50" normalizeH="0" noProof="0" dirty="0">
                <a:ln>
                  <a:noFill/>
                </a:ln>
                <a:solidFill>
                  <a:schemeClr val="bg1"/>
                </a:solidFill>
                <a:effectLst/>
                <a:uLnTx/>
                <a:uFillTx/>
                <a:latin typeface="Segoe UI Semibold" panose="020B0702040204020203" pitchFamily="34" charset="0"/>
                <a:cs typeface="Segoe UI Semibold" panose="020B0702040204020203" pitchFamily="34" charset="0"/>
              </a:rPr>
              <a:t>Protect our most valuable resource</a:t>
            </a:r>
          </a:p>
        </p:txBody>
      </p:sp>
      <p:sp>
        <p:nvSpPr>
          <p:cNvPr id="5" name="TextBox 4">
            <a:extLst>
              <a:ext uri="{FF2B5EF4-FFF2-40B4-BE49-F238E27FC236}">
                <a16:creationId xmlns:a16="http://schemas.microsoft.com/office/drawing/2014/main" id="{2C910445-DAE3-423C-9005-5B91C213114E}"/>
              </a:ext>
            </a:extLst>
          </p:cNvPr>
          <p:cNvSpPr txBox="1"/>
          <p:nvPr/>
        </p:nvSpPr>
        <p:spPr>
          <a:xfrm>
            <a:off x="6400799" y="3031966"/>
            <a:ext cx="5159829" cy="164352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rPr>
              <a:t>Our </a:t>
            </a:r>
            <a:r>
              <a:rPr kumimoji="0" lang="en-US" sz="6600" b="0" i="0" u="none" strike="noStrike" kern="1200" cap="none" spc="0"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rPr>
              <a:t>Workers</a:t>
            </a:r>
            <a:r>
              <a:rPr kumimoji="0" lang="en-US" sz="6000" b="0" i="0" u="none" strike="noStrike" kern="1200" cap="none" spc="0"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rPr>
              <a:t>!</a:t>
            </a:r>
          </a:p>
        </p:txBody>
      </p:sp>
      <p:sp>
        <p:nvSpPr>
          <p:cNvPr id="4" name="TextBox 3">
            <a:extLst>
              <a:ext uri="{FF2B5EF4-FFF2-40B4-BE49-F238E27FC236}">
                <a16:creationId xmlns:a16="http://schemas.microsoft.com/office/drawing/2014/main" id="{5C230A1B-0A57-4342-861A-754163A3A5C4}"/>
              </a:ext>
            </a:extLst>
          </p:cNvPr>
          <p:cNvSpPr txBox="1"/>
          <p:nvPr/>
        </p:nvSpPr>
        <p:spPr>
          <a:xfrm>
            <a:off x="6400799" y="6183547"/>
            <a:ext cx="515982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Picture courtesy of CVA Coop</a:t>
            </a:r>
            <a:endParaRPr kumimoji="0" lang="en-US" sz="20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2618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Covered</a:t>
            </a:r>
          </a:p>
        </p:txBody>
      </p:sp>
      <p:sp>
        <p:nvSpPr>
          <p:cNvPr id="3" name="Content Placeholder 2"/>
          <p:cNvSpPr>
            <a:spLocks noGrp="1"/>
          </p:cNvSpPr>
          <p:nvPr>
            <p:ph idx="1"/>
          </p:nvPr>
        </p:nvSpPr>
        <p:spPr/>
        <p:txBody>
          <a:bodyPr/>
          <a:lstStyle/>
          <a:p>
            <a:r>
              <a:rPr lang="en-US" dirty="0">
                <a:latin typeface="Lato Light" panose="020F0302020204030203" pitchFamily="34" charset="0"/>
              </a:rPr>
              <a:t>Emergency Action Plans</a:t>
            </a:r>
          </a:p>
          <a:p>
            <a:r>
              <a:rPr lang="en-US" dirty="0">
                <a:latin typeface="Lato Light" panose="020F0302020204030203" pitchFamily="34" charset="0"/>
              </a:rPr>
              <a:t>Contributing Factors to Safety</a:t>
            </a:r>
          </a:p>
          <a:p>
            <a:r>
              <a:rPr lang="en-US" dirty="0">
                <a:latin typeface="Lato Light" panose="020F0302020204030203" pitchFamily="34" charset="0"/>
              </a:rPr>
              <a:t>Personal Protective Equipment</a:t>
            </a:r>
          </a:p>
          <a:p>
            <a:r>
              <a:rPr lang="en-US" dirty="0">
                <a:latin typeface="Lato Light" panose="020F0302020204030203" pitchFamily="34" charset="0"/>
              </a:rPr>
              <a:t>Dump Pit Safety</a:t>
            </a:r>
          </a:p>
          <a:p>
            <a:r>
              <a:rPr lang="en-US" dirty="0">
                <a:latin typeface="Lato Light" panose="020F0302020204030203" pitchFamily="34" charset="0"/>
              </a:rPr>
              <a:t>Unloading Hazards</a:t>
            </a:r>
          </a:p>
          <a:p>
            <a:r>
              <a:rPr lang="en-US" dirty="0">
                <a:latin typeface="Lato Light" panose="020F0302020204030203" pitchFamily="34" charset="0"/>
              </a:rPr>
              <a:t>Loading Hazards</a:t>
            </a:r>
          </a:p>
          <a:p>
            <a:r>
              <a:rPr lang="en-US" dirty="0">
                <a:latin typeface="Lato Light" panose="020F0302020204030203" pitchFamily="34" charset="0"/>
              </a:rPr>
              <a:t>Summary &amp; Best Practices</a:t>
            </a:r>
          </a:p>
          <a:p>
            <a:endParaRPr lang="en-US" dirty="0"/>
          </a:p>
        </p:txBody>
      </p:sp>
      <p:sp>
        <p:nvSpPr>
          <p:cNvPr id="4" name="Slide Number Placeholder 3"/>
          <p:cNvSpPr>
            <a:spLocks noGrp="1"/>
          </p:cNvSpPr>
          <p:nvPr>
            <p:ph type="sldNum" sz="quarter" idx="12"/>
          </p:nvPr>
        </p:nvSpPr>
        <p:spPr/>
        <p:txBody>
          <a:bodyPr/>
          <a:lstStyle/>
          <a:p>
            <a:pPr lvl="0"/>
            <a:fld id="{E68CB777-A129-4AF6-9ECC-E5865CD58601}" type="slidenum">
              <a:rPr lang="en-US" noProof="0"/>
              <a:pPr lvl="0"/>
              <a:t>6</a:t>
            </a:fld>
            <a:endParaRPr lang="en-US" noProof="0" dirty="0"/>
          </a:p>
        </p:txBody>
      </p:sp>
    </p:spTree>
    <p:extLst>
      <p:ext uri="{BB962C8B-B14F-4D97-AF65-F5344CB8AC3E}">
        <p14:creationId xmlns:p14="http://schemas.microsoft.com/office/powerpoint/2010/main" val="249071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5303A9-1925-40FD-A000-7A4EE838C35D}"/>
              </a:ext>
            </a:extLst>
          </p:cNvPr>
          <p:cNvSpPr>
            <a:spLocks noGrp="1"/>
          </p:cNvSpPr>
          <p:nvPr>
            <p:ph type="title"/>
          </p:nvPr>
        </p:nvSpPr>
        <p:spPr>
          <a:xfrm>
            <a:off x="266700" y="228406"/>
            <a:ext cx="11416219" cy="786552"/>
          </a:xfrm>
        </p:spPr>
        <p:txBody>
          <a:bodyPr>
            <a:normAutofit/>
          </a:bodyPr>
          <a:lstStyle/>
          <a:p>
            <a:r>
              <a:rPr lang="en-US" spc="-50" dirty="0"/>
              <a:t>10 Ways to Make Your Facility Safe During Harvest</a:t>
            </a:r>
            <a:endParaRPr lang="en-VI" spc="-50" dirty="0"/>
          </a:p>
        </p:txBody>
      </p:sp>
      <p:sp>
        <p:nvSpPr>
          <p:cNvPr id="5" name="Content Placeholder 4">
            <a:extLst>
              <a:ext uri="{FF2B5EF4-FFF2-40B4-BE49-F238E27FC236}">
                <a16:creationId xmlns:a16="http://schemas.microsoft.com/office/drawing/2014/main" id="{233F1E7F-F440-489A-8C12-FAE3151206FA}"/>
              </a:ext>
            </a:extLst>
          </p:cNvPr>
          <p:cNvSpPr>
            <a:spLocks noGrp="1"/>
          </p:cNvSpPr>
          <p:nvPr>
            <p:ph sz="half" idx="1"/>
          </p:nvPr>
        </p:nvSpPr>
        <p:spPr>
          <a:xfrm>
            <a:off x="1170692" y="1377347"/>
            <a:ext cx="4914651" cy="5585022"/>
          </a:xfrm>
        </p:spPr>
        <p:txBody>
          <a:bodyPr>
            <a:normAutofit/>
          </a:bodyPr>
          <a:lstStyle/>
          <a:p>
            <a:pPr marL="0" indent="0">
              <a:lnSpc>
                <a:spcPct val="80000"/>
              </a:lnSpc>
              <a:spcBef>
                <a:spcPts val="4800"/>
              </a:spcBef>
              <a:buNone/>
            </a:pPr>
            <a:r>
              <a:rPr lang="en-US" dirty="0"/>
              <a:t>Emergency Action Plans</a:t>
            </a:r>
          </a:p>
          <a:p>
            <a:pPr marL="0" indent="0">
              <a:lnSpc>
                <a:spcPct val="80000"/>
              </a:lnSpc>
              <a:spcBef>
                <a:spcPts val="4200"/>
              </a:spcBef>
              <a:buNone/>
            </a:pPr>
            <a:r>
              <a:rPr lang="en-US" dirty="0"/>
              <a:t>Avoid Fatigue Related Injuries</a:t>
            </a:r>
          </a:p>
          <a:p>
            <a:pPr marL="0" indent="0">
              <a:lnSpc>
                <a:spcPct val="80000"/>
              </a:lnSpc>
              <a:spcBef>
                <a:spcPts val="2400"/>
              </a:spcBef>
              <a:buNone/>
            </a:pPr>
            <a:r>
              <a:rPr lang="en-US" dirty="0"/>
              <a:t>Infectious Disease / COVID-19 Protocols</a:t>
            </a:r>
          </a:p>
          <a:p>
            <a:pPr marL="0" indent="0">
              <a:lnSpc>
                <a:spcPct val="80000"/>
              </a:lnSpc>
              <a:spcBef>
                <a:spcPts val="3000"/>
              </a:spcBef>
              <a:buNone/>
            </a:pPr>
            <a:r>
              <a:rPr lang="en-US" dirty="0"/>
              <a:t>Personnel Protective Equipment</a:t>
            </a:r>
          </a:p>
          <a:p>
            <a:pPr marL="0" indent="0">
              <a:lnSpc>
                <a:spcPct val="80000"/>
              </a:lnSpc>
              <a:spcBef>
                <a:spcPts val="4200"/>
              </a:spcBef>
              <a:buNone/>
            </a:pPr>
            <a:r>
              <a:rPr lang="en-US" dirty="0"/>
              <a:t>Customer Relations</a:t>
            </a:r>
          </a:p>
          <a:p>
            <a:pPr marL="0" indent="0">
              <a:lnSpc>
                <a:spcPct val="80000"/>
              </a:lnSpc>
              <a:buNone/>
            </a:pPr>
            <a:endParaRPr lang="en-VI" dirty="0"/>
          </a:p>
        </p:txBody>
      </p:sp>
      <p:sp>
        <p:nvSpPr>
          <p:cNvPr id="6" name="Content Placeholder 5">
            <a:extLst>
              <a:ext uri="{FF2B5EF4-FFF2-40B4-BE49-F238E27FC236}">
                <a16:creationId xmlns:a16="http://schemas.microsoft.com/office/drawing/2014/main" id="{6CDE328C-DEB2-49A3-989A-A805C5AF2C86}"/>
              </a:ext>
            </a:extLst>
          </p:cNvPr>
          <p:cNvSpPr>
            <a:spLocks noGrp="1"/>
          </p:cNvSpPr>
          <p:nvPr>
            <p:ph sz="half" idx="2"/>
          </p:nvPr>
        </p:nvSpPr>
        <p:spPr>
          <a:xfrm>
            <a:off x="7257521" y="1377347"/>
            <a:ext cx="4425398" cy="5252247"/>
          </a:xfrm>
        </p:spPr>
        <p:txBody>
          <a:bodyPr>
            <a:normAutofit/>
          </a:bodyPr>
          <a:lstStyle/>
          <a:p>
            <a:pPr marL="0" indent="0">
              <a:lnSpc>
                <a:spcPct val="80000"/>
              </a:lnSpc>
              <a:spcBef>
                <a:spcPts val="4800"/>
              </a:spcBef>
              <a:buNone/>
            </a:pPr>
            <a:r>
              <a:rPr lang="en-US" dirty="0"/>
              <a:t>Dump Pit Safety</a:t>
            </a:r>
          </a:p>
          <a:p>
            <a:pPr marL="0" indent="0">
              <a:lnSpc>
                <a:spcPct val="80000"/>
              </a:lnSpc>
              <a:spcBef>
                <a:spcPts val="4200"/>
              </a:spcBef>
              <a:buNone/>
            </a:pPr>
            <a:r>
              <a:rPr lang="en-US" dirty="0"/>
              <a:t>Housekeeping</a:t>
            </a:r>
          </a:p>
          <a:p>
            <a:pPr marL="0" indent="0">
              <a:lnSpc>
                <a:spcPct val="80000"/>
              </a:lnSpc>
              <a:spcBef>
                <a:spcPts val="5600"/>
              </a:spcBef>
              <a:buNone/>
            </a:pPr>
            <a:r>
              <a:rPr lang="en-US" dirty="0"/>
              <a:t>Unplugging a Grain Leg</a:t>
            </a:r>
          </a:p>
          <a:p>
            <a:pPr marL="0" indent="0">
              <a:lnSpc>
                <a:spcPct val="80000"/>
              </a:lnSpc>
              <a:spcBef>
                <a:spcPts val="6000"/>
              </a:spcBef>
              <a:buNone/>
            </a:pPr>
            <a:r>
              <a:rPr lang="en-US" dirty="0"/>
              <a:t>Grain Dryer Operation Safety</a:t>
            </a:r>
          </a:p>
          <a:p>
            <a:pPr marL="0" indent="0">
              <a:lnSpc>
                <a:spcPct val="80000"/>
              </a:lnSpc>
              <a:spcBef>
                <a:spcPts val="4200"/>
              </a:spcBef>
              <a:buNone/>
            </a:pPr>
            <a:r>
              <a:rPr lang="en-US" dirty="0"/>
              <a:t>Back Safety</a:t>
            </a:r>
          </a:p>
          <a:p>
            <a:pPr marL="0" indent="0">
              <a:lnSpc>
                <a:spcPct val="80000"/>
              </a:lnSpc>
              <a:buNone/>
            </a:pPr>
            <a:endParaRPr lang="en-VI" dirty="0"/>
          </a:p>
        </p:txBody>
      </p:sp>
      <p:pic>
        <p:nvPicPr>
          <p:cNvPr id="7" name="Picture 6">
            <a:extLst>
              <a:ext uri="{FF2B5EF4-FFF2-40B4-BE49-F238E27FC236}">
                <a16:creationId xmlns:a16="http://schemas.microsoft.com/office/drawing/2014/main" id="{9F7942AF-504D-5B8E-6523-C95569A5879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9627" y="1149066"/>
            <a:ext cx="914400" cy="5339542"/>
          </a:xfrm>
          <a:prstGeom prst="rect">
            <a:avLst/>
          </a:prstGeom>
        </p:spPr>
      </p:pic>
      <p:pic>
        <p:nvPicPr>
          <p:cNvPr id="9" name="Picture 8">
            <a:extLst>
              <a:ext uri="{FF2B5EF4-FFF2-40B4-BE49-F238E27FC236}">
                <a16:creationId xmlns:a16="http://schemas.microsoft.com/office/drawing/2014/main" id="{C854E3BB-DF87-698A-A920-129263070F6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74809" y="1137983"/>
            <a:ext cx="1136073" cy="5350625"/>
          </a:xfrm>
          <a:prstGeom prst="rect">
            <a:avLst/>
          </a:prstGeom>
        </p:spPr>
      </p:pic>
      <p:sp>
        <p:nvSpPr>
          <p:cNvPr id="13" name="Rectangle 12">
            <a:extLst>
              <a:ext uri="{FF2B5EF4-FFF2-40B4-BE49-F238E27FC236}">
                <a16:creationId xmlns:a16="http://schemas.microsoft.com/office/drawing/2014/main" id="{145130B3-8BD3-A98F-B862-5E585EE624E8}"/>
              </a:ext>
              <a:ext uri="{C183D7F6-B498-43B3-948B-1728B52AA6E4}">
                <adec:decorative xmlns:adec="http://schemas.microsoft.com/office/drawing/2017/decorative" val="1"/>
              </a:ext>
            </a:extLst>
          </p:cNvPr>
          <p:cNvSpPr/>
          <p:nvPr/>
        </p:nvSpPr>
        <p:spPr>
          <a:xfrm>
            <a:off x="10951285" y="5163671"/>
            <a:ext cx="1065007" cy="1694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241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3E50D-EFEB-408E-84C8-D9C9C109C391}"/>
              </a:ext>
            </a:extLst>
          </p:cNvPr>
          <p:cNvSpPr>
            <a:spLocks noGrp="1"/>
          </p:cNvSpPr>
          <p:nvPr>
            <p:ph type="title"/>
          </p:nvPr>
        </p:nvSpPr>
        <p:spPr/>
        <p:txBody>
          <a:bodyPr/>
          <a:lstStyle/>
          <a:p>
            <a:r>
              <a:rPr lang="en-US" dirty="0"/>
              <a:t>Emergency action plans</a:t>
            </a:r>
            <a:endParaRPr lang="en-VI" dirty="0"/>
          </a:p>
        </p:txBody>
      </p:sp>
      <p:sp>
        <p:nvSpPr>
          <p:cNvPr id="2" name="Slide Number Placeholder 1">
            <a:extLst>
              <a:ext uri="{FF2B5EF4-FFF2-40B4-BE49-F238E27FC236}">
                <a16:creationId xmlns:a16="http://schemas.microsoft.com/office/drawing/2014/main" id="{B22C0BE6-E1B8-4BD9-97B4-40E16226F2AE}"/>
              </a:ext>
            </a:extLst>
          </p:cNvPr>
          <p:cNvSpPr>
            <a:spLocks noGrp="1"/>
          </p:cNvSpPr>
          <p:nvPr>
            <p:ph type="sldNum" sz="quarter" idx="12"/>
          </p:nvPr>
        </p:nvSpPr>
        <p:spPr/>
        <p:txBody>
          <a:bodyPr/>
          <a:lstStyle/>
          <a:p>
            <a:fld id="{E68CB777-A129-4AF6-9ECC-E5865CD58601}" type="slidenum">
              <a:rPr lang="en-US" smtClean="0">
                <a:solidFill>
                  <a:prstClr val="white">
                    <a:lumMod val="95000"/>
                  </a:prstClr>
                </a:solidFill>
              </a:rPr>
              <a:pPr/>
              <a:t>8</a:t>
            </a:fld>
            <a:endParaRPr lang="en-US" dirty="0">
              <a:solidFill>
                <a:prstClr val="white">
                  <a:lumMod val="95000"/>
                </a:prstClr>
              </a:solidFill>
            </a:endParaRPr>
          </a:p>
        </p:txBody>
      </p:sp>
    </p:spTree>
    <p:extLst>
      <p:ext uri="{BB962C8B-B14F-4D97-AF65-F5344CB8AC3E}">
        <p14:creationId xmlns:p14="http://schemas.microsoft.com/office/powerpoint/2010/main" val="2766675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ABEF-9E1C-45E3-8203-B98479BB5A6D}"/>
              </a:ext>
            </a:extLst>
          </p:cNvPr>
          <p:cNvSpPr>
            <a:spLocks noGrp="1"/>
          </p:cNvSpPr>
          <p:nvPr>
            <p:ph type="title"/>
          </p:nvPr>
        </p:nvSpPr>
        <p:spPr/>
        <p:txBody>
          <a:bodyPr/>
          <a:lstStyle/>
          <a:p>
            <a:r>
              <a:rPr lang="en-US" dirty="0"/>
              <a:t>Evacuation &amp; Meeting Place</a:t>
            </a:r>
            <a:endParaRPr lang="en-VI" dirty="0"/>
          </a:p>
        </p:txBody>
      </p:sp>
      <p:sp>
        <p:nvSpPr>
          <p:cNvPr id="4" name="Content Placeholder 3">
            <a:extLst>
              <a:ext uri="{FF2B5EF4-FFF2-40B4-BE49-F238E27FC236}">
                <a16:creationId xmlns:a16="http://schemas.microsoft.com/office/drawing/2014/main" id="{593A610B-767F-4467-81F2-87523DD51164}"/>
              </a:ext>
            </a:extLst>
          </p:cNvPr>
          <p:cNvSpPr>
            <a:spLocks noGrp="1"/>
          </p:cNvSpPr>
          <p:nvPr>
            <p:ph idx="13"/>
          </p:nvPr>
        </p:nvSpPr>
        <p:spPr/>
        <p:txBody>
          <a:bodyPr/>
          <a:lstStyle/>
          <a:p>
            <a:r>
              <a:rPr lang="en-US" dirty="0"/>
              <a:t>EAP covers evacuation of personnel &amp; visitors</a:t>
            </a:r>
            <a:endParaRPr lang="en-VI" dirty="0"/>
          </a:p>
        </p:txBody>
      </p:sp>
      <p:pic>
        <p:nvPicPr>
          <p:cNvPr id="9" name="Picture 8" descr="Photo of evacuation assembly area for emergency.">
            <a:extLst>
              <a:ext uri="{FF2B5EF4-FFF2-40B4-BE49-F238E27FC236}">
                <a16:creationId xmlns:a16="http://schemas.microsoft.com/office/drawing/2014/main" id="{9A200B8C-3D19-B827-E9AD-BDFB1113597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6014" y="1932903"/>
            <a:ext cx="3859876" cy="4696691"/>
          </a:xfrm>
          <a:prstGeom prst="rect">
            <a:avLst/>
          </a:prstGeom>
        </p:spPr>
      </p:pic>
      <p:pic>
        <p:nvPicPr>
          <p:cNvPr id="6" name="Picture 1" descr="Photo of an emergency exit map for a grain facility.">
            <a:extLst>
              <a:ext uri="{FF2B5EF4-FFF2-40B4-BE49-F238E27FC236}">
                <a16:creationId xmlns:a16="http://schemas.microsoft.com/office/drawing/2014/main" id="{FDFE6E64-894D-4ACC-AFEF-7254A58A0BD5}"/>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4697353" y="2649248"/>
            <a:ext cx="7311824" cy="4114285"/>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0820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HSC (B) adult Lato 9.2020">
  <a:themeElements>
    <a:clrScheme name="GHSC">
      <a:dk1>
        <a:srgbClr val="181818"/>
      </a:dk1>
      <a:lt1>
        <a:srgbClr val="D9D9D9"/>
      </a:lt1>
      <a:dk2>
        <a:srgbClr val="7F7F7F"/>
      </a:dk2>
      <a:lt2>
        <a:srgbClr val="F5881B"/>
      </a:lt2>
      <a:accent1>
        <a:srgbClr val="FFC000"/>
      </a:accent1>
      <a:accent2>
        <a:srgbClr val="C0504D"/>
      </a:accent2>
      <a:accent3>
        <a:srgbClr val="9BBB59"/>
      </a:accent3>
      <a:accent4>
        <a:srgbClr val="8064A2"/>
      </a:accent4>
      <a:accent5>
        <a:srgbClr val="4BACC6"/>
      </a:accent5>
      <a:accent6>
        <a:srgbClr val="F79646"/>
      </a:accent6>
      <a:hlink>
        <a:srgbClr val="34A647"/>
      </a:hlink>
      <a:folHlink>
        <a:srgbClr val="9BCD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HSC (B) adult Lato 9.2020" id="{EC5B0C21-6BA4-4FBB-AE75-AC12365A7D62}" vid="{19AFC15B-15E9-424A-AAF3-36C13CB9E788}"/>
    </a:ext>
  </a:extLst>
</a:theme>
</file>

<file path=ppt/theme/theme3.xml><?xml version="1.0" encoding="utf-8"?>
<a:theme xmlns:a="http://schemas.openxmlformats.org/drawingml/2006/main" name="1_GHSC (B) adult Lato 9.2020">
  <a:themeElements>
    <a:clrScheme name="GHSC">
      <a:dk1>
        <a:srgbClr val="181818"/>
      </a:dk1>
      <a:lt1>
        <a:srgbClr val="D9D9D9"/>
      </a:lt1>
      <a:dk2>
        <a:srgbClr val="7F7F7F"/>
      </a:dk2>
      <a:lt2>
        <a:srgbClr val="F5881B"/>
      </a:lt2>
      <a:accent1>
        <a:srgbClr val="FFC000"/>
      </a:accent1>
      <a:accent2>
        <a:srgbClr val="C0504D"/>
      </a:accent2>
      <a:accent3>
        <a:srgbClr val="9BBB59"/>
      </a:accent3>
      <a:accent4>
        <a:srgbClr val="8064A2"/>
      </a:accent4>
      <a:accent5>
        <a:srgbClr val="4BACC6"/>
      </a:accent5>
      <a:accent6>
        <a:srgbClr val="F79646"/>
      </a:accent6>
      <a:hlink>
        <a:srgbClr val="34A647"/>
      </a:hlink>
      <a:folHlink>
        <a:srgbClr val="9BCD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HSC (B) adult Lato 9.2020" id="{07FB58A2-2D1E-464A-8DA2-8AF0890B2C5D}" vid="{C4BD7B53-D378-4EFD-81FC-1DBFEC828A4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536AF224EF5343AEE9DBD81549EA0A" ma:contentTypeVersion="13" ma:contentTypeDescription="Create a new document." ma:contentTypeScope="" ma:versionID="3c679bc7b9f00c4a8bc1f3057deb1e2d">
  <xsd:schema xmlns:xsd="http://www.w3.org/2001/XMLSchema" xmlns:xs="http://www.w3.org/2001/XMLSchema" xmlns:p="http://schemas.microsoft.com/office/2006/metadata/properties" xmlns:ns2="bd922f8f-26a1-42cd-870a-103b6576e799" xmlns:ns3="a2ae72f9-ddce-4cfa-8954-d11df5baf6ef" targetNamespace="http://schemas.microsoft.com/office/2006/metadata/properties" ma:root="true" ma:fieldsID="4e4c60b0767ab52e5f4da6bfe316920b" ns2:_="" ns3:_="">
    <xsd:import namespace="bd922f8f-26a1-42cd-870a-103b6576e799"/>
    <xsd:import namespace="a2ae72f9-ddce-4cfa-8954-d11df5baf6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922f8f-26a1-42cd-870a-103b6576e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5a8d78b-6148-4bf1-92dd-b4f00782c40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ae72f9-ddce-4cfa-8954-d11df5baf6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df83a99-fe18-458c-a0bc-fe9bf11b95ec}" ma:internalName="TaxCatchAll" ma:showField="CatchAllData" ma:web="a2ae72f9-ddce-4cfa-8954-d11df5baf6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2ae72f9-ddce-4cfa-8954-d11df5baf6ef" xsi:nil="true"/>
    <lcf76f155ced4ddcb4097134ff3c332f xmlns="bd922f8f-26a1-42cd-870a-103b6576e7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83CE77-1005-45B1-8A4D-C7B51E843639}"/>
</file>

<file path=customXml/itemProps2.xml><?xml version="1.0" encoding="utf-8"?>
<ds:datastoreItem xmlns:ds="http://schemas.openxmlformats.org/officeDocument/2006/customXml" ds:itemID="{42B9BAA5-F7B0-4BDC-A04B-A79E129D1856}"/>
</file>

<file path=customXml/itemProps3.xml><?xml version="1.0" encoding="utf-8"?>
<ds:datastoreItem xmlns:ds="http://schemas.openxmlformats.org/officeDocument/2006/customXml" ds:itemID="{534D4E7B-4904-4E7F-8536-6200FFF7359D}"/>
</file>

<file path=docProps/app.xml><?xml version="1.0" encoding="utf-8"?>
<Properties xmlns="http://schemas.openxmlformats.org/officeDocument/2006/extended-properties" xmlns:vt="http://schemas.openxmlformats.org/officeDocument/2006/docPropsVTypes">
  <Template>Office Theme</Template>
  <TotalTime>7418</TotalTime>
  <Words>5289</Words>
  <Application>Microsoft Office PowerPoint</Application>
  <PresentationFormat>Widescreen</PresentationFormat>
  <Paragraphs>420</Paragraphs>
  <Slides>56</Slides>
  <Notes>44</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56</vt:i4>
      </vt:variant>
    </vt:vector>
  </HeadingPairs>
  <TitlesOfParts>
    <vt:vector size="79" baseType="lpstr">
      <vt:lpstr>Wingdings 2</vt:lpstr>
      <vt:lpstr>Segoe UI Semilight</vt:lpstr>
      <vt:lpstr>Wingdings</vt:lpstr>
      <vt:lpstr>Arial Narrow</vt:lpstr>
      <vt:lpstr>Segoe UI Black</vt:lpstr>
      <vt:lpstr>Lato Light</vt:lpstr>
      <vt:lpstr>Open Sans</vt:lpstr>
      <vt:lpstr>Segoe UI</vt:lpstr>
      <vt:lpstr>Wingdings 3</vt:lpstr>
      <vt:lpstr>Segoe UI Light</vt:lpstr>
      <vt:lpstr>Montserrat ExtraBold</vt:lpstr>
      <vt:lpstr>Segoe UI Semibold</vt:lpstr>
      <vt:lpstr>Lato</vt:lpstr>
      <vt:lpstr>Lato Black</vt:lpstr>
      <vt:lpstr>Georgia</vt:lpstr>
      <vt:lpstr>Montserrat</vt:lpstr>
      <vt:lpstr>Times New Roman</vt:lpstr>
      <vt:lpstr>Calibri</vt:lpstr>
      <vt:lpstr>Arial</vt:lpstr>
      <vt:lpstr>Arial Black</vt:lpstr>
      <vt:lpstr>Office Theme</vt:lpstr>
      <vt:lpstr>GHSC (B) adult Lato 9.2020</vt:lpstr>
      <vt:lpstr>1_GHSC (B) adult Lato 9.2020</vt:lpstr>
      <vt:lpstr>Dump Pit Safety</vt:lpstr>
      <vt:lpstr>Introduction</vt:lpstr>
      <vt:lpstr>Disclaimers</vt:lpstr>
      <vt:lpstr>Rights &amp; Responsibilities</vt:lpstr>
      <vt:lpstr>Learning Objectives</vt:lpstr>
      <vt:lpstr>Topics Covered</vt:lpstr>
      <vt:lpstr>10 Ways to Make Your Facility Safe During Harvest</vt:lpstr>
      <vt:lpstr>Emergency action plans</vt:lpstr>
      <vt:lpstr>Evacuation &amp; Meeting Place</vt:lpstr>
      <vt:lpstr>Emergency Phone Numbers</vt:lpstr>
      <vt:lpstr>Signage for Hazards</vt:lpstr>
      <vt:lpstr>Contributing factors</vt:lpstr>
      <vt:lpstr>Fatigue Contributes to Unsafe Behaviors</vt:lpstr>
      <vt:lpstr>COVID-19</vt:lpstr>
      <vt:lpstr>Prevent Back Injuries</vt:lpstr>
      <vt:lpstr>Personal protective equipment</vt:lpstr>
      <vt:lpstr>Personal Protective Equipment in Dump Pits</vt:lpstr>
      <vt:lpstr>Gloves - Important To Wear</vt:lpstr>
      <vt:lpstr>Dump pit Hazards</vt:lpstr>
      <vt:lpstr>Good Customer Relations</vt:lpstr>
      <vt:lpstr>High Volume Times/Dump Pit Hazards</vt:lpstr>
      <vt:lpstr>3 Tenets of Dump Pit Safety</vt:lpstr>
      <vt:lpstr>Driver's view of workers</vt:lpstr>
      <vt:lpstr>Dump Pit</vt:lpstr>
      <vt:lpstr>Dump Pit Size vs Equipment Size</vt:lpstr>
      <vt:lpstr>Truck &amp; Gravity Wagon</vt:lpstr>
      <vt:lpstr>Opening Mechanisms</vt:lpstr>
      <vt:lpstr>Unloading hazards</vt:lpstr>
      <vt:lpstr>Straight Trucks – Prepare to Empty</vt:lpstr>
      <vt:lpstr>Straight Trucks - Unloading </vt:lpstr>
      <vt:lpstr>Straight Trucks – Tarp Straps</vt:lpstr>
      <vt:lpstr>Non-Grain Objects in Dump Load</vt:lpstr>
      <vt:lpstr>Foreign Object Hazard</vt:lpstr>
      <vt:lpstr>Opening Tandems/Cargo Doors</vt:lpstr>
      <vt:lpstr>Emptying Tandems/Cargo Doors</vt:lpstr>
      <vt:lpstr>Right Side Cargo Door</vt:lpstr>
      <vt:lpstr>Wagons</vt:lpstr>
      <vt:lpstr>Struck-By Hazard</vt:lpstr>
      <vt:lpstr>Hooper Bottom Trailers</vt:lpstr>
      <vt:lpstr>End Dump Semi-Trailer</vt:lpstr>
      <vt:lpstr>Semi-Trailer Gate</vt:lpstr>
      <vt:lpstr>Secure Trucks</vt:lpstr>
      <vt:lpstr>Housekeeping</vt:lpstr>
      <vt:lpstr>Choked Bucket Leg</vt:lpstr>
      <vt:lpstr>Choked Grain Leg</vt:lpstr>
      <vt:lpstr>Do NOT "Jog" Bucket Elevator Legs</vt:lpstr>
      <vt:lpstr>Grain Dryers</vt:lpstr>
      <vt:lpstr>Outside of Grain Dryer</vt:lpstr>
      <vt:lpstr>Inside of Grain Dryer</vt:lpstr>
      <vt:lpstr>loading hazards</vt:lpstr>
      <vt:lpstr>Fall Hazards</vt:lpstr>
      <vt:lpstr>Injury Incident</vt:lpstr>
      <vt:lpstr>Rolling Stock</vt:lpstr>
      <vt:lpstr>Inspect Grain Storage Structures </vt:lpstr>
      <vt:lpstr>Summary- Dump Pit Safety</vt:lpstr>
      <vt:lpstr>End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PPT Template</dc:title>
  <dc:creator>Rylatt, Catherine Ann</dc:creator>
  <cp:lastModifiedBy>Washington, L. Sherea - OSHA</cp:lastModifiedBy>
  <cp:revision>33</cp:revision>
  <dcterms:created xsi:type="dcterms:W3CDTF">2021-09-15T23:34:19Z</dcterms:created>
  <dcterms:modified xsi:type="dcterms:W3CDTF">2026-03-16T14:47:32Z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0x010100E6536AF224EF5343AEE9DBD81549EA0A</vt:lpwstr>
  </property>
</Properties>
</file>