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entation.xml" ContentType="application/vnd.openxmlformats-officedocument.presentationml.presentation.main+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2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Lst>
  <p:notesMasterIdLst>
    <p:notesMasterId r:id="rId59"/>
  </p:notesMasterIdLst>
  <p:sldIdLst>
    <p:sldId id="368" r:id="rId2"/>
    <p:sldId id="257" r:id="rId3"/>
    <p:sldId id="408" r:id="rId4"/>
    <p:sldId id="409" r:id="rId5"/>
    <p:sldId id="410" r:id="rId6"/>
    <p:sldId id="372" r:id="rId7"/>
    <p:sldId id="411" r:id="rId8"/>
    <p:sldId id="634" r:id="rId9"/>
    <p:sldId id="635" r:id="rId10"/>
    <p:sldId id="374" r:id="rId11"/>
    <p:sldId id="561" r:id="rId12"/>
    <p:sldId id="562" r:id="rId13"/>
    <p:sldId id="678" r:id="rId14"/>
    <p:sldId id="638" r:id="rId15"/>
    <p:sldId id="639" r:id="rId16"/>
    <p:sldId id="680" r:id="rId17"/>
    <p:sldId id="641" r:id="rId18"/>
    <p:sldId id="642" r:id="rId19"/>
    <p:sldId id="643" r:id="rId20"/>
    <p:sldId id="644" r:id="rId21"/>
    <p:sldId id="645" r:id="rId22"/>
    <p:sldId id="646" r:id="rId23"/>
    <p:sldId id="647" r:id="rId24"/>
    <p:sldId id="648" r:id="rId25"/>
    <p:sldId id="649" r:id="rId26"/>
    <p:sldId id="650" r:id="rId27"/>
    <p:sldId id="651" r:id="rId28"/>
    <p:sldId id="652" r:id="rId29"/>
    <p:sldId id="653" r:id="rId30"/>
    <p:sldId id="654" r:id="rId31"/>
    <p:sldId id="655" r:id="rId32"/>
    <p:sldId id="656" r:id="rId33"/>
    <p:sldId id="657" r:id="rId34"/>
    <p:sldId id="658" r:id="rId35"/>
    <p:sldId id="659" r:id="rId36"/>
    <p:sldId id="660" r:id="rId37"/>
    <p:sldId id="661" r:id="rId38"/>
    <p:sldId id="662" r:id="rId39"/>
    <p:sldId id="663" r:id="rId40"/>
    <p:sldId id="664" r:id="rId41"/>
    <p:sldId id="665" r:id="rId42"/>
    <p:sldId id="666" r:id="rId43"/>
    <p:sldId id="667" r:id="rId44"/>
    <p:sldId id="668" r:id="rId45"/>
    <p:sldId id="669" r:id="rId46"/>
    <p:sldId id="670" r:id="rId47"/>
    <p:sldId id="671" r:id="rId48"/>
    <p:sldId id="672" r:id="rId49"/>
    <p:sldId id="673" r:id="rId50"/>
    <p:sldId id="674" r:id="rId51"/>
    <p:sldId id="675" r:id="rId52"/>
    <p:sldId id="676" r:id="rId53"/>
    <p:sldId id="677" r:id="rId54"/>
    <p:sldId id="578" r:id="rId55"/>
    <p:sldId id="579" r:id="rId56"/>
    <p:sldId id="580" r:id="rId57"/>
    <p:sldId id="401"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hail Golovkov" initials="MG" lastIdx="1" clrIdx="0"/>
  <p:cmAuthor id="1" name="Miaozong Wu" initials="MW" lastIdx="1" clrIdx="1">
    <p:extLst>
      <p:ext uri="{19B8F6BF-5375-455C-9EA6-DF929625EA0E}">
        <p15:presenceInfo xmlns:p15="http://schemas.microsoft.com/office/powerpoint/2012/main" userId="S::miawu@ucmo.edu::01ed5b57-8936-4a1c-8be7-b43b085b69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79553" autoAdjust="0"/>
  </p:normalViewPr>
  <p:slideViewPr>
    <p:cSldViewPr snapToGrid="0">
      <p:cViewPr varScale="1">
        <p:scale>
          <a:sx n="83" d="100"/>
          <a:sy n="83" d="100"/>
        </p:scale>
        <p:origin x="590" y="62"/>
      </p:cViewPr>
      <p:guideLst>
        <p:guide orient="horz" pos="2160"/>
        <p:guide pos="2880"/>
      </p:guideLst>
    </p:cSldViewPr>
  </p:slideViewPr>
  <p:outlineViewPr>
    <p:cViewPr>
      <p:scale>
        <a:sx n="33" d="100"/>
        <a:sy n="33" d="100"/>
      </p:scale>
      <p:origin x="0" y="-11654"/>
    </p:cViewPr>
  </p:outlineViewPr>
  <p:notesTextViewPr>
    <p:cViewPr>
      <p:scale>
        <a:sx n="1" d="1"/>
        <a:sy n="1" d="1"/>
      </p:scale>
      <p:origin x="0" y="0"/>
    </p:cViewPr>
  </p:notesTextViewPr>
  <p:notesViewPr>
    <p:cSldViewPr snapToGrid="0">
      <p:cViewPr>
        <p:scale>
          <a:sx n="200" d="100"/>
          <a:sy n="200" d="100"/>
        </p:scale>
        <p:origin x="240" y="-319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79F4DF-1851-4FA8-A277-384CDE99DD69}" type="datetimeFigureOut">
              <a:rPr lang="en-US" smtClean="0"/>
              <a:t>2/20/2025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80D6C5-33AE-45D8-B8B9-8598C887B120}" type="slidenum">
              <a:rPr lang="en-US" smtClean="0"/>
              <a:t>‹#›</a:t>
            </a:fld>
            <a:endParaRPr lang="en-US" dirty="0"/>
          </a:p>
        </p:txBody>
      </p:sp>
    </p:spTree>
    <p:extLst>
      <p:ext uri="{BB962C8B-B14F-4D97-AF65-F5344CB8AC3E}">
        <p14:creationId xmlns:p14="http://schemas.microsoft.com/office/powerpoint/2010/main" val="169285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sha.gov/dte/libra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sha.gov/laws-regs/regulations/standardnumber/1910/1910.269App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elcosh.org/document/1667/d000574/Insulating+Gloves.html?show_text=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training course. </a:t>
            </a:r>
          </a:p>
          <a:p>
            <a:endParaRPr lang="en-US" dirty="0"/>
          </a:p>
          <a:p>
            <a:r>
              <a:rPr lang="en-US" dirty="0"/>
              <a:t>Address</a:t>
            </a:r>
            <a:r>
              <a:rPr lang="en-US" baseline="0" dirty="0"/>
              <a:t> safety issues: exits, what to do in case of fire etc. </a:t>
            </a:r>
          </a:p>
          <a:p>
            <a:endParaRPr lang="en-US" baseline="0" dirty="0"/>
          </a:p>
          <a:p>
            <a:pPr defTabSz="931774">
              <a:defRPr/>
            </a:pPr>
            <a:r>
              <a:rPr lang="en-US" baseline="0" dirty="0"/>
              <a:t>The primary objective of this training course is </a:t>
            </a:r>
            <a:r>
              <a:rPr lang="en-US" dirty="0"/>
              <a:t>to increase the awareness and skills for recognizing electrical hazards related to wind tower construction and maintenance. </a:t>
            </a:r>
          </a:p>
          <a:p>
            <a:endParaRPr lang="en-US" baseline="0" dirty="0"/>
          </a:p>
          <a:p>
            <a:r>
              <a:rPr lang="en-US" baseline="0" dirty="0"/>
              <a:t>The course training materials were developed by three members with a team effort: </a:t>
            </a:r>
            <a:r>
              <a:rPr lang="en-US" dirty="0"/>
              <a:t>Introduce developers &amp; instructors and the employer.</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a:t>
            </a:fld>
            <a:endParaRPr lang="en-US"/>
          </a:p>
        </p:txBody>
      </p:sp>
    </p:spTree>
    <p:extLst>
      <p:ext uri="{BB962C8B-B14F-4D97-AF65-F5344CB8AC3E}">
        <p14:creationId xmlns:p14="http://schemas.microsoft.com/office/powerpoint/2010/main" val="7332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onto the core of this module, we would like to have a quiz which will help us understand where you are. The quiz includes 4 questions. Please circle just one choice as your best answer to each question.</a:t>
            </a:r>
          </a:p>
          <a:p>
            <a:r>
              <a:rPr lang="en-US" dirty="0"/>
              <a:t>We will return to this quiz at the end of our session.</a:t>
            </a:r>
          </a:p>
        </p:txBody>
      </p:sp>
      <p:sp>
        <p:nvSpPr>
          <p:cNvPr id="4" name="Slide Number Placeholder 3"/>
          <p:cNvSpPr>
            <a:spLocks noGrp="1"/>
          </p:cNvSpPr>
          <p:nvPr>
            <p:ph type="sldNum" sz="quarter" idx="10"/>
          </p:nvPr>
        </p:nvSpPr>
        <p:spPr/>
        <p:txBody>
          <a:bodyPr/>
          <a:lstStyle/>
          <a:p>
            <a:fld id="{BA80D6C5-33AE-45D8-B8B9-8598C887B120}" type="slidenum">
              <a:rPr lang="en-US" smtClean="0"/>
              <a:t>10</a:t>
            </a:fld>
            <a:endParaRPr lang="en-US"/>
          </a:p>
        </p:txBody>
      </p:sp>
    </p:spTree>
    <p:extLst>
      <p:ext uri="{BB962C8B-B14F-4D97-AF65-F5344CB8AC3E}">
        <p14:creationId xmlns:p14="http://schemas.microsoft.com/office/powerpoint/2010/main" val="409414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11</a:t>
            </a:fld>
            <a:endParaRPr lang="en-US"/>
          </a:p>
        </p:txBody>
      </p:sp>
    </p:spTree>
    <p:extLst>
      <p:ext uri="{BB962C8B-B14F-4D97-AF65-F5344CB8AC3E}">
        <p14:creationId xmlns:p14="http://schemas.microsoft.com/office/powerpoint/2010/main" val="404631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12</a:t>
            </a:fld>
            <a:endParaRPr lang="en-US"/>
          </a:p>
        </p:txBody>
      </p:sp>
    </p:spTree>
    <p:extLst>
      <p:ext uri="{BB962C8B-B14F-4D97-AF65-F5344CB8AC3E}">
        <p14:creationId xmlns:p14="http://schemas.microsoft.com/office/powerpoint/2010/main" val="316525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Safety science prioritizes measures reducing risk of electrical hazards (electric shock and electrical arc exposure) from the most effective to the least effective in the following order: elimination, substitution, engineering controls, administrative controls, and PPE.  </a:t>
            </a:r>
            <a:endParaRPr lang="en-US" sz="1000" i="1" dirty="0"/>
          </a:p>
          <a:p>
            <a:endParaRPr lang="en-US" dirty="0"/>
          </a:p>
          <a:p>
            <a:pPr marL="237369" indent="-237369">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13</a:t>
            </a:fld>
            <a:endParaRPr lang="en-US" dirty="0"/>
          </a:p>
        </p:txBody>
      </p:sp>
    </p:spTree>
    <p:extLst>
      <p:ext uri="{BB962C8B-B14F-4D97-AF65-F5344CB8AC3E}">
        <p14:creationId xmlns:p14="http://schemas.microsoft.com/office/powerpoint/2010/main" val="398721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examples of the different electrical controls following the control hierarchy.  The most effective method for reducing electrical hazards is to eliminate the hazard. In electrical generation work, elimination may not always be feasible, but it can still be achieved by designing remote work procedures into the system.</a:t>
            </a:r>
          </a:p>
          <a:p>
            <a:endParaRPr lang="en-US" dirty="0"/>
          </a:p>
          <a:p>
            <a:r>
              <a:rPr lang="en-US" dirty="0"/>
              <a:t>"Grounding" is and example of an engineering control and is intentionally creating a low-resistance path which helps protect workers providing path for the current to pass through to the ground. </a:t>
            </a:r>
          </a:p>
          <a:p>
            <a:endParaRPr lang="en-US" dirty="0"/>
          </a:p>
          <a:p>
            <a:r>
              <a:rPr lang="en-US" dirty="0"/>
              <a:t>Engineering controls are dependent on understanding electrical systems.</a:t>
            </a:r>
          </a:p>
          <a:p>
            <a:endParaRPr lang="en-US" dirty="0"/>
          </a:p>
          <a:p>
            <a:r>
              <a:rPr lang="en-US" dirty="0"/>
              <a:t>The least effective method of control is PPE because it relies on proper equipment fit and selection, comfort, maintenance, storage, cleaning and inspection.</a:t>
            </a: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FA7D7A1-D314-4FF2-B072-A6D5A70DACA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7979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electrical safety standards, including</a:t>
            </a:r>
          </a:p>
          <a:p>
            <a:pPr marL="237369" indent="-237369">
              <a:buFontTx/>
              <a:buAutoNum type="arabicPeriod"/>
            </a:pPr>
            <a:r>
              <a:rPr lang="en-US" dirty="0"/>
              <a:t>Legal standards:  OSHA is a government agency under the Department of Labor which develops and publishes legal requirements for workplace safety, including electrical safety which reduce the chances for workplace injuries and illnesses. OSHA electrical safety regulations must be complied, are the minimum requirements, but not necessarily are the highest level of standard in protection. Employers are encouraged to provide more protection to their workers than the minimum using OSHA regulations.</a:t>
            </a:r>
          </a:p>
          <a:p>
            <a:pPr marL="237369" indent="-237369">
              <a:buAutoNum type="arabicPeriod"/>
            </a:pPr>
            <a:r>
              <a:rPr lang="en-US" dirty="0"/>
              <a:t>National Consensus Standard represent best practices: there are several national/international organizations who develop various consensus standards related to electrical safety, including the ASTM International (American Society for Testing and Materials), IEEE (Institute for Electrical and Electronics Engineers), and NFPA (National Fire Protection Association). </a:t>
            </a:r>
          </a:p>
          <a:p>
            <a:r>
              <a:rPr lang="en-US" dirty="0"/>
              <a:t>Appendix G of 1910.269 contains a list of the consensus references which can provide information for understanding and complying with the requirements contained in § 1910.269. The national consensus standards referenced in this appendix contain detailed “how to” specifications for complying with the more performance-based requirements of § 1910.269. </a:t>
            </a:r>
          </a:p>
          <a:p>
            <a:endParaRPr lang="en-US" dirty="0"/>
          </a:p>
          <a:p>
            <a:endParaRPr lang="en-US" dirty="0"/>
          </a:p>
          <a:p>
            <a:endParaRPr lang="en-US" dirty="0"/>
          </a:p>
          <a:p>
            <a:pPr marL="237369" indent="-237369">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15</a:t>
            </a:fld>
            <a:endParaRPr lang="en-US" dirty="0"/>
          </a:p>
        </p:txBody>
      </p:sp>
    </p:spTree>
    <p:extLst>
      <p:ext uri="{BB962C8B-B14F-4D97-AF65-F5344CB8AC3E}">
        <p14:creationId xmlns:p14="http://schemas.microsoft.com/office/powerpoint/2010/main" val="179470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diagram is an overview of Electrical Safety Standards.</a:t>
            </a:r>
          </a:p>
          <a:p>
            <a:endParaRPr lang="en-US" b="1" dirty="0"/>
          </a:p>
          <a:p>
            <a:pPr defTabSz="949478">
              <a:defRPr/>
            </a:pPr>
            <a:r>
              <a:rPr lang="en-US" b="1" baseline="0" dirty="0"/>
              <a:t>OSHA </a:t>
            </a:r>
            <a:r>
              <a:rPr lang="en-US" baseline="0" dirty="0"/>
              <a:t>regulations outline employer obligations including workplace electrical safety and PPE requirements. Violators of OSHA regulations are subject to fines or prosecution. </a:t>
            </a:r>
          </a:p>
          <a:p>
            <a:endParaRPr lang="en-US" dirty="0"/>
          </a:p>
          <a:p>
            <a:r>
              <a:rPr lang="en-US" dirty="0"/>
              <a:t>Three organizations have developed and published consensus standards related to electrical safety, including ASTM, NFPA and IEEE (Institute of Electrical and Electronics Engineers).</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16</a:t>
            </a:fld>
            <a:endParaRPr lang="en-US" dirty="0"/>
          </a:p>
        </p:txBody>
      </p:sp>
    </p:spTree>
    <p:extLst>
      <p:ext uri="{BB962C8B-B14F-4D97-AF65-F5344CB8AC3E}">
        <p14:creationId xmlns:p14="http://schemas.microsoft.com/office/powerpoint/2010/main" val="173502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OSHA electrical safety regulations that apply to wind turbine construction and maintenance industry.</a:t>
            </a:r>
          </a:p>
          <a:p>
            <a:r>
              <a:rPr lang="en-US" dirty="0"/>
              <a:t>We focus on provisions</a:t>
            </a:r>
            <a:r>
              <a:rPr lang="en-US" baseline="0" dirty="0"/>
              <a:t> for energized electrical work.</a:t>
            </a:r>
            <a:endParaRPr lang="en-US" dirty="0"/>
          </a:p>
          <a:p>
            <a:pPr marL="174708" indent="-174708">
              <a:buFont typeface="Arial" panose="020B0604020202020204" pitchFamily="34" charset="0"/>
              <a:buChar char="•"/>
            </a:pPr>
            <a:r>
              <a:rPr lang="en-US" dirty="0"/>
              <a:t>Compliance with OSHA electrical safety standards found in the federal government’s Department of Labor regulations are required by law. </a:t>
            </a:r>
          </a:p>
          <a:p>
            <a:pPr marL="174708" indent="-174708">
              <a:buFont typeface="Arial" panose="020B0604020202020204" pitchFamily="34" charset="0"/>
              <a:buChar char="•"/>
            </a:pPr>
            <a:r>
              <a:rPr lang="en-US" dirty="0"/>
              <a:t>Title 29 is the federal designation for all of the Department of Labor rules and regulations.  </a:t>
            </a:r>
          </a:p>
          <a:p>
            <a:pPr marL="174708" indent="-174708">
              <a:buFont typeface="Arial" panose="020B0604020202020204" pitchFamily="34" charset="0"/>
              <a:buChar char="•"/>
            </a:pPr>
            <a:r>
              <a:rPr lang="en-US" dirty="0"/>
              <a:t>CFRs contain the principal set of rules and regulations issued by federal agencies regarding labor including labor management standards, the Occupational Safety and Health Administration, and other labor related rules.</a:t>
            </a:r>
          </a:p>
          <a:p>
            <a:r>
              <a:rPr lang="en-US" dirty="0"/>
              <a:t>These regulations are available in digital and printed form, and can be referenced online.</a:t>
            </a:r>
          </a:p>
        </p:txBody>
      </p:sp>
      <p:sp>
        <p:nvSpPr>
          <p:cNvPr id="4" name="Slide Number Placeholder 3"/>
          <p:cNvSpPr>
            <a:spLocks noGrp="1"/>
          </p:cNvSpPr>
          <p:nvPr>
            <p:ph type="sldNum" sz="quarter" idx="10"/>
          </p:nvPr>
        </p:nvSpPr>
        <p:spPr/>
        <p:txBody>
          <a:bodyPr/>
          <a:lstStyle/>
          <a:p>
            <a:fld id="{BA80D6C5-33AE-45D8-B8B9-8598C887B120}" type="slidenum">
              <a:rPr lang="en-US" smtClean="0"/>
              <a:t>17</a:t>
            </a:fld>
            <a:endParaRPr lang="en-US" dirty="0"/>
          </a:p>
        </p:txBody>
      </p:sp>
    </p:spTree>
    <p:extLst>
      <p:ext uri="{BB962C8B-B14F-4D97-AF65-F5344CB8AC3E}">
        <p14:creationId xmlns:p14="http://schemas.microsoft.com/office/powerpoint/2010/main" val="2627416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Title 29 Code of Federal Regulations are the Department of Labor Regulations and Legal Rules published through specific procedures determined by the Occupational Safety and Health Act.</a:t>
            </a:r>
          </a:p>
          <a:p>
            <a:pPr lvl="0"/>
            <a:r>
              <a:rPr lang="en-US" dirty="0"/>
              <a:t>OSHA electrical safety standards are found in both Part 1910 and Part 1926.</a:t>
            </a:r>
          </a:p>
          <a:p>
            <a:pPr lvl="0"/>
            <a:endParaRPr lang="en-US" dirty="0"/>
          </a:p>
          <a:p>
            <a:pPr marL="178027" indent="-178027" defTabSz="949478">
              <a:buFont typeface="Arial" panose="020B0604020202020204" pitchFamily="34" charset="0"/>
              <a:buChar char="•"/>
              <a:defRPr/>
            </a:pPr>
            <a:r>
              <a:rPr lang="en-US" dirty="0"/>
              <a:t>Part 1910 covers the safety and health requirements for general industry. OSHA uses the term "general industry" to refer to all industries not included in agriculture, construction or maritime. General industries are regulated by OSHA's general industry standards, directives, and standard interpretations.</a:t>
            </a:r>
          </a:p>
          <a:p>
            <a:pPr marL="178027" indent="-178027">
              <a:buFont typeface="Arial" panose="020B0604020202020204" pitchFamily="34" charset="0"/>
              <a:buChar char="•"/>
            </a:pPr>
            <a:r>
              <a:rPr lang="en-US" dirty="0"/>
              <a:t>Part1926 covers OSHA safety and health requirements for construction industries. OSHA defines "Construction work" which means work for construction, alteration, and/or repair, including painting and decorating (1910.12(b). "Construction work" involving energy production by wind includes the erection of new electric transmission and distribution lines and equipment, </a:t>
            </a:r>
            <a:r>
              <a:rPr lang="en-US" u="sng" dirty="0"/>
              <a:t>and the alteration, conversion, and improvement of the existing transmission and distribution lines and equipment</a:t>
            </a:r>
            <a:r>
              <a:rPr lang="en-US" dirty="0"/>
              <a:t> [</a:t>
            </a:r>
            <a:r>
              <a:rPr lang="en-US" u="sng" dirty="0"/>
              <a:t>1910.12(d)].</a:t>
            </a:r>
            <a:endParaRPr lang="en-US" dirty="0"/>
          </a:p>
          <a:p>
            <a:endParaRPr lang="en-US" dirty="0"/>
          </a:p>
          <a:p>
            <a:r>
              <a:rPr lang="en-US" dirty="0"/>
              <a:t>Both parts, 1910 and 1926, comprise</a:t>
            </a:r>
            <a:r>
              <a:rPr lang="en-US" baseline="0" dirty="0"/>
              <a:t> numerous Subparts in alphabetical order and specific standards. Each parts contain about 1,500 </a:t>
            </a:r>
            <a:r>
              <a:rPr lang="en-US" dirty="0"/>
              <a:t>total individual requirements</a:t>
            </a:r>
            <a:r>
              <a:rPr lang="en-US" baseline="0"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18</a:t>
            </a:fld>
            <a:endParaRPr lang="en-US" dirty="0"/>
          </a:p>
        </p:txBody>
      </p:sp>
    </p:spTree>
    <p:extLst>
      <p:ext uri="{BB962C8B-B14F-4D97-AF65-F5344CB8AC3E}">
        <p14:creationId xmlns:p14="http://schemas.microsoft.com/office/powerpoint/2010/main" val="2627416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OSHA electrical safety regulations that apply to wind turbine construction, operation and maintenance.  We focus on provisions for energized work. </a:t>
            </a:r>
          </a:p>
          <a:p>
            <a:r>
              <a:rPr lang="en-US" dirty="0"/>
              <a:t>Depending on project stages, two parts are applicable in regards </a:t>
            </a:r>
            <a:r>
              <a:rPr lang="en-US" b="1" dirty="0"/>
              <a:t>of live work safety with wind industries</a:t>
            </a:r>
            <a:r>
              <a:rPr lang="en-US" dirty="0"/>
              <a:t>:</a:t>
            </a:r>
          </a:p>
          <a:p>
            <a:pPr marL="174708" indent="-174708">
              <a:buFont typeface="Arial" panose="020B0604020202020204" pitchFamily="34" charset="0"/>
              <a:buChar char="•"/>
            </a:pPr>
            <a:r>
              <a:rPr lang="en-US" dirty="0"/>
              <a:t>Construction (erection) of new wind turbine towers or electric power transmission or distribution lines associated with wind energy is regulated by Part 1926.</a:t>
            </a:r>
          </a:p>
          <a:p>
            <a:pPr marL="174708" indent="-174708">
              <a:buFont typeface="Arial" panose="020B0604020202020204" pitchFamily="34" charset="0"/>
              <a:buChar char="•"/>
            </a:pPr>
            <a:r>
              <a:rPr lang="en-US" dirty="0"/>
              <a:t>Operation and maintenance work on existing wind towers is regulated by Part 1910.</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19</a:t>
            </a:fld>
            <a:endParaRPr lang="en-US" dirty="0"/>
          </a:p>
        </p:txBody>
      </p:sp>
    </p:spTree>
    <p:extLst>
      <p:ext uri="{BB962C8B-B14F-4D97-AF65-F5344CB8AC3E}">
        <p14:creationId xmlns:p14="http://schemas.microsoft.com/office/powerpoint/2010/main" val="402435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materials for this course were developed with financial support from OSHA Susan Harwood Grant under the grant number SH-05153-SH9.</a:t>
            </a:r>
          </a:p>
          <a:p>
            <a:pPr defTabSz="931774">
              <a:defRPr/>
            </a:pPr>
            <a:r>
              <a:rPr lang="en-US" dirty="0"/>
              <a:t>Importantly, the contents discussed in this course does not necessarily reflect the views or policies of the OSHA, or imply endorsement by the U.S. Government.</a:t>
            </a:r>
          </a:p>
          <a:p>
            <a:endParaRPr lang="en-US" dirty="0"/>
          </a:p>
          <a:p>
            <a:pPr defTabSz="931774">
              <a:defRPr/>
            </a:pPr>
            <a:r>
              <a:rPr lang="en-US" dirty="0"/>
              <a:t>Training materials developed with grant funds are available at OSHA website (</a:t>
            </a:r>
            <a:r>
              <a:rPr lang="en-US" dirty="0">
                <a:hlinkClick r:id="rId3"/>
              </a:rPr>
              <a:t>https://www.osha.gov/dte/library/</a:t>
            </a:r>
            <a:r>
              <a:rPr lang="en-US" dirty="0"/>
              <a:t>) and University Of Central Missouri website (https://www.ucmo.edu/osha-grant)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a:t>
            </a:fld>
            <a:endParaRPr lang="en-US"/>
          </a:p>
        </p:txBody>
      </p:sp>
    </p:spTree>
    <p:extLst>
      <p:ext uri="{BB962C8B-B14F-4D97-AF65-F5344CB8AC3E}">
        <p14:creationId xmlns:p14="http://schemas.microsoft.com/office/powerpoint/2010/main" val="204929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OSHA </a:t>
            </a:r>
            <a:r>
              <a:rPr lang="en-US" b="1" dirty="0"/>
              <a:t>electrical safety </a:t>
            </a:r>
            <a:r>
              <a:rPr lang="en-US" dirty="0"/>
              <a:t>standards for energized work can be found in both Parts: 1910 - Occupational Safety and Health Standards for General Industry and 1926 - Occupational Safety and Health Regulations for Construction. </a:t>
            </a:r>
          </a:p>
          <a:p>
            <a:endParaRPr lang="en-US" dirty="0"/>
          </a:p>
          <a:p>
            <a:r>
              <a:rPr lang="en-US" dirty="0"/>
              <a:t>This slide outlines the electrical safety standards in both 1910 and 1926. Both standards have similar subpart structure of electrical safety regulations, including:</a:t>
            </a:r>
          </a:p>
          <a:p>
            <a:pPr defTabSz="949478">
              <a:defRPr/>
            </a:pPr>
            <a:r>
              <a:rPr lang="en-US" dirty="0"/>
              <a:t>1) Electrical Protective Equipment is regulated by 1910.137 and 1926.97.</a:t>
            </a:r>
          </a:p>
          <a:p>
            <a:pPr defTabSz="949478">
              <a:defRPr/>
            </a:pPr>
            <a:r>
              <a:rPr lang="en-US" dirty="0"/>
              <a:t>2) Electric Power Generation, Transmission, and Distribution. 1910.269 applies to the </a:t>
            </a:r>
            <a:r>
              <a:rPr lang="en-US" b="1" dirty="0"/>
              <a:t>operation and maintenance </a:t>
            </a:r>
            <a:r>
              <a:rPr lang="en-US" dirty="0"/>
              <a:t>of electric power generation, control, transformation, transmission, and distribution lines and equipment. 1926 Subpart V covers the </a:t>
            </a:r>
            <a:r>
              <a:rPr lang="en-US" b="1" dirty="0"/>
              <a:t>construction</a:t>
            </a:r>
            <a:r>
              <a:rPr lang="en-US" dirty="0"/>
              <a:t> of electric power transmission and distribution lines associated with wind turbines.</a:t>
            </a:r>
          </a:p>
          <a:p>
            <a:pPr defTabSz="949478">
              <a:defRPr/>
            </a:pPr>
            <a:r>
              <a:rPr lang="en-US" dirty="0"/>
              <a:t>3) Other Electrical standards (1910 Subpart S and 1926 Subpart K): these standards are for </a:t>
            </a:r>
            <a:r>
              <a:rPr lang="en-US" b="1" dirty="0"/>
              <a:t>electric utilization systems</a:t>
            </a:r>
            <a:r>
              <a:rPr lang="en-US" dirty="0"/>
              <a:t>, including all electric equipment and installations used to provide electric power and light for employee workplaces.</a:t>
            </a:r>
          </a:p>
        </p:txBody>
      </p:sp>
      <p:sp>
        <p:nvSpPr>
          <p:cNvPr id="4" name="Slide Number Placeholder 3"/>
          <p:cNvSpPr>
            <a:spLocks noGrp="1"/>
          </p:cNvSpPr>
          <p:nvPr>
            <p:ph type="sldNum" sz="quarter" idx="10"/>
          </p:nvPr>
        </p:nvSpPr>
        <p:spPr/>
        <p:txBody>
          <a:bodyPr/>
          <a:lstStyle/>
          <a:p>
            <a:fld id="{BA80D6C5-33AE-45D8-B8B9-8598C887B120}" type="slidenum">
              <a:rPr lang="en-US" smtClean="0"/>
              <a:t>20</a:t>
            </a:fld>
            <a:endParaRPr lang="en-US" dirty="0"/>
          </a:p>
        </p:txBody>
      </p:sp>
    </p:spTree>
    <p:extLst>
      <p:ext uri="{BB962C8B-B14F-4D97-AF65-F5344CB8AC3E}">
        <p14:creationId xmlns:p14="http://schemas.microsoft.com/office/powerpoint/2010/main" val="3297847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r>
              <a:rPr lang="en-US" baseline="0" dirty="0"/>
              <a:t>nergized </a:t>
            </a:r>
            <a:r>
              <a:rPr lang="en-US" dirty="0"/>
              <a:t>work is</a:t>
            </a:r>
            <a:r>
              <a:rPr lang="en-US" baseline="0" dirty="0"/>
              <a:t> regulated by different parts, subparts and standards for wind tower construction, operation and maintenance. However, the same text (rules) is used when it comes to specific type of activity such as working on or near exposed energized parts.  </a:t>
            </a:r>
          </a:p>
          <a:p>
            <a:endParaRPr lang="en-US" baseline="0" dirty="0"/>
          </a:p>
          <a:p>
            <a:r>
              <a:rPr lang="en-US" dirty="0"/>
              <a:t>Further in this course, we </a:t>
            </a:r>
            <a:r>
              <a:rPr lang="en-US" baseline="0" dirty="0"/>
              <a:t>will reference the general industry standard 1910.269(I)</a:t>
            </a:r>
            <a:r>
              <a:rPr lang="en-US" dirty="0"/>
              <a:t> for “working on or near exposed energized parts” which applies to work on exposed live parts, or near enough to them to expose the employee to any hazard live parts may present</a:t>
            </a:r>
            <a:r>
              <a:rPr lang="en-US" baseline="0" dirty="0"/>
              <a:t>. However, the reference to construction standard is </a:t>
            </a:r>
            <a:r>
              <a:rPr lang="en-US" dirty="0"/>
              <a:t>1926.960 for working on or near exposed energized parts, found </a:t>
            </a:r>
            <a:r>
              <a:rPr lang="en-US" baseline="0" dirty="0"/>
              <a:t>in 1926 Subpart</a:t>
            </a:r>
            <a:r>
              <a:rPr lang="en-US" dirty="0"/>
              <a:t> V for electric power transmission and distribution</a:t>
            </a:r>
            <a:r>
              <a:rPr lang="en-US" baseline="0" dirty="0"/>
              <a:t>.  </a:t>
            </a: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21</a:t>
            </a:fld>
            <a:endParaRPr lang="en-US" dirty="0"/>
          </a:p>
        </p:txBody>
      </p:sp>
    </p:spTree>
    <p:extLst>
      <p:ext uri="{BB962C8B-B14F-4D97-AF65-F5344CB8AC3E}">
        <p14:creationId xmlns:p14="http://schemas.microsoft.com/office/powerpoint/2010/main" val="262741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module 1, we discussed the structure of wind turbine, and in or near wind turbines there are several places that energized electrical components are exposed, which present shock or electric arc exposure risk to workers.</a:t>
            </a:r>
          </a:p>
          <a:p>
            <a:endParaRPr lang="en-US" dirty="0"/>
          </a:p>
          <a:p>
            <a:r>
              <a:rPr lang="en-US" dirty="0"/>
              <a:t>What are OSHA regulations about working on exposed energized electrical components?</a:t>
            </a:r>
          </a:p>
          <a:p>
            <a:r>
              <a:rPr lang="en-US" dirty="0"/>
              <a:t>First and foremost, OSHA does not allow working on exposed energized parts unless:</a:t>
            </a:r>
          </a:p>
          <a:p>
            <a:pPr marL="178027" indent="-178027">
              <a:buFont typeface="Wingdings" panose="05000000000000000000" pitchFamily="2" charset="2"/>
              <a:buChar char="§"/>
            </a:pPr>
            <a:r>
              <a:rPr lang="en-US" dirty="0"/>
              <a:t>De-energizing introduces additional or increased hazards, or </a:t>
            </a:r>
          </a:p>
          <a:p>
            <a:pPr marL="178027" indent="-178027">
              <a:buFont typeface="Wingdings" panose="05000000000000000000" pitchFamily="2" charset="2"/>
              <a:buChar char="§"/>
            </a:pPr>
            <a:r>
              <a:rPr lang="en-US" dirty="0"/>
              <a:t>De-energized work is not feasible due to equipment design or operational limitations. </a:t>
            </a:r>
          </a:p>
          <a:p>
            <a:pPr lvl="0"/>
            <a:r>
              <a:rPr lang="en-US" dirty="0"/>
              <a:t>Examples of such conditions include: troubleshooting and testing for voltage, and certain switching procedures. These exceptions need to be identified and incorporated into work procedures when necessary with recognition of the increased risk for shock or electric arc. </a:t>
            </a:r>
          </a:p>
          <a:p>
            <a:r>
              <a:rPr lang="en-US" b="1" dirty="0"/>
              <a:t>Discussion:</a:t>
            </a:r>
            <a:r>
              <a:rPr lang="en-US" dirty="0"/>
              <a:t> During wind turbine construction or maintenance work, are there any situation can fit with one of these two exceptions? </a:t>
            </a:r>
          </a:p>
          <a:p>
            <a:pPr lvl="0"/>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22</a:t>
            </a:fld>
            <a:endParaRPr lang="en-US" dirty="0"/>
          </a:p>
        </p:txBody>
      </p:sp>
    </p:spTree>
    <p:extLst>
      <p:ext uri="{BB962C8B-B14F-4D97-AF65-F5344CB8AC3E}">
        <p14:creationId xmlns:p14="http://schemas.microsoft.com/office/powerpoint/2010/main" val="4275887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requirements for Electric Power Generation, Transmission, and Distribution. 1910.269, paragraph (l) sets requirements for all work with or on energized circuits or electric parts</a:t>
            </a:r>
          </a:p>
          <a:p>
            <a:endParaRPr lang="en-US" dirty="0"/>
          </a:p>
          <a:p>
            <a:pPr marL="178027" indent="-178027">
              <a:buFont typeface="Wingdings" panose="05000000000000000000" pitchFamily="2" charset="2"/>
              <a:buChar char="Ø"/>
            </a:pPr>
            <a:r>
              <a:rPr lang="en-US" dirty="0"/>
              <a:t>Only qualified employees may work on or with exposed energized lines or parts of equipment. Qualified person is the one “by possession of a recognized degree, certificate, or professional standing, or who by extensive knowledge, training and experience, has successfully demonstrated his ability to solve or resolve problems relating to the subject matter, the work, or the project”.</a:t>
            </a:r>
          </a:p>
          <a:p>
            <a:pPr marL="178027" indent="-178027" defTabSz="949478">
              <a:buFont typeface="Wingdings" panose="05000000000000000000" pitchFamily="2" charset="2"/>
              <a:buChar char="Ø"/>
              <a:defRPr/>
            </a:pPr>
            <a:r>
              <a:rPr lang="en-US" dirty="0"/>
              <a:t>OSHA sets a requirements that at least two employees shall be present while any employees perform certain types of work such as installation, removal, or repair of deenergized lines if an employee is exposed to contact with other parts energized at more than 600 volts.</a:t>
            </a:r>
          </a:p>
          <a:p>
            <a:pPr defTabSz="949478">
              <a:defRPr/>
            </a:pPr>
            <a:r>
              <a:rPr lang="en-US" dirty="0"/>
              <a:t>Discussion: How often have you worked alone at the field?</a:t>
            </a:r>
          </a:p>
          <a:p>
            <a:pPr defTabSz="949478">
              <a:defRPr/>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23</a:t>
            </a:fld>
            <a:endParaRPr lang="en-US" dirty="0"/>
          </a:p>
        </p:txBody>
      </p:sp>
    </p:spTree>
    <p:extLst>
      <p:ext uri="{BB962C8B-B14F-4D97-AF65-F5344CB8AC3E}">
        <p14:creationId xmlns:p14="http://schemas.microsoft.com/office/powerpoint/2010/main" val="4202288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140" y="4548458"/>
            <a:ext cx="6425681" cy="4670537"/>
          </a:xfrm>
        </p:spPr>
        <p:txBody>
          <a:bodyPr/>
          <a:lstStyle/>
          <a:p>
            <a:pPr defTabSz="949478">
              <a:defRPr/>
            </a:pPr>
            <a:r>
              <a:rPr lang="en-US" dirty="0"/>
              <a:t>When working on or near exposed energized parts, there are several critical safety practices required by OSHA. We will discuss them in the following slides.</a:t>
            </a:r>
          </a:p>
          <a:p>
            <a:pPr defTabSz="949478">
              <a:defRPr/>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24</a:t>
            </a:fld>
            <a:endParaRPr lang="en-US" dirty="0"/>
          </a:p>
        </p:txBody>
      </p:sp>
    </p:spTree>
    <p:extLst>
      <p:ext uri="{BB962C8B-B14F-4D97-AF65-F5344CB8AC3E}">
        <p14:creationId xmlns:p14="http://schemas.microsoft.com/office/powerpoint/2010/main" val="957664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8"/>
            <a:ext cx="5928029" cy="4560272"/>
          </a:xfrm>
        </p:spPr>
        <p:txBody>
          <a:bodyPr/>
          <a:lstStyle/>
          <a:p>
            <a:r>
              <a:rPr lang="en-US" dirty="0"/>
              <a:t>For example, the minimum approach distance determination is covered under 1910.269(l)(3).  </a:t>
            </a:r>
          </a:p>
          <a:p>
            <a:r>
              <a:rPr lang="en-US" dirty="0"/>
              <a:t>The generator in a wind turbine produces alternating current (AC) electricity. Here is the OSHA table R-3 AC Live-Line Work Minimum Approach Distance.</a:t>
            </a:r>
          </a:p>
          <a:p>
            <a:pPr lvl="0"/>
            <a:r>
              <a:rPr lang="en-US" u="sng" dirty="0"/>
              <a:t>For phase-to-phase system voltages of 301 V to 5 kV</a:t>
            </a:r>
            <a:r>
              <a:rPr lang="en-US" dirty="0"/>
              <a:t>: </a:t>
            </a:r>
            <a:r>
              <a:rPr lang="en-US" baseline="30000" dirty="0"/>
              <a:t> </a:t>
            </a:r>
            <a:r>
              <a:rPr lang="en-US" dirty="0"/>
              <a:t>the minimum approach distance is fixed at 0.33 meters.  In other words, workers must not get closer with any body part, or take any conductive object closer than 1 foot 2 inches to the energized part; For example, if wind turbines generate an AC power of 600V output, employees should maintain a MAD of 0.33 m or 1.09 </a:t>
            </a:r>
            <a:r>
              <a:rPr lang="en-US" dirty="0" err="1"/>
              <a:t>ft</a:t>
            </a:r>
            <a:r>
              <a:rPr lang="en-US" dirty="0"/>
              <a:t> (about 1 foot one inch).  </a:t>
            </a:r>
          </a:p>
          <a:p>
            <a:pPr lvl="0"/>
            <a:endParaRPr lang="en-US" dirty="0"/>
          </a:p>
          <a:p>
            <a:pPr lvl="0"/>
            <a:r>
              <a:rPr lang="en-US" dirty="0"/>
              <a:t>However, when a transformer steps up the generator terminal voltage to a voltage over 750 V, values must be obtained Table R5 and Table R4 from 1910.269 paragraph l and also found in Appendix B.  For 750 Volt energized conductor, the MAD should be 0.63 m or 2.07 ft (2 feet 1 inch).  </a:t>
            </a:r>
          </a:p>
          <a:p>
            <a:pPr lvl="0"/>
            <a:endParaRPr lang="en-US" dirty="0"/>
          </a:p>
          <a:p>
            <a:r>
              <a:rPr lang="en-US" dirty="0"/>
              <a:t>If transformed steps up to a medium voltage ex. 20-30 kV, the MAD should increase accordingly. If the wind farm is large and the distance to the electrical grid is long, a transformer may be used to further step up to a higher voltage above 100 kV at transmission level. </a:t>
            </a:r>
          </a:p>
          <a:p>
            <a:r>
              <a:rPr lang="en-US" u="sng" dirty="0"/>
              <a:t>For voltages over 72.5 kilovolts </a:t>
            </a:r>
            <a:r>
              <a:rPr lang="en-US" dirty="0"/>
              <a:t>(72,500 Volts), an engineering analysis is required.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25</a:t>
            </a:fld>
            <a:endParaRPr lang="en-US" dirty="0"/>
          </a:p>
        </p:txBody>
      </p:sp>
    </p:spTree>
    <p:extLst>
      <p:ext uri="{BB962C8B-B14F-4D97-AF65-F5344CB8AC3E}">
        <p14:creationId xmlns:p14="http://schemas.microsoft.com/office/powerpoint/2010/main" val="268855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critical safety practice is insulation. This picture shows both types of insulation (insulation of energized line and use of rubber insulating gloves and sleeves).  We discussed this in module 2.</a:t>
            </a:r>
          </a:p>
          <a:p>
            <a:endParaRPr lang="en-US" dirty="0"/>
          </a:p>
          <a:p>
            <a:r>
              <a:rPr lang="en-US" dirty="0"/>
              <a:t>Type of insulation is covered under 1910.269(l)(4), and includes: </a:t>
            </a:r>
          </a:p>
          <a:p>
            <a:r>
              <a:rPr lang="en-US" dirty="0"/>
              <a:t>1) Exposed energized parts can be insulated by a dielectric substance or air space to permanently offer a high resistance between conducting surfaces and workers, or </a:t>
            </a:r>
          </a:p>
          <a:p>
            <a:r>
              <a:rPr lang="en-US" dirty="0"/>
              <a:t>2) Employees can use rubber insulating gloves and sleeves (PPEs) and insulating equipment as insulation from energized parts. </a:t>
            </a:r>
          </a:p>
          <a:p>
            <a:endParaRPr lang="en-US" dirty="0"/>
          </a:p>
          <a:p>
            <a:r>
              <a:rPr lang="en-US" dirty="0"/>
              <a:t>Importantly, when putting on and removing PPE, ensure employees cannot reach into the minimum approach distance, so they can’t accidently contact the exposed energized parts. </a:t>
            </a:r>
          </a:p>
          <a:p>
            <a:r>
              <a:rPr lang="en-US" dirty="0"/>
              <a:t>Also employees should have stable working position and prevent slip, trip and fall that may bring the employee's body into contact with exposed, uninsulated parts.</a:t>
            </a:r>
          </a:p>
          <a:p>
            <a:r>
              <a:rPr lang="en-US" dirty="0"/>
              <a:t>This picture shows both types of insulation (insulation of energized line and use of rubber insulating gloves and sleeves).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26</a:t>
            </a:fld>
            <a:endParaRPr lang="en-US" dirty="0"/>
          </a:p>
        </p:txBody>
      </p:sp>
    </p:spTree>
    <p:extLst>
      <p:ext uri="{BB962C8B-B14F-4D97-AF65-F5344CB8AC3E}">
        <p14:creationId xmlns:p14="http://schemas.microsoft.com/office/powerpoint/2010/main" val="1347574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Grounding is another example of connection / disconnection.</a:t>
            </a:r>
          </a:p>
          <a:p>
            <a:pPr defTabSz="949478">
              <a:defRPr/>
            </a:pPr>
            <a:r>
              <a:rPr lang="en-US" dirty="0"/>
              <a:t>Grounding of generation, transmission, and distribution lines and equipment after deenergized is important for protecting employees.</a:t>
            </a:r>
          </a:p>
          <a:p>
            <a:pPr defTabSz="949478">
              <a:defRPr/>
            </a:pPr>
            <a:r>
              <a:rPr lang="en-US" dirty="0"/>
              <a:t>Grounding allows fault current to flow to ground.</a:t>
            </a:r>
          </a:p>
          <a:p>
            <a:pPr defTabSz="949478">
              <a:defRPr/>
            </a:pPr>
            <a:r>
              <a:rPr lang="en-US" dirty="0"/>
              <a:t>Protective grounding equipment / device needs to have an ampacity ≥ No. 2 AWG copper.</a:t>
            </a:r>
          </a:p>
          <a:p>
            <a:pPr defTabSz="949478">
              <a:defRPr/>
            </a:pPr>
            <a:r>
              <a:rPr lang="en-US" dirty="0"/>
              <a:t>Connecting grounds: Attach the ground-end connection first, and then the other end to the deenergized lines or equipment.</a:t>
            </a:r>
          </a:p>
          <a:p>
            <a:pPr defTabSz="949478">
              <a:defRPr/>
            </a:pPr>
            <a:r>
              <a:rPr lang="en-US" dirty="0"/>
              <a:t>Removing grounds: remove the grounding device from the line or equipment first, and then the ground-end connection.</a:t>
            </a:r>
          </a:p>
          <a:p>
            <a:pPr defTabSz="949478">
              <a:defRPr/>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27</a:t>
            </a:fld>
            <a:endParaRPr lang="en-US" dirty="0"/>
          </a:p>
        </p:txBody>
      </p:sp>
    </p:spTree>
    <p:extLst>
      <p:ext uri="{BB962C8B-B14F-4D97-AF65-F5344CB8AC3E}">
        <p14:creationId xmlns:p14="http://schemas.microsoft.com/office/powerpoint/2010/main" val="2049776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critical safe practices:</a:t>
            </a:r>
          </a:p>
          <a:p>
            <a:pPr marL="178027" indent="-178027">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an employee performs work within reaching distance of exposed energized parts of equipment, the employer shall ensure that the employee removes or renders nonconductive all exposed conductive articles, such as keychains or watch chains, rings, or wrist watches or bands</a:t>
            </a:r>
            <a:r>
              <a:rPr lang="en-US" dirty="0"/>
              <a:t>.</a:t>
            </a:r>
          </a:p>
          <a:p>
            <a:pPr marL="178027" indent="-178027">
              <a:buFont typeface="Arial" panose="020B0604020202020204" pitchFamily="34" charset="0"/>
              <a:buChar char="•"/>
            </a:pPr>
            <a:r>
              <a:rPr lang="en-US" dirty="0"/>
              <a:t>Tools or gloves shouldn’t be used above the rated voltage. 1910.269(l)(9).</a:t>
            </a:r>
          </a:p>
          <a:p>
            <a:pPr marL="178027" indent="-178027">
              <a:buFont typeface="Arial" panose="020B0604020202020204" pitchFamily="34" charset="0"/>
              <a:buChar char="•"/>
            </a:pPr>
            <a:r>
              <a:rPr lang="en-US" dirty="0"/>
              <a:t>Non-current-carrying metal parts of equipment or devices, such as transformer cases and circuit-breaker housings, shall be treated as energized. 1910.269(l)(11).</a:t>
            </a:r>
          </a:p>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28</a:t>
            </a:fld>
            <a:endParaRPr lang="en-US" dirty="0"/>
          </a:p>
        </p:txBody>
      </p:sp>
    </p:spTree>
    <p:extLst>
      <p:ext uri="{BB962C8B-B14F-4D97-AF65-F5344CB8AC3E}">
        <p14:creationId xmlns:p14="http://schemas.microsoft.com/office/powerpoint/2010/main" val="3970393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824517" cy="4194033"/>
          </a:xfrm>
        </p:spPr>
        <p:txBody>
          <a:bodyPr/>
          <a:lstStyle/>
          <a:p>
            <a:pPr lvl="0">
              <a:defRPr/>
            </a:pPr>
            <a:r>
              <a:rPr lang="en-US" dirty="0"/>
              <a:t>In addition to protection from electric shock, employer shall identify and assess hazards from flames or from electric arcs and the probability of an electric arc. OSHA will consider an employee exposed to electric-arc hazards if there is a reasonable likelihood that an electric arc will occur in the wind turbine work area, in other words, if the probability of such an event is higher than it is for the normal operation of enclosed equipment. </a:t>
            </a:r>
          </a:p>
          <a:p>
            <a:pPr lvl="0">
              <a:defRPr/>
            </a:pPr>
            <a:endParaRPr lang="en-US" dirty="0"/>
          </a:p>
          <a:p>
            <a:pPr lvl="0">
              <a:defRPr/>
            </a:pPr>
            <a:r>
              <a:rPr lang="en-US" dirty="0"/>
              <a:t>Sources electric arcs and flames may include:</a:t>
            </a:r>
          </a:p>
          <a:p>
            <a:pPr marL="178027" indent="-178027">
              <a:buFont typeface="Arial" panose="020B0604020202020204" pitchFamily="34" charset="0"/>
              <a:buChar char="•"/>
              <a:defRPr/>
            </a:pPr>
            <a:r>
              <a:rPr lang="en-US" dirty="0"/>
              <a:t>Energized circuit parts not guarded or insulated, or whether conductive objects can come too close to, or fall onto the energized parts.  </a:t>
            </a:r>
          </a:p>
          <a:p>
            <a:pPr marL="178027" indent="-178027" defTabSz="949478">
              <a:buFont typeface="Arial" panose="020B0604020202020204" pitchFamily="34" charset="0"/>
              <a:buChar char="•"/>
              <a:defRPr/>
            </a:pPr>
            <a:r>
              <a:rPr lang="en-US" dirty="0"/>
              <a:t>Switching devices that produce electric arcs in normal operation.</a:t>
            </a:r>
          </a:p>
          <a:p>
            <a:pPr marL="178027" indent="-178027" defTabSz="949478">
              <a:buFont typeface="Arial" panose="020B0604020202020204" pitchFamily="34" charset="0"/>
              <a:buChar char="•"/>
              <a:defRPr/>
            </a:pPr>
            <a:r>
              <a:rPr lang="en-US" dirty="0"/>
              <a:t>Sliding parts could fault during normal operation, servicing or maintenance involving high risk (ex. rack-mounted circuit breakers). </a:t>
            </a:r>
          </a:p>
          <a:p>
            <a:pPr marL="178027" indent="-178027" defTabSz="949478">
              <a:buFont typeface="Arial" panose="020B0604020202020204" pitchFamily="34" charset="0"/>
              <a:buChar char="•"/>
              <a:defRPr/>
            </a:pPr>
            <a:r>
              <a:rPr lang="en-US" dirty="0"/>
              <a:t>Energized electric equipment that could fail (ex. damaged insulation, overloaded) or evidence of impending failure such as arcing or overheating.</a:t>
            </a:r>
          </a:p>
          <a:p>
            <a:pPr marL="178027" indent="-178027">
              <a:buFont typeface="Arial" panose="020B0604020202020204" pitchFamily="34" charset="0"/>
              <a:buChar char="•"/>
            </a:pPr>
            <a:r>
              <a:rPr lang="en-US" dirty="0"/>
              <a:t>Lightning strike, equipment failure or malfunction and overheating (friction, bearings and brakes, etc.) are main causes of wind turbine fires. </a:t>
            </a:r>
          </a:p>
          <a:p>
            <a:r>
              <a:rPr lang="en-US" dirty="0"/>
              <a:t> </a:t>
            </a:r>
          </a:p>
          <a:p>
            <a:pPr defTabSz="949478">
              <a:defRPr/>
            </a:pP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29</a:t>
            </a:fld>
            <a:endParaRPr lang="en-US" dirty="0"/>
          </a:p>
        </p:txBody>
      </p:sp>
    </p:spTree>
    <p:extLst>
      <p:ext uri="{BB962C8B-B14F-4D97-AF65-F5344CB8AC3E}">
        <p14:creationId xmlns:p14="http://schemas.microsoft.com/office/powerpoint/2010/main" val="171825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The OSHA grant requires us to inform you about worker rights and responsibilities under the OSH Act.</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The OSH Act gives workers the right to safe and healthful workplace. This link is an OSHA publication 3021 published in 2017 about Workers’ Rights.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For example,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Workers have the right to know about laws and your rights under the Occupational Safety and Health Act.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Workers have a right to receive training about hazards and controls. Training is very important to prevent workplace incidents and injuries.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Workers have the right to access to information related to workplace safety and health information, such as chemical hazard information, exposure monitoring data, and OSHA Form 301 which records workplace injuries, and any OSHA citations. Employers are required to display the poster of workplace safety and health information. Employers must display the poster in a conspicuous place where workers can see it.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49415" indent="-349415">
              <a:lnSpc>
                <a:spcPct val="115000"/>
              </a:lnSpc>
              <a:spcAft>
                <a:spcPts val="611"/>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Workers have a right to understand workplace hazards and participate in activities to control hazards and protect from injuries. Such activities as accident investigation, complaint filing to OSHA and OSHA inspection.</a:t>
            </a:r>
            <a:endParaRPr lang="en-US" sz="1200" dirty="0">
              <a:latin typeface="Arial" panose="020B0604020202020204" pitchFamily="34" charset="0"/>
              <a:ea typeface="Calibri" panose="020F0502020204030204" pitchFamily="34" charset="0"/>
              <a:cs typeface="Times New Roman" panose="02020603050405020304" pitchFamily="18" charset="0"/>
            </a:endParaRPr>
          </a:p>
          <a:p>
            <a:endParaRPr lang="en-US" sz="1200"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a:t>
            </a:fld>
            <a:endParaRPr lang="en-US"/>
          </a:p>
        </p:txBody>
      </p:sp>
    </p:spTree>
    <p:extLst>
      <p:ext uri="{BB962C8B-B14F-4D97-AF65-F5344CB8AC3E}">
        <p14:creationId xmlns:p14="http://schemas.microsoft.com/office/powerpoint/2010/main" val="188178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dirty="0"/>
              <a:t>Here are the standards about how to estimate the incident heat energy to protect one from burn injuries. The methods are referenced in 29 CFR 1910.269 Appendix E, available at </a:t>
            </a:r>
            <a:r>
              <a:rPr lang="en-US" sz="1200" dirty="0">
                <a:hlinkClick r:id="rId3"/>
              </a:rPr>
              <a:t>https://www.osha.gov/laws-regs/regulations/standardnumber/1910/1910.269AppE</a:t>
            </a:r>
            <a:r>
              <a:rPr lang="en-US" sz="1200" dirty="0"/>
              <a:t>  for example:</a:t>
            </a:r>
          </a:p>
          <a:p>
            <a:pPr marL="178027" indent="-178027" defTabSz="949478">
              <a:buFont typeface="Arial" panose="020B0604020202020204" pitchFamily="34" charset="0"/>
              <a:buChar char="•"/>
              <a:defRPr/>
            </a:pPr>
            <a:r>
              <a:rPr lang="en-US" sz="1200" dirty="0"/>
              <a:t>NFPA 70E Annex D, "Sample Calculation of Flash Protection Boundary“.</a:t>
            </a:r>
          </a:p>
          <a:p>
            <a:pPr marL="178027" indent="-178027" defTabSz="949478">
              <a:buFont typeface="Arial" panose="020B0604020202020204" pitchFamily="34" charset="0"/>
              <a:buChar char="•"/>
              <a:defRPr/>
            </a:pPr>
            <a:r>
              <a:rPr lang="en-US" sz="1200" dirty="0"/>
              <a:t>"Predicting Incident Energy to Better Manage the Electric Arc Hazard on 600 V Power Distribution Systems" by Doughty, Neal, and Floyd.</a:t>
            </a:r>
          </a:p>
          <a:p>
            <a:pPr marL="178027" indent="-178027" defTabSz="949478">
              <a:buFont typeface="Arial" panose="020B0604020202020204" pitchFamily="34" charset="0"/>
              <a:buChar char="•"/>
              <a:defRPr/>
            </a:pPr>
            <a:r>
              <a:rPr lang="en-US" sz="1200" dirty="0"/>
              <a:t>IEEE Std 1584 “Guide for Performing Arc-Flash Hazard Calculations”.</a:t>
            </a:r>
          </a:p>
          <a:p>
            <a:pPr marL="178027" indent="-178027" defTabSz="949478">
              <a:buFont typeface="Arial" panose="020B0604020202020204" pitchFamily="34" charset="0"/>
              <a:buChar char="•"/>
              <a:defRPr/>
            </a:pPr>
            <a:r>
              <a:rPr lang="en-US" sz="1200" dirty="0"/>
              <a:t>ARCPRO software developed by </a:t>
            </a:r>
            <a:r>
              <a:rPr lang="en-US" sz="1200" dirty="0" err="1"/>
              <a:t>Kinectrics</a:t>
            </a:r>
            <a:r>
              <a:rPr lang="en-US" sz="1200" dirty="0"/>
              <a:t>.</a:t>
            </a:r>
          </a:p>
          <a:p>
            <a:pPr defTabSz="949478">
              <a:defRPr/>
            </a:pPr>
            <a:r>
              <a:rPr lang="en-US" sz="1200" dirty="0"/>
              <a:t>Incident Heat Energy is approximately inversely proportional to the square of the distance between the employee and the arc. Therefore, increasing distance will drop heat energy substantially.</a:t>
            </a:r>
          </a:p>
          <a:p>
            <a:pPr defTabSz="949478">
              <a:defRPr/>
            </a:pPr>
            <a:endParaRPr lang="en-US" sz="1200" dirty="0"/>
          </a:p>
          <a:p>
            <a:pPr>
              <a:defRPr/>
            </a:pPr>
            <a:r>
              <a:rPr lang="en-US" sz="1200" dirty="0"/>
              <a:t>These OSHA requirements are covered under 1910.269(l)(8); and more information is also available at:  Appendix E to Subpart V of Part 1926 - Protection From Flames and Electric Arcs.</a:t>
            </a:r>
          </a:p>
          <a:p>
            <a:pPr defTabSz="949478">
              <a:defRPr/>
            </a:pPr>
            <a:endParaRPr lang="en-US" sz="1200" dirty="0"/>
          </a:p>
          <a:p>
            <a:pPr defTabSz="949478">
              <a:defRPr/>
            </a:pP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30</a:t>
            </a:fld>
            <a:endParaRPr lang="en-US" dirty="0"/>
          </a:p>
        </p:txBody>
      </p:sp>
    </p:spTree>
    <p:extLst>
      <p:ext uri="{BB962C8B-B14F-4D97-AF65-F5344CB8AC3E}">
        <p14:creationId xmlns:p14="http://schemas.microsoft.com/office/powerpoint/2010/main" val="4177552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908122" cy="5107662"/>
          </a:xfrm>
        </p:spPr>
        <p:txBody>
          <a:bodyPr/>
          <a:lstStyle/>
          <a:p>
            <a:pPr>
              <a:defRPr/>
            </a:pPr>
            <a:r>
              <a:rPr lang="en-US" dirty="0"/>
              <a:t>For an assessment for exposure to flames: the hazard and risk analysis should identify employees potentially exposed to hazards from flames. Factors to consider for this assessment include: The proximity of employees to open flames, and for flammable material in the work area, and whether there is a reasonable likelihood that an electric arc or an open flame can ignite the material.</a:t>
            </a:r>
          </a:p>
          <a:p>
            <a:pPr defTabSz="949478">
              <a:defRPr/>
            </a:pPr>
            <a:r>
              <a:rPr lang="en-US" dirty="0"/>
              <a:t>Use of PPE and other protective equipment should consider: </a:t>
            </a:r>
          </a:p>
          <a:p>
            <a:pPr marL="178027" indent="-178027" defTabSz="949478">
              <a:buFont typeface="Arial" panose="020B0604020202020204" pitchFamily="34" charset="0"/>
              <a:buChar char="•"/>
              <a:defRPr/>
            </a:pPr>
            <a:r>
              <a:rPr lang="en-US" dirty="0"/>
              <a:t>Flame-resistant (FR): FR clothing will not melt, or ignite and continue to burn when exposed to flames and electric arcs. Therefore, clothing made from acetate, nylon, polyester, rayon and polypropylene, either alone or in blends is prohibited.</a:t>
            </a:r>
          </a:p>
          <a:p>
            <a:pPr marL="178027" indent="-178027">
              <a:buFont typeface="Arial" panose="020B0604020202020204" pitchFamily="34" charset="0"/>
              <a:buChar char="•"/>
              <a:defRPr/>
            </a:pPr>
            <a:r>
              <a:rPr lang="en-US" dirty="0"/>
              <a:t>The level of arc flash protection is provided in calories per square centimeter. Arc rating (AR) for protective clothing and equipment should exceed 2.0 </a:t>
            </a:r>
            <a:r>
              <a:rPr lang="en-US" dirty="0" err="1"/>
              <a:t>cal</a:t>
            </a:r>
            <a:r>
              <a:rPr lang="en-US" dirty="0"/>
              <a:t>/cm2</a:t>
            </a:r>
          </a:p>
          <a:p>
            <a:pPr defTabSz="949478">
              <a:defRPr/>
            </a:pPr>
            <a:endParaRPr lang="en-US" dirty="0"/>
          </a:p>
          <a:p>
            <a:pPr lvl="0"/>
            <a:r>
              <a:rPr lang="en-US" dirty="0"/>
              <a:t>All AR clothing is flame resistant, but not all FR rated clothing has been Arc Rated.  Guidance for protection from flames and electric arc is found in Appendix E to Subpart V.  Note that PPE does not prevent an incident and using arc rated clothing at its arc rating provides only a 50 percent probability from a second degree burn.  Properly selected PPE may minimize the severity of an injury.</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31</a:t>
            </a:fld>
            <a:endParaRPr lang="en-US" dirty="0"/>
          </a:p>
        </p:txBody>
      </p:sp>
    </p:spTree>
    <p:extLst>
      <p:ext uri="{BB962C8B-B14F-4D97-AF65-F5344CB8AC3E}">
        <p14:creationId xmlns:p14="http://schemas.microsoft.com/office/powerpoint/2010/main" val="3021472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dirty="0"/>
              <a:t>1910.269(l)(8)(v) requires that each employee exposed to hazards from electric arcs wears protective clothing and other protective equipment with an arc rating greater than or equal to the heat energy estimated under paragraph (l)(8)(ii) of this section whenever that estimate exceeds 2.0 </a:t>
            </a:r>
            <a:r>
              <a:rPr lang="en-US" sz="1200" dirty="0" err="1"/>
              <a:t>cal</a:t>
            </a:r>
            <a:r>
              <a:rPr lang="en-US" sz="1200" dirty="0"/>
              <a:t>/cm2. </a:t>
            </a:r>
          </a:p>
          <a:p>
            <a:pPr defTabSz="949478">
              <a:defRPr/>
            </a:pPr>
            <a:endParaRPr lang="en-US" sz="1200" dirty="0"/>
          </a:p>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This requirements is one of the key provisions for safe energized work.  As we know arc can start for a number of reasons. Although PPE is considered as the last line of defense by safety professionals, there is nothing else but your electric arc PPE is between your body and arc. </a:t>
            </a:r>
          </a:p>
          <a:p>
            <a:pPr>
              <a:lnSpc>
                <a:spcPct val="115000"/>
              </a:lnSpc>
              <a:spcAft>
                <a:spcPts val="611"/>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Entire body is a key word in this rule.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32</a:t>
            </a:fld>
            <a:endParaRPr lang="en-US" dirty="0"/>
          </a:p>
        </p:txBody>
      </p:sp>
    </p:spTree>
    <p:extLst>
      <p:ext uri="{BB962C8B-B14F-4D97-AF65-F5344CB8AC3E}">
        <p14:creationId xmlns:p14="http://schemas.microsoft.com/office/powerpoint/2010/main" val="1654909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Rubber gloves with leather protectors</a:t>
            </a:r>
            <a:r>
              <a:rPr lang="en-US" baseline="0" dirty="0"/>
              <a:t> provide arc protection for the hands. According to utility industry experts there are no known cases of severe hand burns in an arc when rubber gloves and leather protectors are worn. Arc rating of rubber glove in combination with leather protectors is required for an incident energy</a:t>
            </a:r>
            <a:r>
              <a:rPr lang="en-US" dirty="0"/>
              <a:t> </a:t>
            </a:r>
            <a:r>
              <a:rPr lang="en-US" baseline="0" dirty="0"/>
              <a:t>above 40 </a:t>
            </a:r>
            <a:r>
              <a:rPr lang="en-US" baseline="0" dirty="0" err="1"/>
              <a:t>cal</a:t>
            </a:r>
            <a:r>
              <a:rPr lang="en-US" baseline="0" dirty="0"/>
              <a:t>/cm</a:t>
            </a:r>
            <a:r>
              <a:rPr lang="en-US" baseline="0" dirty="0">
                <a:latin typeface="Calibri"/>
                <a:cs typeface="Calibri"/>
              </a:rPr>
              <a:t>².</a:t>
            </a:r>
          </a:p>
          <a:p>
            <a:pPr defTabSz="949478">
              <a:defRPr/>
            </a:pPr>
            <a:endParaRPr lang="en-US" baseline="0" dirty="0">
              <a:latin typeface="Calibri"/>
              <a:cs typeface="Calibri"/>
            </a:endParaRPr>
          </a:p>
          <a:p>
            <a:pPr defTabSz="949478">
              <a:defRPr/>
            </a:pPr>
            <a:r>
              <a:rPr lang="en-US" baseline="0" dirty="0">
                <a:latin typeface="Calibri"/>
                <a:cs typeface="Calibri"/>
              </a:rPr>
              <a:t>There is no arc test standard for boots or shoes. However arc exposure of heavy work leather shoes at 12 inch distance showed no sock ignition and no significant discoloration. </a:t>
            </a:r>
          </a:p>
          <a:p>
            <a:pPr defTabSz="949478">
              <a:defRPr/>
            </a:pPr>
            <a:endParaRPr lang="en-US" baseline="0" dirty="0">
              <a:latin typeface="Calibri"/>
              <a:cs typeface="Calibri"/>
            </a:endParaRPr>
          </a:p>
          <a:p>
            <a:pPr defTabSz="949478">
              <a:defRPr/>
            </a:pP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33</a:t>
            </a:fld>
            <a:endParaRPr lang="en-US" dirty="0"/>
          </a:p>
        </p:txBody>
      </p:sp>
    </p:spTree>
    <p:extLst>
      <p:ext uri="{BB962C8B-B14F-4D97-AF65-F5344CB8AC3E}">
        <p14:creationId xmlns:p14="http://schemas.microsoft.com/office/powerpoint/2010/main" val="239475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This slide shows requirements of 1910.269, paragraph (l)(8) for head and face protection from flames and electric arcs.</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Arc-rated protection is not necessary for the employee's head when the employee is wearing head protection meeting § 1910.135 if the estimated incident energy is less than 9 </a:t>
            </a:r>
            <a:r>
              <a:rPr lang="en-US" sz="1200" dirty="0" err="1">
                <a:latin typeface="Arial" panose="020B0604020202020204" pitchFamily="34" charset="0"/>
                <a:ea typeface="Calibri" panose="020F0502020204030204" pitchFamily="34" charset="0"/>
                <a:cs typeface="Arial" panose="020B0604020202020204" pitchFamily="34" charset="0"/>
              </a:rPr>
              <a:t>cal</a:t>
            </a:r>
            <a:r>
              <a:rPr lang="en-US" sz="1200" dirty="0">
                <a:latin typeface="Arial" panose="020B0604020202020204" pitchFamily="34" charset="0"/>
                <a:ea typeface="Calibri" panose="020F0502020204030204" pitchFamily="34" charset="0"/>
                <a:cs typeface="Arial" panose="020B0604020202020204" pitchFamily="34" charset="0"/>
              </a:rPr>
              <a:t>/cm² for exposures involving single-phase arcs in open air or 5 </a:t>
            </a:r>
            <a:r>
              <a:rPr lang="en-US" sz="1200" dirty="0" err="1">
                <a:latin typeface="Arial" panose="020B0604020202020204" pitchFamily="34" charset="0"/>
                <a:ea typeface="Calibri" panose="020F0502020204030204" pitchFamily="34" charset="0"/>
                <a:cs typeface="Arial" panose="020B0604020202020204" pitchFamily="34" charset="0"/>
              </a:rPr>
              <a:t>cal</a:t>
            </a:r>
            <a:r>
              <a:rPr lang="en-US" sz="1200" dirty="0">
                <a:latin typeface="Arial" panose="020B0604020202020204" pitchFamily="34" charset="0"/>
                <a:ea typeface="Calibri" panose="020F0502020204030204" pitchFamily="34" charset="0"/>
                <a:cs typeface="Arial" panose="020B0604020202020204" pitchFamily="34" charset="0"/>
              </a:rPr>
              <a:t>/cm² for other exposures.  Head protection meeting 1910.135 is a hardhat. Hardhat has no arc rating but it is always used with arc rated face protection.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11"/>
              </a:spcAft>
            </a:pPr>
            <a:r>
              <a:rPr lang="en-US" sz="1200" dirty="0">
                <a:latin typeface="Arial" panose="020B0604020202020204" pitchFamily="34" charset="0"/>
                <a:ea typeface="Calibri" panose="020F0502020204030204" pitchFamily="34" charset="0"/>
                <a:cs typeface="Arial" panose="020B0604020202020204" pitchFamily="34" charset="0"/>
              </a:rPr>
              <a:t>Typical face protection against electric arc is arc rated face shield used with or without balaclava, arc rated hood, and balaclava google system. In 1910.269(l)(8) OSHA specifies minimum requirements regarding energy limits, above which arc rated protection is required. Some consensus standards are stricter on the issue.       </a:t>
            </a:r>
            <a:endParaRPr lang="en-US" sz="1200" dirty="0">
              <a:latin typeface="Arial" panose="020B060402020202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34</a:t>
            </a:fld>
            <a:endParaRPr lang="en-US" dirty="0"/>
          </a:p>
        </p:txBody>
      </p:sp>
    </p:spTree>
    <p:extLst>
      <p:ext uri="{BB962C8B-B14F-4D97-AF65-F5344CB8AC3E}">
        <p14:creationId xmlns:p14="http://schemas.microsoft.com/office/powerpoint/2010/main" val="394426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moving on to</a:t>
            </a:r>
            <a:r>
              <a:rPr lang="en-US" sz="1200" baseline="0" dirty="0"/>
              <a:t> PPE requirements.</a:t>
            </a:r>
          </a:p>
          <a:p>
            <a:r>
              <a:rPr lang="en-US" sz="1200" dirty="0"/>
              <a:t>Personal protective equipment for wind tower workers shall meet the requirements of 1910 Subpart I “Personal Protective Equipment” and 1910.269(g) as well. Similar</a:t>
            </a:r>
            <a:r>
              <a:rPr lang="en-US" sz="1200" baseline="0" dirty="0"/>
              <a:t> to safe energized work regulations, OSHA uses the same text for PPE for both maintenance of equipment found</a:t>
            </a:r>
            <a:r>
              <a:rPr lang="en-US" sz="1200" dirty="0"/>
              <a:t> in 1910.269</a:t>
            </a:r>
            <a:r>
              <a:rPr lang="en-US" sz="1200" baseline="0" dirty="0"/>
              <a:t> and construction industry requirements found in 1926 Subpart V.  </a:t>
            </a:r>
            <a:r>
              <a:rPr lang="en-US" sz="1200" dirty="0"/>
              <a:t>Major requirements under Subpart I are: PPE is provided and used that is necessary to protect employees from hazards; select PPE according to the hazard assessment </a:t>
            </a:r>
            <a:r>
              <a:rPr lang="en-US" sz="1200" dirty="0">
                <a:latin typeface="Arial" panose="020B0604020202020204" pitchFamily="34" charset="0"/>
                <a:ea typeface="Calibri" panose="020F0502020204030204" pitchFamily="34" charset="0"/>
              </a:rPr>
              <a:t>required by OSHA in 1910.132(d)</a:t>
            </a:r>
            <a:r>
              <a:rPr lang="en-US" sz="1200" dirty="0"/>
              <a:t>, and provide PPE training.  Main headings for PPE are head, eye and face protection, respiratory protection, foot and hand protection.  </a:t>
            </a:r>
          </a:p>
          <a:p>
            <a:endParaRPr lang="en-US" sz="1200" dirty="0"/>
          </a:p>
          <a:p>
            <a:r>
              <a:rPr lang="en-US" sz="1200" dirty="0"/>
              <a:t>Electrical protective equipment is covered in 1910.137 which include design requirements for specific types of protective equipment. Rubber insulating blankets, rubber insulating matting, rubber insulating covers, rubber insulating line hose, rubber insulating gloves, and rubber insulating sleeves.  “Keep in mind that all electrical protective rubber insulating electrical protective products are electrically tested by the manufacturer prior to the first shipment.”  And “remember, do not place rubber insulating products into service unless they have been tested electrically within the previous 12 months” </a:t>
            </a:r>
            <a:r>
              <a:rPr lang="en-US" sz="1200" baseline="0" dirty="0"/>
              <a:t>  </a:t>
            </a:r>
            <a:endParaRPr lang="en-US" sz="1200" dirty="0"/>
          </a:p>
        </p:txBody>
      </p:sp>
      <p:sp>
        <p:nvSpPr>
          <p:cNvPr id="4" name="Slide Number Placeholder 3"/>
          <p:cNvSpPr>
            <a:spLocks noGrp="1"/>
          </p:cNvSpPr>
          <p:nvPr>
            <p:ph type="sldNum" sz="quarter" idx="10"/>
          </p:nvPr>
        </p:nvSpPr>
        <p:spPr/>
        <p:txBody>
          <a:bodyPr/>
          <a:lstStyle/>
          <a:p>
            <a:fld id="{BA80D6C5-33AE-45D8-B8B9-8598C887B120}" type="slidenum">
              <a:rPr lang="en-US" smtClean="0"/>
              <a:t>35</a:t>
            </a:fld>
            <a:endParaRPr lang="en-US" dirty="0"/>
          </a:p>
        </p:txBody>
      </p:sp>
    </p:spTree>
    <p:extLst>
      <p:ext uri="{BB962C8B-B14F-4D97-AF65-F5344CB8AC3E}">
        <p14:creationId xmlns:p14="http://schemas.microsoft.com/office/powerpoint/2010/main" val="2627416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 has PPE payment obligations, including, but not limited to, flame-resistant and arc-rated clothing, electrical protective equipment, and fall protection.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36</a:t>
            </a:fld>
            <a:endParaRPr lang="en-US" dirty="0"/>
          </a:p>
        </p:txBody>
      </p:sp>
    </p:spTree>
    <p:extLst>
      <p:ext uri="{BB962C8B-B14F-4D97-AF65-F5344CB8AC3E}">
        <p14:creationId xmlns:p14="http://schemas.microsoft.com/office/powerpoint/2010/main" val="984869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8"/>
            <a:ext cx="5852386" cy="4717794"/>
          </a:xfrm>
        </p:spPr>
        <p:txBody>
          <a:bodyPr/>
          <a:lstStyle/>
          <a:p>
            <a:r>
              <a:rPr lang="en-US" sz="1200" dirty="0"/>
              <a:t>OSHA “Electrical Protective Equipment” requirements are covered under 1910.137 (Subpart I) and 1926.97 (Subpart E). Both standards are same.</a:t>
            </a:r>
          </a:p>
          <a:p>
            <a:r>
              <a:rPr lang="en-US" sz="1200" dirty="0"/>
              <a:t>The standard includes design requirements for specific types of electrical protective equipment. Design requirements for rubber insulated protective equipment is tested by the manufacturer to ensure its effectives which shall be capable of withstanding the proof-test voltage (ac or dc as specified) continuously for 1 minute for matting and 3 minutes for other protective equipment. Design requirements for specific types of electrical protective equipment: Rubber insulating blankets, Rubber insulating matting, Rubber insulating covers, Rubber insulating line hose, Rubber insulating gloves, Rubber insulating sleeves.  Each of these have an ASTM reference standard.  </a:t>
            </a:r>
          </a:p>
          <a:p>
            <a:endParaRPr lang="en-US" sz="1200" dirty="0"/>
          </a:p>
          <a:p>
            <a:pPr lvl="0"/>
            <a:r>
              <a:rPr lang="en-US" sz="1200" dirty="0"/>
              <a:t>Rubber insulating equipment design meet national consensus standards which set performance requirements American Society for Testing and Materials (ASTM) D120-09, </a:t>
            </a:r>
            <a:r>
              <a:rPr lang="en-US" sz="1200" i="1" dirty="0"/>
              <a:t>Standard Specification for Rubber Insulating Gloves</a:t>
            </a:r>
            <a:r>
              <a:rPr lang="en-US" sz="1200" dirty="0"/>
              <a:t>;  ASTM D178-01 (2010), </a:t>
            </a:r>
            <a:r>
              <a:rPr lang="en-US" sz="1200" i="1" dirty="0"/>
              <a:t>Standard Specification for Rubber Insulating Matting</a:t>
            </a:r>
            <a:r>
              <a:rPr lang="en-US" sz="1200" dirty="0"/>
              <a:t>; ASTM D1048-12, </a:t>
            </a:r>
            <a:r>
              <a:rPr lang="en-US" sz="1200" i="1" dirty="0"/>
              <a:t>Standard Specification for Rubber Insulating Blankets</a:t>
            </a:r>
            <a:r>
              <a:rPr lang="en-US" sz="1200" dirty="0"/>
              <a:t>;  ASTM D1049-98 (2010), </a:t>
            </a:r>
            <a:r>
              <a:rPr lang="en-US" sz="1200" i="1" dirty="0"/>
              <a:t>Standard Specification for Rubber Insulating Covers</a:t>
            </a:r>
            <a:r>
              <a:rPr lang="en-US" sz="1200" dirty="0"/>
              <a:t>;   ASTM D1050-05 (2011), </a:t>
            </a:r>
            <a:r>
              <a:rPr lang="en-US" sz="1200" i="1" dirty="0"/>
              <a:t>Standard Specification for Rubber Insulating Line Hose</a:t>
            </a:r>
            <a:r>
              <a:rPr lang="en-US" sz="1200" dirty="0"/>
              <a:t>; ASTM D1051-08, </a:t>
            </a:r>
            <a:r>
              <a:rPr lang="en-US" sz="1200" i="1" dirty="0"/>
              <a:t>Standard Specification for Rubber Insulating Sleeves</a:t>
            </a:r>
            <a:r>
              <a:rPr lang="en-US" sz="1200" dirty="0"/>
              <a:t>.  Many companies in the U.S. have testing laboratories to conduct evaluation and testing of their products.  Note that NFPA does not test or certify the effectiveness of electrical protective PPE.</a:t>
            </a:r>
          </a:p>
          <a:p>
            <a:endParaRPr lang="en-US" sz="1200" dirty="0"/>
          </a:p>
          <a:p>
            <a:r>
              <a:rPr lang="en-US" sz="1200" dirty="0"/>
              <a:t>We discussed rubber insulating PPE and equipment in module 2.</a:t>
            </a:r>
          </a:p>
        </p:txBody>
      </p:sp>
      <p:sp>
        <p:nvSpPr>
          <p:cNvPr id="4" name="Slide Number Placeholder 3"/>
          <p:cNvSpPr>
            <a:spLocks noGrp="1"/>
          </p:cNvSpPr>
          <p:nvPr>
            <p:ph type="sldNum" sz="quarter" idx="10"/>
          </p:nvPr>
        </p:nvSpPr>
        <p:spPr/>
        <p:txBody>
          <a:bodyPr/>
          <a:lstStyle/>
          <a:p>
            <a:fld id="{BA80D6C5-33AE-45D8-B8B9-8598C887B120}" type="slidenum">
              <a:rPr lang="en-US" smtClean="0"/>
              <a:t>37</a:t>
            </a:fld>
            <a:endParaRPr lang="en-US" dirty="0"/>
          </a:p>
        </p:txBody>
      </p:sp>
    </p:spTree>
    <p:extLst>
      <p:ext uri="{BB962C8B-B14F-4D97-AF65-F5344CB8AC3E}">
        <p14:creationId xmlns:p14="http://schemas.microsoft.com/office/powerpoint/2010/main" val="3867364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Rubber insulated electrical protective gloves are rated for the voltage for which the gloves will be exposed.  Leather protectors protect the rubber gloves from puncture or damaging the gloves. Rubber insulated gloves have six ASTM defined voltage classes from Class 00 for the lowest voltage to Class 4 with the highest maximum use voltages.  Type I and Type II indicate ozone resistance.  </a:t>
            </a:r>
          </a:p>
          <a:p>
            <a:endParaRPr lang="en-US" dirty="0"/>
          </a:p>
          <a:p>
            <a:r>
              <a:rPr lang="en-US" dirty="0"/>
              <a:t>This table shows different classes of rubber insulating equipment.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38</a:t>
            </a:fld>
            <a:endParaRPr lang="en-US" dirty="0"/>
          </a:p>
        </p:txBody>
      </p:sp>
    </p:spTree>
    <p:extLst>
      <p:ext uri="{BB962C8B-B14F-4D97-AF65-F5344CB8AC3E}">
        <p14:creationId xmlns:p14="http://schemas.microsoft.com/office/powerpoint/2010/main" val="2754394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Breakdown voltage test should be used to test electrical Protective Equipment.</a:t>
            </a:r>
          </a:p>
          <a:p>
            <a:r>
              <a:rPr lang="en-US" dirty="0"/>
              <a:t>The equipment shall be capable of withstanding the proof-test voltage (ac or dc as specified) continuously for 1 minute for matting and 3 minutes for others.</a:t>
            </a:r>
          </a:p>
          <a:p>
            <a:r>
              <a:rPr lang="en-US" dirty="0"/>
              <a:t>Gloves: subject to additional voltage test after the 16-hour water soak.</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39</a:t>
            </a:fld>
            <a:endParaRPr lang="en-US" dirty="0"/>
          </a:p>
        </p:txBody>
      </p:sp>
    </p:spTree>
    <p:extLst>
      <p:ext uri="{BB962C8B-B14F-4D97-AF65-F5344CB8AC3E}">
        <p14:creationId xmlns:p14="http://schemas.microsoft.com/office/powerpoint/2010/main" val="106122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Workers also have the responsibility:</a:t>
            </a:r>
          </a:p>
          <a:p>
            <a:r>
              <a:rPr lang="en-US" sz="1200" dirty="0"/>
              <a:t>to comply with all the OSHA standards</a:t>
            </a:r>
          </a:p>
          <a:p>
            <a:r>
              <a:rPr lang="en-US" sz="1200" dirty="0"/>
              <a:t>to comply with the employer's safety and health rules</a:t>
            </a:r>
          </a:p>
          <a:p>
            <a:r>
              <a:rPr lang="en-US" sz="1200" dirty="0"/>
              <a:t>to report any hazards to your supervisor</a:t>
            </a:r>
          </a:p>
          <a:p>
            <a:r>
              <a:rPr lang="en-US" sz="1200" dirty="0"/>
              <a:t>to report any job-related illness or injury to your supervisor</a:t>
            </a:r>
          </a:p>
          <a:p>
            <a:r>
              <a:rPr lang="en-US" sz="1200" dirty="0"/>
              <a:t>Here is a link from OSHA about Worker Rights and Responsibilities. </a:t>
            </a:r>
            <a:r>
              <a:rPr lang="en-US" sz="1200" u="sng" dirty="0">
                <a:solidFill>
                  <a:srgbClr val="0000FF"/>
                </a:solidFill>
                <a:latin typeface="Arial" panose="020B0604020202020204" pitchFamily="34" charset="0"/>
                <a:ea typeface="Calibri" panose="020F0502020204030204" pitchFamily="34" charset="0"/>
                <a:hlinkClick r:id="rId3"/>
              </a:rPr>
              <a:t>https://www.osha.gov/Publications/Mach_SafeGuard/rights.html</a:t>
            </a:r>
            <a:r>
              <a:rPr lang="en-US" sz="1200" dirty="0">
                <a:latin typeface="Arial" panose="020B0604020202020204" pitchFamily="34" charset="0"/>
                <a:ea typeface="Calibri" panose="020F0502020204030204" pitchFamily="34" charset="0"/>
              </a:rPr>
              <a:t> </a:t>
            </a:r>
            <a:endParaRPr lang="en-US" sz="1200"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a:t>
            </a:fld>
            <a:endParaRPr lang="en-US"/>
          </a:p>
        </p:txBody>
      </p:sp>
    </p:spTree>
    <p:extLst>
      <p:ext uri="{BB962C8B-B14F-4D97-AF65-F5344CB8AC3E}">
        <p14:creationId xmlns:p14="http://schemas.microsoft.com/office/powerpoint/2010/main" val="428939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is the workmanship and finish requirement. Basically, equipment shall be free of physical irregularities (ex. indentations, protuberances, or imbedded foreign material) that can adversely affect their insulating properties. Insulating equipment shall be inspected for damage before each day's use and immediately following any incident that can reasonably be suspected of causing damage. Before each use, gloves and sleeves must be inspected for holes; rips or tears; ozone damage, cuts or ultraviolet damage; and signs of deterioration.  </a:t>
            </a:r>
          </a:p>
          <a:p>
            <a:endParaRPr lang="en-US" dirty="0"/>
          </a:p>
          <a:p>
            <a:r>
              <a:rPr lang="en-US" dirty="0"/>
              <a:t>Several ASTM testing standards can be used. For example ASTM D120, </a:t>
            </a:r>
            <a:r>
              <a:rPr lang="en-US" i="1" dirty="0"/>
              <a:t>Standard Specification for Rubber Insulated Gloves</a:t>
            </a:r>
            <a:r>
              <a:rPr lang="en-US" dirty="0"/>
              <a:t>; D1048 - </a:t>
            </a:r>
            <a:r>
              <a:rPr lang="en-US" i="1" dirty="0"/>
              <a:t>Standard Specification for Rubber Insulated Blankets; </a:t>
            </a:r>
            <a:r>
              <a:rPr lang="en-US" dirty="0"/>
              <a:t>D1050</a:t>
            </a:r>
            <a:r>
              <a:rPr lang="en-US" i="1" dirty="0"/>
              <a:t>- </a:t>
            </a:r>
            <a:r>
              <a:rPr lang="en-US" i="1" dirty="0">
                <a:solidFill>
                  <a:prstClr val="black"/>
                </a:solidFill>
              </a:rPr>
              <a:t>Standard Specification for Rubber Insulated Line Hose; D1051 - Standard Specification for Rubber Insulating Sleeves; </a:t>
            </a:r>
            <a:r>
              <a:rPr lang="en-US" dirty="0">
                <a:solidFill>
                  <a:prstClr val="black"/>
                </a:solidFill>
              </a:rPr>
              <a:t>F819</a:t>
            </a:r>
            <a:r>
              <a:rPr lang="en-US" i="1" dirty="0">
                <a:solidFill>
                  <a:prstClr val="black"/>
                </a:solidFill>
              </a:rPr>
              <a:t> – Standard Terminology Related to Electrical Protective Equipment.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40</a:t>
            </a:fld>
            <a:endParaRPr lang="en-US" dirty="0"/>
          </a:p>
        </p:txBody>
      </p:sp>
    </p:spTree>
    <p:extLst>
      <p:ext uri="{BB962C8B-B14F-4D97-AF65-F5344CB8AC3E}">
        <p14:creationId xmlns:p14="http://schemas.microsoft.com/office/powerpoint/2010/main" val="3951860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3390" y="4548458"/>
            <a:ext cx="6170883" cy="5052529"/>
          </a:xfrm>
        </p:spPr>
        <p:txBody>
          <a:bodyPr/>
          <a:lstStyle/>
          <a:p>
            <a:r>
              <a:rPr lang="en-US" dirty="0"/>
              <a:t>Another important regulation is in-service care and use of electrical protective equipment. Rubber insulated gloves with leather protectors must be worn whenever there is a danger of electric shock from contact with exposed energized conductors or circuit parts.  Leather protectors protect the insulated gloves from cuts, abrasions and puncture. </a:t>
            </a:r>
          </a:p>
          <a:p>
            <a:pPr marL="178027" indent="-178027">
              <a:buFont typeface="Arial" panose="020B0604020202020204" pitchFamily="34" charset="0"/>
              <a:buChar char="•"/>
            </a:pPr>
            <a:r>
              <a:rPr lang="en-US" dirty="0"/>
              <a:t>Electrical protective equipment shall be maintained in a safe, reliable condition.</a:t>
            </a:r>
          </a:p>
          <a:p>
            <a:pPr marL="178027" indent="-178027">
              <a:buFont typeface="Arial" panose="020B0604020202020204" pitchFamily="34" charset="0"/>
              <a:buChar char="•"/>
            </a:pPr>
            <a:r>
              <a:rPr lang="en-US" dirty="0"/>
              <a:t>Insulating equipment shall be inspected for damage before each day's use and immediately following any incident that can reasonably be suspected of causing damage.</a:t>
            </a:r>
          </a:p>
          <a:p>
            <a:pPr marL="178027" indent="-178027">
              <a:buFont typeface="Arial" panose="020B0604020202020204" pitchFamily="34" charset="0"/>
              <a:buChar char="•"/>
            </a:pPr>
            <a:r>
              <a:rPr lang="en-US" dirty="0"/>
              <a:t>Insulating gloves shall be given an air test, along with the inspection. The air testing method is described in ASTM F496-14a </a:t>
            </a:r>
            <a:r>
              <a:rPr lang="en-US" i="1" dirty="0"/>
              <a:t>Standard Specification for In-Service Care of Insulating Gloves and Sleeves</a:t>
            </a:r>
            <a:r>
              <a:rPr lang="en-US" dirty="0"/>
              <a:t>. The glove is filled with air, either manually or with a powered inflator, and then checked for leakage. Instructions for performing air test and inspection are found at: </a:t>
            </a:r>
            <a:r>
              <a:rPr lang="en-US" u="sng" dirty="0">
                <a:hlinkClick r:id="rId3"/>
              </a:rPr>
              <a:t>http://www.elcosh.org/document/1667/d000574/Insulating+Gloves.html?show_text=1</a:t>
            </a:r>
            <a:endParaRPr lang="en-US" dirty="0"/>
          </a:p>
          <a:p>
            <a:pPr marL="178027" indent="-178027">
              <a:buFont typeface="Arial" panose="020B0604020202020204" pitchFamily="34" charset="0"/>
              <a:buChar char="•"/>
            </a:pPr>
            <a:r>
              <a:rPr lang="en-US" dirty="0"/>
              <a:t>Insulating equipment shall be cleaned according to the manufacturer’s recommendations.  </a:t>
            </a:r>
          </a:p>
          <a:p>
            <a:r>
              <a:rPr lang="en-US" dirty="0"/>
              <a:t>OSHA also requires electrical safety equipment to be subjected to periodic electrical tests [1910.137(c)(2)(viii)] to ensure the gloves continue to perform as rated. Protective equipment used for the primary insulation of employees from energized circuit parts shall be capable of passing a current test when subjected to the highest nominal voltage on the insulated equipment to be used. Rubber insulating gloves must be electrically tested before first issue and every six months thereafter.  New insulating equipment is not permitted to be placed into service unless it has been electrically tested within the previous 12 months. </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41</a:t>
            </a:fld>
            <a:endParaRPr lang="en-US" dirty="0"/>
          </a:p>
        </p:txBody>
      </p:sp>
    </p:spTree>
    <p:extLst>
      <p:ext uri="{BB962C8B-B14F-4D97-AF65-F5344CB8AC3E}">
        <p14:creationId xmlns:p14="http://schemas.microsoft.com/office/powerpoint/2010/main" val="2309900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In-service care and use of electrical protective equipment also include:</a:t>
            </a:r>
          </a:p>
          <a:p>
            <a:pPr marL="178027" indent="-178027">
              <a:buFont typeface="Arial" panose="020B0604020202020204" pitchFamily="34" charset="0"/>
              <a:buChar char="•"/>
            </a:pPr>
            <a:r>
              <a:rPr lang="en-US" u="none" dirty="0"/>
              <a:t>Storage:  Electrical protective equipment shall be maintained in a safe, reliable condition.  Gloves need to be stored properly when not in use.  Insulating equipment shall be stored in such a location and in such a manner as to protect it from physical damage other damaging substances and conditions.</a:t>
            </a:r>
          </a:p>
          <a:p>
            <a:pPr marL="178027" indent="-178027">
              <a:buFont typeface="Arial" panose="020B0604020202020204" pitchFamily="34" charset="0"/>
              <a:buChar char="•"/>
            </a:pPr>
            <a:r>
              <a:rPr lang="en-US" u="none" dirty="0"/>
              <a:t>Repaired Insulating equipment shall be retested before it may be used by employees.</a:t>
            </a:r>
          </a:p>
          <a:p>
            <a:pPr marL="178027" indent="-178027">
              <a:buFont typeface="Arial" panose="020B0604020202020204" pitchFamily="34" charset="0"/>
              <a:buChar char="•"/>
            </a:pPr>
            <a:r>
              <a:rPr lang="en-US" u="none" dirty="0"/>
              <a:t>Defect examples include the following and should be removed for use: hole, tear, puncture, cut, ozone damage, cutting (interlacing cracks), embedded foreign object, swelling, softening, hardening, or becoming sticky or inelastic, etc.</a:t>
            </a:r>
          </a:p>
          <a:p>
            <a:pPr defTabSz="949478">
              <a:defRPr/>
            </a:pP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42</a:t>
            </a:fld>
            <a:endParaRPr lang="en-US" dirty="0"/>
          </a:p>
        </p:txBody>
      </p:sp>
    </p:spTree>
    <p:extLst>
      <p:ext uri="{BB962C8B-B14F-4D97-AF65-F5344CB8AC3E}">
        <p14:creationId xmlns:p14="http://schemas.microsoft.com/office/powerpoint/2010/main" val="356729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for information.</a:t>
            </a:r>
          </a:p>
          <a:p>
            <a:r>
              <a:rPr lang="en-US" dirty="0"/>
              <a:t>Many paragraphs in 1926 Subpart V are same or similar with 1910.269. For example, </a:t>
            </a:r>
          </a:p>
          <a:p>
            <a:pPr marL="178027" indent="-178027">
              <a:buFont typeface="Arial" panose="020B0604020202020204" pitchFamily="34" charset="0"/>
              <a:buChar char="•"/>
            </a:pPr>
            <a:r>
              <a:rPr lang="en-US" dirty="0"/>
              <a:t>Training</a:t>
            </a:r>
          </a:p>
          <a:p>
            <a:pPr marL="178027" indent="-178027">
              <a:buFont typeface="Arial" panose="020B0604020202020204" pitchFamily="34" charset="0"/>
              <a:buChar char="•"/>
            </a:pPr>
            <a:r>
              <a:rPr lang="en-US" dirty="0"/>
              <a:t>Information transfer</a:t>
            </a:r>
          </a:p>
          <a:p>
            <a:pPr marL="178027" indent="-178027">
              <a:buFont typeface="Arial" panose="020B0604020202020204" pitchFamily="34" charset="0"/>
              <a:buChar char="•"/>
            </a:pPr>
            <a:r>
              <a:rPr lang="en-US" dirty="0"/>
              <a:t>Existing characteristics and conditions</a:t>
            </a:r>
          </a:p>
          <a:p>
            <a:pPr marL="178027" indent="-178027">
              <a:buFont typeface="Arial" panose="020B0604020202020204" pitchFamily="34" charset="0"/>
              <a:buChar char="•"/>
            </a:pPr>
            <a:r>
              <a:rPr lang="en-US" dirty="0"/>
              <a:t>PPE - Fall protection</a:t>
            </a:r>
          </a:p>
          <a:p>
            <a:pPr marL="178027" indent="-178027">
              <a:buFont typeface="Arial" panose="020B0604020202020204" pitchFamily="34" charset="0"/>
              <a:buChar char="•"/>
            </a:pPr>
            <a:r>
              <a:rPr lang="en-US" dirty="0"/>
              <a:t>Deenergizing lines and equipment for employee protection (1926.961)</a:t>
            </a:r>
          </a:p>
          <a:p>
            <a:pPr marL="178027" indent="-178027">
              <a:buFont typeface="Arial" panose="020B0604020202020204" pitchFamily="34" charset="0"/>
              <a:buChar char="•"/>
            </a:pPr>
            <a:r>
              <a:rPr lang="en-US" dirty="0"/>
              <a:t>Grounding for the protection of employees (1926.962)</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43</a:t>
            </a:fld>
            <a:endParaRPr lang="en-US" dirty="0"/>
          </a:p>
        </p:txBody>
      </p:sp>
    </p:spTree>
    <p:extLst>
      <p:ext uri="{BB962C8B-B14F-4D97-AF65-F5344CB8AC3E}">
        <p14:creationId xmlns:p14="http://schemas.microsoft.com/office/powerpoint/2010/main" val="1251737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8"/>
            <a:ext cx="5963860" cy="4654785"/>
          </a:xfrm>
        </p:spPr>
        <p:txBody>
          <a:bodyPr/>
          <a:lstStyle/>
          <a:p>
            <a:pPr defTabSz="949478">
              <a:defRPr/>
            </a:pPr>
            <a:r>
              <a:rPr lang="en-US" dirty="0"/>
              <a:t>Here is an example electrical wind turbine accident published by OSHA. </a:t>
            </a:r>
          </a:p>
          <a:p>
            <a:r>
              <a:rPr lang="en-US" dirty="0"/>
              <a:t>Discussion:  </a:t>
            </a:r>
          </a:p>
          <a:p>
            <a:r>
              <a:rPr lang="en-US" dirty="0"/>
              <a:t>What may have caused this incident? Multiple reasons: not following </a:t>
            </a:r>
            <a:r>
              <a:rPr lang="en-US" dirty="0" err="1"/>
              <a:t>deenergizing</a:t>
            </a:r>
            <a:r>
              <a:rPr lang="en-US" dirty="0"/>
              <a:t> procedures, no electrical safety program,</a:t>
            </a:r>
            <a:r>
              <a:rPr lang="en-US" baseline="0" dirty="0"/>
              <a:t> LO/TO, grounding; not using insulated tools, not wearing electric shock and electric arc PPE.</a:t>
            </a:r>
            <a:r>
              <a:rPr lang="en-US" dirty="0"/>
              <a:t>  </a:t>
            </a:r>
          </a:p>
          <a:p>
            <a:endParaRPr lang="en-US" dirty="0"/>
          </a:p>
          <a:p>
            <a:r>
              <a:rPr lang="en-US" dirty="0"/>
              <a:t>What type of arc occurred here? Likely ejected arc if incident involved medium</a:t>
            </a:r>
            <a:r>
              <a:rPr lang="en-US" baseline="0" dirty="0"/>
              <a:t> voltage (13.8 kV or 35 kV) bus </a:t>
            </a:r>
            <a:endParaRPr lang="en-US" dirty="0"/>
          </a:p>
          <a:p>
            <a:endParaRPr lang="en-US" dirty="0"/>
          </a:p>
          <a:p>
            <a:r>
              <a:rPr lang="en-US" dirty="0"/>
              <a:t>What actions were needed to prevent this incident? Training on safe work practices,</a:t>
            </a:r>
            <a:r>
              <a:rPr lang="en-US" baseline="0" dirty="0"/>
              <a:t> training on electric hazards.</a:t>
            </a:r>
            <a:r>
              <a:rPr lang="en-US" dirty="0"/>
              <a:t> Job briefing and task hazard and risk analysis</a:t>
            </a:r>
          </a:p>
          <a:p>
            <a:endParaRPr lang="en-US" dirty="0"/>
          </a:p>
          <a:p>
            <a:pPr defTabSz="949478">
              <a:defRPr/>
            </a:pPr>
            <a:r>
              <a:rPr lang="en-US" dirty="0"/>
              <a:t>What information is missing from this report and what information is needed from this fatality to conduct a thorough investigation?  Missing the equipment voltage and current capacity, location of the arc protection boundary, the results of a job briefing, whether an electrical safety program existed, how the worker came into contact with energized conductors, written determination of why this work must be done energized, the results, if any of an energized work permit and what shock and electric arc PPE was being used and/or necessary for this work task. Type of PPE worn and necessary for completion of the job tasks. What was the duration of exposure to electricity? </a:t>
            </a:r>
          </a:p>
          <a:p>
            <a:pPr defTabSz="949478">
              <a:defRPr/>
            </a:pPr>
            <a:endParaRPr lang="en-US" dirty="0"/>
          </a:p>
          <a:p>
            <a:pPr defTabSz="949478">
              <a:defRPr/>
            </a:pPr>
            <a:r>
              <a:rPr lang="en-US" dirty="0"/>
              <a:t>What emergency actions were needed during this incident? Activate the emergency response plan.</a:t>
            </a:r>
          </a:p>
          <a:p>
            <a:pPr defTabSz="949478">
              <a:defRPr/>
            </a:pPr>
            <a:endParaRPr lang="en-US" dirty="0"/>
          </a:p>
          <a:p>
            <a:endParaRPr lang="en-US" dirty="0"/>
          </a:p>
          <a:p>
            <a:pPr defTabSz="949478">
              <a:defRPr/>
            </a:pPr>
            <a:endParaRPr lang="en-US" dirty="0"/>
          </a:p>
          <a:p>
            <a:pPr defTabSz="949478">
              <a:defRPr/>
            </a:pPr>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44</a:t>
            </a:fld>
            <a:endParaRPr lang="en-US" dirty="0"/>
          </a:p>
        </p:txBody>
      </p:sp>
    </p:spTree>
    <p:extLst>
      <p:ext uri="{BB962C8B-B14F-4D97-AF65-F5344CB8AC3E}">
        <p14:creationId xmlns:p14="http://schemas.microsoft.com/office/powerpoint/2010/main" val="1007767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organizations have developed and published consensus standards related to electrical safety, and some standards have been adopted by OSHA and become enforceable. </a:t>
            </a:r>
          </a:p>
          <a:p>
            <a:r>
              <a:rPr lang="en-US" b="1" dirty="0"/>
              <a:t>NFPA</a:t>
            </a:r>
            <a:r>
              <a:rPr lang="en-US" dirty="0"/>
              <a:t> has three important electrical safety standards: 1) the most commonly used standard for workplace electrical safety in the industrial sector is NFPA 70E. 2) NFPA 70B is the standard for electrical equipment maintenance. 3) The National Electrical Code for safe electrical construction is NFPA 70.</a:t>
            </a:r>
          </a:p>
          <a:p>
            <a:pPr defTabSz="949478">
              <a:defRPr/>
            </a:pPr>
            <a:r>
              <a:rPr lang="en-US" b="1" dirty="0"/>
              <a:t>ASTM </a:t>
            </a:r>
            <a:r>
              <a:rPr lang="en-US" dirty="0"/>
              <a:t>standards cover: 1) specifications for materials and PPE against electric shock and electric arc hazards; 2) destructive and nondestructive test methods for protective equipment. </a:t>
            </a:r>
          </a:p>
          <a:p>
            <a:r>
              <a:rPr lang="en-US" b="1" dirty="0"/>
              <a:t>IEEE</a:t>
            </a:r>
            <a:r>
              <a:rPr lang="en-US" dirty="0"/>
              <a:t> has developed several important standards on electrical safety for utilities: </a:t>
            </a:r>
          </a:p>
          <a:p>
            <a:r>
              <a:rPr lang="en-US" dirty="0"/>
              <a:t>1) National Electrical Safety Code (NESC)®; </a:t>
            </a:r>
          </a:p>
          <a:p>
            <a:r>
              <a:rPr lang="en-US" dirty="0"/>
              <a:t>2) IEEE 1814 is “</a:t>
            </a:r>
            <a:r>
              <a:rPr lang="en-US" i="1" dirty="0"/>
              <a:t>Recommended Practice for Electrical System Design Techniques to Improve Electrical Safety</a:t>
            </a:r>
            <a:r>
              <a:rPr lang="en-US" dirty="0"/>
              <a:t>” which provides a "tool kit" of techniques to enable the system designer to specify equipment features, apply protective schemes, and make informed system installation design choices. </a:t>
            </a:r>
          </a:p>
          <a:p>
            <a:r>
              <a:rPr lang="en-US" dirty="0"/>
              <a:t>3) IEEE 1584 is the </a:t>
            </a:r>
            <a:r>
              <a:rPr lang="en-US" i="1" dirty="0"/>
              <a:t>Guide for Performing Arc-Flash Hazard Calculations</a:t>
            </a:r>
            <a:r>
              <a:rPr lang="en-US" dirty="0"/>
              <a:t> which enable qualified person(s) to analyze power systems for the purpose of calculating the incident energy to which employees could be exposed during operations and maintenance work. </a:t>
            </a:r>
          </a:p>
        </p:txBody>
      </p:sp>
      <p:sp>
        <p:nvSpPr>
          <p:cNvPr id="4" name="Slide Number Placeholder 3"/>
          <p:cNvSpPr>
            <a:spLocks noGrp="1"/>
          </p:cNvSpPr>
          <p:nvPr>
            <p:ph type="sldNum" sz="quarter" idx="10"/>
          </p:nvPr>
        </p:nvSpPr>
        <p:spPr/>
        <p:txBody>
          <a:bodyPr/>
          <a:lstStyle/>
          <a:p>
            <a:fld id="{BA80D6C5-33AE-45D8-B8B9-8598C887B120}" type="slidenum">
              <a:rPr lang="en-US" smtClean="0"/>
              <a:t>45</a:t>
            </a:fld>
            <a:endParaRPr lang="en-US" dirty="0"/>
          </a:p>
        </p:txBody>
      </p:sp>
    </p:spTree>
    <p:extLst>
      <p:ext uri="{BB962C8B-B14F-4D97-AF65-F5344CB8AC3E}">
        <p14:creationId xmlns:p14="http://schemas.microsoft.com/office/powerpoint/2010/main" val="1226432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NFPA electrical safety standards.</a:t>
            </a:r>
          </a:p>
          <a:p>
            <a:pPr marL="178027" indent="-178027">
              <a:buFont typeface="Arial" panose="020B0604020202020204" pitchFamily="34" charset="0"/>
              <a:buChar char="•"/>
            </a:pPr>
            <a:r>
              <a:rPr lang="fr-FR" dirty="0"/>
              <a:t>NFPA 70® </a:t>
            </a:r>
            <a:r>
              <a:rPr lang="fr-FR" dirty="0" err="1"/>
              <a:t>is</a:t>
            </a:r>
            <a:r>
              <a:rPr lang="fr-FR" dirty="0"/>
              <a:t> National </a:t>
            </a:r>
            <a:r>
              <a:rPr lang="fr-FR" dirty="0" err="1"/>
              <a:t>Electrical</a:t>
            </a:r>
            <a:r>
              <a:rPr lang="fr-FR" dirty="0"/>
              <a:t> Code® for </a:t>
            </a:r>
            <a:r>
              <a:rPr lang="fr-FR" dirty="0" err="1"/>
              <a:t>safe</a:t>
            </a:r>
            <a:r>
              <a:rPr lang="fr-FR" dirty="0"/>
              <a:t> installation </a:t>
            </a:r>
            <a:r>
              <a:rPr lang="en-US" dirty="0"/>
              <a:t>of electrical wiring and equipment. Despite its authoritative positioning and national title, NEC standards are not federal law.  But NEC standards are either adopted by local governments or local governments create and enforce their own electric code. </a:t>
            </a:r>
          </a:p>
          <a:p>
            <a:pPr marL="178027" indent="-178027">
              <a:buFont typeface="Arial" panose="020B0604020202020204" pitchFamily="34" charset="0"/>
              <a:buChar char="•"/>
            </a:pPr>
            <a:r>
              <a:rPr lang="en-US" dirty="0"/>
              <a:t>NFPA 70B “Recommended Practice for Electrical Equipment Maintenance” specifies the details for preventive maintenance program for the prevention of equipment failure and worker injuries.</a:t>
            </a:r>
          </a:p>
          <a:p>
            <a:pPr marL="178027" indent="-178027">
              <a:buFont typeface="Arial" panose="020B0604020202020204" pitchFamily="34" charset="0"/>
              <a:buChar char="•"/>
            </a:pPr>
            <a:r>
              <a:rPr lang="en-US" dirty="0"/>
              <a:t>NFPA 70E addresses the protection of a worker when exposed to electrical hazards, and provides the employer with the direction required to create an electrical safety program.</a:t>
            </a:r>
          </a:p>
          <a:p>
            <a:pPr marL="178027" indent="-178027">
              <a:buFont typeface="Arial" panose="020B0604020202020204" pitchFamily="34" charset="0"/>
              <a:buChar char="•"/>
            </a:pPr>
            <a:endParaRPr lang="fr-FR" dirty="0"/>
          </a:p>
          <a:p>
            <a:pPr marL="178027" indent="-178027">
              <a:buFont typeface="Arial" panose="020B0604020202020204" pitchFamily="34" charset="0"/>
              <a:buChar char="•"/>
            </a:pPr>
            <a:endParaRPr lang="fr-FR" dirty="0"/>
          </a:p>
          <a:p>
            <a:pPr marL="178027" indent="-178027">
              <a:buFont typeface="Arial" panose="020B0604020202020204" pitchFamily="34" charset="0"/>
              <a:buChar char="•"/>
            </a:pPr>
            <a:endParaRPr lang="fr-FR" dirty="0"/>
          </a:p>
          <a:p>
            <a:pPr marL="178027" indent="-1780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46</a:t>
            </a:fld>
            <a:endParaRPr lang="en-US" dirty="0"/>
          </a:p>
        </p:txBody>
      </p:sp>
    </p:spTree>
    <p:extLst>
      <p:ext uri="{BB962C8B-B14F-4D97-AF65-F5344CB8AC3E}">
        <p14:creationId xmlns:p14="http://schemas.microsoft.com/office/powerpoint/2010/main" val="311718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key definitions and concepts from NFPA 70E:</a:t>
            </a:r>
          </a:p>
          <a:p>
            <a:pPr marL="178027" indent="-178027">
              <a:buFont typeface="Arial" panose="020B0604020202020204" pitchFamily="34" charset="0"/>
              <a:buChar char="•"/>
            </a:pPr>
            <a:r>
              <a:rPr lang="en-US" dirty="0"/>
              <a:t>Electrical Hazard: “A dangerous condition such that contact or equipment failure can result in electric shock, arc flash burn, thermal burn or arc blast”.</a:t>
            </a:r>
          </a:p>
          <a:p>
            <a:pPr marL="178027" indent="-178027">
              <a:buFont typeface="Arial" panose="020B0604020202020204" pitchFamily="34" charset="0"/>
              <a:buChar char="•"/>
            </a:pPr>
            <a:r>
              <a:rPr lang="en-US" dirty="0"/>
              <a:t>Electrically Safe Work Condition: “A state in which an electrical conductor has been 1) disconnected from energized parts; 2) locked/tagged in accordance with standards/policy; 3) tested to ensure the absence of voltage; 4) and grounded if determined necessary”.</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47</a:t>
            </a:fld>
            <a:endParaRPr lang="en-US" dirty="0"/>
          </a:p>
        </p:txBody>
      </p:sp>
    </p:spTree>
    <p:extLst>
      <p:ext uri="{BB962C8B-B14F-4D97-AF65-F5344CB8AC3E}">
        <p14:creationId xmlns:p14="http://schemas.microsoft.com/office/powerpoint/2010/main" val="3591088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Deenergized describes an operating condition of electrical equipment free from any electrical connection to a source of potential difference and from electrical charge.  Deenergized does not describe a safe condition and should not be confused with an electrically safe work condition where a conductor or circuit part has been disconnected from the energy source or energized parts, locked out according to written procedures and established standards, tested to ensure the absence of voltage and grounded if necessary.  </a:t>
            </a:r>
          </a:p>
          <a:p>
            <a:endParaRPr lang="en-US" dirty="0"/>
          </a:p>
          <a:p>
            <a:r>
              <a:rPr lang="en-US" dirty="0"/>
              <a:t>Two different electric arc boundaries exist including:</a:t>
            </a:r>
          </a:p>
          <a:p>
            <a:pPr marL="178027" indent="-178027">
              <a:buFont typeface="Arial" panose="020B0604020202020204" pitchFamily="34" charset="0"/>
              <a:buChar char="•"/>
            </a:pPr>
            <a:r>
              <a:rPr lang="en-US" b="1" dirty="0"/>
              <a:t>Arc flash protection is the boundary </a:t>
            </a:r>
            <a:r>
              <a:rPr lang="en-US" dirty="0"/>
              <a:t>within which persons may be exposed to a second degree burn from an arc flash.  The second degree burn threshold is used because of the probability that the worker will not suffer a permanent injury. </a:t>
            </a:r>
          </a:p>
          <a:p>
            <a:pPr marL="178027" indent="-178027">
              <a:buFont typeface="Arial" panose="020B0604020202020204" pitchFamily="34" charset="0"/>
              <a:buChar char="•"/>
            </a:pPr>
            <a:r>
              <a:rPr lang="en-US" b="1" dirty="0"/>
              <a:t>Shock Protection Boundaries</a:t>
            </a:r>
            <a:r>
              <a:rPr lang="en-US" dirty="0"/>
              <a:t>: Shock protection boundaries are the limited approach boundary and restricted approach boundary. </a:t>
            </a:r>
          </a:p>
          <a:p>
            <a:endParaRPr lang="en-US" b="1" dirty="0"/>
          </a:p>
          <a:p>
            <a:r>
              <a:rPr lang="en-US" b="1" dirty="0"/>
              <a:t>The Limited Approach Boundary </a:t>
            </a:r>
            <a:r>
              <a:rPr lang="en-US" dirty="0"/>
              <a:t>defines the approach distance for</a:t>
            </a:r>
            <a:r>
              <a:rPr lang="en-US" baseline="0" dirty="0"/>
              <a:t> unqualified workers beyond which special precautions are necessary.  All unqualified workers working within this boundary must be supervised by a qualified worker. </a:t>
            </a:r>
            <a:r>
              <a:rPr lang="en-US" b="0" i="0" kern="1200" dirty="0">
                <a:solidFill>
                  <a:schemeClr val="tx1"/>
                </a:solidFill>
                <a:effectLst/>
              </a:rPr>
              <a:t>An unqualified person wearing appropriate </a:t>
            </a:r>
            <a:r>
              <a:rPr lang="en-US" b="1" i="0" kern="1200" dirty="0">
                <a:solidFill>
                  <a:schemeClr val="tx1"/>
                </a:solidFill>
                <a:effectLst/>
              </a:rPr>
              <a:t>PPE</a:t>
            </a:r>
            <a:r>
              <a:rPr lang="en-US" b="0" i="0" kern="1200" dirty="0">
                <a:solidFill>
                  <a:schemeClr val="tx1"/>
                </a:solidFill>
                <a:effectLst/>
              </a:rPr>
              <a:t> can enter the </a:t>
            </a:r>
            <a:r>
              <a:rPr lang="en-US" b="1" i="0" kern="1200" dirty="0">
                <a:solidFill>
                  <a:schemeClr val="tx1"/>
                </a:solidFill>
                <a:effectLst/>
              </a:rPr>
              <a:t>boundary</a:t>
            </a:r>
            <a:r>
              <a:rPr lang="en-US" b="0" i="0" kern="1200" dirty="0">
                <a:solidFill>
                  <a:schemeClr val="tx1"/>
                </a:solidFill>
                <a:effectLst/>
              </a:rPr>
              <a:t>, but only if escorted </a:t>
            </a:r>
            <a:r>
              <a:rPr lang="en-US" b="1" i="0" kern="1200" dirty="0">
                <a:solidFill>
                  <a:schemeClr val="tx1"/>
                </a:solidFill>
                <a:effectLst/>
              </a:rPr>
              <a:t>at</a:t>
            </a:r>
            <a:r>
              <a:rPr lang="en-US" b="0" i="0" kern="1200" dirty="0">
                <a:solidFill>
                  <a:schemeClr val="tx1"/>
                </a:solidFill>
                <a:effectLst/>
              </a:rPr>
              <a:t> all times by a qualified </a:t>
            </a:r>
            <a:r>
              <a:rPr lang="en-US" dirty="0"/>
              <a:t>person</a:t>
            </a:r>
            <a:r>
              <a:rPr lang="en-US" b="0" i="0" kern="1200" dirty="0">
                <a:solidFill>
                  <a:schemeClr val="tx1"/>
                </a:solidFill>
                <a:effectLst/>
              </a:rPr>
              <a:t>, and then only if informed of arc flash hazards. </a:t>
            </a:r>
            <a:r>
              <a:rPr lang="en-US" dirty="0"/>
              <a:t>All unqualified workers working within this boundary must be supervised by a qualified worker. </a:t>
            </a:r>
          </a:p>
          <a:p>
            <a:r>
              <a:rPr lang="en-US" b="1" dirty="0"/>
              <a:t>Restricted approach boundary </a:t>
            </a:r>
            <a:r>
              <a:rPr lang="en-US" dirty="0"/>
              <a:t>is for entry by  Qualified Persons only. In the restricted approach boundary, qualified persons must be protected from unanticipated contact with energized conductors or circuit parts. The qualified person is insulated or guarded from the energized electrical components or the energized conductors or circuit parts are insulated from the qualified person and from any other conductive object at a different potential.</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48</a:t>
            </a:fld>
            <a:endParaRPr lang="en-US" dirty="0"/>
          </a:p>
        </p:txBody>
      </p:sp>
    </p:spTree>
    <p:extLst>
      <p:ext uri="{BB962C8B-B14F-4D97-AF65-F5344CB8AC3E}">
        <p14:creationId xmlns:p14="http://schemas.microsoft.com/office/powerpoint/2010/main" val="29918793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location of different boundaries.</a:t>
            </a:r>
          </a:p>
          <a:p>
            <a:pPr defTabSz="949478">
              <a:defRPr/>
            </a:pPr>
            <a:r>
              <a:rPr lang="en-US" dirty="0"/>
              <a:t>The location of each these shock protection boundaries is dependent on the maximum voltage the worker may be exposed. </a:t>
            </a:r>
          </a:p>
          <a:p>
            <a:pPr defTabSz="949478">
              <a:defRPr/>
            </a:pPr>
            <a:endParaRPr lang="en-US" dirty="0"/>
          </a:p>
          <a:p>
            <a:pPr defTabSz="949478">
              <a:defRPr/>
            </a:pPr>
            <a:r>
              <a:rPr lang="en-US" dirty="0"/>
              <a:t>The limited approach boundary is the closest an unqualified person can enter without being escorted by a qualified person. </a:t>
            </a:r>
          </a:p>
          <a:p>
            <a:pPr defTabSz="949478">
              <a:defRPr/>
            </a:pPr>
            <a:endParaRPr lang="en-US" dirty="0"/>
          </a:p>
          <a:p>
            <a:pPr defTabSz="949478">
              <a:defRPr/>
            </a:pPr>
            <a:r>
              <a:rPr lang="en-US" dirty="0"/>
              <a:t>The restricted approach boundary is the closest distance a qualified worker can come to energized conductor or circuit part without following additional safety precautions.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49</a:t>
            </a:fld>
            <a:endParaRPr lang="en-US" dirty="0"/>
          </a:p>
        </p:txBody>
      </p:sp>
    </p:spTree>
    <p:extLst>
      <p:ext uri="{BB962C8B-B14F-4D97-AF65-F5344CB8AC3E}">
        <p14:creationId xmlns:p14="http://schemas.microsoft.com/office/powerpoint/2010/main" val="388780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prohibits employers from discharging or in any manner discriminating against employees</a:t>
            </a:r>
          </a:p>
          <a:p>
            <a:r>
              <a:rPr lang="en-US" dirty="0"/>
              <a:t>for reporting work-related injuries and illnesses</a:t>
            </a:r>
          </a:p>
          <a:p>
            <a:r>
              <a:rPr lang="en-US" dirty="0"/>
              <a:t>for requesting  information on injuries and illnesses</a:t>
            </a:r>
          </a:p>
          <a:p>
            <a:r>
              <a:rPr lang="en-US" dirty="0"/>
              <a:t>for anonymously requesting an OSHA inspection of workplace hazards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a:t>
            </a:fld>
            <a:endParaRPr lang="en-US"/>
          </a:p>
        </p:txBody>
      </p:sp>
    </p:spTree>
    <p:extLst>
      <p:ext uri="{BB962C8B-B14F-4D97-AF65-F5344CB8AC3E}">
        <p14:creationId xmlns:p14="http://schemas.microsoft.com/office/powerpoint/2010/main" val="1212015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Finally, we want to briefly discuss IEEE’s National Electrical Safety Code, because it is U.S. consensus standard for utility workers for the safe installation, operation, and maintenance of electric power and communication utility systems including power substations, power and communication overhead lines, and power and communication underground lines. </a:t>
            </a:r>
          </a:p>
          <a:p>
            <a:endParaRPr lang="en-US" dirty="0"/>
          </a:p>
          <a:p>
            <a:pPr marL="178027" indent="-178027">
              <a:buFont typeface="Arial" panose="020B0604020202020204" pitchFamily="34" charset="0"/>
              <a:buChar char="•"/>
            </a:pPr>
            <a:r>
              <a:rPr lang="en-US" dirty="0"/>
              <a:t>Qualified employees whose duties require working on or in the vicinity of energized equipment or lines shall perform only those tasks for which they are trained, equipped, authorized, and so directed. </a:t>
            </a:r>
          </a:p>
          <a:p>
            <a:pPr marL="178027" indent="-178027">
              <a:buFont typeface="Arial" panose="020B0604020202020204" pitchFamily="34" charset="0"/>
              <a:buChar char="•"/>
            </a:pPr>
            <a:r>
              <a:rPr lang="en-US" dirty="0"/>
              <a:t>Inexperienced unqualified employees will work under the direction of the qualified person and perform only directed tasks.</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50</a:t>
            </a:fld>
            <a:endParaRPr lang="en-US" dirty="0"/>
          </a:p>
        </p:txBody>
      </p:sp>
    </p:spTree>
    <p:extLst>
      <p:ext uri="{BB962C8B-B14F-4D97-AF65-F5344CB8AC3E}">
        <p14:creationId xmlns:p14="http://schemas.microsoft.com/office/powerpoint/2010/main" val="505909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Tools and protective equipment</a:t>
            </a:r>
          </a:p>
          <a:p>
            <a:pPr marL="178027" indent="-178027">
              <a:buFont typeface="Arial" panose="020B0604020202020204" pitchFamily="34" charset="0"/>
              <a:buChar char="•"/>
            </a:pPr>
            <a:r>
              <a:rPr lang="en-US" dirty="0"/>
              <a:t>Employees shall use the personal protective equipment, the protective devices, and the special tools provided for their work. </a:t>
            </a:r>
          </a:p>
          <a:p>
            <a:pPr marL="178027" indent="-178027">
              <a:buFont typeface="Arial" panose="020B0604020202020204" pitchFamily="34" charset="0"/>
              <a:buChar char="•"/>
            </a:pPr>
            <a:r>
              <a:rPr lang="en-US" dirty="0"/>
              <a:t>Before starting work, these devices and tools shall be carefully inspected to make sure that they are in good condition.</a:t>
            </a:r>
          </a:p>
        </p:txBody>
      </p:sp>
      <p:sp>
        <p:nvSpPr>
          <p:cNvPr id="4" name="Slide Number Placeholder 3"/>
          <p:cNvSpPr>
            <a:spLocks noGrp="1"/>
          </p:cNvSpPr>
          <p:nvPr>
            <p:ph type="sldNum" sz="quarter" idx="10"/>
          </p:nvPr>
        </p:nvSpPr>
        <p:spPr/>
        <p:txBody>
          <a:bodyPr/>
          <a:lstStyle/>
          <a:p>
            <a:fld id="{BA80D6C5-33AE-45D8-B8B9-8598C887B120}" type="slidenum">
              <a:rPr lang="en-US" smtClean="0"/>
              <a:t>51</a:t>
            </a:fld>
            <a:endParaRPr lang="en-US" dirty="0"/>
          </a:p>
        </p:txBody>
      </p:sp>
    </p:spTree>
    <p:extLst>
      <p:ext uri="{BB962C8B-B14F-4D97-AF65-F5344CB8AC3E}">
        <p14:creationId xmlns:p14="http://schemas.microsoft.com/office/powerpoint/2010/main" val="505909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Electrical safety of an electric utility system's transmission and distribution facilities, substations and generation fall under the National Electrical Safety Code®, Article 410.A.3. </a:t>
            </a:r>
          </a:p>
          <a:p>
            <a:r>
              <a:rPr lang="en-US" b="0" dirty="0"/>
              <a:t>Assessment shall be performed to determine potential exposure to an electric arc for employees who work on or near energized parts or equipment – </a:t>
            </a:r>
            <a:r>
              <a:rPr lang="en-US" b="1" dirty="0"/>
              <a:t>NESC Rule 410A3.</a:t>
            </a:r>
          </a:p>
          <a:p>
            <a:pPr marL="178027" indent="-178027">
              <a:buFont typeface="Arial" panose="020B0604020202020204" pitchFamily="34" charset="0"/>
              <a:buChar char="•"/>
            </a:pPr>
            <a:r>
              <a:rPr lang="en-US" dirty="0"/>
              <a:t>Based on the assessment, wear arc rated clothing suitable for the assigned task and the work environment.</a:t>
            </a:r>
          </a:p>
          <a:p>
            <a:pPr marL="178027" indent="-178027">
              <a:buFont typeface="Arial" panose="020B0604020202020204" pitchFamily="34" charset="0"/>
              <a:buChar char="•"/>
            </a:pPr>
            <a:r>
              <a:rPr lang="en-US" dirty="0"/>
              <a:t>Clothing must not ignite and continue to burn when exposed to an electrical arc. No clothing with blends of acetate, nylon, polyester, or polypropylene</a:t>
            </a:r>
          </a:p>
          <a:p>
            <a:pPr marL="178027" indent="-178027">
              <a:buFont typeface="Arial" panose="020B0604020202020204" pitchFamily="34" charset="0"/>
              <a:buChar char="•"/>
            </a:pPr>
            <a:r>
              <a:rPr lang="en-US" dirty="0"/>
              <a:t>Protective clothing must have arc rating or Arc Thermal Protective Value ATPV rating at least equal to the level of energy calculated by an arc hazard analysis for the specific job assignment. </a:t>
            </a:r>
          </a:p>
          <a:p>
            <a:pPr marL="178027" indent="-178027">
              <a:buFont typeface="Arial" panose="020B0604020202020204" pitchFamily="34" charset="0"/>
              <a:buChar char="•"/>
            </a:pPr>
            <a:r>
              <a:rPr lang="en-US" dirty="0"/>
              <a:t>When working in the vicinity of energized lines or equipment, employees should avoid wearing exposed metal articles.</a:t>
            </a:r>
          </a:p>
          <a:p>
            <a:endParaRPr lang="en-US" b="1" dirty="0"/>
          </a:p>
          <a:p>
            <a:endParaRPr lang="en-US" b="1" dirty="0"/>
          </a:p>
        </p:txBody>
      </p:sp>
      <p:sp>
        <p:nvSpPr>
          <p:cNvPr id="4" name="Slide Number Placeholder 3"/>
          <p:cNvSpPr>
            <a:spLocks noGrp="1"/>
          </p:cNvSpPr>
          <p:nvPr>
            <p:ph type="sldNum" sz="quarter" idx="10"/>
          </p:nvPr>
        </p:nvSpPr>
        <p:spPr/>
        <p:txBody>
          <a:bodyPr/>
          <a:lstStyle/>
          <a:p>
            <a:fld id="{BA80D6C5-33AE-45D8-B8B9-8598C887B120}" type="slidenum">
              <a:rPr lang="en-US" smtClean="0"/>
              <a:t>52</a:t>
            </a:fld>
            <a:endParaRPr lang="en-US" dirty="0"/>
          </a:p>
        </p:txBody>
      </p:sp>
    </p:spTree>
    <p:extLst>
      <p:ext uri="{BB962C8B-B14F-4D97-AF65-F5344CB8AC3E}">
        <p14:creationId xmlns:p14="http://schemas.microsoft.com/office/powerpoint/2010/main" val="505909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sets the legal safety and health regulations for protecting workers in wind turbine construction (1926) and operation and maintenance on existing wind towers (1910).</a:t>
            </a:r>
          </a:p>
          <a:p>
            <a:r>
              <a:rPr lang="en-US" dirty="0"/>
              <a:t>There are many consensus standards related to electrical safety, which provide the best safety practices and guidelines for safe electric works.</a:t>
            </a:r>
          </a:p>
          <a:p>
            <a:r>
              <a:rPr lang="en-US" dirty="0"/>
              <a:t>Properly applying the hierarchy of controls including engineering, administrative and PPE, can reduce the risks of being adversely exposed to electric shock and arc flash, and prevent work-related injuries.</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53</a:t>
            </a:fld>
            <a:endParaRPr lang="en-US" dirty="0"/>
          </a:p>
        </p:txBody>
      </p:sp>
    </p:spTree>
    <p:extLst>
      <p:ext uri="{BB962C8B-B14F-4D97-AF65-F5344CB8AC3E}">
        <p14:creationId xmlns:p14="http://schemas.microsoft.com/office/powerpoint/2010/main" val="289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question 1 – d; question 2 – c.</a:t>
            </a:r>
          </a:p>
        </p:txBody>
      </p:sp>
      <p:sp>
        <p:nvSpPr>
          <p:cNvPr id="4" name="Slide Number Placeholder 3"/>
          <p:cNvSpPr>
            <a:spLocks noGrp="1"/>
          </p:cNvSpPr>
          <p:nvPr>
            <p:ph type="sldNum" sz="quarter" idx="10"/>
          </p:nvPr>
        </p:nvSpPr>
        <p:spPr/>
        <p:txBody>
          <a:bodyPr/>
          <a:lstStyle/>
          <a:p>
            <a:fld id="{BA80D6C5-33AE-45D8-B8B9-8598C887B120}" type="slidenum">
              <a:rPr lang="en-US" smtClean="0"/>
              <a:t>54</a:t>
            </a:fld>
            <a:endParaRPr lang="en-US"/>
          </a:p>
        </p:txBody>
      </p:sp>
    </p:spTree>
    <p:extLst>
      <p:ext uri="{BB962C8B-B14F-4D97-AF65-F5344CB8AC3E}">
        <p14:creationId xmlns:p14="http://schemas.microsoft.com/office/powerpoint/2010/main" val="4231970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question 3 – e</a:t>
            </a:r>
          </a:p>
        </p:txBody>
      </p:sp>
      <p:sp>
        <p:nvSpPr>
          <p:cNvPr id="4" name="Slide Number Placeholder 3"/>
          <p:cNvSpPr>
            <a:spLocks noGrp="1"/>
          </p:cNvSpPr>
          <p:nvPr>
            <p:ph type="sldNum" sz="quarter" idx="10"/>
          </p:nvPr>
        </p:nvSpPr>
        <p:spPr/>
        <p:txBody>
          <a:bodyPr/>
          <a:lstStyle/>
          <a:p>
            <a:fld id="{BA80D6C5-33AE-45D8-B8B9-8598C887B120}" type="slidenum">
              <a:rPr lang="en-US" smtClean="0"/>
              <a:t>55</a:t>
            </a:fld>
            <a:endParaRPr lang="en-US"/>
          </a:p>
        </p:txBody>
      </p:sp>
    </p:spTree>
    <p:extLst>
      <p:ext uri="{BB962C8B-B14F-4D97-AF65-F5344CB8AC3E}">
        <p14:creationId xmlns:p14="http://schemas.microsoft.com/office/powerpoint/2010/main" val="4247662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question 4 – a</a:t>
            </a:r>
          </a:p>
          <a:p>
            <a:endParaRPr lang="en-US" b="1" dirty="0"/>
          </a:p>
          <a:p>
            <a:pPr defTabSz="931774">
              <a:defRPr/>
            </a:pPr>
            <a:r>
              <a:rPr lang="en-US" b="1" dirty="0"/>
              <a:t>Note </a:t>
            </a:r>
            <a:r>
              <a:rPr lang="en-US" b="0" dirty="0"/>
              <a:t>that a qualified person is defined as “one who has skills and knowledge related to the construction and operation of the electrical equipment and installations and has received safety training to recognize and avoid the hazards involved.”</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56</a:t>
            </a:fld>
            <a:endParaRPr lang="en-US"/>
          </a:p>
        </p:txBody>
      </p:sp>
    </p:spTree>
    <p:extLst>
      <p:ext uri="{BB962C8B-B14F-4D97-AF65-F5344CB8AC3E}">
        <p14:creationId xmlns:p14="http://schemas.microsoft.com/office/powerpoint/2010/main" val="3373925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80D6C5-33AE-45D8-B8B9-8598C887B120}" type="slidenum">
              <a:rPr lang="en-US" smtClean="0"/>
              <a:t>57</a:t>
            </a:fld>
            <a:endParaRPr lang="en-US" dirty="0"/>
          </a:p>
        </p:txBody>
      </p:sp>
    </p:spTree>
    <p:extLst>
      <p:ext uri="{BB962C8B-B14F-4D97-AF65-F5344CB8AC3E}">
        <p14:creationId xmlns:p14="http://schemas.microsoft.com/office/powerpoint/2010/main" val="412049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912104" cy="4822508"/>
          </a:xfrm>
        </p:spPr>
        <p:txBody>
          <a:bodyPr/>
          <a:lstStyle/>
          <a:p>
            <a:pPr defTabSz="931774">
              <a:defRPr/>
            </a:pPr>
            <a:r>
              <a:rPr lang="en-US" baseline="0" dirty="0"/>
              <a:t>This training course is </a:t>
            </a:r>
            <a:r>
              <a:rPr lang="en-US" dirty="0"/>
              <a:t>to increase the awareness and skills for recognizing electrical hazards related to wind tower construction and maintenance. </a:t>
            </a:r>
          </a:p>
          <a:p>
            <a:endParaRPr lang="en-US" dirty="0"/>
          </a:p>
          <a:p>
            <a:pPr lvl="0"/>
            <a:r>
              <a:rPr lang="en-US" dirty="0"/>
              <a:t>This training course is structured in three modules. All modules can be taught together as a 4-hours session. Modules can be also taught independently that allow flexibility in course time management. </a:t>
            </a:r>
          </a:p>
          <a:p>
            <a:pPr lvl="0"/>
            <a:endParaRPr lang="en-US" dirty="0"/>
          </a:p>
          <a:p>
            <a:r>
              <a:rPr lang="en-US" b="1" dirty="0"/>
              <a:t>Module 1 </a:t>
            </a:r>
            <a:r>
              <a:rPr lang="en-US" dirty="0"/>
              <a:t>for identifying properties, specifics of electric hazards and how they can hurt workers;</a:t>
            </a:r>
          </a:p>
          <a:p>
            <a:pPr lvl="0"/>
            <a:endParaRPr lang="en-US" dirty="0"/>
          </a:p>
          <a:p>
            <a:pPr lvl="0"/>
            <a:r>
              <a:rPr lang="en-US" b="1" dirty="0"/>
              <a:t>Module 2</a:t>
            </a:r>
            <a:r>
              <a:rPr lang="en-US" dirty="0"/>
              <a:t>, technical means and ways of protection from electrical hazards; and</a:t>
            </a:r>
          </a:p>
          <a:p>
            <a:endParaRPr lang="en-US" dirty="0"/>
          </a:p>
          <a:p>
            <a:r>
              <a:rPr lang="en-US" b="1" dirty="0"/>
              <a:t>Module 3</a:t>
            </a:r>
            <a:r>
              <a:rPr lang="en-US" dirty="0"/>
              <a:t>, what is required in mandatory government regulations, and consensus safety standards.  </a:t>
            </a:r>
          </a:p>
          <a:p>
            <a:endParaRPr lang="en-US" dirty="0"/>
          </a:p>
          <a:p>
            <a:pPr defTabSz="931774">
              <a:defRPr/>
            </a:pPr>
            <a:r>
              <a:rPr lang="en-US" dirty="0"/>
              <a:t>One note before we start. The targeted industry for this training course is wind tower and its associated equipment construction and maintenance. However, electrical hazards are common in many other industries, such as electrical utility industry, manufacturing, and construction industry. This training and educational material is also applicable in these industries and can benefit those workers.</a:t>
            </a:r>
          </a:p>
        </p:txBody>
      </p:sp>
      <p:sp>
        <p:nvSpPr>
          <p:cNvPr id="4" name="Slide Number Placeholder 3"/>
          <p:cNvSpPr>
            <a:spLocks noGrp="1"/>
          </p:cNvSpPr>
          <p:nvPr>
            <p:ph type="sldNum" sz="quarter" idx="10"/>
          </p:nvPr>
        </p:nvSpPr>
        <p:spPr/>
        <p:txBody>
          <a:bodyPr/>
          <a:lstStyle/>
          <a:p>
            <a:fld id="{BA80D6C5-33AE-45D8-B8B9-8598C887B120}" type="slidenum">
              <a:rPr lang="en-US" smtClean="0"/>
              <a:t>6</a:t>
            </a:fld>
            <a:endParaRPr lang="en-US"/>
          </a:p>
        </p:txBody>
      </p:sp>
    </p:spTree>
    <p:extLst>
      <p:ext uri="{BB962C8B-B14F-4D97-AF65-F5344CB8AC3E}">
        <p14:creationId xmlns:p14="http://schemas.microsoft.com/office/powerpoint/2010/main" val="152187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safe energized electrical work standardization.</a:t>
            </a:r>
          </a:p>
          <a:p>
            <a:endParaRPr lang="en-US" dirty="0"/>
          </a:p>
        </p:txBody>
      </p:sp>
      <p:sp>
        <p:nvSpPr>
          <p:cNvPr id="4" name="Slide Number Placeholder 3"/>
          <p:cNvSpPr>
            <a:spLocks noGrp="1"/>
          </p:cNvSpPr>
          <p:nvPr>
            <p:ph type="sldNum" sz="quarter" idx="5"/>
          </p:nvPr>
        </p:nvSpPr>
        <p:spPr/>
        <p:txBody>
          <a:bodyPr/>
          <a:lstStyle/>
          <a:p>
            <a:fld id="{BA80D6C5-33AE-45D8-B8B9-8598C887B120}" type="slidenum">
              <a:rPr lang="en-US" smtClean="0"/>
              <a:t>7</a:t>
            </a:fld>
            <a:endParaRPr lang="en-US" dirty="0"/>
          </a:p>
        </p:txBody>
      </p:sp>
    </p:spTree>
    <p:extLst>
      <p:ext uri="{BB962C8B-B14F-4D97-AF65-F5344CB8AC3E}">
        <p14:creationId xmlns:p14="http://schemas.microsoft.com/office/powerpoint/2010/main" val="340922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8"/>
            <a:ext cx="5896179" cy="4300360"/>
          </a:xfrm>
        </p:spPr>
        <p:txBody>
          <a:bodyPr/>
          <a:lstStyle/>
          <a:p>
            <a:pPr defTabSz="949478">
              <a:defRPr/>
            </a:pPr>
            <a:r>
              <a:rPr lang="en-US" dirty="0"/>
              <a:t>Standardization is essential part of electrical safety and a place where previous experiences are generalized into regulations and requirements.</a:t>
            </a:r>
          </a:p>
          <a:p>
            <a:pPr defTabSz="949478">
              <a:defRPr/>
            </a:pPr>
            <a:endParaRPr lang="en-US" dirty="0"/>
          </a:p>
          <a:p>
            <a:pPr defTabSz="949478">
              <a:defRPr/>
            </a:pPr>
            <a:r>
              <a:rPr lang="en-US" dirty="0"/>
              <a:t>These are topics that are discussed in this module.  </a:t>
            </a:r>
          </a:p>
          <a:p>
            <a:pPr marL="178027" indent="-178027">
              <a:buFont typeface="Arial" panose="020B0604020202020204" pitchFamily="34" charset="0"/>
              <a:buChar char="•"/>
            </a:pPr>
            <a:r>
              <a:rPr lang="en-US" dirty="0"/>
              <a:t>Hierarchy of controls and application</a:t>
            </a:r>
          </a:p>
          <a:p>
            <a:pPr marL="178027" indent="-178027">
              <a:buFont typeface="Arial" panose="020B0604020202020204" pitchFamily="34" charset="0"/>
              <a:buChar char="•"/>
            </a:pPr>
            <a:r>
              <a:rPr lang="en-US" dirty="0"/>
              <a:t>Electrical safety standards</a:t>
            </a:r>
          </a:p>
          <a:p>
            <a:pPr marL="178027" indent="-178027">
              <a:buFont typeface="Arial" panose="020B0604020202020204" pitchFamily="34" charset="0"/>
              <a:buChar char="•"/>
            </a:pPr>
            <a:r>
              <a:rPr lang="en-US" dirty="0"/>
              <a:t>OSHA Regulations (overview)</a:t>
            </a:r>
          </a:p>
          <a:p>
            <a:pPr marL="178027" indent="-178027">
              <a:buFont typeface="Arial" panose="020B0604020202020204" pitchFamily="34" charset="0"/>
              <a:buChar char="•"/>
            </a:pPr>
            <a:r>
              <a:rPr lang="en-US" dirty="0"/>
              <a:t>Working on or near exposed energized parts</a:t>
            </a:r>
          </a:p>
          <a:p>
            <a:pPr marL="178027" indent="-178027">
              <a:buFont typeface="Arial" panose="020B0604020202020204" pitchFamily="34" charset="0"/>
              <a:buChar char="•"/>
            </a:pPr>
            <a:r>
              <a:rPr lang="en-US" dirty="0"/>
              <a:t>Protection from flames and electric arcs</a:t>
            </a:r>
          </a:p>
          <a:p>
            <a:pPr marL="178027" indent="-178027">
              <a:buFont typeface="Arial" panose="020B0604020202020204" pitchFamily="34" charset="0"/>
              <a:buChar char="•"/>
            </a:pPr>
            <a:r>
              <a:rPr lang="en-US" dirty="0"/>
              <a:t>OSHA electrical PPE regulations</a:t>
            </a:r>
          </a:p>
          <a:p>
            <a:pPr marL="178027" indent="-178027">
              <a:buFont typeface="Arial" panose="020B0604020202020204" pitchFamily="34" charset="0"/>
              <a:buChar char="•"/>
            </a:pPr>
            <a:r>
              <a:rPr lang="en-US" dirty="0"/>
              <a:t>Consensus standards</a:t>
            </a:r>
          </a:p>
          <a:p>
            <a:endParaRPr lang="en-US" dirty="0"/>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8</a:t>
            </a:fld>
            <a:endParaRPr lang="en-US"/>
          </a:p>
        </p:txBody>
      </p:sp>
    </p:spTree>
    <p:extLst>
      <p:ext uri="{BB962C8B-B14F-4D97-AF65-F5344CB8AC3E}">
        <p14:creationId xmlns:p14="http://schemas.microsoft.com/office/powerpoint/2010/main" val="321119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Learning Objectives of this module include:</a:t>
            </a:r>
          </a:p>
          <a:p>
            <a:pPr marL="178027" indent="-178027">
              <a:buFont typeface="Arial" panose="020B0604020202020204" pitchFamily="34" charset="0"/>
              <a:buChar char="•"/>
            </a:pPr>
            <a:r>
              <a:rPr lang="en-US" dirty="0"/>
              <a:t>Identify electrical safety regulations and consensus standards, including OSHA, NFPA, ASTM, and IEEE.</a:t>
            </a:r>
          </a:p>
          <a:p>
            <a:pPr marL="178027" indent="-178027">
              <a:buFont typeface="Arial" panose="020B0604020202020204" pitchFamily="34" charset="0"/>
              <a:buChar char="•"/>
            </a:pPr>
            <a:r>
              <a:rPr lang="en-US" dirty="0"/>
              <a:t>Apply safe energized electrical work practice and PPE standards to prevent electric shock and electric arc exposure.</a:t>
            </a:r>
          </a:p>
          <a:p>
            <a:endParaRPr lang="en-US" dirty="0"/>
          </a:p>
        </p:txBody>
      </p:sp>
      <p:sp>
        <p:nvSpPr>
          <p:cNvPr id="4" name="Slide Number Placeholder 3"/>
          <p:cNvSpPr>
            <a:spLocks noGrp="1"/>
          </p:cNvSpPr>
          <p:nvPr>
            <p:ph type="sldNum" sz="quarter" idx="10"/>
          </p:nvPr>
        </p:nvSpPr>
        <p:spPr/>
        <p:txBody>
          <a:bodyPr/>
          <a:lstStyle/>
          <a:p>
            <a:fld id="{BA80D6C5-33AE-45D8-B8B9-8598C887B120}" type="slidenum">
              <a:rPr lang="en-US" smtClean="0"/>
              <a:t>9</a:t>
            </a:fld>
            <a:endParaRPr lang="en-US"/>
          </a:p>
        </p:txBody>
      </p:sp>
    </p:spTree>
    <p:extLst>
      <p:ext uri="{BB962C8B-B14F-4D97-AF65-F5344CB8AC3E}">
        <p14:creationId xmlns:p14="http://schemas.microsoft.com/office/powerpoint/2010/main" val="332945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795A365-4763-4A87-962B-3F636C2122AD}"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Supported by OSHA Susan Harwood Grant SH05153SH9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11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CBE614-7FE3-4DF6-8236-BB9DEE614E07}"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Supported by OSHA Susan Harwood Grant SH05153SH9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855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EE2CB-EF69-460F-873E-0ED870E26E89}"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Supported by OSHA Susan Harwood Grant SH05153SH9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71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12B81-07CF-4682-8DD4-CFCC58CCF067}"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Supported by OSHA Susan Harwood Grant SH05153SH9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943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A54524-E825-4BF2-9EDA-509BBCAA489A}" type="datetime1">
              <a:rPr lang="en-US" smtClean="0"/>
              <a:t>2/20/2025</a:t>
            </a:fld>
            <a:endParaRPr lang="en-US" dirty="0"/>
          </a:p>
        </p:txBody>
      </p:sp>
      <p:sp>
        <p:nvSpPr>
          <p:cNvPr id="5" name="Footer Placeholder 4"/>
          <p:cNvSpPr>
            <a:spLocks noGrp="1"/>
          </p:cNvSpPr>
          <p:nvPr>
            <p:ph type="ftr" sz="quarter" idx="11"/>
          </p:nvPr>
        </p:nvSpPr>
        <p:spPr/>
        <p:txBody>
          <a:bodyPr/>
          <a:lstStyle/>
          <a:p>
            <a:r>
              <a:rPr lang="en-US"/>
              <a:t>Supported by OSHA Susan Harwood Grant SH05153SH9</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21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F28B13-6027-413A-8EA7-4C12BFAC6DD4}"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a:t>Supported by OSHA Susan Harwood Grant SH05153SH9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3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CAF17-723C-4D2F-BDA0-348287AE0E44}" type="datetime1">
              <a:rPr lang="en-US" smtClean="0"/>
              <a:t>2/20/2025</a:t>
            </a:fld>
            <a:endParaRPr lang="en-US" dirty="0"/>
          </a:p>
        </p:txBody>
      </p:sp>
      <p:sp>
        <p:nvSpPr>
          <p:cNvPr id="8" name="Footer Placeholder 7"/>
          <p:cNvSpPr>
            <a:spLocks noGrp="1"/>
          </p:cNvSpPr>
          <p:nvPr>
            <p:ph type="ftr" sz="quarter" idx="11"/>
          </p:nvPr>
        </p:nvSpPr>
        <p:spPr/>
        <p:txBody>
          <a:bodyPr/>
          <a:lstStyle/>
          <a:p>
            <a:r>
              <a:rPr lang="en-US"/>
              <a:t>Supported by OSHA Susan Harwood Grant SH05153SH9</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898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3BEBC-0BC3-4F16-A042-68963684BEF5}" type="datetime1">
              <a:rPr lang="en-US" smtClean="0"/>
              <a:t>2/20/2025</a:t>
            </a:fld>
            <a:endParaRPr lang="en-US" dirty="0"/>
          </a:p>
        </p:txBody>
      </p:sp>
      <p:sp>
        <p:nvSpPr>
          <p:cNvPr id="4" name="Footer Placeholder 3"/>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30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69ABB-6257-4284-AF4E-50D4EAC862B7}" type="datetime1">
              <a:rPr lang="en-US" smtClean="0"/>
              <a:t>2/20/2025</a:t>
            </a:fld>
            <a:endParaRPr lang="en-US" dirty="0"/>
          </a:p>
        </p:txBody>
      </p:sp>
      <p:sp>
        <p:nvSpPr>
          <p:cNvPr id="3" name="Footer Placeholder 2"/>
          <p:cNvSpPr>
            <a:spLocks noGrp="1"/>
          </p:cNvSpPr>
          <p:nvPr>
            <p:ph type="ftr" sz="quarter" idx="11"/>
          </p:nvPr>
        </p:nvSpPr>
        <p:spPr/>
        <p:txBody>
          <a:bodyPr/>
          <a:lstStyle/>
          <a:p>
            <a:r>
              <a:rPr lang="en-US"/>
              <a:t>Supported by OSHA Susan Harwood Grant SH05153SH9</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5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1AF97D-E2B4-4868-ADE4-DAA43C7DCCE6}"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a:t>Supported by OSHA Susan Harwood Grant SH05153SH9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44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A73528-2781-420F-9C08-EFB1979814CC}" type="datetime1">
              <a:rPr lang="en-US" smtClean="0"/>
              <a:t>2/20/2025</a:t>
            </a:fld>
            <a:endParaRPr lang="en-US" dirty="0"/>
          </a:p>
        </p:txBody>
      </p:sp>
      <p:sp>
        <p:nvSpPr>
          <p:cNvPr id="6" name="Footer Placeholder 5"/>
          <p:cNvSpPr>
            <a:spLocks noGrp="1"/>
          </p:cNvSpPr>
          <p:nvPr>
            <p:ph type="ftr" sz="quarter" idx="11"/>
          </p:nvPr>
        </p:nvSpPr>
        <p:spPr/>
        <p:txBody>
          <a:bodyPr/>
          <a:lstStyle/>
          <a:p>
            <a:r>
              <a:rPr lang="en-US"/>
              <a:t>Supported by OSHA Susan Harwood Grant SH05153SH9</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14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158218-5876-46A8-B863-DEC88DAA3395}" type="datetime1">
              <a:rPr lang="en-US" smtClean="0"/>
              <a:t>2/20/2025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Supported by OSHA Susan Harwood Grant SH05153SH9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0581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cfr.gov/cgi-bin/ECFR?page=brow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sha.gov/dte/libr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cmo.edu/osha-gra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Publications/osha30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andfonline.com/doi/abs/10.1080/17457300.2015.113273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sha.gov/Publications/Mach_SafeGuard/rights.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dep/greenjobs/windenergy.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5290"/>
            <a:ext cx="6858000" cy="2387600"/>
          </a:xfrm>
        </p:spPr>
        <p:txBody>
          <a:bodyPr>
            <a:normAutofit fontScale="90000"/>
          </a:bodyPr>
          <a:lstStyle/>
          <a:p>
            <a:r>
              <a:rPr lang="en-US" sz="5000" b="1" dirty="0"/>
              <a:t>Electrical Safety for </a:t>
            </a:r>
            <a:br>
              <a:rPr lang="en-US" sz="5000" b="1" dirty="0"/>
            </a:br>
            <a:r>
              <a:rPr lang="en-US" sz="5000" b="1" dirty="0"/>
              <a:t>Wind Tower Construction and Maintenance</a:t>
            </a:r>
          </a:p>
        </p:txBody>
      </p:sp>
      <p:sp>
        <p:nvSpPr>
          <p:cNvPr id="3" name="Subtitle 2"/>
          <p:cNvSpPr>
            <a:spLocks noGrp="1"/>
          </p:cNvSpPr>
          <p:nvPr>
            <p:ph type="subTitle" idx="1"/>
          </p:nvPr>
        </p:nvSpPr>
        <p:spPr>
          <a:xfrm>
            <a:off x="1143000" y="3254829"/>
            <a:ext cx="6858000" cy="2188028"/>
          </a:xfrm>
        </p:spPr>
        <p:txBody>
          <a:bodyPr>
            <a:noAutofit/>
          </a:bodyPr>
          <a:lstStyle/>
          <a:p>
            <a:pPr>
              <a:spcBef>
                <a:spcPts val="0"/>
              </a:spcBef>
            </a:pPr>
            <a:r>
              <a:rPr lang="en-US" sz="2500" b="1" dirty="0"/>
              <a:t>Developers:</a:t>
            </a:r>
          </a:p>
          <a:p>
            <a:pPr>
              <a:spcBef>
                <a:spcPts val="0"/>
              </a:spcBef>
            </a:pPr>
            <a:r>
              <a:rPr lang="en-US" sz="2500" dirty="0">
                <a:solidFill>
                  <a:srgbClr val="0000CC"/>
                </a:solidFill>
              </a:rPr>
              <a:t>Gavin </a:t>
            </a:r>
            <a:r>
              <a:rPr lang="en-US" sz="2500" dirty="0" err="1">
                <a:solidFill>
                  <a:srgbClr val="0000CC"/>
                </a:solidFill>
              </a:rPr>
              <a:t>Burdge</a:t>
            </a:r>
            <a:r>
              <a:rPr lang="en-US" sz="2500" dirty="0">
                <a:solidFill>
                  <a:srgbClr val="0000CC"/>
                </a:solidFill>
              </a:rPr>
              <a:t>, M.S., CSP, CIH</a:t>
            </a:r>
          </a:p>
          <a:p>
            <a:pPr>
              <a:spcBef>
                <a:spcPts val="0"/>
              </a:spcBef>
            </a:pPr>
            <a:r>
              <a:rPr lang="en-US" sz="2500" dirty="0">
                <a:solidFill>
                  <a:srgbClr val="0000CC"/>
                </a:solidFill>
              </a:rPr>
              <a:t>Mikhail </a:t>
            </a:r>
            <a:r>
              <a:rPr lang="en-US" sz="2500" dirty="0" err="1">
                <a:solidFill>
                  <a:srgbClr val="0000CC"/>
                </a:solidFill>
              </a:rPr>
              <a:t>Golovkov</a:t>
            </a:r>
            <a:r>
              <a:rPr lang="en-US" sz="2500" dirty="0">
                <a:solidFill>
                  <a:srgbClr val="0000CC"/>
                </a:solidFill>
              </a:rPr>
              <a:t>, M.S.</a:t>
            </a:r>
          </a:p>
          <a:p>
            <a:pPr>
              <a:spcBef>
                <a:spcPts val="0"/>
              </a:spcBef>
            </a:pPr>
            <a:r>
              <a:rPr lang="en-US" sz="2500" dirty="0">
                <a:solidFill>
                  <a:srgbClr val="0000CC"/>
                </a:solidFill>
              </a:rPr>
              <a:t>Miaozong Wu, Ph.D., CSP, ARM</a:t>
            </a:r>
          </a:p>
          <a:p>
            <a:pPr>
              <a:spcBef>
                <a:spcPts val="0"/>
              </a:spcBef>
            </a:pPr>
            <a:r>
              <a:rPr lang="en-US" sz="2500" dirty="0"/>
              <a:t>University of Central Missouri</a:t>
            </a:r>
          </a:p>
          <a:p>
            <a:pPr>
              <a:spcBef>
                <a:spcPts val="0"/>
              </a:spcBef>
            </a:pPr>
            <a:r>
              <a:rPr lang="en-US" sz="2500" dirty="0"/>
              <a:t>Warrensburg, MO</a:t>
            </a:r>
          </a:p>
        </p:txBody>
      </p:sp>
      <p:sp>
        <p:nvSpPr>
          <p:cNvPr id="4" name="4 Marcador de texto"/>
          <p:cNvSpPr txBox="1">
            <a:spLocks/>
          </p:cNvSpPr>
          <p:nvPr/>
        </p:nvSpPr>
        <p:spPr>
          <a:xfrm>
            <a:off x="1182240" y="5723507"/>
            <a:ext cx="6785870" cy="537730"/>
          </a:xfrm>
          <a:prstGeom prst="rect">
            <a:avLst/>
          </a:prstGeom>
          <a:solidFill>
            <a:schemeClr val="bg1">
              <a:lumMod val="95000"/>
            </a:schemeClr>
          </a:solidFill>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68580" tIns="68580" rIns="68580" bIns="68580" rtlCol="0" anchor="ctr" anchorCtr="0">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nSpc>
                <a:spcPct val="110000"/>
              </a:lnSpc>
              <a:spcBef>
                <a:spcPts val="450"/>
              </a:spcBef>
            </a:pPr>
            <a:r>
              <a:rPr lang="es-MX" sz="1275" dirty="0" err="1">
                <a:solidFill>
                  <a:schemeClr val="tx1">
                    <a:lumMod val="95000"/>
                    <a:lumOff val="5000"/>
                  </a:schemeClr>
                </a:solidFill>
                <a:latin typeface="Arial" panose="020B0604020202020204" pitchFamily="34" charset="0"/>
                <a:cs typeface="Arial" panose="020B0604020202020204" pitchFamily="34" charset="0"/>
              </a:rPr>
              <a:t>The</a:t>
            </a:r>
            <a:r>
              <a:rPr lang="es-MX" sz="1275" dirty="0">
                <a:solidFill>
                  <a:schemeClr val="tx1">
                    <a:lumMod val="95000"/>
                    <a:lumOff val="5000"/>
                  </a:schemeClr>
                </a:solidFill>
                <a:latin typeface="Arial" panose="020B0604020202020204" pitchFamily="34" charset="0"/>
                <a:cs typeface="Arial" panose="020B0604020202020204" pitchFamily="34" charset="0"/>
              </a:rPr>
              <a:t> training material </a:t>
            </a:r>
            <a:r>
              <a:rPr lang="en-US" sz="1275" dirty="0">
                <a:solidFill>
                  <a:schemeClr val="tx1">
                    <a:lumMod val="95000"/>
                    <a:lumOff val="5000"/>
                  </a:schemeClr>
                </a:solidFill>
                <a:latin typeface="Arial" panose="020B0604020202020204" pitchFamily="34" charset="0"/>
                <a:cs typeface="Arial" panose="020B0604020202020204" pitchFamily="34" charset="0"/>
              </a:rPr>
              <a:t>was developed under the </a:t>
            </a:r>
            <a:r>
              <a:rPr lang="en-US" sz="1275" b="1" dirty="0">
                <a:solidFill>
                  <a:schemeClr val="tx1">
                    <a:lumMod val="95000"/>
                    <a:lumOff val="5000"/>
                  </a:schemeClr>
                </a:solidFill>
                <a:latin typeface="Arial" panose="020B0604020202020204" pitchFamily="34" charset="0"/>
                <a:cs typeface="Arial" panose="020B0604020202020204" pitchFamily="34" charset="0"/>
              </a:rPr>
              <a:t>Susan Harwood Grant SH-05153-SH9 </a:t>
            </a:r>
            <a:r>
              <a:rPr lang="en-US" sz="1275" dirty="0">
                <a:solidFill>
                  <a:schemeClr val="tx1">
                    <a:lumMod val="95000"/>
                    <a:lumOff val="5000"/>
                  </a:schemeClr>
                </a:solidFill>
                <a:latin typeface="Arial" panose="020B0604020202020204" pitchFamily="34" charset="0"/>
                <a:cs typeface="Arial" panose="020B0604020202020204" pitchFamily="34" charset="0"/>
              </a:rPr>
              <a:t>from the Occupational Safety and Health Administration (OSHA), U.S. Department of Labor.</a:t>
            </a:r>
            <a:endParaRPr lang="es-MX" sz="1275" dirty="0">
              <a:solidFill>
                <a:schemeClr val="tx1">
                  <a:lumMod val="95000"/>
                  <a:lumOff val="5000"/>
                </a:schemeClr>
              </a:solidFill>
            </a:endParaRPr>
          </a:p>
        </p:txBody>
      </p:sp>
    </p:spTree>
    <p:extLst>
      <p:ext uri="{BB962C8B-B14F-4D97-AF65-F5344CB8AC3E}">
        <p14:creationId xmlns:p14="http://schemas.microsoft.com/office/powerpoint/2010/main" val="193198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Pre-training Quiz</a:t>
            </a:r>
          </a:p>
        </p:txBody>
      </p:sp>
      <p:sp>
        <p:nvSpPr>
          <p:cNvPr id="3" name="Content Placeholder 2"/>
          <p:cNvSpPr>
            <a:spLocks noGrp="1"/>
          </p:cNvSpPr>
          <p:nvPr>
            <p:ph idx="1"/>
          </p:nvPr>
        </p:nvSpPr>
        <p:spPr>
          <a:xfrm>
            <a:off x="552450" y="1085850"/>
            <a:ext cx="7962900" cy="5581650"/>
          </a:xfrm>
        </p:spPr>
        <p:txBody>
          <a:bodyPr>
            <a:noAutofit/>
          </a:bodyPr>
          <a:lstStyle/>
          <a:p>
            <a:pPr marL="514350" indent="-514350">
              <a:lnSpc>
                <a:spcPct val="100000"/>
              </a:lnSpc>
              <a:spcBef>
                <a:spcPts val="0"/>
              </a:spcBef>
              <a:buAutoNum type="arabicPeriod"/>
            </a:pPr>
            <a:r>
              <a:rPr lang="en-US" sz="2600" dirty="0">
                <a:solidFill>
                  <a:srgbClr val="0000CC"/>
                </a:solidFill>
              </a:rPr>
              <a:t>Which organization provides legal regulations governing wind turbine construction and maintenance?</a:t>
            </a:r>
          </a:p>
          <a:p>
            <a:pPr marL="0" indent="0">
              <a:lnSpc>
                <a:spcPct val="100000"/>
              </a:lnSpc>
              <a:spcBef>
                <a:spcPts val="0"/>
              </a:spcBef>
              <a:buNone/>
            </a:pPr>
            <a:r>
              <a:rPr lang="en-US" sz="2600" dirty="0"/>
              <a:t>a) U.S. Department of Energy (DOE)</a:t>
            </a:r>
          </a:p>
          <a:p>
            <a:pPr marL="0" indent="0">
              <a:lnSpc>
                <a:spcPct val="100000"/>
              </a:lnSpc>
              <a:spcBef>
                <a:spcPts val="0"/>
              </a:spcBef>
              <a:buNone/>
            </a:pPr>
            <a:r>
              <a:rPr lang="en-US" sz="2600" dirty="0"/>
              <a:t>b) National Fire Protection Association (NFPA)</a:t>
            </a:r>
          </a:p>
          <a:p>
            <a:pPr marL="0" indent="0">
              <a:lnSpc>
                <a:spcPct val="100000"/>
              </a:lnSpc>
              <a:spcBef>
                <a:spcPts val="0"/>
              </a:spcBef>
              <a:buNone/>
            </a:pPr>
            <a:r>
              <a:rPr lang="en-US" sz="2600" dirty="0"/>
              <a:t>c) American Society for Testing and Materials (ASTM)</a:t>
            </a:r>
          </a:p>
          <a:p>
            <a:pPr marL="0" indent="0">
              <a:lnSpc>
                <a:spcPct val="100000"/>
              </a:lnSpc>
              <a:spcBef>
                <a:spcPts val="0"/>
              </a:spcBef>
              <a:buNone/>
            </a:pPr>
            <a:r>
              <a:rPr lang="en-US" sz="2600" dirty="0"/>
              <a:t>d) Occupational Safety and Health Administration (OSHA)</a:t>
            </a:r>
          </a:p>
          <a:p>
            <a:pPr marL="0" indent="0">
              <a:lnSpc>
                <a:spcPct val="100000"/>
              </a:lnSpc>
              <a:spcBef>
                <a:spcPts val="0"/>
              </a:spcBef>
              <a:buNone/>
            </a:pPr>
            <a:endParaRPr lang="en-US" sz="2600" dirty="0"/>
          </a:p>
          <a:p>
            <a:pPr marL="514350" indent="-514350">
              <a:lnSpc>
                <a:spcPct val="100000"/>
              </a:lnSpc>
              <a:spcBef>
                <a:spcPts val="0"/>
              </a:spcBef>
              <a:buFont typeface="+mj-lt"/>
              <a:buAutoNum type="arabicPeriod" startAt="2"/>
            </a:pPr>
            <a:r>
              <a:rPr lang="en-US" sz="2600" dirty="0">
                <a:solidFill>
                  <a:srgbClr val="0000CC"/>
                </a:solidFill>
              </a:rPr>
              <a:t>Which is correct about “29 CFR 1910”?</a:t>
            </a:r>
          </a:p>
          <a:p>
            <a:pPr marL="0" indent="0">
              <a:lnSpc>
                <a:spcPct val="100000"/>
              </a:lnSpc>
              <a:spcBef>
                <a:spcPts val="0"/>
              </a:spcBef>
              <a:buNone/>
            </a:pPr>
            <a:r>
              <a:rPr lang="en-US" sz="2600" dirty="0"/>
              <a:t>a) Title 29 is for CDC / NIOSH</a:t>
            </a:r>
          </a:p>
          <a:p>
            <a:pPr marL="0" indent="0">
              <a:lnSpc>
                <a:spcPct val="100000"/>
              </a:lnSpc>
              <a:spcBef>
                <a:spcPts val="0"/>
              </a:spcBef>
              <a:buNone/>
            </a:pPr>
            <a:r>
              <a:rPr lang="en-US" sz="2600" dirty="0"/>
              <a:t>b) Title 29 is for DOE</a:t>
            </a:r>
          </a:p>
          <a:p>
            <a:pPr marL="0" indent="0">
              <a:lnSpc>
                <a:spcPct val="100000"/>
              </a:lnSpc>
              <a:spcBef>
                <a:spcPts val="0"/>
              </a:spcBef>
              <a:buNone/>
            </a:pPr>
            <a:r>
              <a:rPr lang="en-US" sz="2600" dirty="0"/>
              <a:t>c) Part 1910 is for general industry</a:t>
            </a:r>
          </a:p>
          <a:p>
            <a:pPr marL="0" indent="0">
              <a:lnSpc>
                <a:spcPct val="100000"/>
              </a:lnSpc>
              <a:spcBef>
                <a:spcPts val="0"/>
              </a:spcBef>
              <a:buNone/>
            </a:pPr>
            <a:r>
              <a:rPr lang="en-US" sz="2600" dirty="0"/>
              <a:t>d) Part 1910 is for construction industry</a:t>
            </a:r>
          </a:p>
        </p:txBody>
      </p:sp>
      <p:sp>
        <p:nvSpPr>
          <p:cNvPr id="7" name="Footer Placeholder 3">
            <a:extLst>
              <a:ext uri="{FF2B5EF4-FFF2-40B4-BE49-F238E27FC236}">
                <a16:creationId xmlns:a16="http://schemas.microsoft.com/office/drawing/2014/main" id="{10E4817E-4BD4-495D-A598-B884C466EC4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5694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Pre-training Quiz (Cont'd)</a:t>
            </a:r>
          </a:p>
        </p:txBody>
      </p:sp>
      <p:sp>
        <p:nvSpPr>
          <p:cNvPr id="3" name="Content Placeholder 2"/>
          <p:cNvSpPr>
            <a:spLocks noGrp="1"/>
          </p:cNvSpPr>
          <p:nvPr>
            <p:ph idx="1"/>
          </p:nvPr>
        </p:nvSpPr>
        <p:spPr>
          <a:xfrm>
            <a:off x="552450" y="1085850"/>
            <a:ext cx="7962900" cy="5581650"/>
          </a:xfrm>
        </p:spPr>
        <p:txBody>
          <a:bodyPr>
            <a:noAutofit/>
          </a:bodyPr>
          <a:lstStyle/>
          <a:p>
            <a:pPr marL="514350" indent="-514350">
              <a:lnSpc>
                <a:spcPct val="100000"/>
              </a:lnSpc>
              <a:spcBef>
                <a:spcPts val="0"/>
              </a:spcBef>
              <a:buFont typeface="+mj-lt"/>
              <a:buAutoNum type="arabicPeriod" startAt="3"/>
            </a:pPr>
            <a:r>
              <a:rPr lang="en-US" sz="2600" dirty="0">
                <a:solidFill>
                  <a:srgbClr val="0000CC"/>
                </a:solidFill>
              </a:rPr>
              <a:t>Which of the following regulation(s) apply to wind turbine construction, operation and maintenance (select the best answer)?</a:t>
            </a:r>
          </a:p>
          <a:p>
            <a:pPr marL="342900" indent="-342900">
              <a:lnSpc>
                <a:spcPct val="100000"/>
              </a:lnSpc>
              <a:spcBef>
                <a:spcPts val="0"/>
              </a:spcBef>
              <a:buNone/>
            </a:pPr>
            <a:r>
              <a:rPr lang="en-US" sz="2600" dirty="0"/>
              <a:t>a) 1910.137 - Electrical Protective Equipment.</a:t>
            </a:r>
          </a:p>
          <a:p>
            <a:pPr marL="342900" indent="-342900">
              <a:lnSpc>
                <a:spcPct val="100000"/>
              </a:lnSpc>
              <a:spcBef>
                <a:spcPts val="0"/>
              </a:spcBef>
              <a:buNone/>
            </a:pPr>
            <a:r>
              <a:rPr lang="en-US" sz="2600" dirty="0"/>
              <a:t>b) 1910.269 - Electric Power Generation, Transmission, and Distribution. </a:t>
            </a:r>
          </a:p>
          <a:p>
            <a:pPr marL="342900" indent="-342900">
              <a:lnSpc>
                <a:spcPct val="100000"/>
              </a:lnSpc>
              <a:spcBef>
                <a:spcPts val="0"/>
              </a:spcBef>
              <a:buNone/>
            </a:pPr>
            <a:r>
              <a:rPr lang="en-US" sz="2600" dirty="0"/>
              <a:t>c) 1926.97 - Electrical protective equipment.</a:t>
            </a:r>
          </a:p>
          <a:p>
            <a:pPr marL="342900" indent="-342900">
              <a:lnSpc>
                <a:spcPct val="100000"/>
              </a:lnSpc>
              <a:spcBef>
                <a:spcPts val="0"/>
              </a:spcBef>
              <a:buNone/>
            </a:pPr>
            <a:r>
              <a:rPr lang="en-US" sz="2600" dirty="0"/>
              <a:t>d) 1926 Subpart V - Electric Power Transmission and Distribution </a:t>
            </a:r>
          </a:p>
          <a:p>
            <a:pPr marL="342900" indent="-342900">
              <a:lnSpc>
                <a:spcPct val="100000"/>
              </a:lnSpc>
              <a:spcBef>
                <a:spcPts val="0"/>
              </a:spcBef>
              <a:buNone/>
            </a:pPr>
            <a:r>
              <a:rPr lang="en-US" sz="2600" dirty="0"/>
              <a:t>e) All the above</a:t>
            </a:r>
          </a:p>
          <a:p>
            <a:pPr marL="0" indent="0">
              <a:lnSpc>
                <a:spcPct val="100000"/>
              </a:lnSpc>
              <a:spcBef>
                <a:spcPts val="0"/>
              </a:spcBef>
              <a:buNone/>
            </a:pPr>
            <a:endParaRPr lang="en-US" sz="2600" dirty="0"/>
          </a:p>
        </p:txBody>
      </p:sp>
      <p:sp>
        <p:nvSpPr>
          <p:cNvPr id="7" name="Footer Placeholder 3">
            <a:extLst>
              <a:ext uri="{FF2B5EF4-FFF2-40B4-BE49-F238E27FC236}">
                <a16:creationId xmlns:a16="http://schemas.microsoft.com/office/drawing/2014/main" id="{938AB441-DE95-47E8-B33C-525481A380D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16122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Pre-training Quiz, Cont'd</a:t>
            </a:r>
          </a:p>
        </p:txBody>
      </p:sp>
      <p:sp>
        <p:nvSpPr>
          <p:cNvPr id="3" name="Content Placeholder 2"/>
          <p:cNvSpPr>
            <a:spLocks noGrp="1"/>
          </p:cNvSpPr>
          <p:nvPr>
            <p:ph idx="1"/>
          </p:nvPr>
        </p:nvSpPr>
        <p:spPr>
          <a:xfrm>
            <a:off x="552450" y="1085850"/>
            <a:ext cx="7962900" cy="5581650"/>
          </a:xfrm>
        </p:spPr>
        <p:txBody>
          <a:bodyPr>
            <a:noAutofit/>
          </a:bodyPr>
          <a:lstStyle/>
          <a:p>
            <a:pPr marL="514350" indent="-514350">
              <a:lnSpc>
                <a:spcPct val="100000"/>
              </a:lnSpc>
              <a:spcBef>
                <a:spcPts val="0"/>
              </a:spcBef>
              <a:buFont typeface="+mj-lt"/>
              <a:buAutoNum type="arabicPeriod" startAt="4"/>
            </a:pPr>
            <a:r>
              <a:rPr lang="en-US" sz="2600" dirty="0">
                <a:solidFill>
                  <a:srgbClr val="0000CC"/>
                </a:solidFill>
              </a:rPr>
              <a:t>Which of the following electrically safe work practices is correct?</a:t>
            </a:r>
          </a:p>
          <a:p>
            <a:pPr marL="341313" indent="-341313">
              <a:lnSpc>
                <a:spcPct val="100000"/>
              </a:lnSpc>
              <a:spcBef>
                <a:spcPts val="0"/>
              </a:spcBef>
              <a:buNone/>
            </a:pPr>
            <a:r>
              <a:rPr lang="en-US" sz="2600" dirty="0"/>
              <a:t>a) Only qualified employees may work on or with exposed energized lines or parts of equipment.</a:t>
            </a:r>
          </a:p>
          <a:p>
            <a:pPr marL="341313" indent="-341313">
              <a:lnSpc>
                <a:spcPct val="100000"/>
              </a:lnSpc>
              <a:spcBef>
                <a:spcPts val="0"/>
              </a:spcBef>
              <a:buNone/>
            </a:pPr>
            <a:r>
              <a:rPr lang="en-US" sz="2600" dirty="0"/>
              <a:t>b) The minimum approach distance is dependent on voltage, so AC or DC doesn’t matter.</a:t>
            </a:r>
          </a:p>
          <a:p>
            <a:pPr marL="341313" indent="-341313">
              <a:lnSpc>
                <a:spcPct val="100000"/>
              </a:lnSpc>
              <a:spcBef>
                <a:spcPts val="0"/>
              </a:spcBef>
              <a:buNone/>
            </a:pPr>
            <a:r>
              <a:rPr lang="en-US" sz="2600" dirty="0"/>
              <a:t>c) Increasing distance away from the arc will increase incident heat energy exposure.</a:t>
            </a:r>
          </a:p>
          <a:p>
            <a:pPr marL="341313" indent="-341313">
              <a:lnSpc>
                <a:spcPct val="100000"/>
              </a:lnSpc>
              <a:spcBef>
                <a:spcPts val="0"/>
              </a:spcBef>
              <a:buNone/>
            </a:pPr>
            <a:r>
              <a:rPr lang="en-US" sz="2600" dirty="0"/>
              <a:t>d) When performing for wind turbine maintenance, protective grounding is not necessary if the lines and equipment have been deenergized.</a:t>
            </a:r>
          </a:p>
          <a:p>
            <a:pPr marL="0" indent="0">
              <a:lnSpc>
                <a:spcPct val="100000"/>
              </a:lnSpc>
              <a:spcBef>
                <a:spcPts val="0"/>
              </a:spcBef>
              <a:buNone/>
            </a:pPr>
            <a:endParaRPr lang="en-US" sz="2600" dirty="0"/>
          </a:p>
        </p:txBody>
      </p:sp>
      <p:sp>
        <p:nvSpPr>
          <p:cNvPr id="7" name="Footer Placeholder 3">
            <a:extLst>
              <a:ext uri="{FF2B5EF4-FFF2-40B4-BE49-F238E27FC236}">
                <a16:creationId xmlns:a16="http://schemas.microsoft.com/office/drawing/2014/main" id="{DF14B196-F196-41F4-921C-AC86D7B9605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01103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1. Hierarchy of controls and application</a:t>
            </a:r>
          </a:p>
        </p:txBody>
      </p:sp>
      <p:pic>
        <p:nvPicPr>
          <p:cNvPr id="9" name="Content Placeholder 4" descr="This picture is a diagram of Hierarchy of controls from NIOSH.&#10;Safety science prioritizes measures reducing risk of electrical hazards (electric shock and electrical arc exposure) from the most effective to the least effective in the following order: elimination, substitution, engineering controls, administrative controls, and PPE.  &#10;">
            <a:extLst>
              <a:ext uri="{FF2B5EF4-FFF2-40B4-BE49-F238E27FC236}">
                <a16:creationId xmlns:a16="http://schemas.microsoft.com/office/drawing/2014/main" id="{4D8F7448-A4DE-41DD-B41F-FE47FC355FB2}"/>
              </a:ext>
            </a:extLst>
          </p:cNvPr>
          <p:cNvPicPr>
            <a:picLocks noChangeAspect="1"/>
          </p:cNvPicPr>
          <p:nvPr/>
        </p:nvPicPr>
        <p:blipFill rotWithShape="1">
          <a:blip r:embed="rId3">
            <a:extLst>
              <a:ext uri="{28A0092B-C50C-407E-A947-70E740481C1C}">
                <a14:useLocalDpi xmlns:a14="http://schemas.microsoft.com/office/drawing/2010/main" val="0"/>
              </a:ext>
            </a:extLst>
          </a:blip>
          <a:srcRect b="11239"/>
          <a:stretch/>
        </p:blipFill>
        <p:spPr>
          <a:xfrm>
            <a:off x="944330" y="1481276"/>
            <a:ext cx="7203524" cy="5057637"/>
          </a:xfrm>
          <a:prstGeom prst="rect">
            <a:avLst/>
          </a:prstGeom>
        </p:spPr>
      </p:pic>
      <p:sp>
        <p:nvSpPr>
          <p:cNvPr id="7" name="Footer Placeholder 3">
            <a:extLst>
              <a:ext uri="{FF2B5EF4-FFF2-40B4-BE49-F238E27FC236}">
                <a16:creationId xmlns:a16="http://schemas.microsoft.com/office/drawing/2014/main" id="{A7834468-110D-441A-BFF5-C112A2B86D0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93527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58E135-1DD5-476F-9FB2-6ABBA871DC79}"/>
              </a:ext>
            </a:extLst>
          </p:cNvPr>
          <p:cNvSpPr>
            <a:spLocks noGrp="1"/>
          </p:cNvSpPr>
          <p:nvPr>
            <p:ph type="title"/>
          </p:nvPr>
        </p:nvSpPr>
        <p:spPr>
          <a:xfrm>
            <a:off x="628650" y="61285"/>
            <a:ext cx="7886700" cy="933586"/>
          </a:xfrm>
        </p:spPr>
        <p:txBody>
          <a:bodyPr>
            <a:normAutofit/>
          </a:bodyPr>
          <a:lstStyle/>
          <a:p>
            <a:pPr algn="ctr"/>
            <a:r>
              <a:rPr lang="en-US" sz="4000" b="1" dirty="0">
                <a:solidFill>
                  <a:srgbClr val="0000CC"/>
                </a:solidFill>
              </a:rPr>
              <a:t>Application</a:t>
            </a:r>
          </a:p>
        </p:txBody>
      </p:sp>
      <p:graphicFrame>
        <p:nvGraphicFramePr>
          <p:cNvPr id="5" name="Table 4"/>
          <p:cNvGraphicFramePr>
            <a:graphicFrameLocks noGrp="1"/>
          </p:cNvGraphicFramePr>
          <p:nvPr>
            <p:extLst>
              <p:ext uri="{D42A27DB-BD31-4B8C-83A1-F6EECF244321}">
                <p14:modId xmlns:p14="http://schemas.microsoft.com/office/powerpoint/2010/main" val="1724753087"/>
              </p:ext>
            </p:extLst>
          </p:nvPr>
        </p:nvGraphicFramePr>
        <p:xfrm>
          <a:off x="534837" y="867886"/>
          <a:ext cx="8074326" cy="5409757"/>
        </p:xfrm>
        <a:graphic>
          <a:graphicData uri="http://schemas.openxmlformats.org/drawingml/2006/table">
            <a:tbl>
              <a:tblPr firstRow="1" bandRow="1">
                <a:tableStyleId>{5C22544A-7EE6-4342-B048-85BDC9FD1C3A}</a:tableStyleId>
              </a:tblPr>
              <a:tblGrid>
                <a:gridCol w="1119277">
                  <a:extLst>
                    <a:ext uri="{9D8B030D-6E8A-4147-A177-3AD203B41FA5}">
                      <a16:colId xmlns:a16="http://schemas.microsoft.com/office/drawing/2014/main" val="20000"/>
                    </a:ext>
                  </a:extLst>
                </a:gridCol>
                <a:gridCol w="1882715">
                  <a:extLst>
                    <a:ext uri="{9D8B030D-6E8A-4147-A177-3AD203B41FA5}">
                      <a16:colId xmlns:a16="http://schemas.microsoft.com/office/drawing/2014/main" val="20001"/>
                    </a:ext>
                  </a:extLst>
                </a:gridCol>
                <a:gridCol w="2613804">
                  <a:extLst>
                    <a:ext uri="{9D8B030D-6E8A-4147-A177-3AD203B41FA5}">
                      <a16:colId xmlns:a16="http://schemas.microsoft.com/office/drawing/2014/main" val="20002"/>
                    </a:ext>
                  </a:extLst>
                </a:gridCol>
                <a:gridCol w="2458530">
                  <a:extLst>
                    <a:ext uri="{9D8B030D-6E8A-4147-A177-3AD203B41FA5}">
                      <a16:colId xmlns:a16="http://schemas.microsoft.com/office/drawing/2014/main" val="20003"/>
                    </a:ext>
                  </a:extLst>
                </a:gridCol>
              </a:tblGrid>
              <a:tr h="1236271">
                <a:tc>
                  <a:txBody>
                    <a:bodyPr/>
                    <a:lstStyle/>
                    <a:p>
                      <a:pPr marL="0" marR="0" algn="l">
                        <a:lnSpc>
                          <a:spcPct val="107000"/>
                        </a:lnSpc>
                        <a:spcBef>
                          <a:spcPts val="0"/>
                        </a:spcBef>
                        <a:spcAft>
                          <a:spcPts val="800"/>
                        </a:spcAft>
                      </a:pPr>
                      <a:endParaRPr lang="en-US"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n-US"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Effective</a:t>
                      </a:r>
                      <a:endParaRPr lang="en-US"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algn="l">
                        <a:lnSpc>
                          <a:spcPct val="107000"/>
                        </a:lnSpc>
                        <a:spcBef>
                          <a:spcPts val="0"/>
                        </a:spcBef>
                        <a:spcAft>
                          <a:spcPts val="80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Elimination</a:t>
                      </a:r>
                      <a:endPar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tc>
                <a:tc>
                  <a:txBody>
                    <a:bodyPr/>
                    <a:lstStyle/>
                    <a:p>
                      <a:pPr marL="0" marR="0" algn="l">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Eliminate the potential exposure to energized parts by remote work using “smart” controls </a:t>
                      </a:r>
                    </a:p>
                  </a:txBody>
                  <a:tcPr marL="68580" marR="68580" marT="34290" marB="34290"/>
                </a:tc>
                <a:tc>
                  <a:txBody>
                    <a:bodyPr/>
                    <a:lstStyle/>
                    <a:p>
                      <a:pPr marL="0" marR="0" algn="l">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 be designed into the system;</a:t>
                      </a:r>
                    </a:p>
                    <a:p>
                      <a:pPr marL="0" marR="0" algn="l">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not always be feasible.</a:t>
                      </a:r>
                    </a:p>
                  </a:txBody>
                  <a:tcPr marL="68580" marR="68580" marT="34290" marB="34290"/>
                </a:tc>
                <a:extLst>
                  <a:ext uri="{0D108BD9-81ED-4DB2-BD59-A6C34878D82A}">
                    <a16:rowId xmlns:a16="http://schemas.microsoft.com/office/drawing/2014/main" val="10000"/>
                  </a:ext>
                </a:extLst>
              </a:tr>
              <a:tr h="736194">
                <a:tc>
                  <a:txBody>
                    <a:bodyPr/>
                    <a:lstStyle/>
                    <a:p>
                      <a:pPr algn="l"/>
                      <a:endParaRPr lang="en-US" sz="800" dirty="0"/>
                    </a:p>
                  </a:txBody>
                  <a:tcPr marL="68580" marR="68580" marT="34290" marB="34290"/>
                </a:tc>
                <a:tc>
                  <a:txBody>
                    <a:bodyPr/>
                    <a:lstStyle/>
                    <a:p>
                      <a:pPr marL="0" marR="0" algn="l">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Replace the hazard e.g. substitution</a:t>
                      </a:r>
                    </a:p>
                  </a:txBody>
                  <a:tcPr marL="68580" marR="68580" marT="34290" marB="34290" anchor="ctr"/>
                </a:tc>
                <a:tc>
                  <a:txBody>
                    <a:bodyPr/>
                    <a:lstStyle/>
                    <a:p>
                      <a:pPr marL="0" marR="0" algn="l">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Use systems which are not energized, or lower the voltage. </a:t>
                      </a:r>
                    </a:p>
                  </a:txBody>
                  <a:tcPr marL="68580" marR="68580" marT="34290" marB="34290"/>
                </a:tc>
                <a:tc>
                  <a:txBody>
                    <a:bodyPr/>
                    <a:lstStyle/>
                    <a:p>
                      <a:pPr marL="0" marR="0" algn="l">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May not feasible of practical for wind turbine work.</a:t>
                      </a:r>
                    </a:p>
                  </a:txBody>
                  <a:tcPr marL="68580" marR="68580" marT="34290" marB="34290"/>
                </a:tc>
                <a:extLst>
                  <a:ext uri="{0D108BD9-81ED-4DB2-BD59-A6C34878D82A}">
                    <a16:rowId xmlns:a16="http://schemas.microsoft.com/office/drawing/2014/main" val="10001"/>
                  </a:ext>
                </a:extLst>
              </a:tr>
              <a:tr h="1035011">
                <a:tc>
                  <a:txBody>
                    <a:bodyPr/>
                    <a:lstStyle/>
                    <a:p>
                      <a:pPr algn="l"/>
                      <a:endParaRPr lang="en-US" sz="800" dirty="0"/>
                    </a:p>
                  </a:txBody>
                  <a:tcPr marL="68580" marR="68580" marT="34290" marB="34290"/>
                </a:tc>
                <a:tc>
                  <a:txBody>
                    <a:bodyPr/>
                    <a:lstStyle/>
                    <a:p>
                      <a:pPr marL="0" marR="0" algn="l">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Engineering Controls</a:t>
                      </a:r>
                    </a:p>
                  </a:txBody>
                  <a:tcPr marL="68580" marR="68580" marT="34290" marB="34290" anchor="ctr"/>
                </a:tc>
                <a:tc>
                  <a:txBody>
                    <a:bodyPr/>
                    <a:lstStyle/>
                    <a:p>
                      <a:pPr marL="0" marR="0" algn="l">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Grounding, design of equipment to work outside the hazard zones.</a:t>
                      </a:r>
                    </a:p>
                  </a:txBody>
                  <a:tcPr marL="68580" marR="68580" marT="34290" marB="34290"/>
                </a:tc>
                <a:tc>
                  <a:txBody>
                    <a:bodyPr/>
                    <a:lstStyle/>
                    <a:p>
                      <a:pPr marL="0" marR="0" algn="l">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Dependent on understanding of systems and their design.</a:t>
                      </a:r>
                    </a:p>
                  </a:txBody>
                  <a:tcPr marL="68580" marR="68580" marT="34290" marB="34290"/>
                </a:tc>
                <a:extLst>
                  <a:ext uri="{0D108BD9-81ED-4DB2-BD59-A6C34878D82A}">
                    <a16:rowId xmlns:a16="http://schemas.microsoft.com/office/drawing/2014/main" val="10002"/>
                  </a:ext>
                </a:extLst>
              </a:tr>
              <a:tr h="1525094">
                <a:tc>
                  <a:txBody>
                    <a:bodyPr/>
                    <a:lstStyle/>
                    <a:p>
                      <a:pPr algn="l"/>
                      <a:endParaRPr lang="en-US" sz="2100" b="1" kern="1200" dirty="0">
                        <a:solidFill>
                          <a:schemeClr val="dk1"/>
                        </a:solidFill>
                        <a:effectLst/>
                        <a:latin typeface="+mn-lt"/>
                        <a:ea typeface="+mn-ea"/>
                        <a:cs typeface="+mn-cs"/>
                      </a:endParaRPr>
                    </a:p>
                    <a:p>
                      <a:pPr algn="l"/>
                      <a:endParaRPr lang="en-US" sz="2100" b="1" kern="1200" dirty="0">
                        <a:solidFill>
                          <a:schemeClr val="dk1"/>
                        </a:solidFill>
                        <a:effectLst/>
                        <a:latin typeface="+mn-lt"/>
                        <a:ea typeface="+mn-ea"/>
                        <a:cs typeface="+mn-cs"/>
                      </a:endParaRPr>
                    </a:p>
                    <a:p>
                      <a:pPr algn="l"/>
                      <a:r>
                        <a:rPr lang="en-US" sz="2100" b="1" kern="1200" dirty="0">
                          <a:solidFill>
                            <a:schemeClr val="dk1"/>
                          </a:solidFill>
                          <a:effectLst/>
                          <a:latin typeface="+mn-lt"/>
                          <a:ea typeface="+mn-ea"/>
                          <a:cs typeface="+mn-cs"/>
                        </a:rPr>
                        <a:t>Least</a:t>
                      </a:r>
                    </a:p>
                    <a:p>
                      <a:pPr algn="l"/>
                      <a:r>
                        <a:rPr lang="en-US" sz="2100" b="1" kern="1200" dirty="0">
                          <a:solidFill>
                            <a:schemeClr val="dk1"/>
                          </a:solidFill>
                          <a:effectLst/>
                          <a:latin typeface="+mn-lt"/>
                          <a:ea typeface="+mn-ea"/>
                          <a:cs typeface="+mn-cs"/>
                        </a:rPr>
                        <a:t>Effective</a:t>
                      </a:r>
                      <a:endParaRPr lang="en-US" sz="2100" dirty="0"/>
                    </a:p>
                  </a:txBody>
                  <a:tcPr marL="68580" marR="68580" marT="34290" marB="34290"/>
                </a:tc>
                <a:tc>
                  <a:txBody>
                    <a:bodyPr/>
                    <a:lstStyle/>
                    <a:p>
                      <a:pPr marL="0" marR="0" algn="l">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PPE</a:t>
                      </a:r>
                    </a:p>
                  </a:txBody>
                  <a:tcPr marL="68580" marR="68580" marT="34290" marB="34290" anchor="ctr"/>
                </a:tc>
                <a:tc>
                  <a:txBody>
                    <a:bodyPr/>
                    <a:lstStyle/>
                    <a:p>
                      <a:pPr marL="0" marR="0" algn="l">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Requires worker compliance;</a:t>
                      </a:r>
                    </a:p>
                    <a:p>
                      <a:pPr marL="0" marR="0" algn="l">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Adequate PPE must be determined prior to potential exposures.</a:t>
                      </a:r>
                    </a:p>
                  </a:txBody>
                  <a:tcPr marL="68580" marR="68580" marT="34290" marB="34290"/>
                </a:tc>
                <a:tc>
                  <a:txBody>
                    <a:bodyPr/>
                    <a:lstStyle/>
                    <a:p>
                      <a:pPr marL="0" marR="0" algn="l">
                        <a:lnSpc>
                          <a:spcPct val="107000"/>
                        </a:lnSpc>
                        <a:spcBef>
                          <a:spcPts val="0"/>
                        </a:spcBef>
                        <a:spcAft>
                          <a:spcPts val="800"/>
                        </a:spcAft>
                      </a:pPr>
                      <a:r>
                        <a:rPr lang="en-US" sz="18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Requires worker training</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PPE fitting, selection of proper PPE, maintenance and cleaning, wearing PPE when necessary.</a:t>
                      </a:r>
                    </a:p>
                  </a:txBody>
                  <a:tcPr marL="68580" marR="68580" marT="34290" marB="34290"/>
                </a:tc>
                <a:extLst>
                  <a:ext uri="{0D108BD9-81ED-4DB2-BD59-A6C34878D82A}">
                    <a16:rowId xmlns:a16="http://schemas.microsoft.com/office/drawing/2014/main" val="10003"/>
                  </a:ext>
                </a:extLst>
              </a:tr>
            </a:tbl>
          </a:graphicData>
        </a:graphic>
      </p:graphicFrame>
      <p:cxnSp>
        <p:nvCxnSpPr>
          <p:cNvPr id="7" name="Straight Arrow Connector 6" descr="Arrow shows From Most Effective to Least Effective&#10;&#10;"/>
          <p:cNvCxnSpPr>
            <a:cxnSpLocks/>
          </p:cNvCxnSpPr>
          <p:nvPr/>
        </p:nvCxnSpPr>
        <p:spPr>
          <a:xfrm flipH="1">
            <a:off x="936988" y="2055442"/>
            <a:ext cx="1" cy="3032038"/>
          </a:xfrm>
          <a:prstGeom prst="straightConnector1">
            <a:avLst/>
          </a:prstGeom>
          <a:ln w="984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5478DFDE-BC77-43BA-BF9D-75ABBEA4CA77}"/>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91002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2. Electrical safety standards</a:t>
            </a:r>
            <a:endParaRPr lang="en-US" sz="4000" dirty="0"/>
          </a:p>
        </p:txBody>
      </p:sp>
      <p:sp>
        <p:nvSpPr>
          <p:cNvPr id="3" name="Content Placeholder 2"/>
          <p:cNvSpPr>
            <a:spLocks noGrp="1"/>
          </p:cNvSpPr>
          <p:nvPr>
            <p:ph idx="1"/>
          </p:nvPr>
        </p:nvSpPr>
        <p:spPr>
          <a:xfrm>
            <a:off x="628650" y="1279479"/>
            <a:ext cx="7886700" cy="5291867"/>
          </a:xfrm>
        </p:spPr>
        <p:txBody>
          <a:bodyPr>
            <a:normAutofit lnSpcReduction="10000"/>
          </a:bodyPr>
          <a:lstStyle/>
          <a:p>
            <a:pPr marL="463550" indent="-463550">
              <a:buFont typeface="Wingdings" panose="05000000000000000000" pitchFamily="2" charset="2"/>
              <a:buChar char="q"/>
            </a:pPr>
            <a:r>
              <a:rPr lang="en-US" sz="2800" b="1" dirty="0"/>
              <a:t>Legal standards - </a:t>
            </a:r>
            <a:r>
              <a:rPr lang="en-US" sz="2800" dirty="0">
                <a:solidFill>
                  <a:srgbClr val="C00000"/>
                </a:solidFill>
              </a:rPr>
              <a:t>OSHA regulations</a:t>
            </a:r>
            <a:r>
              <a:rPr lang="en-US" sz="2800" dirty="0"/>
              <a:t>: </a:t>
            </a:r>
          </a:p>
          <a:p>
            <a:pPr marL="692150" indent="-457200">
              <a:buFont typeface="Wingdings" panose="05000000000000000000" pitchFamily="2" charset="2"/>
              <a:buChar char="Ø"/>
            </a:pPr>
            <a:r>
              <a:rPr lang="en-US" sz="2800" dirty="0"/>
              <a:t>Must be complied, but not necessarily the highest level of standard in protection.</a:t>
            </a:r>
          </a:p>
          <a:p>
            <a:pPr marL="692150" indent="-457200">
              <a:buFont typeface="Wingdings" panose="05000000000000000000" pitchFamily="2" charset="2"/>
              <a:buChar char="Ø"/>
            </a:pPr>
            <a:r>
              <a:rPr lang="en-US" sz="2800" b="1" dirty="0">
                <a:solidFill>
                  <a:srgbClr val="669900"/>
                </a:solidFill>
              </a:rPr>
              <a:t>Employers are encouraged to provide more protection to their workers than the minimum standard required in OSHA regulations.</a:t>
            </a:r>
          </a:p>
          <a:p>
            <a:pPr marL="692150" indent="-457200">
              <a:buFont typeface="Wingdings" panose="05000000000000000000" pitchFamily="2" charset="2"/>
              <a:buChar char="Ø"/>
            </a:pPr>
            <a:endParaRPr lang="en-US" sz="1600" b="1" dirty="0"/>
          </a:p>
          <a:p>
            <a:pPr marL="463550" indent="-463550">
              <a:buFont typeface="Wingdings" panose="05000000000000000000" pitchFamily="2" charset="2"/>
              <a:buChar char="q"/>
            </a:pPr>
            <a:r>
              <a:rPr lang="en-US" sz="2800" b="1" dirty="0"/>
              <a:t>Consensus Standards:</a:t>
            </a:r>
          </a:p>
          <a:p>
            <a:pPr marL="692150" indent="-457200">
              <a:buFont typeface="Wingdings" panose="05000000000000000000" pitchFamily="2" charset="2"/>
              <a:buChar char="Ø"/>
            </a:pPr>
            <a:r>
              <a:rPr lang="en-US" sz="2800" dirty="0"/>
              <a:t>NFPA (National Fire Protection Association)</a:t>
            </a:r>
          </a:p>
          <a:p>
            <a:pPr marL="692150" indent="-457200">
              <a:buFont typeface="Wingdings" panose="05000000000000000000" pitchFamily="2" charset="2"/>
              <a:buChar char="Ø"/>
            </a:pPr>
            <a:r>
              <a:rPr lang="en-US" sz="2800" dirty="0"/>
              <a:t>ASTM International (American Society for Testing and Materials)</a:t>
            </a:r>
          </a:p>
          <a:p>
            <a:pPr marL="692150" indent="-457200">
              <a:buFont typeface="Wingdings" panose="05000000000000000000" pitchFamily="2" charset="2"/>
              <a:buChar char="Ø"/>
            </a:pPr>
            <a:r>
              <a:rPr lang="en-US" sz="2800" dirty="0"/>
              <a:t>IEEE (Institute for Electrical and Electronics Engineers)</a:t>
            </a:r>
            <a:r>
              <a:rPr lang="en-US" sz="1800" dirty="0"/>
              <a:t> </a:t>
            </a:r>
          </a:p>
        </p:txBody>
      </p:sp>
      <p:sp>
        <p:nvSpPr>
          <p:cNvPr id="7" name="Footer Placeholder 3">
            <a:extLst>
              <a:ext uri="{FF2B5EF4-FFF2-40B4-BE49-F238E27FC236}">
                <a16:creationId xmlns:a16="http://schemas.microsoft.com/office/drawing/2014/main" id="{A7834468-110D-441A-BFF5-C112A2B86D0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41807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Electrical Safety Standards Overview </a:t>
            </a:r>
          </a:p>
        </p:txBody>
      </p:sp>
      <p:grpSp>
        <p:nvGrpSpPr>
          <p:cNvPr id="8" name="Group 7" descr="This diagram is an overview of Electrical Safety Standards.&#10;&#10;OSHA regulations outline employer obligations including workplace electrical safety and PPE requirements. Violators of OSHA regulations are subject to fines or prosecution. &#10;&#10;Three organizations have developed and published consensus standards related to electrical safety, including ASTM, NFPA and IEEE (Institute of Electrical and Electronics Engineers).&#10;">
            <a:extLst>
              <a:ext uri="{FF2B5EF4-FFF2-40B4-BE49-F238E27FC236}">
                <a16:creationId xmlns:a16="http://schemas.microsoft.com/office/drawing/2014/main" id="{B6169615-DB75-4651-B45E-667AF884E02C}"/>
              </a:ext>
            </a:extLst>
          </p:cNvPr>
          <p:cNvGrpSpPr/>
          <p:nvPr/>
        </p:nvGrpSpPr>
        <p:grpSpPr>
          <a:xfrm>
            <a:off x="178595" y="1211647"/>
            <a:ext cx="8651081" cy="5023279"/>
            <a:chOff x="178595" y="1081020"/>
            <a:chExt cx="8651081" cy="5023279"/>
          </a:xfrm>
        </p:grpSpPr>
        <p:sp>
          <p:nvSpPr>
            <p:cNvPr id="9" name="Flowchart: Process 8">
              <a:extLst>
                <a:ext uri="{FF2B5EF4-FFF2-40B4-BE49-F238E27FC236}">
                  <a16:creationId xmlns:a16="http://schemas.microsoft.com/office/drawing/2014/main" id="{788040EA-D65D-4916-A9C6-D7BBB1503867}"/>
                </a:ext>
              </a:extLst>
            </p:cNvPr>
            <p:cNvSpPr/>
            <p:nvPr/>
          </p:nvSpPr>
          <p:spPr>
            <a:xfrm>
              <a:off x="178595" y="1081020"/>
              <a:ext cx="2171701"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Regulations </a:t>
              </a:r>
            </a:p>
          </p:txBody>
        </p:sp>
        <p:sp>
          <p:nvSpPr>
            <p:cNvPr id="10" name="Flowchart: Process 9">
              <a:extLst>
                <a:ext uri="{FF2B5EF4-FFF2-40B4-BE49-F238E27FC236}">
                  <a16:creationId xmlns:a16="http://schemas.microsoft.com/office/drawing/2014/main" id="{13F21387-F143-40BF-848D-D41B1C4AA154}"/>
                </a:ext>
              </a:extLst>
            </p:cNvPr>
            <p:cNvSpPr/>
            <p:nvPr/>
          </p:nvSpPr>
          <p:spPr>
            <a:xfrm>
              <a:off x="2578895" y="1081020"/>
              <a:ext cx="6241255" cy="6858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Consensus standards</a:t>
              </a:r>
            </a:p>
          </p:txBody>
        </p:sp>
        <p:sp>
          <p:nvSpPr>
            <p:cNvPr id="11" name="Flowchart: Process 10">
              <a:extLst>
                <a:ext uri="{FF2B5EF4-FFF2-40B4-BE49-F238E27FC236}">
                  <a16:creationId xmlns:a16="http://schemas.microsoft.com/office/drawing/2014/main" id="{4AED2784-6623-4621-9DFE-391198DFA261}"/>
                </a:ext>
              </a:extLst>
            </p:cNvPr>
            <p:cNvSpPr/>
            <p:nvPr/>
          </p:nvSpPr>
          <p:spPr>
            <a:xfrm>
              <a:off x="178595" y="2028758"/>
              <a:ext cx="2057399" cy="685800"/>
            </a:xfrm>
            <a:prstGeom prst="flowChartProcess">
              <a:avLst/>
            </a:prstGeom>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OSHA</a:t>
              </a:r>
            </a:p>
          </p:txBody>
        </p:sp>
        <p:sp>
          <p:nvSpPr>
            <p:cNvPr id="12" name="Flowchart: Process 11">
              <a:extLst>
                <a:ext uri="{FF2B5EF4-FFF2-40B4-BE49-F238E27FC236}">
                  <a16:creationId xmlns:a16="http://schemas.microsoft.com/office/drawing/2014/main" id="{0DD0EBAA-1E6A-4619-BF22-69E21F4814DC}"/>
                </a:ext>
              </a:extLst>
            </p:cNvPr>
            <p:cNvSpPr/>
            <p:nvPr/>
          </p:nvSpPr>
          <p:spPr>
            <a:xfrm>
              <a:off x="2350296" y="2028762"/>
              <a:ext cx="2057399" cy="6858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ASTM</a:t>
              </a:r>
            </a:p>
          </p:txBody>
        </p:sp>
        <p:sp>
          <p:nvSpPr>
            <p:cNvPr id="13" name="Flowchart: Process 12">
              <a:extLst>
                <a:ext uri="{FF2B5EF4-FFF2-40B4-BE49-F238E27FC236}">
                  <a16:creationId xmlns:a16="http://schemas.microsoft.com/office/drawing/2014/main" id="{B7D06365-C8D3-4C0E-8EE1-F9F25F744A60}"/>
                </a:ext>
              </a:extLst>
            </p:cNvPr>
            <p:cNvSpPr/>
            <p:nvPr/>
          </p:nvSpPr>
          <p:spPr>
            <a:xfrm>
              <a:off x="4557715" y="2043053"/>
              <a:ext cx="2057399" cy="68580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NFPA</a:t>
              </a:r>
            </a:p>
          </p:txBody>
        </p:sp>
        <p:sp>
          <p:nvSpPr>
            <p:cNvPr id="14" name="Flowchart: Process 13">
              <a:extLst>
                <a:ext uri="{FF2B5EF4-FFF2-40B4-BE49-F238E27FC236}">
                  <a16:creationId xmlns:a16="http://schemas.microsoft.com/office/drawing/2014/main" id="{F465042F-7F56-4BE5-AB30-374FACFBA8FA}"/>
                </a:ext>
              </a:extLst>
            </p:cNvPr>
            <p:cNvSpPr/>
            <p:nvPr/>
          </p:nvSpPr>
          <p:spPr>
            <a:xfrm>
              <a:off x="6762751" y="2028758"/>
              <a:ext cx="2057399" cy="68580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IEEE</a:t>
              </a:r>
            </a:p>
          </p:txBody>
        </p:sp>
        <p:cxnSp>
          <p:nvCxnSpPr>
            <p:cNvPr id="15" name="Straight Connector 14">
              <a:extLst>
                <a:ext uri="{FF2B5EF4-FFF2-40B4-BE49-F238E27FC236}">
                  <a16:creationId xmlns:a16="http://schemas.microsoft.com/office/drawing/2014/main" id="{4F301CFD-C887-4C35-AE22-31CD1BA3DE8B}"/>
                </a:ext>
              </a:extLst>
            </p:cNvPr>
            <p:cNvCxnSpPr/>
            <p:nvPr/>
          </p:nvCxnSpPr>
          <p:spPr>
            <a:xfrm>
              <a:off x="5586414" y="1804923"/>
              <a:ext cx="0" cy="2619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69132A-5890-4DC8-A962-7E73D4B9B42F}"/>
                </a:ext>
              </a:extLst>
            </p:cNvPr>
            <p:cNvCxnSpPr/>
            <p:nvPr/>
          </p:nvCxnSpPr>
          <p:spPr>
            <a:xfrm>
              <a:off x="7791451" y="1804923"/>
              <a:ext cx="0" cy="2619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518773-1B5B-4F3C-A01C-2E5CFBE0DB58}"/>
                </a:ext>
              </a:extLst>
            </p:cNvPr>
            <p:cNvCxnSpPr/>
            <p:nvPr/>
          </p:nvCxnSpPr>
          <p:spPr>
            <a:xfrm>
              <a:off x="3369470" y="1766820"/>
              <a:ext cx="0" cy="2619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BD8B18-3C39-42C3-AC41-D8467F9124C0}"/>
                </a:ext>
              </a:extLst>
            </p:cNvPr>
            <p:cNvCxnSpPr>
              <a:stCxn id="9" idx="2"/>
            </p:cNvCxnSpPr>
            <p:nvPr/>
          </p:nvCxnSpPr>
          <p:spPr>
            <a:xfrm>
              <a:off x="1264446" y="1766820"/>
              <a:ext cx="0" cy="3000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Flowchart: Process 18">
              <a:extLst>
                <a:ext uri="{FF2B5EF4-FFF2-40B4-BE49-F238E27FC236}">
                  <a16:creationId xmlns:a16="http://schemas.microsoft.com/office/drawing/2014/main" id="{FDC3BD2D-7C9B-47A7-AFAD-375F442D9F8A}"/>
                </a:ext>
              </a:extLst>
            </p:cNvPr>
            <p:cNvSpPr/>
            <p:nvPr/>
          </p:nvSpPr>
          <p:spPr>
            <a:xfrm>
              <a:off x="381000" y="2809811"/>
              <a:ext cx="1854994" cy="1142996"/>
            </a:xfrm>
            <a:prstGeom prst="flowChartProcess">
              <a:avLst/>
            </a:prstGeom>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Workplace safety  </a:t>
              </a:r>
            </a:p>
          </p:txBody>
        </p:sp>
        <p:sp>
          <p:nvSpPr>
            <p:cNvPr id="20" name="Flowchart: Process 19">
              <a:extLst>
                <a:ext uri="{FF2B5EF4-FFF2-40B4-BE49-F238E27FC236}">
                  <a16:creationId xmlns:a16="http://schemas.microsoft.com/office/drawing/2014/main" id="{E9DDA440-93CC-45E4-8F14-0ACC1A936F56}"/>
                </a:ext>
              </a:extLst>
            </p:cNvPr>
            <p:cNvSpPr/>
            <p:nvPr/>
          </p:nvSpPr>
          <p:spPr>
            <a:xfrm>
              <a:off x="381000" y="4102754"/>
              <a:ext cx="1854994" cy="821537"/>
            </a:xfrm>
            <a:prstGeom prst="flowChartProcess">
              <a:avLst/>
            </a:prstGeom>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PPE</a:t>
              </a:r>
              <a:r>
                <a:rPr lang="en-US" sz="2600" b="1" dirty="0"/>
                <a:t> </a:t>
              </a:r>
              <a:r>
                <a:rPr lang="en-US" sz="2600" b="1" dirty="0">
                  <a:solidFill>
                    <a:schemeClr val="tx1"/>
                  </a:solidFill>
                </a:rPr>
                <a:t>requirement</a:t>
              </a:r>
            </a:p>
          </p:txBody>
        </p:sp>
        <p:cxnSp>
          <p:nvCxnSpPr>
            <p:cNvPr id="21" name="Straight Connector 20">
              <a:extLst>
                <a:ext uri="{FF2B5EF4-FFF2-40B4-BE49-F238E27FC236}">
                  <a16:creationId xmlns:a16="http://schemas.microsoft.com/office/drawing/2014/main" id="{6151CEDE-5F66-4B94-8A28-6612C8FCDA1C}"/>
                </a:ext>
              </a:extLst>
            </p:cNvPr>
            <p:cNvCxnSpPr/>
            <p:nvPr/>
          </p:nvCxnSpPr>
          <p:spPr>
            <a:xfrm>
              <a:off x="211930" y="2714558"/>
              <a:ext cx="0" cy="180254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734FA8-C018-4F12-A7CC-2991176DED3F}"/>
                </a:ext>
              </a:extLst>
            </p:cNvPr>
            <p:cNvCxnSpPr>
              <a:endCxn id="19" idx="1"/>
            </p:cNvCxnSpPr>
            <p:nvPr/>
          </p:nvCxnSpPr>
          <p:spPr>
            <a:xfrm>
              <a:off x="211930" y="3381309"/>
              <a:ext cx="1690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C86806-D3F7-44A5-94A6-60D6D36D240B}"/>
                </a:ext>
              </a:extLst>
            </p:cNvPr>
            <p:cNvCxnSpPr/>
            <p:nvPr/>
          </p:nvCxnSpPr>
          <p:spPr>
            <a:xfrm>
              <a:off x="185735" y="4517099"/>
              <a:ext cx="33814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A64555FD-6D18-43CB-97B3-68FC53ABD98B}"/>
                </a:ext>
              </a:extLst>
            </p:cNvPr>
            <p:cNvSpPr/>
            <p:nvPr/>
          </p:nvSpPr>
          <p:spPr>
            <a:xfrm>
              <a:off x="2578895" y="2783618"/>
              <a:ext cx="1833563" cy="1169189"/>
            </a:xfrm>
            <a:prstGeom prst="flowChartProcess">
              <a:avLst/>
            </a:prstGeom>
            <a:solidFill>
              <a:schemeClr val="accent2">
                <a:lumMod val="20000"/>
                <a:lumOff val="8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Materials and PPE specs</a:t>
              </a:r>
            </a:p>
          </p:txBody>
        </p:sp>
        <p:sp>
          <p:nvSpPr>
            <p:cNvPr id="25" name="Flowchart: Process 24">
              <a:extLst>
                <a:ext uri="{FF2B5EF4-FFF2-40B4-BE49-F238E27FC236}">
                  <a16:creationId xmlns:a16="http://schemas.microsoft.com/office/drawing/2014/main" id="{83DEEF10-B60C-4C82-B4E8-9E7589B2E877}"/>
                </a:ext>
              </a:extLst>
            </p:cNvPr>
            <p:cNvSpPr/>
            <p:nvPr/>
          </p:nvSpPr>
          <p:spPr>
            <a:xfrm>
              <a:off x="2578895" y="4109908"/>
              <a:ext cx="1828800" cy="814383"/>
            </a:xfrm>
            <a:prstGeom prst="flowChartProcess">
              <a:avLst/>
            </a:prstGeom>
            <a:solidFill>
              <a:schemeClr val="accent2">
                <a:lumMod val="20000"/>
                <a:lumOff val="8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PPE test methods </a:t>
              </a:r>
            </a:p>
          </p:txBody>
        </p:sp>
        <p:cxnSp>
          <p:nvCxnSpPr>
            <p:cNvPr id="26" name="Straight Connector 25">
              <a:extLst>
                <a:ext uri="{FF2B5EF4-FFF2-40B4-BE49-F238E27FC236}">
                  <a16:creationId xmlns:a16="http://schemas.microsoft.com/office/drawing/2014/main" id="{FFBD743D-4CA1-4AC6-A120-306E9DA2EF1C}"/>
                </a:ext>
              </a:extLst>
            </p:cNvPr>
            <p:cNvCxnSpPr/>
            <p:nvPr/>
          </p:nvCxnSpPr>
          <p:spPr>
            <a:xfrm flipH="1">
              <a:off x="2350296" y="2688365"/>
              <a:ext cx="38098" cy="1857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1E7CE0-0513-4E80-9590-AFEA15DEC8A6}"/>
                </a:ext>
              </a:extLst>
            </p:cNvPr>
            <p:cNvCxnSpPr>
              <a:endCxn id="24" idx="1"/>
            </p:cNvCxnSpPr>
            <p:nvPr/>
          </p:nvCxnSpPr>
          <p:spPr>
            <a:xfrm>
              <a:off x="2350296" y="3368212"/>
              <a:ext cx="22859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BF383-9E9A-43B2-B710-F9269A3D868F}"/>
                </a:ext>
              </a:extLst>
            </p:cNvPr>
            <p:cNvCxnSpPr/>
            <p:nvPr/>
          </p:nvCxnSpPr>
          <p:spPr>
            <a:xfrm>
              <a:off x="2350296" y="4545727"/>
              <a:ext cx="397669"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Flowchart: Process 28">
              <a:extLst>
                <a:ext uri="{FF2B5EF4-FFF2-40B4-BE49-F238E27FC236}">
                  <a16:creationId xmlns:a16="http://schemas.microsoft.com/office/drawing/2014/main" id="{6538AD15-BF3B-4368-90F7-57BB7B9415AC}"/>
                </a:ext>
              </a:extLst>
            </p:cNvPr>
            <p:cNvSpPr/>
            <p:nvPr/>
          </p:nvSpPr>
          <p:spPr>
            <a:xfrm>
              <a:off x="4781551" y="2788348"/>
              <a:ext cx="1833563" cy="1169189"/>
            </a:xfrm>
            <a:prstGeom prst="flowChartProcess">
              <a:avLst/>
            </a:prstGeom>
            <a:solidFill>
              <a:schemeClr val="accent6">
                <a:lumMod val="40000"/>
                <a:lumOff val="6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Workplace safety  NFPA 70E</a:t>
              </a:r>
            </a:p>
          </p:txBody>
        </p:sp>
        <p:sp>
          <p:nvSpPr>
            <p:cNvPr id="30" name="Flowchart: Process 29">
              <a:extLst>
                <a:ext uri="{FF2B5EF4-FFF2-40B4-BE49-F238E27FC236}">
                  <a16:creationId xmlns:a16="http://schemas.microsoft.com/office/drawing/2014/main" id="{7A84DED4-6EED-48AD-AE3C-D986671689EA}"/>
                </a:ext>
              </a:extLst>
            </p:cNvPr>
            <p:cNvSpPr/>
            <p:nvPr/>
          </p:nvSpPr>
          <p:spPr>
            <a:xfrm>
              <a:off x="4781551" y="4143267"/>
              <a:ext cx="1833563" cy="1066840"/>
            </a:xfrm>
            <a:prstGeom prst="flowChartProcess">
              <a:avLst/>
            </a:prstGeom>
            <a:solidFill>
              <a:schemeClr val="accent6">
                <a:lumMod val="40000"/>
                <a:lumOff val="6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Equipment </a:t>
              </a:r>
              <a:r>
                <a:rPr lang="en-US" sz="2600" b="1" dirty="0" err="1">
                  <a:solidFill>
                    <a:schemeClr val="tx1"/>
                  </a:solidFill>
                </a:rPr>
                <a:t>maint</a:t>
              </a:r>
              <a:r>
                <a:rPr lang="en-US" sz="2600" b="1" dirty="0">
                  <a:solidFill>
                    <a:schemeClr val="tx1"/>
                  </a:solidFill>
                </a:rPr>
                <a:t>.     NFPA 70B</a:t>
              </a:r>
            </a:p>
          </p:txBody>
        </p:sp>
        <p:cxnSp>
          <p:nvCxnSpPr>
            <p:cNvPr id="31" name="Straight Connector 30">
              <a:extLst>
                <a:ext uri="{FF2B5EF4-FFF2-40B4-BE49-F238E27FC236}">
                  <a16:creationId xmlns:a16="http://schemas.microsoft.com/office/drawing/2014/main" id="{88869947-EB1C-4F6D-A613-09A199CA26A7}"/>
                </a:ext>
              </a:extLst>
            </p:cNvPr>
            <p:cNvCxnSpPr/>
            <p:nvPr/>
          </p:nvCxnSpPr>
          <p:spPr>
            <a:xfrm>
              <a:off x="4591050" y="2693095"/>
              <a:ext cx="0" cy="28622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261AA9D-486C-4373-A85B-D9EB90102CAB}"/>
                </a:ext>
              </a:extLst>
            </p:cNvPr>
            <p:cNvCxnSpPr>
              <a:endCxn id="29" idx="1"/>
            </p:cNvCxnSpPr>
            <p:nvPr/>
          </p:nvCxnSpPr>
          <p:spPr>
            <a:xfrm>
              <a:off x="4552952" y="3372942"/>
              <a:ext cx="22859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3F27FC3-AE81-4174-9826-23304D939F3C}"/>
                </a:ext>
              </a:extLst>
            </p:cNvPr>
            <p:cNvCxnSpPr/>
            <p:nvPr/>
          </p:nvCxnSpPr>
          <p:spPr>
            <a:xfrm>
              <a:off x="4612481" y="4617158"/>
              <a:ext cx="33814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Flowchart: Process 33">
              <a:extLst>
                <a:ext uri="{FF2B5EF4-FFF2-40B4-BE49-F238E27FC236}">
                  <a16:creationId xmlns:a16="http://schemas.microsoft.com/office/drawing/2014/main" id="{41FA7BAA-F647-43DB-9363-E0F80273D2A9}"/>
                </a:ext>
              </a:extLst>
            </p:cNvPr>
            <p:cNvSpPr/>
            <p:nvPr/>
          </p:nvSpPr>
          <p:spPr>
            <a:xfrm>
              <a:off x="4781552" y="5338695"/>
              <a:ext cx="1833562" cy="757237"/>
            </a:xfrm>
            <a:prstGeom prst="flowChartProcess">
              <a:avLst/>
            </a:prstGeom>
            <a:solidFill>
              <a:schemeClr val="accent6">
                <a:lumMod val="40000"/>
                <a:lumOff val="6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NEC </a:t>
              </a:r>
            </a:p>
            <a:p>
              <a:pPr algn="ctr"/>
              <a:r>
                <a:rPr lang="en-US" sz="2600" b="1" dirty="0">
                  <a:solidFill>
                    <a:schemeClr val="tx1"/>
                  </a:solidFill>
                </a:rPr>
                <a:t>NFPA 70</a:t>
              </a:r>
            </a:p>
          </p:txBody>
        </p:sp>
        <p:cxnSp>
          <p:nvCxnSpPr>
            <p:cNvPr id="35" name="Straight Connector 34">
              <a:extLst>
                <a:ext uri="{FF2B5EF4-FFF2-40B4-BE49-F238E27FC236}">
                  <a16:creationId xmlns:a16="http://schemas.microsoft.com/office/drawing/2014/main" id="{8290752D-4958-4C48-9AED-40C0E59829DD}"/>
                </a:ext>
              </a:extLst>
            </p:cNvPr>
            <p:cNvCxnSpPr/>
            <p:nvPr/>
          </p:nvCxnSpPr>
          <p:spPr>
            <a:xfrm>
              <a:off x="4591050" y="5555321"/>
              <a:ext cx="33814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Flowchart: Process 35">
              <a:extLst>
                <a:ext uri="{FF2B5EF4-FFF2-40B4-BE49-F238E27FC236}">
                  <a16:creationId xmlns:a16="http://schemas.microsoft.com/office/drawing/2014/main" id="{C7681E63-D8E7-4762-9A71-0E00E15AA976}"/>
                </a:ext>
              </a:extLst>
            </p:cNvPr>
            <p:cNvSpPr/>
            <p:nvPr/>
          </p:nvSpPr>
          <p:spPr>
            <a:xfrm>
              <a:off x="6926814" y="2917968"/>
              <a:ext cx="1902862" cy="645382"/>
            </a:xfrm>
            <a:prstGeom prst="flowChartProcess">
              <a:avLst/>
            </a:prstGeom>
            <a:solidFill>
              <a:schemeClr val="accent5">
                <a:lumMod val="20000"/>
                <a:lumOff val="8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NESC®</a:t>
              </a:r>
            </a:p>
          </p:txBody>
        </p:sp>
        <p:sp>
          <p:nvSpPr>
            <p:cNvPr id="37" name="Flowchart: Process 36">
              <a:extLst>
                <a:ext uri="{FF2B5EF4-FFF2-40B4-BE49-F238E27FC236}">
                  <a16:creationId xmlns:a16="http://schemas.microsoft.com/office/drawing/2014/main" id="{AE902BFE-DC67-4C48-8BB7-E28FD2517786}"/>
                </a:ext>
              </a:extLst>
            </p:cNvPr>
            <p:cNvSpPr/>
            <p:nvPr/>
          </p:nvSpPr>
          <p:spPr>
            <a:xfrm>
              <a:off x="6996113" y="3766760"/>
              <a:ext cx="1833563" cy="1131673"/>
            </a:xfrm>
            <a:prstGeom prst="flowChartProcess">
              <a:avLst/>
            </a:prstGeom>
            <a:solidFill>
              <a:schemeClr val="accent5">
                <a:lumMod val="20000"/>
                <a:lumOff val="8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Equipment design</a:t>
              </a:r>
            </a:p>
            <a:p>
              <a:pPr algn="ctr"/>
              <a:r>
                <a:rPr lang="en-US" sz="2600" b="1" dirty="0">
                  <a:solidFill>
                    <a:schemeClr val="tx1"/>
                  </a:solidFill>
                </a:rPr>
                <a:t>IEEE 1814  </a:t>
              </a:r>
            </a:p>
          </p:txBody>
        </p:sp>
        <p:cxnSp>
          <p:nvCxnSpPr>
            <p:cNvPr id="38" name="Straight Connector 37">
              <a:extLst>
                <a:ext uri="{FF2B5EF4-FFF2-40B4-BE49-F238E27FC236}">
                  <a16:creationId xmlns:a16="http://schemas.microsoft.com/office/drawing/2014/main" id="{A51A799F-4189-4D48-B937-99F736739D6A}"/>
                </a:ext>
              </a:extLst>
            </p:cNvPr>
            <p:cNvCxnSpPr/>
            <p:nvPr/>
          </p:nvCxnSpPr>
          <p:spPr>
            <a:xfrm>
              <a:off x="6805612" y="2701461"/>
              <a:ext cx="0" cy="286222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DEABBDB-D82F-4D1C-9C88-AB15884C51ED}"/>
                </a:ext>
              </a:extLst>
            </p:cNvPr>
            <p:cNvCxnSpPr>
              <a:cxnSpLocks/>
              <a:endCxn id="36" idx="1"/>
            </p:cNvCxnSpPr>
            <p:nvPr/>
          </p:nvCxnSpPr>
          <p:spPr>
            <a:xfrm>
              <a:off x="6827043" y="3240659"/>
              <a:ext cx="997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682C1D-5058-4FA9-8458-FCDC2B561AC1}"/>
                </a:ext>
              </a:extLst>
            </p:cNvPr>
            <p:cNvCxnSpPr/>
            <p:nvPr/>
          </p:nvCxnSpPr>
          <p:spPr>
            <a:xfrm>
              <a:off x="6827043" y="4305484"/>
              <a:ext cx="33814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Flowchart: Process 40">
              <a:extLst>
                <a:ext uri="{FF2B5EF4-FFF2-40B4-BE49-F238E27FC236}">
                  <a16:creationId xmlns:a16="http://schemas.microsoft.com/office/drawing/2014/main" id="{DE5B3E17-FABE-42E0-BEE3-430240A4839C}"/>
                </a:ext>
              </a:extLst>
            </p:cNvPr>
            <p:cNvSpPr/>
            <p:nvPr/>
          </p:nvSpPr>
          <p:spPr>
            <a:xfrm>
              <a:off x="6996114" y="5094559"/>
              <a:ext cx="1833562" cy="1009740"/>
            </a:xfrm>
            <a:prstGeom prst="flowChartProcess">
              <a:avLst/>
            </a:prstGeom>
            <a:solidFill>
              <a:schemeClr val="accent5">
                <a:lumMod val="20000"/>
                <a:lumOff val="8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IEEE 1584 arc calculation</a:t>
              </a:r>
            </a:p>
          </p:txBody>
        </p:sp>
        <p:cxnSp>
          <p:nvCxnSpPr>
            <p:cNvPr id="42" name="Straight Connector 41">
              <a:extLst>
                <a:ext uri="{FF2B5EF4-FFF2-40B4-BE49-F238E27FC236}">
                  <a16:creationId xmlns:a16="http://schemas.microsoft.com/office/drawing/2014/main" id="{D941D529-D25B-414C-B5E5-43D9D4B138F6}"/>
                </a:ext>
              </a:extLst>
            </p:cNvPr>
            <p:cNvCxnSpPr/>
            <p:nvPr/>
          </p:nvCxnSpPr>
          <p:spPr>
            <a:xfrm>
              <a:off x="6805612" y="5563687"/>
              <a:ext cx="33814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CEEFE655-6D69-45DD-B256-77D9DEFB943D}"/>
                </a:ext>
              </a:extLst>
            </p:cNvPr>
            <p:cNvSpPr/>
            <p:nvPr/>
          </p:nvSpPr>
          <p:spPr>
            <a:xfrm>
              <a:off x="296465" y="5257597"/>
              <a:ext cx="1953816" cy="814383"/>
            </a:xfrm>
            <a:prstGeom prst="flowChartProcess">
              <a:avLst/>
            </a:prstGeom>
            <a:solidFill>
              <a:schemeClr val="accent2">
                <a:lumMod val="20000"/>
                <a:lumOff val="8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Arc PPE test methods </a:t>
              </a:r>
            </a:p>
          </p:txBody>
        </p:sp>
        <p:sp>
          <p:nvSpPr>
            <p:cNvPr id="44" name="Flowchart: Process 43">
              <a:extLst>
                <a:ext uri="{FF2B5EF4-FFF2-40B4-BE49-F238E27FC236}">
                  <a16:creationId xmlns:a16="http://schemas.microsoft.com/office/drawing/2014/main" id="{91436536-563F-4A7A-9D48-DA0FAE15FE20}"/>
                </a:ext>
              </a:extLst>
            </p:cNvPr>
            <p:cNvSpPr/>
            <p:nvPr/>
          </p:nvSpPr>
          <p:spPr>
            <a:xfrm>
              <a:off x="2464595" y="5218473"/>
              <a:ext cx="1947863" cy="814383"/>
            </a:xfrm>
            <a:prstGeom prst="flowChartProcess">
              <a:avLst/>
            </a:prstGeom>
            <a:solidFill>
              <a:schemeClr val="accent2">
                <a:lumMod val="20000"/>
                <a:lumOff val="80000"/>
              </a:schemeClr>
            </a:solidFill>
            <a:effectLst>
              <a:outerShdw blurRad="533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tx1"/>
                  </a:solidFill>
                </a:rPr>
                <a:t>Shock PPE test methods </a:t>
              </a:r>
            </a:p>
          </p:txBody>
        </p:sp>
        <p:cxnSp>
          <p:nvCxnSpPr>
            <p:cNvPr id="45" name="Straight Connector 44">
              <a:extLst>
                <a:ext uri="{FF2B5EF4-FFF2-40B4-BE49-F238E27FC236}">
                  <a16:creationId xmlns:a16="http://schemas.microsoft.com/office/drawing/2014/main" id="{05F720A1-2205-4608-BEB3-6DECBE1ED538}"/>
                </a:ext>
              </a:extLst>
            </p:cNvPr>
            <p:cNvCxnSpPr/>
            <p:nvPr/>
          </p:nvCxnSpPr>
          <p:spPr>
            <a:xfrm>
              <a:off x="1200150" y="5094559"/>
              <a:ext cx="2297908"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9D6DD84-1B2B-4CD9-9988-260B22186F5F}"/>
                </a:ext>
              </a:extLst>
            </p:cNvPr>
            <p:cNvCxnSpPr>
              <a:stCxn id="25" idx="2"/>
            </p:cNvCxnSpPr>
            <p:nvPr/>
          </p:nvCxnSpPr>
          <p:spPr>
            <a:xfrm>
              <a:off x="3493295" y="4924291"/>
              <a:ext cx="7146" cy="3022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EA9736-BBDD-4E15-96BC-1EB53A355563}"/>
                </a:ext>
              </a:extLst>
            </p:cNvPr>
            <p:cNvCxnSpPr/>
            <p:nvPr/>
          </p:nvCxnSpPr>
          <p:spPr>
            <a:xfrm>
              <a:off x="1202532" y="5106454"/>
              <a:ext cx="7146" cy="210312"/>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7" name="Footer Placeholder 3">
            <a:extLst>
              <a:ext uri="{FF2B5EF4-FFF2-40B4-BE49-F238E27FC236}">
                <a16:creationId xmlns:a16="http://schemas.microsoft.com/office/drawing/2014/main" id="{A7834468-110D-441A-BFF5-C112A2B86D0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74253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3. OSHA Regulations (overview)</a:t>
            </a:r>
            <a:endParaRPr lang="en-US" sz="4000" dirty="0"/>
          </a:p>
        </p:txBody>
      </p:sp>
      <p:sp>
        <p:nvSpPr>
          <p:cNvPr id="3" name="Content Placeholder 2"/>
          <p:cNvSpPr>
            <a:spLocks noGrp="1"/>
          </p:cNvSpPr>
          <p:nvPr>
            <p:ph idx="1"/>
          </p:nvPr>
        </p:nvSpPr>
        <p:spPr>
          <a:xfrm>
            <a:off x="628650" y="1409699"/>
            <a:ext cx="7886700" cy="5311775"/>
          </a:xfrm>
        </p:spPr>
        <p:txBody>
          <a:bodyPr>
            <a:normAutofit/>
          </a:bodyPr>
          <a:lstStyle/>
          <a:p>
            <a:pPr marL="463550" indent="-463550">
              <a:buFont typeface="Wingdings" panose="05000000000000000000" pitchFamily="2" charset="2"/>
              <a:buChar char="q"/>
            </a:pPr>
            <a:r>
              <a:rPr lang="en-US" sz="2800" dirty="0"/>
              <a:t>Compliance with OSHA electrical safety standards are </a:t>
            </a:r>
            <a:r>
              <a:rPr lang="en-US" sz="2800" b="1" dirty="0"/>
              <a:t>required by law</a:t>
            </a:r>
            <a:r>
              <a:rPr lang="en-US" sz="2800" dirty="0"/>
              <a:t>. </a:t>
            </a:r>
          </a:p>
          <a:p>
            <a:pPr marL="463550" indent="-463550">
              <a:buFont typeface="Wingdings" panose="05000000000000000000" pitchFamily="2" charset="2"/>
              <a:buChar char="q"/>
            </a:pPr>
            <a:endParaRPr lang="en-US" sz="1500" dirty="0"/>
          </a:p>
          <a:p>
            <a:pPr marL="463550" indent="-463550">
              <a:buFont typeface="Wingdings" panose="05000000000000000000" pitchFamily="2" charset="2"/>
              <a:buChar char="q"/>
            </a:pPr>
            <a:r>
              <a:rPr lang="en-US" sz="2800" b="1" dirty="0"/>
              <a:t>Title 29 – Department of Labor</a:t>
            </a:r>
          </a:p>
          <a:p>
            <a:pPr marL="635000" indent="-457200">
              <a:buFont typeface="Wingdings" panose="05000000000000000000" pitchFamily="2" charset="2"/>
              <a:buChar char="Ø"/>
            </a:pPr>
            <a:r>
              <a:rPr lang="en-US" sz="2700" dirty="0"/>
              <a:t>one of fifty titles comprising the United States </a:t>
            </a:r>
            <a:r>
              <a:rPr lang="en-US" sz="2700" b="1" dirty="0"/>
              <a:t>Code of Federal Regulations (CFR)</a:t>
            </a:r>
          </a:p>
          <a:p>
            <a:pPr marL="635000" indent="-457200">
              <a:buFont typeface="Wingdings" panose="05000000000000000000" pitchFamily="2" charset="2"/>
              <a:buChar char="Ø"/>
            </a:pPr>
            <a:r>
              <a:rPr lang="en-US" sz="2700" dirty="0"/>
              <a:t>containing the principal </a:t>
            </a:r>
            <a:r>
              <a:rPr lang="en-US" sz="2700" b="1" dirty="0"/>
              <a:t>set of rules and regulations</a:t>
            </a:r>
            <a:r>
              <a:rPr lang="en-US" sz="2700" dirty="0"/>
              <a:t> issued by federal agencies </a:t>
            </a:r>
            <a:r>
              <a:rPr lang="en-US" sz="2700" b="1" dirty="0"/>
              <a:t>regarding labor</a:t>
            </a:r>
          </a:p>
          <a:p>
            <a:pPr marL="635000" indent="-457200">
              <a:buFont typeface="Wingdings" panose="05000000000000000000" pitchFamily="2" charset="2"/>
              <a:buChar char="Ø"/>
            </a:pPr>
            <a:r>
              <a:rPr lang="en-US" sz="2700" dirty="0"/>
              <a:t>available in </a:t>
            </a:r>
            <a:r>
              <a:rPr lang="en-US" sz="2700" b="1" dirty="0"/>
              <a:t>digital and printed form</a:t>
            </a:r>
            <a:r>
              <a:rPr lang="en-US" sz="2700" dirty="0"/>
              <a:t>, and can be referenced online using the </a:t>
            </a:r>
            <a:r>
              <a:rPr lang="en-US" sz="2700" b="1" u="sng" dirty="0">
                <a:hlinkClick r:id="rId3"/>
              </a:rPr>
              <a:t>Electronic Code of Federal Regulations</a:t>
            </a:r>
            <a:r>
              <a:rPr lang="en-US" sz="2700" dirty="0"/>
              <a:t> (e-CFR).</a:t>
            </a:r>
          </a:p>
        </p:txBody>
      </p:sp>
      <p:sp>
        <p:nvSpPr>
          <p:cNvPr id="7" name="Footer Placeholder 3">
            <a:extLst>
              <a:ext uri="{FF2B5EF4-FFF2-40B4-BE49-F238E27FC236}">
                <a16:creationId xmlns:a16="http://schemas.microsoft.com/office/drawing/2014/main" id="{06CB546A-956C-46F2-800A-5F3F1EF18F4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91345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72" y="209413"/>
            <a:ext cx="7886700" cy="933586"/>
          </a:xfrm>
        </p:spPr>
        <p:txBody>
          <a:bodyPr>
            <a:normAutofit/>
          </a:bodyPr>
          <a:lstStyle/>
          <a:p>
            <a:pPr algn="ctr"/>
            <a:r>
              <a:rPr lang="en-US" sz="4000" b="1">
                <a:solidFill>
                  <a:srgbClr val="0000CC"/>
                </a:solidFill>
              </a:rPr>
              <a:t>OSHA Labor Regulations (overview)</a:t>
            </a:r>
            <a:endParaRPr lang="en-US" sz="4000" dirty="0"/>
          </a:p>
        </p:txBody>
      </p:sp>
      <p:pic>
        <p:nvPicPr>
          <p:cNvPr id="13" name="Picture 12" descr="Title 29 Code of Federal Regulations are the Department of Labor Regulations and Legal Rules published through specific procedures determined by the Occupational Safety and Health Act.&#10;OSHA electrical safety standards are found in both Part 1910 and Part 1926.&#10;">
            <a:extLst>
              <a:ext uri="{FF2B5EF4-FFF2-40B4-BE49-F238E27FC236}">
                <a16:creationId xmlns:a16="http://schemas.microsoft.com/office/drawing/2014/main" id="{2B38B2F8-E337-4F3C-B708-301C2EFBFC09}"/>
              </a:ext>
            </a:extLst>
          </p:cNvPr>
          <p:cNvPicPr>
            <a:picLocks noChangeAspect="1"/>
          </p:cNvPicPr>
          <p:nvPr/>
        </p:nvPicPr>
        <p:blipFill>
          <a:blip r:embed="rId3"/>
          <a:stretch>
            <a:fillRect/>
          </a:stretch>
        </p:blipFill>
        <p:spPr>
          <a:xfrm>
            <a:off x="322323" y="1142999"/>
            <a:ext cx="8821677" cy="5206435"/>
          </a:xfrm>
          <a:prstGeom prst="rect">
            <a:avLst/>
          </a:prstGeom>
        </p:spPr>
      </p:pic>
      <p:sp>
        <p:nvSpPr>
          <p:cNvPr id="19" name="Footer Placeholder 3">
            <a:extLst>
              <a:ext uri="{FF2B5EF4-FFF2-40B4-BE49-F238E27FC236}">
                <a16:creationId xmlns:a16="http://schemas.microsoft.com/office/drawing/2014/main" id="{5558C7B3-648D-47E8-9572-85688108FB89}"/>
              </a:ext>
            </a:extLst>
          </p:cNvPr>
          <p:cNvSpPr>
            <a:spLocks noGrp="1"/>
          </p:cNvSpPr>
          <p:nvPr>
            <p:ph type="ftr" sz="quarter" idx="11"/>
          </p:nvPr>
        </p:nvSpPr>
        <p:spPr>
          <a:xfrm>
            <a:off x="2907792" y="6356352"/>
            <a:ext cx="3276600" cy="365123"/>
          </a:xfrm>
        </p:spPr>
        <p:txBody>
          <a:bodyPr/>
          <a:lstStyle/>
          <a:p>
            <a:r>
              <a:rPr lang="en-US" sz="1000"/>
              <a:t>Supported by OSHA Susan Harwood Grant SH-05153-SH9</a:t>
            </a:r>
            <a:endParaRPr lang="en-US" sz="10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1721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OSHA Applicability for Wind Energy Industry </a:t>
            </a:r>
            <a:endParaRPr lang="en-US" sz="4000" dirty="0"/>
          </a:p>
        </p:txBody>
      </p:sp>
      <p:sp>
        <p:nvSpPr>
          <p:cNvPr id="3" name="Content Placeholder 2"/>
          <p:cNvSpPr>
            <a:spLocks noGrp="1"/>
          </p:cNvSpPr>
          <p:nvPr>
            <p:ph idx="1"/>
          </p:nvPr>
        </p:nvSpPr>
        <p:spPr>
          <a:xfrm>
            <a:off x="628650" y="1692322"/>
            <a:ext cx="7886700" cy="4651328"/>
          </a:xfrm>
        </p:spPr>
        <p:txBody>
          <a:bodyPr>
            <a:normAutofit/>
          </a:bodyPr>
          <a:lstStyle/>
          <a:p>
            <a:pPr marL="463550" indent="-463550">
              <a:buFont typeface="Wingdings" panose="05000000000000000000" pitchFamily="2" charset="2"/>
              <a:buChar char="q"/>
            </a:pPr>
            <a:r>
              <a:rPr lang="en-US" sz="2800" dirty="0"/>
              <a:t>Two parts are applicable in regards of live work safety depending on project stages:</a:t>
            </a:r>
          </a:p>
          <a:p>
            <a:pPr marL="463550" indent="-463550">
              <a:buFont typeface="Wingdings" panose="05000000000000000000" pitchFamily="2" charset="2"/>
              <a:buChar char="q"/>
            </a:pPr>
            <a:endParaRPr lang="en-US" sz="1500" dirty="0"/>
          </a:p>
          <a:p>
            <a:pPr marL="685800" indent="-457200">
              <a:buFont typeface="Wingdings" panose="05000000000000000000" pitchFamily="2" charset="2"/>
              <a:buChar char="Ø"/>
            </a:pPr>
            <a:r>
              <a:rPr lang="en-US" sz="2800" b="1" dirty="0">
                <a:solidFill>
                  <a:srgbClr val="669900"/>
                </a:solidFill>
              </a:rPr>
              <a:t>Construction (erection) </a:t>
            </a:r>
            <a:r>
              <a:rPr lang="en-US" sz="2800" dirty="0">
                <a:solidFill>
                  <a:srgbClr val="669900"/>
                </a:solidFill>
              </a:rPr>
              <a:t>of new wind turbine towers:</a:t>
            </a:r>
          </a:p>
          <a:p>
            <a:pPr marL="914400" indent="-457200">
              <a:buFont typeface="Wingdings" panose="05000000000000000000" pitchFamily="2" charset="2"/>
              <a:buChar char="ü"/>
            </a:pPr>
            <a:r>
              <a:rPr lang="en-US" sz="2800" dirty="0">
                <a:solidFill>
                  <a:srgbClr val="669900"/>
                </a:solidFill>
              </a:rPr>
              <a:t>Regulated by </a:t>
            </a:r>
            <a:r>
              <a:rPr lang="en-US" sz="2800" b="1" dirty="0">
                <a:solidFill>
                  <a:srgbClr val="669900"/>
                </a:solidFill>
              </a:rPr>
              <a:t>Part 1926</a:t>
            </a:r>
          </a:p>
          <a:p>
            <a:pPr marL="914400" indent="-457200">
              <a:buFont typeface="Wingdings" panose="05000000000000000000" pitchFamily="2" charset="2"/>
              <a:buChar char="ü"/>
            </a:pPr>
            <a:endParaRPr lang="en-US" sz="1500" b="1" dirty="0">
              <a:solidFill>
                <a:srgbClr val="669900"/>
              </a:solidFill>
            </a:endParaRPr>
          </a:p>
          <a:p>
            <a:pPr marL="688975" indent="-523875">
              <a:buFont typeface="Wingdings" panose="05000000000000000000" pitchFamily="2" charset="2"/>
              <a:buChar char="Ø"/>
              <a:tabLst>
                <a:tab pos="688975" algn="l"/>
              </a:tabLst>
            </a:pPr>
            <a:r>
              <a:rPr lang="en-US" sz="2800" b="1" dirty="0">
                <a:solidFill>
                  <a:srgbClr val="0000CC"/>
                </a:solidFill>
              </a:rPr>
              <a:t>Operation and maintenance </a:t>
            </a:r>
            <a:r>
              <a:rPr lang="en-US" sz="2800" dirty="0">
                <a:solidFill>
                  <a:srgbClr val="0000CC"/>
                </a:solidFill>
              </a:rPr>
              <a:t>on commissioned towers:</a:t>
            </a:r>
          </a:p>
          <a:p>
            <a:pPr marL="914400" indent="-449263">
              <a:buFont typeface="Wingdings" panose="05000000000000000000" pitchFamily="2" charset="2"/>
              <a:buChar char="ü"/>
            </a:pPr>
            <a:r>
              <a:rPr lang="en-US" sz="2800" dirty="0">
                <a:solidFill>
                  <a:srgbClr val="0000CC"/>
                </a:solidFill>
              </a:rPr>
              <a:t>Regulated by Part </a:t>
            </a:r>
            <a:r>
              <a:rPr lang="en-US" sz="2800" b="1" dirty="0">
                <a:solidFill>
                  <a:srgbClr val="0000CC"/>
                </a:solidFill>
              </a:rPr>
              <a:t>1910</a:t>
            </a:r>
            <a:endParaRPr lang="en-US" sz="2800" dirty="0"/>
          </a:p>
        </p:txBody>
      </p:sp>
      <p:sp>
        <p:nvSpPr>
          <p:cNvPr id="7" name="Footer Placeholder 3">
            <a:extLst>
              <a:ext uri="{FF2B5EF4-FFF2-40B4-BE49-F238E27FC236}">
                <a16:creationId xmlns:a16="http://schemas.microsoft.com/office/drawing/2014/main" id="{F9C0CB72-1D67-4133-A8B8-779116B297D0}"/>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8665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9E2F873-BFC2-434E-AF03-18BA6194A8BA}"/>
              </a:ext>
            </a:extLst>
          </p:cNvPr>
          <p:cNvSpPr>
            <a:spLocks noGrp="1"/>
          </p:cNvSpPr>
          <p:nvPr>
            <p:ph type="title"/>
          </p:nvPr>
        </p:nvSpPr>
        <p:spPr>
          <a:xfrm>
            <a:off x="628650" y="351680"/>
            <a:ext cx="7886700" cy="890468"/>
          </a:xfrm>
        </p:spPr>
        <p:txBody>
          <a:bodyPr>
            <a:normAutofit/>
          </a:bodyPr>
          <a:lstStyle/>
          <a:p>
            <a:pPr algn="ctr"/>
            <a:r>
              <a:rPr lang="en-US" sz="4000" b="1" dirty="0">
                <a:solidFill>
                  <a:srgbClr val="0000CC"/>
                </a:solidFill>
                <a:latin typeface="+mn-lt"/>
              </a:rPr>
              <a:t>Acknowledgement</a:t>
            </a:r>
          </a:p>
        </p:txBody>
      </p:sp>
      <p:sp>
        <p:nvSpPr>
          <p:cNvPr id="17" name="Content Placeholder 2">
            <a:extLst>
              <a:ext uri="{FF2B5EF4-FFF2-40B4-BE49-F238E27FC236}">
                <a16:creationId xmlns:a16="http://schemas.microsoft.com/office/drawing/2014/main" id="{51654FD1-5188-4DC4-AAE2-1073ED30BDDE}"/>
              </a:ext>
            </a:extLst>
          </p:cNvPr>
          <p:cNvSpPr>
            <a:spLocks noGrp="1"/>
          </p:cNvSpPr>
          <p:nvPr>
            <p:ph idx="1"/>
          </p:nvPr>
        </p:nvSpPr>
        <p:spPr>
          <a:xfrm>
            <a:off x="628650" y="1371599"/>
            <a:ext cx="7886700" cy="5014913"/>
          </a:xfrm>
        </p:spPr>
        <p:txBody>
          <a:bodyPr>
            <a:noAutofit/>
          </a:bodyPr>
          <a:lstStyle/>
          <a:p>
            <a:pPr marL="457200" indent="-457200">
              <a:buFont typeface="Wingdings" panose="05000000000000000000" pitchFamily="2" charset="2"/>
              <a:buChar char="q"/>
            </a:pPr>
            <a:r>
              <a:rPr lang="en-US" sz="2800" dirty="0">
                <a:solidFill>
                  <a:schemeClr val="tx1"/>
                </a:solidFill>
              </a:rPr>
              <a:t>This material was produced under grant number </a:t>
            </a:r>
            <a:r>
              <a:rPr lang="en-US" sz="2800" b="1" dirty="0">
                <a:solidFill>
                  <a:schemeClr val="tx1"/>
                </a:solidFill>
              </a:rPr>
              <a:t>SH-05153-SH9</a:t>
            </a:r>
            <a:r>
              <a:rPr lang="en-US" sz="2800" dirty="0">
                <a:solidFill>
                  <a:schemeClr val="tx1"/>
                </a:solidFill>
              </a:rPr>
              <a:t> form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457200" indent="-457200">
              <a:buFont typeface="Wingdings" panose="05000000000000000000" pitchFamily="2" charset="2"/>
              <a:buChar char="q"/>
            </a:pPr>
            <a:endParaRPr lang="en-US" sz="1500" dirty="0">
              <a:solidFill>
                <a:schemeClr val="tx1"/>
              </a:solidFill>
            </a:endParaRPr>
          </a:p>
          <a:p>
            <a:pPr marL="457200" indent="-457200">
              <a:buFont typeface="Wingdings" panose="05000000000000000000" pitchFamily="2" charset="2"/>
              <a:buChar char="q"/>
            </a:pPr>
            <a:r>
              <a:rPr lang="en-US" sz="2800" dirty="0">
                <a:solidFill>
                  <a:schemeClr val="tx1"/>
                </a:solidFill>
              </a:rPr>
              <a:t>Training materials developed with grant funds are available at </a:t>
            </a:r>
            <a:r>
              <a:rPr lang="en-US" sz="2800" dirty="0">
                <a:hlinkClick r:id="rId3"/>
              </a:rPr>
              <a:t>https://www.osha.gov/dte/library/</a:t>
            </a:r>
            <a:r>
              <a:rPr lang="en-US" sz="2800" dirty="0"/>
              <a:t> and </a:t>
            </a:r>
            <a:r>
              <a:rPr lang="en-US" sz="2800" dirty="0">
                <a:hlinkClick r:id="rId4"/>
              </a:rPr>
              <a:t>https://www.ucmo.edu/osha-grant</a:t>
            </a:r>
            <a:r>
              <a:rPr lang="en-US" sz="2800" dirty="0"/>
              <a:t> </a:t>
            </a:r>
          </a:p>
        </p:txBody>
      </p:sp>
      <p:sp>
        <p:nvSpPr>
          <p:cNvPr id="6" name="Footer Placeholder 3">
            <a:extLst>
              <a:ext uri="{FF2B5EF4-FFF2-40B4-BE49-F238E27FC236}">
                <a16:creationId xmlns:a16="http://schemas.microsoft.com/office/drawing/2014/main" id="{471CBF86-930E-45F3-B869-41E522024AD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a:extLst>
              <a:ext uri="{C183D7F6-B498-43B3-948B-1728B52AA6E4}">
                <adec:decorative xmlns:adec="http://schemas.microsoft.com/office/drawing/2017/decorative" val="0"/>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108009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OSHA Regulations on Electrical Safety </a:t>
            </a:r>
            <a:endParaRPr lang="en-US" sz="4000" dirty="0"/>
          </a:p>
        </p:txBody>
      </p:sp>
      <p:sp>
        <p:nvSpPr>
          <p:cNvPr id="3" name="Content Placeholder 2"/>
          <p:cNvSpPr>
            <a:spLocks noGrp="1"/>
          </p:cNvSpPr>
          <p:nvPr>
            <p:ph idx="1"/>
          </p:nvPr>
        </p:nvSpPr>
        <p:spPr>
          <a:xfrm>
            <a:off x="628650" y="1348740"/>
            <a:ext cx="7886700" cy="4933950"/>
          </a:xfrm>
        </p:spPr>
        <p:txBody>
          <a:bodyPr>
            <a:noAutofit/>
          </a:bodyPr>
          <a:lstStyle/>
          <a:p>
            <a:pPr marL="463550" indent="-463550">
              <a:spcBef>
                <a:spcPts val="0"/>
              </a:spcBef>
              <a:buFont typeface="Wingdings" panose="05000000000000000000" pitchFamily="2" charset="2"/>
              <a:buChar char="q"/>
            </a:pPr>
            <a:r>
              <a:rPr lang="en-US" sz="2300" b="1" dirty="0"/>
              <a:t>29 CFR 1910 General Industry</a:t>
            </a:r>
          </a:p>
          <a:p>
            <a:pPr marL="749300" indent="-457200" defTabSz="749300">
              <a:spcBef>
                <a:spcPts val="0"/>
              </a:spcBef>
              <a:buFont typeface="Wingdings" panose="05000000000000000000" pitchFamily="2" charset="2"/>
              <a:buChar char="Ø"/>
            </a:pPr>
            <a:r>
              <a:rPr lang="en-US" sz="2300" dirty="0"/>
              <a:t>1910 Subpart I - Personal Protective Equipment</a:t>
            </a:r>
          </a:p>
          <a:p>
            <a:pPr marL="1092200" indent="-457200" defTabSz="749300">
              <a:spcBef>
                <a:spcPts val="0"/>
              </a:spcBef>
              <a:buFont typeface="Wingdings" panose="05000000000000000000" pitchFamily="2" charset="2"/>
              <a:buChar char="ü"/>
            </a:pPr>
            <a:r>
              <a:rPr lang="en-US" sz="2300" b="1" dirty="0">
                <a:solidFill>
                  <a:srgbClr val="C00000"/>
                </a:solidFill>
              </a:rPr>
              <a:t>1910.137 - Electrical Protective Equipment.</a:t>
            </a:r>
          </a:p>
          <a:p>
            <a:pPr marL="749300" indent="-457200" defTabSz="749300">
              <a:spcBef>
                <a:spcPts val="0"/>
              </a:spcBef>
              <a:buFont typeface="Wingdings" panose="05000000000000000000" pitchFamily="2" charset="2"/>
              <a:buChar char="Ø"/>
            </a:pPr>
            <a:r>
              <a:rPr lang="en-US" sz="2300" dirty="0"/>
              <a:t>1910 Subpart R - Special Industries</a:t>
            </a:r>
          </a:p>
          <a:p>
            <a:pPr marL="1092200" indent="-457200" defTabSz="749300">
              <a:spcBef>
                <a:spcPts val="0"/>
              </a:spcBef>
              <a:buFont typeface="Wingdings" panose="05000000000000000000" pitchFamily="2" charset="2"/>
              <a:buChar char="ü"/>
            </a:pPr>
            <a:r>
              <a:rPr lang="en-US" sz="2300" b="1" dirty="0">
                <a:solidFill>
                  <a:srgbClr val="0000CC"/>
                </a:solidFill>
              </a:rPr>
              <a:t>1910.269 - Electric Power Generation, Transmission, and Distribution. </a:t>
            </a:r>
            <a:r>
              <a:rPr lang="en-US" sz="2300" dirty="0">
                <a:solidFill>
                  <a:srgbClr val="FF00FF"/>
                </a:solidFill>
              </a:rPr>
              <a:t>(focusing on operation and maintenance)</a:t>
            </a:r>
          </a:p>
          <a:p>
            <a:pPr marL="749300" indent="-457200" defTabSz="749300">
              <a:spcBef>
                <a:spcPts val="0"/>
              </a:spcBef>
              <a:buFont typeface="Wingdings" panose="05000000000000000000" pitchFamily="2" charset="2"/>
              <a:buChar char="Ø"/>
            </a:pPr>
            <a:r>
              <a:rPr lang="en-US" sz="2300" dirty="0">
                <a:solidFill>
                  <a:schemeClr val="accent6">
                    <a:lumMod val="75000"/>
                  </a:schemeClr>
                </a:solidFill>
              </a:rPr>
              <a:t>1910 Subpart S – Electrical</a:t>
            </a:r>
          </a:p>
          <a:p>
            <a:pPr marL="749300" indent="-457200" defTabSz="749300">
              <a:spcBef>
                <a:spcPts val="0"/>
              </a:spcBef>
              <a:buFont typeface="Wingdings" panose="05000000000000000000" pitchFamily="2" charset="2"/>
              <a:buChar char="Ø"/>
            </a:pPr>
            <a:endParaRPr lang="en-US" sz="1500" dirty="0">
              <a:solidFill>
                <a:schemeClr val="accent6">
                  <a:lumMod val="75000"/>
                </a:schemeClr>
              </a:solidFill>
            </a:endParaRPr>
          </a:p>
          <a:p>
            <a:pPr marL="463550" indent="-463550">
              <a:spcBef>
                <a:spcPts val="0"/>
              </a:spcBef>
              <a:buFont typeface="Wingdings" panose="05000000000000000000" pitchFamily="2" charset="2"/>
              <a:buChar char="q"/>
            </a:pPr>
            <a:r>
              <a:rPr lang="en-US" sz="2300" b="1" dirty="0"/>
              <a:t>29 CFR 1926 Construction</a:t>
            </a:r>
          </a:p>
          <a:p>
            <a:pPr marL="749300" indent="-457200" defTabSz="749300">
              <a:spcBef>
                <a:spcPts val="0"/>
              </a:spcBef>
              <a:buFont typeface="Wingdings" panose="05000000000000000000" pitchFamily="2" charset="2"/>
              <a:buChar char="Ø"/>
            </a:pPr>
            <a:r>
              <a:rPr lang="en-US" sz="2300" dirty="0"/>
              <a:t>1926 Subpart E - Personal Protective and Life Saving Equipment</a:t>
            </a:r>
          </a:p>
          <a:p>
            <a:pPr marL="1092200" indent="-457200" defTabSz="749300">
              <a:spcBef>
                <a:spcPts val="0"/>
              </a:spcBef>
              <a:buFont typeface="Wingdings" panose="05000000000000000000" pitchFamily="2" charset="2"/>
              <a:buChar char="ü"/>
            </a:pPr>
            <a:r>
              <a:rPr lang="en-US" sz="2300" b="1" dirty="0">
                <a:solidFill>
                  <a:srgbClr val="C00000"/>
                </a:solidFill>
              </a:rPr>
              <a:t>1926.97 - Electrical protective equipment.</a:t>
            </a:r>
          </a:p>
          <a:p>
            <a:pPr marL="749300" indent="-457200" defTabSz="749300">
              <a:spcBef>
                <a:spcPts val="0"/>
              </a:spcBef>
              <a:buFont typeface="Wingdings" panose="05000000000000000000" pitchFamily="2" charset="2"/>
              <a:buChar char="Ø"/>
            </a:pPr>
            <a:r>
              <a:rPr lang="en-US" sz="2300" b="1" dirty="0">
                <a:solidFill>
                  <a:srgbClr val="0000CC"/>
                </a:solidFill>
              </a:rPr>
              <a:t>1926 Subpart V - Electric Power Transmission and Distribution </a:t>
            </a:r>
            <a:r>
              <a:rPr lang="en-US" sz="2300" dirty="0">
                <a:solidFill>
                  <a:srgbClr val="FF00FF"/>
                </a:solidFill>
              </a:rPr>
              <a:t>(focusing on construction)</a:t>
            </a:r>
          </a:p>
          <a:p>
            <a:pPr marL="749300" indent="-457200" defTabSz="749300">
              <a:spcBef>
                <a:spcPts val="0"/>
              </a:spcBef>
              <a:buFont typeface="Wingdings" panose="05000000000000000000" pitchFamily="2" charset="2"/>
              <a:buChar char="Ø"/>
            </a:pPr>
            <a:r>
              <a:rPr lang="en-US" sz="2300" dirty="0">
                <a:solidFill>
                  <a:schemeClr val="accent6">
                    <a:lumMod val="75000"/>
                  </a:schemeClr>
                </a:solidFill>
              </a:rPr>
              <a:t>1926 Subpart K – Electrical</a:t>
            </a:r>
          </a:p>
          <a:p>
            <a:pPr marL="749300" indent="-457200" defTabSz="749300">
              <a:spcBef>
                <a:spcPts val="0"/>
              </a:spcBef>
              <a:buFont typeface="Wingdings" panose="05000000000000000000" pitchFamily="2" charset="2"/>
              <a:buChar char="Ø"/>
            </a:pPr>
            <a:endParaRPr lang="en-US" sz="2300" dirty="0">
              <a:solidFill>
                <a:srgbClr val="0000CC"/>
              </a:solidFill>
            </a:endParaRPr>
          </a:p>
          <a:p>
            <a:pPr marL="635000" indent="-457200">
              <a:spcBef>
                <a:spcPts val="0"/>
              </a:spcBef>
              <a:buFont typeface="Wingdings" panose="05000000000000000000" pitchFamily="2" charset="2"/>
              <a:buChar char="Ø"/>
            </a:pPr>
            <a:endParaRPr lang="en-US" sz="2300" dirty="0"/>
          </a:p>
        </p:txBody>
      </p:sp>
      <p:sp>
        <p:nvSpPr>
          <p:cNvPr id="6" name="Footer Placeholder 2">
            <a:extLst>
              <a:ext uri="{FF2B5EF4-FFF2-40B4-BE49-F238E27FC236}">
                <a16:creationId xmlns:a16="http://schemas.microsoft.com/office/drawing/2014/main" id="{95649B54-2156-4482-802B-6E2092F9F2AE}"/>
              </a:ext>
            </a:extLst>
          </p:cNvPr>
          <p:cNvSpPr>
            <a:spLocks noGrp="1"/>
          </p:cNvSpPr>
          <p:nvPr>
            <p:ph type="ftr" sz="quarter" idx="11"/>
          </p:nvPr>
        </p:nvSpPr>
        <p:spPr>
          <a:xfrm>
            <a:off x="3028950" y="6356351"/>
            <a:ext cx="3086100" cy="365125"/>
          </a:xfrm>
        </p:spPr>
        <p:txBody>
          <a:bodyPr/>
          <a:lstStyle/>
          <a:p>
            <a:r>
              <a:rPr lang="en-US" sz="100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641667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805"/>
            <a:ext cx="9144000" cy="823516"/>
          </a:xfrm>
        </p:spPr>
        <p:txBody>
          <a:bodyPr>
            <a:noAutofit/>
          </a:bodyPr>
          <a:lstStyle/>
          <a:p>
            <a:pPr algn="ctr"/>
            <a:r>
              <a:rPr lang="en-US" sz="3500" b="1" dirty="0">
                <a:solidFill>
                  <a:srgbClr val="0000CC"/>
                </a:solidFill>
              </a:rPr>
              <a:t>4. Working on or near exposed energized parts </a:t>
            </a:r>
            <a:endParaRPr lang="en-US" sz="3500" dirty="0"/>
          </a:p>
        </p:txBody>
      </p:sp>
      <p:pic>
        <p:nvPicPr>
          <p:cNvPr id="8" name="Picture 7" descr="This diagram shows OSHA standards related to working on or near exposed energized parts in both 1910 and 1926.">
            <a:extLst>
              <a:ext uri="{FF2B5EF4-FFF2-40B4-BE49-F238E27FC236}">
                <a16:creationId xmlns:a16="http://schemas.microsoft.com/office/drawing/2014/main" id="{533048C3-268B-4932-8E21-DDEE24E86966}"/>
              </a:ext>
            </a:extLst>
          </p:cNvPr>
          <p:cNvPicPr>
            <a:picLocks noChangeAspect="1"/>
          </p:cNvPicPr>
          <p:nvPr/>
        </p:nvPicPr>
        <p:blipFill>
          <a:blip r:embed="rId3"/>
          <a:stretch>
            <a:fillRect/>
          </a:stretch>
        </p:blipFill>
        <p:spPr>
          <a:xfrm>
            <a:off x="148590" y="829722"/>
            <a:ext cx="8846820" cy="5646420"/>
          </a:xfrm>
          <a:prstGeom prst="rect">
            <a:avLst/>
          </a:prstGeom>
        </p:spPr>
      </p:pic>
      <p:sp>
        <p:nvSpPr>
          <p:cNvPr id="17" name="Footer Placeholder 3">
            <a:extLst>
              <a:ext uri="{FF2B5EF4-FFF2-40B4-BE49-F238E27FC236}">
                <a16:creationId xmlns:a16="http://schemas.microsoft.com/office/drawing/2014/main" id="{947BF76A-7AC7-4AAE-8B9D-9F598397E46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364607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DD8E8BE-9D0E-4DEF-87A9-5EE3C7D1776D}"/>
              </a:ext>
            </a:extLst>
          </p:cNvPr>
          <p:cNvSpPr>
            <a:spLocks noGrp="1"/>
          </p:cNvSpPr>
          <p:nvPr>
            <p:ph type="title"/>
          </p:nvPr>
        </p:nvSpPr>
        <p:spPr>
          <a:xfrm>
            <a:off x="363070" y="365128"/>
            <a:ext cx="8367432" cy="933586"/>
          </a:xfrm>
        </p:spPr>
        <p:txBody>
          <a:bodyPr>
            <a:noAutofit/>
          </a:bodyPr>
          <a:lstStyle/>
          <a:p>
            <a:pPr algn="ctr"/>
            <a:r>
              <a:rPr lang="en-US" sz="3500" b="1" dirty="0">
                <a:solidFill>
                  <a:srgbClr val="0000CC"/>
                </a:solidFill>
              </a:rPr>
              <a:t>Working on or near exposed energized parts </a:t>
            </a:r>
            <a:endParaRPr lang="en-US" sz="3500" dirty="0"/>
          </a:p>
        </p:txBody>
      </p:sp>
      <p:sp>
        <p:nvSpPr>
          <p:cNvPr id="7" name="Rectangle 6"/>
          <p:cNvSpPr/>
          <p:nvPr/>
        </p:nvSpPr>
        <p:spPr>
          <a:xfrm>
            <a:off x="600166" y="1553025"/>
            <a:ext cx="7943668" cy="4755148"/>
          </a:xfrm>
          <a:prstGeom prst="rect">
            <a:avLst/>
          </a:prstGeom>
        </p:spPr>
        <p:txBody>
          <a:bodyPr wrap="square">
            <a:spAutoFit/>
          </a:bodyPr>
          <a:lstStyle/>
          <a:p>
            <a:pPr marL="571500" indent="-571500">
              <a:buFont typeface="Wingdings" panose="05000000000000000000" pitchFamily="2" charset="2"/>
              <a:buChar char="q"/>
            </a:pPr>
            <a:r>
              <a:rPr lang="en-US" sz="2800" dirty="0">
                <a:solidFill>
                  <a:prstClr val="black"/>
                </a:solidFill>
                <a:ea typeface="+mj-ea"/>
                <a:cs typeface="+mj-cs"/>
              </a:rPr>
              <a:t>OSHA does not allow working on exposed energized parts unless:</a:t>
            </a:r>
          </a:p>
          <a:p>
            <a:pPr marL="1028700" lvl="1" indent="-571500">
              <a:buFont typeface="Wingdings" panose="05000000000000000000" pitchFamily="2" charset="2"/>
              <a:buChar char="§"/>
            </a:pPr>
            <a:r>
              <a:rPr lang="en-US" sz="2800" dirty="0">
                <a:solidFill>
                  <a:srgbClr val="C00000"/>
                </a:solidFill>
              </a:rPr>
              <a:t>De-energizing</a:t>
            </a:r>
            <a:r>
              <a:rPr lang="en-US" sz="2800" b="1" dirty="0">
                <a:solidFill>
                  <a:srgbClr val="C00000"/>
                </a:solidFill>
              </a:rPr>
              <a:t> </a:t>
            </a:r>
            <a:r>
              <a:rPr lang="en-US" sz="2800" dirty="0">
                <a:solidFill>
                  <a:srgbClr val="C00000"/>
                </a:solidFill>
              </a:rPr>
              <a:t>introduces additional or increased hazards, or </a:t>
            </a:r>
          </a:p>
          <a:p>
            <a:pPr marL="1028700" lvl="1" indent="-571500">
              <a:buFont typeface="Wingdings" panose="05000000000000000000" pitchFamily="2" charset="2"/>
              <a:buChar char="§"/>
            </a:pPr>
            <a:r>
              <a:rPr lang="en-US" sz="2800" dirty="0">
                <a:solidFill>
                  <a:srgbClr val="C00000"/>
                </a:solidFill>
              </a:rPr>
              <a:t>De-energized work is not feasible </a:t>
            </a:r>
            <a:r>
              <a:rPr lang="en-US" sz="2800" b="1" dirty="0">
                <a:solidFill>
                  <a:srgbClr val="C00000"/>
                </a:solidFill>
              </a:rPr>
              <a:t>due to equipment design or operational limitations</a:t>
            </a:r>
            <a:r>
              <a:rPr lang="en-US" sz="2800" dirty="0">
                <a:solidFill>
                  <a:srgbClr val="C00000"/>
                </a:solidFill>
              </a:rPr>
              <a:t>.</a:t>
            </a:r>
          </a:p>
          <a:p>
            <a:pPr marL="573088" lvl="1" indent="-571500">
              <a:buFont typeface="Wingdings" panose="05000000000000000000" pitchFamily="2" charset="2"/>
              <a:buChar char="q"/>
            </a:pPr>
            <a:endParaRPr lang="en-US" sz="1000" dirty="0">
              <a:solidFill>
                <a:srgbClr val="00B050"/>
              </a:solidFill>
            </a:endParaRPr>
          </a:p>
          <a:p>
            <a:pPr marL="573088" lvl="1" indent="-571500">
              <a:buFont typeface="Wingdings" panose="05000000000000000000" pitchFamily="2" charset="2"/>
              <a:buChar char="q"/>
            </a:pPr>
            <a:r>
              <a:rPr lang="en-US" sz="2800" dirty="0"/>
              <a:t>Any exceptions will apply to your work?</a:t>
            </a:r>
          </a:p>
          <a:p>
            <a:pPr marL="573088" lvl="1" indent="-571500">
              <a:buFont typeface="Wingdings" panose="05000000000000000000" pitchFamily="2" charset="2"/>
              <a:buChar char="q"/>
            </a:pPr>
            <a:endParaRPr lang="en-US" sz="2800" dirty="0">
              <a:solidFill>
                <a:srgbClr val="00B050"/>
              </a:solidFill>
              <a:ea typeface="+mj-ea"/>
              <a:cs typeface="+mj-cs"/>
            </a:endParaRPr>
          </a:p>
          <a:p>
            <a:pPr marL="1588" lvl="1"/>
            <a:r>
              <a:rPr lang="en-US" sz="2300" dirty="0">
                <a:solidFill>
                  <a:srgbClr val="669900"/>
                </a:solidFill>
                <a:ea typeface="+mj-ea"/>
                <a:cs typeface="+mj-cs"/>
              </a:rPr>
              <a:t>Note: Since the same text on live working safety is included in maintenance and construction parts (1910.269(I) and 1926.960), only </a:t>
            </a:r>
            <a:r>
              <a:rPr lang="en-US" sz="2300" dirty="0">
                <a:solidFill>
                  <a:srgbClr val="669900"/>
                </a:solidFill>
              </a:rPr>
              <a:t>1910.269(I) </a:t>
            </a:r>
            <a:r>
              <a:rPr lang="en-US" sz="2300" dirty="0">
                <a:solidFill>
                  <a:srgbClr val="669900"/>
                </a:solidFill>
                <a:ea typeface="+mj-ea"/>
                <a:cs typeface="+mj-cs"/>
              </a:rPr>
              <a:t>is referenced.</a:t>
            </a:r>
          </a:p>
        </p:txBody>
      </p:sp>
      <p:sp>
        <p:nvSpPr>
          <p:cNvPr id="8" name="Footer Placeholder 3">
            <a:extLst>
              <a:ext uri="{FF2B5EF4-FFF2-40B4-BE49-F238E27FC236}">
                <a16:creationId xmlns:a16="http://schemas.microsoft.com/office/drawing/2014/main" id="{BAA155B2-A83B-4691-891E-A051553C146F}"/>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44173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0" y="365128"/>
            <a:ext cx="8367432" cy="933586"/>
          </a:xfrm>
        </p:spPr>
        <p:txBody>
          <a:bodyPr>
            <a:noAutofit/>
          </a:bodyPr>
          <a:lstStyle/>
          <a:p>
            <a:pPr algn="ctr"/>
            <a:r>
              <a:rPr lang="en-US" sz="3500" b="1" dirty="0">
                <a:solidFill>
                  <a:srgbClr val="0000CC"/>
                </a:solidFill>
              </a:rPr>
              <a:t>Working on or near exposed energized parts (Cont'd) </a:t>
            </a:r>
            <a:endParaRPr lang="en-US" sz="3500" dirty="0"/>
          </a:p>
        </p:txBody>
      </p:sp>
      <p:sp>
        <p:nvSpPr>
          <p:cNvPr id="3" name="Content Placeholder 2"/>
          <p:cNvSpPr>
            <a:spLocks noGrp="1"/>
          </p:cNvSpPr>
          <p:nvPr>
            <p:ph idx="1"/>
          </p:nvPr>
        </p:nvSpPr>
        <p:spPr>
          <a:xfrm>
            <a:off x="628650" y="1465729"/>
            <a:ext cx="7886700" cy="4966821"/>
          </a:xfrm>
        </p:spPr>
        <p:txBody>
          <a:bodyPr>
            <a:normAutofit/>
          </a:bodyPr>
          <a:lstStyle/>
          <a:p>
            <a:pPr marL="463550" indent="-463550">
              <a:buFont typeface="Wingdings" panose="05000000000000000000" pitchFamily="2" charset="2"/>
              <a:buChar char="q"/>
            </a:pPr>
            <a:r>
              <a:rPr lang="en-US" sz="2800" b="1" dirty="0"/>
              <a:t>OSHA requires </a:t>
            </a:r>
            <a:r>
              <a:rPr lang="en-US" sz="2800" dirty="0"/>
              <a:t>(1910.269(l)):</a:t>
            </a:r>
          </a:p>
          <a:p>
            <a:pPr marL="685800" indent="-457200">
              <a:buFont typeface="Wingdings" panose="05000000000000000000" pitchFamily="2" charset="2"/>
              <a:buChar char="Ø"/>
            </a:pPr>
            <a:r>
              <a:rPr lang="en-US" sz="2800" dirty="0">
                <a:solidFill>
                  <a:srgbClr val="0000CC"/>
                </a:solidFill>
              </a:rPr>
              <a:t>Qualified employees </a:t>
            </a:r>
            <a:r>
              <a:rPr lang="en-US" sz="2800" dirty="0"/>
              <a:t>are required</a:t>
            </a:r>
          </a:p>
          <a:p>
            <a:pPr marL="228600" indent="0">
              <a:buNone/>
            </a:pPr>
            <a:r>
              <a:rPr lang="en-US" sz="2400" b="1" dirty="0">
                <a:solidFill>
                  <a:srgbClr val="C00000"/>
                </a:solidFill>
              </a:rPr>
              <a:t>OSHA definition</a:t>
            </a:r>
            <a:r>
              <a:rPr lang="en-US" sz="2400" dirty="0">
                <a:solidFill>
                  <a:srgbClr val="669900"/>
                </a:solidFill>
              </a:rPr>
              <a:t>: “by possession of a recognized degree, certificate, or professional standing, or who by extensive knowledge, training and experience, has successfully </a:t>
            </a:r>
            <a:r>
              <a:rPr lang="en-US" sz="2400" b="1" dirty="0">
                <a:solidFill>
                  <a:srgbClr val="669900"/>
                </a:solidFill>
              </a:rPr>
              <a:t>demonstrated his ability </a:t>
            </a:r>
            <a:r>
              <a:rPr lang="en-US" sz="2400" dirty="0">
                <a:solidFill>
                  <a:srgbClr val="669900"/>
                </a:solidFill>
              </a:rPr>
              <a:t>to solve or resolve problems relating to the subject matter, the work, or the project”</a:t>
            </a:r>
          </a:p>
          <a:p>
            <a:pPr marL="685800" indent="-457200">
              <a:buFont typeface="Wingdings" panose="05000000000000000000" pitchFamily="2" charset="2"/>
              <a:buChar char="Ø"/>
            </a:pPr>
            <a:r>
              <a:rPr lang="en-US" sz="2800" dirty="0">
                <a:solidFill>
                  <a:srgbClr val="0000CC"/>
                </a:solidFill>
              </a:rPr>
              <a:t>At least two employees </a:t>
            </a:r>
            <a:r>
              <a:rPr lang="en-US" sz="2800" dirty="0"/>
              <a:t>shall be present while performing certain types of work such as installation, removal, or repair of deenergized lines if an employee is exposed to contact with other parts energized at </a:t>
            </a:r>
            <a:r>
              <a:rPr lang="en-US" sz="2800" u="sng" dirty="0"/>
              <a:t>more than 600 volt</a:t>
            </a:r>
            <a:r>
              <a:rPr lang="en-US" sz="2800" dirty="0"/>
              <a:t>s.</a:t>
            </a:r>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28CC4665-4D76-4DBE-8F88-502ABBDB5C5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911602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1B91E0-D1F4-42AA-B736-35AD3FA293A9}"/>
              </a:ext>
            </a:extLst>
          </p:cNvPr>
          <p:cNvSpPr>
            <a:spLocks noGrp="1"/>
          </p:cNvSpPr>
          <p:nvPr>
            <p:ph type="title"/>
          </p:nvPr>
        </p:nvSpPr>
        <p:spPr>
          <a:xfrm>
            <a:off x="363070" y="365128"/>
            <a:ext cx="8367432" cy="933586"/>
          </a:xfrm>
        </p:spPr>
        <p:txBody>
          <a:bodyPr>
            <a:noAutofit/>
          </a:bodyPr>
          <a:lstStyle/>
          <a:p>
            <a:pPr algn="ctr"/>
            <a:r>
              <a:rPr lang="en-US" sz="3500" b="1" dirty="0">
                <a:solidFill>
                  <a:srgbClr val="0000CC"/>
                </a:solidFill>
              </a:rPr>
              <a:t>Working on or near exposed energized parts, Cont'd </a:t>
            </a:r>
            <a:endParaRPr lang="en-US" sz="3500" dirty="0"/>
          </a:p>
        </p:txBody>
      </p:sp>
      <p:sp>
        <p:nvSpPr>
          <p:cNvPr id="3" name="Content Placeholder 2"/>
          <p:cNvSpPr>
            <a:spLocks noGrp="1"/>
          </p:cNvSpPr>
          <p:nvPr>
            <p:ph idx="1"/>
          </p:nvPr>
        </p:nvSpPr>
        <p:spPr>
          <a:xfrm>
            <a:off x="628650" y="1409700"/>
            <a:ext cx="7886700" cy="4933950"/>
          </a:xfrm>
        </p:spPr>
        <p:txBody>
          <a:bodyPr>
            <a:normAutofit/>
          </a:bodyPr>
          <a:lstStyle/>
          <a:p>
            <a:pPr marL="463550" indent="-463550">
              <a:buFont typeface="Wingdings" panose="05000000000000000000" pitchFamily="2" charset="2"/>
              <a:buChar char="q"/>
            </a:pPr>
            <a:r>
              <a:rPr lang="en-US" sz="2800" b="1" dirty="0"/>
              <a:t>Several critical safety practices:</a:t>
            </a:r>
          </a:p>
          <a:p>
            <a:pPr marL="685800" indent="-457200">
              <a:buFont typeface="Wingdings" panose="05000000000000000000" pitchFamily="2" charset="2"/>
              <a:buChar char="ü"/>
            </a:pPr>
            <a:r>
              <a:rPr lang="en-US" sz="2600" dirty="0"/>
              <a:t>Minimum approach distances: follow the Table R-3 (AC systems) or Table R-8 (DC systems)</a:t>
            </a:r>
          </a:p>
          <a:p>
            <a:pPr marL="685800" indent="-457200">
              <a:buFont typeface="Wingdings" panose="05000000000000000000" pitchFamily="2" charset="2"/>
              <a:buChar char="ü"/>
            </a:pPr>
            <a:r>
              <a:rPr lang="en-US" sz="2600" dirty="0"/>
              <a:t>Insulation of energized parts</a:t>
            </a:r>
          </a:p>
          <a:p>
            <a:pPr marL="685800" indent="-457200">
              <a:buFont typeface="Wingdings" panose="05000000000000000000" pitchFamily="2" charset="2"/>
              <a:buChar char="ü"/>
            </a:pPr>
            <a:r>
              <a:rPr lang="en-US" sz="2600" dirty="0"/>
              <a:t>Safe working position</a:t>
            </a:r>
          </a:p>
          <a:p>
            <a:pPr marL="685800" indent="-457200">
              <a:buFont typeface="Wingdings" panose="05000000000000000000" pitchFamily="2" charset="2"/>
              <a:buChar char="ü"/>
            </a:pPr>
            <a:r>
              <a:rPr lang="en-US" sz="2600" dirty="0"/>
              <a:t>Conductive articles</a:t>
            </a:r>
          </a:p>
          <a:p>
            <a:pPr marL="685800" indent="-457200">
              <a:buFont typeface="Wingdings" panose="05000000000000000000" pitchFamily="2" charset="2"/>
              <a:buChar char="ü"/>
            </a:pPr>
            <a:r>
              <a:rPr lang="en-US" sz="2600" dirty="0"/>
              <a:t>Wearing  electric shock and electric arc protection PPE </a:t>
            </a:r>
          </a:p>
          <a:p>
            <a:pPr marL="685800" indent="-457200">
              <a:buFont typeface="Wingdings" panose="05000000000000000000" pitchFamily="2" charset="2"/>
              <a:buChar char="ü"/>
            </a:pPr>
            <a:r>
              <a:rPr lang="en-US" sz="2600" dirty="0"/>
              <a:t>Making connections and disconnections safely  etc.</a:t>
            </a:r>
          </a:p>
        </p:txBody>
      </p:sp>
      <p:sp>
        <p:nvSpPr>
          <p:cNvPr id="7" name="Footer Placeholder 3">
            <a:extLst>
              <a:ext uri="{FF2B5EF4-FFF2-40B4-BE49-F238E27FC236}">
                <a16:creationId xmlns:a16="http://schemas.microsoft.com/office/drawing/2014/main" id="{FD1761A3-1DC6-4043-8430-481DFCAB8FF5}"/>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81625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Minimum approach distances (MAD)</a:t>
            </a:r>
            <a:endParaRPr lang="en-US" sz="4000" dirty="0"/>
          </a:p>
        </p:txBody>
      </p:sp>
      <p:sp>
        <p:nvSpPr>
          <p:cNvPr id="3" name="Content Placeholder 2"/>
          <p:cNvSpPr>
            <a:spLocks noGrp="1"/>
          </p:cNvSpPr>
          <p:nvPr>
            <p:ph idx="1"/>
          </p:nvPr>
        </p:nvSpPr>
        <p:spPr>
          <a:xfrm>
            <a:off x="628650" y="1206500"/>
            <a:ext cx="7886700" cy="409575"/>
          </a:xfrm>
        </p:spPr>
        <p:txBody>
          <a:bodyPr>
            <a:normAutofit fontScale="92500" lnSpcReduction="10000"/>
          </a:bodyPr>
          <a:lstStyle/>
          <a:p>
            <a:pPr marL="463550" indent="-463550">
              <a:buFont typeface="Wingdings" panose="05000000000000000000" pitchFamily="2" charset="2"/>
              <a:buChar char="q"/>
            </a:pPr>
            <a:r>
              <a:rPr lang="en-US" sz="2800" dirty="0"/>
              <a:t>Related to phase-to-phase system voltages:</a:t>
            </a:r>
          </a:p>
          <a:p>
            <a:pPr marL="463550" indent="-463550">
              <a:buFont typeface="Wingdings" panose="05000000000000000000" pitchFamily="2" charset="2"/>
              <a:buChar char="q"/>
            </a:pPr>
            <a:endParaRPr lang="en-US" sz="2800" dirty="0"/>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D543872E-6946-40FB-AFCA-4218C64DFB17}"/>
                  </a:ext>
                </a:extLst>
              </p:cNvPr>
              <p:cNvGraphicFramePr>
                <a:graphicFrameLocks noGrp="1"/>
              </p:cNvGraphicFramePr>
              <p:nvPr>
                <p:extLst>
                  <p:ext uri="{D42A27DB-BD31-4B8C-83A1-F6EECF244321}">
                    <p14:modId xmlns:p14="http://schemas.microsoft.com/office/powerpoint/2010/main" val="254208900"/>
                  </p:ext>
                </p:extLst>
              </p:nvPr>
            </p:nvGraphicFramePr>
            <p:xfrm>
              <a:off x="787400" y="1628775"/>
              <a:ext cx="7886700" cy="470916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val="632613534"/>
                        </a:ext>
                      </a:extLst>
                    </a:gridCol>
                    <a:gridCol w="5803900">
                      <a:extLst>
                        <a:ext uri="{9D8B030D-6E8A-4147-A177-3AD203B41FA5}">
                          <a16:colId xmlns:a16="http://schemas.microsoft.com/office/drawing/2014/main" val="873280304"/>
                        </a:ext>
                      </a:extLst>
                    </a:gridCol>
                  </a:tblGrid>
                  <a:tr h="255778">
                    <a:tc>
                      <a:txBody>
                        <a:bodyPr/>
                        <a:lstStyle/>
                        <a:p>
                          <a:pPr algn="ctr"/>
                          <a:r>
                            <a:rPr lang="en-US" sz="2500" dirty="0">
                              <a:solidFill>
                                <a:schemeClr val="tx1"/>
                              </a:solidFill>
                            </a:rPr>
                            <a:t>AC system</a:t>
                          </a:r>
                        </a:p>
                      </a:txBody>
                      <a:tcPr/>
                    </a:tc>
                    <a:tc>
                      <a:txBody>
                        <a:bodyPr/>
                        <a:lstStyle/>
                        <a:p>
                          <a:pPr algn="ctr"/>
                          <a:r>
                            <a:rPr lang="en-US" sz="2500" dirty="0">
                              <a:solidFill>
                                <a:schemeClr val="tx1"/>
                              </a:solidFill>
                            </a:rPr>
                            <a:t>MAD, meter</a:t>
                          </a:r>
                        </a:p>
                      </a:txBody>
                      <a:tcPr/>
                    </a:tc>
                    <a:extLst>
                      <a:ext uri="{0D108BD9-81ED-4DB2-BD59-A6C34878D82A}">
                        <a16:rowId xmlns:a16="http://schemas.microsoft.com/office/drawing/2014/main" val="2326226077"/>
                      </a:ext>
                    </a:extLst>
                  </a:tr>
                  <a:tr h="255778">
                    <a:tc>
                      <a:txBody>
                        <a:bodyPr/>
                        <a:lstStyle/>
                        <a:p>
                          <a:pPr algn="ctr"/>
                          <a:r>
                            <a:rPr lang="en-US" sz="2500" dirty="0"/>
                            <a:t>50 – 300 V</a:t>
                          </a:r>
                        </a:p>
                      </a:txBody>
                      <a:tcPr/>
                    </a:tc>
                    <a:tc>
                      <a:txBody>
                        <a:bodyPr/>
                        <a:lstStyle/>
                        <a:p>
                          <a:r>
                            <a:rPr lang="en-US" sz="2500" dirty="0"/>
                            <a:t>Avoid contact</a:t>
                          </a:r>
                        </a:p>
                      </a:txBody>
                      <a:tcPr/>
                    </a:tc>
                    <a:extLst>
                      <a:ext uri="{0D108BD9-81ED-4DB2-BD59-A6C34878D82A}">
                        <a16:rowId xmlns:a16="http://schemas.microsoft.com/office/drawing/2014/main" val="3321177363"/>
                      </a:ext>
                    </a:extLst>
                  </a:tr>
                  <a:tr h="437297">
                    <a:tc>
                      <a:txBody>
                        <a:bodyPr/>
                        <a:lstStyle/>
                        <a:p>
                          <a:pPr algn="ctr"/>
                          <a:r>
                            <a:rPr lang="en-US" sz="2500" dirty="0"/>
                            <a:t>301 – 5 kV</a:t>
                          </a:r>
                        </a:p>
                      </a:txBody>
                      <a:tcPr/>
                    </a:tc>
                    <a:tc>
                      <a:txBody>
                        <a:bodyPr/>
                        <a:lstStyle/>
                        <a:p>
                          <a:r>
                            <a:rPr lang="en-US" sz="2500" b="1" dirty="0">
                              <a:solidFill>
                                <a:schemeClr val="tx1"/>
                              </a:solidFill>
                            </a:rPr>
                            <a:t>0.33 m </a:t>
                          </a:r>
                          <a:r>
                            <a:rPr lang="en-US" sz="2500" dirty="0">
                              <a:solidFill>
                                <a:schemeClr val="tx1"/>
                              </a:solidFill>
                            </a:rPr>
                            <a:t>(</a:t>
                          </a:r>
                          <a14:m>
                            <m:oMath xmlns:m="http://schemas.openxmlformats.org/officeDocument/2006/math">
                              <m:r>
                                <a:rPr lang="en-US" sz="2500" i="1" smtClean="0">
                                  <a:solidFill>
                                    <a:schemeClr val="tx1"/>
                                  </a:solidFill>
                                  <a:latin typeface="Cambria Math" panose="02040503050406030204" pitchFamily="18" charset="0"/>
                                  <a:ea typeface="Cambria Math" panose="02040503050406030204" pitchFamily="18" charset="0"/>
                                </a:rPr>
                                <m:t>≤</m:t>
                              </m:r>
                            </m:oMath>
                          </a14:m>
                          <a:r>
                            <a:rPr lang="en-US" sz="2500" dirty="0">
                              <a:solidFill>
                                <a:schemeClr val="tx1"/>
                              </a:solidFill>
                            </a:rPr>
                            <a:t> 750V) and 0.63 m (&gt; 750 V)</a:t>
                          </a:r>
                        </a:p>
                        <a:p>
                          <a:r>
                            <a:rPr lang="en-US" sz="2200" kern="1200" dirty="0">
                              <a:solidFill>
                                <a:schemeClr val="tx1"/>
                              </a:solidFill>
                              <a:latin typeface="+mn-lt"/>
                              <a:ea typeface="+mn-ea"/>
                              <a:cs typeface="+mn-cs"/>
                            </a:rPr>
                            <a:t>Ex. Generator output ~ 600V (0.33 m / 1.09 ft)</a:t>
                          </a:r>
                        </a:p>
                      </a:txBody>
                      <a:tcPr/>
                    </a:tc>
                    <a:extLst>
                      <a:ext uri="{0D108BD9-81ED-4DB2-BD59-A6C34878D82A}">
                        <a16:rowId xmlns:a16="http://schemas.microsoft.com/office/drawing/2014/main" val="464258316"/>
                      </a:ext>
                    </a:extLst>
                  </a:tr>
                  <a:tr h="800336">
                    <a:tc>
                      <a:txBody>
                        <a:bodyPr/>
                        <a:lstStyle/>
                        <a:p>
                          <a:pPr algn="ctr"/>
                          <a:r>
                            <a:rPr lang="en-US" sz="2500" dirty="0"/>
                            <a:t>5.1 kV – 72.5 kV</a:t>
                          </a:r>
                        </a:p>
                      </a:txBody>
                      <a:tcPr/>
                    </a:tc>
                    <a:tc>
                      <a:txBody>
                        <a:bodyPr/>
                        <a:lstStyle/>
                        <a:p>
                          <a:r>
                            <a:rPr lang="en-US" sz="2500" b="1" dirty="0">
                              <a:solidFill>
                                <a:schemeClr val="tx1"/>
                              </a:solidFill>
                            </a:rPr>
                            <a:t>0.61 m</a:t>
                          </a:r>
                          <a:r>
                            <a:rPr lang="en-US" sz="2500" dirty="0">
                              <a:solidFill>
                                <a:schemeClr val="tx1"/>
                              </a:solidFill>
                            </a:rPr>
                            <a:t> + A*D (R-4 and R-5)</a:t>
                          </a:r>
                        </a:p>
                        <a:p>
                          <a:r>
                            <a:rPr lang="en-US" sz="2200" dirty="0">
                              <a:solidFill>
                                <a:schemeClr val="tx1"/>
                              </a:solidFill>
                            </a:rPr>
                            <a:t>Ex. 15.1 to 36.0 kV (transformer 20-30kV)</a:t>
                          </a:r>
                        </a:p>
                        <a:p>
                          <a:r>
                            <a:rPr lang="en-US" sz="2200" dirty="0">
                              <a:solidFill>
                                <a:schemeClr val="tx1"/>
                              </a:solidFill>
                            </a:rPr>
                            <a:t>Phase-to-ground exposure: 0.77 m / 2.53 ft</a:t>
                          </a:r>
                        </a:p>
                        <a:p>
                          <a:r>
                            <a:rPr lang="en-US" sz="2200" dirty="0">
                              <a:solidFill>
                                <a:schemeClr val="tx1"/>
                              </a:solidFill>
                            </a:rPr>
                            <a:t>Phase-to-phase exposure: 0.89 m / 2.92 ft</a:t>
                          </a:r>
                        </a:p>
                      </a:txBody>
                      <a:tcPr/>
                    </a:tc>
                    <a:extLst>
                      <a:ext uri="{0D108BD9-81ED-4DB2-BD59-A6C34878D82A}">
                        <a16:rowId xmlns:a16="http://schemas.microsoft.com/office/drawing/2014/main" val="854416901"/>
                      </a:ext>
                    </a:extLst>
                  </a:tr>
                  <a:tr h="800336">
                    <a:tc>
                      <a:txBody>
                        <a:bodyPr/>
                        <a:lstStyle/>
                        <a:p>
                          <a:pPr algn="ctr"/>
                          <a:r>
                            <a:rPr lang="en-US" sz="2500" dirty="0"/>
                            <a:t>&gt;72.5 kV</a:t>
                          </a:r>
                        </a:p>
                      </a:txBody>
                      <a:tcPr/>
                    </a:tc>
                    <a:tc>
                      <a:txBody>
                        <a:bodyPr/>
                        <a:lstStyle/>
                        <a:p>
                          <a:r>
                            <a:rPr lang="en-US" sz="2500" dirty="0">
                              <a:solidFill>
                                <a:schemeClr val="tx1"/>
                              </a:solidFill>
                            </a:rPr>
                            <a:t>0.3048(C + a)V</a:t>
                          </a:r>
                          <a:r>
                            <a:rPr lang="en-US" sz="2500" baseline="-25000" dirty="0">
                              <a:solidFill>
                                <a:schemeClr val="tx1"/>
                              </a:solidFill>
                            </a:rPr>
                            <a:t>L-G</a:t>
                          </a:r>
                          <a:r>
                            <a:rPr lang="en-US" sz="2500" dirty="0">
                              <a:solidFill>
                                <a:schemeClr val="tx1"/>
                              </a:solidFill>
                            </a:rPr>
                            <a:t> TA + M</a:t>
                          </a:r>
                        </a:p>
                        <a:p>
                          <a:r>
                            <a:rPr lang="en-US" sz="2200" dirty="0">
                              <a:solidFill>
                                <a:schemeClr val="tx1"/>
                              </a:solidFill>
                            </a:rPr>
                            <a:t>Ex. If transformer steps up to 100 kV</a:t>
                          </a:r>
                        </a:p>
                        <a:p>
                          <a:r>
                            <a:rPr lang="en-US" sz="2200" dirty="0">
                              <a:solidFill>
                                <a:schemeClr val="tx1"/>
                              </a:solidFill>
                            </a:rPr>
                            <a:t>Phase-to-ground exposure: 1.13 m / 3.71 ft</a:t>
                          </a:r>
                        </a:p>
                        <a:p>
                          <a:r>
                            <a:rPr lang="en-US" sz="2200" dirty="0">
                              <a:solidFill>
                                <a:schemeClr val="tx1"/>
                              </a:solidFill>
                            </a:rPr>
                            <a:t>Phase-to-phase exposure: 1.42 m / 4.66 ft</a:t>
                          </a:r>
                        </a:p>
                      </a:txBody>
                      <a:tcPr/>
                    </a:tc>
                    <a:extLst>
                      <a:ext uri="{0D108BD9-81ED-4DB2-BD59-A6C34878D82A}">
                        <a16:rowId xmlns:a16="http://schemas.microsoft.com/office/drawing/2014/main" val="933693287"/>
                      </a:ext>
                    </a:extLst>
                  </a:tr>
                </a:tbl>
              </a:graphicData>
            </a:graphic>
          </p:graphicFrame>
        </mc:Choice>
        <mc:Fallback xmlns="">
          <p:graphicFrame>
            <p:nvGraphicFramePr>
              <p:cNvPr id="4" name="Table 6">
                <a:extLst>
                  <a:ext uri="{FF2B5EF4-FFF2-40B4-BE49-F238E27FC236}">
                    <a16:creationId xmlns:a16="http://schemas.microsoft.com/office/drawing/2014/main" id="{D543872E-6946-40FB-AFCA-4218C64DFB17}"/>
                  </a:ext>
                </a:extLst>
              </p:cNvPr>
              <p:cNvGraphicFramePr>
                <a:graphicFrameLocks noGrp="1"/>
              </p:cNvGraphicFramePr>
              <p:nvPr>
                <p:extLst>
                  <p:ext uri="{D42A27DB-BD31-4B8C-83A1-F6EECF244321}">
                    <p14:modId xmlns:p14="http://schemas.microsoft.com/office/powerpoint/2010/main" val="254208900"/>
                  </p:ext>
                </p:extLst>
              </p:nvPr>
            </p:nvGraphicFramePr>
            <p:xfrm>
              <a:off x="787400" y="1628775"/>
              <a:ext cx="7886700" cy="4709160"/>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val="632613534"/>
                        </a:ext>
                      </a:extLst>
                    </a:gridCol>
                    <a:gridCol w="5803900">
                      <a:extLst>
                        <a:ext uri="{9D8B030D-6E8A-4147-A177-3AD203B41FA5}">
                          <a16:colId xmlns:a16="http://schemas.microsoft.com/office/drawing/2014/main" val="873280304"/>
                        </a:ext>
                      </a:extLst>
                    </a:gridCol>
                  </a:tblGrid>
                  <a:tr h="472440">
                    <a:tc>
                      <a:txBody>
                        <a:bodyPr/>
                        <a:lstStyle/>
                        <a:p>
                          <a:pPr algn="ctr"/>
                          <a:r>
                            <a:rPr lang="en-US" sz="2500" dirty="0">
                              <a:solidFill>
                                <a:schemeClr val="tx1"/>
                              </a:solidFill>
                            </a:rPr>
                            <a:t>AC system</a:t>
                          </a:r>
                        </a:p>
                      </a:txBody>
                      <a:tcPr/>
                    </a:tc>
                    <a:tc>
                      <a:txBody>
                        <a:bodyPr/>
                        <a:lstStyle/>
                        <a:p>
                          <a:pPr algn="ctr"/>
                          <a:r>
                            <a:rPr lang="en-US" sz="2500" dirty="0">
                              <a:solidFill>
                                <a:schemeClr val="tx1"/>
                              </a:solidFill>
                            </a:rPr>
                            <a:t>MAD, meter</a:t>
                          </a:r>
                        </a:p>
                      </a:txBody>
                      <a:tcPr/>
                    </a:tc>
                    <a:extLst>
                      <a:ext uri="{0D108BD9-81ED-4DB2-BD59-A6C34878D82A}">
                        <a16:rowId xmlns:a16="http://schemas.microsoft.com/office/drawing/2014/main" val="2326226077"/>
                      </a:ext>
                    </a:extLst>
                  </a:tr>
                  <a:tr h="472440">
                    <a:tc>
                      <a:txBody>
                        <a:bodyPr/>
                        <a:lstStyle/>
                        <a:p>
                          <a:pPr algn="ctr"/>
                          <a:r>
                            <a:rPr lang="en-US" sz="2500" dirty="0"/>
                            <a:t>50 – 300 V</a:t>
                          </a:r>
                        </a:p>
                      </a:txBody>
                      <a:tcPr/>
                    </a:tc>
                    <a:tc>
                      <a:txBody>
                        <a:bodyPr/>
                        <a:lstStyle/>
                        <a:p>
                          <a:r>
                            <a:rPr lang="en-US" sz="2500" dirty="0"/>
                            <a:t>Avoid contact</a:t>
                          </a:r>
                        </a:p>
                      </a:txBody>
                      <a:tcPr/>
                    </a:tc>
                    <a:extLst>
                      <a:ext uri="{0D108BD9-81ED-4DB2-BD59-A6C34878D82A}">
                        <a16:rowId xmlns:a16="http://schemas.microsoft.com/office/drawing/2014/main" val="3321177363"/>
                      </a:ext>
                    </a:extLst>
                  </a:tr>
                  <a:tr h="807720">
                    <a:tc>
                      <a:txBody>
                        <a:bodyPr/>
                        <a:lstStyle/>
                        <a:p>
                          <a:pPr algn="ctr"/>
                          <a:r>
                            <a:rPr lang="en-US" sz="2500" dirty="0"/>
                            <a:t>301 – 5 kV</a:t>
                          </a:r>
                        </a:p>
                      </a:txBody>
                      <a:tcPr/>
                    </a:tc>
                    <a:tc>
                      <a:txBody>
                        <a:bodyPr/>
                        <a:lstStyle/>
                        <a:p>
                          <a:endParaRPr lang="en-US"/>
                        </a:p>
                      </a:txBody>
                      <a:tcPr>
                        <a:blipFill>
                          <a:blip r:embed="rId3"/>
                          <a:stretch>
                            <a:fillRect l="-36029" t="-121805" r="-525" b="-379699"/>
                          </a:stretch>
                        </a:blipFill>
                      </a:tcPr>
                    </a:tc>
                    <a:extLst>
                      <a:ext uri="{0D108BD9-81ED-4DB2-BD59-A6C34878D82A}">
                        <a16:rowId xmlns:a16="http://schemas.microsoft.com/office/drawing/2014/main" val="464258316"/>
                      </a:ext>
                    </a:extLst>
                  </a:tr>
                  <a:tr h="1478280">
                    <a:tc>
                      <a:txBody>
                        <a:bodyPr/>
                        <a:lstStyle/>
                        <a:p>
                          <a:pPr algn="ctr"/>
                          <a:r>
                            <a:rPr lang="en-US" sz="2500" dirty="0"/>
                            <a:t>5.1 kV – 72.5 kV</a:t>
                          </a:r>
                        </a:p>
                      </a:txBody>
                      <a:tcPr/>
                    </a:tc>
                    <a:tc>
                      <a:txBody>
                        <a:bodyPr/>
                        <a:lstStyle/>
                        <a:p>
                          <a:r>
                            <a:rPr lang="en-US" sz="2500" b="1" dirty="0">
                              <a:solidFill>
                                <a:schemeClr val="tx1"/>
                              </a:solidFill>
                            </a:rPr>
                            <a:t>0.61 m</a:t>
                          </a:r>
                          <a:r>
                            <a:rPr lang="en-US" sz="2500" dirty="0">
                              <a:solidFill>
                                <a:schemeClr val="tx1"/>
                              </a:solidFill>
                            </a:rPr>
                            <a:t> + A*D (R-4 and R-5)</a:t>
                          </a:r>
                        </a:p>
                        <a:p>
                          <a:r>
                            <a:rPr lang="en-US" sz="2200" dirty="0">
                              <a:solidFill>
                                <a:schemeClr val="tx1"/>
                              </a:solidFill>
                            </a:rPr>
                            <a:t>Ex. 15.1 to 36.0 kV (transformer 20-30kV)</a:t>
                          </a:r>
                        </a:p>
                        <a:p>
                          <a:r>
                            <a:rPr lang="en-US" sz="2200" dirty="0">
                              <a:solidFill>
                                <a:schemeClr val="tx1"/>
                              </a:solidFill>
                            </a:rPr>
                            <a:t>Phase-to-ground exposure: 0.77 m / 2.53 ft</a:t>
                          </a:r>
                        </a:p>
                        <a:p>
                          <a:r>
                            <a:rPr lang="en-US" sz="2200" dirty="0">
                              <a:solidFill>
                                <a:schemeClr val="tx1"/>
                              </a:solidFill>
                            </a:rPr>
                            <a:t>Phase-to-phase exposure: 0.89 m / 2.92 ft</a:t>
                          </a:r>
                        </a:p>
                      </a:txBody>
                      <a:tcPr/>
                    </a:tc>
                    <a:extLst>
                      <a:ext uri="{0D108BD9-81ED-4DB2-BD59-A6C34878D82A}">
                        <a16:rowId xmlns:a16="http://schemas.microsoft.com/office/drawing/2014/main" val="854416901"/>
                      </a:ext>
                    </a:extLst>
                  </a:tr>
                  <a:tr h="1478280">
                    <a:tc>
                      <a:txBody>
                        <a:bodyPr/>
                        <a:lstStyle/>
                        <a:p>
                          <a:pPr algn="ctr"/>
                          <a:r>
                            <a:rPr lang="en-US" sz="2500" dirty="0"/>
                            <a:t>&gt;72.5 kV</a:t>
                          </a:r>
                        </a:p>
                      </a:txBody>
                      <a:tcPr/>
                    </a:tc>
                    <a:tc>
                      <a:txBody>
                        <a:bodyPr/>
                        <a:lstStyle/>
                        <a:p>
                          <a:r>
                            <a:rPr lang="en-US" sz="2500" dirty="0">
                              <a:solidFill>
                                <a:schemeClr val="tx1"/>
                              </a:solidFill>
                            </a:rPr>
                            <a:t>0.3048(C + a)V</a:t>
                          </a:r>
                          <a:r>
                            <a:rPr lang="en-US" sz="2500" baseline="-25000" dirty="0">
                              <a:solidFill>
                                <a:schemeClr val="tx1"/>
                              </a:solidFill>
                            </a:rPr>
                            <a:t>L-G</a:t>
                          </a:r>
                          <a:r>
                            <a:rPr lang="en-US" sz="2500" dirty="0">
                              <a:solidFill>
                                <a:schemeClr val="tx1"/>
                              </a:solidFill>
                            </a:rPr>
                            <a:t> TA + M</a:t>
                          </a:r>
                        </a:p>
                        <a:p>
                          <a:r>
                            <a:rPr lang="en-US" sz="2200" dirty="0">
                              <a:solidFill>
                                <a:schemeClr val="tx1"/>
                              </a:solidFill>
                            </a:rPr>
                            <a:t>Ex. If transformer steps up to 100 kV</a:t>
                          </a:r>
                        </a:p>
                        <a:p>
                          <a:r>
                            <a:rPr lang="en-US" sz="2200" dirty="0">
                              <a:solidFill>
                                <a:schemeClr val="tx1"/>
                              </a:solidFill>
                            </a:rPr>
                            <a:t>Phase-to-ground exposure: 1.13 m / 3.71 ft</a:t>
                          </a:r>
                        </a:p>
                        <a:p>
                          <a:r>
                            <a:rPr lang="en-US" sz="2200" dirty="0">
                              <a:solidFill>
                                <a:schemeClr val="tx1"/>
                              </a:solidFill>
                            </a:rPr>
                            <a:t>Phase-to-phase exposure: 1.42 m / 4.66 ft</a:t>
                          </a:r>
                        </a:p>
                      </a:txBody>
                      <a:tcPr/>
                    </a:tc>
                    <a:extLst>
                      <a:ext uri="{0D108BD9-81ED-4DB2-BD59-A6C34878D82A}">
                        <a16:rowId xmlns:a16="http://schemas.microsoft.com/office/drawing/2014/main" val="933693287"/>
                      </a:ext>
                    </a:extLst>
                  </a:tr>
                </a:tbl>
              </a:graphicData>
            </a:graphic>
          </p:graphicFrame>
        </mc:Fallback>
      </mc:AlternateContent>
      <p:sp>
        <p:nvSpPr>
          <p:cNvPr id="7" name="Footer Placeholder 3">
            <a:extLst>
              <a:ext uri="{FF2B5EF4-FFF2-40B4-BE49-F238E27FC236}">
                <a16:creationId xmlns:a16="http://schemas.microsoft.com/office/drawing/2014/main" id="{A318D32B-100B-49BE-AEF4-5AB75786BEA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54093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Type of insulation</a:t>
            </a:r>
            <a:endParaRPr lang="en-US" sz="4000" dirty="0"/>
          </a:p>
        </p:txBody>
      </p:sp>
      <p:sp>
        <p:nvSpPr>
          <p:cNvPr id="3" name="Content Placeholder 2"/>
          <p:cNvSpPr>
            <a:spLocks noGrp="1"/>
          </p:cNvSpPr>
          <p:nvPr>
            <p:ph idx="1"/>
          </p:nvPr>
        </p:nvSpPr>
        <p:spPr>
          <a:xfrm>
            <a:off x="628650" y="1409700"/>
            <a:ext cx="7886700" cy="4933950"/>
          </a:xfrm>
        </p:spPr>
        <p:txBody>
          <a:bodyPr>
            <a:normAutofit/>
          </a:bodyPr>
          <a:lstStyle/>
          <a:p>
            <a:pPr marL="514350" indent="-514350">
              <a:buFont typeface="+mj-lt"/>
              <a:buAutoNum type="arabicParenR"/>
            </a:pPr>
            <a:r>
              <a:rPr lang="en-US" sz="2800" dirty="0"/>
              <a:t>Exposed energized parts can be insulated by a dielectric/insulating substance to offer a high resistance between conducting surfaces and workers, or </a:t>
            </a:r>
          </a:p>
          <a:p>
            <a:pPr marL="514350" indent="-514350">
              <a:buFont typeface="+mj-lt"/>
              <a:buAutoNum type="arabicParenR"/>
            </a:pPr>
            <a:r>
              <a:rPr lang="en-US" sz="2800" dirty="0"/>
              <a:t>Employees use rubber insulating gloves and sleeves (PPEs) and insulating equipment.</a:t>
            </a:r>
          </a:p>
        </p:txBody>
      </p:sp>
      <p:sp>
        <p:nvSpPr>
          <p:cNvPr id="4" name="Rectangle 3">
            <a:extLst>
              <a:ext uri="{FF2B5EF4-FFF2-40B4-BE49-F238E27FC236}">
                <a16:creationId xmlns:a16="http://schemas.microsoft.com/office/drawing/2014/main" id="{ECAB0360-3293-490F-8D7F-D11F6830F89C}"/>
              </a:ext>
            </a:extLst>
          </p:cNvPr>
          <p:cNvSpPr/>
          <p:nvPr/>
        </p:nvSpPr>
        <p:spPr>
          <a:xfrm>
            <a:off x="853047" y="3876675"/>
            <a:ext cx="4814141" cy="2015936"/>
          </a:xfrm>
          <a:prstGeom prst="rect">
            <a:avLst/>
          </a:prstGeom>
        </p:spPr>
        <p:txBody>
          <a:bodyPr wrap="square">
            <a:spAutoFit/>
          </a:bodyPr>
          <a:lstStyle/>
          <a:p>
            <a:pPr marL="457200" indent="-457200">
              <a:buFont typeface="Wingdings" panose="05000000000000000000" pitchFamily="2" charset="2"/>
              <a:buChar char="ü"/>
            </a:pPr>
            <a:r>
              <a:rPr lang="en-US" sz="2500" dirty="0">
                <a:solidFill>
                  <a:srgbClr val="C00000"/>
                </a:solidFill>
              </a:rPr>
              <a:t>Ensure employees not to reach into the minimum approach distance when putting on and removing these insulating PPEs.</a:t>
            </a:r>
          </a:p>
          <a:p>
            <a:pPr marL="457200" indent="-457200">
              <a:buFont typeface="Wingdings" panose="05000000000000000000" pitchFamily="2" charset="2"/>
              <a:buChar char="ü"/>
            </a:pPr>
            <a:r>
              <a:rPr lang="en-US" sz="2500" dirty="0">
                <a:solidFill>
                  <a:srgbClr val="C00000"/>
                </a:solidFill>
              </a:rPr>
              <a:t>Prevention of slip, trip and fall.</a:t>
            </a:r>
          </a:p>
        </p:txBody>
      </p:sp>
      <p:pic>
        <p:nvPicPr>
          <p:cNvPr id="10" name="Picture 2" descr="Workman in aerial bucket using IPE">
            <a:extLst>
              <a:ext uri="{FF2B5EF4-FFF2-40B4-BE49-F238E27FC236}">
                <a16:creationId xmlns:a16="http://schemas.microsoft.com/office/drawing/2014/main" id="{56470456-CA21-4E20-A584-5F06D0445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769" y="3876675"/>
            <a:ext cx="2848162" cy="21304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8E4F9F7-2273-48EE-9846-008E083C3549}"/>
              </a:ext>
            </a:extLst>
          </p:cNvPr>
          <p:cNvSpPr/>
          <p:nvPr/>
        </p:nvSpPr>
        <p:spPr>
          <a:xfrm>
            <a:off x="6205461" y="5974318"/>
            <a:ext cx="2405980" cy="369332"/>
          </a:xfrm>
          <a:prstGeom prst="rect">
            <a:avLst/>
          </a:prstGeom>
        </p:spPr>
        <p:txBody>
          <a:bodyPr wrap="none">
            <a:spAutoFit/>
          </a:bodyPr>
          <a:lstStyle/>
          <a:p>
            <a:r>
              <a:rPr lang="en-US" dirty="0"/>
              <a:t>Source: www.osha.gov</a:t>
            </a:r>
          </a:p>
        </p:txBody>
      </p:sp>
      <p:sp>
        <p:nvSpPr>
          <p:cNvPr id="11" name="Footer Placeholder 3">
            <a:extLst>
              <a:ext uri="{FF2B5EF4-FFF2-40B4-BE49-F238E27FC236}">
                <a16:creationId xmlns:a16="http://schemas.microsoft.com/office/drawing/2014/main" id="{45251208-EB36-4923-B83A-14CAB1CA061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12097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Grounding: connection / disconnection</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549400"/>
                <a:ext cx="7886700" cy="3590924"/>
              </a:xfrm>
            </p:spPr>
            <p:txBody>
              <a:bodyPr>
                <a:normAutofit/>
              </a:bodyPr>
              <a:lstStyle/>
              <a:p>
                <a:pPr marL="463550" indent="-463550">
                  <a:buFont typeface="Wingdings" panose="05000000000000000000" pitchFamily="2" charset="2"/>
                  <a:buChar char="q"/>
                </a:pPr>
                <a:r>
                  <a:rPr lang="en-US" sz="2800" b="1" dirty="0"/>
                  <a:t>Grounding for the protection of employees </a:t>
                </a:r>
                <a:r>
                  <a:rPr lang="en-US" sz="2800" dirty="0"/>
                  <a:t>(1910.269(n)):</a:t>
                </a:r>
              </a:p>
              <a:p>
                <a:pPr marL="685800" indent="-457200">
                  <a:buFont typeface="Wingdings" panose="05000000000000000000" pitchFamily="2" charset="2"/>
                  <a:buChar char="Ø"/>
                </a:pPr>
                <a:r>
                  <a:rPr lang="en-US" sz="2600" dirty="0"/>
                  <a:t>After deenergized lines and equipment for wind turbine maintenance, </a:t>
                </a:r>
                <a:r>
                  <a:rPr lang="en-US" sz="2600" b="1" dirty="0">
                    <a:solidFill>
                      <a:srgbClr val="C00000"/>
                    </a:solidFill>
                  </a:rPr>
                  <a:t>proper protective grounding </a:t>
                </a:r>
                <a:r>
                  <a:rPr lang="en-US" sz="2600" dirty="0"/>
                  <a:t>shall be installed.</a:t>
                </a:r>
              </a:p>
              <a:p>
                <a:pPr marL="685800" indent="-457200">
                  <a:buFont typeface="Wingdings" panose="05000000000000000000" pitchFamily="2" charset="2"/>
                  <a:buChar char="Ø"/>
                </a:pPr>
                <a:r>
                  <a:rPr lang="en-US" sz="2600" dirty="0"/>
                  <a:t>To allow fault current to flow to ground </a:t>
                </a:r>
              </a:p>
              <a:p>
                <a:pPr marL="685800" indent="-457200">
                  <a:buFont typeface="Wingdings" panose="05000000000000000000" pitchFamily="2" charset="2"/>
                  <a:buChar char="Ø"/>
                </a:pPr>
                <a:r>
                  <a:rPr lang="en-US" sz="2600" dirty="0"/>
                  <a:t>Protective grounding equipment: an ampacity </a:t>
                </a:r>
                <a14:m>
                  <m:oMath xmlns:m="http://schemas.openxmlformats.org/officeDocument/2006/math">
                    <m:r>
                      <a:rPr lang="en-US" sz="2600" i="1" dirty="0" smtClean="0">
                        <a:latin typeface="Cambria Math" panose="02040503050406030204" pitchFamily="18" charset="0"/>
                        <a:ea typeface="Cambria Math" panose="02040503050406030204" pitchFamily="18" charset="0"/>
                      </a:rPr>
                      <m:t>≥</m:t>
                    </m:r>
                  </m:oMath>
                </a14:m>
                <a:r>
                  <a:rPr lang="en-US" sz="2600" dirty="0"/>
                  <a:t> No. 2 AWG copper</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549400"/>
                <a:ext cx="7886700" cy="3590924"/>
              </a:xfrm>
              <a:blipFill>
                <a:blip r:embed="rId3"/>
                <a:stretch>
                  <a:fillRect l="-1314" t="-2716" r="-2318"/>
                </a:stretch>
              </a:blipFill>
            </p:spPr>
            <p:txBody>
              <a:bodyPr/>
              <a:lstStyle/>
              <a:p>
                <a:r>
                  <a:rPr lang="en-US">
                    <a:noFill/>
                  </a:rPr>
                  <a:t> </a:t>
                </a:r>
              </a:p>
            </p:txBody>
          </p:sp>
        </mc:Fallback>
      </mc:AlternateContent>
      <p:graphicFrame>
        <p:nvGraphicFramePr>
          <p:cNvPr id="4" name="Table 6">
            <a:extLst>
              <a:ext uri="{FF2B5EF4-FFF2-40B4-BE49-F238E27FC236}">
                <a16:creationId xmlns:a16="http://schemas.microsoft.com/office/drawing/2014/main" id="{8A03E933-F7F9-4B5D-8107-FC4380A653FC}"/>
              </a:ext>
            </a:extLst>
          </p:cNvPr>
          <p:cNvGraphicFramePr>
            <a:graphicFrameLocks noGrp="1"/>
          </p:cNvGraphicFramePr>
          <p:nvPr>
            <p:extLst>
              <p:ext uri="{D42A27DB-BD31-4B8C-83A1-F6EECF244321}">
                <p14:modId xmlns:p14="http://schemas.microsoft.com/office/powerpoint/2010/main" val="3084332324"/>
              </p:ext>
            </p:extLst>
          </p:nvPr>
        </p:nvGraphicFramePr>
        <p:xfrm>
          <a:off x="628650" y="4966208"/>
          <a:ext cx="7886700" cy="1280160"/>
        </p:xfrm>
        <a:graphic>
          <a:graphicData uri="http://schemas.openxmlformats.org/drawingml/2006/table">
            <a:tbl>
              <a:tblPr firstRow="1" bandRow="1">
                <a:tableStyleId>{5C22544A-7EE6-4342-B048-85BDC9FD1C3A}</a:tableStyleId>
              </a:tblPr>
              <a:tblGrid>
                <a:gridCol w="3467862">
                  <a:extLst>
                    <a:ext uri="{9D8B030D-6E8A-4147-A177-3AD203B41FA5}">
                      <a16:colId xmlns:a16="http://schemas.microsoft.com/office/drawing/2014/main" val="2064515687"/>
                    </a:ext>
                  </a:extLst>
                </a:gridCol>
                <a:gridCol w="2182368">
                  <a:extLst>
                    <a:ext uri="{9D8B030D-6E8A-4147-A177-3AD203B41FA5}">
                      <a16:colId xmlns:a16="http://schemas.microsoft.com/office/drawing/2014/main" val="1565046626"/>
                    </a:ext>
                  </a:extLst>
                </a:gridCol>
                <a:gridCol w="2236470">
                  <a:extLst>
                    <a:ext uri="{9D8B030D-6E8A-4147-A177-3AD203B41FA5}">
                      <a16:colId xmlns:a16="http://schemas.microsoft.com/office/drawing/2014/main" val="2612477402"/>
                    </a:ext>
                  </a:extLst>
                </a:gridCol>
              </a:tblGrid>
              <a:tr h="370840">
                <a:tc>
                  <a:txBody>
                    <a:bodyPr/>
                    <a:lstStyle/>
                    <a:p>
                      <a:endParaRPr lang="en-US" sz="2200" dirty="0">
                        <a:solidFill>
                          <a:schemeClr val="tx1"/>
                        </a:solidFill>
                      </a:endParaRPr>
                    </a:p>
                  </a:txBody>
                  <a:tcPr/>
                </a:tc>
                <a:tc>
                  <a:txBody>
                    <a:bodyPr/>
                    <a:lstStyle/>
                    <a:p>
                      <a:r>
                        <a:rPr lang="en-US" sz="2200" dirty="0">
                          <a:solidFill>
                            <a:schemeClr val="tx1"/>
                          </a:solidFill>
                        </a:rPr>
                        <a:t>Connect grounds</a:t>
                      </a:r>
                    </a:p>
                  </a:txBody>
                  <a:tcPr/>
                </a:tc>
                <a:tc>
                  <a:txBody>
                    <a:bodyPr/>
                    <a:lstStyle/>
                    <a:p>
                      <a:r>
                        <a:rPr lang="en-US" sz="2200" dirty="0">
                          <a:solidFill>
                            <a:schemeClr val="tx1"/>
                          </a:solidFill>
                        </a:rPr>
                        <a:t>Remove grounds</a:t>
                      </a:r>
                    </a:p>
                  </a:txBody>
                  <a:tcPr/>
                </a:tc>
                <a:extLst>
                  <a:ext uri="{0D108BD9-81ED-4DB2-BD59-A6C34878D82A}">
                    <a16:rowId xmlns:a16="http://schemas.microsoft.com/office/drawing/2014/main" val="2830225189"/>
                  </a:ext>
                </a:extLst>
              </a:tr>
              <a:tr h="370840">
                <a:tc>
                  <a:txBody>
                    <a:bodyPr/>
                    <a:lstStyle/>
                    <a:p>
                      <a:r>
                        <a:rPr lang="en-US" sz="2200" dirty="0">
                          <a:solidFill>
                            <a:schemeClr val="tx1"/>
                          </a:solidFill>
                        </a:rPr>
                        <a:t>Ground-end connection</a:t>
                      </a:r>
                    </a:p>
                  </a:txBody>
                  <a:tcPr/>
                </a:tc>
                <a:tc>
                  <a:txBody>
                    <a:bodyPr/>
                    <a:lstStyle/>
                    <a:p>
                      <a:pPr algn="ctr"/>
                      <a:r>
                        <a:rPr lang="en-US" sz="2200" b="1" dirty="0">
                          <a:solidFill>
                            <a:schemeClr val="tx1"/>
                          </a:solidFill>
                        </a:rPr>
                        <a:t>Attach first</a:t>
                      </a:r>
                    </a:p>
                  </a:txBody>
                  <a:tcPr/>
                </a:tc>
                <a:tc>
                  <a:txBody>
                    <a:bodyPr/>
                    <a:lstStyle/>
                    <a:p>
                      <a:pPr algn="ctr"/>
                      <a:endParaRPr lang="en-US" sz="2200" b="1" dirty="0">
                        <a:solidFill>
                          <a:schemeClr val="tx1"/>
                        </a:solidFill>
                      </a:endParaRPr>
                    </a:p>
                  </a:txBody>
                  <a:tcPr/>
                </a:tc>
                <a:extLst>
                  <a:ext uri="{0D108BD9-81ED-4DB2-BD59-A6C34878D82A}">
                    <a16:rowId xmlns:a16="http://schemas.microsoft.com/office/drawing/2014/main" val="2339329939"/>
                  </a:ext>
                </a:extLst>
              </a:tr>
              <a:tr h="370840">
                <a:tc>
                  <a:txBody>
                    <a:bodyPr/>
                    <a:lstStyle/>
                    <a:p>
                      <a:r>
                        <a:rPr lang="en-US" sz="2200" dirty="0">
                          <a:solidFill>
                            <a:schemeClr val="tx1"/>
                          </a:solidFill>
                        </a:rPr>
                        <a:t>Deenergized line/equipment </a:t>
                      </a:r>
                    </a:p>
                  </a:txBody>
                  <a:tcPr/>
                </a:tc>
                <a:tc>
                  <a:txBody>
                    <a:bodyPr/>
                    <a:lstStyle/>
                    <a:p>
                      <a:pPr algn="ctr"/>
                      <a:endParaRPr lang="en-US" sz="2200" b="1" dirty="0">
                        <a:solidFill>
                          <a:schemeClr val="tx1"/>
                        </a:solidFill>
                      </a:endParaRPr>
                    </a:p>
                  </a:txBody>
                  <a:tcPr/>
                </a:tc>
                <a:tc>
                  <a:txBody>
                    <a:bodyPr/>
                    <a:lstStyle/>
                    <a:p>
                      <a:pPr algn="ctr"/>
                      <a:r>
                        <a:rPr lang="en-US" sz="2200" b="1" dirty="0">
                          <a:solidFill>
                            <a:schemeClr val="tx1"/>
                          </a:solidFill>
                        </a:rPr>
                        <a:t>Remove first</a:t>
                      </a:r>
                    </a:p>
                  </a:txBody>
                  <a:tcPr/>
                </a:tc>
                <a:extLst>
                  <a:ext uri="{0D108BD9-81ED-4DB2-BD59-A6C34878D82A}">
                    <a16:rowId xmlns:a16="http://schemas.microsoft.com/office/drawing/2014/main" val="3022172924"/>
                  </a:ext>
                </a:extLst>
              </a:tr>
            </a:tbl>
          </a:graphicData>
        </a:graphic>
      </p:graphicFrame>
      <p:sp>
        <p:nvSpPr>
          <p:cNvPr id="7" name="Footer Placeholder 3">
            <a:extLst>
              <a:ext uri="{FF2B5EF4-FFF2-40B4-BE49-F238E27FC236}">
                <a16:creationId xmlns:a16="http://schemas.microsoft.com/office/drawing/2014/main" id="{8D2A8820-A4D9-481D-999D-135FE87CD59B}"/>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232292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 Other safe practices</a:t>
            </a:r>
            <a:endParaRPr lang="en-US" sz="4000" dirty="0"/>
          </a:p>
        </p:txBody>
      </p:sp>
      <p:sp>
        <p:nvSpPr>
          <p:cNvPr id="3" name="Content Placeholder 2"/>
          <p:cNvSpPr>
            <a:spLocks noGrp="1"/>
          </p:cNvSpPr>
          <p:nvPr>
            <p:ph idx="1"/>
          </p:nvPr>
        </p:nvSpPr>
        <p:spPr>
          <a:xfrm>
            <a:off x="628650" y="1604963"/>
            <a:ext cx="7886700" cy="4933950"/>
          </a:xfrm>
        </p:spPr>
        <p:txBody>
          <a:bodyPr>
            <a:normAutofit/>
          </a:bodyPr>
          <a:lstStyle/>
          <a:p>
            <a:pPr marL="463550" indent="-463550">
              <a:buFont typeface="Wingdings" panose="05000000000000000000" pitchFamily="2" charset="2"/>
              <a:buChar char="q"/>
            </a:pPr>
            <a:r>
              <a:rPr lang="en-US" sz="2800" dirty="0"/>
              <a:t>Remove </a:t>
            </a:r>
            <a:r>
              <a:rPr lang="en-US" sz="2800" b="1" dirty="0"/>
              <a:t>conductive articles</a:t>
            </a:r>
            <a:r>
              <a:rPr lang="en-US" sz="2800" dirty="0"/>
              <a:t>, such as keychains or watch chains, rings, or wrist watches or bands, to reduce the risks of contact with the energized parts.</a:t>
            </a:r>
          </a:p>
          <a:p>
            <a:pPr marL="463550" indent="-463550">
              <a:buFont typeface="Wingdings" panose="05000000000000000000" pitchFamily="2" charset="2"/>
              <a:buChar char="q"/>
            </a:pPr>
            <a:r>
              <a:rPr lang="en-US" sz="2800" dirty="0"/>
              <a:t>Tools or gloves shouldn’t be used above the </a:t>
            </a:r>
            <a:r>
              <a:rPr lang="en-US" sz="2800" b="1" dirty="0"/>
              <a:t>rated voltage</a:t>
            </a:r>
            <a:r>
              <a:rPr lang="en-US" sz="2800" dirty="0"/>
              <a:t>.</a:t>
            </a:r>
          </a:p>
          <a:p>
            <a:pPr marL="463550" indent="-463550">
              <a:buFont typeface="Wingdings" panose="05000000000000000000" pitchFamily="2" charset="2"/>
              <a:buChar char="q"/>
            </a:pPr>
            <a:r>
              <a:rPr lang="en-US" sz="2800" b="1" dirty="0"/>
              <a:t>Non-current-carrying metal parts </a:t>
            </a:r>
            <a:r>
              <a:rPr lang="en-US" sz="2800" dirty="0"/>
              <a:t>of equipment or devices, such as transformer cases and circuit-breaker housings, shall be treated as energized.</a:t>
            </a:r>
          </a:p>
        </p:txBody>
      </p:sp>
      <p:sp>
        <p:nvSpPr>
          <p:cNvPr id="7" name="Footer Placeholder 3">
            <a:extLst>
              <a:ext uri="{FF2B5EF4-FFF2-40B4-BE49-F238E27FC236}">
                <a16:creationId xmlns:a16="http://schemas.microsoft.com/office/drawing/2014/main" id="{12D92EA1-6A96-4F98-A8B3-994F211EE31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301402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68" y="351681"/>
            <a:ext cx="8085044" cy="933586"/>
          </a:xfrm>
        </p:spPr>
        <p:txBody>
          <a:bodyPr>
            <a:noAutofit/>
          </a:bodyPr>
          <a:lstStyle/>
          <a:p>
            <a:pPr algn="ctr"/>
            <a:r>
              <a:rPr lang="en-US" sz="3500" b="1" dirty="0">
                <a:solidFill>
                  <a:srgbClr val="0000CC"/>
                </a:solidFill>
              </a:rPr>
              <a:t>5. Protection from flames and electric arcs</a:t>
            </a:r>
            <a:endParaRPr lang="en-US" sz="3500" dirty="0"/>
          </a:p>
        </p:txBody>
      </p:sp>
      <p:sp>
        <p:nvSpPr>
          <p:cNvPr id="3" name="Content Placeholder 2"/>
          <p:cNvSpPr>
            <a:spLocks noGrp="1"/>
          </p:cNvSpPr>
          <p:nvPr>
            <p:ph idx="1"/>
          </p:nvPr>
        </p:nvSpPr>
        <p:spPr>
          <a:xfrm>
            <a:off x="628650" y="1409700"/>
            <a:ext cx="7886700" cy="4933950"/>
          </a:xfrm>
        </p:spPr>
        <p:txBody>
          <a:bodyPr>
            <a:normAutofit lnSpcReduction="10000"/>
          </a:bodyPr>
          <a:lstStyle/>
          <a:p>
            <a:pPr marL="463550" indent="-463550">
              <a:buFont typeface="Wingdings" panose="05000000000000000000" pitchFamily="2" charset="2"/>
              <a:buChar char="q"/>
            </a:pPr>
            <a:r>
              <a:rPr lang="en-US" sz="2800" dirty="0"/>
              <a:t>Employer shall identify and assess hazards from flames or from electric arcs. </a:t>
            </a:r>
            <a:r>
              <a:rPr lang="en-US" sz="2800" b="1" dirty="0"/>
              <a:t>Sources electric arcs and flames</a:t>
            </a:r>
            <a:r>
              <a:rPr lang="en-US" sz="2800" dirty="0"/>
              <a:t> may include:</a:t>
            </a:r>
          </a:p>
          <a:p>
            <a:pPr marL="685800" indent="-457200">
              <a:buFont typeface="Wingdings" panose="05000000000000000000" pitchFamily="2" charset="2"/>
              <a:buChar char="Ø"/>
            </a:pPr>
            <a:r>
              <a:rPr lang="en-US" sz="2800" dirty="0">
                <a:solidFill>
                  <a:srgbClr val="C00000"/>
                </a:solidFill>
              </a:rPr>
              <a:t>Energized circuit parts </a:t>
            </a:r>
            <a:r>
              <a:rPr lang="en-US" sz="2800" dirty="0"/>
              <a:t>not guarded or insulated</a:t>
            </a:r>
          </a:p>
          <a:p>
            <a:pPr marL="685800" indent="-457200">
              <a:buFont typeface="Wingdings" panose="05000000000000000000" pitchFamily="2" charset="2"/>
              <a:buChar char="Ø"/>
            </a:pPr>
            <a:r>
              <a:rPr lang="en-US" sz="2800" dirty="0">
                <a:solidFill>
                  <a:srgbClr val="C00000"/>
                </a:solidFill>
              </a:rPr>
              <a:t>Switching devices </a:t>
            </a:r>
            <a:r>
              <a:rPr lang="en-US" sz="2800" dirty="0"/>
              <a:t>that produce electric arcs in normal operation</a:t>
            </a:r>
          </a:p>
          <a:p>
            <a:pPr marL="685800" indent="-457200">
              <a:buFont typeface="Wingdings" panose="05000000000000000000" pitchFamily="2" charset="2"/>
              <a:buChar char="Ø"/>
            </a:pPr>
            <a:r>
              <a:rPr lang="en-US" sz="2800" dirty="0">
                <a:solidFill>
                  <a:srgbClr val="C00000"/>
                </a:solidFill>
              </a:rPr>
              <a:t>Sliding parts </a:t>
            </a:r>
            <a:r>
              <a:rPr lang="en-US" sz="2800" dirty="0"/>
              <a:t>that could fault during operation (ex. rack-mounted circuit breakers) </a:t>
            </a:r>
          </a:p>
          <a:p>
            <a:pPr marL="685800" indent="-457200">
              <a:buFont typeface="Wingdings" panose="05000000000000000000" pitchFamily="2" charset="2"/>
              <a:buChar char="Ø"/>
            </a:pPr>
            <a:r>
              <a:rPr lang="en-US" sz="2800" dirty="0">
                <a:solidFill>
                  <a:srgbClr val="C00000"/>
                </a:solidFill>
              </a:rPr>
              <a:t>Energized electric equipment </a:t>
            </a:r>
            <a:r>
              <a:rPr lang="en-US" sz="2800" dirty="0"/>
              <a:t>that could fail (ex. damaged insulation, overloaded, arcing)</a:t>
            </a:r>
          </a:p>
          <a:p>
            <a:pPr marL="685800" indent="-457200">
              <a:buFont typeface="Wingdings" panose="05000000000000000000" pitchFamily="2" charset="2"/>
              <a:buChar char="Ø"/>
            </a:pPr>
            <a:r>
              <a:rPr lang="en-US" sz="2800" dirty="0">
                <a:solidFill>
                  <a:srgbClr val="C00000"/>
                </a:solidFill>
              </a:rPr>
              <a:t>Lightning and overheating </a:t>
            </a:r>
            <a:r>
              <a:rPr lang="en-US" sz="2800" dirty="0"/>
              <a:t>(friction, bearings and brakes, etc.)</a:t>
            </a:r>
          </a:p>
        </p:txBody>
      </p:sp>
      <p:sp>
        <p:nvSpPr>
          <p:cNvPr id="7" name="Footer Placeholder 3">
            <a:extLst>
              <a:ext uri="{FF2B5EF4-FFF2-40B4-BE49-F238E27FC236}">
                <a16:creationId xmlns:a16="http://schemas.microsoft.com/office/drawing/2014/main" id="{E369EA8E-4FA6-4331-B762-5A87DF03E17B}"/>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76360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Worker Rights and Responsibilities</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463550" indent="-463550">
              <a:spcBef>
                <a:spcPts val="0"/>
              </a:spcBef>
              <a:buClrTx/>
              <a:buFont typeface="Wingdings" panose="05000000000000000000" pitchFamily="2" charset="2"/>
              <a:buChar char="q"/>
            </a:pPr>
            <a:r>
              <a:rPr lang="en-US" sz="2800" dirty="0">
                <a:solidFill>
                  <a:schemeClr val="tx1"/>
                </a:solidFill>
              </a:rPr>
              <a:t>The OSH Act gives workers the right to safe and healthful workplace. Here are links with detailed information: </a:t>
            </a:r>
            <a:r>
              <a:rPr lang="en-US" sz="2000" dirty="0">
                <a:hlinkClick r:id="rId3"/>
              </a:rPr>
              <a:t>https://www.osha.gov/Publications/osha3021.pdf</a:t>
            </a:r>
            <a:endParaRPr lang="en-US" sz="2000" dirty="0"/>
          </a:p>
          <a:p>
            <a:pPr marL="463550" indent="-463550">
              <a:spcBef>
                <a:spcPts val="0"/>
              </a:spcBef>
              <a:buClrTx/>
              <a:buFont typeface="Wingdings" panose="05000000000000000000" pitchFamily="2" charset="2"/>
              <a:buChar char="q"/>
            </a:pPr>
            <a:endParaRPr lang="en-US" sz="2000" dirty="0"/>
          </a:p>
          <a:p>
            <a:pPr marL="463550" indent="-463550">
              <a:spcBef>
                <a:spcPts val="0"/>
              </a:spcBef>
              <a:buClrTx/>
              <a:buFont typeface="Wingdings" panose="05000000000000000000" pitchFamily="2" charset="2"/>
              <a:buChar char="q"/>
            </a:pPr>
            <a:r>
              <a:rPr lang="en-US" sz="2800" dirty="0">
                <a:solidFill>
                  <a:schemeClr val="tx1"/>
                </a:solidFill>
              </a:rPr>
              <a:t>For example, workers </a:t>
            </a:r>
            <a:r>
              <a:rPr lang="en-US" sz="2800" b="1" dirty="0">
                <a:solidFill>
                  <a:srgbClr val="0000CC"/>
                </a:solidFill>
              </a:rPr>
              <a:t>have the right</a:t>
            </a:r>
            <a:r>
              <a:rPr lang="en-US" sz="2800" dirty="0"/>
              <a:t>:</a:t>
            </a:r>
          </a:p>
          <a:p>
            <a:pPr marL="685800" indent="-458788">
              <a:spcBef>
                <a:spcPts val="0"/>
              </a:spcBef>
              <a:buClrTx/>
              <a:buFont typeface="Wingdings" panose="05000000000000000000" pitchFamily="2" charset="2"/>
              <a:buChar char="Ø"/>
            </a:pPr>
            <a:r>
              <a:rPr lang="en-US" sz="2800" dirty="0">
                <a:solidFill>
                  <a:schemeClr val="tx1"/>
                </a:solidFill>
              </a:rPr>
              <a:t>to know about laws and your rights</a:t>
            </a:r>
          </a:p>
          <a:p>
            <a:pPr marL="685800" indent="-458788">
              <a:spcBef>
                <a:spcPts val="0"/>
              </a:spcBef>
              <a:buClrTx/>
              <a:buFont typeface="Wingdings" panose="05000000000000000000" pitchFamily="2" charset="2"/>
              <a:buChar char="Ø"/>
            </a:pPr>
            <a:r>
              <a:rPr lang="en-US" sz="2800" dirty="0">
                <a:solidFill>
                  <a:schemeClr val="tx1"/>
                </a:solidFill>
              </a:rPr>
              <a:t>to receive </a:t>
            </a:r>
            <a:r>
              <a:rPr lang="en-US" sz="2800" b="1" dirty="0">
                <a:solidFill>
                  <a:schemeClr val="tx1"/>
                </a:solidFill>
              </a:rPr>
              <a:t>training</a:t>
            </a:r>
          </a:p>
          <a:p>
            <a:pPr marL="685800" indent="-458788">
              <a:spcBef>
                <a:spcPts val="0"/>
              </a:spcBef>
              <a:buClrTx/>
              <a:buFont typeface="Wingdings" panose="05000000000000000000" pitchFamily="2" charset="2"/>
              <a:buChar char="Ø"/>
            </a:pPr>
            <a:r>
              <a:rPr lang="en-US" sz="2800" dirty="0">
                <a:solidFill>
                  <a:schemeClr val="tx1"/>
                </a:solidFill>
              </a:rPr>
              <a:t>to information</a:t>
            </a:r>
          </a:p>
          <a:p>
            <a:pPr marL="685800" indent="-458788">
              <a:spcBef>
                <a:spcPts val="0"/>
              </a:spcBef>
              <a:buClrTx/>
              <a:buFont typeface="Wingdings" panose="05000000000000000000" pitchFamily="2" charset="2"/>
              <a:buChar char="Ø"/>
            </a:pPr>
            <a:r>
              <a:rPr lang="en-US" sz="2800" dirty="0">
                <a:solidFill>
                  <a:schemeClr val="tx1"/>
                </a:solidFill>
              </a:rPr>
              <a:t>to participate in activities to ensure their protection from job hazards</a:t>
            </a:r>
          </a:p>
        </p:txBody>
      </p:sp>
    </p:spTree>
    <p:extLst>
      <p:ext uri="{BB962C8B-B14F-4D97-AF65-F5344CB8AC3E}">
        <p14:creationId xmlns:p14="http://schemas.microsoft.com/office/powerpoint/2010/main" val="3735556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Protection from flames and electric arcs</a:t>
            </a:r>
            <a:endParaRPr lang="en-US" sz="4000" dirty="0"/>
          </a:p>
        </p:txBody>
      </p:sp>
      <p:sp>
        <p:nvSpPr>
          <p:cNvPr id="3" name="Content Placeholder 2"/>
          <p:cNvSpPr>
            <a:spLocks noGrp="1"/>
          </p:cNvSpPr>
          <p:nvPr>
            <p:ph idx="1"/>
          </p:nvPr>
        </p:nvSpPr>
        <p:spPr>
          <a:xfrm>
            <a:off x="628650" y="1409700"/>
            <a:ext cx="7886700" cy="4933950"/>
          </a:xfrm>
        </p:spPr>
        <p:txBody>
          <a:bodyPr>
            <a:normAutofit fontScale="92500" lnSpcReduction="10000"/>
          </a:bodyPr>
          <a:lstStyle/>
          <a:p>
            <a:pPr marL="463550" indent="-463550">
              <a:buFont typeface="Wingdings" panose="05000000000000000000" pitchFamily="2" charset="2"/>
              <a:buChar char="q"/>
            </a:pPr>
            <a:r>
              <a:rPr lang="en-US" sz="2800" dirty="0"/>
              <a:t>Employer shall estimate the </a:t>
            </a:r>
            <a:r>
              <a:rPr lang="en-US" sz="2800" b="1" dirty="0"/>
              <a:t>incident heat energy</a:t>
            </a:r>
            <a:r>
              <a:rPr lang="en-US" sz="2800" dirty="0"/>
              <a:t> (IHE) to protect burn injuries. The method is in 29 CFR </a:t>
            </a:r>
            <a:r>
              <a:rPr lang="en-US" sz="2800" dirty="0">
                <a:solidFill>
                  <a:srgbClr val="0000CC"/>
                </a:solidFill>
              </a:rPr>
              <a:t>1910.269 Appendix E</a:t>
            </a:r>
            <a:r>
              <a:rPr lang="en-US" sz="2800" dirty="0"/>
              <a:t>, for example</a:t>
            </a:r>
          </a:p>
          <a:p>
            <a:pPr marL="749300" indent="-457200">
              <a:buFont typeface="Wingdings" panose="05000000000000000000" pitchFamily="2" charset="2"/>
              <a:buChar char="Ø"/>
            </a:pPr>
            <a:r>
              <a:rPr lang="en-US" sz="2600" dirty="0"/>
              <a:t>NFPA 70E Annex D, "Sample Calculation of Flash Protection Boundary"</a:t>
            </a:r>
          </a:p>
          <a:p>
            <a:pPr marL="749300" indent="-457200">
              <a:buFont typeface="Wingdings" panose="05000000000000000000" pitchFamily="2" charset="2"/>
              <a:buChar char="Ø"/>
            </a:pPr>
            <a:r>
              <a:rPr lang="en-US" sz="2600" dirty="0"/>
              <a:t>"Predicting Incident Energy to Better Manage the Electric Arc Hazard on 600 V Power Distribution Systems" by Doughty, Neal, and Floyd</a:t>
            </a:r>
          </a:p>
          <a:p>
            <a:pPr marL="749300" indent="-457200">
              <a:buFont typeface="Wingdings" panose="05000000000000000000" pitchFamily="2" charset="2"/>
              <a:buChar char="Ø"/>
            </a:pPr>
            <a:r>
              <a:rPr lang="en-US" sz="2600" dirty="0"/>
              <a:t>IEEE Std 1584 “Guide for Performing Arc-Flash Hazard Calculations”</a:t>
            </a:r>
          </a:p>
          <a:p>
            <a:pPr marL="749300" indent="-457200">
              <a:buFont typeface="Wingdings" panose="05000000000000000000" pitchFamily="2" charset="2"/>
              <a:buChar char="Ø"/>
            </a:pPr>
            <a:r>
              <a:rPr lang="en-US" sz="2600" dirty="0"/>
              <a:t>ARCPRO software developed by Kinetics</a:t>
            </a:r>
          </a:p>
          <a:p>
            <a:pPr marL="463550" indent="-463550">
              <a:buFont typeface="Wingdings" panose="05000000000000000000" pitchFamily="2" charset="2"/>
              <a:buChar char="q"/>
            </a:pPr>
            <a:r>
              <a:rPr lang="en-US" sz="2800" b="1" dirty="0"/>
              <a:t>IHE is approximately </a:t>
            </a:r>
            <a:r>
              <a:rPr lang="en-US" sz="2800" b="1" dirty="0">
                <a:solidFill>
                  <a:srgbClr val="C00000"/>
                </a:solidFill>
              </a:rPr>
              <a:t>inversely proportional to the square of the distance </a:t>
            </a:r>
            <a:r>
              <a:rPr lang="en-US" sz="2800" b="1" dirty="0"/>
              <a:t>between the employee and the arc.</a:t>
            </a:r>
          </a:p>
        </p:txBody>
      </p:sp>
      <p:sp>
        <p:nvSpPr>
          <p:cNvPr id="7" name="Footer Placeholder 3">
            <a:extLst>
              <a:ext uri="{FF2B5EF4-FFF2-40B4-BE49-F238E27FC236}">
                <a16:creationId xmlns:a16="http://schemas.microsoft.com/office/drawing/2014/main" id="{A365F095-95BF-499C-B252-00071127D7A7}"/>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916120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Protection from flames and electric arcs (Cont'd)</a:t>
            </a:r>
            <a:endParaRPr lang="en-US" sz="4000" dirty="0"/>
          </a:p>
        </p:txBody>
      </p:sp>
      <p:sp>
        <p:nvSpPr>
          <p:cNvPr id="3" name="Content Placeholder 2"/>
          <p:cNvSpPr>
            <a:spLocks noGrp="1"/>
          </p:cNvSpPr>
          <p:nvPr>
            <p:ph idx="1"/>
          </p:nvPr>
        </p:nvSpPr>
        <p:spPr>
          <a:xfrm>
            <a:off x="628650" y="1409700"/>
            <a:ext cx="7886700" cy="4933950"/>
          </a:xfrm>
        </p:spPr>
        <p:txBody>
          <a:bodyPr>
            <a:normAutofit/>
          </a:bodyPr>
          <a:lstStyle/>
          <a:p>
            <a:pPr marL="463550" indent="-463550">
              <a:buFont typeface="Wingdings" panose="05000000000000000000" pitchFamily="2" charset="2"/>
              <a:buChar char="q"/>
            </a:pPr>
            <a:r>
              <a:rPr lang="en-US" sz="2800" dirty="0"/>
              <a:t>PPE assessment and other protective equipment  needs should consider: </a:t>
            </a:r>
          </a:p>
          <a:p>
            <a:pPr marL="749300" indent="-457200">
              <a:buFont typeface="Wingdings" panose="05000000000000000000" pitchFamily="2" charset="2"/>
              <a:buChar char="Ø"/>
            </a:pPr>
            <a:r>
              <a:rPr lang="en-US" sz="2800" b="1" dirty="0"/>
              <a:t>Flame-resistant (FR) clothing</a:t>
            </a:r>
            <a:r>
              <a:rPr lang="en-US" sz="2800" dirty="0"/>
              <a:t> should not melt, or ignite and continue to burn when exposed to flames and electric arcs</a:t>
            </a:r>
          </a:p>
          <a:p>
            <a:pPr marL="914400" indent="-279400">
              <a:buFont typeface="Calibri" panose="020F0502020204030204" pitchFamily="34" charset="0"/>
              <a:buChar char="×"/>
            </a:pPr>
            <a:r>
              <a:rPr lang="en-US" sz="2800" dirty="0"/>
              <a:t>Clothing made from </a:t>
            </a:r>
            <a:r>
              <a:rPr lang="en-US" sz="2800" dirty="0">
                <a:solidFill>
                  <a:srgbClr val="C00000"/>
                </a:solidFill>
              </a:rPr>
              <a:t>acetate, nylon, polyester, rayon and polypropylene</a:t>
            </a:r>
            <a:r>
              <a:rPr lang="en-US" sz="2800" dirty="0"/>
              <a:t>, either alone or in blends should be prohibited.</a:t>
            </a:r>
          </a:p>
          <a:p>
            <a:pPr marL="914400" indent="-279400">
              <a:buFont typeface="Calibri" panose="020F0502020204030204" pitchFamily="34" charset="0"/>
              <a:buChar char="×"/>
            </a:pPr>
            <a:endParaRPr lang="en-US" sz="1500" dirty="0"/>
          </a:p>
          <a:p>
            <a:pPr marL="749300" indent="-457200">
              <a:buFont typeface="Wingdings" panose="05000000000000000000" pitchFamily="2" charset="2"/>
              <a:buChar char="Ø"/>
            </a:pPr>
            <a:r>
              <a:rPr lang="en-US" sz="2800" b="1" dirty="0"/>
              <a:t>Arc rating (AR) </a:t>
            </a:r>
            <a:r>
              <a:rPr lang="en-US" sz="2800" dirty="0"/>
              <a:t>for protective clothing and equipment: should exceed 2.0 </a:t>
            </a:r>
            <a:r>
              <a:rPr lang="en-US" sz="2800" dirty="0" err="1"/>
              <a:t>cal</a:t>
            </a:r>
            <a:r>
              <a:rPr lang="en-US" sz="2800" dirty="0"/>
              <a:t>/cm</a:t>
            </a:r>
            <a:r>
              <a:rPr lang="en-US" sz="2800" baseline="30000" dirty="0"/>
              <a:t>2</a:t>
            </a:r>
            <a:endParaRPr lang="en-US" sz="2800" dirty="0"/>
          </a:p>
        </p:txBody>
      </p:sp>
      <p:sp>
        <p:nvSpPr>
          <p:cNvPr id="7" name="Footer Placeholder 3">
            <a:extLst>
              <a:ext uri="{FF2B5EF4-FFF2-40B4-BE49-F238E27FC236}">
                <a16:creationId xmlns:a16="http://schemas.microsoft.com/office/drawing/2014/main" id="{5722DDA5-5A98-4D5D-A3DF-075D05A81B6C}"/>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67554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Protection from flames and electric arcs, Cont'd</a:t>
            </a:r>
            <a:endParaRPr lang="en-US" sz="4000" dirty="0"/>
          </a:p>
        </p:txBody>
      </p:sp>
      <p:sp>
        <p:nvSpPr>
          <p:cNvPr id="3" name="Content Placeholder 2"/>
          <p:cNvSpPr>
            <a:spLocks noGrp="1"/>
          </p:cNvSpPr>
          <p:nvPr>
            <p:ph idx="1"/>
          </p:nvPr>
        </p:nvSpPr>
        <p:spPr>
          <a:xfrm>
            <a:off x="628650" y="1409700"/>
            <a:ext cx="7886700" cy="4933950"/>
          </a:xfrm>
        </p:spPr>
        <p:txBody>
          <a:bodyPr>
            <a:noAutofit/>
          </a:bodyPr>
          <a:lstStyle/>
          <a:p>
            <a:pPr marL="463550" indent="-463550">
              <a:buFont typeface="Wingdings" panose="05000000000000000000" pitchFamily="2" charset="2"/>
              <a:buChar char="q"/>
            </a:pPr>
            <a:r>
              <a:rPr lang="en-US" sz="2800" dirty="0"/>
              <a:t>1910.269(l)(8)(v)  </a:t>
            </a:r>
          </a:p>
          <a:p>
            <a:pPr marL="0" indent="0">
              <a:buNone/>
            </a:pPr>
            <a:r>
              <a:rPr lang="en-US" sz="2800" dirty="0"/>
              <a:t>The employer shall ensure that each employee exposed to hazards from electric arcs </a:t>
            </a:r>
            <a:r>
              <a:rPr lang="en-US" sz="2800" b="1" dirty="0"/>
              <a:t>wears protective clothing and other protective equipment </a:t>
            </a:r>
            <a:r>
              <a:rPr lang="en-US" sz="2800" dirty="0"/>
              <a:t>with an arc rating greater than or equal to the heat energy estimated under paragraph (l)(8)(ii) of this section whenever that estimate exceeds 2.0 cal/cm2. </a:t>
            </a:r>
          </a:p>
          <a:p>
            <a:pPr marL="463550" indent="-463550">
              <a:buFont typeface="Wingdings" panose="05000000000000000000" pitchFamily="2" charset="2"/>
              <a:buChar char="q"/>
            </a:pPr>
            <a:r>
              <a:rPr lang="en-US" sz="2800" b="1" u="sng" dirty="0">
                <a:solidFill>
                  <a:srgbClr val="FF0000"/>
                </a:solidFill>
              </a:rPr>
              <a:t>This protective equipment shall cover the employee's entire body, </a:t>
            </a:r>
            <a:r>
              <a:rPr lang="en-US" sz="2800" u="sng" dirty="0"/>
              <a:t>except as follows</a:t>
            </a:r>
            <a:r>
              <a:rPr lang="en-US" sz="2800" dirty="0"/>
              <a:t>: </a:t>
            </a:r>
          </a:p>
          <a:p>
            <a:pPr lvl="1">
              <a:buFont typeface="Wingdings" panose="05000000000000000000" pitchFamily="2" charset="2"/>
              <a:buChar char="Ø"/>
            </a:pPr>
            <a:endParaRPr lang="en-US" sz="2800" dirty="0"/>
          </a:p>
        </p:txBody>
      </p:sp>
      <p:sp>
        <p:nvSpPr>
          <p:cNvPr id="7" name="Footer Placeholder 3">
            <a:extLst>
              <a:ext uri="{FF2B5EF4-FFF2-40B4-BE49-F238E27FC236}">
                <a16:creationId xmlns:a16="http://schemas.microsoft.com/office/drawing/2014/main" id="{4FEB8D51-6A0B-453C-B29E-8AC90C400FE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58663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Protection from flames and electric arcs, </a:t>
            </a:r>
            <a:r>
              <a:rPr lang="en-US" sz="4000" dirty="0"/>
              <a:t>Exceptions</a:t>
            </a:r>
          </a:p>
        </p:txBody>
      </p:sp>
      <p:sp>
        <p:nvSpPr>
          <p:cNvPr id="3" name="Content Placeholder 2"/>
          <p:cNvSpPr>
            <a:spLocks noGrp="1"/>
          </p:cNvSpPr>
          <p:nvPr>
            <p:ph idx="1"/>
          </p:nvPr>
        </p:nvSpPr>
        <p:spPr>
          <a:xfrm>
            <a:off x="628650" y="1409700"/>
            <a:ext cx="7886700" cy="4933950"/>
          </a:xfrm>
        </p:spPr>
        <p:txBody>
          <a:bodyPr>
            <a:noAutofit/>
          </a:bodyPr>
          <a:lstStyle/>
          <a:p>
            <a:pPr marL="463550" lvl="1" indent="-463550">
              <a:buFont typeface="Wingdings" panose="05000000000000000000" pitchFamily="2" charset="2"/>
              <a:buChar char="q"/>
            </a:pPr>
            <a:r>
              <a:rPr lang="en-US" sz="2800" dirty="0"/>
              <a:t>Exceptions include:</a:t>
            </a:r>
          </a:p>
          <a:p>
            <a:pPr lvl="1">
              <a:buFont typeface="Wingdings" panose="05000000000000000000" pitchFamily="2" charset="2"/>
              <a:buChar char="Ø"/>
            </a:pPr>
            <a:r>
              <a:rPr lang="en-US" sz="2800" dirty="0"/>
              <a:t>Arc-rated protection is </a:t>
            </a:r>
            <a:r>
              <a:rPr lang="en-US" sz="2800" b="1" dirty="0"/>
              <a:t>not necessary </a:t>
            </a:r>
            <a:r>
              <a:rPr lang="en-US" sz="2800" dirty="0"/>
              <a:t>for the employee's </a:t>
            </a:r>
            <a:r>
              <a:rPr lang="en-US" sz="2800" b="1" dirty="0"/>
              <a:t>hands</a:t>
            </a:r>
            <a:r>
              <a:rPr lang="en-US" sz="2800" dirty="0"/>
              <a:t> </a:t>
            </a:r>
            <a:r>
              <a:rPr lang="en-US" sz="2800" b="1" dirty="0"/>
              <a:t>when</a:t>
            </a:r>
            <a:r>
              <a:rPr lang="en-US" sz="2800" dirty="0"/>
              <a:t> the employee is wearing </a:t>
            </a:r>
            <a:r>
              <a:rPr lang="en-US" sz="2800" b="1" dirty="0"/>
              <a:t>rubber insulating gloves with protectors, </a:t>
            </a:r>
            <a:r>
              <a:rPr lang="en-US" sz="2800" dirty="0"/>
              <a:t>or if the estimated incident energy is no more than 14 cal/cm</a:t>
            </a:r>
            <a:r>
              <a:rPr lang="en-US" sz="2800" dirty="0">
                <a:latin typeface="Calibri"/>
                <a:cs typeface="Calibri"/>
              </a:rPr>
              <a:t>²</a:t>
            </a:r>
            <a:r>
              <a:rPr lang="en-US" sz="2800" dirty="0"/>
              <a:t>, heavy-duty leather work gloves with a weight of at least 407 gm/m</a:t>
            </a:r>
            <a:r>
              <a:rPr lang="en-US" sz="2800" dirty="0">
                <a:latin typeface="Calibri"/>
                <a:cs typeface="Calibri"/>
              </a:rPr>
              <a:t>²</a:t>
            </a:r>
            <a:r>
              <a:rPr lang="en-US" sz="2800" dirty="0"/>
              <a:t> (12 oz/yd</a:t>
            </a:r>
            <a:r>
              <a:rPr lang="en-US" sz="2800" dirty="0">
                <a:latin typeface="Calibri"/>
                <a:cs typeface="Calibri"/>
              </a:rPr>
              <a:t>²</a:t>
            </a:r>
            <a:r>
              <a:rPr lang="en-US" sz="2800" dirty="0"/>
              <a:t>), </a:t>
            </a:r>
          </a:p>
          <a:p>
            <a:pPr lvl="1">
              <a:buFont typeface="Wingdings" panose="05000000000000000000" pitchFamily="2" charset="2"/>
              <a:buChar char="Ø"/>
            </a:pPr>
            <a:endParaRPr lang="en-US" sz="2800" dirty="0"/>
          </a:p>
          <a:p>
            <a:pPr lvl="1">
              <a:buFont typeface="Wingdings" panose="05000000000000000000" pitchFamily="2" charset="2"/>
              <a:buChar char="Ø"/>
            </a:pPr>
            <a:r>
              <a:rPr lang="en-US" sz="2800" dirty="0"/>
              <a:t>Arc-rated protection is </a:t>
            </a:r>
            <a:r>
              <a:rPr lang="en-US" sz="2800" b="1" dirty="0"/>
              <a:t>not necessary </a:t>
            </a:r>
            <a:r>
              <a:rPr lang="en-US" sz="2800" dirty="0"/>
              <a:t>for the employee's </a:t>
            </a:r>
            <a:r>
              <a:rPr lang="en-US" sz="2800" b="1" dirty="0"/>
              <a:t>feet when </a:t>
            </a:r>
            <a:r>
              <a:rPr lang="en-US" sz="2800" dirty="0"/>
              <a:t>the employee is wearing </a:t>
            </a:r>
            <a:r>
              <a:rPr lang="en-US" sz="2800" b="1" dirty="0"/>
              <a:t>heavy-duty work shoes </a:t>
            </a:r>
            <a:r>
              <a:rPr lang="en-US" sz="2800" dirty="0"/>
              <a:t>or boots. (NO steel toe shoes)</a:t>
            </a:r>
          </a:p>
        </p:txBody>
      </p:sp>
      <p:sp>
        <p:nvSpPr>
          <p:cNvPr id="7" name="Footer Placeholder 3">
            <a:extLst>
              <a:ext uri="{FF2B5EF4-FFF2-40B4-BE49-F238E27FC236}">
                <a16:creationId xmlns:a16="http://schemas.microsoft.com/office/drawing/2014/main" id="{7347A555-8C6D-4D4E-BF19-F46C9EBF40B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351229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64" y="185513"/>
            <a:ext cx="7886700" cy="933586"/>
          </a:xfrm>
        </p:spPr>
        <p:txBody>
          <a:bodyPr>
            <a:normAutofit/>
          </a:bodyPr>
          <a:lstStyle/>
          <a:p>
            <a:pPr algn="ctr"/>
            <a:r>
              <a:rPr lang="en-US" sz="4000" b="1" dirty="0">
                <a:solidFill>
                  <a:srgbClr val="0000CC"/>
                </a:solidFill>
              </a:rPr>
              <a:t>Exceptions (Cont'd) </a:t>
            </a:r>
            <a:endParaRPr lang="en-US" sz="4000" dirty="0"/>
          </a:p>
        </p:txBody>
      </p:sp>
      <p:sp>
        <p:nvSpPr>
          <p:cNvPr id="3" name="Content Placeholder 2"/>
          <p:cNvSpPr>
            <a:spLocks noGrp="1"/>
          </p:cNvSpPr>
          <p:nvPr>
            <p:ph idx="1"/>
          </p:nvPr>
        </p:nvSpPr>
        <p:spPr>
          <a:xfrm>
            <a:off x="326572" y="1157219"/>
            <a:ext cx="8455120" cy="5199132"/>
          </a:xfrm>
        </p:spPr>
        <p:txBody>
          <a:bodyPr>
            <a:noAutofit/>
          </a:bodyPr>
          <a:lstStyle/>
          <a:p>
            <a:pPr marL="463550" lvl="1" indent="-463550">
              <a:buFont typeface="Wingdings" panose="05000000000000000000" pitchFamily="2" charset="2"/>
              <a:buChar char="q"/>
            </a:pPr>
            <a:r>
              <a:rPr lang="en-US" sz="2800" dirty="0"/>
              <a:t>Exceptions include:</a:t>
            </a:r>
          </a:p>
          <a:p>
            <a:pPr lvl="1">
              <a:buFont typeface="Wingdings" panose="05000000000000000000" pitchFamily="2" charset="2"/>
              <a:buChar char="Ø"/>
            </a:pPr>
            <a:r>
              <a:rPr lang="en-US" sz="2800" dirty="0"/>
              <a:t>Arc-rated protection is </a:t>
            </a:r>
            <a:r>
              <a:rPr lang="en-US" sz="2800" b="1" dirty="0"/>
              <a:t>not </a:t>
            </a:r>
            <a:r>
              <a:rPr lang="en-US" sz="2800" dirty="0"/>
              <a:t>necessary for the employee's </a:t>
            </a:r>
            <a:r>
              <a:rPr lang="en-US" sz="2800" b="1" dirty="0"/>
              <a:t>head when</a:t>
            </a:r>
            <a:r>
              <a:rPr lang="en-US" sz="2800" dirty="0"/>
              <a:t> the employee is wearing </a:t>
            </a:r>
            <a:r>
              <a:rPr lang="en-US" sz="2800" b="1" dirty="0"/>
              <a:t>head protection meeting § 1910.135 if</a:t>
            </a:r>
            <a:r>
              <a:rPr lang="en-US" sz="2800" dirty="0"/>
              <a:t> the estimated incident energy is </a:t>
            </a:r>
            <a:r>
              <a:rPr lang="en-US" sz="2800" b="1" dirty="0"/>
              <a:t>less than 9 cal/cm</a:t>
            </a:r>
            <a:r>
              <a:rPr lang="en-US" sz="2800" b="1" dirty="0">
                <a:latin typeface="Calibri"/>
                <a:cs typeface="Calibri"/>
              </a:rPr>
              <a:t>²</a:t>
            </a:r>
            <a:r>
              <a:rPr lang="en-US" sz="2800" b="1" dirty="0"/>
              <a:t> </a:t>
            </a:r>
            <a:r>
              <a:rPr lang="en-US" sz="2800" dirty="0"/>
              <a:t>for exposures involving </a:t>
            </a:r>
            <a:r>
              <a:rPr lang="en-US" sz="2800" b="1" dirty="0"/>
              <a:t>single-phase arcs </a:t>
            </a:r>
            <a:r>
              <a:rPr lang="en-US" sz="2800" dirty="0"/>
              <a:t>in open air </a:t>
            </a:r>
            <a:r>
              <a:rPr lang="en-US" sz="2800" b="1" dirty="0"/>
              <a:t>or 5 cal/cm</a:t>
            </a:r>
            <a:r>
              <a:rPr lang="en-US" sz="2800" b="1" dirty="0">
                <a:cs typeface="Calibri"/>
              </a:rPr>
              <a:t>²</a:t>
            </a:r>
            <a:r>
              <a:rPr lang="en-US" sz="2800" b="1" dirty="0"/>
              <a:t> for other exposures</a:t>
            </a:r>
            <a:r>
              <a:rPr lang="en-US" sz="2800" dirty="0"/>
              <a:t>, </a:t>
            </a:r>
          </a:p>
          <a:p>
            <a:pPr lvl="1">
              <a:buFont typeface="Wingdings" panose="05000000000000000000" pitchFamily="2" charset="2"/>
              <a:buChar char="Ø"/>
            </a:pPr>
            <a:r>
              <a:rPr lang="en-US" sz="2800" dirty="0"/>
              <a:t>The protection for the employee's head may consist of head protection and a faceshield with a minimum arc rating of 8 cal/cm</a:t>
            </a:r>
            <a:r>
              <a:rPr lang="en-US" sz="2800" b="1" dirty="0">
                <a:cs typeface="Calibri"/>
              </a:rPr>
              <a:t>²</a:t>
            </a:r>
            <a:r>
              <a:rPr lang="en-US" sz="2800" dirty="0"/>
              <a:t> if the estimated incident-energy exposure is less than 13 cal/cm</a:t>
            </a:r>
            <a:r>
              <a:rPr lang="en-US" sz="2800" b="1" dirty="0">
                <a:cs typeface="Calibri"/>
              </a:rPr>
              <a:t>²</a:t>
            </a:r>
            <a:r>
              <a:rPr lang="en-US" sz="2800" dirty="0"/>
              <a:t> for exposures involving single-phase arcs in open air or 9 cal/cm</a:t>
            </a:r>
            <a:r>
              <a:rPr lang="en-US" sz="2800" b="1" dirty="0">
                <a:cs typeface="Calibri"/>
              </a:rPr>
              <a:t>²</a:t>
            </a:r>
            <a:r>
              <a:rPr lang="en-US" sz="2800" dirty="0"/>
              <a:t> for other exposures.</a:t>
            </a:r>
          </a:p>
        </p:txBody>
      </p:sp>
      <p:sp>
        <p:nvSpPr>
          <p:cNvPr id="7" name="Footer Placeholder 3">
            <a:extLst>
              <a:ext uri="{FF2B5EF4-FFF2-40B4-BE49-F238E27FC236}">
                <a16:creationId xmlns:a16="http://schemas.microsoft.com/office/drawing/2014/main" id="{8BB397CA-40CE-447D-B587-E03A90D0DC7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934889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72" y="209413"/>
            <a:ext cx="7886700" cy="933586"/>
          </a:xfrm>
        </p:spPr>
        <p:txBody>
          <a:bodyPr>
            <a:normAutofit/>
          </a:bodyPr>
          <a:lstStyle/>
          <a:p>
            <a:pPr algn="ctr"/>
            <a:r>
              <a:rPr lang="en-US" sz="4000" b="1" dirty="0">
                <a:solidFill>
                  <a:srgbClr val="0000CC"/>
                </a:solidFill>
              </a:rPr>
              <a:t>6. OSHA electrical PPE regulations</a:t>
            </a:r>
            <a:endParaRPr lang="en-US" sz="4000" dirty="0"/>
          </a:p>
        </p:txBody>
      </p:sp>
      <p:pic>
        <p:nvPicPr>
          <p:cNvPr id="8" name="Picture 7" descr="This diagram shows OSHA electrical PPE regulations in 1910 and 1926.">
            <a:extLst>
              <a:ext uri="{FF2B5EF4-FFF2-40B4-BE49-F238E27FC236}">
                <a16:creationId xmlns:a16="http://schemas.microsoft.com/office/drawing/2014/main" id="{8970826C-926F-4C46-BD60-F71970CF4BA4}"/>
              </a:ext>
            </a:extLst>
          </p:cNvPr>
          <p:cNvPicPr>
            <a:picLocks noChangeAspect="1"/>
          </p:cNvPicPr>
          <p:nvPr/>
        </p:nvPicPr>
        <p:blipFill>
          <a:blip r:embed="rId3"/>
          <a:stretch>
            <a:fillRect/>
          </a:stretch>
        </p:blipFill>
        <p:spPr>
          <a:xfrm>
            <a:off x="628650" y="1549419"/>
            <a:ext cx="7886700" cy="4183380"/>
          </a:xfrm>
          <a:prstGeom prst="rect">
            <a:avLst/>
          </a:prstGeom>
        </p:spPr>
      </p:pic>
      <p:sp>
        <p:nvSpPr>
          <p:cNvPr id="15" name="Footer Placeholder 3">
            <a:extLst>
              <a:ext uri="{FF2B5EF4-FFF2-40B4-BE49-F238E27FC236}">
                <a16:creationId xmlns:a16="http://schemas.microsoft.com/office/drawing/2014/main" id="{30AEE898-341A-44A0-ABB3-81129E1774E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72695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9939"/>
            <a:ext cx="7886700" cy="933586"/>
          </a:xfrm>
        </p:spPr>
        <p:txBody>
          <a:bodyPr>
            <a:normAutofit/>
          </a:bodyPr>
          <a:lstStyle/>
          <a:p>
            <a:pPr algn="ctr"/>
            <a:r>
              <a:rPr lang="en-US" sz="4000" b="1" dirty="0">
                <a:solidFill>
                  <a:srgbClr val="0000CC"/>
                </a:solidFill>
              </a:rPr>
              <a:t>Payment obligations</a:t>
            </a:r>
            <a:endParaRPr lang="en-US" sz="4000" dirty="0"/>
          </a:p>
        </p:txBody>
      </p:sp>
      <p:sp>
        <p:nvSpPr>
          <p:cNvPr id="3" name="Content Placeholder 2"/>
          <p:cNvSpPr>
            <a:spLocks noGrp="1"/>
          </p:cNvSpPr>
          <p:nvPr>
            <p:ph idx="1"/>
          </p:nvPr>
        </p:nvSpPr>
        <p:spPr>
          <a:xfrm>
            <a:off x="628650" y="2084294"/>
            <a:ext cx="7886700" cy="4259356"/>
          </a:xfrm>
        </p:spPr>
        <p:txBody>
          <a:bodyPr>
            <a:normAutofit/>
          </a:bodyPr>
          <a:lstStyle/>
          <a:p>
            <a:pPr marL="457200" indent="-457200">
              <a:buFont typeface="Wingdings" panose="05000000000000000000" pitchFamily="2" charset="2"/>
              <a:buChar char="q"/>
            </a:pPr>
            <a:r>
              <a:rPr lang="en-US" sz="2800" dirty="0"/>
              <a:t>Employer has PPE </a:t>
            </a:r>
            <a:r>
              <a:rPr lang="en-US" sz="2800" b="1" dirty="0"/>
              <a:t>payment obligations,</a:t>
            </a:r>
            <a:r>
              <a:rPr lang="en-US" sz="2800" dirty="0"/>
              <a:t> including:</a:t>
            </a:r>
          </a:p>
          <a:p>
            <a:pPr marL="577850" indent="-349250">
              <a:buFont typeface="Wingdings" panose="05000000000000000000" pitchFamily="2" charset="2"/>
              <a:buChar char="ü"/>
            </a:pPr>
            <a:r>
              <a:rPr lang="en-US" sz="2800" dirty="0"/>
              <a:t>flame-resistant and arc-rated clothing </a:t>
            </a:r>
          </a:p>
          <a:p>
            <a:pPr marL="577850" indent="-349250">
              <a:buFont typeface="Wingdings" panose="05000000000000000000" pitchFamily="2" charset="2"/>
              <a:buChar char="ü"/>
            </a:pPr>
            <a:r>
              <a:rPr lang="en-US" sz="2800" dirty="0"/>
              <a:t>electrical protective equipment</a:t>
            </a:r>
          </a:p>
          <a:p>
            <a:pPr marL="577850" indent="-349250">
              <a:buFont typeface="Wingdings" panose="05000000000000000000" pitchFamily="2" charset="2"/>
              <a:buChar char="ü"/>
            </a:pPr>
            <a:r>
              <a:rPr lang="en-US" sz="2800" dirty="0"/>
              <a:t>fall protection</a:t>
            </a:r>
          </a:p>
        </p:txBody>
      </p:sp>
      <p:sp>
        <p:nvSpPr>
          <p:cNvPr id="7" name="Footer Placeholder 3">
            <a:extLst>
              <a:ext uri="{FF2B5EF4-FFF2-40B4-BE49-F238E27FC236}">
                <a16:creationId xmlns:a16="http://schemas.microsoft.com/office/drawing/2014/main" id="{01B6941C-E41C-470A-8374-0F4B50697DE5}"/>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836702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 Electrical protective equipment</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a:bodyPr>
          <a:lstStyle/>
          <a:p>
            <a:pPr marL="463550" indent="-463550">
              <a:buFont typeface="Wingdings" panose="05000000000000000000" pitchFamily="2" charset="2"/>
              <a:buChar char="q"/>
            </a:pPr>
            <a:r>
              <a:rPr lang="en-US" sz="2800" dirty="0"/>
              <a:t>Covered </a:t>
            </a:r>
            <a:r>
              <a:rPr lang="en-US" sz="2800"/>
              <a:t>under 1910.137 </a:t>
            </a:r>
            <a:r>
              <a:rPr lang="en-US" sz="2800" dirty="0"/>
              <a:t>(subpart I) and 1926.97 (subpart E)</a:t>
            </a:r>
          </a:p>
          <a:p>
            <a:pPr marL="514350" indent="-514350">
              <a:buFont typeface="+mj-lt"/>
              <a:buAutoNum type="arabicPeriod"/>
            </a:pPr>
            <a:r>
              <a:rPr lang="en-US" sz="2800" b="1" dirty="0">
                <a:solidFill>
                  <a:srgbClr val="C00000"/>
                </a:solidFill>
              </a:rPr>
              <a:t>Design requirements </a:t>
            </a:r>
            <a:r>
              <a:rPr lang="en-US" sz="2800" dirty="0"/>
              <a:t>for specific types of electrical protective equipment:</a:t>
            </a:r>
          </a:p>
          <a:p>
            <a:pPr marL="685800" indent="-457200">
              <a:buFont typeface="Wingdings" panose="05000000000000000000" pitchFamily="2" charset="2"/>
              <a:buChar char="Ø"/>
            </a:pPr>
            <a:r>
              <a:rPr lang="en-US" sz="2800" dirty="0"/>
              <a:t>Rubber insulating blankets</a:t>
            </a:r>
          </a:p>
          <a:p>
            <a:pPr marL="685800" indent="-457200">
              <a:buFont typeface="Wingdings" panose="05000000000000000000" pitchFamily="2" charset="2"/>
              <a:buChar char="Ø"/>
            </a:pPr>
            <a:r>
              <a:rPr lang="en-US" sz="2800" dirty="0"/>
              <a:t>Rubber insulating matting</a:t>
            </a:r>
          </a:p>
          <a:p>
            <a:pPr marL="685800" indent="-457200">
              <a:buFont typeface="Wingdings" panose="05000000000000000000" pitchFamily="2" charset="2"/>
              <a:buChar char="Ø"/>
            </a:pPr>
            <a:r>
              <a:rPr lang="en-US" sz="2800" dirty="0"/>
              <a:t>Rubber insulating covers</a:t>
            </a:r>
          </a:p>
          <a:p>
            <a:pPr marL="685800" indent="-457200">
              <a:buFont typeface="Wingdings" panose="05000000000000000000" pitchFamily="2" charset="2"/>
              <a:buChar char="Ø"/>
            </a:pPr>
            <a:r>
              <a:rPr lang="en-US" sz="2800" dirty="0"/>
              <a:t>Rubber insulating line hose</a:t>
            </a:r>
          </a:p>
          <a:p>
            <a:pPr marL="685800" indent="-457200">
              <a:buFont typeface="Wingdings" panose="05000000000000000000" pitchFamily="2" charset="2"/>
              <a:buChar char="Ø"/>
            </a:pPr>
            <a:r>
              <a:rPr lang="en-US" sz="2800" dirty="0"/>
              <a:t>Rubber insulating gloves</a:t>
            </a:r>
          </a:p>
          <a:p>
            <a:pPr marL="685800" indent="-457200">
              <a:buFont typeface="Wingdings" panose="05000000000000000000" pitchFamily="2" charset="2"/>
              <a:buChar char="Ø"/>
            </a:pPr>
            <a:r>
              <a:rPr lang="en-US" sz="2800" dirty="0"/>
              <a:t>Rubber insulating sleeves</a:t>
            </a:r>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79B8C382-A610-4535-A135-E263C829C1E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4216645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Rubber insulating equipment</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lnSpcReduction="10000"/>
          </a:bodyPr>
          <a:lstStyle/>
          <a:p>
            <a:pPr marL="463550" indent="-463550">
              <a:buFont typeface="Wingdings" panose="05000000000000000000" pitchFamily="2" charset="2"/>
              <a:buChar char="q"/>
            </a:pPr>
            <a:r>
              <a:rPr lang="en-US" sz="2800" dirty="0"/>
              <a:t>Blankets, gloves, and sleeves shall be produced by </a:t>
            </a:r>
            <a:r>
              <a:rPr lang="en-US" sz="2800" b="1" dirty="0"/>
              <a:t>a seamless process</a:t>
            </a:r>
            <a:r>
              <a:rPr lang="en-US" sz="2800" dirty="0"/>
              <a:t>.</a:t>
            </a:r>
          </a:p>
          <a:p>
            <a:pPr marL="463550" indent="-463550">
              <a:buFont typeface="Wingdings" panose="05000000000000000000" pitchFamily="2" charset="2"/>
              <a:buChar char="q"/>
            </a:pPr>
            <a:r>
              <a:rPr lang="en-US" sz="2800" dirty="0"/>
              <a:t>Class/type and mark on equipment:</a:t>
            </a:r>
          </a:p>
          <a:p>
            <a:pPr marL="685800" indent="-457200">
              <a:buFont typeface="Wingdings" panose="05000000000000000000" pitchFamily="2" charset="2"/>
              <a:buChar char="Ø"/>
            </a:pPr>
            <a:r>
              <a:rPr lang="en-US" sz="2800" dirty="0">
                <a:solidFill>
                  <a:srgbClr val="0000CC"/>
                </a:solidFill>
              </a:rPr>
              <a:t>Class 00</a:t>
            </a:r>
          </a:p>
          <a:p>
            <a:pPr marL="685800" indent="-457200">
              <a:buFont typeface="Wingdings" panose="05000000000000000000" pitchFamily="2" charset="2"/>
              <a:buChar char="Ø"/>
            </a:pPr>
            <a:r>
              <a:rPr lang="en-US" sz="2800" dirty="0">
                <a:solidFill>
                  <a:srgbClr val="0000CC"/>
                </a:solidFill>
              </a:rPr>
              <a:t>Class 0</a:t>
            </a:r>
          </a:p>
          <a:p>
            <a:pPr marL="685800" indent="-457200">
              <a:buFont typeface="Wingdings" panose="05000000000000000000" pitchFamily="2" charset="2"/>
              <a:buChar char="Ø"/>
            </a:pPr>
            <a:r>
              <a:rPr lang="en-US" sz="2800" dirty="0">
                <a:solidFill>
                  <a:srgbClr val="0000CC"/>
                </a:solidFill>
              </a:rPr>
              <a:t>Class 1</a:t>
            </a:r>
          </a:p>
          <a:p>
            <a:pPr marL="685800" indent="-457200">
              <a:buFont typeface="Wingdings" panose="05000000000000000000" pitchFamily="2" charset="2"/>
              <a:buChar char="Ø"/>
            </a:pPr>
            <a:r>
              <a:rPr lang="en-US" sz="2800" dirty="0">
                <a:solidFill>
                  <a:srgbClr val="0000CC"/>
                </a:solidFill>
              </a:rPr>
              <a:t>Class 2</a:t>
            </a:r>
          </a:p>
          <a:p>
            <a:pPr marL="685800" indent="-457200">
              <a:buFont typeface="Wingdings" panose="05000000000000000000" pitchFamily="2" charset="2"/>
              <a:buChar char="Ø"/>
            </a:pPr>
            <a:r>
              <a:rPr lang="en-US" sz="2800" dirty="0">
                <a:solidFill>
                  <a:srgbClr val="0000CC"/>
                </a:solidFill>
              </a:rPr>
              <a:t>Class 3</a:t>
            </a:r>
          </a:p>
          <a:p>
            <a:pPr marL="685800" indent="-457200">
              <a:buFont typeface="Wingdings" panose="05000000000000000000" pitchFamily="2" charset="2"/>
              <a:buChar char="Ø"/>
            </a:pPr>
            <a:r>
              <a:rPr lang="en-US" sz="2800" dirty="0">
                <a:solidFill>
                  <a:srgbClr val="0000CC"/>
                </a:solidFill>
              </a:rPr>
              <a:t>Class 4</a:t>
            </a:r>
          </a:p>
          <a:p>
            <a:pPr marL="685800" indent="-457200">
              <a:buFont typeface="Wingdings" panose="05000000000000000000" pitchFamily="2" charset="2"/>
              <a:buChar char="Ø"/>
            </a:pPr>
            <a:r>
              <a:rPr lang="en-US" sz="2800" dirty="0">
                <a:solidFill>
                  <a:srgbClr val="0000CC"/>
                </a:solidFill>
              </a:rPr>
              <a:t>Type I (Nonozone-resistant equipment)</a:t>
            </a:r>
          </a:p>
          <a:p>
            <a:pPr marL="685800" indent="-457200">
              <a:buFont typeface="Wingdings" panose="05000000000000000000" pitchFamily="2" charset="2"/>
              <a:buChar char="Ø"/>
            </a:pPr>
            <a:r>
              <a:rPr lang="en-US" sz="2800" dirty="0">
                <a:solidFill>
                  <a:srgbClr val="0000CC"/>
                </a:solidFill>
              </a:rPr>
              <a:t>Type II (Ozone-resistant equipment)</a:t>
            </a:r>
            <a:endParaRPr lang="en-US" sz="2800" dirty="0"/>
          </a:p>
        </p:txBody>
      </p:sp>
      <p:pic>
        <p:nvPicPr>
          <p:cNvPr id="7" name="Picture 6" descr="This table shows different classes of rubber insulating equipment. source: https://www.licensedelectrician.com/Store/OE/Insulated-Gloves.htm">
            <a:extLst>
              <a:ext uri="{FF2B5EF4-FFF2-40B4-BE49-F238E27FC236}">
                <a16:creationId xmlns:a16="http://schemas.microsoft.com/office/drawing/2014/main" id="{3E76568C-A7D8-4463-A98B-0CB7026A67BD}"/>
              </a:ext>
            </a:extLst>
          </p:cNvPr>
          <p:cNvPicPr>
            <a:picLocks noChangeAspect="1"/>
          </p:cNvPicPr>
          <p:nvPr/>
        </p:nvPicPr>
        <p:blipFill>
          <a:blip r:embed="rId3"/>
          <a:stretch>
            <a:fillRect/>
          </a:stretch>
        </p:blipFill>
        <p:spPr>
          <a:xfrm>
            <a:off x="3623691" y="2578226"/>
            <a:ext cx="4562475" cy="2718817"/>
          </a:xfrm>
          <a:prstGeom prst="rect">
            <a:avLst/>
          </a:prstGeom>
        </p:spPr>
      </p:pic>
      <p:sp>
        <p:nvSpPr>
          <p:cNvPr id="8" name="Footer Placeholder 3">
            <a:extLst>
              <a:ext uri="{FF2B5EF4-FFF2-40B4-BE49-F238E27FC236}">
                <a16:creationId xmlns:a16="http://schemas.microsoft.com/office/drawing/2014/main" id="{0AEB8ED6-D503-455E-877F-AA0EE901F73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980621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Electrical protective equipment</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a:bodyPr>
          <a:lstStyle/>
          <a:p>
            <a:pPr marL="463550" indent="-463550">
              <a:buFont typeface="Wingdings" panose="05000000000000000000" pitchFamily="2" charset="2"/>
              <a:buChar char="q"/>
            </a:pPr>
            <a:r>
              <a:rPr lang="en-US" sz="2800" b="1" dirty="0"/>
              <a:t>Electrical requirements </a:t>
            </a:r>
            <a:r>
              <a:rPr lang="en-US" sz="2800" dirty="0"/>
              <a:t>will be assessed by </a:t>
            </a:r>
            <a:r>
              <a:rPr lang="en-US" sz="2800" dirty="0">
                <a:solidFill>
                  <a:srgbClr val="C00000"/>
                </a:solidFill>
              </a:rPr>
              <a:t>breakdown voltage test</a:t>
            </a:r>
            <a:r>
              <a:rPr lang="en-US" sz="2800" dirty="0"/>
              <a:t>, and the equipment: </a:t>
            </a:r>
          </a:p>
          <a:p>
            <a:pPr marL="0" indent="0">
              <a:buNone/>
            </a:pPr>
            <a:endParaRPr lang="en-US" sz="2800" b="1" dirty="0"/>
          </a:p>
          <a:p>
            <a:pPr marL="685800" indent="-457200">
              <a:buFont typeface="Wingdings" panose="05000000000000000000" pitchFamily="2" charset="2"/>
              <a:buChar char="Ø"/>
            </a:pPr>
            <a:r>
              <a:rPr lang="en-US" sz="2800" dirty="0"/>
              <a:t>Shall be capable of withstanding the </a:t>
            </a:r>
            <a:r>
              <a:rPr lang="en-US" sz="2800" b="1" dirty="0"/>
              <a:t>proof-test voltage </a:t>
            </a:r>
            <a:r>
              <a:rPr lang="en-US" sz="2800" dirty="0"/>
              <a:t>(ac or dc as specified) continuously for 1 minute for matting and 3 minutes for others.</a:t>
            </a:r>
          </a:p>
          <a:p>
            <a:pPr marL="685800" indent="-457200">
              <a:buFont typeface="Wingdings" panose="05000000000000000000" pitchFamily="2" charset="2"/>
              <a:buChar char="Ø"/>
            </a:pPr>
            <a:endParaRPr lang="en-US" sz="2800" dirty="0"/>
          </a:p>
          <a:p>
            <a:pPr marL="685800" indent="-457200">
              <a:buFont typeface="Wingdings" panose="05000000000000000000" pitchFamily="2" charset="2"/>
              <a:buChar char="Ø"/>
            </a:pPr>
            <a:r>
              <a:rPr lang="en-US" sz="2800" dirty="0"/>
              <a:t>Gloves: subject to additional voltage test after the </a:t>
            </a:r>
            <a:r>
              <a:rPr lang="en-US" sz="2800" dirty="0">
                <a:solidFill>
                  <a:srgbClr val="0000CC"/>
                </a:solidFill>
              </a:rPr>
              <a:t>16-hour water soak</a:t>
            </a:r>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52C73907-A85B-4289-821B-A0A4F5F6DB4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22061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fontScale="90000"/>
          </a:bodyPr>
          <a:lstStyle/>
          <a:p>
            <a:pPr algn="ctr"/>
            <a:r>
              <a:rPr lang="en-US" sz="4000" b="1" dirty="0">
                <a:solidFill>
                  <a:srgbClr val="0000CC"/>
                </a:solidFill>
                <a:latin typeface="+mn-lt"/>
              </a:rPr>
              <a:t>Worker Rights and Responsibilities (Cont'd)</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463550" indent="-463550">
              <a:spcBef>
                <a:spcPts val="0"/>
              </a:spcBef>
              <a:buClrTx/>
              <a:buFont typeface="Wingdings" panose="05000000000000000000" pitchFamily="2" charset="2"/>
              <a:buChar char="q"/>
            </a:pPr>
            <a:r>
              <a:rPr lang="en-US" sz="2800" dirty="0">
                <a:solidFill>
                  <a:schemeClr val="tx1"/>
                </a:solidFill>
              </a:rPr>
              <a:t>Workers</a:t>
            </a:r>
            <a:r>
              <a:rPr lang="en-US" sz="2800" dirty="0"/>
              <a:t> </a:t>
            </a:r>
            <a:r>
              <a:rPr lang="en-US" sz="2800" b="1" dirty="0">
                <a:solidFill>
                  <a:srgbClr val="C00000"/>
                </a:solidFill>
              </a:rPr>
              <a:t>have the responsibility</a:t>
            </a:r>
            <a:r>
              <a:rPr lang="en-US" sz="2800" dirty="0"/>
              <a:t>:</a:t>
            </a:r>
          </a:p>
          <a:p>
            <a:pPr marL="576263" indent="-404813">
              <a:spcBef>
                <a:spcPts val="0"/>
              </a:spcBef>
              <a:buClrTx/>
              <a:buFont typeface="Wingdings" panose="05000000000000000000" pitchFamily="2" charset="2"/>
              <a:buChar char="Ø"/>
            </a:pPr>
            <a:r>
              <a:rPr lang="en-US" sz="2800" dirty="0">
                <a:solidFill>
                  <a:schemeClr val="tx1"/>
                </a:solidFill>
              </a:rPr>
              <a:t>to comply with all OSHA standards</a:t>
            </a:r>
          </a:p>
          <a:p>
            <a:pPr marL="576263" indent="-404813">
              <a:spcBef>
                <a:spcPts val="0"/>
              </a:spcBef>
              <a:buClrTx/>
              <a:buFont typeface="Wingdings" panose="05000000000000000000" pitchFamily="2" charset="2"/>
              <a:buChar char="Ø"/>
            </a:pPr>
            <a:r>
              <a:rPr lang="en-US" sz="2800" dirty="0">
                <a:solidFill>
                  <a:schemeClr val="tx1"/>
                </a:solidFill>
              </a:rPr>
              <a:t>to comply with employer's safety and health rules</a:t>
            </a:r>
          </a:p>
          <a:p>
            <a:pPr marL="576263" indent="-404813">
              <a:spcBef>
                <a:spcPts val="0"/>
              </a:spcBef>
              <a:buClrTx/>
              <a:buFont typeface="Wingdings" panose="05000000000000000000" pitchFamily="2" charset="2"/>
              <a:buChar char="Ø"/>
            </a:pPr>
            <a:r>
              <a:rPr lang="en-US" sz="2800" dirty="0">
                <a:solidFill>
                  <a:schemeClr val="tx1"/>
                </a:solidFill>
              </a:rPr>
              <a:t>to report any hazards to your supervisor</a:t>
            </a:r>
          </a:p>
          <a:p>
            <a:pPr marL="576263" indent="-404813">
              <a:spcBef>
                <a:spcPts val="0"/>
              </a:spcBef>
              <a:buClrTx/>
              <a:buFont typeface="Wingdings" panose="05000000000000000000" pitchFamily="2" charset="2"/>
              <a:buChar char="Ø"/>
            </a:pPr>
            <a:r>
              <a:rPr lang="en-US" sz="2800" dirty="0">
                <a:solidFill>
                  <a:schemeClr val="tx1"/>
                </a:solidFill>
              </a:rPr>
              <a:t>to report any job-related illness or injury to your supervisor</a:t>
            </a:r>
          </a:p>
          <a:p>
            <a:pPr marL="0" indent="0">
              <a:spcBef>
                <a:spcPts val="0"/>
              </a:spcBef>
              <a:buClrTx/>
              <a:buNone/>
            </a:pPr>
            <a:endParaRPr lang="en-US" sz="2200" dirty="0">
              <a:hlinkClick r:id="rId3"/>
            </a:endParaRPr>
          </a:p>
          <a:p>
            <a:pPr marL="0" indent="0">
              <a:spcBef>
                <a:spcPts val="0"/>
              </a:spcBef>
              <a:buNone/>
            </a:pPr>
            <a:r>
              <a:rPr lang="en-US" sz="2200" dirty="0">
                <a:solidFill>
                  <a:schemeClr val="tx1"/>
                </a:solidFill>
              </a:rPr>
              <a:t>Source: </a:t>
            </a:r>
            <a:r>
              <a:rPr lang="en-US" sz="2000" dirty="0">
                <a:hlinkClick r:id="rId4"/>
              </a:rPr>
              <a:t>https://www.osha.gov/Publications/Mach_SafeGuard/rights.html</a:t>
            </a:r>
            <a:endParaRPr lang="en-US" sz="2200" dirty="0">
              <a:solidFill>
                <a:schemeClr val="tx1"/>
              </a:solidFill>
            </a:endParaRPr>
          </a:p>
        </p:txBody>
      </p:sp>
    </p:spTree>
    <p:extLst>
      <p:ext uri="{BB962C8B-B14F-4D97-AF65-F5344CB8AC3E}">
        <p14:creationId xmlns:p14="http://schemas.microsoft.com/office/powerpoint/2010/main" val="920051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Electrical protective equipment (Cont'd)</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a:bodyPr>
          <a:lstStyle/>
          <a:p>
            <a:pPr marL="463550" indent="-463550">
              <a:buFont typeface="Wingdings" panose="05000000000000000000" pitchFamily="2" charset="2"/>
              <a:buChar char="q"/>
            </a:pPr>
            <a:r>
              <a:rPr lang="en-US" sz="2800" dirty="0"/>
              <a:t>Workmanship and finish:</a:t>
            </a:r>
          </a:p>
          <a:p>
            <a:pPr marL="685800" indent="-457200">
              <a:buFont typeface="Wingdings" panose="05000000000000000000" pitchFamily="2" charset="2"/>
              <a:buChar char="Ø"/>
            </a:pPr>
            <a:r>
              <a:rPr lang="en-US" sz="2800" dirty="0"/>
              <a:t>Equipment shall be inspected and free of </a:t>
            </a:r>
            <a:r>
              <a:rPr lang="en-US" sz="2800" b="1" dirty="0"/>
              <a:t>physical irregularities </a:t>
            </a:r>
            <a:r>
              <a:rPr lang="en-US" sz="2800" dirty="0"/>
              <a:t>(ex. indentations, protuberances, or imbedded foreign material) that can adversely affect their insulating properties.</a:t>
            </a:r>
          </a:p>
          <a:p>
            <a:pPr marL="685800" indent="-457200">
              <a:buFont typeface="Wingdings" panose="05000000000000000000" pitchFamily="2" charset="2"/>
              <a:buChar char="Ø"/>
            </a:pPr>
            <a:endParaRPr lang="en-US" sz="2800" dirty="0"/>
          </a:p>
          <a:p>
            <a:pPr marL="685800" indent="-457200">
              <a:buFont typeface="Wingdings" panose="05000000000000000000" pitchFamily="2" charset="2"/>
              <a:buChar char="Ø"/>
            </a:pPr>
            <a:r>
              <a:rPr lang="en-US" sz="2800" dirty="0"/>
              <a:t>Several ASTM testing standards can be used: D120-09, D178-01, D1048-12, D1049-98, D1050-05, D1051-08, F1236-96 and F819-10. </a:t>
            </a:r>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12BED93D-A125-4A26-A1FE-B0AB1813457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53239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Electrical protective equipment, Cont'd</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a:bodyPr>
          <a:lstStyle/>
          <a:p>
            <a:pPr marL="514350" indent="-514350">
              <a:buFont typeface="+mj-lt"/>
              <a:buAutoNum type="arabicPeriod" startAt="2"/>
            </a:pPr>
            <a:r>
              <a:rPr lang="en-US" sz="2800" b="1" dirty="0"/>
              <a:t>In-service care and use </a:t>
            </a:r>
            <a:r>
              <a:rPr lang="en-US" sz="2800" dirty="0"/>
              <a:t>of electrical protective equipment:</a:t>
            </a:r>
          </a:p>
          <a:p>
            <a:pPr marL="685800" indent="-457200">
              <a:buFont typeface="Wingdings" panose="05000000000000000000" pitchFamily="2" charset="2"/>
              <a:buChar char="Ø"/>
            </a:pPr>
            <a:r>
              <a:rPr lang="en-US" sz="2800" dirty="0">
                <a:solidFill>
                  <a:srgbClr val="C00000"/>
                </a:solidFill>
              </a:rPr>
              <a:t>Shall be maintained in a safe, reliable condition</a:t>
            </a:r>
            <a:r>
              <a:rPr lang="en-US" sz="2800" dirty="0"/>
              <a:t>.</a:t>
            </a:r>
          </a:p>
          <a:p>
            <a:pPr marL="685800" indent="-457200">
              <a:buFont typeface="Wingdings" panose="05000000000000000000" pitchFamily="2" charset="2"/>
              <a:buChar char="Ø"/>
            </a:pPr>
            <a:r>
              <a:rPr lang="en-US" sz="2800" dirty="0"/>
              <a:t>Shall be </a:t>
            </a:r>
            <a:r>
              <a:rPr lang="en-US" sz="2800" b="1" dirty="0"/>
              <a:t>inspected</a:t>
            </a:r>
            <a:r>
              <a:rPr lang="en-US" sz="2800" dirty="0"/>
              <a:t> for damage before each day's use and immediately following any incident that can reasonably be suspected of causing damage.</a:t>
            </a:r>
          </a:p>
          <a:p>
            <a:pPr marL="685800" indent="-457200">
              <a:buFont typeface="Wingdings" panose="05000000000000000000" pitchFamily="2" charset="2"/>
              <a:buChar char="Ø"/>
            </a:pPr>
            <a:r>
              <a:rPr lang="en-US" sz="2800" dirty="0"/>
              <a:t>Shall be given an </a:t>
            </a:r>
            <a:r>
              <a:rPr lang="en-US" sz="2800" b="1" dirty="0"/>
              <a:t>air test</a:t>
            </a:r>
            <a:r>
              <a:rPr lang="en-US" sz="2800" dirty="0"/>
              <a:t>, along with the inspection.</a:t>
            </a:r>
          </a:p>
          <a:p>
            <a:pPr marL="685800" indent="-457200">
              <a:buFont typeface="Wingdings" panose="05000000000000000000" pitchFamily="2" charset="2"/>
              <a:buChar char="Ø"/>
            </a:pPr>
            <a:r>
              <a:rPr lang="en-US" sz="2800" dirty="0"/>
              <a:t>Shall be cleaned as needed to remove foreign substances.</a:t>
            </a:r>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63D91251-63F3-4FEB-A4B4-D97627B77C3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570505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Electrical protective equipment, (Cont'd)</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a:bodyPr>
          <a:lstStyle/>
          <a:p>
            <a:pPr marL="514350" indent="-514350">
              <a:buFont typeface="+mj-lt"/>
              <a:buAutoNum type="arabicPeriod" startAt="2"/>
            </a:pPr>
            <a:r>
              <a:rPr lang="en-US" sz="2800" b="1" dirty="0"/>
              <a:t>In-service care and use </a:t>
            </a:r>
            <a:r>
              <a:rPr lang="en-US" sz="2800" dirty="0"/>
              <a:t>of electrical protective equipment:</a:t>
            </a:r>
          </a:p>
          <a:p>
            <a:pPr marL="685800" indent="-457200">
              <a:buFont typeface="Wingdings" panose="05000000000000000000" pitchFamily="2" charset="2"/>
              <a:buChar char="Ø"/>
            </a:pPr>
            <a:r>
              <a:rPr lang="en-US" sz="2800" b="1" dirty="0"/>
              <a:t>Storage</a:t>
            </a:r>
            <a:r>
              <a:rPr lang="en-US" sz="2800" dirty="0"/>
              <a:t> shall protect from light, temperature extremes, excessive humidity, ozone, and other damaging substances and conditions.</a:t>
            </a:r>
          </a:p>
          <a:p>
            <a:pPr marL="685800" indent="-457200">
              <a:buFont typeface="Wingdings" panose="05000000000000000000" pitchFamily="2" charset="2"/>
              <a:buChar char="Ø"/>
            </a:pPr>
            <a:r>
              <a:rPr lang="en-US" sz="2800" b="1" dirty="0"/>
              <a:t>Repaired insulating equipment </a:t>
            </a:r>
            <a:r>
              <a:rPr lang="en-US" sz="2800" dirty="0"/>
              <a:t>shall be retested before it may be used by employees.</a:t>
            </a:r>
          </a:p>
          <a:p>
            <a:pPr marL="685800" indent="-457200">
              <a:buFont typeface="Wingdings" panose="05000000000000000000" pitchFamily="2" charset="2"/>
              <a:buChar char="Ø"/>
            </a:pPr>
            <a:r>
              <a:rPr lang="en-US" sz="2800" b="1" dirty="0"/>
              <a:t>Defect examples</a:t>
            </a:r>
            <a:r>
              <a:rPr lang="en-US" sz="2800" dirty="0"/>
              <a:t>: hole, tear, puncture, cut, ozone cutting (interlacing cracks), embedded foreign object, swelling, softening, hardening, or becoming sticky or inelastic, etc.</a:t>
            </a:r>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BF28D68B-865F-4F67-B55F-616BADE4B0A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689830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53429"/>
          </a:xfrm>
        </p:spPr>
        <p:txBody>
          <a:bodyPr>
            <a:normAutofit fontScale="90000"/>
          </a:bodyPr>
          <a:lstStyle/>
          <a:p>
            <a:pPr algn="ctr"/>
            <a:r>
              <a:rPr lang="en-US" sz="4000" b="1" dirty="0">
                <a:solidFill>
                  <a:srgbClr val="0000CC"/>
                </a:solidFill>
              </a:rPr>
              <a:t>In addition to energized work and PPE provisions, the same text is also used for several other topics   </a:t>
            </a:r>
            <a:endParaRPr lang="en-US" sz="4000" dirty="0">
              <a:solidFill>
                <a:srgbClr val="0000CC"/>
              </a:solidFill>
            </a:endParaRPr>
          </a:p>
        </p:txBody>
      </p:sp>
      <p:sp>
        <p:nvSpPr>
          <p:cNvPr id="3" name="Content Placeholder 2"/>
          <p:cNvSpPr>
            <a:spLocks noGrp="1"/>
          </p:cNvSpPr>
          <p:nvPr>
            <p:ph idx="1"/>
          </p:nvPr>
        </p:nvSpPr>
        <p:spPr>
          <a:xfrm>
            <a:off x="628650" y="1681842"/>
            <a:ext cx="7886700" cy="4661807"/>
          </a:xfrm>
        </p:spPr>
        <p:txBody>
          <a:bodyPr>
            <a:normAutofit/>
          </a:bodyPr>
          <a:lstStyle/>
          <a:p>
            <a:pPr marL="463550" indent="-463550">
              <a:buFont typeface="Wingdings" panose="05000000000000000000" pitchFamily="2" charset="2"/>
              <a:buChar char="q"/>
            </a:pPr>
            <a:r>
              <a:rPr lang="en-US" sz="2800" dirty="0"/>
              <a:t>Many paragraphs are same or similar with 1910.269. For example, </a:t>
            </a:r>
          </a:p>
          <a:p>
            <a:pPr marL="685800" indent="-457200">
              <a:buFont typeface="Wingdings" panose="05000000000000000000" pitchFamily="2" charset="2"/>
              <a:buChar char="Ø"/>
            </a:pPr>
            <a:r>
              <a:rPr lang="en-US" sz="2800" dirty="0"/>
              <a:t>Training</a:t>
            </a:r>
          </a:p>
          <a:p>
            <a:pPr marL="685800" indent="-457200">
              <a:buFont typeface="Wingdings" panose="05000000000000000000" pitchFamily="2" charset="2"/>
              <a:buChar char="Ø"/>
            </a:pPr>
            <a:r>
              <a:rPr lang="en-US" sz="2800" dirty="0"/>
              <a:t>Information transfer</a:t>
            </a:r>
          </a:p>
          <a:p>
            <a:pPr marL="685800" indent="-457200">
              <a:buFont typeface="Wingdings" panose="05000000000000000000" pitchFamily="2" charset="2"/>
              <a:buChar char="Ø"/>
            </a:pPr>
            <a:r>
              <a:rPr lang="en-US" sz="2800" dirty="0"/>
              <a:t>Existing characteristics and conditions</a:t>
            </a:r>
          </a:p>
          <a:p>
            <a:pPr marL="685800" indent="-457200">
              <a:buFont typeface="Wingdings" panose="05000000000000000000" pitchFamily="2" charset="2"/>
              <a:buChar char="Ø"/>
            </a:pPr>
            <a:r>
              <a:rPr lang="en-US" sz="2800" dirty="0"/>
              <a:t>Fall protection</a:t>
            </a:r>
          </a:p>
          <a:p>
            <a:pPr marL="685800" indent="-457200">
              <a:buFont typeface="Wingdings" panose="05000000000000000000" pitchFamily="2" charset="2"/>
              <a:buChar char="Ø"/>
            </a:pPr>
            <a:r>
              <a:rPr lang="en-US" sz="2800" dirty="0"/>
              <a:t>Deenergizing lines and equipment for employee protection</a:t>
            </a:r>
          </a:p>
          <a:p>
            <a:pPr marL="685800" indent="-457200">
              <a:buFont typeface="Wingdings" panose="05000000000000000000" pitchFamily="2" charset="2"/>
              <a:buChar char="Ø"/>
            </a:pPr>
            <a:r>
              <a:rPr lang="en-US" sz="2800" dirty="0"/>
              <a:t>Grounding for the protection of employees </a:t>
            </a:r>
          </a:p>
        </p:txBody>
      </p:sp>
      <p:sp>
        <p:nvSpPr>
          <p:cNvPr id="7" name="Footer Placeholder 3">
            <a:extLst>
              <a:ext uri="{FF2B5EF4-FFF2-40B4-BE49-F238E27FC236}">
                <a16:creationId xmlns:a16="http://schemas.microsoft.com/office/drawing/2014/main" id="{C05D2F03-96CD-48A4-8E46-3140FABC073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665581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Electrical Incident Example </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Autofit/>
          </a:bodyPr>
          <a:lstStyle/>
          <a:p>
            <a:pPr marL="463550" indent="-463550">
              <a:spcBef>
                <a:spcPts val="0"/>
              </a:spcBef>
              <a:buFont typeface="Wingdings" panose="05000000000000000000" pitchFamily="2" charset="2"/>
              <a:buChar char="q"/>
              <a:tabLst>
                <a:tab pos="1778000" algn="l"/>
              </a:tabLst>
            </a:pPr>
            <a:r>
              <a:rPr lang="en-US" sz="2700" dirty="0"/>
              <a:t>In May 2009, a wind turbine employee was working in the bottom power cabinet of a wind turbine. He was checking the electrical connections and came into contact with a bus bar when an electric arc occurred. After arriving at a local hospital he was later transferred by med-vac to burn center hospital in Oklahoma City where the person died.</a:t>
            </a:r>
            <a:r>
              <a:rPr lang="en-US" sz="2500" dirty="0"/>
              <a:t> </a:t>
            </a:r>
            <a:r>
              <a:rPr lang="en-US" sz="2300" dirty="0"/>
              <a:t>(</a:t>
            </a:r>
            <a:r>
              <a:rPr lang="en-US" sz="2300" dirty="0">
                <a:hlinkClick r:id="rId3"/>
              </a:rPr>
              <a:t>https://www.osha.gov/dep/greenjobs/windenergy.html</a:t>
            </a:r>
            <a:r>
              <a:rPr lang="en-US" sz="2300" dirty="0"/>
              <a:t>) </a:t>
            </a:r>
          </a:p>
          <a:p>
            <a:pPr marL="228600" indent="0">
              <a:spcBef>
                <a:spcPts val="0"/>
              </a:spcBef>
              <a:buNone/>
            </a:pPr>
            <a:endParaRPr lang="en-US" sz="2500" dirty="0">
              <a:solidFill>
                <a:srgbClr val="C00000"/>
              </a:solidFill>
            </a:endParaRPr>
          </a:p>
        </p:txBody>
      </p:sp>
      <p:pic>
        <p:nvPicPr>
          <p:cNvPr id="1026" name="Picture 2" descr="This diagram shows where the accident occured."/>
          <p:cNvPicPr>
            <a:picLocks noChangeAspect="1" noChangeArrowheads="1"/>
          </p:cNvPicPr>
          <p:nvPr/>
        </p:nvPicPr>
        <p:blipFill rotWithShape="1">
          <a:blip r:embed="rId4">
            <a:extLst>
              <a:ext uri="{28A0092B-C50C-407E-A947-70E740481C1C}">
                <a14:useLocalDpi xmlns:a14="http://schemas.microsoft.com/office/drawing/2010/main" val="0"/>
              </a:ext>
            </a:extLst>
          </a:blip>
          <a:srcRect l="16206" t="41413" r="74828" b="34794"/>
          <a:stretch/>
        </p:blipFill>
        <p:spPr bwMode="auto">
          <a:xfrm>
            <a:off x="2916624" y="4508939"/>
            <a:ext cx="3279228" cy="181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3">
            <a:extLst>
              <a:ext uri="{FF2B5EF4-FFF2-40B4-BE49-F238E27FC236}">
                <a16:creationId xmlns:a16="http://schemas.microsoft.com/office/drawing/2014/main" id="{5227CB3A-1039-4F0C-9069-895AE5672408}"/>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494046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7. Consensus standards</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lnSpcReduction="10000"/>
          </a:bodyPr>
          <a:lstStyle/>
          <a:p>
            <a:pPr marL="463550" indent="-463550">
              <a:buFont typeface="Wingdings" panose="05000000000000000000" pitchFamily="2" charset="2"/>
              <a:buChar char="q"/>
            </a:pPr>
            <a:r>
              <a:rPr lang="en-US" sz="2800" dirty="0"/>
              <a:t>Several organizations have developed and published consensus standards related to electrical safety, and some standards have been referenced by OSHA.</a:t>
            </a:r>
          </a:p>
          <a:p>
            <a:pPr marL="749300" indent="-520700">
              <a:buFont typeface="Wingdings" panose="05000000000000000000" pitchFamily="2" charset="2"/>
              <a:buChar char="Ø"/>
            </a:pPr>
            <a:r>
              <a:rPr lang="en-US" sz="2800" b="1" dirty="0"/>
              <a:t>NFPA </a:t>
            </a:r>
            <a:r>
              <a:rPr lang="en-US" sz="2800" dirty="0"/>
              <a:t>(National Fire Protection Association NFPA): NFPA 70 National Electrical Code (NEC), 70B, 70E.</a:t>
            </a:r>
          </a:p>
          <a:p>
            <a:pPr marL="749300" indent="-520700">
              <a:buFont typeface="Wingdings" panose="05000000000000000000" pitchFamily="2" charset="2"/>
              <a:buChar char="Ø"/>
            </a:pPr>
            <a:r>
              <a:rPr lang="en-US" sz="2800" b="1" dirty="0"/>
              <a:t>ASTM </a:t>
            </a:r>
            <a:r>
              <a:rPr lang="en-US" sz="2800" dirty="0"/>
              <a:t>(American Society for Testing and Materials): test methods for electric shock and arc protective materials and PPEs.</a:t>
            </a:r>
          </a:p>
          <a:p>
            <a:pPr marL="749300" indent="-520700">
              <a:buFont typeface="Wingdings" panose="05000000000000000000" pitchFamily="2" charset="2"/>
              <a:buChar char="Ø"/>
            </a:pPr>
            <a:r>
              <a:rPr lang="en-US" sz="2800" b="1" dirty="0"/>
              <a:t>IEEE</a:t>
            </a:r>
            <a:r>
              <a:rPr lang="en-US" sz="2800" dirty="0"/>
              <a:t> (Institute of Electrical and Electronics Engineers): National Electrical Safety Code (NESC)®, IEEE 1814 and 1584.</a:t>
            </a:r>
          </a:p>
        </p:txBody>
      </p:sp>
      <p:sp>
        <p:nvSpPr>
          <p:cNvPr id="7" name="Footer Placeholder 3">
            <a:extLst>
              <a:ext uri="{FF2B5EF4-FFF2-40B4-BE49-F238E27FC236}">
                <a16:creationId xmlns:a16="http://schemas.microsoft.com/office/drawing/2014/main" id="{90B5787A-55E4-41E5-A107-B6B4F9E6B7C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405302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NFPA</a:t>
            </a:r>
            <a:endParaRPr lang="en-US" sz="4000" dirty="0"/>
          </a:p>
        </p:txBody>
      </p:sp>
      <p:grpSp>
        <p:nvGrpSpPr>
          <p:cNvPr id="21" name="Group 20" descr="This diagram shows the differences of NFPA electrical safety standards.">
            <a:extLst>
              <a:ext uri="{FF2B5EF4-FFF2-40B4-BE49-F238E27FC236}">
                <a16:creationId xmlns:a16="http://schemas.microsoft.com/office/drawing/2014/main" id="{2C9739BC-27E3-45E8-AD5D-EFB9514B4D5F}"/>
              </a:ext>
            </a:extLst>
          </p:cNvPr>
          <p:cNvGrpSpPr/>
          <p:nvPr/>
        </p:nvGrpSpPr>
        <p:grpSpPr>
          <a:xfrm>
            <a:off x="511031" y="1194049"/>
            <a:ext cx="8246225" cy="4916297"/>
            <a:chOff x="511031" y="1291585"/>
            <a:chExt cx="8246225" cy="4916297"/>
          </a:xfrm>
        </p:grpSpPr>
        <p:sp>
          <p:nvSpPr>
            <p:cNvPr id="10" name="Arrow: Bent-Up 9">
              <a:extLst>
                <a:ext uri="{FF2B5EF4-FFF2-40B4-BE49-F238E27FC236}">
                  <a16:creationId xmlns:a16="http://schemas.microsoft.com/office/drawing/2014/main" id="{1ABF2E2A-C103-4905-95FE-71A84EAA6960}"/>
                </a:ext>
              </a:extLst>
            </p:cNvPr>
            <p:cNvSpPr/>
            <p:nvPr/>
          </p:nvSpPr>
          <p:spPr>
            <a:xfrm rot="5400000">
              <a:off x="1392183" y="2088147"/>
              <a:ext cx="933586" cy="117610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D3999DCA-338E-455A-B0E7-E2FBC1EE3B30}"/>
                </a:ext>
              </a:extLst>
            </p:cNvPr>
            <p:cNvSpPr/>
            <p:nvPr/>
          </p:nvSpPr>
          <p:spPr>
            <a:xfrm>
              <a:off x="967133" y="1423269"/>
              <a:ext cx="1567664" cy="774847"/>
            </a:xfrm>
            <a:custGeom>
              <a:avLst/>
              <a:gdLst>
                <a:gd name="connsiteX0" fmla="*/ 0 w 1567664"/>
                <a:gd name="connsiteY0" fmla="*/ 129167 h 774847"/>
                <a:gd name="connsiteX1" fmla="*/ 129167 w 1567664"/>
                <a:gd name="connsiteY1" fmla="*/ 0 h 774847"/>
                <a:gd name="connsiteX2" fmla="*/ 1438497 w 1567664"/>
                <a:gd name="connsiteY2" fmla="*/ 0 h 774847"/>
                <a:gd name="connsiteX3" fmla="*/ 1567664 w 1567664"/>
                <a:gd name="connsiteY3" fmla="*/ 129167 h 774847"/>
                <a:gd name="connsiteX4" fmla="*/ 1567664 w 1567664"/>
                <a:gd name="connsiteY4" fmla="*/ 645680 h 774847"/>
                <a:gd name="connsiteX5" fmla="*/ 1438497 w 1567664"/>
                <a:gd name="connsiteY5" fmla="*/ 774847 h 774847"/>
                <a:gd name="connsiteX6" fmla="*/ 129167 w 1567664"/>
                <a:gd name="connsiteY6" fmla="*/ 774847 h 774847"/>
                <a:gd name="connsiteX7" fmla="*/ 0 w 1567664"/>
                <a:gd name="connsiteY7" fmla="*/ 645680 h 774847"/>
                <a:gd name="connsiteX8" fmla="*/ 0 w 1567664"/>
                <a:gd name="connsiteY8" fmla="*/ 129167 h 77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664" h="774847">
                  <a:moveTo>
                    <a:pt x="0" y="129167"/>
                  </a:moveTo>
                  <a:cubicBezTo>
                    <a:pt x="0" y="57830"/>
                    <a:pt x="57830" y="0"/>
                    <a:pt x="129167" y="0"/>
                  </a:cubicBezTo>
                  <a:lnTo>
                    <a:pt x="1438497" y="0"/>
                  </a:lnTo>
                  <a:cubicBezTo>
                    <a:pt x="1509834" y="0"/>
                    <a:pt x="1567664" y="57830"/>
                    <a:pt x="1567664" y="129167"/>
                  </a:cubicBezTo>
                  <a:lnTo>
                    <a:pt x="1567664" y="645680"/>
                  </a:lnTo>
                  <a:cubicBezTo>
                    <a:pt x="1567664" y="717017"/>
                    <a:pt x="1509834" y="774847"/>
                    <a:pt x="1438497" y="774847"/>
                  </a:cubicBezTo>
                  <a:lnTo>
                    <a:pt x="129167" y="774847"/>
                  </a:lnTo>
                  <a:cubicBezTo>
                    <a:pt x="57830" y="774847"/>
                    <a:pt x="0" y="717017"/>
                    <a:pt x="0" y="645680"/>
                  </a:cubicBezTo>
                  <a:lnTo>
                    <a:pt x="0" y="1291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272" tIns="129272" rIns="129272" bIns="129272"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Electrical Safety</a:t>
              </a:r>
            </a:p>
          </p:txBody>
        </p:sp>
        <p:sp>
          <p:nvSpPr>
            <p:cNvPr id="12" name="Freeform: Shape 11">
              <a:extLst>
                <a:ext uri="{FF2B5EF4-FFF2-40B4-BE49-F238E27FC236}">
                  <a16:creationId xmlns:a16="http://schemas.microsoft.com/office/drawing/2014/main" id="{9C0C3042-560B-40D5-8C8E-17FEC5C8089D}"/>
                </a:ext>
              </a:extLst>
            </p:cNvPr>
            <p:cNvSpPr/>
            <p:nvPr/>
          </p:nvSpPr>
          <p:spPr>
            <a:xfrm>
              <a:off x="2653968" y="1291585"/>
              <a:ext cx="2794580" cy="1137135"/>
            </a:xfrm>
            <a:custGeom>
              <a:avLst/>
              <a:gdLst>
                <a:gd name="connsiteX0" fmla="*/ 0 w 2794580"/>
                <a:gd name="connsiteY0" fmla="*/ 0 h 1137135"/>
                <a:gd name="connsiteX1" fmla="*/ 2794580 w 2794580"/>
                <a:gd name="connsiteY1" fmla="*/ 0 h 1137135"/>
                <a:gd name="connsiteX2" fmla="*/ 2794580 w 2794580"/>
                <a:gd name="connsiteY2" fmla="*/ 1137135 h 1137135"/>
                <a:gd name="connsiteX3" fmla="*/ 0 w 2794580"/>
                <a:gd name="connsiteY3" fmla="*/ 1137135 h 1137135"/>
                <a:gd name="connsiteX4" fmla="*/ 0 w 2794580"/>
                <a:gd name="connsiteY4" fmla="*/ 0 h 113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580" h="1137135">
                  <a:moveTo>
                    <a:pt x="0" y="0"/>
                  </a:moveTo>
                  <a:lnTo>
                    <a:pt x="2794580" y="0"/>
                  </a:lnTo>
                  <a:lnTo>
                    <a:pt x="2794580" y="1137135"/>
                  </a:lnTo>
                  <a:lnTo>
                    <a:pt x="0" y="11371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Free from unacceptable risks of injury from exposure to energized conductors or circuit parts</a:t>
              </a:r>
            </a:p>
          </p:txBody>
        </p:sp>
        <p:sp>
          <p:nvSpPr>
            <p:cNvPr id="13" name="Arrow: Bent-Up 12">
              <a:extLst>
                <a:ext uri="{FF2B5EF4-FFF2-40B4-BE49-F238E27FC236}">
                  <a16:creationId xmlns:a16="http://schemas.microsoft.com/office/drawing/2014/main" id="{47901DC6-0AAC-4059-BB11-377CD3C9B674}"/>
                </a:ext>
              </a:extLst>
            </p:cNvPr>
            <p:cNvSpPr/>
            <p:nvPr/>
          </p:nvSpPr>
          <p:spPr>
            <a:xfrm rot="5400000">
              <a:off x="3122490" y="3416684"/>
              <a:ext cx="996522" cy="135931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15AB375B-675C-4074-BD7C-53603E25490B}"/>
                </a:ext>
              </a:extLst>
            </p:cNvPr>
            <p:cNvSpPr/>
            <p:nvPr/>
          </p:nvSpPr>
          <p:spPr>
            <a:xfrm>
              <a:off x="2485201" y="2686883"/>
              <a:ext cx="1527886" cy="851102"/>
            </a:xfrm>
            <a:custGeom>
              <a:avLst/>
              <a:gdLst>
                <a:gd name="connsiteX0" fmla="*/ 0 w 1527886"/>
                <a:gd name="connsiteY0" fmla="*/ 141879 h 851102"/>
                <a:gd name="connsiteX1" fmla="*/ 141879 w 1527886"/>
                <a:gd name="connsiteY1" fmla="*/ 0 h 851102"/>
                <a:gd name="connsiteX2" fmla="*/ 1386007 w 1527886"/>
                <a:gd name="connsiteY2" fmla="*/ 0 h 851102"/>
                <a:gd name="connsiteX3" fmla="*/ 1527886 w 1527886"/>
                <a:gd name="connsiteY3" fmla="*/ 141879 h 851102"/>
                <a:gd name="connsiteX4" fmla="*/ 1527886 w 1527886"/>
                <a:gd name="connsiteY4" fmla="*/ 709223 h 851102"/>
                <a:gd name="connsiteX5" fmla="*/ 1386007 w 1527886"/>
                <a:gd name="connsiteY5" fmla="*/ 851102 h 851102"/>
                <a:gd name="connsiteX6" fmla="*/ 141879 w 1527886"/>
                <a:gd name="connsiteY6" fmla="*/ 851102 h 851102"/>
                <a:gd name="connsiteX7" fmla="*/ 0 w 1527886"/>
                <a:gd name="connsiteY7" fmla="*/ 709223 h 851102"/>
                <a:gd name="connsiteX8" fmla="*/ 0 w 1527886"/>
                <a:gd name="connsiteY8" fmla="*/ 141879 h 85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886" h="851102">
                  <a:moveTo>
                    <a:pt x="0" y="141879"/>
                  </a:moveTo>
                  <a:cubicBezTo>
                    <a:pt x="0" y="63521"/>
                    <a:pt x="63521" y="0"/>
                    <a:pt x="141879" y="0"/>
                  </a:cubicBezTo>
                  <a:lnTo>
                    <a:pt x="1386007" y="0"/>
                  </a:lnTo>
                  <a:cubicBezTo>
                    <a:pt x="1464365" y="0"/>
                    <a:pt x="1527886" y="63521"/>
                    <a:pt x="1527886" y="141879"/>
                  </a:cubicBezTo>
                  <a:lnTo>
                    <a:pt x="1527886" y="709223"/>
                  </a:lnTo>
                  <a:cubicBezTo>
                    <a:pt x="1527886" y="787581"/>
                    <a:pt x="1464365" y="851102"/>
                    <a:pt x="1386007" y="851102"/>
                  </a:cubicBezTo>
                  <a:lnTo>
                    <a:pt x="141879" y="851102"/>
                  </a:lnTo>
                  <a:cubicBezTo>
                    <a:pt x="63521" y="851102"/>
                    <a:pt x="0" y="787581"/>
                    <a:pt x="0" y="709223"/>
                  </a:cubicBezTo>
                  <a:lnTo>
                    <a:pt x="0" y="141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95" tIns="132995" rIns="132995" bIns="13299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Safe</a:t>
              </a:r>
              <a:r>
                <a:rPr lang="en-US" sz="2200" kern="1200" dirty="0">
                  <a:solidFill>
                    <a:schemeClr val="tx1"/>
                  </a:solidFill>
                </a:rPr>
                <a:t> Installation</a:t>
              </a:r>
            </a:p>
          </p:txBody>
        </p:sp>
        <p:sp>
          <p:nvSpPr>
            <p:cNvPr id="15" name="Freeform: Shape 14">
              <a:extLst>
                <a:ext uri="{FF2B5EF4-FFF2-40B4-BE49-F238E27FC236}">
                  <a16:creationId xmlns:a16="http://schemas.microsoft.com/office/drawing/2014/main" id="{2EFF1F47-259A-48B9-BE6E-F1E6403F2632}"/>
                </a:ext>
              </a:extLst>
            </p:cNvPr>
            <p:cNvSpPr/>
            <p:nvPr/>
          </p:nvSpPr>
          <p:spPr>
            <a:xfrm>
              <a:off x="4051258" y="2629473"/>
              <a:ext cx="2461391" cy="717097"/>
            </a:xfrm>
            <a:custGeom>
              <a:avLst/>
              <a:gdLst>
                <a:gd name="connsiteX0" fmla="*/ 0 w 2461391"/>
                <a:gd name="connsiteY0" fmla="*/ 0 h 1137135"/>
                <a:gd name="connsiteX1" fmla="*/ 2461391 w 2461391"/>
                <a:gd name="connsiteY1" fmla="*/ 0 h 1137135"/>
                <a:gd name="connsiteX2" fmla="*/ 2461391 w 2461391"/>
                <a:gd name="connsiteY2" fmla="*/ 1137135 h 1137135"/>
                <a:gd name="connsiteX3" fmla="*/ 0 w 2461391"/>
                <a:gd name="connsiteY3" fmla="*/ 1137135 h 1137135"/>
                <a:gd name="connsiteX4" fmla="*/ 0 w 2461391"/>
                <a:gd name="connsiteY4" fmla="*/ 0 h 113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391" h="1137135">
                  <a:moveTo>
                    <a:pt x="0" y="0"/>
                  </a:moveTo>
                  <a:lnTo>
                    <a:pt x="2461391" y="0"/>
                  </a:lnTo>
                  <a:lnTo>
                    <a:pt x="2461391" y="1137135"/>
                  </a:lnTo>
                  <a:lnTo>
                    <a:pt x="0" y="11371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mn-lt"/>
                </a:rPr>
                <a:t>NFPA 70</a:t>
              </a:r>
              <a:r>
                <a:rPr lang="en-US" sz="1800" kern="1200" dirty="0">
                  <a:latin typeface="+mn-lt"/>
                  <a:cs typeface="Times New Roman" panose="02020603050405020304" pitchFamily="18" charset="0"/>
                </a:rPr>
                <a:t>®</a:t>
              </a:r>
              <a:r>
                <a:rPr lang="en-US" sz="1800" kern="1200" dirty="0">
                  <a:latin typeface="+mn-lt"/>
                </a:rPr>
                <a:t> National Electrical Code</a:t>
              </a:r>
              <a:r>
                <a:rPr lang="en-US" sz="1800" kern="1200" dirty="0">
                  <a:latin typeface="+mn-lt"/>
                  <a:cs typeface="Times New Roman" panose="02020603050405020304" pitchFamily="18" charset="0"/>
                </a:rPr>
                <a:t>®</a:t>
              </a:r>
              <a:endParaRPr lang="en-US" sz="1800" kern="1200" dirty="0">
                <a:latin typeface="+mn-lt"/>
              </a:endParaRPr>
            </a:p>
          </p:txBody>
        </p:sp>
        <p:sp>
          <p:nvSpPr>
            <p:cNvPr id="16" name="Arrow: Bent-Up 15">
              <a:extLst>
                <a:ext uri="{FF2B5EF4-FFF2-40B4-BE49-F238E27FC236}">
                  <a16:creationId xmlns:a16="http://schemas.microsoft.com/office/drawing/2014/main" id="{2CBCFC28-A5D5-425F-8000-9688CECF399B}"/>
                </a:ext>
              </a:extLst>
            </p:cNvPr>
            <p:cNvSpPr/>
            <p:nvPr/>
          </p:nvSpPr>
          <p:spPr>
            <a:xfrm rot="5400000">
              <a:off x="5110486" y="4729841"/>
              <a:ext cx="862201" cy="135931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D8B7780B-E526-42D3-A19A-F3D625288A54}"/>
                </a:ext>
              </a:extLst>
            </p:cNvPr>
            <p:cNvSpPr/>
            <p:nvPr/>
          </p:nvSpPr>
          <p:spPr>
            <a:xfrm>
              <a:off x="4300410" y="3970518"/>
              <a:ext cx="1814640" cy="996522"/>
            </a:xfrm>
            <a:custGeom>
              <a:avLst/>
              <a:gdLst>
                <a:gd name="connsiteX0" fmla="*/ 0 w 2127202"/>
                <a:gd name="connsiteY0" fmla="*/ 166120 h 996522"/>
                <a:gd name="connsiteX1" fmla="*/ 166120 w 2127202"/>
                <a:gd name="connsiteY1" fmla="*/ 0 h 996522"/>
                <a:gd name="connsiteX2" fmla="*/ 1961082 w 2127202"/>
                <a:gd name="connsiteY2" fmla="*/ 0 h 996522"/>
                <a:gd name="connsiteX3" fmla="*/ 2127202 w 2127202"/>
                <a:gd name="connsiteY3" fmla="*/ 166120 h 996522"/>
                <a:gd name="connsiteX4" fmla="*/ 2127202 w 2127202"/>
                <a:gd name="connsiteY4" fmla="*/ 830402 h 996522"/>
                <a:gd name="connsiteX5" fmla="*/ 1961082 w 2127202"/>
                <a:gd name="connsiteY5" fmla="*/ 996522 h 996522"/>
                <a:gd name="connsiteX6" fmla="*/ 166120 w 2127202"/>
                <a:gd name="connsiteY6" fmla="*/ 996522 h 996522"/>
                <a:gd name="connsiteX7" fmla="*/ 0 w 2127202"/>
                <a:gd name="connsiteY7" fmla="*/ 830402 h 996522"/>
                <a:gd name="connsiteX8" fmla="*/ 0 w 2127202"/>
                <a:gd name="connsiteY8" fmla="*/ 166120 h 9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202" h="996522">
                  <a:moveTo>
                    <a:pt x="0" y="166120"/>
                  </a:moveTo>
                  <a:cubicBezTo>
                    <a:pt x="0" y="74374"/>
                    <a:pt x="74374" y="0"/>
                    <a:pt x="166120" y="0"/>
                  </a:cubicBezTo>
                  <a:lnTo>
                    <a:pt x="1961082" y="0"/>
                  </a:lnTo>
                  <a:cubicBezTo>
                    <a:pt x="2052828" y="0"/>
                    <a:pt x="2127202" y="74374"/>
                    <a:pt x="2127202" y="166120"/>
                  </a:cubicBezTo>
                  <a:lnTo>
                    <a:pt x="2127202" y="830402"/>
                  </a:lnTo>
                  <a:cubicBezTo>
                    <a:pt x="2127202" y="922148"/>
                    <a:pt x="2052828" y="996522"/>
                    <a:pt x="1961082" y="996522"/>
                  </a:cubicBezTo>
                  <a:lnTo>
                    <a:pt x="166120" y="996522"/>
                  </a:lnTo>
                  <a:cubicBezTo>
                    <a:pt x="74374" y="996522"/>
                    <a:pt x="0" y="922148"/>
                    <a:pt x="0" y="830402"/>
                  </a:cubicBezTo>
                  <a:lnTo>
                    <a:pt x="0" y="1661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095" tIns="140095" rIns="140095" bIns="14009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Preventive</a:t>
              </a:r>
              <a:r>
                <a:rPr lang="en-US" sz="2200" kern="1200" dirty="0">
                  <a:solidFill>
                    <a:schemeClr val="tx1"/>
                  </a:solidFill>
                </a:rPr>
                <a:t> Maintenance</a:t>
              </a:r>
            </a:p>
          </p:txBody>
        </p:sp>
        <p:sp>
          <p:nvSpPr>
            <p:cNvPr id="18" name="Freeform: Shape 17">
              <a:extLst>
                <a:ext uri="{FF2B5EF4-FFF2-40B4-BE49-F238E27FC236}">
                  <a16:creationId xmlns:a16="http://schemas.microsoft.com/office/drawing/2014/main" id="{B2BD2193-B0FB-4B18-B05D-A282D1780AE6}"/>
                </a:ext>
              </a:extLst>
            </p:cNvPr>
            <p:cNvSpPr/>
            <p:nvPr/>
          </p:nvSpPr>
          <p:spPr>
            <a:xfrm>
              <a:off x="6115050" y="3776811"/>
              <a:ext cx="2220056" cy="1286080"/>
            </a:xfrm>
            <a:custGeom>
              <a:avLst/>
              <a:gdLst>
                <a:gd name="connsiteX0" fmla="*/ 0 w 1936244"/>
                <a:gd name="connsiteY0" fmla="*/ 0 h 1831811"/>
                <a:gd name="connsiteX1" fmla="*/ 1936244 w 1936244"/>
                <a:gd name="connsiteY1" fmla="*/ 0 h 1831811"/>
                <a:gd name="connsiteX2" fmla="*/ 1936244 w 1936244"/>
                <a:gd name="connsiteY2" fmla="*/ 1831811 h 1831811"/>
                <a:gd name="connsiteX3" fmla="*/ 0 w 1936244"/>
                <a:gd name="connsiteY3" fmla="*/ 1831811 h 1831811"/>
                <a:gd name="connsiteX4" fmla="*/ 0 w 1936244"/>
                <a:gd name="connsiteY4" fmla="*/ 0 h 183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244" h="1831811">
                  <a:moveTo>
                    <a:pt x="0" y="0"/>
                  </a:moveTo>
                  <a:lnTo>
                    <a:pt x="1936244" y="0"/>
                  </a:lnTo>
                  <a:lnTo>
                    <a:pt x="1936244" y="1831811"/>
                  </a:lnTo>
                  <a:lnTo>
                    <a:pt x="0" y="18318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NFPA 70B </a:t>
              </a:r>
              <a:r>
                <a:rPr lang="en-US" sz="1800" i="1" kern="1200" dirty="0"/>
                <a:t>Recommended Practice for Electrical Equipment Maintenance</a:t>
              </a:r>
            </a:p>
          </p:txBody>
        </p:sp>
        <p:sp>
          <p:nvSpPr>
            <p:cNvPr id="19" name="Freeform: Shape 18">
              <a:extLst>
                <a:ext uri="{FF2B5EF4-FFF2-40B4-BE49-F238E27FC236}">
                  <a16:creationId xmlns:a16="http://schemas.microsoft.com/office/drawing/2014/main" id="{775D1FB2-DA97-4F77-805A-374DE40D473C}"/>
                </a:ext>
              </a:extLst>
            </p:cNvPr>
            <p:cNvSpPr/>
            <p:nvPr/>
          </p:nvSpPr>
          <p:spPr>
            <a:xfrm>
              <a:off x="6295865" y="5211360"/>
              <a:ext cx="2461391" cy="996522"/>
            </a:xfrm>
            <a:custGeom>
              <a:avLst/>
              <a:gdLst>
                <a:gd name="connsiteX0" fmla="*/ 0 w 2099485"/>
                <a:gd name="connsiteY0" fmla="*/ 234534 h 1406921"/>
                <a:gd name="connsiteX1" fmla="*/ 234534 w 2099485"/>
                <a:gd name="connsiteY1" fmla="*/ 0 h 1406921"/>
                <a:gd name="connsiteX2" fmla="*/ 1864951 w 2099485"/>
                <a:gd name="connsiteY2" fmla="*/ 0 h 1406921"/>
                <a:gd name="connsiteX3" fmla="*/ 2099485 w 2099485"/>
                <a:gd name="connsiteY3" fmla="*/ 234534 h 1406921"/>
                <a:gd name="connsiteX4" fmla="*/ 2099485 w 2099485"/>
                <a:gd name="connsiteY4" fmla="*/ 1172387 h 1406921"/>
                <a:gd name="connsiteX5" fmla="*/ 1864951 w 2099485"/>
                <a:gd name="connsiteY5" fmla="*/ 1406921 h 1406921"/>
                <a:gd name="connsiteX6" fmla="*/ 234534 w 2099485"/>
                <a:gd name="connsiteY6" fmla="*/ 1406921 h 1406921"/>
                <a:gd name="connsiteX7" fmla="*/ 0 w 2099485"/>
                <a:gd name="connsiteY7" fmla="*/ 1172387 h 1406921"/>
                <a:gd name="connsiteX8" fmla="*/ 0 w 2099485"/>
                <a:gd name="connsiteY8" fmla="*/ 234534 h 140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485" h="1406921">
                  <a:moveTo>
                    <a:pt x="0" y="234534"/>
                  </a:moveTo>
                  <a:cubicBezTo>
                    <a:pt x="0" y="105004"/>
                    <a:pt x="105004" y="0"/>
                    <a:pt x="234534" y="0"/>
                  </a:cubicBezTo>
                  <a:lnTo>
                    <a:pt x="1864951" y="0"/>
                  </a:lnTo>
                  <a:cubicBezTo>
                    <a:pt x="1994481" y="0"/>
                    <a:pt x="2099485" y="105004"/>
                    <a:pt x="2099485" y="234534"/>
                  </a:cubicBezTo>
                  <a:lnTo>
                    <a:pt x="2099485" y="1172387"/>
                  </a:lnTo>
                  <a:cubicBezTo>
                    <a:pt x="2099485" y="1301917"/>
                    <a:pt x="1994481" y="1406921"/>
                    <a:pt x="1864951" y="1406921"/>
                  </a:cubicBezTo>
                  <a:lnTo>
                    <a:pt x="234534" y="1406921"/>
                  </a:lnTo>
                  <a:cubicBezTo>
                    <a:pt x="105004" y="1406921"/>
                    <a:pt x="0" y="1301917"/>
                    <a:pt x="0" y="1172387"/>
                  </a:cubicBezTo>
                  <a:lnTo>
                    <a:pt x="0" y="2345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133" tIns="160133" rIns="160133" bIns="160133"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mn-lt"/>
                </a:rPr>
                <a:t>NFPA 70E </a:t>
              </a:r>
              <a:r>
                <a:rPr lang="en-US" sz="2400" kern="1200" dirty="0">
                  <a:solidFill>
                    <a:schemeClr val="tx1"/>
                  </a:solidFill>
                  <a:latin typeface="+mn-lt"/>
                  <a:cs typeface="Times New Roman" panose="02020603050405020304" pitchFamily="18" charset="0"/>
                </a:rPr>
                <a:t>® </a:t>
              </a:r>
              <a:r>
                <a:rPr lang="en-US" sz="2400" i="1" kern="1200" dirty="0">
                  <a:solidFill>
                    <a:schemeClr val="tx1"/>
                  </a:solidFill>
                  <a:latin typeface="+mn-lt"/>
                </a:rPr>
                <a:t>Electrical Safety in the Workplace</a:t>
              </a:r>
            </a:p>
          </p:txBody>
        </p:sp>
        <p:sp>
          <p:nvSpPr>
            <p:cNvPr id="20" name="TextBox 19">
              <a:extLst>
                <a:ext uri="{FF2B5EF4-FFF2-40B4-BE49-F238E27FC236}">
                  <a16:creationId xmlns:a16="http://schemas.microsoft.com/office/drawing/2014/main" id="{A6510CA1-57DF-40D7-B91F-857B7624A3E7}"/>
                </a:ext>
              </a:extLst>
            </p:cNvPr>
            <p:cNvSpPr txBox="1"/>
            <p:nvPr/>
          </p:nvSpPr>
          <p:spPr>
            <a:xfrm>
              <a:off x="511031" y="5108317"/>
              <a:ext cx="3540227" cy="954107"/>
            </a:xfrm>
            <a:prstGeom prst="rect">
              <a:avLst/>
            </a:prstGeom>
            <a:noFill/>
          </p:spPr>
          <p:txBody>
            <a:bodyPr wrap="square" rtlCol="0">
              <a:spAutoFit/>
            </a:bodyPr>
            <a:lstStyle/>
            <a:p>
              <a:pPr algn="ctr"/>
              <a:r>
                <a:rPr lang="en-US" sz="2800" b="1" dirty="0"/>
                <a:t>Protection of workers from electrical hazards</a:t>
              </a:r>
              <a:endParaRPr lang="en-US" sz="2800" dirty="0"/>
            </a:p>
          </p:txBody>
        </p:sp>
      </p:grpSp>
      <p:sp>
        <p:nvSpPr>
          <p:cNvPr id="22" name="Footer Placeholder 3">
            <a:extLst>
              <a:ext uri="{FF2B5EF4-FFF2-40B4-BE49-F238E27FC236}">
                <a16:creationId xmlns:a16="http://schemas.microsoft.com/office/drawing/2014/main" id="{FE624928-A132-43D4-BA44-39A9B11F49DF}"/>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4268377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NFPA 70E: Standard for Electrical Safety in the Workplace</a:t>
            </a:r>
            <a:endParaRPr lang="en-US" sz="4000" dirty="0">
              <a:solidFill>
                <a:srgbClr val="0000CC"/>
              </a:solidFill>
            </a:endParaRPr>
          </a:p>
        </p:txBody>
      </p:sp>
      <p:sp>
        <p:nvSpPr>
          <p:cNvPr id="3" name="Content Placeholder 2"/>
          <p:cNvSpPr>
            <a:spLocks noGrp="1"/>
          </p:cNvSpPr>
          <p:nvPr>
            <p:ph idx="1"/>
          </p:nvPr>
        </p:nvSpPr>
        <p:spPr>
          <a:xfrm>
            <a:off x="628650" y="1511300"/>
            <a:ext cx="7886700" cy="4933950"/>
          </a:xfrm>
        </p:spPr>
        <p:txBody>
          <a:bodyPr>
            <a:normAutofit/>
          </a:bodyPr>
          <a:lstStyle/>
          <a:p>
            <a:pPr marL="463550" indent="-463550">
              <a:buFont typeface="Wingdings" panose="05000000000000000000" pitchFamily="2" charset="2"/>
              <a:buChar char="q"/>
            </a:pPr>
            <a:r>
              <a:rPr lang="en-US" sz="2800" dirty="0"/>
              <a:t>Key Definitions and Concepts:</a:t>
            </a:r>
          </a:p>
          <a:p>
            <a:pPr marL="685800" indent="-457200">
              <a:buFont typeface="Wingdings" panose="05000000000000000000" pitchFamily="2" charset="2"/>
              <a:buChar char="Ø"/>
            </a:pPr>
            <a:r>
              <a:rPr lang="en-US" sz="2800" b="1" dirty="0"/>
              <a:t>Electrical Hazard</a:t>
            </a:r>
            <a:r>
              <a:rPr lang="en-US" sz="2800" dirty="0"/>
              <a:t>: “A dangerous condition such that contact or equipment failure can result in electric shock, arc flash burn, thermal burn or arc blast”.</a:t>
            </a:r>
          </a:p>
          <a:p>
            <a:pPr marL="685800" indent="-457200">
              <a:buFont typeface="Wingdings" panose="05000000000000000000" pitchFamily="2" charset="2"/>
              <a:buChar char="Ø"/>
            </a:pPr>
            <a:r>
              <a:rPr lang="en-US" sz="2800" b="1" dirty="0"/>
              <a:t>Electrically Safe Work Condition</a:t>
            </a:r>
            <a:r>
              <a:rPr lang="en-US" sz="2800" dirty="0"/>
              <a:t>: “A state in which an electrical conductor has been 1) </a:t>
            </a:r>
            <a:r>
              <a:rPr lang="en-US" sz="2800" dirty="0">
                <a:solidFill>
                  <a:srgbClr val="669900"/>
                </a:solidFill>
              </a:rPr>
              <a:t>disconnected</a:t>
            </a:r>
            <a:r>
              <a:rPr lang="en-US" sz="2800" dirty="0"/>
              <a:t> from energized parts; 2) </a:t>
            </a:r>
            <a:r>
              <a:rPr lang="en-US" sz="2800" dirty="0">
                <a:solidFill>
                  <a:srgbClr val="669900"/>
                </a:solidFill>
              </a:rPr>
              <a:t>locked/tagged </a:t>
            </a:r>
            <a:r>
              <a:rPr lang="en-US" sz="2800" dirty="0"/>
              <a:t>in accordance with standards/policy; 3) </a:t>
            </a:r>
            <a:r>
              <a:rPr lang="en-US" sz="2800" dirty="0">
                <a:solidFill>
                  <a:srgbClr val="669900"/>
                </a:solidFill>
              </a:rPr>
              <a:t>tested </a:t>
            </a:r>
            <a:r>
              <a:rPr lang="en-US" sz="2800" dirty="0"/>
              <a:t>to ensure the absence of voltage; 4) and </a:t>
            </a:r>
            <a:r>
              <a:rPr lang="en-US" sz="2800" dirty="0">
                <a:solidFill>
                  <a:srgbClr val="669900"/>
                </a:solidFill>
              </a:rPr>
              <a:t>grounded</a:t>
            </a:r>
            <a:r>
              <a:rPr lang="en-US" sz="2800" dirty="0"/>
              <a:t> if determined necessary”.</a:t>
            </a:r>
          </a:p>
        </p:txBody>
      </p:sp>
      <p:sp>
        <p:nvSpPr>
          <p:cNvPr id="7" name="Footer Placeholder 3">
            <a:extLst>
              <a:ext uri="{FF2B5EF4-FFF2-40B4-BE49-F238E27FC236}">
                <a16:creationId xmlns:a16="http://schemas.microsoft.com/office/drawing/2014/main" id="{F2CEDD21-E6C1-463D-96FF-AA77AA807742}"/>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183361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Electrically Safe Work Condition</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fontScale="92500" lnSpcReduction="10000"/>
          </a:bodyPr>
          <a:lstStyle/>
          <a:p>
            <a:pPr marL="463550" indent="-463550">
              <a:buFont typeface="Wingdings" panose="05000000000000000000" pitchFamily="2" charset="2"/>
              <a:buChar char="q"/>
            </a:pPr>
            <a:r>
              <a:rPr lang="en-US" sz="2800" b="1" dirty="0"/>
              <a:t>Deenergized:</a:t>
            </a:r>
          </a:p>
          <a:p>
            <a:pPr marL="685800" indent="-457200">
              <a:buFont typeface="Wingdings" panose="05000000000000000000" pitchFamily="2" charset="2"/>
              <a:buChar char="Ø"/>
            </a:pPr>
            <a:r>
              <a:rPr lang="en-US" sz="2800" dirty="0"/>
              <a:t>Describes an </a:t>
            </a:r>
            <a:r>
              <a:rPr lang="en-US" sz="2800" dirty="0">
                <a:solidFill>
                  <a:srgbClr val="0000CC"/>
                </a:solidFill>
              </a:rPr>
              <a:t>operating condition </a:t>
            </a:r>
            <a:r>
              <a:rPr lang="en-US" sz="2800" dirty="0"/>
              <a:t>of electrical equipment, but </a:t>
            </a:r>
            <a:r>
              <a:rPr lang="en-US" sz="2800" dirty="0">
                <a:solidFill>
                  <a:srgbClr val="C00000"/>
                </a:solidFill>
              </a:rPr>
              <a:t>NOT a safe condition</a:t>
            </a:r>
            <a:r>
              <a:rPr lang="en-US" sz="2800" dirty="0"/>
              <a:t>.</a:t>
            </a:r>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r>
              <a:rPr lang="en-US" sz="2800" dirty="0"/>
              <a:t>Different </a:t>
            </a:r>
            <a:r>
              <a:rPr lang="en-US" sz="2800" b="1" dirty="0"/>
              <a:t>safe work boundary locations</a:t>
            </a:r>
            <a:r>
              <a:rPr lang="en-US" sz="2800" dirty="0"/>
              <a:t>:</a:t>
            </a:r>
          </a:p>
          <a:p>
            <a:pPr marL="685800" indent="-457200">
              <a:buFont typeface="Wingdings" panose="05000000000000000000" pitchFamily="2" charset="2"/>
              <a:buChar char="Ø"/>
            </a:pPr>
            <a:r>
              <a:rPr lang="en-US" sz="2800" dirty="0">
                <a:solidFill>
                  <a:srgbClr val="669900"/>
                </a:solidFill>
              </a:rPr>
              <a:t>Arc flash protection boundary</a:t>
            </a:r>
          </a:p>
          <a:p>
            <a:pPr marL="685800" indent="-457200">
              <a:buFont typeface="Wingdings" panose="05000000000000000000" pitchFamily="2" charset="2"/>
              <a:buChar char="Ø"/>
            </a:pPr>
            <a:r>
              <a:rPr lang="en-US" sz="2800" dirty="0">
                <a:solidFill>
                  <a:srgbClr val="669900"/>
                </a:solidFill>
              </a:rPr>
              <a:t>Shock protection boundary</a:t>
            </a:r>
            <a:r>
              <a:rPr lang="en-US" sz="2800" dirty="0"/>
              <a:t>, which can be divided into two distances: </a:t>
            </a:r>
          </a:p>
          <a:p>
            <a:pPr marL="1092200" indent="-514350">
              <a:buFont typeface="+mj-lt"/>
              <a:buAutoNum type="arabicParenR"/>
            </a:pPr>
            <a:r>
              <a:rPr lang="en-US" sz="2800" dirty="0">
                <a:solidFill>
                  <a:srgbClr val="C00000"/>
                </a:solidFill>
              </a:rPr>
              <a:t>Limited approach boundary </a:t>
            </a:r>
            <a:r>
              <a:rPr lang="en-US" sz="2800" dirty="0"/>
              <a:t>for unqualified workers: a shock hazard exists, and PPE required.</a:t>
            </a:r>
          </a:p>
          <a:p>
            <a:pPr marL="1092200" indent="-514350">
              <a:buFont typeface="+mj-lt"/>
              <a:buAutoNum type="arabicParenR"/>
            </a:pPr>
            <a:r>
              <a:rPr lang="en-US" sz="2800" dirty="0">
                <a:solidFill>
                  <a:srgbClr val="C00000"/>
                </a:solidFill>
              </a:rPr>
              <a:t>Restricted approach boundary </a:t>
            </a:r>
            <a:r>
              <a:rPr lang="en-US" sz="2800" dirty="0"/>
              <a:t>for qualified workers only: must be protected from unanticipated contact with energized conductors</a:t>
            </a:r>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a:p>
            <a:pPr marL="685800" indent="-457200">
              <a:buFont typeface="Wingdings" panose="05000000000000000000" pitchFamily="2" charset="2"/>
              <a:buChar char="Ø"/>
            </a:pPr>
            <a:endParaRPr lang="en-US" sz="2800" dirty="0"/>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0FF8F381-789B-4E27-95FA-1C45251A5F17}"/>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4052698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Safe work boundary locations</a:t>
            </a:r>
            <a:endParaRPr lang="en-US" sz="4000" dirty="0">
              <a:solidFill>
                <a:srgbClr val="0000CC"/>
              </a:solidFill>
            </a:endParaRPr>
          </a:p>
        </p:txBody>
      </p:sp>
      <p:sp>
        <p:nvSpPr>
          <p:cNvPr id="3" name="Content Placeholder 2"/>
          <p:cNvSpPr>
            <a:spLocks noGrp="1"/>
          </p:cNvSpPr>
          <p:nvPr>
            <p:ph idx="1"/>
          </p:nvPr>
        </p:nvSpPr>
        <p:spPr>
          <a:xfrm>
            <a:off x="628650" y="1409700"/>
            <a:ext cx="7886700" cy="698500"/>
          </a:xfrm>
        </p:spPr>
        <p:txBody>
          <a:bodyPr>
            <a:normAutofit/>
          </a:bodyPr>
          <a:lstStyle/>
          <a:p>
            <a:pPr marL="463550" indent="-463550">
              <a:buFont typeface="Wingdings" panose="05000000000000000000" pitchFamily="2" charset="2"/>
              <a:buChar char="q"/>
            </a:pPr>
            <a:r>
              <a:rPr lang="en-US" sz="2800" dirty="0"/>
              <a:t>Shock and arc flash protection boundaries:</a:t>
            </a:r>
          </a:p>
        </p:txBody>
      </p:sp>
      <p:grpSp>
        <p:nvGrpSpPr>
          <p:cNvPr id="45" name="Group 44" descr="This diagram shows the location of different boundaries.&#10;">
            <a:extLst>
              <a:ext uri="{FF2B5EF4-FFF2-40B4-BE49-F238E27FC236}">
                <a16:creationId xmlns:a16="http://schemas.microsoft.com/office/drawing/2014/main" id="{FD5266F7-203B-4BEC-8DFD-C7ADB918D7EE}"/>
              </a:ext>
            </a:extLst>
          </p:cNvPr>
          <p:cNvGrpSpPr/>
          <p:nvPr/>
        </p:nvGrpSpPr>
        <p:grpSpPr>
          <a:xfrm>
            <a:off x="983521" y="2412999"/>
            <a:ext cx="7347646" cy="3638553"/>
            <a:chOff x="898177" y="2205815"/>
            <a:chExt cx="7347646" cy="3638553"/>
          </a:xfrm>
        </p:grpSpPr>
        <p:sp>
          <p:nvSpPr>
            <p:cNvPr id="8" name="Oval 7">
              <a:extLst>
                <a:ext uri="{FF2B5EF4-FFF2-40B4-BE49-F238E27FC236}">
                  <a16:creationId xmlns:a16="http://schemas.microsoft.com/office/drawing/2014/main" id="{317FA7A5-D78B-4BB2-A77C-533EF03E314D}"/>
                </a:ext>
              </a:extLst>
            </p:cNvPr>
            <p:cNvSpPr/>
            <p:nvPr/>
          </p:nvSpPr>
          <p:spPr>
            <a:xfrm>
              <a:off x="3169589" y="3431967"/>
              <a:ext cx="2208174" cy="1936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ube 8">
              <a:extLst>
                <a:ext uri="{FF2B5EF4-FFF2-40B4-BE49-F238E27FC236}">
                  <a16:creationId xmlns:a16="http://schemas.microsoft.com/office/drawing/2014/main" id="{723B5F2D-0FE7-4246-A34B-C594F9899ED4}"/>
                </a:ext>
              </a:extLst>
            </p:cNvPr>
            <p:cNvSpPr/>
            <p:nvPr/>
          </p:nvSpPr>
          <p:spPr>
            <a:xfrm>
              <a:off x="1846769" y="2879463"/>
              <a:ext cx="1554480" cy="2179409"/>
            </a:xfrm>
            <a:prstGeom prst="cube">
              <a:avLst/>
            </a:prstGeom>
            <a:solidFill>
              <a:schemeClr val="bg1"/>
            </a:solidFill>
            <a:ln w="3492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no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no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D9846B60-1B08-4AC2-9D49-258CABF78343}"/>
                </a:ext>
              </a:extLst>
            </p:cNvPr>
            <p:cNvSpPr/>
            <p:nvPr/>
          </p:nvSpPr>
          <p:spPr>
            <a:xfrm>
              <a:off x="2951989" y="3626312"/>
              <a:ext cx="1134282" cy="1432560"/>
            </a:xfrm>
            <a:prstGeom prst="ellipse">
              <a:avLst/>
            </a:prstGeom>
            <a:solidFill>
              <a:srgbClr val="FF00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a:extLst>
                <a:ext uri="{FF2B5EF4-FFF2-40B4-BE49-F238E27FC236}">
                  <a16:creationId xmlns:a16="http://schemas.microsoft.com/office/drawing/2014/main" id="{E95EDA57-68A8-413A-8982-042D797518E0}"/>
                </a:ext>
              </a:extLst>
            </p:cNvPr>
            <p:cNvSpPr txBox="1">
              <a:spLocks noChangeArrowheads="1"/>
            </p:cNvSpPr>
            <p:nvPr/>
          </p:nvSpPr>
          <p:spPr bwMode="auto">
            <a:xfrm>
              <a:off x="5833295" y="3924085"/>
              <a:ext cx="2412528" cy="44535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Arc Flash Boundary</a:t>
              </a:r>
            </a:p>
          </p:txBody>
        </p:sp>
        <p:sp>
          <p:nvSpPr>
            <p:cNvPr id="12" name="Text Box 2">
              <a:extLst>
                <a:ext uri="{FF2B5EF4-FFF2-40B4-BE49-F238E27FC236}">
                  <a16:creationId xmlns:a16="http://schemas.microsoft.com/office/drawing/2014/main" id="{F7A3C319-0919-408D-A614-491905B40028}"/>
                </a:ext>
              </a:extLst>
            </p:cNvPr>
            <p:cNvSpPr txBox="1">
              <a:spLocks noChangeArrowheads="1"/>
            </p:cNvSpPr>
            <p:nvPr/>
          </p:nvSpPr>
          <p:spPr bwMode="auto">
            <a:xfrm>
              <a:off x="4453279" y="2596642"/>
              <a:ext cx="3637089" cy="43337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Limited Approach Boundary</a:t>
              </a:r>
            </a:p>
          </p:txBody>
        </p:sp>
        <p:sp>
          <p:nvSpPr>
            <p:cNvPr id="13" name="Text Box 2">
              <a:extLst>
                <a:ext uri="{FF2B5EF4-FFF2-40B4-BE49-F238E27FC236}">
                  <a16:creationId xmlns:a16="http://schemas.microsoft.com/office/drawing/2014/main" id="{07287BFD-F784-4C09-8425-2C73CF817634}"/>
                </a:ext>
              </a:extLst>
            </p:cNvPr>
            <p:cNvSpPr txBox="1">
              <a:spLocks noChangeArrowheads="1"/>
            </p:cNvSpPr>
            <p:nvPr/>
          </p:nvSpPr>
          <p:spPr bwMode="auto">
            <a:xfrm>
              <a:off x="4453279" y="3018858"/>
              <a:ext cx="3607272" cy="3581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Restricted Approach Boundary</a:t>
              </a:r>
            </a:p>
          </p:txBody>
        </p:sp>
        <p:sp>
          <p:nvSpPr>
            <p:cNvPr id="14" name="Text Box 2">
              <a:extLst>
                <a:ext uri="{FF2B5EF4-FFF2-40B4-BE49-F238E27FC236}">
                  <a16:creationId xmlns:a16="http://schemas.microsoft.com/office/drawing/2014/main" id="{AFBEE270-A6D5-4CBC-BE2C-8E65E0535810}"/>
                </a:ext>
              </a:extLst>
            </p:cNvPr>
            <p:cNvSpPr txBox="1">
              <a:spLocks noChangeArrowheads="1"/>
            </p:cNvSpPr>
            <p:nvPr/>
          </p:nvSpPr>
          <p:spPr bwMode="auto">
            <a:xfrm>
              <a:off x="2190856" y="5363905"/>
              <a:ext cx="3607272" cy="4804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Exposed </a:t>
              </a:r>
              <a:r>
                <a:rPr lang="en-US" sz="2000" b="1" dirty="0">
                  <a:latin typeface="Calibri" panose="020F0502020204030204" pitchFamily="34" charset="0"/>
                  <a:ea typeface="Calibri" panose="020F0502020204030204" pitchFamily="34" charset="0"/>
                  <a:cs typeface="Times New Roman" panose="02020603050405020304" pitchFamily="18" charset="0"/>
                </a:rPr>
                <a:t>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nergized </a:t>
              </a:r>
              <a:r>
                <a:rPr lang="en-US" sz="2000" b="1" dirty="0">
                  <a:latin typeface="Calibri" panose="020F0502020204030204" pitchFamily="34" charset="0"/>
                  <a:ea typeface="Calibri" panose="020F0502020204030204" pitchFamily="34" charset="0"/>
                  <a:cs typeface="Times New Roman" panose="02020603050405020304" pitchFamily="18" charset="0"/>
                </a:rPr>
                <a:t>P</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arts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5" name="Straight Connector 14">
              <a:extLst>
                <a:ext uri="{FF2B5EF4-FFF2-40B4-BE49-F238E27FC236}">
                  <a16:creationId xmlns:a16="http://schemas.microsoft.com/office/drawing/2014/main" id="{7B978EE5-09A5-4E13-A8EB-5D97AB2D0BC5}"/>
                </a:ext>
              </a:extLst>
            </p:cNvPr>
            <p:cNvCxnSpPr/>
            <p:nvPr/>
          </p:nvCxnSpPr>
          <p:spPr>
            <a:xfrm flipH="1">
              <a:off x="1224551" y="2410556"/>
              <a:ext cx="204296" cy="3085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D3743F-1D90-424C-90A2-009059EE6B24}"/>
                </a:ext>
              </a:extLst>
            </p:cNvPr>
            <p:cNvCxnSpPr/>
            <p:nvPr/>
          </p:nvCxnSpPr>
          <p:spPr>
            <a:xfrm flipH="1">
              <a:off x="898177" y="2305838"/>
              <a:ext cx="173194" cy="3089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F04898-F78C-4CFB-ABDE-B2E0D17896D9}"/>
                </a:ext>
              </a:extLst>
            </p:cNvPr>
            <p:cNvCxnSpPr/>
            <p:nvPr/>
          </p:nvCxnSpPr>
          <p:spPr>
            <a:xfrm flipH="1" flipV="1">
              <a:off x="1461119" y="2413420"/>
              <a:ext cx="2154744" cy="9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DA4C380-90D4-4F83-A9D2-CA9BCB5E890B}"/>
                </a:ext>
              </a:extLst>
            </p:cNvPr>
            <p:cNvCxnSpPr/>
            <p:nvPr/>
          </p:nvCxnSpPr>
          <p:spPr>
            <a:xfrm flipH="1" flipV="1">
              <a:off x="959484" y="5451813"/>
              <a:ext cx="223775" cy="49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EC099C-3839-4A08-B364-723ED39C6891}"/>
                </a:ext>
              </a:extLst>
            </p:cNvPr>
            <p:cNvCxnSpPr/>
            <p:nvPr/>
          </p:nvCxnSpPr>
          <p:spPr>
            <a:xfrm flipH="1">
              <a:off x="3615863" y="2331509"/>
              <a:ext cx="334985" cy="158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97FC88-41B0-4234-96C4-79F5525696E0}"/>
                </a:ext>
              </a:extLst>
            </p:cNvPr>
            <p:cNvCxnSpPr/>
            <p:nvPr/>
          </p:nvCxnSpPr>
          <p:spPr>
            <a:xfrm flipH="1" flipV="1">
              <a:off x="1376636" y="2232732"/>
              <a:ext cx="2541443" cy="59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3BD053-B61E-46D4-BA5B-FF99A665E554}"/>
                </a:ext>
              </a:extLst>
            </p:cNvPr>
            <p:cNvCxnSpPr/>
            <p:nvPr/>
          </p:nvCxnSpPr>
          <p:spPr>
            <a:xfrm flipH="1">
              <a:off x="1224550" y="5058872"/>
              <a:ext cx="642661" cy="438527"/>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3319689-80AB-4FC7-B96D-8CF714116D6A}"/>
                </a:ext>
              </a:extLst>
            </p:cNvPr>
            <p:cNvSpPr/>
            <p:nvPr/>
          </p:nvSpPr>
          <p:spPr>
            <a:xfrm>
              <a:off x="2918759" y="3933001"/>
              <a:ext cx="739140" cy="464820"/>
            </a:xfrm>
            <a:prstGeom prst="ellipse">
              <a:avLst/>
            </a:prstGeom>
            <a:solidFill>
              <a:sysClr val="window" lastClr="FFFFFF"/>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a:extLst>
                <a:ext uri="{FF2B5EF4-FFF2-40B4-BE49-F238E27FC236}">
                  <a16:creationId xmlns:a16="http://schemas.microsoft.com/office/drawing/2014/main" id="{375915E9-3771-431A-86B1-94E2AD68BC3F}"/>
                </a:ext>
              </a:extLst>
            </p:cNvPr>
            <p:cNvSpPr/>
            <p:nvPr/>
          </p:nvSpPr>
          <p:spPr>
            <a:xfrm flipV="1">
              <a:off x="3090089" y="4047364"/>
              <a:ext cx="393363" cy="179070"/>
            </a:xfrm>
            <a:prstGeom prst="ellipse">
              <a:avLst/>
            </a:prstGeom>
            <a:solidFill>
              <a:schemeClr val="accent4"/>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 name="Straight Arrow Connector 23">
              <a:extLst>
                <a:ext uri="{FF2B5EF4-FFF2-40B4-BE49-F238E27FC236}">
                  <a16:creationId xmlns:a16="http://schemas.microsoft.com/office/drawing/2014/main" id="{B915EB9B-E12B-467E-86DC-D4C3FE5DCCCC}"/>
                </a:ext>
              </a:extLst>
            </p:cNvPr>
            <p:cNvCxnSpPr>
              <a:cxnSpLocks/>
            </p:cNvCxnSpPr>
            <p:nvPr/>
          </p:nvCxnSpPr>
          <p:spPr>
            <a:xfrm flipV="1">
              <a:off x="3286770" y="4146766"/>
              <a:ext cx="0" cy="1221368"/>
            </a:xfrm>
            <a:prstGeom prst="straightConnector1">
              <a:avLst/>
            </a:prstGeom>
            <a:ln w="508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8753E6-2917-4546-B58C-030B39DBA2EC}"/>
                </a:ext>
              </a:extLst>
            </p:cNvPr>
            <p:cNvCxnSpPr>
              <a:cxnSpLocks/>
              <a:stCxn id="12" idx="1"/>
            </p:cNvCxnSpPr>
            <p:nvPr/>
          </p:nvCxnSpPr>
          <p:spPr>
            <a:xfrm flipH="1">
              <a:off x="3700305" y="2813328"/>
              <a:ext cx="752974" cy="824476"/>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6FF8150-25FD-4BB1-8297-C084B1E41ED3}"/>
                </a:ext>
              </a:extLst>
            </p:cNvPr>
            <p:cNvCxnSpPr>
              <a:cxnSpLocks/>
            </p:cNvCxnSpPr>
            <p:nvPr/>
          </p:nvCxnSpPr>
          <p:spPr>
            <a:xfrm flipH="1">
              <a:off x="5377763" y="4175131"/>
              <a:ext cx="469050" cy="84773"/>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3DECD2-3F87-4E38-A9F6-93DEF4ADDEED}"/>
                </a:ext>
              </a:extLst>
            </p:cNvPr>
            <p:cNvCxnSpPr>
              <a:cxnSpLocks/>
            </p:cNvCxnSpPr>
            <p:nvPr/>
          </p:nvCxnSpPr>
          <p:spPr>
            <a:xfrm flipH="1">
              <a:off x="3666928" y="3311733"/>
              <a:ext cx="718397" cy="735631"/>
            </a:xfrm>
            <a:prstGeom prst="straightConnector1">
              <a:avLst/>
            </a:prstGeom>
            <a:ln w="50800">
              <a:solidFill>
                <a:schemeClr val="bg2">
                  <a:lumMod val="1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78881A-3137-4910-985F-7439EA13F6C1}"/>
                </a:ext>
              </a:extLst>
            </p:cNvPr>
            <p:cNvCxnSpPr/>
            <p:nvPr/>
          </p:nvCxnSpPr>
          <p:spPr>
            <a:xfrm flipH="1">
              <a:off x="1099097" y="2219186"/>
              <a:ext cx="272495" cy="55065"/>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C01B9EF-69E7-4F11-8571-18B7483FFF46}"/>
                </a:ext>
              </a:extLst>
            </p:cNvPr>
            <p:cNvSpPr/>
            <p:nvPr/>
          </p:nvSpPr>
          <p:spPr>
            <a:xfrm>
              <a:off x="4234930" y="2205815"/>
              <a:ext cx="3141886" cy="400110"/>
            </a:xfrm>
            <a:prstGeom prst="rect">
              <a:avLst/>
            </a:prstGeom>
          </p:spPr>
          <p:txBody>
            <a:bodyPr wrap="none">
              <a:spAutoFit/>
            </a:bodyPr>
            <a:lstStyle/>
            <a:p>
              <a:r>
                <a:rPr lang="en-US" sz="2000" b="1" dirty="0">
                  <a:solidFill>
                    <a:srgbClr val="FF0000"/>
                  </a:solidFill>
                </a:rPr>
                <a:t>Shock protection boundary:</a:t>
              </a:r>
            </a:p>
          </p:txBody>
        </p:sp>
      </p:grpSp>
      <p:sp>
        <p:nvSpPr>
          <p:cNvPr id="29" name="Footer Placeholder 3">
            <a:extLst>
              <a:ext uri="{FF2B5EF4-FFF2-40B4-BE49-F238E27FC236}">
                <a16:creationId xmlns:a16="http://schemas.microsoft.com/office/drawing/2014/main" id="{E8118A2B-5A14-48FB-AAB0-6EC7E1A1D019}"/>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61718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Discrimination Rights </a:t>
            </a:r>
          </a:p>
        </p:txBody>
      </p:sp>
      <p:sp>
        <p:nvSpPr>
          <p:cNvPr id="5" name="Footer Placeholder 3"/>
          <p:cNvSpPr>
            <a:spLocks noGrp="1"/>
          </p:cNvSpPr>
          <p:nvPr>
            <p:ph type="ftr" sz="quarter" idx="11"/>
          </p:nvPr>
        </p:nvSpPr>
        <p:spPr>
          <a:xfrm>
            <a:off x="1832289" y="6529716"/>
            <a:ext cx="5479425" cy="209550"/>
          </a:xfrm>
        </p:spPr>
        <p:txBody>
          <a:bodyPr/>
          <a:lstStyle/>
          <a:p>
            <a:pPr algn="ctr"/>
            <a:r>
              <a:rPr lang="en-US" dirty="0"/>
              <a:t>Supported by OSHA Susan Harwood Grant SH05153SH9</a:t>
            </a:r>
          </a:p>
        </p:txBody>
      </p:sp>
      <p:sp>
        <p:nvSpPr>
          <p:cNvPr id="21" name="Content Placeholder 20"/>
          <p:cNvSpPr>
            <a:spLocks noGrp="1"/>
          </p:cNvSpPr>
          <p:nvPr>
            <p:ph idx="1"/>
          </p:nvPr>
        </p:nvSpPr>
        <p:spPr>
          <a:xfrm>
            <a:off x="628650" y="1391478"/>
            <a:ext cx="7886700" cy="4931500"/>
          </a:xfrm>
        </p:spPr>
        <p:txBody>
          <a:bodyPr>
            <a:noAutofit/>
          </a:bodyPr>
          <a:lstStyle/>
          <a:p>
            <a:pPr marL="463550" indent="-463550">
              <a:spcBef>
                <a:spcPts val="0"/>
              </a:spcBef>
              <a:buClrTx/>
              <a:buFont typeface="Wingdings" panose="05000000000000000000" pitchFamily="2" charset="2"/>
              <a:buChar char="q"/>
            </a:pPr>
            <a:r>
              <a:rPr lang="en-US" sz="2800" dirty="0"/>
              <a:t>OSHA prohibits employers from discharging or in any manner discriminating against employees:</a:t>
            </a:r>
          </a:p>
          <a:p>
            <a:pPr marL="463550" indent="-463550">
              <a:spcBef>
                <a:spcPts val="0"/>
              </a:spcBef>
              <a:buClrTx/>
              <a:buFont typeface="Wingdings" panose="05000000000000000000" pitchFamily="2" charset="2"/>
              <a:buChar char="q"/>
            </a:pPr>
            <a:endParaRPr lang="en-US" sz="1500" dirty="0"/>
          </a:p>
          <a:p>
            <a:pPr marL="576263" indent="-404813">
              <a:spcBef>
                <a:spcPts val="0"/>
              </a:spcBef>
              <a:buClrTx/>
              <a:buFont typeface="Wingdings" panose="05000000000000000000" pitchFamily="2" charset="2"/>
              <a:buChar char="Ø"/>
            </a:pPr>
            <a:r>
              <a:rPr lang="en-US" sz="2800" dirty="0"/>
              <a:t>for reporting work-related injuries and illnesses</a:t>
            </a:r>
          </a:p>
          <a:p>
            <a:pPr marL="576263" indent="-404813">
              <a:spcBef>
                <a:spcPts val="0"/>
              </a:spcBef>
              <a:buClrTx/>
              <a:buFont typeface="Wingdings" panose="05000000000000000000" pitchFamily="2" charset="2"/>
              <a:buChar char="Ø"/>
            </a:pPr>
            <a:endParaRPr lang="en-US" sz="1500" dirty="0">
              <a:solidFill>
                <a:schemeClr val="tx1"/>
              </a:solidFill>
            </a:endParaRPr>
          </a:p>
          <a:p>
            <a:pPr marL="576263" indent="-404813">
              <a:spcBef>
                <a:spcPts val="0"/>
              </a:spcBef>
              <a:buClrTx/>
              <a:buFont typeface="Wingdings" panose="05000000000000000000" pitchFamily="2" charset="2"/>
              <a:buChar char="Ø"/>
            </a:pPr>
            <a:r>
              <a:rPr lang="en-US" sz="2800" dirty="0"/>
              <a:t>for requesting information on injuries and illnesses</a:t>
            </a:r>
          </a:p>
          <a:p>
            <a:pPr marL="576263" indent="-404813">
              <a:spcBef>
                <a:spcPts val="0"/>
              </a:spcBef>
              <a:buClrTx/>
              <a:buFont typeface="Wingdings" panose="05000000000000000000" pitchFamily="2" charset="2"/>
              <a:buChar char="Ø"/>
            </a:pPr>
            <a:endParaRPr lang="en-US" sz="1500" dirty="0">
              <a:solidFill>
                <a:schemeClr val="tx1"/>
              </a:solidFill>
            </a:endParaRPr>
          </a:p>
          <a:p>
            <a:pPr marL="576263" indent="-404813">
              <a:spcBef>
                <a:spcPts val="0"/>
              </a:spcBef>
              <a:buClrTx/>
              <a:buFont typeface="Wingdings" panose="05000000000000000000" pitchFamily="2" charset="2"/>
              <a:buChar char="Ø"/>
            </a:pPr>
            <a:r>
              <a:rPr lang="en-US" sz="2800" dirty="0"/>
              <a:t>for anonymously requesting an OSHA inspection of workplace hazards</a:t>
            </a:r>
          </a:p>
        </p:txBody>
      </p:sp>
    </p:spTree>
    <p:extLst>
      <p:ext uri="{BB962C8B-B14F-4D97-AF65-F5344CB8AC3E}">
        <p14:creationId xmlns:p14="http://schemas.microsoft.com/office/powerpoint/2010/main" val="620109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IEEE’s National Electrical Safety Code (NESC)-general rules</a:t>
            </a:r>
            <a:endParaRPr lang="en-US" sz="4000" dirty="0">
              <a:solidFill>
                <a:srgbClr val="0000CC"/>
              </a:solidFill>
            </a:endParaRPr>
          </a:p>
        </p:txBody>
      </p:sp>
      <p:sp>
        <p:nvSpPr>
          <p:cNvPr id="3" name="Content Placeholder 2"/>
          <p:cNvSpPr>
            <a:spLocks noGrp="1"/>
          </p:cNvSpPr>
          <p:nvPr>
            <p:ph idx="1"/>
          </p:nvPr>
        </p:nvSpPr>
        <p:spPr>
          <a:xfrm>
            <a:off x="725213" y="1734670"/>
            <a:ext cx="7961587" cy="4608979"/>
          </a:xfrm>
        </p:spPr>
        <p:txBody>
          <a:bodyPr>
            <a:noAutofit/>
          </a:bodyPr>
          <a:lstStyle/>
          <a:p>
            <a:pPr marL="463550" indent="-463550">
              <a:buFont typeface="Wingdings" panose="05000000000000000000" pitchFamily="2" charset="2"/>
              <a:buChar char="q"/>
            </a:pPr>
            <a:r>
              <a:rPr lang="en-US" sz="2800" b="1" dirty="0"/>
              <a:t>Qualifications of employees</a:t>
            </a:r>
            <a:r>
              <a:rPr lang="en-US" sz="2800" dirty="0"/>
              <a:t>: </a:t>
            </a:r>
          </a:p>
          <a:p>
            <a:pPr marL="914400" indent="-457200">
              <a:buFont typeface="Wingdings" panose="05000000000000000000" pitchFamily="2" charset="2"/>
              <a:buChar char="Ø"/>
            </a:pPr>
            <a:r>
              <a:rPr lang="en-US" sz="2800" dirty="0"/>
              <a:t>Employees whose duties require working on or in the vicinity of energized equipment or lines shall perform only those tasks for which they are </a:t>
            </a:r>
            <a:r>
              <a:rPr lang="en-US" sz="2800" dirty="0">
                <a:solidFill>
                  <a:srgbClr val="0000CC"/>
                </a:solidFill>
              </a:rPr>
              <a:t>trained, equipped, authorized, and so directed</a:t>
            </a:r>
            <a:r>
              <a:rPr lang="en-US" sz="2800" dirty="0"/>
              <a:t>. </a:t>
            </a:r>
          </a:p>
          <a:p>
            <a:pPr marL="914400" indent="-457200">
              <a:buFont typeface="Wingdings" panose="05000000000000000000" pitchFamily="2" charset="2"/>
              <a:buChar char="Ø"/>
            </a:pPr>
            <a:r>
              <a:rPr lang="en-US" sz="2800" dirty="0"/>
              <a:t>Inexperienced employees shall: </a:t>
            </a:r>
          </a:p>
          <a:p>
            <a:pPr marL="1257300" lvl="1" indent="-457200">
              <a:buFont typeface="Wingdings" panose="05000000000000000000" pitchFamily="2" charset="2"/>
              <a:buChar char="ü"/>
            </a:pPr>
            <a:r>
              <a:rPr lang="en-US" sz="2800" dirty="0"/>
              <a:t>(a) work under the direction of an experienced and qualified person at the site</a:t>
            </a:r>
          </a:p>
          <a:p>
            <a:pPr marL="1257300" lvl="1" indent="-457200">
              <a:buFont typeface="Wingdings" panose="05000000000000000000" pitchFamily="2" charset="2"/>
              <a:buChar char="ü"/>
            </a:pPr>
            <a:r>
              <a:rPr lang="en-US" sz="2800" dirty="0"/>
              <a:t>(b) perform only directed tasks.</a:t>
            </a:r>
          </a:p>
        </p:txBody>
      </p:sp>
      <p:sp>
        <p:nvSpPr>
          <p:cNvPr id="7" name="Footer Placeholder 3">
            <a:extLst>
              <a:ext uri="{FF2B5EF4-FFF2-40B4-BE49-F238E27FC236}">
                <a16:creationId xmlns:a16="http://schemas.microsoft.com/office/drawing/2014/main" id="{52200F87-7680-45EA-BE36-B7A08F626C43}"/>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1057707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IEEE’s National Electrical Safety Code (NESC) )-protective equipment</a:t>
            </a:r>
            <a:endParaRPr lang="en-US" sz="4000" dirty="0">
              <a:solidFill>
                <a:srgbClr val="0000CC"/>
              </a:solidFill>
            </a:endParaRPr>
          </a:p>
        </p:txBody>
      </p:sp>
      <p:sp>
        <p:nvSpPr>
          <p:cNvPr id="3" name="Content Placeholder 2"/>
          <p:cNvSpPr>
            <a:spLocks noGrp="1"/>
          </p:cNvSpPr>
          <p:nvPr>
            <p:ph idx="1"/>
          </p:nvPr>
        </p:nvSpPr>
        <p:spPr>
          <a:xfrm>
            <a:off x="628650" y="1748118"/>
            <a:ext cx="7886700" cy="4595532"/>
          </a:xfrm>
        </p:spPr>
        <p:txBody>
          <a:bodyPr>
            <a:normAutofit/>
          </a:bodyPr>
          <a:lstStyle/>
          <a:p>
            <a:pPr marL="457200" indent="-457200">
              <a:buFont typeface="Wingdings" panose="05000000000000000000" pitchFamily="2" charset="2"/>
              <a:buChar char="q"/>
            </a:pPr>
            <a:r>
              <a:rPr lang="en-US" sz="2800" dirty="0"/>
              <a:t>Tools and protective equipment</a:t>
            </a:r>
          </a:p>
          <a:p>
            <a:pPr marL="739775" indent="-457200">
              <a:buFont typeface="Wingdings" panose="05000000000000000000" pitchFamily="2" charset="2"/>
              <a:buChar char="Ø"/>
            </a:pPr>
            <a:r>
              <a:rPr lang="en-US" sz="2800" dirty="0"/>
              <a:t>Employees shall use the personal protective equipment, the protective devices, and the special tools provided for their work. </a:t>
            </a:r>
          </a:p>
          <a:p>
            <a:pPr marL="739775" indent="-457200">
              <a:buFont typeface="Wingdings" panose="05000000000000000000" pitchFamily="2" charset="2"/>
              <a:buChar char="Ø"/>
            </a:pPr>
            <a:r>
              <a:rPr lang="en-US" sz="2800" dirty="0"/>
              <a:t>Before starting work, these devices and tools shall be </a:t>
            </a:r>
            <a:r>
              <a:rPr lang="en-US" sz="2800" b="1" dirty="0"/>
              <a:t>carefully inspected </a:t>
            </a:r>
            <a:r>
              <a:rPr lang="en-US" sz="2800" dirty="0"/>
              <a:t>to make sure that they are in good condition. </a:t>
            </a:r>
          </a:p>
          <a:p>
            <a:pPr marL="0" indent="0">
              <a:buNone/>
            </a:pPr>
            <a:endParaRPr lang="en-US" sz="2800" dirty="0"/>
          </a:p>
        </p:txBody>
      </p:sp>
      <p:sp>
        <p:nvSpPr>
          <p:cNvPr id="7" name="Footer Placeholder 3">
            <a:extLst>
              <a:ext uri="{FF2B5EF4-FFF2-40B4-BE49-F238E27FC236}">
                <a16:creationId xmlns:a16="http://schemas.microsoft.com/office/drawing/2014/main" id="{B179D859-4653-411C-BE42-9B28FF2936ED}"/>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102963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fontScale="90000"/>
          </a:bodyPr>
          <a:lstStyle/>
          <a:p>
            <a:pPr algn="ctr"/>
            <a:r>
              <a:rPr lang="en-US" sz="4000" b="1" dirty="0">
                <a:solidFill>
                  <a:srgbClr val="0000CC"/>
                </a:solidFill>
              </a:rPr>
              <a:t>IEEE’s National Electrical Safety Code (NESC) – Arc Rated Clothing</a:t>
            </a:r>
            <a:endParaRPr lang="en-US" sz="4000" dirty="0">
              <a:solidFill>
                <a:srgbClr val="0000CC"/>
              </a:solidFill>
            </a:endParaRPr>
          </a:p>
        </p:txBody>
      </p:sp>
      <p:sp>
        <p:nvSpPr>
          <p:cNvPr id="3" name="Content Placeholder 2"/>
          <p:cNvSpPr>
            <a:spLocks noGrp="1"/>
          </p:cNvSpPr>
          <p:nvPr>
            <p:ph idx="1"/>
          </p:nvPr>
        </p:nvSpPr>
        <p:spPr>
          <a:xfrm>
            <a:off x="628650" y="1694328"/>
            <a:ext cx="7886700" cy="4649321"/>
          </a:xfrm>
        </p:spPr>
        <p:txBody>
          <a:bodyPr>
            <a:normAutofit fontScale="85000" lnSpcReduction="10000"/>
          </a:bodyPr>
          <a:lstStyle/>
          <a:p>
            <a:pPr marL="463550" indent="-463550">
              <a:buFont typeface="Wingdings" panose="05000000000000000000" pitchFamily="2" charset="2"/>
              <a:buChar char="q"/>
            </a:pPr>
            <a:r>
              <a:rPr lang="en-US" sz="2800" dirty="0"/>
              <a:t>Assessment shall be performed to determine potential exposure to an electric arc for employees who work on or near energized parts or equipment – </a:t>
            </a:r>
            <a:r>
              <a:rPr lang="en-US" sz="2800" b="1" dirty="0"/>
              <a:t>NESC Rule 410A3.</a:t>
            </a:r>
          </a:p>
          <a:p>
            <a:pPr marL="685800" indent="-457200">
              <a:buFont typeface="Wingdings" panose="05000000000000000000" pitchFamily="2" charset="2"/>
              <a:buChar char="Ø"/>
            </a:pPr>
            <a:r>
              <a:rPr lang="en-US" sz="2800" dirty="0"/>
              <a:t>Based on the assessment, wear arc rated clothing suitable for the assigned task and the work environment.</a:t>
            </a:r>
          </a:p>
          <a:p>
            <a:pPr marL="685800" indent="-457200">
              <a:buFont typeface="Wingdings" panose="05000000000000000000" pitchFamily="2" charset="2"/>
              <a:buChar char="Ø"/>
            </a:pPr>
            <a:r>
              <a:rPr lang="en-US" sz="2800" dirty="0"/>
              <a:t>Clothing must not ignite and continue to burn when exposed to an electrical arc, </a:t>
            </a:r>
          </a:p>
          <a:p>
            <a:pPr marL="685800" indent="-457200">
              <a:buFont typeface="Wingdings" panose="05000000000000000000" pitchFamily="2" charset="2"/>
              <a:buChar char="Ø"/>
            </a:pPr>
            <a:r>
              <a:rPr lang="en-US" sz="2800" dirty="0"/>
              <a:t>Has an arc rating or ATPV rating at least equal to the level of energy calculated by an arc hazard analysis for the specific job assignment.</a:t>
            </a:r>
          </a:p>
          <a:p>
            <a:pPr marL="685800" indent="-457200">
              <a:buFont typeface="Wingdings" panose="05000000000000000000" pitchFamily="2" charset="2"/>
              <a:buChar char="Ø"/>
            </a:pPr>
            <a:r>
              <a:rPr lang="en-US" sz="2800" dirty="0"/>
              <a:t>When working in the vicinity of energized lines or equipment, employees should </a:t>
            </a:r>
            <a:r>
              <a:rPr lang="en-US" sz="2800" b="1" dirty="0"/>
              <a:t>avoid wearing exposed metal articles</a:t>
            </a:r>
            <a:r>
              <a:rPr lang="en-US" sz="2800" dirty="0"/>
              <a:t>.</a:t>
            </a:r>
          </a:p>
          <a:p>
            <a:pPr marL="463550" indent="-463550">
              <a:buFont typeface="Wingdings" panose="05000000000000000000" pitchFamily="2" charset="2"/>
              <a:buChar char="q"/>
            </a:pPr>
            <a:endParaRPr lang="en-US" sz="2800" dirty="0"/>
          </a:p>
        </p:txBody>
      </p:sp>
      <p:sp>
        <p:nvSpPr>
          <p:cNvPr id="7" name="Footer Placeholder 3">
            <a:extLst>
              <a:ext uri="{FF2B5EF4-FFF2-40B4-BE49-F238E27FC236}">
                <a16:creationId xmlns:a16="http://schemas.microsoft.com/office/drawing/2014/main" id="{DAD3332A-79F3-4194-B327-4B983FEE3894}"/>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2294781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933586"/>
          </a:xfrm>
        </p:spPr>
        <p:txBody>
          <a:bodyPr>
            <a:normAutofit/>
          </a:bodyPr>
          <a:lstStyle/>
          <a:p>
            <a:pPr algn="ctr"/>
            <a:r>
              <a:rPr lang="en-US" sz="4000" b="1" dirty="0">
                <a:solidFill>
                  <a:srgbClr val="0000CC"/>
                </a:solidFill>
              </a:rPr>
              <a:t>8. Conclusions</a:t>
            </a:r>
            <a:endParaRPr lang="en-US" sz="4000" dirty="0">
              <a:solidFill>
                <a:srgbClr val="0000CC"/>
              </a:solidFill>
            </a:endParaRPr>
          </a:p>
        </p:txBody>
      </p:sp>
      <p:sp>
        <p:nvSpPr>
          <p:cNvPr id="3" name="Content Placeholder 2"/>
          <p:cNvSpPr>
            <a:spLocks noGrp="1"/>
          </p:cNvSpPr>
          <p:nvPr>
            <p:ph idx="1"/>
          </p:nvPr>
        </p:nvSpPr>
        <p:spPr>
          <a:xfrm>
            <a:off x="628650" y="1409700"/>
            <a:ext cx="7886700" cy="4933950"/>
          </a:xfrm>
        </p:spPr>
        <p:txBody>
          <a:bodyPr>
            <a:normAutofit/>
          </a:bodyPr>
          <a:lstStyle/>
          <a:p>
            <a:pPr marL="463550" indent="-463550">
              <a:buFont typeface="Wingdings" panose="05000000000000000000" pitchFamily="2" charset="2"/>
              <a:buChar char="q"/>
            </a:pPr>
            <a:r>
              <a:rPr lang="en-US" sz="2800" dirty="0"/>
              <a:t>OSHA sets the legal safety and health regulations for protecting workers in wind turbine construction (1926) and operation and maintenance on existing wind towers (1910).</a:t>
            </a:r>
          </a:p>
          <a:p>
            <a:pPr marL="463550" indent="-463550">
              <a:buFont typeface="Wingdings" panose="05000000000000000000" pitchFamily="2" charset="2"/>
              <a:buChar char="q"/>
            </a:pPr>
            <a:r>
              <a:rPr lang="en-US" sz="2800" dirty="0"/>
              <a:t>There are many consensus standards related to electrical safety, which provide the best safety practices and guidelines for safe electric works.</a:t>
            </a:r>
          </a:p>
          <a:p>
            <a:pPr marL="463550" indent="-463550">
              <a:buFont typeface="Wingdings" panose="05000000000000000000" pitchFamily="2" charset="2"/>
              <a:buChar char="q"/>
            </a:pPr>
            <a:r>
              <a:rPr lang="en-US" sz="2800" dirty="0"/>
              <a:t>Properly applying the hierarchy of controls including engineering, administrative and PPE, can reduce the risks of being adversely exposed to electric shock and arc flash, and prevent work-related injuries.</a:t>
            </a:r>
          </a:p>
        </p:txBody>
      </p:sp>
      <p:sp>
        <p:nvSpPr>
          <p:cNvPr id="7" name="Footer Placeholder 3">
            <a:extLst>
              <a:ext uri="{FF2B5EF4-FFF2-40B4-BE49-F238E27FC236}">
                <a16:creationId xmlns:a16="http://schemas.microsoft.com/office/drawing/2014/main" id="{3386A0A3-926C-4F12-A897-02C3C724774E}"/>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1856396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Post-training Quiz</a:t>
            </a:r>
          </a:p>
        </p:txBody>
      </p:sp>
      <p:sp>
        <p:nvSpPr>
          <p:cNvPr id="3" name="Content Placeholder 2"/>
          <p:cNvSpPr>
            <a:spLocks noGrp="1"/>
          </p:cNvSpPr>
          <p:nvPr>
            <p:ph idx="1"/>
          </p:nvPr>
        </p:nvSpPr>
        <p:spPr>
          <a:xfrm>
            <a:off x="552450" y="1085850"/>
            <a:ext cx="7962900" cy="5581650"/>
          </a:xfrm>
        </p:spPr>
        <p:txBody>
          <a:bodyPr>
            <a:noAutofit/>
          </a:bodyPr>
          <a:lstStyle/>
          <a:p>
            <a:pPr marL="514350" indent="-514350">
              <a:lnSpc>
                <a:spcPct val="100000"/>
              </a:lnSpc>
              <a:spcBef>
                <a:spcPts val="0"/>
              </a:spcBef>
              <a:buAutoNum type="arabicPeriod"/>
            </a:pPr>
            <a:r>
              <a:rPr lang="en-US" sz="2600" dirty="0">
                <a:solidFill>
                  <a:srgbClr val="0000CC"/>
                </a:solidFill>
              </a:rPr>
              <a:t>Which organization provides legal regulations governing wind turbine construction and maintenance?</a:t>
            </a:r>
          </a:p>
          <a:p>
            <a:pPr marL="0" indent="0">
              <a:lnSpc>
                <a:spcPct val="100000"/>
              </a:lnSpc>
              <a:spcBef>
                <a:spcPts val="0"/>
              </a:spcBef>
              <a:buNone/>
            </a:pPr>
            <a:r>
              <a:rPr lang="en-US" sz="2600" dirty="0"/>
              <a:t>a) U.S. Department of Energy (DOE)</a:t>
            </a:r>
          </a:p>
          <a:p>
            <a:pPr marL="0" indent="0">
              <a:lnSpc>
                <a:spcPct val="100000"/>
              </a:lnSpc>
              <a:spcBef>
                <a:spcPts val="0"/>
              </a:spcBef>
              <a:buNone/>
            </a:pPr>
            <a:r>
              <a:rPr lang="en-US" sz="2600" dirty="0"/>
              <a:t>b) National Fire Protection Association (NFPA)</a:t>
            </a:r>
          </a:p>
          <a:p>
            <a:pPr marL="0" indent="0">
              <a:lnSpc>
                <a:spcPct val="100000"/>
              </a:lnSpc>
              <a:spcBef>
                <a:spcPts val="0"/>
              </a:spcBef>
              <a:buNone/>
            </a:pPr>
            <a:r>
              <a:rPr lang="en-US" sz="2600" dirty="0"/>
              <a:t>c) American Society for Testing and Materials (ASTM)</a:t>
            </a:r>
          </a:p>
          <a:p>
            <a:pPr marL="0" indent="0">
              <a:lnSpc>
                <a:spcPct val="100000"/>
              </a:lnSpc>
              <a:spcBef>
                <a:spcPts val="0"/>
              </a:spcBef>
              <a:buNone/>
            </a:pPr>
            <a:r>
              <a:rPr lang="en-US" sz="2600" dirty="0"/>
              <a:t>d) Occupational Safety and Health Administration (OSHA)</a:t>
            </a:r>
          </a:p>
          <a:p>
            <a:pPr marL="0" indent="0">
              <a:lnSpc>
                <a:spcPct val="100000"/>
              </a:lnSpc>
              <a:spcBef>
                <a:spcPts val="0"/>
              </a:spcBef>
              <a:buNone/>
            </a:pPr>
            <a:endParaRPr lang="en-US" sz="2600" dirty="0"/>
          </a:p>
          <a:p>
            <a:pPr marL="514350" indent="-514350">
              <a:lnSpc>
                <a:spcPct val="100000"/>
              </a:lnSpc>
              <a:spcBef>
                <a:spcPts val="0"/>
              </a:spcBef>
              <a:buFont typeface="+mj-lt"/>
              <a:buAutoNum type="arabicPeriod" startAt="2"/>
            </a:pPr>
            <a:r>
              <a:rPr lang="en-US" sz="2600" dirty="0">
                <a:solidFill>
                  <a:srgbClr val="0000CC"/>
                </a:solidFill>
              </a:rPr>
              <a:t>Which is correct about “29 CFR 1910”?</a:t>
            </a:r>
          </a:p>
          <a:p>
            <a:pPr marL="0" indent="0">
              <a:lnSpc>
                <a:spcPct val="100000"/>
              </a:lnSpc>
              <a:spcBef>
                <a:spcPts val="0"/>
              </a:spcBef>
              <a:buNone/>
            </a:pPr>
            <a:r>
              <a:rPr lang="en-US" sz="2600" dirty="0"/>
              <a:t>a) Title 29 is for CDC / NIOSH</a:t>
            </a:r>
          </a:p>
          <a:p>
            <a:pPr marL="0" indent="0">
              <a:lnSpc>
                <a:spcPct val="100000"/>
              </a:lnSpc>
              <a:spcBef>
                <a:spcPts val="0"/>
              </a:spcBef>
              <a:buNone/>
            </a:pPr>
            <a:r>
              <a:rPr lang="en-US" sz="2600" dirty="0"/>
              <a:t>b) Title 29 is for DOE</a:t>
            </a:r>
          </a:p>
          <a:p>
            <a:pPr marL="0" indent="0">
              <a:lnSpc>
                <a:spcPct val="100000"/>
              </a:lnSpc>
              <a:spcBef>
                <a:spcPts val="0"/>
              </a:spcBef>
              <a:buNone/>
            </a:pPr>
            <a:r>
              <a:rPr lang="en-US" sz="2600" dirty="0"/>
              <a:t>c) Part 1910 is for general industry</a:t>
            </a:r>
          </a:p>
          <a:p>
            <a:pPr marL="0" indent="0">
              <a:lnSpc>
                <a:spcPct val="100000"/>
              </a:lnSpc>
              <a:spcBef>
                <a:spcPts val="0"/>
              </a:spcBef>
              <a:buNone/>
            </a:pPr>
            <a:r>
              <a:rPr lang="en-US" sz="2600" dirty="0"/>
              <a:t>d) Part 1910 is for construction industry</a:t>
            </a:r>
          </a:p>
        </p:txBody>
      </p:sp>
      <p:sp>
        <p:nvSpPr>
          <p:cNvPr id="7" name="Footer Placeholder 3">
            <a:extLst>
              <a:ext uri="{FF2B5EF4-FFF2-40B4-BE49-F238E27FC236}">
                <a16:creationId xmlns:a16="http://schemas.microsoft.com/office/drawing/2014/main" id="{559AB80D-9F85-4485-9961-910AD1DDA63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3057265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Post-training Quiz (Cont'd)</a:t>
            </a:r>
          </a:p>
        </p:txBody>
      </p:sp>
      <p:sp>
        <p:nvSpPr>
          <p:cNvPr id="3" name="Content Placeholder 2"/>
          <p:cNvSpPr>
            <a:spLocks noGrp="1"/>
          </p:cNvSpPr>
          <p:nvPr>
            <p:ph idx="1"/>
          </p:nvPr>
        </p:nvSpPr>
        <p:spPr>
          <a:xfrm>
            <a:off x="552450" y="1085850"/>
            <a:ext cx="7962900" cy="5581650"/>
          </a:xfrm>
        </p:spPr>
        <p:txBody>
          <a:bodyPr>
            <a:noAutofit/>
          </a:bodyPr>
          <a:lstStyle/>
          <a:p>
            <a:pPr marL="514350" indent="-514350">
              <a:lnSpc>
                <a:spcPct val="100000"/>
              </a:lnSpc>
              <a:spcBef>
                <a:spcPts val="0"/>
              </a:spcBef>
              <a:buFont typeface="+mj-lt"/>
              <a:buAutoNum type="arabicPeriod" startAt="3"/>
            </a:pPr>
            <a:r>
              <a:rPr lang="en-US" sz="2600" dirty="0">
                <a:solidFill>
                  <a:srgbClr val="0000CC"/>
                </a:solidFill>
              </a:rPr>
              <a:t>Which of the following regulation(s) apply to wind turbine construction, operation and maintenance (select the best answer)?</a:t>
            </a:r>
          </a:p>
          <a:p>
            <a:pPr marL="342900" indent="-342900">
              <a:lnSpc>
                <a:spcPct val="100000"/>
              </a:lnSpc>
              <a:spcBef>
                <a:spcPts val="0"/>
              </a:spcBef>
              <a:buNone/>
            </a:pPr>
            <a:r>
              <a:rPr lang="en-US" sz="2600" dirty="0"/>
              <a:t>a) 1910.137 - Electrical Protective Equipment.</a:t>
            </a:r>
          </a:p>
          <a:p>
            <a:pPr marL="342900" indent="-342900">
              <a:lnSpc>
                <a:spcPct val="100000"/>
              </a:lnSpc>
              <a:spcBef>
                <a:spcPts val="0"/>
              </a:spcBef>
              <a:buNone/>
            </a:pPr>
            <a:r>
              <a:rPr lang="en-US" sz="2600" dirty="0"/>
              <a:t>b) 1910.269 - Electric Power Generation, Transmission, and Distribution. </a:t>
            </a:r>
          </a:p>
          <a:p>
            <a:pPr marL="342900" indent="-342900">
              <a:lnSpc>
                <a:spcPct val="100000"/>
              </a:lnSpc>
              <a:spcBef>
                <a:spcPts val="0"/>
              </a:spcBef>
              <a:buNone/>
            </a:pPr>
            <a:r>
              <a:rPr lang="en-US" sz="2600" dirty="0"/>
              <a:t>c) 1926.97 - Electrical protective equipment.</a:t>
            </a:r>
          </a:p>
          <a:p>
            <a:pPr marL="342900" indent="-342900">
              <a:lnSpc>
                <a:spcPct val="100000"/>
              </a:lnSpc>
              <a:spcBef>
                <a:spcPts val="0"/>
              </a:spcBef>
              <a:buNone/>
            </a:pPr>
            <a:r>
              <a:rPr lang="en-US" sz="2600" dirty="0"/>
              <a:t>d) 1926 Subpart V - Electric Power Transmission and Distribution </a:t>
            </a:r>
          </a:p>
          <a:p>
            <a:pPr marL="342900" indent="-342900">
              <a:lnSpc>
                <a:spcPct val="100000"/>
              </a:lnSpc>
              <a:spcBef>
                <a:spcPts val="0"/>
              </a:spcBef>
              <a:buNone/>
            </a:pPr>
            <a:r>
              <a:rPr lang="en-US" sz="2600" dirty="0"/>
              <a:t>e) All the above</a:t>
            </a:r>
          </a:p>
          <a:p>
            <a:pPr marL="0" indent="0">
              <a:lnSpc>
                <a:spcPct val="100000"/>
              </a:lnSpc>
              <a:spcBef>
                <a:spcPts val="0"/>
              </a:spcBef>
              <a:buNone/>
            </a:pPr>
            <a:endParaRPr lang="en-US" sz="2600" dirty="0"/>
          </a:p>
        </p:txBody>
      </p:sp>
      <p:sp>
        <p:nvSpPr>
          <p:cNvPr id="7" name="Footer Placeholder 3">
            <a:extLst>
              <a:ext uri="{FF2B5EF4-FFF2-40B4-BE49-F238E27FC236}">
                <a16:creationId xmlns:a16="http://schemas.microsoft.com/office/drawing/2014/main" id="{EF11BB32-880C-4FD7-879D-96297700B5E6}"/>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4129869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93677"/>
            <a:ext cx="7886700" cy="777873"/>
          </a:xfrm>
        </p:spPr>
        <p:txBody>
          <a:bodyPr>
            <a:normAutofit/>
          </a:bodyPr>
          <a:lstStyle/>
          <a:p>
            <a:pPr algn="ctr"/>
            <a:r>
              <a:rPr lang="en-US" sz="4000" b="1" dirty="0">
                <a:solidFill>
                  <a:srgbClr val="0000CC"/>
                </a:solidFill>
              </a:rPr>
              <a:t>Post-training Quiz, Cont'd</a:t>
            </a:r>
          </a:p>
        </p:txBody>
      </p:sp>
      <p:sp>
        <p:nvSpPr>
          <p:cNvPr id="3" name="Content Placeholder 2"/>
          <p:cNvSpPr>
            <a:spLocks noGrp="1"/>
          </p:cNvSpPr>
          <p:nvPr>
            <p:ph idx="1"/>
          </p:nvPr>
        </p:nvSpPr>
        <p:spPr>
          <a:xfrm>
            <a:off x="552450" y="1085850"/>
            <a:ext cx="7962900" cy="5581650"/>
          </a:xfrm>
        </p:spPr>
        <p:txBody>
          <a:bodyPr>
            <a:noAutofit/>
          </a:bodyPr>
          <a:lstStyle/>
          <a:p>
            <a:pPr marL="514350" indent="-514350">
              <a:lnSpc>
                <a:spcPct val="100000"/>
              </a:lnSpc>
              <a:spcBef>
                <a:spcPts val="0"/>
              </a:spcBef>
              <a:buFont typeface="+mj-lt"/>
              <a:buAutoNum type="arabicPeriod" startAt="4"/>
            </a:pPr>
            <a:r>
              <a:rPr lang="en-US" sz="2600" dirty="0">
                <a:solidFill>
                  <a:srgbClr val="0000CC"/>
                </a:solidFill>
              </a:rPr>
              <a:t>Which of the following electrically safe work practices is correct?</a:t>
            </a:r>
          </a:p>
          <a:p>
            <a:pPr marL="341313" indent="-341313">
              <a:lnSpc>
                <a:spcPct val="100000"/>
              </a:lnSpc>
              <a:spcBef>
                <a:spcPts val="0"/>
              </a:spcBef>
              <a:buNone/>
            </a:pPr>
            <a:r>
              <a:rPr lang="en-US" sz="2600" dirty="0"/>
              <a:t>a) Only qualified employees may work on or with exposed energized lines or parts of equipment.</a:t>
            </a:r>
          </a:p>
          <a:p>
            <a:pPr marL="341313" indent="-341313">
              <a:lnSpc>
                <a:spcPct val="100000"/>
              </a:lnSpc>
              <a:spcBef>
                <a:spcPts val="0"/>
              </a:spcBef>
              <a:buNone/>
            </a:pPr>
            <a:r>
              <a:rPr lang="en-US" sz="2600" dirty="0"/>
              <a:t>b) The minimum approach distance is dependent on voltage, so AC or DC doesn’t matter.</a:t>
            </a:r>
          </a:p>
          <a:p>
            <a:pPr marL="341313" indent="-341313">
              <a:lnSpc>
                <a:spcPct val="100000"/>
              </a:lnSpc>
              <a:spcBef>
                <a:spcPts val="0"/>
              </a:spcBef>
              <a:buNone/>
            </a:pPr>
            <a:r>
              <a:rPr lang="en-US" sz="2600" dirty="0"/>
              <a:t>c) Increasing distance away from the arc will increase incident heat energy exposure.</a:t>
            </a:r>
          </a:p>
          <a:p>
            <a:pPr marL="341313" indent="-341313">
              <a:lnSpc>
                <a:spcPct val="100000"/>
              </a:lnSpc>
              <a:spcBef>
                <a:spcPts val="0"/>
              </a:spcBef>
              <a:buNone/>
            </a:pPr>
            <a:r>
              <a:rPr lang="en-US" sz="2600" dirty="0"/>
              <a:t>d) When performing for wind turbine maintenance, protective grounding is not necessary if the lines and equipment have been deenergized.</a:t>
            </a:r>
          </a:p>
          <a:p>
            <a:pPr marL="0" indent="0">
              <a:lnSpc>
                <a:spcPct val="100000"/>
              </a:lnSpc>
              <a:spcBef>
                <a:spcPts val="0"/>
              </a:spcBef>
              <a:buNone/>
            </a:pPr>
            <a:endParaRPr lang="en-US" sz="2600" dirty="0"/>
          </a:p>
        </p:txBody>
      </p:sp>
      <p:sp>
        <p:nvSpPr>
          <p:cNvPr id="7" name="Footer Placeholder 3">
            <a:extLst>
              <a:ext uri="{FF2B5EF4-FFF2-40B4-BE49-F238E27FC236}">
                <a16:creationId xmlns:a16="http://schemas.microsoft.com/office/drawing/2014/main" id="{E56CFF7B-97D1-4A29-A4A9-49E0B427F6F1}"/>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649789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00CC"/>
                </a:solidFill>
              </a:rPr>
              <a:t>Questions?</a:t>
            </a:r>
            <a:endParaRPr lang="en-US" sz="4000" dirty="0"/>
          </a:p>
        </p:txBody>
      </p:sp>
      <p:sp>
        <p:nvSpPr>
          <p:cNvPr id="7" name="Footer Placeholder 3">
            <a:extLst>
              <a:ext uri="{FF2B5EF4-FFF2-40B4-BE49-F238E27FC236}">
                <a16:creationId xmlns:a16="http://schemas.microsoft.com/office/drawing/2014/main" id="{40C05D50-8A1B-4CD5-A1BF-3AFE11CA3810}"/>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350521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92199"/>
          </a:xfrm>
        </p:spPr>
        <p:txBody>
          <a:bodyPr/>
          <a:lstStyle/>
          <a:p>
            <a:pPr algn="ctr"/>
            <a:r>
              <a:rPr lang="en-US" sz="4000" b="1" dirty="0">
                <a:solidFill>
                  <a:srgbClr val="0000CC"/>
                </a:solidFill>
              </a:rPr>
              <a:t>What are we leaning  -  Outline</a:t>
            </a:r>
            <a:r>
              <a:rPr lang="en-US" dirty="0">
                <a:solidFill>
                  <a:srgbClr val="0000CC"/>
                </a:solidFill>
              </a:rPr>
              <a:t> </a:t>
            </a:r>
          </a:p>
        </p:txBody>
      </p:sp>
      <p:sp>
        <p:nvSpPr>
          <p:cNvPr id="3" name="Content Placeholder 2"/>
          <p:cNvSpPr>
            <a:spLocks noGrp="1"/>
          </p:cNvSpPr>
          <p:nvPr>
            <p:ph idx="1"/>
          </p:nvPr>
        </p:nvSpPr>
        <p:spPr>
          <a:xfrm>
            <a:off x="671513" y="1500188"/>
            <a:ext cx="8043862" cy="4676775"/>
          </a:xfrm>
        </p:spPr>
        <p:txBody>
          <a:bodyPr>
            <a:normAutofit/>
          </a:bodyPr>
          <a:lstStyle/>
          <a:p>
            <a:pPr marL="0" indent="0">
              <a:buNone/>
            </a:pPr>
            <a:r>
              <a:rPr lang="en-US" sz="2800" dirty="0"/>
              <a:t> Three parts course: </a:t>
            </a:r>
          </a:p>
          <a:p>
            <a:pPr marL="0" indent="0">
              <a:buNone/>
            </a:pPr>
            <a:endParaRPr lang="en-US" sz="2800" dirty="0"/>
          </a:p>
          <a:p>
            <a:pPr marL="1603375" indent="-1603375">
              <a:buNone/>
            </a:pPr>
            <a:r>
              <a:rPr lang="en-US" sz="2800" b="1" dirty="0"/>
              <a:t>Module 1</a:t>
            </a:r>
            <a:r>
              <a:rPr lang="en-US" sz="2800" dirty="0"/>
              <a:t>. Electric hazards in wind industry: electric shock and electric arc.</a:t>
            </a:r>
          </a:p>
          <a:p>
            <a:pPr marL="1603375" indent="-1603375">
              <a:buFont typeface="Wingdings" panose="05000000000000000000" pitchFamily="2" charset="2"/>
              <a:buChar char="q"/>
            </a:pPr>
            <a:endParaRPr lang="en-US" sz="1500" dirty="0"/>
          </a:p>
          <a:p>
            <a:pPr marL="1603375" indent="-1603375">
              <a:buNone/>
            </a:pPr>
            <a:r>
              <a:rPr lang="en-US" sz="2800" b="1" dirty="0"/>
              <a:t>Module 2</a:t>
            </a:r>
            <a:r>
              <a:rPr lang="en-US" sz="2800" dirty="0"/>
              <a:t>. Protection against electric hazards: protective materials and PPE properties.</a:t>
            </a:r>
          </a:p>
          <a:p>
            <a:pPr marL="1603375" indent="-1603375">
              <a:buFont typeface="Wingdings" panose="05000000000000000000" pitchFamily="2" charset="2"/>
              <a:buChar char="q"/>
            </a:pPr>
            <a:endParaRPr lang="en-US" sz="1500" dirty="0"/>
          </a:p>
          <a:p>
            <a:pPr marL="1603375" indent="-1603375">
              <a:buNone/>
            </a:pPr>
            <a:r>
              <a:rPr lang="en-US" sz="2800" b="1" dirty="0"/>
              <a:t>Module 3</a:t>
            </a:r>
            <a:r>
              <a:rPr lang="en-US" sz="2800" dirty="0"/>
              <a:t>. Safe energized electrical work standardization: normative regulations and other consensus standards  </a:t>
            </a:r>
          </a:p>
        </p:txBody>
      </p:sp>
      <p:sp>
        <p:nvSpPr>
          <p:cNvPr id="6" name="Footer Placeholder 3">
            <a:extLst>
              <a:ext uri="{FF2B5EF4-FFF2-40B4-BE49-F238E27FC236}">
                <a16:creationId xmlns:a16="http://schemas.microsoft.com/office/drawing/2014/main" id="{6D1A4182-D98E-4BBA-9307-19F0F2288B90}"/>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153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83D7-FA53-44EE-839F-0201492F72C8}"/>
              </a:ext>
            </a:extLst>
          </p:cNvPr>
          <p:cNvSpPr>
            <a:spLocks noGrp="1"/>
          </p:cNvSpPr>
          <p:nvPr>
            <p:ph type="title"/>
          </p:nvPr>
        </p:nvSpPr>
        <p:spPr>
          <a:xfrm>
            <a:off x="628650" y="1055495"/>
            <a:ext cx="7886700" cy="1270129"/>
          </a:xfrm>
        </p:spPr>
        <p:txBody>
          <a:bodyPr>
            <a:normAutofit/>
          </a:bodyPr>
          <a:lstStyle/>
          <a:p>
            <a:pPr algn="ctr"/>
            <a:r>
              <a:rPr lang="en-US" sz="6000" b="1" dirty="0">
                <a:solidFill>
                  <a:srgbClr val="0000CC"/>
                </a:solidFill>
              </a:rPr>
              <a:t>Module 3</a:t>
            </a:r>
          </a:p>
        </p:txBody>
      </p:sp>
      <p:sp>
        <p:nvSpPr>
          <p:cNvPr id="3" name="Text Placeholder 2">
            <a:extLst>
              <a:ext uri="{FF2B5EF4-FFF2-40B4-BE49-F238E27FC236}">
                <a16:creationId xmlns:a16="http://schemas.microsoft.com/office/drawing/2014/main" id="{CBCB86EE-2072-46A5-AB1B-6D41AFD32D28}"/>
              </a:ext>
            </a:extLst>
          </p:cNvPr>
          <p:cNvSpPr>
            <a:spLocks noGrp="1"/>
          </p:cNvSpPr>
          <p:nvPr>
            <p:ph type="body" idx="1"/>
          </p:nvPr>
        </p:nvSpPr>
        <p:spPr>
          <a:xfrm>
            <a:off x="681806" y="2635966"/>
            <a:ext cx="7863868" cy="2625689"/>
          </a:xfrm>
        </p:spPr>
        <p:txBody>
          <a:bodyPr>
            <a:noAutofit/>
          </a:bodyPr>
          <a:lstStyle/>
          <a:p>
            <a:pPr algn="ctr"/>
            <a:r>
              <a:rPr lang="en-US" sz="6000" b="1" dirty="0">
                <a:solidFill>
                  <a:schemeClr val="tx1"/>
                </a:solidFill>
              </a:rPr>
              <a:t>Safe energized electrical work standardization</a:t>
            </a:r>
          </a:p>
        </p:txBody>
      </p:sp>
      <p:sp>
        <p:nvSpPr>
          <p:cNvPr id="4" name="Footer Placeholder 3">
            <a:extLst>
              <a:ext uri="{FF2B5EF4-FFF2-40B4-BE49-F238E27FC236}">
                <a16:creationId xmlns:a16="http://schemas.microsoft.com/office/drawing/2014/main" id="{058F2EE6-93E0-4995-9FE6-CC2096007133}"/>
              </a:ext>
            </a:extLst>
          </p:cNvPr>
          <p:cNvSpPr>
            <a:spLocks noGrp="1"/>
          </p:cNvSpPr>
          <p:nvPr>
            <p:ph type="ftr" sz="quarter" idx="11"/>
          </p:nvPr>
        </p:nvSpPr>
        <p:spPr/>
        <p:txBody>
          <a:bodyPr/>
          <a:lstStyle/>
          <a:p>
            <a:r>
              <a:rPr lang="en-US"/>
              <a:t>Supported by OSHA Susan Harwood Grant SH05153SH9</a:t>
            </a:r>
            <a:endParaRPr lang="en-US" dirty="0"/>
          </a:p>
        </p:txBody>
      </p:sp>
      <p:sp>
        <p:nvSpPr>
          <p:cNvPr id="5" name="Slide Number Placeholder 4">
            <a:extLst>
              <a:ext uri="{FF2B5EF4-FFF2-40B4-BE49-F238E27FC236}">
                <a16:creationId xmlns:a16="http://schemas.microsoft.com/office/drawing/2014/main" id="{34E0E2C0-E639-452E-AFEA-8E650ED44DA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51692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3612"/>
          </a:xfrm>
        </p:spPr>
        <p:txBody>
          <a:bodyPr>
            <a:normAutofit/>
          </a:bodyPr>
          <a:lstStyle/>
          <a:p>
            <a:pPr algn="ctr"/>
            <a:r>
              <a:rPr lang="en-US" sz="4000" b="1" dirty="0">
                <a:solidFill>
                  <a:srgbClr val="0000CC"/>
                </a:solidFill>
              </a:rPr>
              <a:t>Outline</a:t>
            </a:r>
          </a:p>
        </p:txBody>
      </p:sp>
      <p:sp>
        <p:nvSpPr>
          <p:cNvPr id="3" name="Content Placeholder 2"/>
          <p:cNvSpPr>
            <a:spLocks noGrp="1"/>
          </p:cNvSpPr>
          <p:nvPr>
            <p:ph idx="1"/>
          </p:nvPr>
        </p:nvSpPr>
        <p:spPr>
          <a:xfrm>
            <a:off x="628650" y="1450848"/>
            <a:ext cx="7886700" cy="4726115"/>
          </a:xfrm>
        </p:spPr>
        <p:txBody>
          <a:bodyPr>
            <a:normAutofit/>
          </a:bodyPr>
          <a:lstStyle/>
          <a:p>
            <a:pPr marL="514350" indent="-514350">
              <a:buFont typeface="+mj-lt"/>
              <a:buAutoNum type="arabicPeriod"/>
            </a:pPr>
            <a:r>
              <a:rPr lang="en-US" sz="2800" dirty="0"/>
              <a:t>Hierarchy of controls and application</a:t>
            </a:r>
          </a:p>
          <a:p>
            <a:pPr marL="514350" indent="-514350">
              <a:buFont typeface="+mj-lt"/>
              <a:buAutoNum type="arabicPeriod"/>
            </a:pPr>
            <a:r>
              <a:rPr lang="en-US" sz="2800" dirty="0"/>
              <a:t>Electrical safety standards</a:t>
            </a:r>
          </a:p>
          <a:p>
            <a:pPr marL="514350" indent="-514350">
              <a:buFont typeface="+mj-lt"/>
              <a:buAutoNum type="arabicPeriod"/>
            </a:pPr>
            <a:r>
              <a:rPr lang="en-US" sz="2800" dirty="0"/>
              <a:t>OSHA Regulations (overview)</a:t>
            </a:r>
          </a:p>
          <a:p>
            <a:pPr marL="514350" indent="-514350">
              <a:buFont typeface="+mj-lt"/>
              <a:buAutoNum type="arabicPeriod"/>
            </a:pPr>
            <a:r>
              <a:rPr lang="en-US" sz="2800" dirty="0"/>
              <a:t>Working on or near exposed energized parts</a:t>
            </a:r>
          </a:p>
          <a:p>
            <a:pPr marL="514350" indent="-514350">
              <a:buFont typeface="+mj-lt"/>
              <a:buAutoNum type="arabicPeriod"/>
            </a:pPr>
            <a:r>
              <a:rPr lang="en-US" sz="2800" dirty="0"/>
              <a:t>Protection from flames and electric arcs</a:t>
            </a:r>
          </a:p>
          <a:p>
            <a:pPr marL="514350" indent="-514350">
              <a:buFont typeface="+mj-lt"/>
              <a:buAutoNum type="arabicPeriod"/>
            </a:pPr>
            <a:r>
              <a:rPr lang="en-US" sz="2800" dirty="0"/>
              <a:t>OSHA electrical PPE regulations</a:t>
            </a:r>
          </a:p>
          <a:p>
            <a:pPr marL="514350" indent="-514350">
              <a:buFont typeface="+mj-lt"/>
              <a:buAutoNum type="arabicPeriod"/>
            </a:pPr>
            <a:r>
              <a:rPr lang="en-US" sz="2800" dirty="0"/>
              <a:t>Consensus standards</a:t>
            </a:r>
          </a:p>
          <a:p>
            <a:pPr marL="514350" indent="-514350">
              <a:buFont typeface="+mj-lt"/>
              <a:buAutoNum type="arabicPeriod"/>
            </a:pPr>
            <a:r>
              <a:rPr lang="en-US" sz="2800" dirty="0"/>
              <a:t>Conclusions</a:t>
            </a:r>
          </a:p>
        </p:txBody>
      </p:sp>
      <p:sp>
        <p:nvSpPr>
          <p:cNvPr id="6" name="Footer Placeholder 3">
            <a:extLst>
              <a:ext uri="{FF2B5EF4-FFF2-40B4-BE49-F238E27FC236}">
                <a16:creationId xmlns:a16="http://schemas.microsoft.com/office/drawing/2014/main" id="{BB6439F4-CD6C-4E7D-A1DC-A7C21E0652CF}"/>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45216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3793"/>
            <a:ext cx="7886700" cy="915936"/>
          </a:xfrm>
        </p:spPr>
        <p:txBody>
          <a:bodyPr>
            <a:normAutofit/>
          </a:bodyPr>
          <a:lstStyle/>
          <a:p>
            <a:pPr algn="ctr"/>
            <a:r>
              <a:rPr lang="en-US" sz="4000" b="1" dirty="0">
                <a:solidFill>
                  <a:srgbClr val="0000CC"/>
                </a:solidFill>
                <a:latin typeface="+mn-lt"/>
              </a:rPr>
              <a:t>Learning Objectives</a:t>
            </a:r>
          </a:p>
        </p:txBody>
      </p:sp>
      <p:sp>
        <p:nvSpPr>
          <p:cNvPr id="21" name="Content Placeholder 20"/>
          <p:cNvSpPr>
            <a:spLocks noGrp="1"/>
          </p:cNvSpPr>
          <p:nvPr>
            <p:ph idx="1"/>
          </p:nvPr>
        </p:nvSpPr>
        <p:spPr>
          <a:xfrm>
            <a:off x="643640" y="1524000"/>
            <a:ext cx="7886700" cy="4439214"/>
          </a:xfrm>
        </p:spPr>
        <p:txBody>
          <a:bodyPr>
            <a:noAutofit/>
          </a:bodyPr>
          <a:lstStyle/>
          <a:p>
            <a:pPr marL="569913" indent="-569913">
              <a:buFont typeface="Wingdings" panose="05000000000000000000" pitchFamily="2" charset="2"/>
              <a:buChar char="q"/>
            </a:pPr>
            <a:r>
              <a:rPr lang="en-US" sz="3200" dirty="0"/>
              <a:t>Identify electrical safety regulations and consensus standards, including OSHA, NFPA, ASTM, and IEEE.</a:t>
            </a:r>
          </a:p>
          <a:p>
            <a:pPr marL="569913" indent="-569913">
              <a:buFont typeface="Wingdings" panose="05000000000000000000" pitchFamily="2" charset="2"/>
              <a:buChar char="q"/>
            </a:pPr>
            <a:endParaRPr lang="en-US" sz="3200" dirty="0"/>
          </a:p>
          <a:p>
            <a:pPr marL="569913" indent="-569913">
              <a:buFont typeface="Wingdings" panose="05000000000000000000" pitchFamily="2" charset="2"/>
              <a:buChar char="q"/>
            </a:pPr>
            <a:r>
              <a:rPr lang="en-US" sz="3200" dirty="0"/>
              <a:t>Apply safe energized electrical work practices and PPE standards to prevent electric shock and electric arc exposure.</a:t>
            </a:r>
          </a:p>
        </p:txBody>
      </p:sp>
      <p:sp>
        <p:nvSpPr>
          <p:cNvPr id="7" name="Footer Placeholder 3">
            <a:extLst>
              <a:ext uri="{FF2B5EF4-FFF2-40B4-BE49-F238E27FC236}">
                <a16:creationId xmlns:a16="http://schemas.microsoft.com/office/drawing/2014/main" id="{CF28D333-FC7D-43A8-868B-C8E2313EA41A}"/>
              </a:ext>
            </a:extLst>
          </p:cNvPr>
          <p:cNvSpPr>
            <a:spLocks noGrp="1"/>
          </p:cNvSpPr>
          <p:nvPr>
            <p:ph type="ftr" sz="quarter" idx="11"/>
          </p:nvPr>
        </p:nvSpPr>
        <p:spPr>
          <a:xfrm>
            <a:off x="2907792" y="6356352"/>
            <a:ext cx="3276600" cy="365123"/>
          </a:xfrm>
        </p:spPr>
        <p:txBody>
          <a:bodyPr/>
          <a:lstStyle/>
          <a:p>
            <a:r>
              <a:rPr lang="en-US" sz="1000" dirty="0"/>
              <a:t>Supported by OSHA Susan Harwood Grant SH-05153-SH9</a:t>
            </a:r>
          </a:p>
        </p:txBody>
      </p:sp>
      <p:sp>
        <p:nvSpPr>
          <p:cNvPr id="3" name="Slide Number Placeholder 2">
            <a:extLst>
              <a:ext uri="{FF2B5EF4-FFF2-40B4-BE49-F238E27FC236}">
                <a16:creationId xmlns:a16="http://schemas.microsoft.com/office/drawing/2014/main" id="{19B1865C-EEBF-4FF1-AD8B-5D237453E821}"/>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228221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F6A41C-44A0-40AE-A596-9652565789E3}"/>
</file>

<file path=customXml/itemProps2.xml><?xml version="1.0" encoding="utf-8"?>
<ds:datastoreItem xmlns:ds="http://schemas.openxmlformats.org/officeDocument/2006/customXml" ds:itemID="{700BA521-A632-4F7D-B914-23E878E20B3C}"/>
</file>

<file path=customXml/itemProps3.xml><?xml version="1.0" encoding="utf-8"?>
<ds:datastoreItem xmlns:ds="http://schemas.openxmlformats.org/officeDocument/2006/customXml" ds:itemID="{E3ADEE6E-5AF7-404F-B381-1A6430FE8B3F}"/>
</file>

<file path=docProps/app.xml><?xml version="1.0" encoding="utf-8"?>
<Properties xmlns="http://schemas.openxmlformats.org/officeDocument/2006/extended-properties" xmlns:vt="http://schemas.openxmlformats.org/officeDocument/2006/docPropsVTypes">
  <Template/>
  <TotalTime>61720</TotalTime>
  <Words>10959</Words>
  <Application>Microsoft Office PowerPoint</Application>
  <PresentationFormat>On-screen Show (4:3)</PresentationFormat>
  <Paragraphs>858</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Cambria Math</vt:lpstr>
      <vt:lpstr>Symbol</vt:lpstr>
      <vt:lpstr>Times New Roman</vt:lpstr>
      <vt:lpstr>Wingdings</vt:lpstr>
      <vt:lpstr>Office Theme</vt:lpstr>
      <vt:lpstr>Electrical Safety for  Wind Tower Construction and Maintenance</vt:lpstr>
      <vt:lpstr>Acknowledgement</vt:lpstr>
      <vt:lpstr>Worker Rights and Responsibilities</vt:lpstr>
      <vt:lpstr>Worker Rights and Responsibilities (Cont'd)</vt:lpstr>
      <vt:lpstr>Discrimination Rights </vt:lpstr>
      <vt:lpstr>What are we leaning  -  Outline </vt:lpstr>
      <vt:lpstr>Module 3</vt:lpstr>
      <vt:lpstr>Outline</vt:lpstr>
      <vt:lpstr>Learning Objectives</vt:lpstr>
      <vt:lpstr>Pre-training Quiz</vt:lpstr>
      <vt:lpstr>Pre-training Quiz (Cont'd)</vt:lpstr>
      <vt:lpstr>Pre-training Quiz, Cont'd</vt:lpstr>
      <vt:lpstr>1. Hierarchy of controls and application</vt:lpstr>
      <vt:lpstr>Application</vt:lpstr>
      <vt:lpstr>2. Electrical safety standards</vt:lpstr>
      <vt:lpstr>Electrical Safety Standards Overview </vt:lpstr>
      <vt:lpstr>3. OSHA Regulations (overview)</vt:lpstr>
      <vt:lpstr>OSHA Labor Regulations (overview)</vt:lpstr>
      <vt:lpstr>OSHA Applicability for Wind Energy Industry </vt:lpstr>
      <vt:lpstr>OSHA Regulations on Electrical Safety </vt:lpstr>
      <vt:lpstr>4. Working on or near exposed energized parts </vt:lpstr>
      <vt:lpstr>Working on or near exposed energized parts </vt:lpstr>
      <vt:lpstr>Working on or near exposed energized parts (Cont'd) </vt:lpstr>
      <vt:lpstr>Working on or near exposed energized parts, Cont'd </vt:lpstr>
      <vt:lpstr>Minimum approach distances (MAD)</vt:lpstr>
      <vt:lpstr>Type of insulation</vt:lpstr>
      <vt:lpstr>Grounding: connection / disconnection</vt:lpstr>
      <vt:lpstr> Other safe practices</vt:lpstr>
      <vt:lpstr>5. Protection from flames and electric arcs</vt:lpstr>
      <vt:lpstr>Protection from flames and electric arcs</vt:lpstr>
      <vt:lpstr>Protection from flames and electric arcs (Cont'd)</vt:lpstr>
      <vt:lpstr>Protection from flames and electric arcs, Cont'd</vt:lpstr>
      <vt:lpstr>Protection from flames and electric arcs, Exceptions</vt:lpstr>
      <vt:lpstr>Exceptions (Cont'd) </vt:lpstr>
      <vt:lpstr>6. OSHA electrical PPE regulations</vt:lpstr>
      <vt:lpstr>Payment obligations</vt:lpstr>
      <vt:lpstr> Electrical protective equipment</vt:lpstr>
      <vt:lpstr>Rubber insulating equipment</vt:lpstr>
      <vt:lpstr>Electrical protective equipment</vt:lpstr>
      <vt:lpstr>Electrical protective equipment (Cont'd)</vt:lpstr>
      <vt:lpstr>Electrical protective equipment, Cont'd</vt:lpstr>
      <vt:lpstr>Electrical protective equipment, (Cont'd)</vt:lpstr>
      <vt:lpstr>In addition to energized work and PPE provisions, the same text is also used for several other topics   </vt:lpstr>
      <vt:lpstr>Electrical Incident Example </vt:lpstr>
      <vt:lpstr>7. Consensus standards</vt:lpstr>
      <vt:lpstr>NFPA</vt:lpstr>
      <vt:lpstr>NFPA 70E: Standard for Electrical Safety in the Workplace</vt:lpstr>
      <vt:lpstr>Electrically Safe Work Condition</vt:lpstr>
      <vt:lpstr>Safe work boundary locations</vt:lpstr>
      <vt:lpstr>IEEE’s National Electrical Safety Code (NESC)-general rules</vt:lpstr>
      <vt:lpstr>IEEE’s National Electrical Safety Code (NESC) )-protective equipment</vt:lpstr>
      <vt:lpstr>IEEE’s National Electrical Safety Code (NESC) – Arc Rated Clothing</vt:lpstr>
      <vt:lpstr>8. Conclusions</vt:lpstr>
      <vt:lpstr>Post-training Quiz</vt:lpstr>
      <vt:lpstr>Post-training Quiz (Cont'd)</vt:lpstr>
      <vt:lpstr>Post-training Quiz, Cont'd</vt:lpstr>
      <vt:lpstr>Questions?</vt:lpstr>
    </vt:vector>
  </TitlesOfParts>
  <Company>University of Central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Washington, L. Sherea - OSHA</cp:lastModifiedBy>
  <cp:revision>787</cp:revision>
  <cp:lastPrinted>2020-08-31T19:48:09Z</cp:lastPrinted>
  <dcterms:created xsi:type="dcterms:W3CDTF">2019-12-27T03:29:39Z</dcterms:created>
  <dcterms:modified xsi:type="dcterms:W3CDTF">2025-02-20T17:24:23Z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